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82" r:id="rId2"/>
    <p:sldId id="258" r:id="rId3"/>
    <p:sldId id="293" r:id="rId4"/>
    <p:sldId id="321" r:id="rId5"/>
    <p:sldId id="311" r:id="rId6"/>
    <p:sldId id="294" r:id="rId7"/>
    <p:sldId id="350" r:id="rId8"/>
    <p:sldId id="351" r:id="rId9"/>
    <p:sldId id="285" r:id="rId10"/>
    <p:sldId id="352" r:id="rId11"/>
    <p:sldId id="353" r:id="rId12"/>
    <p:sldId id="354" r:id="rId13"/>
    <p:sldId id="288" r:id="rId14"/>
    <p:sldId id="298" r:id="rId15"/>
    <p:sldId id="345" r:id="rId16"/>
    <p:sldId id="355" r:id="rId17"/>
    <p:sldId id="302" r:id="rId18"/>
    <p:sldId id="358" r:id="rId19"/>
    <p:sldId id="356" r:id="rId20"/>
    <p:sldId id="310" r:id="rId21"/>
    <p:sldId id="304" r:id="rId22"/>
    <p:sldId id="359" r:id="rId23"/>
    <p:sldId id="330" r:id="rId24"/>
    <p:sldId id="360" r:id="rId25"/>
    <p:sldId id="361" r:id="rId26"/>
    <p:sldId id="317" r:id="rId27"/>
    <p:sldId id="357" r:id="rId28"/>
    <p:sldId id="307" r:id="rId29"/>
    <p:sldId id="363" r:id="rId30"/>
    <p:sldId id="306" r:id="rId31"/>
    <p:sldId id="287" r:id="rId32"/>
    <p:sldId id="292" r:id="rId33"/>
    <p:sldId id="364" r:id="rId34"/>
    <p:sldId id="365" r:id="rId35"/>
    <p:sldId id="297" r:id="rId36"/>
    <p:sldId id="299" r:id="rId37"/>
    <p:sldId id="368" r:id="rId38"/>
    <p:sldId id="369" r:id="rId39"/>
    <p:sldId id="370" r:id="rId40"/>
    <p:sldId id="371" r:id="rId41"/>
    <p:sldId id="373" r:id="rId42"/>
    <p:sldId id="374" r:id="rId43"/>
    <p:sldId id="375" r:id="rId44"/>
    <p:sldId id="372" r:id="rId45"/>
    <p:sldId id="376" r:id="rId46"/>
    <p:sldId id="377" r:id="rId47"/>
    <p:sldId id="279" r:id="rId48"/>
  </p:sldIdLst>
  <p:sldSz cx="12192000" cy="6858000"/>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3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E55"/>
    <a:srgbClr val="48B49C"/>
    <a:srgbClr val="A5779E"/>
    <a:srgbClr val="1B6AA2"/>
    <a:srgbClr val="FFC353"/>
    <a:srgbClr val="558ED5"/>
    <a:srgbClr val="A6A6A6"/>
    <a:srgbClr val="524F6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46" autoAdjust="0"/>
    <p:restoredTop sz="94660"/>
  </p:normalViewPr>
  <p:slideViewPr>
    <p:cSldViewPr snapToGrid="0">
      <p:cViewPr varScale="1">
        <p:scale>
          <a:sx n="88" d="100"/>
          <a:sy n="88" d="100"/>
        </p:scale>
        <p:origin x="221" y="62"/>
      </p:cViewPr>
      <p:guideLst>
        <p:guide orient="horz" pos="363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E7DB4-92A1-44A9-AE2E-406E75274068}" type="datetimeFigureOut">
              <a:rPr lang="zh-CN" altLang="en-US" smtClean="0"/>
              <a:t>2018/10/9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0B4280-1BEF-419F-87A1-7F4B0156FA3F}" type="slidenum">
              <a:rPr lang="zh-CN" altLang="en-US" smtClean="0"/>
              <a:t>‹#›</a:t>
            </a:fld>
            <a:endParaRPr lang="zh-CN" altLang="en-US"/>
          </a:p>
        </p:txBody>
      </p:sp>
    </p:spTree>
    <p:extLst>
      <p:ext uri="{BB962C8B-B14F-4D97-AF65-F5344CB8AC3E}">
        <p14:creationId xmlns:p14="http://schemas.microsoft.com/office/powerpoint/2010/main" val="4081805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908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59581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0715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2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776432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097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5566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96451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238998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91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73225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F7F0D-ADAC-4FC5-9E0E-D46C6A0268EC}" type="datetimeFigureOut">
              <a:rPr lang="zh-CN" altLang="en-US" smtClean="0"/>
              <a:t>2018/10/9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807123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Layout" Target="../slideLayouts/slideLayout7.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slideLayout" Target="../slideLayouts/slideLayout7.xml"/><Relationship Id="rId4" Type="http://schemas.openxmlformats.org/officeDocument/2006/relationships/tags" Target="../tags/tag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tags" Target="../tags/tag17.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slideLayout" Target="../slideLayouts/slideLayout6.xml"/><Relationship Id="rId4" Type="http://schemas.openxmlformats.org/officeDocument/2006/relationships/tags" Target="../tags/tag13.xml"/><Relationship Id="rId9" Type="http://schemas.openxmlformats.org/officeDocument/2006/relationships/tags" Target="../tags/tag18.xml"/></Relationships>
</file>

<file path=ppt/slides/_rels/slide9.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Layout" Target="../slideLayouts/slideLayout7.xml"/><Relationship Id="rId4" Type="http://schemas.openxmlformats.org/officeDocument/2006/relationships/tags" Target="../tags/tag2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slideLayout" Target="../slideLayouts/slideLayout7.xml"/><Relationship Id="rId4" Type="http://schemas.openxmlformats.org/officeDocument/2006/relationships/tags" Target="../tags/tag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Layout" Target="../slideLayouts/slideLayout7.xml"/><Relationship Id="rId4" Type="http://schemas.openxmlformats.org/officeDocument/2006/relationships/tags" Target="../tags/tag30.xml"/></Relationships>
</file>

<file path=ppt/slides/_rels/slide19.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tags" Target="../tags/tag43.xml"/><Relationship Id="rId18" Type="http://schemas.openxmlformats.org/officeDocument/2006/relationships/tags" Target="../tags/tag48.xml"/><Relationship Id="rId26" Type="http://schemas.openxmlformats.org/officeDocument/2006/relationships/tags" Target="../tags/tag56.xml"/><Relationship Id="rId3" Type="http://schemas.openxmlformats.org/officeDocument/2006/relationships/tags" Target="../tags/tag33.xml"/><Relationship Id="rId21" Type="http://schemas.openxmlformats.org/officeDocument/2006/relationships/tags" Target="../tags/tag51.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tags" Target="../tags/tag47.xml"/><Relationship Id="rId25" Type="http://schemas.openxmlformats.org/officeDocument/2006/relationships/tags" Target="../tags/tag55.xml"/><Relationship Id="rId2" Type="http://schemas.openxmlformats.org/officeDocument/2006/relationships/tags" Target="../tags/tag32.xml"/><Relationship Id="rId16" Type="http://schemas.openxmlformats.org/officeDocument/2006/relationships/tags" Target="../tags/tag46.xml"/><Relationship Id="rId20" Type="http://schemas.openxmlformats.org/officeDocument/2006/relationships/tags" Target="../tags/tag50.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24" Type="http://schemas.openxmlformats.org/officeDocument/2006/relationships/tags" Target="../tags/tag54.xml"/><Relationship Id="rId5" Type="http://schemas.openxmlformats.org/officeDocument/2006/relationships/tags" Target="../tags/tag35.xml"/><Relationship Id="rId15" Type="http://schemas.openxmlformats.org/officeDocument/2006/relationships/tags" Target="../tags/tag45.xml"/><Relationship Id="rId23" Type="http://schemas.openxmlformats.org/officeDocument/2006/relationships/tags" Target="../tags/tag53.xml"/><Relationship Id="rId10" Type="http://schemas.openxmlformats.org/officeDocument/2006/relationships/tags" Target="../tags/tag40.xml"/><Relationship Id="rId19" Type="http://schemas.openxmlformats.org/officeDocument/2006/relationships/tags" Target="../tags/tag49.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tags" Target="../tags/tag44.xml"/><Relationship Id="rId22" Type="http://schemas.openxmlformats.org/officeDocument/2006/relationships/tags" Target="../tags/tag52.xml"/><Relationship Id="rId27"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Layout" Target="../slideLayouts/slideLayout1.xml"/><Relationship Id="rId5" Type="http://schemas.openxmlformats.org/officeDocument/2006/relationships/tags" Target="../tags/tag61.xml"/><Relationship Id="rId4" Type="http://schemas.openxmlformats.org/officeDocument/2006/relationships/tags" Target="../tags/tag6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slideLayout" Target="../slideLayouts/slideLayout7.xml"/><Relationship Id="rId4" Type="http://schemas.openxmlformats.org/officeDocument/2006/relationships/tags" Target="../tags/tag6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Layout" Target="../slideLayouts/slideLayout7.xml"/><Relationship Id="rId4" Type="http://schemas.openxmlformats.org/officeDocument/2006/relationships/tags" Target="../tags/tag69.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slideLayout" Target="../slideLayouts/slideLayout7.xml"/><Relationship Id="rId4" Type="http://schemas.openxmlformats.org/officeDocument/2006/relationships/tags" Target="../tags/tag74.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33.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slideLayout" Target="../slideLayouts/slideLayout7.xml"/><Relationship Id="rId4" Type="http://schemas.openxmlformats.org/officeDocument/2006/relationships/tags" Target="../tags/tag79.xml"/></Relationships>
</file>

<file path=ppt/slides/_rels/slide34.xml.rels><?xml version="1.0" encoding="UTF-8" standalone="yes"?>
<Relationships xmlns="http://schemas.openxmlformats.org/package/2006/relationships"><Relationship Id="rId8" Type="http://schemas.openxmlformats.org/officeDocument/2006/relationships/tags" Target="../tags/tag87.xml"/><Relationship Id="rId3" Type="http://schemas.openxmlformats.org/officeDocument/2006/relationships/tags" Target="../tags/tag82.xml"/><Relationship Id="rId7" Type="http://schemas.openxmlformats.org/officeDocument/2006/relationships/tags" Target="../tags/tag86.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tags" Target="../tags/tag85.xml"/><Relationship Id="rId5" Type="http://schemas.openxmlformats.org/officeDocument/2006/relationships/tags" Target="../tags/tag84.xml"/><Relationship Id="rId10" Type="http://schemas.openxmlformats.org/officeDocument/2006/relationships/slideLayout" Target="../slideLayouts/slideLayout7.xml"/><Relationship Id="rId4" Type="http://schemas.openxmlformats.org/officeDocument/2006/relationships/tags" Target="../tags/tag83.xml"/><Relationship Id="rId9" Type="http://schemas.openxmlformats.org/officeDocument/2006/relationships/tags" Target="../tags/tag8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slideLayout" Target="../slideLayouts/slideLayout7.xml"/><Relationship Id="rId4" Type="http://schemas.openxmlformats.org/officeDocument/2006/relationships/tags" Target="../tags/tag92.xml"/></Relationships>
</file>

<file path=ppt/slides/_rels/slide38.xml.rels><?xml version="1.0" encoding="UTF-8" standalone="yes"?>
<Relationships xmlns="http://schemas.openxmlformats.org/package/2006/relationships"><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 Id="rId4"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 Id="rId4"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tags" Target="../tags/tag111.xml"/><Relationship Id="rId18" Type="http://schemas.openxmlformats.org/officeDocument/2006/relationships/tags" Target="../tags/tag116.xml"/><Relationship Id="rId26" Type="http://schemas.openxmlformats.org/officeDocument/2006/relationships/tags" Target="../tags/tag124.xml"/><Relationship Id="rId3" Type="http://schemas.openxmlformats.org/officeDocument/2006/relationships/tags" Target="../tags/tag101.xml"/><Relationship Id="rId21" Type="http://schemas.openxmlformats.org/officeDocument/2006/relationships/tags" Target="../tags/tag119.xml"/><Relationship Id="rId7" Type="http://schemas.openxmlformats.org/officeDocument/2006/relationships/tags" Target="../tags/tag105.xml"/><Relationship Id="rId12" Type="http://schemas.openxmlformats.org/officeDocument/2006/relationships/tags" Target="../tags/tag110.xml"/><Relationship Id="rId17" Type="http://schemas.openxmlformats.org/officeDocument/2006/relationships/tags" Target="../tags/tag115.xml"/><Relationship Id="rId25" Type="http://schemas.openxmlformats.org/officeDocument/2006/relationships/tags" Target="../tags/tag123.xml"/><Relationship Id="rId2" Type="http://schemas.openxmlformats.org/officeDocument/2006/relationships/tags" Target="../tags/tag100.xml"/><Relationship Id="rId16" Type="http://schemas.openxmlformats.org/officeDocument/2006/relationships/tags" Target="../tags/tag114.xml"/><Relationship Id="rId20" Type="http://schemas.openxmlformats.org/officeDocument/2006/relationships/tags" Target="../tags/tag118.xml"/><Relationship Id="rId29" Type="http://schemas.openxmlformats.org/officeDocument/2006/relationships/image" Target="../media/image18.png"/><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tags" Target="../tags/tag109.xml"/><Relationship Id="rId24" Type="http://schemas.openxmlformats.org/officeDocument/2006/relationships/tags" Target="../tags/tag122.xml"/><Relationship Id="rId32" Type="http://schemas.openxmlformats.org/officeDocument/2006/relationships/image" Target="../media/image21.png"/><Relationship Id="rId5" Type="http://schemas.openxmlformats.org/officeDocument/2006/relationships/tags" Target="../tags/tag103.xml"/><Relationship Id="rId15" Type="http://schemas.openxmlformats.org/officeDocument/2006/relationships/tags" Target="../tags/tag113.xml"/><Relationship Id="rId23" Type="http://schemas.openxmlformats.org/officeDocument/2006/relationships/tags" Target="../tags/tag121.xml"/><Relationship Id="rId28" Type="http://schemas.openxmlformats.org/officeDocument/2006/relationships/slideLayout" Target="../slideLayouts/slideLayout7.xml"/><Relationship Id="rId10" Type="http://schemas.openxmlformats.org/officeDocument/2006/relationships/tags" Target="../tags/tag108.xml"/><Relationship Id="rId19" Type="http://schemas.openxmlformats.org/officeDocument/2006/relationships/tags" Target="../tags/tag117.xml"/><Relationship Id="rId31" Type="http://schemas.openxmlformats.org/officeDocument/2006/relationships/image" Target="../media/image20.png"/><Relationship Id="rId4" Type="http://schemas.openxmlformats.org/officeDocument/2006/relationships/tags" Target="../tags/tag102.xml"/><Relationship Id="rId9" Type="http://schemas.openxmlformats.org/officeDocument/2006/relationships/tags" Target="../tags/tag107.xml"/><Relationship Id="rId14" Type="http://schemas.openxmlformats.org/officeDocument/2006/relationships/tags" Target="../tags/tag112.xml"/><Relationship Id="rId22" Type="http://schemas.openxmlformats.org/officeDocument/2006/relationships/tags" Target="../tags/tag120.xml"/><Relationship Id="rId27" Type="http://schemas.openxmlformats.org/officeDocument/2006/relationships/tags" Target="../tags/tag125.xml"/><Relationship Id="rId30"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tags" Target="../tags/tag126.xml"/><Relationship Id="rId4"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 Id="rId4"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 Id="rId5" Type="http://schemas.openxmlformats.org/officeDocument/2006/relationships/slideLayout" Target="../slideLayouts/slideLayout7.xml"/><Relationship Id="rId4" Type="http://schemas.openxmlformats.org/officeDocument/2006/relationships/tags" Target="../tags/tag13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6.xml"/><Relationship Id="rId1" Type="http://schemas.openxmlformats.org/officeDocument/2006/relationships/tags" Target="../tags/tag136.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6.xml"/><Relationship Id="rId1" Type="http://schemas.openxmlformats.org/officeDocument/2006/relationships/tags" Target="../tags/tag137.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138.xml"/><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2437200"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矩形 4"/>
          <p:cNvSpPr/>
          <p:nvPr/>
        </p:nvSpPr>
        <p:spPr>
          <a:xfrm>
            <a:off x="2422310" y="0"/>
            <a:ext cx="2437200"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5"/>
          <p:cNvSpPr/>
          <p:nvPr/>
        </p:nvSpPr>
        <p:spPr>
          <a:xfrm>
            <a:off x="4859510" y="0"/>
            <a:ext cx="2437200"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7296335" y="0"/>
            <a:ext cx="2437200"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9733535" y="0"/>
            <a:ext cx="24372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6757" y="-861341"/>
            <a:ext cx="11132457" cy="8349343"/>
          </a:xfrm>
          <a:prstGeom prst="rect">
            <a:avLst/>
          </a:prstGeom>
        </p:spPr>
      </p:pic>
      <p:sp>
        <p:nvSpPr>
          <p:cNvPr id="19" name="文本框 18">
            <a:extLst>
              <a:ext uri="{FF2B5EF4-FFF2-40B4-BE49-F238E27FC236}">
                <a16:creationId xmlns:a16="http://schemas.microsoft.com/office/drawing/2014/main" id="{70F58297-C9CA-44AA-8695-BD728AD196C8}"/>
              </a:ext>
            </a:extLst>
          </p:cNvPr>
          <p:cNvSpPr txBox="1"/>
          <p:nvPr/>
        </p:nvSpPr>
        <p:spPr>
          <a:xfrm>
            <a:off x="7542011" y="2761268"/>
            <a:ext cx="4267200" cy="2308324"/>
          </a:xfrm>
          <a:prstGeom prst="rect">
            <a:avLst/>
          </a:prstGeom>
          <a:noFill/>
        </p:spPr>
        <p:txBody>
          <a:bodyPr wrap="square" rtlCol="0">
            <a:spAutoFit/>
          </a:bodyPr>
          <a:lstStyle/>
          <a:p>
            <a:pPr algn="r">
              <a:lnSpc>
                <a:spcPct val="120000"/>
              </a:lnSpc>
            </a:pPr>
            <a:r>
              <a:rPr lang="zh-CN" altLang="en-US" sz="6000" b="1" dirty="0">
                <a:solidFill>
                  <a:schemeClr val="bg1"/>
                </a:solidFill>
                <a:latin typeface="微软雅黑" panose="020B0503020204020204" pitchFamily="34" charset="-122"/>
                <a:ea typeface="微软雅黑" panose="020B0503020204020204" pitchFamily="34" charset="-122"/>
              </a:rPr>
              <a:t>电子商务</a:t>
            </a:r>
            <a:endParaRPr lang="en-US" altLang="zh-CN" sz="6000" b="1" dirty="0">
              <a:solidFill>
                <a:schemeClr val="bg1"/>
              </a:solidFill>
              <a:latin typeface="微软雅黑" panose="020B0503020204020204" pitchFamily="34" charset="-122"/>
              <a:ea typeface="微软雅黑" panose="020B0503020204020204" pitchFamily="34" charset="-122"/>
            </a:endParaRPr>
          </a:p>
          <a:p>
            <a:pPr algn="r">
              <a:lnSpc>
                <a:spcPct val="120000"/>
              </a:lnSpc>
            </a:pPr>
            <a:r>
              <a:rPr lang="zh-CN" altLang="en-US" sz="6000" b="1" dirty="0" smtClean="0">
                <a:solidFill>
                  <a:schemeClr val="bg1"/>
                </a:solidFill>
                <a:latin typeface="微软雅黑" panose="020B0503020204020204" pitchFamily="34" charset="-122"/>
                <a:ea typeface="微软雅黑" panose="020B0503020204020204" pitchFamily="34" charset="-122"/>
              </a:rPr>
              <a:t>基础与</a:t>
            </a:r>
            <a:r>
              <a:rPr lang="zh-CN" altLang="en-US" sz="6000" b="1" dirty="0">
                <a:solidFill>
                  <a:schemeClr val="bg1"/>
                </a:solidFill>
                <a:latin typeface="微软雅黑" panose="020B0503020204020204" pitchFamily="34" charset="-122"/>
                <a:ea typeface="微软雅黑" panose="020B0503020204020204" pitchFamily="34" charset="-122"/>
              </a:rPr>
              <a:t>实务</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4E29DD69-5ACF-434E-B01B-5663D6029E3A}"/>
              </a:ext>
            </a:extLst>
          </p:cNvPr>
          <p:cNvSpPr txBox="1"/>
          <p:nvPr/>
        </p:nvSpPr>
        <p:spPr>
          <a:xfrm>
            <a:off x="7314589" y="5180813"/>
            <a:ext cx="4494622" cy="646331"/>
          </a:xfrm>
          <a:prstGeom prst="rect">
            <a:avLst/>
          </a:prstGeom>
          <a:noFill/>
        </p:spPr>
        <p:txBody>
          <a:bodyPr wrap="square" rtlCol="0">
            <a:spAutoFit/>
          </a:bodyPr>
          <a:lstStyle/>
          <a:p>
            <a:pPr algn="r"/>
            <a:r>
              <a:rPr lang="zh-CN" altLang="en-US" sz="3600" dirty="0">
                <a:solidFill>
                  <a:schemeClr val="bg1"/>
                </a:solidFill>
                <a:latin typeface="微软雅黑" panose="020B0503020204020204" pitchFamily="34" charset="-122"/>
                <a:ea typeface="微软雅黑" panose="020B0503020204020204" pitchFamily="34" charset="-122"/>
              </a:rPr>
              <a:t>第二章 网络零售</a:t>
            </a:r>
          </a:p>
        </p:txBody>
      </p:sp>
      <p:pic>
        <p:nvPicPr>
          <p:cNvPr id="24" name="图片 23">
            <a:extLst>
              <a:ext uri="{FF2B5EF4-FFF2-40B4-BE49-F238E27FC236}">
                <a16:creationId xmlns:a16="http://schemas.microsoft.com/office/drawing/2014/main" id="{79576396-2A85-41A9-B655-C170CAE93EB8}"/>
              </a:ext>
            </a:extLst>
          </p:cNvPr>
          <p:cNvPicPr>
            <a:picLocks noChangeAspect="1"/>
          </p:cNvPicPr>
          <p:nvPr/>
        </p:nvPicPr>
        <p:blipFill rotWithShape="1">
          <a:blip r:embed="rId3"/>
          <a:srcRect b="8486"/>
          <a:stretch/>
        </p:blipFill>
        <p:spPr>
          <a:xfrm>
            <a:off x="1078031" y="1318192"/>
            <a:ext cx="5382880" cy="3055846"/>
          </a:xfrm>
          <a:prstGeom prst="rect">
            <a:avLst/>
          </a:prstGeom>
        </p:spPr>
      </p:pic>
    </p:spTree>
    <p:extLst>
      <p:ext uri="{BB962C8B-B14F-4D97-AF65-F5344CB8AC3E}">
        <p14:creationId xmlns:p14="http://schemas.microsoft.com/office/powerpoint/2010/main" val="34324627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1" name="文本框 20"/>
          <p:cNvSpPr txBox="1"/>
          <p:nvPr/>
        </p:nvSpPr>
        <p:spPr>
          <a:xfrm>
            <a:off x="742949" y="4594950"/>
            <a:ext cx="6277611" cy="646331"/>
          </a:xfrm>
          <a:prstGeom prst="rect">
            <a:avLst/>
          </a:prstGeom>
          <a:noFill/>
        </p:spPr>
        <p:txBody>
          <a:bodyPr wrap="square" rtlCol="0">
            <a:spAutoFit/>
          </a:bodyPr>
          <a:lstStyle/>
          <a:p>
            <a:r>
              <a:rPr lang="zh-CN" altLang="en-US" sz="3600" b="1" dirty="0">
                <a:solidFill>
                  <a:srgbClr val="524F6A"/>
                </a:solidFill>
                <a:latin typeface="微软雅黑" panose="020B0503020204020204" pitchFamily="34" charset="-122"/>
                <a:ea typeface="微软雅黑" panose="020B0503020204020204" pitchFamily="34" charset="-122"/>
              </a:rPr>
              <a:t>第一节 网络零售基础认知</a:t>
            </a:r>
          </a:p>
        </p:txBody>
      </p:sp>
      <p:sp>
        <p:nvSpPr>
          <p:cNvPr id="22" name="Rectangle 14"/>
          <p:cNvSpPr/>
          <p:nvPr/>
        </p:nvSpPr>
        <p:spPr>
          <a:xfrm>
            <a:off x="742950" y="5282600"/>
            <a:ext cx="8822237" cy="1249188"/>
          </a:xfrm>
          <a:prstGeom prst="rect">
            <a:avLst/>
          </a:prstGeom>
        </p:spPr>
        <p:txBody>
          <a:bodyPr wrap="square">
            <a:spAutoFit/>
          </a:bodyPr>
          <a:lstStyle/>
          <a:p>
            <a:pPr>
              <a:lnSpc>
                <a:spcPct val="12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中国电子商务网络零售经过不到二十年的发展，呈现“爆炸式”增长过程，由小到大、由低到高、由窄到宽、由“野蛮”到逐渐“规范”，经历了不断进化、扩展、丰富的生态演进过程</a:t>
            </a:r>
            <a:r>
              <a:rPr lang="zh-CN" altLang="en-US" sz="16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endParaRPr lang="en-US" altLang="zh-CN" sz="16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a:p>
            <a:pPr>
              <a:lnSpc>
                <a:spcPct val="120000"/>
              </a:lnSpc>
            </a:pPr>
            <a:r>
              <a:rPr lang="zh-CN" altLang="en-US" sz="16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目前</a:t>
            </a: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，网络零售呈现出以阿里巴巴和京东为领头羊的“两超多强”的竞争格局，而行业规模经济特征也决定了行业集中度还会不断增强，行业纵横整合趋势还将加剧</a:t>
            </a:r>
            <a:endParaRPr 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591066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网络零售的概念</a:t>
            </a: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84058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4643121"/>
            <a:ext cx="12192000" cy="221488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1608092" y="5268083"/>
            <a:ext cx="8975817" cy="1200329"/>
          </a:xfrm>
          <a:prstGeom prst="rect">
            <a:avLst/>
          </a:prstGeom>
        </p:spPr>
        <p:txBody>
          <a:bodyPr wrap="square">
            <a:spAutoFit/>
          </a:bodyPr>
          <a:lstStyle/>
          <a:p>
            <a:pPr algn="ctr">
              <a:lnSpc>
                <a:spcPct val="120000"/>
              </a:lnSpc>
            </a:pP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网络零售（</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Online Retail</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）是指交易双方以互联网为媒介进行的商品交易活动，即通过互联网进行的信息的组织和传递，实现了有形商品和无形商品所有权的转移或服务的消费</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网络零售的概念</a:t>
            </a:r>
          </a:p>
        </p:txBody>
      </p:sp>
      <p:sp>
        <p:nvSpPr>
          <p:cNvPr id="20" name="文本框 19"/>
          <p:cNvSpPr txBox="1"/>
          <p:nvPr/>
        </p:nvSpPr>
        <p:spPr>
          <a:xfrm>
            <a:off x="1227045" y="1005426"/>
            <a:ext cx="3887251" cy="461665"/>
          </a:xfrm>
          <a:prstGeom prst="rect">
            <a:avLst/>
          </a:prstGeom>
          <a:noFill/>
        </p:spPr>
        <p:txBody>
          <a:bodyPr wrap="square" rtlCol="0">
            <a:spAutoFit/>
          </a:bodyPr>
          <a:lstStyle/>
          <a:p>
            <a:r>
              <a:rPr lang="en-US" altLang="zh-CN" sz="2400" dirty="0">
                <a:solidFill>
                  <a:srgbClr val="1B6AA2"/>
                </a:solidFill>
                <a:latin typeface="微软雅黑" panose="020B0503020204020204" pitchFamily="34" charset="-122"/>
                <a:ea typeface="微软雅黑" panose="020B0503020204020204" pitchFamily="34" charset="-122"/>
              </a:rPr>
              <a:t>Online Retail</a:t>
            </a:r>
            <a:endParaRPr lang="zh-CN" altLang="en-US" sz="2400" dirty="0">
              <a:solidFill>
                <a:srgbClr val="1B6AA2"/>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2BA42A44-6826-4661-A53A-DCCE43DB1BEE}"/>
              </a:ext>
            </a:extLst>
          </p:cNvPr>
          <p:cNvPicPr>
            <a:picLocks noChangeAspect="1"/>
          </p:cNvPicPr>
          <p:nvPr/>
        </p:nvPicPr>
        <p:blipFill>
          <a:blip r:embed="rId2"/>
          <a:stretch>
            <a:fillRect/>
          </a:stretch>
        </p:blipFill>
        <p:spPr>
          <a:xfrm>
            <a:off x="2928622" y="1868506"/>
            <a:ext cx="6324925" cy="3092609"/>
          </a:xfrm>
          <a:prstGeom prst="rect">
            <a:avLst/>
          </a:prstGeom>
          <a:solidFill>
            <a:srgbClr val="48B49C"/>
          </a:solidFill>
          <a:ln w="76200">
            <a:solidFill>
              <a:srgbClr val="1B6AA2"/>
            </a:solidFill>
          </a:ln>
        </p:spPr>
      </p:pic>
    </p:spTree>
    <p:extLst>
      <p:ext uri="{BB962C8B-B14F-4D97-AF65-F5344CB8AC3E}">
        <p14:creationId xmlns:p14="http://schemas.microsoft.com/office/powerpoint/2010/main" val="2534702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a:extLst>
              <a:ext uri="{FF2B5EF4-FFF2-40B4-BE49-F238E27FC236}">
                <a16:creationId xmlns:a16="http://schemas.microsoft.com/office/drawing/2014/main" id="{23213A5A-E2C7-47F5-90FB-3D56C67281C8}"/>
              </a:ext>
            </a:extLst>
          </p:cNvPr>
          <p:cNvSpPr/>
          <p:nvPr/>
        </p:nvSpPr>
        <p:spPr>
          <a:xfrm>
            <a:off x="0" y="1034704"/>
            <a:ext cx="12192000" cy="1323014"/>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5" name="组合 4"/>
          <p:cNvGrpSpPr/>
          <p:nvPr/>
        </p:nvGrpSpPr>
        <p:grpSpPr>
          <a:xfrm>
            <a:off x="3504544" y="3806353"/>
            <a:ext cx="5182913" cy="2164492"/>
            <a:chOff x="3046687" y="3228630"/>
            <a:chExt cx="5909417" cy="2467895"/>
          </a:xfrm>
        </p:grpSpPr>
        <p:grpSp>
          <p:nvGrpSpPr>
            <p:cNvPr id="11" name="Group 33"/>
            <p:cNvGrpSpPr/>
            <p:nvPr/>
          </p:nvGrpSpPr>
          <p:grpSpPr>
            <a:xfrm>
              <a:off x="3046687" y="3228630"/>
              <a:ext cx="2860104" cy="2465608"/>
              <a:chOff x="2285015" y="2004337"/>
              <a:chExt cx="2145078" cy="1849206"/>
            </a:xfrm>
          </p:grpSpPr>
          <p:sp>
            <p:nvSpPr>
              <p:cNvPr id="12" name="Isosceles Triangle 7"/>
              <p:cNvSpPr/>
              <p:nvPr/>
            </p:nvSpPr>
            <p:spPr>
              <a:xfrm>
                <a:off x="2285015" y="2004337"/>
                <a:ext cx="2145078" cy="1849206"/>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3" name="AutoShape 112"/>
              <p:cNvSpPr>
                <a:spLocks/>
              </p:cNvSpPr>
              <p:nvPr/>
            </p:nvSpPr>
            <p:spPr bwMode="auto">
              <a:xfrm>
                <a:off x="3143240" y="2857502"/>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14" name="Rectangle 39"/>
              <p:cNvSpPr/>
              <p:nvPr/>
            </p:nvSpPr>
            <p:spPr>
              <a:xfrm>
                <a:off x="2981190" y="3429006"/>
                <a:ext cx="591078" cy="342146"/>
              </a:xfrm>
              <a:prstGeom prst="rect">
                <a:avLst/>
              </a:prstGeom>
            </p:spPr>
            <p:txBody>
              <a:bodyPr wrap="none">
                <a:spAutoFit/>
              </a:bodyPr>
              <a:lstStyle/>
              <a:p>
                <a:pPr algn="ctr"/>
                <a:r>
                  <a:rPr lang="en-US"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pitchFamily="34" charset="0"/>
                  </a:rPr>
                  <a:t>B2C</a:t>
                </a:r>
                <a:endParaRPr 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pitchFamily="34" charset="0"/>
                </a:endParaRPr>
              </a:p>
            </p:txBody>
          </p:sp>
        </p:grpSp>
        <p:grpSp>
          <p:nvGrpSpPr>
            <p:cNvPr id="17" name="Group 31"/>
            <p:cNvGrpSpPr/>
            <p:nvPr/>
          </p:nvGrpSpPr>
          <p:grpSpPr>
            <a:xfrm>
              <a:off x="6096000" y="3228631"/>
              <a:ext cx="2860104" cy="2465608"/>
              <a:chOff x="4572000" y="2004337"/>
              <a:chExt cx="2145078" cy="1849206"/>
            </a:xfrm>
          </p:grpSpPr>
          <p:sp>
            <p:nvSpPr>
              <p:cNvPr id="18" name="Isosceles Triangle 9"/>
              <p:cNvSpPr/>
              <p:nvPr/>
            </p:nvSpPr>
            <p:spPr>
              <a:xfrm>
                <a:off x="4572000" y="2004337"/>
                <a:ext cx="2145078" cy="1849206"/>
              </a:xfrm>
              <a:prstGeom prst="triangl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9" name="AutoShape 59"/>
              <p:cNvSpPr>
                <a:spLocks/>
              </p:cNvSpPr>
              <p:nvPr/>
            </p:nvSpPr>
            <p:spPr bwMode="auto">
              <a:xfrm>
                <a:off x="5429256" y="2786064"/>
                <a:ext cx="366676" cy="3660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0" name="Rectangle 40"/>
              <p:cNvSpPr/>
              <p:nvPr/>
            </p:nvSpPr>
            <p:spPr>
              <a:xfrm>
                <a:off x="5364257" y="3429006"/>
                <a:ext cx="589708" cy="342146"/>
              </a:xfrm>
              <a:prstGeom prst="rect">
                <a:avLst/>
              </a:prstGeom>
            </p:spPr>
            <p:txBody>
              <a:bodyPr wrap="none">
                <a:spAutoFit/>
              </a:bodyPr>
              <a:lstStyle/>
              <a:p>
                <a:pPr algn="ctr"/>
                <a:r>
                  <a:rPr lang="en-US" altLang="zh-CN"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pitchFamily="34" charset="0"/>
                  </a:rPr>
                  <a:t>C2C</a:t>
                </a:r>
                <a:endParaRPr 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pitchFamily="34" charset="0"/>
                </a:endParaRPr>
              </a:p>
            </p:txBody>
          </p:sp>
        </p:grpSp>
        <p:sp>
          <p:nvSpPr>
            <p:cNvPr id="25" name="Isosceles Triangle 8"/>
            <p:cNvSpPr/>
            <p:nvPr/>
          </p:nvSpPr>
          <p:spPr>
            <a:xfrm>
              <a:off x="5238744" y="4402157"/>
              <a:ext cx="1501467" cy="1294368"/>
            </a:xfrm>
            <a:prstGeom prst="triangl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grpSp>
      <p:sp>
        <p:nvSpPr>
          <p:cNvPr id="35" name="Rectangle 27"/>
          <p:cNvSpPr/>
          <p:nvPr/>
        </p:nvSpPr>
        <p:spPr>
          <a:xfrm>
            <a:off x="2850948" y="1280713"/>
            <a:ext cx="8071052" cy="830997"/>
          </a:xfrm>
          <a:prstGeom prst="rect">
            <a:avLst/>
          </a:prstGeom>
        </p:spPr>
        <p:txBody>
          <a:bodyPr wrap="square">
            <a:spAutoFit/>
          </a:bodyPr>
          <a:lstStyle/>
          <a:p>
            <a:pPr>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cs typeface="Open Sans Light" pitchFamily="34" charset="0"/>
              </a:rPr>
              <a:t>买卖双方通过电子商务（线上）应用实现交易信息的查询（信息流）、交易（资金流）和交付（物流）等</a:t>
            </a:r>
            <a:r>
              <a:rPr lang="zh-CN" altLang="en-US" sz="2000" b="1" dirty="0" smtClean="0">
                <a:solidFill>
                  <a:schemeClr val="bg1"/>
                </a:solidFill>
                <a:latin typeface="微软雅黑" panose="020B0503020204020204" pitchFamily="34" charset="-122"/>
                <a:ea typeface="微软雅黑" panose="020B0503020204020204" pitchFamily="34" charset="-122"/>
                <a:cs typeface="Open Sans Light" pitchFamily="34" charset="0"/>
              </a:rPr>
              <a:t>行为</a:t>
            </a:r>
            <a:endParaRPr lang="en-US" altLang="zh-CN" sz="2000" b="1" dirty="0" smtClean="0">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36" name="AutoShape 59"/>
          <p:cNvSpPr>
            <a:spLocks/>
          </p:cNvSpPr>
          <p:nvPr/>
        </p:nvSpPr>
        <p:spPr bwMode="auto">
          <a:xfrm>
            <a:off x="1725125" y="1415740"/>
            <a:ext cx="531136" cy="560943"/>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4" name="矩形 3"/>
          <p:cNvSpPr/>
          <p:nvPr/>
        </p:nvSpPr>
        <p:spPr>
          <a:xfrm>
            <a:off x="3045325" y="2940908"/>
            <a:ext cx="6101350" cy="400110"/>
          </a:xfrm>
          <a:prstGeom prst="rect">
            <a:avLst/>
          </a:prstGeom>
        </p:spPr>
        <p:txBody>
          <a:bodyPr wrap="none">
            <a:spAutoFit/>
          </a:bodyPr>
          <a:lstStyle/>
          <a:p>
            <a:pPr marL="285750" indent="-285750">
              <a:buFont typeface="Wingdings" panose="05000000000000000000" pitchFamily="2" charset="2"/>
              <a:buChar char="l"/>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网络</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零售也称网络购物，包括</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B2C</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和</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C2C</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两种形式</a:t>
            </a:r>
            <a:endParaRPr lang="ms-MY"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63" name="Rectangle 39"/>
          <p:cNvSpPr/>
          <p:nvPr/>
        </p:nvSpPr>
        <p:spPr>
          <a:xfrm>
            <a:off x="5582845" y="5625376"/>
            <a:ext cx="1005403" cy="338554"/>
          </a:xfrm>
          <a:prstGeom prst="rect">
            <a:avLst/>
          </a:prstGeom>
        </p:spPr>
        <p:txBody>
          <a:bodyPr wrap="none">
            <a:spAutoFit/>
          </a:bodyPr>
          <a:lstStyle/>
          <a:p>
            <a:pPr algn="ctr"/>
            <a:r>
              <a:rPr lang="zh-CN" altLang="en-US" sz="1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pitchFamily="34" charset="0"/>
              </a:rPr>
              <a:t>网络零售</a:t>
            </a:r>
            <a:endParaRPr 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pitchFamily="34" charset="0"/>
            </a:endParaRPr>
          </a:p>
        </p:txBody>
      </p:sp>
      <p:cxnSp>
        <p:nvCxnSpPr>
          <p:cNvPr id="64" name="Straight Connector 34"/>
          <p:cNvCxnSpPr/>
          <p:nvPr/>
        </p:nvCxnSpPr>
        <p:spPr>
          <a:xfrm rot="16200000" flipV="1">
            <a:off x="4038599" y="3110286"/>
            <a:ext cx="5455" cy="142876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65" name="Rectangle 43"/>
          <p:cNvSpPr/>
          <p:nvPr/>
        </p:nvSpPr>
        <p:spPr>
          <a:xfrm>
            <a:off x="1990693" y="4040489"/>
            <a:ext cx="1859443" cy="609398"/>
          </a:xfrm>
          <a:prstGeom prst="rect">
            <a:avLst/>
          </a:prstGeom>
        </p:spPr>
        <p:txBody>
          <a:bodyPr wrap="square">
            <a:spAutoFit/>
          </a:bodyPr>
          <a:lstStyle/>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企业与消费者之间的电子商务模式 </a:t>
            </a:r>
          </a:p>
        </p:txBody>
      </p:sp>
      <p:cxnSp>
        <p:nvCxnSpPr>
          <p:cNvPr id="66" name="Straight Connector 34"/>
          <p:cNvCxnSpPr/>
          <p:nvPr/>
        </p:nvCxnSpPr>
        <p:spPr>
          <a:xfrm rot="5400000" flipH="1" flipV="1">
            <a:off x="8144868" y="3120169"/>
            <a:ext cx="5455" cy="142876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8611536" y="3997914"/>
            <a:ext cx="1975184" cy="609398"/>
          </a:xfrm>
          <a:prstGeom prst="rect">
            <a:avLst/>
          </a:prstGeom>
        </p:spPr>
        <p:txBody>
          <a:bodyPr wrap="square">
            <a:spAutoFit/>
          </a:bodyPr>
          <a:lstStyle/>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消费者与消费者之间的电子商务模式 </a:t>
            </a:r>
          </a:p>
        </p:txBody>
      </p:sp>
    </p:spTree>
    <p:extLst>
      <p:ext uri="{BB962C8B-B14F-4D97-AF65-F5344CB8AC3E}">
        <p14:creationId xmlns:p14="http://schemas.microsoft.com/office/powerpoint/2010/main" val="3570383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网络零售的优缺点</a:t>
            </a: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32730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429953" y="2310239"/>
            <a:ext cx="9738494" cy="1767713"/>
            <a:chOff x="1226753" y="1720959"/>
            <a:chExt cx="9738494" cy="1767713"/>
          </a:xfrm>
        </p:grpSpPr>
        <p:cxnSp>
          <p:nvCxnSpPr>
            <p:cNvPr id="4" name="直接连接符 3"/>
            <p:cNvCxnSpPr>
              <a:cxnSpLocks/>
              <a:stCxn id="6" idx="3"/>
              <a:endCxn id="25" idx="1"/>
            </p:cNvCxnSpPr>
            <p:nvPr/>
          </p:nvCxnSpPr>
          <p:spPr>
            <a:xfrm>
              <a:off x="2443033" y="2329099"/>
              <a:ext cx="7305934" cy="0"/>
            </a:xfrm>
            <a:prstGeom prst="line">
              <a:avLst/>
            </a:prstGeom>
            <a:ln w="2222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5" name="iṧlîdé"/>
            <p:cNvSpPr/>
            <p:nvPr/>
          </p:nvSpPr>
          <p:spPr>
            <a:xfrm>
              <a:off x="1271801" y="1766006"/>
              <a:ext cx="1126185" cy="1126185"/>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p>
          </p:txBody>
        </p:sp>
        <p:sp>
          <p:nvSpPr>
            <p:cNvPr id="6" name="iṣļiďé"/>
            <p:cNvSpPr/>
            <p:nvPr/>
          </p:nvSpPr>
          <p:spPr>
            <a:xfrm>
              <a:off x="1226753" y="1720959"/>
              <a:ext cx="1216280" cy="1216280"/>
            </a:xfrm>
            <a:prstGeom prst="rect">
              <a:avLst/>
            </a:prstGeom>
            <a:noFill/>
            <a:ln w="28575">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p>
          </p:txBody>
        </p:sp>
        <p:cxnSp>
          <p:nvCxnSpPr>
            <p:cNvPr id="7" name="直接连接符 6"/>
            <p:cNvCxnSpPr/>
            <p:nvPr/>
          </p:nvCxnSpPr>
          <p:spPr>
            <a:xfrm flipV="1">
              <a:off x="1834893" y="2937241"/>
              <a:ext cx="0" cy="551431"/>
            </a:xfrm>
            <a:prstGeom prst="line">
              <a:avLst/>
            </a:prstGeom>
            <a:ln w="28575">
              <a:solidFill>
                <a:srgbClr val="A5779E"/>
              </a:solidFill>
              <a:headEnd type="oval"/>
            </a:ln>
          </p:spPr>
          <p:style>
            <a:lnRef idx="1">
              <a:schemeClr val="accent1"/>
            </a:lnRef>
            <a:fillRef idx="0">
              <a:schemeClr val="accent1"/>
            </a:fillRef>
            <a:effectRef idx="0">
              <a:schemeClr val="accent1"/>
            </a:effectRef>
            <a:fontRef idx="minor">
              <a:schemeClr val="tx1"/>
            </a:fontRef>
          </p:style>
        </p:cxnSp>
        <p:sp>
          <p:nvSpPr>
            <p:cNvPr id="8" name="íṧļiḍè">
              <a:extLst>
                <a:ext uri="{FF2B5EF4-FFF2-40B4-BE49-F238E27FC236}">
                  <a16:creationId xmlns:a16="http://schemas.microsoft.com/office/drawing/2014/main" id="{28E80DCF-6C7E-4F98-B025-9993121E0BF7}"/>
                </a:ext>
              </a:extLst>
            </p:cNvPr>
            <p:cNvSpPr/>
            <p:nvPr/>
          </p:nvSpPr>
          <p:spPr bwMode="auto">
            <a:xfrm>
              <a:off x="1614235" y="2111640"/>
              <a:ext cx="441316" cy="43492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p>
          </p:txBody>
        </p:sp>
        <p:grpSp>
          <p:nvGrpSpPr>
            <p:cNvPr id="15" name="îsḷiḋe">
              <a:extLst>
                <a:ext uri="{FF2B5EF4-FFF2-40B4-BE49-F238E27FC236}">
                  <a16:creationId xmlns:a16="http://schemas.microsoft.com/office/drawing/2014/main" id="{6E7C35E2-0F87-4B8A-89EA-15B63E118A26}"/>
                </a:ext>
              </a:extLst>
            </p:cNvPr>
            <p:cNvGrpSpPr/>
            <p:nvPr/>
          </p:nvGrpSpPr>
          <p:grpSpPr>
            <a:xfrm>
              <a:off x="4067490" y="1720959"/>
              <a:ext cx="1216280" cy="1767713"/>
              <a:chOff x="4315595" y="1720959"/>
              <a:chExt cx="1216280" cy="1767713"/>
            </a:xfrm>
          </p:grpSpPr>
          <p:sp>
            <p:nvSpPr>
              <p:cNvPr id="31" name="ïsľïďe"/>
              <p:cNvSpPr/>
              <p:nvPr/>
            </p:nvSpPr>
            <p:spPr>
              <a:xfrm>
                <a:off x="4360644" y="1766006"/>
                <a:ext cx="1126185" cy="112618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p>
            </p:txBody>
          </p:sp>
          <p:sp>
            <p:nvSpPr>
              <p:cNvPr id="32" name="îṣľïḓê"/>
              <p:cNvSpPr/>
              <p:nvPr/>
            </p:nvSpPr>
            <p:spPr>
              <a:xfrm>
                <a:off x="4315595" y="1720959"/>
                <a:ext cx="1216280" cy="1216280"/>
              </a:xfrm>
              <a:prstGeom prst="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p>
            </p:txBody>
          </p:sp>
          <p:sp>
            <p:nvSpPr>
              <p:cNvPr id="33" name="íŝļîḓê">
                <a:extLst>
                  <a:ext uri="{FF2B5EF4-FFF2-40B4-BE49-F238E27FC236}">
                    <a16:creationId xmlns:a16="http://schemas.microsoft.com/office/drawing/2014/main" id="{8F2B7A65-DD74-44EE-A12F-694A2DC2F04B}"/>
                  </a:ext>
                </a:extLst>
              </p:cNvPr>
              <p:cNvSpPr/>
              <p:nvPr/>
            </p:nvSpPr>
            <p:spPr bwMode="auto">
              <a:xfrm>
                <a:off x="4765754" y="2143642"/>
                <a:ext cx="315965" cy="370918"/>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solidFill>
                <a:srgbClr val="FF6E55"/>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p>
            </p:txBody>
          </p:sp>
          <p:cxnSp>
            <p:nvCxnSpPr>
              <p:cNvPr id="34" name="直接连接符 33"/>
              <p:cNvCxnSpPr/>
              <p:nvPr/>
            </p:nvCxnSpPr>
            <p:spPr>
              <a:xfrm flipV="1">
                <a:off x="4923736" y="2937241"/>
                <a:ext cx="0" cy="551431"/>
              </a:xfrm>
              <a:prstGeom prst="line">
                <a:avLst/>
              </a:prstGeom>
              <a:ln w="285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16" name="iSḻîḍè"/>
            <p:cNvSpPr/>
            <p:nvPr/>
          </p:nvSpPr>
          <p:spPr>
            <a:xfrm>
              <a:off x="6953276" y="1766006"/>
              <a:ext cx="1126185" cy="1126185"/>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p>
          </p:txBody>
        </p:sp>
        <p:sp>
          <p:nvSpPr>
            <p:cNvPr id="17" name="iSļíďe"/>
            <p:cNvSpPr/>
            <p:nvPr/>
          </p:nvSpPr>
          <p:spPr>
            <a:xfrm>
              <a:off x="6908228" y="1720959"/>
              <a:ext cx="1216280" cy="1216280"/>
            </a:xfrm>
            <a:prstGeom prst="rect">
              <a:avLst/>
            </a:prstGeom>
            <a:noFill/>
            <a:ln w="28575">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p>
          </p:txBody>
        </p:sp>
        <p:sp>
          <p:nvSpPr>
            <p:cNvPr id="18" name="ïś1íḋê">
              <a:extLst>
                <a:ext uri="{FF2B5EF4-FFF2-40B4-BE49-F238E27FC236}">
                  <a16:creationId xmlns:a16="http://schemas.microsoft.com/office/drawing/2014/main" id="{95C0C088-FF34-4CA9-90BD-A76F63F7E466}"/>
                </a:ext>
              </a:extLst>
            </p:cNvPr>
            <p:cNvSpPr/>
            <p:nvPr/>
          </p:nvSpPr>
          <p:spPr bwMode="auto">
            <a:xfrm>
              <a:off x="7307654" y="2121168"/>
              <a:ext cx="417429" cy="415867"/>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bg1"/>
            </a:solidFill>
            <a:ln>
              <a:noFill/>
            </a:ln>
            <a:effectLs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p>
          </p:txBody>
        </p:sp>
        <p:cxnSp>
          <p:nvCxnSpPr>
            <p:cNvPr id="19" name="直接连接符 18"/>
            <p:cNvCxnSpPr/>
            <p:nvPr/>
          </p:nvCxnSpPr>
          <p:spPr>
            <a:xfrm flipV="1">
              <a:off x="7516368" y="2937241"/>
              <a:ext cx="0" cy="551431"/>
            </a:xfrm>
            <a:prstGeom prst="line">
              <a:avLst/>
            </a:prstGeom>
            <a:ln w="28575">
              <a:solidFill>
                <a:srgbClr val="FFC353"/>
              </a:solidFill>
              <a:headEnd type="oval"/>
            </a:ln>
          </p:spPr>
          <p:style>
            <a:lnRef idx="1">
              <a:schemeClr val="accent1"/>
            </a:lnRef>
            <a:fillRef idx="0">
              <a:schemeClr val="accent1"/>
            </a:fillRef>
            <a:effectRef idx="0">
              <a:schemeClr val="accent1"/>
            </a:effectRef>
            <a:fontRef idx="minor">
              <a:schemeClr val="tx1"/>
            </a:fontRef>
          </p:style>
        </p:cxnSp>
        <p:sp>
          <p:nvSpPr>
            <p:cNvPr id="24" name="iśḷiďê"/>
            <p:cNvSpPr/>
            <p:nvPr/>
          </p:nvSpPr>
          <p:spPr>
            <a:xfrm>
              <a:off x="9794015" y="1766006"/>
              <a:ext cx="1126185" cy="11261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p>
          </p:txBody>
        </p:sp>
        <p:sp>
          <p:nvSpPr>
            <p:cNvPr id="25" name="íṡḷidè"/>
            <p:cNvSpPr/>
            <p:nvPr/>
          </p:nvSpPr>
          <p:spPr>
            <a:xfrm>
              <a:off x="9748967" y="1720959"/>
              <a:ext cx="1216280" cy="1216280"/>
            </a:xfrm>
            <a:prstGeom prst="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p>
          </p:txBody>
        </p:sp>
        <p:cxnSp>
          <p:nvCxnSpPr>
            <p:cNvPr id="26" name="直接连接符 25"/>
            <p:cNvCxnSpPr/>
            <p:nvPr/>
          </p:nvCxnSpPr>
          <p:spPr>
            <a:xfrm flipV="1">
              <a:off x="10357107" y="2937241"/>
              <a:ext cx="0" cy="551431"/>
            </a:xfrm>
            <a:prstGeom prst="line">
              <a:avLst/>
            </a:prstGeom>
            <a:ln w="285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sp>
          <p:nvSpPr>
            <p:cNvPr id="27" name="ïSľïde">
              <a:extLst>
                <a:ext uri="{FF2B5EF4-FFF2-40B4-BE49-F238E27FC236}">
                  <a16:creationId xmlns:a16="http://schemas.microsoft.com/office/drawing/2014/main" id="{348FEC13-1E46-4634-9670-4F09BB03B9E7}"/>
                </a:ext>
              </a:extLst>
            </p:cNvPr>
            <p:cNvSpPr/>
            <p:nvPr/>
          </p:nvSpPr>
          <p:spPr bwMode="auto">
            <a:xfrm>
              <a:off x="10114526" y="2135560"/>
              <a:ext cx="485163" cy="387083"/>
            </a:xfrm>
            <a:custGeom>
              <a:avLst/>
              <a:gdLst>
                <a:gd name="connsiteX0" fmla="*/ 304307 w 608683"/>
                <a:gd name="connsiteY0" fmla="*/ 303502 h 485632"/>
                <a:gd name="connsiteX1" fmla="*/ 395478 w 608683"/>
                <a:gd name="connsiteY1" fmla="*/ 394567 h 485632"/>
                <a:gd name="connsiteX2" fmla="*/ 304307 w 608683"/>
                <a:gd name="connsiteY2" fmla="*/ 485632 h 485632"/>
                <a:gd name="connsiteX3" fmla="*/ 213136 w 608683"/>
                <a:gd name="connsiteY3" fmla="*/ 394567 h 485632"/>
                <a:gd name="connsiteX4" fmla="*/ 304307 w 608683"/>
                <a:gd name="connsiteY4" fmla="*/ 303502 h 485632"/>
                <a:gd name="connsiteX5" fmla="*/ 304342 w 608683"/>
                <a:gd name="connsiteY5" fmla="*/ 151786 h 485632"/>
                <a:gd name="connsiteX6" fmla="*/ 502318 w 608683"/>
                <a:gd name="connsiteY6" fmla="*/ 253545 h 485632"/>
                <a:gd name="connsiteX7" fmla="*/ 492919 w 608683"/>
                <a:gd name="connsiteY7" fmla="*/ 310012 h 485632"/>
                <a:gd name="connsiteX8" fmla="*/ 469346 w 608683"/>
                <a:gd name="connsiteY8" fmla="*/ 317610 h 485632"/>
                <a:gd name="connsiteX9" fmla="*/ 436375 w 608683"/>
                <a:gd name="connsiteY9" fmla="*/ 300625 h 485632"/>
                <a:gd name="connsiteX10" fmla="*/ 304342 w 608683"/>
                <a:gd name="connsiteY10" fmla="*/ 232687 h 485632"/>
                <a:gd name="connsiteX11" fmla="*/ 172309 w 608683"/>
                <a:gd name="connsiteY11" fmla="*/ 300625 h 485632"/>
                <a:gd name="connsiteX12" fmla="*/ 115766 w 608683"/>
                <a:gd name="connsiteY12" fmla="*/ 310012 h 485632"/>
                <a:gd name="connsiteX13" fmla="*/ 106367 w 608683"/>
                <a:gd name="connsiteY13" fmla="*/ 253545 h 485632"/>
                <a:gd name="connsiteX14" fmla="*/ 304342 w 608683"/>
                <a:gd name="connsiteY14" fmla="*/ 151786 h 485632"/>
                <a:gd name="connsiteX15" fmla="*/ 304342 w 608683"/>
                <a:gd name="connsiteY15" fmla="*/ 0 h 485632"/>
                <a:gd name="connsiteX16" fmla="*/ 598323 w 608683"/>
                <a:gd name="connsiteY16" fmla="*/ 130926 h 485632"/>
                <a:gd name="connsiteX17" fmla="*/ 595265 w 608683"/>
                <a:gd name="connsiteY17" fmla="*/ 188048 h 485632"/>
                <a:gd name="connsiteX18" fmla="*/ 538050 w 608683"/>
                <a:gd name="connsiteY18" fmla="*/ 184994 h 485632"/>
                <a:gd name="connsiteX19" fmla="*/ 304342 w 608683"/>
                <a:gd name="connsiteY19" fmla="*/ 80954 h 485632"/>
                <a:gd name="connsiteX20" fmla="*/ 70634 w 608683"/>
                <a:gd name="connsiteY20" fmla="*/ 184994 h 485632"/>
                <a:gd name="connsiteX21" fmla="*/ 40498 w 608683"/>
                <a:gd name="connsiteY21" fmla="*/ 198474 h 485632"/>
                <a:gd name="connsiteX22" fmla="*/ 13420 w 608683"/>
                <a:gd name="connsiteY22" fmla="*/ 188048 h 485632"/>
                <a:gd name="connsiteX23" fmla="*/ 10361 w 608683"/>
                <a:gd name="connsiteY23" fmla="*/ 130926 h 485632"/>
                <a:gd name="connsiteX24" fmla="*/ 304342 w 608683"/>
                <a:gd name="connsiteY24" fmla="*/ 0 h 485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8683" h="485632">
                  <a:moveTo>
                    <a:pt x="304307" y="303502"/>
                  </a:moveTo>
                  <a:cubicBezTo>
                    <a:pt x="354659" y="303502"/>
                    <a:pt x="395478" y="344273"/>
                    <a:pt x="395478" y="394567"/>
                  </a:cubicBezTo>
                  <a:cubicBezTo>
                    <a:pt x="395478" y="444861"/>
                    <a:pt x="354659" y="485632"/>
                    <a:pt x="304307" y="485632"/>
                  </a:cubicBezTo>
                  <a:cubicBezTo>
                    <a:pt x="253955" y="485632"/>
                    <a:pt x="213136" y="444861"/>
                    <a:pt x="213136" y="394567"/>
                  </a:cubicBezTo>
                  <a:cubicBezTo>
                    <a:pt x="213136" y="344273"/>
                    <a:pt x="253955" y="303502"/>
                    <a:pt x="304307" y="303502"/>
                  </a:cubicBezTo>
                  <a:close/>
                  <a:moveTo>
                    <a:pt x="304342" y="151786"/>
                  </a:moveTo>
                  <a:cubicBezTo>
                    <a:pt x="382667" y="151786"/>
                    <a:pt x="456740" y="189853"/>
                    <a:pt x="502318" y="253545"/>
                  </a:cubicBezTo>
                  <a:cubicBezTo>
                    <a:pt x="515297" y="271796"/>
                    <a:pt x="511120" y="297050"/>
                    <a:pt x="492919" y="310012"/>
                  </a:cubicBezTo>
                  <a:cubicBezTo>
                    <a:pt x="485757" y="315152"/>
                    <a:pt x="477552" y="317610"/>
                    <a:pt x="469346" y="317610"/>
                  </a:cubicBezTo>
                  <a:cubicBezTo>
                    <a:pt x="456740" y="317610"/>
                    <a:pt x="444283" y="311650"/>
                    <a:pt x="436375" y="300625"/>
                  </a:cubicBezTo>
                  <a:cubicBezTo>
                    <a:pt x="405941" y="258089"/>
                    <a:pt x="356559" y="232687"/>
                    <a:pt x="304342" y="232687"/>
                  </a:cubicBezTo>
                  <a:cubicBezTo>
                    <a:pt x="252125" y="232687"/>
                    <a:pt x="202744" y="258089"/>
                    <a:pt x="172309" y="300625"/>
                  </a:cubicBezTo>
                  <a:cubicBezTo>
                    <a:pt x="159329" y="318802"/>
                    <a:pt x="133967" y="323048"/>
                    <a:pt x="115766" y="310012"/>
                  </a:cubicBezTo>
                  <a:cubicBezTo>
                    <a:pt x="97564" y="297050"/>
                    <a:pt x="93387" y="271796"/>
                    <a:pt x="106367" y="253545"/>
                  </a:cubicBezTo>
                  <a:cubicBezTo>
                    <a:pt x="151944" y="189853"/>
                    <a:pt x="226017" y="151786"/>
                    <a:pt x="304342" y="151786"/>
                  </a:cubicBezTo>
                  <a:close/>
                  <a:moveTo>
                    <a:pt x="304342" y="0"/>
                  </a:moveTo>
                  <a:cubicBezTo>
                    <a:pt x="416310" y="0"/>
                    <a:pt x="523429" y="47738"/>
                    <a:pt x="598323" y="130926"/>
                  </a:cubicBezTo>
                  <a:cubicBezTo>
                    <a:pt x="613242" y="147534"/>
                    <a:pt x="611899" y="173153"/>
                    <a:pt x="595265" y="188048"/>
                  </a:cubicBezTo>
                  <a:cubicBezTo>
                    <a:pt x="578630" y="203017"/>
                    <a:pt x="552969" y="201602"/>
                    <a:pt x="538050" y="184994"/>
                  </a:cubicBezTo>
                  <a:cubicBezTo>
                    <a:pt x="478523" y="118861"/>
                    <a:pt x="393335" y="80954"/>
                    <a:pt x="304342" y="80954"/>
                  </a:cubicBezTo>
                  <a:cubicBezTo>
                    <a:pt x="215350" y="80954"/>
                    <a:pt x="130236" y="118861"/>
                    <a:pt x="70634" y="184994"/>
                  </a:cubicBezTo>
                  <a:cubicBezTo>
                    <a:pt x="62653" y="193931"/>
                    <a:pt x="51612" y="198400"/>
                    <a:pt x="40498" y="198474"/>
                  </a:cubicBezTo>
                  <a:cubicBezTo>
                    <a:pt x="30875" y="198474"/>
                    <a:pt x="21178" y="195048"/>
                    <a:pt x="13420" y="188048"/>
                  </a:cubicBezTo>
                  <a:cubicBezTo>
                    <a:pt x="-3215" y="173153"/>
                    <a:pt x="-4558" y="147534"/>
                    <a:pt x="10361" y="130926"/>
                  </a:cubicBezTo>
                  <a:cubicBezTo>
                    <a:pt x="85255" y="47738"/>
                    <a:pt x="192374" y="0"/>
                    <a:pt x="304342" y="0"/>
                  </a:cubicBezTo>
                  <a:close/>
                </a:path>
              </a:pathLst>
            </a:custGeom>
            <a:solidFill>
              <a:srgbClr val="48B49C"/>
            </a:solidFill>
            <a:ln>
              <a:noFill/>
            </a:ln>
            <a:extLst>
              <a:ext uri="{91240B29-F687-4f45-9708-019B960494DF}">
                <a14:hiddenLine xmlns:a14="http://schemas.microsoft.com/office/drawing/2010/main" xmlns:p14="http://schemas.microsoft.com/office/powerpoint/2010/main" xmlns:a16="http://schemas.microsoft.com/office/drawing/2014/main" xmlns:lc="http://schemas.openxmlformats.org/drawingml/2006/lockedCanvas" xmlns="" w="25400" cap="flat">
                  <a:solidFill>
                    <a:schemeClr val="tx1"/>
                  </a:solidFill>
                  <a:miter lim="800000"/>
                  <a:headEnd type="none" w="med" len="med"/>
                  <a:tailEnd type="none" w="med" len="me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p>
          </p:txBody>
        </p:sp>
      </p:grpSp>
      <p:sp>
        <p:nvSpPr>
          <p:cNvPr id="37" name="Rectangle 32"/>
          <p:cNvSpPr/>
          <p:nvPr/>
        </p:nvSpPr>
        <p:spPr>
          <a:xfrm>
            <a:off x="1243101" y="4334512"/>
            <a:ext cx="1589984" cy="953723"/>
          </a:xfrm>
          <a:prstGeom prst="rect">
            <a:avLst/>
          </a:prstGeom>
        </p:spPr>
        <p:txBody>
          <a:bodyPr wrap="square">
            <a:spAutoFit/>
          </a:bodyPr>
          <a:lstStyle/>
          <a:p>
            <a:pPr algn="ctr">
              <a:lnSpc>
                <a:spcPct val="12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01</a:t>
            </a:r>
          </a:p>
          <a:p>
            <a:pPr algn="ctr">
              <a:lnSpc>
                <a:spcPct val="12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突破</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时空</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限制降低</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交易成本</a:t>
            </a:r>
            <a:endParaRPr lang="ms-MY"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8" name="Rectangle 32"/>
          <p:cNvSpPr/>
          <p:nvPr/>
        </p:nvSpPr>
        <p:spPr>
          <a:xfrm>
            <a:off x="3801629" y="4334512"/>
            <a:ext cx="2154402" cy="978729"/>
          </a:xfrm>
          <a:prstGeom prst="rect">
            <a:avLst/>
          </a:prstGeom>
        </p:spPr>
        <p:txBody>
          <a:bodyPr wrap="square">
            <a:spAutoFit/>
          </a:bodyPr>
          <a:lstStyle/>
          <a:p>
            <a:pPr algn="ctr">
              <a:lnSpc>
                <a:spcPct val="12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02</a:t>
            </a:r>
          </a:p>
          <a:p>
            <a:pPr algn="ctr">
              <a:lnSpc>
                <a:spcPct val="12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突破</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信息和地域</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鸿沟</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a:p>
            <a:pPr algn="ctr">
              <a:lnSpc>
                <a:spcPct val="12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满足</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多样需求</a:t>
            </a:r>
            <a:endParaRPr lang="ms-MY"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9" name="Rectangle 32"/>
          <p:cNvSpPr/>
          <p:nvPr/>
        </p:nvSpPr>
        <p:spPr>
          <a:xfrm>
            <a:off x="6924576" y="4334512"/>
            <a:ext cx="1589984" cy="978729"/>
          </a:xfrm>
          <a:prstGeom prst="rect">
            <a:avLst/>
          </a:prstGeom>
        </p:spPr>
        <p:txBody>
          <a:bodyPr wrap="square">
            <a:spAutoFit/>
          </a:bodyPr>
          <a:lstStyle/>
          <a:p>
            <a:pPr algn="ctr">
              <a:lnSpc>
                <a:spcPct val="12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03</a:t>
            </a:r>
          </a:p>
          <a:p>
            <a:pPr algn="ctr">
              <a:lnSpc>
                <a:spcPct val="12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突破</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店面</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限制产生</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长尾效应</a:t>
            </a:r>
            <a:endParaRPr lang="ms-MY"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40" name="Rectangle 32"/>
          <p:cNvSpPr/>
          <p:nvPr/>
        </p:nvSpPr>
        <p:spPr>
          <a:xfrm>
            <a:off x="9765315" y="4334512"/>
            <a:ext cx="1589984" cy="978729"/>
          </a:xfrm>
          <a:prstGeom prst="rect">
            <a:avLst/>
          </a:prstGeom>
        </p:spPr>
        <p:txBody>
          <a:bodyPr wrap="square">
            <a:spAutoFit/>
          </a:bodyPr>
          <a:lstStyle/>
          <a:p>
            <a:pPr algn="ctr">
              <a:lnSpc>
                <a:spcPct val="120000"/>
              </a:lnSpc>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04.</a:t>
            </a:r>
          </a:p>
          <a:p>
            <a:pPr algn="ctr">
              <a:lnSpc>
                <a:spcPct val="12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减少</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流通</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环节优化</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资源配置</a:t>
            </a:r>
            <a:endParaRPr lang="ms-MY"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cxnSp>
        <p:nvCxnSpPr>
          <p:cNvPr id="41" name="直接连接符 40"/>
          <p:cNvCxnSpPr/>
          <p:nvPr/>
        </p:nvCxnSpPr>
        <p:spPr>
          <a:xfrm flipV="1">
            <a:off x="4783323" y="3083520"/>
            <a:ext cx="0" cy="551431"/>
          </a:xfrm>
          <a:prstGeom prst="line">
            <a:avLst/>
          </a:prstGeom>
          <a:ln w="28575">
            <a:solidFill>
              <a:srgbClr val="FF6E55"/>
            </a:solidFill>
            <a:headEnd type="ova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10560307" y="3035116"/>
            <a:ext cx="0" cy="551431"/>
          </a:xfrm>
          <a:prstGeom prst="line">
            <a:avLst/>
          </a:prstGeom>
          <a:ln w="28575">
            <a:solidFill>
              <a:srgbClr val="48B49C"/>
            </a:solidFill>
            <a:headEnd type="oval"/>
          </a:ln>
        </p:spPr>
        <p:style>
          <a:lnRef idx="1">
            <a:schemeClr val="accent1"/>
          </a:lnRef>
          <a:fillRef idx="0">
            <a:schemeClr val="accent1"/>
          </a:fillRef>
          <a:effectRef idx="0">
            <a:schemeClr val="accent1"/>
          </a:effectRef>
          <a:fontRef idx="minor">
            <a:schemeClr val="tx1"/>
          </a:fontRef>
        </p:style>
      </p:cxnSp>
      <p:sp>
        <p:nvSpPr>
          <p:cNvPr id="43" name="文本框 42">
            <a:extLst>
              <a:ext uri="{FF2B5EF4-FFF2-40B4-BE49-F238E27FC236}">
                <a16:creationId xmlns:a16="http://schemas.microsoft.com/office/drawing/2014/main" id="{9DE1E85E-FD02-4572-890F-D14C6A8BE306}"/>
              </a:ext>
            </a:extLst>
          </p:cNvPr>
          <p:cNvSpPr txBox="1"/>
          <p:nvPr/>
        </p:nvSpPr>
        <p:spPr>
          <a:xfrm>
            <a:off x="3196785" y="855915"/>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网络零售的优点</a:t>
            </a:r>
          </a:p>
        </p:txBody>
      </p:sp>
    </p:spTree>
    <p:extLst>
      <p:ext uri="{BB962C8B-B14F-4D97-AF65-F5344CB8AC3E}">
        <p14:creationId xmlns:p14="http://schemas.microsoft.com/office/powerpoint/2010/main" val="6117141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42">
            <a:extLst>
              <a:ext uri="{FF2B5EF4-FFF2-40B4-BE49-F238E27FC236}">
                <a16:creationId xmlns:a16="http://schemas.microsoft.com/office/drawing/2014/main" id="{9DE1E85E-FD02-4572-890F-D14C6A8BE306}"/>
              </a:ext>
            </a:extLst>
          </p:cNvPr>
          <p:cNvSpPr txBox="1"/>
          <p:nvPr/>
        </p:nvSpPr>
        <p:spPr>
          <a:xfrm>
            <a:off x="3196785" y="855915"/>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网络零售的缺点</a:t>
            </a:r>
          </a:p>
        </p:txBody>
      </p:sp>
      <p:sp>
        <p:nvSpPr>
          <p:cNvPr id="28" name="MH_SubTitle_1"/>
          <p:cNvSpPr/>
          <p:nvPr>
            <p:custDataLst>
              <p:tags r:id="rId1"/>
            </p:custDataLst>
          </p:nvPr>
        </p:nvSpPr>
        <p:spPr>
          <a:xfrm>
            <a:off x="1329774" y="1918336"/>
            <a:ext cx="3013107" cy="2172336"/>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400" dirty="0">
                <a:solidFill>
                  <a:srgbClr val="FFC353"/>
                </a:solidFill>
                <a:latin typeface="微软雅黑" panose="020B0503020204020204" pitchFamily="34" charset="-122"/>
                <a:ea typeface="微软雅黑" panose="020B0503020204020204" pitchFamily="34" charset="-122"/>
              </a:rPr>
              <a:t>1.</a:t>
            </a:r>
            <a:r>
              <a:rPr lang="zh-CN" altLang="en-US" sz="2400" dirty="0">
                <a:solidFill>
                  <a:srgbClr val="FFC353"/>
                </a:solidFill>
                <a:latin typeface="微软雅黑" panose="020B0503020204020204" pitchFamily="34" charset="-122"/>
                <a:ea typeface="微软雅黑" panose="020B0503020204020204" pitchFamily="34" charset="-122"/>
              </a:rPr>
              <a:t>商品体验较差</a:t>
            </a:r>
          </a:p>
        </p:txBody>
      </p:sp>
      <p:sp>
        <p:nvSpPr>
          <p:cNvPr id="29" name="MH_Other_2"/>
          <p:cNvSpPr/>
          <p:nvPr>
            <p:custDataLst>
              <p:tags r:id="rId2"/>
            </p:custDataLst>
          </p:nvPr>
        </p:nvSpPr>
        <p:spPr>
          <a:xfrm>
            <a:off x="2358994" y="2019808"/>
            <a:ext cx="950527" cy="933960"/>
          </a:xfrm>
          <a:prstGeom prst="diamond">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endParaRPr>
          </a:p>
        </p:txBody>
      </p:sp>
      <p:sp>
        <p:nvSpPr>
          <p:cNvPr id="30" name="MH_Other_3"/>
          <p:cNvSpPr/>
          <p:nvPr>
            <p:custDataLst>
              <p:tags r:id="rId3"/>
            </p:custDataLst>
          </p:nvPr>
        </p:nvSpPr>
        <p:spPr>
          <a:xfrm>
            <a:off x="2613710" y="2262099"/>
            <a:ext cx="430740" cy="399676"/>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endParaRPr>
          </a:p>
        </p:txBody>
      </p:sp>
      <p:sp>
        <p:nvSpPr>
          <p:cNvPr id="35" name="MH_SubTitle_2"/>
          <p:cNvSpPr/>
          <p:nvPr>
            <p:custDataLst>
              <p:tags r:id="rId4"/>
            </p:custDataLst>
          </p:nvPr>
        </p:nvSpPr>
        <p:spPr>
          <a:xfrm>
            <a:off x="4612095" y="1918336"/>
            <a:ext cx="3013108" cy="2172336"/>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400" dirty="0">
                <a:solidFill>
                  <a:srgbClr val="48B49C"/>
                </a:solidFill>
                <a:latin typeface="微软雅黑" panose="020B0503020204020204" pitchFamily="34" charset="-122"/>
                <a:ea typeface="微软雅黑" panose="020B0503020204020204" pitchFamily="34" charset="-122"/>
              </a:rPr>
              <a:t>2.</a:t>
            </a:r>
            <a:r>
              <a:rPr lang="zh-CN" altLang="en-US" sz="2400" dirty="0">
                <a:solidFill>
                  <a:srgbClr val="48B49C"/>
                </a:solidFill>
                <a:latin typeface="微软雅黑" panose="020B0503020204020204" pitchFamily="34" charset="-122"/>
                <a:ea typeface="微软雅黑" panose="020B0503020204020204" pitchFamily="34" charset="-122"/>
              </a:rPr>
              <a:t>拉新成本过高</a:t>
            </a:r>
          </a:p>
        </p:txBody>
      </p:sp>
      <p:sp>
        <p:nvSpPr>
          <p:cNvPr id="44" name="MH_Other_11"/>
          <p:cNvSpPr/>
          <p:nvPr>
            <p:custDataLst>
              <p:tags r:id="rId5"/>
            </p:custDataLst>
          </p:nvPr>
        </p:nvSpPr>
        <p:spPr>
          <a:xfrm>
            <a:off x="5641313" y="2019808"/>
            <a:ext cx="952598" cy="933960"/>
          </a:xfrm>
          <a:prstGeom prst="diamond">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endParaRPr>
          </a:p>
        </p:txBody>
      </p:sp>
      <p:sp>
        <p:nvSpPr>
          <p:cNvPr id="45" name="MH_Other_12"/>
          <p:cNvSpPr/>
          <p:nvPr>
            <p:custDataLst>
              <p:tags r:id="rId6"/>
            </p:custDataLst>
          </p:nvPr>
        </p:nvSpPr>
        <p:spPr>
          <a:xfrm>
            <a:off x="5908454" y="2309729"/>
            <a:ext cx="416244" cy="329268"/>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defRPr/>
            </a:pPr>
            <a:endParaRPr lang="zh-CN" altLang="en-US" dirty="0">
              <a:solidFill>
                <a:schemeClr val="tx1">
                  <a:lumMod val="65000"/>
                  <a:lumOff val="35000"/>
                </a:schemeClr>
              </a:solidFill>
            </a:endParaRPr>
          </a:p>
        </p:txBody>
      </p:sp>
      <p:sp>
        <p:nvSpPr>
          <p:cNvPr id="46" name="MH_SubTitle_3"/>
          <p:cNvSpPr/>
          <p:nvPr>
            <p:custDataLst>
              <p:tags r:id="rId7"/>
            </p:custDataLst>
          </p:nvPr>
        </p:nvSpPr>
        <p:spPr>
          <a:xfrm>
            <a:off x="7896485" y="1918336"/>
            <a:ext cx="3011037" cy="2172336"/>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400" dirty="0">
                <a:solidFill>
                  <a:srgbClr val="1B6AA2"/>
                </a:solidFill>
                <a:latin typeface="微软雅黑" panose="020B0503020204020204" pitchFamily="34" charset="-122"/>
                <a:ea typeface="微软雅黑" panose="020B0503020204020204" pitchFamily="34" charset="-122"/>
              </a:rPr>
              <a:t>3.</a:t>
            </a:r>
            <a:r>
              <a:rPr lang="zh-CN" altLang="en-US" sz="2400" dirty="0">
                <a:solidFill>
                  <a:srgbClr val="1B6AA2"/>
                </a:solidFill>
                <a:latin typeface="微软雅黑" panose="020B0503020204020204" pitchFamily="34" charset="-122"/>
                <a:ea typeface="微软雅黑" panose="020B0503020204020204" pitchFamily="34" charset="-122"/>
              </a:rPr>
              <a:t>客户响应不快</a:t>
            </a:r>
          </a:p>
        </p:txBody>
      </p:sp>
      <p:sp>
        <p:nvSpPr>
          <p:cNvPr id="47" name="MH_Other_14"/>
          <p:cNvSpPr/>
          <p:nvPr>
            <p:custDataLst>
              <p:tags r:id="rId8"/>
            </p:custDataLst>
          </p:nvPr>
        </p:nvSpPr>
        <p:spPr>
          <a:xfrm>
            <a:off x="8925704" y="2019808"/>
            <a:ext cx="950526" cy="933960"/>
          </a:xfrm>
          <a:prstGeom prst="diamond">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endParaRPr>
          </a:p>
        </p:txBody>
      </p:sp>
      <p:sp>
        <p:nvSpPr>
          <p:cNvPr id="48" name="MH_Other_15"/>
          <p:cNvSpPr>
            <a:spLocks noChangeArrowheads="1"/>
          </p:cNvSpPr>
          <p:nvPr>
            <p:custDataLst>
              <p:tags r:id="rId9"/>
            </p:custDataLst>
          </p:nvPr>
        </p:nvSpPr>
        <p:spPr bwMode="auto">
          <a:xfrm>
            <a:off x="9211485" y="2276595"/>
            <a:ext cx="385181" cy="378969"/>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65000"/>
                  <a:lumOff val="35000"/>
                </a:schemeClr>
              </a:solidFill>
            </a:endParaRPr>
          </a:p>
        </p:txBody>
      </p:sp>
      <p:sp>
        <p:nvSpPr>
          <p:cNvPr id="10" name="矩形 9"/>
          <p:cNvSpPr/>
          <p:nvPr/>
        </p:nvSpPr>
        <p:spPr>
          <a:xfrm>
            <a:off x="1329774" y="4422797"/>
            <a:ext cx="3013107" cy="1363065"/>
          </a:xfrm>
          <a:prstGeom prst="rect">
            <a:avLst/>
          </a:prstGeom>
        </p:spPr>
        <p:txBody>
          <a:bodyPr wrap="square" lIns="36000" rIns="36000" anchor="ctr" anchorCtr="0">
            <a:spAutoFit/>
          </a:bodyPr>
          <a:lstStyle/>
          <a:p>
            <a:pPr algn="ctr">
              <a:lnSpc>
                <a:spcPct val="120000"/>
              </a:lnSpc>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网络零售缺乏将实物商品呈现给消费者的真实接触途径，几乎都是凭视觉感知，无法像传统商业那样实现“视觉、听觉、触觉、嗅觉、味觉”的全面感受</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4610022" y="4422797"/>
            <a:ext cx="3013107" cy="1104533"/>
          </a:xfrm>
          <a:prstGeom prst="rect">
            <a:avLst/>
          </a:prstGeom>
        </p:spPr>
        <p:txBody>
          <a:bodyPr wrap="square" lIns="36000" rIns="36000" anchor="ctr" anchorCtr="0">
            <a:spAutoFit/>
          </a:bodyPr>
          <a:lstStyle/>
          <a:p>
            <a:pPr algn="ct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以淘宝为例，注册卖家数量已经超过</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800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万。</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尤其对</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新店而言，要想从</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800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多万家店铺中脱颖而出</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，拉</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新</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成本不断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升高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7890270" y="4422797"/>
            <a:ext cx="3013107" cy="846001"/>
          </a:xfrm>
          <a:prstGeom prst="rect">
            <a:avLst/>
          </a:prstGeom>
        </p:spPr>
        <p:txBody>
          <a:bodyPr wrap="square" lIns="36000" rIns="36000" anchor="ctr" anchorCtr="0">
            <a:spAutoFit/>
          </a:bodyPr>
          <a:lstStyle/>
          <a:p>
            <a:pPr algn="ct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大部分的电商客户均追求极速的客户响应，延迟几秒的响应均会导致大量潜在客户流失</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89203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网络零售的运营模式</a:t>
            </a: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263118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1B337E04-E497-405A-82CD-3E4B08D376B0}"/>
              </a:ext>
            </a:extLst>
          </p:cNvPr>
          <p:cNvGrpSpPr/>
          <p:nvPr/>
        </p:nvGrpSpPr>
        <p:grpSpPr>
          <a:xfrm>
            <a:off x="1194214" y="2561779"/>
            <a:ext cx="9861853" cy="3516341"/>
            <a:chOff x="1652155" y="498765"/>
            <a:chExt cx="8220359" cy="3259798"/>
          </a:xfrm>
        </p:grpSpPr>
        <p:pic>
          <p:nvPicPr>
            <p:cNvPr id="3" name="图片 2">
              <a:extLst>
                <a:ext uri="{FF2B5EF4-FFF2-40B4-BE49-F238E27FC236}">
                  <a16:creationId xmlns:a16="http://schemas.microsoft.com/office/drawing/2014/main" id="{28B062F5-ACA0-40CE-9384-8A08DC2ABE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2155" y="1342738"/>
              <a:ext cx="1118180" cy="1118180"/>
            </a:xfrm>
            <a:prstGeom prst="rect">
              <a:avLst/>
            </a:prstGeom>
          </p:spPr>
        </p:pic>
        <p:pic>
          <p:nvPicPr>
            <p:cNvPr id="4" name="图片 3">
              <a:extLst>
                <a:ext uri="{FF2B5EF4-FFF2-40B4-BE49-F238E27FC236}">
                  <a16:creationId xmlns:a16="http://schemas.microsoft.com/office/drawing/2014/main" id="{88CA7244-C19B-49BC-9318-654F9267CC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4122" y="1530435"/>
              <a:ext cx="936337" cy="936337"/>
            </a:xfrm>
            <a:prstGeom prst="rect">
              <a:avLst/>
            </a:prstGeom>
          </p:spPr>
        </p:pic>
        <p:pic>
          <p:nvPicPr>
            <p:cNvPr id="5" name="图片 4">
              <a:extLst>
                <a:ext uri="{FF2B5EF4-FFF2-40B4-BE49-F238E27FC236}">
                  <a16:creationId xmlns:a16="http://schemas.microsoft.com/office/drawing/2014/main" id="{27F00F11-22FB-49E9-ACBA-7DCF1848B4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5823" y="1440873"/>
              <a:ext cx="886691" cy="886691"/>
            </a:xfrm>
            <a:prstGeom prst="rect">
              <a:avLst/>
            </a:prstGeom>
          </p:spPr>
        </p:pic>
        <p:cxnSp>
          <p:nvCxnSpPr>
            <p:cNvPr id="6" name="直接连接符 5">
              <a:extLst>
                <a:ext uri="{FF2B5EF4-FFF2-40B4-BE49-F238E27FC236}">
                  <a16:creationId xmlns:a16="http://schemas.microsoft.com/office/drawing/2014/main" id="{801E1F32-D43A-4182-8624-61E8F8E8CA94}"/>
                </a:ext>
              </a:extLst>
            </p:cNvPr>
            <p:cNvCxnSpPr>
              <a:cxnSpLocks/>
            </p:cNvCxnSpPr>
            <p:nvPr/>
          </p:nvCxnSpPr>
          <p:spPr>
            <a:xfrm>
              <a:off x="2346035" y="942111"/>
              <a:ext cx="7130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箭头连接符 6">
              <a:extLst>
                <a:ext uri="{FF2B5EF4-FFF2-40B4-BE49-F238E27FC236}">
                  <a16:creationId xmlns:a16="http://schemas.microsoft.com/office/drawing/2014/main" id="{CCCC0534-BB1C-4428-A649-5DE9D08ABBEE}"/>
                </a:ext>
              </a:extLst>
            </p:cNvPr>
            <p:cNvCxnSpPr/>
            <p:nvPr/>
          </p:nvCxnSpPr>
          <p:spPr>
            <a:xfrm>
              <a:off x="2346035" y="942109"/>
              <a:ext cx="0" cy="3983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id="{7FD457CE-135D-4C8B-95FA-5BA66E363539}"/>
                </a:ext>
              </a:extLst>
            </p:cNvPr>
            <p:cNvCxnSpPr>
              <a:cxnSpLocks/>
            </p:cNvCxnSpPr>
            <p:nvPr/>
          </p:nvCxnSpPr>
          <p:spPr>
            <a:xfrm>
              <a:off x="2770335" y="1995055"/>
              <a:ext cx="240202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a:extLst>
                <a:ext uri="{FF2B5EF4-FFF2-40B4-BE49-F238E27FC236}">
                  <a16:creationId xmlns:a16="http://schemas.microsoft.com/office/drawing/2014/main" id="{93177745-61CF-4EF7-AB26-15BC15FEA99E}"/>
                </a:ext>
              </a:extLst>
            </p:cNvPr>
            <p:cNvCxnSpPr/>
            <p:nvPr/>
          </p:nvCxnSpPr>
          <p:spPr>
            <a:xfrm>
              <a:off x="6613233" y="1925783"/>
              <a:ext cx="212436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87AC0BA6-1F44-4944-847A-E8C6101BD821}"/>
                </a:ext>
              </a:extLst>
            </p:cNvPr>
            <p:cNvCxnSpPr>
              <a:cxnSpLocks/>
              <a:endCxn id="19" idx="1"/>
            </p:cNvCxnSpPr>
            <p:nvPr/>
          </p:nvCxnSpPr>
          <p:spPr>
            <a:xfrm flipV="1">
              <a:off x="2229717" y="3110691"/>
              <a:ext cx="3226669" cy="177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7A8356D8-1AB6-4115-929C-D6A6B1F369F6}"/>
                </a:ext>
              </a:extLst>
            </p:cNvPr>
            <p:cNvCxnSpPr>
              <a:cxnSpLocks/>
            </p:cNvCxnSpPr>
            <p:nvPr/>
          </p:nvCxnSpPr>
          <p:spPr>
            <a:xfrm flipV="1">
              <a:off x="2234047" y="2762825"/>
              <a:ext cx="0" cy="3567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245E3543-B1E3-4D03-882B-2CA4AD38B6A1}"/>
                </a:ext>
              </a:extLst>
            </p:cNvPr>
            <p:cNvCxnSpPr/>
            <p:nvPr/>
          </p:nvCxnSpPr>
          <p:spPr>
            <a:xfrm>
              <a:off x="9476501" y="928832"/>
              <a:ext cx="0" cy="3983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F2D9C67B-A440-4A56-84A7-9840FC911577}"/>
                </a:ext>
              </a:extLst>
            </p:cNvPr>
            <p:cNvCxnSpPr>
              <a:cxnSpLocks/>
            </p:cNvCxnSpPr>
            <p:nvPr/>
          </p:nvCxnSpPr>
          <p:spPr>
            <a:xfrm flipV="1">
              <a:off x="9534270" y="2695286"/>
              <a:ext cx="0" cy="4331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图片 13">
              <a:extLst>
                <a:ext uri="{FF2B5EF4-FFF2-40B4-BE49-F238E27FC236}">
                  <a16:creationId xmlns:a16="http://schemas.microsoft.com/office/drawing/2014/main" id="{005CBBAC-9102-44DF-AC27-321121CE10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3701" y="498765"/>
              <a:ext cx="808756" cy="804713"/>
            </a:xfrm>
            <a:prstGeom prst="rect">
              <a:avLst/>
            </a:prstGeom>
          </p:spPr>
        </p:pic>
        <p:sp>
          <p:nvSpPr>
            <p:cNvPr id="15" name="文本框 14">
              <a:extLst>
                <a:ext uri="{FF2B5EF4-FFF2-40B4-BE49-F238E27FC236}">
                  <a16:creationId xmlns:a16="http://schemas.microsoft.com/office/drawing/2014/main" id="{83A237A7-1BD7-4BE2-87B8-34A4AB3EE4E9}"/>
                </a:ext>
              </a:extLst>
            </p:cNvPr>
            <p:cNvSpPr txBox="1"/>
            <p:nvPr/>
          </p:nvSpPr>
          <p:spPr>
            <a:xfrm>
              <a:off x="1828769" y="2494399"/>
              <a:ext cx="804309" cy="342387"/>
            </a:xfrm>
            <a:prstGeom prst="rect">
              <a:avLst/>
            </a:prstGeom>
            <a:noFill/>
          </p:spPr>
          <p:txBody>
            <a:bodyPr wrap="square" rtlCol="0">
              <a:spAutoFit/>
            </a:bodyPr>
            <a:lstStyle/>
            <a:p>
              <a:pPr algn="ctr"/>
              <a:r>
                <a:rPr lang="zh-CN" altLang="en-US" dirty="0">
                  <a:solidFill>
                    <a:srgbClr val="1B6AA2"/>
                  </a:solidFill>
                  <a:latin typeface="微软雅黑" panose="020B0503020204020204" pitchFamily="34" charset="-122"/>
                  <a:ea typeface="微软雅黑" panose="020B0503020204020204" pitchFamily="34" charset="-122"/>
                </a:rPr>
                <a:t>商 家</a:t>
              </a:r>
            </a:p>
          </p:txBody>
        </p:sp>
        <p:sp>
          <p:nvSpPr>
            <p:cNvPr id="16" name="文本框 15">
              <a:extLst>
                <a:ext uri="{FF2B5EF4-FFF2-40B4-BE49-F238E27FC236}">
                  <a16:creationId xmlns:a16="http://schemas.microsoft.com/office/drawing/2014/main" id="{48A80969-12A3-4808-A2BB-788A671A1025}"/>
                </a:ext>
              </a:extLst>
            </p:cNvPr>
            <p:cNvSpPr txBox="1"/>
            <p:nvPr/>
          </p:nvSpPr>
          <p:spPr>
            <a:xfrm>
              <a:off x="5164630" y="2421330"/>
              <a:ext cx="1359334" cy="342387"/>
            </a:xfrm>
            <a:prstGeom prst="rect">
              <a:avLst/>
            </a:prstGeom>
            <a:noFill/>
          </p:spPr>
          <p:txBody>
            <a:bodyPr wrap="square" rtlCol="0">
              <a:spAutoFit/>
            </a:bodyPr>
            <a:lstStyle/>
            <a:p>
              <a:pPr algn="ctr"/>
              <a:r>
                <a:rPr lang="zh-CN" altLang="en-US" dirty="0" smtClean="0">
                  <a:solidFill>
                    <a:srgbClr val="1B6AA2"/>
                  </a:solidFill>
                  <a:latin typeface="微软雅黑" panose="020B0503020204020204" pitchFamily="34" charset="-122"/>
                  <a:ea typeface="微软雅黑" panose="020B0503020204020204" pitchFamily="34" charset="-122"/>
                </a:rPr>
                <a:t>购物网站</a:t>
              </a:r>
              <a:endParaRPr lang="zh-CN" altLang="en-US" dirty="0">
                <a:solidFill>
                  <a:srgbClr val="1B6AA2"/>
                </a:solidFill>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37B5ED1D-054B-4A56-BDFF-E8EF157C0AB2}"/>
                </a:ext>
              </a:extLst>
            </p:cNvPr>
            <p:cNvSpPr txBox="1"/>
            <p:nvPr/>
          </p:nvSpPr>
          <p:spPr>
            <a:xfrm>
              <a:off x="9036237" y="2331517"/>
              <a:ext cx="804309" cy="342387"/>
            </a:xfrm>
            <a:prstGeom prst="rect">
              <a:avLst/>
            </a:prstGeom>
            <a:noFill/>
          </p:spPr>
          <p:txBody>
            <a:bodyPr wrap="square" rtlCol="0">
              <a:spAutoFit/>
            </a:bodyPr>
            <a:lstStyle/>
            <a:p>
              <a:pPr algn="ctr"/>
              <a:r>
                <a:rPr lang="zh-CN" altLang="en-US" dirty="0">
                  <a:solidFill>
                    <a:srgbClr val="1B6AA2"/>
                  </a:solidFill>
                  <a:latin typeface="微软雅黑" panose="020B0503020204020204" pitchFamily="34" charset="-122"/>
                  <a:ea typeface="微软雅黑" panose="020B0503020204020204" pitchFamily="34" charset="-122"/>
                </a:rPr>
                <a:t>买 家</a:t>
              </a:r>
            </a:p>
          </p:txBody>
        </p:sp>
        <p:sp>
          <p:nvSpPr>
            <p:cNvPr id="18" name="文本框 17">
              <a:extLst>
                <a:ext uri="{FF2B5EF4-FFF2-40B4-BE49-F238E27FC236}">
                  <a16:creationId xmlns:a16="http://schemas.microsoft.com/office/drawing/2014/main" id="{49CE860F-58B3-416C-9DC8-FCBF7F09AAC7}"/>
                </a:ext>
              </a:extLst>
            </p:cNvPr>
            <p:cNvSpPr txBox="1"/>
            <p:nvPr/>
          </p:nvSpPr>
          <p:spPr>
            <a:xfrm>
              <a:off x="5241970" y="1127991"/>
              <a:ext cx="1192697" cy="342387"/>
            </a:xfrm>
            <a:prstGeom prst="rect">
              <a:avLst/>
            </a:prstGeom>
            <a:noFill/>
          </p:spPr>
          <p:txBody>
            <a:bodyPr wrap="square" rtlCol="0">
              <a:spAutoFit/>
            </a:bodyPr>
            <a:lstStyle/>
            <a:p>
              <a:pPr algn="ctr"/>
              <a:r>
                <a:rPr lang="zh-CN" altLang="en-US" dirty="0" smtClean="0">
                  <a:solidFill>
                    <a:srgbClr val="1B6AA2"/>
                  </a:solidFill>
                  <a:latin typeface="微软雅黑" panose="020B0503020204020204" pitchFamily="34" charset="-122"/>
                  <a:ea typeface="微软雅黑" panose="020B0503020204020204" pitchFamily="34" charset="-122"/>
                </a:rPr>
                <a:t>物流公司</a:t>
              </a:r>
              <a:endParaRPr lang="zh-CN" altLang="en-US" dirty="0">
                <a:solidFill>
                  <a:srgbClr val="1B6AA2"/>
                </a:solidFill>
                <a:latin typeface="微软雅黑" panose="020B0503020204020204" pitchFamily="34" charset="-122"/>
                <a:ea typeface="微软雅黑" panose="020B0503020204020204" pitchFamily="34" charset="-122"/>
              </a:endParaRPr>
            </a:p>
          </p:txBody>
        </p:sp>
        <p:pic>
          <p:nvPicPr>
            <p:cNvPr id="19" name="图片 18">
              <a:extLst>
                <a:ext uri="{FF2B5EF4-FFF2-40B4-BE49-F238E27FC236}">
                  <a16:creationId xmlns:a16="http://schemas.microsoft.com/office/drawing/2014/main" id="{EFB59B73-A490-4931-9107-8F5667E8AA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6386" y="2744124"/>
              <a:ext cx="733132" cy="733133"/>
            </a:xfrm>
            <a:prstGeom prst="rect">
              <a:avLst/>
            </a:prstGeom>
          </p:spPr>
        </p:pic>
        <p:cxnSp>
          <p:nvCxnSpPr>
            <p:cNvPr id="20" name="直接连接符 19">
              <a:extLst>
                <a:ext uri="{FF2B5EF4-FFF2-40B4-BE49-F238E27FC236}">
                  <a16:creationId xmlns:a16="http://schemas.microsoft.com/office/drawing/2014/main" id="{DFC75DAF-E58F-4EA7-8F20-EDA7ECBECA4F}"/>
                </a:ext>
              </a:extLst>
            </p:cNvPr>
            <p:cNvCxnSpPr>
              <a:cxnSpLocks/>
              <a:stCxn id="19" idx="3"/>
            </p:cNvCxnSpPr>
            <p:nvPr/>
          </p:nvCxnSpPr>
          <p:spPr>
            <a:xfrm>
              <a:off x="6189517" y="3110691"/>
              <a:ext cx="3344753" cy="17793"/>
            </a:xfrm>
            <a:prstGeom prst="line">
              <a:avLst/>
            </a:prstGeom>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7B2A447A-F0BF-4AB3-90A5-C4289F050B2C}"/>
                </a:ext>
              </a:extLst>
            </p:cNvPr>
            <p:cNvSpPr txBox="1"/>
            <p:nvPr/>
          </p:nvSpPr>
          <p:spPr>
            <a:xfrm>
              <a:off x="5251600" y="3416177"/>
              <a:ext cx="1192697" cy="342386"/>
            </a:xfrm>
            <a:prstGeom prst="rect">
              <a:avLst/>
            </a:prstGeom>
            <a:noFill/>
          </p:spPr>
          <p:txBody>
            <a:bodyPr wrap="square" rtlCol="0">
              <a:spAutoFit/>
            </a:bodyPr>
            <a:lstStyle/>
            <a:p>
              <a:pPr algn="ctr"/>
              <a:r>
                <a:rPr lang="zh-CN" altLang="en-US" dirty="0">
                  <a:solidFill>
                    <a:srgbClr val="1B6AA2"/>
                  </a:solidFill>
                  <a:latin typeface="微软雅黑" panose="020B0503020204020204" pitchFamily="34" charset="-122"/>
                  <a:ea typeface="微软雅黑" panose="020B0503020204020204" pitchFamily="34" charset="-122"/>
                </a:rPr>
                <a:t>第三方支付</a:t>
              </a:r>
            </a:p>
          </p:txBody>
        </p:sp>
        <p:sp>
          <p:nvSpPr>
            <p:cNvPr id="22" name="文本框 21">
              <a:extLst>
                <a:ext uri="{FF2B5EF4-FFF2-40B4-BE49-F238E27FC236}">
                  <a16:creationId xmlns:a16="http://schemas.microsoft.com/office/drawing/2014/main" id="{C0C97BF4-F905-437B-8A23-0012AD20EA55}"/>
                </a:ext>
              </a:extLst>
            </p:cNvPr>
            <p:cNvSpPr txBox="1"/>
            <p:nvPr/>
          </p:nvSpPr>
          <p:spPr>
            <a:xfrm>
              <a:off x="2975078" y="1530435"/>
              <a:ext cx="1921162" cy="1112756"/>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信息流</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处理图片，发布信息，价格谈判，跟踪订单，物流发货，客服服务</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id="{A4EF0506-B690-4A1E-8DD4-8741CA83710A}"/>
                </a:ext>
              </a:extLst>
            </p:cNvPr>
            <p:cNvSpPr txBox="1"/>
            <p:nvPr/>
          </p:nvSpPr>
          <p:spPr>
            <a:xfrm>
              <a:off x="6834352" y="1468661"/>
              <a:ext cx="1921162" cy="770371"/>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信息流</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       浏览、议价、下订单</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id="{EF68C035-F88E-472A-929F-621D2901DA58}"/>
                </a:ext>
              </a:extLst>
            </p:cNvPr>
            <p:cNvSpPr txBox="1"/>
            <p:nvPr/>
          </p:nvSpPr>
          <p:spPr>
            <a:xfrm>
              <a:off x="3904240" y="655095"/>
              <a:ext cx="785091" cy="3138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物流  </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id="{21880CD6-D9A5-4B4C-BAF1-5847342A11C5}"/>
                </a:ext>
              </a:extLst>
            </p:cNvPr>
            <p:cNvSpPr txBox="1"/>
            <p:nvPr/>
          </p:nvSpPr>
          <p:spPr>
            <a:xfrm>
              <a:off x="3971350" y="3200258"/>
              <a:ext cx="785091" cy="3138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资金流  </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7" name="文本框 26">
            <a:extLst>
              <a:ext uri="{FF2B5EF4-FFF2-40B4-BE49-F238E27FC236}">
                <a16:creationId xmlns:a16="http://schemas.microsoft.com/office/drawing/2014/main" id="{ACA562AC-7089-43DE-A98C-1FD1AA27F26B}"/>
              </a:ext>
            </a:extLst>
          </p:cNvPr>
          <p:cNvSpPr txBox="1"/>
          <p:nvPr/>
        </p:nvSpPr>
        <p:spPr>
          <a:xfrm>
            <a:off x="1378079" y="590543"/>
            <a:ext cx="3678819" cy="523220"/>
          </a:xfrm>
          <a:prstGeom prst="rect">
            <a:avLst/>
          </a:prstGeom>
          <a:noFill/>
        </p:spPr>
        <p:txBody>
          <a:bodyPr wrap="square" rtlCol="0">
            <a:spAutoFit/>
          </a:bodyPr>
          <a:lstStyle/>
          <a:p>
            <a:pPr marL="342900" indent="-342900">
              <a:buFont typeface="Wingdings" panose="05000000000000000000" pitchFamily="2" charset="2"/>
              <a:buChar char="l"/>
            </a:pPr>
            <a:r>
              <a:rPr lang="zh-CN" altLang="en-US" sz="2800" b="1" dirty="0" smtClean="0">
                <a:solidFill>
                  <a:schemeClr val="tx1">
                    <a:lumMod val="65000"/>
                    <a:lumOff val="35000"/>
                  </a:schemeClr>
                </a:solidFill>
                <a:latin typeface="微软雅黑" panose="020B0503020204020204" pitchFamily="34" charset="-122"/>
                <a:ea typeface="微软雅黑" panose="020B0503020204020204" pitchFamily="34" charset="-122"/>
              </a:rPr>
              <a:t>商家自己运营</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1745470" y="1210839"/>
            <a:ext cx="9310597" cy="978729"/>
          </a:xfrm>
          <a:prstGeom prst="rect">
            <a:avLst/>
          </a:prstGeom>
        </p:spPr>
        <p:txBody>
          <a:bodyPr wrap="square">
            <a:spAutoFit/>
          </a:bodyPr>
          <a:lstStyle/>
          <a:p>
            <a:pPr>
              <a:lnSpc>
                <a:spcPct val="120000"/>
              </a:lnSpc>
            </a:pP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商家自己进行所有的电子商务运营，包括处理图片、发布信息、价格谈判、跟踪订单、物流发货、客户服务等，这种模式能够更直接的与买家进行沟通和服务，比如入驻第三方电子商务平台淘宝、天猫或者自营官方网站小米商城。商家进行所有电子商务运营的模式框架</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如</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下</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图</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所示：</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913149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378079" y="2664822"/>
            <a:ext cx="9586930" cy="3175880"/>
            <a:chOff x="2124815" y="4033734"/>
            <a:chExt cx="8204966" cy="2603226"/>
          </a:xfrm>
        </p:grpSpPr>
        <p:cxnSp>
          <p:nvCxnSpPr>
            <p:cNvPr id="28" name="直接箭头连接符 27">
              <a:extLst>
                <a:ext uri="{FF2B5EF4-FFF2-40B4-BE49-F238E27FC236}">
                  <a16:creationId xmlns:a16="http://schemas.microsoft.com/office/drawing/2014/main" id="{7D92A6C6-0E1A-4F24-9A31-A85EAEA3553C}"/>
                </a:ext>
              </a:extLst>
            </p:cNvPr>
            <p:cNvCxnSpPr/>
            <p:nvPr/>
          </p:nvCxnSpPr>
          <p:spPr>
            <a:xfrm>
              <a:off x="6002441" y="4386026"/>
              <a:ext cx="0" cy="350571"/>
            </a:xfrm>
            <a:prstGeom prst="straightConnector1">
              <a:avLst/>
            </a:prstGeom>
            <a:noFill/>
            <a:ln w="6350" cap="flat" cmpd="sng" algn="ctr">
              <a:solidFill>
                <a:srgbClr val="4472C4"/>
              </a:solidFill>
              <a:prstDash val="solid"/>
              <a:miter lim="800000"/>
              <a:tailEnd type="triangle"/>
            </a:ln>
            <a:effectLst/>
          </p:spPr>
        </p:cxnSp>
        <p:cxnSp>
          <p:nvCxnSpPr>
            <p:cNvPr id="29" name="直接箭头连接符 28">
              <a:extLst>
                <a:ext uri="{FF2B5EF4-FFF2-40B4-BE49-F238E27FC236}">
                  <a16:creationId xmlns:a16="http://schemas.microsoft.com/office/drawing/2014/main" id="{605BD204-F700-493D-8C53-01491219F575}"/>
                </a:ext>
              </a:extLst>
            </p:cNvPr>
            <p:cNvCxnSpPr/>
            <p:nvPr/>
          </p:nvCxnSpPr>
          <p:spPr>
            <a:xfrm>
              <a:off x="6559350" y="4364776"/>
              <a:ext cx="0" cy="350571"/>
            </a:xfrm>
            <a:prstGeom prst="straightConnector1">
              <a:avLst/>
            </a:prstGeom>
            <a:noFill/>
            <a:ln w="6350" cap="flat" cmpd="sng" algn="ctr">
              <a:solidFill>
                <a:srgbClr val="4472C4"/>
              </a:solidFill>
              <a:prstDash val="solid"/>
              <a:miter lim="800000"/>
              <a:tailEnd type="triangle"/>
            </a:ln>
            <a:effectLst/>
          </p:spPr>
        </p:cxnSp>
        <p:grpSp>
          <p:nvGrpSpPr>
            <p:cNvPr id="30" name="组合 29"/>
            <p:cNvGrpSpPr/>
            <p:nvPr/>
          </p:nvGrpSpPr>
          <p:grpSpPr>
            <a:xfrm>
              <a:off x="2124815" y="4033734"/>
              <a:ext cx="8204966" cy="2603226"/>
              <a:chOff x="2124815" y="4033734"/>
              <a:chExt cx="8204966" cy="2603226"/>
            </a:xfrm>
          </p:grpSpPr>
          <p:grpSp>
            <p:nvGrpSpPr>
              <p:cNvPr id="31" name="组合 30">
                <a:extLst>
                  <a:ext uri="{FF2B5EF4-FFF2-40B4-BE49-F238E27FC236}">
                    <a16:creationId xmlns:a16="http://schemas.microsoft.com/office/drawing/2014/main" id="{853CFA95-765D-4B0C-90FC-8FEDA01B4BC7}"/>
                  </a:ext>
                </a:extLst>
              </p:cNvPr>
              <p:cNvGrpSpPr/>
              <p:nvPr/>
            </p:nvGrpSpPr>
            <p:grpSpPr>
              <a:xfrm>
                <a:off x="2124815" y="4033734"/>
                <a:ext cx="8204966" cy="2603226"/>
                <a:chOff x="1652156" y="565764"/>
                <a:chExt cx="8220362" cy="2957781"/>
              </a:xfrm>
            </p:grpSpPr>
            <p:pic>
              <p:nvPicPr>
                <p:cNvPr id="33" name="图片 32">
                  <a:extLst>
                    <a:ext uri="{FF2B5EF4-FFF2-40B4-BE49-F238E27FC236}">
                      <a16:creationId xmlns:a16="http://schemas.microsoft.com/office/drawing/2014/main" id="{361331AF-B1A2-412E-89E8-553D55513E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2156" y="1332056"/>
                  <a:ext cx="1118180" cy="1118180"/>
                </a:xfrm>
                <a:prstGeom prst="rect">
                  <a:avLst/>
                </a:prstGeom>
              </p:spPr>
            </p:pic>
            <p:pic>
              <p:nvPicPr>
                <p:cNvPr id="34" name="图片 33">
                  <a:extLst>
                    <a:ext uri="{FF2B5EF4-FFF2-40B4-BE49-F238E27FC236}">
                      <a16:creationId xmlns:a16="http://schemas.microsoft.com/office/drawing/2014/main" id="{5328A86D-B003-4488-810D-18BC7354A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3182" y="1321374"/>
                  <a:ext cx="1139544" cy="1139544"/>
                </a:xfrm>
                <a:prstGeom prst="rect">
                  <a:avLst/>
                </a:prstGeom>
              </p:spPr>
            </p:pic>
            <p:pic>
              <p:nvPicPr>
                <p:cNvPr id="35" name="图片 34">
                  <a:extLst>
                    <a:ext uri="{FF2B5EF4-FFF2-40B4-BE49-F238E27FC236}">
                      <a16:creationId xmlns:a16="http://schemas.microsoft.com/office/drawing/2014/main" id="{BB63F3C4-6E62-43E0-85FD-918B7D95FD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5827" y="1447801"/>
                  <a:ext cx="886691" cy="886691"/>
                </a:xfrm>
                <a:prstGeom prst="rect">
                  <a:avLst/>
                </a:prstGeom>
              </p:spPr>
            </p:pic>
            <p:cxnSp>
              <p:nvCxnSpPr>
                <p:cNvPr id="36" name="直接连接符 35">
                  <a:extLst>
                    <a:ext uri="{FF2B5EF4-FFF2-40B4-BE49-F238E27FC236}">
                      <a16:creationId xmlns:a16="http://schemas.microsoft.com/office/drawing/2014/main" id="{19848E81-FFB7-407E-B683-6013B08946A1}"/>
                    </a:ext>
                  </a:extLst>
                </p:cNvPr>
                <p:cNvCxnSpPr>
                  <a:cxnSpLocks/>
                </p:cNvCxnSpPr>
                <p:nvPr/>
              </p:nvCxnSpPr>
              <p:spPr>
                <a:xfrm>
                  <a:off x="2346036" y="942111"/>
                  <a:ext cx="3191022" cy="0"/>
                </a:xfrm>
                <a:prstGeom prst="line">
                  <a:avLst/>
                </a:prstGeom>
                <a:noFill/>
                <a:ln w="6350" cap="flat" cmpd="sng" algn="ctr">
                  <a:solidFill>
                    <a:srgbClr val="4472C4"/>
                  </a:solidFill>
                  <a:prstDash val="solid"/>
                  <a:miter lim="800000"/>
                </a:ln>
                <a:effectLst/>
              </p:spPr>
            </p:cxnSp>
            <p:cxnSp>
              <p:nvCxnSpPr>
                <p:cNvPr id="37" name="直接箭头连接符 36">
                  <a:extLst>
                    <a:ext uri="{FF2B5EF4-FFF2-40B4-BE49-F238E27FC236}">
                      <a16:creationId xmlns:a16="http://schemas.microsoft.com/office/drawing/2014/main" id="{78DE085F-0976-43E7-9E7C-48527CDC7452}"/>
                    </a:ext>
                  </a:extLst>
                </p:cNvPr>
                <p:cNvCxnSpPr/>
                <p:nvPr/>
              </p:nvCxnSpPr>
              <p:spPr>
                <a:xfrm>
                  <a:off x="2346036" y="942109"/>
                  <a:ext cx="0" cy="398318"/>
                </a:xfrm>
                <a:prstGeom prst="straightConnector1">
                  <a:avLst/>
                </a:prstGeom>
                <a:noFill/>
                <a:ln w="6350" cap="flat" cmpd="sng" algn="ctr">
                  <a:solidFill>
                    <a:srgbClr val="4472C4"/>
                  </a:solidFill>
                  <a:prstDash val="solid"/>
                  <a:miter lim="800000"/>
                  <a:tailEnd type="triangle"/>
                </a:ln>
                <a:effectLst/>
              </p:spPr>
            </p:cxnSp>
            <p:cxnSp>
              <p:nvCxnSpPr>
                <p:cNvPr id="38" name="直接箭头连接符 37">
                  <a:extLst>
                    <a:ext uri="{FF2B5EF4-FFF2-40B4-BE49-F238E27FC236}">
                      <a16:creationId xmlns:a16="http://schemas.microsoft.com/office/drawing/2014/main" id="{14DCAE95-2BD2-427F-988F-55C6FC865ECF}"/>
                    </a:ext>
                  </a:extLst>
                </p:cNvPr>
                <p:cNvCxnSpPr>
                  <a:cxnSpLocks/>
                </p:cNvCxnSpPr>
                <p:nvPr/>
              </p:nvCxnSpPr>
              <p:spPr>
                <a:xfrm>
                  <a:off x="2770336" y="1995055"/>
                  <a:ext cx="2402028" cy="0"/>
                </a:xfrm>
                <a:prstGeom prst="straightConnector1">
                  <a:avLst/>
                </a:prstGeom>
                <a:noFill/>
                <a:ln w="6350" cap="flat" cmpd="sng" algn="ctr">
                  <a:solidFill>
                    <a:srgbClr val="4472C4"/>
                  </a:solidFill>
                  <a:prstDash val="solid"/>
                  <a:miter lim="800000"/>
                  <a:headEnd type="triangle"/>
                  <a:tailEnd type="triangle"/>
                </a:ln>
                <a:effectLst/>
              </p:spPr>
            </p:cxnSp>
            <p:cxnSp>
              <p:nvCxnSpPr>
                <p:cNvPr id="39" name="直接箭头连接符 38">
                  <a:extLst>
                    <a:ext uri="{FF2B5EF4-FFF2-40B4-BE49-F238E27FC236}">
                      <a16:creationId xmlns:a16="http://schemas.microsoft.com/office/drawing/2014/main" id="{6B899611-8A66-4AA3-8FAC-0980CD41CEB6}"/>
                    </a:ext>
                  </a:extLst>
                </p:cNvPr>
                <p:cNvCxnSpPr/>
                <p:nvPr/>
              </p:nvCxnSpPr>
              <p:spPr>
                <a:xfrm>
                  <a:off x="6613236" y="1925783"/>
                  <a:ext cx="2124364" cy="0"/>
                </a:xfrm>
                <a:prstGeom prst="straightConnector1">
                  <a:avLst/>
                </a:prstGeom>
                <a:noFill/>
                <a:ln w="6350" cap="flat" cmpd="sng" algn="ctr">
                  <a:solidFill>
                    <a:srgbClr val="4472C4"/>
                  </a:solidFill>
                  <a:prstDash val="solid"/>
                  <a:miter lim="800000"/>
                  <a:headEnd type="triangle"/>
                  <a:tailEnd type="triangle"/>
                </a:ln>
                <a:effectLst/>
              </p:spPr>
            </p:cxnSp>
            <p:cxnSp>
              <p:nvCxnSpPr>
                <p:cNvPr id="40" name="直接连接符 39">
                  <a:extLst>
                    <a:ext uri="{FF2B5EF4-FFF2-40B4-BE49-F238E27FC236}">
                      <a16:creationId xmlns:a16="http://schemas.microsoft.com/office/drawing/2014/main" id="{3976C558-0309-4CF7-A51F-B580E97DF6FE}"/>
                    </a:ext>
                  </a:extLst>
                </p:cNvPr>
                <p:cNvCxnSpPr>
                  <a:cxnSpLocks/>
                </p:cNvCxnSpPr>
                <p:nvPr/>
              </p:nvCxnSpPr>
              <p:spPr>
                <a:xfrm flipV="1">
                  <a:off x="2229718" y="3113235"/>
                  <a:ext cx="3202280" cy="15251"/>
                </a:xfrm>
                <a:prstGeom prst="line">
                  <a:avLst/>
                </a:prstGeom>
                <a:noFill/>
                <a:ln w="6350" cap="flat" cmpd="sng" algn="ctr">
                  <a:solidFill>
                    <a:srgbClr val="4472C4"/>
                  </a:solidFill>
                  <a:prstDash val="solid"/>
                  <a:miter lim="800000"/>
                </a:ln>
                <a:effectLst/>
              </p:spPr>
            </p:cxnSp>
            <p:cxnSp>
              <p:nvCxnSpPr>
                <p:cNvPr id="41" name="直接箭头连接符 40">
                  <a:extLst>
                    <a:ext uri="{FF2B5EF4-FFF2-40B4-BE49-F238E27FC236}">
                      <a16:creationId xmlns:a16="http://schemas.microsoft.com/office/drawing/2014/main" id="{06FC798C-3058-4AA3-8BDC-4EA2B5B0BE67}"/>
                    </a:ext>
                  </a:extLst>
                </p:cNvPr>
                <p:cNvCxnSpPr>
                  <a:cxnSpLocks/>
                </p:cNvCxnSpPr>
                <p:nvPr/>
              </p:nvCxnSpPr>
              <p:spPr>
                <a:xfrm flipV="1">
                  <a:off x="2234048" y="2762824"/>
                  <a:ext cx="0" cy="356754"/>
                </a:xfrm>
                <a:prstGeom prst="straightConnector1">
                  <a:avLst/>
                </a:prstGeom>
                <a:noFill/>
                <a:ln w="6350" cap="flat" cmpd="sng" algn="ctr">
                  <a:solidFill>
                    <a:srgbClr val="4472C4"/>
                  </a:solidFill>
                  <a:prstDash val="solid"/>
                  <a:miter lim="800000"/>
                  <a:tailEnd type="triangle"/>
                </a:ln>
                <a:effectLst/>
              </p:spPr>
            </p:cxnSp>
            <p:cxnSp>
              <p:nvCxnSpPr>
                <p:cNvPr id="42" name="直接箭头连接符 41">
                  <a:extLst>
                    <a:ext uri="{FF2B5EF4-FFF2-40B4-BE49-F238E27FC236}">
                      <a16:creationId xmlns:a16="http://schemas.microsoft.com/office/drawing/2014/main" id="{0E3FCF89-C4EE-4EFF-B851-690E1582C0E6}"/>
                    </a:ext>
                  </a:extLst>
                </p:cNvPr>
                <p:cNvCxnSpPr/>
                <p:nvPr/>
              </p:nvCxnSpPr>
              <p:spPr>
                <a:xfrm>
                  <a:off x="9476504" y="928832"/>
                  <a:ext cx="0" cy="398318"/>
                </a:xfrm>
                <a:prstGeom prst="straightConnector1">
                  <a:avLst/>
                </a:prstGeom>
                <a:noFill/>
                <a:ln w="6350" cap="flat" cmpd="sng" algn="ctr">
                  <a:solidFill>
                    <a:srgbClr val="4472C4"/>
                  </a:solidFill>
                  <a:prstDash val="solid"/>
                  <a:miter lim="800000"/>
                  <a:tailEnd type="triangle"/>
                </a:ln>
                <a:effectLst/>
              </p:spPr>
            </p:cxnSp>
            <p:cxnSp>
              <p:nvCxnSpPr>
                <p:cNvPr id="43" name="直接箭头连接符 42">
                  <a:extLst>
                    <a:ext uri="{FF2B5EF4-FFF2-40B4-BE49-F238E27FC236}">
                      <a16:creationId xmlns:a16="http://schemas.microsoft.com/office/drawing/2014/main" id="{91E5F7D6-3344-4DF8-9CF8-E4B4ED0A1AD7}"/>
                    </a:ext>
                  </a:extLst>
                </p:cNvPr>
                <p:cNvCxnSpPr>
                  <a:cxnSpLocks/>
                </p:cNvCxnSpPr>
                <p:nvPr/>
              </p:nvCxnSpPr>
              <p:spPr>
                <a:xfrm flipV="1">
                  <a:off x="9534274" y="2695285"/>
                  <a:ext cx="0" cy="433198"/>
                </a:xfrm>
                <a:prstGeom prst="straightConnector1">
                  <a:avLst/>
                </a:prstGeom>
                <a:noFill/>
                <a:ln w="6350" cap="flat" cmpd="sng" algn="ctr">
                  <a:solidFill>
                    <a:srgbClr val="4472C4"/>
                  </a:solidFill>
                  <a:prstDash val="solid"/>
                  <a:miter lim="800000"/>
                  <a:tailEnd type="triangle"/>
                </a:ln>
                <a:effectLst/>
              </p:spPr>
            </p:cxnSp>
            <p:sp>
              <p:nvSpPr>
                <p:cNvPr id="44" name="文本框 43">
                  <a:extLst>
                    <a:ext uri="{FF2B5EF4-FFF2-40B4-BE49-F238E27FC236}">
                      <a16:creationId xmlns:a16="http://schemas.microsoft.com/office/drawing/2014/main" id="{367CF592-CBC7-4F60-9210-82C7AFCBAD52}"/>
                    </a:ext>
                  </a:extLst>
                </p:cNvPr>
                <p:cNvSpPr txBox="1"/>
                <p:nvPr/>
              </p:nvSpPr>
              <p:spPr>
                <a:xfrm>
                  <a:off x="1930399" y="2453510"/>
                  <a:ext cx="674255" cy="34396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商 家</a:t>
                  </a:r>
                </a:p>
              </p:txBody>
            </p:sp>
            <p:sp>
              <p:nvSpPr>
                <p:cNvPr id="45" name="文本框 44">
                  <a:extLst>
                    <a:ext uri="{FF2B5EF4-FFF2-40B4-BE49-F238E27FC236}">
                      <a16:creationId xmlns:a16="http://schemas.microsoft.com/office/drawing/2014/main" id="{E0BA59DA-AD35-4307-9B24-BB50227C91F3}"/>
                    </a:ext>
                  </a:extLst>
                </p:cNvPr>
                <p:cNvSpPr txBox="1"/>
                <p:nvPr/>
              </p:nvSpPr>
              <p:spPr>
                <a:xfrm>
                  <a:off x="5334011" y="2453510"/>
                  <a:ext cx="1139533" cy="34396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购 物 网 站</a:t>
                  </a:r>
                </a:p>
              </p:txBody>
            </p:sp>
            <p:sp>
              <p:nvSpPr>
                <p:cNvPr id="46" name="文本框 45">
                  <a:extLst>
                    <a:ext uri="{FF2B5EF4-FFF2-40B4-BE49-F238E27FC236}">
                      <a16:creationId xmlns:a16="http://schemas.microsoft.com/office/drawing/2014/main" id="{9B1C17A6-64A5-4FD7-85CC-6ADA426CECB0}"/>
                    </a:ext>
                  </a:extLst>
                </p:cNvPr>
                <p:cNvSpPr txBox="1"/>
                <p:nvPr/>
              </p:nvSpPr>
              <p:spPr>
                <a:xfrm>
                  <a:off x="9197147" y="2453510"/>
                  <a:ext cx="674255" cy="34396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买 家</a:t>
                  </a:r>
                </a:p>
              </p:txBody>
            </p:sp>
            <p:cxnSp>
              <p:nvCxnSpPr>
                <p:cNvPr id="47" name="直接连接符 46">
                  <a:extLst>
                    <a:ext uri="{FF2B5EF4-FFF2-40B4-BE49-F238E27FC236}">
                      <a16:creationId xmlns:a16="http://schemas.microsoft.com/office/drawing/2014/main" id="{0D95F3E4-0996-4535-8823-EB0F7CA1B749}"/>
                    </a:ext>
                  </a:extLst>
                </p:cNvPr>
                <p:cNvCxnSpPr>
                  <a:cxnSpLocks/>
                </p:cNvCxnSpPr>
                <p:nvPr/>
              </p:nvCxnSpPr>
              <p:spPr>
                <a:xfrm>
                  <a:off x="6147814" y="3117371"/>
                  <a:ext cx="3386461" cy="11112"/>
                </a:xfrm>
                <a:prstGeom prst="line">
                  <a:avLst/>
                </a:prstGeom>
                <a:noFill/>
                <a:ln w="6350" cap="flat" cmpd="sng" algn="ctr">
                  <a:solidFill>
                    <a:srgbClr val="4472C4"/>
                  </a:solidFill>
                  <a:prstDash val="solid"/>
                  <a:miter lim="800000"/>
                </a:ln>
                <a:effectLst/>
              </p:spPr>
            </p:cxnSp>
            <p:sp>
              <p:nvSpPr>
                <p:cNvPr id="48" name="文本框 47">
                  <a:extLst>
                    <a:ext uri="{FF2B5EF4-FFF2-40B4-BE49-F238E27FC236}">
                      <a16:creationId xmlns:a16="http://schemas.microsoft.com/office/drawing/2014/main" id="{CA8438DF-789F-413F-9A52-A1DAD5A2E57F}"/>
                    </a:ext>
                  </a:extLst>
                </p:cNvPr>
                <p:cNvSpPr txBox="1"/>
                <p:nvPr/>
              </p:nvSpPr>
              <p:spPr>
                <a:xfrm>
                  <a:off x="2964873" y="1541545"/>
                  <a:ext cx="1921163" cy="60194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    </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信息流</a:t>
                  </a:r>
                  <a:endParaRPr kumimoji="0" lang="en-US" altLang="zh-CN" sz="12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49" name="文本框 48">
                  <a:extLst>
                    <a:ext uri="{FF2B5EF4-FFF2-40B4-BE49-F238E27FC236}">
                      <a16:creationId xmlns:a16="http://schemas.microsoft.com/office/drawing/2014/main" id="{B107977C-CD30-4EB2-A9A0-2DA79A5A103F}"/>
                    </a:ext>
                  </a:extLst>
                </p:cNvPr>
                <p:cNvSpPr txBox="1"/>
                <p:nvPr/>
              </p:nvSpPr>
              <p:spPr>
                <a:xfrm>
                  <a:off x="6759873" y="1505616"/>
                  <a:ext cx="1921163" cy="7739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    </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信息流</a:t>
                  </a:r>
                  <a:endParaRPr kumimoji="0" lang="en-US" altLang="zh-CN" sz="12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12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浏览</a:t>
                  </a: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、、下订单</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51" name="文本框 50">
                  <a:extLst>
                    <a:ext uri="{FF2B5EF4-FFF2-40B4-BE49-F238E27FC236}">
                      <a16:creationId xmlns:a16="http://schemas.microsoft.com/office/drawing/2014/main" id="{34B34256-4A18-4D3E-BD2C-8E7D607ADBDB}"/>
                    </a:ext>
                  </a:extLst>
                </p:cNvPr>
                <p:cNvSpPr txBox="1"/>
                <p:nvPr/>
              </p:nvSpPr>
              <p:spPr>
                <a:xfrm>
                  <a:off x="3537097" y="3208241"/>
                  <a:ext cx="785091" cy="31530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物流  </a:t>
                  </a:r>
                  <a:endParaRPr kumimoji="0" lang="zh-CN" altLang="en-US" sz="16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52" name="文本框 51">
                  <a:extLst>
                    <a:ext uri="{FF2B5EF4-FFF2-40B4-BE49-F238E27FC236}">
                      <a16:creationId xmlns:a16="http://schemas.microsoft.com/office/drawing/2014/main" id="{15383B1D-1C22-4CDB-9155-D3FB8F244393}"/>
                    </a:ext>
                  </a:extLst>
                </p:cNvPr>
                <p:cNvSpPr txBox="1"/>
                <p:nvPr/>
              </p:nvSpPr>
              <p:spPr>
                <a:xfrm>
                  <a:off x="3438311" y="565764"/>
                  <a:ext cx="785091" cy="31530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资金流  </a:t>
                  </a:r>
                  <a:endParaRPr kumimoji="0" lang="zh-CN" altLang="en-US" sz="16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cxnSp>
            <p:nvCxnSpPr>
              <p:cNvPr id="32" name="直接连接符 31">
                <a:extLst>
                  <a:ext uri="{FF2B5EF4-FFF2-40B4-BE49-F238E27FC236}">
                    <a16:creationId xmlns:a16="http://schemas.microsoft.com/office/drawing/2014/main" id="{27E2E2BB-415C-4B32-A9EC-C6D988E0DD96}"/>
                  </a:ext>
                </a:extLst>
              </p:cNvPr>
              <p:cNvCxnSpPr>
                <a:cxnSpLocks/>
              </p:cNvCxnSpPr>
              <p:nvPr/>
            </p:nvCxnSpPr>
            <p:spPr>
              <a:xfrm>
                <a:off x="6559349" y="4347264"/>
                <a:ext cx="3375160" cy="12186"/>
              </a:xfrm>
              <a:prstGeom prst="line">
                <a:avLst/>
              </a:prstGeom>
              <a:noFill/>
              <a:ln w="6350" cap="flat" cmpd="sng" algn="ctr">
                <a:solidFill>
                  <a:srgbClr val="4472C4"/>
                </a:solidFill>
                <a:prstDash val="solid"/>
                <a:miter lim="800000"/>
              </a:ln>
              <a:effectLst/>
            </p:spPr>
          </p:cxnSp>
        </p:grpSp>
      </p:grpSp>
      <p:sp>
        <p:nvSpPr>
          <p:cNvPr id="54" name="文本框 53">
            <a:extLst>
              <a:ext uri="{FF2B5EF4-FFF2-40B4-BE49-F238E27FC236}">
                <a16:creationId xmlns:a16="http://schemas.microsoft.com/office/drawing/2014/main" id="{ACA562AC-7089-43DE-A98C-1FD1AA27F26B}"/>
              </a:ext>
            </a:extLst>
          </p:cNvPr>
          <p:cNvSpPr txBox="1"/>
          <p:nvPr/>
        </p:nvSpPr>
        <p:spPr>
          <a:xfrm>
            <a:off x="1378079" y="590543"/>
            <a:ext cx="3678819" cy="523220"/>
          </a:xfrm>
          <a:prstGeom prst="rect">
            <a:avLst/>
          </a:prstGeom>
          <a:noFill/>
        </p:spPr>
        <p:txBody>
          <a:bodyPr wrap="square" rtlCol="0">
            <a:spAutoFit/>
          </a:bodyPr>
          <a:lstStyle/>
          <a:p>
            <a:pPr marL="342900" indent="-342900">
              <a:buFont typeface="Wingdings" panose="05000000000000000000" pitchFamily="2" charset="2"/>
              <a:buChar char="l"/>
            </a:pPr>
            <a:r>
              <a:rPr lang="zh-CN" altLang="en-US" sz="2800" b="1" dirty="0" smtClean="0">
                <a:solidFill>
                  <a:schemeClr val="tx1">
                    <a:lumMod val="65000"/>
                    <a:lumOff val="35000"/>
                  </a:schemeClr>
                </a:solidFill>
                <a:latin typeface="微软雅黑" panose="020B0503020204020204" pitchFamily="34" charset="-122"/>
                <a:ea typeface="微软雅黑" panose="020B0503020204020204" pitchFamily="34" charset="-122"/>
              </a:rPr>
              <a:t>与购物网站合作</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1745470" y="1210839"/>
            <a:ext cx="9310597" cy="658257"/>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这种运营模式，商家只需提供产品与相关信息、资金，然后将产品入库到站点的仓库，其他的运营由网站完成，最后购物网点与网站结算。与购物网站合作的运营模式框架</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如下图所示：</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9255971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1" y="2954216"/>
            <a:ext cx="6189068" cy="780175"/>
          </a:xfrm>
          <a:prstGeom prst="homePlate">
            <a:avLst>
              <a:gd name="adj" fmla="val 45344"/>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网络零售发展趋势</a:t>
            </a:r>
            <a:r>
              <a:rPr lang="en-US" altLang="zh-CN" sz="3200" b="1" dirty="0">
                <a:solidFill>
                  <a:srgbClr val="FFFFFF"/>
                </a:solidFill>
                <a:latin typeface="Arial Black" panose="020B0A04020102020204" pitchFamily="34" charset="0"/>
                <a:ea typeface="微软雅黑" panose="020B0503020204020204" pitchFamily="34" charset="-122"/>
              </a:rPr>
              <a:t>——</a:t>
            </a:r>
            <a:r>
              <a:rPr lang="zh-CN" altLang="en-US" sz="3200" b="1" dirty="0">
                <a:solidFill>
                  <a:srgbClr val="FFFFFF"/>
                </a:solidFill>
                <a:latin typeface="Arial Black" panose="020B0A04020102020204" pitchFamily="34" charset="0"/>
                <a:ea typeface="微软雅黑" panose="020B0503020204020204" pitchFamily="34" charset="-122"/>
              </a:rPr>
              <a:t>新零售</a:t>
            </a: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42603268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剪去对角的矩形 2"/>
          <p:cNvSpPr/>
          <p:nvPr/>
        </p:nvSpPr>
        <p:spPr>
          <a:xfrm>
            <a:off x="1044140" y="1550966"/>
            <a:ext cx="6334083" cy="3031012"/>
          </a:xfrm>
          <a:prstGeom prst="snip2DiagRect">
            <a:avLst/>
          </a:prstGeom>
          <a:noFill/>
          <a:ln w="76200">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8226038" y="360639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5" name="矩形 34"/>
          <p:cNvSpPr/>
          <p:nvPr/>
        </p:nvSpPr>
        <p:spPr>
          <a:xfrm>
            <a:off x="-30626" y="5266846"/>
            <a:ext cx="12222626" cy="1591153"/>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1073754" y="5494985"/>
            <a:ext cx="10017530" cy="1089529"/>
          </a:xfrm>
          <a:prstGeom prst="rect">
            <a:avLst/>
          </a:prstGeom>
        </p:spPr>
        <p:txBody>
          <a:bodyPr wrap="square">
            <a:spAutoFit/>
          </a:bodyPr>
          <a:lstStyle/>
          <a:p>
            <a:pPr>
              <a:lnSpc>
                <a:spcPct val="120000"/>
              </a:lnSpc>
            </a:pPr>
            <a:r>
              <a:rPr lang="en-US" altLang="zh-CN" b="1" dirty="0">
                <a:solidFill>
                  <a:schemeClr val="bg1"/>
                </a:solidFill>
                <a:latin typeface="微软雅黑" panose="020B0503020204020204" pitchFamily="34" charset="-122"/>
                <a:ea typeface="微软雅黑" panose="020B0503020204020204" pitchFamily="34" charset="-122"/>
                <a:cs typeface="Open Sans Light" pitchFamily="34" charset="0"/>
              </a:rPr>
              <a:t>2016</a:t>
            </a:r>
            <a:r>
              <a:rPr lang="zh-CN" altLang="en-US" b="1" dirty="0">
                <a:solidFill>
                  <a:schemeClr val="bg1"/>
                </a:solidFill>
                <a:latin typeface="微软雅黑" panose="020B0503020204020204" pitchFamily="34" charset="-122"/>
                <a:ea typeface="微软雅黑" panose="020B0503020204020204" pitchFamily="34" charset="-122"/>
                <a:cs typeface="Open Sans Light" pitchFamily="34" charset="0"/>
              </a:rPr>
              <a:t>年马云在云栖大会提出线上线下深度融合的“新零售”，并阐述“新零售”的概念为，“未来，线下与线上零售将深度结合，再加现代物流，服务商利用大数据、云计算等创新技术，构成未来新零售的</a:t>
            </a:r>
            <a:r>
              <a:rPr lang="zh-CN" altLang="en-US" b="1" dirty="0" smtClean="0">
                <a:solidFill>
                  <a:schemeClr val="bg1"/>
                </a:solidFill>
                <a:latin typeface="微软雅黑" panose="020B0503020204020204" pitchFamily="34" charset="-122"/>
                <a:ea typeface="微软雅黑" panose="020B0503020204020204" pitchFamily="34" charset="-122"/>
                <a:cs typeface="Open Sans Light" pitchFamily="34" charset="0"/>
              </a:rPr>
              <a:t>概念”</a:t>
            </a:r>
            <a:endParaRPr lang="zh-CN" altLang="en-US" b="1"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26" name="矩形 25"/>
          <p:cNvSpPr/>
          <p:nvPr/>
        </p:nvSpPr>
        <p:spPr>
          <a:xfrm>
            <a:off x="1270000" y="2023110"/>
            <a:ext cx="5891968" cy="2086725"/>
          </a:xfrm>
          <a:prstGeom prst="rect">
            <a:avLst/>
          </a:prstGeom>
        </p:spPr>
        <p:txBody>
          <a:bodyPr wrap="square">
            <a:spAutoFit/>
          </a:bodyPr>
          <a:lstStyle/>
          <a:p>
            <a:pPr algn="just">
              <a:lnSpc>
                <a:spcPct val="120000"/>
              </a:lnSpc>
              <a:spcAft>
                <a:spcPts val="0"/>
              </a:spcAft>
            </a:pPr>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过去十年中国网络购物市场经历了最为快速的增长时期，增速保持在</a:t>
            </a:r>
            <a:r>
              <a:rPr lang="en-US"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30%</a:t>
            </a:r>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以上，其快速发展也冲击了超市、百货、大卖场等线下渠道。在此背景下，线下企业纷纷将互联网作为企业战略发展方向，探索互联网转型之路。而在线下企业探索线上业务之后，阿里巴巴、京东等电商巨头也开始布局线</a:t>
            </a:r>
            <a:r>
              <a:rPr lang="zh-CN"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下</a:t>
            </a:r>
            <a:endParaRPr lang="en-US" altLang="zh-CN"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矩形 1"/>
          <p:cNvSpPr/>
          <p:nvPr/>
        </p:nvSpPr>
        <p:spPr>
          <a:xfrm rot="420845">
            <a:off x="8082124" y="1700900"/>
            <a:ext cx="985520" cy="98552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a:latin typeface="微软雅黑" panose="020B0503020204020204" pitchFamily="34" charset="-122"/>
                <a:ea typeface="微软雅黑" panose="020B0503020204020204" pitchFamily="34" charset="-122"/>
              </a:rPr>
              <a:t>新</a:t>
            </a:r>
          </a:p>
        </p:txBody>
      </p:sp>
      <p:sp>
        <p:nvSpPr>
          <p:cNvPr id="31" name="矩形 30"/>
          <p:cNvSpPr/>
          <p:nvPr/>
        </p:nvSpPr>
        <p:spPr>
          <a:xfrm rot="20861863">
            <a:off x="9255625" y="1151651"/>
            <a:ext cx="985520" cy="98552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smtClean="0">
                <a:latin typeface="微软雅黑" panose="020B0503020204020204" pitchFamily="34" charset="-122"/>
                <a:ea typeface="微软雅黑" panose="020B0503020204020204" pitchFamily="34" charset="-122"/>
              </a:rPr>
              <a:t>零</a:t>
            </a:r>
            <a:endParaRPr lang="zh-CN" altLang="en-US" sz="4400" b="1" dirty="0">
              <a:latin typeface="微软雅黑" panose="020B0503020204020204" pitchFamily="34" charset="-122"/>
              <a:ea typeface="微软雅黑" panose="020B0503020204020204" pitchFamily="34" charset="-122"/>
            </a:endParaRPr>
          </a:p>
        </p:txBody>
      </p:sp>
      <p:sp>
        <p:nvSpPr>
          <p:cNvPr id="32" name="矩形 31"/>
          <p:cNvSpPr/>
          <p:nvPr/>
        </p:nvSpPr>
        <p:spPr>
          <a:xfrm rot="1181920">
            <a:off x="10434263" y="1781674"/>
            <a:ext cx="985520" cy="98552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smtClean="0">
                <a:latin typeface="微软雅黑" panose="020B0503020204020204" pitchFamily="34" charset="-122"/>
                <a:ea typeface="微软雅黑" panose="020B0503020204020204" pitchFamily="34" charset="-122"/>
              </a:rPr>
              <a:t>售</a:t>
            </a:r>
            <a:endParaRPr lang="zh-CN" altLang="en-US" sz="4400" b="1" dirty="0">
              <a:latin typeface="微软雅黑" panose="020B0503020204020204" pitchFamily="34" charset="-122"/>
              <a:ea typeface="微软雅黑" panose="020B0503020204020204" pitchFamily="34" charset="-122"/>
            </a:endParaRPr>
          </a:p>
        </p:txBody>
      </p:sp>
      <p:sp>
        <p:nvSpPr>
          <p:cNvPr id="37" name="矩形 36"/>
          <p:cNvSpPr/>
          <p:nvPr/>
        </p:nvSpPr>
        <p:spPr>
          <a:xfrm rot="420845">
            <a:off x="10702034" y="1204836"/>
            <a:ext cx="205221" cy="205221"/>
          </a:xfrm>
          <a:prstGeom prst="rect">
            <a:avLst/>
          </a:prstGeom>
          <a:solidFill>
            <a:srgbClr val="48B49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latin typeface="微软雅黑" panose="020B0503020204020204" pitchFamily="34" charset="-122"/>
              <a:ea typeface="微软雅黑" panose="020B0503020204020204" pitchFamily="34" charset="-122"/>
            </a:endParaRPr>
          </a:p>
        </p:txBody>
      </p:sp>
      <p:sp>
        <p:nvSpPr>
          <p:cNvPr id="38" name="矩形 37"/>
          <p:cNvSpPr/>
          <p:nvPr/>
        </p:nvSpPr>
        <p:spPr>
          <a:xfrm rot="420845">
            <a:off x="9977387" y="2380712"/>
            <a:ext cx="172158" cy="172158"/>
          </a:xfrm>
          <a:prstGeom prst="rect">
            <a:avLst/>
          </a:prstGeom>
          <a:solidFill>
            <a:srgbClr val="1B6AA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latin typeface="微软雅黑" panose="020B0503020204020204" pitchFamily="34" charset="-122"/>
              <a:ea typeface="微软雅黑" panose="020B0503020204020204" pitchFamily="34" charset="-122"/>
            </a:endParaRPr>
          </a:p>
        </p:txBody>
      </p:sp>
      <p:sp>
        <p:nvSpPr>
          <p:cNvPr id="39" name="矩形 38"/>
          <p:cNvSpPr/>
          <p:nvPr/>
        </p:nvSpPr>
        <p:spPr>
          <a:xfrm rot="420845">
            <a:off x="8716571" y="1396211"/>
            <a:ext cx="187954" cy="187954"/>
          </a:xfrm>
          <a:prstGeom prst="rect">
            <a:avLst/>
          </a:prstGeom>
          <a:solidFill>
            <a:srgbClr val="FFC353">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latin typeface="微软雅黑" panose="020B0503020204020204" pitchFamily="34" charset="-122"/>
              <a:ea typeface="微软雅黑" panose="020B0503020204020204" pitchFamily="34" charset="-122"/>
            </a:endParaRPr>
          </a:p>
        </p:txBody>
      </p:sp>
      <p:sp>
        <p:nvSpPr>
          <p:cNvPr id="40" name="矩形 39"/>
          <p:cNvSpPr/>
          <p:nvPr/>
        </p:nvSpPr>
        <p:spPr>
          <a:xfrm rot="420845">
            <a:off x="9250775" y="2532970"/>
            <a:ext cx="117951" cy="117951"/>
          </a:xfrm>
          <a:prstGeom prst="rect">
            <a:avLst/>
          </a:prstGeom>
          <a:solidFill>
            <a:srgbClr val="FF6E55">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023546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5"/>
          <p:cNvSpPr/>
          <p:nvPr/>
        </p:nvSpPr>
        <p:spPr>
          <a:xfrm>
            <a:off x="6842272" y="4734610"/>
            <a:ext cx="4647549" cy="1044412"/>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zh-CN" sz="1600" dirty="0">
                <a:latin typeface="微软雅黑" panose="020B0503020204020204" pitchFamily="34" charset="-122"/>
                <a:ea typeface="微软雅黑" panose="020B0503020204020204" pitchFamily="34" charset="-122"/>
              </a:rPr>
              <a:t>与此同时，京东则通过入股永辉超市，同沃尔玛深度合作，及开设京东线下便利店等方式进行全渠道布局</a:t>
            </a:r>
            <a:endParaRPr lang="en-US" sz="2800" dirty="0">
              <a:latin typeface="微软雅黑" panose="020B0503020204020204" pitchFamily="34" charset="-122"/>
              <a:ea typeface="微软雅黑" panose="020B0503020204020204" pitchFamily="34" charset="-122"/>
            </a:endParaRPr>
          </a:p>
        </p:txBody>
      </p:sp>
      <p:sp>
        <p:nvSpPr>
          <p:cNvPr id="27" name="Rectangle 55">
            <a:extLst>
              <a:ext uri="{FF2B5EF4-FFF2-40B4-BE49-F238E27FC236}">
                <a16:creationId xmlns:a16="http://schemas.microsoft.com/office/drawing/2014/main" id="{903001FE-228A-4BE8-9055-E7C97CF1C927}"/>
              </a:ext>
            </a:extLst>
          </p:cNvPr>
          <p:cNvSpPr/>
          <p:nvPr/>
        </p:nvSpPr>
        <p:spPr>
          <a:xfrm>
            <a:off x="592613" y="1326993"/>
            <a:ext cx="4929262" cy="1410839"/>
          </a:xfrm>
          <a:prstGeom prst="rect">
            <a:avLst/>
          </a:prstGeom>
          <a:solidFill>
            <a:srgbClr val="A5779E">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在</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新零售</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概念提出的一个月后，阿里巴巴收购了连锁超市三江购物，不断强化线下零售业务，并布局</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新零售</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。盒马鲜生是阿里巴巴对线下超市完全重构的新零售业态</a:t>
            </a:r>
            <a:endParaRPr 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23467"/>
          <a:stretch/>
        </p:blipFill>
        <p:spPr>
          <a:xfrm>
            <a:off x="5521875" y="797629"/>
            <a:ext cx="5967946" cy="262629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r="4936"/>
          <a:stretch/>
        </p:blipFill>
        <p:spPr>
          <a:xfrm>
            <a:off x="592613" y="3788723"/>
            <a:ext cx="6249660" cy="262030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045330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图片 89"/>
          <p:cNvPicPr/>
          <p:nvPr/>
        </p:nvPicPr>
        <p:blipFill rotWithShape="1">
          <a:blip r:embed="rId2" cstate="print">
            <a:extLst>
              <a:ext uri="{28A0092B-C50C-407E-A947-70E740481C1C}">
                <a14:useLocalDpi xmlns:a14="http://schemas.microsoft.com/office/drawing/2010/main" val="0"/>
              </a:ext>
            </a:extLst>
          </a:blip>
          <a:srcRect l="1124" r="1"/>
          <a:stretch/>
        </p:blipFill>
        <p:spPr bwMode="auto">
          <a:xfrm>
            <a:off x="3941761" y="1321360"/>
            <a:ext cx="7417119" cy="4539245"/>
          </a:xfrm>
          <a:prstGeom prst="rect">
            <a:avLst/>
          </a:prstGeom>
          <a:noFill/>
          <a:ln>
            <a:noFill/>
          </a:ln>
          <a:extLst>
            <a:ext uri="{53640926-AAD7-44D8-BBD7-CCE9431645EC}">
              <a14:shadowObscured xmlns:a14="http://schemas.microsoft.com/office/drawing/2010/main"/>
            </a:ext>
          </a:extLst>
        </p:spPr>
      </p:pic>
      <p:grpSp>
        <p:nvGrpSpPr>
          <p:cNvPr id="100" name="组合 99"/>
          <p:cNvGrpSpPr/>
          <p:nvPr/>
        </p:nvGrpSpPr>
        <p:grpSpPr>
          <a:xfrm>
            <a:off x="764417" y="1412875"/>
            <a:ext cx="2806717" cy="4356100"/>
            <a:chOff x="764417" y="1412875"/>
            <a:chExt cx="2806717" cy="4356100"/>
          </a:xfrm>
        </p:grpSpPr>
        <p:sp>
          <p:nvSpPr>
            <p:cNvPr id="93" name="Rectangle 35"/>
            <p:cNvSpPr/>
            <p:nvPr/>
          </p:nvSpPr>
          <p:spPr>
            <a:xfrm>
              <a:off x="764417" y="1412875"/>
              <a:ext cx="2806717" cy="4356100"/>
            </a:xfrm>
            <a:prstGeom prst="rect">
              <a:avLst/>
            </a:prstGeom>
            <a:solidFill>
              <a:srgbClr val="558E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3" name="矩形 2"/>
            <p:cNvSpPr/>
            <p:nvPr/>
          </p:nvSpPr>
          <p:spPr>
            <a:xfrm>
              <a:off x="909487" y="3037698"/>
              <a:ext cx="2516573" cy="2419124"/>
            </a:xfrm>
            <a:prstGeom prst="rect">
              <a:avLst/>
            </a:prstGeom>
            <a:solidFill>
              <a:srgbClr val="558ED5"/>
            </a:solidFill>
          </p:spPr>
          <p:txBody>
            <a:bodyPr wrap="square">
              <a:spAutoFit/>
            </a:bodyPr>
            <a:lstStyle/>
            <a:p>
              <a:pPr algn="ctr">
                <a:lnSpc>
                  <a:spcPct val="120000"/>
                </a:lnSpc>
              </a:pPr>
              <a:r>
                <a:rPr lang="zh-CN" altLang="en-US" dirty="0">
                  <a:solidFill>
                    <a:schemeClr val="bg1"/>
                  </a:solidFill>
                  <a:latin typeface="微软雅黑" panose="020B0503020204020204" pitchFamily="34" charset="-122"/>
                  <a:ea typeface="微软雅黑" panose="020B0503020204020204" pitchFamily="34" charset="-122"/>
                </a:rPr>
                <a:t>新零售对行业的影响极为深远，一方面改变消费者的习惯，另一方面引导商业层面创新、重塑商业格局。线上、线下和跨界企业都在积极参与新零售模式的探索</a:t>
              </a:r>
            </a:p>
          </p:txBody>
        </p:sp>
        <p:sp>
          <p:nvSpPr>
            <p:cNvPr id="97" name="isľíďe">
              <a:extLst>
                <a:ext uri="{FF2B5EF4-FFF2-40B4-BE49-F238E27FC236}">
                  <a16:creationId xmlns:a16="http://schemas.microsoft.com/office/drawing/2014/main" id="{2E3CA37D-1DDF-4AC7-8752-87B5E5058BAB}"/>
                </a:ext>
              </a:extLst>
            </p:cNvPr>
            <p:cNvSpPr/>
            <p:nvPr/>
          </p:nvSpPr>
          <p:spPr bwMode="auto">
            <a:xfrm>
              <a:off x="1895367" y="1745639"/>
              <a:ext cx="544812" cy="54481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a:ea typeface="微软雅黑" panose="020B0503020204020204" pitchFamily="34" charset="-122"/>
              </a:endParaRPr>
            </a:p>
          </p:txBody>
        </p:sp>
        <p:cxnSp>
          <p:nvCxnSpPr>
            <p:cNvPr id="99" name="直接连接符 98"/>
            <p:cNvCxnSpPr/>
            <p:nvPr/>
          </p:nvCxnSpPr>
          <p:spPr>
            <a:xfrm>
              <a:off x="1158240" y="2664075"/>
              <a:ext cx="19202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350951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ïšľiḑê">
            <a:extLst>
              <a:ext uri="{FF2B5EF4-FFF2-40B4-BE49-F238E27FC236}">
                <a16:creationId xmlns:a16="http://schemas.microsoft.com/office/drawing/2014/main" id="{19AF8DD5-58E5-4F23-A866-F8EC196D3AF9}"/>
              </a:ext>
            </a:extLst>
          </p:cNvPr>
          <p:cNvSpPr/>
          <p:nvPr/>
        </p:nvSpPr>
        <p:spPr>
          <a:xfrm rot="16200000">
            <a:off x="5159563" y="-157912"/>
            <a:ext cx="1870524" cy="121943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chor="ctr"/>
          <a:lstStyle/>
          <a:p>
            <a:pPr algn="ctr"/>
            <a:endParaRPr dirty="0">
              <a:ea typeface="微软雅黑" panose="020B0503020204020204" pitchFamily="34" charset="-122"/>
            </a:endParaRPr>
          </a:p>
        </p:txBody>
      </p:sp>
      <p:grpSp>
        <p:nvGrpSpPr>
          <p:cNvPr id="37" name="组合 36"/>
          <p:cNvGrpSpPr/>
          <p:nvPr/>
        </p:nvGrpSpPr>
        <p:grpSpPr>
          <a:xfrm>
            <a:off x="7135894" y="757698"/>
            <a:ext cx="4558265" cy="197436"/>
            <a:chOff x="6475650" y="667410"/>
            <a:chExt cx="4558265" cy="197436"/>
          </a:xfrm>
        </p:grpSpPr>
        <p:cxnSp>
          <p:nvCxnSpPr>
            <p:cNvPr id="5" name="直接连接符 4">
              <a:extLst>
                <a:ext uri="{FF2B5EF4-FFF2-40B4-BE49-F238E27FC236}">
                  <a16:creationId xmlns:a16="http://schemas.microsoft.com/office/drawing/2014/main" id="{E197B6B1-0C91-4B9E-950E-49B4A755E69E}"/>
                </a:ext>
              </a:extLst>
            </p:cNvPr>
            <p:cNvCxnSpPr>
              <a:stCxn id="33" idx="0"/>
              <a:endCxn id="25" idx="0"/>
            </p:cNvCxnSpPr>
            <p:nvPr/>
          </p:nvCxnSpPr>
          <p:spPr>
            <a:xfrm>
              <a:off x="6574368" y="766128"/>
              <a:ext cx="4360829"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3" name="íṩḻîďe">
              <a:extLst>
                <a:ext uri="{FF2B5EF4-FFF2-40B4-BE49-F238E27FC236}">
                  <a16:creationId xmlns:a16="http://schemas.microsoft.com/office/drawing/2014/main" id="{2E86B986-A19C-4885-9D97-B71913BA1EBE}"/>
                </a:ext>
              </a:extLst>
            </p:cNvPr>
            <p:cNvSpPr/>
            <p:nvPr/>
          </p:nvSpPr>
          <p:spPr>
            <a:xfrm>
              <a:off x="6475650" y="667410"/>
              <a:ext cx="197436" cy="19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14300">
              <a:noFill/>
              <a:round/>
            </a:ln>
          </p:spPr>
          <p:txBody>
            <a:bodyPr wrap="square" lIns="91440" tIns="45720" rIns="91440" bIns="45720" anchor="ctr">
              <a:normAutofit fontScale="70000" lnSpcReduction="20000"/>
            </a:bodyPr>
            <a:lstStyle/>
            <a:p>
              <a:pPr marL="40639" marR="40639" lvl="0" algn="l" defTabSz="914400">
                <a:defRPr sz="1400" b="1">
                  <a:solidFill>
                    <a:srgbClr val="FFFFFF"/>
                  </a:solidFill>
                  <a:uFill>
                    <a:solidFill>
                      <a:srgbClr val="FFFFFF"/>
                    </a:solidFill>
                  </a:uFill>
                </a:defRPr>
              </a:pPr>
              <a:endParaRPr sz="1200"/>
            </a:p>
          </p:txBody>
        </p:sp>
        <p:sp>
          <p:nvSpPr>
            <p:cNvPr id="31" name="íṧľïḓe">
              <a:extLst>
                <a:ext uri="{FF2B5EF4-FFF2-40B4-BE49-F238E27FC236}">
                  <a16:creationId xmlns:a16="http://schemas.microsoft.com/office/drawing/2014/main" id="{CAF8FFF4-B445-4989-9C17-8981BD8D34D0}"/>
                </a:ext>
              </a:extLst>
            </p:cNvPr>
            <p:cNvSpPr/>
            <p:nvPr/>
          </p:nvSpPr>
          <p:spPr>
            <a:xfrm>
              <a:off x="7565857" y="667410"/>
              <a:ext cx="197436" cy="19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tx1">
                <a:lumMod val="40000"/>
                <a:lumOff val="60000"/>
              </a:schemeClr>
            </a:solidFill>
            <a:ln w="114300">
              <a:noFill/>
              <a:round/>
            </a:ln>
          </p:spPr>
          <p:txBody>
            <a:bodyPr wrap="square" lIns="91440" tIns="45720" rIns="91440" bIns="45720" anchor="ctr">
              <a:normAutofit fontScale="70000" lnSpcReduction="20000"/>
            </a:bodyPr>
            <a:lstStyle/>
            <a:p>
              <a:pPr marL="40639" marR="40639" lvl="0" algn="l" defTabSz="914400">
                <a:defRPr sz="1400" b="1">
                  <a:solidFill>
                    <a:srgbClr val="FFFFFF"/>
                  </a:solidFill>
                  <a:uFill>
                    <a:solidFill>
                      <a:srgbClr val="FFFFFF"/>
                    </a:solidFill>
                  </a:uFill>
                </a:defRPr>
              </a:pPr>
              <a:endParaRPr sz="1200"/>
            </a:p>
          </p:txBody>
        </p:sp>
        <p:sp>
          <p:nvSpPr>
            <p:cNvPr id="29" name="íŝľíde">
              <a:extLst>
                <a:ext uri="{FF2B5EF4-FFF2-40B4-BE49-F238E27FC236}">
                  <a16:creationId xmlns:a16="http://schemas.microsoft.com/office/drawing/2014/main" id="{FEABB3F2-8A95-4506-BDAA-22DB50278F23}"/>
                </a:ext>
              </a:extLst>
            </p:cNvPr>
            <p:cNvSpPr/>
            <p:nvPr/>
          </p:nvSpPr>
          <p:spPr>
            <a:xfrm>
              <a:off x="8656064" y="667410"/>
              <a:ext cx="197436" cy="19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14300">
              <a:noFill/>
              <a:round/>
            </a:ln>
          </p:spPr>
          <p:txBody>
            <a:bodyPr wrap="square" lIns="91440" tIns="45720" rIns="91440" bIns="45720" anchor="ctr">
              <a:normAutofit fontScale="70000" lnSpcReduction="20000"/>
            </a:bodyPr>
            <a:lstStyle/>
            <a:p>
              <a:pPr marL="40639" marR="40639" lvl="0" algn="l" defTabSz="914400">
                <a:defRPr sz="1400" b="1">
                  <a:solidFill>
                    <a:srgbClr val="FFFFFF"/>
                  </a:solidFill>
                  <a:uFill>
                    <a:solidFill>
                      <a:srgbClr val="FFFFFF"/>
                    </a:solidFill>
                  </a:uFill>
                </a:defRPr>
              </a:pPr>
              <a:endParaRPr sz="1200"/>
            </a:p>
          </p:txBody>
        </p:sp>
        <p:sp>
          <p:nvSpPr>
            <p:cNvPr id="27" name="işlïḓê">
              <a:extLst>
                <a:ext uri="{FF2B5EF4-FFF2-40B4-BE49-F238E27FC236}">
                  <a16:creationId xmlns:a16="http://schemas.microsoft.com/office/drawing/2014/main" id="{8640A2CF-240F-43CB-ACD0-3F84B8956550}"/>
                </a:ext>
              </a:extLst>
            </p:cNvPr>
            <p:cNvSpPr/>
            <p:nvPr/>
          </p:nvSpPr>
          <p:spPr>
            <a:xfrm>
              <a:off x="9746271" y="667410"/>
              <a:ext cx="197436" cy="19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tx1">
                <a:lumMod val="40000"/>
                <a:lumOff val="60000"/>
              </a:schemeClr>
            </a:solidFill>
            <a:ln w="114300">
              <a:noFill/>
              <a:round/>
            </a:ln>
          </p:spPr>
          <p:txBody>
            <a:bodyPr wrap="square" lIns="91440" tIns="45720" rIns="91440" bIns="45720" anchor="ctr">
              <a:normAutofit fontScale="70000" lnSpcReduction="20000"/>
            </a:bodyPr>
            <a:lstStyle/>
            <a:p>
              <a:pPr marL="40639" marR="40639" lvl="0" algn="l" defTabSz="914400">
                <a:defRPr sz="1400" b="1">
                  <a:solidFill>
                    <a:srgbClr val="FFFFFF"/>
                  </a:solidFill>
                  <a:uFill>
                    <a:solidFill>
                      <a:srgbClr val="FFFFFF"/>
                    </a:solidFill>
                  </a:uFill>
                </a:defRPr>
              </a:pPr>
              <a:endParaRPr sz="1200"/>
            </a:p>
          </p:txBody>
        </p:sp>
        <p:sp>
          <p:nvSpPr>
            <p:cNvPr id="25" name="îṧľídê">
              <a:extLst>
                <a:ext uri="{FF2B5EF4-FFF2-40B4-BE49-F238E27FC236}">
                  <a16:creationId xmlns:a16="http://schemas.microsoft.com/office/drawing/2014/main" id="{9F0B6A2E-F109-4A84-8FC1-98EFDBFCC510}"/>
                </a:ext>
              </a:extLst>
            </p:cNvPr>
            <p:cNvSpPr/>
            <p:nvPr/>
          </p:nvSpPr>
          <p:spPr>
            <a:xfrm>
              <a:off x="10836479" y="667410"/>
              <a:ext cx="197436" cy="19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w="114300">
              <a:noFill/>
              <a:round/>
            </a:ln>
          </p:spPr>
          <p:txBody>
            <a:bodyPr wrap="square" lIns="91440" tIns="45720" rIns="91440" bIns="45720" anchor="ctr">
              <a:normAutofit fontScale="70000" lnSpcReduction="20000"/>
            </a:bodyPr>
            <a:lstStyle/>
            <a:p>
              <a:pPr marL="40639" marR="40639" lvl="0" algn="l" defTabSz="914400">
                <a:defRPr sz="1400" b="1">
                  <a:solidFill>
                    <a:srgbClr val="FFFFFF"/>
                  </a:solidFill>
                  <a:uFill>
                    <a:solidFill>
                      <a:srgbClr val="FFFFFF"/>
                    </a:solidFill>
                  </a:uFill>
                </a:defRPr>
              </a:pPr>
              <a:endParaRPr sz="1200"/>
            </a:p>
          </p:txBody>
        </p:sp>
      </p:grpSp>
      <p:sp>
        <p:nvSpPr>
          <p:cNvPr id="35" name="矩形 34"/>
          <p:cNvSpPr/>
          <p:nvPr/>
        </p:nvSpPr>
        <p:spPr>
          <a:xfrm>
            <a:off x="1387141" y="5429381"/>
            <a:ext cx="9266075" cy="757130"/>
          </a:xfrm>
          <a:prstGeom prst="rect">
            <a:avLst/>
          </a:prstGeom>
        </p:spPr>
        <p:txBody>
          <a:bodyPr wrap="square">
            <a:spAutoFit/>
          </a:bodyPr>
          <a:lstStyle/>
          <a:p>
            <a:pPr algn="ctr">
              <a:lnSpc>
                <a:spcPct val="120000"/>
              </a:lnSpc>
            </a:pPr>
            <a:r>
              <a:rPr lang="zh-CN" altLang="zh-CN"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电</a:t>
            </a:r>
            <a:r>
              <a:rPr lang="zh-CN" altLang="zh-CN"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商行业未来发展的渠道意味将越来越弱，更加回归零售本质，通过线上线下一体化服务和大数据提高精准推荐和配送效率，提升用户消费体验，留存并获取新的用户</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3037295" y="2618157"/>
            <a:ext cx="6117411" cy="1822366"/>
            <a:chOff x="2879116" y="2618157"/>
            <a:chExt cx="6117411" cy="1822366"/>
          </a:xfrm>
        </p:grpSpPr>
        <p:cxnSp>
          <p:nvCxnSpPr>
            <p:cNvPr id="14" name="直接连接符 13">
              <a:extLst>
                <a:ext uri="{FF2B5EF4-FFF2-40B4-BE49-F238E27FC236}">
                  <a16:creationId xmlns:a16="http://schemas.microsoft.com/office/drawing/2014/main" id="{532FA2B5-8AD3-4A5C-94AB-5EFD723670CE}"/>
                </a:ext>
              </a:extLst>
            </p:cNvPr>
            <p:cNvCxnSpPr>
              <a:cxnSpLocks/>
            </p:cNvCxnSpPr>
            <p:nvPr/>
          </p:nvCxnSpPr>
          <p:spPr>
            <a:xfrm>
              <a:off x="2879116" y="2618157"/>
              <a:ext cx="0" cy="182236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C0134549-E587-4AB2-B036-1A801A523B29}"/>
                </a:ext>
              </a:extLst>
            </p:cNvPr>
            <p:cNvCxnSpPr>
              <a:cxnSpLocks/>
            </p:cNvCxnSpPr>
            <p:nvPr/>
          </p:nvCxnSpPr>
          <p:spPr>
            <a:xfrm>
              <a:off x="8996527" y="2618157"/>
              <a:ext cx="0" cy="182236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532FA2B5-8AD3-4A5C-94AB-5EFD723670CE}"/>
                </a:ext>
              </a:extLst>
            </p:cNvPr>
            <p:cNvCxnSpPr>
              <a:cxnSpLocks/>
            </p:cNvCxnSpPr>
            <p:nvPr/>
          </p:nvCxnSpPr>
          <p:spPr>
            <a:xfrm>
              <a:off x="5937821" y="2618157"/>
              <a:ext cx="0" cy="182236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40" name="Group 27"/>
          <p:cNvGrpSpPr>
            <a:grpSpLocks noChangeAspect="1"/>
          </p:cNvGrpSpPr>
          <p:nvPr/>
        </p:nvGrpSpPr>
        <p:grpSpPr>
          <a:xfrm>
            <a:off x="10207889" y="1748679"/>
            <a:ext cx="762006" cy="755761"/>
            <a:chOff x="4572000" y="2714626"/>
            <a:chExt cx="1143008" cy="1071570"/>
          </a:xfrm>
        </p:grpSpPr>
        <p:sp>
          <p:nvSpPr>
            <p:cNvPr id="41" name="Rectangle 13"/>
            <p:cNvSpPr/>
            <p:nvPr/>
          </p:nvSpPr>
          <p:spPr>
            <a:xfrm>
              <a:off x="4572000" y="2714626"/>
              <a:ext cx="1143008" cy="107157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42" name="Group 23"/>
            <p:cNvGrpSpPr/>
            <p:nvPr/>
          </p:nvGrpSpPr>
          <p:grpSpPr>
            <a:xfrm>
              <a:off x="4984817" y="3056006"/>
              <a:ext cx="397674" cy="397670"/>
              <a:chOff x="4870563" y="3884444"/>
              <a:chExt cx="366051" cy="366050"/>
            </a:xfrm>
            <a:solidFill>
              <a:schemeClr val="bg1"/>
            </a:solidFill>
          </p:grpSpPr>
          <p:sp>
            <p:nvSpPr>
              <p:cNvPr id="43" name="AutoShape 56"/>
              <p:cNvSpPr>
                <a:spLocks/>
              </p:cNvSpPr>
              <p:nvPr/>
            </p:nvSpPr>
            <p:spPr bwMode="auto">
              <a:xfrm>
                <a:off x="4870563"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44" name="AutoShape 57"/>
              <p:cNvSpPr>
                <a:spLocks/>
              </p:cNvSpPr>
              <p:nvPr/>
            </p:nvSpPr>
            <p:spPr bwMode="auto">
              <a:xfrm>
                <a:off x="5122106"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45" name="AutoShape 58"/>
              <p:cNvSpPr>
                <a:spLocks/>
              </p:cNvSpPr>
              <p:nvPr/>
            </p:nvSpPr>
            <p:spPr bwMode="auto">
              <a:xfrm>
                <a:off x="4996334"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46" name="Group 28"/>
          <p:cNvGrpSpPr>
            <a:grpSpLocks noChangeAspect="1"/>
          </p:cNvGrpSpPr>
          <p:nvPr/>
        </p:nvGrpSpPr>
        <p:grpSpPr>
          <a:xfrm>
            <a:off x="7253535" y="1748679"/>
            <a:ext cx="762006" cy="755761"/>
            <a:chOff x="3428992" y="2714626"/>
            <a:chExt cx="1143008" cy="1071570"/>
          </a:xfrm>
        </p:grpSpPr>
        <p:sp>
          <p:nvSpPr>
            <p:cNvPr id="47" name="Rectangle 11"/>
            <p:cNvSpPr/>
            <p:nvPr/>
          </p:nvSpPr>
          <p:spPr>
            <a:xfrm>
              <a:off x="3428992" y="2714626"/>
              <a:ext cx="1143008" cy="107157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48" name="AutoShape 59"/>
            <p:cNvSpPr>
              <a:spLocks/>
            </p:cNvSpPr>
            <p:nvPr/>
          </p:nvSpPr>
          <p:spPr bwMode="auto">
            <a:xfrm>
              <a:off x="3770344" y="3056005"/>
              <a:ext cx="398352" cy="39767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49" name="Group 26"/>
          <p:cNvGrpSpPr>
            <a:grpSpLocks noChangeAspect="1"/>
          </p:cNvGrpSpPr>
          <p:nvPr/>
        </p:nvGrpSpPr>
        <p:grpSpPr>
          <a:xfrm>
            <a:off x="4299181" y="1748679"/>
            <a:ext cx="762006" cy="755761"/>
            <a:chOff x="4572000" y="1643056"/>
            <a:chExt cx="1143008" cy="1071570"/>
          </a:xfrm>
        </p:grpSpPr>
        <p:sp>
          <p:nvSpPr>
            <p:cNvPr id="50" name="Rectangle 12"/>
            <p:cNvSpPr/>
            <p:nvPr/>
          </p:nvSpPr>
          <p:spPr>
            <a:xfrm>
              <a:off x="4572000" y="1643056"/>
              <a:ext cx="1143008" cy="107157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51" name="Group 24"/>
            <p:cNvGrpSpPr/>
            <p:nvPr/>
          </p:nvGrpSpPr>
          <p:grpSpPr>
            <a:xfrm>
              <a:off x="4984790" y="1965928"/>
              <a:ext cx="398352" cy="373200"/>
              <a:chOff x="3357554" y="4643452"/>
              <a:chExt cx="366676" cy="343525"/>
            </a:xfrm>
            <a:solidFill>
              <a:schemeClr val="bg1"/>
            </a:solidFill>
          </p:grpSpPr>
          <p:sp>
            <p:nvSpPr>
              <p:cNvPr id="52" name="AutoShape 110"/>
              <p:cNvSpPr>
                <a:spLocks/>
              </p:cNvSpPr>
              <p:nvPr/>
            </p:nvSpPr>
            <p:spPr bwMode="auto">
              <a:xfrm>
                <a:off x="3403860" y="468913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53" name="AutoShape 111"/>
              <p:cNvSpPr>
                <a:spLocks/>
              </p:cNvSpPr>
              <p:nvPr/>
            </p:nvSpPr>
            <p:spPr bwMode="auto">
              <a:xfrm>
                <a:off x="3357554" y="464345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54" name="Group 29"/>
          <p:cNvGrpSpPr>
            <a:grpSpLocks noChangeAspect="1"/>
          </p:cNvGrpSpPr>
          <p:nvPr/>
        </p:nvGrpSpPr>
        <p:grpSpPr>
          <a:xfrm>
            <a:off x="1344827" y="1748679"/>
            <a:ext cx="762006" cy="755761"/>
            <a:chOff x="3428992" y="1643056"/>
            <a:chExt cx="1143008" cy="1071570"/>
          </a:xfrm>
        </p:grpSpPr>
        <p:sp>
          <p:nvSpPr>
            <p:cNvPr id="55" name="Rectangle 10"/>
            <p:cNvSpPr/>
            <p:nvPr/>
          </p:nvSpPr>
          <p:spPr>
            <a:xfrm>
              <a:off x="3428992" y="1643056"/>
              <a:ext cx="1143008" cy="107157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56" name="AutoShape 112"/>
            <p:cNvSpPr>
              <a:spLocks/>
            </p:cNvSpPr>
            <p:nvPr/>
          </p:nvSpPr>
          <p:spPr bwMode="auto">
            <a:xfrm>
              <a:off x="3770371" y="1964927"/>
              <a:ext cx="397672" cy="39835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57" name="矩形 56"/>
          <p:cNvSpPr/>
          <p:nvPr/>
        </p:nvSpPr>
        <p:spPr>
          <a:xfrm>
            <a:off x="501830" y="2852694"/>
            <a:ext cx="2448000" cy="978729"/>
          </a:xfrm>
          <a:prstGeom prst="rect">
            <a:avLst/>
          </a:prstGeom>
        </p:spPr>
        <p:txBody>
          <a:bodyPr wrap="square">
            <a:spAutoFit/>
          </a:bodyPr>
          <a:lstStyle/>
          <a:p>
            <a:pPr algn="ctr">
              <a:lnSpc>
                <a:spcPct val="120000"/>
              </a:lnSpc>
              <a:spcAft>
                <a:spcPts val="1200"/>
              </a:spcAft>
            </a:pP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新零售模式下的消费者购物流程，是一种无缝全渠道的体验</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8" name="矩形 57"/>
          <p:cNvSpPr/>
          <p:nvPr/>
        </p:nvSpPr>
        <p:spPr>
          <a:xfrm>
            <a:off x="3456184" y="2852694"/>
            <a:ext cx="2448000" cy="1840119"/>
          </a:xfrm>
          <a:prstGeom prst="rect">
            <a:avLst/>
          </a:prstGeom>
        </p:spPr>
        <p:txBody>
          <a:bodyPr wrap="square">
            <a:spAutoFit/>
          </a:bodyPr>
          <a:lstStyle/>
          <a:p>
            <a:pPr algn="ctr">
              <a:lnSpc>
                <a:spcPct val="120000"/>
              </a:lnSpc>
              <a:spcAft>
                <a:spcPts val="1200"/>
              </a:spcAft>
            </a:pP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消费者可能在任一媒介上看到自己感兴趣的商品广告，紧接着去电商网站搜寻相关商品，并到线下店进行试穿、体验等</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9" name="矩形 58"/>
          <p:cNvSpPr/>
          <p:nvPr/>
        </p:nvSpPr>
        <p:spPr>
          <a:xfrm>
            <a:off x="6410538" y="2852694"/>
            <a:ext cx="2448000" cy="2135585"/>
          </a:xfrm>
          <a:prstGeom prst="rect">
            <a:avLst/>
          </a:prstGeom>
        </p:spPr>
        <p:txBody>
          <a:bodyPr wrap="square">
            <a:spAutoFit/>
          </a:bodyPr>
          <a:lstStyle/>
          <a:p>
            <a:pPr algn="ctr">
              <a:lnSpc>
                <a:spcPct val="120000"/>
              </a:lnSpc>
              <a:spcAft>
                <a:spcPts val="1200"/>
              </a:spcAft>
            </a:pP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如果线下店缺货，店员将以最快速度发出调货指令，现代化的仓储物流体系保证在短时间内可以将消费者购买的商品递送到家</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0" name="矩形 59"/>
          <p:cNvSpPr/>
          <p:nvPr/>
        </p:nvSpPr>
        <p:spPr>
          <a:xfrm>
            <a:off x="9364892" y="2852694"/>
            <a:ext cx="2448000" cy="1840119"/>
          </a:xfrm>
          <a:prstGeom prst="rect">
            <a:avLst/>
          </a:prstGeom>
        </p:spPr>
        <p:txBody>
          <a:bodyPr wrap="square">
            <a:spAutoFit/>
          </a:bodyPr>
          <a:lstStyle/>
          <a:p>
            <a:pPr algn="ctr">
              <a:lnSpc>
                <a:spcPct val="120000"/>
              </a:lnSpc>
              <a:spcAft>
                <a:spcPts val="1200"/>
              </a:spcAft>
            </a:pP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如果整个消费流程令消费者满意，消费者可能会将这种商品购物体验分享至社交平台，从而影响到他周围人的购买决策</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726525" y="4927529"/>
            <a:ext cx="1956890" cy="80999"/>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3629467" y="4927529"/>
            <a:ext cx="1956890" cy="80999"/>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656093" y="4927529"/>
            <a:ext cx="1956890" cy="80999"/>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9610447" y="4927529"/>
            <a:ext cx="1956890" cy="80999"/>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195498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853166"/>
            <a:ext cx="6515689"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第二节 网络零售三要素</a:t>
            </a:r>
          </a:p>
        </p:txBody>
      </p:sp>
      <p:sp>
        <p:nvSpPr>
          <p:cNvPr id="28" name="Rectangle 14"/>
          <p:cNvSpPr/>
          <p:nvPr/>
        </p:nvSpPr>
        <p:spPr>
          <a:xfrm>
            <a:off x="742949" y="5532407"/>
            <a:ext cx="10869931" cy="658257"/>
          </a:xfrm>
          <a:prstGeom prst="rect">
            <a:avLst/>
          </a:prstGeom>
        </p:spPr>
        <p:txBody>
          <a:bodyPr wrap="square">
            <a:spAutoFit/>
          </a:bodyPr>
          <a:lstStyle/>
          <a:p>
            <a:pPr>
              <a:lnSpc>
                <a:spcPct val="12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网络零售平台及其规则一直在不断的变化，但是唯一不变的就是：销售额</a:t>
            </a:r>
            <a:r>
              <a:rPr lang="en-US" altLang="zh-CN"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流量（访客数）</a:t>
            </a:r>
            <a:r>
              <a:rPr lang="en-US" altLang="zh-CN"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转化率</a:t>
            </a:r>
            <a:r>
              <a:rPr lang="en-US" altLang="zh-CN"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客单价</a:t>
            </a:r>
            <a:endParaRPr lang="en-US" altLang="zh-CN"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a:p>
            <a:pPr>
              <a:lnSpc>
                <a:spcPct val="12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网络零售运营三要素包括：流量、转化率及客单价</a:t>
            </a:r>
          </a:p>
        </p:txBody>
      </p:sp>
    </p:spTree>
    <p:extLst>
      <p:ext uri="{BB962C8B-B14F-4D97-AF65-F5344CB8AC3E}">
        <p14:creationId xmlns:p14="http://schemas.microsoft.com/office/powerpoint/2010/main" val="7032145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7"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流量</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8"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3671513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966477" y="3200325"/>
            <a:ext cx="3842269" cy="661311"/>
            <a:chOff x="2563495" y="3149919"/>
            <a:chExt cx="2379663" cy="409575"/>
          </a:xfrm>
        </p:grpSpPr>
        <p:sp>
          <p:nvSpPr>
            <p:cNvPr id="4" name="MH_Other_1"/>
            <p:cNvSpPr/>
            <p:nvPr>
              <p:custDataLst>
                <p:tags r:id="rId14"/>
              </p:custDataLst>
            </p:nvPr>
          </p:nvSpPr>
          <p:spPr>
            <a:xfrm>
              <a:off x="2563495" y="3149919"/>
              <a:ext cx="439738" cy="40957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Arial" panose="020B0604020202020204" pitchFamily="34" charset="0"/>
                <a:ea typeface="微软雅黑" panose="020B0503020204020204" pitchFamily="34" charset="-122"/>
              </a:endParaRPr>
            </a:p>
          </p:txBody>
        </p:sp>
        <p:sp>
          <p:nvSpPr>
            <p:cNvPr id="5" name="MH_Other_2"/>
            <p:cNvSpPr/>
            <p:nvPr>
              <p:custDataLst>
                <p:tags r:id="rId15"/>
              </p:custDataLst>
            </p:nvPr>
          </p:nvSpPr>
          <p:spPr>
            <a:xfrm>
              <a:off x="3166745" y="3349944"/>
              <a:ext cx="147638" cy="147637"/>
            </a:xfrm>
            <a:prstGeom prst="chevron">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6" name="MH_Other_3"/>
            <p:cNvSpPr/>
            <p:nvPr>
              <p:custDataLst>
                <p:tags r:id="rId16"/>
              </p:custDataLst>
            </p:nvPr>
          </p:nvSpPr>
          <p:spPr>
            <a:xfrm>
              <a:off x="3314384" y="3349944"/>
              <a:ext cx="149225" cy="147637"/>
            </a:xfrm>
            <a:prstGeom prst="chevron">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7" name="MH_Other_4"/>
            <p:cNvSpPr/>
            <p:nvPr>
              <p:custDataLst>
                <p:tags r:id="rId17"/>
              </p:custDataLst>
            </p:nvPr>
          </p:nvSpPr>
          <p:spPr>
            <a:xfrm>
              <a:off x="3463609" y="3349944"/>
              <a:ext cx="147637" cy="147637"/>
            </a:xfrm>
            <a:prstGeom prst="chevron">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8" name="MH_Other_5"/>
            <p:cNvSpPr/>
            <p:nvPr>
              <p:custDataLst>
                <p:tags r:id="rId18"/>
              </p:custDataLst>
            </p:nvPr>
          </p:nvSpPr>
          <p:spPr>
            <a:xfrm>
              <a:off x="3611245" y="3349944"/>
              <a:ext cx="147638"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9" name="MH_Other_6"/>
            <p:cNvSpPr/>
            <p:nvPr>
              <p:custDataLst>
                <p:tags r:id="rId19"/>
              </p:custDataLst>
            </p:nvPr>
          </p:nvSpPr>
          <p:spPr>
            <a:xfrm>
              <a:off x="3758884" y="3349944"/>
              <a:ext cx="147637"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10" name="MH_Other_7"/>
            <p:cNvSpPr/>
            <p:nvPr>
              <p:custDataLst>
                <p:tags r:id="rId20"/>
              </p:custDataLst>
            </p:nvPr>
          </p:nvSpPr>
          <p:spPr>
            <a:xfrm>
              <a:off x="3906521" y="3349944"/>
              <a:ext cx="149225"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11" name="MH_Other_8"/>
            <p:cNvSpPr/>
            <p:nvPr>
              <p:custDataLst>
                <p:tags r:id="rId21"/>
              </p:custDataLst>
            </p:nvPr>
          </p:nvSpPr>
          <p:spPr>
            <a:xfrm>
              <a:off x="4055745" y="3349944"/>
              <a:ext cx="147638"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12" name="MH_Other_9"/>
            <p:cNvSpPr/>
            <p:nvPr>
              <p:custDataLst>
                <p:tags r:id="rId22"/>
              </p:custDataLst>
            </p:nvPr>
          </p:nvSpPr>
          <p:spPr>
            <a:xfrm>
              <a:off x="4203384" y="3349944"/>
              <a:ext cx="147637"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13" name="MH_Other_10"/>
            <p:cNvSpPr/>
            <p:nvPr>
              <p:custDataLst>
                <p:tags r:id="rId23"/>
              </p:custDataLst>
            </p:nvPr>
          </p:nvSpPr>
          <p:spPr>
            <a:xfrm>
              <a:off x="4351020" y="3349944"/>
              <a:ext cx="147638"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14" name="MH_Other_11"/>
            <p:cNvSpPr/>
            <p:nvPr>
              <p:custDataLst>
                <p:tags r:id="rId24"/>
              </p:custDataLst>
            </p:nvPr>
          </p:nvSpPr>
          <p:spPr>
            <a:xfrm>
              <a:off x="4498659" y="3349944"/>
              <a:ext cx="149225"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15" name="MH_Other_12"/>
            <p:cNvSpPr/>
            <p:nvPr>
              <p:custDataLst>
                <p:tags r:id="rId25"/>
              </p:custDataLst>
            </p:nvPr>
          </p:nvSpPr>
          <p:spPr>
            <a:xfrm>
              <a:off x="4647884" y="3349944"/>
              <a:ext cx="147637"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16" name="MH_Other_13"/>
            <p:cNvSpPr/>
            <p:nvPr>
              <p:custDataLst>
                <p:tags r:id="rId26"/>
              </p:custDataLst>
            </p:nvPr>
          </p:nvSpPr>
          <p:spPr>
            <a:xfrm>
              <a:off x="4795520" y="3349944"/>
              <a:ext cx="147638"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grpSp>
      <p:grpSp>
        <p:nvGrpSpPr>
          <p:cNvPr id="35" name="组合 34"/>
          <p:cNvGrpSpPr/>
          <p:nvPr/>
        </p:nvGrpSpPr>
        <p:grpSpPr>
          <a:xfrm>
            <a:off x="6557967" y="3313106"/>
            <a:ext cx="3714108" cy="420370"/>
            <a:chOff x="6535421" y="3237230"/>
            <a:chExt cx="2300287" cy="260351"/>
          </a:xfrm>
        </p:grpSpPr>
        <p:sp>
          <p:nvSpPr>
            <p:cNvPr id="20" name="MH_Other_14"/>
            <p:cNvSpPr/>
            <p:nvPr>
              <p:custDataLst>
                <p:tags r:id="rId1"/>
              </p:custDataLst>
            </p:nvPr>
          </p:nvSpPr>
          <p:spPr>
            <a:xfrm>
              <a:off x="7059296" y="3349944"/>
              <a:ext cx="149225" cy="147637"/>
            </a:xfrm>
            <a:prstGeom prst="chevron">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21" name="MH_Other_15"/>
            <p:cNvSpPr/>
            <p:nvPr>
              <p:custDataLst>
                <p:tags r:id="rId2"/>
              </p:custDataLst>
            </p:nvPr>
          </p:nvSpPr>
          <p:spPr>
            <a:xfrm>
              <a:off x="7208520" y="3349944"/>
              <a:ext cx="147638" cy="147637"/>
            </a:xfrm>
            <a:prstGeom prst="chevron">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22" name="MH_Other_16"/>
            <p:cNvSpPr/>
            <p:nvPr>
              <p:custDataLst>
                <p:tags r:id="rId3"/>
              </p:custDataLst>
            </p:nvPr>
          </p:nvSpPr>
          <p:spPr>
            <a:xfrm>
              <a:off x="7356159" y="3349944"/>
              <a:ext cx="147637" cy="147637"/>
            </a:xfrm>
            <a:prstGeom prst="chevron">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23" name="MH_Other_17"/>
            <p:cNvSpPr/>
            <p:nvPr>
              <p:custDataLst>
                <p:tags r:id="rId4"/>
              </p:custDataLst>
            </p:nvPr>
          </p:nvSpPr>
          <p:spPr>
            <a:xfrm>
              <a:off x="7503795" y="3349944"/>
              <a:ext cx="147638"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24" name="MH_Other_18"/>
            <p:cNvSpPr/>
            <p:nvPr>
              <p:custDataLst>
                <p:tags r:id="rId5"/>
              </p:custDataLst>
            </p:nvPr>
          </p:nvSpPr>
          <p:spPr>
            <a:xfrm>
              <a:off x="7651434" y="3349944"/>
              <a:ext cx="149225"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25" name="MH_Other_19"/>
            <p:cNvSpPr/>
            <p:nvPr>
              <p:custDataLst>
                <p:tags r:id="rId6"/>
              </p:custDataLst>
            </p:nvPr>
          </p:nvSpPr>
          <p:spPr>
            <a:xfrm>
              <a:off x="7800659" y="3349944"/>
              <a:ext cx="147637"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26" name="MH_Other_20"/>
            <p:cNvSpPr/>
            <p:nvPr>
              <p:custDataLst>
                <p:tags r:id="rId7"/>
              </p:custDataLst>
            </p:nvPr>
          </p:nvSpPr>
          <p:spPr>
            <a:xfrm>
              <a:off x="7948295" y="3349944"/>
              <a:ext cx="147638"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27" name="MH_Other_21"/>
            <p:cNvSpPr/>
            <p:nvPr>
              <p:custDataLst>
                <p:tags r:id="rId8"/>
              </p:custDataLst>
            </p:nvPr>
          </p:nvSpPr>
          <p:spPr>
            <a:xfrm>
              <a:off x="8095934" y="3349944"/>
              <a:ext cx="147637"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28" name="MH_Other_22"/>
            <p:cNvSpPr/>
            <p:nvPr>
              <p:custDataLst>
                <p:tags r:id="rId9"/>
              </p:custDataLst>
            </p:nvPr>
          </p:nvSpPr>
          <p:spPr>
            <a:xfrm>
              <a:off x="8243571" y="3349944"/>
              <a:ext cx="149225"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29" name="MH_Other_23"/>
            <p:cNvSpPr/>
            <p:nvPr>
              <p:custDataLst>
                <p:tags r:id="rId10"/>
              </p:custDataLst>
            </p:nvPr>
          </p:nvSpPr>
          <p:spPr>
            <a:xfrm>
              <a:off x="8392795" y="3349944"/>
              <a:ext cx="147638"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30" name="MH_Other_24"/>
            <p:cNvSpPr/>
            <p:nvPr>
              <p:custDataLst>
                <p:tags r:id="rId11"/>
              </p:custDataLst>
            </p:nvPr>
          </p:nvSpPr>
          <p:spPr>
            <a:xfrm>
              <a:off x="8540434" y="3349944"/>
              <a:ext cx="147637"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31" name="MH_Other_25"/>
            <p:cNvSpPr/>
            <p:nvPr>
              <p:custDataLst>
                <p:tags r:id="rId12"/>
              </p:custDataLst>
            </p:nvPr>
          </p:nvSpPr>
          <p:spPr>
            <a:xfrm>
              <a:off x="8688070" y="3349944"/>
              <a:ext cx="147638" cy="147637"/>
            </a:xfrm>
            <a:prstGeom prst="chevron">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a:solidFill>
                  <a:schemeClr val="tx1"/>
                </a:solidFill>
                <a:latin typeface="Arial" panose="020B0604020202020204" pitchFamily="34" charset="0"/>
                <a:ea typeface="微软雅黑" panose="020B0503020204020204" pitchFamily="34" charset="-122"/>
              </a:endParaRPr>
            </a:p>
          </p:txBody>
        </p:sp>
        <p:sp>
          <p:nvSpPr>
            <p:cNvPr id="32" name="MH_Other_26"/>
            <p:cNvSpPr>
              <a:spLocks/>
            </p:cNvSpPr>
            <p:nvPr>
              <p:custDataLst>
                <p:tags r:id="rId13"/>
              </p:custDataLst>
            </p:nvPr>
          </p:nvSpPr>
          <p:spPr bwMode="auto">
            <a:xfrm>
              <a:off x="6535421" y="3237230"/>
              <a:ext cx="365125" cy="260350"/>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48B49C"/>
            </a:solidFill>
            <a:ln>
              <a:noFill/>
            </a:ln>
            <a:extLst/>
          </p:spPr>
          <p:txBody>
            <a:bodyPr anchor="ctr">
              <a:normAutofit/>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Arial" panose="020B0604020202020204" pitchFamily="34" charset="0"/>
                <a:ea typeface="微软雅黑" panose="020B0503020204020204" pitchFamily="34" charset="-122"/>
              </a:endParaRPr>
            </a:p>
          </p:txBody>
        </p:sp>
      </p:grpSp>
      <p:sp>
        <p:nvSpPr>
          <p:cNvPr id="33" name="矩形 32"/>
          <p:cNvSpPr/>
          <p:nvPr/>
        </p:nvSpPr>
        <p:spPr>
          <a:xfrm>
            <a:off x="1966477" y="1126106"/>
            <a:ext cx="8234342" cy="1425005"/>
          </a:xfrm>
          <a:prstGeom prst="rect">
            <a:avLst/>
          </a:prstGeom>
        </p:spPr>
        <p:txBody>
          <a:bodyPr wrap="square">
            <a:spAutoFit/>
          </a:bodyPr>
          <a:lstStyle/>
          <a:p>
            <a:pPr marL="457200" indent="-457200">
              <a:lnSpc>
                <a:spcPct val="120000"/>
              </a:lnSpc>
              <a:spcAft>
                <a:spcPts val="600"/>
              </a:spcAft>
              <a:buFont typeface="Wingdings" panose="05000000000000000000" pitchFamily="2" charset="2"/>
              <a:buChar char="l"/>
            </a:pPr>
            <a:r>
              <a:rPr lang="zh-CN" altLang="zh-CN" sz="2800" b="1" dirty="0">
                <a:solidFill>
                  <a:schemeClr val="tx2">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流量是电子商务运营的</a:t>
            </a:r>
            <a:r>
              <a:rPr lang="zh-CN" altLang="zh-CN" sz="2800" b="1" dirty="0" smtClean="0">
                <a:solidFill>
                  <a:schemeClr val="tx2">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基础</a:t>
            </a:r>
            <a:endParaRPr lang="en-US" altLang="zh-CN" sz="2800" b="1" dirty="0" smtClean="0">
              <a:solidFill>
                <a:schemeClr val="tx2">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流量</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计量单位常用到的有</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PV</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和</a:t>
            </a: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UV</a:t>
            </a:r>
          </a:p>
          <a:p>
            <a:pPr>
              <a:lnSpc>
                <a:spcPct val="120000"/>
              </a:lnSpc>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这里</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的流量，指单位时间内访问站点的独立客户数量，即</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UV</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独立访客</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2036731" y="4117585"/>
            <a:ext cx="1656223" cy="369332"/>
          </a:xfrm>
          <a:prstGeom prst="rect">
            <a:avLst/>
          </a:prstGeom>
        </p:spPr>
        <p:txBody>
          <a:bodyPr wrap="none">
            <a:spAutoFit/>
          </a:bodyPr>
          <a:lstStyle/>
          <a:p>
            <a:r>
              <a:rPr lang="en-US" altLang="zh-CN" b="1" dirty="0" smtClean="0">
                <a:solidFill>
                  <a:srgbClr val="FF6E55"/>
                </a:solidFill>
                <a:latin typeface="微软雅黑" panose="020B0503020204020204" pitchFamily="34" charset="-122"/>
                <a:ea typeface="微软雅黑" panose="020B0503020204020204" pitchFamily="34" charset="-122"/>
                <a:cs typeface="Times New Roman" panose="02020603050405020304" pitchFamily="18" charset="0"/>
              </a:rPr>
              <a:t>PV</a:t>
            </a:r>
            <a:r>
              <a:rPr lang="zh-CN" altLang="en-US" b="1" dirty="0" smtClean="0">
                <a:solidFill>
                  <a:srgbClr val="FF6E55"/>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b="1" dirty="0">
                <a:solidFill>
                  <a:srgbClr val="FF6E55"/>
                </a:solidFill>
                <a:latin typeface="微软雅黑" panose="020B0503020204020204" pitchFamily="34" charset="-122"/>
                <a:ea typeface="微软雅黑" panose="020B0503020204020204" pitchFamily="34" charset="-122"/>
                <a:cs typeface="Times New Roman" panose="02020603050405020304" pitchFamily="18" charset="0"/>
              </a:rPr>
              <a:t>访问量</a:t>
            </a:r>
            <a:r>
              <a:rPr lang="zh-CN" altLang="en-US" b="1" dirty="0" smtClean="0">
                <a:solidFill>
                  <a:srgbClr val="FF6E55"/>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dirty="0">
              <a:solidFill>
                <a:srgbClr val="FF6E55"/>
              </a:solidFill>
              <a:latin typeface="微软雅黑" panose="020B0503020204020204" pitchFamily="34" charset="-122"/>
              <a:ea typeface="微软雅黑" panose="020B0503020204020204" pitchFamily="34" charset="-122"/>
            </a:endParaRPr>
          </a:p>
        </p:txBody>
      </p:sp>
      <p:sp>
        <p:nvSpPr>
          <p:cNvPr id="37" name="矩形 36"/>
          <p:cNvSpPr/>
          <p:nvPr/>
        </p:nvSpPr>
        <p:spPr>
          <a:xfrm>
            <a:off x="6495298" y="4117585"/>
            <a:ext cx="1898277" cy="369332"/>
          </a:xfrm>
          <a:prstGeom prst="rect">
            <a:avLst/>
          </a:prstGeom>
        </p:spPr>
        <p:txBody>
          <a:bodyPr wrap="none">
            <a:spAutoFit/>
          </a:bodyPr>
          <a:lstStyle/>
          <a:p>
            <a:r>
              <a:rPr lang="en-US" altLang="zh-CN" b="1" dirty="0">
                <a:solidFill>
                  <a:srgbClr val="48B49C"/>
                </a:solidFill>
                <a:latin typeface="微软雅黑" panose="020B0503020204020204" pitchFamily="34" charset="-122"/>
                <a:ea typeface="微软雅黑" panose="020B0503020204020204" pitchFamily="34" charset="-122"/>
                <a:cs typeface="Times New Roman" panose="02020603050405020304" pitchFamily="18" charset="0"/>
              </a:rPr>
              <a:t>UV</a:t>
            </a:r>
            <a:r>
              <a:rPr lang="zh-CN" altLang="zh-CN" b="1" dirty="0">
                <a:solidFill>
                  <a:srgbClr val="48B49C"/>
                </a:solidFill>
                <a:latin typeface="微软雅黑" panose="020B0503020204020204" pitchFamily="34" charset="-122"/>
                <a:ea typeface="微软雅黑" panose="020B0503020204020204" pitchFamily="34" charset="-122"/>
                <a:cs typeface="Times New Roman" panose="02020603050405020304" pitchFamily="18" charset="0"/>
              </a:rPr>
              <a:t>（独立访客）</a:t>
            </a:r>
            <a:endParaRPr lang="zh-CN" altLang="en-US" b="1" dirty="0">
              <a:solidFill>
                <a:srgbClr val="48B49C"/>
              </a:solidFill>
              <a:latin typeface="微软雅黑" panose="020B0503020204020204" pitchFamily="34" charset="-122"/>
              <a:ea typeface="微软雅黑" panose="020B0503020204020204" pitchFamily="34" charset="-122"/>
            </a:endParaRPr>
          </a:p>
        </p:txBody>
      </p:sp>
      <p:sp>
        <p:nvSpPr>
          <p:cNvPr id="38" name="矩形 37"/>
          <p:cNvSpPr/>
          <p:nvPr/>
        </p:nvSpPr>
        <p:spPr>
          <a:xfrm>
            <a:off x="2043044" y="4716765"/>
            <a:ext cx="3765702" cy="658257"/>
          </a:xfrm>
          <a:prstGeom prst="rect">
            <a:avLst/>
          </a:prstGeom>
        </p:spPr>
        <p:txBody>
          <a:bodyPr wrap="square">
            <a:spAutoFit/>
          </a:bodyPr>
          <a:lstStyle/>
          <a:p>
            <a:pPr>
              <a:lnSpc>
                <a:spcPct val="120000"/>
              </a:lnSpc>
            </a:pP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Page View</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，即页面浏览量或点击量，用户每次刷新即被计算一次</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495298" y="4716690"/>
            <a:ext cx="3776777" cy="658257"/>
          </a:xfrm>
          <a:prstGeom prst="rect">
            <a:avLst/>
          </a:prstGeom>
        </p:spPr>
        <p:txBody>
          <a:bodyPr wrap="square">
            <a:spAutoFit/>
          </a:bodyPr>
          <a:lstStyle/>
          <a:p>
            <a:pPr>
              <a:lnSpc>
                <a:spcPct val="120000"/>
              </a:lnSpc>
            </a:pP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Unique Visitor</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，访问网站的每个（电脑</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移动）客户端为一个访客</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0" name="Straight Connector 49"/>
          <p:cNvCxnSpPr>
            <a:cxnSpLocks/>
          </p:cNvCxnSpPr>
          <p:nvPr/>
        </p:nvCxnSpPr>
        <p:spPr>
          <a:xfrm>
            <a:off x="1495628" y="981352"/>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60"/>
          <p:cNvCxnSpPr>
            <a:cxnSpLocks/>
          </p:cNvCxnSpPr>
          <p:nvPr/>
        </p:nvCxnSpPr>
        <p:spPr>
          <a:xfrm>
            <a:off x="10671474" y="981352"/>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56493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1330960" y="5444964"/>
            <a:ext cx="9448800" cy="830997"/>
          </a:xfrm>
          <a:prstGeom prst="rect">
            <a:avLst/>
          </a:prstGeom>
        </p:spPr>
        <p:txBody>
          <a:bodyPr wrap="square">
            <a:spAutoFit/>
          </a:bodyPr>
          <a:lstStyle/>
          <a:p>
            <a:pPr algn="ctr">
              <a:lnSpc>
                <a:spcPct val="120000"/>
              </a:lnSpc>
            </a:pP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网络零售的流量从端口来分，有</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PC</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流量和移动流量。目前移动流量已经成为流量的主流，以当前最大的网络零售平台淘宝为例，移动端流量已经占总流量的</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90%</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以上</a:t>
            </a:r>
          </a:p>
        </p:txBody>
      </p:sp>
      <p:sp>
        <p:nvSpPr>
          <p:cNvPr id="19" name="文本框 18"/>
          <p:cNvSpPr txBox="1"/>
          <p:nvPr/>
        </p:nvSpPr>
        <p:spPr>
          <a:xfrm>
            <a:off x="742949" y="56253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流量分类</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215449" y="1627687"/>
            <a:ext cx="7369216" cy="3432808"/>
            <a:chOff x="2271828" y="1151320"/>
            <a:chExt cx="7369216" cy="3432808"/>
          </a:xfrm>
        </p:grpSpPr>
        <p:grpSp>
          <p:nvGrpSpPr>
            <p:cNvPr id="7" name="组合 6"/>
            <p:cNvGrpSpPr/>
            <p:nvPr/>
          </p:nvGrpSpPr>
          <p:grpSpPr>
            <a:xfrm>
              <a:off x="3489064" y="2546190"/>
              <a:ext cx="5068640" cy="1557006"/>
              <a:chOff x="2600325" y="2365772"/>
              <a:chExt cx="4015979" cy="1196578"/>
            </a:xfrm>
          </p:grpSpPr>
          <p:sp>
            <p:nvSpPr>
              <p:cNvPr id="9" name="MH_Other_1"/>
              <p:cNvSpPr/>
              <p:nvPr>
                <p:custDataLst>
                  <p:tags r:id="rId2"/>
                </p:custDataLst>
              </p:nvPr>
            </p:nvSpPr>
            <p:spPr>
              <a:xfrm>
                <a:off x="6054329" y="2999185"/>
                <a:ext cx="561975" cy="563165"/>
              </a:xfrm>
              <a:prstGeom prst="ellipse">
                <a:avLst/>
              </a:prstGeom>
              <a:solidFill>
                <a:srgbClr val="F88775"/>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500" dirty="0">
                    <a:solidFill>
                      <a:srgbClr val="FFFFFF"/>
                    </a:solidFill>
                    <a:latin typeface="微软雅黑" panose="020B0503020204020204" pitchFamily="34" charset="-122"/>
                    <a:ea typeface="微软雅黑" panose="020B0503020204020204" pitchFamily="34" charset="-122"/>
                  </a:rPr>
                  <a:t>2</a:t>
                </a:r>
                <a:endParaRPr lang="zh-CN" altLang="en-US" sz="675" dirty="0">
                  <a:solidFill>
                    <a:srgbClr val="FFFFFF"/>
                  </a:solidFill>
                  <a:latin typeface="微软雅黑" panose="020B0503020204020204" pitchFamily="34" charset="-122"/>
                  <a:ea typeface="微软雅黑" panose="020B0503020204020204" pitchFamily="34" charset="-122"/>
                </a:endParaRPr>
              </a:p>
            </p:txBody>
          </p:sp>
          <p:sp>
            <p:nvSpPr>
              <p:cNvPr id="10" name="MH_Other_2"/>
              <p:cNvSpPr/>
              <p:nvPr>
                <p:custDataLst>
                  <p:tags r:id="rId3"/>
                </p:custDataLst>
              </p:nvPr>
            </p:nvSpPr>
            <p:spPr>
              <a:xfrm>
                <a:off x="2600325" y="2365772"/>
                <a:ext cx="386954" cy="385763"/>
              </a:xfrm>
              <a:prstGeom prst="ellipse">
                <a:avLst/>
              </a:prstGeom>
              <a:solidFill>
                <a:srgbClr val="5CC5BE"/>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200" dirty="0">
                    <a:solidFill>
                      <a:srgbClr val="FFFFFF"/>
                    </a:solidFill>
                    <a:latin typeface="微软雅黑" panose="020B0503020204020204" pitchFamily="34" charset="-122"/>
                    <a:ea typeface="微软雅黑" panose="020B0503020204020204" pitchFamily="34" charset="-122"/>
                  </a:rPr>
                  <a:t>1</a:t>
                </a:r>
                <a:endParaRPr lang="zh-CN" altLang="en-US" sz="525" dirty="0">
                  <a:solidFill>
                    <a:srgbClr val="FFFFFF"/>
                  </a:solidFill>
                  <a:latin typeface="微软雅黑" panose="020B0503020204020204" pitchFamily="34" charset="-122"/>
                  <a:ea typeface="微软雅黑" panose="020B0503020204020204" pitchFamily="34" charset="-122"/>
                </a:endParaRPr>
              </a:p>
            </p:txBody>
          </p:sp>
          <p:cxnSp>
            <p:nvCxnSpPr>
              <p:cNvPr id="11" name="MH_Other_3"/>
              <p:cNvCxnSpPr>
                <a:endCxn id="9" idx="2"/>
              </p:cNvCxnSpPr>
              <p:nvPr>
                <p:custDataLst>
                  <p:tags r:id="rId4"/>
                </p:custDataLst>
              </p:nvPr>
            </p:nvCxnSpPr>
            <p:spPr>
              <a:xfrm flipV="1">
                <a:off x="5389960" y="3281363"/>
                <a:ext cx="664369" cy="0"/>
              </a:xfrm>
              <a:prstGeom prst="line">
                <a:avLst/>
              </a:prstGeom>
              <a:ln>
                <a:solidFill>
                  <a:srgbClr val="F88775"/>
                </a:solidFill>
              </a:ln>
            </p:spPr>
            <p:style>
              <a:lnRef idx="1">
                <a:schemeClr val="accent1"/>
              </a:lnRef>
              <a:fillRef idx="0">
                <a:schemeClr val="accent1"/>
              </a:fillRef>
              <a:effectRef idx="0">
                <a:schemeClr val="accent1"/>
              </a:effectRef>
              <a:fontRef idx="minor">
                <a:schemeClr val="tx1"/>
              </a:fontRef>
            </p:style>
          </p:cxnSp>
          <p:cxnSp>
            <p:nvCxnSpPr>
              <p:cNvPr id="13" name="MH_Other_4"/>
              <p:cNvCxnSpPr>
                <a:endCxn id="10" idx="6"/>
              </p:cNvCxnSpPr>
              <p:nvPr>
                <p:custDataLst>
                  <p:tags r:id="rId5"/>
                </p:custDataLst>
              </p:nvPr>
            </p:nvCxnSpPr>
            <p:spPr>
              <a:xfrm flipH="1">
                <a:off x="2987279" y="2558654"/>
                <a:ext cx="834628" cy="0"/>
              </a:xfrm>
              <a:prstGeom prst="line">
                <a:avLst/>
              </a:prstGeom>
              <a:ln>
                <a:solidFill>
                  <a:srgbClr val="5CC5BE"/>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2271828" y="2612503"/>
              <a:ext cx="1107996" cy="369332"/>
            </a:xfrm>
            <a:prstGeom prst="rect">
              <a:avLst/>
            </a:prstGeom>
          </p:spPr>
          <p:txBody>
            <a:bodyPr wrap="none">
              <a:spAutoFit/>
            </a:bodyPr>
            <a:lstStyle/>
            <a:p>
              <a:r>
                <a:rPr lang="zh-CN" altLang="en-US" b="1" dirty="0">
                  <a:solidFill>
                    <a:srgbClr val="5CC5BE"/>
                  </a:solidFill>
                  <a:latin typeface="微软雅黑" panose="020B0503020204020204" pitchFamily="34" charset="-122"/>
                  <a:ea typeface="微软雅黑" panose="020B0503020204020204" pitchFamily="34" charset="-122"/>
                </a:rPr>
                <a:t>移动流量</a:t>
              </a:r>
            </a:p>
          </p:txBody>
        </p:sp>
        <p:sp>
          <p:nvSpPr>
            <p:cNvPr id="18" name="矩形 17"/>
            <p:cNvSpPr/>
            <p:nvPr/>
          </p:nvSpPr>
          <p:spPr>
            <a:xfrm>
              <a:off x="8686937" y="3523773"/>
              <a:ext cx="954107" cy="369332"/>
            </a:xfrm>
            <a:prstGeom prst="rect">
              <a:avLst/>
            </a:prstGeom>
          </p:spPr>
          <p:txBody>
            <a:bodyPr wrap="none">
              <a:spAutoFit/>
            </a:bodyPr>
            <a:lstStyle/>
            <a:p>
              <a:r>
                <a:rPr lang="en-US" altLang="zh-CN" b="1" dirty="0">
                  <a:solidFill>
                    <a:srgbClr val="F88775"/>
                  </a:solidFill>
                  <a:latin typeface="微软雅黑" panose="020B0503020204020204" pitchFamily="34" charset="-122"/>
                  <a:ea typeface="微软雅黑" panose="020B0503020204020204" pitchFamily="34" charset="-122"/>
                </a:rPr>
                <a:t>PC</a:t>
              </a:r>
              <a:r>
                <a:rPr lang="zh-CN" altLang="en-US" b="1" dirty="0">
                  <a:solidFill>
                    <a:srgbClr val="F88775"/>
                  </a:solidFill>
                  <a:latin typeface="微软雅黑" panose="020B0503020204020204" pitchFamily="34" charset="-122"/>
                  <a:ea typeface="微软雅黑" panose="020B0503020204020204" pitchFamily="34" charset="-122"/>
                </a:rPr>
                <a:t>流量</a:t>
              </a:r>
            </a:p>
          </p:txBody>
        </p:sp>
        <p:grpSp>
          <p:nvGrpSpPr>
            <p:cNvPr id="20" name="3b815481-1f01-4a39-8693-1e1548fb698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3980416" y="1151320"/>
              <a:ext cx="4279495" cy="3432808"/>
              <a:chOff x="3024515" y="1193800"/>
              <a:chExt cx="6142970" cy="4927599"/>
            </a:xfrm>
          </p:grpSpPr>
          <p:sp>
            <p:nvSpPr>
              <p:cNvPr id="21" name="îŝľiďè">
                <a:extLst>
                  <a:ext uri="{FF2B5EF4-FFF2-40B4-BE49-F238E27FC236}">
                    <a16:creationId xmlns:a16="http://schemas.microsoft.com/office/drawing/2014/main" id="{831780D5-0443-41D3-BBD6-39C30FF88DCC}"/>
                  </a:ext>
                </a:extLst>
              </p:cNvPr>
              <p:cNvSpPr/>
              <p:nvPr/>
            </p:nvSpPr>
            <p:spPr bwMode="auto">
              <a:xfrm>
                <a:off x="3645881" y="1193800"/>
                <a:ext cx="4616348" cy="4611786"/>
              </a:xfrm>
              <a:prstGeom prst="ellipse">
                <a:avLst/>
              </a:prstGeom>
              <a:solidFill>
                <a:srgbClr val="A540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íšļiḑè">
                <a:extLst>
                  <a:ext uri="{FF2B5EF4-FFF2-40B4-BE49-F238E27FC236}">
                    <a16:creationId xmlns:a16="http://schemas.microsoft.com/office/drawing/2014/main" id="{3CA59D13-88D2-4903-B972-E7768E4995F5}"/>
                  </a:ext>
                </a:extLst>
              </p:cNvPr>
              <p:cNvSpPr/>
              <p:nvPr/>
            </p:nvSpPr>
            <p:spPr bwMode="auto">
              <a:xfrm>
                <a:off x="3469162" y="2490117"/>
                <a:ext cx="1018128" cy="709155"/>
              </a:xfrm>
              <a:custGeom>
                <a:avLst/>
                <a:gdLst>
                  <a:gd name="T0" fmla="*/ 139 w 444"/>
                  <a:gd name="T1" fmla="*/ 216 h 310"/>
                  <a:gd name="T2" fmla="*/ 0 w 444"/>
                  <a:gd name="T3" fmla="*/ 216 h 310"/>
                  <a:gd name="T4" fmla="*/ 0 w 444"/>
                  <a:gd name="T5" fmla="*/ 80 h 310"/>
                  <a:gd name="T6" fmla="*/ 145 w 444"/>
                  <a:gd name="T7" fmla="*/ 80 h 310"/>
                  <a:gd name="T8" fmla="*/ 297 w 444"/>
                  <a:gd name="T9" fmla="*/ 18 h 310"/>
                  <a:gd name="T10" fmla="*/ 417 w 444"/>
                  <a:gd name="T11" fmla="*/ 0 h 310"/>
                  <a:gd name="T12" fmla="*/ 213 w 444"/>
                  <a:gd name="T13" fmla="*/ 77 h 310"/>
                  <a:gd name="T14" fmla="*/ 301 w 444"/>
                  <a:gd name="T15" fmla="*/ 301 h 310"/>
                  <a:gd name="T16" fmla="*/ 139 w 444"/>
                  <a:gd name="T17" fmla="*/ 216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310">
                    <a:moveTo>
                      <a:pt x="139" y="216"/>
                    </a:moveTo>
                    <a:cubicBezTo>
                      <a:pt x="0" y="216"/>
                      <a:pt x="0" y="216"/>
                      <a:pt x="0" y="216"/>
                    </a:cubicBezTo>
                    <a:cubicBezTo>
                      <a:pt x="0" y="80"/>
                      <a:pt x="0" y="80"/>
                      <a:pt x="0" y="80"/>
                    </a:cubicBezTo>
                    <a:cubicBezTo>
                      <a:pt x="145" y="80"/>
                      <a:pt x="145" y="80"/>
                      <a:pt x="145" y="80"/>
                    </a:cubicBezTo>
                    <a:cubicBezTo>
                      <a:pt x="161" y="16"/>
                      <a:pt x="230" y="3"/>
                      <a:pt x="297" y="18"/>
                    </a:cubicBezTo>
                    <a:cubicBezTo>
                      <a:pt x="332" y="19"/>
                      <a:pt x="378" y="7"/>
                      <a:pt x="417" y="0"/>
                    </a:cubicBezTo>
                    <a:cubicBezTo>
                      <a:pt x="444" y="62"/>
                      <a:pt x="288" y="72"/>
                      <a:pt x="213" y="77"/>
                    </a:cubicBezTo>
                    <a:cubicBezTo>
                      <a:pt x="301" y="301"/>
                      <a:pt x="301" y="301"/>
                      <a:pt x="301" y="301"/>
                    </a:cubicBezTo>
                    <a:cubicBezTo>
                      <a:pt x="164" y="310"/>
                      <a:pt x="139" y="216"/>
                      <a:pt x="139" y="216"/>
                    </a:cubicBezTo>
                    <a:close/>
                  </a:path>
                </a:pathLst>
              </a:custGeom>
              <a:solidFill>
                <a:srgbClr val="F7A5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ï$1ïḑê">
                <a:extLst>
                  <a:ext uri="{FF2B5EF4-FFF2-40B4-BE49-F238E27FC236}">
                    <a16:creationId xmlns:a16="http://schemas.microsoft.com/office/drawing/2014/main" id="{A7ABE7ED-16B9-41C5-A3C5-206CCA1FBD8B}"/>
                  </a:ext>
                </a:extLst>
              </p:cNvPr>
              <p:cNvSpPr/>
              <p:nvPr/>
            </p:nvSpPr>
            <p:spPr bwMode="auto">
              <a:xfrm>
                <a:off x="4331093" y="2483276"/>
                <a:ext cx="102611" cy="61566"/>
              </a:xfrm>
              <a:custGeom>
                <a:avLst/>
                <a:gdLst>
                  <a:gd name="T0" fmla="*/ 0 w 45"/>
                  <a:gd name="T1" fmla="*/ 11 h 27"/>
                  <a:gd name="T2" fmla="*/ 0 w 45"/>
                  <a:gd name="T3" fmla="*/ 11 h 27"/>
                  <a:gd name="T4" fmla="*/ 41 w 45"/>
                  <a:gd name="T5" fmla="*/ 0 h 27"/>
                  <a:gd name="T6" fmla="*/ 45 w 45"/>
                  <a:gd name="T7" fmla="*/ 16 h 27"/>
                  <a:gd name="T8" fmla="*/ 24 w 45"/>
                  <a:gd name="T9" fmla="*/ 23 h 27"/>
                  <a:gd name="T10" fmla="*/ 0 w 45"/>
                  <a:gd name="T11" fmla="*/ 11 h 27"/>
                </a:gdLst>
                <a:ahLst/>
                <a:cxnLst>
                  <a:cxn ang="0">
                    <a:pos x="T0" y="T1"/>
                  </a:cxn>
                  <a:cxn ang="0">
                    <a:pos x="T2" y="T3"/>
                  </a:cxn>
                  <a:cxn ang="0">
                    <a:pos x="T4" y="T5"/>
                  </a:cxn>
                  <a:cxn ang="0">
                    <a:pos x="T6" y="T7"/>
                  </a:cxn>
                  <a:cxn ang="0">
                    <a:pos x="T8" y="T9"/>
                  </a:cxn>
                  <a:cxn ang="0">
                    <a:pos x="T10" y="T11"/>
                  </a:cxn>
                </a:cxnLst>
                <a:rect l="0" t="0" r="r" b="b"/>
                <a:pathLst>
                  <a:path w="45" h="27">
                    <a:moveTo>
                      <a:pt x="0" y="11"/>
                    </a:moveTo>
                    <a:cubicBezTo>
                      <a:pt x="0" y="11"/>
                      <a:pt x="0" y="11"/>
                      <a:pt x="0" y="11"/>
                    </a:cubicBezTo>
                    <a:cubicBezTo>
                      <a:pt x="14" y="8"/>
                      <a:pt x="26" y="4"/>
                      <a:pt x="41" y="0"/>
                    </a:cubicBezTo>
                    <a:cubicBezTo>
                      <a:pt x="43" y="5"/>
                      <a:pt x="44" y="12"/>
                      <a:pt x="45" y="16"/>
                    </a:cubicBezTo>
                    <a:cubicBezTo>
                      <a:pt x="42" y="17"/>
                      <a:pt x="42" y="17"/>
                      <a:pt x="24" y="23"/>
                    </a:cubicBezTo>
                    <a:cubicBezTo>
                      <a:pt x="14" y="27"/>
                      <a:pt x="3" y="21"/>
                      <a:pt x="0" y="11"/>
                    </a:cubicBezTo>
                    <a:close/>
                  </a:path>
                </a:pathLst>
              </a:custGeom>
              <a:solidFill>
                <a:srgbClr val="FFE2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ïşlídê">
                <a:extLst>
                  <a:ext uri="{FF2B5EF4-FFF2-40B4-BE49-F238E27FC236}">
                    <a16:creationId xmlns:a16="http://schemas.microsoft.com/office/drawing/2014/main" id="{555C0F93-B2CB-49DF-805B-6CF3903D263A}"/>
                  </a:ext>
                </a:extLst>
              </p:cNvPr>
              <p:cNvSpPr/>
              <p:nvPr/>
            </p:nvSpPr>
            <p:spPr bwMode="auto">
              <a:xfrm>
                <a:off x="3909249" y="2574486"/>
                <a:ext cx="800365" cy="513054"/>
              </a:xfrm>
              <a:custGeom>
                <a:avLst/>
                <a:gdLst>
                  <a:gd name="T0" fmla="*/ 328 w 349"/>
                  <a:gd name="T1" fmla="*/ 0 h 224"/>
                  <a:gd name="T2" fmla="*/ 21 w 349"/>
                  <a:gd name="T3" fmla="*/ 0 h 224"/>
                  <a:gd name="T4" fmla="*/ 0 w 349"/>
                  <a:gd name="T5" fmla="*/ 21 h 224"/>
                  <a:gd name="T6" fmla="*/ 0 w 349"/>
                  <a:gd name="T7" fmla="*/ 203 h 224"/>
                  <a:gd name="T8" fmla="*/ 21 w 349"/>
                  <a:gd name="T9" fmla="*/ 224 h 224"/>
                  <a:gd name="T10" fmla="*/ 328 w 349"/>
                  <a:gd name="T11" fmla="*/ 224 h 224"/>
                  <a:gd name="T12" fmla="*/ 349 w 349"/>
                  <a:gd name="T13" fmla="*/ 203 h 224"/>
                  <a:gd name="T14" fmla="*/ 349 w 349"/>
                  <a:gd name="T15" fmla="*/ 21 h 224"/>
                  <a:gd name="T16" fmla="*/ 328 w 349"/>
                  <a:gd name="T17"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224">
                    <a:moveTo>
                      <a:pt x="328" y="0"/>
                    </a:moveTo>
                    <a:cubicBezTo>
                      <a:pt x="21" y="0"/>
                      <a:pt x="21" y="0"/>
                      <a:pt x="21" y="0"/>
                    </a:cubicBezTo>
                    <a:cubicBezTo>
                      <a:pt x="9" y="0"/>
                      <a:pt x="0" y="10"/>
                      <a:pt x="0" y="21"/>
                    </a:cubicBezTo>
                    <a:cubicBezTo>
                      <a:pt x="0" y="203"/>
                      <a:pt x="0" y="203"/>
                      <a:pt x="0" y="203"/>
                    </a:cubicBezTo>
                    <a:cubicBezTo>
                      <a:pt x="0" y="214"/>
                      <a:pt x="9" y="224"/>
                      <a:pt x="21" y="224"/>
                    </a:cubicBezTo>
                    <a:cubicBezTo>
                      <a:pt x="328" y="224"/>
                      <a:pt x="328" y="224"/>
                      <a:pt x="328" y="224"/>
                    </a:cubicBezTo>
                    <a:cubicBezTo>
                      <a:pt x="339" y="224"/>
                      <a:pt x="349" y="214"/>
                      <a:pt x="349" y="203"/>
                    </a:cubicBezTo>
                    <a:cubicBezTo>
                      <a:pt x="349" y="21"/>
                      <a:pt x="349" y="21"/>
                      <a:pt x="349" y="21"/>
                    </a:cubicBezTo>
                    <a:cubicBezTo>
                      <a:pt x="349" y="10"/>
                      <a:pt x="339" y="0"/>
                      <a:pt x="328" y="0"/>
                    </a:cubicBezTo>
                    <a:close/>
                  </a:path>
                </a:pathLst>
              </a:custGeom>
              <a:solidFill>
                <a:srgbClr val="4F4F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íšļiḑé">
                <a:extLst>
                  <a:ext uri="{FF2B5EF4-FFF2-40B4-BE49-F238E27FC236}">
                    <a16:creationId xmlns:a16="http://schemas.microsoft.com/office/drawing/2014/main" id="{89795091-9CAF-4829-B05E-66024C3F5F1F}"/>
                  </a:ext>
                </a:extLst>
              </p:cNvPr>
              <p:cNvSpPr/>
              <p:nvPr/>
            </p:nvSpPr>
            <p:spPr bwMode="auto">
              <a:xfrm>
                <a:off x="3986777" y="2626931"/>
                <a:ext cx="662410" cy="408163"/>
              </a:xfrm>
              <a:custGeom>
                <a:avLst/>
                <a:gdLst>
                  <a:gd name="T0" fmla="*/ 283 w 289"/>
                  <a:gd name="T1" fmla="*/ 178 h 178"/>
                  <a:gd name="T2" fmla="*/ 6 w 289"/>
                  <a:gd name="T3" fmla="*/ 178 h 178"/>
                  <a:gd name="T4" fmla="*/ 0 w 289"/>
                  <a:gd name="T5" fmla="*/ 173 h 178"/>
                  <a:gd name="T6" fmla="*/ 0 w 289"/>
                  <a:gd name="T7" fmla="*/ 5 h 178"/>
                  <a:gd name="T8" fmla="*/ 6 w 289"/>
                  <a:gd name="T9" fmla="*/ 0 h 178"/>
                  <a:gd name="T10" fmla="*/ 283 w 289"/>
                  <a:gd name="T11" fmla="*/ 0 h 178"/>
                  <a:gd name="T12" fmla="*/ 289 w 289"/>
                  <a:gd name="T13" fmla="*/ 5 h 178"/>
                  <a:gd name="T14" fmla="*/ 289 w 289"/>
                  <a:gd name="T15" fmla="*/ 173 h 178"/>
                  <a:gd name="T16" fmla="*/ 283 w 289"/>
                  <a:gd name="T17"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78">
                    <a:moveTo>
                      <a:pt x="283" y="178"/>
                    </a:moveTo>
                    <a:cubicBezTo>
                      <a:pt x="6" y="178"/>
                      <a:pt x="6" y="178"/>
                      <a:pt x="6" y="178"/>
                    </a:cubicBezTo>
                    <a:cubicBezTo>
                      <a:pt x="3" y="178"/>
                      <a:pt x="0" y="176"/>
                      <a:pt x="0" y="173"/>
                    </a:cubicBezTo>
                    <a:cubicBezTo>
                      <a:pt x="0" y="5"/>
                      <a:pt x="0" y="5"/>
                      <a:pt x="0" y="5"/>
                    </a:cubicBezTo>
                    <a:cubicBezTo>
                      <a:pt x="0" y="2"/>
                      <a:pt x="3" y="0"/>
                      <a:pt x="6" y="0"/>
                    </a:cubicBezTo>
                    <a:cubicBezTo>
                      <a:pt x="283" y="0"/>
                      <a:pt x="283" y="0"/>
                      <a:pt x="283" y="0"/>
                    </a:cubicBezTo>
                    <a:cubicBezTo>
                      <a:pt x="286" y="0"/>
                      <a:pt x="289" y="2"/>
                      <a:pt x="289" y="5"/>
                    </a:cubicBezTo>
                    <a:cubicBezTo>
                      <a:pt x="289" y="173"/>
                      <a:pt x="289" y="173"/>
                      <a:pt x="289" y="173"/>
                    </a:cubicBezTo>
                    <a:cubicBezTo>
                      <a:pt x="289" y="176"/>
                      <a:pt x="286" y="178"/>
                      <a:pt x="283" y="178"/>
                    </a:cubicBezTo>
                    <a:close/>
                  </a:path>
                </a:pathLst>
              </a:custGeom>
              <a:solidFill>
                <a:srgbClr val="03AB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ïṥḻiďé">
                <a:extLst>
                  <a:ext uri="{FF2B5EF4-FFF2-40B4-BE49-F238E27FC236}">
                    <a16:creationId xmlns:a16="http://schemas.microsoft.com/office/drawing/2014/main" id="{D341F81B-74E7-4575-B40A-CA967C32887C}"/>
                  </a:ext>
                </a:extLst>
              </p:cNvPr>
              <p:cNvSpPr/>
              <p:nvPr/>
            </p:nvSpPr>
            <p:spPr bwMode="auto">
              <a:xfrm>
                <a:off x="3925210" y="2810490"/>
                <a:ext cx="41044" cy="41044"/>
              </a:xfrm>
              <a:prstGeom prst="ellipse">
                <a:avLst/>
              </a:prstGeom>
              <a:solidFill>
                <a:srgbClr val="A8B3B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íṡļîďe">
                <a:extLst>
                  <a:ext uri="{FF2B5EF4-FFF2-40B4-BE49-F238E27FC236}">
                    <a16:creationId xmlns:a16="http://schemas.microsoft.com/office/drawing/2014/main" id="{AA081DC8-B3FC-4CF3-9087-4A95CE36FBEC}"/>
                  </a:ext>
                </a:extLst>
              </p:cNvPr>
              <p:cNvSpPr/>
              <p:nvPr/>
            </p:nvSpPr>
            <p:spPr bwMode="auto">
              <a:xfrm>
                <a:off x="3986777" y="2626931"/>
                <a:ext cx="536997" cy="408163"/>
              </a:xfrm>
              <a:custGeom>
                <a:avLst/>
                <a:gdLst>
                  <a:gd name="T0" fmla="*/ 234 w 234"/>
                  <a:gd name="T1" fmla="*/ 178 h 178"/>
                  <a:gd name="T2" fmla="*/ 172 w 234"/>
                  <a:gd name="T3" fmla="*/ 178 h 178"/>
                  <a:gd name="T4" fmla="*/ 0 w 234"/>
                  <a:gd name="T5" fmla="*/ 22 h 178"/>
                  <a:gd name="T6" fmla="*/ 0 w 234"/>
                  <a:gd name="T7" fmla="*/ 5 h 178"/>
                  <a:gd name="T8" fmla="*/ 6 w 234"/>
                  <a:gd name="T9" fmla="*/ 0 h 178"/>
                  <a:gd name="T10" fmla="*/ 38 w 234"/>
                  <a:gd name="T11" fmla="*/ 0 h 178"/>
                  <a:gd name="T12" fmla="*/ 234 w 234"/>
                  <a:gd name="T13" fmla="*/ 178 h 178"/>
                </a:gdLst>
                <a:ahLst/>
                <a:cxnLst>
                  <a:cxn ang="0">
                    <a:pos x="T0" y="T1"/>
                  </a:cxn>
                  <a:cxn ang="0">
                    <a:pos x="T2" y="T3"/>
                  </a:cxn>
                  <a:cxn ang="0">
                    <a:pos x="T4" y="T5"/>
                  </a:cxn>
                  <a:cxn ang="0">
                    <a:pos x="T6" y="T7"/>
                  </a:cxn>
                  <a:cxn ang="0">
                    <a:pos x="T8" y="T9"/>
                  </a:cxn>
                  <a:cxn ang="0">
                    <a:pos x="T10" y="T11"/>
                  </a:cxn>
                  <a:cxn ang="0">
                    <a:pos x="T12" y="T13"/>
                  </a:cxn>
                </a:cxnLst>
                <a:rect l="0" t="0" r="r" b="b"/>
                <a:pathLst>
                  <a:path w="234" h="178">
                    <a:moveTo>
                      <a:pt x="234" y="178"/>
                    </a:moveTo>
                    <a:cubicBezTo>
                      <a:pt x="172" y="178"/>
                      <a:pt x="172" y="178"/>
                      <a:pt x="172" y="178"/>
                    </a:cubicBezTo>
                    <a:cubicBezTo>
                      <a:pt x="0" y="22"/>
                      <a:pt x="0" y="22"/>
                      <a:pt x="0" y="22"/>
                    </a:cubicBezTo>
                    <a:cubicBezTo>
                      <a:pt x="0" y="5"/>
                      <a:pt x="0" y="5"/>
                      <a:pt x="0" y="5"/>
                    </a:cubicBezTo>
                    <a:cubicBezTo>
                      <a:pt x="0" y="2"/>
                      <a:pt x="3" y="0"/>
                      <a:pt x="6" y="0"/>
                    </a:cubicBezTo>
                    <a:cubicBezTo>
                      <a:pt x="38" y="0"/>
                      <a:pt x="38" y="0"/>
                      <a:pt x="38" y="0"/>
                    </a:cubicBezTo>
                    <a:lnTo>
                      <a:pt x="234" y="178"/>
                    </a:lnTo>
                    <a:close/>
                  </a:path>
                </a:pathLst>
              </a:custGeom>
              <a:solidFill>
                <a:srgbClr val="85D7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íśľîḍè">
                <a:extLst>
                  <a:ext uri="{FF2B5EF4-FFF2-40B4-BE49-F238E27FC236}">
                    <a16:creationId xmlns:a16="http://schemas.microsoft.com/office/drawing/2014/main" id="{625A917A-24AB-458E-8181-DE5B90622794}"/>
                  </a:ext>
                </a:extLst>
              </p:cNvPr>
              <p:cNvSpPr/>
              <p:nvPr/>
            </p:nvSpPr>
            <p:spPr bwMode="auto">
              <a:xfrm>
                <a:off x="4152095" y="3119463"/>
                <a:ext cx="94630" cy="54726"/>
              </a:xfrm>
              <a:custGeom>
                <a:avLst/>
                <a:gdLst>
                  <a:gd name="T0" fmla="*/ 83 w 83"/>
                  <a:gd name="T1" fmla="*/ 48 h 48"/>
                  <a:gd name="T2" fmla="*/ 0 w 83"/>
                  <a:gd name="T3" fmla="*/ 0 h 48"/>
                  <a:gd name="T4" fmla="*/ 46 w 83"/>
                  <a:gd name="T5" fmla="*/ 10 h 48"/>
                  <a:gd name="T6" fmla="*/ 83 w 83"/>
                  <a:gd name="T7" fmla="*/ 48 h 48"/>
                </a:gdLst>
                <a:ahLst/>
                <a:cxnLst>
                  <a:cxn ang="0">
                    <a:pos x="T0" y="T1"/>
                  </a:cxn>
                  <a:cxn ang="0">
                    <a:pos x="T2" y="T3"/>
                  </a:cxn>
                  <a:cxn ang="0">
                    <a:pos x="T4" y="T5"/>
                  </a:cxn>
                  <a:cxn ang="0">
                    <a:pos x="T6" y="T7"/>
                  </a:cxn>
                </a:cxnLst>
                <a:rect l="0" t="0" r="r" b="b"/>
                <a:pathLst>
                  <a:path w="83" h="48">
                    <a:moveTo>
                      <a:pt x="83" y="48"/>
                    </a:moveTo>
                    <a:lnTo>
                      <a:pt x="0" y="0"/>
                    </a:lnTo>
                    <a:lnTo>
                      <a:pt x="46" y="10"/>
                    </a:lnTo>
                    <a:lnTo>
                      <a:pt x="83" y="48"/>
                    </a:lnTo>
                    <a:close/>
                  </a:path>
                </a:pathLst>
              </a:custGeom>
              <a:solidFill>
                <a:srgbClr val="FFAF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îśļïdè">
                <a:extLst>
                  <a:ext uri="{FF2B5EF4-FFF2-40B4-BE49-F238E27FC236}">
                    <a16:creationId xmlns:a16="http://schemas.microsoft.com/office/drawing/2014/main" id="{B7D469AB-0828-48ED-9648-D2384A845306}"/>
                  </a:ext>
                </a:extLst>
              </p:cNvPr>
              <p:cNvSpPr/>
              <p:nvPr/>
            </p:nvSpPr>
            <p:spPr bwMode="auto">
              <a:xfrm>
                <a:off x="4262686" y="3119463"/>
                <a:ext cx="91210" cy="70687"/>
              </a:xfrm>
              <a:custGeom>
                <a:avLst/>
                <a:gdLst>
                  <a:gd name="T0" fmla="*/ 80 w 80"/>
                  <a:gd name="T1" fmla="*/ 62 h 62"/>
                  <a:gd name="T2" fmla="*/ 0 w 80"/>
                  <a:gd name="T3" fmla="*/ 14 h 62"/>
                  <a:gd name="T4" fmla="*/ 46 w 80"/>
                  <a:gd name="T5" fmla="*/ 0 h 62"/>
                  <a:gd name="T6" fmla="*/ 80 w 80"/>
                  <a:gd name="T7" fmla="*/ 62 h 62"/>
                </a:gdLst>
                <a:ahLst/>
                <a:cxnLst>
                  <a:cxn ang="0">
                    <a:pos x="T0" y="T1"/>
                  </a:cxn>
                  <a:cxn ang="0">
                    <a:pos x="T2" y="T3"/>
                  </a:cxn>
                  <a:cxn ang="0">
                    <a:pos x="T4" y="T5"/>
                  </a:cxn>
                  <a:cxn ang="0">
                    <a:pos x="T6" y="T7"/>
                  </a:cxn>
                </a:cxnLst>
                <a:rect l="0" t="0" r="r" b="b"/>
                <a:pathLst>
                  <a:path w="80" h="62">
                    <a:moveTo>
                      <a:pt x="80" y="62"/>
                    </a:moveTo>
                    <a:lnTo>
                      <a:pt x="0" y="14"/>
                    </a:lnTo>
                    <a:lnTo>
                      <a:pt x="46" y="0"/>
                    </a:lnTo>
                    <a:lnTo>
                      <a:pt x="80" y="62"/>
                    </a:lnTo>
                    <a:close/>
                  </a:path>
                </a:pathLst>
              </a:custGeom>
              <a:solidFill>
                <a:srgbClr val="FFAF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iśļîḓe">
                <a:extLst>
                  <a:ext uri="{FF2B5EF4-FFF2-40B4-BE49-F238E27FC236}">
                    <a16:creationId xmlns:a16="http://schemas.microsoft.com/office/drawing/2014/main" id="{F8BA6A02-9480-4C3F-8ADE-DE1C9A215D9D}"/>
                  </a:ext>
                </a:extLst>
              </p:cNvPr>
              <p:cNvSpPr/>
              <p:nvPr/>
            </p:nvSpPr>
            <p:spPr bwMode="auto">
              <a:xfrm>
                <a:off x="4367577" y="3126304"/>
                <a:ext cx="94630" cy="70687"/>
              </a:xfrm>
              <a:custGeom>
                <a:avLst/>
                <a:gdLst>
                  <a:gd name="T0" fmla="*/ 83 w 83"/>
                  <a:gd name="T1" fmla="*/ 62 h 62"/>
                  <a:gd name="T2" fmla="*/ 0 w 83"/>
                  <a:gd name="T3" fmla="*/ 14 h 62"/>
                  <a:gd name="T4" fmla="*/ 46 w 83"/>
                  <a:gd name="T5" fmla="*/ 0 h 62"/>
                  <a:gd name="T6" fmla="*/ 83 w 83"/>
                  <a:gd name="T7" fmla="*/ 62 h 62"/>
                </a:gdLst>
                <a:ahLst/>
                <a:cxnLst>
                  <a:cxn ang="0">
                    <a:pos x="T0" y="T1"/>
                  </a:cxn>
                  <a:cxn ang="0">
                    <a:pos x="T2" y="T3"/>
                  </a:cxn>
                  <a:cxn ang="0">
                    <a:pos x="T4" y="T5"/>
                  </a:cxn>
                  <a:cxn ang="0">
                    <a:pos x="T6" y="T7"/>
                  </a:cxn>
                </a:cxnLst>
                <a:rect l="0" t="0" r="r" b="b"/>
                <a:pathLst>
                  <a:path w="83" h="62">
                    <a:moveTo>
                      <a:pt x="83" y="62"/>
                    </a:moveTo>
                    <a:lnTo>
                      <a:pt x="0" y="14"/>
                    </a:lnTo>
                    <a:lnTo>
                      <a:pt x="46" y="0"/>
                    </a:lnTo>
                    <a:lnTo>
                      <a:pt x="83" y="62"/>
                    </a:lnTo>
                    <a:close/>
                  </a:path>
                </a:pathLst>
              </a:custGeom>
              <a:solidFill>
                <a:srgbClr val="FFAF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ïśľiḋe">
                <a:extLst>
                  <a:ext uri="{FF2B5EF4-FFF2-40B4-BE49-F238E27FC236}">
                    <a16:creationId xmlns:a16="http://schemas.microsoft.com/office/drawing/2014/main" id="{64533676-CC81-4CB0-9149-FC5D005A074D}"/>
                  </a:ext>
                </a:extLst>
              </p:cNvPr>
              <p:cNvSpPr/>
              <p:nvPr/>
            </p:nvSpPr>
            <p:spPr bwMode="auto">
              <a:xfrm>
                <a:off x="3995898" y="2915381"/>
                <a:ext cx="210923" cy="267929"/>
              </a:xfrm>
              <a:custGeom>
                <a:avLst/>
                <a:gdLst>
                  <a:gd name="T0" fmla="*/ 92 w 92"/>
                  <a:gd name="T1" fmla="*/ 94 h 117"/>
                  <a:gd name="T2" fmla="*/ 80 w 92"/>
                  <a:gd name="T3" fmla="*/ 112 h 117"/>
                  <a:gd name="T4" fmla="*/ 54 w 92"/>
                  <a:gd name="T5" fmla="*/ 106 h 117"/>
                  <a:gd name="T6" fmla="*/ 7 w 92"/>
                  <a:gd name="T7" fmla="*/ 28 h 117"/>
                  <a:gd name="T8" fmla="*/ 16 w 92"/>
                  <a:gd name="T9" fmla="*/ 5 h 117"/>
                  <a:gd name="T10" fmla="*/ 42 w 92"/>
                  <a:gd name="T11" fmla="*/ 11 h 117"/>
                  <a:gd name="T12" fmla="*/ 92 w 92"/>
                  <a:gd name="T13" fmla="*/ 94 h 117"/>
                </a:gdLst>
                <a:ahLst/>
                <a:cxnLst>
                  <a:cxn ang="0">
                    <a:pos x="T0" y="T1"/>
                  </a:cxn>
                  <a:cxn ang="0">
                    <a:pos x="T2" y="T3"/>
                  </a:cxn>
                  <a:cxn ang="0">
                    <a:pos x="T4" y="T5"/>
                  </a:cxn>
                  <a:cxn ang="0">
                    <a:pos x="T6" y="T7"/>
                  </a:cxn>
                  <a:cxn ang="0">
                    <a:pos x="T8" y="T9"/>
                  </a:cxn>
                  <a:cxn ang="0">
                    <a:pos x="T10" y="T11"/>
                  </a:cxn>
                  <a:cxn ang="0">
                    <a:pos x="T12" y="T13"/>
                  </a:cxn>
                </a:cxnLst>
                <a:rect l="0" t="0" r="r" b="b"/>
                <a:pathLst>
                  <a:path w="92" h="117">
                    <a:moveTo>
                      <a:pt x="92" y="94"/>
                    </a:moveTo>
                    <a:cubicBezTo>
                      <a:pt x="91" y="103"/>
                      <a:pt x="87" y="107"/>
                      <a:pt x="80" y="112"/>
                    </a:cubicBezTo>
                    <a:cubicBezTo>
                      <a:pt x="71" y="117"/>
                      <a:pt x="60" y="115"/>
                      <a:pt x="54" y="106"/>
                    </a:cubicBezTo>
                    <a:cubicBezTo>
                      <a:pt x="54" y="106"/>
                      <a:pt x="18" y="53"/>
                      <a:pt x="7" y="28"/>
                    </a:cubicBezTo>
                    <a:cubicBezTo>
                      <a:pt x="5" y="24"/>
                      <a:pt x="0" y="13"/>
                      <a:pt x="16" y="5"/>
                    </a:cubicBezTo>
                    <a:cubicBezTo>
                      <a:pt x="25" y="0"/>
                      <a:pt x="36" y="1"/>
                      <a:pt x="42" y="11"/>
                    </a:cubicBezTo>
                    <a:lnTo>
                      <a:pt x="92" y="94"/>
                    </a:lnTo>
                    <a:close/>
                  </a:path>
                </a:pathLst>
              </a:custGeom>
              <a:solidFill>
                <a:srgbClr val="FCB8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íṧlîḍè">
                <a:extLst>
                  <a:ext uri="{FF2B5EF4-FFF2-40B4-BE49-F238E27FC236}">
                    <a16:creationId xmlns:a16="http://schemas.microsoft.com/office/drawing/2014/main" id="{FD1BEAC5-F7A8-4932-B257-974FA22FAEB7}"/>
                  </a:ext>
                </a:extLst>
              </p:cNvPr>
              <p:cNvSpPr/>
              <p:nvPr/>
            </p:nvSpPr>
            <p:spPr bwMode="auto">
              <a:xfrm>
                <a:off x="4099649" y="2915381"/>
                <a:ext cx="446927" cy="299852"/>
              </a:xfrm>
              <a:custGeom>
                <a:avLst/>
                <a:gdLst>
                  <a:gd name="T0" fmla="*/ 93 w 195"/>
                  <a:gd name="T1" fmla="*/ 19 h 131"/>
                  <a:gd name="T2" fmla="*/ 105 w 195"/>
                  <a:gd name="T3" fmla="*/ 38 h 131"/>
                  <a:gd name="T4" fmla="*/ 115 w 195"/>
                  <a:gd name="T5" fmla="*/ 20 h 131"/>
                  <a:gd name="T6" fmla="*/ 143 w 195"/>
                  <a:gd name="T7" fmla="*/ 26 h 131"/>
                  <a:gd name="T8" fmla="*/ 189 w 195"/>
                  <a:gd name="T9" fmla="*/ 96 h 131"/>
                  <a:gd name="T10" fmla="*/ 183 w 195"/>
                  <a:gd name="T11" fmla="*/ 124 h 131"/>
                  <a:gd name="T12" fmla="*/ 182 w 195"/>
                  <a:gd name="T13" fmla="*/ 125 h 131"/>
                  <a:gd name="T14" fmla="*/ 154 w 195"/>
                  <a:gd name="T15" fmla="*/ 119 h 131"/>
                  <a:gd name="T16" fmla="*/ 142 w 195"/>
                  <a:gd name="T17" fmla="*/ 101 h 131"/>
                  <a:gd name="T18" fmla="*/ 131 w 195"/>
                  <a:gd name="T19" fmla="*/ 119 h 131"/>
                  <a:gd name="T20" fmla="*/ 105 w 195"/>
                  <a:gd name="T21" fmla="*/ 114 h 131"/>
                  <a:gd name="T22" fmla="*/ 92 w 195"/>
                  <a:gd name="T23" fmla="*/ 94 h 131"/>
                  <a:gd name="T24" fmla="*/ 54 w 195"/>
                  <a:gd name="T25" fmla="*/ 106 h 131"/>
                  <a:gd name="T26" fmla="*/ 5 w 195"/>
                  <a:gd name="T27" fmla="*/ 19 h 131"/>
                  <a:gd name="T28" fmla="*/ 17 w 195"/>
                  <a:gd name="T29" fmla="*/ 5 h 131"/>
                  <a:gd name="T30" fmla="*/ 42 w 195"/>
                  <a:gd name="T31" fmla="*/ 11 h 131"/>
                  <a:gd name="T32" fmla="*/ 55 w 195"/>
                  <a:gd name="T33" fmla="*/ 30 h 131"/>
                  <a:gd name="T34" fmla="*/ 93 w 195"/>
                  <a:gd name="T35" fmla="*/ 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 h="131">
                    <a:moveTo>
                      <a:pt x="93" y="19"/>
                    </a:moveTo>
                    <a:cubicBezTo>
                      <a:pt x="105" y="38"/>
                      <a:pt x="105" y="38"/>
                      <a:pt x="105" y="38"/>
                    </a:cubicBezTo>
                    <a:cubicBezTo>
                      <a:pt x="105" y="31"/>
                      <a:pt x="108" y="24"/>
                      <a:pt x="115" y="20"/>
                    </a:cubicBezTo>
                    <a:cubicBezTo>
                      <a:pt x="125" y="13"/>
                      <a:pt x="138" y="17"/>
                      <a:pt x="143" y="26"/>
                    </a:cubicBezTo>
                    <a:cubicBezTo>
                      <a:pt x="189" y="96"/>
                      <a:pt x="189" y="96"/>
                      <a:pt x="189" y="96"/>
                    </a:cubicBezTo>
                    <a:cubicBezTo>
                      <a:pt x="195" y="106"/>
                      <a:pt x="192" y="118"/>
                      <a:pt x="183" y="124"/>
                    </a:cubicBezTo>
                    <a:cubicBezTo>
                      <a:pt x="182" y="125"/>
                      <a:pt x="182" y="125"/>
                      <a:pt x="182" y="125"/>
                    </a:cubicBezTo>
                    <a:cubicBezTo>
                      <a:pt x="173" y="131"/>
                      <a:pt x="160" y="128"/>
                      <a:pt x="154" y="119"/>
                    </a:cubicBezTo>
                    <a:cubicBezTo>
                      <a:pt x="142" y="101"/>
                      <a:pt x="142" y="101"/>
                      <a:pt x="142" y="101"/>
                    </a:cubicBezTo>
                    <a:cubicBezTo>
                      <a:pt x="143" y="110"/>
                      <a:pt x="138" y="115"/>
                      <a:pt x="131" y="119"/>
                    </a:cubicBezTo>
                    <a:cubicBezTo>
                      <a:pt x="122" y="125"/>
                      <a:pt x="110" y="123"/>
                      <a:pt x="105" y="114"/>
                    </a:cubicBezTo>
                    <a:cubicBezTo>
                      <a:pt x="92" y="94"/>
                      <a:pt x="92" y="94"/>
                      <a:pt x="92" y="94"/>
                    </a:cubicBezTo>
                    <a:cubicBezTo>
                      <a:pt x="91" y="113"/>
                      <a:pt x="65" y="123"/>
                      <a:pt x="54" y="106"/>
                    </a:cubicBezTo>
                    <a:cubicBezTo>
                      <a:pt x="54" y="106"/>
                      <a:pt x="0" y="32"/>
                      <a:pt x="5" y="19"/>
                    </a:cubicBezTo>
                    <a:cubicBezTo>
                      <a:pt x="6" y="13"/>
                      <a:pt x="11" y="8"/>
                      <a:pt x="17" y="5"/>
                    </a:cubicBezTo>
                    <a:cubicBezTo>
                      <a:pt x="25" y="0"/>
                      <a:pt x="36" y="1"/>
                      <a:pt x="42" y="11"/>
                    </a:cubicBezTo>
                    <a:cubicBezTo>
                      <a:pt x="55" y="30"/>
                      <a:pt x="55" y="30"/>
                      <a:pt x="55" y="30"/>
                    </a:cubicBezTo>
                    <a:cubicBezTo>
                      <a:pt x="56" y="13"/>
                      <a:pt x="81" y="1"/>
                      <a:pt x="93" y="19"/>
                    </a:cubicBezTo>
                    <a:close/>
                  </a:path>
                </a:pathLst>
              </a:custGeom>
              <a:solidFill>
                <a:srgbClr val="FCB8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íś1idê">
                <a:extLst>
                  <a:ext uri="{FF2B5EF4-FFF2-40B4-BE49-F238E27FC236}">
                    <a16:creationId xmlns:a16="http://schemas.microsoft.com/office/drawing/2014/main" id="{ADF88CBE-CE88-41D4-8A3E-B46242DC5A89}"/>
                  </a:ext>
                </a:extLst>
              </p:cNvPr>
              <p:cNvSpPr/>
              <p:nvPr/>
            </p:nvSpPr>
            <p:spPr bwMode="auto">
              <a:xfrm>
                <a:off x="4349335" y="2956426"/>
                <a:ext cx="86649" cy="96911"/>
              </a:xfrm>
              <a:custGeom>
                <a:avLst/>
                <a:gdLst>
                  <a:gd name="T0" fmla="*/ 11 w 38"/>
                  <a:gd name="T1" fmla="*/ 5 h 42"/>
                  <a:gd name="T2" fmla="*/ 38 w 38"/>
                  <a:gd name="T3" fmla="*/ 29 h 42"/>
                  <a:gd name="T4" fmla="*/ 16 w 38"/>
                  <a:gd name="T5" fmla="*/ 42 h 42"/>
                  <a:gd name="T6" fmla="*/ 11 w 38"/>
                  <a:gd name="T7" fmla="*/ 5 h 42"/>
                </a:gdLst>
                <a:ahLst/>
                <a:cxnLst>
                  <a:cxn ang="0">
                    <a:pos x="T0" y="T1"/>
                  </a:cxn>
                  <a:cxn ang="0">
                    <a:pos x="T2" y="T3"/>
                  </a:cxn>
                  <a:cxn ang="0">
                    <a:pos x="T4" y="T5"/>
                  </a:cxn>
                  <a:cxn ang="0">
                    <a:pos x="T6" y="T7"/>
                  </a:cxn>
                </a:cxnLst>
                <a:rect l="0" t="0" r="r" b="b"/>
                <a:pathLst>
                  <a:path w="38" h="42">
                    <a:moveTo>
                      <a:pt x="11" y="5"/>
                    </a:moveTo>
                    <a:cubicBezTo>
                      <a:pt x="21" y="0"/>
                      <a:pt x="31" y="9"/>
                      <a:pt x="38" y="29"/>
                    </a:cubicBezTo>
                    <a:cubicBezTo>
                      <a:pt x="16" y="42"/>
                      <a:pt x="16" y="42"/>
                      <a:pt x="16" y="42"/>
                    </a:cubicBezTo>
                    <a:cubicBezTo>
                      <a:pt x="0" y="24"/>
                      <a:pt x="0" y="11"/>
                      <a:pt x="11" y="5"/>
                    </a:cubicBezTo>
                    <a:close/>
                  </a:path>
                </a:pathLst>
              </a:custGeom>
              <a:solidFill>
                <a:srgbClr val="FFE2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íŝľiḍè">
                <a:extLst>
                  <a:ext uri="{FF2B5EF4-FFF2-40B4-BE49-F238E27FC236}">
                    <a16:creationId xmlns:a16="http://schemas.microsoft.com/office/drawing/2014/main" id="{A76DB419-9C6F-429E-8AB5-4E07B372FE44}"/>
                  </a:ext>
                </a:extLst>
              </p:cNvPr>
              <p:cNvSpPr/>
              <p:nvPr/>
            </p:nvSpPr>
            <p:spPr bwMode="auto">
              <a:xfrm>
                <a:off x="4237603" y="2947305"/>
                <a:ext cx="88929" cy="94630"/>
              </a:xfrm>
              <a:custGeom>
                <a:avLst/>
                <a:gdLst>
                  <a:gd name="T0" fmla="*/ 12 w 39"/>
                  <a:gd name="T1" fmla="*/ 3 h 41"/>
                  <a:gd name="T2" fmla="*/ 39 w 39"/>
                  <a:gd name="T3" fmla="*/ 27 h 41"/>
                  <a:gd name="T4" fmla="*/ 16 w 39"/>
                  <a:gd name="T5" fmla="*/ 41 h 41"/>
                  <a:gd name="T6" fmla="*/ 12 w 39"/>
                  <a:gd name="T7" fmla="*/ 3 h 41"/>
                </a:gdLst>
                <a:ahLst/>
                <a:cxnLst>
                  <a:cxn ang="0">
                    <a:pos x="T0" y="T1"/>
                  </a:cxn>
                  <a:cxn ang="0">
                    <a:pos x="T2" y="T3"/>
                  </a:cxn>
                  <a:cxn ang="0">
                    <a:pos x="T4" y="T5"/>
                  </a:cxn>
                  <a:cxn ang="0">
                    <a:pos x="T6" y="T7"/>
                  </a:cxn>
                </a:cxnLst>
                <a:rect l="0" t="0" r="r" b="b"/>
                <a:pathLst>
                  <a:path w="39" h="41">
                    <a:moveTo>
                      <a:pt x="12" y="3"/>
                    </a:moveTo>
                    <a:cubicBezTo>
                      <a:pt x="22" y="0"/>
                      <a:pt x="30" y="8"/>
                      <a:pt x="39" y="27"/>
                    </a:cubicBezTo>
                    <a:cubicBezTo>
                      <a:pt x="16" y="41"/>
                      <a:pt x="16" y="41"/>
                      <a:pt x="16" y="41"/>
                    </a:cubicBezTo>
                    <a:cubicBezTo>
                      <a:pt x="1" y="22"/>
                      <a:pt x="0" y="8"/>
                      <a:pt x="12" y="3"/>
                    </a:cubicBezTo>
                    <a:close/>
                  </a:path>
                </a:pathLst>
              </a:custGeom>
              <a:solidFill>
                <a:srgbClr val="FFE2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ïSľîdé">
                <a:extLst>
                  <a:ext uri="{FF2B5EF4-FFF2-40B4-BE49-F238E27FC236}">
                    <a16:creationId xmlns:a16="http://schemas.microsoft.com/office/drawing/2014/main" id="{56D65BDA-F356-4BBD-8884-000A93D96B63}"/>
                  </a:ext>
                </a:extLst>
              </p:cNvPr>
              <p:cNvSpPr/>
              <p:nvPr/>
            </p:nvSpPr>
            <p:spPr bwMode="auto">
              <a:xfrm>
                <a:off x="4120171" y="2924502"/>
                <a:ext cx="91210" cy="96911"/>
              </a:xfrm>
              <a:custGeom>
                <a:avLst/>
                <a:gdLst>
                  <a:gd name="T0" fmla="*/ 13 w 40"/>
                  <a:gd name="T1" fmla="*/ 5 h 42"/>
                  <a:gd name="T2" fmla="*/ 40 w 40"/>
                  <a:gd name="T3" fmla="*/ 29 h 42"/>
                  <a:gd name="T4" fmla="*/ 18 w 40"/>
                  <a:gd name="T5" fmla="*/ 42 h 42"/>
                  <a:gd name="T6" fmla="*/ 13 w 40"/>
                  <a:gd name="T7" fmla="*/ 5 h 42"/>
                </a:gdLst>
                <a:ahLst/>
                <a:cxnLst>
                  <a:cxn ang="0">
                    <a:pos x="T0" y="T1"/>
                  </a:cxn>
                  <a:cxn ang="0">
                    <a:pos x="T2" y="T3"/>
                  </a:cxn>
                  <a:cxn ang="0">
                    <a:pos x="T4" y="T5"/>
                  </a:cxn>
                  <a:cxn ang="0">
                    <a:pos x="T6" y="T7"/>
                  </a:cxn>
                </a:cxnLst>
                <a:rect l="0" t="0" r="r" b="b"/>
                <a:pathLst>
                  <a:path w="40" h="42">
                    <a:moveTo>
                      <a:pt x="13" y="5"/>
                    </a:moveTo>
                    <a:cubicBezTo>
                      <a:pt x="23" y="0"/>
                      <a:pt x="30" y="11"/>
                      <a:pt x="40" y="29"/>
                    </a:cubicBezTo>
                    <a:cubicBezTo>
                      <a:pt x="18" y="42"/>
                      <a:pt x="18" y="42"/>
                      <a:pt x="18" y="42"/>
                    </a:cubicBezTo>
                    <a:cubicBezTo>
                      <a:pt x="2" y="24"/>
                      <a:pt x="0" y="12"/>
                      <a:pt x="13" y="5"/>
                    </a:cubicBezTo>
                    <a:close/>
                  </a:path>
                </a:pathLst>
              </a:custGeom>
              <a:solidFill>
                <a:srgbClr val="FFE2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ïşļîḓé">
                <a:extLst>
                  <a:ext uri="{FF2B5EF4-FFF2-40B4-BE49-F238E27FC236}">
                    <a16:creationId xmlns:a16="http://schemas.microsoft.com/office/drawing/2014/main" id="{5DAB4635-6DC3-4E52-A5D2-5892CD20F63E}"/>
                  </a:ext>
                </a:extLst>
              </p:cNvPr>
              <p:cNvSpPr/>
              <p:nvPr/>
            </p:nvSpPr>
            <p:spPr bwMode="auto">
              <a:xfrm>
                <a:off x="4014140" y="2924502"/>
                <a:ext cx="92350" cy="96911"/>
              </a:xfrm>
              <a:custGeom>
                <a:avLst/>
                <a:gdLst>
                  <a:gd name="T0" fmla="*/ 14 w 40"/>
                  <a:gd name="T1" fmla="*/ 5 h 42"/>
                  <a:gd name="T2" fmla="*/ 40 w 40"/>
                  <a:gd name="T3" fmla="*/ 29 h 42"/>
                  <a:gd name="T4" fmla="*/ 18 w 40"/>
                  <a:gd name="T5" fmla="*/ 42 h 42"/>
                  <a:gd name="T6" fmla="*/ 14 w 40"/>
                  <a:gd name="T7" fmla="*/ 5 h 42"/>
                </a:gdLst>
                <a:ahLst/>
                <a:cxnLst>
                  <a:cxn ang="0">
                    <a:pos x="T0" y="T1"/>
                  </a:cxn>
                  <a:cxn ang="0">
                    <a:pos x="T2" y="T3"/>
                  </a:cxn>
                  <a:cxn ang="0">
                    <a:pos x="T4" y="T5"/>
                  </a:cxn>
                  <a:cxn ang="0">
                    <a:pos x="T6" y="T7"/>
                  </a:cxn>
                </a:cxnLst>
                <a:rect l="0" t="0" r="r" b="b"/>
                <a:pathLst>
                  <a:path w="40" h="42">
                    <a:moveTo>
                      <a:pt x="14" y="5"/>
                    </a:moveTo>
                    <a:cubicBezTo>
                      <a:pt x="23" y="0"/>
                      <a:pt x="31" y="11"/>
                      <a:pt x="40" y="29"/>
                    </a:cubicBezTo>
                    <a:cubicBezTo>
                      <a:pt x="18" y="42"/>
                      <a:pt x="18" y="42"/>
                      <a:pt x="18" y="42"/>
                    </a:cubicBezTo>
                    <a:cubicBezTo>
                      <a:pt x="3" y="24"/>
                      <a:pt x="0" y="12"/>
                      <a:pt x="14" y="5"/>
                    </a:cubicBezTo>
                    <a:close/>
                  </a:path>
                </a:pathLst>
              </a:custGeom>
              <a:solidFill>
                <a:srgbClr val="FFE2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ï$ḻídé">
                <a:extLst>
                  <a:ext uri="{FF2B5EF4-FFF2-40B4-BE49-F238E27FC236}">
                    <a16:creationId xmlns:a16="http://schemas.microsoft.com/office/drawing/2014/main" id="{28CF590D-4EFF-41B3-8E5A-A45C44745342}"/>
                  </a:ext>
                </a:extLst>
              </p:cNvPr>
              <p:cNvSpPr/>
              <p:nvPr/>
            </p:nvSpPr>
            <p:spPr bwMode="auto">
              <a:xfrm>
                <a:off x="3737091" y="2077393"/>
                <a:ext cx="543838" cy="308973"/>
              </a:xfrm>
              <a:custGeom>
                <a:avLst/>
                <a:gdLst>
                  <a:gd name="T0" fmla="*/ 33 w 237"/>
                  <a:gd name="T1" fmla="*/ 4 h 135"/>
                  <a:gd name="T2" fmla="*/ 6 w 237"/>
                  <a:gd name="T3" fmla="*/ 15 h 135"/>
                  <a:gd name="T4" fmla="*/ 5 w 237"/>
                  <a:gd name="T5" fmla="*/ 19 h 135"/>
                  <a:gd name="T6" fmla="*/ 15 w 237"/>
                  <a:gd name="T7" fmla="*/ 46 h 135"/>
                  <a:gd name="T8" fmla="*/ 193 w 237"/>
                  <a:gd name="T9" fmla="*/ 124 h 135"/>
                  <a:gd name="T10" fmla="*/ 212 w 237"/>
                  <a:gd name="T11" fmla="*/ 83 h 135"/>
                  <a:gd name="T12" fmla="*/ 33 w 237"/>
                  <a:gd name="T13" fmla="*/ 4 h 135"/>
                </a:gdLst>
                <a:ahLst/>
                <a:cxnLst>
                  <a:cxn ang="0">
                    <a:pos x="T0" y="T1"/>
                  </a:cxn>
                  <a:cxn ang="0">
                    <a:pos x="T2" y="T3"/>
                  </a:cxn>
                  <a:cxn ang="0">
                    <a:pos x="T4" y="T5"/>
                  </a:cxn>
                  <a:cxn ang="0">
                    <a:pos x="T6" y="T7"/>
                  </a:cxn>
                  <a:cxn ang="0">
                    <a:pos x="T8" y="T9"/>
                  </a:cxn>
                  <a:cxn ang="0">
                    <a:pos x="T10" y="T11"/>
                  </a:cxn>
                  <a:cxn ang="0">
                    <a:pos x="T12" y="T13"/>
                  </a:cxn>
                </a:cxnLst>
                <a:rect l="0" t="0" r="r" b="b"/>
                <a:pathLst>
                  <a:path w="237" h="135">
                    <a:moveTo>
                      <a:pt x="33" y="4"/>
                    </a:moveTo>
                    <a:cubicBezTo>
                      <a:pt x="23" y="0"/>
                      <a:pt x="11" y="4"/>
                      <a:pt x="6" y="15"/>
                    </a:cubicBezTo>
                    <a:cubicBezTo>
                      <a:pt x="5" y="19"/>
                      <a:pt x="5" y="19"/>
                      <a:pt x="5" y="19"/>
                    </a:cubicBezTo>
                    <a:cubicBezTo>
                      <a:pt x="0" y="29"/>
                      <a:pt x="5" y="41"/>
                      <a:pt x="15" y="46"/>
                    </a:cubicBezTo>
                    <a:cubicBezTo>
                      <a:pt x="193" y="124"/>
                      <a:pt x="193" y="124"/>
                      <a:pt x="193" y="124"/>
                    </a:cubicBezTo>
                    <a:cubicBezTo>
                      <a:pt x="218" y="135"/>
                      <a:pt x="237" y="94"/>
                      <a:pt x="212" y="83"/>
                    </a:cubicBezTo>
                    <a:lnTo>
                      <a:pt x="33" y="4"/>
                    </a:lnTo>
                    <a:close/>
                  </a:path>
                </a:pathLst>
              </a:custGeom>
              <a:solidFill>
                <a:srgbClr val="FCB8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sḷíḍê">
                <a:extLst>
                  <a:ext uri="{FF2B5EF4-FFF2-40B4-BE49-F238E27FC236}">
                    <a16:creationId xmlns:a16="http://schemas.microsoft.com/office/drawing/2014/main" id="{8BDC1DEC-D4C4-4248-A792-5E026EC03189}"/>
                  </a:ext>
                </a:extLst>
              </p:cNvPr>
              <p:cNvSpPr/>
              <p:nvPr/>
            </p:nvSpPr>
            <p:spPr bwMode="auto">
              <a:xfrm>
                <a:off x="3705167" y="1931458"/>
                <a:ext cx="437806" cy="263368"/>
              </a:xfrm>
              <a:custGeom>
                <a:avLst/>
                <a:gdLst>
                  <a:gd name="T0" fmla="*/ 33 w 191"/>
                  <a:gd name="T1" fmla="*/ 5 h 115"/>
                  <a:gd name="T2" fmla="*/ 6 w 191"/>
                  <a:gd name="T3" fmla="*/ 15 h 115"/>
                  <a:gd name="T4" fmla="*/ 5 w 191"/>
                  <a:gd name="T5" fmla="*/ 19 h 115"/>
                  <a:gd name="T6" fmla="*/ 15 w 191"/>
                  <a:gd name="T7" fmla="*/ 46 h 115"/>
                  <a:gd name="T8" fmla="*/ 147 w 191"/>
                  <a:gd name="T9" fmla="*/ 104 h 115"/>
                  <a:gd name="T10" fmla="*/ 165 w 191"/>
                  <a:gd name="T11" fmla="*/ 63 h 115"/>
                  <a:gd name="T12" fmla="*/ 33 w 191"/>
                  <a:gd name="T13" fmla="*/ 5 h 115"/>
                </a:gdLst>
                <a:ahLst/>
                <a:cxnLst>
                  <a:cxn ang="0">
                    <a:pos x="T0" y="T1"/>
                  </a:cxn>
                  <a:cxn ang="0">
                    <a:pos x="T2" y="T3"/>
                  </a:cxn>
                  <a:cxn ang="0">
                    <a:pos x="T4" y="T5"/>
                  </a:cxn>
                  <a:cxn ang="0">
                    <a:pos x="T6" y="T7"/>
                  </a:cxn>
                  <a:cxn ang="0">
                    <a:pos x="T8" y="T9"/>
                  </a:cxn>
                  <a:cxn ang="0">
                    <a:pos x="T10" y="T11"/>
                  </a:cxn>
                  <a:cxn ang="0">
                    <a:pos x="T12" y="T13"/>
                  </a:cxn>
                </a:cxnLst>
                <a:rect l="0" t="0" r="r" b="b"/>
                <a:pathLst>
                  <a:path w="191" h="115">
                    <a:moveTo>
                      <a:pt x="33" y="5"/>
                    </a:moveTo>
                    <a:cubicBezTo>
                      <a:pt x="23" y="0"/>
                      <a:pt x="11" y="5"/>
                      <a:pt x="6" y="15"/>
                    </a:cubicBezTo>
                    <a:cubicBezTo>
                      <a:pt x="5" y="19"/>
                      <a:pt x="5" y="19"/>
                      <a:pt x="5" y="19"/>
                    </a:cubicBezTo>
                    <a:cubicBezTo>
                      <a:pt x="0" y="30"/>
                      <a:pt x="5" y="42"/>
                      <a:pt x="15" y="46"/>
                    </a:cubicBezTo>
                    <a:cubicBezTo>
                      <a:pt x="147" y="104"/>
                      <a:pt x="147" y="104"/>
                      <a:pt x="147" y="104"/>
                    </a:cubicBezTo>
                    <a:cubicBezTo>
                      <a:pt x="172" y="115"/>
                      <a:pt x="191" y="74"/>
                      <a:pt x="165" y="63"/>
                    </a:cubicBezTo>
                    <a:lnTo>
                      <a:pt x="33" y="5"/>
                    </a:lnTo>
                    <a:close/>
                  </a:path>
                </a:pathLst>
              </a:custGeom>
              <a:solidFill>
                <a:srgbClr val="FCB8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Slïde">
                <a:extLst>
                  <a:ext uri="{FF2B5EF4-FFF2-40B4-BE49-F238E27FC236}">
                    <a16:creationId xmlns:a16="http://schemas.microsoft.com/office/drawing/2014/main" id="{56EC0B61-0EF0-4725-BEAB-D15719355732}"/>
                  </a:ext>
                </a:extLst>
              </p:cNvPr>
              <p:cNvSpPr/>
              <p:nvPr/>
            </p:nvSpPr>
            <p:spPr bwMode="auto">
              <a:xfrm>
                <a:off x="3723409" y="1809465"/>
                <a:ext cx="437806" cy="263368"/>
              </a:xfrm>
              <a:custGeom>
                <a:avLst/>
                <a:gdLst>
                  <a:gd name="T0" fmla="*/ 33 w 191"/>
                  <a:gd name="T1" fmla="*/ 4 h 115"/>
                  <a:gd name="T2" fmla="*/ 6 w 191"/>
                  <a:gd name="T3" fmla="*/ 15 h 115"/>
                  <a:gd name="T4" fmla="*/ 4 w 191"/>
                  <a:gd name="T5" fmla="*/ 19 h 115"/>
                  <a:gd name="T6" fmla="*/ 15 w 191"/>
                  <a:gd name="T7" fmla="*/ 46 h 115"/>
                  <a:gd name="T8" fmla="*/ 147 w 191"/>
                  <a:gd name="T9" fmla="*/ 104 h 115"/>
                  <a:gd name="T10" fmla="*/ 165 w 191"/>
                  <a:gd name="T11" fmla="*/ 62 h 115"/>
                  <a:gd name="T12" fmla="*/ 33 w 191"/>
                  <a:gd name="T13" fmla="*/ 4 h 115"/>
                </a:gdLst>
                <a:ahLst/>
                <a:cxnLst>
                  <a:cxn ang="0">
                    <a:pos x="T0" y="T1"/>
                  </a:cxn>
                  <a:cxn ang="0">
                    <a:pos x="T2" y="T3"/>
                  </a:cxn>
                  <a:cxn ang="0">
                    <a:pos x="T4" y="T5"/>
                  </a:cxn>
                  <a:cxn ang="0">
                    <a:pos x="T6" y="T7"/>
                  </a:cxn>
                  <a:cxn ang="0">
                    <a:pos x="T8" y="T9"/>
                  </a:cxn>
                  <a:cxn ang="0">
                    <a:pos x="T10" y="T11"/>
                  </a:cxn>
                  <a:cxn ang="0">
                    <a:pos x="T12" y="T13"/>
                  </a:cxn>
                </a:cxnLst>
                <a:rect l="0" t="0" r="r" b="b"/>
                <a:pathLst>
                  <a:path w="191" h="115">
                    <a:moveTo>
                      <a:pt x="33" y="4"/>
                    </a:moveTo>
                    <a:cubicBezTo>
                      <a:pt x="23" y="0"/>
                      <a:pt x="11" y="4"/>
                      <a:pt x="6" y="15"/>
                    </a:cubicBezTo>
                    <a:cubicBezTo>
                      <a:pt x="4" y="19"/>
                      <a:pt x="4" y="19"/>
                      <a:pt x="4" y="19"/>
                    </a:cubicBezTo>
                    <a:cubicBezTo>
                      <a:pt x="0" y="29"/>
                      <a:pt x="5" y="41"/>
                      <a:pt x="15" y="46"/>
                    </a:cubicBezTo>
                    <a:cubicBezTo>
                      <a:pt x="147" y="104"/>
                      <a:pt x="147" y="104"/>
                      <a:pt x="147" y="104"/>
                    </a:cubicBezTo>
                    <a:cubicBezTo>
                      <a:pt x="172" y="115"/>
                      <a:pt x="191" y="74"/>
                      <a:pt x="165" y="62"/>
                    </a:cubicBezTo>
                    <a:lnTo>
                      <a:pt x="33" y="4"/>
                    </a:lnTo>
                    <a:close/>
                  </a:path>
                </a:pathLst>
              </a:custGeom>
              <a:solidFill>
                <a:srgbClr val="FCB8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îŝḻidè">
                <a:extLst>
                  <a:ext uri="{FF2B5EF4-FFF2-40B4-BE49-F238E27FC236}">
                    <a16:creationId xmlns:a16="http://schemas.microsoft.com/office/drawing/2014/main" id="{BEB24C90-9A80-47F9-8075-9A9CC1831A0A}"/>
                  </a:ext>
                </a:extLst>
              </p:cNvPr>
              <p:cNvSpPr/>
              <p:nvPr/>
            </p:nvSpPr>
            <p:spPr bwMode="auto">
              <a:xfrm>
                <a:off x="3428118" y="1649848"/>
                <a:ext cx="579181" cy="819747"/>
              </a:xfrm>
              <a:custGeom>
                <a:avLst/>
                <a:gdLst>
                  <a:gd name="T0" fmla="*/ 94 w 253"/>
                  <a:gd name="T1" fmla="*/ 37 h 358"/>
                  <a:gd name="T2" fmla="*/ 54 w 253"/>
                  <a:gd name="T3" fmla="*/ 19 h 358"/>
                  <a:gd name="T4" fmla="*/ 0 w 253"/>
                  <a:gd name="T5" fmla="*/ 141 h 358"/>
                  <a:gd name="T6" fmla="*/ 41 w 253"/>
                  <a:gd name="T7" fmla="*/ 159 h 358"/>
                  <a:gd name="T8" fmla="*/ 114 w 253"/>
                  <a:gd name="T9" fmla="*/ 256 h 358"/>
                  <a:gd name="T10" fmla="*/ 163 w 253"/>
                  <a:gd name="T11" fmla="*/ 317 h 358"/>
                  <a:gd name="T12" fmla="*/ 188 w 253"/>
                  <a:gd name="T13" fmla="*/ 358 h 358"/>
                  <a:gd name="T14" fmla="*/ 203 w 253"/>
                  <a:gd name="T15" fmla="*/ 350 h 358"/>
                  <a:gd name="T16" fmla="*/ 167 w 253"/>
                  <a:gd name="T17" fmla="*/ 234 h 358"/>
                  <a:gd name="T18" fmla="*/ 201 w 253"/>
                  <a:gd name="T19" fmla="*/ 206 h 358"/>
                  <a:gd name="T20" fmla="*/ 235 w 253"/>
                  <a:gd name="T21" fmla="*/ 56 h 358"/>
                  <a:gd name="T22" fmla="*/ 94 w 253"/>
                  <a:gd name="T23" fmla="*/ 3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3" h="358">
                    <a:moveTo>
                      <a:pt x="94" y="37"/>
                    </a:moveTo>
                    <a:cubicBezTo>
                      <a:pt x="54" y="19"/>
                      <a:pt x="54" y="19"/>
                      <a:pt x="54" y="19"/>
                    </a:cubicBezTo>
                    <a:cubicBezTo>
                      <a:pt x="0" y="141"/>
                      <a:pt x="0" y="141"/>
                      <a:pt x="0" y="141"/>
                    </a:cubicBezTo>
                    <a:cubicBezTo>
                      <a:pt x="41" y="159"/>
                      <a:pt x="41" y="159"/>
                      <a:pt x="41" y="159"/>
                    </a:cubicBezTo>
                    <a:cubicBezTo>
                      <a:pt x="32" y="223"/>
                      <a:pt x="114" y="256"/>
                      <a:pt x="114" y="256"/>
                    </a:cubicBezTo>
                    <a:cubicBezTo>
                      <a:pt x="138" y="280"/>
                      <a:pt x="153" y="300"/>
                      <a:pt x="163" y="317"/>
                    </a:cubicBezTo>
                    <a:cubicBezTo>
                      <a:pt x="173" y="332"/>
                      <a:pt x="180" y="345"/>
                      <a:pt x="188" y="358"/>
                    </a:cubicBezTo>
                    <a:cubicBezTo>
                      <a:pt x="194" y="356"/>
                      <a:pt x="199" y="353"/>
                      <a:pt x="203" y="350"/>
                    </a:cubicBezTo>
                    <a:cubicBezTo>
                      <a:pt x="253" y="316"/>
                      <a:pt x="172" y="242"/>
                      <a:pt x="167" y="234"/>
                    </a:cubicBezTo>
                    <a:cubicBezTo>
                      <a:pt x="201" y="206"/>
                      <a:pt x="201" y="206"/>
                      <a:pt x="201" y="206"/>
                    </a:cubicBezTo>
                    <a:cubicBezTo>
                      <a:pt x="235" y="56"/>
                      <a:pt x="235" y="56"/>
                      <a:pt x="235" y="56"/>
                    </a:cubicBezTo>
                    <a:cubicBezTo>
                      <a:pt x="128" y="0"/>
                      <a:pt x="98" y="32"/>
                      <a:pt x="94" y="37"/>
                    </a:cubicBezTo>
                    <a:close/>
                  </a:path>
                </a:pathLst>
              </a:custGeom>
              <a:solidFill>
                <a:srgbClr val="FCB8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îṧḷíḑé">
                <a:extLst>
                  <a:ext uri="{FF2B5EF4-FFF2-40B4-BE49-F238E27FC236}">
                    <a16:creationId xmlns:a16="http://schemas.microsoft.com/office/drawing/2014/main" id="{E5C4AAC9-D8C7-45DE-8ED9-41F78D54CB52}"/>
                  </a:ext>
                </a:extLst>
              </p:cNvPr>
              <p:cNvSpPr/>
              <p:nvPr/>
            </p:nvSpPr>
            <p:spPr bwMode="auto">
              <a:xfrm>
                <a:off x="4158935" y="2272354"/>
                <a:ext cx="99191" cy="91210"/>
              </a:xfrm>
              <a:custGeom>
                <a:avLst/>
                <a:gdLst>
                  <a:gd name="T0" fmla="*/ 25 w 43"/>
                  <a:gd name="T1" fmla="*/ 3 h 40"/>
                  <a:gd name="T2" fmla="*/ 3 w 43"/>
                  <a:gd name="T3" fmla="*/ 12 h 40"/>
                  <a:gd name="T4" fmla="*/ 3 w 43"/>
                  <a:gd name="T5" fmla="*/ 12 h 40"/>
                  <a:gd name="T6" fmla="*/ 12 w 43"/>
                  <a:gd name="T7" fmla="*/ 33 h 40"/>
                  <a:gd name="T8" fmla="*/ 18 w 43"/>
                  <a:gd name="T9" fmla="*/ 36 h 40"/>
                  <a:gd name="T10" fmla="*/ 39 w 43"/>
                  <a:gd name="T11" fmla="*/ 28 h 40"/>
                  <a:gd name="T12" fmla="*/ 39 w 43"/>
                  <a:gd name="T13" fmla="*/ 28 h 40"/>
                  <a:gd name="T14" fmla="*/ 31 w 43"/>
                  <a:gd name="T15" fmla="*/ 6 h 40"/>
                  <a:gd name="T16" fmla="*/ 25 w 43"/>
                  <a:gd name="T17"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0">
                    <a:moveTo>
                      <a:pt x="25" y="3"/>
                    </a:moveTo>
                    <a:cubicBezTo>
                      <a:pt x="17" y="0"/>
                      <a:pt x="7" y="3"/>
                      <a:pt x="3" y="12"/>
                    </a:cubicBezTo>
                    <a:cubicBezTo>
                      <a:pt x="3" y="12"/>
                      <a:pt x="3" y="12"/>
                      <a:pt x="3" y="12"/>
                    </a:cubicBezTo>
                    <a:cubicBezTo>
                      <a:pt x="0" y="20"/>
                      <a:pt x="4" y="30"/>
                      <a:pt x="12" y="33"/>
                    </a:cubicBezTo>
                    <a:cubicBezTo>
                      <a:pt x="18" y="36"/>
                      <a:pt x="18" y="36"/>
                      <a:pt x="18" y="36"/>
                    </a:cubicBezTo>
                    <a:cubicBezTo>
                      <a:pt x="26" y="40"/>
                      <a:pt x="36" y="36"/>
                      <a:pt x="39" y="28"/>
                    </a:cubicBezTo>
                    <a:cubicBezTo>
                      <a:pt x="39" y="28"/>
                      <a:pt x="39" y="28"/>
                      <a:pt x="39" y="28"/>
                    </a:cubicBezTo>
                    <a:cubicBezTo>
                      <a:pt x="43" y="19"/>
                      <a:pt x="39" y="10"/>
                      <a:pt x="31" y="6"/>
                    </a:cubicBezTo>
                    <a:lnTo>
                      <a:pt x="25" y="3"/>
                    </a:lnTo>
                    <a:close/>
                  </a:path>
                </a:pathLst>
              </a:custGeom>
              <a:solidFill>
                <a:srgbClr val="FFE2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îŝľîdê">
                <a:extLst>
                  <a:ext uri="{FF2B5EF4-FFF2-40B4-BE49-F238E27FC236}">
                    <a16:creationId xmlns:a16="http://schemas.microsoft.com/office/drawing/2014/main" id="{AE814288-4603-4676-A86F-595A9DC12D03}"/>
                  </a:ext>
                </a:extLst>
              </p:cNvPr>
              <p:cNvSpPr/>
              <p:nvPr/>
            </p:nvSpPr>
            <p:spPr bwMode="auto">
              <a:xfrm>
                <a:off x="3884166" y="1757019"/>
                <a:ext cx="249687" cy="176719"/>
              </a:xfrm>
              <a:custGeom>
                <a:avLst/>
                <a:gdLst>
                  <a:gd name="T0" fmla="*/ 15 w 109"/>
                  <a:gd name="T1" fmla="*/ 0 h 77"/>
                  <a:gd name="T2" fmla="*/ 88 w 109"/>
                  <a:gd name="T3" fmla="*/ 32 h 77"/>
                  <a:gd name="T4" fmla="*/ 72 w 109"/>
                  <a:gd name="T5" fmla="*/ 67 h 77"/>
                  <a:gd name="T6" fmla="*/ 0 w 109"/>
                  <a:gd name="T7" fmla="*/ 35 h 77"/>
                  <a:gd name="T8" fmla="*/ 15 w 109"/>
                  <a:gd name="T9" fmla="*/ 0 h 77"/>
                </a:gdLst>
                <a:ahLst/>
                <a:cxnLst>
                  <a:cxn ang="0">
                    <a:pos x="T0" y="T1"/>
                  </a:cxn>
                  <a:cxn ang="0">
                    <a:pos x="T2" y="T3"/>
                  </a:cxn>
                  <a:cxn ang="0">
                    <a:pos x="T4" y="T5"/>
                  </a:cxn>
                  <a:cxn ang="0">
                    <a:pos x="T6" y="T7"/>
                  </a:cxn>
                  <a:cxn ang="0">
                    <a:pos x="T8" y="T9"/>
                  </a:cxn>
                </a:cxnLst>
                <a:rect l="0" t="0" r="r" b="b"/>
                <a:pathLst>
                  <a:path w="109" h="77">
                    <a:moveTo>
                      <a:pt x="15" y="0"/>
                    </a:moveTo>
                    <a:cubicBezTo>
                      <a:pt x="88" y="32"/>
                      <a:pt x="88" y="32"/>
                      <a:pt x="88" y="32"/>
                    </a:cubicBezTo>
                    <a:cubicBezTo>
                      <a:pt x="109" y="42"/>
                      <a:pt x="93" y="77"/>
                      <a:pt x="72" y="67"/>
                    </a:cubicBezTo>
                    <a:cubicBezTo>
                      <a:pt x="0" y="35"/>
                      <a:pt x="0" y="35"/>
                      <a:pt x="0" y="35"/>
                    </a:cubicBezTo>
                    <a:lnTo>
                      <a:pt x="15" y="0"/>
                    </a:lnTo>
                    <a:close/>
                  </a:path>
                </a:pathLst>
              </a:custGeom>
              <a:solidFill>
                <a:srgbClr val="FCB8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ïSļïdè">
                <a:extLst>
                  <a:ext uri="{FF2B5EF4-FFF2-40B4-BE49-F238E27FC236}">
                    <a16:creationId xmlns:a16="http://schemas.microsoft.com/office/drawing/2014/main" id="{50A4AEE6-EC1C-4BEE-957F-9ABECE07B196}"/>
                  </a:ext>
                </a:extLst>
              </p:cNvPr>
              <p:cNvSpPr/>
              <p:nvPr/>
            </p:nvSpPr>
            <p:spPr bwMode="auto">
              <a:xfrm>
                <a:off x="3802077" y="2368124"/>
                <a:ext cx="91210" cy="101471"/>
              </a:xfrm>
              <a:custGeom>
                <a:avLst/>
                <a:gdLst>
                  <a:gd name="T0" fmla="*/ 0 w 40"/>
                  <a:gd name="T1" fmla="*/ 3 h 44"/>
                  <a:gd name="T2" fmla="*/ 25 w 40"/>
                  <a:gd name="T3" fmla="*/ 44 h 44"/>
                  <a:gd name="T4" fmla="*/ 40 w 40"/>
                  <a:gd name="T5" fmla="*/ 36 h 44"/>
                  <a:gd name="T6" fmla="*/ 21 w 40"/>
                  <a:gd name="T7" fmla="*/ 9 h 44"/>
                  <a:gd name="T8" fmla="*/ 0 w 40"/>
                  <a:gd name="T9" fmla="*/ 3 h 44"/>
                </a:gdLst>
                <a:ahLst/>
                <a:cxnLst>
                  <a:cxn ang="0">
                    <a:pos x="T0" y="T1"/>
                  </a:cxn>
                  <a:cxn ang="0">
                    <a:pos x="T2" y="T3"/>
                  </a:cxn>
                  <a:cxn ang="0">
                    <a:pos x="T4" y="T5"/>
                  </a:cxn>
                  <a:cxn ang="0">
                    <a:pos x="T6" y="T7"/>
                  </a:cxn>
                  <a:cxn ang="0">
                    <a:pos x="T8" y="T9"/>
                  </a:cxn>
                </a:cxnLst>
                <a:rect l="0" t="0" r="r" b="b"/>
                <a:pathLst>
                  <a:path w="40" h="44">
                    <a:moveTo>
                      <a:pt x="0" y="3"/>
                    </a:moveTo>
                    <a:cubicBezTo>
                      <a:pt x="10" y="18"/>
                      <a:pt x="17" y="31"/>
                      <a:pt x="25" y="44"/>
                    </a:cubicBezTo>
                    <a:cubicBezTo>
                      <a:pt x="31" y="42"/>
                      <a:pt x="36" y="39"/>
                      <a:pt x="40" y="36"/>
                    </a:cubicBezTo>
                    <a:cubicBezTo>
                      <a:pt x="39" y="32"/>
                      <a:pt x="38" y="32"/>
                      <a:pt x="21" y="9"/>
                    </a:cubicBezTo>
                    <a:cubicBezTo>
                      <a:pt x="16" y="2"/>
                      <a:pt x="8" y="0"/>
                      <a:pt x="0" y="3"/>
                    </a:cubicBezTo>
                    <a:close/>
                  </a:path>
                </a:pathLst>
              </a:custGeom>
              <a:solidFill>
                <a:srgbClr val="FFE2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íṥļîḍê">
                <a:extLst>
                  <a:ext uri="{FF2B5EF4-FFF2-40B4-BE49-F238E27FC236}">
                    <a16:creationId xmlns:a16="http://schemas.microsoft.com/office/drawing/2014/main" id="{E0FB61FF-4CEA-4215-9E61-8C3B1A5A350A}"/>
                  </a:ext>
                </a:extLst>
              </p:cNvPr>
              <p:cNvSpPr/>
              <p:nvPr/>
            </p:nvSpPr>
            <p:spPr bwMode="auto">
              <a:xfrm>
                <a:off x="5142859" y="1922337"/>
                <a:ext cx="1409189" cy="1408049"/>
              </a:xfrm>
              <a:custGeom>
                <a:avLst/>
                <a:gdLst>
                  <a:gd name="T0" fmla="*/ 23 w 615"/>
                  <a:gd name="T1" fmla="*/ 152 h 615"/>
                  <a:gd name="T2" fmla="*/ 23 w 615"/>
                  <a:gd name="T3" fmla="*/ 234 h 615"/>
                  <a:gd name="T4" fmla="*/ 381 w 615"/>
                  <a:gd name="T5" fmla="*/ 593 h 615"/>
                  <a:gd name="T6" fmla="*/ 463 w 615"/>
                  <a:gd name="T7" fmla="*/ 593 h 615"/>
                  <a:gd name="T8" fmla="*/ 615 w 615"/>
                  <a:gd name="T9" fmla="*/ 440 h 615"/>
                  <a:gd name="T10" fmla="*/ 175 w 615"/>
                  <a:gd name="T11" fmla="*/ 0 h 615"/>
                  <a:gd name="T12" fmla="*/ 23 w 615"/>
                  <a:gd name="T13" fmla="*/ 152 h 615"/>
                </a:gdLst>
                <a:ahLst/>
                <a:cxnLst>
                  <a:cxn ang="0">
                    <a:pos x="T0" y="T1"/>
                  </a:cxn>
                  <a:cxn ang="0">
                    <a:pos x="T2" y="T3"/>
                  </a:cxn>
                  <a:cxn ang="0">
                    <a:pos x="T4" y="T5"/>
                  </a:cxn>
                  <a:cxn ang="0">
                    <a:pos x="T6" y="T7"/>
                  </a:cxn>
                  <a:cxn ang="0">
                    <a:pos x="T8" y="T9"/>
                  </a:cxn>
                  <a:cxn ang="0">
                    <a:pos x="T10" y="T11"/>
                  </a:cxn>
                  <a:cxn ang="0">
                    <a:pos x="T12" y="T13"/>
                  </a:cxn>
                </a:cxnLst>
                <a:rect l="0" t="0" r="r" b="b"/>
                <a:pathLst>
                  <a:path w="615" h="615">
                    <a:moveTo>
                      <a:pt x="23" y="152"/>
                    </a:moveTo>
                    <a:cubicBezTo>
                      <a:pt x="0" y="175"/>
                      <a:pt x="0" y="212"/>
                      <a:pt x="23" y="234"/>
                    </a:cubicBezTo>
                    <a:cubicBezTo>
                      <a:pt x="381" y="593"/>
                      <a:pt x="381" y="593"/>
                      <a:pt x="381" y="593"/>
                    </a:cubicBezTo>
                    <a:cubicBezTo>
                      <a:pt x="404" y="615"/>
                      <a:pt x="440" y="615"/>
                      <a:pt x="463" y="593"/>
                    </a:cubicBezTo>
                    <a:cubicBezTo>
                      <a:pt x="615" y="440"/>
                      <a:pt x="615" y="440"/>
                      <a:pt x="615" y="440"/>
                    </a:cubicBezTo>
                    <a:cubicBezTo>
                      <a:pt x="175" y="0"/>
                      <a:pt x="175" y="0"/>
                      <a:pt x="175" y="0"/>
                    </a:cubicBezTo>
                    <a:lnTo>
                      <a:pt x="23" y="152"/>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ísḻîde">
                <a:extLst>
                  <a:ext uri="{FF2B5EF4-FFF2-40B4-BE49-F238E27FC236}">
                    <a16:creationId xmlns:a16="http://schemas.microsoft.com/office/drawing/2014/main" id="{5B46FA55-3118-41C3-B792-DE23B6159469}"/>
                  </a:ext>
                </a:extLst>
              </p:cNvPr>
              <p:cNvSpPr/>
              <p:nvPr/>
            </p:nvSpPr>
            <p:spPr bwMode="auto">
              <a:xfrm>
                <a:off x="5543042" y="1521015"/>
                <a:ext cx="1412610" cy="1408049"/>
              </a:xfrm>
              <a:custGeom>
                <a:avLst/>
                <a:gdLst>
                  <a:gd name="T0" fmla="*/ 235 w 616"/>
                  <a:gd name="T1" fmla="*/ 22 h 615"/>
                  <a:gd name="T2" fmla="*/ 593 w 616"/>
                  <a:gd name="T3" fmla="*/ 381 h 615"/>
                  <a:gd name="T4" fmla="*/ 593 w 616"/>
                  <a:gd name="T5" fmla="*/ 463 h 615"/>
                  <a:gd name="T6" fmla="*/ 440 w 616"/>
                  <a:gd name="T7" fmla="*/ 615 h 615"/>
                  <a:gd name="T8" fmla="*/ 0 w 616"/>
                  <a:gd name="T9" fmla="*/ 175 h 615"/>
                  <a:gd name="T10" fmla="*/ 153 w 616"/>
                  <a:gd name="T11" fmla="*/ 23 h 615"/>
                  <a:gd name="T12" fmla="*/ 235 w 616"/>
                  <a:gd name="T13" fmla="*/ 22 h 615"/>
                </a:gdLst>
                <a:ahLst/>
                <a:cxnLst>
                  <a:cxn ang="0">
                    <a:pos x="T0" y="T1"/>
                  </a:cxn>
                  <a:cxn ang="0">
                    <a:pos x="T2" y="T3"/>
                  </a:cxn>
                  <a:cxn ang="0">
                    <a:pos x="T4" y="T5"/>
                  </a:cxn>
                  <a:cxn ang="0">
                    <a:pos x="T6" y="T7"/>
                  </a:cxn>
                  <a:cxn ang="0">
                    <a:pos x="T8" y="T9"/>
                  </a:cxn>
                  <a:cxn ang="0">
                    <a:pos x="T10" y="T11"/>
                  </a:cxn>
                  <a:cxn ang="0">
                    <a:pos x="T12" y="T13"/>
                  </a:cxn>
                </a:cxnLst>
                <a:rect l="0" t="0" r="r" b="b"/>
                <a:pathLst>
                  <a:path w="616" h="615">
                    <a:moveTo>
                      <a:pt x="235" y="22"/>
                    </a:moveTo>
                    <a:cubicBezTo>
                      <a:pt x="593" y="381"/>
                      <a:pt x="593" y="381"/>
                      <a:pt x="593" y="381"/>
                    </a:cubicBezTo>
                    <a:cubicBezTo>
                      <a:pt x="616" y="403"/>
                      <a:pt x="616" y="440"/>
                      <a:pt x="593" y="463"/>
                    </a:cubicBezTo>
                    <a:cubicBezTo>
                      <a:pt x="440" y="615"/>
                      <a:pt x="440" y="615"/>
                      <a:pt x="440" y="615"/>
                    </a:cubicBezTo>
                    <a:cubicBezTo>
                      <a:pt x="0" y="175"/>
                      <a:pt x="0" y="175"/>
                      <a:pt x="0" y="175"/>
                    </a:cubicBezTo>
                    <a:cubicBezTo>
                      <a:pt x="153" y="23"/>
                      <a:pt x="153" y="23"/>
                      <a:pt x="153" y="23"/>
                    </a:cubicBezTo>
                    <a:cubicBezTo>
                      <a:pt x="175" y="0"/>
                      <a:pt x="212" y="0"/>
                      <a:pt x="235" y="22"/>
                    </a:cubicBezTo>
                    <a:close/>
                  </a:path>
                </a:pathLst>
              </a:custGeom>
              <a:solidFill>
                <a:srgbClr val="2D2D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îŝ1îḓè">
                <a:extLst>
                  <a:ext uri="{FF2B5EF4-FFF2-40B4-BE49-F238E27FC236}">
                    <a16:creationId xmlns:a16="http://schemas.microsoft.com/office/drawing/2014/main" id="{6B0BD018-F925-430F-9AC7-A611526EC2B2}"/>
                  </a:ext>
                </a:extLst>
              </p:cNvPr>
              <p:cNvSpPr/>
              <p:nvPr/>
            </p:nvSpPr>
            <p:spPr bwMode="auto">
              <a:xfrm>
                <a:off x="5245470" y="1622485"/>
                <a:ext cx="1476456" cy="1606430"/>
              </a:xfrm>
              <a:custGeom>
                <a:avLst/>
                <a:gdLst>
                  <a:gd name="T0" fmla="*/ 319 w 644"/>
                  <a:gd name="T1" fmla="*/ 4 h 702"/>
                  <a:gd name="T2" fmla="*/ 644 w 644"/>
                  <a:gd name="T3" fmla="*/ 329 h 702"/>
                  <a:gd name="T4" fmla="*/ 644 w 644"/>
                  <a:gd name="T5" fmla="*/ 451 h 702"/>
                  <a:gd name="T6" fmla="*/ 396 w 644"/>
                  <a:gd name="T7" fmla="*/ 698 h 702"/>
                  <a:gd name="T8" fmla="*/ 383 w 644"/>
                  <a:gd name="T9" fmla="*/ 698 h 702"/>
                  <a:gd name="T10" fmla="*/ 3 w 644"/>
                  <a:gd name="T11" fmla="*/ 319 h 702"/>
                  <a:gd name="T12" fmla="*/ 3 w 644"/>
                  <a:gd name="T13" fmla="*/ 306 h 702"/>
                  <a:gd name="T14" fmla="*/ 305 w 644"/>
                  <a:gd name="T15" fmla="*/ 4 h 702"/>
                  <a:gd name="T16" fmla="*/ 319 w 644"/>
                  <a:gd name="T17" fmla="*/ 4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4" h="702">
                    <a:moveTo>
                      <a:pt x="319" y="4"/>
                    </a:moveTo>
                    <a:cubicBezTo>
                      <a:pt x="644" y="329"/>
                      <a:pt x="644" y="329"/>
                      <a:pt x="644" y="329"/>
                    </a:cubicBezTo>
                    <a:cubicBezTo>
                      <a:pt x="644" y="451"/>
                      <a:pt x="644" y="451"/>
                      <a:pt x="644" y="451"/>
                    </a:cubicBezTo>
                    <a:cubicBezTo>
                      <a:pt x="396" y="698"/>
                      <a:pt x="396" y="698"/>
                      <a:pt x="396" y="698"/>
                    </a:cubicBezTo>
                    <a:cubicBezTo>
                      <a:pt x="392" y="702"/>
                      <a:pt x="386" y="702"/>
                      <a:pt x="383" y="698"/>
                    </a:cubicBezTo>
                    <a:cubicBezTo>
                      <a:pt x="3" y="319"/>
                      <a:pt x="3" y="319"/>
                      <a:pt x="3" y="319"/>
                    </a:cubicBezTo>
                    <a:cubicBezTo>
                      <a:pt x="0" y="316"/>
                      <a:pt x="0" y="310"/>
                      <a:pt x="3" y="306"/>
                    </a:cubicBezTo>
                    <a:cubicBezTo>
                      <a:pt x="305" y="4"/>
                      <a:pt x="305" y="4"/>
                      <a:pt x="305" y="4"/>
                    </a:cubicBezTo>
                    <a:cubicBezTo>
                      <a:pt x="309" y="0"/>
                      <a:pt x="315" y="0"/>
                      <a:pt x="319" y="4"/>
                    </a:cubicBezTo>
                    <a:close/>
                  </a:path>
                </a:pathLst>
              </a:custGeom>
              <a:solidFill>
                <a:srgbClr val="DAEFE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ïŝļíḓê">
                <a:extLst>
                  <a:ext uri="{FF2B5EF4-FFF2-40B4-BE49-F238E27FC236}">
                    <a16:creationId xmlns:a16="http://schemas.microsoft.com/office/drawing/2014/main" id="{84A4792A-012D-4076-BD25-C3CC18E3765A}"/>
                  </a:ext>
                </a:extLst>
              </p:cNvPr>
              <p:cNvSpPr/>
              <p:nvPr/>
            </p:nvSpPr>
            <p:spPr bwMode="auto">
              <a:xfrm>
                <a:off x="5655913" y="2172023"/>
                <a:ext cx="401322" cy="400183"/>
              </a:xfrm>
              <a:custGeom>
                <a:avLst/>
                <a:gdLst>
                  <a:gd name="T0" fmla="*/ 352 w 352"/>
                  <a:gd name="T1" fmla="*/ 24 h 351"/>
                  <a:gd name="T2" fmla="*/ 26 w 352"/>
                  <a:gd name="T3" fmla="*/ 351 h 351"/>
                  <a:gd name="T4" fmla="*/ 0 w 352"/>
                  <a:gd name="T5" fmla="*/ 325 h 351"/>
                  <a:gd name="T6" fmla="*/ 328 w 352"/>
                  <a:gd name="T7" fmla="*/ 0 h 351"/>
                  <a:gd name="T8" fmla="*/ 352 w 352"/>
                  <a:gd name="T9" fmla="*/ 24 h 351"/>
                </a:gdLst>
                <a:ahLst/>
                <a:cxnLst>
                  <a:cxn ang="0">
                    <a:pos x="T0" y="T1"/>
                  </a:cxn>
                  <a:cxn ang="0">
                    <a:pos x="T2" y="T3"/>
                  </a:cxn>
                  <a:cxn ang="0">
                    <a:pos x="T4" y="T5"/>
                  </a:cxn>
                  <a:cxn ang="0">
                    <a:pos x="T6" y="T7"/>
                  </a:cxn>
                  <a:cxn ang="0">
                    <a:pos x="T8" y="T9"/>
                  </a:cxn>
                </a:cxnLst>
                <a:rect l="0" t="0" r="r" b="b"/>
                <a:pathLst>
                  <a:path w="352" h="351">
                    <a:moveTo>
                      <a:pt x="352" y="24"/>
                    </a:moveTo>
                    <a:lnTo>
                      <a:pt x="26" y="351"/>
                    </a:lnTo>
                    <a:lnTo>
                      <a:pt x="0" y="325"/>
                    </a:lnTo>
                    <a:lnTo>
                      <a:pt x="328" y="0"/>
                    </a:lnTo>
                    <a:lnTo>
                      <a:pt x="352" y="24"/>
                    </a:lnTo>
                    <a:close/>
                  </a:path>
                </a:pathLst>
              </a:custGeom>
              <a:solidFill>
                <a:srgbClr val="4746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íŝḻíďe">
                <a:extLst>
                  <a:ext uri="{FF2B5EF4-FFF2-40B4-BE49-F238E27FC236}">
                    <a16:creationId xmlns:a16="http://schemas.microsoft.com/office/drawing/2014/main" id="{7A4C3F79-1710-4F30-B583-1C869B3CE6F1}"/>
                  </a:ext>
                </a:extLst>
              </p:cNvPr>
              <p:cNvSpPr/>
              <p:nvPr/>
            </p:nvSpPr>
            <p:spPr bwMode="auto">
              <a:xfrm>
                <a:off x="5731161" y="2458194"/>
                <a:ext cx="190400" cy="189260"/>
              </a:xfrm>
              <a:custGeom>
                <a:avLst/>
                <a:gdLst>
                  <a:gd name="T0" fmla="*/ 167 w 167"/>
                  <a:gd name="T1" fmla="*/ 26 h 166"/>
                  <a:gd name="T2" fmla="*/ 26 w 167"/>
                  <a:gd name="T3" fmla="*/ 166 h 166"/>
                  <a:gd name="T4" fmla="*/ 0 w 167"/>
                  <a:gd name="T5" fmla="*/ 140 h 166"/>
                  <a:gd name="T6" fmla="*/ 143 w 167"/>
                  <a:gd name="T7" fmla="*/ 0 h 166"/>
                  <a:gd name="T8" fmla="*/ 167 w 167"/>
                  <a:gd name="T9" fmla="*/ 26 h 166"/>
                </a:gdLst>
                <a:ahLst/>
                <a:cxnLst>
                  <a:cxn ang="0">
                    <a:pos x="T0" y="T1"/>
                  </a:cxn>
                  <a:cxn ang="0">
                    <a:pos x="T2" y="T3"/>
                  </a:cxn>
                  <a:cxn ang="0">
                    <a:pos x="T4" y="T5"/>
                  </a:cxn>
                  <a:cxn ang="0">
                    <a:pos x="T6" y="T7"/>
                  </a:cxn>
                  <a:cxn ang="0">
                    <a:pos x="T8" y="T9"/>
                  </a:cxn>
                </a:cxnLst>
                <a:rect l="0" t="0" r="r" b="b"/>
                <a:pathLst>
                  <a:path w="167" h="166">
                    <a:moveTo>
                      <a:pt x="167" y="26"/>
                    </a:moveTo>
                    <a:lnTo>
                      <a:pt x="26" y="166"/>
                    </a:lnTo>
                    <a:lnTo>
                      <a:pt x="0" y="140"/>
                    </a:lnTo>
                    <a:lnTo>
                      <a:pt x="143" y="0"/>
                    </a:lnTo>
                    <a:lnTo>
                      <a:pt x="167" y="26"/>
                    </a:lnTo>
                    <a:close/>
                  </a:path>
                </a:pathLst>
              </a:custGeom>
              <a:solidFill>
                <a:srgbClr val="4746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íṣļîḓé">
                <a:extLst>
                  <a:ext uri="{FF2B5EF4-FFF2-40B4-BE49-F238E27FC236}">
                    <a16:creationId xmlns:a16="http://schemas.microsoft.com/office/drawing/2014/main" id="{6E550F4C-2CA3-4738-888A-75DCD055A217}"/>
                  </a:ext>
                </a:extLst>
              </p:cNvPr>
              <p:cNvSpPr/>
              <p:nvPr/>
            </p:nvSpPr>
            <p:spPr bwMode="auto">
              <a:xfrm>
                <a:off x="5594347" y="2320239"/>
                <a:ext cx="190400" cy="188120"/>
              </a:xfrm>
              <a:custGeom>
                <a:avLst/>
                <a:gdLst>
                  <a:gd name="T0" fmla="*/ 167 w 167"/>
                  <a:gd name="T1" fmla="*/ 24 h 165"/>
                  <a:gd name="T2" fmla="*/ 24 w 167"/>
                  <a:gd name="T3" fmla="*/ 165 h 165"/>
                  <a:gd name="T4" fmla="*/ 0 w 167"/>
                  <a:gd name="T5" fmla="*/ 141 h 165"/>
                  <a:gd name="T6" fmla="*/ 140 w 167"/>
                  <a:gd name="T7" fmla="*/ 0 h 165"/>
                  <a:gd name="T8" fmla="*/ 167 w 167"/>
                  <a:gd name="T9" fmla="*/ 24 h 165"/>
                </a:gdLst>
                <a:ahLst/>
                <a:cxnLst>
                  <a:cxn ang="0">
                    <a:pos x="T0" y="T1"/>
                  </a:cxn>
                  <a:cxn ang="0">
                    <a:pos x="T2" y="T3"/>
                  </a:cxn>
                  <a:cxn ang="0">
                    <a:pos x="T4" y="T5"/>
                  </a:cxn>
                  <a:cxn ang="0">
                    <a:pos x="T6" y="T7"/>
                  </a:cxn>
                  <a:cxn ang="0">
                    <a:pos x="T8" y="T9"/>
                  </a:cxn>
                </a:cxnLst>
                <a:rect l="0" t="0" r="r" b="b"/>
                <a:pathLst>
                  <a:path w="167" h="165">
                    <a:moveTo>
                      <a:pt x="167" y="24"/>
                    </a:moveTo>
                    <a:lnTo>
                      <a:pt x="24" y="165"/>
                    </a:lnTo>
                    <a:lnTo>
                      <a:pt x="0" y="141"/>
                    </a:lnTo>
                    <a:lnTo>
                      <a:pt x="140" y="0"/>
                    </a:lnTo>
                    <a:lnTo>
                      <a:pt x="167" y="24"/>
                    </a:lnTo>
                    <a:close/>
                  </a:path>
                </a:pathLst>
              </a:custGeom>
              <a:solidFill>
                <a:srgbClr val="E234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îšlïdè">
                <a:extLst>
                  <a:ext uri="{FF2B5EF4-FFF2-40B4-BE49-F238E27FC236}">
                    <a16:creationId xmlns:a16="http://schemas.microsoft.com/office/drawing/2014/main" id="{CFB0C460-8FC9-4450-83F8-08983E572EE2}"/>
                  </a:ext>
                </a:extLst>
              </p:cNvPr>
              <p:cNvSpPr/>
              <p:nvPr/>
            </p:nvSpPr>
            <p:spPr bwMode="auto">
              <a:xfrm>
                <a:off x="5351501" y="1704574"/>
                <a:ext cx="456048" cy="456048"/>
              </a:xfrm>
              <a:custGeom>
                <a:avLst/>
                <a:gdLst>
                  <a:gd name="T0" fmla="*/ 400 w 400"/>
                  <a:gd name="T1" fmla="*/ 112 h 400"/>
                  <a:gd name="T2" fmla="*/ 112 w 400"/>
                  <a:gd name="T3" fmla="*/ 400 h 400"/>
                  <a:gd name="T4" fmla="*/ 0 w 400"/>
                  <a:gd name="T5" fmla="*/ 287 h 400"/>
                  <a:gd name="T6" fmla="*/ 287 w 400"/>
                  <a:gd name="T7" fmla="*/ 0 h 400"/>
                  <a:gd name="T8" fmla="*/ 400 w 400"/>
                  <a:gd name="T9" fmla="*/ 112 h 400"/>
                </a:gdLst>
                <a:ahLst/>
                <a:cxnLst>
                  <a:cxn ang="0">
                    <a:pos x="T0" y="T1"/>
                  </a:cxn>
                  <a:cxn ang="0">
                    <a:pos x="T2" y="T3"/>
                  </a:cxn>
                  <a:cxn ang="0">
                    <a:pos x="T4" y="T5"/>
                  </a:cxn>
                  <a:cxn ang="0">
                    <a:pos x="T6" y="T7"/>
                  </a:cxn>
                  <a:cxn ang="0">
                    <a:pos x="T8" y="T9"/>
                  </a:cxn>
                </a:cxnLst>
                <a:rect l="0" t="0" r="r" b="b"/>
                <a:pathLst>
                  <a:path w="400" h="400">
                    <a:moveTo>
                      <a:pt x="400" y="112"/>
                    </a:moveTo>
                    <a:lnTo>
                      <a:pt x="112" y="400"/>
                    </a:lnTo>
                    <a:lnTo>
                      <a:pt x="0" y="287"/>
                    </a:lnTo>
                    <a:lnTo>
                      <a:pt x="287" y="0"/>
                    </a:lnTo>
                    <a:lnTo>
                      <a:pt x="400" y="112"/>
                    </a:lnTo>
                    <a:close/>
                  </a:path>
                </a:pathLst>
              </a:custGeom>
              <a:solidFill>
                <a:srgbClr val="FED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îşļíḓè">
                <a:extLst>
                  <a:ext uri="{FF2B5EF4-FFF2-40B4-BE49-F238E27FC236}">
                    <a16:creationId xmlns:a16="http://schemas.microsoft.com/office/drawing/2014/main" id="{796EE837-9ED4-4F55-A204-3F19B3FC51EE}"/>
                  </a:ext>
                </a:extLst>
              </p:cNvPr>
              <p:cNvSpPr/>
              <p:nvPr/>
            </p:nvSpPr>
            <p:spPr bwMode="auto">
              <a:xfrm>
                <a:off x="5372023" y="1722816"/>
                <a:ext cx="306693" cy="308973"/>
              </a:xfrm>
              <a:custGeom>
                <a:avLst/>
                <a:gdLst>
                  <a:gd name="T0" fmla="*/ 269 w 269"/>
                  <a:gd name="T1" fmla="*/ 96 h 271"/>
                  <a:gd name="T2" fmla="*/ 96 w 269"/>
                  <a:gd name="T3" fmla="*/ 271 h 271"/>
                  <a:gd name="T4" fmla="*/ 0 w 269"/>
                  <a:gd name="T5" fmla="*/ 175 h 271"/>
                  <a:gd name="T6" fmla="*/ 173 w 269"/>
                  <a:gd name="T7" fmla="*/ 0 h 271"/>
                  <a:gd name="T8" fmla="*/ 269 w 269"/>
                  <a:gd name="T9" fmla="*/ 96 h 271"/>
                </a:gdLst>
                <a:ahLst/>
                <a:cxnLst>
                  <a:cxn ang="0">
                    <a:pos x="T0" y="T1"/>
                  </a:cxn>
                  <a:cxn ang="0">
                    <a:pos x="T2" y="T3"/>
                  </a:cxn>
                  <a:cxn ang="0">
                    <a:pos x="T4" y="T5"/>
                  </a:cxn>
                  <a:cxn ang="0">
                    <a:pos x="T6" y="T7"/>
                  </a:cxn>
                  <a:cxn ang="0">
                    <a:pos x="T8" y="T9"/>
                  </a:cxn>
                </a:cxnLst>
                <a:rect l="0" t="0" r="r" b="b"/>
                <a:pathLst>
                  <a:path w="269" h="271">
                    <a:moveTo>
                      <a:pt x="269" y="96"/>
                    </a:moveTo>
                    <a:lnTo>
                      <a:pt x="96" y="271"/>
                    </a:lnTo>
                    <a:lnTo>
                      <a:pt x="0" y="175"/>
                    </a:lnTo>
                    <a:lnTo>
                      <a:pt x="173" y="0"/>
                    </a:lnTo>
                    <a:lnTo>
                      <a:pt x="269" y="96"/>
                    </a:lnTo>
                    <a:close/>
                  </a:path>
                </a:pathLst>
              </a:custGeom>
              <a:solidFill>
                <a:srgbClr val="FCB7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ïslídè">
                <a:extLst>
                  <a:ext uri="{FF2B5EF4-FFF2-40B4-BE49-F238E27FC236}">
                    <a16:creationId xmlns:a16="http://schemas.microsoft.com/office/drawing/2014/main" id="{E1452743-5EAD-42E4-ADD7-38BE25647B13}"/>
                  </a:ext>
                </a:extLst>
              </p:cNvPr>
              <p:cNvSpPr/>
              <p:nvPr/>
            </p:nvSpPr>
            <p:spPr bwMode="auto">
              <a:xfrm>
                <a:off x="5919281" y="2297436"/>
                <a:ext cx="735378" cy="494812"/>
              </a:xfrm>
              <a:custGeom>
                <a:avLst/>
                <a:gdLst>
                  <a:gd name="T0" fmla="*/ 261 w 321"/>
                  <a:gd name="T1" fmla="*/ 20 h 216"/>
                  <a:gd name="T2" fmla="*/ 276 w 321"/>
                  <a:gd name="T3" fmla="*/ 27 h 216"/>
                  <a:gd name="T4" fmla="*/ 301 w 321"/>
                  <a:gd name="T5" fmla="*/ 100 h 216"/>
                  <a:gd name="T6" fmla="*/ 294 w 321"/>
                  <a:gd name="T7" fmla="*/ 114 h 216"/>
                  <a:gd name="T8" fmla="*/ 59 w 321"/>
                  <a:gd name="T9" fmla="*/ 196 h 216"/>
                  <a:gd name="T10" fmla="*/ 45 w 321"/>
                  <a:gd name="T11" fmla="*/ 189 h 216"/>
                  <a:gd name="T12" fmla="*/ 19 w 321"/>
                  <a:gd name="T13" fmla="*/ 116 h 216"/>
                  <a:gd name="T14" fmla="*/ 26 w 321"/>
                  <a:gd name="T15" fmla="*/ 102 h 216"/>
                  <a:gd name="T16" fmla="*/ 261 w 321"/>
                  <a:gd name="T17" fmla="*/ 20 h 216"/>
                  <a:gd name="T18" fmla="*/ 256 w 321"/>
                  <a:gd name="T19" fmla="*/ 5 h 216"/>
                  <a:gd name="T20" fmla="*/ 21 w 321"/>
                  <a:gd name="T21" fmla="*/ 87 h 216"/>
                  <a:gd name="T22" fmla="*/ 5 w 321"/>
                  <a:gd name="T23" fmla="*/ 122 h 216"/>
                  <a:gd name="T24" fmla="*/ 30 w 321"/>
                  <a:gd name="T25" fmla="*/ 194 h 216"/>
                  <a:gd name="T26" fmla="*/ 65 w 321"/>
                  <a:gd name="T27" fmla="*/ 211 h 216"/>
                  <a:gd name="T28" fmla="*/ 299 w 321"/>
                  <a:gd name="T29" fmla="*/ 129 h 216"/>
                  <a:gd name="T30" fmla="*/ 316 w 321"/>
                  <a:gd name="T31" fmla="*/ 94 h 216"/>
                  <a:gd name="T32" fmla="*/ 291 w 321"/>
                  <a:gd name="T33" fmla="*/ 22 h 216"/>
                  <a:gd name="T34" fmla="*/ 256 w 321"/>
                  <a:gd name="T35" fmla="*/ 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1" h="216">
                    <a:moveTo>
                      <a:pt x="261" y="20"/>
                    </a:moveTo>
                    <a:cubicBezTo>
                      <a:pt x="267" y="18"/>
                      <a:pt x="274" y="21"/>
                      <a:pt x="276" y="27"/>
                    </a:cubicBezTo>
                    <a:cubicBezTo>
                      <a:pt x="301" y="100"/>
                      <a:pt x="301" y="100"/>
                      <a:pt x="301" y="100"/>
                    </a:cubicBezTo>
                    <a:cubicBezTo>
                      <a:pt x="303" y="106"/>
                      <a:pt x="300" y="112"/>
                      <a:pt x="294" y="114"/>
                    </a:cubicBezTo>
                    <a:cubicBezTo>
                      <a:pt x="59" y="196"/>
                      <a:pt x="59" y="196"/>
                      <a:pt x="59" y="196"/>
                    </a:cubicBezTo>
                    <a:cubicBezTo>
                      <a:pt x="53" y="198"/>
                      <a:pt x="47" y="195"/>
                      <a:pt x="45" y="189"/>
                    </a:cubicBezTo>
                    <a:cubicBezTo>
                      <a:pt x="19" y="116"/>
                      <a:pt x="19" y="116"/>
                      <a:pt x="19" y="116"/>
                    </a:cubicBezTo>
                    <a:cubicBezTo>
                      <a:pt x="17" y="110"/>
                      <a:pt x="20" y="104"/>
                      <a:pt x="26" y="102"/>
                    </a:cubicBezTo>
                    <a:cubicBezTo>
                      <a:pt x="261" y="20"/>
                      <a:pt x="261" y="20"/>
                      <a:pt x="261" y="20"/>
                    </a:cubicBezTo>
                    <a:close/>
                    <a:moveTo>
                      <a:pt x="256" y="5"/>
                    </a:moveTo>
                    <a:cubicBezTo>
                      <a:pt x="21" y="87"/>
                      <a:pt x="21" y="87"/>
                      <a:pt x="21" y="87"/>
                    </a:cubicBezTo>
                    <a:cubicBezTo>
                      <a:pt x="7" y="92"/>
                      <a:pt x="0" y="107"/>
                      <a:pt x="5" y="122"/>
                    </a:cubicBezTo>
                    <a:cubicBezTo>
                      <a:pt x="30" y="194"/>
                      <a:pt x="30" y="194"/>
                      <a:pt x="30" y="194"/>
                    </a:cubicBezTo>
                    <a:cubicBezTo>
                      <a:pt x="35" y="208"/>
                      <a:pt x="50" y="216"/>
                      <a:pt x="65" y="211"/>
                    </a:cubicBezTo>
                    <a:cubicBezTo>
                      <a:pt x="299" y="129"/>
                      <a:pt x="299" y="129"/>
                      <a:pt x="299" y="129"/>
                    </a:cubicBezTo>
                    <a:cubicBezTo>
                      <a:pt x="313" y="124"/>
                      <a:pt x="321" y="109"/>
                      <a:pt x="316" y="94"/>
                    </a:cubicBezTo>
                    <a:cubicBezTo>
                      <a:pt x="291" y="22"/>
                      <a:pt x="291" y="22"/>
                      <a:pt x="291" y="22"/>
                    </a:cubicBezTo>
                    <a:cubicBezTo>
                      <a:pt x="286" y="8"/>
                      <a:pt x="270" y="0"/>
                      <a:pt x="256" y="5"/>
                    </a:cubicBezTo>
                    <a:close/>
                  </a:path>
                </a:pathLst>
              </a:custGeom>
              <a:solidFill>
                <a:srgbClr val="E234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îsḷïḍê">
                <a:extLst>
                  <a:ext uri="{FF2B5EF4-FFF2-40B4-BE49-F238E27FC236}">
                    <a16:creationId xmlns:a16="http://schemas.microsoft.com/office/drawing/2014/main" id="{D148FBDA-6B91-4F79-A337-0FB9074EFAAF}"/>
                  </a:ext>
                </a:extLst>
              </p:cNvPr>
              <p:cNvSpPr/>
              <p:nvPr/>
            </p:nvSpPr>
            <p:spPr bwMode="auto">
              <a:xfrm>
                <a:off x="6064076" y="2426270"/>
                <a:ext cx="424125" cy="175578"/>
              </a:xfrm>
              <a:custGeom>
                <a:avLst/>
                <a:gdLst>
                  <a:gd name="T0" fmla="*/ 372 w 372"/>
                  <a:gd name="T1" fmla="*/ 28 h 154"/>
                  <a:gd name="T2" fmla="*/ 10 w 372"/>
                  <a:gd name="T3" fmla="*/ 154 h 154"/>
                  <a:gd name="T4" fmla="*/ 0 w 372"/>
                  <a:gd name="T5" fmla="*/ 124 h 154"/>
                  <a:gd name="T6" fmla="*/ 362 w 372"/>
                  <a:gd name="T7" fmla="*/ 0 h 154"/>
                  <a:gd name="T8" fmla="*/ 372 w 372"/>
                  <a:gd name="T9" fmla="*/ 28 h 154"/>
                </a:gdLst>
                <a:ahLst/>
                <a:cxnLst>
                  <a:cxn ang="0">
                    <a:pos x="T0" y="T1"/>
                  </a:cxn>
                  <a:cxn ang="0">
                    <a:pos x="T2" y="T3"/>
                  </a:cxn>
                  <a:cxn ang="0">
                    <a:pos x="T4" y="T5"/>
                  </a:cxn>
                  <a:cxn ang="0">
                    <a:pos x="T6" y="T7"/>
                  </a:cxn>
                  <a:cxn ang="0">
                    <a:pos x="T8" y="T9"/>
                  </a:cxn>
                </a:cxnLst>
                <a:rect l="0" t="0" r="r" b="b"/>
                <a:pathLst>
                  <a:path w="372" h="154">
                    <a:moveTo>
                      <a:pt x="372" y="28"/>
                    </a:moveTo>
                    <a:lnTo>
                      <a:pt x="10" y="154"/>
                    </a:lnTo>
                    <a:lnTo>
                      <a:pt x="0" y="124"/>
                    </a:lnTo>
                    <a:lnTo>
                      <a:pt x="362" y="0"/>
                    </a:lnTo>
                    <a:lnTo>
                      <a:pt x="372" y="28"/>
                    </a:lnTo>
                    <a:close/>
                  </a:path>
                </a:pathLst>
              </a:custGeom>
              <a:solidFill>
                <a:srgbClr val="E234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iS1ïḋè">
                <a:extLst>
                  <a:ext uri="{FF2B5EF4-FFF2-40B4-BE49-F238E27FC236}">
                    <a16:creationId xmlns:a16="http://schemas.microsoft.com/office/drawing/2014/main" id="{79151663-4B3A-4450-9481-50C5E1C40D0A}"/>
                  </a:ext>
                </a:extLst>
              </p:cNvPr>
              <p:cNvSpPr/>
              <p:nvPr/>
            </p:nvSpPr>
            <p:spPr bwMode="auto">
              <a:xfrm>
                <a:off x="6357088" y="2487837"/>
                <a:ext cx="153917" cy="82089"/>
              </a:xfrm>
              <a:custGeom>
                <a:avLst/>
                <a:gdLst>
                  <a:gd name="T0" fmla="*/ 135 w 135"/>
                  <a:gd name="T1" fmla="*/ 30 h 72"/>
                  <a:gd name="T2" fmla="*/ 10 w 135"/>
                  <a:gd name="T3" fmla="*/ 72 h 72"/>
                  <a:gd name="T4" fmla="*/ 0 w 135"/>
                  <a:gd name="T5" fmla="*/ 42 h 72"/>
                  <a:gd name="T6" fmla="*/ 125 w 135"/>
                  <a:gd name="T7" fmla="*/ 0 h 72"/>
                  <a:gd name="T8" fmla="*/ 135 w 135"/>
                  <a:gd name="T9" fmla="*/ 30 h 72"/>
                </a:gdLst>
                <a:ahLst/>
                <a:cxnLst>
                  <a:cxn ang="0">
                    <a:pos x="T0" y="T1"/>
                  </a:cxn>
                  <a:cxn ang="0">
                    <a:pos x="T2" y="T3"/>
                  </a:cxn>
                  <a:cxn ang="0">
                    <a:pos x="T4" y="T5"/>
                  </a:cxn>
                  <a:cxn ang="0">
                    <a:pos x="T6" y="T7"/>
                  </a:cxn>
                  <a:cxn ang="0">
                    <a:pos x="T8" y="T9"/>
                  </a:cxn>
                </a:cxnLst>
                <a:rect l="0" t="0" r="r" b="b"/>
                <a:pathLst>
                  <a:path w="135" h="72">
                    <a:moveTo>
                      <a:pt x="135" y="30"/>
                    </a:moveTo>
                    <a:lnTo>
                      <a:pt x="10" y="72"/>
                    </a:lnTo>
                    <a:lnTo>
                      <a:pt x="0" y="42"/>
                    </a:lnTo>
                    <a:lnTo>
                      <a:pt x="125" y="0"/>
                    </a:lnTo>
                    <a:lnTo>
                      <a:pt x="135" y="30"/>
                    </a:lnTo>
                    <a:close/>
                  </a:path>
                </a:pathLst>
              </a:custGeom>
              <a:solidFill>
                <a:srgbClr val="E2340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íS1íďê">
                <a:extLst>
                  <a:ext uri="{FF2B5EF4-FFF2-40B4-BE49-F238E27FC236}">
                    <a16:creationId xmlns:a16="http://schemas.microsoft.com/office/drawing/2014/main" id="{2D1369E7-AFD5-4DBE-86FD-51AE1CCB0FF8}"/>
                  </a:ext>
                </a:extLst>
              </p:cNvPr>
              <p:cNvSpPr/>
              <p:nvPr/>
            </p:nvSpPr>
            <p:spPr bwMode="auto">
              <a:xfrm>
                <a:off x="7652264" y="3268819"/>
                <a:ext cx="140235" cy="279330"/>
              </a:xfrm>
              <a:custGeom>
                <a:avLst/>
                <a:gdLst>
                  <a:gd name="T0" fmla="*/ 123 w 123"/>
                  <a:gd name="T1" fmla="*/ 0 h 245"/>
                  <a:gd name="T2" fmla="*/ 123 w 123"/>
                  <a:gd name="T3" fmla="*/ 245 h 245"/>
                  <a:gd name="T4" fmla="*/ 0 w 123"/>
                  <a:gd name="T5" fmla="*/ 122 h 245"/>
                  <a:gd name="T6" fmla="*/ 123 w 123"/>
                  <a:gd name="T7" fmla="*/ 0 h 245"/>
                </a:gdLst>
                <a:ahLst/>
                <a:cxnLst>
                  <a:cxn ang="0">
                    <a:pos x="T0" y="T1"/>
                  </a:cxn>
                  <a:cxn ang="0">
                    <a:pos x="T2" y="T3"/>
                  </a:cxn>
                  <a:cxn ang="0">
                    <a:pos x="T4" y="T5"/>
                  </a:cxn>
                  <a:cxn ang="0">
                    <a:pos x="T6" y="T7"/>
                  </a:cxn>
                </a:cxnLst>
                <a:rect l="0" t="0" r="r" b="b"/>
                <a:pathLst>
                  <a:path w="123" h="245">
                    <a:moveTo>
                      <a:pt x="123" y="0"/>
                    </a:moveTo>
                    <a:lnTo>
                      <a:pt x="123" y="245"/>
                    </a:lnTo>
                    <a:lnTo>
                      <a:pt x="0" y="122"/>
                    </a:lnTo>
                    <a:lnTo>
                      <a:pt x="123" y="0"/>
                    </a:lnTo>
                    <a:close/>
                  </a:path>
                </a:pathLst>
              </a:custGeom>
              <a:solidFill>
                <a:srgbClr val="3DC0C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išļíḑé">
                <a:extLst>
                  <a:ext uri="{FF2B5EF4-FFF2-40B4-BE49-F238E27FC236}">
                    <a16:creationId xmlns:a16="http://schemas.microsoft.com/office/drawing/2014/main" id="{88496235-80EC-424B-AAAF-3BCE5AB2DF72}"/>
                  </a:ext>
                </a:extLst>
              </p:cNvPr>
              <p:cNvSpPr/>
              <p:nvPr/>
            </p:nvSpPr>
            <p:spPr bwMode="auto">
              <a:xfrm>
                <a:off x="8679513" y="3946050"/>
                <a:ext cx="129974" cy="129974"/>
              </a:xfrm>
              <a:custGeom>
                <a:avLst/>
                <a:gdLst>
                  <a:gd name="T0" fmla="*/ 57 w 57"/>
                  <a:gd name="T1" fmla="*/ 57 h 57"/>
                  <a:gd name="T2" fmla="*/ 57 w 57"/>
                  <a:gd name="T3" fmla="*/ 0 h 57"/>
                  <a:gd name="T4" fmla="*/ 0 w 57"/>
                  <a:gd name="T5" fmla="*/ 0 h 57"/>
                  <a:gd name="T6" fmla="*/ 0 w 57"/>
                  <a:gd name="T7" fmla="*/ 57 h 57"/>
                  <a:gd name="T8" fmla="*/ 57 w 57"/>
                  <a:gd name="T9" fmla="*/ 57 h 57"/>
                  <a:gd name="T10" fmla="*/ 28 w 57"/>
                  <a:gd name="T11" fmla="*/ 15 h 57"/>
                  <a:gd name="T12" fmla="*/ 42 w 57"/>
                  <a:gd name="T13" fmla="*/ 28 h 57"/>
                  <a:gd name="T14" fmla="*/ 28 w 57"/>
                  <a:gd name="T15" fmla="*/ 42 h 57"/>
                  <a:gd name="T16" fmla="*/ 15 w 57"/>
                  <a:gd name="T17" fmla="*/ 28 h 57"/>
                  <a:gd name="T18" fmla="*/ 28 w 57"/>
                  <a:gd name="T19" fmla="*/ 1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57" y="57"/>
                    </a:moveTo>
                    <a:cubicBezTo>
                      <a:pt x="57" y="0"/>
                      <a:pt x="57" y="0"/>
                      <a:pt x="57" y="0"/>
                    </a:cubicBezTo>
                    <a:cubicBezTo>
                      <a:pt x="0" y="0"/>
                      <a:pt x="0" y="0"/>
                      <a:pt x="0" y="0"/>
                    </a:cubicBezTo>
                    <a:cubicBezTo>
                      <a:pt x="0" y="57"/>
                      <a:pt x="0" y="57"/>
                      <a:pt x="0" y="57"/>
                    </a:cubicBezTo>
                    <a:lnTo>
                      <a:pt x="57" y="57"/>
                    </a:lnTo>
                    <a:close/>
                    <a:moveTo>
                      <a:pt x="28" y="15"/>
                    </a:moveTo>
                    <a:cubicBezTo>
                      <a:pt x="36" y="15"/>
                      <a:pt x="42" y="21"/>
                      <a:pt x="42" y="28"/>
                    </a:cubicBezTo>
                    <a:cubicBezTo>
                      <a:pt x="42" y="36"/>
                      <a:pt x="36" y="42"/>
                      <a:pt x="28" y="42"/>
                    </a:cubicBezTo>
                    <a:cubicBezTo>
                      <a:pt x="21" y="42"/>
                      <a:pt x="15" y="36"/>
                      <a:pt x="15" y="28"/>
                    </a:cubicBezTo>
                    <a:cubicBezTo>
                      <a:pt x="15" y="21"/>
                      <a:pt x="21" y="15"/>
                      <a:pt x="28" y="15"/>
                    </a:cubicBezTo>
                    <a:close/>
                  </a:path>
                </a:pathLst>
              </a:custGeom>
              <a:solidFill>
                <a:srgbClr val="7D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iSḻíḓê">
                <a:extLst>
                  <a:ext uri="{FF2B5EF4-FFF2-40B4-BE49-F238E27FC236}">
                    <a16:creationId xmlns:a16="http://schemas.microsoft.com/office/drawing/2014/main" id="{253149C4-2016-40CE-9002-2400F31F2817}"/>
                  </a:ext>
                </a:extLst>
              </p:cNvPr>
              <p:cNvSpPr/>
              <p:nvPr/>
            </p:nvSpPr>
            <p:spPr bwMode="auto">
              <a:xfrm>
                <a:off x="6989854" y="1800344"/>
                <a:ext cx="1429711" cy="2045375"/>
              </a:xfrm>
              <a:custGeom>
                <a:avLst/>
                <a:gdLst>
                  <a:gd name="T0" fmla="*/ 59 w 624"/>
                  <a:gd name="T1" fmla="*/ 893 h 893"/>
                  <a:gd name="T2" fmla="*/ 564 w 624"/>
                  <a:gd name="T3" fmla="*/ 893 h 893"/>
                  <a:gd name="T4" fmla="*/ 624 w 624"/>
                  <a:gd name="T5" fmla="*/ 834 h 893"/>
                  <a:gd name="T6" fmla="*/ 624 w 624"/>
                  <a:gd name="T7" fmla="*/ 59 h 893"/>
                  <a:gd name="T8" fmla="*/ 564 w 624"/>
                  <a:gd name="T9" fmla="*/ 0 h 893"/>
                  <a:gd name="T10" fmla="*/ 59 w 624"/>
                  <a:gd name="T11" fmla="*/ 0 h 893"/>
                  <a:gd name="T12" fmla="*/ 0 w 624"/>
                  <a:gd name="T13" fmla="*/ 59 h 893"/>
                  <a:gd name="T14" fmla="*/ 0 w 624"/>
                  <a:gd name="T15" fmla="*/ 834 h 893"/>
                  <a:gd name="T16" fmla="*/ 59 w 624"/>
                  <a:gd name="T17" fmla="*/ 89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4" h="893">
                    <a:moveTo>
                      <a:pt x="59" y="893"/>
                    </a:moveTo>
                    <a:cubicBezTo>
                      <a:pt x="564" y="893"/>
                      <a:pt x="564" y="893"/>
                      <a:pt x="564" y="893"/>
                    </a:cubicBezTo>
                    <a:cubicBezTo>
                      <a:pt x="597" y="893"/>
                      <a:pt x="624" y="867"/>
                      <a:pt x="624" y="834"/>
                    </a:cubicBezTo>
                    <a:cubicBezTo>
                      <a:pt x="624" y="59"/>
                      <a:pt x="624" y="59"/>
                      <a:pt x="624" y="59"/>
                    </a:cubicBezTo>
                    <a:cubicBezTo>
                      <a:pt x="624" y="26"/>
                      <a:pt x="597" y="0"/>
                      <a:pt x="564" y="0"/>
                    </a:cubicBezTo>
                    <a:cubicBezTo>
                      <a:pt x="59" y="0"/>
                      <a:pt x="59" y="0"/>
                      <a:pt x="59" y="0"/>
                    </a:cubicBezTo>
                    <a:cubicBezTo>
                      <a:pt x="26" y="0"/>
                      <a:pt x="0" y="26"/>
                      <a:pt x="0" y="59"/>
                    </a:cubicBezTo>
                    <a:cubicBezTo>
                      <a:pt x="0" y="834"/>
                      <a:pt x="0" y="834"/>
                      <a:pt x="0" y="834"/>
                    </a:cubicBezTo>
                    <a:cubicBezTo>
                      <a:pt x="0" y="867"/>
                      <a:pt x="26" y="893"/>
                      <a:pt x="59" y="893"/>
                    </a:cubicBezTo>
                    <a:close/>
                  </a:path>
                </a:pathLst>
              </a:custGeom>
              <a:solidFill>
                <a:srgbClr val="4746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î$ľíďé">
                <a:extLst>
                  <a:ext uri="{FF2B5EF4-FFF2-40B4-BE49-F238E27FC236}">
                    <a16:creationId xmlns:a16="http://schemas.microsoft.com/office/drawing/2014/main" id="{80AF7118-A2BF-4FB9-AD26-A8A8E6C37707}"/>
                  </a:ext>
                </a:extLst>
              </p:cNvPr>
              <p:cNvSpPr/>
              <p:nvPr/>
            </p:nvSpPr>
            <p:spPr bwMode="auto">
              <a:xfrm>
                <a:off x="7127809" y="1917777"/>
                <a:ext cx="104891" cy="102611"/>
              </a:xfrm>
              <a:custGeom>
                <a:avLst/>
                <a:gdLst>
                  <a:gd name="T0" fmla="*/ 46 w 46"/>
                  <a:gd name="T1" fmla="*/ 45 h 45"/>
                  <a:gd name="T2" fmla="*/ 46 w 46"/>
                  <a:gd name="T3" fmla="*/ 0 h 45"/>
                  <a:gd name="T4" fmla="*/ 0 w 46"/>
                  <a:gd name="T5" fmla="*/ 0 h 45"/>
                  <a:gd name="T6" fmla="*/ 0 w 46"/>
                  <a:gd name="T7" fmla="*/ 45 h 45"/>
                  <a:gd name="T8" fmla="*/ 46 w 46"/>
                  <a:gd name="T9" fmla="*/ 45 h 45"/>
                  <a:gd name="T10" fmla="*/ 23 w 46"/>
                  <a:gd name="T11" fmla="*/ 12 h 45"/>
                  <a:gd name="T12" fmla="*/ 34 w 46"/>
                  <a:gd name="T13" fmla="*/ 23 h 45"/>
                  <a:gd name="T14" fmla="*/ 23 w 46"/>
                  <a:gd name="T15" fmla="*/ 34 h 45"/>
                  <a:gd name="T16" fmla="*/ 12 w 46"/>
                  <a:gd name="T17" fmla="*/ 23 h 45"/>
                  <a:gd name="T18" fmla="*/ 23 w 46"/>
                  <a:gd name="T19"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5">
                    <a:moveTo>
                      <a:pt x="46" y="45"/>
                    </a:moveTo>
                    <a:cubicBezTo>
                      <a:pt x="46" y="0"/>
                      <a:pt x="46" y="0"/>
                      <a:pt x="46" y="0"/>
                    </a:cubicBezTo>
                    <a:cubicBezTo>
                      <a:pt x="0" y="0"/>
                      <a:pt x="0" y="0"/>
                      <a:pt x="0" y="0"/>
                    </a:cubicBezTo>
                    <a:cubicBezTo>
                      <a:pt x="0" y="45"/>
                      <a:pt x="0" y="45"/>
                      <a:pt x="0" y="45"/>
                    </a:cubicBezTo>
                    <a:lnTo>
                      <a:pt x="46" y="45"/>
                    </a:lnTo>
                    <a:close/>
                    <a:moveTo>
                      <a:pt x="23" y="12"/>
                    </a:moveTo>
                    <a:cubicBezTo>
                      <a:pt x="29" y="12"/>
                      <a:pt x="34" y="17"/>
                      <a:pt x="34" y="23"/>
                    </a:cubicBezTo>
                    <a:cubicBezTo>
                      <a:pt x="34" y="29"/>
                      <a:pt x="29" y="34"/>
                      <a:pt x="23" y="34"/>
                    </a:cubicBezTo>
                    <a:cubicBezTo>
                      <a:pt x="17" y="34"/>
                      <a:pt x="12" y="29"/>
                      <a:pt x="12" y="23"/>
                    </a:cubicBezTo>
                    <a:cubicBezTo>
                      <a:pt x="12" y="17"/>
                      <a:pt x="17" y="12"/>
                      <a:pt x="23" y="12"/>
                    </a:cubicBezTo>
                    <a:close/>
                  </a:path>
                </a:pathLst>
              </a:custGeom>
              <a:solidFill>
                <a:srgbClr val="7D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ïşľîďe">
                <a:extLst>
                  <a:ext uri="{FF2B5EF4-FFF2-40B4-BE49-F238E27FC236}">
                    <a16:creationId xmlns:a16="http://schemas.microsoft.com/office/drawing/2014/main" id="{AA7F51B6-2D7A-4B8D-A62B-411516C21761}"/>
                  </a:ext>
                </a:extLst>
              </p:cNvPr>
              <p:cNvSpPr/>
              <p:nvPr/>
            </p:nvSpPr>
            <p:spPr bwMode="auto">
              <a:xfrm>
                <a:off x="7509749" y="3689523"/>
                <a:ext cx="389921" cy="61566"/>
              </a:xfrm>
              <a:custGeom>
                <a:avLst/>
                <a:gdLst>
                  <a:gd name="T0" fmla="*/ 0 w 170"/>
                  <a:gd name="T1" fmla="*/ 14 h 27"/>
                  <a:gd name="T2" fmla="*/ 13 w 170"/>
                  <a:gd name="T3" fmla="*/ 0 h 27"/>
                  <a:gd name="T4" fmla="*/ 156 w 170"/>
                  <a:gd name="T5" fmla="*/ 0 h 27"/>
                  <a:gd name="T6" fmla="*/ 170 w 170"/>
                  <a:gd name="T7" fmla="*/ 14 h 27"/>
                  <a:gd name="T8" fmla="*/ 170 w 170"/>
                  <a:gd name="T9" fmla="*/ 14 h 27"/>
                  <a:gd name="T10" fmla="*/ 156 w 170"/>
                  <a:gd name="T11" fmla="*/ 27 h 27"/>
                  <a:gd name="T12" fmla="*/ 13 w 170"/>
                  <a:gd name="T13" fmla="*/ 27 h 27"/>
                  <a:gd name="T14" fmla="*/ 0 w 170"/>
                  <a:gd name="T15" fmla="*/ 14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27">
                    <a:moveTo>
                      <a:pt x="0" y="14"/>
                    </a:moveTo>
                    <a:cubicBezTo>
                      <a:pt x="0" y="6"/>
                      <a:pt x="6" y="0"/>
                      <a:pt x="13" y="0"/>
                    </a:cubicBezTo>
                    <a:cubicBezTo>
                      <a:pt x="156" y="0"/>
                      <a:pt x="156" y="0"/>
                      <a:pt x="156" y="0"/>
                    </a:cubicBezTo>
                    <a:cubicBezTo>
                      <a:pt x="164" y="0"/>
                      <a:pt x="170" y="6"/>
                      <a:pt x="170" y="14"/>
                    </a:cubicBezTo>
                    <a:cubicBezTo>
                      <a:pt x="170" y="14"/>
                      <a:pt x="170" y="14"/>
                      <a:pt x="170" y="14"/>
                    </a:cubicBezTo>
                    <a:cubicBezTo>
                      <a:pt x="170" y="21"/>
                      <a:pt x="164" y="27"/>
                      <a:pt x="156" y="27"/>
                    </a:cubicBezTo>
                    <a:cubicBezTo>
                      <a:pt x="13" y="27"/>
                      <a:pt x="13" y="27"/>
                      <a:pt x="13" y="27"/>
                    </a:cubicBezTo>
                    <a:cubicBezTo>
                      <a:pt x="6" y="27"/>
                      <a:pt x="0" y="21"/>
                      <a:pt x="0" y="14"/>
                    </a:cubicBezTo>
                    <a:close/>
                  </a:path>
                </a:pathLst>
              </a:custGeom>
              <a:solidFill>
                <a:srgbClr val="4B4C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išḷiḓê">
                <a:extLst>
                  <a:ext uri="{FF2B5EF4-FFF2-40B4-BE49-F238E27FC236}">
                    <a16:creationId xmlns:a16="http://schemas.microsoft.com/office/drawing/2014/main" id="{C4B6F7E9-E786-4EA9-89B4-F687114CF6C5}"/>
                  </a:ext>
                </a:extLst>
              </p:cNvPr>
              <p:cNvSpPr/>
              <p:nvPr/>
            </p:nvSpPr>
            <p:spPr bwMode="auto">
              <a:xfrm>
                <a:off x="7105007" y="2125278"/>
                <a:ext cx="1200547" cy="1536882"/>
              </a:xfrm>
              <a:prstGeom prst="rect">
                <a:avLst/>
              </a:prstGeom>
              <a:solidFill>
                <a:srgbClr val="22AB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1" name="íś1íḋe">
                <a:extLst>
                  <a:ext uri="{FF2B5EF4-FFF2-40B4-BE49-F238E27FC236}">
                    <a16:creationId xmlns:a16="http://schemas.microsoft.com/office/drawing/2014/main" id="{F819D9DD-9DFD-4B1E-8CC1-995375FE846F}"/>
                  </a:ext>
                </a:extLst>
              </p:cNvPr>
              <p:cNvSpPr/>
              <p:nvPr/>
            </p:nvSpPr>
            <p:spPr bwMode="auto">
              <a:xfrm>
                <a:off x="7759436" y="3598314"/>
                <a:ext cx="1119598" cy="470870"/>
              </a:xfrm>
              <a:custGeom>
                <a:avLst/>
                <a:gdLst>
                  <a:gd name="T0" fmla="*/ 409 w 488"/>
                  <a:gd name="T1" fmla="*/ 197 h 206"/>
                  <a:gd name="T2" fmla="*/ 350 w 488"/>
                  <a:gd name="T3" fmla="*/ 173 h 206"/>
                  <a:gd name="T4" fmla="*/ 166 w 488"/>
                  <a:gd name="T5" fmla="*/ 206 h 206"/>
                  <a:gd name="T6" fmla="*/ 92 w 488"/>
                  <a:gd name="T7" fmla="*/ 177 h 206"/>
                  <a:gd name="T8" fmla="*/ 12 w 488"/>
                  <a:gd name="T9" fmla="*/ 108 h 206"/>
                  <a:gd name="T10" fmla="*/ 97 w 488"/>
                  <a:gd name="T11" fmla="*/ 108 h 206"/>
                  <a:gd name="T12" fmla="*/ 132 w 488"/>
                  <a:gd name="T13" fmla="*/ 127 h 206"/>
                  <a:gd name="T14" fmla="*/ 178 w 488"/>
                  <a:gd name="T15" fmla="*/ 121 h 206"/>
                  <a:gd name="T16" fmla="*/ 111 w 488"/>
                  <a:gd name="T17" fmla="*/ 76 h 206"/>
                  <a:gd name="T18" fmla="*/ 21 w 488"/>
                  <a:gd name="T19" fmla="*/ 51 h 206"/>
                  <a:gd name="T20" fmla="*/ 1 w 488"/>
                  <a:gd name="T21" fmla="*/ 24 h 206"/>
                  <a:gd name="T22" fmla="*/ 29 w 488"/>
                  <a:gd name="T23" fmla="*/ 1 h 206"/>
                  <a:gd name="T24" fmla="*/ 165 w 488"/>
                  <a:gd name="T25" fmla="*/ 16 h 206"/>
                  <a:gd name="T26" fmla="*/ 245 w 488"/>
                  <a:gd name="T27" fmla="*/ 7 h 206"/>
                  <a:gd name="T28" fmla="*/ 304 w 488"/>
                  <a:gd name="T29" fmla="*/ 35 h 206"/>
                  <a:gd name="T30" fmla="*/ 488 w 488"/>
                  <a:gd name="T31" fmla="*/ 78 h 206"/>
                  <a:gd name="T32" fmla="*/ 409 w 488"/>
                  <a:gd name="T33" fmla="*/ 19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8" h="206">
                    <a:moveTo>
                      <a:pt x="409" y="197"/>
                    </a:moveTo>
                    <a:cubicBezTo>
                      <a:pt x="350" y="173"/>
                      <a:pt x="350" y="173"/>
                      <a:pt x="350" y="173"/>
                    </a:cubicBezTo>
                    <a:cubicBezTo>
                      <a:pt x="350" y="173"/>
                      <a:pt x="212" y="200"/>
                      <a:pt x="166" y="206"/>
                    </a:cubicBezTo>
                    <a:cubicBezTo>
                      <a:pt x="92" y="177"/>
                      <a:pt x="92" y="177"/>
                      <a:pt x="92" y="177"/>
                    </a:cubicBezTo>
                    <a:cubicBezTo>
                      <a:pt x="64" y="155"/>
                      <a:pt x="12" y="108"/>
                      <a:pt x="12" y="108"/>
                    </a:cubicBezTo>
                    <a:cubicBezTo>
                      <a:pt x="97" y="108"/>
                      <a:pt x="97" y="108"/>
                      <a:pt x="97" y="108"/>
                    </a:cubicBezTo>
                    <a:cubicBezTo>
                      <a:pt x="132" y="127"/>
                      <a:pt x="132" y="127"/>
                      <a:pt x="132" y="127"/>
                    </a:cubicBezTo>
                    <a:cubicBezTo>
                      <a:pt x="178" y="121"/>
                      <a:pt x="178" y="121"/>
                      <a:pt x="178" y="121"/>
                    </a:cubicBezTo>
                    <a:cubicBezTo>
                      <a:pt x="178" y="121"/>
                      <a:pt x="167" y="93"/>
                      <a:pt x="111" y="76"/>
                    </a:cubicBezTo>
                    <a:cubicBezTo>
                      <a:pt x="81" y="67"/>
                      <a:pt x="51" y="59"/>
                      <a:pt x="21" y="51"/>
                    </a:cubicBezTo>
                    <a:cubicBezTo>
                      <a:pt x="9" y="48"/>
                      <a:pt x="0" y="37"/>
                      <a:pt x="1" y="24"/>
                    </a:cubicBezTo>
                    <a:cubicBezTo>
                      <a:pt x="3" y="10"/>
                      <a:pt x="15" y="0"/>
                      <a:pt x="29" y="1"/>
                    </a:cubicBezTo>
                    <a:cubicBezTo>
                      <a:pt x="165" y="16"/>
                      <a:pt x="165" y="16"/>
                      <a:pt x="165" y="16"/>
                    </a:cubicBezTo>
                    <a:cubicBezTo>
                      <a:pt x="165" y="16"/>
                      <a:pt x="203" y="0"/>
                      <a:pt x="245" y="7"/>
                    </a:cubicBezTo>
                    <a:cubicBezTo>
                      <a:pt x="286" y="15"/>
                      <a:pt x="304" y="35"/>
                      <a:pt x="304" y="35"/>
                    </a:cubicBezTo>
                    <a:cubicBezTo>
                      <a:pt x="488" y="78"/>
                      <a:pt x="488" y="78"/>
                      <a:pt x="488" y="78"/>
                    </a:cubicBezTo>
                    <a:lnTo>
                      <a:pt x="409" y="197"/>
                    </a:lnTo>
                    <a:close/>
                  </a:path>
                </a:pathLst>
              </a:custGeom>
              <a:solidFill>
                <a:srgbClr val="FFC2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îśļiḑè">
                <a:extLst>
                  <a:ext uri="{FF2B5EF4-FFF2-40B4-BE49-F238E27FC236}">
                    <a16:creationId xmlns:a16="http://schemas.microsoft.com/office/drawing/2014/main" id="{64F8E458-4155-4E5F-89FE-7BFF5D255309}"/>
                  </a:ext>
                </a:extLst>
              </p:cNvPr>
              <p:cNvSpPr/>
              <p:nvPr/>
            </p:nvSpPr>
            <p:spPr bwMode="auto">
              <a:xfrm>
                <a:off x="7781098" y="3614275"/>
                <a:ext cx="104891" cy="88929"/>
              </a:xfrm>
              <a:custGeom>
                <a:avLst/>
                <a:gdLst>
                  <a:gd name="T0" fmla="*/ 41 w 46"/>
                  <a:gd name="T1" fmla="*/ 39 h 39"/>
                  <a:gd name="T2" fmla="*/ 46 w 46"/>
                  <a:gd name="T3" fmla="*/ 9 h 39"/>
                  <a:gd name="T4" fmla="*/ 3 w 46"/>
                  <a:gd name="T5" fmla="*/ 14 h 39"/>
                  <a:gd name="T6" fmla="*/ 41 w 46"/>
                  <a:gd name="T7" fmla="*/ 39 h 39"/>
                </a:gdLst>
                <a:ahLst/>
                <a:cxnLst>
                  <a:cxn ang="0">
                    <a:pos x="T0" y="T1"/>
                  </a:cxn>
                  <a:cxn ang="0">
                    <a:pos x="T2" y="T3"/>
                  </a:cxn>
                  <a:cxn ang="0">
                    <a:pos x="T4" y="T5"/>
                  </a:cxn>
                  <a:cxn ang="0">
                    <a:pos x="T6" y="T7"/>
                  </a:cxn>
                </a:cxnLst>
                <a:rect l="0" t="0" r="r" b="b"/>
                <a:pathLst>
                  <a:path w="46" h="39">
                    <a:moveTo>
                      <a:pt x="41" y="39"/>
                    </a:moveTo>
                    <a:cubicBezTo>
                      <a:pt x="46" y="9"/>
                      <a:pt x="46" y="9"/>
                      <a:pt x="46" y="9"/>
                    </a:cubicBezTo>
                    <a:cubicBezTo>
                      <a:pt x="22" y="0"/>
                      <a:pt x="5" y="2"/>
                      <a:pt x="3" y="14"/>
                    </a:cubicBezTo>
                    <a:cubicBezTo>
                      <a:pt x="0" y="32"/>
                      <a:pt x="12" y="39"/>
                      <a:pt x="41" y="39"/>
                    </a:cubicBezTo>
                    <a:close/>
                  </a:path>
                </a:pathLst>
              </a:custGeom>
              <a:solidFill>
                <a:srgbClr val="F580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ïṥlíde">
                <a:extLst>
                  <a:ext uri="{FF2B5EF4-FFF2-40B4-BE49-F238E27FC236}">
                    <a16:creationId xmlns:a16="http://schemas.microsoft.com/office/drawing/2014/main" id="{4DE55C10-CD6A-4316-9BD4-4BBF301BCF38}"/>
                  </a:ext>
                </a:extLst>
              </p:cNvPr>
              <p:cNvSpPr/>
              <p:nvPr/>
            </p:nvSpPr>
            <p:spPr bwMode="auto">
              <a:xfrm>
                <a:off x="7700150" y="2372684"/>
                <a:ext cx="247407" cy="247406"/>
              </a:xfrm>
              <a:prstGeom prst="ellipse">
                <a:avLst/>
              </a:prstGeom>
              <a:solidFill>
                <a:srgbClr val="F9ECD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i$1îḑe">
                <a:extLst>
                  <a:ext uri="{FF2B5EF4-FFF2-40B4-BE49-F238E27FC236}">
                    <a16:creationId xmlns:a16="http://schemas.microsoft.com/office/drawing/2014/main" id="{A2ACEB93-9AC0-44DB-9F3A-067B28FC6926}"/>
                  </a:ext>
                </a:extLst>
              </p:cNvPr>
              <p:cNvSpPr/>
              <p:nvPr/>
            </p:nvSpPr>
            <p:spPr bwMode="auto">
              <a:xfrm>
                <a:off x="7792499" y="2297436"/>
                <a:ext cx="586022" cy="254247"/>
              </a:xfrm>
              <a:custGeom>
                <a:avLst/>
                <a:gdLst>
                  <a:gd name="T0" fmla="*/ 225 w 256"/>
                  <a:gd name="T1" fmla="*/ 3 h 111"/>
                  <a:gd name="T2" fmla="*/ 252 w 256"/>
                  <a:gd name="T3" fmla="*/ 18 h 111"/>
                  <a:gd name="T4" fmla="*/ 253 w 256"/>
                  <a:gd name="T5" fmla="*/ 22 h 111"/>
                  <a:gd name="T6" fmla="*/ 238 w 256"/>
                  <a:gd name="T7" fmla="*/ 48 h 111"/>
                  <a:gd name="T8" fmla="*/ 41 w 256"/>
                  <a:gd name="T9" fmla="*/ 104 h 111"/>
                  <a:gd name="T10" fmla="*/ 28 w 256"/>
                  <a:gd name="T11" fmla="*/ 58 h 111"/>
                  <a:gd name="T12" fmla="*/ 225 w 256"/>
                  <a:gd name="T13" fmla="*/ 3 h 111"/>
                </a:gdLst>
                <a:ahLst/>
                <a:cxnLst>
                  <a:cxn ang="0">
                    <a:pos x="T0" y="T1"/>
                  </a:cxn>
                  <a:cxn ang="0">
                    <a:pos x="T2" y="T3"/>
                  </a:cxn>
                  <a:cxn ang="0">
                    <a:pos x="T4" y="T5"/>
                  </a:cxn>
                  <a:cxn ang="0">
                    <a:pos x="T6" y="T7"/>
                  </a:cxn>
                  <a:cxn ang="0">
                    <a:pos x="T8" y="T9"/>
                  </a:cxn>
                  <a:cxn ang="0">
                    <a:pos x="T10" y="T11"/>
                  </a:cxn>
                  <a:cxn ang="0">
                    <a:pos x="T12" y="T13"/>
                  </a:cxn>
                </a:cxnLst>
                <a:rect l="0" t="0" r="r" b="b"/>
                <a:pathLst>
                  <a:path w="256" h="111">
                    <a:moveTo>
                      <a:pt x="225" y="3"/>
                    </a:moveTo>
                    <a:cubicBezTo>
                      <a:pt x="237" y="0"/>
                      <a:pt x="248" y="6"/>
                      <a:pt x="252" y="18"/>
                    </a:cubicBezTo>
                    <a:cubicBezTo>
                      <a:pt x="253" y="22"/>
                      <a:pt x="253" y="22"/>
                      <a:pt x="253" y="22"/>
                    </a:cubicBezTo>
                    <a:cubicBezTo>
                      <a:pt x="256" y="33"/>
                      <a:pt x="249" y="45"/>
                      <a:pt x="238" y="48"/>
                    </a:cubicBezTo>
                    <a:cubicBezTo>
                      <a:pt x="41" y="104"/>
                      <a:pt x="41" y="104"/>
                      <a:pt x="41" y="104"/>
                    </a:cubicBezTo>
                    <a:cubicBezTo>
                      <a:pt x="14" y="111"/>
                      <a:pt x="0" y="66"/>
                      <a:pt x="28" y="58"/>
                    </a:cubicBezTo>
                    <a:lnTo>
                      <a:pt x="225" y="3"/>
                    </a:lnTo>
                    <a:close/>
                  </a:path>
                </a:pathLst>
              </a:custGeom>
              <a:solidFill>
                <a:srgbClr val="FFC2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íṥ1îdê">
                <a:extLst>
                  <a:ext uri="{FF2B5EF4-FFF2-40B4-BE49-F238E27FC236}">
                    <a16:creationId xmlns:a16="http://schemas.microsoft.com/office/drawing/2014/main" id="{7389025F-D5BE-4871-9BC1-F4EA1EF705AD}"/>
                  </a:ext>
                </a:extLst>
              </p:cNvPr>
              <p:cNvSpPr/>
              <p:nvPr/>
            </p:nvSpPr>
            <p:spPr bwMode="auto">
              <a:xfrm>
                <a:off x="7963517" y="2151501"/>
                <a:ext cx="470870" cy="221183"/>
              </a:xfrm>
              <a:custGeom>
                <a:avLst/>
                <a:gdLst>
                  <a:gd name="T0" fmla="*/ 174 w 205"/>
                  <a:gd name="T1" fmla="*/ 3 h 97"/>
                  <a:gd name="T2" fmla="*/ 200 w 205"/>
                  <a:gd name="T3" fmla="*/ 18 h 97"/>
                  <a:gd name="T4" fmla="*/ 202 w 205"/>
                  <a:gd name="T5" fmla="*/ 22 h 97"/>
                  <a:gd name="T6" fmla="*/ 187 w 205"/>
                  <a:gd name="T7" fmla="*/ 49 h 97"/>
                  <a:gd name="T8" fmla="*/ 41 w 205"/>
                  <a:gd name="T9" fmla="*/ 90 h 97"/>
                  <a:gd name="T10" fmla="*/ 28 w 205"/>
                  <a:gd name="T11" fmla="*/ 44 h 97"/>
                  <a:gd name="T12" fmla="*/ 174 w 205"/>
                  <a:gd name="T13" fmla="*/ 3 h 97"/>
                </a:gdLst>
                <a:ahLst/>
                <a:cxnLst>
                  <a:cxn ang="0">
                    <a:pos x="T0" y="T1"/>
                  </a:cxn>
                  <a:cxn ang="0">
                    <a:pos x="T2" y="T3"/>
                  </a:cxn>
                  <a:cxn ang="0">
                    <a:pos x="T4" y="T5"/>
                  </a:cxn>
                  <a:cxn ang="0">
                    <a:pos x="T6" y="T7"/>
                  </a:cxn>
                  <a:cxn ang="0">
                    <a:pos x="T8" y="T9"/>
                  </a:cxn>
                  <a:cxn ang="0">
                    <a:pos x="T10" y="T11"/>
                  </a:cxn>
                  <a:cxn ang="0">
                    <a:pos x="T12" y="T13"/>
                  </a:cxn>
                </a:cxnLst>
                <a:rect l="0" t="0" r="r" b="b"/>
                <a:pathLst>
                  <a:path w="205" h="97">
                    <a:moveTo>
                      <a:pt x="174" y="3"/>
                    </a:moveTo>
                    <a:cubicBezTo>
                      <a:pt x="185" y="0"/>
                      <a:pt x="197" y="6"/>
                      <a:pt x="200" y="18"/>
                    </a:cubicBezTo>
                    <a:cubicBezTo>
                      <a:pt x="202" y="22"/>
                      <a:pt x="202" y="22"/>
                      <a:pt x="202" y="22"/>
                    </a:cubicBezTo>
                    <a:cubicBezTo>
                      <a:pt x="205" y="34"/>
                      <a:pt x="198" y="45"/>
                      <a:pt x="187" y="49"/>
                    </a:cubicBezTo>
                    <a:cubicBezTo>
                      <a:pt x="41" y="90"/>
                      <a:pt x="41" y="90"/>
                      <a:pt x="41" y="90"/>
                    </a:cubicBezTo>
                    <a:cubicBezTo>
                      <a:pt x="13" y="97"/>
                      <a:pt x="0" y="52"/>
                      <a:pt x="28" y="44"/>
                    </a:cubicBezTo>
                    <a:lnTo>
                      <a:pt x="174" y="3"/>
                    </a:lnTo>
                    <a:close/>
                  </a:path>
                </a:pathLst>
              </a:custGeom>
              <a:solidFill>
                <a:srgbClr val="FFC2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ïSlidè">
                <a:extLst>
                  <a:ext uri="{FF2B5EF4-FFF2-40B4-BE49-F238E27FC236}">
                    <a16:creationId xmlns:a16="http://schemas.microsoft.com/office/drawing/2014/main" id="{D73F971F-F263-415C-BC1F-E1FC1CC7A8AC}"/>
                  </a:ext>
                </a:extLst>
              </p:cNvPr>
              <p:cNvSpPr/>
              <p:nvPr/>
            </p:nvSpPr>
            <p:spPr bwMode="auto">
              <a:xfrm>
                <a:off x="7963517" y="2020387"/>
                <a:ext cx="468590" cy="222324"/>
              </a:xfrm>
              <a:custGeom>
                <a:avLst/>
                <a:gdLst>
                  <a:gd name="T0" fmla="*/ 174 w 204"/>
                  <a:gd name="T1" fmla="*/ 3 h 97"/>
                  <a:gd name="T2" fmla="*/ 200 w 204"/>
                  <a:gd name="T3" fmla="*/ 18 h 97"/>
                  <a:gd name="T4" fmla="*/ 201 w 204"/>
                  <a:gd name="T5" fmla="*/ 22 h 97"/>
                  <a:gd name="T6" fmla="*/ 187 w 204"/>
                  <a:gd name="T7" fmla="*/ 49 h 97"/>
                  <a:gd name="T8" fmla="*/ 40 w 204"/>
                  <a:gd name="T9" fmla="*/ 90 h 97"/>
                  <a:gd name="T10" fmla="*/ 27 w 204"/>
                  <a:gd name="T11" fmla="*/ 44 h 97"/>
                  <a:gd name="T12" fmla="*/ 174 w 204"/>
                  <a:gd name="T13" fmla="*/ 3 h 97"/>
                </a:gdLst>
                <a:ahLst/>
                <a:cxnLst>
                  <a:cxn ang="0">
                    <a:pos x="T0" y="T1"/>
                  </a:cxn>
                  <a:cxn ang="0">
                    <a:pos x="T2" y="T3"/>
                  </a:cxn>
                  <a:cxn ang="0">
                    <a:pos x="T4" y="T5"/>
                  </a:cxn>
                  <a:cxn ang="0">
                    <a:pos x="T6" y="T7"/>
                  </a:cxn>
                  <a:cxn ang="0">
                    <a:pos x="T8" y="T9"/>
                  </a:cxn>
                  <a:cxn ang="0">
                    <a:pos x="T10" y="T11"/>
                  </a:cxn>
                  <a:cxn ang="0">
                    <a:pos x="T12" y="T13"/>
                  </a:cxn>
                </a:cxnLst>
                <a:rect l="0" t="0" r="r" b="b"/>
                <a:pathLst>
                  <a:path w="204" h="97">
                    <a:moveTo>
                      <a:pt x="174" y="3"/>
                    </a:moveTo>
                    <a:cubicBezTo>
                      <a:pt x="185" y="0"/>
                      <a:pt x="197" y="6"/>
                      <a:pt x="200" y="18"/>
                    </a:cubicBezTo>
                    <a:cubicBezTo>
                      <a:pt x="201" y="22"/>
                      <a:pt x="201" y="22"/>
                      <a:pt x="201" y="22"/>
                    </a:cubicBezTo>
                    <a:cubicBezTo>
                      <a:pt x="204" y="34"/>
                      <a:pt x="198" y="45"/>
                      <a:pt x="187" y="49"/>
                    </a:cubicBezTo>
                    <a:cubicBezTo>
                      <a:pt x="40" y="90"/>
                      <a:pt x="40" y="90"/>
                      <a:pt x="40" y="90"/>
                    </a:cubicBezTo>
                    <a:cubicBezTo>
                      <a:pt x="13" y="97"/>
                      <a:pt x="0" y="52"/>
                      <a:pt x="27" y="44"/>
                    </a:cubicBezTo>
                    <a:lnTo>
                      <a:pt x="174" y="3"/>
                    </a:lnTo>
                    <a:close/>
                  </a:path>
                </a:pathLst>
              </a:custGeom>
              <a:solidFill>
                <a:srgbClr val="FFC2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îṡḻiḑé">
                <a:extLst>
                  <a:ext uri="{FF2B5EF4-FFF2-40B4-BE49-F238E27FC236}">
                    <a16:creationId xmlns:a16="http://schemas.microsoft.com/office/drawing/2014/main" id="{69BC0E00-D2D1-40CC-841B-9CAAF8C83B2D}"/>
                  </a:ext>
                </a:extLst>
              </p:cNvPr>
              <p:cNvSpPr/>
              <p:nvPr/>
            </p:nvSpPr>
            <p:spPr bwMode="auto">
              <a:xfrm>
                <a:off x="8062708" y="1859630"/>
                <a:ext cx="794664" cy="833428"/>
              </a:xfrm>
              <a:custGeom>
                <a:avLst/>
                <a:gdLst>
                  <a:gd name="T0" fmla="*/ 207 w 347"/>
                  <a:gd name="T1" fmla="*/ 44 h 364"/>
                  <a:gd name="T2" fmla="*/ 309 w 347"/>
                  <a:gd name="T3" fmla="*/ 15 h 364"/>
                  <a:gd name="T4" fmla="*/ 347 w 347"/>
                  <a:gd name="T5" fmla="*/ 150 h 364"/>
                  <a:gd name="T6" fmla="*/ 245 w 347"/>
                  <a:gd name="T7" fmla="*/ 179 h 364"/>
                  <a:gd name="T8" fmla="*/ 154 w 347"/>
                  <a:gd name="T9" fmla="*/ 269 h 364"/>
                  <a:gd name="T10" fmla="*/ 94 w 347"/>
                  <a:gd name="T11" fmla="*/ 325 h 364"/>
                  <a:gd name="T12" fmla="*/ 63 w 347"/>
                  <a:gd name="T13" fmla="*/ 364 h 364"/>
                  <a:gd name="T14" fmla="*/ 48 w 347"/>
                  <a:gd name="T15" fmla="*/ 354 h 364"/>
                  <a:gd name="T16" fmla="*/ 102 w 347"/>
                  <a:gd name="T17" fmla="*/ 239 h 364"/>
                  <a:gd name="T18" fmla="*/ 71 w 347"/>
                  <a:gd name="T19" fmla="*/ 204 h 364"/>
                  <a:gd name="T20" fmla="*/ 58 w 347"/>
                  <a:gd name="T21" fmla="*/ 43 h 364"/>
                  <a:gd name="T22" fmla="*/ 207 w 347"/>
                  <a:gd name="T23" fmla="*/ 4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7" h="364">
                    <a:moveTo>
                      <a:pt x="207" y="44"/>
                    </a:moveTo>
                    <a:cubicBezTo>
                      <a:pt x="309" y="15"/>
                      <a:pt x="309" y="15"/>
                      <a:pt x="309" y="15"/>
                    </a:cubicBezTo>
                    <a:cubicBezTo>
                      <a:pt x="347" y="150"/>
                      <a:pt x="347" y="150"/>
                      <a:pt x="347" y="150"/>
                    </a:cubicBezTo>
                    <a:cubicBezTo>
                      <a:pt x="245" y="179"/>
                      <a:pt x="245" y="179"/>
                      <a:pt x="245" y="179"/>
                    </a:cubicBezTo>
                    <a:cubicBezTo>
                      <a:pt x="244" y="246"/>
                      <a:pt x="154" y="269"/>
                      <a:pt x="154" y="269"/>
                    </a:cubicBezTo>
                    <a:cubicBezTo>
                      <a:pt x="125" y="290"/>
                      <a:pt x="107" y="309"/>
                      <a:pt x="94" y="325"/>
                    </a:cubicBezTo>
                    <a:cubicBezTo>
                      <a:pt x="81" y="340"/>
                      <a:pt x="72" y="352"/>
                      <a:pt x="63" y="364"/>
                    </a:cubicBezTo>
                    <a:cubicBezTo>
                      <a:pt x="57" y="361"/>
                      <a:pt x="52" y="358"/>
                      <a:pt x="48" y="354"/>
                    </a:cubicBezTo>
                    <a:cubicBezTo>
                      <a:pt x="0" y="311"/>
                      <a:pt x="96" y="246"/>
                      <a:pt x="102" y="239"/>
                    </a:cubicBezTo>
                    <a:cubicBezTo>
                      <a:pt x="71" y="204"/>
                      <a:pt x="71" y="204"/>
                      <a:pt x="71" y="204"/>
                    </a:cubicBezTo>
                    <a:cubicBezTo>
                      <a:pt x="58" y="43"/>
                      <a:pt x="58" y="43"/>
                      <a:pt x="58" y="43"/>
                    </a:cubicBezTo>
                    <a:cubicBezTo>
                      <a:pt x="177" y="0"/>
                      <a:pt x="204" y="38"/>
                      <a:pt x="207" y="44"/>
                    </a:cubicBezTo>
                    <a:close/>
                  </a:path>
                </a:pathLst>
              </a:custGeom>
              <a:solidFill>
                <a:srgbClr val="FFC2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iŝliḑè">
                <a:extLst>
                  <a:ext uri="{FF2B5EF4-FFF2-40B4-BE49-F238E27FC236}">
                    <a16:creationId xmlns:a16="http://schemas.microsoft.com/office/drawing/2014/main" id="{830A15CD-4D03-4C54-9F91-43849717DC91}"/>
                  </a:ext>
                </a:extLst>
              </p:cNvPr>
              <p:cNvSpPr/>
              <p:nvPr/>
            </p:nvSpPr>
            <p:spPr bwMode="auto">
              <a:xfrm>
                <a:off x="8623647" y="1754739"/>
                <a:ext cx="543838" cy="526735"/>
              </a:xfrm>
              <a:custGeom>
                <a:avLst/>
                <a:gdLst>
                  <a:gd name="T0" fmla="*/ 380 w 477"/>
                  <a:gd name="T1" fmla="*/ 0 h 462"/>
                  <a:gd name="T2" fmla="*/ 477 w 477"/>
                  <a:gd name="T3" fmla="*/ 337 h 462"/>
                  <a:gd name="T4" fmla="*/ 97 w 477"/>
                  <a:gd name="T5" fmla="*/ 462 h 462"/>
                  <a:gd name="T6" fmla="*/ 0 w 477"/>
                  <a:gd name="T7" fmla="*/ 123 h 462"/>
                  <a:gd name="T8" fmla="*/ 380 w 477"/>
                  <a:gd name="T9" fmla="*/ 0 h 462"/>
                </a:gdLst>
                <a:ahLst/>
                <a:cxnLst>
                  <a:cxn ang="0">
                    <a:pos x="T0" y="T1"/>
                  </a:cxn>
                  <a:cxn ang="0">
                    <a:pos x="T2" y="T3"/>
                  </a:cxn>
                  <a:cxn ang="0">
                    <a:pos x="T4" y="T5"/>
                  </a:cxn>
                  <a:cxn ang="0">
                    <a:pos x="T6" y="T7"/>
                  </a:cxn>
                  <a:cxn ang="0">
                    <a:pos x="T8" y="T9"/>
                  </a:cxn>
                </a:cxnLst>
                <a:rect l="0" t="0" r="r" b="b"/>
                <a:pathLst>
                  <a:path w="477" h="462">
                    <a:moveTo>
                      <a:pt x="380" y="0"/>
                    </a:moveTo>
                    <a:lnTo>
                      <a:pt x="477" y="337"/>
                    </a:lnTo>
                    <a:lnTo>
                      <a:pt x="97" y="462"/>
                    </a:lnTo>
                    <a:lnTo>
                      <a:pt x="0" y="123"/>
                    </a:lnTo>
                    <a:lnTo>
                      <a:pt x="380" y="0"/>
                    </a:lnTo>
                    <a:close/>
                  </a:path>
                </a:pathLst>
              </a:custGeom>
              <a:solidFill>
                <a:srgbClr val="2D2D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îšḷîdé">
                <a:extLst>
                  <a:ext uri="{FF2B5EF4-FFF2-40B4-BE49-F238E27FC236}">
                    <a16:creationId xmlns:a16="http://schemas.microsoft.com/office/drawing/2014/main" id="{E3B4E010-0F47-41C8-A7B4-484DE2AC20D7}"/>
                  </a:ext>
                </a:extLst>
              </p:cNvPr>
              <p:cNvSpPr/>
              <p:nvPr/>
            </p:nvSpPr>
            <p:spPr bwMode="auto">
              <a:xfrm>
                <a:off x="8564361" y="3707765"/>
                <a:ext cx="548398" cy="540417"/>
              </a:xfrm>
              <a:custGeom>
                <a:avLst/>
                <a:gdLst>
                  <a:gd name="T0" fmla="*/ 481 w 481"/>
                  <a:gd name="T1" fmla="*/ 165 h 474"/>
                  <a:gd name="T2" fmla="*/ 316 w 481"/>
                  <a:gd name="T3" fmla="*/ 474 h 474"/>
                  <a:gd name="T4" fmla="*/ 0 w 481"/>
                  <a:gd name="T5" fmla="*/ 309 h 474"/>
                  <a:gd name="T6" fmla="*/ 163 w 481"/>
                  <a:gd name="T7" fmla="*/ 0 h 474"/>
                  <a:gd name="T8" fmla="*/ 481 w 481"/>
                  <a:gd name="T9" fmla="*/ 165 h 474"/>
                </a:gdLst>
                <a:ahLst/>
                <a:cxnLst>
                  <a:cxn ang="0">
                    <a:pos x="T0" y="T1"/>
                  </a:cxn>
                  <a:cxn ang="0">
                    <a:pos x="T2" y="T3"/>
                  </a:cxn>
                  <a:cxn ang="0">
                    <a:pos x="T4" y="T5"/>
                  </a:cxn>
                  <a:cxn ang="0">
                    <a:pos x="T6" y="T7"/>
                  </a:cxn>
                  <a:cxn ang="0">
                    <a:pos x="T8" y="T9"/>
                  </a:cxn>
                </a:cxnLst>
                <a:rect l="0" t="0" r="r" b="b"/>
                <a:pathLst>
                  <a:path w="481" h="474">
                    <a:moveTo>
                      <a:pt x="481" y="165"/>
                    </a:moveTo>
                    <a:lnTo>
                      <a:pt x="316" y="474"/>
                    </a:lnTo>
                    <a:lnTo>
                      <a:pt x="0" y="309"/>
                    </a:lnTo>
                    <a:lnTo>
                      <a:pt x="163" y="0"/>
                    </a:lnTo>
                    <a:lnTo>
                      <a:pt x="481" y="165"/>
                    </a:lnTo>
                    <a:close/>
                  </a:path>
                </a:pathLst>
              </a:custGeom>
              <a:solidFill>
                <a:srgbClr val="2D2D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îšļiďé">
                <a:extLst>
                  <a:ext uri="{FF2B5EF4-FFF2-40B4-BE49-F238E27FC236}">
                    <a16:creationId xmlns:a16="http://schemas.microsoft.com/office/drawing/2014/main" id="{E2822E3C-E90C-4B6C-B8F2-43A1E5912BF4}"/>
                  </a:ext>
                </a:extLst>
              </p:cNvPr>
              <p:cNvSpPr/>
              <p:nvPr/>
            </p:nvSpPr>
            <p:spPr bwMode="auto">
              <a:xfrm>
                <a:off x="8007982" y="1945139"/>
                <a:ext cx="263368" cy="155056"/>
              </a:xfrm>
              <a:custGeom>
                <a:avLst/>
                <a:gdLst>
                  <a:gd name="T0" fmla="*/ 104 w 115"/>
                  <a:gd name="T1" fmla="*/ 0 h 68"/>
                  <a:gd name="T2" fmla="*/ 24 w 115"/>
                  <a:gd name="T3" fmla="*/ 23 h 68"/>
                  <a:gd name="T4" fmla="*/ 35 w 115"/>
                  <a:gd name="T5" fmla="*/ 62 h 68"/>
                  <a:gd name="T6" fmla="*/ 115 w 115"/>
                  <a:gd name="T7" fmla="*/ 39 h 68"/>
                  <a:gd name="T8" fmla="*/ 104 w 115"/>
                  <a:gd name="T9" fmla="*/ 0 h 68"/>
                </a:gdLst>
                <a:ahLst/>
                <a:cxnLst>
                  <a:cxn ang="0">
                    <a:pos x="T0" y="T1"/>
                  </a:cxn>
                  <a:cxn ang="0">
                    <a:pos x="T2" y="T3"/>
                  </a:cxn>
                  <a:cxn ang="0">
                    <a:pos x="T4" y="T5"/>
                  </a:cxn>
                  <a:cxn ang="0">
                    <a:pos x="T6" y="T7"/>
                  </a:cxn>
                  <a:cxn ang="0">
                    <a:pos x="T8" y="T9"/>
                  </a:cxn>
                </a:cxnLst>
                <a:rect l="0" t="0" r="r" b="b"/>
                <a:pathLst>
                  <a:path w="115" h="68">
                    <a:moveTo>
                      <a:pt x="104" y="0"/>
                    </a:moveTo>
                    <a:cubicBezTo>
                      <a:pt x="24" y="23"/>
                      <a:pt x="24" y="23"/>
                      <a:pt x="24" y="23"/>
                    </a:cubicBezTo>
                    <a:cubicBezTo>
                      <a:pt x="0" y="29"/>
                      <a:pt x="12" y="68"/>
                      <a:pt x="35" y="62"/>
                    </a:cubicBezTo>
                    <a:cubicBezTo>
                      <a:pt x="115" y="39"/>
                      <a:pt x="115" y="39"/>
                      <a:pt x="115" y="39"/>
                    </a:cubicBezTo>
                    <a:lnTo>
                      <a:pt x="104" y="0"/>
                    </a:lnTo>
                    <a:close/>
                  </a:path>
                </a:pathLst>
              </a:custGeom>
              <a:solidFill>
                <a:srgbClr val="FFC2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iSlïdé">
                <a:extLst>
                  <a:ext uri="{FF2B5EF4-FFF2-40B4-BE49-F238E27FC236}">
                    <a16:creationId xmlns:a16="http://schemas.microsoft.com/office/drawing/2014/main" id="{FF079446-BF5F-4076-B576-7C8B26879663}"/>
                  </a:ext>
                </a:extLst>
              </p:cNvPr>
              <p:cNvSpPr/>
              <p:nvPr/>
            </p:nvSpPr>
            <p:spPr bwMode="auto">
              <a:xfrm>
                <a:off x="8172159" y="2595008"/>
                <a:ext cx="106032" cy="98050"/>
              </a:xfrm>
              <a:custGeom>
                <a:avLst/>
                <a:gdLst>
                  <a:gd name="T0" fmla="*/ 46 w 46"/>
                  <a:gd name="T1" fmla="*/ 4 h 43"/>
                  <a:gd name="T2" fmla="*/ 15 w 46"/>
                  <a:gd name="T3" fmla="*/ 43 h 43"/>
                  <a:gd name="T4" fmla="*/ 0 w 46"/>
                  <a:gd name="T5" fmla="*/ 33 h 43"/>
                  <a:gd name="T6" fmla="*/ 23 w 46"/>
                  <a:gd name="T7" fmla="*/ 7 h 43"/>
                  <a:gd name="T8" fmla="*/ 46 w 46"/>
                  <a:gd name="T9" fmla="*/ 4 h 43"/>
                </a:gdLst>
                <a:ahLst/>
                <a:cxnLst>
                  <a:cxn ang="0">
                    <a:pos x="T0" y="T1"/>
                  </a:cxn>
                  <a:cxn ang="0">
                    <a:pos x="T2" y="T3"/>
                  </a:cxn>
                  <a:cxn ang="0">
                    <a:pos x="T4" y="T5"/>
                  </a:cxn>
                  <a:cxn ang="0">
                    <a:pos x="T6" y="T7"/>
                  </a:cxn>
                  <a:cxn ang="0">
                    <a:pos x="T8" y="T9"/>
                  </a:cxn>
                </a:cxnLst>
                <a:rect l="0" t="0" r="r" b="b"/>
                <a:pathLst>
                  <a:path w="46" h="43">
                    <a:moveTo>
                      <a:pt x="46" y="4"/>
                    </a:moveTo>
                    <a:cubicBezTo>
                      <a:pt x="33" y="19"/>
                      <a:pt x="24" y="31"/>
                      <a:pt x="15" y="43"/>
                    </a:cubicBezTo>
                    <a:cubicBezTo>
                      <a:pt x="9" y="40"/>
                      <a:pt x="4" y="37"/>
                      <a:pt x="0" y="33"/>
                    </a:cubicBezTo>
                    <a:cubicBezTo>
                      <a:pt x="2" y="28"/>
                      <a:pt x="2" y="28"/>
                      <a:pt x="23" y="7"/>
                    </a:cubicBezTo>
                    <a:cubicBezTo>
                      <a:pt x="29" y="1"/>
                      <a:pt x="38" y="0"/>
                      <a:pt x="46" y="4"/>
                    </a:cubicBezTo>
                    <a:close/>
                  </a:path>
                </a:pathLst>
              </a:custGeom>
              <a:solidFill>
                <a:srgbClr val="F580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išľïḑé">
                <a:extLst>
                  <a:ext uri="{FF2B5EF4-FFF2-40B4-BE49-F238E27FC236}">
                    <a16:creationId xmlns:a16="http://schemas.microsoft.com/office/drawing/2014/main" id="{ADCD7C7E-CAAD-4307-AB17-16A2A52E7A1E}"/>
                  </a:ext>
                </a:extLst>
              </p:cNvPr>
              <p:cNvSpPr/>
              <p:nvPr/>
            </p:nvSpPr>
            <p:spPr bwMode="auto">
              <a:xfrm>
                <a:off x="7794779" y="2446792"/>
                <a:ext cx="114012" cy="86649"/>
              </a:xfrm>
              <a:custGeom>
                <a:avLst/>
                <a:gdLst>
                  <a:gd name="T0" fmla="*/ 21 w 50"/>
                  <a:gd name="T1" fmla="*/ 3 h 38"/>
                  <a:gd name="T2" fmla="*/ 48 w 50"/>
                  <a:gd name="T3" fmla="*/ 12 h 38"/>
                  <a:gd name="T4" fmla="*/ 30 w 50"/>
                  <a:gd name="T5" fmla="*/ 34 h 38"/>
                  <a:gd name="T6" fmla="*/ 3 w 50"/>
                  <a:gd name="T7" fmla="*/ 25 h 38"/>
                  <a:gd name="T8" fmla="*/ 21 w 50"/>
                  <a:gd name="T9" fmla="*/ 3 h 38"/>
                </a:gdLst>
                <a:ahLst/>
                <a:cxnLst>
                  <a:cxn ang="0">
                    <a:pos x="T0" y="T1"/>
                  </a:cxn>
                  <a:cxn ang="0">
                    <a:pos x="T2" y="T3"/>
                  </a:cxn>
                  <a:cxn ang="0">
                    <a:pos x="T4" y="T5"/>
                  </a:cxn>
                  <a:cxn ang="0">
                    <a:pos x="T6" y="T7"/>
                  </a:cxn>
                  <a:cxn ang="0">
                    <a:pos x="T8" y="T9"/>
                  </a:cxn>
                </a:cxnLst>
                <a:rect l="0" t="0" r="r" b="b"/>
                <a:pathLst>
                  <a:path w="50" h="38">
                    <a:moveTo>
                      <a:pt x="21" y="3"/>
                    </a:moveTo>
                    <a:cubicBezTo>
                      <a:pt x="33" y="0"/>
                      <a:pt x="45" y="4"/>
                      <a:pt x="48" y="12"/>
                    </a:cubicBezTo>
                    <a:cubicBezTo>
                      <a:pt x="50" y="21"/>
                      <a:pt x="42" y="31"/>
                      <a:pt x="30" y="34"/>
                    </a:cubicBezTo>
                    <a:cubicBezTo>
                      <a:pt x="17" y="38"/>
                      <a:pt x="5" y="34"/>
                      <a:pt x="3" y="25"/>
                    </a:cubicBezTo>
                    <a:cubicBezTo>
                      <a:pt x="0" y="16"/>
                      <a:pt x="8" y="7"/>
                      <a:pt x="21" y="3"/>
                    </a:cubicBezTo>
                    <a:close/>
                  </a:path>
                </a:pathLst>
              </a:custGeom>
              <a:solidFill>
                <a:srgbClr val="F580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iṧļíḑê">
                <a:extLst>
                  <a:ext uri="{FF2B5EF4-FFF2-40B4-BE49-F238E27FC236}">
                    <a16:creationId xmlns:a16="http://schemas.microsoft.com/office/drawing/2014/main" id="{97BC8F8C-40B3-48FE-8FEF-7F5793A55ED6}"/>
                  </a:ext>
                </a:extLst>
              </p:cNvPr>
              <p:cNvSpPr/>
              <p:nvPr/>
            </p:nvSpPr>
            <p:spPr bwMode="auto">
              <a:xfrm>
                <a:off x="4748377" y="4302908"/>
                <a:ext cx="2314445" cy="810626"/>
              </a:xfrm>
              <a:prstGeom prst="rect">
                <a:avLst/>
              </a:prstGeom>
              <a:solidFill>
                <a:srgbClr val="FFBC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4" name="ïṩḻïďe">
                <a:extLst>
                  <a:ext uri="{FF2B5EF4-FFF2-40B4-BE49-F238E27FC236}">
                    <a16:creationId xmlns:a16="http://schemas.microsoft.com/office/drawing/2014/main" id="{3655903F-503A-42AC-8517-AD7D26B88EAB}"/>
                  </a:ext>
                </a:extLst>
              </p:cNvPr>
              <p:cNvSpPr/>
              <p:nvPr/>
            </p:nvSpPr>
            <p:spPr bwMode="auto">
              <a:xfrm>
                <a:off x="4748377" y="4159253"/>
                <a:ext cx="2314445" cy="881313"/>
              </a:xfrm>
              <a:prstGeom prst="rect">
                <a:avLst/>
              </a:prstGeom>
              <a:solidFill>
                <a:srgbClr val="DAE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5" name="iśḻîḍe">
                <a:extLst>
                  <a:ext uri="{FF2B5EF4-FFF2-40B4-BE49-F238E27FC236}">
                    <a16:creationId xmlns:a16="http://schemas.microsoft.com/office/drawing/2014/main" id="{1446321D-DAC1-48A8-B996-1E8DCC17BA7E}"/>
                  </a:ext>
                </a:extLst>
              </p:cNvPr>
              <p:cNvSpPr/>
              <p:nvPr/>
            </p:nvSpPr>
            <p:spPr bwMode="auto">
              <a:xfrm>
                <a:off x="4850988" y="4386136"/>
                <a:ext cx="192681" cy="143655"/>
              </a:xfrm>
              <a:custGeom>
                <a:avLst/>
                <a:gdLst>
                  <a:gd name="T0" fmla="*/ 84 w 84"/>
                  <a:gd name="T1" fmla="*/ 53 h 63"/>
                  <a:gd name="T2" fmla="*/ 74 w 84"/>
                  <a:gd name="T3" fmla="*/ 63 h 63"/>
                  <a:gd name="T4" fmla="*/ 10 w 84"/>
                  <a:gd name="T5" fmla="*/ 63 h 63"/>
                  <a:gd name="T6" fmla="*/ 0 w 84"/>
                  <a:gd name="T7" fmla="*/ 53 h 63"/>
                  <a:gd name="T8" fmla="*/ 0 w 84"/>
                  <a:gd name="T9" fmla="*/ 10 h 63"/>
                  <a:gd name="T10" fmla="*/ 10 w 84"/>
                  <a:gd name="T11" fmla="*/ 0 h 63"/>
                  <a:gd name="T12" fmla="*/ 74 w 84"/>
                  <a:gd name="T13" fmla="*/ 0 h 63"/>
                  <a:gd name="T14" fmla="*/ 84 w 84"/>
                  <a:gd name="T15" fmla="*/ 10 h 63"/>
                  <a:gd name="T16" fmla="*/ 84 w 84"/>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3">
                    <a:moveTo>
                      <a:pt x="84" y="53"/>
                    </a:moveTo>
                    <a:cubicBezTo>
                      <a:pt x="84" y="59"/>
                      <a:pt x="80" y="63"/>
                      <a:pt x="74" y="63"/>
                    </a:cubicBezTo>
                    <a:cubicBezTo>
                      <a:pt x="10" y="63"/>
                      <a:pt x="10" y="63"/>
                      <a:pt x="10" y="63"/>
                    </a:cubicBezTo>
                    <a:cubicBezTo>
                      <a:pt x="4" y="63"/>
                      <a:pt x="0" y="59"/>
                      <a:pt x="0" y="53"/>
                    </a:cubicBezTo>
                    <a:cubicBezTo>
                      <a:pt x="0" y="10"/>
                      <a:pt x="0" y="10"/>
                      <a:pt x="0" y="10"/>
                    </a:cubicBezTo>
                    <a:cubicBezTo>
                      <a:pt x="0" y="4"/>
                      <a:pt x="4" y="0"/>
                      <a:pt x="10" y="0"/>
                    </a:cubicBezTo>
                    <a:cubicBezTo>
                      <a:pt x="74" y="0"/>
                      <a:pt x="74" y="0"/>
                      <a:pt x="74" y="0"/>
                    </a:cubicBezTo>
                    <a:cubicBezTo>
                      <a:pt x="80" y="0"/>
                      <a:pt x="84" y="4"/>
                      <a:pt x="84" y="10"/>
                    </a:cubicBezTo>
                    <a:lnTo>
                      <a:pt x="84" y="53"/>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îṣľidé">
                <a:extLst>
                  <a:ext uri="{FF2B5EF4-FFF2-40B4-BE49-F238E27FC236}">
                    <a16:creationId xmlns:a16="http://schemas.microsoft.com/office/drawing/2014/main" id="{DFA485B5-838A-42CE-BABB-C9F61394FB49}"/>
                  </a:ext>
                </a:extLst>
              </p:cNvPr>
              <p:cNvSpPr/>
              <p:nvPr/>
            </p:nvSpPr>
            <p:spPr bwMode="auto">
              <a:xfrm>
                <a:off x="5089274" y="4386136"/>
                <a:ext cx="194961" cy="143655"/>
              </a:xfrm>
              <a:custGeom>
                <a:avLst/>
                <a:gdLst>
                  <a:gd name="T0" fmla="*/ 85 w 85"/>
                  <a:gd name="T1" fmla="*/ 53 h 63"/>
                  <a:gd name="T2" fmla="*/ 75 w 85"/>
                  <a:gd name="T3" fmla="*/ 63 h 63"/>
                  <a:gd name="T4" fmla="*/ 10 w 85"/>
                  <a:gd name="T5" fmla="*/ 63 h 63"/>
                  <a:gd name="T6" fmla="*/ 0 w 85"/>
                  <a:gd name="T7" fmla="*/ 53 h 63"/>
                  <a:gd name="T8" fmla="*/ 0 w 85"/>
                  <a:gd name="T9" fmla="*/ 10 h 63"/>
                  <a:gd name="T10" fmla="*/ 10 w 85"/>
                  <a:gd name="T11" fmla="*/ 0 h 63"/>
                  <a:gd name="T12" fmla="*/ 75 w 85"/>
                  <a:gd name="T13" fmla="*/ 0 h 63"/>
                  <a:gd name="T14" fmla="*/ 85 w 85"/>
                  <a:gd name="T15" fmla="*/ 10 h 63"/>
                  <a:gd name="T16" fmla="*/ 85 w 85"/>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5" y="53"/>
                    </a:moveTo>
                    <a:cubicBezTo>
                      <a:pt x="85" y="59"/>
                      <a:pt x="80" y="63"/>
                      <a:pt x="75" y="63"/>
                    </a:cubicBezTo>
                    <a:cubicBezTo>
                      <a:pt x="10" y="63"/>
                      <a:pt x="10" y="63"/>
                      <a:pt x="10" y="63"/>
                    </a:cubicBezTo>
                    <a:cubicBezTo>
                      <a:pt x="5" y="63"/>
                      <a:pt x="0" y="59"/>
                      <a:pt x="0" y="53"/>
                    </a:cubicBezTo>
                    <a:cubicBezTo>
                      <a:pt x="0" y="10"/>
                      <a:pt x="0" y="10"/>
                      <a:pt x="0" y="10"/>
                    </a:cubicBezTo>
                    <a:cubicBezTo>
                      <a:pt x="0" y="4"/>
                      <a:pt x="5" y="0"/>
                      <a:pt x="10" y="0"/>
                    </a:cubicBezTo>
                    <a:cubicBezTo>
                      <a:pt x="75" y="0"/>
                      <a:pt x="75" y="0"/>
                      <a:pt x="75" y="0"/>
                    </a:cubicBezTo>
                    <a:cubicBezTo>
                      <a:pt x="80" y="0"/>
                      <a:pt x="85" y="4"/>
                      <a:pt x="85" y="10"/>
                    </a:cubicBezTo>
                    <a:lnTo>
                      <a:pt x="85" y="53"/>
                    </a:lnTo>
                    <a:close/>
                  </a:path>
                </a:pathLst>
              </a:custGeom>
              <a:solidFill>
                <a:srgbClr val="36C6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í$ļîḓé">
                <a:extLst>
                  <a:ext uri="{FF2B5EF4-FFF2-40B4-BE49-F238E27FC236}">
                    <a16:creationId xmlns:a16="http://schemas.microsoft.com/office/drawing/2014/main" id="{8A6EE54E-644A-4433-BDE5-39D4AD1D18F8}"/>
                  </a:ext>
                </a:extLst>
              </p:cNvPr>
              <p:cNvSpPr/>
              <p:nvPr/>
            </p:nvSpPr>
            <p:spPr bwMode="auto">
              <a:xfrm>
                <a:off x="5329839" y="4386136"/>
                <a:ext cx="192681" cy="143655"/>
              </a:xfrm>
              <a:custGeom>
                <a:avLst/>
                <a:gdLst>
                  <a:gd name="T0" fmla="*/ 84 w 84"/>
                  <a:gd name="T1" fmla="*/ 53 h 63"/>
                  <a:gd name="T2" fmla="*/ 74 w 84"/>
                  <a:gd name="T3" fmla="*/ 63 h 63"/>
                  <a:gd name="T4" fmla="*/ 10 w 84"/>
                  <a:gd name="T5" fmla="*/ 63 h 63"/>
                  <a:gd name="T6" fmla="*/ 0 w 84"/>
                  <a:gd name="T7" fmla="*/ 53 h 63"/>
                  <a:gd name="T8" fmla="*/ 0 w 84"/>
                  <a:gd name="T9" fmla="*/ 10 h 63"/>
                  <a:gd name="T10" fmla="*/ 10 w 84"/>
                  <a:gd name="T11" fmla="*/ 0 h 63"/>
                  <a:gd name="T12" fmla="*/ 74 w 84"/>
                  <a:gd name="T13" fmla="*/ 0 h 63"/>
                  <a:gd name="T14" fmla="*/ 84 w 84"/>
                  <a:gd name="T15" fmla="*/ 10 h 63"/>
                  <a:gd name="T16" fmla="*/ 84 w 84"/>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3">
                    <a:moveTo>
                      <a:pt x="84" y="53"/>
                    </a:moveTo>
                    <a:cubicBezTo>
                      <a:pt x="84" y="59"/>
                      <a:pt x="80" y="63"/>
                      <a:pt x="74" y="63"/>
                    </a:cubicBezTo>
                    <a:cubicBezTo>
                      <a:pt x="10" y="63"/>
                      <a:pt x="10" y="63"/>
                      <a:pt x="10" y="63"/>
                    </a:cubicBezTo>
                    <a:cubicBezTo>
                      <a:pt x="4" y="63"/>
                      <a:pt x="0" y="59"/>
                      <a:pt x="0" y="53"/>
                    </a:cubicBezTo>
                    <a:cubicBezTo>
                      <a:pt x="0" y="10"/>
                      <a:pt x="0" y="10"/>
                      <a:pt x="0" y="10"/>
                    </a:cubicBezTo>
                    <a:cubicBezTo>
                      <a:pt x="0" y="4"/>
                      <a:pt x="4" y="0"/>
                      <a:pt x="10" y="0"/>
                    </a:cubicBezTo>
                    <a:cubicBezTo>
                      <a:pt x="74" y="0"/>
                      <a:pt x="74" y="0"/>
                      <a:pt x="74" y="0"/>
                    </a:cubicBezTo>
                    <a:cubicBezTo>
                      <a:pt x="80" y="0"/>
                      <a:pt x="84" y="4"/>
                      <a:pt x="84" y="10"/>
                    </a:cubicBezTo>
                    <a:lnTo>
                      <a:pt x="84" y="53"/>
                    </a:lnTo>
                    <a:close/>
                  </a:path>
                </a:pathLst>
              </a:custGeom>
              <a:solidFill>
                <a:srgbClr val="36C6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ïṧľïḑè">
                <a:extLst>
                  <a:ext uri="{FF2B5EF4-FFF2-40B4-BE49-F238E27FC236}">
                    <a16:creationId xmlns:a16="http://schemas.microsoft.com/office/drawing/2014/main" id="{DCBDB612-8C19-4889-BE6C-12CD473A4B2A}"/>
                  </a:ext>
                </a:extLst>
              </p:cNvPr>
              <p:cNvSpPr/>
              <p:nvPr/>
            </p:nvSpPr>
            <p:spPr bwMode="auto">
              <a:xfrm>
                <a:off x="5569264" y="4386136"/>
                <a:ext cx="193820" cy="143655"/>
              </a:xfrm>
              <a:custGeom>
                <a:avLst/>
                <a:gdLst>
                  <a:gd name="T0" fmla="*/ 85 w 85"/>
                  <a:gd name="T1" fmla="*/ 53 h 63"/>
                  <a:gd name="T2" fmla="*/ 75 w 85"/>
                  <a:gd name="T3" fmla="*/ 63 h 63"/>
                  <a:gd name="T4" fmla="*/ 10 w 85"/>
                  <a:gd name="T5" fmla="*/ 63 h 63"/>
                  <a:gd name="T6" fmla="*/ 0 w 85"/>
                  <a:gd name="T7" fmla="*/ 53 h 63"/>
                  <a:gd name="T8" fmla="*/ 0 w 85"/>
                  <a:gd name="T9" fmla="*/ 10 h 63"/>
                  <a:gd name="T10" fmla="*/ 10 w 85"/>
                  <a:gd name="T11" fmla="*/ 0 h 63"/>
                  <a:gd name="T12" fmla="*/ 75 w 85"/>
                  <a:gd name="T13" fmla="*/ 0 h 63"/>
                  <a:gd name="T14" fmla="*/ 85 w 85"/>
                  <a:gd name="T15" fmla="*/ 10 h 63"/>
                  <a:gd name="T16" fmla="*/ 85 w 85"/>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5" y="53"/>
                    </a:moveTo>
                    <a:cubicBezTo>
                      <a:pt x="85" y="59"/>
                      <a:pt x="81" y="63"/>
                      <a:pt x="75" y="63"/>
                    </a:cubicBezTo>
                    <a:cubicBezTo>
                      <a:pt x="10" y="63"/>
                      <a:pt x="10" y="63"/>
                      <a:pt x="10" y="63"/>
                    </a:cubicBezTo>
                    <a:cubicBezTo>
                      <a:pt x="5" y="63"/>
                      <a:pt x="0" y="59"/>
                      <a:pt x="0" y="53"/>
                    </a:cubicBezTo>
                    <a:cubicBezTo>
                      <a:pt x="0" y="10"/>
                      <a:pt x="0" y="10"/>
                      <a:pt x="0" y="10"/>
                    </a:cubicBezTo>
                    <a:cubicBezTo>
                      <a:pt x="0" y="4"/>
                      <a:pt x="5" y="0"/>
                      <a:pt x="10" y="0"/>
                    </a:cubicBezTo>
                    <a:cubicBezTo>
                      <a:pt x="75" y="0"/>
                      <a:pt x="75" y="0"/>
                      <a:pt x="75" y="0"/>
                    </a:cubicBezTo>
                    <a:cubicBezTo>
                      <a:pt x="81" y="0"/>
                      <a:pt x="85" y="4"/>
                      <a:pt x="85" y="10"/>
                    </a:cubicBezTo>
                    <a:lnTo>
                      <a:pt x="85" y="53"/>
                    </a:lnTo>
                    <a:close/>
                  </a:path>
                </a:pathLst>
              </a:custGeom>
              <a:solidFill>
                <a:srgbClr val="36C6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iśľîḋè">
                <a:extLst>
                  <a:ext uri="{FF2B5EF4-FFF2-40B4-BE49-F238E27FC236}">
                    <a16:creationId xmlns:a16="http://schemas.microsoft.com/office/drawing/2014/main" id="{51E49FE2-5C3B-43E9-BE22-88101B3C6C37}"/>
                  </a:ext>
                </a:extLst>
              </p:cNvPr>
              <p:cNvSpPr/>
              <p:nvPr/>
            </p:nvSpPr>
            <p:spPr bwMode="auto">
              <a:xfrm>
                <a:off x="5809830" y="4386136"/>
                <a:ext cx="192681" cy="143655"/>
              </a:xfrm>
              <a:custGeom>
                <a:avLst/>
                <a:gdLst>
                  <a:gd name="T0" fmla="*/ 84 w 84"/>
                  <a:gd name="T1" fmla="*/ 53 h 63"/>
                  <a:gd name="T2" fmla="*/ 75 w 84"/>
                  <a:gd name="T3" fmla="*/ 63 h 63"/>
                  <a:gd name="T4" fmla="*/ 10 w 84"/>
                  <a:gd name="T5" fmla="*/ 63 h 63"/>
                  <a:gd name="T6" fmla="*/ 0 w 84"/>
                  <a:gd name="T7" fmla="*/ 53 h 63"/>
                  <a:gd name="T8" fmla="*/ 0 w 84"/>
                  <a:gd name="T9" fmla="*/ 10 h 63"/>
                  <a:gd name="T10" fmla="*/ 10 w 84"/>
                  <a:gd name="T11" fmla="*/ 0 h 63"/>
                  <a:gd name="T12" fmla="*/ 75 w 84"/>
                  <a:gd name="T13" fmla="*/ 0 h 63"/>
                  <a:gd name="T14" fmla="*/ 84 w 84"/>
                  <a:gd name="T15" fmla="*/ 10 h 63"/>
                  <a:gd name="T16" fmla="*/ 84 w 84"/>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3">
                    <a:moveTo>
                      <a:pt x="84" y="53"/>
                    </a:moveTo>
                    <a:cubicBezTo>
                      <a:pt x="84" y="59"/>
                      <a:pt x="80" y="63"/>
                      <a:pt x="75" y="63"/>
                    </a:cubicBezTo>
                    <a:cubicBezTo>
                      <a:pt x="10" y="63"/>
                      <a:pt x="10" y="63"/>
                      <a:pt x="10" y="63"/>
                    </a:cubicBezTo>
                    <a:cubicBezTo>
                      <a:pt x="4" y="63"/>
                      <a:pt x="0" y="59"/>
                      <a:pt x="0" y="53"/>
                    </a:cubicBezTo>
                    <a:cubicBezTo>
                      <a:pt x="0" y="10"/>
                      <a:pt x="0" y="10"/>
                      <a:pt x="0" y="10"/>
                    </a:cubicBezTo>
                    <a:cubicBezTo>
                      <a:pt x="0" y="4"/>
                      <a:pt x="4" y="0"/>
                      <a:pt x="10" y="0"/>
                    </a:cubicBezTo>
                    <a:cubicBezTo>
                      <a:pt x="75" y="0"/>
                      <a:pt x="75" y="0"/>
                      <a:pt x="75" y="0"/>
                    </a:cubicBezTo>
                    <a:cubicBezTo>
                      <a:pt x="80" y="0"/>
                      <a:pt x="84" y="4"/>
                      <a:pt x="84" y="10"/>
                    </a:cubicBezTo>
                    <a:lnTo>
                      <a:pt x="84" y="53"/>
                    </a:lnTo>
                    <a:close/>
                  </a:path>
                </a:pathLst>
              </a:custGeom>
              <a:solidFill>
                <a:srgbClr val="FFB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îṩ1iḓê">
                <a:extLst>
                  <a:ext uri="{FF2B5EF4-FFF2-40B4-BE49-F238E27FC236}">
                    <a16:creationId xmlns:a16="http://schemas.microsoft.com/office/drawing/2014/main" id="{FB0F93A3-9FA3-4390-A26D-24AC2193F9EE}"/>
                  </a:ext>
                </a:extLst>
              </p:cNvPr>
              <p:cNvSpPr/>
              <p:nvPr/>
            </p:nvSpPr>
            <p:spPr bwMode="auto">
              <a:xfrm>
                <a:off x="6048115" y="4386136"/>
                <a:ext cx="194961" cy="143655"/>
              </a:xfrm>
              <a:custGeom>
                <a:avLst/>
                <a:gdLst>
                  <a:gd name="T0" fmla="*/ 85 w 85"/>
                  <a:gd name="T1" fmla="*/ 53 h 63"/>
                  <a:gd name="T2" fmla="*/ 75 w 85"/>
                  <a:gd name="T3" fmla="*/ 63 h 63"/>
                  <a:gd name="T4" fmla="*/ 10 w 85"/>
                  <a:gd name="T5" fmla="*/ 63 h 63"/>
                  <a:gd name="T6" fmla="*/ 0 w 85"/>
                  <a:gd name="T7" fmla="*/ 53 h 63"/>
                  <a:gd name="T8" fmla="*/ 0 w 85"/>
                  <a:gd name="T9" fmla="*/ 10 h 63"/>
                  <a:gd name="T10" fmla="*/ 10 w 85"/>
                  <a:gd name="T11" fmla="*/ 0 h 63"/>
                  <a:gd name="T12" fmla="*/ 75 w 85"/>
                  <a:gd name="T13" fmla="*/ 0 h 63"/>
                  <a:gd name="T14" fmla="*/ 85 w 85"/>
                  <a:gd name="T15" fmla="*/ 10 h 63"/>
                  <a:gd name="T16" fmla="*/ 85 w 85"/>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5" y="53"/>
                    </a:moveTo>
                    <a:cubicBezTo>
                      <a:pt x="85" y="59"/>
                      <a:pt x="81" y="63"/>
                      <a:pt x="75" y="63"/>
                    </a:cubicBezTo>
                    <a:cubicBezTo>
                      <a:pt x="10" y="63"/>
                      <a:pt x="10" y="63"/>
                      <a:pt x="10" y="63"/>
                    </a:cubicBezTo>
                    <a:cubicBezTo>
                      <a:pt x="5" y="63"/>
                      <a:pt x="0" y="59"/>
                      <a:pt x="0" y="53"/>
                    </a:cubicBezTo>
                    <a:cubicBezTo>
                      <a:pt x="0" y="10"/>
                      <a:pt x="0" y="10"/>
                      <a:pt x="0" y="10"/>
                    </a:cubicBezTo>
                    <a:cubicBezTo>
                      <a:pt x="0" y="4"/>
                      <a:pt x="5" y="0"/>
                      <a:pt x="10" y="0"/>
                    </a:cubicBezTo>
                    <a:cubicBezTo>
                      <a:pt x="75" y="0"/>
                      <a:pt x="75" y="0"/>
                      <a:pt x="75" y="0"/>
                    </a:cubicBezTo>
                    <a:cubicBezTo>
                      <a:pt x="81" y="0"/>
                      <a:pt x="85" y="4"/>
                      <a:pt x="85" y="10"/>
                    </a:cubicBezTo>
                    <a:lnTo>
                      <a:pt x="85" y="53"/>
                    </a:lnTo>
                    <a:close/>
                  </a:path>
                </a:pathLst>
              </a:custGeom>
              <a:solidFill>
                <a:srgbClr val="FFB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îŝľíḋê">
                <a:extLst>
                  <a:ext uri="{FF2B5EF4-FFF2-40B4-BE49-F238E27FC236}">
                    <a16:creationId xmlns:a16="http://schemas.microsoft.com/office/drawing/2014/main" id="{C3951E35-D728-423B-B995-5E61C5D143D8}"/>
                  </a:ext>
                </a:extLst>
              </p:cNvPr>
              <p:cNvSpPr/>
              <p:nvPr/>
            </p:nvSpPr>
            <p:spPr bwMode="auto">
              <a:xfrm>
                <a:off x="6288680" y="4386136"/>
                <a:ext cx="194961" cy="143655"/>
              </a:xfrm>
              <a:custGeom>
                <a:avLst/>
                <a:gdLst>
                  <a:gd name="T0" fmla="*/ 85 w 85"/>
                  <a:gd name="T1" fmla="*/ 53 h 63"/>
                  <a:gd name="T2" fmla="*/ 75 w 85"/>
                  <a:gd name="T3" fmla="*/ 63 h 63"/>
                  <a:gd name="T4" fmla="*/ 10 w 85"/>
                  <a:gd name="T5" fmla="*/ 63 h 63"/>
                  <a:gd name="T6" fmla="*/ 0 w 85"/>
                  <a:gd name="T7" fmla="*/ 53 h 63"/>
                  <a:gd name="T8" fmla="*/ 0 w 85"/>
                  <a:gd name="T9" fmla="*/ 10 h 63"/>
                  <a:gd name="T10" fmla="*/ 10 w 85"/>
                  <a:gd name="T11" fmla="*/ 0 h 63"/>
                  <a:gd name="T12" fmla="*/ 75 w 85"/>
                  <a:gd name="T13" fmla="*/ 0 h 63"/>
                  <a:gd name="T14" fmla="*/ 85 w 85"/>
                  <a:gd name="T15" fmla="*/ 10 h 63"/>
                  <a:gd name="T16" fmla="*/ 85 w 85"/>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5" y="53"/>
                    </a:moveTo>
                    <a:cubicBezTo>
                      <a:pt x="85" y="59"/>
                      <a:pt x="80" y="63"/>
                      <a:pt x="75" y="63"/>
                    </a:cubicBezTo>
                    <a:cubicBezTo>
                      <a:pt x="10" y="63"/>
                      <a:pt x="10" y="63"/>
                      <a:pt x="10" y="63"/>
                    </a:cubicBezTo>
                    <a:cubicBezTo>
                      <a:pt x="4" y="63"/>
                      <a:pt x="0" y="59"/>
                      <a:pt x="0" y="53"/>
                    </a:cubicBezTo>
                    <a:cubicBezTo>
                      <a:pt x="0" y="10"/>
                      <a:pt x="0" y="10"/>
                      <a:pt x="0" y="10"/>
                    </a:cubicBezTo>
                    <a:cubicBezTo>
                      <a:pt x="0" y="4"/>
                      <a:pt x="4" y="0"/>
                      <a:pt x="10" y="0"/>
                    </a:cubicBezTo>
                    <a:cubicBezTo>
                      <a:pt x="75" y="0"/>
                      <a:pt x="75" y="0"/>
                      <a:pt x="75" y="0"/>
                    </a:cubicBezTo>
                    <a:cubicBezTo>
                      <a:pt x="80" y="0"/>
                      <a:pt x="85" y="4"/>
                      <a:pt x="85" y="10"/>
                    </a:cubicBezTo>
                    <a:lnTo>
                      <a:pt x="85" y="53"/>
                    </a:lnTo>
                    <a:close/>
                  </a:path>
                </a:pathLst>
              </a:custGeom>
              <a:solidFill>
                <a:srgbClr val="FFB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íšḷïďè">
                <a:extLst>
                  <a:ext uri="{FF2B5EF4-FFF2-40B4-BE49-F238E27FC236}">
                    <a16:creationId xmlns:a16="http://schemas.microsoft.com/office/drawing/2014/main" id="{8BDC78A9-A1F0-4E48-BD18-BDF1586A7CA4}"/>
                  </a:ext>
                </a:extLst>
              </p:cNvPr>
              <p:cNvSpPr/>
              <p:nvPr/>
            </p:nvSpPr>
            <p:spPr bwMode="auto">
              <a:xfrm>
                <a:off x="6529245" y="4386136"/>
                <a:ext cx="192681" cy="143655"/>
              </a:xfrm>
              <a:custGeom>
                <a:avLst/>
                <a:gdLst>
                  <a:gd name="T0" fmla="*/ 84 w 84"/>
                  <a:gd name="T1" fmla="*/ 53 h 63"/>
                  <a:gd name="T2" fmla="*/ 74 w 84"/>
                  <a:gd name="T3" fmla="*/ 63 h 63"/>
                  <a:gd name="T4" fmla="*/ 9 w 84"/>
                  <a:gd name="T5" fmla="*/ 63 h 63"/>
                  <a:gd name="T6" fmla="*/ 0 w 84"/>
                  <a:gd name="T7" fmla="*/ 53 h 63"/>
                  <a:gd name="T8" fmla="*/ 0 w 84"/>
                  <a:gd name="T9" fmla="*/ 10 h 63"/>
                  <a:gd name="T10" fmla="*/ 9 w 84"/>
                  <a:gd name="T11" fmla="*/ 0 h 63"/>
                  <a:gd name="T12" fmla="*/ 74 w 84"/>
                  <a:gd name="T13" fmla="*/ 0 h 63"/>
                  <a:gd name="T14" fmla="*/ 84 w 84"/>
                  <a:gd name="T15" fmla="*/ 10 h 63"/>
                  <a:gd name="T16" fmla="*/ 84 w 84"/>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3">
                    <a:moveTo>
                      <a:pt x="84" y="53"/>
                    </a:moveTo>
                    <a:cubicBezTo>
                      <a:pt x="84" y="59"/>
                      <a:pt x="80" y="63"/>
                      <a:pt x="74" y="63"/>
                    </a:cubicBezTo>
                    <a:cubicBezTo>
                      <a:pt x="9" y="63"/>
                      <a:pt x="9" y="63"/>
                      <a:pt x="9" y="63"/>
                    </a:cubicBezTo>
                    <a:cubicBezTo>
                      <a:pt x="4" y="63"/>
                      <a:pt x="0" y="59"/>
                      <a:pt x="0" y="53"/>
                    </a:cubicBezTo>
                    <a:cubicBezTo>
                      <a:pt x="0" y="10"/>
                      <a:pt x="0" y="10"/>
                      <a:pt x="0" y="10"/>
                    </a:cubicBezTo>
                    <a:cubicBezTo>
                      <a:pt x="0" y="4"/>
                      <a:pt x="4" y="0"/>
                      <a:pt x="9" y="0"/>
                    </a:cubicBezTo>
                    <a:cubicBezTo>
                      <a:pt x="74" y="0"/>
                      <a:pt x="74" y="0"/>
                      <a:pt x="74" y="0"/>
                    </a:cubicBezTo>
                    <a:cubicBezTo>
                      <a:pt x="80" y="0"/>
                      <a:pt x="84" y="4"/>
                      <a:pt x="84" y="10"/>
                    </a:cubicBezTo>
                    <a:lnTo>
                      <a:pt x="84" y="53"/>
                    </a:lnTo>
                    <a:close/>
                  </a:path>
                </a:pathLst>
              </a:custGeom>
              <a:solidFill>
                <a:srgbClr val="FFB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íSļiďe">
                <a:extLst>
                  <a:ext uri="{FF2B5EF4-FFF2-40B4-BE49-F238E27FC236}">
                    <a16:creationId xmlns:a16="http://schemas.microsoft.com/office/drawing/2014/main" id="{9D3359C8-59E0-4FCB-8305-5FF4200A0CB8}"/>
                  </a:ext>
                </a:extLst>
              </p:cNvPr>
              <p:cNvSpPr/>
              <p:nvPr/>
            </p:nvSpPr>
            <p:spPr bwMode="auto">
              <a:xfrm>
                <a:off x="6767531" y="4386136"/>
                <a:ext cx="194961" cy="143655"/>
              </a:xfrm>
              <a:custGeom>
                <a:avLst/>
                <a:gdLst>
                  <a:gd name="T0" fmla="*/ 85 w 85"/>
                  <a:gd name="T1" fmla="*/ 53 h 63"/>
                  <a:gd name="T2" fmla="*/ 75 w 85"/>
                  <a:gd name="T3" fmla="*/ 63 h 63"/>
                  <a:gd name="T4" fmla="*/ 10 w 85"/>
                  <a:gd name="T5" fmla="*/ 63 h 63"/>
                  <a:gd name="T6" fmla="*/ 0 w 85"/>
                  <a:gd name="T7" fmla="*/ 53 h 63"/>
                  <a:gd name="T8" fmla="*/ 0 w 85"/>
                  <a:gd name="T9" fmla="*/ 10 h 63"/>
                  <a:gd name="T10" fmla="*/ 10 w 85"/>
                  <a:gd name="T11" fmla="*/ 0 h 63"/>
                  <a:gd name="T12" fmla="*/ 75 w 85"/>
                  <a:gd name="T13" fmla="*/ 0 h 63"/>
                  <a:gd name="T14" fmla="*/ 85 w 85"/>
                  <a:gd name="T15" fmla="*/ 10 h 63"/>
                  <a:gd name="T16" fmla="*/ 85 w 85"/>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5" y="53"/>
                    </a:moveTo>
                    <a:cubicBezTo>
                      <a:pt x="85" y="59"/>
                      <a:pt x="80" y="63"/>
                      <a:pt x="75" y="63"/>
                    </a:cubicBezTo>
                    <a:cubicBezTo>
                      <a:pt x="10" y="63"/>
                      <a:pt x="10" y="63"/>
                      <a:pt x="10" y="63"/>
                    </a:cubicBezTo>
                    <a:cubicBezTo>
                      <a:pt x="4" y="63"/>
                      <a:pt x="0" y="59"/>
                      <a:pt x="0" y="53"/>
                    </a:cubicBezTo>
                    <a:cubicBezTo>
                      <a:pt x="0" y="10"/>
                      <a:pt x="0" y="10"/>
                      <a:pt x="0" y="10"/>
                    </a:cubicBezTo>
                    <a:cubicBezTo>
                      <a:pt x="0" y="4"/>
                      <a:pt x="4" y="0"/>
                      <a:pt x="10" y="0"/>
                    </a:cubicBezTo>
                    <a:cubicBezTo>
                      <a:pt x="75" y="0"/>
                      <a:pt x="75" y="0"/>
                      <a:pt x="75" y="0"/>
                    </a:cubicBezTo>
                    <a:cubicBezTo>
                      <a:pt x="80" y="0"/>
                      <a:pt x="85" y="4"/>
                      <a:pt x="85" y="10"/>
                    </a:cubicBezTo>
                    <a:lnTo>
                      <a:pt x="85" y="53"/>
                    </a:lnTo>
                    <a:close/>
                  </a:path>
                </a:pathLst>
              </a:custGeom>
              <a:solidFill>
                <a:srgbClr val="FFB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ïSḷîḍe">
                <a:extLst>
                  <a:ext uri="{FF2B5EF4-FFF2-40B4-BE49-F238E27FC236}">
                    <a16:creationId xmlns:a16="http://schemas.microsoft.com/office/drawing/2014/main" id="{6F4F9C6E-CD94-43CE-8A76-E4DB4657B4FC}"/>
                  </a:ext>
                </a:extLst>
              </p:cNvPr>
              <p:cNvSpPr/>
              <p:nvPr/>
            </p:nvSpPr>
            <p:spPr bwMode="auto">
              <a:xfrm>
                <a:off x="4850988" y="4561715"/>
                <a:ext cx="192681" cy="147076"/>
              </a:xfrm>
              <a:custGeom>
                <a:avLst/>
                <a:gdLst>
                  <a:gd name="T0" fmla="*/ 84 w 84"/>
                  <a:gd name="T1" fmla="*/ 54 h 64"/>
                  <a:gd name="T2" fmla="*/ 74 w 84"/>
                  <a:gd name="T3" fmla="*/ 64 h 64"/>
                  <a:gd name="T4" fmla="*/ 10 w 84"/>
                  <a:gd name="T5" fmla="*/ 64 h 64"/>
                  <a:gd name="T6" fmla="*/ 0 w 84"/>
                  <a:gd name="T7" fmla="*/ 54 h 64"/>
                  <a:gd name="T8" fmla="*/ 0 w 84"/>
                  <a:gd name="T9" fmla="*/ 10 h 64"/>
                  <a:gd name="T10" fmla="*/ 10 w 84"/>
                  <a:gd name="T11" fmla="*/ 0 h 64"/>
                  <a:gd name="T12" fmla="*/ 74 w 84"/>
                  <a:gd name="T13" fmla="*/ 0 h 64"/>
                  <a:gd name="T14" fmla="*/ 84 w 84"/>
                  <a:gd name="T15" fmla="*/ 10 h 64"/>
                  <a:gd name="T16" fmla="*/ 84 w 84"/>
                  <a:gd name="T17"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4">
                    <a:moveTo>
                      <a:pt x="84" y="54"/>
                    </a:moveTo>
                    <a:cubicBezTo>
                      <a:pt x="84" y="59"/>
                      <a:pt x="80" y="64"/>
                      <a:pt x="74" y="64"/>
                    </a:cubicBezTo>
                    <a:cubicBezTo>
                      <a:pt x="10" y="64"/>
                      <a:pt x="10" y="64"/>
                      <a:pt x="10" y="64"/>
                    </a:cubicBezTo>
                    <a:cubicBezTo>
                      <a:pt x="4" y="64"/>
                      <a:pt x="0" y="59"/>
                      <a:pt x="0" y="54"/>
                    </a:cubicBezTo>
                    <a:cubicBezTo>
                      <a:pt x="0" y="10"/>
                      <a:pt x="0" y="10"/>
                      <a:pt x="0" y="10"/>
                    </a:cubicBezTo>
                    <a:cubicBezTo>
                      <a:pt x="0" y="5"/>
                      <a:pt x="4" y="0"/>
                      <a:pt x="10" y="0"/>
                    </a:cubicBezTo>
                    <a:cubicBezTo>
                      <a:pt x="74" y="0"/>
                      <a:pt x="74" y="0"/>
                      <a:pt x="74" y="0"/>
                    </a:cubicBezTo>
                    <a:cubicBezTo>
                      <a:pt x="80" y="0"/>
                      <a:pt x="84" y="5"/>
                      <a:pt x="84" y="10"/>
                    </a:cubicBezTo>
                    <a:lnTo>
                      <a:pt x="84" y="54"/>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ïSľiḍé">
                <a:extLst>
                  <a:ext uri="{FF2B5EF4-FFF2-40B4-BE49-F238E27FC236}">
                    <a16:creationId xmlns:a16="http://schemas.microsoft.com/office/drawing/2014/main" id="{C458139A-B59D-49ED-954D-9E7F0C331518}"/>
                  </a:ext>
                </a:extLst>
              </p:cNvPr>
              <p:cNvSpPr/>
              <p:nvPr/>
            </p:nvSpPr>
            <p:spPr bwMode="auto">
              <a:xfrm>
                <a:off x="5089274" y="4561715"/>
                <a:ext cx="194961" cy="147076"/>
              </a:xfrm>
              <a:custGeom>
                <a:avLst/>
                <a:gdLst>
                  <a:gd name="T0" fmla="*/ 85 w 85"/>
                  <a:gd name="T1" fmla="*/ 54 h 64"/>
                  <a:gd name="T2" fmla="*/ 75 w 85"/>
                  <a:gd name="T3" fmla="*/ 64 h 64"/>
                  <a:gd name="T4" fmla="*/ 10 w 85"/>
                  <a:gd name="T5" fmla="*/ 64 h 64"/>
                  <a:gd name="T6" fmla="*/ 0 w 85"/>
                  <a:gd name="T7" fmla="*/ 54 h 64"/>
                  <a:gd name="T8" fmla="*/ 0 w 85"/>
                  <a:gd name="T9" fmla="*/ 10 h 64"/>
                  <a:gd name="T10" fmla="*/ 10 w 85"/>
                  <a:gd name="T11" fmla="*/ 0 h 64"/>
                  <a:gd name="T12" fmla="*/ 75 w 85"/>
                  <a:gd name="T13" fmla="*/ 0 h 64"/>
                  <a:gd name="T14" fmla="*/ 85 w 85"/>
                  <a:gd name="T15" fmla="*/ 10 h 64"/>
                  <a:gd name="T16" fmla="*/ 85 w 85"/>
                  <a:gd name="T17"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4">
                    <a:moveTo>
                      <a:pt x="85" y="54"/>
                    </a:moveTo>
                    <a:cubicBezTo>
                      <a:pt x="85" y="59"/>
                      <a:pt x="80" y="64"/>
                      <a:pt x="75" y="64"/>
                    </a:cubicBezTo>
                    <a:cubicBezTo>
                      <a:pt x="10" y="64"/>
                      <a:pt x="10" y="64"/>
                      <a:pt x="10" y="64"/>
                    </a:cubicBezTo>
                    <a:cubicBezTo>
                      <a:pt x="5" y="64"/>
                      <a:pt x="0" y="59"/>
                      <a:pt x="0" y="54"/>
                    </a:cubicBezTo>
                    <a:cubicBezTo>
                      <a:pt x="0" y="10"/>
                      <a:pt x="0" y="10"/>
                      <a:pt x="0" y="10"/>
                    </a:cubicBezTo>
                    <a:cubicBezTo>
                      <a:pt x="0" y="5"/>
                      <a:pt x="5" y="0"/>
                      <a:pt x="10" y="0"/>
                    </a:cubicBezTo>
                    <a:cubicBezTo>
                      <a:pt x="75" y="0"/>
                      <a:pt x="75" y="0"/>
                      <a:pt x="75" y="0"/>
                    </a:cubicBezTo>
                    <a:cubicBezTo>
                      <a:pt x="80" y="0"/>
                      <a:pt x="85" y="5"/>
                      <a:pt x="85" y="10"/>
                    </a:cubicBezTo>
                    <a:lnTo>
                      <a:pt x="85" y="54"/>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íṩļïde">
                <a:extLst>
                  <a:ext uri="{FF2B5EF4-FFF2-40B4-BE49-F238E27FC236}">
                    <a16:creationId xmlns:a16="http://schemas.microsoft.com/office/drawing/2014/main" id="{8F0EF7B4-3ACB-488E-8EB9-4C4B63078AD7}"/>
                  </a:ext>
                </a:extLst>
              </p:cNvPr>
              <p:cNvSpPr/>
              <p:nvPr/>
            </p:nvSpPr>
            <p:spPr bwMode="auto">
              <a:xfrm>
                <a:off x="5329839" y="4561715"/>
                <a:ext cx="192681" cy="147076"/>
              </a:xfrm>
              <a:custGeom>
                <a:avLst/>
                <a:gdLst>
                  <a:gd name="T0" fmla="*/ 84 w 84"/>
                  <a:gd name="T1" fmla="*/ 54 h 64"/>
                  <a:gd name="T2" fmla="*/ 74 w 84"/>
                  <a:gd name="T3" fmla="*/ 64 h 64"/>
                  <a:gd name="T4" fmla="*/ 10 w 84"/>
                  <a:gd name="T5" fmla="*/ 64 h 64"/>
                  <a:gd name="T6" fmla="*/ 0 w 84"/>
                  <a:gd name="T7" fmla="*/ 54 h 64"/>
                  <a:gd name="T8" fmla="*/ 0 w 84"/>
                  <a:gd name="T9" fmla="*/ 10 h 64"/>
                  <a:gd name="T10" fmla="*/ 10 w 84"/>
                  <a:gd name="T11" fmla="*/ 0 h 64"/>
                  <a:gd name="T12" fmla="*/ 74 w 84"/>
                  <a:gd name="T13" fmla="*/ 0 h 64"/>
                  <a:gd name="T14" fmla="*/ 84 w 84"/>
                  <a:gd name="T15" fmla="*/ 10 h 64"/>
                  <a:gd name="T16" fmla="*/ 84 w 84"/>
                  <a:gd name="T17"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4">
                    <a:moveTo>
                      <a:pt x="84" y="54"/>
                    </a:moveTo>
                    <a:cubicBezTo>
                      <a:pt x="84" y="59"/>
                      <a:pt x="80" y="64"/>
                      <a:pt x="74" y="64"/>
                    </a:cubicBezTo>
                    <a:cubicBezTo>
                      <a:pt x="10" y="64"/>
                      <a:pt x="10" y="64"/>
                      <a:pt x="10" y="64"/>
                    </a:cubicBezTo>
                    <a:cubicBezTo>
                      <a:pt x="4" y="64"/>
                      <a:pt x="0" y="59"/>
                      <a:pt x="0" y="54"/>
                    </a:cubicBezTo>
                    <a:cubicBezTo>
                      <a:pt x="0" y="10"/>
                      <a:pt x="0" y="10"/>
                      <a:pt x="0" y="10"/>
                    </a:cubicBezTo>
                    <a:cubicBezTo>
                      <a:pt x="0" y="5"/>
                      <a:pt x="4" y="0"/>
                      <a:pt x="10" y="0"/>
                    </a:cubicBezTo>
                    <a:cubicBezTo>
                      <a:pt x="74" y="0"/>
                      <a:pt x="74" y="0"/>
                      <a:pt x="74" y="0"/>
                    </a:cubicBezTo>
                    <a:cubicBezTo>
                      <a:pt x="80" y="0"/>
                      <a:pt x="84" y="5"/>
                      <a:pt x="84" y="10"/>
                    </a:cubicBezTo>
                    <a:lnTo>
                      <a:pt x="84" y="54"/>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íṥļíḓé">
                <a:extLst>
                  <a:ext uri="{FF2B5EF4-FFF2-40B4-BE49-F238E27FC236}">
                    <a16:creationId xmlns:a16="http://schemas.microsoft.com/office/drawing/2014/main" id="{B7E64418-D5F9-4B7D-AE8B-50303BC2DBC1}"/>
                  </a:ext>
                </a:extLst>
              </p:cNvPr>
              <p:cNvSpPr/>
              <p:nvPr/>
            </p:nvSpPr>
            <p:spPr bwMode="auto">
              <a:xfrm>
                <a:off x="5569264" y="4561715"/>
                <a:ext cx="193820" cy="147076"/>
              </a:xfrm>
              <a:custGeom>
                <a:avLst/>
                <a:gdLst>
                  <a:gd name="T0" fmla="*/ 85 w 85"/>
                  <a:gd name="T1" fmla="*/ 54 h 64"/>
                  <a:gd name="T2" fmla="*/ 75 w 85"/>
                  <a:gd name="T3" fmla="*/ 64 h 64"/>
                  <a:gd name="T4" fmla="*/ 10 w 85"/>
                  <a:gd name="T5" fmla="*/ 64 h 64"/>
                  <a:gd name="T6" fmla="*/ 0 w 85"/>
                  <a:gd name="T7" fmla="*/ 54 h 64"/>
                  <a:gd name="T8" fmla="*/ 0 w 85"/>
                  <a:gd name="T9" fmla="*/ 10 h 64"/>
                  <a:gd name="T10" fmla="*/ 10 w 85"/>
                  <a:gd name="T11" fmla="*/ 0 h 64"/>
                  <a:gd name="T12" fmla="*/ 75 w 85"/>
                  <a:gd name="T13" fmla="*/ 0 h 64"/>
                  <a:gd name="T14" fmla="*/ 85 w 85"/>
                  <a:gd name="T15" fmla="*/ 10 h 64"/>
                  <a:gd name="T16" fmla="*/ 85 w 85"/>
                  <a:gd name="T17"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4">
                    <a:moveTo>
                      <a:pt x="85" y="54"/>
                    </a:moveTo>
                    <a:cubicBezTo>
                      <a:pt x="85" y="59"/>
                      <a:pt x="81" y="64"/>
                      <a:pt x="75" y="64"/>
                    </a:cubicBezTo>
                    <a:cubicBezTo>
                      <a:pt x="10" y="64"/>
                      <a:pt x="10" y="64"/>
                      <a:pt x="10" y="64"/>
                    </a:cubicBezTo>
                    <a:cubicBezTo>
                      <a:pt x="5" y="64"/>
                      <a:pt x="0" y="59"/>
                      <a:pt x="0" y="54"/>
                    </a:cubicBezTo>
                    <a:cubicBezTo>
                      <a:pt x="0" y="10"/>
                      <a:pt x="0" y="10"/>
                      <a:pt x="0" y="10"/>
                    </a:cubicBezTo>
                    <a:cubicBezTo>
                      <a:pt x="0" y="5"/>
                      <a:pt x="5" y="0"/>
                      <a:pt x="10" y="0"/>
                    </a:cubicBezTo>
                    <a:cubicBezTo>
                      <a:pt x="75" y="0"/>
                      <a:pt x="75" y="0"/>
                      <a:pt x="75" y="0"/>
                    </a:cubicBezTo>
                    <a:cubicBezTo>
                      <a:pt x="81" y="0"/>
                      <a:pt x="85" y="5"/>
                      <a:pt x="85" y="10"/>
                    </a:cubicBezTo>
                    <a:lnTo>
                      <a:pt x="85" y="54"/>
                    </a:lnTo>
                    <a:close/>
                  </a:path>
                </a:pathLst>
              </a:custGeom>
              <a:solidFill>
                <a:srgbClr val="FFB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ísľiḍè">
                <a:extLst>
                  <a:ext uri="{FF2B5EF4-FFF2-40B4-BE49-F238E27FC236}">
                    <a16:creationId xmlns:a16="http://schemas.microsoft.com/office/drawing/2014/main" id="{38E82683-F494-4B91-A4D7-9365938CF361}"/>
                  </a:ext>
                </a:extLst>
              </p:cNvPr>
              <p:cNvSpPr/>
              <p:nvPr/>
            </p:nvSpPr>
            <p:spPr bwMode="auto">
              <a:xfrm>
                <a:off x="5809830" y="4561715"/>
                <a:ext cx="192681" cy="147076"/>
              </a:xfrm>
              <a:custGeom>
                <a:avLst/>
                <a:gdLst>
                  <a:gd name="T0" fmla="*/ 84 w 84"/>
                  <a:gd name="T1" fmla="*/ 54 h 64"/>
                  <a:gd name="T2" fmla="*/ 75 w 84"/>
                  <a:gd name="T3" fmla="*/ 64 h 64"/>
                  <a:gd name="T4" fmla="*/ 10 w 84"/>
                  <a:gd name="T5" fmla="*/ 64 h 64"/>
                  <a:gd name="T6" fmla="*/ 0 w 84"/>
                  <a:gd name="T7" fmla="*/ 54 h 64"/>
                  <a:gd name="T8" fmla="*/ 0 w 84"/>
                  <a:gd name="T9" fmla="*/ 10 h 64"/>
                  <a:gd name="T10" fmla="*/ 10 w 84"/>
                  <a:gd name="T11" fmla="*/ 0 h 64"/>
                  <a:gd name="T12" fmla="*/ 75 w 84"/>
                  <a:gd name="T13" fmla="*/ 0 h 64"/>
                  <a:gd name="T14" fmla="*/ 84 w 84"/>
                  <a:gd name="T15" fmla="*/ 10 h 64"/>
                  <a:gd name="T16" fmla="*/ 84 w 84"/>
                  <a:gd name="T17"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4">
                    <a:moveTo>
                      <a:pt x="84" y="54"/>
                    </a:moveTo>
                    <a:cubicBezTo>
                      <a:pt x="84" y="59"/>
                      <a:pt x="80" y="64"/>
                      <a:pt x="75" y="64"/>
                    </a:cubicBezTo>
                    <a:cubicBezTo>
                      <a:pt x="10" y="64"/>
                      <a:pt x="10" y="64"/>
                      <a:pt x="10" y="64"/>
                    </a:cubicBezTo>
                    <a:cubicBezTo>
                      <a:pt x="4" y="64"/>
                      <a:pt x="0" y="59"/>
                      <a:pt x="0" y="54"/>
                    </a:cubicBezTo>
                    <a:cubicBezTo>
                      <a:pt x="0" y="10"/>
                      <a:pt x="0" y="10"/>
                      <a:pt x="0" y="10"/>
                    </a:cubicBezTo>
                    <a:cubicBezTo>
                      <a:pt x="0" y="5"/>
                      <a:pt x="4" y="0"/>
                      <a:pt x="10" y="0"/>
                    </a:cubicBezTo>
                    <a:cubicBezTo>
                      <a:pt x="75" y="0"/>
                      <a:pt x="75" y="0"/>
                      <a:pt x="75" y="0"/>
                    </a:cubicBezTo>
                    <a:cubicBezTo>
                      <a:pt x="80" y="0"/>
                      <a:pt x="84" y="5"/>
                      <a:pt x="84" y="10"/>
                    </a:cubicBezTo>
                    <a:lnTo>
                      <a:pt x="84" y="54"/>
                    </a:lnTo>
                    <a:close/>
                  </a:path>
                </a:pathLst>
              </a:custGeom>
              <a:solidFill>
                <a:srgbClr val="FFB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ïṩļiḋé">
                <a:extLst>
                  <a:ext uri="{FF2B5EF4-FFF2-40B4-BE49-F238E27FC236}">
                    <a16:creationId xmlns:a16="http://schemas.microsoft.com/office/drawing/2014/main" id="{09381A3A-7D3B-48B1-94E1-B125BA6839DE}"/>
                  </a:ext>
                </a:extLst>
              </p:cNvPr>
              <p:cNvSpPr/>
              <p:nvPr/>
            </p:nvSpPr>
            <p:spPr bwMode="auto">
              <a:xfrm>
                <a:off x="6048115" y="4561715"/>
                <a:ext cx="194961" cy="147076"/>
              </a:xfrm>
              <a:custGeom>
                <a:avLst/>
                <a:gdLst>
                  <a:gd name="T0" fmla="*/ 85 w 85"/>
                  <a:gd name="T1" fmla="*/ 54 h 64"/>
                  <a:gd name="T2" fmla="*/ 75 w 85"/>
                  <a:gd name="T3" fmla="*/ 64 h 64"/>
                  <a:gd name="T4" fmla="*/ 10 w 85"/>
                  <a:gd name="T5" fmla="*/ 64 h 64"/>
                  <a:gd name="T6" fmla="*/ 0 w 85"/>
                  <a:gd name="T7" fmla="*/ 54 h 64"/>
                  <a:gd name="T8" fmla="*/ 0 w 85"/>
                  <a:gd name="T9" fmla="*/ 10 h 64"/>
                  <a:gd name="T10" fmla="*/ 10 w 85"/>
                  <a:gd name="T11" fmla="*/ 0 h 64"/>
                  <a:gd name="T12" fmla="*/ 75 w 85"/>
                  <a:gd name="T13" fmla="*/ 0 h 64"/>
                  <a:gd name="T14" fmla="*/ 85 w 85"/>
                  <a:gd name="T15" fmla="*/ 10 h 64"/>
                  <a:gd name="T16" fmla="*/ 85 w 85"/>
                  <a:gd name="T17"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4">
                    <a:moveTo>
                      <a:pt x="85" y="54"/>
                    </a:moveTo>
                    <a:cubicBezTo>
                      <a:pt x="85" y="59"/>
                      <a:pt x="81" y="64"/>
                      <a:pt x="75" y="64"/>
                    </a:cubicBezTo>
                    <a:cubicBezTo>
                      <a:pt x="10" y="64"/>
                      <a:pt x="10" y="64"/>
                      <a:pt x="10" y="64"/>
                    </a:cubicBezTo>
                    <a:cubicBezTo>
                      <a:pt x="5" y="64"/>
                      <a:pt x="0" y="59"/>
                      <a:pt x="0" y="54"/>
                    </a:cubicBezTo>
                    <a:cubicBezTo>
                      <a:pt x="0" y="10"/>
                      <a:pt x="0" y="10"/>
                      <a:pt x="0" y="10"/>
                    </a:cubicBezTo>
                    <a:cubicBezTo>
                      <a:pt x="0" y="5"/>
                      <a:pt x="5" y="0"/>
                      <a:pt x="10" y="0"/>
                    </a:cubicBezTo>
                    <a:cubicBezTo>
                      <a:pt x="75" y="0"/>
                      <a:pt x="75" y="0"/>
                      <a:pt x="75" y="0"/>
                    </a:cubicBezTo>
                    <a:cubicBezTo>
                      <a:pt x="81" y="0"/>
                      <a:pt x="85" y="5"/>
                      <a:pt x="85" y="10"/>
                    </a:cubicBezTo>
                    <a:lnTo>
                      <a:pt x="85" y="54"/>
                    </a:lnTo>
                    <a:close/>
                  </a:path>
                </a:pathLst>
              </a:custGeom>
              <a:solidFill>
                <a:srgbClr val="FFB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išlíḑe">
                <a:extLst>
                  <a:ext uri="{FF2B5EF4-FFF2-40B4-BE49-F238E27FC236}">
                    <a16:creationId xmlns:a16="http://schemas.microsoft.com/office/drawing/2014/main" id="{439E4263-932A-4B1A-B2D9-86B23812A009}"/>
                  </a:ext>
                </a:extLst>
              </p:cNvPr>
              <p:cNvSpPr/>
              <p:nvPr/>
            </p:nvSpPr>
            <p:spPr bwMode="auto">
              <a:xfrm>
                <a:off x="6288680" y="4545753"/>
                <a:ext cx="194961" cy="147076"/>
              </a:xfrm>
              <a:custGeom>
                <a:avLst/>
                <a:gdLst>
                  <a:gd name="T0" fmla="*/ 85 w 85"/>
                  <a:gd name="T1" fmla="*/ 54 h 64"/>
                  <a:gd name="T2" fmla="*/ 75 w 85"/>
                  <a:gd name="T3" fmla="*/ 64 h 64"/>
                  <a:gd name="T4" fmla="*/ 10 w 85"/>
                  <a:gd name="T5" fmla="*/ 64 h 64"/>
                  <a:gd name="T6" fmla="*/ 0 w 85"/>
                  <a:gd name="T7" fmla="*/ 54 h 64"/>
                  <a:gd name="T8" fmla="*/ 0 w 85"/>
                  <a:gd name="T9" fmla="*/ 10 h 64"/>
                  <a:gd name="T10" fmla="*/ 10 w 85"/>
                  <a:gd name="T11" fmla="*/ 0 h 64"/>
                  <a:gd name="T12" fmla="*/ 75 w 85"/>
                  <a:gd name="T13" fmla="*/ 0 h 64"/>
                  <a:gd name="T14" fmla="*/ 85 w 85"/>
                  <a:gd name="T15" fmla="*/ 10 h 64"/>
                  <a:gd name="T16" fmla="*/ 85 w 85"/>
                  <a:gd name="T17"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4">
                    <a:moveTo>
                      <a:pt x="85" y="54"/>
                    </a:moveTo>
                    <a:cubicBezTo>
                      <a:pt x="85" y="59"/>
                      <a:pt x="80" y="64"/>
                      <a:pt x="75" y="64"/>
                    </a:cubicBezTo>
                    <a:cubicBezTo>
                      <a:pt x="10" y="64"/>
                      <a:pt x="10" y="64"/>
                      <a:pt x="10" y="64"/>
                    </a:cubicBezTo>
                    <a:cubicBezTo>
                      <a:pt x="4" y="64"/>
                      <a:pt x="0" y="59"/>
                      <a:pt x="0" y="54"/>
                    </a:cubicBezTo>
                    <a:cubicBezTo>
                      <a:pt x="0" y="10"/>
                      <a:pt x="0" y="10"/>
                      <a:pt x="0" y="10"/>
                    </a:cubicBezTo>
                    <a:cubicBezTo>
                      <a:pt x="0" y="5"/>
                      <a:pt x="4" y="0"/>
                      <a:pt x="10" y="0"/>
                    </a:cubicBezTo>
                    <a:cubicBezTo>
                      <a:pt x="75" y="0"/>
                      <a:pt x="75" y="0"/>
                      <a:pt x="75" y="0"/>
                    </a:cubicBezTo>
                    <a:cubicBezTo>
                      <a:pt x="80" y="0"/>
                      <a:pt x="85" y="5"/>
                      <a:pt x="85" y="10"/>
                    </a:cubicBezTo>
                    <a:lnTo>
                      <a:pt x="85" y="54"/>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î$ľiḑè">
                <a:extLst>
                  <a:ext uri="{FF2B5EF4-FFF2-40B4-BE49-F238E27FC236}">
                    <a16:creationId xmlns:a16="http://schemas.microsoft.com/office/drawing/2014/main" id="{570EA838-176C-4E22-AAD9-0B92B842247B}"/>
                  </a:ext>
                </a:extLst>
              </p:cNvPr>
              <p:cNvSpPr/>
              <p:nvPr/>
            </p:nvSpPr>
            <p:spPr bwMode="auto">
              <a:xfrm>
                <a:off x="6529245" y="4545753"/>
                <a:ext cx="192681" cy="147076"/>
              </a:xfrm>
              <a:custGeom>
                <a:avLst/>
                <a:gdLst>
                  <a:gd name="T0" fmla="*/ 84 w 84"/>
                  <a:gd name="T1" fmla="*/ 54 h 64"/>
                  <a:gd name="T2" fmla="*/ 74 w 84"/>
                  <a:gd name="T3" fmla="*/ 64 h 64"/>
                  <a:gd name="T4" fmla="*/ 9 w 84"/>
                  <a:gd name="T5" fmla="*/ 64 h 64"/>
                  <a:gd name="T6" fmla="*/ 0 w 84"/>
                  <a:gd name="T7" fmla="*/ 54 h 64"/>
                  <a:gd name="T8" fmla="*/ 0 w 84"/>
                  <a:gd name="T9" fmla="*/ 10 h 64"/>
                  <a:gd name="T10" fmla="*/ 9 w 84"/>
                  <a:gd name="T11" fmla="*/ 0 h 64"/>
                  <a:gd name="T12" fmla="*/ 74 w 84"/>
                  <a:gd name="T13" fmla="*/ 0 h 64"/>
                  <a:gd name="T14" fmla="*/ 84 w 84"/>
                  <a:gd name="T15" fmla="*/ 10 h 64"/>
                  <a:gd name="T16" fmla="*/ 84 w 84"/>
                  <a:gd name="T17"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4">
                    <a:moveTo>
                      <a:pt x="84" y="54"/>
                    </a:moveTo>
                    <a:cubicBezTo>
                      <a:pt x="84" y="59"/>
                      <a:pt x="80" y="64"/>
                      <a:pt x="74" y="64"/>
                    </a:cubicBezTo>
                    <a:cubicBezTo>
                      <a:pt x="9" y="64"/>
                      <a:pt x="9" y="64"/>
                      <a:pt x="9" y="64"/>
                    </a:cubicBezTo>
                    <a:cubicBezTo>
                      <a:pt x="4" y="64"/>
                      <a:pt x="0" y="59"/>
                      <a:pt x="0" y="54"/>
                    </a:cubicBezTo>
                    <a:cubicBezTo>
                      <a:pt x="0" y="10"/>
                      <a:pt x="0" y="10"/>
                      <a:pt x="0" y="10"/>
                    </a:cubicBezTo>
                    <a:cubicBezTo>
                      <a:pt x="0" y="5"/>
                      <a:pt x="4" y="0"/>
                      <a:pt x="9" y="0"/>
                    </a:cubicBezTo>
                    <a:cubicBezTo>
                      <a:pt x="74" y="0"/>
                      <a:pt x="74" y="0"/>
                      <a:pt x="74" y="0"/>
                    </a:cubicBezTo>
                    <a:cubicBezTo>
                      <a:pt x="80" y="0"/>
                      <a:pt x="84" y="5"/>
                      <a:pt x="84" y="10"/>
                    </a:cubicBezTo>
                    <a:lnTo>
                      <a:pt x="84" y="54"/>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 name="ïṥḻîďè">
                <a:extLst>
                  <a:ext uri="{FF2B5EF4-FFF2-40B4-BE49-F238E27FC236}">
                    <a16:creationId xmlns:a16="http://schemas.microsoft.com/office/drawing/2014/main" id="{E50F9555-D2D5-4CC9-AD5A-EEB528B6E87C}"/>
                  </a:ext>
                </a:extLst>
              </p:cNvPr>
              <p:cNvSpPr/>
              <p:nvPr/>
            </p:nvSpPr>
            <p:spPr bwMode="auto">
              <a:xfrm>
                <a:off x="6767531" y="4561715"/>
                <a:ext cx="194961" cy="147076"/>
              </a:xfrm>
              <a:custGeom>
                <a:avLst/>
                <a:gdLst>
                  <a:gd name="T0" fmla="*/ 85 w 85"/>
                  <a:gd name="T1" fmla="*/ 54 h 64"/>
                  <a:gd name="T2" fmla="*/ 75 w 85"/>
                  <a:gd name="T3" fmla="*/ 64 h 64"/>
                  <a:gd name="T4" fmla="*/ 10 w 85"/>
                  <a:gd name="T5" fmla="*/ 64 h 64"/>
                  <a:gd name="T6" fmla="*/ 0 w 85"/>
                  <a:gd name="T7" fmla="*/ 54 h 64"/>
                  <a:gd name="T8" fmla="*/ 0 w 85"/>
                  <a:gd name="T9" fmla="*/ 10 h 64"/>
                  <a:gd name="T10" fmla="*/ 10 w 85"/>
                  <a:gd name="T11" fmla="*/ 0 h 64"/>
                  <a:gd name="T12" fmla="*/ 75 w 85"/>
                  <a:gd name="T13" fmla="*/ 0 h 64"/>
                  <a:gd name="T14" fmla="*/ 85 w 85"/>
                  <a:gd name="T15" fmla="*/ 10 h 64"/>
                  <a:gd name="T16" fmla="*/ 85 w 85"/>
                  <a:gd name="T17"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4">
                    <a:moveTo>
                      <a:pt x="85" y="54"/>
                    </a:moveTo>
                    <a:cubicBezTo>
                      <a:pt x="85" y="59"/>
                      <a:pt x="80" y="64"/>
                      <a:pt x="75" y="64"/>
                    </a:cubicBezTo>
                    <a:cubicBezTo>
                      <a:pt x="10" y="64"/>
                      <a:pt x="10" y="64"/>
                      <a:pt x="10" y="64"/>
                    </a:cubicBezTo>
                    <a:cubicBezTo>
                      <a:pt x="4" y="64"/>
                      <a:pt x="0" y="59"/>
                      <a:pt x="0" y="54"/>
                    </a:cubicBezTo>
                    <a:cubicBezTo>
                      <a:pt x="0" y="10"/>
                      <a:pt x="0" y="10"/>
                      <a:pt x="0" y="10"/>
                    </a:cubicBezTo>
                    <a:cubicBezTo>
                      <a:pt x="0" y="5"/>
                      <a:pt x="4" y="0"/>
                      <a:pt x="10" y="0"/>
                    </a:cubicBezTo>
                    <a:cubicBezTo>
                      <a:pt x="75" y="0"/>
                      <a:pt x="75" y="0"/>
                      <a:pt x="75" y="0"/>
                    </a:cubicBezTo>
                    <a:cubicBezTo>
                      <a:pt x="80" y="0"/>
                      <a:pt x="85" y="5"/>
                      <a:pt x="85" y="10"/>
                    </a:cubicBezTo>
                    <a:lnTo>
                      <a:pt x="85" y="54"/>
                    </a:lnTo>
                    <a:close/>
                  </a:path>
                </a:pathLst>
              </a:custGeom>
              <a:solidFill>
                <a:srgbClr val="FF91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íṩliḋè">
                <a:extLst>
                  <a:ext uri="{FF2B5EF4-FFF2-40B4-BE49-F238E27FC236}">
                    <a16:creationId xmlns:a16="http://schemas.microsoft.com/office/drawing/2014/main" id="{1414FC8C-A268-452F-AF3E-DA5D1FB79448}"/>
                  </a:ext>
                </a:extLst>
              </p:cNvPr>
              <p:cNvSpPr/>
              <p:nvPr/>
            </p:nvSpPr>
            <p:spPr bwMode="auto">
              <a:xfrm>
                <a:off x="4850988" y="4740714"/>
                <a:ext cx="192681" cy="143655"/>
              </a:xfrm>
              <a:custGeom>
                <a:avLst/>
                <a:gdLst>
                  <a:gd name="T0" fmla="*/ 84 w 84"/>
                  <a:gd name="T1" fmla="*/ 53 h 63"/>
                  <a:gd name="T2" fmla="*/ 74 w 84"/>
                  <a:gd name="T3" fmla="*/ 63 h 63"/>
                  <a:gd name="T4" fmla="*/ 10 w 84"/>
                  <a:gd name="T5" fmla="*/ 63 h 63"/>
                  <a:gd name="T6" fmla="*/ 0 w 84"/>
                  <a:gd name="T7" fmla="*/ 53 h 63"/>
                  <a:gd name="T8" fmla="*/ 0 w 84"/>
                  <a:gd name="T9" fmla="*/ 10 h 63"/>
                  <a:gd name="T10" fmla="*/ 10 w 84"/>
                  <a:gd name="T11" fmla="*/ 0 h 63"/>
                  <a:gd name="T12" fmla="*/ 74 w 84"/>
                  <a:gd name="T13" fmla="*/ 0 h 63"/>
                  <a:gd name="T14" fmla="*/ 84 w 84"/>
                  <a:gd name="T15" fmla="*/ 10 h 63"/>
                  <a:gd name="T16" fmla="*/ 84 w 84"/>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3">
                    <a:moveTo>
                      <a:pt x="84" y="53"/>
                    </a:moveTo>
                    <a:cubicBezTo>
                      <a:pt x="84" y="59"/>
                      <a:pt x="80" y="63"/>
                      <a:pt x="74" y="63"/>
                    </a:cubicBezTo>
                    <a:cubicBezTo>
                      <a:pt x="10" y="63"/>
                      <a:pt x="10" y="63"/>
                      <a:pt x="10" y="63"/>
                    </a:cubicBezTo>
                    <a:cubicBezTo>
                      <a:pt x="4" y="63"/>
                      <a:pt x="0" y="59"/>
                      <a:pt x="0" y="53"/>
                    </a:cubicBezTo>
                    <a:cubicBezTo>
                      <a:pt x="0" y="10"/>
                      <a:pt x="0" y="10"/>
                      <a:pt x="0" y="10"/>
                    </a:cubicBezTo>
                    <a:cubicBezTo>
                      <a:pt x="0" y="4"/>
                      <a:pt x="4" y="0"/>
                      <a:pt x="10" y="0"/>
                    </a:cubicBezTo>
                    <a:cubicBezTo>
                      <a:pt x="74" y="0"/>
                      <a:pt x="74" y="0"/>
                      <a:pt x="74" y="0"/>
                    </a:cubicBezTo>
                    <a:cubicBezTo>
                      <a:pt x="80" y="0"/>
                      <a:pt x="84" y="4"/>
                      <a:pt x="84" y="10"/>
                    </a:cubicBezTo>
                    <a:lnTo>
                      <a:pt x="84" y="53"/>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ïŝḷiḋe">
                <a:extLst>
                  <a:ext uri="{FF2B5EF4-FFF2-40B4-BE49-F238E27FC236}">
                    <a16:creationId xmlns:a16="http://schemas.microsoft.com/office/drawing/2014/main" id="{779B8F7B-5C65-4FCA-93AE-AD120579EFCC}"/>
                  </a:ext>
                </a:extLst>
              </p:cNvPr>
              <p:cNvSpPr/>
              <p:nvPr/>
            </p:nvSpPr>
            <p:spPr bwMode="auto">
              <a:xfrm>
                <a:off x="5089274" y="4740714"/>
                <a:ext cx="194961" cy="143655"/>
              </a:xfrm>
              <a:custGeom>
                <a:avLst/>
                <a:gdLst>
                  <a:gd name="T0" fmla="*/ 85 w 85"/>
                  <a:gd name="T1" fmla="*/ 53 h 63"/>
                  <a:gd name="T2" fmla="*/ 75 w 85"/>
                  <a:gd name="T3" fmla="*/ 63 h 63"/>
                  <a:gd name="T4" fmla="*/ 10 w 85"/>
                  <a:gd name="T5" fmla="*/ 63 h 63"/>
                  <a:gd name="T6" fmla="*/ 0 w 85"/>
                  <a:gd name="T7" fmla="*/ 53 h 63"/>
                  <a:gd name="T8" fmla="*/ 0 w 85"/>
                  <a:gd name="T9" fmla="*/ 10 h 63"/>
                  <a:gd name="T10" fmla="*/ 10 w 85"/>
                  <a:gd name="T11" fmla="*/ 0 h 63"/>
                  <a:gd name="T12" fmla="*/ 75 w 85"/>
                  <a:gd name="T13" fmla="*/ 0 h 63"/>
                  <a:gd name="T14" fmla="*/ 85 w 85"/>
                  <a:gd name="T15" fmla="*/ 10 h 63"/>
                  <a:gd name="T16" fmla="*/ 85 w 85"/>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5" y="53"/>
                    </a:moveTo>
                    <a:cubicBezTo>
                      <a:pt x="85" y="59"/>
                      <a:pt x="80" y="63"/>
                      <a:pt x="75" y="63"/>
                    </a:cubicBezTo>
                    <a:cubicBezTo>
                      <a:pt x="10" y="63"/>
                      <a:pt x="10" y="63"/>
                      <a:pt x="10" y="63"/>
                    </a:cubicBezTo>
                    <a:cubicBezTo>
                      <a:pt x="5" y="63"/>
                      <a:pt x="0" y="59"/>
                      <a:pt x="0" y="53"/>
                    </a:cubicBezTo>
                    <a:cubicBezTo>
                      <a:pt x="0" y="10"/>
                      <a:pt x="0" y="10"/>
                      <a:pt x="0" y="10"/>
                    </a:cubicBezTo>
                    <a:cubicBezTo>
                      <a:pt x="0" y="4"/>
                      <a:pt x="5" y="0"/>
                      <a:pt x="10" y="0"/>
                    </a:cubicBezTo>
                    <a:cubicBezTo>
                      <a:pt x="75" y="0"/>
                      <a:pt x="75" y="0"/>
                      <a:pt x="75" y="0"/>
                    </a:cubicBezTo>
                    <a:cubicBezTo>
                      <a:pt x="80" y="0"/>
                      <a:pt x="85" y="4"/>
                      <a:pt x="85" y="10"/>
                    </a:cubicBezTo>
                    <a:lnTo>
                      <a:pt x="85" y="53"/>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iṡlïḓè">
                <a:extLst>
                  <a:ext uri="{FF2B5EF4-FFF2-40B4-BE49-F238E27FC236}">
                    <a16:creationId xmlns:a16="http://schemas.microsoft.com/office/drawing/2014/main" id="{B50871C6-9185-4D0A-9832-8703F39783F3}"/>
                  </a:ext>
                </a:extLst>
              </p:cNvPr>
              <p:cNvSpPr/>
              <p:nvPr/>
            </p:nvSpPr>
            <p:spPr bwMode="auto">
              <a:xfrm>
                <a:off x="5329839" y="4740714"/>
                <a:ext cx="913237" cy="143655"/>
              </a:xfrm>
              <a:custGeom>
                <a:avLst/>
                <a:gdLst>
                  <a:gd name="T0" fmla="*/ 388 w 398"/>
                  <a:gd name="T1" fmla="*/ 0 h 63"/>
                  <a:gd name="T2" fmla="*/ 10 w 398"/>
                  <a:gd name="T3" fmla="*/ 0 h 63"/>
                  <a:gd name="T4" fmla="*/ 0 w 398"/>
                  <a:gd name="T5" fmla="*/ 10 h 63"/>
                  <a:gd name="T6" fmla="*/ 0 w 398"/>
                  <a:gd name="T7" fmla="*/ 53 h 63"/>
                  <a:gd name="T8" fmla="*/ 10 w 398"/>
                  <a:gd name="T9" fmla="*/ 63 h 63"/>
                  <a:gd name="T10" fmla="*/ 388 w 398"/>
                  <a:gd name="T11" fmla="*/ 63 h 63"/>
                  <a:gd name="T12" fmla="*/ 398 w 398"/>
                  <a:gd name="T13" fmla="*/ 53 h 63"/>
                  <a:gd name="T14" fmla="*/ 398 w 398"/>
                  <a:gd name="T15" fmla="*/ 10 h 63"/>
                  <a:gd name="T16" fmla="*/ 388 w 398"/>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8" h="63">
                    <a:moveTo>
                      <a:pt x="388" y="0"/>
                    </a:moveTo>
                    <a:cubicBezTo>
                      <a:pt x="10" y="0"/>
                      <a:pt x="10" y="0"/>
                      <a:pt x="10" y="0"/>
                    </a:cubicBezTo>
                    <a:cubicBezTo>
                      <a:pt x="4" y="0"/>
                      <a:pt x="0" y="4"/>
                      <a:pt x="0" y="10"/>
                    </a:cubicBezTo>
                    <a:cubicBezTo>
                      <a:pt x="0" y="53"/>
                      <a:pt x="0" y="53"/>
                      <a:pt x="0" y="53"/>
                    </a:cubicBezTo>
                    <a:cubicBezTo>
                      <a:pt x="0" y="59"/>
                      <a:pt x="4" y="63"/>
                      <a:pt x="10" y="63"/>
                    </a:cubicBezTo>
                    <a:cubicBezTo>
                      <a:pt x="388" y="63"/>
                      <a:pt x="388" y="63"/>
                      <a:pt x="388" y="63"/>
                    </a:cubicBezTo>
                    <a:cubicBezTo>
                      <a:pt x="394" y="63"/>
                      <a:pt x="398" y="59"/>
                      <a:pt x="398" y="53"/>
                    </a:cubicBezTo>
                    <a:cubicBezTo>
                      <a:pt x="398" y="10"/>
                      <a:pt x="398" y="10"/>
                      <a:pt x="398" y="10"/>
                    </a:cubicBezTo>
                    <a:cubicBezTo>
                      <a:pt x="398" y="4"/>
                      <a:pt x="394" y="0"/>
                      <a:pt x="388" y="0"/>
                    </a:cubicBez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ïSḻíďè">
                <a:extLst>
                  <a:ext uri="{FF2B5EF4-FFF2-40B4-BE49-F238E27FC236}">
                    <a16:creationId xmlns:a16="http://schemas.microsoft.com/office/drawing/2014/main" id="{E15BB70F-FE5E-4B10-8036-042B10772770}"/>
                  </a:ext>
                </a:extLst>
              </p:cNvPr>
              <p:cNvSpPr/>
              <p:nvPr/>
            </p:nvSpPr>
            <p:spPr bwMode="auto">
              <a:xfrm>
                <a:off x="6288680" y="4724752"/>
                <a:ext cx="194961" cy="143655"/>
              </a:xfrm>
              <a:custGeom>
                <a:avLst/>
                <a:gdLst>
                  <a:gd name="T0" fmla="*/ 85 w 85"/>
                  <a:gd name="T1" fmla="*/ 53 h 63"/>
                  <a:gd name="T2" fmla="*/ 75 w 85"/>
                  <a:gd name="T3" fmla="*/ 63 h 63"/>
                  <a:gd name="T4" fmla="*/ 10 w 85"/>
                  <a:gd name="T5" fmla="*/ 63 h 63"/>
                  <a:gd name="T6" fmla="*/ 0 w 85"/>
                  <a:gd name="T7" fmla="*/ 53 h 63"/>
                  <a:gd name="T8" fmla="*/ 0 w 85"/>
                  <a:gd name="T9" fmla="*/ 10 h 63"/>
                  <a:gd name="T10" fmla="*/ 10 w 85"/>
                  <a:gd name="T11" fmla="*/ 0 h 63"/>
                  <a:gd name="T12" fmla="*/ 75 w 85"/>
                  <a:gd name="T13" fmla="*/ 0 h 63"/>
                  <a:gd name="T14" fmla="*/ 85 w 85"/>
                  <a:gd name="T15" fmla="*/ 10 h 63"/>
                  <a:gd name="T16" fmla="*/ 85 w 85"/>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5" y="53"/>
                    </a:moveTo>
                    <a:cubicBezTo>
                      <a:pt x="85" y="59"/>
                      <a:pt x="80" y="63"/>
                      <a:pt x="75" y="63"/>
                    </a:cubicBezTo>
                    <a:cubicBezTo>
                      <a:pt x="10" y="63"/>
                      <a:pt x="10" y="63"/>
                      <a:pt x="10" y="63"/>
                    </a:cubicBezTo>
                    <a:cubicBezTo>
                      <a:pt x="4" y="63"/>
                      <a:pt x="0" y="59"/>
                      <a:pt x="0" y="53"/>
                    </a:cubicBezTo>
                    <a:cubicBezTo>
                      <a:pt x="0" y="10"/>
                      <a:pt x="0" y="10"/>
                      <a:pt x="0" y="10"/>
                    </a:cubicBezTo>
                    <a:cubicBezTo>
                      <a:pt x="0" y="4"/>
                      <a:pt x="4" y="0"/>
                      <a:pt x="10" y="0"/>
                    </a:cubicBezTo>
                    <a:cubicBezTo>
                      <a:pt x="75" y="0"/>
                      <a:pt x="75" y="0"/>
                      <a:pt x="75" y="0"/>
                    </a:cubicBezTo>
                    <a:cubicBezTo>
                      <a:pt x="80" y="0"/>
                      <a:pt x="85" y="4"/>
                      <a:pt x="85" y="10"/>
                    </a:cubicBezTo>
                    <a:lnTo>
                      <a:pt x="85" y="53"/>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íśļïḍê">
                <a:extLst>
                  <a:ext uri="{FF2B5EF4-FFF2-40B4-BE49-F238E27FC236}">
                    <a16:creationId xmlns:a16="http://schemas.microsoft.com/office/drawing/2014/main" id="{B50789DA-D5E8-45DB-87B4-F72300A62B8D}"/>
                  </a:ext>
                </a:extLst>
              </p:cNvPr>
              <p:cNvSpPr/>
              <p:nvPr/>
            </p:nvSpPr>
            <p:spPr bwMode="auto">
              <a:xfrm>
                <a:off x="6529245" y="4724752"/>
                <a:ext cx="192681" cy="143655"/>
              </a:xfrm>
              <a:custGeom>
                <a:avLst/>
                <a:gdLst>
                  <a:gd name="T0" fmla="*/ 84 w 84"/>
                  <a:gd name="T1" fmla="*/ 53 h 63"/>
                  <a:gd name="T2" fmla="*/ 74 w 84"/>
                  <a:gd name="T3" fmla="*/ 63 h 63"/>
                  <a:gd name="T4" fmla="*/ 9 w 84"/>
                  <a:gd name="T5" fmla="*/ 63 h 63"/>
                  <a:gd name="T6" fmla="*/ 0 w 84"/>
                  <a:gd name="T7" fmla="*/ 53 h 63"/>
                  <a:gd name="T8" fmla="*/ 0 w 84"/>
                  <a:gd name="T9" fmla="*/ 10 h 63"/>
                  <a:gd name="T10" fmla="*/ 9 w 84"/>
                  <a:gd name="T11" fmla="*/ 0 h 63"/>
                  <a:gd name="T12" fmla="*/ 74 w 84"/>
                  <a:gd name="T13" fmla="*/ 0 h 63"/>
                  <a:gd name="T14" fmla="*/ 84 w 84"/>
                  <a:gd name="T15" fmla="*/ 10 h 63"/>
                  <a:gd name="T16" fmla="*/ 84 w 84"/>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3">
                    <a:moveTo>
                      <a:pt x="84" y="53"/>
                    </a:moveTo>
                    <a:cubicBezTo>
                      <a:pt x="84" y="59"/>
                      <a:pt x="80" y="63"/>
                      <a:pt x="74" y="63"/>
                    </a:cubicBezTo>
                    <a:cubicBezTo>
                      <a:pt x="9" y="63"/>
                      <a:pt x="9" y="63"/>
                      <a:pt x="9" y="63"/>
                    </a:cubicBezTo>
                    <a:cubicBezTo>
                      <a:pt x="4" y="63"/>
                      <a:pt x="0" y="59"/>
                      <a:pt x="0" y="53"/>
                    </a:cubicBezTo>
                    <a:cubicBezTo>
                      <a:pt x="0" y="10"/>
                      <a:pt x="0" y="10"/>
                      <a:pt x="0" y="10"/>
                    </a:cubicBezTo>
                    <a:cubicBezTo>
                      <a:pt x="0" y="4"/>
                      <a:pt x="4" y="0"/>
                      <a:pt x="9" y="0"/>
                    </a:cubicBezTo>
                    <a:cubicBezTo>
                      <a:pt x="74" y="0"/>
                      <a:pt x="74" y="0"/>
                      <a:pt x="74" y="0"/>
                    </a:cubicBezTo>
                    <a:cubicBezTo>
                      <a:pt x="80" y="0"/>
                      <a:pt x="84" y="4"/>
                      <a:pt x="84" y="10"/>
                    </a:cubicBezTo>
                    <a:lnTo>
                      <a:pt x="84" y="53"/>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í$ļiḑê">
                <a:extLst>
                  <a:ext uri="{FF2B5EF4-FFF2-40B4-BE49-F238E27FC236}">
                    <a16:creationId xmlns:a16="http://schemas.microsoft.com/office/drawing/2014/main" id="{8F496C73-4D71-43E2-9DE5-CF8C5B627F60}"/>
                  </a:ext>
                </a:extLst>
              </p:cNvPr>
              <p:cNvSpPr/>
              <p:nvPr/>
            </p:nvSpPr>
            <p:spPr bwMode="auto">
              <a:xfrm>
                <a:off x="6767531" y="4724752"/>
                <a:ext cx="194961" cy="143655"/>
              </a:xfrm>
              <a:custGeom>
                <a:avLst/>
                <a:gdLst>
                  <a:gd name="T0" fmla="*/ 85 w 85"/>
                  <a:gd name="T1" fmla="*/ 53 h 63"/>
                  <a:gd name="T2" fmla="*/ 75 w 85"/>
                  <a:gd name="T3" fmla="*/ 63 h 63"/>
                  <a:gd name="T4" fmla="*/ 10 w 85"/>
                  <a:gd name="T5" fmla="*/ 63 h 63"/>
                  <a:gd name="T6" fmla="*/ 0 w 85"/>
                  <a:gd name="T7" fmla="*/ 53 h 63"/>
                  <a:gd name="T8" fmla="*/ 0 w 85"/>
                  <a:gd name="T9" fmla="*/ 10 h 63"/>
                  <a:gd name="T10" fmla="*/ 10 w 85"/>
                  <a:gd name="T11" fmla="*/ 0 h 63"/>
                  <a:gd name="T12" fmla="*/ 75 w 85"/>
                  <a:gd name="T13" fmla="*/ 0 h 63"/>
                  <a:gd name="T14" fmla="*/ 85 w 85"/>
                  <a:gd name="T15" fmla="*/ 10 h 63"/>
                  <a:gd name="T16" fmla="*/ 85 w 85"/>
                  <a:gd name="T1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5" y="53"/>
                    </a:moveTo>
                    <a:cubicBezTo>
                      <a:pt x="85" y="59"/>
                      <a:pt x="80" y="63"/>
                      <a:pt x="75" y="63"/>
                    </a:cubicBezTo>
                    <a:cubicBezTo>
                      <a:pt x="10" y="63"/>
                      <a:pt x="10" y="63"/>
                      <a:pt x="10" y="63"/>
                    </a:cubicBezTo>
                    <a:cubicBezTo>
                      <a:pt x="4" y="63"/>
                      <a:pt x="0" y="59"/>
                      <a:pt x="0" y="53"/>
                    </a:cubicBezTo>
                    <a:cubicBezTo>
                      <a:pt x="0" y="10"/>
                      <a:pt x="0" y="10"/>
                      <a:pt x="0" y="10"/>
                    </a:cubicBezTo>
                    <a:cubicBezTo>
                      <a:pt x="0" y="4"/>
                      <a:pt x="4" y="0"/>
                      <a:pt x="10" y="0"/>
                    </a:cubicBezTo>
                    <a:cubicBezTo>
                      <a:pt x="75" y="0"/>
                      <a:pt x="75" y="0"/>
                      <a:pt x="75" y="0"/>
                    </a:cubicBezTo>
                    <a:cubicBezTo>
                      <a:pt x="80" y="0"/>
                      <a:pt x="85" y="4"/>
                      <a:pt x="85" y="10"/>
                    </a:cubicBezTo>
                    <a:lnTo>
                      <a:pt x="85" y="53"/>
                    </a:ln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íSḷïḍê">
                <a:extLst>
                  <a:ext uri="{FF2B5EF4-FFF2-40B4-BE49-F238E27FC236}">
                    <a16:creationId xmlns:a16="http://schemas.microsoft.com/office/drawing/2014/main" id="{3374A2F2-189C-4BB7-8229-6D905C6152F1}"/>
                  </a:ext>
                </a:extLst>
              </p:cNvPr>
              <p:cNvSpPr/>
              <p:nvPr/>
            </p:nvSpPr>
            <p:spPr bwMode="auto">
              <a:xfrm>
                <a:off x="6524685" y="4225380"/>
                <a:ext cx="82089" cy="70687"/>
              </a:xfrm>
              <a:prstGeom prst="rect">
                <a:avLst/>
              </a:prstGeom>
              <a:solidFill>
                <a:srgbClr val="FF91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0" name="îṥḻíde">
                <a:extLst>
                  <a:ext uri="{FF2B5EF4-FFF2-40B4-BE49-F238E27FC236}">
                    <a16:creationId xmlns:a16="http://schemas.microsoft.com/office/drawing/2014/main" id="{23080378-CEFC-4094-8B16-95A21E879EC1}"/>
                  </a:ext>
                </a:extLst>
              </p:cNvPr>
              <p:cNvSpPr/>
              <p:nvPr/>
            </p:nvSpPr>
            <p:spPr bwMode="auto">
              <a:xfrm>
                <a:off x="6699124" y="4225380"/>
                <a:ext cx="82089" cy="70687"/>
              </a:xfrm>
              <a:prstGeom prst="rect">
                <a:avLst/>
              </a:prstGeom>
              <a:solidFill>
                <a:srgbClr val="FF91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1" name="işḻîḑê">
                <a:extLst>
                  <a:ext uri="{FF2B5EF4-FFF2-40B4-BE49-F238E27FC236}">
                    <a16:creationId xmlns:a16="http://schemas.microsoft.com/office/drawing/2014/main" id="{2E82A2EF-0F9A-4784-9BC5-E26ABE0C8572}"/>
                  </a:ext>
                </a:extLst>
              </p:cNvPr>
              <p:cNvSpPr/>
              <p:nvPr/>
            </p:nvSpPr>
            <p:spPr bwMode="auto">
              <a:xfrm>
                <a:off x="6874702" y="4225380"/>
                <a:ext cx="83229" cy="70687"/>
              </a:xfrm>
              <a:prstGeom prst="rect">
                <a:avLst/>
              </a:prstGeom>
              <a:solidFill>
                <a:srgbClr val="FF91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2" name="íSļïḓê">
                <a:extLst>
                  <a:ext uri="{FF2B5EF4-FFF2-40B4-BE49-F238E27FC236}">
                    <a16:creationId xmlns:a16="http://schemas.microsoft.com/office/drawing/2014/main" id="{2479CA6D-EF27-4E55-BB32-BDBAAA5F5965}"/>
                  </a:ext>
                </a:extLst>
              </p:cNvPr>
              <p:cNvSpPr/>
              <p:nvPr/>
            </p:nvSpPr>
            <p:spPr bwMode="auto">
              <a:xfrm>
                <a:off x="5240909" y="4733873"/>
                <a:ext cx="401322" cy="499373"/>
              </a:xfrm>
              <a:custGeom>
                <a:avLst/>
                <a:gdLst>
                  <a:gd name="T0" fmla="*/ 157 w 175"/>
                  <a:gd name="T1" fmla="*/ 51 h 218"/>
                  <a:gd name="T2" fmla="*/ 54 w 175"/>
                  <a:gd name="T3" fmla="*/ 194 h 218"/>
                  <a:gd name="T4" fmla="*/ 17 w 175"/>
                  <a:gd name="T5" fmla="*/ 167 h 218"/>
                  <a:gd name="T6" fmla="*/ 120 w 175"/>
                  <a:gd name="T7" fmla="*/ 25 h 218"/>
                  <a:gd name="T8" fmla="*/ 157 w 175"/>
                  <a:gd name="T9" fmla="*/ 51 h 218"/>
                </a:gdLst>
                <a:ahLst/>
                <a:cxnLst>
                  <a:cxn ang="0">
                    <a:pos x="T0" y="T1"/>
                  </a:cxn>
                  <a:cxn ang="0">
                    <a:pos x="T2" y="T3"/>
                  </a:cxn>
                  <a:cxn ang="0">
                    <a:pos x="T4" y="T5"/>
                  </a:cxn>
                  <a:cxn ang="0">
                    <a:pos x="T6" y="T7"/>
                  </a:cxn>
                  <a:cxn ang="0">
                    <a:pos x="T8" y="T9"/>
                  </a:cxn>
                </a:cxnLst>
                <a:rect l="0" t="0" r="r" b="b"/>
                <a:pathLst>
                  <a:path w="175" h="218">
                    <a:moveTo>
                      <a:pt x="157" y="51"/>
                    </a:moveTo>
                    <a:cubicBezTo>
                      <a:pt x="54" y="194"/>
                      <a:pt x="54" y="194"/>
                      <a:pt x="54" y="194"/>
                    </a:cubicBezTo>
                    <a:cubicBezTo>
                      <a:pt x="37" y="218"/>
                      <a:pt x="0" y="192"/>
                      <a:pt x="17" y="167"/>
                    </a:cubicBezTo>
                    <a:cubicBezTo>
                      <a:pt x="120" y="25"/>
                      <a:pt x="120" y="25"/>
                      <a:pt x="120" y="25"/>
                    </a:cubicBezTo>
                    <a:cubicBezTo>
                      <a:pt x="138" y="0"/>
                      <a:pt x="175" y="27"/>
                      <a:pt x="157" y="51"/>
                    </a:cubicBezTo>
                    <a:close/>
                  </a:path>
                </a:pathLst>
              </a:custGeom>
              <a:solidFill>
                <a:srgbClr val="FFBF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ïšlïḑe">
                <a:extLst>
                  <a:ext uri="{FF2B5EF4-FFF2-40B4-BE49-F238E27FC236}">
                    <a16:creationId xmlns:a16="http://schemas.microsoft.com/office/drawing/2014/main" id="{224986D2-781E-42F2-A96E-6D2FA5F572FB}"/>
                  </a:ext>
                </a:extLst>
              </p:cNvPr>
              <p:cNvSpPr/>
              <p:nvPr/>
            </p:nvSpPr>
            <p:spPr bwMode="auto">
              <a:xfrm>
                <a:off x="4961580" y="4616440"/>
                <a:ext cx="240566" cy="451488"/>
              </a:xfrm>
              <a:custGeom>
                <a:avLst/>
                <a:gdLst>
                  <a:gd name="T0" fmla="*/ 97 w 105"/>
                  <a:gd name="T1" fmla="*/ 37 h 197"/>
                  <a:gd name="T2" fmla="*/ 44 w 105"/>
                  <a:gd name="T3" fmla="*/ 173 h 197"/>
                  <a:gd name="T4" fmla="*/ 9 w 105"/>
                  <a:gd name="T5" fmla="*/ 160 h 197"/>
                  <a:gd name="T6" fmla="*/ 61 w 105"/>
                  <a:gd name="T7" fmla="*/ 24 h 197"/>
                  <a:gd name="T8" fmla="*/ 97 w 105"/>
                  <a:gd name="T9" fmla="*/ 37 h 197"/>
                </a:gdLst>
                <a:ahLst/>
                <a:cxnLst>
                  <a:cxn ang="0">
                    <a:pos x="T0" y="T1"/>
                  </a:cxn>
                  <a:cxn ang="0">
                    <a:pos x="T2" y="T3"/>
                  </a:cxn>
                  <a:cxn ang="0">
                    <a:pos x="T4" y="T5"/>
                  </a:cxn>
                  <a:cxn ang="0">
                    <a:pos x="T6" y="T7"/>
                  </a:cxn>
                  <a:cxn ang="0">
                    <a:pos x="T8" y="T9"/>
                  </a:cxn>
                </a:cxnLst>
                <a:rect l="0" t="0" r="r" b="b"/>
                <a:pathLst>
                  <a:path w="105" h="197">
                    <a:moveTo>
                      <a:pt x="97" y="37"/>
                    </a:moveTo>
                    <a:cubicBezTo>
                      <a:pt x="44" y="173"/>
                      <a:pt x="44" y="173"/>
                      <a:pt x="44" y="173"/>
                    </a:cubicBezTo>
                    <a:cubicBezTo>
                      <a:pt x="36" y="197"/>
                      <a:pt x="0" y="183"/>
                      <a:pt x="9" y="160"/>
                    </a:cubicBezTo>
                    <a:cubicBezTo>
                      <a:pt x="61" y="24"/>
                      <a:pt x="61" y="24"/>
                      <a:pt x="61" y="24"/>
                    </a:cubicBezTo>
                    <a:cubicBezTo>
                      <a:pt x="70" y="0"/>
                      <a:pt x="105" y="14"/>
                      <a:pt x="97" y="37"/>
                    </a:cubicBezTo>
                    <a:close/>
                  </a:path>
                </a:pathLst>
              </a:custGeom>
              <a:solidFill>
                <a:srgbClr val="FFBF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íşḷîḍé">
                <a:extLst>
                  <a:ext uri="{FF2B5EF4-FFF2-40B4-BE49-F238E27FC236}">
                    <a16:creationId xmlns:a16="http://schemas.microsoft.com/office/drawing/2014/main" id="{60835FD5-215B-458E-93BC-4ABAF3C52B25}"/>
                  </a:ext>
                </a:extLst>
              </p:cNvPr>
              <p:cNvSpPr/>
              <p:nvPr/>
            </p:nvSpPr>
            <p:spPr bwMode="auto">
              <a:xfrm>
                <a:off x="4596742" y="4949356"/>
                <a:ext cx="1066013" cy="963402"/>
              </a:xfrm>
              <a:custGeom>
                <a:avLst/>
                <a:gdLst>
                  <a:gd name="T0" fmla="*/ 104 w 465"/>
                  <a:gd name="T1" fmla="*/ 165 h 421"/>
                  <a:gd name="T2" fmla="*/ 0 w 465"/>
                  <a:gd name="T3" fmla="*/ 346 h 421"/>
                  <a:gd name="T4" fmla="*/ 132 w 465"/>
                  <a:gd name="T5" fmla="*/ 421 h 421"/>
                  <a:gd name="T6" fmla="*/ 245 w 465"/>
                  <a:gd name="T7" fmla="*/ 245 h 421"/>
                  <a:gd name="T8" fmla="*/ 421 w 465"/>
                  <a:gd name="T9" fmla="*/ 150 h 421"/>
                  <a:gd name="T10" fmla="*/ 465 w 465"/>
                  <a:gd name="T11" fmla="*/ 124 h 421"/>
                  <a:gd name="T12" fmla="*/ 422 w 465"/>
                  <a:gd name="T13" fmla="*/ 102 h 421"/>
                  <a:gd name="T14" fmla="*/ 320 w 465"/>
                  <a:gd name="T15" fmla="*/ 146 h 421"/>
                  <a:gd name="T16" fmla="*/ 350 w 465"/>
                  <a:gd name="T17" fmla="*/ 79 h 421"/>
                  <a:gd name="T18" fmla="*/ 247 w 465"/>
                  <a:gd name="T19" fmla="*/ 20 h 421"/>
                  <a:gd name="T20" fmla="*/ 179 w 465"/>
                  <a:gd name="T21" fmla="*/ 0 h 421"/>
                  <a:gd name="T22" fmla="*/ 104 w 465"/>
                  <a:gd name="T23" fmla="*/ 16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5" h="421">
                    <a:moveTo>
                      <a:pt x="104" y="165"/>
                    </a:moveTo>
                    <a:cubicBezTo>
                      <a:pt x="95" y="187"/>
                      <a:pt x="11" y="329"/>
                      <a:pt x="0" y="346"/>
                    </a:cubicBezTo>
                    <a:cubicBezTo>
                      <a:pt x="132" y="421"/>
                      <a:pt x="132" y="421"/>
                      <a:pt x="132" y="421"/>
                    </a:cubicBezTo>
                    <a:cubicBezTo>
                      <a:pt x="159" y="384"/>
                      <a:pt x="224" y="272"/>
                      <a:pt x="245" y="245"/>
                    </a:cubicBezTo>
                    <a:cubicBezTo>
                      <a:pt x="317" y="258"/>
                      <a:pt x="371" y="182"/>
                      <a:pt x="421" y="150"/>
                    </a:cubicBezTo>
                    <a:cubicBezTo>
                      <a:pt x="445" y="135"/>
                      <a:pt x="465" y="124"/>
                      <a:pt x="465" y="124"/>
                    </a:cubicBezTo>
                    <a:cubicBezTo>
                      <a:pt x="465" y="124"/>
                      <a:pt x="460" y="89"/>
                      <a:pt x="422" y="102"/>
                    </a:cubicBezTo>
                    <a:cubicBezTo>
                      <a:pt x="384" y="114"/>
                      <a:pt x="325" y="171"/>
                      <a:pt x="320" y="146"/>
                    </a:cubicBezTo>
                    <a:cubicBezTo>
                      <a:pt x="318" y="134"/>
                      <a:pt x="350" y="79"/>
                      <a:pt x="350" y="79"/>
                    </a:cubicBezTo>
                    <a:cubicBezTo>
                      <a:pt x="350" y="79"/>
                      <a:pt x="287" y="37"/>
                      <a:pt x="247" y="20"/>
                    </a:cubicBezTo>
                    <a:cubicBezTo>
                      <a:pt x="206" y="3"/>
                      <a:pt x="179" y="0"/>
                      <a:pt x="179" y="0"/>
                    </a:cubicBezTo>
                    <a:cubicBezTo>
                      <a:pt x="179" y="0"/>
                      <a:pt x="74" y="137"/>
                      <a:pt x="104" y="165"/>
                    </a:cubicBezTo>
                    <a:close/>
                  </a:path>
                </a:pathLst>
              </a:custGeom>
              <a:solidFill>
                <a:srgbClr val="FFBF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îSļiďè">
                <a:extLst>
                  <a:ext uri="{FF2B5EF4-FFF2-40B4-BE49-F238E27FC236}">
                    <a16:creationId xmlns:a16="http://schemas.microsoft.com/office/drawing/2014/main" id="{0081E224-2124-494C-A13D-F9D10A0D95A0}"/>
                  </a:ext>
                </a:extLst>
              </p:cNvPr>
              <p:cNvSpPr/>
              <p:nvPr/>
            </p:nvSpPr>
            <p:spPr bwMode="auto">
              <a:xfrm>
                <a:off x="5170222" y="4611880"/>
                <a:ext cx="359138" cy="519895"/>
              </a:xfrm>
              <a:custGeom>
                <a:avLst/>
                <a:gdLst>
                  <a:gd name="T0" fmla="*/ 142 w 157"/>
                  <a:gd name="T1" fmla="*/ 48 h 227"/>
                  <a:gd name="T2" fmla="*/ 55 w 157"/>
                  <a:gd name="T3" fmla="*/ 201 h 227"/>
                  <a:gd name="T4" fmla="*/ 15 w 157"/>
                  <a:gd name="T5" fmla="*/ 178 h 227"/>
                  <a:gd name="T6" fmla="*/ 102 w 157"/>
                  <a:gd name="T7" fmla="*/ 26 h 227"/>
                  <a:gd name="T8" fmla="*/ 142 w 157"/>
                  <a:gd name="T9" fmla="*/ 48 h 227"/>
                </a:gdLst>
                <a:ahLst/>
                <a:cxnLst>
                  <a:cxn ang="0">
                    <a:pos x="T0" y="T1"/>
                  </a:cxn>
                  <a:cxn ang="0">
                    <a:pos x="T2" y="T3"/>
                  </a:cxn>
                  <a:cxn ang="0">
                    <a:pos x="T4" y="T5"/>
                  </a:cxn>
                  <a:cxn ang="0">
                    <a:pos x="T6" y="T7"/>
                  </a:cxn>
                  <a:cxn ang="0">
                    <a:pos x="T8" y="T9"/>
                  </a:cxn>
                </a:cxnLst>
                <a:rect l="0" t="0" r="r" b="b"/>
                <a:pathLst>
                  <a:path w="157" h="227">
                    <a:moveTo>
                      <a:pt x="142" y="48"/>
                    </a:moveTo>
                    <a:cubicBezTo>
                      <a:pt x="55" y="201"/>
                      <a:pt x="55" y="201"/>
                      <a:pt x="55" y="201"/>
                    </a:cubicBezTo>
                    <a:cubicBezTo>
                      <a:pt x="40" y="227"/>
                      <a:pt x="0" y="205"/>
                      <a:pt x="15" y="178"/>
                    </a:cubicBezTo>
                    <a:cubicBezTo>
                      <a:pt x="102" y="26"/>
                      <a:pt x="102" y="26"/>
                      <a:pt x="102" y="26"/>
                    </a:cubicBezTo>
                    <a:cubicBezTo>
                      <a:pt x="117" y="0"/>
                      <a:pt x="157" y="22"/>
                      <a:pt x="142" y="48"/>
                    </a:cubicBezTo>
                    <a:close/>
                  </a:path>
                </a:pathLst>
              </a:custGeom>
              <a:solidFill>
                <a:srgbClr val="FFBF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îşlíḓè">
                <a:extLst>
                  <a:ext uri="{FF2B5EF4-FFF2-40B4-BE49-F238E27FC236}">
                    <a16:creationId xmlns:a16="http://schemas.microsoft.com/office/drawing/2014/main" id="{091DDC69-788A-474C-AD74-18383D6D960E}"/>
                  </a:ext>
                </a:extLst>
              </p:cNvPr>
              <p:cNvSpPr/>
              <p:nvPr/>
            </p:nvSpPr>
            <p:spPr bwMode="auto">
              <a:xfrm>
                <a:off x="5511118" y="4774918"/>
                <a:ext cx="92350" cy="91210"/>
              </a:xfrm>
              <a:custGeom>
                <a:avLst/>
                <a:gdLst>
                  <a:gd name="T0" fmla="*/ 11 w 40"/>
                  <a:gd name="T1" fmla="*/ 7 h 40"/>
                  <a:gd name="T2" fmla="*/ 0 w 40"/>
                  <a:gd name="T3" fmla="*/ 23 h 40"/>
                  <a:gd name="T4" fmla="*/ 24 w 40"/>
                  <a:gd name="T5" fmla="*/ 40 h 40"/>
                  <a:gd name="T6" fmla="*/ 36 w 40"/>
                  <a:gd name="T7" fmla="*/ 25 h 40"/>
                  <a:gd name="T8" fmla="*/ 31 w 40"/>
                  <a:gd name="T9" fmla="*/ 6 h 40"/>
                  <a:gd name="T10" fmla="*/ 11 w 40"/>
                  <a:gd name="T11" fmla="*/ 7 h 40"/>
                </a:gdLst>
                <a:ahLst/>
                <a:cxnLst>
                  <a:cxn ang="0">
                    <a:pos x="T0" y="T1"/>
                  </a:cxn>
                  <a:cxn ang="0">
                    <a:pos x="T2" y="T3"/>
                  </a:cxn>
                  <a:cxn ang="0">
                    <a:pos x="T4" y="T5"/>
                  </a:cxn>
                  <a:cxn ang="0">
                    <a:pos x="T6" y="T7"/>
                  </a:cxn>
                  <a:cxn ang="0">
                    <a:pos x="T8" y="T9"/>
                  </a:cxn>
                  <a:cxn ang="0">
                    <a:pos x="T10" y="T11"/>
                  </a:cxn>
                </a:cxnLst>
                <a:rect l="0" t="0" r="r" b="b"/>
                <a:pathLst>
                  <a:path w="40" h="40">
                    <a:moveTo>
                      <a:pt x="11" y="7"/>
                    </a:moveTo>
                    <a:cubicBezTo>
                      <a:pt x="1" y="21"/>
                      <a:pt x="1" y="21"/>
                      <a:pt x="0" y="23"/>
                    </a:cubicBezTo>
                    <a:cubicBezTo>
                      <a:pt x="7" y="30"/>
                      <a:pt x="15" y="36"/>
                      <a:pt x="24" y="40"/>
                    </a:cubicBezTo>
                    <a:cubicBezTo>
                      <a:pt x="26" y="39"/>
                      <a:pt x="26" y="39"/>
                      <a:pt x="36" y="25"/>
                    </a:cubicBezTo>
                    <a:cubicBezTo>
                      <a:pt x="40" y="19"/>
                      <a:pt x="38" y="11"/>
                      <a:pt x="31" y="6"/>
                    </a:cubicBezTo>
                    <a:cubicBezTo>
                      <a:pt x="23" y="0"/>
                      <a:pt x="15" y="2"/>
                      <a:pt x="11" y="7"/>
                    </a:cubicBezTo>
                    <a:close/>
                  </a:path>
                </a:pathLst>
              </a:custGeom>
              <a:solidFill>
                <a:srgbClr val="F580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ïšļîḓè">
                <a:extLst>
                  <a:ext uri="{FF2B5EF4-FFF2-40B4-BE49-F238E27FC236}">
                    <a16:creationId xmlns:a16="http://schemas.microsoft.com/office/drawing/2014/main" id="{8F15701F-FBCD-4E7F-B71E-BB556CA85705}"/>
                  </a:ext>
                </a:extLst>
              </p:cNvPr>
              <p:cNvSpPr/>
              <p:nvPr/>
            </p:nvSpPr>
            <p:spPr bwMode="auto">
              <a:xfrm>
                <a:off x="5057350" y="4602759"/>
                <a:ext cx="357998" cy="522175"/>
              </a:xfrm>
              <a:custGeom>
                <a:avLst/>
                <a:gdLst>
                  <a:gd name="T0" fmla="*/ 141 w 156"/>
                  <a:gd name="T1" fmla="*/ 49 h 228"/>
                  <a:gd name="T2" fmla="*/ 55 w 156"/>
                  <a:gd name="T3" fmla="*/ 202 h 228"/>
                  <a:gd name="T4" fmla="*/ 15 w 156"/>
                  <a:gd name="T5" fmla="*/ 179 h 228"/>
                  <a:gd name="T6" fmla="*/ 102 w 156"/>
                  <a:gd name="T7" fmla="*/ 26 h 228"/>
                  <a:gd name="T8" fmla="*/ 141 w 156"/>
                  <a:gd name="T9" fmla="*/ 49 h 228"/>
                </a:gdLst>
                <a:ahLst/>
                <a:cxnLst>
                  <a:cxn ang="0">
                    <a:pos x="T0" y="T1"/>
                  </a:cxn>
                  <a:cxn ang="0">
                    <a:pos x="T2" y="T3"/>
                  </a:cxn>
                  <a:cxn ang="0">
                    <a:pos x="T4" y="T5"/>
                  </a:cxn>
                  <a:cxn ang="0">
                    <a:pos x="T6" y="T7"/>
                  </a:cxn>
                  <a:cxn ang="0">
                    <a:pos x="T8" y="T9"/>
                  </a:cxn>
                </a:cxnLst>
                <a:rect l="0" t="0" r="r" b="b"/>
                <a:pathLst>
                  <a:path w="156" h="228">
                    <a:moveTo>
                      <a:pt x="141" y="49"/>
                    </a:moveTo>
                    <a:cubicBezTo>
                      <a:pt x="55" y="202"/>
                      <a:pt x="55" y="202"/>
                      <a:pt x="55" y="202"/>
                    </a:cubicBezTo>
                    <a:cubicBezTo>
                      <a:pt x="40" y="228"/>
                      <a:pt x="0" y="206"/>
                      <a:pt x="15" y="179"/>
                    </a:cubicBezTo>
                    <a:cubicBezTo>
                      <a:pt x="102" y="26"/>
                      <a:pt x="102" y="26"/>
                      <a:pt x="102" y="26"/>
                    </a:cubicBezTo>
                    <a:cubicBezTo>
                      <a:pt x="116" y="0"/>
                      <a:pt x="156" y="23"/>
                      <a:pt x="141" y="49"/>
                    </a:cubicBezTo>
                    <a:close/>
                  </a:path>
                </a:pathLst>
              </a:custGeom>
              <a:solidFill>
                <a:srgbClr val="FFBF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iṥľîdé">
                <a:extLst>
                  <a:ext uri="{FF2B5EF4-FFF2-40B4-BE49-F238E27FC236}">
                    <a16:creationId xmlns:a16="http://schemas.microsoft.com/office/drawing/2014/main" id="{C5A5F492-BC4D-4B04-A4C5-277B710D3744}"/>
                  </a:ext>
                </a:extLst>
              </p:cNvPr>
              <p:cNvSpPr/>
              <p:nvPr/>
            </p:nvSpPr>
            <p:spPr bwMode="auto">
              <a:xfrm>
                <a:off x="5288794" y="4644944"/>
                <a:ext cx="92350" cy="88929"/>
              </a:xfrm>
              <a:custGeom>
                <a:avLst/>
                <a:gdLst>
                  <a:gd name="T0" fmla="*/ 9 w 40"/>
                  <a:gd name="T1" fmla="*/ 8 h 39"/>
                  <a:gd name="T2" fmla="*/ 0 w 40"/>
                  <a:gd name="T3" fmla="*/ 25 h 39"/>
                  <a:gd name="T4" fmla="*/ 27 w 40"/>
                  <a:gd name="T5" fmla="*/ 39 h 39"/>
                  <a:gd name="T6" fmla="*/ 36 w 40"/>
                  <a:gd name="T7" fmla="*/ 23 h 39"/>
                  <a:gd name="T8" fmla="*/ 29 w 40"/>
                  <a:gd name="T9" fmla="*/ 4 h 39"/>
                  <a:gd name="T10" fmla="*/ 9 w 40"/>
                  <a:gd name="T11" fmla="*/ 8 h 39"/>
                </a:gdLst>
                <a:ahLst/>
                <a:cxnLst>
                  <a:cxn ang="0">
                    <a:pos x="T0" y="T1"/>
                  </a:cxn>
                  <a:cxn ang="0">
                    <a:pos x="T2" y="T3"/>
                  </a:cxn>
                  <a:cxn ang="0">
                    <a:pos x="T4" y="T5"/>
                  </a:cxn>
                  <a:cxn ang="0">
                    <a:pos x="T6" y="T7"/>
                  </a:cxn>
                  <a:cxn ang="0">
                    <a:pos x="T8" y="T9"/>
                  </a:cxn>
                  <a:cxn ang="0">
                    <a:pos x="T10" y="T11"/>
                  </a:cxn>
                </a:cxnLst>
                <a:rect l="0" t="0" r="r" b="b"/>
                <a:pathLst>
                  <a:path w="40" h="39">
                    <a:moveTo>
                      <a:pt x="9" y="8"/>
                    </a:moveTo>
                    <a:cubicBezTo>
                      <a:pt x="1" y="23"/>
                      <a:pt x="1" y="23"/>
                      <a:pt x="0" y="25"/>
                    </a:cubicBezTo>
                    <a:cubicBezTo>
                      <a:pt x="8" y="31"/>
                      <a:pt x="17" y="36"/>
                      <a:pt x="27" y="39"/>
                    </a:cubicBezTo>
                    <a:cubicBezTo>
                      <a:pt x="28" y="38"/>
                      <a:pt x="28" y="38"/>
                      <a:pt x="36" y="23"/>
                    </a:cubicBezTo>
                    <a:cubicBezTo>
                      <a:pt x="40" y="17"/>
                      <a:pt x="36" y="9"/>
                      <a:pt x="29" y="4"/>
                    </a:cubicBezTo>
                    <a:cubicBezTo>
                      <a:pt x="21" y="0"/>
                      <a:pt x="13" y="2"/>
                      <a:pt x="9" y="8"/>
                    </a:cubicBezTo>
                    <a:close/>
                  </a:path>
                </a:pathLst>
              </a:custGeom>
              <a:solidFill>
                <a:srgbClr val="F580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îṣḻïďe">
                <a:extLst>
                  <a:ext uri="{FF2B5EF4-FFF2-40B4-BE49-F238E27FC236}">
                    <a16:creationId xmlns:a16="http://schemas.microsoft.com/office/drawing/2014/main" id="{62D9EAD2-DA38-445D-BDE5-F6E6DD0F326B}"/>
                  </a:ext>
                </a:extLst>
              </p:cNvPr>
              <p:cNvSpPr/>
              <p:nvPr/>
            </p:nvSpPr>
            <p:spPr bwMode="auto">
              <a:xfrm>
                <a:off x="5105235" y="4649504"/>
                <a:ext cx="71828" cy="72968"/>
              </a:xfrm>
              <a:custGeom>
                <a:avLst/>
                <a:gdLst>
                  <a:gd name="T0" fmla="*/ 5 w 31"/>
                  <a:gd name="T1" fmla="*/ 9 h 32"/>
                  <a:gd name="T2" fmla="*/ 0 w 31"/>
                  <a:gd name="T3" fmla="*/ 23 h 32"/>
                  <a:gd name="T4" fmla="*/ 23 w 31"/>
                  <a:gd name="T5" fmla="*/ 32 h 32"/>
                  <a:gd name="T6" fmla="*/ 29 w 31"/>
                  <a:gd name="T7" fmla="*/ 18 h 32"/>
                  <a:gd name="T8" fmla="*/ 21 w 31"/>
                  <a:gd name="T9" fmla="*/ 3 h 32"/>
                  <a:gd name="T10" fmla="*/ 5 w 31"/>
                  <a:gd name="T11" fmla="*/ 9 h 32"/>
                </a:gdLst>
                <a:ahLst/>
                <a:cxnLst>
                  <a:cxn ang="0">
                    <a:pos x="T0" y="T1"/>
                  </a:cxn>
                  <a:cxn ang="0">
                    <a:pos x="T2" y="T3"/>
                  </a:cxn>
                  <a:cxn ang="0">
                    <a:pos x="T4" y="T5"/>
                  </a:cxn>
                  <a:cxn ang="0">
                    <a:pos x="T6" y="T7"/>
                  </a:cxn>
                  <a:cxn ang="0">
                    <a:pos x="T8" y="T9"/>
                  </a:cxn>
                  <a:cxn ang="0">
                    <a:pos x="T10" y="T11"/>
                  </a:cxn>
                </a:cxnLst>
                <a:rect l="0" t="0" r="r" b="b"/>
                <a:pathLst>
                  <a:path w="31" h="32">
                    <a:moveTo>
                      <a:pt x="5" y="9"/>
                    </a:moveTo>
                    <a:cubicBezTo>
                      <a:pt x="0" y="22"/>
                      <a:pt x="0" y="22"/>
                      <a:pt x="0" y="23"/>
                    </a:cubicBezTo>
                    <a:cubicBezTo>
                      <a:pt x="7" y="28"/>
                      <a:pt x="15" y="31"/>
                      <a:pt x="23" y="32"/>
                    </a:cubicBezTo>
                    <a:cubicBezTo>
                      <a:pt x="24" y="31"/>
                      <a:pt x="24" y="31"/>
                      <a:pt x="29" y="18"/>
                    </a:cubicBezTo>
                    <a:cubicBezTo>
                      <a:pt x="31" y="12"/>
                      <a:pt x="28" y="5"/>
                      <a:pt x="21" y="3"/>
                    </a:cubicBezTo>
                    <a:cubicBezTo>
                      <a:pt x="14" y="0"/>
                      <a:pt x="7" y="3"/>
                      <a:pt x="5" y="9"/>
                    </a:cubicBezTo>
                    <a:close/>
                  </a:path>
                </a:pathLst>
              </a:custGeom>
              <a:solidFill>
                <a:srgbClr val="F580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íŝļídé">
                <a:extLst>
                  <a:ext uri="{FF2B5EF4-FFF2-40B4-BE49-F238E27FC236}">
                    <a16:creationId xmlns:a16="http://schemas.microsoft.com/office/drawing/2014/main" id="{2F75593F-10B3-457F-9BCD-A2D9559D0F5A}"/>
                  </a:ext>
                </a:extLst>
              </p:cNvPr>
              <p:cNvSpPr/>
              <p:nvPr/>
            </p:nvSpPr>
            <p:spPr bwMode="auto">
              <a:xfrm>
                <a:off x="5549882" y="5217284"/>
                <a:ext cx="112872" cy="75248"/>
              </a:xfrm>
              <a:custGeom>
                <a:avLst/>
                <a:gdLst>
                  <a:gd name="T0" fmla="*/ 3 w 49"/>
                  <a:gd name="T1" fmla="*/ 32 h 33"/>
                  <a:gd name="T2" fmla="*/ 5 w 49"/>
                  <a:gd name="T3" fmla="*/ 33 h 33"/>
                  <a:gd name="T4" fmla="*/ 49 w 49"/>
                  <a:gd name="T5" fmla="*/ 7 h 33"/>
                  <a:gd name="T6" fmla="*/ 19 w 49"/>
                  <a:gd name="T7" fmla="*/ 7 h 33"/>
                  <a:gd name="T8" fmla="*/ 3 w 49"/>
                  <a:gd name="T9" fmla="*/ 32 h 33"/>
                </a:gdLst>
                <a:ahLst/>
                <a:cxnLst>
                  <a:cxn ang="0">
                    <a:pos x="T0" y="T1"/>
                  </a:cxn>
                  <a:cxn ang="0">
                    <a:pos x="T2" y="T3"/>
                  </a:cxn>
                  <a:cxn ang="0">
                    <a:pos x="T4" y="T5"/>
                  </a:cxn>
                  <a:cxn ang="0">
                    <a:pos x="T6" y="T7"/>
                  </a:cxn>
                  <a:cxn ang="0">
                    <a:pos x="T8" y="T9"/>
                  </a:cxn>
                </a:cxnLst>
                <a:rect l="0" t="0" r="r" b="b"/>
                <a:pathLst>
                  <a:path w="49" h="33">
                    <a:moveTo>
                      <a:pt x="3" y="32"/>
                    </a:moveTo>
                    <a:cubicBezTo>
                      <a:pt x="4" y="32"/>
                      <a:pt x="4" y="33"/>
                      <a:pt x="5" y="33"/>
                    </a:cubicBezTo>
                    <a:cubicBezTo>
                      <a:pt x="29" y="18"/>
                      <a:pt x="49" y="7"/>
                      <a:pt x="49" y="7"/>
                    </a:cubicBezTo>
                    <a:cubicBezTo>
                      <a:pt x="45" y="0"/>
                      <a:pt x="32" y="0"/>
                      <a:pt x="19" y="7"/>
                    </a:cubicBezTo>
                    <a:cubicBezTo>
                      <a:pt x="7" y="14"/>
                      <a:pt x="0" y="25"/>
                      <a:pt x="3" y="32"/>
                    </a:cubicBezTo>
                    <a:close/>
                  </a:path>
                </a:pathLst>
              </a:custGeom>
              <a:solidFill>
                <a:srgbClr val="F580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íś1íḋê">
                <a:extLst>
                  <a:ext uri="{FF2B5EF4-FFF2-40B4-BE49-F238E27FC236}">
                    <a16:creationId xmlns:a16="http://schemas.microsoft.com/office/drawing/2014/main" id="{02BCDF29-07AB-4C58-929A-AAB75BCD51F0}"/>
                  </a:ext>
                </a:extLst>
              </p:cNvPr>
              <p:cNvSpPr/>
              <p:nvPr/>
            </p:nvSpPr>
            <p:spPr bwMode="auto">
              <a:xfrm>
                <a:off x="5403947" y="4651785"/>
                <a:ext cx="88929" cy="91210"/>
              </a:xfrm>
              <a:custGeom>
                <a:avLst/>
                <a:gdLst>
                  <a:gd name="T0" fmla="*/ 9 w 39"/>
                  <a:gd name="T1" fmla="*/ 9 h 40"/>
                  <a:gd name="T2" fmla="*/ 0 w 39"/>
                  <a:gd name="T3" fmla="*/ 25 h 40"/>
                  <a:gd name="T4" fmla="*/ 26 w 39"/>
                  <a:gd name="T5" fmla="*/ 40 h 40"/>
                  <a:gd name="T6" fmla="*/ 35 w 39"/>
                  <a:gd name="T7" fmla="*/ 24 h 40"/>
                  <a:gd name="T8" fmla="*/ 29 w 39"/>
                  <a:gd name="T9" fmla="*/ 5 h 40"/>
                  <a:gd name="T10" fmla="*/ 9 w 39"/>
                  <a:gd name="T11" fmla="*/ 9 h 40"/>
                </a:gdLst>
                <a:ahLst/>
                <a:cxnLst>
                  <a:cxn ang="0">
                    <a:pos x="T0" y="T1"/>
                  </a:cxn>
                  <a:cxn ang="0">
                    <a:pos x="T2" y="T3"/>
                  </a:cxn>
                  <a:cxn ang="0">
                    <a:pos x="T4" y="T5"/>
                  </a:cxn>
                  <a:cxn ang="0">
                    <a:pos x="T6" y="T7"/>
                  </a:cxn>
                  <a:cxn ang="0">
                    <a:pos x="T8" y="T9"/>
                  </a:cxn>
                  <a:cxn ang="0">
                    <a:pos x="T10" y="T11"/>
                  </a:cxn>
                </a:cxnLst>
                <a:rect l="0" t="0" r="r" b="b"/>
                <a:pathLst>
                  <a:path w="39" h="40">
                    <a:moveTo>
                      <a:pt x="9" y="9"/>
                    </a:moveTo>
                    <a:cubicBezTo>
                      <a:pt x="0" y="23"/>
                      <a:pt x="0" y="23"/>
                      <a:pt x="0" y="25"/>
                    </a:cubicBezTo>
                    <a:cubicBezTo>
                      <a:pt x="7" y="32"/>
                      <a:pt x="16" y="37"/>
                      <a:pt x="26" y="40"/>
                    </a:cubicBezTo>
                    <a:cubicBezTo>
                      <a:pt x="27" y="38"/>
                      <a:pt x="27" y="39"/>
                      <a:pt x="35" y="24"/>
                    </a:cubicBezTo>
                    <a:cubicBezTo>
                      <a:pt x="39" y="17"/>
                      <a:pt x="36" y="9"/>
                      <a:pt x="29" y="5"/>
                    </a:cubicBezTo>
                    <a:cubicBezTo>
                      <a:pt x="21" y="0"/>
                      <a:pt x="12" y="3"/>
                      <a:pt x="9" y="9"/>
                    </a:cubicBezTo>
                    <a:close/>
                  </a:path>
                </a:pathLst>
              </a:custGeom>
              <a:solidFill>
                <a:srgbClr val="F580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îṥlïdé">
                <a:extLst>
                  <a:ext uri="{FF2B5EF4-FFF2-40B4-BE49-F238E27FC236}">
                    <a16:creationId xmlns:a16="http://schemas.microsoft.com/office/drawing/2014/main" id="{25664811-0688-44A5-B4FA-79C76794159C}"/>
                  </a:ext>
                </a:extLst>
              </p:cNvPr>
              <p:cNvSpPr/>
              <p:nvPr/>
            </p:nvSpPr>
            <p:spPr bwMode="auto">
              <a:xfrm>
                <a:off x="5224948" y="4672307"/>
                <a:ext cx="178999" cy="313533"/>
              </a:xfrm>
              <a:custGeom>
                <a:avLst/>
                <a:gdLst>
                  <a:gd name="T0" fmla="*/ 157 w 157"/>
                  <a:gd name="T1" fmla="*/ 0 h 275"/>
                  <a:gd name="T2" fmla="*/ 0 w 157"/>
                  <a:gd name="T3" fmla="*/ 275 h 275"/>
                  <a:gd name="T4" fmla="*/ 157 w 157"/>
                  <a:gd name="T5" fmla="*/ 32 h 275"/>
                  <a:gd name="T6" fmla="*/ 157 w 157"/>
                  <a:gd name="T7" fmla="*/ 0 h 275"/>
                </a:gdLst>
                <a:ahLst/>
                <a:cxnLst>
                  <a:cxn ang="0">
                    <a:pos x="T0" y="T1"/>
                  </a:cxn>
                  <a:cxn ang="0">
                    <a:pos x="T2" y="T3"/>
                  </a:cxn>
                  <a:cxn ang="0">
                    <a:pos x="T4" y="T5"/>
                  </a:cxn>
                  <a:cxn ang="0">
                    <a:pos x="T6" y="T7"/>
                  </a:cxn>
                </a:cxnLst>
                <a:rect l="0" t="0" r="r" b="b"/>
                <a:pathLst>
                  <a:path w="157" h="275">
                    <a:moveTo>
                      <a:pt x="157" y="0"/>
                    </a:moveTo>
                    <a:lnTo>
                      <a:pt x="0" y="275"/>
                    </a:lnTo>
                    <a:lnTo>
                      <a:pt x="157" y="32"/>
                    </a:lnTo>
                    <a:lnTo>
                      <a:pt x="157" y="0"/>
                    </a:lnTo>
                    <a:close/>
                  </a:path>
                </a:pathLst>
              </a:custGeom>
              <a:solidFill>
                <a:srgbClr val="F7A7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íŝlíḋê">
                <a:extLst>
                  <a:ext uri="{FF2B5EF4-FFF2-40B4-BE49-F238E27FC236}">
                    <a16:creationId xmlns:a16="http://schemas.microsoft.com/office/drawing/2014/main" id="{F51C7F40-4994-4CAB-A5CD-CFD438CB2E5E}"/>
                  </a:ext>
                </a:extLst>
              </p:cNvPr>
              <p:cNvSpPr/>
              <p:nvPr/>
            </p:nvSpPr>
            <p:spPr bwMode="auto">
              <a:xfrm>
                <a:off x="6329725" y="4727032"/>
                <a:ext cx="297572" cy="538137"/>
              </a:xfrm>
              <a:custGeom>
                <a:avLst/>
                <a:gdLst>
                  <a:gd name="T0" fmla="*/ 12 w 130"/>
                  <a:gd name="T1" fmla="*/ 45 h 235"/>
                  <a:gd name="T2" fmla="*/ 77 w 130"/>
                  <a:gd name="T3" fmla="*/ 208 h 235"/>
                  <a:gd name="T4" fmla="*/ 119 w 130"/>
                  <a:gd name="T5" fmla="*/ 191 h 235"/>
                  <a:gd name="T6" fmla="*/ 54 w 130"/>
                  <a:gd name="T7" fmla="*/ 28 h 235"/>
                  <a:gd name="T8" fmla="*/ 12 w 130"/>
                  <a:gd name="T9" fmla="*/ 45 h 235"/>
                </a:gdLst>
                <a:ahLst/>
                <a:cxnLst>
                  <a:cxn ang="0">
                    <a:pos x="T0" y="T1"/>
                  </a:cxn>
                  <a:cxn ang="0">
                    <a:pos x="T2" y="T3"/>
                  </a:cxn>
                  <a:cxn ang="0">
                    <a:pos x="T4" y="T5"/>
                  </a:cxn>
                  <a:cxn ang="0">
                    <a:pos x="T6" y="T7"/>
                  </a:cxn>
                  <a:cxn ang="0">
                    <a:pos x="T8" y="T9"/>
                  </a:cxn>
                </a:cxnLst>
                <a:rect l="0" t="0" r="r" b="b"/>
                <a:pathLst>
                  <a:path w="130" h="235">
                    <a:moveTo>
                      <a:pt x="12" y="45"/>
                    </a:moveTo>
                    <a:cubicBezTo>
                      <a:pt x="77" y="208"/>
                      <a:pt x="77" y="208"/>
                      <a:pt x="77" y="208"/>
                    </a:cubicBezTo>
                    <a:cubicBezTo>
                      <a:pt x="88" y="235"/>
                      <a:pt x="130" y="219"/>
                      <a:pt x="119" y="191"/>
                    </a:cubicBezTo>
                    <a:cubicBezTo>
                      <a:pt x="54" y="28"/>
                      <a:pt x="54" y="28"/>
                      <a:pt x="54" y="28"/>
                    </a:cubicBezTo>
                    <a:cubicBezTo>
                      <a:pt x="43" y="0"/>
                      <a:pt x="0" y="17"/>
                      <a:pt x="12" y="45"/>
                    </a:cubicBezTo>
                    <a:close/>
                  </a:path>
                </a:pathLst>
              </a:custGeom>
              <a:solidFill>
                <a:srgbClr val="FFBF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íṧḻïḑè">
                <a:extLst>
                  <a:ext uri="{FF2B5EF4-FFF2-40B4-BE49-F238E27FC236}">
                    <a16:creationId xmlns:a16="http://schemas.microsoft.com/office/drawing/2014/main" id="{6C600B26-346C-439F-ADA7-B3A6EB028A57}"/>
                  </a:ext>
                </a:extLst>
              </p:cNvPr>
              <p:cNvSpPr/>
              <p:nvPr/>
            </p:nvSpPr>
            <p:spPr bwMode="auto">
              <a:xfrm>
                <a:off x="6778932" y="4947075"/>
                <a:ext cx="119713" cy="270209"/>
              </a:xfrm>
              <a:custGeom>
                <a:avLst/>
                <a:gdLst>
                  <a:gd name="T0" fmla="*/ 3 w 52"/>
                  <a:gd name="T1" fmla="*/ 29 h 118"/>
                  <a:gd name="T2" fmla="*/ 11 w 52"/>
                  <a:gd name="T3" fmla="*/ 93 h 118"/>
                  <a:gd name="T4" fmla="*/ 49 w 52"/>
                  <a:gd name="T5" fmla="*/ 89 h 118"/>
                  <a:gd name="T6" fmla="*/ 40 w 52"/>
                  <a:gd name="T7" fmla="*/ 25 h 118"/>
                  <a:gd name="T8" fmla="*/ 3 w 52"/>
                  <a:gd name="T9" fmla="*/ 29 h 118"/>
                </a:gdLst>
                <a:ahLst/>
                <a:cxnLst>
                  <a:cxn ang="0">
                    <a:pos x="T0" y="T1"/>
                  </a:cxn>
                  <a:cxn ang="0">
                    <a:pos x="T2" y="T3"/>
                  </a:cxn>
                  <a:cxn ang="0">
                    <a:pos x="T4" y="T5"/>
                  </a:cxn>
                  <a:cxn ang="0">
                    <a:pos x="T6" y="T7"/>
                  </a:cxn>
                  <a:cxn ang="0">
                    <a:pos x="T8" y="T9"/>
                  </a:cxn>
                </a:cxnLst>
                <a:rect l="0" t="0" r="r" b="b"/>
                <a:pathLst>
                  <a:path w="52" h="118">
                    <a:moveTo>
                      <a:pt x="3" y="29"/>
                    </a:moveTo>
                    <a:cubicBezTo>
                      <a:pt x="11" y="93"/>
                      <a:pt x="11" y="93"/>
                      <a:pt x="11" y="93"/>
                    </a:cubicBezTo>
                    <a:cubicBezTo>
                      <a:pt x="14" y="118"/>
                      <a:pt x="52" y="114"/>
                      <a:pt x="49" y="89"/>
                    </a:cubicBezTo>
                    <a:cubicBezTo>
                      <a:pt x="40" y="25"/>
                      <a:pt x="40" y="25"/>
                      <a:pt x="40" y="25"/>
                    </a:cubicBezTo>
                    <a:cubicBezTo>
                      <a:pt x="37" y="0"/>
                      <a:pt x="0" y="5"/>
                      <a:pt x="3" y="29"/>
                    </a:cubicBezTo>
                    <a:close/>
                  </a:path>
                </a:pathLst>
              </a:custGeom>
              <a:solidFill>
                <a:srgbClr val="FFBF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íṣḻiďê">
                <a:extLst>
                  <a:ext uri="{FF2B5EF4-FFF2-40B4-BE49-F238E27FC236}">
                    <a16:creationId xmlns:a16="http://schemas.microsoft.com/office/drawing/2014/main" id="{05B55DA9-FDFF-4F29-A5DB-95C3D0210AA5}"/>
                  </a:ext>
                </a:extLst>
              </p:cNvPr>
              <p:cNvSpPr/>
              <p:nvPr/>
            </p:nvSpPr>
            <p:spPr bwMode="auto">
              <a:xfrm>
                <a:off x="6203171" y="5031444"/>
                <a:ext cx="880173" cy="1003306"/>
              </a:xfrm>
              <a:custGeom>
                <a:avLst/>
                <a:gdLst>
                  <a:gd name="T0" fmla="*/ 340 w 384"/>
                  <a:gd name="T1" fmla="*/ 195 h 438"/>
                  <a:gd name="T2" fmla="*/ 384 w 384"/>
                  <a:gd name="T3" fmla="*/ 397 h 438"/>
                  <a:gd name="T4" fmla="*/ 238 w 384"/>
                  <a:gd name="T5" fmla="*/ 438 h 438"/>
                  <a:gd name="T6" fmla="*/ 184 w 384"/>
                  <a:gd name="T7" fmla="*/ 238 h 438"/>
                  <a:gd name="T8" fmla="*/ 37 w 384"/>
                  <a:gd name="T9" fmla="*/ 103 h 438"/>
                  <a:gd name="T10" fmla="*/ 0 w 384"/>
                  <a:gd name="T11" fmla="*/ 67 h 438"/>
                  <a:gd name="T12" fmla="*/ 47 w 384"/>
                  <a:gd name="T13" fmla="*/ 56 h 438"/>
                  <a:gd name="T14" fmla="*/ 135 w 384"/>
                  <a:gd name="T15" fmla="*/ 124 h 438"/>
                  <a:gd name="T16" fmla="*/ 122 w 384"/>
                  <a:gd name="T17" fmla="*/ 51 h 438"/>
                  <a:gd name="T18" fmla="*/ 293 w 384"/>
                  <a:gd name="T19" fmla="*/ 0 h 438"/>
                  <a:gd name="T20" fmla="*/ 340 w 384"/>
                  <a:gd name="T21" fmla="*/ 195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4" h="438">
                    <a:moveTo>
                      <a:pt x="340" y="195"/>
                    </a:moveTo>
                    <a:cubicBezTo>
                      <a:pt x="344" y="218"/>
                      <a:pt x="378" y="379"/>
                      <a:pt x="384" y="397"/>
                    </a:cubicBezTo>
                    <a:cubicBezTo>
                      <a:pt x="238" y="438"/>
                      <a:pt x="238" y="438"/>
                      <a:pt x="238" y="438"/>
                    </a:cubicBezTo>
                    <a:cubicBezTo>
                      <a:pt x="220" y="396"/>
                      <a:pt x="198" y="269"/>
                      <a:pt x="184" y="238"/>
                    </a:cubicBezTo>
                    <a:cubicBezTo>
                      <a:pt x="111" y="233"/>
                      <a:pt x="77" y="146"/>
                      <a:pt x="37" y="103"/>
                    </a:cubicBezTo>
                    <a:cubicBezTo>
                      <a:pt x="16" y="83"/>
                      <a:pt x="0" y="67"/>
                      <a:pt x="0" y="67"/>
                    </a:cubicBezTo>
                    <a:cubicBezTo>
                      <a:pt x="0" y="67"/>
                      <a:pt x="13" y="34"/>
                      <a:pt x="47" y="56"/>
                    </a:cubicBezTo>
                    <a:cubicBezTo>
                      <a:pt x="81" y="77"/>
                      <a:pt x="124" y="146"/>
                      <a:pt x="135" y="124"/>
                    </a:cubicBezTo>
                    <a:cubicBezTo>
                      <a:pt x="141" y="112"/>
                      <a:pt x="122" y="51"/>
                      <a:pt x="122" y="51"/>
                    </a:cubicBezTo>
                    <a:cubicBezTo>
                      <a:pt x="223" y="15"/>
                      <a:pt x="275" y="17"/>
                      <a:pt x="293" y="0"/>
                    </a:cubicBezTo>
                    <a:cubicBezTo>
                      <a:pt x="293" y="0"/>
                      <a:pt x="376" y="174"/>
                      <a:pt x="340" y="195"/>
                    </a:cubicBezTo>
                    <a:close/>
                  </a:path>
                </a:pathLst>
              </a:custGeom>
              <a:solidFill>
                <a:srgbClr val="FFBF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ïṣḻïḍè">
                <a:extLst>
                  <a:ext uri="{FF2B5EF4-FFF2-40B4-BE49-F238E27FC236}">
                    <a16:creationId xmlns:a16="http://schemas.microsoft.com/office/drawing/2014/main" id="{5B89336E-48E3-4C8F-ADD5-CE83781E1D8C}"/>
                  </a:ext>
                </a:extLst>
              </p:cNvPr>
              <p:cNvSpPr/>
              <p:nvPr/>
            </p:nvSpPr>
            <p:spPr bwMode="auto">
              <a:xfrm>
                <a:off x="6561169" y="4910591"/>
                <a:ext cx="160757" cy="302132"/>
              </a:xfrm>
              <a:custGeom>
                <a:avLst/>
                <a:gdLst>
                  <a:gd name="T0" fmla="*/ 8 w 70"/>
                  <a:gd name="T1" fmla="*/ 41 h 132"/>
                  <a:gd name="T2" fmla="*/ 18 w 70"/>
                  <a:gd name="T3" fmla="*/ 103 h 132"/>
                  <a:gd name="T4" fmla="*/ 62 w 70"/>
                  <a:gd name="T5" fmla="*/ 91 h 132"/>
                  <a:gd name="T6" fmla="*/ 52 w 70"/>
                  <a:gd name="T7" fmla="*/ 29 h 132"/>
                  <a:gd name="T8" fmla="*/ 8 w 70"/>
                  <a:gd name="T9" fmla="*/ 41 h 132"/>
                </a:gdLst>
                <a:ahLst/>
                <a:cxnLst>
                  <a:cxn ang="0">
                    <a:pos x="T0" y="T1"/>
                  </a:cxn>
                  <a:cxn ang="0">
                    <a:pos x="T2" y="T3"/>
                  </a:cxn>
                  <a:cxn ang="0">
                    <a:pos x="T4" y="T5"/>
                  </a:cxn>
                  <a:cxn ang="0">
                    <a:pos x="T6" y="T7"/>
                  </a:cxn>
                  <a:cxn ang="0">
                    <a:pos x="T8" y="T9"/>
                  </a:cxn>
                </a:cxnLst>
                <a:rect l="0" t="0" r="r" b="b"/>
                <a:pathLst>
                  <a:path w="70" h="132">
                    <a:moveTo>
                      <a:pt x="8" y="41"/>
                    </a:moveTo>
                    <a:cubicBezTo>
                      <a:pt x="18" y="103"/>
                      <a:pt x="18" y="103"/>
                      <a:pt x="18" y="103"/>
                    </a:cubicBezTo>
                    <a:cubicBezTo>
                      <a:pt x="26" y="132"/>
                      <a:pt x="70" y="120"/>
                      <a:pt x="62" y="91"/>
                    </a:cubicBezTo>
                    <a:cubicBezTo>
                      <a:pt x="52" y="29"/>
                      <a:pt x="52" y="29"/>
                      <a:pt x="52" y="29"/>
                    </a:cubicBezTo>
                    <a:cubicBezTo>
                      <a:pt x="43" y="0"/>
                      <a:pt x="0" y="12"/>
                      <a:pt x="8" y="41"/>
                    </a:cubicBezTo>
                    <a:close/>
                  </a:path>
                </a:pathLst>
              </a:custGeom>
              <a:solidFill>
                <a:srgbClr val="FFBF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íšlîdé">
                <a:extLst>
                  <a:ext uri="{FF2B5EF4-FFF2-40B4-BE49-F238E27FC236}">
                    <a16:creationId xmlns:a16="http://schemas.microsoft.com/office/drawing/2014/main" id="{E6302F64-DDEB-429C-9E39-F26A790F670C}"/>
                  </a:ext>
                </a:extLst>
              </p:cNvPr>
              <p:cNvSpPr/>
              <p:nvPr/>
            </p:nvSpPr>
            <p:spPr bwMode="auto">
              <a:xfrm>
                <a:off x="6361648" y="4765797"/>
                <a:ext cx="87790" cy="86649"/>
              </a:xfrm>
              <a:custGeom>
                <a:avLst/>
                <a:gdLst>
                  <a:gd name="T0" fmla="*/ 31 w 38"/>
                  <a:gd name="T1" fmla="*/ 9 h 38"/>
                  <a:gd name="T2" fmla="*/ 38 w 38"/>
                  <a:gd name="T3" fmla="*/ 27 h 38"/>
                  <a:gd name="T4" fmla="*/ 10 w 38"/>
                  <a:gd name="T5" fmla="*/ 38 h 38"/>
                  <a:gd name="T6" fmla="*/ 3 w 38"/>
                  <a:gd name="T7" fmla="*/ 21 h 38"/>
                  <a:gd name="T8" fmla="*/ 12 w 38"/>
                  <a:gd name="T9" fmla="*/ 3 h 38"/>
                  <a:gd name="T10" fmla="*/ 31 w 38"/>
                  <a:gd name="T11" fmla="*/ 9 h 38"/>
                </a:gdLst>
                <a:ahLst/>
                <a:cxnLst>
                  <a:cxn ang="0">
                    <a:pos x="T0" y="T1"/>
                  </a:cxn>
                  <a:cxn ang="0">
                    <a:pos x="T2" y="T3"/>
                  </a:cxn>
                  <a:cxn ang="0">
                    <a:pos x="T4" y="T5"/>
                  </a:cxn>
                  <a:cxn ang="0">
                    <a:pos x="T6" y="T7"/>
                  </a:cxn>
                  <a:cxn ang="0">
                    <a:pos x="T8" y="T9"/>
                  </a:cxn>
                  <a:cxn ang="0">
                    <a:pos x="T10" y="T11"/>
                  </a:cxn>
                </a:cxnLst>
                <a:rect l="0" t="0" r="r" b="b"/>
                <a:pathLst>
                  <a:path w="38" h="38">
                    <a:moveTo>
                      <a:pt x="31" y="9"/>
                    </a:moveTo>
                    <a:cubicBezTo>
                      <a:pt x="38" y="25"/>
                      <a:pt x="38" y="25"/>
                      <a:pt x="38" y="27"/>
                    </a:cubicBezTo>
                    <a:cubicBezTo>
                      <a:pt x="30" y="32"/>
                      <a:pt x="20" y="36"/>
                      <a:pt x="10" y="38"/>
                    </a:cubicBezTo>
                    <a:cubicBezTo>
                      <a:pt x="9" y="36"/>
                      <a:pt x="9" y="37"/>
                      <a:pt x="3" y="21"/>
                    </a:cubicBezTo>
                    <a:cubicBezTo>
                      <a:pt x="0" y="14"/>
                      <a:pt x="4" y="6"/>
                      <a:pt x="12" y="3"/>
                    </a:cubicBezTo>
                    <a:cubicBezTo>
                      <a:pt x="21" y="0"/>
                      <a:pt x="29" y="3"/>
                      <a:pt x="31" y="9"/>
                    </a:cubicBezTo>
                    <a:close/>
                  </a:path>
                </a:pathLst>
              </a:custGeom>
              <a:solidFill>
                <a:srgbClr val="F580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íṣļiḍè">
                <a:extLst>
                  <a:ext uri="{FF2B5EF4-FFF2-40B4-BE49-F238E27FC236}">
                    <a16:creationId xmlns:a16="http://schemas.microsoft.com/office/drawing/2014/main" id="{AE3D2A13-EE9A-414F-AC99-D8A5E1B31E19}"/>
                  </a:ext>
                </a:extLst>
              </p:cNvPr>
              <p:cNvSpPr/>
              <p:nvPr/>
            </p:nvSpPr>
            <p:spPr bwMode="auto">
              <a:xfrm>
                <a:off x="6664920" y="4931114"/>
                <a:ext cx="166458" cy="302132"/>
              </a:xfrm>
              <a:custGeom>
                <a:avLst/>
                <a:gdLst>
                  <a:gd name="T0" fmla="*/ 8 w 73"/>
                  <a:gd name="T1" fmla="*/ 41 h 132"/>
                  <a:gd name="T2" fmla="*/ 21 w 73"/>
                  <a:gd name="T3" fmla="*/ 103 h 132"/>
                  <a:gd name="T4" fmla="*/ 65 w 73"/>
                  <a:gd name="T5" fmla="*/ 91 h 132"/>
                  <a:gd name="T6" fmla="*/ 52 w 73"/>
                  <a:gd name="T7" fmla="*/ 29 h 132"/>
                  <a:gd name="T8" fmla="*/ 8 w 73"/>
                  <a:gd name="T9" fmla="*/ 41 h 132"/>
                </a:gdLst>
                <a:ahLst/>
                <a:cxnLst>
                  <a:cxn ang="0">
                    <a:pos x="T0" y="T1"/>
                  </a:cxn>
                  <a:cxn ang="0">
                    <a:pos x="T2" y="T3"/>
                  </a:cxn>
                  <a:cxn ang="0">
                    <a:pos x="T4" y="T5"/>
                  </a:cxn>
                  <a:cxn ang="0">
                    <a:pos x="T6" y="T7"/>
                  </a:cxn>
                  <a:cxn ang="0">
                    <a:pos x="T8" y="T9"/>
                  </a:cxn>
                </a:cxnLst>
                <a:rect l="0" t="0" r="r" b="b"/>
                <a:pathLst>
                  <a:path w="73" h="132">
                    <a:moveTo>
                      <a:pt x="8" y="41"/>
                    </a:moveTo>
                    <a:cubicBezTo>
                      <a:pt x="21" y="103"/>
                      <a:pt x="21" y="103"/>
                      <a:pt x="21" y="103"/>
                    </a:cubicBezTo>
                    <a:cubicBezTo>
                      <a:pt x="29" y="132"/>
                      <a:pt x="73" y="120"/>
                      <a:pt x="65" y="91"/>
                    </a:cubicBezTo>
                    <a:cubicBezTo>
                      <a:pt x="52" y="29"/>
                      <a:pt x="52" y="29"/>
                      <a:pt x="52" y="29"/>
                    </a:cubicBezTo>
                    <a:cubicBezTo>
                      <a:pt x="44" y="0"/>
                      <a:pt x="0" y="12"/>
                      <a:pt x="8" y="41"/>
                    </a:cubicBezTo>
                    <a:close/>
                  </a:path>
                </a:pathLst>
              </a:custGeom>
              <a:solidFill>
                <a:srgbClr val="FFBF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ïSľîďe">
                <a:extLst>
                  <a:ext uri="{FF2B5EF4-FFF2-40B4-BE49-F238E27FC236}">
                    <a16:creationId xmlns:a16="http://schemas.microsoft.com/office/drawing/2014/main" id="{8E69C714-C1D5-44BC-9247-303ADEE0FFEF}"/>
                  </a:ext>
                </a:extLst>
              </p:cNvPr>
              <p:cNvSpPr/>
              <p:nvPr/>
            </p:nvSpPr>
            <p:spPr bwMode="auto">
              <a:xfrm>
                <a:off x="6203171" y="5170539"/>
                <a:ext cx="101471" cy="96911"/>
              </a:xfrm>
              <a:custGeom>
                <a:avLst/>
                <a:gdLst>
                  <a:gd name="T0" fmla="*/ 38 w 44"/>
                  <a:gd name="T1" fmla="*/ 41 h 42"/>
                  <a:gd name="T2" fmla="*/ 37 w 44"/>
                  <a:gd name="T3" fmla="*/ 42 h 42"/>
                  <a:gd name="T4" fmla="*/ 0 w 44"/>
                  <a:gd name="T5" fmla="*/ 6 h 42"/>
                  <a:gd name="T6" fmla="*/ 29 w 44"/>
                  <a:gd name="T7" fmla="*/ 13 h 42"/>
                  <a:gd name="T8" fmla="*/ 38 w 44"/>
                  <a:gd name="T9" fmla="*/ 41 h 42"/>
                </a:gdLst>
                <a:ahLst/>
                <a:cxnLst>
                  <a:cxn ang="0">
                    <a:pos x="T0" y="T1"/>
                  </a:cxn>
                  <a:cxn ang="0">
                    <a:pos x="T2" y="T3"/>
                  </a:cxn>
                  <a:cxn ang="0">
                    <a:pos x="T4" y="T5"/>
                  </a:cxn>
                  <a:cxn ang="0">
                    <a:pos x="T6" y="T7"/>
                  </a:cxn>
                  <a:cxn ang="0">
                    <a:pos x="T8" y="T9"/>
                  </a:cxn>
                </a:cxnLst>
                <a:rect l="0" t="0" r="r" b="b"/>
                <a:pathLst>
                  <a:path w="44" h="42">
                    <a:moveTo>
                      <a:pt x="38" y="41"/>
                    </a:moveTo>
                    <a:cubicBezTo>
                      <a:pt x="38" y="42"/>
                      <a:pt x="37" y="42"/>
                      <a:pt x="37" y="42"/>
                    </a:cubicBezTo>
                    <a:cubicBezTo>
                      <a:pt x="16" y="22"/>
                      <a:pt x="0" y="6"/>
                      <a:pt x="0" y="6"/>
                    </a:cubicBezTo>
                    <a:cubicBezTo>
                      <a:pt x="5" y="0"/>
                      <a:pt x="18" y="4"/>
                      <a:pt x="29" y="13"/>
                    </a:cubicBezTo>
                    <a:cubicBezTo>
                      <a:pt x="39" y="23"/>
                      <a:pt x="44" y="35"/>
                      <a:pt x="38" y="41"/>
                    </a:cubicBezTo>
                    <a:close/>
                  </a:path>
                </a:pathLst>
              </a:custGeom>
              <a:solidFill>
                <a:srgbClr val="F580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îśļïďé">
                <a:extLst>
                  <a:ext uri="{FF2B5EF4-FFF2-40B4-BE49-F238E27FC236}">
                    <a16:creationId xmlns:a16="http://schemas.microsoft.com/office/drawing/2014/main" id="{DB46CA49-0FD6-4C4D-9CE8-E969B7A53C49}"/>
                  </a:ext>
                </a:extLst>
              </p:cNvPr>
              <p:cNvSpPr/>
              <p:nvPr/>
            </p:nvSpPr>
            <p:spPr bwMode="auto">
              <a:xfrm>
                <a:off x="4587621" y="3332665"/>
                <a:ext cx="2635959" cy="826587"/>
              </a:xfrm>
              <a:custGeom>
                <a:avLst/>
                <a:gdLst>
                  <a:gd name="T0" fmla="*/ 1107 w 1150"/>
                  <a:gd name="T1" fmla="*/ 0 h 361"/>
                  <a:gd name="T2" fmla="*/ 609 w 1150"/>
                  <a:gd name="T3" fmla="*/ 0 h 361"/>
                  <a:gd name="T4" fmla="*/ 595 w 1150"/>
                  <a:gd name="T5" fmla="*/ 0 h 361"/>
                  <a:gd name="T6" fmla="*/ 43 w 1150"/>
                  <a:gd name="T7" fmla="*/ 0 h 361"/>
                  <a:gd name="T8" fmla="*/ 7 w 1150"/>
                  <a:gd name="T9" fmla="*/ 61 h 361"/>
                  <a:gd name="T10" fmla="*/ 70 w 1150"/>
                  <a:gd name="T11" fmla="*/ 361 h 361"/>
                  <a:gd name="T12" fmla="*/ 595 w 1150"/>
                  <a:gd name="T13" fmla="*/ 361 h 361"/>
                  <a:gd name="T14" fmla="*/ 609 w 1150"/>
                  <a:gd name="T15" fmla="*/ 361 h 361"/>
                  <a:gd name="T16" fmla="*/ 1080 w 1150"/>
                  <a:gd name="T17" fmla="*/ 361 h 361"/>
                  <a:gd name="T18" fmla="*/ 1144 w 1150"/>
                  <a:gd name="T19" fmla="*/ 61 h 361"/>
                  <a:gd name="T20" fmla="*/ 1107 w 1150"/>
                  <a:gd name="T21"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0" h="361">
                    <a:moveTo>
                      <a:pt x="1107" y="0"/>
                    </a:moveTo>
                    <a:cubicBezTo>
                      <a:pt x="609" y="0"/>
                      <a:pt x="609" y="0"/>
                      <a:pt x="609" y="0"/>
                    </a:cubicBezTo>
                    <a:cubicBezTo>
                      <a:pt x="595" y="0"/>
                      <a:pt x="595" y="0"/>
                      <a:pt x="595" y="0"/>
                    </a:cubicBezTo>
                    <a:cubicBezTo>
                      <a:pt x="43" y="0"/>
                      <a:pt x="43" y="0"/>
                      <a:pt x="43" y="0"/>
                    </a:cubicBezTo>
                    <a:cubicBezTo>
                      <a:pt x="3" y="0"/>
                      <a:pt x="0" y="33"/>
                      <a:pt x="7" y="61"/>
                    </a:cubicBezTo>
                    <a:cubicBezTo>
                      <a:pt x="70" y="361"/>
                      <a:pt x="70" y="361"/>
                      <a:pt x="70" y="361"/>
                    </a:cubicBezTo>
                    <a:cubicBezTo>
                      <a:pt x="595" y="361"/>
                      <a:pt x="595" y="361"/>
                      <a:pt x="595" y="361"/>
                    </a:cubicBezTo>
                    <a:cubicBezTo>
                      <a:pt x="609" y="361"/>
                      <a:pt x="609" y="361"/>
                      <a:pt x="609" y="361"/>
                    </a:cubicBezTo>
                    <a:cubicBezTo>
                      <a:pt x="1080" y="361"/>
                      <a:pt x="1080" y="361"/>
                      <a:pt x="1080" y="361"/>
                    </a:cubicBezTo>
                    <a:cubicBezTo>
                      <a:pt x="1144" y="61"/>
                      <a:pt x="1144" y="61"/>
                      <a:pt x="1144" y="61"/>
                    </a:cubicBezTo>
                    <a:cubicBezTo>
                      <a:pt x="1150" y="33"/>
                      <a:pt x="1147" y="0"/>
                      <a:pt x="1107" y="0"/>
                    </a:cubicBezTo>
                    <a:close/>
                  </a:path>
                </a:pathLst>
              </a:custGeom>
              <a:solidFill>
                <a:srgbClr val="A2C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ïŝļidè">
                <a:extLst>
                  <a:ext uri="{FF2B5EF4-FFF2-40B4-BE49-F238E27FC236}">
                    <a16:creationId xmlns:a16="http://schemas.microsoft.com/office/drawing/2014/main" id="{90D6C2BA-24E3-4D9A-A7AC-D71D4432C8BB}"/>
                  </a:ext>
                </a:extLst>
              </p:cNvPr>
              <p:cNvSpPr/>
              <p:nvPr/>
            </p:nvSpPr>
            <p:spPr bwMode="auto">
              <a:xfrm>
                <a:off x="6631856" y="5585543"/>
                <a:ext cx="518755" cy="535856"/>
              </a:xfrm>
              <a:custGeom>
                <a:avLst/>
                <a:gdLst>
                  <a:gd name="T0" fmla="*/ 455 w 455"/>
                  <a:gd name="T1" fmla="*/ 384 h 470"/>
                  <a:gd name="T2" fmla="*/ 113 w 455"/>
                  <a:gd name="T3" fmla="*/ 470 h 470"/>
                  <a:gd name="T4" fmla="*/ 0 w 455"/>
                  <a:gd name="T5" fmla="*/ 86 h 470"/>
                  <a:gd name="T6" fmla="*/ 342 w 455"/>
                  <a:gd name="T7" fmla="*/ 0 h 470"/>
                  <a:gd name="T8" fmla="*/ 455 w 455"/>
                  <a:gd name="T9" fmla="*/ 384 h 470"/>
                </a:gdLst>
                <a:ahLst/>
                <a:cxnLst>
                  <a:cxn ang="0">
                    <a:pos x="T0" y="T1"/>
                  </a:cxn>
                  <a:cxn ang="0">
                    <a:pos x="T2" y="T3"/>
                  </a:cxn>
                  <a:cxn ang="0">
                    <a:pos x="T4" y="T5"/>
                  </a:cxn>
                  <a:cxn ang="0">
                    <a:pos x="T6" y="T7"/>
                  </a:cxn>
                  <a:cxn ang="0">
                    <a:pos x="T8" y="T9"/>
                  </a:cxn>
                </a:cxnLst>
                <a:rect l="0" t="0" r="r" b="b"/>
                <a:pathLst>
                  <a:path w="455" h="470">
                    <a:moveTo>
                      <a:pt x="455" y="384"/>
                    </a:moveTo>
                    <a:lnTo>
                      <a:pt x="113" y="470"/>
                    </a:lnTo>
                    <a:lnTo>
                      <a:pt x="0" y="86"/>
                    </a:lnTo>
                    <a:lnTo>
                      <a:pt x="342" y="0"/>
                    </a:lnTo>
                    <a:lnTo>
                      <a:pt x="455" y="384"/>
                    </a:lnTo>
                    <a:close/>
                  </a:path>
                </a:pathLst>
              </a:custGeom>
              <a:solidFill>
                <a:srgbClr val="2D2D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ïṩlïďè">
                <a:extLst>
                  <a:ext uri="{FF2B5EF4-FFF2-40B4-BE49-F238E27FC236}">
                    <a16:creationId xmlns:a16="http://schemas.microsoft.com/office/drawing/2014/main" id="{7D160361-2CE0-4873-9DEC-107E85876CA4}"/>
                  </a:ext>
                </a:extLst>
              </p:cNvPr>
              <p:cNvSpPr/>
              <p:nvPr/>
            </p:nvSpPr>
            <p:spPr bwMode="auto">
              <a:xfrm>
                <a:off x="4553417" y="5376901"/>
                <a:ext cx="571201" cy="611104"/>
              </a:xfrm>
              <a:custGeom>
                <a:avLst/>
                <a:gdLst>
                  <a:gd name="T0" fmla="*/ 291 w 501"/>
                  <a:gd name="T1" fmla="*/ 536 h 536"/>
                  <a:gd name="T2" fmla="*/ 0 w 501"/>
                  <a:gd name="T3" fmla="*/ 342 h 536"/>
                  <a:gd name="T4" fmla="*/ 209 w 501"/>
                  <a:gd name="T5" fmla="*/ 0 h 536"/>
                  <a:gd name="T6" fmla="*/ 501 w 501"/>
                  <a:gd name="T7" fmla="*/ 195 h 536"/>
                  <a:gd name="T8" fmla="*/ 291 w 501"/>
                  <a:gd name="T9" fmla="*/ 536 h 536"/>
                </a:gdLst>
                <a:ahLst/>
                <a:cxnLst>
                  <a:cxn ang="0">
                    <a:pos x="T0" y="T1"/>
                  </a:cxn>
                  <a:cxn ang="0">
                    <a:pos x="T2" y="T3"/>
                  </a:cxn>
                  <a:cxn ang="0">
                    <a:pos x="T4" y="T5"/>
                  </a:cxn>
                  <a:cxn ang="0">
                    <a:pos x="T6" y="T7"/>
                  </a:cxn>
                  <a:cxn ang="0">
                    <a:pos x="T8" y="T9"/>
                  </a:cxn>
                </a:cxnLst>
                <a:rect l="0" t="0" r="r" b="b"/>
                <a:pathLst>
                  <a:path w="501" h="536">
                    <a:moveTo>
                      <a:pt x="291" y="536"/>
                    </a:moveTo>
                    <a:lnTo>
                      <a:pt x="0" y="342"/>
                    </a:lnTo>
                    <a:lnTo>
                      <a:pt x="209" y="0"/>
                    </a:lnTo>
                    <a:lnTo>
                      <a:pt x="501" y="195"/>
                    </a:lnTo>
                    <a:lnTo>
                      <a:pt x="291" y="536"/>
                    </a:lnTo>
                    <a:close/>
                  </a:path>
                </a:pathLst>
              </a:custGeom>
              <a:solidFill>
                <a:srgbClr val="2D2D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îŝḷíḑe">
                <a:extLst>
                  <a:ext uri="{FF2B5EF4-FFF2-40B4-BE49-F238E27FC236}">
                    <a16:creationId xmlns:a16="http://schemas.microsoft.com/office/drawing/2014/main" id="{63F36AAC-F925-4BDD-9B6B-7E76E72BEE68}"/>
                  </a:ext>
                </a:extLst>
              </p:cNvPr>
              <p:cNvSpPr/>
              <p:nvPr/>
            </p:nvSpPr>
            <p:spPr bwMode="auto">
              <a:xfrm>
                <a:off x="3198954" y="2622371"/>
                <a:ext cx="458328" cy="417284"/>
              </a:xfrm>
              <a:custGeom>
                <a:avLst/>
                <a:gdLst>
                  <a:gd name="T0" fmla="*/ 0 w 402"/>
                  <a:gd name="T1" fmla="*/ 366 h 366"/>
                  <a:gd name="T2" fmla="*/ 4 w 402"/>
                  <a:gd name="T3" fmla="*/ 14 h 366"/>
                  <a:gd name="T4" fmla="*/ 402 w 402"/>
                  <a:gd name="T5" fmla="*/ 0 h 366"/>
                  <a:gd name="T6" fmla="*/ 400 w 402"/>
                  <a:gd name="T7" fmla="*/ 354 h 366"/>
                  <a:gd name="T8" fmla="*/ 0 w 402"/>
                  <a:gd name="T9" fmla="*/ 366 h 366"/>
                </a:gdLst>
                <a:ahLst/>
                <a:cxnLst>
                  <a:cxn ang="0">
                    <a:pos x="T0" y="T1"/>
                  </a:cxn>
                  <a:cxn ang="0">
                    <a:pos x="T2" y="T3"/>
                  </a:cxn>
                  <a:cxn ang="0">
                    <a:pos x="T4" y="T5"/>
                  </a:cxn>
                  <a:cxn ang="0">
                    <a:pos x="T6" y="T7"/>
                  </a:cxn>
                  <a:cxn ang="0">
                    <a:pos x="T8" y="T9"/>
                  </a:cxn>
                </a:cxnLst>
                <a:rect l="0" t="0" r="r" b="b"/>
                <a:pathLst>
                  <a:path w="402" h="366">
                    <a:moveTo>
                      <a:pt x="0" y="366"/>
                    </a:moveTo>
                    <a:lnTo>
                      <a:pt x="4" y="14"/>
                    </a:lnTo>
                    <a:lnTo>
                      <a:pt x="402" y="0"/>
                    </a:lnTo>
                    <a:lnTo>
                      <a:pt x="400" y="354"/>
                    </a:lnTo>
                    <a:lnTo>
                      <a:pt x="0" y="366"/>
                    </a:lnTo>
                    <a:close/>
                  </a:path>
                </a:pathLst>
              </a:custGeom>
              <a:solidFill>
                <a:srgbClr val="2D2D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ïslîḋê">
                <a:extLst>
                  <a:ext uri="{FF2B5EF4-FFF2-40B4-BE49-F238E27FC236}">
                    <a16:creationId xmlns:a16="http://schemas.microsoft.com/office/drawing/2014/main" id="{33097DD2-1A06-402A-88DD-37C6982CDCB1}"/>
                  </a:ext>
                </a:extLst>
              </p:cNvPr>
              <p:cNvSpPr/>
              <p:nvPr/>
            </p:nvSpPr>
            <p:spPr bwMode="auto">
              <a:xfrm>
                <a:off x="3024515" y="1443487"/>
                <a:ext cx="603124" cy="560939"/>
              </a:xfrm>
              <a:custGeom>
                <a:avLst/>
                <a:gdLst>
                  <a:gd name="T0" fmla="*/ 0 w 529"/>
                  <a:gd name="T1" fmla="*/ 303 h 492"/>
                  <a:gd name="T2" fmla="*/ 177 w 529"/>
                  <a:gd name="T3" fmla="*/ 0 h 492"/>
                  <a:gd name="T4" fmla="*/ 529 w 529"/>
                  <a:gd name="T5" fmla="*/ 189 h 492"/>
                  <a:gd name="T6" fmla="*/ 352 w 529"/>
                  <a:gd name="T7" fmla="*/ 492 h 492"/>
                  <a:gd name="T8" fmla="*/ 0 w 529"/>
                  <a:gd name="T9" fmla="*/ 303 h 492"/>
                </a:gdLst>
                <a:ahLst/>
                <a:cxnLst>
                  <a:cxn ang="0">
                    <a:pos x="T0" y="T1"/>
                  </a:cxn>
                  <a:cxn ang="0">
                    <a:pos x="T2" y="T3"/>
                  </a:cxn>
                  <a:cxn ang="0">
                    <a:pos x="T4" y="T5"/>
                  </a:cxn>
                  <a:cxn ang="0">
                    <a:pos x="T6" y="T7"/>
                  </a:cxn>
                  <a:cxn ang="0">
                    <a:pos x="T8" y="T9"/>
                  </a:cxn>
                </a:cxnLst>
                <a:rect l="0" t="0" r="r" b="b"/>
                <a:pathLst>
                  <a:path w="529" h="492">
                    <a:moveTo>
                      <a:pt x="0" y="303"/>
                    </a:moveTo>
                    <a:lnTo>
                      <a:pt x="177" y="0"/>
                    </a:lnTo>
                    <a:lnTo>
                      <a:pt x="529" y="189"/>
                    </a:lnTo>
                    <a:lnTo>
                      <a:pt x="352" y="492"/>
                    </a:lnTo>
                    <a:lnTo>
                      <a:pt x="0" y="303"/>
                    </a:lnTo>
                    <a:close/>
                  </a:path>
                </a:pathLst>
              </a:custGeom>
              <a:solidFill>
                <a:srgbClr val="2D2D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î$ļîḋe">
                <a:extLst>
                  <a:ext uri="{FF2B5EF4-FFF2-40B4-BE49-F238E27FC236}">
                    <a16:creationId xmlns:a16="http://schemas.microsoft.com/office/drawing/2014/main" id="{E54B9B00-39EA-4E2C-B8C8-BD8365E5ABD8}"/>
                  </a:ext>
                </a:extLst>
              </p:cNvPr>
              <p:cNvSpPr/>
              <p:nvPr/>
            </p:nvSpPr>
            <p:spPr bwMode="auto">
              <a:xfrm>
                <a:off x="4814504" y="3407913"/>
                <a:ext cx="2184471" cy="703454"/>
              </a:xfrm>
              <a:custGeom>
                <a:avLst/>
                <a:gdLst>
                  <a:gd name="T0" fmla="*/ 919 w 953"/>
                  <a:gd name="T1" fmla="*/ 0 h 307"/>
                  <a:gd name="T2" fmla="*/ 33 w 953"/>
                  <a:gd name="T3" fmla="*/ 0 h 307"/>
                  <a:gd name="T4" fmla="*/ 5 w 953"/>
                  <a:gd name="T5" fmla="*/ 52 h 307"/>
                  <a:gd name="T6" fmla="*/ 54 w 953"/>
                  <a:gd name="T7" fmla="*/ 307 h 307"/>
                  <a:gd name="T8" fmla="*/ 899 w 953"/>
                  <a:gd name="T9" fmla="*/ 307 h 307"/>
                  <a:gd name="T10" fmla="*/ 948 w 953"/>
                  <a:gd name="T11" fmla="*/ 52 h 307"/>
                  <a:gd name="T12" fmla="*/ 919 w 953"/>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953" h="307">
                    <a:moveTo>
                      <a:pt x="919" y="0"/>
                    </a:moveTo>
                    <a:cubicBezTo>
                      <a:pt x="33" y="0"/>
                      <a:pt x="33" y="0"/>
                      <a:pt x="33" y="0"/>
                    </a:cubicBezTo>
                    <a:cubicBezTo>
                      <a:pt x="2" y="0"/>
                      <a:pt x="0" y="28"/>
                      <a:pt x="5" y="52"/>
                    </a:cubicBezTo>
                    <a:cubicBezTo>
                      <a:pt x="54" y="307"/>
                      <a:pt x="54" y="307"/>
                      <a:pt x="54" y="307"/>
                    </a:cubicBezTo>
                    <a:cubicBezTo>
                      <a:pt x="899" y="307"/>
                      <a:pt x="899" y="307"/>
                      <a:pt x="899" y="307"/>
                    </a:cubicBezTo>
                    <a:cubicBezTo>
                      <a:pt x="948" y="52"/>
                      <a:pt x="948" y="52"/>
                      <a:pt x="948" y="52"/>
                    </a:cubicBezTo>
                    <a:cubicBezTo>
                      <a:pt x="953" y="28"/>
                      <a:pt x="950" y="0"/>
                      <a:pt x="919" y="0"/>
                    </a:cubicBezTo>
                    <a:close/>
                  </a:path>
                </a:pathLst>
              </a:custGeom>
              <a:solidFill>
                <a:srgbClr val="DAEFE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4" name="矩形 3"/>
          <p:cNvSpPr/>
          <p:nvPr/>
        </p:nvSpPr>
        <p:spPr>
          <a:xfrm>
            <a:off x="1863635" y="1463040"/>
            <a:ext cx="8072845" cy="3762103"/>
          </a:xfrm>
          <a:prstGeom prst="rect">
            <a:avLst/>
          </a:prstGeom>
          <a:noFill/>
          <a:ln w="76200">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863017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8"/>
          <p:cNvSpPr/>
          <p:nvPr/>
        </p:nvSpPr>
        <p:spPr>
          <a:xfrm>
            <a:off x="4792553" y="732919"/>
            <a:ext cx="2606894" cy="2606894"/>
          </a:xfrm>
          <a:prstGeom prst="ellipse">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4"/>
          <p:cNvSpPr/>
          <p:nvPr/>
        </p:nvSpPr>
        <p:spPr>
          <a:xfrm>
            <a:off x="1567543" y="4707166"/>
            <a:ext cx="8926286" cy="1421928"/>
          </a:xfrm>
          <a:prstGeom prst="rect">
            <a:avLst/>
          </a:prstGeom>
        </p:spPr>
        <p:txBody>
          <a:bodyPr wrap="square">
            <a:spAutoFit/>
          </a:bodyPr>
          <a:lstStyle/>
          <a:p>
            <a:pPr algn="ctr">
              <a:lnSpc>
                <a:spcPct val="120000"/>
              </a:lnSpc>
            </a:pP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流量的导入可以从多方面入手，主要包括</a:t>
            </a:r>
            <a:r>
              <a:rPr lang="zh-CN" altLang="en-US" b="1" noProof="1">
                <a:solidFill>
                  <a:srgbClr val="FF6E55"/>
                </a:solidFill>
                <a:latin typeface="微软雅黑" panose="020B0503020204020204" pitchFamily="34" charset="-122"/>
                <a:ea typeface="微软雅黑" panose="020B0503020204020204" pitchFamily="34" charset="-122"/>
                <a:cs typeface="Open Sans Light" pitchFamily="34" charset="0"/>
              </a:rPr>
              <a:t>站内流量、站外流量、客户信息的导入</a:t>
            </a: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。站内的流量，有推广及免费活动报名两个方面，推广包括了软广与硬广。自然搜索流量在所有流量中是较为常态稳定的。针对单款产品打造合理的店铺流量框架，爆款的多方流量的支撑，是良性运营的先决条件</a:t>
            </a:r>
            <a:endParaRPr 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1" name="network-user-group_17659">
            <a:extLst>
              <a:ext uri="{FF2B5EF4-FFF2-40B4-BE49-F238E27FC236}">
                <a16:creationId xmlns:a16="http://schemas.microsoft.com/office/drawing/2014/main" id="{391B1192-C1EC-4902-A12A-E3D03605FD7A}"/>
              </a:ext>
            </a:extLst>
          </p:cNvPr>
          <p:cNvSpPr>
            <a:spLocks noChangeAspect="1"/>
          </p:cNvSpPr>
          <p:nvPr/>
        </p:nvSpPr>
        <p:spPr bwMode="auto">
          <a:xfrm>
            <a:off x="5443811" y="1440784"/>
            <a:ext cx="1304378" cy="1191164"/>
          </a:xfrm>
          <a:custGeom>
            <a:avLst/>
            <a:gdLst>
              <a:gd name="connsiteX0" fmla="*/ 498237 w 608133"/>
              <a:gd name="connsiteY0" fmla="*/ 0 h 555350"/>
              <a:gd name="connsiteX1" fmla="*/ 581972 w 608133"/>
              <a:gd name="connsiteY1" fmla="*/ 83630 h 555350"/>
              <a:gd name="connsiteX2" fmla="*/ 561683 w 608133"/>
              <a:gd name="connsiteY2" fmla="*/ 138109 h 555350"/>
              <a:gd name="connsiteX3" fmla="*/ 565865 w 608133"/>
              <a:gd name="connsiteY3" fmla="*/ 138109 h 555350"/>
              <a:gd name="connsiteX4" fmla="*/ 608133 w 608133"/>
              <a:gd name="connsiteY4" fmla="*/ 180324 h 555350"/>
              <a:gd name="connsiteX5" fmla="*/ 608133 w 608133"/>
              <a:gd name="connsiteY5" fmla="*/ 319055 h 555350"/>
              <a:gd name="connsiteX6" fmla="*/ 565865 w 608133"/>
              <a:gd name="connsiteY6" fmla="*/ 361358 h 555350"/>
              <a:gd name="connsiteX7" fmla="*/ 564175 w 608133"/>
              <a:gd name="connsiteY7" fmla="*/ 361358 h 555350"/>
              <a:gd name="connsiteX8" fmla="*/ 564175 w 608133"/>
              <a:gd name="connsiteY8" fmla="*/ 513065 h 555350"/>
              <a:gd name="connsiteX9" fmla="*/ 534721 w 608133"/>
              <a:gd name="connsiteY9" fmla="*/ 555279 h 555350"/>
              <a:gd name="connsiteX10" fmla="*/ 461753 w 608133"/>
              <a:gd name="connsiteY10" fmla="*/ 555279 h 555350"/>
              <a:gd name="connsiteX11" fmla="*/ 432210 w 608133"/>
              <a:gd name="connsiteY11" fmla="*/ 513065 h 555350"/>
              <a:gd name="connsiteX12" fmla="*/ 432210 w 608133"/>
              <a:gd name="connsiteY12" fmla="*/ 361358 h 555350"/>
              <a:gd name="connsiteX13" fmla="*/ 430609 w 608133"/>
              <a:gd name="connsiteY13" fmla="*/ 361358 h 555350"/>
              <a:gd name="connsiteX14" fmla="*/ 410409 w 608133"/>
              <a:gd name="connsiteY14" fmla="*/ 355937 h 555350"/>
              <a:gd name="connsiteX15" fmla="*/ 430253 w 608133"/>
              <a:gd name="connsiteY15" fmla="*/ 332030 h 555350"/>
              <a:gd name="connsiteX16" fmla="*/ 430609 w 608133"/>
              <a:gd name="connsiteY16" fmla="*/ 332119 h 555350"/>
              <a:gd name="connsiteX17" fmla="*/ 430609 w 608133"/>
              <a:gd name="connsiteY17" fmla="*/ 167348 h 555350"/>
              <a:gd name="connsiteX18" fmla="*/ 430253 w 608133"/>
              <a:gd name="connsiteY18" fmla="*/ 167348 h 555350"/>
              <a:gd name="connsiteX19" fmla="*/ 410409 w 608133"/>
              <a:gd name="connsiteY19" fmla="*/ 143441 h 555350"/>
              <a:gd name="connsiteX20" fmla="*/ 430609 w 608133"/>
              <a:gd name="connsiteY20" fmla="*/ 138109 h 555350"/>
              <a:gd name="connsiteX21" fmla="*/ 434791 w 608133"/>
              <a:gd name="connsiteY21" fmla="*/ 138109 h 555350"/>
              <a:gd name="connsiteX22" fmla="*/ 414502 w 608133"/>
              <a:gd name="connsiteY22" fmla="*/ 83630 h 555350"/>
              <a:gd name="connsiteX23" fmla="*/ 498237 w 608133"/>
              <a:gd name="connsiteY23" fmla="*/ 0 h 555350"/>
              <a:gd name="connsiteX24" fmla="*/ 303044 w 608133"/>
              <a:gd name="connsiteY24" fmla="*/ 0 h 555350"/>
              <a:gd name="connsiteX25" fmla="*/ 386874 w 608133"/>
              <a:gd name="connsiteY25" fmla="*/ 83627 h 555350"/>
              <a:gd name="connsiteX26" fmla="*/ 366584 w 608133"/>
              <a:gd name="connsiteY26" fmla="*/ 138105 h 555350"/>
              <a:gd name="connsiteX27" fmla="*/ 370678 w 608133"/>
              <a:gd name="connsiteY27" fmla="*/ 138105 h 555350"/>
              <a:gd name="connsiteX28" fmla="*/ 390879 w 608133"/>
              <a:gd name="connsiteY28" fmla="*/ 143437 h 555350"/>
              <a:gd name="connsiteX29" fmla="*/ 410724 w 608133"/>
              <a:gd name="connsiteY29" fmla="*/ 167343 h 555350"/>
              <a:gd name="connsiteX30" fmla="*/ 412949 w 608133"/>
              <a:gd name="connsiteY30" fmla="*/ 180318 h 555350"/>
              <a:gd name="connsiteX31" fmla="*/ 412949 w 608133"/>
              <a:gd name="connsiteY31" fmla="*/ 319044 h 555350"/>
              <a:gd name="connsiteX32" fmla="*/ 410724 w 608133"/>
              <a:gd name="connsiteY32" fmla="*/ 332019 h 555350"/>
              <a:gd name="connsiteX33" fmla="*/ 390879 w 608133"/>
              <a:gd name="connsiteY33" fmla="*/ 356014 h 555350"/>
              <a:gd name="connsiteX34" fmla="*/ 370678 w 608133"/>
              <a:gd name="connsiteY34" fmla="*/ 361347 h 555350"/>
              <a:gd name="connsiteX35" fmla="*/ 369076 w 608133"/>
              <a:gd name="connsiteY35" fmla="*/ 361347 h 555350"/>
              <a:gd name="connsiteX36" fmla="*/ 369076 w 608133"/>
              <a:gd name="connsiteY36" fmla="*/ 513048 h 555350"/>
              <a:gd name="connsiteX37" fmla="*/ 339530 w 608133"/>
              <a:gd name="connsiteY37" fmla="*/ 555350 h 555350"/>
              <a:gd name="connsiteX38" fmla="*/ 266646 w 608133"/>
              <a:gd name="connsiteY38" fmla="*/ 555350 h 555350"/>
              <a:gd name="connsiteX39" fmla="*/ 237100 w 608133"/>
              <a:gd name="connsiteY39" fmla="*/ 513048 h 555350"/>
              <a:gd name="connsiteX40" fmla="*/ 237100 w 608133"/>
              <a:gd name="connsiteY40" fmla="*/ 361347 h 555350"/>
              <a:gd name="connsiteX41" fmla="*/ 235498 w 608133"/>
              <a:gd name="connsiteY41" fmla="*/ 361347 h 555350"/>
              <a:gd name="connsiteX42" fmla="*/ 216276 w 608133"/>
              <a:gd name="connsiteY42" fmla="*/ 356548 h 555350"/>
              <a:gd name="connsiteX43" fmla="*/ 195452 w 608133"/>
              <a:gd name="connsiteY43" fmla="*/ 332108 h 555350"/>
              <a:gd name="connsiteX44" fmla="*/ 193138 w 608133"/>
              <a:gd name="connsiteY44" fmla="*/ 319133 h 555350"/>
              <a:gd name="connsiteX45" fmla="*/ 193138 w 608133"/>
              <a:gd name="connsiteY45" fmla="*/ 180318 h 555350"/>
              <a:gd name="connsiteX46" fmla="*/ 195452 w 608133"/>
              <a:gd name="connsiteY46" fmla="*/ 167343 h 555350"/>
              <a:gd name="connsiteX47" fmla="*/ 216276 w 608133"/>
              <a:gd name="connsiteY47" fmla="*/ 142904 h 555350"/>
              <a:gd name="connsiteX48" fmla="*/ 235498 w 608133"/>
              <a:gd name="connsiteY48" fmla="*/ 138105 h 555350"/>
              <a:gd name="connsiteX49" fmla="*/ 239592 w 608133"/>
              <a:gd name="connsiteY49" fmla="*/ 138105 h 555350"/>
              <a:gd name="connsiteX50" fmla="*/ 219302 w 608133"/>
              <a:gd name="connsiteY50" fmla="*/ 83627 h 555350"/>
              <a:gd name="connsiteX51" fmla="*/ 303044 w 608133"/>
              <a:gd name="connsiteY51" fmla="*/ 0 h 555350"/>
              <a:gd name="connsiteX52" fmla="*/ 109931 w 608133"/>
              <a:gd name="connsiteY52" fmla="*/ 0 h 555350"/>
              <a:gd name="connsiteX53" fmla="*/ 193692 w 608133"/>
              <a:gd name="connsiteY53" fmla="*/ 83630 h 555350"/>
              <a:gd name="connsiteX54" fmla="*/ 173397 w 608133"/>
              <a:gd name="connsiteY54" fmla="*/ 138109 h 555350"/>
              <a:gd name="connsiteX55" fmla="*/ 177580 w 608133"/>
              <a:gd name="connsiteY55" fmla="*/ 138109 h 555350"/>
              <a:gd name="connsiteX56" fmla="*/ 196807 w 608133"/>
              <a:gd name="connsiteY56" fmla="*/ 142908 h 555350"/>
              <a:gd name="connsiteX57" fmla="*/ 175978 w 608133"/>
              <a:gd name="connsiteY57" fmla="*/ 167348 h 555350"/>
              <a:gd name="connsiteX58" fmla="*/ 175978 w 608133"/>
              <a:gd name="connsiteY58" fmla="*/ 332119 h 555350"/>
              <a:gd name="connsiteX59" fmla="*/ 196807 w 608133"/>
              <a:gd name="connsiteY59" fmla="*/ 356470 h 555350"/>
              <a:gd name="connsiteX60" fmla="*/ 177580 w 608133"/>
              <a:gd name="connsiteY60" fmla="*/ 361358 h 555350"/>
              <a:gd name="connsiteX61" fmla="*/ 175978 w 608133"/>
              <a:gd name="connsiteY61" fmla="*/ 361358 h 555350"/>
              <a:gd name="connsiteX62" fmla="*/ 175978 w 608133"/>
              <a:gd name="connsiteY62" fmla="*/ 513065 h 555350"/>
              <a:gd name="connsiteX63" fmla="*/ 146426 w 608133"/>
              <a:gd name="connsiteY63" fmla="*/ 555279 h 555350"/>
              <a:gd name="connsiteX64" fmla="*/ 73435 w 608133"/>
              <a:gd name="connsiteY64" fmla="*/ 555279 h 555350"/>
              <a:gd name="connsiteX65" fmla="*/ 43883 w 608133"/>
              <a:gd name="connsiteY65" fmla="*/ 513065 h 555350"/>
              <a:gd name="connsiteX66" fmla="*/ 43883 w 608133"/>
              <a:gd name="connsiteY66" fmla="*/ 361358 h 555350"/>
              <a:gd name="connsiteX67" fmla="*/ 42281 w 608133"/>
              <a:gd name="connsiteY67" fmla="*/ 361358 h 555350"/>
              <a:gd name="connsiteX68" fmla="*/ 0 w 608133"/>
              <a:gd name="connsiteY68" fmla="*/ 319055 h 555350"/>
              <a:gd name="connsiteX69" fmla="*/ 0 w 608133"/>
              <a:gd name="connsiteY69" fmla="*/ 180324 h 555350"/>
              <a:gd name="connsiteX70" fmla="*/ 42281 w 608133"/>
              <a:gd name="connsiteY70" fmla="*/ 138109 h 555350"/>
              <a:gd name="connsiteX71" fmla="*/ 46465 w 608133"/>
              <a:gd name="connsiteY71" fmla="*/ 138109 h 555350"/>
              <a:gd name="connsiteX72" fmla="*/ 26170 w 608133"/>
              <a:gd name="connsiteY72" fmla="*/ 83630 h 555350"/>
              <a:gd name="connsiteX73" fmla="*/ 109931 w 608133"/>
              <a:gd name="connsiteY73" fmla="*/ 0 h 55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8133" h="555350">
                <a:moveTo>
                  <a:pt x="498237" y="0"/>
                </a:moveTo>
                <a:cubicBezTo>
                  <a:pt x="544420" y="0"/>
                  <a:pt x="581972" y="37505"/>
                  <a:pt x="581972" y="83630"/>
                </a:cubicBezTo>
                <a:cubicBezTo>
                  <a:pt x="581972" y="104426"/>
                  <a:pt x="574319" y="123445"/>
                  <a:pt x="561683" y="138109"/>
                </a:cubicBezTo>
                <a:lnTo>
                  <a:pt x="565865" y="138109"/>
                </a:lnTo>
                <a:cubicBezTo>
                  <a:pt x="589179" y="138109"/>
                  <a:pt x="608133" y="157039"/>
                  <a:pt x="608133" y="180324"/>
                </a:cubicBezTo>
                <a:lnTo>
                  <a:pt x="608133" y="319055"/>
                </a:lnTo>
                <a:cubicBezTo>
                  <a:pt x="608133" y="342339"/>
                  <a:pt x="589179" y="361358"/>
                  <a:pt x="565865" y="361358"/>
                </a:cubicBezTo>
                <a:lnTo>
                  <a:pt x="564175" y="361358"/>
                </a:lnTo>
                <a:lnTo>
                  <a:pt x="564175" y="513065"/>
                </a:lnTo>
                <a:cubicBezTo>
                  <a:pt x="564175" y="537149"/>
                  <a:pt x="551539" y="555279"/>
                  <a:pt x="534721" y="555279"/>
                </a:cubicBezTo>
                <a:lnTo>
                  <a:pt x="461753" y="555279"/>
                </a:lnTo>
                <a:cubicBezTo>
                  <a:pt x="444935" y="555279"/>
                  <a:pt x="432210" y="537149"/>
                  <a:pt x="432210" y="513065"/>
                </a:cubicBezTo>
                <a:lnTo>
                  <a:pt x="432210" y="361358"/>
                </a:lnTo>
                <a:lnTo>
                  <a:pt x="430609" y="361358"/>
                </a:lnTo>
                <a:cubicBezTo>
                  <a:pt x="423223" y="361358"/>
                  <a:pt x="416460" y="359225"/>
                  <a:pt x="410409" y="355937"/>
                </a:cubicBezTo>
                <a:cubicBezTo>
                  <a:pt x="419841" y="350871"/>
                  <a:pt x="426960" y="342339"/>
                  <a:pt x="430253" y="332030"/>
                </a:cubicBezTo>
                <a:cubicBezTo>
                  <a:pt x="430431" y="332030"/>
                  <a:pt x="430520" y="332119"/>
                  <a:pt x="430609" y="332119"/>
                </a:cubicBezTo>
                <a:lnTo>
                  <a:pt x="430609" y="167348"/>
                </a:lnTo>
                <a:cubicBezTo>
                  <a:pt x="430520" y="167348"/>
                  <a:pt x="430431" y="167348"/>
                  <a:pt x="430253" y="167348"/>
                </a:cubicBezTo>
                <a:cubicBezTo>
                  <a:pt x="426960" y="157128"/>
                  <a:pt x="419841" y="148596"/>
                  <a:pt x="410409" y="143441"/>
                </a:cubicBezTo>
                <a:cubicBezTo>
                  <a:pt x="416460" y="140153"/>
                  <a:pt x="423223" y="138109"/>
                  <a:pt x="430609" y="138109"/>
                </a:cubicBezTo>
                <a:lnTo>
                  <a:pt x="434791" y="138109"/>
                </a:lnTo>
                <a:cubicBezTo>
                  <a:pt x="422155" y="123445"/>
                  <a:pt x="414502" y="104426"/>
                  <a:pt x="414502" y="83630"/>
                </a:cubicBezTo>
                <a:cubicBezTo>
                  <a:pt x="414502" y="37505"/>
                  <a:pt x="452054" y="0"/>
                  <a:pt x="498237" y="0"/>
                </a:cubicBezTo>
                <a:close/>
                <a:moveTo>
                  <a:pt x="303044" y="0"/>
                </a:moveTo>
                <a:cubicBezTo>
                  <a:pt x="349230" y="0"/>
                  <a:pt x="386874" y="37592"/>
                  <a:pt x="386874" y="83627"/>
                </a:cubicBezTo>
                <a:cubicBezTo>
                  <a:pt x="386874" y="104423"/>
                  <a:pt x="379132" y="123441"/>
                  <a:pt x="366584" y="138105"/>
                </a:cubicBezTo>
                <a:lnTo>
                  <a:pt x="370678" y="138105"/>
                </a:lnTo>
                <a:cubicBezTo>
                  <a:pt x="378064" y="138105"/>
                  <a:pt x="384827" y="140149"/>
                  <a:pt x="390879" y="143437"/>
                </a:cubicBezTo>
                <a:cubicBezTo>
                  <a:pt x="400223" y="148591"/>
                  <a:pt x="407342" y="157123"/>
                  <a:pt x="410724" y="167343"/>
                </a:cubicBezTo>
                <a:cubicBezTo>
                  <a:pt x="412059" y="171520"/>
                  <a:pt x="412949" y="175786"/>
                  <a:pt x="412949" y="180318"/>
                </a:cubicBezTo>
                <a:lnTo>
                  <a:pt x="412949" y="319044"/>
                </a:lnTo>
                <a:cubicBezTo>
                  <a:pt x="412949" y="323666"/>
                  <a:pt x="412059" y="327931"/>
                  <a:pt x="410724" y="332019"/>
                </a:cubicBezTo>
                <a:cubicBezTo>
                  <a:pt x="407431" y="342328"/>
                  <a:pt x="400223" y="350860"/>
                  <a:pt x="390879" y="356014"/>
                </a:cubicBezTo>
                <a:cubicBezTo>
                  <a:pt x="384827" y="359214"/>
                  <a:pt x="378064" y="361347"/>
                  <a:pt x="370678" y="361347"/>
                </a:cubicBezTo>
                <a:lnTo>
                  <a:pt x="369076" y="361347"/>
                </a:lnTo>
                <a:lnTo>
                  <a:pt x="369076" y="513048"/>
                </a:lnTo>
                <a:cubicBezTo>
                  <a:pt x="369076" y="537132"/>
                  <a:pt x="356439" y="555350"/>
                  <a:pt x="339530" y="555350"/>
                </a:cubicBezTo>
                <a:lnTo>
                  <a:pt x="266646" y="555350"/>
                </a:lnTo>
                <a:cubicBezTo>
                  <a:pt x="249826" y="555350"/>
                  <a:pt x="237100" y="537132"/>
                  <a:pt x="237100" y="513048"/>
                </a:cubicBezTo>
                <a:lnTo>
                  <a:pt x="237100" y="361347"/>
                </a:lnTo>
                <a:lnTo>
                  <a:pt x="235498" y="361347"/>
                </a:lnTo>
                <a:cubicBezTo>
                  <a:pt x="228557" y="361347"/>
                  <a:pt x="222060" y="359480"/>
                  <a:pt x="216276" y="356548"/>
                </a:cubicBezTo>
                <a:cubicBezTo>
                  <a:pt x="206398" y="351393"/>
                  <a:pt x="198922" y="342684"/>
                  <a:pt x="195452" y="332108"/>
                </a:cubicBezTo>
                <a:cubicBezTo>
                  <a:pt x="194117" y="327931"/>
                  <a:pt x="193138" y="323666"/>
                  <a:pt x="193138" y="319133"/>
                </a:cubicBezTo>
                <a:lnTo>
                  <a:pt x="193138" y="180318"/>
                </a:lnTo>
                <a:cubicBezTo>
                  <a:pt x="193138" y="175786"/>
                  <a:pt x="194117" y="171431"/>
                  <a:pt x="195452" y="167343"/>
                </a:cubicBezTo>
                <a:cubicBezTo>
                  <a:pt x="198922" y="156678"/>
                  <a:pt x="206398" y="147969"/>
                  <a:pt x="216276" y="142904"/>
                </a:cubicBezTo>
                <a:cubicBezTo>
                  <a:pt x="222060" y="139971"/>
                  <a:pt x="228557" y="138105"/>
                  <a:pt x="235498" y="138105"/>
                </a:cubicBezTo>
                <a:lnTo>
                  <a:pt x="239592" y="138105"/>
                </a:lnTo>
                <a:cubicBezTo>
                  <a:pt x="226955" y="123441"/>
                  <a:pt x="219302" y="104423"/>
                  <a:pt x="219302" y="83627"/>
                </a:cubicBezTo>
                <a:cubicBezTo>
                  <a:pt x="219302" y="37592"/>
                  <a:pt x="256856" y="0"/>
                  <a:pt x="303044" y="0"/>
                </a:cubicBezTo>
                <a:close/>
                <a:moveTo>
                  <a:pt x="109931" y="0"/>
                </a:moveTo>
                <a:cubicBezTo>
                  <a:pt x="156128" y="0"/>
                  <a:pt x="193692" y="37505"/>
                  <a:pt x="193692" y="83630"/>
                </a:cubicBezTo>
                <a:cubicBezTo>
                  <a:pt x="193692" y="104426"/>
                  <a:pt x="186036" y="123445"/>
                  <a:pt x="173397" y="138109"/>
                </a:cubicBezTo>
                <a:lnTo>
                  <a:pt x="177580" y="138109"/>
                </a:lnTo>
                <a:cubicBezTo>
                  <a:pt x="184523" y="138109"/>
                  <a:pt x="191021" y="139975"/>
                  <a:pt x="196807" y="142908"/>
                </a:cubicBezTo>
                <a:cubicBezTo>
                  <a:pt x="186927" y="147974"/>
                  <a:pt x="179450" y="156683"/>
                  <a:pt x="175978" y="167348"/>
                </a:cubicBezTo>
                <a:lnTo>
                  <a:pt x="175978" y="332119"/>
                </a:lnTo>
                <a:cubicBezTo>
                  <a:pt x="179450" y="342695"/>
                  <a:pt x="186927" y="351404"/>
                  <a:pt x="196807" y="356470"/>
                </a:cubicBezTo>
                <a:cubicBezTo>
                  <a:pt x="190932" y="359492"/>
                  <a:pt x="184523" y="361358"/>
                  <a:pt x="177580" y="361358"/>
                </a:cubicBezTo>
                <a:lnTo>
                  <a:pt x="175978" y="361358"/>
                </a:lnTo>
                <a:lnTo>
                  <a:pt x="175978" y="513065"/>
                </a:lnTo>
                <a:cubicBezTo>
                  <a:pt x="175978" y="537149"/>
                  <a:pt x="163249" y="555279"/>
                  <a:pt x="146426" y="555279"/>
                </a:cubicBezTo>
                <a:lnTo>
                  <a:pt x="73435" y="555279"/>
                </a:lnTo>
                <a:cubicBezTo>
                  <a:pt x="56612" y="555279"/>
                  <a:pt x="43883" y="537149"/>
                  <a:pt x="43883" y="513065"/>
                </a:cubicBezTo>
                <a:lnTo>
                  <a:pt x="43883" y="361358"/>
                </a:lnTo>
                <a:lnTo>
                  <a:pt x="42281" y="361358"/>
                </a:lnTo>
                <a:cubicBezTo>
                  <a:pt x="18960" y="361358"/>
                  <a:pt x="0" y="342428"/>
                  <a:pt x="0" y="319055"/>
                </a:cubicBezTo>
                <a:lnTo>
                  <a:pt x="0" y="180324"/>
                </a:lnTo>
                <a:cubicBezTo>
                  <a:pt x="0" y="157039"/>
                  <a:pt x="18960" y="138109"/>
                  <a:pt x="42281" y="138109"/>
                </a:cubicBezTo>
                <a:lnTo>
                  <a:pt x="46465" y="138109"/>
                </a:lnTo>
                <a:cubicBezTo>
                  <a:pt x="33825" y="123445"/>
                  <a:pt x="26170" y="104426"/>
                  <a:pt x="26170" y="83630"/>
                </a:cubicBezTo>
                <a:cubicBezTo>
                  <a:pt x="26170" y="37505"/>
                  <a:pt x="63733" y="0"/>
                  <a:pt x="109931" y="0"/>
                </a:cubicBezTo>
                <a:close/>
              </a:path>
            </a:pathLst>
          </a:custGeom>
          <a:solidFill>
            <a:schemeClr val="bg1"/>
          </a:solidFill>
          <a:ln>
            <a:noFill/>
          </a:ln>
        </p:spPr>
      </p:sp>
      <p:sp>
        <p:nvSpPr>
          <p:cNvPr id="22" name="文本框 21">
            <a:extLst>
              <a:ext uri="{FF2B5EF4-FFF2-40B4-BE49-F238E27FC236}">
                <a16:creationId xmlns:a16="http://schemas.microsoft.com/office/drawing/2014/main" id="{D62EA6FB-6B0F-427B-BCB3-0DBEE76F726A}"/>
              </a:ext>
            </a:extLst>
          </p:cNvPr>
          <p:cNvSpPr txBox="1"/>
          <p:nvPr/>
        </p:nvSpPr>
        <p:spPr>
          <a:xfrm>
            <a:off x="4459942" y="3826198"/>
            <a:ext cx="327211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流量的导入</a:t>
            </a:r>
          </a:p>
        </p:txBody>
      </p:sp>
    </p:spTree>
    <p:extLst>
      <p:ext uri="{BB962C8B-B14F-4D97-AF65-F5344CB8AC3E}">
        <p14:creationId xmlns:p14="http://schemas.microsoft.com/office/powerpoint/2010/main" val="257524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7"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转化率</a:t>
            </a:r>
          </a:p>
        </p:txBody>
      </p:sp>
      <p:sp>
        <p:nvSpPr>
          <p:cNvPr id="8"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2228164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31"/>
          <p:cNvGrpSpPr/>
          <p:nvPr/>
        </p:nvGrpSpPr>
        <p:grpSpPr>
          <a:xfrm>
            <a:off x="1040815" y="1183993"/>
            <a:ext cx="3152539" cy="3152538"/>
            <a:chOff x="428596" y="1357304"/>
            <a:chExt cx="3031676" cy="3031676"/>
          </a:xfrm>
        </p:grpSpPr>
        <p:sp>
          <p:nvSpPr>
            <p:cNvPr id="5" name="Oval 32"/>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6" name="Group 44"/>
            <p:cNvGrpSpPr/>
            <p:nvPr/>
          </p:nvGrpSpPr>
          <p:grpSpPr>
            <a:xfrm>
              <a:off x="816862" y="1653033"/>
              <a:ext cx="2158764" cy="2407340"/>
              <a:chOff x="3557587" y="2728911"/>
              <a:chExt cx="1792288" cy="1998664"/>
            </a:xfrm>
          </p:grpSpPr>
          <p:sp>
            <p:nvSpPr>
              <p:cNvPr id="7" name="Freeform 3254"/>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 name="Freeform 3255"/>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 name="Freeform 3256"/>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Freeform 3257"/>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 name="Freeform 3258"/>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 name="Freeform 3259"/>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 name="Freeform 3260"/>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 name="Freeform 3261"/>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 name="Freeform 3262"/>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 name="Freeform 3263"/>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 name="Freeform 3264"/>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 name="Freeform 3265"/>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 name="Freeform 3266"/>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 name="Freeform 3267"/>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 name="Freeform 3268"/>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 name="Freeform 3269"/>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 name="Freeform 3273"/>
              <p:cNvSpPr>
                <a:spLocks noEditPoints="1"/>
              </p:cNvSpPr>
              <p:nvPr/>
            </p:nvSpPr>
            <p:spPr bwMode="auto">
              <a:xfrm>
                <a:off x="3557587" y="2728912"/>
                <a:ext cx="1122363" cy="1998663"/>
              </a:xfrm>
              <a:custGeom>
                <a:avLst/>
                <a:gdLst/>
                <a:ahLst/>
                <a:cxnLst>
                  <a:cxn ang="0">
                    <a:pos x="617" y="241"/>
                  </a:cxn>
                  <a:cxn ang="0">
                    <a:pos x="617" y="241"/>
                  </a:cxn>
                  <a:cxn ang="0">
                    <a:pos x="605" y="241"/>
                  </a:cxn>
                  <a:cxn ang="0">
                    <a:pos x="591" y="235"/>
                  </a:cxn>
                  <a:cxn ang="0">
                    <a:pos x="583" y="223"/>
                  </a:cxn>
                  <a:cxn ang="0">
                    <a:pos x="581" y="217"/>
                  </a:cxn>
                  <a:cxn ang="0">
                    <a:pos x="583" y="202"/>
                  </a:cxn>
                  <a:cxn ang="0">
                    <a:pos x="586" y="196"/>
                  </a:cxn>
                  <a:cxn ang="0">
                    <a:pos x="596" y="181"/>
                  </a:cxn>
                  <a:cxn ang="0">
                    <a:pos x="602" y="178"/>
                  </a:cxn>
                  <a:cxn ang="0">
                    <a:pos x="612" y="171"/>
                  </a:cxn>
                  <a:cxn ang="0">
                    <a:pos x="630" y="166"/>
                  </a:cxn>
                  <a:cxn ang="0">
                    <a:pos x="635" y="166"/>
                  </a:cxn>
                  <a:cxn ang="0">
                    <a:pos x="648" y="168"/>
                  </a:cxn>
                  <a:cxn ang="0">
                    <a:pos x="654" y="171"/>
                  </a:cxn>
                  <a:cxn ang="0">
                    <a:pos x="666" y="179"/>
                  </a:cxn>
                  <a:cxn ang="0">
                    <a:pos x="669" y="186"/>
                  </a:cxn>
                  <a:cxn ang="0">
                    <a:pos x="671" y="199"/>
                  </a:cxn>
                  <a:cxn ang="0">
                    <a:pos x="667" y="214"/>
                  </a:cxn>
                  <a:cxn ang="0">
                    <a:pos x="659" y="223"/>
                  </a:cxn>
                  <a:cxn ang="0">
                    <a:pos x="658" y="225"/>
                  </a:cxn>
                  <a:cxn ang="0">
                    <a:pos x="656" y="228"/>
                  </a:cxn>
                  <a:cxn ang="0">
                    <a:pos x="658" y="235"/>
                  </a:cxn>
                  <a:cxn ang="0">
                    <a:pos x="646" y="310"/>
                  </a:cxn>
                  <a:cxn ang="0">
                    <a:pos x="627" y="249"/>
                  </a:cxn>
                  <a:cxn ang="0">
                    <a:pos x="623" y="243"/>
                  </a:cxn>
                  <a:cxn ang="0">
                    <a:pos x="618" y="241"/>
                  </a:cxn>
                  <a:cxn ang="0">
                    <a:pos x="618" y="241"/>
                  </a:cxn>
                  <a:cxn ang="0">
                    <a:pos x="617" y="241"/>
                  </a:cxn>
                  <a:cxn ang="0">
                    <a:pos x="804" y="261"/>
                  </a:cxn>
                  <a:cxn ang="0">
                    <a:pos x="697" y="287"/>
                  </a:cxn>
                  <a:cxn ang="0">
                    <a:pos x="666" y="233"/>
                  </a:cxn>
                  <a:cxn ang="0">
                    <a:pos x="664" y="230"/>
                  </a:cxn>
                  <a:cxn ang="0">
                    <a:pos x="666" y="228"/>
                  </a:cxn>
                  <a:cxn ang="0">
                    <a:pos x="679" y="207"/>
                  </a:cxn>
                  <a:cxn ang="0">
                    <a:pos x="679" y="189"/>
                  </a:cxn>
                  <a:cxn ang="0">
                    <a:pos x="677" y="183"/>
                  </a:cxn>
                  <a:cxn ang="0">
                    <a:pos x="669" y="173"/>
                  </a:cxn>
                  <a:cxn ang="0">
                    <a:pos x="648" y="160"/>
                  </a:cxn>
                  <a:cxn ang="0">
                    <a:pos x="635" y="158"/>
                  </a:cxn>
                  <a:cxn ang="0">
                    <a:pos x="620" y="161"/>
                  </a:cxn>
                  <a:cxn ang="0">
                    <a:pos x="609" y="165"/>
                  </a:cxn>
                  <a:cxn ang="0">
                    <a:pos x="597" y="171"/>
                  </a:cxn>
                  <a:cxn ang="0">
                    <a:pos x="584" y="183"/>
                  </a:cxn>
                  <a:cxn ang="0">
                    <a:pos x="576" y="196"/>
                  </a:cxn>
                  <a:cxn ang="0">
                    <a:pos x="573" y="210"/>
                  </a:cxn>
                  <a:cxn ang="0">
                    <a:pos x="576" y="227"/>
                  </a:cxn>
                  <a:cxn ang="0">
                    <a:pos x="579" y="232"/>
                  </a:cxn>
                  <a:cxn ang="0">
                    <a:pos x="592" y="243"/>
                  </a:cxn>
                  <a:cxn ang="0">
                    <a:pos x="617" y="249"/>
                  </a:cxn>
                  <a:cxn ang="0">
                    <a:pos x="617" y="249"/>
                  </a:cxn>
                  <a:cxn ang="0">
                    <a:pos x="617" y="249"/>
                  </a:cxn>
                  <a:cxn ang="0">
                    <a:pos x="618" y="249"/>
                  </a:cxn>
                  <a:cxn ang="0">
                    <a:pos x="638" y="313"/>
                  </a:cxn>
                  <a:cxn ang="0">
                    <a:pos x="544" y="373"/>
                  </a:cxn>
                  <a:cxn ang="0">
                    <a:pos x="825" y="2518"/>
                  </a:cxn>
                  <a:cxn ang="0">
                    <a:pos x="22" y="608"/>
                  </a:cxn>
                  <a:cxn ang="0">
                    <a:pos x="1408" y="0"/>
                  </a:cxn>
                </a:cxnLst>
                <a:rect l="0" t="0" r="r" b="b"/>
                <a:pathLst>
                  <a:path w="1413" h="2518">
                    <a:moveTo>
                      <a:pt x="617" y="241"/>
                    </a:moveTo>
                    <a:lnTo>
                      <a:pt x="617" y="241"/>
                    </a:lnTo>
                    <a:lnTo>
                      <a:pt x="617" y="241"/>
                    </a:lnTo>
                    <a:lnTo>
                      <a:pt x="617" y="241"/>
                    </a:lnTo>
                    <a:lnTo>
                      <a:pt x="605" y="241"/>
                    </a:lnTo>
                    <a:lnTo>
                      <a:pt x="605" y="241"/>
                    </a:lnTo>
                    <a:lnTo>
                      <a:pt x="597" y="238"/>
                    </a:lnTo>
                    <a:lnTo>
                      <a:pt x="591" y="235"/>
                    </a:lnTo>
                    <a:lnTo>
                      <a:pt x="586" y="228"/>
                    </a:lnTo>
                    <a:lnTo>
                      <a:pt x="583" y="223"/>
                    </a:lnTo>
                    <a:lnTo>
                      <a:pt x="583" y="223"/>
                    </a:lnTo>
                    <a:lnTo>
                      <a:pt x="581" y="217"/>
                    </a:lnTo>
                    <a:lnTo>
                      <a:pt x="581" y="209"/>
                    </a:lnTo>
                    <a:lnTo>
                      <a:pt x="583" y="202"/>
                    </a:lnTo>
                    <a:lnTo>
                      <a:pt x="586" y="196"/>
                    </a:lnTo>
                    <a:lnTo>
                      <a:pt x="586" y="196"/>
                    </a:lnTo>
                    <a:lnTo>
                      <a:pt x="589" y="188"/>
                    </a:lnTo>
                    <a:lnTo>
                      <a:pt x="596" y="181"/>
                    </a:lnTo>
                    <a:lnTo>
                      <a:pt x="596" y="181"/>
                    </a:lnTo>
                    <a:lnTo>
                      <a:pt x="602" y="178"/>
                    </a:lnTo>
                    <a:lnTo>
                      <a:pt x="612" y="171"/>
                    </a:lnTo>
                    <a:lnTo>
                      <a:pt x="612" y="171"/>
                    </a:lnTo>
                    <a:lnTo>
                      <a:pt x="623" y="168"/>
                    </a:lnTo>
                    <a:lnTo>
                      <a:pt x="630" y="166"/>
                    </a:lnTo>
                    <a:lnTo>
                      <a:pt x="630" y="166"/>
                    </a:lnTo>
                    <a:lnTo>
                      <a:pt x="635" y="166"/>
                    </a:lnTo>
                    <a:lnTo>
                      <a:pt x="635" y="166"/>
                    </a:lnTo>
                    <a:lnTo>
                      <a:pt x="648" y="168"/>
                    </a:lnTo>
                    <a:lnTo>
                      <a:pt x="648" y="168"/>
                    </a:lnTo>
                    <a:lnTo>
                      <a:pt x="654" y="171"/>
                    </a:lnTo>
                    <a:lnTo>
                      <a:pt x="661" y="175"/>
                    </a:lnTo>
                    <a:lnTo>
                      <a:pt x="666" y="179"/>
                    </a:lnTo>
                    <a:lnTo>
                      <a:pt x="669" y="186"/>
                    </a:lnTo>
                    <a:lnTo>
                      <a:pt x="669" y="186"/>
                    </a:lnTo>
                    <a:lnTo>
                      <a:pt x="671" y="192"/>
                    </a:lnTo>
                    <a:lnTo>
                      <a:pt x="671" y="199"/>
                    </a:lnTo>
                    <a:lnTo>
                      <a:pt x="671" y="207"/>
                    </a:lnTo>
                    <a:lnTo>
                      <a:pt x="667" y="214"/>
                    </a:lnTo>
                    <a:lnTo>
                      <a:pt x="667" y="214"/>
                    </a:lnTo>
                    <a:lnTo>
                      <a:pt x="659" y="223"/>
                    </a:lnTo>
                    <a:lnTo>
                      <a:pt x="659" y="223"/>
                    </a:lnTo>
                    <a:lnTo>
                      <a:pt x="658" y="225"/>
                    </a:lnTo>
                    <a:lnTo>
                      <a:pt x="656" y="228"/>
                    </a:lnTo>
                    <a:lnTo>
                      <a:pt x="656" y="228"/>
                    </a:lnTo>
                    <a:lnTo>
                      <a:pt x="658" y="233"/>
                    </a:lnTo>
                    <a:lnTo>
                      <a:pt x="658" y="235"/>
                    </a:lnTo>
                    <a:lnTo>
                      <a:pt x="689" y="290"/>
                    </a:lnTo>
                    <a:lnTo>
                      <a:pt x="646" y="310"/>
                    </a:lnTo>
                    <a:lnTo>
                      <a:pt x="627" y="249"/>
                    </a:lnTo>
                    <a:lnTo>
                      <a:pt x="627" y="249"/>
                    </a:lnTo>
                    <a:lnTo>
                      <a:pt x="627" y="246"/>
                    </a:lnTo>
                    <a:lnTo>
                      <a:pt x="623" y="243"/>
                    </a:lnTo>
                    <a:lnTo>
                      <a:pt x="623" y="243"/>
                    </a:lnTo>
                    <a:lnTo>
                      <a:pt x="618" y="241"/>
                    </a:lnTo>
                    <a:lnTo>
                      <a:pt x="618" y="241"/>
                    </a:lnTo>
                    <a:lnTo>
                      <a:pt x="618" y="241"/>
                    </a:lnTo>
                    <a:lnTo>
                      <a:pt x="618" y="241"/>
                    </a:lnTo>
                    <a:lnTo>
                      <a:pt x="617" y="241"/>
                    </a:lnTo>
                    <a:close/>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close/>
                  </a:path>
                </a:pathLst>
              </a:custGeom>
              <a:solidFill>
                <a:srgbClr val="ADADA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 name="Freeform 3274"/>
              <p:cNvSpPr>
                <a:spLocks/>
              </p:cNvSpPr>
              <p:nvPr/>
            </p:nvSpPr>
            <p:spPr bwMode="auto">
              <a:xfrm>
                <a:off x="4019550" y="2860675"/>
                <a:ext cx="85725" cy="114300"/>
              </a:xfrm>
              <a:custGeom>
                <a:avLst/>
                <a:gdLst/>
                <a:ahLst/>
                <a:cxnLst>
                  <a:cxn ang="0">
                    <a:pos x="36" y="75"/>
                  </a:cxn>
                  <a:cxn ang="0">
                    <a:pos x="36" y="75"/>
                  </a:cxn>
                  <a:cxn ang="0">
                    <a:pos x="36" y="75"/>
                  </a:cxn>
                  <a:cxn ang="0">
                    <a:pos x="36" y="75"/>
                  </a:cxn>
                  <a:cxn ang="0">
                    <a:pos x="24" y="75"/>
                  </a:cxn>
                  <a:cxn ang="0">
                    <a:pos x="24" y="75"/>
                  </a:cxn>
                  <a:cxn ang="0">
                    <a:pos x="16" y="72"/>
                  </a:cxn>
                  <a:cxn ang="0">
                    <a:pos x="10" y="69"/>
                  </a:cxn>
                  <a:cxn ang="0">
                    <a:pos x="5" y="62"/>
                  </a:cxn>
                  <a:cxn ang="0">
                    <a:pos x="2" y="57"/>
                  </a:cxn>
                  <a:cxn ang="0">
                    <a:pos x="2" y="57"/>
                  </a:cxn>
                  <a:cxn ang="0">
                    <a:pos x="0" y="51"/>
                  </a:cxn>
                  <a:cxn ang="0">
                    <a:pos x="0" y="43"/>
                  </a:cxn>
                  <a:cxn ang="0">
                    <a:pos x="2" y="36"/>
                  </a:cxn>
                  <a:cxn ang="0">
                    <a:pos x="5" y="30"/>
                  </a:cxn>
                  <a:cxn ang="0">
                    <a:pos x="5" y="30"/>
                  </a:cxn>
                  <a:cxn ang="0">
                    <a:pos x="8" y="22"/>
                  </a:cxn>
                  <a:cxn ang="0">
                    <a:pos x="15" y="15"/>
                  </a:cxn>
                  <a:cxn ang="0">
                    <a:pos x="15" y="15"/>
                  </a:cxn>
                  <a:cxn ang="0">
                    <a:pos x="21" y="12"/>
                  </a:cxn>
                  <a:cxn ang="0">
                    <a:pos x="31" y="5"/>
                  </a:cxn>
                  <a:cxn ang="0">
                    <a:pos x="31" y="5"/>
                  </a:cxn>
                  <a:cxn ang="0">
                    <a:pos x="42" y="2"/>
                  </a:cxn>
                  <a:cxn ang="0">
                    <a:pos x="49" y="0"/>
                  </a:cxn>
                  <a:cxn ang="0">
                    <a:pos x="49" y="0"/>
                  </a:cxn>
                  <a:cxn ang="0">
                    <a:pos x="54" y="0"/>
                  </a:cxn>
                  <a:cxn ang="0">
                    <a:pos x="54" y="0"/>
                  </a:cxn>
                  <a:cxn ang="0">
                    <a:pos x="67" y="2"/>
                  </a:cxn>
                  <a:cxn ang="0">
                    <a:pos x="67" y="2"/>
                  </a:cxn>
                  <a:cxn ang="0">
                    <a:pos x="73" y="5"/>
                  </a:cxn>
                  <a:cxn ang="0">
                    <a:pos x="80" y="9"/>
                  </a:cxn>
                  <a:cxn ang="0">
                    <a:pos x="85" y="13"/>
                  </a:cxn>
                  <a:cxn ang="0">
                    <a:pos x="88" y="20"/>
                  </a:cxn>
                  <a:cxn ang="0">
                    <a:pos x="88" y="20"/>
                  </a:cxn>
                  <a:cxn ang="0">
                    <a:pos x="90" y="26"/>
                  </a:cxn>
                  <a:cxn ang="0">
                    <a:pos x="90" y="33"/>
                  </a:cxn>
                  <a:cxn ang="0">
                    <a:pos x="90" y="41"/>
                  </a:cxn>
                  <a:cxn ang="0">
                    <a:pos x="86" y="48"/>
                  </a:cxn>
                  <a:cxn ang="0">
                    <a:pos x="86" y="48"/>
                  </a:cxn>
                  <a:cxn ang="0">
                    <a:pos x="78" y="57"/>
                  </a:cxn>
                  <a:cxn ang="0">
                    <a:pos x="78" y="57"/>
                  </a:cxn>
                  <a:cxn ang="0">
                    <a:pos x="77" y="59"/>
                  </a:cxn>
                  <a:cxn ang="0">
                    <a:pos x="75" y="62"/>
                  </a:cxn>
                  <a:cxn ang="0">
                    <a:pos x="75" y="62"/>
                  </a:cxn>
                  <a:cxn ang="0">
                    <a:pos x="77" y="67"/>
                  </a:cxn>
                  <a:cxn ang="0">
                    <a:pos x="77" y="69"/>
                  </a:cxn>
                  <a:cxn ang="0">
                    <a:pos x="108" y="124"/>
                  </a:cxn>
                  <a:cxn ang="0">
                    <a:pos x="65" y="144"/>
                  </a:cxn>
                  <a:cxn ang="0">
                    <a:pos x="46" y="83"/>
                  </a:cxn>
                  <a:cxn ang="0">
                    <a:pos x="46" y="83"/>
                  </a:cxn>
                  <a:cxn ang="0">
                    <a:pos x="46" y="80"/>
                  </a:cxn>
                  <a:cxn ang="0">
                    <a:pos x="42" y="77"/>
                  </a:cxn>
                  <a:cxn ang="0">
                    <a:pos x="42" y="77"/>
                  </a:cxn>
                  <a:cxn ang="0">
                    <a:pos x="37" y="75"/>
                  </a:cxn>
                  <a:cxn ang="0">
                    <a:pos x="37" y="75"/>
                  </a:cxn>
                  <a:cxn ang="0">
                    <a:pos x="37" y="75"/>
                  </a:cxn>
                  <a:cxn ang="0">
                    <a:pos x="37" y="75"/>
                  </a:cxn>
                  <a:cxn ang="0">
                    <a:pos x="36" y="75"/>
                  </a:cxn>
                </a:cxnLst>
                <a:rect l="0" t="0" r="r" b="b"/>
                <a:pathLst>
                  <a:path w="108" h="144">
                    <a:moveTo>
                      <a:pt x="36" y="75"/>
                    </a:moveTo>
                    <a:lnTo>
                      <a:pt x="36" y="75"/>
                    </a:lnTo>
                    <a:lnTo>
                      <a:pt x="36" y="75"/>
                    </a:lnTo>
                    <a:lnTo>
                      <a:pt x="36" y="75"/>
                    </a:lnTo>
                    <a:lnTo>
                      <a:pt x="24" y="75"/>
                    </a:lnTo>
                    <a:lnTo>
                      <a:pt x="24" y="75"/>
                    </a:lnTo>
                    <a:lnTo>
                      <a:pt x="16" y="72"/>
                    </a:lnTo>
                    <a:lnTo>
                      <a:pt x="10" y="69"/>
                    </a:lnTo>
                    <a:lnTo>
                      <a:pt x="5" y="62"/>
                    </a:lnTo>
                    <a:lnTo>
                      <a:pt x="2" y="57"/>
                    </a:lnTo>
                    <a:lnTo>
                      <a:pt x="2" y="57"/>
                    </a:lnTo>
                    <a:lnTo>
                      <a:pt x="0" y="51"/>
                    </a:lnTo>
                    <a:lnTo>
                      <a:pt x="0" y="43"/>
                    </a:lnTo>
                    <a:lnTo>
                      <a:pt x="2" y="36"/>
                    </a:lnTo>
                    <a:lnTo>
                      <a:pt x="5" y="30"/>
                    </a:lnTo>
                    <a:lnTo>
                      <a:pt x="5" y="30"/>
                    </a:lnTo>
                    <a:lnTo>
                      <a:pt x="8" y="22"/>
                    </a:lnTo>
                    <a:lnTo>
                      <a:pt x="15" y="15"/>
                    </a:lnTo>
                    <a:lnTo>
                      <a:pt x="15" y="15"/>
                    </a:lnTo>
                    <a:lnTo>
                      <a:pt x="21" y="12"/>
                    </a:lnTo>
                    <a:lnTo>
                      <a:pt x="31" y="5"/>
                    </a:lnTo>
                    <a:lnTo>
                      <a:pt x="31" y="5"/>
                    </a:lnTo>
                    <a:lnTo>
                      <a:pt x="42" y="2"/>
                    </a:lnTo>
                    <a:lnTo>
                      <a:pt x="49" y="0"/>
                    </a:lnTo>
                    <a:lnTo>
                      <a:pt x="49" y="0"/>
                    </a:lnTo>
                    <a:lnTo>
                      <a:pt x="54" y="0"/>
                    </a:lnTo>
                    <a:lnTo>
                      <a:pt x="54" y="0"/>
                    </a:lnTo>
                    <a:lnTo>
                      <a:pt x="67" y="2"/>
                    </a:lnTo>
                    <a:lnTo>
                      <a:pt x="67" y="2"/>
                    </a:lnTo>
                    <a:lnTo>
                      <a:pt x="73" y="5"/>
                    </a:lnTo>
                    <a:lnTo>
                      <a:pt x="80" y="9"/>
                    </a:lnTo>
                    <a:lnTo>
                      <a:pt x="85" y="13"/>
                    </a:lnTo>
                    <a:lnTo>
                      <a:pt x="88" y="20"/>
                    </a:lnTo>
                    <a:lnTo>
                      <a:pt x="88" y="20"/>
                    </a:lnTo>
                    <a:lnTo>
                      <a:pt x="90" y="26"/>
                    </a:lnTo>
                    <a:lnTo>
                      <a:pt x="90" y="33"/>
                    </a:lnTo>
                    <a:lnTo>
                      <a:pt x="90" y="41"/>
                    </a:lnTo>
                    <a:lnTo>
                      <a:pt x="86" y="48"/>
                    </a:lnTo>
                    <a:lnTo>
                      <a:pt x="86" y="48"/>
                    </a:lnTo>
                    <a:lnTo>
                      <a:pt x="78" y="57"/>
                    </a:lnTo>
                    <a:lnTo>
                      <a:pt x="78" y="57"/>
                    </a:lnTo>
                    <a:lnTo>
                      <a:pt x="77" y="59"/>
                    </a:lnTo>
                    <a:lnTo>
                      <a:pt x="75" y="62"/>
                    </a:lnTo>
                    <a:lnTo>
                      <a:pt x="75" y="62"/>
                    </a:lnTo>
                    <a:lnTo>
                      <a:pt x="77" y="67"/>
                    </a:lnTo>
                    <a:lnTo>
                      <a:pt x="77" y="69"/>
                    </a:lnTo>
                    <a:lnTo>
                      <a:pt x="108" y="124"/>
                    </a:lnTo>
                    <a:lnTo>
                      <a:pt x="65" y="144"/>
                    </a:lnTo>
                    <a:lnTo>
                      <a:pt x="46" y="83"/>
                    </a:lnTo>
                    <a:lnTo>
                      <a:pt x="46" y="83"/>
                    </a:lnTo>
                    <a:lnTo>
                      <a:pt x="46" y="80"/>
                    </a:lnTo>
                    <a:lnTo>
                      <a:pt x="42" y="77"/>
                    </a:lnTo>
                    <a:lnTo>
                      <a:pt x="42" y="77"/>
                    </a:lnTo>
                    <a:lnTo>
                      <a:pt x="37" y="75"/>
                    </a:lnTo>
                    <a:lnTo>
                      <a:pt x="37" y="75"/>
                    </a:lnTo>
                    <a:lnTo>
                      <a:pt x="37" y="75"/>
                    </a:lnTo>
                    <a:lnTo>
                      <a:pt x="37" y="75"/>
                    </a:lnTo>
                    <a:lnTo>
                      <a:pt x="36" y="7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 name="Freeform 3275"/>
              <p:cNvSpPr>
                <a:spLocks/>
              </p:cNvSpPr>
              <p:nvPr/>
            </p:nvSpPr>
            <p:spPr bwMode="auto">
              <a:xfrm>
                <a:off x="3557587" y="2728912"/>
                <a:ext cx="1122363" cy="1998663"/>
              </a:xfrm>
              <a:custGeom>
                <a:avLst/>
                <a:gdLst/>
                <a:ahLst/>
                <a:cxnLst>
                  <a:cxn ang="0">
                    <a:pos x="1408" y="0"/>
                  </a:cxn>
                  <a:cxn ang="0">
                    <a:pos x="804" y="261"/>
                  </a:cxn>
                  <a:cxn ang="0">
                    <a:pos x="796" y="245"/>
                  </a:cxn>
                  <a:cxn ang="0">
                    <a:pos x="697" y="287"/>
                  </a:cxn>
                  <a:cxn ang="0">
                    <a:pos x="666" y="233"/>
                  </a:cxn>
                  <a:cxn ang="0">
                    <a:pos x="666" y="233"/>
                  </a:cxn>
                  <a:cxn ang="0">
                    <a:pos x="664" y="230"/>
                  </a:cxn>
                  <a:cxn ang="0">
                    <a:pos x="664" y="230"/>
                  </a:cxn>
                  <a:cxn ang="0">
                    <a:pos x="666" y="228"/>
                  </a:cxn>
                  <a:cxn ang="0">
                    <a:pos x="666" y="228"/>
                  </a:cxn>
                  <a:cxn ang="0">
                    <a:pos x="674" y="218"/>
                  </a:cxn>
                  <a:cxn ang="0">
                    <a:pos x="679" y="207"/>
                  </a:cxn>
                  <a:cxn ang="0">
                    <a:pos x="679" y="194"/>
                  </a:cxn>
                  <a:cxn ang="0">
                    <a:pos x="679" y="189"/>
                  </a:cxn>
                  <a:cxn ang="0">
                    <a:pos x="677" y="183"/>
                  </a:cxn>
                  <a:cxn ang="0">
                    <a:pos x="677" y="183"/>
                  </a:cxn>
                  <a:cxn ang="0">
                    <a:pos x="674" y="178"/>
                  </a:cxn>
                  <a:cxn ang="0">
                    <a:pos x="669" y="173"/>
                  </a:cxn>
                  <a:cxn ang="0">
                    <a:pos x="661" y="165"/>
                  </a:cxn>
                  <a:cxn ang="0">
                    <a:pos x="648" y="160"/>
                  </a:cxn>
                  <a:cxn ang="0">
                    <a:pos x="635" y="158"/>
                  </a:cxn>
                  <a:cxn ang="0">
                    <a:pos x="635" y="158"/>
                  </a:cxn>
                  <a:cxn ang="0">
                    <a:pos x="620" y="161"/>
                  </a:cxn>
                  <a:cxn ang="0">
                    <a:pos x="620" y="161"/>
                  </a:cxn>
                  <a:cxn ang="0">
                    <a:pos x="609" y="165"/>
                  </a:cxn>
                  <a:cxn ang="0">
                    <a:pos x="609" y="165"/>
                  </a:cxn>
                  <a:cxn ang="0">
                    <a:pos x="597" y="171"/>
                  </a:cxn>
                  <a:cxn ang="0">
                    <a:pos x="597" y="171"/>
                  </a:cxn>
                  <a:cxn ang="0">
                    <a:pos x="591" y="176"/>
                  </a:cxn>
                  <a:cxn ang="0">
                    <a:pos x="584" y="183"/>
                  </a:cxn>
                  <a:cxn ang="0">
                    <a:pos x="579" y="189"/>
                  </a:cxn>
                  <a:cxn ang="0">
                    <a:pos x="576" y="196"/>
                  </a:cxn>
                  <a:cxn ang="0">
                    <a:pos x="575" y="204"/>
                  </a:cxn>
                  <a:cxn ang="0">
                    <a:pos x="573" y="210"/>
                  </a:cxn>
                  <a:cxn ang="0">
                    <a:pos x="573" y="218"/>
                  </a:cxn>
                  <a:cxn ang="0">
                    <a:pos x="576" y="227"/>
                  </a:cxn>
                  <a:cxn ang="0">
                    <a:pos x="576" y="227"/>
                  </a:cxn>
                  <a:cxn ang="0">
                    <a:pos x="579" y="232"/>
                  </a:cxn>
                  <a:cxn ang="0">
                    <a:pos x="583" y="236"/>
                  </a:cxn>
                  <a:cxn ang="0">
                    <a:pos x="592" y="243"/>
                  </a:cxn>
                  <a:cxn ang="0">
                    <a:pos x="604" y="248"/>
                  </a:cxn>
                  <a:cxn ang="0">
                    <a:pos x="617" y="249"/>
                  </a:cxn>
                  <a:cxn ang="0">
                    <a:pos x="617" y="249"/>
                  </a:cxn>
                  <a:cxn ang="0">
                    <a:pos x="617" y="249"/>
                  </a:cxn>
                  <a:cxn ang="0">
                    <a:pos x="617" y="249"/>
                  </a:cxn>
                  <a:cxn ang="0">
                    <a:pos x="617" y="249"/>
                  </a:cxn>
                  <a:cxn ang="0">
                    <a:pos x="617" y="249"/>
                  </a:cxn>
                  <a:cxn ang="0">
                    <a:pos x="618" y="249"/>
                  </a:cxn>
                  <a:cxn ang="0">
                    <a:pos x="620" y="253"/>
                  </a:cxn>
                  <a:cxn ang="0">
                    <a:pos x="638" y="313"/>
                  </a:cxn>
                  <a:cxn ang="0">
                    <a:pos x="537" y="357"/>
                  </a:cxn>
                  <a:cxn ang="0">
                    <a:pos x="544" y="373"/>
                  </a:cxn>
                  <a:cxn ang="0">
                    <a:pos x="0" y="608"/>
                  </a:cxn>
                  <a:cxn ang="0">
                    <a:pos x="825" y="2518"/>
                  </a:cxn>
                  <a:cxn ang="0">
                    <a:pos x="843" y="2510"/>
                  </a:cxn>
                  <a:cxn ang="0">
                    <a:pos x="22" y="608"/>
                  </a:cxn>
                  <a:cxn ang="0">
                    <a:pos x="1413" y="8"/>
                  </a:cxn>
                  <a:cxn ang="0">
                    <a:pos x="1408" y="0"/>
                  </a:cxn>
                </a:cxnLst>
                <a:rect l="0" t="0" r="r" b="b"/>
                <a:pathLst>
                  <a:path w="1413" h="2518">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 name="Freeform 3276"/>
              <p:cNvSpPr>
                <a:spLocks/>
              </p:cNvSpPr>
              <p:nvPr/>
            </p:nvSpPr>
            <p:spPr bwMode="auto">
              <a:xfrm>
                <a:off x="3576636" y="2728911"/>
                <a:ext cx="1773237"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 name="Freeform 3277"/>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 name="Freeform 3278"/>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9" name="Freeform 3279"/>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0" name="Freeform 3280"/>
              <p:cNvSpPr>
                <a:spLocks/>
              </p:cNvSpPr>
              <p:nvPr/>
            </p:nvSpPr>
            <p:spPr bwMode="auto">
              <a:xfrm>
                <a:off x="4002087" y="2922587"/>
                <a:ext cx="252413" cy="196850"/>
              </a:xfrm>
              <a:custGeom>
                <a:avLst/>
                <a:gdLst/>
                <a:ahLst/>
                <a:cxnLst>
                  <a:cxn ang="0">
                    <a:pos x="259" y="0"/>
                  </a:cxn>
                  <a:cxn ang="0">
                    <a:pos x="317" y="135"/>
                  </a:cxn>
                  <a:cxn ang="0">
                    <a:pos x="226" y="174"/>
                  </a:cxn>
                  <a:cxn ang="0">
                    <a:pos x="226" y="174"/>
                  </a:cxn>
                  <a:cxn ang="0">
                    <a:pos x="223" y="175"/>
                  </a:cxn>
                  <a:cxn ang="0">
                    <a:pos x="221" y="179"/>
                  </a:cxn>
                  <a:cxn ang="0">
                    <a:pos x="221" y="184"/>
                  </a:cxn>
                  <a:cxn ang="0">
                    <a:pos x="221" y="190"/>
                  </a:cxn>
                  <a:cxn ang="0">
                    <a:pos x="220" y="192"/>
                  </a:cxn>
                  <a:cxn ang="0">
                    <a:pos x="216" y="193"/>
                  </a:cxn>
                  <a:cxn ang="0">
                    <a:pos x="171" y="215"/>
                  </a:cxn>
                  <a:cxn ang="0">
                    <a:pos x="171" y="215"/>
                  </a:cxn>
                  <a:cxn ang="0">
                    <a:pos x="166" y="215"/>
                  </a:cxn>
                  <a:cxn ang="0">
                    <a:pos x="164" y="215"/>
                  </a:cxn>
                  <a:cxn ang="0">
                    <a:pos x="159" y="211"/>
                  </a:cxn>
                  <a:cxn ang="0">
                    <a:pos x="155" y="208"/>
                  </a:cxn>
                  <a:cxn ang="0">
                    <a:pos x="151" y="206"/>
                  </a:cxn>
                  <a:cxn ang="0">
                    <a:pos x="148" y="208"/>
                  </a:cxn>
                  <a:cxn ang="0">
                    <a:pos x="58" y="247"/>
                  </a:cxn>
                  <a:cxn ang="0">
                    <a:pos x="0" y="112"/>
                  </a:cxn>
                  <a:cxn ang="0">
                    <a:pos x="259" y="0"/>
                  </a:cxn>
                </a:cxnLst>
                <a:rect l="0" t="0" r="r" b="b"/>
                <a:pathLst>
                  <a:path w="317" h="247">
                    <a:moveTo>
                      <a:pt x="259" y="0"/>
                    </a:moveTo>
                    <a:lnTo>
                      <a:pt x="317" y="135"/>
                    </a:lnTo>
                    <a:lnTo>
                      <a:pt x="226" y="174"/>
                    </a:lnTo>
                    <a:lnTo>
                      <a:pt x="226" y="174"/>
                    </a:lnTo>
                    <a:lnTo>
                      <a:pt x="223" y="175"/>
                    </a:lnTo>
                    <a:lnTo>
                      <a:pt x="221" y="179"/>
                    </a:lnTo>
                    <a:lnTo>
                      <a:pt x="221" y="184"/>
                    </a:lnTo>
                    <a:lnTo>
                      <a:pt x="221" y="190"/>
                    </a:lnTo>
                    <a:lnTo>
                      <a:pt x="220" y="192"/>
                    </a:lnTo>
                    <a:lnTo>
                      <a:pt x="216" y="193"/>
                    </a:lnTo>
                    <a:lnTo>
                      <a:pt x="171" y="215"/>
                    </a:lnTo>
                    <a:lnTo>
                      <a:pt x="171" y="215"/>
                    </a:lnTo>
                    <a:lnTo>
                      <a:pt x="166" y="215"/>
                    </a:lnTo>
                    <a:lnTo>
                      <a:pt x="164" y="215"/>
                    </a:lnTo>
                    <a:lnTo>
                      <a:pt x="159" y="211"/>
                    </a:lnTo>
                    <a:lnTo>
                      <a:pt x="155" y="208"/>
                    </a:lnTo>
                    <a:lnTo>
                      <a:pt x="151" y="206"/>
                    </a:lnTo>
                    <a:lnTo>
                      <a:pt x="148" y="208"/>
                    </a:lnTo>
                    <a:lnTo>
                      <a:pt x="58" y="247"/>
                    </a:lnTo>
                    <a:lnTo>
                      <a:pt x="0" y="112"/>
                    </a:lnTo>
                    <a:lnTo>
                      <a:pt x="259" y="0"/>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1" name="Freeform 3281"/>
              <p:cNvSpPr>
                <a:spLocks/>
              </p:cNvSpPr>
              <p:nvPr/>
            </p:nvSpPr>
            <p:spPr bwMode="auto">
              <a:xfrm>
                <a:off x="4138612" y="3071812"/>
                <a:ext cx="36513" cy="22225"/>
              </a:xfrm>
              <a:custGeom>
                <a:avLst/>
                <a:gdLst/>
                <a:ahLst/>
                <a:cxnLst>
                  <a:cxn ang="0">
                    <a:pos x="10" y="6"/>
                  </a:cxn>
                  <a:cxn ang="0">
                    <a:pos x="23" y="1"/>
                  </a:cxn>
                  <a:cxn ang="0">
                    <a:pos x="23" y="1"/>
                  </a:cxn>
                  <a:cxn ang="0">
                    <a:pos x="26" y="0"/>
                  </a:cxn>
                  <a:cxn ang="0">
                    <a:pos x="29" y="1"/>
                  </a:cxn>
                  <a:cxn ang="0">
                    <a:pos x="34" y="5"/>
                  </a:cxn>
                  <a:cxn ang="0">
                    <a:pos x="39" y="8"/>
                  </a:cxn>
                  <a:cxn ang="0">
                    <a:pos x="41" y="8"/>
                  </a:cxn>
                  <a:cxn ang="0">
                    <a:pos x="45" y="6"/>
                  </a:cxn>
                  <a:cxn ang="0">
                    <a:pos x="0" y="28"/>
                  </a:cxn>
                  <a:cxn ang="0">
                    <a:pos x="0" y="28"/>
                  </a:cxn>
                  <a:cxn ang="0">
                    <a:pos x="3" y="24"/>
                  </a:cxn>
                  <a:cxn ang="0">
                    <a:pos x="5" y="23"/>
                  </a:cxn>
                  <a:cxn ang="0">
                    <a:pos x="5" y="16"/>
                  </a:cxn>
                  <a:cxn ang="0">
                    <a:pos x="5" y="11"/>
                  </a:cxn>
                  <a:cxn ang="0">
                    <a:pos x="6" y="8"/>
                  </a:cxn>
                  <a:cxn ang="0">
                    <a:pos x="10" y="6"/>
                  </a:cxn>
                  <a:cxn ang="0">
                    <a:pos x="10" y="6"/>
                  </a:cxn>
                </a:cxnLst>
                <a:rect l="0" t="0" r="r" b="b"/>
                <a:pathLst>
                  <a:path w="45" h="28">
                    <a:moveTo>
                      <a:pt x="10" y="6"/>
                    </a:moveTo>
                    <a:lnTo>
                      <a:pt x="23" y="1"/>
                    </a:lnTo>
                    <a:lnTo>
                      <a:pt x="23" y="1"/>
                    </a:lnTo>
                    <a:lnTo>
                      <a:pt x="26" y="0"/>
                    </a:lnTo>
                    <a:lnTo>
                      <a:pt x="29" y="1"/>
                    </a:lnTo>
                    <a:lnTo>
                      <a:pt x="34" y="5"/>
                    </a:lnTo>
                    <a:lnTo>
                      <a:pt x="39" y="8"/>
                    </a:lnTo>
                    <a:lnTo>
                      <a:pt x="41" y="8"/>
                    </a:lnTo>
                    <a:lnTo>
                      <a:pt x="45" y="6"/>
                    </a:lnTo>
                    <a:lnTo>
                      <a:pt x="0" y="28"/>
                    </a:lnTo>
                    <a:lnTo>
                      <a:pt x="0" y="28"/>
                    </a:lnTo>
                    <a:lnTo>
                      <a:pt x="3" y="24"/>
                    </a:lnTo>
                    <a:lnTo>
                      <a:pt x="5" y="23"/>
                    </a:lnTo>
                    <a:lnTo>
                      <a:pt x="5" y="16"/>
                    </a:lnTo>
                    <a:lnTo>
                      <a:pt x="5" y="11"/>
                    </a:lnTo>
                    <a:lnTo>
                      <a:pt x="6" y="8"/>
                    </a:lnTo>
                    <a:lnTo>
                      <a:pt x="10" y="6"/>
                    </a:lnTo>
                    <a:lnTo>
                      <a:pt x="10" y="6"/>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2" name="Freeform 3282"/>
              <p:cNvSpPr>
                <a:spLocks/>
              </p:cNvSpPr>
              <p:nvPr/>
            </p:nvSpPr>
            <p:spPr bwMode="auto">
              <a:xfrm>
                <a:off x="4030662" y="2854325"/>
                <a:ext cx="163513" cy="246063"/>
              </a:xfrm>
              <a:custGeom>
                <a:avLst/>
                <a:gdLst/>
                <a:ahLst/>
                <a:cxnLst>
                  <a:cxn ang="0">
                    <a:pos x="110" y="298"/>
                  </a:cxn>
                  <a:cxn ang="0">
                    <a:pos x="45" y="95"/>
                  </a:cxn>
                  <a:cxn ang="0">
                    <a:pos x="45" y="91"/>
                  </a:cxn>
                  <a:cxn ang="0">
                    <a:pos x="44" y="91"/>
                  </a:cxn>
                  <a:cxn ang="0">
                    <a:pos x="18" y="85"/>
                  </a:cxn>
                  <a:cxn ang="0">
                    <a:pos x="5" y="74"/>
                  </a:cxn>
                  <a:cxn ang="0">
                    <a:pos x="1" y="69"/>
                  </a:cxn>
                  <a:cxn ang="0">
                    <a:pos x="0" y="52"/>
                  </a:cxn>
                  <a:cxn ang="0">
                    <a:pos x="3" y="38"/>
                  </a:cxn>
                  <a:cxn ang="0">
                    <a:pos x="11" y="25"/>
                  </a:cxn>
                  <a:cxn ang="0">
                    <a:pos x="24" y="13"/>
                  </a:cxn>
                  <a:cxn ang="0">
                    <a:pos x="36" y="7"/>
                  </a:cxn>
                  <a:cxn ang="0">
                    <a:pos x="47" y="3"/>
                  </a:cxn>
                  <a:cxn ang="0">
                    <a:pos x="55" y="2"/>
                  </a:cxn>
                  <a:cxn ang="0">
                    <a:pos x="73" y="2"/>
                  </a:cxn>
                  <a:cxn ang="0">
                    <a:pos x="88" y="8"/>
                  </a:cxn>
                  <a:cxn ang="0">
                    <a:pos x="99" y="18"/>
                  </a:cxn>
                  <a:cxn ang="0">
                    <a:pos x="102" y="25"/>
                  </a:cxn>
                  <a:cxn ang="0">
                    <a:pos x="106" y="36"/>
                  </a:cxn>
                  <a:cxn ang="0">
                    <a:pos x="99" y="60"/>
                  </a:cxn>
                  <a:cxn ang="0">
                    <a:pos x="91" y="70"/>
                  </a:cxn>
                  <a:cxn ang="0">
                    <a:pos x="91" y="72"/>
                  </a:cxn>
                  <a:cxn ang="0">
                    <a:pos x="197" y="259"/>
                  </a:cxn>
                  <a:cxn ang="0">
                    <a:pos x="197" y="261"/>
                  </a:cxn>
                  <a:cxn ang="0">
                    <a:pos x="198" y="264"/>
                  </a:cxn>
                  <a:cxn ang="0">
                    <a:pos x="205" y="271"/>
                  </a:cxn>
                  <a:cxn ang="0">
                    <a:pos x="200" y="271"/>
                  </a:cxn>
                  <a:cxn ang="0">
                    <a:pos x="194" y="269"/>
                  </a:cxn>
                  <a:cxn ang="0">
                    <a:pos x="84" y="77"/>
                  </a:cxn>
                  <a:cxn ang="0">
                    <a:pos x="83" y="75"/>
                  </a:cxn>
                  <a:cxn ang="0">
                    <a:pos x="83" y="70"/>
                  </a:cxn>
                  <a:cxn ang="0">
                    <a:pos x="86" y="65"/>
                  </a:cxn>
                  <a:cxn ang="0">
                    <a:pos x="93" y="56"/>
                  </a:cxn>
                  <a:cxn ang="0">
                    <a:pos x="96" y="49"/>
                  </a:cxn>
                  <a:cxn ang="0">
                    <a:pos x="97" y="34"/>
                  </a:cxn>
                  <a:cxn ang="0">
                    <a:pos x="96" y="28"/>
                  </a:cxn>
                  <a:cxn ang="0">
                    <a:pos x="88" y="17"/>
                  </a:cxn>
                  <a:cxn ang="0">
                    <a:pos x="73" y="10"/>
                  </a:cxn>
                  <a:cxn ang="0">
                    <a:pos x="65" y="8"/>
                  </a:cxn>
                  <a:cxn ang="0">
                    <a:pos x="57" y="8"/>
                  </a:cxn>
                  <a:cxn ang="0">
                    <a:pos x="39" y="13"/>
                  </a:cxn>
                  <a:cxn ang="0">
                    <a:pos x="27" y="20"/>
                  </a:cxn>
                  <a:cxn ang="0">
                    <a:pos x="22" y="23"/>
                  </a:cxn>
                  <a:cxn ang="0">
                    <a:pos x="11" y="38"/>
                  </a:cxn>
                  <a:cxn ang="0">
                    <a:pos x="8" y="44"/>
                  </a:cxn>
                  <a:cxn ang="0">
                    <a:pos x="8" y="59"/>
                  </a:cxn>
                  <a:cxn ang="0">
                    <a:pos x="9" y="65"/>
                  </a:cxn>
                  <a:cxn ang="0">
                    <a:pos x="18" y="77"/>
                  </a:cxn>
                  <a:cxn ang="0">
                    <a:pos x="31" y="83"/>
                  </a:cxn>
                  <a:cxn ang="0">
                    <a:pos x="42" y="83"/>
                  </a:cxn>
                  <a:cxn ang="0">
                    <a:pos x="45" y="83"/>
                  </a:cxn>
                  <a:cxn ang="0">
                    <a:pos x="49" y="85"/>
                  </a:cxn>
                  <a:cxn ang="0">
                    <a:pos x="53" y="91"/>
                  </a:cxn>
                  <a:cxn ang="0">
                    <a:pos x="117" y="297"/>
                  </a:cxn>
                  <a:cxn ang="0">
                    <a:pos x="117" y="305"/>
                  </a:cxn>
                  <a:cxn ang="0">
                    <a:pos x="110" y="310"/>
                  </a:cxn>
                  <a:cxn ang="0">
                    <a:pos x="107" y="303"/>
                  </a:cxn>
                  <a:cxn ang="0">
                    <a:pos x="110" y="302"/>
                  </a:cxn>
                  <a:cxn ang="0">
                    <a:pos x="110" y="298"/>
                  </a:cxn>
                </a:cxnLst>
                <a:rect l="0" t="0" r="r" b="b"/>
                <a:pathLst>
                  <a:path w="205" h="310">
                    <a:moveTo>
                      <a:pt x="110" y="298"/>
                    </a:moveTo>
                    <a:lnTo>
                      <a:pt x="110" y="298"/>
                    </a:lnTo>
                    <a:lnTo>
                      <a:pt x="109" y="298"/>
                    </a:lnTo>
                    <a:lnTo>
                      <a:pt x="45" y="95"/>
                    </a:lnTo>
                    <a:lnTo>
                      <a:pt x="45" y="91"/>
                    </a:lnTo>
                    <a:lnTo>
                      <a:pt x="45" y="91"/>
                    </a:lnTo>
                    <a:lnTo>
                      <a:pt x="44" y="91"/>
                    </a:lnTo>
                    <a:lnTo>
                      <a:pt x="44" y="91"/>
                    </a:lnTo>
                    <a:lnTo>
                      <a:pt x="31" y="90"/>
                    </a:lnTo>
                    <a:lnTo>
                      <a:pt x="18" y="85"/>
                    </a:lnTo>
                    <a:lnTo>
                      <a:pt x="9" y="78"/>
                    </a:lnTo>
                    <a:lnTo>
                      <a:pt x="5" y="74"/>
                    </a:lnTo>
                    <a:lnTo>
                      <a:pt x="1" y="69"/>
                    </a:lnTo>
                    <a:lnTo>
                      <a:pt x="1" y="69"/>
                    </a:lnTo>
                    <a:lnTo>
                      <a:pt x="0" y="60"/>
                    </a:lnTo>
                    <a:lnTo>
                      <a:pt x="0" y="52"/>
                    </a:lnTo>
                    <a:lnTo>
                      <a:pt x="0" y="46"/>
                    </a:lnTo>
                    <a:lnTo>
                      <a:pt x="3" y="38"/>
                    </a:lnTo>
                    <a:lnTo>
                      <a:pt x="6" y="31"/>
                    </a:lnTo>
                    <a:lnTo>
                      <a:pt x="11" y="25"/>
                    </a:lnTo>
                    <a:lnTo>
                      <a:pt x="18" y="18"/>
                    </a:lnTo>
                    <a:lnTo>
                      <a:pt x="24" y="13"/>
                    </a:lnTo>
                    <a:lnTo>
                      <a:pt x="24" y="13"/>
                    </a:lnTo>
                    <a:lnTo>
                      <a:pt x="36" y="7"/>
                    </a:lnTo>
                    <a:lnTo>
                      <a:pt x="36" y="7"/>
                    </a:lnTo>
                    <a:lnTo>
                      <a:pt x="47" y="3"/>
                    </a:lnTo>
                    <a:lnTo>
                      <a:pt x="47" y="3"/>
                    </a:lnTo>
                    <a:lnTo>
                      <a:pt x="55" y="2"/>
                    </a:lnTo>
                    <a:lnTo>
                      <a:pt x="65" y="0"/>
                    </a:lnTo>
                    <a:lnTo>
                      <a:pt x="73" y="2"/>
                    </a:lnTo>
                    <a:lnTo>
                      <a:pt x="79" y="3"/>
                    </a:lnTo>
                    <a:lnTo>
                      <a:pt x="88" y="8"/>
                    </a:lnTo>
                    <a:lnTo>
                      <a:pt x="94" y="12"/>
                    </a:lnTo>
                    <a:lnTo>
                      <a:pt x="99" y="18"/>
                    </a:lnTo>
                    <a:lnTo>
                      <a:pt x="102" y="25"/>
                    </a:lnTo>
                    <a:lnTo>
                      <a:pt x="102" y="25"/>
                    </a:lnTo>
                    <a:lnTo>
                      <a:pt x="104" y="31"/>
                    </a:lnTo>
                    <a:lnTo>
                      <a:pt x="106" y="36"/>
                    </a:lnTo>
                    <a:lnTo>
                      <a:pt x="104" y="49"/>
                    </a:lnTo>
                    <a:lnTo>
                      <a:pt x="99" y="60"/>
                    </a:lnTo>
                    <a:lnTo>
                      <a:pt x="91" y="70"/>
                    </a:lnTo>
                    <a:lnTo>
                      <a:pt x="91" y="70"/>
                    </a:lnTo>
                    <a:lnTo>
                      <a:pt x="91" y="72"/>
                    </a:lnTo>
                    <a:lnTo>
                      <a:pt x="91" y="72"/>
                    </a:lnTo>
                    <a:lnTo>
                      <a:pt x="91" y="75"/>
                    </a:lnTo>
                    <a:lnTo>
                      <a:pt x="197" y="259"/>
                    </a:lnTo>
                    <a:lnTo>
                      <a:pt x="197" y="261"/>
                    </a:lnTo>
                    <a:lnTo>
                      <a:pt x="197" y="261"/>
                    </a:lnTo>
                    <a:lnTo>
                      <a:pt x="198" y="264"/>
                    </a:lnTo>
                    <a:lnTo>
                      <a:pt x="198" y="264"/>
                    </a:lnTo>
                    <a:lnTo>
                      <a:pt x="202" y="262"/>
                    </a:lnTo>
                    <a:lnTo>
                      <a:pt x="205" y="271"/>
                    </a:lnTo>
                    <a:lnTo>
                      <a:pt x="205" y="271"/>
                    </a:lnTo>
                    <a:lnTo>
                      <a:pt x="200" y="271"/>
                    </a:lnTo>
                    <a:lnTo>
                      <a:pt x="197" y="271"/>
                    </a:lnTo>
                    <a:lnTo>
                      <a:pt x="194" y="269"/>
                    </a:lnTo>
                    <a:lnTo>
                      <a:pt x="190" y="266"/>
                    </a:lnTo>
                    <a:lnTo>
                      <a:pt x="84" y="77"/>
                    </a:lnTo>
                    <a:lnTo>
                      <a:pt x="84" y="77"/>
                    </a:lnTo>
                    <a:lnTo>
                      <a:pt x="83" y="75"/>
                    </a:lnTo>
                    <a:lnTo>
                      <a:pt x="83" y="70"/>
                    </a:lnTo>
                    <a:lnTo>
                      <a:pt x="83" y="70"/>
                    </a:lnTo>
                    <a:lnTo>
                      <a:pt x="84" y="67"/>
                    </a:lnTo>
                    <a:lnTo>
                      <a:pt x="86" y="65"/>
                    </a:lnTo>
                    <a:lnTo>
                      <a:pt x="86" y="65"/>
                    </a:lnTo>
                    <a:lnTo>
                      <a:pt x="93" y="56"/>
                    </a:lnTo>
                    <a:lnTo>
                      <a:pt x="93" y="56"/>
                    </a:lnTo>
                    <a:lnTo>
                      <a:pt x="96" y="49"/>
                    </a:lnTo>
                    <a:lnTo>
                      <a:pt x="97" y="41"/>
                    </a:lnTo>
                    <a:lnTo>
                      <a:pt x="97" y="34"/>
                    </a:lnTo>
                    <a:lnTo>
                      <a:pt x="96" y="28"/>
                    </a:lnTo>
                    <a:lnTo>
                      <a:pt x="96" y="28"/>
                    </a:lnTo>
                    <a:lnTo>
                      <a:pt x="93" y="21"/>
                    </a:lnTo>
                    <a:lnTo>
                      <a:pt x="88" y="17"/>
                    </a:lnTo>
                    <a:lnTo>
                      <a:pt x="81" y="13"/>
                    </a:lnTo>
                    <a:lnTo>
                      <a:pt x="73" y="10"/>
                    </a:lnTo>
                    <a:lnTo>
                      <a:pt x="73" y="10"/>
                    </a:lnTo>
                    <a:lnTo>
                      <a:pt x="65" y="8"/>
                    </a:lnTo>
                    <a:lnTo>
                      <a:pt x="57" y="8"/>
                    </a:lnTo>
                    <a:lnTo>
                      <a:pt x="57" y="8"/>
                    </a:lnTo>
                    <a:lnTo>
                      <a:pt x="49" y="10"/>
                    </a:lnTo>
                    <a:lnTo>
                      <a:pt x="39" y="13"/>
                    </a:lnTo>
                    <a:lnTo>
                      <a:pt x="39" y="13"/>
                    </a:lnTo>
                    <a:lnTo>
                      <a:pt x="27" y="20"/>
                    </a:lnTo>
                    <a:lnTo>
                      <a:pt x="22" y="23"/>
                    </a:lnTo>
                    <a:lnTo>
                      <a:pt x="22" y="23"/>
                    </a:lnTo>
                    <a:lnTo>
                      <a:pt x="16" y="30"/>
                    </a:lnTo>
                    <a:lnTo>
                      <a:pt x="11" y="38"/>
                    </a:lnTo>
                    <a:lnTo>
                      <a:pt x="11" y="38"/>
                    </a:lnTo>
                    <a:lnTo>
                      <a:pt x="8" y="44"/>
                    </a:lnTo>
                    <a:lnTo>
                      <a:pt x="6" y="51"/>
                    </a:lnTo>
                    <a:lnTo>
                      <a:pt x="8" y="59"/>
                    </a:lnTo>
                    <a:lnTo>
                      <a:pt x="9" y="65"/>
                    </a:lnTo>
                    <a:lnTo>
                      <a:pt x="9" y="65"/>
                    </a:lnTo>
                    <a:lnTo>
                      <a:pt x="13" y="70"/>
                    </a:lnTo>
                    <a:lnTo>
                      <a:pt x="18" y="77"/>
                    </a:lnTo>
                    <a:lnTo>
                      <a:pt x="24" y="80"/>
                    </a:lnTo>
                    <a:lnTo>
                      <a:pt x="31" y="83"/>
                    </a:lnTo>
                    <a:lnTo>
                      <a:pt x="31" y="83"/>
                    </a:lnTo>
                    <a:lnTo>
                      <a:pt x="42" y="83"/>
                    </a:lnTo>
                    <a:lnTo>
                      <a:pt x="42" y="83"/>
                    </a:lnTo>
                    <a:lnTo>
                      <a:pt x="45" y="83"/>
                    </a:lnTo>
                    <a:lnTo>
                      <a:pt x="49" y="85"/>
                    </a:lnTo>
                    <a:lnTo>
                      <a:pt x="49" y="85"/>
                    </a:lnTo>
                    <a:lnTo>
                      <a:pt x="52" y="88"/>
                    </a:lnTo>
                    <a:lnTo>
                      <a:pt x="53" y="91"/>
                    </a:lnTo>
                    <a:lnTo>
                      <a:pt x="117" y="297"/>
                    </a:lnTo>
                    <a:lnTo>
                      <a:pt x="117" y="297"/>
                    </a:lnTo>
                    <a:lnTo>
                      <a:pt x="119" y="302"/>
                    </a:lnTo>
                    <a:lnTo>
                      <a:pt x="117" y="305"/>
                    </a:lnTo>
                    <a:lnTo>
                      <a:pt x="115" y="308"/>
                    </a:lnTo>
                    <a:lnTo>
                      <a:pt x="110" y="310"/>
                    </a:lnTo>
                    <a:lnTo>
                      <a:pt x="107" y="303"/>
                    </a:lnTo>
                    <a:lnTo>
                      <a:pt x="107" y="303"/>
                    </a:lnTo>
                    <a:lnTo>
                      <a:pt x="110" y="302"/>
                    </a:lnTo>
                    <a:lnTo>
                      <a:pt x="110" y="302"/>
                    </a:lnTo>
                    <a:lnTo>
                      <a:pt x="110" y="298"/>
                    </a:lnTo>
                    <a:lnTo>
                      <a:pt x="110" y="298"/>
                    </a:lnTo>
                    <a:close/>
                  </a:path>
                </a:pathLst>
              </a:custGeom>
              <a:solidFill>
                <a:srgbClr val="FBB0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3" name="Freeform 3283"/>
              <p:cNvSpPr>
                <a:spLocks/>
              </p:cNvSpPr>
              <p:nvPr/>
            </p:nvSpPr>
            <p:spPr bwMode="auto">
              <a:xfrm>
                <a:off x="4184650" y="3024187"/>
                <a:ext cx="76200" cy="44450"/>
              </a:xfrm>
              <a:custGeom>
                <a:avLst/>
                <a:gdLst/>
                <a:ahLst/>
                <a:cxnLst>
                  <a:cxn ang="0">
                    <a:pos x="11" y="57"/>
                  </a:cxn>
                  <a:cxn ang="0">
                    <a:pos x="11" y="57"/>
                  </a:cxn>
                  <a:cxn ang="0">
                    <a:pos x="94" y="21"/>
                  </a:cxn>
                  <a:cxn ang="0">
                    <a:pos x="94" y="21"/>
                  </a:cxn>
                  <a:cxn ang="0">
                    <a:pos x="96" y="14"/>
                  </a:cxn>
                  <a:cxn ang="0">
                    <a:pos x="96" y="8"/>
                  </a:cxn>
                  <a:cxn ang="0">
                    <a:pos x="91" y="3"/>
                  </a:cxn>
                  <a:cxn ang="0">
                    <a:pos x="86" y="0"/>
                  </a:cxn>
                  <a:cxn ang="0">
                    <a:pos x="86" y="0"/>
                  </a:cxn>
                  <a:cxn ang="0">
                    <a:pos x="1" y="37"/>
                  </a:cxn>
                  <a:cxn ang="0">
                    <a:pos x="1" y="37"/>
                  </a:cxn>
                  <a:cxn ang="0">
                    <a:pos x="0" y="42"/>
                  </a:cxn>
                  <a:cxn ang="0">
                    <a:pos x="1" y="48"/>
                  </a:cxn>
                  <a:cxn ang="0">
                    <a:pos x="4" y="53"/>
                  </a:cxn>
                  <a:cxn ang="0">
                    <a:pos x="11" y="57"/>
                  </a:cxn>
                  <a:cxn ang="0">
                    <a:pos x="11" y="57"/>
                  </a:cxn>
                </a:cxnLst>
                <a:rect l="0" t="0" r="r" b="b"/>
                <a:pathLst>
                  <a:path w="96" h="57">
                    <a:moveTo>
                      <a:pt x="11" y="57"/>
                    </a:moveTo>
                    <a:lnTo>
                      <a:pt x="11" y="57"/>
                    </a:lnTo>
                    <a:lnTo>
                      <a:pt x="94" y="21"/>
                    </a:lnTo>
                    <a:lnTo>
                      <a:pt x="94" y="21"/>
                    </a:lnTo>
                    <a:lnTo>
                      <a:pt x="96" y="14"/>
                    </a:lnTo>
                    <a:lnTo>
                      <a:pt x="96" y="8"/>
                    </a:lnTo>
                    <a:lnTo>
                      <a:pt x="91" y="3"/>
                    </a:lnTo>
                    <a:lnTo>
                      <a:pt x="86" y="0"/>
                    </a:lnTo>
                    <a:lnTo>
                      <a:pt x="86" y="0"/>
                    </a:lnTo>
                    <a:lnTo>
                      <a:pt x="1" y="37"/>
                    </a:lnTo>
                    <a:lnTo>
                      <a:pt x="1" y="37"/>
                    </a:lnTo>
                    <a:lnTo>
                      <a:pt x="0" y="42"/>
                    </a:lnTo>
                    <a:lnTo>
                      <a:pt x="1" y="48"/>
                    </a:lnTo>
                    <a:lnTo>
                      <a:pt x="4" y="53"/>
                    </a:lnTo>
                    <a:lnTo>
                      <a:pt x="11" y="57"/>
                    </a:lnTo>
                    <a:lnTo>
                      <a:pt x="11" y="57"/>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4" name="Freeform 3284"/>
              <p:cNvSpPr>
                <a:spLocks/>
              </p:cNvSpPr>
              <p:nvPr/>
            </p:nvSpPr>
            <p:spPr bwMode="auto">
              <a:xfrm>
                <a:off x="4043362" y="3086100"/>
                <a:ext cx="77788" cy="44450"/>
              </a:xfrm>
              <a:custGeom>
                <a:avLst/>
                <a:gdLst/>
                <a:ahLst/>
                <a:cxnLst>
                  <a:cxn ang="0">
                    <a:pos x="96" y="19"/>
                  </a:cxn>
                  <a:cxn ang="0">
                    <a:pos x="96" y="19"/>
                  </a:cxn>
                  <a:cxn ang="0">
                    <a:pos x="12" y="55"/>
                  </a:cxn>
                  <a:cxn ang="0">
                    <a:pos x="12" y="55"/>
                  </a:cxn>
                  <a:cxn ang="0">
                    <a:pos x="5" y="53"/>
                  </a:cxn>
                  <a:cxn ang="0">
                    <a:pos x="2" y="47"/>
                  </a:cxn>
                  <a:cxn ang="0">
                    <a:pos x="0" y="42"/>
                  </a:cxn>
                  <a:cxn ang="0">
                    <a:pos x="2" y="36"/>
                  </a:cxn>
                  <a:cxn ang="0">
                    <a:pos x="2" y="36"/>
                  </a:cxn>
                  <a:cxn ang="0">
                    <a:pos x="87" y="0"/>
                  </a:cxn>
                  <a:cxn ang="0">
                    <a:pos x="87" y="0"/>
                  </a:cxn>
                  <a:cxn ang="0">
                    <a:pos x="93" y="3"/>
                  </a:cxn>
                  <a:cxn ang="0">
                    <a:pos x="96" y="8"/>
                  </a:cxn>
                  <a:cxn ang="0">
                    <a:pos x="98" y="13"/>
                  </a:cxn>
                  <a:cxn ang="0">
                    <a:pos x="96" y="19"/>
                  </a:cxn>
                  <a:cxn ang="0">
                    <a:pos x="96" y="19"/>
                  </a:cxn>
                </a:cxnLst>
                <a:rect l="0" t="0" r="r" b="b"/>
                <a:pathLst>
                  <a:path w="98" h="55">
                    <a:moveTo>
                      <a:pt x="96" y="19"/>
                    </a:moveTo>
                    <a:lnTo>
                      <a:pt x="96" y="19"/>
                    </a:lnTo>
                    <a:lnTo>
                      <a:pt x="12" y="55"/>
                    </a:lnTo>
                    <a:lnTo>
                      <a:pt x="12" y="55"/>
                    </a:lnTo>
                    <a:lnTo>
                      <a:pt x="5" y="53"/>
                    </a:lnTo>
                    <a:lnTo>
                      <a:pt x="2" y="47"/>
                    </a:lnTo>
                    <a:lnTo>
                      <a:pt x="0" y="42"/>
                    </a:lnTo>
                    <a:lnTo>
                      <a:pt x="2" y="36"/>
                    </a:lnTo>
                    <a:lnTo>
                      <a:pt x="2" y="36"/>
                    </a:lnTo>
                    <a:lnTo>
                      <a:pt x="87" y="0"/>
                    </a:lnTo>
                    <a:lnTo>
                      <a:pt x="87" y="0"/>
                    </a:lnTo>
                    <a:lnTo>
                      <a:pt x="93" y="3"/>
                    </a:lnTo>
                    <a:lnTo>
                      <a:pt x="96" y="8"/>
                    </a:lnTo>
                    <a:lnTo>
                      <a:pt x="98" y="13"/>
                    </a:lnTo>
                    <a:lnTo>
                      <a:pt x="96" y="19"/>
                    </a:lnTo>
                    <a:lnTo>
                      <a:pt x="96" y="19"/>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5" name="Freeform 3285"/>
              <p:cNvSpPr>
                <a:spLocks/>
              </p:cNvSpPr>
              <p:nvPr/>
            </p:nvSpPr>
            <p:spPr bwMode="auto">
              <a:xfrm>
                <a:off x="3941762" y="3259137"/>
                <a:ext cx="749300" cy="317500"/>
              </a:xfrm>
              <a:custGeom>
                <a:avLst/>
                <a:gdLst/>
                <a:ahLst/>
                <a:cxnLst>
                  <a:cxn ang="0">
                    <a:pos x="945" y="11"/>
                  </a:cxn>
                  <a:cxn ang="0">
                    <a:pos x="5" y="401"/>
                  </a:cxn>
                  <a:cxn ang="0">
                    <a:pos x="0" y="389"/>
                  </a:cxn>
                  <a:cxn ang="0">
                    <a:pos x="940" y="0"/>
                  </a:cxn>
                  <a:cxn ang="0">
                    <a:pos x="945" y="11"/>
                  </a:cxn>
                </a:cxnLst>
                <a:rect l="0" t="0" r="r" b="b"/>
                <a:pathLst>
                  <a:path w="945" h="401">
                    <a:moveTo>
                      <a:pt x="945" y="11"/>
                    </a:moveTo>
                    <a:lnTo>
                      <a:pt x="5" y="401"/>
                    </a:lnTo>
                    <a:lnTo>
                      <a:pt x="0" y="389"/>
                    </a:lnTo>
                    <a:lnTo>
                      <a:pt x="940" y="0"/>
                    </a:lnTo>
                    <a:lnTo>
                      <a:pt x="945" y="11"/>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6" name="Freeform 3286"/>
              <p:cNvSpPr>
                <a:spLocks/>
              </p:cNvSpPr>
              <p:nvPr/>
            </p:nvSpPr>
            <p:spPr bwMode="auto">
              <a:xfrm>
                <a:off x="3975100" y="3538537"/>
                <a:ext cx="28575"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2" y="11"/>
                  </a:cxn>
                  <a:cxn ang="0">
                    <a:pos x="5" y="6"/>
                  </a:cxn>
                  <a:cxn ang="0">
                    <a:pos x="11" y="1"/>
                  </a:cxn>
                  <a:cxn ang="0">
                    <a:pos x="11" y="1"/>
                  </a:cxn>
                  <a:cxn ang="0">
                    <a:pos x="18" y="0"/>
                  </a:cxn>
                  <a:cxn ang="0">
                    <a:pos x="18" y="0"/>
                  </a:cxn>
                  <a:cxn ang="0">
                    <a:pos x="24" y="1"/>
                  </a:cxn>
                  <a:cxn ang="0">
                    <a:pos x="29" y="3"/>
                  </a:cxn>
                  <a:cxn ang="0">
                    <a:pos x="33" y="6"/>
                  </a:cxn>
                  <a:cxn ang="0">
                    <a:pos x="36" y="11"/>
                  </a:cxn>
                  <a:cxn ang="0">
                    <a:pos x="36" y="11"/>
                  </a:cxn>
                  <a:cxn ang="0">
                    <a:pos x="37" y="19"/>
                  </a:cxn>
                  <a:cxn ang="0">
                    <a:pos x="36" y="26"/>
                  </a:cxn>
                  <a:cxn ang="0">
                    <a:pos x="36" y="26"/>
                  </a:cxn>
                  <a:cxn ang="0">
                    <a:pos x="31" y="32"/>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2" y="11"/>
                    </a:lnTo>
                    <a:lnTo>
                      <a:pt x="5" y="6"/>
                    </a:lnTo>
                    <a:lnTo>
                      <a:pt x="11" y="1"/>
                    </a:lnTo>
                    <a:lnTo>
                      <a:pt x="11" y="1"/>
                    </a:lnTo>
                    <a:lnTo>
                      <a:pt x="18" y="0"/>
                    </a:lnTo>
                    <a:lnTo>
                      <a:pt x="18" y="0"/>
                    </a:lnTo>
                    <a:lnTo>
                      <a:pt x="24" y="1"/>
                    </a:lnTo>
                    <a:lnTo>
                      <a:pt x="29" y="3"/>
                    </a:lnTo>
                    <a:lnTo>
                      <a:pt x="33" y="6"/>
                    </a:lnTo>
                    <a:lnTo>
                      <a:pt x="36" y="11"/>
                    </a:lnTo>
                    <a:lnTo>
                      <a:pt x="36" y="11"/>
                    </a:lnTo>
                    <a:lnTo>
                      <a:pt x="37" y="19"/>
                    </a:lnTo>
                    <a:lnTo>
                      <a:pt x="36" y="26"/>
                    </a:lnTo>
                    <a:lnTo>
                      <a:pt x="36" y="26"/>
                    </a:lnTo>
                    <a:lnTo>
                      <a:pt x="31" y="32"/>
                    </a:lnTo>
                    <a:lnTo>
                      <a:pt x="26" y="36"/>
                    </a:lnTo>
                    <a:lnTo>
                      <a:pt x="26" y="36"/>
                    </a:lnTo>
                    <a:lnTo>
                      <a:pt x="18" y="37"/>
                    </a:lnTo>
                    <a:lnTo>
                      <a:pt x="18" y="37"/>
                    </a:lnTo>
                    <a:close/>
                  </a:path>
                </a:pathLst>
              </a:custGeom>
              <a:solidFill>
                <a:srgbClr val="E271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7" name="Freeform 3287"/>
              <p:cNvSpPr>
                <a:spLocks noEditPoints="1"/>
              </p:cNvSpPr>
              <p:nvPr/>
            </p:nvSpPr>
            <p:spPr bwMode="auto">
              <a:xfrm>
                <a:off x="3971925" y="3535362"/>
                <a:ext cx="34925" cy="34925"/>
              </a:xfrm>
              <a:custGeom>
                <a:avLst/>
                <a:gdLst/>
                <a:ahLst/>
                <a:cxnLst>
                  <a:cxn ang="0">
                    <a:pos x="21" y="7"/>
                  </a:cxn>
                  <a:cxn ang="0">
                    <a:pos x="21" y="7"/>
                  </a:cxn>
                  <a:cxn ang="0">
                    <a:pos x="26" y="7"/>
                  </a:cxn>
                  <a:cxn ang="0">
                    <a:pos x="31" y="10"/>
                  </a:cxn>
                  <a:cxn ang="0">
                    <a:pos x="34" y="12"/>
                  </a:cxn>
                  <a:cxn ang="0">
                    <a:pos x="36" y="17"/>
                  </a:cxn>
                  <a:cxn ang="0">
                    <a:pos x="36" y="17"/>
                  </a:cxn>
                  <a:cxn ang="0">
                    <a:pos x="37" y="23"/>
                  </a:cxn>
                  <a:cxn ang="0">
                    <a:pos x="36" y="28"/>
                  </a:cxn>
                  <a:cxn ang="0">
                    <a:pos x="32" y="33"/>
                  </a:cxn>
                  <a:cxn ang="0">
                    <a:pos x="27" y="38"/>
                  </a:cxn>
                  <a:cxn ang="0">
                    <a:pos x="27" y="38"/>
                  </a:cxn>
                  <a:cxn ang="0">
                    <a:pos x="21" y="38"/>
                  </a:cxn>
                  <a:cxn ang="0">
                    <a:pos x="21" y="38"/>
                  </a:cxn>
                  <a:cxn ang="0">
                    <a:pos x="18" y="38"/>
                  </a:cxn>
                  <a:cxn ang="0">
                    <a:pos x="13" y="36"/>
                  </a:cxn>
                  <a:cxn ang="0">
                    <a:pos x="10" y="33"/>
                  </a:cxn>
                  <a:cxn ang="0">
                    <a:pos x="6" y="28"/>
                  </a:cxn>
                  <a:cxn ang="0">
                    <a:pos x="6" y="28"/>
                  </a:cxn>
                  <a:cxn ang="0">
                    <a:pos x="6" y="23"/>
                  </a:cxn>
                  <a:cxn ang="0">
                    <a:pos x="6" y="17"/>
                  </a:cxn>
                  <a:cxn ang="0">
                    <a:pos x="11" y="12"/>
                  </a:cxn>
                  <a:cxn ang="0">
                    <a:pos x="16" y="9"/>
                  </a:cxn>
                  <a:cxn ang="0">
                    <a:pos x="16" y="9"/>
                  </a:cxn>
                  <a:cxn ang="0">
                    <a:pos x="21" y="7"/>
                  </a:cxn>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7"/>
                    </a:moveTo>
                    <a:lnTo>
                      <a:pt x="21" y="7"/>
                    </a:lnTo>
                    <a:lnTo>
                      <a:pt x="26" y="7"/>
                    </a:lnTo>
                    <a:lnTo>
                      <a:pt x="31" y="10"/>
                    </a:lnTo>
                    <a:lnTo>
                      <a:pt x="34" y="12"/>
                    </a:lnTo>
                    <a:lnTo>
                      <a:pt x="36" y="17"/>
                    </a:lnTo>
                    <a:lnTo>
                      <a:pt x="36" y="17"/>
                    </a:lnTo>
                    <a:lnTo>
                      <a:pt x="37" y="23"/>
                    </a:lnTo>
                    <a:lnTo>
                      <a:pt x="36" y="28"/>
                    </a:lnTo>
                    <a:lnTo>
                      <a:pt x="32" y="33"/>
                    </a:lnTo>
                    <a:lnTo>
                      <a:pt x="27" y="38"/>
                    </a:lnTo>
                    <a:lnTo>
                      <a:pt x="27" y="38"/>
                    </a:lnTo>
                    <a:lnTo>
                      <a:pt x="21" y="38"/>
                    </a:lnTo>
                    <a:lnTo>
                      <a:pt x="21" y="38"/>
                    </a:lnTo>
                    <a:lnTo>
                      <a:pt x="18" y="38"/>
                    </a:lnTo>
                    <a:lnTo>
                      <a:pt x="13" y="36"/>
                    </a:lnTo>
                    <a:lnTo>
                      <a:pt x="10" y="33"/>
                    </a:lnTo>
                    <a:lnTo>
                      <a:pt x="6" y="28"/>
                    </a:lnTo>
                    <a:lnTo>
                      <a:pt x="6" y="28"/>
                    </a:lnTo>
                    <a:lnTo>
                      <a:pt x="6" y="23"/>
                    </a:lnTo>
                    <a:lnTo>
                      <a:pt x="6" y="17"/>
                    </a:lnTo>
                    <a:lnTo>
                      <a:pt x="11" y="12"/>
                    </a:lnTo>
                    <a:lnTo>
                      <a:pt x="16" y="9"/>
                    </a:lnTo>
                    <a:lnTo>
                      <a:pt x="16" y="9"/>
                    </a:lnTo>
                    <a:lnTo>
                      <a:pt x="21" y="7"/>
                    </a:lnTo>
                    <a:close/>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8" name="Freeform 3288"/>
              <p:cNvSpPr>
                <a:spLocks/>
              </p:cNvSpPr>
              <p:nvPr/>
            </p:nvSpPr>
            <p:spPr bwMode="auto">
              <a:xfrm>
                <a:off x="3976687" y="3540125"/>
                <a:ext cx="25400" cy="25400"/>
              </a:xfrm>
              <a:custGeom>
                <a:avLst/>
                <a:gdLst/>
                <a:ahLst/>
                <a:cxnLst>
                  <a:cxn ang="0">
                    <a:pos x="15" y="0"/>
                  </a:cxn>
                  <a:cxn ang="0">
                    <a:pos x="15" y="0"/>
                  </a:cxn>
                  <a:cxn ang="0">
                    <a:pos x="20" y="0"/>
                  </a:cxn>
                  <a:cxn ang="0">
                    <a:pos x="25" y="3"/>
                  </a:cxn>
                  <a:cxn ang="0">
                    <a:pos x="28" y="5"/>
                  </a:cxn>
                  <a:cxn ang="0">
                    <a:pos x="30" y="10"/>
                  </a:cxn>
                  <a:cxn ang="0">
                    <a:pos x="30" y="10"/>
                  </a:cxn>
                  <a:cxn ang="0">
                    <a:pos x="31" y="16"/>
                  </a:cxn>
                  <a:cxn ang="0">
                    <a:pos x="30" y="21"/>
                  </a:cxn>
                  <a:cxn ang="0">
                    <a:pos x="26" y="26"/>
                  </a:cxn>
                  <a:cxn ang="0">
                    <a:pos x="21" y="31"/>
                  </a:cxn>
                  <a:cxn ang="0">
                    <a:pos x="21" y="31"/>
                  </a:cxn>
                  <a:cxn ang="0">
                    <a:pos x="15" y="31"/>
                  </a:cxn>
                  <a:cxn ang="0">
                    <a:pos x="15" y="31"/>
                  </a:cxn>
                  <a:cxn ang="0">
                    <a:pos x="12" y="31"/>
                  </a:cxn>
                  <a:cxn ang="0">
                    <a:pos x="7" y="29"/>
                  </a:cxn>
                  <a:cxn ang="0">
                    <a:pos x="4" y="26"/>
                  </a:cxn>
                  <a:cxn ang="0">
                    <a:pos x="0" y="21"/>
                  </a:cxn>
                  <a:cxn ang="0">
                    <a:pos x="0" y="21"/>
                  </a:cxn>
                  <a:cxn ang="0">
                    <a:pos x="0" y="16"/>
                  </a:cxn>
                  <a:cxn ang="0">
                    <a:pos x="0"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30" y="10"/>
                    </a:lnTo>
                    <a:lnTo>
                      <a:pt x="30" y="10"/>
                    </a:lnTo>
                    <a:lnTo>
                      <a:pt x="31" y="16"/>
                    </a:lnTo>
                    <a:lnTo>
                      <a:pt x="30" y="21"/>
                    </a:lnTo>
                    <a:lnTo>
                      <a:pt x="26" y="26"/>
                    </a:lnTo>
                    <a:lnTo>
                      <a:pt x="21" y="31"/>
                    </a:lnTo>
                    <a:lnTo>
                      <a:pt x="21" y="31"/>
                    </a:lnTo>
                    <a:lnTo>
                      <a:pt x="15" y="31"/>
                    </a:lnTo>
                    <a:lnTo>
                      <a:pt x="15" y="31"/>
                    </a:lnTo>
                    <a:lnTo>
                      <a:pt x="12" y="31"/>
                    </a:lnTo>
                    <a:lnTo>
                      <a:pt x="7" y="29"/>
                    </a:lnTo>
                    <a:lnTo>
                      <a:pt x="4" y="26"/>
                    </a:lnTo>
                    <a:lnTo>
                      <a:pt x="0" y="21"/>
                    </a:lnTo>
                    <a:lnTo>
                      <a:pt x="0" y="21"/>
                    </a:lnTo>
                    <a:lnTo>
                      <a:pt x="0" y="16"/>
                    </a:lnTo>
                    <a:lnTo>
                      <a:pt x="0"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9" name="Freeform 3289"/>
              <p:cNvSpPr>
                <a:spLocks/>
              </p:cNvSpPr>
              <p:nvPr/>
            </p:nvSpPr>
            <p:spPr bwMode="auto">
              <a:xfrm>
                <a:off x="3971925" y="3535362"/>
                <a:ext cx="34925" cy="34925"/>
              </a:xfrm>
              <a:custGeom>
                <a:avLst/>
                <a:gdLst/>
                <a:ahLst/>
                <a:cxnLst>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0" name="Freeform 3290"/>
              <p:cNvSpPr>
                <a:spLocks/>
              </p:cNvSpPr>
              <p:nvPr/>
            </p:nvSpPr>
            <p:spPr bwMode="auto">
              <a:xfrm>
                <a:off x="4621212" y="3270250"/>
                <a:ext cx="28575" cy="30163"/>
              </a:xfrm>
              <a:custGeom>
                <a:avLst/>
                <a:gdLst/>
                <a:ahLst/>
                <a:cxnLst>
                  <a:cxn ang="0">
                    <a:pos x="18" y="37"/>
                  </a:cxn>
                  <a:cxn ang="0">
                    <a:pos x="18" y="37"/>
                  </a:cxn>
                  <a:cxn ang="0">
                    <a:pos x="13" y="37"/>
                  </a:cxn>
                  <a:cxn ang="0">
                    <a:pos x="9" y="34"/>
                  </a:cxn>
                  <a:cxn ang="0">
                    <a:pos x="4" y="31"/>
                  </a:cxn>
                  <a:cxn ang="0">
                    <a:pos x="0" y="26"/>
                  </a:cxn>
                  <a:cxn ang="0">
                    <a:pos x="0" y="26"/>
                  </a:cxn>
                  <a:cxn ang="0">
                    <a:pos x="0" y="19"/>
                  </a:cxn>
                  <a:cxn ang="0">
                    <a:pos x="0" y="11"/>
                  </a:cxn>
                  <a:cxn ang="0">
                    <a:pos x="5" y="6"/>
                  </a:cxn>
                  <a:cxn ang="0">
                    <a:pos x="12" y="1"/>
                  </a:cxn>
                  <a:cxn ang="0">
                    <a:pos x="12" y="1"/>
                  </a:cxn>
                  <a:cxn ang="0">
                    <a:pos x="18" y="0"/>
                  </a:cxn>
                  <a:cxn ang="0">
                    <a:pos x="18" y="0"/>
                  </a:cxn>
                  <a:cxn ang="0">
                    <a:pos x="23" y="1"/>
                  </a:cxn>
                  <a:cxn ang="0">
                    <a:pos x="28" y="3"/>
                  </a:cxn>
                  <a:cxn ang="0">
                    <a:pos x="33" y="6"/>
                  </a:cxn>
                  <a:cxn ang="0">
                    <a:pos x="36" y="11"/>
                  </a:cxn>
                  <a:cxn ang="0">
                    <a:pos x="36" y="11"/>
                  </a:cxn>
                  <a:cxn ang="0">
                    <a:pos x="36" y="19"/>
                  </a:cxn>
                  <a:cxn ang="0">
                    <a:pos x="36" y="26"/>
                  </a:cxn>
                  <a:cxn ang="0">
                    <a:pos x="36" y="26"/>
                  </a:cxn>
                  <a:cxn ang="0">
                    <a:pos x="31" y="32"/>
                  </a:cxn>
                  <a:cxn ang="0">
                    <a:pos x="25" y="35"/>
                  </a:cxn>
                  <a:cxn ang="0">
                    <a:pos x="25" y="35"/>
                  </a:cxn>
                  <a:cxn ang="0">
                    <a:pos x="18" y="37"/>
                  </a:cxn>
                  <a:cxn ang="0">
                    <a:pos x="18" y="37"/>
                  </a:cxn>
                </a:cxnLst>
                <a:rect l="0" t="0" r="r" b="b"/>
                <a:pathLst>
                  <a:path w="36" h="37">
                    <a:moveTo>
                      <a:pt x="18" y="37"/>
                    </a:moveTo>
                    <a:lnTo>
                      <a:pt x="18" y="37"/>
                    </a:lnTo>
                    <a:lnTo>
                      <a:pt x="13" y="37"/>
                    </a:lnTo>
                    <a:lnTo>
                      <a:pt x="9" y="34"/>
                    </a:lnTo>
                    <a:lnTo>
                      <a:pt x="4" y="31"/>
                    </a:lnTo>
                    <a:lnTo>
                      <a:pt x="0" y="26"/>
                    </a:lnTo>
                    <a:lnTo>
                      <a:pt x="0" y="26"/>
                    </a:lnTo>
                    <a:lnTo>
                      <a:pt x="0" y="19"/>
                    </a:lnTo>
                    <a:lnTo>
                      <a:pt x="0" y="11"/>
                    </a:lnTo>
                    <a:lnTo>
                      <a:pt x="5" y="6"/>
                    </a:lnTo>
                    <a:lnTo>
                      <a:pt x="12" y="1"/>
                    </a:lnTo>
                    <a:lnTo>
                      <a:pt x="12" y="1"/>
                    </a:lnTo>
                    <a:lnTo>
                      <a:pt x="18" y="0"/>
                    </a:lnTo>
                    <a:lnTo>
                      <a:pt x="18" y="0"/>
                    </a:lnTo>
                    <a:lnTo>
                      <a:pt x="23" y="1"/>
                    </a:lnTo>
                    <a:lnTo>
                      <a:pt x="28" y="3"/>
                    </a:lnTo>
                    <a:lnTo>
                      <a:pt x="33" y="6"/>
                    </a:lnTo>
                    <a:lnTo>
                      <a:pt x="36" y="11"/>
                    </a:lnTo>
                    <a:lnTo>
                      <a:pt x="36" y="11"/>
                    </a:lnTo>
                    <a:lnTo>
                      <a:pt x="36" y="19"/>
                    </a:lnTo>
                    <a:lnTo>
                      <a:pt x="36" y="26"/>
                    </a:lnTo>
                    <a:lnTo>
                      <a:pt x="36" y="26"/>
                    </a:lnTo>
                    <a:lnTo>
                      <a:pt x="31" y="32"/>
                    </a:lnTo>
                    <a:lnTo>
                      <a:pt x="25" y="35"/>
                    </a:lnTo>
                    <a:lnTo>
                      <a:pt x="25" y="35"/>
                    </a:lnTo>
                    <a:lnTo>
                      <a:pt x="18" y="37"/>
                    </a:lnTo>
                    <a:lnTo>
                      <a:pt x="18" y="37"/>
                    </a:lnTo>
                    <a:close/>
                  </a:path>
                </a:pathLst>
              </a:custGeom>
              <a:solidFill>
                <a:srgbClr val="B7998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1" name="Freeform 3291"/>
              <p:cNvSpPr>
                <a:spLocks noEditPoints="1"/>
              </p:cNvSpPr>
              <p:nvPr/>
            </p:nvSpPr>
            <p:spPr bwMode="auto">
              <a:xfrm>
                <a:off x="4618037" y="3270250"/>
                <a:ext cx="33338" cy="33338"/>
              </a:xfrm>
              <a:custGeom>
                <a:avLst/>
                <a:gdLst/>
                <a:ahLst/>
                <a:cxnLst>
                  <a:cxn ang="0">
                    <a:pos x="21" y="5"/>
                  </a:cxn>
                  <a:cxn ang="0">
                    <a:pos x="21" y="5"/>
                  </a:cxn>
                  <a:cxn ang="0">
                    <a:pos x="26" y="7"/>
                  </a:cxn>
                  <a:cxn ang="0">
                    <a:pos x="29" y="8"/>
                  </a:cxn>
                  <a:cxn ang="0">
                    <a:pos x="33" y="11"/>
                  </a:cxn>
                  <a:cxn ang="0">
                    <a:pos x="36" y="15"/>
                  </a:cxn>
                  <a:cxn ang="0">
                    <a:pos x="36" y="15"/>
                  </a:cxn>
                  <a:cxn ang="0">
                    <a:pos x="38" y="21"/>
                  </a:cxn>
                  <a:cxn ang="0">
                    <a:pos x="36" y="26"/>
                  </a:cxn>
                  <a:cxn ang="0">
                    <a:pos x="33" y="33"/>
                  </a:cxn>
                  <a:cxn ang="0">
                    <a:pos x="28" y="36"/>
                  </a:cxn>
                  <a:cxn ang="0">
                    <a:pos x="28" y="36"/>
                  </a:cxn>
                  <a:cxn ang="0">
                    <a:pos x="21" y="36"/>
                  </a:cxn>
                  <a:cxn ang="0">
                    <a:pos x="21" y="36"/>
                  </a:cxn>
                  <a:cxn ang="0">
                    <a:pos x="16" y="36"/>
                  </a:cxn>
                  <a:cxn ang="0">
                    <a:pos x="13" y="34"/>
                  </a:cxn>
                  <a:cxn ang="0">
                    <a:pos x="10" y="31"/>
                  </a:cxn>
                  <a:cxn ang="0">
                    <a:pos x="7" y="26"/>
                  </a:cxn>
                  <a:cxn ang="0">
                    <a:pos x="7" y="26"/>
                  </a:cxn>
                  <a:cxn ang="0">
                    <a:pos x="5" y="21"/>
                  </a:cxn>
                  <a:cxn ang="0">
                    <a:pos x="7" y="15"/>
                  </a:cxn>
                  <a:cxn ang="0">
                    <a:pos x="10" y="10"/>
                  </a:cxn>
                  <a:cxn ang="0">
                    <a:pos x="15" y="7"/>
                  </a:cxn>
                  <a:cxn ang="0">
                    <a:pos x="15" y="7"/>
                  </a:cxn>
                  <a:cxn ang="0">
                    <a:pos x="21" y="5"/>
                  </a:cxn>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5"/>
                    </a:moveTo>
                    <a:lnTo>
                      <a:pt x="21" y="5"/>
                    </a:lnTo>
                    <a:lnTo>
                      <a:pt x="26" y="7"/>
                    </a:lnTo>
                    <a:lnTo>
                      <a:pt x="29" y="8"/>
                    </a:lnTo>
                    <a:lnTo>
                      <a:pt x="33" y="11"/>
                    </a:lnTo>
                    <a:lnTo>
                      <a:pt x="36" y="15"/>
                    </a:lnTo>
                    <a:lnTo>
                      <a:pt x="36" y="15"/>
                    </a:lnTo>
                    <a:lnTo>
                      <a:pt x="38" y="21"/>
                    </a:lnTo>
                    <a:lnTo>
                      <a:pt x="36" y="26"/>
                    </a:lnTo>
                    <a:lnTo>
                      <a:pt x="33" y="33"/>
                    </a:lnTo>
                    <a:lnTo>
                      <a:pt x="28" y="36"/>
                    </a:lnTo>
                    <a:lnTo>
                      <a:pt x="28" y="36"/>
                    </a:lnTo>
                    <a:lnTo>
                      <a:pt x="21" y="36"/>
                    </a:lnTo>
                    <a:lnTo>
                      <a:pt x="21" y="36"/>
                    </a:lnTo>
                    <a:lnTo>
                      <a:pt x="16" y="36"/>
                    </a:lnTo>
                    <a:lnTo>
                      <a:pt x="13" y="34"/>
                    </a:lnTo>
                    <a:lnTo>
                      <a:pt x="10" y="31"/>
                    </a:lnTo>
                    <a:lnTo>
                      <a:pt x="7" y="26"/>
                    </a:lnTo>
                    <a:lnTo>
                      <a:pt x="7" y="26"/>
                    </a:lnTo>
                    <a:lnTo>
                      <a:pt x="5" y="21"/>
                    </a:lnTo>
                    <a:lnTo>
                      <a:pt x="7" y="15"/>
                    </a:lnTo>
                    <a:lnTo>
                      <a:pt x="10" y="10"/>
                    </a:lnTo>
                    <a:lnTo>
                      <a:pt x="15" y="7"/>
                    </a:lnTo>
                    <a:lnTo>
                      <a:pt x="15" y="7"/>
                    </a:lnTo>
                    <a:lnTo>
                      <a:pt x="21" y="5"/>
                    </a:lnTo>
                    <a:close/>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2" name="Freeform 3292"/>
              <p:cNvSpPr>
                <a:spLocks/>
              </p:cNvSpPr>
              <p:nvPr/>
            </p:nvSpPr>
            <p:spPr bwMode="auto">
              <a:xfrm>
                <a:off x="4622800" y="3273425"/>
                <a:ext cx="25400" cy="23813"/>
              </a:xfrm>
              <a:custGeom>
                <a:avLst/>
                <a:gdLst/>
                <a:ahLst/>
                <a:cxnLst>
                  <a:cxn ang="0">
                    <a:pos x="16" y="0"/>
                  </a:cxn>
                  <a:cxn ang="0">
                    <a:pos x="16" y="0"/>
                  </a:cxn>
                  <a:cxn ang="0">
                    <a:pos x="21" y="2"/>
                  </a:cxn>
                  <a:cxn ang="0">
                    <a:pos x="24" y="3"/>
                  </a:cxn>
                  <a:cxn ang="0">
                    <a:pos x="28" y="6"/>
                  </a:cxn>
                  <a:cxn ang="0">
                    <a:pos x="31" y="10"/>
                  </a:cxn>
                  <a:cxn ang="0">
                    <a:pos x="31" y="10"/>
                  </a:cxn>
                  <a:cxn ang="0">
                    <a:pos x="33" y="16"/>
                  </a:cxn>
                  <a:cxn ang="0">
                    <a:pos x="31" y="21"/>
                  </a:cxn>
                  <a:cxn ang="0">
                    <a:pos x="28" y="28"/>
                  </a:cxn>
                  <a:cxn ang="0">
                    <a:pos x="23" y="31"/>
                  </a:cxn>
                  <a:cxn ang="0">
                    <a:pos x="23" y="31"/>
                  </a:cxn>
                  <a:cxn ang="0">
                    <a:pos x="16" y="31"/>
                  </a:cxn>
                  <a:cxn ang="0">
                    <a:pos x="16" y="31"/>
                  </a:cxn>
                  <a:cxn ang="0">
                    <a:pos x="11" y="31"/>
                  </a:cxn>
                  <a:cxn ang="0">
                    <a:pos x="8" y="29"/>
                  </a:cxn>
                  <a:cxn ang="0">
                    <a:pos x="5" y="26"/>
                  </a:cxn>
                  <a:cxn ang="0">
                    <a:pos x="2" y="21"/>
                  </a:cxn>
                  <a:cxn ang="0">
                    <a:pos x="2" y="21"/>
                  </a:cxn>
                  <a:cxn ang="0">
                    <a:pos x="0" y="16"/>
                  </a:cxn>
                  <a:cxn ang="0">
                    <a:pos x="2" y="10"/>
                  </a:cxn>
                  <a:cxn ang="0">
                    <a:pos x="5" y="5"/>
                  </a:cxn>
                  <a:cxn ang="0">
                    <a:pos x="10" y="2"/>
                  </a:cxn>
                  <a:cxn ang="0">
                    <a:pos x="10" y="2"/>
                  </a:cxn>
                  <a:cxn ang="0">
                    <a:pos x="16" y="0"/>
                  </a:cxn>
                </a:cxnLst>
                <a:rect l="0" t="0" r="r" b="b"/>
                <a:pathLst>
                  <a:path w="33" h="31">
                    <a:moveTo>
                      <a:pt x="16" y="0"/>
                    </a:moveTo>
                    <a:lnTo>
                      <a:pt x="16" y="0"/>
                    </a:lnTo>
                    <a:lnTo>
                      <a:pt x="21" y="2"/>
                    </a:lnTo>
                    <a:lnTo>
                      <a:pt x="24" y="3"/>
                    </a:lnTo>
                    <a:lnTo>
                      <a:pt x="28" y="6"/>
                    </a:lnTo>
                    <a:lnTo>
                      <a:pt x="31" y="10"/>
                    </a:lnTo>
                    <a:lnTo>
                      <a:pt x="31" y="10"/>
                    </a:lnTo>
                    <a:lnTo>
                      <a:pt x="33" y="16"/>
                    </a:lnTo>
                    <a:lnTo>
                      <a:pt x="31" y="21"/>
                    </a:lnTo>
                    <a:lnTo>
                      <a:pt x="28" y="28"/>
                    </a:lnTo>
                    <a:lnTo>
                      <a:pt x="23" y="31"/>
                    </a:lnTo>
                    <a:lnTo>
                      <a:pt x="23" y="31"/>
                    </a:lnTo>
                    <a:lnTo>
                      <a:pt x="16" y="31"/>
                    </a:lnTo>
                    <a:lnTo>
                      <a:pt x="16" y="31"/>
                    </a:lnTo>
                    <a:lnTo>
                      <a:pt x="11" y="31"/>
                    </a:lnTo>
                    <a:lnTo>
                      <a:pt x="8" y="29"/>
                    </a:lnTo>
                    <a:lnTo>
                      <a:pt x="5" y="26"/>
                    </a:lnTo>
                    <a:lnTo>
                      <a:pt x="2" y="21"/>
                    </a:lnTo>
                    <a:lnTo>
                      <a:pt x="2" y="21"/>
                    </a:lnTo>
                    <a:lnTo>
                      <a:pt x="0" y="16"/>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3" name="Freeform 3293"/>
              <p:cNvSpPr>
                <a:spLocks/>
              </p:cNvSpPr>
              <p:nvPr/>
            </p:nvSpPr>
            <p:spPr bwMode="auto">
              <a:xfrm>
                <a:off x="4618037" y="3270250"/>
                <a:ext cx="33338" cy="33338"/>
              </a:xfrm>
              <a:custGeom>
                <a:avLst/>
                <a:gdLst/>
                <a:ahLst/>
                <a:cxnLst>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4" name="Freeform 3294"/>
              <p:cNvSpPr>
                <a:spLocks/>
              </p:cNvSpPr>
              <p:nvPr/>
            </p:nvSpPr>
            <p:spPr bwMode="auto">
              <a:xfrm>
                <a:off x="4308475" y="3400425"/>
                <a:ext cx="30163" cy="28575"/>
              </a:xfrm>
              <a:custGeom>
                <a:avLst/>
                <a:gdLst/>
                <a:ahLst/>
                <a:cxnLst>
                  <a:cxn ang="0">
                    <a:pos x="19" y="38"/>
                  </a:cxn>
                  <a:cxn ang="0">
                    <a:pos x="19" y="38"/>
                  </a:cxn>
                  <a:cxn ang="0">
                    <a:pos x="13" y="36"/>
                  </a:cxn>
                  <a:cxn ang="0">
                    <a:pos x="8" y="35"/>
                  </a:cxn>
                  <a:cxn ang="0">
                    <a:pos x="5" y="31"/>
                  </a:cxn>
                  <a:cxn ang="0">
                    <a:pos x="1" y="27"/>
                  </a:cxn>
                  <a:cxn ang="0">
                    <a:pos x="1" y="27"/>
                  </a:cxn>
                  <a:cxn ang="0">
                    <a:pos x="0" y="18"/>
                  </a:cxn>
                  <a:cxn ang="0">
                    <a:pos x="1" y="12"/>
                  </a:cxn>
                  <a:cxn ang="0">
                    <a:pos x="6" y="5"/>
                  </a:cxn>
                  <a:cxn ang="0">
                    <a:pos x="11" y="2"/>
                  </a:cxn>
                  <a:cxn ang="0">
                    <a:pos x="11" y="2"/>
                  </a:cxn>
                  <a:cxn ang="0">
                    <a:pos x="19" y="0"/>
                  </a:cxn>
                  <a:cxn ang="0">
                    <a:pos x="19" y="0"/>
                  </a:cxn>
                  <a:cxn ang="0">
                    <a:pos x="24" y="0"/>
                  </a:cxn>
                  <a:cxn ang="0">
                    <a:pos x="29" y="4"/>
                  </a:cxn>
                  <a:cxn ang="0">
                    <a:pos x="34" y="7"/>
                  </a:cxn>
                  <a:cxn ang="0">
                    <a:pos x="36" y="12"/>
                  </a:cxn>
                  <a:cxn ang="0">
                    <a:pos x="36" y="12"/>
                  </a:cxn>
                  <a:cxn ang="0">
                    <a:pos x="37" y="18"/>
                  </a:cxn>
                  <a:cxn ang="0">
                    <a:pos x="36" y="27"/>
                  </a:cxn>
                  <a:cxn ang="0">
                    <a:pos x="32" y="31"/>
                  </a:cxn>
                  <a:cxn ang="0">
                    <a:pos x="26" y="36"/>
                  </a:cxn>
                  <a:cxn ang="0">
                    <a:pos x="26" y="36"/>
                  </a:cxn>
                  <a:cxn ang="0">
                    <a:pos x="19" y="38"/>
                  </a:cxn>
                  <a:cxn ang="0">
                    <a:pos x="19" y="38"/>
                  </a:cxn>
                </a:cxnLst>
                <a:rect l="0" t="0" r="r" b="b"/>
                <a:pathLst>
                  <a:path w="37" h="38">
                    <a:moveTo>
                      <a:pt x="19" y="38"/>
                    </a:moveTo>
                    <a:lnTo>
                      <a:pt x="19" y="38"/>
                    </a:lnTo>
                    <a:lnTo>
                      <a:pt x="13" y="36"/>
                    </a:lnTo>
                    <a:lnTo>
                      <a:pt x="8" y="35"/>
                    </a:lnTo>
                    <a:lnTo>
                      <a:pt x="5" y="31"/>
                    </a:lnTo>
                    <a:lnTo>
                      <a:pt x="1" y="27"/>
                    </a:lnTo>
                    <a:lnTo>
                      <a:pt x="1" y="27"/>
                    </a:lnTo>
                    <a:lnTo>
                      <a:pt x="0" y="18"/>
                    </a:lnTo>
                    <a:lnTo>
                      <a:pt x="1" y="12"/>
                    </a:lnTo>
                    <a:lnTo>
                      <a:pt x="6" y="5"/>
                    </a:lnTo>
                    <a:lnTo>
                      <a:pt x="11" y="2"/>
                    </a:lnTo>
                    <a:lnTo>
                      <a:pt x="11" y="2"/>
                    </a:lnTo>
                    <a:lnTo>
                      <a:pt x="19" y="0"/>
                    </a:lnTo>
                    <a:lnTo>
                      <a:pt x="19" y="0"/>
                    </a:lnTo>
                    <a:lnTo>
                      <a:pt x="24" y="0"/>
                    </a:lnTo>
                    <a:lnTo>
                      <a:pt x="29" y="4"/>
                    </a:lnTo>
                    <a:lnTo>
                      <a:pt x="34" y="7"/>
                    </a:lnTo>
                    <a:lnTo>
                      <a:pt x="36" y="12"/>
                    </a:lnTo>
                    <a:lnTo>
                      <a:pt x="36" y="12"/>
                    </a:lnTo>
                    <a:lnTo>
                      <a:pt x="37" y="18"/>
                    </a:lnTo>
                    <a:lnTo>
                      <a:pt x="36" y="27"/>
                    </a:lnTo>
                    <a:lnTo>
                      <a:pt x="32" y="31"/>
                    </a:lnTo>
                    <a:lnTo>
                      <a:pt x="26" y="36"/>
                    </a:lnTo>
                    <a:lnTo>
                      <a:pt x="26" y="36"/>
                    </a:lnTo>
                    <a:lnTo>
                      <a:pt x="19" y="38"/>
                    </a:lnTo>
                    <a:lnTo>
                      <a:pt x="19" y="38"/>
                    </a:lnTo>
                    <a:close/>
                  </a:path>
                </a:pathLst>
              </a:custGeom>
              <a:solidFill>
                <a:srgbClr val="E3C62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5" name="Freeform 3295"/>
              <p:cNvSpPr>
                <a:spLocks noEditPoints="1"/>
              </p:cNvSpPr>
              <p:nvPr/>
            </p:nvSpPr>
            <p:spPr bwMode="auto">
              <a:xfrm>
                <a:off x="4308475" y="3397250"/>
                <a:ext cx="33338" cy="34925"/>
              </a:xfrm>
              <a:custGeom>
                <a:avLst/>
                <a:gdLst/>
                <a:ahLst/>
                <a:cxnLst>
                  <a:cxn ang="0">
                    <a:pos x="21" y="7"/>
                  </a:cxn>
                  <a:cxn ang="0">
                    <a:pos x="21" y="7"/>
                  </a:cxn>
                  <a:cxn ang="0">
                    <a:pos x="26" y="7"/>
                  </a:cxn>
                  <a:cxn ang="0">
                    <a:pos x="30" y="8"/>
                  </a:cxn>
                  <a:cxn ang="0">
                    <a:pos x="33" y="12"/>
                  </a:cxn>
                  <a:cxn ang="0">
                    <a:pos x="36" y="17"/>
                  </a:cxn>
                  <a:cxn ang="0">
                    <a:pos x="36" y="17"/>
                  </a:cxn>
                  <a:cxn ang="0">
                    <a:pos x="36" y="21"/>
                  </a:cxn>
                  <a:cxn ang="0">
                    <a:pos x="36" y="28"/>
                  </a:cxn>
                  <a:cxn ang="0">
                    <a:pos x="33" y="33"/>
                  </a:cxn>
                  <a:cxn ang="0">
                    <a:pos x="26" y="36"/>
                  </a:cxn>
                  <a:cxn ang="0">
                    <a:pos x="26" y="36"/>
                  </a:cxn>
                  <a:cxn ang="0">
                    <a:pos x="21" y="38"/>
                  </a:cxn>
                  <a:cxn ang="0">
                    <a:pos x="21" y="38"/>
                  </a:cxn>
                  <a:cxn ang="0">
                    <a:pos x="17" y="36"/>
                  </a:cxn>
                  <a:cxn ang="0">
                    <a:pos x="12" y="34"/>
                  </a:cxn>
                  <a:cxn ang="0">
                    <a:pos x="8" y="31"/>
                  </a:cxn>
                  <a:cxn ang="0">
                    <a:pos x="7" y="28"/>
                  </a:cxn>
                  <a:cxn ang="0">
                    <a:pos x="7" y="28"/>
                  </a:cxn>
                  <a:cxn ang="0">
                    <a:pos x="5" y="21"/>
                  </a:cxn>
                  <a:cxn ang="0">
                    <a:pos x="7" y="17"/>
                  </a:cxn>
                  <a:cxn ang="0">
                    <a:pos x="10" y="10"/>
                  </a:cxn>
                  <a:cxn ang="0">
                    <a:pos x="15" y="7"/>
                  </a:cxn>
                  <a:cxn ang="0">
                    <a:pos x="15" y="7"/>
                  </a:cxn>
                  <a:cxn ang="0">
                    <a:pos x="21" y="7"/>
                  </a:cxn>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7"/>
                    </a:moveTo>
                    <a:lnTo>
                      <a:pt x="21" y="7"/>
                    </a:lnTo>
                    <a:lnTo>
                      <a:pt x="26" y="7"/>
                    </a:lnTo>
                    <a:lnTo>
                      <a:pt x="30" y="8"/>
                    </a:lnTo>
                    <a:lnTo>
                      <a:pt x="33" y="12"/>
                    </a:lnTo>
                    <a:lnTo>
                      <a:pt x="36" y="17"/>
                    </a:lnTo>
                    <a:lnTo>
                      <a:pt x="36" y="17"/>
                    </a:lnTo>
                    <a:lnTo>
                      <a:pt x="36" y="21"/>
                    </a:lnTo>
                    <a:lnTo>
                      <a:pt x="36" y="28"/>
                    </a:lnTo>
                    <a:lnTo>
                      <a:pt x="33" y="33"/>
                    </a:lnTo>
                    <a:lnTo>
                      <a:pt x="26" y="36"/>
                    </a:lnTo>
                    <a:lnTo>
                      <a:pt x="26" y="36"/>
                    </a:lnTo>
                    <a:lnTo>
                      <a:pt x="21" y="38"/>
                    </a:lnTo>
                    <a:lnTo>
                      <a:pt x="21" y="38"/>
                    </a:lnTo>
                    <a:lnTo>
                      <a:pt x="17" y="36"/>
                    </a:lnTo>
                    <a:lnTo>
                      <a:pt x="12" y="34"/>
                    </a:lnTo>
                    <a:lnTo>
                      <a:pt x="8" y="31"/>
                    </a:lnTo>
                    <a:lnTo>
                      <a:pt x="7" y="28"/>
                    </a:lnTo>
                    <a:lnTo>
                      <a:pt x="7" y="28"/>
                    </a:lnTo>
                    <a:lnTo>
                      <a:pt x="5" y="21"/>
                    </a:lnTo>
                    <a:lnTo>
                      <a:pt x="7" y="17"/>
                    </a:lnTo>
                    <a:lnTo>
                      <a:pt x="10" y="10"/>
                    </a:lnTo>
                    <a:lnTo>
                      <a:pt x="15" y="7"/>
                    </a:lnTo>
                    <a:lnTo>
                      <a:pt x="15" y="7"/>
                    </a:lnTo>
                    <a:lnTo>
                      <a:pt x="21" y="7"/>
                    </a:lnTo>
                    <a:close/>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6" name="Freeform 3296"/>
              <p:cNvSpPr>
                <a:spLocks/>
              </p:cNvSpPr>
              <p:nvPr/>
            </p:nvSpPr>
            <p:spPr bwMode="auto">
              <a:xfrm>
                <a:off x="4311650" y="3402012"/>
                <a:ext cx="25400" cy="25400"/>
              </a:xfrm>
              <a:custGeom>
                <a:avLst/>
                <a:gdLst/>
                <a:ahLst/>
                <a:cxnLst>
                  <a:cxn ang="0">
                    <a:pos x="16" y="0"/>
                  </a:cxn>
                  <a:cxn ang="0">
                    <a:pos x="16" y="0"/>
                  </a:cxn>
                  <a:cxn ang="0">
                    <a:pos x="21" y="0"/>
                  </a:cxn>
                  <a:cxn ang="0">
                    <a:pos x="25" y="1"/>
                  </a:cxn>
                  <a:cxn ang="0">
                    <a:pos x="28" y="5"/>
                  </a:cxn>
                  <a:cxn ang="0">
                    <a:pos x="31" y="10"/>
                  </a:cxn>
                  <a:cxn ang="0">
                    <a:pos x="31" y="10"/>
                  </a:cxn>
                  <a:cxn ang="0">
                    <a:pos x="31" y="14"/>
                  </a:cxn>
                  <a:cxn ang="0">
                    <a:pos x="31" y="21"/>
                  </a:cxn>
                  <a:cxn ang="0">
                    <a:pos x="28" y="26"/>
                  </a:cxn>
                  <a:cxn ang="0">
                    <a:pos x="21" y="29"/>
                  </a:cxn>
                  <a:cxn ang="0">
                    <a:pos x="21" y="29"/>
                  </a:cxn>
                  <a:cxn ang="0">
                    <a:pos x="16" y="31"/>
                  </a:cxn>
                  <a:cxn ang="0">
                    <a:pos x="16" y="31"/>
                  </a:cxn>
                  <a:cxn ang="0">
                    <a:pos x="12" y="29"/>
                  </a:cxn>
                  <a:cxn ang="0">
                    <a:pos x="7" y="27"/>
                  </a:cxn>
                  <a:cxn ang="0">
                    <a:pos x="3" y="24"/>
                  </a:cxn>
                  <a:cxn ang="0">
                    <a:pos x="2" y="21"/>
                  </a:cxn>
                  <a:cxn ang="0">
                    <a:pos x="2" y="21"/>
                  </a:cxn>
                  <a:cxn ang="0">
                    <a:pos x="0" y="14"/>
                  </a:cxn>
                  <a:cxn ang="0">
                    <a:pos x="2" y="10"/>
                  </a:cxn>
                  <a:cxn ang="0">
                    <a:pos x="5" y="3"/>
                  </a:cxn>
                  <a:cxn ang="0">
                    <a:pos x="10" y="0"/>
                  </a:cxn>
                  <a:cxn ang="0">
                    <a:pos x="10" y="0"/>
                  </a:cxn>
                  <a:cxn ang="0">
                    <a:pos x="16" y="0"/>
                  </a:cxn>
                </a:cxnLst>
                <a:rect l="0" t="0" r="r" b="b"/>
                <a:pathLst>
                  <a:path w="31" h="31">
                    <a:moveTo>
                      <a:pt x="16" y="0"/>
                    </a:moveTo>
                    <a:lnTo>
                      <a:pt x="16" y="0"/>
                    </a:lnTo>
                    <a:lnTo>
                      <a:pt x="21" y="0"/>
                    </a:lnTo>
                    <a:lnTo>
                      <a:pt x="25" y="1"/>
                    </a:lnTo>
                    <a:lnTo>
                      <a:pt x="28" y="5"/>
                    </a:lnTo>
                    <a:lnTo>
                      <a:pt x="31" y="10"/>
                    </a:lnTo>
                    <a:lnTo>
                      <a:pt x="31" y="10"/>
                    </a:lnTo>
                    <a:lnTo>
                      <a:pt x="31" y="14"/>
                    </a:lnTo>
                    <a:lnTo>
                      <a:pt x="31" y="21"/>
                    </a:lnTo>
                    <a:lnTo>
                      <a:pt x="28" y="26"/>
                    </a:lnTo>
                    <a:lnTo>
                      <a:pt x="21" y="29"/>
                    </a:lnTo>
                    <a:lnTo>
                      <a:pt x="21" y="29"/>
                    </a:lnTo>
                    <a:lnTo>
                      <a:pt x="16" y="31"/>
                    </a:lnTo>
                    <a:lnTo>
                      <a:pt x="16" y="31"/>
                    </a:lnTo>
                    <a:lnTo>
                      <a:pt x="12" y="29"/>
                    </a:lnTo>
                    <a:lnTo>
                      <a:pt x="7" y="27"/>
                    </a:lnTo>
                    <a:lnTo>
                      <a:pt x="3" y="24"/>
                    </a:lnTo>
                    <a:lnTo>
                      <a:pt x="2" y="21"/>
                    </a:lnTo>
                    <a:lnTo>
                      <a:pt x="2" y="21"/>
                    </a:lnTo>
                    <a:lnTo>
                      <a:pt x="0" y="14"/>
                    </a:lnTo>
                    <a:lnTo>
                      <a:pt x="2" y="10"/>
                    </a:lnTo>
                    <a:lnTo>
                      <a:pt x="5" y="3"/>
                    </a:lnTo>
                    <a:lnTo>
                      <a:pt x="10" y="0"/>
                    </a:lnTo>
                    <a:lnTo>
                      <a:pt x="10" y="0"/>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7" name="Freeform 3297"/>
              <p:cNvSpPr>
                <a:spLocks/>
              </p:cNvSpPr>
              <p:nvPr/>
            </p:nvSpPr>
            <p:spPr bwMode="auto">
              <a:xfrm>
                <a:off x="4308475" y="3397250"/>
                <a:ext cx="33338" cy="34925"/>
              </a:xfrm>
              <a:custGeom>
                <a:avLst/>
                <a:gdLst/>
                <a:ahLst/>
                <a:cxnLst>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8" name="Freeform 3298"/>
              <p:cNvSpPr>
                <a:spLocks/>
              </p:cNvSpPr>
              <p:nvPr/>
            </p:nvSpPr>
            <p:spPr bwMode="auto">
              <a:xfrm>
                <a:off x="4389437" y="3367087"/>
                <a:ext cx="30163" cy="28575"/>
              </a:xfrm>
              <a:custGeom>
                <a:avLst/>
                <a:gdLst/>
                <a:ahLst/>
                <a:cxnLst>
                  <a:cxn ang="0">
                    <a:pos x="19" y="38"/>
                  </a:cxn>
                  <a:cxn ang="0">
                    <a:pos x="19" y="38"/>
                  </a:cxn>
                  <a:cxn ang="0">
                    <a:pos x="15" y="38"/>
                  </a:cxn>
                  <a:cxn ang="0">
                    <a:pos x="10" y="34"/>
                  </a:cxn>
                  <a:cxn ang="0">
                    <a:pos x="5" y="31"/>
                  </a:cxn>
                  <a:cxn ang="0">
                    <a:pos x="1" y="26"/>
                  </a:cxn>
                  <a:cxn ang="0">
                    <a:pos x="1" y="26"/>
                  </a:cxn>
                  <a:cxn ang="0">
                    <a:pos x="0" y="18"/>
                  </a:cxn>
                  <a:cxn ang="0">
                    <a:pos x="1" y="12"/>
                  </a:cxn>
                  <a:cxn ang="0">
                    <a:pos x="6" y="5"/>
                  </a:cxn>
                  <a:cxn ang="0">
                    <a:pos x="13" y="2"/>
                  </a:cxn>
                  <a:cxn ang="0">
                    <a:pos x="13" y="2"/>
                  </a:cxn>
                  <a:cxn ang="0">
                    <a:pos x="19" y="0"/>
                  </a:cxn>
                  <a:cxn ang="0">
                    <a:pos x="19" y="0"/>
                  </a:cxn>
                  <a:cxn ang="0">
                    <a:pos x="24" y="2"/>
                  </a:cxn>
                  <a:cxn ang="0">
                    <a:pos x="29" y="3"/>
                  </a:cxn>
                  <a:cxn ang="0">
                    <a:pos x="34" y="7"/>
                  </a:cxn>
                  <a:cxn ang="0">
                    <a:pos x="36" y="12"/>
                  </a:cxn>
                  <a:cxn ang="0">
                    <a:pos x="36" y="12"/>
                  </a:cxn>
                  <a:cxn ang="0">
                    <a:pos x="37" y="20"/>
                  </a:cxn>
                  <a:cxn ang="0">
                    <a:pos x="36" y="26"/>
                  </a:cxn>
                  <a:cxn ang="0">
                    <a:pos x="36" y="26"/>
                  </a:cxn>
                  <a:cxn ang="0">
                    <a:pos x="32" y="33"/>
                  </a:cxn>
                  <a:cxn ang="0">
                    <a:pos x="26" y="36"/>
                  </a:cxn>
                  <a:cxn ang="0">
                    <a:pos x="26" y="36"/>
                  </a:cxn>
                  <a:cxn ang="0">
                    <a:pos x="19" y="38"/>
                  </a:cxn>
                  <a:cxn ang="0">
                    <a:pos x="19" y="38"/>
                  </a:cxn>
                </a:cxnLst>
                <a:rect l="0" t="0" r="r" b="b"/>
                <a:pathLst>
                  <a:path w="37" h="38">
                    <a:moveTo>
                      <a:pt x="19" y="38"/>
                    </a:moveTo>
                    <a:lnTo>
                      <a:pt x="19" y="38"/>
                    </a:lnTo>
                    <a:lnTo>
                      <a:pt x="15" y="38"/>
                    </a:lnTo>
                    <a:lnTo>
                      <a:pt x="10" y="34"/>
                    </a:lnTo>
                    <a:lnTo>
                      <a:pt x="5" y="31"/>
                    </a:lnTo>
                    <a:lnTo>
                      <a:pt x="1" y="26"/>
                    </a:lnTo>
                    <a:lnTo>
                      <a:pt x="1" y="26"/>
                    </a:lnTo>
                    <a:lnTo>
                      <a:pt x="0" y="18"/>
                    </a:lnTo>
                    <a:lnTo>
                      <a:pt x="1" y="12"/>
                    </a:lnTo>
                    <a:lnTo>
                      <a:pt x="6" y="5"/>
                    </a:lnTo>
                    <a:lnTo>
                      <a:pt x="13" y="2"/>
                    </a:lnTo>
                    <a:lnTo>
                      <a:pt x="13" y="2"/>
                    </a:lnTo>
                    <a:lnTo>
                      <a:pt x="19" y="0"/>
                    </a:lnTo>
                    <a:lnTo>
                      <a:pt x="19" y="0"/>
                    </a:lnTo>
                    <a:lnTo>
                      <a:pt x="24" y="2"/>
                    </a:lnTo>
                    <a:lnTo>
                      <a:pt x="29" y="3"/>
                    </a:lnTo>
                    <a:lnTo>
                      <a:pt x="34" y="7"/>
                    </a:lnTo>
                    <a:lnTo>
                      <a:pt x="36" y="12"/>
                    </a:lnTo>
                    <a:lnTo>
                      <a:pt x="36" y="12"/>
                    </a:lnTo>
                    <a:lnTo>
                      <a:pt x="37" y="20"/>
                    </a:lnTo>
                    <a:lnTo>
                      <a:pt x="36" y="26"/>
                    </a:lnTo>
                    <a:lnTo>
                      <a:pt x="36" y="26"/>
                    </a:lnTo>
                    <a:lnTo>
                      <a:pt x="32" y="33"/>
                    </a:lnTo>
                    <a:lnTo>
                      <a:pt x="26" y="36"/>
                    </a:lnTo>
                    <a:lnTo>
                      <a:pt x="26" y="36"/>
                    </a:lnTo>
                    <a:lnTo>
                      <a:pt x="19" y="38"/>
                    </a:lnTo>
                    <a:lnTo>
                      <a:pt x="19" y="38"/>
                    </a:lnTo>
                    <a:close/>
                  </a:path>
                </a:pathLst>
              </a:custGeom>
              <a:solidFill>
                <a:srgbClr val="56997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9" name="Freeform 3299"/>
              <p:cNvSpPr>
                <a:spLocks noEditPoints="1"/>
              </p:cNvSpPr>
              <p:nvPr/>
            </p:nvSpPr>
            <p:spPr bwMode="auto">
              <a:xfrm>
                <a:off x="4387850" y="3363912"/>
                <a:ext cx="33338" cy="34925"/>
              </a:xfrm>
              <a:custGeom>
                <a:avLst/>
                <a:gdLst/>
                <a:ahLst/>
                <a:cxnLst>
                  <a:cxn ang="0">
                    <a:pos x="21" y="6"/>
                  </a:cxn>
                  <a:cxn ang="0">
                    <a:pos x="21" y="6"/>
                  </a:cxn>
                  <a:cxn ang="0">
                    <a:pos x="26" y="6"/>
                  </a:cxn>
                  <a:cxn ang="0">
                    <a:pos x="30" y="8"/>
                  </a:cxn>
                  <a:cxn ang="0">
                    <a:pos x="33" y="11"/>
                  </a:cxn>
                  <a:cxn ang="0">
                    <a:pos x="36" y="16"/>
                  </a:cxn>
                  <a:cxn ang="0">
                    <a:pos x="36" y="16"/>
                  </a:cxn>
                  <a:cxn ang="0">
                    <a:pos x="38" y="23"/>
                  </a:cxn>
                  <a:cxn ang="0">
                    <a:pos x="36" y="28"/>
                  </a:cxn>
                  <a:cxn ang="0">
                    <a:pos x="33" y="32"/>
                  </a:cxn>
                  <a:cxn ang="0">
                    <a:pos x="28" y="36"/>
                  </a:cxn>
                  <a:cxn ang="0">
                    <a:pos x="28" y="36"/>
                  </a:cxn>
                  <a:cxn ang="0">
                    <a:pos x="21" y="37"/>
                  </a:cxn>
                  <a:cxn ang="0">
                    <a:pos x="21" y="37"/>
                  </a:cxn>
                  <a:cxn ang="0">
                    <a:pos x="17" y="37"/>
                  </a:cxn>
                  <a:cxn ang="0">
                    <a:pos x="13" y="36"/>
                  </a:cxn>
                  <a:cxn ang="0">
                    <a:pos x="10" y="32"/>
                  </a:cxn>
                  <a:cxn ang="0">
                    <a:pos x="7" y="28"/>
                  </a:cxn>
                  <a:cxn ang="0">
                    <a:pos x="7" y="28"/>
                  </a:cxn>
                  <a:cxn ang="0">
                    <a:pos x="5" y="21"/>
                  </a:cxn>
                  <a:cxn ang="0">
                    <a:pos x="7" y="16"/>
                  </a:cxn>
                  <a:cxn ang="0">
                    <a:pos x="10" y="11"/>
                  </a:cxn>
                  <a:cxn ang="0">
                    <a:pos x="15" y="8"/>
                  </a:cxn>
                  <a:cxn ang="0">
                    <a:pos x="15" y="8"/>
                  </a:cxn>
                  <a:cxn ang="0">
                    <a:pos x="21" y="6"/>
                  </a:cxn>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6"/>
                    </a:moveTo>
                    <a:lnTo>
                      <a:pt x="21" y="6"/>
                    </a:lnTo>
                    <a:lnTo>
                      <a:pt x="26" y="6"/>
                    </a:lnTo>
                    <a:lnTo>
                      <a:pt x="30" y="8"/>
                    </a:lnTo>
                    <a:lnTo>
                      <a:pt x="33" y="11"/>
                    </a:lnTo>
                    <a:lnTo>
                      <a:pt x="36" y="16"/>
                    </a:lnTo>
                    <a:lnTo>
                      <a:pt x="36" y="16"/>
                    </a:lnTo>
                    <a:lnTo>
                      <a:pt x="38" y="23"/>
                    </a:lnTo>
                    <a:lnTo>
                      <a:pt x="36" y="28"/>
                    </a:lnTo>
                    <a:lnTo>
                      <a:pt x="33" y="32"/>
                    </a:lnTo>
                    <a:lnTo>
                      <a:pt x="28" y="36"/>
                    </a:lnTo>
                    <a:lnTo>
                      <a:pt x="28" y="36"/>
                    </a:lnTo>
                    <a:lnTo>
                      <a:pt x="21" y="37"/>
                    </a:lnTo>
                    <a:lnTo>
                      <a:pt x="21" y="37"/>
                    </a:lnTo>
                    <a:lnTo>
                      <a:pt x="17" y="37"/>
                    </a:lnTo>
                    <a:lnTo>
                      <a:pt x="13" y="36"/>
                    </a:lnTo>
                    <a:lnTo>
                      <a:pt x="10" y="32"/>
                    </a:lnTo>
                    <a:lnTo>
                      <a:pt x="7" y="28"/>
                    </a:lnTo>
                    <a:lnTo>
                      <a:pt x="7" y="28"/>
                    </a:lnTo>
                    <a:lnTo>
                      <a:pt x="5" y="21"/>
                    </a:lnTo>
                    <a:lnTo>
                      <a:pt x="7" y="16"/>
                    </a:lnTo>
                    <a:lnTo>
                      <a:pt x="10" y="11"/>
                    </a:lnTo>
                    <a:lnTo>
                      <a:pt x="15" y="8"/>
                    </a:lnTo>
                    <a:lnTo>
                      <a:pt x="15" y="8"/>
                    </a:lnTo>
                    <a:lnTo>
                      <a:pt x="21" y="6"/>
                    </a:lnTo>
                    <a:close/>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0" name="Freeform 3300"/>
              <p:cNvSpPr>
                <a:spLocks/>
              </p:cNvSpPr>
              <p:nvPr/>
            </p:nvSpPr>
            <p:spPr bwMode="auto">
              <a:xfrm>
                <a:off x="4392612" y="3368675"/>
                <a:ext cx="25400" cy="25400"/>
              </a:xfrm>
              <a:custGeom>
                <a:avLst/>
                <a:gdLst/>
                <a:ahLst/>
                <a:cxnLst>
                  <a:cxn ang="0">
                    <a:pos x="16" y="0"/>
                  </a:cxn>
                  <a:cxn ang="0">
                    <a:pos x="16" y="0"/>
                  </a:cxn>
                  <a:cxn ang="0">
                    <a:pos x="21" y="0"/>
                  </a:cxn>
                  <a:cxn ang="0">
                    <a:pos x="25" y="2"/>
                  </a:cxn>
                  <a:cxn ang="0">
                    <a:pos x="28" y="5"/>
                  </a:cxn>
                  <a:cxn ang="0">
                    <a:pos x="31" y="10"/>
                  </a:cxn>
                  <a:cxn ang="0">
                    <a:pos x="31" y="10"/>
                  </a:cxn>
                  <a:cxn ang="0">
                    <a:pos x="33" y="17"/>
                  </a:cxn>
                  <a:cxn ang="0">
                    <a:pos x="31" y="22"/>
                  </a:cxn>
                  <a:cxn ang="0">
                    <a:pos x="28" y="26"/>
                  </a:cxn>
                  <a:cxn ang="0">
                    <a:pos x="23" y="30"/>
                  </a:cxn>
                  <a:cxn ang="0">
                    <a:pos x="23" y="30"/>
                  </a:cxn>
                  <a:cxn ang="0">
                    <a:pos x="16" y="31"/>
                  </a:cxn>
                  <a:cxn ang="0">
                    <a:pos x="16" y="31"/>
                  </a:cxn>
                  <a:cxn ang="0">
                    <a:pos x="12" y="31"/>
                  </a:cxn>
                  <a:cxn ang="0">
                    <a:pos x="8" y="30"/>
                  </a:cxn>
                  <a:cxn ang="0">
                    <a:pos x="5" y="26"/>
                  </a:cxn>
                  <a:cxn ang="0">
                    <a:pos x="2" y="22"/>
                  </a:cxn>
                  <a:cxn ang="0">
                    <a:pos x="2" y="22"/>
                  </a:cxn>
                  <a:cxn ang="0">
                    <a:pos x="0" y="15"/>
                  </a:cxn>
                  <a:cxn ang="0">
                    <a:pos x="2" y="10"/>
                  </a:cxn>
                  <a:cxn ang="0">
                    <a:pos x="5" y="5"/>
                  </a:cxn>
                  <a:cxn ang="0">
                    <a:pos x="10" y="2"/>
                  </a:cxn>
                  <a:cxn ang="0">
                    <a:pos x="10" y="2"/>
                  </a:cxn>
                  <a:cxn ang="0">
                    <a:pos x="16" y="0"/>
                  </a:cxn>
                </a:cxnLst>
                <a:rect l="0" t="0" r="r" b="b"/>
                <a:pathLst>
                  <a:path w="33" h="31">
                    <a:moveTo>
                      <a:pt x="16" y="0"/>
                    </a:moveTo>
                    <a:lnTo>
                      <a:pt x="16" y="0"/>
                    </a:lnTo>
                    <a:lnTo>
                      <a:pt x="21" y="0"/>
                    </a:lnTo>
                    <a:lnTo>
                      <a:pt x="25" y="2"/>
                    </a:lnTo>
                    <a:lnTo>
                      <a:pt x="28" y="5"/>
                    </a:lnTo>
                    <a:lnTo>
                      <a:pt x="31" y="10"/>
                    </a:lnTo>
                    <a:lnTo>
                      <a:pt x="31" y="10"/>
                    </a:lnTo>
                    <a:lnTo>
                      <a:pt x="33" y="17"/>
                    </a:lnTo>
                    <a:lnTo>
                      <a:pt x="31" y="22"/>
                    </a:lnTo>
                    <a:lnTo>
                      <a:pt x="28" y="26"/>
                    </a:lnTo>
                    <a:lnTo>
                      <a:pt x="23" y="30"/>
                    </a:lnTo>
                    <a:lnTo>
                      <a:pt x="23" y="30"/>
                    </a:lnTo>
                    <a:lnTo>
                      <a:pt x="16" y="31"/>
                    </a:lnTo>
                    <a:lnTo>
                      <a:pt x="16" y="31"/>
                    </a:lnTo>
                    <a:lnTo>
                      <a:pt x="12" y="31"/>
                    </a:lnTo>
                    <a:lnTo>
                      <a:pt x="8" y="30"/>
                    </a:lnTo>
                    <a:lnTo>
                      <a:pt x="5" y="26"/>
                    </a:lnTo>
                    <a:lnTo>
                      <a:pt x="2" y="22"/>
                    </a:lnTo>
                    <a:lnTo>
                      <a:pt x="2" y="22"/>
                    </a:lnTo>
                    <a:lnTo>
                      <a:pt x="0" y="15"/>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1" name="Freeform 3301"/>
              <p:cNvSpPr>
                <a:spLocks/>
              </p:cNvSpPr>
              <p:nvPr/>
            </p:nvSpPr>
            <p:spPr bwMode="auto">
              <a:xfrm>
                <a:off x="4387850" y="3363912"/>
                <a:ext cx="33338" cy="34925"/>
              </a:xfrm>
              <a:custGeom>
                <a:avLst/>
                <a:gdLst/>
                <a:ahLst/>
                <a:cxnLst>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2" name="Freeform 3302"/>
              <p:cNvSpPr>
                <a:spLocks/>
              </p:cNvSpPr>
              <p:nvPr/>
            </p:nvSpPr>
            <p:spPr bwMode="auto">
              <a:xfrm>
                <a:off x="4148137" y="3465512"/>
                <a:ext cx="30163" cy="30163"/>
              </a:xfrm>
              <a:custGeom>
                <a:avLst/>
                <a:gdLst/>
                <a:ahLst/>
                <a:cxnLst>
                  <a:cxn ang="0">
                    <a:pos x="18" y="37"/>
                  </a:cxn>
                  <a:cxn ang="0">
                    <a:pos x="18" y="37"/>
                  </a:cxn>
                  <a:cxn ang="0">
                    <a:pos x="13" y="37"/>
                  </a:cxn>
                  <a:cxn ang="0">
                    <a:pos x="8" y="34"/>
                  </a:cxn>
                  <a:cxn ang="0">
                    <a:pos x="5" y="30"/>
                  </a:cxn>
                  <a:cxn ang="0">
                    <a:pos x="2" y="26"/>
                  </a:cxn>
                  <a:cxn ang="0">
                    <a:pos x="2" y="26"/>
                  </a:cxn>
                  <a:cxn ang="0">
                    <a:pos x="0" y="19"/>
                  </a:cxn>
                  <a:cxn ang="0">
                    <a:pos x="2" y="11"/>
                  </a:cxn>
                  <a:cxn ang="0">
                    <a:pos x="5" y="6"/>
                  </a:cxn>
                  <a:cxn ang="0">
                    <a:pos x="11" y="1"/>
                  </a:cxn>
                  <a:cxn ang="0">
                    <a:pos x="11" y="1"/>
                  </a:cxn>
                  <a:cxn ang="0">
                    <a:pos x="18" y="0"/>
                  </a:cxn>
                  <a:cxn ang="0">
                    <a:pos x="18" y="0"/>
                  </a:cxn>
                  <a:cxn ang="0">
                    <a:pos x="24" y="1"/>
                  </a:cxn>
                  <a:cxn ang="0">
                    <a:pos x="29" y="3"/>
                  </a:cxn>
                  <a:cxn ang="0">
                    <a:pos x="32" y="6"/>
                  </a:cxn>
                  <a:cxn ang="0">
                    <a:pos x="36" y="11"/>
                  </a:cxn>
                  <a:cxn ang="0">
                    <a:pos x="36" y="11"/>
                  </a:cxn>
                  <a:cxn ang="0">
                    <a:pos x="37" y="19"/>
                  </a:cxn>
                  <a:cxn ang="0">
                    <a:pos x="36" y="26"/>
                  </a:cxn>
                  <a:cxn ang="0">
                    <a:pos x="36" y="26"/>
                  </a:cxn>
                  <a:cxn ang="0">
                    <a:pos x="32" y="32"/>
                  </a:cxn>
                  <a:cxn ang="0">
                    <a:pos x="26" y="35"/>
                  </a:cxn>
                  <a:cxn ang="0">
                    <a:pos x="26" y="35"/>
                  </a:cxn>
                  <a:cxn ang="0">
                    <a:pos x="18" y="37"/>
                  </a:cxn>
                  <a:cxn ang="0">
                    <a:pos x="18" y="37"/>
                  </a:cxn>
                </a:cxnLst>
                <a:rect l="0" t="0" r="r" b="b"/>
                <a:pathLst>
                  <a:path w="37" h="37">
                    <a:moveTo>
                      <a:pt x="18" y="37"/>
                    </a:moveTo>
                    <a:lnTo>
                      <a:pt x="18" y="37"/>
                    </a:lnTo>
                    <a:lnTo>
                      <a:pt x="13" y="37"/>
                    </a:lnTo>
                    <a:lnTo>
                      <a:pt x="8" y="34"/>
                    </a:lnTo>
                    <a:lnTo>
                      <a:pt x="5" y="30"/>
                    </a:lnTo>
                    <a:lnTo>
                      <a:pt x="2" y="26"/>
                    </a:lnTo>
                    <a:lnTo>
                      <a:pt x="2" y="26"/>
                    </a:lnTo>
                    <a:lnTo>
                      <a:pt x="0" y="19"/>
                    </a:lnTo>
                    <a:lnTo>
                      <a:pt x="2" y="11"/>
                    </a:lnTo>
                    <a:lnTo>
                      <a:pt x="5" y="6"/>
                    </a:lnTo>
                    <a:lnTo>
                      <a:pt x="11" y="1"/>
                    </a:lnTo>
                    <a:lnTo>
                      <a:pt x="11" y="1"/>
                    </a:lnTo>
                    <a:lnTo>
                      <a:pt x="18" y="0"/>
                    </a:lnTo>
                    <a:lnTo>
                      <a:pt x="18" y="0"/>
                    </a:lnTo>
                    <a:lnTo>
                      <a:pt x="24" y="1"/>
                    </a:lnTo>
                    <a:lnTo>
                      <a:pt x="29" y="3"/>
                    </a:lnTo>
                    <a:lnTo>
                      <a:pt x="32" y="6"/>
                    </a:lnTo>
                    <a:lnTo>
                      <a:pt x="36" y="11"/>
                    </a:lnTo>
                    <a:lnTo>
                      <a:pt x="36" y="11"/>
                    </a:lnTo>
                    <a:lnTo>
                      <a:pt x="37" y="19"/>
                    </a:lnTo>
                    <a:lnTo>
                      <a:pt x="36" y="26"/>
                    </a:lnTo>
                    <a:lnTo>
                      <a:pt x="36" y="26"/>
                    </a:lnTo>
                    <a:lnTo>
                      <a:pt x="32" y="32"/>
                    </a:lnTo>
                    <a:lnTo>
                      <a:pt x="26" y="35"/>
                    </a:lnTo>
                    <a:lnTo>
                      <a:pt x="26" y="35"/>
                    </a:lnTo>
                    <a:lnTo>
                      <a:pt x="18" y="37"/>
                    </a:lnTo>
                    <a:lnTo>
                      <a:pt x="18" y="37"/>
                    </a:lnTo>
                    <a:close/>
                  </a:path>
                </a:pathLst>
              </a:custGeom>
              <a:solidFill>
                <a:srgbClr val="D3B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3" name="Freeform 3303"/>
              <p:cNvSpPr>
                <a:spLocks noEditPoints="1"/>
              </p:cNvSpPr>
              <p:nvPr/>
            </p:nvSpPr>
            <p:spPr bwMode="auto">
              <a:xfrm>
                <a:off x="4146550" y="3463925"/>
                <a:ext cx="34925" cy="34925"/>
              </a:xfrm>
              <a:custGeom>
                <a:avLst/>
                <a:gdLst/>
                <a:ahLst/>
                <a:cxnLst>
                  <a:cxn ang="0">
                    <a:pos x="21" y="7"/>
                  </a:cxn>
                  <a:cxn ang="0">
                    <a:pos x="21" y="7"/>
                  </a:cxn>
                  <a:cxn ang="0">
                    <a:pos x="26" y="8"/>
                  </a:cxn>
                  <a:cxn ang="0">
                    <a:pos x="31" y="10"/>
                  </a:cxn>
                  <a:cxn ang="0">
                    <a:pos x="34" y="13"/>
                  </a:cxn>
                  <a:cxn ang="0">
                    <a:pos x="35" y="17"/>
                  </a:cxn>
                  <a:cxn ang="0">
                    <a:pos x="35" y="17"/>
                  </a:cxn>
                  <a:cxn ang="0">
                    <a:pos x="37" y="23"/>
                  </a:cxn>
                  <a:cxn ang="0">
                    <a:pos x="35" y="28"/>
                  </a:cxn>
                  <a:cxn ang="0">
                    <a:pos x="32" y="34"/>
                  </a:cxn>
                  <a:cxn ang="0">
                    <a:pos x="27" y="38"/>
                  </a:cxn>
                  <a:cxn ang="0">
                    <a:pos x="27" y="38"/>
                  </a:cxn>
                  <a:cxn ang="0">
                    <a:pos x="21" y="38"/>
                  </a:cxn>
                  <a:cxn ang="0">
                    <a:pos x="21" y="38"/>
                  </a:cxn>
                  <a:cxn ang="0">
                    <a:pos x="18" y="38"/>
                  </a:cxn>
                  <a:cxn ang="0">
                    <a:pos x="13" y="36"/>
                  </a:cxn>
                  <a:cxn ang="0">
                    <a:pos x="9" y="33"/>
                  </a:cxn>
                  <a:cxn ang="0">
                    <a:pos x="8" y="28"/>
                  </a:cxn>
                  <a:cxn ang="0">
                    <a:pos x="8" y="28"/>
                  </a:cxn>
                  <a:cxn ang="0">
                    <a:pos x="6" y="23"/>
                  </a:cxn>
                  <a:cxn ang="0">
                    <a:pos x="8" y="17"/>
                  </a:cxn>
                  <a:cxn ang="0">
                    <a:pos x="11" y="12"/>
                  </a:cxn>
                  <a:cxn ang="0">
                    <a:pos x="16" y="8"/>
                  </a:cxn>
                  <a:cxn ang="0">
                    <a:pos x="16" y="8"/>
                  </a:cxn>
                  <a:cxn ang="0">
                    <a:pos x="21" y="7"/>
                  </a:cxn>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7"/>
                    </a:moveTo>
                    <a:lnTo>
                      <a:pt x="21" y="7"/>
                    </a:lnTo>
                    <a:lnTo>
                      <a:pt x="26" y="8"/>
                    </a:lnTo>
                    <a:lnTo>
                      <a:pt x="31" y="10"/>
                    </a:lnTo>
                    <a:lnTo>
                      <a:pt x="34" y="13"/>
                    </a:lnTo>
                    <a:lnTo>
                      <a:pt x="35" y="17"/>
                    </a:lnTo>
                    <a:lnTo>
                      <a:pt x="35" y="17"/>
                    </a:lnTo>
                    <a:lnTo>
                      <a:pt x="37" y="23"/>
                    </a:lnTo>
                    <a:lnTo>
                      <a:pt x="35" y="28"/>
                    </a:lnTo>
                    <a:lnTo>
                      <a:pt x="32" y="34"/>
                    </a:lnTo>
                    <a:lnTo>
                      <a:pt x="27" y="38"/>
                    </a:lnTo>
                    <a:lnTo>
                      <a:pt x="27" y="38"/>
                    </a:lnTo>
                    <a:lnTo>
                      <a:pt x="21" y="38"/>
                    </a:lnTo>
                    <a:lnTo>
                      <a:pt x="21" y="38"/>
                    </a:lnTo>
                    <a:lnTo>
                      <a:pt x="18" y="38"/>
                    </a:lnTo>
                    <a:lnTo>
                      <a:pt x="13" y="36"/>
                    </a:lnTo>
                    <a:lnTo>
                      <a:pt x="9" y="33"/>
                    </a:lnTo>
                    <a:lnTo>
                      <a:pt x="8" y="28"/>
                    </a:lnTo>
                    <a:lnTo>
                      <a:pt x="8" y="28"/>
                    </a:lnTo>
                    <a:lnTo>
                      <a:pt x="6" y="23"/>
                    </a:lnTo>
                    <a:lnTo>
                      <a:pt x="8" y="17"/>
                    </a:lnTo>
                    <a:lnTo>
                      <a:pt x="11" y="12"/>
                    </a:lnTo>
                    <a:lnTo>
                      <a:pt x="16" y="8"/>
                    </a:lnTo>
                    <a:lnTo>
                      <a:pt x="16" y="8"/>
                    </a:lnTo>
                    <a:lnTo>
                      <a:pt x="21" y="7"/>
                    </a:lnTo>
                    <a:close/>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4" name="Freeform 3304"/>
              <p:cNvSpPr>
                <a:spLocks/>
              </p:cNvSpPr>
              <p:nvPr/>
            </p:nvSpPr>
            <p:spPr bwMode="auto">
              <a:xfrm>
                <a:off x="4151312" y="3468687"/>
                <a:ext cx="25400" cy="23813"/>
              </a:xfrm>
              <a:custGeom>
                <a:avLst/>
                <a:gdLst/>
                <a:ahLst/>
                <a:cxnLst>
                  <a:cxn ang="0">
                    <a:pos x="15" y="0"/>
                  </a:cxn>
                  <a:cxn ang="0">
                    <a:pos x="15" y="0"/>
                  </a:cxn>
                  <a:cxn ang="0">
                    <a:pos x="20" y="1"/>
                  </a:cxn>
                  <a:cxn ang="0">
                    <a:pos x="25" y="3"/>
                  </a:cxn>
                  <a:cxn ang="0">
                    <a:pos x="28" y="6"/>
                  </a:cxn>
                  <a:cxn ang="0">
                    <a:pos x="29" y="10"/>
                  </a:cxn>
                  <a:cxn ang="0">
                    <a:pos x="29" y="10"/>
                  </a:cxn>
                  <a:cxn ang="0">
                    <a:pos x="31" y="16"/>
                  </a:cxn>
                  <a:cxn ang="0">
                    <a:pos x="29" y="21"/>
                  </a:cxn>
                  <a:cxn ang="0">
                    <a:pos x="26" y="27"/>
                  </a:cxn>
                  <a:cxn ang="0">
                    <a:pos x="21" y="31"/>
                  </a:cxn>
                  <a:cxn ang="0">
                    <a:pos x="21" y="31"/>
                  </a:cxn>
                  <a:cxn ang="0">
                    <a:pos x="15" y="31"/>
                  </a:cxn>
                  <a:cxn ang="0">
                    <a:pos x="15" y="31"/>
                  </a:cxn>
                  <a:cxn ang="0">
                    <a:pos x="12" y="31"/>
                  </a:cxn>
                  <a:cxn ang="0">
                    <a:pos x="7" y="29"/>
                  </a:cxn>
                  <a:cxn ang="0">
                    <a:pos x="3" y="26"/>
                  </a:cxn>
                  <a:cxn ang="0">
                    <a:pos x="2" y="21"/>
                  </a:cxn>
                  <a:cxn ang="0">
                    <a:pos x="2" y="21"/>
                  </a:cxn>
                  <a:cxn ang="0">
                    <a:pos x="0" y="16"/>
                  </a:cxn>
                  <a:cxn ang="0">
                    <a:pos x="2" y="10"/>
                  </a:cxn>
                  <a:cxn ang="0">
                    <a:pos x="5" y="5"/>
                  </a:cxn>
                  <a:cxn ang="0">
                    <a:pos x="10" y="1"/>
                  </a:cxn>
                  <a:cxn ang="0">
                    <a:pos x="10" y="1"/>
                  </a:cxn>
                  <a:cxn ang="0">
                    <a:pos x="15" y="0"/>
                  </a:cxn>
                </a:cxnLst>
                <a:rect l="0" t="0" r="r" b="b"/>
                <a:pathLst>
                  <a:path w="31" h="31">
                    <a:moveTo>
                      <a:pt x="15" y="0"/>
                    </a:moveTo>
                    <a:lnTo>
                      <a:pt x="15" y="0"/>
                    </a:lnTo>
                    <a:lnTo>
                      <a:pt x="20" y="1"/>
                    </a:lnTo>
                    <a:lnTo>
                      <a:pt x="25" y="3"/>
                    </a:lnTo>
                    <a:lnTo>
                      <a:pt x="28" y="6"/>
                    </a:lnTo>
                    <a:lnTo>
                      <a:pt x="29" y="10"/>
                    </a:lnTo>
                    <a:lnTo>
                      <a:pt x="29" y="10"/>
                    </a:lnTo>
                    <a:lnTo>
                      <a:pt x="31" y="16"/>
                    </a:lnTo>
                    <a:lnTo>
                      <a:pt x="29" y="21"/>
                    </a:lnTo>
                    <a:lnTo>
                      <a:pt x="26" y="27"/>
                    </a:lnTo>
                    <a:lnTo>
                      <a:pt x="21" y="31"/>
                    </a:lnTo>
                    <a:lnTo>
                      <a:pt x="21" y="31"/>
                    </a:lnTo>
                    <a:lnTo>
                      <a:pt x="15" y="31"/>
                    </a:lnTo>
                    <a:lnTo>
                      <a:pt x="15" y="31"/>
                    </a:lnTo>
                    <a:lnTo>
                      <a:pt x="12" y="31"/>
                    </a:lnTo>
                    <a:lnTo>
                      <a:pt x="7" y="29"/>
                    </a:lnTo>
                    <a:lnTo>
                      <a:pt x="3" y="26"/>
                    </a:lnTo>
                    <a:lnTo>
                      <a:pt x="2" y="21"/>
                    </a:lnTo>
                    <a:lnTo>
                      <a:pt x="2" y="21"/>
                    </a:lnTo>
                    <a:lnTo>
                      <a:pt x="0" y="16"/>
                    </a:lnTo>
                    <a:lnTo>
                      <a:pt x="2" y="10"/>
                    </a:lnTo>
                    <a:lnTo>
                      <a:pt x="5" y="5"/>
                    </a:lnTo>
                    <a:lnTo>
                      <a:pt x="10" y="1"/>
                    </a:lnTo>
                    <a:lnTo>
                      <a:pt x="10" y="1"/>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5" name="Freeform 3305"/>
              <p:cNvSpPr>
                <a:spLocks/>
              </p:cNvSpPr>
              <p:nvPr/>
            </p:nvSpPr>
            <p:spPr bwMode="auto">
              <a:xfrm>
                <a:off x="4146550" y="3463925"/>
                <a:ext cx="34925" cy="34925"/>
              </a:xfrm>
              <a:custGeom>
                <a:avLst/>
                <a:gdLst/>
                <a:ahLst/>
                <a:cxnLst>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6" name="Freeform 3306"/>
              <p:cNvSpPr>
                <a:spLocks/>
              </p:cNvSpPr>
              <p:nvPr/>
            </p:nvSpPr>
            <p:spPr bwMode="auto">
              <a:xfrm>
                <a:off x="4095750" y="3487737"/>
                <a:ext cx="30163" cy="30163"/>
              </a:xfrm>
              <a:custGeom>
                <a:avLst/>
                <a:gdLst/>
                <a:ahLst/>
                <a:cxnLst>
                  <a:cxn ang="0">
                    <a:pos x="20" y="38"/>
                  </a:cxn>
                  <a:cxn ang="0">
                    <a:pos x="20" y="38"/>
                  </a:cxn>
                  <a:cxn ang="0">
                    <a:pos x="13" y="38"/>
                  </a:cxn>
                  <a:cxn ang="0">
                    <a:pos x="8" y="34"/>
                  </a:cxn>
                  <a:cxn ang="0">
                    <a:pos x="5" y="31"/>
                  </a:cxn>
                  <a:cxn ang="0">
                    <a:pos x="2" y="26"/>
                  </a:cxn>
                  <a:cxn ang="0">
                    <a:pos x="2" y="26"/>
                  </a:cxn>
                  <a:cxn ang="0">
                    <a:pos x="0" y="20"/>
                  </a:cxn>
                  <a:cxn ang="0">
                    <a:pos x="2" y="12"/>
                  </a:cxn>
                  <a:cxn ang="0">
                    <a:pos x="2" y="12"/>
                  </a:cxn>
                  <a:cxn ang="0">
                    <a:pos x="7" y="7"/>
                  </a:cxn>
                  <a:cxn ang="0">
                    <a:pos x="12" y="2"/>
                  </a:cxn>
                  <a:cxn ang="0">
                    <a:pos x="12" y="2"/>
                  </a:cxn>
                  <a:cxn ang="0">
                    <a:pos x="20" y="0"/>
                  </a:cxn>
                  <a:cxn ang="0">
                    <a:pos x="20" y="0"/>
                  </a:cxn>
                  <a:cxn ang="0">
                    <a:pos x="25" y="2"/>
                  </a:cxn>
                  <a:cxn ang="0">
                    <a:pos x="29" y="3"/>
                  </a:cxn>
                  <a:cxn ang="0">
                    <a:pos x="33" y="7"/>
                  </a:cxn>
                  <a:cxn ang="0">
                    <a:pos x="36" y="12"/>
                  </a:cxn>
                  <a:cxn ang="0">
                    <a:pos x="36" y="12"/>
                  </a:cxn>
                  <a:cxn ang="0">
                    <a:pos x="38" y="20"/>
                  </a:cxn>
                  <a:cxn ang="0">
                    <a:pos x="36" y="26"/>
                  </a:cxn>
                  <a:cxn ang="0">
                    <a:pos x="36" y="26"/>
                  </a:cxn>
                  <a:cxn ang="0">
                    <a:pos x="33" y="33"/>
                  </a:cxn>
                  <a:cxn ang="0">
                    <a:pos x="26" y="36"/>
                  </a:cxn>
                  <a:cxn ang="0">
                    <a:pos x="26" y="36"/>
                  </a:cxn>
                  <a:cxn ang="0">
                    <a:pos x="20" y="38"/>
                  </a:cxn>
                  <a:cxn ang="0">
                    <a:pos x="20" y="38"/>
                  </a:cxn>
                </a:cxnLst>
                <a:rect l="0" t="0" r="r" b="b"/>
                <a:pathLst>
                  <a:path w="38" h="38">
                    <a:moveTo>
                      <a:pt x="20" y="38"/>
                    </a:moveTo>
                    <a:lnTo>
                      <a:pt x="20" y="38"/>
                    </a:lnTo>
                    <a:lnTo>
                      <a:pt x="13" y="38"/>
                    </a:lnTo>
                    <a:lnTo>
                      <a:pt x="8" y="34"/>
                    </a:lnTo>
                    <a:lnTo>
                      <a:pt x="5" y="31"/>
                    </a:lnTo>
                    <a:lnTo>
                      <a:pt x="2" y="26"/>
                    </a:lnTo>
                    <a:lnTo>
                      <a:pt x="2" y="26"/>
                    </a:lnTo>
                    <a:lnTo>
                      <a:pt x="0" y="20"/>
                    </a:lnTo>
                    <a:lnTo>
                      <a:pt x="2" y="12"/>
                    </a:lnTo>
                    <a:lnTo>
                      <a:pt x="2" y="12"/>
                    </a:lnTo>
                    <a:lnTo>
                      <a:pt x="7" y="7"/>
                    </a:lnTo>
                    <a:lnTo>
                      <a:pt x="12" y="2"/>
                    </a:lnTo>
                    <a:lnTo>
                      <a:pt x="12" y="2"/>
                    </a:lnTo>
                    <a:lnTo>
                      <a:pt x="20" y="0"/>
                    </a:lnTo>
                    <a:lnTo>
                      <a:pt x="20" y="0"/>
                    </a:lnTo>
                    <a:lnTo>
                      <a:pt x="25" y="2"/>
                    </a:lnTo>
                    <a:lnTo>
                      <a:pt x="29" y="3"/>
                    </a:lnTo>
                    <a:lnTo>
                      <a:pt x="33" y="7"/>
                    </a:lnTo>
                    <a:lnTo>
                      <a:pt x="36" y="12"/>
                    </a:lnTo>
                    <a:lnTo>
                      <a:pt x="36" y="12"/>
                    </a:lnTo>
                    <a:lnTo>
                      <a:pt x="38" y="20"/>
                    </a:lnTo>
                    <a:lnTo>
                      <a:pt x="36" y="26"/>
                    </a:lnTo>
                    <a:lnTo>
                      <a:pt x="36" y="26"/>
                    </a:lnTo>
                    <a:lnTo>
                      <a:pt x="33" y="33"/>
                    </a:lnTo>
                    <a:lnTo>
                      <a:pt x="26" y="36"/>
                    </a:lnTo>
                    <a:lnTo>
                      <a:pt x="26" y="36"/>
                    </a:lnTo>
                    <a:lnTo>
                      <a:pt x="20" y="38"/>
                    </a:lnTo>
                    <a:lnTo>
                      <a:pt x="20" y="38"/>
                    </a:lnTo>
                    <a:close/>
                  </a:path>
                </a:pathLst>
              </a:custGeom>
              <a:solidFill>
                <a:srgbClr val="E2967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7" name="Freeform 3307"/>
              <p:cNvSpPr>
                <a:spLocks noEditPoints="1"/>
              </p:cNvSpPr>
              <p:nvPr/>
            </p:nvSpPr>
            <p:spPr bwMode="auto">
              <a:xfrm>
                <a:off x="4092575" y="3484562"/>
                <a:ext cx="34925" cy="34925"/>
              </a:xfrm>
              <a:custGeom>
                <a:avLst/>
                <a:gdLst/>
                <a:ahLst/>
                <a:cxnLst>
                  <a:cxn ang="0">
                    <a:pos x="23" y="6"/>
                  </a:cxn>
                  <a:cxn ang="0">
                    <a:pos x="23" y="6"/>
                  </a:cxn>
                  <a:cxn ang="0">
                    <a:pos x="26" y="6"/>
                  </a:cxn>
                  <a:cxn ang="0">
                    <a:pos x="31" y="10"/>
                  </a:cxn>
                  <a:cxn ang="0">
                    <a:pos x="34" y="11"/>
                  </a:cxn>
                  <a:cxn ang="0">
                    <a:pos x="37" y="16"/>
                  </a:cxn>
                  <a:cxn ang="0">
                    <a:pos x="37" y="16"/>
                  </a:cxn>
                  <a:cxn ang="0">
                    <a:pos x="37" y="23"/>
                  </a:cxn>
                  <a:cxn ang="0">
                    <a:pos x="37" y="28"/>
                  </a:cxn>
                  <a:cxn ang="0">
                    <a:pos x="34" y="33"/>
                  </a:cxn>
                  <a:cxn ang="0">
                    <a:pos x="28" y="37"/>
                  </a:cxn>
                  <a:cxn ang="0">
                    <a:pos x="28" y="37"/>
                  </a:cxn>
                  <a:cxn ang="0">
                    <a:pos x="23" y="37"/>
                  </a:cxn>
                  <a:cxn ang="0">
                    <a:pos x="23" y="37"/>
                  </a:cxn>
                  <a:cxn ang="0">
                    <a:pos x="18" y="37"/>
                  </a:cxn>
                  <a:cxn ang="0">
                    <a:pos x="13" y="36"/>
                  </a:cxn>
                  <a:cxn ang="0">
                    <a:pos x="10" y="33"/>
                  </a:cxn>
                  <a:cxn ang="0">
                    <a:pos x="8" y="28"/>
                  </a:cxn>
                  <a:cxn ang="0">
                    <a:pos x="8" y="28"/>
                  </a:cxn>
                  <a:cxn ang="0">
                    <a:pos x="6" y="23"/>
                  </a:cxn>
                  <a:cxn ang="0">
                    <a:pos x="8" y="16"/>
                  </a:cxn>
                  <a:cxn ang="0">
                    <a:pos x="11" y="11"/>
                  </a:cxn>
                  <a:cxn ang="0">
                    <a:pos x="16" y="8"/>
                  </a:cxn>
                  <a:cxn ang="0">
                    <a:pos x="16" y="8"/>
                  </a:cxn>
                  <a:cxn ang="0">
                    <a:pos x="23" y="6"/>
                  </a:cxn>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6"/>
                    </a:moveTo>
                    <a:lnTo>
                      <a:pt x="23" y="6"/>
                    </a:lnTo>
                    <a:lnTo>
                      <a:pt x="26" y="6"/>
                    </a:lnTo>
                    <a:lnTo>
                      <a:pt x="31" y="10"/>
                    </a:lnTo>
                    <a:lnTo>
                      <a:pt x="34" y="11"/>
                    </a:lnTo>
                    <a:lnTo>
                      <a:pt x="37" y="16"/>
                    </a:lnTo>
                    <a:lnTo>
                      <a:pt x="37" y="16"/>
                    </a:lnTo>
                    <a:lnTo>
                      <a:pt x="37" y="23"/>
                    </a:lnTo>
                    <a:lnTo>
                      <a:pt x="37" y="28"/>
                    </a:lnTo>
                    <a:lnTo>
                      <a:pt x="34" y="33"/>
                    </a:lnTo>
                    <a:lnTo>
                      <a:pt x="28" y="37"/>
                    </a:lnTo>
                    <a:lnTo>
                      <a:pt x="28" y="37"/>
                    </a:lnTo>
                    <a:lnTo>
                      <a:pt x="23" y="37"/>
                    </a:lnTo>
                    <a:lnTo>
                      <a:pt x="23" y="37"/>
                    </a:lnTo>
                    <a:lnTo>
                      <a:pt x="18" y="37"/>
                    </a:lnTo>
                    <a:lnTo>
                      <a:pt x="13" y="36"/>
                    </a:lnTo>
                    <a:lnTo>
                      <a:pt x="10" y="33"/>
                    </a:lnTo>
                    <a:lnTo>
                      <a:pt x="8" y="28"/>
                    </a:lnTo>
                    <a:lnTo>
                      <a:pt x="8" y="28"/>
                    </a:lnTo>
                    <a:lnTo>
                      <a:pt x="6" y="23"/>
                    </a:lnTo>
                    <a:lnTo>
                      <a:pt x="8" y="16"/>
                    </a:lnTo>
                    <a:lnTo>
                      <a:pt x="11" y="11"/>
                    </a:lnTo>
                    <a:lnTo>
                      <a:pt x="16" y="8"/>
                    </a:lnTo>
                    <a:lnTo>
                      <a:pt x="16" y="8"/>
                    </a:lnTo>
                    <a:lnTo>
                      <a:pt x="23" y="6"/>
                    </a:lnTo>
                    <a:close/>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8" name="Freeform 3308"/>
              <p:cNvSpPr>
                <a:spLocks/>
              </p:cNvSpPr>
              <p:nvPr/>
            </p:nvSpPr>
            <p:spPr bwMode="auto">
              <a:xfrm>
                <a:off x="4098925" y="3490912"/>
                <a:ext cx="23813" cy="23813"/>
              </a:xfrm>
              <a:custGeom>
                <a:avLst/>
                <a:gdLst/>
                <a:ahLst/>
                <a:cxnLst>
                  <a:cxn ang="0">
                    <a:pos x="17" y="0"/>
                  </a:cxn>
                  <a:cxn ang="0">
                    <a:pos x="17" y="0"/>
                  </a:cxn>
                  <a:cxn ang="0">
                    <a:pos x="20" y="0"/>
                  </a:cxn>
                  <a:cxn ang="0">
                    <a:pos x="25" y="4"/>
                  </a:cxn>
                  <a:cxn ang="0">
                    <a:pos x="28" y="5"/>
                  </a:cxn>
                  <a:cxn ang="0">
                    <a:pos x="31" y="10"/>
                  </a:cxn>
                  <a:cxn ang="0">
                    <a:pos x="31" y="10"/>
                  </a:cxn>
                  <a:cxn ang="0">
                    <a:pos x="31" y="17"/>
                  </a:cxn>
                  <a:cxn ang="0">
                    <a:pos x="31" y="22"/>
                  </a:cxn>
                  <a:cxn ang="0">
                    <a:pos x="28" y="27"/>
                  </a:cxn>
                  <a:cxn ang="0">
                    <a:pos x="22" y="31"/>
                  </a:cxn>
                  <a:cxn ang="0">
                    <a:pos x="22" y="31"/>
                  </a:cxn>
                  <a:cxn ang="0">
                    <a:pos x="17" y="31"/>
                  </a:cxn>
                  <a:cxn ang="0">
                    <a:pos x="17" y="31"/>
                  </a:cxn>
                  <a:cxn ang="0">
                    <a:pos x="12" y="31"/>
                  </a:cxn>
                  <a:cxn ang="0">
                    <a:pos x="7" y="30"/>
                  </a:cxn>
                  <a:cxn ang="0">
                    <a:pos x="4" y="27"/>
                  </a:cxn>
                  <a:cxn ang="0">
                    <a:pos x="2" y="22"/>
                  </a:cxn>
                  <a:cxn ang="0">
                    <a:pos x="2" y="22"/>
                  </a:cxn>
                  <a:cxn ang="0">
                    <a:pos x="0" y="17"/>
                  </a:cxn>
                  <a:cxn ang="0">
                    <a:pos x="2" y="10"/>
                  </a:cxn>
                  <a:cxn ang="0">
                    <a:pos x="5" y="5"/>
                  </a:cxn>
                  <a:cxn ang="0">
                    <a:pos x="10" y="2"/>
                  </a:cxn>
                  <a:cxn ang="0">
                    <a:pos x="10" y="2"/>
                  </a:cxn>
                  <a:cxn ang="0">
                    <a:pos x="17" y="0"/>
                  </a:cxn>
                </a:cxnLst>
                <a:rect l="0" t="0" r="r" b="b"/>
                <a:pathLst>
                  <a:path w="31" h="31">
                    <a:moveTo>
                      <a:pt x="17" y="0"/>
                    </a:moveTo>
                    <a:lnTo>
                      <a:pt x="17" y="0"/>
                    </a:lnTo>
                    <a:lnTo>
                      <a:pt x="20" y="0"/>
                    </a:lnTo>
                    <a:lnTo>
                      <a:pt x="25" y="4"/>
                    </a:lnTo>
                    <a:lnTo>
                      <a:pt x="28" y="5"/>
                    </a:lnTo>
                    <a:lnTo>
                      <a:pt x="31" y="10"/>
                    </a:lnTo>
                    <a:lnTo>
                      <a:pt x="31" y="10"/>
                    </a:lnTo>
                    <a:lnTo>
                      <a:pt x="31" y="17"/>
                    </a:lnTo>
                    <a:lnTo>
                      <a:pt x="31" y="22"/>
                    </a:lnTo>
                    <a:lnTo>
                      <a:pt x="28" y="27"/>
                    </a:lnTo>
                    <a:lnTo>
                      <a:pt x="22" y="31"/>
                    </a:lnTo>
                    <a:lnTo>
                      <a:pt x="22" y="31"/>
                    </a:lnTo>
                    <a:lnTo>
                      <a:pt x="17" y="31"/>
                    </a:lnTo>
                    <a:lnTo>
                      <a:pt x="17" y="31"/>
                    </a:lnTo>
                    <a:lnTo>
                      <a:pt x="12" y="31"/>
                    </a:lnTo>
                    <a:lnTo>
                      <a:pt x="7" y="30"/>
                    </a:lnTo>
                    <a:lnTo>
                      <a:pt x="4" y="27"/>
                    </a:lnTo>
                    <a:lnTo>
                      <a:pt x="2" y="22"/>
                    </a:lnTo>
                    <a:lnTo>
                      <a:pt x="2" y="22"/>
                    </a:lnTo>
                    <a:lnTo>
                      <a:pt x="0" y="17"/>
                    </a:lnTo>
                    <a:lnTo>
                      <a:pt x="2" y="10"/>
                    </a:lnTo>
                    <a:lnTo>
                      <a:pt x="5" y="5"/>
                    </a:lnTo>
                    <a:lnTo>
                      <a:pt x="10" y="2"/>
                    </a:lnTo>
                    <a:lnTo>
                      <a:pt x="10" y="2"/>
                    </a:lnTo>
                    <a:lnTo>
                      <a:pt x="1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9" name="Freeform 3309"/>
              <p:cNvSpPr>
                <a:spLocks/>
              </p:cNvSpPr>
              <p:nvPr/>
            </p:nvSpPr>
            <p:spPr bwMode="auto">
              <a:xfrm>
                <a:off x="4092575" y="3484562"/>
                <a:ext cx="34925" cy="34925"/>
              </a:xfrm>
              <a:custGeom>
                <a:avLst/>
                <a:gdLst/>
                <a:ahLst/>
                <a:cxnLst>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0" name="Freeform 3310"/>
              <p:cNvSpPr>
                <a:spLocks/>
              </p:cNvSpPr>
              <p:nvPr/>
            </p:nvSpPr>
            <p:spPr bwMode="auto">
              <a:xfrm>
                <a:off x="4454525" y="3338512"/>
                <a:ext cx="30163"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5" y="6"/>
                  </a:cxn>
                  <a:cxn ang="0">
                    <a:pos x="11" y="2"/>
                  </a:cxn>
                  <a:cxn ang="0">
                    <a:pos x="11" y="2"/>
                  </a:cxn>
                  <a:cxn ang="0">
                    <a:pos x="18" y="0"/>
                  </a:cxn>
                  <a:cxn ang="0">
                    <a:pos x="18" y="0"/>
                  </a:cxn>
                  <a:cxn ang="0">
                    <a:pos x="24" y="2"/>
                  </a:cxn>
                  <a:cxn ang="0">
                    <a:pos x="29" y="3"/>
                  </a:cxn>
                  <a:cxn ang="0">
                    <a:pos x="32" y="6"/>
                  </a:cxn>
                  <a:cxn ang="0">
                    <a:pos x="36" y="11"/>
                  </a:cxn>
                  <a:cxn ang="0">
                    <a:pos x="36" y="11"/>
                  </a:cxn>
                  <a:cxn ang="0">
                    <a:pos x="37" y="19"/>
                  </a:cxn>
                  <a:cxn ang="0">
                    <a:pos x="36" y="26"/>
                  </a:cxn>
                  <a:cxn ang="0">
                    <a:pos x="36" y="26"/>
                  </a:cxn>
                  <a:cxn ang="0">
                    <a:pos x="32" y="33"/>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5" y="6"/>
                    </a:lnTo>
                    <a:lnTo>
                      <a:pt x="11" y="2"/>
                    </a:lnTo>
                    <a:lnTo>
                      <a:pt x="11" y="2"/>
                    </a:lnTo>
                    <a:lnTo>
                      <a:pt x="18" y="0"/>
                    </a:lnTo>
                    <a:lnTo>
                      <a:pt x="18" y="0"/>
                    </a:lnTo>
                    <a:lnTo>
                      <a:pt x="24" y="2"/>
                    </a:lnTo>
                    <a:lnTo>
                      <a:pt x="29" y="3"/>
                    </a:lnTo>
                    <a:lnTo>
                      <a:pt x="32" y="6"/>
                    </a:lnTo>
                    <a:lnTo>
                      <a:pt x="36" y="11"/>
                    </a:lnTo>
                    <a:lnTo>
                      <a:pt x="36" y="11"/>
                    </a:lnTo>
                    <a:lnTo>
                      <a:pt x="37" y="19"/>
                    </a:lnTo>
                    <a:lnTo>
                      <a:pt x="36" y="26"/>
                    </a:lnTo>
                    <a:lnTo>
                      <a:pt x="36" y="26"/>
                    </a:lnTo>
                    <a:lnTo>
                      <a:pt x="32" y="33"/>
                    </a:lnTo>
                    <a:lnTo>
                      <a:pt x="26" y="36"/>
                    </a:lnTo>
                    <a:lnTo>
                      <a:pt x="26" y="36"/>
                    </a:lnTo>
                    <a:lnTo>
                      <a:pt x="18" y="37"/>
                    </a:lnTo>
                    <a:lnTo>
                      <a:pt x="18" y="37"/>
                    </a:lnTo>
                    <a:close/>
                  </a:path>
                </a:pathLst>
              </a:custGeom>
              <a:solidFill>
                <a:srgbClr val="7AC1A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1" name="Freeform 3311"/>
              <p:cNvSpPr>
                <a:spLocks noEditPoints="1"/>
              </p:cNvSpPr>
              <p:nvPr/>
            </p:nvSpPr>
            <p:spPr bwMode="auto">
              <a:xfrm>
                <a:off x="4452937" y="3336925"/>
                <a:ext cx="34925" cy="34925"/>
              </a:xfrm>
              <a:custGeom>
                <a:avLst/>
                <a:gdLst/>
                <a:ahLst/>
                <a:cxnLst>
                  <a:cxn ang="0">
                    <a:pos x="21" y="6"/>
                  </a:cxn>
                  <a:cxn ang="0">
                    <a:pos x="21" y="6"/>
                  </a:cxn>
                  <a:cxn ang="0">
                    <a:pos x="26" y="6"/>
                  </a:cxn>
                  <a:cxn ang="0">
                    <a:pos x="31" y="9"/>
                  </a:cxn>
                  <a:cxn ang="0">
                    <a:pos x="34" y="11"/>
                  </a:cxn>
                  <a:cxn ang="0">
                    <a:pos x="35" y="16"/>
                  </a:cxn>
                  <a:cxn ang="0">
                    <a:pos x="35" y="16"/>
                  </a:cxn>
                  <a:cxn ang="0">
                    <a:pos x="37" y="22"/>
                  </a:cxn>
                  <a:cxn ang="0">
                    <a:pos x="35" y="27"/>
                  </a:cxn>
                  <a:cxn ang="0">
                    <a:pos x="32" y="32"/>
                  </a:cxn>
                  <a:cxn ang="0">
                    <a:pos x="27" y="37"/>
                  </a:cxn>
                  <a:cxn ang="0">
                    <a:pos x="27" y="37"/>
                  </a:cxn>
                  <a:cxn ang="0">
                    <a:pos x="21" y="37"/>
                  </a:cxn>
                  <a:cxn ang="0">
                    <a:pos x="21" y="37"/>
                  </a:cxn>
                  <a:cxn ang="0">
                    <a:pos x="18" y="37"/>
                  </a:cxn>
                  <a:cxn ang="0">
                    <a:pos x="13" y="36"/>
                  </a:cxn>
                  <a:cxn ang="0">
                    <a:pos x="9" y="32"/>
                  </a:cxn>
                  <a:cxn ang="0">
                    <a:pos x="8" y="27"/>
                  </a:cxn>
                  <a:cxn ang="0">
                    <a:pos x="8" y="27"/>
                  </a:cxn>
                  <a:cxn ang="0">
                    <a:pos x="6" y="22"/>
                  </a:cxn>
                  <a:cxn ang="0">
                    <a:pos x="8" y="16"/>
                  </a:cxn>
                  <a:cxn ang="0">
                    <a:pos x="11" y="11"/>
                  </a:cxn>
                  <a:cxn ang="0">
                    <a:pos x="16" y="8"/>
                  </a:cxn>
                  <a:cxn ang="0">
                    <a:pos x="16" y="8"/>
                  </a:cxn>
                  <a:cxn ang="0">
                    <a:pos x="21" y="6"/>
                  </a:cxn>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6"/>
                    </a:moveTo>
                    <a:lnTo>
                      <a:pt x="21" y="6"/>
                    </a:lnTo>
                    <a:lnTo>
                      <a:pt x="26" y="6"/>
                    </a:lnTo>
                    <a:lnTo>
                      <a:pt x="31" y="9"/>
                    </a:lnTo>
                    <a:lnTo>
                      <a:pt x="34" y="11"/>
                    </a:lnTo>
                    <a:lnTo>
                      <a:pt x="35" y="16"/>
                    </a:lnTo>
                    <a:lnTo>
                      <a:pt x="35" y="16"/>
                    </a:lnTo>
                    <a:lnTo>
                      <a:pt x="37" y="22"/>
                    </a:lnTo>
                    <a:lnTo>
                      <a:pt x="35" y="27"/>
                    </a:lnTo>
                    <a:lnTo>
                      <a:pt x="32" y="32"/>
                    </a:lnTo>
                    <a:lnTo>
                      <a:pt x="27" y="37"/>
                    </a:lnTo>
                    <a:lnTo>
                      <a:pt x="27" y="37"/>
                    </a:lnTo>
                    <a:lnTo>
                      <a:pt x="21" y="37"/>
                    </a:lnTo>
                    <a:lnTo>
                      <a:pt x="21" y="37"/>
                    </a:lnTo>
                    <a:lnTo>
                      <a:pt x="18" y="37"/>
                    </a:lnTo>
                    <a:lnTo>
                      <a:pt x="13" y="36"/>
                    </a:lnTo>
                    <a:lnTo>
                      <a:pt x="9" y="32"/>
                    </a:lnTo>
                    <a:lnTo>
                      <a:pt x="8" y="27"/>
                    </a:lnTo>
                    <a:lnTo>
                      <a:pt x="8" y="27"/>
                    </a:lnTo>
                    <a:lnTo>
                      <a:pt x="6" y="22"/>
                    </a:lnTo>
                    <a:lnTo>
                      <a:pt x="8" y="16"/>
                    </a:lnTo>
                    <a:lnTo>
                      <a:pt x="11" y="11"/>
                    </a:lnTo>
                    <a:lnTo>
                      <a:pt x="16" y="8"/>
                    </a:lnTo>
                    <a:lnTo>
                      <a:pt x="16" y="8"/>
                    </a:lnTo>
                    <a:lnTo>
                      <a:pt x="21" y="6"/>
                    </a:lnTo>
                    <a:close/>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2" name="Freeform 3312"/>
              <p:cNvSpPr>
                <a:spLocks/>
              </p:cNvSpPr>
              <p:nvPr/>
            </p:nvSpPr>
            <p:spPr bwMode="auto">
              <a:xfrm>
                <a:off x="4457700" y="3341687"/>
                <a:ext cx="25400" cy="25400"/>
              </a:xfrm>
              <a:custGeom>
                <a:avLst/>
                <a:gdLst/>
                <a:ahLst/>
                <a:cxnLst>
                  <a:cxn ang="0">
                    <a:pos x="15" y="0"/>
                  </a:cxn>
                  <a:cxn ang="0">
                    <a:pos x="15" y="0"/>
                  </a:cxn>
                  <a:cxn ang="0">
                    <a:pos x="20" y="0"/>
                  </a:cxn>
                  <a:cxn ang="0">
                    <a:pos x="25" y="3"/>
                  </a:cxn>
                  <a:cxn ang="0">
                    <a:pos x="28" y="5"/>
                  </a:cxn>
                  <a:cxn ang="0">
                    <a:pos x="29" y="10"/>
                  </a:cxn>
                  <a:cxn ang="0">
                    <a:pos x="29" y="10"/>
                  </a:cxn>
                  <a:cxn ang="0">
                    <a:pos x="31" y="16"/>
                  </a:cxn>
                  <a:cxn ang="0">
                    <a:pos x="29" y="21"/>
                  </a:cxn>
                  <a:cxn ang="0">
                    <a:pos x="26" y="26"/>
                  </a:cxn>
                  <a:cxn ang="0">
                    <a:pos x="21" y="31"/>
                  </a:cxn>
                  <a:cxn ang="0">
                    <a:pos x="21" y="31"/>
                  </a:cxn>
                  <a:cxn ang="0">
                    <a:pos x="15" y="31"/>
                  </a:cxn>
                  <a:cxn ang="0">
                    <a:pos x="15" y="31"/>
                  </a:cxn>
                  <a:cxn ang="0">
                    <a:pos x="12" y="31"/>
                  </a:cxn>
                  <a:cxn ang="0">
                    <a:pos x="7" y="30"/>
                  </a:cxn>
                  <a:cxn ang="0">
                    <a:pos x="3" y="26"/>
                  </a:cxn>
                  <a:cxn ang="0">
                    <a:pos x="2" y="21"/>
                  </a:cxn>
                  <a:cxn ang="0">
                    <a:pos x="2" y="21"/>
                  </a:cxn>
                  <a:cxn ang="0">
                    <a:pos x="0" y="16"/>
                  </a:cxn>
                  <a:cxn ang="0">
                    <a:pos x="2"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29" y="10"/>
                    </a:lnTo>
                    <a:lnTo>
                      <a:pt x="29" y="10"/>
                    </a:lnTo>
                    <a:lnTo>
                      <a:pt x="31" y="16"/>
                    </a:lnTo>
                    <a:lnTo>
                      <a:pt x="29" y="21"/>
                    </a:lnTo>
                    <a:lnTo>
                      <a:pt x="26" y="26"/>
                    </a:lnTo>
                    <a:lnTo>
                      <a:pt x="21" y="31"/>
                    </a:lnTo>
                    <a:lnTo>
                      <a:pt x="21" y="31"/>
                    </a:lnTo>
                    <a:lnTo>
                      <a:pt x="15" y="31"/>
                    </a:lnTo>
                    <a:lnTo>
                      <a:pt x="15" y="31"/>
                    </a:lnTo>
                    <a:lnTo>
                      <a:pt x="12" y="31"/>
                    </a:lnTo>
                    <a:lnTo>
                      <a:pt x="7" y="30"/>
                    </a:lnTo>
                    <a:lnTo>
                      <a:pt x="3" y="26"/>
                    </a:lnTo>
                    <a:lnTo>
                      <a:pt x="2" y="21"/>
                    </a:lnTo>
                    <a:lnTo>
                      <a:pt x="2" y="21"/>
                    </a:lnTo>
                    <a:lnTo>
                      <a:pt x="0" y="16"/>
                    </a:lnTo>
                    <a:lnTo>
                      <a:pt x="2"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3" name="Freeform 3313"/>
              <p:cNvSpPr>
                <a:spLocks/>
              </p:cNvSpPr>
              <p:nvPr/>
            </p:nvSpPr>
            <p:spPr bwMode="auto">
              <a:xfrm>
                <a:off x="4452937" y="3336925"/>
                <a:ext cx="34925" cy="34925"/>
              </a:xfrm>
              <a:custGeom>
                <a:avLst/>
                <a:gdLst/>
                <a:ahLst/>
                <a:cxnLst>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4" name="Freeform 3314"/>
              <p:cNvSpPr>
                <a:spLocks/>
              </p:cNvSpPr>
              <p:nvPr/>
            </p:nvSpPr>
            <p:spPr bwMode="auto">
              <a:xfrm>
                <a:off x="4519612" y="3313112"/>
                <a:ext cx="30163" cy="28575"/>
              </a:xfrm>
              <a:custGeom>
                <a:avLst/>
                <a:gdLst/>
                <a:ahLst/>
                <a:cxnLst>
                  <a:cxn ang="0">
                    <a:pos x="18" y="36"/>
                  </a:cxn>
                  <a:cxn ang="0">
                    <a:pos x="18" y="36"/>
                  </a:cxn>
                  <a:cxn ang="0">
                    <a:pos x="13" y="36"/>
                  </a:cxn>
                  <a:cxn ang="0">
                    <a:pos x="8" y="35"/>
                  </a:cxn>
                  <a:cxn ang="0">
                    <a:pos x="4" y="30"/>
                  </a:cxn>
                  <a:cxn ang="0">
                    <a:pos x="2" y="25"/>
                  </a:cxn>
                  <a:cxn ang="0">
                    <a:pos x="2" y="25"/>
                  </a:cxn>
                  <a:cxn ang="0">
                    <a:pos x="0" y="18"/>
                  </a:cxn>
                  <a:cxn ang="0">
                    <a:pos x="2" y="12"/>
                  </a:cxn>
                  <a:cxn ang="0">
                    <a:pos x="2" y="12"/>
                  </a:cxn>
                  <a:cxn ang="0">
                    <a:pos x="5" y="5"/>
                  </a:cxn>
                  <a:cxn ang="0">
                    <a:pos x="12" y="0"/>
                  </a:cxn>
                  <a:cxn ang="0">
                    <a:pos x="12" y="0"/>
                  </a:cxn>
                  <a:cxn ang="0">
                    <a:pos x="18" y="0"/>
                  </a:cxn>
                  <a:cxn ang="0">
                    <a:pos x="18" y="0"/>
                  </a:cxn>
                  <a:cxn ang="0">
                    <a:pos x="25" y="0"/>
                  </a:cxn>
                  <a:cxn ang="0">
                    <a:pos x="30" y="2"/>
                  </a:cxn>
                  <a:cxn ang="0">
                    <a:pos x="33" y="7"/>
                  </a:cxn>
                  <a:cxn ang="0">
                    <a:pos x="36" y="12"/>
                  </a:cxn>
                  <a:cxn ang="0">
                    <a:pos x="36" y="12"/>
                  </a:cxn>
                  <a:cxn ang="0">
                    <a:pos x="38" y="18"/>
                  </a:cxn>
                  <a:cxn ang="0">
                    <a:pos x="36" y="25"/>
                  </a:cxn>
                  <a:cxn ang="0">
                    <a:pos x="36" y="25"/>
                  </a:cxn>
                  <a:cxn ang="0">
                    <a:pos x="31" y="31"/>
                  </a:cxn>
                  <a:cxn ang="0">
                    <a:pos x="26" y="36"/>
                  </a:cxn>
                  <a:cxn ang="0">
                    <a:pos x="26" y="36"/>
                  </a:cxn>
                  <a:cxn ang="0">
                    <a:pos x="18" y="36"/>
                  </a:cxn>
                  <a:cxn ang="0">
                    <a:pos x="18" y="36"/>
                  </a:cxn>
                </a:cxnLst>
                <a:rect l="0" t="0" r="r" b="b"/>
                <a:pathLst>
                  <a:path w="38" h="36">
                    <a:moveTo>
                      <a:pt x="18" y="36"/>
                    </a:moveTo>
                    <a:lnTo>
                      <a:pt x="18" y="36"/>
                    </a:lnTo>
                    <a:lnTo>
                      <a:pt x="13" y="36"/>
                    </a:lnTo>
                    <a:lnTo>
                      <a:pt x="8" y="35"/>
                    </a:lnTo>
                    <a:lnTo>
                      <a:pt x="4" y="30"/>
                    </a:lnTo>
                    <a:lnTo>
                      <a:pt x="2" y="25"/>
                    </a:lnTo>
                    <a:lnTo>
                      <a:pt x="2" y="25"/>
                    </a:lnTo>
                    <a:lnTo>
                      <a:pt x="0" y="18"/>
                    </a:lnTo>
                    <a:lnTo>
                      <a:pt x="2" y="12"/>
                    </a:lnTo>
                    <a:lnTo>
                      <a:pt x="2" y="12"/>
                    </a:lnTo>
                    <a:lnTo>
                      <a:pt x="5" y="5"/>
                    </a:lnTo>
                    <a:lnTo>
                      <a:pt x="12" y="0"/>
                    </a:lnTo>
                    <a:lnTo>
                      <a:pt x="12" y="0"/>
                    </a:lnTo>
                    <a:lnTo>
                      <a:pt x="18" y="0"/>
                    </a:lnTo>
                    <a:lnTo>
                      <a:pt x="18" y="0"/>
                    </a:lnTo>
                    <a:lnTo>
                      <a:pt x="25" y="0"/>
                    </a:lnTo>
                    <a:lnTo>
                      <a:pt x="30" y="2"/>
                    </a:lnTo>
                    <a:lnTo>
                      <a:pt x="33" y="7"/>
                    </a:lnTo>
                    <a:lnTo>
                      <a:pt x="36" y="12"/>
                    </a:lnTo>
                    <a:lnTo>
                      <a:pt x="36" y="12"/>
                    </a:lnTo>
                    <a:lnTo>
                      <a:pt x="38" y="18"/>
                    </a:lnTo>
                    <a:lnTo>
                      <a:pt x="36" y="25"/>
                    </a:lnTo>
                    <a:lnTo>
                      <a:pt x="36" y="25"/>
                    </a:lnTo>
                    <a:lnTo>
                      <a:pt x="31" y="31"/>
                    </a:lnTo>
                    <a:lnTo>
                      <a:pt x="26" y="36"/>
                    </a:lnTo>
                    <a:lnTo>
                      <a:pt x="26" y="36"/>
                    </a:lnTo>
                    <a:lnTo>
                      <a:pt x="18" y="36"/>
                    </a:lnTo>
                    <a:lnTo>
                      <a:pt x="18" y="36"/>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5" name="Freeform 3315"/>
              <p:cNvSpPr>
                <a:spLocks noEditPoints="1"/>
              </p:cNvSpPr>
              <p:nvPr/>
            </p:nvSpPr>
            <p:spPr bwMode="auto">
              <a:xfrm>
                <a:off x="4518025" y="3311525"/>
                <a:ext cx="34925" cy="33338"/>
              </a:xfrm>
              <a:custGeom>
                <a:avLst/>
                <a:gdLst/>
                <a:ahLst/>
                <a:cxnLst>
                  <a:cxn ang="0">
                    <a:pos x="21" y="5"/>
                  </a:cxn>
                  <a:cxn ang="0">
                    <a:pos x="21" y="5"/>
                  </a:cxn>
                  <a:cxn ang="0">
                    <a:pos x="26" y="7"/>
                  </a:cxn>
                  <a:cxn ang="0">
                    <a:pos x="31" y="8"/>
                  </a:cxn>
                  <a:cxn ang="0">
                    <a:pos x="34" y="12"/>
                  </a:cxn>
                  <a:cxn ang="0">
                    <a:pos x="36" y="15"/>
                  </a:cxn>
                  <a:cxn ang="0">
                    <a:pos x="36" y="15"/>
                  </a:cxn>
                  <a:cxn ang="0">
                    <a:pos x="38" y="21"/>
                  </a:cxn>
                  <a:cxn ang="0">
                    <a:pos x="36" y="28"/>
                  </a:cxn>
                  <a:cxn ang="0">
                    <a:pos x="33" y="33"/>
                  </a:cxn>
                  <a:cxn ang="0">
                    <a:pos x="28" y="36"/>
                  </a:cxn>
                  <a:cxn ang="0">
                    <a:pos x="28" y="36"/>
                  </a:cxn>
                  <a:cxn ang="0">
                    <a:pos x="21" y="38"/>
                  </a:cxn>
                  <a:cxn ang="0">
                    <a:pos x="21" y="38"/>
                  </a:cxn>
                  <a:cxn ang="0">
                    <a:pos x="16" y="36"/>
                  </a:cxn>
                  <a:cxn ang="0">
                    <a:pos x="13" y="34"/>
                  </a:cxn>
                  <a:cxn ang="0">
                    <a:pos x="10" y="31"/>
                  </a:cxn>
                  <a:cxn ang="0">
                    <a:pos x="7" y="28"/>
                  </a:cxn>
                  <a:cxn ang="0">
                    <a:pos x="7" y="28"/>
                  </a:cxn>
                  <a:cxn ang="0">
                    <a:pos x="7" y="21"/>
                  </a:cxn>
                  <a:cxn ang="0">
                    <a:pos x="7" y="15"/>
                  </a:cxn>
                  <a:cxn ang="0">
                    <a:pos x="10" y="10"/>
                  </a:cxn>
                  <a:cxn ang="0">
                    <a:pos x="16" y="7"/>
                  </a:cxn>
                  <a:cxn ang="0">
                    <a:pos x="16" y="7"/>
                  </a:cxn>
                  <a:cxn ang="0">
                    <a:pos x="21" y="5"/>
                  </a:cxn>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5"/>
                    </a:moveTo>
                    <a:lnTo>
                      <a:pt x="21" y="5"/>
                    </a:lnTo>
                    <a:lnTo>
                      <a:pt x="26" y="7"/>
                    </a:lnTo>
                    <a:lnTo>
                      <a:pt x="31" y="8"/>
                    </a:lnTo>
                    <a:lnTo>
                      <a:pt x="34" y="12"/>
                    </a:lnTo>
                    <a:lnTo>
                      <a:pt x="36" y="15"/>
                    </a:lnTo>
                    <a:lnTo>
                      <a:pt x="36" y="15"/>
                    </a:lnTo>
                    <a:lnTo>
                      <a:pt x="38" y="21"/>
                    </a:lnTo>
                    <a:lnTo>
                      <a:pt x="36" y="28"/>
                    </a:lnTo>
                    <a:lnTo>
                      <a:pt x="33" y="33"/>
                    </a:lnTo>
                    <a:lnTo>
                      <a:pt x="28" y="36"/>
                    </a:lnTo>
                    <a:lnTo>
                      <a:pt x="28" y="36"/>
                    </a:lnTo>
                    <a:lnTo>
                      <a:pt x="21" y="38"/>
                    </a:lnTo>
                    <a:lnTo>
                      <a:pt x="21" y="38"/>
                    </a:lnTo>
                    <a:lnTo>
                      <a:pt x="16" y="36"/>
                    </a:lnTo>
                    <a:lnTo>
                      <a:pt x="13" y="34"/>
                    </a:lnTo>
                    <a:lnTo>
                      <a:pt x="10" y="31"/>
                    </a:lnTo>
                    <a:lnTo>
                      <a:pt x="7" y="28"/>
                    </a:lnTo>
                    <a:lnTo>
                      <a:pt x="7" y="28"/>
                    </a:lnTo>
                    <a:lnTo>
                      <a:pt x="7" y="21"/>
                    </a:lnTo>
                    <a:lnTo>
                      <a:pt x="7" y="15"/>
                    </a:lnTo>
                    <a:lnTo>
                      <a:pt x="10" y="10"/>
                    </a:lnTo>
                    <a:lnTo>
                      <a:pt x="16" y="7"/>
                    </a:lnTo>
                    <a:lnTo>
                      <a:pt x="16" y="7"/>
                    </a:lnTo>
                    <a:lnTo>
                      <a:pt x="21" y="5"/>
                    </a:lnTo>
                    <a:close/>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6" name="Freeform 3316"/>
              <p:cNvSpPr>
                <a:spLocks/>
              </p:cNvSpPr>
              <p:nvPr/>
            </p:nvSpPr>
            <p:spPr bwMode="auto">
              <a:xfrm>
                <a:off x="4522787" y="3314700"/>
                <a:ext cx="23813" cy="25400"/>
              </a:xfrm>
              <a:custGeom>
                <a:avLst/>
                <a:gdLst/>
                <a:ahLst/>
                <a:cxnLst>
                  <a:cxn ang="0">
                    <a:pos x="14" y="0"/>
                  </a:cxn>
                  <a:cxn ang="0">
                    <a:pos x="14" y="0"/>
                  </a:cxn>
                  <a:cxn ang="0">
                    <a:pos x="19" y="2"/>
                  </a:cxn>
                  <a:cxn ang="0">
                    <a:pos x="24" y="3"/>
                  </a:cxn>
                  <a:cxn ang="0">
                    <a:pos x="27" y="7"/>
                  </a:cxn>
                  <a:cxn ang="0">
                    <a:pos x="29" y="10"/>
                  </a:cxn>
                  <a:cxn ang="0">
                    <a:pos x="29" y="10"/>
                  </a:cxn>
                  <a:cxn ang="0">
                    <a:pos x="31" y="16"/>
                  </a:cxn>
                  <a:cxn ang="0">
                    <a:pos x="29" y="23"/>
                  </a:cxn>
                  <a:cxn ang="0">
                    <a:pos x="26" y="28"/>
                  </a:cxn>
                  <a:cxn ang="0">
                    <a:pos x="21" y="31"/>
                  </a:cxn>
                  <a:cxn ang="0">
                    <a:pos x="21" y="31"/>
                  </a:cxn>
                  <a:cxn ang="0">
                    <a:pos x="14" y="33"/>
                  </a:cxn>
                  <a:cxn ang="0">
                    <a:pos x="14" y="33"/>
                  </a:cxn>
                  <a:cxn ang="0">
                    <a:pos x="9" y="31"/>
                  </a:cxn>
                  <a:cxn ang="0">
                    <a:pos x="6" y="29"/>
                  </a:cxn>
                  <a:cxn ang="0">
                    <a:pos x="3" y="26"/>
                  </a:cxn>
                  <a:cxn ang="0">
                    <a:pos x="0" y="23"/>
                  </a:cxn>
                  <a:cxn ang="0">
                    <a:pos x="0" y="23"/>
                  </a:cxn>
                  <a:cxn ang="0">
                    <a:pos x="0" y="16"/>
                  </a:cxn>
                  <a:cxn ang="0">
                    <a:pos x="0" y="10"/>
                  </a:cxn>
                  <a:cxn ang="0">
                    <a:pos x="3" y="5"/>
                  </a:cxn>
                  <a:cxn ang="0">
                    <a:pos x="9" y="2"/>
                  </a:cxn>
                  <a:cxn ang="0">
                    <a:pos x="9" y="2"/>
                  </a:cxn>
                  <a:cxn ang="0">
                    <a:pos x="14" y="0"/>
                  </a:cxn>
                </a:cxnLst>
                <a:rect l="0" t="0" r="r" b="b"/>
                <a:pathLst>
                  <a:path w="31" h="33">
                    <a:moveTo>
                      <a:pt x="14" y="0"/>
                    </a:moveTo>
                    <a:lnTo>
                      <a:pt x="14" y="0"/>
                    </a:lnTo>
                    <a:lnTo>
                      <a:pt x="19" y="2"/>
                    </a:lnTo>
                    <a:lnTo>
                      <a:pt x="24" y="3"/>
                    </a:lnTo>
                    <a:lnTo>
                      <a:pt x="27" y="7"/>
                    </a:lnTo>
                    <a:lnTo>
                      <a:pt x="29" y="10"/>
                    </a:lnTo>
                    <a:lnTo>
                      <a:pt x="29" y="10"/>
                    </a:lnTo>
                    <a:lnTo>
                      <a:pt x="31" y="16"/>
                    </a:lnTo>
                    <a:lnTo>
                      <a:pt x="29" y="23"/>
                    </a:lnTo>
                    <a:lnTo>
                      <a:pt x="26" y="28"/>
                    </a:lnTo>
                    <a:lnTo>
                      <a:pt x="21" y="31"/>
                    </a:lnTo>
                    <a:lnTo>
                      <a:pt x="21" y="31"/>
                    </a:lnTo>
                    <a:lnTo>
                      <a:pt x="14" y="33"/>
                    </a:lnTo>
                    <a:lnTo>
                      <a:pt x="14" y="33"/>
                    </a:lnTo>
                    <a:lnTo>
                      <a:pt x="9" y="31"/>
                    </a:lnTo>
                    <a:lnTo>
                      <a:pt x="6" y="29"/>
                    </a:lnTo>
                    <a:lnTo>
                      <a:pt x="3" y="26"/>
                    </a:lnTo>
                    <a:lnTo>
                      <a:pt x="0" y="23"/>
                    </a:lnTo>
                    <a:lnTo>
                      <a:pt x="0" y="23"/>
                    </a:lnTo>
                    <a:lnTo>
                      <a:pt x="0" y="16"/>
                    </a:lnTo>
                    <a:lnTo>
                      <a:pt x="0" y="10"/>
                    </a:lnTo>
                    <a:lnTo>
                      <a:pt x="3" y="5"/>
                    </a:lnTo>
                    <a:lnTo>
                      <a:pt x="9" y="2"/>
                    </a:lnTo>
                    <a:lnTo>
                      <a:pt x="9" y="2"/>
                    </a:lnTo>
                    <a:lnTo>
                      <a:pt x="14"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7" name="Freeform 3317"/>
              <p:cNvSpPr>
                <a:spLocks/>
              </p:cNvSpPr>
              <p:nvPr/>
            </p:nvSpPr>
            <p:spPr bwMode="auto">
              <a:xfrm>
                <a:off x="4518025" y="3311525"/>
                <a:ext cx="34925" cy="33338"/>
              </a:xfrm>
              <a:custGeom>
                <a:avLst/>
                <a:gdLst/>
                <a:ahLst/>
                <a:cxnLst>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8" name="Freeform 3318"/>
              <p:cNvSpPr>
                <a:spLocks/>
              </p:cNvSpPr>
              <p:nvPr/>
            </p:nvSpPr>
            <p:spPr bwMode="auto">
              <a:xfrm>
                <a:off x="3998912" y="3556000"/>
                <a:ext cx="127000" cy="104775"/>
              </a:xfrm>
              <a:custGeom>
                <a:avLst/>
                <a:gdLst/>
                <a:ahLst/>
                <a:cxnLst>
                  <a:cxn ang="0">
                    <a:pos x="42" y="34"/>
                  </a:cxn>
                  <a:cxn ang="0">
                    <a:pos x="0" y="19"/>
                  </a:cxn>
                  <a:cxn ang="0">
                    <a:pos x="11" y="47"/>
                  </a:cxn>
                  <a:cxn ang="0">
                    <a:pos x="47" y="131"/>
                  </a:cxn>
                  <a:cxn ang="0">
                    <a:pos x="160" y="86"/>
                  </a:cxn>
                  <a:cxn ang="0">
                    <a:pos x="124" y="0"/>
                  </a:cxn>
                  <a:cxn ang="0">
                    <a:pos x="42" y="34"/>
                  </a:cxn>
                </a:cxnLst>
                <a:rect l="0" t="0" r="r" b="b"/>
                <a:pathLst>
                  <a:path w="160" h="131">
                    <a:moveTo>
                      <a:pt x="42" y="34"/>
                    </a:moveTo>
                    <a:lnTo>
                      <a:pt x="0" y="19"/>
                    </a:lnTo>
                    <a:lnTo>
                      <a:pt x="11" y="47"/>
                    </a:lnTo>
                    <a:lnTo>
                      <a:pt x="47" y="131"/>
                    </a:lnTo>
                    <a:lnTo>
                      <a:pt x="160" y="86"/>
                    </a:lnTo>
                    <a:lnTo>
                      <a:pt x="124" y="0"/>
                    </a:lnTo>
                    <a:lnTo>
                      <a:pt x="42" y="34"/>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9" name="Freeform 3319"/>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0" name="Freeform 3320"/>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1" name="Freeform 3321"/>
              <p:cNvSpPr>
                <a:spLocks/>
              </p:cNvSpPr>
              <p:nvPr/>
            </p:nvSpPr>
            <p:spPr bwMode="auto">
              <a:xfrm>
                <a:off x="4051300" y="3614737"/>
                <a:ext cx="14288" cy="22225"/>
              </a:xfrm>
              <a:custGeom>
                <a:avLst/>
                <a:gdLst/>
                <a:ahLst/>
                <a:cxnLst>
                  <a:cxn ang="0">
                    <a:pos x="18" y="23"/>
                  </a:cxn>
                  <a:cxn ang="0">
                    <a:pos x="18" y="23"/>
                  </a:cxn>
                  <a:cxn ang="0">
                    <a:pos x="18" y="24"/>
                  </a:cxn>
                  <a:cxn ang="0">
                    <a:pos x="18" y="26"/>
                  </a:cxn>
                  <a:cxn ang="0">
                    <a:pos x="11" y="28"/>
                  </a:cxn>
                  <a:cxn ang="0">
                    <a:pos x="11" y="28"/>
                  </a:cxn>
                  <a:cxn ang="0">
                    <a:pos x="10" y="28"/>
                  </a:cxn>
                  <a:cxn ang="0">
                    <a:pos x="8" y="26"/>
                  </a:cxn>
                  <a:cxn ang="0">
                    <a:pos x="0" y="6"/>
                  </a:cxn>
                  <a:cxn ang="0">
                    <a:pos x="0" y="6"/>
                  </a:cxn>
                  <a:cxn ang="0">
                    <a:pos x="0" y="3"/>
                  </a:cxn>
                  <a:cxn ang="0">
                    <a:pos x="1" y="1"/>
                  </a:cxn>
                  <a:cxn ang="0">
                    <a:pos x="6" y="0"/>
                  </a:cxn>
                  <a:cxn ang="0">
                    <a:pos x="6" y="0"/>
                  </a:cxn>
                  <a:cxn ang="0">
                    <a:pos x="8" y="0"/>
                  </a:cxn>
                  <a:cxn ang="0">
                    <a:pos x="10" y="1"/>
                  </a:cxn>
                  <a:cxn ang="0">
                    <a:pos x="18" y="23"/>
                  </a:cxn>
                </a:cxnLst>
                <a:rect l="0" t="0" r="r" b="b"/>
                <a:pathLst>
                  <a:path w="18" h="28">
                    <a:moveTo>
                      <a:pt x="18" y="23"/>
                    </a:moveTo>
                    <a:lnTo>
                      <a:pt x="18" y="23"/>
                    </a:lnTo>
                    <a:lnTo>
                      <a:pt x="18" y="24"/>
                    </a:lnTo>
                    <a:lnTo>
                      <a:pt x="18" y="26"/>
                    </a:lnTo>
                    <a:lnTo>
                      <a:pt x="11" y="28"/>
                    </a:lnTo>
                    <a:lnTo>
                      <a:pt x="11" y="28"/>
                    </a:lnTo>
                    <a:lnTo>
                      <a:pt x="10" y="28"/>
                    </a:lnTo>
                    <a:lnTo>
                      <a:pt x="8" y="26"/>
                    </a:lnTo>
                    <a:lnTo>
                      <a:pt x="0" y="6"/>
                    </a:lnTo>
                    <a:lnTo>
                      <a:pt x="0" y="6"/>
                    </a:lnTo>
                    <a:lnTo>
                      <a:pt x="0" y="3"/>
                    </a:lnTo>
                    <a:lnTo>
                      <a:pt x="1" y="1"/>
                    </a:lnTo>
                    <a:lnTo>
                      <a:pt x="6" y="0"/>
                    </a:lnTo>
                    <a:lnTo>
                      <a:pt x="6" y="0"/>
                    </a:lnTo>
                    <a:lnTo>
                      <a:pt x="8" y="0"/>
                    </a:lnTo>
                    <a:lnTo>
                      <a:pt x="10" y="1"/>
                    </a:lnTo>
                    <a:lnTo>
                      <a:pt x="18"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2" name="Freeform 3322"/>
              <p:cNvSpPr>
                <a:spLocks/>
              </p:cNvSpPr>
              <p:nvPr/>
            </p:nvSpPr>
            <p:spPr bwMode="auto">
              <a:xfrm>
                <a:off x="4076700" y="3603625"/>
                <a:ext cx="15875" cy="22225"/>
              </a:xfrm>
              <a:custGeom>
                <a:avLst/>
                <a:gdLst/>
                <a:ahLst/>
                <a:cxnLst>
                  <a:cxn ang="0">
                    <a:pos x="19" y="23"/>
                  </a:cxn>
                  <a:cxn ang="0">
                    <a:pos x="19" y="23"/>
                  </a:cxn>
                  <a:cxn ang="0">
                    <a:pos x="19" y="24"/>
                  </a:cxn>
                  <a:cxn ang="0">
                    <a:pos x="18" y="26"/>
                  </a:cxn>
                  <a:cxn ang="0">
                    <a:pos x="11" y="27"/>
                  </a:cxn>
                  <a:cxn ang="0">
                    <a:pos x="11" y="27"/>
                  </a:cxn>
                  <a:cxn ang="0">
                    <a:pos x="9" y="27"/>
                  </a:cxn>
                  <a:cxn ang="0">
                    <a:pos x="8" y="27"/>
                  </a:cxn>
                  <a:cxn ang="0">
                    <a:pos x="0" y="6"/>
                  </a:cxn>
                  <a:cxn ang="0">
                    <a:pos x="0" y="6"/>
                  </a:cxn>
                  <a:cxn ang="0">
                    <a:pos x="0" y="3"/>
                  </a:cxn>
                  <a:cxn ang="0">
                    <a:pos x="1" y="3"/>
                  </a:cxn>
                  <a:cxn ang="0">
                    <a:pos x="6" y="0"/>
                  </a:cxn>
                  <a:cxn ang="0">
                    <a:pos x="6" y="0"/>
                  </a:cxn>
                  <a:cxn ang="0">
                    <a:pos x="8" y="0"/>
                  </a:cxn>
                  <a:cxn ang="0">
                    <a:pos x="9" y="1"/>
                  </a:cxn>
                  <a:cxn ang="0">
                    <a:pos x="19" y="23"/>
                  </a:cxn>
                </a:cxnLst>
                <a:rect l="0" t="0" r="r" b="b"/>
                <a:pathLst>
                  <a:path w="19" h="27">
                    <a:moveTo>
                      <a:pt x="19" y="23"/>
                    </a:moveTo>
                    <a:lnTo>
                      <a:pt x="19" y="23"/>
                    </a:lnTo>
                    <a:lnTo>
                      <a:pt x="19" y="24"/>
                    </a:lnTo>
                    <a:lnTo>
                      <a:pt x="18" y="26"/>
                    </a:lnTo>
                    <a:lnTo>
                      <a:pt x="11" y="27"/>
                    </a:lnTo>
                    <a:lnTo>
                      <a:pt x="11" y="27"/>
                    </a:lnTo>
                    <a:lnTo>
                      <a:pt x="9" y="27"/>
                    </a:lnTo>
                    <a:lnTo>
                      <a:pt x="8" y="27"/>
                    </a:lnTo>
                    <a:lnTo>
                      <a:pt x="0" y="6"/>
                    </a:lnTo>
                    <a:lnTo>
                      <a:pt x="0" y="6"/>
                    </a:lnTo>
                    <a:lnTo>
                      <a:pt x="0" y="3"/>
                    </a:lnTo>
                    <a:lnTo>
                      <a:pt x="1" y="3"/>
                    </a:lnTo>
                    <a:lnTo>
                      <a:pt x="6" y="0"/>
                    </a:lnTo>
                    <a:lnTo>
                      <a:pt x="6" y="0"/>
                    </a:lnTo>
                    <a:lnTo>
                      <a:pt x="8" y="0"/>
                    </a:lnTo>
                    <a:lnTo>
                      <a:pt x="9" y="1"/>
                    </a:lnTo>
                    <a:lnTo>
                      <a:pt x="19"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3" name="Freeform 3323"/>
              <p:cNvSpPr>
                <a:spLocks/>
              </p:cNvSpPr>
              <p:nvPr/>
            </p:nvSpPr>
            <p:spPr bwMode="auto">
              <a:xfrm>
                <a:off x="4043362" y="3625850"/>
                <a:ext cx="4763" cy="6350"/>
              </a:xfrm>
              <a:custGeom>
                <a:avLst/>
                <a:gdLst/>
                <a:ahLst/>
                <a:cxnLst>
                  <a:cxn ang="0">
                    <a:pos x="2" y="0"/>
                  </a:cxn>
                  <a:cxn ang="0">
                    <a:pos x="5" y="9"/>
                  </a:cxn>
                  <a:cxn ang="0">
                    <a:pos x="5" y="9"/>
                  </a:cxn>
                  <a:cxn ang="0">
                    <a:pos x="3" y="9"/>
                  </a:cxn>
                  <a:cxn ang="0">
                    <a:pos x="2" y="7"/>
                  </a:cxn>
                  <a:cxn ang="0">
                    <a:pos x="0" y="5"/>
                  </a:cxn>
                  <a:cxn ang="0">
                    <a:pos x="0" y="5"/>
                  </a:cxn>
                  <a:cxn ang="0">
                    <a:pos x="0" y="4"/>
                  </a:cxn>
                  <a:cxn ang="0">
                    <a:pos x="0" y="2"/>
                  </a:cxn>
                  <a:cxn ang="0">
                    <a:pos x="2" y="0"/>
                  </a:cxn>
                  <a:cxn ang="0">
                    <a:pos x="2" y="0"/>
                  </a:cxn>
                </a:cxnLst>
                <a:rect l="0" t="0" r="r" b="b"/>
                <a:pathLst>
                  <a:path w="5" h="9">
                    <a:moveTo>
                      <a:pt x="2" y="0"/>
                    </a:moveTo>
                    <a:lnTo>
                      <a:pt x="5" y="9"/>
                    </a:lnTo>
                    <a:lnTo>
                      <a:pt x="5" y="9"/>
                    </a:lnTo>
                    <a:lnTo>
                      <a:pt x="3" y="9"/>
                    </a:lnTo>
                    <a:lnTo>
                      <a:pt x="2" y="7"/>
                    </a:lnTo>
                    <a:lnTo>
                      <a:pt x="0" y="5"/>
                    </a:lnTo>
                    <a:lnTo>
                      <a:pt x="0" y="5"/>
                    </a:lnTo>
                    <a:lnTo>
                      <a:pt x="0" y="4"/>
                    </a:lnTo>
                    <a:lnTo>
                      <a:pt x="0" y="2"/>
                    </a:lnTo>
                    <a:lnTo>
                      <a:pt x="2" y="0"/>
                    </a:lnTo>
                    <a:lnTo>
                      <a:pt x="2"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4" name="Freeform 3324"/>
              <p:cNvSpPr>
                <a:spLocks/>
              </p:cNvSpPr>
              <p:nvPr/>
            </p:nvSpPr>
            <p:spPr bwMode="auto">
              <a:xfrm>
                <a:off x="4092575" y="3605212"/>
                <a:ext cx="4763" cy="7938"/>
              </a:xfrm>
              <a:custGeom>
                <a:avLst/>
                <a:gdLst/>
                <a:ahLst/>
                <a:cxnLst>
                  <a:cxn ang="0">
                    <a:pos x="0" y="0"/>
                  </a:cxn>
                  <a:cxn ang="0">
                    <a:pos x="3" y="10"/>
                  </a:cxn>
                  <a:cxn ang="0">
                    <a:pos x="3" y="10"/>
                  </a:cxn>
                  <a:cxn ang="0">
                    <a:pos x="5" y="9"/>
                  </a:cxn>
                  <a:cxn ang="0">
                    <a:pos x="5" y="7"/>
                  </a:cxn>
                  <a:cxn ang="0">
                    <a:pos x="5" y="4"/>
                  </a:cxn>
                  <a:cxn ang="0">
                    <a:pos x="5" y="4"/>
                  </a:cxn>
                  <a:cxn ang="0">
                    <a:pos x="3" y="2"/>
                  </a:cxn>
                  <a:cxn ang="0">
                    <a:pos x="1" y="2"/>
                  </a:cxn>
                  <a:cxn ang="0">
                    <a:pos x="0" y="0"/>
                  </a:cxn>
                  <a:cxn ang="0">
                    <a:pos x="0" y="0"/>
                  </a:cxn>
                </a:cxnLst>
                <a:rect l="0" t="0" r="r" b="b"/>
                <a:pathLst>
                  <a:path w="5" h="10">
                    <a:moveTo>
                      <a:pt x="0" y="0"/>
                    </a:moveTo>
                    <a:lnTo>
                      <a:pt x="3" y="10"/>
                    </a:lnTo>
                    <a:lnTo>
                      <a:pt x="3" y="10"/>
                    </a:lnTo>
                    <a:lnTo>
                      <a:pt x="5" y="9"/>
                    </a:lnTo>
                    <a:lnTo>
                      <a:pt x="5" y="7"/>
                    </a:lnTo>
                    <a:lnTo>
                      <a:pt x="5" y="4"/>
                    </a:lnTo>
                    <a:lnTo>
                      <a:pt x="5" y="4"/>
                    </a:lnTo>
                    <a:lnTo>
                      <a:pt x="3" y="2"/>
                    </a:lnTo>
                    <a:lnTo>
                      <a:pt x="1" y="2"/>
                    </a:lnTo>
                    <a:lnTo>
                      <a:pt x="0" y="0"/>
                    </a:lnTo>
                    <a:lnTo>
                      <a:pt x="0"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5" name="Freeform 3325"/>
              <p:cNvSpPr>
                <a:spLocks/>
              </p:cNvSpPr>
              <p:nvPr/>
            </p:nvSpPr>
            <p:spPr bwMode="auto">
              <a:xfrm>
                <a:off x="4173537" y="3484562"/>
                <a:ext cx="127000" cy="104775"/>
              </a:xfrm>
              <a:custGeom>
                <a:avLst/>
                <a:gdLst/>
                <a:ahLst/>
                <a:cxnLst>
                  <a:cxn ang="0">
                    <a:pos x="42" y="35"/>
                  </a:cxn>
                  <a:cxn ang="0">
                    <a:pos x="0" y="20"/>
                  </a:cxn>
                  <a:cxn ang="0">
                    <a:pos x="11" y="48"/>
                  </a:cxn>
                  <a:cxn ang="0">
                    <a:pos x="47" y="132"/>
                  </a:cxn>
                  <a:cxn ang="0">
                    <a:pos x="159" y="87"/>
                  </a:cxn>
                  <a:cxn ang="0">
                    <a:pos x="124" y="0"/>
                  </a:cxn>
                  <a:cxn ang="0">
                    <a:pos x="42" y="35"/>
                  </a:cxn>
                </a:cxnLst>
                <a:rect l="0" t="0" r="r" b="b"/>
                <a:pathLst>
                  <a:path w="159" h="132">
                    <a:moveTo>
                      <a:pt x="42" y="35"/>
                    </a:moveTo>
                    <a:lnTo>
                      <a:pt x="0" y="20"/>
                    </a:lnTo>
                    <a:lnTo>
                      <a:pt x="11" y="48"/>
                    </a:lnTo>
                    <a:lnTo>
                      <a:pt x="47" y="132"/>
                    </a:lnTo>
                    <a:lnTo>
                      <a:pt x="159" y="87"/>
                    </a:lnTo>
                    <a:lnTo>
                      <a:pt x="124" y="0"/>
                    </a:lnTo>
                    <a:lnTo>
                      <a:pt x="42" y="35"/>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6" name="Freeform 3326"/>
              <p:cNvSpPr>
                <a:spLocks noEditPoints="1"/>
              </p:cNvSpPr>
              <p:nvPr/>
            </p:nvSpPr>
            <p:spPr bwMode="auto">
              <a:xfrm>
                <a:off x="4202112" y="3513137"/>
                <a:ext cx="71438" cy="47625"/>
              </a:xfrm>
              <a:custGeom>
                <a:avLst/>
                <a:gdLst/>
                <a:ahLst/>
                <a:cxnLst>
                  <a:cxn ang="0">
                    <a:pos x="45" y="21"/>
                  </a:cxn>
                  <a:cxn ang="0">
                    <a:pos x="45" y="21"/>
                  </a:cxn>
                  <a:cxn ang="0">
                    <a:pos x="34" y="24"/>
                  </a:cxn>
                  <a:cxn ang="0">
                    <a:pos x="0" y="37"/>
                  </a:cxn>
                  <a:cxn ang="0">
                    <a:pos x="3" y="42"/>
                  </a:cxn>
                  <a:cxn ang="0">
                    <a:pos x="9" y="45"/>
                  </a:cxn>
                  <a:cxn ang="0">
                    <a:pos x="16" y="55"/>
                  </a:cxn>
                  <a:cxn ang="0">
                    <a:pos x="26" y="58"/>
                  </a:cxn>
                  <a:cxn ang="0">
                    <a:pos x="37" y="55"/>
                  </a:cxn>
                  <a:cxn ang="0">
                    <a:pos x="45" y="47"/>
                  </a:cxn>
                  <a:cxn ang="0">
                    <a:pos x="45" y="34"/>
                  </a:cxn>
                  <a:cxn ang="0">
                    <a:pos x="49" y="27"/>
                  </a:cxn>
                  <a:cxn ang="0">
                    <a:pos x="52" y="27"/>
                  </a:cxn>
                  <a:cxn ang="0">
                    <a:pos x="55" y="31"/>
                  </a:cxn>
                  <a:cxn ang="0">
                    <a:pos x="65" y="39"/>
                  </a:cxn>
                  <a:cxn ang="0">
                    <a:pos x="81" y="37"/>
                  </a:cxn>
                  <a:cxn ang="0">
                    <a:pos x="89" y="29"/>
                  </a:cxn>
                  <a:cxn ang="0">
                    <a:pos x="91" y="16"/>
                  </a:cxn>
                  <a:cxn ang="0">
                    <a:pos x="89" y="10"/>
                  </a:cxn>
                  <a:cxn ang="0">
                    <a:pos x="91" y="6"/>
                  </a:cxn>
                  <a:cxn ang="0">
                    <a:pos x="76" y="5"/>
                  </a:cxn>
                  <a:cxn ang="0">
                    <a:pos x="50" y="19"/>
                  </a:cxn>
                  <a:cxn ang="0">
                    <a:pos x="5" y="39"/>
                  </a:cxn>
                  <a:cxn ang="0">
                    <a:pos x="5" y="37"/>
                  </a:cxn>
                  <a:cxn ang="0">
                    <a:pos x="6" y="37"/>
                  </a:cxn>
                  <a:cxn ang="0">
                    <a:pos x="44" y="39"/>
                  </a:cxn>
                  <a:cxn ang="0">
                    <a:pos x="40" y="47"/>
                  </a:cxn>
                  <a:cxn ang="0">
                    <a:pos x="34" y="54"/>
                  </a:cxn>
                  <a:cxn ang="0">
                    <a:pos x="19" y="54"/>
                  </a:cxn>
                  <a:cxn ang="0">
                    <a:pos x="11" y="42"/>
                  </a:cxn>
                  <a:cxn ang="0">
                    <a:pos x="18" y="32"/>
                  </a:cxn>
                  <a:cxn ang="0">
                    <a:pos x="36" y="27"/>
                  </a:cxn>
                  <a:cxn ang="0">
                    <a:pos x="39" y="29"/>
                  </a:cxn>
                  <a:cxn ang="0">
                    <a:pos x="44" y="39"/>
                  </a:cxn>
                  <a:cxn ang="0">
                    <a:pos x="78" y="34"/>
                  </a:cxn>
                  <a:cxn ang="0">
                    <a:pos x="68" y="36"/>
                  </a:cxn>
                  <a:cxn ang="0">
                    <a:pos x="60" y="32"/>
                  </a:cxn>
                  <a:cxn ang="0">
                    <a:pos x="57" y="19"/>
                  </a:cxn>
                  <a:cxn ang="0">
                    <a:pos x="68" y="11"/>
                  </a:cxn>
                  <a:cxn ang="0">
                    <a:pos x="79" y="8"/>
                  </a:cxn>
                  <a:cxn ang="0">
                    <a:pos x="86" y="11"/>
                  </a:cxn>
                  <a:cxn ang="0">
                    <a:pos x="86" y="29"/>
                  </a:cxn>
                  <a:cxn ang="0">
                    <a:pos x="88" y="6"/>
                  </a:cxn>
                  <a:cxn ang="0">
                    <a:pos x="88" y="5"/>
                  </a:cxn>
                  <a:cxn ang="0">
                    <a:pos x="89" y="5"/>
                  </a:cxn>
                </a:cxnLst>
                <a:rect l="0" t="0" r="r" b="b"/>
                <a:pathLst>
                  <a:path w="91" h="58">
                    <a:moveTo>
                      <a:pt x="50" y="19"/>
                    </a:moveTo>
                    <a:lnTo>
                      <a:pt x="50" y="19"/>
                    </a:lnTo>
                    <a:lnTo>
                      <a:pt x="45" y="21"/>
                    </a:lnTo>
                    <a:lnTo>
                      <a:pt x="45" y="21"/>
                    </a:lnTo>
                    <a:lnTo>
                      <a:pt x="45" y="21"/>
                    </a:lnTo>
                    <a:lnTo>
                      <a:pt x="45" y="21"/>
                    </a:lnTo>
                    <a:lnTo>
                      <a:pt x="42" y="23"/>
                    </a:lnTo>
                    <a:lnTo>
                      <a:pt x="42" y="23"/>
                    </a:lnTo>
                    <a:lnTo>
                      <a:pt x="34" y="24"/>
                    </a:lnTo>
                    <a:lnTo>
                      <a:pt x="26" y="26"/>
                    </a:lnTo>
                    <a:lnTo>
                      <a:pt x="13" y="31"/>
                    </a:lnTo>
                    <a:lnTo>
                      <a:pt x="0" y="37"/>
                    </a:lnTo>
                    <a:lnTo>
                      <a:pt x="0" y="37"/>
                    </a:lnTo>
                    <a:lnTo>
                      <a:pt x="3" y="42"/>
                    </a:lnTo>
                    <a:lnTo>
                      <a:pt x="3" y="42"/>
                    </a:lnTo>
                    <a:lnTo>
                      <a:pt x="6" y="42"/>
                    </a:lnTo>
                    <a:lnTo>
                      <a:pt x="8" y="44"/>
                    </a:lnTo>
                    <a:lnTo>
                      <a:pt x="9" y="45"/>
                    </a:lnTo>
                    <a:lnTo>
                      <a:pt x="9" y="45"/>
                    </a:lnTo>
                    <a:lnTo>
                      <a:pt x="11" y="50"/>
                    </a:lnTo>
                    <a:lnTo>
                      <a:pt x="16" y="55"/>
                    </a:lnTo>
                    <a:lnTo>
                      <a:pt x="16" y="55"/>
                    </a:lnTo>
                    <a:lnTo>
                      <a:pt x="21" y="58"/>
                    </a:lnTo>
                    <a:lnTo>
                      <a:pt x="26" y="58"/>
                    </a:lnTo>
                    <a:lnTo>
                      <a:pt x="32" y="57"/>
                    </a:lnTo>
                    <a:lnTo>
                      <a:pt x="32" y="57"/>
                    </a:lnTo>
                    <a:lnTo>
                      <a:pt x="37" y="55"/>
                    </a:lnTo>
                    <a:lnTo>
                      <a:pt x="40" y="52"/>
                    </a:lnTo>
                    <a:lnTo>
                      <a:pt x="45" y="47"/>
                    </a:lnTo>
                    <a:lnTo>
                      <a:pt x="45" y="47"/>
                    </a:lnTo>
                    <a:lnTo>
                      <a:pt x="47" y="42"/>
                    </a:lnTo>
                    <a:lnTo>
                      <a:pt x="45" y="34"/>
                    </a:lnTo>
                    <a:lnTo>
                      <a:pt x="45" y="34"/>
                    </a:lnTo>
                    <a:lnTo>
                      <a:pt x="45" y="31"/>
                    </a:lnTo>
                    <a:lnTo>
                      <a:pt x="47" y="29"/>
                    </a:lnTo>
                    <a:lnTo>
                      <a:pt x="49" y="27"/>
                    </a:lnTo>
                    <a:lnTo>
                      <a:pt x="49" y="27"/>
                    </a:lnTo>
                    <a:lnTo>
                      <a:pt x="49" y="27"/>
                    </a:lnTo>
                    <a:lnTo>
                      <a:pt x="52" y="27"/>
                    </a:lnTo>
                    <a:lnTo>
                      <a:pt x="53" y="27"/>
                    </a:lnTo>
                    <a:lnTo>
                      <a:pt x="55" y="31"/>
                    </a:lnTo>
                    <a:lnTo>
                      <a:pt x="55" y="31"/>
                    </a:lnTo>
                    <a:lnTo>
                      <a:pt x="60" y="36"/>
                    </a:lnTo>
                    <a:lnTo>
                      <a:pt x="65" y="39"/>
                    </a:lnTo>
                    <a:lnTo>
                      <a:pt x="65" y="39"/>
                    </a:lnTo>
                    <a:lnTo>
                      <a:pt x="71" y="41"/>
                    </a:lnTo>
                    <a:lnTo>
                      <a:pt x="76" y="39"/>
                    </a:lnTo>
                    <a:lnTo>
                      <a:pt x="81" y="37"/>
                    </a:lnTo>
                    <a:lnTo>
                      <a:pt x="81" y="37"/>
                    </a:lnTo>
                    <a:lnTo>
                      <a:pt x="86" y="34"/>
                    </a:lnTo>
                    <a:lnTo>
                      <a:pt x="89" y="29"/>
                    </a:lnTo>
                    <a:lnTo>
                      <a:pt x="91" y="24"/>
                    </a:lnTo>
                    <a:lnTo>
                      <a:pt x="91" y="24"/>
                    </a:lnTo>
                    <a:lnTo>
                      <a:pt x="91" y="16"/>
                    </a:lnTo>
                    <a:lnTo>
                      <a:pt x="89" y="13"/>
                    </a:lnTo>
                    <a:lnTo>
                      <a:pt x="89" y="13"/>
                    </a:lnTo>
                    <a:lnTo>
                      <a:pt x="89" y="10"/>
                    </a:lnTo>
                    <a:lnTo>
                      <a:pt x="89" y="8"/>
                    </a:lnTo>
                    <a:lnTo>
                      <a:pt x="91" y="6"/>
                    </a:lnTo>
                    <a:lnTo>
                      <a:pt x="91" y="6"/>
                    </a:lnTo>
                    <a:lnTo>
                      <a:pt x="89" y="0"/>
                    </a:lnTo>
                    <a:lnTo>
                      <a:pt x="89" y="0"/>
                    </a:lnTo>
                    <a:lnTo>
                      <a:pt x="76" y="5"/>
                    </a:lnTo>
                    <a:lnTo>
                      <a:pt x="63" y="10"/>
                    </a:lnTo>
                    <a:lnTo>
                      <a:pt x="57" y="14"/>
                    </a:lnTo>
                    <a:lnTo>
                      <a:pt x="50" y="19"/>
                    </a:lnTo>
                    <a:lnTo>
                      <a:pt x="50" y="19"/>
                    </a:lnTo>
                    <a:close/>
                    <a:moveTo>
                      <a:pt x="5" y="39"/>
                    </a:moveTo>
                    <a:lnTo>
                      <a:pt x="5" y="39"/>
                    </a:lnTo>
                    <a:lnTo>
                      <a:pt x="3" y="39"/>
                    </a:lnTo>
                    <a:lnTo>
                      <a:pt x="3" y="39"/>
                    </a:lnTo>
                    <a:lnTo>
                      <a:pt x="5" y="37"/>
                    </a:lnTo>
                    <a:lnTo>
                      <a:pt x="5" y="37"/>
                    </a:lnTo>
                    <a:lnTo>
                      <a:pt x="6" y="37"/>
                    </a:lnTo>
                    <a:lnTo>
                      <a:pt x="6" y="37"/>
                    </a:lnTo>
                    <a:lnTo>
                      <a:pt x="5" y="39"/>
                    </a:lnTo>
                    <a:lnTo>
                      <a:pt x="5" y="39"/>
                    </a:lnTo>
                    <a:close/>
                    <a:moveTo>
                      <a:pt x="44" y="39"/>
                    </a:moveTo>
                    <a:lnTo>
                      <a:pt x="44" y="39"/>
                    </a:lnTo>
                    <a:lnTo>
                      <a:pt x="44" y="42"/>
                    </a:lnTo>
                    <a:lnTo>
                      <a:pt x="40" y="47"/>
                    </a:lnTo>
                    <a:lnTo>
                      <a:pt x="40" y="47"/>
                    </a:lnTo>
                    <a:lnTo>
                      <a:pt x="37" y="50"/>
                    </a:lnTo>
                    <a:lnTo>
                      <a:pt x="34" y="54"/>
                    </a:lnTo>
                    <a:lnTo>
                      <a:pt x="22" y="55"/>
                    </a:lnTo>
                    <a:lnTo>
                      <a:pt x="22" y="55"/>
                    </a:lnTo>
                    <a:lnTo>
                      <a:pt x="19" y="54"/>
                    </a:lnTo>
                    <a:lnTo>
                      <a:pt x="16" y="52"/>
                    </a:lnTo>
                    <a:lnTo>
                      <a:pt x="11" y="42"/>
                    </a:lnTo>
                    <a:lnTo>
                      <a:pt x="11" y="42"/>
                    </a:lnTo>
                    <a:lnTo>
                      <a:pt x="11" y="37"/>
                    </a:lnTo>
                    <a:lnTo>
                      <a:pt x="13" y="34"/>
                    </a:lnTo>
                    <a:lnTo>
                      <a:pt x="18" y="32"/>
                    </a:lnTo>
                    <a:lnTo>
                      <a:pt x="18" y="32"/>
                    </a:lnTo>
                    <a:lnTo>
                      <a:pt x="22" y="31"/>
                    </a:lnTo>
                    <a:lnTo>
                      <a:pt x="36" y="27"/>
                    </a:lnTo>
                    <a:lnTo>
                      <a:pt x="36" y="27"/>
                    </a:lnTo>
                    <a:lnTo>
                      <a:pt x="37" y="27"/>
                    </a:lnTo>
                    <a:lnTo>
                      <a:pt x="39" y="29"/>
                    </a:lnTo>
                    <a:lnTo>
                      <a:pt x="42" y="32"/>
                    </a:lnTo>
                    <a:lnTo>
                      <a:pt x="44" y="39"/>
                    </a:lnTo>
                    <a:lnTo>
                      <a:pt x="44" y="39"/>
                    </a:lnTo>
                    <a:close/>
                    <a:moveTo>
                      <a:pt x="86" y="29"/>
                    </a:moveTo>
                    <a:lnTo>
                      <a:pt x="86" y="29"/>
                    </a:lnTo>
                    <a:lnTo>
                      <a:pt x="78" y="34"/>
                    </a:lnTo>
                    <a:lnTo>
                      <a:pt x="71" y="36"/>
                    </a:lnTo>
                    <a:lnTo>
                      <a:pt x="68" y="36"/>
                    </a:lnTo>
                    <a:lnTo>
                      <a:pt x="68" y="36"/>
                    </a:lnTo>
                    <a:lnTo>
                      <a:pt x="62" y="34"/>
                    </a:lnTo>
                    <a:lnTo>
                      <a:pt x="60" y="32"/>
                    </a:lnTo>
                    <a:lnTo>
                      <a:pt x="60" y="32"/>
                    </a:lnTo>
                    <a:lnTo>
                      <a:pt x="57" y="26"/>
                    </a:lnTo>
                    <a:lnTo>
                      <a:pt x="55" y="23"/>
                    </a:lnTo>
                    <a:lnTo>
                      <a:pt x="57" y="19"/>
                    </a:lnTo>
                    <a:lnTo>
                      <a:pt x="58" y="18"/>
                    </a:lnTo>
                    <a:lnTo>
                      <a:pt x="58" y="18"/>
                    </a:lnTo>
                    <a:lnTo>
                      <a:pt x="68" y="11"/>
                    </a:lnTo>
                    <a:lnTo>
                      <a:pt x="75" y="8"/>
                    </a:lnTo>
                    <a:lnTo>
                      <a:pt x="75" y="8"/>
                    </a:lnTo>
                    <a:lnTo>
                      <a:pt x="79" y="8"/>
                    </a:lnTo>
                    <a:lnTo>
                      <a:pt x="83" y="8"/>
                    </a:lnTo>
                    <a:lnTo>
                      <a:pt x="86" y="11"/>
                    </a:lnTo>
                    <a:lnTo>
                      <a:pt x="86" y="11"/>
                    </a:lnTo>
                    <a:lnTo>
                      <a:pt x="88" y="21"/>
                    </a:lnTo>
                    <a:lnTo>
                      <a:pt x="88" y="26"/>
                    </a:lnTo>
                    <a:lnTo>
                      <a:pt x="86" y="29"/>
                    </a:lnTo>
                    <a:lnTo>
                      <a:pt x="86" y="29"/>
                    </a:lnTo>
                    <a:close/>
                    <a:moveTo>
                      <a:pt x="88" y="6"/>
                    </a:moveTo>
                    <a:lnTo>
                      <a:pt x="88" y="6"/>
                    </a:lnTo>
                    <a:lnTo>
                      <a:pt x="86" y="6"/>
                    </a:lnTo>
                    <a:lnTo>
                      <a:pt x="86" y="6"/>
                    </a:lnTo>
                    <a:lnTo>
                      <a:pt x="88" y="5"/>
                    </a:lnTo>
                    <a:lnTo>
                      <a:pt x="88" y="5"/>
                    </a:lnTo>
                    <a:lnTo>
                      <a:pt x="89" y="5"/>
                    </a:lnTo>
                    <a:lnTo>
                      <a:pt x="89" y="5"/>
                    </a:lnTo>
                    <a:lnTo>
                      <a:pt x="88" y="6"/>
                    </a:lnTo>
                    <a:lnTo>
                      <a:pt x="88" y="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7" name="Freeform 3327"/>
              <p:cNvSpPr>
                <a:spLocks/>
              </p:cNvSpPr>
              <p:nvPr/>
            </p:nvSpPr>
            <p:spPr bwMode="auto">
              <a:xfrm>
                <a:off x="3970337" y="3392487"/>
                <a:ext cx="127000" cy="104775"/>
              </a:xfrm>
              <a:custGeom>
                <a:avLst/>
                <a:gdLst/>
                <a:ahLst/>
                <a:cxnLst>
                  <a:cxn ang="0">
                    <a:pos x="117" y="97"/>
                  </a:cxn>
                  <a:cxn ang="0">
                    <a:pos x="160" y="112"/>
                  </a:cxn>
                  <a:cxn ang="0">
                    <a:pos x="148" y="84"/>
                  </a:cxn>
                  <a:cxn ang="0">
                    <a:pos x="113" y="0"/>
                  </a:cxn>
                  <a:cxn ang="0">
                    <a:pos x="0" y="47"/>
                  </a:cxn>
                  <a:cxn ang="0">
                    <a:pos x="36" y="132"/>
                  </a:cxn>
                  <a:cxn ang="0">
                    <a:pos x="117" y="97"/>
                  </a:cxn>
                </a:cxnLst>
                <a:rect l="0" t="0" r="r" b="b"/>
                <a:pathLst>
                  <a:path w="160" h="132">
                    <a:moveTo>
                      <a:pt x="117" y="97"/>
                    </a:moveTo>
                    <a:lnTo>
                      <a:pt x="160" y="112"/>
                    </a:lnTo>
                    <a:lnTo>
                      <a:pt x="148" y="84"/>
                    </a:lnTo>
                    <a:lnTo>
                      <a:pt x="113" y="0"/>
                    </a:lnTo>
                    <a:lnTo>
                      <a:pt x="0" y="47"/>
                    </a:lnTo>
                    <a:lnTo>
                      <a:pt x="36" y="132"/>
                    </a:lnTo>
                    <a:lnTo>
                      <a:pt x="117" y="97"/>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8" name="Freeform 3328"/>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9" name="Freeform 3329"/>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0" name="Freeform 3330"/>
              <p:cNvSpPr>
                <a:spLocks noEditPoints="1"/>
              </p:cNvSpPr>
              <p:nvPr/>
            </p:nvSpPr>
            <p:spPr bwMode="auto">
              <a:xfrm>
                <a:off x="4010025" y="3432175"/>
                <a:ext cx="34925" cy="39688"/>
              </a:xfrm>
              <a:custGeom>
                <a:avLst/>
                <a:gdLst/>
                <a:ahLst/>
                <a:cxnLst>
                  <a:cxn ang="0">
                    <a:pos x="35" y="26"/>
                  </a:cxn>
                  <a:cxn ang="0">
                    <a:pos x="16" y="34"/>
                  </a:cxn>
                  <a:cxn ang="0">
                    <a:pos x="9" y="23"/>
                  </a:cxn>
                  <a:cxn ang="0">
                    <a:pos x="32" y="13"/>
                  </a:cxn>
                  <a:cxn ang="0">
                    <a:pos x="35" y="26"/>
                  </a:cxn>
                  <a:cxn ang="0">
                    <a:pos x="32" y="0"/>
                  </a:cxn>
                  <a:cxn ang="0">
                    <a:pos x="0" y="13"/>
                  </a:cxn>
                  <a:cxn ang="0">
                    <a:pos x="19" y="49"/>
                  </a:cxn>
                  <a:cxn ang="0">
                    <a:pos x="19" y="49"/>
                  </a:cxn>
                  <a:cxn ang="0">
                    <a:pos x="19" y="51"/>
                  </a:cxn>
                  <a:cxn ang="0">
                    <a:pos x="21" y="51"/>
                  </a:cxn>
                  <a:cxn ang="0">
                    <a:pos x="22" y="51"/>
                  </a:cxn>
                  <a:cxn ang="0">
                    <a:pos x="44" y="41"/>
                  </a:cxn>
                  <a:cxn ang="0">
                    <a:pos x="44" y="41"/>
                  </a:cxn>
                  <a:cxn ang="0">
                    <a:pos x="44" y="39"/>
                  </a:cxn>
                  <a:cxn ang="0">
                    <a:pos x="44" y="38"/>
                  </a:cxn>
                  <a:cxn ang="0">
                    <a:pos x="32" y="0"/>
                  </a:cxn>
                </a:cxnLst>
                <a:rect l="0" t="0" r="r" b="b"/>
                <a:pathLst>
                  <a:path w="44" h="51">
                    <a:moveTo>
                      <a:pt x="35" y="26"/>
                    </a:moveTo>
                    <a:lnTo>
                      <a:pt x="16" y="34"/>
                    </a:lnTo>
                    <a:lnTo>
                      <a:pt x="9" y="23"/>
                    </a:lnTo>
                    <a:lnTo>
                      <a:pt x="32" y="13"/>
                    </a:lnTo>
                    <a:lnTo>
                      <a:pt x="35" y="26"/>
                    </a:lnTo>
                    <a:close/>
                    <a:moveTo>
                      <a:pt x="32" y="0"/>
                    </a:moveTo>
                    <a:lnTo>
                      <a:pt x="0" y="13"/>
                    </a:lnTo>
                    <a:lnTo>
                      <a:pt x="19" y="49"/>
                    </a:lnTo>
                    <a:lnTo>
                      <a:pt x="19" y="49"/>
                    </a:lnTo>
                    <a:lnTo>
                      <a:pt x="19" y="51"/>
                    </a:lnTo>
                    <a:lnTo>
                      <a:pt x="21" y="51"/>
                    </a:lnTo>
                    <a:lnTo>
                      <a:pt x="22" y="51"/>
                    </a:lnTo>
                    <a:lnTo>
                      <a:pt x="44" y="41"/>
                    </a:lnTo>
                    <a:lnTo>
                      <a:pt x="44" y="41"/>
                    </a:lnTo>
                    <a:lnTo>
                      <a:pt x="44" y="39"/>
                    </a:lnTo>
                    <a:lnTo>
                      <a:pt x="44" y="38"/>
                    </a:lnTo>
                    <a:lnTo>
                      <a:pt x="32"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1" name="Freeform 3331"/>
              <p:cNvSpPr>
                <a:spLocks/>
              </p:cNvSpPr>
              <p:nvPr/>
            </p:nvSpPr>
            <p:spPr bwMode="auto">
              <a:xfrm>
                <a:off x="4189412" y="3302000"/>
                <a:ext cx="125413" cy="104775"/>
              </a:xfrm>
              <a:custGeom>
                <a:avLst/>
                <a:gdLst/>
                <a:ahLst/>
                <a:cxnLst>
                  <a:cxn ang="0">
                    <a:pos x="116" y="97"/>
                  </a:cxn>
                  <a:cxn ang="0">
                    <a:pos x="158" y="112"/>
                  </a:cxn>
                  <a:cxn ang="0">
                    <a:pos x="147" y="86"/>
                  </a:cxn>
                  <a:cxn ang="0">
                    <a:pos x="113" y="0"/>
                  </a:cxn>
                  <a:cxn ang="0">
                    <a:pos x="0" y="47"/>
                  </a:cxn>
                  <a:cxn ang="0">
                    <a:pos x="35" y="132"/>
                  </a:cxn>
                  <a:cxn ang="0">
                    <a:pos x="116" y="97"/>
                  </a:cxn>
                </a:cxnLst>
                <a:rect l="0" t="0" r="r" b="b"/>
                <a:pathLst>
                  <a:path w="158" h="132">
                    <a:moveTo>
                      <a:pt x="116" y="97"/>
                    </a:moveTo>
                    <a:lnTo>
                      <a:pt x="158" y="112"/>
                    </a:lnTo>
                    <a:lnTo>
                      <a:pt x="147" y="86"/>
                    </a:lnTo>
                    <a:lnTo>
                      <a:pt x="113" y="0"/>
                    </a:lnTo>
                    <a:lnTo>
                      <a:pt x="0" y="47"/>
                    </a:lnTo>
                    <a:lnTo>
                      <a:pt x="35" y="132"/>
                    </a:lnTo>
                    <a:lnTo>
                      <a:pt x="116" y="97"/>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2" name="Freeform 3332"/>
              <p:cNvSpPr>
                <a:spLocks noEditPoints="1"/>
              </p:cNvSpPr>
              <p:nvPr/>
            </p:nvSpPr>
            <p:spPr bwMode="auto">
              <a:xfrm>
                <a:off x="4214812" y="3324225"/>
                <a:ext cx="61913" cy="61913"/>
              </a:xfrm>
              <a:custGeom>
                <a:avLst/>
                <a:gdLst/>
                <a:ahLst/>
                <a:cxnLst>
                  <a:cxn ang="0">
                    <a:pos x="55" y="0"/>
                  </a:cxn>
                  <a:cxn ang="0">
                    <a:pos x="3" y="22"/>
                  </a:cxn>
                  <a:cxn ang="0">
                    <a:pos x="3" y="22"/>
                  </a:cxn>
                  <a:cxn ang="0">
                    <a:pos x="0" y="25"/>
                  </a:cxn>
                  <a:cxn ang="0">
                    <a:pos x="0" y="30"/>
                  </a:cxn>
                  <a:cxn ang="0">
                    <a:pos x="15" y="66"/>
                  </a:cxn>
                  <a:cxn ang="0">
                    <a:pos x="15" y="66"/>
                  </a:cxn>
                  <a:cxn ang="0">
                    <a:pos x="18" y="69"/>
                  </a:cxn>
                  <a:cxn ang="0">
                    <a:pos x="23" y="69"/>
                  </a:cxn>
                  <a:cxn ang="0">
                    <a:pos x="44" y="59"/>
                  </a:cxn>
                  <a:cxn ang="0">
                    <a:pos x="47" y="67"/>
                  </a:cxn>
                  <a:cxn ang="0">
                    <a:pos x="28" y="77"/>
                  </a:cxn>
                  <a:cxn ang="0">
                    <a:pos x="28" y="79"/>
                  </a:cxn>
                  <a:cxn ang="0">
                    <a:pos x="77" y="57"/>
                  </a:cxn>
                  <a:cxn ang="0">
                    <a:pos x="77" y="56"/>
                  </a:cxn>
                  <a:cxn ang="0">
                    <a:pos x="55" y="64"/>
                  </a:cxn>
                  <a:cxn ang="0">
                    <a:pos x="52" y="56"/>
                  </a:cxn>
                  <a:cxn ang="0">
                    <a:pos x="75" y="46"/>
                  </a:cxn>
                  <a:cxn ang="0">
                    <a:pos x="75" y="46"/>
                  </a:cxn>
                  <a:cxn ang="0">
                    <a:pos x="78" y="44"/>
                  </a:cxn>
                  <a:cxn ang="0">
                    <a:pos x="78" y="39"/>
                  </a:cxn>
                  <a:cxn ang="0">
                    <a:pos x="63" y="4"/>
                  </a:cxn>
                  <a:cxn ang="0">
                    <a:pos x="63" y="4"/>
                  </a:cxn>
                  <a:cxn ang="0">
                    <a:pos x="60" y="0"/>
                  </a:cxn>
                  <a:cxn ang="0">
                    <a:pos x="55" y="0"/>
                  </a:cxn>
                  <a:cxn ang="0">
                    <a:pos x="55" y="0"/>
                  </a:cxn>
                  <a:cxn ang="0">
                    <a:pos x="44" y="54"/>
                  </a:cxn>
                  <a:cxn ang="0">
                    <a:pos x="44" y="54"/>
                  </a:cxn>
                  <a:cxn ang="0">
                    <a:pos x="44" y="53"/>
                  </a:cxn>
                  <a:cxn ang="0">
                    <a:pos x="46" y="51"/>
                  </a:cxn>
                  <a:cxn ang="0">
                    <a:pos x="46" y="51"/>
                  </a:cxn>
                  <a:cxn ang="0">
                    <a:pos x="47" y="51"/>
                  </a:cxn>
                  <a:cxn ang="0">
                    <a:pos x="49" y="53"/>
                  </a:cxn>
                  <a:cxn ang="0">
                    <a:pos x="49" y="53"/>
                  </a:cxn>
                  <a:cxn ang="0">
                    <a:pos x="49" y="54"/>
                  </a:cxn>
                  <a:cxn ang="0">
                    <a:pos x="47" y="56"/>
                  </a:cxn>
                  <a:cxn ang="0">
                    <a:pos x="47" y="56"/>
                  </a:cxn>
                  <a:cxn ang="0">
                    <a:pos x="46" y="56"/>
                  </a:cxn>
                  <a:cxn ang="0">
                    <a:pos x="44" y="54"/>
                  </a:cxn>
                  <a:cxn ang="0">
                    <a:pos x="44" y="54"/>
                  </a:cxn>
                  <a:cxn ang="0">
                    <a:pos x="75" y="38"/>
                  </a:cxn>
                  <a:cxn ang="0">
                    <a:pos x="16" y="61"/>
                  </a:cxn>
                  <a:cxn ang="0">
                    <a:pos x="3" y="28"/>
                  </a:cxn>
                  <a:cxn ang="0">
                    <a:pos x="60" y="4"/>
                  </a:cxn>
                  <a:cxn ang="0">
                    <a:pos x="75" y="38"/>
                  </a:cxn>
                </a:cxnLst>
                <a:rect l="0" t="0" r="r" b="b"/>
                <a:pathLst>
                  <a:path w="78" h="79">
                    <a:moveTo>
                      <a:pt x="55" y="0"/>
                    </a:moveTo>
                    <a:lnTo>
                      <a:pt x="3" y="22"/>
                    </a:lnTo>
                    <a:lnTo>
                      <a:pt x="3" y="22"/>
                    </a:lnTo>
                    <a:lnTo>
                      <a:pt x="0" y="25"/>
                    </a:lnTo>
                    <a:lnTo>
                      <a:pt x="0" y="30"/>
                    </a:lnTo>
                    <a:lnTo>
                      <a:pt x="15" y="66"/>
                    </a:lnTo>
                    <a:lnTo>
                      <a:pt x="15" y="66"/>
                    </a:lnTo>
                    <a:lnTo>
                      <a:pt x="18" y="69"/>
                    </a:lnTo>
                    <a:lnTo>
                      <a:pt x="23" y="69"/>
                    </a:lnTo>
                    <a:lnTo>
                      <a:pt x="44" y="59"/>
                    </a:lnTo>
                    <a:lnTo>
                      <a:pt x="47" y="67"/>
                    </a:lnTo>
                    <a:lnTo>
                      <a:pt x="28" y="77"/>
                    </a:lnTo>
                    <a:lnTo>
                      <a:pt x="28" y="79"/>
                    </a:lnTo>
                    <a:lnTo>
                      <a:pt x="77" y="57"/>
                    </a:lnTo>
                    <a:lnTo>
                      <a:pt x="77" y="56"/>
                    </a:lnTo>
                    <a:lnTo>
                      <a:pt x="55" y="64"/>
                    </a:lnTo>
                    <a:lnTo>
                      <a:pt x="52" y="56"/>
                    </a:lnTo>
                    <a:lnTo>
                      <a:pt x="75" y="46"/>
                    </a:lnTo>
                    <a:lnTo>
                      <a:pt x="75" y="46"/>
                    </a:lnTo>
                    <a:lnTo>
                      <a:pt x="78" y="44"/>
                    </a:lnTo>
                    <a:lnTo>
                      <a:pt x="78" y="39"/>
                    </a:lnTo>
                    <a:lnTo>
                      <a:pt x="63" y="4"/>
                    </a:lnTo>
                    <a:lnTo>
                      <a:pt x="63" y="4"/>
                    </a:lnTo>
                    <a:lnTo>
                      <a:pt x="60" y="0"/>
                    </a:lnTo>
                    <a:lnTo>
                      <a:pt x="55" y="0"/>
                    </a:lnTo>
                    <a:lnTo>
                      <a:pt x="55" y="0"/>
                    </a:lnTo>
                    <a:close/>
                    <a:moveTo>
                      <a:pt x="44" y="54"/>
                    </a:moveTo>
                    <a:lnTo>
                      <a:pt x="44" y="54"/>
                    </a:lnTo>
                    <a:lnTo>
                      <a:pt x="44" y="53"/>
                    </a:lnTo>
                    <a:lnTo>
                      <a:pt x="46" y="51"/>
                    </a:lnTo>
                    <a:lnTo>
                      <a:pt x="46" y="51"/>
                    </a:lnTo>
                    <a:lnTo>
                      <a:pt x="47" y="51"/>
                    </a:lnTo>
                    <a:lnTo>
                      <a:pt x="49" y="53"/>
                    </a:lnTo>
                    <a:lnTo>
                      <a:pt x="49" y="53"/>
                    </a:lnTo>
                    <a:lnTo>
                      <a:pt x="49" y="54"/>
                    </a:lnTo>
                    <a:lnTo>
                      <a:pt x="47" y="56"/>
                    </a:lnTo>
                    <a:lnTo>
                      <a:pt x="47" y="56"/>
                    </a:lnTo>
                    <a:lnTo>
                      <a:pt x="46" y="56"/>
                    </a:lnTo>
                    <a:lnTo>
                      <a:pt x="44" y="54"/>
                    </a:lnTo>
                    <a:lnTo>
                      <a:pt x="44" y="54"/>
                    </a:lnTo>
                    <a:close/>
                    <a:moveTo>
                      <a:pt x="75" y="38"/>
                    </a:moveTo>
                    <a:lnTo>
                      <a:pt x="16" y="61"/>
                    </a:lnTo>
                    <a:lnTo>
                      <a:pt x="3" y="28"/>
                    </a:lnTo>
                    <a:lnTo>
                      <a:pt x="60" y="4"/>
                    </a:lnTo>
                    <a:lnTo>
                      <a:pt x="75" y="38"/>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3" name="Freeform 3333"/>
              <p:cNvSpPr>
                <a:spLocks/>
              </p:cNvSpPr>
              <p:nvPr/>
            </p:nvSpPr>
            <p:spPr bwMode="auto">
              <a:xfrm>
                <a:off x="4418012" y="3390900"/>
                <a:ext cx="127000" cy="104775"/>
              </a:xfrm>
              <a:custGeom>
                <a:avLst/>
                <a:gdLst/>
                <a:ahLst/>
                <a:cxnLst>
                  <a:cxn ang="0">
                    <a:pos x="42" y="34"/>
                  </a:cxn>
                  <a:cxn ang="0">
                    <a:pos x="0" y="20"/>
                  </a:cxn>
                  <a:cxn ang="0">
                    <a:pos x="11" y="47"/>
                  </a:cxn>
                  <a:cxn ang="0">
                    <a:pos x="47" y="132"/>
                  </a:cxn>
                  <a:cxn ang="0">
                    <a:pos x="159" y="85"/>
                  </a:cxn>
                  <a:cxn ang="0">
                    <a:pos x="123" y="0"/>
                  </a:cxn>
                  <a:cxn ang="0">
                    <a:pos x="42" y="34"/>
                  </a:cxn>
                </a:cxnLst>
                <a:rect l="0" t="0" r="r" b="b"/>
                <a:pathLst>
                  <a:path w="159" h="132">
                    <a:moveTo>
                      <a:pt x="42" y="34"/>
                    </a:moveTo>
                    <a:lnTo>
                      <a:pt x="0" y="20"/>
                    </a:lnTo>
                    <a:lnTo>
                      <a:pt x="11" y="47"/>
                    </a:lnTo>
                    <a:lnTo>
                      <a:pt x="47" y="132"/>
                    </a:lnTo>
                    <a:lnTo>
                      <a:pt x="159" y="85"/>
                    </a:lnTo>
                    <a:lnTo>
                      <a:pt x="123" y="0"/>
                    </a:lnTo>
                    <a:lnTo>
                      <a:pt x="42" y="34"/>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4" name="Freeform 3334"/>
              <p:cNvSpPr>
                <a:spLocks noEditPoints="1"/>
              </p:cNvSpPr>
              <p:nvPr/>
            </p:nvSpPr>
            <p:spPr bwMode="auto">
              <a:xfrm>
                <a:off x="4462462" y="3413125"/>
                <a:ext cx="47625" cy="60325"/>
              </a:xfrm>
              <a:custGeom>
                <a:avLst/>
                <a:gdLst/>
                <a:ahLst/>
                <a:cxnLst>
                  <a:cxn ang="0">
                    <a:pos x="27" y="0"/>
                  </a:cxn>
                  <a:cxn ang="0">
                    <a:pos x="3" y="11"/>
                  </a:cxn>
                  <a:cxn ang="0">
                    <a:pos x="3" y="11"/>
                  </a:cxn>
                  <a:cxn ang="0">
                    <a:pos x="0" y="13"/>
                  </a:cxn>
                  <a:cxn ang="0">
                    <a:pos x="0" y="18"/>
                  </a:cxn>
                  <a:cxn ang="0">
                    <a:pos x="22" y="75"/>
                  </a:cxn>
                  <a:cxn ang="0">
                    <a:pos x="22" y="75"/>
                  </a:cxn>
                  <a:cxn ang="0">
                    <a:pos x="26" y="76"/>
                  </a:cxn>
                  <a:cxn ang="0">
                    <a:pos x="29" y="76"/>
                  </a:cxn>
                  <a:cxn ang="0">
                    <a:pos x="55" y="67"/>
                  </a:cxn>
                  <a:cxn ang="0">
                    <a:pos x="55" y="67"/>
                  </a:cxn>
                  <a:cxn ang="0">
                    <a:pos x="58" y="63"/>
                  </a:cxn>
                  <a:cxn ang="0">
                    <a:pos x="58" y="60"/>
                  </a:cxn>
                  <a:cxn ang="0">
                    <a:pos x="34" y="3"/>
                  </a:cxn>
                  <a:cxn ang="0">
                    <a:pos x="34" y="3"/>
                  </a:cxn>
                  <a:cxn ang="0">
                    <a:pos x="32" y="0"/>
                  </a:cxn>
                  <a:cxn ang="0">
                    <a:pos x="27" y="0"/>
                  </a:cxn>
                  <a:cxn ang="0">
                    <a:pos x="27" y="0"/>
                  </a:cxn>
                  <a:cxn ang="0">
                    <a:pos x="13" y="13"/>
                  </a:cxn>
                  <a:cxn ang="0">
                    <a:pos x="22" y="8"/>
                  </a:cxn>
                  <a:cxn ang="0">
                    <a:pos x="22" y="8"/>
                  </a:cxn>
                  <a:cxn ang="0">
                    <a:pos x="24" y="10"/>
                  </a:cxn>
                  <a:cxn ang="0">
                    <a:pos x="24" y="10"/>
                  </a:cxn>
                  <a:cxn ang="0">
                    <a:pos x="22" y="11"/>
                  </a:cxn>
                  <a:cxn ang="0">
                    <a:pos x="14" y="14"/>
                  </a:cxn>
                  <a:cxn ang="0">
                    <a:pos x="14" y="14"/>
                  </a:cxn>
                  <a:cxn ang="0">
                    <a:pos x="13" y="14"/>
                  </a:cxn>
                  <a:cxn ang="0">
                    <a:pos x="13" y="14"/>
                  </a:cxn>
                  <a:cxn ang="0">
                    <a:pos x="13" y="13"/>
                  </a:cxn>
                  <a:cxn ang="0">
                    <a:pos x="13" y="13"/>
                  </a:cxn>
                  <a:cxn ang="0">
                    <a:pos x="42" y="70"/>
                  </a:cxn>
                  <a:cxn ang="0">
                    <a:pos x="42" y="70"/>
                  </a:cxn>
                  <a:cxn ang="0">
                    <a:pos x="39" y="70"/>
                  </a:cxn>
                  <a:cxn ang="0">
                    <a:pos x="37" y="67"/>
                  </a:cxn>
                  <a:cxn ang="0">
                    <a:pos x="37" y="67"/>
                  </a:cxn>
                  <a:cxn ang="0">
                    <a:pos x="37" y="63"/>
                  </a:cxn>
                  <a:cxn ang="0">
                    <a:pos x="39" y="62"/>
                  </a:cxn>
                  <a:cxn ang="0">
                    <a:pos x="39" y="62"/>
                  </a:cxn>
                  <a:cxn ang="0">
                    <a:pos x="42" y="62"/>
                  </a:cxn>
                  <a:cxn ang="0">
                    <a:pos x="44" y="63"/>
                  </a:cxn>
                  <a:cxn ang="0">
                    <a:pos x="44" y="63"/>
                  </a:cxn>
                  <a:cxn ang="0">
                    <a:pos x="44" y="67"/>
                  </a:cxn>
                  <a:cxn ang="0">
                    <a:pos x="42" y="70"/>
                  </a:cxn>
                  <a:cxn ang="0">
                    <a:pos x="42" y="70"/>
                  </a:cxn>
                  <a:cxn ang="0">
                    <a:pos x="53" y="55"/>
                  </a:cxn>
                  <a:cxn ang="0">
                    <a:pos x="24" y="67"/>
                  </a:cxn>
                  <a:cxn ang="0">
                    <a:pos x="5" y="23"/>
                  </a:cxn>
                  <a:cxn ang="0">
                    <a:pos x="34" y="10"/>
                  </a:cxn>
                  <a:cxn ang="0">
                    <a:pos x="53" y="55"/>
                  </a:cxn>
                </a:cxnLst>
                <a:rect l="0" t="0" r="r" b="b"/>
                <a:pathLst>
                  <a:path w="58" h="76">
                    <a:moveTo>
                      <a:pt x="27" y="0"/>
                    </a:moveTo>
                    <a:lnTo>
                      <a:pt x="3" y="11"/>
                    </a:lnTo>
                    <a:lnTo>
                      <a:pt x="3" y="11"/>
                    </a:lnTo>
                    <a:lnTo>
                      <a:pt x="0" y="13"/>
                    </a:lnTo>
                    <a:lnTo>
                      <a:pt x="0" y="18"/>
                    </a:lnTo>
                    <a:lnTo>
                      <a:pt x="22" y="75"/>
                    </a:lnTo>
                    <a:lnTo>
                      <a:pt x="22" y="75"/>
                    </a:lnTo>
                    <a:lnTo>
                      <a:pt x="26" y="76"/>
                    </a:lnTo>
                    <a:lnTo>
                      <a:pt x="29" y="76"/>
                    </a:lnTo>
                    <a:lnTo>
                      <a:pt x="55" y="67"/>
                    </a:lnTo>
                    <a:lnTo>
                      <a:pt x="55" y="67"/>
                    </a:lnTo>
                    <a:lnTo>
                      <a:pt x="58" y="63"/>
                    </a:lnTo>
                    <a:lnTo>
                      <a:pt x="58" y="60"/>
                    </a:lnTo>
                    <a:lnTo>
                      <a:pt x="34" y="3"/>
                    </a:lnTo>
                    <a:lnTo>
                      <a:pt x="34" y="3"/>
                    </a:lnTo>
                    <a:lnTo>
                      <a:pt x="32" y="0"/>
                    </a:lnTo>
                    <a:lnTo>
                      <a:pt x="27" y="0"/>
                    </a:lnTo>
                    <a:lnTo>
                      <a:pt x="27" y="0"/>
                    </a:lnTo>
                    <a:close/>
                    <a:moveTo>
                      <a:pt x="13" y="13"/>
                    </a:moveTo>
                    <a:lnTo>
                      <a:pt x="22" y="8"/>
                    </a:lnTo>
                    <a:lnTo>
                      <a:pt x="22" y="8"/>
                    </a:lnTo>
                    <a:lnTo>
                      <a:pt x="24" y="10"/>
                    </a:lnTo>
                    <a:lnTo>
                      <a:pt x="24" y="10"/>
                    </a:lnTo>
                    <a:lnTo>
                      <a:pt x="22" y="11"/>
                    </a:lnTo>
                    <a:lnTo>
                      <a:pt x="14" y="14"/>
                    </a:lnTo>
                    <a:lnTo>
                      <a:pt x="14" y="14"/>
                    </a:lnTo>
                    <a:lnTo>
                      <a:pt x="13" y="14"/>
                    </a:lnTo>
                    <a:lnTo>
                      <a:pt x="13" y="14"/>
                    </a:lnTo>
                    <a:lnTo>
                      <a:pt x="13" y="13"/>
                    </a:lnTo>
                    <a:lnTo>
                      <a:pt x="13" y="13"/>
                    </a:lnTo>
                    <a:close/>
                    <a:moveTo>
                      <a:pt x="42" y="70"/>
                    </a:moveTo>
                    <a:lnTo>
                      <a:pt x="42" y="70"/>
                    </a:lnTo>
                    <a:lnTo>
                      <a:pt x="39" y="70"/>
                    </a:lnTo>
                    <a:lnTo>
                      <a:pt x="37" y="67"/>
                    </a:lnTo>
                    <a:lnTo>
                      <a:pt x="37" y="67"/>
                    </a:lnTo>
                    <a:lnTo>
                      <a:pt x="37" y="63"/>
                    </a:lnTo>
                    <a:lnTo>
                      <a:pt x="39" y="62"/>
                    </a:lnTo>
                    <a:lnTo>
                      <a:pt x="39" y="62"/>
                    </a:lnTo>
                    <a:lnTo>
                      <a:pt x="42" y="62"/>
                    </a:lnTo>
                    <a:lnTo>
                      <a:pt x="44" y="63"/>
                    </a:lnTo>
                    <a:lnTo>
                      <a:pt x="44" y="63"/>
                    </a:lnTo>
                    <a:lnTo>
                      <a:pt x="44" y="67"/>
                    </a:lnTo>
                    <a:lnTo>
                      <a:pt x="42" y="70"/>
                    </a:lnTo>
                    <a:lnTo>
                      <a:pt x="42" y="70"/>
                    </a:lnTo>
                    <a:close/>
                    <a:moveTo>
                      <a:pt x="53" y="55"/>
                    </a:moveTo>
                    <a:lnTo>
                      <a:pt x="24" y="67"/>
                    </a:lnTo>
                    <a:lnTo>
                      <a:pt x="5" y="23"/>
                    </a:lnTo>
                    <a:lnTo>
                      <a:pt x="34" y="10"/>
                    </a:lnTo>
                    <a:lnTo>
                      <a:pt x="53" y="55"/>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5" name="Freeform 3335"/>
              <p:cNvSpPr>
                <a:spLocks/>
              </p:cNvSpPr>
              <p:nvPr/>
            </p:nvSpPr>
            <p:spPr bwMode="auto">
              <a:xfrm>
                <a:off x="4473575" y="3421062"/>
                <a:ext cx="7938" cy="3175"/>
              </a:xfrm>
              <a:custGeom>
                <a:avLst/>
                <a:gdLst/>
                <a:ahLst/>
                <a:cxnLst>
                  <a:cxn ang="0">
                    <a:pos x="1" y="4"/>
                  </a:cxn>
                  <a:cxn ang="0">
                    <a:pos x="9" y="1"/>
                  </a:cxn>
                  <a:cxn ang="0">
                    <a:pos x="9" y="0"/>
                  </a:cxn>
                  <a:cxn ang="0">
                    <a:pos x="9" y="0"/>
                  </a:cxn>
                  <a:cxn ang="0">
                    <a:pos x="1" y="3"/>
                  </a:cxn>
                  <a:cxn ang="0">
                    <a:pos x="0" y="4"/>
                  </a:cxn>
                  <a:cxn ang="0">
                    <a:pos x="1" y="4"/>
                  </a:cxn>
                </a:cxnLst>
                <a:rect l="0" t="0" r="r" b="b"/>
                <a:pathLst>
                  <a:path w="9" h="4">
                    <a:moveTo>
                      <a:pt x="1" y="4"/>
                    </a:moveTo>
                    <a:lnTo>
                      <a:pt x="9" y="1"/>
                    </a:lnTo>
                    <a:lnTo>
                      <a:pt x="9" y="0"/>
                    </a:lnTo>
                    <a:lnTo>
                      <a:pt x="9" y="0"/>
                    </a:lnTo>
                    <a:lnTo>
                      <a:pt x="1" y="3"/>
                    </a:lnTo>
                    <a:lnTo>
                      <a:pt x="0" y="4"/>
                    </a:lnTo>
                    <a:lnTo>
                      <a:pt x="1" y="4"/>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6" name="Freeform 3336"/>
              <p:cNvSpPr>
                <a:spLocks/>
              </p:cNvSpPr>
              <p:nvPr/>
            </p:nvSpPr>
            <p:spPr bwMode="auto">
              <a:xfrm>
                <a:off x="4545012" y="3338512"/>
                <a:ext cx="125413" cy="104775"/>
              </a:xfrm>
              <a:custGeom>
                <a:avLst/>
                <a:gdLst/>
                <a:ahLst/>
                <a:cxnLst>
                  <a:cxn ang="0">
                    <a:pos x="42" y="35"/>
                  </a:cxn>
                  <a:cxn ang="0">
                    <a:pos x="0" y="20"/>
                  </a:cxn>
                  <a:cxn ang="0">
                    <a:pos x="11" y="48"/>
                  </a:cxn>
                  <a:cxn ang="0">
                    <a:pos x="46" y="132"/>
                  </a:cxn>
                  <a:cxn ang="0">
                    <a:pos x="158" y="87"/>
                  </a:cxn>
                  <a:cxn ang="0">
                    <a:pos x="124" y="0"/>
                  </a:cxn>
                  <a:cxn ang="0">
                    <a:pos x="42" y="35"/>
                  </a:cxn>
                </a:cxnLst>
                <a:rect l="0" t="0" r="r" b="b"/>
                <a:pathLst>
                  <a:path w="158" h="132">
                    <a:moveTo>
                      <a:pt x="42" y="35"/>
                    </a:moveTo>
                    <a:lnTo>
                      <a:pt x="0" y="20"/>
                    </a:lnTo>
                    <a:lnTo>
                      <a:pt x="11" y="48"/>
                    </a:lnTo>
                    <a:lnTo>
                      <a:pt x="46" y="132"/>
                    </a:lnTo>
                    <a:lnTo>
                      <a:pt x="158" y="87"/>
                    </a:lnTo>
                    <a:lnTo>
                      <a:pt x="124" y="0"/>
                    </a:lnTo>
                    <a:lnTo>
                      <a:pt x="42" y="35"/>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7" name="Freeform 3337"/>
              <p:cNvSpPr>
                <a:spLocks noEditPoints="1"/>
              </p:cNvSpPr>
              <p:nvPr/>
            </p:nvSpPr>
            <p:spPr bwMode="auto">
              <a:xfrm>
                <a:off x="4595812" y="3360737"/>
                <a:ext cx="33338" cy="57150"/>
              </a:xfrm>
              <a:custGeom>
                <a:avLst/>
                <a:gdLst/>
                <a:ahLst/>
                <a:cxnLst>
                  <a:cxn ang="0">
                    <a:pos x="10" y="9"/>
                  </a:cxn>
                  <a:cxn ang="0">
                    <a:pos x="10" y="9"/>
                  </a:cxn>
                  <a:cxn ang="0">
                    <a:pos x="13" y="6"/>
                  </a:cxn>
                  <a:cxn ang="0">
                    <a:pos x="13" y="1"/>
                  </a:cxn>
                  <a:cxn ang="0">
                    <a:pos x="13" y="1"/>
                  </a:cxn>
                  <a:cxn ang="0">
                    <a:pos x="10" y="0"/>
                  </a:cxn>
                  <a:cxn ang="0">
                    <a:pos x="5" y="0"/>
                  </a:cxn>
                  <a:cxn ang="0">
                    <a:pos x="5" y="0"/>
                  </a:cxn>
                  <a:cxn ang="0">
                    <a:pos x="2" y="1"/>
                  </a:cxn>
                  <a:cxn ang="0">
                    <a:pos x="2" y="6"/>
                  </a:cxn>
                  <a:cxn ang="0">
                    <a:pos x="2" y="6"/>
                  </a:cxn>
                  <a:cxn ang="0">
                    <a:pos x="5" y="9"/>
                  </a:cxn>
                  <a:cxn ang="0">
                    <a:pos x="10" y="9"/>
                  </a:cxn>
                  <a:cxn ang="0">
                    <a:pos x="10" y="9"/>
                  </a:cxn>
                  <a:cxn ang="0">
                    <a:pos x="25" y="11"/>
                  </a:cxn>
                  <a:cxn ang="0">
                    <a:pos x="25" y="11"/>
                  </a:cxn>
                  <a:cxn ang="0">
                    <a:pos x="23" y="8"/>
                  </a:cxn>
                  <a:cxn ang="0">
                    <a:pos x="18" y="8"/>
                  </a:cxn>
                  <a:cxn ang="0">
                    <a:pos x="4" y="14"/>
                  </a:cxn>
                  <a:cxn ang="0">
                    <a:pos x="4" y="14"/>
                  </a:cxn>
                  <a:cxn ang="0">
                    <a:pos x="0" y="18"/>
                  </a:cxn>
                  <a:cxn ang="0">
                    <a:pos x="0" y="22"/>
                  </a:cxn>
                  <a:cxn ang="0">
                    <a:pos x="9" y="42"/>
                  </a:cxn>
                  <a:cxn ang="0">
                    <a:pos x="9" y="42"/>
                  </a:cxn>
                  <a:cxn ang="0">
                    <a:pos x="10" y="44"/>
                  </a:cxn>
                  <a:cxn ang="0">
                    <a:pos x="12" y="44"/>
                  </a:cxn>
                  <a:cxn ang="0">
                    <a:pos x="12" y="44"/>
                  </a:cxn>
                  <a:cxn ang="0">
                    <a:pos x="13" y="42"/>
                  </a:cxn>
                  <a:cxn ang="0">
                    <a:pos x="13" y="40"/>
                  </a:cxn>
                  <a:cxn ang="0">
                    <a:pos x="5" y="22"/>
                  </a:cxn>
                  <a:cxn ang="0">
                    <a:pos x="7" y="21"/>
                  </a:cxn>
                  <a:cxn ang="0">
                    <a:pos x="27" y="70"/>
                  </a:cxn>
                  <a:cxn ang="0">
                    <a:pos x="27" y="70"/>
                  </a:cxn>
                  <a:cxn ang="0">
                    <a:pos x="28" y="71"/>
                  </a:cxn>
                  <a:cxn ang="0">
                    <a:pos x="31" y="71"/>
                  </a:cxn>
                  <a:cxn ang="0">
                    <a:pos x="31" y="71"/>
                  </a:cxn>
                  <a:cxn ang="0">
                    <a:pos x="33" y="70"/>
                  </a:cxn>
                  <a:cxn ang="0">
                    <a:pos x="33" y="66"/>
                  </a:cxn>
                  <a:cxn ang="0">
                    <a:pos x="22" y="40"/>
                  </a:cxn>
                  <a:cxn ang="0">
                    <a:pos x="23" y="40"/>
                  </a:cxn>
                  <a:cxn ang="0">
                    <a:pos x="35" y="66"/>
                  </a:cxn>
                  <a:cxn ang="0">
                    <a:pos x="35" y="66"/>
                  </a:cxn>
                  <a:cxn ang="0">
                    <a:pos x="36" y="68"/>
                  </a:cxn>
                  <a:cxn ang="0">
                    <a:pos x="40" y="68"/>
                  </a:cxn>
                  <a:cxn ang="0">
                    <a:pos x="40" y="68"/>
                  </a:cxn>
                  <a:cxn ang="0">
                    <a:pos x="41" y="66"/>
                  </a:cxn>
                  <a:cxn ang="0">
                    <a:pos x="41" y="63"/>
                  </a:cxn>
                  <a:cxn ang="0">
                    <a:pos x="22" y="16"/>
                  </a:cxn>
                  <a:cxn ang="0">
                    <a:pos x="22" y="14"/>
                  </a:cxn>
                  <a:cxn ang="0">
                    <a:pos x="30" y="32"/>
                  </a:cxn>
                  <a:cxn ang="0">
                    <a:pos x="30" y="32"/>
                  </a:cxn>
                  <a:cxn ang="0">
                    <a:pos x="31" y="34"/>
                  </a:cxn>
                  <a:cxn ang="0">
                    <a:pos x="33" y="34"/>
                  </a:cxn>
                  <a:cxn ang="0">
                    <a:pos x="33" y="34"/>
                  </a:cxn>
                  <a:cxn ang="0">
                    <a:pos x="33" y="32"/>
                  </a:cxn>
                  <a:cxn ang="0">
                    <a:pos x="33" y="31"/>
                  </a:cxn>
                  <a:cxn ang="0">
                    <a:pos x="25" y="11"/>
                  </a:cxn>
                </a:cxnLst>
                <a:rect l="0" t="0" r="r" b="b"/>
                <a:pathLst>
                  <a:path w="41" h="71">
                    <a:moveTo>
                      <a:pt x="10" y="9"/>
                    </a:moveTo>
                    <a:lnTo>
                      <a:pt x="10" y="9"/>
                    </a:lnTo>
                    <a:lnTo>
                      <a:pt x="13" y="6"/>
                    </a:lnTo>
                    <a:lnTo>
                      <a:pt x="13" y="1"/>
                    </a:lnTo>
                    <a:lnTo>
                      <a:pt x="13" y="1"/>
                    </a:lnTo>
                    <a:lnTo>
                      <a:pt x="10" y="0"/>
                    </a:lnTo>
                    <a:lnTo>
                      <a:pt x="5" y="0"/>
                    </a:lnTo>
                    <a:lnTo>
                      <a:pt x="5" y="0"/>
                    </a:lnTo>
                    <a:lnTo>
                      <a:pt x="2" y="1"/>
                    </a:lnTo>
                    <a:lnTo>
                      <a:pt x="2" y="6"/>
                    </a:lnTo>
                    <a:lnTo>
                      <a:pt x="2" y="6"/>
                    </a:lnTo>
                    <a:lnTo>
                      <a:pt x="5" y="9"/>
                    </a:lnTo>
                    <a:lnTo>
                      <a:pt x="10" y="9"/>
                    </a:lnTo>
                    <a:lnTo>
                      <a:pt x="10" y="9"/>
                    </a:lnTo>
                    <a:close/>
                    <a:moveTo>
                      <a:pt x="25" y="11"/>
                    </a:moveTo>
                    <a:lnTo>
                      <a:pt x="25" y="11"/>
                    </a:lnTo>
                    <a:lnTo>
                      <a:pt x="23" y="8"/>
                    </a:lnTo>
                    <a:lnTo>
                      <a:pt x="18" y="8"/>
                    </a:lnTo>
                    <a:lnTo>
                      <a:pt x="4" y="14"/>
                    </a:lnTo>
                    <a:lnTo>
                      <a:pt x="4" y="14"/>
                    </a:lnTo>
                    <a:lnTo>
                      <a:pt x="0" y="18"/>
                    </a:lnTo>
                    <a:lnTo>
                      <a:pt x="0" y="22"/>
                    </a:lnTo>
                    <a:lnTo>
                      <a:pt x="9" y="42"/>
                    </a:lnTo>
                    <a:lnTo>
                      <a:pt x="9" y="42"/>
                    </a:lnTo>
                    <a:lnTo>
                      <a:pt x="10" y="44"/>
                    </a:lnTo>
                    <a:lnTo>
                      <a:pt x="12" y="44"/>
                    </a:lnTo>
                    <a:lnTo>
                      <a:pt x="12" y="44"/>
                    </a:lnTo>
                    <a:lnTo>
                      <a:pt x="13" y="42"/>
                    </a:lnTo>
                    <a:lnTo>
                      <a:pt x="13" y="40"/>
                    </a:lnTo>
                    <a:lnTo>
                      <a:pt x="5" y="22"/>
                    </a:lnTo>
                    <a:lnTo>
                      <a:pt x="7" y="21"/>
                    </a:lnTo>
                    <a:lnTo>
                      <a:pt x="27" y="70"/>
                    </a:lnTo>
                    <a:lnTo>
                      <a:pt x="27" y="70"/>
                    </a:lnTo>
                    <a:lnTo>
                      <a:pt x="28" y="71"/>
                    </a:lnTo>
                    <a:lnTo>
                      <a:pt x="31" y="71"/>
                    </a:lnTo>
                    <a:lnTo>
                      <a:pt x="31" y="71"/>
                    </a:lnTo>
                    <a:lnTo>
                      <a:pt x="33" y="70"/>
                    </a:lnTo>
                    <a:lnTo>
                      <a:pt x="33" y="66"/>
                    </a:lnTo>
                    <a:lnTo>
                      <a:pt x="22" y="40"/>
                    </a:lnTo>
                    <a:lnTo>
                      <a:pt x="23" y="40"/>
                    </a:lnTo>
                    <a:lnTo>
                      <a:pt x="35" y="66"/>
                    </a:lnTo>
                    <a:lnTo>
                      <a:pt x="35" y="66"/>
                    </a:lnTo>
                    <a:lnTo>
                      <a:pt x="36" y="68"/>
                    </a:lnTo>
                    <a:lnTo>
                      <a:pt x="40" y="68"/>
                    </a:lnTo>
                    <a:lnTo>
                      <a:pt x="40" y="68"/>
                    </a:lnTo>
                    <a:lnTo>
                      <a:pt x="41" y="66"/>
                    </a:lnTo>
                    <a:lnTo>
                      <a:pt x="41" y="63"/>
                    </a:lnTo>
                    <a:lnTo>
                      <a:pt x="22" y="16"/>
                    </a:lnTo>
                    <a:lnTo>
                      <a:pt x="22" y="14"/>
                    </a:lnTo>
                    <a:lnTo>
                      <a:pt x="30" y="32"/>
                    </a:lnTo>
                    <a:lnTo>
                      <a:pt x="30" y="32"/>
                    </a:lnTo>
                    <a:lnTo>
                      <a:pt x="31" y="34"/>
                    </a:lnTo>
                    <a:lnTo>
                      <a:pt x="33" y="34"/>
                    </a:lnTo>
                    <a:lnTo>
                      <a:pt x="33" y="34"/>
                    </a:lnTo>
                    <a:lnTo>
                      <a:pt x="33" y="32"/>
                    </a:lnTo>
                    <a:lnTo>
                      <a:pt x="33" y="31"/>
                    </a:lnTo>
                    <a:lnTo>
                      <a:pt x="25" y="11"/>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8" name="Freeform 3338"/>
              <p:cNvSpPr>
                <a:spLocks/>
              </p:cNvSpPr>
              <p:nvPr/>
            </p:nvSpPr>
            <p:spPr bwMode="auto">
              <a:xfrm>
                <a:off x="4329112" y="3243262"/>
                <a:ext cx="127000" cy="104775"/>
              </a:xfrm>
              <a:custGeom>
                <a:avLst/>
                <a:gdLst/>
                <a:ahLst/>
                <a:cxnLst>
                  <a:cxn ang="0">
                    <a:pos x="117" y="98"/>
                  </a:cxn>
                  <a:cxn ang="0">
                    <a:pos x="160" y="113"/>
                  </a:cxn>
                  <a:cxn ang="0">
                    <a:pos x="148" y="85"/>
                  </a:cxn>
                  <a:cxn ang="0">
                    <a:pos x="112" y="0"/>
                  </a:cxn>
                  <a:cxn ang="0">
                    <a:pos x="0" y="48"/>
                  </a:cxn>
                  <a:cxn ang="0">
                    <a:pos x="36" y="132"/>
                  </a:cxn>
                  <a:cxn ang="0">
                    <a:pos x="117" y="98"/>
                  </a:cxn>
                </a:cxnLst>
                <a:rect l="0" t="0" r="r" b="b"/>
                <a:pathLst>
                  <a:path w="160" h="132">
                    <a:moveTo>
                      <a:pt x="117" y="98"/>
                    </a:moveTo>
                    <a:lnTo>
                      <a:pt x="160" y="113"/>
                    </a:lnTo>
                    <a:lnTo>
                      <a:pt x="148" y="85"/>
                    </a:lnTo>
                    <a:lnTo>
                      <a:pt x="112" y="0"/>
                    </a:lnTo>
                    <a:lnTo>
                      <a:pt x="0" y="48"/>
                    </a:lnTo>
                    <a:lnTo>
                      <a:pt x="36" y="132"/>
                    </a:lnTo>
                    <a:lnTo>
                      <a:pt x="117" y="98"/>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9" name="Freeform 3339"/>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0" name="Freeform 3340"/>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1" name="Freeform 3341"/>
              <p:cNvSpPr>
                <a:spLocks/>
              </p:cNvSpPr>
              <p:nvPr/>
            </p:nvSpPr>
            <p:spPr bwMode="auto">
              <a:xfrm>
                <a:off x="4492625" y="3176587"/>
                <a:ext cx="125413" cy="104775"/>
              </a:xfrm>
              <a:custGeom>
                <a:avLst/>
                <a:gdLst/>
                <a:ahLst/>
                <a:cxnLst>
                  <a:cxn ang="0">
                    <a:pos x="116" y="97"/>
                  </a:cxn>
                  <a:cxn ang="0">
                    <a:pos x="158" y="112"/>
                  </a:cxn>
                  <a:cxn ang="0">
                    <a:pos x="147" y="84"/>
                  </a:cxn>
                  <a:cxn ang="0">
                    <a:pos x="113" y="0"/>
                  </a:cxn>
                  <a:cxn ang="0">
                    <a:pos x="0" y="47"/>
                  </a:cxn>
                  <a:cxn ang="0">
                    <a:pos x="34" y="132"/>
                  </a:cxn>
                  <a:cxn ang="0">
                    <a:pos x="116" y="97"/>
                  </a:cxn>
                </a:cxnLst>
                <a:rect l="0" t="0" r="r" b="b"/>
                <a:pathLst>
                  <a:path w="158" h="132">
                    <a:moveTo>
                      <a:pt x="116" y="97"/>
                    </a:moveTo>
                    <a:lnTo>
                      <a:pt x="158" y="112"/>
                    </a:lnTo>
                    <a:lnTo>
                      <a:pt x="147" y="84"/>
                    </a:lnTo>
                    <a:lnTo>
                      <a:pt x="113" y="0"/>
                    </a:lnTo>
                    <a:lnTo>
                      <a:pt x="0" y="47"/>
                    </a:lnTo>
                    <a:lnTo>
                      <a:pt x="34" y="132"/>
                    </a:lnTo>
                    <a:lnTo>
                      <a:pt x="116" y="97"/>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2" name="Freeform 3342"/>
              <p:cNvSpPr>
                <a:spLocks/>
              </p:cNvSpPr>
              <p:nvPr/>
            </p:nvSpPr>
            <p:spPr bwMode="auto">
              <a:xfrm>
                <a:off x="4530725" y="3203575"/>
                <a:ext cx="47625" cy="52388"/>
              </a:xfrm>
              <a:custGeom>
                <a:avLst/>
                <a:gdLst/>
                <a:ahLst/>
                <a:cxnLst>
                  <a:cxn ang="0">
                    <a:pos x="49" y="16"/>
                  </a:cxn>
                  <a:cxn ang="0">
                    <a:pos x="49" y="16"/>
                  </a:cxn>
                  <a:cxn ang="0">
                    <a:pos x="46" y="16"/>
                  </a:cxn>
                  <a:cxn ang="0">
                    <a:pos x="46" y="16"/>
                  </a:cxn>
                  <a:cxn ang="0">
                    <a:pos x="46" y="11"/>
                  </a:cxn>
                  <a:cxn ang="0">
                    <a:pos x="44" y="6"/>
                  </a:cxn>
                  <a:cxn ang="0">
                    <a:pos x="41" y="3"/>
                  </a:cxn>
                  <a:cxn ang="0">
                    <a:pos x="38" y="2"/>
                  </a:cxn>
                  <a:cxn ang="0">
                    <a:pos x="33" y="0"/>
                  </a:cxn>
                  <a:cxn ang="0">
                    <a:pos x="30" y="0"/>
                  </a:cxn>
                  <a:cxn ang="0">
                    <a:pos x="30" y="0"/>
                  </a:cxn>
                  <a:cxn ang="0">
                    <a:pos x="31" y="0"/>
                  </a:cxn>
                  <a:cxn ang="0">
                    <a:pos x="33" y="5"/>
                  </a:cxn>
                  <a:cxn ang="0">
                    <a:pos x="33" y="6"/>
                  </a:cxn>
                  <a:cxn ang="0">
                    <a:pos x="31" y="10"/>
                  </a:cxn>
                  <a:cxn ang="0">
                    <a:pos x="26" y="13"/>
                  </a:cxn>
                  <a:cxn ang="0">
                    <a:pos x="20" y="16"/>
                  </a:cxn>
                  <a:cxn ang="0">
                    <a:pos x="20" y="16"/>
                  </a:cxn>
                  <a:cxn ang="0">
                    <a:pos x="13" y="19"/>
                  </a:cxn>
                  <a:cxn ang="0">
                    <a:pos x="7" y="23"/>
                  </a:cxn>
                  <a:cxn ang="0">
                    <a:pos x="4" y="28"/>
                  </a:cxn>
                  <a:cxn ang="0">
                    <a:pos x="2" y="31"/>
                  </a:cxn>
                  <a:cxn ang="0">
                    <a:pos x="0" y="36"/>
                  </a:cxn>
                  <a:cxn ang="0">
                    <a:pos x="0" y="39"/>
                  </a:cxn>
                  <a:cxn ang="0">
                    <a:pos x="0" y="39"/>
                  </a:cxn>
                  <a:cxn ang="0">
                    <a:pos x="2" y="46"/>
                  </a:cxn>
                  <a:cxn ang="0">
                    <a:pos x="5" y="54"/>
                  </a:cxn>
                  <a:cxn ang="0">
                    <a:pos x="13" y="65"/>
                  </a:cxn>
                  <a:cxn ang="0">
                    <a:pos x="17" y="67"/>
                  </a:cxn>
                  <a:cxn ang="0">
                    <a:pos x="9" y="52"/>
                  </a:cxn>
                  <a:cxn ang="0">
                    <a:pos x="10" y="39"/>
                  </a:cxn>
                  <a:cxn ang="0">
                    <a:pos x="10" y="39"/>
                  </a:cxn>
                  <a:cxn ang="0">
                    <a:pos x="17" y="37"/>
                  </a:cxn>
                  <a:cxn ang="0">
                    <a:pos x="28" y="34"/>
                  </a:cxn>
                  <a:cxn ang="0">
                    <a:pos x="28" y="34"/>
                  </a:cxn>
                  <a:cxn ang="0">
                    <a:pos x="38" y="28"/>
                  </a:cxn>
                  <a:cxn ang="0">
                    <a:pos x="43" y="24"/>
                  </a:cxn>
                  <a:cxn ang="0">
                    <a:pos x="54" y="34"/>
                  </a:cxn>
                  <a:cxn ang="0">
                    <a:pos x="57" y="49"/>
                  </a:cxn>
                  <a:cxn ang="0">
                    <a:pos x="61" y="46"/>
                  </a:cxn>
                  <a:cxn ang="0">
                    <a:pos x="61" y="46"/>
                  </a:cxn>
                  <a:cxn ang="0">
                    <a:pos x="57" y="31"/>
                  </a:cxn>
                  <a:cxn ang="0">
                    <a:pos x="52" y="23"/>
                  </a:cxn>
                  <a:cxn ang="0">
                    <a:pos x="51" y="19"/>
                  </a:cxn>
                  <a:cxn ang="0">
                    <a:pos x="49" y="16"/>
                  </a:cxn>
                  <a:cxn ang="0">
                    <a:pos x="49" y="16"/>
                  </a:cxn>
                </a:cxnLst>
                <a:rect l="0" t="0" r="r" b="b"/>
                <a:pathLst>
                  <a:path w="61" h="67">
                    <a:moveTo>
                      <a:pt x="49" y="16"/>
                    </a:moveTo>
                    <a:lnTo>
                      <a:pt x="49" y="16"/>
                    </a:lnTo>
                    <a:lnTo>
                      <a:pt x="46" y="16"/>
                    </a:lnTo>
                    <a:lnTo>
                      <a:pt x="46" y="16"/>
                    </a:lnTo>
                    <a:lnTo>
                      <a:pt x="46" y="11"/>
                    </a:lnTo>
                    <a:lnTo>
                      <a:pt x="44" y="6"/>
                    </a:lnTo>
                    <a:lnTo>
                      <a:pt x="41" y="3"/>
                    </a:lnTo>
                    <a:lnTo>
                      <a:pt x="38" y="2"/>
                    </a:lnTo>
                    <a:lnTo>
                      <a:pt x="33" y="0"/>
                    </a:lnTo>
                    <a:lnTo>
                      <a:pt x="30" y="0"/>
                    </a:lnTo>
                    <a:lnTo>
                      <a:pt x="30" y="0"/>
                    </a:lnTo>
                    <a:lnTo>
                      <a:pt x="31" y="0"/>
                    </a:lnTo>
                    <a:lnTo>
                      <a:pt x="33" y="5"/>
                    </a:lnTo>
                    <a:lnTo>
                      <a:pt x="33" y="6"/>
                    </a:lnTo>
                    <a:lnTo>
                      <a:pt x="31" y="10"/>
                    </a:lnTo>
                    <a:lnTo>
                      <a:pt x="26" y="13"/>
                    </a:lnTo>
                    <a:lnTo>
                      <a:pt x="20" y="16"/>
                    </a:lnTo>
                    <a:lnTo>
                      <a:pt x="20" y="16"/>
                    </a:lnTo>
                    <a:lnTo>
                      <a:pt x="13" y="19"/>
                    </a:lnTo>
                    <a:lnTo>
                      <a:pt x="7" y="23"/>
                    </a:lnTo>
                    <a:lnTo>
                      <a:pt x="4" y="28"/>
                    </a:lnTo>
                    <a:lnTo>
                      <a:pt x="2" y="31"/>
                    </a:lnTo>
                    <a:lnTo>
                      <a:pt x="0" y="36"/>
                    </a:lnTo>
                    <a:lnTo>
                      <a:pt x="0" y="39"/>
                    </a:lnTo>
                    <a:lnTo>
                      <a:pt x="0" y="39"/>
                    </a:lnTo>
                    <a:lnTo>
                      <a:pt x="2" y="46"/>
                    </a:lnTo>
                    <a:lnTo>
                      <a:pt x="5" y="54"/>
                    </a:lnTo>
                    <a:lnTo>
                      <a:pt x="13" y="65"/>
                    </a:lnTo>
                    <a:lnTo>
                      <a:pt x="17" y="67"/>
                    </a:lnTo>
                    <a:lnTo>
                      <a:pt x="9" y="52"/>
                    </a:lnTo>
                    <a:lnTo>
                      <a:pt x="10" y="39"/>
                    </a:lnTo>
                    <a:lnTo>
                      <a:pt x="10" y="39"/>
                    </a:lnTo>
                    <a:lnTo>
                      <a:pt x="17" y="37"/>
                    </a:lnTo>
                    <a:lnTo>
                      <a:pt x="28" y="34"/>
                    </a:lnTo>
                    <a:lnTo>
                      <a:pt x="28" y="34"/>
                    </a:lnTo>
                    <a:lnTo>
                      <a:pt x="38" y="28"/>
                    </a:lnTo>
                    <a:lnTo>
                      <a:pt x="43" y="24"/>
                    </a:lnTo>
                    <a:lnTo>
                      <a:pt x="54" y="34"/>
                    </a:lnTo>
                    <a:lnTo>
                      <a:pt x="57" y="49"/>
                    </a:lnTo>
                    <a:lnTo>
                      <a:pt x="61" y="46"/>
                    </a:lnTo>
                    <a:lnTo>
                      <a:pt x="61" y="46"/>
                    </a:lnTo>
                    <a:lnTo>
                      <a:pt x="57" y="31"/>
                    </a:lnTo>
                    <a:lnTo>
                      <a:pt x="52" y="23"/>
                    </a:lnTo>
                    <a:lnTo>
                      <a:pt x="51" y="19"/>
                    </a:lnTo>
                    <a:lnTo>
                      <a:pt x="49" y="16"/>
                    </a:lnTo>
                    <a:lnTo>
                      <a:pt x="49"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3" name="Freeform 3518"/>
              <p:cNvSpPr>
                <a:spLocks noEditPoints="1"/>
              </p:cNvSpPr>
              <p:nvPr/>
            </p:nvSpPr>
            <p:spPr bwMode="auto">
              <a:xfrm>
                <a:off x="4433887" y="3633787"/>
                <a:ext cx="677863" cy="477838"/>
              </a:xfrm>
              <a:custGeom>
                <a:avLst/>
                <a:gdLst/>
                <a:ahLst/>
                <a:cxnLst>
                  <a:cxn ang="0">
                    <a:pos x="637" y="306"/>
                  </a:cxn>
                  <a:cxn ang="0">
                    <a:pos x="607" y="355"/>
                  </a:cxn>
                  <a:cxn ang="0">
                    <a:pos x="572" y="401"/>
                  </a:cxn>
                  <a:cxn ang="0">
                    <a:pos x="528" y="442"/>
                  </a:cxn>
                  <a:cxn ang="0">
                    <a:pos x="477" y="474"/>
                  </a:cxn>
                  <a:cxn ang="0">
                    <a:pos x="456" y="484"/>
                  </a:cxn>
                  <a:cxn ang="0">
                    <a:pos x="412" y="502"/>
                  </a:cxn>
                  <a:cxn ang="0">
                    <a:pos x="366" y="513"/>
                  </a:cxn>
                  <a:cxn ang="0">
                    <a:pos x="322" y="518"/>
                  </a:cxn>
                  <a:cxn ang="0">
                    <a:pos x="300" y="520"/>
                  </a:cxn>
                  <a:cxn ang="0">
                    <a:pos x="256" y="517"/>
                  </a:cxn>
                  <a:cxn ang="0">
                    <a:pos x="213" y="510"/>
                  </a:cxn>
                  <a:cxn ang="0">
                    <a:pos x="172" y="497"/>
                  </a:cxn>
                  <a:cxn ang="0">
                    <a:pos x="133" y="481"/>
                  </a:cxn>
                  <a:cxn ang="0">
                    <a:pos x="96" y="460"/>
                  </a:cxn>
                  <a:cxn ang="0">
                    <a:pos x="60" y="433"/>
                  </a:cxn>
                  <a:cxn ang="0">
                    <a:pos x="28" y="404"/>
                  </a:cxn>
                  <a:cxn ang="0">
                    <a:pos x="0" y="370"/>
                  </a:cxn>
                  <a:cxn ang="0">
                    <a:pos x="13" y="401"/>
                  </a:cxn>
                  <a:cxn ang="0">
                    <a:pos x="28" y="424"/>
                  </a:cxn>
                  <a:cxn ang="0">
                    <a:pos x="57" y="466"/>
                  </a:cxn>
                  <a:cxn ang="0">
                    <a:pos x="93" y="503"/>
                  </a:cxn>
                  <a:cxn ang="0">
                    <a:pos x="133" y="536"/>
                  </a:cxn>
                  <a:cxn ang="0">
                    <a:pos x="176" y="560"/>
                  </a:cxn>
                  <a:cxn ang="0">
                    <a:pos x="223" y="580"/>
                  </a:cxn>
                  <a:cxn ang="0">
                    <a:pos x="270" y="593"/>
                  </a:cxn>
                  <a:cxn ang="0">
                    <a:pos x="321" y="601"/>
                  </a:cxn>
                  <a:cxn ang="0">
                    <a:pos x="347" y="601"/>
                  </a:cxn>
                  <a:cxn ang="0">
                    <a:pos x="391" y="600"/>
                  </a:cxn>
                  <a:cxn ang="0">
                    <a:pos x="435" y="591"/>
                  </a:cxn>
                  <a:cxn ang="0">
                    <a:pos x="477" y="577"/>
                  </a:cxn>
                  <a:cxn ang="0">
                    <a:pos x="519" y="559"/>
                  </a:cxn>
                  <a:cxn ang="0">
                    <a:pos x="547" y="543"/>
                  </a:cxn>
                  <a:cxn ang="0">
                    <a:pos x="594" y="507"/>
                  </a:cxn>
                  <a:cxn ang="0">
                    <a:pos x="635" y="466"/>
                  </a:cxn>
                  <a:cxn ang="0">
                    <a:pos x="668" y="419"/>
                  </a:cxn>
                  <a:cxn ang="0">
                    <a:pos x="793" y="427"/>
                  </a:cxn>
                  <a:cxn ang="0">
                    <a:pos x="804" y="429"/>
                  </a:cxn>
                  <a:cxn ang="0">
                    <a:pos x="811" y="429"/>
                  </a:cxn>
                  <a:cxn ang="0">
                    <a:pos x="824" y="425"/>
                  </a:cxn>
                  <a:cxn ang="0">
                    <a:pos x="834" y="417"/>
                  </a:cxn>
                  <a:cxn ang="0">
                    <a:pos x="842" y="407"/>
                  </a:cxn>
                  <a:cxn ang="0">
                    <a:pos x="852" y="378"/>
                  </a:cxn>
                  <a:cxn ang="0">
                    <a:pos x="853" y="370"/>
                  </a:cxn>
                  <a:cxn ang="0">
                    <a:pos x="852" y="355"/>
                  </a:cxn>
                  <a:cxn ang="0">
                    <a:pos x="844" y="341"/>
                  </a:cxn>
                  <a:cxn ang="0">
                    <a:pos x="832" y="331"/>
                  </a:cxn>
                  <a:cxn ang="0">
                    <a:pos x="796" y="318"/>
                  </a:cxn>
                  <a:cxn ang="0">
                    <a:pos x="790" y="328"/>
                  </a:cxn>
                  <a:cxn ang="0">
                    <a:pos x="770" y="339"/>
                  </a:cxn>
                  <a:cxn ang="0">
                    <a:pos x="760" y="341"/>
                  </a:cxn>
                  <a:cxn ang="0">
                    <a:pos x="637" y="306"/>
                  </a:cxn>
                  <a:cxn ang="0">
                    <a:pos x="645" y="0"/>
                  </a:cxn>
                  <a:cxn ang="0">
                    <a:pos x="663" y="51"/>
                  </a:cxn>
                  <a:cxn ang="0">
                    <a:pos x="671" y="103"/>
                  </a:cxn>
                  <a:cxn ang="0">
                    <a:pos x="674" y="155"/>
                  </a:cxn>
                  <a:cxn ang="0">
                    <a:pos x="669" y="205"/>
                  </a:cxn>
                  <a:cxn ang="0">
                    <a:pos x="721" y="222"/>
                  </a:cxn>
                  <a:cxn ang="0">
                    <a:pos x="718" y="179"/>
                  </a:cxn>
                  <a:cxn ang="0">
                    <a:pos x="710" y="135"/>
                  </a:cxn>
                  <a:cxn ang="0">
                    <a:pos x="697" y="93"/>
                  </a:cxn>
                  <a:cxn ang="0">
                    <a:pos x="677" y="52"/>
                  </a:cxn>
                  <a:cxn ang="0">
                    <a:pos x="663" y="25"/>
                  </a:cxn>
                </a:cxnLst>
                <a:rect l="0" t="0" r="r" b="b"/>
                <a:pathLst>
                  <a:path w="853" h="601">
                    <a:moveTo>
                      <a:pt x="637" y="306"/>
                    </a:moveTo>
                    <a:lnTo>
                      <a:pt x="637" y="306"/>
                    </a:lnTo>
                    <a:lnTo>
                      <a:pt x="624" y="331"/>
                    </a:lnTo>
                    <a:lnTo>
                      <a:pt x="607" y="355"/>
                    </a:lnTo>
                    <a:lnTo>
                      <a:pt x="591" y="380"/>
                    </a:lnTo>
                    <a:lnTo>
                      <a:pt x="572" y="401"/>
                    </a:lnTo>
                    <a:lnTo>
                      <a:pt x="550" y="422"/>
                    </a:lnTo>
                    <a:lnTo>
                      <a:pt x="528" y="442"/>
                    </a:lnTo>
                    <a:lnTo>
                      <a:pt x="503" y="458"/>
                    </a:lnTo>
                    <a:lnTo>
                      <a:pt x="477" y="474"/>
                    </a:lnTo>
                    <a:lnTo>
                      <a:pt x="477" y="474"/>
                    </a:lnTo>
                    <a:lnTo>
                      <a:pt x="456" y="484"/>
                    </a:lnTo>
                    <a:lnTo>
                      <a:pt x="433" y="494"/>
                    </a:lnTo>
                    <a:lnTo>
                      <a:pt x="412" y="502"/>
                    </a:lnTo>
                    <a:lnTo>
                      <a:pt x="389" y="508"/>
                    </a:lnTo>
                    <a:lnTo>
                      <a:pt x="366" y="513"/>
                    </a:lnTo>
                    <a:lnTo>
                      <a:pt x="344" y="517"/>
                    </a:lnTo>
                    <a:lnTo>
                      <a:pt x="322" y="518"/>
                    </a:lnTo>
                    <a:lnTo>
                      <a:pt x="300" y="520"/>
                    </a:lnTo>
                    <a:lnTo>
                      <a:pt x="300" y="520"/>
                    </a:lnTo>
                    <a:lnTo>
                      <a:pt x="277" y="518"/>
                    </a:lnTo>
                    <a:lnTo>
                      <a:pt x="256" y="517"/>
                    </a:lnTo>
                    <a:lnTo>
                      <a:pt x="234" y="513"/>
                    </a:lnTo>
                    <a:lnTo>
                      <a:pt x="213" y="510"/>
                    </a:lnTo>
                    <a:lnTo>
                      <a:pt x="194" y="503"/>
                    </a:lnTo>
                    <a:lnTo>
                      <a:pt x="172" y="497"/>
                    </a:lnTo>
                    <a:lnTo>
                      <a:pt x="153" y="489"/>
                    </a:lnTo>
                    <a:lnTo>
                      <a:pt x="133" y="481"/>
                    </a:lnTo>
                    <a:lnTo>
                      <a:pt x="114" y="471"/>
                    </a:lnTo>
                    <a:lnTo>
                      <a:pt x="96" y="460"/>
                    </a:lnTo>
                    <a:lnTo>
                      <a:pt x="78" y="446"/>
                    </a:lnTo>
                    <a:lnTo>
                      <a:pt x="60" y="433"/>
                    </a:lnTo>
                    <a:lnTo>
                      <a:pt x="44" y="419"/>
                    </a:lnTo>
                    <a:lnTo>
                      <a:pt x="28" y="404"/>
                    </a:lnTo>
                    <a:lnTo>
                      <a:pt x="13" y="388"/>
                    </a:lnTo>
                    <a:lnTo>
                      <a:pt x="0" y="370"/>
                    </a:lnTo>
                    <a:lnTo>
                      <a:pt x="0" y="370"/>
                    </a:lnTo>
                    <a:lnTo>
                      <a:pt x="13" y="401"/>
                    </a:lnTo>
                    <a:lnTo>
                      <a:pt x="13" y="401"/>
                    </a:lnTo>
                    <a:lnTo>
                      <a:pt x="28" y="424"/>
                    </a:lnTo>
                    <a:lnTo>
                      <a:pt x="42" y="446"/>
                    </a:lnTo>
                    <a:lnTo>
                      <a:pt x="57" y="466"/>
                    </a:lnTo>
                    <a:lnTo>
                      <a:pt x="75" y="486"/>
                    </a:lnTo>
                    <a:lnTo>
                      <a:pt x="93" y="503"/>
                    </a:lnTo>
                    <a:lnTo>
                      <a:pt x="112" y="520"/>
                    </a:lnTo>
                    <a:lnTo>
                      <a:pt x="133" y="536"/>
                    </a:lnTo>
                    <a:lnTo>
                      <a:pt x="155" y="549"/>
                    </a:lnTo>
                    <a:lnTo>
                      <a:pt x="176" y="560"/>
                    </a:lnTo>
                    <a:lnTo>
                      <a:pt x="199" y="572"/>
                    </a:lnTo>
                    <a:lnTo>
                      <a:pt x="223" y="580"/>
                    </a:lnTo>
                    <a:lnTo>
                      <a:pt x="247" y="588"/>
                    </a:lnTo>
                    <a:lnTo>
                      <a:pt x="270" y="593"/>
                    </a:lnTo>
                    <a:lnTo>
                      <a:pt x="296" y="598"/>
                    </a:lnTo>
                    <a:lnTo>
                      <a:pt x="321" y="601"/>
                    </a:lnTo>
                    <a:lnTo>
                      <a:pt x="347" y="601"/>
                    </a:lnTo>
                    <a:lnTo>
                      <a:pt x="347" y="601"/>
                    </a:lnTo>
                    <a:lnTo>
                      <a:pt x="368" y="601"/>
                    </a:lnTo>
                    <a:lnTo>
                      <a:pt x="391" y="600"/>
                    </a:lnTo>
                    <a:lnTo>
                      <a:pt x="412" y="596"/>
                    </a:lnTo>
                    <a:lnTo>
                      <a:pt x="435" y="591"/>
                    </a:lnTo>
                    <a:lnTo>
                      <a:pt x="456" y="585"/>
                    </a:lnTo>
                    <a:lnTo>
                      <a:pt x="477" y="577"/>
                    </a:lnTo>
                    <a:lnTo>
                      <a:pt x="498" y="569"/>
                    </a:lnTo>
                    <a:lnTo>
                      <a:pt x="519" y="559"/>
                    </a:lnTo>
                    <a:lnTo>
                      <a:pt x="519" y="559"/>
                    </a:lnTo>
                    <a:lnTo>
                      <a:pt x="547" y="543"/>
                    </a:lnTo>
                    <a:lnTo>
                      <a:pt x="572" y="526"/>
                    </a:lnTo>
                    <a:lnTo>
                      <a:pt x="594" y="507"/>
                    </a:lnTo>
                    <a:lnTo>
                      <a:pt x="616" y="487"/>
                    </a:lnTo>
                    <a:lnTo>
                      <a:pt x="635" y="466"/>
                    </a:lnTo>
                    <a:lnTo>
                      <a:pt x="653" y="442"/>
                    </a:lnTo>
                    <a:lnTo>
                      <a:pt x="668" y="419"/>
                    </a:lnTo>
                    <a:lnTo>
                      <a:pt x="682" y="393"/>
                    </a:lnTo>
                    <a:lnTo>
                      <a:pt x="793" y="427"/>
                    </a:lnTo>
                    <a:lnTo>
                      <a:pt x="793" y="427"/>
                    </a:lnTo>
                    <a:lnTo>
                      <a:pt x="804" y="429"/>
                    </a:lnTo>
                    <a:lnTo>
                      <a:pt x="804" y="429"/>
                    </a:lnTo>
                    <a:lnTo>
                      <a:pt x="811" y="429"/>
                    </a:lnTo>
                    <a:lnTo>
                      <a:pt x="817" y="427"/>
                    </a:lnTo>
                    <a:lnTo>
                      <a:pt x="824" y="425"/>
                    </a:lnTo>
                    <a:lnTo>
                      <a:pt x="829" y="422"/>
                    </a:lnTo>
                    <a:lnTo>
                      <a:pt x="834" y="417"/>
                    </a:lnTo>
                    <a:lnTo>
                      <a:pt x="839" y="412"/>
                    </a:lnTo>
                    <a:lnTo>
                      <a:pt x="842" y="407"/>
                    </a:lnTo>
                    <a:lnTo>
                      <a:pt x="844" y="401"/>
                    </a:lnTo>
                    <a:lnTo>
                      <a:pt x="852" y="378"/>
                    </a:lnTo>
                    <a:lnTo>
                      <a:pt x="852" y="378"/>
                    </a:lnTo>
                    <a:lnTo>
                      <a:pt x="853" y="370"/>
                    </a:lnTo>
                    <a:lnTo>
                      <a:pt x="853" y="362"/>
                    </a:lnTo>
                    <a:lnTo>
                      <a:pt x="852" y="355"/>
                    </a:lnTo>
                    <a:lnTo>
                      <a:pt x="848" y="347"/>
                    </a:lnTo>
                    <a:lnTo>
                      <a:pt x="844" y="341"/>
                    </a:lnTo>
                    <a:lnTo>
                      <a:pt x="839" y="336"/>
                    </a:lnTo>
                    <a:lnTo>
                      <a:pt x="832" y="331"/>
                    </a:lnTo>
                    <a:lnTo>
                      <a:pt x="824" y="328"/>
                    </a:lnTo>
                    <a:lnTo>
                      <a:pt x="796" y="318"/>
                    </a:lnTo>
                    <a:lnTo>
                      <a:pt x="796" y="318"/>
                    </a:lnTo>
                    <a:lnTo>
                      <a:pt x="790" y="328"/>
                    </a:lnTo>
                    <a:lnTo>
                      <a:pt x="782" y="336"/>
                    </a:lnTo>
                    <a:lnTo>
                      <a:pt x="770" y="339"/>
                    </a:lnTo>
                    <a:lnTo>
                      <a:pt x="760" y="341"/>
                    </a:lnTo>
                    <a:lnTo>
                      <a:pt x="760" y="341"/>
                    </a:lnTo>
                    <a:lnTo>
                      <a:pt x="747" y="339"/>
                    </a:lnTo>
                    <a:lnTo>
                      <a:pt x="637" y="306"/>
                    </a:lnTo>
                    <a:close/>
                    <a:moveTo>
                      <a:pt x="645" y="0"/>
                    </a:moveTo>
                    <a:lnTo>
                      <a:pt x="645" y="0"/>
                    </a:lnTo>
                    <a:lnTo>
                      <a:pt x="655" y="25"/>
                    </a:lnTo>
                    <a:lnTo>
                      <a:pt x="663" y="51"/>
                    </a:lnTo>
                    <a:lnTo>
                      <a:pt x="668" y="77"/>
                    </a:lnTo>
                    <a:lnTo>
                      <a:pt x="671" y="103"/>
                    </a:lnTo>
                    <a:lnTo>
                      <a:pt x="674" y="129"/>
                    </a:lnTo>
                    <a:lnTo>
                      <a:pt x="674" y="155"/>
                    </a:lnTo>
                    <a:lnTo>
                      <a:pt x="673" y="181"/>
                    </a:lnTo>
                    <a:lnTo>
                      <a:pt x="669" y="205"/>
                    </a:lnTo>
                    <a:lnTo>
                      <a:pt x="721" y="222"/>
                    </a:lnTo>
                    <a:lnTo>
                      <a:pt x="721" y="222"/>
                    </a:lnTo>
                    <a:lnTo>
                      <a:pt x="720" y="201"/>
                    </a:lnTo>
                    <a:lnTo>
                      <a:pt x="718" y="179"/>
                    </a:lnTo>
                    <a:lnTo>
                      <a:pt x="715" y="157"/>
                    </a:lnTo>
                    <a:lnTo>
                      <a:pt x="710" y="135"/>
                    </a:lnTo>
                    <a:lnTo>
                      <a:pt x="703" y="114"/>
                    </a:lnTo>
                    <a:lnTo>
                      <a:pt x="697" y="93"/>
                    </a:lnTo>
                    <a:lnTo>
                      <a:pt x="689" y="72"/>
                    </a:lnTo>
                    <a:lnTo>
                      <a:pt x="677" y="52"/>
                    </a:lnTo>
                    <a:lnTo>
                      <a:pt x="677" y="52"/>
                    </a:lnTo>
                    <a:lnTo>
                      <a:pt x="663" y="25"/>
                    </a:lnTo>
                    <a:lnTo>
                      <a:pt x="645" y="0"/>
                    </a:lnTo>
                    <a:close/>
                  </a:path>
                </a:pathLst>
              </a:custGeom>
              <a:solidFill>
                <a:srgbClr val="ADAD8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4" name="Freeform 3519"/>
              <p:cNvSpPr>
                <a:spLocks/>
              </p:cNvSpPr>
              <p:nvPr/>
            </p:nvSpPr>
            <p:spPr bwMode="auto">
              <a:xfrm>
                <a:off x="4433887" y="3876675"/>
                <a:ext cx="677863" cy="234950"/>
              </a:xfrm>
              <a:custGeom>
                <a:avLst/>
                <a:gdLst/>
                <a:ahLst/>
                <a:cxnLst>
                  <a:cxn ang="0">
                    <a:pos x="637" y="0"/>
                  </a:cxn>
                  <a:cxn ang="0">
                    <a:pos x="607" y="49"/>
                  </a:cxn>
                  <a:cxn ang="0">
                    <a:pos x="572" y="95"/>
                  </a:cxn>
                  <a:cxn ang="0">
                    <a:pos x="528" y="136"/>
                  </a:cxn>
                  <a:cxn ang="0">
                    <a:pos x="477" y="168"/>
                  </a:cxn>
                  <a:cxn ang="0">
                    <a:pos x="456" y="178"/>
                  </a:cxn>
                  <a:cxn ang="0">
                    <a:pos x="412" y="196"/>
                  </a:cxn>
                  <a:cxn ang="0">
                    <a:pos x="366" y="207"/>
                  </a:cxn>
                  <a:cxn ang="0">
                    <a:pos x="322" y="212"/>
                  </a:cxn>
                  <a:cxn ang="0">
                    <a:pos x="300" y="214"/>
                  </a:cxn>
                  <a:cxn ang="0">
                    <a:pos x="256" y="211"/>
                  </a:cxn>
                  <a:cxn ang="0">
                    <a:pos x="213" y="204"/>
                  </a:cxn>
                  <a:cxn ang="0">
                    <a:pos x="172" y="191"/>
                  </a:cxn>
                  <a:cxn ang="0">
                    <a:pos x="133" y="175"/>
                  </a:cxn>
                  <a:cxn ang="0">
                    <a:pos x="96" y="154"/>
                  </a:cxn>
                  <a:cxn ang="0">
                    <a:pos x="60" y="127"/>
                  </a:cxn>
                  <a:cxn ang="0">
                    <a:pos x="28" y="98"/>
                  </a:cxn>
                  <a:cxn ang="0">
                    <a:pos x="0" y="64"/>
                  </a:cxn>
                  <a:cxn ang="0">
                    <a:pos x="13" y="95"/>
                  </a:cxn>
                  <a:cxn ang="0">
                    <a:pos x="28" y="118"/>
                  </a:cxn>
                  <a:cxn ang="0">
                    <a:pos x="57" y="160"/>
                  </a:cxn>
                  <a:cxn ang="0">
                    <a:pos x="93" y="197"/>
                  </a:cxn>
                  <a:cxn ang="0">
                    <a:pos x="133" y="230"/>
                  </a:cxn>
                  <a:cxn ang="0">
                    <a:pos x="176" y="254"/>
                  </a:cxn>
                  <a:cxn ang="0">
                    <a:pos x="223" y="274"/>
                  </a:cxn>
                  <a:cxn ang="0">
                    <a:pos x="270" y="287"/>
                  </a:cxn>
                  <a:cxn ang="0">
                    <a:pos x="321" y="295"/>
                  </a:cxn>
                  <a:cxn ang="0">
                    <a:pos x="347" y="295"/>
                  </a:cxn>
                  <a:cxn ang="0">
                    <a:pos x="391" y="294"/>
                  </a:cxn>
                  <a:cxn ang="0">
                    <a:pos x="435" y="285"/>
                  </a:cxn>
                  <a:cxn ang="0">
                    <a:pos x="477" y="271"/>
                  </a:cxn>
                  <a:cxn ang="0">
                    <a:pos x="519" y="253"/>
                  </a:cxn>
                  <a:cxn ang="0">
                    <a:pos x="547" y="237"/>
                  </a:cxn>
                  <a:cxn ang="0">
                    <a:pos x="594" y="201"/>
                  </a:cxn>
                  <a:cxn ang="0">
                    <a:pos x="635" y="160"/>
                  </a:cxn>
                  <a:cxn ang="0">
                    <a:pos x="668" y="113"/>
                  </a:cxn>
                  <a:cxn ang="0">
                    <a:pos x="793" y="121"/>
                  </a:cxn>
                  <a:cxn ang="0">
                    <a:pos x="804" y="123"/>
                  </a:cxn>
                  <a:cxn ang="0">
                    <a:pos x="811" y="123"/>
                  </a:cxn>
                  <a:cxn ang="0">
                    <a:pos x="824" y="119"/>
                  </a:cxn>
                  <a:cxn ang="0">
                    <a:pos x="834" y="111"/>
                  </a:cxn>
                  <a:cxn ang="0">
                    <a:pos x="842" y="101"/>
                  </a:cxn>
                  <a:cxn ang="0">
                    <a:pos x="852" y="72"/>
                  </a:cxn>
                  <a:cxn ang="0">
                    <a:pos x="853" y="64"/>
                  </a:cxn>
                  <a:cxn ang="0">
                    <a:pos x="852" y="49"/>
                  </a:cxn>
                  <a:cxn ang="0">
                    <a:pos x="844" y="35"/>
                  </a:cxn>
                  <a:cxn ang="0">
                    <a:pos x="832" y="25"/>
                  </a:cxn>
                  <a:cxn ang="0">
                    <a:pos x="796" y="12"/>
                  </a:cxn>
                  <a:cxn ang="0">
                    <a:pos x="790" y="22"/>
                  </a:cxn>
                  <a:cxn ang="0">
                    <a:pos x="770" y="33"/>
                  </a:cxn>
                  <a:cxn ang="0">
                    <a:pos x="760" y="35"/>
                  </a:cxn>
                  <a:cxn ang="0">
                    <a:pos x="637" y="0"/>
                  </a:cxn>
                </a:cxnLst>
                <a:rect l="0" t="0" r="r" b="b"/>
                <a:pathLst>
                  <a:path w="853" h="295">
                    <a:moveTo>
                      <a:pt x="637" y="0"/>
                    </a:moveTo>
                    <a:lnTo>
                      <a:pt x="637" y="0"/>
                    </a:lnTo>
                    <a:lnTo>
                      <a:pt x="624" y="25"/>
                    </a:lnTo>
                    <a:lnTo>
                      <a:pt x="607" y="49"/>
                    </a:lnTo>
                    <a:lnTo>
                      <a:pt x="591" y="74"/>
                    </a:lnTo>
                    <a:lnTo>
                      <a:pt x="572" y="95"/>
                    </a:lnTo>
                    <a:lnTo>
                      <a:pt x="550" y="116"/>
                    </a:lnTo>
                    <a:lnTo>
                      <a:pt x="528" y="136"/>
                    </a:lnTo>
                    <a:lnTo>
                      <a:pt x="503" y="152"/>
                    </a:lnTo>
                    <a:lnTo>
                      <a:pt x="477" y="168"/>
                    </a:lnTo>
                    <a:lnTo>
                      <a:pt x="477" y="168"/>
                    </a:lnTo>
                    <a:lnTo>
                      <a:pt x="456" y="178"/>
                    </a:lnTo>
                    <a:lnTo>
                      <a:pt x="433" y="188"/>
                    </a:lnTo>
                    <a:lnTo>
                      <a:pt x="412" y="196"/>
                    </a:lnTo>
                    <a:lnTo>
                      <a:pt x="389" y="202"/>
                    </a:lnTo>
                    <a:lnTo>
                      <a:pt x="366" y="207"/>
                    </a:lnTo>
                    <a:lnTo>
                      <a:pt x="344" y="211"/>
                    </a:lnTo>
                    <a:lnTo>
                      <a:pt x="322" y="212"/>
                    </a:lnTo>
                    <a:lnTo>
                      <a:pt x="300" y="214"/>
                    </a:lnTo>
                    <a:lnTo>
                      <a:pt x="300" y="214"/>
                    </a:lnTo>
                    <a:lnTo>
                      <a:pt x="277" y="212"/>
                    </a:lnTo>
                    <a:lnTo>
                      <a:pt x="256" y="211"/>
                    </a:lnTo>
                    <a:lnTo>
                      <a:pt x="234" y="207"/>
                    </a:lnTo>
                    <a:lnTo>
                      <a:pt x="213" y="204"/>
                    </a:lnTo>
                    <a:lnTo>
                      <a:pt x="194" y="197"/>
                    </a:lnTo>
                    <a:lnTo>
                      <a:pt x="172" y="191"/>
                    </a:lnTo>
                    <a:lnTo>
                      <a:pt x="153" y="183"/>
                    </a:lnTo>
                    <a:lnTo>
                      <a:pt x="133" y="175"/>
                    </a:lnTo>
                    <a:lnTo>
                      <a:pt x="114" y="165"/>
                    </a:lnTo>
                    <a:lnTo>
                      <a:pt x="96" y="154"/>
                    </a:lnTo>
                    <a:lnTo>
                      <a:pt x="78" y="140"/>
                    </a:lnTo>
                    <a:lnTo>
                      <a:pt x="60" y="127"/>
                    </a:lnTo>
                    <a:lnTo>
                      <a:pt x="44" y="113"/>
                    </a:lnTo>
                    <a:lnTo>
                      <a:pt x="28" y="98"/>
                    </a:lnTo>
                    <a:lnTo>
                      <a:pt x="13" y="82"/>
                    </a:lnTo>
                    <a:lnTo>
                      <a:pt x="0" y="64"/>
                    </a:lnTo>
                    <a:lnTo>
                      <a:pt x="0" y="64"/>
                    </a:lnTo>
                    <a:lnTo>
                      <a:pt x="13" y="95"/>
                    </a:lnTo>
                    <a:lnTo>
                      <a:pt x="13" y="95"/>
                    </a:lnTo>
                    <a:lnTo>
                      <a:pt x="28" y="118"/>
                    </a:lnTo>
                    <a:lnTo>
                      <a:pt x="42" y="140"/>
                    </a:lnTo>
                    <a:lnTo>
                      <a:pt x="57" y="160"/>
                    </a:lnTo>
                    <a:lnTo>
                      <a:pt x="75" y="180"/>
                    </a:lnTo>
                    <a:lnTo>
                      <a:pt x="93" y="197"/>
                    </a:lnTo>
                    <a:lnTo>
                      <a:pt x="112" y="214"/>
                    </a:lnTo>
                    <a:lnTo>
                      <a:pt x="133" y="230"/>
                    </a:lnTo>
                    <a:lnTo>
                      <a:pt x="155" y="243"/>
                    </a:lnTo>
                    <a:lnTo>
                      <a:pt x="176" y="254"/>
                    </a:lnTo>
                    <a:lnTo>
                      <a:pt x="199" y="266"/>
                    </a:lnTo>
                    <a:lnTo>
                      <a:pt x="223" y="274"/>
                    </a:lnTo>
                    <a:lnTo>
                      <a:pt x="247" y="282"/>
                    </a:lnTo>
                    <a:lnTo>
                      <a:pt x="270" y="287"/>
                    </a:lnTo>
                    <a:lnTo>
                      <a:pt x="296" y="292"/>
                    </a:lnTo>
                    <a:lnTo>
                      <a:pt x="321" y="295"/>
                    </a:lnTo>
                    <a:lnTo>
                      <a:pt x="347" y="295"/>
                    </a:lnTo>
                    <a:lnTo>
                      <a:pt x="347" y="295"/>
                    </a:lnTo>
                    <a:lnTo>
                      <a:pt x="368" y="295"/>
                    </a:lnTo>
                    <a:lnTo>
                      <a:pt x="391" y="294"/>
                    </a:lnTo>
                    <a:lnTo>
                      <a:pt x="412" y="290"/>
                    </a:lnTo>
                    <a:lnTo>
                      <a:pt x="435" y="285"/>
                    </a:lnTo>
                    <a:lnTo>
                      <a:pt x="456" y="279"/>
                    </a:lnTo>
                    <a:lnTo>
                      <a:pt x="477" y="271"/>
                    </a:lnTo>
                    <a:lnTo>
                      <a:pt x="498" y="263"/>
                    </a:lnTo>
                    <a:lnTo>
                      <a:pt x="519" y="253"/>
                    </a:lnTo>
                    <a:lnTo>
                      <a:pt x="519" y="253"/>
                    </a:lnTo>
                    <a:lnTo>
                      <a:pt x="547" y="237"/>
                    </a:lnTo>
                    <a:lnTo>
                      <a:pt x="572" y="220"/>
                    </a:lnTo>
                    <a:lnTo>
                      <a:pt x="594" y="201"/>
                    </a:lnTo>
                    <a:lnTo>
                      <a:pt x="616" y="181"/>
                    </a:lnTo>
                    <a:lnTo>
                      <a:pt x="635" y="160"/>
                    </a:lnTo>
                    <a:lnTo>
                      <a:pt x="653" y="136"/>
                    </a:lnTo>
                    <a:lnTo>
                      <a:pt x="668" y="113"/>
                    </a:lnTo>
                    <a:lnTo>
                      <a:pt x="682" y="87"/>
                    </a:lnTo>
                    <a:lnTo>
                      <a:pt x="793" y="121"/>
                    </a:lnTo>
                    <a:lnTo>
                      <a:pt x="793" y="121"/>
                    </a:lnTo>
                    <a:lnTo>
                      <a:pt x="804" y="123"/>
                    </a:lnTo>
                    <a:lnTo>
                      <a:pt x="804" y="123"/>
                    </a:lnTo>
                    <a:lnTo>
                      <a:pt x="811" y="123"/>
                    </a:lnTo>
                    <a:lnTo>
                      <a:pt x="817" y="121"/>
                    </a:lnTo>
                    <a:lnTo>
                      <a:pt x="824" y="119"/>
                    </a:lnTo>
                    <a:lnTo>
                      <a:pt x="829" y="116"/>
                    </a:lnTo>
                    <a:lnTo>
                      <a:pt x="834" y="111"/>
                    </a:lnTo>
                    <a:lnTo>
                      <a:pt x="839" y="106"/>
                    </a:lnTo>
                    <a:lnTo>
                      <a:pt x="842" y="101"/>
                    </a:lnTo>
                    <a:lnTo>
                      <a:pt x="844" y="95"/>
                    </a:lnTo>
                    <a:lnTo>
                      <a:pt x="852" y="72"/>
                    </a:lnTo>
                    <a:lnTo>
                      <a:pt x="852" y="72"/>
                    </a:lnTo>
                    <a:lnTo>
                      <a:pt x="853" y="64"/>
                    </a:lnTo>
                    <a:lnTo>
                      <a:pt x="853" y="56"/>
                    </a:lnTo>
                    <a:lnTo>
                      <a:pt x="852" y="49"/>
                    </a:lnTo>
                    <a:lnTo>
                      <a:pt x="848" y="41"/>
                    </a:lnTo>
                    <a:lnTo>
                      <a:pt x="844" y="35"/>
                    </a:lnTo>
                    <a:lnTo>
                      <a:pt x="839" y="30"/>
                    </a:lnTo>
                    <a:lnTo>
                      <a:pt x="832" y="25"/>
                    </a:lnTo>
                    <a:lnTo>
                      <a:pt x="824" y="22"/>
                    </a:lnTo>
                    <a:lnTo>
                      <a:pt x="796" y="12"/>
                    </a:lnTo>
                    <a:lnTo>
                      <a:pt x="796" y="12"/>
                    </a:lnTo>
                    <a:lnTo>
                      <a:pt x="790" y="22"/>
                    </a:lnTo>
                    <a:lnTo>
                      <a:pt x="782" y="30"/>
                    </a:lnTo>
                    <a:lnTo>
                      <a:pt x="770" y="33"/>
                    </a:lnTo>
                    <a:lnTo>
                      <a:pt x="760" y="35"/>
                    </a:lnTo>
                    <a:lnTo>
                      <a:pt x="760" y="35"/>
                    </a:lnTo>
                    <a:lnTo>
                      <a:pt x="747" y="33"/>
                    </a:lnTo>
                    <a:lnTo>
                      <a:pt x="63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5" name="Freeform 3520"/>
              <p:cNvSpPr>
                <a:spLocks/>
              </p:cNvSpPr>
              <p:nvPr/>
            </p:nvSpPr>
            <p:spPr bwMode="auto">
              <a:xfrm>
                <a:off x="4946649" y="3633787"/>
                <a:ext cx="60325" cy="176213"/>
              </a:xfrm>
              <a:custGeom>
                <a:avLst/>
                <a:gdLst/>
                <a:ahLst/>
                <a:cxnLst>
                  <a:cxn ang="0">
                    <a:pos x="0" y="0"/>
                  </a:cxn>
                  <a:cxn ang="0">
                    <a:pos x="0" y="0"/>
                  </a:cxn>
                  <a:cxn ang="0">
                    <a:pos x="10" y="25"/>
                  </a:cxn>
                  <a:cxn ang="0">
                    <a:pos x="18" y="51"/>
                  </a:cxn>
                  <a:cxn ang="0">
                    <a:pos x="23" y="77"/>
                  </a:cxn>
                  <a:cxn ang="0">
                    <a:pos x="26" y="103"/>
                  </a:cxn>
                  <a:cxn ang="0">
                    <a:pos x="29" y="129"/>
                  </a:cxn>
                  <a:cxn ang="0">
                    <a:pos x="29" y="155"/>
                  </a:cxn>
                  <a:cxn ang="0">
                    <a:pos x="28" y="181"/>
                  </a:cxn>
                  <a:cxn ang="0">
                    <a:pos x="24" y="205"/>
                  </a:cxn>
                  <a:cxn ang="0">
                    <a:pos x="76" y="222"/>
                  </a:cxn>
                  <a:cxn ang="0">
                    <a:pos x="76" y="222"/>
                  </a:cxn>
                  <a:cxn ang="0">
                    <a:pos x="75" y="201"/>
                  </a:cxn>
                  <a:cxn ang="0">
                    <a:pos x="73" y="179"/>
                  </a:cxn>
                  <a:cxn ang="0">
                    <a:pos x="70" y="157"/>
                  </a:cxn>
                  <a:cxn ang="0">
                    <a:pos x="65" y="135"/>
                  </a:cxn>
                  <a:cxn ang="0">
                    <a:pos x="58" y="114"/>
                  </a:cxn>
                  <a:cxn ang="0">
                    <a:pos x="52" y="93"/>
                  </a:cxn>
                  <a:cxn ang="0">
                    <a:pos x="44" y="72"/>
                  </a:cxn>
                  <a:cxn ang="0">
                    <a:pos x="32" y="52"/>
                  </a:cxn>
                  <a:cxn ang="0">
                    <a:pos x="32" y="52"/>
                  </a:cxn>
                  <a:cxn ang="0">
                    <a:pos x="18" y="25"/>
                  </a:cxn>
                  <a:cxn ang="0">
                    <a:pos x="0" y="0"/>
                  </a:cxn>
                </a:cxnLst>
                <a:rect l="0" t="0" r="r" b="b"/>
                <a:pathLst>
                  <a:path w="76" h="222">
                    <a:moveTo>
                      <a:pt x="0" y="0"/>
                    </a:moveTo>
                    <a:lnTo>
                      <a:pt x="0" y="0"/>
                    </a:lnTo>
                    <a:lnTo>
                      <a:pt x="10" y="25"/>
                    </a:lnTo>
                    <a:lnTo>
                      <a:pt x="18" y="51"/>
                    </a:lnTo>
                    <a:lnTo>
                      <a:pt x="23" y="77"/>
                    </a:lnTo>
                    <a:lnTo>
                      <a:pt x="26" y="103"/>
                    </a:lnTo>
                    <a:lnTo>
                      <a:pt x="29" y="129"/>
                    </a:lnTo>
                    <a:lnTo>
                      <a:pt x="29" y="155"/>
                    </a:lnTo>
                    <a:lnTo>
                      <a:pt x="28" y="181"/>
                    </a:lnTo>
                    <a:lnTo>
                      <a:pt x="24" y="205"/>
                    </a:lnTo>
                    <a:lnTo>
                      <a:pt x="76" y="222"/>
                    </a:lnTo>
                    <a:lnTo>
                      <a:pt x="76" y="222"/>
                    </a:lnTo>
                    <a:lnTo>
                      <a:pt x="75" y="201"/>
                    </a:lnTo>
                    <a:lnTo>
                      <a:pt x="73" y="179"/>
                    </a:lnTo>
                    <a:lnTo>
                      <a:pt x="70" y="157"/>
                    </a:lnTo>
                    <a:lnTo>
                      <a:pt x="65" y="135"/>
                    </a:lnTo>
                    <a:lnTo>
                      <a:pt x="58" y="114"/>
                    </a:lnTo>
                    <a:lnTo>
                      <a:pt x="52" y="93"/>
                    </a:lnTo>
                    <a:lnTo>
                      <a:pt x="44" y="72"/>
                    </a:lnTo>
                    <a:lnTo>
                      <a:pt x="32" y="52"/>
                    </a:lnTo>
                    <a:lnTo>
                      <a:pt x="32" y="52"/>
                    </a:lnTo>
                    <a:lnTo>
                      <a:pt x="18" y="25"/>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6" name="Freeform 3521"/>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7" name="Freeform 3522"/>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8" name="Freeform 3523"/>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9" name="Freeform 3524"/>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0" name="Freeform 3525"/>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close/>
                  </a:path>
                </a:pathLst>
              </a:custGeom>
              <a:solidFill>
                <a:srgbClr val="C69C6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1" name="Freeform 3526"/>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2" name="Freeform 3527"/>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close/>
                  </a:path>
                </a:pathLst>
              </a:custGeom>
              <a:solidFill>
                <a:srgbClr val="FFFF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3" name="Freeform 3528"/>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4" name="Freeform 3529"/>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close/>
                  </a:path>
                </a:pathLst>
              </a:custGeom>
              <a:solidFill>
                <a:srgbClr val="FFFFE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5" name="Freeform 3530"/>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6" name="Freeform 3531"/>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7" name="Freeform 3532"/>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8" name="Freeform 3533"/>
              <p:cNvSpPr>
                <a:spLocks/>
              </p:cNvSpPr>
              <p:nvPr/>
            </p:nvSpPr>
            <p:spPr bwMode="auto">
              <a:xfrm>
                <a:off x="4518024" y="3600450"/>
                <a:ext cx="20638" cy="19050"/>
              </a:xfrm>
              <a:custGeom>
                <a:avLst/>
                <a:gdLst/>
                <a:ahLst/>
                <a:cxnLst>
                  <a:cxn ang="0">
                    <a:pos x="24" y="13"/>
                  </a:cxn>
                  <a:cxn ang="0">
                    <a:pos x="24" y="13"/>
                  </a:cxn>
                  <a:cxn ang="0">
                    <a:pos x="23" y="16"/>
                  </a:cxn>
                  <a:cxn ang="0">
                    <a:pos x="21" y="21"/>
                  </a:cxn>
                  <a:cxn ang="0">
                    <a:pos x="16" y="23"/>
                  </a:cxn>
                  <a:cxn ang="0">
                    <a:pos x="11" y="24"/>
                  </a:cxn>
                  <a:cxn ang="0">
                    <a:pos x="11" y="24"/>
                  </a:cxn>
                  <a:cxn ang="0">
                    <a:pos x="8" y="23"/>
                  </a:cxn>
                  <a:cxn ang="0">
                    <a:pos x="3" y="21"/>
                  </a:cxn>
                  <a:cxn ang="0">
                    <a:pos x="1" y="16"/>
                  </a:cxn>
                  <a:cxn ang="0">
                    <a:pos x="0" y="13"/>
                  </a:cxn>
                  <a:cxn ang="0">
                    <a:pos x="0" y="13"/>
                  </a:cxn>
                  <a:cxn ang="0">
                    <a:pos x="1" y="8"/>
                  </a:cxn>
                  <a:cxn ang="0">
                    <a:pos x="3" y="3"/>
                  </a:cxn>
                  <a:cxn ang="0">
                    <a:pos x="8" y="2"/>
                  </a:cxn>
                  <a:cxn ang="0">
                    <a:pos x="11" y="0"/>
                  </a:cxn>
                  <a:cxn ang="0">
                    <a:pos x="11" y="0"/>
                  </a:cxn>
                  <a:cxn ang="0">
                    <a:pos x="16" y="2"/>
                  </a:cxn>
                  <a:cxn ang="0">
                    <a:pos x="21" y="3"/>
                  </a:cxn>
                  <a:cxn ang="0">
                    <a:pos x="23" y="8"/>
                  </a:cxn>
                  <a:cxn ang="0">
                    <a:pos x="24" y="13"/>
                  </a:cxn>
                  <a:cxn ang="0">
                    <a:pos x="24" y="13"/>
                  </a:cxn>
                </a:cxnLst>
                <a:rect l="0" t="0" r="r" b="b"/>
                <a:pathLst>
                  <a:path w="24" h="24">
                    <a:moveTo>
                      <a:pt x="24" y="13"/>
                    </a:moveTo>
                    <a:lnTo>
                      <a:pt x="24" y="13"/>
                    </a:lnTo>
                    <a:lnTo>
                      <a:pt x="23" y="16"/>
                    </a:lnTo>
                    <a:lnTo>
                      <a:pt x="21" y="21"/>
                    </a:lnTo>
                    <a:lnTo>
                      <a:pt x="16" y="23"/>
                    </a:lnTo>
                    <a:lnTo>
                      <a:pt x="11" y="24"/>
                    </a:lnTo>
                    <a:lnTo>
                      <a:pt x="11" y="24"/>
                    </a:lnTo>
                    <a:lnTo>
                      <a:pt x="8" y="23"/>
                    </a:lnTo>
                    <a:lnTo>
                      <a:pt x="3" y="21"/>
                    </a:lnTo>
                    <a:lnTo>
                      <a:pt x="1" y="16"/>
                    </a:lnTo>
                    <a:lnTo>
                      <a:pt x="0" y="13"/>
                    </a:lnTo>
                    <a:lnTo>
                      <a:pt x="0" y="13"/>
                    </a:lnTo>
                    <a:lnTo>
                      <a:pt x="1" y="8"/>
                    </a:lnTo>
                    <a:lnTo>
                      <a:pt x="3" y="3"/>
                    </a:lnTo>
                    <a:lnTo>
                      <a:pt x="8" y="2"/>
                    </a:lnTo>
                    <a:lnTo>
                      <a:pt x="11" y="0"/>
                    </a:lnTo>
                    <a:lnTo>
                      <a:pt x="11" y="0"/>
                    </a:lnTo>
                    <a:lnTo>
                      <a:pt x="16" y="2"/>
                    </a:lnTo>
                    <a:lnTo>
                      <a:pt x="21" y="3"/>
                    </a:lnTo>
                    <a:lnTo>
                      <a:pt x="23" y="8"/>
                    </a:lnTo>
                    <a:lnTo>
                      <a:pt x="24" y="13"/>
                    </a:lnTo>
                    <a:lnTo>
                      <a:pt x="24"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9" name="Freeform 3534"/>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0" name="Freeform 3535"/>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1" name="Freeform 3536"/>
              <p:cNvSpPr>
                <a:spLocks/>
              </p:cNvSpPr>
              <p:nvPr/>
            </p:nvSpPr>
            <p:spPr bwMode="auto">
              <a:xfrm>
                <a:off x="4548187" y="3568700"/>
                <a:ext cx="14288" cy="14288"/>
              </a:xfrm>
              <a:custGeom>
                <a:avLst/>
                <a:gdLst/>
                <a:ahLst/>
                <a:cxnLst>
                  <a:cxn ang="0">
                    <a:pos x="18" y="8"/>
                  </a:cxn>
                  <a:cxn ang="0">
                    <a:pos x="18" y="8"/>
                  </a:cxn>
                  <a:cxn ang="0">
                    <a:pos x="18" y="11"/>
                  </a:cxn>
                  <a:cxn ang="0">
                    <a:pos x="15" y="14"/>
                  </a:cxn>
                  <a:cxn ang="0">
                    <a:pos x="13" y="16"/>
                  </a:cxn>
                  <a:cxn ang="0">
                    <a:pos x="10" y="16"/>
                  </a:cxn>
                  <a:cxn ang="0">
                    <a:pos x="10" y="16"/>
                  </a:cxn>
                  <a:cxn ang="0">
                    <a:pos x="7" y="16"/>
                  </a:cxn>
                  <a:cxn ang="0">
                    <a:pos x="3" y="14"/>
                  </a:cxn>
                  <a:cxn ang="0">
                    <a:pos x="2" y="11"/>
                  </a:cxn>
                  <a:cxn ang="0">
                    <a:pos x="0" y="8"/>
                  </a:cxn>
                  <a:cxn ang="0">
                    <a:pos x="0" y="8"/>
                  </a:cxn>
                  <a:cxn ang="0">
                    <a:pos x="2" y="5"/>
                  </a:cxn>
                  <a:cxn ang="0">
                    <a:pos x="3" y="1"/>
                  </a:cxn>
                  <a:cxn ang="0">
                    <a:pos x="7" y="0"/>
                  </a:cxn>
                  <a:cxn ang="0">
                    <a:pos x="10" y="0"/>
                  </a:cxn>
                  <a:cxn ang="0">
                    <a:pos x="10" y="0"/>
                  </a:cxn>
                  <a:cxn ang="0">
                    <a:pos x="13" y="0"/>
                  </a:cxn>
                  <a:cxn ang="0">
                    <a:pos x="15" y="1"/>
                  </a:cxn>
                  <a:cxn ang="0">
                    <a:pos x="18" y="5"/>
                  </a:cxn>
                  <a:cxn ang="0">
                    <a:pos x="18" y="8"/>
                  </a:cxn>
                  <a:cxn ang="0">
                    <a:pos x="18" y="8"/>
                  </a:cxn>
                </a:cxnLst>
                <a:rect l="0" t="0" r="r" b="b"/>
                <a:pathLst>
                  <a:path w="18" h="16">
                    <a:moveTo>
                      <a:pt x="18" y="8"/>
                    </a:moveTo>
                    <a:lnTo>
                      <a:pt x="18" y="8"/>
                    </a:lnTo>
                    <a:lnTo>
                      <a:pt x="18" y="11"/>
                    </a:lnTo>
                    <a:lnTo>
                      <a:pt x="15" y="14"/>
                    </a:lnTo>
                    <a:lnTo>
                      <a:pt x="13" y="16"/>
                    </a:lnTo>
                    <a:lnTo>
                      <a:pt x="10" y="16"/>
                    </a:lnTo>
                    <a:lnTo>
                      <a:pt x="10" y="16"/>
                    </a:lnTo>
                    <a:lnTo>
                      <a:pt x="7" y="16"/>
                    </a:lnTo>
                    <a:lnTo>
                      <a:pt x="3" y="14"/>
                    </a:lnTo>
                    <a:lnTo>
                      <a:pt x="2" y="11"/>
                    </a:lnTo>
                    <a:lnTo>
                      <a:pt x="0" y="8"/>
                    </a:lnTo>
                    <a:lnTo>
                      <a:pt x="0" y="8"/>
                    </a:lnTo>
                    <a:lnTo>
                      <a:pt x="2" y="5"/>
                    </a:lnTo>
                    <a:lnTo>
                      <a:pt x="3" y="1"/>
                    </a:lnTo>
                    <a:lnTo>
                      <a:pt x="7" y="0"/>
                    </a:lnTo>
                    <a:lnTo>
                      <a:pt x="10" y="0"/>
                    </a:lnTo>
                    <a:lnTo>
                      <a:pt x="10" y="0"/>
                    </a:lnTo>
                    <a:lnTo>
                      <a:pt x="13" y="0"/>
                    </a:lnTo>
                    <a:lnTo>
                      <a:pt x="15" y="1"/>
                    </a:lnTo>
                    <a:lnTo>
                      <a:pt x="18"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2" name="Freeform 3537"/>
              <p:cNvSpPr>
                <a:spLocks/>
              </p:cNvSpPr>
              <p:nvPr/>
            </p:nvSpPr>
            <p:spPr bwMode="auto">
              <a:xfrm>
                <a:off x="4538662" y="3587750"/>
                <a:ext cx="14288" cy="14288"/>
              </a:xfrm>
              <a:custGeom>
                <a:avLst/>
                <a:gdLst/>
                <a:ahLst/>
                <a:cxnLst>
                  <a:cxn ang="0">
                    <a:pos x="18" y="8"/>
                  </a:cxn>
                  <a:cxn ang="0">
                    <a:pos x="18" y="8"/>
                  </a:cxn>
                  <a:cxn ang="0">
                    <a:pos x="16" y="11"/>
                  </a:cxn>
                  <a:cxn ang="0">
                    <a:pos x="14" y="14"/>
                  </a:cxn>
                  <a:cxn ang="0">
                    <a:pos x="13" y="16"/>
                  </a:cxn>
                  <a:cxn ang="0">
                    <a:pos x="8" y="18"/>
                  </a:cxn>
                  <a:cxn ang="0">
                    <a:pos x="8" y="18"/>
                  </a:cxn>
                  <a:cxn ang="0">
                    <a:pos x="5" y="16"/>
                  </a:cxn>
                  <a:cxn ang="0">
                    <a:pos x="3" y="14"/>
                  </a:cxn>
                  <a:cxn ang="0">
                    <a:pos x="1" y="11"/>
                  </a:cxn>
                  <a:cxn ang="0">
                    <a:pos x="0" y="8"/>
                  </a:cxn>
                  <a:cxn ang="0">
                    <a:pos x="0" y="8"/>
                  </a:cxn>
                  <a:cxn ang="0">
                    <a:pos x="1" y="5"/>
                  </a:cxn>
                  <a:cxn ang="0">
                    <a:pos x="3" y="3"/>
                  </a:cxn>
                  <a:cxn ang="0">
                    <a:pos x="5" y="1"/>
                  </a:cxn>
                  <a:cxn ang="0">
                    <a:pos x="8" y="0"/>
                  </a:cxn>
                  <a:cxn ang="0">
                    <a:pos x="8" y="0"/>
                  </a:cxn>
                  <a:cxn ang="0">
                    <a:pos x="13" y="1"/>
                  </a:cxn>
                  <a:cxn ang="0">
                    <a:pos x="14" y="3"/>
                  </a:cxn>
                  <a:cxn ang="0">
                    <a:pos x="16" y="5"/>
                  </a:cxn>
                  <a:cxn ang="0">
                    <a:pos x="18" y="8"/>
                  </a:cxn>
                  <a:cxn ang="0">
                    <a:pos x="18" y="8"/>
                  </a:cxn>
                </a:cxnLst>
                <a:rect l="0" t="0" r="r" b="b"/>
                <a:pathLst>
                  <a:path w="18" h="18">
                    <a:moveTo>
                      <a:pt x="18" y="8"/>
                    </a:moveTo>
                    <a:lnTo>
                      <a:pt x="18" y="8"/>
                    </a:lnTo>
                    <a:lnTo>
                      <a:pt x="16" y="11"/>
                    </a:lnTo>
                    <a:lnTo>
                      <a:pt x="14" y="14"/>
                    </a:lnTo>
                    <a:lnTo>
                      <a:pt x="13" y="16"/>
                    </a:lnTo>
                    <a:lnTo>
                      <a:pt x="8" y="18"/>
                    </a:lnTo>
                    <a:lnTo>
                      <a:pt x="8" y="18"/>
                    </a:lnTo>
                    <a:lnTo>
                      <a:pt x="5" y="16"/>
                    </a:lnTo>
                    <a:lnTo>
                      <a:pt x="3" y="14"/>
                    </a:lnTo>
                    <a:lnTo>
                      <a:pt x="1" y="11"/>
                    </a:lnTo>
                    <a:lnTo>
                      <a:pt x="0" y="8"/>
                    </a:lnTo>
                    <a:lnTo>
                      <a:pt x="0" y="8"/>
                    </a:lnTo>
                    <a:lnTo>
                      <a:pt x="1" y="5"/>
                    </a:lnTo>
                    <a:lnTo>
                      <a:pt x="3" y="3"/>
                    </a:lnTo>
                    <a:lnTo>
                      <a:pt x="5" y="1"/>
                    </a:lnTo>
                    <a:lnTo>
                      <a:pt x="8" y="0"/>
                    </a:lnTo>
                    <a:lnTo>
                      <a:pt x="8" y="0"/>
                    </a:lnTo>
                    <a:lnTo>
                      <a:pt x="13" y="1"/>
                    </a:lnTo>
                    <a:lnTo>
                      <a:pt x="14" y="3"/>
                    </a:lnTo>
                    <a:lnTo>
                      <a:pt x="16"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3" name="Freeform 3538"/>
              <p:cNvSpPr>
                <a:spLocks/>
              </p:cNvSpPr>
              <p:nvPr/>
            </p:nvSpPr>
            <p:spPr bwMode="auto">
              <a:xfrm>
                <a:off x="4483099" y="3638550"/>
                <a:ext cx="19050" cy="19050"/>
              </a:xfrm>
              <a:custGeom>
                <a:avLst/>
                <a:gdLst/>
                <a:ahLst/>
                <a:cxnLst>
                  <a:cxn ang="0">
                    <a:pos x="23" y="5"/>
                  </a:cxn>
                  <a:cxn ang="0">
                    <a:pos x="23" y="5"/>
                  </a:cxn>
                  <a:cxn ang="0">
                    <a:pos x="25" y="10"/>
                  </a:cxn>
                  <a:cxn ang="0">
                    <a:pos x="25" y="13"/>
                  </a:cxn>
                  <a:cxn ang="0">
                    <a:pos x="23" y="18"/>
                  </a:cxn>
                  <a:cxn ang="0">
                    <a:pos x="18" y="21"/>
                  </a:cxn>
                  <a:cxn ang="0">
                    <a:pos x="18" y="21"/>
                  </a:cxn>
                  <a:cxn ang="0">
                    <a:pos x="15" y="23"/>
                  </a:cxn>
                  <a:cxn ang="0">
                    <a:pos x="10" y="23"/>
                  </a:cxn>
                  <a:cxn ang="0">
                    <a:pos x="5" y="21"/>
                  </a:cxn>
                  <a:cxn ang="0">
                    <a:pos x="2" y="18"/>
                  </a:cxn>
                  <a:cxn ang="0">
                    <a:pos x="2" y="18"/>
                  </a:cxn>
                  <a:cxn ang="0">
                    <a:pos x="0" y="13"/>
                  </a:cxn>
                  <a:cxn ang="0">
                    <a:pos x="0" y="10"/>
                  </a:cxn>
                  <a:cxn ang="0">
                    <a:pos x="2" y="5"/>
                  </a:cxn>
                  <a:cxn ang="0">
                    <a:pos x="5" y="1"/>
                  </a:cxn>
                  <a:cxn ang="0">
                    <a:pos x="5" y="1"/>
                  </a:cxn>
                  <a:cxn ang="0">
                    <a:pos x="10" y="0"/>
                  </a:cxn>
                  <a:cxn ang="0">
                    <a:pos x="15" y="0"/>
                  </a:cxn>
                  <a:cxn ang="0">
                    <a:pos x="18" y="1"/>
                  </a:cxn>
                  <a:cxn ang="0">
                    <a:pos x="23" y="5"/>
                  </a:cxn>
                  <a:cxn ang="0">
                    <a:pos x="23" y="5"/>
                  </a:cxn>
                </a:cxnLst>
                <a:rect l="0" t="0" r="r" b="b"/>
                <a:pathLst>
                  <a:path w="25" h="23">
                    <a:moveTo>
                      <a:pt x="23" y="5"/>
                    </a:moveTo>
                    <a:lnTo>
                      <a:pt x="23" y="5"/>
                    </a:lnTo>
                    <a:lnTo>
                      <a:pt x="25" y="10"/>
                    </a:lnTo>
                    <a:lnTo>
                      <a:pt x="25" y="13"/>
                    </a:lnTo>
                    <a:lnTo>
                      <a:pt x="23" y="18"/>
                    </a:lnTo>
                    <a:lnTo>
                      <a:pt x="18" y="21"/>
                    </a:lnTo>
                    <a:lnTo>
                      <a:pt x="18" y="21"/>
                    </a:lnTo>
                    <a:lnTo>
                      <a:pt x="15" y="23"/>
                    </a:lnTo>
                    <a:lnTo>
                      <a:pt x="10" y="23"/>
                    </a:lnTo>
                    <a:lnTo>
                      <a:pt x="5" y="21"/>
                    </a:lnTo>
                    <a:lnTo>
                      <a:pt x="2" y="18"/>
                    </a:lnTo>
                    <a:lnTo>
                      <a:pt x="2" y="18"/>
                    </a:lnTo>
                    <a:lnTo>
                      <a:pt x="0" y="13"/>
                    </a:lnTo>
                    <a:lnTo>
                      <a:pt x="0" y="10"/>
                    </a:lnTo>
                    <a:lnTo>
                      <a:pt x="2" y="5"/>
                    </a:lnTo>
                    <a:lnTo>
                      <a:pt x="5" y="1"/>
                    </a:lnTo>
                    <a:lnTo>
                      <a:pt x="5" y="1"/>
                    </a:lnTo>
                    <a:lnTo>
                      <a:pt x="10" y="0"/>
                    </a:lnTo>
                    <a:lnTo>
                      <a:pt x="15" y="0"/>
                    </a:lnTo>
                    <a:lnTo>
                      <a:pt x="18" y="1"/>
                    </a:lnTo>
                    <a:lnTo>
                      <a:pt x="23" y="5"/>
                    </a:lnTo>
                    <a:lnTo>
                      <a:pt x="23"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4" name="Freeform 3539"/>
              <p:cNvSpPr>
                <a:spLocks/>
              </p:cNvSpPr>
              <p:nvPr/>
            </p:nvSpPr>
            <p:spPr bwMode="auto">
              <a:xfrm>
                <a:off x="4467224" y="3700462"/>
                <a:ext cx="17463" cy="17463"/>
              </a:xfrm>
              <a:custGeom>
                <a:avLst/>
                <a:gdLst/>
                <a:ahLst/>
                <a:cxnLst>
                  <a:cxn ang="0">
                    <a:pos x="21" y="5"/>
                  </a:cxn>
                  <a:cxn ang="0">
                    <a:pos x="21" y="5"/>
                  </a:cxn>
                  <a:cxn ang="0">
                    <a:pos x="22" y="10"/>
                  </a:cxn>
                  <a:cxn ang="0">
                    <a:pos x="22" y="15"/>
                  </a:cxn>
                  <a:cxn ang="0">
                    <a:pos x="21" y="18"/>
                  </a:cxn>
                  <a:cxn ang="0">
                    <a:pos x="17" y="21"/>
                  </a:cxn>
                  <a:cxn ang="0">
                    <a:pos x="17" y="21"/>
                  </a:cxn>
                  <a:cxn ang="0">
                    <a:pos x="14" y="23"/>
                  </a:cxn>
                  <a:cxn ang="0">
                    <a:pos x="9" y="23"/>
                  </a:cxn>
                  <a:cxn ang="0">
                    <a:pos x="4" y="21"/>
                  </a:cxn>
                  <a:cxn ang="0">
                    <a:pos x="1" y="18"/>
                  </a:cxn>
                  <a:cxn ang="0">
                    <a:pos x="1" y="18"/>
                  </a:cxn>
                  <a:cxn ang="0">
                    <a:pos x="0" y="13"/>
                  </a:cxn>
                  <a:cxn ang="0">
                    <a:pos x="0" y="10"/>
                  </a:cxn>
                  <a:cxn ang="0">
                    <a:pos x="1" y="5"/>
                  </a:cxn>
                  <a:cxn ang="0">
                    <a:pos x="4" y="2"/>
                  </a:cxn>
                  <a:cxn ang="0">
                    <a:pos x="4" y="2"/>
                  </a:cxn>
                  <a:cxn ang="0">
                    <a:pos x="9" y="0"/>
                  </a:cxn>
                  <a:cxn ang="0">
                    <a:pos x="14" y="0"/>
                  </a:cxn>
                  <a:cxn ang="0">
                    <a:pos x="17" y="2"/>
                  </a:cxn>
                  <a:cxn ang="0">
                    <a:pos x="21" y="5"/>
                  </a:cxn>
                  <a:cxn ang="0">
                    <a:pos x="21" y="5"/>
                  </a:cxn>
                </a:cxnLst>
                <a:rect l="0" t="0" r="r" b="b"/>
                <a:pathLst>
                  <a:path w="22" h="23">
                    <a:moveTo>
                      <a:pt x="21" y="5"/>
                    </a:moveTo>
                    <a:lnTo>
                      <a:pt x="21" y="5"/>
                    </a:lnTo>
                    <a:lnTo>
                      <a:pt x="22" y="10"/>
                    </a:lnTo>
                    <a:lnTo>
                      <a:pt x="22" y="15"/>
                    </a:lnTo>
                    <a:lnTo>
                      <a:pt x="21" y="18"/>
                    </a:lnTo>
                    <a:lnTo>
                      <a:pt x="17" y="21"/>
                    </a:lnTo>
                    <a:lnTo>
                      <a:pt x="17" y="21"/>
                    </a:lnTo>
                    <a:lnTo>
                      <a:pt x="14" y="23"/>
                    </a:lnTo>
                    <a:lnTo>
                      <a:pt x="9" y="23"/>
                    </a:lnTo>
                    <a:lnTo>
                      <a:pt x="4" y="21"/>
                    </a:lnTo>
                    <a:lnTo>
                      <a:pt x="1" y="18"/>
                    </a:lnTo>
                    <a:lnTo>
                      <a:pt x="1" y="18"/>
                    </a:lnTo>
                    <a:lnTo>
                      <a:pt x="0" y="13"/>
                    </a:lnTo>
                    <a:lnTo>
                      <a:pt x="0" y="10"/>
                    </a:lnTo>
                    <a:lnTo>
                      <a:pt x="1" y="5"/>
                    </a:lnTo>
                    <a:lnTo>
                      <a:pt x="4" y="2"/>
                    </a:lnTo>
                    <a:lnTo>
                      <a:pt x="4" y="2"/>
                    </a:lnTo>
                    <a:lnTo>
                      <a:pt x="9" y="0"/>
                    </a:lnTo>
                    <a:lnTo>
                      <a:pt x="14" y="0"/>
                    </a:lnTo>
                    <a:lnTo>
                      <a:pt x="17" y="2"/>
                    </a:lnTo>
                    <a:lnTo>
                      <a:pt x="21" y="5"/>
                    </a:lnTo>
                    <a:lnTo>
                      <a:pt x="21"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5" name="Freeform 3540"/>
              <p:cNvSpPr>
                <a:spLocks/>
              </p:cNvSpPr>
              <p:nvPr/>
            </p:nvSpPr>
            <p:spPr bwMode="auto">
              <a:xfrm>
                <a:off x="4500562" y="3624262"/>
                <a:ext cx="14288" cy="12700"/>
              </a:xfrm>
              <a:custGeom>
                <a:avLst/>
                <a:gdLst/>
                <a:ahLst/>
                <a:cxnLst>
                  <a:cxn ang="0">
                    <a:pos x="16" y="3"/>
                  </a:cxn>
                  <a:cxn ang="0">
                    <a:pos x="16" y="3"/>
                  </a:cxn>
                  <a:cxn ang="0">
                    <a:pos x="18" y="7"/>
                  </a:cxn>
                  <a:cxn ang="0">
                    <a:pos x="18" y="10"/>
                  </a:cxn>
                  <a:cxn ang="0">
                    <a:pos x="16" y="13"/>
                  </a:cxn>
                  <a:cxn ang="0">
                    <a:pos x="13" y="15"/>
                  </a:cxn>
                  <a:cxn ang="0">
                    <a:pos x="13" y="15"/>
                  </a:cxn>
                  <a:cxn ang="0">
                    <a:pos x="10" y="17"/>
                  </a:cxn>
                  <a:cxn ang="0">
                    <a:pos x="6" y="17"/>
                  </a:cxn>
                  <a:cxn ang="0">
                    <a:pos x="5" y="15"/>
                  </a:cxn>
                  <a:cxn ang="0">
                    <a:pos x="2" y="13"/>
                  </a:cxn>
                  <a:cxn ang="0">
                    <a:pos x="2" y="13"/>
                  </a:cxn>
                  <a:cxn ang="0">
                    <a:pos x="0" y="10"/>
                  </a:cxn>
                  <a:cxn ang="0">
                    <a:pos x="0" y="7"/>
                  </a:cxn>
                  <a:cxn ang="0">
                    <a:pos x="2" y="3"/>
                  </a:cxn>
                  <a:cxn ang="0">
                    <a:pos x="5" y="2"/>
                  </a:cxn>
                  <a:cxn ang="0">
                    <a:pos x="5" y="2"/>
                  </a:cxn>
                  <a:cxn ang="0">
                    <a:pos x="6" y="0"/>
                  </a:cxn>
                  <a:cxn ang="0">
                    <a:pos x="10" y="0"/>
                  </a:cxn>
                  <a:cxn ang="0">
                    <a:pos x="13" y="2"/>
                  </a:cxn>
                  <a:cxn ang="0">
                    <a:pos x="16" y="3"/>
                  </a:cxn>
                  <a:cxn ang="0">
                    <a:pos x="16" y="3"/>
                  </a:cxn>
                </a:cxnLst>
                <a:rect l="0" t="0" r="r" b="b"/>
                <a:pathLst>
                  <a:path w="18" h="17">
                    <a:moveTo>
                      <a:pt x="16" y="3"/>
                    </a:moveTo>
                    <a:lnTo>
                      <a:pt x="16" y="3"/>
                    </a:lnTo>
                    <a:lnTo>
                      <a:pt x="18" y="7"/>
                    </a:lnTo>
                    <a:lnTo>
                      <a:pt x="18" y="10"/>
                    </a:lnTo>
                    <a:lnTo>
                      <a:pt x="16" y="13"/>
                    </a:lnTo>
                    <a:lnTo>
                      <a:pt x="13" y="15"/>
                    </a:lnTo>
                    <a:lnTo>
                      <a:pt x="13" y="15"/>
                    </a:lnTo>
                    <a:lnTo>
                      <a:pt x="10" y="17"/>
                    </a:lnTo>
                    <a:lnTo>
                      <a:pt x="6" y="17"/>
                    </a:lnTo>
                    <a:lnTo>
                      <a:pt x="5" y="15"/>
                    </a:lnTo>
                    <a:lnTo>
                      <a:pt x="2" y="13"/>
                    </a:lnTo>
                    <a:lnTo>
                      <a:pt x="2" y="13"/>
                    </a:lnTo>
                    <a:lnTo>
                      <a:pt x="0" y="10"/>
                    </a:lnTo>
                    <a:lnTo>
                      <a:pt x="0" y="7"/>
                    </a:lnTo>
                    <a:lnTo>
                      <a:pt x="2" y="3"/>
                    </a:lnTo>
                    <a:lnTo>
                      <a:pt x="5" y="2"/>
                    </a:lnTo>
                    <a:lnTo>
                      <a:pt x="5" y="2"/>
                    </a:lnTo>
                    <a:lnTo>
                      <a:pt x="6" y="0"/>
                    </a:lnTo>
                    <a:lnTo>
                      <a:pt x="10"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6" name="Freeform 3541"/>
              <p:cNvSpPr>
                <a:spLocks/>
              </p:cNvSpPr>
              <p:nvPr/>
            </p:nvSpPr>
            <p:spPr bwMode="auto">
              <a:xfrm>
                <a:off x="4473574" y="3659187"/>
                <a:ext cx="12700" cy="12700"/>
              </a:xfrm>
              <a:custGeom>
                <a:avLst/>
                <a:gdLst/>
                <a:ahLst/>
                <a:cxnLst>
                  <a:cxn ang="0">
                    <a:pos x="16" y="3"/>
                  </a:cxn>
                  <a:cxn ang="0">
                    <a:pos x="16" y="3"/>
                  </a:cxn>
                  <a:cxn ang="0">
                    <a:pos x="16" y="7"/>
                  </a:cxn>
                  <a:cxn ang="0">
                    <a:pos x="16" y="10"/>
                  </a:cxn>
                  <a:cxn ang="0">
                    <a:pos x="16" y="13"/>
                  </a:cxn>
                  <a:cxn ang="0">
                    <a:pos x="13" y="15"/>
                  </a:cxn>
                  <a:cxn ang="0">
                    <a:pos x="13" y="15"/>
                  </a:cxn>
                  <a:cxn ang="0">
                    <a:pos x="9" y="16"/>
                  </a:cxn>
                  <a:cxn ang="0">
                    <a:pos x="6" y="16"/>
                  </a:cxn>
                  <a:cxn ang="0">
                    <a:pos x="3" y="15"/>
                  </a:cxn>
                  <a:cxn ang="0">
                    <a:pos x="1" y="13"/>
                  </a:cxn>
                  <a:cxn ang="0">
                    <a:pos x="1" y="13"/>
                  </a:cxn>
                  <a:cxn ang="0">
                    <a:pos x="0" y="10"/>
                  </a:cxn>
                  <a:cxn ang="0">
                    <a:pos x="0" y="7"/>
                  </a:cxn>
                  <a:cxn ang="0">
                    <a:pos x="1" y="3"/>
                  </a:cxn>
                  <a:cxn ang="0">
                    <a:pos x="3" y="2"/>
                  </a:cxn>
                  <a:cxn ang="0">
                    <a:pos x="3" y="2"/>
                  </a:cxn>
                  <a:cxn ang="0">
                    <a:pos x="6" y="0"/>
                  </a:cxn>
                  <a:cxn ang="0">
                    <a:pos x="9" y="0"/>
                  </a:cxn>
                  <a:cxn ang="0">
                    <a:pos x="13" y="2"/>
                  </a:cxn>
                  <a:cxn ang="0">
                    <a:pos x="16" y="3"/>
                  </a:cxn>
                  <a:cxn ang="0">
                    <a:pos x="16" y="3"/>
                  </a:cxn>
                </a:cxnLst>
                <a:rect l="0" t="0" r="r" b="b"/>
                <a:pathLst>
                  <a:path w="16" h="16">
                    <a:moveTo>
                      <a:pt x="16" y="3"/>
                    </a:moveTo>
                    <a:lnTo>
                      <a:pt x="16" y="3"/>
                    </a:lnTo>
                    <a:lnTo>
                      <a:pt x="16" y="7"/>
                    </a:lnTo>
                    <a:lnTo>
                      <a:pt x="16" y="10"/>
                    </a:lnTo>
                    <a:lnTo>
                      <a:pt x="16" y="13"/>
                    </a:lnTo>
                    <a:lnTo>
                      <a:pt x="13" y="15"/>
                    </a:lnTo>
                    <a:lnTo>
                      <a:pt x="13" y="15"/>
                    </a:lnTo>
                    <a:lnTo>
                      <a:pt x="9" y="16"/>
                    </a:lnTo>
                    <a:lnTo>
                      <a:pt x="6" y="16"/>
                    </a:lnTo>
                    <a:lnTo>
                      <a:pt x="3" y="15"/>
                    </a:lnTo>
                    <a:lnTo>
                      <a:pt x="1" y="13"/>
                    </a:lnTo>
                    <a:lnTo>
                      <a:pt x="1" y="13"/>
                    </a:lnTo>
                    <a:lnTo>
                      <a:pt x="0" y="10"/>
                    </a:lnTo>
                    <a:lnTo>
                      <a:pt x="0" y="7"/>
                    </a:lnTo>
                    <a:lnTo>
                      <a:pt x="1" y="3"/>
                    </a:lnTo>
                    <a:lnTo>
                      <a:pt x="3" y="2"/>
                    </a:lnTo>
                    <a:lnTo>
                      <a:pt x="3" y="2"/>
                    </a:lnTo>
                    <a:lnTo>
                      <a:pt x="6" y="0"/>
                    </a:lnTo>
                    <a:lnTo>
                      <a:pt x="9"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7" name="Freeform 3542"/>
              <p:cNvSpPr>
                <a:spLocks/>
              </p:cNvSpPr>
              <p:nvPr/>
            </p:nvSpPr>
            <p:spPr bwMode="auto">
              <a:xfrm>
                <a:off x="4475162" y="3679825"/>
                <a:ext cx="14288" cy="12700"/>
              </a:xfrm>
              <a:custGeom>
                <a:avLst/>
                <a:gdLst/>
                <a:ahLst/>
                <a:cxnLst>
                  <a:cxn ang="0">
                    <a:pos x="16" y="4"/>
                  </a:cxn>
                  <a:cxn ang="0">
                    <a:pos x="16" y="4"/>
                  </a:cxn>
                  <a:cxn ang="0">
                    <a:pos x="16" y="7"/>
                  </a:cxn>
                  <a:cxn ang="0">
                    <a:pos x="16" y="10"/>
                  </a:cxn>
                  <a:cxn ang="0">
                    <a:pos x="16" y="13"/>
                  </a:cxn>
                  <a:cxn ang="0">
                    <a:pos x="13" y="17"/>
                  </a:cxn>
                  <a:cxn ang="0">
                    <a:pos x="13" y="17"/>
                  </a:cxn>
                  <a:cxn ang="0">
                    <a:pos x="10" y="17"/>
                  </a:cxn>
                  <a:cxn ang="0">
                    <a:pos x="6" y="17"/>
                  </a:cxn>
                  <a:cxn ang="0">
                    <a:pos x="3" y="17"/>
                  </a:cxn>
                  <a:cxn ang="0">
                    <a:pos x="2" y="13"/>
                  </a:cxn>
                  <a:cxn ang="0">
                    <a:pos x="2" y="13"/>
                  </a:cxn>
                  <a:cxn ang="0">
                    <a:pos x="0" y="10"/>
                  </a:cxn>
                  <a:cxn ang="0">
                    <a:pos x="0" y="7"/>
                  </a:cxn>
                  <a:cxn ang="0">
                    <a:pos x="2" y="4"/>
                  </a:cxn>
                  <a:cxn ang="0">
                    <a:pos x="3" y="2"/>
                  </a:cxn>
                  <a:cxn ang="0">
                    <a:pos x="3" y="2"/>
                  </a:cxn>
                  <a:cxn ang="0">
                    <a:pos x="6" y="0"/>
                  </a:cxn>
                  <a:cxn ang="0">
                    <a:pos x="10" y="0"/>
                  </a:cxn>
                  <a:cxn ang="0">
                    <a:pos x="13" y="2"/>
                  </a:cxn>
                  <a:cxn ang="0">
                    <a:pos x="16" y="4"/>
                  </a:cxn>
                  <a:cxn ang="0">
                    <a:pos x="16" y="4"/>
                  </a:cxn>
                </a:cxnLst>
                <a:rect l="0" t="0" r="r" b="b"/>
                <a:pathLst>
                  <a:path w="16" h="17">
                    <a:moveTo>
                      <a:pt x="16" y="4"/>
                    </a:moveTo>
                    <a:lnTo>
                      <a:pt x="16" y="4"/>
                    </a:lnTo>
                    <a:lnTo>
                      <a:pt x="16" y="7"/>
                    </a:lnTo>
                    <a:lnTo>
                      <a:pt x="16" y="10"/>
                    </a:lnTo>
                    <a:lnTo>
                      <a:pt x="16" y="13"/>
                    </a:lnTo>
                    <a:lnTo>
                      <a:pt x="13" y="17"/>
                    </a:lnTo>
                    <a:lnTo>
                      <a:pt x="13" y="17"/>
                    </a:lnTo>
                    <a:lnTo>
                      <a:pt x="10" y="17"/>
                    </a:lnTo>
                    <a:lnTo>
                      <a:pt x="6" y="17"/>
                    </a:lnTo>
                    <a:lnTo>
                      <a:pt x="3" y="17"/>
                    </a:lnTo>
                    <a:lnTo>
                      <a:pt x="2" y="13"/>
                    </a:lnTo>
                    <a:lnTo>
                      <a:pt x="2" y="13"/>
                    </a:lnTo>
                    <a:lnTo>
                      <a:pt x="0" y="10"/>
                    </a:lnTo>
                    <a:lnTo>
                      <a:pt x="0" y="7"/>
                    </a:lnTo>
                    <a:lnTo>
                      <a:pt x="2" y="4"/>
                    </a:lnTo>
                    <a:lnTo>
                      <a:pt x="3" y="2"/>
                    </a:lnTo>
                    <a:lnTo>
                      <a:pt x="3" y="2"/>
                    </a:lnTo>
                    <a:lnTo>
                      <a:pt x="6" y="0"/>
                    </a:lnTo>
                    <a:lnTo>
                      <a:pt x="10" y="0"/>
                    </a:lnTo>
                    <a:lnTo>
                      <a:pt x="13" y="2"/>
                    </a:lnTo>
                    <a:lnTo>
                      <a:pt x="16" y="4"/>
                    </a:lnTo>
                    <a:lnTo>
                      <a:pt x="16"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8" name="Freeform 3543"/>
              <p:cNvSpPr>
                <a:spLocks/>
              </p:cNvSpPr>
              <p:nvPr/>
            </p:nvSpPr>
            <p:spPr bwMode="auto">
              <a:xfrm>
                <a:off x="4465637" y="3756025"/>
                <a:ext cx="19050" cy="20638"/>
              </a:xfrm>
              <a:custGeom>
                <a:avLst/>
                <a:gdLst/>
                <a:ahLst/>
                <a:cxnLst>
                  <a:cxn ang="0">
                    <a:pos x="18" y="2"/>
                  </a:cxn>
                  <a:cxn ang="0">
                    <a:pos x="18" y="2"/>
                  </a:cxn>
                  <a:cxn ang="0">
                    <a:pos x="21" y="5"/>
                  </a:cxn>
                  <a:cxn ang="0">
                    <a:pos x="23" y="8"/>
                  </a:cxn>
                  <a:cxn ang="0">
                    <a:pos x="24" y="13"/>
                  </a:cxn>
                  <a:cxn ang="0">
                    <a:pos x="23" y="18"/>
                  </a:cxn>
                  <a:cxn ang="0">
                    <a:pos x="23" y="18"/>
                  </a:cxn>
                  <a:cxn ang="0">
                    <a:pos x="19" y="21"/>
                  </a:cxn>
                  <a:cxn ang="0">
                    <a:pos x="16" y="23"/>
                  </a:cxn>
                  <a:cxn ang="0">
                    <a:pos x="11" y="24"/>
                  </a:cxn>
                  <a:cxn ang="0">
                    <a:pos x="6" y="23"/>
                  </a:cxn>
                  <a:cxn ang="0">
                    <a:pos x="6" y="23"/>
                  </a:cxn>
                  <a:cxn ang="0">
                    <a:pos x="3" y="20"/>
                  </a:cxn>
                  <a:cxn ang="0">
                    <a:pos x="0" y="15"/>
                  </a:cxn>
                  <a:cxn ang="0">
                    <a:pos x="0" y="11"/>
                  </a:cxn>
                  <a:cxn ang="0">
                    <a:pos x="2" y="6"/>
                  </a:cxn>
                  <a:cxn ang="0">
                    <a:pos x="2" y="6"/>
                  </a:cxn>
                  <a:cxn ang="0">
                    <a:pos x="5" y="3"/>
                  </a:cxn>
                  <a:cxn ang="0">
                    <a:pos x="8" y="0"/>
                  </a:cxn>
                  <a:cxn ang="0">
                    <a:pos x="13" y="0"/>
                  </a:cxn>
                  <a:cxn ang="0">
                    <a:pos x="18" y="2"/>
                  </a:cxn>
                  <a:cxn ang="0">
                    <a:pos x="18" y="2"/>
                  </a:cxn>
                </a:cxnLst>
                <a:rect l="0" t="0" r="r" b="b"/>
                <a:pathLst>
                  <a:path w="24" h="24">
                    <a:moveTo>
                      <a:pt x="18" y="2"/>
                    </a:moveTo>
                    <a:lnTo>
                      <a:pt x="18" y="2"/>
                    </a:lnTo>
                    <a:lnTo>
                      <a:pt x="21" y="5"/>
                    </a:lnTo>
                    <a:lnTo>
                      <a:pt x="23" y="8"/>
                    </a:lnTo>
                    <a:lnTo>
                      <a:pt x="24" y="13"/>
                    </a:lnTo>
                    <a:lnTo>
                      <a:pt x="23" y="18"/>
                    </a:lnTo>
                    <a:lnTo>
                      <a:pt x="23" y="18"/>
                    </a:lnTo>
                    <a:lnTo>
                      <a:pt x="19" y="21"/>
                    </a:lnTo>
                    <a:lnTo>
                      <a:pt x="16" y="23"/>
                    </a:lnTo>
                    <a:lnTo>
                      <a:pt x="11" y="24"/>
                    </a:lnTo>
                    <a:lnTo>
                      <a:pt x="6" y="23"/>
                    </a:lnTo>
                    <a:lnTo>
                      <a:pt x="6" y="23"/>
                    </a:lnTo>
                    <a:lnTo>
                      <a:pt x="3" y="20"/>
                    </a:lnTo>
                    <a:lnTo>
                      <a:pt x="0" y="15"/>
                    </a:lnTo>
                    <a:lnTo>
                      <a:pt x="0" y="11"/>
                    </a:lnTo>
                    <a:lnTo>
                      <a:pt x="2" y="6"/>
                    </a:lnTo>
                    <a:lnTo>
                      <a:pt x="2" y="6"/>
                    </a:lnTo>
                    <a:lnTo>
                      <a:pt x="5" y="3"/>
                    </a:lnTo>
                    <a:lnTo>
                      <a:pt x="8" y="0"/>
                    </a:lnTo>
                    <a:lnTo>
                      <a:pt x="13" y="0"/>
                    </a:lnTo>
                    <a:lnTo>
                      <a:pt x="18" y="2"/>
                    </a:lnTo>
                    <a:lnTo>
                      <a:pt x="18"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9" name="Freeform 3544"/>
              <p:cNvSpPr>
                <a:spLocks/>
              </p:cNvSpPr>
              <p:nvPr/>
            </p:nvSpPr>
            <p:spPr bwMode="auto">
              <a:xfrm>
                <a:off x="4481512" y="3817937"/>
                <a:ext cx="17463" cy="19050"/>
              </a:xfrm>
              <a:custGeom>
                <a:avLst/>
                <a:gdLst/>
                <a:ahLst/>
                <a:cxnLst>
                  <a:cxn ang="0">
                    <a:pos x="17" y="1"/>
                  </a:cxn>
                  <a:cxn ang="0">
                    <a:pos x="17" y="1"/>
                  </a:cxn>
                  <a:cxn ang="0">
                    <a:pos x="22" y="4"/>
                  </a:cxn>
                  <a:cxn ang="0">
                    <a:pos x="23" y="9"/>
                  </a:cxn>
                  <a:cxn ang="0">
                    <a:pos x="23" y="13"/>
                  </a:cxn>
                  <a:cxn ang="0">
                    <a:pos x="22" y="17"/>
                  </a:cxn>
                  <a:cxn ang="0">
                    <a:pos x="22" y="17"/>
                  </a:cxn>
                  <a:cxn ang="0">
                    <a:pos x="18" y="21"/>
                  </a:cxn>
                  <a:cxn ang="0">
                    <a:pos x="15" y="24"/>
                  </a:cxn>
                  <a:cxn ang="0">
                    <a:pos x="10" y="24"/>
                  </a:cxn>
                  <a:cxn ang="0">
                    <a:pos x="5" y="22"/>
                  </a:cxn>
                  <a:cxn ang="0">
                    <a:pos x="5" y="22"/>
                  </a:cxn>
                  <a:cxn ang="0">
                    <a:pos x="2" y="19"/>
                  </a:cxn>
                  <a:cxn ang="0">
                    <a:pos x="0" y="16"/>
                  </a:cxn>
                  <a:cxn ang="0">
                    <a:pos x="0" y="11"/>
                  </a:cxn>
                  <a:cxn ang="0">
                    <a:pos x="0" y="6"/>
                  </a:cxn>
                  <a:cxn ang="0">
                    <a:pos x="0" y="6"/>
                  </a:cxn>
                  <a:cxn ang="0">
                    <a:pos x="4" y="3"/>
                  </a:cxn>
                  <a:cxn ang="0">
                    <a:pos x="9" y="1"/>
                  </a:cxn>
                  <a:cxn ang="0">
                    <a:pos x="14" y="0"/>
                  </a:cxn>
                  <a:cxn ang="0">
                    <a:pos x="17" y="1"/>
                  </a:cxn>
                  <a:cxn ang="0">
                    <a:pos x="17" y="1"/>
                  </a:cxn>
                </a:cxnLst>
                <a:rect l="0" t="0" r="r" b="b"/>
                <a:pathLst>
                  <a:path w="23" h="24">
                    <a:moveTo>
                      <a:pt x="17" y="1"/>
                    </a:moveTo>
                    <a:lnTo>
                      <a:pt x="17" y="1"/>
                    </a:lnTo>
                    <a:lnTo>
                      <a:pt x="22" y="4"/>
                    </a:lnTo>
                    <a:lnTo>
                      <a:pt x="23" y="9"/>
                    </a:lnTo>
                    <a:lnTo>
                      <a:pt x="23" y="13"/>
                    </a:lnTo>
                    <a:lnTo>
                      <a:pt x="22" y="17"/>
                    </a:lnTo>
                    <a:lnTo>
                      <a:pt x="22" y="17"/>
                    </a:lnTo>
                    <a:lnTo>
                      <a:pt x="18" y="21"/>
                    </a:lnTo>
                    <a:lnTo>
                      <a:pt x="15" y="24"/>
                    </a:lnTo>
                    <a:lnTo>
                      <a:pt x="10" y="24"/>
                    </a:lnTo>
                    <a:lnTo>
                      <a:pt x="5" y="22"/>
                    </a:lnTo>
                    <a:lnTo>
                      <a:pt x="5" y="22"/>
                    </a:lnTo>
                    <a:lnTo>
                      <a:pt x="2" y="19"/>
                    </a:lnTo>
                    <a:lnTo>
                      <a:pt x="0" y="16"/>
                    </a:lnTo>
                    <a:lnTo>
                      <a:pt x="0" y="11"/>
                    </a:lnTo>
                    <a:lnTo>
                      <a:pt x="0" y="6"/>
                    </a:lnTo>
                    <a:lnTo>
                      <a:pt x="0" y="6"/>
                    </a:lnTo>
                    <a:lnTo>
                      <a:pt x="4" y="3"/>
                    </a:lnTo>
                    <a:lnTo>
                      <a:pt x="9" y="1"/>
                    </a:lnTo>
                    <a:lnTo>
                      <a:pt x="14" y="0"/>
                    </a:lnTo>
                    <a:lnTo>
                      <a:pt x="17" y="1"/>
                    </a:lnTo>
                    <a:lnTo>
                      <a:pt x="1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0" name="Freeform 3545"/>
              <p:cNvSpPr>
                <a:spLocks/>
              </p:cNvSpPr>
              <p:nvPr/>
            </p:nvSpPr>
            <p:spPr bwMode="auto">
              <a:xfrm>
                <a:off x="4473574" y="3735387"/>
                <a:ext cx="14288" cy="14288"/>
              </a:xfrm>
              <a:custGeom>
                <a:avLst/>
                <a:gdLst/>
                <a:ahLst/>
                <a:cxnLst>
                  <a:cxn ang="0">
                    <a:pos x="13" y="2"/>
                  </a:cxn>
                  <a:cxn ang="0">
                    <a:pos x="13" y="2"/>
                  </a:cxn>
                  <a:cxn ang="0">
                    <a:pos x="16" y="3"/>
                  </a:cxn>
                  <a:cxn ang="0">
                    <a:pos x="16" y="6"/>
                  </a:cxn>
                  <a:cxn ang="0">
                    <a:pos x="18" y="10"/>
                  </a:cxn>
                  <a:cxn ang="0">
                    <a:pos x="16" y="13"/>
                  </a:cxn>
                  <a:cxn ang="0">
                    <a:pos x="16" y="13"/>
                  </a:cxn>
                  <a:cxn ang="0">
                    <a:pos x="14" y="15"/>
                  </a:cxn>
                  <a:cxn ang="0">
                    <a:pos x="11" y="16"/>
                  </a:cxn>
                  <a:cxn ang="0">
                    <a:pos x="8" y="18"/>
                  </a:cxn>
                  <a:cxn ang="0">
                    <a:pos x="5" y="16"/>
                  </a:cxn>
                  <a:cxn ang="0">
                    <a:pos x="5" y="16"/>
                  </a:cxn>
                  <a:cxn ang="0">
                    <a:pos x="1" y="15"/>
                  </a:cxn>
                  <a:cxn ang="0">
                    <a:pos x="0" y="11"/>
                  </a:cxn>
                  <a:cxn ang="0">
                    <a:pos x="0" y="8"/>
                  </a:cxn>
                  <a:cxn ang="0">
                    <a:pos x="1" y="5"/>
                  </a:cxn>
                  <a:cxn ang="0">
                    <a:pos x="1" y="5"/>
                  </a:cxn>
                  <a:cxn ang="0">
                    <a:pos x="3" y="2"/>
                  </a:cxn>
                  <a:cxn ang="0">
                    <a:pos x="6" y="0"/>
                  </a:cxn>
                  <a:cxn ang="0">
                    <a:pos x="9" y="0"/>
                  </a:cxn>
                  <a:cxn ang="0">
                    <a:pos x="13" y="2"/>
                  </a:cxn>
                  <a:cxn ang="0">
                    <a:pos x="13" y="2"/>
                  </a:cxn>
                </a:cxnLst>
                <a:rect l="0" t="0" r="r" b="b"/>
                <a:pathLst>
                  <a:path w="18" h="18">
                    <a:moveTo>
                      <a:pt x="13" y="2"/>
                    </a:moveTo>
                    <a:lnTo>
                      <a:pt x="13" y="2"/>
                    </a:lnTo>
                    <a:lnTo>
                      <a:pt x="16" y="3"/>
                    </a:lnTo>
                    <a:lnTo>
                      <a:pt x="16" y="6"/>
                    </a:lnTo>
                    <a:lnTo>
                      <a:pt x="18" y="10"/>
                    </a:lnTo>
                    <a:lnTo>
                      <a:pt x="16" y="13"/>
                    </a:lnTo>
                    <a:lnTo>
                      <a:pt x="16" y="13"/>
                    </a:lnTo>
                    <a:lnTo>
                      <a:pt x="14" y="15"/>
                    </a:lnTo>
                    <a:lnTo>
                      <a:pt x="11" y="16"/>
                    </a:lnTo>
                    <a:lnTo>
                      <a:pt x="8" y="18"/>
                    </a:lnTo>
                    <a:lnTo>
                      <a:pt x="5" y="16"/>
                    </a:lnTo>
                    <a:lnTo>
                      <a:pt x="5" y="16"/>
                    </a:lnTo>
                    <a:lnTo>
                      <a:pt x="1" y="15"/>
                    </a:lnTo>
                    <a:lnTo>
                      <a:pt x="0" y="11"/>
                    </a:lnTo>
                    <a:lnTo>
                      <a:pt x="0" y="8"/>
                    </a:lnTo>
                    <a:lnTo>
                      <a:pt x="1" y="5"/>
                    </a:lnTo>
                    <a:lnTo>
                      <a:pt x="1" y="5"/>
                    </a:lnTo>
                    <a:lnTo>
                      <a:pt x="3" y="2"/>
                    </a:lnTo>
                    <a:lnTo>
                      <a:pt x="6" y="0"/>
                    </a:lnTo>
                    <a:lnTo>
                      <a:pt x="9"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1" name="Freeform 3546"/>
              <p:cNvSpPr>
                <a:spLocks/>
              </p:cNvSpPr>
              <p:nvPr/>
            </p:nvSpPr>
            <p:spPr bwMode="auto">
              <a:xfrm>
                <a:off x="4465637" y="3779837"/>
                <a:ext cx="14288" cy="12700"/>
              </a:xfrm>
              <a:custGeom>
                <a:avLst/>
                <a:gdLst/>
                <a:ahLst/>
                <a:cxnLst>
                  <a:cxn ang="0">
                    <a:pos x="13" y="2"/>
                  </a:cxn>
                  <a:cxn ang="0">
                    <a:pos x="13" y="2"/>
                  </a:cxn>
                  <a:cxn ang="0">
                    <a:pos x="16" y="4"/>
                  </a:cxn>
                  <a:cxn ang="0">
                    <a:pos x="18" y="7"/>
                  </a:cxn>
                  <a:cxn ang="0">
                    <a:pos x="18" y="10"/>
                  </a:cxn>
                  <a:cxn ang="0">
                    <a:pos x="16" y="13"/>
                  </a:cxn>
                  <a:cxn ang="0">
                    <a:pos x="16" y="13"/>
                  </a:cxn>
                  <a:cxn ang="0">
                    <a:pos x="15" y="15"/>
                  </a:cxn>
                  <a:cxn ang="0">
                    <a:pos x="11" y="17"/>
                  </a:cxn>
                  <a:cxn ang="0">
                    <a:pos x="8" y="17"/>
                  </a:cxn>
                  <a:cxn ang="0">
                    <a:pos x="5" y="17"/>
                  </a:cxn>
                  <a:cxn ang="0">
                    <a:pos x="5" y="17"/>
                  </a:cxn>
                  <a:cxn ang="0">
                    <a:pos x="2" y="13"/>
                  </a:cxn>
                  <a:cxn ang="0">
                    <a:pos x="2" y="12"/>
                  </a:cxn>
                  <a:cxn ang="0">
                    <a:pos x="0" y="8"/>
                  </a:cxn>
                  <a:cxn ang="0">
                    <a:pos x="2" y="5"/>
                  </a:cxn>
                  <a:cxn ang="0">
                    <a:pos x="2" y="5"/>
                  </a:cxn>
                  <a:cxn ang="0">
                    <a:pos x="3" y="2"/>
                  </a:cxn>
                  <a:cxn ang="0">
                    <a:pos x="6" y="0"/>
                  </a:cxn>
                  <a:cxn ang="0">
                    <a:pos x="10" y="0"/>
                  </a:cxn>
                  <a:cxn ang="0">
                    <a:pos x="13" y="2"/>
                  </a:cxn>
                  <a:cxn ang="0">
                    <a:pos x="13" y="2"/>
                  </a:cxn>
                </a:cxnLst>
                <a:rect l="0" t="0" r="r" b="b"/>
                <a:pathLst>
                  <a:path w="18" h="17">
                    <a:moveTo>
                      <a:pt x="13" y="2"/>
                    </a:moveTo>
                    <a:lnTo>
                      <a:pt x="13" y="2"/>
                    </a:lnTo>
                    <a:lnTo>
                      <a:pt x="16" y="4"/>
                    </a:lnTo>
                    <a:lnTo>
                      <a:pt x="18" y="7"/>
                    </a:lnTo>
                    <a:lnTo>
                      <a:pt x="18" y="10"/>
                    </a:lnTo>
                    <a:lnTo>
                      <a:pt x="16" y="13"/>
                    </a:lnTo>
                    <a:lnTo>
                      <a:pt x="16" y="13"/>
                    </a:lnTo>
                    <a:lnTo>
                      <a:pt x="15" y="15"/>
                    </a:lnTo>
                    <a:lnTo>
                      <a:pt x="11" y="17"/>
                    </a:lnTo>
                    <a:lnTo>
                      <a:pt x="8" y="17"/>
                    </a:lnTo>
                    <a:lnTo>
                      <a:pt x="5" y="17"/>
                    </a:lnTo>
                    <a:lnTo>
                      <a:pt x="5" y="17"/>
                    </a:lnTo>
                    <a:lnTo>
                      <a:pt x="2" y="13"/>
                    </a:lnTo>
                    <a:lnTo>
                      <a:pt x="2" y="12"/>
                    </a:lnTo>
                    <a:lnTo>
                      <a:pt x="0" y="8"/>
                    </a:lnTo>
                    <a:lnTo>
                      <a:pt x="2" y="5"/>
                    </a:lnTo>
                    <a:lnTo>
                      <a:pt x="2" y="5"/>
                    </a:lnTo>
                    <a:lnTo>
                      <a:pt x="3" y="2"/>
                    </a:lnTo>
                    <a:lnTo>
                      <a:pt x="6" y="0"/>
                    </a:lnTo>
                    <a:lnTo>
                      <a:pt x="10"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2" name="Freeform 3547"/>
              <p:cNvSpPr>
                <a:spLocks/>
              </p:cNvSpPr>
              <p:nvPr/>
            </p:nvSpPr>
            <p:spPr bwMode="auto">
              <a:xfrm>
                <a:off x="4478337" y="3797300"/>
                <a:ext cx="12700" cy="14288"/>
              </a:xfrm>
              <a:custGeom>
                <a:avLst/>
                <a:gdLst/>
                <a:ahLst/>
                <a:cxnLst>
                  <a:cxn ang="0">
                    <a:pos x="12" y="2"/>
                  </a:cxn>
                  <a:cxn ang="0">
                    <a:pos x="12" y="2"/>
                  </a:cxn>
                  <a:cxn ang="0">
                    <a:pos x="15" y="4"/>
                  </a:cxn>
                  <a:cxn ang="0">
                    <a:pos x="17" y="7"/>
                  </a:cxn>
                  <a:cxn ang="0">
                    <a:pos x="17" y="10"/>
                  </a:cxn>
                  <a:cxn ang="0">
                    <a:pos x="15" y="13"/>
                  </a:cxn>
                  <a:cxn ang="0">
                    <a:pos x="15" y="13"/>
                  </a:cxn>
                  <a:cxn ang="0">
                    <a:pos x="13" y="17"/>
                  </a:cxn>
                  <a:cxn ang="0">
                    <a:pos x="10" y="17"/>
                  </a:cxn>
                  <a:cxn ang="0">
                    <a:pos x="7" y="18"/>
                  </a:cxn>
                  <a:cxn ang="0">
                    <a:pos x="3" y="17"/>
                  </a:cxn>
                  <a:cxn ang="0">
                    <a:pos x="3" y="17"/>
                  </a:cxn>
                  <a:cxn ang="0">
                    <a:pos x="2" y="15"/>
                  </a:cxn>
                  <a:cxn ang="0">
                    <a:pos x="0" y="12"/>
                  </a:cxn>
                  <a:cxn ang="0">
                    <a:pos x="0" y="9"/>
                  </a:cxn>
                  <a:cxn ang="0">
                    <a:pos x="0" y="5"/>
                  </a:cxn>
                  <a:cxn ang="0">
                    <a:pos x="0" y="5"/>
                  </a:cxn>
                  <a:cxn ang="0">
                    <a:pos x="3" y="2"/>
                  </a:cxn>
                  <a:cxn ang="0">
                    <a:pos x="5" y="0"/>
                  </a:cxn>
                  <a:cxn ang="0">
                    <a:pos x="8" y="0"/>
                  </a:cxn>
                  <a:cxn ang="0">
                    <a:pos x="12" y="2"/>
                  </a:cxn>
                  <a:cxn ang="0">
                    <a:pos x="12" y="2"/>
                  </a:cxn>
                </a:cxnLst>
                <a:rect l="0" t="0" r="r" b="b"/>
                <a:pathLst>
                  <a:path w="17" h="18">
                    <a:moveTo>
                      <a:pt x="12" y="2"/>
                    </a:moveTo>
                    <a:lnTo>
                      <a:pt x="12" y="2"/>
                    </a:lnTo>
                    <a:lnTo>
                      <a:pt x="15" y="4"/>
                    </a:lnTo>
                    <a:lnTo>
                      <a:pt x="17" y="7"/>
                    </a:lnTo>
                    <a:lnTo>
                      <a:pt x="17" y="10"/>
                    </a:lnTo>
                    <a:lnTo>
                      <a:pt x="15" y="13"/>
                    </a:lnTo>
                    <a:lnTo>
                      <a:pt x="15" y="13"/>
                    </a:lnTo>
                    <a:lnTo>
                      <a:pt x="13" y="17"/>
                    </a:lnTo>
                    <a:lnTo>
                      <a:pt x="10" y="17"/>
                    </a:lnTo>
                    <a:lnTo>
                      <a:pt x="7" y="18"/>
                    </a:lnTo>
                    <a:lnTo>
                      <a:pt x="3" y="17"/>
                    </a:lnTo>
                    <a:lnTo>
                      <a:pt x="3" y="17"/>
                    </a:lnTo>
                    <a:lnTo>
                      <a:pt x="2" y="15"/>
                    </a:lnTo>
                    <a:lnTo>
                      <a:pt x="0" y="12"/>
                    </a:lnTo>
                    <a:lnTo>
                      <a:pt x="0" y="9"/>
                    </a:lnTo>
                    <a:lnTo>
                      <a:pt x="0" y="5"/>
                    </a:lnTo>
                    <a:lnTo>
                      <a:pt x="0" y="5"/>
                    </a:lnTo>
                    <a:lnTo>
                      <a:pt x="3" y="2"/>
                    </a:lnTo>
                    <a:lnTo>
                      <a:pt x="5" y="0"/>
                    </a:lnTo>
                    <a:lnTo>
                      <a:pt x="8" y="0"/>
                    </a:lnTo>
                    <a:lnTo>
                      <a:pt x="12" y="2"/>
                    </a:lnTo>
                    <a:lnTo>
                      <a:pt x="12"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3" name="Freeform 3548"/>
              <p:cNvSpPr>
                <a:spLocks/>
              </p:cNvSpPr>
              <p:nvPr/>
            </p:nvSpPr>
            <p:spPr bwMode="auto">
              <a:xfrm>
                <a:off x="4497387" y="3868737"/>
                <a:ext cx="19050" cy="17463"/>
              </a:xfrm>
              <a:custGeom>
                <a:avLst/>
                <a:gdLst/>
                <a:ahLst/>
                <a:cxnLst>
                  <a:cxn ang="0">
                    <a:pos x="11" y="0"/>
                  </a:cxn>
                  <a:cxn ang="0">
                    <a:pos x="11" y="0"/>
                  </a:cxn>
                  <a:cxn ang="0">
                    <a:pos x="16" y="0"/>
                  </a:cxn>
                  <a:cxn ang="0">
                    <a:pos x="20" y="3"/>
                  </a:cxn>
                  <a:cxn ang="0">
                    <a:pos x="23" y="7"/>
                  </a:cxn>
                  <a:cxn ang="0">
                    <a:pos x="24" y="11"/>
                  </a:cxn>
                  <a:cxn ang="0">
                    <a:pos x="24" y="11"/>
                  </a:cxn>
                  <a:cxn ang="0">
                    <a:pos x="23" y="15"/>
                  </a:cxn>
                  <a:cxn ang="0">
                    <a:pos x="21" y="20"/>
                  </a:cxn>
                  <a:cxn ang="0">
                    <a:pos x="18" y="23"/>
                  </a:cxn>
                  <a:cxn ang="0">
                    <a:pos x="13" y="23"/>
                  </a:cxn>
                  <a:cxn ang="0">
                    <a:pos x="13" y="23"/>
                  </a:cxn>
                  <a:cxn ang="0">
                    <a:pos x="8" y="23"/>
                  </a:cxn>
                  <a:cxn ang="0">
                    <a:pos x="5" y="21"/>
                  </a:cxn>
                  <a:cxn ang="0">
                    <a:pos x="2" y="18"/>
                  </a:cxn>
                  <a:cxn ang="0">
                    <a:pos x="0" y="13"/>
                  </a:cxn>
                  <a:cxn ang="0">
                    <a:pos x="0" y="13"/>
                  </a:cxn>
                  <a:cxn ang="0">
                    <a:pos x="0" y="8"/>
                  </a:cxn>
                  <a:cxn ang="0">
                    <a:pos x="3" y="3"/>
                  </a:cxn>
                  <a:cxn ang="0">
                    <a:pos x="7" y="2"/>
                  </a:cxn>
                  <a:cxn ang="0">
                    <a:pos x="11" y="0"/>
                  </a:cxn>
                  <a:cxn ang="0">
                    <a:pos x="11" y="0"/>
                  </a:cxn>
                </a:cxnLst>
                <a:rect l="0" t="0" r="r" b="b"/>
                <a:pathLst>
                  <a:path w="24" h="23">
                    <a:moveTo>
                      <a:pt x="11" y="0"/>
                    </a:moveTo>
                    <a:lnTo>
                      <a:pt x="11" y="0"/>
                    </a:lnTo>
                    <a:lnTo>
                      <a:pt x="16" y="0"/>
                    </a:lnTo>
                    <a:lnTo>
                      <a:pt x="20" y="3"/>
                    </a:lnTo>
                    <a:lnTo>
                      <a:pt x="23" y="7"/>
                    </a:lnTo>
                    <a:lnTo>
                      <a:pt x="24" y="11"/>
                    </a:lnTo>
                    <a:lnTo>
                      <a:pt x="24" y="11"/>
                    </a:lnTo>
                    <a:lnTo>
                      <a:pt x="23" y="15"/>
                    </a:lnTo>
                    <a:lnTo>
                      <a:pt x="21" y="20"/>
                    </a:lnTo>
                    <a:lnTo>
                      <a:pt x="18" y="23"/>
                    </a:lnTo>
                    <a:lnTo>
                      <a:pt x="13" y="23"/>
                    </a:lnTo>
                    <a:lnTo>
                      <a:pt x="13" y="23"/>
                    </a:lnTo>
                    <a:lnTo>
                      <a:pt x="8" y="23"/>
                    </a:lnTo>
                    <a:lnTo>
                      <a:pt x="5" y="21"/>
                    </a:lnTo>
                    <a:lnTo>
                      <a:pt x="2" y="18"/>
                    </a:lnTo>
                    <a:lnTo>
                      <a:pt x="0" y="13"/>
                    </a:lnTo>
                    <a:lnTo>
                      <a:pt x="0" y="13"/>
                    </a:lnTo>
                    <a:lnTo>
                      <a:pt x="0" y="8"/>
                    </a:lnTo>
                    <a:lnTo>
                      <a:pt x="3" y="3"/>
                    </a:lnTo>
                    <a:lnTo>
                      <a:pt x="7" y="2"/>
                    </a:lnTo>
                    <a:lnTo>
                      <a:pt x="11" y="0"/>
                    </a:lnTo>
                    <a:lnTo>
                      <a:pt x="11"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4" name="Freeform 3549"/>
              <p:cNvSpPr>
                <a:spLocks/>
              </p:cNvSpPr>
              <p:nvPr/>
            </p:nvSpPr>
            <p:spPr bwMode="auto">
              <a:xfrm>
                <a:off x="4543424" y="3910012"/>
                <a:ext cx="17463" cy="20638"/>
              </a:xfrm>
              <a:custGeom>
                <a:avLst/>
                <a:gdLst/>
                <a:ahLst/>
                <a:cxnLst>
                  <a:cxn ang="0">
                    <a:pos x="9" y="0"/>
                  </a:cxn>
                  <a:cxn ang="0">
                    <a:pos x="9" y="0"/>
                  </a:cxn>
                  <a:cxn ang="0">
                    <a:pos x="14" y="0"/>
                  </a:cxn>
                  <a:cxn ang="0">
                    <a:pos x="19" y="3"/>
                  </a:cxn>
                  <a:cxn ang="0">
                    <a:pos x="22" y="6"/>
                  </a:cxn>
                  <a:cxn ang="0">
                    <a:pos x="22" y="11"/>
                  </a:cxn>
                  <a:cxn ang="0">
                    <a:pos x="22" y="11"/>
                  </a:cxn>
                  <a:cxn ang="0">
                    <a:pos x="22" y="14"/>
                  </a:cxn>
                  <a:cxn ang="0">
                    <a:pos x="21" y="19"/>
                  </a:cxn>
                  <a:cxn ang="0">
                    <a:pos x="18" y="23"/>
                  </a:cxn>
                  <a:cxn ang="0">
                    <a:pos x="13" y="24"/>
                  </a:cxn>
                  <a:cxn ang="0">
                    <a:pos x="13" y="24"/>
                  </a:cxn>
                  <a:cxn ang="0">
                    <a:pos x="8" y="23"/>
                  </a:cxn>
                  <a:cxn ang="0">
                    <a:pos x="3" y="21"/>
                  </a:cxn>
                  <a:cxn ang="0">
                    <a:pos x="1" y="18"/>
                  </a:cxn>
                  <a:cxn ang="0">
                    <a:pos x="0" y="13"/>
                  </a:cxn>
                  <a:cxn ang="0">
                    <a:pos x="0" y="13"/>
                  </a:cxn>
                  <a:cxn ang="0">
                    <a:pos x="0" y="8"/>
                  </a:cxn>
                  <a:cxn ang="0">
                    <a:pos x="3" y="5"/>
                  </a:cxn>
                  <a:cxn ang="0">
                    <a:pos x="6" y="1"/>
                  </a:cxn>
                  <a:cxn ang="0">
                    <a:pos x="9" y="0"/>
                  </a:cxn>
                  <a:cxn ang="0">
                    <a:pos x="9" y="0"/>
                  </a:cxn>
                </a:cxnLst>
                <a:rect l="0" t="0" r="r" b="b"/>
                <a:pathLst>
                  <a:path w="22" h="24">
                    <a:moveTo>
                      <a:pt x="9" y="0"/>
                    </a:moveTo>
                    <a:lnTo>
                      <a:pt x="9" y="0"/>
                    </a:lnTo>
                    <a:lnTo>
                      <a:pt x="14" y="0"/>
                    </a:lnTo>
                    <a:lnTo>
                      <a:pt x="19" y="3"/>
                    </a:lnTo>
                    <a:lnTo>
                      <a:pt x="22" y="6"/>
                    </a:lnTo>
                    <a:lnTo>
                      <a:pt x="22" y="11"/>
                    </a:lnTo>
                    <a:lnTo>
                      <a:pt x="22" y="11"/>
                    </a:lnTo>
                    <a:lnTo>
                      <a:pt x="22" y="14"/>
                    </a:lnTo>
                    <a:lnTo>
                      <a:pt x="21" y="19"/>
                    </a:lnTo>
                    <a:lnTo>
                      <a:pt x="18" y="23"/>
                    </a:lnTo>
                    <a:lnTo>
                      <a:pt x="13" y="24"/>
                    </a:lnTo>
                    <a:lnTo>
                      <a:pt x="13" y="24"/>
                    </a:lnTo>
                    <a:lnTo>
                      <a:pt x="8" y="23"/>
                    </a:lnTo>
                    <a:lnTo>
                      <a:pt x="3" y="21"/>
                    </a:lnTo>
                    <a:lnTo>
                      <a:pt x="1" y="18"/>
                    </a:lnTo>
                    <a:lnTo>
                      <a:pt x="0" y="13"/>
                    </a:lnTo>
                    <a:lnTo>
                      <a:pt x="0" y="13"/>
                    </a:lnTo>
                    <a:lnTo>
                      <a:pt x="0" y="8"/>
                    </a:lnTo>
                    <a:lnTo>
                      <a:pt x="3" y="5"/>
                    </a:lnTo>
                    <a:lnTo>
                      <a:pt x="6" y="1"/>
                    </a:lnTo>
                    <a:lnTo>
                      <a:pt x="9" y="0"/>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5" name="Freeform 3550"/>
              <p:cNvSpPr>
                <a:spLocks/>
              </p:cNvSpPr>
              <p:nvPr/>
            </p:nvSpPr>
            <p:spPr bwMode="auto">
              <a:xfrm>
                <a:off x="4491037" y="3848100"/>
                <a:ext cx="12700" cy="12700"/>
              </a:xfrm>
              <a:custGeom>
                <a:avLst/>
                <a:gdLst/>
                <a:ahLst/>
                <a:cxnLst>
                  <a:cxn ang="0">
                    <a:pos x="6" y="0"/>
                  </a:cxn>
                  <a:cxn ang="0">
                    <a:pos x="6" y="0"/>
                  </a:cxn>
                  <a:cxn ang="0">
                    <a:pos x="9" y="0"/>
                  </a:cxn>
                  <a:cxn ang="0">
                    <a:pos x="13" y="1"/>
                  </a:cxn>
                  <a:cxn ang="0">
                    <a:pos x="16" y="4"/>
                  </a:cxn>
                  <a:cxn ang="0">
                    <a:pos x="16" y="8"/>
                  </a:cxn>
                  <a:cxn ang="0">
                    <a:pos x="16" y="8"/>
                  </a:cxn>
                  <a:cxn ang="0">
                    <a:pos x="16" y="11"/>
                  </a:cxn>
                  <a:cxn ang="0">
                    <a:pos x="14" y="13"/>
                  </a:cxn>
                  <a:cxn ang="0">
                    <a:pos x="11" y="16"/>
                  </a:cxn>
                  <a:cxn ang="0">
                    <a:pos x="8" y="16"/>
                  </a:cxn>
                  <a:cxn ang="0">
                    <a:pos x="8" y="16"/>
                  </a:cxn>
                  <a:cxn ang="0">
                    <a:pos x="4" y="16"/>
                  </a:cxn>
                  <a:cxn ang="0">
                    <a:pos x="3" y="14"/>
                  </a:cxn>
                  <a:cxn ang="0">
                    <a:pos x="0" y="11"/>
                  </a:cxn>
                  <a:cxn ang="0">
                    <a:pos x="0" y="8"/>
                  </a:cxn>
                  <a:cxn ang="0">
                    <a:pos x="0" y="8"/>
                  </a:cxn>
                  <a:cxn ang="0">
                    <a:pos x="0" y="4"/>
                  </a:cxn>
                  <a:cxn ang="0">
                    <a:pos x="1" y="3"/>
                  </a:cxn>
                  <a:cxn ang="0">
                    <a:pos x="3" y="0"/>
                  </a:cxn>
                  <a:cxn ang="0">
                    <a:pos x="6" y="0"/>
                  </a:cxn>
                  <a:cxn ang="0">
                    <a:pos x="6" y="0"/>
                  </a:cxn>
                </a:cxnLst>
                <a:rect l="0" t="0" r="r" b="b"/>
                <a:pathLst>
                  <a:path w="16" h="16">
                    <a:moveTo>
                      <a:pt x="6" y="0"/>
                    </a:moveTo>
                    <a:lnTo>
                      <a:pt x="6" y="0"/>
                    </a:lnTo>
                    <a:lnTo>
                      <a:pt x="9" y="0"/>
                    </a:lnTo>
                    <a:lnTo>
                      <a:pt x="13" y="1"/>
                    </a:lnTo>
                    <a:lnTo>
                      <a:pt x="16" y="4"/>
                    </a:lnTo>
                    <a:lnTo>
                      <a:pt x="16" y="8"/>
                    </a:lnTo>
                    <a:lnTo>
                      <a:pt x="16" y="8"/>
                    </a:lnTo>
                    <a:lnTo>
                      <a:pt x="16" y="11"/>
                    </a:lnTo>
                    <a:lnTo>
                      <a:pt x="14" y="13"/>
                    </a:lnTo>
                    <a:lnTo>
                      <a:pt x="11" y="16"/>
                    </a:lnTo>
                    <a:lnTo>
                      <a:pt x="8" y="16"/>
                    </a:lnTo>
                    <a:lnTo>
                      <a:pt x="8" y="16"/>
                    </a:lnTo>
                    <a:lnTo>
                      <a:pt x="4" y="16"/>
                    </a:lnTo>
                    <a:lnTo>
                      <a:pt x="3" y="14"/>
                    </a:lnTo>
                    <a:lnTo>
                      <a:pt x="0" y="11"/>
                    </a:lnTo>
                    <a:lnTo>
                      <a:pt x="0" y="8"/>
                    </a:lnTo>
                    <a:lnTo>
                      <a:pt x="0" y="8"/>
                    </a:lnTo>
                    <a:lnTo>
                      <a:pt x="0" y="4"/>
                    </a:lnTo>
                    <a:lnTo>
                      <a:pt x="1" y="3"/>
                    </a:lnTo>
                    <a:lnTo>
                      <a:pt x="3" y="0"/>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6" name="Freeform 3551"/>
              <p:cNvSpPr>
                <a:spLocks/>
              </p:cNvSpPr>
              <p:nvPr/>
            </p:nvSpPr>
            <p:spPr bwMode="auto">
              <a:xfrm>
                <a:off x="4508499" y="3889375"/>
                <a:ext cx="14288" cy="12700"/>
              </a:xfrm>
              <a:custGeom>
                <a:avLst/>
                <a:gdLst/>
                <a:ahLst/>
                <a:cxnLst>
                  <a:cxn ang="0">
                    <a:pos x="8" y="0"/>
                  </a:cxn>
                  <a:cxn ang="0">
                    <a:pos x="8" y="0"/>
                  </a:cxn>
                  <a:cxn ang="0">
                    <a:pos x="11" y="0"/>
                  </a:cxn>
                  <a:cxn ang="0">
                    <a:pos x="14" y="2"/>
                  </a:cxn>
                  <a:cxn ang="0">
                    <a:pos x="16" y="5"/>
                  </a:cxn>
                  <a:cxn ang="0">
                    <a:pos x="18" y="8"/>
                  </a:cxn>
                  <a:cxn ang="0">
                    <a:pos x="18" y="8"/>
                  </a:cxn>
                  <a:cxn ang="0">
                    <a:pos x="18" y="11"/>
                  </a:cxn>
                  <a:cxn ang="0">
                    <a:pos x="16" y="15"/>
                  </a:cxn>
                  <a:cxn ang="0">
                    <a:pos x="13" y="16"/>
                  </a:cxn>
                  <a:cxn ang="0">
                    <a:pos x="9" y="18"/>
                  </a:cxn>
                  <a:cxn ang="0">
                    <a:pos x="9" y="18"/>
                  </a:cxn>
                  <a:cxn ang="0">
                    <a:pos x="6" y="16"/>
                  </a:cxn>
                  <a:cxn ang="0">
                    <a:pos x="3" y="15"/>
                  </a:cxn>
                  <a:cxn ang="0">
                    <a:pos x="1" y="13"/>
                  </a:cxn>
                  <a:cxn ang="0">
                    <a:pos x="0" y="10"/>
                  </a:cxn>
                  <a:cxn ang="0">
                    <a:pos x="0" y="10"/>
                  </a:cxn>
                  <a:cxn ang="0">
                    <a:pos x="1" y="7"/>
                  </a:cxn>
                  <a:cxn ang="0">
                    <a:pos x="3" y="3"/>
                  </a:cxn>
                  <a:cxn ang="0">
                    <a:pos x="5" y="2"/>
                  </a:cxn>
                  <a:cxn ang="0">
                    <a:pos x="8" y="0"/>
                  </a:cxn>
                  <a:cxn ang="0">
                    <a:pos x="8" y="0"/>
                  </a:cxn>
                </a:cxnLst>
                <a:rect l="0" t="0" r="r" b="b"/>
                <a:pathLst>
                  <a:path w="18" h="18">
                    <a:moveTo>
                      <a:pt x="8" y="0"/>
                    </a:moveTo>
                    <a:lnTo>
                      <a:pt x="8" y="0"/>
                    </a:lnTo>
                    <a:lnTo>
                      <a:pt x="11" y="0"/>
                    </a:lnTo>
                    <a:lnTo>
                      <a:pt x="14" y="2"/>
                    </a:lnTo>
                    <a:lnTo>
                      <a:pt x="16" y="5"/>
                    </a:lnTo>
                    <a:lnTo>
                      <a:pt x="18" y="8"/>
                    </a:lnTo>
                    <a:lnTo>
                      <a:pt x="18" y="8"/>
                    </a:lnTo>
                    <a:lnTo>
                      <a:pt x="18" y="11"/>
                    </a:lnTo>
                    <a:lnTo>
                      <a:pt x="16" y="15"/>
                    </a:lnTo>
                    <a:lnTo>
                      <a:pt x="13" y="16"/>
                    </a:lnTo>
                    <a:lnTo>
                      <a:pt x="9" y="18"/>
                    </a:lnTo>
                    <a:lnTo>
                      <a:pt x="9" y="18"/>
                    </a:lnTo>
                    <a:lnTo>
                      <a:pt x="6" y="16"/>
                    </a:lnTo>
                    <a:lnTo>
                      <a:pt x="3" y="15"/>
                    </a:lnTo>
                    <a:lnTo>
                      <a:pt x="1" y="13"/>
                    </a:lnTo>
                    <a:lnTo>
                      <a:pt x="0" y="10"/>
                    </a:lnTo>
                    <a:lnTo>
                      <a:pt x="0" y="10"/>
                    </a:lnTo>
                    <a:lnTo>
                      <a:pt x="1" y="7"/>
                    </a:lnTo>
                    <a:lnTo>
                      <a:pt x="3" y="3"/>
                    </a:lnTo>
                    <a:lnTo>
                      <a:pt x="5" y="2"/>
                    </a:lnTo>
                    <a:lnTo>
                      <a:pt x="8" y="0"/>
                    </a:lnTo>
                    <a:lnTo>
                      <a:pt x="8"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7" name="Freeform 3552"/>
              <p:cNvSpPr>
                <a:spLocks/>
              </p:cNvSpPr>
              <p:nvPr/>
            </p:nvSpPr>
            <p:spPr bwMode="auto">
              <a:xfrm>
                <a:off x="4529137" y="3895725"/>
                <a:ext cx="12700" cy="14288"/>
              </a:xfrm>
              <a:custGeom>
                <a:avLst/>
                <a:gdLst/>
                <a:ahLst/>
                <a:cxnLst>
                  <a:cxn ang="0">
                    <a:pos x="6" y="0"/>
                  </a:cxn>
                  <a:cxn ang="0">
                    <a:pos x="6" y="0"/>
                  </a:cxn>
                  <a:cxn ang="0">
                    <a:pos x="10" y="0"/>
                  </a:cxn>
                  <a:cxn ang="0">
                    <a:pos x="13" y="1"/>
                  </a:cxn>
                  <a:cxn ang="0">
                    <a:pos x="14" y="5"/>
                  </a:cxn>
                  <a:cxn ang="0">
                    <a:pos x="16" y="8"/>
                  </a:cxn>
                  <a:cxn ang="0">
                    <a:pos x="16" y="8"/>
                  </a:cxn>
                  <a:cxn ang="0">
                    <a:pos x="16" y="11"/>
                  </a:cxn>
                  <a:cxn ang="0">
                    <a:pos x="14" y="15"/>
                  </a:cxn>
                  <a:cxn ang="0">
                    <a:pos x="11" y="16"/>
                  </a:cxn>
                  <a:cxn ang="0">
                    <a:pos x="8" y="18"/>
                  </a:cxn>
                  <a:cxn ang="0">
                    <a:pos x="8" y="18"/>
                  </a:cxn>
                  <a:cxn ang="0">
                    <a:pos x="5" y="16"/>
                  </a:cxn>
                  <a:cxn ang="0">
                    <a:pos x="1" y="15"/>
                  </a:cxn>
                  <a:cxn ang="0">
                    <a:pos x="0" y="13"/>
                  </a:cxn>
                  <a:cxn ang="0">
                    <a:pos x="0" y="10"/>
                  </a:cxn>
                  <a:cxn ang="0">
                    <a:pos x="0" y="10"/>
                  </a:cxn>
                  <a:cxn ang="0">
                    <a:pos x="0" y="6"/>
                  </a:cxn>
                  <a:cxn ang="0">
                    <a:pos x="1" y="3"/>
                  </a:cxn>
                  <a:cxn ang="0">
                    <a:pos x="3" y="1"/>
                  </a:cxn>
                  <a:cxn ang="0">
                    <a:pos x="6" y="0"/>
                  </a:cxn>
                  <a:cxn ang="0">
                    <a:pos x="6" y="0"/>
                  </a:cxn>
                </a:cxnLst>
                <a:rect l="0" t="0" r="r" b="b"/>
                <a:pathLst>
                  <a:path w="16" h="18">
                    <a:moveTo>
                      <a:pt x="6" y="0"/>
                    </a:moveTo>
                    <a:lnTo>
                      <a:pt x="6" y="0"/>
                    </a:lnTo>
                    <a:lnTo>
                      <a:pt x="10" y="0"/>
                    </a:lnTo>
                    <a:lnTo>
                      <a:pt x="13" y="1"/>
                    </a:lnTo>
                    <a:lnTo>
                      <a:pt x="14" y="5"/>
                    </a:lnTo>
                    <a:lnTo>
                      <a:pt x="16" y="8"/>
                    </a:lnTo>
                    <a:lnTo>
                      <a:pt x="16" y="8"/>
                    </a:lnTo>
                    <a:lnTo>
                      <a:pt x="16" y="11"/>
                    </a:lnTo>
                    <a:lnTo>
                      <a:pt x="14" y="15"/>
                    </a:lnTo>
                    <a:lnTo>
                      <a:pt x="11" y="16"/>
                    </a:lnTo>
                    <a:lnTo>
                      <a:pt x="8" y="18"/>
                    </a:lnTo>
                    <a:lnTo>
                      <a:pt x="8" y="18"/>
                    </a:lnTo>
                    <a:lnTo>
                      <a:pt x="5" y="16"/>
                    </a:lnTo>
                    <a:lnTo>
                      <a:pt x="1" y="15"/>
                    </a:lnTo>
                    <a:lnTo>
                      <a:pt x="0" y="13"/>
                    </a:lnTo>
                    <a:lnTo>
                      <a:pt x="0" y="10"/>
                    </a:lnTo>
                    <a:lnTo>
                      <a:pt x="0" y="10"/>
                    </a:lnTo>
                    <a:lnTo>
                      <a:pt x="0" y="6"/>
                    </a:lnTo>
                    <a:lnTo>
                      <a:pt x="1" y="3"/>
                    </a:lnTo>
                    <a:lnTo>
                      <a:pt x="3" y="1"/>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8" name="Freeform 3553"/>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9" name="Freeform 3554"/>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0" name="Freeform 3555"/>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1" name="Freeform 3556"/>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2" name="Freeform 3557"/>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3" name="Freeform 3558"/>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4" name="Freeform 3559"/>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5" name="Freeform 3560"/>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6" name="Freeform 3561"/>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7" name="Freeform 3562"/>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8" name="Freeform 3563"/>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9" name="Freeform 3564"/>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0" name="Freeform 3565"/>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1" name="Freeform 3566"/>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2" name="Freeform 3567"/>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3" name="Freeform 3568"/>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4" name="Freeform 3569"/>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5" name="Freeform 3570"/>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6" name="Freeform 3571"/>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7" name="Freeform 3572"/>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8" name="Freeform 3573"/>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9" name="Freeform 3574"/>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0" name="Freeform 3575"/>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1" name="Freeform 3576"/>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2" name="Freeform 3577"/>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3" name="Freeform 3578"/>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4" name="Freeform 3579"/>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5" name="Freeform 3580"/>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6" name="Freeform 3581"/>
              <p:cNvSpPr>
                <a:spLocks/>
              </p:cNvSpPr>
              <p:nvPr/>
            </p:nvSpPr>
            <p:spPr bwMode="auto">
              <a:xfrm>
                <a:off x="4603749" y="3943350"/>
                <a:ext cx="19050" cy="19050"/>
              </a:xfrm>
              <a:custGeom>
                <a:avLst/>
                <a:gdLst/>
                <a:ahLst/>
                <a:cxnLst>
                  <a:cxn ang="0">
                    <a:pos x="25" y="12"/>
                  </a:cxn>
                  <a:cxn ang="0">
                    <a:pos x="25" y="12"/>
                  </a:cxn>
                  <a:cxn ang="0">
                    <a:pos x="23" y="9"/>
                  </a:cxn>
                  <a:cxn ang="0">
                    <a:pos x="20" y="4"/>
                  </a:cxn>
                  <a:cxn ang="0">
                    <a:pos x="17" y="2"/>
                  </a:cxn>
                  <a:cxn ang="0">
                    <a:pos x="12" y="0"/>
                  </a:cxn>
                  <a:cxn ang="0">
                    <a:pos x="12" y="0"/>
                  </a:cxn>
                  <a:cxn ang="0">
                    <a:pos x="7" y="2"/>
                  </a:cxn>
                  <a:cxn ang="0">
                    <a:pos x="3" y="4"/>
                  </a:cxn>
                  <a:cxn ang="0">
                    <a:pos x="2" y="9"/>
                  </a:cxn>
                  <a:cxn ang="0">
                    <a:pos x="0" y="14"/>
                  </a:cxn>
                  <a:cxn ang="0">
                    <a:pos x="0" y="14"/>
                  </a:cxn>
                  <a:cxn ang="0">
                    <a:pos x="2" y="18"/>
                  </a:cxn>
                  <a:cxn ang="0">
                    <a:pos x="3" y="22"/>
                  </a:cxn>
                  <a:cxn ang="0">
                    <a:pos x="8" y="23"/>
                  </a:cxn>
                  <a:cxn ang="0">
                    <a:pos x="13" y="25"/>
                  </a:cxn>
                  <a:cxn ang="0">
                    <a:pos x="13" y="25"/>
                  </a:cxn>
                  <a:cxn ang="0">
                    <a:pos x="17" y="23"/>
                  </a:cxn>
                  <a:cxn ang="0">
                    <a:pos x="21" y="22"/>
                  </a:cxn>
                  <a:cxn ang="0">
                    <a:pos x="23" y="17"/>
                  </a:cxn>
                  <a:cxn ang="0">
                    <a:pos x="25" y="12"/>
                  </a:cxn>
                  <a:cxn ang="0">
                    <a:pos x="25" y="12"/>
                  </a:cxn>
                </a:cxnLst>
                <a:rect l="0" t="0" r="r" b="b"/>
                <a:pathLst>
                  <a:path w="25" h="25">
                    <a:moveTo>
                      <a:pt x="25" y="12"/>
                    </a:moveTo>
                    <a:lnTo>
                      <a:pt x="25" y="12"/>
                    </a:lnTo>
                    <a:lnTo>
                      <a:pt x="23" y="9"/>
                    </a:lnTo>
                    <a:lnTo>
                      <a:pt x="20" y="4"/>
                    </a:lnTo>
                    <a:lnTo>
                      <a:pt x="17" y="2"/>
                    </a:lnTo>
                    <a:lnTo>
                      <a:pt x="12" y="0"/>
                    </a:lnTo>
                    <a:lnTo>
                      <a:pt x="12" y="0"/>
                    </a:lnTo>
                    <a:lnTo>
                      <a:pt x="7" y="2"/>
                    </a:lnTo>
                    <a:lnTo>
                      <a:pt x="3" y="4"/>
                    </a:lnTo>
                    <a:lnTo>
                      <a:pt x="2" y="9"/>
                    </a:lnTo>
                    <a:lnTo>
                      <a:pt x="0" y="14"/>
                    </a:lnTo>
                    <a:lnTo>
                      <a:pt x="0" y="14"/>
                    </a:lnTo>
                    <a:lnTo>
                      <a:pt x="2" y="18"/>
                    </a:lnTo>
                    <a:lnTo>
                      <a:pt x="3" y="22"/>
                    </a:lnTo>
                    <a:lnTo>
                      <a:pt x="8" y="23"/>
                    </a:lnTo>
                    <a:lnTo>
                      <a:pt x="13" y="25"/>
                    </a:lnTo>
                    <a:lnTo>
                      <a:pt x="13" y="25"/>
                    </a:lnTo>
                    <a:lnTo>
                      <a:pt x="17" y="23"/>
                    </a:lnTo>
                    <a:lnTo>
                      <a:pt x="21" y="22"/>
                    </a:lnTo>
                    <a:lnTo>
                      <a:pt x="23" y="17"/>
                    </a:lnTo>
                    <a:lnTo>
                      <a:pt x="25" y="12"/>
                    </a:lnTo>
                    <a:lnTo>
                      <a:pt x="25" y="1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7" name="Freeform 3582"/>
              <p:cNvSpPr>
                <a:spLocks/>
              </p:cNvSpPr>
              <p:nvPr/>
            </p:nvSpPr>
            <p:spPr bwMode="auto">
              <a:xfrm>
                <a:off x="4629149" y="3951287"/>
                <a:ext cx="14288" cy="14288"/>
              </a:xfrm>
              <a:custGeom>
                <a:avLst/>
                <a:gdLst/>
                <a:ahLst/>
                <a:cxnLst>
                  <a:cxn ang="0">
                    <a:pos x="16" y="8"/>
                  </a:cxn>
                  <a:cxn ang="0">
                    <a:pos x="16" y="8"/>
                  </a:cxn>
                  <a:cxn ang="0">
                    <a:pos x="16" y="5"/>
                  </a:cxn>
                  <a:cxn ang="0">
                    <a:pos x="14" y="2"/>
                  </a:cxn>
                  <a:cxn ang="0">
                    <a:pos x="11" y="0"/>
                  </a:cxn>
                  <a:cxn ang="0">
                    <a:pos x="8" y="0"/>
                  </a:cxn>
                  <a:cxn ang="0">
                    <a:pos x="8" y="0"/>
                  </a:cxn>
                  <a:cxn ang="0">
                    <a:pos x="5" y="0"/>
                  </a:cxn>
                  <a:cxn ang="0">
                    <a:pos x="1" y="2"/>
                  </a:cxn>
                  <a:cxn ang="0">
                    <a:pos x="0" y="5"/>
                  </a:cxn>
                  <a:cxn ang="0">
                    <a:pos x="0" y="8"/>
                  </a:cxn>
                  <a:cxn ang="0">
                    <a:pos x="0" y="8"/>
                  </a:cxn>
                  <a:cxn ang="0">
                    <a:pos x="0" y="11"/>
                  </a:cxn>
                  <a:cxn ang="0">
                    <a:pos x="3" y="15"/>
                  </a:cxn>
                  <a:cxn ang="0">
                    <a:pos x="5" y="16"/>
                  </a:cxn>
                  <a:cxn ang="0">
                    <a:pos x="8" y="16"/>
                  </a:cxn>
                  <a:cxn ang="0">
                    <a:pos x="8" y="16"/>
                  </a:cxn>
                  <a:cxn ang="0">
                    <a:pos x="11" y="16"/>
                  </a:cxn>
                  <a:cxn ang="0">
                    <a:pos x="14" y="15"/>
                  </a:cxn>
                  <a:cxn ang="0">
                    <a:pos x="16" y="11"/>
                  </a:cxn>
                  <a:cxn ang="0">
                    <a:pos x="16" y="8"/>
                  </a:cxn>
                  <a:cxn ang="0">
                    <a:pos x="16" y="8"/>
                  </a:cxn>
                </a:cxnLst>
                <a:rect l="0" t="0" r="r" b="b"/>
                <a:pathLst>
                  <a:path w="16" h="16">
                    <a:moveTo>
                      <a:pt x="16" y="8"/>
                    </a:moveTo>
                    <a:lnTo>
                      <a:pt x="16" y="8"/>
                    </a:lnTo>
                    <a:lnTo>
                      <a:pt x="16" y="5"/>
                    </a:lnTo>
                    <a:lnTo>
                      <a:pt x="14" y="2"/>
                    </a:lnTo>
                    <a:lnTo>
                      <a:pt x="11" y="0"/>
                    </a:lnTo>
                    <a:lnTo>
                      <a:pt x="8" y="0"/>
                    </a:lnTo>
                    <a:lnTo>
                      <a:pt x="8" y="0"/>
                    </a:lnTo>
                    <a:lnTo>
                      <a:pt x="5" y="0"/>
                    </a:lnTo>
                    <a:lnTo>
                      <a:pt x="1" y="2"/>
                    </a:lnTo>
                    <a:lnTo>
                      <a:pt x="0" y="5"/>
                    </a:lnTo>
                    <a:lnTo>
                      <a:pt x="0" y="8"/>
                    </a:lnTo>
                    <a:lnTo>
                      <a:pt x="0" y="8"/>
                    </a:lnTo>
                    <a:lnTo>
                      <a:pt x="0" y="11"/>
                    </a:lnTo>
                    <a:lnTo>
                      <a:pt x="3" y="15"/>
                    </a:lnTo>
                    <a:lnTo>
                      <a:pt x="5" y="16"/>
                    </a:lnTo>
                    <a:lnTo>
                      <a:pt x="8" y="16"/>
                    </a:lnTo>
                    <a:lnTo>
                      <a:pt x="8" y="16"/>
                    </a:lnTo>
                    <a:lnTo>
                      <a:pt x="11" y="16"/>
                    </a:lnTo>
                    <a:lnTo>
                      <a:pt x="14" y="15"/>
                    </a:lnTo>
                    <a:lnTo>
                      <a:pt x="16" y="11"/>
                    </a:lnTo>
                    <a:lnTo>
                      <a:pt x="16" y="8"/>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8" name="Freeform 3583"/>
              <p:cNvSpPr>
                <a:spLocks/>
              </p:cNvSpPr>
              <p:nvPr/>
            </p:nvSpPr>
            <p:spPr bwMode="auto">
              <a:xfrm>
                <a:off x="4587874" y="3938587"/>
                <a:ext cx="12700" cy="12700"/>
              </a:xfrm>
              <a:custGeom>
                <a:avLst/>
                <a:gdLst/>
                <a:ahLst/>
                <a:cxnLst>
                  <a:cxn ang="0">
                    <a:pos x="18" y="8"/>
                  </a:cxn>
                  <a:cxn ang="0">
                    <a:pos x="18" y="8"/>
                  </a:cxn>
                  <a:cxn ang="0">
                    <a:pos x="16" y="4"/>
                  </a:cxn>
                  <a:cxn ang="0">
                    <a:pos x="15" y="1"/>
                  </a:cxn>
                  <a:cxn ang="0">
                    <a:pos x="11" y="0"/>
                  </a:cxn>
                  <a:cxn ang="0">
                    <a:pos x="8" y="0"/>
                  </a:cxn>
                  <a:cxn ang="0">
                    <a:pos x="8" y="0"/>
                  </a:cxn>
                  <a:cxn ang="0">
                    <a:pos x="5" y="0"/>
                  </a:cxn>
                  <a:cxn ang="0">
                    <a:pos x="3" y="1"/>
                  </a:cxn>
                  <a:cxn ang="0">
                    <a:pos x="2" y="4"/>
                  </a:cxn>
                  <a:cxn ang="0">
                    <a:pos x="0" y="8"/>
                  </a:cxn>
                  <a:cxn ang="0">
                    <a:pos x="0" y="8"/>
                  </a:cxn>
                  <a:cxn ang="0">
                    <a:pos x="2" y="11"/>
                  </a:cxn>
                  <a:cxn ang="0">
                    <a:pos x="3" y="14"/>
                  </a:cxn>
                  <a:cxn ang="0">
                    <a:pos x="7" y="16"/>
                  </a:cxn>
                  <a:cxn ang="0">
                    <a:pos x="10" y="16"/>
                  </a:cxn>
                  <a:cxn ang="0">
                    <a:pos x="10" y="16"/>
                  </a:cxn>
                  <a:cxn ang="0">
                    <a:pos x="13" y="16"/>
                  </a:cxn>
                  <a:cxn ang="0">
                    <a:pos x="15" y="14"/>
                  </a:cxn>
                  <a:cxn ang="0">
                    <a:pos x="16" y="11"/>
                  </a:cxn>
                  <a:cxn ang="0">
                    <a:pos x="18" y="8"/>
                  </a:cxn>
                  <a:cxn ang="0">
                    <a:pos x="18" y="8"/>
                  </a:cxn>
                </a:cxnLst>
                <a:rect l="0" t="0" r="r" b="b"/>
                <a:pathLst>
                  <a:path w="18" h="16">
                    <a:moveTo>
                      <a:pt x="18" y="8"/>
                    </a:moveTo>
                    <a:lnTo>
                      <a:pt x="18" y="8"/>
                    </a:lnTo>
                    <a:lnTo>
                      <a:pt x="16" y="4"/>
                    </a:lnTo>
                    <a:lnTo>
                      <a:pt x="15" y="1"/>
                    </a:lnTo>
                    <a:lnTo>
                      <a:pt x="11" y="0"/>
                    </a:lnTo>
                    <a:lnTo>
                      <a:pt x="8" y="0"/>
                    </a:lnTo>
                    <a:lnTo>
                      <a:pt x="8" y="0"/>
                    </a:lnTo>
                    <a:lnTo>
                      <a:pt x="5" y="0"/>
                    </a:lnTo>
                    <a:lnTo>
                      <a:pt x="3" y="1"/>
                    </a:lnTo>
                    <a:lnTo>
                      <a:pt x="2" y="4"/>
                    </a:lnTo>
                    <a:lnTo>
                      <a:pt x="0" y="8"/>
                    </a:lnTo>
                    <a:lnTo>
                      <a:pt x="0" y="8"/>
                    </a:lnTo>
                    <a:lnTo>
                      <a:pt x="2" y="11"/>
                    </a:lnTo>
                    <a:lnTo>
                      <a:pt x="3" y="14"/>
                    </a:lnTo>
                    <a:lnTo>
                      <a:pt x="7" y="16"/>
                    </a:lnTo>
                    <a:lnTo>
                      <a:pt x="10" y="16"/>
                    </a:lnTo>
                    <a:lnTo>
                      <a:pt x="10" y="16"/>
                    </a:lnTo>
                    <a:lnTo>
                      <a:pt x="13" y="16"/>
                    </a:lnTo>
                    <a:lnTo>
                      <a:pt x="15" y="14"/>
                    </a:lnTo>
                    <a:lnTo>
                      <a:pt x="16" y="11"/>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9" name="Freeform 3584"/>
              <p:cNvSpPr>
                <a:spLocks/>
              </p:cNvSpPr>
              <p:nvPr/>
            </p:nvSpPr>
            <p:spPr bwMode="auto">
              <a:xfrm>
                <a:off x="4578349" y="3919537"/>
                <a:ext cx="12700" cy="14288"/>
              </a:xfrm>
              <a:custGeom>
                <a:avLst/>
                <a:gdLst/>
                <a:ahLst/>
                <a:cxnLst>
                  <a:cxn ang="0">
                    <a:pos x="16" y="10"/>
                  </a:cxn>
                  <a:cxn ang="0">
                    <a:pos x="16" y="10"/>
                  </a:cxn>
                  <a:cxn ang="0">
                    <a:pos x="16" y="7"/>
                  </a:cxn>
                  <a:cxn ang="0">
                    <a:pos x="13" y="3"/>
                  </a:cxn>
                  <a:cxn ang="0">
                    <a:pos x="11" y="2"/>
                  </a:cxn>
                  <a:cxn ang="0">
                    <a:pos x="8" y="0"/>
                  </a:cxn>
                  <a:cxn ang="0">
                    <a:pos x="8" y="0"/>
                  </a:cxn>
                  <a:cxn ang="0">
                    <a:pos x="5" y="2"/>
                  </a:cxn>
                  <a:cxn ang="0">
                    <a:pos x="1" y="3"/>
                  </a:cxn>
                  <a:cxn ang="0">
                    <a:pos x="0" y="7"/>
                  </a:cxn>
                  <a:cxn ang="0">
                    <a:pos x="0" y="10"/>
                  </a:cxn>
                  <a:cxn ang="0">
                    <a:pos x="0" y="10"/>
                  </a:cxn>
                  <a:cxn ang="0">
                    <a:pos x="0" y="13"/>
                  </a:cxn>
                  <a:cxn ang="0">
                    <a:pos x="1" y="15"/>
                  </a:cxn>
                  <a:cxn ang="0">
                    <a:pos x="5" y="18"/>
                  </a:cxn>
                  <a:cxn ang="0">
                    <a:pos x="8" y="18"/>
                  </a:cxn>
                  <a:cxn ang="0">
                    <a:pos x="8" y="18"/>
                  </a:cxn>
                  <a:cxn ang="0">
                    <a:pos x="11" y="16"/>
                  </a:cxn>
                  <a:cxn ang="0">
                    <a:pos x="14" y="15"/>
                  </a:cxn>
                  <a:cxn ang="0">
                    <a:pos x="16" y="13"/>
                  </a:cxn>
                  <a:cxn ang="0">
                    <a:pos x="16" y="10"/>
                  </a:cxn>
                  <a:cxn ang="0">
                    <a:pos x="16" y="10"/>
                  </a:cxn>
                </a:cxnLst>
                <a:rect l="0" t="0" r="r" b="b"/>
                <a:pathLst>
                  <a:path w="16" h="18">
                    <a:moveTo>
                      <a:pt x="16" y="10"/>
                    </a:moveTo>
                    <a:lnTo>
                      <a:pt x="16" y="10"/>
                    </a:lnTo>
                    <a:lnTo>
                      <a:pt x="16" y="7"/>
                    </a:lnTo>
                    <a:lnTo>
                      <a:pt x="13" y="3"/>
                    </a:lnTo>
                    <a:lnTo>
                      <a:pt x="11" y="2"/>
                    </a:lnTo>
                    <a:lnTo>
                      <a:pt x="8" y="0"/>
                    </a:lnTo>
                    <a:lnTo>
                      <a:pt x="8" y="0"/>
                    </a:lnTo>
                    <a:lnTo>
                      <a:pt x="5" y="2"/>
                    </a:lnTo>
                    <a:lnTo>
                      <a:pt x="1" y="3"/>
                    </a:lnTo>
                    <a:lnTo>
                      <a:pt x="0" y="7"/>
                    </a:lnTo>
                    <a:lnTo>
                      <a:pt x="0" y="10"/>
                    </a:lnTo>
                    <a:lnTo>
                      <a:pt x="0" y="10"/>
                    </a:lnTo>
                    <a:lnTo>
                      <a:pt x="0" y="13"/>
                    </a:lnTo>
                    <a:lnTo>
                      <a:pt x="1" y="15"/>
                    </a:lnTo>
                    <a:lnTo>
                      <a:pt x="5" y="18"/>
                    </a:lnTo>
                    <a:lnTo>
                      <a:pt x="8" y="18"/>
                    </a:lnTo>
                    <a:lnTo>
                      <a:pt x="8" y="18"/>
                    </a:lnTo>
                    <a:lnTo>
                      <a:pt x="11" y="16"/>
                    </a:lnTo>
                    <a:lnTo>
                      <a:pt x="14" y="15"/>
                    </a:lnTo>
                    <a:lnTo>
                      <a:pt x="16" y="13"/>
                    </a:lnTo>
                    <a:lnTo>
                      <a:pt x="16" y="10"/>
                    </a:lnTo>
                    <a:lnTo>
                      <a:pt x="16" y="1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0" name="Freeform 3585"/>
              <p:cNvSpPr>
                <a:spLocks/>
              </p:cNvSpPr>
              <p:nvPr/>
            </p:nvSpPr>
            <p:spPr bwMode="auto">
              <a:xfrm>
                <a:off x="4713287" y="3944937"/>
                <a:ext cx="17463" cy="17463"/>
              </a:xfrm>
              <a:custGeom>
                <a:avLst/>
                <a:gdLst/>
                <a:ahLst/>
                <a:cxnLst>
                  <a:cxn ang="0">
                    <a:pos x="21" y="3"/>
                  </a:cxn>
                  <a:cxn ang="0">
                    <a:pos x="21" y="3"/>
                  </a:cxn>
                  <a:cxn ang="0">
                    <a:pos x="18" y="2"/>
                  </a:cxn>
                  <a:cxn ang="0">
                    <a:pos x="13" y="0"/>
                  </a:cxn>
                  <a:cxn ang="0">
                    <a:pos x="8" y="0"/>
                  </a:cxn>
                  <a:cxn ang="0">
                    <a:pos x="5" y="2"/>
                  </a:cxn>
                  <a:cxn ang="0">
                    <a:pos x="5" y="2"/>
                  </a:cxn>
                  <a:cxn ang="0">
                    <a:pos x="2" y="7"/>
                  </a:cxn>
                  <a:cxn ang="0">
                    <a:pos x="0" y="10"/>
                  </a:cxn>
                  <a:cxn ang="0">
                    <a:pos x="0" y="15"/>
                  </a:cxn>
                  <a:cxn ang="0">
                    <a:pos x="3" y="20"/>
                  </a:cxn>
                  <a:cxn ang="0">
                    <a:pos x="3" y="20"/>
                  </a:cxn>
                  <a:cxn ang="0">
                    <a:pos x="7" y="23"/>
                  </a:cxn>
                  <a:cxn ang="0">
                    <a:pos x="11" y="23"/>
                  </a:cxn>
                  <a:cxn ang="0">
                    <a:pos x="15" y="23"/>
                  </a:cxn>
                  <a:cxn ang="0">
                    <a:pos x="20" y="21"/>
                  </a:cxn>
                  <a:cxn ang="0">
                    <a:pos x="20" y="21"/>
                  </a:cxn>
                  <a:cxn ang="0">
                    <a:pos x="23" y="16"/>
                  </a:cxn>
                  <a:cxn ang="0">
                    <a:pos x="23" y="13"/>
                  </a:cxn>
                  <a:cxn ang="0">
                    <a:pos x="23" y="8"/>
                  </a:cxn>
                  <a:cxn ang="0">
                    <a:pos x="21" y="3"/>
                  </a:cxn>
                  <a:cxn ang="0">
                    <a:pos x="21" y="3"/>
                  </a:cxn>
                </a:cxnLst>
                <a:rect l="0" t="0" r="r" b="b"/>
                <a:pathLst>
                  <a:path w="23" h="23">
                    <a:moveTo>
                      <a:pt x="21" y="3"/>
                    </a:moveTo>
                    <a:lnTo>
                      <a:pt x="21" y="3"/>
                    </a:lnTo>
                    <a:lnTo>
                      <a:pt x="18" y="2"/>
                    </a:lnTo>
                    <a:lnTo>
                      <a:pt x="13" y="0"/>
                    </a:lnTo>
                    <a:lnTo>
                      <a:pt x="8" y="0"/>
                    </a:lnTo>
                    <a:lnTo>
                      <a:pt x="5" y="2"/>
                    </a:lnTo>
                    <a:lnTo>
                      <a:pt x="5" y="2"/>
                    </a:lnTo>
                    <a:lnTo>
                      <a:pt x="2" y="7"/>
                    </a:lnTo>
                    <a:lnTo>
                      <a:pt x="0" y="10"/>
                    </a:lnTo>
                    <a:lnTo>
                      <a:pt x="0" y="15"/>
                    </a:lnTo>
                    <a:lnTo>
                      <a:pt x="3" y="20"/>
                    </a:lnTo>
                    <a:lnTo>
                      <a:pt x="3" y="20"/>
                    </a:lnTo>
                    <a:lnTo>
                      <a:pt x="7" y="23"/>
                    </a:lnTo>
                    <a:lnTo>
                      <a:pt x="11" y="23"/>
                    </a:lnTo>
                    <a:lnTo>
                      <a:pt x="15" y="23"/>
                    </a:lnTo>
                    <a:lnTo>
                      <a:pt x="20" y="21"/>
                    </a:lnTo>
                    <a:lnTo>
                      <a:pt x="20" y="21"/>
                    </a:lnTo>
                    <a:lnTo>
                      <a:pt x="23" y="16"/>
                    </a:lnTo>
                    <a:lnTo>
                      <a:pt x="23" y="13"/>
                    </a:lnTo>
                    <a:lnTo>
                      <a:pt x="23" y="8"/>
                    </a:lnTo>
                    <a:lnTo>
                      <a:pt x="21" y="3"/>
                    </a:lnTo>
                    <a:lnTo>
                      <a:pt x="21"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1" name="Freeform 3586"/>
              <p:cNvSpPr>
                <a:spLocks/>
              </p:cNvSpPr>
              <p:nvPr/>
            </p:nvSpPr>
            <p:spPr bwMode="auto">
              <a:xfrm>
                <a:off x="4737099" y="3937000"/>
                <a:ext cx="12700" cy="14288"/>
              </a:xfrm>
              <a:custGeom>
                <a:avLst/>
                <a:gdLst/>
                <a:ahLst/>
                <a:cxnLst>
                  <a:cxn ang="0">
                    <a:pos x="15" y="4"/>
                  </a:cxn>
                  <a:cxn ang="0">
                    <a:pos x="15" y="4"/>
                  </a:cxn>
                  <a:cxn ang="0">
                    <a:pos x="11" y="2"/>
                  </a:cxn>
                  <a:cxn ang="0">
                    <a:pos x="8" y="0"/>
                  </a:cxn>
                  <a:cxn ang="0">
                    <a:pos x="5" y="2"/>
                  </a:cxn>
                  <a:cxn ang="0">
                    <a:pos x="3" y="2"/>
                  </a:cxn>
                  <a:cxn ang="0">
                    <a:pos x="3" y="2"/>
                  </a:cxn>
                  <a:cxn ang="0">
                    <a:pos x="0" y="5"/>
                  </a:cxn>
                  <a:cxn ang="0">
                    <a:pos x="0" y="8"/>
                  </a:cxn>
                  <a:cxn ang="0">
                    <a:pos x="0" y="12"/>
                  </a:cxn>
                  <a:cxn ang="0">
                    <a:pos x="2" y="15"/>
                  </a:cxn>
                  <a:cxn ang="0">
                    <a:pos x="2" y="15"/>
                  </a:cxn>
                  <a:cxn ang="0">
                    <a:pos x="5" y="17"/>
                  </a:cxn>
                  <a:cxn ang="0">
                    <a:pos x="8" y="18"/>
                  </a:cxn>
                  <a:cxn ang="0">
                    <a:pos x="11" y="18"/>
                  </a:cxn>
                  <a:cxn ang="0">
                    <a:pos x="13" y="17"/>
                  </a:cxn>
                  <a:cxn ang="0">
                    <a:pos x="13" y="17"/>
                  </a:cxn>
                  <a:cxn ang="0">
                    <a:pos x="16" y="13"/>
                  </a:cxn>
                  <a:cxn ang="0">
                    <a:pos x="16" y="10"/>
                  </a:cxn>
                  <a:cxn ang="0">
                    <a:pos x="16" y="7"/>
                  </a:cxn>
                  <a:cxn ang="0">
                    <a:pos x="15" y="4"/>
                  </a:cxn>
                  <a:cxn ang="0">
                    <a:pos x="15" y="4"/>
                  </a:cxn>
                </a:cxnLst>
                <a:rect l="0" t="0" r="r" b="b"/>
                <a:pathLst>
                  <a:path w="16" h="18">
                    <a:moveTo>
                      <a:pt x="15" y="4"/>
                    </a:moveTo>
                    <a:lnTo>
                      <a:pt x="15" y="4"/>
                    </a:lnTo>
                    <a:lnTo>
                      <a:pt x="11" y="2"/>
                    </a:lnTo>
                    <a:lnTo>
                      <a:pt x="8" y="0"/>
                    </a:lnTo>
                    <a:lnTo>
                      <a:pt x="5" y="2"/>
                    </a:lnTo>
                    <a:lnTo>
                      <a:pt x="3" y="2"/>
                    </a:lnTo>
                    <a:lnTo>
                      <a:pt x="3" y="2"/>
                    </a:lnTo>
                    <a:lnTo>
                      <a:pt x="0" y="5"/>
                    </a:lnTo>
                    <a:lnTo>
                      <a:pt x="0" y="8"/>
                    </a:lnTo>
                    <a:lnTo>
                      <a:pt x="0" y="12"/>
                    </a:lnTo>
                    <a:lnTo>
                      <a:pt x="2" y="15"/>
                    </a:lnTo>
                    <a:lnTo>
                      <a:pt x="2" y="15"/>
                    </a:lnTo>
                    <a:lnTo>
                      <a:pt x="5" y="17"/>
                    </a:lnTo>
                    <a:lnTo>
                      <a:pt x="8" y="18"/>
                    </a:lnTo>
                    <a:lnTo>
                      <a:pt x="11" y="18"/>
                    </a:lnTo>
                    <a:lnTo>
                      <a:pt x="13" y="17"/>
                    </a:lnTo>
                    <a:lnTo>
                      <a:pt x="13" y="17"/>
                    </a:lnTo>
                    <a:lnTo>
                      <a:pt x="16" y="13"/>
                    </a:lnTo>
                    <a:lnTo>
                      <a:pt x="16" y="10"/>
                    </a:lnTo>
                    <a:lnTo>
                      <a:pt x="16" y="7"/>
                    </a:lnTo>
                    <a:lnTo>
                      <a:pt x="15" y="4"/>
                    </a:lnTo>
                    <a:lnTo>
                      <a:pt x="15"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2" name="Freeform 3587"/>
              <p:cNvSpPr>
                <a:spLocks/>
              </p:cNvSpPr>
              <p:nvPr/>
            </p:nvSpPr>
            <p:spPr bwMode="auto">
              <a:xfrm>
                <a:off x="4695824" y="3952875"/>
                <a:ext cx="12700" cy="12700"/>
              </a:xfrm>
              <a:custGeom>
                <a:avLst/>
                <a:gdLst/>
                <a:ahLst/>
                <a:cxnLst>
                  <a:cxn ang="0">
                    <a:pos x="15" y="3"/>
                  </a:cxn>
                  <a:cxn ang="0">
                    <a:pos x="15" y="3"/>
                  </a:cxn>
                  <a:cxn ang="0">
                    <a:pos x="11" y="0"/>
                  </a:cxn>
                  <a:cxn ang="0">
                    <a:pos x="10" y="0"/>
                  </a:cxn>
                  <a:cxn ang="0">
                    <a:pos x="6" y="0"/>
                  </a:cxn>
                  <a:cxn ang="0">
                    <a:pos x="3" y="1"/>
                  </a:cxn>
                  <a:cxn ang="0">
                    <a:pos x="3" y="1"/>
                  </a:cxn>
                  <a:cxn ang="0">
                    <a:pos x="0" y="4"/>
                  </a:cxn>
                  <a:cxn ang="0">
                    <a:pos x="0" y="8"/>
                  </a:cxn>
                  <a:cxn ang="0">
                    <a:pos x="0" y="11"/>
                  </a:cxn>
                  <a:cxn ang="0">
                    <a:pos x="1" y="13"/>
                  </a:cxn>
                  <a:cxn ang="0">
                    <a:pos x="1" y="13"/>
                  </a:cxn>
                  <a:cxn ang="0">
                    <a:pos x="5" y="16"/>
                  </a:cxn>
                  <a:cxn ang="0">
                    <a:pos x="8" y="16"/>
                  </a:cxn>
                  <a:cxn ang="0">
                    <a:pos x="11" y="16"/>
                  </a:cxn>
                  <a:cxn ang="0">
                    <a:pos x="13" y="14"/>
                  </a:cxn>
                  <a:cxn ang="0">
                    <a:pos x="13" y="14"/>
                  </a:cxn>
                  <a:cxn ang="0">
                    <a:pos x="16" y="11"/>
                  </a:cxn>
                  <a:cxn ang="0">
                    <a:pos x="16" y="8"/>
                  </a:cxn>
                  <a:cxn ang="0">
                    <a:pos x="16" y="4"/>
                  </a:cxn>
                  <a:cxn ang="0">
                    <a:pos x="15" y="3"/>
                  </a:cxn>
                  <a:cxn ang="0">
                    <a:pos x="15" y="3"/>
                  </a:cxn>
                </a:cxnLst>
                <a:rect l="0" t="0" r="r" b="b"/>
                <a:pathLst>
                  <a:path w="16" h="16">
                    <a:moveTo>
                      <a:pt x="15" y="3"/>
                    </a:moveTo>
                    <a:lnTo>
                      <a:pt x="15" y="3"/>
                    </a:lnTo>
                    <a:lnTo>
                      <a:pt x="11" y="0"/>
                    </a:lnTo>
                    <a:lnTo>
                      <a:pt x="10" y="0"/>
                    </a:lnTo>
                    <a:lnTo>
                      <a:pt x="6" y="0"/>
                    </a:lnTo>
                    <a:lnTo>
                      <a:pt x="3" y="1"/>
                    </a:lnTo>
                    <a:lnTo>
                      <a:pt x="3" y="1"/>
                    </a:lnTo>
                    <a:lnTo>
                      <a:pt x="0" y="4"/>
                    </a:lnTo>
                    <a:lnTo>
                      <a:pt x="0" y="8"/>
                    </a:lnTo>
                    <a:lnTo>
                      <a:pt x="0" y="11"/>
                    </a:lnTo>
                    <a:lnTo>
                      <a:pt x="1" y="13"/>
                    </a:lnTo>
                    <a:lnTo>
                      <a:pt x="1" y="13"/>
                    </a:lnTo>
                    <a:lnTo>
                      <a:pt x="5" y="16"/>
                    </a:lnTo>
                    <a:lnTo>
                      <a:pt x="8" y="16"/>
                    </a:lnTo>
                    <a:lnTo>
                      <a:pt x="11" y="16"/>
                    </a:lnTo>
                    <a:lnTo>
                      <a:pt x="13" y="14"/>
                    </a:lnTo>
                    <a:lnTo>
                      <a:pt x="13" y="14"/>
                    </a:lnTo>
                    <a:lnTo>
                      <a:pt x="16" y="11"/>
                    </a:lnTo>
                    <a:lnTo>
                      <a:pt x="16" y="8"/>
                    </a:lnTo>
                    <a:lnTo>
                      <a:pt x="16" y="4"/>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3" name="Freeform 3588"/>
              <p:cNvSpPr>
                <a:spLocks/>
              </p:cNvSpPr>
              <p:nvPr/>
            </p:nvSpPr>
            <p:spPr bwMode="auto">
              <a:xfrm>
                <a:off x="4676774" y="3944937"/>
                <a:ext cx="12700" cy="14288"/>
              </a:xfrm>
              <a:custGeom>
                <a:avLst/>
                <a:gdLst/>
                <a:ahLst/>
                <a:cxnLst>
                  <a:cxn ang="0">
                    <a:pos x="15" y="3"/>
                  </a:cxn>
                  <a:cxn ang="0">
                    <a:pos x="15" y="3"/>
                  </a:cxn>
                  <a:cxn ang="0">
                    <a:pos x="13" y="2"/>
                  </a:cxn>
                  <a:cxn ang="0">
                    <a:pos x="10" y="0"/>
                  </a:cxn>
                  <a:cxn ang="0">
                    <a:pos x="7" y="2"/>
                  </a:cxn>
                  <a:cxn ang="0">
                    <a:pos x="4" y="3"/>
                  </a:cxn>
                  <a:cxn ang="0">
                    <a:pos x="4" y="3"/>
                  </a:cxn>
                  <a:cxn ang="0">
                    <a:pos x="2" y="5"/>
                  </a:cxn>
                  <a:cxn ang="0">
                    <a:pos x="0" y="8"/>
                  </a:cxn>
                  <a:cxn ang="0">
                    <a:pos x="0" y="12"/>
                  </a:cxn>
                  <a:cxn ang="0">
                    <a:pos x="2" y="15"/>
                  </a:cxn>
                  <a:cxn ang="0">
                    <a:pos x="2" y="15"/>
                  </a:cxn>
                  <a:cxn ang="0">
                    <a:pos x="5" y="16"/>
                  </a:cxn>
                  <a:cxn ang="0">
                    <a:pos x="9" y="18"/>
                  </a:cxn>
                  <a:cxn ang="0">
                    <a:pos x="12" y="18"/>
                  </a:cxn>
                  <a:cxn ang="0">
                    <a:pos x="15" y="16"/>
                  </a:cxn>
                  <a:cxn ang="0">
                    <a:pos x="15" y="16"/>
                  </a:cxn>
                  <a:cxn ang="0">
                    <a:pos x="17" y="13"/>
                  </a:cxn>
                  <a:cxn ang="0">
                    <a:pos x="17" y="10"/>
                  </a:cxn>
                  <a:cxn ang="0">
                    <a:pos x="17" y="7"/>
                  </a:cxn>
                  <a:cxn ang="0">
                    <a:pos x="15" y="3"/>
                  </a:cxn>
                  <a:cxn ang="0">
                    <a:pos x="15" y="3"/>
                  </a:cxn>
                </a:cxnLst>
                <a:rect l="0" t="0" r="r" b="b"/>
                <a:pathLst>
                  <a:path w="17" h="18">
                    <a:moveTo>
                      <a:pt x="15" y="3"/>
                    </a:moveTo>
                    <a:lnTo>
                      <a:pt x="15" y="3"/>
                    </a:lnTo>
                    <a:lnTo>
                      <a:pt x="13" y="2"/>
                    </a:lnTo>
                    <a:lnTo>
                      <a:pt x="10" y="0"/>
                    </a:lnTo>
                    <a:lnTo>
                      <a:pt x="7" y="2"/>
                    </a:lnTo>
                    <a:lnTo>
                      <a:pt x="4" y="3"/>
                    </a:lnTo>
                    <a:lnTo>
                      <a:pt x="4" y="3"/>
                    </a:lnTo>
                    <a:lnTo>
                      <a:pt x="2" y="5"/>
                    </a:lnTo>
                    <a:lnTo>
                      <a:pt x="0" y="8"/>
                    </a:lnTo>
                    <a:lnTo>
                      <a:pt x="0" y="12"/>
                    </a:lnTo>
                    <a:lnTo>
                      <a:pt x="2" y="15"/>
                    </a:lnTo>
                    <a:lnTo>
                      <a:pt x="2" y="15"/>
                    </a:lnTo>
                    <a:lnTo>
                      <a:pt x="5" y="16"/>
                    </a:lnTo>
                    <a:lnTo>
                      <a:pt x="9" y="18"/>
                    </a:lnTo>
                    <a:lnTo>
                      <a:pt x="12" y="18"/>
                    </a:lnTo>
                    <a:lnTo>
                      <a:pt x="15" y="16"/>
                    </a:lnTo>
                    <a:lnTo>
                      <a:pt x="15" y="16"/>
                    </a:lnTo>
                    <a:lnTo>
                      <a:pt x="17" y="13"/>
                    </a:lnTo>
                    <a:lnTo>
                      <a:pt x="17" y="10"/>
                    </a:lnTo>
                    <a:lnTo>
                      <a:pt x="17" y="7"/>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4" name="Freeform 3589"/>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5" name="Freeform 3590"/>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6" name="Freeform 3591"/>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7" name="Freeform 3592"/>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8" name="Freeform 3593"/>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9" name="Freeform 3594"/>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0" name="Freeform 3595"/>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1" name="Freeform 3596"/>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2" name="Freeform 3597"/>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3" name="Freeform 3598"/>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4" name="Freeform 3599"/>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5" name="Freeform 3600"/>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6" name="Freeform 3601"/>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7" name="Freeform 3602"/>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8" name="Freeform 3603"/>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9" name="Freeform 3604"/>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0" name="Freeform 3605"/>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1" name="Freeform 3606"/>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2" name="Freeform 3607"/>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3" name="Freeform 3608"/>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4" name="Freeform 3609"/>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close/>
                  </a:path>
                </a:pathLst>
              </a:custGeom>
              <a:solidFill>
                <a:srgbClr val="FF949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5" name="Freeform 3610"/>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6" name="Freeform 3611"/>
              <p:cNvSpPr>
                <a:spLocks noEditPoints="1"/>
              </p:cNvSpPr>
              <p:nvPr/>
            </p:nvSpPr>
            <p:spPr bwMode="auto">
              <a:xfrm>
                <a:off x="4567237" y="3519487"/>
                <a:ext cx="336550" cy="431800"/>
              </a:xfrm>
              <a:custGeom>
                <a:avLst/>
                <a:gdLst/>
                <a:ahLst/>
                <a:cxnLst>
                  <a:cxn ang="0">
                    <a:pos x="276" y="495"/>
                  </a:cxn>
                  <a:cxn ang="0">
                    <a:pos x="294" y="510"/>
                  </a:cxn>
                  <a:cxn ang="0">
                    <a:pos x="298" y="482"/>
                  </a:cxn>
                  <a:cxn ang="0">
                    <a:pos x="314" y="480"/>
                  </a:cxn>
                  <a:cxn ang="0">
                    <a:pos x="327" y="480"/>
                  </a:cxn>
                  <a:cxn ang="0">
                    <a:pos x="332" y="464"/>
                  </a:cxn>
                  <a:cxn ang="0">
                    <a:pos x="343" y="461"/>
                  </a:cxn>
                  <a:cxn ang="0">
                    <a:pos x="343" y="438"/>
                  </a:cxn>
                  <a:cxn ang="0">
                    <a:pos x="347" y="461"/>
                  </a:cxn>
                  <a:cxn ang="0">
                    <a:pos x="345" y="418"/>
                  </a:cxn>
                  <a:cxn ang="0">
                    <a:pos x="361" y="422"/>
                  </a:cxn>
                  <a:cxn ang="0">
                    <a:pos x="351" y="384"/>
                  </a:cxn>
                  <a:cxn ang="0">
                    <a:pos x="373" y="394"/>
                  </a:cxn>
                  <a:cxn ang="0">
                    <a:pos x="363" y="352"/>
                  </a:cxn>
                  <a:cxn ang="0">
                    <a:pos x="374" y="365"/>
                  </a:cxn>
                  <a:cxn ang="0">
                    <a:pos x="381" y="329"/>
                  </a:cxn>
                  <a:cxn ang="0">
                    <a:pos x="389" y="344"/>
                  </a:cxn>
                  <a:cxn ang="0">
                    <a:pos x="376" y="300"/>
                  </a:cxn>
                  <a:cxn ang="0">
                    <a:pos x="382" y="322"/>
                  </a:cxn>
                  <a:cxn ang="0">
                    <a:pos x="376" y="272"/>
                  </a:cxn>
                  <a:cxn ang="0">
                    <a:pos x="381" y="249"/>
                  </a:cxn>
                  <a:cxn ang="0">
                    <a:pos x="381" y="226"/>
                  </a:cxn>
                  <a:cxn ang="0">
                    <a:pos x="381" y="249"/>
                  </a:cxn>
                  <a:cxn ang="0">
                    <a:pos x="373" y="200"/>
                  </a:cxn>
                  <a:cxn ang="0">
                    <a:pos x="376" y="190"/>
                  </a:cxn>
                  <a:cxn ang="0">
                    <a:pos x="376" y="174"/>
                  </a:cxn>
                  <a:cxn ang="0">
                    <a:pos x="361" y="173"/>
                  </a:cxn>
                  <a:cxn ang="0">
                    <a:pos x="361" y="150"/>
                  </a:cxn>
                  <a:cxn ang="0">
                    <a:pos x="342" y="147"/>
                  </a:cxn>
                  <a:cxn ang="0">
                    <a:pos x="342" y="130"/>
                  </a:cxn>
                  <a:cxn ang="0">
                    <a:pos x="316" y="125"/>
                  </a:cxn>
                  <a:cxn ang="0">
                    <a:pos x="319" y="103"/>
                  </a:cxn>
                  <a:cxn ang="0">
                    <a:pos x="288" y="101"/>
                  </a:cxn>
                  <a:cxn ang="0">
                    <a:pos x="298" y="88"/>
                  </a:cxn>
                  <a:cxn ang="0">
                    <a:pos x="275" y="76"/>
                  </a:cxn>
                  <a:cxn ang="0">
                    <a:pos x="288" y="67"/>
                  </a:cxn>
                  <a:cxn ang="0">
                    <a:pos x="246" y="65"/>
                  </a:cxn>
                  <a:cxn ang="0">
                    <a:pos x="268" y="60"/>
                  </a:cxn>
                  <a:cxn ang="0">
                    <a:pos x="29" y="52"/>
                  </a:cxn>
                  <a:cxn ang="0">
                    <a:pos x="45" y="52"/>
                  </a:cxn>
                  <a:cxn ang="0">
                    <a:pos x="219" y="52"/>
                  </a:cxn>
                  <a:cxn ang="0">
                    <a:pos x="236" y="55"/>
                  </a:cxn>
                  <a:cxn ang="0">
                    <a:pos x="167" y="34"/>
                  </a:cxn>
                  <a:cxn ang="0">
                    <a:pos x="179" y="47"/>
                  </a:cxn>
                  <a:cxn ang="0">
                    <a:pos x="94" y="28"/>
                  </a:cxn>
                  <a:cxn ang="0">
                    <a:pos x="102" y="42"/>
                  </a:cxn>
                  <a:cxn ang="0">
                    <a:pos x="148" y="18"/>
                  </a:cxn>
                  <a:cxn ang="0">
                    <a:pos x="153" y="34"/>
                  </a:cxn>
                  <a:cxn ang="0">
                    <a:pos x="127" y="16"/>
                  </a:cxn>
                  <a:cxn ang="0">
                    <a:pos x="138" y="0"/>
                  </a:cxn>
                  <a:cxn ang="0">
                    <a:pos x="6" y="49"/>
                  </a:cxn>
                  <a:cxn ang="0">
                    <a:pos x="29" y="88"/>
                  </a:cxn>
                  <a:cxn ang="0">
                    <a:pos x="219" y="81"/>
                  </a:cxn>
                  <a:cxn ang="0">
                    <a:pos x="330" y="182"/>
                  </a:cxn>
                  <a:cxn ang="0">
                    <a:pos x="322" y="410"/>
                  </a:cxn>
                  <a:cxn ang="0">
                    <a:pos x="361" y="467"/>
                  </a:cxn>
                  <a:cxn ang="0">
                    <a:pos x="400" y="174"/>
                  </a:cxn>
                  <a:cxn ang="0">
                    <a:pos x="226" y="15"/>
                  </a:cxn>
                </a:cxnLst>
                <a:rect l="0" t="0" r="r" b="b"/>
                <a:pathLst>
                  <a:path w="423" h="542">
                    <a:moveTo>
                      <a:pt x="285" y="516"/>
                    </a:moveTo>
                    <a:lnTo>
                      <a:pt x="285" y="516"/>
                    </a:lnTo>
                    <a:lnTo>
                      <a:pt x="283" y="516"/>
                    </a:lnTo>
                    <a:lnTo>
                      <a:pt x="283" y="516"/>
                    </a:lnTo>
                    <a:lnTo>
                      <a:pt x="278" y="515"/>
                    </a:lnTo>
                    <a:lnTo>
                      <a:pt x="275" y="511"/>
                    </a:lnTo>
                    <a:lnTo>
                      <a:pt x="273" y="506"/>
                    </a:lnTo>
                    <a:lnTo>
                      <a:pt x="273" y="503"/>
                    </a:lnTo>
                    <a:lnTo>
                      <a:pt x="273" y="503"/>
                    </a:lnTo>
                    <a:lnTo>
                      <a:pt x="273" y="498"/>
                    </a:lnTo>
                    <a:lnTo>
                      <a:pt x="276" y="495"/>
                    </a:lnTo>
                    <a:lnTo>
                      <a:pt x="280" y="492"/>
                    </a:lnTo>
                    <a:lnTo>
                      <a:pt x="285" y="492"/>
                    </a:lnTo>
                    <a:lnTo>
                      <a:pt x="285" y="492"/>
                    </a:lnTo>
                    <a:lnTo>
                      <a:pt x="286" y="492"/>
                    </a:lnTo>
                    <a:lnTo>
                      <a:pt x="286" y="492"/>
                    </a:lnTo>
                    <a:lnTo>
                      <a:pt x="290" y="493"/>
                    </a:lnTo>
                    <a:lnTo>
                      <a:pt x="293" y="497"/>
                    </a:lnTo>
                    <a:lnTo>
                      <a:pt x="296" y="500"/>
                    </a:lnTo>
                    <a:lnTo>
                      <a:pt x="296" y="505"/>
                    </a:lnTo>
                    <a:lnTo>
                      <a:pt x="296" y="505"/>
                    </a:lnTo>
                    <a:lnTo>
                      <a:pt x="294" y="510"/>
                    </a:lnTo>
                    <a:lnTo>
                      <a:pt x="293" y="513"/>
                    </a:lnTo>
                    <a:lnTo>
                      <a:pt x="290" y="515"/>
                    </a:lnTo>
                    <a:lnTo>
                      <a:pt x="285" y="516"/>
                    </a:lnTo>
                    <a:close/>
                    <a:moveTo>
                      <a:pt x="306" y="492"/>
                    </a:moveTo>
                    <a:lnTo>
                      <a:pt x="306" y="492"/>
                    </a:lnTo>
                    <a:lnTo>
                      <a:pt x="306" y="492"/>
                    </a:lnTo>
                    <a:lnTo>
                      <a:pt x="306" y="492"/>
                    </a:lnTo>
                    <a:lnTo>
                      <a:pt x="303" y="490"/>
                    </a:lnTo>
                    <a:lnTo>
                      <a:pt x="299" y="489"/>
                    </a:lnTo>
                    <a:lnTo>
                      <a:pt x="298" y="485"/>
                    </a:lnTo>
                    <a:lnTo>
                      <a:pt x="298" y="482"/>
                    </a:lnTo>
                    <a:lnTo>
                      <a:pt x="298" y="482"/>
                    </a:lnTo>
                    <a:lnTo>
                      <a:pt x="299" y="479"/>
                    </a:lnTo>
                    <a:lnTo>
                      <a:pt x="301" y="475"/>
                    </a:lnTo>
                    <a:lnTo>
                      <a:pt x="303" y="474"/>
                    </a:lnTo>
                    <a:lnTo>
                      <a:pt x="306" y="474"/>
                    </a:lnTo>
                    <a:lnTo>
                      <a:pt x="306" y="474"/>
                    </a:lnTo>
                    <a:lnTo>
                      <a:pt x="307" y="474"/>
                    </a:lnTo>
                    <a:lnTo>
                      <a:pt x="307" y="474"/>
                    </a:lnTo>
                    <a:lnTo>
                      <a:pt x="311" y="475"/>
                    </a:lnTo>
                    <a:lnTo>
                      <a:pt x="312" y="477"/>
                    </a:lnTo>
                    <a:lnTo>
                      <a:pt x="314" y="480"/>
                    </a:lnTo>
                    <a:lnTo>
                      <a:pt x="314" y="484"/>
                    </a:lnTo>
                    <a:lnTo>
                      <a:pt x="314" y="484"/>
                    </a:lnTo>
                    <a:lnTo>
                      <a:pt x="314" y="487"/>
                    </a:lnTo>
                    <a:lnTo>
                      <a:pt x="312" y="489"/>
                    </a:lnTo>
                    <a:lnTo>
                      <a:pt x="309" y="490"/>
                    </a:lnTo>
                    <a:lnTo>
                      <a:pt x="306" y="492"/>
                    </a:lnTo>
                    <a:close/>
                    <a:moveTo>
                      <a:pt x="330" y="482"/>
                    </a:moveTo>
                    <a:lnTo>
                      <a:pt x="330" y="482"/>
                    </a:lnTo>
                    <a:lnTo>
                      <a:pt x="330" y="482"/>
                    </a:lnTo>
                    <a:lnTo>
                      <a:pt x="330" y="482"/>
                    </a:lnTo>
                    <a:lnTo>
                      <a:pt x="327" y="480"/>
                    </a:lnTo>
                    <a:lnTo>
                      <a:pt x="324" y="479"/>
                    </a:lnTo>
                    <a:lnTo>
                      <a:pt x="322" y="475"/>
                    </a:lnTo>
                    <a:lnTo>
                      <a:pt x="322" y="472"/>
                    </a:lnTo>
                    <a:lnTo>
                      <a:pt x="322" y="472"/>
                    </a:lnTo>
                    <a:lnTo>
                      <a:pt x="324" y="469"/>
                    </a:lnTo>
                    <a:lnTo>
                      <a:pt x="325" y="467"/>
                    </a:lnTo>
                    <a:lnTo>
                      <a:pt x="327" y="466"/>
                    </a:lnTo>
                    <a:lnTo>
                      <a:pt x="330" y="464"/>
                    </a:lnTo>
                    <a:lnTo>
                      <a:pt x="330" y="464"/>
                    </a:lnTo>
                    <a:lnTo>
                      <a:pt x="332" y="464"/>
                    </a:lnTo>
                    <a:lnTo>
                      <a:pt x="332" y="464"/>
                    </a:lnTo>
                    <a:lnTo>
                      <a:pt x="335" y="466"/>
                    </a:lnTo>
                    <a:lnTo>
                      <a:pt x="337" y="467"/>
                    </a:lnTo>
                    <a:lnTo>
                      <a:pt x="338" y="471"/>
                    </a:lnTo>
                    <a:lnTo>
                      <a:pt x="340" y="474"/>
                    </a:lnTo>
                    <a:lnTo>
                      <a:pt x="340" y="474"/>
                    </a:lnTo>
                    <a:lnTo>
                      <a:pt x="338" y="477"/>
                    </a:lnTo>
                    <a:lnTo>
                      <a:pt x="337" y="479"/>
                    </a:lnTo>
                    <a:lnTo>
                      <a:pt x="334" y="480"/>
                    </a:lnTo>
                    <a:lnTo>
                      <a:pt x="330" y="482"/>
                    </a:lnTo>
                    <a:close/>
                    <a:moveTo>
                      <a:pt x="343" y="461"/>
                    </a:moveTo>
                    <a:lnTo>
                      <a:pt x="343" y="461"/>
                    </a:lnTo>
                    <a:lnTo>
                      <a:pt x="342" y="461"/>
                    </a:lnTo>
                    <a:lnTo>
                      <a:pt x="342" y="461"/>
                    </a:lnTo>
                    <a:lnTo>
                      <a:pt x="337" y="461"/>
                    </a:lnTo>
                    <a:lnTo>
                      <a:pt x="334" y="458"/>
                    </a:lnTo>
                    <a:lnTo>
                      <a:pt x="332" y="453"/>
                    </a:lnTo>
                    <a:lnTo>
                      <a:pt x="330" y="449"/>
                    </a:lnTo>
                    <a:lnTo>
                      <a:pt x="330" y="449"/>
                    </a:lnTo>
                    <a:lnTo>
                      <a:pt x="332" y="445"/>
                    </a:lnTo>
                    <a:lnTo>
                      <a:pt x="335" y="441"/>
                    </a:lnTo>
                    <a:lnTo>
                      <a:pt x="338" y="438"/>
                    </a:lnTo>
                    <a:lnTo>
                      <a:pt x="343" y="438"/>
                    </a:lnTo>
                    <a:lnTo>
                      <a:pt x="343" y="438"/>
                    </a:lnTo>
                    <a:lnTo>
                      <a:pt x="343" y="438"/>
                    </a:lnTo>
                    <a:lnTo>
                      <a:pt x="343" y="438"/>
                    </a:lnTo>
                    <a:lnTo>
                      <a:pt x="348" y="440"/>
                    </a:lnTo>
                    <a:lnTo>
                      <a:pt x="351" y="441"/>
                    </a:lnTo>
                    <a:lnTo>
                      <a:pt x="355" y="446"/>
                    </a:lnTo>
                    <a:lnTo>
                      <a:pt x="355" y="451"/>
                    </a:lnTo>
                    <a:lnTo>
                      <a:pt x="355" y="451"/>
                    </a:lnTo>
                    <a:lnTo>
                      <a:pt x="353" y="454"/>
                    </a:lnTo>
                    <a:lnTo>
                      <a:pt x="350" y="459"/>
                    </a:lnTo>
                    <a:lnTo>
                      <a:pt x="347" y="461"/>
                    </a:lnTo>
                    <a:lnTo>
                      <a:pt x="343" y="461"/>
                    </a:lnTo>
                    <a:close/>
                    <a:moveTo>
                      <a:pt x="353" y="430"/>
                    </a:moveTo>
                    <a:lnTo>
                      <a:pt x="353" y="430"/>
                    </a:lnTo>
                    <a:lnTo>
                      <a:pt x="353" y="430"/>
                    </a:lnTo>
                    <a:lnTo>
                      <a:pt x="353" y="430"/>
                    </a:lnTo>
                    <a:lnTo>
                      <a:pt x="350" y="430"/>
                    </a:lnTo>
                    <a:lnTo>
                      <a:pt x="347" y="427"/>
                    </a:lnTo>
                    <a:lnTo>
                      <a:pt x="345" y="425"/>
                    </a:lnTo>
                    <a:lnTo>
                      <a:pt x="345" y="422"/>
                    </a:lnTo>
                    <a:lnTo>
                      <a:pt x="345" y="422"/>
                    </a:lnTo>
                    <a:lnTo>
                      <a:pt x="345" y="418"/>
                    </a:lnTo>
                    <a:lnTo>
                      <a:pt x="348" y="415"/>
                    </a:lnTo>
                    <a:lnTo>
                      <a:pt x="350" y="414"/>
                    </a:lnTo>
                    <a:lnTo>
                      <a:pt x="353" y="414"/>
                    </a:lnTo>
                    <a:lnTo>
                      <a:pt x="353" y="414"/>
                    </a:lnTo>
                    <a:lnTo>
                      <a:pt x="355" y="414"/>
                    </a:lnTo>
                    <a:lnTo>
                      <a:pt x="355" y="414"/>
                    </a:lnTo>
                    <a:lnTo>
                      <a:pt x="358" y="414"/>
                    </a:lnTo>
                    <a:lnTo>
                      <a:pt x="360" y="417"/>
                    </a:lnTo>
                    <a:lnTo>
                      <a:pt x="361" y="418"/>
                    </a:lnTo>
                    <a:lnTo>
                      <a:pt x="361" y="422"/>
                    </a:lnTo>
                    <a:lnTo>
                      <a:pt x="361" y="422"/>
                    </a:lnTo>
                    <a:lnTo>
                      <a:pt x="361" y="425"/>
                    </a:lnTo>
                    <a:lnTo>
                      <a:pt x="360" y="428"/>
                    </a:lnTo>
                    <a:lnTo>
                      <a:pt x="356" y="430"/>
                    </a:lnTo>
                    <a:lnTo>
                      <a:pt x="353" y="430"/>
                    </a:lnTo>
                    <a:close/>
                    <a:moveTo>
                      <a:pt x="363" y="399"/>
                    </a:moveTo>
                    <a:lnTo>
                      <a:pt x="363" y="399"/>
                    </a:lnTo>
                    <a:lnTo>
                      <a:pt x="356" y="397"/>
                    </a:lnTo>
                    <a:lnTo>
                      <a:pt x="353" y="392"/>
                    </a:lnTo>
                    <a:lnTo>
                      <a:pt x="353" y="392"/>
                    </a:lnTo>
                    <a:lnTo>
                      <a:pt x="351" y="388"/>
                    </a:lnTo>
                    <a:lnTo>
                      <a:pt x="351" y="384"/>
                    </a:lnTo>
                    <a:lnTo>
                      <a:pt x="353" y="379"/>
                    </a:lnTo>
                    <a:lnTo>
                      <a:pt x="358" y="376"/>
                    </a:lnTo>
                    <a:lnTo>
                      <a:pt x="358" y="376"/>
                    </a:lnTo>
                    <a:lnTo>
                      <a:pt x="363" y="375"/>
                    </a:lnTo>
                    <a:lnTo>
                      <a:pt x="363" y="375"/>
                    </a:lnTo>
                    <a:lnTo>
                      <a:pt x="369" y="376"/>
                    </a:lnTo>
                    <a:lnTo>
                      <a:pt x="374" y="381"/>
                    </a:lnTo>
                    <a:lnTo>
                      <a:pt x="374" y="381"/>
                    </a:lnTo>
                    <a:lnTo>
                      <a:pt x="374" y="386"/>
                    </a:lnTo>
                    <a:lnTo>
                      <a:pt x="374" y="391"/>
                    </a:lnTo>
                    <a:lnTo>
                      <a:pt x="373" y="394"/>
                    </a:lnTo>
                    <a:lnTo>
                      <a:pt x="369" y="397"/>
                    </a:lnTo>
                    <a:lnTo>
                      <a:pt x="369" y="397"/>
                    </a:lnTo>
                    <a:lnTo>
                      <a:pt x="363" y="399"/>
                    </a:lnTo>
                    <a:close/>
                    <a:moveTo>
                      <a:pt x="369" y="366"/>
                    </a:moveTo>
                    <a:lnTo>
                      <a:pt x="369" y="366"/>
                    </a:lnTo>
                    <a:lnTo>
                      <a:pt x="366" y="365"/>
                    </a:lnTo>
                    <a:lnTo>
                      <a:pt x="363" y="361"/>
                    </a:lnTo>
                    <a:lnTo>
                      <a:pt x="363" y="361"/>
                    </a:lnTo>
                    <a:lnTo>
                      <a:pt x="361" y="358"/>
                    </a:lnTo>
                    <a:lnTo>
                      <a:pt x="361" y="355"/>
                    </a:lnTo>
                    <a:lnTo>
                      <a:pt x="363" y="352"/>
                    </a:lnTo>
                    <a:lnTo>
                      <a:pt x="366" y="350"/>
                    </a:lnTo>
                    <a:lnTo>
                      <a:pt x="366" y="350"/>
                    </a:lnTo>
                    <a:lnTo>
                      <a:pt x="369" y="348"/>
                    </a:lnTo>
                    <a:lnTo>
                      <a:pt x="369" y="348"/>
                    </a:lnTo>
                    <a:lnTo>
                      <a:pt x="374" y="350"/>
                    </a:lnTo>
                    <a:lnTo>
                      <a:pt x="377" y="353"/>
                    </a:lnTo>
                    <a:lnTo>
                      <a:pt x="377" y="353"/>
                    </a:lnTo>
                    <a:lnTo>
                      <a:pt x="377" y="357"/>
                    </a:lnTo>
                    <a:lnTo>
                      <a:pt x="377" y="360"/>
                    </a:lnTo>
                    <a:lnTo>
                      <a:pt x="376" y="363"/>
                    </a:lnTo>
                    <a:lnTo>
                      <a:pt x="374" y="365"/>
                    </a:lnTo>
                    <a:lnTo>
                      <a:pt x="374" y="365"/>
                    </a:lnTo>
                    <a:lnTo>
                      <a:pt x="369" y="366"/>
                    </a:lnTo>
                    <a:close/>
                    <a:moveTo>
                      <a:pt x="384" y="344"/>
                    </a:moveTo>
                    <a:lnTo>
                      <a:pt x="384" y="344"/>
                    </a:lnTo>
                    <a:lnTo>
                      <a:pt x="381" y="344"/>
                    </a:lnTo>
                    <a:lnTo>
                      <a:pt x="377" y="340"/>
                    </a:lnTo>
                    <a:lnTo>
                      <a:pt x="377" y="340"/>
                    </a:lnTo>
                    <a:lnTo>
                      <a:pt x="376" y="337"/>
                    </a:lnTo>
                    <a:lnTo>
                      <a:pt x="376" y="334"/>
                    </a:lnTo>
                    <a:lnTo>
                      <a:pt x="377" y="331"/>
                    </a:lnTo>
                    <a:lnTo>
                      <a:pt x="381" y="329"/>
                    </a:lnTo>
                    <a:lnTo>
                      <a:pt x="381" y="329"/>
                    </a:lnTo>
                    <a:lnTo>
                      <a:pt x="384" y="327"/>
                    </a:lnTo>
                    <a:lnTo>
                      <a:pt x="384" y="327"/>
                    </a:lnTo>
                    <a:lnTo>
                      <a:pt x="389" y="329"/>
                    </a:lnTo>
                    <a:lnTo>
                      <a:pt x="392" y="332"/>
                    </a:lnTo>
                    <a:lnTo>
                      <a:pt x="392" y="332"/>
                    </a:lnTo>
                    <a:lnTo>
                      <a:pt x="394" y="335"/>
                    </a:lnTo>
                    <a:lnTo>
                      <a:pt x="392" y="339"/>
                    </a:lnTo>
                    <a:lnTo>
                      <a:pt x="392" y="340"/>
                    </a:lnTo>
                    <a:lnTo>
                      <a:pt x="389" y="344"/>
                    </a:lnTo>
                    <a:lnTo>
                      <a:pt x="389" y="344"/>
                    </a:lnTo>
                    <a:lnTo>
                      <a:pt x="384" y="344"/>
                    </a:lnTo>
                    <a:close/>
                    <a:moveTo>
                      <a:pt x="382" y="322"/>
                    </a:moveTo>
                    <a:lnTo>
                      <a:pt x="382" y="322"/>
                    </a:lnTo>
                    <a:lnTo>
                      <a:pt x="376" y="321"/>
                    </a:lnTo>
                    <a:lnTo>
                      <a:pt x="371" y="316"/>
                    </a:lnTo>
                    <a:lnTo>
                      <a:pt x="371" y="316"/>
                    </a:lnTo>
                    <a:lnTo>
                      <a:pt x="369" y="311"/>
                    </a:lnTo>
                    <a:lnTo>
                      <a:pt x="371" y="306"/>
                    </a:lnTo>
                    <a:lnTo>
                      <a:pt x="373" y="303"/>
                    </a:lnTo>
                    <a:lnTo>
                      <a:pt x="376" y="300"/>
                    </a:lnTo>
                    <a:lnTo>
                      <a:pt x="376" y="300"/>
                    </a:lnTo>
                    <a:lnTo>
                      <a:pt x="382" y="298"/>
                    </a:lnTo>
                    <a:lnTo>
                      <a:pt x="382" y="298"/>
                    </a:lnTo>
                    <a:lnTo>
                      <a:pt x="387" y="300"/>
                    </a:lnTo>
                    <a:lnTo>
                      <a:pt x="392" y="304"/>
                    </a:lnTo>
                    <a:lnTo>
                      <a:pt x="392" y="304"/>
                    </a:lnTo>
                    <a:lnTo>
                      <a:pt x="394" y="309"/>
                    </a:lnTo>
                    <a:lnTo>
                      <a:pt x="394" y="313"/>
                    </a:lnTo>
                    <a:lnTo>
                      <a:pt x="391" y="318"/>
                    </a:lnTo>
                    <a:lnTo>
                      <a:pt x="387" y="321"/>
                    </a:lnTo>
                    <a:lnTo>
                      <a:pt x="387" y="321"/>
                    </a:lnTo>
                    <a:lnTo>
                      <a:pt x="382" y="322"/>
                    </a:lnTo>
                    <a:close/>
                    <a:moveTo>
                      <a:pt x="376" y="290"/>
                    </a:moveTo>
                    <a:lnTo>
                      <a:pt x="376" y="290"/>
                    </a:lnTo>
                    <a:lnTo>
                      <a:pt x="371" y="288"/>
                    </a:lnTo>
                    <a:lnTo>
                      <a:pt x="368" y="285"/>
                    </a:lnTo>
                    <a:lnTo>
                      <a:pt x="368" y="285"/>
                    </a:lnTo>
                    <a:lnTo>
                      <a:pt x="366" y="282"/>
                    </a:lnTo>
                    <a:lnTo>
                      <a:pt x="368" y="278"/>
                    </a:lnTo>
                    <a:lnTo>
                      <a:pt x="368" y="275"/>
                    </a:lnTo>
                    <a:lnTo>
                      <a:pt x="371" y="274"/>
                    </a:lnTo>
                    <a:lnTo>
                      <a:pt x="371" y="274"/>
                    </a:lnTo>
                    <a:lnTo>
                      <a:pt x="376" y="272"/>
                    </a:lnTo>
                    <a:lnTo>
                      <a:pt x="376" y="272"/>
                    </a:lnTo>
                    <a:lnTo>
                      <a:pt x="379" y="274"/>
                    </a:lnTo>
                    <a:lnTo>
                      <a:pt x="382" y="277"/>
                    </a:lnTo>
                    <a:lnTo>
                      <a:pt x="382" y="277"/>
                    </a:lnTo>
                    <a:lnTo>
                      <a:pt x="384" y="280"/>
                    </a:lnTo>
                    <a:lnTo>
                      <a:pt x="384" y="283"/>
                    </a:lnTo>
                    <a:lnTo>
                      <a:pt x="382" y="287"/>
                    </a:lnTo>
                    <a:lnTo>
                      <a:pt x="379" y="288"/>
                    </a:lnTo>
                    <a:lnTo>
                      <a:pt x="379" y="288"/>
                    </a:lnTo>
                    <a:lnTo>
                      <a:pt x="376" y="290"/>
                    </a:lnTo>
                    <a:close/>
                    <a:moveTo>
                      <a:pt x="381" y="249"/>
                    </a:moveTo>
                    <a:lnTo>
                      <a:pt x="381" y="249"/>
                    </a:lnTo>
                    <a:lnTo>
                      <a:pt x="377" y="249"/>
                    </a:lnTo>
                    <a:lnTo>
                      <a:pt x="374" y="247"/>
                    </a:lnTo>
                    <a:lnTo>
                      <a:pt x="374" y="247"/>
                    </a:lnTo>
                    <a:lnTo>
                      <a:pt x="371" y="244"/>
                    </a:lnTo>
                    <a:lnTo>
                      <a:pt x="369" y="241"/>
                    </a:lnTo>
                    <a:lnTo>
                      <a:pt x="369" y="236"/>
                    </a:lnTo>
                    <a:lnTo>
                      <a:pt x="371" y="231"/>
                    </a:lnTo>
                    <a:lnTo>
                      <a:pt x="371" y="231"/>
                    </a:lnTo>
                    <a:lnTo>
                      <a:pt x="374" y="228"/>
                    </a:lnTo>
                    <a:lnTo>
                      <a:pt x="381" y="226"/>
                    </a:lnTo>
                    <a:lnTo>
                      <a:pt x="381" y="226"/>
                    </a:lnTo>
                    <a:lnTo>
                      <a:pt x="384" y="226"/>
                    </a:lnTo>
                    <a:lnTo>
                      <a:pt x="387" y="228"/>
                    </a:lnTo>
                    <a:lnTo>
                      <a:pt x="387" y="228"/>
                    </a:lnTo>
                    <a:lnTo>
                      <a:pt x="391" y="231"/>
                    </a:lnTo>
                    <a:lnTo>
                      <a:pt x="392" y="236"/>
                    </a:lnTo>
                    <a:lnTo>
                      <a:pt x="392" y="239"/>
                    </a:lnTo>
                    <a:lnTo>
                      <a:pt x="391" y="244"/>
                    </a:lnTo>
                    <a:lnTo>
                      <a:pt x="391" y="244"/>
                    </a:lnTo>
                    <a:lnTo>
                      <a:pt x="386" y="249"/>
                    </a:lnTo>
                    <a:lnTo>
                      <a:pt x="381" y="249"/>
                    </a:lnTo>
                    <a:close/>
                    <a:moveTo>
                      <a:pt x="373" y="217"/>
                    </a:moveTo>
                    <a:lnTo>
                      <a:pt x="373" y="217"/>
                    </a:lnTo>
                    <a:lnTo>
                      <a:pt x="368" y="217"/>
                    </a:lnTo>
                    <a:lnTo>
                      <a:pt x="368" y="217"/>
                    </a:lnTo>
                    <a:lnTo>
                      <a:pt x="364" y="213"/>
                    </a:lnTo>
                    <a:lnTo>
                      <a:pt x="364" y="210"/>
                    </a:lnTo>
                    <a:lnTo>
                      <a:pt x="364" y="207"/>
                    </a:lnTo>
                    <a:lnTo>
                      <a:pt x="364" y="204"/>
                    </a:lnTo>
                    <a:lnTo>
                      <a:pt x="364" y="204"/>
                    </a:lnTo>
                    <a:lnTo>
                      <a:pt x="368" y="202"/>
                    </a:lnTo>
                    <a:lnTo>
                      <a:pt x="373" y="200"/>
                    </a:lnTo>
                    <a:lnTo>
                      <a:pt x="373" y="200"/>
                    </a:lnTo>
                    <a:lnTo>
                      <a:pt x="377" y="202"/>
                    </a:lnTo>
                    <a:lnTo>
                      <a:pt x="377" y="202"/>
                    </a:lnTo>
                    <a:lnTo>
                      <a:pt x="379" y="204"/>
                    </a:lnTo>
                    <a:lnTo>
                      <a:pt x="381" y="207"/>
                    </a:lnTo>
                    <a:lnTo>
                      <a:pt x="381" y="210"/>
                    </a:lnTo>
                    <a:lnTo>
                      <a:pt x="379" y="213"/>
                    </a:lnTo>
                    <a:lnTo>
                      <a:pt x="379" y="213"/>
                    </a:lnTo>
                    <a:lnTo>
                      <a:pt x="376" y="217"/>
                    </a:lnTo>
                    <a:lnTo>
                      <a:pt x="373" y="217"/>
                    </a:lnTo>
                    <a:close/>
                    <a:moveTo>
                      <a:pt x="376" y="190"/>
                    </a:moveTo>
                    <a:lnTo>
                      <a:pt x="376" y="190"/>
                    </a:lnTo>
                    <a:lnTo>
                      <a:pt x="371" y="189"/>
                    </a:lnTo>
                    <a:lnTo>
                      <a:pt x="371" y="189"/>
                    </a:lnTo>
                    <a:lnTo>
                      <a:pt x="368" y="187"/>
                    </a:lnTo>
                    <a:lnTo>
                      <a:pt x="368" y="184"/>
                    </a:lnTo>
                    <a:lnTo>
                      <a:pt x="368" y="181"/>
                    </a:lnTo>
                    <a:lnTo>
                      <a:pt x="368" y="177"/>
                    </a:lnTo>
                    <a:lnTo>
                      <a:pt x="368" y="177"/>
                    </a:lnTo>
                    <a:lnTo>
                      <a:pt x="371" y="174"/>
                    </a:lnTo>
                    <a:lnTo>
                      <a:pt x="376" y="174"/>
                    </a:lnTo>
                    <a:lnTo>
                      <a:pt x="376" y="174"/>
                    </a:lnTo>
                    <a:lnTo>
                      <a:pt x="381" y="176"/>
                    </a:lnTo>
                    <a:lnTo>
                      <a:pt x="381" y="176"/>
                    </a:lnTo>
                    <a:lnTo>
                      <a:pt x="382" y="177"/>
                    </a:lnTo>
                    <a:lnTo>
                      <a:pt x="384" y="181"/>
                    </a:lnTo>
                    <a:lnTo>
                      <a:pt x="384" y="184"/>
                    </a:lnTo>
                    <a:lnTo>
                      <a:pt x="382" y="187"/>
                    </a:lnTo>
                    <a:lnTo>
                      <a:pt x="382" y="187"/>
                    </a:lnTo>
                    <a:lnTo>
                      <a:pt x="379" y="190"/>
                    </a:lnTo>
                    <a:lnTo>
                      <a:pt x="376" y="190"/>
                    </a:lnTo>
                    <a:close/>
                    <a:moveTo>
                      <a:pt x="361" y="173"/>
                    </a:moveTo>
                    <a:lnTo>
                      <a:pt x="361" y="173"/>
                    </a:lnTo>
                    <a:lnTo>
                      <a:pt x="356" y="173"/>
                    </a:lnTo>
                    <a:lnTo>
                      <a:pt x="355" y="171"/>
                    </a:lnTo>
                    <a:lnTo>
                      <a:pt x="355" y="171"/>
                    </a:lnTo>
                    <a:lnTo>
                      <a:pt x="350" y="168"/>
                    </a:lnTo>
                    <a:lnTo>
                      <a:pt x="348" y="163"/>
                    </a:lnTo>
                    <a:lnTo>
                      <a:pt x="348" y="160"/>
                    </a:lnTo>
                    <a:lnTo>
                      <a:pt x="350" y="155"/>
                    </a:lnTo>
                    <a:lnTo>
                      <a:pt x="350" y="155"/>
                    </a:lnTo>
                    <a:lnTo>
                      <a:pt x="355" y="151"/>
                    </a:lnTo>
                    <a:lnTo>
                      <a:pt x="361" y="150"/>
                    </a:lnTo>
                    <a:lnTo>
                      <a:pt x="361" y="150"/>
                    </a:lnTo>
                    <a:lnTo>
                      <a:pt x="364" y="150"/>
                    </a:lnTo>
                    <a:lnTo>
                      <a:pt x="368" y="151"/>
                    </a:lnTo>
                    <a:lnTo>
                      <a:pt x="368" y="151"/>
                    </a:lnTo>
                    <a:lnTo>
                      <a:pt x="371" y="155"/>
                    </a:lnTo>
                    <a:lnTo>
                      <a:pt x="373" y="160"/>
                    </a:lnTo>
                    <a:lnTo>
                      <a:pt x="373" y="163"/>
                    </a:lnTo>
                    <a:lnTo>
                      <a:pt x="371" y="168"/>
                    </a:lnTo>
                    <a:lnTo>
                      <a:pt x="371" y="168"/>
                    </a:lnTo>
                    <a:lnTo>
                      <a:pt x="366" y="171"/>
                    </a:lnTo>
                    <a:lnTo>
                      <a:pt x="361" y="173"/>
                    </a:lnTo>
                    <a:close/>
                    <a:moveTo>
                      <a:pt x="342" y="147"/>
                    </a:moveTo>
                    <a:lnTo>
                      <a:pt x="342" y="147"/>
                    </a:lnTo>
                    <a:lnTo>
                      <a:pt x="337" y="145"/>
                    </a:lnTo>
                    <a:lnTo>
                      <a:pt x="337" y="145"/>
                    </a:lnTo>
                    <a:lnTo>
                      <a:pt x="334" y="143"/>
                    </a:lnTo>
                    <a:lnTo>
                      <a:pt x="332" y="140"/>
                    </a:lnTo>
                    <a:lnTo>
                      <a:pt x="332" y="137"/>
                    </a:lnTo>
                    <a:lnTo>
                      <a:pt x="334" y="133"/>
                    </a:lnTo>
                    <a:lnTo>
                      <a:pt x="334" y="133"/>
                    </a:lnTo>
                    <a:lnTo>
                      <a:pt x="337" y="130"/>
                    </a:lnTo>
                    <a:lnTo>
                      <a:pt x="342" y="130"/>
                    </a:lnTo>
                    <a:lnTo>
                      <a:pt x="342" y="130"/>
                    </a:lnTo>
                    <a:lnTo>
                      <a:pt x="345" y="132"/>
                    </a:lnTo>
                    <a:lnTo>
                      <a:pt x="345" y="132"/>
                    </a:lnTo>
                    <a:lnTo>
                      <a:pt x="348" y="133"/>
                    </a:lnTo>
                    <a:lnTo>
                      <a:pt x="350" y="137"/>
                    </a:lnTo>
                    <a:lnTo>
                      <a:pt x="350" y="140"/>
                    </a:lnTo>
                    <a:lnTo>
                      <a:pt x="348" y="143"/>
                    </a:lnTo>
                    <a:lnTo>
                      <a:pt x="348" y="143"/>
                    </a:lnTo>
                    <a:lnTo>
                      <a:pt x="345" y="147"/>
                    </a:lnTo>
                    <a:lnTo>
                      <a:pt x="342" y="147"/>
                    </a:lnTo>
                    <a:close/>
                    <a:moveTo>
                      <a:pt x="316" y="125"/>
                    </a:moveTo>
                    <a:lnTo>
                      <a:pt x="316" y="125"/>
                    </a:lnTo>
                    <a:lnTo>
                      <a:pt x="311" y="124"/>
                    </a:lnTo>
                    <a:lnTo>
                      <a:pt x="306" y="122"/>
                    </a:lnTo>
                    <a:lnTo>
                      <a:pt x="304" y="117"/>
                    </a:lnTo>
                    <a:lnTo>
                      <a:pt x="303" y="114"/>
                    </a:lnTo>
                    <a:lnTo>
                      <a:pt x="303" y="114"/>
                    </a:lnTo>
                    <a:lnTo>
                      <a:pt x="304" y="109"/>
                    </a:lnTo>
                    <a:lnTo>
                      <a:pt x="306" y="104"/>
                    </a:lnTo>
                    <a:lnTo>
                      <a:pt x="311" y="103"/>
                    </a:lnTo>
                    <a:lnTo>
                      <a:pt x="316" y="101"/>
                    </a:lnTo>
                    <a:lnTo>
                      <a:pt x="316" y="101"/>
                    </a:lnTo>
                    <a:lnTo>
                      <a:pt x="319" y="103"/>
                    </a:lnTo>
                    <a:lnTo>
                      <a:pt x="324" y="104"/>
                    </a:lnTo>
                    <a:lnTo>
                      <a:pt x="325" y="109"/>
                    </a:lnTo>
                    <a:lnTo>
                      <a:pt x="327" y="114"/>
                    </a:lnTo>
                    <a:lnTo>
                      <a:pt x="327" y="114"/>
                    </a:lnTo>
                    <a:lnTo>
                      <a:pt x="325" y="117"/>
                    </a:lnTo>
                    <a:lnTo>
                      <a:pt x="324" y="122"/>
                    </a:lnTo>
                    <a:lnTo>
                      <a:pt x="319" y="124"/>
                    </a:lnTo>
                    <a:lnTo>
                      <a:pt x="316" y="125"/>
                    </a:lnTo>
                    <a:close/>
                    <a:moveTo>
                      <a:pt x="293" y="103"/>
                    </a:moveTo>
                    <a:lnTo>
                      <a:pt x="293" y="103"/>
                    </a:lnTo>
                    <a:lnTo>
                      <a:pt x="288" y="101"/>
                    </a:lnTo>
                    <a:lnTo>
                      <a:pt x="286" y="99"/>
                    </a:lnTo>
                    <a:lnTo>
                      <a:pt x="285" y="96"/>
                    </a:lnTo>
                    <a:lnTo>
                      <a:pt x="283" y="93"/>
                    </a:lnTo>
                    <a:lnTo>
                      <a:pt x="283" y="93"/>
                    </a:lnTo>
                    <a:lnTo>
                      <a:pt x="285" y="90"/>
                    </a:lnTo>
                    <a:lnTo>
                      <a:pt x="286" y="88"/>
                    </a:lnTo>
                    <a:lnTo>
                      <a:pt x="288" y="86"/>
                    </a:lnTo>
                    <a:lnTo>
                      <a:pt x="293" y="85"/>
                    </a:lnTo>
                    <a:lnTo>
                      <a:pt x="293" y="85"/>
                    </a:lnTo>
                    <a:lnTo>
                      <a:pt x="296" y="86"/>
                    </a:lnTo>
                    <a:lnTo>
                      <a:pt x="298" y="88"/>
                    </a:lnTo>
                    <a:lnTo>
                      <a:pt x="299" y="90"/>
                    </a:lnTo>
                    <a:lnTo>
                      <a:pt x="301" y="93"/>
                    </a:lnTo>
                    <a:lnTo>
                      <a:pt x="301" y="93"/>
                    </a:lnTo>
                    <a:lnTo>
                      <a:pt x="299" y="96"/>
                    </a:lnTo>
                    <a:lnTo>
                      <a:pt x="298" y="99"/>
                    </a:lnTo>
                    <a:lnTo>
                      <a:pt x="296" y="101"/>
                    </a:lnTo>
                    <a:lnTo>
                      <a:pt x="293" y="103"/>
                    </a:lnTo>
                    <a:close/>
                    <a:moveTo>
                      <a:pt x="280" y="78"/>
                    </a:moveTo>
                    <a:lnTo>
                      <a:pt x="280" y="78"/>
                    </a:lnTo>
                    <a:lnTo>
                      <a:pt x="276" y="78"/>
                    </a:lnTo>
                    <a:lnTo>
                      <a:pt x="275" y="76"/>
                    </a:lnTo>
                    <a:lnTo>
                      <a:pt x="272" y="73"/>
                    </a:lnTo>
                    <a:lnTo>
                      <a:pt x="272" y="70"/>
                    </a:lnTo>
                    <a:lnTo>
                      <a:pt x="272" y="70"/>
                    </a:lnTo>
                    <a:lnTo>
                      <a:pt x="272" y="67"/>
                    </a:lnTo>
                    <a:lnTo>
                      <a:pt x="275" y="63"/>
                    </a:lnTo>
                    <a:lnTo>
                      <a:pt x="276" y="62"/>
                    </a:lnTo>
                    <a:lnTo>
                      <a:pt x="280" y="62"/>
                    </a:lnTo>
                    <a:lnTo>
                      <a:pt x="280" y="62"/>
                    </a:lnTo>
                    <a:lnTo>
                      <a:pt x="283" y="62"/>
                    </a:lnTo>
                    <a:lnTo>
                      <a:pt x="286" y="63"/>
                    </a:lnTo>
                    <a:lnTo>
                      <a:pt x="288" y="67"/>
                    </a:lnTo>
                    <a:lnTo>
                      <a:pt x="290" y="70"/>
                    </a:lnTo>
                    <a:lnTo>
                      <a:pt x="290" y="70"/>
                    </a:lnTo>
                    <a:lnTo>
                      <a:pt x="288" y="73"/>
                    </a:lnTo>
                    <a:lnTo>
                      <a:pt x="286" y="76"/>
                    </a:lnTo>
                    <a:lnTo>
                      <a:pt x="283" y="78"/>
                    </a:lnTo>
                    <a:lnTo>
                      <a:pt x="280" y="78"/>
                    </a:lnTo>
                    <a:close/>
                    <a:moveTo>
                      <a:pt x="255" y="72"/>
                    </a:moveTo>
                    <a:lnTo>
                      <a:pt x="255" y="72"/>
                    </a:lnTo>
                    <a:lnTo>
                      <a:pt x="252" y="72"/>
                    </a:lnTo>
                    <a:lnTo>
                      <a:pt x="247" y="68"/>
                    </a:lnTo>
                    <a:lnTo>
                      <a:pt x="246" y="65"/>
                    </a:lnTo>
                    <a:lnTo>
                      <a:pt x="244" y="60"/>
                    </a:lnTo>
                    <a:lnTo>
                      <a:pt x="244" y="60"/>
                    </a:lnTo>
                    <a:lnTo>
                      <a:pt x="246" y="55"/>
                    </a:lnTo>
                    <a:lnTo>
                      <a:pt x="247" y="52"/>
                    </a:lnTo>
                    <a:lnTo>
                      <a:pt x="252" y="49"/>
                    </a:lnTo>
                    <a:lnTo>
                      <a:pt x="255" y="49"/>
                    </a:lnTo>
                    <a:lnTo>
                      <a:pt x="255" y="49"/>
                    </a:lnTo>
                    <a:lnTo>
                      <a:pt x="260" y="49"/>
                    </a:lnTo>
                    <a:lnTo>
                      <a:pt x="265" y="52"/>
                    </a:lnTo>
                    <a:lnTo>
                      <a:pt x="267" y="55"/>
                    </a:lnTo>
                    <a:lnTo>
                      <a:pt x="268" y="60"/>
                    </a:lnTo>
                    <a:lnTo>
                      <a:pt x="268" y="60"/>
                    </a:lnTo>
                    <a:lnTo>
                      <a:pt x="267" y="65"/>
                    </a:lnTo>
                    <a:lnTo>
                      <a:pt x="265" y="68"/>
                    </a:lnTo>
                    <a:lnTo>
                      <a:pt x="260" y="72"/>
                    </a:lnTo>
                    <a:lnTo>
                      <a:pt x="255" y="72"/>
                    </a:lnTo>
                    <a:close/>
                    <a:moveTo>
                      <a:pt x="37" y="60"/>
                    </a:moveTo>
                    <a:lnTo>
                      <a:pt x="37" y="60"/>
                    </a:lnTo>
                    <a:lnTo>
                      <a:pt x="34" y="60"/>
                    </a:lnTo>
                    <a:lnTo>
                      <a:pt x="32" y="59"/>
                    </a:lnTo>
                    <a:lnTo>
                      <a:pt x="29" y="55"/>
                    </a:lnTo>
                    <a:lnTo>
                      <a:pt x="29" y="52"/>
                    </a:lnTo>
                    <a:lnTo>
                      <a:pt x="29" y="52"/>
                    </a:lnTo>
                    <a:lnTo>
                      <a:pt x="29" y="49"/>
                    </a:lnTo>
                    <a:lnTo>
                      <a:pt x="32" y="46"/>
                    </a:lnTo>
                    <a:lnTo>
                      <a:pt x="34" y="44"/>
                    </a:lnTo>
                    <a:lnTo>
                      <a:pt x="37" y="44"/>
                    </a:lnTo>
                    <a:lnTo>
                      <a:pt x="37" y="44"/>
                    </a:lnTo>
                    <a:lnTo>
                      <a:pt x="40" y="44"/>
                    </a:lnTo>
                    <a:lnTo>
                      <a:pt x="44" y="46"/>
                    </a:lnTo>
                    <a:lnTo>
                      <a:pt x="45" y="49"/>
                    </a:lnTo>
                    <a:lnTo>
                      <a:pt x="45" y="52"/>
                    </a:lnTo>
                    <a:lnTo>
                      <a:pt x="45" y="52"/>
                    </a:lnTo>
                    <a:lnTo>
                      <a:pt x="45" y="55"/>
                    </a:lnTo>
                    <a:lnTo>
                      <a:pt x="44" y="59"/>
                    </a:lnTo>
                    <a:lnTo>
                      <a:pt x="40" y="60"/>
                    </a:lnTo>
                    <a:lnTo>
                      <a:pt x="37" y="60"/>
                    </a:lnTo>
                    <a:close/>
                    <a:moveTo>
                      <a:pt x="228" y="60"/>
                    </a:moveTo>
                    <a:lnTo>
                      <a:pt x="228" y="60"/>
                    </a:lnTo>
                    <a:lnTo>
                      <a:pt x="224" y="60"/>
                    </a:lnTo>
                    <a:lnTo>
                      <a:pt x="221" y="59"/>
                    </a:lnTo>
                    <a:lnTo>
                      <a:pt x="219" y="55"/>
                    </a:lnTo>
                    <a:lnTo>
                      <a:pt x="219" y="52"/>
                    </a:lnTo>
                    <a:lnTo>
                      <a:pt x="219" y="52"/>
                    </a:lnTo>
                    <a:lnTo>
                      <a:pt x="219" y="49"/>
                    </a:lnTo>
                    <a:lnTo>
                      <a:pt x="221" y="46"/>
                    </a:lnTo>
                    <a:lnTo>
                      <a:pt x="224" y="44"/>
                    </a:lnTo>
                    <a:lnTo>
                      <a:pt x="228" y="44"/>
                    </a:lnTo>
                    <a:lnTo>
                      <a:pt x="228" y="44"/>
                    </a:lnTo>
                    <a:lnTo>
                      <a:pt x="231" y="44"/>
                    </a:lnTo>
                    <a:lnTo>
                      <a:pt x="233" y="46"/>
                    </a:lnTo>
                    <a:lnTo>
                      <a:pt x="236" y="49"/>
                    </a:lnTo>
                    <a:lnTo>
                      <a:pt x="236" y="52"/>
                    </a:lnTo>
                    <a:lnTo>
                      <a:pt x="236" y="52"/>
                    </a:lnTo>
                    <a:lnTo>
                      <a:pt x="236" y="55"/>
                    </a:lnTo>
                    <a:lnTo>
                      <a:pt x="233" y="59"/>
                    </a:lnTo>
                    <a:lnTo>
                      <a:pt x="231" y="60"/>
                    </a:lnTo>
                    <a:lnTo>
                      <a:pt x="228" y="60"/>
                    </a:lnTo>
                    <a:close/>
                    <a:moveTo>
                      <a:pt x="174" y="49"/>
                    </a:moveTo>
                    <a:lnTo>
                      <a:pt x="174" y="49"/>
                    </a:lnTo>
                    <a:lnTo>
                      <a:pt x="171" y="47"/>
                    </a:lnTo>
                    <a:lnTo>
                      <a:pt x="167" y="44"/>
                    </a:lnTo>
                    <a:lnTo>
                      <a:pt x="167" y="44"/>
                    </a:lnTo>
                    <a:lnTo>
                      <a:pt x="166" y="41"/>
                    </a:lnTo>
                    <a:lnTo>
                      <a:pt x="166" y="37"/>
                    </a:lnTo>
                    <a:lnTo>
                      <a:pt x="167" y="34"/>
                    </a:lnTo>
                    <a:lnTo>
                      <a:pt x="171" y="33"/>
                    </a:lnTo>
                    <a:lnTo>
                      <a:pt x="171" y="33"/>
                    </a:lnTo>
                    <a:lnTo>
                      <a:pt x="174" y="31"/>
                    </a:lnTo>
                    <a:lnTo>
                      <a:pt x="174" y="31"/>
                    </a:lnTo>
                    <a:lnTo>
                      <a:pt x="179" y="33"/>
                    </a:lnTo>
                    <a:lnTo>
                      <a:pt x="182" y="36"/>
                    </a:lnTo>
                    <a:lnTo>
                      <a:pt x="182" y="36"/>
                    </a:lnTo>
                    <a:lnTo>
                      <a:pt x="182" y="39"/>
                    </a:lnTo>
                    <a:lnTo>
                      <a:pt x="182" y="42"/>
                    </a:lnTo>
                    <a:lnTo>
                      <a:pt x="180" y="46"/>
                    </a:lnTo>
                    <a:lnTo>
                      <a:pt x="179" y="47"/>
                    </a:lnTo>
                    <a:lnTo>
                      <a:pt x="179" y="47"/>
                    </a:lnTo>
                    <a:lnTo>
                      <a:pt x="174" y="49"/>
                    </a:lnTo>
                    <a:close/>
                    <a:moveTo>
                      <a:pt x="97" y="44"/>
                    </a:moveTo>
                    <a:lnTo>
                      <a:pt x="97" y="44"/>
                    </a:lnTo>
                    <a:lnTo>
                      <a:pt x="94" y="42"/>
                    </a:lnTo>
                    <a:lnTo>
                      <a:pt x="91" y="39"/>
                    </a:lnTo>
                    <a:lnTo>
                      <a:pt x="91" y="39"/>
                    </a:lnTo>
                    <a:lnTo>
                      <a:pt x="89" y="36"/>
                    </a:lnTo>
                    <a:lnTo>
                      <a:pt x="89" y="33"/>
                    </a:lnTo>
                    <a:lnTo>
                      <a:pt x="91" y="29"/>
                    </a:lnTo>
                    <a:lnTo>
                      <a:pt x="94" y="28"/>
                    </a:lnTo>
                    <a:lnTo>
                      <a:pt x="94" y="28"/>
                    </a:lnTo>
                    <a:lnTo>
                      <a:pt x="97" y="26"/>
                    </a:lnTo>
                    <a:lnTo>
                      <a:pt x="97" y="26"/>
                    </a:lnTo>
                    <a:lnTo>
                      <a:pt x="102" y="28"/>
                    </a:lnTo>
                    <a:lnTo>
                      <a:pt x="105" y="31"/>
                    </a:lnTo>
                    <a:lnTo>
                      <a:pt x="105" y="31"/>
                    </a:lnTo>
                    <a:lnTo>
                      <a:pt x="105" y="34"/>
                    </a:lnTo>
                    <a:lnTo>
                      <a:pt x="105" y="37"/>
                    </a:lnTo>
                    <a:lnTo>
                      <a:pt x="104" y="41"/>
                    </a:lnTo>
                    <a:lnTo>
                      <a:pt x="102" y="42"/>
                    </a:lnTo>
                    <a:lnTo>
                      <a:pt x="102" y="42"/>
                    </a:lnTo>
                    <a:lnTo>
                      <a:pt x="97" y="44"/>
                    </a:lnTo>
                    <a:close/>
                    <a:moveTo>
                      <a:pt x="153" y="34"/>
                    </a:moveTo>
                    <a:lnTo>
                      <a:pt x="153" y="34"/>
                    </a:lnTo>
                    <a:lnTo>
                      <a:pt x="148" y="33"/>
                    </a:lnTo>
                    <a:lnTo>
                      <a:pt x="145" y="29"/>
                    </a:lnTo>
                    <a:lnTo>
                      <a:pt x="145" y="29"/>
                    </a:lnTo>
                    <a:lnTo>
                      <a:pt x="145" y="26"/>
                    </a:lnTo>
                    <a:lnTo>
                      <a:pt x="145" y="23"/>
                    </a:lnTo>
                    <a:lnTo>
                      <a:pt x="146" y="19"/>
                    </a:lnTo>
                    <a:lnTo>
                      <a:pt x="148" y="18"/>
                    </a:lnTo>
                    <a:lnTo>
                      <a:pt x="148" y="18"/>
                    </a:lnTo>
                    <a:lnTo>
                      <a:pt x="153" y="16"/>
                    </a:lnTo>
                    <a:lnTo>
                      <a:pt x="153" y="16"/>
                    </a:lnTo>
                    <a:lnTo>
                      <a:pt x="158" y="18"/>
                    </a:lnTo>
                    <a:lnTo>
                      <a:pt x="159" y="21"/>
                    </a:lnTo>
                    <a:lnTo>
                      <a:pt x="159" y="21"/>
                    </a:lnTo>
                    <a:lnTo>
                      <a:pt x="161" y="24"/>
                    </a:lnTo>
                    <a:lnTo>
                      <a:pt x="161" y="28"/>
                    </a:lnTo>
                    <a:lnTo>
                      <a:pt x="159" y="31"/>
                    </a:lnTo>
                    <a:lnTo>
                      <a:pt x="156" y="33"/>
                    </a:lnTo>
                    <a:lnTo>
                      <a:pt x="156" y="33"/>
                    </a:lnTo>
                    <a:lnTo>
                      <a:pt x="153" y="34"/>
                    </a:lnTo>
                    <a:close/>
                    <a:moveTo>
                      <a:pt x="127" y="41"/>
                    </a:moveTo>
                    <a:lnTo>
                      <a:pt x="127" y="41"/>
                    </a:lnTo>
                    <a:lnTo>
                      <a:pt x="120" y="39"/>
                    </a:lnTo>
                    <a:lnTo>
                      <a:pt x="117" y="34"/>
                    </a:lnTo>
                    <a:lnTo>
                      <a:pt x="117" y="34"/>
                    </a:lnTo>
                    <a:lnTo>
                      <a:pt x="115" y="29"/>
                    </a:lnTo>
                    <a:lnTo>
                      <a:pt x="115" y="24"/>
                    </a:lnTo>
                    <a:lnTo>
                      <a:pt x="117" y="21"/>
                    </a:lnTo>
                    <a:lnTo>
                      <a:pt x="122" y="18"/>
                    </a:lnTo>
                    <a:lnTo>
                      <a:pt x="122" y="18"/>
                    </a:lnTo>
                    <a:lnTo>
                      <a:pt x="127" y="16"/>
                    </a:lnTo>
                    <a:lnTo>
                      <a:pt x="127" y="16"/>
                    </a:lnTo>
                    <a:lnTo>
                      <a:pt x="133" y="18"/>
                    </a:lnTo>
                    <a:lnTo>
                      <a:pt x="136" y="23"/>
                    </a:lnTo>
                    <a:lnTo>
                      <a:pt x="136" y="23"/>
                    </a:lnTo>
                    <a:lnTo>
                      <a:pt x="138" y="28"/>
                    </a:lnTo>
                    <a:lnTo>
                      <a:pt x="138" y="31"/>
                    </a:lnTo>
                    <a:lnTo>
                      <a:pt x="136" y="36"/>
                    </a:lnTo>
                    <a:lnTo>
                      <a:pt x="133" y="39"/>
                    </a:lnTo>
                    <a:lnTo>
                      <a:pt x="133" y="39"/>
                    </a:lnTo>
                    <a:lnTo>
                      <a:pt x="127" y="41"/>
                    </a:lnTo>
                    <a:close/>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close/>
                  </a:path>
                </a:pathLst>
              </a:custGeom>
              <a:solidFill>
                <a:srgbClr val="D7BA99"/>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7" name="Freeform 3612"/>
              <p:cNvSpPr>
                <a:spLocks/>
              </p:cNvSpPr>
              <p:nvPr/>
            </p:nvSpPr>
            <p:spPr bwMode="auto">
              <a:xfrm>
                <a:off x="4784724" y="3910012"/>
                <a:ext cx="19050" cy="20638"/>
              </a:xfrm>
              <a:custGeom>
                <a:avLst/>
                <a:gdLst/>
                <a:ahLst/>
                <a:cxnLst>
                  <a:cxn ang="0">
                    <a:pos x="12" y="24"/>
                  </a:cxn>
                  <a:cxn ang="0">
                    <a:pos x="12" y="24"/>
                  </a:cxn>
                  <a:cxn ang="0">
                    <a:pos x="10" y="24"/>
                  </a:cxn>
                  <a:cxn ang="0">
                    <a:pos x="10" y="24"/>
                  </a:cxn>
                  <a:cxn ang="0">
                    <a:pos x="5" y="23"/>
                  </a:cxn>
                  <a:cxn ang="0">
                    <a:pos x="2" y="19"/>
                  </a:cxn>
                  <a:cxn ang="0">
                    <a:pos x="0" y="14"/>
                  </a:cxn>
                  <a:cxn ang="0">
                    <a:pos x="0" y="11"/>
                  </a:cxn>
                  <a:cxn ang="0">
                    <a:pos x="0" y="11"/>
                  </a:cxn>
                  <a:cxn ang="0">
                    <a:pos x="0" y="6"/>
                  </a:cxn>
                  <a:cxn ang="0">
                    <a:pos x="3" y="3"/>
                  </a:cxn>
                  <a:cxn ang="0">
                    <a:pos x="7" y="0"/>
                  </a:cxn>
                  <a:cxn ang="0">
                    <a:pos x="12" y="0"/>
                  </a:cxn>
                  <a:cxn ang="0">
                    <a:pos x="12" y="0"/>
                  </a:cxn>
                  <a:cxn ang="0">
                    <a:pos x="13" y="0"/>
                  </a:cxn>
                  <a:cxn ang="0">
                    <a:pos x="13" y="0"/>
                  </a:cxn>
                  <a:cxn ang="0">
                    <a:pos x="17" y="1"/>
                  </a:cxn>
                  <a:cxn ang="0">
                    <a:pos x="20" y="5"/>
                  </a:cxn>
                  <a:cxn ang="0">
                    <a:pos x="23" y="8"/>
                  </a:cxn>
                  <a:cxn ang="0">
                    <a:pos x="23" y="13"/>
                  </a:cxn>
                  <a:cxn ang="0">
                    <a:pos x="23" y="13"/>
                  </a:cxn>
                  <a:cxn ang="0">
                    <a:pos x="21" y="18"/>
                  </a:cxn>
                  <a:cxn ang="0">
                    <a:pos x="20" y="21"/>
                  </a:cxn>
                  <a:cxn ang="0">
                    <a:pos x="17" y="23"/>
                  </a:cxn>
                  <a:cxn ang="0">
                    <a:pos x="12" y="24"/>
                  </a:cxn>
                </a:cxnLst>
                <a:rect l="0" t="0" r="r" b="b"/>
                <a:pathLst>
                  <a:path w="23" h="24">
                    <a:moveTo>
                      <a:pt x="12" y="24"/>
                    </a:moveTo>
                    <a:lnTo>
                      <a:pt x="12" y="24"/>
                    </a:lnTo>
                    <a:lnTo>
                      <a:pt x="10" y="24"/>
                    </a:lnTo>
                    <a:lnTo>
                      <a:pt x="10" y="24"/>
                    </a:lnTo>
                    <a:lnTo>
                      <a:pt x="5" y="23"/>
                    </a:lnTo>
                    <a:lnTo>
                      <a:pt x="2" y="19"/>
                    </a:lnTo>
                    <a:lnTo>
                      <a:pt x="0" y="14"/>
                    </a:lnTo>
                    <a:lnTo>
                      <a:pt x="0" y="11"/>
                    </a:lnTo>
                    <a:lnTo>
                      <a:pt x="0" y="11"/>
                    </a:lnTo>
                    <a:lnTo>
                      <a:pt x="0" y="6"/>
                    </a:lnTo>
                    <a:lnTo>
                      <a:pt x="3" y="3"/>
                    </a:lnTo>
                    <a:lnTo>
                      <a:pt x="7" y="0"/>
                    </a:lnTo>
                    <a:lnTo>
                      <a:pt x="12" y="0"/>
                    </a:lnTo>
                    <a:lnTo>
                      <a:pt x="12" y="0"/>
                    </a:lnTo>
                    <a:lnTo>
                      <a:pt x="13" y="0"/>
                    </a:lnTo>
                    <a:lnTo>
                      <a:pt x="13" y="0"/>
                    </a:lnTo>
                    <a:lnTo>
                      <a:pt x="17" y="1"/>
                    </a:lnTo>
                    <a:lnTo>
                      <a:pt x="20" y="5"/>
                    </a:lnTo>
                    <a:lnTo>
                      <a:pt x="23" y="8"/>
                    </a:lnTo>
                    <a:lnTo>
                      <a:pt x="23" y="13"/>
                    </a:lnTo>
                    <a:lnTo>
                      <a:pt x="23" y="13"/>
                    </a:lnTo>
                    <a:lnTo>
                      <a:pt x="21" y="18"/>
                    </a:lnTo>
                    <a:lnTo>
                      <a:pt x="20" y="21"/>
                    </a:lnTo>
                    <a:lnTo>
                      <a:pt x="17" y="23"/>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8" name="Freeform 3613"/>
              <p:cNvSpPr>
                <a:spLocks/>
              </p:cNvSpPr>
              <p:nvPr/>
            </p:nvSpPr>
            <p:spPr bwMode="auto">
              <a:xfrm>
                <a:off x="4803774" y="3895725"/>
                <a:ext cx="12700" cy="14288"/>
              </a:xfrm>
              <a:custGeom>
                <a:avLst/>
                <a:gdLst/>
                <a:ahLst/>
                <a:cxnLst>
                  <a:cxn ang="0">
                    <a:pos x="8" y="18"/>
                  </a:cxn>
                  <a:cxn ang="0">
                    <a:pos x="8" y="18"/>
                  </a:cxn>
                  <a:cxn ang="0">
                    <a:pos x="8" y="18"/>
                  </a:cxn>
                  <a:cxn ang="0">
                    <a:pos x="8" y="18"/>
                  </a:cxn>
                  <a:cxn ang="0">
                    <a:pos x="5" y="16"/>
                  </a:cxn>
                  <a:cxn ang="0">
                    <a:pos x="1" y="15"/>
                  </a:cxn>
                  <a:cxn ang="0">
                    <a:pos x="0" y="11"/>
                  </a:cxn>
                  <a:cxn ang="0">
                    <a:pos x="0" y="8"/>
                  </a:cxn>
                  <a:cxn ang="0">
                    <a:pos x="0" y="8"/>
                  </a:cxn>
                  <a:cxn ang="0">
                    <a:pos x="1" y="5"/>
                  </a:cxn>
                  <a:cxn ang="0">
                    <a:pos x="3" y="1"/>
                  </a:cxn>
                  <a:cxn ang="0">
                    <a:pos x="5" y="0"/>
                  </a:cxn>
                  <a:cxn ang="0">
                    <a:pos x="8" y="0"/>
                  </a:cxn>
                  <a:cxn ang="0">
                    <a:pos x="8" y="0"/>
                  </a:cxn>
                  <a:cxn ang="0">
                    <a:pos x="9" y="0"/>
                  </a:cxn>
                  <a:cxn ang="0">
                    <a:pos x="9" y="0"/>
                  </a:cxn>
                  <a:cxn ang="0">
                    <a:pos x="13" y="1"/>
                  </a:cxn>
                  <a:cxn ang="0">
                    <a:pos x="14" y="3"/>
                  </a:cxn>
                  <a:cxn ang="0">
                    <a:pos x="16" y="6"/>
                  </a:cxn>
                  <a:cxn ang="0">
                    <a:pos x="16" y="10"/>
                  </a:cxn>
                  <a:cxn ang="0">
                    <a:pos x="16" y="10"/>
                  </a:cxn>
                  <a:cxn ang="0">
                    <a:pos x="16" y="13"/>
                  </a:cxn>
                  <a:cxn ang="0">
                    <a:pos x="14" y="15"/>
                  </a:cxn>
                  <a:cxn ang="0">
                    <a:pos x="11" y="16"/>
                  </a:cxn>
                  <a:cxn ang="0">
                    <a:pos x="8" y="18"/>
                  </a:cxn>
                </a:cxnLst>
                <a:rect l="0" t="0" r="r" b="b"/>
                <a:pathLst>
                  <a:path w="16" h="18">
                    <a:moveTo>
                      <a:pt x="8" y="18"/>
                    </a:moveTo>
                    <a:lnTo>
                      <a:pt x="8" y="18"/>
                    </a:lnTo>
                    <a:lnTo>
                      <a:pt x="8" y="18"/>
                    </a:lnTo>
                    <a:lnTo>
                      <a:pt x="8" y="18"/>
                    </a:lnTo>
                    <a:lnTo>
                      <a:pt x="5" y="16"/>
                    </a:lnTo>
                    <a:lnTo>
                      <a:pt x="1" y="15"/>
                    </a:lnTo>
                    <a:lnTo>
                      <a:pt x="0" y="11"/>
                    </a:lnTo>
                    <a:lnTo>
                      <a:pt x="0" y="8"/>
                    </a:lnTo>
                    <a:lnTo>
                      <a:pt x="0" y="8"/>
                    </a:lnTo>
                    <a:lnTo>
                      <a:pt x="1" y="5"/>
                    </a:lnTo>
                    <a:lnTo>
                      <a:pt x="3" y="1"/>
                    </a:lnTo>
                    <a:lnTo>
                      <a:pt x="5" y="0"/>
                    </a:lnTo>
                    <a:lnTo>
                      <a:pt x="8" y="0"/>
                    </a:lnTo>
                    <a:lnTo>
                      <a:pt x="8" y="0"/>
                    </a:lnTo>
                    <a:lnTo>
                      <a:pt x="9" y="0"/>
                    </a:lnTo>
                    <a:lnTo>
                      <a:pt x="9" y="0"/>
                    </a:lnTo>
                    <a:lnTo>
                      <a:pt x="13" y="1"/>
                    </a:lnTo>
                    <a:lnTo>
                      <a:pt x="14" y="3"/>
                    </a:lnTo>
                    <a:lnTo>
                      <a:pt x="16" y="6"/>
                    </a:lnTo>
                    <a:lnTo>
                      <a:pt x="16" y="10"/>
                    </a:lnTo>
                    <a:lnTo>
                      <a:pt x="16" y="10"/>
                    </a:lnTo>
                    <a:lnTo>
                      <a:pt x="16" y="13"/>
                    </a:lnTo>
                    <a:lnTo>
                      <a:pt x="14" y="15"/>
                    </a:lnTo>
                    <a:lnTo>
                      <a:pt x="11"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9" name="Freeform 3614"/>
              <p:cNvSpPr>
                <a:spLocks/>
              </p:cNvSpPr>
              <p:nvPr/>
            </p:nvSpPr>
            <p:spPr bwMode="auto">
              <a:xfrm>
                <a:off x="4824412" y="3889375"/>
                <a:ext cx="14288" cy="12700"/>
              </a:xfrm>
              <a:custGeom>
                <a:avLst/>
                <a:gdLst/>
                <a:ahLst/>
                <a:cxnLst>
                  <a:cxn ang="0">
                    <a:pos x="8" y="18"/>
                  </a:cxn>
                  <a:cxn ang="0">
                    <a:pos x="8" y="18"/>
                  </a:cxn>
                  <a:cxn ang="0">
                    <a:pos x="8" y="18"/>
                  </a:cxn>
                  <a:cxn ang="0">
                    <a:pos x="8" y="18"/>
                  </a:cxn>
                  <a:cxn ang="0">
                    <a:pos x="5" y="16"/>
                  </a:cxn>
                  <a:cxn ang="0">
                    <a:pos x="2" y="15"/>
                  </a:cxn>
                  <a:cxn ang="0">
                    <a:pos x="0" y="11"/>
                  </a:cxn>
                  <a:cxn ang="0">
                    <a:pos x="0" y="8"/>
                  </a:cxn>
                  <a:cxn ang="0">
                    <a:pos x="0" y="8"/>
                  </a:cxn>
                  <a:cxn ang="0">
                    <a:pos x="2" y="5"/>
                  </a:cxn>
                  <a:cxn ang="0">
                    <a:pos x="3" y="3"/>
                  </a:cxn>
                  <a:cxn ang="0">
                    <a:pos x="5" y="2"/>
                  </a:cxn>
                  <a:cxn ang="0">
                    <a:pos x="8" y="0"/>
                  </a:cxn>
                  <a:cxn ang="0">
                    <a:pos x="8" y="0"/>
                  </a:cxn>
                  <a:cxn ang="0">
                    <a:pos x="10" y="0"/>
                  </a:cxn>
                  <a:cxn ang="0">
                    <a:pos x="10" y="0"/>
                  </a:cxn>
                  <a:cxn ang="0">
                    <a:pos x="13" y="2"/>
                  </a:cxn>
                  <a:cxn ang="0">
                    <a:pos x="15" y="3"/>
                  </a:cxn>
                  <a:cxn ang="0">
                    <a:pos x="16" y="7"/>
                  </a:cxn>
                  <a:cxn ang="0">
                    <a:pos x="18" y="10"/>
                  </a:cxn>
                  <a:cxn ang="0">
                    <a:pos x="18" y="10"/>
                  </a:cxn>
                  <a:cxn ang="0">
                    <a:pos x="16" y="13"/>
                  </a:cxn>
                  <a:cxn ang="0">
                    <a:pos x="15" y="15"/>
                  </a:cxn>
                  <a:cxn ang="0">
                    <a:pos x="12" y="16"/>
                  </a:cxn>
                  <a:cxn ang="0">
                    <a:pos x="8" y="18"/>
                  </a:cxn>
                </a:cxnLst>
                <a:rect l="0" t="0" r="r" b="b"/>
                <a:pathLst>
                  <a:path w="18" h="18">
                    <a:moveTo>
                      <a:pt x="8" y="18"/>
                    </a:moveTo>
                    <a:lnTo>
                      <a:pt x="8" y="18"/>
                    </a:lnTo>
                    <a:lnTo>
                      <a:pt x="8" y="18"/>
                    </a:lnTo>
                    <a:lnTo>
                      <a:pt x="8" y="18"/>
                    </a:lnTo>
                    <a:lnTo>
                      <a:pt x="5" y="16"/>
                    </a:lnTo>
                    <a:lnTo>
                      <a:pt x="2" y="15"/>
                    </a:lnTo>
                    <a:lnTo>
                      <a:pt x="0" y="11"/>
                    </a:lnTo>
                    <a:lnTo>
                      <a:pt x="0" y="8"/>
                    </a:lnTo>
                    <a:lnTo>
                      <a:pt x="0" y="8"/>
                    </a:lnTo>
                    <a:lnTo>
                      <a:pt x="2" y="5"/>
                    </a:lnTo>
                    <a:lnTo>
                      <a:pt x="3" y="3"/>
                    </a:lnTo>
                    <a:lnTo>
                      <a:pt x="5" y="2"/>
                    </a:lnTo>
                    <a:lnTo>
                      <a:pt x="8" y="0"/>
                    </a:lnTo>
                    <a:lnTo>
                      <a:pt x="8" y="0"/>
                    </a:lnTo>
                    <a:lnTo>
                      <a:pt x="10" y="0"/>
                    </a:lnTo>
                    <a:lnTo>
                      <a:pt x="10" y="0"/>
                    </a:lnTo>
                    <a:lnTo>
                      <a:pt x="13" y="2"/>
                    </a:lnTo>
                    <a:lnTo>
                      <a:pt x="15" y="3"/>
                    </a:lnTo>
                    <a:lnTo>
                      <a:pt x="16" y="7"/>
                    </a:lnTo>
                    <a:lnTo>
                      <a:pt x="18" y="10"/>
                    </a:lnTo>
                    <a:lnTo>
                      <a:pt x="18" y="10"/>
                    </a:lnTo>
                    <a:lnTo>
                      <a:pt x="16" y="13"/>
                    </a:lnTo>
                    <a:lnTo>
                      <a:pt x="15" y="15"/>
                    </a:lnTo>
                    <a:lnTo>
                      <a:pt x="12"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0" name="Freeform 3615"/>
              <p:cNvSpPr>
                <a:spLocks/>
              </p:cNvSpPr>
              <p:nvPr/>
            </p:nvSpPr>
            <p:spPr bwMode="auto">
              <a:xfrm>
                <a:off x="4830762" y="3868737"/>
                <a:ext cx="19050" cy="17463"/>
              </a:xfrm>
              <a:custGeom>
                <a:avLst/>
                <a:gdLst/>
                <a:ahLst/>
                <a:cxnLst>
                  <a:cxn ang="0">
                    <a:pos x="13" y="23"/>
                  </a:cxn>
                  <a:cxn ang="0">
                    <a:pos x="13" y="23"/>
                  </a:cxn>
                  <a:cxn ang="0">
                    <a:pos x="12" y="23"/>
                  </a:cxn>
                  <a:cxn ang="0">
                    <a:pos x="12" y="23"/>
                  </a:cxn>
                  <a:cxn ang="0">
                    <a:pos x="7" y="23"/>
                  </a:cxn>
                  <a:cxn ang="0">
                    <a:pos x="4" y="20"/>
                  </a:cxn>
                  <a:cxn ang="0">
                    <a:pos x="2" y="15"/>
                  </a:cxn>
                  <a:cxn ang="0">
                    <a:pos x="0" y="11"/>
                  </a:cxn>
                  <a:cxn ang="0">
                    <a:pos x="0" y="11"/>
                  </a:cxn>
                  <a:cxn ang="0">
                    <a:pos x="2" y="7"/>
                  </a:cxn>
                  <a:cxn ang="0">
                    <a:pos x="5" y="3"/>
                  </a:cxn>
                  <a:cxn ang="0">
                    <a:pos x="8" y="0"/>
                  </a:cxn>
                  <a:cxn ang="0">
                    <a:pos x="13" y="0"/>
                  </a:cxn>
                  <a:cxn ang="0">
                    <a:pos x="13" y="0"/>
                  </a:cxn>
                  <a:cxn ang="0">
                    <a:pos x="13" y="0"/>
                  </a:cxn>
                  <a:cxn ang="0">
                    <a:pos x="13" y="0"/>
                  </a:cxn>
                  <a:cxn ang="0">
                    <a:pos x="18" y="2"/>
                  </a:cxn>
                  <a:cxn ang="0">
                    <a:pos x="21" y="3"/>
                  </a:cxn>
                  <a:cxn ang="0">
                    <a:pos x="25" y="8"/>
                  </a:cxn>
                  <a:cxn ang="0">
                    <a:pos x="25" y="13"/>
                  </a:cxn>
                  <a:cxn ang="0">
                    <a:pos x="25" y="13"/>
                  </a:cxn>
                  <a:cxn ang="0">
                    <a:pos x="23" y="16"/>
                  </a:cxn>
                  <a:cxn ang="0">
                    <a:pos x="20" y="21"/>
                  </a:cxn>
                  <a:cxn ang="0">
                    <a:pos x="17" y="23"/>
                  </a:cxn>
                  <a:cxn ang="0">
                    <a:pos x="13" y="23"/>
                  </a:cxn>
                </a:cxnLst>
                <a:rect l="0" t="0" r="r" b="b"/>
                <a:pathLst>
                  <a:path w="25" h="23">
                    <a:moveTo>
                      <a:pt x="13" y="23"/>
                    </a:moveTo>
                    <a:lnTo>
                      <a:pt x="13" y="23"/>
                    </a:lnTo>
                    <a:lnTo>
                      <a:pt x="12" y="23"/>
                    </a:lnTo>
                    <a:lnTo>
                      <a:pt x="12" y="23"/>
                    </a:lnTo>
                    <a:lnTo>
                      <a:pt x="7" y="23"/>
                    </a:lnTo>
                    <a:lnTo>
                      <a:pt x="4" y="20"/>
                    </a:lnTo>
                    <a:lnTo>
                      <a:pt x="2" y="15"/>
                    </a:lnTo>
                    <a:lnTo>
                      <a:pt x="0" y="11"/>
                    </a:lnTo>
                    <a:lnTo>
                      <a:pt x="0" y="11"/>
                    </a:lnTo>
                    <a:lnTo>
                      <a:pt x="2" y="7"/>
                    </a:lnTo>
                    <a:lnTo>
                      <a:pt x="5" y="3"/>
                    </a:lnTo>
                    <a:lnTo>
                      <a:pt x="8" y="0"/>
                    </a:lnTo>
                    <a:lnTo>
                      <a:pt x="13" y="0"/>
                    </a:lnTo>
                    <a:lnTo>
                      <a:pt x="13" y="0"/>
                    </a:lnTo>
                    <a:lnTo>
                      <a:pt x="13" y="0"/>
                    </a:lnTo>
                    <a:lnTo>
                      <a:pt x="13" y="0"/>
                    </a:lnTo>
                    <a:lnTo>
                      <a:pt x="18" y="2"/>
                    </a:lnTo>
                    <a:lnTo>
                      <a:pt x="21" y="3"/>
                    </a:lnTo>
                    <a:lnTo>
                      <a:pt x="25" y="8"/>
                    </a:lnTo>
                    <a:lnTo>
                      <a:pt x="25" y="13"/>
                    </a:lnTo>
                    <a:lnTo>
                      <a:pt x="25" y="13"/>
                    </a:lnTo>
                    <a:lnTo>
                      <a:pt x="23" y="16"/>
                    </a:lnTo>
                    <a:lnTo>
                      <a:pt x="20" y="21"/>
                    </a:lnTo>
                    <a:lnTo>
                      <a:pt x="17" y="23"/>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1" name="Freeform 3616"/>
              <p:cNvSpPr>
                <a:spLocks/>
              </p:cNvSpPr>
              <p:nvPr/>
            </p:nvSpPr>
            <p:spPr bwMode="auto">
              <a:xfrm>
                <a:off x="4841874" y="3848100"/>
                <a:ext cx="12700" cy="12700"/>
              </a:xfrm>
              <a:custGeom>
                <a:avLst/>
                <a:gdLst/>
                <a:ahLst/>
                <a:cxnLst>
                  <a:cxn ang="0">
                    <a:pos x="8" y="16"/>
                  </a:cxn>
                  <a:cxn ang="0">
                    <a:pos x="8" y="16"/>
                  </a:cxn>
                  <a:cxn ang="0">
                    <a:pos x="8" y="16"/>
                  </a:cxn>
                  <a:cxn ang="0">
                    <a:pos x="8" y="16"/>
                  </a:cxn>
                  <a:cxn ang="0">
                    <a:pos x="5" y="16"/>
                  </a:cxn>
                  <a:cxn ang="0">
                    <a:pos x="2" y="13"/>
                  </a:cxn>
                  <a:cxn ang="0">
                    <a:pos x="0" y="11"/>
                  </a:cxn>
                  <a:cxn ang="0">
                    <a:pos x="0" y="8"/>
                  </a:cxn>
                  <a:cxn ang="0">
                    <a:pos x="0" y="8"/>
                  </a:cxn>
                  <a:cxn ang="0">
                    <a:pos x="0" y="4"/>
                  </a:cxn>
                  <a:cxn ang="0">
                    <a:pos x="3" y="1"/>
                  </a:cxn>
                  <a:cxn ang="0">
                    <a:pos x="5" y="0"/>
                  </a:cxn>
                  <a:cxn ang="0">
                    <a:pos x="8" y="0"/>
                  </a:cxn>
                  <a:cxn ang="0">
                    <a:pos x="8" y="0"/>
                  </a:cxn>
                  <a:cxn ang="0">
                    <a:pos x="10" y="0"/>
                  </a:cxn>
                  <a:cxn ang="0">
                    <a:pos x="10" y="0"/>
                  </a:cxn>
                  <a:cxn ang="0">
                    <a:pos x="13" y="0"/>
                  </a:cxn>
                  <a:cxn ang="0">
                    <a:pos x="15" y="3"/>
                  </a:cxn>
                  <a:cxn ang="0">
                    <a:pos x="16" y="4"/>
                  </a:cxn>
                  <a:cxn ang="0">
                    <a:pos x="16" y="8"/>
                  </a:cxn>
                  <a:cxn ang="0">
                    <a:pos x="16" y="8"/>
                  </a:cxn>
                  <a:cxn ang="0">
                    <a:pos x="16" y="11"/>
                  </a:cxn>
                  <a:cxn ang="0">
                    <a:pos x="15" y="14"/>
                  </a:cxn>
                  <a:cxn ang="0">
                    <a:pos x="11" y="16"/>
                  </a:cxn>
                  <a:cxn ang="0">
                    <a:pos x="8" y="16"/>
                  </a:cxn>
                </a:cxnLst>
                <a:rect l="0" t="0" r="r" b="b"/>
                <a:pathLst>
                  <a:path w="16" h="16">
                    <a:moveTo>
                      <a:pt x="8" y="16"/>
                    </a:moveTo>
                    <a:lnTo>
                      <a:pt x="8" y="16"/>
                    </a:lnTo>
                    <a:lnTo>
                      <a:pt x="8" y="16"/>
                    </a:lnTo>
                    <a:lnTo>
                      <a:pt x="8" y="16"/>
                    </a:lnTo>
                    <a:lnTo>
                      <a:pt x="5" y="16"/>
                    </a:lnTo>
                    <a:lnTo>
                      <a:pt x="2" y="13"/>
                    </a:lnTo>
                    <a:lnTo>
                      <a:pt x="0" y="11"/>
                    </a:lnTo>
                    <a:lnTo>
                      <a:pt x="0" y="8"/>
                    </a:lnTo>
                    <a:lnTo>
                      <a:pt x="0" y="8"/>
                    </a:lnTo>
                    <a:lnTo>
                      <a:pt x="0" y="4"/>
                    </a:lnTo>
                    <a:lnTo>
                      <a:pt x="3" y="1"/>
                    </a:lnTo>
                    <a:lnTo>
                      <a:pt x="5" y="0"/>
                    </a:lnTo>
                    <a:lnTo>
                      <a:pt x="8" y="0"/>
                    </a:lnTo>
                    <a:lnTo>
                      <a:pt x="8" y="0"/>
                    </a:lnTo>
                    <a:lnTo>
                      <a:pt x="10" y="0"/>
                    </a:lnTo>
                    <a:lnTo>
                      <a:pt x="10" y="0"/>
                    </a:lnTo>
                    <a:lnTo>
                      <a:pt x="13" y="0"/>
                    </a:lnTo>
                    <a:lnTo>
                      <a:pt x="15" y="3"/>
                    </a:lnTo>
                    <a:lnTo>
                      <a:pt x="16" y="4"/>
                    </a:lnTo>
                    <a:lnTo>
                      <a:pt x="16" y="8"/>
                    </a:lnTo>
                    <a:lnTo>
                      <a:pt x="16" y="8"/>
                    </a:lnTo>
                    <a:lnTo>
                      <a:pt x="16" y="11"/>
                    </a:lnTo>
                    <a:lnTo>
                      <a:pt x="15"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2" name="Freeform 3617"/>
              <p:cNvSpPr>
                <a:spLocks/>
              </p:cNvSpPr>
              <p:nvPr/>
            </p:nvSpPr>
            <p:spPr bwMode="auto">
              <a:xfrm>
                <a:off x="4846637" y="3817937"/>
                <a:ext cx="19050" cy="19050"/>
              </a:xfrm>
              <a:custGeom>
                <a:avLst/>
                <a:gdLst/>
                <a:ahLst/>
                <a:cxnLst>
                  <a:cxn ang="0">
                    <a:pos x="12" y="24"/>
                  </a:cxn>
                  <a:cxn ang="0">
                    <a:pos x="12" y="24"/>
                  </a:cxn>
                  <a:cxn ang="0">
                    <a:pos x="5" y="22"/>
                  </a:cxn>
                  <a:cxn ang="0">
                    <a:pos x="2" y="17"/>
                  </a:cxn>
                  <a:cxn ang="0">
                    <a:pos x="2" y="17"/>
                  </a:cxn>
                  <a:cxn ang="0">
                    <a:pos x="0" y="13"/>
                  </a:cxn>
                  <a:cxn ang="0">
                    <a:pos x="0" y="9"/>
                  </a:cxn>
                  <a:cxn ang="0">
                    <a:pos x="2" y="4"/>
                  </a:cxn>
                  <a:cxn ang="0">
                    <a:pos x="7" y="1"/>
                  </a:cxn>
                  <a:cxn ang="0">
                    <a:pos x="7" y="1"/>
                  </a:cxn>
                  <a:cxn ang="0">
                    <a:pos x="12" y="0"/>
                  </a:cxn>
                  <a:cxn ang="0">
                    <a:pos x="12" y="0"/>
                  </a:cxn>
                  <a:cxn ang="0">
                    <a:pos x="18" y="1"/>
                  </a:cxn>
                  <a:cxn ang="0">
                    <a:pos x="23" y="6"/>
                  </a:cxn>
                  <a:cxn ang="0">
                    <a:pos x="23" y="6"/>
                  </a:cxn>
                  <a:cxn ang="0">
                    <a:pos x="23" y="11"/>
                  </a:cxn>
                  <a:cxn ang="0">
                    <a:pos x="23" y="16"/>
                  </a:cxn>
                  <a:cxn ang="0">
                    <a:pos x="22" y="19"/>
                  </a:cxn>
                  <a:cxn ang="0">
                    <a:pos x="18" y="22"/>
                  </a:cxn>
                  <a:cxn ang="0">
                    <a:pos x="18" y="22"/>
                  </a:cxn>
                  <a:cxn ang="0">
                    <a:pos x="12" y="24"/>
                  </a:cxn>
                </a:cxnLst>
                <a:rect l="0" t="0" r="r" b="b"/>
                <a:pathLst>
                  <a:path w="23" h="24">
                    <a:moveTo>
                      <a:pt x="12" y="24"/>
                    </a:moveTo>
                    <a:lnTo>
                      <a:pt x="12" y="24"/>
                    </a:lnTo>
                    <a:lnTo>
                      <a:pt x="5" y="22"/>
                    </a:lnTo>
                    <a:lnTo>
                      <a:pt x="2" y="17"/>
                    </a:lnTo>
                    <a:lnTo>
                      <a:pt x="2" y="17"/>
                    </a:lnTo>
                    <a:lnTo>
                      <a:pt x="0" y="13"/>
                    </a:lnTo>
                    <a:lnTo>
                      <a:pt x="0" y="9"/>
                    </a:lnTo>
                    <a:lnTo>
                      <a:pt x="2" y="4"/>
                    </a:lnTo>
                    <a:lnTo>
                      <a:pt x="7" y="1"/>
                    </a:lnTo>
                    <a:lnTo>
                      <a:pt x="7" y="1"/>
                    </a:lnTo>
                    <a:lnTo>
                      <a:pt x="12" y="0"/>
                    </a:lnTo>
                    <a:lnTo>
                      <a:pt x="12" y="0"/>
                    </a:lnTo>
                    <a:lnTo>
                      <a:pt x="18" y="1"/>
                    </a:lnTo>
                    <a:lnTo>
                      <a:pt x="23" y="6"/>
                    </a:lnTo>
                    <a:lnTo>
                      <a:pt x="23" y="6"/>
                    </a:lnTo>
                    <a:lnTo>
                      <a:pt x="23" y="11"/>
                    </a:lnTo>
                    <a:lnTo>
                      <a:pt x="23" y="16"/>
                    </a:lnTo>
                    <a:lnTo>
                      <a:pt x="22" y="19"/>
                    </a:lnTo>
                    <a:lnTo>
                      <a:pt x="18" y="22"/>
                    </a:lnTo>
                    <a:lnTo>
                      <a:pt x="18" y="22"/>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3" name="Freeform 3618"/>
              <p:cNvSpPr>
                <a:spLocks/>
              </p:cNvSpPr>
              <p:nvPr/>
            </p:nvSpPr>
            <p:spPr bwMode="auto">
              <a:xfrm>
                <a:off x="4854574" y="3797300"/>
                <a:ext cx="12700" cy="14288"/>
              </a:xfrm>
              <a:custGeom>
                <a:avLst/>
                <a:gdLst/>
                <a:ahLst/>
                <a:cxnLst>
                  <a:cxn ang="0">
                    <a:pos x="8" y="18"/>
                  </a:cxn>
                  <a:cxn ang="0">
                    <a:pos x="8" y="18"/>
                  </a:cxn>
                  <a:cxn ang="0">
                    <a:pos x="5" y="17"/>
                  </a:cxn>
                  <a:cxn ang="0">
                    <a:pos x="2" y="13"/>
                  </a:cxn>
                  <a:cxn ang="0">
                    <a:pos x="2" y="13"/>
                  </a:cxn>
                  <a:cxn ang="0">
                    <a:pos x="0" y="10"/>
                  </a:cxn>
                  <a:cxn ang="0">
                    <a:pos x="0" y="7"/>
                  </a:cxn>
                  <a:cxn ang="0">
                    <a:pos x="2" y="4"/>
                  </a:cxn>
                  <a:cxn ang="0">
                    <a:pos x="5" y="2"/>
                  </a:cxn>
                  <a:cxn ang="0">
                    <a:pos x="5" y="2"/>
                  </a:cxn>
                  <a:cxn ang="0">
                    <a:pos x="8" y="0"/>
                  </a:cxn>
                  <a:cxn ang="0">
                    <a:pos x="8" y="0"/>
                  </a:cxn>
                  <a:cxn ang="0">
                    <a:pos x="13" y="2"/>
                  </a:cxn>
                  <a:cxn ang="0">
                    <a:pos x="16" y="5"/>
                  </a:cxn>
                  <a:cxn ang="0">
                    <a:pos x="16" y="5"/>
                  </a:cxn>
                  <a:cxn ang="0">
                    <a:pos x="16" y="9"/>
                  </a:cxn>
                  <a:cxn ang="0">
                    <a:pos x="16" y="12"/>
                  </a:cxn>
                  <a:cxn ang="0">
                    <a:pos x="15" y="15"/>
                  </a:cxn>
                  <a:cxn ang="0">
                    <a:pos x="13" y="17"/>
                  </a:cxn>
                  <a:cxn ang="0">
                    <a:pos x="13" y="17"/>
                  </a:cxn>
                  <a:cxn ang="0">
                    <a:pos x="8" y="18"/>
                  </a:cxn>
                </a:cxnLst>
                <a:rect l="0" t="0" r="r" b="b"/>
                <a:pathLst>
                  <a:path w="16" h="18">
                    <a:moveTo>
                      <a:pt x="8" y="18"/>
                    </a:moveTo>
                    <a:lnTo>
                      <a:pt x="8" y="18"/>
                    </a:lnTo>
                    <a:lnTo>
                      <a:pt x="5" y="17"/>
                    </a:lnTo>
                    <a:lnTo>
                      <a:pt x="2" y="13"/>
                    </a:lnTo>
                    <a:lnTo>
                      <a:pt x="2" y="13"/>
                    </a:lnTo>
                    <a:lnTo>
                      <a:pt x="0" y="10"/>
                    </a:lnTo>
                    <a:lnTo>
                      <a:pt x="0" y="7"/>
                    </a:lnTo>
                    <a:lnTo>
                      <a:pt x="2" y="4"/>
                    </a:lnTo>
                    <a:lnTo>
                      <a:pt x="5" y="2"/>
                    </a:lnTo>
                    <a:lnTo>
                      <a:pt x="5" y="2"/>
                    </a:lnTo>
                    <a:lnTo>
                      <a:pt x="8" y="0"/>
                    </a:lnTo>
                    <a:lnTo>
                      <a:pt x="8" y="0"/>
                    </a:lnTo>
                    <a:lnTo>
                      <a:pt x="13" y="2"/>
                    </a:lnTo>
                    <a:lnTo>
                      <a:pt x="16" y="5"/>
                    </a:lnTo>
                    <a:lnTo>
                      <a:pt x="16" y="5"/>
                    </a:lnTo>
                    <a:lnTo>
                      <a:pt x="16" y="9"/>
                    </a:lnTo>
                    <a:lnTo>
                      <a:pt x="16" y="12"/>
                    </a:lnTo>
                    <a:lnTo>
                      <a:pt x="15" y="15"/>
                    </a:lnTo>
                    <a:lnTo>
                      <a:pt x="13" y="17"/>
                    </a:lnTo>
                    <a:lnTo>
                      <a:pt x="13"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4" name="Freeform 3619"/>
              <p:cNvSpPr>
                <a:spLocks/>
              </p:cNvSpPr>
              <p:nvPr/>
            </p:nvSpPr>
            <p:spPr bwMode="auto">
              <a:xfrm>
                <a:off x="4865687" y="3779837"/>
                <a:ext cx="14288" cy="12700"/>
              </a:xfrm>
              <a:custGeom>
                <a:avLst/>
                <a:gdLst/>
                <a:ahLst/>
                <a:cxnLst>
                  <a:cxn ang="0">
                    <a:pos x="8" y="17"/>
                  </a:cxn>
                  <a:cxn ang="0">
                    <a:pos x="8" y="17"/>
                  </a:cxn>
                  <a:cxn ang="0">
                    <a:pos x="5" y="17"/>
                  </a:cxn>
                  <a:cxn ang="0">
                    <a:pos x="1" y="13"/>
                  </a:cxn>
                  <a:cxn ang="0">
                    <a:pos x="1" y="13"/>
                  </a:cxn>
                  <a:cxn ang="0">
                    <a:pos x="0" y="10"/>
                  </a:cxn>
                  <a:cxn ang="0">
                    <a:pos x="0" y="7"/>
                  </a:cxn>
                  <a:cxn ang="0">
                    <a:pos x="1" y="4"/>
                  </a:cxn>
                  <a:cxn ang="0">
                    <a:pos x="5" y="2"/>
                  </a:cxn>
                  <a:cxn ang="0">
                    <a:pos x="5" y="2"/>
                  </a:cxn>
                  <a:cxn ang="0">
                    <a:pos x="8" y="0"/>
                  </a:cxn>
                  <a:cxn ang="0">
                    <a:pos x="8" y="0"/>
                  </a:cxn>
                  <a:cxn ang="0">
                    <a:pos x="13" y="2"/>
                  </a:cxn>
                  <a:cxn ang="0">
                    <a:pos x="16" y="5"/>
                  </a:cxn>
                  <a:cxn ang="0">
                    <a:pos x="16" y="5"/>
                  </a:cxn>
                  <a:cxn ang="0">
                    <a:pos x="18" y="8"/>
                  </a:cxn>
                  <a:cxn ang="0">
                    <a:pos x="16" y="12"/>
                  </a:cxn>
                  <a:cxn ang="0">
                    <a:pos x="16" y="13"/>
                  </a:cxn>
                  <a:cxn ang="0">
                    <a:pos x="13" y="17"/>
                  </a:cxn>
                  <a:cxn ang="0">
                    <a:pos x="13" y="17"/>
                  </a:cxn>
                  <a:cxn ang="0">
                    <a:pos x="8" y="17"/>
                  </a:cxn>
                </a:cxnLst>
                <a:rect l="0" t="0" r="r" b="b"/>
                <a:pathLst>
                  <a:path w="18" h="17">
                    <a:moveTo>
                      <a:pt x="8" y="17"/>
                    </a:moveTo>
                    <a:lnTo>
                      <a:pt x="8" y="17"/>
                    </a:lnTo>
                    <a:lnTo>
                      <a:pt x="5" y="17"/>
                    </a:lnTo>
                    <a:lnTo>
                      <a:pt x="1" y="13"/>
                    </a:lnTo>
                    <a:lnTo>
                      <a:pt x="1" y="13"/>
                    </a:lnTo>
                    <a:lnTo>
                      <a:pt x="0" y="10"/>
                    </a:lnTo>
                    <a:lnTo>
                      <a:pt x="0" y="7"/>
                    </a:lnTo>
                    <a:lnTo>
                      <a:pt x="1" y="4"/>
                    </a:lnTo>
                    <a:lnTo>
                      <a:pt x="5" y="2"/>
                    </a:lnTo>
                    <a:lnTo>
                      <a:pt x="5" y="2"/>
                    </a:lnTo>
                    <a:lnTo>
                      <a:pt x="8" y="0"/>
                    </a:lnTo>
                    <a:lnTo>
                      <a:pt x="8" y="0"/>
                    </a:lnTo>
                    <a:lnTo>
                      <a:pt x="13" y="2"/>
                    </a:lnTo>
                    <a:lnTo>
                      <a:pt x="16" y="5"/>
                    </a:lnTo>
                    <a:lnTo>
                      <a:pt x="16" y="5"/>
                    </a:lnTo>
                    <a:lnTo>
                      <a:pt x="18" y="8"/>
                    </a:lnTo>
                    <a:lnTo>
                      <a:pt x="16" y="12"/>
                    </a:lnTo>
                    <a:lnTo>
                      <a:pt x="16" y="13"/>
                    </a:lnTo>
                    <a:lnTo>
                      <a:pt x="13" y="17"/>
                    </a:lnTo>
                    <a:lnTo>
                      <a:pt x="13" y="17"/>
                    </a:lnTo>
                    <a:lnTo>
                      <a:pt x="8"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5" name="Freeform 3620"/>
              <p:cNvSpPr>
                <a:spLocks/>
              </p:cNvSpPr>
              <p:nvPr/>
            </p:nvSpPr>
            <p:spPr bwMode="auto">
              <a:xfrm>
                <a:off x="4860924" y="3756025"/>
                <a:ext cx="19050" cy="20638"/>
              </a:xfrm>
              <a:custGeom>
                <a:avLst/>
                <a:gdLst/>
                <a:ahLst/>
                <a:cxnLst>
                  <a:cxn ang="0">
                    <a:pos x="13" y="24"/>
                  </a:cxn>
                  <a:cxn ang="0">
                    <a:pos x="13" y="24"/>
                  </a:cxn>
                  <a:cxn ang="0">
                    <a:pos x="7" y="23"/>
                  </a:cxn>
                  <a:cxn ang="0">
                    <a:pos x="2" y="18"/>
                  </a:cxn>
                  <a:cxn ang="0">
                    <a:pos x="2" y="18"/>
                  </a:cxn>
                  <a:cxn ang="0">
                    <a:pos x="0" y="13"/>
                  </a:cxn>
                  <a:cxn ang="0">
                    <a:pos x="2" y="8"/>
                  </a:cxn>
                  <a:cxn ang="0">
                    <a:pos x="4" y="5"/>
                  </a:cxn>
                  <a:cxn ang="0">
                    <a:pos x="7" y="2"/>
                  </a:cxn>
                  <a:cxn ang="0">
                    <a:pos x="7" y="2"/>
                  </a:cxn>
                  <a:cxn ang="0">
                    <a:pos x="13" y="0"/>
                  </a:cxn>
                  <a:cxn ang="0">
                    <a:pos x="13" y="0"/>
                  </a:cxn>
                  <a:cxn ang="0">
                    <a:pos x="18" y="2"/>
                  </a:cxn>
                  <a:cxn ang="0">
                    <a:pos x="23" y="6"/>
                  </a:cxn>
                  <a:cxn ang="0">
                    <a:pos x="23" y="6"/>
                  </a:cxn>
                  <a:cxn ang="0">
                    <a:pos x="25" y="11"/>
                  </a:cxn>
                  <a:cxn ang="0">
                    <a:pos x="25" y="15"/>
                  </a:cxn>
                  <a:cxn ang="0">
                    <a:pos x="22" y="20"/>
                  </a:cxn>
                  <a:cxn ang="0">
                    <a:pos x="18" y="23"/>
                  </a:cxn>
                  <a:cxn ang="0">
                    <a:pos x="18" y="23"/>
                  </a:cxn>
                  <a:cxn ang="0">
                    <a:pos x="13" y="24"/>
                  </a:cxn>
                </a:cxnLst>
                <a:rect l="0" t="0" r="r" b="b"/>
                <a:pathLst>
                  <a:path w="25" h="24">
                    <a:moveTo>
                      <a:pt x="13" y="24"/>
                    </a:moveTo>
                    <a:lnTo>
                      <a:pt x="13" y="24"/>
                    </a:lnTo>
                    <a:lnTo>
                      <a:pt x="7" y="23"/>
                    </a:lnTo>
                    <a:lnTo>
                      <a:pt x="2" y="18"/>
                    </a:lnTo>
                    <a:lnTo>
                      <a:pt x="2" y="18"/>
                    </a:lnTo>
                    <a:lnTo>
                      <a:pt x="0" y="13"/>
                    </a:lnTo>
                    <a:lnTo>
                      <a:pt x="2" y="8"/>
                    </a:lnTo>
                    <a:lnTo>
                      <a:pt x="4" y="5"/>
                    </a:lnTo>
                    <a:lnTo>
                      <a:pt x="7" y="2"/>
                    </a:lnTo>
                    <a:lnTo>
                      <a:pt x="7" y="2"/>
                    </a:lnTo>
                    <a:lnTo>
                      <a:pt x="13" y="0"/>
                    </a:lnTo>
                    <a:lnTo>
                      <a:pt x="13" y="0"/>
                    </a:lnTo>
                    <a:lnTo>
                      <a:pt x="18" y="2"/>
                    </a:lnTo>
                    <a:lnTo>
                      <a:pt x="23" y="6"/>
                    </a:lnTo>
                    <a:lnTo>
                      <a:pt x="23" y="6"/>
                    </a:lnTo>
                    <a:lnTo>
                      <a:pt x="25" y="11"/>
                    </a:lnTo>
                    <a:lnTo>
                      <a:pt x="25" y="15"/>
                    </a:lnTo>
                    <a:lnTo>
                      <a:pt x="22" y="20"/>
                    </a:lnTo>
                    <a:lnTo>
                      <a:pt x="18" y="23"/>
                    </a:lnTo>
                    <a:lnTo>
                      <a:pt x="18"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6" name="Freeform 3621"/>
              <p:cNvSpPr>
                <a:spLocks/>
              </p:cNvSpPr>
              <p:nvPr/>
            </p:nvSpPr>
            <p:spPr bwMode="auto">
              <a:xfrm>
                <a:off x="4859337" y="3735387"/>
                <a:ext cx="12700" cy="14288"/>
              </a:xfrm>
              <a:custGeom>
                <a:avLst/>
                <a:gdLst/>
                <a:ahLst/>
                <a:cxnLst>
                  <a:cxn ang="0">
                    <a:pos x="10" y="18"/>
                  </a:cxn>
                  <a:cxn ang="0">
                    <a:pos x="10" y="18"/>
                  </a:cxn>
                  <a:cxn ang="0">
                    <a:pos x="5" y="16"/>
                  </a:cxn>
                  <a:cxn ang="0">
                    <a:pos x="2" y="13"/>
                  </a:cxn>
                  <a:cxn ang="0">
                    <a:pos x="2" y="13"/>
                  </a:cxn>
                  <a:cxn ang="0">
                    <a:pos x="0" y="10"/>
                  </a:cxn>
                  <a:cxn ang="0">
                    <a:pos x="2" y="6"/>
                  </a:cxn>
                  <a:cxn ang="0">
                    <a:pos x="2" y="3"/>
                  </a:cxn>
                  <a:cxn ang="0">
                    <a:pos x="5" y="2"/>
                  </a:cxn>
                  <a:cxn ang="0">
                    <a:pos x="5" y="2"/>
                  </a:cxn>
                  <a:cxn ang="0">
                    <a:pos x="10" y="0"/>
                  </a:cxn>
                  <a:cxn ang="0">
                    <a:pos x="10" y="0"/>
                  </a:cxn>
                  <a:cxn ang="0">
                    <a:pos x="13" y="2"/>
                  </a:cxn>
                  <a:cxn ang="0">
                    <a:pos x="16" y="5"/>
                  </a:cxn>
                  <a:cxn ang="0">
                    <a:pos x="16" y="5"/>
                  </a:cxn>
                  <a:cxn ang="0">
                    <a:pos x="18" y="8"/>
                  </a:cxn>
                  <a:cxn ang="0">
                    <a:pos x="18" y="11"/>
                  </a:cxn>
                  <a:cxn ang="0">
                    <a:pos x="16" y="15"/>
                  </a:cxn>
                  <a:cxn ang="0">
                    <a:pos x="13" y="16"/>
                  </a:cxn>
                  <a:cxn ang="0">
                    <a:pos x="13" y="16"/>
                  </a:cxn>
                  <a:cxn ang="0">
                    <a:pos x="10" y="18"/>
                  </a:cxn>
                </a:cxnLst>
                <a:rect l="0" t="0" r="r" b="b"/>
                <a:pathLst>
                  <a:path w="18" h="18">
                    <a:moveTo>
                      <a:pt x="10" y="18"/>
                    </a:moveTo>
                    <a:lnTo>
                      <a:pt x="10" y="18"/>
                    </a:lnTo>
                    <a:lnTo>
                      <a:pt x="5" y="16"/>
                    </a:lnTo>
                    <a:lnTo>
                      <a:pt x="2" y="13"/>
                    </a:lnTo>
                    <a:lnTo>
                      <a:pt x="2" y="13"/>
                    </a:lnTo>
                    <a:lnTo>
                      <a:pt x="0" y="10"/>
                    </a:lnTo>
                    <a:lnTo>
                      <a:pt x="2" y="6"/>
                    </a:lnTo>
                    <a:lnTo>
                      <a:pt x="2" y="3"/>
                    </a:lnTo>
                    <a:lnTo>
                      <a:pt x="5" y="2"/>
                    </a:lnTo>
                    <a:lnTo>
                      <a:pt x="5" y="2"/>
                    </a:lnTo>
                    <a:lnTo>
                      <a:pt x="10" y="0"/>
                    </a:lnTo>
                    <a:lnTo>
                      <a:pt x="10" y="0"/>
                    </a:lnTo>
                    <a:lnTo>
                      <a:pt x="13" y="2"/>
                    </a:lnTo>
                    <a:lnTo>
                      <a:pt x="16" y="5"/>
                    </a:lnTo>
                    <a:lnTo>
                      <a:pt x="16" y="5"/>
                    </a:lnTo>
                    <a:lnTo>
                      <a:pt x="18" y="8"/>
                    </a:lnTo>
                    <a:lnTo>
                      <a:pt x="18" y="11"/>
                    </a:lnTo>
                    <a:lnTo>
                      <a:pt x="16" y="15"/>
                    </a:lnTo>
                    <a:lnTo>
                      <a:pt x="13" y="16"/>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7" name="Freeform 3622"/>
              <p:cNvSpPr>
                <a:spLocks/>
              </p:cNvSpPr>
              <p:nvPr/>
            </p:nvSpPr>
            <p:spPr bwMode="auto">
              <a:xfrm>
                <a:off x="4860924" y="3700462"/>
                <a:ext cx="19050" cy="17463"/>
              </a:xfrm>
              <a:custGeom>
                <a:avLst/>
                <a:gdLst/>
                <a:ahLst/>
                <a:cxnLst>
                  <a:cxn ang="0">
                    <a:pos x="12" y="23"/>
                  </a:cxn>
                  <a:cxn ang="0">
                    <a:pos x="12" y="23"/>
                  </a:cxn>
                  <a:cxn ang="0">
                    <a:pos x="8" y="23"/>
                  </a:cxn>
                  <a:cxn ang="0">
                    <a:pos x="5" y="21"/>
                  </a:cxn>
                  <a:cxn ang="0">
                    <a:pos x="5" y="21"/>
                  </a:cxn>
                  <a:cxn ang="0">
                    <a:pos x="2" y="18"/>
                  </a:cxn>
                  <a:cxn ang="0">
                    <a:pos x="0" y="15"/>
                  </a:cxn>
                  <a:cxn ang="0">
                    <a:pos x="0" y="10"/>
                  </a:cxn>
                  <a:cxn ang="0">
                    <a:pos x="2" y="5"/>
                  </a:cxn>
                  <a:cxn ang="0">
                    <a:pos x="2" y="5"/>
                  </a:cxn>
                  <a:cxn ang="0">
                    <a:pos x="5" y="2"/>
                  </a:cxn>
                  <a:cxn ang="0">
                    <a:pos x="12" y="0"/>
                  </a:cxn>
                  <a:cxn ang="0">
                    <a:pos x="12" y="0"/>
                  </a:cxn>
                  <a:cxn ang="0">
                    <a:pos x="15" y="0"/>
                  </a:cxn>
                  <a:cxn ang="0">
                    <a:pos x="18" y="2"/>
                  </a:cxn>
                  <a:cxn ang="0">
                    <a:pos x="18" y="2"/>
                  </a:cxn>
                  <a:cxn ang="0">
                    <a:pos x="22" y="5"/>
                  </a:cxn>
                  <a:cxn ang="0">
                    <a:pos x="23" y="10"/>
                  </a:cxn>
                  <a:cxn ang="0">
                    <a:pos x="23" y="13"/>
                  </a:cxn>
                  <a:cxn ang="0">
                    <a:pos x="22" y="18"/>
                  </a:cxn>
                  <a:cxn ang="0">
                    <a:pos x="22" y="18"/>
                  </a:cxn>
                  <a:cxn ang="0">
                    <a:pos x="17" y="23"/>
                  </a:cxn>
                  <a:cxn ang="0">
                    <a:pos x="12" y="23"/>
                  </a:cxn>
                </a:cxnLst>
                <a:rect l="0" t="0" r="r" b="b"/>
                <a:pathLst>
                  <a:path w="23" h="23">
                    <a:moveTo>
                      <a:pt x="12" y="23"/>
                    </a:moveTo>
                    <a:lnTo>
                      <a:pt x="12" y="23"/>
                    </a:lnTo>
                    <a:lnTo>
                      <a:pt x="8" y="23"/>
                    </a:lnTo>
                    <a:lnTo>
                      <a:pt x="5" y="21"/>
                    </a:lnTo>
                    <a:lnTo>
                      <a:pt x="5" y="21"/>
                    </a:lnTo>
                    <a:lnTo>
                      <a:pt x="2" y="18"/>
                    </a:lnTo>
                    <a:lnTo>
                      <a:pt x="0" y="15"/>
                    </a:lnTo>
                    <a:lnTo>
                      <a:pt x="0" y="10"/>
                    </a:lnTo>
                    <a:lnTo>
                      <a:pt x="2" y="5"/>
                    </a:lnTo>
                    <a:lnTo>
                      <a:pt x="2" y="5"/>
                    </a:lnTo>
                    <a:lnTo>
                      <a:pt x="5" y="2"/>
                    </a:lnTo>
                    <a:lnTo>
                      <a:pt x="12" y="0"/>
                    </a:lnTo>
                    <a:lnTo>
                      <a:pt x="12" y="0"/>
                    </a:lnTo>
                    <a:lnTo>
                      <a:pt x="15" y="0"/>
                    </a:lnTo>
                    <a:lnTo>
                      <a:pt x="18" y="2"/>
                    </a:lnTo>
                    <a:lnTo>
                      <a:pt x="18" y="2"/>
                    </a:lnTo>
                    <a:lnTo>
                      <a:pt x="22" y="5"/>
                    </a:lnTo>
                    <a:lnTo>
                      <a:pt x="23" y="10"/>
                    </a:lnTo>
                    <a:lnTo>
                      <a:pt x="23" y="13"/>
                    </a:lnTo>
                    <a:lnTo>
                      <a:pt x="22" y="18"/>
                    </a:lnTo>
                    <a:lnTo>
                      <a:pt x="22" y="18"/>
                    </a:lnTo>
                    <a:lnTo>
                      <a:pt x="17" y="23"/>
                    </a:lnTo>
                    <a:lnTo>
                      <a:pt x="12"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8" name="Freeform 3623"/>
              <p:cNvSpPr>
                <a:spLocks/>
              </p:cNvSpPr>
              <p:nvPr/>
            </p:nvSpPr>
            <p:spPr bwMode="auto">
              <a:xfrm>
                <a:off x="4857749" y="3679825"/>
                <a:ext cx="12700" cy="12700"/>
              </a:xfrm>
              <a:custGeom>
                <a:avLst/>
                <a:gdLst/>
                <a:ahLst/>
                <a:cxnLst>
                  <a:cxn ang="0">
                    <a:pos x="9" y="17"/>
                  </a:cxn>
                  <a:cxn ang="0">
                    <a:pos x="9" y="17"/>
                  </a:cxn>
                  <a:cxn ang="0">
                    <a:pos x="4" y="17"/>
                  </a:cxn>
                  <a:cxn ang="0">
                    <a:pos x="4" y="17"/>
                  </a:cxn>
                  <a:cxn ang="0">
                    <a:pos x="0" y="13"/>
                  </a:cxn>
                  <a:cxn ang="0">
                    <a:pos x="0" y="10"/>
                  </a:cxn>
                  <a:cxn ang="0">
                    <a:pos x="0" y="7"/>
                  </a:cxn>
                  <a:cxn ang="0">
                    <a:pos x="0" y="4"/>
                  </a:cxn>
                  <a:cxn ang="0">
                    <a:pos x="0" y="4"/>
                  </a:cxn>
                  <a:cxn ang="0">
                    <a:pos x="4" y="2"/>
                  </a:cxn>
                  <a:cxn ang="0">
                    <a:pos x="9" y="0"/>
                  </a:cxn>
                  <a:cxn ang="0">
                    <a:pos x="9" y="0"/>
                  </a:cxn>
                  <a:cxn ang="0">
                    <a:pos x="13" y="2"/>
                  </a:cxn>
                  <a:cxn ang="0">
                    <a:pos x="13" y="2"/>
                  </a:cxn>
                  <a:cxn ang="0">
                    <a:pos x="15" y="4"/>
                  </a:cxn>
                  <a:cxn ang="0">
                    <a:pos x="17" y="7"/>
                  </a:cxn>
                  <a:cxn ang="0">
                    <a:pos x="17" y="10"/>
                  </a:cxn>
                  <a:cxn ang="0">
                    <a:pos x="15" y="13"/>
                  </a:cxn>
                  <a:cxn ang="0">
                    <a:pos x="15" y="13"/>
                  </a:cxn>
                  <a:cxn ang="0">
                    <a:pos x="12" y="17"/>
                  </a:cxn>
                  <a:cxn ang="0">
                    <a:pos x="9" y="17"/>
                  </a:cxn>
                </a:cxnLst>
                <a:rect l="0" t="0" r="r" b="b"/>
                <a:pathLst>
                  <a:path w="17" h="17">
                    <a:moveTo>
                      <a:pt x="9" y="17"/>
                    </a:moveTo>
                    <a:lnTo>
                      <a:pt x="9" y="17"/>
                    </a:lnTo>
                    <a:lnTo>
                      <a:pt x="4" y="17"/>
                    </a:lnTo>
                    <a:lnTo>
                      <a:pt x="4" y="17"/>
                    </a:lnTo>
                    <a:lnTo>
                      <a:pt x="0" y="13"/>
                    </a:lnTo>
                    <a:lnTo>
                      <a:pt x="0" y="10"/>
                    </a:lnTo>
                    <a:lnTo>
                      <a:pt x="0" y="7"/>
                    </a:lnTo>
                    <a:lnTo>
                      <a:pt x="0" y="4"/>
                    </a:lnTo>
                    <a:lnTo>
                      <a:pt x="0" y="4"/>
                    </a:lnTo>
                    <a:lnTo>
                      <a:pt x="4" y="2"/>
                    </a:lnTo>
                    <a:lnTo>
                      <a:pt x="9" y="0"/>
                    </a:lnTo>
                    <a:lnTo>
                      <a:pt x="9" y="0"/>
                    </a:lnTo>
                    <a:lnTo>
                      <a:pt x="13" y="2"/>
                    </a:lnTo>
                    <a:lnTo>
                      <a:pt x="13" y="2"/>
                    </a:lnTo>
                    <a:lnTo>
                      <a:pt x="15" y="4"/>
                    </a:lnTo>
                    <a:lnTo>
                      <a:pt x="17" y="7"/>
                    </a:lnTo>
                    <a:lnTo>
                      <a:pt x="17" y="10"/>
                    </a:lnTo>
                    <a:lnTo>
                      <a:pt x="15" y="13"/>
                    </a:lnTo>
                    <a:lnTo>
                      <a:pt x="15" y="13"/>
                    </a:lnTo>
                    <a:lnTo>
                      <a:pt x="12" y="17"/>
                    </a:lnTo>
                    <a:lnTo>
                      <a:pt x="9"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9" name="Freeform 3624"/>
              <p:cNvSpPr>
                <a:spLocks/>
              </p:cNvSpPr>
              <p:nvPr/>
            </p:nvSpPr>
            <p:spPr bwMode="auto">
              <a:xfrm>
                <a:off x="4859337" y="3659187"/>
                <a:ext cx="12700" cy="12700"/>
              </a:xfrm>
              <a:custGeom>
                <a:avLst/>
                <a:gdLst/>
                <a:ahLst/>
                <a:cxnLst>
                  <a:cxn ang="0">
                    <a:pos x="8" y="16"/>
                  </a:cxn>
                  <a:cxn ang="0">
                    <a:pos x="8" y="16"/>
                  </a:cxn>
                  <a:cxn ang="0">
                    <a:pos x="3" y="15"/>
                  </a:cxn>
                  <a:cxn ang="0">
                    <a:pos x="3" y="15"/>
                  </a:cxn>
                  <a:cxn ang="0">
                    <a:pos x="0" y="13"/>
                  </a:cxn>
                  <a:cxn ang="0">
                    <a:pos x="0" y="10"/>
                  </a:cxn>
                  <a:cxn ang="0">
                    <a:pos x="0" y="7"/>
                  </a:cxn>
                  <a:cxn ang="0">
                    <a:pos x="0" y="3"/>
                  </a:cxn>
                  <a:cxn ang="0">
                    <a:pos x="0" y="3"/>
                  </a:cxn>
                  <a:cxn ang="0">
                    <a:pos x="3" y="0"/>
                  </a:cxn>
                  <a:cxn ang="0">
                    <a:pos x="8" y="0"/>
                  </a:cxn>
                  <a:cxn ang="0">
                    <a:pos x="8" y="0"/>
                  </a:cxn>
                  <a:cxn ang="0">
                    <a:pos x="13" y="2"/>
                  </a:cxn>
                  <a:cxn ang="0">
                    <a:pos x="13" y="2"/>
                  </a:cxn>
                  <a:cxn ang="0">
                    <a:pos x="14" y="3"/>
                  </a:cxn>
                  <a:cxn ang="0">
                    <a:pos x="16" y="7"/>
                  </a:cxn>
                  <a:cxn ang="0">
                    <a:pos x="16" y="10"/>
                  </a:cxn>
                  <a:cxn ang="0">
                    <a:pos x="14" y="13"/>
                  </a:cxn>
                  <a:cxn ang="0">
                    <a:pos x="14" y="13"/>
                  </a:cxn>
                  <a:cxn ang="0">
                    <a:pos x="11" y="16"/>
                  </a:cxn>
                  <a:cxn ang="0">
                    <a:pos x="8" y="16"/>
                  </a:cxn>
                </a:cxnLst>
                <a:rect l="0" t="0" r="r" b="b"/>
                <a:pathLst>
                  <a:path w="16" h="16">
                    <a:moveTo>
                      <a:pt x="8" y="16"/>
                    </a:moveTo>
                    <a:lnTo>
                      <a:pt x="8" y="16"/>
                    </a:lnTo>
                    <a:lnTo>
                      <a:pt x="3" y="15"/>
                    </a:lnTo>
                    <a:lnTo>
                      <a:pt x="3" y="15"/>
                    </a:lnTo>
                    <a:lnTo>
                      <a:pt x="0" y="13"/>
                    </a:lnTo>
                    <a:lnTo>
                      <a:pt x="0" y="10"/>
                    </a:lnTo>
                    <a:lnTo>
                      <a:pt x="0" y="7"/>
                    </a:lnTo>
                    <a:lnTo>
                      <a:pt x="0" y="3"/>
                    </a:lnTo>
                    <a:lnTo>
                      <a:pt x="0" y="3"/>
                    </a:lnTo>
                    <a:lnTo>
                      <a:pt x="3" y="0"/>
                    </a:lnTo>
                    <a:lnTo>
                      <a:pt x="8" y="0"/>
                    </a:lnTo>
                    <a:lnTo>
                      <a:pt x="8" y="0"/>
                    </a:lnTo>
                    <a:lnTo>
                      <a:pt x="13" y="2"/>
                    </a:lnTo>
                    <a:lnTo>
                      <a:pt x="13" y="2"/>
                    </a:lnTo>
                    <a:lnTo>
                      <a:pt x="14" y="3"/>
                    </a:lnTo>
                    <a:lnTo>
                      <a:pt x="16" y="7"/>
                    </a:lnTo>
                    <a:lnTo>
                      <a:pt x="16" y="10"/>
                    </a:lnTo>
                    <a:lnTo>
                      <a:pt x="14" y="13"/>
                    </a:lnTo>
                    <a:lnTo>
                      <a:pt x="14" y="13"/>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0" name="Freeform 3625"/>
              <p:cNvSpPr>
                <a:spLocks/>
              </p:cNvSpPr>
              <p:nvPr/>
            </p:nvSpPr>
            <p:spPr bwMode="auto">
              <a:xfrm>
                <a:off x="4845049" y="3638550"/>
                <a:ext cx="19050" cy="19050"/>
              </a:xfrm>
              <a:custGeom>
                <a:avLst/>
                <a:gdLst/>
                <a:ahLst/>
                <a:cxnLst>
                  <a:cxn ang="0">
                    <a:pos x="13" y="23"/>
                  </a:cxn>
                  <a:cxn ang="0">
                    <a:pos x="13" y="23"/>
                  </a:cxn>
                  <a:cxn ang="0">
                    <a:pos x="8" y="23"/>
                  </a:cxn>
                  <a:cxn ang="0">
                    <a:pos x="7" y="21"/>
                  </a:cxn>
                  <a:cxn ang="0">
                    <a:pos x="7" y="21"/>
                  </a:cxn>
                  <a:cxn ang="0">
                    <a:pos x="2" y="18"/>
                  </a:cxn>
                  <a:cxn ang="0">
                    <a:pos x="0" y="13"/>
                  </a:cxn>
                  <a:cxn ang="0">
                    <a:pos x="0" y="10"/>
                  </a:cxn>
                  <a:cxn ang="0">
                    <a:pos x="2" y="5"/>
                  </a:cxn>
                  <a:cxn ang="0">
                    <a:pos x="2" y="5"/>
                  </a:cxn>
                  <a:cxn ang="0">
                    <a:pos x="7" y="1"/>
                  </a:cxn>
                  <a:cxn ang="0">
                    <a:pos x="13" y="0"/>
                  </a:cxn>
                  <a:cxn ang="0">
                    <a:pos x="13" y="0"/>
                  </a:cxn>
                  <a:cxn ang="0">
                    <a:pos x="16" y="0"/>
                  </a:cxn>
                  <a:cxn ang="0">
                    <a:pos x="20" y="1"/>
                  </a:cxn>
                  <a:cxn ang="0">
                    <a:pos x="20" y="1"/>
                  </a:cxn>
                  <a:cxn ang="0">
                    <a:pos x="23" y="5"/>
                  </a:cxn>
                  <a:cxn ang="0">
                    <a:pos x="25" y="10"/>
                  </a:cxn>
                  <a:cxn ang="0">
                    <a:pos x="25" y="13"/>
                  </a:cxn>
                  <a:cxn ang="0">
                    <a:pos x="23" y="18"/>
                  </a:cxn>
                  <a:cxn ang="0">
                    <a:pos x="23" y="18"/>
                  </a:cxn>
                  <a:cxn ang="0">
                    <a:pos x="18" y="21"/>
                  </a:cxn>
                  <a:cxn ang="0">
                    <a:pos x="13" y="23"/>
                  </a:cxn>
                </a:cxnLst>
                <a:rect l="0" t="0" r="r" b="b"/>
                <a:pathLst>
                  <a:path w="25" h="23">
                    <a:moveTo>
                      <a:pt x="13" y="23"/>
                    </a:moveTo>
                    <a:lnTo>
                      <a:pt x="13" y="23"/>
                    </a:lnTo>
                    <a:lnTo>
                      <a:pt x="8" y="23"/>
                    </a:lnTo>
                    <a:lnTo>
                      <a:pt x="7" y="21"/>
                    </a:lnTo>
                    <a:lnTo>
                      <a:pt x="7" y="21"/>
                    </a:lnTo>
                    <a:lnTo>
                      <a:pt x="2" y="18"/>
                    </a:lnTo>
                    <a:lnTo>
                      <a:pt x="0" y="13"/>
                    </a:lnTo>
                    <a:lnTo>
                      <a:pt x="0" y="10"/>
                    </a:lnTo>
                    <a:lnTo>
                      <a:pt x="2" y="5"/>
                    </a:lnTo>
                    <a:lnTo>
                      <a:pt x="2" y="5"/>
                    </a:lnTo>
                    <a:lnTo>
                      <a:pt x="7" y="1"/>
                    </a:lnTo>
                    <a:lnTo>
                      <a:pt x="13" y="0"/>
                    </a:lnTo>
                    <a:lnTo>
                      <a:pt x="13" y="0"/>
                    </a:lnTo>
                    <a:lnTo>
                      <a:pt x="16" y="0"/>
                    </a:lnTo>
                    <a:lnTo>
                      <a:pt x="20" y="1"/>
                    </a:lnTo>
                    <a:lnTo>
                      <a:pt x="20" y="1"/>
                    </a:lnTo>
                    <a:lnTo>
                      <a:pt x="23" y="5"/>
                    </a:lnTo>
                    <a:lnTo>
                      <a:pt x="25" y="10"/>
                    </a:lnTo>
                    <a:lnTo>
                      <a:pt x="25" y="13"/>
                    </a:lnTo>
                    <a:lnTo>
                      <a:pt x="23" y="18"/>
                    </a:lnTo>
                    <a:lnTo>
                      <a:pt x="23" y="18"/>
                    </a:lnTo>
                    <a:lnTo>
                      <a:pt x="18" y="21"/>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1" name="Freeform 3626"/>
              <p:cNvSpPr>
                <a:spLocks/>
              </p:cNvSpPr>
              <p:nvPr/>
            </p:nvSpPr>
            <p:spPr bwMode="auto">
              <a:xfrm>
                <a:off x="4830762" y="3624262"/>
                <a:ext cx="14288" cy="12700"/>
              </a:xfrm>
              <a:custGeom>
                <a:avLst/>
                <a:gdLst/>
                <a:ahLst/>
                <a:cxnLst>
                  <a:cxn ang="0">
                    <a:pos x="10" y="17"/>
                  </a:cxn>
                  <a:cxn ang="0">
                    <a:pos x="10" y="17"/>
                  </a:cxn>
                  <a:cxn ang="0">
                    <a:pos x="5" y="15"/>
                  </a:cxn>
                  <a:cxn ang="0">
                    <a:pos x="5" y="15"/>
                  </a:cxn>
                  <a:cxn ang="0">
                    <a:pos x="2" y="13"/>
                  </a:cxn>
                  <a:cxn ang="0">
                    <a:pos x="0" y="10"/>
                  </a:cxn>
                  <a:cxn ang="0">
                    <a:pos x="0" y="7"/>
                  </a:cxn>
                  <a:cxn ang="0">
                    <a:pos x="2" y="3"/>
                  </a:cxn>
                  <a:cxn ang="0">
                    <a:pos x="2" y="3"/>
                  </a:cxn>
                  <a:cxn ang="0">
                    <a:pos x="5" y="0"/>
                  </a:cxn>
                  <a:cxn ang="0">
                    <a:pos x="10" y="0"/>
                  </a:cxn>
                  <a:cxn ang="0">
                    <a:pos x="10" y="0"/>
                  </a:cxn>
                  <a:cxn ang="0">
                    <a:pos x="13" y="2"/>
                  </a:cxn>
                  <a:cxn ang="0">
                    <a:pos x="13" y="2"/>
                  </a:cxn>
                  <a:cxn ang="0">
                    <a:pos x="16" y="3"/>
                  </a:cxn>
                  <a:cxn ang="0">
                    <a:pos x="18" y="7"/>
                  </a:cxn>
                  <a:cxn ang="0">
                    <a:pos x="18" y="10"/>
                  </a:cxn>
                  <a:cxn ang="0">
                    <a:pos x="16" y="13"/>
                  </a:cxn>
                  <a:cxn ang="0">
                    <a:pos x="16" y="13"/>
                  </a:cxn>
                  <a:cxn ang="0">
                    <a:pos x="13" y="17"/>
                  </a:cxn>
                  <a:cxn ang="0">
                    <a:pos x="10" y="17"/>
                  </a:cxn>
                </a:cxnLst>
                <a:rect l="0" t="0" r="r" b="b"/>
                <a:pathLst>
                  <a:path w="18" h="17">
                    <a:moveTo>
                      <a:pt x="10" y="17"/>
                    </a:moveTo>
                    <a:lnTo>
                      <a:pt x="10" y="17"/>
                    </a:lnTo>
                    <a:lnTo>
                      <a:pt x="5" y="15"/>
                    </a:lnTo>
                    <a:lnTo>
                      <a:pt x="5" y="15"/>
                    </a:lnTo>
                    <a:lnTo>
                      <a:pt x="2" y="13"/>
                    </a:lnTo>
                    <a:lnTo>
                      <a:pt x="0" y="10"/>
                    </a:lnTo>
                    <a:lnTo>
                      <a:pt x="0" y="7"/>
                    </a:lnTo>
                    <a:lnTo>
                      <a:pt x="2" y="3"/>
                    </a:lnTo>
                    <a:lnTo>
                      <a:pt x="2" y="3"/>
                    </a:lnTo>
                    <a:lnTo>
                      <a:pt x="5" y="0"/>
                    </a:lnTo>
                    <a:lnTo>
                      <a:pt x="10" y="0"/>
                    </a:lnTo>
                    <a:lnTo>
                      <a:pt x="10" y="0"/>
                    </a:lnTo>
                    <a:lnTo>
                      <a:pt x="13" y="2"/>
                    </a:lnTo>
                    <a:lnTo>
                      <a:pt x="13" y="2"/>
                    </a:lnTo>
                    <a:lnTo>
                      <a:pt x="16" y="3"/>
                    </a:lnTo>
                    <a:lnTo>
                      <a:pt x="18" y="7"/>
                    </a:lnTo>
                    <a:lnTo>
                      <a:pt x="18" y="10"/>
                    </a:lnTo>
                    <a:lnTo>
                      <a:pt x="16" y="13"/>
                    </a:lnTo>
                    <a:lnTo>
                      <a:pt x="16" y="13"/>
                    </a:lnTo>
                    <a:lnTo>
                      <a:pt x="13" y="17"/>
                    </a:lnTo>
                    <a:lnTo>
                      <a:pt x="10"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2" name="Freeform 3628"/>
              <p:cNvSpPr>
                <a:spLocks/>
              </p:cNvSpPr>
              <p:nvPr/>
            </p:nvSpPr>
            <p:spPr bwMode="auto">
              <a:xfrm>
                <a:off x="4808537" y="3600450"/>
                <a:ext cx="19050" cy="19050"/>
              </a:xfrm>
              <a:custGeom>
                <a:avLst/>
                <a:gdLst/>
                <a:ahLst/>
                <a:cxnLst>
                  <a:cxn ang="0">
                    <a:pos x="13" y="24"/>
                  </a:cxn>
                  <a:cxn ang="0">
                    <a:pos x="13" y="24"/>
                  </a:cxn>
                  <a:cxn ang="0">
                    <a:pos x="8" y="23"/>
                  </a:cxn>
                  <a:cxn ang="0">
                    <a:pos x="3" y="21"/>
                  </a:cxn>
                  <a:cxn ang="0">
                    <a:pos x="1" y="16"/>
                  </a:cxn>
                  <a:cxn ang="0">
                    <a:pos x="0" y="13"/>
                  </a:cxn>
                  <a:cxn ang="0">
                    <a:pos x="0" y="13"/>
                  </a:cxn>
                  <a:cxn ang="0">
                    <a:pos x="1" y="8"/>
                  </a:cxn>
                  <a:cxn ang="0">
                    <a:pos x="3" y="3"/>
                  </a:cxn>
                  <a:cxn ang="0">
                    <a:pos x="8" y="2"/>
                  </a:cxn>
                  <a:cxn ang="0">
                    <a:pos x="13" y="0"/>
                  </a:cxn>
                  <a:cxn ang="0">
                    <a:pos x="13" y="0"/>
                  </a:cxn>
                  <a:cxn ang="0">
                    <a:pos x="16" y="2"/>
                  </a:cxn>
                  <a:cxn ang="0">
                    <a:pos x="21" y="3"/>
                  </a:cxn>
                  <a:cxn ang="0">
                    <a:pos x="22" y="8"/>
                  </a:cxn>
                  <a:cxn ang="0">
                    <a:pos x="24" y="13"/>
                  </a:cxn>
                  <a:cxn ang="0">
                    <a:pos x="24" y="13"/>
                  </a:cxn>
                  <a:cxn ang="0">
                    <a:pos x="22" y="16"/>
                  </a:cxn>
                  <a:cxn ang="0">
                    <a:pos x="21" y="21"/>
                  </a:cxn>
                  <a:cxn ang="0">
                    <a:pos x="16" y="23"/>
                  </a:cxn>
                  <a:cxn ang="0">
                    <a:pos x="13" y="24"/>
                  </a:cxn>
                </a:cxnLst>
                <a:rect l="0" t="0" r="r" b="b"/>
                <a:pathLst>
                  <a:path w="24" h="24">
                    <a:moveTo>
                      <a:pt x="13" y="24"/>
                    </a:moveTo>
                    <a:lnTo>
                      <a:pt x="13" y="24"/>
                    </a:lnTo>
                    <a:lnTo>
                      <a:pt x="8" y="23"/>
                    </a:lnTo>
                    <a:lnTo>
                      <a:pt x="3" y="21"/>
                    </a:lnTo>
                    <a:lnTo>
                      <a:pt x="1" y="16"/>
                    </a:lnTo>
                    <a:lnTo>
                      <a:pt x="0" y="13"/>
                    </a:lnTo>
                    <a:lnTo>
                      <a:pt x="0" y="13"/>
                    </a:lnTo>
                    <a:lnTo>
                      <a:pt x="1" y="8"/>
                    </a:lnTo>
                    <a:lnTo>
                      <a:pt x="3" y="3"/>
                    </a:lnTo>
                    <a:lnTo>
                      <a:pt x="8" y="2"/>
                    </a:lnTo>
                    <a:lnTo>
                      <a:pt x="13" y="0"/>
                    </a:lnTo>
                    <a:lnTo>
                      <a:pt x="13" y="0"/>
                    </a:lnTo>
                    <a:lnTo>
                      <a:pt x="16" y="2"/>
                    </a:lnTo>
                    <a:lnTo>
                      <a:pt x="21" y="3"/>
                    </a:lnTo>
                    <a:lnTo>
                      <a:pt x="22" y="8"/>
                    </a:lnTo>
                    <a:lnTo>
                      <a:pt x="24" y="13"/>
                    </a:lnTo>
                    <a:lnTo>
                      <a:pt x="24" y="13"/>
                    </a:lnTo>
                    <a:lnTo>
                      <a:pt x="22" y="16"/>
                    </a:lnTo>
                    <a:lnTo>
                      <a:pt x="21" y="21"/>
                    </a:lnTo>
                    <a:lnTo>
                      <a:pt x="16"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3" name="Freeform 3629"/>
              <p:cNvSpPr>
                <a:spLocks/>
              </p:cNvSpPr>
              <p:nvPr/>
            </p:nvSpPr>
            <p:spPr bwMode="auto">
              <a:xfrm>
                <a:off x="4792662" y="3587750"/>
                <a:ext cx="14288" cy="14288"/>
              </a:xfrm>
              <a:custGeom>
                <a:avLst/>
                <a:gdLst/>
                <a:ahLst/>
                <a:cxnLst>
                  <a:cxn ang="0">
                    <a:pos x="10" y="18"/>
                  </a:cxn>
                  <a:cxn ang="0">
                    <a:pos x="10" y="18"/>
                  </a:cxn>
                  <a:cxn ang="0">
                    <a:pos x="5" y="16"/>
                  </a:cxn>
                  <a:cxn ang="0">
                    <a:pos x="3" y="14"/>
                  </a:cxn>
                  <a:cxn ang="0">
                    <a:pos x="2" y="11"/>
                  </a:cxn>
                  <a:cxn ang="0">
                    <a:pos x="0" y="8"/>
                  </a:cxn>
                  <a:cxn ang="0">
                    <a:pos x="0" y="8"/>
                  </a:cxn>
                  <a:cxn ang="0">
                    <a:pos x="2" y="5"/>
                  </a:cxn>
                  <a:cxn ang="0">
                    <a:pos x="3" y="3"/>
                  </a:cxn>
                  <a:cxn ang="0">
                    <a:pos x="5" y="1"/>
                  </a:cxn>
                  <a:cxn ang="0">
                    <a:pos x="10" y="0"/>
                  </a:cxn>
                  <a:cxn ang="0">
                    <a:pos x="10" y="0"/>
                  </a:cxn>
                  <a:cxn ang="0">
                    <a:pos x="13" y="1"/>
                  </a:cxn>
                  <a:cxn ang="0">
                    <a:pos x="15" y="3"/>
                  </a:cxn>
                  <a:cxn ang="0">
                    <a:pos x="16" y="5"/>
                  </a:cxn>
                  <a:cxn ang="0">
                    <a:pos x="18" y="8"/>
                  </a:cxn>
                  <a:cxn ang="0">
                    <a:pos x="18" y="8"/>
                  </a:cxn>
                  <a:cxn ang="0">
                    <a:pos x="16" y="11"/>
                  </a:cxn>
                  <a:cxn ang="0">
                    <a:pos x="15" y="14"/>
                  </a:cxn>
                  <a:cxn ang="0">
                    <a:pos x="13" y="16"/>
                  </a:cxn>
                  <a:cxn ang="0">
                    <a:pos x="10" y="18"/>
                  </a:cxn>
                </a:cxnLst>
                <a:rect l="0" t="0" r="r" b="b"/>
                <a:pathLst>
                  <a:path w="18" h="18">
                    <a:moveTo>
                      <a:pt x="10" y="18"/>
                    </a:moveTo>
                    <a:lnTo>
                      <a:pt x="10" y="18"/>
                    </a:lnTo>
                    <a:lnTo>
                      <a:pt x="5" y="16"/>
                    </a:lnTo>
                    <a:lnTo>
                      <a:pt x="3" y="14"/>
                    </a:lnTo>
                    <a:lnTo>
                      <a:pt x="2" y="11"/>
                    </a:lnTo>
                    <a:lnTo>
                      <a:pt x="0" y="8"/>
                    </a:lnTo>
                    <a:lnTo>
                      <a:pt x="0" y="8"/>
                    </a:lnTo>
                    <a:lnTo>
                      <a:pt x="2" y="5"/>
                    </a:lnTo>
                    <a:lnTo>
                      <a:pt x="3" y="3"/>
                    </a:lnTo>
                    <a:lnTo>
                      <a:pt x="5" y="1"/>
                    </a:lnTo>
                    <a:lnTo>
                      <a:pt x="10" y="0"/>
                    </a:lnTo>
                    <a:lnTo>
                      <a:pt x="10" y="0"/>
                    </a:lnTo>
                    <a:lnTo>
                      <a:pt x="13" y="1"/>
                    </a:lnTo>
                    <a:lnTo>
                      <a:pt x="15" y="3"/>
                    </a:lnTo>
                    <a:lnTo>
                      <a:pt x="16" y="5"/>
                    </a:lnTo>
                    <a:lnTo>
                      <a:pt x="18" y="8"/>
                    </a:lnTo>
                    <a:lnTo>
                      <a:pt x="18" y="8"/>
                    </a:lnTo>
                    <a:lnTo>
                      <a:pt x="16" y="11"/>
                    </a:lnTo>
                    <a:lnTo>
                      <a:pt x="15" y="14"/>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4" name="Freeform 3630"/>
              <p:cNvSpPr>
                <a:spLocks/>
              </p:cNvSpPr>
              <p:nvPr/>
            </p:nvSpPr>
            <p:spPr bwMode="auto">
              <a:xfrm>
                <a:off x="4783137" y="3568700"/>
                <a:ext cx="14288" cy="14288"/>
              </a:xfrm>
              <a:custGeom>
                <a:avLst/>
                <a:gdLst/>
                <a:ahLst/>
                <a:cxnLst>
                  <a:cxn ang="0">
                    <a:pos x="8" y="16"/>
                  </a:cxn>
                  <a:cxn ang="0">
                    <a:pos x="8" y="16"/>
                  </a:cxn>
                  <a:cxn ang="0">
                    <a:pos x="4" y="16"/>
                  </a:cxn>
                  <a:cxn ang="0">
                    <a:pos x="3" y="14"/>
                  </a:cxn>
                  <a:cxn ang="0">
                    <a:pos x="0" y="11"/>
                  </a:cxn>
                  <a:cxn ang="0">
                    <a:pos x="0" y="8"/>
                  </a:cxn>
                  <a:cxn ang="0">
                    <a:pos x="0" y="8"/>
                  </a:cxn>
                  <a:cxn ang="0">
                    <a:pos x="0" y="5"/>
                  </a:cxn>
                  <a:cxn ang="0">
                    <a:pos x="3" y="1"/>
                  </a:cxn>
                  <a:cxn ang="0">
                    <a:pos x="4" y="0"/>
                  </a:cxn>
                  <a:cxn ang="0">
                    <a:pos x="8" y="0"/>
                  </a:cxn>
                  <a:cxn ang="0">
                    <a:pos x="8" y="0"/>
                  </a:cxn>
                  <a:cxn ang="0">
                    <a:pos x="11" y="0"/>
                  </a:cxn>
                  <a:cxn ang="0">
                    <a:pos x="14" y="1"/>
                  </a:cxn>
                  <a:cxn ang="0">
                    <a:pos x="16" y="5"/>
                  </a:cxn>
                  <a:cxn ang="0">
                    <a:pos x="18" y="8"/>
                  </a:cxn>
                  <a:cxn ang="0">
                    <a:pos x="18" y="8"/>
                  </a:cxn>
                  <a:cxn ang="0">
                    <a:pos x="16" y="11"/>
                  </a:cxn>
                  <a:cxn ang="0">
                    <a:pos x="14" y="14"/>
                  </a:cxn>
                  <a:cxn ang="0">
                    <a:pos x="11" y="16"/>
                  </a:cxn>
                  <a:cxn ang="0">
                    <a:pos x="8" y="16"/>
                  </a:cxn>
                </a:cxnLst>
                <a:rect l="0" t="0" r="r" b="b"/>
                <a:pathLst>
                  <a:path w="18" h="16">
                    <a:moveTo>
                      <a:pt x="8" y="16"/>
                    </a:moveTo>
                    <a:lnTo>
                      <a:pt x="8" y="16"/>
                    </a:lnTo>
                    <a:lnTo>
                      <a:pt x="4" y="16"/>
                    </a:lnTo>
                    <a:lnTo>
                      <a:pt x="3" y="14"/>
                    </a:lnTo>
                    <a:lnTo>
                      <a:pt x="0" y="11"/>
                    </a:lnTo>
                    <a:lnTo>
                      <a:pt x="0" y="8"/>
                    </a:lnTo>
                    <a:lnTo>
                      <a:pt x="0" y="8"/>
                    </a:lnTo>
                    <a:lnTo>
                      <a:pt x="0" y="5"/>
                    </a:lnTo>
                    <a:lnTo>
                      <a:pt x="3" y="1"/>
                    </a:lnTo>
                    <a:lnTo>
                      <a:pt x="4" y="0"/>
                    </a:lnTo>
                    <a:lnTo>
                      <a:pt x="8" y="0"/>
                    </a:lnTo>
                    <a:lnTo>
                      <a:pt x="8" y="0"/>
                    </a:lnTo>
                    <a:lnTo>
                      <a:pt x="11" y="0"/>
                    </a:lnTo>
                    <a:lnTo>
                      <a:pt x="14" y="1"/>
                    </a:lnTo>
                    <a:lnTo>
                      <a:pt x="16" y="5"/>
                    </a:lnTo>
                    <a:lnTo>
                      <a:pt x="18" y="8"/>
                    </a:lnTo>
                    <a:lnTo>
                      <a:pt x="18" y="8"/>
                    </a:lnTo>
                    <a:lnTo>
                      <a:pt x="16" y="11"/>
                    </a:lnTo>
                    <a:lnTo>
                      <a:pt x="14"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5" name="Freeform 3631"/>
              <p:cNvSpPr>
                <a:spLocks/>
              </p:cNvSpPr>
              <p:nvPr/>
            </p:nvSpPr>
            <p:spPr bwMode="auto">
              <a:xfrm>
                <a:off x="4760912" y="3559175"/>
                <a:ext cx="20638" cy="17463"/>
              </a:xfrm>
              <a:custGeom>
                <a:avLst/>
                <a:gdLst/>
                <a:ahLst/>
                <a:cxnLst>
                  <a:cxn ang="0">
                    <a:pos x="11" y="23"/>
                  </a:cxn>
                  <a:cxn ang="0">
                    <a:pos x="11" y="23"/>
                  </a:cxn>
                  <a:cxn ang="0">
                    <a:pos x="8" y="23"/>
                  </a:cxn>
                  <a:cxn ang="0">
                    <a:pos x="3" y="19"/>
                  </a:cxn>
                  <a:cxn ang="0">
                    <a:pos x="2" y="16"/>
                  </a:cxn>
                  <a:cxn ang="0">
                    <a:pos x="0" y="11"/>
                  </a:cxn>
                  <a:cxn ang="0">
                    <a:pos x="0" y="11"/>
                  </a:cxn>
                  <a:cxn ang="0">
                    <a:pos x="2" y="6"/>
                  </a:cxn>
                  <a:cxn ang="0">
                    <a:pos x="3" y="3"/>
                  </a:cxn>
                  <a:cxn ang="0">
                    <a:pos x="8" y="0"/>
                  </a:cxn>
                  <a:cxn ang="0">
                    <a:pos x="11" y="0"/>
                  </a:cxn>
                  <a:cxn ang="0">
                    <a:pos x="11" y="0"/>
                  </a:cxn>
                  <a:cxn ang="0">
                    <a:pos x="16" y="0"/>
                  </a:cxn>
                  <a:cxn ang="0">
                    <a:pos x="21" y="3"/>
                  </a:cxn>
                  <a:cxn ang="0">
                    <a:pos x="23" y="6"/>
                  </a:cxn>
                  <a:cxn ang="0">
                    <a:pos x="24" y="11"/>
                  </a:cxn>
                  <a:cxn ang="0">
                    <a:pos x="24" y="11"/>
                  </a:cxn>
                  <a:cxn ang="0">
                    <a:pos x="23" y="16"/>
                  </a:cxn>
                  <a:cxn ang="0">
                    <a:pos x="21" y="19"/>
                  </a:cxn>
                  <a:cxn ang="0">
                    <a:pos x="16" y="23"/>
                  </a:cxn>
                  <a:cxn ang="0">
                    <a:pos x="11" y="23"/>
                  </a:cxn>
                </a:cxnLst>
                <a:rect l="0" t="0" r="r" b="b"/>
                <a:pathLst>
                  <a:path w="24" h="23">
                    <a:moveTo>
                      <a:pt x="11" y="23"/>
                    </a:moveTo>
                    <a:lnTo>
                      <a:pt x="11" y="23"/>
                    </a:lnTo>
                    <a:lnTo>
                      <a:pt x="8" y="23"/>
                    </a:lnTo>
                    <a:lnTo>
                      <a:pt x="3" y="19"/>
                    </a:lnTo>
                    <a:lnTo>
                      <a:pt x="2" y="16"/>
                    </a:lnTo>
                    <a:lnTo>
                      <a:pt x="0" y="11"/>
                    </a:lnTo>
                    <a:lnTo>
                      <a:pt x="0" y="11"/>
                    </a:lnTo>
                    <a:lnTo>
                      <a:pt x="2" y="6"/>
                    </a:lnTo>
                    <a:lnTo>
                      <a:pt x="3" y="3"/>
                    </a:lnTo>
                    <a:lnTo>
                      <a:pt x="8" y="0"/>
                    </a:lnTo>
                    <a:lnTo>
                      <a:pt x="11" y="0"/>
                    </a:lnTo>
                    <a:lnTo>
                      <a:pt x="11" y="0"/>
                    </a:lnTo>
                    <a:lnTo>
                      <a:pt x="16" y="0"/>
                    </a:lnTo>
                    <a:lnTo>
                      <a:pt x="21" y="3"/>
                    </a:lnTo>
                    <a:lnTo>
                      <a:pt x="23" y="6"/>
                    </a:lnTo>
                    <a:lnTo>
                      <a:pt x="24" y="11"/>
                    </a:lnTo>
                    <a:lnTo>
                      <a:pt x="24" y="11"/>
                    </a:lnTo>
                    <a:lnTo>
                      <a:pt x="23" y="16"/>
                    </a:lnTo>
                    <a:lnTo>
                      <a:pt x="21" y="19"/>
                    </a:lnTo>
                    <a:lnTo>
                      <a:pt x="16" y="23"/>
                    </a:lnTo>
                    <a:lnTo>
                      <a:pt x="11"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6" name="Freeform 3632"/>
              <p:cNvSpPr>
                <a:spLocks/>
              </p:cNvSpPr>
              <p:nvPr/>
            </p:nvSpPr>
            <p:spPr bwMode="auto">
              <a:xfrm>
                <a:off x="4591050" y="3554412"/>
                <a:ext cx="12700" cy="14288"/>
              </a:xfrm>
              <a:custGeom>
                <a:avLst/>
                <a:gdLst/>
                <a:ahLst/>
                <a:cxnLst>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 ang="0">
                    <a:pos x="16" y="8"/>
                  </a:cxn>
                  <a:cxn ang="0">
                    <a:pos x="16" y="11"/>
                  </a:cxn>
                  <a:cxn ang="0">
                    <a:pos x="15" y="15"/>
                  </a:cxn>
                  <a:cxn ang="0">
                    <a:pos x="11" y="16"/>
                  </a:cxn>
                  <a:cxn ang="0">
                    <a:pos x="8" y="16"/>
                  </a:cxn>
                </a:cxnLst>
                <a:rect l="0" t="0" r="r" b="b"/>
                <a:pathLst>
                  <a:path w="16" h="16">
                    <a:moveTo>
                      <a:pt x="8" y="16"/>
                    </a:move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lnTo>
                      <a:pt x="16" y="8"/>
                    </a:lnTo>
                    <a:lnTo>
                      <a:pt x="16" y="11"/>
                    </a:lnTo>
                    <a:lnTo>
                      <a:pt x="15" y="15"/>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7" name="Freeform 3633"/>
              <p:cNvSpPr>
                <a:spLocks/>
              </p:cNvSpPr>
              <p:nvPr/>
            </p:nvSpPr>
            <p:spPr bwMode="auto">
              <a:xfrm>
                <a:off x="4741862" y="3554412"/>
                <a:ext cx="12700" cy="14288"/>
              </a:xfrm>
              <a:custGeom>
                <a:avLst/>
                <a:gdLst/>
                <a:ahLst/>
                <a:cxnLst>
                  <a:cxn ang="0">
                    <a:pos x="9" y="16"/>
                  </a:cxn>
                  <a:cxn ang="0">
                    <a:pos x="9" y="16"/>
                  </a:cxn>
                  <a:cxn ang="0">
                    <a:pos x="5" y="16"/>
                  </a:cxn>
                  <a:cxn ang="0">
                    <a:pos x="2" y="15"/>
                  </a:cxn>
                  <a:cxn ang="0">
                    <a:pos x="0" y="11"/>
                  </a:cxn>
                  <a:cxn ang="0">
                    <a:pos x="0" y="8"/>
                  </a:cxn>
                  <a:cxn ang="0">
                    <a:pos x="0" y="8"/>
                  </a:cxn>
                  <a:cxn ang="0">
                    <a:pos x="0" y="5"/>
                  </a:cxn>
                  <a:cxn ang="0">
                    <a:pos x="2" y="2"/>
                  </a:cxn>
                  <a:cxn ang="0">
                    <a:pos x="5" y="0"/>
                  </a:cxn>
                  <a:cxn ang="0">
                    <a:pos x="9" y="0"/>
                  </a:cxn>
                  <a:cxn ang="0">
                    <a:pos x="9" y="0"/>
                  </a:cxn>
                  <a:cxn ang="0">
                    <a:pos x="12" y="0"/>
                  </a:cxn>
                  <a:cxn ang="0">
                    <a:pos x="14" y="2"/>
                  </a:cxn>
                  <a:cxn ang="0">
                    <a:pos x="17" y="5"/>
                  </a:cxn>
                  <a:cxn ang="0">
                    <a:pos x="17" y="8"/>
                  </a:cxn>
                  <a:cxn ang="0">
                    <a:pos x="17" y="8"/>
                  </a:cxn>
                  <a:cxn ang="0">
                    <a:pos x="17" y="11"/>
                  </a:cxn>
                  <a:cxn ang="0">
                    <a:pos x="14" y="15"/>
                  </a:cxn>
                  <a:cxn ang="0">
                    <a:pos x="12" y="16"/>
                  </a:cxn>
                  <a:cxn ang="0">
                    <a:pos x="9" y="16"/>
                  </a:cxn>
                </a:cxnLst>
                <a:rect l="0" t="0" r="r" b="b"/>
                <a:pathLst>
                  <a:path w="17" h="16">
                    <a:moveTo>
                      <a:pt x="9" y="16"/>
                    </a:moveTo>
                    <a:lnTo>
                      <a:pt x="9" y="16"/>
                    </a:lnTo>
                    <a:lnTo>
                      <a:pt x="5" y="16"/>
                    </a:lnTo>
                    <a:lnTo>
                      <a:pt x="2" y="15"/>
                    </a:lnTo>
                    <a:lnTo>
                      <a:pt x="0" y="11"/>
                    </a:lnTo>
                    <a:lnTo>
                      <a:pt x="0" y="8"/>
                    </a:lnTo>
                    <a:lnTo>
                      <a:pt x="0" y="8"/>
                    </a:lnTo>
                    <a:lnTo>
                      <a:pt x="0" y="5"/>
                    </a:lnTo>
                    <a:lnTo>
                      <a:pt x="2" y="2"/>
                    </a:lnTo>
                    <a:lnTo>
                      <a:pt x="5" y="0"/>
                    </a:lnTo>
                    <a:lnTo>
                      <a:pt x="9" y="0"/>
                    </a:lnTo>
                    <a:lnTo>
                      <a:pt x="9" y="0"/>
                    </a:lnTo>
                    <a:lnTo>
                      <a:pt x="12" y="0"/>
                    </a:lnTo>
                    <a:lnTo>
                      <a:pt x="14" y="2"/>
                    </a:lnTo>
                    <a:lnTo>
                      <a:pt x="17" y="5"/>
                    </a:lnTo>
                    <a:lnTo>
                      <a:pt x="17" y="8"/>
                    </a:lnTo>
                    <a:lnTo>
                      <a:pt x="17" y="8"/>
                    </a:lnTo>
                    <a:lnTo>
                      <a:pt x="17" y="11"/>
                    </a:lnTo>
                    <a:lnTo>
                      <a:pt x="14" y="15"/>
                    </a:lnTo>
                    <a:lnTo>
                      <a:pt x="12" y="16"/>
                    </a:lnTo>
                    <a:lnTo>
                      <a:pt x="9"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8" name="Freeform 3634"/>
              <p:cNvSpPr>
                <a:spLocks/>
              </p:cNvSpPr>
              <p:nvPr/>
            </p:nvSpPr>
            <p:spPr bwMode="auto">
              <a:xfrm>
                <a:off x="4699000" y="3544887"/>
                <a:ext cx="14288" cy="14288"/>
              </a:xfrm>
              <a:custGeom>
                <a:avLst/>
                <a:gdLst/>
                <a:ahLst/>
                <a:cxnLst>
                  <a:cxn ang="0">
                    <a:pos x="8" y="18"/>
                  </a:cxn>
                  <a:cxn ang="0">
                    <a:pos x="8" y="18"/>
                  </a:cxn>
                  <a:cxn ang="0">
                    <a:pos x="5" y="16"/>
                  </a:cxn>
                  <a:cxn ang="0">
                    <a:pos x="1" y="13"/>
                  </a:cxn>
                  <a:cxn ang="0">
                    <a:pos x="1" y="13"/>
                  </a:cxn>
                  <a:cxn ang="0">
                    <a:pos x="0" y="10"/>
                  </a:cxn>
                  <a:cxn ang="0">
                    <a:pos x="0" y="6"/>
                  </a:cxn>
                  <a:cxn ang="0">
                    <a:pos x="1" y="3"/>
                  </a:cxn>
                  <a:cxn ang="0">
                    <a:pos x="5" y="2"/>
                  </a:cxn>
                  <a:cxn ang="0">
                    <a:pos x="5" y="2"/>
                  </a:cxn>
                  <a:cxn ang="0">
                    <a:pos x="8" y="0"/>
                  </a:cxn>
                  <a:cxn ang="0">
                    <a:pos x="8" y="0"/>
                  </a:cxn>
                  <a:cxn ang="0">
                    <a:pos x="13" y="2"/>
                  </a:cxn>
                  <a:cxn ang="0">
                    <a:pos x="16" y="5"/>
                  </a:cxn>
                  <a:cxn ang="0">
                    <a:pos x="16" y="5"/>
                  </a:cxn>
                  <a:cxn ang="0">
                    <a:pos x="16" y="8"/>
                  </a:cxn>
                  <a:cxn ang="0">
                    <a:pos x="16" y="11"/>
                  </a:cxn>
                  <a:cxn ang="0">
                    <a:pos x="14" y="15"/>
                  </a:cxn>
                  <a:cxn ang="0">
                    <a:pos x="13" y="16"/>
                  </a:cxn>
                  <a:cxn ang="0">
                    <a:pos x="13" y="16"/>
                  </a:cxn>
                  <a:cxn ang="0">
                    <a:pos x="8" y="18"/>
                  </a:cxn>
                </a:cxnLst>
                <a:rect l="0" t="0" r="r" b="b"/>
                <a:pathLst>
                  <a:path w="16" h="18">
                    <a:moveTo>
                      <a:pt x="8" y="18"/>
                    </a:moveTo>
                    <a:lnTo>
                      <a:pt x="8" y="18"/>
                    </a:lnTo>
                    <a:lnTo>
                      <a:pt x="5" y="16"/>
                    </a:lnTo>
                    <a:lnTo>
                      <a:pt x="1" y="13"/>
                    </a:lnTo>
                    <a:lnTo>
                      <a:pt x="1" y="13"/>
                    </a:lnTo>
                    <a:lnTo>
                      <a:pt x="0" y="10"/>
                    </a:lnTo>
                    <a:lnTo>
                      <a:pt x="0" y="6"/>
                    </a:lnTo>
                    <a:lnTo>
                      <a:pt x="1" y="3"/>
                    </a:lnTo>
                    <a:lnTo>
                      <a:pt x="5" y="2"/>
                    </a:lnTo>
                    <a:lnTo>
                      <a:pt x="5" y="2"/>
                    </a:lnTo>
                    <a:lnTo>
                      <a:pt x="8" y="0"/>
                    </a:lnTo>
                    <a:lnTo>
                      <a:pt x="8" y="0"/>
                    </a:lnTo>
                    <a:lnTo>
                      <a:pt x="13" y="2"/>
                    </a:lnTo>
                    <a:lnTo>
                      <a:pt x="16" y="5"/>
                    </a:lnTo>
                    <a:lnTo>
                      <a:pt x="16" y="5"/>
                    </a:lnTo>
                    <a:lnTo>
                      <a:pt x="16" y="8"/>
                    </a:lnTo>
                    <a:lnTo>
                      <a:pt x="16" y="11"/>
                    </a:lnTo>
                    <a:lnTo>
                      <a:pt x="14"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9" name="Freeform 3635"/>
              <p:cNvSpPr>
                <a:spLocks/>
              </p:cNvSpPr>
              <p:nvPr/>
            </p:nvSpPr>
            <p:spPr bwMode="auto">
              <a:xfrm>
                <a:off x="4638675" y="3540125"/>
                <a:ext cx="12700" cy="14288"/>
              </a:xfrm>
              <a:custGeom>
                <a:avLst/>
                <a:gdLst/>
                <a:ahLst/>
                <a:cxnLst>
                  <a:cxn ang="0">
                    <a:pos x="8" y="18"/>
                  </a:cxn>
                  <a:cxn ang="0">
                    <a:pos x="8" y="18"/>
                  </a:cxn>
                  <a:cxn ang="0">
                    <a:pos x="5" y="16"/>
                  </a:cxn>
                  <a:cxn ang="0">
                    <a:pos x="2" y="13"/>
                  </a:cxn>
                  <a:cxn ang="0">
                    <a:pos x="2" y="13"/>
                  </a:cxn>
                  <a:cxn ang="0">
                    <a:pos x="0" y="10"/>
                  </a:cxn>
                  <a:cxn ang="0">
                    <a:pos x="0" y="7"/>
                  </a:cxn>
                  <a:cxn ang="0">
                    <a:pos x="2" y="3"/>
                  </a:cxn>
                  <a:cxn ang="0">
                    <a:pos x="5" y="2"/>
                  </a:cxn>
                  <a:cxn ang="0">
                    <a:pos x="5" y="2"/>
                  </a:cxn>
                  <a:cxn ang="0">
                    <a:pos x="8" y="0"/>
                  </a:cxn>
                  <a:cxn ang="0">
                    <a:pos x="8" y="0"/>
                  </a:cxn>
                  <a:cxn ang="0">
                    <a:pos x="13" y="2"/>
                  </a:cxn>
                  <a:cxn ang="0">
                    <a:pos x="16" y="5"/>
                  </a:cxn>
                  <a:cxn ang="0">
                    <a:pos x="16" y="5"/>
                  </a:cxn>
                  <a:cxn ang="0">
                    <a:pos x="16" y="8"/>
                  </a:cxn>
                  <a:cxn ang="0">
                    <a:pos x="16" y="11"/>
                  </a:cxn>
                  <a:cxn ang="0">
                    <a:pos x="15" y="15"/>
                  </a:cxn>
                  <a:cxn ang="0">
                    <a:pos x="13" y="16"/>
                  </a:cxn>
                  <a:cxn ang="0">
                    <a:pos x="13" y="16"/>
                  </a:cxn>
                  <a:cxn ang="0">
                    <a:pos x="8" y="18"/>
                  </a:cxn>
                </a:cxnLst>
                <a:rect l="0" t="0" r="r" b="b"/>
                <a:pathLst>
                  <a:path w="16" h="18">
                    <a:moveTo>
                      <a:pt x="8" y="18"/>
                    </a:moveTo>
                    <a:lnTo>
                      <a:pt x="8" y="18"/>
                    </a:lnTo>
                    <a:lnTo>
                      <a:pt x="5" y="16"/>
                    </a:lnTo>
                    <a:lnTo>
                      <a:pt x="2" y="13"/>
                    </a:lnTo>
                    <a:lnTo>
                      <a:pt x="2" y="13"/>
                    </a:lnTo>
                    <a:lnTo>
                      <a:pt x="0" y="10"/>
                    </a:lnTo>
                    <a:lnTo>
                      <a:pt x="0" y="7"/>
                    </a:lnTo>
                    <a:lnTo>
                      <a:pt x="2" y="3"/>
                    </a:lnTo>
                    <a:lnTo>
                      <a:pt x="5" y="2"/>
                    </a:lnTo>
                    <a:lnTo>
                      <a:pt x="5" y="2"/>
                    </a:lnTo>
                    <a:lnTo>
                      <a:pt x="8" y="0"/>
                    </a:lnTo>
                    <a:lnTo>
                      <a:pt x="8" y="0"/>
                    </a:lnTo>
                    <a:lnTo>
                      <a:pt x="13" y="2"/>
                    </a:lnTo>
                    <a:lnTo>
                      <a:pt x="16" y="5"/>
                    </a:lnTo>
                    <a:lnTo>
                      <a:pt x="16" y="5"/>
                    </a:lnTo>
                    <a:lnTo>
                      <a:pt x="16" y="8"/>
                    </a:lnTo>
                    <a:lnTo>
                      <a:pt x="16" y="11"/>
                    </a:lnTo>
                    <a:lnTo>
                      <a:pt x="15"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0" name="Freeform 3636"/>
              <p:cNvSpPr>
                <a:spLocks/>
              </p:cNvSpPr>
              <p:nvPr/>
            </p:nvSpPr>
            <p:spPr bwMode="auto">
              <a:xfrm>
                <a:off x="4683125" y="3533775"/>
                <a:ext cx="12700" cy="14288"/>
              </a:xfrm>
              <a:custGeom>
                <a:avLst/>
                <a:gdLst/>
                <a:ahLst/>
                <a:cxnLst>
                  <a:cxn ang="0">
                    <a:pos x="8" y="18"/>
                  </a:cxn>
                  <a:cxn ang="0">
                    <a:pos x="8" y="18"/>
                  </a:cxn>
                  <a:cxn ang="0">
                    <a:pos x="3" y="17"/>
                  </a:cxn>
                  <a:cxn ang="0">
                    <a:pos x="0" y="13"/>
                  </a:cxn>
                  <a:cxn ang="0">
                    <a:pos x="0" y="13"/>
                  </a:cxn>
                  <a:cxn ang="0">
                    <a:pos x="0" y="10"/>
                  </a:cxn>
                  <a:cxn ang="0">
                    <a:pos x="0" y="7"/>
                  </a:cxn>
                  <a:cxn ang="0">
                    <a:pos x="1" y="3"/>
                  </a:cxn>
                  <a:cxn ang="0">
                    <a:pos x="3" y="2"/>
                  </a:cxn>
                  <a:cxn ang="0">
                    <a:pos x="3" y="2"/>
                  </a:cxn>
                  <a:cxn ang="0">
                    <a:pos x="8" y="0"/>
                  </a:cxn>
                  <a:cxn ang="0">
                    <a:pos x="8" y="0"/>
                  </a:cxn>
                  <a:cxn ang="0">
                    <a:pos x="13" y="2"/>
                  </a:cxn>
                  <a:cxn ang="0">
                    <a:pos x="14" y="5"/>
                  </a:cxn>
                  <a:cxn ang="0">
                    <a:pos x="14" y="5"/>
                  </a:cxn>
                  <a:cxn ang="0">
                    <a:pos x="16" y="8"/>
                  </a:cxn>
                  <a:cxn ang="0">
                    <a:pos x="16" y="12"/>
                  </a:cxn>
                  <a:cxn ang="0">
                    <a:pos x="14" y="15"/>
                  </a:cxn>
                  <a:cxn ang="0">
                    <a:pos x="11" y="17"/>
                  </a:cxn>
                  <a:cxn ang="0">
                    <a:pos x="11" y="17"/>
                  </a:cxn>
                  <a:cxn ang="0">
                    <a:pos x="8" y="18"/>
                  </a:cxn>
                </a:cxnLst>
                <a:rect l="0" t="0" r="r" b="b"/>
                <a:pathLst>
                  <a:path w="16" h="18">
                    <a:moveTo>
                      <a:pt x="8" y="18"/>
                    </a:moveTo>
                    <a:lnTo>
                      <a:pt x="8" y="18"/>
                    </a:lnTo>
                    <a:lnTo>
                      <a:pt x="3" y="17"/>
                    </a:lnTo>
                    <a:lnTo>
                      <a:pt x="0" y="13"/>
                    </a:lnTo>
                    <a:lnTo>
                      <a:pt x="0" y="13"/>
                    </a:lnTo>
                    <a:lnTo>
                      <a:pt x="0" y="10"/>
                    </a:lnTo>
                    <a:lnTo>
                      <a:pt x="0" y="7"/>
                    </a:lnTo>
                    <a:lnTo>
                      <a:pt x="1" y="3"/>
                    </a:lnTo>
                    <a:lnTo>
                      <a:pt x="3" y="2"/>
                    </a:lnTo>
                    <a:lnTo>
                      <a:pt x="3" y="2"/>
                    </a:lnTo>
                    <a:lnTo>
                      <a:pt x="8" y="0"/>
                    </a:lnTo>
                    <a:lnTo>
                      <a:pt x="8" y="0"/>
                    </a:lnTo>
                    <a:lnTo>
                      <a:pt x="13" y="2"/>
                    </a:lnTo>
                    <a:lnTo>
                      <a:pt x="14" y="5"/>
                    </a:lnTo>
                    <a:lnTo>
                      <a:pt x="14" y="5"/>
                    </a:lnTo>
                    <a:lnTo>
                      <a:pt x="16" y="8"/>
                    </a:lnTo>
                    <a:lnTo>
                      <a:pt x="16" y="12"/>
                    </a:lnTo>
                    <a:lnTo>
                      <a:pt x="14" y="15"/>
                    </a:lnTo>
                    <a:lnTo>
                      <a:pt x="11" y="17"/>
                    </a:lnTo>
                    <a:lnTo>
                      <a:pt x="11"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1" name="Freeform 3637"/>
              <p:cNvSpPr>
                <a:spLocks/>
              </p:cNvSpPr>
              <p:nvPr/>
            </p:nvSpPr>
            <p:spPr bwMode="auto">
              <a:xfrm>
                <a:off x="4659312" y="3533775"/>
                <a:ext cx="19050" cy="19050"/>
              </a:xfrm>
              <a:custGeom>
                <a:avLst/>
                <a:gdLst/>
                <a:ahLst/>
                <a:cxnLst>
                  <a:cxn ang="0">
                    <a:pos x="12" y="25"/>
                  </a:cxn>
                  <a:cxn ang="0">
                    <a:pos x="12" y="25"/>
                  </a:cxn>
                  <a:cxn ang="0">
                    <a:pos x="5" y="23"/>
                  </a:cxn>
                  <a:cxn ang="0">
                    <a:pos x="2" y="18"/>
                  </a:cxn>
                  <a:cxn ang="0">
                    <a:pos x="2" y="18"/>
                  </a:cxn>
                  <a:cxn ang="0">
                    <a:pos x="0" y="13"/>
                  </a:cxn>
                  <a:cxn ang="0">
                    <a:pos x="0" y="8"/>
                  </a:cxn>
                  <a:cxn ang="0">
                    <a:pos x="2" y="5"/>
                  </a:cxn>
                  <a:cxn ang="0">
                    <a:pos x="7" y="2"/>
                  </a:cxn>
                  <a:cxn ang="0">
                    <a:pos x="7" y="2"/>
                  </a:cxn>
                  <a:cxn ang="0">
                    <a:pos x="12" y="0"/>
                  </a:cxn>
                  <a:cxn ang="0">
                    <a:pos x="12" y="0"/>
                  </a:cxn>
                  <a:cxn ang="0">
                    <a:pos x="18" y="2"/>
                  </a:cxn>
                  <a:cxn ang="0">
                    <a:pos x="21" y="7"/>
                  </a:cxn>
                  <a:cxn ang="0">
                    <a:pos x="21" y="7"/>
                  </a:cxn>
                  <a:cxn ang="0">
                    <a:pos x="23" y="12"/>
                  </a:cxn>
                  <a:cxn ang="0">
                    <a:pos x="23" y="15"/>
                  </a:cxn>
                  <a:cxn ang="0">
                    <a:pos x="21" y="20"/>
                  </a:cxn>
                  <a:cxn ang="0">
                    <a:pos x="18" y="23"/>
                  </a:cxn>
                  <a:cxn ang="0">
                    <a:pos x="18" y="23"/>
                  </a:cxn>
                  <a:cxn ang="0">
                    <a:pos x="12" y="25"/>
                  </a:cxn>
                </a:cxnLst>
                <a:rect l="0" t="0" r="r" b="b"/>
                <a:pathLst>
                  <a:path w="23" h="25">
                    <a:moveTo>
                      <a:pt x="12" y="25"/>
                    </a:moveTo>
                    <a:lnTo>
                      <a:pt x="12" y="25"/>
                    </a:lnTo>
                    <a:lnTo>
                      <a:pt x="5" y="23"/>
                    </a:lnTo>
                    <a:lnTo>
                      <a:pt x="2" y="18"/>
                    </a:lnTo>
                    <a:lnTo>
                      <a:pt x="2" y="18"/>
                    </a:lnTo>
                    <a:lnTo>
                      <a:pt x="0" y="13"/>
                    </a:lnTo>
                    <a:lnTo>
                      <a:pt x="0" y="8"/>
                    </a:lnTo>
                    <a:lnTo>
                      <a:pt x="2" y="5"/>
                    </a:lnTo>
                    <a:lnTo>
                      <a:pt x="7" y="2"/>
                    </a:lnTo>
                    <a:lnTo>
                      <a:pt x="7" y="2"/>
                    </a:lnTo>
                    <a:lnTo>
                      <a:pt x="12" y="0"/>
                    </a:lnTo>
                    <a:lnTo>
                      <a:pt x="12" y="0"/>
                    </a:lnTo>
                    <a:lnTo>
                      <a:pt x="18" y="2"/>
                    </a:lnTo>
                    <a:lnTo>
                      <a:pt x="21" y="7"/>
                    </a:lnTo>
                    <a:lnTo>
                      <a:pt x="21" y="7"/>
                    </a:lnTo>
                    <a:lnTo>
                      <a:pt x="23" y="12"/>
                    </a:lnTo>
                    <a:lnTo>
                      <a:pt x="23" y="15"/>
                    </a:lnTo>
                    <a:lnTo>
                      <a:pt x="21" y="20"/>
                    </a:lnTo>
                    <a:lnTo>
                      <a:pt x="18" y="23"/>
                    </a:lnTo>
                    <a:lnTo>
                      <a:pt x="18" y="23"/>
                    </a:lnTo>
                    <a:lnTo>
                      <a:pt x="12" y="2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2" name="Freeform 3638"/>
              <p:cNvSpPr>
                <a:spLocks/>
              </p:cNvSpPr>
              <p:nvPr/>
            </p:nvSpPr>
            <p:spPr bwMode="auto">
              <a:xfrm>
                <a:off x="4567237" y="3519487"/>
                <a:ext cx="336550" cy="431800"/>
              </a:xfrm>
              <a:custGeom>
                <a:avLst/>
                <a:gdLst/>
                <a:ahLst/>
                <a:cxnLst>
                  <a:cxn ang="0">
                    <a:pos x="138" y="0"/>
                  </a:cxn>
                  <a:cxn ang="0">
                    <a:pos x="104" y="3"/>
                  </a:cxn>
                  <a:cxn ang="0">
                    <a:pos x="68" y="10"/>
                  </a:cxn>
                  <a:cxn ang="0">
                    <a:pos x="34" y="19"/>
                  </a:cxn>
                  <a:cxn ang="0">
                    <a:pos x="0" y="36"/>
                  </a:cxn>
                  <a:cxn ang="0">
                    <a:pos x="6" y="49"/>
                  </a:cxn>
                  <a:cxn ang="0">
                    <a:pos x="9" y="49"/>
                  </a:cxn>
                  <a:cxn ang="0">
                    <a:pos x="18" y="52"/>
                  </a:cxn>
                  <a:cxn ang="0">
                    <a:pos x="21" y="60"/>
                  </a:cxn>
                  <a:cxn ang="0">
                    <a:pos x="19" y="65"/>
                  </a:cxn>
                  <a:cxn ang="0">
                    <a:pos x="29" y="88"/>
                  </a:cxn>
                  <a:cxn ang="0">
                    <a:pos x="53" y="78"/>
                  </a:cxn>
                  <a:cxn ang="0">
                    <a:pos x="105" y="65"/>
                  </a:cxn>
                  <a:cxn ang="0">
                    <a:pos x="132" y="63"/>
                  </a:cxn>
                  <a:cxn ang="0">
                    <a:pos x="161" y="65"/>
                  </a:cxn>
                  <a:cxn ang="0">
                    <a:pos x="190" y="72"/>
                  </a:cxn>
                  <a:cxn ang="0">
                    <a:pos x="219" y="81"/>
                  </a:cxn>
                  <a:cxn ang="0">
                    <a:pos x="246" y="94"/>
                  </a:cxn>
                  <a:cxn ang="0">
                    <a:pos x="270" y="111"/>
                  </a:cxn>
                  <a:cxn ang="0">
                    <a:pos x="293" y="132"/>
                  </a:cxn>
                  <a:cxn ang="0">
                    <a:pos x="314" y="155"/>
                  </a:cxn>
                  <a:cxn ang="0">
                    <a:pos x="330" y="182"/>
                  </a:cxn>
                  <a:cxn ang="0">
                    <a:pos x="340" y="202"/>
                  </a:cxn>
                  <a:cxn ang="0">
                    <a:pos x="353" y="246"/>
                  </a:cxn>
                  <a:cxn ang="0">
                    <a:pos x="358" y="288"/>
                  </a:cxn>
                  <a:cxn ang="0">
                    <a:pos x="353" y="331"/>
                  </a:cxn>
                  <a:cxn ang="0">
                    <a:pos x="342" y="373"/>
                  </a:cxn>
                  <a:cxn ang="0">
                    <a:pos x="322" y="410"/>
                  </a:cxn>
                  <a:cxn ang="0">
                    <a:pos x="296" y="445"/>
                  </a:cxn>
                  <a:cxn ang="0">
                    <a:pos x="262" y="474"/>
                  </a:cxn>
                  <a:cxn ang="0">
                    <a:pos x="273" y="542"/>
                  </a:cxn>
                  <a:cxn ang="0">
                    <a:pos x="299" y="526"/>
                  </a:cxn>
                  <a:cxn ang="0">
                    <a:pos x="342" y="489"/>
                  </a:cxn>
                  <a:cxn ang="0">
                    <a:pos x="377" y="445"/>
                  </a:cxn>
                  <a:cxn ang="0">
                    <a:pos x="402" y="394"/>
                  </a:cxn>
                  <a:cxn ang="0">
                    <a:pos x="418" y="342"/>
                  </a:cxn>
                  <a:cxn ang="0">
                    <a:pos x="423" y="287"/>
                  </a:cxn>
                  <a:cxn ang="0">
                    <a:pos x="417" y="230"/>
                  </a:cxn>
                  <a:cxn ang="0">
                    <a:pos x="400" y="174"/>
                  </a:cxn>
                  <a:cxn ang="0">
                    <a:pos x="387" y="148"/>
                  </a:cxn>
                  <a:cxn ang="0">
                    <a:pos x="351" y="94"/>
                  </a:cxn>
                  <a:cxn ang="0">
                    <a:pos x="306" y="52"/>
                  </a:cxn>
                  <a:cxn ang="0">
                    <a:pos x="286" y="41"/>
                  </a:cxn>
                  <a:cxn ang="0">
                    <a:pos x="247" y="21"/>
                  </a:cxn>
                  <a:cxn ang="0">
                    <a:pos x="205" y="8"/>
                  </a:cxn>
                  <a:cxn ang="0">
                    <a:pos x="161" y="2"/>
                  </a:cxn>
                </a:cxnLst>
                <a:rect l="0" t="0" r="r" b="b"/>
                <a:pathLst>
                  <a:path w="423" h="542">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3" name="Freeform 3639"/>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close/>
                  </a:path>
                </a:pathLst>
              </a:custGeom>
              <a:solidFill>
                <a:srgbClr val="FFFFD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4" name="Freeform 3640"/>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5" name="Freeform 3641"/>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close/>
                  </a:path>
                </a:pathLst>
              </a:custGeom>
              <a:solidFill>
                <a:srgbClr val="FFFFE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6" name="Freeform 3642"/>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7" name="Freeform 3643"/>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8" name="Freeform 3644"/>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9" name="Freeform 3645"/>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0" name="Freeform 3646"/>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1" name="Freeform 3647"/>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2" name="Freeform 3648"/>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3" name="Freeform 3649"/>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4" name="Freeform 3650"/>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5" name="Freeform 3651"/>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6" name="Freeform 3652"/>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7" name="Freeform 3653"/>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8" name="Freeform 3654"/>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9" name="Freeform 3655"/>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0" name="Freeform 3656"/>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1" name="Freeform 3657"/>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2" name="Freeform 3658"/>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3" name="Freeform 3659"/>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4" name="Freeform 3660"/>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5" name="Freeform 3661"/>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6" name="Freeform 3662"/>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7" name="Freeform 3663"/>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8" name="Freeform 3664"/>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9" name="Freeform 3665"/>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0" name="Freeform 3666"/>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1" name="Freeform 3667"/>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2" name="Freeform 3668"/>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3" name="Freeform 3669"/>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4" name="Freeform 3670"/>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5" name="Freeform 3671"/>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6" name="Freeform 3672"/>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7" name="Freeform 3673"/>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8" name="Freeform 3674"/>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9" name="Freeform 3675"/>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0" name="Freeform 3676"/>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1" name="Freeform 3677"/>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2" name="Freeform 3678"/>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3" name="Freeform 3679"/>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4" name="Freeform 3680"/>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5" name="Freeform 3681"/>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6" name="Freeform 3682"/>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7" name="Freeform 3683"/>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8" name="Freeform 3684"/>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9" name="Freeform 3685"/>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0" name="Freeform 3686"/>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1" name="Freeform 3687"/>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2" name="Freeform 3688"/>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3" name="Freeform 3689"/>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4" name="Freeform 3690"/>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5" name="Freeform 3691"/>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6" name="Freeform 3692"/>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7" name="Freeform 3693"/>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8" name="Freeform 3694"/>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9" name="Freeform 3695"/>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0" name="Freeform 3696"/>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1" name="Freeform 3697"/>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close/>
                  </a:path>
                </a:pathLst>
              </a:custGeom>
              <a:solidFill>
                <a:srgbClr val="0F0F0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2" name="Freeform 3698"/>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3" name="Freeform 3699"/>
              <p:cNvSpPr>
                <a:spLocks noEditPoints="1"/>
              </p:cNvSpPr>
              <p:nvPr/>
            </p:nvSpPr>
            <p:spPr bwMode="auto">
              <a:xfrm>
                <a:off x="4432300" y="2914650"/>
                <a:ext cx="392113" cy="292100"/>
              </a:xfrm>
              <a:custGeom>
                <a:avLst/>
                <a:gdLst/>
                <a:ahLst/>
                <a:cxnLst>
                  <a:cxn ang="0">
                    <a:pos x="109" y="84"/>
                  </a:cxn>
                  <a:cxn ang="0">
                    <a:pos x="109" y="84"/>
                  </a:cxn>
                  <a:cxn ang="0">
                    <a:pos x="109" y="84"/>
                  </a:cxn>
                  <a:cxn ang="0">
                    <a:pos x="109" y="84"/>
                  </a:cxn>
                  <a:cxn ang="0">
                    <a:pos x="109" y="84"/>
                  </a:cxn>
                  <a:cxn ang="0">
                    <a:pos x="118" y="71"/>
                  </a:cxn>
                  <a:cxn ang="0">
                    <a:pos x="118" y="71"/>
                  </a:cxn>
                  <a:cxn ang="0">
                    <a:pos x="118" y="71"/>
                  </a:cxn>
                  <a:cxn ang="0">
                    <a:pos x="118" y="71"/>
                  </a:cxn>
                  <a:cxn ang="0">
                    <a:pos x="118" y="71"/>
                  </a:cxn>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109" y="84"/>
                    </a:moveTo>
                    <a:lnTo>
                      <a:pt x="109" y="84"/>
                    </a:lnTo>
                    <a:lnTo>
                      <a:pt x="109" y="84"/>
                    </a:lnTo>
                    <a:lnTo>
                      <a:pt x="109" y="84"/>
                    </a:lnTo>
                    <a:lnTo>
                      <a:pt x="109" y="84"/>
                    </a:lnTo>
                    <a:close/>
                    <a:moveTo>
                      <a:pt x="118" y="71"/>
                    </a:moveTo>
                    <a:lnTo>
                      <a:pt x="118" y="71"/>
                    </a:lnTo>
                    <a:lnTo>
                      <a:pt x="118" y="71"/>
                    </a:lnTo>
                    <a:lnTo>
                      <a:pt x="118" y="71"/>
                    </a:lnTo>
                    <a:lnTo>
                      <a:pt x="118" y="71"/>
                    </a:lnTo>
                    <a:close/>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close/>
                  </a:path>
                </a:pathLst>
              </a:custGeom>
              <a:solidFill>
                <a:srgbClr val="C1C19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4" name="Rectangle 3700"/>
              <p:cNvSpPr>
                <a:spLocks noChangeArrowheads="1"/>
              </p:cNvSpPr>
              <p:nvPr/>
            </p:nvSpPr>
            <p:spPr bwMode="auto">
              <a:xfrm>
                <a:off x="4518025" y="2982912"/>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5" name="Rectangle 3701"/>
              <p:cNvSpPr>
                <a:spLocks noChangeArrowheads="1"/>
              </p:cNvSpPr>
              <p:nvPr/>
            </p:nvSpPr>
            <p:spPr bwMode="auto">
              <a:xfrm>
                <a:off x="4525962" y="2971800"/>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6" name="Freeform 3702"/>
              <p:cNvSpPr>
                <a:spLocks/>
              </p:cNvSpPr>
              <p:nvPr/>
            </p:nvSpPr>
            <p:spPr bwMode="auto">
              <a:xfrm>
                <a:off x="4432300" y="2914650"/>
                <a:ext cx="392113" cy="292100"/>
              </a:xfrm>
              <a:custGeom>
                <a:avLst/>
                <a:gdLst/>
                <a:ahLst/>
                <a:cxnLst>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77" name="Picture 3703"/>
              <p:cNvPicPr>
                <a:picLocks noChangeAspect="1" noChangeArrowheads="1"/>
              </p:cNvPicPr>
              <p:nvPr/>
            </p:nvPicPr>
            <p:blipFill>
              <a:blip r:embed="rId2" cstate="print"/>
              <a:srcRect/>
              <a:stretch>
                <a:fillRect/>
              </a:stretch>
            </p:blipFill>
            <p:spPr bwMode="auto">
              <a:xfrm>
                <a:off x="5019675" y="3292475"/>
                <a:ext cx="69850" cy="66675"/>
              </a:xfrm>
              <a:prstGeom prst="rect">
                <a:avLst/>
              </a:prstGeom>
              <a:noFill/>
              <a:ln w="9525">
                <a:noFill/>
                <a:miter lim="800000"/>
                <a:headEnd/>
                <a:tailEnd/>
              </a:ln>
            </p:spPr>
          </p:pic>
          <p:sp>
            <p:nvSpPr>
              <p:cNvPr id="278" name="Freeform 3704"/>
              <p:cNvSpPr>
                <a:spLocks/>
              </p:cNvSpPr>
              <p:nvPr/>
            </p:nvSpPr>
            <p:spPr bwMode="auto">
              <a:xfrm>
                <a:off x="4468812" y="2924175"/>
                <a:ext cx="63500" cy="47625"/>
              </a:xfrm>
              <a:custGeom>
                <a:avLst/>
                <a:gdLst/>
                <a:ahLst/>
                <a:cxnLst>
                  <a:cxn ang="0">
                    <a:pos x="0" y="5"/>
                  </a:cxn>
                  <a:cxn ang="0">
                    <a:pos x="70" y="60"/>
                  </a:cxn>
                  <a:cxn ang="0">
                    <a:pos x="80" y="46"/>
                  </a:cxn>
                  <a:cxn ang="0">
                    <a:pos x="3" y="0"/>
                  </a:cxn>
                  <a:cxn ang="0">
                    <a:pos x="0" y="5"/>
                  </a:cxn>
                </a:cxnLst>
                <a:rect l="0" t="0" r="r" b="b"/>
                <a:pathLst>
                  <a:path w="80" h="60">
                    <a:moveTo>
                      <a:pt x="0" y="5"/>
                    </a:moveTo>
                    <a:lnTo>
                      <a:pt x="70" y="60"/>
                    </a:lnTo>
                    <a:lnTo>
                      <a:pt x="80" y="46"/>
                    </a:lnTo>
                    <a:lnTo>
                      <a:pt x="3" y="0"/>
                    </a:lnTo>
                    <a:lnTo>
                      <a:pt x="0" y="5"/>
                    </a:lnTo>
                    <a:close/>
                  </a:path>
                </a:pathLst>
              </a:custGeom>
              <a:solidFill>
                <a:srgbClr val="F4CEA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9" name="Freeform 3705"/>
              <p:cNvSpPr>
                <a:spLocks/>
              </p:cNvSpPr>
              <p:nvPr/>
            </p:nvSpPr>
            <p:spPr bwMode="auto">
              <a:xfrm>
                <a:off x="4465637" y="2928937"/>
                <a:ext cx="58738" cy="52388"/>
              </a:xfrm>
              <a:custGeom>
                <a:avLst/>
                <a:gdLst/>
                <a:ahLst/>
                <a:cxnLst>
                  <a:cxn ang="0">
                    <a:pos x="0" y="5"/>
                  </a:cxn>
                  <a:cxn ang="0">
                    <a:pos x="62" y="67"/>
                  </a:cxn>
                  <a:cxn ang="0">
                    <a:pos x="73" y="55"/>
                  </a:cxn>
                  <a:cxn ang="0">
                    <a:pos x="3" y="0"/>
                  </a:cxn>
                  <a:cxn ang="0">
                    <a:pos x="0" y="5"/>
                  </a:cxn>
                </a:cxnLst>
                <a:rect l="0" t="0" r="r" b="b"/>
                <a:pathLst>
                  <a:path w="73" h="67">
                    <a:moveTo>
                      <a:pt x="0" y="5"/>
                    </a:moveTo>
                    <a:lnTo>
                      <a:pt x="62" y="67"/>
                    </a:lnTo>
                    <a:lnTo>
                      <a:pt x="73" y="55"/>
                    </a:lnTo>
                    <a:lnTo>
                      <a:pt x="3" y="0"/>
                    </a:lnTo>
                    <a:lnTo>
                      <a:pt x="0" y="5"/>
                    </a:lnTo>
                    <a:close/>
                  </a:path>
                </a:pathLst>
              </a:custGeom>
              <a:solidFill>
                <a:srgbClr val="F2DCC7"/>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0" name="Freeform 3706"/>
              <p:cNvSpPr>
                <a:spLocks/>
              </p:cNvSpPr>
              <p:nvPr/>
            </p:nvSpPr>
            <p:spPr bwMode="auto">
              <a:xfrm>
                <a:off x="4470400" y="2921000"/>
                <a:ext cx="66675" cy="39688"/>
              </a:xfrm>
              <a:custGeom>
                <a:avLst/>
                <a:gdLst/>
                <a:ahLst/>
                <a:cxnLst>
                  <a:cxn ang="0">
                    <a:pos x="77" y="51"/>
                  </a:cxn>
                  <a:cxn ang="0">
                    <a:pos x="84" y="34"/>
                  </a:cxn>
                  <a:cxn ang="0">
                    <a:pos x="5" y="0"/>
                  </a:cxn>
                  <a:cxn ang="0">
                    <a:pos x="0" y="5"/>
                  </a:cxn>
                  <a:cxn ang="0">
                    <a:pos x="77" y="51"/>
                  </a:cxn>
                </a:cxnLst>
                <a:rect l="0" t="0" r="r" b="b"/>
                <a:pathLst>
                  <a:path w="84" h="51">
                    <a:moveTo>
                      <a:pt x="77" y="51"/>
                    </a:moveTo>
                    <a:lnTo>
                      <a:pt x="84" y="34"/>
                    </a:lnTo>
                    <a:lnTo>
                      <a:pt x="5" y="0"/>
                    </a:lnTo>
                    <a:lnTo>
                      <a:pt x="0" y="5"/>
                    </a:lnTo>
                    <a:lnTo>
                      <a:pt x="77" y="51"/>
                    </a:lnTo>
                    <a:close/>
                  </a:path>
                </a:pathLst>
              </a:custGeom>
              <a:solidFill>
                <a:srgbClr val="E8BB8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81" name="Picture 3707"/>
              <p:cNvPicPr>
                <a:picLocks noChangeAspect="1" noChangeArrowheads="1"/>
              </p:cNvPicPr>
              <p:nvPr/>
            </p:nvPicPr>
            <p:blipFill>
              <a:blip r:embed="rId3"/>
              <a:srcRect/>
              <a:stretch>
                <a:fillRect/>
              </a:stretch>
            </p:blipFill>
            <p:spPr bwMode="auto">
              <a:xfrm>
                <a:off x="4430712" y="2898775"/>
                <a:ext cx="46038" cy="38100"/>
              </a:xfrm>
              <a:prstGeom prst="rect">
                <a:avLst/>
              </a:prstGeom>
              <a:noFill/>
              <a:ln w="9525">
                <a:noFill/>
                <a:miter lim="800000"/>
                <a:headEnd/>
                <a:tailEnd/>
              </a:ln>
            </p:spPr>
          </p:pic>
          <p:pic>
            <p:nvPicPr>
              <p:cNvPr id="282" name="Picture 3708"/>
              <p:cNvPicPr>
                <a:picLocks noChangeAspect="1" noChangeArrowheads="1"/>
              </p:cNvPicPr>
              <p:nvPr/>
            </p:nvPicPr>
            <p:blipFill>
              <a:blip r:embed="rId4" cstate="print"/>
              <a:srcRect/>
              <a:stretch>
                <a:fillRect/>
              </a:stretch>
            </p:blipFill>
            <p:spPr bwMode="auto">
              <a:xfrm>
                <a:off x="5018087" y="3289300"/>
                <a:ext cx="53975" cy="57150"/>
              </a:xfrm>
              <a:prstGeom prst="rect">
                <a:avLst/>
              </a:prstGeom>
              <a:noFill/>
              <a:ln w="9525">
                <a:noFill/>
                <a:miter lim="800000"/>
                <a:headEnd/>
                <a:tailEnd/>
              </a:ln>
            </p:spPr>
          </p:pic>
          <p:sp>
            <p:nvSpPr>
              <p:cNvPr id="283" name="Freeform 3709"/>
              <p:cNvSpPr>
                <a:spLocks/>
              </p:cNvSpPr>
              <p:nvPr/>
            </p:nvSpPr>
            <p:spPr bwMode="auto">
              <a:xfrm>
                <a:off x="4510087" y="2970212"/>
                <a:ext cx="522288" cy="358775"/>
              </a:xfrm>
              <a:custGeom>
                <a:avLst/>
                <a:gdLst/>
                <a:ahLst/>
                <a:cxnLst>
                  <a:cxn ang="0">
                    <a:pos x="16" y="3"/>
                  </a:cxn>
                  <a:cxn ang="0">
                    <a:pos x="16" y="3"/>
                  </a:cxn>
                  <a:cxn ang="0">
                    <a:pos x="13" y="0"/>
                  </a:cxn>
                  <a:cxn ang="0">
                    <a:pos x="8" y="0"/>
                  </a:cxn>
                  <a:cxn ang="0">
                    <a:pos x="5" y="0"/>
                  </a:cxn>
                  <a:cxn ang="0">
                    <a:pos x="2" y="3"/>
                  </a:cxn>
                  <a:cxn ang="0">
                    <a:pos x="2" y="3"/>
                  </a:cxn>
                  <a:cxn ang="0">
                    <a:pos x="0" y="7"/>
                  </a:cxn>
                  <a:cxn ang="0">
                    <a:pos x="2" y="10"/>
                  </a:cxn>
                  <a:cxn ang="0">
                    <a:pos x="3" y="13"/>
                  </a:cxn>
                  <a:cxn ang="0">
                    <a:pos x="6" y="16"/>
                  </a:cxn>
                  <a:cxn ang="0">
                    <a:pos x="6" y="16"/>
                  </a:cxn>
                  <a:cxn ang="0">
                    <a:pos x="647" y="453"/>
                  </a:cxn>
                  <a:cxn ang="0">
                    <a:pos x="656" y="438"/>
                  </a:cxn>
                  <a:cxn ang="0">
                    <a:pos x="16" y="3"/>
                  </a:cxn>
                  <a:cxn ang="0">
                    <a:pos x="16" y="3"/>
                  </a:cxn>
                </a:cxnLst>
                <a:rect l="0" t="0" r="r" b="b"/>
                <a:pathLst>
                  <a:path w="656" h="453">
                    <a:moveTo>
                      <a:pt x="16" y="3"/>
                    </a:moveTo>
                    <a:lnTo>
                      <a:pt x="16" y="3"/>
                    </a:lnTo>
                    <a:lnTo>
                      <a:pt x="13" y="0"/>
                    </a:lnTo>
                    <a:lnTo>
                      <a:pt x="8" y="0"/>
                    </a:lnTo>
                    <a:lnTo>
                      <a:pt x="5" y="0"/>
                    </a:lnTo>
                    <a:lnTo>
                      <a:pt x="2" y="3"/>
                    </a:lnTo>
                    <a:lnTo>
                      <a:pt x="2" y="3"/>
                    </a:lnTo>
                    <a:lnTo>
                      <a:pt x="0" y="7"/>
                    </a:lnTo>
                    <a:lnTo>
                      <a:pt x="2" y="10"/>
                    </a:lnTo>
                    <a:lnTo>
                      <a:pt x="3" y="13"/>
                    </a:lnTo>
                    <a:lnTo>
                      <a:pt x="6" y="16"/>
                    </a:lnTo>
                    <a:lnTo>
                      <a:pt x="6" y="16"/>
                    </a:lnTo>
                    <a:lnTo>
                      <a:pt x="647" y="453"/>
                    </a:lnTo>
                    <a:lnTo>
                      <a:pt x="656" y="438"/>
                    </a:lnTo>
                    <a:lnTo>
                      <a:pt x="16" y="3"/>
                    </a:lnTo>
                    <a:lnTo>
                      <a:pt x="16" y="3"/>
                    </a:lnTo>
                    <a:close/>
                  </a:path>
                </a:pathLst>
              </a:custGeom>
              <a:solidFill>
                <a:srgbClr val="66FFF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4" name="Freeform 3710"/>
              <p:cNvSpPr>
                <a:spLocks/>
              </p:cNvSpPr>
              <p:nvPr/>
            </p:nvSpPr>
            <p:spPr bwMode="auto">
              <a:xfrm>
                <a:off x="4518025" y="2957512"/>
                <a:ext cx="522288" cy="360363"/>
              </a:xfrm>
              <a:custGeom>
                <a:avLst/>
                <a:gdLst/>
                <a:ahLst/>
                <a:cxnLst>
                  <a:cxn ang="0">
                    <a:pos x="16" y="3"/>
                  </a:cxn>
                  <a:cxn ang="0">
                    <a:pos x="16" y="3"/>
                  </a:cxn>
                  <a:cxn ang="0">
                    <a:pos x="11" y="1"/>
                  </a:cxn>
                  <a:cxn ang="0">
                    <a:pos x="8" y="0"/>
                  </a:cxn>
                  <a:cxn ang="0">
                    <a:pos x="5" y="1"/>
                  </a:cxn>
                  <a:cxn ang="0">
                    <a:pos x="1" y="3"/>
                  </a:cxn>
                  <a:cxn ang="0">
                    <a:pos x="1" y="3"/>
                  </a:cxn>
                  <a:cxn ang="0">
                    <a:pos x="0" y="6"/>
                  </a:cxn>
                  <a:cxn ang="0">
                    <a:pos x="1" y="9"/>
                  </a:cxn>
                  <a:cxn ang="0">
                    <a:pos x="3" y="14"/>
                  </a:cxn>
                  <a:cxn ang="0">
                    <a:pos x="6" y="17"/>
                  </a:cxn>
                  <a:cxn ang="0">
                    <a:pos x="6" y="17"/>
                  </a:cxn>
                  <a:cxn ang="0">
                    <a:pos x="646" y="452"/>
                  </a:cxn>
                  <a:cxn ang="0">
                    <a:pos x="656" y="438"/>
                  </a:cxn>
                  <a:cxn ang="0">
                    <a:pos x="16" y="3"/>
                  </a:cxn>
                  <a:cxn ang="0">
                    <a:pos x="16" y="3"/>
                  </a:cxn>
                </a:cxnLst>
                <a:rect l="0" t="0" r="r" b="b"/>
                <a:pathLst>
                  <a:path w="656" h="452">
                    <a:moveTo>
                      <a:pt x="16" y="3"/>
                    </a:moveTo>
                    <a:lnTo>
                      <a:pt x="16" y="3"/>
                    </a:lnTo>
                    <a:lnTo>
                      <a:pt x="11" y="1"/>
                    </a:lnTo>
                    <a:lnTo>
                      <a:pt x="8" y="0"/>
                    </a:lnTo>
                    <a:lnTo>
                      <a:pt x="5" y="1"/>
                    </a:lnTo>
                    <a:lnTo>
                      <a:pt x="1" y="3"/>
                    </a:lnTo>
                    <a:lnTo>
                      <a:pt x="1" y="3"/>
                    </a:lnTo>
                    <a:lnTo>
                      <a:pt x="0" y="6"/>
                    </a:lnTo>
                    <a:lnTo>
                      <a:pt x="1" y="9"/>
                    </a:lnTo>
                    <a:lnTo>
                      <a:pt x="3" y="14"/>
                    </a:lnTo>
                    <a:lnTo>
                      <a:pt x="6" y="17"/>
                    </a:lnTo>
                    <a:lnTo>
                      <a:pt x="6" y="17"/>
                    </a:lnTo>
                    <a:lnTo>
                      <a:pt x="646" y="452"/>
                    </a:lnTo>
                    <a:lnTo>
                      <a:pt x="656" y="438"/>
                    </a:lnTo>
                    <a:lnTo>
                      <a:pt x="16" y="3"/>
                    </a:lnTo>
                    <a:lnTo>
                      <a:pt x="16" y="3"/>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5" name="Freeform 3711"/>
              <p:cNvSpPr>
                <a:spLocks/>
              </p:cNvSpPr>
              <p:nvPr/>
            </p:nvSpPr>
            <p:spPr bwMode="auto">
              <a:xfrm>
                <a:off x="4525962" y="2947987"/>
                <a:ext cx="520700" cy="357188"/>
              </a:xfrm>
              <a:custGeom>
                <a:avLst/>
                <a:gdLst/>
                <a:ahLst/>
                <a:cxnLst>
                  <a:cxn ang="0">
                    <a:pos x="17" y="2"/>
                  </a:cxn>
                  <a:cxn ang="0">
                    <a:pos x="17" y="2"/>
                  </a:cxn>
                  <a:cxn ang="0">
                    <a:pos x="12" y="0"/>
                  </a:cxn>
                  <a:cxn ang="0">
                    <a:pos x="9" y="0"/>
                  </a:cxn>
                  <a:cxn ang="0">
                    <a:pos x="4" y="0"/>
                  </a:cxn>
                  <a:cxn ang="0">
                    <a:pos x="2" y="2"/>
                  </a:cxn>
                  <a:cxn ang="0">
                    <a:pos x="2" y="2"/>
                  </a:cxn>
                  <a:cxn ang="0">
                    <a:pos x="0" y="5"/>
                  </a:cxn>
                  <a:cxn ang="0">
                    <a:pos x="2" y="10"/>
                  </a:cxn>
                  <a:cxn ang="0">
                    <a:pos x="4" y="14"/>
                  </a:cxn>
                  <a:cxn ang="0">
                    <a:pos x="7" y="17"/>
                  </a:cxn>
                  <a:cxn ang="0">
                    <a:pos x="7" y="17"/>
                  </a:cxn>
                  <a:cxn ang="0">
                    <a:pos x="647" y="452"/>
                  </a:cxn>
                  <a:cxn ang="0">
                    <a:pos x="655" y="439"/>
                  </a:cxn>
                  <a:cxn ang="0">
                    <a:pos x="17" y="2"/>
                  </a:cxn>
                  <a:cxn ang="0">
                    <a:pos x="17" y="2"/>
                  </a:cxn>
                </a:cxnLst>
                <a:rect l="0" t="0" r="r" b="b"/>
                <a:pathLst>
                  <a:path w="655" h="452">
                    <a:moveTo>
                      <a:pt x="17" y="2"/>
                    </a:moveTo>
                    <a:lnTo>
                      <a:pt x="17" y="2"/>
                    </a:lnTo>
                    <a:lnTo>
                      <a:pt x="12" y="0"/>
                    </a:lnTo>
                    <a:lnTo>
                      <a:pt x="9" y="0"/>
                    </a:lnTo>
                    <a:lnTo>
                      <a:pt x="4" y="0"/>
                    </a:lnTo>
                    <a:lnTo>
                      <a:pt x="2" y="2"/>
                    </a:lnTo>
                    <a:lnTo>
                      <a:pt x="2" y="2"/>
                    </a:lnTo>
                    <a:lnTo>
                      <a:pt x="0" y="5"/>
                    </a:lnTo>
                    <a:lnTo>
                      <a:pt x="2" y="10"/>
                    </a:lnTo>
                    <a:lnTo>
                      <a:pt x="4" y="14"/>
                    </a:lnTo>
                    <a:lnTo>
                      <a:pt x="7" y="17"/>
                    </a:lnTo>
                    <a:lnTo>
                      <a:pt x="7" y="17"/>
                    </a:lnTo>
                    <a:lnTo>
                      <a:pt x="647" y="452"/>
                    </a:lnTo>
                    <a:lnTo>
                      <a:pt x="655" y="439"/>
                    </a:lnTo>
                    <a:lnTo>
                      <a:pt x="17" y="2"/>
                    </a:lnTo>
                    <a:lnTo>
                      <a:pt x="17" y="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grpSp>
      </p:grpSp>
      <p:sp>
        <p:nvSpPr>
          <p:cNvPr id="286" name="Arc 324"/>
          <p:cNvSpPr/>
          <p:nvPr/>
        </p:nvSpPr>
        <p:spPr>
          <a:xfrm>
            <a:off x="3942758" y="1960204"/>
            <a:ext cx="2403230" cy="1834045"/>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sp>
        <p:nvSpPr>
          <p:cNvPr id="289" name="Rectangle 33"/>
          <p:cNvSpPr/>
          <p:nvPr/>
        </p:nvSpPr>
        <p:spPr>
          <a:xfrm>
            <a:off x="6280629" y="2003132"/>
            <a:ext cx="4217353" cy="757130"/>
          </a:xfrm>
          <a:prstGeom prst="rect">
            <a:avLst/>
          </a:prstGeom>
        </p:spPr>
        <p:txBody>
          <a:bodyPr wrap="square">
            <a:spAutoFit/>
          </a:bodyPr>
          <a:lstStyle/>
          <a:p>
            <a:pP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转化率是指所有到达网站</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页面并产生购买行为的人数和所有到访人数的比率</a:t>
            </a:r>
            <a:endParaRPr lang="ms-MY"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13" name="文本框 312"/>
          <p:cNvSpPr txBox="1"/>
          <p:nvPr/>
        </p:nvSpPr>
        <p:spPr>
          <a:xfrm>
            <a:off x="6662720" y="1093754"/>
            <a:ext cx="3835262" cy="830997"/>
          </a:xfrm>
          <a:prstGeom prst="rect">
            <a:avLst/>
          </a:prstGeom>
          <a:noFill/>
        </p:spPr>
        <p:txBody>
          <a:bodyPr wrap="square" rtlCol="0">
            <a:spAutoFit/>
          </a:bodyPr>
          <a:lstStyle/>
          <a:p>
            <a:pPr marL="685800" indent="-685800" algn="r">
              <a:buFont typeface="Wingdings" panose="05000000000000000000" pitchFamily="2" charset="2"/>
              <a:buChar char="l"/>
            </a:pPr>
            <a:r>
              <a:rPr lang="zh-CN" altLang="en-US" sz="4800" b="1" dirty="0" smtClean="0">
                <a:solidFill>
                  <a:srgbClr val="524F6A"/>
                </a:solidFill>
                <a:latin typeface="微软雅黑" panose="020B0503020204020204" pitchFamily="34" charset="-122"/>
                <a:ea typeface="微软雅黑" panose="020B0503020204020204" pitchFamily="34" charset="-122"/>
              </a:rPr>
              <a:t>转化率</a:t>
            </a:r>
            <a:endParaRPr lang="zh-CN" altLang="en-US" sz="4800" b="1" dirty="0">
              <a:solidFill>
                <a:srgbClr val="524F6A"/>
              </a:solidFill>
              <a:latin typeface="微软雅黑" panose="020B0503020204020204" pitchFamily="34" charset="-122"/>
              <a:ea typeface="微软雅黑" panose="020B0503020204020204" pitchFamily="34" charset="-122"/>
            </a:endParaRPr>
          </a:p>
        </p:txBody>
      </p:sp>
      <p:grpSp>
        <p:nvGrpSpPr>
          <p:cNvPr id="290" name="组合 289"/>
          <p:cNvGrpSpPr/>
          <p:nvPr/>
        </p:nvGrpSpPr>
        <p:grpSpPr>
          <a:xfrm>
            <a:off x="2265742" y="4733097"/>
            <a:ext cx="7688105" cy="834074"/>
            <a:chOff x="3084292" y="5309402"/>
            <a:chExt cx="7688105" cy="834074"/>
          </a:xfrm>
        </p:grpSpPr>
        <p:sp>
          <p:nvSpPr>
            <p:cNvPr id="288" name="圆角矩形 287"/>
            <p:cNvSpPr/>
            <p:nvPr/>
          </p:nvSpPr>
          <p:spPr>
            <a:xfrm>
              <a:off x="3091179" y="5316076"/>
              <a:ext cx="1775854" cy="385204"/>
            </a:xfrm>
            <a:prstGeom prst="roundRect">
              <a:avLst>
                <a:gd name="adj" fmla="val 34753"/>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3084292" y="5309402"/>
              <a:ext cx="7688105" cy="834074"/>
            </a:xfrm>
            <a:prstGeom prst="rect">
              <a:avLst/>
            </a:prstGeom>
          </p:spPr>
          <p:txBody>
            <a:bodyPr wrap="square">
              <a:spAutoFit/>
            </a:bodyPr>
            <a:lstStyle/>
            <a:p>
              <a:pPr>
                <a:lnSpc>
                  <a:spcPct val="120000"/>
                </a:lnSpc>
                <a:spcAft>
                  <a:spcPts val="600"/>
                </a:spcAft>
              </a:pPr>
              <a:r>
                <a:rPr lang="zh-CN" altLang="en-US"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转化率计算公式</a:t>
              </a:r>
              <a:endParaRPr lang="zh-CN" altLang="zh-CN" sz="1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转化率</a:t>
              </a: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（产生购买行为的客户人数</a:t>
              </a: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所有到达店铺的访客人数）×</a:t>
              </a: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100</a:t>
              </a: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pic>
        <p:nvPicPr>
          <p:cNvPr id="369" name="图片 368">
            <a:extLst>
              <a:ext uri="{FF2B5EF4-FFF2-40B4-BE49-F238E27FC236}">
                <a16:creationId xmlns:a16="http://schemas.microsoft.com/office/drawing/2014/main" id="{23292505-B15E-4876-94D7-906A3EBCCC52}"/>
              </a:ext>
            </a:extLst>
          </p:cNvPr>
          <p:cNvPicPr>
            <a:picLocks noChangeAspect="1"/>
          </p:cNvPicPr>
          <p:nvPr/>
        </p:nvPicPr>
        <p:blipFill>
          <a:blip r:embed="rId5"/>
          <a:stretch>
            <a:fillRect/>
          </a:stretch>
        </p:blipFill>
        <p:spPr>
          <a:xfrm>
            <a:off x="6329934" y="2845568"/>
            <a:ext cx="4118741" cy="2140528"/>
          </a:xfrm>
          <a:prstGeom prst="rect">
            <a:avLst/>
          </a:prstGeom>
        </p:spPr>
      </p:pic>
    </p:spTree>
    <p:extLst>
      <p:ext uri="{BB962C8B-B14F-4D97-AF65-F5344CB8AC3E}">
        <p14:creationId xmlns:p14="http://schemas.microsoft.com/office/powerpoint/2010/main" val="18896476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a:extLst>
              <a:ext uri="{FF2B5EF4-FFF2-40B4-BE49-F238E27FC236}">
                <a16:creationId xmlns:a16="http://schemas.microsoft.com/office/drawing/2014/main" id="{23213A5A-E2C7-47F5-90FB-3D56C67281C8}"/>
              </a:ext>
            </a:extLst>
          </p:cNvPr>
          <p:cNvSpPr/>
          <p:nvPr/>
        </p:nvSpPr>
        <p:spPr>
          <a:xfrm>
            <a:off x="0" y="1034704"/>
            <a:ext cx="12192000" cy="1323014"/>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5" name="ïṥlïdé">
            <a:extLst>
              <a:ext uri="{FF2B5EF4-FFF2-40B4-BE49-F238E27FC236}">
                <a16:creationId xmlns:a16="http://schemas.microsoft.com/office/drawing/2014/main" id="{9798D314-73B8-4F07-926A-0F1DDD710B8E}"/>
              </a:ext>
            </a:extLst>
          </p:cNvPr>
          <p:cNvGrpSpPr/>
          <p:nvPr/>
        </p:nvGrpSpPr>
        <p:grpSpPr>
          <a:xfrm>
            <a:off x="4214123" y="3180517"/>
            <a:ext cx="2500183" cy="1855769"/>
            <a:chOff x="2533651" y="2740026"/>
            <a:chExt cx="1589088" cy="1179513"/>
          </a:xfrm>
        </p:grpSpPr>
        <p:sp>
          <p:nvSpPr>
            <p:cNvPr id="16" name="í$ḷîdê">
              <a:extLst>
                <a:ext uri="{FF2B5EF4-FFF2-40B4-BE49-F238E27FC236}">
                  <a16:creationId xmlns:a16="http://schemas.microsoft.com/office/drawing/2014/main" id="{19EC6EA1-88A4-4FC2-BF6B-E22263B704D9}"/>
                </a:ext>
              </a:extLst>
            </p:cNvPr>
            <p:cNvSpPr/>
            <p:nvPr/>
          </p:nvSpPr>
          <p:spPr bwMode="auto">
            <a:xfrm>
              <a:off x="3052764" y="3273426"/>
              <a:ext cx="31750" cy="630238"/>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ísľïḑê">
              <a:extLst>
                <a:ext uri="{FF2B5EF4-FFF2-40B4-BE49-F238E27FC236}">
                  <a16:creationId xmlns:a16="http://schemas.microsoft.com/office/drawing/2014/main" id="{212A9D0F-24BC-49CA-9AA3-5A30148F2876}"/>
                </a:ext>
              </a:extLst>
            </p:cNvPr>
            <p:cNvSpPr/>
            <p:nvPr/>
          </p:nvSpPr>
          <p:spPr bwMode="auto">
            <a:xfrm>
              <a:off x="3225801" y="3273426"/>
              <a:ext cx="31750" cy="630238"/>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ï$lidè">
              <a:extLst>
                <a:ext uri="{FF2B5EF4-FFF2-40B4-BE49-F238E27FC236}">
                  <a16:creationId xmlns:a16="http://schemas.microsoft.com/office/drawing/2014/main" id="{C23DA0CB-AAAD-48D9-AEAE-A8D011A83350}"/>
                </a:ext>
              </a:extLst>
            </p:cNvPr>
            <p:cNvSpPr/>
            <p:nvPr/>
          </p:nvSpPr>
          <p:spPr bwMode="auto">
            <a:xfrm>
              <a:off x="3398839" y="3273426"/>
              <a:ext cx="31750" cy="630238"/>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íş1îḍè">
              <a:extLst>
                <a:ext uri="{FF2B5EF4-FFF2-40B4-BE49-F238E27FC236}">
                  <a16:creationId xmlns:a16="http://schemas.microsoft.com/office/drawing/2014/main" id="{FF888CD5-8B3F-4A33-9629-962C27B558F7}"/>
                </a:ext>
              </a:extLst>
            </p:cNvPr>
            <p:cNvSpPr/>
            <p:nvPr/>
          </p:nvSpPr>
          <p:spPr bwMode="auto">
            <a:xfrm>
              <a:off x="2549526" y="3298826"/>
              <a:ext cx="87313" cy="173038"/>
            </a:xfrm>
            <a:prstGeom prst="rect">
              <a:avLst/>
            </a:prstGeom>
            <a:solidFill>
              <a:srgbClr val="FFC3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íŝḷíḓe">
              <a:extLst>
                <a:ext uri="{FF2B5EF4-FFF2-40B4-BE49-F238E27FC236}">
                  <a16:creationId xmlns:a16="http://schemas.microsoft.com/office/drawing/2014/main" id="{20745DED-9AD6-473A-AAE3-11C1ED5CDD38}"/>
                </a:ext>
              </a:extLst>
            </p:cNvPr>
            <p:cNvSpPr/>
            <p:nvPr/>
          </p:nvSpPr>
          <p:spPr bwMode="auto">
            <a:xfrm>
              <a:off x="2533651" y="3282951"/>
              <a:ext cx="119063" cy="204788"/>
            </a:xfrm>
            <a:custGeom>
              <a:avLst/>
              <a:gdLst>
                <a:gd name="T0" fmla="*/ 75 w 75"/>
                <a:gd name="T1" fmla="*/ 129 h 129"/>
                <a:gd name="T2" fmla="*/ 0 w 75"/>
                <a:gd name="T3" fmla="*/ 129 h 129"/>
                <a:gd name="T4" fmla="*/ 0 w 75"/>
                <a:gd name="T5" fmla="*/ 0 h 129"/>
                <a:gd name="T6" fmla="*/ 75 w 75"/>
                <a:gd name="T7" fmla="*/ 0 h 129"/>
                <a:gd name="T8" fmla="*/ 75 w 75"/>
                <a:gd name="T9" fmla="*/ 129 h 129"/>
                <a:gd name="T10" fmla="*/ 20 w 75"/>
                <a:gd name="T11" fmla="*/ 109 h 129"/>
                <a:gd name="T12" fmla="*/ 54 w 75"/>
                <a:gd name="T13" fmla="*/ 109 h 129"/>
                <a:gd name="T14" fmla="*/ 54 w 75"/>
                <a:gd name="T15" fmla="*/ 21 h 129"/>
                <a:gd name="T16" fmla="*/ 20 w 75"/>
                <a:gd name="T17" fmla="*/ 21 h 129"/>
                <a:gd name="T18" fmla="*/ 20 w 75"/>
                <a:gd name="T19" fmla="*/ 10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29">
                  <a:moveTo>
                    <a:pt x="75" y="129"/>
                  </a:moveTo>
                  <a:lnTo>
                    <a:pt x="0" y="129"/>
                  </a:lnTo>
                  <a:lnTo>
                    <a:pt x="0" y="0"/>
                  </a:lnTo>
                  <a:lnTo>
                    <a:pt x="75" y="0"/>
                  </a:lnTo>
                  <a:lnTo>
                    <a:pt x="75" y="129"/>
                  </a:lnTo>
                  <a:close/>
                  <a:moveTo>
                    <a:pt x="20" y="109"/>
                  </a:moveTo>
                  <a:lnTo>
                    <a:pt x="54" y="109"/>
                  </a:lnTo>
                  <a:lnTo>
                    <a:pt x="54" y="21"/>
                  </a:lnTo>
                  <a:lnTo>
                    <a:pt x="20" y="21"/>
                  </a:lnTo>
                  <a:lnTo>
                    <a:pt x="20" y="109"/>
                  </a:lnTo>
                  <a:close/>
                </a:path>
              </a:pathLst>
            </a:cu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ïŝ1íḋe">
              <a:extLst>
                <a:ext uri="{FF2B5EF4-FFF2-40B4-BE49-F238E27FC236}">
                  <a16:creationId xmlns:a16="http://schemas.microsoft.com/office/drawing/2014/main" id="{384CF4CB-BB12-4E2A-A9A1-4B2ECDA7CC73}"/>
                </a:ext>
              </a:extLst>
            </p:cNvPr>
            <p:cNvSpPr/>
            <p:nvPr/>
          </p:nvSpPr>
          <p:spPr bwMode="auto">
            <a:xfrm>
              <a:off x="2636839" y="2897188"/>
              <a:ext cx="1382713" cy="977900"/>
            </a:xfrm>
            <a:custGeom>
              <a:avLst/>
              <a:gdLst>
                <a:gd name="T0" fmla="*/ 1024 w 1024"/>
                <a:gd name="T1" fmla="*/ 326 h 725"/>
                <a:gd name="T2" fmla="*/ 1024 w 1024"/>
                <a:gd name="T3" fmla="*/ 0 h 725"/>
                <a:gd name="T4" fmla="*/ 698 w 1024"/>
                <a:gd name="T5" fmla="*/ 326 h 725"/>
                <a:gd name="T6" fmla="*/ 0 w 1024"/>
                <a:gd name="T7" fmla="*/ 326 h 725"/>
                <a:gd name="T8" fmla="*/ 0 w 1024"/>
                <a:gd name="T9" fmla="*/ 399 h 725"/>
                <a:gd name="T10" fmla="*/ 698 w 1024"/>
                <a:gd name="T11" fmla="*/ 399 h 725"/>
                <a:gd name="T12" fmla="*/ 1024 w 1024"/>
                <a:gd name="T13" fmla="*/ 725 h 725"/>
                <a:gd name="T14" fmla="*/ 1024 w 1024"/>
                <a:gd name="T15" fmla="*/ 399 h 725"/>
                <a:gd name="T16" fmla="*/ 1024 w 1024"/>
                <a:gd name="T17" fmla="*/ 399 h 725"/>
                <a:gd name="T18" fmla="*/ 1024 w 1024"/>
                <a:gd name="T19" fmla="*/ 326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725">
                  <a:moveTo>
                    <a:pt x="1024" y="326"/>
                  </a:moveTo>
                  <a:cubicBezTo>
                    <a:pt x="1024" y="0"/>
                    <a:pt x="1024" y="0"/>
                    <a:pt x="1024" y="0"/>
                  </a:cubicBezTo>
                  <a:cubicBezTo>
                    <a:pt x="1024" y="180"/>
                    <a:pt x="878" y="326"/>
                    <a:pt x="698" y="326"/>
                  </a:cubicBezTo>
                  <a:cubicBezTo>
                    <a:pt x="0" y="326"/>
                    <a:pt x="0" y="326"/>
                    <a:pt x="0" y="326"/>
                  </a:cubicBezTo>
                  <a:cubicBezTo>
                    <a:pt x="0" y="399"/>
                    <a:pt x="0" y="399"/>
                    <a:pt x="0" y="399"/>
                  </a:cubicBezTo>
                  <a:cubicBezTo>
                    <a:pt x="698" y="399"/>
                    <a:pt x="698" y="399"/>
                    <a:pt x="698" y="399"/>
                  </a:cubicBezTo>
                  <a:cubicBezTo>
                    <a:pt x="878" y="399"/>
                    <a:pt x="1024" y="545"/>
                    <a:pt x="1024" y="725"/>
                  </a:cubicBezTo>
                  <a:cubicBezTo>
                    <a:pt x="1024" y="399"/>
                    <a:pt x="1024" y="399"/>
                    <a:pt x="1024" y="399"/>
                  </a:cubicBezTo>
                  <a:cubicBezTo>
                    <a:pt x="1024" y="399"/>
                    <a:pt x="1024" y="399"/>
                    <a:pt x="1024" y="399"/>
                  </a:cubicBezTo>
                  <a:cubicBezTo>
                    <a:pt x="1024" y="326"/>
                    <a:pt x="1024" y="326"/>
                    <a:pt x="1024" y="3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ísļiḋé">
              <a:extLst>
                <a:ext uri="{FF2B5EF4-FFF2-40B4-BE49-F238E27FC236}">
                  <a16:creationId xmlns:a16="http://schemas.microsoft.com/office/drawing/2014/main" id="{33F8357E-BFA2-4145-946A-E15355615A6A}"/>
                </a:ext>
              </a:extLst>
            </p:cNvPr>
            <p:cNvSpPr/>
            <p:nvPr/>
          </p:nvSpPr>
          <p:spPr bwMode="auto">
            <a:xfrm>
              <a:off x="2619376" y="2897188"/>
              <a:ext cx="1417638" cy="977900"/>
            </a:xfrm>
            <a:custGeom>
              <a:avLst/>
              <a:gdLst>
                <a:gd name="T0" fmla="*/ 1048 w 1048"/>
                <a:gd name="T1" fmla="*/ 725 h 725"/>
                <a:gd name="T2" fmla="*/ 1024 w 1048"/>
                <a:gd name="T3" fmla="*/ 725 h 725"/>
                <a:gd name="T4" fmla="*/ 710 w 1048"/>
                <a:gd name="T5" fmla="*/ 411 h 725"/>
                <a:gd name="T6" fmla="*/ 0 w 1048"/>
                <a:gd name="T7" fmla="*/ 411 h 725"/>
                <a:gd name="T8" fmla="*/ 0 w 1048"/>
                <a:gd name="T9" fmla="*/ 314 h 725"/>
                <a:gd name="T10" fmla="*/ 710 w 1048"/>
                <a:gd name="T11" fmla="*/ 314 h 725"/>
                <a:gd name="T12" fmla="*/ 1024 w 1048"/>
                <a:gd name="T13" fmla="*/ 0 h 725"/>
                <a:gd name="T14" fmla="*/ 1048 w 1048"/>
                <a:gd name="T15" fmla="*/ 0 h 725"/>
                <a:gd name="T16" fmla="*/ 1048 w 1048"/>
                <a:gd name="T17" fmla="*/ 725 h 725"/>
                <a:gd name="T18" fmla="*/ 24 w 1048"/>
                <a:gd name="T19" fmla="*/ 387 h 725"/>
                <a:gd name="T20" fmla="*/ 710 w 1048"/>
                <a:gd name="T21" fmla="*/ 387 h 725"/>
                <a:gd name="T22" fmla="*/ 1024 w 1048"/>
                <a:gd name="T23" fmla="*/ 600 h 725"/>
                <a:gd name="T24" fmla="*/ 1024 w 1048"/>
                <a:gd name="T25" fmla="*/ 125 h 725"/>
                <a:gd name="T26" fmla="*/ 710 w 1048"/>
                <a:gd name="T27" fmla="*/ 338 h 725"/>
                <a:gd name="T28" fmla="*/ 24 w 1048"/>
                <a:gd name="T29" fmla="*/ 338 h 725"/>
                <a:gd name="T30" fmla="*/ 24 w 1048"/>
                <a:gd name="T31" fmla="*/ 387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8" h="725">
                  <a:moveTo>
                    <a:pt x="1048" y="725"/>
                  </a:moveTo>
                  <a:cubicBezTo>
                    <a:pt x="1024" y="725"/>
                    <a:pt x="1024" y="725"/>
                    <a:pt x="1024" y="725"/>
                  </a:cubicBezTo>
                  <a:cubicBezTo>
                    <a:pt x="1024" y="552"/>
                    <a:pt x="883" y="411"/>
                    <a:pt x="710" y="411"/>
                  </a:cubicBezTo>
                  <a:cubicBezTo>
                    <a:pt x="0" y="411"/>
                    <a:pt x="0" y="411"/>
                    <a:pt x="0" y="411"/>
                  </a:cubicBezTo>
                  <a:cubicBezTo>
                    <a:pt x="0" y="314"/>
                    <a:pt x="0" y="314"/>
                    <a:pt x="0" y="314"/>
                  </a:cubicBezTo>
                  <a:cubicBezTo>
                    <a:pt x="710" y="314"/>
                    <a:pt x="710" y="314"/>
                    <a:pt x="710" y="314"/>
                  </a:cubicBezTo>
                  <a:cubicBezTo>
                    <a:pt x="883" y="314"/>
                    <a:pt x="1024" y="173"/>
                    <a:pt x="1024" y="0"/>
                  </a:cubicBezTo>
                  <a:cubicBezTo>
                    <a:pt x="1048" y="0"/>
                    <a:pt x="1048" y="0"/>
                    <a:pt x="1048" y="0"/>
                  </a:cubicBezTo>
                  <a:lnTo>
                    <a:pt x="1048" y="725"/>
                  </a:lnTo>
                  <a:close/>
                  <a:moveTo>
                    <a:pt x="24" y="387"/>
                  </a:moveTo>
                  <a:cubicBezTo>
                    <a:pt x="710" y="387"/>
                    <a:pt x="710" y="387"/>
                    <a:pt x="710" y="387"/>
                  </a:cubicBezTo>
                  <a:cubicBezTo>
                    <a:pt x="852" y="387"/>
                    <a:pt x="974" y="475"/>
                    <a:pt x="1024" y="600"/>
                  </a:cubicBezTo>
                  <a:cubicBezTo>
                    <a:pt x="1024" y="125"/>
                    <a:pt x="1024" y="125"/>
                    <a:pt x="1024" y="125"/>
                  </a:cubicBezTo>
                  <a:cubicBezTo>
                    <a:pt x="974" y="250"/>
                    <a:pt x="852" y="338"/>
                    <a:pt x="710" y="338"/>
                  </a:cubicBezTo>
                  <a:cubicBezTo>
                    <a:pt x="24" y="338"/>
                    <a:pt x="24" y="338"/>
                    <a:pt x="24" y="338"/>
                  </a:cubicBezTo>
                  <a:lnTo>
                    <a:pt x="24" y="387"/>
                  </a:lnTo>
                  <a:close/>
                </a:path>
              </a:pathLst>
            </a:cu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ï$ḷîḋe">
              <a:extLst>
                <a:ext uri="{FF2B5EF4-FFF2-40B4-BE49-F238E27FC236}">
                  <a16:creationId xmlns:a16="http://schemas.microsoft.com/office/drawing/2014/main" id="{D69E6A55-713A-486C-B793-60017B22E9AA}"/>
                </a:ext>
              </a:extLst>
            </p:cNvPr>
            <p:cNvSpPr/>
            <p:nvPr/>
          </p:nvSpPr>
          <p:spPr bwMode="auto">
            <a:xfrm>
              <a:off x="2809876" y="3435351"/>
              <a:ext cx="882650" cy="382588"/>
            </a:xfrm>
            <a:custGeom>
              <a:avLst/>
              <a:gdLst>
                <a:gd name="T0" fmla="*/ 512 w 654"/>
                <a:gd name="T1" fmla="*/ 0 h 283"/>
                <a:gd name="T2" fmla="*/ 142 w 654"/>
                <a:gd name="T3" fmla="*/ 0 h 283"/>
                <a:gd name="T4" fmla="*/ 0 w 654"/>
                <a:gd name="T5" fmla="*/ 142 h 283"/>
                <a:gd name="T6" fmla="*/ 142 w 654"/>
                <a:gd name="T7" fmla="*/ 283 h 283"/>
                <a:gd name="T8" fmla="*/ 512 w 654"/>
                <a:gd name="T9" fmla="*/ 283 h 283"/>
                <a:gd name="T10" fmla="*/ 654 w 654"/>
                <a:gd name="T11" fmla="*/ 142 h 283"/>
                <a:gd name="T12" fmla="*/ 512 w 654"/>
                <a:gd name="T13" fmla="*/ 0 h 283"/>
                <a:gd name="T14" fmla="*/ 512 w 654"/>
                <a:gd name="T15" fmla="*/ 241 h 283"/>
                <a:gd name="T16" fmla="*/ 411 w 654"/>
                <a:gd name="T17" fmla="*/ 241 h 283"/>
                <a:gd name="T18" fmla="*/ 242 w 654"/>
                <a:gd name="T19" fmla="*/ 241 h 283"/>
                <a:gd name="T20" fmla="*/ 142 w 654"/>
                <a:gd name="T21" fmla="*/ 241 h 283"/>
                <a:gd name="T22" fmla="*/ 42 w 654"/>
                <a:gd name="T23" fmla="*/ 142 h 283"/>
                <a:gd name="T24" fmla="*/ 142 w 654"/>
                <a:gd name="T25" fmla="*/ 42 h 283"/>
                <a:gd name="T26" fmla="*/ 242 w 654"/>
                <a:gd name="T27" fmla="*/ 42 h 283"/>
                <a:gd name="T28" fmla="*/ 411 w 654"/>
                <a:gd name="T29" fmla="*/ 42 h 283"/>
                <a:gd name="T30" fmla="*/ 512 w 654"/>
                <a:gd name="T31" fmla="*/ 42 h 283"/>
                <a:gd name="T32" fmla="*/ 612 w 654"/>
                <a:gd name="T33" fmla="*/ 142 h 283"/>
                <a:gd name="T34" fmla="*/ 512 w 654"/>
                <a:gd name="T35" fmla="*/ 241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4" h="283">
                  <a:moveTo>
                    <a:pt x="512" y="0"/>
                  </a:moveTo>
                  <a:cubicBezTo>
                    <a:pt x="142" y="0"/>
                    <a:pt x="142" y="0"/>
                    <a:pt x="142" y="0"/>
                  </a:cubicBezTo>
                  <a:cubicBezTo>
                    <a:pt x="63" y="0"/>
                    <a:pt x="0" y="63"/>
                    <a:pt x="0" y="142"/>
                  </a:cubicBezTo>
                  <a:cubicBezTo>
                    <a:pt x="0" y="220"/>
                    <a:pt x="63" y="283"/>
                    <a:pt x="142" y="283"/>
                  </a:cubicBezTo>
                  <a:cubicBezTo>
                    <a:pt x="512" y="283"/>
                    <a:pt x="512" y="283"/>
                    <a:pt x="512" y="283"/>
                  </a:cubicBezTo>
                  <a:cubicBezTo>
                    <a:pt x="590" y="283"/>
                    <a:pt x="654" y="220"/>
                    <a:pt x="654" y="142"/>
                  </a:cubicBezTo>
                  <a:cubicBezTo>
                    <a:pt x="654" y="63"/>
                    <a:pt x="590" y="0"/>
                    <a:pt x="512" y="0"/>
                  </a:cubicBezTo>
                  <a:close/>
                  <a:moveTo>
                    <a:pt x="512" y="241"/>
                  </a:moveTo>
                  <a:cubicBezTo>
                    <a:pt x="411" y="241"/>
                    <a:pt x="411" y="241"/>
                    <a:pt x="411" y="241"/>
                  </a:cubicBezTo>
                  <a:cubicBezTo>
                    <a:pt x="242" y="241"/>
                    <a:pt x="242" y="241"/>
                    <a:pt x="242" y="241"/>
                  </a:cubicBezTo>
                  <a:cubicBezTo>
                    <a:pt x="142" y="241"/>
                    <a:pt x="142" y="241"/>
                    <a:pt x="142" y="241"/>
                  </a:cubicBezTo>
                  <a:cubicBezTo>
                    <a:pt x="87" y="241"/>
                    <a:pt x="42" y="197"/>
                    <a:pt x="42" y="142"/>
                  </a:cubicBezTo>
                  <a:cubicBezTo>
                    <a:pt x="42" y="87"/>
                    <a:pt x="87" y="42"/>
                    <a:pt x="142" y="42"/>
                  </a:cubicBezTo>
                  <a:cubicBezTo>
                    <a:pt x="242" y="42"/>
                    <a:pt x="242" y="42"/>
                    <a:pt x="242" y="42"/>
                  </a:cubicBezTo>
                  <a:cubicBezTo>
                    <a:pt x="411" y="42"/>
                    <a:pt x="411" y="42"/>
                    <a:pt x="411" y="42"/>
                  </a:cubicBezTo>
                  <a:cubicBezTo>
                    <a:pt x="512" y="42"/>
                    <a:pt x="512" y="42"/>
                    <a:pt x="512" y="42"/>
                  </a:cubicBezTo>
                  <a:cubicBezTo>
                    <a:pt x="567" y="42"/>
                    <a:pt x="612" y="87"/>
                    <a:pt x="612" y="142"/>
                  </a:cubicBezTo>
                  <a:cubicBezTo>
                    <a:pt x="612" y="197"/>
                    <a:pt x="567" y="241"/>
                    <a:pt x="512" y="241"/>
                  </a:cubicBezTo>
                  <a:close/>
                </a:path>
              </a:pathLst>
            </a:custGeom>
            <a:solidFill>
              <a:srgbClr val="FF6E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ïšḻîḑe">
              <a:extLst>
                <a:ext uri="{FF2B5EF4-FFF2-40B4-BE49-F238E27FC236}">
                  <a16:creationId xmlns:a16="http://schemas.microsoft.com/office/drawing/2014/main" id="{A51C9001-13C2-42EA-A6F2-825B9608363B}"/>
                </a:ext>
              </a:extLst>
            </p:cNvPr>
            <p:cNvSpPr/>
            <p:nvPr/>
          </p:nvSpPr>
          <p:spPr bwMode="auto">
            <a:xfrm>
              <a:off x="2792414" y="3419476"/>
              <a:ext cx="917575" cy="414338"/>
            </a:xfrm>
            <a:custGeom>
              <a:avLst/>
              <a:gdLst>
                <a:gd name="T0" fmla="*/ 524 w 678"/>
                <a:gd name="T1" fmla="*/ 307 h 307"/>
                <a:gd name="T2" fmla="*/ 154 w 678"/>
                <a:gd name="T3" fmla="*/ 307 h 307"/>
                <a:gd name="T4" fmla="*/ 0 w 678"/>
                <a:gd name="T5" fmla="*/ 154 h 307"/>
                <a:gd name="T6" fmla="*/ 154 w 678"/>
                <a:gd name="T7" fmla="*/ 0 h 307"/>
                <a:gd name="T8" fmla="*/ 524 w 678"/>
                <a:gd name="T9" fmla="*/ 0 h 307"/>
                <a:gd name="T10" fmla="*/ 678 w 678"/>
                <a:gd name="T11" fmla="*/ 154 h 307"/>
                <a:gd name="T12" fmla="*/ 524 w 678"/>
                <a:gd name="T13" fmla="*/ 307 h 307"/>
                <a:gd name="T14" fmla="*/ 154 w 678"/>
                <a:gd name="T15" fmla="*/ 24 h 307"/>
                <a:gd name="T16" fmla="*/ 24 w 678"/>
                <a:gd name="T17" fmla="*/ 154 h 307"/>
                <a:gd name="T18" fmla="*/ 154 w 678"/>
                <a:gd name="T19" fmla="*/ 283 h 307"/>
                <a:gd name="T20" fmla="*/ 524 w 678"/>
                <a:gd name="T21" fmla="*/ 283 h 307"/>
                <a:gd name="T22" fmla="*/ 654 w 678"/>
                <a:gd name="T23" fmla="*/ 154 h 307"/>
                <a:gd name="T24" fmla="*/ 524 w 678"/>
                <a:gd name="T25" fmla="*/ 24 h 307"/>
                <a:gd name="T26" fmla="*/ 154 w 678"/>
                <a:gd name="T27" fmla="*/ 24 h 307"/>
                <a:gd name="T28" fmla="*/ 524 w 678"/>
                <a:gd name="T29" fmla="*/ 265 h 307"/>
                <a:gd name="T30" fmla="*/ 154 w 678"/>
                <a:gd name="T31" fmla="*/ 265 h 307"/>
                <a:gd name="T32" fmla="*/ 42 w 678"/>
                <a:gd name="T33" fmla="*/ 154 h 307"/>
                <a:gd name="T34" fmla="*/ 154 w 678"/>
                <a:gd name="T35" fmla="*/ 42 h 307"/>
                <a:gd name="T36" fmla="*/ 524 w 678"/>
                <a:gd name="T37" fmla="*/ 42 h 307"/>
                <a:gd name="T38" fmla="*/ 636 w 678"/>
                <a:gd name="T39" fmla="*/ 154 h 307"/>
                <a:gd name="T40" fmla="*/ 524 w 678"/>
                <a:gd name="T41" fmla="*/ 265 h 307"/>
                <a:gd name="T42" fmla="*/ 154 w 678"/>
                <a:gd name="T43" fmla="*/ 66 h 307"/>
                <a:gd name="T44" fmla="*/ 66 w 678"/>
                <a:gd name="T45" fmla="*/ 154 h 307"/>
                <a:gd name="T46" fmla="*/ 154 w 678"/>
                <a:gd name="T47" fmla="*/ 241 h 307"/>
                <a:gd name="T48" fmla="*/ 524 w 678"/>
                <a:gd name="T49" fmla="*/ 241 h 307"/>
                <a:gd name="T50" fmla="*/ 612 w 678"/>
                <a:gd name="T51" fmla="*/ 154 h 307"/>
                <a:gd name="T52" fmla="*/ 524 w 678"/>
                <a:gd name="T53" fmla="*/ 66 h 307"/>
                <a:gd name="T54" fmla="*/ 154 w 678"/>
                <a:gd name="T55" fmla="*/ 6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8" h="307">
                  <a:moveTo>
                    <a:pt x="524" y="307"/>
                  </a:moveTo>
                  <a:cubicBezTo>
                    <a:pt x="154" y="307"/>
                    <a:pt x="154" y="307"/>
                    <a:pt x="154" y="307"/>
                  </a:cubicBezTo>
                  <a:cubicBezTo>
                    <a:pt x="69" y="307"/>
                    <a:pt x="0" y="239"/>
                    <a:pt x="0" y="154"/>
                  </a:cubicBezTo>
                  <a:cubicBezTo>
                    <a:pt x="0" y="69"/>
                    <a:pt x="69" y="0"/>
                    <a:pt x="154" y="0"/>
                  </a:cubicBezTo>
                  <a:cubicBezTo>
                    <a:pt x="524" y="0"/>
                    <a:pt x="524" y="0"/>
                    <a:pt x="524" y="0"/>
                  </a:cubicBezTo>
                  <a:cubicBezTo>
                    <a:pt x="609" y="0"/>
                    <a:pt x="678" y="69"/>
                    <a:pt x="678" y="154"/>
                  </a:cubicBezTo>
                  <a:cubicBezTo>
                    <a:pt x="678" y="239"/>
                    <a:pt x="609" y="307"/>
                    <a:pt x="524" y="307"/>
                  </a:cubicBezTo>
                  <a:close/>
                  <a:moveTo>
                    <a:pt x="154" y="24"/>
                  </a:moveTo>
                  <a:cubicBezTo>
                    <a:pt x="82" y="24"/>
                    <a:pt x="24" y="82"/>
                    <a:pt x="24" y="154"/>
                  </a:cubicBezTo>
                  <a:cubicBezTo>
                    <a:pt x="24" y="225"/>
                    <a:pt x="82" y="283"/>
                    <a:pt x="154" y="283"/>
                  </a:cubicBezTo>
                  <a:cubicBezTo>
                    <a:pt x="524" y="283"/>
                    <a:pt x="524" y="283"/>
                    <a:pt x="524" y="283"/>
                  </a:cubicBezTo>
                  <a:cubicBezTo>
                    <a:pt x="595" y="283"/>
                    <a:pt x="654" y="225"/>
                    <a:pt x="654" y="154"/>
                  </a:cubicBezTo>
                  <a:cubicBezTo>
                    <a:pt x="654" y="82"/>
                    <a:pt x="595" y="24"/>
                    <a:pt x="524" y="24"/>
                  </a:cubicBezTo>
                  <a:lnTo>
                    <a:pt x="154" y="24"/>
                  </a:lnTo>
                  <a:close/>
                  <a:moveTo>
                    <a:pt x="524" y="265"/>
                  </a:moveTo>
                  <a:cubicBezTo>
                    <a:pt x="154" y="265"/>
                    <a:pt x="154" y="265"/>
                    <a:pt x="154" y="265"/>
                  </a:cubicBezTo>
                  <a:cubicBezTo>
                    <a:pt x="92" y="265"/>
                    <a:pt x="42" y="215"/>
                    <a:pt x="42" y="154"/>
                  </a:cubicBezTo>
                  <a:cubicBezTo>
                    <a:pt x="42" y="92"/>
                    <a:pt x="92" y="42"/>
                    <a:pt x="154" y="42"/>
                  </a:cubicBezTo>
                  <a:cubicBezTo>
                    <a:pt x="524" y="42"/>
                    <a:pt x="524" y="42"/>
                    <a:pt x="524" y="42"/>
                  </a:cubicBezTo>
                  <a:cubicBezTo>
                    <a:pt x="586" y="42"/>
                    <a:pt x="636" y="92"/>
                    <a:pt x="636" y="154"/>
                  </a:cubicBezTo>
                  <a:cubicBezTo>
                    <a:pt x="636" y="215"/>
                    <a:pt x="586" y="265"/>
                    <a:pt x="524" y="265"/>
                  </a:cubicBezTo>
                  <a:close/>
                  <a:moveTo>
                    <a:pt x="154" y="66"/>
                  </a:moveTo>
                  <a:cubicBezTo>
                    <a:pt x="105" y="66"/>
                    <a:pt x="66" y="105"/>
                    <a:pt x="66" y="154"/>
                  </a:cubicBezTo>
                  <a:cubicBezTo>
                    <a:pt x="66" y="202"/>
                    <a:pt x="105" y="241"/>
                    <a:pt x="154" y="241"/>
                  </a:cubicBezTo>
                  <a:cubicBezTo>
                    <a:pt x="524" y="241"/>
                    <a:pt x="524" y="241"/>
                    <a:pt x="524" y="241"/>
                  </a:cubicBezTo>
                  <a:cubicBezTo>
                    <a:pt x="572" y="241"/>
                    <a:pt x="612" y="202"/>
                    <a:pt x="612" y="154"/>
                  </a:cubicBezTo>
                  <a:cubicBezTo>
                    <a:pt x="612" y="105"/>
                    <a:pt x="572" y="66"/>
                    <a:pt x="524" y="66"/>
                  </a:cubicBezTo>
                  <a:lnTo>
                    <a:pt x="154" y="66"/>
                  </a:lnTo>
                  <a:close/>
                </a:path>
              </a:pathLst>
            </a:cu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išḷíḋè">
              <a:extLst>
                <a:ext uri="{FF2B5EF4-FFF2-40B4-BE49-F238E27FC236}">
                  <a16:creationId xmlns:a16="http://schemas.microsoft.com/office/drawing/2014/main" id="{53621A8C-0FF4-43BA-BA10-661F90F8D757}"/>
                </a:ext>
              </a:extLst>
            </p:cNvPr>
            <p:cNvSpPr/>
            <p:nvPr/>
          </p:nvSpPr>
          <p:spPr bwMode="auto">
            <a:xfrm>
              <a:off x="3025776" y="3887788"/>
              <a:ext cx="85725" cy="31750"/>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i$ľídê">
              <a:extLst>
                <a:ext uri="{FF2B5EF4-FFF2-40B4-BE49-F238E27FC236}">
                  <a16:creationId xmlns:a16="http://schemas.microsoft.com/office/drawing/2014/main" id="{70976FB1-4091-4E5A-9BCC-CF7CDAB7DC87}"/>
                </a:ext>
              </a:extLst>
            </p:cNvPr>
            <p:cNvSpPr/>
            <p:nvPr/>
          </p:nvSpPr>
          <p:spPr bwMode="auto">
            <a:xfrm>
              <a:off x="3198814" y="3887788"/>
              <a:ext cx="85725" cy="31750"/>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îṡḻiḓê">
              <a:extLst>
                <a:ext uri="{FF2B5EF4-FFF2-40B4-BE49-F238E27FC236}">
                  <a16:creationId xmlns:a16="http://schemas.microsoft.com/office/drawing/2014/main" id="{EF2E30AD-20D7-46BE-9ECF-84ADC564F5B4}"/>
                </a:ext>
              </a:extLst>
            </p:cNvPr>
            <p:cNvSpPr/>
            <p:nvPr/>
          </p:nvSpPr>
          <p:spPr bwMode="auto">
            <a:xfrm>
              <a:off x="3371851" y="3887788"/>
              <a:ext cx="85725" cy="31750"/>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ïśḷíḓè">
              <a:extLst>
                <a:ext uri="{FF2B5EF4-FFF2-40B4-BE49-F238E27FC236}">
                  <a16:creationId xmlns:a16="http://schemas.microsoft.com/office/drawing/2014/main" id="{52D906B7-6013-4A65-8BFA-98E710A034C3}"/>
                </a:ext>
              </a:extLst>
            </p:cNvPr>
            <p:cNvSpPr/>
            <p:nvPr/>
          </p:nvSpPr>
          <p:spPr bwMode="auto">
            <a:xfrm>
              <a:off x="3025776" y="3257551"/>
              <a:ext cx="85725" cy="31750"/>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îŝľîḍê">
              <a:extLst>
                <a:ext uri="{FF2B5EF4-FFF2-40B4-BE49-F238E27FC236}">
                  <a16:creationId xmlns:a16="http://schemas.microsoft.com/office/drawing/2014/main" id="{97F1A768-1C84-4DAB-A1C1-1522517CF08E}"/>
                </a:ext>
              </a:extLst>
            </p:cNvPr>
            <p:cNvSpPr/>
            <p:nvPr/>
          </p:nvSpPr>
          <p:spPr bwMode="auto">
            <a:xfrm>
              <a:off x="3198814" y="3257551"/>
              <a:ext cx="85725" cy="31750"/>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ís1iḋè">
              <a:extLst>
                <a:ext uri="{FF2B5EF4-FFF2-40B4-BE49-F238E27FC236}">
                  <a16:creationId xmlns:a16="http://schemas.microsoft.com/office/drawing/2014/main" id="{CAC8C67E-E341-46D3-8151-A2A1A76F8D50}"/>
                </a:ext>
              </a:extLst>
            </p:cNvPr>
            <p:cNvSpPr/>
            <p:nvPr/>
          </p:nvSpPr>
          <p:spPr bwMode="auto">
            <a:xfrm>
              <a:off x="3371851" y="3257551"/>
              <a:ext cx="85725" cy="31750"/>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íşḻiďê">
              <a:extLst>
                <a:ext uri="{FF2B5EF4-FFF2-40B4-BE49-F238E27FC236}">
                  <a16:creationId xmlns:a16="http://schemas.microsoft.com/office/drawing/2014/main" id="{26C64570-4A8E-4956-84FB-97555D97A496}"/>
                </a:ext>
              </a:extLst>
            </p:cNvPr>
            <p:cNvSpPr/>
            <p:nvPr/>
          </p:nvSpPr>
          <p:spPr bwMode="auto">
            <a:xfrm>
              <a:off x="4019551" y="2867026"/>
              <a:ext cx="87313" cy="1036638"/>
            </a:xfrm>
            <a:prstGeom prst="rect">
              <a:avLst/>
            </a:prstGeom>
            <a:solidFill>
              <a:srgbClr val="FFC3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iṥlïdê">
              <a:extLst>
                <a:ext uri="{FF2B5EF4-FFF2-40B4-BE49-F238E27FC236}">
                  <a16:creationId xmlns:a16="http://schemas.microsoft.com/office/drawing/2014/main" id="{2A3B7BBA-7679-4752-91A9-399F74666259}"/>
                </a:ext>
              </a:extLst>
            </p:cNvPr>
            <p:cNvSpPr/>
            <p:nvPr/>
          </p:nvSpPr>
          <p:spPr bwMode="auto">
            <a:xfrm>
              <a:off x="4003676" y="2851151"/>
              <a:ext cx="119063" cy="1068388"/>
            </a:xfrm>
            <a:custGeom>
              <a:avLst/>
              <a:gdLst>
                <a:gd name="T0" fmla="*/ 75 w 75"/>
                <a:gd name="T1" fmla="*/ 673 h 673"/>
                <a:gd name="T2" fmla="*/ 0 w 75"/>
                <a:gd name="T3" fmla="*/ 673 h 673"/>
                <a:gd name="T4" fmla="*/ 0 w 75"/>
                <a:gd name="T5" fmla="*/ 0 h 673"/>
                <a:gd name="T6" fmla="*/ 75 w 75"/>
                <a:gd name="T7" fmla="*/ 0 h 673"/>
                <a:gd name="T8" fmla="*/ 75 w 75"/>
                <a:gd name="T9" fmla="*/ 673 h 673"/>
                <a:gd name="T10" fmla="*/ 21 w 75"/>
                <a:gd name="T11" fmla="*/ 653 h 673"/>
                <a:gd name="T12" fmla="*/ 55 w 75"/>
                <a:gd name="T13" fmla="*/ 653 h 673"/>
                <a:gd name="T14" fmla="*/ 55 w 75"/>
                <a:gd name="T15" fmla="*/ 21 h 673"/>
                <a:gd name="T16" fmla="*/ 21 w 75"/>
                <a:gd name="T17" fmla="*/ 21 h 673"/>
                <a:gd name="T18" fmla="*/ 21 w 75"/>
                <a:gd name="T19" fmla="*/ 653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673">
                  <a:moveTo>
                    <a:pt x="75" y="673"/>
                  </a:moveTo>
                  <a:lnTo>
                    <a:pt x="0" y="673"/>
                  </a:lnTo>
                  <a:lnTo>
                    <a:pt x="0" y="0"/>
                  </a:lnTo>
                  <a:lnTo>
                    <a:pt x="75" y="0"/>
                  </a:lnTo>
                  <a:lnTo>
                    <a:pt x="75" y="673"/>
                  </a:lnTo>
                  <a:close/>
                  <a:moveTo>
                    <a:pt x="21" y="653"/>
                  </a:moveTo>
                  <a:lnTo>
                    <a:pt x="55" y="653"/>
                  </a:lnTo>
                  <a:lnTo>
                    <a:pt x="55" y="21"/>
                  </a:lnTo>
                  <a:lnTo>
                    <a:pt x="21" y="21"/>
                  </a:lnTo>
                  <a:lnTo>
                    <a:pt x="21" y="653"/>
                  </a:lnTo>
                  <a:close/>
                </a:path>
              </a:pathLst>
            </a:cu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íŝlïḓe">
              <a:extLst>
                <a:ext uri="{FF2B5EF4-FFF2-40B4-BE49-F238E27FC236}">
                  <a16:creationId xmlns:a16="http://schemas.microsoft.com/office/drawing/2014/main" id="{1892B983-DDFC-46F4-B3C1-F76F24008B90}"/>
                </a:ext>
              </a:extLst>
            </p:cNvPr>
            <p:cNvSpPr/>
            <p:nvPr/>
          </p:nvSpPr>
          <p:spPr bwMode="auto">
            <a:xfrm>
              <a:off x="2652714" y="2740026"/>
              <a:ext cx="773113" cy="138113"/>
            </a:xfrm>
            <a:custGeom>
              <a:avLst/>
              <a:gdLst>
                <a:gd name="T0" fmla="*/ 495 w 572"/>
                <a:gd name="T1" fmla="*/ 92 h 103"/>
                <a:gd name="T2" fmla="*/ 417 w 572"/>
                <a:gd name="T3" fmla="*/ 60 h 103"/>
                <a:gd name="T4" fmla="*/ 295 w 572"/>
                <a:gd name="T5" fmla="*/ 60 h 103"/>
                <a:gd name="T6" fmla="*/ 292 w 572"/>
                <a:gd name="T7" fmla="*/ 64 h 103"/>
                <a:gd name="T8" fmla="*/ 291 w 572"/>
                <a:gd name="T9" fmla="*/ 64 h 103"/>
                <a:gd name="T10" fmla="*/ 139 w 572"/>
                <a:gd name="T11" fmla="*/ 60 h 103"/>
                <a:gd name="T12" fmla="*/ 17 w 572"/>
                <a:gd name="T13" fmla="*/ 60 h 103"/>
                <a:gd name="T14" fmla="*/ 0 w 572"/>
                <a:gd name="T15" fmla="*/ 43 h 103"/>
                <a:gd name="T16" fmla="*/ 156 w 572"/>
                <a:gd name="T17" fmla="*/ 43 h 103"/>
                <a:gd name="T18" fmla="*/ 278 w 572"/>
                <a:gd name="T19" fmla="*/ 43 h 103"/>
                <a:gd name="T20" fmla="*/ 281 w 572"/>
                <a:gd name="T21" fmla="*/ 39 h 103"/>
                <a:gd name="T22" fmla="*/ 282 w 572"/>
                <a:gd name="T23" fmla="*/ 39 h 103"/>
                <a:gd name="T24" fmla="*/ 434 w 572"/>
                <a:gd name="T25" fmla="*/ 43 h 103"/>
                <a:gd name="T26" fmla="*/ 555 w 572"/>
                <a:gd name="T27" fmla="*/ 43 h 103"/>
                <a:gd name="T28" fmla="*/ 572 w 572"/>
                <a:gd name="T29" fmla="*/ 60 h 103"/>
                <a:gd name="T30" fmla="*/ 495 w 572"/>
                <a:gd name="T31" fmla="*/ 9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2" h="103">
                  <a:moveTo>
                    <a:pt x="495" y="92"/>
                  </a:moveTo>
                  <a:cubicBezTo>
                    <a:pt x="466" y="92"/>
                    <a:pt x="438" y="81"/>
                    <a:pt x="417" y="60"/>
                  </a:cubicBezTo>
                  <a:cubicBezTo>
                    <a:pt x="383" y="26"/>
                    <a:pt x="329" y="26"/>
                    <a:pt x="295" y="60"/>
                  </a:cubicBezTo>
                  <a:cubicBezTo>
                    <a:pt x="292" y="64"/>
                    <a:pt x="292" y="64"/>
                    <a:pt x="292" y="64"/>
                  </a:cubicBezTo>
                  <a:cubicBezTo>
                    <a:pt x="291" y="64"/>
                    <a:pt x="291" y="64"/>
                    <a:pt x="291" y="64"/>
                  </a:cubicBezTo>
                  <a:cubicBezTo>
                    <a:pt x="248" y="103"/>
                    <a:pt x="181" y="102"/>
                    <a:pt x="139" y="60"/>
                  </a:cubicBezTo>
                  <a:cubicBezTo>
                    <a:pt x="106" y="26"/>
                    <a:pt x="51" y="26"/>
                    <a:pt x="17" y="60"/>
                  </a:cubicBezTo>
                  <a:cubicBezTo>
                    <a:pt x="0" y="43"/>
                    <a:pt x="0" y="43"/>
                    <a:pt x="0" y="43"/>
                  </a:cubicBezTo>
                  <a:cubicBezTo>
                    <a:pt x="43" y="0"/>
                    <a:pt x="113" y="0"/>
                    <a:pt x="156" y="43"/>
                  </a:cubicBezTo>
                  <a:cubicBezTo>
                    <a:pt x="190" y="77"/>
                    <a:pt x="244" y="77"/>
                    <a:pt x="278" y="43"/>
                  </a:cubicBezTo>
                  <a:cubicBezTo>
                    <a:pt x="281" y="39"/>
                    <a:pt x="281" y="39"/>
                    <a:pt x="281" y="39"/>
                  </a:cubicBezTo>
                  <a:cubicBezTo>
                    <a:pt x="282" y="39"/>
                    <a:pt x="282" y="39"/>
                    <a:pt x="282" y="39"/>
                  </a:cubicBezTo>
                  <a:cubicBezTo>
                    <a:pt x="325" y="0"/>
                    <a:pt x="392" y="1"/>
                    <a:pt x="434" y="43"/>
                  </a:cubicBezTo>
                  <a:cubicBezTo>
                    <a:pt x="467" y="77"/>
                    <a:pt x="522" y="77"/>
                    <a:pt x="555" y="43"/>
                  </a:cubicBezTo>
                  <a:cubicBezTo>
                    <a:pt x="572" y="60"/>
                    <a:pt x="572" y="60"/>
                    <a:pt x="572" y="60"/>
                  </a:cubicBezTo>
                  <a:cubicBezTo>
                    <a:pt x="551" y="81"/>
                    <a:pt x="523" y="92"/>
                    <a:pt x="495" y="92"/>
                  </a:cubicBezTo>
                  <a:close/>
                </a:path>
              </a:pathLst>
            </a:cu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íŝ1íḓè">
              <a:extLst>
                <a:ext uri="{FF2B5EF4-FFF2-40B4-BE49-F238E27FC236}">
                  <a16:creationId xmlns:a16="http://schemas.microsoft.com/office/drawing/2014/main" id="{40272240-98B8-4DF2-BB53-BF5F9B900C07}"/>
                </a:ext>
              </a:extLst>
            </p:cNvPr>
            <p:cNvSpPr/>
            <p:nvPr/>
          </p:nvSpPr>
          <p:spPr bwMode="auto">
            <a:xfrm>
              <a:off x="2652714" y="2887663"/>
              <a:ext cx="773113" cy="138113"/>
            </a:xfrm>
            <a:custGeom>
              <a:avLst/>
              <a:gdLst>
                <a:gd name="T0" fmla="*/ 495 w 572"/>
                <a:gd name="T1" fmla="*/ 92 h 102"/>
                <a:gd name="T2" fmla="*/ 417 w 572"/>
                <a:gd name="T3" fmla="*/ 60 h 102"/>
                <a:gd name="T4" fmla="*/ 295 w 572"/>
                <a:gd name="T5" fmla="*/ 60 h 102"/>
                <a:gd name="T6" fmla="*/ 292 w 572"/>
                <a:gd name="T7" fmla="*/ 63 h 102"/>
                <a:gd name="T8" fmla="*/ 291 w 572"/>
                <a:gd name="T9" fmla="*/ 63 h 102"/>
                <a:gd name="T10" fmla="*/ 139 w 572"/>
                <a:gd name="T11" fmla="*/ 60 h 102"/>
                <a:gd name="T12" fmla="*/ 17 w 572"/>
                <a:gd name="T13" fmla="*/ 60 h 102"/>
                <a:gd name="T14" fmla="*/ 0 w 572"/>
                <a:gd name="T15" fmla="*/ 43 h 102"/>
                <a:gd name="T16" fmla="*/ 156 w 572"/>
                <a:gd name="T17" fmla="*/ 43 h 102"/>
                <a:gd name="T18" fmla="*/ 278 w 572"/>
                <a:gd name="T19" fmla="*/ 43 h 102"/>
                <a:gd name="T20" fmla="*/ 281 w 572"/>
                <a:gd name="T21" fmla="*/ 39 h 102"/>
                <a:gd name="T22" fmla="*/ 282 w 572"/>
                <a:gd name="T23" fmla="*/ 39 h 102"/>
                <a:gd name="T24" fmla="*/ 434 w 572"/>
                <a:gd name="T25" fmla="*/ 43 h 102"/>
                <a:gd name="T26" fmla="*/ 555 w 572"/>
                <a:gd name="T27" fmla="*/ 43 h 102"/>
                <a:gd name="T28" fmla="*/ 572 w 572"/>
                <a:gd name="T29" fmla="*/ 60 h 102"/>
                <a:gd name="T30" fmla="*/ 495 w 572"/>
                <a:gd name="T31" fmla="*/ 9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2" h="102">
                  <a:moveTo>
                    <a:pt x="495" y="92"/>
                  </a:moveTo>
                  <a:cubicBezTo>
                    <a:pt x="466" y="92"/>
                    <a:pt x="438" y="81"/>
                    <a:pt x="417" y="60"/>
                  </a:cubicBezTo>
                  <a:cubicBezTo>
                    <a:pt x="383" y="26"/>
                    <a:pt x="329" y="26"/>
                    <a:pt x="295" y="60"/>
                  </a:cubicBezTo>
                  <a:cubicBezTo>
                    <a:pt x="292" y="63"/>
                    <a:pt x="292" y="63"/>
                    <a:pt x="292" y="63"/>
                  </a:cubicBezTo>
                  <a:cubicBezTo>
                    <a:pt x="291" y="63"/>
                    <a:pt x="291" y="63"/>
                    <a:pt x="291" y="63"/>
                  </a:cubicBezTo>
                  <a:cubicBezTo>
                    <a:pt x="248" y="102"/>
                    <a:pt x="181" y="101"/>
                    <a:pt x="139" y="60"/>
                  </a:cubicBezTo>
                  <a:cubicBezTo>
                    <a:pt x="106" y="26"/>
                    <a:pt x="51" y="26"/>
                    <a:pt x="17" y="60"/>
                  </a:cubicBezTo>
                  <a:cubicBezTo>
                    <a:pt x="0" y="43"/>
                    <a:pt x="0" y="43"/>
                    <a:pt x="0" y="43"/>
                  </a:cubicBezTo>
                  <a:cubicBezTo>
                    <a:pt x="43" y="0"/>
                    <a:pt x="113" y="0"/>
                    <a:pt x="156" y="43"/>
                  </a:cubicBezTo>
                  <a:cubicBezTo>
                    <a:pt x="190" y="76"/>
                    <a:pt x="244" y="76"/>
                    <a:pt x="278" y="43"/>
                  </a:cubicBezTo>
                  <a:cubicBezTo>
                    <a:pt x="281" y="39"/>
                    <a:pt x="281" y="39"/>
                    <a:pt x="281" y="39"/>
                  </a:cubicBezTo>
                  <a:cubicBezTo>
                    <a:pt x="282" y="39"/>
                    <a:pt x="282" y="39"/>
                    <a:pt x="282" y="39"/>
                  </a:cubicBezTo>
                  <a:cubicBezTo>
                    <a:pt x="325" y="0"/>
                    <a:pt x="392" y="1"/>
                    <a:pt x="434" y="43"/>
                  </a:cubicBezTo>
                  <a:cubicBezTo>
                    <a:pt x="467" y="76"/>
                    <a:pt x="522" y="76"/>
                    <a:pt x="555" y="43"/>
                  </a:cubicBezTo>
                  <a:cubicBezTo>
                    <a:pt x="572" y="60"/>
                    <a:pt x="572" y="60"/>
                    <a:pt x="572" y="60"/>
                  </a:cubicBezTo>
                  <a:cubicBezTo>
                    <a:pt x="551" y="81"/>
                    <a:pt x="523" y="92"/>
                    <a:pt x="495" y="92"/>
                  </a:cubicBezTo>
                  <a:close/>
                </a:path>
              </a:pathLst>
            </a:cu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 name="ïṣḷîdê">
            <a:extLst>
              <a:ext uri="{FF2B5EF4-FFF2-40B4-BE49-F238E27FC236}">
                <a16:creationId xmlns:a16="http://schemas.microsoft.com/office/drawing/2014/main" id="{1B4AE8E7-6E7A-41F5-8B9A-395D2B11CE8E}"/>
              </a:ext>
            </a:extLst>
          </p:cNvPr>
          <p:cNvSpPr/>
          <p:nvPr/>
        </p:nvSpPr>
        <p:spPr bwMode="auto">
          <a:xfrm>
            <a:off x="7615969" y="2876353"/>
            <a:ext cx="1430004" cy="464710"/>
          </a:xfrm>
          <a:prstGeom prst="roundRect">
            <a:avLst>
              <a:gd name="adj" fmla="val 14047"/>
            </a:avLst>
          </a:prstGeom>
          <a:solidFill>
            <a:srgbClr val="FF6E55"/>
          </a:solidFill>
          <a:ln w="38100">
            <a:noFill/>
          </a:ln>
          <a:extLst/>
        </p:spPr>
        <p:style>
          <a:lnRef idx="2">
            <a:schemeClr val="dk1"/>
          </a:lnRef>
          <a:fillRef idx="1">
            <a:schemeClr val="lt1"/>
          </a:fillRef>
          <a:effectRef idx="0">
            <a:schemeClr val="dk1"/>
          </a:effectRef>
          <a:fontRef idx="minor">
            <a:schemeClr val="dk1"/>
          </a:fontRef>
        </p:style>
        <p:txBody>
          <a:bodyPr wrap="none" rtlCol="0" anchor="ctr">
            <a:noAutofit/>
          </a:bodyPr>
          <a:lstStyle/>
          <a:p>
            <a:r>
              <a:rPr lang="zh-CN" altLang="en-US" sz="2000" b="1" dirty="0">
                <a:solidFill>
                  <a:schemeClr val="bg1"/>
                </a:solidFill>
                <a:latin typeface="微软雅黑" panose="020B0503020204020204" pitchFamily="34" charset="-122"/>
                <a:ea typeface="微软雅黑" panose="020B0503020204020204" pitchFamily="34" charset="-122"/>
              </a:rPr>
              <a:t>静默转化率</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7" name="îŝ1íḓé">
            <a:extLst>
              <a:ext uri="{FF2B5EF4-FFF2-40B4-BE49-F238E27FC236}">
                <a16:creationId xmlns:a16="http://schemas.microsoft.com/office/drawing/2014/main" id="{21700C05-C8ED-4878-A4D0-72D3B5A2F153}"/>
              </a:ext>
            </a:extLst>
          </p:cNvPr>
          <p:cNvSpPr/>
          <p:nvPr/>
        </p:nvSpPr>
        <p:spPr>
          <a:xfrm>
            <a:off x="7615969" y="3380331"/>
            <a:ext cx="3417788" cy="928609"/>
          </a:xfrm>
          <a:prstGeom prst="snip2SameRect">
            <a:avLst>
              <a:gd name="adj1" fmla="val 0"/>
              <a:gd name="adj2" fmla="val 0"/>
            </a:avLst>
          </a:prstGeom>
          <a:ln>
            <a:noFill/>
          </a:ln>
        </p:spPr>
        <p:txBody>
          <a:bodyPr wrap="square" anchor="t">
            <a:noAutofit/>
          </a:bodyPr>
          <a:lstStyle/>
          <a:p>
            <a:pPr>
              <a:lnSpc>
                <a:spcPct val="12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静默转化率是未经过询单沟通直接下单的比率，主要考察页面视觉卖点详情是否清晰，能否直接打动消费者</a:t>
            </a:r>
          </a:p>
        </p:txBody>
      </p:sp>
      <p:sp>
        <p:nvSpPr>
          <p:cNvPr id="8" name="iṣlïḍe">
            <a:extLst>
              <a:ext uri="{FF2B5EF4-FFF2-40B4-BE49-F238E27FC236}">
                <a16:creationId xmlns:a16="http://schemas.microsoft.com/office/drawing/2014/main" id="{3C51EE80-0E4E-49DF-9784-C4E9D8B27214}"/>
              </a:ext>
            </a:extLst>
          </p:cNvPr>
          <p:cNvSpPr/>
          <p:nvPr/>
        </p:nvSpPr>
        <p:spPr bwMode="auto">
          <a:xfrm>
            <a:off x="7615969" y="4619742"/>
            <a:ext cx="1430004" cy="464710"/>
          </a:xfrm>
          <a:prstGeom prst="roundRect">
            <a:avLst>
              <a:gd name="adj" fmla="val 14047"/>
            </a:avLst>
          </a:prstGeom>
          <a:solidFill>
            <a:srgbClr val="FFC353"/>
          </a:solidFill>
          <a:ln w="38100">
            <a:noFill/>
          </a:ln>
          <a:extLst/>
        </p:spPr>
        <p:style>
          <a:lnRef idx="2">
            <a:schemeClr val="dk1"/>
          </a:lnRef>
          <a:fillRef idx="1">
            <a:schemeClr val="lt1"/>
          </a:fillRef>
          <a:effectRef idx="0">
            <a:schemeClr val="dk1"/>
          </a:effectRef>
          <a:fontRef idx="minor">
            <a:schemeClr val="dk1"/>
          </a:fontRef>
        </p:style>
        <p:txBody>
          <a:bodyPr wrap="none" rtlCol="0" anchor="ctr">
            <a:no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询单转化率</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9" name="iṧḷíḋê">
            <a:extLst>
              <a:ext uri="{FF2B5EF4-FFF2-40B4-BE49-F238E27FC236}">
                <a16:creationId xmlns:a16="http://schemas.microsoft.com/office/drawing/2014/main" id="{DFFBF547-AE5B-461D-9E25-08B09890183D}"/>
              </a:ext>
            </a:extLst>
          </p:cNvPr>
          <p:cNvSpPr/>
          <p:nvPr/>
        </p:nvSpPr>
        <p:spPr>
          <a:xfrm>
            <a:off x="7615969" y="5123720"/>
            <a:ext cx="3417788" cy="928609"/>
          </a:xfrm>
          <a:prstGeom prst="snip2SameRect">
            <a:avLst>
              <a:gd name="adj1" fmla="val 0"/>
              <a:gd name="adj2" fmla="val 0"/>
            </a:avLst>
          </a:prstGeom>
          <a:ln>
            <a:noFill/>
          </a:ln>
        </p:spPr>
        <p:txBody>
          <a:bodyPr wrap="square" anchor="t">
            <a:noAutofit/>
          </a:bodyPr>
          <a:lstStyle/>
          <a:p>
            <a:pPr>
              <a:lnSpc>
                <a:spcPct val="12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询单转化率是成交人数与询单人数之比，询单转化率主要反映的是客服的专业能力</a:t>
            </a:r>
          </a:p>
        </p:txBody>
      </p:sp>
      <p:cxnSp>
        <p:nvCxnSpPr>
          <p:cNvPr id="12" name="直接连接符 11">
            <a:extLst>
              <a:ext uri="{FF2B5EF4-FFF2-40B4-BE49-F238E27FC236}">
                <a16:creationId xmlns:a16="http://schemas.microsoft.com/office/drawing/2014/main" id="{0C92383C-2552-4D88-AEBC-DFE47678B14A}"/>
              </a:ext>
            </a:extLst>
          </p:cNvPr>
          <p:cNvCxnSpPr>
            <a:cxnSpLocks/>
          </p:cNvCxnSpPr>
          <p:nvPr/>
        </p:nvCxnSpPr>
        <p:spPr>
          <a:xfrm>
            <a:off x="7615968" y="4380259"/>
            <a:ext cx="326356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2040339" y="1490480"/>
            <a:ext cx="8995954" cy="400110"/>
          </a:xfrm>
          <a:prstGeom prst="rect">
            <a:avLst/>
          </a:prstGeom>
        </p:spPr>
        <p:txBody>
          <a:bodyPr wrap="square">
            <a:spAutoFit/>
          </a:bodyPr>
          <a:lstStyle/>
          <a:p>
            <a:r>
              <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转化率通常说的是全店转化率</a:t>
            </a:r>
            <a:r>
              <a:rPr lang="zh-CN" altLang="zh-CN"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，是</a:t>
            </a:r>
            <a:r>
              <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对选品、视觉、服务能力的一个综合反馈</a:t>
            </a:r>
            <a:endParaRPr lang="zh-CN" altLang="en-US" sz="2000" b="1" dirty="0">
              <a:solidFill>
                <a:schemeClr val="bg1"/>
              </a:solidFill>
            </a:endParaRPr>
          </a:p>
        </p:txBody>
      </p:sp>
      <p:sp>
        <p:nvSpPr>
          <p:cNvPr id="39" name="矩形 38"/>
          <p:cNvSpPr/>
          <p:nvPr/>
        </p:nvSpPr>
        <p:spPr>
          <a:xfrm>
            <a:off x="1107944" y="3828700"/>
            <a:ext cx="2325550" cy="734240"/>
          </a:xfrm>
          <a:prstGeom prst="rect">
            <a:avLst/>
          </a:prstGeom>
        </p:spPr>
        <p:txBody>
          <a:bodyPr wrap="square">
            <a:spAutoFit/>
          </a:bodyPr>
          <a:lstStyle/>
          <a:p>
            <a:pPr algn="ctr">
              <a:lnSpc>
                <a:spcPct val="120000"/>
              </a:lnSpc>
            </a:pPr>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转换率还包括静默转化率和询单转换率</a:t>
            </a:r>
            <a:endParaRPr lang="zh-CN" altLang="en-US" dirty="0"/>
          </a:p>
        </p:txBody>
      </p:sp>
      <p:sp>
        <p:nvSpPr>
          <p:cNvPr id="42" name="ïṣḻide">
            <a:extLst>
              <a:ext uri="{FF2B5EF4-FFF2-40B4-BE49-F238E27FC236}">
                <a16:creationId xmlns:a16="http://schemas.microsoft.com/office/drawing/2014/main" id="{316DACE1-5706-434A-B7A2-E4C267FB0B89}"/>
              </a:ext>
            </a:extLst>
          </p:cNvPr>
          <p:cNvSpPr/>
          <p:nvPr/>
        </p:nvSpPr>
        <p:spPr>
          <a:xfrm>
            <a:off x="995057" y="1355458"/>
            <a:ext cx="670599" cy="670153"/>
          </a:xfrm>
          <a:custGeom>
            <a:avLst/>
            <a:gdLst/>
            <a:ahLst/>
            <a:cxnLst>
              <a:cxn ang="0">
                <a:pos x="wd2" y="hd2"/>
              </a:cxn>
              <a:cxn ang="5400000">
                <a:pos x="wd2" y="hd2"/>
              </a:cxn>
              <a:cxn ang="10800000">
                <a:pos x="wd2" y="hd2"/>
              </a:cxn>
              <a:cxn ang="16200000">
                <a:pos x="wd2" y="hd2"/>
              </a:cxn>
            </a:cxnLst>
            <a:rect l="0" t="0" r="r" b="b"/>
            <a:pathLst>
              <a:path w="21540" h="21554" extrusionOk="0">
                <a:moveTo>
                  <a:pt x="17094" y="18162"/>
                </a:moveTo>
                <a:lnTo>
                  <a:pt x="11180" y="15745"/>
                </a:lnTo>
                <a:lnTo>
                  <a:pt x="16926" y="6160"/>
                </a:lnTo>
                <a:lnTo>
                  <a:pt x="6551" y="13845"/>
                </a:lnTo>
                <a:lnTo>
                  <a:pt x="2514" y="12197"/>
                </a:lnTo>
                <a:lnTo>
                  <a:pt x="19750" y="2250"/>
                </a:lnTo>
                <a:cubicBezTo>
                  <a:pt x="19750" y="2250"/>
                  <a:pt x="17094" y="18162"/>
                  <a:pt x="17094" y="18162"/>
                </a:cubicBezTo>
                <a:close/>
                <a:moveTo>
                  <a:pt x="21204" y="134"/>
                </a:moveTo>
                <a:cubicBezTo>
                  <a:pt x="20964" y="-34"/>
                  <a:pt x="20641" y="-46"/>
                  <a:pt x="20388" y="110"/>
                </a:cubicBezTo>
                <a:lnTo>
                  <a:pt x="386" y="11655"/>
                </a:lnTo>
                <a:cubicBezTo>
                  <a:pt x="134" y="11800"/>
                  <a:pt x="-23" y="12078"/>
                  <a:pt x="2" y="12366"/>
                </a:cubicBezTo>
                <a:cubicBezTo>
                  <a:pt x="26" y="12667"/>
                  <a:pt x="206" y="12919"/>
                  <a:pt x="482" y="13028"/>
                </a:cubicBezTo>
                <a:lnTo>
                  <a:pt x="6155" y="15348"/>
                </a:lnTo>
                <a:lnTo>
                  <a:pt x="6155" y="20785"/>
                </a:lnTo>
                <a:cubicBezTo>
                  <a:pt x="6155" y="21096"/>
                  <a:pt x="6347" y="21386"/>
                  <a:pt x="6648" y="21505"/>
                </a:cubicBezTo>
                <a:cubicBezTo>
                  <a:pt x="6733" y="21542"/>
                  <a:pt x="6829" y="21554"/>
                  <a:pt x="6925" y="21554"/>
                </a:cubicBezTo>
                <a:cubicBezTo>
                  <a:pt x="7142" y="21554"/>
                  <a:pt x="7345" y="21470"/>
                  <a:pt x="7490" y="21301"/>
                </a:cubicBezTo>
                <a:lnTo>
                  <a:pt x="11072" y="17368"/>
                </a:lnTo>
                <a:lnTo>
                  <a:pt x="17406" y="19955"/>
                </a:lnTo>
                <a:cubicBezTo>
                  <a:pt x="17503" y="19990"/>
                  <a:pt x="17598" y="20014"/>
                  <a:pt x="17695" y="20014"/>
                </a:cubicBezTo>
                <a:cubicBezTo>
                  <a:pt x="17827" y="20014"/>
                  <a:pt x="17959" y="19978"/>
                  <a:pt x="18069" y="19919"/>
                </a:cubicBezTo>
                <a:cubicBezTo>
                  <a:pt x="18272" y="19798"/>
                  <a:pt x="18416" y="19605"/>
                  <a:pt x="18453" y="19377"/>
                </a:cubicBezTo>
                <a:lnTo>
                  <a:pt x="21530" y="904"/>
                </a:lnTo>
                <a:cubicBezTo>
                  <a:pt x="21577" y="603"/>
                  <a:pt x="21456" y="314"/>
                  <a:pt x="21204" y="13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spTree>
    <p:extLst>
      <p:ext uri="{BB962C8B-B14F-4D97-AF65-F5344CB8AC3E}">
        <p14:creationId xmlns:p14="http://schemas.microsoft.com/office/powerpoint/2010/main" val="704920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7"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客单价</a:t>
            </a:r>
          </a:p>
        </p:txBody>
      </p:sp>
      <p:sp>
        <p:nvSpPr>
          <p:cNvPr id="8"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4853779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1524000" y="5525237"/>
            <a:ext cx="9527177" cy="830997"/>
          </a:xfrm>
          <a:prstGeom prst="rect">
            <a:avLst/>
          </a:prstGeom>
        </p:spPr>
        <p:txBody>
          <a:bodyPr wrap="square">
            <a:spAutoFit/>
          </a:bodyPr>
          <a:lstStyle/>
          <a:p>
            <a:pPr algn="ctr">
              <a:lnSpc>
                <a:spcPct val="120000"/>
              </a:lnSpc>
            </a:pP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客单价是指平均每个用户的成交金额。客单价在很大程度上代表着网店消化流量的能力，是网店业绩提升的关键指标</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客单价</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a:off x="2760617" y="1329744"/>
            <a:ext cx="6287589" cy="3999903"/>
            <a:chOff x="2760617" y="1329744"/>
            <a:chExt cx="6287589" cy="3999903"/>
          </a:xfrm>
        </p:grpSpPr>
        <p:grpSp>
          <p:nvGrpSpPr>
            <p:cNvPr id="75" name="组合 74"/>
            <p:cNvGrpSpPr/>
            <p:nvPr/>
          </p:nvGrpSpPr>
          <p:grpSpPr>
            <a:xfrm>
              <a:off x="3808232" y="1329744"/>
              <a:ext cx="4282032" cy="3872663"/>
              <a:chOff x="4113031" y="783383"/>
              <a:chExt cx="4753073" cy="4298672"/>
            </a:xfrm>
          </p:grpSpPr>
          <p:sp>
            <p:nvSpPr>
              <p:cNvPr id="6" name="直角三角形 5"/>
              <p:cNvSpPr/>
              <p:nvPr/>
            </p:nvSpPr>
            <p:spPr>
              <a:xfrm rot="16890802">
                <a:off x="5356834" y="783383"/>
                <a:ext cx="3194991" cy="3194991"/>
              </a:xfrm>
              <a:prstGeom prst="rtTriangl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113031" y="1467091"/>
                <a:ext cx="4753073" cy="3614964"/>
                <a:chOff x="4113031" y="1467091"/>
                <a:chExt cx="4753073" cy="3614964"/>
              </a:xfrm>
            </p:grpSpPr>
            <p:grpSp>
              <p:nvGrpSpPr>
                <p:cNvPr id="7" name="6181b3f6-6a75-470e-9fec-b111614c42e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4113031" y="1467091"/>
                  <a:ext cx="4753073" cy="3614964"/>
                  <a:chOff x="2824163" y="1163638"/>
                  <a:chExt cx="6543675" cy="4976812"/>
                </a:xfrm>
              </p:grpSpPr>
              <p:sp>
                <p:nvSpPr>
                  <p:cNvPr id="8" name="íŝḻîdê"/>
                  <p:cNvSpPr/>
                  <p:nvPr/>
                </p:nvSpPr>
                <p:spPr bwMode="auto">
                  <a:xfrm>
                    <a:off x="4337051" y="2987675"/>
                    <a:ext cx="2800350" cy="2946400"/>
                  </a:xfrm>
                  <a:prstGeom prst="rect">
                    <a:avLst/>
                  </a:prstGeom>
                  <a:solidFill>
                    <a:srgbClr val="60C1A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 name="íṣľïḑê"/>
                  <p:cNvSpPr/>
                  <p:nvPr/>
                </p:nvSpPr>
                <p:spPr bwMode="auto">
                  <a:xfrm>
                    <a:off x="5045076" y="2568575"/>
                    <a:ext cx="844550" cy="693737"/>
                  </a:xfrm>
                  <a:custGeom>
                    <a:avLst/>
                    <a:gdLst>
                      <a:gd name="T0" fmla="*/ 343 w 355"/>
                      <a:gd name="T1" fmla="*/ 4 h 291"/>
                      <a:gd name="T2" fmla="*/ 354 w 355"/>
                      <a:gd name="T3" fmla="*/ 39 h 291"/>
                      <a:gd name="T4" fmla="*/ 291 w 355"/>
                      <a:gd name="T5" fmla="*/ 31 h 291"/>
                      <a:gd name="T6" fmla="*/ 193 w 355"/>
                      <a:gd name="T7" fmla="*/ 51 h 291"/>
                      <a:gd name="T8" fmla="*/ 159 w 355"/>
                      <a:gd name="T9" fmla="*/ 67 h 291"/>
                      <a:gd name="T10" fmla="*/ 107 w 355"/>
                      <a:gd name="T11" fmla="*/ 107 h 291"/>
                      <a:gd name="T12" fmla="*/ 58 w 355"/>
                      <a:gd name="T13" fmla="*/ 176 h 291"/>
                      <a:gd name="T14" fmla="*/ 32 w 355"/>
                      <a:gd name="T15" fmla="*/ 280 h 291"/>
                      <a:gd name="T16" fmla="*/ 31 w 355"/>
                      <a:gd name="T17" fmla="*/ 291 h 291"/>
                      <a:gd name="T18" fmla="*/ 0 w 355"/>
                      <a:gd name="T19" fmla="*/ 291 h 291"/>
                      <a:gd name="T20" fmla="*/ 0 w 355"/>
                      <a:gd name="T21" fmla="*/ 284 h 291"/>
                      <a:gd name="T22" fmla="*/ 23 w 355"/>
                      <a:gd name="T23" fmla="*/ 176 h 291"/>
                      <a:gd name="T24" fmla="*/ 85 w 355"/>
                      <a:gd name="T25" fmla="*/ 85 h 291"/>
                      <a:gd name="T26" fmla="*/ 126 w 355"/>
                      <a:gd name="T27" fmla="*/ 51 h 291"/>
                      <a:gd name="T28" fmla="*/ 154 w 355"/>
                      <a:gd name="T29" fmla="*/ 33 h 291"/>
                      <a:gd name="T30" fmla="*/ 291 w 355"/>
                      <a:gd name="T31" fmla="*/ 0 h 291"/>
                      <a:gd name="T32" fmla="*/ 343 w 355"/>
                      <a:gd name="T33" fmla="*/ 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291">
                        <a:moveTo>
                          <a:pt x="343" y="4"/>
                        </a:moveTo>
                        <a:cubicBezTo>
                          <a:pt x="351" y="17"/>
                          <a:pt x="355" y="29"/>
                          <a:pt x="354" y="39"/>
                        </a:cubicBezTo>
                        <a:cubicBezTo>
                          <a:pt x="334" y="34"/>
                          <a:pt x="313" y="31"/>
                          <a:pt x="291" y="31"/>
                        </a:cubicBezTo>
                        <a:cubicBezTo>
                          <a:pt x="256" y="31"/>
                          <a:pt x="223" y="38"/>
                          <a:pt x="193" y="51"/>
                        </a:cubicBezTo>
                        <a:cubicBezTo>
                          <a:pt x="181" y="55"/>
                          <a:pt x="170" y="61"/>
                          <a:pt x="159" y="67"/>
                        </a:cubicBezTo>
                        <a:cubicBezTo>
                          <a:pt x="140" y="78"/>
                          <a:pt x="123" y="92"/>
                          <a:pt x="107" y="107"/>
                        </a:cubicBezTo>
                        <a:cubicBezTo>
                          <a:pt x="87" y="127"/>
                          <a:pt x="71" y="151"/>
                          <a:pt x="58" y="176"/>
                        </a:cubicBezTo>
                        <a:cubicBezTo>
                          <a:pt x="42" y="208"/>
                          <a:pt x="33" y="243"/>
                          <a:pt x="32" y="280"/>
                        </a:cubicBezTo>
                        <a:cubicBezTo>
                          <a:pt x="31" y="284"/>
                          <a:pt x="31" y="287"/>
                          <a:pt x="31" y="291"/>
                        </a:cubicBezTo>
                        <a:cubicBezTo>
                          <a:pt x="0" y="291"/>
                          <a:pt x="0" y="291"/>
                          <a:pt x="0" y="291"/>
                        </a:cubicBezTo>
                        <a:cubicBezTo>
                          <a:pt x="0" y="288"/>
                          <a:pt x="0" y="286"/>
                          <a:pt x="0" y="284"/>
                        </a:cubicBezTo>
                        <a:cubicBezTo>
                          <a:pt x="1" y="246"/>
                          <a:pt x="9" y="209"/>
                          <a:pt x="23" y="176"/>
                        </a:cubicBezTo>
                        <a:cubicBezTo>
                          <a:pt x="38" y="142"/>
                          <a:pt x="59" y="111"/>
                          <a:pt x="85" y="85"/>
                        </a:cubicBezTo>
                        <a:cubicBezTo>
                          <a:pt x="97" y="72"/>
                          <a:pt x="111" y="61"/>
                          <a:pt x="126" y="51"/>
                        </a:cubicBezTo>
                        <a:cubicBezTo>
                          <a:pt x="135" y="44"/>
                          <a:pt x="144" y="39"/>
                          <a:pt x="154" y="33"/>
                        </a:cubicBezTo>
                        <a:cubicBezTo>
                          <a:pt x="195" y="12"/>
                          <a:pt x="241" y="0"/>
                          <a:pt x="291" y="0"/>
                        </a:cubicBezTo>
                        <a:cubicBezTo>
                          <a:pt x="308" y="0"/>
                          <a:pt x="326" y="1"/>
                          <a:pt x="343" y="4"/>
                        </a:cubicBez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îṧḷíḓè"/>
                  <p:cNvSpPr/>
                  <p:nvPr/>
                </p:nvSpPr>
                <p:spPr bwMode="auto">
                  <a:xfrm>
                    <a:off x="5946776" y="2600325"/>
                    <a:ext cx="484188" cy="661987"/>
                  </a:xfrm>
                  <a:custGeom>
                    <a:avLst/>
                    <a:gdLst>
                      <a:gd name="T0" fmla="*/ 203 w 203"/>
                      <a:gd name="T1" fmla="*/ 278 h 278"/>
                      <a:gd name="T2" fmla="*/ 171 w 203"/>
                      <a:gd name="T3" fmla="*/ 278 h 278"/>
                      <a:gd name="T4" fmla="*/ 171 w 203"/>
                      <a:gd name="T5" fmla="*/ 267 h 278"/>
                      <a:gd name="T6" fmla="*/ 144 w 203"/>
                      <a:gd name="T7" fmla="*/ 163 h 278"/>
                      <a:gd name="T8" fmla="*/ 95 w 203"/>
                      <a:gd name="T9" fmla="*/ 94 h 278"/>
                      <a:gd name="T10" fmla="*/ 3 w 203"/>
                      <a:gd name="T11" fmla="*/ 35 h 278"/>
                      <a:gd name="T12" fmla="*/ 4 w 203"/>
                      <a:gd name="T13" fmla="*/ 28 h 278"/>
                      <a:gd name="T14" fmla="*/ 0 w 203"/>
                      <a:gd name="T15" fmla="*/ 0 h 278"/>
                      <a:gd name="T16" fmla="*/ 117 w 203"/>
                      <a:gd name="T17" fmla="*/ 72 h 278"/>
                      <a:gd name="T18" fmla="*/ 179 w 203"/>
                      <a:gd name="T19" fmla="*/ 163 h 278"/>
                      <a:gd name="T20" fmla="*/ 202 w 203"/>
                      <a:gd name="T21" fmla="*/ 271 h 278"/>
                      <a:gd name="T22" fmla="*/ 203 w 203"/>
                      <a:gd name="T23"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78">
                        <a:moveTo>
                          <a:pt x="203" y="278"/>
                        </a:moveTo>
                        <a:cubicBezTo>
                          <a:pt x="171" y="278"/>
                          <a:pt x="171" y="278"/>
                          <a:pt x="171" y="278"/>
                        </a:cubicBezTo>
                        <a:cubicBezTo>
                          <a:pt x="171" y="274"/>
                          <a:pt x="171" y="271"/>
                          <a:pt x="171" y="267"/>
                        </a:cubicBezTo>
                        <a:cubicBezTo>
                          <a:pt x="169" y="230"/>
                          <a:pt x="160" y="195"/>
                          <a:pt x="144" y="163"/>
                        </a:cubicBezTo>
                        <a:cubicBezTo>
                          <a:pt x="131" y="138"/>
                          <a:pt x="115" y="114"/>
                          <a:pt x="95" y="94"/>
                        </a:cubicBezTo>
                        <a:cubicBezTo>
                          <a:pt x="69" y="69"/>
                          <a:pt x="38" y="48"/>
                          <a:pt x="3" y="35"/>
                        </a:cubicBezTo>
                        <a:cubicBezTo>
                          <a:pt x="4" y="33"/>
                          <a:pt x="4" y="31"/>
                          <a:pt x="4" y="28"/>
                        </a:cubicBezTo>
                        <a:cubicBezTo>
                          <a:pt x="5" y="19"/>
                          <a:pt x="4" y="10"/>
                          <a:pt x="0" y="0"/>
                        </a:cubicBezTo>
                        <a:cubicBezTo>
                          <a:pt x="45" y="15"/>
                          <a:pt x="85" y="39"/>
                          <a:pt x="117" y="72"/>
                        </a:cubicBezTo>
                        <a:cubicBezTo>
                          <a:pt x="143" y="98"/>
                          <a:pt x="164" y="129"/>
                          <a:pt x="179" y="163"/>
                        </a:cubicBezTo>
                        <a:cubicBezTo>
                          <a:pt x="193" y="196"/>
                          <a:pt x="202" y="233"/>
                          <a:pt x="202" y="271"/>
                        </a:cubicBezTo>
                        <a:cubicBezTo>
                          <a:pt x="203" y="273"/>
                          <a:pt x="203" y="275"/>
                          <a:pt x="203" y="278"/>
                        </a:cubicBez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ïSľíde"/>
                  <p:cNvSpPr/>
                  <p:nvPr/>
                </p:nvSpPr>
                <p:spPr bwMode="auto">
                  <a:xfrm>
                    <a:off x="5005388" y="3230563"/>
                    <a:ext cx="171450" cy="169862"/>
                  </a:xfrm>
                  <a:prstGeom prst="ellipse">
                    <a:avLst/>
                  </a:pr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iṡļiḑê"/>
                  <p:cNvSpPr/>
                  <p:nvPr/>
                </p:nvSpPr>
                <p:spPr bwMode="auto">
                  <a:xfrm>
                    <a:off x="6299201" y="3230563"/>
                    <a:ext cx="169863" cy="169862"/>
                  </a:xfrm>
                  <a:prstGeom prst="ellipse">
                    <a:avLst/>
                  </a:pr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iṡľïḓè"/>
                  <p:cNvSpPr/>
                  <p:nvPr/>
                </p:nvSpPr>
                <p:spPr bwMode="auto">
                  <a:xfrm>
                    <a:off x="3516313" y="3722688"/>
                    <a:ext cx="2100263" cy="2211387"/>
                  </a:xfrm>
                  <a:prstGeom prst="rect">
                    <a:avLst/>
                  </a:prstGeom>
                  <a:solidFill>
                    <a:srgbClr val="FE52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 name="ísḷïdè"/>
                  <p:cNvSpPr/>
                  <p:nvPr/>
                </p:nvSpPr>
                <p:spPr bwMode="auto">
                  <a:xfrm>
                    <a:off x="4046538" y="3409950"/>
                    <a:ext cx="1039813" cy="517525"/>
                  </a:xfrm>
                  <a:custGeom>
                    <a:avLst/>
                    <a:gdLst>
                      <a:gd name="T0" fmla="*/ 219 w 437"/>
                      <a:gd name="T1" fmla="*/ 0 h 218"/>
                      <a:gd name="T2" fmla="*/ 373 w 437"/>
                      <a:gd name="T3" fmla="*/ 64 h 218"/>
                      <a:gd name="T4" fmla="*/ 437 w 437"/>
                      <a:gd name="T5" fmla="*/ 218 h 218"/>
                      <a:gd name="T6" fmla="*/ 413 w 437"/>
                      <a:gd name="T7" fmla="*/ 218 h 218"/>
                      <a:gd name="T8" fmla="*/ 356 w 437"/>
                      <a:gd name="T9" fmla="*/ 81 h 218"/>
                      <a:gd name="T10" fmla="*/ 219 w 437"/>
                      <a:gd name="T11" fmla="*/ 24 h 218"/>
                      <a:gd name="T12" fmla="*/ 81 w 437"/>
                      <a:gd name="T13" fmla="*/ 81 h 218"/>
                      <a:gd name="T14" fmla="*/ 24 w 437"/>
                      <a:gd name="T15" fmla="*/ 218 h 218"/>
                      <a:gd name="T16" fmla="*/ 0 w 437"/>
                      <a:gd name="T17" fmla="*/ 218 h 218"/>
                      <a:gd name="T18" fmla="*/ 64 w 437"/>
                      <a:gd name="T19" fmla="*/ 64 h 218"/>
                      <a:gd name="T20" fmla="*/ 219 w 437"/>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218">
                        <a:moveTo>
                          <a:pt x="219" y="0"/>
                        </a:moveTo>
                        <a:cubicBezTo>
                          <a:pt x="279" y="0"/>
                          <a:pt x="333" y="24"/>
                          <a:pt x="373" y="64"/>
                        </a:cubicBezTo>
                        <a:cubicBezTo>
                          <a:pt x="412" y="103"/>
                          <a:pt x="437" y="158"/>
                          <a:pt x="437" y="218"/>
                        </a:cubicBezTo>
                        <a:cubicBezTo>
                          <a:pt x="413" y="218"/>
                          <a:pt x="413" y="218"/>
                          <a:pt x="413" y="218"/>
                        </a:cubicBezTo>
                        <a:cubicBezTo>
                          <a:pt x="413" y="164"/>
                          <a:pt x="391" y="116"/>
                          <a:pt x="356" y="81"/>
                        </a:cubicBezTo>
                        <a:cubicBezTo>
                          <a:pt x="321" y="45"/>
                          <a:pt x="272" y="24"/>
                          <a:pt x="219" y="24"/>
                        </a:cubicBezTo>
                        <a:cubicBezTo>
                          <a:pt x="165" y="24"/>
                          <a:pt x="116" y="45"/>
                          <a:pt x="81" y="81"/>
                        </a:cubicBezTo>
                        <a:cubicBezTo>
                          <a:pt x="46" y="116"/>
                          <a:pt x="24" y="164"/>
                          <a:pt x="24" y="218"/>
                        </a:cubicBezTo>
                        <a:cubicBezTo>
                          <a:pt x="0" y="218"/>
                          <a:pt x="0" y="218"/>
                          <a:pt x="0" y="218"/>
                        </a:cubicBezTo>
                        <a:cubicBezTo>
                          <a:pt x="0" y="158"/>
                          <a:pt x="25" y="103"/>
                          <a:pt x="64" y="64"/>
                        </a:cubicBezTo>
                        <a:cubicBezTo>
                          <a:pt x="104" y="24"/>
                          <a:pt x="158" y="0"/>
                          <a:pt x="219" y="0"/>
                        </a:cubicBez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îşḻîḋé"/>
                  <p:cNvSpPr/>
                  <p:nvPr/>
                </p:nvSpPr>
                <p:spPr bwMode="auto">
                  <a:xfrm>
                    <a:off x="4017963" y="3906838"/>
                    <a:ext cx="128588" cy="125412"/>
                  </a:xfrm>
                  <a:prstGeom prst="ellipse">
                    <a:avLst/>
                  </a:pr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íṡḻïďê"/>
                  <p:cNvSpPr/>
                  <p:nvPr/>
                </p:nvSpPr>
                <p:spPr bwMode="auto">
                  <a:xfrm>
                    <a:off x="4987926" y="3906838"/>
                    <a:ext cx="127000" cy="125412"/>
                  </a:xfrm>
                  <a:prstGeom prst="ellipse">
                    <a:avLst/>
                  </a:pr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í$ļîḍé"/>
                  <p:cNvSpPr/>
                  <p:nvPr/>
                </p:nvSpPr>
                <p:spPr bwMode="auto">
                  <a:xfrm>
                    <a:off x="3517901" y="1560513"/>
                    <a:ext cx="1579563" cy="1092200"/>
                  </a:xfrm>
                  <a:custGeom>
                    <a:avLst/>
                    <a:gdLst>
                      <a:gd name="T0" fmla="*/ 529 w 664"/>
                      <a:gd name="T1" fmla="*/ 457 h 459"/>
                      <a:gd name="T2" fmla="*/ 555 w 664"/>
                      <a:gd name="T3" fmla="*/ 447 h 459"/>
                      <a:gd name="T4" fmla="*/ 655 w 664"/>
                      <a:gd name="T5" fmla="*/ 317 h 459"/>
                      <a:gd name="T6" fmla="*/ 662 w 664"/>
                      <a:gd name="T7" fmla="*/ 287 h 459"/>
                      <a:gd name="T8" fmla="*/ 622 w 664"/>
                      <a:gd name="T9" fmla="*/ 128 h 459"/>
                      <a:gd name="T10" fmla="*/ 601 w 664"/>
                      <a:gd name="T11" fmla="*/ 108 h 459"/>
                      <a:gd name="T12" fmla="*/ 87 w 664"/>
                      <a:gd name="T13" fmla="*/ 2 h 459"/>
                      <a:gd name="T14" fmla="*/ 67 w 664"/>
                      <a:gd name="T15" fmla="*/ 15 h 459"/>
                      <a:gd name="T16" fmla="*/ 38 w 664"/>
                      <a:gd name="T17" fmla="*/ 156 h 459"/>
                      <a:gd name="T18" fmla="*/ 31 w 664"/>
                      <a:gd name="T19" fmla="*/ 189 h 459"/>
                      <a:gd name="T20" fmla="*/ 2 w 664"/>
                      <a:gd name="T21" fmla="*/ 331 h 459"/>
                      <a:gd name="T22" fmla="*/ 15 w 664"/>
                      <a:gd name="T23" fmla="*/ 350 h 459"/>
                      <a:gd name="T24" fmla="*/ 529 w 664"/>
                      <a:gd name="T25" fmla="*/ 45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4" h="459">
                        <a:moveTo>
                          <a:pt x="529" y="457"/>
                        </a:moveTo>
                        <a:cubicBezTo>
                          <a:pt x="538" y="459"/>
                          <a:pt x="550" y="454"/>
                          <a:pt x="555" y="447"/>
                        </a:cubicBezTo>
                        <a:cubicBezTo>
                          <a:pt x="655" y="317"/>
                          <a:pt x="655" y="317"/>
                          <a:pt x="655" y="317"/>
                        </a:cubicBezTo>
                        <a:cubicBezTo>
                          <a:pt x="661" y="309"/>
                          <a:pt x="664" y="296"/>
                          <a:pt x="662" y="287"/>
                        </a:cubicBezTo>
                        <a:cubicBezTo>
                          <a:pt x="622" y="128"/>
                          <a:pt x="622" y="128"/>
                          <a:pt x="622" y="128"/>
                        </a:cubicBezTo>
                        <a:cubicBezTo>
                          <a:pt x="619" y="119"/>
                          <a:pt x="610" y="110"/>
                          <a:pt x="601" y="108"/>
                        </a:cubicBezTo>
                        <a:cubicBezTo>
                          <a:pt x="87" y="2"/>
                          <a:pt x="87" y="2"/>
                          <a:pt x="87" y="2"/>
                        </a:cubicBezTo>
                        <a:cubicBezTo>
                          <a:pt x="78" y="0"/>
                          <a:pt x="69" y="6"/>
                          <a:pt x="67" y="15"/>
                        </a:cubicBezTo>
                        <a:cubicBezTo>
                          <a:pt x="38" y="156"/>
                          <a:pt x="38" y="156"/>
                          <a:pt x="38" y="156"/>
                        </a:cubicBezTo>
                        <a:cubicBezTo>
                          <a:pt x="36" y="165"/>
                          <a:pt x="33" y="180"/>
                          <a:pt x="31" y="189"/>
                        </a:cubicBezTo>
                        <a:cubicBezTo>
                          <a:pt x="2" y="331"/>
                          <a:pt x="2" y="331"/>
                          <a:pt x="2" y="331"/>
                        </a:cubicBezTo>
                        <a:cubicBezTo>
                          <a:pt x="0" y="340"/>
                          <a:pt x="6" y="349"/>
                          <a:pt x="15" y="350"/>
                        </a:cubicBezTo>
                        <a:lnTo>
                          <a:pt x="529" y="457"/>
                        </a:lnTo>
                        <a:close/>
                      </a:path>
                    </a:pathLst>
                  </a:custGeom>
                  <a:solidFill>
                    <a:srgbClr val="FE52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íśḻîďe"/>
                  <p:cNvSpPr/>
                  <p:nvPr/>
                </p:nvSpPr>
                <p:spPr bwMode="auto">
                  <a:xfrm>
                    <a:off x="4802188" y="2143125"/>
                    <a:ext cx="214313" cy="207962"/>
                  </a:xfrm>
                  <a:custGeom>
                    <a:avLst/>
                    <a:gdLst>
                      <a:gd name="T0" fmla="*/ 53 w 90"/>
                      <a:gd name="T1" fmla="*/ 5 h 87"/>
                      <a:gd name="T2" fmla="*/ 86 w 90"/>
                      <a:gd name="T3" fmla="*/ 52 h 87"/>
                      <a:gd name="T4" fmla="*/ 37 w 90"/>
                      <a:gd name="T5" fmla="*/ 83 h 87"/>
                      <a:gd name="T6" fmla="*/ 4 w 90"/>
                      <a:gd name="T7" fmla="*/ 35 h 87"/>
                      <a:gd name="T8" fmla="*/ 53 w 90"/>
                      <a:gd name="T9" fmla="*/ 5 h 87"/>
                    </a:gdLst>
                    <a:ahLst/>
                    <a:cxnLst>
                      <a:cxn ang="0">
                        <a:pos x="T0" y="T1"/>
                      </a:cxn>
                      <a:cxn ang="0">
                        <a:pos x="T2" y="T3"/>
                      </a:cxn>
                      <a:cxn ang="0">
                        <a:pos x="T4" y="T5"/>
                      </a:cxn>
                      <a:cxn ang="0">
                        <a:pos x="T6" y="T7"/>
                      </a:cxn>
                      <a:cxn ang="0">
                        <a:pos x="T8" y="T9"/>
                      </a:cxn>
                    </a:cxnLst>
                    <a:rect l="0" t="0" r="r" b="b"/>
                    <a:pathLst>
                      <a:path w="90" h="87">
                        <a:moveTo>
                          <a:pt x="53" y="5"/>
                        </a:moveTo>
                        <a:cubicBezTo>
                          <a:pt x="76" y="9"/>
                          <a:pt x="90" y="30"/>
                          <a:pt x="86" y="52"/>
                        </a:cubicBezTo>
                        <a:cubicBezTo>
                          <a:pt x="81" y="74"/>
                          <a:pt x="59" y="87"/>
                          <a:pt x="37" y="83"/>
                        </a:cubicBezTo>
                        <a:cubicBezTo>
                          <a:pt x="14" y="78"/>
                          <a:pt x="0" y="57"/>
                          <a:pt x="4" y="35"/>
                        </a:cubicBezTo>
                        <a:cubicBezTo>
                          <a:pt x="9" y="14"/>
                          <a:pt x="31" y="0"/>
                          <a:pt x="53" y="5"/>
                        </a:cubicBez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íšḻídé"/>
                  <p:cNvSpPr/>
                  <p:nvPr/>
                </p:nvSpPr>
                <p:spPr bwMode="auto">
                  <a:xfrm>
                    <a:off x="4845051" y="2184400"/>
                    <a:ext cx="128588" cy="125412"/>
                  </a:xfrm>
                  <a:custGeom>
                    <a:avLst/>
                    <a:gdLst>
                      <a:gd name="T0" fmla="*/ 32 w 54"/>
                      <a:gd name="T1" fmla="*/ 3 h 53"/>
                      <a:gd name="T2" fmla="*/ 52 w 54"/>
                      <a:gd name="T3" fmla="*/ 32 h 53"/>
                      <a:gd name="T4" fmla="*/ 22 w 54"/>
                      <a:gd name="T5" fmla="*/ 50 h 53"/>
                      <a:gd name="T6" fmla="*/ 2 w 54"/>
                      <a:gd name="T7" fmla="*/ 22 h 53"/>
                      <a:gd name="T8" fmla="*/ 32 w 54"/>
                      <a:gd name="T9" fmla="*/ 3 h 53"/>
                    </a:gdLst>
                    <a:ahLst/>
                    <a:cxnLst>
                      <a:cxn ang="0">
                        <a:pos x="T0" y="T1"/>
                      </a:cxn>
                      <a:cxn ang="0">
                        <a:pos x="T2" y="T3"/>
                      </a:cxn>
                      <a:cxn ang="0">
                        <a:pos x="T4" y="T5"/>
                      </a:cxn>
                      <a:cxn ang="0">
                        <a:pos x="T6" y="T7"/>
                      </a:cxn>
                      <a:cxn ang="0">
                        <a:pos x="T8" y="T9"/>
                      </a:cxn>
                    </a:cxnLst>
                    <a:rect l="0" t="0" r="r" b="b"/>
                    <a:pathLst>
                      <a:path w="54" h="53">
                        <a:moveTo>
                          <a:pt x="32" y="3"/>
                        </a:moveTo>
                        <a:cubicBezTo>
                          <a:pt x="45" y="6"/>
                          <a:pt x="54" y="19"/>
                          <a:pt x="52" y="32"/>
                        </a:cubicBezTo>
                        <a:cubicBezTo>
                          <a:pt x="49" y="45"/>
                          <a:pt x="36" y="53"/>
                          <a:pt x="22" y="50"/>
                        </a:cubicBezTo>
                        <a:cubicBezTo>
                          <a:pt x="9" y="47"/>
                          <a:pt x="0" y="35"/>
                          <a:pt x="2" y="22"/>
                        </a:cubicBezTo>
                        <a:cubicBezTo>
                          <a:pt x="5" y="9"/>
                          <a:pt x="18" y="0"/>
                          <a:pt x="32" y="3"/>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îş1iḑe"/>
                  <p:cNvSpPr/>
                  <p:nvPr/>
                </p:nvSpPr>
                <p:spPr bwMode="auto">
                  <a:xfrm>
                    <a:off x="5861051" y="2578100"/>
                    <a:ext cx="98425" cy="104775"/>
                  </a:xfrm>
                  <a:custGeom>
                    <a:avLst/>
                    <a:gdLst>
                      <a:gd name="T0" fmla="*/ 40 w 41"/>
                      <a:gd name="T1" fmla="*/ 37 h 44"/>
                      <a:gd name="T2" fmla="*/ 39 w 41"/>
                      <a:gd name="T3" fmla="*/ 44 h 44"/>
                      <a:gd name="T4" fmla="*/ 11 w 41"/>
                      <a:gd name="T5" fmla="*/ 35 h 44"/>
                      <a:gd name="T6" fmla="*/ 0 w 41"/>
                      <a:gd name="T7" fmla="*/ 0 h 44"/>
                      <a:gd name="T8" fmla="*/ 36 w 41"/>
                      <a:gd name="T9" fmla="*/ 9 h 44"/>
                      <a:gd name="T10" fmla="*/ 40 w 41"/>
                      <a:gd name="T11" fmla="*/ 37 h 44"/>
                    </a:gdLst>
                    <a:ahLst/>
                    <a:cxnLst>
                      <a:cxn ang="0">
                        <a:pos x="T0" y="T1"/>
                      </a:cxn>
                      <a:cxn ang="0">
                        <a:pos x="T2" y="T3"/>
                      </a:cxn>
                      <a:cxn ang="0">
                        <a:pos x="T4" y="T5"/>
                      </a:cxn>
                      <a:cxn ang="0">
                        <a:pos x="T6" y="T7"/>
                      </a:cxn>
                      <a:cxn ang="0">
                        <a:pos x="T8" y="T9"/>
                      </a:cxn>
                      <a:cxn ang="0">
                        <a:pos x="T10" y="T11"/>
                      </a:cxn>
                    </a:cxnLst>
                    <a:rect l="0" t="0" r="r" b="b"/>
                    <a:pathLst>
                      <a:path w="41" h="44">
                        <a:moveTo>
                          <a:pt x="40" y="37"/>
                        </a:moveTo>
                        <a:cubicBezTo>
                          <a:pt x="40" y="40"/>
                          <a:pt x="40" y="42"/>
                          <a:pt x="39" y="44"/>
                        </a:cubicBezTo>
                        <a:cubicBezTo>
                          <a:pt x="30" y="41"/>
                          <a:pt x="21" y="38"/>
                          <a:pt x="11" y="35"/>
                        </a:cubicBezTo>
                        <a:cubicBezTo>
                          <a:pt x="12" y="25"/>
                          <a:pt x="8" y="13"/>
                          <a:pt x="0" y="0"/>
                        </a:cubicBezTo>
                        <a:cubicBezTo>
                          <a:pt x="12" y="2"/>
                          <a:pt x="24" y="6"/>
                          <a:pt x="36" y="9"/>
                        </a:cubicBezTo>
                        <a:cubicBezTo>
                          <a:pt x="40" y="19"/>
                          <a:pt x="41" y="28"/>
                          <a:pt x="40" y="37"/>
                        </a:cubicBez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íṣ1ïďè"/>
                  <p:cNvSpPr/>
                  <p:nvPr/>
                </p:nvSpPr>
                <p:spPr bwMode="auto">
                  <a:xfrm>
                    <a:off x="5026026" y="2112963"/>
                    <a:ext cx="920750" cy="487362"/>
                  </a:xfrm>
                  <a:custGeom>
                    <a:avLst/>
                    <a:gdLst>
                      <a:gd name="T0" fmla="*/ 1 w 387"/>
                      <a:gd name="T1" fmla="*/ 14 h 205"/>
                      <a:gd name="T2" fmla="*/ 14 w 387"/>
                      <a:gd name="T3" fmla="*/ 0 h 205"/>
                      <a:gd name="T4" fmla="*/ 14 w 387"/>
                      <a:gd name="T5" fmla="*/ 0 h 205"/>
                      <a:gd name="T6" fmla="*/ 18 w 387"/>
                      <a:gd name="T7" fmla="*/ 0 h 205"/>
                      <a:gd name="T8" fmla="*/ 274 w 387"/>
                      <a:gd name="T9" fmla="*/ 94 h 205"/>
                      <a:gd name="T10" fmla="*/ 358 w 387"/>
                      <a:gd name="T11" fmla="*/ 159 h 205"/>
                      <a:gd name="T12" fmla="*/ 387 w 387"/>
                      <a:gd name="T13" fmla="*/ 205 h 205"/>
                      <a:gd name="T14" fmla="*/ 351 w 387"/>
                      <a:gd name="T15" fmla="*/ 196 h 205"/>
                      <a:gd name="T16" fmla="*/ 337 w 387"/>
                      <a:gd name="T17" fmla="*/ 179 h 205"/>
                      <a:gd name="T18" fmla="*/ 259 w 387"/>
                      <a:gd name="T19" fmla="*/ 118 h 205"/>
                      <a:gd name="T20" fmla="*/ 21 w 387"/>
                      <a:gd name="T21" fmla="*/ 29 h 205"/>
                      <a:gd name="T22" fmla="*/ 21 w 387"/>
                      <a:gd name="T23" fmla="*/ 29 h 205"/>
                      <a:gd name="T24" fmla="*/ 16 w 387"/>
                      <a:gd name="T25" fmla="*/ 29 h 205"/>
                      <a:gd name="T26" fmla="*/ 1 w 387"/>
                      <a:gd name="T27" fmla="*/ 1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205">
                        <a:moveTo>
                          <a:pt x="1" y="14"/>
                        </a:moveTo>
                        <a:cubicBezTo>
                          <a:pt x="0" y="5"/>
                          <a:pt x="7" y="1"/>
                          <a:pt x="14" y="0"/>
                        </a:cubicBezTo>
                        <a:cubicBezTo>
                          <a:pt x="14" y="0"/>
                          <a:pt x="14" y="0"/>
                          <a:pt x="14" y="0"/>
                        </a:cubicBezTo>
                        <a:cubicBezTo>
                          <a:pt x="15" y="0"/>
                          <a:pt x="17" y="0"/>
                          <a:pt x="18" y="0"/>
                        </a:cubicBezTo>
                        <a:cubicBezTo>
                          <a:pt x="87" y="5"/>
                          <a:pt x="193" y="44"/>
                          <a:pt x="274" y="94"/>
                        </a:cubicBezTo>
                        <a:cubicBezTo>
                          <a:pt x="308" y="114"/>
                          <a:pt x="337" y="137"/>
                          <a:pt x="358" y="159"/>
                        </a:cubicBezTo>
                        <a:cubicBezTo>
                          <a:pt x="372" y="175"/>
                          <a:pt x="382" y="190"/>
                          <a:pt x="387" y="205"/>
                        </a:cubicBezTo>
                        <a:cubicBezTo>
                          <a:pt x="375" y="202"/>
                          <a:pt x="363" y="198"/>
                          <a:pt x="351" y="196"/>
                        </a:cubicBezTo>
                        <a:cubicBezTo>
                          <a:pt x="347" y="191"/>
                          <a:pt x="342" y="185"/>
                          <a:pt x="337" y="179"/>
                        </a:cubicBezTo>
                        <a:cubicBezTo>
                          <a:pt x="318" y="158"/>
                          <a:pt x="290" y="138"/>
                          <a:pt x="259" y="118"/>
                        </a:cubicBezTo>
                        <a:cubicBezTo>
                          <a:pt x="183" y="72"/>
                          <a:pt x="85" y="35"/>
                          <a:pt x="21" y="29"/>
                        </a:cubicBezTo>
                        <a:cubicBezTo>
                          <a:pt x="21" y="29"/>
                          <a:pt x="21" y="29"/>
                          <a:pt x="21" y="29"/>
                        </a:cubicBezTo>
                        <a:cubicBezTo>
                          <a:pt x="19" y="29"/>
                          <a:pt x="18" y="29"/>
                          <a:pt x="16" y="29"/>
                        </a:cubicBezTo>
                        <a:cubicBezTo>
                          <a:pt x="8" y="28"/>
                          <a:pt x="1" y="24"/>
                          <a:pt x="1" y="14"/>
                        </a:cubicBezTo>
                        <a:close/>
                      </a:path>
                    </a:pathLst>
                  </a:custGeom>
                  <a:solidFill>
                    <a:srgbClr val="FFBA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ï$ľîḍé"/>
                  <p:cNvSpPr/>
                  <p:nvPr/>
                </p:nvSpPr>
                <p:spPr bwMode="auto">
                  <a:xfrm>
                    <a:off x="4872038" y="2208213"/>
                    <a:ext cx="1082675" cy="615950"/>
                  </a:xfrm>
                  <a:custGeom>
                    <a:avLst/>
                    <a:gdLst>
                      <a:gd name="T0" fmla="*/ 455 w 455"/>
                      <a:gd name="T1" fmla="*/ 200 h 259"/>
                      <a:gd name="T2" fmla="*/ 447 w 455"/>
                      <a:gd name="T3" fmla="*/ 221 h 259"/>
                      <a:gd name="T4" fmla="*/ 419 w 455"/>
                      <a:gd name="T5" fmla="*/ 246 h 259"/>
                      <a:gd name="T6" fmla="*/ 305 w 455"/>
                      <a:gd name="T7" fmla="*/ 246 h 259"/>
                      <a:gd name="T8" fmla="*/ 232 w 455"/>
                      <a:gd name="T9" fmla="*/ 219 h 259"/>
                      <a:gd name="T10" fmla="*/ 199 w 455"/>
                      <a:gd name="T11" fmla="*/ 203 h 259"/>
                      <a:gd name="T12" fmla="*/ 167 w 455"/>
                      <a:gd name="T13" fmla="*/ 185 h 259"/>
                      <a:gd name="T14" fmla="*/ 51 w 455"/>
                      <a:gd name="T15" fmla="*/ 91 h 259"/>
                      <a:gd name="T16" fmla="*/ 23 w 455"/>
                      <a:gd name="T17" fmla="*/ 56 h 259"/>
                      <a:gd name="T18" fmla="*/ 13 w 455"/>
                      <a:gd name="T19" fmla="*/ 40 h 259"/>
                      <a:gd name="T20" fmla="*/ 3 w 455"/>
                      <a:gd name="T21" fmla="*/ 23 h 259"/>
                      <a:gd name="T22" fmla="*/ 10 w 455"/>
                      <a:gd name="T23" fmla="*/ 4 h 259"/>
                      <a:gd name="T24" fmla="*/ 29 w 455"/>
                      <a:gd name="T25" fmla="*/ 10 h 259"/>
                      <a:gd name="T26" fmla="*/ 38 w 455"/>
                      <a:gd name="T27" fmla="*/ 27 h 259"/>
                      <a:gd name="T28" fmla="*/ 48 w 455"/>
                      <a:gd name="T29" fmla="*/ 42 h 259"/>
                      <a:gd name="T30" fmla="*/ 69 w 455"/>
                      <a:gd name="T31" fmla="*/ 68 h 259"/>
                      <a:gd name="T32" fmla="*/ 182 w 455"/>
                      <a:gd name="T33" fmla="*/ 160 h 259"/>
                      <a:gd name="T34" fmla="*/ 227 w 455"/>
                      <a:gd name="T35" fmla="*/ 185 h 259"/>
                      <a:gd name="T36" fmla="*/ 266 w 455"/>
                      <a:gd name="T37" fmla="*/ 203 h 259"/>
                      <a:gd name="T38" fmla="*/ 313 w 455"/>
                      <a:gd name="T39" fmla="*/ 218 h 259"/>
                      <a:gd name="T40" fmla="*/ 407 w 455"/>
                      <a:gd name="T41" fmla="*/ 220 h 259"/>
                      <a:gd name="T42" fmla="*/ 423 w 455"/>
                      <a:gd name="T43" fmla="*/ 206 h 259"/>
                      <a:gd name="T44" fmla="*/ 427 w 455"/>
                      <a:gd name="T45" fmla="*/ 191 h 259"/>
                      <a:gd name="T46" fmla="*/ 455 w 455"/>
                      <a:gd name="T47" fmla="*/ 20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5" h="259">
                        <a:moveTo>
                          <a:pt x="455" y="200"/>
                        </a:moveTo>
                        <a:cubicBezTo>
                          <a:pt x="454" y="207"/>
                          <a:pt x="451" y="214"/>
                          <a:pt x="447" y="221"/>
                        </a:cubicBezTo>
                        <a:cubicBezTo>
                          <a:pt x="440" y="232"/>
                          <a:pt x="431" y="240"/>
                          <a:pt x="419" y="246"/>
                        </a:cubicBezTo>
                        <a:cubicBezTo>
                          <a:pt x="392" y="259"/>
                          <a:pt x="351" y="258"/>
                          <a:pt x="305" y="246"/>
                        </a:cubicBezTo>
                        <a:cubicBezTo>
                          <a:pt x="282" y="240"/>
                          <a:pt x="257" y="231"/>
                          <a:pt x="232" y="219"/>
                        </a:cubicBezTo>
                        <a:cubicBezTo>
                          <a:pt x="221" y="214"/>
                          <a:pt x="210" y="209"/>
                          <a:pt x="199" y="203"/>
                        </a:cubicBezTo>
                        <a:cubicBezTo>
                          <a:pt x="188" y="197"/>
                          <a:pt x="177" y="191"/>
                          <a:pt x="167" y="185"/>
                        </a:cubicBezTo>
                        <a:cubicBezTo>
                          <a:pt x="124" y="158"/>
                          <a:pt x="83" y="126"/>
                          <a:pt x="51" y="91"/>
                        </a:cubicBezTo>
                        <a:cubicBezTo>
                          <a:pt x="40" y="80"/>
                          <a:pt x="31" y="68"/>
                          <a:pt x="23" y="56"/>
                        </a:cubicBezTo>
                        <a:cubicBezTo>
                          <a:pt x="19" y="51"/>
                          <a:pt x="16" y="46"/>
                          <a:pt x="13" y="40"/>
                        </a:cubicBezTo>
                        <a:cubicBezTo>
                          <a:pt x="9" y="35"/>
                          <a:pt x="6" y="29"/>
                          <a:pt x="3" y="23"/>
                        </a:cubicBezTo>
                        <a:cubicBezTo>
                          <a:pt x="0" y="16"/>
                          <a:pt x="3" y="7"/>
                          <a:pt x="10" y="4"/>
                        </a:cubicBezTo>
                        <a:cubicBezTo>
                          <a:pt x="17" y="0"/>
                          <a:pt x="25" y="3"/>
                          <a:pt x="29" y="10"/>
                        </a:cubicBezTo>
                        <a:cubicBezTo>
                          <a:pt x="32" y="16"/>
                          <a:pt x="35" y="22"/>
                          <a:pt x="38" y="27"/>
                        </a:cubicBezTo>
                        <a:cubicBezTo>
                          <a:pt x="41" y="32"/>
                          <a:pt x="45" y="37"/>
                          <a:pt x="48" y="42"/>
                        </a:cubicBezTo>
                        <a:cubicBezTo>
                          <a:pt x="54" y="51"/>
                          <a:pt x="61" y="59"/>
                          <a:pt x="69" y="68"/>
                        </a:cubicBezTo>
                        <a:cubicBezTo>
                          <a:pt x="99" y="102"/>
                          <a:pt x="139" y="134"/>
                          <a:pt x="182" y="160"/>
                        </a:cubicBezTo>
                        <a:cubicBezTo>
                          <a:pt x="197" y="169"/>
                          <a:pt x="212" y="178"/>
                          <a:pt x="227" y="185"/>
                        </a:cubicBezTo>
                        <a:cubicBezTo>
                          <a:pt x="240" y="192"/>
                          <a:pt x="253" y="198"/>
                          <a:pt x="266" y="203"/>
                        </a:cubicBezTo>
                        <a:cubicBezTo>
                          <a:pt x="282" y="209"/>
                          <a:pt x="298" y="214"/>
                          <a:pt x="313" y="218"/>
                        </a:cubicBezTo>
                        <a:cubicBezTo>
                          <a:pt x="352" y="228"/>
                          <a:pt x="386" y="230"/>
                          <a:pt x="407" y="220"/>
                        </a:cubicBezTo>
                        <a:cubicBezTo>
                          <a:pt x="414" y="216"/>
                          <a:pt x="419" y="212"/>
                          <a:pt x="423" y="206"/>
                        </a:cubicBezTo>
                        <a:cubicBezTo>
                          <a:pt x="426" y="201"/>
                          <a:pt x="427" y="196"/>
                          <a:pt x="427" y="191"/>
                        </a:cubicBezTo>
                        <a:cubicBezTo>
                          <a:pt x="437" y="194"/>
                          <a:pt x="446" y="197"/>
                          <a:pt x="455" y="200"/>
                        </a:cubicBezTo>
                        <a:close/>
                      </a:path>
                    </a:pathLst>
                  </a:custGeom>
                  <a:solidFill>
                    <a:srgbClr val="FFBA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îṣḷiḑê"/>
                  <p:cNvSpPr/>
                  <p:nvPr/>
                </p:nvSpPr>
                <p:spPr bwMode="auto">
                  <a:xfrm>
                    <a:off x="4976813" y="2081213"/>
                    <a:ext cx="106363" cy="131762"/>
                  </a:xfrm>
                  <a:custGeom>
                    <a:avLst/>
                    <a:gdLst>
                      <a:gd name="T0" fmla="*/ 46 w 67"/>
                      <a:gd name="T1" fmla="*/ 0 h 83"/>
                      <a:gd name="T2" fmla="*/ 67 w 67"/>
                      <a:gd name="T3" fmla="*/ 80 h 83"/>
                      <a:gd name="T4" fmla="*/ 34 w 67"/>
                      <a:gd name="T5" fmla="*/ 83 h 83"/>
                      <a:gd name="T6" fmla="*/ 0 w 67"/>
                      <a:gd name="T7" fmla="*/ 9 h 83"/>
                      <a:gd name="T8" fmla="*/ 46 w 67"/>
                      <a:gd name="T9" fmla="*/ 0 h 83"/>
                    </a:gdLst>
                    <a:ahLst/>
                    <a:cxnLst>
                      <a:cxn ang="0">
                        <a:pos x="T0" y="T1"/>
                      </a:cxn>
                      <a:cxn ang="0">
                        <a:pos x="T2" y="T3"/>
                      </a:cxn>
                      <a:cxn ang="0">
                        <a:pos x="T4" y="T5"/>
                      </a:cxn>
                      <a:cxn ang="0">
                        <a:pos x="T6" y="T7"/>
                      </a:cxn>
                      <a:cxn ang="0">
                        <a:pos x="T8" y="T9"/>
                      </a:cxn>
                    </a:cxnLst>
                    <a:rect l="0" t="0" r="r" b="b"/>
                    <a:pathLst>
                      <a:path w="67" h="83">
                        <a:moveTo>
                          <a:pt x="46" y="0"/>
                        </a:moveTo>
                        <a:lnTo>
                          <a:pt x="67" y="80"/>
                        </a:lnTo>
                        <a:lnTo>
                          <a:pt x="34" y="83"/>
                        </a:lnTo>
                        <a:lnTo>
                          <a:pt x="0" y="9"/>
                        </a:lnTo>
                        <a:lnTo>
                          <a:pt x="46" y="0"/>
                        </a:lnTo>
                        <a:close/>
                      </a:path>
                    </a:pathLst>
                  </a:custGeom>
                  <a:solidFill>
                    <a:srgbClr val="FE52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ís1ïḋè"/>
                  <p:cNvSpPr/>
                  <p:nvPr/>
                </p:nvSpPr>
                <p:spPr bwMode="auto">
                  <a:xfrm>
                    <a:off x="3746501" y="1857375"/>
                    <a:ext cx="977900" cy="488950"/>
                  </a:xfrm>
                  <a:custGeom>
                    <a:avLst/>
                    <a:gdLst>
                      <a:gd name="T0" fmla="*/ 69 w 411"/>
                      <a:gd name="T1" fmla="*/ 130 h 205"/>
                      <a:gd name="T2" fmla="*/ 21 w 411"/>
                      <a:gd name="T3" fmla="*/ 129 h 205"/>
                      <a:gd name="T4" fmla="*/ 1 w 411"/>
                      <a:gd name="T5" fmla="*/ 116 h 205"/>
                      <a:gd name="T6" fmla="*/ 2 w 411"/>
                      <a:gd name="T7" fmla="*/ 99 h 205"/>
                      <a:gd name="T8" fmla="*/ 7 w 411"/>
                      <a:gd name="T9" fmla="*/ 94 h 205"/>
                      <a:gd name="T10" fmla="*/ 25 w 411"/>
                      <a:gd name="T11" fmla="*/ 108 h 205"/>
                      <a:gd name="T12" fmla="*/ 53 w 411"/>
                      <a:gd name="T13" fmla="*/ 111 h 205"/>
                      <a:gd name="T14" fmla="*/ 61 w 411"/>
                      <a:gd name="T15" fmla="*/ 92 h 205"/>
                      <a:gd name="T16" fmla="*/ 39 w 411"/>
                      <a:gd name="T17" fmla="*/ 72 h 205"/>
                      <a:gd name="T18" fmla="*/ 18 w 411"/>
                      <a:gd name="T19" fmla="*/ 44 h 205"/>
                      <a:gd name="T20" fmla="*/ 37 w 411"/>
                      <a:gd name="T21" fmla="*/ 4 h 205"/>
                      <a:gd name="T22" fmla="*/ 79 w 411"/>
                      <a:gd name="T23" fmla="*/ 4 h 205"/>
                      <a:gd name="T24" fmla="*/ 97 w 411"/>
                      <a:gd name="T25" fmla="*/ 15 h 205"/>
                      <a:gd name="T26" fmla="*/ 98 w 411"/>
                      <a:gd name="T27" fmla="*/ 22 h 205"/>
                      <a:gd name="T28" fmla="*/ 95 w 411"/>
                      <a:gd name="T29" fmla="*/ 35 h 205"/>
                      <a:gd name="T30" fmla="*/ 89 w 411"/>
                      <a:gd name="T31" fmla="*/ 34 h 205"/>
                      <a:gd name="T32" fmla="*/ 66 w 411"/>
                      <a:gd name="T33" fmla="*/ 22 h 205"/>
                      <a:gd name="T34" fmla="*/ 48 w 411"/>
                      <a:gd name="T35" fmla="*/ 27 h 205"/>
                      <a:gd name="T36" fmla="*/ 52 w 411"/>
                      <a:gd name="T37" fmla="*/ 47 h 205"/>
                      <a:gd name="T38" fmla="*/ 78 w 411"/>
                      <a:gd name="T39" fmla="*/ 68 h 205"/>
                      <a:gd name="T40" fmla="*/ 89 w 411"/>
                      <a:gd name="T41" fmla="*/ 102 h 205"/>
                      <a:gd name="T42" fmla="*/ 190 w 411"/>
                      <a:gd name="T43" fmla="*/ 31 h 205"/>
                      <a:gd name="T44" fmla="*/ 173 w 411"/>
                      <a:gd name="T45" fmla="*/ 25 h 205"/>
                      <a:gd name="T46" fmla="*/ 157 w 411"/>
                      <a:gd name="T47" fmla="*/ 24 h 205"/>
                      <a:gd name="T48" fmla="*/ 88 w 411"/>
                      <a:gd name="T49" fmla="*/ 138 h 205"/>
                      <a:gd name="T50" fmla="*/ 99 w 411"/>
                      <a:gd name="T51" fmla="*/ 145 h 205"/>
                      <a:gd name="T52" fmla="*/ 112 w 411"/>
                      <a:gd name="T53" fmla="*/ 146 h 205"/>
                      <a:gd name="T54" fmla="*/ 176 w 411"/>
                      <a:gd name="T55" fmla="*/ 130 h 205"/>
                      <a:gd name="T56" fmla="*/ 181 w 411"/>
                      <a:gd name="T57" fmla="*/ 162 h 205"/>
                      <a:gd name="T58" fmla="*/ 201 w 411"/>
                      <a:gd name="T59" fmla="*/ 167 h 205"/>
                      <a:gd name="T60" fmla="*/ 207 w 411"/>
                      <a:gd name="T61" fmla="*/ 157 h 205"/>
                      <a:gd name="T62" fmla="*/ 138 w 411"/>
                      <a:gd name="T63" fmla="*/ 101 h 205"/>
                      <a:gd name="T64" fmla="*/ 295 w 411"/>
                      <a:gd name="T65" fmla="*/ 180 h 205"/>
                      <a:gd name="T66" fmla="*/ 290 w 411"/>
                      <a:gd name="T67" fmla="*/ 185 h 205"/>
                      <a:gd name="T68" fmla="*/ 224 w 411"/>
                      <a:gd name="T69" fmla="*/ 163 h 205"/>
                      <a:gd name="T70" fmla="*/ 253 w 411"/>
                      <a:gd name="T71" fmla="*/ 43 h 205"/>
                      <a:gd name="T72" fmla="*/ 270 w 411"/>
                      <a:gd name="T73" fmla="*/ 45 h 205"/>
                      <a:gd name="T74" fmla="*/ 275 w 411"/>
                      <a:gd name="T75" fmla="*/ 51 h 205"/>
                      <a:gd name="T76" fmla="*/ 296 w 411"/>
                      <a:gd name="T77" fmla="*/ 164 h 205"/>
                      <a:gd name="T78" fmla="*/ 296 w 411"/>
                      <a:gd name="T79" fmla="*/ 175 h 205"/>
                      <a:gd name="T80" fmla="*/ 385 w 411"/>
                      <a:gd name="T81" fmla="*/ 203 h 205"/>
                      <a:gd name="T82" fmla="*/ 317 w 411"/>
                      <a:gd name="T83" fmla="*/ 191 h 205"/>
                      <a:gd name="T84" fmla="*/ 335 w 411"/>
                      <a:gd name="T85" fmla="*/ 68 h 205"/>
                      <a:gd name="T86" fmla="*/ 409 w 411"/>
                      <a:gd name="T87" fmla="*/ 75 h 205"/>
                      <a:gd name="T88" fmla="*/ 411 w 411"/>
                      <a:gd name="T89" fmla="*/ 81 h 205"/>
                      <a:gd name="T90" fmla="*/ 408 w 411"/>
                      <a:gd name="T91" fmla="*/ 94 h 205"/>
                      <a:gd name="T92" fmla="*/ 358 w 411"/>
                      <a:gd name="T93" fmla="*/ 86 h 205"/>
                      <a:gd name="T94" fmla="*/ 392 w 411"/>
                      <a:gd name="T95" fmla="*/ 127 h 205"/>
                      <a:gd name="T96" fmla="*/ 392 w 411"/>
                      <a:gd name="T97" fmla="*/ 137 h 205"/>
                      <a:gd name="T98" fmla="*/ 388 w 411"/>
                      <a:gd name="T99" fmla="*/ 146 h 205"/>
                      <a:gd name="T100" fmla="*/ 340 w 411"/>
                      <a:gd name="T101" fmla="*/ 174 h 205"/>
                      <a:gd name="T102" fmla="*/ 388 w 411"/>
                      <a:gd name="T103" fmla="*/ 18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1" h="205">
                        <a:moveTo>
                          <a:pt x="89" y="102"/>
                        </a:moveTo>
                        <a:cubicBezTo>
                          <a:pt x="88" y="109"/>
                          <a:pt x="85" y="115"/>
                          <a:pt x="82" y="119"/>
                        </a:cubicBezTo>
                        <a:cubicBezTo>
                          <a:pt x="78" y="124"/>
                          <a:pt x="74" y="127"/>
                          <a:pt x="69" y="130"/>
                        </a:cubicBezTo>
                        <a:cubicBezTo>
                          <a:pt x="64" y="132"/>
                          <a:pt x="58" y="134"/>
                          <a:pt x="52" y="135"/>
                        </a:cubicBezTo>
                        <a:cubicBezTo>
                          <a:pt x="46" y="135"/>
                          <a:pt x="39" y="135"/>
                          <a:pt x="33" y="133"/>
                        </a:cubicBezTo>
                        <a:cubicBezTo>
                          <a:pt x="28" y="132"/>
                          <a:pt x="24" y="131"/>
                          <a:pt x="21" y="129"/>
                        </a:cubicBezTo>
                        <a:cubicBezTo>
                          <a:pt x="17" y="128"/>
                          <a:pt x="14" y="126"/>
                          <a:pt x="11" y="125"/>
                        </a:cubicBezTo>
                        <a:cubicBezTo>
                          <a:pt x="8" y="123"/>
                          <a:pt x="6" y="121"/>
                          <a:pt x="4" y="120"/>
                        </a:cubicBezTo>
                        <a:cubicBezTo>
                          <a:pt x="3" y="118"/>
                          <a:pt x="1" y="117"/>
                          <a:pt x="1" y="116"/>
                        </a:cubicBezTo>
                        <a:cubicBezTo>
                          <a:pt x="0" y="115"/>
                          <a:pt x="0" y="113"/>
                          <a:pt x="0" y="112"/>
                        </a:cubicBezTo>
                        <a:cubicBezTo>
                          <a:pt x="0" y="110"/>
                          <a:pt x="0" y="108"/>
                          <a:pt x="1" y="105"/>
                        </a:cubicBezTo>
                        <a:cubicBezTo>
                          <a:pt x="1" y="102"/>
                          <a:pt x="2" y="101"/>
                          <a:pt x="2" y="99"/>
                        </a:cubicBezTo>
                        <a:cubicBezTo>
                          <a:pt x="2" y="98"/>
                          <a:pt x="3" y="97"/>
                          <a:pt x="3" y="96"/>
                        </a:cubicBezTo>
                        <a:cubicBezTo>
                          <a:pt x="4" y="95"/>
                          <a:pt x="4" y="95"/>
                          <a:pt x="5" y="95"/>
                        </a:cubicBezTo>
                        <a:cubicBezTo>
                          <a:pt x="5" y="94"/>
                          <a:pt x="6" y="94"/>
                          <a:pt x="7" y="94"/>
                        </a:cubicBezTo>
                        <a:cubicBezTo>
                          <a:pt x="8" y="95"/>
                          <a:pt x="9" y="95"/>
                          <a:pt x="10" y="97"/>
                        </a:cubicBezTo>
                        <a:cubicBezTo>
                          <a:pt x="12" y="98"/>
                          <a:pt x="14" y="100"/>
                          <a:pt x="16" y="102"/>
                        </a:cubicBezTo>
                        <a:cubicBezTo>
                          <a:pt x="19" y="104"/>
                          <a:pt x="21" y="106"/>
                          <a:pt x="25" y="108"/>
                        </a:cubicBezTo>
                        <a:cubicBezTo>
                          <a:pt x="28" y="109"/>
                          <a:pt x="33" y="111"/>
                          <a:pt x="37" y="112"/>
                        </a:cubicBezTo>
                        <a:cubicBezTo>
                          <a:pt x="41" y="113"/>
                          <a:pt x="44" y="113"/>
                          <a:pt x="46" y="113"/>
                        </a:cubicBezTo>
                        <a:cubicBezTo>
                          <a:pt x="49" y="112"/>
                          <a:pt x="51" y="112"/>
                          <a:pt x="53" y="111"/>
                        </a:cubicBezTo>
                        <a:cubicBezTo>
                          <a:pt x="56" y="110"/>
                          <a:pt x="57" y="108"/>
                          <a:pt x="59" y="106"/>
                        </a:cubicBezTo>
                        <a:cubicBezTo>
                          <a:pt x="60" y="105"/>
                          <a:pt x="61" y="102"/>
                          <a:pt x="61" y="100"/>
                        </a:cubicBezTo>
                        <a:cubicBezTo>
                          <a:pt x="62" y="97"/>
                          <a:pt x="62" y="94"/>
                          <a:pt x="61" y="92"/>
                        </a:cubicBezTo>
                        <a:cubicBezTo>
                          <a:pt x="59" y="89"/>
                          <a:pt x="58" y="87"/>
                          <a:pt x="56" y="85"/>
                        </a:cubicBezTo>
                        <a:cubicBezTo>
                          <a:pt x="53" y="83"/>
                          <a:pt x="51" y="81"/>
                          <a:pt x="48" y="79"/>
                        </a:cubicBezTo>
                        <a:cubicBezTo>
                          <a:pt x="45" y="76"/>
                          <a:pt x="42" y="74"/>
                          <a:pt x="39" y="72"/>
                        </a:cubicBezTo>
                        <a:cubicBezTo>
                          <a:pt x="35" y="70"/>
                          <a:pt x="32" y="67"/>
                          <a:pt x="30" y="64"/>
                        </a:cubicBezTo>
                        <a:cubicBezTo>
                          <a:pt x="27" y="62"/>
                          <a:pt x="24" y="59"/>
                          <a:pt x="22" y="55"/>
                        </a:cubicBezTo>
                        <a:cubicBezTo>
                          <a:pt x="20" y="52"/>
                          <a:pt x="19" y="48"/>
                          <a:pt x="18" y="44"/>
                        </a:cubicBezTo>
                        <a:cubicBezTo>
                          <a:pt x="18" y="40"/>
                          <a:pt x="18" y="35"/>
                          <a:pt x="19" y="29"/>
                        </a:cubicBezTo>
                        <a:cubicBezTo>
                          <a:pt x="20" y="23"/>
                          <a:pt x="22" y="18"/>
                          <a:pt x="26" y="14"/>
                        </a:cubicBezTo>
                        <a:cubicBezTo>
                          <a:pt x="29" y="10"/>
                          <a:pt x="33" y="6"/>
                          <a:pt x="37" y="4"/>
                        </a:cubicBezTo>
                        <a:cubicBezTo>
                          <a:pt x="42" y="2"/>
                          <a:pt x="47" y="0"/>
                          <a:pt x="53" y="0"/>
                        </a:cubicBezTo>
                        <a:cubicBezTo>
                          <a:pt x="58" y="0"/>
                          <a:pt x="64" y="0"/>
                          <a:pt x="70" y="1"/>
                        </a:cubicBezTo>
                        <a:cubicBezTo>
                          <a:pt x="73" y="2"/>
                          <a:pt x="76" y="3"/>
                          <a:pt x="79" y="4"/>
                        </a:cubicBezTo>
                        <a:cubicBezTo>
                          <a:pt x="82" y="5"/>
                          <a:pt x="85" y="6"/>
                          <a:pt x="87" y="8"/>
                        </a:cubicBezTo>
                        <a:cubicBezTo>
                          <a:pt x="90" y="9"/>
                          <a:pt x="92" y="10"/>
                          <a:pt x="94" y="12"/>
                        </a:cubicBezTo>
                        <a:cubicBezTo>
                          <a:pt x="96" y="13"/>
                          <a:pt x="97" y="14"/>
                          <a:pt x="97" y="15"/>
                        </a:cubicBezTo>
                        <a:cubicBezTo>
                          <a:pt x="98" y="16"/>
                          <a:pt x="98" y="17"/>
                          <a:pt x="98" y="17"/>
                        </a:cubicBezTo>
                        <a:cubicBezTo>
                          <a:pt x="98" y="18"/>
                          <a:pt x="99" y="18"/>
                          <a:pt x="99" y="19"/>
                        </a:cubicBezTo>
                        <a:cubicBezTo>
                          <a:pt x="99" y="20"/>
                          <a:pt x="98" y="21"/>
                          <a:pt x="98" y="22"/>
                        </a:cubicBezTo>
                        <a:cubicBezTo>
                          <a:pt x="98" y="23"/>
                          <a:pt x="98" y="25"/>
                          <a:pt x="97" y="27"/>
                        </a:cubicBezTo>
                        <a:cubicBezTo>
                          <a:pt x="97" y="28"/>
                          <a:pt x="97" y="30"/>
                          <a:pt x="96" y="31"/>
                        </a:cubicBezTo>
                        <a:cubicBezTo>
                          <a:pt x="96" y="33"/>
                          <a:pt x="95" y="34"/>
                          <a:pt x="95" y="35"/>
                        </a:cubicBezTo>
                        <a:cubicBezTo>
                          <a:pt x="95" y="35"/>
                          <a:pt x="94" y="36"/>
                          <a:pt x="94" y="36"/>
                        </a:cubicBezTo>
                        <a:cubicBezTo>
                          <a:pt x="93" y="37"/>
                          <a:pt x="93" y="37"/>
                          <a:pt x="92" y="36"/>
                        </a:cubicBezTo>
                        <a:cubicBezTo>
                          <a:pt x="91" y="36"/>
                          <a:pt x="90" y="36"/>
                          <a:pt x="89" y="34"/>
                        </a:cubicBezTo>
                        <a:cubicBezTo>
                          <a:pt x="87" y="33"/>
                          <a:pt x="85" y="32"/>
                          <a:pt x="83" y="30"/>
                        </a:cubicBezTo>
                        <a:cubicBezTo>
                          <a:pt x="81" y="28"/>
                          <a:pt x="79" y="27"/>
                          <a:pt x="76" y="25"/>
                        </a:cubicBezTo>
                        <a:cubicBezTo>
                          <a:pt x="73" y="24"/>
                          <a:pt x="70" y="23"/>
                          <a:pt x="66" y="22"/>
                        </a:cubicBezTo>
                        <a:cubicBezTo>
                          <a:pt x="63" y="21"/>
                          <a:pt x="61" y="21"/>
                          <a:pt x="58" y="21"/>
                        </a:cubicBezTo>
                        <a:cubicBezTo>
                          <a:pt x="56" y="22"/>
                          <a:pt x="54" y="22"/>
                          <a:pt x="52" y="23"/>
                        </a:cubicBezTo>
                        <a:cubicBezTo>
                          <a:pt x="51" y="24"/>
                          <a:pt x="49" y="25"/>
                          <a:pt x="48" y="27"/>
                        </a:cubicBezTo>
                        <a:cubicBezTo>
                          <a:pt x="47" y="28"/>
                          <a:pt x="46" y="30"/>
                          <a:pt x="46" y="32"/>
                        </a:cubicBezTo>
                        <a:cubicBezTo>
                          <a:pt x="45" y="35"/>
                          <a:pt x="46" y="38"/>
                          <a:pt x="47" y="40"/>
                        </a:cubicBezTo>
                        <a:cubicBezTo>
                          <a:pt x="48" y="42"/>
                          <a:pt x="50" y="45"/>
                          <a:pt x="52" y="47"/>
                        </a:cubicBezTo>
                        <a:cubicBezTo>
                          <a:pt x="54" y="49"/>
                          <a:pt x="57" y="51"/>
                          <a:pt x="60" y="53"/>
                        </a:cubicBezTo>
                        <a:cubicBezTo>
                          <a:pt x="63" y="56"/>
                          <a:pt x="66" y="58"/>
                          <a:pt x="69" y="60"/>
                        </a:cubicBezTo>
                        <a:cubicBezTo>
                          <a:pt x="72" y="62"/>
                          <a:pt x="75" y="65"/>
                          <a:pt x="78" y="68"/>
                        </a:cubicBezTo>
                        <a:cubicBezTo>
                          <a:pt x="81" y="70"/>
                          <a:pt x="84" y="74"/>
                          <a:pt x="86" y="77"/>
                        </a:cubicBezTo>
                        <a:cubicBezTo>
                          <a:pt x="88" y="80"/>
                          <a:pt x="89" y="84"/>
                          <a:pt x="90" y="88"/>
                        </a:cubicBezTo>
                        <a:cubicBezTo>
                          <a:pt x="91" y="92"/>
                          <a:pt x="90" y="97"/>
                          <a:pt x="89" y="102"/>
                        </a:cubicBezTo>
                        <a:close/>
                        <a:moveTo>
                          <a:pt x="207" y="157"/>
                        </a:moveTo>
                        <a:cubicBezTo>
                          <a:pt x="191" y="34"/>
                          <a:pt x="191" y="34"/>
                          <a:pt x="191" y="34"/>
                        </a:cubicBezTo>
                        <a:cubicBezTo>
                          <a:pt x="191" y="33"/>
                          <a:pt x="190" y="32"/>
                          <a:pt x="190" y="31"/>
                        </a:cubicBezTo>
                        <a:cubicBezTo>
                          <a:pt x="190" y="30"/>
                          <a:pt x="189" y="29"/>
                          <a:pt x="188" y="29"/>
                        </a:cubicBezTo>
                        <a:cubicBezTo>
                          <a:pt x="186" y="28"/>
                          <a:pt x="185" y="27"/>
                          <a:pt x="182" y="27"/>
                        </a:cubicBezTo>
                        <a:cubicBezTo>
                          <a:pt x="180" y="26"/>
                          <a:pt x="177" y="26"/>
                          <a:pt x="173" y="25"/>
                        </a:cubicBezTo>
                        <a:cubicBezTo>
                          <a:pt x="169" y="24"/>
                          <a:pt x="167" y="23"/>
                          <a:pt x="165" y="23"/>
                        </a:cubicBezTo>
                        <a:cubicBezTo>
                          <a:pt x="163" y="23"/>
                          <a:pt x="161" y="23"/>
                          <a:pt x="160" y="23"/>
                        </a:cubicBezTo>
                        <a:cubicBezTo>
                          <a:pt x="158" y="23"/>
                          <a:pt x="157" y="23"/>
                          <a:pt x="157" y="24"/>
                        </a:cubicBezTo>
                        <a:cubicBezTo>
                          <a:pt x="156" y="24"/>
                          <a:pt x="155" y="25"/>
                          <a:pt x="155" y="26"/>
                        </a:cubicBezTo>
                        <a:cubicBezTo>
                          <a:pt x="91" y="133"/>
                          <a:pt x="91" y="133"/>
                          <a:pt x="91" y="133"/>
                        </a:cubicBezTo>
                        <a:cubicBezTo>
                          <a:pt x="90" y="135"/>
                          <a:pt x="89" y="137"/>
                          <a:pt x="88" y="138"/>
                        </a:cubicBezTo>
                        <a:cubicBezTo>
                          <a:pt x="88" y="139"/>
                          <a:pt x="88" y="140"/>
                          <a:pt x="88" y="141"/>
                        </a:cubicBezTo>
                        <a:cubicBezTo>
                          <a:pt x="89" y="142"/>
                          <a:pt x="90" y="143"/>
                          <a:pt x="91" y="144"/>
                        </a:cubicBezTo>
                        <a:cubicBezTo>
                          <a:pt x="93" y="144"/>
                          <a:pt x="95" y="145"/>
                          <a:pt x="99" y="145"/>
                        </a:cubicBezTo>
                        <a:cubicBezTo>
                          <a:pt x="101" y="146"/>
                          <a:pt x="104" y="146"/>
                          <a:pt x="106" y="147"/>
                        </a:cubicBezTo>
                        <a:cubicBezTo>
                          <a:pt x="107" y="147"/>
                          <a:pt x="109" y="147"/>
                          <a:pt x="110" y="147"/>
                        </a:cubicBezTo>
                        <a:cubicBezTo>
                          <a:pt x="111" y="147"/>
                          <a:pt x="112" y="146"/>
                          <a:pt x="112" y="146"/>
                        </a:cubicBezTo>
                        <a:cubicBezTo>
                          <a:pt x="113" y="145"/>
                          <a:pt x="113" y="144"/>
                          <a:pt x="114" y="144"/>
                        </a:cubicBezTo>
                        <a:cubicBezTo>
                          <a:pt x="127" y="120"/>
                          <a:pt x="127" y="120"/>
                          <a:pt x="127" y="120"/>
                        </a:cubicBezTo>
                        <a:cubicBezTo>
                          <a:pt x="176" y="130"/>
                          <a:pt x="176" y="130"/>
                          <a:pt x="176" y="130"/>
                        </a:cubicBezTo>
                        <a:cubicBezTo>
                          <a:pt x="179" y="158"/>
                          <a:pt x="179" y="158"/>
                          <a:pt x="179" y="158"/>
                        </a:cubicBezTo>
                        <a:cubicBezTo>
                          <a:pt x="179" y="159"/>
                          <a:pt x="179" y="160"/>
                          <a:pt x="180" y="160"/>
                        </a:cubicBezTo>
                        <a:cubicBezTo>
                          <a:pt x="180" y="161"/>
                          <a:pt x="180" y="161"/>
                          <a:pt x="181" y="162"/>
                        </a:cubicBezTo>
                        <a:cubicBezTo>
                          <a:pt x="182" y="163"/>
                          <a:pt x="184" y="163"/>
                          <a:pt x="186" y="164"/>
                        </a:cubicBezTo>
                        <a:cubicBezTo>
                          <a:pt x="187" y="164"/>
                          <a:pt x="190" y="165"/>
                          <a:pt x="193" y="165"/>
                        </a:cubicBezTo>
                        <a:cubicBezTo>
                          <a:pt x="197" y="166"/>
                          <a:pt x="199" y="167"/>
                          <a:pt x="201" y="167"/>
                        </a:cubicBezTo>
                        <a:cubicBezTo>
                          <a:pt x="203" y="167"/>
                          <a:pt x="204" y="167"/>
                          <a:pt x="205" y="166"/>
                        </a:cubicBezTo>
                        <a:cubicBezTo>
                          <a:pt x="206" y="166"/>
                          <a:pt x="207" y="165"/>
                          <a:pt x="207" y="163"/>
                        </a:cubicBezTo>
                        <a:cubicBezTo>
                          <a:pt x="207" y="162"/>
                          <a:pt x="207" y="160"/>
                          <a:pt x="207" y="157"/>
                        </a:cubicBezTo>
                        <a:close/>
                        <a:moveTo>
                          <a:pt x="167" y="50"/>
                        </a:moveTo>
                        <a:cubicBezTo>
                          <a:pt x="174" y="109"/>
                          <a:pt x="174" y="109"/>
                          <a:pt x="174" y="109"/>
                        </a:cubicBezTo>
                        <a:cubicBezTo>
                          <a:pt x="138" y="101"/>
                          <a:pt x="138" y="101"/>
                          <a:pt x="138" y="101"/>
                        </a:cubicBezTo>
                        <a:cubicBezTo>
                          <a:pt x="167" y="50"/>
                          <a:pt x="167" y="50"/>
                          <a:pt x="167" y="50"/>
                        </a:cubicBezTo>
                        <a:close/>
                        <a:moveTo>
                          <a:pt x="296" y="175"/>
                        </a:moveTo>
                        <a:cubicBezTo>
                          <a:pt x="295" y="177"/>
                          <a:pt x="295" y="179"/>
                          <a:pt x="295" y="180"/>
                        </a:cubicBezTo>
                        <a:cubicBezTo>
                          <a:pt x="294" y="181"/>
                          <a:pt x="294" y="182"/>
                          <a:pt x="293" y="183"/>
                        </a:cubicBezTo>
                        <a:cubicBezTo>
                          <a:pt x="293" y="184"/>
                          <a:pt x="292" y="184"/>
                          <a:pt x="291" y="185"/>
                        </a:cubicBezTo>
                        <a:cubicBezTo>
                          <a:pt x="291" y="185"/>
                          <a:pt x="290" y="185"/>
                          <a:pt x="290" y="185"/>
                        </a:cubicBezTo>
                        <a:cubicBezTo>
                          <a:pt x="230" y="173"/>
                          <a:pt x="230" y="173"/>
                          <a:pt x="230" y="173"/>
                        </a:cubicBezTo>
                        <a:cubicBezTo>
                          <a:pt x="228" y="172"/>
                          <a:pt x="226" y="171"/>
                          <a:pt x="225" y="169"/>
                        </a:cubicBezTo>
                        <a:cubicBezTo>
                          <a:pt x="224" y="168"/>
                          <a:pt x="224" y="166"/>
                          <a:pt x="224" y="163"/>
                        </a:cubicBezTo>
                        <a:cubicBezTo>
                          <a:pt x="249" y="45"/>
                          <a:pt x="249" y="45"/>
                          <a:pt x="249" y="45"/>
                        </a:cubicBezTo>
                        <a:cubicBezTo>
                          <a:pt x="249" y="45"/>
                          <a:pt x="250" y="44"/>
                          <a:pt x="250" y="44"/>
                        </a:cubicBezTo>
                        <a:cubicBezTo>
                          <a:pt x="251" y="43"/>
                          <a:pt x="251" y="43"/>
                          <a:pt x="253" y="43"/>
                        </a:cubicBezTo>
                        <a:cubicBezTo>
                          <a:pt x="254" y="43"/>
                          <a:pt x="255" y="43"/>
                          <a:pt x="257" y="43"/>
                        </a:cubicBezTo>
                        <a:cubicBezTo>
                          <a:pt x="259" y="43"/>
                          <a:pt x="261" y="43"/>
                          <a:pt x="263" y="44"/>
                        </a:cubicBezTo>
                        <a:cubicBezTo>
                          <a:pt x="266" y="44"/>
                          <a:pt x="268" y="45"/>
                          <a:pt x="270" y="45"/>
                        </a:cubicBezTo>
                        <a:cubicBezTo>
                          <a:pt x="271" y="46"/>
                          <a:pt x="272" y="47"/>
                          <a:pt x="273" y="47"/>
                        </a:cubicBezTo>
                        <a:cubicBezTo>
                          <a:pt x="274" y="48"/>
                          <a:pt x="275" y="48"/>
                          <a:pt x="275" y="49"/>
                        </a:cubicBezTo>
                        <a:cubicBezTo>
                          <a:pt x="276" y="49"/>
                          <a:pt x="276" y="50"/>
                          <a:pt x="275" y="51"/>
                        </a:cubicBezTo>
                        <a:cubicBezTo>
                          <a:pt x="254" y="155"/>
                          <a:pt x="254" y="155"/>
                          <a:pt x="254" y="155"/>
                        </a:cubicBezTo>
                        <a:cubicBezTo>
                          <a:pt x="294" y="163"/>
                          <a:pt x="294" y="163"/>
                          <a:pt x="294" y="163"/>
                        </a:cubicBezTo>
                        <a:cubicBezTo>
                          <a:pt x="295" y="163"/>
                          <a:pt x="295" y="164"/>
                          <a:pt x="296" y="164"/>
                        </a:cubicBezTo>
                        <a:cubicBezTo>
                          <a:pt x="296" y="165"/>
                          <a:pt x="296" y="165"/>
                          <a:pt x="297" y="166"/>
                        </a:cubicBezTo>
                        <a:cubicBezTo>
                          <a:pt x="297" y="167"/>
                          <a:pt x="297" y="168"/>
                          <a:pt x="297" y="170"/>
                        </a:cubicBezTo>
                        <a:cubicBezTo>
                          <a:pt x="297" y="171"/>
                          <a:pt x="296" y="173"/>
                          <a:pt x="296" y="175"/>
                        </a:cubicBezTo>
                        <a:close/>
                        <a:moveTo>
                          <a:pt x="388" y="195"/>
                        </a:moveTo>
                        <a:cubicBezTo>
                          <a:pt x="387" y="197"/>
                          <a:pt x="387" y="198"/>
                          <a:pt x="386" y="200"/>
                        </a:cubicBezTo>
                        <a:cubicBezTo>
                          <a:pt x="386" y="201"/>
                          <a:pt x="386" y="202"/>
                          <a:pt x="385" y="203"/>
                        </a:cubicBezTo>
                        <a:cubicBezTo>
                          <a:pt x="385" y="203"/>
                          <a:pt x="384" y="204"/>
                          <a:pt x="383" y="204"/>
                        </a:cubicBezTo>
                        <a:cubicBezTo>
                          <a:pt x="383" y="205"/>
                          <a:pt x="382" y="205"/>
                          <a:pt x="382" y="204"/>
                        </a:cubicBezTo>
                        <a:cubicBezTo>
                          <a:pt x="317" y="191"/>
                          <a:pt x="317" y="191"/>
                          <a:pt x="317" y="191"/>
                        </a:cubicBezTo>
                        <a:cubicBezTo>
                          <a:pt x="315" y="190"/>
                          <a:pt x="313" y="189"/>
                          <a:pt x="312" y="188"/>
                        </a:cubicBezTo>
                        <a:cubicBezTo>
                          <a:pt x="310" y="186"/>
                          <a:pt x="310" y="184"/>
                          <a:pt x="311" y="181"/>
                        </a:cubicBezTo>
                        <a:cubicBezTo>
                          <a:pt x="335" y="68"/>
                          <a:pt x="335" y="68"/>
                          <a:pt x="335" y="68"/>
                        </a:cubicBezTo>
                        <a:cubicBezTo>
                          <a:pt x="335" y="65"/>
                          <a:pt x="336" y="63"/>
                          <a:pt x="338" y="62"/>
                        </a:cubicBezTo>
                        <a:cubicBezTo>
                          <a:pt x="340" y="61"/>
                          <a:pt x="342" y="61"/>
                          <a:pt x="344" y="62"/>
                        </a:cubicBezTo>
                        <a:cubicBezTo>
                          <a:pt x="409" y="75"/>
                          <a:pt x="409" y="75"/>
                          <a:pt x="409" y="75"/>
                        </a:cubicBezTo>
                        <a:cubicBezTo>
                          <a:pt x="409" y="75"/>
                          <a:pt x="410" y="76"/>
                          <a:pt x="410" y="76"/>
                        </a:cubicBezTo>
                        <a:cubicBezTo>
                          <a:pt x="410" y="76"/>
                          <a:pt x="411" y="77"/>
                          <a:pt x="411" y="78"/>
                        </a:cubicBezTo>
                        <a:cubicBezTo>
                          <a:pt x="411" y="79"/>
                          <a:pt x="411" y="80"/>
                          <a:pt x="411" y="81"/>
                        </a:cubicBezTo>
                        <a:cubicBezTo>
                          <a:pt x="411" y="83"/>
                          <a:pt x="411" y="84"/>
                          <a:pt x="410" y="86"/>
                        </a:cubicBezTo>
                        <a:cubicBezTo>
                          <a:pt x="410" y="88"/>
                          <a:pt x="409" y="90"/>
                          <a:pt x="409" y="91"/>
                        </a:cubicBezTo>
                        <a:cubicBezTo>
                          <a:pt x="409" y="92"/>
                          <a:pt x="408" y="93"/>
                          <a:pt x="408" y="94"/>
                        </a:cubicBezTo>
                        <a:cubicBezTo>
                          <a:pt x="407" y="95"/>
                          <a:pt x="406" y="95"/>
                          <a:pt x="406" y="96"/>
                        </a:cubicBezTo>
                        <a:cubicBezTo>
                          <a:pt x="405" y="96"/>
                          <a:pt x="405" y="96"/>
                          <a:pt x="404" y="96"/>
                        </a:cubicBezTo>
                        <a:cubicBezTo>
                          <a:pt x="358" y="86"/>
                          <a:pt x="358" y="86"/>
                          <a:pt x="358" y="86"/>
                        </a:cubicBezTo>
                        <a:cubicBezTo>
                          <a:pt x="351" y="118"/>
                          <a:pt x="351" y="118"/>
                          <a:pt x="351" y="118"/>
                        </a:cubicBezTo>
                        <a:cubicBezTo>
                          <a:pt x="390" y="126"/>
                          <a:pt x="390" y="126"/>
                          <a:pt x="390" y="126"/>
                        </a:cubicBezTo>
                        <a:cubicBezTo>
                          <a:pt x="391" y="126"/>
                          <a:pt x="391" y="126"/>
                          <a:pt x="392" y="127"/>
                        </a:cubicBezTo>
                        <a:cubicBezTo>
                          <a:pt x="392" y="127"/>
                          <a:pt x="393" y="128"/>
                          <a:pt x="393" y="129"/>
                        </a:cubicBezTo>
                        <a:cubicBezTo>
                          <a:pt x="393" y="129"/>
                          <a:pt x="393" y="130"/>
                          <a:pt x="393" y="132"/>
                        </a:cubicBezTo>
                        <a:cubicBezTo>
                          <a:pt x="393" y="133"/>
                          <a:pt x="393" y="135"/>
                          <a:pt x="392" y="137"/>
                        </a:cubicBezTo>
                        <a:cubicBezTo>
                          <a:pt x="392" y="139"/>
                          <a:pt x="391" y="140"/>
                          <a:pt x="391" y="141"/>
                        </a:cubicBezTo>
                        <a:cubicBezTo>
                          <a:pt x="390" y="143"/>
                          <a:pt x="390" y="144"/>
                          <a:pt x="389" y="144"/>
                        </a:cubicBezTo>
                        <a:cubicBezTo>
                          <a:pt x="389" y="145"/>
                          <a:pt x="388" y="145"/>
                          <a:pt x="388" y="146"/>
                        </a:cubicBezTo>
                        <a:cubicBezTo>
                          <a:pt x="387" y="146"/>
                          <a:pt x="387" y="146"/>
                          <a:pt x="386" y="146"/>
                        </a:cubicBezTo>
                        <a:cubicBezTo>
                          <a:pt x="347" y="138"/>
                          <a:pt x="347" y="138"/>
                          <a:pt x="347" y="138"/>
                        </a:cubicBezTo>
                        <a:cubicBezTo>
                          <a:pt x="340" y="174"/>
                          <a:pt x="340" y="174"/>
                          <a:pt x="340" y="174"/>
                        </a:cubicBezTo>
                        <a:cubicBezTo>
                          <a:pt x="386" y="184"/>
                          <a:pt x="386" y="184"/>
                          <a:pt x="386" y="184"/>
                        </a:cubicBezTo>
                        <a:cubicBezTo>
                          <a:pt x="387" y="184"/>
                          <a:pt x="387" y="184"/>
                          <a:pt x="388" y="185"/>
                        </a:cubicBezTo>
                        <a:cubicBezTo>
                          <a:pt x="388" y="185"/>
                          <a:pt x="388" y="186"/>
                          <a:pt x="388" y="187"/>
                        </a:cubicBezTo>
                        <a:cubicBezTo>
                          <a:pt x="389" y="188"/>
                          <a:pt x="389" y="189"/>
                          <a:pt x="388" y="190"/>
                        </a:cubicBezTo>
                        <a:cubicBezTo>
                          <a:pt x="388" y="191"/>
                          <a:pt x="388" y="193"/>
                          <a:pt x="388" y="1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îşlíde"/>
                  <p:cNvSpPr/>
                  <p:nvPr/>
                </p:nvSpPr>
                <p:spPr bwMode="auto">
                  <a:xfrm>
                    <a:off x="7667626" y="2711450"/>
                    <a:ext cx="471488" cy="676275"/>
                  </a:xfrm>
                  <a:custGeom>
                    <a:avLst/>
                    <a:gdLst>
                      <a:gd name="T0" fmla="*/ 49 w 198"/>
                      <a:gd name="T1" fmla="*/ 284 h 284"/>
                      <a:gd name="T2" fmla="*/ 0 w 198"/>
                      <a:gd name="T3" fmla="*/ 254 h 284"/>
                      <a:gd name="T4" fmla="*/ 140 w 198"/>
                      <a:gd name="T5" fmla="*/ 18 h 284"/>
                      <a:gd name="T6" fmla="*/ 180 w 198"/>
                      <a:gd name="T7" fmla="*/ 8 h 284"/>
                      <a:gd name="T8" fmla="*/ 190 w 198"/>
                      <a:gd name="T9" fmla="*/ 48 h 284"/>
                      <a:gd name="T10" fmla="*/ 49 w 198"/>
                      <a:gd name="T11" fmla="*/ 284 h 284"/>
                    </a:gdLst>
                    <a:ahLst/>
                    <a:cxnLst>
                      <a:cxn ang="0">
                        <a:pos x="T0" y="T1"/>
                      </a:cxn>
                      <a:cxn ang="0">
                        <a:pos x="T2" y="T3"/>
                      </a:cxn>
                      <a:cxn ang="0">
                        <a:pos x="T4" y="T5"/>
                      </a:cxn>
                      <a:cxn ang="0">
                        <a:pos x="T6" y="T7"/>
                      </a:cxn>
                      <a:cxn ang="0">
                        <a:pos x="T8" y="T9"/>
                      </a:cxn>
                      <a:cxn ang="0">
                        <a:pos x="T10" y="T11"/>
                      </a:cxn>
                    </a:cxnLst>
                    <a:rect l="0" t="0" r="r" b="b"/>
                    <a:pathLst>
                      <a:path w="198" h="284">
                        <a:moveTo>
                          <a:pt x="49" y="284"/>
                        </a:moveTo>
                        <a:cubicBezTo>
                          <a:pt x="0" y="254"/>
                          <a:pt x="0" y="254"/>
                          <a:pt x="0" y="254"/>
                        </a:cubicBezTo>
                        <a:cubicBezTo>
                          <a:pt x="140" y="18"/>
                          <a:pt x="140" y="18"/>
                          <a:pt x="140" y="18"/>
                        </a:cubicBezTo>
                        <a:cubicBezTo>
                          <a:pt x="148" y="5"/>
                          <a:pt x="166" y="0"/>
                          <a:pt x="180" y="8"/>
                        </a:cubicBezTo>
                        <a:cubicBezTo>
                          <a:pt x="193" y="16"/>
                          <a:pt x="198" y="34"/>
                          <a:pt x="190" y="48"/>
                        </a:cubicBezTo>
                        <a:lnTo>
                          <a:pt x="49" y="284"/>
                        </a:ln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ïṡļíḍê"/>
                  <p:cNvSpPr/>
                  <p:nvPr/>
                </p:nvSpPr>
                <p:spPr bwMode="auto">
                  <a:xfrm>
                    <a:off x="7577138" y="3106738"/>
                    <a:ext cx="423863" cy="474662"/>
                  </a:xfrm>
                  <a:custGeom>
                    <a:avLst/>
                    <a:gdLst>
                      <a:gd name="T0" fmla="*/ 0 w 178"/>
                      <a:gd name="T1" fmla="*/ 171 h 199"/>
                      <a:gd name="T2" fmla="*/ 3 w 178"/>
                      <a:gd name="T3" fmla="*/ 27 h 199"/>
                      <a:gd name="T4" fmla="*/ 17 w 178"/>
                      <a:gd name="T5" fmla="*/ 4 h 199"/>
                      <a:gd name="T6" fmla="*/ 43 w 178"/>
                      <a:gd name="T7" fmla="*/ 5 h 199"/>
                      <a:gd name="T8" fmla="*/ 165 w 178"/>
                      <a:gd name="T9" fmla="*/ 77 h 199"/>
                      <a:gd name="T10" fmla="*/ 178 w 178"/>
                      <a:gd name="T11" fmla="*/ 100 h 199"/>
                      <a:gd name="T12" fmla="*/ 165 w 178"/>
                      <a:gd name="T13" fmla="*/ 123 h 199"/>
                      <a:gd name="T14" fmla="*/ 40 w 178"/>
                      <a:gd name="T15" fmla="*/ 194 h 199"/>
                      <a:gd name="T16" fmla="*/ 13 w 178"/>
                      <a:gd name="T17" fmla="*/ 194 h 199"/>
                      <a:gd name="T18" fmla="*/ 0 w 178"/>
                      <a:gd name="T19" fmla="*/ 1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99">
                        <a:moveTo>
                          <a:pt x="0" y="171"/>
                        </a:moveTo>
                        <a:cubicBezTo>
                          <a:pt x="3" y="27"/>
                          <a:pt x="3" y="27"/>
                          <a:pt x="3" y="27"/>
                        </a:cubicBezTo>
                        <a:cubicBezTo>
                          <a:pt x="4" y="17"/>
                          <a:pt x="8" y="9"/>
                          <a:pt x="17" y="4"/>
                        </a:cubicBezTo>
                        <a:cubicBezTo>
                          <a:pt x="25" y="0"/>
                          <a:pt x="35" y="0"/>
                          <a:pt x="43" y="5"/>
                        </a:cubicBezTo>
                        <a:cubicBezTo>
                          <a:pt x="165" y="77"/>
                          <a:pt x="165" y="77"/>
                          <a:pt x="165" y="77"/>
                        </a:cubicBezTo>
                        <a:cubicBezTo>
                          <a:pt x="173" y="82"/>
                          <a:pt x="178" y="91"/>
                          <a:pt x="178" y="100"/>
                        </a:cubicBezTo>
                        <a:cubicBezTo>
                          <a:pt x="178" y="110"/>
                          <a:pt x="173" y="118"/>
                          <a:pt x="165" y="123"/>
                        </a:cubicBezTo>
                        <a:cubicBezTo>
                          <a:pt x="40" y="194"/>
                          <a:pt x="40" y="194"/>
                          <a:pt x="40" y="194"/>
                        </a:cubicBezTo>
                        <a:cubicBezTo>
                          <a:pt x="31" y="199"/>
                          <a:pt x="21" y="199"/>
                          <a:pt x="13" y="194"/>
                        </a:cubicBezTo>
                        <a:cubicBezTo>
                          <a:pt x="5" y="189"/>
                          <a:pt x="0" y="180"/>
                          <a:pt x="0" y="171"/>
                        </a:cubicBez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îṩľîḓé"/>
                  <p:cNvSpPr/>
                  <p:nvPr/>
                </p:nvSpPr>
                <p:spPr bwMode="auto">
                  <a:xfrm>
                    <a:off x="6537326" y="2233613"/>
                    <a:ext cx="115888" cy="587375"/>
                  </a:xfrm>
                  <a:custGeom>
                    <a:avLst/>
                    <a:gdLst>
                      <a:gd name="T0" fmla="*/ 25 w 49"/>
                      <a:gd name="T1" fmla="*/ 0 h 247"/>
                      <a:gd name="T2" fmla="*/ 25 w 49"/>
                      <a:gd name="T3" fmla="*/ 0 h 247"/>
                      <a:gd name="T4" fmla="*/ 49 w 49"/>
                      <a:gd name="T5" fmla="*/ 25 h 247"/>
                      <a:gd name="T6" fmla="*/ 49 w 49"/>
                      <a:gd name="T7" fmla="*/ 222 h 247"/>
                      <a:gd name="T8" fmla="*/ 25 w 49"/>
                      <a:gd name="T9" fmla="*/ 247 h 247"/>
                      <a:gd name="T10" fmla="*/ 0 w 49"/>
                      <a:gd name="T11" fmla="*/ 222 h 247"/>
                      <a:gd name="T12" fmla="*/ 0 w 49"/>
                      <a:gd name="T13" fmla="*/ 25 h 247"/>
                      <a:gd name="T14" fmla="*/ 25 w 49"/>
                      <a:gd name="T15" fmla="*/ 0 h 2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47">
                        <a:moveTo>
                          <a:pt x="25" y="0"/>
                        </a:moveTo>
                        <a:cubicBezTo>
                          <a:pt x="25" y="0"/>
                          <a:pt x="25" y="0"/>
                          <a:pt x="25" y="0"/>
                        </a:cubicBezTo>
                        <a:cubicBezTo>
                          <a:pt x="38" y="0"/>
                          <a:pt x="49" y="11"/>
                          <a:pt x="49" y="25"/>
                        </a:cubicBezTo>
                        <a:cubicBezTo>
                          <a:pt x="49" y="222"/>
                          <a:pt x="49" y="222"/>
                          <a:pt x="49" y="222"/>
                        </a:cubicBezTo>
                        <a:cubicBezTo>
                          <a:pt x="49" y="236"/>
                          <a:pt x="38" y="247"/>
                          <a:pt x="25" y="247"/>
                        </a:cubicBezTo>
                        <a:cubicBezTo>
                          <a:pt x="11" y="247"/>
                          <a:pt x="0" y="236"/>
                          <a:pt x="0" y="222"/>
                        </a:cubicBezTo>
                        <a:cubicBezTo>
                          <a:pt x="0" y="25"/>
                          <a:pt x="0" y="25"/>
                          <a:pt x="0" y="25"/>
                        </a:cubicBezTo>
                        <a:cubicBezTo>
                          <a:pt x="0" y="11"/>
                          <a:pt x="11" y="0"/>
                          <a:pt x="25" y="0"/>
                        </a:cubicBez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îṧľíḑè"/>
                  <p:cNvSpPr/>
                  <p:nvPr/>
                </p:nvSpPr>
                <p:spPr bwMode="auto">
                  <a:xfrm>
                    <a:off x="6302376" y="2468563"/>
                    <a:ext cx="587375" cy="117475"/>
                  </a:xfrm>
                  <a:custGeom>
                    <a:avLst/>
                    <a:gdLst>
                      <a:gd name="T0" fmla="*/ 0 w 247"/>
                      <a:gd name="T1" fmla="*/ 25 h 49"/>
                      <a:gd name="T2" fmla="*/ 0 w 247"/>
                      <a:gd name="T3" fmla="*/ 25 h 49"/>
                      <a:gd name="T4" fmla="*/ 25 w 247"/>
                      <a:gd name="T5" fmla="*/ 0 h 49"/>
                      <a:gd name="T6" fmla="*/ 222 w 247"/>
                      <a:gd name="T7" fmla="*/ 0 h 49"/>
                      <a:gd name="T8" fmla="*/ 247 w 247"/>
                      <a:gd name="T9" fmla="*/ 25 h 49"/>
                      <a:gd name="T10" fmla="*/ 222 w 247"/>
                      <a:gd name="T11" fmla="*/ 49 h 49"/>
                      <a:gd name="T12" fmla="*/ 25 w 247"/>
                      <a:gd name="T13" fmla="*/ 49 h 49"/>
                      <a:gd name="T14" fmla="*/ 0 w 247"/>
                      <a:gd name="T15" fmla="*/ 2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49">
                        <a:moveTo>
                          <a:pt x="0" y="25"/>
                        </a:moveTo>
                        <a:cubicBezTo>
                          <a:pt x="0" y="25"/>
                          <a:pt x="0" y="25"/>
                          <a:pt x="0" y="25"/>
                        </a:cubicBezTo>
                        <a:cubicBezTo>
                          <a:pt x="0" y="11"/>
                          <a:pt x="11" y="0"/>
                          <a:pt x="25" y="0"/>
                        </a:cubicBezTo>
                        <a:cubicBezTo>
                          <a:pt x="222" y="0"/>
                          <a:pt x="222" y="0"/>
                          <a:pt x="222" y="0"/>
                        </a:cubicBezTo>
                        <a:cubicBezTo>
                          <a:pt x="236" y="0"/>
                          <a:pt x="247" y="11"/>
                          <a:pt x="247" y="25"/>
                        </a:cubicBezTo>
                        <a:cubicBezTo>
                          <a:pt x="247" y="38"/>
                          <a:pt x="236" y="49"/>
                          <a:pt x="222" y="49"/>
                        </a:cubicBezTo>
                        <a:cubicBezTo>
                          <a:pt x="25" y="49"/>
                          <a:pt x="25" y="49"/>
                          <a:pt x="25" y="49"/>
                        </a:cubicBezTo>
                        <a:cubicBezTo>
                          <a:pt x="11" y="49"/>
                          <a:pt x="0" y="38"/>
                          <a:pt x="0" y="25"/>
                        </a:cubicBez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ïṣľiḑé"/>
                  <p:cNvSpPr/>
                  <p:nvPr/>
                </p:nvSpPr>
                <p:spPr bwMode="auto">
                  <a:xfrm>
                    <a:off x="6553201" y="3598863"/>
                    <a:ext cx="2660650" cy="1857375"/>
                  </a:xfrm>
                  <a:custGeom>
                    <a:avLst/>
                    <a:gdLst>
                      <a:gd name="T0" fmla="*/ 765 w 1118"/>
                      <a:gd name="T1" fmla="*/ 621 h 780"/>
                      <a:gd name="T2" fmla="*/ 184 w 1118"/>
                      <a:gd name="T3" fmla="*/ 720 h 780"/>
                      <a:gd name="T4" fmla="*/ 184 w 1118"/>
                      <a:gd name="T5" fmla="*/ 780 h 780"/>
                      <a:gd name="T6" fmla="*/ 872 w 1118"/>
                      <a:gd name="T7" fmla="*/ 757 h 780"/>
                      <a:gd name="T8" fmla="*/ 896 w 1118"/>
                      <a:gd name="T9" fmla="*/ 143 h 780"/>
                      <a:gd name="T10" fmla="*/ 1112 w 1118"/>
                      <a:gd name="T11" fmla="*/ 23 h 780"/>
                      <a:gd name="T12" fmla="*/ 859 w 1118"/>
                      <a:gd name="T13" fmla="*/ 94 h 780"/>
                      <a:gd name="T14" fmla="*/ 92 w 1118"/>
                      <a:gd name="T15" fmla="*/ 107 h 780"/>
                      <a:gd name="T16" fmla="*/ 32 w 1118"/>
                      <a:gd name="T17" fmla="*/ 107 h 780"/>
                      <a:gd name="T18" fmla="*/ 32 w 1118"/>
                      <a:gd name="T19" fmla="*/ 168 h 780"/>
                      <a:gd name="T20" fmla="*/ 191 w 1118"/>
                      <a:gd name="T21" fmla="*/ 599 h 780"/>
                      <a:gd name="T22" fmla="*/ 747 w 1118"/>
                      <a:gd name="T23" fmla="*/ 561 h 780"/>
                      <a:gd name="T24" fmla="*/ 700 w 1118"/>
                      <a:gd name="T25" fmla="*/ 505 h 780"/>
                      <a:gd name="T26" fmla="*/ 747 w 1118"/>
                      <a:gd name="T27" fmla="*/ 561 h 780"/>
                      <a:gd name="T28" fmla="*/ 707 w 1118"/>
                      <a:gd name="T29" fmla="*/ 457 h 780"/>
                      <a:gd name="T30" fmla="*/ 782 w 1118"/>
                      <a:gd name="T31" fmla="*/ 395 h 780"/>
                      <a:gd name="T32" fmla="*/ 792 w 1118"/>
                      <a:gd name="T33" fmla="*/ 346 h 780"/>
                      <a:gd name="T34" fmla="*/ 731 w 1118"/>
                      <a:gd name="T35" fmla="*/ 284 h 780"/>
                      <a:gd name="T36" fmla="*/ 792 w 1118"/>
                      <a:gd name="T37" fmla="*/ 346 h 780"/>
                      <a:gd name="T38" fmla="*/ 738 w 1118"/>
                      <a:gd name="T39" fmla="*/ 235 h 780"/>
                      <a:gd name="T40" fmla="*/ 829 w 1118"/>
                      <a:gd name="T41" fmla="*/ 168 h 780"/>
                      <a:gd name="T42" fmla="*/ 698 w 1118"/>
                      <a:gd name="T43" fmla="*/ 168 h 780"/>
                      <a:gd name="T44" fmla="*/ 588 w 1118"/>
                      <a:gd name="T45" fmla="*/ 235 h 780"/>
                      <a:gd name="T46" fmla="*/ 698 w 1118"/>
                      <a:gd name="T47" fmla="*/ 168 h 780"/>
                      <a:gd name="T48" fmla="*/ 540 w 1118"/>
                      <a:gd name="T49" fmla="*/ 235 h 780"/>
                      <a:gd name="T50" fmla="*/ 439 w 1118"/>
                      <a:gd name="T51" fmla="*/ 168 h 780"/>
                      <a:gd name="T52" fmla="*/ 391 w 1118"/>
                      <a:gd name="T53" fmla="*/ 168 h 780"/>
                      <a:gd name="T54" fmla="*/ 300 w 1118"/>
                      <a:gd name="T55" fmla="*/ 235 h 780"/>
                      <a:gd name="T56" fmla="*/ 391 w 1118"/>
                      <a:gd name="T57" fmla="*/ 168 h 780"/>
                      <a:gd name="T58" fmla="*/ 252 w 1118"/>
                      <a:gd name="T59" fmla="*/ 235 h 780"/>
                      <a:gd name="T60" fmla="*/ 132 w 1118"/>
                      <a:gd name="T61" fmla="*/ 168 h 780"/>
                      <a:gd name="T62" fmla="*/ 349 w 1118"/>
                      <a:gd name="T63" fmla="*/ 561 h 780"/>
                      <a:gd name="T64" fmla="*/ 419 w 1118"/>
                      <a:gd name="T65" fmla="*/ 505 h 780"/>
                      <a:gd name="T66" fmla="*/ 349 w 1118"/>
                      <a:gd name="T67" fmla="*/ 561 h 780"/>
                      <a:gd name="T68" fmla="*/ 324 w 1118"/>
                      <a:gd name="T69" fmla="*/ 395 h 780"/>
                      <a:gd name="T70" fmla="*/ 415 w 1118"/>
                      <a:gd name="T71" fmla="*/ 457 h 780"/>
                      <a:gd name="T72" fmla="*/ 317 w 1118"/>
                      <a:gd name="T73" fmla="*/ 346 h 780"/>
                      <a:gd name="T74" fmla="*/ 401 w 1118"/>
                      <a:gd name="T75" fmla="*/ 284 h 780"/>
                      <a:gd name="T76" fmla="*/ 317 w 1118"/>
                      <a:gd name="T77" fmla="*/ 346 h 780"/>
                      <a:gd name="T78" fmla="*/ 268 w 1118"/>
                      <a:gd name="T79" fmla="*/ 346 h 780"/>
                      <a:gd name="T80" fmla="*/ 165 w 1118"/>
                      <a:gd name="T81" fmla="*/ 284 h 780"/>
                      <a:gd name="T82" fmla="*/ 275 w 1118"/>
                      <a:gd name="T83" fmla="*/ 395 h 780"/>
                      <a:gd name="T84" fmla="*/ 214 w 1118"/>
                      <a:gd name="T85" fmla="*/ 457 h 780"/>
                      <a:gd name="T86" fmla="*/ 275 w 1118"/>
                      <a:gd name="T87" fmla="*/ 395 h 780"/>
                      <a:gd name="T88" fmla="*/ 300 w 1118"/>
                      <a:gd name="T89" fmla="*/ 561 h 780"/>
                      <a:gd name="T90" fmla="*/ 227 w 1118"/>
                      <a:gd name="T91" fmla="*/ 505 h 780"/>
                      <a:gd name="T92" fmla="*/ 473 w 1118"/>
                      <a:gd name="T93" fmla="*/ 561 h 780"/>
                      <a:gd name="T94" fmla="*/ 529 w 1118"/>
                      <a:gd name="T95" fmla="*/ 505 h 780"/>
                      <a:gd name="T96" fmla="*/ 473 w 1118"/>
                      <a:gd name="T97" fmla="*/ 561 h 780"/>
                      <a:gd name="T98" fmla="*/ 458 w 1118"/>
                      <a:gd name="T99" fmla="*/ 395 h 780"/>
                      <a:gd name="T100" fmla="*/ 531 w 1118"/>
                      <a:gd name="T101" fmla="*/ 457 h 780"/>
                      <a:gd name="T102" fmla="*/ 454 w 1118"/>
                      <a:gd name="T103" fmla="*/ 346 h 780"/>
                      <a:gd name="T104" fmla="*/ 538 w 1118"/>
                      <a:gd name="T105" fmla="*/ 284 h 780"/>
                      <a:gd name="T106" fmla="*/ 454 w 1118"/>
                      <a:gd name="T107" fmla="*/ 346 h 780"/>
                      <a:gd name="T108" fmla="*/ 578 w 1118"/>
                      <a:gd name="T109" fmla="*/ 505 h 780"/>
                      <a:gd name="T110" fmla="*/ 644 w 1118"/>
                      <a:gd name="T111" fmla="*/ 561 h 780"/>
                      <a:gd name="T112" fmla="*/ 580 w 1118"/>
                      <a:gd name="T113" fmla="*/ 457 h 780"/>
                      <a:gd name="T114" fmla="*/ 667 w 1118"/>
                      <a:gd name="T115" fmla="*/ 395 h 780"/>
                      <a:gd name="T116" fmla="*/ 580 w 1118"/>
                      <a:gd name="T117" fmla="*/ 457 h 780"/>
                      <a:gd name="T118" fmla="*/ 586 w 1118"/>
                      <a:gd name="T119" fmla="*/ 284 h 780"/>
                      <a:gd name="T120" fmla="*/ 673 w 1118"/>
                      <a:gd name="T121" fmla="*/ 346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8" h="780">
                        <a:moveTo>
                          <a:pt x="220" y="621"/>
                        </a:moveTo>
                        <a:cubicBezTo>
                          <a:pt x="765" y="621"/>
                          <a:pt x="765" y="621"/>
                          <a:pt x="765" y="621"/>
                        </a:cubicBezTo>
                        <a:cubicBezTo>
                          <a:pt x="780" y="628"/>
                          <a:pt x="822" y="654"/>
                          <a:pt x="817" y="720"/>
                        </a:cubicBezTo>
                        <a:cubicBezTo>
                          <a:pt x="184" y="720"/>
                          <a:pt x="184" y="720"/>
                          <a:pt x="184" y="720"/>
                        </a:cubicBezTo>
                        <a:cubicBezTo>
                          <a:pt x="167" y="720"/>
                          <a:pt x="154" y="733"/>
                          <a:pt x="154" y="750"/>
                        </a:cubicBezTo>
                        <a:cubicBezTo>
                          <a:pt x="154" y="767"/>
                          <a:pt x="167" y="780"/>
                          <a:pt x="184" y="780"/>
                        </a:cubicBezTo>
                        <a:cubicBezTo>
                          <a:pt x="843" y="780"/>
                          <a:pt x="843" y="780"/>
                          <a:pt x="843" y="780"/>
                        </a:cubicBezTo>
                        <a:cubicBezTo>
                          <a:pt x="857" y="780"/>
                          <a:pt x="869" y="770"/>
                          <a:pt x="872" y="757"/>
                        </a:cubicBezTo>
                        <a:cubicBezTo>
                          <a:pt x="894" y="659"/>
                          <a:pt x="847" y="601"/>
                          <a:pt x="806" y="575"/>
                        </a:cubicBezTo>
                        <a:cubicBezTo>
                          <a:pt x="896" y="143"/>
                          <a:pt x="896" y="143"/>
                          <a:pt x="896" y="143"/>
                        </a:cubicBezTo>
                        <a:cubicBezTo>
                          <a:pt x="1095" y="62"/>
                          <a:pt x="1095" y="62"/>
                          <a:pt x="1095" y="62"/>
                        </a:cubicBezTo>
                        <a:cubicBezTo>
                          <a:pt x="1110" y="56"/>
                          <a:pt x="1118" y="38"/>
                          <a:pt x="1112" y="23"/>
                        </a:cubicBezTo>
                        <a:cubicBezTo>
                          <a:pt x="1105" y="7"/>
                          <a:pt x="1088" y="0"/>
                          <a:pt x="1072" y="6"/>
                        </a:cubicBezTo>
                        <a:cubicBezTo>
                          <a:pt x="859" y="94"/>
                          <a:pt x="859" y="94"/>
                          <a:pt x="859" y="94"/>
                        </a:cubicBezTo>
                        <a:cubicBezTo>
                          <a:pt x="852" y="96"/>
                          <a:pt x="847" y="101"/>
                          <a:pt x="843" y="107"/>
                        </a:cubicBezTo>
                        <a:cubicBezTo>
                          <a:pt x="92" y="107"/>
                          <a:pt x="92" y="107"/>
                          <a:pt x="92" y="107"/>
                        </a:cubicBezTo>
                        <a:cubicBezTo>
                          <a:pt x="91" y="107"/>
                          <a:pt x="91" y="107"/>
                          <a:pt x="91" y="107"/>
                        </a:cubicBezTo>
                        <a:cubicBezTo>
                          <a:pt x="32" y="107"/>
                          <a:pt x="32" y="107"/>
                          <a:pt x="32" y="107"/>
                        </a:cubicBezTo>
                        <a:cubicBezTo>
                          <a:pt x="14" y="107"/>
                          <a:pt x="0" y="121"/>
                          <a:pt x="0" y="138"/>
                        </a:cubicBezTo>
                        <a:cubicBezTo>
                          <a:pt x="0" y="154"/>
                          <a:pt x="14" y="168"/>
                          <a:pt x="32" y="168"/>
                        </a:cubicBezTo>
                        <a:cubicBezTo>
                          <a:pt x="69" y="168"/>
                          <a:pt x="69" y="168"/>
                          <a:pt x="69" y="168"/>
                        </a:cubicBezTo>
                        <a:cubicBezTo>
                          <a:pt x="191" y="599"/>
                          <a:pt x="191" y="599"/>
                          <a:pt x="191" y="599"/>
                        </a:cubicBezTo>
                        <a:cubicBezTo>
                          <a:pt x="195" y="612"/>
                          <a:pt x="207" y="621"/>
                          <a:pt x="220" y="621"/>
                        </a:cubicBezTo>
                        <a:close/>
                        <a:moveTo>
                          <a:pt x="747" y="561"/>
                        </a:moveTo>
                        <a:cubicBezTo>
                          <a:pt x="692" y="561"/>
                          <a:pt x="692" y="561"/>
                          <a:pt x="692" y="561"/>
                        </a:cubicBezTo>
                        <a:cubicBezTo>
                          <a:pt x="700" y="505"/>
                          <a:pt x="700" y="505"/>
                          <a:pt x="700" y="505"/>
                        </a:cubicBezTo>
                        <a:cubicBezTo>
                          <a:pt x="758" y="505"/>
                          <a:pt x="758" y="505"/>
                          <a:pt x="758" y="505"/>
                        </a:cubicBezTo>
                        <a:lnTo>
                          <a:pt x="747" y="561"/>
                        </a:lnTo>
                        <a:close/>
                        <a:moveTo>
                          <a:pt x="769" y="457"/>
                        </a:moveTo>
                        <a:cubicBezTo>
                          <a:pt x="707" y="457"/>
                          <a:pt x="707" y="457"/>
                          <a:pt x="707" y="457"/>
                        </a:cubicBezTo>
                        <a:cubicBezTo>
                          <a:pt x="716" y="395"/>
                          <a:pt x="716" y="395"/>
                          <a:pt x="716" y="395"/>
                        </a:cubicBezTo>
                        <a:cubicBezTo>
                          <a:pt x="782" y="395"/>
                          <a:pt x="782" y="395"/>
                          <a:pt x="782" y="395"/>
                        </a:cubicBezTo>
                        <a:lnTo>
                          <a:pt x="769" y="457"/>
                        </a:lnTo>
                        <a:close/>
                        <a:moveTo>
                          <a:pt x="792" y="346"/>
                        </a:moveTo>
                        <a:cubicBezTo>
                          <a:pt x="722" y="346"/>
                          <a:pt x="722" y="346"/>
                          <a:pt x="722" y="346"/>
                        </a:cubicBezTo>
                        <a:cubicBezTo>
                          <a:pt x="731" y="284"/>
                          <a:pt x="731" y="284"/>
                          <a:pt x="731" y="284"/>
                        </a:cubicBezTo>
                        <a:cubicBezTo>
                          <a:pt x="805" y="284"/>
                          <a:pt x="805" y="284"/>
                          <a:pt x="805" y="284"/>
                        </a:cubicBezTo>
                        <a:lnTo>
                          <a:pt x="792" y="346"/>
                        </a:lnTo>
                        <a:close/>
                        <a:moveTo>
                          <a:pt x="815" y="235"/>
                        </a:moveTo>
                        <a:cubicBezTo>
                          <a:pt x="738" y="235"/>
                          <a:pt x="738" y="235"/>
                          <a:pt x="738" y="235"/>
                        </a:cubicBezTo>
                        <a:cubicBezTo>
                          <a:pt x="747" y="168"/>
                          <a:pt x="747" y="168"/>
                          <a:pt x="747" y="168"/>
                        </a:cubicBezTo>
                        <a:cubicBezTo>
                          <a:pt x="829" y="168"/>
                          <a:pt x="829" y="168"/>
                          <a:pt x="829" y="168"/>
                        </a:cubicBezTo>
                        <a:lnTo>
                          <a:pt x="815" y="235"/>
                        </a:lnTo>
                        <a:close/>
                        <a:moveTo>
                          <a:pt x="698" y="168"/>
                        </a:moveTo>
                        <a:cubicBezTo>
                          <a:pt x="689" y="235"/>
                          <a:pt x="689" y="235"/>
                          <a:pt x="689" y="235"/>
                        </a:cubicBezTo>
                        <a:cubicBezTo>
                          <a:pt x="588" y="235"/>
                          <a:pt x="588" y="235"/>
                          <a:pt x="588" y="235"/>
                        </a:cubicBezTo>
                        <a:cubicBezTo>
                          <a:pt x="591" y="168"/>
                          <a:pt x="591" y="168"/>
                          <a:pt x="591" y="168"/>
                        </a:cubicBezTo>
                        <a:lnTo>
                          <a:pt x="698" y="168"/>
                        </a:lnTo>
                        <a:close/>
                        <a:moveTo>
                          <a:pt x="542" y="168"/>
                        </a:moveTo>
                        <a:cubicBezTo>
                          <a:pt x="540" y="235"/>
                          <a:pt x="540" y="235"/>
                          <a:pt x="540" y="235"/>
                        </a:cubicBezTo>
                        <a:cubicBezTo>
                          <a:pt x="445" y="235"/>
                          <a:pt x="445" y="235"/>
                          <a:pt x="445" y="235"/>
                        </a:cubicBezTo>
                        <a:cubicBezTo>
                          <a:pt x="439" y="168"/>
                          <a:pt x="439" y="168"/>
                          <a:pt x="439" y="168"/>
                        </a:cubicBezTo>
                        <a:lnTo>
                          <a:pt x="542" y="168"/>
                        </a:lnTo>
                        <a:close/>
                        <a:moveTo>
                          <a:pt x="391" y="168"/>
                        </a:moveTo>
                        <a:cubicBezTo>
                          <a:pt x="396" y="235"/>
                          <a:pt x="396" y="235"/>
                          <a:pt x="396" y="235"/>
                        </a:cubicBezTo>
                        <a:cubicBezTo>
                          <a:pt x="300" y="235"/>
                          <a:pt x="300" y="235"/>
                          <a:pt x="300" y="235"/>
                        </a:cubicBezTo>
                        <a:cubicBezTo>
                          <a:pt x="290" y="168"/>
                          <a:pt x="290" y="168"/>
                          <a:pt x="290" y="168"/>
                        </a:cubicBezTo>
                        <a:lnTo>
                          <a:pt x="391" y="168"/>
                        </a:lnTo>
                        <a:close/>
                        <a:moveTo>
                          <a:pt x="241" y="168"/>
                        </a:moveTo>
                        <a:cubicBezTo>
                          <a:pt x="252" y="235"/>
                          <a:pt x="252" y="235"/>
                          <a:pt x="252" y="235"/>
                        </a:cubicBezTo>
                        <a:cubicBezTo>
                          <a:pt x="151" y="235"/>
                          <a:pt x="151" y="235"/>
                          <a:pt x="151" y="235"/>
                        </a:cubicBezTo>
                        <a:cubicBezTo>
                          <a:pt x="132" y="168"/>
                          <a:pt x="132" y="168"/>
                          <a:pt x="132" y="168"/>
                        </a:cubicBezTo>
                        <a:lnTo>
                          <a:pt x="241" y="168"/>
                        </a:lnTo>
                        <a:close/>
                        <a:moveTo>
                          <a:pt x="349" y="561"/>
                        </a:moveTo>
                        <a:cubicBezTo>
                          <a:pt x="341" y="505"/>
                          <a:pt x="341" y="505"/>
                          <a:pt x="341" y="505"/>
                        </a:cubicBezTo>
                        <a:cubicBezTo>
                          <a:pt x="419" y="505"/>
                          <a:pt x="419" y="505"/>
                          <a:pt x="419" y="505"/>
                        </a:cubicBezTo>
                        <a:cubicBezTo>
                          <a:pt x="424" y="561"/>
                          <a:pt x="424" y="561"/>
                          <a:pt x="424" y="561"/>
                        </a:cubicBezTo>
                        <a:lnTo>
                          <a:pt x="349" y="561"/>
                        </a:lnTo>
                        <a:close/>
                        <a:moveTo>
                          <a:pt x="334" y="457"/>
                        </a:moveTo>
                        <a:cubicBezTo>
                          <a:pt x="324" y="395"/>
                          <a:pt x="324" y="395"/>
                          <a:pt x="324" y="395"/>
                        </a:cubicBezTo>
                        <a:cubicBezTo>
                          <a:pt x="410" y="395"/>
                          <a:pt x="410" y="395"/>
                          <a:pt x="410" y="395"/>
                        </a:cubicBezTo>
                        <a:cubicBezTo>
                          <a:pt x="415" y="457"/>
                          <a:pt x="415" y="457"/>
                          <a:pt x="415" y="457"/>
                        </a:cubicBezTo>
                        <a:lnTo>
                          <a:pt x="334" y="457"/>
                        </a:lnTo>
                        <a:close/>
                        <a:moveTo>
                          <a:pt x="317" y="346"/>
                        </a:moveTo>
                        <a:cubicBezTo>
                          <a:pt x="308" y="284"/>
                          <a:pt x="308" y="284"/>
                          <a:pt x="308" y="284"/>
                        </a:cubicBezTo>
                        <a:cubicBezTo>
                          <a:pt x="401" y="284"/>
                          <a:pt x="401" y="284"/>
                          <a:pt x="401" y="284"/>
                        </a:cubicBezTo>
                        <a:cubicBezTo>
                          <a:pt x="406" y="346"/>
                          <a:pt x="406" y="346"/>
                          <a:pt x="406" y="346"/>
                        </a:cubicBezTo>
                        <a:lnTo>
                          <a:pt x="317" y="346"/>
                        </a:lnTo>
                        <a:close/>
                        <a:moveTo>
                          <a:pt x="259" y="284"/>
                        </a:moveTo>
                        <a:cubicBezTo>
                          <a:pt x="268" y="346"/>
                          <a:pt x="268" y="346"/>
                          <a:pt x="268" y="346"/>
                        </a:cubicBezTo>
                        <a:cubicBezTo>
                          <a:pt x="182" y="346"/>
                          <a:pt x="182" y="346"/>
                          <a:pt x="182" y="346"/>
                        </a:cubicBezTo>
                        <a:cubicBezTo>
                          <a:pt x="165" y="284"/>
                          <a:pt x="165" y="284"/>
                          <a:pt x="165" y="284"/>
                        </a:cubicBezTo>
                        <a:lnTo>
                          <a:pt x="259" y="284"/>
                        </a:lnTo>
                        <a:close/>
                        <a:moveTo>
                          <a:pt x="275" y="395"/>
                        </a:moveTo>
                        <a:cubicBezTo>
                          <a:pt x="285" y="457"/>
                          <a:pt x="285" y="457"/>
                          <a:pt x="285" y="457"/>
                        </a:cubicBezTo>
                        <a:cubicBezTo>
                          <a:pt x="214" y="457"/>
                          <a:pt x="214" y="457"/>
                          <a:pt x="214" y="457"/>
                        </a:cubicBezTo>
                        <a:cubicBezTo>
                          <a:pt x="196" y="395"/>
                          <a:pt x="196" y="395"/>
                          <a:pt x="196" y="395"/>
                        </a:cubicBezTo>
                        <a:lnTo>
                          <a:pt x="275" y="395"/>
                        </a:lnTo>
                        <a:close/>
                        <a:moveTo>
                          <a:pt x="292" y="505"/>
                        </a:moveTo>
                        <a:cubicBezTo>
                          <a:pt x="300" y="561"/>
                          <a:pt x="300" y="561"/>
                          <a:pt x="300" y="561"/>
                        </a:cubicBezTo>
                        <a:cubicBezTo>
                          <a:pt x="243" y="561"/>
                          <a:pt x="243" y="561"/>
                          <a:pt x="243" y="561"/>
                        </a:cubicBezTo>
                        <a:cubicBezTo>
                          <a:pt x="227" y="505"/>
                          <a:pt x="227" y="505"/>
                          <a:pt x="227" y="505"/>
                        </a:cubicBezTo>
                        <a:lnTo>
                          <a:pt x="292" y="505"/>
                        </a:lnTo>
                        <a:close/>
                        <a:moveTo>
                          <a:pt x="473" y="561"/>
                        </a:moveTo>
                        <a:cubicBezTo>
                          <a:pt x="468" y="505"/>
                          <a:pt x="468" y="505"/>
                          <a:pt x="468" y="505"/>
                        </a:cubicBezTo>
                        <a:cubicBezTo>
                          <a:pt x="529" y="505"/>
                          <a:pt x="529" y="505"/>
                          <a:pt x="529" y="505"/>
                        </a:cubicBezTo>
                        <a:cubicBezTo>
                          <a:pt x="527" y="561"/>
                          <a:pt x="527" y="561"/>
                          <a:pt x="527" y="561"/>
                        </a:cubicBezTo>
                        <a:lnTo>
                          <a:pt x="473" y="561"/>
                        </a:lnTo>
                        <a:close/>
                        <a:moveTo>
                          <a:pt x="464" y="457"/>
                        </a:moveTo>
                        <a:cubicBezTo>
                          <a:pt x="458" y="395"/>
                          <a:pt x="458" y="395"/>
                          <a:pt x="458" y="395"/>
                        </a:cubicBezTo>
                        <a:cubicBezTo>
                          <a:pt x="534" y="395"/>
                          <a:pt x="534" y="395"/>
                          <a:pt x="534" y="395"/>
                        </a:cubicBezTo>
                        <a:cubicBezTo>
                          <a:pt x="531" y="457"/>
                          <a:pt x="531" y="457"/>
                          <a:pt x="531" y="457"/>
                        </a:cubicBezTo>
                        <a:lnTo>
                          <a:pt x="464" y="457"/>
                        </a:lnTo>
                        <a:close/>
                        <a:moveTo>
                          <a:pt x="454" y="346"/>
                        </a:moveTo>
                        <a:cubicBezTo>
                          <a:pt x="449" y="284"/>
                          <a:pt x="449" y="284"/>
                          <a:pt x="449" y="284"/>
                        </a:cubicBezTo>
                        <a:cubicBezTo>
                          <a:pt x="538" y="284"/>
                          <a:pt x="538" y="284"/>
                          <a:pt x="538" y="284"/>
                        </a:cubicBezTo>
                        <a:cubicBezTo>
                          <a:pt x="536" y="346"/>
                          <a:pt x="536" y="346"/>
                          <a:pt x="536" y="346"/>
                        </a:cubicBezTo>
                        <a:lnTo>
                          <a:pt x="454" y="346"/>
                        </a:lnTo>
                        <a:close/>
                        <a:moveTo>
                          <a:pt x="576" y="561"/>
                        </a:moveTo>
                        <a:cubicBezTo>
                          <a:pt x="578" y="505"/>
                          <a:pt x="578" y="505"/>
                          <a:pt x="578" y="505"/>
                        </a:cubicBezTo>
                        <a:cubicBezTo>
                          <a:pt x="651" y="505"/>
                          <a:pt x="651" y="505"/>
                          <a:pt x="651" y="505"/>
                        </a:cubicBezTo>
                        <a:cubicBezTo>
                          <a:pt x="644" y="561"/>
                          <a:pt x="644" y="561"/>
                          <a:pt x="644" y="561"/>
                        </a:cubicBezTo>
                        <a:lnTo>
                          <a:pt x="576" y="561"/>
                        </a:lnTo>
                        <a:close/>
                        <a:moveTo>
                          <a:pt x="580" y="457"/>
                        </a:moveTo>
                        <a:cubicBezTo>
                          <a:pt x="582" y="395"/>
                          <a:pt x="582" y="395"/>
                          <a:pt x="582" y="395"/>
                        </a:cubicBezTo>
                        <a:cubicBezTo>
                          <a:pt x="667" y="395"/>
                          <a:pt x="667" y="395"/>
                          <a:pt x="667" y="395"/>
                        </a:cubicBezTo>
                        <a:cubicBezTo>
                          <a:pt x="658" y="457"/>
                          <a:pt x="658" y="457"/>
                          <a:pt x="658" y="457"/>
                        </a:cubicBezTo>
                        <a:lnTo>
                          <a:pt x="580" y="457"/>
                        </a:lnTo>
                        <a:close/>
                        <a:moveTo>
                          <a:pt x="584" y="346"/>
                        </a:moveTo>
                        <a:cubicBezTo>
                          <a:pt x="586" y="284"/>
                          <a:pt x="586" y="284"/>
                          <a:pt x="586" y="284"/>
                        </a:cubicBezTo>
                        <a:cubicBezTo>
                          <a:pt x="682" y="284"/>
                          <a:pt x="682" y="284"/>
                          <a:pt x="682" y="284"/>
                        </a:cubicBezTo>
                        <a:cubicBezTo>
                          <a:pt x="673" y="346"/>
                          <a:pt x="673" y="346"/>
                          <a:pt x="673" y="346"/>
                        </a:cubicBezTo>
                        <a:lnTo>
                          <a:pt x="584" y="346"/>
                        </a:ln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ṩľîḍê"/>
                  <p:cNvSpPr/>
                  <p:nvPr/>
                </p:nvSpPr>
                <p:spPr bwMode="auto">
                  <a:xfrm>
                    <a:off x="8269288" y="5613400"/>
                    <a:ext cx="215900" cy="214312"/>
                  </a:xfrm>
                  <a:prstGeom prst="ellipse">
                    <a:avLst/>
                  </a:pr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ïṣ1íḑe"/>
                  <p:cNvSpPr/>
                  <p:nvPr/>
                </p:nvSpPr>
                <p:spPr bwMode="auto">
                  <a:xfrm>
                    <a:off x="8164513" y="5505450"/>
                    <a:ext cx="425450" cy="428625"/>
                  </a:xfrm>
                  <a:prstGeom prst="ellipse">
                    <a:avLst/>
                  </a:prstGeom>
                  <a:solidFill>
                    <a:srgbClr val="FE52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ś1ïḍe"/>
                  <p:cNvSpPr/>
                  <p:nvPr/>
                </p:nvSpPr>
                <p:spPr bwMode="auto">
                  <a:xfrm>
                    <a:off x="8269288" y="5613400"/>
                    <a:ext cx="215900" cy="2143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íṧľídè"/>
                  <p:cNvSpPr/>
                  <p:nvPr/>
                </p:nvSpPr>
                <p:spPr bwMode="auto">
                  <a:xfrm>
                    <a:off x="7024688" y="5505450"/>
                    <a:ext cx="428625" cy="428625"/>
                  </a:xfrm>
                  <a:prstGeom prst="ellipse">
                    <a:avLst/>
                  </a:prstGeom>
                  <a:solidFill>
                    <a:srgbClr val="FE52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ï$lïḑè"/>
                  <p:cNvSpPr/>
                  <p:nvPr/>
                </p:nvSpPr>
                <p:spPr bwMode="auto">
                  <a:xfrm>
                    <a:off x="7132638" y="5613400"/>
                    <a:ext cx="214313" cy="2143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îŝḷiḍê"/>
                  <p:cNvSpPr/>
                  <p:nvPr/>
                </p:nvSpPr>
                <p:spPr bwMode="auto">
                  <a:xfrm>
                    <a:off x="3952876" y="5024438"/>
                    <a:ext cx="619125" cy="561975"/>
                  </a:xfrm>
                  <a:custGeom>
                    <a:avLst/>
                    <a:gdLst>
                      <a:gd name="T0" fmla="*/ 53 w 260"/>
                      <a:gd name="T1" fmla="*/ 186 h 236"/>
                      <a:gd name="T2" fmla="*/ 97 w 260"/>
                      <a:gd name="T3" fmla="*/ 122 h 236"/>
                      <a:gd name="T4" fmla="*/ 151 w 260"/>
                      <a:gd name="T5" fmla="*/ 38 h 236"/>
                      <a:gd name="T6" fmla="*/ 213 w 260"/>
                      <a:gd name="T7" fmla="*/ 1 h 236"/>
                      <a:gd name="T8" fmla="*/ 238 w 260"/>
                      <a:gd name="T9" fmla="*/ 7 h 236"/>
                      <a:gd name="T10" fmla="*/ 254 w 260"/>
                      <a:gd name="T11" fmla="*/ 28 h 236"/>
                      <a:gd name="T12" fmla="*/ 244 w 260"/>
                      <a:gd name="T13" fmla="*/ 90 h 236"/>
                      <a:gd name="T14" fmla="*/ 177 w 260"/>
                      <a:gd name="T15" fmla="*/ 162 h 236"/>
                      <a:gd name="T16" fmla="*/ 70 w 260"/>
                      <a:gd name="T17" fmla="*/ 214 h 236"/>
                      <a:gd name="T18" fmla="*/ 0 w 260"/>
                      <a:gd name="T19" fmla="*/ 236 h 236"/>
                      <a:gd name="T20" fmla="*/ 53 w 260"/>
                      <a:gd name="T21" fmla="*/ 186 h 236"/>
                      <a:gd name="T22" fmla="*/ 125 w 260"/>
                      <a:gd name="T23" fmla="*/ 139 h 236"/>
                      <a:gd name="T24" fmla="*/ 125 w 260"/>
                      <a:gd name="T25" fmla="*/ 139 h 236"/>
                      <a:gd name="T26" fmla="*/ 112 w 260"/>
                      <a:gd name="T27" fmla="*/ 161 h 236"/>
                      <a:gd name="T28" fmla="*/ 158 w 260"/>
                      <a:gd name="T29" fmla="*/ 134 h 236"/>
                      <a:gd name="T30" fmla="*/ 215 w 260"/>
                      <a:gd name="T31" fmla="*/ 74 h 236"/>
                      <a:gd name="T32" fmla="*/ 223 w 260"/>
                      <a:gd name="T33" fmla="*/ 39 h 236"/>
                      <a:gd name="T34" fmla="*/ 220 w 260"/>
                      <a:gd name="T35" fmla="*/ 35 h 236"/>
                      <a:gd name="T36" fmla="*/ 215 w 260"/>
                      <a:gd name="T37" fmla="*/ 34 h 236"/>
                      <a:gd name="T38" fmla="*/ 177 w 260"/>
                      <a:gd name="T39" fmla="*/ 60 h 236"/>
                      <a:gd name="T40" fmla="*/ 125 w 260"/>
                      <a:gd name="T41" fmla="*/ 13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0" h="236">
                        <a:moveTo>
                          <a:pt x="53" y="186"/>
                        </a:moveTo>
                        <a:cubicBezTo>
                          <a:pt x="65" y="175"/>
                          <a:pt x="80" y="150"/>
                          <a:pt x="97" y="122"/>
                        </a:cubicBezTo>
                        <a:cubicBezTo>
                          <a:pt x="114" y="93"/>
                          <a:pt x="132" y="61"/>
                          <a:pt x="151" y="38"/>
                        </a:cubicBezTo>
                        <a:cubicBezTo>
                          <a:pt x="172" y="13"/>
                          <a:pt x="195" y="2"/>
                          <a:pt x="213" y="1"/>
                        </a:cubicBezTo>
                        <a:cubicBezTo>
                          <a:pt x="222" y="0"/>
                          <a:pt x="231" y="2"/>
                          <a:pt x="238" y="7"/>
                        </a:cubicBezTo>
                        <a:cubicBezTo>
                          <a:pt x="246" y="12"/>
                          <a:pt x="251" y="19"/>
                          <a:pt x="254" y="28"/>
                        </a:cubicBezTo>
                        <a:cubicBezTo>
                          <a:pt x="260" y="43"/>
                          <a:pt x="258" y="65"/>
                          <a:pt x="244" y="90"/>
                        </a:cubicBezTo>
                        <a:cubicBezTo>
                          <a:pt x="229" y="118"/>
                          <a:pt x="205" y="142"/>
                          <a:pt x="177" y="162"/>
                        </a:cubicBezTo>
                        <a:cubicBezTo>
                          <a:pt x="143" y="185"/>
                          <a:pt x="104" y="203"/>
                          <a:pt x="70" y="214"/>
                        </a:cubicBezTo>
                        <a:cubicBezTo>
                          <a:pt x="0" y="236"/>
                          <a:pt x="0" y="236"/>
                          <a:pt x="0" y="236"/>
                        </a:cubicBezTo>
                        <a:lnTo>
                          <a:pt x="53" y="186"/>
                        </a:lnTo>
                        <a:close/>
                        <a:moveTo>
                          <a:pt x="125" y="139"/>
                        </a:moveTo>
                        <a:cubicBezTo>
                          <a:pt x="125" y="139"/>
                          <a:pt x="125" y="139"/>
                          <a:pt x="125" y="139"/>
                        </a:cubicBezTo>
                        <a:cubicBezTo>
                          <a:pt x="120" y="146"/>
                          <a:pt x="116" y="154"/>
                          <a:pt x="112" y="161"/>
                        </a:cubicBezTo>
                        <a:cubicBezTo>
                          <a:pt x="127" y="153"/>
                          <a:pt x="143" y="145"/>
                          <a:pt x="158" y="134"/>
                        </a:cubicBezTo>
                        <a:cubicBezTo>
                          <a:pt x="182" y="117"/>
                          <a:pt x="202" y="97"/>
                          <a:pt x="215" y="74"/>
                        </a:cubicBezTo>
                        <a:cubicBezTo>
                          <a:pt x="224" y="58"/>
                          <a:pt x="226" y="46"/>
                          <a:pt x="223" y="39"/>
                        </a:cubicBezTo>
                        <a:cubicBezTo>
                          <a:pt x="222" y="37"/>
                          <a:pt x="221" y="36"/>
                          <a:pt x="220" y="35"/>
                        </a:cubicBezTo>
                        <a:cubicBezTo>
                          <a:pt x="219" y="34"/>
                          <a:pt x="217" y="34"/>
                          <a:pt x="215" y="34"/>
                        </a:cubicBezTo>
                        <a:cubicBezTo>
                          <a:pt x="205" y="34"/>
                          <a:pt x="192" y="42"/>
                          <a:pt x="177" y="60"/>
                        </a:cubicBezTo>
                        <a:cubicBezTo>
                          <a:pt x="159" y="81"/>
                          <a:pt x="141" y="111"/>
                          <a:pt x="125" y="139"/>
                        </a:cubicBezTo>
                        <a:close/>
                      </a:path>
                    </a:pathLst>
                  </a:custGeom>
                  <a:solidFill>
                    <a:srgbClr val="60C1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íš1íḑe"/>
                  <p:cNvSpPr/>
                  <p:nvPr/>
                </p:nvSpPr>
                <p:spPr bwMode="auto">
                  <a:xfrm>
                    <a:off x="3589338" y="5024438"/>
                    <a:ext cx="619125" cy="561975"/>
                  </a:xfrm>
                  <a:custGeom>
                    <a:avLst/>
                    <a:gdLst>
                      <a:gd name="T0" fmla="*/ 206 w 260"/>
                      <a:gd name="T1" fmla="*/ 186 h 236"/>
                      <a:gd name="T2" fmla="*/ 163 w 260"/>
                      <a:gd name="T3" fmla="*/ 122 h 236"/>
                      <a:gd name="T4" fmla="*/ 108 w 260"/>
                      <a:gd name="T5" fmla="*/ 38 h 236"/>
                      <a:gd name="T6" fmla="*/ 47 w 260"/>
                      <a:gd name="T7" fmla="*/ 1 h 236"/>
                      <a:gd name="T8" fmla="*/ 22 w 260"/>
                      <a:gd name="T9" fmla="*/ 7 h 236"/>
                      <a:gd name="T10" fmla="*/ 5 w 260"/>
                      <a:gd name="T11" fmla="*/ 28 h 236"/>
                      <a:gd name="T12" fmla="*/ 16 w 260"/>
                      <a:gd name="T13" fmla="*/ 90 h 236"/>
                      <a:gd name="T14" fmla="*/ 83 w 260"/>
                      <a:gd name="T15" fmla="*/ 162 h 236"/>
                      <a:gd name="T16" fmla="*/ 190 w 260"/>
                      <a:gd name="T17" fmla="*/ 214 h 236"/>
                      <a:gd name="T18" fmla="*/ 260 w 260"/>
                      <a:gd name="T19" fmla="*/ 236 h 236"/>
                      <a:gd name="T20" fmla="*/ 206 w 260"/>
                      <a:gd name="T21" fmla="*/ 186 h 236"/>
                      <a:gd name="T22" fmla="*/ 135 w 260"/>
                      <a:gd name="T23" fmla="*/ 139 h 236"/>
                      <a:gd name="T24" fmla="*/ 135 w 260"/>
                      <a:gd name="T25" fmla="*/ 139 h 236"/>
                      <a:gd name="T26" fmla="*/ 148 w 260"/>
                      <a:gd name="T27" fmla="*/ 161 h 236"/>
                      <a:gd name="T28" fmla="*/ 102 w 260"/>
                      <a:gd name="T29" fmla="*/ 134 h 236"/>
                      <a:gd name="T30" fmla="*/ 45 w 260"/>
                      <a:gd name="T31" fmla="*/ 74 h 236"/>
                      <a:gd name="T32" fmla="*/ 37 w 260"/>
                      <a:gd name="T33" fmla="*/ 39 h 236"/>
                      <a:gd name="T34" fmla="*/ 40 w 260"/>
                      <a:gd name="T35" fmla="*/ 35 h 236"/>
                      <a:gd name="T36" fmla="*/ 45 w 260"/>
                      <a:gd name="T37" fmla="*/ 34 h 236"/>
                      <a:gd name="T38" fmla="*/ 83 w 260"/>
                      <a:gd name="T39" fmla="*/ 60 h 236"/>
                      <a:gd name="T40" fmla="*/ 135 w 260"/>
                      <a:gd name="T41" fmla="*/ 13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0" h="236">
                        <a:moveTo>
                          <a:pt x="206" y="186"/>
                        </a:moveTo>
                        <a:cubicBezTo>
                          <a:pt x="195" y="175"/>
                          <a:pt x="180" y="150"/>
                          <a:pt x="163" y="122"/>
                        </a:cubicBezTo>
                        <a:cubicBezTo>
                          <a:pt x="146" y="93"/>
                          <a:pt x="127" y="61"/>
                          <a:pt x="108" y="38"/>
                        </a:cubicBezTo>
                        <a:cubicBezTo>
                          <a:pt x="88" y="13"/>
                          <a:pt x="65" y="2"/>
                          <a:pt x="47" y="1"/>
                        </a:cubicBezTo>
                        <a:cubicBezTo>
                          <a:pt x="38" y="0"/>
                          <a:pt x="29" y="2"/>
                          <a:pt x="22" y="7"/>
                        </a:cubicBezTo>
                        <a:cubicBezTo>
                          <a:pt x="14" y="12"/>
                          <a:pt x="9" y="19"/>
                          <a:pt x="5" y="28"/>
                        </a:cubicBezTo>
                        <a:cubicBezTo>
                          <a:pt x="0" y="43"/>
                          <a:pt x="2" y="65"/>
                          <a:pt x="16" y="90"/>
                        </a:cubicBezTo>
                        <a:cubicBezTo>
                          <a:pt x="31" y="118"/>
                          <a:pt x="55" y="142"/>
                          <a:pt x="83" y="162"/>
                        </a:cubicBezTo>
                        <a:cubicBezTo>
                          <a:pt x="117" y="185"/>
                          <a:pt x="156" y="203"/>
                          <a:pt x="190" y="214"/>
                        </a:cubicBezTo>
                        <a:cubicBezTo>
                          <a:pt x="260" y="236"/>
                          <a:pt x="260" y="236"/>
                          <a:pt x="260" y="236"/>
                        </a:cubicBezTo>
                        <a:lnTo>
                          <a:pt x="206" y="186"/>
                        </a:lnTo>
                        <a:close/>
                        <a:moveTo>
                          <a:pt x="135" y="139"/>
                        </a:moveTo>
                        <a:cubicBezTo>
                          <a:pt x="135" y="139"/>
                          <a:pt x="135" y="139"/>
                          <a:pt x="135" y="139"/>
                        </a:cubicBezTo>
                        <a:cubicBezTo>
                          <a:pt x="139" y="146"/>
                          <a:pt x="144" y="154"/>
                          <a:pt x="148" y="161"/>
                        </a:cubicBezTo>
                        <a:cubicBezTo>
                          <a:pt x="133" y="153"/>
                          <a:pt x="117" y="145"/>
                          <a:pt x="102" y="134"/>
                        </a:cubicBezTo>
                        <a:cubicBezTo>
                          <a:pt x="78" y="117"/>
                          <a:pt x="57" y="97"/>
                          <a:pt x="45" y="74"/>
                        </a:cubicBezTo>
                        <a:cubicBezTo>
                          <a:pt x="36" y="58"/>
                          <a:pt x="34" y="46"/>
                          <a:pt x="37" y="39"/>
                        </a:cubicBezTo>
                        <a:cubicBezTo>
                          <a:pt x="38" y="37"/>
                          <a:pt x="38" y="36"/>
                          <a:pt x="40" y="35"/>
                        </a:cubicBezTo>
                        <a:cubicBezTo>
                          <a:pt x="41" y="34"/>
                          <a:pt x="43" y="34"/>
                          <a:pt x="45" y="34"/>
                        </a:cubicBezTo>
                        <a:cubicBezTo>
                          <a:pt x="55" y="34"/>
                          <a:pt x="68" y="42"/>
                          <a:pt x="83" y="60"/>
                        </a:cubicBezTo>
                        <a:cubicBezTo>
                          <a:pt x="101" y="81"/>
                          <a:pt x="118" y="111"/>
                          <a:pt x="135" y="139"/>
                        </a:cubicBezTo>
                        <a:close/>
                      </a:path>
                    </a:pathLst>
                  </a:custGeom>
                  <a:solidFill>
                    <a:srgbClr val="60C1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îṡlíḋè"/>
                  <p:cNvSpPr/>
                  <p:nvPr/>
                </p:nvSpPr>
                <p:spPr bwMode="auto">
                  <a:xfrm>
                    <a:off x="3413126" y="5653088"/>
                    <a:ext cx="1335088" cy="487362"/>
                  </a:xfrm>
                  <a:prstGeom prst="rect">
                    <a:avLst/>
                  </a:prstGeom>
                  <a:solidFill>
                    <a:srgbClr val="F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 name="íšlíďê"/>
                  <p:cNvSpPr/>
                  <p:nvPr/>
                </p:nvSpPr>
                <p:spPr bwMode="auto">
                  <a:xfrm>
                    <a:off x="3346451" y="5467350"/>
                    <a:ext cx="1468438" cy="185737"/>
                  </a:xfrm>
                  <a:prstGeom prst="rect">
                    <a:avLst/>
                  </a:prstGeom>
                  <a:solidFill>
                    <a:srgbClr val="F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 name="iṣľiḓe"/>
                  <p:cNvSpPr/>
                  <p:nvPr/>
                </p:nvSpPr>
                <p:spPr bwMode="auto">
                  <a:xfrm>
                    <a:off x="4079876" y="5653088"/>
                    <a:ext cx="668338" cy="487362"/>
                  </a:xfrm>
                  <a:prstGeom prst="rect">
                    <a:avLst/>
                  </a:prstGeom>
                  <a:solidFill>
                    <a:srgbClr val="F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 name="îS1îḓê"/>
                  <p:cNvSpPr/>
                  <p:nvPr/>
                </p:nvSpPr>
                <p:spPr bwMode="auto">
                  <a:xfrm>
                    <a:off x="3346451" y="5467350"/>
                    <a:ext cx="733425" cy="185737"/>
                  </a:xfrm>
                  <a:custGeom>
                    <a:avLst/>
                    <a:gdLst>
                      <a:gd name="T0" fmla="*/ 42 w 462"/>
                      <a:gd name="T1" fmla="*/ 117 h 117"/>
                      <a:gd name="T2" fmla="*/ 462 w 462"/>
                      <a:gd name="T3" fmla="*/ 117 h 117"/>
                      <a:gd name="T4" fmla="*/ 462 w 462"/>
                      <a:gd name="T5" fmla="*/ 0 h 117"/>
                      <a:gd name="T6" fmla="*/ 0 w 462"/>
                      <a:gd name="T7" fmla="*/ 0 h 117"/>
                      <a:gd name="T8" fmla="*/ 0 w 462"/>
                      <a:gd name="T9" fmla="*/ 117 h 117"/>
                      <a:gd name="T10" fmla="*/ 42 w 462"/>
                      <a:gd name="T11" fmla="*/ 117 h 117"/>
                    </a:gdLst>
                    <a:ahLst/>
                    <a:cxnLst>
                      <a:cxn ang="0">
                        <a:pos x="T0" y="T1"/>
                      </a:cxn>
                      <a:cxn ang="0">
                        <a:pos x="T2" y="T3"/>
                      </a:cxn>
                      <a:cxn ang="0">
                        <a:pos x="T4" y="T5"/>
                      </a:cxn>
                      <a:cxn ang="0">
                        <a:pos x="T6" y="T7"/>
                      </a:cxn>
                      <a:cxn ang="0">
                        <a:pos x="T8" y="T9"/>
                      </a:cxn>
                      <a:cxn ang="0">
                        <a:pos x="T10" y="T11"/>
                      </a:cxn>
                    </a:cxnLst>
                    <a:rect l="0" t="0" r="r" b="b"/>
                    <a:pathLst>
                      <a:path w="462" h="117">
                        <a:moveTo>
                          <a:pt x="42" y="117"/>
                        </a:moveTo>
                        <a:lnTo>
                          <a:pt x="462" y="117"/>
                        </a:lnTo>
                        <a:lnTo>
                          <a:pt x="462" y="0"/>
                        </a:lnTo>
                        <a:lnTo>
                          <a:pt x="0" y="0"/>
                        </a:lnTo>
                        <a:lnTo>
                          <a:pt x="0" y="117"/>
                        </a:lnTo>
                        <a:lnTo>
                          <a:pt x="42" y="117"/>
                        </a:lnTo>
                        <a:close/>
                      </a:path>
                    </a:pathLst>
                  </a:custGeom>
                  <a:solidFill>
                    <a:srgbClr val="FFBA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íşḻiḑé"/>
                  <p:cNvSpPr/>
                  <p:nvPr/>
                </p:nvSpPr>
                <p:spPr bwMode="auto">
                  <a:xfrm>
                    <a:off x="3994151" y="5467350"/>
                    <a:ext cx="173038" cy="673100"/>
                  </a:xfrm>
                  <a:prstGeom prst="rect">
                    <a:avLst/>
                  </a:prstGeom>
                  <a:solidFill>
                    <a:srgbClr val="60C1A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 name="iS1íďé"/>
                  <p:cNvSpPr/>
                  <p:nvPr/>
                </p:nvSpPr>
                <p:spPr bwMode="auto">
                  <a:xfrm>
                    <a:off x="3994151" y="5310188"/>
                    <a:ext cx="173038" cy="157162"/>
                  </a:xfrm>
                  <a:custGeom>
                    <a:avLst/>
                    <a:gdLst>
                      <a:gd name="T0" fmla="*/ 17 w 73"/>
                      <a:gd name="T1" fmla="*/ 0 h 66"/>
                      <a:gd name="T2" fmla="*/ 56 w 73"/>
                      <a:gd name="T3" fmla="*/ 0 h 66"/>
                      <a:gd name="T4" fmla="*/ 73 w 73"/>
                      <a:gd name="T5" fmla="*/ 17 h 66"/>
                      <a:gd name="T6" fmla="*/ 73 w 73"/>
                      <a:gd name="T7" fmla="*/ 49 h 66"/>
                      <a:gd name="T8" fmla="*/ 56 w 73"/>
                      <a:gd name="T9" fmla="*/ 66 h 66"/>
                      <a:gd name="T10" fmla="*/ 17 w 73"/>
                      <a:gd name="T11" fmla="*/ 66 h 66"/>
                      <a:gd name="T12" fmla="*/ 0 w 73"/>
                      <a:gd name="T13" fmla="*/ 49 h 66"/>
                      <a:gd name="T14" fmla="*/ 0 w 73"/>
                      <a:gd name="T15" fmla="*/ 17 h 66"/>
                      <a:gd name="T16" fmla="*/ 17 w 73"/>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66">
                        <a:moveTo>
                          <a:pt x="17" y="0"/>
                        </a:moveTo>
                        <a:cubicBezTo>
                          <a:pt x="56" y="0"/>
                          <a:pt x="56" y="0"/>
                          <a:pt x="56" y="0"/>
                        </a:cubicBezTo>
                        <a:cubicBezTo>
                          <a:pt x="65" y="0"/>
                          <a:pt x="73" y="8"/>
                          <a:pt x="73" y="17"/>
                        </a:cubicBezTo>
                        <a:cubicBezTo>
                          <a:pt x="73" y="49"/>
                          <a:pt x="73" y="49"/>
                          <a:pt x="73" y="49"/>
                        </a:cubicBezTo>
                        <a:cubicBezTo>
                          <a:pt x="73" y="58"/>
                          <a:pt x="65" y="66"/>
                          <a:pt x="56" y="66"/>
                        </a:cubicBezTo>
                        <a:cubicBezTo>
                          <a:pt x="17" y="66"/>
                          <a:pt x="17" y="66"/>
                          <a:pt x="17" y="66"/>
                        </a:cubicBezTo>
                        <a:cubicBezTo>
                          <a:pt x="8" y="66"/>
                          <a:pt x="0" y="58"/>
                          <a:pt x="0" y="49"/>
                        </a:cubicBezTo>
                        <a:cubicBezTo>
                          <a:pt x="0" y="17"/>
                          <a:pt x="0" y="17"/>
                          <a:pt x="0" y="17"/>
                        </a:cubicBezTo>
                        <a:cubicBezTo>
                          <a:pt x="0" y="8"/>
                          <a:pt x="8" y="0"/>
                          <a:pt x="17" y="0"/>
                        </a:cubicBezTo>
                        <a:close/>
                      </a:path>
                    </a:pathLst>
                  </a:custGeom>
                  <a:solidFill>
                    <a:srgbClr val="60C1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iṩḻïḑé"/>
                  <p:cNvSpPr/>
                  <p:nvPr/>
                </p:nvSpPr>
                <p:spPr bwMode="auto">
                  <a:xfrm>
                    <a:off x="7146926" y="1841500"/>
                    <a:ext cx="720725" cy="717550"/>
                  </a:xfrm>
                  <a:custGeom>
                    <a:avLst/>
                    <a:gdLst>
                      <a:gd name="T0" fmla="*/ 161 w 303"/>
                      <a:gd name="T1" fmla="*/ 36 h 302"/>
                      <a:gd name="T2" fmla="*/ 182 w 303"/>
                      <a:gd name="T3" fmla="*/ 39 h 302"/>
                      <a:gd name="T4" fmla="*/ 210 w 303"/>
                      <a:gd name="T5" fmla="*/ 11 h 302"/>
                      <a:gd name="T6" fmla="*/ 253 w 303"/>
                      <a:gd name="T7" fmla="*/ 39 h 302"/>
                      <a:gd name="T8" fmla="*/ 240 w 303"/>
                      <a:gd name="T9" fmla="*/ 76 h 302"/>
                      <a:gd name="T10" fmla="*/ 252 w 303"/>
                      <a:gd name="T11" fmla="*/ 93 h 302"/>
                      <a:gd name="T12" fmla="*/ 292 w 303"/>
                      <a:gd name="T13" fmla="*/ 93 h 302"/>
                      <a:gd name="T14" fmla="*/ 303 w 303"/>
                      <a:gd name="T15" fmla="*/ 144 h 302"/>
                      <a:gd name="T16" fmla="*/ 267 w 303"/>
                      <a:gd name="T17" fmla="*/ 160 h 302"/>
                      <a:gd name="T18" fmla="*/ 263 w 303"/>
                      <a:gd name="T19" fmla="*/ 181 h 302"/>
                      <a:gd name="T20" fmla="*/ 292 w 303"/>
                      <a:gd name="T21" fmla="*/ 209 h 302"/>
                      <a:gd name="T22" fmla="*/ 264 w 303"/>
                      <a:gd name="T23" fmla="*/ 253 h 302"/>
                      <a:gd name="T24" fmla="*/ 227 w 303"/>
                      <a:gd name="T25" fmla="*/ 239 h 302"/>
                      <a:gd name="T26" fmla="*/ 209 w 303"/>
                      <a:gd name="T27" fmla="*/ 251 h 302"/>
                      <a:gd name="T28" fmla="*/ 210 w 303"/>
                      <a:gd name="T29" fmla="*/ 291 h 302"/>
                      <a:gd name="T30" fmla="*/ 159 w 303"/>
                      <a:gd name="T31" fmla="*/ 302 h 302"/>
                      <a:gd name="T32" fmla="*/ 142 w 303"/>
                      <a:gd name="T33" fmla="*/ 266 h 302"/>
                      <a:gd name="T34" fmla="*/ 121 w 303"/>
                      <a:gd name="T35" fmla="*/ 263 h 302"/>
                      <a:gd name="T36" fmla="*/ 94 w 303"/>
                      <a:gd name="T37" fmla="*/ 291 h 302"/>
                      <a:gd name="T38" fmla="*/ 50 w 303"/>
                      <a:gd name="T39" fmla="*/ 263 h 302"/>
                      <a:gd name="T40" fmla="*/ 63 w 303"/>
                      <a:gd name="T41" fmla="*/ 226 h 302"/>
                      <a:gd name="T42" fmla="*/ 51 w 303"/>
                      <a:gd name="T43" fmla="*/ 209 h 302"/>
                      <a:gd name="T44" fmla="*/ 12 w 303"/>
                      <a:gd name="T45" fmla="*/ 209 h 302"/>
                      <a:gd name="T46" fmla="*/ 0 w 303"/>
                      <a:gd name="T47" fmla="*/ 159 h 302"/>
                      <a:gd name="T48" fmla="*/ 36 w 303"/>
                      <a:gd name="T49" fmla="*/ 142 h 302"/>
                      <a:gd name="T50" fmla="*/ 40 w 303"/>
                      <a:gd name="T51" fmla="*/ 121 h 302"/>
                      <a:gd name="T52" fmla="*/ 12 w 303"/>
                      <a:gd name="T53" fmla="*/ 93 h 302"/>
                      <a:gd name="T54" fmla="*/ 39 w 303"/>
                      <a:gd name="T55" fmla="*/ 49 h 302"/>
                      <a:gd name="T56" fmla="*/ 77 w 303"/>
                      <a:gd name="T57" fmla="*/ 63 h 302"/>
                      <a:gd name="T58" fmla="*/ 94 w 303"/>
                      <a:gd name="T59" fmla="*/ 51 h 302"/>
                      <a:gd name="T60" fmla="*/ 94 w 303"/>
                      <a:gd name="T61" fmla="*/ 11 h 302"/>
                      <a:gd name="T62" fmla="*/ 144 w 303"/>
                      <a:gd name="T63" fmla="*/ 0 h 302"/>
                      <a:gd name="T64" fmla="*/ 161 w 303"/>
                      <a:gd name="T65" fmla="*/ 36 h 302"/>
                      <a:gd name="T66" fmla="*/ 132 w 303"/>
                      <a:gd name="T67" fmla="*/ 65 h 302"/>
                      <a:gd name="T68" fmla="*/ 132 w 303"/>
                      <a:gd name="T69" fmla="*/ 65 h 302"/>
                      <a:gd name="T70" fmla="*/ 65 w 303"/>
                      <a:gd name="T71" fmla="*/ 170 h 302"/>
                      <a:gd name="T72" fmla="*/ 171 w 303"/>
                      <a:gd name="T73" fmla="*/ 237 h 302"/>
                      <a:gd name="T74" fmla="*/ 238 w 303"/>
                      <a:gd name="T75" fmla="*/ 132 h 302"/>
                      <a:gd name="T76" fmla="*/ 132 w 303"/>
                      <a:gd name="T77" fmla="*/ 65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3" h="302">
                        <a:moveTo>
                          <a:pt x="161" y="36"/>
                        </a:moveTo>
                        <a:cubicBezTo>
                          <a:pt x="168" y="36"/>
                          <a:pt x="175" y="37"/>
                          <a:pt x="182" y="39"/>
                        </a:cubicBezTo>
                        <a:cubicBezTo>
                          <a:pt x="210" y="11"/>
                          <a:pt x="210" y="11"/>
                          <a:pt x="210" y="11"/>
                        </a:cubicBezTo>
                        <a:cubicBezTo>
                          <a:pt x="253" y="39"/>
                          <a:pt x="253" y="39"/>
                          <a:pt x="253" y="39"/>
                        </a:cubicBezTo>
                        <a:cubicBezTo>
                          <a:pt x="240" y="76"/>
                          <a:pt x="240" y="76"/>
                          <a:pt x="240" y="76"/>
                        </a:cubicBezTo>
                        <a:cubicBezTo>
                          <a:pt x="244" y="81"/>
                          <a:pt x="248" y="87"/>
                          <a:pt x="252" y="93"/>
                        </a:cubicBezTo>
                        <a:cubicBezTo>
                          <a:pt x="292" y="93"/>
                          <a:pt x="292" y="93"/>
                          <a:pt x="292" y="93"/>
                        </a:cubicBezTo>
                        <a:cubicBezTo>
                          <a:pt x="303" y="144"/>
                          <a:pt x="303" y="144"/>
                          <a:pt x="303" y="144"/>
                        </a:cubicBezTo>
                        <a:cubicBezTo>
                          <a:pt x="267" y="160"/>
                          <a:pt x="267" y="160"/>
                          <a:pt x="267" y="160"/>
                        </a:cubicBezTo>
                        <a:cubicBezTo>
                          <a:pt x="266" y="167"/>
                          <a:pt x="265" y="174"/>
                          <a:pt x="263" y="181"/>
                        </a:cubicBezTo>
                        <a:cubicBezTo>
                          <a:pt x="292" y="209"/>
                          <a:pt x="292" y="209"/>
                          <a:pt x="292" y="209"/>
                        </a:cubicBezTo>
                        <a:cubicBezTo>
                          <a:pt x="264" y="253"/>
                          <a:pt x="264" y="253"/>
                          <a:pt x="264" y="253"/>
                        </a:cubicBezTo>
                        <a:cubicBezTo>
                          <a:pt x="227" y="239"/>
                          <a:pt x="227" y="239"/>
                          <a:pt x="227" y="239"/>
                        </a:cubicBezTo>
                        <a:cubicBezTo>
                          <a:pt x="221" y="244"/>
                          <a:pt x="216" y="248"/>
                          <a:pt x="209" y="251"/>
                        </a:cubicBezTo>
                        <a:cubicBezTo>
                          <a:pt x="210" y="291"/>
                          <a:pt x="210" y="291"/>
                          <a:pt x="210" y="291"/>
                        </a:cubicBezTo>
                        <a:cubicBezTo>
                          <a:pt x="159" y="302"/>
                          <a:pt x="159" y="302"/>
                          <a:pt x="159" y="302"/>
                        </a:cubicBezTo>
                        <a:cubicBezTo>
                          <a:pt x="142" y="266"/>
                          <a:pt x="142" y="266"/>
                          <a:pt x="142" y="266"/>
                        </a:cubicBezTo>
                        <a:cubicBezTo>
                          <a:pt x="135" y="266"/>
                          <a:pt x="128" y="265"/>
                          <a:pt x="121" y="263"/>
                        </a:cubicBezTo>
                        <a:cubicBezTo>
                          <a:pt x="94" y="291"/>
                          <a:pt x="94" y="291"/>
                          <a:pt x="94" y="291"/>
                        </a:cubicBezTo>
                        <a:cubicBezTo>
                          <a:pt x="50" y="263"/>
                          <a:pt x="50" y="263"/>
                          <a:pt x="50" y="263"/>
                        </a:cubicBezTo>
                        <a:cubicBezTo>
                          <a:pt x="63" y="226"/>
                          <a:pt x="63" y="226"/>
                          <a:pt x="63" y="226"/>
                        </a:cubicBezTo>
                        <a:cubicBezTo>
                          <a:pt x="59" y="221"/>
                          <a:pt x="55" y="215"/>
                          <a:pt x="51" y="209"/>
                        </a:cubicBezTo>
                        <a:cubicBezTo>
                          <a:pt x="12" y="209"/>
                          <a:pt x="12" y="209"/>
                          <a:pt x="12" y="209"/>
                        </a:cubicBezTo>
                        <a:cubicBezTo>
                          <a:pt x="0" y="159"/>
                          <a:pt x="0" y="159"/>
                          <a:pt x="0" y="159"/>
                        </a:cubicBezTo>
                        <a:cubicBezTo>
                          <a:pt x="36" y="142"/>
                          <a:pt x="36" y="142"/>
                          <a:pt x="36" y="142"/>
                        </a:cubicBezTo>
                        <a:cubicBezTo>
                          <a:pt x="37" y="135"/>
                          <a:pt x="38" y="128"/>
                          <a:pt x="40" y="121"/>
                        </a:cubicBezTo>
                        <a:cubicBezTo>
                          <a:pt x="12" y="93"/>
                          <a:pt x="12" y="93"/>
                          <a:pt x="12" y="93"/>
                        </a:cubicBezTo>
                        <a:cubicBezTo>
                          <a:pt x="39" y="49"/>
                          <a:pt x="39" y="49"/>
                          <a:pt x="39" y="49"/>
                        </a:cubicBezTo>
                        <a:cubicBezTo>
                          <a:pt x="77" y="63"/>
                          <a:pt x="77" y="63"/>
                          <a:pt x="77" y="63"/>
                        </a:cubicBezTo>
                        <a:cubicBezTo>
                          <a:pt x="82" y="58"/>
                          <a:pt x="88" y="54"/>
                          <a:pt x="94" y="51"/>
                        </a:cubicBezTo>
                        <a:cubicBezTo>
                          <a:pt x="94" y="11"/>
                          <a:pt x="94" y="11"/>
                          <a:pt x="94" y="11"/>
                        </a:cubicBezTo>
                        <a:cubicBezTo>
                          <a:pt x="144" y="0"/>
                          <a:pt x="144" y="0"/>
                          <a:pt x="144" y="0"/>
                        </a:cubicBezTo>
                        <a:lnTo>
                          <a:pt x="161" y="36"/>
                        </a:lnTo>
                        <a:close/>
                        <a:moveTo>
                          <a:pt x="132" y="65"/>
                        </a:moveTo>
                        <a:cubicBezTo>
                          <a:pt x="132" y="65"/>
                          <a:pt x="132" y="65"/>
                          <a:pt x="132" y="65"/>
                        </a:cubicBezTo>
                        <a:cubicBezTo>
                          <a:pt x="85" y="75"/>
                          <a:pt x="55" y="123"/>
                          <a:pt x="65" y="170"/>
                        </a:cubicBezTo>
                        <a:cubicBezTo>
                          <a:pt x="76" y="218"/>
                          <a:pt x="123" y="248"/>
                          <a:pt x="171" y="237"/>
                        </a:cubicBezTo>
                        <a:cubicBezTo>
                          <a:pt x="219" y="227"/>
                          <a:pt x="249" y="179"/>
                          <a:pt x="238" y="132"/>
                        </a:cubicBezTo>
                        <a:cubicBezTo>
                          <a:pt x="227" y="84"/>
                          <a:pt x="180" y="54"/>
                          <a:pt x="13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íśḻïďé"/>
                  <p:cNvSpPr/>
                  <p:nvPr/>
                </p:nvSpPr>
                <p:spPr bwMode="auto">
                  <a:xfrm>
                    <a:off x="7199313" y="1619250"/>
                    <a:ext cx="1179513" cy="588962"/>
                  </a:xfrm>
                  <a:custGeom>
                    <a:avLst/>
                    <a:gdLst>
                      <a:gd name="T0" fmla="*/ 441 w 496"/>
                      <a:gd name="T1" fmla="*/ 137 h 247"/>
                      <a:gd name="T2" fmla="*/ 412 w 496"/>
                      <a:gd name="T3" fmla="*/ 137 h 247"/>
                      <a:gd name="T4" fmla="*/ 417 w 496"/>
                      <a:gd name="T5" fmla="*/ 113 h 247"/>
                      <a:gd name="T6" fmla="*/ 357 w 496"/>
                      <a:gd name="T7" fmla="*/ 54 h 247"/>
                      <a:gd name="T8" fmla="*/ 338 w 496"/>
                      <a:gd name="T9" fmla="*/ 57 h 247"/>
                      <a:gd name="T10" fmla="*/ 262 w 496"/>
                      <a:gd name="T11" fmla="*/ 0 h 247"/>
                      <a:gd name="T12" fmla="*/ 190 w 496"/>
                      <a:gd name="T13" fmla="*/ 46 h 247"/>
                      <a:gd name="T14" fmla="*/ 146 w 496"/>
                      <a:gd name="T15" fmla="*/ 34 h 247"/>
                      <a:gd name="T16" fmla="*/ 59 w 496"/>
                      <a:gd name="T17" fmla="*/ 121 h 247"/>
                      <a:gd name="T18" fmla="*/ 60 w 496"/>
                      <a:gd name="T19" fmla="*/ 137 h 247"/>
                      <a:gd name="T20" fmla="*/ 55 w 496"/>
                      <a:gd name="T21" fmla="*/ 137 h 247"/>
                      <a:gd name="T22" fmla="*/ 0 w 496"/>
                      <a:gd name="T23" fmla="*/ 192 h 247"/>
                      <a:gd name="T24" fmla="*/ 55 w 496"/>
                      <a:gd name="T25" fmla="*/ 247 h 247"/>
                      <a:gd name="T26" fmla="*/ 441 w 496"/>
                      <a:gd name="T27" fmla="*/ 247 h 247"/>
                      <a:gd name="T28" fmla="*/ 496 w 496"/>
                      <a:gd name="T29" fmla="*/ 192 h 247"/>
                      <a:gd name="T30" fmla="*/ 441 w 496"/>
                      <a:gd name="T31" fmla="*/ 13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6" h="247">
                        <a:moveTo>
                          <a:pt x="441" y="137"/>
                        </a:moveTo>
                        <a:cubicBezTo>
                          <a:pt x="412" y="137"/>
                          <a:pt x="412" y="137"/>
                          <a:pt x="412" y="137"/>
                        </a:cubicBezTo>
                        <a:cubicBezTo>
                          <a:pt x="415" y="130"/>
                          <a:pt x="417" y="122"/>
                          <a:pt x="417" y="113"/>
                        </a:cubicBezTo>
                        <a:cubicBezTo>
                          <a:pt x="417" y="80"/>
                          <a:pt x="390" y="54"/>
                          <a:pt x="357" y="54"/>
                        </a:cubicBezTo>
                        <a:cubicBezTo>
                          <a:pt x="350" y="54"/>
                          <a:pt x="344" y="55"/>
                          <a:pt x="338" y="57"/>
                        </a:cubicBezTo>
                        <a:cubicBezTo>
                          <a:pt x="328" y="24"/>
                          <a:pt x="298" y="0"/>
                          <a:pt x="262" y="0"/>
                        </a:cubicBezTo>
                        <a:cubicBezTo>
                          <a:pt x="230" y="0"/>
                          <a:pt x="203" y="19"/>
                          <a:pt x="190" y="46"/>
                        </a:cubicBezTo>
                        <a:cubicBezTo>
                          <a:pt x="177" y="39"/>
                          <a:pt x="162" y="34"/>
                          <a:pt x="146" y="34"/>
                        </a:cubicBezTo>
                        <a:cubicBezTo>
                          <a:pt x="98" y="34"/>
                          <a:pt x="59" y="73"/>
                          <a:pt x="59" y="121"/>
                        </a:cubicBezTo>
                        <a:cubicBezTo>
                          <a:pt x="59" y="127"/>
                          <a:pt x="60" y="132"/>
                          <a:pt x="60" y="137"/>
                        </a:cubicBezTo>
                        <a:cubicBezTo>
                          <a:pt x="55" y="137"/>
                          <a:pt x="55" y="137"/>
                          <a:pt x="55" y="137"/>
                        </a:cubicBezTo>
                        <a:cubicBezTo>
                          <a:pt x="25" y="137"/>
                          <a:pt x="0" y="162"/>
                          <a:pt x="0" y="192"/>
                        </a:cubicBezTo>
                        <a:cubicBezTo>
                          <a:pt x="0" y="222"/>
                          <a:pt x="25" y="247"/>
                          <a:pt x="55" y="247"/>
                        </a:cubicBezTo>
                        <a:cubicBezTo>
                          <a:pt x="441" y="247"/>
                          <a:pt x="441" y="247"/>
                          <a:pt x="441" y="247"/>
                        </a:cubicBezTo>
                        <a:cubicBezTo>
                          <a:pt x="472" y="247"/>
                          <a:pt x="496" y="222"/>
                          <a:pt x="496" y="192"/>
                        </a:cubicBezTo>
                        <a:cubicBezTo>
                          <a:pt x="496" y="162"/>
                          <a:pt x="472" y="137"/>
                          <a:pt x="441" y="137"/>
                        </a:cubicBezTo>
                        <a:close/>
                      </a:path>
                    </a:pathLst>
                  </a:custGeom>
                  <a:solidFill>
                    <a:srgbClr val="60C1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îs1ïḓé"/>
                  <p:cNvSpPr/>
                  <p:nvPr/>
                </p:nvSpPr>
                <p:spPr bwMode="auto">
                  <a:xfrm>
                    <a:off x="2824163" y="2759075"/>
                    <a:ext cx="1179513" cy="588962"/>
                  </a:xfrm>
                  <a:custGeom>
                    <a:avLst/>
                    <a:gdLst>
                      <a:gd name="T0" fmla="*/ 441 w 496"/>
                      <a:gd name="T1" fmla="*/ 137 h 247"/>
                      <a:gd name="T2" fmla="*/ 412 w 496"/>
                      <a:gd name="T3" fmla="*/ 137 h 247"/>
                      <a:gd name="T4" fmla="*/ 417 w 496"/>
                      <a:gd name="T5" fmla="*/ 114 h 247"/>
                      <a:gd name="T6" fmla="*/ 357 w 496"/>
                      <a:gd name="T7" fmla="*/ 54 h 247"/>
                      <a:gd name="T8" fmla="*/ 338 w 496"/>
                      <a:gd name="T9" fmla="*/ 57 h 247"/>
                      <a:gd name="T10" fmla="*/ 262 w 496"/>
                      <a:gd name="T11" fmla="*/ 0 h 247"/>
                      <a:gd name="T12" fmla="*/ 190 w 496"/>
                      <a:gd name="T13" fmla="*/ 47 h 247"/>
                      <a:gd name="T14" fmla="*/ 146 w 496"/>
                      <a:gd name="T15" fmla="*/ 35 h 247"/>
                      <a:gd name="T16" fmla="*/ 59 w 496"/>
                      <a:gd name="T17" fmla="*/ 122 h 247"/>
                      <a:gd name="T18" fmla="*/ 60 w 496"/>
                      <a:gd name="T19" fmla="*/ 137 h 247"/>
                      <a:gd name="T20" fmla="*/ 55 w 496"/>
                      <a:gd name="T21" fmla="*/ 137 h 247"/>
                      <a:gd name="T22" fmla="*/ 0 w 496"/>
                      <a:gd name="T23" fmla="*/ 192 h 247"/>
                      <a:gd name="T24" fmla="*/ 55 w 496"/>
                      <a:gd name="T25" fmla="*/ 247 h 247"/>
                      <a:gd name="T26" fmla="*/ 441 w 496"/>
                      <a:gd name="T27" fmla="*/ 247 h 247"/>
                      <a:gd name="T28" fmla="*/ 496 w 496"/>
                      <a:gd name="T29" fmla="*/ 192 h 247"/>
                      <a:gd name="T30" fmla="*/ 441 w 496"/>
                      <a:gd name="T31" fmla="*/ 13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6" h="247">
                        <a:moveTo>
                          <a:pt x="441" y="137"/>
                        </a:moveTo>
                        <a:cubicBezTo>
                          <a:pt x="412" y="137"/>
                          <a:pt x="412" y="137"/>
                          <a:pt x="412" y="137"/>
                        </a:cubicBezTo>
                        <a:cubicBezTo>
                          <a:pt x="415" y="130"/>
                          <a:pt x="417" y="122"/>
                          <a:pt x="417" y="114"/>
                        </a:cubicBezTo>
                        <a:cubicBezTo>
                          <a:pt x="417" y="81"/>
                          <a:pt x="390" y="54"/>
                          <a:pt x="357" y="54"/>
                        </a:cubicBezTo>
                        <a:cubicBezTo>
                          <a:pt x="350" y="54"/>
                          <a:pt x="344" y="55"/>
                          <a:pt x="338" y="57"/>
                        </a:cubicBezTo>
                        <a:cubicBezTo>
                          <a:pt x="328" y="24"/>
                          <a:pt x="298" y="0"/>
                          <a:pt x="262" y="0"/>
                        </a:cubicBezTo>
                        <a:cubicBezTo>
                          <a:pt x="230" y="0"/>
                          <a:pt x="203" y="19"/>
                          <a:pt x="190" y="47"/>
                        </a:cubicBezTo>
                        <a:cubicBezTo>
                          <a:pt x="177" y="39"/>
                          <a:pt x="162" y="35"/>
                          <a:pt x="146" y="35"/>
                        </a:cubicBezTo>
                        <a:cubicBezTo>
                          <a:pt x="98" y="35"/>
                          <a:pt x="59" y="74"/>
                          <a:pt x="59" y="122"/>
                        </a:cubicBezTo>
                        <a:cubicBezTo>
                          <a:pt x="59" y="127"/>
                          <a:pt x="60" y="132"/>
                          <a:pt x="60" y="137"/>
                        </a:cubicBezTo>
                        <a:cubicBezTo>
                          <a:pt x="55" y="137"/>
                          <a:pt x="55" y="137"/>
                          <a:pt x="55" y="137"/>
                        </a:cubicBezTo>
                        <a:cubicBezTo>
                          <a:pt x="25" y="137"/>
                          <a:pt x="0" y="162"/>
                          <a:pt x="0" y="192"/>
                        </a:cubicBezTo>
                        <a:cubicBezTo>
                          <a:pt x="0" y="223"/>
                          <a:pt x="25" y="247"/>
                          <a:pt x="55" y="247"/>
                        </a:cubicBezTo>
                        <a:cubicBezTo>
                          <a:pt x="441" y="247"/>
                          <a:pt x="441" y="247"/>
                          <a:pt x="441" y="247"/>
                        </a:cubicBezTo>
                        <a:cubicBezTo>
                          <a:pt x="472" y="247"/>
                          <a:pt x="496" y="223"/>
                          <a:pt x="496" y="192"/>
                        </a:cubicBezTo>
                        <a:cubicBezTo>
                          <a:pt x="496" y="162"/>
                          <a:pt x="472" y="137"/>
                          <a:pt x="441" y="137"/>
                        </a:cubicBezTo>
                        <a:close/>
                      </a:path>
                    </a:pathLst>
                  </a:custGeom>
                  <a:solidFill>
                    <a:srgbClr val="60C1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ïşļíḋè"/>
                  <p:cNvSpPr/>
                  <p:nvPr/>
                </p:nvSpPr>
                <p:spPr bwMode="auto">
                  <a:xfrm>
                    <a:off x="5621338" y="1317625"/>
                    <a:ext cx="768350" cy="604837"/>
                  </a:xfrm>
                  <a:custGeom>
                    <a:avLst/>
                    <a:gdLst>
                      <a:gd name="T0" fmla="*/ 0 w 323"/>
                      <a:gd name="T1" fmla="*/ 228 h 254"/>
                      <a:gd name="T2" fmla="*/ 25 w 323"/>
                      <a:gd name="T3" fmla="*/ 254 h 254"/>
                      <a:gd name="T4" fmla="*/ 297 w 323"/>
                      <a:gd name="T5" fmla="*/ 254 h 254"/>
                      <a:gd name="T6" fmla="*/ 323 w 323"/>
                      <a:gd name="T7" fmla="*/ 228 h 254"/>
                      <a:gd name="T8" fmla="*/ 323 w 323"/>
                      <a:gd name="T9" fmla="*/ 26 h 254"/>
                      <a:gd name="T10" fmla="*/ 297 w 323"/>
                      <a:gd name="T11" fmla="*/ 0 h 254"/>
                      <a:gd name="T12" fmla="*/ 25 w 323"/>
                      <a:gd name="T13" fmla="*/ 0 h 254"/>
                      <a:gd name="T14" fmla="*/ 0 w 323"/>
                      <a:gd name="T15" fmla="*/ 26 h 254"/>
                      <a:gd name="T16" fmla="*/ 0 w 323"/>
                      <a:gd name="T17" fmla="*/ 22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4">
                        <a:moveTo>
                          <a:pt x="0" y="228"/>
                        </a:moveTo>
                        <a:cubicBezTo>
                          <a:pt x="0" y="242"/>
                          <a:pt x="11" y="254"/>
                          <a:pt x="25" y="254"/>
                        </a:cubicBezTo>
                        <a:cubicBezTo>
                          <a:pt x="297" y="254"/>
                          <a:pt x="297" y="254"/>
                          <a:pt x="297" y="254"/>
                        </a:cubicBezTo>
                        <a:cubicBezTo>
                          <a:pt x="311" y="254"/>
                          <a:pt x="323" y="242"/>
                          <a:pt x="323" y="228"/>
                        </a:cubicBezTo>
                        <a:cubicBezTo>
                          <a:pt x="323" y="26"/>
                          <a:pt x="323" y="26"/>
                          <a:pt x="323" y="26"/>
                        </a:cubicBezTo>
                        <a:cubicBezTo>
                          <a:pt x="323" y="12"/>
                          <a:pt x="311" y="0"/>
                          <a:pt x="297" y="0"/>
                        </a:cubicBezTo>
                        <a:cubicBezTo>
                          <a:pt x="25" y="0"/>
                          <a:pt x="25" y="0"/>
                          <a:pt x="25" y="0"/>
                        </a:cubicBezTo>
                        <a:cubicBezTo>
                          <a:pt x="11" y="0"/>
                          <a:pt x="0" y="12"/>
                          <a:pt x="0" y="26"/>
                        </a:cubicBezTo>
                        <a:lnTo>
                          <a:pt x="0" y="228"/>
                        </a:lnTo>
                        <a:close/>
                      </a:path>
                    </a:pathLst>
                  </a:custGeom>
                  <a:solidFill>
                    <a:srgbClr val="FFBA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íSlîḋê"/>
                  <p:cNvSpPr/>
                  <p:nvPr/>
                </p:nvSpPr>
                <p:spPr bwMode="auto">
                  <a:xfrm>
                    <a:off x="5564188" y="1533525"/>
                    <a:ext cx="330200" cy="166687"/>
                  </a:xfrm>
                  <a:custGeom>
                    <a:avLst/>
                    <a:gdLst>
                      <a:gd name="T0" fmla="*/ 0 w 139"/>
                      <a:gd name="T1" fmla="*/ 49 h 70"/>
                      <a:gd name="T2" fmla="*/ 21 w 139"/>
                      <a:gd name="T3" fmla="*/ 70 h 70"/>
                      <a:gd name="T4" fmla="*/ 118 w 139"/>
                      <a:gd name="T5" fmla="*/ 70 h 70"/>
                      <a:gd name="T6" fmla="*/ 139 w 139"/>
                      <a:gd name="T7" fmla="*/ 49 h 70"/>
                      <a:gd name="T8" fmla="*/ 139 w 139"/>
                      <a:gd name="T9" fmla="*/ 21 h 70"/>
                      <a:gd name="T10" fmla="*/ 118 w 139"/>
                      <a:gd name="T11" fmla="*/ 0 h 70"/>
                      <a:gd name="T12" fmla="*/ 21 w 139"/>
                      <a:gd name="T13" fmla="*/ 0 h 70"/>
                      <a:gd name="T14" fmla="*/ 0 w 139"/>
                      <a:gd name="T15" fmla="*/ 21 h 70"/>
                      <a:gd name="T16" fmla="*/ 0 w 139"/>
                      <a:gd name="T17" fmla="*/ 4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70">
                        <a:moveTo>
                          <a:pt x="0" y="49"/>
                        </a:moveTo>
                        <a:cubicBezTo>
                          <a:pt x="0" y="60"/>
                          <a:pt x="9" y="70"/>
                          <a:pt x="21" y="70"/>
                        </a:cubicBezTo>
                        <a:cubicBezTo>
                          <a:pt x="118" y="70"/>
                          <a:pt x="118" y="70"/>
                          <a:pt x="118" y="70"/>
                        </a:cubicBezTo>
                        <a:cubicBezTo>
                          <a:pt x="130" y="70"/>
                          <a:pt x="139" y="60"/>
                          <a:pt x="139" y="49"/>
                        </a:cubicBezTo>
                        <a:cubicBezTo>
                          <a:pt x="139" y="21"/>
                          <a:pt x="139" y="21"/>
                          <a:pt x="139" y="21"/>
                        </a:cubicBezTo>
                        <a:cubicBezTo>
                          <a:pt x="139" y="10"/>
                          <a:pt x="130" y="0"/>
                          <a:pt x="118" y="0"/>
                        </a:cubicBezTo>
                        <a:cubicBezTo>
                          <a:pt x="21" y="0"/>
                          <a:pt x="21" y="0"/>
                          <a:pt x="21" y="0"/>
                        </a:cubicBezTo>
                        <a:cubicBezTo>
                          <a:pt x="9" y="0"/>
                          <a:pt x="0" y="10"/>
                          <a:pt x="0" y="21"/>
                        </a:cubicBezTo>
                        <a:lnTo>
                          <a:pt x="0" y="49"/>
                        </a:ln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îŝḷîdè"/>
                  <p:cNvSpPr/>
                  <p:nvPr/>
                </p:nvSpPr>
                <p:spPr bwMode="auto">
                  <a:xfrm>
                    <a:off x="5754688" y="1571625"/>
                    <a:ext cx="82550" cy="85725"/>
                  </a:xfrm>
                  <a:prstGeom prst="ellipse">
                    <a:avLst/>
                  </a:prstGeom>
                  <a:solidFill>
                    <a:srgbClr val="0045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iŝľíḋè"/>
                  <p:cNvSpPr/>
                  <p:nvPr/>
                </p:nvSpPr>
                <p:spPr bwMode="auto">
                  <a:xfrm>
                    <a:off x="5621338" y="1404938"/>
                    <a:ext cx="768350" cy="17462"/>
                  </a:xfrm>
                  <a:custGeom>
                    <a:avLst/>
                    <a:gdLst>
                      <a:gd name="T0" fmla="*/ 24 w 323"/>
                      <a:gd name="T1" fmla="*/ 4 h 7"/>
                      <a:gd name="T2" fmla="*/ 2 w 323"/>
                      <a:gd name="T3" fmla="*/ 7 h 7"/>
                      <a:gd name="T4" fmla="*/ 0 w 323"/>
                      <a:gd name="T5" fmla="*/ 2 h 7"/>
                      <a:gd name="T6" fmla="*/ 22 w 323"/>
                      <a:gd name="T7" fmla="*/ 0 h 7"/>
                      <a:gd name="T8" fmla="*/ 320 w 323"/>
                      <a:gd name="T9" fmla="*/ 0 h 7"/>
                      <a:gd name="T10" fmla="*/ 314 w 323"/>
                      <a:gd name="T11" fmla="*/ 2 h 7"/>
                      <a:gd name="T12" fmla="*/ 317 w 323"/>
                      <a:gd name="T13" fmla="*/ 7 h 7"/>
                      <a:gd name="T14" fmla="*/ 323 w 323"/>
                      <a:gd name="T15" fmla="*/ 4 h 7"/>
                      <a:gd name="T16" fmla="*/ 320 w 323"/>
                      <a:gd name="T17" fmla="*/ 0 h 7"/>
                      <a:gd name="T18" fmla="*/ 299 w 323"/>
                      <a:gd name="T19" fmla="*/ 4 h 7"/>
                      <a:gd name="T20" fmla="*/ 277 w 323"/>
                      <a:gd name="T21" fmla="*/ 7 h 7"/>
                      <a:gd name="T22" fmla="*/ 275 w 323"/>
                      <a:gd name="T23" fmla="*/ 2 h 7"/>
                      <a:gd name="T24" fmla="*/ 297 w 323"/>
                      <a:gd name="T25" fmla="*/ 0 h 7"/>
                      <a:gd name="T26" fmla="*/ 260 w 323"/>
                      <a:gd name="T27" fmla="*/ 2 h 7"/>
                      <a:gd name="T28" fmla="*/ 258 w 323"/>
                      <a:gd name="T29" fmla="*/ 7 h 7"/>
                      <a:gd name="T30" fmla="*/ 235 w 323"/>
                      <a:gd name="T31" fmla="*/ 4 h 7"/>
                      <a:gd name="T32" fmla="*/ 238 w 323"/>
                      <a:gd name="T33" fmla="*/ 0 h 7"/>
                      <a:gd name="T34" fmla="*/ 260 w 323"/>
                      <a:gd name="T35" fmla="*/ 2 h 7"/>
                      <a:gd name="T36" fmla="*/ 221 w 323"/>
                      <a:gd name="T37" fmla="*/ 4 h 7"/>
                      <a:gd name="T38" fmla="*/ 199 w 323"/>
                      <a:gd name="T39" fmla="*/ 7 h 7"/>
                      <a:gd name="T40" fmla="*/ 196 w 323"/>
                      <a:gd name="T41" fmla="*/ 2 h 7"/>
                      <a:gd name="T42" fmla="*/ 218 w 323"/>
                      <a:gd name="T43" fmla="*/ 0 h 7"/>
                      <a:gd name="T44" fmla="*/ 181 w 323"/>
                      <a:gd name="T45" fmla="*/ 2 h 7"/>
                      <a:gd name="T46" fmla="*/ 179 w 323"/>
                      <a:gd name="T47" fmla="*/ 7 h 7"/>
                      <a:gd name="T48" fmla="*/ 157 w 323"/>
                      <a:gd name="T49" fmla="*/ 4 h 7"/>
                      <a:gd name="T50" fmla="*/ 159 w 323"/>
                      <a:gd name="T51" fmla="*/ 0 h 7"/>
                      <a:gd name="T52" fmla="*/ 181 w 323"/>
                      <a:gd name="T53" fmla="*/ 2 h 7"/>
                      <a:gd name="T54" fmla="*/ 142 w 323"/>
                      <a:gd name="T55" fmla="*/ 4 h 7"/>
                      <a:gd name="T56" fmla="*/ 120 w 323"/>
                      <a:gd name="T57" fmla="*/ 7 h 7"/>
                      <a:gd name="T58" fmla="*/ 117 w 323"/>
                      <a:gd name="T59" fmla="*/ 2 h 7"/>
                      <a:gd name="T60" fmla="*/ 140 w 323"/>
                      <a:gd name="T61" fmla="*/ 0 h 7"/>
                      <a:gd name="T62" fmla="*/ 103 w 323"/>
                      <a:gd name="T63" fmla="*/ 2 h 7"/>
                      <a:gd name="T64" fmla="*/ 100 w 323"/>
                      <a:gd name="T65" fmla="*/ 7 h 7"/>
                      <a:gd name="T66" fmla="*/ 78 w 323"/>
                      <a:gd name="T67" fmla="*/ 4 h 7"/>
                      <a:gd name="T68" fmla="*/ 81 w 323"/>
                      <a:gd name="T69" fmla="*/ 0 h 7"/>
                      <a:gd name="T70" fmla="*/ 103 w 323"/>
                      <a:gd name="T71" fmla="*/ 2 h 7"/>
                      <a:gd name="T72" fmla="*/ 63 w 323"/>
                      <a:gd name="T73" fmla="*/ 4 h 7"/>
                      <a:gd name="T74" fmla="*/ 41 w 323"/>
                      <a:gd name="T75" fmla="*/ 7 h 7"/>
                      <a:gd name="T76" fmla="*/ 39 w 323"/>
                      <a:gd name="T77" fmla="*/ 2 h 7"/>
                      <a:gd name="T78" fmla="*/ 61 w 323"/>
                      <a:gd name="T7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3" h="7">
                        <a:moveTo>
                          <a:pt x="24" y="2"/>
                        </a:moveTo>
                        <a:cubicBezTo>
                          <a:pt x="24" y="4"/>
                          <a:pt x="24" y="4"/>
                          <a:pt x="24" y="4"/>
                        </a:cubicBezTo>
                        <a:cubicBezTo>
                          <a:pt x="24" y="6"/>
                          <a:pt x="23" y="7"/>
                          <a:pt x="22" y="7"/>
                        </a:cubicBezTo>
                        <a:cubicBezTo>
                          <a:pt x="2" y="7"/>
                          <a:pt x="2" y="7"/>
                          <a:pt x="2" y="7"/>
                        </a:cubicBezTo>
                        <a:cubicBezTo>
                          <a:pt x="1" y="7"/>
                          <a:pt x="0" y="6"/>
                          <a:pt x="0" y="4"/>
                        </a:cubicBezTo>
                        <a:cubicBezTo>
                          <a:pt x="0" y="2"/>
                          <a:pt x="0" y="2"/>
                          <a:pt x="0" y="2"/>
                        </a:cubicBezTo>
                        <a:cubicBezTo>
                          <a:pt x="0" y="1"/>
                          <a:pt x="1" y="0"/>
                          <a:pt x="2" y="0"/>
                        </a:cubicBezTo>
                        <a:cubicBezTo>
                          <a:pt x="22" y="0"/>
                          <a:pt x="22" y="0"/>
                          <a:pt x="22" y="0"/>
                        </a:cubicBezTo>
                        <a:cubicBezTo>
                          <a:pt x="23" y="0"/>
                          <a:pt x="24" y="1"/>
                          <a:pt x="24" y="2"/>
                        </a:cubicBezTo>
                        <a:close/>
                        <a:moveTo>
                          <a:pt x="320" y="0"/>
                        </a:moveTo>
                        <a:cubicBezTo>
                          <a:pt x="317" y="0"/>
                          <a:pt x="317" y="0"/>
                          <a:pt x="317" y="0"/>
                        </a:cubicBezTo>
                        <a:cubicBezTo>
                          <a:pt x="315" y="0"/>
                          <a:pt x="314" y="1"/>
                          <a:pt x="314" y="2"/>
                        </a:cubicBezTo>
                        <a:cubicBezTo>
                          <a:pt x="314" y="4"/>
                          <a:pt x="314" y="4"/>
                          <a:pt x="314" y="4"/>
                        </a:cubicBezTo>
                        <a:cubicBezTo>
                          <a:pt x="314" y="6"/>
                          <a:pt x="315" y="7"/>
                          <a:pt x="317" y="7"/>
                        </a:cubicBezTo>
                        <a:cubicBezTo>
                          <a:pt x="320" y="7"/>
                          <a:pt x="320" y="7"/>
                          <a:pt x="320" y="7"/>
                        </a:cubicBezTo>
                        <a:cubicBezTo>
                          <a:pt x="321" y="7"/>
                          <a:pt x="323" y="6"/>
                          <a:pt x="323" y="4"/>
                        </a:cubicBezTo>
                        <a:cubicBezTo>
                          <a:pt x="323" y="2"/>
                          <a:pt x="323" y="2"/>
                          <a:pt x="323" y="2"/>
                        </a:cubicBezTo>
                        <a:cubicBezTo>
                          <a:pt x="323" y="1"/>
                          <a:pt x="321" y="0"/>
                          <a:pt x="320" y="0"/>
                        </a:cubicBezTo>
                        <a:close/>
                        <a:moveTo>
                          <a:pt x="299" y="2"/>
                        </a:moveTo>
                        <a:cubicBezTo>
                          <a:pt x="299" y="4"/>
                          <a:pt x="299" y="4"/>
                          <a:pt x="299" y="4"/>
                        </a:cubicBezTo>
                        <a:cubicBezTo>
                          <a:pt x="299" y="6"/>
                          <a:pt x="298" y="7"/>
                          <a:pt x="297" y="7"/>
                        </a:cubicBezTo>
                        <a:cubicBezTo>
                          <a:pt x="277" y="7"/>
                          <a:pt x="277" y="7"/>
                          <a:pt x="277" y="7"/>
                        </a:cubicBezTo>
                        <a:cubicBezTo>
                          <a:pt x="276" y="7"/>
                          <a:pt x="275" y="6"/>
                          <a:pt x="275" y="4"/>
                        </a:cubicBezTo>
                        <a:cubicBezTo>
                          <a:pt x="275" y="2"/>
                          <a:pt x="275" y="2"/>
                          <a:pt x="275" y="2"/>
                        </a:cubicBezTo>
                        <a:cubicBezTo>
                          <a:pt x="275" y="1"/>
                          <a:pt x="276" y="0"/>
                          <a:pt x="277" y="0"/>
                        </a:cubicBezTo>
                        <a:cubicBezTo>
                          <a:pt x="297" y="0"/>
                          <a:pt x="297" y="0"/>
                          <a:pt x="297" y="0"/>
                        </a:cubicBezTo>
                        <a:cubicBezTo>
                          <a:pt x="298" y="0"/>
                          <a:pt x="299" y="1"/>
                          <a:pt x="299" y="2"/>
                        </a:cubicBezTo>
                        <a:close/>
                        <a:moveTo>
                          <a:pt x="260" y="2"/>
                        </a:moveTo>
                        <a:cubicBezTo>
                          <a:pt x="260" y="4"/>
                          <a:pt x="260" y="4"/>
                          <a:pt x="260" y="4"/>
                        </a:cubicBezTo>
                        <a:cubicBezTo>
                          <a:pt x="260" y="6"/>
                          <a:pt x="259" y="7"/>
                          <a:pt x="258" y="7"/>
                        </a:cubicBezTo>
                        <a:cubicBezTo>
                          <a:pt x="238" y="7"/>
                          <a:pt x="238" y="7"/>
                          <a:pt x="238" y="7"/>
                        </a:cubicBezTo>
                        <a:cubicBezTo>
                          <a:pt x="237" y="7"/>
                          <a:pt x="235" y="6"/>
                          <a:pt x="235" y="4"/>
                        </a:cubicBezTo>
                        <a:cubicBezTo>
                          <a:pt x="235" y="2"/>
                          <a:pt x="235" y="2"/>
                          <a:pt x="235" y="2"/>
                        </a:cubicBezTo>
                        <a:cubicBezTo>
                          <a:pt x="235" y="1"/>
                          <a:pt x="237" y="0"/>
                          <a:pt x="238" y="0"/>
                        </a:cubicBezTo>
                        <a:cubicBezTo>
                          <a:pt x="258" y="0"/>
                          <a:pt x="258" y="0"/>
                          <a:pt x="258" y="0"/>
                        </a:cubicBezTo>
                        <a:cubicBezTo>
                          <a:pt x="259" y="0"/>
                          <a:pt x="260" y="1"/>
                          <a:pt x="260" y="2"/>
                        </a:cubicBezTo>
                        <a:close/>
                        <a:moveTo>
                          <a:pt x="221" y="2"/>
                        </a:moveTo>
                        <a:cubicBezTo>
                          <a:pt x="221" y="4"/>
                          <a:pt x="221" y="4"/>
                          <a:pt x="221" y="4"/>
                        </a:cubicBezTo>
                        <a:cubicBezTo>
                          <a:pt x="221" y="6"/>
                          <a:pt x="220" y="7"/>
                          <a:pt x="218" y="7"/>
                        </a:cubicBezTo>
                        <a:cubicBezTo>
                          <a:pt x="199" y="7"/>
                          <a:pt x="199" y="7"/>
                          <a:pt x="199" y="7"/>
                        </a:cubicBezTo>
                        <a:cubicBezTo>
                          <a:pt x="197" y="7"/>
                          <a:pt x="196" y="6"/>
                          <a:pt x="196" y="4"/>
                        </a:cubicBezTo>
                        <a:cubicBezTo>
                          <a:pt x="196" y="2"/>
                          <a:pt x="196" y="2"/>
                          <a:pt x="196" y="2"/>
                        </a:cubicBezTo>
                        <a:cubicBezTo>
                          <a:pt x="196" y="1"/>
                          <a:pt x="197" y="0"/>
                          <a:pt x="199" y="0"/>
                        </a:cubicBezTo>
                        <a:cubicBezTo>
                          <a:pt x="218" y="0"/>
                          <a:pt x="218" y="0"/>
                          <a:pt x="218" y="0"/>
                        </a:cubicBezTo>
                        <a:cubicBezTo>
                          <a:pt x="220" y="0"/>
                          <a:pt x="221" y="1"/>
                          <a:pt x="221" y="2"/>
                        </a:cubicBezTo>
                        <a:close/>
                        <a:moveTo>
                          <a:pt x="181" y="2"/>
                        </a:moveTo>
                        <a:cubicBezTo>
                          <a:pt x="181" y="4"/>
                          <a:pt x="181" y="4"/>
                          <a:pt x="181" y="4"/>
                        </a:cubicBezTo>
                        <a:cubicBezTo>
                          <a:pt x="181" y="6"/>
                          <a:pt x="180" y="7"/>
                          <a:pt x="179" y="7"/>
                        </a:cubicBezTo>
                        <a:cubicBezTo>
                          <a:pt x="159" y="7"/>
                          <a:pt x="159" y="7"/>
                          <a:pt x="159" y="7"/>
                        </a:cubicBezTo>
                        <a:cubicBezTo>
                          <a:pt x="158" y="7"/>
                          <a:pt x="157" y="6"/>
                          <a:pt x="157" y="4"/>
                        </a:cubicBezTo>
                        <a:cubicBezTo>
                          <a:pt x="157" y="2"/>
                          <a:pt x="157" y="2"/>
                          <a:pt x="157" y="2"/>
                        </a:cubicBezTo>
                        <a:cubicBezTo>
                          <a:pt x="157" y="1"/>
                          <a:pt x="158" y="0"/>
                          <a:pt x="159" y="0"/>
                        </a:cubicBezTo>
                        <a:cubicBezTo>
                          <a:pt x="179" y="0"/>
                          <a:pt x="179" y="0"/>
                          <a:pt x="179" y="0"/>
                        </a:cubicBezTo>
                        <a:cubicBezTo>
                          <a:pt x="180" y="0"/>
                          <a:pt x="181" y="1"/>
                          <a:pt x="181" y="2"/>
                        </a:cubicBezTo>
                        <a:close/>
                        <a:moveTo>
                          <a:pt x="142" y="2"/>
                        </a:moveTo>
                        <a:cubicBezTo>
                          <a:pt x="142" y="4"/>
                          <a:pt x="142" y="4"/>
                          <a:pt x="142" y="4"/>
                        </a:cubicBezTo>
                        <a:cubicBezTo>
                          <a:pt x="142" y="6"/>
                          <a:pt x="141" y="7"/>
                          <a:pt x="140" y="7"/>
                        </a:cubicBezTo>
                        <a:cubicBezTo>
                          <a:pt x="120" y="7"/>
                          <a:pt x="120" y="7"/>
                          <a:pt x="120" y="7"/>
                        </a:cubicBezTo>
                        <a:cubicBezTo>
                          <a:pt x="119" y="7"/>
                          <a:pt x="117" y="6"/>
                          <a:pt x="117" y="4"/>
                        </a:cubicBezTo>
                        <a:cubicBezTo>
                          <a:pt x="117" y="2"/>
                          <a:pt x="117" y="2"/>
                          <a:pt x="117" y="2"/>
                        </a:cubicBezTo>
                        <a:cubicBezTo>
                          <a:pt x="117" y="1"/>
                          <a:pt x="119" y="0"/>
                          <a:pt x="120" y="0"/>
                        </a:cubicBezTo>
                        <a:cubicBezTo>
                          <a:pt x="140" y="0"/>
                          <a:pt x="140" y="0"/>
                          <a:pt x="140" y="0"/>
                        </a:cubicBezTo>
                        <a:cubicBezTo>
                          <a:pt x="141" y="0"/>
                          <a:pt x="142" y="1"/>
                          <a:pt x="142" y="2"/>
                        </a:cubicBezTo>
                        <a:close/>
                        <a:moveTo>
                          <a:pt x="103" y="2"/>
                        </a:moveTo>
                        <a:cubicBezTo>
                          <a:pt x="103" y="4"/>
                          <a:pt x="103" y="4"/>
                          <a:pt x="103" y="4"/>
                        </a:cubicBezTo>
                        <a:cubicBezTo>
                          <a:pt x="103" y="6"/>
                          <a:pt x="102" y="7"/>
                          <a:pt x="100" y="7"/>
                        </a:cubicBezTo>
                        <a:cubicBezTo>
                          <a:pt x="81" y="7"/>
                          <a:pt x="81" y="7"/>
                          <a:pt x="81" y="7"/>
                        </a:cubicBezTo>
                        <a:cubicBezTo>
                          <a:pt x="79" y="7"/>
                          <a:pt x="78" y="6"/>
                          <a:pt x="78" y="4"/>
                        </a:cubicBezTo>
                        <a:cubicBezTo>
                          <a:pt x="78" y="2"/>
                          <a:pt x="78" y="2"/>
                          <a:pt x="78" y="2"/>
                        </a:cubicBezTo>
                        <a:cubicBezTo>
                          <a:pt x="78" y="1"/>
                          <a:pt x="79" y="0"/>
                          <a:pt x="81" y="0"/>
                        </a:cubicBezTo>
                        <a:cubicBezTo>
                          <a:pt x="100" y="0"/>
                          <a:pt x="100" y="0"/>
                          <a:pt x="100" y="0"/>
                        </a:cubicBezTo>
                        <a:cubicBezTo>
                          <a:pt x="102" y="0"/>
                          <a:pt x="103" y="1"/>
                          <a:pt x="103" y="2"/>
                        </a:cubicBezTo>
                        <a:close/>
                        <a:moveTo>
                          <a:pt x="63" y="2"/>
                        </a:moveTo>
                        <a:cubicBezTo>
                          <a:pt x="63" y="4"/>
                          <a:pt x="63" y="4"/>
                          <a:pt x="63" y="4"/>
                        </a:cubicBezTo>
                        <a:cubicBezTo>
                          <a:pt x="63" y="6"/>
                          <a:pt x="62" y="7"/>
                          <a:pt x="61" y="7"/>
                        </a:cubicBezTo>
                        <a:cubicBezTo>
                          <a:pt x="41" y="7"/>
                          <a:pt x="41" y="7"/>
                          <a:pt x="41" y="7"/>
                        </a:cubicBezTo>
                        <a:cubicBezTo>
                          <a:pt x="40" y="7"/>
                          <a:pt x="39" y="6"/>
                          <a:pt x="39" y="4"/>
                        </a:cubicBezTo>
                        <a:cubicBezTo>
                          <a:pt x="39" y="2"/>
                          <a:pt x="39" y="2"/>
                          <a:pt x="39" y="2"/>
                        </a:cubicBezTo>
                        <a:cubicBezTo>
                          <a:pt x="39" y="1"/>
                          <a:pt x="40" y="0"/>
                          <a:pt x="41" y="0"/>
                        </a:cubicBezTo>
                        <a:cubicBezTo>
                          <a:pt x="61" y="0"/>
                          <a:pt x="61" y="0"/>
                          <a:pt x="61" y="0"/>
                        </a:cubicBezTo>
                        <a:cubicBezTo>
                          <a:pt x="62" y="0"/>
                          <a:pt x="63" y="1"/>
                          <a:pt x="6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ïś1iḑè"/>
                  <p:cNvSpPr/>
                  <p:nvPr/>
                </p:nvSpPr>
                <p:spPr bwMode="auto">
                  <a:xfrm>
                    <a:off x="5621338" y="1814513"/>
                    <a:ext cx="768350" cy="17462"/>
                  </a:xfrm>
                  <a:custGeom>
                    <a:avLst/>
                    <a:gdLst>
                      <a:gd name="T0" fmla="*/ 24 w 323"/>
                      <a:gd name="T1" fmla="*/ 4 h 7"/>
                      <a:gd name="T2" fmla="*/ 2 w 323"/>
                      <a:gd name="T3" fmla="*/ 7 h 7"/>
                      <a:gd name="T4" fmla="*/ 0 w 323"/>
                      <a:gd name="T5" fmla="*/ 2 h 7"/>
                      <a:gd name="T6" fmla="*/ 22 w 323"/>
                      <a:gd name="T7" fmla="*/ 0 h 7"/>
                      <a:gd name="T8" fmla="*/ 320 w 323"/>
                      <a:gd name="T9" fmla="*/ 0 h 7"/>
                      <a:gd name="T10" fmla="*/ 314 w 323"/>
                      <a:gd name="T11" fmla="*/ 2 h 7"/>
                      <a:gd name="T12" fmla="*/ 317 w 323"/>
                      <a:gd name="T13" fmla="*/ 7 h 7"/>
                      <a:gd name="T14" fmla="*/ 323 w 323"/>
                      <a:gd name="T15" fmla="*/ 4 h 7"/>
                      <a:gd name="T16" fmla="*/ 320 w 323"/>
                      <a:gd name="T17" fmla="*/ 0 h 7"/>
                      <a:gd name="T18" fmla="*/ 299 w 323"/>
                      <a:gd name="T19" fmla="*/ 4 h 7"/>
                      <a:gd name="T20" fmla="*/ 277 w 323"/>
                      <a:gd name="T21" fmla="*/ 7 h 7"/>
                      <a:gd name="T22" fmla="*/ 275 w 323"/>
                      <a:gd name="T23" fmla="*/ 2 h 7"/>
                      <a:gd name="T24" fmla="*/ 297 w 323"/>
                      <a:gd name="T25" fmla="*/ 0 h 7"/>
                      <a:gd name="T26" fmla="*/ 260 w 323"/>
                      <a:gd name="T27" fmla="*/ 2 h 7"/>
                      <a:gd name="T28" fmla="*/ 258 w 323"/>
                      <a:gd name="T29" fmla="*/ 7 h 7"/>
                      <a:gd name="T30" fmla="*/ 235 w 323"/>
                      <a:gd name="T31" fmla="*/ 4 h 7"/>
                      <a:gd name="T32" fmla="*/ 238 w 323"/>
                      <a:gd name="T33" fmla="*/ 0 h 7"/>
                      <a:gd name="T34" fmla="*/ 260 w 323"/>
                      <a:gd name="T35" fmla="*/ 2 h 7"/>
                      <a:gd name="T36" fmla="*/ 221 w 323"/>
                      <a:gd name="T37" fmla="*/ 4 h 7"/>
                      <a:gd name="T38" fmla="*/ 199 w 323"/>
                      <a:gd name="T39" fmla="*/ 7 h 7"/>
                      <a:gd name="T40" fmla="*/ 196 w 323"/>
                      <a:gd name="T41" fmla="*/ 2 h 7"/>
                      <a:gd name="T42" fmla="*/ 218 w 323"/>
                      <a:gd name="T43" fmla="*/ 0 h 7"/>
                      <a:gd name="T44" fmla="*/ 181 w 323"/>
                      <a:gd name="T45" fmla="*/ 2 h 7"/>
                      <a:gd name="T46" fmla="*/ 179 w 323"/>
                      <a:gd name="T47" fmla="*/ 7 h 7"/>
                      <a:gd name="T48" fmla="*/ 157 w 323"/>
                      <a:gd name="T49" fmla="*/ 4 h 7"/>
                      <a:gd name="T50" fmla="*/ 159 w 323"/>
                      <a:gd name="T51" fmla="*/ 0 h 7"/>
                      <a:gd name="T52" fmla="*/ 181 w 323"/>
                      <a:gd name="T53" fmla="*/ 2 h 7"/>
                      <a:gd name="T54" fmla="*/ 142 w 323"/>
                      <a:gd name="T55" fmla="*/ 4 h 7"/>
                      <a:gd name="T56" fmla="*/ 120 w 323"/>
                      <a:gd name="T57" fmla="*/ 7 h 7"/>
                      <a:gd name="T58" fmla="*/ 117 w 323"/>
                      <a:gd name="T59" fmla="*/ 2 h 7"/>
                      <a:gd name="T60" fmla="*/ 140 w 323"/>
                      <a:gd name="T61" fmla="*/ 0 h 7"/>
                      <a:gd name="T62" fmla="*/ 103 w 323"/>
                      <a:gd name="T63" fmla="*/ 2 h 7"/>
                      <a:gd name="T64" fmla="*/ 100 w 323"/>
                      <a:gd name="T65" fmla="*/ 7 h 7"/>
                      <a:gd name="T66" fmla="*/ 78 w 323"/>
                      <a:gd name="T67" fmla="*/ 4 h 7"/>
                      <a:gd name="T68" fmla="*/ 81 w 323"/>
                      <a:gd name="T69" fmla="*/ 0 h 7"/>
                      <a:gd name="T70" fmla="*/ 103 w 323"/>
                      <a:gd name="T71" fmla="*/ 2 h 7"/>
                      <a:gd name="T72" fmla="*/ 63 w 323"/>
                      <a:gd name="T73" fmla="*/ 4 h 7"/>
                      <a:gd name="T74" fmla="*/ 41 w 323"/>
                      <a:gd name="T75" fmla="*/ 7 h 7"/>
                      <a:gd name="T76" fmla="*/ 39 w 323"/>
                      <a:gd name="T77" fmla="*/ 2 h 7"/>
                      <a:gd name="T78" fmla="*/ 61 w 323"/>
                      <a:gd name="T7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3" h="7">
                        <a:moveTo>
                          <a:pt x="24" y="2"/>
                        </a:moveTo>
                        <a:cubicBezTo>
                          <a:pt x="24" y="4"/>
                          <a:pt x="24" y="4"/>
                          <a:pt x="24" y="4"/>
                        </a:cubicBezTo>
                        <a:cubicBezTo>
                          <a:pt x="24" y="6"/>
                          <a:pt x="23" y="7"/>
                          <a:pt x="22" y="7"/>
                        </a:cubicBezTo>
                        <a:cubicBezTo>
                          <a:pt x="2" y="7"/>
                          <a:pt x="2" y="7"/>
                          <a:pt x="2" y="7"/>
                        </a:cubicBezTo>
                        <a:cubicBezTo>
                          <a:pt x="1" y="7"/>
                          <a:pt x="0" y="6"/>
                          <a:pt x="0" y="4"/>
                        </a:cubicBezTo>
                        <a:cubicBezTo>
                          <a:pt x="0" y="2"/>
                          <a:pt x="0" y="2"/>
                          <a:pt x="0" y="2"/>
                        </a:cubicBezTo>
                        <a:cubicBezTo>
                          <a:pt x="0" y="1"/>
                          <a:pt x="1" y="0"/>
                          <a:pt x="2" y="0"/>
                        </a:cubicBezTo>
                        <a:cubicBezTo>
                          <a:pt x="22" y="0"/>
                          <a:pt x="22" y="0"/>
                          <a:pt x="22" y="0"/>
                        </a:cubicBezTo>
                        <a:cubicBezTo>
                          <a:pt x="23" y="0"/>
                          <a:pt x="24" y="1"/>
                          <a:pt x="24" y="2"/>
                        </a:cubicBezTo>
                        <a:close/>
                        <a:moveTo>
                          <a:pt x="320" y="0"/>
                        </a:moveTo>
                        <a:cubicBezTo>
                          <a:pt x="317" y="0"/>
                          <a:pt x="317" y="0"/>
                          <a:pt x="317" y="0"/>
                        </a:cubicBezTo>
                        <a:cubicBezTo>
                          <a:pt x="315" y="0"/>
                          <a:pt x="314" y="1"/>
                          <a:pt x="314" y="2"/>
                        </a:cubicBezTo>
                        <a:cubicBezTo>
                          <a:pt x="314" y="4"/>
                          <a:pt x="314" y="4"/>
                          <a:pt x="314" y="4"/>
                        </a:cubicBezTo>
                        <a:cubicBezTo>
                          <a:pt x="314" y="6"/>
                          <a:pt x="315" y="7"/>
                          <a:pt x="317" y="7"/>
                        </a:cubicBezTo>
                        <a:cubicBezTo>
                          <a:pt x="320" y="7"/>
                          <a:pt x="320" y="7"/>
                          <a:pt x="320" y="7"/>
                        </a:cubicBezTo>
                        <a:cubicBezTo>
                          <a:pt x="321" y="7"/>
                          <a:pt x="323" y="6"/>
                          <a:pt x="323" y="4"/>
                        </a:cubicBezTo>
                        <a:cubicBezTo>
                          <a:pt x="323" y="2"/>
                          <a:pt x="323" y="2"/>
                          <a:pt x="323" y="2"/>
                        </a:cubicBezTo>
                        <a:cubicBezTo>
                          <a:pt x="323" y="1"/>
                          <a:pt x="321" y="0"/>
                          <a:pt x="320" y="0"/>
                        </a:cubicBezTo>
                        <a:close/>
                        <a:moveTo>
                          <a:pt x="299" y="2"/>
                        </a:moveTo>
                        <a:cubicBezTo>
                          <a:pt x="299" y="4"/>
                          <a:pt x="299" y="4"/>
                          <a:pt x="299" y="4"/>
                        </a:cubicBezTo>
                        <a:cubicBezTo>
                          <a:pt x="299" y="6"/>
                          <a:pt x="298" y="7"/>
                          <a:pt x="297" y="7"/>
                        </a:cubicBezTo>
                        <a:cubicBezTo>
                          <a:pt x="277" y="7"/>
                          <a:pt x="277" y="7"/>
                          <a:pt x="277" y="7"/>
                        </a:cubicBezTo>
                        <a:cubicBezTo>
                          <a:pt x="276" y="7"/>
                          <a:pt x="275" y="6"/>
                          <a:pt x="275" y="4"/>
                        </a:cubicBezTo>
                        <a:cubicBezTo>
                          <a:pt x="275" y="2"/>
                          <a:pt x="275" y="2"/>
                          <a:pt x="275" y="2"/>
                        </a:cubicBezTo>
                        <a:cubicBezTo>
                          <a:pt x="275" y="1"/>
                          <a:pt x="276" y="0"/>
                          <a:pt x="277" y="0"/>
                        </a:cubicBezTo>
                        <a:cubicBezTo>
                          <a:pt x="297" y="0"/>
                          <a:pt x="297" y="0"/>
                          <a:pt x="297" y="0"/>
                        </a:cubicBezTo>
                        <a:cubicBezTo>
                          <a:pt x="298" y="0"/>
                          <a:pt x="299" y="1"/>
                          <a:pt x="299" y="2"/>
                        </a:cubicBezTo>
                        <a:close/>
                        <a:moveTo>
                          <a:pt x="260" y="2"/>
                        </a:moveTo>
                        <a:cubicBezTo>
                          <a:pt x="260" y="4"/>
                          <a:pt x="260" y="4"/>
                          <a:pt x="260" y="4"/>
                        </a:cubicBezTo>
                        <a:cubicBezTo>
                          <a:pt x="260" y="6"/>
                          <a:pt x="259" y="7"/>
                          <a:pt x="258" y="7"/>
                        </a:cubicBezTo>
                        <a:cubicBezTo>
                          <a:pt x="238" y="7"/>
                          <a:pt x="238" y="7"/>
                          <a:pt x="238" y="7"/>
                        </a:cubicBezTo>
                        <a:cubicBezTo>
                          <a:pt x="237" y="7"/>
                          <a:pt x="235" y="6"/>
                          <a:pt x="235" y="4"/>
                        </a:cubicBezTo>
                        <a:cubicBezTo>
                          <a:pt x="235" y="2"/>
                          <a:pt x="235" y="2"/>
                          <a:pt x="235" y="2"/>
                        </a:cubicBezTo>
                        <a:cubicBezTo>
                          <a:pt x="235" y="1"/>
                          <a:pt x="237" y="0"/>
                          <a:pt x="238" y="0"/>
                        </a:cubicBezTo>
                        <a:cubicBezTo>
                          <a:pt x="258" y="0"/>
                          <a:pt x="258" y="0"/>
                          <a:pt x="258" y="0"/>
                        </a:cubicBezTo>
                        <a:cubicBezTo>
                          <a:pt x="259" y="0"/>
                          <a:pt x="260" y="1"/>
                          <a:pt x="260" y="2"/>
                        </a:cubicBezTo>
                        <a:close/>
                        <a:moveTo>
                          <a:pt x="221" y="2"/>
                        </a:moveTo>
                        <a:cubicBezTo>
                          <a:pt x="221" y="4"/>
                          <a:pt x="221" y="4"/>
                          <a:pt x="221" y="4"/>
                        </a:cubicBezTo>
                        <a:cubicBezTo>
                          <a:pt x="221" y="6"/>
                          <a:pt x="220" y="7"/>
                          <a:pt x="218" y="7"/>
                        </a:cubicBezTo>
                        <a:cubicBezTo>
                          <a:pt x="199" y="7"/>
                          <a:pt x="199" y="7"/>
                          <a:pt x="199" y="7"/>
                        </a:cubicBezTo>
                        <a:cubicBezTo>
                          <a:pt x="197" y="7"/>
                          <a:pt x="196" y="6"/>
                          <a:pt x="196" y="4"/>
                        </a:cubicBezTo>
                        <a:cubicBezTo>
                          <a:pt x="196" y="2"/>
                          <a:pt x="196" y="2"/>
                          <a:pt x="196" y="2"/>
                        </a:cubicBezTo>
                        <a:cubicBezTo>
                          <a:pt x="196" y="1"/>
                          <a:pt x="197" y="0"/>
                          <a:pt x="199" y="0"/>
                        </a:cubicBezTo>
                        <a:cubicBezTo>
                          <a:pt x="218" y="0"/>
                          <a:pt x="218" y="0"/>
                          <a:pt x="218" y="0"/>
                        </a:cubicBezTo>
                        <a:cubicBezTo>
                          <a:pt x="220" y="0"/>
                          <a:pt x="221" y="1"/>
                          <a:pt x="221" y="2"/>
                        </a:cubicBezTo>
                        <a:close/>
                        <a:moveTo>
                          <a:pt x="181" y="2"/>
                        </a:moveTo>
                        <a:cubicBezTo>
                          <a:pt x="181" y="4"/>
                          <a:pt x="181" y="4"/>
                          <a:pt x="181" y="4"/>
                        </a:cubicBezTo>
                        <a:cubicBezTo>
                          <a:pt x="181" y="6"/>
                          <a:pt x="180" y="7"/>
                          <a:pt x="179" y="7"/>
                        </a:cubicBezTo>
                        <a:cubicBezTo>
                          <a:pt x="159" y="7"/>
                          <a:pt x="159" y="7"/>
                          <a:pt x="159" y="7"/>
                        </a:cubicBezTo>
                        <a:cubicBezTo>
                          <a:pt x="158" y="7"/>
                          <a:pt x="157" y="6"/>
                          <a:pt x="157" y="4"/>
                        </a:cubicBezTo>
                        <a:cubicBezTo>
                          <a:pt x="157" y="2"/>
                          <a:pt x="157" y="2"/>
                          <a:pt x="157" y="2"/>
                        </a:cubicBezTo>
                        <a:cubicBezTo>
                          <a:pt x="157" y="1"/>
                          <a:pt x="158" y="0"/>
                          <a:pt x="159" y="0"/>
                        </a:cubicBezTo>
                        <a:cubicBezTo>
                          <a:pt x="179" y="0"/>
                          <a:pt x="179" y="0"/>
                          <a:pt x="179" y="0"/>
                        </a:cubicBezTo>
                        <a:cubicBezTo>
                          <a:pt x="180" y="0"/>
                          <a:pt x="181" y="1"/>
                          <a:pt x="181" y="2"/>
                        </a:cubicBezTo>
                        <a:close/>
                        <a:moveTo>
                          <a:pt x="142" y="2"/>
                        </a:moveTo>
                        <a:cubicBezTo>
                          <a:pt x="142" y="4"/>
                          <a:pt x="142" y="4"/>
                          <a:pt x="142" y="4"/>
                        </a:cubicBezTo>
                        <a:cubicBezTo>
                          <a:pt x="142" y="6"/>
                          <a:pt x="141" y="7"/>
                          <a:pt x="140" y="7"/>
                        </a:cubicBezTo>
                        <a:cubicBezTo>
                          <a:pt x="120" y="7"/>
                          <a:pt x="120" y="7"/>
                          <a:pt x="120" y="7"/>
                        </a:cubicBezTo>
                        <a:cubicBezTo>
                          <a:pt x="119" y="7"/>
                          <a:pt x="117" y="6"/>
                          <a:pt x="117" y="4"/>
                        </a:cubicBezTo>
                        <a:cubicBezTo>
                          <a:pt x="117" y="2"/>
                          <a:pt x="117" y="2"/>
                          <a:pt x="117" y="2"/>
                        </a:cubicBezTo>
                        <a:cubicBezTo>
                          <a:pt x="117" y="1"/>
                          <a:pt x="119" y="0"/>
                          <a:pt x="120" y="0"/>
                        </a:cubicBezTo>
                        <a:cubicBezTo>
                          <a:pt x="140" y="0"/>
                          <a:pt x="140" y="0"/>
                          <a:pt x="140" y="0"/>
                        </a:cubicBezTo>
                        <a:cubicBezTo>
                          <a:pt x="141" y="0"/>
                          <a:pt x="142" y="1"/>
                          <a:pt x="142" y="2"/>
                        </a:cubicBezTo>
                        <a:close/>
                        <a:moveTo>
                          <a:pt x="103" y="2"/>
                        </a:moveTo>
                        <a:cubicBezTo>
                          <a:pt x="103" y="4"/>
                          <a:pt x="103" y="4"/>
                          <a:pt x="103" y="4"/>
                        </a:cubicBezTo>
                        <a:cubicBezTo>
                          <a:pt x="103" y="6"/>
                          <a:pt x="102" y="7"/>
                          <a:pt x="100" y="7"/>
                        </a:cubicBezTo>
                        <a:cubicBezTo>
                          <a:pt x="81" y="7"/>
                          <a:pt x="81" y="7"/>
                          <a:pt x="81" y="7"/>
                        </a:cubicBezTo>
                        <a:cubicBezTo>
                          <a:pt x="79" y="7"/>
                          <a:pt x="78" y="6"/>
                          <a:pt x="78" y="4"/>
                        </a:cubicBezTo>
                        <a:cubicBezTo>
                          <a:pt x="78" y="2"/>
                          <a:pt x="78" y="2"/>
                          <a:pt x="78" y="2"/>
                        </a:cubicBezTo>
                        <a:cubicBezTo>
                          <a:pt x="78" y="1"/>
                          <a:pt x="79" y="0"/>
                          <a:pt x="81" y="0"/>
                        </a:cubicBezTo>
                        <a:cubicBezTo>
                          <a:pt x="100" y="0"/>
                          <a:pt x="100" y="0"/>
                          <a:pt x="100" y="0"/>
                        </a:cubicBezTo>
                        <a:cubicBezTo>
                          <a:pt x="102" y="0"/>
                          <a:pt x="103" y="1"/>
                          <a:pt x="103" y="2"/>
                        </a:cubicBezTo>
                        <a:close/>
                        <a:moveTo>
                          <a:pt x="63" y="2"/>
                        </a:moveTo>
                        <a:cubicBezTo>
                          <a:pt x="63" y="4"/>
                          <a:pt x="63" y="4"/>
                          <a:pt x="63" y="4"/>
                        </a:cubicBezTo>
                        <a:cubicBezTo>
                          <a:pt x="63" y="6"/>
                          <a:pt x="62" y="7"/>
                          <a:pt x="61" y="7"/>
                        </a:cubicBezTo>
                        <a:cubicBezTo>
                          <a:pt x="41" y="7"/>
                          <a:pt x="41" y="7"/>
                          <a:pt x="41" y="7"/>
                        </a:cubicBezTo>
                        <a:cubicBezTo>
                          <a:pt x="40" y="7"/>
                          <a:pt x="39" y="6"/>
                          <a:pt x="39" y="4"/>
                        </a:cubicBezTo>
                        <a:cubicBezTo>
                          <a:pt x="39" y="2"/>
                          <a:pt x="39" y="2"/>
                          <a:pt x="39" y="2"/>
                        </a:cubicBezTo>
                        <a:cubicBezTo>
                          <a:pt x="39" y="1"/>
                          <a:pt x="40" y="0"/>
                          <a:pt x="41" y="0"/>
                        </a:cubicBezTo>
                        <a:cubicBezTo>
                          <a:pt x="61" y="0"/>
                          <a:pt x="61" y="0"/>
                          <a:pt x="61" y="0"/>
                        </a:cubicBezTo>
                        <a:cubicBezTo>
                          <a:pt x="62" y="0"/>
                          <a:pt x="63" y="1"/>
                          <a:pt x="6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ísľîḍê"/>
                  <p:cNvSpPr/>
                  <p:nvPr/>
                </p:nvSpPr>
                <p:spPr bwMode="auto">
                  <a:xfrm>
                    <a:off x="8345488" y="2487613"/>
                    <a:ext cx="1022350" cy="669925"/>
                  </a:xfrm>
                  <a:custGeom>
                    <a:avLst/>
                    <a:gdLst>
                      <a:gd name="T0" fmla="*/ 395 w 430"/>
                      <a:gd name="T1" fmla="*/ 0 h 281"/>
                      <a:gd name="T2" fmla="*/ 35 w 430"/>
                      <a:gd name="T3" fmla="*/ 0 h 281"/>
                      <a:gd name="T4" fmla="*/ 0 w 430"/>
                      <a:gd name="T5" fmla="*/ 35 h 281"/>
                      <a:gd name="T6" fmla="*/ 0 w 430"/>
                      <a:gd name="T7" fmla="*/ 246 h 281"/>
                      <a:gd name="T8" fmla="*/ 35 w 430"/>
                      <a:gd name="T9" fmla="*/ 281 h 281"/>
                      <a:gd name="T10" fmla="*/ 395 w 430"/>
                      <a:gd name="T11" fmla="*/ 281 h 281"/>
                      <a:gd name="T12" fmla="*/ 430 w 430"/>
                      <a:gd name="T13" fmla="*/ 246 h 281"/>
                      <a:gd name="T14" fmla="*/ 430 w 430"/>
                      <a:gd name="T15" fmla="*/ 35 h 281"/>
                      <a:gd name="T16" fmla="*/ 395 w 430"/>
                      <a:gd name="T1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0" h="281">
                        <a:moveTo>
                          <a:pt x="395" y="0"/>
                        </a:moveTo>
                        <a:cubicBezTo>
                          <a:pt x="35" y="0"/>
                          <a:pt x="35" y="0"/>
                          <a:pt x="35" y="0"/>
                        </a:cubicBezTo>
                        <a:cubicBezTo>
                          <a:pt x="16" y="0"/>
                          <a:pt x="0" y="16"/>
                          <a:pt x="0" y="35"/>
                        </a:cubicBezTo>
                        <a:cubicBezTo>
                          <a:pt x="0" y="246"/>
                          <a:pt x="0" y="246"/>
                          <a:pt x="0" y="246"/>
                        </a:cubicBezTo>
                        <a:cubicBezTo>
                          <a:pt x="0" y="265"/>
                          <a:pt x="16" y="281"/>
                          <a:pt x="35" y="281"/>
                        </a:cubicBezTo>
                        <a:cubicBezTo>
                          <a:pt x="395" y="281"/>
                          <a:pt x="395" y="281"/>
                          <a:pt x="395" y="281"/>
                        </a:cubicBezTo>
                        <a:cubicBezTo>
                          <a:pt x="414" y="281"/>
                          <a:pt x="430" y="265"/>
                          <a:pt x="430" y="246"/>
                        </a:cubicBezTo>
                        <a:cubicBezTo>
                          <a:pt x="430" y="35"/>
                          <a:pt x="430" y="35"/>
                          <a:pt x="430" y="35"/>
                        </a:cubicBezTo>
                        <a:cubicBezTo>
                          <a:pt x="430" y="16"/>
                          <a:pt x="414" y="0"/>
                          <a:pt x="395" y="0"/>
                        </a:cubicBezTo>
                      </a:path>
                    </a:pathLst>
                  </a:custGeom>
                  <a:solidFill>
                    <a:srgbClr val="60C1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iŝlîḑé"/>
                  <p:cNvSpPr/>
                  <p:nvPr/>
                </p:nvSpPr>
                <p:spPr bwMode="auto">
                  <a:xfrm>
                    <a:off x="8345488" y="2624138"/>
                    <a:ext cx="1022350" cy="134937"/>
                  </a:xfrm>
                  <a:prstGeom prst="rect">
                    <a:avLst/>
                  </a:prstGeom>
                  <a:solidFill>
                    <a:srgbClr val="1A1A1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 name="íṥḻiḋe"/>
                  <p:cNvSpPr/>
                  <p:nvPr/>
                </p:nvSpPr>
                <p:spPr bwMode="auto">
                  <a:xfrm>
                    <a:off x="8345488" y="2624138"/>
                    <a:ext cx="1022350" cy="13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 name="ïš1ïḑe"/>
                  <p:cNvSpPr/>
                  <p:nvPr/>
                </p:nvSpPr>
                <p:spPr bwMode="auto">
                  <a:xfrm>
                    <a:off x="8716963" y="2820988"/>
                    <a:ext cx="650875" cy="85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 name="iṩļiḍê"/>
                  <p:cNvSpPr/>
                  <p:nvPr/>
                </p:nvSpPr>
                <p:spPr bwMode="auto">
                  <a:xfrm>
                    <a:off x="8716963" y="2820988"/>
                    <a:ext cx="650875"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9" name="íśľîḋe"/>
                  <p:cNvSpPr/>
                  <p:nvPr/>
                </p:nvSpPr>
                <p:spPr bwMode="auto">
                  <a:xfrm>
                    <a:off x="8426451" y="2820988"/>
                    <a:ext cx="254000" cy="85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0" name="í$ľïḑè"/>
                  <p:cNvSpPr/>
                  <p:nvPr/>
                </p:nvSpPr>
                <p:spPr bwMode="auto">
                  <a:xfrm>
                    <a:off x="8426451" y="2820988"/>
                    <a:ext cx="254000"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1" name="iṣ1ïdé"/>
                  <p:cNvSpPr/>
                  <p:nvPr/>
                </p:nvSpPr>
                <p:spPr bwMode="auto">
                  <a:xfrm>
                    <a:off x="8345488" y="2487613"/>
                    <a:ext cx="338138" cy="84137"/>
                  </a:xfrm>
                  <a:custGeom>
                    <a:avLst/>
                    <a:gdLst>
                      <a:gd name="T0" fmla="*/ 142 w 142"/>
                      <a:gd name="T1" fmla="*/ 0 h 35"/>
                      <a:gd name="T2" fmla="*/ 35 w 142"/>
                      <a:gd name="T3" fmla="*/ 0 h 35"/>
                      <a:gd name="T4" fmla="*/ 0 w 142"/>
                      <a:gd name="T5" fmla="*/ 35 h 35"/>
                      <a:gd name="T6" fmla="*/ 0 w 142"/>
                      <a:gd name="T7" fmla="*/ 35 h 35"/>
                      <a:gd name="T8" fmla="*/ 35 w 142"/>
                      <a:gd name="T9" fmla="*/ 0 h 35"/>
                      <a:gd name="T10" fmla="*/ 142 w 142"/>
                      <a:gd name="T11" fmla="*/ 0 h 35"/>
                    </a:gdLst>
                    <a:ahLst/>
                    <a:cxnLst>
                      <a:cxn ang="0">
                        <a:pos x="T0" y="T1"/>
                      </a:cxn>
                      <a:cxn ang="0">
                        <a:pos x="T2" y="T3"/>
                      </a:cxn>
                      <a:cxn ang="0">
                        <a:pos x="T4" y="T5"/>
                      </a:cxn>
                      <a:cxn ang="0">
                        <a:pos x="T6" y="T7"/>
                      </a:cxn>
                      <a:cxn ang="0">
                        <a:pos x="T8" y="T9"/>
                      </a:cxn>
                      <a:cxn ang="0">
                        <a:pos x="T10" y="T11"/>
                      </a:cxn>
                    </a:cxnLst>
                    <a:rect l="0" t="0" r="r" b="b"/>
                    <a:pathLst>
                      <a:path w="142" h="35">
                        <a:moveTo>
                          <a:pt x="142" y="0"/>
                        </a:moveTo>
                        <a:cubicBezTo>
                          <a:pt x="35" y="0"/>
                          <a:pt x="35" y="0"/>
                          <a:pt x="35" y="0"/>
                        </a:cubicBezTo>
                        <a:cubicBezTo>
                          <a:pt x="16" y="0"/>
                          <a:pt x="0" y="16"/>
                          <a:pt x="0" y="35"/>
                        </a:cubicBezTo>
                        <a:cubicBezTo>
                          <a:pt x="0" y="35"/>
                          <a:pt x="0" y="35"/>
                          <a:pt x="0" y="35"/>
                        </a:cubicBezTo>
                        <a:cubicBezTo>
                          <a:pt x="0" y="16"/>
                          <a:pt x="16" y="0"/>
                          <a:pt x="35" y="0"/>
                        </a:cubicBezTo>
                        <a:cubicBezTo>
                          <a:pt x="142" y="0"/>
                          <a:pt x="142" y="0"/>
                          <a:pt x="14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îš1ïḋê"/>
                  <p:cNvSpPr/>
                  <p:nvPr/>
                </p:nvSpPr>
                <p:spPr bwMode="auto">
                  <a:xfrm>
                    <a:off x="8345488" y="2487613"/>
                    <a:ext cx="714375" cy="669925"/>
                  </a:xfrm>
                  <a:custGeom>
                    <a:avLst/>
                    <a:gdLst>
                      <a:gd name="T0" fmla="*/ 34 w 300"/>
                      <a:gd name="T1" fmla="*/ 176 h 281"/>
                      <a:gd name="T2" fmla="*/ 34 w 300"/>
                      <a:gd name="T3" fmla="*/ 140 h 281"/>
                      <a:gd name="T4" fmla="*/ 141 w 300"/>
                      <a:gd name="T5" fmla="*/ 140 h 281"/>
                      <a:gd name="T6" fmla="*/ 141 w 300"/>
                      <a:gd name="T7" fmla="*/ 176 h 281"/>
                      <a:gd name="T8" fmla="*/ 34 w 300"/>
                      <a:gd name="T9" fmla="*/ 176 h 281"/>
                      <a:gd name="T10" fmla="*/ 207 w 300"/>
                      <a:gd name="T11" fmla="*/ 114 h 281"/>
                      <a:gd name="T12" fmla="*/ 0 w 300"/>
                      <a:gd name="T13" fmla="*/ 114 h 281"/>
                      <a:gd name="T14" fmla="*/ 0 w 300"/>
                      <a:gd name="T15" fmla="*/ 246 h 281"/>
                      <a:gd name="T16" fmla="*/ 35 w 300"/>
                      <a:gd name="T17" fmla="*/ 281 h 281"/>
                      <a:gd name="T18" fmla="*/ 300 w 300"/>
                      <a:gd name="T19" fmla="*/ 281 h 281"/>
                      <a:gd name="T20" fmla="*/ 241 w 300"/>
                      <a:gd name="T21" fmla="*/ 176 h 281"/>
                      <a:gd name="T22" fmla="*/ 156 w 300"/>
                      <a:gd name="T23" fmla="*/ 176 h 281"/>
                      <a:gd name="T24" fmla="*/ 156 w 300"/>
                      <a:gd name="T25" fmla="*/ 140 h 281"/>
                      <a:gd name="T26" fmla="*/ 221 w 300"/>
                      <a:gd name="T27" fmla="*/ 140 h 281"/>
                      <a:gd name="T28" fmla="*/ 207 w 300"/>
                      <a:gd name="T29" fmla="*/ 114 h 281"/>
                      <a:gd name="T30" fmla="*/ 142 w 300"/>
                      <a:gd name="T31" fmla="*/ 0 h 281"/>
                      <a:gd name="T32" fmla="*/ 35 w 300"/>
                      <a:gd name="T33" fmla="*/ 0 h 281"/>
                      <a:gd name="T34" fmla="*/ 0 w 300"/>
                      <a:gd name="T35" fmla="*/ 35 h 281"/>
                      <a:gd name="T36" fmla="*/ 0 w 300"/>
                      <a:gd name="T37" fmla="*/ 57 h 281"/>
                      <a:gd name="T38" fmla="*/ 175 w 300"/>
                      <a:gd name="T39" fmla="*/ 57 h 281"/>
                      <a:gd name="T40" fmla="*/ 142 w 300"/>
                      <a:gd name="T41"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0" h="281">
                        <a:moveTo>
                          <a:pt x="34" y="176"/>
                        </a:moveTo>
                        <a:cubicBezTo>
                          <a:pt x="34" y="140"/>
                          <a:pt x="34" y="140"/>
                          <a:pt x="34" y="140"/>
                        </a:cubicBezTo>
                        <a:cubicBezTo>
                          <a:pt x="141" y="140"/>
                          <a:pt x="141" y="140"/>
                          <a:pt x="141" y="140"/>
                        </a:cubicBezTo>
                        <a:cubicBezTo>
                          <a:pt x="141" y="176"/>
                          <a:pt x="141" y="176"/>
                          <a:pt x="141" y="176"/>
                        </a:cubicBezTo>
                        <a:cubicBezTo>
                          <a:pt x="34" y="176"/>
                          <a:pt x="34" y="176"/>
                          <a:pt x="34" y="176"/>
                        </a:cubicBezTo>
                        <a:moveTo>
                          <a:pt x="207" y="114"/>
                        </a:moveTo>
                        <a:cubicBezTo>
                          <a:pt x="0" y="114"/>
                          <a:pt x="0" y="114"/>
                          <a:pt x="0" y="114"/>
                        </a:cubicBezTo>
                        <a:cubicBezTo>
                          <a:pt x="0" y="246"/>
                          <a:pt x="0" y="246"/>
                          <a:pt x="0" y="246"/>
                        </a:cubicBezTo>
                        <a:cubicBezTo>
                          <a:pt x="0" y="265"/>
                          <a:pt x="16" y="281"/>
                          <a:pt x="35" y="281"/>
                        </a:cubicBezTo>
                        <a:cubicBezTo>
                          <a:pt x="300" y="281"/>
                          <a:pt x="300" y="281"/>
                          <a:pt x="300" y="281"/>
                        </a:cubicBezTo>
                        <a:cubicBezTo>
                          <a:pt x="241" y="176"/>
                          <a:pt x="241" y="176"/>
                          <a:pt x="241" y="176"/>
                        </a:cubicBezTo>
                        <a:cubicBezTo>
                          <a:pt x="156" y="176"/>
                          <a:pt x="156" y="176"/>
                          <a:pt x="156" y="176"/>
                        </a:cubicBezTo>
                        <a:cubicBezTo>
                          <a:pt x="156" y="140"/>
                          <a:pt x="156" y="140"/>
                          <a:pt x="156" y="140"/>
                        </a:cubicBezTo>
                        <a:cubicBezTo>
                          <a:pt x="221" y="140"/>
                          <a:pt x="221" y="140"/>
                          <a:pt x="221" y="140"/>
                        </a:cubicBezTo>
                        <a:cubicBezTo>
                          <a:pt x="207" y="114"/>
                          <a:pt x="207" y="114"/>
                          <a:pt x="207" y="114"/>
                        </a:cubicBezTo>
                        <a:moveTo>
                          <a:pt x="142" y="0"/>
                        </a:moveTo>
                        <a:cubicBezTo>
                          <a:pt x="35" y="0"/>
                          <a:pt x="35" y="0"/>
                          <a:pt x="35" y="0"/>
                        </a:cubicBezTo>
                        <a:cubicBezTo>
                          <a:pt x="16" y="0"/>
                          <a:pt x="0" y="16"/>
                          <a:pt x="0" y="35"/>
                        </a:cubicBezTo>
                        <a:cubicBezTo>
                          <a:pt x="0" y="57"/>
                          <a:pt x="0" y="57"/>
                          <a:pt x="0" y="57"/>
                        </a:cubicBezTo>
                        <a:cubicBezTo>
                          <a:pt x="175" y="57"/>
                          <a:pt x="175" y="57"/>
                          <a:pt x="175" y="57"/>
                        </a:cubicBezTo>
                        <a:cubicBezTo>
                          <a:pt x="142" y="0"/>
                          <a:pt x="142" y="0"/>
                          <a:pt x="142" y="0"/>
                        </a:cubicBezTo>
                      </a:path>
                    </a:pathLst>
                  </a:custGeom>
                  <a:solidFill>
                    <a:srgbClr val="85CF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íṥľíḍê"/>
                  <p:cNvSpPr/>
                  <p:nvPr/>
                </p:nvSpPr>
                <p:spPr bwMode="auto">
                  <a:xfrm>
                    <a:off x="8345488" y="2624138"/>
                    <a:ext cx="492125" cy="134937"/>
                  </a:xfrm>
                  <a:custGeom>
                    <a:avLst/>
                    <a:gdLst>
                      <a:gd name="T0" fmla="*/ 262 w 310"/>
                      <a:gd name="T1" fmla="*/ 0 h 85"/>
                      <a:gd name="T2" fmla="*/ 0 w 310"/>
                      <a:gd name="T3" fmla="*/ 0 h 85"/>
                      <a:gd name="T4" fmla="*/ 0 w 310"/>
                      <a:gd name="T5" fmla="*/ 85 h 85"/>
                      <a:gd name="T6" fmla="*/ 310 w 310"/>
                      <a:gd name="T7" fmla="*/ 85 h 85"/>
                      <a:gd name="T8" fmla="*/ 262 w 310"/>
                      <a:gd name="T9" fmla="*/ 0 h 85"/>
                    </a:gdLst>
                    <a:ahLst/>
                    <a:cxnLst>
                      <a:cxn ang="0">
                        <a:pos x="T0" y="T1"/>
                      </a:cxn>
                      <a:cxn ang="0">
                        <a:pos x="T2" y="T3"/>
                      </a:cxn>
                      <a:cxn ang="0">
                        <a:pos x="T4" y="T5"/>
                      </a:cxn>
                      <a:cxn ang="0">
                        <a:pos x="T6" y="T7"/>
                      </a:cxn>
                      <a:cxn ang="0">
                        <a:pos x="T8" y="T9"/>
                      </a:cxn>
                    </a:cxnLst>
                    <a:rect l="0" t="0" r="r" b="b"/>
                    <a:pathLst>
                      <a:path w="310" h="85">
                        <a:moveTo>
                          <a:pt x="262" y="0"/>
                        </a:moveTo>
                        <a:lnTo>
                          <a:pt x="0" y="0"/>
                        </a:lnTo>
                        <a:lnTo>
                          <a:pt x="0" y="85"/>
                        </a:lnTo>
                        <a:lnTo>
                          <a:pt x="310" y="85"/>
                        </a:lnTo>
                        <a:lnTo>
                          <a:pt x="262" y="0"/>
                        </a:lnTo>
                        <a:close/>
                      </a:path>
                    </a:pathLst>
                  </a:custGeom>
                  <a:solidFill>
                    <a:srgbClr val="4F4F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íSlíḍè"/>
                  <p:cNvSpPr/>
                  <p:nvPr/>
                </p:nvSpPr>
                <p:spPr bwMode="auto">
                  <a:xfrm>
                    <a:off x="8345488" y="2624138"/>
                    <a:ext cx="492125" cy="134937"/>
                  </a:xfrm>
                  <a:custGeom>
                    <a:avLst/>
                    <a:gdLst>
                      <a:gd name="T0" fmla="*/ 262 w 310"/>
                      <a:gd name="T1" fmla="*/ 0 h 85"/>
                      <a:gd name="T2" fmla="*/ 0 w 310"/>
                      <a:gd name="T3" fmla="*/ 0 h 85"/>
                      <a:gd name="T4" fmla="*/ 0 w 310"/>
                      <a:gd name="T5" fmla="*/ 85 h 85"/>
                      <a:gd name="T6" fmla="*/ 310 w 310"/>
                      <a:gd name="T7" fmla="*/ 85 h 85"/>
                      <a:gd name="T8" fmla="*/ 262 w 310"/>
                      <a:gd name="T9" fmla="*/ 0 h 85"/>
                    </a:gdLst>
                    <a:ahLst/>
                    <a:cxnLst>
                      <a:cxn ang="0">
                        <a:pos x="T0" y="T1"/>
                      </a:cxn>
                      <a:cxn ang="0">
                        <a:pos x="T2" y="T3"/>
                      </a:cxn>
                      <a:cxn ang="0">
                        <a:pos x="T4" y="T5"/>
                      </a:cxn>
                      <a:cxn ang="0">
                        <a:pos x="T6" y="T7"/>
                      </a:cxn>
                      <a:cxn ang="0">
                        <a:pos x="T8" y="T9"/>
                      </a:cxn>
                    </a:cxnLst>
                    <a:rect l="0" t="0" r="r" b="b"/>
                    <a:pathLst>
                      <a:path w="310" h="85">
                        <a:moveTo>
                          <a:pt x="262" y="0"/>
                        </a:moveTo>
                        <a:lnTo>
                          <a:pt x="0" y="0"/>
                        </a:lnTo>
                        <a:lnTo>
                          <a:pt x="0" y="85"/>
                        </a:lnTo>
                        <a:lnTo>
                          <a:pt x="310" y="85"/>
                        </a:lnTo>
                        <a:lnTo>
                          <a:pt x="2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iṣlïḑê"/>
                  <p:cNvSpPr/>
                  <p:nvPr/>
                </p:nvSpPr>
                <p:spPr bwMode="auto">
                  <a:xfrm>
                    <a:off x="8716963" y="2820988"/>
                    <a:ext cx="201613" cy="85725"/>
                  </a:xfrm>
                  <a:custGeom>
                    <a:avLst/>
                    <a:gdLst>
                      <a:gd name="T0" fmla="*/ 97 w 127"/>
                      <a:gd name="T1" fmla="*/ 0 h 54"/>
                      <a:gd name="T2" fmla="*/ 0 w 127"/>
                      <a:gd name="T3" fmla="*/ 0 h 54"/>
                      <a:gd name="T4" fmla="*/ 0 w 127"/>
                      <a:gd name="T5" fmla="*/ 54 h 54"/>
                      <a:gd name="T6" fmla="*/ 127 w 127"/>
                      <a:gd name="T7" fmla="*/ 54 h 54"/>
                      <a:gd name="T8" fmla="*/ 97 w 127"/>
                      <a:gd name="T9" fmla="*/ 0 h 54"/>
                    </a:gdLst>
                    <a:ahLst/>
                    <a:cxnLst>
                      <a:cxn ang="0">
                        <a:pos x="T0" y="T1"/>
                      </a:cxn>
                      <a:cxn ang="0">
                        <a:pos x="T2" y="T3"/>
                      </a:cxn>
                      <a:cxn ang="0">
                        <a:pos x="T4" y="T5"/>
                      </a:cxn>
                      <a:cxn ang="0">
                        <a:pos x="T6" y="T7"/>
                      </a:cxn>
                      <a:cxn ang="0">
                        <a:pos x="T8" y="T9"/>
                      </a:cxn>
                    </a:cxnLst>
                    <a:rect l="0" t="0" r="r" b="b"/>
                    <a:pathLst>
                      <a:path w="127" h="54">
                        <a:moveTo>
                          <a:pt x="97" y="0"/>
                        </a:moveTo>
                        <a:lnTo>
                          <a:pt x="0" y="0"/>
                        </a:lnTo>
                        <a:lnTo>
                          <a:pt x="0" y="54"/>
                        </a:lnTo>
                        <a:lnTo>
                          <a:pt x="127" y="54"/>
                        </a:lnTo>
                        <a:lnTo>
                          <a:pt x="9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ïslïḓe"/>
                  <p:cNvSpPr/>
                  <p:nvPr/>
                </p:nvSpPr>
                <p:spPr bwMode="auto">
                  <a:xfrm>
                    <a:off x="8716963" y="2820988"/>
                    <a:ext cx="201613" cy="85725"/>
                  </a:xfrm>
                  <a:custGeom>
                    <a:avLst/>
                    <a:gdLst>
                      <a:gd name="T0" fmla="*/ 97 w 127"/>
                      <a:gd name="T1" fmla="*/ 0 h 54"/>
                      <a:gd name="T2" fmla="*/ 0 w 127"/>
                      <a:gd name="T3" fmla="*/ 0 h 54"/>
                      <a:gd name="T4" fmla="*/ 0 w 127"/>
                      <a:gd name="T5" fmla="*/ 54 h 54"/>
                      <a:gd name="T6" fmla="*/ 127 w 127"/>
                      <a:gd name="T7" fmla="*/ 54 h 54"/>
                      <a:gd name="T8" fmla="*/ 97 w 127"/>
                      <a:gd name="T9" fmla="*/ 0 h 54"/>
                    </a:gdLst>
                    <a:ahLst/>
                    <a:cxnLst>
                      <a:cxn ang="0">
                        <a:pos x="T0" y="T1"/>
                      </a:cxn>
                      <a:cxn ang="0">
                        <a:pos x="T2" y="T3"/>
                      </a:cxn>
                      <a:cxn ang="0">
                        <a:pos x="T4" y="T5"/>
                      </a:cxn>
                      <a:cxn ang="0">
                        <a:pos x="T6" y="T7"/>
                      </a:cxn>
                      <a:cxn ang="0">
                        <a:pos x="T8" y="T9"/>
                      </a:cxn>
                    </a:cxnLst>
                    <a:rect l="0" t="0" r="r" b="b"/>
                    <a:pathLst>
                      <a:path w="127" h="54">
                        <a:moveTo>
                          <a:pt x="97" y="0"/>
                        </a:moveTo>
                        <a:lnTo>
                          <a:pt x="0" y="0"/>
                        </a:lnTo>
                        <a:lnTo>
                          <a:pt x="0" y="54"/>
                        </a:lnTo>
                        <a:lnTo>
                          <a:pt x="127" y="54"/>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śľïḑé"/>
                  <p:cNvSpPr/>
                  <p:nvPr/>
                </p:nvSpPr>
                <p:spPr bwMode="auto">
                  <a:xfrm>
                    <a:off x="8426451" y="2820988"/>
                    <a:ext cx="254000" cy="85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 name="ïṥ1îḍé"/>
                  <p:cNvSpPr/>
                  <p:nvPr/>
                </p:nvSpPr>
                <p:spPr bwMode="auto">
                  <a:xfrm>
                    <a:off x="8426451" y="2820988"/>
                    <a:ext cx="254000"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9" name="îsḻíḑè"/>
                  <p:cNvSpPr/>
                  <p:nvPr/>
                </p:nvSpPr>
                <p:spPr bwMode="auto">
                  <a:xfrm>
                    <a:off x="3101976" y="1889125"/>
                    <a:ext cx="225425" cy="515937"/>
                  </a:xfrm>
                  <a:custGeom>
                    <a:avLst/>
                    <a:gdLst>
                      <a:gd name="T0" fmla="*/ 95 w 95"/>
                      <a:gd name="T1" fmla="*/ 143 h 217"/>
                      <a:gd name="T2" fmla="*/ 82 w 95"/>
                      <a:gd name="T3" fmla="*/ 180 h 217"/>
                      <a:gd name="T4" fmla="*/ 55 w 95"/>
                      <a:gd name="T5" fmla="*/ 192 h 217"/>
                      <a:gd name="T6" fmla="*/ 55 w 95"/>
                      <a:gd name="T7" fmla="*/ 217 h 217"/>
                      <a:gd name="T8" fmla="*/ 42 w 95"/>
                      <a:gd name="T9" fmla="*/ 217 h 217"/>
                      <a:gd name="T10" fmla="*/ 42 w 95"/>
                      <a:gd name="T11" fmla="*/ 192 h 217"/>
                      <a:gd name="T12" fmla="*/ 12 w 95"/>
                      <a:gd name="T13" fmla="*/ 178 h 217"/>
                      <a:gd name="T14" fmla="*/ 0 w 95"/>
                      <a:gd name="T15" fmla="*/ 136 h 217"/>
                      <a:gd name="T16" fmla="*/ 23 w 95"/>
                      <a:gd name="T17" fmla="*/ 136 h 217"/>
                      <a:gd name="T18" fmla="*/ 30 w 95"/>
                      <a:gd name="T19" fmla="*/ 167 h 217"/>
                      <a:gd name="T20" fmla="*/ 42 w 95"/>
                      <a:gd name="T21" fmla="*/ 173 h 217"/>
                      <a:gd name="T22" fmla="*/ 42 w 95"/>
                      <a:gd name="T23" fmla="*/ 109 h 217"/>
                      <a:gd name="T24" fmla="*/ 11 w 95"/>
                      <a:gd name="T25" fmla="*/ 86 h 217"/>
                      <a:gd name="T26" fmla="*/ 4 w 95"/>
                      <a:gd name="T27" fmla="*/ 62 h 217"/>
                      <a:gd name="T28" fmla="*/ 14 w 95"/>
                      <a:gd name="T29" fmla="*/ 32 h 217"/>
                      <a:gd name="T30" fmla="*/ 42 w 95"/>
                      <a:gd name="T31" fmla="*/ 19 h 217"/>
                      <a:gd name="T32" fmla="*/ 42 w 95"/>
                      <a:gd name="T33" fmla="*/ 0 h 217"/>
                      <a:gd name="T34" fmla="*/ 55 w 95"/>
                      <a:gd name="T35" fmla="*/ 0 h 217"/>
                      <a:gd name="T36" fmla="*/ 55 w 95"/>
                      <a:gd name="T37" fmla="*/ 19 h 217"/>
                      <a:gd name="T38" fmla="*/ 83 w 95"/>
                      <a:gd name="T39" fmla="*/ 32 h 217"/>
                      <a:gd name="T40" fmla="*/ 93 w 95"/>
                      <a:gd name="T41" fmla="*/ 66 h 217"/>
                      <a:gd name="T42" fmla="*/ 71 w 95"/>
                      <a:gd name="T43" fmla="*/ 66 h 217"/>
                      <a:gd name="T44" fmla="*/ 66 w 95"/>
                      <a:gd name="T45" fmla="*/ 44 h 217"/>
                      <a:gd name="T46" fmla="*/ 55 w 95"/>
                      <a:gd name="T47" fmla="*/ 38 h 217"/>
                      <a:gd name="T48" fmla="*/ 55 w 95"/>
                      <a:gd name="T49" fmla="*/ 93 h 217"/>
                      <a:gd name="T50" fmla="*/ 83 w 95"/>
                      <a:gd name="T51" fmla="*/ 113 h 217"/>
                      <a:gd name="T52" fmla="*/ 95 w 95"/>
                      <a:gd name="T53" fmla="*/ 143 h 217"/>
                      <a:gd name="T54" fmla="*/ 42 w 95"/>
                      <a:gd name="T55" fmla="*/ 85 h 217"/>
                      <a:gd name="T56" fmla="*/ 42 w 95"/>
                      <a:gd name="T57" fmla="*/ 38 h 217"/>
                      <a:gd name="T58" fmla="*/ 30 w 95"/>
                      <a:gd name="T59" fmla="*/ 43 h 217"/>
                      <a:gd name="T60" fmla="*/ 25 w 95"/>
                      <a:gd name="T61" fmla="*/ 60 h 217"/>
                      <a:gd name="T62" fmla="*/ 28 w 95"/>
                      <a:gd name="T63" fmla="*/ 73 h 217"/>
                      <a:gd name="T64" fmla="*/ 42 w 95"/>
                      <a:gd name="T65" fmla="*/ 85 h 217"/>
                      <a:gd name="T66" fmla="*/ 73 w 95"/>
                      <a:gd name="T67" fmla="*/ 148 h 217"/>
                      <a:gd name="T68" fmla="*/ 68 w 95"/>
                      <a:gd name="T69" fmla="*/ 130 h 217"/>
                      <a:gd name="T70" fmla="*/ 55 w 95"/>
                      <a:gd name="T71" fmla="*/ 117 h 217"/>
                      <a:gd name="T72" fmla="*/ 55 w 95"/>
                      <a:gd name="T73" fmla="*/ 173 h 217"/>
                      <a:gd name="T74" fmla="*/ 67 w 95"/>
                      <a:gd name="T75" fmla="*/ 167 h 217"/>
                      <a:gd name="T76" fmla="*/ 73 w 95"/>
                      <a:gd name="T77" fmla="*/ 14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217">
                        <a:moveTo>
                          <a:pt x="95" y="143"/>
                        </a:moveTo>
                        <a:cubicBezTo>
                          <a:pt x="95" y="160"/>
                          <a:pt x="91" y="172"/>
                          <a:pt x="82" y="180"/>
                        </a:cubicBezTo>
                        <a:cubicBezTo>
                          <a:pt x="74" y="188"/>
                          <a:pt x="65" y="192"/>
                          <a:pt x="55" y="192"/>
                        </a:cubicBezTo>
                        <a:cubicBezTo>
                          <a:pt x="55" y="217"/>
                          <a:pt x="55" y="217"/>
                          <a:pt x="55" y="217"/>
                        </a:cubicBezTo>
                        <a:cubicBezTo>
                          <a:pt x="42" y="217"/>
                          <a:pt x="42" y="217"/>
                          <a:pt x="42" y="217"/>
                        </a:cubicBezTo>
                        <a:cubicBezTo>
                          <a:pt x="42" y="192"/>
                          <a:pt x="42" y="192"/>
                          <a:pt x="42" y="192"/>
                        </a:cubicBezTo>
                        <a:cubicBezTo>
                          <a:pt x="30" y="192"/>
                          <a:pt x="21" y="188"/>
                          <a:pt x="12" y="178"/>
                        </a:cubicBezTo>
                        <a:cubicBezTo>
                          <a:pt x="4" y="169"/>
                          <a:pt x="0" y="155"/>
                          <a:pt x="0" y="136"/>
                        </a:cubicBezTo>
                        <a:cubicBezTo>
                          <a:pt x="23" y="136"/>
                          <a:pt x="23" y="136"/>
                          <a:pt x="23" y="136"/>
                        </a:cubicBezTo>
                        <a:cubicBezTo>
                          <a:pt x="23" y="152"/>
                          <a:pt x="25" y="163"/>
                          <a:pt x="30" y="167"/>
                        </a:cubicBezTo>
                        <a:cubicBezTo>
                          <a:pt x="34" y="171"/>
                          <a:pt x="38" y="173"/>
                          <a:pt x="42" y="173"/>
                        </a:cubicBezTo>
                        <a:cubicBezTo>
                          <a:pt x="42" y="109"/>
                          <a:pt x="42" y="109"/>
                          <a:pt x="42" y="109"/>
                        </a:cubicBezTo>
                        <a:cubicBezTo>
                          <a:pt x="26" y="101"/>
                          <a:pt x="16" y="93"/>
                          <a:pt x="11" y="86"/>
                        </a:cubicBezTo>
                        <a:cubicBezTo>
                          <a:pt x="6" y="79"/>
                          <a:pt x="4" y="71"/>
                          <a:pt x="4" y="62"/>
                        </a:cubicBezTo>
                        <a:cubicBezTo>
                          <a:pt x="4" y="50"/>
                          <a:pt x="7" y="40"/>
                          <a:pt x="14" y="32"/>
                        </a:cubicBezTo>
                        <a:cubicBezTo>
                          <a:pt x="21" y="25"/>
                          <a:pt x="30" y="20"/>
                          <a:pt x="42" y="19"/>
                        </a:cubicBezTo>
                        <a:cubicBezTo>
                          <a:pt x="42" y="0"/>
                          <a:pt x="42" y="0"/>
                          <a:pt x="42" y="0"/>
                        </a:cubicBezTo>
                        <a:cubicBezTo>
                          <a:pt x="55" y="0"/>
                          <a:pt x="55" y="0"/>
                          <a:pt x="55" y="0"/>
                        </a:cubicBezTo>
                        <a:cubicBezTo>
                          <a:pt x="55" y="19"/>
                          <a:pt x="55" y="19"/>
                          <a:pt x="55" y="19"/>
                        </a:cubicBezTo>
                        <a:cubicBezTo>
                          <a:pt x="67" y="19"/>
                          <a:pt x="76" y="24"/>
                          <a:pt x="83" y="32"/>
                        </a:cubicBezTo>
                        <a:cubicBezTo>
                          <a:pt x="90" y="41"/>
                          <a:pt x="93" y="52"/>
                          <a:pt x="93" y="66"/>
                        </a:cubicBezTo>
                        <a:cubicBezTo>
                          <a:pt x="71" y="66"/>
                          <a:pt x="71" y="66"/>
                          <a:pt x="71" y="66"/>
                        </a:cubicBezTo>
                        <a:cubicBezTo>
                          <a:pt x="71" y="56"/>
                          <a:pt x="69" y="49"/>
                          <a:pt x="66" y="44"/>
                        </a:cubicBezTo>
                        <a:cubicBezTo>
                          <a:pt x="62" y="40"/>
                          <a:pt x="59" y="38"/>
                          <a:pt x="55" y="38"/>
                        </a:cubicBezTo>
                        <a:cubicBezTo>
                          <a:pt x="55" y="93"/>
                          <a:pt x="55" y="93"/>
                          <a:pt x="55" y="93"/>
                        </a:cubicBezTo>
                        <a:cubicBezTo>
                          <a:pt x="66" y="99"/>
                          <a:pt x="75" y="105"/>
                          <a:pt x="83" y="113"/>
                        </a:cubicBezTo>
                        <a:cubicBezTo>
                          <a:pt x="91" y="121"/>
                          <a:pt x="95" y="131"/>
                          <a:pt x="95" y="143"/>
                        </a:cubicBezTo>
                        <a:close/>
                        <a:moveTo>
                          <a:pt x="42" y="85"/>
                        </a:moveTo>
                        <a:cubicBezTo>
                          <a:pt x="42" y="38"/>
                          <a:pt x="42" y="38"/>
                          <a:pt x="42" y="38"/>
                        </a:cubicBezTo>
                        <a:cubicBezTo>
                          <a:pt x="38" y="38"/>
                          <a:pt x="34" y="40"/>
                          <a:pt x="30" y="43"/>
                        </a:cubicBezTo>
                        <a:cubicBezTo>
                          <a:pt x="27" y="47"/>
                          <a:pt x="25" y="52"/>
                          <a:pt x="25" y="60"/>
                        </a:cubicBezTo>
                        <a:cubicBezTo>
                          <a:pt x="25" y="64"/>
                          <a:pt x="26" y="69"/>
                          <a:pt x="28" y="73"/>
                        </a:cubicBezTo>
                        <a:cubicBezTo>
                          <a:pt x="30" y="77"/>
                          <a:pt x="34" y="81"/>
                          <a:pt x="42" y="85"/>
                        </a:cubicBezTo>
                        <a:close/>
                        <a:moveTo>
                          <a:pt x="73" y="148"/>
                        </a:moveTo>
                        <a:cubicBezTo>
                          <a:pt x="73" y="140"/>
                          <a:pt x="72" y="134"/>
                          <a:pt x="68" y="130"/>
                        </a:cubicBezTo>
                        <a:cubicBezTo>
                          <a:pt x="65" y="125"/>
                          <a:pt x="61" y="121"/>
                          <a:pt x="55" y="117"/>
                        </a:cubicBezTo>
                        <a:cubicBezTo>
                          <a:pt x="55" y="173"/>
                          <a:pt x="55" y="173"/>
                          <a:pt x="55" y="173"/>
                        </a:cubicBezTo>
                        <a:cubicBezTo>
                          <a:pt x="59" y="173"/>
                          <a:pt x="63" y="171"/>
                          <a:pt x="67" y="167"/>
                        </a:cubicBezTo>
                        <a:cubicBezTo>
                          <a:pt x="71" y="164"/>
                          <a:pt x="73" y="158"/>
                          <a:pt x="73" y="148"/>
                        </a:cubicBezTo>
                        <a:close/>
                      </a:path>
                    </a:pathLst>
                  </a:custGeom>
                  <a:solidFill>
                    <a:srgbClr val="FFBA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iṣlïḓè"/>
                  <p:cNvSpPr/>
                  <p:nvPr/>
                </p:nvSpPr>
                <p:spPr bwMode="auto">
                  <a:xfrm>
                    <a:off x="8856663" y="4406900"/>
                    <a:ext cx="227013" cy="515937"/>
                  </a:xfrm>
                  <a:custGeom>
                    <a:avLst/>
                    <a:gdLst>
                      <a:gd name="T0" fmla="*/ 95 w 95"/>
                      <a:gd name="T1" fmla="*/ 142 h 217"/>
                      <a:gd name="T2" fmla="*/ 82 w 95"/>
                      <a:gd name="T3" fmla="*/ 180 h 217"/>
                      <a:gd name="T4" fmla="*/ 55 w 95"/>
                      <a:gd name="T5" fmla="*/ 192 h 217"/>
                      <a:gd name="T6" fmla="*/ 55 w 95"/>
                      <a:gd name="T7" fmla="*/ 217 h 217"/>
                      <a:gd name="T8" fmla="*/ 41 w 95"/>
                      <a:gd name="T9" fmla="*/ 217 h 217"/>
                      <a:gd name="T10" fmla="*/ 41 w 95"/>
                      <a:gd name="T11" fmla="*/ 192 h 217"/>
                      <a:gd name="T12" fmla="*/ 12 w 95"/>
                      <a:gd name="T13" fmla="*/ 178 h 217"/>
                      <a:gd name="T14" fmla="*/ 0 w 95"/>
                      <a:gd name="T15" fmla="*/ 135 h 217"/>
                      <a:gd name="T16" fmla="*/ 23 w 95"/>
                      <a:gd name="T17" fmla="*/ 135 h 217"/>
                      <a:gd name="T18" fmla="*/ 29 w 95"/>
                      <a:gd name="T19" fmla="*/ 167 h 217"/>
                      <a:gd name="T20" fmla="*/ 41 w 95"/>
                      <a:gd name="T21" fmla="*/ 173 h 217"/>
                      <a:gd name="T22" fmla="*/ 41 w 95"/>
                      <a:gd name="T23" fmla="*/ 109 h 217"/>
                      <a:gd name="T24" fmla="*/ 11 w 95"/>
                      <a:gd name="T25" fmla="*/ 86 h 217"/>
                      <a:gd name="T26" fmla="*/ 4 w 95"/>
                      <a:gd name="T27" fmla="*/ 61 h 217"/>
                      <a:gd name="T28" fmla="*/ 14 w 95"/>
                      <a:gd name="T29" fmla="*/ 32 h 217"/>
                      <a:gd name="T30" fmla="*/ 41 w 95"/>
                      <a:gd name="T31" fmla="*/ 19 h 217"/>
                      <a:gd name="T32" fmla="*/ 41 w 95"/>
                      <a:gd name="T33" fmla="*/ 0 h 217"/>
                      <a:gd name="T34" fmla="*/ 55 w 95"/>
                      <a:gd name="T35" fmla="*/ 0 h 217"/>
                      <a:gd name="T36" fmla="*/ 55 w 95"/>
                      <a:gd name="T37" fmla="*/ 19 h 217"/>
                      <a:gd name="T38" fmla="*/ 82 w 95"/>
                      <a:gd name="T39" fmla="*/ 32 h 217"/>
                      <a:gd name="T40" fmla="*/ 93 w 95"/>
                      <a:gd name="T41" fmla="*/ 65 h 217"/>
                      <a:gd name="T42" fmla="*/ 71 w 95"/>
                      <a:gd name="T43" fmla="*/ 65 h 217"/>
                      <a:gd name="T44" fmla="*/ 66 w 95"/>
                      <a:gd name="T45" fmla="*/ 44 h 217"/>
                      <a:gd name="T46" fmla="*/ 55 w 95"/>
                      <a:gd name="T47" fmla="*/ 38 h 217"/>
                      <a:gd name="T48" fmla="*/ 55 w 95"/>
                      <a:gd name="T49" fmla="*/ 93 h 217"/>
                      <a:gd name="T50" fmla="*/ 83 w 95"/>
                      <a:gd name="T51" fmla="*/ 113 h 217"/>
                      <a:gd name="T52" fmla="*/ 95 w 95"/>
                      <a:gd name="T53" fmla="*/ 142 h 217"/>
                      <a:gd name="T54" fmla="*/ 41 w 95"/>
                      <a:gd name="T55" fmla="*/ 85 h 217"/>
                      <a:gd name="T56" fmla="*/ 41 w 95"/>
                      <a:gd name="T57" fmla="*/ 38 h 217"/>
                      <a:gd name="T58" fmla="*/ 30 w 95"/>
                      <a:gd name="T59" fmla="*/ 43 h 217"/>
                      <a:gd name="T60" fmla="*/ 25 w 95"/>
                      <a:gd name="T61" fmla="*/ 59 h 217"/>
                      <a:gd name="T62" fmla="*/ 27 w 95"/>
                      <a:gd name="T63" fmla="*/ 73 h 217"/>
                      <a:gd name="T64" fmla="*/ 41 w 95"/>
                      <a:gd name="T65" fmla="*/ 85 h 217"/>
                      <a:gd name="T66" fmla="*/ 73 w 95"/>
                      <a:gd name="T67" fmla="*/ 147 h 217"/>
                      <a:gd name="T68" fmla="*/ 68 w 95"/>
                      <a:gd name="T69" fmla="*/ 130 h 217"/>
                      <a:gd name="T70" fmla="*/ 55 w 95"/>
                      <a:gd name="T71" fmla="*/ 117 h 217"/>
                      <a:gd name="T72" fmla="*/ 55 w 95"/>
                      <a:gd name="T73" fmla="*/ 173 h 217"/>
                      <a:gd name="T74" fmla="*/ 67 w 95"/>
                      <a:gd name="T75" fmla="*/ 167 h 217"/>
                      <a:gd name="T76" fmla="*/ 73 w 95"/>
                      <a:gd name="T77" fmla="*/ 14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217">
                        <a:moveTo>
                          <a:pt x="95" y="142"/>
                        </a:moveTo>
                        <a:cubicBezTo>
                          <a:pt x="95" y="160"/>
                          <a:pt x="90" y="172"/>
                          <a:pt x="82" y="180"/>
                        </a:cubicBezTo>
                        <a:cubicBezTo>
                          <a:pt x="73" y="188"/>
                          <a:pt x="64" y="192"/>
                          <a:pt x="55" y="192"/>
                        </a:cubicBezTo>
                        <a:cubicBezTo>
                          <a:pt x="55" y="217"/>
                          <a:pt x="55" y="217"/>
                          <a:pt x="55" y="217"/>
                        </a:cubicBezTo>
                        <a:cubicBezTo>
                          <a:pt x="41" y="217"/>
                          <a:pt x="41" y="217"/>
                          <a:pt x="41" y="217"/>
                        </a:cubicBezTo>
                        <a:cubicBezTo>
                          <a:pt x="41" y="192"/>
                          <a:pt x="41" y="192"/>
                          <a:pt x="41" y="192"/>
                        </a:cubicBezTo>
                        <a:cubicBezTo>
                          <a:pt x="30" y="192"/>
                          <a:pt x="20" y="187"/>
                          <a:pt x="12" y="178"/>
                        </a:cubicBezTo>
                        <a:cubicBezTo>
                          <a:pt x="4" y="169"/>
                          <a:pt x="0" y="155"/>
                          <a:pt x="0" y="135"/>
                        </a:cubicBezTo>
                        <a:cubicBezTo>
                          <a:pt x="23" y="135"/>
                          <a:pt x="23" y="135"/>
                          <a:pt x="23" y="135"/>
                        </a:cubicBezTo>
                        <a:cubicBezTo>
                          <a:pt x="23" y="152"/>
                          <a:pt x="25" y="162"/>
                          <a:pt x="29" y="167"/>
                        </a:cubicBezTo>
                        <a:cubicBezTo>
                          <a:pt x="34" y="171"/>
                          <a:pt x="38" y="173"/>
                          <a:pt x="41" y="173"/>
                        </a:cubicBezTo>
                        <a:cubicBezTo>
                          <a:pt x="41" y="109"/>
                          <a:pt x="41" y="109"/>
                          <a:pt x="41" y="109"/>
                        </a:cubicBezTo>
                        <a:cubicBezTo>
                          <a:pt x="26" y="100"/>
                          <a:pt x="15" y="92"/>
                          <a:pt x="11" y="86"/>
                        </a:cubicBezTo>
                        <a:cubicBezTo>
                          <a:pt x="6" y="79"/>
                          <a:pt x="4" y="71"/>
                          <a:pt x="4" y="61"/>
                        </a:cubicBezTo>
                        <a:cubicBezTo>
                          <a:pt x="4" y="49"/>
                          <a:pt x="7" y="40"/>
                          <a:pt x="14" y="32"/>
                        </a:cubicBezTo>
                        <a:cubicBezTo>
                          <a:pt x="21" y="25"/>
                          <a:pt x="30" y="20"/>
                          <a:pt x="41" y="19"/>
                        </a:cubicBezTo>
                        <a:cubicBezTo>
                          <a:pt x="41" y="0"/>
                          <a:pt x="41" y="0"/>
                          <a:pt x="41" y="0"/>
                        </a:cubicBezTo>
                        <a:cubicBezTo>
                          <a:pt x="55" y="0"/>
                          <a:pt x="55" y="0"/>
                          <a:pt x="55" y="0"/>
                        </a:cubicBezTo>
                        <a:cubicBezTo>
                          <a:pt x="55" y="19"/>
                          <a:pt x="55" y="19"/>
                          <a:pt x="55" y="19"/>
                        </a:cubicBezTo>
                        <a:cubicBezTo>
                          <a:pt x="66" y="19"/>
                          <a:pt x="75" y="23"/>
                          <a:pt x="82" y="32"/>
                        </a:cubicBezTo>
                        <a:cubicBezTo>
                          <a:pt x="89" y="41"/>
                          <a:pt x="93" y="52"/>
                          <a:pt x="93" y="65"/>
                        </a:cubicBezTo>
                        <a:cubicBezTo>
                          <a:pt x="71" y="65"/>
                          <a:pt x="71" y="65"/>
                          <a:pt x="71" y="65"/>
                        </a:cubicBezTo>
                        <a:cubicBezTo>
                          <a:pt x="71" y="55"/>
                          <a:pt x="69" y="48"/>
                          <a:pt x="66" y="44"/>
                        </a:cubicBezTo>
                        <a:cubicBezTo>
                          <a:pt x="62" y="40"/>
                          <a:pt x="58" y="38"/>
                          <a:pt x="55" y="38"/>
                        </a:cubicBezTo>
                        <a:cubicBezTo>
                          <a:pt x="55" y="93"/>
                          <a:pt x="55" y="93"/>
                          <a:pt x="55" y="93"/>
                        </a:cubicBezTo>
                        <a:cubicBezTo>
                          <a:pt x="66" y="98"/>
                          <a:pt x="75" y="105"/>
                          <a:pt x="83" y="113"/>
                        </a:cubicBezTo>
                        <a:cubicBezTo>
                          <a:pt x="91" y="121"/>
                          <a:pt x="95" y="131"/>
                          <a:pt x="95" y="142"/>
                        </a:cubicBezTo>
                        <a:close/>
                        <a:moveTo>
                          <a:pt x="41" y="85"/>
                        </a:moveTo>
                        <a:cubicBezTo>
                          <a:pt x="41" y="38"/>
                          <a:pt x="41" y="38"/>
                          <a:pt x="41" y="38"/>
                        </a:cubicBezTo>
                        <a:cubicBezTo>
                          <a:pt x="37" y="38"/>
                          <a:pt x="34" y="39"/>
                          <a:pt x="30" y="43"/>
                        </a:cubicBezTo>
                        <a:cubicBezTo>
                          <a:pt x="26" y="47"/>
                          <a:pt x="25" y="52"/>
                          <a:pt x="25" y="59"/>
                        </a:cubicBezTo>
                        <a:cubicBezTo>
                          <a:pt x="25" y="64"/>
                          <a:pt x="26" y="68"/>
                          <a:pt x="27" y="73"/>
                        </a:cubicBezTo>
                        <a:cubicBezTo>
                          <a:pt x="29" y="77"/>
                          <a:pt x="34" y="81"/>
                          <a:pt x="41" y="85"/>
                        </a:cubicBezTo>
                        <a:close/>
                        <a:moveTo>
                          <a:pt x="73" y="147"/>
                        </a:moveTo>
                        <a:cubicBezTo>
                          <a:pt x="73" y="140"/>
                          <a:pt x="71" y="134"/>
                          <a:pt x="68" y="130"/>
                        </a:cubicBezTo>
                        <a:cubicBezTo>
                          <a:pt x="65" y="125"/>
                          <a:pt x="60" y="121"/>
                          <a:pt x="55" y="117"/>
                        </a:cubicBezTo>
                        <a:cubicBezTo>
                          <a:pt x="55" y="173"/>
                          <a:pt x="55" y="173"/>
                          <a:pt x="55" y="173"/>
                        </a:cubicBezTo>
                        <a:cubicBezTo>
                          <a:pt x="59" y="172"/>
                          <a:pt x="63" y="170"/>
                          <a:pt x="67" y="167"/>
                        </a:cubicBezTo>
                        <a:cubicBezTo>
                          <a:pt x="71" y="164"/>
                          <a:pt x="73" y="157"/>
                          <a:pt x="73" y="147"/>
                        </a:cubicBezTo>
                        <a:close/>
                      </a:path>
                    </a:pathLst>
                  </a:custGeom>
                  <a:solidFill>
                    <a:srgbClr val="052F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íŝliďe"/>
                  <p:cNvSpPr/>
                  <p:nvPr/>
                </p:nvSpPr>
                <p:spPr bwMode="auto">
                  <a:xfrm>
                    <a:off x="2824163" y="3827463"/>
                    <a:ext cx="225425" cy="517525"/>
                  </a:xfrm>
                  <a:custGeom>
                    <a:avLst/>
                    <a:gdLst>
                      <a:gd name="T0" fmla="*/ 95 w 95"/>
                      <a:gd name="T1" fmla="*/ 143 h 217"/>
                      <a:gd name="T2" fmla="*/ 82 w 95"/>
                      <a:gd name="T3" fmla="*/ 180 h 217"/>
                      <a:gd name="T4" fmla="*/ 55 w 95"/>
                      <a:gd name="T5" fmla="*/ 192 h 217"/>
                      <a:gd name="T6" fmla="*/ 55 w 95"/>
                      <a:gd name="T7" fmla="*/ 217 h 217"/>
                      <a:gd name="T8" fmla="*/ 41 w 95"/>
                      <a:gd name="T9" fmla="*/ 217 h 217"/>
                      <a:gd name="T10" fmla="*/ 41 w 95"/>
                      <a:gd name="T11" fmla="*/ 192 h 217"/>
                      <a:gd name="T12" fmla="*/ 12 w 95"/>
                      <a:gd name="T13" fmla="*/ 178 h 217"/>
                      <a:gd name="T14" fmla="*/ 0 w 95"/>
                      <a:gd name="T15" fmla="*/ 136 h 217"/>
                      <a:gd name="T16" fmla="*/ 23 w 95"/>
                      <a:gd name="T17" fmla="*/ 136 h 217"/>
                      <a:gd name="T18" fmla="*/ 29 w 95"/>
                      <a:gd name="T19" fmla="*/ 167 h 217"/>
                      <a:gd name="T20" fmla="*/ 41 w 95"/>
                      <a:gd name="T21" fmla="*/ 173 h 217"/>
                      <a:gd name="T22" fmla="*/ 41 w 95"/>
                      <a:gd name="T23" fmla="*/ 109 h 217"/>
                      <a:gd name="T24" fmla="*/ 11 w 95"/>
                      <a:gd name="T25" fmla="*/ 86 h 217"/>
                      <a:gd name="T26" fmla="*/ 4 w 95"/>
                      <a:gd name="T27" fmla="*/ 62 h 217"/>
                      <a:gd name="T28" fmla="*/ 14 w 95"/>
                      <a:gd name="T29" fmla="*/ 33 h 217"/>
                      <a:gd name="T30" fmla="*/ 41 w 95"/>
                      <a:gd name="T31" fmla="*/ 19 h 217"/>
                      <a:gd name="T32" fmla="*/ 41 w 95"/>
                      <a:gd name="T33" fmla="*/ 0 h 217"/>
                      <a:gd name="T34" fmla="*/ 55 w 95"/>
                      <a:gd name="T35" fmla="*/ 0 h 217"/>
                      <a:gd name="T36" fmla="*/ 55 w 95"/>
                      <a:gd name="T37" fmla="*/ 19 h 217"/>
                      <a:gd name="T38" fmla="*/ 82 w 95"/>
                      <a:gd name="T39" fmla="*/ 33 h 217"/>
                      <a:gd name="T40" fmla="*/ 93 w 95"/>
                      <a:gd name="T41" fmla="*/ 66 h 217"/>
                      <a:gd name="T42" fmla="*/ 71 w 95"/>
                      <a:gd name="T43" fmla="*/ 66 h 217"/>
                      <a:gd name="T44" fmla="*/ 66 w 95"/>
                      <a:gd name="T45" fmla="*/ 44 h 217"/>
                      <a:gd name="T46" fmla="*/ 55 w 95"/>
                      <a:gd name="T47" fmla="*/ 38 h 217"/>
                      <a:gd name="T48" fmla="*/ 55 w 95"/>
                      <a:gd name="T49" fmla="*/ 93 h 217"/>
                      <a:gd name="T50" fmla="*/ 83 w 95"/>
                      <a:gd name="T51" fmla="*/ 113 h 217"/>
                      <a:gd name="T52" fmla="*/ 95 w 95"/>
                      <a:gd name="T53" fmla="*/ 143 h 217"/>
                      <a:gd name="T54" fmla="*/ 41 w 95"/>
                      <a:gd name="T55" fmla="*/ 85 h 217"/>
                      <a:gd name="T56" fmla="*/ 41 w 95"/>
                      <a:gd name="T57" fmla="*/ 38 h 217"/>
                      <a:gd name="T58" fmla="*/ 30 w 95"/>
                      <a:gd name="T59" fmla="*/ 43 h 217"/>
                      <a:gd name="T60" fmla="*/ 25 w 95"/>
                      <a:gd name="T61" fmla="*/ 60 h 217"/>
                      <a:gd name="T62" fmla="*/ 27 w 95"/>
                      <a:gd name="T63" fmla="*/ 73 h 217"/>
                      <a:gd name="T64" fmla="*/ 41 w 95"/>
                      <a:gd name="T65" fmla="*/ 85 h 217"/>
                      <a:gd name="T66" fmla="*/ 73 w 95"/>
                      <a:gd name="T67" fmla="*/ 148 h 217"/>
                      <a:gd name="T68" fmla="*/ 68 w 95"/>
                      <a:gd name="T69" fmla="*/ 130 h 217"/>
                      <a:gd name="T70" fmla="*/ 55 w 95"/>
                      <a:gd name="T71" fmla="*/ 117 h 217"/>
                      <a:gd name="T72" fmla="*/ 55 w 95"/>
                      <a:gd name="T73" fmla="*/ 173 h 217"/>
                      <a:gd name="T74" fmla="*/ 67 w 95"/>
                      <a:gd name="T75" fmla="*/ 168 h 217"/>
                      <a:gd name="T76" fmla="*/ 73 w 95"/>
                      <a:gd name="T77" fmla="*/ 14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217">
                        <a:moveTo>
                          <a:pt x="95" y="143"/>
                        </a:moveTo>
                        <a:cubicBezTo>
                          <a:pt x="95" y="160"/>
                          <a:pt x="90" y="172"/>
                          <a:pt x="82" y="180"/>
                        </a:cubicBezTo>
                        <a:cubicBezTo>
                          <a:pt x="73" y="188"/>
                          <a:pt x="64" y="192"/>
                          <a:pt x="55" y="192"/>
                        </a:cubicBezTo>
                        <a:cubicBezTo>
                          <a:pt x="55" y="217"/>
                          <a:pt x="55" y="217"/>
                          <a:pt x="55" y="217"/>
                        </a:cubicBezTo>
                        <a:cubicBezTo>
                          <a:pt x="41" y="217"/>
                          <a:pt x="41" y="217"/>
                          <a:pt x="41" y="217"/>
                        </a:cubicBezTo>
                        <a:cubicBezTo>
                          <a:pt x="41" y="192"/>
                          <a:pt x="41" y="192"/>
                          <a:pt x="41" y="192"/>
                        </a:cubicBezTo>
                        <a:cubicBezTo>
                          <a:pt x="30" y="192"/>
                          <a:pt x="20" y="188"/>
                          <a:pt x="12" y="178"/>
                        </a:cubicBezTo>
                        <a:cubicBezTo>
                          <a:pt x="4" y="169"/>
                          <a:pt x="0" y="155"/>
                          <a:pt x="0" y="136"/>
                        </a:cubicBezTo>
                        <a:cubicBezTo>
                          <a:pt x="23" y="136"/>
                          <a:pt x="23" y="136"/>
                          <a:pt x="23" y="136"/>
                        </a:cubicBezTo>
                        <a:cubicBezTo>
                          <a:pt x="23" y="152"/>
                          <a:pt x="25" y="163"/>
                          <a:pt x="29" y="167"/>
                        </a:cubicBezTo>
                        <a:cubicBezTo>
                          <a:pt x="34" y="171"/>
                          <a:pt x="38" y="173"/>
                          <a:pt x="41" y="173"/>
                        </a:cubicBezTo>
                        <a:cubicBezTo>
                          <a:pt x="41" y="109"/>
                          <a:pt x="41" y="109"/>
                          <a:pt x="41" y="109"/>
                        </a:cubicBezTo>
                        <a:cubicBezTo>
                          <a:pt x="25" y="101"/>
                          <a:pt x="15" y="93"/>
                          <a:pt x="11" y="86"/>
                        </a:cubicBezTo>
                        <a:cubicBezTo>
                          <a:pt x="6" y="79"/>
                          <a:pt x="4" y="71"/>
                          <a:pt x="4" y="62"/>
                        </a:cubicBezTo>
                        <a:cubicBezTo>
                          <a:pt x="4" y="50"/>
                          <a:pt x="7" y="40"/>
                          <a:pt x="14" y="33"/>
                        </a:cubicBezTo>
                        <a:cubicBezTo>
                          <a:pt x="21" y="25"/>
                          <a:pt x="30" y="20"/>
                          <a:pt x="41" y="19"/>
                        </a:cubicBezTo>
                        <a:cubicBezTo>
                          <a:pt x="41" y="0"/>
                          <a:pt x="41" y="0"/>
                          <a:pt x="41" y="0"/>
                        </a:cubicBezTo>
                        <a:cubicBezTo>
                          <a:pt x="55" y="0"/>
                          <a:pt x="55" y="0"/>
                          <a:pt x="55" y="0"/>
                        </a:cubicBezTo>
                        <a:cubicBezTo>
                          <a:pt x="55" y="19"/>
                          <a:pt x="55" y="19"/>
                          <a:pt x="55" y="19"/>
                        </a:cubicBezTo>
                        <a:cubicBezTo>
                          <a:pt x="66" y="19"/>
                          <a:pt x="75" y="24"/>
                          <a:pt x="82" y="33"/>
                        </a:cubicBezTo>
                        <a:cubicBezTo>
                          <a:pt x="89" y="41"/>
                          <a:pt x="93" y="52"/>
                          <a:pt x="93" y="66"/>
                        </a:cubicBezTo>
                        <a:cubicBezTo>
                          <a:pt x="71" y="66"/>
                          <a:pt x="71" y="66"/>
                          <a:pt x="71" y="66"/>
                        </a:cubicBezTo>
                        <a:cubicBezTo>
                          <a:pt x="71" y="56"/>
                          <a:pt x="69" y="49"/>
                          <a:pt x="66" y="44"/>
                        </a:cubicBezTo>
                        <a:cubicBezTo>
                          <a:pt x="62" y="40"/>
                          <a:pt x="58" y="38"/>
                          <a:pt x="55" y="38"/>
                        </a:cubicBezTo>
                        <a:cubicBezTo>
                          <a:pt x="55" y="93"/>
                          <a:pt x="55" y="93"/>
                          <a:pt x="55" y="93"/>
                        </a:cubicBezTo>
                        <a:cubicBezTo>
                          <a:pt x="66" y="99"/>
                          <a:pt x="75" y="105"/>
                          <a:pt x="83" y="113"/>
                        </a:cubicBezTo>
                        <a:cubicBezTo>
                          <a:pt x="91" y="121"/>
                          <a:pt x="95" y="131"/>
                          <a:pt x="95" y="143"/>
                        </a:cubicBezTo>
                        <a:close/>
                        <a:moveTo>
                          <a:pt x="41" y="85"/>
                        </a:moveTo>
                        <a:cubicBezTo>
                          <a:pt x="41" y="38"/>
                          <a:pt x="41" y="38"/>
                          <a:pt x="41" y="38"/>
                        </a:cubicBezTo>
                        <a:cubicBezTo>
                          <a:pt x="37" y="38"/>
                          <a:pt x="34" y="40"/>
                          <a:pt x="30" y="43"/>
                        </a:cubicBezTo>
                        <a:cubicBezTo>
                          <a:pt x="26" y="47"/>
                          <a:pt x="25" y="52"/>
                          <a:pt x="25" y="60"/>
                        </a:cubicBezTo>
                        <a:cubicBezTo>
                          <a:pt x="25" y="64"/>
                          <a:pt x="25" y="69"/>
                          <a:pt x="27" y="73"/>
                        </a:cubicBezTo>
                        <a:cubicBezTo>
                          <a:pt x="29" y="77"/>
                          <a:pt x="34" y="81"/>
                          <a:pt x="41" y="85"/>
                        </a:cubicBezTo>
                        <a:close/>
                        <a:moveTo>
                          <a:pt x="73" y="148"/>
                        </a:moveTo>
                        <a:cubicBezTo>
                          <a:pt x="73" y="140"/>
                          <a:pt x="71" y="135"/>
                          <a:pt x="68" y="130"/>
                        </a:cubicBezTo>
                        <a:cubicBezTo>
                          <a:pt x="65" y="125"/>
                          <a:pt x="60" y="121"/>
                          <a:pt x="55" y="117"/>
                        </a:cubicBezTo>
                        <a:cubicBezTo>
                          <a:pt x="55" y="173"/>
                          <a:pt x="55" y="173"/>
                          <a:pt x="55" y="173"/>
                        </a:cubicBezTo>
                        <a:cubicBezTo>
                          <a:pt x="59" y="173"/>
                          <a:pt x="63" y="171"/>
                          <a:pt x="67" y="168"/>
                        </a:cubicBezTo>
                        <a:cubicBezTo>
                          <a:pt x="71" y="164"/>
                          <a:pt x="73" y="158"/>
                          <a:pt x="73" y="148"/>
                        </a:cubicBezTo>
                        <a:close/>
                      </a:path>
                    </a:pathLst>
                  </a:custGeom>
                  <a:solidFill>
                    <a:srgbClr val="60C1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íṥḷíḍe"/>
                  <p:cNvSpPr/>
                  <p:nvPr/>
                </p:nvSpPr>
                <p:spPr bwMode="auto">
                  <a:xfrm>
                    <a:off x="6815138" y="1163638"/>
                    <a:ext cx="227013" cy="515937"/>
                  </a:xfrm>
                  <a:custGeom>
                    <a:avLst/>
                    <a:gdLst>
                      <a:gd name="T0" fmla="*/ 95 w 95"/>
                      <a:gd name="T1" fmla="*/ 143 h 217"/>
                      <a:gd name="T2" fmla="*/ 82 w 95"/>
                      <a:gd name="T3" fmla="*/ 180 h 217"/>
                      <a:gd name="T4" fmla="*/ 55 w 95"/>
                      <a:gd name="T5" fmla="*/ 192 h 217"/>
                      <a:gd name="T6" fmla="*/ 55 w 95"/>
                      <a:gd name="T7" fmla="*/ 217 h 217"/>
                      <a:gd name="T8" fmla="*/ 41 w 95"/>
                      <a:gd name="T9" fmla="*/ 217 h 217"/>
                      <a:gd name="T10" fmla="*/ 41 w 95"/>
                      <a:gd name="T11" fmla="*/ 192 h 217"/>
                      <a:gd name="T12" fmla="*/ 12 w 95"/>
                      <a:gd name="T13" fmla="*/ 178 h 217"/>
                      <a:gd name="T14" fmla="*/ 0 w 95"/>
                      <a:gd name="T15" fmla="*/ 136 h 217"/>
                      <a:gd name="T16" fmla="*/ 23 w 95"/>
                      <a:gd name="T17" fmla="*/ 136 h 217"/>
                      <a:gd name="T18" fmla="*/ 29 w 95"/>
                      <a:gd name="T19" fmla="*/ 167 h 217"/>
                      <a:gd name="T20" fmla="*/ 41 w 95"/>
                      <a:gd name="T21" fmla="*/ 173 h 217"/>
                      <a:gd name="T22" fmla="*/ 41 w 95"/>
                      <a:gd name="T23" fmla="*/ 109 h 217"/>
                      <a:gd name="T24" fmla="*/ 11 w 95"/>
                      <a:gd name="T25" fmla="*/ 86 h 217"/>
                      <a:gd name="T26" fmla="*/ 4 w 95"/>
                      <a:gd name="T27" fmla="*/ 62 h 217"/>
                      <a:gd name="T28" fmla="*/ 14 w 95"/>
                      <a:gd name="T29" fmla="*/ 33 h 217"/>
                      <a:gd name="T30" fmla="*/ 41 w 95"/>
                      <a:gd name="T31" fmla="*/ 19 h 217"/>
                      <a:gd name="T32" fmla="*/ 41 w 95"/>
                      <a:gd name="T33" fmla="*/ 0 h 217"/>
                      <a:gd name="T34" fmla="*/ 55 w 95"/>
                      <a:gd name="T35" fmla="*/ 0 h 217"/>
                      <a:gd name="T36" fmla="*/ 55 w 95"/>
                      <a:gd name="T37" fmla="*/ 19 h 217"/>
                      <a:gd name="T38" fmla="*/ 82 w 95"/>
                      <a:gd name="T39" fmla="*/ 33 h 217"/>
                      <a:gd name="T40" fmla="*/ 93 w 95"/>
                      <a:gd name="T41" fmla="*/ 66 h 217"/>
                      <a:gd name="T42" fmla="*/ 71 w 95"/>
                      <a:gd name="T43" fmla="*/ 66 h 217"/>
                      <a:gd name="T44" fmla="*/ 66 w 95"/>
                      <a:gd name="T45" fmla="*/ 44 h 217"/>
                      <a:gd name="T46" fmla="*/ 55 w 95"/>
                      <a:gd name="T47" fmla="*/ 38 h 217"/>
                      <a:gd name="T48" fmla="*/ 55 w 95"/>
                      <a:gd name="T49" fmla="*/ 93 h 217"/>
                      <a:gd name="T50" fmla="*/ 83 w 95"/>
                      <a:gd name="T51" fmla="*/ 113 h 217"/>
                      <a:gd name="T52" fmla="*/ 95 w 95"/>
                      <a:gd name="T53" fmla="*/ 143 h 217"/>
                      <a:gd name="T54" fmla="*/ 41 w 95"/>
                      <a:gd name="T55" fmla="*/ 85 h 217"/>
                      <a:gd name="T56" fmla="*/ 41 w 95"/>
                      <a:gd name="T57" fmla="*/ 38 h 217"/>
                      <a:gd name="T58" fmla="*/ 30 w 95"/>
                      <a:gd name="T59" fmla="*/ 43 h 217"/>
                      <a:gd name="T60" fmla="*/ 25 w 95"/>
                      <a:gd name="T61" fmla="*/ 60 h 217"/>
                      <a:gd name="T62" fmla="*/ 27 w 95"/>
                      <a:gd name="T63" fmla="*/ 73 h 217"/>
                      <a:gd name="T64" fmla="*/ 41 w 95"/>
                      <a:gd name="T65" fmla="*/ 85 h 217"/>
                      <a:gd name="T66" fmla="*/ 73 w 95"/>
                      <a:gd name="T67" fmla="*/ 148 h 217"/>
                      <a:gd name="T68" fmla="*/ 68 w 95"/>
                      <a:gd name="T69" fmla="*/ 130 h 217"/>
                      <a:gd name="T70" fmla="*/ 55 w 95"/>
                      <a:gd name="T71" fmla="*/ 117 h 217"/>
                      <a:gd name="T72" fmla="*/ 55 w 95"/>
                      <a:gd name="T73" fmla="*/ 173 h 217"/>
                      <a:gd name="T74" fmla="*/ 67 w 95"/>
                      <a:gd name="T75" fmla="*/ 168 h 217"/>
                      <a:gd name="T76" fmla="*/ 73 w 95"/>
                      <a:gd name="T77" fmla="*/ 14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217">
                        <a:moveTo>
                          <a:pt x="95" y="143"/>
                        </a:moveTo>
                        <a:cubicBezTo>
                          <a:pt x="95" y="160"/>
                          <a:pt x="90" y="172"/>
                          <a:pt x="82" y="180"/>
                        </a:cubicBezTo>
                        <a:cubicBezTo>
                          <a:pt x="73" y="188"/>
                          <a:pt x="64" y="192"/>
                          <a:pt x="55" y="192"/>
                        </a:cubicBezTo>
                        <a:cubicBezTo>
                          <a:pt x="55" y="217"/>
                          <a:pt x="55" y="217"/>
                          <a:pt x="55" y="217"/>
                        </a:cubicBezTo>
                        <a:cubicBezTo>
                          <a:pt x="41" y="217"/>
                          <a:pt x="41" y="217"/>
                          <a:pt x="41" y="217"/>
                        </a:cubicBezTo>
                        <a:cubicBezTo>
                          <a:pt x="41" y="192"/>
                          <a:pt x="41" y="192"/>
                          <a:pt x="41" y="192"/>
                        </a:cubicBezTo>
                        <a:cubicBezTo>
                          <a:pt x="30" y="192"/>
                          <a:pt x="20" y="188"/>
                          <a:pt x="12" y="178"/>
                        </a:cubicBezTo>
                        <a:cubicBezTo>
                          <a:pt x="4" y="169"/>
                          <a:pt x="0" y="155"/>
                          <a:pt x="0" y="136"/>
                        </a:cubicBezTo>
                        <a:cubicBezTo>
                          <a:pt x="23" y="136"/>
                          <a:pt x="23" y="136"/>
                          <a:pt x="23" y="136"/>
                        </a:cubicBezTo>
                        <a:cubicBezTo>
                          <a:pt x="23" y="152"/>
                          <a:pt x="25" y="163"/>
                          <a:pt x="29" y="167"/>
                        </a:cubicBezTo>
                        <a:cubicBezTo>
                          <a:pt x="34" y="171"/>
                          <a:pt x="38" y="173"/>
                          <a:pt x="41" y="173"/>
                        </a:cubicBezTo>
                        <a:cubicBezTo>
                          <a:pt x="41" y="109"/>
                          <a:pt x="41" y="109"/>
                          <a:pt x="41" y="109"/>
                        </a:cubicBezTo>
                        <a:cubicBezTo>
                          <a:pt x="26" y="101"/>
                          <a:pt x="15" y="93"/>
                          <a:pt x="11" y="86"/>
                        </a:cubicBezTo>
                        <a:cubicBezTo>
                          <a:pt x="6" y="79"/>
                          <a:pt x="4" y="71"/>
                          <a:pt x="4" y="62"/>
                        </a:cubicBezTo>
                        <a:cubicBezTo>
                          <a:pt x="4" y="50"/>
                          <a:pt x="7" y="40"/>
                          <a:pt x="14" y="33"/>
                        </a:cubicBezTo>
                        <a:cubicBezTo>
                          <a:pt x="21" y="25"/>
                          <a:pt x="30" y="20"/>
                          <a:pt x="41" y="19"/>
                        </a:cubicBezTo>
                        <a:cubicBezTo>
                          <a:pt x="41" y="0"/>
                          <a:pt x="41" y="0"/>
                          <a:pt x="41" y="0"/>
                        </a:cubicBezTo>
                        <a:cubicBezTo>
                          <a:pt x="55" y="0"/>
                          <a:pt x="55" y="0"/>
                          <a:pt x="55" y="0"/>
                        </a:cubicBezTo>
                        <a:cubicBezTo>
                          <a:pt x="55" y="19"/>
                          <a:pt x="55" y="19"/>
                          <a:pt x="55" y="19"/>
                        </a:cubicBezTo>
                        <a:cubicBezTo>
                          <a:pt x="66" y="19"/>
                          <a:pt x="75" y="24"/>
                          <a:pt x="82" y="33"/>
                        </a:cubicBezTo>
                        <a:cubicBezTo>
                          <a:pt x="89" y="41"/>
                          <a:pt x="93" y="52"/>
                          <a:pt x="93" y="66"/>
                        </a:cubicBezTo>
                        <a:cubicBezTo>
                          <a:pt x="71" y="66"/>
                          <a:pt x="71" y="66"/>
                          <a:pt x="71" y="66"/>
                        </a:cubicBezTo>
                        <a:cubicBezTo>
                          <a:pt x="71" y="56"/>
                          <a:pt x="69" y="49"/>
                          <a:pt x="66" y="44"/>
                        </a:cubicBezTo>
                        <a:cubicBezTo>
                          <a:pt x="62" y="40"/>
                          <a:pt x="58" y="38"/>
                          <a:pt x="55" y="38"/>
                        </a:cubicBezTo>
                        <a:cubicBezTo>
                          <a:pt x="55" y="93"/>
                          <a:pt x="55" y="93"/>
                          <a:pt x="55" y="93"/>
                        </a:cubicBezTo>
                        <a:cubicBezTo>
                          <a:pt x="66" y="99"/>
                          <a:pt x="75" y="105"/>
                          <a:pt x="83" y="113"/>
                        </a:cubicBezTo>
                        <a:cubicBezTo>
                          <a:pt x="91" y="121"/>
                          <a:pt x="95" y="131"/>
                          <a:pt x="95" y="143"/>
                        </a:cubicBezTo>
                        <a:close/>
                        <a:moveTo>
                          <a:pt x="41" y="85"/>
                        </a:moveTo>
                        <a:cubicBezTo>
                          <a:pt x="41" y="38"/>
                          <a:pt x="41" y="38"/>
                          <a:pt x="41" y="38"/>
                        </a:cubicBezTo>
                        <a:cubicBezTo>
                          <a:pt x="37" y="38"/>
                          <a:pt x="34" y="40"/>
                          <a:pt x="30" y="43"/>
                        </a:cubicBezTo>
                        <a:cubicBezTo>
                          <a:pt x="26" y="47"/>
                          <a:pt x="25" y="52"/>
                          <a:pt x="25" y="60"/>
                        </a:cubicBezTo>
                        <a:cubicBezTo>
                          <a:pt x="25" y="64"/>
                          <a:pt x="26" y="69"/>
                          <a:pt x="27" y="73"/>
                        </a:cubicBezTo>
                        <a:cubicBezTo>
                          <a:pt x="29" y="77"/>
                          <a:pt x="34" y="81"/>
                          <a:pt x="41" y="85"/>
                        </a:cubicBezTo>
                        <a:close/>
                        <a:moveTo>
                          <a:pt x="73" y="148"/>
                        </a:moveTo>
                        <a:cubicBezTo>
                          <a:pt x="73" y="140"/>
                          <a:pt x="71" y="135"/>
                          <a:pt x="68" y="130"/>
                        </a:cubicBezTo>
                        <a:cubicBezTo>
                          <a:pt x="65" y="125"/>
                          <a:pt x="60" y="121"/>
                          <a:pt x="55" y="117"/>
                        </a:cubicBezTo>
                        <a:cubicBezTo>
                          <a:pt x="55" y="173"/>
                          <a:pt x="55" y="173"/>
                          <a:pt x="55" y="173"/>
                        </a:cubicBezTo>
                        <a:cubicBezTo>
                          <a:pt x="59" y="173"/>
                          <a:pt x="63" y="171"/>
                          <a:pt x="67" y="168"/>
                        </a:cubicBezTo>
                        <a:cubicBezTo>
                          <a:pt x="71" y="164"/>
                          <a:pt x="73" y="158"/>
                          <a:pt x="73" y="148"/>
                        </a:cubicBezTo>
                        <a:close/>
                      </a:path>
                    </a:pathLst>
                  </a:custGeom>
                  <a:solidFill>
                    <a:srgbClr val="FE52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73" name="money-bag-hand-drawn-variant_35710"/>
                <p:cNvSpPr>
                  <a:spLocks noChangeAspect="1"/>
                </p:cNvSpPr>
                <p:nvPr/>
              </p:nvSpPr>
              <p:spPr bwMode="auto">
                <a:xfrm>
                  <a:off x="5560365" y="3625987"/>
                  <a:ext cx="447115" cy="609684"/>
                </a:xfrm>
                <a:custGeom>
                  <a:avLst/>
                  <a:gdLst>
                    <a:gd name="connsiteX0" fmla="*/ 249108 w 444373"/>
                    <a:gd name="connsiteY0" fmla="*/ 434002 h 605945"/>
                    <a:gd name="connsiteX1" fmla="*/ 247412 w 444373"/>
                    <a:gd name="connsiteY1" fmla="*/ 476230 h 605945"/>
                    <a:gd name="connsiteX2" fmla="*/ 248354 w 444373"/>
                    <a:gd name="connsiteY2" fmla="*/ 478769 h 605945"/>
                    <a:gd name="connsiteX3" fmla="*/ 250427 w 444373"/>
                    <a:gd name="connsiteY3" fmla="*/ 479804 h 605945"/>
                    <a:gd name="connsiteX4" fmla="*/ 269930 w 444373"/>
                    <a:gd name="connsiteY4" fmla="*/ 476888 h 605945"/>
                    <a:gd name="connsiteX5" fmla="*/ 278410 w 444373"/>
                    <a:gd name="connsiteY5" fmla="*/ 470775 h 605945"/>
                    <a:gd name="connsiteX6" fmla="*/ 270402 w 444373"/>
                    <a:gd name="connsiteY6" fmla="*/ 457138 h 605945"/>
                    <a:gd name="connsiteX7" fmla="*/ 269836 w 444373"/>
                    <a:gd name="connsiteY7" fmla="*/ 456386 h 605945"/>
                    <a:gd name="connsiteX8" fmla="*/ 249108 w 444373"/>
                    <a:gd name="connsiteY8" fmla="*/ 434002 h 605945"/>
                    <a:gd name="connsiteX9" fmla="*/ 214341 w 444373"/>
                    <a:gd name="connsiteY9" fmla="*/ 333842 h 605945"/>
                    <a:gd name="connsiteX10" fmla="*/ 213965 w 444373"/>
                    <a:gd name="connsiteY10" fmla="*/ 333936 h 605945"/>
                    <a:gd name="connsiteX11" fmla="*/ 202093 w 444373"/>
                    <a:gd name="connsiteY11" fmla="*/ 336757 h 605945"/>
                    <a:gd name="connsiteX12" fmla="*/ 208594 w 444373"/>
                    <a:gd name="connsiteY12" fmla="*/ 346350 h 605945"/>
                    <a:gd name="connsiteX13" fmla="*/ 216414 w 444373"/>
                    <a:gd name="connsiteY13" fmla="*/ 355284 h 605945"/>
                    <a:gd name="connsiteX14" fmla="*/ 216697 w 444373"/>
                    <a:gd name="connsiteY14" fmla="*/ 336475 h 605945"/>
                    <a:gd name="connsiteX15" fmla="*/ 215943 w 444373"/>
                    <a:gd name="connsiteY15" fmla="*/ 334500 h 605945"/>
                    <a:gd name="connsiteX16" fmla="*/ 214341 w 444373"/>
                    <a:gd name="connsiteY16" fmla="*/ 333842 h 605945"/>
                    <a:gd name="connsiteX17" fmla="*/ 236483 w 444373"/>
                    <a:gd name="connsiteY17" fmla="*/ 268290 h 605945"/>
                    <a:gd name="connsiteX18" fmla="*/ 247978 w 444373"/>
                    <a:gd name="connsiteY18" fmla="*/ 272805 h 605945"/>
                    <a:gd name="connsiteX19" fmla="*/ 252123 w 444373"/>
                    <a:gd name="connsiteY19" fmla="*/ 283996 h 605945"/>
                    <a:gd name="connsiteX20" fmla="*/ 251840 w 444373"/>
                    <a:gd name="connsiteY20" fmla="*/ 296693 h 605945"/>
                    <a:gd name="connsiteX21" fmla="*/ 255327 w 444373"/>
                    <a:gd name="connsiteY21" fmla="*/ 300737 h 605945"/>
                    <a:gd name="connsiteX22" fmla="*/ 268894 w 444373"/>
                    <a:gd name="connsiteY22" fmla="*/ 302524 h 605945"/>
                    <a:gd name="connsiteX23" fmla="*/ 280200 w 444373"/>
                    <a:gd name="connsiteY23" fmla="*/ 304028 h 605945"/>
                    <a:gd name="connsiteX24" fmla="*/ 294239 w 444373"/>
                    <a:gd name="connsiteY24" fmla="*/ 320769 h 605945"/>
                    <a:gd name="connsiteX25" fmla="*/ 274170 w 444373"/>
                    <a:gd name="connsiteY25" fmla="*/ 338074 h 605945"/>
                    <a:gd name="connsiteX26" fmla="*/ 262205 w 444373"/>
                    <a:gd name="connsiteY26" fmla="*/ 336475 h 605945"/>
                    <a:gd name="connsiteX27" fmla="*/ 254007 w 444373"/>
                    <a:gd name="connsiteY27" fmla="*/ 335346 h 605945"/>
                    <a:gd name="connsiteX28" fmla="*/ 251181 w 444373"/>
                    <a:gd name="connsiteY28" fmla="*/ 337886 h 605945"/>
                    <a:gd name="connsiteX29" fmla="*/ 250427 w 444373"/>
                    <a:gd name="connsiteY29" fmla="*/ 383217 h 605945"/>
                    <a:gd name="connsiteX30" fmla="*/ 254007 w 444373"/>
                    <a:gd name="connsiteY30" fmla="*/ 391681 h 605945"/>
                    <a:gd name="connsiteX31" fmla="*/ 281048 w 444373"/>
                    <a:gd name="connsiteY31" fmla="*/ 417450 h 605945"/>
                    <a:gd name="connsiteX32" fmla="*/ 282650 w 444373"/>
                    <a:gd name="connsiteY32" fmla="*/ 419049 h 605945"/>
                    <a:gd name="connsiteX33" fmla="*/ 309879 w 444373"/>
                    <a:gd name="connsiteY33" fmla="*/ 487986 h 605945"/>
                    <a:gd name="connsiteX34" fmla="*/ 256269 w 444373"/>
                    <a:gd name="connsiteY34" fmla="*/ 514225 h 605945"/>
                    <a:gd name="connsiteX35" fmla="*/ 248354 w 444373"/>
                    <a:gd name="connsiteY35" fmla="*/ 513943 h 605945"/>
                    <a:gd name="connsiteX36" fmla="*/ 244868 w 444373"/>
                    <a:gd name="connsiteY36" fmla="*/ 516859 h 605945"/>
                    <a:gd name="connsiteX37" fmla="*/ 243549 w 444373"/>
                    <a:gd name="connsiteY37" fmla="*/ 533693 h 605945"/>
                    <a:gd name="connsiteX38" fmla="*/ 228380 w 444373"/>
                    <a:gd name="connsiteY38" fmla="*/ 547800 h 605945"/>
                    <a:gd name="connsiteX39" fmla="*/ 213965 w 444373"/>
                    <a:gd name="connsiteY39" fmla="*/ 541499 h 605945"/>
                    <a:gd name="connsiteX40" fmla="*/ 209442 w 444373"/>
                    <a:gd name="connsiteY40" fmla="*/ 527862 h 605945"/>
                    <a:gd name="connsiteX41" fmla="*/ 210761 w 444373"/>
                    <a:gd name="connsiteY41" fmla="*/ 510463 h 605945"/>
                    <a:gd name="connsiteX42" fmla="*/ 207275 w 444373"/>
                    <a:gd name="connsiteY42" fmla="*/ 505291 h 605945"/>
                    <a:gd name="connsiteX43" fmla="*/ 171849 w 444373"/>
                    <a:gd name="connsiteY43" fmla="*/ 489491 h 605945"/>
                    <a:gd name="connsiteX44" fmla="*/ 163746 w 444373"/>
                    <a:gd name="connsiteY44" fmla="*/ 469082 h 605945"/>
                    <a:gd name="connsiteX45" fmla="*/ 187301 w 444373"/>
                    <a:gd name="connsiteY45" fmla="*/ 458549 h 605945"/>
                    <a:gd name="connsiteX46" fmla="*/ 211326 w 444373"/>
                    <a:gd name="connsiteY46" fmla="*/ 470399 h 605945"/>
                    <a:gd name="connsiteX47" fmla="*/ 213305 w 444373"/>
                    <a:gd name="connsiteY47" fmla="*/ 469082 h 605945"/>
                    <a:gd name="connsiteX48" fmla="*/ 215378 w 444373"/>
                    <a:gd name="connsiteY48" fmla="*/ 407951 h 605945"/>
                    <a:gd name="connsiteX49" fmla="*/ 211798 w 444373"/>
                    <a:gd name="connsiteY49" fmla="*/ 399393 h 605945"/>
                    <a:gd name="connsiteX50" fmla="*/ 196723 w 444373"/>
                    <a:gd name="connsiteY50" fmla="*/ 384627 h 605945"/>
                    <a:gd name="connsiteX51" fmla="*/ 195121 w 444373"/>
                    <a:gd name="connsiteY51" fmla="*/ 382934 h 605945"/>
                    <a:gd name="connsiteX52" fmla="*/ 170341 w 444373"/>
                    <a:gd name="connsiteY52" fmla="*/ 319264 h 605945"/>
                    <a:gd name="connsiteX53" fmla="*/ 213776 w 444373"/>
                    <a:gd name="connsiteY53" fmla="*/ 298856 h 605945"/>
                    <a:gd name="connsiteX54" fmla="*/ 217356 w 444373"/>
                    <a:gd name="connsiteY54" fmla="*/ 295188 h 605945"/>
                    <a:gd name="connsiteX55" fmla="*/ 217545 w 444373"/>
                    <a:gd name="connsiteY55" fmla="*/ 286159 h 605945"/>
                    <a:gd name="connsiteX56" fmla="*/ 236483 w 444373"/>
                    <a:gd name="connsiteY56" fmla="*/ 268290 h 605945"/>
                    <a:gd name="connsiteX57" fmla="*/ 254706 w 444373"/>
                    <a:gd name="connsiteY57" fmla="*/ 237882 h 605945"/>
                    <a:gd name="connsiteX58" fmla="*/ 177364 w 444373"/>
                    <a:gd name="connsiteY58" fmla="*/ 246817 h 605945"/>
                    <a:gd name="connsiteX59" fmla="*/ 171429 w 444373"/>
                    <a:gd name="connsiteY59" fmla="*/ 248322 h 605945"/>
                    <a:gd name="connsiteX60" fmla="*/ 169733 w 444373"/>
                    <a:gd name="connsiteY60" fmla="*/ 249922 h 605945"/>
                    <a:gd name="connsiteX61" fmla="*/ 32665 w 444373"/>
                    <a:gd name="connsiteY61" fmla="*/ 502477 h 605945"/>
                    <a:gd name="connsiteX62" fmla="*/ 35302 w 444373"/>
                    <a:gd name="connsiteY62" fmla="*/ 507181 h 605945"/>
                    <a:gd name="connsiteX63" fmla="*/ 207226 w 444373"/>
                    <a:gd name="connsiteY63" fmla="*/ 573024 h 605945"/>
                    <a:gd name="connsiteX64" fmla="*/ 208263 w 444373"/>
                    <a:gd name="connsiteY64" fmla="*/ 573024 h 605945"/>
                    <a:gd name="connsiteX65" fmla="*/ 394788 w 444373"/>
                    <a:gd name="connsiteY65" fmla="*/ 547345 h 605945"/>
                    <a:gd name="connsiteX66" fmla="*/ 401382 w 444373"/>
                    <a:gd name="connsiteY66" fmla="*/ 541513 h 605945"/>
                    <a:gd name="connsiteX67" fmla="*/ 264785 w 444373"/>
                    <a:gd name="connsiteY67" fmla="*/ 239857 h 605945"/>
                    <a:gd name="connsiteX68" fmla="*/ 254706 w 444373"/>
                    <a:gd name="connsiteY68" fmla="*/ 237882 h 605945"/>
                    <a:gd name="connsiteX69" fmla="*/ 233509 w 444373"/>
                    <a:gd name="connsiteY69" fmla="*/ 195554 h 605945"/>
                    <a:gd name="connsiteX70" fmla="*/ 180566 w 444373"/>
                    <a:gd name="connsiteY70" fmla="*/ 206653 h 605945"/>
                    <a:gd name="connsiteX71" fmla="*/ 177081 w 444373"/>
                    <a:gd name="connsiteY71" fmla="*/ 211262 h 605945"/>
                    <a:gd name="connsiteX72" fmla="*/ 180190 w 444373"/>
                    <a:gd name="connsiteY72" fmla="*/ 213896 h 605945"/>
                    <a:gd name="connsiteX73" fmla="*/ 239633 w 444373"/>
                    <a:gd name="connsiteY73" fmla="*/ 207218 h 605945"/>
                    <a:gd name="connsiteX74" fmla="*/ 241423 w 444373"/>
                    <a:gd name="connsiteY74" fmla="*/ 206183 h 605945"/>
                    <a:gd name="connsiteX75" fmla="*/ 241611 w 444373"/>
                    <a:gd name="connsiteY75" fmla="*/ 204396 h 605945"/>
                    <a:gd name="connsiteX76" fmla="*/ 239350 w 444373"/>
                    <a:gd name="connsiteY76" fmla="*/ 198564 h 605945"/>
                    <a:gd name="connsiteX77" fmla="*/ 234169 w 444373"/>
                    <a:gd name="connsiteY77" fmla="*/ 195554 h 605945"/>
                    <a:gd name="connsiteX78" fmla="*/ 233509 w 444373"/>
                    <a:gd name="connsiteY78" fmla="*/ 195554 h 605945"/>
                    <a:gd name="connsiteX79" fmla="*/ 139587 w 444373"/>
                    <a:gd name="connsiteY79" fmla="*/ 36590 h 605945"/>
                    <a:gd name="connsiteX80" fmla="*/ 63187 w 444373"/>
                    <a:gd name="connsiteY80" fmla="*/ 152380 h 605945"/>
                    <a:gd name="connsiteX81" fmla="*/ 65448 w 444373"/>
                    <a:gd name="connsiteY81" fmla="*/ 153885 h 605945"/>
                    <a:gd name="connsiteX82" fmla="*/ 96347 w 444373"/>
                    <a:gd name="connsiteY82" fmla="*/ 149276 h 605945"/>
                    <a:gd name="connsiteX83" fmla="*/ 163044 w 444373"/>
                    <a:gd name="connsiteY83" fmla="*/ 173543 h 605945"/>
                    <a:gd name="connsiteX84" fmla="*/ 171523 w 444373"/>
                    <a:gd name="connsiteY84" fmla="*/ 175425 h 605945"/>
                    <a:gd name="connsiteX85" fmla="*/ 174255 w 444373"/>
                    <a:gd name="connsiteY85" fmla="*/ 174672 h 605945"/>
                    <a:gd name="connsiteX86" fmla="*/ 175762 w 444373"/>
                    <a:gd name="connsiteY86" fmla="*/ 173449 h 605945"/>
                    <a:gd name="connsiteX87" fmla="*/ 175668 w 444373"/>
                    <a:gd name="connsiteY87" fmla="*/ 171756 h 605945"/>
                    <a:gd name="connsiteX88" fmla="*/ 135725 w 444373"/>
                    <a:gd name="connsiteY88" fmla="*/ 120963 h 605945"/>
                    <a:gd name="connsiteX89" fmla="*/ 130920 w 444373"/>
                    <a:gd name="connsiteY89" fmla="*/ 105161 h 605945"/>
                    <a:gd name="connsiteX90" fmla="*/ 147689 w 444373"/>
                    <a:gd name="connsiteY90" fmla="*/ 93497 h 605945"/>
                    <a:gd name="connsiteX91" fmla="*/ 158334 w 444373"/>
                    <a:gd name="connsiteY91" fmla="*/ 97542 h 605945"/>
                    <a:gd name="connsiteX92" fmla="*/ 207697 w 444373"/>
                    <a:gd name="connsiteY92" fmla="*/ 163197 h 605945"/>
                    <a:gd name="connsiteX93" fmla="*/ 212313 w 444373"/>
                    <a:gd name="connsiteY93" fmla="*/ 166207 h 605945"/>
                    <a:gd name="connsiteX94" fmla="*/ 214480 w 444373"/>
                    <a:gd name="connsiteY94" fmla="*/ 165172 h 605945"/>
                    <a:gd name="connsiteX95" fmla="*/ 214763 w 444373"/>
                    <a:gd name="connsiteY95" fmla="*/ 162914 h 605945"/>
                    <a:gd name="connsiteX96" fmla="*/ 146652 w 444373"/>
                    <a:gd name="connsiteY96" fmla="*/ 38471 h 605945"/>
                    <a:gd name="connsiteX97" fmla="*/ 139587 w 444373"/>
                    <a:gd name="connsiteY97" fmla="*/ 36590 h 605945"/>
                    <a:gd name="connsiteX98" fmla="*/ 149196 w 444373"/>
                    <a:gd name="connsiteY98" fmla="*/ 0 h 605945"/>
                    <a:gd name="connsiteX99" fmla="*/ 160218 w 444373"/>
                    <a:gd name="connsiteY99" fmla="*/ 4891 h 605945"/>
                    <a:gd name="connsiteX100" fmla="*/ 247263 w 444373"/>
                    <a:gd name="connsiteY100" fmla="*/ 157647 h 605945"/>
                    <a:gd name="connsiteX101" fmla="*/ 249242 w 444373"/>
                    <a:gd name="connsiteY101" fmla="*/ 161974 h 605945"/>
                    <a:gd name="connsiteX102" fmla="*/ 256401 w 444373"/>
                    <a:gd name="connsiteY102" fmla="*/ 165078 h 605945"/>
                    <a:gd name="connsiteX103" fmla="*/ 260546 w 444373"/>
                    <a:gd name="connsiteY103" fmla="*/ 169405 h 605945"/>
                    <a:gd name="connsiteX104" fmla="*/ 275336 w 444373"/>
                    <a:gd name="connsiteY104" fmla="*/ 203831 h 605945"/>
                    <a:gd name="connsiteX105" fmla="*/ 280706 w 444373"/>
                    <a:gd name="connsiteY105" fmla="*/ 211356 h 605945"/>
                    <a:gd name="connsiteX106" fmla="*/ 417962 w 444373"/>
                    <a:gd name="connsiteY106" fmla="*/ 365900 h 605945"/>
                    <a:gd name="connsiteX107" fmla="*/ 425781 w 444373"/>
                    <a:gd name="connsiteY107" fmla="*/ 567286 h 605945"/>
                    <a:gd name="connsiteX108" fmla="*/ 420411 w 444373"/>
                    <a:gd name="connsiteY108" fmla="*/ 573776 h 605945"/>
                    <a:gd name="connsiteX109" fmla="*/ 412592 w 444373"/>
                    <a:gd name="connsiteY109" fmla="*/ 576222 h 605945"/>
                    <a:gd name="connsiteX110" fmla="*/ 410991 w 444373"/>
                    <a:gd name="connsiteY110" fmla="*/ 576692 h 605945"/>
                    <a:gd name="connsiteX111" fmla="*/ 217966 w 444373"/>
                    <a:gd name="connsiteY111" fmla="*/ 605945 h 605945"/>
                    <a:gd name="connsiteX112" fmla="*/ 183864 w 444373"/>
                    <a:gd name="connsiteY112" fmla="*/ 604911 h 605945"/>
                    <a:gd name="connsiteX113" fmla="*/ 2237 w 444373"/>
                    <a:gd name="connsiteY113" fmla="*/ 515176 h 605945"/>
                    <a:gd name="connsiteX114" fmla="*/ 635 w 444373"/>
                    <a:gd name="connsiteY114" fmla="*/ 510755 h 605945"/>
                    <a:gd name="connsiteX115" fmla="*/ 164 w 444373"/>
                    <a:gd name="connsiteY115" fmla="*/ 505770 h 605945"/>
                    <a:gd name="connsiteX116" fmla="*/ 70 w 444373"/>
                    <a:gd name="connsiteY116" fmla="*/ 504641 h 605945"/>
                    <a:gd name="connsiteX117" fmla="*/ 70 w 444373"/>
                    <a:gd name="connsiteY117" fmla="*/ 502007 h 605945"/>
                    <a:gd name="connsiteX118" fmla="*/ 146087 w 444373"/>
                    <a:gd name="connsiteY118" fmla="*/ 227253 h 605945"/>
                    <a:gd name="connsiteX119" fmla="*/ 145522 w 444373"/>
                    <a:gd name="connsiteY119" fmla="*/ 222644 h 605945"/>
                    <a:gd name="connsiteX120" fmla="*/ 143732 w 444373"/>
                    <a:gd name="connsiteY120" fmla="*/ 199881 h 605945"/>
                    <a:gd name="connsiteX121" fmla="*/ 140058 w 444373"/>
                    <a:gd name="connsiteY121" fmla="*/ 196871 h 605945"/>
                    <a:gd name="connsiteX122" fmla="*/ 60361 w 444373"/>
                    <a:gd name="connsiteY122" fmla="*/ 190380 h 605945"/>
                    <a:gd name="connsiteX123" fmla="*/ 57629 w 444373"/>
                    <a:gd name="connsiteY123" fmla="*/ 191415 h 605945"/>
                    <a:gd name="connsiteX124" fmla="*/ 56499 w 444373"/>
                    <a:gd name="connsiteY124" fmla="*/ 191791 h 605945"/>
                    <a:gd name="connsiteX125" fmla="*/ 48491 w 444373"/>
                    <a:gd name="connsiteY125" fmla="*/ 193861 h 605945"/>
                    <a:gd name="connsiteX126" fmla="*/ 33230 w 444373"/>
                    <a:gd name="connsiteY126" fmla="*/ 181821 h 605945"/>
                    <a:gd name="connsiteX127" fmla="*/ 139399 w 444373"/>
                    <a:gd name="connsiteY127" fmla="*/ 2351 h 605945"/>
                    <a:gd name="connsiteX128" fmla="*/ 141094 w 444373"/>
                    <a:gd name="connsiteY128" fmla="*/ 1975 h 605945"/>
                    <a:gd name="connsiteX129" fmla="*/ 141471 w 444373"/>
                    <a:gd name="connsiteY129" fmla="*/ 1787 h 605945"/>
                    <a:gd name="connsiteX130" fmla="*/ 149196 w 444373"/>
                    <a:gd name="connsiteY130" fmla="*/ 0 h 605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444373" h="605945">
                      <a:moveTo>
                        <a:pt x="249108" y="434002"/>
                      </a:moveTo>
                      <a:cubicBezTo>
                        <a:pt x="248637" y="448110"/>
                        <a:pt x="248072" y="462217"/>
                        <a:pt x="247412" y="476230"/>
                      </a:cubicBezTo>
                      <a:cubicBezTo>
                        <a:pt x="247318" y="477170"/>
                        <a:pt x="247695" y="478111"/>
                        <a:pt x="248354" y="478769"/>
                      </a:cubicBezTo>
                      <a:cubicBezTo>
                        <a:pt x="248920" y="479428"/>
                        <a:pt x="249673" y="479804"/>
                        <a:pt x="250427" y="479804"/>
                      </a:cubicBezTo>
                      <a:cubicBezTo>
                        <a:pt x="257776" y="480086"/>
                        <a:pt x="264466" y="479051"/>
                        <a:pt x="269930" y="476888"/>
                      </a:cubicBezTo>
                      <a:cubicBezTo>
                        <a:pt x="274924" y="474819"/>
                        <a:pt x="277845" y="472750"/>
                        <a:pt x="278410" y="470775"/>
                      </a:cubicBezTo>
                      <a:cubicBezTo>
                        <a:pt x="279164" y="467766"/>
                        <a:pt x="274924" y="462593"/>
                        <a:pt x="270402" y="457138"/>
                      </a:cubicBezTo>
                      <a:lnTo>
                        <a:pt x="269836" y="456386"/>
                      </a:lnTo>
                      <a:cubicBezTo>
                        <a:pt x="263995" y="449238"/>
                        <a:pt x="257399" y="442185"/>
                        <a:pt x="249108" y="434002"/>
                      </a:cubicBezTo>
                      <a:close/>
                      <a:moveTo>
                        <a:pt x="214341" y="333842"/>
                      </a:moveTo>
                      <a:lnTo>
                        <a:pt x="213965" y="333936"/>
                      </a:lnTo>
                      <a:cubicBezTo>
                        <a:pt x="209536" y="334500"/>
                        <a:pt x="205579" y="335440"/>
                        <a:pt x="202093" y="336757"/>
                      </a:cubicBezTo>
                      <a:cubicBezTo>
                        <a:pt x="203883" y="340331"/>
                        <a:pt x="206427" y="343528"/>
                        <a:pt x="208594" y="346350"/>
                      </a:cubicBezTo>
                      <a:cubicBezTo>
                        <a:pt x="210950" y="349171"/>
                        <a:pt x="213493" y="352181"/>
                        <a:pt x="216414" y="355284"/>
                      </a:cubicBezTo>
                      <a:lnTo>
                        <a:pt x="216697" y="336475"/>
                      </a:lnTo>
                      <a:cubicBezTo>
                        <a:pt x="216697" y="335723"/>
                        <a:pt x="216414" y="335064"/>
                        <a:pt x="215943" y="334500"/>
                      </a:cubicBezTo>
                      <a:cubicBezTo>
                        <a:pt x="215661" y="334218"/>
                        <a:pt x="215095" y="333842"/>
                        <a:pt x="214341" y="333842"/>
                      </a:cubicBezTo>
                      <a:close/>
                      <a:moveTo>
                        <a:pt x="236483" y="268290"/>
                      </a:moveTo>
                      <a:cubicBezTo>
                        <a:pt x="241005" y="268290"/>
                        <a:pt x="245151" y="269889"/>
                        <a:pt x="247978" y="272805"/>
                      </a:cubicBezTo>
                      <a:cubicBezTo>
                        <a:pt x="250804" y="275626"/>
                        <a:pt x="252217" y="279482"/>
                        <a:pt x="252123" y="283996"/>
                      </a:cubicBezTo>
                      <a:lnTo>
                        <a:pt x="251840" y="296693"/>
                      </a:lnTo>
                      <a:cubicBezTo>
                        <a:pt x="251840" y="298668"/>
                        <a:pt x="253442" y="300455"/>
                        <a:pt x="255327" y="300737"/>
                      </a:cubicBezTo>
                      <a:cubicBezTo>
                        <a:pt x="260132" y="301301"/>
                        <a:pt x="264748" y="301959"/>
                        <a:pt x="268894" y="302524"/>
                      </a:cubicBezTo>
                      <a:cubicBezTo>
                        <a:pt x="273040" y="303088"/>
                        <a:pt x="276903" y="303652"/>
                        <a:pt x="280200" y="304028"/>
                      </a:cubicBezTo>
                      <a:cubicBezTo>
                        <a:pt x="290564" y="305251"/>
                        <a:pt x="294710" y="313339"/>
                        <a:pt x="294239" y="320769"/>
                      </a:cubicBezTo>
                      <a:cubicBezTo>
                        <a:pt x="293674" y="329892"/>
                        <a:pt x="286324" y="339578"/>
                        <a:pt x="274170" y="338074"/>
                      </a:cubicBezTo>
                      <a:cubicBezTo>
                        <a:pt x="270496" y="337698"/>
                        <a:pt x="266444" y="337133"/>
                        <a:pt x="262205" y="336475"/>
                      </a:cubicBezTo>
                      <a:lnTo>
                        <a:pt x="254007" y="335346"/>
                      </a:lnTo>
                      <a:cubicBezTo>
                        <a:pt x="252217" y="335346"/>
                        <a:pt x="251181" y="336381"/>
                        <a:pt x="251181" y="337886"/>
                      </a:cubicBezTo>
                      <a:cubicBezTo>
                        <a:pt x="250898" y="353027"/>
                        <a:pt x="250710" y="368075"/>
                        <a:pt x="250427" y="383217"/>
                      </a:cubicBezTo>
                      <a:cubicBezTo>
                        <a:pt x="250333" y="385850"/>
                        <a:pt x="252029" y="389894"/>
                        <a:pt x="254007" y="391681"/>
                      </a:cubicBezTo>
                      <a:cubicBezTo>
                        <a:pt x="263335" y="400145"/>
                        <a:pt x="272380" y="408421"/>
                        <a:pt x="281048" y="417450"/>
                      </a:cubicBezTo>
                      <a:lnTo>
                        <a:pt x="282650" y="419049"/>
                      </a:lnTo>
                      <a:cubicBezTo>
                        <a:pt x="298290" y="435319"/>
                        <a:pt x="324577" y="462593"/>
                        <a:pt x="309879" y="487986"/>
                      </a:cubicBezTo>
                      <a:cubicBezTo>
                        <a:pt x="299892" y="505197"/>
                        <a:pt x="281331" y="514225"/>
                        <a:pt x="256269" y="514225"/>
                      </a:cubicBezTo>
                      <a:cubicBezTo>
                        <a:pt x="253631" y="514225"/>
                        <a:pt x="250992" y="514131"/>
                        <a:pt x="248354" y="513943"/>
                      </a:cubicBezTo>
                      <a:cubicBezTo>
                        <a:pt x="246376" y="513943"/>
                        <a:pt x="244963" y="515166"/>
                        <a:pt x="244868" y="516859"/>
                      </a:cubicBezTo>
                      <a:cubicBezTo>
                        <a:pt x="244491" y="522407"/>
                        <a:pt x="244020" y="528050"/>
                        <a:pt x="243549" y="533693"/>
                      </a:cubicBezTo>
                      <a:cubicBezTo>
                        <a:pt x="242890" y="542251"/>
                        <a:pt x="236860" y="547800"/>
                        <a:pt x="228380" y="547800"/>
                      </a:cubicBezTo>
                      <a:cubicBezTo>
                        <a:pt x="222915" y="547800"/>
                        <a:pt x="217545" y="545449"/>
                        <a:pt x="213965" y="541499"/>
                      </a:cubicBezTo>
                      <a:cubicBezTo>
                        <a:pt x="210573" y="537737"/>
                        <a:pt x="208971" y="533035"/>
                        <a:pt x="209442" y="527862"/>
                      </a:cubicBezTo>
                      <a:cubicBezTo>
                        <a:pt x="209913" y="522031"/>
                        <a:pt x="210384" y="516294"/>
                        <a:pt x="210761" y="510463"/>
                      </a:cubicBezTo>
                      <a:cubicBezTo>
                        <a:pt x="210950" y="508394"/>
                        <a:pt x="209254" y="505949"/>
                        <a:pt x="207275" y="505291"/>
                      </a:cubicBezTo>
                      <a:cubicBezTo>
                        <a:pt x="194367" y="500964"/>
                        <a:pt x="181836" y="495322"/>
                        <a:pt x="171849" y="489491"/>
                      </a:cubicBezTo>
                      <a:cubicBezTo>
                        <a:pt x="164688" y="485258"/>
                        <a:pt x="161485" y="477170"/>
                        <a:pt x="163746" y="469082"/>
                      </a:cubicBezTo>
                      <a:cubicBezTo>
                        <a:pt x="166667" y="458173"/>
                        <a:pt x="177785" y="452906"/>
                        <a:pt x="187301" y="458549"/>
                      </a:cubicBezTo>
                      <a:cubicBezTo>
                        <a:pt x="192577" y="461652"/>
                        <a:pt x="200962" y="466167"/>
                        <a:pt x="211326" y="470399"/>
                      </a:cubicBezTo>
                      <a:cubicBezTo>
                        <a:pt x="212646" y="470963"/>
                        <a:pt x="213211" y="470023"/>
                        <a:pt x="213305" y="469082"/>
                      </a:cubicBezTo>
                      <a:cubicBezTo>
                        <a:pt x="214153" y="450273"/>
                        <a:pt x="214907" y="430241"/>
                        <a:pt x="215378" y="407951"/>
                      </a:cubicBezTo>
                      <a:cubicBezTo>
                        <a:pt x="215472" y="405318"/>
                        <a:pt x="213776" y="401274"/>
                        <a:pt x="211798" y="399393"/>
                      </a:cubicBezTo>
                      <a:cubicBezTo>
                        <a:pt x="206050" y="394032"/>
                        <a:pt x="201151" y="389142"/>
                        <a:pt x="196723" y="384627"/>
                      </a:cubicBezTo>
                      <a:lnTo>
                        <a:pt x="195121" y="382934"/>
                      </a:lnTo>
                      <a:cubicBezTo>
                        <a:pt x="180329" y="367699"/>
                        <a:pt x="155643" y="342212"/>
                        <a:pt x="170341" y="319264"/>
                      </a:cubicBezTo>
                      <a:cubicBezTo>
                        <a:pt x="178162" y="307038"/>
                        <a:pt x="192389" y="300361"/>
                        <a:pt x="213776" y="298856"/>
                      </a:cubicBezTo>
                      <a:cubicBezTo>
                        <a:pt x="215755" y="298668"/>
                        <a:pt x="217356" y="297069"/>
                        <a:pt x="217356" y="295188"/>
                      </a:cubicBezTo>
                      <a:lnTo>
                        <a:pt x="217545" y="286159"/>
                      </a:lnTo>
                      <a:cubicBezTo>
                        <a:pt x="217733" y="274497"/>
                        <a:pt x="227438" y="268290"/>
                        <a:pt x="236483" y="268290"/>
                      </a:cubicBezTo>
                      <a:close/>
                      <a:moveTo>
                        <a:pt x="254706" y="237882"/>
                      </a:moveTo>
                      <a:cubicBezTo>
                        <a:pt x="226633" y="241738"/>
                        <a:pt x="198560" y="244654"/>
                        <a:pt x="177364" y="246817"/>
                      </a:cubicBezTo>
                      <a:cubicBezTo>
                        <a:pt x="174161" y="247194"/>
                        <a:pt x="171900" y="248040"/>
                        <a:pt x="171429" y="248322"/>
                      </a:cubicBezTo>
                      <a:cubicBezTo>
                        <a:pt x="171052" y="248699"/>
                        <a:pt x="170392" y="249357"/>
                        <a:pt x="169733" y="249922"/>
                      </a:cubicBezTo>
                      <a:cubicBezTo>
                        <a:pt x="88999" y="313320"/>
                        <a:pt x="40390" y="402960"/>
                        <a:pt x="32665" y="502477"/>
                      </a:cubicBezTo>
                      <a:cubicBezTo>
                        <a:pt x="33136" y="503324"/>
                        <a:pt x="33984" y="505111"/>
                        <a:pt x="35302" y="507181"/>
                      </a:cubicBezTo>
                      <a:cubicBezTo>
                        <a:pt x="62433" y="550731"/>
                        <a:pt x="120275" y="572836"/>
                        <a:pt x="207226" y="573024"/>
                      </a:cubicBezTo>
                      <a:lnTo>
                        <a:pt x="208263" y="573024"/>
                      </a:lnTo>
                      <a:cubicBezTo>
                        <a:pt x="271474" y="573024"/>
                        <a:pt x="334214" y="564370"/>
                        <a:pt x="394788" y="547345"/>
                      </a:cubicBezTo>
                      <a:cubicBezTo>
                        <a:pt x="397331" y="546686"/>
                        <a:pt x="400440" y="543865"/>
                        <a:pt x="401382" y="541513"/>
                      </a:cubicBezTo>
                      <a:cubicBezTo>
                        <a:pt x="434542" y="454976"/>
                        <a:pt x="387534" y="313131"/>
                        <a:pt x="264785" y="239857"/>
                      </a:cubicBezTo>
                      <a:cubicBezTo>
                        <a:pt x="262430" y="238446"/>
                        <a:pt x="257814" y="237505"/>
                        <a:pt x="254706" y="237882"/>
                      </a:cubicBezTo>
                      <a:close/>
                      <a:moveTo>
                        <a:pt x="233509" y="195554"/>
                      </a:moveTo>
                      <a:cubicBezTo>
                        <a:pt x="215328" y="198282"/>
                        <a:pt x="197523" y="202044"/>
                        <a:pt x="180566" y="206653"/>
                      </a:cubicBezTo>
                      <a:cubicBezTo>
                        <a:pt x="178588" y="207218"/>
                        <a:pt x="176893" y="209381"/>
                        <a:pt x="177081" y="211262"/>
                      </a:cubicBezTo>
                      <a:cubicBezTo>
                        <a:pt x="177175" y="212767"/>
                        <a:pt x="178588" y="213896"/>
                        <a:pt x="180190" y="213896"/>
                      </a:cubicBezTo>
                      <a:cubicBezTo>
                        <a:pt x="196864" y="212203"/>
                        <a:pt x="218343" y="209945"/>
                        <a:pt x="239633" y="207218"/>
                      </a:cubicBezTo>
                      <a:cubicBezTo>
                        <a:pt x="240481" y="207123"/>
                        <a:pt x="241140" y="206747"/>
                        <a:pt x="241423" y="206183"/>
                      </a:cubicBezTo>
                      <a:cubicBezTo>
                        <a:pt x="241799" y="205713"/>
                        <a:pt x="241799" y="205054"/>
                        <a:pt x="241611" y="204396"/>
                      </a:cubicBezTo>
                      <a:cubicBezTo>
                        <a:pt x="240952" y="202420"/>
                        <a:pt x="240198" y="200445"/>
                        <a:pt x="239350" y="198564"/>
                      </a:cubicBezTo>
                      <a:cubicBezTo>
                        <a:pt x="238691" y="196965"/>
                        <a:pt x="236241" y="195554"/>
                        <a:pt x="234169" y="195554"/>
                      </a:cubicBezTo>
                      <a:cubicBezTo>
                        <a:pt x="233981" y="195554"/>
                        <a:pt x="233792" y="195554"/>
                        <a:pt x="233509" y="195554"/>
                      </a:cubicBezTo>
                      <a:close/>
                      <a:moveTo>
                        <a:pt x="139587" y="36590"/>
                      </a:moveTo>
                      <a:cubicBezTo>
                        <a:pt x="91825" y="53897"/>
                        <a:pt x="62528" y="98294"/>
                        <a:pt x="63187" y="152380"/>
                      </a:cubicBezTo>
                      <a:cubicBezTo>
                        <a:pt x="63187" y="154449"/>
                        <a:pt x="64412" y="154073"/>
                        <a:pt x="65448" y="153885"/>
                      </a:cubicBezTo>
                      <a:cubicBezTo>
                        <a:pt x="75810" y="150781"/>
                        <a:pt x="86173" y="149276"/>
                        <a:pt x="96347" y="149276"/>
                      </a:cubicBezTo>
                      <a:cubicBezTo>
                        <a:pt x="120087" y="149276"/>
                        <a:pt x="142507" y="157459"/>
                        <a:pt x="163044" y="173543"/>
                      </a:cubicBezTo>
                      <a:cubicBezTo>
                        <a:pt x="165023" y="175143"/>
                        <a:pt x="169168" y="175989"/>
                        <a:pt x="171523" y="175425"/>
                      </a:cubicBezTo>
                      <a:lnTo>
                        <a:pt x="174255" y="174672"/>
                      </a:lnTo>
                      <a:cubicBezTo>
                        <a:pt x="175008" y="174484"/>
                        <a:pt x="175574" y="174014"/>
                        <a:pt x="175762" y="173449"/>
                      </a:cubicBezTo>
                      <a:cubicBezTo>
                        <a:pt x="176045" y="172979"/>
                        <a:pt x="175950" y="172321"/>
                        <a:pt x="175668" y="171756"/>
                      </a:cubicBezTo>
                      <a:cubicBezTo>
                        <a:pt x="165965" y="151909"/>
                        <a:pt x="152493" y="134884"/>
                        <a:pt x="135725" y="120963"/>
                      </a:cubicBezTo>
                      <a:cubicBezTo>
                        <a:pt x="130638" y="116824"/>
                        <a:pt x="128848" y="110898"/>
                        <a:pt x="130920" y="105161"/>
                      </a:cubicBezTo>
                      <a:cubicBezTo>
                        <a:pt x="133369" y="98388"/>
                        <a:pt x="140435" y="93497"/>
                        <a:pt x="147689" y="93497"/>
                      </a:cubicBezTo>
                      <a:cubicBezTo>
                        <a:pt x="151457" y="93497"/>
                        <a:pt x="155225" y="94908"/>
                        <a:pt x="158334" y="97542"/>
                      </a:cubicBezTo>
                      <a:cubicBezTo>
                        <a:pt x="179153" y="114661"/>
                        <a:pt x="195733" y="136859"/>
                        <a:pt x="207697" y="163197"/>
                      </a:cubicBezTo>
                      <a:cubicBezTo>
                        <a:pt x="208451" y="164890"/>
                        <a:pt x="210524" y="166207"/>
                        <a:pt x="212313" y="166207"/>
                      </a:cubicBezTo>
                      <a:cubicBezTo>
                        <a:pt x="213821" y="166019"/>
                        <a:pt x="214292" y="165548"/>
                        <a:pt x="214480" y="165172"/>
                      </a:cubicBezTo>
                      <a:cubicBezTo>
                        <a:pt x="214857" y="164514"/>
                        <a:pt x="214951" y="163761"/>
                        <a:pt x="214763" y="162914"/>
                      </a:cubicBezTo>
                      <a:cubicBezTo>
                        <a:pt x="201668" y="116354"/>
                        <a:pt x="178682" y="74497"/>
                        <a:pt x="146652" y="38471"/>
                      </a:cubicBezTo>
                      <a:cubicBezTo>
                        <a:pt x="145145" y="36778"/>
                        <a:pt x="141660" y="35837"/>
                        <a:pt x="139587" y="36590"/>
                      </a:cubicBezTo>
                      <a:close/>
                      <a:moveTo>
                        <a:pt x="149196" y="0"/>
                      </a:moveTo>
                      <a:cubicBezTo>
                        <a:pt x="153341" y="0"/>
                        <a:pt x="157110" y="1693"/>
                        <a:pt x="160218" y="4891"/>
                      </a:cubicBezTo>
                      <a:cubicBezTo>
                        <a:pt x="202422" y="48347"/>
                        <a:pt x="231625" y="99799"/>
                        <a:pt x="247263" y="157647"/>
                      </a:cubicBezTo>
                      <a:cubicBezTo>
                        <a:pt x="247829" y="159810"/>
                        <a:pt x="248771" y="161410"/>
                        <a:pt x="249242" y="161974"/>
                      </a:cubicBezTo>
                      <a:cubicBezTo>
                        <a:pt x="250561" y="162350"/>
                        <a:pt x="253763" y="163291"/>
                        <a:pt x="256401" y="165078"/>
                      </a:cubicBezTo>
                      <a:cubicBezTo>
                        <a:pt x="258003" y="166207"/>
                        <a:pt x="259416" y="167712"/>
                        <a:pt x="260546" y="169405"/>
                      </a:cubicBezTo>
                      <a:cubicBezTo>
                        <a:pt x="267517" y="179375"/>
                        <a:pt x="272416" y="191039"/>
                        <a:pt x="275336" y="203831"/>
                      </a:cubicBezTo>
                      <a:cubicBezTo>
                        <a:pt x="275996" y="206465"/>
                        <a:pt x="278445" y="210039"/>
                        <a:pt x="280706" y="211356"/>
                      </a:cubicBezTo>
                      <a:cubicBezTo>
                        <a:pt x="337794" y="244936"/>
                        <a:pt x="389041" y="302691"/>
                        <a:pt x="417962" y="365900"/>
                      </a:cubicBezTo>
                      <a:cubicBezTo>
                        <a:pt x="450274" y="436540"/>
                        <a:pt x="453006" y="508027"/>
                        <a:pt x="425781" y="567286"/>
                      </a:cubicBezTo>
                      <a:cubicBezTo>
                        <a:pt x="424462" y="570108"/>
                        <a:pt x="422672" y="572271"/>
                        <a:pt x="420411" y="573776"/>
                      </a:cubicBezTo>
                      <a:cubicBezTo>
                        <a:pt x="417491" y="575657"/>
                        <a:pt x="414194" y="576034"/>
                        <a:pt x="412592" y="576222"/>
                      </a:cubicBezTo>
                      <a:cubicBezTo>
                        <a:pt x="412027" y="576316"/>
                        <a:pt x="411556" y="576504"/>
                        <a:pt x="410991" y="576692"/>
                      </a:cubicBezTo>
                      <a:cubicBezTo>
                        <a:pt x="345707" y="595787"/>
                        <a:pt x="279010" y="605945"/>
                        <a:pt x="217966" y="605945"/>
                      </a:cubicBezTo>
                      <a:cubicBezTo>
                        <a:pt x="206473" y="605945"/>
                        <a:pt x="194980" y="605569"/>
                        <a:pt x="183864" y="604911"/>
                      </a:cubicBezTo>
                      <a:cubicBezTo>
                        <a:pt x="89282" y="598891"/>
                        <a:pt x="29839" y="569543"/>
                        <a:pt x="2237" y="515176"/>
                      </a:cubicBezTo>
                      <a:cubicBezTo>
                        <a:pt x="1483" y="513765"/>
                        <a:pt x="918" y="512260"/>
                        <a:pt x="635" y="510755"/>
                      </a:cubicBezTo>
                      <a:cubicBezTo>
                        <a:pt x="353" y="509156"/>
                        <a:pt x="258" y="507181"/>
                        <a:pt x="164" y="505770"/>
                      </a:cubicBezTo>
                      <a:lnTo>
                        <a:pt x="70" y="504641"/>
                      </a:lnTo>
                      <a:cubicBezTo>
                        <a:pt x="-24" y="503794"/>
                        <a:pt x="-24" y="502948"/>
                        <a:pt x="70" y="502007"/>
                      </a:cubicBezTo>
                      <a:cubicBezTo>
                        <a:pt x="8454" y="392613"/>
                        <a:pt x="60267" y="295072"/>
                        <a:pt x="146087" y="227253"/>
                      </a:cubicBezTo>
                      <a:cubicBezTo>
                        <a:pt x="145993" y="226124"/>
                        <a:pt x="145710" y="224431"/>
                        <a:pt x="145522" y="222644"/>
                      </a:cubicBezTo>
                      <a:cubicBezTo>
                        <a:pt x="144391" y="213802"/>
                        <a:pt x="143826" y="206559"/>
                        <a:pt x="143732" y="199881"/>
                      </a:cubicBezTo>
                      <a:cubicBezTo>
                        <a:pt x="142978" y="199222"/>
                        <a:pt x="141660" y="198094"/>
                        <a:pt x="140058" y="196871"/>
                      </a:cubicBezTo>
                      <a:cubicBezTo>
                        <a:pt x="115847" y="178999"/>
                        <a:pt x="88528" y="176742"/>
                        <a:pt x="60361" y="190380"/>
                      </a:cubicBezTo>
                      <a:cubicBezTo>
                        <a:pt x="59419" y="190851"/>
                        <a:pt x="58477" y="191133"/>
                        <a:pt x="57629" y="191415"/>
                      </a:cubicBezTo>
                      <a:cubicBezTo>
                        <a:pt x="57346" y="191509"/>
                        <a:pt x="56970" y="191603"/>
                        <a:pt x="56499" y="191791"/>
                      </a:cubicBezTo>
                      <a:cubicBezTo>
                        <a:pt x="54709" y="192450"/>
                        <a:pt x="51600" y="193579"/>
                        <a:pt x="48491" y="193861"/>
                      </a:cubicBezTo>
                      <a:cubicBezTo>
                        <a:pt x="40578" y="194613"/>
                        <a:pt x="34455" y="189816"/>
                        <a:pt x="33230" y="181821"/>
                      </a:cubicBezTo>
                      <a:cubicBezTo>
                        <a:pt x="20041" y="96319"/>
                        <a:pt x="62716" y="24174"/>
                        <a:pt x="139399" y="2351"/>
                      </a:cubicBezTo>
                      <a:cubicBezTo>
                        <a:pt x="139964" y="2163"/>
                        <a:pt x="140529" y="2069"/>
                        <a:pt x="141094" y="1975"/>
                      </a:cubicBezTo>
                      <a:lnTo>
                        <a:pt x="141471" y="1787"/>
                      </a:lnTo>
                      <a:cubicBezTo>
                        <a:pt x="143073" y="1128"/>
                        <a:pt x="145899" y="0"/>
                        <a:pt x="149196" y="0"/>
                      </a:cubicBezTo>
                      <a:close/>
                    </a:path>
                  </a:pathLst>
                </a:custGeom>
                <a:solidFill>
                  <a:schemeClr val="bg1"/>
                </a:solidFill>
                <a:ln>
                  <a:noFill/>
                </a:ln>
              </p:spPr>
            </p:sp>
            <p:sp>
              <p:nvSpPr>
                <p:cNvPr id="4" name="文本框 3"/>
                <p:cNvSpPr txBox="1"/>
                <p:nvPr/>
              </p:nvSpPr>
              <p:spPr>
                <a:xfrm>
                  <a:off x="6220318" y="3075493"/>
                  <a:ext cx="877163" cy="369332"/>
                </a:xfrm>
                <a:prstGeom prst="rect">
                  <a:avLst/>
                </a:prstGeom>
                <a:noFill/>
              </p:spPr>
              <p:txBody>
                <a:bodyPr wrap="none" rtlCol="0">
                  <a:spAutoFit/>
                </a:bodyPr>
                <a:lstStyle/>
                <a:p>
                  <a:r>
                    <a:rPr lang="zh-CN" altLang="en-US" b="1" dirty="0" smtClean="0">
                      <a:solidFill>
                        <a:schemeClr val="bg1"/>
                      </a:solidFill>
                      <a:latin typeface="幼圆" panose="02010509060101010101" pitchFamily="49" charset="-122"/>
                      <a:ea typeface="幼圆" panose="02010509060101010101" pitchFamily="49" charset="-122"/>
                    </a:rPr>
                    <a:t>客单价</a:t>
                  </a:r>
                  <a:endParaRPr lang="zh-CN" altLang="en-US" b="1" dirty="0">
                    <a:solidFill>
                      <a:schemeClr val="bg1"/>
                    </a:solidFill>
                    <a:latin typeface="幼圆" panose="02010509060101010101" pitchFamily="49" charset="-122"/>
                    <a:ea typeface="幼圆" panose="02010509060101010101" pitchFamily="49" charset="-122"/>
                  </a:endParaRPr>
                </a:p>
              </p:txBody>
            </p:sp>
          </p:grpSp>
        </p:grpSp>
        <p:sp>
          <p:nvSpPr>
            <p:cNvPr id="76" name="矩形 75"/>
            <p:cNvSpPr/>
            <p:nvPr/>
          </p:nvSpPr>
          <p:spPr>
            <a:xfrm>
              <a:off x="2760617" y="1533113"/>
              <a:ext cx="6287589" cy="3796534"/>
            </a:xfrm>
            <a:prstGeom prst="rect">
              <a:avLst/>
            </a:prstGeom>
            <a:noFill/>
            <a:ln w="76200">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7017225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8350" y="3181000"/>
            <a:ext cx="3083897" cy="1274195"/>
          </a:xfrm>
          <a:prstGeom prst="rect">
            <a:avLst/>
          </a:prstGeom>
        </p:spPr>
        <p:txBody>
          <a:bodyPr wrap="square">
            <a:spAutoFit/>
          </a:bodyPr>
          <a:lstStyle/>
          <a:p>
            <a:pPr>
              <a:lnSpc>
                <a:spcPct val="120000"/>
              </a:lnSpc>
            </a:pP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从淘宝运营的角度来看，提高客单价主要会通过以下四个方面来实现：关联营销、活动刺激、提升购买频率、老客户</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传播</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3741735" y="1066416"/>
            <a:ext cx="1698023" cy="4956906"/>
            <a:chOff x="3903100" y="1460863"/>
            <a:chExt cx="2951779" cy="4956906"/>
          </a:xfrm>
        </p:grpSpPr>
        <p:sp>
          <p:nvSpPr>
            <p:cNvPr id="6" name="íṡľïḑê">
              <a:extLst>
                <a:ext uri="{FF2B5EF4-FFF2-40B4-BE49-F238E27FC236}">
                  <a16:creationId xmlns:a16="http://schemas.microsoft.com/office/drawing/2014/main" id="{93234EA0-894F-44D1-8C78-110A1A1F517A}"/>
                </a:ext>
              </a:extLst>
            </p:cNvPr>
            <p:cNvSpPr/>
            <p:nvPr/>
          </p:nvSpPr>
          <p:spPr>
            <a:xfrm flipH="1">
              <a:off x="3982075" y="1460863"/>
              <a:ext cx="2872804" cy="49569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523" y="10800"/>
                  </a:lnTo>
                  <a:lnTo>
                    <a:pt x="0" y="21600"/>
                  </a:lnTo>
                  <a:lnTo>
                    <a:pt x="8079" y="21600"/>
                  </a:lnTo>
                  <a:lnTo>
                    <a:pt x="21600" y="10800"/>
                  </a:lnTo>
                  <a:lnTo>
                    <a:pt x="8079" y="0"/>
                  </a:lnTo>
                  <a:lnTo>
                    <a:pt x="0" y="0"/>
                  </a:lnTo>
                  <a:close/>
                </a:path>
              </a:pathLst>
            </a:custGeom>
            <a:solidFill>
              <a:schemeClr val="bg1">
                <a:lumMod val="85000"/>
              </a:schemeClr>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a:solidFill>
                  <a:schemeClr val="lt1"/>
                </a:solidFill>
              </a:endParaRPr>
            </a:p>
          </p:txBody>
        </p:sp>
        <p:sp>
          <p:nvSpPr>
            <p:cNvPr id="14" name="íŝḷîḑè">
              <a:extLst>
                <a:ext uri="{FF2B5EF4-FFF2-40B4-BE49-F238E27FC236}">
                  <a16:creationId xmlns:a16="http://schemas.microsoft.com/office/drawing/2014/main" id="{2EBFD118-784B-46B5-A8F7-BA38172B062C}"/>
                </a:ext>
              </a:extLst>
            </p:cNvPr>
            <p:cNvSpPr/>
            <p:nvPr/>
          </p:nvSpPr>
          <p:spPr>
            <a:xfrm flipH="1">
              <a:off x="3903100" y="1661435"/>
              <a:ext cx="2640318" cy="45557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523" y="10800"/>
                  </a:lnTo>
                  <a:lnTo>
                    <a:pt x="0" y="21600"/>
                  </a:lnTo>
                  <a:lnTo>
                    <a:pt x="8079" y="21600"/>
                  </a:lnTo>
                  <a:lnTo>
                    <a:pt x="21600" y="10800"/>
                  </a:lnTo>
                  <a:lnTo>
                    <a:pt x="8079" y="0"/>
                  </a:lnTo>
                  <a:lnTo>
                    <a:pt x="0" y="0"/>
                  </a:lnTo>
                  <a:close/>
                </a:path>
              </a:pathLst>
            </a:custGeom>
            <a:solidFill>
              <a:srgbClr val="A5779E"/>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a:solidFill>
                  <a:schemeClr val="lt1"/>
                </a:solidFill>
              </a:endParaRPr>
            </a:p>
          </p:txBody>
        </p:sp>
      </p:grpSp>
      <p:sp>
        <p:nvSpPr>
          <p:cNvPr id="21" name="íṡḷidé">
            <a:extLst>
              <a:ext uri="{FF2B5EF4-FFF2-40B4-BE49-F238E27FC236}">
                <a16:creationId xmlns:a16="http://schemas.microsoft.com/office/drawing/2014/main" id="{5DB4FBF6-1A32-4CB2-BBA2-04831712163A}"/>
              </a:ext>
            </a:extLst>
          </p:cNvPr>
          <p:cNvSpPr/>
          <p:nvPr/>
        </p:nvSpPr>
        <p:spPr>
          <a:xfrm flipH="1">
            <a:off x="5602082" y="5296804"/>
            <a:ext cx="446506" cy="404016"/>
          </a:xfrm>
          <a:custGeom>
            <a:avLst/>
            <a:gdLst>
              <a:gd name="connsiteX0" fmla="*/ 407586 w 606580"/>
              <a:gd name="connsiteY0" fmla="*/ 252695 h 548858"/>
              <a:gd name="connsiteX1" fmla="*/ 502285 w 606580"/>
              <a:gd name="connsiteY1" fmla="*/ 252695 h 548858"/>
              <a:gd name="connsiteX2" fmla="*/ 502285 w 606580"/>
              <a:gd name="connsiteY2" fmla="*/ 346759 h 548858"/>
              <a:gd name="connsiteX3" fmla="*/ 407586 w 606580"/>
              <a:gd name="connsiteY3" fmla="*/ 346759 h 548858"/>
              <a:gd name="connsiteX4" fmla="*/ 104296 w 606580"/>
              <a:gd name="connsiteY4" fmla="*/ 205698 h 548858"/>
              <a:gd name="connsiteX5" fmla="*/ 199065 w 606580"/>
              <a:gd name="connsiteY5" fmla="*/ 205698 h 548858"/>
              <a:gd name="connsiteX6" fmla="*/ 199065 w 606580"/>
              <a:gd name="connsiteY6" fmla="*/ 346758 h 548858"/>
              <a:gd name="connsiteX7" fmla="*/ 104296 w 606580"/>
              <a:gd name="connsiteY7" fmla="*/ 346758 h 548858"/>
              <a:gd name="connsiteX8" fmla="*/ 255870 w 606580"/>
              <a:gd name="connsiteY8" fmla="*/ 96040 h 548858"/>
              <a:gd name="connsiteX9" fmla="*/ 350710 w 606580"/>
              <a:gd name="connsiteY9" fmla="*/ 96040 h 548858"/>
              <a:gd name="connsiteX10" fmla="*/ 350710 w 606580"/>
              <a:gd name="connsiteY10" fmla="*/ 346759 h 548858"/>
              <a:gd name="connsiteX11" fmla="*/ 255870 w 606580"/>
              <a:gd name="connsiteY11" fmla="*/ 346759 h 548858"/>
              <a:gd name="connsiteX12" fmla="*/ 37882 w 606580"/>
              <a:gd name="connsiteY12" fmla="*/ 37913 h 548858"/>
              <a:gd name="connsiteX13" fmla="*/ 37882 w 606580"/>
              <a:gd name="connsiteY13" fmla="*/ 405363 h 548858"/>
              <a:gd name="connsiteX14" fmla="*/ 568698 w 606580"/>
              <a:gd name="connsiteY14" fmla="*/ 405363 h 548858"/>
              <a:gd name="connsiteX15" fmla="*/ 568698 w 606580"/>
              <a:gd name="connsiteY15" fmla="*/ 37913 h 548858"/>
              <a:gd name="connsiteX16" fmla="*/ 18941 w 606580"/>
              <a:gd name="connsiteY16" fmla="*/ 0 h 548858"/>
              <a:gd name="connsiteX17" fmla="*/ 587639 w 606580"/>
              <a:gd name="connsiteY17" fmla="*/ 0 h 548858"/>
              <a:gd name="connsiteX18" fmla="*/ 606580 w 606580"/>
              <a:gd name="connsiteY18" fmla="*/ 18910 h 548858"/>
              <a:gd name="connsiteX19" fmla="*/ 606580 w 606580"/>
              <a:gd name="connsiteY19" fmla="*/ 424274 h 548858"/>
              <a:gd name="connsiteX20" fmla="*/ 587639 w 606580"/>
              <a:gd name="connsiteY20" fmla="*/ 443184 h 548858"/>
              <a:gd name="connsiteX21" fmla="*/ 322278 w 606580"/>
              <a:gd name="connsiteY21" fmla="*/ 443184 h 548858"/>
              <a:gd name="connsiteX22" fmla="*/ 322278 w 606580"/>
              <a:gd name="connsiteY22" fmla="*/ 511038 h 548858"/>
              <a:gd name="connsiteX23" fmla="*/ 450223 w 606580"/>
              <a:gd name="connsiteY23" fmla="*/ 511038 h 548858"/>
              <a:gd name="connsiteX24" fmla="*/ 450223 w 606580"/>
              <a:gd name="connsiteY24" fmla="*/ 548858 h 548858"/>
              <a:gd name="connsiteX25" fmla="*/ 156357 w 606580"/>
              <a:gd name="connsiteY25" fmla="*/ 548858 h 548858"/>
              <a:gd name="connsiteX26" fmla="*/ 156357 w 606580"/>
              <a:gd name="connsiteY26" fmla="*/ 511038 h 548858"/>
              <a:gd name="connsiteX27" fmla="*/ 284302 w 606580"/>
              <a:gd name="connsiteY27" fmla="*/ 511038 h 548858"/>
              <a:gd name="connsiteX28" fmla="*/ 284302 w 606580"/>
              <a:gd name="connsiteY28" fmla="*/ 443184 h 548858"/>
              <a:gd name="connsiteX29" fmla="*/ 18941 w 606580"/>
              <a:gd name="connsiteY29" fmla="*/ 443184 h 548858"/>
              <a:gd name="connsiteX30" fmla="*/ 0 w 606580"/>
              <a:gd name="connsiteY30" fmla="*/ 424274 h 548858"/>
              <a:gd name="connsiteX31" fmla="*/ 0 w 606580"/>
              <a:gd name="connsiteY31" fmla="*/ 18910 h 548858"/>
              <a:gd name="connsiteX32" fmla="*/ 18941 w 606580"/>
              <a:gd name="connsiteY32" fmla="*/ 0 h 54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6580" h="548858">
                <a:moveTo>
                  <a:pt x="407586" y="252695"/>
                </a:moveTo>
                <a:lnTo>
                  <a:pt x="502285" y="252695"/>
                </a:lnTo>
                <a:lnTo>
                  <a:pt x="502285" y="346759"/>
                </a:lnTo>
                <a:lnTo>
                  <a:pt x="407586" y="346759"/>
                </a:lnTo>
                <a:close/>
                <a:moveTo>
                  <a:pt x="104296" y="205698"/>
                </a:moveTo>
                <a:lnTo>
                  <a:pt x="199065" y="205698"/>
                </a:lnTo>
                <a:lnTo>
                  <a:pt x="199065" y="346758"/>
                </a:lnTo>
                <a:lnTo>
                  <a:pt x="104296" y="346758"/>
                </a:lnTo>
                <a:close/>
                <a:moveTo>
                  <a:pt x="255870" y="96040"/>
                </a:moveTo>
                <a:lnTo>
                  <a:pt x="350710" y="96040"/>
                </a:lnTo>
                <a:lnTo>
                  <a:pt x="350710" y="346759"/>
                </a:lnTo>
                <a:lnTo>
                  <a:pt x="255870" y="346759"/>
                </a:lnTo>
                <a:close/>
                <a:moveTo>
                  <a:pt x="37882" y="37913"/>
                </a:moveTo>
                <a:lnTo>
                  <a:pt x="37882" y="405363"/>
                </a:lnTo>
                <a:lnTo>
                  <a:pt x="568698" y="405363"/>
                </a:lnTo>
                <a:lnTo>
                  <a:pt x="568698" y="37913"/>
                </a:lnTo>
                <a:close/>
                <a:moveTo>
                  <a:pt x="18941" y="0"/>
                </a:moveTo>
                <a:lnTo>
                  <a:pt x="587639" y="0"/>
                </a:lnTo>
                <a:cubicBezTo>
                  <a:pt x="598038" y="0"/>
                  <a:pt x="606580" y="8528"/>
                  <a:pt x="606580" y="18910"/>
                </a:cubicBezTo>
                <a:lnTo>
                  <a:pt x="606580" y="424274"/>
                </a:lnTo>
                <a:cubicBezTo>
                  <a:pt x="606580" y="434656"/>
                  <a:pt x="598038" y="443184"/>
                  <a:pt x="587639" y="443184"/>
                </a:cubicBezTo>
                <a:lnTo>
                  <a:pt x="322278" y="443184"/>
                </a:lnTo>
                <a:lnTo>
                  <a:pt x="322278" y="511038"/>
                </a:lnTo>
                <a:lnTo>
                  <a:pt x="450223" y="511038"/>
                </a:lnTo>
                <a:lnTo>
                  <a:pt x="450223" y="548858"/>
                </a:lnTo>
                <a:lnTo>
                  <a:pt x="156357" y="548858"/>
                </a:lnTo>
                <a:lnTo>
                  <a:pt x="156357" y="511038"/>
                </a:lnTo>
                <a:lnTo>
                  <a:pt x="284302" y="511038"/>
                </a:lnTo>
                <a:lnTo>
                  <a:pt x="284302" y="443184"/>
                </a:lnTo>
                <a:lnTo>
                  <a:pt x="18941" y="443184"/>
                </a:lnTo>
                <a:cubicBezTo>
                  <a:pt x="8542" y="443184"/>
                  <a:pt x="0" y="434656"/>
                  <a:pt x="0" y="424274"/>
                </a:cubicBezTo>
                <a:lnTo>
                  <a:pt x="0" y="18910"/>
                </a:lnTo>
                <a:cubicBezTo>
                  <a:pt x="0" y="8528"/>
                  <a:pt x="8542" y="0"/>
                  <a:pt x="18941" y="0"/>
                </a:cubicBezTo>
                <a:close/>
              </a:path>
            </a:pathLst>
          </a:custGeom>
          <a:solidFill>
            <a:srgbClr val="1B6AA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p>
        </p:txBody>
      </p:sp>
      <p:sp>
        <p:nvSpPr>
          <p:cNvPr id="22" name="ïŝlîdé">
            <a:extLst>
              <a:ext uri="{FF2B5EF4-FFF2-40B4-BE49-F238E27FC236}">
                <a16:creationId xmlns:a16="http://schemas.microsoft.com/office/drawing/2014/main" id="{6AB76EF1-B3E5-4CA0-B01E-C662A1B17243}"/>
              </a:ext>
            </a:extLst>
          </p:cNvPr>
          <p:cNvSpPr/>
          <p:nvPr/>
        </p:nvSpPr>
        <p:spPr>
          <a:xfrm flipH="1">
            <a:off x="4911173" y="2773183"/>
            <a:ext cx="435404" cy="428414"/>
          </a:xfrm>
          <a:custGeom>
            <a:avLst/>
            <a:gdLst>
              <a:gd name="connsiteX0" fmla="*/ 396980 w 599394"/>
              <a:gd name="connsiteY0" fmla="*/ 411566 h 589770"/>
              <a:gd name="connsiteX1" fmla="*/ 485009 w 599394"/>
              <a:gd name="connsiteY1" fmla="*/ 411566 h 589770"/>
              <a:gd name="connsiteX2" fmla="*/ 485009 w 599394"/>
              <a:gd name="connsiteY2" fmla="*/ 499521 h 589770"/>
              <a:gd name="connsiteX3" fmla="*/ 396980 w 599394"/>
              <a:gd name="connsiteY3" fmla="*/ 499521 h 589770"/>
              <a:gd name="connsiteX4" fmla="*/ 255424 w 599394"/>
              <a:gd name="connsiteY4" fmla="*/ 411566 h 589770"/>
              <a:gd name="connsiteX5" fmla="*/ 343453 w 599394"/>
              <a:gd name="connsiteY5" fmla="*/ 411566 h 589770"/>
              <a:gd name="connsiteX6" fmla="*/ 343453 w 599394"/>
              <a:gd name="connsiteY6" fmla="*/ 499521 h 589770"/>
              <a:gd name="connsiteX7" fmla="*/ 255424 w 599394"/>
              <a:gd name="connsiteY7" fmla="*/ 499521 h 589770"/>
              <a:gd name="connsiteX8" fmla="*/ 114311 w 599394"/>
              <a:gd name="connsiteY8" fmla="*/ 411566 h 589770"/>
              <a:gd name="connsiteX9" fmla="*/ 202414 w 599394"/>
              <a:gd name="connsiteY9" fmla="*/ 411566 h 589770"/>
              <a:gd name="connsiteX10" fmla="*/ 202414 w 599394"/>
              <a:gd name="connsiteY10" fmla="*/ 499521 h 589770"/>
              <a:gd name="connsiteX11" fmla="*/ 114311 w 599394"/>
              <a:gd name="connsiteY11" fmla="*/ 499521 h 589770"/>
              <a:gd name="connsiteX12" fmla="*/ 396980 w 599394"/>
              <a:gd name="connsiteY12" fmla="*/ 289110 h 589770"/>
              <a:gd name="connsiteX13" fmla="*/ 485009 w 599394"/>
              <a:gd name="connsiteY13" fmla="*/ 289110 h 589770"/>
              <a:gd name="connsiteX14" fmla="*/ 485009 w 599394"/>
              <a:gd name="connsiteY14" fmla="*/ 377065 h 589770"/>
              <a:gd name="connsiteX15" fmla="*/ 396980 w 599394"/>
              <a:gd name="connsiteY15" fmla="*/ 377065 h 589770"/>
              <a:gd name="connsiteX16" fmla="*/ 255424 w 599394"/>
              <a:gd name="connsiteY16" fmla="*/ 289110 h 589770"/>
              <a:gd name="connsiteX17" fmla="*/ 343453 w 599394"/>
              <a:gd name="connsiteY17" fmla="*/ 289110 h 589770"/>
              <a:gd name="connsiteX18" fmla="*/ 343453 w 599394"/>
              <a:gd name="connsiteY18" fmla="*/ 377065 h 589770"/>
              <a:gd name="connsiteX19" fmla="*/ 255424 w 599394"/>
              <a:gd name="connsiteY19" fmla="*/ 377065 h 589770"/>
              <a:gd name="connsiteX20" fmla="*/ 114311 w 599394"/>
              <a:gd name="connsiteY20" fmla="*/ 289110 h 589770"/>
              <a:gd name="connsiteX21" fmla="*/ 202414 w 599394"/>
              <a:gd name="connsiteY21" fmla="*/ 289110 h 589770"/>
              <a:gd name="connsiteX22" fmla="*/ 202414 w 599394"/>
              <a:gd name="connsiteY22" fmla="*/ 377065 h 589770"/>
              <a:gd name="connsiteX23" fmla="*/ 114311 w 599394"/>
              <a:gd name="connsiteY23" fmla="*/ 377065 h 589770"/>
              <a:gd name="connsiteX24" fmla="*/ 73311 w 599394"/>
              <a:gd name="connsiteY24" fmla="*/ 262427 h 589770"/>
              <a:gd name="connsiteX25" fmla="*/ 64089 w 599394"/>
              <a:gd name="connsiteY25" fmla="*/ 271635 h 589770"/>
              <a:gd name="connsiteX26" fmla="*/ 64089 w 599394"/>
              <a:gd name="connsiteY26" fmla="*/ 517027 h 589770"/>
              <a:gd name="connsiteX27" fmla="*/ 73311 w 599394"/>
              <a:gd name="connsiteY27" fmla="*/ 526235 h 589770"/>
              <a:gd name="connsiteX28" fmla="*/ 526083 w 599394"/>
              <a:gd name="connsiteY28" fmla="*/ 526235 h 589770"/>
              <a:gd name="connsiteX29" fmla="*/ 535305 w 599394"/>
              <a:gd name="connsiteY29" fmla="*/ 517027 h 589770"/>
              <a:gd name="connsiteX30" fmla="*/ 535305 w 599394"/>
              <a:gd name="connsiteY30" fmla="*/ 271635 h 589770"/>
              <a:gd name="connsiteX31" fmla="*/ 526083 w 599394"/>
              <a:gd name="connsiteY31" fmla="*/ 262427 h 589770"/>
              <a:gd name="connsiteX32" fmla="*/ 437558 w 599394"/>
              <a:gd name="connsiteY32" fmla="*/ 35911 h 589770"/>
              <a:gd name="connsiteX33" fmla="*/ 428336 w 599394"/>
              <a:gd name="connsiteY33" fmla="*/ 45119 h 589770"/>
              <a:gd name="connsiteX34" fmla="*/ 428336 w 599394"/>
              <a:gd name="connsiteY34" fmla="*/ 169887 h 589770"/>
              <a:gd name="connsiteX35" fmla="*/ 437558 w 599394"/>
              <a:gd name="connsiteY35" fmla="*/ 179095 h 589770"/>
              <a:gd name="connsiteX36" fmla="*/ 473982 w 599394"/>
              <a:gd name="connsiteY36" fmla="*/ 179095 h 589770"/>
              <a:gd name="connsiteX37" fmla="*/ 483204 w 599394"/>
              <a:gd name="connsiteY37" fmla="*/ 169887 h 589770"/>
              <a:gd name="connsiteX38" fmla="*/ 483204 w 599394"/>
              <a:gd name="connsiteY38" fmla="*/ 45119 h 589770"/>
              <a:gd name="connsiteX39" fmla="*/ 473982 w 599394"/>
              <a:gd name="connsiteY39" fmla="*/ 35911 h 589770"/>
              <a:gd name="connsiteX40" fmla="*/ 125412 w 599394"/>
              <a:gd name="connsiteY40" fmla="*/ 35911 h 589770"/>
              <a:gd name="connsiteX41" fmla="*/ 116190 w 599394"/>
              <a:gd name="connsiteY41" fmla="*/ 45119 h 589770"/>
              <a:gd name="connsiteX42" fmla="*/ 116190 w 599394"/>
              <a:gd name="connsiteY42" fmla="*/ 169887 h 589770"/>
              <a:gd name="connsiteX43" fmla="*/ 125412 w 599394"/>
              <a:gd name="connsiteY43" fmla="*/ 179095 h 589770"/>
              <a:gd name="connsiteX44" fmla="*/ 161836 w 599394"/>
              <a:gd name="connsiteY44" fmla="*/ 179095 h 589770"/>
              <a:gd name="connsiteX45" fmla="*/ 171058 w 599394"/>
              <a:gd name="connsiteY45" fmla="*/ 169887 h 589770"/>
              <a:gd name="connsiteX46" fmla="*/ 171058 w 599394"/>
              <a:gd name="connsiteY46" fmla="*/ 45119 h 589770"/>
              <a:gd name="connsiteX47" fmla="*/ 161836 w 599394"/>
              <a:gd name="connsiteY47" fmla="*/ 35911 h 589770"/>
              <a:gd name="connsiteX48" fmla="*/ 92676 w 599394"/>
              <a:gd name="connsiteY48" fmla="*/ 0 h 589770"/>
              <a:gd name="connsiteX49" fmla="*/ 194573 w 599394"/>
              <a:gd name="connsiteY49" fmla="*/ 0 h 589770"/>
              <a:gd name="connsiteX50" fmla="*/ 207021 w 599394"/>
              <a:gd name="connsiteY50" fmla="*/ 12431 h 589770"/>
              <a:gd name="connsiteX51" fmla="*/ 207021 w 599394"/>
              <a:gd name="connsiteY51" fmla="*/ 84713 h 589770"/>
              <a:gd name="connsiteX52" fmla="*/ 392373 w 599394"/>
              <a:gd name="connsiteY52" fmla="*/ 84713 h 589770"/>
              <a:gd name="connsiteX53" fmla="*/ 392373 w 599394"/>
              <a:gd name="connsiteY53" fmla="*/ 12431 h 589770"/>
              <a:gd name="connsiteX54" fmla="*/ 404360 w 599394"/>
              <a:gd name="connsiteY54" fmla="*/ 0 h 589770"/>
              <a:gd name="connsiteX55" fmla="*/ 506718 w 599394"/>
              <a:gd name="connsiteY55" fmla="*/ 0 h 589770"/>
              <a:gd name="connsiteX56" fmla="*/ 519167 w 599394"/>
              <a:gd name="connsiteY56" fmla="*/ 12431 h 589770"/>
              <a:gd name="connsiteX57" fmla="*/ 519167 w 599394"/>
              <a:gd name="connsiteY57" fmla="*/ 84713 h 589770"/>
              <a:gd name="connsiteX58" fmla="*/ 586945 w 599394"/>
              <a:gd name="connsiteY58" fmla="*/ 84713 h 589770"/>
              <a:gd name="connsiteX59" fmla="*/ 599394 w 599394"/>
              <a:gd name="connsiteY59" fmla="*/ 97144 h 589770"/>
              <a:gd name="connsiteX60" fmla="*/ 599394 w 599394"/>
              <a:gd name="connsiteY60" fmla="*/ 577800 h 589770"/>
              <a:gd name="connsiteX61" fmla="*/ 586945 w 599394"/>
              <a:gd name="connsiteY61" fmla="*/ 589770 h 589770"/>
              <a:gd name="connsiteX62" fmla="*/ 12449 w 599394"/>
              <a:gd name="connsiteY62" fmla="*/ 589770 h 589770"/>
              <a:gd name="connsiteX63" fmla="*/ 0 w 599394"/>
              <a:gd name="connsiteY63" fmla="*/ 577800 h 589770"/>
              <a:gd name="connsiteX64" fmla="*/ 0 w 599394"/>
              <a:gd name="connsiteY64" fmla="*/ 97144 h 589770"/>
              <a:gd name="connsiteX65" fmla="*/ 12449 w 599394"/>
              <a:gd name="connsiteY65" fmla="*/ 84713 h 589770"/>
              <a:gd name="connsiteX66" fmla="*/ 80227 w 599394"/>
              <a:gd name="connsiteY66" fmla="*/ 84713 h 589770"/>
              <a:gd name="connsiteX67" fmla="*/ 80227 w 599394"/>
              <a:gd name="connsiteY67" fmla="*/ 12431 h 589770"/>
              <a:gd name="connsiteX68" fmla="*/ 92676 w 599394"/>
              <a:gd name="connsiteY68" fmla="*/ 0 h 58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99394" h="589770">
                <a:moveTo>
                  <a:pt x="396980" y="411566"/>
                </a:moveTo>
                <a:lnTo>
                  <a:pt x="485009" y="411566"/>
                </a:lnTo>
                <a:lnTo>
                  <a:pt x="485009" y="499521"/>
                </a:lnTo>
                <a:lnTo>
                  <a:pt x="396980" y="499521"/>
                </a:lnTo>
                <a:close/>
                <a:moveTo>
                  <a:pt x="255424" y="411566"/>
                </a:moveTo>
                <a:lnTo>
                  <a:pt x="343453" y="411566"/>
                </a:lnTo>
                <a:lnTo>
                  <a:pt x="343453" y="499521"/>
                </a:lnTo>
                <a:lnTo>
                  <a:pt x="255424" y="499521"/>
                </a:lnTo>
                <a:close/>
                <a:moveTo>
                  <a:pt x="114311" y="411566"/>
                </a:moveTo>
                <a:lnTo>
                  <a:pt x="202414" y="411566"/>
                </a:lnTo>
                <a:lnTo>
                  <a:pt x="202414" y="499521"/>
                </a:lnTo>
                <a:lnTo>
                  <a:pt x="114311" y="499521"/>
                </a:lnTo>
                <a:close/>
                <a:moveTo>
                  <a:pt x="396980" y="289110"/>
                </a:moveTo>
                <a:lnTo>
                  <a:pt x="485009" y="289110"/>
                </a:lnTo>
                <a:lnTo>
                  <a:pt x="485009" y="377065"/>
                </a:lnTo>
                <a:lnTo>
                  <a:pt x="396980" y="377065"/>
                </a:lnTo>
                <a:close/>
                <a:moveTo>
                  <a:pt x="255424" y="289110"/>
                </a:moveTo>
                <a:lnTo>
                  <a:pt x="343453" y="289110"/>
                </a:lnTo>
                <a:lnTo>
                  <a:pt x="343453" y="377065"/>
                </a:lnTo>
                <a:lnTo>
                  <a:pt x="255424" y="377065"/>
                </a:lnTo>
                <a:close/>
                <a:moveTo>
                  <a:pt x="114311" y="289110"/>
                </a:moveTo>
                <a:lnTo>
                  <a:pt x="202414" y="289110"/>
                </a:lnTo>
                <a:lnTo>
                  <a:pt x="202414" y="377065"/>
                </a:lnTo>
                <a:lnTo>
                  <a:pt x="114311" y="377065"/>
                </a:lnTo>
                <a:close/>
                <a:moveTo>
                  <a:pt x="73311" y="262427"/>
                </a:moveTo>
                <a:cubicBezTo>
                  <a:pt x="68239" y="262427"/>
                  <a:pt x="64089" y="266570"/>
                  <a:pt x="64089" y="271635"/>
                </a:cubicBezTo>
                <a:lnTo>
                  <a:pt x="64089" y="517027"/>
                </a:lnTo>
                <a:cubicBezTo>
                  <a:pt x="64089" y="522091"/>
                  <a:pt x="68239" y="526235"/>
                  <a:pt x="73311" y="526235"/>
                </a:cubicBezTo>
                <a:lnTo>
                  <a:pt x="526083" y="526235"/>
                </a:lnTo>
                <a:cubicBezTo>
                  <a:pt x="531155" y="526235"/>
                  <a:pt x="535305" y="522091"/>
                  <a:pt x="535305" y="517027"/>
                </a:cubicBezTo>
                <a:lnTo>
                  <a:pt x="535305" y="271635"/>
                </a:lnTo>
                <a:cubicBezTo>
                  <a:pt x="535305" y="266570"/>
                  <a:pt x="531155" y="262427"/>
                  <a:pt x="526083" y="262427"/>
                </a:cubicBezTo>
                <a:close/>
                <a:moveTo>
                  <a:pt x="437558" y="35911"/>
                </a:moveTo>
                <a:cubicBezTo>
                  <a:pt x="432486" y="35911"/>
                  <a:pt x="428336" y="40055"/>
                  <a:pt x="428336" y="45119"/>
                </a:cubicBezTo>
                <a:lnTo>
                  <a:pt x="428336" y="169887"/>
                </a:lnTo>
                <a:cubicBezTo>
                  <a:pt x="428336" y="174951"/>
                  <a:pt x="432486" y="179095"/>
                  <a:pt x="437558" y="179095"/>
                </a:cubicBezTo>
                <a:lnTo>
                  <a:pt x="473982" y="179095"/>
                </a:lnTo>
                <a:cubicBezTo>
                  <a:pt x="479054" y="179095"/>
                  <a:pt x="483204" y="174951"/>
                  <a:pt x="483204" y="169887"/>
                </a:cubicBezTo>
                <a:lnTo>
                  <a:pt x="483204" y="45119"/>
                </a:lnTo>
                <a:cubicBezTo>
                  <a:pt x="483204" y="40055"/>
                  <a:pt x="479054" y="35911"/>
                  <a:pt x="473982" y="35911"/>
                </a:cubicBezTo>
                <a:close/>
                <a:moveTo>
                  <a:pt x="125412" y="35911"/>
                </a:moveTo>
                <a:cubicBezTo>
                  <a:pt x="120340" y="35911"/>
                  <a:pt x="116190" y="40055"/>
                  <a:pt x="116190" y="45119"/>
                </a:cubicBezTo>
                <a:lnTo>
                  <a:pt x="116190" y="169887"/>
                </a:lnTo>
                <a:cubicBezTo>
                  <a:pt x="116190" y="174951"/>
                  <a:pt x="120340" y="179095"/>
                  <a:pt x="125412" y="179095"/>
                </a:cubicBezTo>
                <a:lnTo>
                  <a:pt x="161836" y="179095"/>
                </a:lnTo>
                <a:cubicBezTo>
                  <a:pt x="166908" y="179095"/>
                  <a:pt x="171058" y="174951"/>
                  <a:pt x="171058" y="169887"/>
                </a:cubicBezTo>
                <a:lnTo>
                  <a:pt x="171058" y="45119"/>
                </a:lnTo>
                <a:cubicBezTo>
                  <a:pt x="171058" y="40055"/>
                  <a:pt x="166908" y="35911"/>
                  <a:pt x="161836" y="35911"/>
                </a:cubicBezTo>
                <a:close/>
                <a:moveTo>
                  <a:pt x="92676" y="0"/>
                </a:moveTo>
                <a:lnTo>
                  <a:pt x="194573" y="0"/>
                </a:lnTo>
                <a:cubicBezTo>
                  <a:pt x="201489" y="0"/>
                  <a:pt x="207021" y="5525"/>
                  <a:pt x="207021" y="12431"/>
                </a:cubicBezTo>
                <a:lnTo>
                  <a:pt x="207021" y="84713"/>
                </a:lnTo>
                <a:lnTo>
                  <a:pt x="392373" y="84713"/>
                </a:lnTo>
                <a:lnTo>
                  <a:pt x="392373" y="12431"/>
                </a:lnTo>
                <a:cubicBezTo>
                  <a:pt x="392373" y="5525"/>
                  <a:pt x="397905" y="0"/>
                  <a:pt x="404360" y="0"/>
                </a:cubicBezTo>
                <a:lnTo>
                  <a:pt x="506718" y="0"/>
                </a:lnTo>
                <a:cubicBezTo>
                  <a:pt x="513635" y="0"/>
                  <a:pt x="519167" y="5525"/>
                  <a:pt x="519167" y="12431"/>
                </a:cubicBezTo>
                <a:lnTo>
                  <a:pt x="519167" y="84713"/>
                </a:lnTo>
                <a:lnTo>
                  <a:pt x="586945" y="84713"/>
                </a:lnTo>
                <a:cubicBezTo>
                  <a:pt x="593861" y="84713"/>
                  <a:pt x="599394" y="90238"/>
                  <a:pt x="599394" y="97144"/>
                </a:cubicBezTo>
                <a:lnTo>
                  <a:pt x="599394" y="577800"/>
                </a:lnTo>
                <a:cubicBezTo>
                  <a:pt x="599394" y="584245"/>
                  <a:pt x="593861" y="589770"/>
                  <a:pt x="586945" y="589770"/>
                </a:cubicBezTo>
                <a:lnTo>
                  <a:pt x="12449" y="589770"/>
                </a:lnTo>
                <a:cubicBezTo>
                  <a:pt x="5533" y="589770"/>
                  <a:pt x="0" y="584245"/>
                  <a:pt x="0" y="577800"/>
                </a:cubicBezTo>
                <a:lnTo>
                  <a:pt x="0" y="97144"/>
                </a:lnTo>
                <a:cubicBezTo>
                  <a:pt x="0" y="90238"/>
                  <a:pt x="5533" y="84713"/>
                  <a:pt x="12449" y="84713"/>
                </a:cubicBezTo>
                <a:lnTo>
                  <a:pt x="80227" y="84713"/>
                </a:lnTo>
                <a:lnTo>
                  <a:pt x="80227" y="12431"/>
                </a:lnTo>
                <a:cubicBezTo>
                  <a:pt x="80227" y="5525"/>
                  <a:pt x="85759" y="0"/>
                  <a:pt x="92676" y="0"/>
                </a:cubicBezTo>
                <a:close/>
              </a:path>
            </a:pathLst>
          </a:custGeom>
          <a:solidFill>
            <a:srgbClr val="FF6E5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p>
        </p:txBody>
      </p:sp>
      <p:sp>
        <p:nvSpPr>
          <p:cNvPr id="23" name="iSḷíḑe">
            <a:extLst>
              <a:ext uri="{FF2B5EF4-FFF2-40B4-BE49-F238E27FC236}">
                <a16:creationId xmlns:a16="http://schemas.microsoft.com/office/drawing/2014/main" id="{8B5DD835-08D9-4C00-B6D8-9DEBFF55F514}"/>
              </a:ext>
            </a:extLst>
          </p:cNvPr>
          <p:cNvSpPr/>
          <p:nvPr/>
        </p:nvSpPr>
        <p:spPr>
          <a:xfrm flipH="1">
            <a:off x="4902707" y="4045251"/>
            <a:ext cx="452336" cy="407900"/>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rgbClr val="48B49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p>
        </p:txBody>
      </p:sp>
      <p:sp>
        <p:nvSpPr>
          <p:cNvPr id="24" name="iṡļíḋe">
            <a:extLst>
              <a:ext uri="{FF2B5EF4-FFF2-40B4-BE49-F238E27FC236}">
                <a16:creationId xmlns:a16="http://schemas.microsoft.com/office/drawing/2014/main" id="{E326F17C-EC10-4BEB-AE07-E6964392F390}"/>
              </a:ext>
            </a:extLst>
          </p:cNvPr>
          <p:cNvSpPr/>
          <p:nvPr/>
        </p:nvSpPr>
        <p:spPr>
          <a:xfrm flipH="1">
            <a:off x="5592283" y="1380529"/>
            <a:ext cx="466104" cy="549000"/>
          </a:xfrm>
          <a:custGeom>
            <a:avLst/>
            <a:gdLst>
              <a:gd name="T0" fmla="*/ 94 w 294"/>
              <a:gd name="T1" fmla="*/ 150 h 347"/>
              <a:gd name="T2" fmla="*/ 94 w 294"/>
              <a:gd name="T3" fmla="*/ 277 h 347"/>
              <a:gd name="T4" fmla="*/ 85 w 294"/>
              <a:gd name="T5" fmla="*/ 290 h 347"/>
              <a:gd name="T6" fmla="*/ 58 w 294"/>
              <a:gd name="T7" fmla="*/ 294 h 347"/>
              <a:gd name="T8" fmla="*/ 58 w 294"/>
              <a:gd name="T9" fmla="*/ 294 h 347"/>
              <a:gd name="T10" fmla="*/ 1 w 294"/>
              <a:gd name="T11" fmla="*/ 257 h 347"/>
              <a:gd name="T12" fmla="*/ 1 w 294"/>
              <a:gd name="T13" fmla="*/ 94 h 347"/>
              <a:gd name="T14" fmla="*/ 23 w 294"/>
              <a:gd name="T15" fmla="*/ 52 h 347"/>
              <a:gd name="T16" fmla="*/ 100 w 294"/>
              <a:gd name="T17" fmla="*/ 3 h 347"/>
              <a:gd name="T18" fmla="*/ 114 w 294"/>
              <a:gd name="T19" fmla="*/ 3 h 347"/>
              <a:gd name="T20" fmla="*/ 121 w 294"/>
              <a:gd name="T21" fmla="*/ 14 h 347"/>
              <a:gd name="T22" fmla="*/ 121 w 294"/>
              <a:gd name="T23" fmla="*/ 34 h 347"/>
              <a:gd name="T24" fmla="*/ 107 w 294"/>
              <a:gd name="T25" fmla="*/ 47 h 347"/>
              <a:gd name="T26" fmla="*/ 95 w 294"/>
              <a:gd name="T27" fmla="*/ 38 h 347"/>
              <a:gd name="T28" fmla="*/ 36 w 294"/>
              <a:gd name="T29" fmla="*/ 76 h 347"/>
              <a:gd name="T30" fmla="*/ 27 w 294"/>
              <a:gd name="T31" fmla="*/ 90 h 347"/>
              <a:gd name="T32" fmla="*/ 30 w 294"/>
              <a:gd name="T33" fmla="*/ 100 h 347"/>
              <a:gd name="T34" fmla="*/ 68 w 294"/>
              <a:gd name="T35" fmla="*/ 92 h 347"/>
              <a:gd name="T36" fmla="*/ 166 w 294"/>
              <a:gd name="T37" fmla="*/ 27 h 347"/>
              <a:gd name="T38" fmla="*/ 180 w 294"/>
              <a:gd name="T39" fmla="*/ 26 h 347"/>
              <a:gd name="T40" fmla="*/ 187 w 294"/>
              <a:gd name="T41" fmla="*/ 38 h 347"/>
              <a:gd name="T42" fmla="*/ 187 w 294"/>
              <a:gd name="T43" fmla="*/ 40 h 347"/>
              <a:gd name="T44" fmla="*/ 181 w 294"/>
              <a:gd name="T45" fmla="*/ 51 h 347"/>
              <a:gd name="T46" fmla="*/ 120 w 294"/>
              <a:gd name="T47" fmla="*/ 92 h 347"/>
              <a:gd name="T48" fmla="*/ 94 w 294"/>
              <a:gd name="T49" fmla="*/ 150 h 347"/>
              <a:gd name="T50" fmla="*/ 294 w 294"/>
              <a:gd name="T51" fmla="*/ 85 h 347"/>
              <a:gd name="T52" fmla="*/ 294 w 294"/>
              <a:gd name="T53" fmla="*/ 258 h 347"/>
              <a:gd name="T54" fmla="*/ 288 w 294"/>
              <a:gd name="T55" fmla="*/ 270 h 347"/>
              <a:gd name="T56" fmla="*/ 194 w 294"/>
              <a:gd name="T57" fmla="*/ 340 h 347"/>
              <a:gd name="T58" fmla="*/ 164 w 294"/>
              <a:gd name="T59" fmla="*/ 347 h 347"/>
              <a:gd name="T60" fmla="*/ 107 w 294"/>
              <a:gd name="T61" fmla="*/ 307 h 347"/>
              <a:gd name="T62" fmla="*/ 107 w 294"/>
              <a:gd name="T63" fmla="*/ 146 h 347"/>
              <a:gd name="T64" fmla="*/ 107 w 294"/>
              <a:gd name="T65" fmla="*/ 142 h 347"/>
              <a:gd name="T66" fmla="*/ 107 w 294"/>
              <a:gd name="T67" fmla="*/ 142 h 347"/>
              <a:gd name="T68" fmla="*/ 128 w 294"/>
              <a:gd name="T69" fmla="*/ 105 h 347"/>
              <a:gd name="T70" fmla="*/ 206 w 294"/>
              <a:gd name="T71" fmla="*/ 50 h 347"/>
              <a:gd name="T72" fmla="*/ 220 w 294"/>
              <a:gd name="T73" fmla="*/ 50 h 347"/>
              <a:gd name="T74" fmla="*/ 227 w 294"/>
              <a:gd name="T75" fmla="*/ 61 h 347"/>
              <a:gd name="T76" fmla="*/ 227 w 294"/>
              <a:gd name="T77" fmla="*/ 81 h 347"/>
              <a:gd name="T78" fmla="*/ 214 w 294"/>
              <a:gd name="T79" fmla="*/ 94 h 347"/>
              <a:gd name="T80" fmla="*/ 202 w 294"/>
              <a:gd name="T81" fmla="*/ 86 h 347"/>
              <a:gd name="T82" fmla="*/ 144 w 294"/>
              <a:gd name="T83" fmla="*/ 126 h 347"/>
              <a:gd name="T84" fmla="*/ 134 w 294"/>
              <a:gd name="T85" fmla="*/ 142 h 347"/>
              <a:gd name="T86" fmla="*/ 137 w 294"/>
              <a:gd name="T87" fmla="*/ 151 h 347"/>
              <a:gd name="T88" fmla="*/ 180 w 294"/>
              <a:gd name="T89" fmla="*/ 144 h 347"/>
              <a:gd name="T90" fmla="*/ 272 w 294"/>
              <a:gd name="T91" fmla="*/ 75 h 347"/>
              <a:gd name="T92" fmla="*/ 286 w 294"/>
              <a:gd name="T93" fmla="*/ 73 h 347"/>
              <a:gd name="T94" fmla="*/ 294 w 294"/>
              <a:gd name="T95" fmla="*/ 85 h 347"/>
              <a:gd name="T96" fmla="*/ 267 w 294"/>
              <a:gd name="T97" fmla="*/ 145 h 347"/>
              <a:gd name="T98" fmla="*/ 201 w 294"/>
              <a:gd name="T99" fmla="*/ 196 h 347"/>
              <a:gd name="T100" fmla="*/ 201 w 294"/>
              <a:gd name="T101" fmla="*/ 223 h 347"/>
              <a:gd name="T102" fmla="*/ 267 w 294"/>
              <a:gd name="T103" fmla="*/ 171 h 347"/>
              <a:gd name="T104" fmla="*/ 267 w 294"/>
              <a:gd name="T105" fmla="*/ 14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4" h="347">
                <a:moveTo>
                  <a:pt x="94" y="150"/>
                </a:moveTo>
                <a:lnTo>
                  <a:pt x="94" y="277"/>
                </a:lnTo>
                <a:cubicBezTo>
                  <a:pt x="94" y="283"/>
                  <a:pt x="90" y="288"/>
                  <a:pt x="85" y="290"/>
                </a:cubicBezTo>
                <a:cubicBezTo>
                  <a:pt x="77" y="292"/>
                  <a:pt x="68" y="294"/>
                  <a:pt x="58" y="294"/>
                </a:cubicBezTo>
                <a:lnTo>
                  <a:pt x="58" y="294"/>
                </a:lnTo>
                <a:cubicBezTo>
                  <a:pt x="31" y="294"/>
                  <a:pt x="1" y="282"/>
                  <a:pt x="1" y="257"/>
                </a:cubicBezTo>
                <a:lnTo>
                  <a:pt x="1" y="94"/>
                </a:lnTo>
                <a:cubicBezTo>
                  <a:pt x="0" y="83"/>
                  <a:pt x="4" y="63"/>
                  <a:pt x="23" y="52"/>
                </a:cubicBezTo>
                <a:cubicBezTo>
                  <a:pt x="31" y="47"/>
                  <a:pt x="77" y="18"/>
                  <a:pt x="100" y="3"/>
                </a:cubicBezTo>
                <a:cubicBezTo>
                  <a:pt x="104" y="0"/>
                  <a:pt x="109" y="0"/>
                  <a:pt x="114" y="3"/>
                </a:cubicBezTo>
                <a:cubicBezTo>
                  <a:pt x="118" y="5"/>
                  <a:pt x="121" y="9"/>
                  <a:pt x="121" y="14"/>
                </a:cubicBezTo>
                <a:lnTo>
                  <a:pt x="121" y="34"/>
                </a:lnTo>
                <a:cubicBezTo>
                  <a:pt x="121" y="41"/>
                  <a:pt x="115" y="47"/>
                  <a:pt x="107" y="47"/>
                </a:cubicBezTo>
                <a:cubicBezTo>
                  <a:pt x="101" y="47"/>
                  <a:pt x="97" y="43"/>
                  <a:pt x="95" y="38"/>
                </a:cubicBezTo>
                <a:cubicBezTo>
                  <a:pt x="74" y="52"/>
                  <a:pt x="43" y="71"/>
                  <a:pt x="36" y="76"/>
                </a:cubicBezTo>
                <a:cubicBezTo>
                  <a:pt x="29" y="79"/>
                  <a:pt x="27" y="87"/>
                  <a:pt x="27" y="90"/>
                </a:cubicBezTo>
                <a:cubicBezTo>
                  <a:pt x="27" y="95"/>
                  <a:pt x="28" y="98"/>
                  <a:pt x="30" y="100"/>
                </a:cubicBezTo>
                <a:cubicBezTo>
                  <a:pt x="35" y="105"/>
                  <a:pt x="50" y="102"/>
                  <a:pt x="68" y="92"/>
                </a:cubicBezTo>
                <a:cubicBezTo>
                  <a:pt x="84" y="82"/>
                  <a:pt x="166" y="28"/>
                  <a:pt x="166" y="27"/>
                </a:cubicBezTo>
                <a:cubicBezTo>
                  <a:pt x="171" y="24"/>
                  <a:pt x="176" y="24"/>
                  <a:pt x="180" y="26"/>
                </a:cubicBezTo>
                <a:cubicBezTo>
                  <a:pt x="184" y="29"/>
                  <a:pt x="187" y="33"/>
                  <a:pt x="187" y="38"/>
                </a:cubicBezTo>
                <a:lnTo>
                  <a:pt x="187" y="40"/>
                </a:lnTo>
                <a:cubicBezTo>
                  <a:pt x="187" y="44"/>
                  <a:pt x="185" y="48"/>
                  <a:pt x="181" y="51"/>
                </a:cubicBezTo>
                <a:cubicBezTo>
                  <a:pt x="181" y="51"/>
                  <a:pt x="125" y="89"/>
                  <a:pt x="120" y="92"/>
                </a:cubicBezTo>
                <a:cubicBezTo>
                  <a:pt x="100" y="104"/>
                  <a:pt x="94" y="119"/>
                  <a:pt x="94" y="150"/>
                </a:cubicBezTo>
                <a:close/>
                <a:moveTo>
                  <a:pt x="294" y="85"/>
                </a:moveTo>
                <a:lnTo>
                  <a:pt x="294" y="258"/>
                </a:lnTo>
                <a:cubicBezTo>
                  <a:pt x="294" y="263"/>
                  <a:pt x="291" y="267"/>
                  <a:pt x="288" y="270"/>
                </a:cubicBezTo>
                <a:cubicBezTo>
                  <a:pt x="288" y="270"/>
                  <a:pt x="210" y="330"/>
                  <a:pt x="194" y="340"/>
                </a:cubicBezTo>
                <a:cubicBezTo>
                  <a:pt x="186" y="345"/>
                  <a:pt x="175" y="347"/>
                  <a:pt x="164" y="347"/>
                </a:cubicBezTo>
                <a:cubicBezTo>
                  <a:pt x="136" y="347"/>
                  <a:pt x="107" y="332"/>
                  <a:pt x="107" y="307"/>
                </a:cubicBezTo>
                <a:lnTo>
                  <a:pt x="107" y="146"/>
                </a:lnTo>
                <a:lnTo>
                  <a:pt x="107" y="142"/>
                </a:lnTo>
                <a:cubicBezTo>
                  <a:pt x="107" y="142"/>
                  <a:pt x="107" y="142"/>
                  <a:pt x="107" y="142"/>
                </a:cubicBezTo>
                <a:cubicBezTo>
                  <a:pt x="107" y="132"/>
                  <a:pt x="110" y="118"/>
                  <a:pt x="128" y="105"/>
                </a:cubicBezTo>
                <a:cubicBezTo>
                  <a:pt x="139" y="97"/>
                  <a:pt x="204" y="52"/>
                  <a:pt x="206" y="50"/>
                </a:cubicBezTo>
                <a:cubicBezTo>
                  <a:pt x="210" y="48"/>
                  <a:pt x="216" y="47"/>
                  <a:pt x="220" y="50"/>
                </a:cubicBezTo>
                <a:cubicBezTo>
                  <a:pt x="224" y="52"/>
                  <a:pt x="227" y="57"/>
                  <a:pt x="227" y="61"/>
                </a:cubicBezTo>
                <a:lnTo>
                  <a:pt x="227" y="81"/>
                </a:lnTo>
                <a:cubicBezTo>
                  <a:pt x="227" y="88"/>
                  <a:pt x="221" y="94"/>
                  <a:pt x="214" y="94"/>
                </a:cubicBezTo>
                <a:cubicBezTo>
                  <a:pt x="208" y="94"/>
                  <a:pt x="204" y="91"/>
                  <a:pt x="202" y="86"/>
                </a:cubicBezTo>
                <a:cubicBezTo>
                  <a:pt x="181" y="100"/>
                  <a:pt x="151" y="121"/>
                  <a:pt x="144" y="126"/>
                </a:cubicBezTo>
                <a:cubicBezTo>
                  <a:pt x="135" y="132"/>
                  <a:pt x="134" y="137"/>
                  <a:pt x="134" y="142"/>
                </a:cubicBezTo>
                <a:cubicBezTo>
                  <a:pt x="134" y="146"/>
                  <a:pt x="135" y="149"/>
                  <a:pt x="137" y="151"/>
                </a:cubicBezTo>
                <a:cubicBezTo>
                  <a:pt x="144" y="157"/>
                  <a:pt x="162" y="155"/>
                  <a:pt x="180" y="144"/>
                </a:cubicBezTo>
                <a:cubicBezTo>
                  <a:pt x="194" y="136"/>
                  <a:pt x="251" y="91"/>
                  <a:pt x="272" y="75"/>
                </a:cubicBezTo>
                <a:cubicBezTo>
                  <a:pt x="276" y="72"/>
                  <a:pt x="282" y="71"/>
                  <a:pt x="286" y="73"/>
                </a:cubicBezTo>
                <a:cubicBezTo>
                  <a:pt x="291" y="76"/>
                  <a:pt x="294" y="80"/>
                  <a:pt x="294" y="85"/>
                </a:cubicBezTo>
                <a:close/>
                <a:moveTo>
                  <a:pt x="267" y="145"/>
                </a:moveTo>
                <a:lnTo>
                  <a:pt x="201" y="196"/>
                </a:lnTo>
                <a:lnTo>
                  <a:pt x="201" y="223"/>
                </a:lnTo>
                <a:lnTo>
                  <a:pt x="267" y="171"/>
                </a:lnTo>
                <a:lnTo>
                  <a:pt x="267" y="145"/>
                </a:lnTo>
                <a:close/>
              </a:path>
            </a:pathLst>
          </a:custGeom>
          <a:solidFill>
            <a:srgbClr val="FFC35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p>
        </p:txBody>
      </p:sp>
      <p:sp>
        <p:nvSpPr>
          <p:cNvPr id="25" name="矩形 24"/>
          <p:cNvSpPr/>
          <p:nvPr/>
        </p:nvSpPr>
        <p:spPr>
          <a:xfrm>
            <a:off x="6452959" y="1278917"/>
            <a:ext cx="4571900" cy="1126462"/>
          </a:xfrm>
          <a:prstGeom prst="rect">
            <a:avLst/>
          </a:prstGeom>
        </p:spPr>
        <p:txBody>
          <a:bodyPr wrap="square">
            <a:spAutoFit/>
          </a:bodyPr>
          <a:lstStyle/>
          <a:p>
            <a:pPr>
              <a:lnSpc>
                <a:spcPct val="120000"/>
              </a:lnSpc>
            </a:pPr>
            <a:r>
              <a:rPr lang="en-US" altLang="zh-CN" sz="1400" b="1" kern="100" dirty="0">
                <a:solidFill>
                  <a:srgbClr val="FFC353"/>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1400" b="1" kern="100" dirty="0">
                <a:solidFill>
                  <a:srgbClr val="FFC353"/>
                </a:solidFill>
                <a:latin typeface="微软雅黑" panose="020B0503020204020204" pitchFamily="34" charset="-122"/>
                <a:ea typeface="微软雅黑" panose="020B0503020204020204" pitchFamily="34" charset="-122"/>
                <a:cs typeface="Times New Roman" panose="02020603050405020304" pitchFamily="18" charset="0"/>
              </a:rPr>
              <a:t>关联营销</a:t>
            </a:r>
          </a:p>
          <a:p>
            <a:pPr>
              <a:lnSpc>
                <a:spcPct val="120000"/>
              </a:lnSpc>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关联营销也叫关联销售，是指一个宝贝页面同时放了其他同类、同品牌、可</a:t>
            </a:r>
            <a:r>
              <a:rPr lang="zh-CN"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搭配等</a:t>
            </a: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有关联的宝贝，由此让客户多浏览，以便扩大成交几率</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businessman_126275"/>
          <p:cNvSpPr>
            <a:spLocks noChangeAspect="1"/>
          </p:cNvSpPr>
          <p:nvPr/>
        </p:nvSpPr>
        <p:spPr bwMode="auto">
          <a:xfrm>
            <a:off x="1530896" y="1814494"/>
            <a:ext cx="1258804" cy="1326022"/>
          </a:xfrm>
          <a:custGeom>
            <a:avLst/>
            <a:gdLst>
              <a:gd name="connsiteX0" fmla="*/ 453958 w 575056"/>
              <a:gd name="connsiteY0" fmla="*/ 417279 h 605763"/>
              <a:gd name="connsiteX1" fmla="*/ 449282 w 575056"/>
              <a:gd name="connsiteY1" fmla="*/ 421947 h 605763"/>
              <a:gd name="connsiteX2" fmla="*/ 449282 w 575056"/>
              <a:gd name="connsiteY2" fmla="*/ 427176 h 605763"/>
              <a:gd name="connsiteX3" fmla="*/ 444325 w 575056"/>
              <a:gd name="connsiteY3" fmla="*/ 433991 h 605763"/>
              <a:gd name="connsiteX4" fmla="*/ 424218 w 575056"/>
              <a:gd name="connsiteY4" fmla="*/ 459387 h 605763"/>
              <a:gd name="connsiteX5" fmla="*/ 438995 w 575056"/>
              <a:gd name="connsiteY5" fmla="*/ 484316 h 605763"/>
              <a:gd name="connsiteX6" fmla="*/ 457419 w 575056"/>
              <a:gd name="connsiteY6" fmla="*/ 492532 h 605763"/>
              <a:gd name="connsiteX7" fmla="*/ 464152 w 575056"/>
              <a:gd name="connsiteY7" fmla="*/ 496454 h 605763"/>
              <a:gd name="connsiteX8" fmla="*/ 461908 w 575056"/>
              <a:gd name="connsiteY8" fmla="*/ 512513 h 605763"/>
              <a:gd name="connsiteX9" fmla="*/ 450030 w 575056"/>
              <a:gd name="connsiteY9" fmla="*/ 514007 h 605763"/>
              <a:gd name="connsiteX10" fmla="*/ 432074 w 575056"/>
              <a:gd name="connsiteY10" fmla="*/ 508685 h 605763"/>
              <a:gd name="connsiteX11" fmla="*/ 426650 w 575056"/>
              <a:gd name="connsiteY11" fmla="*/ 511019 h 605763"/>
              <a:gd name="connsiteX12" fmla="*/ 423844 w 575056"/>
              <a:gd name="connsiteY12" fmla="*/ 520356 h 605763"/>
              <a:gd name="connsiteX13" fmla="*/ 427117 w 575056"/>
              <a:gd name="connsiteY13" fmla="*/ 527638 h 605763"/>
              <a:gd name="connsiteX14" fmla="*/ 443297 w 575056"/>
              <a:gd name="connsiteY14" fmla="*/ 532213 h 605763"/>
              <a:gd name="connsiteX15" fmla="*/ 447973 w 575056"/>
              <a:gd name="connsiteY15" fmla="*/ 537722 h 605763"/>
              <a:gd name="connsiteX16" fmla="*/ 447973 w 575056"/>
              <a:gd name="connsiteY16" fmla="*/ 543884 h 605763"/>
              <a:gd name="connsiteX17" fmla="*/ 451901 w 575056"/>
              <a:gd name="connsiteY17" fmla="*/ 547992 h 605763"/>
              <a:gd name="connsiteX18" fmla="*/ 461066 w 575056"/>
              <a:gd name="connsiteY18" fmla="*/ 547992 h 605763"/>
              <a:gd name="connsiteX19" fmla="*/ 464807 w 575056"/>
              <a:gd name="connsiteY19" fmla="*/ 544071 h 605763"/>
              <a:gd name="connsiteX20" fmla="*/ 464807 w 575056"/>
              <a:gd name="connsiteY20" fmla="*/ 535574 h 605763"/>
              <a:gd name="connsiteX21" fmla="*/ 468641 w 575056"/>
              <a:gd name="connsiteY21" fmla="*/ 530439 h 605763"/>
              <a:gd name="connsiteX22" fmla="*/ 484634 w 575056"/>
              <a:gd name="connsiteY22" fmla="*/ 520262 h 605763"/>
              <a:gd name="connsiteX23" fmla="*/ 475468 w 575056"/>
              <a:gd name="connsiteY23" fmla="*/ 476847 h 605763"/>
              <a:gd name="connsiteX24" fmla="*/ 459570 w 575056"/>
              <a:gd name="connsiteY24" fmla="*/ 469564 h 605763"/>
              <a:gd name="connsiteX25" fmla="*/ 450778 w 575056"/>
              <a:gd name="connsiteY25" fmla="*/ 464616 h 605763"/>
              <a:gd name="connsiteX26" fmla="*/ 452649 w 575056"/>
              <a:gd name="connsiteY26" fmla="*/ 451077 h 605763"/>
              <a:gd name="connsiteX27" fmla="*/ 458073 w 575056"/>
              <a:gd name="connsiteY27" fmla="*/ 449957 h 605763"/>
              <a:gd name="connsiteX28" fmla="*/ 478274 w 575056"/>
              <a:gd name="connsiteY28" fmla="*/ 453878 h 605763"/>
              <a:gd name="connsiteX29" fmla="*/ 483605 w 575056"/>
              <a:gd name="connsiteY29" fmla="*/ 451638 h 605763"/>
              <a:gd name="connsiteX30" fmla="*/ 486691 w 575056"/>
              <a:gd name="connsiteY30" fmla="*/ 441087 h 605763"/>
              <a:gd name="connsiteX31" fmla="*/ 484353 w 575056"/>
              <a:gd name="connsiteY31" fmla="*/ 436139 h 605763"/>
              <a:gd name="connsiteX32" fmla="*/ 471634 w 575056"/>
              <a:gd name="connsiteY32" fmla="*/ 432217 h 605763"/>
              <a:gd name="connsiteX33" fmla="*/ 465742 w 575056"/>
              <a:gd name="connsiteY33" fmla="*/ 425495 h 605763"/>
              <a:gd name="connsiteX34" fmla="*/ 457512 w 575056"/>
              <a:gd name="connsiteY34" fmla="*/ 417279 h 605763"/>
              <a:gd name="connsiteX35" fmla="*/ 456624 w 575056"/>
              <a:gd name="connsiteY35" fmla="*/ 359765 h 605763"/>
              <a:gd name="connsiteX36" fmla="*/ 467800 w 575056"/>
              <a:gd name="connsiteY36" fmla="*/ 365647 h 605763"/>
              <a:gd name="connsiteX37" fmla="*/ 485195 w 575056"/>
              <a:gd name="connsiteY37" fmla="*/ 387215 h 605763"/>
              <a:gd name="connsiteX38" fmla="*/ 489684 w 575056"/>
              <a:gd name="connsiteY38" fmla="*/ 388708 h 605763"/>
              <a:gd name="connsiteX39" fmla="*/ 516805 w 575056"/>
              <a:gd name="connsiteY39" fmla="*/ 381332 h 605763"/>
              <a:gd name="connsiteX40" fmla="*/ 534762 w 575056"/>
              <a:gd name="connsiteY40" fmla="*/ 394310 h 605763"/>
              <a:gd name="connsiteX41" fmla="*/ 536258 w 575056"/>
              <a:gd name="connsiteY41" fmla="*/ 422320 h 605763"/>
              <a:gd name="connsiteX42" fmla="*/ 538877 w 575056"/>
              <a:gd name="connsiteY42" fmla="*/ 425868 h 605763"/>
              <a:gd name="connsiteX43" fmla="*/ 564502 w 575056"/>
              <a:gd name="connsiteY43" fmla="*/ 435485 h 605763"/>
              <a:gd name="connsiteX44" fmla="*/ 571890 w 575056"/>
              <a:gd name="connsiteY44" fmla="*/ 457146 h 605763"/>
              <a:gd name="connsiteX45" fmla="*/ 556926 w 575056"/>
              <a:gd name="connsiteY45" fmla="*/ 480021 h 605763"/>
              <a:gd name="connsiteX46" fmla="*/ 556926 w 575056"/>
              <a:gd name="connsiteY46" fmla="*/ 484690 h 605763"/>
              <a:gd name="connsiteX47" fmla="*/ 572358 w 575056"/>
              <a:gd name="connsiteY47" fmla="*/ 508031 h 605763"/>
              <a:gd name="connsiteX48" fmla="*/ 565531 w 575056"/>
              <a:gd name="connsiteY48" fmla="*/ 529132 h 605763"/>
              <a:gd name="connsiteX49" fmla="*/ 539625 w 575056"/>
              <a:gd name="connsiteY49" fmla="*/ 539029 h 605763"/>
              <a:gd name="connsiteX50" fmla="*/ 536726 w 575056"/>
              <a:gd name="connsiteY50" fmla="*/ 542764 h 605763"/>
              <a:gd name="connsiteX51" fmla="*/ 535323 w 575056"/>
              <a:gd name="connsiteY51" fmla="*/ 571054 h 605763"/>
              <a:gd name="connsiteX52" fmla="*/ 517554 w 575056"/>
              <a:gd name="connsiteY52" fmla="*/ 583845 h 605763"/>
              <a:gd name="connsiteX53" fmla="*/ 490058 w 575056"/>
              <a:gd name="connsiteY53" fmla="*/ 576563 h 605763"/>
              <a:gd name="connsiteX54" fmla="*/ 486130 w 575056"/>
              <a:gd name="connsiteY54" fmla="*/ 577870 h 605763"/>
              <a:gd name="connsiteX55" fmla="*/ 468548 w 575056"/>
              <a:gd name="connsiteY55" fmla="*/ 599811 h 605763"/>
              <a:gd name="connsiteX56" fmla="*/ 446196 w 575056"/>
              <a:gd name="connsiteY56" fmla="*/ 599811 h 605763"/>
              <a:gd name="connsiteX57" fmla="*/ 428520 w 575056"/>
              <a:gd name="connsiteY57" fmla="*/ 578056 h 605763"/>
              <a:gd name="connsiteX58" fmla="*/ 424499 w 575056"/>
              <a:gd name="connsiteY58" fmla="*/ 576749 h 605763"/>
              <a:gd name="connsiteX59" fmla="*/ 398032 w 575056"/>
              <a:gd name="connsiteY59" fmla="*/ 584125 h 605763"/>
              <a:gd name="connsiteX60" fmla="*/ 379140 w 575056"/>
              <a:gd name="connsiteY60" fmla="*/ 570307 h 605763"/>
              <a:gd name="connsiteX61" fmla="*/ 377737 w 575056"/>
              <a:gd name="connsiteY61" fmla="*/ 543324 h 605763"/>
              <a:gd name="connsiteX62" fmla="*/ 375119 w 575056"/>
              <a:gd name="connsiteY62" fmla="*/ 539683 h 605763"/>
              <a:gd name="connsiteX63" fmla="*/ 348278 w 575056"/>
              <a:gd name="connsiteY63" fmla="*/ 529506 h 605763"/>
              <a:gd name="connsiteX64" fmla="*/ 341544 w 575056"/>
              <a:gd name="connsiteY64" fmla="*/ 509338 h 605763"/>
              <a:gd name="connsiteX65" fmla="*/ 357163 w 575056"/>
              <a:gd name="connsiteY65" fmla="*/ 485250 h 605763"/>
              <a:gd name="connsiteX66" fmla="*/ 357163 w 575056"/>
              <a:gd name="connsiteY66" fmla="*/ 480581 h 605763"/>
              <a:gd name="connsiteX67" fmla="*/ 341731 w 575056"/>
              <a:gd name="connsiteY67" fmla="*/ 457146 h 605763"/>
              <a:gd name="connsiteX68" fmla="*/ 348278 w 575056"/>
              <a:gd name="connsiteY68" fmla="*/ 436326 h 605763"/>
              <a:gd name="connsiteX69" fmla="*/ 374745 w 575056"/>
              <a:gd name="connsiteY69" fmla="*/ 426149 h 605763"/>
              <a:gd name="connsiteX70" fmla="*/ 377363 w 575056"/>
              <a:gd name="connsiteY70" fmla="*/ 422507 h 605763"/>
              <a:gd name="connsiteX71" fmla="*/ 378766 w 575056"/>
              <a:gd name="connsiteY71" fmla="*/ 394310 h 605763"/>
              <a:gd name="connsiteX72" fmla="*/ 399061 w 575056"/>
              <a:gd name="connsiteY72" fmla="*/ 382173 h 605763"/>
              <a:gd name="connsiteX73" fmla="*/ 423096 w 575056"/>
              <a:gd name="connsiteY73" fmla="*/ 388708 h 605763"/>
              <a:gd name="connsiteX74" fmla="*/ 428333 w 575056"/>
              <a:gd name="connsiteY74" fmla="*/ 387028 h 605763"/>
              <a:gd name="connsiteX75" fmla="*/ 445448 w 575056"/>
              <a:gd name="connsiteY75" fmla="*/ 365647 h 605763"/>
              <a:gd name="connsiteX76" fmla="*/ 456624 w 575056"/>
              <a:gd name="connsiteY76" fmla="*/ 359765 h 605763"/>
              <a:gd name="connsiteX77" fmla="*/ 148407 w 575056"/>
              <a:gd name="connsiteY77" fmla="*/ 316806 h 605763"/>
              <a:gd name="connsiteX78" fmla="*/ 191516 w 575056"/>
              <a:gd name="connsiteY78" fmla="*/ 452923 h 605763"/>
              <a:gd name="connsiteX79" fmla="*/ 197408 w 575056"/>
              <a:gd name="connsiteY79" fmla="*/ 471315 h 605763"/>
              <a:gd name="connsiteX80" fmla="*/ 216765 w 575056"/>
              <a:gd name="connsiteY80" fmla="*/ 416700 h 605763"/>
              <a:gd name="connsiteX81" fmla="*/ 228361 w 575056"/>
              <a:gd name="connsiteY81" fmla="*/ 351909 h 605763"/>
              <a:gd name="connsiteX82" fmla="*/ 228454 w 575056"/>
              <a:gd name="connsiteY82" fmla="*/ 351909 h 605763"/>
              <a:gd name="connsiteX83" fmla="*/ 228548 w 575056"/>
              <a:gd name="connsiteY83" fmla="*/ 351909 h 605763"/>
              <a:gd name="connsiteX84" fmla="*/ 228735 w 575056"/>
              <a:gd name="connsiteY84" fmla="*/ 351909 h 605763"/>
              <a:gd name="connsiteX85" fmla="*/ 228828 w 575056"/>
              <a:gd name="connsiteY85" fmla="*/ 351909 h 605763"/>
              <a:gd name="connsiteX86" fmla="*/ 240424 w 575056"/>
              <a:gd name="connsiteY86" fmla="*/ 416700 h 605763"/>
              <a:gd name="connsiteX87" fmla="*/ 259781 w 575056"/>
              <a:gd name="connsiteY87" fmla="*/ 471315 h 605763"/>
              <a:gd name="connsiteX88" fmla="*/ 265579 w 575056"/>
              <a:gd name="connsiteY88" fmla="*/ 452923 h 605763"/>
              <a:gd name="connsiteX89" fmla="*/ 308782 w 575056"/>
              <a:gd name="connsiteY89" fmla="*/ 316806 h 605763"/>
              <a:gd name="connsiteX90" fmla="*/ 380975 w 575056"/>
              <a:gd name="connsiteY90" fmla="*/ 353216 h 605763"/>
              <a:gd name="connsiteX91" fmla="*/ 349648 w 575056"/>
              <a:gd name="connsiteY91" fmla="*/ 392053 h 605763"/>
              <a:gd name="connsiteX92" fmla="*/ 348900 w 575056"/>
              <a:gd name="connsiteY92" fmla="*/ 404470 h 605763"/>
              <a:gd name="connsiteX93" fmla="*/ 337678 w 575056"/>
              <a:gd name="connsiteY93" fmla="*/ 408858 h 605763"/>
              <a:gd name="connsiteX94" fmla="*/ 311868 w 575056"/>
              <a:gd name="connsiteY94" fmla="*/ 435745 h 605763"/>
              <a:gd name="connsiteX95" fmla="*/ 317199 w 575056"/>
              <a:gd name="connsiteY95" fmla="*/ 472809 h 605763"/>
              <a:gd name="connsiteX96" fmla="*/ 323745 w 575056"/>
              <a:gd name="connsiteY96" fmla="*/ 482798 h 605763"/>
              <a:gd name="connsiteX97" fmla="*/ 316825 w 575056"/>
              <a:gd name="connsiteY97" fmla="*/ 493441 h 605763"/>
              <a:gd name="connsiteX98" fmla="*/ 311494 w 575056"/>
              <a:gd name="connsiteY98" fmla="*/ 527797 h 605763"/>
              <a:gd name="connsiteX99" fmla="*/ 228828 w 575056"/>
              <a:gd name="connsiteY99" fmla="*/ 527797 h 605763"/>
              <a:gd name="connsiteX100" fmla="*/ 228361 w 575056"/>
              <a:gd name="connsiteY100" fmla="*/ 527797 h 605763"/>
              <a:gd name="connsiteX101" fmla="*/ 0 w 575056"/>
              <a:gd name="connsiteY101" fmla="*/ 527797 h 605763"/>
              <a:gd name="connsiteX102" fmla="*/ 59007 w 575056"/>
              <a:gd name="connsiteY102" fmla="*/ 360031 h 605763"/>
              <a:gd name="connsiteX103" fmla="*/ 148407 w 575056"/>
              <a:gd name="connsiteY103" fmla="*/ 316806 h 605763"/>
              <a:gd name="connsiteX104" fmla="*/ 220509 w 575056"/>
              <a:gd name="connsiteY104" fmla="*/ 398 h 605763"/>
              <a:gd name="connsiteX105" fmla="*/ 278852 w 575056"/>
              <a:gd name="connsiteY105" fmla="*/ 12725 h 605763"/>
              <a:gd name="connsiteX106" fmla="*/ 307275 w 575056"/>
              <a:gd name="connsiteY106" fmla="*/ 39153 h 605763"/>
              <a:gd name="connsiteX107" fmla="*/ 338410 w 575056"/>
              <a:gd name="connsiteY107" fmla="*/ 138139 h 605763"/>
              <a:gd name="connsiteX108" fmla="*/ 334296 w 575056"/>
              <a:gd name="connsiteY108" fmla="*/ 153361 h 605763"/>
              <a:gd name="connsiteX109" fmla="*/ 344394 w 575056"/>
              <a:gd name="connsiteY109" fmla="*/ 194823 h 605763"/>
              <a:gd name="connsiteX110" fmla="*/ 324199 w 575056"/>
              <a:gd name="connsiteY110" fmla="*/ 229748 h 605763"/>
              <a:gd name="connsiteX111" fmla="*/ 253514 w 575056"/>
              <a:gd name="connsiteY111" fmla="*/ 316968 h 605763"/>
              <a:gd name="connsiteX112" fmla="*/ 201809 w 575056"/>
              <a:gd name="connsiteY112" fmla="*/ 317062 h 605763"/>
              <a:gd name="connsiteX113" fmla="*/ 131218 w 575056"/>
              <a:gd name="connsiteY113" fmla="*/ 229748 h 605763"/>
              <a:gd name="connsiteX114" fmla="*/ 111303 w 575056"/>
              <a:gd name="connsiteY114" fmla="*/ 194823 h 605763"/>
              <a:gd name="connsiteX115" fmla="*/ 121401 w 575056"/>
              <a:gd name="connsiteY115" fmla="*/ 153361 h 605763"/>
              <a:gd name="connsiteX116" fmla="*/ 117287 w 575056"/>
              <a:gd name="connsiteY116" fmla="*/ 138139 h 605763"/>
              <a:gd name="connsiteX117" fmla="*/ 117006 w 575056"/>
              <a:gd name="connsiteY117" fmla="*/ 89486 h 605763"/>
              <a:gd name="connsiteX118" fmla="*/ 145430 w 575056"/>
              <a:gd name="connsiteY118" fmla="*/ 39620 h 605763"/>
              <a:gd name="connsiteX119" fmla="*/ 171703 w 575056"/>
              <a:gd name="connsiteY119" fmla="*/ 17955 h 605763"/>
              <a:gd name="connsiteX120" fmla="*/ 197321 w 575056"/>
              <a:gd name="connsiteY120" fmla="*/ 4881 h 605763"/>
              <a:gd name="connsiteX121" fmla="*/ 220509 w 575056"/>
              <a:gd name="connsiteY121" fmla="*/ 398 h 605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575056" h="605763">
                <a:moveTo>
                  <a:pt x="453958" y="417279"/>
                </a:moveTo>
                <a:cubicBezTo>
                  <a:pt x="450030" y="417465"/>
                  <a:pt x="449469" y="418026"/>
                  <a:pt x="449282" y="421947"/>
                </a:cubicBezTo>
                <a:lnTo>
                  <a:pt x="449282" y="427176"/>
                </a:lnTo>
                <a:cubicBezTo>
                  <a:pt x="449282" y="432217"/>
                  <a:pt x="449189" y="432217"/>
                  <a:pt x="444325" y="433991"/>
                </a:cubicBezTo>
                <a:cubicBezTo>
                  <a:pt x="432355" y="438380"/>
                  <a:pt x="424966" y="446409"/>
                  <a:pt x="424218" y="459387"/>
                </a:cubicBezTo>
                <a:cubicBezTo>
                  <a:pt x="423470" y="470871"/>
                  <a:pt x="429455" y="478714"/>
                  <a:pt x="438995" y="484316"/>
                </a:cubicBezTo>
                <a:cubicBezTo>
                  <a:pt x="444793" y="487771"/>
                  <a:pt x="451340" y="489731"/>
                  <a:pt x="457419" y="492532"/>
                </a:cubicBezTo>
                <a:cubicBezTo>
                  <a:pt x="459757" y="493653"/>
                  <a:pt x="462188" y="494867"/>
                  <a:pt x="464152" y="496454"/>
                </a:cubicBezTo>
                <a:cubicBezTo>
                  <a:pt x="470044" y="501309"/>
                  <a:pt x="468922" y="509432"/>
                  <a:pt x="461908" y="512513"/>
                </a:cubicBezTo>
                <a:cubicBezTo>
                  <a:pt x="458073" y="514193"/>
                  <a:pt x="454145" y="514567"/>
                  <a:pt x="450030" y="514007"/>
                </a:cubicBezTo>
                <a:cubicBezTo>
                  <a:pt x="443858" y="513260"/>
                  <a:pt x="437685" y="511673"/>
                  <a:pt x="432074" y="508685"/>
                </a:cubicBezTo>
                <a:cubicBezTo>
                  <a:pt x="428707" y="506911"/>
                  <a:pt x="427772" y="507471"/>
                  <a:pt x="426650" y="511019"/>
                </a:cubicBezTo>
                <a:cubicBezTo>
                  <a:pt x="425621" y="514193"/>
                  <a:pt x="424779" y="517275"/>
                  <a:pt x="423844" y="520356"/>
                </a:cubicBezTo>
                <a:cubicBezTo>
                  <a:pt x="422628" y="524651"/>
                  <a:pt x="423096" y="525584"/>
                  <a:pt x="427117" y="527638"/>
                </a:cubicBezTo>
                <a:cubicBezTo>
                  <a:pt x="432261" y="530066"/>
                  <a:pt x="437685" y="531373"/>
                  <a:pt x="443297" y="532213"/>
                </a:cubicBezTo>
                <a:cubicBezTo>
                  <a:pt x="447692" y="532960"/>
                  <a:pt x="447973" y="533240"/>
                  <a:pt x="447973" y="537722"/>
                </a:cubicBezTo>
                <a:lnTo>
                  <a:pt x="447973" y="543884"/>
                </a:lnTo>
                <a:cubicBezTo>
                  <a:pt x="448066" y="546498"/>
                  <a:pt x="449282" y="547992"/>
                  <a:pt x="451901" y="547992"/>
                </a:cubicBezTo>
                <a:cubicBezTo>
                  <a:pt x="454893" y="548179"/>
                  <a:pt x="458073" y="548179"/>
                  <a:pt x="461066" y="547992"/>
                </a:cubicBezTo>
                <a:cubicBezTo>
                  <a:pt x="463498" y="547899"/>
                  <a:pt x="464807" y="546498"/>
                  <a:pt x="464807" y="544071"/>
                </a:cubicBezTo>
                <a:cubicBezTo>
                  <a:pt x="464807" y="541176"/>
                  <a:pt x="464900" y="538469"/>
                  <a:pt x="464807" y="535574"/>
                </a:cubicBezTo>
                <a:cubicBezTo>
                  <a:pt x="464620" y="532680"/>
                  <a:pt x="465929" y="531186"/>
                  <a:pt x="468641" y="530439"/>
                </a:cubicBezTo>
                <a:cubicBezTo>
                  <a:pt x="475001" y="528759"/>
                  <a:pt x="480519" y="525397"/>
                  <a:pt x="484634" y="520262"/>
                </a:cubicBezTo>
                <a:cubicBezTo>
                  <a:pt x="496043" y="506164"/>
                  <a:pt x="491741" y="485623"/>
                  <a:pt x="475468" y="476847"/>
                </a:cubicBezTo>
                <a:cubicBezTo>
                  <a:pt x="470418" y="473952"/>
                  <a:pt x="464900" y="471805"/>
                  <a:pt x="459570" y="469564"/>
                </a:cubicBezTo>
                <a:cubicBezTo>
                  <a:pt x="456390" y="468257"/>
                  <a:pt x="453397" y="466763"/>
                  <a:pt x="450778" y="464616"/>
                </a:cubicBezTo>
                <a:cubicBezTo>
                  <a:pt x="445541" y="460508"/>
                  <a:pt x="446570" y="453692"/>
                  <a:pt x="452649" y="451077"/>
                </a:cubicBezTo>
                <a:cubicBezTo>
                  <a:pt x="454426" y="450331"/>
                  <a:pt x="456203" y="450050"/>
                  <a:pt x="458073" y="449957"/>
                </a:cubicBezTo>
                <a:cubicBezTo>
                  <a:pt x="465181" y="449584"/>
                  <a:pt x="471915" y="450797"/>
                  <a:pt x="478274" y="453878"/>
                </a:cubicBezTo>
                <a:cubicBezTo>
                  <a:pt x="481454" y="455559"/>
                  <a:pt x="482483" y="454999"/>
                  <a:pt x="483605" y="451638"/>
                </a:cubicBezTo>
                <a:cubicBezTo>
                  <a:pt x="484727" y="448183"/>
                  <a:pt x="485756" y="444542"/>
                  <a:pt x="486691" y="441087"/>
                </a:cubicBezTo>
                <a:cubicBezTo>
                  <a:pt x="487439" y="438753"/>
                  <a:pt x="486598" y="437072"/>
                  <a:pt x="484353" y="436139"/>
                </a:cubicBezTo>
                <a:cubicBezTo>
                  <a:pt x="480238" y="434271"/>
                  <a:pt x="476123" y="432964"/>
                  <a:pt x="471634" y="432217"/>
                </a:cubicBezTo>
                <a:cubicBezTo>
                  <a:pt x="465742" y="431377"/>
                  <a:pt x="465742" y="431377"/>
                  <a:pt x="465742" y="425495"/>
                </a:cubicBezTo>
                <a:cubicBezTo>
                  <a:pt x="465742" y="417279"/>
                  <a:pt x="465742" y="417279"/>
                  <a:pt x="457512" y="417279"/>
                </a:cubicBezTo>
                <a:close/>
                <a:moveTo>
                  <a:pt x="456624" y="359765"/>
                </a:moveTo>
                <a:cubicBezTo>
                  <a:pt x="460622" y="359765"/>
                  <a:pt x="464620" y="361725"/>
                  <a:pt x="467800" y="365647"/>
                </a:cubicBezTo>
                <a:cubicBezTo>
                  <a:pt x="473598" y="372836"/>
                  <a:pt x="479490" y="379932"/>
                  <a:pt x="485195" y="387215"/>
                </a:cubicBezTo>
                <a:cubicBezTo>
                  <a:pt x="486598" y="388802"/>
                  <a:pt x="487626" y="389269"/>
                  <a:pt x="489684" y="388708"/>
                </a:cubicBezTo>
                <a:cubicBezTo>
                  <a:pt x="498662" y="386188"/>
                  <a:pt x="507827" y="383667"/>
                  <a:pt x="516805" y="381332"/>
                </a:cubicBezTo>
                <a:cubicBezTo>
                  <a:pt x="526345" y="378718"/>
                  <a:pt x="534201" y="384414"/>
                  <a:pt x="534762" y="394310"/>
                </a:cubicBezTo>
                <a:cubicBezTo>
                  <a:pt x="535229" y="403647"/>
                  <a:pt x="535884" y="412984"/>
                  <a:pt x="536258" y="422320"/>
                </a:cubicBezTo>
                <a:cubicBezTo>
                  <a:pt x="536352" y="424281"/>
                  <a:pt x="537100" y="425308"/>
                  <a:pt x="538877" y="425868"/>
                </a:cubicBezTo>
                <a:cubicBezTo>
                  <a:pt x="547481" y="429043"/>
                  <a:pt x="555898" y="432404"/>
                  <a:pt x="564502" y="435485"/>
                </a:cubicBezTo>
                <a:cubicBezTo>
                  <a:pt x="574602" y="439127"/>
                  <a:pt x="577782" y="448090"/>
                  <a:pt x="571890" y="457146"/>
                </a:cubicBezTo>
                <a:cubicBezTo>
                  <a:pt x="566933" y="464709"/>
                  <a:pt x="562070" y="472458"/>
                  <a:pt x="556926" y="480021"/>
                </a:cubicBezTo>
                <a:cubicBezTo>
                  <a:pt x="555804" y="481702"/>
                  <a:pt x="555711" y="482916"/>
                  <a:pt x="556926" y="484690"/>
                </a:cubicBezTo>
                <a:cubicBezTo>
                  <a:pt x="562164" y="492346"/>
                  <a:pt x="567307" y="500188"/>
                  <a:pt x="572358" y="508031"/>
                </a:cubicBezTo>
                <a:cubicBezTo>
                  <a:pt x="577782" y="516434"/>
                  <a:pt x="574789" y="525491"/>
                  <a:pt x="565531" y="529132"/>
                </a:cubicBezTo>
                <a:cubicBezTo>
                  <a:pt x="556926" y="532493"/>
                  <a:pt x="548229" y="535855"/>
                  <a:pt x="539625" y="539029"/>
                </a:cubicBezTo>
                <a:cubicBezTo>
                  <a:pt x="537754" y="539776"/>
                  <a:pt x="536819" y="540523"/>
                  <a:pt x="536726" y="542764"/>
                </a:cubicBezTo>
                <a:cubicBezTo>
                  <a:pt x="536445" y="552100"/>
                  <a:pt x="535884" y="561624"/>
                  <a:pt x="535323" y="571054"/>
                </a:cubicBezTo>
                <a:cubicBezTo>
                  <a:pt x="534855" y="580671"/>
                  <a:pt x="526906" y="586366"/>
                  <a:pt x="517554" y="583845"/>
                </a:cubicBezTo>
                <a:cubicBezTo>
                  <a:pt x="508388" y="581418"/>
                  <a:pt x="499223" y="578990"/>
                  <a:pt x="490058" y="576563"/>
                </a:cubicBezTo>
                <a:cubicBezTo>
                  <a:pt x="488187" y="576002"/>
                  <a:pt x="487252" y="576563"/>
                  <a:pt x="486130" y="577870"/>
                </a:cubicBezTo>
                <a:cubicBezTo>
                  <a:pt x="480238" y="585246"/>
                  <a:pt x="474346" y="592622"/>
                  <a:pt x="468548" y="599811"/>
                </a:cubicBezTo>
                <a:cubicBezTo>
                  <a:pt x="462001" y="607747"/>
                  <a:pt x="452649" y="607747"/>
                  <a:pt x="446196" y="599811"/>
                </a:cubicBezTo>
                <a:cubicBezTo>
                  <a:pt x="440210" y="592622"/>
                  <a:pt x="434319" y="585339"/>
                  <a:pt x="428520" y="578056"/>
                </a:cubicBezTo>
                <a:cubicBezTo>
                  <a:pt x="427398" y="576656"/>
                  <a:pt x="426276" y="576282"/>
                  <a:pt x="424499" y="576749"/>
                </a:cubicBezTo>
                <a:cubicBezTo>
                  <a:pt x="415614" y="579270"/>
                  <a:pt x="406823" y="581418"/>
                  <a:pt x="398032" y="584125"/>
                </a:cubicBezTo>
                <a:cubicBezTo>
                  <a:pt x="387090" y="587486"/>
                  <a:pt x="378953" y="579550"/>
                  <a:pt x="379140" y="570307"/>
                </a:cubicBezTo>
                <a:cubicBezTo>
                  <a:pt x="379140" y="561344"/>
                  <a:pt x="378112" y="552287"/>
                  <a:pt x="377737" y="543324"/>
                </a:cubicBezTo>
                <a:cubicBezTo>
                  <a:pt x="377644" y="541270"/>
                  <a:pt x="376989" y="540430"/>
                  <a:pt x="375119" y="539683"/>
                </a:cubicBezTo>
                <a:cubicBezTo>
                  <a:pt x="366141" y="536321"/>
                  <a:pt x="357256" y="532960"/>
                  <a:pt x="348278" y="529506"/>
                </a:cubicBezTo>
                <a:cubicBezTo>
                  <a:pt x="339674" y="526144"/>
                  <a:pt x="336681" y="517181"/>
                  <a:pt x="341544" y="509338"/>
                </a:cubicBezTo>
                <a:cubicBezTo>
                  <a:pt x="346688" y="501215"/>
                  <a:pt x="351925" y="493279"/>
                  <a:pt x="357163" y="485250"/>
                </a:cubicBezTo>
                <a:cubicBezTo>
                  <a:pt x="358285" y="483569"/>
                  <a:pt x="358285" y="482262"/>
                  <a:pt x="357163" y="480581"/>
                </a:cubicBezTo>
                <a:cubicBezTo>
                  <a:pt x="351925" y="472832"/>
                  <a:pt x="346782" y="464989"/>
                  <a:pt x="341731" y="457146"/>
                </a:cubicBezTo>
                <a:cubicBezTo>
                  <a:pt x="336307" y="448930"/>
                  <a:pt x="339206" y="439967"/>
                  <a:pt x="348278" y="436326"/>
                </a:cubicBezTo>
                <a:cubicBezTo>
                  <a:pt x="357069" y="432871"/>
                  <a:pt x="365860" y="429510"/>
                  <a:pt x="374745" y="426149"/>
                </a:cubicBezTo>
                <a:cubicBezTo>
                  <a:pt x="376615" y="425402"/>
                  <a:pt x="377270" y="424561"/>
                  <a:pt x="377363" y="422507"/>
                </a:cubicBezTo>
                <a:cubicBezTo>
                  <a:pt x="377644" y="413171"/>
                  <a:pt x="378112" y="403740"/>
                  <a:pt x="378766" y="394310"/>
                </a:cubicBezTo>
                <a:cubicBezTo>
                  <a:pt x="379514" y="384320"/>
                  <a:pt x="386716" y="379185"/>
                  <a:pt x="399061" y="382173"/>
                </a:cubicBezTo>
                <a:cubicBezTo>
                  <a:pt x="405420" y="383853"/>
                  <a:pt x="414305" y="386188"/>
                  <a:pt x="423096" y="388708"/>
                </a:cubicBezTo>
                <a:cubicBezTo>
                  <a:pt x="425527" y="389455"/>
                  <a:pt x="426837" y="389082"/>
                  <a:pt x="428333" y="387028"/>
                </a:cubicBezTo>
                <a:cubicBezTo>
                  <a:pt x="433851" y="379839"/>
                  <a:pt x="439743" y="372743"/>
                  <a:pt x="445448" y="365647"/>
                </a:cubicBezTo>
                <a:cubicBezTo>
                  <a:pt x="448627" y="361725"/>
                  <a:pt x="452625" y="359765"/>
                  <a:pt x="456624" y="359765"/>
                </a:cubicBezTo>
                <a:close/>
                <a:moveTo>
                  <a:pt x="148407" y="316806"/>
                </a:moveTo>
                <a:lnTo>
                  <a:pt x="191516" y="452923"/>
                </a:lnTo>
                <a:lnTo>
                  <a:pt x="197408" y="471315"/>
                </a:lnTo>
                <a:lnTo>
                  <a:pt x="216765" y="416700"/>
                </a:lnTo>
                <a:cubicBezTo>
                  <a:pt x="172346" y="354896"/>
                  <a:pt x="220132" y="351909"/>
                  <a:pt x="228361" y="351909"/>
                </a:cubicBezTo>
                <a:lnTo>
                  <a:pt x="228454" y="351909"/>
                </a:lnTo>
                <a:lnTo>
                  <a:pt x="228548" y="351909"/>
                </a:lnTo>
                <a:lnTo>
                  <a:pt x="228735" y="351909"/>
                </a:lnTo>
                <a:lnTo>
                  <a:pt x="228828" y="351909"/>
                </a:lnTo>
                <a:cubicBezTo>
                  <a:pt x="237057" y="351909"/>
                  <a:pt x="284843" y="354896"/>
                  <a:pt x="240424" y="416700"/>
                </a:cubicBezTo>
                <a:lnTo>
                  <a:pt x="259781" y="471315"/>
                </a:lnTo>
                <a:lnTo>
                  <a:pt x="265579" y="452923"/>
                </a:lnTo>
                <a:lnTo>
                  <a:pt x="308782" y="316806"/>
                </a:lnTo>
                <a:cubicBezTo>
                  <a:pt x="308782" y="316806"/>
                  <a:pt x="335434" y="334264"/>
                  <a:pt x="380975" y="353216"/>
                </a:cubicBezTo>
                <a:cubicBezTo>
                  <a:pt x="363394" y="357791"/>
                  <a:pt x="351051" y="372448"/>
                  <a:pt x="349648" y="392053"/>
                </a:cubicBezTo>
                <a:cubicBezTo>
                  <a:pt x="349367" y="395974"/>
                  <a:pt x="349180" y="400082"/>
                  <a:pt x="348900" y="404470"/>
                </a:cubicBezTo>
                <a:cubicBezTo>
                  <a:pt x="345066" y="405964"/>
                  <a:pt x="341325" y="407364"/>
                  <a:pt x="337678" y="408858"/>
                </a:cubicBezTo>
                <a:cubicBezTo>
                  <a:pt x="325054" y="413806"/>
                  <a:pt x="315609" y="423609"/>
                  <a:pt x="311868" y="435745"/>
                </a:cubicBezTo>
                <a:cubicBezTo>
                  <a:pt x="307847" y="447882"/>
                  <a:pt x="309905" y="461512"/>
                  <a:pt x="317199" y="472809"/>
                </a:cubicBezTo>
                <a:cubicBezTo>
                  <a:pt x="319350" y="476076"/>
                  <a:pt x="321500" y="479437"/>
                  <a:pt x="323745" y="482798"/>
                </a:cubicBezTo>
                <a:cubicBezTo>
                  <a:pt x="321313" y="486346"/>
                  <a:pt x="319069" y="489987"/>
                  <a:pt x="316825" y="493441"/>
                </a:cubicBezTo>
                <a:cubicBezTo>
                  <a:pt x="310279" y="503897"/>
                  <a:pt x="308408" y="516407"/>
                  <a:pt x="311494" y="527797"/>
                </a:cubicBezTo>
                <a:lnTo>
                  <a:pt x="228828" y="527797"/>
                </a:lnTo>
                <a:lnTo>
                  <a:pt x="228361" y="527797"/>
                </a:lnTo>
                <a:lnTo>
                  <a:pt x="0" y="527797"/>
                </a:lnTo>
                <a:cubicBezTo>
                  <a:pt x="1310" y="432944"/>
                  <a:pt x="-2618" y="382344"/>
                  <a:pt x="59007" y="360031"/>
                </a:cubicBezTo>
                <a:cubicBezTo>
                  <a:pt x="114835" y="338652"/>
                  <a:pt x="148407" y="316806"/>
                  <a:pt x="148407" y="316806"/>
                </a:cubicBezTo>
                <a:close/>
                <a:moveTo>
                  <a:pt x="220509" y="398"/>
                </a:moveTo>
                <a:cubicBezTo>
                  <a:pt x="245753" y="-1656"/>
                  <a:pt x="265014" y="4507"/>
                  <a:pt x="278852" y="12725"/>
                </a:cubicBezTo>
                <a:cubicBezTo>
                  <a:pt x="299421" y="24118"/>
                  <a:pt x="307275" y="39153"/>
                  <a:pt x="307275" y="39153"/>
                </a:cubicBezTo>
                <a:cubicBezTo>
                  <a:pt x="307275" y="39153"/>
                  <a:pt x="354399" y="42514"/>
                  <a:pt x="338410" y="138139"/>
                </a:cubicBezTo>
                <a:cubicBezTo>
                  <a:pt x="337382" y="143088"/>
                  <a:pt x="336166" y="148224"/>
                  <a:pt x="334296" y="153361"/>
                </a:cubicBezTo>
                <a:cubicBezTo>
                  <a:pt x="343740" y="152427"/>
                  <a:pt x="354866" y="157843"/>
                  <a:pt x="344394" y="194823"/>
                </a:cubicBezTo>
                <a:cubicBezTo>
                  <a:pt x="336634" y="221811"/>
                  <a:pt x="329528" y="229375"/>
                  <a:pt x="324199" y="229748"/>
                </a:cubicBezTo>
                <a:cubicBezTo>
                  <a:pt x="319243" y="261779"/>
                  <a:pt x="293625" y="302494"/>
                  <a:pt x="253514" y="316968"/>
                </a:cubicBezTo>
                <a:cubicBezTo>
                  <a:pt x="236778" y="322945"/>
                  <a:pt x="218452" y="322945"/>
                  <a:pt x="201809" y="317062"/>
                </a:cubicBezTo>
                <a:cubicBezTo>
                  <a:pt x="160857" y="302774"/>
                  <a:pt x="136173" y="261872"/>
                  <a:pt x="131218" y="229748"/>
                </a:cubicBezTo>
                <a:cubicBezTo>
                  <a:pt x="125889" y="229281"/>
                  <a:pt x="118783" y="221717"/>
                  <a:pt x="111303" y="194823"/>
                </a:cubicBezTo>
                <a:cubicBezTo>
                  <a:pt x="100831" y="157936"/>
                  <a:pt x="111864" y="152427"/>
                  <a:pt x="121401" y="153361"/>
                </a:cubicBezTo>
                <a:cubicBezTo>
                  <a:pt x="119531" y="148224"/>
                  <a:pt x="118128" y="143088"/>
                  <a:pt x="117287" y="138139"/>
                </a:cubicBezTo>
                <a:cubicBezTo>
                  <a:pt x="113921" y="120863"/>
                  <a:pt x="112986" y="104801"/>
                  <a:pt x="117006" y="89486"/>
                </a:cubicBezTo>
                <a:cubicBezTo>
                  <a:pt x="121868" y="68942"/>
                  <a:pt x="132994" y="52320"/>
                  <a:pt x="145430" y="39620"/>
                </a:cubicBezTo>
                <a:cubicBezTo>
                  <a:pt x="153284" y="31308"/>
                  <a:pt x="162259" y="23931"/>
                  <a:pt x="171703" y="17955"/>
                </a:cubicBezTo>
                <a:cubicBezTo>
                  <a:pt x="179463" y="12632"/>
                  <a:pt x="187971" y="8056"/>
                  <a:pt x="197321" y="4881"/>
                </a:cubicBezTo>
                <a:cubicBezTo>
                  <a:pt x="204521" y="2453"/>
                  <a:pt x="212281" y="772"/>
                  <a:pt x="220509" y="398"/>
                </a:cubicBezTo>
                <a:close/>
              </a:path>
            </a:pathLst>
          </a:custGeom>
          <a:solidFill>
            <a:schemeClr val="bg1">
              <a:lumMod val="85000"/>
            </a:schemeClr>
          </a:solidFill>
          <a:ln>
            <a:noFill/>
          </a:ln>
        </p:spPr>
      </p:sp>
      <p:sp>
        <p:nvSpPr>
          <p:cNvPr id="28" name="矩形 27"/>
          <p:cNvSpPr/>
          <p:nvPr/>
        </p:nvSpPr>
        <p:spPr>
          <a:xfrm>
            <a:off x="5602082" y="2661752"/>
            <a:ext cx="5422777" cy="867930"/>
          </a:xfrm>
          <a:prstGeom prst="rect">
            <a:avLst/>
          </a:prstGeom>
        </p:spPr>
        <p:txBody>
          <a:bodyPr wrap="square">
            <a:spAutoFit/>
          </a:bodyPr>
          <a:lstStyle/>
          <a:p>
            <a:pPr>
              <a:lnSpc>
                <a:spcPct val="120000"/>
              </a:lnSpc>
            </a:pPr>
            <a:r>
              <a:rPr lang="en-US" altLang="zh-CN" sz="1400" b="1" kern="100" dirty="0">
                <a:solidFill>
                  <a:srgbClr val="FF6E55"/>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400" b="1" kern="100" dirty="0">
                <a:solidFill>
                  <a:srgbClr val="FF6E55"/>
                </a:solidFill>
                <a:latin typeface="微软雅黑" panose="020B0503020204020204" pitchFamily="34" charset="-122"/>
                <a:ea typeface="微软雅黑" panose="020B0503020204020204" pitchFamily="34" charset="-122"/>
                <a:cs typeface="Times New Roman" panose="02020603050405020304" pitchFamily="18" charset="0"/>
              </a:rPr>
              <a:t>活动刺激</a:t>
            </a:r>
          </a:p>
          <a:p>
            <a:pPr>
              <a:lnSpc>
                <a:spcPct val="120000"/>
              </a:lnSpc>
            </a:pP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例如设置满减活动、满多少享受包邮、买一送一等活动</a:t>
            </a:r>
            <a:r>
              <a:rPr lang="zh-CN" altLang="en-US" sz="14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，以</a:t>
            </a: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勾起消费者的</a:t>
            </a:r>
            <a:r>
              <a:rPr lang="zh-CN" altLang="en-US" sz="14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购买欲</a:t>
            </a:r>
            <a:endPar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矩形 28"/>
          <p:cNvSpPr/>
          <p:nvPr/>
        </p:nvSpPr>
        <p:spPr>
          <a:xfrm>
            <a:off x="5602081" y="3860976"/>
            <a:ext cx="5576907" cy="867930"/>
          </a:xfrm>
          <a:prstGeom prst="rect">
            <a:avLst/>
          </a:prstGeom>
        </p:spPr>
        <p:txBody>
          <a:bodyPr wrap="square">
            <a:spAutoFit/>
          </a:bodyPr>
          <a:lstStyle/>
          <a:p>
            <a:pPr>
              <a:lnSpc>
                <a:spcPct val="120000"/>
              </a:lnSpc>
            </a:pPr>
            <a:r>
              <a:rPr lang="en-US" altLang="zh-CN" sz="1400" b="1" kern="100" dirty="0" smtClean="0">
                <a:solidFill>
                  <a:srgbClr val="48B49C"/>
                </a:solidFill>
                <a:latin typeface="微软雅黑" panose="020B0503020204020204" pitchFamily="34" charset="-122"/>
                <a:ea typeface="微软雅黑" panose="020B0503020204020204" pitchFamily="34" charset="-122"/>
                <a:cs typeface="Times New Roman" panose="02020603050405020304" pitchFamily="18" charset="0"/>
              </a:rPr>
              <a:t>3</a:t>
            </a:r>
            <a:r>
              <a:rPr lang="en-US" altLang="zh-CN" sz="1400" b="1" kern="100" dirty="0">
                <a:solidFill>
                  <a:srgbClr val="48B49C"/>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b="1" kern="100" dirty="0">
                <a:solidFill>
                  <a:srgbClr val="48B49C"/>
                </a:solidFill>
                <a:latin typeface="微软雅黑" panose="020B0503020204020204" pitchFamily="34" charset="-122"/>
                <a:ea typeface="微软雅黑" panose="020B0503020204020204" pitchFamily="34" charset="-122"/>
                <a:cs typeface="Times New Roman" panose="02020603050405020304" pitchFamily="18" charset="0"/>
              </a:rPr>
              <a:t>提升购买频率</a:t>
            </a:r>
          </a:p>
          <a:p>
            <a:pPr>
              <a:lnSpc>
                <a:spcPct val="120000"/>
              </a:lnSpc>
            </a:pP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对老客户进行分类汇总，整理客户消费习惯、消费金额、购买频率和消费喜好等，进行有针对性的客户服务，提升客户</a:t>
            </a:r>
            <a:r>
              <a:rPr lang="zh-CN" altLang="en-US" sz="14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黏度和购买频率</a:t>
            </a:r>
            <a:endPar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0" name="矩形 29"/>
          <p:cNvSpPr/>
          <p:nvPr/>
        </p:nvSpPr>
        <p:spPr>
          <a:xfrm>
            <a:off x="6452959" y="5060200"/>
            <a:ext cx="4571900" cy="867930"/>
          </a:xfrm>
          <a:prstGeom prst="rect">
            <a:avLst/>
          </a:prstGeom>
        </p:spPr>
        <p:txBody>
          <a:bodyPr wrap="square">
            <a:spAutoFit/>
          </a:bodyPr>
          <a:lstStyle/>
          <a:p>
            <a:pPr>
              <a:lnSpc>
                <a:spcPct val="120000"/>
              </a:lnSpc>
            </a:pPr>
            <a:r>
              <a:rPr lang="en-US" altLang="zh-CN" sz="1400" b="1" kern="100" dirty="0">
                <a:solidFill>
                  <a:srgbClr val="1B6AA2"/>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1400" b="1" kern="100" dirty="0">
                <a:solidFill>
                  <a:srgbClr val="1B6AA2"/>
                </a:solidFill>
                <a:latin typeface="微软雅黑" panose="020B0503020204020204" pitchFamily="34" charset="-122"/>
                <a:ea typeface="微软雅黑" panose="020B0503020204020204" pitchFamily="34" charset="-122"/>
                <a:cs typeface="Times New Roman" panose="02020603050405020304" pitchFamily="18" charset="0"/>
              </a:rPr>
              <a:t>老客户传播</a:t>
            </a:r>
          </a:p>
          <a:p>
            <a:pPr>
              <a:lnSpc>
                <a:spcPct val="120000"/>
              </a:lnSpc>
            </a:pP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最好的销售员就是客户。利用各种社会化媒体鼓励客户分享传播，扩大影响范围</a:t>
            </a:r>
          </a:p>
        </p:txBody>
      </p:sp>
      <p:cxnSp>
        <p:nvCxnSpPr>
          <p:cNvPr id="31" name="Straight Connector 49"/>
          <p:cNvCxnSpPr>
            <a:cxnSpLocks/>
          </p:cNvCxnSpPr>
          <p:nvPr/>
        </p:nvCxnSpPr>
        <p:spPr>
          <a:xfrm flipH="1">
            <a:off x="6452959" y="2521475"/>
            <a:ext cx="4571900"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49"/>
          <p:cNvCxnSpPr>
            <a:cxnSpLocks/>
          </p:cNvCxnSpPr>
          <p:nvPr/>
        </p:nvCxnSpPr>
        <p:spPr>
          <a:xfrm flipH="1">
            <a:off x="6452959" y="4977292"/>
            <a:ext cx="4571900"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49"/>
          <p:cNvCxnSpPr>
            <a:cxnSpLocks/>
          </p:cNvCxnSpPr>
          <p:nvPr/>
        </p:nvCxnSpPr>
        <p:spPr>
          <a:xfrm flipH="1">
            <a:off x="5682108" y="3705840"/>
            <a:ext cx="5342751"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281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94950"/>
            <a:ext cx="5962651" cy="646331"/>
          </a:xfrm>
          <a:prstGeom prst="rect">
            <a:avLst/>
          </a:prstGeom>
          <a:noFill/>
        </p:spPr>
        <p:txBody>
          <a:bodyPr wrap="square" rtlCol="0">
            <a:spAutoFit/>
          </a:bodyPr>
          <a:lstStyle/>
          <a:p>
            <a:r>
              <a:rPr lang="zh-CN" altLang="en-US" sz="3600" b="1" dirty="0">
                <a:solidFill>
                  <a:srgbClr val="524F6A"/>
                </a:solidFill>
                <a:latin typeface="微软雅黑" panose="020B0503020204020204" pitchFamily="34" charset="-122"/>
                <a:ea typeface="微软雅黑" panose="020B0503020204020204" pitchFamily="34" charset="-122"/>
              </a:rPr>
              <a:t>第三节 网络零售数据分析</a:t>
            </a:r>
          </a:p>
        </p:txBody>
      </p:sp>
      <p:sp>
        <p:nvSpPr>
          <p:cNvPr id="28" name="Rectangle 14"/>
          <p:cNvSpPr/>
          <p:nvPr/>
        </p:nvSpPr>
        <p:spPr>
          <a:xfrm>
            <a:off x="742950" y="5282600"/>
            <a:ext cx="8822237" cy="658257"/>
          </a:xfrm>
          <a:prstGeom prst="rect">
            <a:avLst/>
          </a:prstGeom>
        </p:spPr>
        <p:txBody>
          <a:bodyPr wrap="square">
            <a:spAutoFit/>
          </a:bodyPr>
          <a:lstStyle/>
          <a:p>
            <a:pPr>
              <a:lnSpc>
                <a:spcPct val="12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卖家收集和整理网店数据，通过清晰明确的思路进行分析，找出网店运营的问题所在，并制定最佳方案进行解决才是当前电子商务网络零售运营的重点</a:t>
            </a:r>
            <a:endParaRPr 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1369086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7"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数据分析</a:t>
            </a:r>
            <a:r>
              <a:rPr lang="zh-CN" altLang="en-US" sz="3200" b="1" dirty="0">
                <a:solidFill>
                  <a:srgbClr val="FFFFFF"/>
                </a:solidFill>
                <a:latin typeface="Arial Black" panose="020B0A04020102020204" pitchFamily="34" charset="0"/>
                <a:ea typeface="微软雅黑" panose="020B0503020204020204" pitchFamily="34" charset="-122"/>
              </a:rPr>
              <a:t>及其价值</a:t>
            </a:r>
          </a:p>
        </p:txBody>
      </p:sp>
      <p:sp>
        <p:nvSpPr>
          <p:cNvPr id="8"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7849925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0D3E124-F38E-4779-B3D4-CA437E45895E}"/>
              </a:ext>
            </a:extLst>
          </p:cNvPr>
          <p:cNvSpPr/>
          <p:nvPr/>
        </p:nvSpPr>
        <p:spPr>
          <a:xfrm>
            <a:off x="0" y="2040556"/>
            <a:ext cx="12192000" cy="3994484"/>
          </a:xfrm>
          <a:prstGeom prst="rect">
            <a:avLst/>
          </a:prstGeom>
          <a:solidFill>
            <a:srgbClr val="1B6A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90269" y="855346"/>
            <a:ext cx="673735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数据分析的概念</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26" name="Rectangle 33">
            <a:extLst>
              <a:ext uri="{FF2B5EF4-FFF2-40B4-BE49-F238E27FC236}">
                <a16:creationId xmlns:a16="http://schemas.microsoft.com/office/drawing/2014/main" id="{9BB6AB28-402D-442B-BE8E-5308641C37AF}"/>
              </a:ext>
            </a:extLst>
          </p:cNvPr>
          <p:cNvSpPr/>
          <p:nvPr/>
        </p:nvSpPr>
        <p:spPr>
          <a:xfrm>
            <a:off x="6347088" y="2622026"/>
            <a:ext cx="5165641" cy="2831544"/>
          </a:xfrm>
          <a:prstGeom prst="rect">
            <a:avLst/>
          </a:prstGeom>
        </p:spPr>
        <p:txBody>
          <a:bodyPr wrap="square">
            <a:spAutoFit/>
          </a:bodyPr>
          <a:lstStyle/>
          <a:p>
            <a:pPr marL="342900" indent="-342900">
              <a:lnSpc>
                <a:spcPct val="120000"/>
              </a:lnSpc>
              <a:spcAft>
                <a:spcPts val="1200"/>
              </a:spcAft>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数据分析是指用适当的统计分析方法对收集来的大量数据进行分析，提取有用信息、形成结论，并对数据加以详细研究和概括总结的</a:t>
            </a:r>
            <a:r>
              <a:rPr lang="zh-CN" altLang="en-US" sz="2000" dirty="0" smtClean="0">
                <a:solidFill>
                  <a:schemeClr val="bg1"/>
                </a:solidFill>
                <a:latin typeface="微软雅黑" panose="020B0503020204020204" pitchFamily="34" charset="-122"/>
                <a:ea typeface="微软雅黑" panose="020B0503020204020204" pitchFamily="34" charset="-122"/>
                <a:cs typeface="Open Sans" pitchFamily="34" charset="0"/>
              </a:rPr>
              <a:t>过程</a:t>
            </a:r>
            <a:endParaRPr lang="en-US" altLang="zh-CN" sz="2000" dirty="0" smtClean="0">
              <a:solidFill>
                <a:schemeClr val="bg1"/>
              </a:solidFill>
              <a:latin typeface="微软雅黑" panose="020B0503020204020204" pitchFamily="34" charset="-122"/>
              <a:ea typeface="微软雅黑" panose="020B0503020204020204" pitchFamily="34" charset="-122"/>
              <a:cs typeface="Open Sans" pitchFamily="34" charset="0"/>
            </a:endParaRPr>
          </a:p>
          <a:p>
            <a:pPr marL="342900" indent="-342900">
              <a:lnSpc>
                <a:spcPct val="120000"/>
              </a:lnSpc>
              <a:spcAft>
                <a:spcPts val="1200"/>
              </a:spcAft>
              <a:buFont typeface="Wingdings" panose="05000000000000000000" pitchFamily="2" charset="2"/>
              <a:buChar char="l"/>
            </a:pPr>
            <a:r>
              <a:rPr lang="zh-CN" altLang="en-US" sz="2000" dirty="0" smtClean="0">
                <a:solidFill>
                  <a:schemeClr val="bg1"/>
                </a:solidFill>
                <a:latin typeface="微软雅黑" panose="020B0503020204020204" pitchFamily="34" charset="-122"/>
                <a:ea typeface="微软雅黑" panose="020B0503020204020204" pitchFamily="34" charset="-122"/>
                <a:cs typeface="Open Sans" pitchFamily="34" charset="0"/>
              </a:rPr>
              <a:t>通俗</a:t>
            </a:r>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来讲数据分析就是基于商业目的，进行收集、整理、加工和分析数据，提炼有价值信息的过程</a:t>
            </a:r>
          </a:p>
        </p:txBody>
      </p:sp>
      <p:sp>
        <p:nvSpPr>
          <p:cNvPr id="27" name="Rectangle 325">
            <a:extLst>
              <a:ext uri="{FF2B5EF4-FFF2-40B4-BE49-F238E27FC236}">
                <a16:creationId xmlns:a16="http://schemas.microsoft.com/office/drawing/2014/main" id="{3DB028CA-E469-403B-B184-75169E5B7637}"/>
              </a:ext>
            </a:extLst>
          </p:cNvPr>
          <p:cNvSpPr/>
          <p:nvPr/>
        </p:nvSpPr>
        <p:spPr>
          <a:xfrm>
            <a:off x="760394" y="2353271"/>
            <a:ext cx="4436033" cy="307777"/>
          </a:xfrm>
          <a:prstGeom prst="rect">
            <a:avLst/>
          </a:prstGeom>
        </p:spPr>
        <p:txBody>
          <a:bodyPr wrap="square">
            <a:spAutoFit/>
          </a:bodyPr>
          <a:lstStyle/>
          <a:p>
            <a:endParaRPr lang="ms-MY"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endParaRPr>
          </a:p>
        </p:txBody>
      </p:sp>
      <p:pic>
        <p:nvPicPr>
          <p:cNvPr id="1026" name="Picture 2" descr="https://timgsa.baidu.com/timg?image&amp;quality=80&amp;size=b9999_10000&amp;sec=1538998883116&amp;di=dcc4f4241b8bf71ca030c5b1ce89da76&amp;imgtype=0&amp;src=http%3A%2F%2Fwww.yunyingdog.cn%2Fwp-content%2Fuploads%2F2018%2F06%2F12624039985b28b5b947abd1.611247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543" y="2471984"/>
            <a:ext cx="4997278" cy="3131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3480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0"/>
          <p:cNvGrpSpPr/>
          <p:nvPr/>
        </p:nvGrpSpPr>
        <p:grpSpPr>
          <a:xfrm>
            <a:off x="796619" y="1535172"/>
            <a:ext cx="2904488" cy="3657255"/>
            <a:chOff x="1001560" y="1137683"/>
            <a:chExt cx="2178366" cy="2592756"/>
          </a:xfrm>
        </p:grpSpPr>
        <p:sp>
          <p:nvSpPr>
            <p:cNvPr id="6" name="Freeform 128"/>
            <p:cNvSpPr>
              <a:spLocks/>
            </p:cNvSpPr>
            <p:nvPr/>
          </p:nvSpPr>
          <p:spPr bwMode="auto">
            <a:xfrm>
              <a:off x="1065082" y="1137683"/>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rgbClr val="A5779E"/>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ea typeface="微软雅黑" panose="020B0503020204020204" pitchFamily="34" charset="-122"/>
              </a:endParaRPr>
            </a:p>
          </p:txBody>
        </p:sp>
        <p:sp>
          <p:nvSpPr>
            <p:cNvPr id="7" name="Rectangle 14"/>
            <p:cNvSpPr/>
            <p:nvPr/>
          </p:nvSpPr>
          <p:spPr>
            <a:xfrm>
              <a:off x="1001560" y="1779789"/>
              <a:ext cx="2178366" cy="1950650"/>
            </a:xfrm>
            <a:prstGeom prst="rect">
              <a:avLst/>
            </a:prstGeom>
          </p:spPr>
          <p:txBody>
            <a:bodyPr wrap="square">
              <a:spAutoFit/>
            </a:bodyPr>
            <a:lstStyle/>
            <a:p>
              <a:pPr>
                <a:lnSpc>
                  <a:spcPct val="12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互联网包含各种数据</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，需要</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对这些数据进行记录并整理，这些可不是一个简单事情，将海量数据进行整理形成报表进行分析发现其中包含的信息，在从这些信息中总结规律制定方案产生知识</a:t>
              </a:r>
              <a:endParaRPr lang="ms-MY"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grpSp>
      <p:sp>
        <p:nvSpPr>
          <p:cNvPr id="21" name="Rectangle 12"/>
          <p:cNvSpPr/>
          <p:nvPr/>
        </p:nvSpPr>
        <p:spPr>
          <a:xfrm>
            <a:off x="4215708" y="0"/>
            <a:ext cx="577757"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4" name="左箭头 13"/>
          <p:cNvSpPr/>
          <p:nvPr/>
        </p:nvSpPr>
        <p:spPr>
          <a:xfrm>
            <a:off x="9548289" y="4617340"/>
            <a:ext cx="574165" cy="177685"/>
          </a:xfrm>
          <a:prstGeom prst="leftArrow">
            <a:avLst/>
          </a:prstGeom>
          <a:solidFill>
            <a:schemeClr val="bg1">
              <a:lumMod val="65000"/>
            </a:scheme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5" name="文本框 14"/>
          <p:cNvSpPr txBox="1"/>
          <p:nvPr/>
        </p:nvSpPr>
        <p:spPr>
          <a:xfrm>
            <a:off x="10243191" y="4364550"/>
            <a:ext cx="1410081" cy="683264"/>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采集记录并整理数据</a:t>
            </a:r>
          </a:p>
        </p:txBody>
      </p:sp>
      <p:sp>
        <p:nvSpPr>
          <p:cNvPr id="16" name="文本框 15"/>
          <p:cNvSpPr txBox="1"/>
          <p:nvPr/>
        </p:nvSpPr>
        <p:spPr>
          <a:xfrm>
            <a:off x="9600224" y="3408573"/>
            <a:ext cx="1410081" cy="683264"/>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合成报表并进行分析</a:t>
            </a:r>
          </a:p>
        </p:txBody>
      </p:sp>
      <p:sp>
        <p:nvSpPr>
          <p:cNvPr id="17" name="文本框 16"/>
          <p:cNvSpPr txBox="1"/>
          <p:nvPr/>
        </p:nvSpPr>
        <p:spPr>
          <a:xfrm>
            <a:off x="8833110" y="2313590"/>
            <a:ext cx="1410081" cy="6582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总结规律并制定方案</a:t>
            </a:r>
          </a:p>
        </p:txBody>
      </p:sp>
      <p:sp>
        <p:nvSpPr>
          <p:cNvPr id="18" name="左箭头 17"/>
          <p:cNvSpPr/>
          <p:nvPr/>
        </p:nvSpPr>
        <p:spPr>
          <a:xfrm>
            <a:off x="8838535" y="3667232"/>
            <a:ext cx="574165" cy="177685"/>
          </a:xfrm>
          <a:prstGeom prst="leftArrow">
            <a:avLst/>
          </a:prstGeom>
          <a:solidFill>
            <a:schemeClr val="bg1">
              <a:lumMod val="65000"/>
            </a:scheme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9" name="左箭头 18"/>
          <p:cNvSpPr/>
          <p:nvPr/>
        </p:nvSpPr>
        <p:spPr>
          <a:xfrm>
            <a:off x="7948162" y="2514949"/>
            <a:ext cx="574165" cy="177685"/>
          </a:xfrm>
          <a:prstGeom prst="leftArrow">
            <a:avLst/>
          </a:prstGeom>
          <a:solidFill>
            <a:schemeClr val="bg1">
              <a:lumMod val="65000"/>
            </a:scheme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22" name="组合 21"/>
          <p:cNvGrpSpPr/>
          <p:nvPr/>
        </p:nvGrpSpPr>
        <p:grpSpPr>
          <a:xfrm>
            <a:off x="5019827" y="1893519"/>
            <a:ext cx="4302100" cy="3259860"/>
            <a:chOff x="3705225" y="1967755"/>
            <a:chExt cx="4781550" cy="3623157"/>
          </a:xfrm>
        </p:grpSpPr>
        <p:sp>
          <p:nvSpPr>
            <p:cNvPr id="23" name="îsļïḍè">
              <a:extLst>
                <a:ext uri="{FF2B5EF4-FFF2-40B4-BE49-F238E27FC236}">
                  <a16:creationId xmlns:a16="http://schemas.microsoft.com/office/drawing/2014/main" id="{D5BF9093-0E3E-4627-BECA-B02C2CACA0B7}"/>
                </a:ext>
              </a:extLst>
            </p:cNvPr>
            <p:cNvSpPr/>
            <p:nvPr/>
          </p:nvSpPr>
          <p:spPr bwMode="auto">
            <a:xfrm>
              <a:off x="5215280" y="1967755"/>
              <a:ext cx="1756201" cy="1525986"/>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solidFill>
              <a:srgbClr val="FFC353"/>
            </a:solidFill>
            <a:ln w="5" cap="flat">
              <a:noFill/>
              <a:prstDash val="solid"/>
              <a:miter lim="800000"/>
              <a:headEnd/>
              <a:tailEnd/>
            </a:ln>
          </p:spPr>
          <p:txBody>
            <a:bodyPr vert="horz" wrap="none" lIns="91440" tIns="45720" rIns="91440" bIns="45720" numCol="1" anchor="ctr" anchorCtr="0" compatLnSpc="1">
              <a:prstTxWarp prst="textNoShape">
                <a:avLst/>
              </a:prstTxWarp>
              <a:normAutofit/>
            </a:bodyPr>
            <a:lstStyle/>
            <a:p>
              <a:pPr algn="ctr"/>
              <a:r>
                <a:rPr lang="zh-CN" altLang="en-US" b="1" dirty="0" smtClean="0">
                  <a:solidFill>
                    <a:sysClr val="window" lastClr="FFFFFF"/>
                  </a:solidFill>
                  <a:latin typeface="微软雅黑" panose="020B0503020204020204" pitchFamily="34" charset="-122"/>
                  <a:ea typeface="微软雅黑" panose="020B0503020204020204" pitchFamily="34" charset="-122"/>
                </a:rPr>
                <a:t>知识</a:t>
              </a:r>
              <a:endParaRPr lang="zh-CN" altLang="en-US" b="1" dirty="0">
                <a:solidFill>
                  <a:sysClr val="window" lastClr="FFFFFF"/>
                </a:solidFill>
                <a:latin typeface="微软雅黑" panose="020B0503020204020204" pitchFamily="34" charset="-122"/>
                <a:ea typeface="微软雅黑" panose="020B0503020204020204" pitchFamily="34" charset="-122"/>
              </a:endParaRPr>
            </a:p>
          </p:txBody>
        </p:sp>
        <p:sp>
          <p:nvSpPr>
            <p:cNvPr id="24" name="ïSľîḋe">
              <a:extLst>
                <a:ext uri="{FF2B5EF4-FFF2-40B4-BE49-F238E27FC236}">
                  <a16:creationId xmlns:a16="http://schemas.microsoft.com/office/drawing/2014/main" id="{702B76CE-D0F2-4C5B-98FB-61B0EED197B0}"/>
                </a:ext>
              </a:extLst>
            </p:cNvPr>
            <p:cNvSpPr/>
            <p:nvPr/>
          </p:nvSpPr>
          <p:spPr bwMode="auto">
            <a:xfrm>
              <a:off x="4433994" y="3755887"/>
              <a:ext cx="3318774" cy="566237"/>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solidFill>
              <a:srgbClr val="FF6E55"/>
            </a:solidFill>
            <a:ln w="5" cap="flat">
              <a:noFill/>
              <a:prstDash val="solid"/>
              <a:miter lim="800000"/>
              <a:headEnd/>
              <a:tailEnd/>
            </a:ln>
          </p:spPr>
          <p:txBody>
            <a:bodyPr vert="horz" wrap="none" lIns="91440" tIns="45720" rIns="91440" bIns="45720" numCol="1" anchor="ctr" anchorCtr="0" compatLnSpc="1">
              <a:prstTxWarp prst="textNoShape">
                <a:avLst/>
              </a:prstTxWarp>
              <a:normAutofit/>
            </a:bodyPr>
            <a:lstStyle/>
            <a:p>
              <a:pPr lvl="0" algn="ctr"/>
              <a:r>
                <a:rPr lang="zh-CN" altLang="en-US" b="1" dirty="0">
                  <a:solidFill>
                    <a:sysClr val="window" lastClr="FFFFFF"/>
                  </a:solidFill>
                  <a:latin typeface="微软雅黑" panose="020B0503020204020204" pitchFamily="34" charset="-122"/>
                  <a:ea typeface="微软雅黑" panose="020B0503020204020204" pitchFamily="34" charset="-122"/>
                </a:rPr>
                <a:t>信  息</a:t>
              </a:r>
            </a:p>
          </p:txBody>
        </p:sp>
        <p:sp>
          <p:nvSpPr>
            <p:cNvPr id="25" name="iṣľïdé">
              <a:extLst>
                <a:ext uri="{FF2B5EF4-FFF2-40B4-BE49-F238E27FC236}">
                  <a16:creationId xmlns:a16="http://schemas.microsoft.com/office/drawing/2014/main" id="{D9D2B8D8-6A8E-41F1-9368-32F8D4F62553}"/>
                </a:ext>
              </a:extLst>
            </p:cNvPr>
            <p:cNvSpPr/>
            <p:nvPr/>
          </p:nvSpPr>
          <p:spPr bwMode="auto">
            <a:xfrm>
              <a:off x="3705225" y="4584270"/>
              <a:ext cx="4781550" cy="1006642"/>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rgbClr val="48B49C"/>
            </a:solidFill>
            <a:ln w="5" cap="flat">
              <a:noFill/>
              <a:prstDash val="solid"/>
              <a:miter lim="800000"/>
              <a:headEnd/>
              <a:tailEnd/>
            </a:ln>
          </p:spPr>
          <p:txBody>
            <a:bodyPr vert="horz" wrap="none" lIns="91440" tIns="45720" rIns="91440" bIns="45720" numCol="1" anchor="ctr" anchorCtr="0" compatLnSpc="1">
              <a:prstTxWarp prst="textNoShape">
                <a:avLst/>
              </a:prstTxWarp>
              <a:norm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数     据</a:t>
              </a:r>
            </a:p>
          </p:txBody>
        </p:sp>
        <p:sp>
          <p:nvSpPr>
            <p:cNvPr id="26" name="ïš1îḑe">
              <a:extLst>
                <a:ext uri="{FF2B5EF4-FFF2-40B4-BE49-F238E27FC236}">
                  <a16:creationId xmlns:a16="http://schemas.microsoft.com/office/drawing/2014/main" id="{27150AFC-3A7C-4FF9-BAE3-C2FBBA05CDA4}"/>
                </a:ext>
              </a:extLst>
            </p:cNvPr>
            <p:cNvSpPr/>
            <p:nvPr/>
          </p:nvSpPr>
          <p:spPr bwMode="auto">
            <a:xfrm>
              <a:off x="5215280" y="3493741"/>
              <a:ext cx="2207182" cy="262147"/>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tx2">
                <a:lumMod val="20000"/>
                <a:lumOff val="80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iSľiḍé">
              <a:extLst>
                <a:ext uri="{FF2B5EF4-FFF2-40B4-BE49-F238E27FC236}">
                  <a16:creationId xmlns:a16="http://schemas.microsoft.com/office/drawing/2014/main" id="{E18BEBA0-8175-4693-AD1B-E6509820BBC0}"/>
                </a:ext>
              </a:extLst>
            </p:cNvPr>
            <p:cNvSpPr/>
            <p:nvPr/>
          </p:nvSpPr>
          <p:spPr bwMode="auto">
            <a:xfrm>
              <a:off x="4433994" y="4322125"/>
              <a:ext cx="3470818" cy="262146"/>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tx2">
                <a:lumMod val="20000"/>
                <a:lumOff val="80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6879981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Rectangle 325"/>
          <p:cNvSpPr/>
          <p:nvPr/>
        </p:nvSpPr>
        <p:spPr>
          <a:xfrm>
            <a:off x="7022782" y="3217153"/>
            <a:ext cx="4474457" cy="1754326"/>
          </a:xfrm>
          <a:prstGeom prst="rect">
            <a:avLst/>
          </a:prstGeom>
        </p:spPr>
        <p:txBody>
          <a:bodyPr wrap="square">
            <a:spAutoFit/>
          </a:bodyPr>
          <a:lstStyle/>
          <a:p>
            <a:pPr algn="r">
              <a:lnSpc>
                <a:spcPct val="120000"/>
              </a:lnSpc>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网络</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零售数据分析的意义在于</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a:p>
            <a:pPr algn="r">
              <a:lnSpc>
                <a:spcPct val="120000"/>
              </a:lnSpc>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发现</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问题，并且找到问题的根源，最终通过切实可行的方法解决存在的问题；基于以往的数据分析，总结发展趋势，为网络营销决策提供支持</a:t>
            </a:r>
            <a:endParaRPr lang="ms-MY"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15" name="文本框 314">
            <a:extLst>
              <a:ext uri="{FF2B5EF4-FFF2-40B4-BE49-F238E27FC236}">
                <a16:creationId xmlns:a16="http://schemas.microsoft.com/office/drawing/2014/main" id="{558A7331-B028-48EC-A661-C52450D90D79}"/>
              </a:ext>
            </a:extLst>
          </p:cNvPr>
          <p:cNvSpPr txBox="1"/>
          <p:nvPr/>
        </p:nvSpPr>
        <p:spPr>
          <a:xfrm>
            <a:off x="2203438" y="1689168"/>
            <a:ext cx="9293801" cy="1791260"/>
          </a:xfrm>
          <a:prstGeom prst="rect">
            <a:avLst/>
          </a:prstGeom>
          <a:noFill/>
        </p:spPr>
        <p:txBody>
          <a:bodyPr wrap="square" rtlCol="0">
            <a:spAutoFit/>
          </a:bodyPr>
          <a:lstStyle/>
          <a:p>
            <a:pPr marL="571500" indent="-571500" algn="r">
              <a:lnSpc>
                <a:spcPct val="120000"/>
              </a:lnSpc>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数据分析的</a:t>
            </a:r>
            <a:r>
              <a:rPr lang="zh-CN" altLang="en-US" sz="3600" b="1" dirty="0" smtClean="0">
                <a:solidFill>
                  <a:srgbClr val="524F6A"/>
                </a:solidFill>
                <a:latin typeface="微软雅黑" panose="020B0503020204020204" pitchFamily="34" charset="-122"/>
                <a:ea typeface="微软雅黑" panose="020B0503020204020204" pitchFamily="34" charset="-122"/>
              </a:rPr>
              <a:t>价值</a:t>
            </a:r>
            <a:endParaRPr lang="en-US" altLang="zh-CN" sz="3600" b="1" dirty="0" smtClean="0">
              <a:solidFill>
                <a:srgbClr val="524F6A"/>
              </a:solidFill>
              <a:latin typeface="微软雅黑" panose="020B0503020204020204" pitchFamily="34" charset="-122"/>
              <a:ea typeface="微软雅黑" panose="020B0503020204020204" pitchFamily="34" charset="-122"/>
            </a:endParaRPr>
          </a:p>
          <a:p>
            <a:pPr algn="r">
              <a:lnSpc>
                <a:spcPct val="120000"/>
              </a:lnSpc>
            </a:pPr>
            <a:r>
              <a:rPr lang="zh-CN" altLang="en-US" sz="2000" b="1" dirty="0">
                <a:solidFill>
                  <a:srgbClr val="524F6A"/>
                </a:solidFill>
                <a:latin typeface="微软雅黑" panose="020B0503020204020204" pitchFamily="34" charset="-122"/>
                <a:ea typeface="微软雅黑" panose="020B0503020204020204" pitchFamily="34" charset="-122"/>
              </a:rPr>
              <a:t>数据分析可以帮助人们做出判断，以便采取适当的行动</a:t>
            </a:r>
          </a:p>
          <a:p>
            <a:pPr marL="571500" indent="-571500" algn="r">
              <a:lnSpc>
                <a:spcPct val="120000"/>
              </a:lnSpc>
              <a:buFont typeface="Wingdings" panose="05000000000000000000" pitchFamily="2" charset="2"/>
              <a:buChar char="l"/>
            </a:pPr>
            <a:endParaRPr lang="zh-CN" altLang="en-US" sz="3600" b="1" dirty="0">
              <a:solidFill>
                <a:srgbClr val="524F6A"/>
              </a:solidFill>
              <a:latin typeface="微软雅黑" panose="020B0503020204020204" pitchFamily="34" charset="-122"/>
              <a:ea typeface="微软雅黑" panose="020B0503020204020204" pitchFamily="34" charset="-122"/>
            </a:endParaRPr>
          </a:p>
        </p:txBody>
      </p:sp>
      <p:grpSp>
        <p:nvGrpSpPr>
          <p:cNvPr id="288" name="e4185244-979c-49de-9e7a-1620208608f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rot="20350270">
            <a:off x="1209828" y="1953742"/>
            <a:ext cx="3636690" cy="3491287"/>
            <a:chOff x="3587267" y="1156374"/>
            <a:chExt cx="5017466" cy="4816856"/>
          </a:xfrm>
        </p:grpSpPr>
        <p:sp>
          <p:nvSpPr>
            <p:cNvPr id="289" name="ísḷîdè">
              <a:extLst>
                <a:ext uri="{FF2B5EF4-FFF2-40B4-BE49-F238E27FC236}">
                  <a16:creationId xmlns:a16="http://schemas.microsoft.com/office/drawing/2014/main" id="{87065A5E-39B2-434E-B5B8-057F396A48D9}"/>
                </a:ext>
              </a:extLst>
            </p:cNvPr>
            <p:cNvSpPr/>
            <p:nvPr/>
          </p:nvSpPr>
          <p:spPr bwMode="auto">
            <a:xfrm>
              <a:off x="3587267" y="3280605"/>
              <a:ext cx="3099416" cy="2692625"/>
            </a:xfrm>
            <a:custGeom>
              <a:avLst/>
              <a:gdLst>
                <a:gd name="T0" fmla="*/ 188 w 2781"/>
                <a:gd name="T1" fmla="*/ 699 h 2416"/>
                <a:gd name="T2" fmla="*/ 659 w 2781"/>
                <a:gd name="T3" fmla="*/ 2416 h 2416"/>
                <a:gd name="T4" fmla="*/ 2781 w 2781"/>
                <a:gd name="T5" fmla="*/ 1834 h 2416"/>
                <a:gd name="T6" fmla="*/ 2597 w 2781"/>
                <a:gd name="T7" fmla="*/ 1803 h 2416"/>
                <a:gd name="T8" fmla="*/ 680 w 2781"/>
                <a:gd name="T9" fmla="*/ 2327 h 2416"/>
                <a:gd name="T10" fmla="*/ 235 w 2781"/>
                <a:gd name="T11" fmla="*/ 703 h 2416"/>
                <a:gd name="T12" fmla="*/ 188 w 2781"/>
                <a:gd name="T13" fmla="*/ 699 h 2416"/>
                <a:gd name="T14" fmla="*/ 42 w 2781"/>
                <a:gd name="T15" fmla="*/ 0 h 2416"/>
                <a:gd name="T16" fmla="*/ 0 w 2781"/>
                <a:gd name="T17" fmla="*/ 11 h 2416"/>
                <a:gd name="T18" fmla="*/ 117 w 2781"/>
                <a:gd name="T19" fmla="*/ 437 h 2416"/>
                <a:gd name="T20" fmla="*/ 129 w 2781"/>
                <a:gd name="T21" fmla="*/ 319 h 2416"/>
                <a:gd name="T22" fmla="*/ 42 w 2781"/>
                <a:gd name="T23" fmla="*/ 0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1" h="2416">
                  <a:moveTo>
                    <a:pt x="188" y="699"/>
                  </a:moveTo>
                  <a:lnTo>
                    <a:pt x="659" y="2416"/>
                  </a:lnTo>
                  <a:lnTo>
                    <a:pt x="2781" y="1834"/>
                  </a:lnTo>
                  <a:lnTo>
                    <a:pt x="2597" y="1803"/>
                  </a:lnTo>
                  <a:lnTo>
                    <a:pt x="680" y="2327"/>
                  </a:lnTo>
                  <a:lnTo>
                    <a:pt x="235" y="703"/>
                  </a:lnTo>
                  <a:lnTo>
                    <a:pt x="188" y="699"/>
                  </a:lnTo>
                  <a:close/>
                  <a:moveTo>
                    <a:pt x="42" y="0"/>
                  </a:moveTo>
                  <a:lnTo>
                    <a:pt x="0" y="11"/>
                  </a:lnTo>
                  <a:lnTo>
                    <a:pt x="117" y="437"/>
                  </a:lnTo>
                  <a:lnTo>
                    <a:pt x="129" y="319"/>
                  </a:lnTo>
                  <a:lnTo>
                    <a:pt x="42" y="0"/>
                  </a:lnTo>
                  <a:close/>
                </a:path>
              </a:pathLst>
            </a:custGeom>
            <a:solidFill>
              <a:srgbClr val="A2B2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1" name="i$lïḍe">
              <a:extLst>
                <a:ext uri="{FF2B5EF4-FFF2-40B4-BE49-F238E27FC236}">
                  <a16:creationId xmlns:a16="http://schemas.microsoft.com/office/drawing/2014/main" id="{068BFF4D-B13E-4A53-80A4-3B57BFD0F405}"/>
                </a:ext>
              </a:extLst>
            </p:cNvPr>
            <p:cNvSpPr/>
            <p:nvPr/>
          </p:nvSpPr>
          <p:spPr bwMode="auto">
            <a:xfrm>
              <a:off x="3587267" y="3280605"/>
              <a:ext cx="3099416" cy="2692625"/>
            </a:xfrm>
            <a:custGeom>
              <a:avLst/>
              <a:gdLst>
                <a:gd name="T0" fmla="*/ 188 w 2781"/>
                <a:gd name="T1" fmla="*/ 699 h 2416"/>
                <a:gd name="T2" fmla="*/ 659 w 2781"/>
                <a:gd name="T3" fmla="*/ 2416 h 2416"/>
                <a:gd name="T4" fmla="*/ 2781 w 2781"/>
                <a:gd name="T5" fmla="*/ 1834 h 2416"/>
                <a:gd name="T6" fmla="*/ 2597 w 2781"/>
                <a:gd name="T7" fmla="*/ 1803 h 2416"/>
                <a:gd name="T8" fmla="*/ 680 w 2781"/>
                <a:gd name="T9" fmla="*/ 2327 h 2416"/>
                <a:gd name="T10" fmla="*/ 235 w 2781"/>
                <a:gd name="T11" fmla="*/ 703 h 2416"/>
                <a:gd name="T12" fmla="*/ 188 w 2781"/>
                <a:gd name="T13" fmla="*/ 699 h 2416"/>
                <a:gd name="T14" fmla="*/ 42 w 2781"/>
                <a:gd name="T15" fmla="*/ 0 h 2416"/>
                <a:gd name="T16" fmla="*/ 0 w 2781"/>
                <a:gd name="T17" fmla="*/ 11 h 2416"/>
                <a:gd name="T18" fmla="*/ 117 w 2781"/>
                <a:gd name="T19" fmla="*/ 437 h 2416"/>
                <a:gd name="T20" fmla="*/ 129 w 2781"/>
                <a:gd name="T21" fmla="*/ 319 h 2416"/>
                <a:gd name="T22" fmla="*/ 42 w 2781"/>
                <a:gd name="T23" fmla="*/ 0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1" h="2416">
                  <a:moveTo>
                    <a:pt x="188" y="699"/>
                  </a:moveTo>
                  <a:lnTo>
                    <a:pt x="659" y="2416"/>
                  </a:lnTo>
                  <a:lnTo>
                    <a:pt x="2781" y="1834"/>
                  </a:lnTo>
                  <a:lnTo>
                    <a:pt x="2597" y="1803"/>
                  </a:lnTo>
                  <a:lnTo>
                    <a:pt x="680" y="2327"/>
                  </a:lnTo>
                  <a:lnTo>
                    <a:pt x="235" y="703"/>
                  </a:lnTo>
                  <a:lnTo>
                    <a:pt x="188" y="699"/>
                  </a:lnTo>
                  <a:moveTo>
                    <a:pt x="42" y="0"/>
                  </a:moveTo>
                  <a:lnTo>
                    <a:pt x="0" y="11"/>
                  </a:lnTo>
                  <a:lnTo>
                    <a:pt x="117" y="437"/>
                  </a:lnTo>
                  <a:lnTo>
                    <a:pt x="129" y="319"/>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2" name="iš1îdé">
              <a:extLst>
                <a:ext uri="{FF2B5EF4-FFF2-40B4-BE49-F238E27FC236}">
                  <a16:creationId xmlns:a16="http://schemas.microsoft.com/office/drawing/2014/main" id="{6DA88D54-6220-4425-9B04-F83534A1EF62}"/>
                </a:ext>
              </a:extLst>
            </p:cNvPr>
            <p:cNvSpPr/>
            <p:nvPr/>
          </p:nvSpPr>
          <p:spPr bwMode="auto">
            <a:xfrm>
              <a:off x="3610672" y="2192856"/>
              <a:ext cx="4398920" cy="3681184"/>
            </a:xfrm>
            <a:custGeom>
              <a:avLst/>
              <a:gdLst>
                <a:gd name="T0" fmla="*/ 659 w 3947"/>
                <a:gd name="T1" fmla="*/ 3303 h 3303"/>
                <a:gd name="T2" fmla="*/ 0 w 3947"/>
                <a:gd name="T3" fmla="*/ 899 h 3303"/>
                <a:gd name="T4" fmla="*/ 3288 w 3947"/>
                <a:gd name="T5" fmla="*/ 0 h 3303"/>
                <a:gd name="T6" fmla="*/ 3947 w 3947"/>
                <a:gd name="T7" fmla="*/ 2404 h 3303"/>
                <a:gd name="T8" fmla="*/ 659 w 3947"/>
                <a:gd name="T9" fmla="*/ 3303 h 3303"/>
              </a:gdLst>
              <a:ahLst/>
              <a:cxnLst>
                <a:cxn ang="0">
                  <a:pos x="T0" y="T1"/>
                </a:cxn>
                <a:cxn ang="0">
                  <a:pos x="T2" y="T3"/>
                </a:cxn>
                <a:cxn ang="0">
                  <a:pos x="T4" y="T5"/>
                </a:cxn>
                <a:cxn ang="0">
                  <a:pos x="T6" y="T7"/>
                </a:cxn>
                <a:cxn ang="0">
                  <a:pos x="T8" y="T9"/>
                </a:cxn>
              </a:cxnLst>
              <a:rect l="0" t="0" r="r" b="b"/>
              <a:pathLst>
                <a:path w="3947" h="3303">
                  <a:moveTo>
                    <a:pt x="659" y="3303"/>
                  </a:moveTo>
                  <a:lnTo>
                    <a:pt x="0" y="899"/>
                  </a:lnTo>
                  <a:lnTo>
                    <a:pt x="3288" y="0"/>
                  </a:lnTo>
                  <a:lnTo>
                    <a:pt x="3947" y="2404"/>
                  </a:lnTo>
                  <a:lnTo>
                    <a:pt x="659" y="3303"/>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3" name="í$1ïḍe">
              <a:extLst>
                <a:ext uri="{FF2B5EF4-FFF2-40B4-BE49-F238E27FC236}">
                  <a16:creationId xmlns:a16="http://schemas.microsoft.com/office/drawing/2014/main" id="{6EB38ED5-F95B-4415-AB75-67CFAE1D6855}"/>
                </a:ext>
              </a:extLst>
            </p:cNvPr>
            <p:cNvSpPr/>
            <p:nvPr/>
          </p:nvSpPr>
          <p:spPr bwMode="auto">
            <a:xfrm>
              <a:off x="3610672" y="2192856"/>
              <a:ext cx="4398920" cy="3681184"/>
            </a:xfrm>
            <a:custGeom>
              <a:avLst/>
              <a:gdLst>
                <a:gd name="T0" fmla="*/ 659 w 3947"/>
                <a:gd name="T1" fmla="*/ 3303 h 3303"/>
                <a:gd name="T2" fmla="*/ 0 w 3947"/>
                <a:gd name="T3" fmla="*/ 899 h 3303"/>
                <a:gd name="T4" fmla="*/ 3288 w 3947"/>
                <a:gd name="T5" fmla="*/ 0 h 3303"/>
                <a:gd name="T6" fmla="*/ 3947 w 3947"/>
                <a:gd name="T7" fmla="*/ 2404 h 3303"/>
                <a:gd name="T8" fmla="*/ 659 w 3947"/>
                <a:gd name="T9" fmla="*/ 3303 h 3303"/>
              </a:gdLst>
              <a:ahLst/>
              <a:cxnLst>
                <a:cxn ang="0">
                  <a:pos x="T0" y="T1"/>
                </a:cxn>
                <a:cxn ang="0">
                  <a:pos x="T2" y="T3"/>
                </a:cxn>
                <a:cxn ang="0">
                  <a:pos x="T4" y="T5"/>
                </a:cxn>
                <a:cxn ang="0">
                  <a:pos x="T6" y="T7"/>
                </a:cxn>
                <a:cxn ang="0">
                  <a:pos x="T8" y="T9"/>
                </a:cxn>
              </a:cxnLst>
              <a:rect l="0" t="0" r="r" b="b"/>
              <a:pathLst>
                <a:path w="3947" h="3303">
                  <a:moveTo>
                    <a:pt x="659" y="3303"/>
                  </a:moveTo>
                  <a:lnTo>
                    <a:pt x="0" y="899"/>
                  </a:lnTo>
                  <a:lnTo>
                    <a:pt x="3288" y="0"/>
                  </a:lnTo>
                  <a:lnTo>
                    <a:pt x="3947" y="2404"/>
                  </a:lnTo>
                  <a:lnTo>
                    <a:pt x="659" y="33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4" name="íṡlîďe">
              <a:extLst>
                <a:ext uri="{FF2B5EF4-FFF2-40B4-BE49-F238E27FC236}">
                  <a16:creationId xmlns:a16="http://schemas.microsoft.com/office/drawing/2014/main" id="{E7F9FFBC-AE0A-41FA-98CB-2C9CD7C67544}"/>
                </a:ext>
              </a:extLst>
            </p:cNvPr>
            <p:cNvSpPr/>
            <p:nvPr/>
          </p:nvSpPr>
          <p:spPr bwMode="auto">
            <a:xfrm>
              <a:off x="5664689" y="2537236"/>
              <a:ext cx="1299503" cy="422395"/>
            </a:xfrm>
            <a:custGeom>
              <a:avLst/>
              <a:gdLst>
                <a:gd name="T0" fmla="*/ 1166 w 1166"/>
                <a:gd name="T1" fmla="*/ 66 h 379"/>
                <a:gd name="T2" fmla="*/ 17 w 1166"/>
                <a:gd name="T3" fmla="*/ 379 h 379"/>
                <a:gd name="T4" fmla="*/ 0 w 1166"/>
                <a:gd name="T5" fmla="*/ 315 h 379"/>
                <a:gd name="T6" fmla="*/ 1147 w 1166"/>
                <a:gd name="T7" fmla="*/ 0 h 379"/>
                <a:gd name="T8" fmla="*/ 1166 w 1166"/>
                <a:gd name="T9" fmla="*/ 66 h 379"/>
              </a:gdLst>
              <a:ahLst/>
              <a:cxnLst>
                <a:cxn ang="0">
                  <a:pos x="T0" y="T1"/>
                </a:cxn>
                <a:cxn ang="0">
                  <a:pos x="T2" y="T3"/>
                </a:cxn>
                <a:cxn ang="0">
                  <a:pos x="T4" y="T5"/>
                </a:cxn>
                <a:cxn ang="0">
                  <a:pos x="T6" y="T7"/>
                </a:cxn>
                <a:cxn ang="0">
                  <a:pos x="T8" y="T9"/>
                </a:cxn>
              </a:cxnLst>
              <a:rect l="0" t="0" r="r" b="b"/>
              <a:pathLst>
                <a:path w="1166" h="379">
                  <a:moveTo>
                    <a:pt x="1166" y="66"/>
                  </a:moveTo>
                  <a:lnTo>
                    <a:pt x="17" y="379"/>
                  </a:lnTo>
                  <a:lnTo>
                    <a:pt x="0" y="315"/>
                  </a:lnTo>
                  <a:lnTo>
                    <a:pt x="1147" y="0"/>
                  </a:lnTo>
                  <a:lnTo>
                    <a:pt x="1166" y="66"/>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5" name="ïsliḍè">
              <a:extLst>
                <a:ext uri="{FF2B5EF4-FFF2-40B4-BE49-F238E27FC236}">
                  <a16:creationId xmlns:a16="http://schemas.microsoft.com/office/drawing/2014/main" id="{5A561728-E03C-4A4E-A32E-5D176596E46E}"/>
                </a:ext>
              </a:extLst>
            </p:cNvPr>
            <p:cNvSpPr/>
            <p:nvPr/>
          </p:nvSpPr>
          <p:spPr bwMode="auto">
            <a:xfrm>
              <a:off x="5664689" y="2537236"/>
              <a:ext cx="1299503" cy="422395"/>
            </a:xfrm>
            <a:custGeom>
              <a:avLst/>
              <a:gdLst>
                <a:gd name="T0" fmla="*/ 1166 w 1166"/>
                <a:gd name="T1" fmla="*/ 66 h 379"/>
                <a:gd name="T2" fmla="*/ 17 w 1166"/>
                <a:gd name="T3" fmla="*/ 379 h 379"/>
                <a:gd name="T4" fmla="*/ 0 w 1166"/>
                <a:gd name="T5" fmla="*/ 315 h 379"/>
                <a:gd name="T6" fmla="*/ 1147 w 1166"/>
                <a:gd name="T7" fmla="*/ 0 h 379"/>
                <a:gd name="T8" fmla="*/ 1166 w 1166"/>
                <a:gd name="T9" fmla="*/ 66 h 379"/>
              </a:gdLst>
              <a:ahLst/>
              <a:cxnLst>
                <a:cxn ang="0">
                  <a:pos x="T0" y="T1"/>
                </a:cxn>
                <a:cxn ang="0">
                  <a:pos x="T2" y="T3"/>
                </a:cxn>
                <a:cxn ang="0">
                  <a:pos x="T4" y="T5"/>
                </a:cxn>
                <a:cxn ang="0">
                  <a:pos x="T6" y="T7"/>
                </a:cxn>
                <a:cxn ang="0">
                  <a:pos x="T8" y="T9"/>
                </a:cxn>
              </a:cxnLst>
              <a:rect l="0" t="0" r="r" b="b"/>
              <a:pathLst>
                <a:path w="1166" h="379">
                  <a:moveTo>
                    <a:pt x="1166" y="66"/>
                  </a:moveTo>
                  <a:lnTo>
                    <a:pt x="17" y="379"/>
                  </a:lnTo>
                  <a:lnTo>
                    <a:pt x="0" y="315"/>
                  </a:lnTo>
                  <a:lnTo>
                    <a:pt x="1147" y="0"/>
                  </a:lnTo>
                  <a:lnTo>
                    <a:pt x="1166"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6" name="iŝ1iďê">
              <a:extLst>
                <a:ext uri="{FF2B5EF4-FFF2-40B4-BE49-F238E27FC236}">
                  <a16:creationId xmlns:a16="http://schemas.microsoft.com/office/drawing/2014/main" id="{5A8EA726-6420-4FC6-A57D-0BABF06927C9}"/>
                </a:ext>
              </a:extLst>
            </p:cNvPr>
            <p:cNvSpPr/>
            <p:nvPr/>
          </p:nvSpPr>
          <p:spPr bwMode="auto">
            <a:xfrm>
              <a:off x="5903192" y="2705525"/>
              <a:ext cx="1096665" cy="332120"/>
            </a:xfrm>
            <a:custGeom>
              <a:avLst/>
              <a:gdLst>
                <a:gd name="T0" fmla="*/ 984 w 984"/>
                <a:gd name="T1" fmla="*/ 32 h 298"/>
                <a:gd name="T2" fmla="*/ 9 w 984"/>
                <a:gd name="T3" fmla="*/ 298 h 298"/>
                <a:gd name="T4" fmla="*/ 0 w 984"/>
                <a:gd name="T5" fmla="*/ 267 h 298"/>
                <a:gd name="T6" fmla="*/ 974 w 984"/>
                <a:gd name="T7" fmla="*/ 0 h 298"/>
                <a:gd name="T8" fmla="*/ 984 w 984"/>
                <a:gd name="T9" fmla="*/ 32 h 298"/>
              </a:gdLst>
              <a:ahLst/>
              <a:cxnLst>
                <a:cxn ang="0">
                  <a:pos x="T0" y="T1"/>
                </a:cxn>
                <a:cxn ang="0">
                  <a:pos x="T2" y="T3"/>
                </a:cxn>
                <a:cxn ang="0">
                  <a:pos x="T4" y="T5"/>
                </a:cxn>
                <a:cxn ang="0">
                  <a:pos x="T6" y="T7"/>
                </a:cxn>
                <a:cxn ang="0">
                  <a:pos x="T8" y="T9"/>
                </a:cxn>
              </a:cxnLst>
              <a:rect l="0" t="0" r="r" b="b"/>
              <a:pathLst>
                <a:path w="984" h="298">
                  <a:moveTo>
                    <a:pt x="984" y="32"/>
                  </a:moveTo>
                  <a:lnTo>
                    <a:pt x="9" y="298"/>
                  </a:lnTo>
                  <a:lnTo>
                    <a:pt x="0" y="267"/>
                  </a:lnTo>
                  <a:lnTo>
                    <a:pt x="974" y="0"/>
                  </a:lnTo>
                  <a:lnTo>
                    <a:pt x="984" y="32"/>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7" name="îṥḻidê">
              <a:extLst>
                <a:ext uri="{FF2B5EF4-FFF2-40B4-BE49-F238E27FC236}">
                  <a16:creationId xmlns:a16="http://schemas.microsoft.com/office/drawing/2014/main" id="{AB48724A-6AE5-48EB-B819-02EC99E216E8}"/>
                </a:ext>
              </a:extLst>
            </p:cNvPr>
            <p:cNvSpPr/>
            <p:nvPr/>
          </p:nvSpPr>
          <p:spPr bwMode="auto">
            <a:xfrm>
              <a:off x="5903192" y="2705525"/>
              <a:ext cx="1096665" cy="332120"/>
            </a:xfrm>
            <a:custGeom>
              <a:avLst/>
              <a:gdLst>
                <a:gd name="T0" fmla="*/ 984 w 984"/>
                <a:gd name="T1" fmla="*/ 32 h 298"/>
                <a:gd name="T2" fmla="*/ 9 w 984"/>
                <a:gd name="T3" fmla="*/ 298 h 298"/>
                <a:gd name="T4" fmla="*/ 0 w 984"/>
                <a:gd name="T5" fmla="*/ 267 h 298"/>
                <a:gd name="T6" fmla="*/ 974 w 984"/>
                <a:gd name="T7" fmla="*/ 0 h 298"/>
                <a:gd name="T8" fmla="*/ 984 w 984"/>
                <a:gd name="T9" fmla="*/ 32 h 298"/>
              </a:gdLst>
              <a:ahLst/>
              <a:cxnLst>
                <a:cxn ang="0">
                  <a:pos x="T0" y="T1"/>
                </a:cxn>
                <a:cxn ang="0">
                  <a:pos x="T2" y="T3"/>
                </a:cxn>
                <a:cxn ang="0">
                  <a:pos x="T4" y="T5"/>
                </a:cxn>
                <a:cxn ang="0">
                  <a:pos x="T6" y="T7"/>
                </a:cxn>
                <a:cxn ang="0">
                  <a:pos x="T8" y="T9"/>
                </a:cxn>
              </a:cxnLst>
              <a:rect l="0" t="0" r="r" b="b"/>
              <a:pathLst>
                <a:path w="984" h="298">
                  <a:moveTo>
                    <a:pt x="984" y="32"/>
                  </a:moveTo>
                  <a:lnTo>
                    <a:pt x="9" y="298"/>
                  </a:lnTo>
                  <a:lnTo>
                    <a:pt x="0" y="267"/>
                  </a:lnTo>
                  <a:lnTo>
                    <a:pt x="974" y="0"/>
                  </a:lnTo>
                  <a:lnTo>
                    <a:pt x="984" y="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8" name="íšḻîḍe">
              <a:extLst>
                <a:ext uri="{FF2B5EF4-FFF2-40B4-BE49-F238E27FC236}">
                  <a16:creationId xmlns:a16="http://schemas.microsoft.com/office/drawing/2014/main" id="{40256F1B-BBC5-4208-A423-772FCBAE7F3D}"/>
                </a:ext>
              </a:extLst>
            </p:cNvPr>
            <p:cNvSpPr/>
            <p:nvPr/>
          </p:nvSpPr>
          <p:spPr bwMode="auto">
            <a:xfrm>
              <a:off x="5739361" y="2809173"/>
              <a:ext cx="1288358" cy="385616"/>
            </a:xfrm>
            <a:custGeom>
              <a:avLst/>
              <a:gdLst>
                <a:gd name="T0" fmla="*/ 1156 w 1156"/>
                <a:gd name="T1" fmla="*/ 33 h 346"/>
                <a:gd name="T2" fmla="*/ 9 w 1156"/>
                <a:gd name="T3" fmla="*/ 346 h 346"/>
                <a:gd name="T4" fmla="*/ 0 w 1156"/>
                <a:gd name="T5" fmla="*/ 313 h 346"/>
                <a:gd name="T6" fmla="*/ 1147 w 1156"/>
                <a:gd name="T7" fmla="*/ 0 h 346"/>
                <a:gd name="T8" fmla="*/ 1156 w 1156"/>
                <a:gd name="T9" fmla="*/ 33 h 346"/>
              </a:gdLst>
              <a:ahLst/>
              <a:cxnLst>
                <a:cxn ang="0">
                  <a:pos x="T0" y="T1"/>
                </a:cxn>
                <a:cxn ang="0">
                  <a:pos x="T2" y="T3"/>
                </a:cxn>
                <a:cxn ang="0">
                  <a:pos x="T4" y="T5"/>
                </a:cxn>
                <a:cxn ang="0">
                  <a:pos x="T6" y="T7"/>
                </a:cxn>
                <a:cxn ang="0">
                  <a:pos x="T8" y="T9"/>
                </a:cxn>
              </a:cxnLst>
              <a:rect l="0" t="0" r="r" b="b"/>
              <a:pathLst>
                <a:path w="1156" h="346">
                  <a:moveTo>
                    <a:pt x="1156" y="33"/>
                  </a:moveTo>
                  <a:lnTo>
                    <a:pt x="9" y="346"/>
                  </a:lnTo>
                  <a:lnTo>
                    <a:pt x="0" y="313"/>
                  </a:lnTo>
                  <a:lnTo>
                    <a:pt x="1147" y="0"/>
                  </a:lnTo>
                  <a:lnTo>
                    <a:pt x="1156"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9" name="íṥḷîḍê">
              <a:extLst>
                <a:ext uri="{FF2B5EF4-FFF2-40B4-BE49-F238E27FC236}">
                  <a16:creationId xmlns:a16="http://schemas.microsoft.com/office/drawing/2014/main" id="{4FA3C001-A334-4116-883B-0D1C9D92BF67}"/>
                </a:ext>
              </a:extLst>
            </p:cNvPr>
            <p:cNvSpPr/>
            <p:nvPr/>
          </p:nvSpPr>
          <p:spPr bwMode="auto">
            <a:xfrm>
              <a:off x="5739361" y="2809173"/>
              <a:ext cx="1288358" cy="385616"/>
            </a:xfrm>
            <a:custGeom>
              <a:avLst/>
              <a:gdLst>
                <a:gd name="T0" fmla="*/ 1156 w 1156"/>
                <a:gd name="T1" fmla="*/ 33 h 346"/>
                <a:gd name="T2" fmla="*/ 9 w 1156"/>
                <a:gd name="T3" fmla="*/ 346 h 346"/>
                <a:gd name="T4" fmla="*/ 0 w 1156"/>
                <a:gd name="T5" fmla="*/ 313 h 346"/>
                <a:gd name="T6" fmla="*/ 1147 w 1156"/>
                <a:gd name="T7" fmla="*/ 0 h 346"/>
                <a:gd name="T8" fmla="*/ 1156 w 1156"/>
                <a:gd name="T9" fmla="*/ 33 h 346"/>
              </a:gdLst>
              <a:ahLst/>
              <a:cxnLst>
                <a:cxn ang="0">
                  <a:pos x="T0" y="T1"/>
                </a:cxn>
                <a:cxn ang="0">
                  <a:pos x="T2" y="T3"/>
                </a:cxn>
                <a:cxn ang="0">
                  <a:pos x="T4" y="T5"/>
                </a:cxn>
                <a:cxn ang="0">
                  <a:pos x="T6" y="T7"/>
                </a:cxn>
                <a:cxn ang="0">
                  <a:pos x="T8" y="T9"/>
                </a:cxn>
              </a:cxnLst>
              <a:rect l="0" t="0" r="r" b="b"/>
              <a:pathLst>
                <a:path w="1156" h="346">
                  <a:moveTo>
                    <a:pt x="1156" y="33"/>
                  </a:moveTo>
                  <a:lnTo>
                    <a:pt x="9" y="346"/>
                  </a:lnTo>
                  <a:lnTo>
                    <a:pt x="0" y="313"/>
                  </a:lnTo>
                  <a:lnTo>
                    <a:pt x="1147" y="0"/>
                  </a:lnTo>
                  <a:lnTo>
                    <a:pt x="1156"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0" name="iṡlíďe">
              <a:extLst>
                <a:ext uri="{FF2B5EF4-FFF2-40B4-BE49-F238E27FC236}">
                  <a16:creationId xmlns:a16="http://schemas.microsoft.com/office/drawing/2014/main" id="{06ACC7A8-4670-45A7-9688-8D6858883E3A}"/>
                </a:ext>
              </a:extLst>
            </p:cNvPr>
            <p:cNvSpPr/>
            <p:nvPr/>
          </p:nvSpPr>
          <p:spPr bwMode="auto">
            <a:xfrm>
              <a:off x="5766109" y="2911707"/>
              <a:ext cx="1289473" cy="386731"/>
            </a:xfrm>
            <a:custGeom>
              <a:avLst/>
              <a:gdLst>
                <a:gd name="T0" fmla="*/ 1157 w 1157"/>
                <a:gd name="T1" fmla="*/ 33 h 347"/>
                <a:gd name="T2" fmla="*/ 10 w 1157"/>
                <a:gd name="T3" fmla="*/ 347 h 347"/>
                <a:gd name="T4" fmla="*/ 0 w 1157"/>
                <a:gd name="T5" fmla="*/ 314 h 347"/>
                <a:gd name="T6" fmla="*/ 1149 w 1157"/>
                <a:gd name="T7" fmla="*/ 0 h 347"/>
                <a:gd name="T8" fmla="*/ 1157 w 1157"/>
                <a:gd name="T9" fmla="*/ 33 h 347"/>
              </a:gdLst>
              <a:ahLst/>
              <a:cxnLst>
                <a:cxn ang="0">
                  <a:pos x="T0" y="T1"/>
                </a:cxn>
                <a:cxn ang="0">
                  <a:pos x="T2" y="T3"/>
                </a:cxn>
                <a:cxn ang="0">
                  <a:pos x="T4" y="T5"/>
                </a:cxn>
                <a:cxn ang="0">
                  <a:pos x="T6" y="T7"/>
                </a:cxn>
                <a:cxn ang="0">
                  <a:pos x="T8" y="T9"/>
                </a:cxn>
              </a:cxnLst>
              <a:rect l="0" t="0" r="r" b="b"/>
              <a:pathLst>
                <a:path w="1157" h="347">
                  <a:moveTo>
                    <a:pt x="1157" y="33"/>
                  </a:moveTo>
                  <a:lnTo>
                    <a:pt x="10" y="347"/>
                  </a:lnTo>
                  <a:lnTo>
                    <a:pt x="0" y="314"/>
                  </a:lnTo>
                  <a:lnTo>
                    <a:pt x="1149" y="0"/>
                  </a:lnTo>
                  <a:lnTo>
                    <a:pt x="1157"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1" name="ïşļîḍè">
              <a:extLst>
                <a:ext uri="{FF2B5EF4-FFF2-40B4-BE49-F238E27FC236}">
                  <a16:creationId xmlns:a16="http://schemas.microsoft.com/office/drawing/2014/main" id="{7353B5A1-2020-4A09-923D-7C414CBF388F}"/>
                </a:ext>
              </a:extLst>
            </p:cNvPr>
            <p:cNvSpPr/>
            <p:nvPr/>
          </p:nvSpPr>
          <p:spPr bwMode="auto">
            <a:xfrm>
              <a:off x="5766109" y="2911707"/>
              <a:ext cx="1289473" cy="386731"/>
            </a:xfrm>
            <a:custGeom>
              <a:avLst/>
              <a:gdLst>
                <a:gd name="T0" fmla="*/ 1157 w 1157"/>
                <a:gd name="T1" fmla="*/ 33 h 347"/>
                <a:gd name="T2" fmla="*/ 10 w 1157"/>
                <a:gd name="T3" fmla="*/ 347 h 347"/>
                <a:gd name="T4" fmla="*/ 0 w 1157"/>
                <a:gd name="T5" fmla="*/ 314 h 347"/>
                <a:gd name="T6" fmla="*/ 1149 w 1157"/>
                <a:gd name="T7" fmla="*/ 0 h 347"/>
                <a:gd name="T8" fmla="*/ 1157 w 1157"/>
                <a:gd name="T9" fmla="*/ 33 h 347"/>
              </a:gdLst>
              <a:ahLst/>
              <a:cxnLst>
                <a:cxn ang="0">
                  <a:pos x="T0" y="T1"/>
                </a:cxn>
                <a:cxn ang="0">
                  <a:pos x="T2" y="T3"/>
                </a:cxn>
                <a:cxn ang="0">
                  <a:pos x="T4" y="T5"/>
                </a:cxn>
                <a:cxn ang="0">
                  <a:pos x="T6" y="T7"/>
                </a:cxn>
                <a:cxn ang="0">
                  <a:pos x="T8" y="T9"/>
                </a:cxn>
              </a:cxnLst>
              <a:rect l="0" t="0" r="r" b="b"/>
              <a:pathLst>
                <a:path w="1157" h="347">
                  <a:moveTo>
                    <a:pt x="1157" y="33"/>
                  </a:moveTo>
                  <a:lnTo>
                    <a:pt x="10" y="347"/>
                  </a:lnTo>
                  <a:lnTo>
                    <a:pt x="0" y="314"/>
                  </a:lnTo>
                  <a:lnTo>
                    <a:pt x="1149" y="0"/>
                  </a:lnTo>
                  <a:lnTo>
                    <a:pt x="1157"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2" name="îśľiḋê">
              <a:extLst>
                <a:ext uri="{FF2B5EF4-FFF2-40B4-BE49-F238E27FC236}">
                  <a16:creationId xmlns:a16="http://schemas.microsoft.com/office/drawing/2014/main" id="{269AE2D5-D33B-47A8-B83F-CF0A16BECCE2}"/>
                </a:ext>
              </a:extLst>
            </p:cNvPr>
            <p:cNvSpPr/>
            <p:nvPr/>
          </p:nvSpPr>
          <p:spPr bwMode="auto">
            <a:xfrm>
              <a:off x="5795086" y="3015355"/>
              <a:ext cx="1289473" cy="385616"/>
            </a:xfrm>
            <a:custGeom>
              <a:avLst/>
              <a:gdLst>
                <a:gd name="T0" fmla="*/ 1157 w 1157"/>
                <a:gd name="T1" fmla="*/ 33 h 346"/>
                <a:gd name="T2" fmla="*/ 9 w 1157"/>
                <a:gd name="T3" fmla="*/ 346 h 346"/>
                <a:gd name="T4" fmla="*/ 0 w 1157"/>
                <a:gd name="T5" fmla="*/ 315 h 346"/>
                <a:gd name="T6" fmla="*/ 1148 w 1157"/>
                <a:gd name="T7" fmla="*/ 0 h 346"/>
                <a:gd name="T8" fmla="*/ 1157 w 1157"/>
                <a:gd name="T9" fmla="*/ 33 h 346"/>
              </a:gdLst>
              <a:ahLst/>
              <a:cxnLst>
                <a:cxn ang="0">
                  <a:pos x="T0" y="T1"/>
                </a:cxn>
                <a:cxn ang="0">
                  <a:pos x="T2" y="T3"/>
                </a:cxn>
                <a:cxn ang="0">
                  <a:pos x="T4" y="T5"/>
                </a:cxn>
                <a:cxn ang="0">
                  <a:pos x="T6" y="T7"/>
                </a:cxn>
                <a:cxn ang="0">
                  <a:pos x="T8" y="T9"/>
                </a:cxn>
              </a:cxnLst>
              <a:rect l="0" t="0" r="r" b="b"/>
              <a:pathLst>
                <a:path w="1157" h="346">
                  <a:moveTo>
                    <a:pt x="1157" y="33"/>
                  </a:moveTo>
                  <a:lnTo>
                    <a:pt x="9" y="346"/>
                  </a:lnTo>
                  <a:lnTo>
                    <a:pt x="0" y="315"/>
                  </a:lnTo>
                  <a:lnTo>
                    <a:pt x="1148" y="0"/>
                  </a:lnTo>
                  <a:lnTo>
                    <a:pt x="1157"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3" name="iṡlíḋe">
              <a:extLst>
                <a:ext uri="{FF2B5EF4-FFF2-40B4-BE49-F238E27FC236}">
                  <a16:creationId xmlns:a16="http://schemas.microsoft.com/office/drawing/2014/main" id="{4CE6D343-F79F-478D-A86F-92200E943B01}"/>
                </a:ext>
              </a:extLst>
            </p:cNvPr>
            <p:cNvSpPr/>
            <p:nvPr/>
          </p:nvSpPr>
          <p:spPr bwMode="auto">
            <a:xfrm>
              <a:off x="5795086" y="3015355"/>
              <a:ext cx="1289473" cy="385616"/>
            </a:xfrm>
            <a:custGeom>
              <a:avLst/>
              <a:gdLst>
                <a:gd name="T0" fmla="*/ 1157 w 1157"/>
                <a:gd name="T1" fmla="*/ 33 h 346"/>
                <a:gd name="T2" fmla="*/ 9 w 1157"/>
                <a:gd name="T3" fmla="*/ 346 h 346"/>
                <a:gd name="T4" fmla="*/ 0 w 1157"/>
                <a:gd name="T5" fmla="*/ 315 h 346"/>
                <a:gd name="T6" fmla="*/ 1148 w 1157"/>
                <a:gd name="T7" fmla="*/ 0 h 346"/>
                <a:gd name="T8" fmla="*/ 1157 w 1157"/>
                <a:gd name="T9" fmla="*/ 33 h 346"/>
              </a:gdLst>
              <a:ahLst/>
              <a:cxnLst>
                <a:cxn ang="0">
                  <a:pos x="T0" y="T1"/>
                </a:cxn>
                <a:cxn ang="0">
                  <a:pos x="T2" y="T3"/>
                </a:cxn>
                <a:cxn ang="0">
                  <a:pos x="T4" y="T5"/>
                </a:cxn>
                <a:cxn ang="0">
                  <a:pos x="T6" y="T7"/>
                </a:cxn>
                <a:cxn ang="0">
                  <a:pos x="T8" y="T9"/>
                </a:cxn>
              </a:cxnLst>
              <a:rect l="0" t="0" r="r" b="b"/>
              <a:pathLst>
                <a:path w="1157" h="346">
                  <a:moveTo>
                    <a:pt x="1157" y="33"/>
                  </a:moveTo>
                  <a:lnTo>
                    <a:pt x="9" y="346"/>
                  </a:lnTo>
                  <a:lnTo>
                    <a:pt x="0" y="315"/>
                  </a:lnTo>
                  <a:lnTo>
                    <a:pt x="1148" y="0"/>
                  </a:lnTo>
                  <a:lnTo>
                    <a:pt x="1157"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4" name="i$ḷiḓê">
              <a:extLst>
                <a:ext uri="{FF2B5EF4-FFF2-40B4-BE49-F238E27FC236}">
                  <a16:creationId xmlns:a16="http://schemas.microsoft.com/office/drawing/2014/main" id="{C595D5CC-D535-4D5E-BA29-66521B54348A}"/>
                </a:ext>
              </a:extLst>
            </p:cNvPr>
            <p:cNvSpPr/>
            <p:nvPr/>
          </p:nvSpPr>
          <p:spPr bwMode="auto">
            <a:xfrm>
              <a:off x="5824063" y="3120118"/>
              <a:ext cx="1289473" cy="384502"/>
            </a:xfrm>
            <a:custGeom>
              <a:avLst/>
              <a:gdLst>
                <a:gd name="T0" fmla="*/ 1157 w 1157"/>
                <a:gd name="T1" fmla="*/ 31 h 345"/>
                <a:gd name="T2" fmla="*/ 8 w 1157"/>
                <a:gd name="T3" fmla="*/ 345 h 345"/>
                <a:gd name="T4" fmla="*/ 0 w 1157"/>
                <a:gd name="T5" fmla="*/ 313 h 345"/>
                <a:gd name="T6" fmla="*/ 1148 w 1157"/>
                <a:gd name="T7" fmla="*/ 0 h 345"/>
                <a:gd name="T8" fmla="*/ 1157 w 1157"/>
                <a:gd name="T9" fmla="*/ 31 h 345"/>
              </a:gdLst>
              <a:ahLst/>
              <a:cxnLst>
                <a:cxn ang="0">
                  <a:pos x="T0" y="T1"/>
                </a:cxn>
                <a:cxn ang="0">
                  <a:pos x="T2" y="T3"/>
                </a:cxn>
                <a:cxn ang="0">
                  <a:pos x="T4" y="T5"/>
                </a:cxn>
                <a:cxn ang="0">
                  <a:pos x="T6" y="T7"/>
                </a:cxn>
                <a:cxn ang="0">
                  <a:pos x="T8" y="T9"/>
                </a:cxn>
              </a:cxnLst>
              <a:rect l="0" t="0" r="r" b="b"/>
              <a:pathLst>
                <a:path w="1157" h="345">
                  <a:moveTo>
                    <a:pt x="1157" y="31"/>
                  </a:moveTo>
                  <a:lnTo>
                    <a:pt x="8" y="345"/>
                  </a:lnTo>
                  <a:lnTo>
                    <a:pt x="0" y="313"/>
                  </a:lnTo>
                  <a:lnTo>
                    <a:pt x="1148" y="0"/>
                  </a:lnTo>
                  <a:lnTo>
                    <a:pt x="1157" y="31"/>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5" name="îṣliďè">
              <a:extLst>
                <a:ext uri="{FF2B5EF4-FFF2-40B4-BE49-F238E27FC236}">
                  <a16:creationId xmlns:a16="http://schemas.microsoft.com/office/drawing/2014/main" id="{C5808560-FB67-4A28-80AF-90B2AC2C5318}"/>
                </a:ext>
              </a:extLst>
            </p:cNvPr>
            <p:cNvSpPr/>
            <p:nvPr/>
          </p:nvSpPr>
          <p:spPr bwMode="auto">
            <a:xfrm>
              <a:off x="5824063" y="3120118"/>
              <a:ext cx="1289473" cy="384502"/>
            </a:xfrm>
            <a:custGeom>
              <a:avLst/>
              <a:gdLst>
                <a:gd name="T0" fmla="*/ 1157 w 1157"/>
                <a:gd name="T1" fmla="*/ 31 h 345"/>
                <a:gd name="T2" fmla="*/ 8 w 1157"/>
                <a:gd name="T3" fmla="*/ 345 h 345"/>
                <a:gd name="T4" fmla="*/ 0 w 1157"/>
                <a:gd name="T5" fmla="*/ 313 h 345"/>
                <a:gd name="T6" fmla="*/ 1148 w 1157"/>
                <a:gd name="T7" fmla="*/ 0 h 345"/>
                <a:gd name="T8" fmla="*/ 1157 w 1157"/>
                <a:gd name="T9" fmla="*/ 31 h 345"/>
              </a:gdLst>
              <a:ahLst/>
              <a:cxnLst>
                <a:cxn ang="0">
                  <a:pos x="T0" y="T1"/>
                </a:cxn>
                <a:cxn ang="0">
                  <a:pos x="T2" y="T3"/>
                </a:cxn>
                <a:cxn ang="0">
                  <a:pos x="T4" y="T5"/>
                </a:cxn>
                <a:cxn ang="0">
                  <a:pos x="T6" y="T7"/>
                </a:cxn>
                <a:cxn ang="0">
                  <a:pos x="T8" y="T9"/>
                </a:cxn>
              </a:cxnLst>
              <a:rect l="0" t="0" r="r" b="b"/>
              <a:pathLst>
                <a:path w="1157" h="345">
                  <a:moveTo>
                    <a:pt x="1157" y="31"/>
                  </a:moveTo>
                  <a:lnTo>
                    <a:pt x="8" y="345"/>
                  </a:lnTo>
                  <a:lnTo>
                    <a:pt x="0" y="313"/>
                  </a:lnTo>
                  <a:lnTo>
                    <a:pt x="1148" y="0"/>
                  </a:lnTo>
                  <a:lnTo>
                    <a:pt x="1157"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6" name="îśļïde">
              <a:extLst>
                <a:ext uri="{FF2B5EF4-FFF2-40B4-BE49-F238E27FC236}">
                  <a16:creationId xmlns:a16="http://schemas.microsoft.com/office/drawing/2014/main" id="{6C20A970-D7DD-4D3A-9A1C-26030188F742}"/>
                </a:ext>
              </a:extLst>
            </p:cNvPr>
            <p:cNvSpPr/>
            <p:nvPr/>
          </p:nvSpPr>
          <p:spPr bwMode="auto">
            <a:xfrm>
              <a:off x="5854154" y="3228224"/>
              <a:ext cx="1289473" cy="385616"/>
            </a:xfrm>
            <a:custGeom>
              <a:avLst/>
              <a:gdLst>
                <a:gd name="T0" fmla="*/ 1157 w 1157"/>
                <a:gd name="T1" fmla="*/ 33 h 346"/>
                <a:gd name="T2" fmla="*/ 8 w 1157"/>
                <a:gd name="T3" fmla="*/ 346 h 346"/>
                <a:gd name="T4" fmla="*/ 0 w 1157"/>
                <a:gd name="T5" fmla="*/ 313 h 346"/>
                <a:gd name="T6" fmla="*/ 1148 w 1157"/>
                <a:gd name="T7" fmla="*/ 0 h 346"/>
                <a:gd name="T8" fmla="*/ 1157 w 1157"/>
                <a:gd name="T9" fmla="*/ 33 h 346"/>
              </a:gdLst>
              <a:ahLst/>
              <a:cxnLst>
                <a:cxn ang="0">
                  <a:pos x="T0" y="T1"/>
                </a:cxn>
                <a:cxn ang="0">
                  <a:pos x="T2" y="T3"/>
                </a:cxn>
                <a:cxn ang="0">
                  <a:pos x="T4" y="T5"/>
                </a:cxn>
                <a:cxn ang="0">
                  <a:pos x="T6" y="T7"/>
                </a:cxn>
                <a:cxn ang="0">
                  <a:pos x="T8" y="T9"/>
                </a:cxn>
              </a:cxnLst>
              <a:rect l="0" t="0" r="r" b="b"/>
              <a:pathLst>
                <a:path w="1157" h="346">
                  <a:moveTo>
                    <a:pt x="1157" y="33"/>
                  </a:moveTo>
                  <a:lnTo>
                    <a:pt x="8" y="346"/>
                  </a:lnTo>
                  <a:lnTo>
                    <a:pt x="0" y="313"/>
                  </a:lnTo>
                  <a:lnTo>
                    <a:pt x="1148" y="0"/>
                  </a:lnTo>
                  <a:lnTo>
                    <a:pt x="1157"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7" name="íšľíde">
              <a:extLst>
                <a:ext uri="{FF2B5EF4-FFF2-40B4-BE49-F238E27FC236}">
                  <a16:creationId xmlns:a16="http://schemas.microsoft.com/office/drawing/2014/main" id="{4F2F1E50-C214-46C5-90E2-183ADFA0483C}"/>
                </a:ext>
              </a:extLst>
            </p:cNvPr>
            <p:cNvSpPr/>
            <p:nvPr/>
          </p:nvSpPr>
          <p:spPr bwMode="auto">
            <a:xfrm>
              <a:off x="5854154" y="3228224"/>
              <a:ext cx="1289473" cy="385616"/>
            </a:xfrm>
            <a:custGeom>
              <a:avLst/>
              <a:gdLst>
                <a:gd name="T0" fmla="*/ 1157 w 1157"/>
                <a:gd name="T1" fmla="*/ 33 h 346"/>
                <a:gd name="T2" fmla="*/ 8 w 1157"/>
                <a:gd name="T3" fmla="*/ 346 h 346"/>
                <a:gd name="T4" fmla="*/ 0 w 1157"/>
                <a:gd name="T5" fmla="*/ 313 h 346"/>
                <a:gd name="T6" fmla="*/ 1148 w 1157"/>
                <a:gd name="T7" fmla="*/ 0 h 346"/>
                <a:gd name="T8" fmla="*/ 1157 w 1157"/>
                <a:gd name="T9" fmla="*/ 33 h 346"/>
              </a:gdLst>
              <a:ahLst/>
              <a:cxnLst>
                <a:cxn ang="0">
                  <a:pos x="T0" y="T1"/>
                </a:cxn>
                <a:cxn ang="0">
                  <a:pos x="T2" y="T3"/>
                </a:cxn>
                <a:cxn ang="0">
                  <a:pos x="T4" y="T5"/>
                </a:cxn>
                <a:cxn ang="0">
                  <a:pos x="T6" y="T7"/>
                </a:cxn>
                <a:cxn ang="0">
                  <a:pos x="T8" y="T9"/>
                </a:cxn>
              </a:cxnLst>
              <a:rect l="0" t="0" r="r" b="b"/>
              <a:pathLst>
                <a:path w="1157" h="346">
                  <a:moveTo>
                    <a:pt x="1157" y="33"/>
                  </a:moveTo>
                  <a:lnTo>
                    <a:pt x="8" y="346"/>
                  </a:lnTo>
                  <a:lnTo>
                    <a:pt x="0" y="313"/>
                  </a:lnTo>
                  <a:lnTo>
                    <a:pt x="1148" y="0"/>
                  </a:lnTo>
                  <a:lnTo>
                    <a:pt x="1157"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8" name="î$lïḍê">
              <a:extLst>
                <a:ext uri="{FF2B5EF4-FFF2-40B4-BE49-F238E27FC236}">
                  <a16:creationId xmlns:a16="http://schemas.microsoft.com/office/drawing/2014/main" id="{0FB65969-570E-4F20-8FA1-447D3049888A}"/>
                </a:ext>
              </a:extLst>
            </p:cNvPr>
            <p:cNvSpPr/>
            <p:nvPr/>
          </p:nvSpPr>
          <p:spPr bwMode="auto">
            <a:xfrm>
              <a:off x="5883131" y="3330758"/>
              <a:ext cx="1288358" cy="386731"/>
            </a:xfrm>
            <a:custGeom>
              <a:avLst/>
              <a:gdLst>
                <a:gd name="T0" fmla="*/ 1156 w 1156"/>
                <a:gd name="T1" fmla="*/ 33 h 347"/>
                <a:gd name="T2" fmla="*/ 8 w 1156"/>
                <a:gd name="T3" fmla="*/ 347 h 347"/>
                <a:gd name="T4" fmla="*/ 0 w 1156"/>
                <a:gd name="T5" fmla="*/ 315 h 347"/>
                <a:gd name="T6" fmla="*/ 1146 w 1156"/>
                <a:gd name="T7" fmla="*/ 0 h 347"/>
                <a:gd name="T8" fmla="*/ 1156 w 1156"/>
                <a:gd name="T9" fmla="*/ 33 h 347"/>
              </a:gdLst>
              <a:ahLst/>
              <a:cxnLst>
                <a:cxn ang="0">
                  <a:pos x="T0" y="T1"/>
                </a:cxn>
                <a:cxn ang="0">
                  <a:pos x="T2" y="T3"/>
                </a:cxn>
                <a:cxn ang="0">
                  <a:pos x="T4" y="T5"/>
                </a:cxn>
                <a:cxn ang="0">
                  <a:pos x="T6" y="T7"/>
                </a:cxn>
                <a:cxn ang="0">
                  <a:pos x="T8" y="T9"/>
                </a:cxn>
              </a:cxnLst>
              <a:rect l="0" t="0" r="r" b="b"/>
              <a:pathLst>
                <a:path w="1156" h="347">
                  <a:moveTo>
                    <a:pt x="1156" y="33"/>
                  </a:moveTo>
                  <a:lnTo>
                    <a:pt x="8" y="347"/>
                  </a:lnTo>
                  <a:lnTo>
                    <a:pt x="0" y="315"/>
                  </a:lnTo>
                  <a:lnTo>
                    <a:pt x="1146" y="0"/>
                  </a:lnTo>
                  <a:lnTo>
                    <a:pt x="1156"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9" name="íṧ1idé">
              <a:extLst>
                <a:ext uri="{FF2B5EF4-FFF2-40B4-BE49-F238E27FC236}">
                  <a16:creationId xmlns:a16="http://schemas.microsoft.com/office/drawing/2014/main" id="{032803C6-1237-4A86-98B9-3ED1C0474FC4}"/>
                </a:ext>
              </a:extLst>
            </p:cNvPr>
            <p:cNvSpPr/>
            <p:nvPr/>
          </p:nvSpPr>
          <p:spPr bwMode="auto">
            <a:xfrm>
              <a:off x="5883131" y="3330758"/>
              <a:ext cx="1288358" cy="386731"/>
            </a:xfrm>
            <a:custGeom>
              <a:avLst/>
              <a:gdLst>
                <a:gd name="T0" fmla="*/ 1156 w 1156"/>
                <a:gd name="T1" fmla="*/ 33 h 347"/>
                <a:gd name="T2" fmla="*/ 8 w 1156"/>
                <a:gd name="T3" fmla="*/ 347 h 347"/>
                <a:gd name="T4" fmla="*/ 0 w 1156"/>
                <a:gd name="T5" fmla="*/ 315 h 347"/>
                <a:gd name="T6" fmla="*/ 1146 w 1156"/>
                <a:gd name="T7" fmla="*/ 0 h 347"/>
                <a:gd name="T8" fmla="*/ 1156 w 1156"/>
                <a:gd name="T9" fmla="*/ 33 h 347"/>
              </a:gdLst>
              <a:ahLst/>
              <a:cxnLst>
                <a:cxn ang="0">
                  <a:pos x="T0" y="T1"/>
                </a:cxn>
                <a:cxn ang="0">
                  <a:pos x="T2" y="T3"/>
                </a:cxn>
                <a:cxn ang="0">
                  <a:pos x="T4" y="T5"/>
                </a:cxn>
                <a:cxn ang="0">
                  <a:pos x="T6" y="T7"/>
                </a:cxn>
                <a:cxn ang="0">
                  <a:pos x="T8" y="T9"/>
                </a:cxn>
              </a:cxnLst>
              <a:rect l="0" t="0" r="r" b="b"/>
              <a:pathLst>
                <a:path w="1156" h="347">
                  <a:moveTo>
                    <a:pt x="1156" y="33"/>
                  </a:moveTo>
                  <a:lnTo>
                    <a:pt x="8" y="347"/>
                  </a:lnTo>
                  <a:lnTo>
                    <a:pt x="0" y="315"/>
                  </a:lnTo>
                  <a:lnTo>
                    <a:pt x="1146" y="0"/>
                  </a:lnTo>
                  <a:lnTo>
                    <a:pt x="1156"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0" name="íŝ1îďê">
              <a:extLst>
                <a:ext uri="{FF2B5EF4-FFF2-40B4-BE49-F238E27FC236}">
                  <a16:creationId xmlns:a16="http://schemas.microsoft.com/office/drawing/2014/main" id="{68368D79-343C-4DB3-8B37-C5AD8584AADC}"/>
                </a:ext>
              </a:extLst>
            </p:cNvPr>
            <p:cNvSpPr/>
            <p:nvPr/>
          </p:nvSpPr>
          <p:spPr bwMode="auto">
            <a:xfrm>
              <a:off x="5910994" y="3524680"/>
              <a:ext cx="960696" cy="295342"/>
            </a:xfrm>
            <a:custGeom>
              <a:avLst/>
              <a:gdLst>
                <a:gd name="T0" fmla="*/ 862 w 862"/>
                <a:gd name="T1" fmla="*/ 33 h 265"/>
                <a:gd name="T2" fmla="*/ 9 w 862"/>
                <a:gd name="T3" fmla="*/ 265 h 265"/>
                <a:gd name="T4" fmla="*/ 0 w 862"/>
                <a:gd name="T5" fmla="*/ 234 h 265"/>
                <a:gd name="T6" fmla="*/ 852 w 862"/>
                <a:gd name="T7" fmla="*/ 0 h 265"/>
                <a:gd name="T8" fmla="*/ 862 w 862"/>
                <a:gd name="T9" fmla="*/ 33 h 265"/>
              </a:gdLst>
              <a:ahLst/>
              <a:cxnLst>
                <a:cxn ang="0">
                  <a:pos x="T0" y="T1"/>
                </a:cxn>
                <a:cxn ang="0">
                  <a:pos x="T2" y="T3"/>
                </a:cxn>
                <a:cxn ang="0">
                  <a:pos x="T4" y="T5"/>
                </a:cxn>
                <a:cxn ang="0">
                  <a:pos x="T6" y="T7"/>
                </a:cxn>
                <a:cxn ang="0">
                  <a:pos x="T8" y="T9"/>
                </a:cxn>
              </a:cxnLst>
              <a:rect l="0" t="0" r="r" b="b"/>
              <a:pathLst>
                <a:path w="862" h="265">
                  <a:moveTo>
                    <a:pt x="862" y="33"/>
                  </a:moveTo>
                  <a:lnTo>
                    <a:pt x="9" y="265"/>
                  </a:lnTo>
                  <a:lnTo>
                    <a:pt x="0" y="234"/>
                  </a:lnTo>
                  <a:lnTo>
                    <a:pt x="852" y="0"/>
                  </a:lnTo>
                  <a:lnTo>
                    <a:pt x="862"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1" name="iṩľïḑê">
              <a:extLst>
                <a:ext uri="{FF2B5EF4-FFF2-40B4-BE49-F238E27FC236}">
                  <a16:creationId xmlns:a16="http://schemas.microsoft.com/office/drawing/2014/main" id="{F4C988AA-8E8A-4A25-8DF1-9D4E6AA93120}"/>
                </a:ext>
              </a:extLst>
            </p:cNvPr>
            <p:cNvSpPr/>
            <p:nvPr/>
          </p:nvSpPr>
          <p:spPr bwMode="auto">
            <a:xfrm>
              <a:off x="5910994" y="3524680"/>
              <a:ext cx="960696" cy="295342"/>
            </a:xfrm>
            <a:custGeom>
              <a:avLst/>
              <a:gdLst>
                <a:gd name="T0" fmla="*/ 862 w 862"/>
                <a:gd name="T1" fmla="*/ 33 h 265"/>
                <a:gd name="T2" fmla="*/ 9 w 862"/>
                <a:gd name="T3" fmla="*/ 265 h 265"/>
                <a:gd name="T4" fmla="*/ 0 w 862"/>
                <a:gd name="T5" fmla="*/ 234 h 265"/>
                <a:gd name="T6" fmla="*/ 852 w 862"/>
                <a:gd name="T7" fmla="*/ 0 h 265"/>
                <a:gd name="T8" fmla="*/ 862 w 862"/>
                <a:gd name="T9" fmla="*/ 33 h 265"/>
              </a:gdLst>
              <a:ahLst/>
              <a:cxnLst>
                <a:cxn ang="0">
                  <a:pos x="T0" y="T1"/>
                </a:cxn>
                <a:cxn ang="0">
                  <a:pos x="T2" y="T3"/>
                </a:cxn>
                <a:cxn ang="0">
                  <a:pos x="T4" y="T5"/>
                </a:cxn>
                <a:cxn ang="0">
                  <a:pos x="T6" y="T7"/>
                </a:cxn>
                <a:cxn ang="0">
                  <a:pos x="T8" y="T9"/>
                </a:cxn>
              </a:cxnLst>
              <a:rect l="0" t="0" r="r" b="b"/>
              <a:pathLst>
                <a:path w="862" h="265">
                  <a:moveTo>
                    <a:pt x="862" y="33"/>
                  </a:moveTo>
                  <a:lnTo>
                    <a:pt x="9" y="265"/>
                  </a:lnTo>
                  <a:lnTo>
                    <a:pt x="0" y="234"/>
                  </a:lnTo>
                  <a:lnTo>
                    <a:pt x="852" y="0"/>
                  </a:lnTo>
                  <a:lnTo>
                    <a:pt x="862"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2" name="íṩlíďè">
              <a:extLst>
                <a:ext uri="{FF2B5EF4-FFF2-40B4-BE49-F238E27FC236}">
                  <a16:creationId xmlns:a16="http://schemas.microsoft.com/office/drawing/2014/main" id="{80413720-929D-4027-AD94-7B3E61D08EEA}"/>
                </a:ext>
              </a:extLst>
            </p:cNvPr>
            <p:cNvSpPr/>
            <p:nvPr/>
          </p:nvSpPr>
          <p:spPr bwMode="auto">
            <a:xfrm>
              <a:off x="4739657" y="5215372"/>
              <a:ext cx="119252" cy="119252"/>
            </a:xfrm>
            <a:custGeom>
              <a:avLst/>
              <a:gdLst>
                <a:gd name="T0" fmla="*/ 107 w 107"/>
                <a:gd name="T1" fmla="*/ 84 h 107"/>
                <a:gd name="T2" fmla="*/ 23 w 107"/>
                <a:gd name="T3" fmla="*/ 107 h 107"/>
                <a:gd name="T4" fmla="*/ 0 w 107"/>
                <a:gd name="T5" fmla="*/ 23 h 107"/>
                <a:gd name="T6" fmla="*/ 84 w 107"/>
                <a:gd name="T7" fmla="*/ 0 h 107"/>
                <a:gd name="T8" fmla="*/ 107 w 107"/>
                <a:gd name="T9" fmla="*/ 84 h 107"/>
              </a:gdLst>
              <a:ahLst/>
              <a:cxnLst>
                <a:cxn ang="0">
                  <a:pos x="T0" y="T1"/>
                </a:cxn>
                <a:cxn ang="0">
                  <a:pos x="T2" y="T3"/>
                </a:cxn>
                <a:cxn ang="0">
                  <a:pos x="T4" y="T5"/>
                </a:cxn>
                <a:cxn ang="0">
                  <a:pos x="T6" y="T7"/>
                </a:cxn>
                <a:cxn ang="0">
                  <a:pos x="T8" y="T9"/>
                </a:cxn>
              </a:cxnLst>
              <a:rect l="0" t="0" r="r" b="b"/>
              <a:pathLst>
                <a:path w="107" h="107">
                  <a:moveTo>
                    <a:pt x="107" y="84"/>
                  </a:moveTo>
                  <a:lnTo>
                    <a:pt x="23" y="107"/>
                  </a:lnTo>
                  <a:lnTo>
                    <a:pt x="0" y="23"/>
                  </a:lnTo>
                  <a:lnTo>
                    <a:pt x="84" y="0"/>
                  </a:lnTo>
                  <a:lnTo>
                    <a:pt x="107" y="84"/>
                  </a:lnTo>
                  <a:close/>
                </a:path>
              </a:pathLst>
            </a:custGeom>
            <a:solidFill>
              <a:srgbClr val="54BA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3" name="îṣlîḑé">
              <a:extLst>
                <a:ext uri="{FF2B5EF4-FFF2-40B4-BE49-F238E27FC236}">
                  <a16:creationId xmlns:a16="http://schemas.microsoft.com/office/drawing/2014/main" id="{C4522074-13B1-46BC-B87C-BF493451879A}"/>
                </a:ext>
              </a:extLst>
            </p:cNvPr>
            <p:cNvSpPr/>
            <p:nvPr/>
          </p:nvSpPr>
          <p:spPr bwMode="auto">
            <a:xfrm>
              <a:off x="4925778" y="5162991"/>
              <a:ext cx="222899" cy="93618"/>
            </a:xfrm>
            <a:custGeom>
              <a:avLst/>
              <a:gdLst>
                <a:gd name="T0" fmla="*/ 200 w 200"/>
                <a:gd name="T1" fmla="*/ 33 h 84"/>
                <a:gd name="T2" fmla="*/ 8 w 200"/>
                <a:gd name="T3" fmla="*/ 84 h 84"/>
                <a:gd name="T4" fmla="*/ 0 w 200"/>
                <a:gd name="T5" fmla="*/ 53 h 84"/>
                <a:gd name="T6" fmla="*/ 191 w 200"/>
                <a:gd name="T7" fmla="*/ 0 h 84"/>
                <a:gd name="T8" fmla="*/ 200 w 200"/>
                <a:gd name="T9" fmla="*/ 33 h 84"/>
              </a:gdLst>
              <a:ahLst/>
              <a:cxnLst>
                <a:cxn ang="0">
                  <a:pos x="T0" y="T1"/>
                </a:cxn>
                <a:cxn ang="0">
                  <a:pos x="T2" y="T3"/>
                </a:cxn>
                <a:cxn ang="0">
                  <a:pos x="T4" y="T5"/>
                </a:cxn>
                <a:cxn ang="0">
                  <a:pos x="T6" y="T7"/>
                </a:cxn>
                <a:cxn ang="0">
                  <a:pos x="T8" y="T9"/>
                </a:cxn>
              </a:cxnLst>
              <a:rect l="0" t="0" r="r" b="b"/>
              <a:pathLst>
                <a:path w="200" h="84">
                  <a:moveTo>
                    <a:pt x="200" y="33"/>
                  </a:moveTo>
                  <a:lnTo>
                    <a:pt x="8" y="84"/>
                  </a:lnTo>
                  <a:lnTo>
                    <a:pt x="0" y="53"/>
                  </a:lnTo>
                  <a:lnTo>
                    <a:pt x="191" y="0"/>
                  </a:lnTo>
                  <a:lnTo>
                    <a:pt x="200"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4" name="îṧlíḓe">
              <a:extLst>
                <a:ext uri="{FF2B5EF4-FFF2-40B4-BE49-F238E27FC236}">
                  <a16:creationId xmlns:a16="http://schemas.microsoft.com/office/drawing/2014/main" id="{CEA4F791-4714-4F75-8647-94E6FBE88DAB}"/>
                </a:ext>
              </a:extLst>
            </p:cNvPr>
            <p:cNvSpPr/>
            <p:nvPr/>
          </p:nvSpPr>
          <p:spPr bwMode="auto">
            <a:xfrm>
              <a:off x="4780894" y="5368058"/>
              <a:ext cx="119252" cy="119252"/>
            </a:xfrm>
            <a:custGeom>
              <a:avLst/>
              <a:gdLst>
                <a:gd name="T0" fmla="*/ 107 w 107"/>
                <a:gd name="T1" fmla="*/ 84 h 107"/>
                <a:gd name="T2" fmla="*/ 23 w 107"/>
                <a:gd name="T3" fmla="*/ 107 h 107"/>
                <a:gd name="T4" fmla="*/ 0 w 107"/>
                <a:gd name="T5" fmla="*/ 23 h 107"/>
                <a:gd name="T6" fmla="*/ 84 w 107"/>
                <a:gd name="T7" fmla="*/ 0 h 107"/>
                <a:gd name="T8" fmla="*/ 107 w 107"/>
                <a:gd name="T9" fmla="*/ 84 h 107"/>
              </a:gdLst>
              <a:ahLst/>
              <a:cxnLst>
                <a:cxn ang="0">
                  <a:pos x="T0" y="T1"/>
                </a:cxn>
                <a:cxn ang="0">
                  <a:pos x="T2" y="T3"/>
                </a:cxn>
                <a:cxn ang="0">
                  <a:pos x="T4" y="T5"/>
                </a:cxn>
                <a:cxn ang="0">
                  <a:pos x="T6" y="T7"/>
                </a:cxn>
                <a:cxn ang="0">
                  <a:pos x="T8" y="T9"/>
                </a:cxn>
              </a:cxnLst>
              <a:rect l="0" t="0" r="r" b="b"/>
              <a:pathLst>
                <a:path w="107" h="107">
                  <a:moveTo>
                    <a:pt x="107" y="84"/>
                  </a:moveTo>
                  <a:lnTo>
                    <a:pt x="23" y="107"/>
                  </a:lnTo>
                  <a:lnTo>
                    <a:pt x="0" y="23"/>
                  </a:lnTo>
                  <a:lnTo>
                    <a:pt x="84" y="0"/>
                  </a:lnTo>
                  <a:lnTo>
                    <a:pt x="107" y="84"/>
                  </a:lnTo>
                  <a:close/>
                </a:path>
              </a:pathLst>
            </a:custGeom>
            <a:solidFill>
              <a:srgbClr val="F44D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6" name="íṥ1ïḋè">
              <a:extLst>
                <a:ext uri="{FF2B5EF4-FFF2-40B4-BE49-F238E27FC236}">
                  <a16:creationId xmlns:a16="http://schemas.microsoft.com/office/drawing/2014/main" id="{9C9A28B8-02D1-4C02-9334-0454130FDB10}"/>
                </a:ext>
              </a:extLst>
            </p:cNvPr>
            <p:cNvSpPr/>
            <p:nvPr/>
          </p:nvSpPr>
          <p:spPr bwMode="auto">
            <a:xfrm>
              <a:off x="4967014" y="5241006"/>
              <a:ext cx="495951" cy="168289"/>
            </a:xfrm>
            <a:custGeom>
              <a:avLst/>
              <a:gdLst>
                <a:gd name="T0" fmla="*/ 445 w 445"/>
                <a:gd name="T1" fmla="*/ 33 h 151"/>
                <a:gd name="T2" fmla="*/ 8 w 445"/>
                <a:gd name="T3" fmla="*/ 151 h 151"/>
                <a:gd name="T4" fmla="*/ 0 w 445"/>
                <a:gd name="T5" fmla="*/ 120 h 151"/>
                <a:gd name="T6" fmla="*/ 435 w 445"/>
                <a:gd name="T7" fmla="*/ 0 h 151"/>
                <a:gd name="T8" fmla="*/ 445 w 445"/>
                <a:gd name="T9" fmla="*/ 33 h 151"/>
              </a:gdLst>
              <a:ahLst/>
              <a:cxnLst>
                <a:cxn ang="0">
                  <a:pos x="T0" y="T1"/>
                </a:cxn>
                <a:cxn ang="0">
                  <a:pos x="T2" y="T3"/>
                </a:cxn>
                <a:cxn ang="0">
                  <a:pos x="T4" y="T5"/>
                </a:cxn>
                <a:cxn ang="0">
                  <a:pos x="T6" y="T7"/>
                </a:cxn>
                <a:cxn ang="0">
                  <a:pos x="T8" y="T9"/>
                </a:cxn>
              </a:cxnLst>
              <a:rect l="0" t="0" r="r" b="b"/>
              <a:pathLst>
                <a:path w="445" h="151">
                  <a:moveTo>
                    <a:pt x="445" y="33"/>
                  </a:moveTo>
                  <a:lnTo>
                    <a:pt x="8" y="151"/>
                  </a:lnTo>
                  <a:lnTo>
                    <a:pt x="0" y="120"/>
                  </a:lnTo>
                  <a:lnTo>
                    <a:pt x="435" y="0"/>
                  </a:lnTo>
                  <a:lnTo>
                    <a:pt x="445"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7" name="ïṣ1îḍé">
              <a:extLst>
                <a:ext uri="{FF2B5EF4-FFF2-40B4-BE49-F238E27FC236}">
                  <a16:creationId xmlns:a16="http://schemas.microsoft.com/office/drawing/2014/main" id="{97C9D011-390C-443E-A278-D4451D74E617}"/>
                </a:ext>
              </a:extLst>
            </p:cNvPr>
            <p:cNvSpPr/>
            <p:nvPr/>
          </p:nvSpPr>
          <p:spPr bwMode="auto">
            <a:xfrm>
              <a:off x="5149792" y="4963496"/>
              <a:ext cx="212869" cy="91389"/>
            </a:xfrm>
            <a:custGeom>
              <a:avLst/>
              <a:gdLst>
                <a:gd name="T0" fmla="*/ 191 w 191"/>
                <a:gd name="T1" fmla="*/ 32 h 82"/>
                <a:gd name="T2" fmla="*/ 10 w 191"/>
                <a:gd name="T3" fmla="*/ 82 h 82"/>
                <a:gd name="T4" fmla="*/ 0 w 191"/>
                <a:gd name="T5" fmla="*/ 50 h 82"/>
                <a:gd name="T6" fmla="*/ 183 w 191"/>
                <a:gd name="T7" fmla="*/ 0 h 82"/>
                <a:gd name="T8" fmla="*/ 191 w 191"/>
                <a:gd name="T9" fmla="*/ 32 h 82"/>
              </a:gdLst>
              <a:ahLst/>
              <a:cxnLst>
                <a:cxn ang="0">
                  <a:pos x="T0" y="T1"/>
                </a:cxn>
                <a:cxn ang="0">
                  <a:pos x="T2" y="T3"/>
                </a:cxn>
                <a:cxn ang="0">
                  <a:pos x="T4" y="T5"/>
                </a:cxn>
                <a:cxn ang="0">
                  <a:pos x="T6" y="T7"/>
                </a:cxn>
                <a:cxn ang="0">
                  <a:pos x="T8" y="T9"/>
                </a:cxn>
              </a:cxnLst>
              <a:rect l="0" t="0" r="r" b="b"/>
              <a:pathLst>
                <a:path w="191" h="82">
                  <a:moveTo>
                    <a:pt x="191" y="32"/>
                  </a:moveTo>
                  <a:lnTo>
                    <a:pt x="10" y="82"/>
                  </a:lnTo>
                  <a:lnTo>
                    <a:pt x="0" y="50"/>
                  </a:lnTo>
                  <a:lnTo>
                    <a:pt x="183" y="0"/>
                  </a:lnTo>
                  <a:lnTo>
                    <a:pt x="191" y="32"/>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8" name="îŝḷíḑê">
              <a:extLst>
                <a:ext uri="{FF2B5EF4-FFF2-40B4-BE49-F238E27FC236}">
                  <a16:creationId xmlns:a16="http://schemas.microsoft.com/office/drawing/2014/main" id="{EB02484B-7FE0-4315-A6FD-B484A783EA04}"/>
                </a:ext>
              </a:extLst>
            </p:cNvPr>
            <p:cNvSpPr/>
            <p:nvPr/>
          </p:nvSpPr>
          <p:spPr bwMode="auto">
            <a:xfrm>
              <a:off x="5149792" y="4963496"/>
              <a:ext cx="212869" cy="91389"/>
            </a:xfrm>
            <a:custGeom>
              <a:avLst/>
              <a:gdLst>
                <a:gd name="T0" fmla="*/ 191 w 191"/>
                <a:gd name="T1" fmla="*/ 32 h 82"/>
                <a:gd name="T2" fmla="*/ 10 w 191"/>
                <a:gd name="T3" fmla="*/ 82 h 82"/>
                <a:gd name="T4" fmla="*/ 0 w 191"/>
                <a:gd name="T5" fmla="*/ 50 h 82"/>
                <a:gd name="T6" fmla="*/ 183 w 191"/>
                <a:gd name="T7" fmla="*/ 0 h 82"/>
                <a:gd name="T8" fmla="*/ 191 w 191"/>
                <a:gd name="T9" fmla="*/ 32 h 82"/>
              </a:gdLst>
              <a:ahLst/>
              <a:cxnLst>
                <a:cxn ang="0">
                  <a:pos x="T0" y="T1"/>
                </a:cxn>
                <a:cxn ang="0">
                  <a:pos x="T2" y="T3"/>
                </a:cxn>
                <a:cxn ang="0">
                  <a:pos x="T4" y="T5"/>
                </a:cxn>
                <a:cxn ang="0">
                  <a:pos x="T6" y="T7"/>
                </a:cxn>
                <a:cxn ang="0">
                  <a:pos x="T8" y="T9"/>
                </a:cxn>
              </a:cxnLst>
              <a:rect l="0" t="0" r="r" b="b"/>
              <a:pathLst>
                <a:path w="191" h="82">
                  <a:moveTo>
                    <a:pt x="191" y="32"/>
                  </a:moveTo>
                  <a:lnTo>
                    <a:pt x="10" y="82"/>
                  </a:lnTo>
                  <a:lnTo>
                    <a:pt x="0" y="50"/>
                  </a:lnTo>
                  <a:lnTo>
                    <a:pt x="183" y="0"/>
                  </a:lnTo>
                  <a:lnTo>
                    <a:pt x="191" y="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9" name="îsḻîḍé">
              <a:extLst>
                <a:ext uri="{FF2B5EF4-FFF2-40B4-BE49-F238E27FC236}">
                  <a16:creationId xmlns:a16="http://schemas.microsoft.com/office/drawing/2014/main" id="{C653DBB1-59E2-4034-B6B0-7C562C412C39}"/>
                </a:ext>
              </a:extLst>
            </p:cNvPr>
            <p:cNvSpPr/>
            <p:nvPr/>
          </p:nvSpPr>
          <p:spPr bwMode="auto">
            <a:xfrm>
              <a:off x="4396392" y="4466430"/>
              <a:ext cx="200609" cy="620775"/>
            </a:xfrm>
            <a:custGeom>
              <a:avLst/>
              <a:gdLst>
                <a:gd name="T0" fmla="*/ 180 w 180"/>
                <a:gd name="T1" fmla="*/ 550 h 557"/>
                <a:gd name="T2" fmla="*/ 151 w 180"/>
                <a:gd name="T3" fmla="*/ 557 h 557"/>
                <a:gd name="T4" fmla="*/ 0 w 180"/>
                <a:gd name="T5" fmla="*/ 8 h 557"/>
                <a:gd name="T6" fmla="*/ 28 w 180"/>
                <a:gd name="T7" fmla="*/ 0 h 557"/>
                <a:gd name="T8" fmla="*/ 180 w 180"/>
                <a:gd name="T9" fmla="*/ 550 h 557"/>
              </a:gdLst>
              <a:ahLst/>
              <a:cxnLst>
                <a:cxn ang="0">
                  <a:pos x="T0" y="T1"/>
                </a:cxn>
                <a:cxn ang="0">
                  <a:pos x="T2" y="T3"/>
                </a:cxn>
                <a:cxn ang="0">
                  <a:pos x="T4" y="T5"/>
                </a:cxn>
                <a:cxn ang="0">
                  <a:pos x="T6" y="T7"/>
                </a:cxn>
                <a:cxn ang="0">
                  <a:pos x="T8" y="T9"/>
                </a:cxn>
              </a:cxnLst>
              <a:rect l="0" t="0" r="r" b="b"/>
              <a:pathLst>
                <a:path w="180" h="557">
                  <a:moveTo>
                    <a:pt x="180" y="550"/>
                  </a:moveTo>
                  <a:lnTo>
                    <a:pt x="151" y="557"/>
                  </a:lnTo>
                  <a:lnTo>
                    <a:pt x="0" y="8"/>
                  </a:lnTo>
                  <a:lnTo>
                    <a:pt x="28" y="0"/>
                  </a:lnTo>
                  <a:lnTo>
                    <a:pt x="180" y="550"/>
                  </a:lnTo>
                  <a:close/>
                </a:path>
              </a:pathLst>
            </a:custGeom>
            <a:solidFill>
              <a:srgbClr val="54BA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0" name="îŝ1îde">
              <a:extLst>
                <a:ext uri="{FF2B5EF4-FFF2-40B4-BE49-F238E27FC236}">
                  <a16:creationId xmlns:a16="http://schemas.microsoft.com/office/drawing/2014/main" id="{FBD732B7-E568-4B53-9615-C979CDBAC2D2}"/>
                </a:ext>
              </a:extLst>
            </p:cNvPr>
            <p:cNvSpPr/>
            <p:nvPr/>
          </p:nvSpPr>
          <p:spPr bwMode="auto">
            <a:xfrm>
              <a:off x="4396392" y="4466430"/>
              <a:ext cx="200609" cy="620775"/>
            </a:xfrm>
            <a:custGeom>
              <a:avLst/>
              <a:gdLst>
                <a:gd name="T0" fmla="*/ 180 w 180"/>
                <a:gd name="T1" fmla="*/ 550 h 557"/>
                <a:gd name="T2" fmla="*/ 151 w 180"/>
                <a:gd name="T3" fmla="*/ 557 h 557"/>
                <a:gd name="T4" fmla="*/ 0 w 180"/>
                <a:gd name="T5" fmla="*/ 8 h 557"/>
                <a:gd name="T6" fmla="*/ 28 w 180"/>
                <a:gd name="T7" fmla="*/ 0 h 557"/>
                <a:gd name="T8" fmla="*/ 180 w 180"/>
                <a:gd name="T9" fmla="*/ 550 h 557"/>
              </a:gdLst>
              <a:ahLst/>
              <a:cxnLst>
                <a:cxn ang="0">
                  <a:pos x="T0" y="T1"/>
                </a:cxn>
                <a:cxn ang="0">
                  <a:pos x="T2" y="T3"/>
                </a:cxn>
                <a:cxn ang="0">
                  <a:pos x="T4" y="T5"/>
                </a:cxn>
                <a:cxn ang="0">
                  <a:pos x="T6" y="T7"/>
                </a:cxn>
                <a:cxn ang="0">
                  <a:pos x="T8" y="T9"/>
                </a:cxn>
              </a:cxnLst>
              <a:rect l="0" t="0" r="r" b="b"/>
              <a:pathLst>
                <a:path w="180" h="557">
                  <a:moveTo>
                    <a:pt x="180" y="550"/>
                  </a:moveTo>
                  <a:lnTo>
                    <a:pt x="151" y="557"/>
                  </a:lnTo>
                  <a:lnTo>
                    <a:pt x="0" y="8"/>
                  </a:lnTo>
                  <a:lnTo>
                    <a:pt x="28" y="0"/>
                  </a:lnTo>
                  <a:lnTo>
                    <a:pt x="180" y="5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1" name="îŝḷíḑê">
              <a:extLst>
                <a:ext uri="{FF2B5EF4-FFF2-40B4-BE49-F238E27FC236}">
                  <a16:creationId xmlns:a16="http://schemas.microsoft.com/office/drawing/2014/main" id="{1521BB0E-0639-489C-9D1D-AFBE9E332841}"/>
                </a:ext>
              </a:extLst>
            </p:cNvPr>
            <p:cNvSpPr/>
            <p:nvPr/>
          </p:nvSpPr>
          <p:spPr bwMode="auto">
            <a:xfrm>
              <a:off x="4496697" y="4706047"/>
              <a:ext cx="131511" cy="373357"/>
            </a:xfrm>
            <a:custGeom>
              <a:avLst/>
              <a:gdLst>
                <a:gd name="T0" fmla="*/ 118 w 118"/>
                <a:gd name="T1" fmla="*/ 326 h 335"/>
                <a:gd name="T2" fmla="*/ 90 w 118"/>
                <a:gd name="T3" fmla="*/ 335 h 335"/>
                <a:gd name="T4" fmla="*/ 0 w 118"/>
                <a:gd name="T5" fmla="*/ 8 h 335"/>
                <a:gd name="T6" fmla="*/ 28 w 118"/>
                <a:gd name="T7" fmla="*/ 0 h 335"/>
                <a:gd name="T8" fmla="*/ 118 w 118"/>
                <a:gd name="T9" fmla="*/ 326 h 335"/>
              </a:gdLst>
              <a:ahLst/>
              <a:cxnLst>
                <a:cxn ang="0">
                  <a:pos x="T0" y="T1"/>
                </a:cxn>
                <a:cxn ang="0">
                  <a:pos x="T2" y="T3"/>
                </a:cxn>
                <a:cxn ang="0">
                  <a:pos x="T4" y="T5"/>
                </a:cxn>
                <a:cxn ang="0">
                  <a:pos x="T6" y="T7"/>
                </a:cxn>
                <a:cxn ang="0">
                  <a:pos x="T8" y="T9"/>
                </a:cxn>
              </a:cxnLst>
              <a:rect l="0" t="0" r="r" b="b"/>
              <a:pathLst>
                <a:path w="118" h="335">
                  <a:moveTo>
                    <a:pt x="118" y="326"/>
                  </a:moveTo>
                  <a:lnTo>
                    <a:pt x="90" y="335"/>
                  </a:lnTo>
                  <a:lnTo>
                    <a:pt x="0" y="8"/>
                  </a:lnTo>
                  <a:lnTo>
                    <a:pt x="28" y="0"/>
                  </a:lnTo>
                  <a:lnTo>
                    <a:pt x="118" y="326"/>
                  </a:lnTo>
                  <a:close/>
                </a:path>
              </a:pathLst>
            </a:custGeom>
            <a:solidFill>
              <a:srgbClr val="F44D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2" name="ïṩ1ïḍè">
              <a:extLst>
                <a:ext uri="{FF2B5EF4-FFF2-40B4-BE49-F238E27FC236}">
                  <a16:creationId xmlns:a16="http://schemas.microsoft.com/office/drawing/2014/main" id="{533CC0E0-7C72-4D64-97EF-5B33A72F294E}"/>
                </a:ext>
              </a:extLst>
            </p:cNvPr>
            <p:cNvSpPr/>
            <p:nvPr/>
          </p:nvSpPr>
          <p:spPr bwMode="auto">
            <a:xfrm>
              <a:off x="4496697" y="4706047"/>
              <a:ext cx="131511" cy="373357"/>
            </a:xfrm>
            <a:custGeom>
              <a:avLst/>
              <a:gdLst>
                <a:gd name="T0" fmla="*/ 118 w 118"/>
                <a:gd name="T1" fmla="*/ 326 h 335"/>
                <a:gd name="T2" fmla="*/ 90 w 118"/>
                <a:gd name="T3" fmla="*/ 335 h 335"/>
                <a:gd name="T4" fmla="*/ 0 w 118"/>
                <a:gd name="T5" fmla="*/ 8 h 335"/>
                <a:gd name="T6" fmla="*/ 28 w 118"/>
                <a:gd name="T7" fmla="*/ 0 h 335"/>
                <a:gd name="T8" fmla="*/ 118 w 118"/>
                <a:gd name="T9" fmla="*/ 326 h 335"/>
              </a:gdLst>
              <a:ahLst/>
              <a:cxnLst>
                <a:cxn ang="0">
                  <a:pos x="T0" y="T1"/>
                </a:cxn>
                <a:cxn ang="0">
                  <a:pos x="T2" y="T3"/>
                </a:cxn>
                <a:cxn ang="0">
                  <a:pos x="T4" y="T5"/>
                </a:cxn>
                <a:cxn ang="0">
                  <a:pos x="T6" y="T7"/>
                </a:cxn>
                <a:cxn ang="0">
                  <a:pos x="T8" y="T9"/>
                </a:cxn>
              </a:cxnLst>
              <a:rect l="0" t="0" r="r" b="b"/>
              <a:pathLst>
                <a:path w="118" h="335">
                  <a:moveTo>
                    <a:pt x="118" y="326"/>
                  </a:moveTo>
                  <a:lnTo>
                    <a:pt x="90" y="335"/>
                  </a:lnTo>
                  <a:lnTo>
                    <a:pt x="0" y="8"/>
                  </a:lnTo>
                  <a:lnTo>
                    <a:pt x="28" y="0"/>
                  </a:lnTo>
                  <a:lnTo>
                    <a:pt x="118" y="3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3" name="íslîdê">
              <a:extLst>
                <a:ext uri="{FF2B5EF4-FFF2-40B4-BE49-F238E27FC236}">
                  <a16:creationId xmlns:a16="http://schemas.microsoft.com/office/drawing/2014/main" id="{481EFA3E-2C50-46E5-99B9-775C525AB90F}"/>
                </a:ext>
              </a:extLst>
            </p:cNvPr>
            <p:cNvSpPr/>
            <p:nvPr/>
          </p:nvSpPr>
          <p:spPr bwMode="auto">
            <a:xfrm>
              <a:off x="4537933" y="4531071"/>
              <a:ext cx="172747" cy="523814"/>
            </a:xfrm>
            <a:custGeom>
              <a:avLst/>
              <a:gdLst>
                <a:gd name="T0" fmla="*/ 155 w 155"/>
                <a:gd name="T1" fmla="*/ 463 h 470"/>
                <a:gd name="T2" fmla="*/ 127 w 155"/>
                <a:gd name="T3" fmla="*/ 470 h 470"/>
                <a:gd name="T4" fmla="*/ 0 w 155"/>
                <a:gd name="T5" fmla="*/ 7 h 470"/>
                <a:gd name="T6" fmla="*/ 28 w 155"/>
                <a:gd name="T7" fmla="*/ 0 h 470"/>
                <a:gd name="T8" fmla="*/ 155 w 155"/>
                <a:gd name="T9" fmla="*/ 463 h 470"/>
              </a:gdLst>
              <a:ahLst/>
              <a:cxnLst>
                <a:cxn ang="0">
                  <a:pos x="T0" y="T1"/>
                </a:cxn>
                <a:cxn ang="0">
                  <a:pos x="T2" y="T3"/>
                </a:cxn>
                <a:cxn ang="0">
                  <a:pos x="T4" y="T5"/>
                </a:cxn>
                <a:cxn ang="0">
                  <a:pos x="T6" y="T7"/>
                </a:cxn>
                <a:cxn ang="0">
                  <a:pos x="T8" y="T9"/>
                </a:cxn>
              </a:cxnLst>
              <a:rect l="0" t="0" r="r" b="b"/>
              <a:pathLst>
                <a:path w="155" h="470">
                  <a:moveTo>
                    <a:pt x="155" y="463"/>
                  </a:moveTo>
                  <a:lnTo>
                    <a:pt x="127" y="470"/>
                  </a:lnTo>
                  <a:lnTo>
                    <a:pt x="0" y="7"/>
                  </a:lnTo>
                  <a:lnTo>
                    <a:pt x="28" y="0"/>
                  </a:lnTo>
                  <a:lnTo>
                    <a:pt x="155" y="463"/>
                  </a:lnTo>
                  <a:close/>
                </a:path>
              </a:pathLst>
            </a:custGeom>
            <a:solidFill>
              <a:srgbClr val="54BA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4" name="ïślíḑé">
              <a:extLst>
                <a:ext uri="{FF2B5EF4-FFF2-40B4-BE49-F238E27FC236}">
                  <a16:creationId xmlns:a16="http://schemas.microsoft.com/office/drawing/2014/main" id="{292F9134-E236-4563-9741-921B2060B8CA}"/>
                </a:ext>
              </a:extLst>
            </p:cNvPr>
            <p:cNvSpPr/>
            <p:nvPr/>
          </p:nvSpPr>
          <p:spPr bwMode="auto">
            <a:xfrm>
              <a:off x="4537933" y="4531071"/>
              <a:ext cx="172747" cy="523814"/>
            </a:xfrm>
            <a:custGeom>
              <a:avLst/>
              <a:gdLst>
                <a:gd name="T0" fmla="*/ 155 w 155"/>
                <a:gd name="T1" fmla="*/ 463 h 470"/>
                <a:gd name="T2" fmla="*/ 127 w 155"/>
                <a:gd name="T3" fmla="*/ 470 h 470"/>
                <a:gd name="T4" fmla="*/ 0 w 155"/>
                <a:gd name="T5" fmla="*/ 7 h 470"/>
                <a:gd name="T6" fmla="*/ 28 w 155"/>
                <a:gd name="T7" fmla="*/ 0 h 470"/>
                <a:gd name="T8" fmla="*/ 155 w 155"/>
                <a:gd name="T9" fmla="*/ 463 h 470"/>
              </a:gdLst>
              <a:ahLst/>
              <a:cxnLst>
                <a:cxn ang="0">
                  <a:pos x="T0" y="T1"/>
                </a:cxn>
                <a:cxn ang="0">
                  <a:pos x="T2" y="T3"/>
                </a:cxn>
                <a:cxn ang="0">
                  <a:pos x="T4" y="T5"/>
                </a:cxn>
                <a:cxn ang="0">
                  <a:pos x="T6" y="T7"/>
                </a:cxn>
                <a:cxn ang="0">
                  <a:pos x="T8" y="T9"/>
                </a:cxn>
              </a:cxnLst>
              <a:rect l="0" t="0" r="r" b="b"/>
              <a:pathLst>
                <a:path w="155" h="470">
                  <a:moveTo>
                    <a:pt x="155" y="463"/>
                  </a:moveTo>
                  <a:lnTo>
                    <a:pt x="127" y="470"/>
                  </a:lnTo>
                  <a:lnTo>
                    <a:pt x="0" y="7"/>
                  </a:lnTo>
                  <a:lnTo>
                    <a:pt x="28" y="0"/>
                  </a:lnTo>
                  <a:lnTo>
                    <a:pt x="155" y="4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5" name="iṣ1îḋé">
              <a:extLst>
                <a:ext uri="{FF2B5EF4-FFF2-40B4-BE49-F238E27FC236}">
                  <a16:creationId xmlns:a16="http://schemas.microsoft.com/office/drawing/2014/main" id="{D704FD18-E89C-4472-99AD-E2A55B32FAAC}"/>
                </a:ext>
              </a:extLst>
            </p:cNvPr>
            <p:cNvSpPr/>
            <p:nvPr/>
          </p:nvSpPr>
          <p:spPr bwMode="auto">
            <a:xfrm>
              <a:off x="4590314" y="4597941"/>
              <a:ext cx="152686" cy="449143"/>
            </a:xfrm>
            <a:custGeom>
              <a:avLst/>
              <a:gdLst>
                <a:gd name="T0" fmla="*/ 137 w 137"/>
                <a:gd name="T1" fmla="*/ 395 h 403"/>
                <a:gd name="T2" fmla="*/ 108 w 137"/>
                <a:gd name="T3" fmla="*/ 403 h 403"/>
                <a:gd name="T4" fmla="*/ 0 w 137"/>
                <a:gd name="T5" fmla="*/ 9 h 403"/>
                <a:gd name="T6" fmla="*/ 28 w 137"/>
                <a:gd name="T7" fmla="*/ 0 h 403"/>
                <a:gd name="T8" fmla="*/ 137 w 137"/>
                <a:gd name="T9" fmla="*/ 395 h 403"/>
              </a:gdLst>
              <a:ahLst/>
              <a:cxnLst>
                <a:cxn ang="0">
                  <a:pos x="T0" y="T1"/>
                </a:cxn>
                <a:cxn ang="0">
                  <a:pos x="T2" y="T3"/>
                </a:cxn>
                <a:cxn ang="0">
                  <a:pos x="T4" y="T5"/>
                </a:cxn>
                <a:cxn ang="0">
                  <a:pos x="T6" y="T7"/>
                </a:cxn>
                <a:cxn ang="0">
                  <a:pos x="T8" y="T9"/>
                </a:cxn>
              </a:cxnLst>
              <a:rect l="0" t="0" r="r" b="b"/>
              <a:pathLst>
                <a:path w="137" h="403">
                  <a:moveTo>
                    <a:pt x="137" y="395"/>
                  </a:moveTo>
                  <a:lnTo>
                    <a:pt x="108" y="403"/>
                  </a:lnTo>
                  <a:lnTo>
                    <a:pt x="0" y="9"/>
                  </a:lnTo>
                  <a:lnTo>
                    <a:pt x="28" y="0"/>
                  </a:lnTo>
                  <a:lnTo>
                    <a:pt x="137" y="395"/>
                  </a:lnTo>
                  <a:close/>
                </a:path>
              </a:pathLst>
            </a:custGeom>
            <a:solidFill>
              <a:srgbClr val="F44D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6" name="iśľïďé">
              <a:extLst>
                <a:ext uri="{FF2B5EF4-FFF2-40B4-BE49-F238E27FC236}">
                  <a16:creationId xmlns:a16="http://schemas.microsoft.com/office/drawing/2014/main" id="{A0E90B46-1A74-4802-95EA-0F4F3584628B}"/>
                </a:ext>
              </a:extLst>
            </p:cNvPr>
            <p:cNvSpPr/>
            <p:nvPr/>
          </p:nvSpPr>
          <p:spPr bwMode="auto">
            <a:xfrm>
              <a:off x="4590314" y="4597941"/>
              <a:ext cx="152686" cy="449143"/>
            </a:xfrm>
            <a:custGeom>
              <a:avLst/>
              <a:gdLst>
                <a:gd name="T0" fmla="*/ 137 w 137"/>
                <a:gd name="T1" fmla="*/ 395 h 403"/>
                <a:gd name="T2" fmla="*/ 108 w 137"/>
                <a:gd name="T3" fmla="*/ 403 h 403"/>
                <a:gd name="T4" fmla="*/ 0 w 137"/>
                <a:gd name="T5" fmla="*/ 9 h 403"/>
                <a:gd name="T6" fmla="*/ 28 w 137"/>
                <a:gd name="T7" fmla="*/ 0 h 403"/>
                <a:gd name="T8" fmla="*/ 137 w 137"/>
                <a:gd name="T9" fmla="*/ 395 h 403"/>
              </a:gdLst>
              <a:ahLst/>
              <a:cxnLst>
                <a:cxn ang="0">
                  <a:pos x="T0" y="T1"/>
                </a:cxn>
                <a:cxn ang="0">
                  <a:pos x="T2" y="T3"/>
                </a:cxn>
                <a:cxn ang="0">
                  <a:pos x="T4" y="T5"/>
                </a:cxn>
                <a:cxn ang="0">
                  <a:pos x="T6" y="T7"/>
                </a:cxn>
                <a:cxn ang="0">
                  <a:pos x="T8" y="T9"/>
                </a:cxn>
              </a:cxnLst>
              <a:rect l="0" t="0" r="r" b="b"/>
              <a:pathLst>
                <a:path w="137" h="403">
                  <a:moveTo>
                    <a:pt x="137" y="395"/>
                  </a:moveTo>
                  <a:lnTo>
                    <a:pt x="108" y="403"/>
                  </a:lnTo>
                  <a:lnTo>
                    <a:pt x="0" y="9"/>
                  </a:lnTo>
                  <a:lnTo>
                    <a:pt x="28" y="0"/>
                  </a:lnTo>
                  <a:lnTo>
                    <a:pt x="137" y="3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7" name="ïṡlîḍe">
              <a:extLst>
                <a:ext uri="{FF2B5EF4-FFF2-40B4-BE49-F238E27FC236}">
                  <a16:creationId xmlns:a16="http://schemas.microsoft.com/office/drawing/2014/main" id="{3D399444-1C41-49D8-AC56-CF2319AA2B3B}"/>
                </a:ext>
              </a:extLst>
            </p:cNvPr>
            <p:cNvSpPr/>
            <p:nvPr/>
          </p:nvSpPr>
          <p:spPr bwMode="auto">
            <a:xfrm>
              <a:off x="4715138" y="4728337"/>
              <a:ext cx="110336" cy="296456"/>
            </a:xfrm>
            <a:custGeom>
              <a:avLst/>
              <a:gdLst>
                <a:gd name="T0" fmla="*/ 99 w 99"/>
                <a:gd name="T1" fmla="*/ 258 h 266"/>
                <a:gd name="T2" fmla="*/ 70 w 99"/>
                <a:gd name="T3" fmla="*/ 266 h 266"/>
                <a:gd name="T4" fmla="*/ 0 w 99"/>
                <a:gd name="T5" fmla="*/ 8 h 266"/>
                <a:gd name="T6" fmla="*/ 29 w 99"/>
                <a:gd name="T7" fmla="*/ 0 h 266"/>
                <a:gd name="T8" fmla="*/ 99 w 99"/>
                <a:gd name="T9" fmla="*/ 258 h 266"/>
              </a:gdLst>
              <a:ahLst/>
              <a:cxnLst>
                <a:cxn ang="0">
                  <a:pos x="T0" y="T1"/>
                </a:cxn>
                <a:cxn ang="0">
                  <a:pos x="T2" y="T3"/>
                </a:cxn>
                <a:cxn ang="0">
                  <a:pos x="T4" y="T5"/>
                </a:cxn>
                <a:cxn ang="0">
                  <a:pos x="T6" y="T7"/>
                </a:cxn>
                <a:cxn ang="0">
                  <a:pos x="T8" y="T9"/>
                </a:cxn>
              </a:cxnLst>
              <a:rect l="0" t="0" r="r" b="b"/>
              <a:pathLst>
                <a:path w="99" h="266">
                  <a:moveTo>
                    <a:pt x="99" y="258"/>
                  </a:moveTo>
                  <a:lnTo>
                    <a:pt x="70" y="266"/>
                  </a:lnTo>
                  <a:lnTo>
                    <a:pt x="0" y="8"/>
                  </a:lnTo>
                  <a:lnTo>
                    <a:pt x="29" y="0"/>
                  </a:lnTo>
                  <a:lnTo>
                    <a:pt x="99" y="258"/>
                  </a:lnTo>
                  <a:close/>
                </a:path>
              </a:pathLst>
            </a:custGeom>
            <a:solidFill>
              <a:srgbClr val="54BA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8" name="ïṧļîḍè">
              <a:extLst>
                <a:ext uri="{FF2B5EF4-FFF2-40B4-BE49-F238E27FC236}">
                  <a16:creationId xmlns:a16="http://schemas.microsoft.com/office/drawing/2014/main" id="{A371C030-2D9A-483E-9B00-2F3EC35DA542}"/>
                </a:ext>
              </a:extLst>
            </p:cNvPr>
            <p:cNvSpPr/>
            <p:nvPr/>
          </p:nvSpPr>
          <p:spPr bwMode="auto">
            <a:xfrm>
              <a:off x="4715138" y="4728337"/>
              <a:ext cx="110336" cy="296456"/>
            </a:xfrm>
            <a:custGeom>
              <a:avLst/>
              <a:gdLst>
                <a:gd name="T0" fmla="*/ 99 w 99"/>
                <a:gd name="T1" fmla="*/ 258 h 266"/>
                <a:gd name="T2" fmla="*/ 70 w 99"/>
                <a:gd name="T3" fmla="*/ 266 h 266"/>
                <a:gd name="T4" fmla="*/ 0 w 99"/>
                <a:gd name="T5" fmla="*/ 8 h 266"/>
                <a:gd name="T6" fmla="*/ 29 w 99"/>
                <a:gd name="T7" fmla="*/ 0 h 266"/>
                <a:gd name="T8" fmla="*/ 99 w 99"/>
                <a:gd name="T9" fmla="*/ 258 h 266"/>
              </a:gdLst>
              <a:ahLst/>
              <a:cxnLst>
                <a:cxn ang="0">
                  <a:pos x="T0" y="T1"/>
                </a:cxn>
                <a:cxn ang="0">
                  <a:pos x="T2" y="T3"/>
                </a:cxn>
                <a:cxn ang="0">
                  <a:pos x="T4" y="T5"/>
                </a:cxn>
                <a:cxn ang="0">
                  <a:pos x="T6" y="T7"/>
                </a:cxn>
                <a:cxn ang="0">
                  <a:pos x="T8" y="T9"/>
                </a:cxn>
              </a:cxnLst>
              <a:rect l="0" t="0" r="r" b="b"/>
              <a:pathLst>
                <a:path w="99" h="266">
                  <a:moveTo>
                    <a:pt x="99" y="258"/>
                  </a:moveTo>
                  <a:lnTo>
                    <a:pt x="70" y="266"/>
                  </a:lnTo>
                  <a:lnTo>
                    <a:pt x="0" y="8"/>
                  </a:lnTo>
                  <a:lnTo>
                    <a:pt x="29" y="0"/>
                  </a:lnTo>
                  <a:lnTo>
                    <a:pt x="99" y="2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9" name="íşḷiḓê">
              <a:extLst>
                <a:ext uri="{FF2B5EF4-FFF2-40B4-BE49-F238E27FC236}">
                  <a16:creationId xmlns:a16="http://schemas.microsoft.com/office/drawing/2014/main" id="{9B430CCF-4977-475E-B242-90B1F56AC8AC}"/>
                </a:ext>
              </a:extLst>
            </p:cNvPr>
            <p:cNvSpPr/>
            <p:nvPr/>
          </p:nvSpPr>
          <p:spPr bwMode="auto">
            <a:xfrm>
              <a:off x="4729627" y="4658124"/>
              <a:ext cx="127053" cy="357754"/>
            </a:xfrm>
            <a:custGeom>
              <a:avLst/>
              <a:gdLst>
                <a:gd name="T0" fmla="*/ 114 w 114"/>
                <a:gd name="T1" fmla="*/ 314 h 321"/>
                <a:gd name="T2" fmla="*/ 86 w 114"/>
                <a:gd name="T3" fmla="*/ 321 h 321"/>
                <a:gd name="T4" fmla="*/ 0 w 114"/>
                <a:gd name="T5" fmla="*/ 7 h 321"/>
                <a:gd name="T6" fmla="*/ 29 w 114"/>
                <a:gd name="T7" fmla="*/ 0 h 321"/>
                <a:gd name="T8" fmla="*/ 114 w 114"/>
                <a:gd name="T9" fmla="*/ 314 h 321"/>
              </a:gdLst>
              <a:ahLst/>
              <a:cxnLst>
                <a:cxn ang="0">
                  <a:pos x="T0" y="T1"/>
                </a:cxn>
                <a:cxn ang="0">
                  <a:pos x="T2" y="T3"/>
                </a:cxn>
                <a:cxn ang="0">
                  <a:pos x="T4" y="T5"/>
                </a:cxn>
                <a:cxn ang="0">
                  <a:pos x="T6" y="T7"/>
                </a:cxn>
                <a:cxn ang="0">
                  <a:pos x="T8" y="T9"/>
                </a:cxn>
              </a:cxnLst>
              <a:rect l="0" t="0" r="r" b="b"/>
              <a:pathLst>
                <a:path w="114" h="321">
                  <a:moveTo>
                    <a:pt x="114" y="314"/>
                  </a:moveTo>
                  <a:lnTo>
                    <a:pt x="86" y="321"/>
                  </a:lnTo>
                  <a:lnTo>
                    <a:pt x="0" y="7"/>
                  </a:lnTo>
                  <a:lnTo>
                    <a:pt x="29" y="0"/>
                  </a:lnTo>
                  <a:lnTo>
                    <a:pt x="114" y="314"/>
                  </a:lnTo>
                  <a:close/>
                </a:path>
              </a:pathLst>
            </a:custGeom>
            <a:solidFill>
              <a:srgbClr val="F44D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0" name="ïś1idê">
              <a:extLst>
                <a:ext uri="{FF2B5EF4-FFF2-40B4-BE49-F238E27FC236}">
                  <a16:creationId xmlns:a16="http://schemas.microsoft.com/office/drawing/2014/main" id="{E48ECD3D-39E3-4B30-8794-75438841E3A8}"/>
                </a:ext>
              </a:extLst>
            </p:cNvPr>
            <p:cNvSpPr/>
            <p:nvPr/>
          </p:nvSpPr>
          <p:spPr bwMode="auto">
            <a:xfrm>
              <a:off x="4729627" y="4658124"/>
              <a:ext cx="127053" cy="357754"/>
            </a:xfrm>
            <a:custGeom>
              <a:avLst/>
              <a:gdLst>
                <a:gd name="T0" fmla="*/ 114 w 114"/>
                <a:gd name="T1" fmla="*/ 314 h 321"/>
                <a:gd name="T2" fmla="*/ 86 w 114"/>
                <a:gd name="T3" fmla="*/ 321 h 321"/>
                <a:gd name="T4" fmla="*/ 0 w 114"/>
                <a:gd name="T5" fmla="*/ 7 h 321"/>
                <a:gd name="T6" fmla="*/ 29 w 114"/>
                <a:gd name="T7" fmla="*/ 0 h 321"/>
                <a:gd name="T8" fmla="*/ 114 w 114"/>
                <a:gd name="T9" fmla="*/ 314 h 321"/>
              </a:gdLst>
              <a:ahLst/>
              <a:cxnLst>
                <a:cxn ang="0">
                  <a:pos x="T0" y="T1"/>
                </a:cxn>
                <a:cxn ang="0">
                  <a:pos x="T2" y="T3"/>
                </a:cxn>
                <a:cxn ang="0">
                  <a:pos x="T4" y="T5"/>
                </a:cxn>
                <a:cxn ang="0">
                  <a:pos x="T6" y="T7"/>
                </a:cxn>
                <a:cxn ang="0">
                  <a:pos x="T8" y="T9"/>
                </a:cxn>
              </a:cxnLst>
              <a:rect l="0" t="0" r="r" b="b"/>
              <a:pathLst>
                <a:path w="114" h="321">
                  <a:moveTo>
                    <a:pt x="114" y="314"/>
                  </a:moveTo>
                  <a:lnTo>
                    <a:pt x="86" y="321"/>
                  </a:lnTo>
                  <a:lnTo>
                    <a:pt x="0" y="7"/>
                  </a:lnTo>
                  <a:lnTo>
                    <a:pt x="29" y="0"/>
                  </a:lnTo>
                  <a:lnTo>
                    <a:pt x="114" y="3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1" name="ï$lîḓe">
              <a:extLst>
                <a:ext uri="{FF2B5EF4-FFF2-40B4-BE49-F238E27FC236}">
                  <a16:creationId xmlns:a16="http://schemas.microsoft.com/office/drawing/2014/main" id="{2788C106-CB26-42C4-BFFB-E14AA926DE4E}"/>
                </a:ext>
              </a:extLst>
            </p:cNvPr>
            <p:cNvSpPr/>
            <p:nvPr/>
          </p:nvSpPr>
          <p:spPr bwMode="auto">
            <a:xfrm>
              <a:off x="4796497" y="4575651"/>
              <a:ext cx="143770" cy="417937"/>
            </a:xfrm>
            <a:custGeom>
              <a:avLst/>
              <a:gdLst>
                <a:gd name="T0" fmla="*/ 129 w 129"/>
                <a:gd name="T1" fmla="*/ 366 h 375"/>
                <a:gd name="T2" fmla="*/ 100 w 129"/>
                <a:gd name="T3" fmla="*/ 375 h 375"/>
                <a:gd name="T4" fmla="*/ 0 w 129"/>
                <a:gd name="T5" fmla="*/ 9 h 375"/>
                <a:gd name="T6" fmla="*/ 29 w 129"/>
                <a:gd name="T7" fmla="*/ 0 h 375"/>
                <a:gd name="T8" fmla="*/ 129 w 129"/>
                <a:gd name="T9" fmla="*/ 366 h 375"/>
              </a:gdLst>
              <a:ahLst/>
              <a:cxnLst>
                <a:cxn ang="0">
                  <a:pos x="T0" y="T1"/>
                </a:cxn>
                <a:cxn ang="0">
                  <a:pos x="T2" y="T3"/>
                </a:cxn>
                <a:cxn ang="0">
                  <a:pos x="T4" y="T5"/>
                </a:cxn>
                <a:cxn ang="0">
                  <a:pos x="T6" y="T7"/>
                </a:cxn>
                <a:cxn ang="0">
                  <a:pos x="T8" y="T9"/>
                </a:cxn>
              </a:cxnLst>
              <a:rect l="0" t="0" r="r" b="b"/>
              <a:pathLst>
                <a:path w="129" h="375">
                  <a:moveTo>
                    <a:pt x="129" y="366"/>
                  </a:moveTo>
                  <a:lnTo>
                    <a:pt x="100" y="375"/>
                  </a:lnTo>
                  <a:lnTo>
                    <a:pt x="0" y="9"/>
                  </a:lnTo>
                  <a:lnTo>
                    <a:pt x="29" y="0"/>
                  </a:lnTo>
                  <a:lnTo>
                    <a:pt x="129" y="366"/>
                  </a:lnTo>
                  <a:close/>
                </a:path>
              </a:pathLst>
            </a:custGeom>
            <a:solidFill>
              <a:srgbClr val="54BA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2" name="ïś1îḑé">
              <a:extLst>
                <a:ext uri="{FF2B5EF4-FFF2-40B4-BE49-F238E27FC236}">
                  <a16:creationId xmlns:a16="http://schemas.microsoft.com/office/drawing/2014/main" id="{C0B97D92-55D3-45DD-BF78-9309D582DADA}"/>
                </a:ext>
              </a:extLst>
            </p:cNvPr>
            <p:cNvSpPr/>
            <p:nvPr/>
          </p:nvSpPr>
          <p:spPr bwMode="auto">
            <a:xfrm>
              <a:off x="4796497" y="4575651"/>
              <a:ext cx="143770" cy="417937"/>
            </a:xfrm>
            <a:custGeom>
              <a:avLst/>
              <a:gdLst>
                <a:gd name="T0" fmla="*/ 129 w 129"/>
                <a:gd name="T1" fmla="*/ 366 h 375"/>
                <a:gd name="T2" fmla="*/ 100 w 129"/>
                <a:gd name="T3" fmla="*/ 375 h 375"/>
                <a:gd name="T4" fmla="*/ 0 w 129"/>
                <a:gd name="T5" fmla="*/ 9 h 375"/>
                <a:gd name="T6" fmla="*/ 29 w 129"/>
                <a:gd name="T7" fmla="*/ 0 h 375"/>
                <a:gd name="T8" fmla="*/ 129 w 129"/>
                <a:gd name="T9" fmla="*/ 366 h 375"/>
              </a:gdLst>
              <a:ahLst/>
              <a:cxnLst>
                <a:cxn ang="0">
                  <a:pos x="T0" y="T1"/>
                </a:cxn>
                <a:cxn ang="0">
                  <a:pos x="T2" y="T3"/>
                </a:cxn>
                <a:cxn ang="0">
                  <a:pos x="T4" y="T5"/>
                </a:cxn>
                <a:cxn ang="0">
                  <a:pos x="T6" y="T7"/>
                </a:cxn>
                <a:cxn ang="0">
                  <a:pos x="T8" y="T9"/>
                </a:cxn>
              </a:cxnLst>
              <a:rect l="0" t="0" r="r" b="b"/>
              <a:pathLst>
                <a:path w="129" h="375">
                  <a:moveTo>
                    <a:pt x="129" y="366"/>
                  </a:moveTo>
                  <a:lnTo>
                    <a:pt x="100" y="375"/>
                  </a:lnTo>
                  <a:lnTo>
                    <a:pt x="0" y="9"/>
                  </a:lnTo>
                  <a:lnTo>
                    <a:pt x="29" y="0"/>
                  </a:lnTo>
                  <a:lnTo>
                    <a:pt x="129" y="3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3" name="îsḻiḍê">
              <a:extLst>
                <a:ext uri="{FF2B5EF4-FFF2-40B4-BE49-F238E27FC236}">
                  <a16:creationId xmlns:a16="http://schemas.microsoft.com/office/drawing/2014/main" id="{35727FB3-B34B-494E-B82F-EC3029C38C9A}"/>
                </a:ext>
              </a:extLst>
            </p:cNvPr>
            <p:cNvSpPr/>
            <p:nvPr/>
          </p:nvSpPr>
          <p:spPr bwMode="auto">
            <a:xfrm>
              <a:off x="4910175" y="4864306"/>
              <a:ext cx="63527" cy="119252"/>
            </a:xfrm>
            <a:custGeom>
              <a:avLst/>
              <a:gdLst>
                <a:gd name="T0" fmla="*/ 57 w 57"/>
                <a:gd name="T1" fmla="*/ 100 h 107"/>
                <a:gd name="T2" fmla="*/ 27 w 57"/>
                <a:gd name="T3" fmla="*/ 107 h 107"/>
                <a:gd name="T4" fmla="*/ 0 w 57"/>
                <a:gd name="T5" fmla="*/ 9 h 107"/>
                <a:gd name="T6" fmla="*/ 28 w 57"/>
                <a:gd name="T7" fmla="*/ 0 h 107"/>
                <a:gd name="T8" fmla="*/ 57 w 57"/>
                <a:gd name="T9" fmla="*/ 100 h 107"/>
              </a:gdLst>
              <a:ahLst/>
              <a:cxnLst>
                <a:cxn ang="0">
                  <a:pos x="T0" y="T1"/>
                </a:cxn>
                <a:cxn ang="0">
                  <a:pos x="T2" y="T3"/>
                </a:cxn>
                <a:cxn ang="0">
                  <a:pos x="T4" y="T5"/>
                </a:cxn>
                <a:cxn ang="0">
                  <a:pos x="T6" y="T7"/>
                </a:cxn>
                <a:cxn ang="0">
                  <a:pos x="T8" y="T9"/>
                </a:cxn>
              </a:cxnLst>
              <a:rect l="0" t="0" r="r" b="b"/>
              <a:pathLst>
                <a:path w="57" h="107">
                  <a:moveTo>
                    <a:pt x="57" y="100"/>
                  </a:moveTo>
                  <a:lnTo>
                    <a:pt x="27" y="107"/>
                  </a:lnTo>
                  <a:lnTo>
                    <a:pt x="0" y="9"/>
                  </a:lnTo>
                  <a:lnTo>
                    <a:pt x="28" y="0"/>
                  </a:lnTo>
                  <a:lnTo>
                    <a:pt x="57" y="100"/>
                  </a:lnTo>
                  <a:close/>
                </a:path>
              </a:pathLst>
            </a:custGeom>
            <a:solidFill>
              <a:srgbClr val="F44D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4" name="iŝlîḍè">
              <a:extLst>
                <a:ext uri="{FF2B5EF4-FFF2-40B4-BE49-F238E27FC236}">
                  <a16:creationId xmlns:a16="http://schemas.microsoft.com/office/drawing/2014/main" id="{3DD8EE41-1A70-4982-B8FB-75CCD60088AF}"/>
                </a:ext>
              </a:extLst>
            </p:cNvPr>
            <p:cNvSpPr/>
            <p:nvPr/>
          </p:nvSpPr>
          <p:spPr bwMode="auto">
            <a:xfrm>
              <a:off x="4910175" y="4864306"/>
              <a:ext cx="63527" cy="119252"/>
            </a:xfrm>
            <a:custGeom>
              <a:avLst/>
              <a:gdLst>
                <a:gd name="T0" fmla="*/ 57 w 57"/>
                <a:gd name="T1" fmla="*/ 100 h 107"/>
                <a:gd name="T2" fmla="*/ 27 w 57"/>
                <a:gd name="T3" fmla="*/ 107 h 107"/>
                <a:gd name="T4" fmla="*/ 0 w 57"/>
                <a:gd name="T5" fmla="*/ 9 h 107"/>
                <a:gd name="T6" fmla="*/ 28 w 57"/>
                <a:gd name="T7" fmla="*/ 0 h 107"/>
                <a:gd name="T8" fmla="*/ 57 w 57"/>
                <a:gd name="T9" fmla="*/ 100 h 107"/>
              </a:gdLst>
              <a:ahLst/>
              <a:cxnLst>
                <a:cxn ang="0">
                  <a:pos x="T0" y="T1"/>
                </a:cxn>
                <a:cxn ang="0">
                  <a:pos x="T2" y="T3"/>
                </a:cxn>
                <a:cxn ang="0">
                  <a:pos x="T4" y="T5"/>
                </a:cxn>
                <a:cxn ang="0">
                  <a:pos x="T6" y="T7"/>
                </a:cxn>
                <a:cxn ang="0">
                  <a:pos x="T8" y="T9"/>
                </a:cxn>
              </a:cxnLst>
              <a:rect l="0" t="0" r="r" b="b"/>
              <a:pathLst>
                <a:path w="57" h="107">
                  <a:moveTo>
                    <a:pt x="57" y="100"/>
                  </a:moveTo>
                  <a:lnTo>
                    <a:pt x="27" y="107"/>
                  </a:lnTo>
                  <a:lnTo>
                    <a:pt x="0" y="9"/>
                  </a:lnTo>
                  <a:lnTo>
                    <a:pt x="28" y="0"/>
                  </a:lnTo>
                  <a:lnTo>
                    <a:pt x="57" y="1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5" name="ïSļîdé">
              <a:extLst>
                <a:ext uri="{FF2B5EF4-FFF2-40B4-BE49-F238E27FC236}">
                  <a16:creationId xmlns:a16="http://schemas.microsoft.com/office/drawing/2014/main" id="{E2AFAE04-4069-4DB9-9568-CD659129B04E}"/>
                </a:ext>
              </a:extLst>
            </p:cNvPr>
            <p:cNvSpPr/>
            <p:nvPr/>
          </p:nvSpPr>
          <p:spPr bwMode="auto">
            <a:xfrm>
              <a:off x="4874511" y="4410705"/>
              <a:ext cx="181663" cy="550562"/>
            </a:xfrm>
            <a:custGeom>
              <a:avLst/>
              <a:gdLst>
                <a:gd name="T0" fmla="*/ 163 w 163"/>
                <a:gd name="T1" fmla="*/ 487 h 494"/>
                <a:gd name="T2" fmla="*/ 134 w 163"/>
                <a:gd name="T3" fmla="*/ 494 h 494"/>
                <a:gd name="T4" fmla="*/ 0 w 163"/>
                <a:gd name="T5" fmla="*/ 9 h 494"/>
                <a:gd name="T6" fmla="*/ 29 w 163"/>
                <a:gd name="T7" fmla="*/ 0 h 494"/>
                <a:gd name="T8" fmla="*/ 163 w 163"/>
                <a:gd name="T9" fmla="*/ 487 h 494"/>
              </a:gdLst>
              <a:ahLst/>
              <a:cxnLst>
                <a:cxn ang="0">
                  <a:pos x="T0" y="T1"/>
                </a:cxn>
                <a:cxn ang="0">
                  <a:pos x="T2" y="T3"/>
                </a:cxn>
                <a:cxn ang="0">
                  <a:pos x="T4" y="T5"/>
                </a:cxn>
                <a:cxn ang="0">
                  <a:pos x="T6" y="T7"/>
                </a:cxn>
                <a:cxn ang="0">
                  <a:pos x="T8" y="T9"/>
                </a:cxn>
              </a:cxnLst>
              <a:rect l="0" t="0" r="r" b="b"/>
              <a:pathLst>
                <a:path w="163" h="494">
                  <a:moveTo>
                    <a:pt x="163" y="487"/>
                  </a:moveTo>
                  <a:lnTo>
                    <a:pt x="134" y="494"/>
                  </a:lnTo>
                  <a:lnTo>
                    <a:pt x="0" y="9"/>
                  </a:lnTo>
                  <a:lnTo>
                    <a:pt x="29" y="0"/>
                  </a:lnTo>
                  <a:lnTo>
                    <a:pt x="163" y="487"/>
                  </a:lnTo>
                  <a:close/>
                </a:path>
              </a:pathLst>
            </a:custGeom>
            <a:solidFill>
              <a:srgbClr val="54BA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6" name="îşľíďe">
              <a:extLst>
                <a:ext uri="{FF2B5EF4-FFF2-40B4-BE49-F238E27FC236}">
                  <a16:creationId xmlns:a16="http://schemas.microsoft.com/office/drawing/2014/main" id="{F6FFC9F2-AFDE-495C-8BF2-E36994BE72B5}"/>
                </a:ext>
              </a:extLst>
            </p:cNvPr>
            <p:cNvSpPr/>
            <p:nvPr/>
          </p:nvSpPr>
          <p:spPr bwMode="auto">
            <a:xfrm>
              <a:off x="4874511" y="4410705"/>
              <a:ext cx="181663" cy="550562"/>
            </a:xfrm>
            <a:custGeom>
              <a:avLst/>
              <a:gdLst>
                <a:gd name="T0" fmla="*/ 163 w 163"/>
                <a:gd name="T1" fmla="*/ 487 h 494"/>
                <a:gd name="T2" fmla="*/ 134 w 163"/>
                <a:gd name="T3" fmla="*/ 494 h 494"/>
                <a:gd name="T4" fmla="*/ 0 w 163"/>
                <a:gd name="T5" fmla="*/ 9 h 494"/>
                <a:gd name="T6" fmla="*/ 29 w 163"/>
                <a:gd name="T7" fmla="*/ 0 h 494"/>
                <a:gd name="T8" fmla="*/ 163 w 163"/>
                <a:gd name="T9" fmla="*/ 487 h 494"/>
              </a:gdLst>
              <a:ahLst/>
              <a:cxnLst>
                <a:cxn ang="0">
                  <a:pos x="T0" y="T1"/>
                </a:cxn>
                <a:cxn ang="0">
                  <a:pos x="T2" y="T3"/>
                </a:cxn>
                <a:cxn ang="0">
                  <a:pos x="T4" y="T5"/>
                </a:cxn>
                <a:cxn ang="0">
                  <a:pos x="T6" y="T7"/>
                </a:cxn>
                <a:cxn ang="0">
                  <a:pos x="T8" y="T9"/>
                </a:cxn>
              </a:cxnLst>
              <a:rect l="0" t="0" r="r" b="b"/>
              <a:pathLst>
                <a:path w="163" h="494">
                  <a:moveTo>
                    <a:pt x="163" y="487"/>
                  </a:moveTo>
                  <a:lnTo>
                    <a:pt x="134" y="494"/>
                  </a:lnTo>
                  <a:lnTo>
                    <a:pt x="0" y="9"/>
                  </a:lnTo>
                  <a:lnTo>
                    <a:pt x="29" y="0"/>
                  </a:lnTo>
                  <a:lnTo>
                    <a:pt x="163" y="4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7" name="ï$1íḓe">
              <a:extLst>
                <a:ext uri="{FF2B5EF4-FFF2-40B4-BE49-F238E27FC236}">
                  <a16:creationId xmlns:a16="http://schemas.microsoft.com/office/drawing/2014/main" id="{0BF5A734-94F6-40BF-A36A-65ECBA7FAB23}"/>
                </a:ext>
              </a:extLst>
            </p:cNvPr>
            <p:cNvSpPr/>
            <p:nvPr/>
          </p:nvSpPr>
          <p:spPr bwMode="auto">
            <a:xfrm>
              <a:off x="4888999" y="4339377"/>
              <a:ext cx="198380" cy="614088"/>
            </a:xfrm>
            <a:custGeom>
              <a:avLst/>
              <a:gdLst>
                <a:gd name="T0" fmla="*/ 178 w 178"/>
                <a:gd name="T1" fmla="*/ 543 h 551"/>
                <a:gd name="T2" fmla="*/ 150 w 178"/>
                <a:gd name="T3" fmla="*/ 551 h 551"/>
                <a:gd name="T4" fmla="*/ 0 w 178"/>
                <a:gd name="T5" fmla="*/ 7 h 551"/>
                <a:gd name="T6" fmla="*/ 29 w 178"/>
                <a:gd name="T7" fmla="*/ 0 h 551"/>
                <a:gd name="T8" fmla="*/ 178 w 178"/>
                <a:gd name="T9" fmla="*/ 543 h 551"/>
              </a:gdLst>
              <a:ahLst/>
              <a:cxnLst>
                <a:cxn ang="0">
                  <a:pos x="T0" y="T1"/>
                </a:cxn>
                <a:cxn ang="0">
                  <a:pos x="T2" y="T3"/>
                </a:cxn>
                <a:cxn ang="0">
                  <a:pos x="T4" y="T5"/>
                </a:cxn>
                <a:cxn ang="0">
                  <a:pos x="T6" y="T7"/>
                </a:cxn>
                <a:cxn ang="0">
                  <a:pos x="T8" y="T9"/>
                </a:cxn>
              </a:cxnLst>
              <a:rect l="0" t="0" r="r" b="b"/>
              <a:pathLst>
                <a:path w="178" h="551">
                  <a:moveTo>
                    <a:pt x="178" y="543"/>
                  </a:moveTo>
                  <a:lnTo>
                    <a:pt x="150" y="551"/>
                  </a:lnTo>
                  <a:lnTo>
                    <a:pt x="0" y="7"/>
                  </a:lnTo>
                  <a:lnTo>
                    <a:pt x="29" y="0"/>
                  </a:lnTo>
                  <a:lnTo>
                    <a:pt x="178" y="543"/>
                  </a:lnTo>
                  <a:close/>
                </a:path>
              </a:pathLst>
            </a:custGeom>
            <a:solidFill>
              <a:srgbClr val="F44D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8" name="iṣľiḍé">
              <a:extLst>
                <a:ext uri="{FF2B5EF4-FFF2-40B4-BE49-F238E27FC236}">
                  <a16:creationId xmlns:a16="http://schemas.microsoft.com/office/drawing/2014/main" id="{FCA0E4DA-26E8-461D-8A38-031D5AF5A32F}"/>
                </a:ext>
              </a:extLst>
            </p:cNvPr>
            <p:cNvSpPr/>
            <p:nvPr/>
          </p:nvSpPr>
          <p:spPr bwMode="auto">
            <a:xfrm>
              <a:off x="4888999" y="4339377"/>
              <a:ext cx="198380" cy="614088"/>
            </a:xfrm>
            <a:custGeom>
              <a:avLst/>
              <a:gdLst>
                <a:gd name="T0" fmla="*/ 178 w 178"/>
                <a:gd name="T1" fmla="*/ 543 h 551"/>
                <a:gd name="T2" fmla="*/ 150 w 178"/>
                <a:gd name="T3" fmla="*/ 551 h 551"/>
                <a:gd name="T4" fmla="*/ 0 w 178"/>
                <a:gd name="T5" fmla="*/ 7 h 551"/>
                <a:gd name="T6" fmla="*/ 29 w 178"/>
                <a:gd name="T7" fmla="*/ 0 h 551"/>
                <a:gd name="T8" fmla="*/ 178 w 178"/>
                <a:gd name="T9" fmla="*/ 543 h 551"/>
              </a:gdLst>
              <a:ahLst/>
              <a:cxnLst>
                <a:cxn ang="0">
                  <a:pos x="T0" y="T1"/>
                </a:cxn>
                <a:cxn ang="0">
                  <a:pos x="T2" y="T3"/>
                </a:cxn>
                <a:cxn ang="0">
                  <a:pos x="T4" y="T5"/>
                </a:cxn>
                <a:cxn ang="0">
                  <a:pos x="T6" y="T7"/>
                </a:cxn>
                <a:cxn ang="0">
                  <a:pos x="T8" y="T9"/>
                </a:cxn>
              </a:cxnLst>
              <a:rect l="0" t="0" r="r" b="b"/>
              <a:pathLst>
                <a:path w="178" h="551">
                  <a:moveTo>
                    <a:pt x="178" y="543"/>
                  </a:moveTo>
                  <a:lnTo>
                    <a:pt x="150" y="551"/>
                  </a:lnTo>
                  <a:lnTo>
                    <a:pt x="0" y="7"/>
                  </a:lnTo>
                  <a:lnTo>
                    <a:pt x="29" y="0"/>
                  </a:lnTo>
                  <a:lnTo>
                    <a:pt x="178" y="5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9" name="ïšḻíďè">
              <a:extLst>
                <a:ext uri="{FF2B5EF4-FFF2-40B4-BE49-F238E27FC236}">
                  <a16:creationId xmlns:a16="http://schemas.microsoft.com/office/drawing/2014/main" id="{4ED03E2B-D296-41B4-BB66-EDBBC870066F}"/>
                </a:ext>
              </a:extLst>
            </p:cNvPr>
            <p:cNvSpPr/>
            <p:nvPr/>
          </p:nvSpPr>
          <p:spPr bwMode="auto">
            <a:xfrm>
              <a:off x="5050602" y="4602399"/>
              <a:ext cx="119252" cy="327662"/>
            </a:xfrm>
            <a:custGeom>
              <a:avLst/>
              <a:gdLst>
                <a:gd name="T0" fmla="*/ 107 w 107"/>
                <a:gd name="T1" fmla="*/ 287 h 294"/>
                <a:gd name="T2" fmla="*/ 79 w 107"/>
                <a:gd name="T3" fmla="*/ 294 h 294"/>
                <a:gd name="T4" fmla="*/ 0 w 107"/>
                <a:gd name="T5" fmla="*/ 7 h 294"/>
                <a:gd name="T6" fmla="*/ 29 w 107"/>
                <a:gd name="T7" fmla="*/ 0 h 294"/>
                <a:gd name="T8" fmla="*/ 107 w 107"/>
                <a:gd name="T9" fmla="*/ 287 h 294"/>
              </a:gdLst>
              <a:ahLst/>
              <a:cxnLst>
                <a:cxn ang="0">
                  <a:pos x="T0" y="T1"/>
                </a:cxn>
                <a:cxn ang="0">
                  <a:pos x="T2" y="T3"/>
                </a:cxn>
                <a:cxn ang="0">
                  <a:pos x="T4" y="T5"/>
                </a:cxn>
                <a:cxn ang="0">
                  <a:pos x="T6" y="T7"/>
                </a:cxn>
                <a:cxn ang="0">
                  <a:pos x="T8" y="T9"/>
                </a:cxn>
              </a:cxnLst>
              <a:rect l="0" t="0" r="r" b="b"/>
              <a:pathLst>
                <a:path w="107" h="294">
                  <a:moveTo>
                    <a:pt x="107" y="287"/>
                  </a:moveTo>
                  <a:lnTo>
                    <a:pt x="79" y="294"/>
                  </a:lnTo>
                  <a:lnTo>
                    <a:pt x="0" y="7"/>
                  </a:lnTo>
                  <a:lnTo>
                    <a:pt x="29" y="0"/>
                  </a:lnTo>
                  <a:lnTo>
                    <a:pt x="107" y="287"/>
                  </a:lnTo>
                  <a:close/>
                </a:path>
              </a:pathLst>
            </a:custGeom>
            <a:solidFill>
              <a:srgbClr val="54BA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0" name="î$ḷïḓé">
              <a:extLst>
                <a:ext uri="{FF2B5EF4-FFF2-40B4-BE49-F238E27FC236}">
                  <a16:creationId xmlns:a16="http://schemas.microsoft.com/office/drawing/2014/main" id="{C5017E0D-A923-4102-957A-151D316AB37A}"/>
                </a:ext>
              </a:extLst>
            </p:cNvPr>
            <p:cNvSpPr/>
            <p:nvPr/>
          </p:nvSpPr>
          <p:spPr bwMode="auto">
            <a:xfrm>
              <a:off x="5050602" y="4602399"/>
              <a:ext cx="119252" cy="327662"/>
            </a:xfrm>
            <a:custGeom>
              <a:avLst/>
              <a:gdLst>
                <a:gd name="T0" fmla="*/ 107 w 107"/>
                <a:gd name="T1" fmla="*/ 287 h 294"/>
                <a:gd name="T2" fmla="*/ 79 w 107"/>
                <a:gd name="T3" fmla="*/ 294 h 294"/>
                <a:gd name="T4" fmla="*/ 0 w 107"/>
                <a:gd name="T5" fmla="*/ 7 h 294"/>
                <a:gd name="T6" fmla="*/ 29 w 107"/>
                <a:gd name="T7" fmla="*/ 0 h 294"/>
                <a:gd name="T8" fmla="*/ 107 w 107"/>
                <a:gd name="T9" fmla="*/ 287 h 294"/>
              </a:gdLst>
              <a:ahLst/>
              <a:cxnLst>
                <a:cxn ang="0">
                  <a:pos x="T0" y="T1"/>
                </a:cxn>
                <a:cxn ang="0">
                  <a:pos x="T2" y="T3"/>
                </a:cxn>
                <a:cxn ang="0">
                  <a:pos x="T4" y="T5"/>
                </a:cxn>
                <a:cxn ang="0">
                  <a:pos x="T6" y="T7"/>
                </a:cxn>
                <a:cxn ang="0">
                  <a:pos x="T8" y="T9"/>
                </a:cxn>
              </a:cxnLst>
              <a:rect l="0" t="0" r="r" b="b"/>
              <a:pathLst>
                <a:path w="107" h="294">
                  <a:moveTo>
                    <a:pt x="107" y="287"/>
                  </a:moveTo>
                  <a:lnTo>
                    <a:pt x="79" y="294"/>
                  </a:lnTo>
                  <a:lnTo>
                    <a:pt x="0" y="7"/>
                  </a:lnTo>
                  <a:lnTo>
                    <a:pt x="29" y="0"/>
                  </a:lnTo>
                  <a:lnTo>
                    <a:pt x="107" y="2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1" name="îslídé">
              <a:extLst>
                <a:ext uri="{FF2B5EF4-FFF2-40B4-BE49-F238E27FC236}">
                  <a16:creationId xmlns:a16="http://schemas.microsoft.com/office/drawing/2014/main" id="{3FAC5E43-BF86-441F-8EB9-66CAFC7F2545}"/>
                </a:ext>
              </a:extLst>
            </p:cNvPr>
            <p:cNvSpPr/>
            <p:nvPr/>
          </p:nvSpPr>
          <p:spPr bwMode="auto">
            <a:xfrm>
              <a:off x="5014938" y="4346064"/>
              <a:ext cx="187235" cy="576195"/>
            </a:xfrm>
            <a:custGeom>
              <a:avLst/>
              <a:gdLst>
                <a:gd name="T0" fmla="*/ 168 w 168"/>
                <a:gd name="T1" fmla="*/ 508 h 517"/>
                <a:gd name="T2" fmla="*/ 139 w 168"/>
                <a:gd name="T3" fmla="*/ 517 h 517"/>
                <a:gd name="T4" fmla="*/ 0 w 168"/>
                <a:gd name="T5" fmla="*/ 7 h 517"/>
                <a:gd name="T6" fmla="*/ 28 w 168"/>
                <a:gd name="T7" fmla="*/ 0 h 517"/>
                <a:gd name="T8" fmla="*/ 168 w 168"/>
                <a:gd name="T9" fmla="*/ 508 h 517"/>
              </a:gdLst>
              <a:ahLst/>
              <a:cxnLst>
                <a:cxn ang="0">
                  <a:pos x="T0" y="T1"/>
                </a:cxn>
                <a:cxn ang="0">
                  <a:pos x="T2" y="T3"/>
                </a:cxn>
                <a:cxn ang="0">
                  <a:pos x="T4" y="T5"/>
                </a:cxn>
                <a:cxn ang="0">
                  <a:pos x="T6" y="T7"/>
                </a:cxn>
                <a:cxn ang="0">
                  <a:pos x="T8" y="T9"/>
                </a:cxn>
              </a:cxnLst>
              <a:rect l="0" t="0" r="r" b="b"/>
              <a:pathLst>
                <a:path w="168" h="517">
                  <a:moveTo>
                    <a:pt x="168" y="508"/>
                  </a:moveTo>
                  <a:lnTo>
                    <a:pt x="139" y="517"/>
                  </a:lnTo>
                  <a:lnTo>
                    <a:pt x="0" y="7"/>
                  </a:lnTo>
                  <a:lnTo>
                    <a:pt x="28" y="0"/>
                  </a:lnTo>
                  <a:lnTo>
                    <a:pt x="168" y="508"/>
                  </a:lnTo>
                  <a:close/>
                </a:path>
              </a:pathLst>
            </a:custGeom>
            <a:solidFill>
              <a:srgbClr val="F44D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2" name="íṡlîde">
              <a:extLst>
                <a:ext uri="{FF2B5EF4-FFF2-40B4-BE49-F238E27FC236}">
                  <a16:creationId xmlns:a16="http://schemas.microsoft.com/office/drawing/2014/main" id="{25CB5236-68FE-4E57-93EC-D4B9B274DFB1}"/>
                </a:ext>
              </a:extLst>
            </p:cNvPr>
            <p:cNvSpPr/>
            <p:nvPr/>
          </p:nvSpPr>
          <p:spPr bwMode="auto">
            <a:xfrm>
              <a:off x="5014938" y="4346064"/>
              <a:ext cx="187235" cy="576195"/>
            </a:xfrm>
            <a:custGeom>
              <a:avLst/>
              <a:gdLst>
                <a:gd name="T0" fmla="*/ 168 w 168"/>
                <a:gd name="T1" fmla="*/ 508 h 517"/>
                <a:gd name="T2" fmla="*/ 139 w 168"/>
                <a:gd name="T3" fmla="*/ 517 h 517"/>
                <a:gd name="T4" fmla="*/ 0 w 168"/>
                <a:gd name="T5" fmla="*/ 7 h 517"/>
                <a:gd name="T6" fmla="*/ 28 w 168"/>
                <a:gd name="T7" fmla="*/ 0 h 517"/>
                <a:gd name="T8" fmla="*/ 168 w 168"/>
                <a:gd name="T9" fmla="*/ 508 h 517"/>
              </a:gdLst>
              <a:ahLst/>
              <a:cxnLst>
                <a:cxn ang="0">
                  <a:pos x="T0" y="T1"/>
                </a:cxn>
                <a:cxn ang="0">
                  <a:pos x="T2" y="T3"/>
                </a:cxn>
                <a:cxn ang="0">
                  <a:pos x="T4" y="T5"/>
                </a:cxn>
                <a:cxn ang="0">
                  <a:pos x="T6" y="T7"/>
                </a:cxn>
                <a:cxn ang="0">
                  <a:pos x="T8" y="T9"/>
                </a:cxn>
              </a:cxnLst>
              <a:rect l="0" t="0" r="r" b="b"/>
              <a:pathLst>
                <a:path w="168" h="517">
                  <a:moveTo>
                    <a:pt x="168" y="508"/>
                  </a:moveTo>
                  <a:lnTo>
                    <a:pt x="139" y="517"/>
                  </a:lnTo>
                  <a:lnTo>
                    <a:pt x="0" y="7"/>
                  </a:lnTo>
                  <a:lnTo>
                    <a:pt x="28" y="0"/>
                  </a:lnTo>
                  <a:lnTo>
                    <a:pt x="168" y="50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3" name="ïṥḻiḑé">
              <a:extLst>
                <a:ext uri="{FF2B5EF4-FFF2-40B4-BE49-F238E27FC236}">
                  <a16:creationId xmlns:a16="http://schemas.microsoft.com/office/drawing/2014/main" id="{8F14E278-BC1B-465D-BFA6-3645DEEF953E}"/>
                </a:ext>
              </a:extLst>
            </p:cNvPr>
            <p:cNvSpPr/>
            <p:nvPr/>
          </p:nvSpPr>
          <p:spPr bwMode="auto">
            <a:xfrm>
              <a:off x="5143105" y="4488720"/>
              <a:ext cx="141541" cy="411250"/>
            </a:xfrm>
            <a:custGeom>
              <a:avLst/>
              <a:gdLst>
                <a:gd name="T0" fmla="*/ 127 w 127"/>
                <a:gd name="T1" fmla="*/ 360 h 369"/>
                <a:gd name="T2" fmla="*/ 99 w 127"/>
                <a:gd name="T3" fmla="*/ 369 h 369"/>
                <a:gd name="T4" fmla="*/ 0 w 127"/>
                <a:gd name="T5" fmla="*/ 7 h 369"/>
                <a:gd name="T6" fmla="*/ 29 w 127"/>
                <a:gd name="T7" fmla="*/ 0 h 369"/>
                <a:gd name="T8" fmla="*/ 127 w 127"/>
                <a:gd name="T9" fmla="*/ 360 h 369"/>
              </a:gdLst>
              <a:ahLst/>
              <a:cxnLst>
                <a:cxn ang="0">
                  <a:pos x="T0" y="T1"/>
                </a:cxn>
                <a:cxn ang="0">
                  <a:pos x="T2" y="T3"/>
                </a:cxn>
                <a:cxn ang="0">
                  <a:pos x="T4" y="T5"/>
                </a:cxn>
                <a:cxn ang="0">
                  <a:pos x="T6" y="T7"/>
                </a:cxn>
                <a:cxn ang="0">
                  <a:pos x="T8" y="T9"/>
                </a:cxn>
              </a:cxnLst>
              <a:rect l="0" t="0" r="r" b="b"/>
              <a:pathLst>
                <a:path w="127" h="369">
                  <a:moveTo>
                    <a:pt x="127" y="360"/>
                  </a:moveTo>
                  <a:lnTo>
                    <a:pt x="99" y="369"/>
                  </a:lnTo>
                  <a:lnTo>
                    <a:pt x="0" y="7"/>
                  </a:lnTo>
                  <a:lnTo>
                    <a:pt x="29" y="0"/>
                  </a:lnTo>
                  <a:lnTo>
                    <a:pt x="127" y="360"/>
                  </a:lnTo>
                  <a:close/>
                </a:path>
              </a:pathLst>
            </a:custGeom>
            <a:solidFill>
              <a:srgbClr val="54BA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4" name="ïšļiḓè">
              <a:extLst>
                <a:ext uri="{FF2B5EF4-FFF2-40B4-BE49-F238E27FC236}">
                  <a16:creationId xmlns:a16="http://schemas.microsoft.com/office/drawing/2014/main" id="{A41F7997-31CA-4E8A-A817-F92C1040E496}"/>
                </a:ext>
              </a:extLst>
            </p:cNvPr>
            <p:cNvSpPr/>
            <p:nvPr/>
          </p:nvSpPr>
          <p:spPr bwMode="auto">
            <a:xfrm>
              <a:off x="5143105" y="4488720"/>
              <a:ext cx="141541" cy="411250"/>
            </a:xfrm>
            <a:custGeom>
              <a:avLst/>
              <a:gdLst>
                <a:gd name="T0" fmla="*/ 127 w 127"/>
                <a:gd name="T1" fmla="*/ 360 h 369"/>
                <a:gd name="T2" fmla="*/ 99 w 127"/>
                <a:gd name="T3" fmla="*/ 369 h 369"/>
                <a:gd name="T4" fmla="*/ 0 w 127"/>
                <a:gd name="T5" fmla="*/ 7 h 369"/>
                <a:gd name="T6" fmla="*/ 29 w 127"/>
                <a:gd name="T7" fmla="*/ 0 h 369"/>
                <a:gd name="T8" fmla="*/ 127 w 127"/>
                <a:gd name="T9" fmla="*/ 360 h 369"/>
              </a:gdLst>
              <a:ahLst/>
              <a:cxnLst>
                <a:cxn ang="0">
                  <a:pos x="T0" y="T1"/>
                </a:cxn>
                <a:cxn ang="0">
                  <a:pos x="T2" y="T3"/>
                </a:cxn>
                <a:cxn ang="0">
                  <a:pos x="T4" y="T5"/>
                </a:cxn>
                <a:cxn ang="0">
                  <a:pos x="T6" y="T7"/>
                </a:cxn>
                <a:cxn ang="0">
                  <a:pos x="T8" y="T9"/>
                </a:cxn>
              </a:cxnLst>
              <a:rect l="0" t="0" r="r" b="b"/>
              <a:pathLst>
                <a:path w="127" h="369">
                  <a:moveTo>
                    <a:pt x="127" y="360"/>
                  </a:moveTo>
                  <a:lnTo>
                    <a:pt x="99" y="369"/>
                  </a:lnTo>
                  <a:lnTo>
                    <a:pt x="0" y="7"/>
                  </a:lnTo>
                  <a:lnTo>
                    <a:pt x="29" y="0"/>
                  </a:lnTo>
                  <a:lnTo>
                    <a:pt x="127" y="3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5" name="ï$ḻiḓé">
              <a:extLst>
                <a:ext uri="{FF2B5EF4-FFF2-40B4-BE49-F238E27FC236}">
                  <a16:creationId xmlns:a16="http://schemas.microsoft.com/office/drawing/2014/main" id="{F821B224-E752-4CB4-8542-FDC632F1E75E}"/>
                </a:ext>
              </a:extLst>
            </p:cNvPr>
            <p:cNvSpPr/>
            <p:nvPr/>
          </p:nvSpPr>
          <p:spPr bwMode="auto">
            <a:xfrm>
              <a:off x="5183227" y="4507667"/>
              <a:ext cx="133740" cy="382273"/>
            </a:xfrm>
            <a:custGeom>
              <a:avLst/>
              <a:gdLst>
                <a:gd name="T0" fmla="*/ 120 w 120"/>
                <a:gd name="T1" fmla="*/ 336 h 343"/>
                <a:gd name="T2" fmla="*/ 91 w 120"/>
                <a:gd name="T3" fmla="*/ 343 h 343"/>
                <a:gd name="T4" fmla="*/ 0 w 120"/>
                <a:gd name="T5" fmla="*/ 7 h 343"/>
                <a:gd name="T6" fmla="*/ 28 w 120"/>
                <a:gd name="T7" fmla="*/ 0 h 343"/>
                <a:gd name="T8" fmla="*/ 120 w 120"/>
                <a:gd name="T9" fmla="*/ 336 h 343"/>
              </a:gdLst>
              <a:ahLst/>
              <a:cxnLst>
                <a:cxn ang="0">
                  <a:pos x="T0" y="T1"/>
                </a:cxn>
                <a:cxn ang="0">
                  <a:pos x="T2" y="T3"/>
                </a:cxn>
                <a:cxn ang="0">
                  <a:pos x="T4" y="T5"/>
                </a:cxn>
                <a:cxn ang="0">
                  <a:pos x="T6" y="T7"/>
                </a:cxn>
                <a:cxn ang="0">
                  <a:pos x="T8" y="T9"/>
                </a:cxn>
              </a:cxnLst>
              <a:rect l="0" t="0" r="r" b="b"/>
              <a:pathLst>
                <a:path w="120" h="343">
                  <a:moveTo>
                    <a:pt x="120" y="336"/>
                  </a:moveTo>
                  <a:lnTo>
                    <a:pt x="91" y="343"/>
                  </a:lnTo>
                  <a:lnTo>
                    <a:pt x="0" y="7"/>
                  </a:lnTo>
                  <a:lnTo>
                    <a:pt x="28" y="0"/>
                  </a:lnTo>
                  <a:lnTo>
                    <a:pt x="120" y="336"/>
                  </a:lnTo>
                  <a:close/>
                </a:path>
              </a:pathLst>
            </a:custGeom>
            <a:solidFill>
              <a:srgbClr val="F44D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6" name="íşļíďé">
              <a:extLst>
                <a:ext uri="{FF2B5EF4-FFF2-40B4-BE49-F238E27FC236}">
                  <a16:creationId xmlns:a16="http://schemas.microsoft.com/office/drawing/2014/main" id="{A9F53696-CF2F-44AE-BE08-AD0655EF0853}"/>
                </a:ext>
              </a:extLst>
            </p:cNvPr>
            <p:cNvSpPr/>
            <p:nvPr/>
          </p:nvSpPr>
          <p:spPr bwMode="auto">
            <a:xfrm>
              <a:off x="5183227" y="4507667"/>
              <a:ext cx="133740" cy="382273"/>
            </a:xfrm>
            <a:custGeom>
              <a:avLst/>
              <a:gdLst>
                <a:gd name="T0" fmla="*/ 120 w 120"/>
                <a:gd name="T1" fmla="*/ 336 h 343"/>
                <a:gd name="T2" fmla="*/ 91 w 120"/>
                <a:gd name="T3" fmla="*/ 343 h 343"/>
                <a:gd name="T4" fmla="*/ 0 w 120"/>
                <a:gd name="T5" fmla="*/ 7 h 343"/>
                <a:gd name="T6" fmla="*/ 28 w 120"/>
                <a:gd name="T7" fmla="*/ 0 h 343"/>
                <a:gd name="T8" fmla="*/ 120 w 120"/>
                <a:gd name="T9" fmla="*/ 336 h 343"/>
              </a:gdLst>
              <a:ahLst/>
              <a:cxnLst>
                <a:cxn ang="0">
                  <a:pos x="T0" y="T1"/>
                </a:cxn>
                <a:cxn ang="0">
                  <a:pos x="T2" y="T3"/>
                </a:cxn>
                <a:cxn ang="0">
                  <a:pos x="T4" y="T5"/>
                </a:cxn>
                <a:cxn ang="0">
                  <a:pos x="T6" y="T7"/>
                </a:cxn>
                <a:cxn ang="0">
                  <a:pos x="T8" y="T9"/>
                </a:cxn>
              </a:cxnLst>
              <a:rect l="0" t="0" r="r" b="b"/>
              <a:pathLst>
                <a:path w="120" h="343">
                  <a:moveTo>
                    <a:pt x="120" y="336"/>
                  </a:moveTo>
                  <a:lnTo>
                    <a:pt x="91" y="343"/>
                  </a:lnTo>
                  <a:lnTo>
                    <a:pt x="0" y="7"/>
                  </a:lnTo>
                  <a:lnTo>
                    <a:pt x="28" y="0"/>
                  </a:lnTo>
                  <a:lnTo>
                    <a:pt x="120" y="33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7" name="ïŝļîḓe">
              <a:extLst>
                <a:ext uri="{FF2B5EF4-FFF2-40B4-BE49-F238E27FC236}">
                  <a16:creationId xmlns:a16="http://schemas.microsoft.com/office/drawing/2014/main" id="{D50F7D5A-99CC-456B-AAA1-E05D7E5F757E}"/>
                </a:ext>
              </a:extLst>
            </p:cNvPr>
            <p:cNvSpPr/>
            <p:nvPr/>
          </p:nvSpPr>
          <p:spPr bwMode="auto">
            <a:xfrm>
              <a:off x="5302478" y="4616888"/>
              <a:ext cx="98076" cy="250762"/>
            </a:xfrm>
            <a:custGeom>
              <a:avLst/>
              <a:gdLst>
                <a:gd name="T0" fmla="*/ 88 w 88"/>
                <a:gd name="T1" fmla="*/ 217 h 225"/>
                <a:gd name="T2" fmla="*/ 60 w 88"/>
                <a:gd name="T3" fmla="*/ 225 h 225"/>
                <a:gd name="T4" fmla="*/ 0 w 88"/>
                <a:gd name="T5" fmla="*/ 7 h 225"/>
                <a:gd name="T6" fmla="*/ 28 w 88"/>
                <a:gd name="T7" fmla="*/ 0 h 225"/>
                <a:gd name="T8" fmla="*/ 88 w 88"/>
                <a:gd name="T9" fmla="*/ 217 h 225"/>
              </a:gdLst>
              <a:ahLst/>
              <a:cxnLst>
                <a:cxn ang="0">
                  <a:pos x="T0" y="T1"/>
                </a:cxn>
                <a:cxn ang="0">
                  <a:pos x="T2" y="T3"/>
                </a:cxn>
                <a:cxn ang="0">
                  <a:pos x="T4" y="T5"/>
                </a:cxn>
                <a:cxn ang="0">
                  <a:pos x="T6" y="T7"/>
                </a:cxn>
                <a:cxn ang="0">
                  <a:pos x="T8" y="T9"/>
                </a:cxn>
              </a:cxnLst>
              <a:rect l="0" t="0" r="r" b="b"/>
              <a:pathLst>
                <a:path w="88" h="225">
                  <a:moveTo>
                    <a:pt x="88" y="217"/>
                  </a:moveTo>
                  <a:lnTo>
                    <a:pt x="60" y="225"/>
                  </a:lnTo>
                  <a:lnTo>
                    <a:pt x="0" y="7"/>
                  </a:lnTo>
                  <a:lnTo>
                    <a:pt x="28" y="0"/>
                  </a:lnTo>
                  <a:lnTo>
                    <a:pt x="88" y="217"/>
                  </a:lnTo>
                  <a:close/>
                </a:path>
              </a:pathLst>
            </a:custGeom>
            <a:solidFill>
              <a:srgbClr val="54BA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8" name="i$ḷîḑè">
              <a:extLst>
                <a:ext uri="{FF2B5EF4-FFF2-40B4-BE49-F238E27FC236}">
                  <a16:creationId xmlns:a16="http://schemas.microsoft.com/office/drawing/2014/main" id="{D5A9AF0F-A3DD-49DA-B3B4-A587CFE90B5E}"/>
                </a:ext>
              </a:extLst>
            </p:cNvPr>
            <p:cNvSpPr/>
            <p:nvPr/>
          </p:nvSpPr>
          <p:spPr bwMode="auto">
            <a:xfrm>
              <a:off x="5302478" y="4616888"/>
              <a:ext cx="98076" cy="250762"/>
            </a:xfrm>
            <a:custGeom>
              <a:avLst/>
              <a:gdLst>
                <a:gd name="T0" fmla="*/ 88 w 88"/>
                <a:gd name="T1" fmla="*/ 217 h 225"/>
                <a:gd name="T2" fmla="*/ 60 w 88"/>
                <a:gd name="T3" fmla="*/ 225 h 225"/>
                <a:gd name="T4" fmla="*/ 0 w 88"/>
                <a:gd name="T5" fmla="*/ 7 h 225"/>
                <a:gd name="T6" fmla="*/ 28 w 88"/>
                <a:gd name="T7" fmla="*/ 0 h 225"/>
                <a:gd name="T8" fmla="*/ 88 w 88"/>
                <a:gd name="T9" fmla="*/ 217 h 225"/>
              </a:gdLst>
              <a:ahLst/>
              <a:cxnLst>
                <a:cxn ang="0">
                  <a:pos x="T0" y="T1"/>
                </a:cxn>
                <a:cxn ang="0">
                  <a:pos x="T2" y="T3"/>
                </a:cxn>
                <a:cxn ang="0">
                  <a:pos x="T4" y="T5"/>
                </a:cxn>
                <a:cxn ang="0">
                  <a:pos x="T6" y="T7"/>
                </a:cxn>
                <a:cxn ang="0">
                  <a:pos x="T8" y="T9"/>
                </a:cxn>
              </a:cxnLst>
              <a:rect l="0" t="0" r="r" b="b"/>
              <a:pathLst>
                <a:path w="88" h="225">
                  <a:moveTo>
                    <a:pt x="88" y="217"/>
                  </a:moveTo>
                  <a:lnTo>
                    <a:pt x="60" y="225"/>
                  </a:lnTo>
                  <a:lnTo>
                    <a:pt x="0" y="7"/>
                  </a:lnTo>
                  <a:lnTo>
                    <a:pt x="28" y="0"/>
                  </a:lnTo>
                  <a:lnTo>
                    <a:pt x="88" y="2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9" name="íṡḷidê">
              <a:extLst>
                <a:ext uri="{FF2B5EF4-FFF2-40B4-BE49-F238E27FC236}">
                  <a16:creationId xmlns:a16="http://schemas.microsoft.com/office/drawing/2014/main" id="{4CEB8CAB-7F61-4326-BF08-DE854038B382}"/>
                </a:ext>
              </a:extLst>
            </p:cNvPr>
            <p:cNvSpPr/>
            <p:nvPr/>
          </p:nvSpPr>
          <p:spPr bwMode="auto">
            <a:xfrm>
              <a:off x="5351516" y="4669269"/>
              <a:ext cx="81359" cy="189464"/>
            </a:xfrm>
            <a:custGeom>
              <a:avLst/>
              <a:gdLst>
                <a:gd name="T0" fmla="*/ 73 w 73"/>
                <a:gd name="T1" fmla="*/ 163 h 170"/>
                <a:gd name="T2" fmla="*/ 44 w 73"/>
                <a:gd name="T3" fmla="*/ 170 h 170"/>
                <a:gd name="T4" fmla="*/ 0 w 73"/>
                <a:gd name="T5" fmla="*/ 7 h 170"/>
                <a:gd name="T6" fmla="*/ 29 w 73"/>
                <a:gd name="T7" fmla="*/ 0 h 170"/>
                <a:gd name="T8" fmla="*/ 73 w 73"/>
                <a:gd name="T9" fmla="*/ 163 h 170"/>
              </a:gdLst>
              <a:ahLst/>
              <a:cxnLst>
                <a:cxn ang="0">
                  <a:pos x="T0" y="T1"/>
                </a:cxn>
                <a:cxn ang="0">
                  <a:pos x="T2" y="T3"/>
                </a:cxn>
                <a:cxn ang="0">
                  <a:pos x="T4" y="T5"/>
                </a:cxn>
                <a:cxn ang="0">
                  <a:pos x="T6" y="T7"/>
                </a:cxn>
                <a:cxn ang="0">
                  <a:pos x="T8" y="T9"/>
                </a:cxn>
              </a:cxnLst>
              <a:rect l="0" t="0" r="r" b="b"/>
              <a:pathLst>
                <a:path w="73" h="170">
                  <a:moveTo>
                    <a:pt x="73" y="163"/>
                  </a:moveTo>
                  <a:lnTo>
                    <a:pt x="44" y="170"/>
                  </a:lnTo>
                  <a:lnTo>
                    <a:pt x="0" y="7"/>
                  </a:lnTo>
                  <a:lnTo>
                    <a:pt x="29" y="0"/>
                  </a:lnTo>
                  <a:lnTo>
                    <a:pt x="73" y="163"/>
                  </a:lnTo>
                  <a:close/>
                </a:path>
              </a:pathLst>
            </a:custGeom>
            <a:solidFill>
              <a:srgbClr val="F44D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0" name="iṥľïḓê">
              <a:extLst>
                <a:ext uri="{FF2B5EF4-FFF2-40B4-BE49-F238E27FC236}">
                  <a16:creationId xmlns:a16="http://schemas.microsoft.com/office/drawing/2014/main" id="{B97DA2DF-2699-4468-BA4F-2227565CCE43}"/>
                </a:ext>
              </a:extLst>
            </p:cNvPr>
            <p:cNvSpPr/>
            <p:nvPr/>
          </p:nvSpPr>
          <p:spPr bwMode="auto">
            <a:xfrm>
              <a:off x="5351516" y="4669269"/>
              <a:ext cx="81359" cy="189464"/>
            </a:xfrm>
            <a:custGeom>
              <a:avLst/>
              <a:gdLst>
                <a:gd name="T0" fmla="*/ 73 w 73"/>
                <a:gd name="T1" fmla="*/ 163 h 170"/>
                <a:gd name="T2" fmla="*/ 44 w 73"/>
                <a:gd name="T3" fmla="*/ 170 h 170"/>
                <a:gd name="T4" fmla="*/ 0 w 73"/>
                <a:gd name="T5" fmla="*/ 7 h 170"/>
                <a:gd name="T6" fmla="*/ 29 w 73"/>
                <a:gd name="T7" fmla="*/ 0 h 170"/>
                <a:gd name="T8" fmla="*/ 73 w 73"/>
                <a:gd name="T9" fmla="*/ 163 h 170"/>
              </a:gdLst>
              <a:ahLst/>
              <a:cxnLst>
                <a:cxn ang="0">
                  <a:pos x="T0" y="T1"/>
                </a:cxn>
                <a:cxn ang="0">
                  <a:pos x="T2" y="T3"/>
                </a:cxn>
                <a:cxn ang="0">
                  <a:pos x="T4" y="T5"/>
                </a:cxn>
                <a:cxn ang="0">
                  <a:pos x="T6" y="T7"/>
                </a:cxn>
                <a:cxn ang="0">
                  <a:pos x="T8" y="T9"/>
                </a:cxn>
              </a:cxnLst>
              <a:rect l="0" t="0" r="r" b="b"/>
              <a:pathLst>
                <a:path w="73" h="170">
                  <a:moveTo>
                    <a:pt x="73" y="163"/>
                  </a:moveTo>
                  <a:lnTo>
                    <a:pt x="44" y="170"/>
                  </a:lnTo>
                  <a:lnTo>
                    <a:pt x="0" y="7"/>
                  </a:lnTo>
                  <a:lnTo>
                    <a:pt x="29" y="0"/>
                  </a:lnTo>
                  <a:lnTo>
                    <a:pt x="73"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1" name="ï$ļîḋe">
              <a:extLst>
                <a:ext uri="{FF2B5EF4-FFF2-40B4-BE49-F238E27FC236}">
                  <a16:creationId xmlns:a16="http://schemas.microsoft.com/office/drawing/2014/main" id="{0C6D6A93-7CC3-4462-991E-31C0EB0B3374}"/>
                </a:ext>
              </a:extLst>
            </p:cNvPr>
            <p:cNvSpPr/>
            <p:nvPr/>
          </p:nvSpPr>
          <p:spPr bwMode="auto">
            <a:xfrm>
              <a:off x="5447363" y="4693787"/>
              <a:ext cx="67985" cy="142656"/>
            </a:xfrm>
            <a:custGeom>
              <a:avLst/>
              <a:gdLst>
                <a:gd name="T0" fmla="*/ 61 w 61"/>
                <a:gd name="T1" fmla="*/ 119 h 128"/>
                <a:gd name="T2" fmla="*/ 32 w 61"/>
                <a:gd name="T3" fmla="*/ 128 h 128"/>
                <a:gd name="T4" fmla="*/ 0 w 61"/>
                <a:gd name="T5" fmla="*/ 8 h 128"/>
                <a:gd name="T6" fmla="*/ 28 w 61"/>
                <a:gd name="T7" fmla="*/ 0 h 128"/>
                <a:gd name="T8" fmla="*/ 61 w 61"/>
                <a:gd name="T9" fmla="*/ 119 h 128"/>
              </a:gdLst>
              <a:ahLst/>
              <a:cxnLst>
                <a:cxn ang="0">
                  <a:pos x="T0" y="T1"/>
                </a:cxn>
                <a:cxn ang="0">
                  <a:pos x="T2" y="T3"/>
                </a:cxn>
                <a:cxn ang="0">
                  <a:pos x="T4" y="T5"/>
                </a:cxn>
                <a:cxn ang="0">
                  <a:pos x="T6" y="T7"/>
                </a:cxn>
                <a:cxn ang="0">
                  <a:pos x="T8" y="T9"/>
                </a:cxn>
              </a:cxnLst>
              <a:rect l="0" t="0" r="r" b="b"/>
              <a:pathLst>
                <a:path w="61" h="128">
                  <a:moveTo>
                    <a:pt x="61" y="119"/>
                  </a:moveTo>
                  <a:lnTo>
                    <a:pt x="32" y="128"/>
                  </a:lnTo>
                  <a:lnTo>
                    <a:pt x="0" y="8"/>
                  </a:lnTo>
                  <a:lnTo>
                    <a:pt x="28" y="0"/>
                  </a:lnTo>
                  <a:lnTo>
                    <a:pt x="61" y="119"/>
                  </a:lnTo>
                  <a:close/>
                </a:path>
              </a:pathLst>
            </a:custGeom>
            <a:solidFill>
              <a:srgbClr val="75CF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2" name="îṡḷíḋê">
              <a:extLst>
                <a:ext uri="{FF2B5EF4-FFF2-40B4-BE49-F238E27FC236}">
                  <a16:creationId xmlns:a16="http://schemas.microsoft.com/office/drawing/2014/main" id="{0ED83C36-C15A-4E54-924C-5243C0E73CEA}"/>
                </a:ext>
              </a:extLst>
            </p:cNvPr>
            <p:cNvSpPr/>
            <p:nvPr/>
          </p:nvSpPr>
          <p:spPr bwMode="auto">
            <a:xfrm>
              <a:off x="5447363" y="4693787"/>
              <a:ext cx="67985" cy="142656"/>
            </a:xfrm>
            <a:custGeom>
              <a:avLst/>
              <a:gdLst>
                <a:gd name="T0" fmla="*/ 61 w 61"/>
                <a:gd name="T1" fmla="*/ 119 h 128"/>
                <a:gd name="T2" fmla="*/ 32 w 61"/>
                <a:gd name="T3" fmla="*/ 128 h 128"/>
                <a:gd name="T4" fmla="*/ 0 w 61"/>
                <a:gd name="T5" fmla="*/ 8 h 128"/>
                <a:gd name="T6" fmla="*/ 28 w 61"/>
                <a:gd name="T7" fmla="*/ 0 h 128"/>
                <a:gd name="T8" fmla="*/ 61 w 61"/>
                <a:gd name="T9" fmla="*/ 119 h 128"/>
              </a:gdLst>
              <a:ahLst/>
              <a:cxnLst>
                <a:cxn ang="0">
                  <a:pos x="T0" y="T1"/>
                </a:cxn>
                <a:cxn ang="0">
                  <a:pos x="T2" y="T3"/>
                </a:cxn>
                <a:cxn ang="0">
                  <a:pos x="T4" y="T5"/>
                </a:cxn>
                <a:cxn ang="0">
                  <a:pos x="T6" y="T7"/>
                </a:cxn>
                <a:cxn ang="0">
                  <a:pos x="T8" y="T9"/>
                </a:cxn>
              </a:cxnLst>
              <a:rect l="0" t="0" r="r" b="b"/>
              <a:pathLst>
                <a:path w="61" h="128">
                  <a:moveTo>
                    <a:pt x="61" y="119"/>
                  </a:moveTo>
                  <a:lnTo>
                    <a:pt x="32" y="128"/>
                  </a:lnTo>
                  <a:lnTo>
                    <a:pt x="0" y="8"/>
                  </a:lnTo>
                  <a:lnTo>
                    <a:pt x="28" y="0"/>
                  </a:lnTo>
                  <a:lnTo>
                    <a:pt x="61" y="1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3" name="iś1îďé">
              <a:extLst>
                <a:ext uri="{FF2B5EF4-FFF2-40B4-BE49-F238E27FC236}">
                  <a16:creationId xmlns:a16="http://schemas.microsoft.com/office/drawing/2014/main" id="{08779C46-83E2-4FF0-BCE0-C12E69E1F21B}"/>
                </a:ext>
              </a:extLst>
            </p:cNvPr>
            <p:cNvSpPr/>
            <p:nvPr/>
          </p:nvSpPr>
          <p:spPr bwMode="auto">
            <a:xfrm>
              <a:off x="5394981" y="4379499"/>
              <a:ext cx="152686" cy="446914"/>
            </a:xfrm>
            <a:custGeom>
              <a:avLst/>
              <a:gdLst>
                <a:gd name="T0" fmla="*/ 137 w 137"/>
                <a:gd name="T1" fmla="*/ 394 h 401"/>
                <a:gd name="T2" fmla="*/ 108 w 137"/>
                <a:gd name="T3" fmla="*/ 401 h 401"/>
                <a:gd name="T4" fmla="*/ 0 w 137"/>
                <a:gd name="T5" fmla="*/ 7 h 401"/>
                <a:gd name="T6" fmla="*/ 28 w 137"/>
                <a:gd name="T7" fmla="*/ 0 h 401"/>
                <a:gd name="T8" fmla="*/ 137 w 137"/>
                <a:gd name="T9" fmla="*/ 394 h 401"/>
              </a:gdLst>
              <a:ahLst/>
              <a:cxnLst>
                <a:cxn ang="0">
                  <a:pos x="T0" y="T1"/>
                </a:cxn>
                <a:cxn ang="0">
                  <a:pos x="T2" y="T3"/>
                </a:cxn>
                <a:cxn ang="0">
                  <a:pos x="T4" y="T5"/>
                </a:cxn>
                <a:cxn ang="0">
                  <a:pos x="T6" y="T7"/>
                </a:cxn>
                <a:cxn ang="0">
                  <a:pos x="T8" y="T9"/>
                </a:cxn>
              </a:cxnLst>
              <a:rect l="0" t="0" r="r" b="b"/>
              <a:pathLst>
                <a:path w="137" h="401">
                  <a:moveTo>
                    <a:pt x="137" y="394"/>
                  </a:moveTo>
                  <a:lnTo>
                    <a:pt x="108" y="401"/>
                  </a:lnTo>
                  <a:lnTo>
                    <a:pt x="0" y="7"/>
                  </a:lnTo>
                  <a:lnTo>
                    <a:pt x="28" y="0"/>
                  </a:lnTo>
                  <a:lnTo>
                    <a:pt x="137" y="394"/>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4" name="ísḷíḑè">
              <a:extLst>
                <a:ext uri="{FF2B5EF4-FFF2-40B4-BE49-F238E27FC236}">
                  <a16:creationId xmlns:a16="http://schemas.microsoft.com/office/drawing/2014/main" id="{8767F88B-8D1E-4183-BD5B-82D0A8593629}"/>
                </a:ext>
              </a:extLst>
            </p:cNvPr>
            <p:cNvSpPr/>
            <p:nvPr/>
          </p:nvSpPr>
          <p:spPr bwMode="auto">
            <a:xfrm>
              <a:off x="5394981" y="4379499"/>
              <a:ext cx="152686" cy="446914"/>
            </a:xfrm>
            <a:custGeom>
              <a:avLst/>
              <a:gdLst>
                <a:gd name="T0" fmla="*/ 137 w 137"/>
                <a:gd name="T1" fmla="*/ 394 h 401"/>
                <a:gd name="T2" fmla="*/ 108 w 137"/>
                <a:gd name="T3" fmla="*/ 401 h 401"/>
                <a:gd name="T4" fmla="*/ 0 w 137"/>
                <a:gd name="T5" fmla="*/ 7 h 401"/>
                <a:gd name="T6" fmla="*/ 28 w 137"/>
                <a:gd name="T7" fmla="*/ 0 h 401"/>
                <a:gd name="T8" fmla="*/ 137 w 137"/>
                <a:gd name="T9" fmla="*/ 394 h 401"/>
              </a:gdLst>
              <a:ahLst/>
              <a:cxnLst>
                <a:cxn ang="0">
                  <a:pos x="T0" y="T1"/>
                </a:cxn>
                <a:cxn ang="0">
                  <a:pos x="T2" y="T3"/>
                </a:cxn>
                <a:cxn ang="0">
                  <a:pos x="T4" y="T5"/>
                </a:cxn>
                <a:cxn ang="0">
                  <a:pos x="T6" y="T7"/>
                </a:cxn>
                <a:cxn ang="0">
                  <a:pos x="T8" y="T9"/>
                </a:cxn>
              </a:cxnLst>
              <a:rect l="0" t="0" r="r" b="b"/>
              <a:pathLst>
                <a:path w="137" h="401">
                  <a:moveTo>
                    <a:pt x="137" y="394"/>
                  </a:moveTo>
                  <a:lnTo>
                    <a:pt x="108" y="401"/>
                  </a:lnTo>
                  <a:lnTo>
                    <a:pt x="0" y="7"/>
                  </a:lnTo>
                  <a:lnTo>
                    <a:pt x="28" y="0"/>
                  </a:lnTo>
                  <a:lnTo>
                    <a:pt x="137" y="3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5" name="ïśḻîḍè">
              <a:extLst>
                <a:ext uri="{FF2B5EF4-FFF2-40B4-BE49-F238E27FC236}">
                  <a16:creationId xmlns:a16="http://schemas.microsoft.com/office/drawing/2014/main" id="{D724A6CD-F471-4F5B-BAAE-BB1045DF73FC}"/>
                </a:ext>
              </a:extLst>
            </p:cNvPr>
            <p:cNvSpPr/>
            <p:nvPr/>
          </p:nvSpPr>
          <p:spPr bwMode="auto">
            <a:xfrm>
              <a:off x="5466309" y="4310400"/>
              <a:ext cx="163831" cy="493723"/>
            </a:xfrm>
            <a:custGeom>
              <a:avLst/>
              <a:gdLst>
                <a:gd name="T0" fmla="*/ 147 w 147"/>
                <a:gd name="T1" fmla="*/ 436 h 443"/>
                <a:gd name="T2" fmla="*/ 118 w 147"/>
                <a:gd name="T3" fmla="*/ 443 h 443"/>
                <a:gd name="T4" fmla="*/ 0 w 147"/>
                <a:gd name="T5" fmla="*/ 9 h 443"/>
                <a:gd name="T6" fmla="*/ 28 w 147"/>
                <a:gd name="T7" fmla="*/ 0 h 443"/>
                <a:gd name="T8" fmla="*/ 147 w 147"/>
                <a:gd name="T9" fmla="*/ 436 h 443"/>
              </a:gdLst>
              <a:ahLst/>
              <a:cxnLst>
                <a:cxn ang="0">
                  <a:pos x="T0" y="T1"/>
                </a:cxn>
                <a:cxn ang="0">
                  <a:pos x="T2" y="T3"/>
                </a:cxn>
                <a:cxn ang="0">
                  <a:pos x="T4" y="T5"/>
                </a:cxn>
                <a:cxn ang="0">
                  <a:pos x="T6" y="T7"/>
                </a:cxn>
                <a:cxn ang="0">
                  <a:pos x="T8" y="T9"/>
                </a:cxn>
              </a:cxnLst>
              <a:rect l="0" t="0" r="r" b="b"/>
              <a:pathLst>
                <a:path w="147" h="443">
                  <a:moveTo>
                    <a:pt x="147" y="436"/>
                  </a:moveTo>
                  <a:lnTo>
                    <a:pt x="118" y="443"/>
                  </a:lnTo>
                  <a:lnTo>
                    <a:pt x="0" y="9"/>
                  </a:lnTo>
                  <a:lnTo>
                    <a:pt x="28" y="0"/>
                  </a:lnTo>
                  <a:lnTo>
                    <a:pt x="147" y="436"/>
                  </a:lnTo>
                  <a:close/>
                </a:path>
              </a:pathLst>
            </a:custGeom>
            <a:solidFill>
              <a:srgbClr val="75CF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6" name="iš1ïďé">
              <a:extLst>
                <a:ext uri="{FF2B5EF4-FFF2-40B4-BE49-F238E27FC236}">
                  <a16:creationId xmlns:a16="http://schemas.microsoft.com/office/drawing/2014/main" id="{37E3D9C0-A60A-4738-8B28-DBCC8B17A4D9}"/>
                </a:ext>
              </a:extLst>
            </p:cNvPr>
            <p:cNvSpPr/>
            <p:nvPr/>
          </p:nvSpPr>
          <p:spPr bwMode="auto">
            <a:xfrm>
              <a:off x="5466309" y="4310400"/>
              <a:ext cx="163831" cy="493723"/>
            </a:xfrm>
            <a:custGeom>
              <a:avLst/>
              <a:gdLst>
                <a:gd name="T0" fmla="*/ 147 w 147"/>
                <a:gd name="T1" fmla="*/ 436 h 443"/>
                <a:gd name="T2" fmla="*/ 118 w 147"/>
                <a:gd name="T3" fmla="*/ 443 h 443"/>
                <a:gd name="T4" fmla="*/ 0 w 147"/>
                <a:gd name="T5" fmla="*/ 9 h 443"/>
                <a:gd name="T6" fmla="*/ 28 w 147"/>
                <a:gd name="T7" fmla="*/ 0 h 443"/>
                <a:gd name="T8" fmla="*/ 147 w 147"/>
                <a:gd name="T9" fmla="*/ 436 h 443"/>
              </a:gdLst>
              <a:ahLst/>
              <a:cxnLst>
                <a:cxn ang="0">
                  <a:pos x="T0" y="T1"/>
                </a:cxn>
                <a:cxn ang="0">
                  <a:pos x="T2" y="T3"/>
                </a:cxn>
                <a:cxn ang="0">
                  <a:pos x="T4" y="T5"/>
                </a:cxn>
                <a:cxn ang="0">
                  <a:pos x="T6" y="T7"/>
                </a:cxn>
                <a:cxn ang="0">
                  <a:pos x="T8" y="T9"/>
                </a:cxn>
              </a:cxnLst>
              <a:rect l="0" t="0" r="r" b="b"/>
              <a:pathLst>
                <a:path w="147" h="443">
                  <a:moveTo>
                    <a:pt x="147" y="436"/>
                  </a:moveTo>
                  <a:lnTo>
                    <a:pt x="118" y="443"/>
                  </a:lnTo>
                  <a:lnTo>
                    <a:pt x="0" y="9"/>
                  </a:lnTo>
                  <a:lnTo>
                    <a:pt x="28" y="0"/>
                  </a:lnTo>
                  <a:lnTo>
                    <a:pt x="147" y="43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7" name="íṣḻîďe">
              <a:extLst>
                <a:ext uri="{FF2B5EF4-FFF2-40B4-BE49-F238E27FC236}">
                  <a16:creationId xmlns:a16="http://schemas.microsoft.com/office/drawing/2014/main" id="{E2DA6634-CBFE-4C36-92FD-402085E12103}"/>
                </a:ext>
              </a:extLst>
            </p:cNvPr>
            <p:cNvSpPr/>
            <p:nvPr/>
          </p:nvSpPr>
          <p:spPr bwMode="auto">
            <a:xfrm>
              <a:off x="5455164" y="4149913"/>
              <a:ext cx="206182" cy="646408"/>
            </a:xfrm>
            <a:custGeom>
              <a:avLst/>
              <a:gdLst>
                <a:gd name="T0" fmla="*/ 185 w 185"/>
                <a:gd name="T1" fmla="*/ 572 h 580"/>
                <a:gd name="T2" fmla="*/ 157 w 185"/>
                <a:gd name="T3" fmla="*/ 580 h 580"/>
                <a:gd name="T4" fmla="*/ 0 w 185"/>
                <a:gd name="T5" fmla="*/ 8 h 580"/>
                <a:gd name="T6" fmla="*/ 28 w 185"/>
                <a:gd name="T7" fmla="*/ 0 h 580"/>
                <a:gd name="T8" fmla="*/ 185 w 185"/>
                <a:gd name="T9" fmla="*/ 572 h 580"/>
              </a:gdLst>
              <a:ahLst/>
              <a:cxnLst>
                <a:cxn ang="0">
                  <a:pos x="T0" y="T1"/>
                </a:cxn>
                <a:cxn ang="0">
                  <a:pos x="T2" y="T3"/>
                </a:cxn>
                <a:cxn ang="0">
                  <a:pos x="T4" y="T5"/>
                </a:cxn>
                <a:cxn ang="0">
                  <a:pos x="T6" y="T7"/>
                </a:cxn>
                <a:cxn ang="0">
                  <a:pos x="T8" y="T9"/>
                </a:cxn>
              </a:cxnLst>
              <a:rect l="0" t="0" r="r" b="b"/>
              <a:pathLst>
                <a:path w="185" h="580">
                  <a:moveTo>
                    <a:pt x="185" y="572"/>
                  </a:moveTo>
                  <a:lnTo>
                    <a:pt x="157" y="580"/>
                  </a:lnTo>
                  <a:lnTo>
                    <a:pt x="0" y="8"/>
                  </a:lnTo>
                  <a:lnTo>
                    <a:pt x="28" y="0"/>
                  </a:lnTo>
                  <a:lnTo>
                    <a:pt x="185" y="572"/>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8" name="ïs1ïďê">
              <a:extLst>
                <a:ext uri="{FF2B5EF4-FFF2-40B4-BE49-F238E27FC236}">
                  <a16:creationId xmlns:a16="http://schemas.microsoft.com/office/drawing/2014/main" id="{7DC348E3-C72F-40A7-82DF-40C6A39F82CF}"/>
                </a:ext>
              </a:extLst>
            </p:cNvPr>
            <p:cNvSpPr/>
            <p:nvPr/>
          </p:nvSpPr>
          <p:spPr bwMode="auto">
            <a:xfrm>
              <a:off x="5455164" y="4149913"/>
              <a:ext cx="206182" cy="646408"/>
            </a:xfrm>
            <a:custGeom>
              <a:avLst/>
              <a:gdLst>
                <a:gd name="T0" fmla="*/ 185 w 185"/>
                <a:gd name="T1" fmla="*/ 572 h 580"/>
                <a:gd name="T2" fmla="*/ 157 w 185"/>
                <a:gd name="T3" fmla="*/ 580 h 580"/>
                <a:gd name="T4" fmla="*/ 0 w 185"/>
                <a:gd name="T5" fmla="*/ 8 h 580"/>
                <a:gd name="T6" fmla="*/ 28 w 185"/>
                <a:gd name="T7" fmla="*/ 0 h 580"/>
                <a:gd name="T8" fmla="*/ 185 w 185"/>
                <a:gd name="T9" fmla="*/ 572 h 580"/>
              </a:gdLst>
              <a:ahLst/>
              <a:cxnLst>
                <a:cxn ang="0">
                  <a:pos x="T0" y="T1"/>
                </a:cxn>
                <a:cxn ang="0">
                  <a:pos x="T2" y="T3"/>
                </a:cxn>
                <a:cxn ang="0">
                  <a:pos x="T4" y="T5"/>
                </a:cxn>
                <a:cxn ang="0">
                  <a:pos x="T6" y="T7"/>
                </a:cxn>
                <a:cxn ang="0">
                  <a:pos x="T8" y="T9"/>
                </a:cxn>
              </a:cxnLst>
              <a:rect l="0" t="0" r="r" b="b"/>
              <a:pathLst>
                <a:path w="185" h="580">
                  <a:moveTo>
                    <a:pt x="185" y="572"/>
                  </a:moveTo>
                  <a:lnTo>
                    <a:pt x="157" y="580"/>
                  </a:lnTo>
                  <a:lnTo>
                    <a:pt x="0" y="8"/>
                  </a:lnTo>
                  <a:lnTo>
                    <a:pt x="28" y="0"/>
                  </a:lnTo>
                  <a:lnTo>
                    <a:pt x="185" y="57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9" name="îṥļïḍé">
              <a:extLst>
                <a:ext uri="{FF2B5EF4-FFF2-40B4-BE49-F238E27FC236}">
                  <a16:creationId xmlns:a16="http://schemas.microsoft.com/office/drawing/2014/main" id="{2BAA15E5-6E28-4111-A78D-CBD2436B0E53}"/>
                </a:ext>
              </a:extLst>
            </p:cNvPr>
            <p:cNvSpPr/>
            <p:nvPr/>
          </p:nvSpPr>
          <p:spPr bwMode="auto">
            <a:xfrm>
              <a:off x="5631254" y="4464201"/>
              <a:ext cx="114794" cy="308716"/>
            </a:xfrm>
            <a:custGeom>
              <a:avLst/>
              <a:gdLst>
                <a:gd name="T0" fmla="*/ 103 w 103"/>
                <a:gd name="T1" fmla="*/ 270 h 277"/>
                <a:gd name="T2" fmla="*/ 73 w 103"/>
                <a:gd name="T3" fmla="*/ 277 h 277"/>
                <a:gd name="T4" fmla="*/ 0 w 103"/>
                <a:gd name="T5" fmla="*/ 9 h 277"/>
                <a:gd name="T6" fmla="*/ 29 w 103"/>
                <a:gd name="T7" fmla="*/ 0 h 277"/>
                <a:gd name="T8" fmla="*/ 103 w 103"/>
                <a:gd name="T9" fmla="*/ 270 h 277"/>
              </a:gdLst>
              <a:ahLst/>
              <a:cxnLst>
                <a:cxn ang="0">
                  <a:pos x="T0" y="T1"/>
                </a:cxn>
                <a:cxn ang="0">
                  <a:pos x="T2" y="T3"/>
                </a:cxn>
                <a:cxn ang="0">
                  <a:pos x="T4" y="T5"/>
                </a:cxn>
                <a:cxn ang="0">
                  <a:pos x="T6" y="T7"/>
                </a:cxn>
                <a:cxn ang="0">
                  <a:pos x="T8" y="T9"/>
                </a:cxn>
              </a:cxnLst>
              <a:rect l="0" t="0" r="r" b="b"/>
              <a:pathLst>
                <a:path w="103" h="277">
                  <a:moveTo>
                    <a:pt x="103" y="270"/>
                  </a:moveTo>
                  <a:lnTo>
                    <a:pt x="73" y="277"/>
                  </a:lnTo>
                  <a:lnTo>
                    <a:pt x="0" y="9"/>
                  </a:lnTo>
                  <a:lnTo>
                    <a:pt x="29" y="0"/>
                  </a:lnTo>
                  <a:lnTo>
                    <a:pt x="103" y="270"/>
                  </a:lnTo>
                  <a:close/>
                </a:path>
              </a:pathLst>
            </a:custGeom>
            <a:solidFill>
              <a:srgbClr val="75CF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0" name="iśļiḑê">
              <a:extLst>
                <a:ext uri="{FF2B5EF4-FFF2-40B4-BE49-F238E27FC236}">
                  <a16:creationId xmlns:a16="http://schemas.microsoft.com/office/drawing/2014/main" id="{83FB4F66-D06C-4702-ACC1-5140B8300B27}"/>
                </a:ext>
              </a:extLst>
            </p:cNvPr>
            <p:cNvSpPr/>
            <p:nvPr/>
          </p:nvSpPr>
          <p:spPr bwMode="auto">
            <a:xfrm>
              <a:off x="5631254" y="4464201"/>
              <a:ext cx="114794" cy="308716"/>
            </a:xfrm>
            <a:custGeom>
              <a:avLst/>
              <a:gdLst>
                <a:gd name="T0" fmla="*/ 103 w 103"/>
                <a:gd name="T1" fmla="*/ 270 h 277"/>
                <a:gd name="T2" fmla="*/ 73 w 103"/>
                <a:gd name="T3" fmla="*/ 277 h 277"/>
                <a:gd name="T4" fmla="*/ 0 w 103"/>
                <a:gd name="T5" fmla="*/ 9 h 277"/>
                <a:gd name="T6" fmla="*/ 29 w 103"/>
                <a:gd name="T7" fmla="*/ 0 h 277"/>
                <a:gd name="T8" fmla="*/ 103 w 103"/>
                <a:gd name="T9" fmla="*/ 270 h 277"/>
              </a:gdLst>
              <a:ahLst/>
              <a:cxnLst>
                <a:cxn ang="0">
                  <a:pos x="T0" y="T1"/>
                </a:cxn>
                <a:cxn ang="0">
                  <a:pos x="T2" y="T3"/>
                </a:cxn>
                <a:cxn ang="0">
                  <a:pos x="T4" y="T5"/>
                </a:cxn>
                <a:cxn ang="0">
                  <a:pos x="T6" y="T7"/>
                </a:cxn>
                <a:cxn ang="0">
                  <a:pos x="T8" y="T9"/>
                </a:cxn>
              </a:cxnLst>
              <a:rect l="0" t="0" r="r" b="b"/>
              <a:pathLst>
                <a:path w="103" h="277">
                  <a:moveTo>
                    <a:pt x="103" y="270"/>
                  </a:moveTo>
                  <a:lnTo>
                    <a:pt x="73" y="277"/>
                  </a:lnTo>
                  <a:lnTo>
                    <a:pt x="0" y="9"/>
                  </a:lnTo>
                  <a:lnTo>
                    <a:pt x="29" y="0"/>
                  </a:lnTo>
                  <a:lnTo>
                    <a:pt x="103" y="27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1" name="íş1ídè">
              <a:extLst>
                <a:ext uri="{FF2B5EF4-FFF2-40B4-BE49-F238E27FC236}">
                  <a16:creationId xmlns:a16="http://schemas.microsoft.com/office/drawing/2014/main" id="{369C2DAE-B115-4A39-8E6B-D63E854BEBA0}"/>
                </a:ext>
              </a:extLst>
            </p:cNvPr>
            <p:cNvSpPr/>
            <p:nvPr/>
          </p:nvSpPr>
          <p:spPr bwMode="auto">
            <a:xfrm>
              <a:off x="5675834" y="4503209"/>
              <a:ext cx="101420" cy="261907"/>
            </a:xfrm>
            <a:custGeom>
              <a:avLst/>
              <a:gdLst>
                <a:gd name="T0" fmla="*/ 91 w 91"/>
                <a:gd name="T1" fmla="*/ 226 h 235"/>
                <a:gd name="T2" fmla="*/ 63 w 91"/>
                <a:gd name="T3" fmla="*/ 235 h 235"/>
                <a:gd name="T4" fmla="*/ 0 w 91"/>
                <a:gd name="T5" fmla="*/ 7 h 235"/>
                <a:gd name="T6" fmla="*/ 29 w 91"/>
                <a:gd name="T7" fmla="*/ 0 h 235"/>
                <a:gd name="T8" fmla="*/ 91 w 91"/>
                <a:gd name="T9" fmla="*/ 226 h 235"/>
              </a:gdLst>
              <a:ahLst/>
              <a:cxnLst>
                <a:cxn ang="0">
                  <a:pos x="T0" y="T1"/>
                </a:cxn>
                <a:cxn ang="0">
                  <a:pos x="T2" y="T3"/>
                </a:cxn>
                <a:cxn ang="0">
                  <a:pos x="T4" y="T5"/>
                </a:cxn>
                <a:cxn ang="0">
                  <a:pos x="T6" y="T7"/>
                </a:cxn>
                <a:cxn ang="0">
                  <a:pos x="T8" y="T9"/>
                </a:cxn>
              </a:cxnLst>
              <a:rect l="0" t="0" r="r" b="b"/>
              <a:pathLst>
                <a:path w="91" h="235">
                  <a:moveTo>
                    <a:pt x="91" y="226"/>
                  </a:moveTo>
                  <a:lnTo>
                    <a:pt x="63" y="235"/>
                  </a:lnTo>
                  <a:lnTo>
                    <a:pt x="0" y="7"/>
                  </a:lnTo>
                  <a:lnTo>
                    <a:pt x="29" y="0"/>
                  </a:lnTo>
                  <a:lnTo>
                    <a:pt x="91" y="226"/>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2" name="ïṡľîdè">
              <a:extLst>
                <a:ext uri="{FF2B5EF4-FFF2-40B4-BE49-F238E27FC236}">
                  <a16:creationId xmlns:a16="http://schemas.microsoft.com/office/drawing/2014/main" id="{36089EEF-D6B6-4227-B744-6148EA67ABA0}"/>
                </a:ext>
              </a:extLst>
            </p:cNvPr>
            <p:cNvSpPr/>
            <p:nvPr/>
          </p:nvSpPr>
          <p:spPr bwMode="auto">
            <a:xfrm>
              <a:off x="5675834" y="4503209"/>
              <a:ext cx="101420" cy="261907"/>
            </a:xfrm>
            <a:custGeom>
              <a:avLst/>
              <a:gdLst>
                <a:gd name="T0" fmla="*/ 91 w 91"/>
                <a:gd name="T1" fmla="*/ 226 h 235"/>
                <a:gd name="T2" fmla="*/ 63 w 91"/>
                <a:gd name="T3" fmla="*/ 235 h 235"/>
                <a:gd name="T4" fmla="*/ 0 w 91"/>
                <a:gd name="T5" fmla="*/ 7 h 235"/>
                <a:gd name="T6" fmla="*/ 29 w 91"/>
                <a:gd name="T7" fmla="*/ 0 h 235"/>
                <a:gd name="T8" fmla="*/ 91 w 91"/>
                <a:gd name="T9" fmla="*/ 226 h 235"/>
              </a:gdLst>
              <a:ahLst/>
              <a:cxnLst>
                <a:cxn ang="0">
                  <a:pos x="T0" y="T1"/>
                </a:cxn>
                <a:cxn ang="0">
                  <a:pos x="T2" y="T3"/>
                </a:cxn>
                <a:cxn ang="0">
                  <a:pos x="T4" y="T5"/>
                </a:cxn>
                <a:cxn ang="0">
                  <a:pos x="T6" y="T7"/>
                </a:cxn>
                <a:cxn ang="0">
                  <a:pos x="T8" y="T9"/>
                </a:cxn>
              </a:cxnLst>
              <a:rect l="0" t="0" r="r" b="b"/>
              <a:pathLst>
                <a:path w="91" h="235">
                  <a:moveTo>
                    <a:pt x="91" y="226"/>
                  </a:moveTo>
                  <a:lnTo>
                    <a:pt x="63" y="235"/>
                  </a:lnTo>
                  <a:lnTo>
                    <a:pt x="0" y="7"/>
                  </a:lnTo>
                  <a:lnTo>
                    <a:pt x="29" y="0"/>
                  </a:lnTo>
                  <a:lnTo>
                    <a:pt x="91" y="2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3" name="îš1îḓé">
              <a:extLst>
                <a:ext uri="{FF2B5EF4-FFF2-40B4-BE49-F238E27FC236}">
                  <a16:creationId xmlns:a16="http://schemas.microsoft.com/office/drawing/2014/main" id="{DB50139D-4607-43E0-81D1-5330E29FC3FC}"/>
                </a:ext>
              </a:extLst>
            </p:cNvPr>
            <p:cNvSpPr/>
            <p:nvPr/>
          </p:nvSpPr>
          <p:spPr bwMode="auto">
            <a:xfrm>
              <a:off x="5779483" y="4555590"/>
              <a:ext cx="81359" cy="187235"/>
            </a:xfrm>
            <a:custGeom>
              <a:avLst/>
              <a:gdLst>
                <a:gd name="T0" fmla="*/ 73 w 73"/>
                <a:gd name="T1" fmla="*/ 159 h 168"/>
                <a:gd name="T2" fmla="*/ 44 w 73"/>
                <a:gd name="T3" fmla="*/ 168 h 168"/>
                <a:gd name="T4" fmla="*/ 0 w 73"/>
                <a:gd name="T5" fmla="*/ 7 h 168"/>
                <a:gd name="T6" fmla="*/ 28 w 73"/>
                <a:gd name="T7" fmla="*/ 0 h 168"/>
                <a:gd name="T8" fmla="*/ 73 w 73"/>
                <a:gd name="T9" fmla="*/ 159 h 168"/>
              </a:gdLst>
              <a:ahLst/>
              <a:cxnLst>
                <a:cxn ang="0">
                  <a:pos x="T0" y="T1"/>
                </a:cxn>
                <a:cxn ang="0">
                  <a:pos x="T2" y="T3"/>
                </a:cxn>
                <a:cxn ang="0">
                  <a:pos x="T4" y="T5"/>
                </a:cxn>
                <a:cxn ang="0">
                  <a:pos x="T6" y="T7"/>
                </a:cxn>
                <a:cxn ang="0">
                  <a:pos x="T8" y="T9"/>
                </a:cxn>
              </a:cxnLst>
              <a:rect l="0" t="0" r="r" b="b"/>
              <a:pathLst>
                <a:path w="73" h="168">
                  <a:moveTo>
                    <a:pt x="73" y="159"/>
                  </a:moveTo>
                  <a:lnTo>
                    <a:pt x="44" y="168"/>
                  </a:lnTo>
                  <a:lnTo>
                    <a:pt x="0" y="7"/>
                  </a:lnTo>
                  <a:lnTo>
                    <a:pt x="28" y="0"/>
                  </a:lnTo>
                  <a:lnTo>
                    <a:pt x="73" y="159"/>
                  </a:lnTo>
                  <a:close/>
                </a:path>
              </a:pathLst>
            </a:custGeom>
            <a:solidFill>
              <a:srgbClr val="75CF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4" name="ísľidê">
              <a:extLst>
                <a:ext uri="{FF2B5EF4-FFF2-40B4-BE49-F238E27FC236}">
                  <a16:creationId xmlns:a16="http://schemas.microsoft.com/office/drawing/2014/main" id="{9716CDA6-F0B6-4067-AC9A-FD39FD1D6588}"/>
                </a:ext>
              </a:extLst>
            </p:cNvPr>
            <p:cNvSpPr/>
            <p:nvPr/>
          </p:nvSpPr>
          <p:spPr bwMode="auto">
            <a:xfrm>
              <a:off x="5779483" y="4555590"/>
              <a:ext cx="81359" cy="187235"/>
            </a:xfrm>
            <a:custGeom>
              <a:avLst/>
              <a:gdLst>
                <a:gd name="T0" fmla="*/ 73 w 73"/>
                <a:gd name="T1" fmla="*/ 159 h 168"/>
                <a:gd name="T2" fmla="*/ 44 w 73"/>
                <a:gd name="T3" fmla="*/ 168 h 168"/>
                <a:gd name="T4" fmla="*/ 0 w 73"/>
                <a:gd name="T5" fmla="*/ 7 h 168"/>
                <a:gd name="T6" fmla="*/ 28 w 73"/>
                <a:gd name="T7" fmla="*/ 0 h 168"/>
                <a:gd name="T8" fmla="*/ 73 w 73"/>
                <a:gd name="T9" fmla="*/ 159 h 168"/>
              </a:gdLst>
              <a:ahLst/>
              <a:cxnLst>
                <a:cxn ang="0">
                  <a:pos x="T0" y="T1"/>
                </a:cxn>
                <a:cxn ang="0">
                  <a:pos x="T2" y="T3"/>
                </a:cxn>
                <a:cxn ang="0">
                  <a:pos x="T4" y="T5"/>
                </a:cxn>
                <a:cxn ang="0">
                  <a:pos x="T6" y="T7"/>
                </a:cxn>
                <a:cxn ang="0">
                  <a:pos x="T8" y="T9"/>
                </a:cxn>
              </a:cxnLst>
              <a:rect l="0" t="0" r="r" b="b"/>
              <a:pathLst>
                <a:path w="73" h="168">
                  <a:moveTo>
                    <a:pt x="73" y="159"/>
                  </a:moveTo>
                  <a:lnTo>
                    <a:pt x="44" y="168"/>
                  </a:lnTo>
                  <a:lnTo>
                    <a:pt x="0" y="7"/>
                  </a:lnTo>
                  <a:lnTo>
                    <a:pt x="28" y="0"/>
                  </a:lnTo>
                  <a:lnTo>
                    <a:pt x="73"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5" name="îṡľíḑé">
              <a:extLst>
                <a:ext uri="{FF2B5EF4-FFF2-40B4-BE49-F238E27FC236}">
                  <a16:creationId xmlns:a16="http://schemas.microsoft.com/office/drawing/2014/main" id="{D4FB9E75-ADC1-416A-A6A6-A7ED7E4C65E5}"/>
                </a:ext>
              </a:extLst>
            </p:cNvPr>
            <p:cNvSpPr/>
            <p:nvPr/>
          </p:nvSpPr>
          <p:spPr bwMode="auto">
            <a:xfrm>
              <a:off x="5831864" y="4623574"/>
              <a:ext cx="60183" cy="109221"/>
            </a:xfrm>
            <a:custGeom>
              <a:avLst/>
              <a:gdLst>
                <a:gd name="T0" fmla="*/ 54 w 54"/>
                <a:gd name="T1" fmla="*/ 91 h 98"/>
                <a:gd name="T2" fmla="*/ 26 w 54"/>
                <a:gd name="T3" fmla="*/ 98 h 98"/>
                <a:gd name="T4" fmla="*/ 0 w 54"/>
                <a:gd name="T5" fmla="*/ 7 h 98"/>
                <a:gd name="T6" fmla="*/ 28 w 54"/>
                <a:gd name="T7" fmla="*/ 0 h 98"/>
                <a:gd name="T8" fmla="*/ 54 w 54"/>
                <a:gd name="T9" fmla="*/ 91 h 98"/>
              </a:gdLst>
              <a:ahLst/>
              <a:cxnLst>
                <a:cxn ang="0">
                  <a:pos x="T0" y="T1"/>
                </a:cxn>
                <a:cxn ang="0">
                  <a:pos x="T2" y="T3"/>
                </a:cxn>
                <a:cxn ang="0">
                  <a:pos x="T4" y="T5"/>
                </a:cxn>
                <a:cxn ang="0">
                  <a:pos x="T6" y="T7"/>
                </a:cxn>
                <a:cxn ang="0">
                  <a:pos x="T8" y="T9"/>
                </a:cxn>
              </a:cxnLst>
              <a:rect l="0" t="0" r="r" b="b"/>
              <a:pathLst>
                <a:path w="54" h="98">
                  <a:moveTo>
                    <a:pt x="54" y="91"/>
                  </a:moveTo>
                  <a:lnTo>
                    <a:pt x="26" y="98"/>
                  </a:lnTo>
                  <a:lnTo>
                    <a:pt x="0" y="7"/>
                  </a:lnTo>
                  <a:lnTo>
                    <a:pt x="28" y="0"/>
                  </a:lnTo>
                  <a:lnTo>
                    <a:pt x="54" y="91"/>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6" name="ï$ḻïḋe">
              <a:extLst>
                <a:ext uri="{FF2B5EF4-FFF2-40B4-BE49-F238E27FC236}">
                  <a16:creationId xmlns:a16="http://schemas.microsoft.com/office/drawing/2014/main" id="{A0CB0CB0-1417-4F16-8EE7-38C811DBD61A}"/>
                </a:ext>
              </a:extLst>
            </p:cNvPr>
            <p:cNvSpPr/>
            <p:nvPr/>
          </p:nvSpPr>
          <p:spPr bwMode="auto">
            <a:xfrm>
              <a:off x="5831864" y="4623574"/>
              <a:ext cx="60183" cy="109221"/>
            </a:xfrm>
            <a:custGeom>
              <a:avLst/>
              <a:gdLst>
                <a:gd name="T0" fmla="*/ 54 w 54"/>
                <a:gd name="T1" fmla="*/ 91 h 98"/>
                <a:gd name="T2" fmla="*/ 26 w 54"/>
                <a:gd name="T3" fmla="*/ 98 h 98"/>
                <a:gd name="T4" fmla="*/ 0 w 54"/>
                <a:gd name="T5" fmla="*/ 7 h 98"/>
                <a:gd name="T6" fmla="*/ 28 w 54"/>
                <a:gd name="T7" fmla="*/ 0 h 98"/>
                <a:gd name="T8" fmla="*/ 54 w 54"/>
                <a:gd name="T9" fmla="*/ 91 h 98"/>
              </a:gdLst>
              <a:ahLst/>
              <a:cxnLst>
                <a:cxn ang="0">
                  <a:pos x="T0" y="T1"/>
                </a:cxn>
                <a:cxn ang="0">
                  <a:pos x="T2" y="T3"/>
                </a:cxn>
                <a:cxn ang="0">
                  <a:pos x="T4" y="T5"/>
                </a:cxn>
                <a:cxn ang="0">
                  <a:pos x="T6" y="T7"/>
                </a:cxn>
                <a:cxn ang="0">
                  <a:pos x="T8" y="T9"/>
                </a:cxn>
              </a:cxnLst>
              <a:rect l="0" t="0" r="r" b="b"/>
              <a:pathLst>
                <a:path w="54" h="98">
                  <a:moveTo>
                    <a:pt x="54" y="91"/>
                  </a:moveTo>
                  <a:lnTo>
                    <a:pt x="26" y="98"/>
                  </a:lnTo>
                  <a:lnTo>
                    <a:pt x="0" y="7"/>
                  </a:lnTo>
                  <a:lnTo>
                    <a:pt x="28" y="0"/>
                  </a:lnTo>
                  <a:lnTo>
                    <a:pt x="54" y="9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7" name="iṩ1îdé">
              <a:extLst>
                <a:ext uri="{FF2B5EF4-FFF2-40B4-BE49-F238E27FC236}">
                  <a16:creationId xmlns:a16="http://schemas.microsoft.com/office/drawing/2014/main" id="{D0E53001-4409-4AFD-AB0E-50A97FFE0C17}"/>
                </a:ext>
              </a:extLst>
            </p:cNvPr>
            <p:cNvSpPr/>
            <p:nvPr/>
          </p:nvSpPr>
          <p:spPr bwMode="auto">
            <a:xfrm>
              <a:off x="4345125" y="3904724"/>
              <a:ext cx="121481" cy="118137"/>
            </a:xfrm>
            <a:custGeom>
              <a:avLst/>
              <a:gdLst>
                <a:gd name="T0" fmla="*/ 109 w 109"/>
                <a:gd name="T1" fmla="*/ 84 h 106"/>
                <a:gd name="T2" fmla="*/ 23 w 109"/>
                <a:gd name="T3" fmla="*/ 106 h 106"/>
                <a:gd name="T4" fmla="*/ 0 w 109"/>
                <a:gd name="T5" fmla="*/ 22 h 106"/>
                <a:gd name="T6" fmla="*/ 84 w 109"/>
                <a:gd name="T7" fmla="*/ 0 h 106"/>
                <a:gd name="T8" fmla="*/ 109 w 109"/>
                <a:gd name="T9" fmla="*/ 84 h 106"/>
              </a:gdLst>
              <a:ahLst/>
              <a:cxnLst>
                <a:cxn ang="0">
                  <a:pos x="T0" y="T1"/>
                </a:cxn>
                <a:cxn ang="0">
                  <a:pos x="T2" y="T3"/>
                </a:cxn>
                <a:cxn ang="0">
                  <a:pos x="T4" y="T5"/>
                </a:cxn>
                <a:cxn ang="0">
                  <a:pos x="T6" y="T7"/>
                </a:cxn>
                <a:cxn ang="0">
                  <a:pos x="T8" y="T9"/>
                </a:cxn>
              </a:cxnLst>
              <a:rect l="0" t="0" r="r" b="b"/>
              <a:pathLst>
                <a:path w="109" h="106">
                  <a:moveTo>
                    <a:pt x="109" y="84"/>
                  </a:moveTo>
                  <a:lnTo>
                    <a:pt x="23" y="106"/>
                  </a:lnTo>
                  <a:lnTo>
                    <a:pt x="0" y="22"/>
                  </a:lnTo>
                  <a:lnTo>
                    <a:pt x="84" y="0"/>
                  </a:lnTo>
                  <a:lnTo>
                    <a:pt x="109" y="84"/>
                  </a:lnTo>
                  <a:close/>
                </a:path>
              </a:pathLst>
            </a:custGeom>
            <a:solidFill>
              <a:srgbClr val="317A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8" name="íSľíḋé">
              <a:extLst>
                <a:ext uri="{FF2B5EF4-FFF2-40B4-BE49-F238E27FC236}">
                  <a16:creationId xmlns:a16="http://schemas.microsoft.com/office/drawing/2014/main" id="{ABA0A62B-D253-47AE-8469-82C2CE54D95D}"/>
                </a:ext>
              </a:extLst>
            </p:cNvPr>
            <p:cNvSpPr/>
            <p:nvPr/>
          </p:nvSpPr>
          <p:spPr bwMode="auto">
            <a:xfrm>
              <a:off x="4345125" y="3904724"/>
              <a:ext cx="121481" cy="118137"/>
            </a:xfrm>
            <a:custGeom>
              <a:avLst/>
              <a:gdLst>
                <a:gd name="T0" fmla="*/ 109 w 109"/>
                <a:gd name="T1" fmla="*/ 84 h 106"/>
                <a:gd name="T2" fmla="*/ 23 w 109"/>
                <a:gd name="T3" fmla="*/ 106 h 106"/>
                <a:gd name="T4" fmla="*/ 0 w 109"/>
                <a:gd name="T5" fmla="*/ 22 h 106"/>
                <a:gd name="T6" fmla="*/ 84 w 109"/>
                <a:gd name="T7" fmla="*/ 0 h 106"/>
                <a:gd name="T8" fmla="*/ 109 w 109"/>
                <a:gd name="T9" fmla="*/ 84 h 106"/>
              </a:gdLst>
              <a:ahLst/>
              <a:cxnLst>
                <a:cxn ang="0">
                  <a:pos x="T0" y="T1"/>
                </a:cxn>
                <a:cxn ang="0">
                  <a:pos x="T2" y="T3"/>
                </a:cxn>
                <a:cxn ang="0">
                  <a:pos x="T4" y="T5"/>
                </a:cxn>
                <a:cxn ang="0">
                  <a:pos x="T6" y="T7"/>
                </a:cxn>
                <a:cxn ang="0">
                  <a:pos x="T8" y="T9"/>
                </a:cxn>
              </a:cxnLst>
              <a:rect l="0" t="0" r="r" b="b"/>
              <a:pathLst>
                <a:path w="109" h="106">
                  <a:moveTo>
                    <a:pt x="109" y="84"/>
                  </a:moveTo>
                  <a:lnTo>
                    <a:pt x="23" y="106"/>
                  </a:lnTo>
                  <a:lnTo>
                    <a:pt x="0" y="22"/>
                  </a:lnTo>
                  <a:lnTo>
                    <a:pt x="84" y="0"/>
                  </a:lnTo>
                  <a:lnTo>
                    <a:pt x="109" y="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9" name="íṣļiďé">
              <a:extLst>
                <a:ext uri="{FF2B5EF4-FFF2-40B4-BE49-F238E27FC236}">
                  <a16:creationId xmlns:a16="http://schemas.microsoft.com/office/drawing/2014/main" id="{B2DB7809-30F1-490C-9A4B-8CC3BAB44042}"/>
                </a:ext>
              </a:extLst>
            </p:cNvPr>
            <p:cNvSpPr/>
            <p:nvPr/>
          </p:nvSpPr>
          <p:spPr bwMode="auto">
            <a:xfrm>
              <a:off x="4531246" y="3745351"/>
              <a:ext cx="617431" cy="201724"/>
            </a:xfrm>
            <a:custGeom>
              <a:avLst/>
              <a:gdLst>
                <a:gd name="T0" fmla="*/ 554 w 554"/>
                <a:gd name="T1" fmla="*/ 32 h 181"/>
                <a:gd name="T2" fmla="*/ 9 w 554"/>
                <a:gd name="T3" fmla="*/ 181 h 181"/>
                <a:gd name="T4" fmla="*/ 0 w 554"/>
                <a:gd name="T5" fmla="*/ 148 h 181"/>
                <a:gd name="T6" fmla="*/ 544 w 554"/>
                <a:gd name="T7" fmla="*/ 0 h 181"/>
                <a:gd name="T8" fmla="*/ 554 w 554"/>
                <a:gd name="T9" fmla="*/ 32 h 181"/>
              </a:gdLst>
              <a:ahLst/>
              <a:cxnLst>
                <a:cxn ang="0">
                  <a:pos x="T0" y="T1"/>
                </a:cxn>
                <a:cxn ang="0">
                  <a:pos x="T2" y="T3"/>
                </a:cxn>
                <a:cxn ang="0">
                  <a:pos x="T4" y="T5"/>
                </a:cxn>
                <a:cxn ang="0">
                  <a:pos x="T6" y="T7"/>
                </a:cxn>
                <a:cxn ang="0">
                  <a:pos x="T8" y="T9"/>
                </a:cxn>
              </a:cxnLst>
              <a:rect l="0" t="0" r="r" b="b"/>
              <a:pathLst>
                <a:path w="554" h="181">
                  <a:moveTo>
                    <a:pt x="554" y="32"/>
                  </a:moveTo>
                  <a:lnTo>
                    <a:pt x="9" y="181"/>
                  </a:lnTo>
                  <a:lnTo>
                    <a:pt x="0" y="148"/>
                  </a:lnTo>
                  <a:lnTo>
                    <a:pt x="544" y="0"/>
                  </a:lnTo>
                  <a:lnTo>
                    <a:pt x="554" y="32"/>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0" name="î$ḻiḑé">
              <a:extLst>
                <a:ext uri="{FF2B5EF4-FFF2-40B4-BE49-F238E27FC236}">
                  <a16:creationId xmlns:a16="http://schemas.microsoft.com/office/drawing/2014/main" id="{5418AD5E-5FEF-4473-88AC-2262AC7CAA9A}"/>
                </a:ext>
              </a:extLst>
            </p:cNvPr>
            <p:cNvSpPr/>
            <p:nvPr/>
          </p:nvSpPr>
          <p:spPr bwMode="auto">
            <a:xfrm>
              <a:off x="4531246" y="3745351"/>
              <a:ext cx="617431" cy="201724"/>
            </a:xfrm>
            <a:custGeom>
              <a:avLst/>
              <a:gdLst>
                <a:gd name="T0" fmla="*/ 554 w 554"/>
                <a:gd name="T1" fmla="*/ 32 h 181"/>
                <a:gd name="T2" fmla="*/ 9 w 554"/>
                <a:gd name="T3" fmla="*/ 181 h 181"/>
                <a:gd name="T4" fmla="*/ 0 w 554"/>
                <a:gd name="T5" fmla="*/ 148 h 181"/>
                <a:gd name="T6" fmla="*/ 544 w 554"/>
                <a:gd name="T7" fmla="*/ 0 h 181"/>
                <a:gd name="T8" fmla="*/ 554 w 554"/>
                <a:gd name="T9" fmla="*/ 32 h 181"/>
              </a:gdLst>
              <a:ahLst/>
              <a:cxnLst>
                <a:cxn ang="0">
                  <a:pos x="T0" y="T1"/>
                </a:cxn>
                <a:cxn ang="0">
                  <a:pos x="T2" y="T3"/>
                </a:cxn>
                <a:cxn ang="0">
                  <a:pos x="T4" y="T5"/>
                </a:cxn>
                <a:cxn ang="0">
                  <a:pos x="T6" y="T7"/>
                </a:cxn>
                <a:cxn ang="0">
                  <a:pos x="T8" y="T9"/>
                </a:cxn>
              </a:cxnLst>
              <a:rect l="0" t="0" r="r" b="b"/>
              <a:pathLst>
                <a:path w="554" h="181">
                  <a:moveTo>
                    <a:pt x="554" y="32"/>
                  </a:moveTo>
                  <a:lnTo>
                    <a:pt x="9" y="181"/>
                  </a:lnTo>
                  <a:lnTo>
                    <a:pt x="0" y="148"/>
                  </a:lnTo>
                  <a:lnTo>
                    <a:pt x="544" y="0"/>
                  </a:lnTo>
                  <a:lnTo>
                    <a:pt x="554" y="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1" name="iśḷïḓê">
              <a:extLst>
                <a:ext uri="{FF2B5EF4-FFF2-40B4-BE49-F238E27FC236}">
                  <a16:creationId xmlns:a16="http://schemas.microsoft.com/office/drawing/2014/main" id="{754341B3-09E1-444D-8FB4-BDEDB9F07EBD}"/>
                </a:ext>
              </a:extLst>
            </p:cNvPr>
            <p:cNvSpPr/>
            <p:nvPr/>
          </p:nvSpPr>
          <p:spPr bwMode="auto">
            <a:xfrm>
              <a:off x="4386362" y="4056295"/>
              <a:ext cx="121481" cy="119252"/>
            </a:xfrm>
            <a:custGeom>
              <a:avLst/>
              <a:gdLst>
                <a:gd name="T0" fmla="*/ 109 w 109"/>
                <a:gd name="T1" fmla="*/ 84 h 107"/>
                <a:gd name="T2" fmla="*/ 24 w 109"/>
                <a:gd name="T3" fmla="*/ 107 h 107"/>
                <a:gd name="T4" fmla="*/ 0 w 109"/>
                <a:gd name="T5" fmla="*/ 23 h 107"/>
                <a:gd name="T6" fmla="*/ 86 w 109"/>
                <a:gd name="T7" fmla="*/ 0 h 107"/>
                <a:gd name="T8" fmla="*/ 109 w 109"/>
                <a:gd name="T9" fmla="*/ 84 h 107"/>
              </a:gdLst>
              <a:ahLst/>
              <a:cxnLst>
                <a:cxn ang="0">
                  <a:pos x="T0" y="T1"/>
                </a:cxn>
                <a:cxn ang="0">
                  <a:pos x="T2" y="T3"/>
                </a:cxn>
                <a:cxn ang="0">
                  <a:pos x="T4" y="T5"/>
                </a:cxn>
                <a:cxn ang="0">
                  <a:pos x="T6" y="T7"/>
                </a:cxn>
                <a:cxn ang="0">
                  <a:pos x="T8" y="T9"/>
                </a:cxn>
              </a:cxnLst>
              <a:rect l="0" t="0" r="r" b="b"/>
              <a:pathLst>
                <a:path w="109" h="107">
                  <a:moveTo>
                    <a:pt x="109" y="84"/>
                  </a:moveTo>
                  <a:lnTo>
                    <a:pt x="24" y="107"/>
                  </a:lnTo>
                  <a:lnTo>
                    <a:pt x="0" y="23"/>
                  </a:lnTo>
                  <a:lnTo>
                    <a:pt x="86" y="0"/>
                  </a:lnTo>
                  <a:lnTo>
                    <a:pt x="109" y="84"/>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2" name="íṥļiḍè">
              <a:extLst>
                <a:ext uri="{FF2B5EF4-FFF2-40B4-BE49-F238E27FC236}">
                  <a16:creationId xmlns:a16="http://schemas.microsoft.com/office/drawing/2014/main" id="{9C076A42-7B0B-4F99-AAED-7286D89907CC}"/>
                </a:ext>
              </a:extLst>
            </p:cNvPr>
            <p:cNvSpPr/>
            <p:nvPr/>
          </p:nvSpPr>
          <p:spPr bwMode="auto">
            <a:xfrm>
              <a:off x="4386362" y="4056295"/>
              <a:ext cx="121481" cy="119252"/>
            </a:xfrm>
            <a:custGeom>
              <a:avLst/>
              <a:gdLst>
                <a:gd name="T0" fmla="*/ 109 w 109"/>
                <a:gd name="T1" fmla="*/ 84 h 107"/>
                <a:gd name="T2" fmla="*/ 24 w 109"/>
                <a:gd name="T3" fmla="*/ 107 h 107"/>
                <a:gd name="T4" fmla="*/ 0 w 109"/>
                <a:gd name="T5" fmla="*/ 23 h 107"/>
                <a:gd name="T6" fmla="*/ 86 w 109"/>
                <a:gd name="T7" fmla="*/ 0 h 107"/>
                <a:gd name="T8" fmla="*/ 109 w 109"/>
                <a:gd name="T9" fmla="*/ 84 h 107"/>
              </a:gdLst>
              <a:ahLst/>
              <a:cxnLst>
                <a:cxn ang="0">
                  <a:pos x="T0" y="T1"/>
                </a:cxn>
                <a:cxn ang="0">
                  <a:pos x="T2" y="T3"/>
                </a:cxn>
                <a:cxn ang="0">
                  <a:pos x="T4" y="T5"/>
                </a:cxn>
                <a:cxn ang="0">
                  <a:pos x="T6" y="T7"/>
                </a:cxn>
                <a:cxn ang="0">
                  <a:pos x="T8" y="T9"/>
                </a:cxn>
              </a:cxnLst>
              <a:rect l="0" t="0" r="r" b="b"/>
              <a:pathLst>
                <a:path w="109" h="107">
                  <a:moveTo>
                    <a:pt x="109" y="84"/>
                  </a:moveTo>
                  <a:lnTo>
                    <a:pt x="24" y="107"/>
                  </a:lnTo>
                  <a:lnTo>
                    <a:pt x="0" y="23"/>
                  </a:lnTo>
                  <a:lnTo>
                    <a:pt x="86" y="0"/>
                  </a:lnTo>
                  <a:lnTo>
                    <a:pt x="109" y="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3" name="íŝḻîḓê">
              <a:extLst>
                <a:ext uri="{FF2B5EF4-FFF2-40B4-BE49-F238E27FC236}">
                  <a16:creationId xmlns:a16="http://schemas.microsoft.com/office/drawing/2014/main" id="{ADFAF2A1-8B8B-4472-B877-949EB46C3A9A}"/>
                </a:ext>
              </a:extLst>
            </p:cNvPr>
            <p:cNvSpPr/>
            <p:nvPr/>
          </p:nvSpPr>
          <p:spPr bwMode="auto">
            <a:xfrm>
              <a:off x="4572482" y="4003914"/>
              <a:ext cx="222899" cy="93618"/>
            </a:xfrm>
            <a:custGeom>
              <a:avLst/>
              <a:gdLst>
                <a:gd name="T0" fmla="*/ 200 w 200"/>
                <a:gd name="T1" fmla="*/ 33 h 84"/>
                <a:gd name="T2" fmla="*/ 9 w 200"/>
                <a:gd name="T3" fmla="*/ 84 h 84"/>
                <a:gd name="T4" fmla="*/ 0 w 200"/>
                <a:gd name="T5" fmla="*/ 53 h 84"/>
                <a:gd name="T6" fmla="*/ 191 w 200"/>
                <a:gd name="T7" fmla="*/ 0 h 84"/>
                <a:gd name="T8" fmla="*/ 200 w 200"/>
                <a:gd name="T9" fmla="*/ 33 h 84"/>
              </a:gdLst>
              <a:ahLst/>
              <a:cxnLst>
                <a:cxn ang="0">
                  <a:pos x="T0" y="T1"/>
                </a:cxn>
                <a:cxn ang="0">
                  <a:pos x="T2" y="T3"/>
                </a:cxn>
                <a:cxn ang="0">
                  <a:pos x="T4" y="T5"/>
                </a:cxn>
                <a:cxn ang="0">
                  <a:pos x="T6" y="T7"/>
                </a:cxn>
                <a:cxn ang="0">
                  <a:pos x="T8" y="T9"/>
                </a:cxn>
              </a:cxnLst>
              <a:rect l="0" t="0" r="r" b="b"/>
              <a:pathLst>
                <a:path w="200" h="84">
                  <a:moveTo>
                    <a:pt x="200" y="33"/>
                  </a:moveTo>
                  <a:lnTo>
                    <a:pt x="9" y="84"/>
                  </a:lnTo>
                  <a:lnTo>
                    <a:pt x="0" y="53"/>
                  </a:lnTo>
                  <a:lnTo>
                    <a:pt x="191" y="0"/>
                  </a:lnTo>
                  <a:lnTo>
                    <a:pt x="200"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4" name="íś1ïde">
              <a:extLst>
                <a:ext uri="{FF2B5EF4-FFF2-40B4-BE49-F238E27FC236}">
                  <a16:creationId xmlns:a16="http://schemas.microsoft.com/office/drawing/2014/main" id="{BFB69637-9225-487A-9190-B816ED5D3ACE}"/>
                </a:ext>
              </a:extLst>
            </p:cNvPr>
            <p:cNvSpPr/>
            <p:nvPr/>
          </p:nvSpPr>
          <p:spPr bwMode="auto">
            <a:xfrm>
              <a:off x="4572482" y="4003914"/>
              <a:ext cx="222899" cy="93618"/>
            </a:xfrm>
            <a:custGeom>
              <a:avLst/>
              <a:gdLst>
                <a:gd name="T0" fmla="*/ 200 w 200"/>
                <a:gd name="T1" fmla="*/ 33 h 84"/>
                <a:gd name="T2" fmla="*/ 9 w 200"/>
                <a:gd name="T3" fmla="*/ 84 h 84"/>
                <a:gd name="T4" fmla="*/ 0 w 200"/>
                <a:gd name="T5" fmla="*/ 53 h 84"/>
                <a:gd name="T6" fmla="*/ 191 w 200"/>
                <a:gd name="T7" fmla="*/ 0 h 84"/>
                <a:gd name="T8" fmla="*/ 200 w 200"/>
                <a:gd name="T9" fmla="*/ 33 h 84"/>
              </a:gdLst>
              <a:ahLst/>
              <a:cxnLst>
                <a:cxn ang="0">
                  <a:pos x="T0" y="T1"/>
                </a:cxn>
                <a:cxn ang="0">
                  <a:pos x="T2" y="T3"/>
                </a:cxn>
                <a:cxn ang="0">
                  <a:pos x="T4" y="T5"/>
                </a:cxn>
                <a:cxn ang="0">
                  <a:pos x="T6" y="T7"/>
                </a:cxn>
                <a:cxn ang="0">
                  <a:pos x="T8" y="T9"/>
                </a:cxn>
              </a:cxnLst>
              <a:rect l="0" t="0" r="r" b="b"/>
              <a:pathLst>
                <a:path w="200" h="84">
                  <a:moveTo>
                    <a:pt x="200" y="33"/>
                  </a:moveTo>
                  <a:lnTo>
                    <a:pt x="9" y="84"/>
                  </a:lnTo>
                  <a:lnTo>
                    <a:pt x="0" y="53"/>
                  </a:lnTo>
                  <a:lnTo>
                    <a:pt x="191" y="0"/>
                  </a:lnTo>
                  <a:lnTo>
                    <a:pt x="200"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5" name="ïšlíḍe">
              <a:extLst>
                <a:ext uri="{FF2B5EF4-FFF2-40B4-BE49-F238E27FC236}">
                  <a16:creationId xmlns:a16="http://schemas.microsoft.com/office/drawing/2014/main" id="{3BD1AD06-81CF-4B32-9725-4D5E8A70E860}"/>
                </a:ext>
              </a:extLst>
            </p:cNvPr>
            <p:cNvSpPr/>
            <p:nvPr/>
          </p:nvSpPr>
          <p:spPr bwMode="auto">
            <a:xfrm>
              <a:off x="4429827" y="4208982"/>
              <a:ext cx="119252" cy="119252"/>
            </a:xfrm>
            <a:custGeom>
              <a:avLst/>
              <a:gdLst>
                <a:gd name="T0" fmla="*/ 107 w 107"/>
                <a:gd name="T1" fmla="*/ 84 h 107"/>
                <a:gd name="T2" fmla="*/ 23 w 107"/>
                <a:gd name="T3" fmla="*/ 107 h 107"/>
                <a:gd name="T4" fmla="*/ 0 w 107"/>
                <a:gd name="T5" fmla="*/ 23 h 107"/>
                <a:gd name="T6" fmla="*/ 84 w 107"/>
                <a:gd name="T7" fmla="*/ 0 h 107"/>
                <a:gd name="T8" fmla="*/ 107 w 107"/>
                <a:gd name="T9" fmla="*/ 84 h 107"/>
              </a:gdLst>
              <a:ahLst/>
              <a:cxnLst>
                <a:cxn ang="0">
                  <a:pos x="T0" y="T1"/>
                </a:cxn>
                <a:cxn ang="0">
                  <a:pos x="T2" y="T3"/>
                </a:cxn>
                <a:cxn ang="0">
                  <a:pos x="T4" y="T5"/>
                </a:cxn>
                <a:cxn ang="0">
                  <a:pos x="T6" y="T7"/>
                </a:cxn>
                <a:cxn ang="0">
                  <a:pos x="T8" y="T9"/>
                </a:cxn>
              </a:cxnLst>
              <a:rect l="0" t="0" r="r" b="b"/>
              <a:pathLst>
                <a:path w="107" h="107">
                  <a:moveTo>
                    <a:pt x="107" y="84"/>
                  </a:moveTo>
                  <a:lnTo>
                    <a:pt x="23" y="107"/>
                  </a:lnTo>
                  <a:lnTo>
                    <a:pt x="0" y="23"/>
                  </a:lnTo>
                  <a:lnTo>
                    <a:pt x="84" y="0"/>
                  </a:lnTo>
                  <a:lnTo>
                    <a:pt x="107" y="84"/>
                  </a:lnTo>
                  <a:close/>
                </a:path>
              </a:pathLst>
            </a:custGeom>
            <a:solidFill>
              <a:srgbClr val="FFD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6" name="işḷíḑê">
              <a:extLst>
                <a:ext uri="{FF2B5EF4-FFF2-40B4-BE49-F238E27FC236}">
                  <a16:creationId xmlns:a16="http://schemas.microsoft.com/office/drawing/2014/main" id="{FD66BC26-962A-4574-B8D0-9F907798A3A4}"/>
                </a:ext>
              </a:extLst>
            </p:cNvPr>
            <p:cNvSpPr/>
            <p:nvPr/>
          </p:nvSpPr>
          <p:spPr bwMode="auto">
            <a:xfrm>
              <a:off x="4429827" y="4208982"/>
              <a:ext cx="119252" cy="119252"/>
            </a:xfrm>
            <a:custGeom>
              <a:avLst/>
              <a:gdLst>
                <a:gd name="T0" fmla="*/ 107 w 107"/>
                <a:gd name="T1" fmla="*/ 84 h 107"/>
                <a:gd name="T2" fmla="*/ 23 w 107"/>
                <a:gd name="T3" fmla="*/ 107 h 107"/>
                <a:gd name="T4" fmla="*/ 0 w 107"/>
                <a:gd name="T5" fmla="*/ 23 h 107"/>
                <a:gd name="T6" fmla="*/ 84 w 107"/>
                <a:gd name="T7" fmla="*/ 0 h 107"/>
                <a:gd name="T8" fmla="*/ 107 w 107"/>
                <a:gd name="T9" fmla="*/ 84 h 107"/>
              </a:gdLst>
              <a:ahLst/>
              <a:cxnLst>
                <a:cxn ang="0">
                  <a:pos x="T0" y="T1"/>
                </a:cxn>
                <a:cxn ang="0">
                  <a:pos x="T2" y="T3"/>
                </a:cxn>
                <a:cxn ang="0">
                  <a:pos x="T4" y="T5"/>
                </a:cxn>
                <a:cxn ang="0">
                  <a:pos x="T6" y="T7"/>
                </a:cxn>
                <a:cxn ang="0">
                  <a:pos x="T8" y="T9"/>
                </a:cxn>
              </a:cxnLst>
              <a:rect l="0" t="0" r="r" b="b"/>
              <a:pathLst>
                <a:path w="107" h="107">
                  <a:moveTo>
                    <a:pt x="107" y="84"/>
                  </a:moveTo>
                  <a:lnTo>
                    <a:pt x="23" y="107"/>
                  </a:lnTo>
                  <a:lnTo>
                    <a:pt x="0" y="23"/>
                  </a:lnTo>
                  <a:lnTo>
                    <a:pt x="84" y="0"/>
                  </a:lnTo>
                  <a:lnTo>
                    <a:pt x="107" y="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7" name="ïṩľídê">
              <a:extLst>
                <a:ext uri="{FF2B5EF4-FFF2-40B4-BE49-F238E27FC236}">
                  <a16:creationId xmlns:a16="http://schemas.microsoft.com/office/drawing/2014/main" id="{F02D0948-2A46-4ECB-9F3D-0B8068D30CAC}"/>
                </a:ext>
              </a:extLst>
            </p:cNvPr>
            <p:cNvSpPr/>
            <p:nvPr/>
          </p:nvSpPr>
          <p:spPr bwMode="auto">
            <a:xfrm>
              <a:off x="4613719" y="4081929"/>
              <a:ext cx="495951" cy="168289"/>
            </a:xfrm>
            <a:custGeom>
              <a:avLst/>
              <a:gdLst>
                <a:gd name="T0" fmla="*/ 445 w 445"/>
                <a:gd name="T1" fmla="*/ 33 h 151"/>
                <a:gd name="T2" fmla="*/ 10 w 445"/>
                <a:gd name="T3" fmla="*/ 151 h 151"/>
                <a:gd name="T4" fmla="*/ 0 w 445"/>
                <a:gd name="T5" fmla="*/ 120 h 151"/>
                <a:gd name="T6" fmla="*/ 437 w 445"/>
                <a:gd name="T7" fmla="*/ 0 h 151"/>
                <a:gd name="T8" fmla="*/ 445 w 445"/>
                <a:gd name="T9" fmla="*/ 33 h 151"/>
              </a:gdLst>
              <a:ahLst/>
              <a:cxnLst>
                <a:cxn ang="0">
                  <a:pos x="T0" y="T1"/>
                </a:cxn>
                <a:cxn ang="0">
                  <a:pos x="T2" y="T3"/>
                </a:cxn>
                <a:cxn ang="0">
                  <a:pos x="T4" y="T5"/>
                </a:cxn>
                <a:cxn ang="0">
                  <a:pos x="T6" y="T7"/>
                </a:cxn>
                <a:cxn ang="0">
                  <a:pos x="T8" y="T9"/>
                </a:cxn>
              </a:cxnLst>
              <a:rect l="0" t="0" r="r" b="b"/>
              <a:pathLst>
                <a:path w="445" h="151">
                  <a:moveTo>
                    <a:pt x="445" y="33"/>
                  </a:moveTo>
                  <a:lnTo>
                    <a:pt x="10" y="151"/>
                  </a:lnTo>
                  <a:lnTo>
                    <a:pt x="0" y="120"/>
                  </a:lnTo>
                  <a:lnTo>
                    <a:pt x="437" y="0"/>
                  </a:lnTo>
                  <a:lnTo>
                    <a:pt x="445"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8" name="iṡlíḑe">
              <a:extLst>
                <a:ext uri="{FF2B5EF4-FFF2-40B4-BE49-F238E27FC236}">
                  <a16:creationId xmlns:a16="http://schemas.microsoft.com/office/drawing/2014/main" id="{60DE805C-31EE-4A0E-887D-6D3C2F2AF9C6}"/>
                </a:ext>
              </a:extLst>
            </p:cNvPr>
            <p:cNvSpPr/>
            <p:nvPr/>
          </p:nvSpPr>
          <p:spPr bwMode="auto">
            <a:xfrm>
              <a:off x="4613719" y="4081929"/>
              <a:ext cx="495951" cy="168289"/>
            </a:xfrm>
            <a:custGeom>
              <a:avLst/>
              <a:gdLst>
                <a:gd name="T0" fmla="*/ 445 w 445"/>
                <a:gd name="T1" fmla="*/ 33 h 151"/>
                <a:gd name="T2" fmla="*/ 10 w 445"/>
                <a:gd name="T3" fmla="*/ 151 h 151"/>
                <a:gd name="T4" fmla="*/ 0 w 445"/>
                <a:gd name="T5" fmla="*/ 120 h 151"/>
                <a:gd name="T6" fmla="*/ 437 w 445"/>
                <a:gd name="T7" fmla="*/ 0 h 151"/>
                <a:gd name="T8" fmla="*/ 445 w 445"/>
                <a:gd name="T9" fmla="*/ 33 h 151"/>
              </a:gdLst>
              <a:ahLst/>
              <a:cxnLst>
                <a:cxn ang="0">
                  <a:pos x="T0" y="T1"/>
                </a:cxn>
                <a:cxn ang="0">
                  <a:pos x="T2" y="T3"/>
                </a:cxn>
                <a:cxn ang="0">
                  <a:pos x="T4" y="T5"/>
                </a:cxn>
                <a:cxn ang="0">
                  <a:pos x="T6" y="T7"/>
                </a:cxn>
                <a:cxn ang="0">
                  <a:pos x="T8" y="T9"/>
                </a:cxn>
              </a:cxnLst>
              <a:rect l="0" t="0" r="r" b="b"/>
              <a:pathLst>
                <a:path w="445" h="151">
                  <a:moveTo>
                    <a:pt x="445" y="33"/>
                  </a:moveTo>
                  <a:lnTo>
                    <a:pt x="10" y="151"/>
                  </a:lnTo>
                  <a:lnTo>
                    <a:pt x="0" y="120"/>
                  </a:lnTo>
                  <a:lnTo>
                    <a:pt x="437" y="0"/>
                  </a:lnTo>
                  <a:lnTo>
                    <a:pt x="445"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9" name="îšļïḓè">
              <a:extLst>
                <a:ext uri="{FF2B5EF4-FFF2-40B4-BE49-F238E27FC236}">
                  <a16:creationId xmlns:a16="http://schemas.microsoft.com/office/drawing/2014/main" id="{63405E34-97DD-46C9-AC99-92E96974BAC6}"/>
                </a:ext>
              </a:extLst>
            </p:cNvPr>
            <p:cNvSpPr/>
            <p:nvPr/>
          </p:nvSpPr>
          <p:spPr bwMode="auto">
            <a:xfrm>
              <a:off x="4784237" y="3628328"/>
              <a:ext cx="211754" cy="90275"/>
            </a:xfrm>
            <a:custGeom>
              <a:avLst/>
              <a:gdLst>
                <a:gd name="T0" fmla="*/ 190 w 190"/>
                <a:gd name="T1" fmla="*/ 31 h 81"/>
                <a:gd name="T2" fmla="*/ 8 w 190"/>
                <a:gd name="T3" fmla="*/ 81 h 81"/>
                <a:gd name="T4" fmla="*/ 0 w 190"/>
                <a:gd name="T5" fmla="*/ 48 h 81"/>
                <a:gd name="T6" fmla="*/ 181 w 190"/>
                <a:gd name="T7" fmla="*/ 0 h 81"/>
                <a:gd name="T8" fmla="*/ 190 w 190"/>
                <a:gd name="T9" fmla="*/ 31 h 81"/>
              </a:gdLst>
              <a:ahLst/>
              <a:cxnLst>
                <a:cxn ang="0">
                  <a:pos x="T0" y="T1"/>
                </a:cxn>
                <a:cxn ang="0">
                  <a:pos x="T2" y="T3"/>
                </a:cxn>
                <a:cxn ang="0">
                  <a:pos x="T4" y="T5"/>
                </a:cxn>
                <a:cxn ang="0">
                  <a:pos x="T6" y="T7"/>
                </a:cxn>
                <a:cxn ang="0">
                  <a:pos x="T8" y="T9"/>
                </a:cxn>
              </a:cxnLst>
              <a:rect l="0" t="0" r="r" b="b"/>
              <a:pathLst>
                <a:path w="190" h="81">
                  <a:moveTo>
                    <a:pt x="190" y="31"/>
                  </a:moveTo>
                  <a:lnTo>
                    <a:pt x="8" y="81"/>
                  </a:lnTo>
                  <a:lnTo>
                    <a:pt x="0" y="48"/>
                  </a:lnTo>
                  <a:lnTo>
                    <a:pt x="181" y="0"/>
                  </a:lnTo>
                  <a:lnTo>
                    <a:pt x="190" y="31"/>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0" name="î$lîďê">
              <a:extLst>
                <a:ext uri="{FF2B5EF4-FFF2-40B4-BE49-F238E27FC236}">
                  <a16:creationId xmlns:a16="http://schemas.microsoft.com/office/drawing/2014/main" id="{763378B7-98EA-40DD-8278-E7B3B3F2FB88}"/>
                </a:ext>
              </a:extLst>
            </p:cNvPr>
            <p:cNvSpPr/>
            <p:nvPr/>
          </p:nvSpPr>
          <p:spPr bwMode="auto">
            <a:xfrm>
              <a:off x="4784237" y="3628328"/>
              <a:ext cx="211754" cy="90275"/>
            </a:xfrm>
            <a:custGeom>
              <a:avLst/>
              <a:gdLst>
                <a:gd name="T0" fmla="*/ 190 w 190"/>
                <a:gd name="T1" fmla="*/ 31 h 81"/>
                <a:gd name="T2" fmla="*/ 8 w 190"/>
                <a:gd name="T3" fmla="*/ 81 h 81"/>
                <a:gd name="T4" fmla="*/ 0 w 190"/>
                <a:gd name="T5" fmla="*/ 48 h 81"/>
                <a:gd name="T6" fmla="*/ 181 w 190"/>
                <a:gd name="T7" fmla="*/ 0 h 81"/>
                <a:gd name="T8" fmla="*/ 190 w 190"/>
                <a:gd name="T9" fmla="*/ 31 h 81"/>
              </a:gdLst>
              <a:ahLst/>
              <a:cxnLst>
                <a:cxn ang="0">
                  <a:pos x="T0" y="T1"/>
                </a:cxn>
                <a:cxn ang="0">
                  <a:pos x="T2" y="T3"/>
                </a:cxn>
                <a:cxn ang="0">
                  <a:pos x="T4" y="T5"/>
                </a:cxn>
                <a:cxn ang="0">
                  <a:pos x="T6" y="T7"/>
                </a:cxn>
                <a:cxn ang="0">
                  <a:pos x="T8" y="T9"/>
                </a:cxn>
              </a:cxnLst>
              <a:rect l="0" t="0" r="r" b="b"/>
              <a:pathLst>
                <a:path w="190" h="81">
                  <a:moveTo>
                    <a:pt x="190" y="31"/>
                  </a:moveTo>
                  <a:lnTo>
                    <a:pt x="8" y="81"/>
                  </a:lnTo>
                  <a:lnTo>
                    <a:pt x="0" y="48"/>
                  </a:lnTo>
                  <a:lnTo>
                    <a:pt x="181" y="0"/>
                  </a:lnTo>
                  <a:lnTo>
                    <a:pt x="190"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1" name="îşlíďè">
              <a:extLst>
                <a:ext uri="{FF2B5EF4-FFF2-40B4-BE49-F238E27FC236}">
                  <a16:creationId xmlns:a16="http://schemas.microsoft.com/office/drawing/2014/main" id="{65D1049D-4599-40B1-AAD7-12E5AE7083B6}"/>
                </a:ext>
              </a:extLst>
            </p:cNvPr>
            <p:cNvSpPr/>
            <p:nvPr/>
          </p:nvSpPr>
          <p:spPr bwMode="auto">
            <a:xfrm>
              <a:off x="4531246" y="3033187"/>
              <a:ext cx="891598" cy="562821"/>
            </a:xfrm>
            <a:custGeom>
              <a:avLst/>
              <a:gdLst>
                <a:gd name="T0" fmla="*/ 0 w 800"/>
                <a:gd name="T1" fmla="*/ 491 h 505"/>
                <a:gd name="T2" fmla="*/ 128 w 800"/>
                <a:gd name="T3" fmla="*/ 332 h 505"/>
                <a:gd name="T4" fmla="*/ 311 w 800"/>
                <a:gd name="T5" fmla="*/ 406 h 505"/>
                <a:gd name="T6" fmla="*/ 542 w 800"/>
                <a:gd name="T7" fmla="*/ 0 h 505"/>
                <a:gd name="T8" fmla="*/ 800 w 800"/>
                <a:gd name="T9" fmla="*/ 243 h 505"/>
                <a:gd name="T10" fmla="*/ 13 w 800"/>
                <a:gd name="T11" fmla="*/ 505 h 505"/>
                <a:gd name="T12" fmla="*/ 0 w 800"/>
                <a:gd name="T13" fmla="*/ 491 h 505"/>
              </a:gdLst>
              <a:ahLst/>
              <a:cxnLst>
                <a:cxn ang="0">
                  <a:pos x="T0" y="T1"/>
                </a:cxn>
                <a:cxn ang="0">
                  <a:pos x="T2" y="T3"/>
                </a:cxn>
                <a:cxn ang="0">
                  <a:pos x="T4" y="T5"/>
                </a:cxn>
                <a:cxn ang="0">
                  <a:pos x="T6" y="T7"/>
                </a:cxn>
                <a:cxn ang="0">
                  <a:pos x="T8" y="T9"/>
                </a:cxn>
                <a:cxn ang="0">
                  <a:pos x="T10" y="T11"/>
                </a:cxn>
                <a:cxn ang="0">
                  <a:pos x="T12" y="T13"/>
                </a:cxn>
              </a:cxnLst>
              <a:rect l="0" t="0" r="r" b="b"/>
              <a:pathLst>
                <a:path w="800" h="505">
                  <a:moveTo>
                    <a:pt x="0" y="491"/>
                  </a:moveTo>
                  <a:lnTo>
                    <a:pt x="128" y="332"/>
                  </a:lnTo>
                  <a:lnTo>
                    <a:pt x="311" y="406"/>
                  </a:lnTo>
                  <a:lnTo>
                    <a:pt x="542" y="0"/>
                  </a:lnTo>
                  <a:lnTo>
                    <a:pt x="800" y="243"/>
                  </a:lnTo>
                  <a:lnTo>
                    <a:pt x="13" y="505"/>
                  </a:lnTo>
                  <a:lnTo>
                    <a:pt x="0" y="491"/>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2" name="ís1iďe">
              <a:extLst>
                <a:ext uri="{FF2B5EF4-FFF2-40B4-BE49-F238E27FC236}">
                  <a16:creationId xmlns:a16="http://schemas.microsoft.com/office/drawing/2014/main" id="{32AC1E13-ED27-4709-819A-54B65613D3F1}"/>
                </a:ext>
              </a:extLst>
            </p:cNvPr>
            <p:cNvSpPr/>
            <p:nvPr/>
          </p:nvSpPr>
          <p:spPr bwMode="auto">
            <a:xfrm>
              <a:off x="4531246" y="3033187"/>
              <a:ext cx="891598" cy="562821"/>
            </a:xfrm>
            <a:custGeom>
              <a:avLst/>
              <a:gdLst>
                <a:gd name="T0" fmla="*/ 0 w 800"/>
                <a:gd name="T1" fmla="*/ 491 h 505"/>
                <a:gd name="T2" fmla="*/ 128 w 800"/>
                <a:gd name="T3" fmla="*/ 332 h 505"/>
                <a:gd name="T4" fmla="*/ 311 w 800"/>
                <a:gd name="T5" fmla="*/ 406 h 505"/>
                <a:gd name="T6" fmla="*/ 542 w 800"/>
                <a:gd name="T7" fmla="*/ 0 h 505"/>
                <a:gd name="T8" fmla="*/ 800 w 800"/>
                <a:gd name="T9" fmla="*/ 243 h 505"/>
                <a:gd name="T10" fmla="*/ 13 w 800"/>
                <a:gd name="T11" fmla="*/ 505 h 505"/>
                <a:gd name="T12" fmla="*/ 0 w 800"/>
                <a:gd name="T13" fmla="*/ 491 h 505"/>
              </a:gdLst>
              <a:ahLst/>
              <a:cxnLst>
                <a:cxn ang="0">
                  <a:pos x="T0" y="T1"/>
                </a:cxn>
                <a:cxn ang="0">
                  <a:pos x="T2" y="T3"/>
                </a:cxn>
                <a:cxn ang="0">
                  <a:pos x="T4" y="T5"/>
                </a:cxn>
                <a:cxn ang="0">
                  <a:pos x="T6" y="T7"/>
                </a:cxn>
                <a:cxn ang="0">
                  <a:pos x="T8" y="T9"/>
                </a:cxn>
                <a:cxn ang="0">
                  <a:pos x="T10" y="T11"/>
                </a:cxn>
                <a:cxn ang="0">
                  <a:pos x="T12" y="T13"/>
                </a:cxn>
              </a:cxnLst>
              <a:rect l="0" t="0" r="r" b="b"/>
              <a:pathLst>
                <a:path w="800" h="505">
                  <a:moveTo>
                    <a:pt x="0" y="491"/>
                  </a:moveTo>
                  <a:lnTo>
                    <a:pt x="128" y="332"/>
                  </a:lnTo>
                  <a:lnTo>
                    <a:pt x="311" y="406"/>
                  </a:lnTo>
                  <a:lnTo>
                    <a:pt x="542" y="0"/>
                  </a:lnTo>
                  <a:lnTo>
                    <a:pt x="800" y="243"/>
                  </a:lnTo>
                  <a:lnTo>
                    <a:pt x="13" y="505"/>
                  </a:lnTo>
                  <a:lnTo>
                    <a:pt x="0" y="49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3" name="îşlíḓé">
              <a:extLst>
                <a:ext uri="{FF2B5EF4-FFF2-40B4-BE49-F238E27FC236}">
                  <a16:creationId xmlns:a16="http://schemas.microsoft.com/office/drawing/2014/main" id="{C9DF6A4C-7DD9-4D35-B44E-D4F63E6C7457}"/>
                </a:ext>
              </a:extLst>
            </p:cNvPr>
            <p:cNvSpPr/>
            <p:nvPr/>
          </p:nvSpPr>
          <p:spPr bwMode="auto">
            <a:xfrm>
              <a:off x="4297202" y="3096714"/>
              <a:ext cx="1213688" cy="599599"/>
            </a:xfrm>
            <a:custGeom>
              <a:avLst/>
              <a:gdLst>
                <a:gd name="T0" fmla="*/ 1076 w 1089"/>
                <a:gd name="T1" fmla="*/ 111 h 538"/>
                <a:gd name="T2" fmla="*/ 959 w 1089"/>
                <a:gd name="T3" fmla="*/ 0 h 538"/>
                <a:gd name="T4" fmla="*/ 678 w 1089"/>
                <a:gd name="T5" fmla="*/ 192 h 538"/>
                <a:gd name="T6" fmla="*/ 467 w 1089"/>
                <a:gd name="T7" fmla="*/ 146 h 538"/>
                <a:gd name="T8" fmla="*/ 336 w 1089"/>
                <a:gd name="T9" fmla="*/ 410 h 538"/>
                <a:gd name="T10" fmla="*/ 70 w 1089"/>
                <a:gd name="T11" fmla="*/ 377 h 538"/>
                <a:gd name="T12" fmla="*/ 0 w 1089"/>
                <a:gd name="T13" fmla="*/ 538 h 538"/>
                <a:gd name="T14" fmla="*/ 1089 w 1089"/>
                <a:gd name="T15" fmla="*/ 232 h 538"/>
                <a:gd name="T16" fmla="*/ 1076 w 1089"/>
                <a:gd name="T17" fmla="*/ 11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9" h="538">
                  <a:moveTo>
                    <a:pt x="1076" y="111"/>
                  </a:moveTo>
                  <a:lnTo>
                    <a:pt x="959" y="0"/>
                  </a:lnTo>
                  <a:lnTo>
                    <a:pt x="678" y="192"/>
                  </a:lnTo>
                  <a:lnTo>
                    <a:pt x="467" y="146"/>
                  </a:lnTo>
                  <a:lnTo>
                    <a:pt x="336" y="410"/>
                  </a:lnTo>
                  <a:lnTo>
                    <a:pt x="70" y="377"/>
                  </a:lnTo>
                  <a:lnTo>
                    <a:pt x="0" y="538"/>
                  </a:lnTo>
                  <a:lnTo>
                    <a:pt x="1089" y="232"/>
                  </a:lnTo>
                  <a:lnTo>
                    <a:pt x="1076" y="111"/>
                  </a:lnTo>
                  <a:close/>
                </a:path>
              </a:pathLst>
            </a:custGeom>
            <a:solidFill>
              <a:srgbClr val="FFD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4" name="ïṣliďè">
              <a:extLst>
                <a:ext uri="{FF2B5EF4-FFF2-40B4-BE49-F238E27FC236}">
                  <a16:creationId xmlns:a16="http://schemas.microsoft.com/office/drawing/2014/main" id="{FF1F215F-6CE2-4CCD-A01D-409CC6008DE1}"/>
                </a:ext>
              </a:extLst>
            </p:cNvPr>
            <p:cNvSpPr/>
            <p:nvPr/>
          </p:nvSpPr>
          <p:spPr bwMode="auto">
            <a:xfrm>
              <a:off x="4297202" y="3096714"/>
              <a:ext cx="1213688" cy="599599"/>
            </a:xfrm>
            <a:custGeom>
              <a:avLst/>
              <a:gdLst>
                <a:gd name="T0" fmla="*/ 1076 w 1089"/>
                <a:gd name="T1" fmla="*/ 111 h 538"/>
                <a:gd name="T2" fmla="*/ 959 w 1089"/>
                <a:gd name="T3" fmla="*/ 0 h 538"/>
                <a:gd name="T4" fmla="*/ 678 w 1089"/>
                <a:gd name="T5" fmla="*/ 192 h 538"/>
                <a:gd name="T6" fmla="*/ 467 w 1089"/>
                <a:gd name="T7" fmla="*/ 146 h 538"/>
                <a:gd name="T8" fmla="*/ 336 w 1089"/>
                <a:gd name="T9" fmla="*/ 410 h 538"/>
                <a:gd name="T10" fmla="*/ 70 w 1089"/>
                <a:gd name="T11" fmla="*/ 377 h 538"/>
                <a:gd name="T12" fmla="*/ 0 w 1089"/>
                <a:gd name="T13" fmla="*/ 538 h 538"/>
                <a:gd name="T14" fmla="*/ 1089 w 1089"/>
                <a:gd name="T15" fmla="*/ 232 h 538"/>
                <a:gd name="T16" fmla="*/ 1076 w 1089"/>
                <a:gd name="T17" fmla="*/ 11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9" h="538">
                  <a:moveTo>
                    <a:pt x="1076" y="111"/>
                  </a:moveTo>
                  <a:lnTo>
                    <a:pt x="959" y="0"/>
                  </a:lnTo>
                  <a:lnTo>
                    <a:pt x="678" y="192"/>
                  </a:lnTo>
                  <a:lnTo>
                    <a:pt x="467" y="146"/>
                  </a:lnTo>
                  <a:lnTo>
                    <a:pt x="336" y="410"/>
                  </a:lnTo>
                  <a:lnTo>
                    <a:pt x="70" y="377"/>
                  </a:lnTo>
                  <a:lnTo>
                    <a:pt x="0" y="538"/>
                  </a:lnTo>
                  <a:lnTo>
                    <a:pt x="1089" y="232"/>
                  </a:lnTo>
                  <a:lnTo>
                    <a:pt x="1076" y="1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5" name="î$líḓè">
              <a:extLst>
                <a:ext uri="{FF2B5EF4-FFF2-40B4-BE49-F238E27FC236}">
                  <a16:creationId xmlns:a16="http://schemas.microsoft.com/office/drawing/2014/main" id="{FA55605C-007E-4177-9143-DB8BBEE8C2CD}"/>
                </a:ext>
              </a:extLst>
            </p:cNvPr>
            <p:cNvSpPr/>
            <p:nvPr/>
          </p:nvSpPr>
          <p:spPr bwMode="auto">
            <a:xfrm>
              <a:off x="4157889" y="3113431"/>
              <a:ext cx="1417640" cy="668698"/>
            </a:xfrm>
            <a:custGeom>
              <a:avLst/>
              <a:gdLst>
                <a:gd name="T0" fmla="*/ 0 w 1272"/>
                <a:gd name="T1" fmla="*/ 600 h 600"/>
                <a:gd name="T2" fmla="*/ 105 w 1272"/>
                <a:gd name="T3" fmla="*/ 415 h 600"/>
                <a:gd name="T4" fmla="*/ 212 w 1272"/>
                <a:gd name="T5" fmla="*/ 462 h 600"/>
                <a:gd name="T6" fmla="*/ 315 w 1272"/>
                <a:gd name="T7" fmla="*/ 309 h 600"/>
                <a:gd name="T8" fmla="*/ 475 w 1272"/>
                <a:gd name="T9" fmla="*/ 371 h 600"/>
                <a:gd name="T10" fmla="*/ 714 w 1272"/>
                <a:gd name="T11" fmla="*/ 104 h 600"/>
                <a:gd name="T12" fmla="*/ 931 w 1272"/>
                <a:gd name="T13" fmla="*/ 156 h 600"/>
                <a:gd name="T14" fmla="*/ 1202 w 1272"/>
                <a:gd name="T15" fmla="*/ 0 h 600"/>
                <a:gd name="T16" fmla="*/ 1272 w 1272"/>
                <a:gd name="T17" fmla="*/ 252 h 600"/>
                <a:gd name="T18" fmla="*/ 0 w 1272"/>
                <a:gd name="T19" fmla="*/ 6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2" h="600">
                  <a:moveTo>
                    <a:pt x="0" y="600"/>
                  </a:moveTo>
                  <a:lnTo>
                    <a:pt x="105" y="415"/>
                  </a:lnTo>
                  <a:lnTo>
                    <a:pt x="212" y="462"/>
                  </a:lnTo>
                  <a:lnTo>
                    <a:pt x="315" y="309"/>
                  </a:lnTo>
                  <a:lnTo>
                    <a:pt x="475" y="371"/>
                  </a:lnTo>
                  <a:lnTo>
                    <a:pt x="714" y="104"/>
                  </a:lnTo>
                  <a:lnTo>
                    <a:pt x="931" y="156"/>
                  </a:lnTo>
                  <a:lnTo>
                    <a:pt x="1202" y="0"/>
                  </a:lnTo>
                  <a:lnTo>
                    <a:pt x="1272" y="252"/>
                  </a:lnTo>
                  <a:lnTo>
                    <a:pt x="0" y="600"/>
                  </a:lnTo>
                  <a:close/>
                </a:path>
              </a:pathLst>
            </a:custGeom>
            <a:solidFill>
              <a:srgbClr val="317A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6" name="îsľîḓe">
              <a:extLst>
                <a:ext uri="{FF2B5EF4-FFF2-40B4-BE49-F238E27FC236}">
                  <a16:creationId xmlns:a16="http://schemas.microsoft.com/office/drawing/2014/main" id="{3048EA69-1A89-4356-AB71-61835754BA36}"/>
                </a:ext>
              </a:extLst>
            </p:cNvPr>
            <p:cNvSpPr/>
            <p:nvPr/>
          </p:nvSpPr>
          <p:spPr bwMode="auto">
            <a:xfrm>
              <a:off x="4157889" y="3113431"/>
              <a:ext cx="1417640" cy="668698"/>
            </a:xfrm>
            <a:custGeom>
              <a:avLst/>
              <a:gdLst>
                <a:gd name="T0" fmla="*/ 0 w 1272"/>
                <a:gd name="T1" fmla="*/ 600 h 600"/>
                <a:gd name="T2" fmla="*/ 105 w 1272"/>
                <a:gd name="T3" fmla="*/ 415 h 600"/>
                <a:gd name="T4" fmla="*/ 212 w 1272"/>
                <a:gd name="T5" fmla="*/ 462 h 600"/>
                <a:gd name="T6" fmla="*/ 315 w 1272"/>
                <a:gd name="T7" fmla="*/ 309 h 600"/>
                <a:gd name="T8" fmla="*/ 475 w 1272"/>
                <a:gd name="T9" fmla="*/ 371 h 600"/>
                <a:gd name="T10" fmla="*/ 714 w 1272"/>
                <a:gd name="T11" fmla="*/ 104 h 600"/>
                <a:gd name="T12" fmla="*/ 931 w 1272"/>
                <a:gd name="T13" fmla="*/ 156 h 600"/>
                <a:gd name="T14" fmla="*/ 1202 w 1272"/>
                <a:gd name="T15" fmla="*/ 0 h 600"/>
                <a:gd name="T16" fmla="*/ 1272 w 1272"/>
                <a:gd name="T17" fmla="*/ 252 h 600"/>
                <a:gd name="T18" fmla="*/ 0 w 1272"/>
                <a:gd name="T19" fmla="*/ 6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2" h="600">
                  <a:moveTo>
                    <a:pt x="0" y="600"/>
                  </a:moveTo>
                  <a:lnTo>
                    <a:pt x="105" y="415"/>
                  </a:lnTo>
                  <a:lnTo>
                    <a:pt x="212" y="462"/>
                  </a:lnTo>
                  <a:lnTo>
                    <a:pt x="315" y="309"/>
                  </a:lnTo>
                  <a:lnTo>
                    <a:pt x="475" y="371"/>
                  </a:lnTo>
                  <a:lnTo>
                    <a:pt x="714" y="104"/>
                  </a:lnTo>
                  <a:lnTo>
                    <a:pt x="931" y="156"/>
                  </a:lnTo>
                  <a:lnTo>
                    <a:pt x="1202" y="0"/>
                  </a:lnTo>
                  <a:lnTo>
                    <a:pt x="1272" y="252"/>
                  </a:lnTo>
                  <a:lnTo>
                    <a:pt x="0" y="6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7" name="îṣľîḓè">
              <a:extLst>
                <a:ext uri="{FF2B5EF4-FFF2-40B4-BE49-F238E27FC236}">
                  <a16:creationId xmlns:a16="http://schemas.microsoft.com/office/drawing/2014/main" id="{817CD18A-41FC-48F1-9D42-757B743B0639}"/>
                </a:ext>
              </a:extLst>
            </p:cNvPr>
            <p:cNvSpPr/>
            <p:nvPr/>
          </p:nvSpPr>
          <p:spPr bwMode="auto">
            <a:xfrm>
              <a:off x="6315556" y="4785176"/>
              <a:ext cx="119252" cy="119252"/>
            </a:xfrm>
            <a:custGeom>
              <a:avLst/>
              <a:gdLst>
                <a:gd name="T0" fmla="*/ 107 w 107"/>
                <a:gd name="T1" fmla="*/ 84 h 107"/>
                <a:gd name="T2" fmla="*/ 22 w 107"/>
                <a:gd name="T3" fmla="*/ 107 h 107"/>
                <a:gd name="T4" fmla="*/ 0 w 107"/>
                <a:gd name="T5" fmla="*/ 23 h 107"/>
                <a:gd name="T6" fmla="*/ 84 w 107"/>
                <a:gd name="T7" fmla="*/ 0 h 107"/>
                <a:gd name="T8" fmla="*/ 107 w 107"/>
                <a:gd name="T9" fmla="*/ 84 h 107"/>
              </a:gdLst>
              <a:ahLst/>
              <a:cxnLst>
                <a:cxn ang="0">
                  <a:pos x="T0" y="T1"/>
                </a:cxn>
                <a:cxn ang="0">
                  <a:pos x="T2" y="T3"/>
                </a:cxn>
                <a:cxn ang="0">
                  <a:pos x="T4" y="T5"/>
                </a:cxn>
                <a:cxn ang="0">
                  <a:pos x="T6" y="T7"/>
                </a:cxn>
                <a:cxn ang="0">
                  <a:pos x="T8" y="T9"/>
                </a:cxn>
              </a:cxnLst>
              <a:rect l="0" t="0" r="r" b="b"/>
              <a:pathLst>
                <a:path w="107" h="107">
                  <a:moveTo>
                    <a:pt x="107" y="84"/>
                  </a:moveTo>
                  <a:lnTo>
                    <a:pt x="22" y="107"/>
                  </a:lnTo>
                  <a:lnTo>
                    <a:pt x="0" y="23"/>
                  </a:lnTo>
                  <a:lnTo>
                    <a:pt x="84" y="0"/>
                  </a:lnTo>
                  <a:lnTo>
                    <a:pt x="107" y="84"/>
                  </a:lnTo>
                  <a:close/>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8" name="iṡ1íḍé">
              <a:extLst>
                <a:ext uri="{FF2B5EF4-FFF2-40B4-BE49-F238E27FC236}">
                  <a16:creationId xmlns:a16="http://schemas.microsoft.com/office/drawing/2014/main" id="{7CE8633E-C505-48DD-921A-AEDE6C36AEA6}"/>
                </a:ext>
              </a:extLst>
            </p:cNvPr>
            <p:cNvSpPr/>
            <p:nvPr/>
          </p:nvSpPr>
          <p:spPr bwMode="auto">
            <a:xfrm>
              <a:off x="6315556" y="4785176"/>
              <a:ext cx="119252" cy="119252"/>
            </a:xfrm>
            <a:custGeom>
              <a:avLst/>
              <a:gdLst>
                <a:gd name="T0" fmla="*/ 107 w 107"/>
                <a:gd name="T1" fmla="*/ 84 h 107"/>
                <a:gd name="T2" fmla="*/ 22 w 107"/>
                <a:gd name="T3" fmla="*/ 107 h 107"/>
                <a:gd name="T4" fmla="*/ 0 w 107"/>
                <a:gd name="T5" fmla="*/ 23 h 107"/>
                <a:gd name="T6" fmla="*/ 84 w 107"/>
                <a:gd name="T7" fmla="*/ 0 h 107"/>
                <a:gd name="T8" fmla="*/ 107 w 107"/>
                <a:gd name="T9" fmla="*/ 84 h 107"/>
              </a:gdLst>
              <a:ahLst/>
              <a:cxnLst>
                <a:cxn ang="0">
                  <a:pos x="T0" y="T1"/>
                </a:cxn>
                <a:cxn ang="0">
                  <a:pos x="T2" y="T3"/>
                </a:cxn>
                <a:cxn ang="0">
                  <a:pos x="T4" y="T5"/>
                </a:cxn>
                <a:cxn ang="0">
                  <a:pos x="T6" y="T7"/>
                </a:cxn>
                <a:cxn ang="0">
                  <a:pos x="T8" y="T9"/>
                </a:cxn>
              </a:cxnLst>
              <a:rect l="0" t="0" r="r" b="b"/>
              <a:pathLst>
                <a:path w="107" h="107">
                  <a:moveTo>
                    <a:pt x="107" y="84"/>
                  </a:moveTo>
                  <a:lnTo>
                    <a:pt x="22" y="107"/>
                  </a:lnTo>
                  <a:lnTo>
                    <a:pt x="0" y="23"/>
                  </a:lnTo>
                  <a:lnTo>
                    <a:pt x="84" y="0"/>
                  </a:lnTo>
                  <a:lnTo>
                    <a:pt x="107" y="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9" name="iṡľîďè">
              <a:extLst>
                <a:ext uri="{FF2B5EF4-FFF2-40B4-BE49-F238E27FC236}">
                  <a16:creationId xmlns:a16="http://schemas.microsoft.com/office/drawing/2014/main" id="{72A1B904-6A45-414D-8ECD-B251F4AE65AB}"/>
                </a:ext>
              </a:extLst>
            </p:cNvPr>
            <p:cNvSpPr/>
            <p:nvPr/>
          </p:nvSpPr>
          <p:spPr bwMode="auto">
            <a:xfrm>
              <a:off x="6499448" y="4624689"/>
              <a:ext cx="616317" cy="201724"/>
            </a:xfrm>
            <a:custGeom>
              <a:avLst/>
              <a:gdLst>
                <a:gd name="T0" fmla="*/ 553 w 553"/>
                <a:gd name="T1" fmla="*/ 33 h 181"/>
                <a:gd name="T2" fmla="*/ 10 w 553"/>
                <a:gd name="T3" fmla="*/ 181 h 181"/>
                <a:gd name="T4" fmla="*/ 0 w 553"/>
                <a:gd name="T5" fmla="*/ 148 h 181"/>
                <a:gd name="T6" fmla="*/ 545 w 553"/>
                <a:gd name="T7" fmla="*/ 0 h 181"/>
                <a:gd name="T8" fmla="*/ 553 w 553"/>
                <a:gd name="T9" fmla="*/ 33 h 181"/>
              </a:gdLst>
              <a:ahLst/>
              <a:cxnLst>
                <a:cxn ang="0">
                  <a:pos x="T0" y="T1"/>
                </a:cxn>
                <a:cxn ang="0">
                  <a:pos x="T2" y="T3"/>
                </a:cxn>
                <a:cxn ang="0">
                  <a:pos x="T4" y="T5"/>
                </a:cxn>
                <a:cxn ang="0">
                  <a:pos x="T6" y="T7"/>
                </a:cxn>
                <a:cxn ang="0">
                  <a:pos x="T8" y="T9"/>
                </a:cxn>
              </a:cxnLst>
              <a:rect l="0" t="0" r="r" b="b"/>
              <a:pathLst>
                <a:path w="553" h="181">
                  <a:moveTo>
                    <a:pt x="553" y="33"/>
                  </a:moveTo>
                  <a:lnTo>
                    <a:pt x="10" y="181"/>
                  </a:lnTo>
                  <a:lnTo>
                    <a:pt x="0" y="148"/>
                  </a:lnTo>
                  <a:lnTo>
                    <a:pt x="545" y="0"/>
                  </a:lnTo>
                  <a:lnTo>
                    <a:pt x="553" y="3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0" name="íṣ1îďé">
              <a:extLst>
                <a:ext uri="{FF2B5EF4-FFF2-40B4-BE49-F238E27FC236}">
                  <a16:creationId xmlns:a16="http://schemas.microsoft.com/office/drawing/2014/main" id="{8BD37614-B912-452B-837B-B9226D4C386A}"/>
                </a:ext>
              </a:extLst>
            </p:cNvPr>
            <p:cNvSpPr/>
            <p:nvPr/>
          </p:nvSpPr>
          <p:spPr bwMode="auto">
            <a:xfrm>
              <a:off x="6499448" y="4624689"/>
              <a:ext cx="616317" cy="201724"/>
            </a:xfrm>
            <a:custGeom>
              <a:avLst/>
              <a:gdLst>
                <a:gd name="T0" fmla="*/ 553 w 553"/>
                <a:gd name="T1" fmla="*/ 33 h 181"/>
                <a:gd name="T2" fmla="*/ 10 w 553"/>
                <a:gd name="T3" fmla="*/ 181 h 181"/>
                <a:gd name="T4" fmla="*/ 0 w 553"/>
                <a:gd name="T5" fmla="*/ 148 h 181"/>
                <a:gd name="T6" fmla="*/ 545 w 553"/>
                <a:gd name="T7" fmla="*/ 0 h 181"/>
                <a:gd name="T8" fmla="*/ 553 w 553"/>
                <a:gd name="T9" fmla="*/ 33 h 181"/>
              </a:gdLst>
              <a:ahLst/>
              <a:cxnLst>
                <a:cxn ang="0">
                  <a:pos x="T0" y="T1"/>
                </a:cxn>
                <a:cxn ang="0">
                  <a:pos x="T2" y="T3"/>
                </a:cxn>
                <a:cxn ang="0">
                  <a:pos x="T4" y="T5"/>
                </a:cxn>
                <a:cxn ang="0">
                  <a:pos x="T6" y="T7"/>
                </a:cxn>
                <a:cxn ang="0">
                  <a:pos x="T8" y="T9"/>
                </a:cxn>
              </a:cxnLst>
              <a:rect l="0" t="0" r="r" b="b"/>
              <a:pathLst>
                <a:path w="553" h="181">
                  <a:moveTo>
                    <a:pt x="553" y="33"/>
                  </a:moveTo>
                  <a:lnTo>
                    <a:pt x="10" y="181"/>
                  </a:lnTo>
                  <a:lnTo>
                    <a:pt x="0" y="148"/>
                  </a:lnTo>
                  <a:lnTo>
                    <a:pt x="545" y="0"/>
                  </a:lnTo>
                  <a:lnTo>
                    <a:pt x="553"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1" name="iSľîḑé">
              <a:extLst>
                <a:ext uri="{FF2B5EF4-FFF2-40B4-BE49-F238E27FC236}">
                  <a16:creationId xmlns:a16="http://schemas.microsoft.com/office/drawing/2014/main" id="{19B70D3E-E942-4BFF-9D3E-A80264C304D9}"/>
                </a:ext>
              </a:extLst>
            </p:cNvPr>
            <p:cNvSpPr/>
            <p:nvPr/>
          </p:nvSpPr>
          <p:spPr bwMode="auto">
            <a:xfrm>
              <a:off x="6356792" y="4935634"/>
              <a:ext cx="119252" cy="121481"/>
            </a:xfrm>
            <a:custGeom>
              <a:avLst/>
              <a:gdLst>
                <a:gd name="T0" fmla="*/ 107 w 107"/>
                <a:gd name="T1" fmla="*/ 86 h 109"/>
                <a:gd name="T2" fmla="*/ 22 w 107"/>
                <a:gd name="T3" fmla="*/ 109 h 109"/>
                <a:gd name="T4" fmla="*/ 0 w 107"/>
                <a:gd name="T5" fmla="*/ 25 h 109"/>
                <a:gd name="T6" fmla="*/ 84 w 107"/>
                <a:gd name="T7" fmla="*/ 0 h 109"/>
                <a:gd name="T8" fmla="*/ 107 w 107"/>
                <a:gd name="T9" fmla="*/ 86 h 109"/>
              </a:gdLst>
              <a:ahLst/>
              <a:cxnLst>
                <a:cxn ang="0">
                  <a:pos x="T0" y="T1"/>
                </a:cxn>
                <a:cxn ang="0">
                  <a:pos x="T2" y="T3"/>
                </a:cxn>
                <a:cxn ang="0">
                  <a:pos x="T4" y="T5"/>
                </a:cxn>
                <a:cxn ang="0">
                  <a:pos x="T6" y="T7"/>
                </a:cxn>
                <a:cxn ang="0">
                  <a:pos x="T8" y="T9"/>
                </a:cxn>
              </a:cxnLst>
              <a:rect l="0" t="0" r="r" b="b"/>
              <a:pathLst>
                <a:path w="107" h="109">
                  <a:moveTo>
                    <a:pt x="107" y="86"/>
                  </a:moveTo>
                  <a:lnTo>
                    <a:pt x="22" y="109"/>
                  </a:lnTo>
                  <a:lnTo>
                    <a:pt x="0" y="25"/>
                  </a:lnTo>
                  <a:lnTo>
                    <a:pt x="84" y="0"/>
                  </a:lnTo>
                  <a:lnTo>
                    <a:pt x="107" y="86"/>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2" name="îşliḓe">
              <a:extLst>
                <a:ext uri="{FF2B5EF4-FFF2-40B4-BE49-F238E27FC236}">
                  <a16:creationId xmlns:a16="http://schemas.microsoft.com/office/drawing/2014/main" id="{87C7EF0F-B502-49EB-999A-01BAF98B3DF1}"/>
                </a:ext>
              </a:extLst>
            </p:cNvPr>
            <p:cNvSpPr/>
            <p:nvPr/>
          </p:nvSpPr>
          <p:spPr bwMode="auto">
            <a:xfrm>
              <a:off x="6356792" y="4935634"/>
              <a:ext cx="119252" cy="121481"/>
            </a:xfrm>
            <a:custGeom>
              <a:avLst/>
              <a:gdLst>
                <a:gd name="T0" fmla="*/ 107 w 107"/>
                <a:gd name="T1" fmla="*/ 86 h 109"/>
                <a:gd name="T2" fmla="*/ 22 w 107"/>
                <a:gd name="T3" fmla="*/ 109 h 109"/>
                <a:gd name="T4" fmla="*/ 0 w 107"/>
                <a:gd name="T5" fmla="*/ 25 h 109"/>
                <a:gd name="T6" fmla="*/ 84 w 107"/>
                <a:gd name="T7" fmla="*/ 0 h 109"/>
                <a:gd name="T8" fmla="*/ 107 w 107"/>
                <a:gd name="T9" fmla="*/ 86 h 109"/>
              </a:gdLst>
              <a:ahLst/>
              <a:cxnLst>
                <a:cxn ang="0">
                  <a:pos x="T0" y="T1"/>
                </a:cxn>
                <a:cxn ang="0">
                  <a:pos x="T2" y="T3"/>
                </a:cxn>
                <a:cxn ang="0">
                  <a:pos x="T4" y="T5"/>
                </a:cxn>
                <a:cxn ang="0">
                  <a:pos x="T6" y="T7"/>
                </a:cxn>
                <a:cxn ang="0">
                  <a:pos x="T8" y="T9"/>
                </a:cxn>
              </a:cxnLst>
              <a:rect l="0" t="0" r="r" b="b"/>
              <a:pathLst>
                <a:path w="107" h="109">
                  <a:moveTo>
                    <a:pt x="107" y="86"/>
                  </a:moveTo>
                  <a:lnTo>
                    <a:pt x="22" y="109"/>
                  </a:lnTo>
                  <a:lnTo>
                    <a:pt x="0" y="25"/>
                  </a:lnTo>
                  <a:lnTo>
                    <a:pt x="84" y="0"/>
                  </a:lnTo>
                  <a:lnTo>
                    <a:pt x="107" y="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3" name="íSḷïďè">
              <a:extLst>
                <a:ext uri="{FF2B5EF4-FFF2-40B4-BE49-F238E27FC236}">
                  <a16:creationId xmlns:a16="http://schemas.microsoft.com/office/drawing/2014/main" id="{B0AA048C-8F1D-4A74-A6C9-6C5A2B0C78A2}"/>
                </a:ext>
              </a:extLst>
            </p:cNvPr>
            <p:cNvSpPr/>
            <p:nvPr/>
          </p:nvSpPr>
          <p:spPr bwMode="auto">
            <a:xfrm>
              <a:off x="6542913" y="4885481"/>
              <a:ext cx="221785" cy="93618"/>
            </a:xfrm>
            <a:custGeom>
              <a:avLst/>
              <a:gdLst>
                <a:gd name="T0" fmla="*/ 199 w 199"/>
                <a:gd name="T1" fmla="*/ 31 h 84"/>
                <a:gd name="T2" fmla="*/ 8 w 199"/>
                <a:gd name="T3" fmla="*/ 84 h 84"/>
                <a:gd name="T4" fmla="*/ 0 w 199"/>
                <a:gd name="T5" fmla="*/ 51 h 84"/>
                <a:gd name="T6" fmla="*/ 191 w 199"/>
                <a:gd name="T7" fmla="*/ 0 h 84"/>
                <a:gd name="T8" fmla="*/ 199 w 199"/>
                <a:gd name="T9" fmla="*/ 31 h 84"/>
              </a:gdLst>
              <a:ahLst/>
              <a:cxnLst>
                <a:cxn ang="0">
                  <a:pos x="T0" y="T1"/>
                </a:cxn>
                <a:cxn ang="0">
                  <a:pos x="T2" y="T3"/>
                </a:cxn>
                <a:cxn ang="0">
                  <a:pos x="T4" y="T5"/>
                </a:cxn>
                <a:cxn ang="0">
                  <a:pos x="T6" y="T7"/>
                </a:cxn>
                <a:cxn ang="0">
                  <a:pos x="T8" y="T9"/>
                </a:cxn>
              </a:cxnLst>
              <a:rect l="0" t="0" r="r" b="b"/>
              <a:pathLst>
                <a:path w="199" h="84">
                  <a:moveTo>
                    <a:pt x="199" y="31"/>
                  </a:moveTo>
                  <a:lnTo>
                    <a:pt x="8" y="84"/>
                  </a:lnTo>
                  <a:lnTo>
                    <a:pt x="0" y="51"/>
                  </a:lnTo>
                  <a:lnTo>
                    <a:pt x="191" y="0"/>
                  </a:lnTo>
                  <a:lnTo>
                    <a:pt x="199" y="31"/>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4" name="í$ḻíḋè">
              <a:extLst>
                <a:ext uri="{FF2B5EF4-FFF2-40B4-BE49-F238E27FC236}">
                  <a16:creationId xmlns:a16="http://schemas.microsoft.com/office/drawing/2014/main" id="{6DF8D1DD-AC47-429B-BC29-20084E82C746}"/>
                </a:ext>
              </a:extLst>
            </p:cNvPr>
            <p:cNvSpPr/>
            <p:nvPr/>
          </p:nvSpPr>
          <p:spPr bwMode="auto">
            <a:xfrm>
              <a:off x="6542913" y="4885481"/>
              <a:ext cx="221785" cy="93618"/>
            </a:xfrm>
            <a:custGeom>
              <a:avLst/>
              <a:gdLst>
                <a:gd name="T0" fmla="*/ 199 w 199"/>
                <a:gd name="T1" fmla="*/ 31 h 84"/>
                <a:gd name="T2" fmla="*/ 8 w 199"/>
                <a:gd name="T3" fmla="*/ 84 h 84"/>
                <a:gd name="T4" fmla="*/ 0 w 199"/>
                <a:gd name="T5" fmla="*/ 51 h 84"/>
                <a:gd name="T6" fmla="*/ 191 w 199"/>
                <a:gd name="T7" fmla="*/ 0 h 84"/>
                <a:gd name="T8" fmla="*/ 199 w 199"/>
                <a:gd name="T9" fmla="*/ 31 h 84"/>
              </a:gdLst>
              <a:ahLst/>
              <a:cxnLst>
                <a:cxn ang="0">
                  <a:pos x="T0" y="T1"/>
                </a:cxn>
                <a:cxn ang="0">
                  <a:pos x="T2" y="T3"/>
                </a:cxn>
                <a:cxn ang="0">
                  <a:pos x="T4" y="T5"/>
                </a:cxn>
                <a:cxn ang="0">
                  <a:pos x="T6" y="T7"/>
                </a:cxn>
                <a:cxn ang="0">
                  <a:pos x="T8" y="T9"/>
                </a:cxn>
              </a:cxnLst>
              <a:rect l="0" t="0" r="r" b="b"/>
              <a:pathLst>
                <a:path w="199" h="84">
                  <a:moveTo>
                    <a:pt x="199" y="31"/>
                  </a:moveTo>
                  <a:lnTo>
                    <a:pt x="8" y="84"/>
                  </a:lnTo>
                  <a:lnTo>
                    <a:pt x="0" y="51"/>
                  </a:lnTo>
                  <a:lnTo>
                    <a:pt x="191" y="0"/>
                  </a:lnTo>
                  <a:lnTo>
                    <a:pt x="199"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5" name="islide">
              <a:extLst>
                <a:ext uri="{FF2B5EF4-FFF2-40B4-BE49-F238E27FC236}">
                  <a16:creationId xmlns:a16="http://schemas.microsoft.com/office/drawing/2014/main" id="{F1800405-5630-4E00-9B87-6E5E49339C06}"/>
                </a:ext>
              </a:extLst>
            </p:cNvPr>
            <p:cNvSpPr/>
            <p:nvPr/>
          </p:nvSpPr>
          <p:spPr bwMode="auto">
            <a:xfrm>
              <a:off x="6683340" y="4526613"/>
              <a:ext cx="213983" cy="90275"/>
            </a:xfrm>
            <a:custGeom>
              <a:avLst/>
              <a:gdLst>
                <a:gd name="T0" fmla="*/ 192 w 192"/>
                <a:gd name="T1" fmla="*/ 31 h 81"/>
                <a:gd name="T2" fmla="*/ 10 w 192"/>
                <a:gd name="T3" fmla="*/ 81 h 81"/>
                <a:gd name="T4" fmla="*/ 0 w 192"/>
                <a:gd name="T5" fmla="*/ 50 h 81"/>
                <a:gd name="T6" fmla="*/ 183 w 192"/>
                <a:gd name="T7" fmla="*/ 0 h 81"/>
                <a:gd name="T8" fmla="*/ 192 w 192"/>
                <a:gd name="T9" fmla="*/ 31 h 81"/>
              </a:gdLst>
              <a:ahLst/>
              <a:cxnLst>
                <a:cxn ang="0">
                  <a:pos x="T0" y="T1"/>
                </a:cxn>
                <a:cxn ang="0">
                  <a:pos x="T2" y="T3"/>
                </a:cxn>
                <a:cxn ang="0">
                  <a:pos x="T4" y="T5"/>
                </a:cxn>
                <a:cxn ang="0">
                  <a:pos x="T6" y="T7"/>
                </a:cxn>
                <a:cxn ang="0">
                  <a:pos x="T8" y="T9"/>
                </a:cxn>
              </a:cxnLst>
              <a:rect l="0" t="0" r="r" b="b"/>
              <a:pathLst>
                <a:path w="192" h="81">
                  <a:moveTo>
                    <a:pt x="192" y="31"/>
                  </a:moveTo>
                  <a:lnTo>
                    <a:pt x="10" y="81"/>
                  </a:lnTo>
                  <a:lnTo>
                    <a:pt x="0" y="50"/>
                  </a:lnTo>
                  <a:lnTo>
                    <a:pt x="183" y="0"/>
                  </a:lnTo>
                  <a:lnTo>
                    <a:pt x="192" y="31"/>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6" name="išḷïḍê">
              <a:extLst>
                <a:ext uri="{FF2B5EF4-FFF2-40B4-BE49-F238E27FC236}">
                  <a16:creationId xmlns:a16="http://schemas.microsoft.com/office/drawing/2014/main" id="{E17685CC-24A6-4DED-8282-7BB71742D67E}"/>
                </a:ext>
              </a:extLst>
            </p:cNvPr>
            <p:cNvSpPr/>
            <p:nvPr/>
          </p:nvSpPr>
          <p:spPr bwMode="auto">
            <a:xfrm>
              <a:off x="6683340" y="4526613"/>
              <a:ext cx="213983" cy="90275"/>
            </a:xfrm>
            <a:custGeom>
              <a:avLst/>
              <a:gdLst>
                <a:gd name="T0" fmla="*/ 192 w 192"/>
                <a:gd name="T1" fmla="*/ 31 h 81"/>
                <a:gd name="T2" fmla="*/ 10 w 192"/>
                <a:gd name="T3" fmla="*/ 81 h 81"/>
                <a:gd name="T4" fmla="*/ 0 w 192"/>
                <a:gd name="T5" fmla="*/ 50 h 81"/>
                <a:gd name="T6" fmla="*/ 183 w 192"/>
                <a:gd name="T7" fmla="*/ 0 h 81"/>
                <a:gd name="T8" fmla="*/ 192 w 192"/>
                <a:gd name="T9" fmla="*/ 31 h 81"/>
              </a:gdLst>
              <a:ahLst/>
              <a:cxnLst>
                <a:cxn ang="0">
                  <a:pos x="T0" y="T1"/>
                </a:cxn>
                <a:cxn ang="0">
                  <a:pos x="T2" y="T3"/>
                </a:cxn>
                <a:cxn ang="0">
                  <a:pos x="T4" y="T5"/>
                </a:cxn>
                <a:cxn ang="0">
                  <a:pos x="T6" y="T7"/>
                </a:cxn>
                <a:cxn ang="0">
                  <a:pos x="T8" y="T9"/>
                </a:cxn>
              </a:cxnLst>
              <a:rect l="0" t="0" r="r" b="b"/>
              <a:pathLst>
                <a:path w="192" h="81">
                  <a:moveTo>
                    <a:pt x="192" y="31"/>
                  </a:moveTo>
                  <a:lnTo>
                    <a:pt x="10" y="81"/>
                  </a:lnTo>
                  <a:lnTo>
                    <a:pt x="0" y="50"/>
                  </a:lnTo>
                  <a:lnTo>
                    <a:pt x="183" y="0"/>
                  </a:lnTo>
                  <a:lnTo>
                    <a:pt x="192"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7" name="iṥḻíḑè">
              <a:extLst>
                <a:ext uri="{FF2B5EF4-FFF2-40B4-BE49-F238E27FC236}">
                  <a16:creationId xmlns:a16="http://schemas.microsoft.com/office/drawing/2014/main" id="{589AE924-8C86-4FD6-8525-8D509CC365FE}"/>
                </a:ext>
              </a:extLst>
            </p:cNvPr>
            <p:cNvSpPr/>
            <p:nvPr/>
          </p:nvSpPr>
          <p:spPr bwMode="auto">
            <a:xfrm>
              <a:off x="7249504" y="4108677"/>
              <a:ext cx="52382" cy="52382"/>
            </a:xfrm>
            <a:custGeom>
              <a:avLst/>
              <a:gdLst>
                <a:gd name="T0" fmla="*/ 31 w 33"/>
                <a:gd name="T1" fmla="*/ 13 h 33"/>
                <a:gd name="T2" fmla="*/ 20 w 33"/>
                <a:gd name="T3" fmla="*/ 31 h 33"/>
                <a:gd name="T4" fmla="*/ 2 w 33"/>
                <a:gd name="T5" fmla="*/ 21 h 33"/>
                <a:gd name="T6" fmla="*/ 12 w 33"/>
                <a:gd name="T7" fmla="*/ 2 h 33"/>
                <a:gd name="T8" fmla="*/ 31 w 33"/>
                <a:gd name="T9" fmla="*/ 13 h 33"/>
              </a:gdLst>
              <a:ahLst/>
              <a:cxnLst>
                <a:cxn ang="0">
                  <a:pos x="T0" y="T1"/>
                </a:cxn>
                <a:cxn ang="0">
                  <a:pos x="T2" y="T3"/>
                </a:cxn>
                <a:cxn ang="0">
                  <a:pos x="T4" y="T5"/>
                </a:cxn>
                <a:cxn ang="0">
                  <a:pos x="T6" y="T7"/>
                </a:cxn>
                <a:cxn ang="0">
                  <a:pos x="T8" y="T9"/>
                </a:cxn>
              </a:cxnLst>
              <a:rect l="0" t="0" r="r" b="b"/>
              <a:pathLst>
                <a:path w="33" h="33">
                  <a:moveTo>
                    <a:pt x="31" y="13"/>
                  </a:moveTo>
                  <a:cubicBezTo>
                    <a:pt x="33" y="21"/>
                    <a:pt x="28" y="29"/>
                    <a:pt x="20" y="31"/>
                  </a:cubicBezTo>
                  <a:cubicBezTo>
                    <a:pt x="12" y="33"/>
                    <a:pt x="4" y="29"/>
                    <a:pt x="2" y="21"/>
                  </a:cubicBezTo>
                  <a:cubicBezTo>
                    <a:pt x="0" y="13"/>
                    <a:pt x="4" y="4"/>
                    <a:pt x="12" y="2"/>
                  </a:cubicBezTo>
                  <a:cubicBezTo>
                    <a:pt x="20" y="0"/>
                    <a:pt x="29" y="5"/>
                    <a:pt x="31" y="13"/>
                  </a:cubicBezTo>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8" name="îsḷiḋê">
              <a:extLst>
                <a:ext uri="{FF2B5EF4-FFF2-40B4-BE49-F238E27FC236}">
                  <a16:creationId xmlns:a16="http://schemas.microsoft.com/office/drawing/2014/main" id="{1F0ADD0F-23FD-4642-8508-D215C5E6D6BD}"/>
                </a:ext>
              </a:extLst>
            </p:cNvPr>
            <p:cNvSpPr/>
            <p:nvPr/>
          </p:nvSpPr>
          <p:spPr bwMode="auto">
            <a:xfrm>
              <a:off x="7005430" y="4020631"/>
              <a:ext cx="53496" cy="52382"/>
            </a:xfrm>
            <a:custGeom>
              <a:avLst/>
              <a:gdLst>
                <a:gd name="T0" fmla="*/ 31 w 34"/>
                <a:gd name="T1" fmla="*/ 12 h 33"/>
                <a:gd name="T2" fmla="*/ 21 w 34"/>
                <a:gd name="T3" fmla="*/ 31 h 33"/>
                <a:gd name="T4" fmla="*/ 2 w 34"/>
                <a:gd name="T5" fmla="*/ 20 h 33"/>
                <a:gd name="T6" fmla="*/ 13 w 34"/>
                <a:gd name="T7" fmla="*/ 2 h 33"/>
                <a:gd name="T8" fmla="*/ 31 w 34"/>
                <a:gd name="T9" fmla="*/ 12 h 33"/>
              </a:gdLst>
              <a:ahLst/>
              <a:cxnLst>
                <a:cxn ang="0">
                  <a:pos x="T0" y="T1"/>
                </a:cxn>
                <a:cxn ang="0">
                  <a:pos x="T2" y="T3"/>
                </a:cxn>
                <a:cxn ang="0">
                  <a:pos x="T4" y="T5"/>
                </a:cxn>
                <a:cxn ang="0">
                  <a:pos x="T6" y="T7"/>
                </a:cxn>
                <a:cxn ang="0">
                  <a:pos x="T8" y="T9"/>
                </a:cxn>
              </a:cxnLst>
              <a:rect l="0" t="0" r="r" b="b"/>
              <a:pathLst>
                <a:path w="34" h="33">
                  <a:moveTo>
                    <a:pt x="31" y="12"/>
                  </a:moveTo>
                  <a:cubicBezTo>
                    <a:pt x="34" y="20"/>
                    <a:pt x="29" y="29"/>
                    <a:pt x="21" y="31"/>
                  </a:cubicBezTo>
                  <a:cubicBezTo>
                    <a:pt x="13" y="33"/>
                    <a:pt x="4" y="28"/>
                    <a:pt x="2" y="20"/>
                  </a:cubicBezTo>
                  <a:cubicBezTo>
                    <a:pt x="0" y="12"/>
                    <a:pt x="5" y="4"/>
                    <a:pt x="13" y="2"/>
                  </a:cubicBezTo>
                  <a:cubicBezTo>
                    <a:pt x="21" y="0"/>
                    <a:pt x="29" y="4"/>
                    <a:pt x="31" y="12"/>
                  </a:cubicBezTo>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9" name="îŝḷîḋé">
              <a:extLst>
                <a:ext uri="{FF2B5EF4-FFF2-40B4-BE49-F238E27FC236}">
                  <a16:creationId xmlns:a16="http://schemas.microsoft.com/office/drawing/2014/main" id="{80AD6687-B11C-437A-B968-4F1FC8964216}"/>
                </a:ext>
              </a:extLst>
            </p:cNvPr>
            <p:cNvSpPr/>
            <p:nvPr/>
          </p:nvSpPr>
          <p:spPr bwMode="auto">
            <a:xfrm>
              <a:off x="6774728" y="4232386"/>
              <a:ext cx="52382" cy="54611"/>
            </a:xfrm>
            <a:custGeom>
              <a:avLst/>
              <a:gdLst>
                <a:gd name="T0" fmla="*/ 31 w 33"/>
                <a:gd name="T1" fmla="*/ 13 h 34"/>
                <a:gd name="T2" fmla="*/ 20 w 33"/>
                <a:gd name="T3" fmla="*/ 32 h 34"/>
                <a:gd name="T4" fmla="*/ 2 w 33"/>
                <a:gd name="T5" fmla="*/ 21 h 34"/>
                <a:gd name="T6" fmla="*/ 12 w 33"/>
                <a:gd name="T7" fmla="*/ 3 h 34"/>
                <a:gd name="T8" fmla="*/ 31 w 33"/>
                <a:gd name="T9" fmla="*/ 13 h 34"/>
              </a:gdLst>
              <a:ahLst/>
              <a:cxnLst>
                <a:cxn ang="0">
                  <a:pos x="T0" y="T1"/>
                </a:cxn>
                <a:cxn ang="0">
                  <a:pos x="T2" y="T3"/>
                </a:cxn>
                <a:cxn ang="0">
                  <a:pos x="T4" y="T5"/>
                </a:cxn>
                <a:cxn ang="0">
                  <a:pos x="T6" y="T7"/>
                </a:cxn>
                <a:cxn ang="0">
                  <a:pos x="T8" y="T9"/>
                </a:cxn>
              </a:cxnLst>
              <a:rect l="0" t="0" r="r" b="b"/>
              <a:pathLst>
                <a:path w="33" h="34">
                  <a:moveTo>
                    <a:pt x="31" y="13"/>
                  </a:moveTo>
                  <a:cubicBezTo>
                    <a:pt x="33" y="21"/>
                    <a:pt x="28" y="29"/>
                    <a:pt x="20" y="32"/>
                  </a:cubicBezTo>
                  <a:cubicBezTo>
                    <a:pt x="12" y="34"/>
                    <a:pt x="4" y="29"/>
                    <a:pt x="2" y="21"/>
                  </a:cubicBezTo>
                  <a:cubicBezTo>
                    <a:pt x="0" y="13"/>
                    <a:pt x="4" y="5"/>
                    <a:pt x="12" y="3"/>
                  </a:cubicBezTo>
                  <a:cubicBezTo>
                    <a:pt x="20" y="0"/>
                    <a:pt x="29" y="5"/>
                    <a:pt x="31" y="13"/>
                  </a:cubicBezTo>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0" name="ïṧḷïḑè">
              <a:extLst>
                <a:ext uri="{FF2B5EF4-FFF2-40B4-BE49-F238E27FC236}">
                  <a16:creationId xmlns:a16="http://schemas.microsoft.com/office/drawing/2014/main" id="{4F8C72A6-D6DD-41B7-8763-AD443A88247A}"/>
                </a:ext>
              </a:extLst>
            </p:cNvPr>
            <p:cNvSpPr/>
            <p:nvPr/>
          </p:nvSpPr>
          <p:spPr bwMode="auto">
            <a:xfrm>
              <a:off x="6577463" y="4212325"/>
              <a:ext cx="52382" cy="52382"/>
            </a:xfrm>
            <a:custGeom>
              <a:avLst/>
              <a:gdLst>
                <a:gd name="T0" fmla="*/ 31 w 33"/>
                <a:gd name="T1" fmla="*/ 12 h 33"/>
                <a:gd name="T2" fmla="*/ 21 w 33"/>
                <a:gd name="T3" fmla="*/ 31 h 33"/>
                <a:gd name="T4" fmla="*/ 2 w 33"/>
                <a:gd name="T5" fmla="*/ 20 h 33"/>
                <a:gd name="T6" fmla="*/ 13 w 33"/>
                <a:gd name="T7" fmla="*/ 2 h 33"/>
                <a:gd name="T8" fmla="*/ 31 w 33"/>
                <a:gd name="T9" fmla="*/ 12 h 33"/>
              </a:gdLst>
              <a:ahLst/>
              <a:cxnLst>
                <a:cxn ang="0">
                  <a:pos x="T0" y="T1"/>
                </a:cxn>
                <a:cxn ang="0">
                  <a:pos x="T2" y="T3"/>
                </a:cxn>
                <a:cxn ang="0">
                  <a:pos x="T4" y="T5"/>
                </a:cxn>
                <a:cxn ang="0">
                  <a:pos x="T6" y="T7"/>
                </a:cxn>
                <a:cxn ang="0">
                  <a:pos x="T8" y="T9"/>
                </a:cxn>
              </a:cxnLst>
              <a:rect l="0" t="0" r="r" b="b"/>
              <a:pathLst>
                <a:path w="33" h="33">
                  <a:moveTo>
                    <a:pt x="31" y="12"/>
                  </a:moveTo>
                  <a:cubicBezTo>
                    <a:pt x="33" y="20"/>
                    <a:pt x="29" y="29"/>
                    <a:pt x="21" y="31"/>
                  </a:cubicBezTo>
                  <a:cubicBezTo>
                    <a:pt x="13" y="33"/>
                    <a:pt x="4" y="28"/>
                    <a:pt x="2" y="20"/>
                  </a:cubicBezTo>
                  <a:cubicBezTo>
                    <a:pt x="0" y="12"/>
                    <a:pt x="5" y="4"/>
                    <a:pt x="13" y="2"/>
                  </a:cubicBezTo>
                  <a:cubicBezTo>
                    <a:pt x="21" y="0"/>
                    <a:pt x="29" y="4"/>
                    <a:pt x="31" y="12"/>
                  </a:cubicBezTo>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1" name="îṣḻïďê">
              <a:extLst>
                <a:ext uri="{FF2B5EF4-FFF2-40B4-BE49-F238E27FC236}">
                  <a16:creationId xmlns:a16="http://schemas.microsoft.com/office/drawing/2014/main" id="{3ABBA41F-016D-4176-BC53-FE92E7DE7136}"/>
                </a:ext>
              </a:extLst>
            </p:cNvPr>
            <p:cNvSpPr/>
            <p:nvPr/>
          </p:nvSpPr>
          <p:spPr bwMode="auto">
            <a:xfrm>
              <a:off x="6518394" y="4385072"/>
              <a:ext cx="54611" cy="52382"/>
            </a:xfrm>
            <a:custGeom>
              <a:avLst/>
              <a:gdLst>
                <a:gd name="T0" fmla="*/ 32 w 34"/>
                <a:gd name="T1" fmla="*/ 12 h 33"/>
                <a:gd name="T2" fmla="*/ 21 w 34"/>
                <a:gd name="T3" fmla="*/ 31 h 33"/>
                <a:gd name="T4" fmla="*/ 3 w 34"/>
                <a:gd name="T5" fmla="*/ 20 h 33"/>
                <a:gd name="T6" fmla="*/ 13 w 34"/>
                <a:gd name="T7" fmla="*/ 2 h 33"/>
                <a:gd name="T8" fmla="*/ 32 w 34"/>
                <a:gd name="T9" fmla="*/ 12 h 33"/>
              </a:gdLst>
              <a:ahLst/>
              <a:cxnLst>
                <a:cxn ang="0">
                  <a:pos x="T0" y="T1"/>
                </a:cxn>
                <a:cxn ang="0">
                  <a:pos x="T2" y="T3"/>
                </a:cxn>
                <a:cxn ang="0">
                  <a:pos x="T4" y="T5"/>
                </a:cxn>
                <a:cxn ang="0">
                  <a:pos x="T6" y="T7"/>
                </a:cxn>
                <a:cxn ang="0">
                  <a:pos x="T8" y="T9"/>
                </a:cxn>
              </a:cxnLst>
              <a:rect l="0" t="0" r="r" b="b"/>
              <a:pathLst>
                <a:path w="34" h="33">
                  <a:moveTo>
                    <a:pt x="32" y="12"/>
                  </a:moveTo>
                  <a:cubicBezTo>
                    <a:pt x="34" y="20"/>
                    <a:pt x="29" y="29"/>
                    <a:pt x="21" y="31"/>
                  </a:cubicBezTo>
                  <a:cubicBezTo>
                    <a:pt x="13" y="33"/>
                    <a:pt x="5" y="28"/>
                    <a:pt x="3" y="20"/>
                  </a:cubicBezTo>
                  <a:cubicBezTo>
                    <a:pt x="0" y="12"/>
                    <a:pt x="5" y="4"/>
                    <a:pt x="13" y="2"/>
                  </a:cubicBezTo>
                  <a:cubicBezTo>
                    <a:pt x="21" y="0"/>
                    <a:pt x="29" y="4"/>
                    <a:pt x="32" y="12"/>
                  </a:cubicBezTo>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2" name="íṩļiḓè">
              <a:extLst>
                <a:ext uri="{FF2B5EF4-FFF2-40B4-BE49-F238E27FC236}">
                  <a16:creationId xmlns:a16="http://schemas.microsoft.com/office/drawing/2014/main" id="{5D3E2037-7D3D-4FA3-BB52-DBFCB28093DF}"/>
                </a:ext>
              </a:extLst>
            </p:cNvPr>
            <p:cNvSpPr/>
            <p:nvPr/>
          </p:nvSpPr>
          <p:spPr bwMode="auto">
            <a:xfrm>
              <a:off x="6239770" y="4395102"/>
              <a:ext cx="54611" cy="52382"/>
            </a:xfrm>
            <a:custGeom>
              <a:avLst/>
              <a:gdLst>
                <a:gd name="T0" fmla="*/ 31 w 34"/>
                <a:gd name="T1" fmla="*/ 13 h 33"/>
                <a:gd name="T2" fmla="*/ 21 w 34"/>
                <a:gd name="T3" fmla="*/ 31 h 33"/>
                <a:gd name="T4" fmla="*/ 2 w 34"/>
                <a:gd name="T5" fmla="*/ 21 h 33"/>
                <a:gd name="T6" fmla="*/ 13 w 34"/>
                <a:gd name="T7" fmla="*/ 2 h 33"/>
                <a:gd name="T8" fmla="*/ 31 w 34"/>
                <a:gd name="T9" fmla="*/ 13 h 33"/>
              </a:gdLst>
              <a:ahLst/>
              <a:cxnLst>
                <a:cxn ang="0">
                  <a:pos x="T0" y="T1"/>
                </a:cxn>
                <a:cxn ang="0">
                  <a:pos x="T2" y="T3"/>
                </a:cxn>
                <a:cxn ang="0">
                  <a:pos x="T4" y="T5"/>
                </a:cxn>
                <a:cxn ang="0">
                  <a:pos x="T6" y="T7"/>
                </a:cxn>
                <a:cxn ang="0">
                  <a:pos x="T8" y="T9"/>
                </a:cxn>
              </a:cxnLst>
              <a:rect l="0" t="0" r="r" b="b"/>
              <a:pathLst>
                <a:path w="34" h="33">
                  <a:moveTo>
                    <a:pt x="31" y="13"/>
                  </a:moveTo>
                  <a:cubicBezTo>
                    <a:pt x="34" y="21"/>
                    <a:pt x="29" y="29"/>
                    <a:pt x="21" y="31"/>
                  </a:cubicBezTo>
                  <a:cubicBezTo>
                    <a:pt x="13" y="33"/>
                    <a:pt x="5" y="29"/>
                    <a:pt x="2" y="21"/>
                  </a:cubicBezTo>
                  <a:cubicBezTo>
                    <a:pt x="0" y="13"/>
                    <a:pt x="5" y="4"/>
                    <a:pt x="13" y="2"/>
                  </a:cubicBezTo>
                  <a:cubicBezTo>
                    <a:pt x="21" y="0"/>
                    <a:pt x="29" y="5"/>
                    <a:pt x="31" y="13"/>
                  </a:cubicBezTo>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3" name="î$ļíďe">
              <a:extLst>
                <a:ext uri="{FF2B5EF4-FFF2-40B4-BE49-F238E27FC236}">
                  <a16:creationId xmlns:a16="http://schemas.microsoft.com/office/drawing/2014/main" id="{F4D6ECE0-C5EC-489B-8002-85FE33DD8B13}"/>
                </a:ext>
              </a:extLst>
            </p:cNvPr>
            <p:cNvSpPr/>
            <p:nvPr/>
          </p:nvSpPr>
          <p:spPr bwMode="auto">
            <a:xfrm>
              <a:off x="6081511" y="4557819"/>
              <a:ext cx="53496" cy="52382"/>
            </a:xfrm>
            <a:custGeom>
              <a:avLst/>
              <a:gdLst>
                <a:gd name="T0" fmla="*/ 32 w 34"/>
                <a:gd name="T1" fmla="*/ 13 h 33"/>
                <a:gd name="T2" fmla="*/ 21 w 34"/>
                <a:gd name="T3" fmla="*/ 31 h 33"/>
                <a:gd name="T4" fmla="*/ 3 w 34"/>
                <a:gd name="T5" fmla="*/ 21 h 33"/>
                <a:gd name="T6" fmla="*/ 13 w 34"/>
                <a:gd name="T7" fmla="*/ 2 h 33"/>
                <a:gd name="T8" fmla="*/ 32 w 34"/>
                <a:gd name="T9" fmla="*/ 13 h 33"/>
              </a:gdLst>
              <a:ahLst/>
              <a:cxnLst>
                <a:cxn ang="0">
                  <a:pos x="T0" y="T1"/>
                </a:cxn>
                <a:cxn ang="0">
                  <a:pos x="T2" y="T3"/>
                </a:cxn>
                <a:cxn ang="0">
                  <a:pos x="T4" y="T5"/>
                </a:cxn>
                <a:cxn ang="0">
                  <a:pos x="T6" y="T7"/>
                </a:cxn>
                <a:cxn ang="0">
                  <a:pos x="T8" y="T9"/>
                </a:cxn>
              </a:cxnLst>
              <a:rect l="0" t="0" r="r" b="b"/>
              <a:pathLst>
                <a:path w="34" h="33">
                  <a:moveTo>
                    <a:pt x="32" y="13"/>
                  </a:moveTo>
                  <a:cubicBezTo>
                    <a:pt x="34" y="21"/>
                    <a:pt x="29" y="29"/>
                    <a:pt x="21" y="31"/>
                  </a:cubicBezTo>
                  <a:cubicBezTo>
                    <a:pt x="13" y="33"/>
                    <a:pt x="5" y="29"/>
                    <a:pt x="3" y="21"/>
                  </a:cubicBezTo>
                  <a:cubicBezTo>
                    <a:pt x="0" y="13"/>
                    <a:pt x="5" y="4"/>
                    <a:pt x="13" y="2"/>
                  </a:cubicBezTo>
                  <a:cubicBezTo>
                    <a:pt x="21" y="0"/>
                    <a:pt x="29" y="5"/>
                    <a:pt x="32" y="13"/>
                  </a:cubicBezTo>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4" name="îṧḻíḑè">
              <a:extLst>
                <a:ext uri="{FF2B5EF4-FFF2-40B4-BE49-F238E27FC236}">
                  <a16:creationId xmlns:a16="http://schemas.microsoft.com/office/drawing/2014/main" id="{0843C4D4-0F3F-4F01-904A-6DB5DC105BB9}"/>
                </a:ext>
              </a:extLst>
            </p:cNvPr>
            <p:cNvSpPr/>
            <p:nvPr/>
          </p:nvSpPr>
          <p:spPr bwMode="auto">
            <a:xfrm>
              <a:off x="6179587" y="4086387"/>
              <a:ext cx="52382" cy="54611"/>
            </a:xfrm>
            <a:custGeom>
              <a:avLst/>
              <a:gdLst>
                <a:gd name="T0" fmla="*/ 31 w 33"/>
                <a:gd name="T1" fmla="*/ 13 h 34"/>
                <a:gd name="T2" fmla="*/ 20 w 33"/>
                <a:gd name="T3" fmla="*/ 32 h 34"/>
                <a:gd name="T4" fmla="*/ 2 w 33"/>
                <a:gd name="T5" fmla="*/ 21 h 34"/>
                <a:gd name="T6" fmla="*/ 12 w 33"/>
                <a:gd name="T7" fmla="*/ 3 h 34"/>
                <a:gd name="T8" fmla="*/ 31 w 33"/>
                <a:gd name="T9" fmla="*/ 13 h 34"/>
              </a:gdLst>
              <a:ahLst/>
              <a:cxnLst>
                <a:cxn ang="0">
                  <a:pos x="T0" y="T1"/>
                </a:cxn>
                <a:cxn ang="0">
                  <a:pos x="T2" y="T3"/>
                </a:cxn>
                <a:cxn ang="0">
                  <a:pos x="T4" y="T5"/>
                </a:cxn>
                <a:cxn ang="0">
                  <a:pos x="T6" y="T7"/>
                </a:cxn>
                <a:cxn ang="0">
                  <a:pos x="T8" y="T9"/>
                </a:cxn>
              </a:cxnLst>
              <a:rect l="0" t="0" r="r" b="b"/>
              <a:pathLst>
                <a:path w="33" h="34">
                  <a:moveTo>
                    <a:pt x="31" y="13"/>
                  </a:moveTo>
                  <a:cubicBezTo>
                    <a:pt x="33" y="21"/>
                    <a:pt x="28" y="29"/>
                    <a:pt x="20" y="32"/>
                  </a:cubicBezTo>
                  <a:cubicBezTo>
                    <a:pt x="12" y="34"/>
                    <a:pt x="4" y="29"/>
                    <a:pt x="2" y="21"/>
                  </a:cubicBezTo>
                  <a:cubicBezTo>
                    <a:pt x="0" y="13"/>
                    <a:pt x="4" y="5"/>
                    <a:pt x="12" y="3"/>
                  </a:cubicBezTo>
                  <a:cubicBezTo>
                    <a:pt x="21" y="0"/>
                    <a:pt x="29" y="5"/>
                    <a:pt x="31" y="13"/>
                  </a:cubicBezTo>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5" name="íṩļïďé">
              <a:extLst>
                <a:ext uri="{FF2B5EF4-FFF2-40B4-BE49-F238E27FC236}">
                  <a16:creationId xmlns:a16="http://schemas.microsoft.com/office/drawing/2014/main" id="{46300662-A906-487C-BC24-43B9A5EE1A77}"/>
                </a:ext>
              </a:extLst>
            </p:cNvPr>
            <p:cNvSpPr/>
            <p:nvPr/>
          </p:nvSpPr>
          <p:spPr bwMode="auto">
            <a:xfrm>
              <a:off x="6442608" y="4249104"/>
              <a:ext cx="52382" cy="52382"/>
            </a:xfrm>
            <a:custGeom>
              <a:avLst/>
              <a:gdLst>
                <a:gd name="T0" fmla="*/ 31 w 33"/>
                <a:gd name="T1" fmla="*/ 13 h 33"/>
                <a:gd name="T2" fmla="*/ 20 w 33"/>
                <a:gd name="T3" fmla="*/ 31 h 33"/>
                <a:gd name="T4" fmla="*/ 2 w 33"/>
                <a:gd name="T5" fmla="*/ 21 h 33"/>
                <a:gd name="T6" fmla="*/ 12 w 33"/>
                <a:gd name="T7" fmla="*/ 2 h 33"/>
                <a:gd name="T8" fmla="*/ 31 w 33"/>
                <a:gd name="T9" fmla="*/ 13 h 33"/>
              </a:gdLst>
              <a:ahLst/>
              <a:cxnLst>
                <a:cxn ang="0">
                  <a:pos x="T0" y="T1"/>
                </a:cxn>
                <a:cxn ang="0">
                  <a:pos x="T2" y="T3"/>
                </a:cxn>
                <a:cxn ang="0">
                  <a:pos x="T4" y="T5"/>
                </a:cxn>
                <a:cxn ang="0">
                  <a:pos x="T6" y="T7"/>
                </a:cxn>
                <a:cxn ang="0">
                  <a:pos x="T8" y="T9"/>
                </a:cxn>
              </a:cxnLst>
              <a:rect l="0" t="0" r="r" b="b"/>
              <a:pathLst>
                <a:path w="33" h="33">
                  <a:moveTo>
                    <a:pt x="31" y="13"/>
                  </a:moveTo>
                  <a:cubicBezTo>
                    <a:pt x="33" y="21"/>
                    <a:pt x="28" y="29"/>
                    <a:pt x="20" y="31"/>
                  </a:cubicBezTo>
                  <a:cubicBezTo>
                    <a:pt x="12" y="33"/>
                    <a:pt x="4" y="29"/>
                    <a:pt x="2" y="21"/>
                  </a:cubicBezTo>
                  <a:cubicBezTo>
                    <a:pt x="0" y="13"/>
                    <a:pt x="4" y="4"/>
                    <a:pt x="12" y="2"/>
                  </a:cubicBezTo>
                  <a:cubicBezTo>
                    <a:pt x="21" y="0"/>
                    <a:pt x="29" y="5"/>
                    <a:pt x="31" y="13"/>
                  </a:cubicBezTo>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6" name="i$ḻíḓe">
              <a:extLst>
                <a:ext uri="{FF2B5EF4-FFF2-40B4-BE49-F238E27FC236}">
                  <a16:creationId xmlns:a16="http://schemas.microsoft.com/office/drawing/2014/main" id="{13BD60F0-8C12-4890-AC40-1FD0119E710B}"/>
                </a:ext>
              </a:extLst>
            </p:cNvPr>
            <p:cNvSpPr/>
            <p:nvPr/>
          </p:nvSpPr>
          <p:spPr bwMode="auto">
            <a:xfrm>
              <a:off x="6595295" y="3972708"/>
              <a:ext cx="52382" cy="52382"/>
            </a:xfrm>
            <a:custGeom>
              <a:avLst/>
              <a:gdLst>
                <a:gd name="T0" fmla="*/ 31 w 33"/>
                <a:gd name="T1" fmla="*/ 13 h 33"/>
                <a:gd name="T2" fmla="*/ 20 w 33"/>
                <a:gd name="T3" fmla="*/ 31 h 33"/>
                <a:gd name="T4" fmla="*/ 2 w 33"/>
                <a:gd name="T5" fmla="*/ 21 h 33"/>
                <a:gd name="T6" fmla="*/ 12 w 33"/>
                <a:gd name="T7" fmla="*/ 2 h 33"/>
                <a:gd name="T8" fmla="*/ 31 w 33"/>
                <a:gd name="T9" fmla="*/ 13 h 33"/>
              </a:gdLst>
              <a:ahLst/>
              <a:cxnLst>
                <a:cxn ang="0">
                  <a:pos x="T0" y="T1"/>
                </a:cxn>
                <a:cxn ang="0">
                  <a:pos x="T2" y="T3"/>
                </a:cxn>
                <a:cxn ang="0">
                  <a:pos x="T4" y="T5"/>
                </a:cxn>
                <a:cxn ang="0">
                  <a:pos x="T6" y="T7"/>
                </a:cxn>
                <a:cxn ang="0">
                  <a:pos x="T8" y="T9"/>
                </a:cxn>
              </a:cxnLst>
              <a:rect l="0" t="0" r="r" b="b"/>
              <a:pathLst>
                <a:path w="33" h="33">
                  <a:moveTo>
                    <a:pt x="31" y="13"/>
                  </a:moveTo>
                  <a:cubicBezTo>
                    <a:pt x="33" y="21"/>
                    <a:pt x="28" y="29"/>
                    <a:pt x="20" y="31"/>
                  </a:cubicBezTo>
                  <a:cubicBezTo>
                    <a:pt x="12" y="33"/>
                    <a:pt x="4" y="29"/>
                    <a:pt x="2" y="21"/>
                  </a:cubicBezTo>
                  <a:cubicBezTo>
                    <a:pt x="0" y="13"/>
                    <a:pt x="4" y="4"/>
                    <a:pt x="12" y="2"/>
                  </a:cubicBezTo>
                  <a:cubicBezTo>
                    <a:pt x="20" y="0"/>
                    <a:pt x="29" y="5"/>
                    <a:pt x="31" y="13"/>
                  </a:cubicBezTo>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7" name="îṥlïḓê">
              <a:extLst>
                <a:ext uri="{FF2B5EF4-FFF2-40B4-BE49-F238E27FC236}">
                  <a16:creationId xmlns:a16="http://schemas.microsoft.com/office/drawing/2014/main" id="{BDF87E81-03F5-4CB1-AB9E-E38A88F44972}"/>
                </a:ext>
              </a:extLst>
            </p:cNvPr>
            <p:cNvSpPr/>
            <p:nvPr/>
          </p:nvSpPr>
          <p:spPr bwMode="auto">
            <a:xfrm>
              <a:off x="6778072" y="4088616"/>
              <a:ext cx="52382" cy="53496"/>
            </a:xfrm>
            <a:custGeom>
              <a:avLst/>
              <a:gdLst>
                <a:gd name="T0" fmla="*/ 31 w 33"/>
                <a:gd name="T1" fmla="*/ 13 h 34"/>
                <a:gd name="T2" fmla="*/ 20 w 33"/>
                <a:gd name="T3" fmla="*/ 31 h 34"/>
                <a:gd name="T4" fmla="*/ 2 w 33"/>
                <a:gd name="T5" fmla="*/ 21 h 34"/>
                <a:gd name="T6" fmla="*/ 12 w 33"/>
                <a:gd name="T7" fmla="*/ 2 h 34"/>
                <a:gd name="T8" fmla="*/ 31 w 33"/>
                <a:gd name="T9" fmla="*/ 13 h 34"/>
              </a:gdLst>
              <a:ahLst/>
              <a:cxnLst>
                <a:cxn ang="0">
                  <a:pos x="T0" y="T1"/>
                </a:cxn>
                <a:cxn ang="0">
                  <a:pos x="T2" y="T3"/>
                </a:cxn>
                <a:cxn ang="0">
                  <a:pos x="T4" y="T5"/>
                </a:cxn>
                <a:cxn ang="0">
                  <a:pos x="T6" y="T7"/>
                </a:cxn>
                <a:cxn ang="0">
                  <a:pos x="T8" y="T9"/>
                </a:cxn>
              </a:cxnLst>
              <a:rect l="0" t="0" r="r" b="b"/>
              <a:pathLst>
                <a:path w="33" h="34">
                  <a:moveTo>
                    <a:pt x="31" y="13"/>
                  </a:moveTo>
                  <a:cubicBezTo>
                    <a:pt x="33" y="21"/>
                    <a:pt x="28" y="29"/>
                    <a:pt x="20" y="31"/>
                  </a:cubicBezTo>
                  <a:cubicBezTo>
                    <a:pt x="12" y="34"/>
                    <a:pt x="4" y="29"/>
                    <a:pt x="2" y="21"/>
                  </a:cubicBezTo>
                  <a:cubicBezTo>
                    <a:pt x="0" y="13"/>
                    <a:pt x="4" y="5"/>
                    <a:pt x="12" y="2"/>
                  </a:cubicBezTo>
                  <a:cubicBezTo>
                    <a:pt x="20" y="0"/>
                    <a:pt x="29" y="5"/>
                    <a:pt x="31" y="13"/>
                  </a:cubicBezTo>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8" name="íṩ1íde">
              <a:extLst>
                <a:ext uri="{FF2B5EF4-FFF2-40B4-BE49-F238E27FC236}">
                  <a16:creationId xmlns:a16="http://schemas.microsoft.com/office/drawing/2014/main" id="{C1E39914-C02B-48C8-90A7-B5660ADA7306}"/>
                </a:ext>
              </a:extLst>
            </p:cNvPr>
            <p:cNvSpPr/>
            <p:nvPr/>
          </p:nvSpPr>
          <p:spPr bwMode="auto">
            <a:xfrm>
              <a:off x="6887293" y="3797732"/>
              <a:ext cx="54611" cy="52382"/>
            </a:xfrm>
            <a:custGeom>
              <a:avLst/>
              <a:gdLst>
                <a:gd name="T0" fmla="*/ 32 w 34"/>
                <a:gd name="T1" fmla="*/ 13 h 33"/>
                <a:gd name="T2" fmla="*/ 21 w 34"/>
                <a:gd name="T3" fmla="*/ 31 h 33"/>
                <a:gd name="T4" fmla="*/ 3 w 34"/>
                <a:gd name="T5" fmla="*/ 21 h 33"/>
                <a:gd name="T6" fmla="*/ 13 w 34"/>
                <a:gd name="T7" fmla="*/ 2 h 33"/>
                <a:gd name="T8" fmla="*/ 32 w 34"/>
                <a:gd name="T9" fmla="*/ 13 h 33"/>
              </a:gdLst>
              <a:ahLst/>
              <a:cxnLst>
                <a:cxn ang="0">
                  <a:pos x="T0" y="T1"/>
                </a:cxn>
                <a:cxn ang="0">
                  <a:pos x="T2" y="T3"/>
                </a:cxn>
                <a:cxn ang="0">
                  <a:pos x="T4" y="T5"/>
                </a:cxn>
                <a:cxn ang="0">
                  <a:pos x="T6" y="T7"/>
                </a:cxn>
                <a:cxn ang="0">
                  <a:pos x="T8" y="T9"/>
                </a:cxn>
              </a:cxnLst>
              <a:rect l="0" t="0" r="r" b="b"/>
              <a:pathLst>
                <a:path w="34" h="33">
                  <a:moveTo>
                    <a:pt x="32" y="13"/>
                  </a:moveTo>
                  <a:cubicBezTo>
                    <a:pt x="34" y="21"/>
                    <a:pt x="29" y="29"/>
                    <a:pt x="21" y="31"/>
                  </a:cubicBezTo>
                  <a:cubicBezTo>
                    <a:pt x="13" y="33"/>
                    <a:pt x="5" y="29"/>
                    <a:pt x="3" y="21"/>
                  </a:cubicBezTo>
                  <a:cubicBezTo>
                    <a:pt x="0" y="13"/>
                    <a:pt x="5" y="4"/>
                    <a:pt x="13" y="2"/>
                  </a:cubicBezTo>
                  <a:cubicBezTo>
                    <a:pt x="21" y="0"/>
                    <a:pt x="29" y="5"/>
                    <a:pt x="32" y="13"/>
                  </a:cubicBezTo>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9" name="iṡḻîḋê">
              <a:extLst>
                <a:ext uri="{FF2B5EF4-FFF2-40B4-BE49-F238E27FC236}">
                  <a16:creationId xmlns:a16="http://schemas.microsoft.com/office/drawing/2014/main" id="{D79848E3-8C22-4F95-85F8-92B4B0D14310}"/>
                </a:ext>
              </a:extLst>
            </p:cNvPr>
            <p:cNvSpPr/>
            <p:nvPr/>
          </p:nvSpPr>
          <p:spPr bwMode="auto">
            <a:xfrm>
              <a:off x="7099047" y="3882434"/>
              <a:ext cx="52382" cy="53496"/>
            </a:xfrm>
            <a:custGeom>
              <a:avLst/>
              <a:gdLst>
                <a:gd name="T0" fmla="*/ 31 w 33"/>
                <a:gd name="T1" fmla="*/ 13 h 34"/>
                <a:gd name="T2" fmla="*/ 20 w 33"/>
                <a:gd name="T3" fmla="*/ 32 h 34"/>
                <a:gd name="T4" fmla="*/ 2 w 33"/>
                <a:gd name="T5" fmla="*/ 21 h 34"/>
                <a:gd name="T6" fmla="*/ 12 w 33"/>
                <a:gd name="T7" fmla="*/ 3 h 34"/>
                <a:gd name="T8" fmla="*/ 31 w 33"/>
                <a:gd name="T9" fmla="*/ 13 h 34"/>
              </a:gdLst>
              <a:ahLst/>
              <a:cxnLst>
                <a:cxn ang="0">
                  <a:pos x="T0" y="T1"/>
                </a:cxn>
                <a:cxn ang="0">
                  <a:pos x="T2" y="T3"/>
                </a:cxn>
                <a:cxn ang="0">
                  <a:pos x="T4" y="T5"/>
                </a:cxn>
                <a:cxn ang="0">
                  <a:pos x="T6" y="T7"/>
                </a:cxn>
                <a:cxn ang="0">
                  <a:pos x="T8" y="T9"/>
                </a:cxn>
              </a:cxnLst>
              <a:rect l="0" t="0" r="r" b="b"/>
              <a:pathLst>
                <a:path w="33" h="34">
                  <a:moveTo>
                    <a:pt x="31" y="13"/>
                  </a:moveTo>
                  <a:cubicBezTo>
                    <a:pt x="33" y="21"/>
                    <a:pt x="28" y="30"/>
                    <a:pt x="20" y="32"/>
                  </a:cubicBezTo>
                  <a:cubicBezTo>
                    <a:pt x="12" y="34"/>
                    <a:pt x="4" y="29"/>
                    <a:pt x="2" y="21"/>
                  </a:cubicBezTo>
                  <a:cubicBezTo>
                    <a:pt x="0" y="13"/>
                    <a:pt x="4" y="5"/>
                    <a:pt x="12" y="3"/>
                  </a:cubicBezTo>
                  <a:cubicBezTo>
                    <a:pt x="20" y="0"/>
                    <a:pt x="29" y="5"/>
                    <a:pt x="31" y="13"/>
                  </a:cubicBezTo>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0" name="î$1íḑè">
              <a:extLst>
                <a:ext uri="{FF2B5EF4-FFF2-40B4-BE49-F238E27FC236}">
                  <a16:creationId xmlns:a16="http://schemas.microsoft.com/office/drawing/2014/main" id="{C08F2781-D237-494F-AD84-E3A0129BA79B}"/>
                </a:ext>
              </a:extLst>
            </p:cNvPr>
            <p:cNvSpPr/>
            <p:nvPr/>
          </p:nvSpPr>
          <p:spPr bwMode="auto">
            <a:xfrm>
              <a:off x="7245046" y="3796618"/>
              <a:ext cx="52382" cy="53496"/>
            </a:xfrm>
            <a:custGeom>
              <a:avLst/>
              <a:gdLst>
                <a:gd name="T0" fmla="*/ 31 w 33"/>
                <a:gd name="T1" fmla="*/ 13 h 34"/>
                <a:gd name="T2" fmla="*/ 20 w 33"/>
                <a:gd name="T3" fmla="*/ 31 h 34"/>
                <a:gd name="T4" fmla="*/ 2 w 33"/>
                <a:gd name="T5" fmla="*/ 21 h 34"/>
                <a:gd name="T6" fmla="*/ 12 w 33"/>
                <a:gd name="T7" fmla="*/ 2 h 34"/>
                <a:gd name="T8" fmla="*/ 31 w 33"/>
                <a:gd name="T9" fmla="*/ 13 h 34"/>
              </a:gdLst>
              <a:ahLst/>
              <a:cxnLst>
                <a:cxn ang="0">
                  <a:pos x="T0" y="T1"/>
                </a:cxn>
                <a:cxn ang="0">
                  <a:pos x="T2" y="T3"/>
                </a:cxn>
                <a:cxn ang="0">
                  <a:pos x="T4" y="T5"/>
                </a:cxn>
                <a:cxn ang="0">
                  <a:pos x="T6" y="T7"/>
                </a:cxn>
                <a:cxn ang="0">
                  <a:pos x="T8" y="T9"/>
                </a:cxn>
              </a:cxnLst>
              <a:rect l="0" t="0" r="r" b="b"/>
              <a:pathLst>
                <a:path w="33" h="34">
                  <a:moveTo>
                    <a:pt x="31" y="13"/>
                  </a:moveTo>
                  <a:cubicBezTo>
                    <a:pt x="33" y="21"/>
                    <a:pt x="28" y="29"/>
                    <a:pt x="20" y="31"/>
                  </a:cubicBezTo>
                  <a:cubicBezTo>
                    <a:pt x="12" y="34"/>
                    <a:pt x="4" y="29"/>
                    <a:pt x="2" y="21"/>
                  </a:cubicBezTo>
                  <a:cubicBezTo>
                    <a:pt x="0" y="13"/>
                    <a:pt x="4" y="4"/>
                    <a:pt x="12" y="2"/>
                  </a:cubicBezTo>
                  <a:cubicBezTo>
                    <a:pt x="20" y="0"/>
                    <a:pt x="29" y="5"/>
                    <a:pt x="31" y="13"/>
                  </a:cubicBezTo>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1" name="iṩľïdè">
              <a:extLst>
                <a:ext uri="{FF2B5EF4-FFF2-40B4-BE49-F238E27FC236}">
                  <a16:creationId xmlns:a16="http://schemas.microsoft.com/office/drawing/2014/main" id="{464B4EB5-2265-4E9F-B7F4-7985D8DF34C9}"/>
                </a:ext>
              </a:extLst>
            </p:cNvPr>
            <p:cNvSpPr/>
            <p:nvPr/>
          </p:nvSpPr>
          <p:spPr bwMode="auto">
            <a:xfrm>
              <a:off x="6099343" y="3815564"/>
              <a:ext cx="1174680" cy="774576"/>
            </a:xfrm>
            <a:custGeom>
              <a:avLst/>
              <a:gdLst>
                <a:gd name="T0" fmla="*/ 14 w 1054"/>
                <a:gd name="T1" fmla="*/ 695 h 695"/>
                <a:gd name="T2" fmla="*/ 0 w 1054"/>
                <a:gd name="T3" fmla="*/ 692 h 695"/>
                <a:gd name="T4" fmla="*/ 92 w 1054"/>
                <a:gd name="T5" fmla="*/ 258 h 695"/>
                <a:gd name="T6" fmla="*/ 328 w 1054"/>
                <a:gd name="T7" fmla="*/ 403 h 695"/>
                <a:gd name="T8" fmla="*/ 467 w 1054"/>
                <a:gd name="T9" fmla="*/ 157 h 695"/>
                <a:gd name="T10" fmla="*/ 629 w 1054"/>
                <a:gd name="T11" fmla="*/ 261 h 695"/>
                <a:gd name="T12" fmla="*/ 720 w 1054"/>
                <a:gd name="T13" fmla="*/ 0 h 695"/>
                <a:gd name="T14" fmla="*/ 922 w 1054"/>
                <a:gd name="T15" fmla="*/ 80 h 695"/>
                <a:gd name="T16" fmla="*/ 1047 w 1054"/>
                <a:gd name="T17" fmla="*/ 3 h 695"/>
                <a:gd name="T18" fmla="*/ 1054 w 1054"/>
                <a:gd name="T19" fmla="*/ 14 h 695"/>
                <a:gd name="T20" fmla="*/ 924 w 1054"/>
                <a:gd name="T21" fmla="*/ 95 h 695"/>
                <a:gd name="T22" fmla="*/ 728 w 1054"/>
                <a:gd name="T23" fmla="*/ 18 h 695"/>
                <a:gd name="T24" fmla="*/ 636 w 1054"/>
                <a:gd name="T25" fmla="*/ 282 h 695"/>
                <a:gd name="T26" fmla="*/ 473 w 1054"/>
                <a:gd name="T27" fmla="*/ 176 h 695"/>
                <a:gd name="T28" fmla="*/ 332 w 1054"/>
                <a:gd name="T29" fmla="*/ 423 h 695"/>
                <a:gd name="T30" fmla="*/ 102 w 1054"/>
                <a:gd name="T31" fmla="*/ 280 h 695"/>
                <a:gd name="T32" fmla="*/ 14 w 1054"/>
                <a:gd name="T33"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4" h="695">
                  <a:moveTo>
                    <a:pt x="14" y="695"/>
                  </a:moveTo>
                  <a:lnTo>
                    <a:pt x="0" y="692"/>
                  </a:lnTo>
                  <a:lnTo>
                    <a:pt x="92" y="258"/>
                  </a:lnTo>
                  <a:lnTo>
                    <a:pt x="328" y="403"/>
                  </a:lnTo>
                  <a:lnTo>
                    <a:pt x="467" y="157"/>
                  </a:lnTo>
                  <a:lnTo>
                    <a:pt x="629" y="261"/>
                  </a:lnTo>
                  <a:lnTo>
                    <a:pt x="720" y="0"/>
                  </a:lnTo>
                  <a:lnTo>
                    <a:pt x="922" y="80"/>
                  </a:lnTo>
                  <a:lnTo>
                    <a:pt x="1047" y="3"/>
                  </a:lnTo>
                  <a:lnTo>
                    <a:pt x="1054" y="14"/>
                  </a:lnTo>
                  <a:lnTo>
                    <a:pt x="924" y="95"/>
                  </a:lnTo>
                  <a:lnTo>
                    <a:pt x="728" y="18"/>
                  </a:lnTo>
                  <a:lnTo>
                    <a:pt x="636" y="282"/>
                  </a:lnTo>
                  <a:lnTo>
                    <a:pt x="473" y="176"/>
                  </a:lnTo>
                  <a:lnTo>
                    <a:pt x="332" y="423"/>
                  </a:lnTo>
                  <a:lnTo>
                    <a:pt x="102" y="280"/>
                  </a:lnTo>
                  <a:lnTo>
                    <a:pt x="14" y="695"/>
                  </a:lnTo>
                  <a:close/>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2" name="ísľíďè">
              <a:extLst>
                <a:ext uri="{FF2B5EF4-FFF2-40B4-BE49-F238E27FC236}">
                  <a16:creationId xmlns:a16="http://schemas.microsoft.com/office/drawing/2014/main" id="{0313F8D6-33DB-41B8-8722-4BB39AA31C2C}"/>
                </a:ext>
              </a:extLst>
            </p:cNvPr>
            <p:cNvSpPr/>
            <p:nvPr/>
          </p:nvSpPr>
          <p:spPr bwMode="auto">
            <a:xfrm>
              <a:off x="6099343" y="3815564"/>
              <a:ext cx="1174680" cy="774576"/>
            </a:xfrm>
            <a:custGeom>
              <a:avLst/>
              <a:gdLst>
                <a:gd name="T0" fmla="*/ 14 w 1054"/>
                <a:gd name="T1" fmla="*/ 695 h 695"/>
                <a:gd name="T2" fmla="*/ 0 w 1054"/>
                <a:gd name="T3" fmla="*/ 692 h 695"/>
                <a:gd name="T4" fmla="*/ 92 w 1054"/>
                <a:gd name="T5" fmla="*/ 258 h 695"/>
                <a:gd name="T6" fmla="*/ 328 w 1054"/>
                <a:gd name="T7" fmla="*/ 403 h 695"/>
                <a:gd name="T8" fmla="*/ 467 w 1054"/>
                <a:gd name="T9" fmla="*/ 157 h 695"/>
                <a:gd name="T10" fmla="*/ 629 w 1054"/>
                <a:gd name="T11" fmla="*/ 261 h 695"/>
                <a:gd name="T12" fmla="*/ 720 w 1054"/>
                <a:gd name="T13" fmla="*/ 0 h 695"/>
                <a:gd name="T14" fmla="*/ 922 w 1054"/>
                <a:gd name="T15" fmla="*/ 80 h 695"/>
                <a:gd name="T16" fmla="*/ 1047 w 1054"/>
                <a:gd name="T17" fmla="*/ 3 h 695"/>
                <a:gd name="T18" fmla="*/ 1054 w 1054"/>
                <a:gd name="T19" fmla="*/ 14 h 695"/>
                <a:gd name="T20" fmla="*/ 924 w 1054"/>
                <a:gd name="T21" fmla="*/ 95 h 695"/>
                <a:gd name="T22" fmla="*/ 728 w 1054"/>
                <a:gd name="T23" fmla="*/ 18 h 695"/>
                <a:gd name="T24" fmla="*/ 636 w 1054"/>
                <a:gd name="T25" fmla="*/ 282 h 695"/>
                <a:gd name="T26" fmla="*/ 473 w 1054"/>
                <a:gd name="T27" fmla="*/ 176 h 695"/>
                <a:gd name="T28" fmla="*/ 332 w 1054"/>
                <a:gd name="T29" fmla="*/ 423 h 695"/>
                <a:gd name="T30" fmla="*/ 102 w 1054"/>
                <a:gd name="T31" fmla="*/ 280 h 695"/>
                <a:gd name="T32" fmla="*/ 14 w 1054"/>
                <a:gd name="T33"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4" h="695">
                  <a:moveTo>
                    <a:pt x="14" y="695"/>
                  </a:moveTo>
                  <a:lnTo>
                    <a:pt x="0" y="692"/>
                  </a:lnTo>
                  <a:lnTo>
                    <a:pt x="92" y="258"/>
                  </a:lnTo>
                  <a:lnTo>
                    <a:pt x="328" y="403"/>
                  </a:lnTo>
                  <a:lnTo>
                    <a:pt x="467" y="157"/>
                  </a:lnTo>
                  <a:lnTo>
                    <a:pt x="629" y="261"/>
                  </a:lnTo>
                  <a:lnTo>
                    <a:pt x="720" y="0"/>
                  </a:lnTo>
                  <a:lnTo>
                    <a:pt x="922" y="80"/>
                  </a:lnTo>
                  <a:lnTo>
                    <a:pt x="1047" y="3"/>
                  </a:lnTo>
                  <a:lnTo>
                    <a:pt x="1054" y="14"/>
                  </a:lnTo>
                  <a:lnTo>
                    <a:pt x="924" y="95"/>
                  </a:lnTo>
                  <a:lnTo>
                    <a:pt x="728" y="18"/>
                  </a:lnTo>
                  <a:lnTo>
                    <a:pt x="636" y="282"/>
                  </a:lnTo>
                  <a:lnTo>
                    <a:pt x="473" y="176"/>
                  </a:lnTo>
                  <a:lnTo>
                    <a:pt x="332" y="423"/>
                  </a:lnTo>
                  <a:lnTo>
                    <a:pt x="102" y="280"/>
                  </a:lnTo>
                  <a:lnTo>
                    <a:pt x="14" y="6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3" name="ïš1ide">
              <a:extLst>
                <a:ext uri="{FF2B5EF4-FFF2-40B4-BE49-F238E27FC236}">
                  <a16:creationId xmlns:a16="http://schemas.microsoft.com/office/drawing/2014/main" id="{0ADDA2B6-2B8D-4991-9886-DB4A4A9DE5AA}"/>
                </a:ext>
              </a:extLst>
            </p:cNvPr>
            <p:cNvSpPr/>
            <p:nvPr/>
          </p:nvSpPr>
          <p:spPr bwMode="auto">
            <a:xfrm>
              <a:off x="6107145" y="4630261"/>
              <a:ext cx="52382" cy="52382"/>
            </a:xfrm>
            <a:custGeom>
              <a:avLst/>
              <a:gdLst>
                <a:gd name="T0" fmla="*/ 31 w 33"/>
                <a:gd name="T1" fmla="*/ 13 h 33"/>
                <a:gd name="T2" fmla="*/ 21 w 33"/>
                <a:gd name="T3" fmla="*/ 31 h 33"/>
                <a:gd name="T4" fmla="*/ 2 w 33"/>
                <a:gd name="T5" fmla="*/ 21 h 33"/>
                <a:gd name="T6" fmla="*/ 13 w 33"/>
                <a:gd name="T7" fmla="*/ 2 h 33"/>
                <a:gd name="T8" fmla="*/ 31 w 33"/>
                <a:gd name="T9" fmla="*/ 13 h 33"/>
              </a:gdLst>
              <a:ahLst/>
              <a:cxnLst>
                <a:cxn ang="0">
                  <a:pos x="T0" y="T1"/>
                </a:cxn>
                <a:cxn ang="0">
                  <a:pos x="T2" y="T3"/>
                </a:cxn>
                <a:cxn ang="0">
                  <a:pos x="T4" y="T5"/>
                </a:cxn>
                <a:cxn ang="0">
                  <a:pos x="T6" y="T7"/>
                </a:cxn>
                <a:cxn ang="0">
                  <a:pos x="T8" y="T9"/>
                </a:cxn>
              </a:cxnLst>
              <a:rect l="0" t="0" r="r" b="b"/>
              <a:pathLst>
                <a:path w="33" h="33">
                  <a:moveTo>
                    <a:pt x="31" y="13"/>
                  </a:moveTo>
                  <a:cubicBezTo>
                    <a:pt x="33" y="21"/>
                    <a:pt x="29" y="29"/>
                    <a:pt x="21" y="31"/>
                  </a:cubicBezTo>
                  <a:cubicBezTo>
                    <a:pt x="12" y="33"/>
                    <a:pt x="4" y="29"/>
                    <a:pt x="2" y="21"/>
                  </a:cubicBezTo>
                  <a:cubicBezTo>
                    <a:pt x="0" y="13"/>
                    <a:pt x="5" y="4"/>
                    <a:pt x="13" y="2"/>
                  </a:cubicBezTo>
                  <a:cubicBezTo>
                    <a:pt x="21" y="0"/>
                    <a:pt x="29" y="5"/>
                    <a:pt x="31" y="13"/>
                  </a:cubicBezTo>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4" name="íşľîḓé">
              <a:extLst>
                <a:ext uri="{FF2B5EF4-FFF2-40B4-BE49-F238E27FC236}">
                  <a16:creationId xmlns:a16="http://schemas.microsoft.com/office/drawing/2014/main" id="{E3FD1C75-55E5-4C08-AAF1-17B043F37136}"/>
                </a:ext>
              </a:extLst>
            </p:cNvPr>
            <p:cNvSpPr/>
            <p:nvPr/>
          </p:nvSpPr>
          <p:spPr bwMode="auto">
            <a:xfrm>
              <a:off x="6121633" y="4029547"/>
              <a:ext cx="1155734" cy="639721"/>
            </a:xfrm>
            <a:custGeom>
              <a:avLst/>
              <a:gdLst>
                <a:gd name="T0" fmla="*/ 11 w 1037"/>
                <a:gd name="T1" fmla="*/ 574 h 574"/>
                <a:gd name="T2" fmla="*/ 0 w 1037"/>
                <a:gd name="T3" fmla="*/ 567 h 574"/>
                <a:gd name="T4" fmla="*/ 122 w 1037"/>
                <a:gd name="T5" fmla="*/ 345 h 574"/>
                <a:gd name="T6" fmla="*/ 378 w 1037"/>
                <a:gd name="T7" fmla="*/ 336 h 574"/>
                <a:gd name="T8" fmla="*/ 430 w 1037"/>
                <a:gd name="T9" fmla="*/ 180 h 574"/>
                <a:gd name="T10" fmla="*/ 603 w 1037"/>
                <a:gd name="T11" fmla="*/ 207 h 574"/>
                <a:gd name="T12" fmla="*/ 814 w 1037"/>
                <a:gd name="T13" fmla="*/ 0 h 574"/>
                <a:gd name="T14" fmla="*/ 1037 w 1037"/>
                <a:gd name="T15" fmla="*/ 91 h 574"/>
                <a:gd name="T16" fmla="*/ 1031 w 1037"/>
                <a:gd name="T17" fmla="*/ 104 h 574"/>
                <a:gd name="T18" fmla="*/ 817 w 1037"/>
                <a:gd name="T19" fmla="*/ 17 h 574"/>
                <a:gd name="T20" fmla="*/ 607 w 1037"/>
                <a:gd name="T21" fmla="*/ 222 h 574"/>
                <a:gd name="T22" fmla="*/ 439 w 1037"/>
                <a:gd name="T23" fmla="*/ 195 h 574"/>
                <a:gd name="T24" fmla="*/ 388 w 1037"/>
                <a:gd name="T25" fmla="*/ 349 h 574"/>
                <a:gd name="T26" fmla="*/ 131 w 1037"/>
                <a:gd name="T27" fmla="*/ 358 h 574"/>
                <a:gd name="T28" fmla="*/ 11 w 1037"/>
                <a:gd name="T2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7" h="574">
                  <a:moveTo>
                    <a:pt x="11" y="574"/>
                  </a:moveTo>
                  <a:lnTo>
                    <a:pt x="0" y="567"/>
                  </a:lnTo>
                  <a:lnTo>
                    <a:pt x="122" y="345"/>
                  </a:lnTo>
                  <a:lnTo>
                    <a:pt x="378" y="336"/>
                  </a:lnTo>
                  <a:lnTo>
                    <a:pt x="430" y="180"/>
                  </a:lnTo>
                  <a:lnTo>
                    <a:pt x="603" y="207"/>
                  </a:lnTo>
                  <a:lnTo>
                    <a:pt x="814" y="0"/>
                  </a:lnTo>
                  <a:lnTo>
                    <a:pt x="1037" y="91"/>
                  </a:lnTo>
                  <a:lnTo>
                    <a:pt x="1031" y="104"/>
                  </a:lnTo>
                  <a:lnTo>
                    <a:pt x="817" y="17"/>
                  </a:lnTo>
                  <a:lnTo>
                    <a:pt x="607" y="222"/>
                  </a:lnTo>
                  <a:lnTo>
                    <a:pt x="439" y="195"/>
                  </a:lnTo>
                  <a:lnTo>
                    <a:pt x="388" y="349"/>
                  </a:lnTo>
                  <a:lnTo>
                    <a:pt x="131" y="358"/>
                  </a:lnTo>
                  <a:lnTo>
                    <a:pt x="11" y="574"/>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5" name="ïṡḻiďé">
              <a:extLst>
                <a:ext uri="{FF2B5EF4-FFF2-40B4-BE49-F238E27FC236}">
                  <a16:creationId xmlns:a16="http://schemas.microsoft.com/office/drawing/2014/main" id="{E7727CBF-6702-46D9-BB71-E4081B1C0147}"/>
                </a:ext>
              </a:extLst>
            </p:cNvPr>
            <p:cNvSpPr/>
            <p:nvPr/>
          </p:nvSpPr>
          <p:spPr bwMode="auto">
            <a:xfrm>
              <a:off x="6121633" y="4029547"/>
              <a:ext cx="1155734" cy="639721"/>
            </a:xfrm>
            <a:custGeom>
              <a:avLst/>
              <a:gdLst>
                <a:gd name="T0" fmla="*/ 11 w 1037"/>
                <a:gd name="T1" fmla="*/ 574 h 574"/>
                <a:gd name="T2" fmla="*/ 0 w 1037"/>
                <a:gd name="T3" fmla="*/ 567 h 574"/>
                <a:gd name="T4" fmla="*/ 122 w 1037"/>
                <a:gd name="T5" fmla="*/ 345 h 574"/>
                <a:gd name="T6" fmla="*/ 378 w 1037"/>
                <a:gd name="T7" fmla="*/ 336 h 574"/>
                <a:gd name="T8" fmla="*/ 430 w 1037"/>
                <a:gd name="T9" fmla="*/ 180 h 574"/>
                <a:gd name="T10" fmla="*/ 603 w 1037"/>
                <a:gd name="T11" fmla="*/ 207 h 574"/>
                <a:gd name="T12" fmla="*/ 814 w 1037"/>
                <a:gd name="T13" fmla="*/ 0 h 574"/>
                <a:gd name="T14" fmla="*/ 1037 w 1037"/>
                <a:gd name="T15" fmla="*/ 91 h 574"/>
                <a:gd name="T16" fmla="*/ 1031 w 1037"/>
                <a:gd name="T17" fmla="*/ 104 h 574"/>
                <a:gd name="T18" fmla="*/ 817 w 1037"/>
                <a:gd name="T19" fmla="*/ 17 h 574"/>
                <a:gd name="T20" fmla="*/ 607 w 1037"/>
                <a:gd name="T21" fmla="*/ 222 h 574"/>
                <a:gd name="T22" fmla="*/ 439 w 1037"/>
                <a:gd name="T23" fmla="*/ 195 h 574"/>
                <a:gd name="T24" fmla="*/ 388 w 1037"/>
                <a:gd name="T25" fmla="*/ 349 h 574"/>
                <a:gd name="T26" fmla="*/ 131 w 1037"/>
                <a:gd name="T27" fmla="*/ 358 h 574"/>
                <a:gd name="T28" fmla="*/ 11 w 1037"/>
                <a:gd name="T2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7" h="574">
                  <a:moveTo>
                    <a:pt x="11" y="574"/>
                  </a:moveTo>
                  <a:lnTo>
                    <a:pt x="0" y="567"/>
                  </a:lnTo>
                  <a:lnTo>
                    <a:pt x="122" y="345"/>
                  </a:lnTo>
                  <a:lnTo>
                    <a:pt x="378" y="336"/>
                  </a:lnTo>
                  <a:lnTo>
                    <a:pt x="430" y="180"/>
                  </a:lnTo>
                  <a:lnTo>
                    <a:pt x="603" y="207"/>
                  </a:lnTo>
                  <a:lnTo>
                    <a:pt x="814" y="0"/>
                  </a:lnTo>
                  <a:lnTo>
                    <a:pt x="1037" y="91"/>
                  </a:lnTo>
                  <a:lnTo>
                    <a:pt x="1031" y="104"/>
                  </a:lnTo>
                  <a:lnTo>
                    <a:pt x="817" y="17"/>
                  </a:lnTo>
                  <a:lnTo>
                    <a:pt x="607" y="222"/>
                  </a:lnTo>
                  <a:lnTo>
                    <a:pt x="439" y="195"/>
                  </a:lnTo>
                  <a:lnTo>
                    <a:pt x="388" y="349"/>
                  </a:lnTo>
                  <a:lnTo>
                    <a:pt x="131" y="358"/>
                  </a:lnTo>
                  <a:lnTo>
                    <a:pt x="11" y="5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6" name="isḻïḓè">
              <a:extLst>
                <a:ext uri="{FF2B5EF4-FFF2-40B4-BE49-F238E27FC236}">
                  <a16:creationId xmlns:a16="http://schemas.microsoft.com/office/drawing/2014/main" id="{C56FBC02-6873-488D-AF65-7CE74828C8C4}"/>
                </a:ext>
              </a:extLst>
            </p:cNvPr>
            <p:cNvSpPr/>
            <p:nvPr/>
          </p:nvSpPr>
          <p:spPr bwMode="auto">
            <a:xfrm>
              <a:off x="6686683" y="1993362"/>
              <a:ext cx="1918050" cy="3568619"/>
            </a:xfrm>
            <a:custGeom>
              <a:avLst/>
              <a:gdLst>
                <a:gd name="T0" fmla="*/ 1705 w 1721"/>
                <a:gd name="T1" fmla="*/ 0 h 3202"/>
                <a:gd name="T2" fmla="*/ 1649 w 1721"/>
                <a:gd name="T3" fmla="*/ 320 h 3202"/>
                <a:gd name="T4" fmla="*/ 1649 w 1721"/>
                <a:gd name="T5" fmla="*/ 320 h 3202"/>
                <a:gd name="T6" fmla="*/ 1635 w 1721"/>
                <a:gd name="T7" fmla="*/ 399 h 3202"/>
                <a:gd name="T8" fmla="*/ 1163 w 1721"/>
                <a:gd name="T9" fmla="*/ 3136 h 3202"/>
                <a:gd name="T10" fmla="*/ 122 w 1721"/>
                <a:gd name="T11" fmla="*/ 2957 h 3202"/>
                <a:gd name="T12" fmla="*/ 0 w 1721"/>
                <a:gd name="T13" fmla="*/ 2989 h 3202"/>
                <a:gd name="T14" fmla="*/ 1216 w 1721"/>
                <a:gd name="T15" fmla="*/ 3202 h 3202"/>
                <a:gd name="T16" fmla="*/ 1721 w 1721"/>
                <a:gd name="T17" fmla="*/ 4 h 3202"/>
                <a:gd name="T18" fmla="*/ 1705 w 1721"/>
                <a:gd name="T19" fmla="*/ 0 h 3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1" h="3202">
                  <a:moveTo>
                    <a:pt x="1705" y="0"/>
                  </a:moveTo>
                  <a:lnTo>
                    <a:pt x="1649" y="320"/>
                  </a:lnTo>
                  <a:lnTo>
                    <a:pt x="1649" y="320"/>
                  </a:lnTo>
                  <a:lnTo>
                    <a:pt x="1635" y="399"/>
                  </a:lnTo>
                  <a:lnTo>
                    <a:pt x="1163" y="3136"/>
                  </a:lnTo>
                  <a:lnTo>
                    <a:pt x="122" y="2957"/>
                  </a:lnTo>
                  <a:lnTo>
                    <a:pt x="0" y="2989"/>
                  </a:lnTo>
                  <a:lnTo>
                    <a:pt x="1216" y="3202"/>
                  </a:lnTo>
                  <a:lnTo>
                    <a:pt x="1721" y="4"/>
                  </a:lnTo>
                  <a:lnTo>
                    <a:pt x="1705" y="0"/>
                  </a:lnTo>
                  <a:close/>
                </a:path>
              </a:pathLst>
            </a:custGeom>
            <a:solidFill>
              <a:srgbClr val="A2B2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7" name="íṩľîďê">
              <a:extLst>
                <a:ext uri="{FF2B5EF4-FFF2-40B4-BE49-F238E27FC236}">
                  <a16:creationId xmlns:a16="http://schemas.microsoft.com/office/drawing/2014/main" id="{23A11693-18BE-4CFA-8C0A-50FCA649D4F9}"/>
                </a:ext>
              </a:extLst>
            </p:cNvPr>
            <p:cNvSpPr/>
            <p:nvPr/>
          </p:nvSpPr>
          <p:spPr bwMode="auto">
            <a:xfrm>
              <a:off x="6686683" y="1993362"/>
              <a:ext cx="1918050" cy="3568619"/>
            </a:xfrm>
            <a:custGeom>
              <a:avLst/>
              <a:gdLst>
                <a:gd name="T0" fmla="*/ 1705 w 1721"/>
                <a:gd name="T1" fmla="*/ 0 h 3202"/>
                <a:gd name="T2" fmla="*/ 1649 w 1721"/>
                <a:gd name="T3" fmla="*/ 320 h 3202"/>
                <a:gd name="T4" fmla="*/ 1649 w 1721"/>
                <a:gd name="T5" fmla="*/ 320 h 3202"/>
                <a:gd name="T6" fmla="*/ 1635 w 1721"/>
                <a:gd name="T7" fmla="*/ 399 h 3202"/>
                <a:gd name="T8" fmla="*/ 1163 w 1721"/>
                <a:gd name="T9" fmla="*/ 3136 h 3202"/>
                <a:gd name="T10" fmla="*/ 122 w 1721"/>
                <a:gd name="T11" fmla="*/ 2957 h 3202"/>
                <a:gd name="T12" fmla="*/ 0 w 1721"/>
                <a:gd name="T13" fmla="*/ 2989 h 3202"/>
                <a:gd name="T14" fmla="*/ 1216 w 1721"/>
                <a:gd name="T15" fmla="*/ 3202 h 3202"/>
                <a:gd name="T16" fmla="*/ 1721 w 1721"/>
                <a:gd name="T17" fmla="*/ 4 h 3202"/>
                <a:gd name="T18" fmla="*/ 1705 w 1721"/>
                <a:gd name="T19" fmla="*/ 0 h 3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1" h="3202">
                  <a:moveTo>
                    <a:pt x="1705" y="0"/>
                  </a:moveTo>
                  <a:lnTo>
                    <a:pt x="1649" y="320"/>
                  </a:lnTo>
                  <a:lnTo>
                    <a:pt x="1649" y="320"/>
                  </a:lnTo>
                  <a:lnTo>
                    <a:pt x="1635" y="399"/>
                  </a:lnTo>
                  <a:lnTo>
                    <a:pt x="1163" y="3136"/>
                  </a:lnTo>
                  <a:lnTo>
                    <a:pt x="122" y="2957"/>
                  </a:lnTo>
                  <a:lnTo>
                    <a:pt x="0" y="2989"/>
                  </a:lnTo>
                  <a:lnTo>
                    <a:pt x="1216" y="3202"/>
                  </a:lnTo>
                  <a:lnTo>
                    <a:pt x="1721" y="4"/>
                  </a:lnTo>
                  <a:lnTo>
                    <a:pt x="17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8" name="îŝľíḓè">
              <a:extLst>
                <a:ext uri="{FF2B5EF4-FFF2-40B4-BE49-F238E27FC236}">
                  <a16:creationId xmlns:a16="http://schemas.microsoft.com/office/drawing/2014/main" id="{5F57B388-E865-4BC3-A395-9083F95AD8DB}"/>
                </a:ext>
              </a:extLst>
            </p:cNvPr>
            <p:cNvSpPr/>
            <p:nvPr/>
          </p:nvSpPr>
          <p:spPr bwMode="auto">
            <a:xfrm>
              <a:off x="6481616" y="5253265"/>
              <a:ext cx="341036" cy="71328"/>
            </a:xfrm>
            <a:custGeom>
              <a:avLst/>
              <a:gdLst>
                <a:gd name="T0" fmla="*/ 119 w 306"/>
                <a:gd name="T1" fmla="*/ 0 h 64"/>
                <a:gd name="T2" fmla="*/ 0 w 306"/>
                <a:gd name="T3" fmla="*/ 33 h 64"/>
                <a:gd name="T4" fmla="*/ 184 w 306"/>
                <a:gd name="T5" fmla="*/ 64 h 64"/>
                <a:gd name="T6" fmla="*/ 306 w 306"/>
                <a:gd name="T7" fmla="*/ 32 h 64"/>
                <a:gd name="T8" fmla="*/ 119 w 306"/>
                <a:gd name="T9" fmla="*/ 0 h 64"/>
              </a:gdLst>
              <a:ahLst/>
              <a:cxnLst>
                <a:cxn ang="0">
                  <a:pos x="T0" y="T1"/>
                </a:cxn>
                <a:cxn ang="0">
                  <a:pos x="T2" y="T3"/>
                </a:cxn>
                <a:cxn ang="0">
                  <a:pos x="T4" y="T5"/>
                </a:cxn>
                <a:cxn ang="0">
                  <a:pos x="T6" y="T7"/>
                </a:cxn>
                <a:cxn ang="0">
                  <a:pos x="T8" y="T9"/>
                </a:cxn>
              </a:cxnLst>
              <a:rect l="0" t="0" r="r" b="b"/>
              <a:pathLst>
                <a:path w="306" h="64">
                  <a:moveTo>
                    <a:pt x="119" y="0"/>
                  </a:moveTo>
                  <a:lnTo>
                    <a:pt x="0" y="33"/>
                  </a:lnTo>
                  <a:lnTo>
                    <a:pt x="184" y="64"/>
                  </a:lnTo>
                  <a:lnTo>
                    <a:pt x="306" y="32"/>
                  </a:lnTo>
                  <a:lnTo>
                    <a:pt x="119" y="0"/>
                  </a:lnTo>
                  <a:close/>
                </a:path>
              </a:pathLst>
            </a:custGeom>
            <a:solidFill>
              <a:srgbClr val="677C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9" name="ïṥlïdé">
              <a:extLst>
                <a:ext uri="{FF2B5EF4-FFF2-40B4-BE49-F238E27FC236}">
                  <a16:creationId xmlns:a16="http://schemas.microsoft.com/office/drawing/2014/main" id="{F7D5CF95-587D-4732-940E-6C872DDABE2F}"/>
                </a:ext>
              </a:extLst>
            </p:cNvPr>
            <p:cNvSpPr/>
            <p:nvPr/>
          </p:nvSpPr>
          <p:spPr bwMode="auto">
            <a:xfrm>
              <a:off x="6481616" y="5253265"/>
              <a:ext cx="341036" cy="71328"/>
            </a:xfrm>
            <a:custGeom>
              <a:avLst/>
              <a:gdLst>
                <a:gd name="T0" fmla="*/ 119 w 306"/>
                <a:gd name="T1" fmla="*/ 0 h 64"/>
                <a:gd name="T2" fmla="*/ 0 w 306"/>
                <a:gd name="T3" fmla="*/ 33 h 64"/>
                <a:gd name="T4" fmla="*/ 184 w 306"/>
                <a:gd name="T5" fmla="*/ 64 h 64"/>
                <a:gd name="T6" fmla="*/ 306 w 306"/>
                <a:gd name="T7" fmla="*/ 32 h 64"/>
                <a:gd name="T8" fmla="*/ 119 w 306"/>
                <a:gd name="T9" fmla="*/ 0 h 64"/>
              </a:gdLst>
              <a:ahLst/>
              <a:cxnLst>
                <a:cxn ang="0">
                  <a:pos x="T0" y="T1"/>
                </a:cxn>
                <a:cxn ang="0">
                  <a:pos x="T2" y="T3"/>
                </a:cxn>
                <a:cxn ang="0">
                  <a:pos x="T4" y="T5"/>
                </a:cxn>
                <a:cxn ang="0">
                  <a:pos x="T6" y="T7"/>
                </a:cxn>
                <a:cxn ang="0">
                  <a:pos x="T8" y="T9"/>
                </a:cxn>
              </a:cxnLst>
              <a:rect l="0" t="0" r="r" b="b"/>
              <a:pathLst>
                <a:path w="306" h="64">
                  <a:moveTo>
                    <a:pt x="119" y="0"/>
                  </a:moveTo>
                  <a:lnTo>
                    <a:pt x="0" y="33"/>
                  </a:lnTo>
                  <a:lnTo>
                    <a:pt x="184" y="64"/>
                  </a:lnTo>
                  <a:lnTo>
                    <a:pt x="306" y="32"/>
                  </a:lnTo>
                  <a:lnTo>
                    <a:pt x="1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0" name="ïṥļïďé">
              <a:extLst>
                <a:ext uri="{FF2B5EF4-FFF2-40B4-BE49-F238E27FC236}">
                  <a16:creationId xmlns:a16="http://schemas.microsoft.com/office/drawing/2014/main" id="{790DC4FA-EC6D-4DBA-BDC2-A8382D442EFC}"/>
                </a:ext>
              </a:extLst>
            </p:cNvPr>
            <p:cNvSpPr/>
            <p:nvPr/>
          </p:nvSpPr>
          <p:spPr bwMode="auto">
            <a:xfrm>
              <a:off x="5305821" y="5019221"/>
              <a:ext cx="1308419" cy="270823"/>
            </a:xfrm>
            <a:custGeom>
              <a:avLst/>
              <a:gdLst>
                <a:gd name="T0" fmla="*/ 101 w 1174"/>
                <a:gd name="T1" fmla="*/ 0 h 243"/>
                <a:gd name="T2" fmla="*/ 7 w 1174"/>
                <a:gd name="T3" fmla="*/ 14 h 243"/>
                <a:gd name="T4" fmla="*/ 0 w 1174"/>
                <a:gd name="T5" fmla="*/ 58 h 243"/>
                <a:gd name="T6" fmla="*/ 1055 w 1174"/>
                <a:gd name="T7" fmla="*/ 243 h 243"/>
                <a:gd name="T8" fmla="*/ 1174 w 1174"/>
                <a:gd name="T9" fmla="*/ 210 h 243"/>
                <a:gd name="T10" fmla="*/ 97 w 1174"/>
                <a:gd name="T11" fmla="*/ 25 h 243"/>
                <a:gd name="T12" fmla="*/ 101 w 1174"/>
                <a:gd name="T13" fmla="*/ 0 h 243"/>
              </a:gdLst>
              <a:ahLst/>
              <a:cxnLst>
                <a:cxn ang="0">
                  <a:pos x="T0" y="T1"/>
                </a:cxn>
                <a:cxn ang="0">
                  <a:pos x="T2" y="T3"/>
                </a:cxn>
                <a:cxn ang="0">
                  <a:pos x="T4" y="T5"/>
                </a:cxn>
                <a:cxn ang="0">
                  <a:pos x="T6" y="T7"/>
                </a:cxn>
                <a:cxn ang="0">
                  <a:pos x="T8" y="T9"/>
                </a:cxn>
                <a:cxn ang="0">
                  <a:pos x="T10" y="T11"/>
                </a:cxn>
                <a:cxn ang="0">
                  <a:pos x="T12" y="T13"/>
                </a:cxn>
              </a:cxnLst>
              <a:rect l="0" t="0" r="r" b="b"/>
              <a:pathLst>
                <a:path w="1174" h="243">
                  <a:moveTo>
                    <a:pt x="101" y="0"/>
                  </a:moveTo>
                  <a:lnTo>
                    <a:pt x="7" y="14"/>
                  </a:lnTo>
                  <a:lnTo>
                    <a:pt x="0" y="58"/>
                  </a:lnTo>
                  <a:lnTo>
                    <a:pt x="1055" y="243"/>
                  </a:lnTo>
                  <a:lnTo>
                    <a:pt x="1174" y="210"/>
                  </a:lnTo>
                  <a:lnTo>
                    <a:pt x="97" y="25"/>
                  </a:lnTo>
                  <a:lnTo>
                    <a:pt x="101" y="0"/>
                  </a:lnTo>
                  <a:close/>
                </a:path>
              </a:pathLst>
            </a:custGeom>
            <a:solidFill>
              <a:srgbClr val="9CAB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1" name="îṡlïḍé">
              <a:extLst>
                <a:ext uri="{FF2B5EF4-FFF2-40B4-BE49-F238E27FC236}">
                  <a16:creationId xmlns:a16="http://schemas.microsoft.com/office/drawing/2014/main" id="{B819CE4C-9EE2-4465-A5CA-B18088B18A21}"/>
                </a:ext>
              </a:extLst>
            </p:cNvPr>
            <p:cNvSpPr/>
            <p:nvPr/>
          </p:nvSpPr>
          <p:spPr bwMode="auto">
            <a:xfrm>
              <a:off x="5305821" y="5019221"/>
              <a:ext cx="1308419" cy="270823"/>
            </a:xfrm>
            <a:custGeom>
              <a:avLst/>
              <a:gdLst>
                <a:gd name="T0" fmla="*/ 101 w 1174"/>
                <a:gd name="T1" fmla="*/ 0 h 243"/>
                <a:gd name="T2" fmla="*/ 7 w 1174"/>
                <a:gd name="T3" fmla="*/ 14 h 243"/>
                <a:gd name="T4" fmla="*/ 0 w 1174"/>
                <a:gd name="T5" fmla="*/ 58 h 243"/>
                <a:gd name="T6" fmla="*/ 1055 w 1174"/>
                <a:gd name="T7" fmla="*/ 243 h 243"/>
                <a:gd name="T8" fmla="*/ 1174 w 1174"/>
                <a:gd name="T9" fmla="*/ 210 h 243"/>
                <a:gd name="T10" fmla="*/ 97 w 1174"/>
                <a:gd name="T11" fmla="*/ 25 h 243"/>
                <a:gd name="T12" fmla="*/ 101 w 1174"/>
                <a:gd name="T13" fmla="*/ 0 h 243"/>
              </a:gdLst>
              <a:ahLst/>
              <a:cxnLst>
                <a:cxn ang="0">
                  <a:pos x="T0" y="T1"/>
                </a:cxn>
                <a:cxn ang="0">
                  <a:pos x="T2" y="T3"/>
                </a:cxn>
                <a:cxn ang="0">
                  <a:pos x="T4" y="T5"/>
                </a:cxn>
                <a:cxn ang="0">
                  <a:pos x="T6" y="T7"/>
                </a:cxn>
                <a:cxn ang="0">
                  <a:pos x="T8" y="T9"/>
                </a:cxn>
                <a:cxn ang="0">
                  <a:pos x="T10" y="T11"/>
                </a:cxn>
                <a:cxn ang="0">
                  <a:pos x="T12" y="T13"/>
                </a:cxn>
              </a:cxnLst>
              <a:rect l="0" t="0" r="r" b="b"/>
              <a:pathLst>
                <a:path w="1174" h="243">
                  <a:moveTo>
                    <a:pt x="101" y="0"/>
                  </a:moveTo>
                  <a:lnTo>
                    <a:pt x="7" y="14"/>
                  </a:lnTo>
                  <a:lnTo>
                    <a:pt x="0" y="58"/>
                  </a:lnTo>
                  <a:lnTo>
                    <a:pt x="1055" y="243"/>
                  </a:lnTo>
                  <a:lnTo>
                    <a:pt x="1174" y="210"/>
                  </a:lnTo>
                  <a:lnTo>
                    <a:pt x="97" y="25"/>
                  </a:lnTo>
                  <a:lnTo>
                    <a:pt x="1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2" name="íS1îḓé">
              <a:extLst>
                <a:ext uri="{FF2B5EF4-FFF2-40B4-BE49-F238E27FC236}">
                  <a16:creationId xmlns:a16="http://schemas.microsoft.com/office/drawing/2014/main" id="{C874A056-753D-47A3-816D-9FE00DFA7E13}"/>
                </a:ext>
              </a:extLst>
            </p:cNvPr>
            <p:cNvSpPr/>
            <p:nvPr/>
          </p:nvSpPr>
          <p:spPr bwMode="auto">
            <a:xfrm>
              <a:off x="5413928" y="1541990"/>
              <a:ext cx="3174087" cy="3946434"/>
            </a:xfrm>
            <a:custGeom>
              <a:avLst/>
              <a:gdLst>
                <a:gd name="T0" fmla="*/ 2305 w 2848"/>
                <a:gd name="T1" fmla="*/ 3541 h 3541"/>
                <a:gd name="T2" fmla="*/ 0 w 2848"/>
                <a:gd name="T3" fmla="*/ 3145 h 3541"/>
                <a:gd name="T4" fmla="*/ 542 w 2848"/>
                <a:gd name="T5" fmla="*/ 0 h 3541"/>
                <a:gd name="T6" fmla="*/ 2848 w 2848"/>
                <a:gd name="T7" fmla="*/ 398 h 3541"/>
                <a:gd name="T8" fmla="*/ 2305 w 2848"/>
                <a:gd name="T9" fmla="*/ 3541 h 3541"/>
              </a:gdLst>
              <a:ahLst/>
              <a:cxnLst>
                <a:cxn ang="0">
                  <a:pos x="T0" y="T1"/>
                </a:cxn>
                <a:cxn ang="0">
                  <a:pos x="T2" y="T3"/>
                </a:cxn>
                <a:cxn ang="0">
                  <a:pos x="T4" y="T5"/>
                </a:cxn>
                <a:cxn ang="0">
                  <a:pos x="T6" y="T7"/>
                </a:cxn>
                <a:cxn ang="0">
                  <a:pos x="T8" y="T9"/>
                </a:cxn>
              </a:cxnLst>
              <a:rect l="0" t="0" r="r" b="b"/>
              <a:pathLst>
                <a:path w="2848" h="3541">
                  <a:moveTo>
                    <a:pt x="2305" y="3541"/>
                  </a:moveTo>
                  <a:lnTo>
                    <a:pt x="0" y="3145"/>
                  </a:lnTo>
                  <a:lnTo>
                    <a:pt x="542" y="0"/>
                  </a:lnTo>
                  <a:lnTo>
                    <a:pt x="2848" y="398"/>
                  </a:lnTo>
                  <a:lnTo>
                    <a:pt x="2305" y="3541"/>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3" name="îš1îďe">
              <a:extLst>
                <a:ext uri="{FF2B5EF4-FFF2-40B4-BE49-F238E27FC236}">
                  <a16:creationId xmlns:a16="http://schemas.microsoft.com/office/drawing/2014/main" id="{1A88BEAE-4E5A-45F2-AF85-01377F850198}"/>
                </a:ext>
              </a:extLst>
            </p:cNvPr>
            <p:cNvSpPr/>
            <p:nvPr/>
          </p:nvSpPr>
          <p:spPr bwMode="auto">
            <a:xfrm>
              <a:off x="5413928" y="1541990"/>
              <a:ext cx="3174087" cy="3946434"/>
            </a:xfrm>
            <a:custGeom>
              <a:avLst/>
              <a:gdLst>
                <a:gd name="T0" fmla="*/ 2305 w 2848"/>
                <a:gd name="T1" fmla="*/ 3541 h 3541"/>
                <a:gd name="T2" fmla="*/ 0 w 2848"/>
                <a:gd name="T3" fmla="*/ 3145 h 3541"/>
                <a:gd name="T4" fmla="*/ 542 w 2848"/>
                <a:gd name="T5" fmla="*/ 0 h 3541"/>
                <a:gd name="T6" fmla="*/ 2848 w 2848"/>
                <a:gd name="T7" fmla="*/ 398 h 3541"/>
                <a:gd name="T8" fmla="*/ 2305 w 2848"/>
                <a:gd name="T9" fmla="*/ 3541 h 3541"/>
              </a:gdLst>
              <a:ahLst/>
              <a:cxnLst>
                <a:cxn ang="0">
                  <a:pos x="T0" y="T1"/>
                </a:cxn>
                <a:cxn ang="0">
                  <a:pos x="T2" y="T3"/>
                </a:cxn>
                <a:cxn ang="0">
                  <a:pos x="T4" y="T5"/>
                </a:cxn>
                <a:cxn ang="0">
                  <a:pos x="T6" y="T7"/>
                </a:cxn>
                <a:cxn ang="0">
                  <a:pos x="T8" y="T9"/>
                </a:cxn>
              </a:cxnLst>
              <a:rect l="0" t="0" r="r" b="b"/>
              <a:pathLst>
                <a:path w="2848" h="3541">
                  <a:moveTo>
                    <a:pt x="2305" y="3541"/>
                  </a:moveTo>
                  <a:lnTo>
                    <a:pt x="0" y="3145"/>
                  </a:lnTo>
                  <a:lnTo>
                    <a:pt x="542" y="0"/>
                  </a:lnTo>
                  <a:lnTo>
                    <a:pt x="2848" y="398"/>
                  </a:lnTo>
                  <a:lnTo>
                    <a:pt x="2305" y="35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4" name="iṩḷîḍè">
              <a:extLst>
                <a:ext uri="{FF2B5EF4-FFF2-40B4-BE49-F238E27FC236}">
                  <a16:creationId xmlns:a16="http://schemas.microsoft.com/office/drawing/2014/main" id="{8CC0FF23-1798-410F-8A63-A5FF991A3AA8}"/>
                </a:ext>
              </a:extLst>
            </p:cNvPr>
            <p:cNvSpPr/>
            <p:nvPr/>
          </p:nvSpPr>
          <p:spPr bwMode="auto">
            <a:xfrm>
              <a:off x="5892047" y="1908660"/>
              <a:ext cx="2632442" cy="810240"/>
            </a:xfrm>
            <a:custGeom>
              <a:avLst/>
              <a:gdLst>
                <a:gd name="T0" fmla="*/ 2305 w 2362"/>
                <a:gd name="T1" fmla="*/ 727 h 727"/>
                <a:gd name="T2" fmla="*/ 0 w 2362"/>
                <a:gd name="T3" fmla="*/ 331 h 727"/>
                <a:gd name="T4" fmla="*/ 57 w 2362"/>
                <a:gd name="T5" fmla="*/ 0 h 727"/>
                <a:gd name="T6" fmla="*/ 2362 w 2362"/>
                <a:gd name="T7" fmla="*/ 396 h 727"/>
                <a:gd name="T8" fmla="*/ 2305 w 2362"/>
                <a:gd name="T9" fmla="*/ 727 h 727"/>
              </a:gdLst>
              <a:ahLst/>
              <a:cxnLst>
                <a:cxn ang="0">
                  <a:pos x="T0" y="T1"/>
                </a:cxn>
                <a:cxn ang="0">
                  <a:pos x="T2" y="T3"/>
                </a:cxn>
                <a:cxn ang="0">
                  <a:pos x="T4" y="T5"/>
                </a:cxn>
                <a:cxn ang="0">
                  <a:pos x="T6" y="T7"/>
                </a:cxn>
                <a:cxn ang="0">
                  <a:pos x="T8" y="T9"/>
                </a:cxn>
              </a:cxnLst>
              <a:rect l="0" t="0" r="r" b="b"/>
              <a:pathLst>
                <a:path w="2362" h="727">
                  <a:moveTo>
                    <a:pt x="2305" y="727"/>
                  </a:moveTo>
                  <a:lnTo>
                    <a:pt x="0" y="331"/>
                  </a:lnTo>
                  <a:lnTo>
                    <a:pt x="57" y="0"/>
                  </a:lnTo>
                  <a:lnTo>
                    <a:pt x="2362" y="396"/>
                  </a:lnTo>
                  <a:lnTo>
                    <a:pt x="2305" y="727"/>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5" name="íS1íḓe">
              <a:extLst>
                <a:ext uri="{FF2B5EF4-FFF2-40B4-BE49-F238E27FC236}">
                  <a16:creationId xmlns:a16="http://schemas.microsoft.com/office/drawing/2014/main" id="{57F6B03C-F51B-4F41-8823-3A552B1CDDFC}"/>
                </a:ext>
              </a:extLst>
            </p:cNvPr>
            <p:cNvSpPr/>
            <p:nvPr/>
          </p:nvSpPr>
          <p:spPr bwMode="auto">
            <a:xfrm>
              <a:off x="5892047" y="1908660"/>
              <a:ext cx="2632442" cy="810240"/>
            </a:xfrm>
            <a:custGeom>
              <a:avLst/>
              <a:gdLst>
                <a:gd name="T0" fmla="*/ 2305 w 2362"/>
                <a:gd name="T1" fmla="*/ 727 h 727"/>
                <a:gd name="T2" fmla="*/ 0 w 2362"/>
                <a:gd name="T3" fmla="*/ 331 h 727"/>
                <a:gd name="T4" fmla="*/ 57 w 2362"/>
                <a:gd name="T5" fmla="*/ 0 h 727"/>
                <a:gd name="T6" fmla="*/ 2362 w 2362"/>
                <a:gd name="T7" fmla="*/ 396 h 727"/>
                <a:gd name="T8" fmla="*/ 2305 w 2362"/>
                <a:gd name="T9" fmla="*/ 727 h 727"/>
              </a:gdLst>
              <a:ahLst/>
              <a:cxnLst>
                <a:cxn ang="0">
                  <a:pos x="T0" y="T1"/>
                </a:cxn>
                <a:cxn ang="0">
                  <a:pos x="T2" y="T3"/>
                </a:cxn>
                <a:cxn ang="0">
                  <a:pos x="T4" y="T5"/>
                </a:cxn>
                <a:cxn ang="0">
                  <a:pos x="T6" y="T7"/>
                </a:cxn>
                <a:cxn ang="0">
                  <a:pos x="T8" y="T9"/>
                </a:cxn>
              </a:cxnLst>
              <a:rect l="0" t="0" r="r" b="b"/>
              <a:pathLst>
                <a:path w="2362" h="727">
                  <a:moveTo>
                    <a:pt x="2305" y="727"/>
                  </a:moveTo>
                  <a:lnTo>
                    <a:pt x="0" y="331"/>
                  </a:lnTo>
                  <a:lnTo>
                    <a:pt x="57" y="0"/>
                  </a:lnTo>
                  <a:lnTo>
                    <a:pt x="2362" y="396"/>
                  </a:lnTo>
                  <a:lnTo>
                    <a:pt x="2305" y="72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6" name="îṩļïďé">
              <a:extLst>
                <a:ext uri="{FF2B5EF4-FFF2-40B4-BE49-F238E27FC236}">
                  <a16:creationId xmlns:a16="http://schemas.microsoft.com/office/drawing/2014/main" id="{7EFCF14A-B56C-41CE-B06F-55937578682A}"/>
                </a:ext>
              </a:extLst>
            </p:cNvPr>
            <p:cNvSpPr/>
            <p:nvPr/>
          </p:nvSpPr>
          <p:spPr bwMode="auto">
            <a:xfrm>
              <a:off x="6574119" y="1768233"/>
              <a:ext cx="1603761" cy="386731"/>
            </a:xfrm>
            <a:custGeom>
              <a:avLst/>
              <a:gdLst>
                <a:gd name="T0" fmla="*/ 1422 w 1439"/>
                <a:gd name="T1" fmla="*/ 347 h 347"/>
                <a:gd name="T2" fmla="*/ 0 w 1439"/>
                <a:gd name="T3" fmla="*/ 102 h 347"/>
                <a:gd name="T4" fmla="*/ 17 w 1439"/>
                <a:gd name="T5" fmla="*/ 0 h 347"/>
                <a:gd name="T6" fmla="*/ 1439 w 1439"/>
                <a:gd name="T7" fmla="*/ 244 h 347"/>
                <a:gd name="T8" fmla="*/ 1422 w 1439"/>
                <a:gd name="T9" fmla="*/ 347 h 347"/>
              </a:gdLst>
              <a:ahLst/>
              <a:cxnLst>
                <a:cxn ang="0">
                  <a:pos x="T0" y="T1"/>
                </a:cxn>
                <a:cxn ang="0">
                  <a:pos x="T2" y="T3"/>
                </a:cxn>
                <a:cxn ang="0">
                  <a:pos x="T4" y="T5"/>
                </a:cxn>
                <a:cxn ang="0">
                  <a:pos x="T6" y="T7"/>
                </a:cxn>
                <a:cxn ang="0">
                  <a:pos x="T8" y="T9"/>
                </a:cxn>
              </a:cxnLst>
              <a:rect l="0" t="0" r="r" b="b"/>
              <a:pathLst>
                <a:path w="1439" h="347">
                  <a:moveTo>
                    <a:pt x="1422" y="347"/>
                  </a:moveTo>
                  <a:lnTo>
                    <a:pt x="0" y="102"/>
                  </a:lnTo>
                  <a:lnTo>
                    <a:pt x="17" y="0"/>
                  </a:lnTo>
                  <a:lnTo>
                    <a:pt x="1439" y="244"/>
                  </a:lnTo>
                  <a:lnTo>
                    <a:pt x="1422" y="347"/>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7" name="îŝlïdé">
              <a:extLst>
                <a:ext uri="{FF2B5EF4-FFF2-40B4-BE49-F238E27FC236}">
                  <a16:creationId xmlns:a16="http://schemas.microsoft.com/office/drawing/2014/main" id="{B287FADD-ACB8-4EA5-87A3-4152ADC41797}"/>
                </a:ext>
              </a:extLst>
            </p:cNvPr>
            <p:cNvSpPr/>
            <p:nvPr/>
          </p:nvSpPr>
          <p:spPr bwMode="auto">
            <a:xfrm>
              <a:off x="6574119" y="1768233"/>
              <a:ext cx="1603761" cy="386731"/>
            </a:xfrm>
            <a:custGeom>
              <a:avLst/>
              <a:gdLst>
                <a:gd name="T0" fmla="*/ 1422 w 1439"/>
                <a:gd name="T1" fmla="*/ 347 h 347"/>
                <a:gd name="T2" fmla="*/ 0 w 1439"/>
                <a:gd name="T3" fmla="*/ 102 h 347"/>
                <a:gd name="T4" fmla="*/ 17 w 1439"/>
                <a:gd name="T5" fmla="*/ 0 h 347"/>
                <a:gd name="T6" fmla="*/ 1439 w 1439"/>
                <a:gd name="T7" fmla="*/ 244 h 347"/>
                <a:gd name="T8" fmla="*/ 1422 w 1439"/>
                <a:gd name="T9" fmla="*/ 347 h 347"/>
              </a:gdLst>
              <a:ahLst/>
              <a:cxnLst>
                <a:cxn ang="0">
                  <a:pos x="T0" y="T1"/>
                </a:cxn>
                <a:cxn ang="0">
                  <a:pos x="T2" y="T3"/>
                </a:cxn>
                <a:cxn ang="0">
                  <a:pos x="T4" y="T5"/>
                </a:cxn>
                <a:cxn ang="0">
                  <a:pos x="T6" y="T7"/>
                </a:cxn>
                <a:cxn ang="0">
                  <a:pos x="T8" y="T9"/>
                </a:cxn>
              </a:cxnLst>
              <a:rect l="0" t="0" r="r" b="b"/>
              <a:pathLst>
                <a:path w="1439" h="347">
                  <a:moveTo>
                    <a:pt x="1422" y="347"/>
                  </a:moveTo>
                  <a:lnTo>
                    <a:pt x="0" y="102"/>
                  </a:lnTo>
                  <a:lnTo>
                    <a:pt x="17" y="0"/>
                  </a:lnTo>
                  <a:lnTo>
                    <a:pt x="1439" y="244"/>
                  </a:lnTo>
                  <a:lnTo>
                    <a:pt x="1422" y="3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8" name="íSḷîḋe">
              <a:extLst>
                <a:ext uri="{FF2B5EF4-FFF2-40B4-BE49-F238E27FC236}">
                  <a16:creationId xmlns:a16="http://schemas.microsoft.com/office/drawing/2014/main" id="{176E2424-BDF7-4CE2-9557-CBD847C8958E}"/>
                </a:ext>
              </a:extLst>
            </p:cNvPr>
            <p:cNvSpPr/>
            <p:nvPr/>
          </p:nvSpPr>
          <p:spPr bwMode="auto">
            <a:xfrm>
              <a:off x="6507249" y="2237436"/>
              <a:ext cx="1583701" cy="335464"/>
            </a:xfrm>
            <a:custGeom>
              <a:avLst/>
              <a:gdLst>
                <a:gd name="T0" fmla="*/ 1411 w 1421"/>
                <a:gd name="T1" fmla="*/ 301 h 301"/>
                <a:gd name="T2" fmla="*/ 0 w 1421"/>
                <a:gd name="T3" fmla="*/ 57 h 301"/>
                <a:gd name="T4" fmla="*/ 10 w 1421"/>
                <a:gd name="T5" fmla="*/ 0 h 301"/>
                <a:gd name="T6" fmla="*/ 1421 w 1421"/>
                <a:gd name="T7" fmla="*/ 242 h 301"/>
                <a:gd name="T8" fmla="*/ 1411 w 1421"/>
                <a:gd name="T9" fmla="*/ 301 h 301"/>
              </a:gdLst>
              <a:ahLst/>
              <a:cxnLst>
                <a:cxn ang="0">
                  <a:pos x="T0" y="T1"/>
                </a:cxn>
                <a:cxn ang="0">
                  <a:pos x="T2" y="T3"/>
                </a:cxn>
                <a:cxn ang="0">
                  <a:pos x="T4" y="T5"/>
                </a:cxn>
                <a:cxn ang="0">
                  <a:pos x="T6" y="T7"/>
                </a:cxn>
                <a:cxn ang="0">
                  <a:pos x="T8" y="T9"/>
                </a:cxn>
              </a:cxnLst>
              <a:rect l="0" t="0" r="r" b="b"/>
              <a:pathLst>
                <a:path w="1421" h="301">
                  <a:moveTo>
                    <a:pt x="1411" y="301"/>
                  </a:moveTo>
                  <a:lnTo>
                    <a:pt x="0" y="57"/>
                  </a:lnTo>
                  <a:lnTo>
                    <a:pt x="10" y="0"/>
                  </a:lnTo>
                  <a:lnTo>
                    <a:pt x="1421" y="242"/>
                  </a:lnTo>
                  <a:lnTo>
                    <a:pt x="1411"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9" name="îṩļîḑè">
              <a:extLst>
                <a:ext uri="{FF2B5EF4-FFF2-40B4-BE49-F238E27FC236}">
                  <a16:creationId xmlns:a16="http://schemas.microsoft.com/office/drawing/2014/main" id="{C1582B1C-BA66-4ACC-8F1A-93F58310812F}"/>
                </a:ext>
              </a:extLst>
            </p:cNvPr>
            <p:cNvSpPr/>
            <p:nvPr/>
          </p:nvSpPr>
          <p:spPr bwMode="auto">
            <a:xfrm>
              <a:off x="6507249" y="2237436"/>
              <a:ext cx="1583701" cy="335464"/>
            </a:xfrm>
            <a:custGeom>
              <a:avLst/>
              <a:gdLst>
                <a:gd name="T0" fmla="*/ 1411 w 1421"/>
                <a:gd name="T1" fmla="*/ 301 h 301"/>
                <a:gd name="T2" fmla="*/ 0 w 1421"/>
                <a:gd name="T3" fmla="*/ 57 h 301"/>
                <a:gd name="T4" fmla="*/ 10 w 1421"/>
                <a:gd name="T5" fmla="*/ 0 h 301"/>
                <a:gd name="T6" fmla="*/ 1421 w 1421"/>
                <a:gd name="T7" fmla="*/ 242 h 301"/>
                <a:gd name="T8" fmla="*/ 1411 w 1421"/>
                <a:gd name="T9" fmla="*/ 301 h 301"/>
              </a:gdLst>
              <a:ahLst/>
              <a:cxnLst>
                <a:cxn ang="0">
                  <a:pos x="T0" y="T1"/>
                </a:cxn>
                <a:cxn ang="0">
                  <a:pos x="T2" y="T3"/>
                </a:cxn>
                <a:cxn ang="0">
                  <a:pos x="T4" y="T5"/>
                </a:cxn>
                <a:cxn ang="0">
                  <a:pos x="T6" y="T7"/>
                </a:cxn>
                <a:cxn ang="0">
                  <a:pos x="T8" y="T9"/>
                </a:cxn>
              </a:cxnLst>
              <a:rect l="0" t="0" r="r" b="b"/>
              <a:pathLst>
                <a:path w="1421" h="301">
                  <a:moveTo>
                    <a:pt x="1411" y="301"/>
                  </a:moveTo>
                  <a:lnTo>
                    <a:pt x="0" y="57"/>
                  </a:lnTo>
                  <a:lnTo>
                    <a:pt x="10" y="0"/>
                  </a:lnTo>
                  <a:lnTo>
                    <a:pt x="1421" y="242"/>
                  </a:lnTo>
                  <a:lnTo>
                    <a:pt x="1411" y="3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0" name="ïSḻïḑè">
              <a:extLst>
                <a:ext uri="{FF2B5EF4-FFF2-40B4-BE49-F238E27FC236}">
                  <a16:creationId xmlns:a16="http://schemas.microsoft.com/office/drawing/2014/main" id="{50E8C9C2-1041-4FC1-ACDF-C4132C596907}"/>
                </a:ext>
              </a:extLst>
            </p:cNvPr>
            <p:cNvSpPr/>
            <p:nvPr/>
          </p:nvSpPr>
          <p:spPr bwMode="auto">
            <a:xfrm>
              <a:off x="6338960" y="2082521"/>
              <a:ext cx="1963744" cy="398990"/>
            </a:xfrm>
            <a:custGeom>
              <a:avLst/>
              <a:gdLst>
                <a:gd name="T0" fmla="*/ 1752 w 1762"/>
                <a:gd name="T1" fmla="*/ 358 h 358"/>
                <a:gd name="T2" fmla="*/ 0 w 1762"/>
                <a:gd name="T3" fmla="*/ 58 h 358"/>
                <a:gd name="T4" fmla="*/ 10 w 1762"/>
                <a:gd name="T5" fmla="*/ 0 h 358"/>
                <a:gd name="T6" fmla="*/ 1762 w 1762"/>
                <a:gd name="T7" fmla="*/ 301 h 358"/>
                <a:gd name="T8" fmla="*/ 1752 w 1762"/>
                <a:gd name="T9" fmla="*/ 358 h 358"/>
              </a:gdLst>
              <a:ahLst/>
              <a:cxnLst>
                <a:cxn ang="0">
                  <a:pos x="T0" y="T1"/>
                </a:cxn>
                <a:cxn ang="0">
                  <a:pos x="T2" y="T3"/>
                </a:cxn>
                <a:cxn ang="0">
                  <a:pos x="T4" y="T5"/>
                </a:cxn>
                <a:cxn ang="0">
                  <a:pos x="T6" y="T7"/>
                </a:cxn>
                <a:cxn ang="0">
                  <a:pos x="T8" y="T9"/>
                </a:cxn>
              </a:cxnLst>
              <a:rect l="0" t="0" r="r" b="b"/>
              <a:pathLst>
                <a:path w="1762" h="358">
                  <a:moveTo>
                    <a:pt x="1752" y="358"/>
                  </a:moveTo>
                  <a:lnTo>
                    <a:pt x="0" y="58"/>
                  </a:lnTo>
                  <a:lnTo>
                    <a:pt x="10" y="0"/>
                  </a:lnTo>
                  <a:lnTo>
                    <a:pt x="1762" y="301"/>
                  </a:lnTo>
                  <a:lnTo>
                    <a:pt x="1752" y="3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1" name="îşlïdè">
              <a:extLst>
                <a:ext uri="{FF2B5EF4-FFF2-40B4-BE49-F238E27FC236}">
                  <a16:creationId xmlns:a16="http://schemas.microsoft.com/office/drawing/2014/main" id="{13CEF49A-5320-4658-9213-7FA2A9827E0F}"/>
                </a:ext>
              </a:extLst>
            </p:cNvPr>
            <p:cNvSpPr/>
            <p:nvPr/>
          </p:nvSpPr>
          <p:spPr bwMode="auto">
            <a:xfrm>
              <a:off x="6338960" y="2082521"/>
              <a:ext cx="1963744" cy="398990"/>
            </a:xfrm>
            <a:custGeom>
              <a:avLst/>
              <a:gdLst>
                <a:gd name="T0" fmla="*/ 1752 w 1762"/>
                <a:gd name="T1" fmla="*/ 358 h 358"/>
                <a:gd name="T2" fmla="*/ 0 w 1762"/>
                <a:gd name="T3" fmla="*/ 58 h 358"/>
                <a:gd name="T4" fmla="*/ 10 w 1762"/>
                <a:gd name="T5" fmla="*/ 0 h 358"/>
                <a:gd name="T6" fmla="*/ 1762 w 1762"/>
                <a:gd name="T7" fmla="*/ 301 h 358"/>
                <a:gd name="T8" fmla="*/ 1752 w 1762"/>
                <a:gd name="T9" fmla="*/ 358 h 358"/>
              </a:gdLst>
              <a:ahLst/>
              <a:cxnLst>
                <a:cxn ang="0">
                  <a:pos x="T0" y="T1"/>
                </a:cxn>
                <a:cxn ang="0">
                  <a:pos x="T2" y="T3"/>
                </a:cxn>
                <a:cxn ang="0">
                  <a:pos x="T4" y="T5"/>
                </a:cxn>
                <a:cxn ang="0">
                  <a:pos x="T6" y="T7"/>
                </a:cxn>
                <a:cxn ang="0">
                  <a:pos x="T8" y="T9"/>
                </a:cxn>
              </a:cxnLst>
              <a:rect l="0" t="0" r="r" b="b"/>
              <a:pathLst>
                <a:path w="1762" h="358">
                  <a:moveTo>
                    <a:pt x="1752" y="358"/>
                  </a:moveTo>
                  <a:lnTo>
                    <a:pt x="0" y="58"/>
                  </a:lnTo>
                  <a:lnTo>
                    <a:pt x="10" y="0"/>
                  </a:lnTo>
                  <a:lnTo>
                    <a:pt x="1762" y="301"/>
                  </a:lnTo>
                  <a:lnTo>
                    <a:pt x="1752" y="3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2" name="išḻíďe">
              <a:extLst>
                <a:ext uri="{FF2B5EF4-FFF2-40B4-BE49-F238E27FC236}">
                  <a16:creationId xmlns:a16="http://schemas.microsoft.com/office/drawing/2014/main" id="{4B487645-DFD5-41C0-8A53-61213E689609}"/>
                </a:ext>
              </a:extLst>
            </p:cNvPr>
            <p:cNvSpPr/>
            <p:nvPr/>
          </p:nvSpPr>
          <p:spPr bwMode="auto">
            <a:xfrm>
              <a:off x="5451821" y="4774031"/>
              <a:ext cx="2578946" cy="489265"/>
            </a:xfrm>
            <a:custGeom>
              <a:avLst/>
              <a:gdLst>
                <a:gd name="T0" fmla="*/ 2307 w 2314"/>
                <a:gd name="T1" fmla="*/ 439 h 439"/>
                <a:gd name="T2" fmla="*/ 0 w 2314"/>
                <a:gd name="T3" fmla="*/ 43 h 439"/>
                <a:gd name="T4" fmla="*/ 9 w 2314"/>
                <a:gd name="T5" fmla="*/ 0 h 439"/>
                <a:gd name="T6" fmla="*/ 2314 w 2314"/>
                <a:gd name="T7" fmla="*/ 396 h 439"/>
                <a:gd name="T8" fmla="*/ 2307 w 2314"/>
                <a:gd name="T9" fmla="*/ 439 h 439"/>
              </a:gdLst>
              <a:ahLst/>
              <a:cxnLst>
                <a:cxn ang="0">
                  <a:pos x="T0" y="T1"/>
                </a:cxn>
                <a:cxn ang="0">
                  <a:pos x="T2" y="T3"/>
                </a:cxn>
                <a:cxn ang="0">
                  <a:pos x="T4" y="T5"/>
                </a:cxn>
                <a:cxn ang="0">
                  <a:pos x="T6" y="T7"/>
                </a:cxn>
                <a:cxn ang="0">
                  <a:pos x="T8" y="T9"/>
                </a:cxn>
              </a:cxnLst>
              <a:rect l="0" t="0" r="r" b="b"/>
              <a:pathLst>
                <a:path w="2314" h="439">
                  <a:moveTo>
                    <a:pt x="2307" y="439"/>
                  </a:moveTo>
                  <a:lnTo>
                    <a:pt x="0" y="43"/>
                  </a:lnTo>
                  <a:lnTo>
                    <a:pt x="9" y="0"/>
                  </a:lnTo>
                  <a:lnTo>
                    <a:pt x="2314" y="396"/>
                  </a:lnTo>
                  <a:lnTo>
                    <a:pt x="2307" y="439"/>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3" name="ïṡľiḋè">
              <a:extLst>
                <a:ext uri="{FF2B5EF4-FFF2-40B4-BE49-F238E27FC236}">
                  <a16:creationId xmlns:a16="http://schemas.microsoft.com/office/drawing/2014/main" id="{0E364EE6-B050-4DDA-8DF1-5A5E7D2AD42C}"/>
                </a:ext>
              </a:extLst>
            </p:cNvPr>
            <p:cNvSpPr/>
            <p:nvPr/>
          </p:nvSpPr>
          <p:spPr bwMode="auto">
            <a:xfrm>
              <a:off x="5451821" y="4774031"/>
              <a:ext cx="2578946" cy="489265"/>
            </a:xfrm>
            <a:custGeom>
              <a:avLst/>
              <a:gdLst>
                <a:gd name="T0" fmla="*/ 2307 w 2314"/>
                <a:gd name="T1" fmla="*/ 439 h 439"/>
                <a:gd name="T2" fmla="*/ 0 w 2314"/>
                <a:gd name="T3" fmla="*/ 43 h 439"/>
                <a:gd name="T4" fmla="*/ 9 w 2314"/>
                <a:gd name="T5" fmla="*/ 0 h 439"/>
                <a:gd name="T6" fmla="*/ 2314 w 2314"/>
                <a:gd name="T7" fmla="*/ 396 h 439"/>
                <a:gd name="T8" fmla="*/ 2307 w 2314"/>
                <a:gd name="T9" fmla="*/ 439 h 439"/>
              </a:gdLst>
              <a:ahLst/>
              <a:cxnLst>
                <a:cxn ang="0">
                  <a:pos x="T0" y="T1"/>
                </a:cxn>
                <a:cxn ang="0">
                  <a:pos x="T2" y="T3"/>
                </a:cxn>
                <a:cxn ang="0">
                  <a:pos x="T4" y="T5"/>
                </a:cxn>
                <a:cxn ang="0">
                  <a:pos x="T6" y="T7"/>
                </a:cxn>
                <a:cxn ang="0">
                  <a:pos x="T8" y="T9"/>
                </a:cxn>
              </a:cxnLst>
              <a:rect l="0" t="0" r="r" b="b"/>
              <a:pathLst>
                <a:path w="2314" h="439">
                  <a:moveTo>
                    <a:pt x="2307" y="439"/>
                  </a:moveTo>
                  <a:lnTo>
                    <a:pt x="0" y="43"/>
                  </a:lnTo>
                  <a:lnTo>
                    <a:pt x="9" y="0"/>
                  </a:lnTo>
                  <a:lnTo>
                    <a:pt x="2314" y="396"/>
                  </a:lnTo>
                  <a:lnTo>
                    <a:pt x="2307" y="43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4" name="îṣḷiḓè">
              <a:extLst>
                <a:ext uri="{FF2B5EF4-FFF2-40B4-BE49-F238E27FC236}">
                  <a16:creationId xmlns:a16="http://schemas.microsoft.com/office/drawing/2014/main" id="{B867B60E-0199-4F2D-B9BD-EA7D024B33E7}"/>
                </a:ext>
              </a:extLst>
            </p:cNvPr>
            <p:cNvSpPr/>
            <p:nvPr/>
          </p:nvSpPr>
          <p:spPr bwMode="auto">
            <a:xfrm>
              <a:off x="6720118" y="3273918"/>
              <a:ext cx="270823" cy="507096"/>
            </a:xfrm>
            <a:custGeom>
              <a:avLst/>
              <a:gdLst>
                <a:gd name="T0" fmla="*/ 0 w 170"/>
                <a:gd name="T1" fmla="*/ 0 h 319"/>
                <a:gd name="T2" fmla="*/ 6 w 170"/>
                <a:gd name="T3" fmla="*/ 319 h 319"/>
                <a:gd name="T4" fmla="*/ 170 w 170"/>
                <a:gd name="T5" fmla="*/ 270 h 319"/>
                <a:gd name="T6" fmla="*/ 0 w 170"/>
                <a:gd name="T7" fmla="*/ 0 h 319"/>
              </a:gdLst>
              <a:ahLst/>
              <a:cxnLst>
                <a:cxn ang="0">
                  <a:pos x="T0" y="T1"/>
                </a:cxn>
                <a:cxn ang="0">
                  <a:pos x="T2" y="T3"/>
                </a:cxn>
                <a:cxn ang="0">
                  <a:pos x="T4" y="T5"/>
                </a:cxn>
                <a:cxn ang="0">
                  <a:pos x="T6" y="T7"/>
                </a:cxn>
              </a:cxnLst>
              <a:rect l="0" t="0" r="r" b="b"/>
              <a:pathLst>
                <a:path w="170" h="319">
                  <a:moveTo>
                    <a:pt x="0" y="0"/>
                  </a:moveTo>
                  <a:cubicBezTo>
                    <a:pt x="6" y="319"/>
                    <a:pt x="6" y="319"/>
                    <a:pt x="6" y="319"/>
                  </a:cubicBezTo>
                  <a:cubicBezTo>
                    <a:pt x="65" y="315"/>
                    <a:pt x="121" y="298"/>
                    <a:pt x="170" y="270"/>
                  </a:cubicBezTo>
                  <a:cubicBezTo>
                    <a:pt x="0" y="0"/>
                    <a:pt x="0" y="0"/>
                    <a:pt x="0" y="0"/>
                  </a:cubicBezTo>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5" name="îsḻiďê">
              <a:extLst>
                <a:ext uri="{FF2B5EF4-FFF2-40B4-BE49-F238E27FC236}">
                  <a16:creationId xmlns:a16="http://schemas.microsoft.com/office/drawing/2014/main" id="{E924455E-A257-437E-8DE8-433663938596}"/>
                </a:ext>
              </a:extLst>
            </p:cNvPr>
            <p:cNvSpPr/>
            <p:nvPr/>
          </p:nvSpPr>
          <p:spPr bwMode="auto">
            <a:xfrm>
              <a:off x="6741293" y="3225995"/>
              <a:ext cx="527157" cy="452486"/>
            </a:xfrm>
            <a:custGeom>
              <a:avLst/>
              <a:gdLst>
                <a:gd name="T0" fmla="*/ 0 w 332"/>
                <a:gd name="T1" fmla="*/ 0 h 285"/>
                <a:gd name="T2" fmla="*/ 179 w 332"/>
                <a:gd name="T3" fmla="*/ 285 h 285"/>
                <a:gd name="T4" fmla="*/ 332 w 332"/>
                <a:gd name="T5" fmla="*/ 57 h 285"/>
                <a:gd name="T6" fmla="*/ 0 w 332"/>
                <a:gd name="T7" fmla="*/ 0 h 285"/>
              </a:gdLst>
              <a:ahLst/>
              <a:cxnLst>
                <a:cxn ang="0">
                  <a:pos x="T0" y="T1"/>
                </a:cxn>
                <a:cxn ang="0">
                  <a:pos x="T2" y="T3"/>
                </a:cxn>
                <a:cxn ang="0">
                  <a:pos x="T4" y="T5"/>
                </a:cxn>
                <a:cxn ang="0">
                  <a:pos x="T6" y="T7"/>
                </a:cxn>
              </a:cxnLst>
              <a:rect l="0" t="0" r="r" b="b"/>
              <a:pathLst>
                <a:path w="332" h="285">
                  <a:moveTo>
                    <a:pt x="0" y="0"/>
                  </a:moveTo>
                  <a:cubicBezTo>
                    <a:pt x="179" y="285"/>
                    <a:pt x="179" y="285"/>
                    <a:pt x="179" y="285"/>
                  </a:cubicBezTo>
                  <a:cubicBezTo>
                    <a:pt x="255" y="234"/>
                    <a:pt x="312" y="154"/>
                    <a:pt x="332" y="57"/>
                  </a:cubicBezTo>
                  <a:cubicBezTo>
                    <a:pt x="0" y="0"/>
                    <a:pt x="0" y="0"/>
                    <a:pt x="0" y="0"/>
                  </a:cubicBezTo>
                </a:path>
              </a:pathLst>
            </a:custGeom>
            <a:solidFill>
              <a:srgbClr val="FFD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6" name="îṧ1ïḋe">
              <a:extLst>
                <a:ext uri="{FF2B5EF4-FFF2-40B4-BE49-F238E27FC236}">
                  <a16:creationId xmlns:a16="http://schemas.microsoft.com/office/drawing/2014/main" id="{48F6A26F-C293-4F2F-8193-526CD616B1C9}"/>
                </a:ext>
              </a:extLst>
            </p:cNvPr>
            <p:cNvSpPr/>
            <p:nvPr/>
          </p:nvSpPr>
          <p:spPr bwMode="auto">
            <a:xfrm>
              <a:off x="6722347" y="2626396"/>
              <a:ext cx="594027" cy="649752"/>
            </a:xfrm>
            <a:custGeom>
              <a:avLst/>
              <a:gdLst>
                <a:gd name="T0" fmla="*/ 348 w 374"/>
                <a:gd name="T1" fmla="*/ 409 h 409"/>
                <a:gd name="T2" fmla="*/ 60 w 374"/>
                <a:gd name="T3" fmla="*/ 0 h 409"/>
                <a:gd name="T4" fmla="*/ 0 w 374"/>
                <a:gd name="T5" fmla="*/ 349 h 409"/>
                <a:gd name="T6" fmla="*/ 348 w 374"/>
                <a:gd name="T7" fmla="*/ 409 h 409"/>
              </a:gdLst>
              <a:ahLst/>
              <a:cxnLst>
                <a:cxn ang="0">
                  <a:pos x="T0" y="T1"/>
                </a:cxn>
                <a:cxn ang="0">
                  <a:pos x="T2" y="T3"/>
                </a:cxn>
                <a:cxn ang="0">
                  <a:pos x="T4" y="T5"/>
                </a:cxn>
                <a:cxn ang="0">
                  <a:pos x="T6" y="T7"/>
                </a:cxn>
              </a:cxnLst>
              <a:rect l="0" t="0" r="r" b="b"/>
              <a:pathLst>
                <a:path w="374" h="409">
                  <a:moveTo>
                    <a:pt x="348" y="409"/>
                  </a:moveTo>
                  <a:cubicBezTo>
                    <a:pt x="374" y="218"/>
                    <a:pt x="248" y="40"/>
                    <a:pt x="60" y="0"/>
                  </a:cubicBezTo>
                  <a:cubicBezTo>
                    <a:pt x="0" y="349"/>
                    <a:pt x="0" y="349"/>
                    <a:pt x="0" y="349"/>
                  </a:cubicBezTo>
                  <a:cubicBezTo>
                    <a:pt x="348" y="409"/>
                    <a:pt x="348" y="409"/>
                    <a:pt x="348" y="409"/>
                  </a:cubicBezTo>
                </a:path>
              </a:pathLst>
            </a:custGeom>
            <a:solidFill>
              <a:srgbClr val="75CF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7" name="íṡḻîḑè">
              <a:extLst>
                <a:ext uri="{FF2B5EF4-FFF2-40B4-BE49-F238E27FC236}">
                  <a16:creationId xmlns:a16="http://schemas.microsoft.com/office/drawing/2014/main" id="{68B8D1BD-11CA-4FE0-B949-60728FD7868B}"/>
                </a:ext>
              </a:extLst>
            </p:cNvPr>
            <p:cNvSpPr/>
            <p:nvPr/>
          </p:nvSpPr>
          <p:spPr bwMode="auto">
            <a:xfrm>
              <a:off x="6246457" y="3240483"/>
              <a:ext cx="442456" cy="540531"/>
            </a:xfrm>
            <a:custGeom>
              <a:avLst/>
              <a:gdLst>
                <a:gd name="T0" fmla="*/ 270 w 278"/>
                <a:gd name="T1" fmla="*/ 0 h 340"/>
                <a:gd name="T2" fmla="*/ 0 w 278"/>
                <a:gd name="T3" fmla="*/ 207 h 340"/>
                <a:gd name="T4" fmla="*/ 221 w 278"/>
                <a:gd name="T5" fmla="*/ 335 h 340"/>
                <a:gd name="T6" fmla="*/ 278 w 278"/>
                <a:gd name="T7" fmla="*/ 340 h 340"/>
                <a:gd name="T8" fmla="*/ 270 w 278"/>
                <a:gd name="T9" fmla="*/ 0 h 340"/>
              </a:gdLst>
              <a:ahLst/>
              <a:cxnLst>
                <a:cxn ang="0">
                  <a:pos x="T0" y="T1"/>
                </a:cxn>
                <a:cxn ang="0">
                  <a:pos x="T2" y="T3"/>
                </a:cxn>
                <a:cxn ang="0">
                  <a:pos x="T4" y="T5"/>
                </a:cxn>
                <a:cxn ang="0">
                  <a:pos x="T6" y="T7"/>
                </a:cxn>
                <a:cxn ang="0">
                  <a:pos x="T8" y="T9"/>
                </a:cxn>
              </a:cxnLst>
              <a:rect l="0" t="0" r="r" b="b"/>
              <a:pathLst>
                <a:path w="278" h="340">
                  <a:moveTo>
                    <a:pt x="270" y="0"/>
                  </a:moveTo>
                  <a:cubicBezTo>
                    <a:pt x="0" y="207"/>
                    <a:pt x="0" y="207"/>
                    <a:pt x="0" y="207"/>
                  </a:cubicBezTo>
                  <a:cubicBezTo>
                    <a:pt x="54" y="272"/>
                    <a:pt x="131" y="319"/>
                    <a:pt x="221" y="335"/>
                  </a:cubicBezTo>
                  <a:cubicBezTo>
                    <a:pt x="240" y="338"/>
                    <a:pt x="259" y="340"/>
                    <a:pt x="278" y="340"/>
                  </a:cubicBezTo>
                  <a:cubicBezTo>
                    <a:pt x="270" y="0"/>
                    <a:pt x="270" y="0"/>
                    <a:pt x="270" y="0"/>
                  </a:cubicBezTo>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8" name="i$ļíḓè">
              <a:extLst>
                <a:ext uri="{FF2B5EF4-FFF2-40B4-BE49-F238E27FC236}">
                  <a16:creationId xmlns:a16="http://schemas.microsoft.com/office/drawing/2014/main" id="{1D0C9092-C93F-4C32-A43F-B7724A7F875F}"/>
                </a:ext>
              </a:extLst>
            </p:cNvPr>
            <p:cNvSpPr/>
            <p:nvPr/>
          </p:nvSpPr>
          <p:spPr bwMode="auto">
            <a:xfrm>
              <a:off x="6101572" y="2577358"/>
              <a:ext cx="673156" cy="958467"/>
            </a:xfrm>
            <a:custGeom>
              <a:avLst/>
              <a:gdLst>
                <a:gd name="T0" fmla="*/ 12 w 423"/>
                <a:gd name="T1" fmla="*/ 329 h 604"/>
                <a:gd name="T2" fmla="*/ 35 w 423"/>
                <a:gd name="T3" fmla="*/ 532 h 604"/>
                <a:gd name="T4" fmla="*/ 47 w 423"/>
                <a:gd name="T5" fmla="*/ 557 h 604"/>
                <a:gd name="T6" fmla="*/ 75 w 423"/>
                <a:gd name="T7" fmla="*/ 604 h 604"/>
                <a:gd name="T8" fmla="*/ 361 w 423"/>
                <a:gd name="T9" fmla="*/ 388 h 604"/>
                <a:gd name="T10" fmla="*/ 362 w 423"/>
                <a:gd name="T11" fmla="*/ 382 h 604"/>
                <a:gd name="T12" fmla="*/ 387 w 423"/>
                <a:gd name="T13" fmla="*/ 239 h 604"/>
                <a:gd name="T14" fmla="*/ 423 w 423"/>
                <a:gd name="T15" fmla="*/ 27 h 604"/>
                <a:gd name="T16" fmla="*/ 12 w 423"/>
                <a:gd name="T17" fmla="*/ 329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3" h="604">
                  <a:moveTo>
                    <a:pt x="12" y="329"/>
                  </a:moveTo>
                  <a:cubicBezTo>
                    <a:pt x="0" y="400"/>
                    <a:pt x="9" y="470"/>
                    <a:pt x="35" y="532"/>
                  </a:cubicBezTo>
                  <a:cubicBezTo>
                    <a:pt x="47" y="557"/>
                    <a:pt x="47" y="557"/>
                    <a:pt x="47" y="557"/>
                  </a:cubicBezTo>
                  <a:cubicBezTo>
                    <a:pt x="55" y="573"/>
                    <a:pt x="64" y="589"/>
                    <a:pt x="75" y="604"/>
                  </a:cubicBezTo>
                  <a:cubicBezTo>
                    <a:pt x="361" y="388"/>
                    <a:pt x="361" y="388"/>
                    <a:pt x="361" y="388"/>
                  </a:cubicBezTo>
                  <a:cubicBezTo>
                    <a:pt x="362" y="382"/>
                    <a:pt x="362" y="382"/>
                    <a:pt x="362" y="382"/>
                  </a:cubicBezTo>
                  <a:cubicBezTo>
                    <a:pt x="387" y="239"/>
                    <a:pt x="387" y="239"/>
                    <a:pt x="387" y="239"/>
                  </a:cubicBezTo>
                  <a:cubicBezTo>
                    <a:pt x="423" y="27"/>
                    <a:pt x="423" y="27"/>
                    <a:pt x="423" y="27"/>
                  </a:cubicBezTo>
                  <a:cubicBezTo>
                    <a:pt x="228" y="0"/>
                    <a:pt x="46" y="133"/>
                    <a:pt x="12" y="329"/>
                  </a:cubicBezTo>
                </a:path>
              </a:pathLst>
            </a:custGeom>
            <a:solidFill>
              <a:srgbClr val="317A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9" name="iṧḷîḋê">
              <a:extLst>
                <a:ext uri="{FF2B5EF4-FFF2-40B4-BE49-F238E27FC236}">
                  <a16:creationId xmlns:a16="http://schemas.microsoft.com/office/drawing/2014/main" id="{634B7ED8-EFA1-4D8D-9955-2940B858937D}"/>
                </a:ext>
              </a:extLst>
            </p:cNvPr>
            <p:cNvSpPr/>
            <p:nvPr/>
          </p:nvSpPr>
          <p:spPr bwMode="auto">
            <a:xfrm>
              <a:off x="5989008" y="3872404"/>
              <a:ext cx="252991" cy="746713"/>
            </a:xfrm>
            <a:custGeom>
              <a:avLst/>
              <a:gdLst>
                <a:gd name="T0" fmla="*/ 227 w 227"/>
                <a:gd name="T1" fmla="*/ 19 h 670"/>
                <a:gd name="T2" fmla="*/ 113 w 227"/>
                <a:gd name="T3" fmla="*/ 0 h 670"/>
                <a:gd name="T4" fmla="*/ 0 w 227"/>
                <a:gd name="T5" fmla="*/ 650 h 670"/>
                <a:gd name="T6" fmla="*/ 114 w 227"/>
                <a:gd name="T7" fmla="*/ 670 h 670"/>
                <a:gd name="T8" fmla="*/ 227 w 227"/>
                <a:gd name="T9" fmla="*/ 19 h 670"/>
              </a:gdLst>
              <a:ahLst/>
              <a:cxnLst>
                <a:cxn ang="0">
                  <a:pos x="T0" y="T1"/>
                </a:cxn>
                <a:cxn ang="0">
                  <a:pos x="T2" y="T3"/>
                </a:cxn>
                <a:cxn ang="0">
                  <a:pos x="T4" y="T5"/>
                </a:cxn>
                <a:cxn ang="0">
                  <a:pos x="T6" y="T7"/>
                </a:cxn>
                <a:cxn ang="0">
                  <a:pos x="T8" y="T9"/>
                </a:cxn>
              </a:cxnLst>
              <a:rect l="0" t="0" r="r" b="b"/>
              <a:pathLst>
                <a:path w="227" h="670">
                  <a:moveTo>
                    <a:pt x="227" y="19"/>
                  </a:moveTo>
                  <a:lnTo>
                    <a:pt x="113" y="0"/>
                  </a:lnTo>
                  <a:lnTo>
                    <a:pt x="0" y="650"/>
                  </a:lnTo>
                  <a:lnTo>
                    <a:pt x="114" y="670"/>
                  </a:lnTo>
                  <a:lnTo>
                    <a:pt x="227" y="19"/>
                  </a:lnTo>
                  <a:close/>
                </a:path>
              </a:pathLst>
            </a:custGeom>
            <a:solidFill>
              <a:srgbClr val="2E97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0" name="îṥlïḍê">
              <a:extLst>
                <a:ext uri="{FF2B5EF4-FFF2-40B4-BE49-F238E27FC236}">
                  <a16:creationId xmlns:a16="http://schemas.microsoft.com/office/drawing/2014/main" id="{B66EF1F6-F27C-4668-A844-C1DA0151F7BA}"/>
                </a:ext>
              </a:extLst>
            </p:cNvPr>
            <p:cNvSpPr/>
            <p:nvPr/>
          </p:nvSpPr>
          <p:spPr bwMode="auto">
            <a:xfrm>
              <a:off x="5989008" y="3872404"/>
              <a:ext cx="252991" cy="746713"/>
            </a:xfrm>
            <a:custGeom>
              <a:avLst/>
              <a:gdLst>
                <a:gd name="T0" fmla="*/ 227 w 227"/>
                <a:gd name="T1" fmla="*/ 19 h 670"/>
                <a:gd name="T2" fmla="*/ 113 w 227"/>
                <a:gd name="T3" fmla="*/ 0 h 670"/>
                <a:gd name="T4" fmla="*/ 0 w 227"/>
                <a:gd name="T5" fmla="*/ 650 h 670"/>
                <a:gd name="T6" fmla="*/ 114 w 227"/>
                <a:gd name="T7" fmla="*/ 670 h 670"/>
                <a:gd name="T8" fmla="*/ 227 w 227"/>
                <a:gd name="T9" fmla="*/ 19 h 670"/>
              </a:gdLst>
              <a:ahLst/>
              <a:cxnLst>
                <a:cxn ang="0">
                  <a:pos x="T0" y="T1"/>
                </a:cxn>
                <a:cxn ang="0">
                  <a:pos x="T2" y="T3"/>
                </a:cxn>
                <a:cxn ang="0">
                  <a:pos x="T4" y="T5"/>
                </a:cxn>
                <a:cxn ang="0">
                  <a:pos x="T6" y="T7"/>
                </a:cxn>
                <a:cxn ang="0">
                  <a:pos x="T8" y="T9"/>
                </a:cxn>
              </a:cxnLst>
              <a:rect l="0" t="0" r="r" b="b"/>
              <a:pathLst>
                <a:path w="227" h="670">
                  <a:moveTo>
                    <a:pt x="227" y="19"/>
                  </a:moveTo>
                  <a:lnTo>
                    <a:pt x="113" y="0"/>
                  </a:lnTo>
                  <a:lnTo>
                    <a:pt x="0" y="650"/>
                  </a:lnTo>
                  <a:lnTo>
                    <a:pt x="114" y="670"/>
                  </a:lnTo>
                  <a:lnTo>
                    <a:pt x="227"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1" name="íş1iḓe">
              <a:extLst>
                <a:ext uri="{FF2B5EF4-FFF2-40B4-BE49-F238E27FC236}">
                  <a16:creationId xmlns:a16="http://schemas.microsoft.com/office/drawing/2014/main" id="{D1990064-ED94-4E39-BF82-0733DFBAED56}"/>
                </a:ext>
              </a:extLst>
            </p:cNvPr>
            <p:cNvSpPr/>
            <p:nvPr/>
          </p:nvSpPr>
          <p:spPr bwMode="auto">
            <a:xfrm>
              <a:off x="6185160" y="4152142"/>
              <a:ext cx="209525" cy="499295"/>
            </a:xfrm>
            <a:custGeom>
              <a:avLst/>
              <a:gdLst>
                <a:gd name="T0" fmla="*/ 188 w 188"/>
                <a:gd name="T1" fmla="*/ 18 h 448"/>
                <a:gd name="T2" fmla="*/ 74 w 188"/>
                <a:gd name="T3" fmla="*/ 0 h 448"/>
                <a:gd name="T4" fmla="*/ 0 w 188"/>
                <a:gd name="T5" fmla="*/ 429 h 448"/>
                <a:gd name="T6" fmla="*/ 114 w 188"/>
                <a:gd name="T7" fmla="*/ 448 h 448"/>
                <a:gd name="T8" fmla="*/ 188 w 188"/>
                <a:gd name="T9" fmla="*/ 18 h 448"/>
              </a:gdLst>
              <a:ahLst/>
              <a:cxnLst>
                <a:cxn ang="0">
                  <a:pos x="T0" y="T1"/>
                </a:cxn>
                <a:cxn ang="0">
                  <a:pos x="T2" y="T3"/>
                </a:cxn>
                <a:cxn ang="0">
                  <a:pos x="T4" y="T5"/>
                </a:cxn>
                <a:cxn ang="0">
                  <a:pos x="T6" y="T7"/>
                </a:cxn>
                <a:cxn ang="0">
                  <a:pos x="T8" y="T9"/>
                </a:cxn>
              </a:cxnLst>
              <a:rect l="0" t="0" r="r" b="b"/>
              <a:pathLst>
                <a:path w="188" h="448">
                  <a:moveTo>
                    <a:pt x="188" y="18"/>
                  </a:moveTo>
                  <a:lnTo>
                    <a:pt x="74" y="0"/>
                  </a:lnTo>
                  <a:lnTo>
                    <a:pt x="0" y="429"/>
                  </a:lnTo>
                  <a:lnTo>
                    <a:pt x="114" y="448"/>
                  </a:lnTo>
                  <a:lnTo>
                    <a:pt x="188" y="18"/>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2" name="iS1íḓê">
              <a:extLst>
                <a:ext uri="{FF2B5EF4-FFF2-40B4-BE49-F238E27FC236}">
                  <a16:creationId xmlns:a16="http://schemas.microsoft.com/office/drawing/2014/main" id="{556F1C35-6630-407E-9F81-F5FEA697D121}"/>
                </a:ext>
              </a:extLst>
            </p:cNvPr>
            <p:cNvSpPr/>
            <p:nvPr/>
          </p:nvSpPr>
          <p:spPr bwMode="auto">
            <a:xfrm>
              <a:off x="6185160" y="4152142"/>
              <a:ext cx="209525" cy="499295"/>
            </a:xfrm>
            <a:custGeom>
              <a:avLst/>
              <a:gdLst>
                <a:gd name="T0" fmla="*/ 188 w 188"/>
                <a:gd name="T1" fmla="*/ 18 h 448"/>
                <a:gd name="T2" fmla="*/ 74 w 188"/>
                <a:gd name="T3" fmla="*/ 0 h 448"/>
                <a:gd name="T4" fmla="*/ 0 w 188"/>
                <a:gd name="T5" fmla="*/ 429 h 448"/>
                <a:gd name="T6" fmla="*/ 114 w 188"/>
                <a:gd name="T7" fmla="*/ 448 h 448"/>
                <a:gd name="T8" fmla="*/ 188 w 188"/>
                <a:gd name="T9" fmla="*/ 18 h 448"/>
              </a:gdLst>
              <a:ahLst/>
              <a:cxnLst>
                <a:cxn ang="0">
                  <a:pos x="T0" y="T1"/>
                </a:cxn>
                <a:cxn ang="0">
                  <a:pos x="T2" y="T3"/>
                </a:cxn>
                <a:cxn ang="0">
                  <a:pos x="T4" y="T5"/>
                </a:cxn>
                <a:cxn ang="0">
                  <a:pos x="T6" y="T7"/>
                </a:cxn>
                <a:cxn ang="0">
                  <a:pos x="T8" y="T9"/>
                </a:cxn>
              </a:cxnLst>
              <a:rect l="0" t="0" r="r" b="b"/>
              <a:pathLst>
                <a:path w="188" h="448">
                  <a:moveTo>
                    <a:pt x="188" y="18"/>
                  </a:moveTo>
                  <a:lnTo>
                    <a:pt x="74" y="0"/>
                  </a:lnTo>
                  <a:lnTo>
                    <a:pt x="0" y="429"/>
                  </a:lnTo>
                  <a:lnTo>
                    <a:pt x="114" y="448"/>
                  </a:lnTo>
                  <a:lnTo>
                    <a:pt x="188"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3" name="ís1íďé">
              <a:extLst>
                <a:ext uri="{FF2B5EF4-FFF2-40B4-BE49-F238E27FC236}">
                  <a16:creationId xmlns:a16="http://schemas.microsoft.com/office/drawing/2014/main" id="{954C7C19-37B8-4D33-B1CE-4FEF2E126245}"/>
                </a:ext>
              </a:extLst>
            </p:cNvPr>
            <p:cNvSpPr/>
            <p:nvPr/>
          </p:nvSpPr>
          <p:spPr bwMode="auto">
            <a:xfrm>
              <a:off x="6379082" y="4320431"/>
              <a:ext cx="187235" cy="364441"/>
            </a:xfrm>
            <a:custGeom>
              <a:avLst/>
              <a:gdLst>
                <a:gd name="T0" fmla="*/ 168 w 168"/>
                <a:gd name="T1" fmla="*/ 20 h 327"/>
                <a:gd name="T2" fmla="*/ 54 w 168"/>
                <a:gd name="T3" fmla="*/ 0 h 327"/>
                <a:gd name="T4" fmla="*/ 0 w 168"/>
                <a:gd name="T5" fmla="*/ 307 h 327"/>
                <a:gd name="T6" fmla="*/ 114 w 168"/>
                <a:gd name="T7" fmla="*/ 327 h 327"/>
                <a:gd name="T8" fmla="*/ 168 w 168"/>
                <a:gd name="T9" fmla="*/ 20 h 327"/>
              </a:gdLst>
              <a:ahLst/>
              <a:cxnLst>
                <a:cxn ang="0">
                  <a:pos x="T0" y="T1"/>
                </a:cxn>
                <a:cxn ang="0">
                  <a:pos x="T2" y="T3"/>
                </a:cxn>
                <a:cxn ang="0">
                  <a:pos x="T4" y="T5"/>
                </a:cxn>
                <a:cxn ang="0">
                  <a:pos x="T6" y="T7"/>
                </a:cxn>
                <a:cxn ang="0">
                  <a:pos x="T8" y="T9"/>
                </a:cxn>
              </a:cxnLst>
              <a:rect l="0" t="0" r="r" b="b"/>
              <a:pathLst>
                <a:path w="168" h="327">
                  <a:moveTo>
                    <a:pt x="168" y="20"/>
                  </a:moveTo>
                  <a:lnTo>
                    <a:pt x="54" y="0"/>
                  </a:lnTo>
                  <a:lnTo>
                    <a:pt x="0" y="307"/>
                  </a:lnTo>
                  <a:lnTo>
                    <a:pt x="114" y="327"/>
                  </a:lnTo>
                  <a:lnTo>
                    <a:pt x="168" y="20"/>
                  </a:lnTo>
                  <a:close/>
                </a:path>
              </a:pathLst>
            </a:custGeom>
            <a:solidFill>
              <a:srgbClr val="FFC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4" name="îsľîďe">
              <a:extLst>
                <a:ext uri="{FF2B5EF4-FFF2-40B4-BE49-F238E27FC236}">
                  <a16:creationId xmlns:a16="http://schemas.microsoft.com/office/drawing/2014/main" id="{E99339C1-F67E-473C-9F1E-36092AD902EE}"/>
                </a:ext>
              </a:extLst>
            </p:cNvPr>
            <p:cNvSpPr/>
            <p:nvPr/>
          </p:nvSpPr>
          <p:spPr bwMode="auto">
            <a:xfrm>
              <a:off x="6379082" y="4320431"/>
              <a:ext cx="187235" cy="364441"/>
            </a:xfrm>
            <a:custGeom>
              <a:avLst/>
              <a:gdLst>
                <a:gd name="T0" fmla="*/ 168 w 168"/>
                <a:gd name="T1" fmla="*/ 20 h 327"/>
                <a:gd name="T2" fmla="*/ 54 w 168"/>
                <a:gd name="T3" fmla="*/ 0 h 327"/>
                <a:gd name="T4" fmla="*/ 0 w 168"/>
                <a:gd name="T5" fmla="*/ 307 h 327"/>
                <a:gd name="T6" fmla="*/ 114 w 168"/>
                <a:gd name="T7" fmla="*/ 327 h 327"/>
                <a:gd name="T8" fmla="*/ 168 w 168"/>
                <a:gd name="T9" fmla="*/ 20 h 327"/>
              </a:gdLst>
              <a:ahLst/>
              <a:cxnLst>
                <a:cxn ang="0">
                  <a:pos x="T0" y="T1"/>
                </a:cxn>
                <a:cxn ang="0">
                  <a:pos x="T2" y="T3"/>
                </a:cxn>
                <a:cxn ang="0">
                  <a:pos x="T4" y="T5"/>
                </a:cxn>
                <a:cxn ang="0">
                  <a:pos x="T6" y="T7"/>
                </a:cxn>
                <a:cxn ang="0">
                  <a:pos x="T8" y="T9"/>
                </a:cxn>
              </a:cxnLst>
              <a:rect l="0" t="0" r="r" b="b"/>
              <a:pathLst>
                <a:path w="168" h="327">
                  <a:moveTo>
                    <a:pt x="168" y="20"/>
                  </a:moveTo>
                  <a:lnTo>
                    <a:pt x="54" y="0"/>
                  </a:lnTo>
                  <a:lnTo>
                    <a:pt x="0" y="307"/>
                  </a:lnTo>
                  <a:lnTo>
                    <a:pt x="114" y="327"/>
                  </a:lnTo>
                  <a:lnTo>
                    <a:pt x="168"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5" name="iSļidé">
              <a:extLst>
                <a:ext uri="{FF2B5EF4-FFF2-40B4-BE49-F238E27FC236}">
                  <a16:creationId xmlns:a16="http://schemas.microsoft.com/office/drawing/2014/main" id="{98D391F5-6A38-4E10-A9E6-9E15B8F27336}"/>
                </a:ext>
              </a:extLst>
            </p:cNvPr>
            <p:cNvSpPr/>
            <p:nvPr/>
          </p:nvSpPr>
          <p:spPr bwMode="auto">
            <a:xfrm>
              <a:off x="6573005" y="4456400"/>
              <a:ext cx="168289" cy="261907"/>
            </a:xfrm>
            <a:custGeom>
              <a:avLst/>
              <a:gdLst>
                <a:gd name="T0" fmla="*/ 151 w 151"/>
                <a:gd name="T1" fmla="*/ 20 h 235"/>
                <a:gd name="T2" fmla="*/ 37 w 151"/>
                <a:gd name="T3" fmla="*/ 0 h 235"/>
                <a:gd name="T4" fmla="*/ 0 w 151"/>
                <a:gd name="T5" fmla="*/ 215 h 235"/>
                <a:gd name="T6" fmla="*/ 114 w 151"/>
                <a:gd name="T7" fmla="*/ 235 h 235"/>
                <a:gd name="T8" fmla="*/ 151 w 151"/>
                <a:gd name="T9" fmla="*/ 20 h 235"/>
              </a:gdLst>
              <a:ahLst/>
              <a:cxnLst>
                <a:cxn ang="0">
                  <a:pos x="T0" y="T1"/>
                </a:cxn>
                <a:cxn ang="0">
                  <a:pos x="T2" y="T3"/>
                </a:cxn>
                <a:cxn ang="0">
                  <a:pos x="T4" y="T5"/>
                </a:cxn>
                <a:cxn ang="0">
                  <a:pos x="T6" y="T7"/>
                </a:cxn>
                <a:cxn ang="0">
                  <a:pos x="T8" y="T9"/>
                </a:cxn>
              </a:cxnLst>
              <a:rect l="0" t="0" r="r" b="b"/>
              <a:pathLst>
                <a:path w="151" h="235">
                  <a:moveTo>
                    <a:pt x="151" y="20"/>
                  </a:moveTo>
                  <a:lnTo>
                    <a:pt x="37" y="0"/>
                  </a:lnTo>
                  <a:lnTo>
                    <a:pt x="0" y="215"/>
                  </a:lnTo>
                  <a:lnTo>
                    <a:pt x="114" y="235"/>
                  </a:lnTo>
                  <a:lnTo>
                    <a:pt x="151" y="20"/>
                  </a:lnTo>
                  <a:close/>
                </a:path>
              </a:pathLst>
            </a:custGeom>
            <a:solidFill>
              <a:srgbClr val="8A37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6" name="ïṩḻïdé">
              <a:extLst>
                <a:ext uri="{FF2B5EF4-FFF2-40B4-BE49-F238E27FC236}">
                  <a16:creationId xmlns:a16="http://schemas.microsoft.com/office/drawing/2014/main" id="{5F691B25-563C-4F3E-86A2-C5908E97D105}"/>
                </a:ext>
              </a:extLst>
            </p:cNvPr>
            <p:cNvSpPr/>
            <p:nvPr/>
          </p:nvSpPr>
          <p:spPr bwMode="auto">
            <a:xfrm>
              <a:off x="6573005" y="4456400"/>
              <a:ext cx="168289" cy="261907"/>
            </a:xfrm>
            <a:custGeom>
              <a:avLst/>
              <a:gdLst>
                <a:gd name="T0" fmla="*/ 151 w 151"/>
                <a:gd name="T1" fmla="*/ 20 h 235"/>
                <a:gd name="T2" fmla="*/ 37 w 151"/>
                <a:gd name="T3" fmla="*/ 0 h 235"/>
                <a:gd name="T4" fmla="*/ 0 w 151"/>
                <a:gd name="T5" fmla="*/ 215 h 235"/>
                <a:gd name="T6" fmla="*/ 114 w 151"/>
                <a:gd name="T7" fmla="*/ 235 h 235"/>
                <a:gd name="T8" fmla="*/ 151 w 151"/>
                <a:gd name="T9" fmla="*/ 20 h 235"/>
              </a:gdLst>
              <a:ahLst/>
              <a:cxnLst>
                <a:cxn ang="0">
                  <a:pos x="T0" y="T1"/>
                </a:cxn>
                <a:cxn ang="0">
                  <a:pos x="T2" y="T3"/>
                </a:cxn>
                <a:cxn ang="0">
                  <a:pos x="T4" y="T5"/>
                </a:cxn>
                <a:cxn ang="0">
                  <a:pos x="T6" y="T7"/>
                </a:cxn>
                <a:cxn ang="0">
                  <a:pos x="T8" y="T9"/>
                </a:cxn>
              </a:cxnLst>
              <a:rect l="0" t="0" r="r" b="b"/>
              <a:pathLst>
                <a:path w="151" h="235">
                  <a:moveTo>
                    <a:pt x="151" y="20"/>
                  </a:moveTo>
                  <a:lnTo>
                    <a:pt x="37" y="0"/>
                  </a:lnTo>
                  <a:lnTo>
                    <a:pt x="0" y="215"/>
                  </a:lnTo>
                  <a:lnTo>
                    <a:pt x="114" y="235"/>
                  </a:lnTo>
                  <a:lnTo>
                    <a:pt x="151"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7" name="ísľîḋé">
              <a:extLst>
                <a:ext uri="{FF2B5EF4-FFF2-40B4-BE49-F238E27FC236}">
                  <a16:creationId xmlns:a16="http://schemas.microsoft.com/office/drawing/2014/main" id="{ACFAA1F5-F51B-4F49-831D-E63750ADA836}"/>
                </a:ext>
              </a:extLst>
            </p:cNvPr>
            <p:cNvSpPr/>
            <p:nvPr/>
          </p:nvSpPr>
          <p:spPr bwMode="auto">
            <a:xfrm>
              <a:off x="6766927" y="4324889"/>
              <a:ext cx="197266" cy="426853"/>
            </a:xfrm>
            <a:custGeom>
              <a:avLst/>
              <a:gdLst>
                <a:gd name="T0" fmla="*/ 177 w 177"/>
                <a:gd name="T1" fmla="*/ 19 h 383"/>
                <a:gd name="T2" fmla="*/ 62 w 177"/>
                <a:gd name="T3" fmla="*/ 0 h 383"/>
                <a:gd name="T4" fmla="*/ 0 w 177"/>
                <a:gd name="T5" fmla="*/ 363 h 383"/>
                <a:gd name="T6" fmla="*/ 114 w 177"/>
                <a:gd name="T7" fmla="*/ 383 h 383"/>
                <a:gd name="T8" fmla="*/ 177 w 177"/>
                <a:gd name="T9" fmla="*/ 19 h 383"/>
              </a:gdLst>
              <a:ahLst/>
              <a:cxnLst>
                <a:cxn ang="0">
                  <a:pos x="T0" y="T1"/>
                </a:cxn>
                <a:cxn ang="0">
                  <a:pos x="T2" y="T3"/>
                </a:cxn>
                <a:cxn ang="0">
                  <a:pos x="T4" y="T5"/>
                </a:cxn>
                <a:cxn ang="0">
                  <a:pos x="T6" y="T7"/>
                </a:cxn>
                <a:cxn ang="0">
                  <a:pos x="T8" y="T9"/>
                </a:cxn>
              </a:cxnLst>
              <a:rect l="0" t="0" r="r" b="b"/>
              <a:pathLst>
                <a:path w="177" h="383">
                  <a:moveTo>
                    <a:pt x="177" y="19"/>
                  </a:moveTo>
                  <a:lnTo>
                    <a:pt x="62" y="0"/>
                  </a:lnTo>
                  <a:lnTo>
                    <a:pt x="0" y="363"/>
                  </a:lnTo>
                  <a:lnTo>
                    <a:pt x="114" y="383"/>
                  </a:lnTo>
                  <a:lnTo>
                    <a:pt x="177" y="19"/>
                  </a:lnTo>
                  <a:close/>
                </a:path>
              </a:pathLst>
            </a:custGeom>
            <a:solidFill>
              <a:srgbClr val="F44D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8" name="iš1ïḋe">
              <a:extLst>
                <a:ext uri="{FF2B5EF4-FFF2-40B4-BE49-F238E27FC236}">
                  <a16:creationId xmlns:a16="http://schemas.microsoft.com/office/drawing/2014/main" id="{5A92DB20-5E1D-434F-9AE4-6F065640BE46}"/>
                </a:ext>
              </a:extLst>
            </p:cNvPr>
            <p:cNvSpPr/>
            <p:nvPr/>
          </p:nvSpPr>
          <p:spPr bwMode="auto">
            <a:xfrm>
              <a:off x="6766927" y="4324889"/>
              <a:ext cx="197266" cy="426853"/>
            </a:xfrm>
            <a:custGeom>
              <a:avLst/>
              <a:gdLst>
                <a:gd name="T0" fmla="*/ 177 w 177"/>
                <a:gd name="T1" fmla="*/ 19 h 383"/>
                <a:gd name="T2" fmla="*/ 62 w 177"/>
                <a:gd name="T3" fmla="*/ 0 h 383"/>
                <a:gd name="T4" fmla="*/ 0 w 177"/>
                <a:gd name="T5" fmla="*/ 363 h 383"/>
                <a:gd name="T6" fmla="*/ 114 w 177"/>
                <a:gd name="T7" fmla="*/ 383 h 383"/>
                <a:gd name="T8" fmla="*/ 177 w 177"/>
                <a:gd name="T9" fmla="*/ 19 h 383"/>
              </a:gdLst>
              <a:ahLst/>
              <a:cxnLst>
                <a:cxn ang="0">
                  <a:pos x="T0" y="T1"/>
                </a:cxn>
                <a:cxn ang="0">
                  <a:pos x="T2" y="T3"/>
                </a:cxn>
                <a:cxn ang="0">
                  <a:pos x="T4" y="T5"/>
                </a:cxn>
                <a:cxn ang="0">
                  <a:pos x="T6" y="T7"/>
                </a:cxn>
                <a:cxn ang="0">
                  <a:pos x="T8" y="T9"/>
                </a:cxn>
              </a:cxnLst>
              <a:rect l="0" t="0" r="r" b="b"/>
              <a:pathLst>
                <a:path w="177" h="383">
                  <a:moveTo>
                    <a:pt x="177" y="19"/>
                  </a:moveTo>
                  <a:lnTo>
                    <a:pt x="62" y="0"/>
                  </a:lnTo>
                  <a:lnTo>
                    <a:pt x="0" y="363"/>
                  </a:lnTo>
                  <a:lnTo>
                    <a:pt x="114" y="383"/>
                  </a:lnTo>
                  <a:lnTo>
                    <a:pt x="177"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9" name="ïṩļîḋè">
              <a:extLst>
                <a:ext uri="{FF2B5EF4-FFF2-40B4-BE49-F238E27FC236}">
                  <a16:creationId xmlns:a16="http://schemas.microsoft.com/office/drawing/2014/main" id="{D7251A6B-1708-4F76-BDCF-DB3A7E8C2D4D}"/>
                </a:ext>
              </a:extLst>
            </p:cNvPr>
            <p:cNvSpPr/>
            <p:nvPr/>
          </p:nvSpPr>
          <p:spPr bwMode="auto">
            <a:xfrm>
              <a:off x="7469060" y="3012012"/>
              <a:ext cx="99191" cy="96962"/>
            </a:xfrm>
            <a:custGeom>
              <a:avLst/>
              <a:gdLst>
                <a:gd name="T0" fmla="*/ 76 w 89"/>
                <a:gd name="T1" fmla="*/ 87 h 87"/>
                <a:gd name="T2" fmla="*/ 0 w 89"/>
                <a:gd name="T3" fmla="*/ 74 h 87"/>
                <a:gd name="T4" fmla="*/ 13 w 89"/>
                <a:gd name="T5" fmla="*/ 0 h 87"/>
                <a:gd name="T6" fmla="*/ 89 w 89"/>
                <a:gd name="T7" fmla="*/ 13 h 87"/>
                <a:gd name="T8" fmla="*/ 76 w 89"/>
                <a:gd name="T9" fmla="*/ 87 h 87"/>
              </a:gdLst>
              <a:ahLst/>
              <a:cxnLst>
                <a:cxn ang="0">
                  <a:pos x="T0" y="T1"/>
                </a:cxn>
                <a:cxn ang="0">
                  <a:pos x="T2" y="T3"/>
                </a:cxn>
                <a:cxn ang="0">
                  <a:pos x="T4" y="T5"/>
                </a:cxn>
                <a:cxn ang="0">
                  <a:pos x="T6" y="T7"/>
                </a:cxn>
                <a:cxn ang="0">
                  <a:pos x="T8" y="T9"/>
                </a:cxn>
              </a:cxnLst>
              <a:rect l="0" t="0" r="r" b="b"/>
              <a:pathLst>
                <a:path w="89" h="87">
                  <a:moveTo>
                    <a:pt x="76" y="87"/>
                  </a:moveTo>
                  <a:lnTo>
                    <a:pt x="0" y="74"/>
                  </a:lnTo>
                  <a:lnTo>
                    <a:pt x="13" y="0"/>
                  </a:lnTo>
                  <a:lnTo>
                    <a:pt x="89" y="13"/>
                  </a:lnTo>
                  <a:lnTo>
                    <a:pt x="76" y="87"/>
                  </a:lnTo>
                  <a:close/>
                </a:path>
              </a:pathLst>
            </a:custGeom>
            <a:solidFill>
              <a:srgbClr val="317A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0" name="îš1ïďé">
              <a:extLst>
                <a:ext uri="{FF2B5EF4-FFF2-40B4-BE49-F238E27FC236}">
                  <a16:creationId xmlns:a16="http://schemas.microsoft.com/office/drawing/2014/main" id="{F2D5BD72-67B0-474D-A445-56A5CCFCEA4D}"/>
                </a:ext>
              </a:extLst>
            </p:cNvPr>
            <p:cNvSpPr/>
            <p:nvPr/>
          </p:nvSpPr>
          <p:spPr bwMode="auto">
            <a:xfrm>
              <a:off x="7469060" y="3012012"/>
              <a:ext cx="99191" cy="96962"/>
            </a:xfrm>
            <a:custGeom>
              <a:avLst/>
              <a:gdLst>
                <a:gd name="T0" fmla="*/ 76 w 89"/>
                <a:gd name="T1" fmla="*/ 87 h 87"/>
                <a:gd name="T2" fmla="*/ 0 w 89"/>
                <a:gd name="T3" fmla="*/ 74 h 87"/>
                <a:gd name="T4" fmla="*/ 13 w 89"/>
                <a:gd name="T5" fmla="*/ 0 h 87"/>
                <a:gd name="T6" fmla="*/ 89 w 89"/>
                <a:gd name="T7" fmla="*/ 13 h 87"/>
                <a:gd name="T8" fmla="*/ 76 w 89"/>
                <a:gd name="T9" fmla="*/ 87 h 87"/>
              </a:gdLst>
              <a:ahLst/>
              <a:cxnLst>
                <a:cxn ang="0">
                  <a:pos x="T0" y="T1"/>
                </a:cxn>
                <a:cxn ang="0">
                  <a:pos x="T2" y="T3"/>
                </a:cxn>
                <a:cxn ang="0">
                  <a:pos x="T4" y="T5"/>
                </a:cxn>
                <a:cxn ang="0">
                  <a:pos x="T6" y="T7"/>
                </a:cxn>
                <a:cxn ang="0">
                  <a:pos x="T8" y="T9"/>
                </a:cxn>
              </a:cxnLst>
              <a:rect l="0" t="0" r="r" b="b"/>
              <a:pathLst>
                <a:path w="89" h="87">
                  <a:moveTo>
                    <a:pt x="76" y="87"/>
                  </a:moveTo>
                  <a:lnTo>
                    <a:pt x="0" y="74"/>
                  </a:lnTo>
                  <a:lnTo>
                    <a:pt x="13" y="0"/>
                  </a:lnTo>
                  <a:lnTo>
                    <a:pt x="89" y="13"/>
                  </a:lnTo>
                  <a:lnTo>
                    <a:pt x="76" y="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1" name="íSḻíḍè">
              <a:extLst>
                <a:ext uri="{FF2B5EF4-FFF2-40B4-BE49-F238E27FC236}">
                  <a16:creationId xmlns:a16="http://schemas.microsoft.com/office/drawing/2014/main" id="{885C45B8-EB21-48E7-B134-E4B56A5682EF}"/>
                </a:ext>
              </a:extLst>
            </p:cNvPr>
            <p:cNvSpPr/>
            <p:nvPr/>
          </p:nvSpPr>
          <p:spPr bwMode="auto">
            <a:xfrm>
              <a:off x="7631777" y="3064393"/>
              <a:ext cx="541646" cy="123710"/>
            </a:xfrm>
            <a:custGeom>
              <a:avLst/>
              <a:gdLst>
                <a:gd name="T0" fmla="*/ 482 w 486"/>
                <a:gd name="T1" fmla="*/ 111 h 111"/>
                <a:gd name="T2" fmla="*/ 0 w 486"/>
                <a:gd name="T3" fmla="*/ 29 h 111"/>
                <a:gd name="T4" fmla="*/ 4 w 486"/>
                <a:gd name="T5" fmla="*/ 0 h 111"/>
                <a:gd name="T6" fmla="*/ 486 w 486"/>
                <a:gd name="T7" fmla="*/ 83 h 111"/>
                <a:gd name="T8" fmla="*/ 482 w 486"/>
                <a:gd name="T9" fmla="*/ 111 h 111"/>
              </a:gdLst>
              <a:ahLst/>
              <a:cxnLst>
                <a:cxn ang="0">
                  <a:pos x="T0" y="T1"/>
                </a:cxn>
                <a:cxn ang="0">
                  <a:pos x="T2" y="T3"/>
                </a:cxn>
                <a:cxn ang="0">
                  <a:pos x="T4" y="T5"/>
                </a:cxn>
                <a:cxn ang="0">
                  <a:pos x="T6" y="T7"/>
                </a:cxn>
                <a:cxn ang="0">
                  <a:pos x="T8" y="T9"/>
                </a:cxn>
              </a:cxnLst>
              <a:rect l="0" t="0" r="r" b="b"/>
              <a:pathLst>
                <a:path w="486" h="111">
                  <a:moveTo>
                    <a:pt x="482" y="111"/>
                  </a:moveTo>
                  <a:lnTo>
                    <a:pt x="0" y="29"/>
                  </a:lnTo>
                  <a:lnTo>
                    <a:pt x="4" y="0"/>
                  </a:lnTo>
                  <a:lnTo>
                    <a:pt x="486" y="83"/>
                  </a:lnTo>
                  <a:lnTo>
                    <a:pt x="482" y="111"/>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2" name="ïṩ1íḓé">
              <a:extLst>
                <a:ext uri="{FF2B5EF4-FFF2-40B4-BE49-F238E27FC236}">
                  <a16:creationId xmlns:a16="http://schemas.microsoft.com/office/drawing/2014/main" id="{3DCE4789-1831-4ACE-95BE-A34162689B72}"/>
                </a:ext>
              </a:extLst>
            </p:cNvPr>
            <p:cNvSpPr/>
            <p:nvPr/>
          </p:nvSpPr>
          <p:spPr bwMode="auto">
            <a:xfrm>
              <a:off x="7631777" y="3064393"/>
              <a:ext cx="541646" cy="123710"/>
            </a:xfrm>
            <a:custGeom>
              <a:avLst/>
              <a:gdLst>
                <a:gd name="T0" fmla="*/ 482 w 486"/>
                <a:gd name="T1" fmla="*/ 111 h 111"/>
                <a:gd name="T2" fmla="*/ 0 w 486"/>
                <a:gd name="T3" fmla="*/ 29 h 111"/>
                <a:gd name="T4" fmla="*/ 4 w 486"/>
                <a:gd name="T5" fmla="*/ 0 h 111"/>
                <a:gd name="T6" fmla="*/ 486 w 486"/>
                <a:gd name="T7" fmla="*/ 83 h 111"/>
                <a:gd name="T8" fmla="*/ 482 w 486"/>
                <a:gd name="T9" fmla="*/ 111 h 111"/>
              </a:gdLst>
              <a:ahLst/>
              <a:cxnLst>
                <a:cxn ang="0">
                  <a:pos x="T0" y="T1"/>
                </a:cxn>
                <a:cxn ang="0">
                  <a:pos x="T2" y="T3"/>
                </a:cxn>
                <a:cxn ang="0">
                  <a:pos x="T4" y="T5"/>
                </a:cxn>
                <a:cxn ang="0">
                  <a:pos x="T6" y="T7"/>
                </a:cxn>
                <a:cxn ang="0">
                  <a:pos x="T8" y="T9"/>
                </a:cxn>
              </a:cxnLst>
              <a:rect l="0" t="0" r="r" b="b"/>
              <a:pathLst>
                <a:path w="486" h="111">
                  <a:moveTo>
                    <a:pt x="482" y="111"/>
                  </a:moveTo>
                  <a:lnTo>
                    <a:pt x="0" y="29"/>
                  </a:lnTo>
                  <a:lnTo>
                    <a:pt x="4" y="0"/>
                  </a:lnTo>
                  <a:lnTo>
                    <a:pt x="486" y="83"/>
                  </a:lnTo>
                  <a:lnTo>
                    <a:pt x="482" y="1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3" name="iSḷïḍe">
              <a:extLst>
                <a:ext uri="{FF2B5EF4-FFF2-40B4-BE49-F238E27FC236}">
                  <a16:creationId xmlns:a16="http://schemas.microsoft.com/office/drawing/2014/main" id="{DD637832-7D71-4DE5-BEAD-B48DF755EA46}"/>
                </a:ext>
              </a:extLst>
            </p:cNvPr>
            <p:cNvSpPr/>
            <p:nvPr/>
          </p:nvSpPr>
          <p:spPr bwMode="auto">
            <a:xfrm>
              <a:off x="7446770" y="3145751"/>
              <a:ext cx="96962" cy="98076"/>
            </a:xfrm>
            <a:custGeom>
              <a:avLst/>
              <a:gdLst>
                <a:gd name="T0" fmla="*/ 74 w 87"/>
                <a:gd name="T1" fmla="*/ 88 h 88"/>
                <a:gd name="T2" fmla="*/ 0 w 87"/>
                <a:gd name="T3" fmla="*/ 75 h 88"/>
                <a:gd name="T4" fmla="*/ 13 w 87"/>
                <a:gd name="T5" fmla="*/ 0 h 88"/>
                <a:gd name="T6" fmla="*/ 87 w 87"/>
                <a:gd name="T7" fmla="*/ 13 h 88"/>
                <a:gd name="T8" fmla="*/ 74 w 87"/>
                <a:gd name="T9" fmla="*/ 88 h 88"/>
              </a:gdLst>
              <a:ahLst/>
              <a:cxnLst>
                <a:cxn ang="0">
                  <a:pos x="T0" y="T1"/>
                </a:cxn>
                <a:cxn ang="0">
                  <a:pos x="T2" y="T3"/>
                </a:cxn>
                <a:cxn ang="0">
                  <a:pos x="T4" y="T5"/>
                </a:cxn>
                <a:cxn ang="0">
                  <a:pos x="T6" y="T7"/>
                </a:cxn>
                <a:cxn ang="0">
                  <a:pos x="T8" y="T9"/>
                </a:cxn>
              </a:cxnLst>
              <a:rect l="0" t="0" r="r" b="b"/>
              <a:pathLst>
                <a:path w="87" h="88">
                  <a:moveTo>
                    <a:pt x="74" y="88"/>
                  </a:moveTo>
                  <a:lnTo>
                    <a:pt x="0" y="75"/>
                  </a:lnTo>
                  <a:lnTo>
                    <a:pt x="13" y="0"/>
                  </a:lnTo>
                  <a:lnTo>
                    <a:pt x="87" y="13"/>
                  </a:lnTo>
                  <a:lnTo>
                    <a:pt x="74" y="88"/>
                  </a:lnTo>
                  <a:close/>
                </a:path>
              </a:pathLst>
            </a:custGeom>
            <a:solidFill>
              <a:srgbClr val="75CF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4" name="ï$ḷídé">
              <a:extLst>
                <a:ext uri="{FF2B5EF4-FFF2-40B4-BE49-F238E27FC236}">
                  <a16:creationId xmlns:a16="http://schemas.microsoft.com/office/drawing/2014/main" id="{D000189B-F5B8-40F3-BCEA-513BB09E2366}"/>
                </a:ext>
              </a:extLst>
            </p:cNvPr>
            <p:cNvSpPr/>
            <p:nvPr/>
          </p:nvSpPr>
          <p:spPr bwMode="auto">
            <a:xfrm>
              <a:off x="7446770" y="3145751"/>
              <a:ext cx="96962" cy="98076"/>
            </a:xfrm>
            <a:custGeom>
              <a:avLst/>
              <a:gdLst>
                <a:gd name="T0" fmla="*/ 74 w 87"/>
                <a:gd name="T1" fmla="*/ 88 h 88"/>
                <a:gd name="T2" fmla="*/ 0 w 87"/>
                <a:gd name="T3" fmla="*/ 75 h 88"/>
                <a:gd name="T4" fmla="*/ 13 w 87"/>
                <a:gd name="T5" fmla="*/ 0 h 88"/>
                <a:gd name="T6" fmla="*/ 87 w 87"/>
                <a:gd name="T7" fmla="*/ 13 h 88"/>
                <a:gd name="T8" fmla="*/ 74 w 87"/>
                <a:gd name="T9" fmla="*/ 88 h 88"/>
              </a:gdLst>
              <a:ahLst/>
              <a:cxnLst>
                <a:cxn ang="0">
                  <a:pos x="T0" y="T1"/>
                </a:cxn>
                <a:cxn ang="0">
                  <a:pos x="T2" y="T3"/>
                </a:cxn>
                <a:cxn ang="0">
                  <a:pos x="T4" y="T5"/>
                </a:cxn>
                <a:cxn ang="0">
                  <a:pos x="T6" y="T7"/>
                </a:cxn>
                <a:cxn ang="0">
                  <a:pos x="T8" y="T9"/>
                </a:cxn>
              </a:cxnLst>
              <a:rect l="0" t="0" r="r" b="b"/>
              <a:pathLst>
                <a:path w="87" h="88">
                  <a:moveTo>
                    <a:pt x="74" y="88"/>
                  </a:moveTo>
                  <a:lnTo>
                    <a:pt x="0" y="75"/>
                  </a:lnTo>
                  <a:lnTo>
                    <a:pt x="13" y="0"/>
                  </a:lnTo>
                  <a:lnTo>
                    <a:pt x="87" y="13"/>
                  </a:lnTo>
                  <a:lnTo>
                    <a:pt x="74" y="8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5" name="iślîḍe">
              <a:extLst>
                <a:ext uri="{FF2B5EF4-FFF2-40B4-BE49-F238E27FC236}">
                  <a16:creationId xmlns:a16="http://schemas.microsoft.com/office/drawing/2014/main" id="{F61E9646-FD2A-4C28-B4F6-B26DD8BEC7A7}"/>
                </a:ext>
              </a:extLst>
            </p:cNvPr>
            <p:cNvSpPr/>
            <p:nvPr/>
          </p:nvSpPr>
          <p:spPr bwMode="auto">
            <a:xfrm>
              <a:off x="7607258" y="3199247"/>
              <a:ext cx="193922" cy="63527"/>
            </a:xfrm>
            <a:custGeom>
              <a:avLst/>
              <a:gdLst>
                <a:gd name="T0" fmla="*/ 170 w 174"/>
                <a:gd name="T1" fmla="*/ 57 h 57"/>
                <a:gd name="T2" fmla="*/ 0 w 174"/>
                <a:gd name="T3" fmla="*/ 29 h 57"/>
                <a:gd name="T4" fmla="*/ 6 w 174"/>
                <a:gd name="T5" fmla="*/ 0 h 57"/>
                <a:gd name="T6" fmla="*/ 174 w 174"/>
                <a:gd name="T7" fmla="*/ 29 h 57"/>
                <a:gd name="T8" fmla="*/ 170 w 174"/>
                <a:gd name="T9" fmla="*/ 57 h 57"/>
              </a:gdLst>
              <a:ahLst/>
              <a:cxnLst>
                <a:cxn ang="0">
                  <a:pos x="T0" y="T1"/>
                </a:cxn>
                <a:cxn ang="0">
                  <a:pos x="T2" y="T3"/>
                </a:cxn>
                <a:cxn ang="0">
                  <a:pos x="T4" y="T5"/>
                </a:cxn>
                <a:cxn ang="0">
                  <a:pos x="T6" y="T7"/>
                </a:cxn>
                <a:cxn ang="0">
                  <a:pos x="T8" y="T9"/>
                </a:cxn>
              </a:cxnLst>
              <a:rect l="0" t="0" r="r" b="b"/>
              <a:pathLst>
                <a:path w="174" h="57">
                  <a:moveTo>
                    <a:pt x="170" y="57"/>
                  </a:moveTo>
                  <a:lnTo>
                    <a:pt x="0" y="29"/>
                  </a:lnTo>
                  <a:lnTo>
                    <a:pt x="6" y="0"/>
                  </a:lnTo>
                  <a:lnTo>
                    <a:pt x="174" y="29"/>
                  </a:lnTo>
                  <a:lnTo>
                    <a:pt x="170" y="57"/>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6" name="îṩlïdè">
              <a:extLst>
                <a:ext uri="{FF2B5EF4-FFF2-40B4-BE49-F238E27FC236}">
                  <a16:creationId xmlns:a16="http://schemas.microsoft.com/office/drawing/2014/main" id="{615BA659-C966-46CC-B078-54DF31118FB3}"/>
                </a:ext>
              </a:extLst>
            </p:cNvPr>
            <p:cNvSpPr/>
            <p:nvPr/>
          </p:nvSpPr>
          <p:spPr bwMode="auto">
            <a:xfrm>
              <a:off x="7607258" y="3199247"/>
              <a:ext cx="193922" cy="63527"/>
            </a:xfrm>
            <a:custGeom>
              <a:avLst/>
              <a:gdLst>
                <a:gd name="T0" fmla="*/ 170 w 174"/>
                <a:gd name="T1" fmla="*/ 57 h 57"/>
                <a:gd name="T2" fmla="*/ 0 w 174"/>
                <a:gd name="T3" fmla="*/ 29 h 57"/>
                <a:gd name="T4" fmla="*/ 6 w 174"/>
                <a:gd name="T5" fmla="*/ 0 h 57"/>
                <a:gd name="T6" fmla="*/ 174 w 174"/>
                <a:gd name="T7" fmla="*/ 29 h 57"/>
                <a:gd name="T8" fmla="*/ 170 w 174"/>
                <a:gd name="T9" fmla="*/ 57 h 57"/>
              </a:gdLst>
              <a:ahLst/>
              <a:cxnLst>
                <a:cxn ang="0">
                  <a:pos x="T0" y="T1"/>
                </a:cxn>
                <a:cxn ang="0">
                  <a:pos x="T2" y="T3"/>
                </a:cxn>
                <a:cxn ang="0">
                  <a:pos x="T4" y="T5"/>
                </a:cxn>
                <a:cxn ang="0">
                  <a:pos x="T6" y="T7"/>
                </a:cxn>
                <a:cxn ang="0">
                  <a:pos x="T8" y="T9"/>
                </a:cxn>
              </a:cxnLst>
              <a:rect l="0" t="0" r="r" b="b"/>
              <a:pathLst>
                <a:path w="174" h="57">
                  <a:moveTo>
                    <a:pt x="170" y="57"/>
                  </a:moveTo>
                  <a:lnTo>
                    <a:pt x="0" y="29"/>
                  </a:lnTo>
                  <a:lnTo>
                    <a:pt x="6" y="0"/>
                  </a:lnTo>
                  <a:lnTo>
                    <a:pt x="174" y="29"/>
                  </a:lnTo>
                  <a:lnTo>
                    <a:pt x="170" y="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7" name="îŝľïdê">
              <a:extLst>
                <a:ext uri="{FF2B5EF4-FFF2-40B4-BE49-F238E27FC236}">
                  <a16:creationId xmlns:a16="http://schemas.microsoft.com/office/drawing/2014/main" id="{86E320A9-779C-4FAB-B637-E1A93876BE21}"/>
                </a:ext>
              </a:extLst>
            </p:cNvPr>
            <p:cNvSpPr/>
            <p:nvPr/>
          </p:nvSpPr>
          <p:spPr bwMode="auto">
            <a:xfrm>
              <a:off x="7423366" y="3280605"/>
              <a:ext cx="96962" cy="98076"/>
            </a:xfrm>
            <a:custGeom>
              <a:avLst/>
              <a:gdLst>
                <a:gd name="T0" fmla="*/ 74 w 87"/>
                <a:gd name="T1" fmla="*/ 88 h 88"/>
                <a:gd name="T2" fmla="*/ 0 w 87"/>
                <a:gd name="T3" fmla="*/ 75 h 88"/>
                <a:gd name="T4" fmla="*/ 13 w 87"/>
                <a:gd name="T5" fmla="*/ 0 h 88"/>
                <a:gd name="T6" fmla="*/ 87 w 87"/>
                <a:gd name="T7" fmla="*/ 13 h 88"/>
                <a:gd name="T8" fmla="*/ 74 w 87"/>
                <a:gd name="T9" fmla="*/ 88 h 88"/>
              </a:gdLst>
              <a:ahLst/>
              <a:cxnLst>
                <a:cxn ang="0">
                  <a:pos x="T0" y="T1"/>
                </a:cxn>
                <a:cxn ang="0">
                  <a:pos x="T2" y="T3"/>
                </a:cxn>
                <a:cxn ang="0">
                  <a:pos x="T4" y="T5"/>
                </a:cxn>
                <a:cxn ang="0">
                  <a:pos x="T6" y="T7"/>
                </a:cxn>
                <a:cxn ang="0">
                  <a:pos x="T8" y="T9"/>
                </a:cxn>
              </a:cxnLst>
              <a:rect l="0" t="0" r="r" b="b"/>
              <a:pathLst>
                <a:path w="87" h="88">
                  <a:moveTo>
                    <a:pt x="74" y="88"/>
                  </a:moveTo>
                  <a:lnTo>
                    <a:pt x="0" y="75"/>
                  </a:lnTo>
                  <a:lnTo>
                    <a:pt x="13" y="0"/>
                  </a:lnTo>
                  <a:lnTo>
                    <a:pt x="87" y="13"/>
                  </a:lnTo>
                  <a:lnTo>
                    <a:pt x="74" y="88"/>
                  </a:lnTo>
                  <a:close/>
                </a:path>
              </a:pathLst>
            </a:custGeom>
            <a:solidFill>
              <a:srgbClr val="FFD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8" name="iṣļïḍe">
              <a:extLst>
                <a:ext uri="{FF2B5EF4-FFF2-40B4-BE49-F238E27FC236}">
                  <a16:creationId xmlns:a16="http://schemas.microsoft.com/office/drawing/2014/main" id="{E17DEE5F-869F-4408-BB12-84CD9955F4B8}"/>
                </a:ext>
              </a:extLst>
            </p:cNvPr>
            <p:cNvSpPr/>
            <p:nvPr/>
          </p:nvSpPr>
          <p:spPr bwMode="auto">
            <a:xfrm>
              <a:off x="7423366" y="3280605"/>
              <a:ext cx="96962" cy="98076"/>
            </a:xfrm>
            <a:custGeom>
              <a:avLst/>
              <a:gdLst>
                <a:gd name="T0" fmla="*/ 74 w 87"/>
                <a:gd name="T1" fmla="*/ 88 h 88"/>
                <a:gd name="T2" fmla="*/ 0 w 87"/>
                <a:gd name="T3" fmla="*/ 75 h 88"/>
                <a:gd name="T4" fmla="*/ 13 w 87"/>
                <a:gd name="T5" fmla="*/ 0 h 88"/>
                <a:gd name="T6" fmla="*/ 87 w 87"/>
                <a:gd name="T7" fmla="*/ 13 h 88"/>
                <a:gd name="T8" fmla="*/ 74 w 87"/>
                <a:gd name="T9" fmla="*/ 88 h 88"/>
              </a:gdLst>
              <a:ahLst/>
              <a:cxnLst>
                <a:cxn ang="0">
                  <a:pos x="T0" y="T1"/>
                </a:cxn>
                <a:cxn ang="0">
                  <a:pos x="T2" y="T3"/>
                </a:cxn>
                <a:cxn ang="0">
                  <a:pos x="T4" y="T5"/>
                </a:cxn>
                <a:cxn ang="0">
                  <a:pos x="T6" y="T7"/>
                </a:cxn>
                <a:cxn ang="0">
                  <a:pos x="T8" y="T9"/>
                </a:cxn>
              </a:cxnLst>
              <a:rect l="0" t="0" r="r" b="b"/>
              <a:pathLst>
                <a:path w="87" h="88">
                  <a:moveTo>
                    <a:pt x="74" y="88"/>
                  </a:moveTo>
                  <a:lnTo>
                    <a:pt x="0" y="75"/>
                  </a:lnTo>
                  <a:lnTo>
                    <a:pt x="13" y="0"/>
                  </a:lnTo>
                  <a:lnTo>
                    <a:pt x="87" y="13"/>
                  </a:lnTo>
                  <a:lnTo>
                    <a:pt x="74" y="8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9" name="îŝľïdé">
              <a:extLst>
                <a:ext uri="{FF2B5EF4-FFF2-40B4-BE49-F238E27FC236}">
                  <a16:creationId xmlns:a16="http://schemas.microsoft.com/office/drawing/2014/main" id="{D0421462-269C-4E34-BC35-2BE4127ACEF6}"/>
                </a:ext>
              </a:extLst>
            </p:cNvPr>
            <p:cNvSpPr/>
            <p:nvPr/>
          </p:nvSpPr>
          <p:spPr bwMode="auto">
            <a:xfrm>
              <a:off x="7584968" y="3334101"/>
              <a:ext cx="435769" cy="104763"/>
            </a:xfrm>
            <a:custGeom>
              <a:avLst/>
              <a:gdLst>
                <a:gd name="T0" fmla="*/ 385 w 391"/>
                <a:gd name="T1" fmla="*/ 94 h 94"/>
                <a:gd name="T2" fmla="*/ 0 w 391"/>
                <a:gd name="T3" fmla="*/ 29 h 94"/>
                <a:gd name="T4" fmla="*/ 5 w 391"/>
                <a:gd name="T5" fmla="*/ 0 h 94"/>
                <a:gd name="T6" fmla="*/ 391 w 391"/>
                <a:gd name="T7" fmla="*/ 66 h 94"/>
                <a:gd name="T8" fmla="*/ 385 w 391"/>
                <a:gd name="T9" fmla="*/ 94 h 94"/>
              </a:gdLst>
              <a:ahLst/>
              <a:cxnLst>
                <a:cxn ang="0">
                  <a:pos x="T0" y="T1"/>
                </a:cxn>
                <a:cxn ang="0">
                  <a:pos x="T2" y="T3"/>
                </a:cxn>
                <a:cxn ang="0">
                  <a:pos x="T4" y="T5"/>
                </a:cxn>
                <a:cxn ang="0">
                  <a:pos x="T6" y="T7"/>
                </a:cxn>
                <a:cxn ang="0">
                  <a:pos x="T8" y="T9"/>
                </a:cxn>
              </a:cxnLst>
              <a:rect l="0" t="0" r="r" b="b"/>
              <a:pathLst>
                <a:path w="391" h="94">
                  <a:moveTo>
                    <a:pt x="385" y="94"/>
                  </a:moveTo>
                  <a:lnTo>
                    <a:pt x="0" y="29"/>
                  </a:lnTo>
                  <a:lnTo>
                    <a:pt x="5" y="0"/>
                  </a:lnTo>
                  <a:lnTo>
                    <a:pt x="391" y="66"/>
                  </a:lnTo>
                  <a:lnTo>
                    <a:pt x="385" y="94"/>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0" name="ïSḻíḍe">
              <a:extLst>
                <a:ext uri="{FF2B5EF4-FFF2-40B4-BE49-F238E27FC236}">
                  <a16:creationId xmlns:a16="http://schemas.microsoft.com/office/drawing/2014/main" id="{F0DFC565-8E55-4FE1-95B0-3DEE4D95D4D8}"/>
                </a:ext>
              </a:extLst>
            </p:cNvPr>
            <p:cNvSpPr/>
            <p:nvPr/>
          </p:nvSpPr>
          <p:spPr bwMode="auto">
            <a:xfrm>
              <a:off x="7584968" y="3334101"/>
              <a:ext cx="435769" cy="104763"/>
            </a:xfrm>
            <a:custGeom>
              <a:avLst/>
              <a:gdLst>
                <a:gd name="T0" fmla="*/ 385 w 391"/>
                <a:gd name="T1" fmla="*/ 94 h 94"/>
                <a:gd name="T2" fmla="*/ 0 w 391"/>
                <a:gd name="T3" fmla="*/ 29 h 94"/>
                <a:gd name="T4" fmla="*/ 5 w 391"/>
                <a:gd name="T5" fmla="*/ 0 h 94"/>
                <a:gd name="T6" fmla="*/ 391 w 391"/>
                <a:gd name="T7" fmla="*/ 66 h 94"/>
                <a:gd name="T8" fmla="*/ 385 w 391"/>
                <a:gd name="T9" fmla="*/ 94 h 94"/>
              </a:gdLst>
              <a:ahLst/>
              <a:cxnLst>
                <a:cxn ang="0">
                  <a:pos x="T0" y="T1"/>
                </a:cxn>
                <a:cxn ang="0">
                  <a:pos x="T2" y="T3"/>
                </a:cxn>
                <a:cxn ang="0">
                  <a:pos x="T4" y="T5"/>
                </a:cxn>
                <a:cxn ang="0">
                  <a:pos x="T6" y="T7"/>
                </a:cxn>
                <a:cxn ang="0">
                  <a:pos x="T8" y="T9"/>
                </a:cxn>
              </a:cxnLst>
              <a:rect l="0" t="0" r="r" b="b"/>
              <a:pathLst>
                <a:path w="391" h="94">
                  <a:moveTo>
                    <a:pt x="385" y="94"/>
                  </a:moveTo>
                  <a:lnTo>
                    <a:pt x="0" y="29"/>
                  </a:lnTo>
                  <a:lnTo>
                    <a:pt x="5" y="0"/>
                  </a:lnTo>
                  <a:lnTo>
                    <a:pt x="391" y="66"/>
                  </a:lnTo>
                  <a:lnTo>
                    <a:pt x="385" y="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1" name="i$1ïḑè">
              <a:extLst>
                <a:ext uri="{FF2B5EF4-FFF2-40B4-BE49-F238E27FC236}">
                  <a16:creationId xmlns:a16="http://schemas.microsoft.com/office/drawing/2014/main" id="{4F97930A-1E5C-4E97-836D-AE14659111B2}"/>
                </a:ext>
              </a:extLst>
            </p:cNvPr>
            <p:cNvSpPr/>
            <p:nvPr/>
          </p:nvSpPr>
          <p:spPr bwMode="auto">
            <a:xfrm>
              <a:off x="7398847" y="3415460"/>
              <a:ext cx="99191" cy="98076"/>
            </a:xfrm>
            <a:custGeom>
              <a:avLst/>
              <a:gdLst>
                <a:gd name="T0" fmla="*/ 76 w 89"/>
                <a:gd name="T1" fmla="*/ 88 h 88"/>
                <a:gd name="T2" fmla="*/ 0 w 89"/>
                <a:gd name="T3" fmla="*/ 75 h 88"/>
                <a:gd name="T4" fmla="*/ 13 w 89"/>
                <a:gd name="T5" fmla="*/ 0 h 88"/>
                <a:gd name="T6" fmla="*/ 89 w 89"/>
                <a:gd name="T7" fmla="*/ 13 h 88"/>
                <a:gd name="T8" fmla="*/ 76 w 89"/>
                <a:gd name="T9" fmla="*/ 88 h 88"/>
              </a:gdLst>
              <a:ahLst/>
              <a:cxnLst>
                <a:cxn ang="0">
                  <a:pos x="T0" y="T1"/>
                </a:cxn>
                <a:cxn ang="0">
                  <a:pos x="T2" y="T3"/>
                </a:cxn>
                <a:cxn ang="0">
                  <a:pos x="T4" y="T5"/>
                </a:cxn>
                <a:cxn ang="0">
                  <a:pos x="T6" y="T7"/>
                </a:cxn>
                <a:cxn ang="0">
                  <a:pos x="T8" y="T9"/>
                </a:cxn>
              </a:cxnLst>
              <a:rect l="0" t="0" r="r" b="b"/>
              <a:pathLst>
                <a:path w="89" h="88">
                  <a:moveTo>
                    <a:pt x="76" y="88"/>
                  </a:moveTo>
                  <a:lnTo>
                    <a:pt x="0" y="75"/>
                  </a:lnTo>
                  <a:lnTo>
                    <a:pt x="13" y="0"/>
                  </a:lnTo>
                  <a:lnTo>
                    <a:pt x="89" y="13"/>
                  </a:lnTo>
                  <a:lnTo>
                    <a:pt x="76" y="88"/>
                  </a:lnTo>
                  <a:close/>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2" name="íṡḻîḋé">
              <a:extLst>
                <a:ext uri="{FF2B5EF4-FFF2-40B4-BE49-F238E27FC236}">
                  <a16:creationId xmlns:a16="http://schemas.microsoft.com/office/drawing/2014/main" id="{0D8DDBBC-D77B-4D55-B935-C73EDB3B23C3}"/>
                </a:ext>
              </a:extLst>
            </p:cNvPr>
            <p:cNvSpPr/>
            <p:nvPr/>
          </p:nvSpPr>
          <p:spPr bwMode="auto">
            <a:xfrm>
              <a:off x="7398847" y="3415460"/>
              <a:ext cx="99191" cy="98076"/>
            </a:xfrm>
            <a:custGeom>
              <a:avLst/>
              <a:gdLst>
                <a:gd name="T0" fmla="*/ 76 w 89"/>
                <a:gd name="T1" fmla="*/ 88 h 88"/>
                <a:gd name="T2" fmla="*/ 0 w 89"/>
                <a:gd name="T3" fmla="*/ 75 h 88"/>
                <a:gd name="T4" fmla="*/ 13 w 89"/>
                <a:gd name="T5" fmla="*/ 0 h 88"/>
                <a:gd name="T6" fmla="*/ 89 w 89"/>
                <a:gd name="T7" fmla="*/ 13 h 88"/>
                <a:gd name="T8" fmla="*/ 76 w 89"/>
                <a:gd name="T9" fmla="*/ 88 h 88"/>
              </a:gdLst>
              <a:ahLst/>
              <a:cxnLst>
                <a:cxn ang="0">
                  <a:pos x="T0" y="T1"/>
                </a:cxn>
                <a:cxn ang="0">
                  <a:pos x="T2" y="T3"/>
                </a:cxn>
                <a:cxn ang="0">
                  <a:pos x="T4" y="T5"/>
                </a:cxn>
                <a:cxn ang="0">
                  <a:pos x="T6" y="T7"/>
                </a:cxn>
                <a:cxn ang="0">
                  <a:pos x="T8" y="T9"/>
                </a:cxn>
              </a:cxnLst>
              <a:rect l="0" t="0" r="r" b="b"/>
              <a:pathLst>
                <a:path w="89" h="88">
                  <a:moveTo>
                    <a:pt x="76" y="88"/>
                  </a:moveTo>
                  <a:lnTo>
                    <a:pt x="0" y="75"/>
                  </a:lnTo>
                  <a:lnTo>
                    <a:pt x="13" y="0"/>
                  </a:lnTo>
                  <a:lnTo>
                    <a:pt x="89" y="13"/>
                  </a:lnTo>
                  <a:lnTo>
                    <a:pt x="76" y="8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3" name="îs1ïḍé">
              <a:extLst>
                <a:ext uri="{FF2B5EF4-FFF2-40B4-BE49-F238E27FC236}">
                  <a16:creationId xmlns:a16="http://schemas.microsoft.com/office/drawing/2014/main" id="{A947B845-7998-4853-9ED0-972212670B51}"/>
                </a:ext>
              </a:extLst>
            </p:cNvPr>
            <p:cNvSpPr/>
            <p:nvPr/>
          </p:nvSpPr>
          <p:spPr bwMode="auto">
            <a:xfrm>
              <a:off x="7561563" y="3467841"/>
              <a:ext cx="325433" cy="86931"/>
            </a:xfrm>
            <a:custGeom>
              <a:avLst/>
              <a:gdLst>
                <a:gd name="T0" fmla="*/ 288 w 292"/>
                <a:gd name="T1" fmla="*/ 78 h 78"/>
                <a:gd name="T2" fmla="*/ 0 w 292"/>
                <a:gd name="T3" fmla="*/ 30 h 78"/>
                <a:gd name="T4" fmla="*/ 4 w 292"/>
                <a:gd name="T5" fmla="*/ 0 h 78"/>
                <a:gd name="T6" fmla="*/ 292 w 292"/>
                <a:gd name="T7" fmla="*/ 50 h 78"/>
                <a:gd name="T8" fmla="*/ 288 w 292"/>
                <a:gd name="T9" fmla="*/ 78 h 78"/>
              </a:gdLst>
              <a:ahLst/>
              <a:cxnLst>
                <a:cxn ang="0">
                  <a:pos x="T0" y="T1"/>
                </a:cxn>
                <a:cxn ang="0">
                  <a:pos x="T2" y="T3"/>
                </a:cxn>
                <a:cxn ang="0">
                  <a:pos x="T4" y="T5"/>
                </a:cxn>
                <a:cxn ang="0">
                  <a:pos x="T6" y="T7"/>
                </a:cxn>
                <a:cxn ang="0">
                  <a:pos x="T8" y="T9"/>
                </a:cxn>
              </a:cxnLst>
              <a:rect l="0" t="0" r="r" b="b"/>
              <a:pathLst>
                <a:path w="292" h="78">
                  <a:moveTo>
                    <a:pt x="288" y="78"/>
                  </a:moveTo>
                  <a:lnTo>
                    <a:pt x="0" y="30"/>
                  </a:lnTo>
                  <a:lnTo>
                    <a:pt x="4" y="0"/>
                  </a:lnTo>
                  <a:lnTo>
                    <a:pt x="292" y="50"/>
                  </a:lnTo>
                  <a:lnTo>
                    <a:pt x="288" y="78"/>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4" name="ïsḻidé">
              <a:extLst>
                <a:ext uri="{FF2B5EF4-FFF2-40B4-BE49-F238E27FC236}">
                  <a16:creationId xmlns:a16="http://schemas.microsoft.com/office/drawing/2014/main" id="{4EDD2782-CCCD-415F-A3A6-09E83F38A120}"/>
                </a:ext>
              </a:extLst>
            </p:cNvPr>
            <p:cNvSpPr/>
            <p:nvPr/>
          </p:nvSpPr>
          <p:spPr bwMode="auto">
            <a:xfrm>
              <a:off x="7561563" y="3467841"/>
              <a:ext cx="325433" cy="86931"/>
            </a:xfrm>
            <a:custGeom>
              <a:avLst/>
              <a:gdLst>
                <a:gd name="T0" fmla="*/ 288 w 292"/>
                <a:gd name="T1" fmla="*/ 78 h 78"/>
                <a:gd name="T2" fmla="*/ 0 w 292"/>
                <a:gd name="T3" fmla="*/ 30 h 78"/>
                <a:gd name="T4" fmla="*/ 4 w 292"/>
                <a:gd name="T5" fmla="*/ 0 h 78"/>
                <a:gd name="T6" fmla="*/ 292 w 292"/>
                <a:gd name="T7" fmla="*/ 50 h 78"/>
                <a:gd name="T8" fmla="*/ 288 w 292"/>
                <a:gd name="T9" fmla="*/ 78 h 78"/>
              </a:gdLst>
              <a:ahLst/>
              <a:cxnLst>
                <a:cxn ang="0">
                  <a:pos x="T0" y="T1"/>
                </a:cxn>
                <a:cxn ang="0">
                  <a:pos x="T2" y="T3"/>
                </a:cxn>
                <a:cxn ang="0">
                  <a:pos x="T4" y="T5"/>
                </a:cxn>
                <a:cxn ang="0">
                  <a:pos x="T6" y="T7"/>
                </a:cxn>
                <a:cxn ang="0">
                  <a:pos x="T8" y="T9"/>
                </a:cxn>
              </a:cxnLst>
              <a:rect l="0" t="0" r="r" b="b"/>
              <a:pathLst>
                <a:path w="292" h="78">
                  <a:moveTo>
                    <a:pt x="288" y="78"/>
                  </a:moveTo>
                  <a:lnTo>
                    <a:pt x="0" y="30"/>
                  </a:lnTo>
                  <a:lnTo>
                    <a:pt x="4" y="0"/>
                  </a:lnTo>
                  <a:lnTo>
                    <a:pt x="292" y="50"/>
                  </a:lnTo>
                  <a:lnTo>
                    <a:pt x="288" y="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5" name="îṧľîḓe">
              <a:extLst>
                <a:ext uri="{FF2B5EF4-FFF2-40B4-BE49-F238E27FC236}">
                  <a16:creationId xmlns:a16="http://schemas.microsoft.com/office/drawing/2014/main" id="{29C613F9-CC2D-4470-A7DC-F17E238EB68F}"/>
                </a:ext>
              </a:extLst>
            </p:cNvPr>
            <p:cNvSpPr/>
            <p:nvPr/>
          </p:nvSpPr>
          <p:spPr bwMode="auto">
            <a:xfrm>
              <a:off x="7375443" y="3553657"/>
              <a:ext cx="98076" cy="96962"/>
            </a:xfrm>
            <a:custGeom>
              <a:avLst/>
              <a:gdLst>
                <a:gd name="T0" fmla="*/ 76 w 88"/>
                <a:gd name="T1" fmla="*/ 87 h 87"/>
                <a:gd name="T2" fmla="*/ 0 w 88"/>
                <a:gd name="T3" fmla="*/ 74 h 87"/>
                <a:gd name="T4" fmla="*/ 13 w 88"/>
                <a:gd name="T5" fmla="*/ 0 h 87"/>
                <a:gd name="T6" fmla="*/ 88 w 88"/>
                <a:gd name="T7" fmla="*/ 13 h 87"/>
                <a:gd name="T8" fmla="*/ 76 w 88"/>
                <a:gd name="T9" fmla="*/ 87 h 87"/>
              </a:gdLst>
              <a:ahLst/>
              <a:cxnLst>
                <a:cxn ang="0">
                  <a:pos x="T0" y="T1"/>
                </a:cxn>
                <a:cxn ang="0">
                  <a:pos x="T2" y="T3"/>
                </a:cxn>
                <a:cxn ang="0">
                  <a:pos x="T4" y="T5"/>
                </a:cxn>
                <a:cxn ang="0">
                  <a:pos x="T6" y="T7"/>
                </a:cxn>
                <a:cxn ang="0">
                  <a:pos x="T8" y="T9"/>
                </a:cxn>
              </a:cxnLst>
              <a:rect l="0" t="0" r="r" b="b"/>
              <a:pathLst>
                <a:path w="88" h="87">
                  <a:moveTo>
                    <a:pt x="76" y="87"/>
                  </a:moveTo>
                  <a:lnTo>
                    <a:pt x="0" y="74"/>
                  </a:lnTo>
                  <a:lnTo>
                    <a:pt x="13" y="0"/>
                  </a:lnTo>
                  <a:lnTo>
                    <a:pt x="88" y="13"/>
                  </a:lnTo>
                  <a:lnTo>
                    <a:pt x="76" y="87"/>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6" name="í$ľíḓê">
              <a:extLst>
                <a:ext uri="{FF2B5EF4-FFF2-40B4-BE49-F238E27FC236}">
                  <a16:creationId xmlns:a16="http://schemas.microsoft.com/office/drawing/2014/main" id="{F4F295A3-BBB2-4B56-9F36-6F89E88F9A0C}"/>
                </a:ext>
              </a:extLst>
            </p:cNvPr>
            <p:cNvSpPr/>
            <p:nvPr/>
          </p:nvSpPr>
          <p:spPr bwMode="auto">
            <a:xfrm>
              <a:off x="7375443" y="3553657"/>
              <a:ext cx="98076" cy="96962"/>
            </a:xfrm>
            <a:custGeom>
              <a:avLst/>
              <a:gdLst>
                <a:gd name="T0" fmla="*/ 76 w 88"/>
                <a:gd name="T1" fmla="*/ 87 h 87"/>
                <a:gd name="T2" fmla="*/ 0 w 88"/>
                <a:gd name="T3" fmla="*/ 74 h 87"/>
                <a:gd name="T4" fmla="*/ 13 w 88"/>
                <a:gd name="T5" fmla="*/ 0 h 87"/>
                <a:gd name="T6" fmla="*/ 88 w 88"/>
                <a:gd name="T7" fmla="*/ 13 h 87"/>
                <a:gd name="T8" fmla="*/ 76 w 88"/>
                <a:gd name="T9" fmla="*/ 87 h 87"/>
              </a:gdLst>
              <a:ahLst/>
              <a:cxnLst>
                <a:cxn ang="0">
                  <a:pos x="T0" y="T1"/>
                </a:cxn>
                <a:cxn ang="0">
                  <a:pos x="T2" y="T3"/>
                </a:cxn>
                <a:cxn ang="0">
                  <a:pos x="T4" y="T5"/>
                </a:cxn>
                <a:cxn ang="0">
                  <a:pos x="T6" y="T7"/>
                </a:cxn>
                <a:cxn ang="0">
                  <a:pos x="T8" y="T9"/>
                </a:cxn>
              </a:cxnLst>
              <a:rect l="0" t="0" r="r" b="b"/>
              <a:pathLst>
                <a:path w="88" h="87">
                  <a:moveTo>
                    <a:pt x="76" y="87"/>
                  </a:moveTo>
                  <a:lnTo>
                    <a:pt x="0" y="74"/>
                  </a:lnTo>
                  <a:lnTo>
                    <a:pt x="13" y="0"/>
                  </a:lnTo>
                  <a:lnTo>
                    <a:pt x="88" y="13"/>
                  </a:lnTo>
                  <a:lnTo>
                    <a:pt x="76" y="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7" name="îśḻíḍe">
              <a:extLst>
                <a:ext uri="{FF2B5EF4-FFF2-40B4-BE49-F238E27FC236}">
                  <a16:creationId xmlns:a16="http://schemas.microsoft.com/office/drawing/2014/main" id="{8BFCEAD6-C27F-47D6-8520-383211D3B2ED}"/>
                </a:ext>
              </a:extLst>
            </p:cNvPr>
            <p:cNvSpPr/>
            <p:nvPr/>
          </p:nvSpPr>
          <p:spPr bwMode="auto">
            <a:xfrm>
              <a:off x="7538159" y="3606038"/>
              <a:ext cx="492608" cy="115908"/>
            </a:xfrm>
            <a:custGeom>
              <a:avLst/>
              <a:gdLst>
                <a:gd name="T0" fmla="*/ 436 w 442"/>
                <a:gd name="T1" fmla="*/ 104 h 104"/>
                <a:gd name="T2" fmla="*/ 0 w 442"/>
                <a:gd name="T3" fmla="*/ 28 h 104"/>
                <a:gd name="T4" fmla="*/ 5 w 442"/>
                <a:gd name="T5" fmla="*/ 0 h 104"/>
                <a:gd name="T6" fmla="*/ 442 w 442"/>
                <a:gd name="T7" fmla="*/ 75 h 104"/>
                <a:gd name="T8" fmla="*/ 436 w 442"/>
                <a:gd name="T9" fmla="*/ 104 h 104"/>
              </a:gdLst>
              <a:ahLst/>
              <a:cxnLst>
                <a:cxn ang="0">
                  <a:pos x="T0" y="T1"/>
                </a:cxn>
                <a:cxn ang="0">
                  <a:pos x="T2" y="T3"/>
                </a:cxn>
                <a:cxn ang="0">
                  <a:pos x="T4" y="T5"/>
                </a:cxn>
                <a:cxn ang="0">
                  <a:pos x="T6" y="T7"/>
                </a:cxn>
                <a:cxn ang="0">
                  <a:pos x="T8" y="T9"/>
                </a:cxn>
              </a:cxnLst>
              <a:rect l="0" t="0" r="r" b="b"/>
              <a:pathLst>
                <a:path w="442" h="104">
                  <a:moveTo>
                    <a:pt x="436" y="104"/>
                  </a:moveTo>
                  <a:lnTo>
                    <a:pt x="0" y="28"/>
                  </a:lnTo>
                  <a:lnTo>
                    <a:pt x="5" y="0"/>
                  </a:lnTo>
                  <a:lnTo>
                    <a:pt x="442" y="75"/>
                  </a:lnTo>
                  <a:lnTo>
                    <a:pt x="436" y="104"/>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8" name="işļïḋê">
              <a:extLst>
                <a:ext uri="{FF2B5EF4-FFF2-40B4-BE49-F238E27FC236}">
                  <a16:creationId xmlns:a16="http://schemas.microsoft.com/office/drawing/2014/main" id="{F6AC7B9D-F3FD-4A71-A786-9421A134164A}"/>
                </a:ext>
              </a:extLst>
            </p:cNvPr>
            <p:cNvSpPr/>
            <p:nvPr/>
          </p:nvSpPr>
          <p:spPr bwMode="auto">
            <a:xfrm>
              <a:off x="7538159" y="3606038"/>
              <a:ext cx="492608" cy="115908"/>
            </a:xfrm>
            <a:custGeom>
              <a:avLst/>
              <a:gdLst>
                <a:gd name="T0" fmla="*/ 436 w 442"/>
                <a:gd name="T1" fmla="*/ 104 h 104"/>
                <a:gd name="T2" fmla="*/ 0 w 442"/>
                <a:gd name="T3" fmla="*/ 28 h 104"/>
                <a:gd name="T4" fmla="*/ 5 w 442"/>
                <a:gd name="T5" fmla="*/ 0 h 104"/>
                <a:gd name="T6" fmla="*/ 442 w 442"/>
                <a:gd name="T7" fmla="*/ 75 h 104"/>
                <a:gd name="T8" fmla="*/ 436 w 442"/>
                <a:gd name="T9" fmla="*/ 104 h 104"/>
              </a:gdLst>
              <a:ahLst/>
              <a:cxnLst>
                <a:cxn ang="0">
                  <a:pos x="T0" y="T1"/>
                </a:cxn>
                <a:cxn ang="0">
                  <a:pos x="T2" y="T3"/>
                </a:cxn>
                <a:cxn ang="0">
                  <a:pos x="T4" y="T5"/>
                </a:cxn>
                <a:cxn ang="0">
                  <a:pos x="T6" y="T7"/>
                </a:cxn>
                <a:cxn ang="0">
                  <a:pos x="T8" y="T9"/>
                </a:cxn>
              </a:cxnLst>
              <a:rect l="0" t="0" r="r" b="b"/>
              <a:pathLst>
                <a:path w="442" h="104">
                  <a:moveTo>
                    <a:pt x="436" y="104"/>
                  </a:moveTo>
                  <a:lnTo>
                    <a:pt x="0" y="28"/>
                  </a:lnTo>
                  <a:lnTo>
                    <a:pt x="5" y="0"/>
                  </a:lnTo>
                  <a:lnTo>
                    <a:pt x="442" y="75"/>
                  </a:lnTo>
                  <a:lnTo>
                    <a:pt x="436" y="10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9" name="îşḷíḍè">
              <a:extLst>
                <a:ext uri="{FF2B5EF4-FFF2-40B4-BE49-F238E27FC236}">
                  <a16:creationId xmlns:a16="http://schemas.microsoft.com/office/drawing/2014/main" id="{3F7AD3AC-B890-465A-AE8B-BA0ED67FDD60}"/>
                </a:ext>
              </a:extLst>
            </p:cNvPr>
            <p:cNvSpPr/>
            <p:nvPr/>
          </p:nvSpPr>
          <p:spPr bwMode="auto">
            <a:xfrm>
              <a:off x="5890933" y="2746762"/>
              <a:ext cx="89160" cy="88046"/>
            </a:xfrm>
            <a:custGeom>
              <a:avLst/>
              <a:gdLst>
                <a:gd name="T0" fmla="*/ 53 w 56"/>
                <a:gd name="T1" fmla="*/ 32 h 55"/>
                <a:gd name="T2" fmla="*/ 24 w 56"/>
                <a:gd name="T3" fmla="*/ 53 h 55"/>
                <a:gd name="T4" fmla="*/ 3 w 56"/>
                <a:gd name="T5" fmla="*/ 23 h 55"/>
                <a:gd name="T6" fmla="*/ 32 w 56"/>
                <a:gd name="T7" fmla="*/ 2 h 55"/>
                <a:gd name="T8" fmla="*/ 53 w 56"/>
                <a:gd name="T9" fmla="*/ 32 h 55"/>
              </a:gdLst>
              <a:ahLst/>
              <a:cxnLst>
                <a:cxn ang="0">
                  <a:pos x="T0" y="T1"/>
                </a:cxn>
                <a:cxn ang="0">
                  <a:pos x="T2" y="T3"/>
                </a:cxn>
                <a:cxn ang="0">
                  <a:pos x="T4" y="T5"/>
                </a:cxn>
                <a:cxn ang="0">
                  <a:pos x="T6" y="T7"/>
                </a:cxn>
                <a:cxn ang="0">
                  <a:pos x="T8" y="T9"/>
                </a:cxn>
              </a:cxnLst>
              <a:rect l="0" t="0" r="r" b="b"/>
              <a:pathLst>
                <a:path w="56" h="55">
                  <a:moveTo>
                    <a:pt x="53" y="32"/>
                  </a:moveTo>
                  <a:cubicBezTo>
                    <a:pt x="51" y="46"/>
                    <a:pt x="38" y="55"/>
                    <a:pt x="24" y="53"/>
                  </a:cubicBezTo>
                  <a:cubicBezTo>
                    <a:pt x="10" y="50"/>
                    <a:pt x="0" y="37"/>
                    <a:pt x="3" y="23"/>
                  </a:cubicBezTo>
                  <a:cubicBezTo>
                    <a:pt x="5" y="9"/>
                    <a:pt x="18" y="0"/>
                    <a:pt x="32" y="2"/>
                  </a:cubicBezTo>
                  <a:cubicBezTo>
                    <a:pt x="46" y="5"/>
                    <a:pt x="56" y="18"/>
                    <a:pt x="53" y="32"/>
                  </a:cubicBezTo>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0" name="iş1ídê">
              <a:extLst>
                <a:ext uri="{FF2B5EF4-FFF2-40B4-BE49-F238E27FC236}">
                  <a16:creationId xmlns:a16="http://schemas.microsoft.com/office/drawing/2014/main" id="{F4F03C4A-0D83-45CF-AA97-097C694FAEC7}"/>
                </a:ext>
              </a:extLst>
            </p:cNvPr>
            <p:cNvSpPr/>
            <p:nvPr/>
          </p:nvSpPr>
          <p:spPr bwMode="auto">
            <a:xfrm>
              <a:off x="5709269" y="3799961"/>
              <a:ext cx="88046" cy="86931"/>
            </a:xfrm>
            <a:custGeom>
              <a:avLst/>
              <a:gdLst>
                <a:gd name="T0" fmla="*/ 53 w 55"/>
                <a:gd name="T1" fmla="*/ 32 h 55"/>
                <a:gd name="T2" fmla="*/ 23 w 55"/>
                <a:gd name="T3" fmla="*/ 52 h 55"/>
                <a:gd name="T4" fmla="*/ 3 w 55"/>
                <a:gd name="T5" fmla="*/ 23 h 55"/>
                <a:gd name="T6" fmla="*/ 32 w 55"/>
                <a:gd name="T7" fmla="*/ 2 h 55"/>
                <a:gd name="T8" fmla="*/ 53 w 55"/>
                <a:gd name="T9" fmla="*/ 32 h 55"/>
              </a:gdLst>
              <a:ahLst/>
              <a:cxnLst>
                <a:cxn ang="0">
                  <a:pos x="T0" y="T1"/>
                </a:cxn>
                <a:cxn ang="0">
                  <a:pos x="T2" y="T3"/>
                </a:cxn>
                <a:cxn ang="0">
                  <a:pos x="T4" y="T5"/>
                </a:cxn>
                <a:cxn ang="0">
                  <a:pos x="T6" y="T7"/>
                </a:cxn>
                <a:cxn ang="0">
                  <a:pos x="T8" y="T9"/>
                </a:cxn>
              </a:cxnLst>
              <a:rect l="0" t="0" r="r" b="b"/>
              <a:pathLst>
                <a:path w="55" h="55">
                  <a:moveTo>
                    <a:pt x="53" y="32"/>
                  </a:moveTo>
                  <a:cubicBezTo>
                    <a:pt x="51" y="45"/>
                    <a:pt x="37" y="55"/>
                    <a:pt x="23" y="52"/>
                  </a:cubicBezTo>
                  <a:cubicBezTo>
                    <a:pt x="10" y="50"/>
                    <a:pt x="0" y="37"/>
                    <a:pt x="3" y="23"/>
                  </a:cubicBezTo>
                  <a:cubicBezTo>
                    <a:pt x="5" y="9"/>
                    <a:pt x="18" y="0"/>
                    <a:pt x="32" y="2"/>
                  </a:cubicBezTo>
                  <a:cubicBezTo>
                    <a:pt x="46" y="4"/>
                    <a:pt x="55" y="18"/>
                    <a:pt x="53" y="32"/>
                  </a:cubicBezTo>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1" name="ïşļïdê">
              <a:extLst>
                <a:ext uri="{FF2B5EF4-FFF2-40B4-BE49-F238E27FC236}">
                  <a16:creationId xmlns:a16="http://schemas.microsoft.com/office/drawing/2014/main" id="{C16F64C6-CB74-4BCD-A33A-C21995555981}"/>
                </a:ext>
              </a:extLst>
            </p:cNvPr>
            <p:cNvSpPr/>
            <p:nvPr/>
          </p:nvSpPr>
          <p:spPr bwMode="auto">
            <a:xfrm>
              <a:off x="7203810" y="4061868"/>
              <a:ext cx="790179" cy="198380"/>
            </a:xfrm>
            <a:custGeom>
              <a:avLst/>
              <a:gdLst>
                <a:gd name="T0" fmla="*/ 699 w 709"/>
                <a:gd name="T1" fmla="*/ 178 h 178"/>
                <a:gd name="T2" fmla="*/ 0 w 709"/>
                <a:gd name="T3" fmla="*/ 57 h 178"/>
                <a:gd name="T4" fmla="*/ 10 w 709"/>
                <a:gd name="T5" fmla="*/ 0 h 178"/>
                <a:gd name="T6" fmla="*/ 709 w 709"/>
                <a:gd name="T7" fmla="*/ 119 h 178"/>
                <a:gd name="T8" fmla="*/ 699 w 709"/>
                <a:gd name="T9" fmla="*/ 178 h 178"/>
              </a:gdLst>
              <a:ahLst/>
              <a:cxnLst>
                <a:cxn ang="0">
                  <a:pos x="T0" y="T1"/>
                </a:cxn>
                <a:cxn ang="0">
                  <a:pos x="T2" y="T3"/>
                </a:cxn>
                <a:cxn ang="0">
                  <a:pos x="T4" y="T5"/>
                </a:cxn>
                <a:cxn ang="0">
                  <a:pos x="T6" y="T7"/>
                </a:cxn>
                <a:cxn ang="0">
                  <a:pos x="T8" y="T9"/>
                </a:cxn>
              </a:cxnLst>
              <a:rect l="0" t="0" r="r" b="b"/>
              <a:pathLst>
                <a:path w="709" h="178">
                  <a:moveTo>
                    <a:pt x="699" y="178"/>
                  </a:moveTo>
                  <a:lnTo>
                    <a:pt x="0" y="57"/>
                  </a:lnTo>
                  <a:lnTo>
                    <a:pt x="10" y="0"/>
                  </a:lnTo>
                  <a:lnTo>
                    <a:pt x="709" y="119"/>
                  </a:lnTo>
                  <a:lnTo>
                    <a:pt x="699" y="178"/>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2" name="í$ľíḋe">
              <a:extLst>
                <a:ext uri="{FF2B5EF4-FFF2-40B4-BE49-F238E27FC236}">
                  <a16:creationId xmlns:a16="http://schemas.microsoft.com/office/drawing/2014/main" id="{256E9973-01FB-4634-9373-1D3182295789}"/>
                </a:ext>
              </a:extLst>
            </p:cNvPr>
            <p:cNvSpPr/>
            <p:nvPr/>
          </p:nvSpPr>
          <p:spPr bwMode="auto">
            <a:xfrm>
              <a:off x="7203810" y="4061868"/>
              <a:ext cx="790179" cy="198380"/>
            </a:xfrm>
            <a:custGeom>
              <a:avLst/>
              <a:gdLst>
                <a:gd name="T0" fmla="*/ 699 w 709"/>
                <a:gd name="T1" fmla="*/ 178 h 178"/>
                <a:gd name="T2" fmla="*/ 0 w 709"/>
                <a:gd name="T3" fmla="*/ 57 h 178"/>
                <a:gd name="T4" fmla="*/ 10 w 709"/>
                <a:gd name="T5" fmla="*/ 0 h 178"/>
                <a:gd name="T6" fmla="*/ 709 w 709"/>
                <a:gd name="T7" fmla="*/ 119 h 178"/>
                <a:gd name="T8" fmla="*/ 699 w 709"/>
                <a:gd name="T9" fmla="*/ 178 h 178"/>
              </a:gdLst>
              <a:ahLst/>
              <a:cxnLst>
                <a:cxn ang="0">
                  <a:pos x="T0" y="T1"/>
                </a:cxn>
                <a:cxn ang="0">
                  <a:pos x="T2" y="T3"/>
                </a:cxn>
                <a:cxn ang="0">
                  <a:pos x="T4" y="T5"/>
                </a:cxn>
                <a:cxn ang="0">
                  <a:pos x="T6" y="T7"/>
                </a:cxn>
                <a:cxn ang="0">
                  <a:pos x="T8" y="T9"/>
                </a:cxn>
              </a:cxnLst>
              <a:rect l="0" t="0" r="r" b="b"/>
              <a:pathLst>
                <a:path w="709" h="178">
                  <a:moveTo>
                    <a:pt x="699" y="178"/>
                  </a:moveTo>
                  <a:lnTo>
                    <a:pt x="0" y="57"/>
                  </a:lnTo>
                  <a:lnTo>
                    <a:pt x="10" y="0"/>
                  </a:lnTo>
                  <a:lnTo>
                    <a:pt x="709" y="119"/>
                  </a:lnTo>
                  <a:lnTo>
                    <a:pt x="699" y="1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3" name="îŝļïďe">
              <a:extLst>
                <a:ext uri="{FF2B5EF4-FFF2-40B4-BE49-F238E27FC236}">
                  <a16:creationId xmlns:a16="http://schemas.microsoft.com/office/drawing/2014/main" id="{21091381-4A23-42EB-B03E-B3174455934C}"/>
                </a:ext>
              </a:extLst>
            </p:cNvPr>
            <p:cNvSpPr/>
            <p:nvPr/>
          </p:nvSpPr>
          <p:spPr bwMode="auto">
            <a:xfrm>
              <a:off x="7300771" y="4230157"/>
              <a:ext cx="667584" cy="145999"/>
            </a:xfrm>
            <a:custGeom>
              <a:avLst/>
              <a:gdLst>
                <a:gd name="T0" fmla="*/ 595 w 599"/>
                <a:gd name="T1" fmla="*/ 131 h 131"/>
                <a:gd name="T2" fmla="*/ 0 w 599"/>
                <a:gd name="T3" fmla="*/ 28 h 131"/>
                <a:gd name="T4" fmla="*/ 6 w 599"/>
                <a:gd name="T5" fmla="*/ 0 h 131"/>
                <a:gd name="T6" fmla="*/ 599 w 599"/>
                <a:gd name="T7" fmla="*/ 102 h 131"/>
                <a:gd name="T8" fmla="*/ 595 w 599"/>
                <a:gd name="T9" fmla="*/ 131 h 131"/>
              </a:gdLst>
              <a:ahLst/>
              <a:cxnLst>
                <a:cxn ang="0">
                  <a:pos x="T0" y="T1"/>
                </a:cxn>
                <a:cxn ang="0">
                  <a:pos x="T2" y="T3"/>
                </a:cxn>
                <a:cxn ang="0">
                  <a:pos x="T4" y="T5"/>
                </a:cxn>
                <a:cxn ang="0">
                  <a:pos x="T6" y="T7"/>
                </a:cxn>
                <a:cxn ang="0">
                  <a:pos x="T8" y="T9"/>
                </a:cxn>
              </a:cxnLst>
              <a:rect l="0" t="0" r="r" b="b"/>
              <a:pathLst>
                <a:path w="599" h="131">
                  <a:moveTo>
                    <a:pt x="595" y="131"/>
                  </a:moveTo>
                  <a:lnTo>
                    <a:pt x="0" y="28"/>
                  </a:lnTo>
                  <a:lnTo>
                    <a:pt x="6" y="0"/>
                  </a:lnTo>
                  <a:lnTo>
                    <a:pt x="599" y="102"/>
                  </a:lnTo>
                  <a:lnTo>
                    <a:pt x="595" y="131"/>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4" name="işľîďê">
              <a:extLst>
                <a:ext uri="{FF2B5EF4-FFF2-40B4-BE49-F238E27FC236}">
                  <a16:creationId xmlns:a16="http://schemas.microsoft.com/office/drawing/2014/main" id="{E5FDC883-AD26-453E-889D-21142F0B43E1}"/>
                </a:ext>
              </a:extLst>
            </p:cNvPr>
            <p:cNvSpPr/>
            <p:nvPr/>
          </p:nvSpPr>
          <p:spPr bwMode="auto">
            <a:xfrm>
              <a:off x="7300771" y="4230157"/>
              <a:ext cx="667584" cy="145999"/>
            </a:xfrm>
            <a:custGeom>
              <a:avLst/>
              <a:gdLst>
                <a:gd name="T0" fmla="*/ 595 w 599"/>
                <a:gd name="T1" fmla="*/ 131 h 131"/>
                <a:gd name="T2" fmla="*/ 0 w 599"/>
                <a:gd name="T3" fmla="*/ 28 h 131"/>
                <a:gd name="T4" fmla="*/ 6 w 599"/>
                <a:gd name="T5" fmla="*/ 0 h 131"/>
                <a:gd name="T6" fmla="*/ 599 w 599"/>
                <a:gd name="T7" fmla="*/ 102 h 131"/>
                <a:gd name="T8" fmla="*/ 595 w 599"/>
                <a:gd name="T9" fmla="*/ 131 h 131"/>
              </a:gdLst>
              <a:ahLst/>
              <a:cxnLst>
                <a:cxn ang="0">
                  <a:pos x="T0" y="T1"/>
                </a:cxn>
                <a:cxn ang="0">
                  <a:pos x="T2" y="T3"/>
                </a:cxn>
                <a:cxn ang="0">
                  <a:pos x="T4" y="T5"/>
                </a:cxn>
                <a:cxn ang="0">
                  <a:pos x="T6" y="T7"/>
                </a:cxn>
                <a:cxn ang="0">
                  <a:pos x="T8" y="T9"/>
                </a:cxn>
              </a:cxnLst>
              <a:rect l="0" t="0" r="r" b="b"/>
              <a:pathLst>
                <a:path w="599" h="131">
                  <a:moveTo>
                    <a:pt x="595" y="131"/>
                  </a:moveTo>
                  <a:lnTo>
                    <a:pt x="0" y="28"/>
                  </a:lnTo>
                  <a:lnTo>
                    <a:pt x="6" y="0"/>
                  </a:lnTo>
                  <a:lnTo>
                    <a:pt x="599" y="102"/>
                  </a:lnTo>
                  <a:lnTo>
                    <a:pt x="595" y="1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5" name="íSḻiḋê">
              <a:extLst>
                <a:ext uri="{FF2B5EF4-FFF2-40B4-BE49-F238E27FC236}">
                  <a16:creationId xmlns:a16="http://schemas.microsoft.com/office/drawing/2014/main" id="{51C20C4F-698C-45D5-A9F1-9F410E75C611}"/>
                </a:ext>
              </a:extLst>
            </p:cNvPr>
            <p:cNvSpPr/>
            <p:nvPr/>
          </p:nvSpPr>
          <p:spPr bwMode="auto">
            <a:xfrm>
              <a:off x="7167031" y="4301485"/>
              <a:ext cx="785721" cy="166060"/>
            </a:xfrm>
            <a:custGeom>
              <a:avLst/>
              <a:gdLst>
                <a:gd name="T0" fmla="*/ 701 w 705"/>
                <a:gd name="T1" fmla="*/ 149 h 149"/>
                <a:gd name="T2" fmla="*/ 0 w 705"/>
                <a:gd name="T3" fmla="*/ 28 h 149"/>
                <a:gd name="T4" fmla="*/ 6 w 705"/>
                <a:gd name="T5" fmla="*/ 0 h 149"/>
                <a:gd name="T6" fmla="*/ 705 w 705"/>
                <a:gd name="T7" fmla="*/ 119 h 149"/>
                <a:gd name="T8" fmla="*/ 701 w 705"/>
                <a:gd name="T9" fmla="*/ 149 h 149"/>
              </a:gdLst>
              <a:ahLst/>
              <a:cxnLst>
                <a:cxn ang="0">
                  <a:pos x="T0" y="T1"/>
                </a:cxn>
                <a:cxn ang="0">
                  <a:pos x="T2" y="T3"/>
                </a:cxn>
                <a:cxn ang="0">
                  <a:pos x="T4" y="T5"/>
                </a:cxn>
                <a:cxn ang="0">
                  <a:pos x="T6" y="T7"/>
                </a:cxn>
                <a:cxn ang="0">
                  <a:pos x="T8" y="T9"/>
                </a:cxn>
              </a:cxnLst>
              <a:rect l="0" t="0" r="r" b="b"/>
              <a:pathLst>
                <a:path w="705" h="149">
                  <a:moveTo>
                    <a:pt x="701" y="149"/>
                  </a:moveTo>
                  <a:lnTo>
                    <a:pt x="0" y="28"/>
                  </a:lnTo>
                  <a:lnTo>
                    <a:pt x="6" y="0"/>
                  </a:lnTo>
                  <a:lnTo>
                    <a:pt x="705" y="119"/>
                  </a:lnTo>
                  <a:lnTo>
                    <a:pt x="701" y="149"/>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6" name="ïṡliḍè">
              <a:extLst>
                <a:ext uri="{FF2B5EF4-FFF2-40B4-BE49-F238E27FC236}">
                  <a16:creationId xmlns:a16="http://schemas.microsoft.com/office/drawing/2014/main" id="{9C132127-DEAF-49C9-8B40-0EEF97A75257}"/>
                </a:ext>
              </a:extLst>
            </p:cNvPr>
            <p:cNvSpPr/>
            <p:nvPr/>
          </p:nvSpPr>
          <p:spPr bwMode="auto">
            <a:xfrm>
              <a:off x="7167031" y="4301485"/>
              <a:ext cx="785721" cy="166060"/>
            </a:xfrm>
            <a:custGeom>
              <a:avLst/>
              <a:gdLst>
                <a:gd name="T0" fmla="*/ 701 w 705"/>
                <a:gd name="T1" fmla="*/ 149 h 149"/>
                <a:gd name="T2" fmla="*/ 0 w 705"/>
                <a:gd name="T3" fmla="*/ 28 h 149"/>
                <a:gd name="T4" fmla="*/ 6 w 705"/>
                <a:gd name="T5" fmla="*/ 0 h 149"/>
                <a:gd name="T6" fmla="*/ 705 w 705"/>
                <a:gd name="T7" fmla="*/ 119 h 149"/>
                <a:gd name="T8" fmla="*/ 701 w 705"/>
                <a:gd name="T9" fmla="*/ 149 h 149"/>
              </a:gdLst>
              <a:ahLst/>
              <a:cxnLst>
                <a:cxn ang="0">
                  <a:pos x="T0" y="T1"/>
                </a:cxn>
                <a:cxn ang="0">
                  <a:pos x="T2" y="T3"/>
                </a:cxn>
                <a:cxn ang="0">
                  <a:pos x="T4" y="T5"/>
                </a:cxn>
                <a:cxn ang="0">
                  <a:pos x="T6" y="T7"/>
                </a:cxn>
                <a:cxn ang="0">
                  <a:pos x="T8" y="T9"/>
                </a:cxn>
              </a:cxnLst>
              <a:rect l="0" t="0" r="r" b="b"/>
              <a:pathLst>
                <a:path w="705" h="149">
                  <a:moveTo>
                    <a:pt x="701" y="149"/>
                  </a:moveTo>
                  <a:lnTo>
                    <a:pt x="0" y="28"/>
                  </a:lnTo>
                  <a:lnTo>
                    <a:pt x="6" y="0"/>
                  </a:lnTo>
                  <a:lnTo>
                    <a:pt x="705" y="119"/>
                  </a:lnTo>
                  <a:lnTo>
                    <a:pt x="701" y="1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7" name="îṡḷîḑe">
              <a:extLst>
                <a:ext uri="{FF2B5EF4-FFF2-40B4-BE49-F238E27FC236}">
                  <a16:creationId xmlns:a16="http://schemas.microsoft.com/office/drawing/2014/main" id="{5606703E-2313-4EEB-88C2-78B089A5D1CF}"/>
                </a:ext>
              </a:extLst>
            </p:cNvPr>
            <p:cNvSpPr/>
            <p:nvPr/>
          </p:nvSpPr>
          <p:spPr bwMode="auto">
            <a:xfrm>
              <a:off x="7151428" y="4392873"/>
              <a:ext cx="785721" cy="164946"/>
            </a:xfrm>
            <a:custGeom>
              <a:avLst/>
              <a:gdLst>
                <a:gd name="T0" fmla="*/ 700 w 705"/>
                <a:gd name="T1" fmla="*/ 148 h 148"/>
                <a:gd name="T2" fmla="*/ 0 w 705"/>
                <a:gd name="T3" fmla="*/ 29 h 148"/>
                <a:gd name="T4" fmla="*/ 6 w 705"/>
                <a:gd name="T5" fmla="*/ 0 h 148"/>
                <a:gd name="T6" fmla="*/ 705 w 705"/>
                <a:gd name="T7" fmla="*/ 120 h 148"/>
                <a:gd name="T8" fmla="*/ 700 w 705"/>
                <a:gd name="T9" fmla="*/ 148 h 148"/>
              </a:gdLst>
              <a:ahLst/>
              <a:cxnLst>
                <a:cxn ang="0">
                  <a:pos x="T0" y="T1"/>
                </a:cxn>
                <a:cxn ang="0">
                  <a:pos x="T2" y="T3"/>
                </a:cxn>
                <a:cxn ang="0">
                  <a:pos x="T4" y="T5"/>
                </a:cxn>
                <a:cxn ang="0">
                  <a:pos x="T6" y="T7"/>
                </a:cxn>
                <a:cxn ang="0">
                  <a:pos x="T8" y="T9"/>
                </a:cxn>
              </a:cxnLst>
              <a:rect l="0" t="0" r="r" b="b"/>
              <a:pathLst>
                <a:path w="705" h="148">
                  <a:moveTo>
                    <a:pt x="700" y="148"/>
                  </a:moveTo>
                  <a:lnTo>
                    <a:pt x="0" y="29"/>
                  </a:lnTo>
                  <a:lnTo>
                    <a:pt x="6" y="0"/>
                  </a:lnTo>
                  <a:lnTo>
                    <a:pt x="705" y="120"/>
                  </a:lnTo>
                  <a:lnTo>
                    <a:pt x="700" y="148"/>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8" name="îśḷîḓé">
              <a:extLst>
                <a:ext uri="{FF2B5EF4-FFF2-40B4-BE49-F238E27FC236}">
                  <a16:creationId xmlns:a16="http://schemas.microsoft.com/office/drawing/2014/main" id="{6FBA024E-4087-4C2F-9041-8A783B01133B}"/>
                </a:ext>
              </a:extLst>
            </p:cNvPr>
            <p:cNvSpPr/>
            <p:nvPr/>
          </p:nvSpPr>
          <p:spPr bwMode="auto">
            <a:xfrm>
              <a:off x="7151428" y="4392873"/>
              <a:ext cx="785721" cy="164946"/>
            </a:xfrm>
            <a:custGeom>
              <a:avLst/>
              <a:gdLst>
                <a:gd name="T0" fmla="*/ 700 w 705"/>
                <a:gd name="T1" fmla="*/ 148 h 148"/>
                <a:gd name="T2" fmla="*/ 0 w 705"/>
                <a:gd name="T3" fmla="*/ 29 h 148"/>
                <a:gd name="T4" fmla="*/ 6 w 705"/>
                <a:gd name="T5" fmla="*/ 0 h 148"/>
                <a:gd name="T6" fmla="*/ 705 w 705"/>
                <a:gd name="T7" fmla="*/ 120 h 148"/>
                <a:gd name="T8" fmla="*/ 700 w 705"/>
                <a:gd name="T9" fmla="*/ 148 h 148"/>
              </a:gdLst>
              <a:ahLst/>
              <a:cxnLst>
                <a:cxn ang="0">
                  <a:pos x="T0" y="T1"/>
                </a:cxn>
                <a:cxn ang="0">
                  <a:pos x="T2" y="T3"/>
                </a:cxn>
                <a:cxn ang="0">
                  <a:pos x="T4" y="T5"/>
                </a:cxn>
                <a:cxn ang="0">
                  <a:pos x="T6" y="T7"/>
                </a:cxn>
                <a:cxn ang="0">
                  <a:pos x="T8" y="T9"/>
                </a:cxn>
              </a:cxnLst>
              <a:rect l="0" t="0" r="r" b="b"/>
              <a:pathLst>
                <a:path w="705" h="148">
                  <a:moveTo>
                    <a:pt x="700" y="148"/>
                  </a:moveTo>
                  <a:lnTo>
                    <a:pt x="0" y="29"/>
                  </a:lnTo>
                  <a:lnTo>
                    <a:pt x="6" y="0"/>
                  </a:lnTo>
                  <a:lnTo>
                    <a:pt x="705" y="120"/>
                  </a:lnTo>
                  <a:lnTo>
                    <a:pt x="700" y="1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9" name="îṡ1ïḋe">
              <a:extLst>
                <a:ext uri="{FF2B5EF4-FFF2-40B4-BE49-F238E27FC236}">
                  <a16:creationId xmlns:a16="http://schemas.microsoft.com/office/drawing/2014/main" id="{A960BCC7-B107-4B93-9809-FF026F877FC4}"/>
                </a:ext>
              </a:extLst>
            </p:cNvPr>
            <p:cNvSpPr/>
            <p:nvPr/>
          </p:nvSpPr>
          <p:spPr bwMode="auto">
            <a:xfrm>
              <a:off x="7135825" y="4484262"/>
              <a:ext cx="784606" cy="166060"/>
            </a:xfrm>
            <a:custGeom>
              <a:avLst/>
              <a:gdLst>
                <a:gd name="T0" fmla="*/ 700 w 704"/>
                <a:gd name="T1" fmla="*/ 149 h 149"/>
                <a:gd name="T2" fmla="*/ 0 w 704"/>
                <a:gd name="T3" fmla="*/ 29 h 149"/>
                <a:gd name="T4" fmla="*/ 5 w 704"/>
                <a:gd name="T5" fmla="*/ 0 h 149"/>
                <a:gd name="T6" fmla="*/ 704 w 704"/>
                <a:gd name="T7" fmla="*/ 121 h 149"/>
                <a:gd name="T8" fmla="*/ 700 w 704"/>
                <a:gd name="T9" fmla="*/ 149 h 149"/>
              </a:gdLst>
              <a:ahLst/>
              <a:cxnLst>
                <a:cxn ang="0">
                  <a:pos x="T0" y="T1"/>
                </a:cxn>
                <a:cxn ang="0">
                  <a:pos x="T2" y="T3"/>
                </a:cxn>
                <a:cxn ang="0">
                  <a:pos x="T4" y="T5"/>
                </a:cxn>
                <a:cxn ang="0">
                  <a:pos x="T6" y="T7"/>
                </a:cxn>
                <a:cxn ang="0">
                  <a:pos x="T8" y="T9"/>
                </a:cxn>
              </a:cxnLst>
              <a:rect l="0" t="0" r="r" b="b"/>
              <a:pathLst>
                <a:path w="704" h="149">
                  <a:moveTo>
                    <a:pt x="700" y="149"/>
                  </a:moveTo>
                  <a:lnTo>
                    <a:pt x="0" y="29"/>
                  </a:lnTo>
                  <a:lnTo>
                    <a:pt x="5" y="0"/>
                  </a:lnTo>
                  <a:lnTo>
                    <a:pt x="704" y="121"/>
                  </a:lnTo>
                  <a:lnTo>
                    <a:pt x="700" y="149"/>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0" name="íṩ1îḍe">
              <a:extLst>
                <a:ext uri="{FF2B5EF4-FFF2-40B4-BE49-F238E27FC236}">
                  <a16:creationId xmlns:a16="http://schemas.microsoft.com/office/drawing/2014/main" id="{9BEB4E8D-DAB2-421F-A6D1-C379CF88F8AA}"/>
                </a:ext>
              </a:extLst>
            </p:cNvPr>
            <p:cNvSpPr/>
            <p:nvPr/>
          </p:nvSpPr>
          <p:spPr bwMode="auto">
            <a:xfrm>
              <a:off x="7135825" y="4484262"/>
              <a:ext cx="784606" cy="166060"/>
            </a:xfrm>
            <a:custGeom>
              <a:avLst/>
              <a:gdLst>
                <a:gd name="T0" fmla="*/ 700 w 704"/>
                <a:gd name="T1" fmla="*/ 149 h 149"/>
                <a:gd name="T2" fmla="*/ 0 w 704"/>
                <a:gd name="T3" fmla="*/ 29 h 149"/>
                <a:gd name="T4" fmla="*/ 5 w 704"/>
                <a:gd name="T5" fmla="*/ 0 h 149"/>
                <a:gd name="T6" fmla="*/ 704 w 704"/>
                <a:gd name="T7" fmla="*/ 121 h 149"/>
                <a:gd name="T8" fmla="*/ 700 w 704"/>
                <a:gd name="T9" fmla="*/ 149 h 149"/>
              </a:gdLst>
              <a:ahLst/>
              <a:cxnLst>
                <a:cxn ang="0">
                  <a:pos x="T0" y="T1"/>
                </a:cxn>
                <a:cxn ang="0">
                  <a:pos x="T2" y="T3"/>
                </a:cxn>
                <a:cxn ang="0">
                  <a:pos x="T4" y="T5"/>
                </a:cxn>
                <a:cxn ang="0">
                  <a:pos x="T6" y="T7"/>
                </a:cxn>
                <a:cxn ang="0">
                  <a:pos x="T8" y="T9"/>
                </a:cxn>
              </a:cxnLst>
              <a:rect l="0" t="0" r="r" b="b"/>
              <a:pathLst>
                <a:path w="704" h="149">
                  <a:moveTo>
                    <a:pt x="700" y="149"/>
                  </a:moveTo>
                  <a:lnTo>
                    <a:pt x="0" y="29"/>
                  </a:lnTo>
                  <a:lnTo>
                    <a:pt x="5" y="0"/>
                  </a:lnTo>
                  <a:lnTo>
                    <a:pt x="704" y="121"/>
                  </a:lnTo>
                  <a:lnTo>
                    <a:pt x="700" y="1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1" name="isḻîḑê">
              <a:extLst>
                <a:ext uri="{FF2B5EF4-FFF2-40B4-BE49-F238E27FC236}">
                  <a16:creationId xmlns:a16="http://schemas.microsoft.com/office/drawing/2014/main" id="{0B89FD4C-B8FA-449C-A91E-D4D7956C30D4}"/>
                </a:ext>
              </a:extLst>
            </p:cNvPr>
            <p:cNvSpPr/>
            <p:nvPr/>
          </p:nvSpPr>
          <p:spPr bwMode="auto">
            <a:xfrm>
              <a:off x="7119108" y="4575651"/>
              <a:ext cx="785721" cy="167175"/>
            </a:xfrm>
            <a:custGeom>
              <a:avLst/>
              <a:gdLst>
                <a:gd name="T0" fmla="*/ 701 w 705"/>
                <a:gd name="T1" fmla="*/ 150 h 150"/>
                <a:gd name="T2" fmla="*/ 0 w 705"/>
                <a:gd name="T3" fmla="*/ 29 h 150"/>
                <a:gd name="T4" fmla="*/ 6 w 705"/>
                <a:gd name="T5" fmla="*/ 0 h 150"/>
                <a:gd name="T6" fmla="*/ 705 w 705"/>
                <a:gd name="T7" fmla="*/ 121 h 150"/>
                <a:gd name="T8" fmla="*/ 701 w 705"/>
                <a:gd name="T9" fmla="*/ 150 h 150"/>
              </a:gdLst>
              <a:ahLst/>
              <a:cxnLst>
                <a:cxn ang="0">
                  <a:pos x="T0" y="T1"/>
                </a:cxn>
                <a:cxn ang="0">
                  <a:pos x="T2" y="T3"/>
                </a:cxn>
                <a:cxn ang="0">
                  <a:pos x="T4" y="T5"/>
                </a:cxn>
                <a:cxn ang="0">
                  <a:pos x="T6" y="T7"/>
                </a:cxn>
                <a:cxn ang="0">
                  <a:pos x="T8" y="T9"/>
                </a:cxn>
              </a:cxnLst>
              <a:rect l="0" t="0" r="r" b="b"/>
              <a:pathLst>
                <a:path w="705" h="150">
                  <a:moveTo>
                    <a:pt x="701" y="150"/>
                  </a:moveTo>
                  <a:lnTo>
                    <a:pt x="0" y="29"/>
                  </a:lnTo>
                  <a:lnTo>
                    <a:pt x="6" y="0"/>
                  </a:lnTo>
                  <a:lnTo>
                    <a:pt x="705" y="121"/>
                  </a:lnTo>
                  <a:lnTo>
                    <a:pt x="701" y="150"/>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2" name="ïṡľiḋé">
              <a:extLst>
                <a:ext uri="{FF2B5EF4-FFF2-40B4-BE49-F238E27FC236}">
                  <a16:creationId xmlns:a16="http://schemas.microsoft.com/office/drawing/2014/main" id="{205967AA-699D-449A-8739-9D7F66DE279E}"/>
                </a:ext>
              </a:extLst>
            </p:cNvPr>
            <p:cNvSpPr/>
            <p:nvPr/>
          </p:nvSpPr>
          <p:spPr bwMode="auto">
            <a:xfrm>
              <a:off x="7119108" y="4575651"/>
              <a:ext cx="785721" cy="167175"/>
            </a:xfrm>
            <a:custGeom>
              <a:avLst/>
              <a:gdLst>
                <a:gd name="T0" fmla="*/ 701 w 705"/>
                <a:gd name="T1" fmla="*/ 150 h 150"/>
                <a:gd name="T2" fmla="*/ 0 w 705"/>
                <a:gd name="T3" fmla="*/ 29 h 150"/>
                <a:gd name="T4" fmla="*/ 6 w 705"/>
                <a:gd name="T5" fmla="*/ 0 h 150"/>
                <a:gd name="T6" fmla="*/ 705 w 705"/>
                <a:gd name="T7" fmla="*/ 121 h 150"/>
                <a:gd name="T8" fmla="*/ 701 w 705"/>
                <a:gd name="T9" fmla="*/ 150 h 150"/>
              </a:gdLst>
              <a:ahLst/>
              <a:cxnLst>
                <a:cxn ang="0">
                  <a:pos x="T0" y="T1"/>
                </a:cxn>
                <a:cxn ang="0">
                  <a:pos x="T2" y="T3"/>
                </a:cxn>
                <a:cxn ang="0">
                  <a:pos x="T4" y="T5"/>
                </a:cxn>
                <a:cxn ang="0">
                  <a:pos x="T6" y="T7"/>
                </a:cxn>
                <a:cxn ang="0">
                  <a:pos x="T8" y="T9"/>
                </a:cxn>
              </a:cxnLst>
              <a:rect l="0" t="0" r="r" b="b"/>
              <a:pathLst>
                <a:path w="705" h="150">
                  <a:moveTo>
                    <a:pt x="701" y="150"/>
                  </a:moveTo>
                  <a:lnTo>
                    <a:pt x="0" y="29"/>
                  </a:lnTo>
                  <a:lnTo>
                    <a:pt x="6" y="0"/>
                  </a:lnTo>
                  <a:lnTo>
                    <a:pt x="705" y="121"/>
                  </a:lnTo>
                  <a:lnTo>
                    <a:pt x="701" y="1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3" name="íṩľídé">
              <a:extLst>
                <a:ext uri="{FF2B5EF4-FFF2-40B4-BE49-F238E27FC236}">
                  <a16:creationId xmlns:a16="http://schemas.microsoft.com/office/drawing/2014/main" id="{D7936B31-78A6-4773-996F-6907C970B8FC}"/>
                </a:ext>
              </a:extLst>
            </p:cNvPr>
            <p:cNvSpPr/>
            <p:nvPr/>
          </p:nvSpPr>
          <p:spPr bwMode="auto">
            <a:xfrm>
              <a:off x="7105734" y="4668154"/>
              <a:ext cx="582882" cy="131511"/>
            </a:xfrm>
            <a:custGeom>
              <a:avLst/>
              <a:gdLst>
                <a:gd name="T0" fmla="*/ 519 w 523"/>
                <a:gd name="T1" fmla="*/ 118 h 118"/>
                <a:gd name="T2" fmla="*/ 0 w 523"/>
                <a:gd name="T3" fmla="*/ 28 h 118"/>
                <a:gd name="T4" fmla="*/ 4 w 523"/>
                <a:gd name="T5" fmla="*/ 0 h 118"/>
                <a:gd name="T6" fmla="*/ 523 w 523"/>
                <a:gd name="T7" fmla="*/ 89 h 118"/>
                <a:gd name="T8" fmla="*/ 519 w 523"/>
                <a:gd name="T9" fmla="*/ 118 h 118"/>
              </a:gdLst>
              <a:ahLst/>
              <a:cxnLst>
                <a:cxn ang="0">
                  <a:pos x="T0" y="T1"/>
                </a:cxn>
                <a:cxn ang="0">
                  <a:pos x="T2" y="T3"/>
                </a:cxn>
                <a:cxn ang="0">
                  <a:pos x="T4" y="T5"/>
                </a:cxn>
                <a:cxn ang="0">
                  <a:pos x="T6" y="T7"/>
                </a:cxn>
                <a:cxn ang="0">
                  <a:pos x="T8" y="T9"/>
                </a:cxn>
              </a:cxnLst>
              <a:rect l="0" t="0" r="r" b="b"/>
              <a:pathLst>
                <a:path w="523" h="118">
                  <a:moveTo>
                    <a:pt x="519" y="118"/>
                  </a:moveTo>
                  <a:lnTo>
                    <a:pt x="0" y="28"/>
                  </a:lnTo>
                  <a:lnTo>
                    <a:pt x="4" y="0"/>
                  </a:lnTo>
                  <a:lnTo>
                    <a:pt x="523" y="89"/>
                  </a:lnTo>
                  <a:lnTo>
                    <a:pt x="519" y="118"/>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4" name="iŝliḍê">
              <a:extLst>
                <a:ext uri="{FF2B5EF4-FFF2-40B4-BE49-F238E27FC236}">
                  <a16:creationId xmlns:a16="http://schemas.microsoft.com/office/drawing/2014/main" id="{1470108C-5FE3-48DD-B2F0-9C0A0B192376}"/>
                </a:ext>
              </a:extLst>
            </p:cNvPr>
            <p:cNvSpPr/>
            <p:nvPr/>
          </p:nvSpPr>
          <p:spPr bwMode="auto">
            <a:xfrm>
              <a:off x="7105734" y="4668154"/>
              <a:ext cx="582882" cy="131511"/>
            </a:xfrm>
            <a:custGeom>
              <a:avLst/>
              <a:gdLst>
                <a:gd name="T0" fmla="*/ 519 w 523"/>
                <a:gd name="T1" fmla="*/ 118 h 118"/>
                <a:gd name="T2" fmla="*/ 0 w 523"/>
                <a:gd name="T3" fmla="*/ 28 h 118"/>
                <a:gd name="T4" fmla="*/ 4 w 523"/>
                <a:gd name="T5" fmla="*/ 0 h 118"/>
                <a:gd name="T6" fmla="*/ 523 w 523"/>
                <a:gd name="T7" fmla="*/ 89 h 118"/>
                <a:gd name="T8" fmla="*/ 519 w 523"/>
                <a:gd name="T9" fmla="*/ 118 h 118"/>
              </a:gdLst>
              <a:ahLst/>
              <a:cxnLst>
                <a:cxn ang="0">
                  <a:pos x="T0" y="T1"/>
                </a:cxn>
                <a:cxn ang="0">
                  <a:pos x="T2" y="T3"/>
                </a:cxn>
                <a:cxn ang="0">
                  <a:pos x="T4" y="T5"/>
                </a:cxn>
                <a:cxn ang="0">
                  <a:pos x="T6" y="T7"/>
                </a:cxn>
                <a:cxn ang="0">
                  <a:pos x="T8" y="T9"/>
                </a:cxn>
              </a:cxnLst>
              <a:rect l="0" t="0" r="r" b="b"/>
              <a:pathLst>
                <a:path w="523" h="118">
                  <a:moveTo>
                    <a:pt x="519" y="118"/>
                  </a:moveTo>
                  <a:lnTo>
                    <a:pt x="0" y="28"/>
                  </a:lnTo>
                  <a:lnTo>
                    <a:pt x="4" y="0"/>
                  </a:lnTo>
                  <a:lnTo>
                    <a:pt x="523" y="89"/>
                  </a:lnTo>
                  <a:lnTo>
                    <a:pt x="519"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5" name="îš1iḓê">
              <a:extLst>
                <a:ext uri="{FF2B5EF4-FFF2-40B4-BE49-F238E27FC236}">
                  <a16:creationId xmlns:a16="http://schemas.microsoft.com/office/drawing/2014/main" id="{89968904-8D51-4729-9853-107558EAE328}"/>
                </a:ext>
              </a:extLst>
            </p:cNvPr>
            <p:cNvSpPr/>
            <p:nvPr/>
          </p:nvSpPr>
          <p:spPr bwMode="auto">
            <a:xfrm>
              <a:off x="6484959" y="3857915"/>
              <a:ext cx="185006" cy="62412"/>
            </a:xfrm>
            <a:custGeom>
              <a:avLst/>
              <a:gdLst>
                <a:gd name="T0" fmla="*/ 161 w 166"/>
                <a:gd name="T1" fmla="*/ 56 h 56"/>
                <a:gd name="T2" fmla="*/ 0 w 166"/>
                <a:gd name="T3" fmla="*/ 29 h 56"/>
                <a:gd name="T4" fmla="*/ 4 w 166"/>
                <a:gd name="T5" fmla="*/ 0 h 56"/>
                <a:gd name="T6" fmla="*/ 166 w 166"/>
                <a:gd name="T7" fmla="*/ 27 h 56"/>
                <a:gd name="T8" fmla="*/ 161 w 166"/>
                <a:gd name="T9" fmla="*/ 56 h 56"/>
              </a:gdLst>
              <a:ahLst/>
              <a:cxnLst>
                <a:cxn ang="0">
                  <a:pos x="T0" y="T1"/>
                </a:cxn>
                <a:cxn ang="0">
                  <a:pos x="T2" y="T3"/>
                </a:cxn>
                <a:cxn ang="0">
                  <a:pos x="T4" y="T5"/>
                </a:cxn>
                <a:cxn ang="0">
                  <a:pos x="T6" y="T7"/>
                </a:cxn>
                <a:cxn ang="0">
                  <a:pos x="T8" y="T9"/>
                </a:cxn>
              </a:cxnLst>
              <a:rect l="0" t="0" r="r" b="b"/>
              <a:pathLst>
                <a:path w="166" h="56">
                  <a:moveTo>
                    <a:pt x="161" y="56"/>
                  </a:moveTo>
                  <a:lnTo>
                    <a:pt x="0" y="29"/>
                  </a:lnTo>
                  <a:lnTo>
                    <a:pt x="4" y="0"/>
                  </a:lnTo>
                  <a:lnTo>
                    <a:pt x="166" y="27"/>
                  </a:lnTo>
                  <a:lnTo>
                    <a:pt x="161" y="56"/>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6" name="íšḻîḑè">
              <a:extLst>
                <a:ext uri="{FF2B5EF4-FFF2-40B4-BE49-F238E27FC236}">
                  <a16:creationId xmlns:a16="http://schemas.microsoft.com/office/drawing/2014/main" id="{2D59469D-DD91-406C-AEF3-122E0C9AF2EA}"/>
                </a:ext>
              </a:extLst>
            </p:cNvPr>
            <p:cNvSpPr/>
            <p:nvPr/>
          </p:nvSpPr>
          <p:spPr bwMode="auto">
            <a:xfrm>
              <a:off x="6484959" y="3857915"/>
              <a:ext cx="185006" cy="62412"/>
            </a:xfrm>
            <a:custGeom>
              <a:avLst/>
              <a:gdLst>
                <a:gd name="T0" fmla="*/ 161 w 166"/>
                <a:gd name="T1" fmla="*/ 56 h 56"/>
                <a:gd name="T2" fmla="*/ 0 w 166"/>
                <a:gd name="T3" fmla="*/ 29 h 56"/>
                <a:gd name="T4" fmla="*/ 4 w 166"/>
                <a:gd name="T5" fmla="*/ 0 h 56"/>
                <a:gd name="T6" fmla="*/ 166 w 166"/>
                <a:gd name="T7" fmla="*/ 27 h 56"/>
                <a:gd name="T8" fmla="*/ 161 w 166"/>
                <a:gd name="T9" fmla="*/ 56 h 56"/>
              </a:gdLst>
              <a:ahLst/>
              <a:cxnLst>
                <a:cxn ang="0">
                  <a:pos x="T0" y="T1"/>
                </a:cxn>
                <a:cxn ang="0">
                  <a:pos x="T2" y="T3"/>
                </a:cxn>
                <a:cxn ang="0">
                  <a:pos x="T4" y="T5"/>
                </a:cxn>
                <a:cxn ang="0">
                  <a:pos x="T6" y="T7"/>
                </a:cxn>
                <a:cxn ang="0">
                  <a:pos x="T8" y="T9"/>
                </a:cxn>
              </a:cxnLst>
              <a:rect l="0" t="0" r="r" b="b"/>
              <a:pathLst>
                <a:path w="166" h="56">
                  <a:moveTo>
                    <a:pt x="161" y="56"/>
                  </a:moveTo>
                  <a:lnTo>
                    <a:pt x="0" y="29"/>
                  </a:lnTo>
                  <a:lnTo>
                    <a:pt x="4" y="0"/>
                  </a:lnTo>
                  <a:lnTo>
                    <a:pt x="166" y="27"/>
                  </a:lnTo>
                  <a:lnTo>
                    <a:pt x="161" y="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7" name="išḷïḓè">
              <a:extLst>
                <a:ext uri="{FF2B5EF4-FFF2-40B4-BE49-F238E27FC236}">
                  <a16:creationId xmlns:a16="http://schemas.microsoft.com/office/drawing/2014/main" id="{944C6BE8-762B-4F72-B3CE-59E5D0C72440}"/>
                </a:ext>
              </a:extLst>
            </p:cNvPr>
            <p:cNvSpPr/>
            <p:nvPr/>
          </p:nvSpPr>
          <p:spPr bwMode="auto">
            <a:xfrm>
              <a:off x="6334502" y="4735024"/>
              <a:ext cx="183892" cy="61298"/>
            </a:xfrm>
            <a:custGeom>
              <a:avLst/>
              <a:gdLst>
                <a:gd name="T0" fmla="*/ 161 w 165"/>
                <a:gd name="T1" fmla="*/ 55 h 55"/>
                <a:gd name="T2" fmla="*/ 0 w 165"/>
                <a:gd name="T3" fmla="*/ 28 h 55"/>
                <a:gd name="T4" fmla="*/ 4 w 165"/>
                <a:gd name="T5" fmla="*/ 0 h 55"/>
                <a:gd name="T6" fmla="*/ 165 w 165"/>
                <a:gd name="T7" fmla="*/ 27 h 55"/>
                <a:gd name="T8" fmla="*/ 161 w 165"/>
                <a:gd name="T9" fmla="*/ 55 h 55"/>
              </a:gdLst>
              <a:ahLst/>
              <a:cxnLst>
                <a:cxn ang="0">
                  <a:pos x="T0" y="T1"/>
                </a:cxn>
                <a:cxn ang="0">
                  <a:pos x="T2" y="T3"/>
                </a:cxn>
                <a:cxn ang="0">
                  <a:pos x="T4" y="T5"/>
                </a:cxn>
                <a:cxn ang="0">
                  <a:pos x="T6" y="T7"/>
                </a:cxn>
                <a:cxn ang="0">
                  <a:pos x="T8" y="T9"/>
                </a:cxn>
              </a:cxnLst>
              <a:rect l="0" t="0" r="r" b="b"/>
              <a:pathLst>
                <a:path w="165" h="55">
                  <a:moveTo>
                    <a:pt x="161" y="55"/>
                  </a:moveTo>
                  <a:lnTo>
                    <a:pt x="0" y="28"/>
                  </a:lnTo>
                  <a:lnTo>
                    <a:pt x="4" y="0"/>
                  </a:lnTo>
                  <a:lnTo>
                    <a:pt x="165" y="27"/>
                  </a:lnTo>
                  <a:lnTo>
                    <a:pt x="161" y="55"/>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8" name="íṩ1îḍê">
              <a:extLst>
                <a:ext uri="{FF2B5EF4-FFF2-40B4-BE49-F238E27FC236}">
                  <a16:creationId xmlns:a16="http://schemas.microsoft.com/office/drawing/2014/main" id="{C7CD4993-500A-469B-AE6B-BD320B5E3E85}"/>
                </a:ext>
              </a:extLst>
            </p:cNvPr>
            <p:cNvSpPr/>
            <p:nvPr/>
          </p:nvSpPr>
          <p:spPr bwMode="auto">
            <a:xfrm>
              <a:off x="6334502" y="4735024"/>
              <a:ext cx="183892" cy="61298"/>
            </a:xfrm>
            <a:custGeom>
              <a:avLst/>
              <a:gdLst>
                <a:gd name="T0" fmla="*/ 161 w 165"/>
                <a:gd name="T1" fmla="*/ 55 h 55"/>
                <a:gd name="T2" fmla="*/ 0 w 165"/>
                <a:gd name="T3" fmla="*/ 28 h 55"/>
                <a:gd name="T4" fmla="*/ 4 w 165"/>
                <a:gd name="T5" fmla="*/ 0 h 55"/>
                <a:gd name="T6" fmla="*/ 165 w 165"/>
                <a:gd name="T7" fmla="*/ 27 h 55"/>
                <a:gd name="T8" fmla="*/ 161 w 165"/>
                <a:gd name="T9" fmla="*/ 55 h 55"/>
              </a:gdLst>
              <a:ahLst/>
              <a:cxnLst>
                <a:cxn ang="0">
                  <a:pos x="T0" y="T1"/>
                </a:cxn>
                <a:cxn ang="0">
                  <a:pos x="T2" y="T3"/>
                </a:cxn>
                <a:cxn ang="0">
                  <a:pos x="T4" y="T5"/>
                </a:cxn>
                <a:cxn ang="0">
                  <a:pos x="T6" y="T7"/>
                </a:cxn>
                <a:cxn ang="0">
                  <a:pos x="T8" y="T9"/>
                </a:cxn>
              </a:cxnLst>
              <a:rect l="0" t="0" r="r" b="b"/>
              <a:pathLst>
                <a:path w="165" h="55">
                  <a:moveTo>
                    <a:pt x="161" y="55"/>
                  </a:moveTo>
                  <a:lnTo>
                    <a:pt x="0" y="28"/>
                  </a:lnTo>
                  <a:lnTo>
                    <a:pt x="4" y="0"/>
                  </a:lnTo>
                  <a:lnTo>
                    <a:pt x="165" y="27"/>
                  </a:lnTo>
                  <a:lnTo>
                    <a:pt x="161" y="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9" name="ïsľíḑé">
              <a:extLst>
                <a:ext uri="{FF2B5EF4-FFF2-40B4-BE49-F238E27FC236}">
                  <a16:creationId xmlns:a16="http://schemas.microsoft.com/office/drawing/2014/main" id="{7222573B-4687-4974-9FCA-B20BEE02AA80}"/>
                </a:ext>
              </a:extLst>
            </p:cNvPr>
            <p:cNvSpPr/>
            <p:nvPr/>
          </p:nvSpPr>
          <p:spPr bwMode="auto">
            <a:xfrm>
              <a:off x="7845760" y="1521929"/>
              <a:ext cx="37893" cy="337693"/>
            </a:xfrm>
            <a:custGeom>
              <a:avLst/>
              <a:gdLst>
                <a:gd name="T0" fmla="*/ 27 w 34"/>
                <a:gd name="T1" fmla="*/ 0 h 303"/>
                <a:gd name="T2" fmla="*/ 0 w 34"/>
                <a:gd name="T3" fmla="*/ 302 h 303"/>
                <a:gd name="T4" fmla="*/ 16 w 34"/>
                <a:gd name="T5" fmla="*/ 303 h 303"/>
                <a:gd name="T6" fmla="*/ 34 w 34"/>
                <a:gd name="T7" fmla="*/ 0 h 303"/>
                <a:gd name="T8" fmla="*/ 27 w 34"/>
                <a:gd name="T9" fmla="*/ 0 h 303"/>
              </a:gdLst>
              <a:ahLst/>
              <a:cxnLst>
                <a:cxn ang="0">
                  <a:pos x="T0" y="T1"/>
                </a:cxn>
                <a:cxn ang="0">
                  <a:pos x="T2" y="T3"/>
                </a:cxn>
                <a:cxn ang="0">
                  <a:pos x="T4" y="T5"/>
                </a:cxn>
                <a:cxn ang="0">
                  <a:pos x="T6" y="T7"/>
                </a:cxn>
                <a:cxn ang="0">
                  <a:pos x="T8" y="T9"/>
                </a:cxn>
              </a:cxnLst>
              <a:rect l="0" t="0" r="r" b="b"/>
              <a:pathLst>
                <a:path w="34" h="303">
                  <a:moveTo>
                    <a:pt x="27" y="0"/>
                  </a:moveTo>
                  <a:lnTo>
                    <a:pt x="0" y="302"/>
                  </a:lnTo>
                  <a:lnTo>
                    <a:pt x="16" y="303"/>
                  </a:lnTo>
                  <a:lnTo>
                    <a:pt x="34" y="0"/>
                  </a:lnTo>
                  <a:lnTo>
                    <a:pt x="27" y="0"/>
                  </a:lnTo>
                  <a:close/>
                </a:path>
              </a:pathLst>
            </a:custGeom>
            <a:solidFill>
              <a:srgbClr val="A2B2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0" name="ïšļiďé">
              <a:extLst>
                <a:ext uri="{FF2B5EF4-FFF2-40B4-BE49-F238E27FC236}">
                  <a16:creationId xmlns:a16="http://schemas.microsoft.com/office/drawing/2014/main" id="{61339D32-0647-4319-A684-81417D79C409}"/>
                </a:ext>
              </a:extLst>
            </p:cNvPr>
            <p:cNvSpPr/>
            <p:nvPr/>
          </p:nvSpPr>
          <p:spPr bwMode="auto">
            <a:xfrm>
              <a:off x="7845760" y="1521929"/>
              <a:ext cx="37893" cy="337693"/>
            </a:xfrm>
            <a:custGeom>
              <a:avLst/>
              <a:gdLst>
                <a:gd name="T0" fmla="*/ 27 w 34"/>
                <a:gd name="T1" fmla="*/ 0 h 303"/>
                <a:gd name="T2" fmla="*/ 0 w 34"/>
                <a:gd name="T3" fmla="*/ 302 h 303"/>
                <a:gd name="T4" fmla="*/ 16 w 34"/>
                <a:gd name="T5" fmla="*/ 303 h 303"/>
                <a:gd name="T6" fmla="*/ 34 w 34"/>
                <a:gd name="T7" fmla="*/ 0 h 303"/>
                <a:gd name="T8" fmla="*/ 27 w 34"/>
                <a:gd name="T9" fmla="*/ 0 h 303"/>
              </a:gdLst>
              <a:ahLst/>
              <a:cxnLst>
                <a:cxn ang="0">
                  <a:pos x="T0" y="T1"/>
                </a:cxn>
                <a:cxn ang="0">
                  <a:pos x="T2" y="T3"/>
                </a:cxn>
                <a:cxn ang="0">
                  <a:pos x="T4" y="T5"/>
                </a:cxn>
                <a:cxn ang="0">
                  <a:pos x="T6" y="T7"/>
                </a:cxn>
                <a:cxn ang="0">
                  <a:pos x="T8" y="T9"/>
                </a:cxn>
              </a:cxnLst>
              <a:rect l="0" t="0" r="r" b="b"/>
              <a:pathLst>
                <a:path w="34" h="303">
                  <a:moveTo>
                    <a:pt x="27" y="0"/>
                  </a:moveTo>
                  <a:lnTo>
                    <a:pt x="0" y="302"/>
                  </a:lnTo>
                  <a:lnTo>
                    <a:pt x="16" y="303"/>
                  </a:lnTo>
                  <a:lnTo>
                    <a:pt x="34" y="0"/>
                  </a:lnTo>
                  <a:lnTo>
                    <a:pt x="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1" name="ïŝḷíḓè">
              <a:extLst>
                <a:ext uri="{FF2B5EF4-FFF2-40B4-BE49-F238E27FC236}">
                  <a16:creationId xmlns:a16="http://schemas.microsoft.com/office/drawing/2014/main" id="{099168A3-91C2-4E5A-8F1C-B4D4E41BA11E}"/>
                </a:ext>
              </a:extLst>
            </p:cNvPr>
            <p:cNvSpPr/>
            <p:nvPr/>
          </p:nvSpPr>
          <p:spPr bwMode="auto">
            <a:xfrm>
              <a:off x="7762173" y="1858507"/>
              <a:ext cx="101420" cy="1185825"/>
            </a:xfrm>
            <a:custGeom>
              <a:avLst/>
              <a:gdLst>
                <a:gd name="T0" fmla="*/ 17 w 91"/>
                <a:gd name="T1" fmla="*/ 668 h 1064"/>
                <a:gd name="T2" fmla="*/ 0 w 91"/>
                <a:gd name="T3" fmla="*/ 866 h 1064"/>
                <a:gd name="T4" fmla="*/ 25 w 91"/>
                <a:gd name="T5" fmla="*/ 1064 h 1064"/>
                <a:gd name="T6" fmla="*/ 50 w 91"/>
                <a:gd name="T7" fmla="*/ 673 h 1064"/>
                <a:gd name="T8" fmla="*/ 17 w 91"/>
                <a:gd name="T9" fmla="*/ 668 h 1064"/>
                <a:gd name="T10" fmla="*/ 57 w 91"/>
                <a:gd name="T11" fmla="*/ 213 h 1064"/>
                <a:gd name="T12" fmla="*/ 47 w 91"/>
                <a:gd name="T13" fmla="*/ 332 h 1064"/>
                <a:gd name="T14" fmla="*/ 70 w 91"/>
                <a:gd name="T15" fmla="*/ 336 h 1064"/>
                <a:gd name="T16" fmla="*/ 77 w 91"/>
                <a:gd name="T17" fmla="*/ 218 h 1064"/>
                <a:gd name="T18" fmla="*/ 57 w 91"/>
                <a:gd name="T19" fmla="*/ 213 h 1064"/>
                <a:gd name="T20" fmla="*/ 75 w 91"/>
                <a:gd name="T21" fmla="*/ 0 h 1064"/>
                <a:gd name="T22" fmla="*/ 67 w 91"/>
                <a:gd name="T23" fmla="*/ 111 h 1064"/>
                <a:gd name="T24" fmla="*/ 84 w 91"/>
                <a:gd name="T25" fmla="*/ 114 h 1064"/>
                <a:gd name="T26" fmla="*/ 91 w 91"/>
                <a:gd name="T27" fmla="*/ 1 h 1064"/>
                <a:gd name="T28" fmla="*/ 75 w 91"/>
                <a:gd name="T29" fmla="*/ 0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1064">
                  <a:moveTo>
                    <a:pt x="17" y="668"/>
                  </a:moveTo>
                  <a:lnTo>
                    <a:pt x="0" y="866"/>
                  </a:lnTo>
                  <a:lnTo>
                    <a:pt x="25" y="1064"/>
                  </a:lnTo>
                  <a:lnTo>
                    <a:pt x="50" y="673"/>
                  </a:lnTo>
                  <a:lnTo>
                    <a:pt x="17" y="668"/>
                  </a:lnTo>
                  <a:close/>
                  <a:moveTo>
                    <a:pt x="57" y="213"/>
                  </a:moveTo>
                  <a:lnTo>
                    <a:pt x="47" y="332"/>
                  </a:lnTo>
                  <a:lnTo>
                    <a:pt x="70" y="336"/>
                  </a:lnTo>
                  <a:lnTo>
                    <a:pt x="77" y="218"/>
                  </a:lnTo>
                  <a:lnTo>
                    <a:pt x="57" y="213"/>
                  </a:lnTo>
                  <a:close/>
                  <a:moveTo>
                    <a:pt x="75" y="0"/>
                  </a:moveTo>
                  <a:lnTo>
                    <a:pt x="67" y="111"/>
                  </a:lnTo>
                  <a:lnTo>
                    <a:pt x="84" y="114"/>
                  </a:lnTo>
                  <a:lnTo>
                    <a:pt x="91" y="1"/>
                  </a:lnTo>
                  <a:lnTo>
                    <a:pt x="75" y="0"/>
                  </a:lnTo>
                  <a:close/>
                </a:path>
              </a:pathLst>
            </a:custGeom>
            <a:solidFill>
              <a:srgbClr val="99A9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2" name="îŝḻïde">
              <a:extLst>
                <a:ext uri="{FF2B5EF4-FFF2-40B4-BE49-F238E27FC236}">
                  <a16:creationId xmlns:a16="http://schemas.microsoft.com/office/drawing/2014/main" id="{F5CCB5F4-1E8B-4A6E-990B-C59B75C67F1A}"/>
                </a:ext>
              </a:extLst>
            </p:cNvPr>
            <p:cNvSpPr/>
            <p:nvPr/>
          </p:nvSpPr>
          <p:spPr bwMode="auto">
            <a:xfrm>
              <a:off x="7762173" y="1858507"/>
              <a:ext cx="101420" cy="1185825"/>
            </a:xfrm>
            <a:custGeom>
              <a:avLst/>
              <a:gdLst>
                <a:gd name="T0" fmla="*/ 17 w 91"/>
                <a:gd name="T1" fmla="*/ 668 h 1064"/>
                <a:gd name="T2" fmla="*/ 0 w 91"/>
                <a:gd name="T3" fmla="*/ 866 h 1064"/>
                <a:gd name="T4" fmla="*/ 25 w 91"/>
                <a:gd name="T5" fmla="*/ 1064 h 1064"/>
                <a:gd name="T6" fmla="*/ 50 w 91"/>
                <a:gd name="T7" fmla="*/ 673 h 1064"/>
                <a:gd name="T8" fmla="*/ 17 w 91"/>
                <a:gd name="T9" fmla="*/ 668 h 1064"/>
                <a:gd name="T10" fmla="*/ 57 w 91"/>
                <a:gd name="T11" fmla="*/ 213 h 1064"/>
                <a:gd name="T12" fmla="*/ 47 w 91"/>
                <a:gd name="T13" fmla="*/ 332 h 1064"/>
                <a:gd name="T14" fmla="*/ 70 w 91"/>
                <a:gd name="T15" fmla="*/ 336 h 1064"/>
                <a:gd name="T16" fmla="*/ 77 w 91"/>
                <a:gd name="T17" fmla="*/ 218 h 1064"/>
                <a:gd name="T18" fmla="*/ 57 w 91"/>
                <a:gd name="T19" fmla="*/ 213 h 1064"/>
                <a:gd name="T20" fmla="*/ 75 w 91"/>
                <a:gd name="T21" fmla="*/ 0 h 1064"/>
                <a:gd name="T22" fmla="*/ 67 w 91"/>
                <a:gd name="T23" fmla="*/ 111 h 1064"/>
                <a:gd name="T24" fmla="*/ 84 w 91"/>
                <a:gd name="T25" fmla="*/ 114 h 1064"/>
                <a:gd name="T26" fmla="*/ 91 w 91"/>
                <a:gd name="T27" fmla="*/ 1 h 1064"/>
                <a:gd name="T28" fmla="*/ 75 w 91"/>
                <a:gd name="T29" fmla="*/ 0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1064">
                  <a:moveTo>
                    <a:pt x="17" y="668"/>
                  </a:moveTo>
                  <a:lnTo>
                    <a:pt x="0" y="866"/>
                  </a:lnTo>
                  <a:lnTo>
                    <a:pt x="25" y="1064"/>
                  </a:lnTo>
                  <a:lnTo>
                    <a:pt x="50" y="673"/>
                  </a:lnTo>
                  <a:lnTo>
                    <a:pt x="17" y="668"/>
                  </a:lnTo>
                  <a:moveTo>
                    <a:pt x="57" y="213"/>
                  </a:moveTo>
                  <a:lnTo>
                    <a:pt x="47" y="332"/>
                  </a:lnTo>
                  <a:lnTo>
                    <a:pt x="70" y="336"/>
                  </a:lnTo>
                  <a:lnTo>
                    <a:pt x="77" y="218"/>
                  </a:lnTo>
                  <a:lnTo>
                    <a:pt x="57" y="213"/>
                  </a:lnTo>
                  <a:moveTo>
                    <a:pt x="75" y="0"/>
                  </a:moveTo>
                  <a:lnTo>
                    <a:pt x="67" y="111"/>
                  </a:lnTo>
                  <a:lnTo>
                    <a:pt x="84" y="114"/>
                  </a:lnTo>
                  <a:lnTo>
                    <a:pt x="91" y="1"/>
                  </a:lnTo>
                  <a:lnTo>
                    <a:pt x="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3" name="ïśḻïďê">
              <a:extLst>
                <a:ext uri="{FF2B5EF4-FFF2-40B4-BE49-F238E27FC236}">
                  <a16:creationId xmlns:a16="http://schemas.microsoft.com/office/drawing/2014/main" id="{63470221-7713-40BA-9D14-24B56E1425FA}"/>
                </a:ext>
              </a:extLst>
            </p:cNvPr>
            <p:cNvSpPr/>
            <p:nvPr/>
          </p:nvSpPr>
          <p:spPr bwMode="auto">
            <a:xfrm>
              <a:off x="7781119" y="2228520"/>
              <a:ext cx="59069" cy="380044"/>
            </a:xfrm>
            <a:custGeom>
              <a:avLst/>
              <a:gdLst>
                <a:gd name="T0" fmla="*/ 7 w 53"/>
                <a:gd name="T1" fmla="*/ 263 h 341"/>
                <a:gd name="T2" fmla="*/ 0 w 53"/>
                <a:gd name="T3" fmla="*/ 336 h 341"/>
                <a:gd name="T4" fmla="*/ 33 w 53"/>
                <a:gd name="T5" fmla="*/ 341 h 341"/>
                <a:gd name="T6" fmla="*/ 37 w 53"/>
                <a:gd name="T7" fmla="*/ 269 h 341"/>
                <a:gd name="T8" fmla="*/ 7 w 53"/>
                <a:gd name="T9" fmla="*/ 263 h 341"/>
                <a:gd name="T10" fmla="*/ 17 w 53"/>
                <a:gd name="T11" fmla="*/ 152 h 341"/>
                <a:gd name="T12" fmla="*/ 11 w 53"/>
                <a:gd name="T13" fmla="*/ 205 h 341"/>
                <a:gd name="T14" fmla="*/ 41 w 53"/>
                <a:gd name="T15" fmla="*/ 210 h 341"/>
                <a:gd name="T16" fmla="*/ 44 w 53"/>
                <a:gd name="T17" fmla="*/ 156 h 341"/>
                <a:gd name="T18" fmla="*/ 17 w 53"/>
                <a:gd name="T19" fmla="*/ 152 h 341"/>
                <a:gd name="T20" fmla="*/ 30 w 53"/>
                <a:gd name="T21" fmla="*/ 0 h 341"/>
                <a:gd name="T22" fmla="*/ 21 w 53"/>
                <a:gd name="T23" fmla="*/ 94 h 341"/>
                <a:gd name="T24" fmla="*/ 47 w 53"/>
                <a:gd name="T25" fmla="*/ 98 h 341"/>
                <a:gd name="T26" fmla="*/ 53 w 53"/>
                <a:gd name="T27" fmla="*/ 4 h 341"/>
                <a:gd name="T28" fmla="*/ 30 w 53"/>
                <a:gd name="T2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341">
                  <a:moveTo>
                    <a:pt x="7" y="263"/>
                  </a:moveTo>
                  <a:lnTo>
                    <a:pt x="0" y="336"/>
                  </a:lnTo>
                  <a:lnTo>
                    <a:pt x="33" y="341"/>
                  </a:lnTo>
                  <a:lnTo>
                    <a:pt x="37" y="269"/>
                  </a:lnTo>
                  <a:lnTo>
                    <a:pt x="7" y="263"/>
                  </a:lnTo>
                  <a:close/>
                  <a:moveTo>
                    <a:pt x="17" y="152"/>
                  </a:moveTo>
                  <a:lnTo>
                    <a:pt x="11" y="205"/>
                  </a:lnTo>
                  <a:lnTo>
                    <a:pt x="41" y="210"/>
                  </a:lnTo>
                  <a:lnTo>
                    <a:pt x="44" y="156"/>
                  </a:lnTo>
                  <a:lnTo>
                    <a:pt x="17" y="152"/>
                  </a:lnTo>
                  <a:close/>
                  <a:moveTo>
                    <a:pt x="30" y="0"/>
                  </a:moveTo>
                  <a:lnTo>
                    <a:pt x="21" y="94"/>
                  </a:lnTo>
                  <a:lnTo>
                    <a:pt x="47" y="98"/>
                  </a:lnTo>
                  <a:lnTo>
                    <a:pt x="53" y="4"/>
                  </a:lnTo>
                  <a:lnTo>
                    <a:pt x="30" y="0"/>
                  </a:lnTo>
                  <a:close/>
                </a:path>
              </a:pathLst>
            </a:custGeom>
            <a:solidFill>
              <a:srgbClr val="393F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4" name="îsľiḋé">
              <a:extLst>
                <a:ext uri="{FF2B5EF4-FFF2-40B4-BE49-F238E27FC236}">
                  <a16:creationId xmlns:a16="http://schemas.microsoft.com/office/drawing/2014/main" id="{877E5505-4730-4B0F-8AED-A80B96D2D2B1}"/>
                </a:ext>
              </a:extLst>
            </p:cNvPr>
            <p:cNvSpPr/>
            <p:nvPr/>
          </p:nvSpPr>
          <p:spPr bwMode="auto">
            <a:xfrm>
              <a:off x="7781119" y="2228520"/>
              <a:ext cx="59069" cy="380044"/>
            </a:xfrm>
            <a:custGeom>
              <a:avLst/>
              <a:gdLst>
                <a:gd name="T0" fmla="*/ 7 w 53"/>
                <a:gd name="T1" fmla="*/ 263 h 341"/>
                <a:gd name="T2" fmla="*/ 0 w 53"/>
                <a:gd name="T3" fmla="*/ 336 h 341"/>
                <a:gd name="T4" fmla="*/ 33 w 53"/>
                <a:gd name="T5" fmla="*/ 341 h 341"/>
                <a:gd name="T6" fmla="*/ 37 w 53"/>
                <a:gd name="T7" fmla="*/ 269 h 341"/>
                <a:gd name="T8" fmla="*/ 7 w 53"/>
                <a:gd name="T9" fmla="*/ 263 h 341"/>
                <a:gd name="T10" fmla="*/ 17 w 53"/>
                <a:gd name="T11" fmla="*/ 152 h 341"/>
                <a:gd name="T12" fmla="*/ 11 w 53"/>
                <a:gd name="T13" fmla="*/ 205 h 341"/>
                <a:gd name="T14" fmla="*/ 41 w 53"/>
                <a:gd name="T15" fmla="*/ 210 h 341"/>
                <a:gd name="T16" fmla="*/ 44 w 53"/>
                <a:gd name="T17" fmla="*/ 156 h 341"/>
                <a:gd name="T18" fmla="*/ 17 w 53"/>
                <a:gd name="T19" fmla="*/ 152 h 341"/>
                <a:gd name="T20" fmla="*/ 30 w 53"/>
                <a:gd name="T21" fmla="*/ 0 h 341"/>
                <a:gd name="T22" fmla="*/ 21 w 53"/>
                <a:gd name="T23" fmla="*/ 94 h 341"/>
                <a:gd name="T24" fmla="*/ 47 w 53"/>
                <a:gd name="T25" fmla="*/ 98 h 341"/>
                <a:gd name="T26" fmla="*/ 53 w 53"/>
                <a:gd name="T27" fmla="*/ 4 h 341"/>
                <a:gd name="T28" fmla="*/ 30 w 53"/>
                <a:gd name="T2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341">
                  <a:moveTo>
                    <a:pt x="7" y="263"/>
                  </a:moveTo>
                  <a:lnTo>
                    <a:pt x="0" y="336"/>
                  </a:lnTo>
                  <a:lnTo>
                    <a:pt x="33" y="341"/>
                  </a:lnTo>
                  <a:lnTo>
                    <a:pt x="37" y="269"/>
                  </a:lnTo>
                  <a:lnTo>
                    <a:pt x="7" y="263"/>
                  </a:lnTo>
                  <a:moveTo>
                    <a:pt x="17" y="152"/>
                  </a:moveTo>
                  <a:lnTo>
                    <a:pt x="11" y="205"/>
                  </a:lnTo>
                  <a:lnTo>
                    <a:pt x="41" y="210"/>
                  </a:lnTo>
                  <a:lnTo>
                    <a:pt x="44" y="156"/>
                  </a:lnTo>
                  <a:lnTo>
                    <a:pt x="17" y="152"/>
                  </a:lnTo>
                  <a:moveTo>
                    <a:pt x="30" y="0"/>
                  </a:moveTo>
                  <a:lnTo>
                    <a:pt x="21" y="94"/>
                  </a:lnTo>
                  <a:lnTo>
                    <a:pt x="47" y="98"/>
                  </a:lnTo>
                  <a:lnTo>
                    <a:pt x="53" y="4"/>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5" name="íSliḓé">
              <a:extLst>
                <a:ext uri="{FF2B5EF4-FFF2-40B4-BE49-F238E27FC236}">
                  <a16:creationId xmlns:a16="http://schemas.microsoft.com/office/drawing/2014/main" id="{A4595EE1-36AB-4DC6-B8BF-87530CAA530B}"/>
                </a:ext>
              </a:extLst>
            </p:cNvPr>
            <p:cNvSpPr/>
            <p:nvPr/>
          </p:nvSpPr>
          <p:spPr bwMode="auto">
            <a:xfrm>
              <a:off x="7825699" y="1982217"/>
              <a:ext cx="30092" cy="119252"/>
            </a:xfrm>
            <a:custGeom>
              <a:avLst/>
              <a:gdLst>
                <a:gd name="T0" fmla="*/ 10 w 27"/>
                <a:gd name="T1" fmla="*/ 0 h 107"/>
                <a:gd name="T2" fmla="*/ 0 w 27"/>
                <a:gd name="T3" fmla="*/ 102 h 107"/>
                <a:gd name="T4" fmla="*/ 20 w 27"/>
                <a:gd name="T5" fmla="*/ 107 h 107"/>
                <a:gd name="T6" fmla="*/ 27 w 27"/>
                <a:gd name="T7" fmla="*/ 3 h 107"/>
                <a:gd name="T8" fmla="*/ 10 w 27"/>
                <a:gd name="T9" fmla="*/ 0 h 107"/>
              </a:gdLst>
              <a:ahLst/>
              <a:cxnLst>
                <a:cxn ang="0">
                  <a:pos x="T0" y="T1"/>
                </a:cxn>
                <a:cxn ang="0">
                  <a:pos x="T2" y="T3"/>
                </a:cxn>
                <a:cxn ang="0">
                  <a:pos x="T4" y="T5"/>
                </a:cxn>
                <a:cxn ang="0">
                  <a:pos x="T6" y="T7"/>
                </a:cxn>
                <a:cxn ang="0">
                  <a:pos x="T8" y="T9"/>
                </a:cxn>
              </a:cxnLst>
              <a:rect l="0" t="0" r="r" b="b"/>
              <a:pathLst>
                <a:path w="27" h="107">
                  <a:moveTo>
                    <a:pt x="10" y="0"/>
                  </a:moveTo>
                  <a:lnTo>
                    <a:pt x="0" y="102"/>
                  </a:lnTo>
                  <a:lnTo>
                    <a:pt x="20" y="107"/>
                  </a:lnTo>
                  <a:lnTo>
                    <a:pt x="27" y="3"/>
                  </a:lnTo>
                  <a:lnTo>
                    <a:pt x="10" y="0"/>
                  </a:lnTo>
                  <a:close/>
                </a:path>
              </a:pathLst>
            </a:custGeom>
            <a:solidFill>
              <a:srgbClr val="393F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6" name="ï$ḻiďe">
              <a:extLst>
                <a:ext uri="{FF2B5EF4-FFF2-40B4-BE49-F238E27FC236}">
                  <a16:creationId xmlns:a16="http://schemas.microsoft.com/office/drawing/2014/main" id="{6FCF3FF0-A2DB-4DC2-A127-B2A5307E3194}"/>
                </a:ext>
              </a:extLst>
            </p:cNvPr>
            <p:cNvSpPr/>
            <p:nvPr/>
          </p:nvSpPr>
          <p:spPr bwMode="auto">
            <a:xfrm>
              <a:off x="7825699" y="1982217"/>
              <a:ext cx="30092" cy="119252"/>
            </a:xfrm>
            <a:custGeom>
              <a:avLst/>
              <a:gdLst>
                <a:gd name="T0" fmla="*/ 10 w 27"/>
                <a:gd name="T1" fmla="*/ 0 h 107"/>
                <a:gd name="T2" fmla="*/ 0 w 27"/>
                <a:gd name="T3" fmla="*/ 102 h 107"/>
                <a:gd name="T4" fmla="*/ 20 w 27"/>
                <a:gd name="T5" fmla="*/ 107 h 107"/>
                <a:gd name="T6" fmla="*/ 27 w 27"/>
                <a:gd name="T7" fmla="*/ 3 h 107"/>
                <a:gd name="T8" fmla="*/ 10 w 27"/>
                <a:gd name="T9" fmla="*/ 0 h 107"/>
              </a:gdLst>
              <a:ahLst/>
              <a:cxnLst>
                <a:cxn ang="0">
                  <a:pos x="T0" y="T1"/>
                </a:cxn>
                <a:cxn ang="0">
                  <a:pos x="T2" y="T3"/>
                </a:cxn>
                <a:cxn ang="0">
                  <a:pos x="T4" y="T5"/>
                </a:cxn>
                <a:cxn ang="0">
                  <a:pos x="T6" y="T7"/>
                </a:cxn>
                <a:cxn ang="0">
                  <a:pos x="T8" y="T9"/>
                </a:cxn>
              </a:cxnLst>
              <a:rect l="0" t="0" r="r" b="b"/>
              <a:pathLst>
                <a:path w="27" h="107">
                  <a:moveTo>
                    <a:pt x="10" y="0"/>
                  </a:moveTo>
                  <a:lnTo>
                    <a:pt x="0" y="102"/>
                  </a:lnTo>
                  <a:lnTo>
                    <a:pt x="20" y="107"/>
                  </a:lnTo>
                  <a:lnTo>
                    <a:pt x="27" y="3"/>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7" name="îšḷïďé">
              <a:extLst>
                <a:ext uri="{FF2B5EF4-FFF2-40B4-BE49-F238E27FC236}">
                  <a16:creationId xmlns:a16="http://schemas.microsoft.com/office/drawing/2014/main" id="{21E0D6F4-260E-49EF-B909-D720ECA38446}"/>
                </a:ext>
              </a:extLst>
            </p:cNvPr>
            <p:cNvSpPr/>
            <p:nvPr/>
          </p:nvSpPr>
          <p:spPr bwMode="auto">
            <a:xfrm>
              <a:off x="7788921" y="2456992"/>
              <a:ext cx="37893" cy="71328"/>
            </a:xfrm>
            <a:custGeom>
              <a:avLst/>
              <a:gdLst>
                <a:gd name="T0" fmla="*/ 4 w 34"/>
                <a:gd name="T1" fmla="*/ 0 h 64"/>
                <a:gd name="T2" fmla="*/ 0 w 34"/>
                <a:gd name="T3" fmla="*/ 58 h 64"/>
                <a:gd name="T4" fmla="*/ 30 w 34"/>
                <a:gd name="T5" fmla="*/ 64 h 64"/>
                <a:gd name="T6" fmla="*/ 34 w 34"/>
                <a:gd name="T7" fmla="*/ 5 h 64"/>
                <a:gd name="T8" fmla="*/ 4 w 34"/>
                <a:gd name="T9" fmla="*/ 0 h 64"/>
              </a:gdLst>
              <a:ahLst/>
              <a:cxnLst>
                <a:cxn ang="0">
                  <a:pos x="T0" y="T1"/>
                </a:cxn>
                <a:cxn ang="0">
                  <a:pos x="T2" y="T3"/>
                </a:cxn>
                <a:cxn ang="0">
                  <a:pos x="T4" y="T5"/>
                </a:cxn>
                <a:cxn ang="0">
                  <a:pos x="T6" y="T7"/>
                </a:cxn>
                <a:cxn ang="0">
                  <a:pos x="T8" y="T9"/>
                </a:cxn>
              </a:cxnLst>
              <a:rect l="0" t="0" r="r" b="b"/>
              <a:pathLst>
                <a:path w="34" h="64">
                  <a:moveTo>
                    <a:pt x="4" y="0"/>
                  </a:moveTo>
                  <a:lnTo>
                    <a:pt x="0" y="58"/>
                  </a:lnTo>
                  <a:lnTo>
                    <a:pt x="30" y="64"/>
                  </a:lnTo>
                  <a:lnTo>
                    <a:pt x="34" y="5"/>
                  </a:lnTo>
                  <a:lnTo>
                    <a:pt x="4" y="0"/>
                  </a:lnTo>
                  <a:close/>
                </a:path>
              </a:pathLst>
            </a:custGeom>
            <a:solidFill>
              <a:srgbClr val="A2B2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8" name="ïš1íḍè">
              <a:extLst>
                <a:ext uri="{FF2B5EF4-FFF2-40B4-BE49-F238E27FC236}">
                  <a16:creationId xmlns:a16="http://schemas.microsoft.com/office/drawing/2014/main" id="{587CD524-EB37-4888-B73A-4FFA19AB703D}"/>
                </a:ext>
              </a:extLst>
            </p:cNvPr>
            <p:cNvSpPr/>
            <p:nvPr/>
          </p:nvSpPr>
          <p:spPr bwMode="auto">
            <a:xfrm>
              <a:off x="7788921" y="2456992"/>
              <a:ext cx="37893" cy="71328"/>
            </a:xfrm>
            <a:custGeom>
              <a:avLst/>
              <a:gdLst>
                <a:gd name="T0" fmla="*/ 4 w 34"/>
                <a:gd name="T1" fmla="*/ 0 h 64"/>
                <a:gd name="T2" fmla="*/ 0 w 34"/>
                <a:gd name="T3" fmla="*/ 58 h 64"/>
                <a:gd name="T4" fmla="*/ 30 w 34"/>
                <a:gd name="T5" fmla="*/ 64 h 64"/>
                <a:gd name="T6" fmla="*/ 34 w 34"/>
                <a:gd name="T7" fmla="*/ 5 h 64"/>
                <a:gd name="T8" fmla="*/ 4 w 34"/>
                <a:gd name="T9" fmla="*/ 0 h 64"/>
              </a:gdLst>
              <a:ahLst/>
              <a:cxnLst>
                <a:cxn ang="0">
                  <a:pos x="T0" y="T1"/>
                </a:cxn>
                <a:cxn ang="0">
                  <a:pos x="T2" y="T3"/>
                </a:cxn>
                <a:cxn ang="0">
                  <a:pos x="T4" y="T5"/>
                </a:cxn>
                <a:cxn ang="0">
                  <a:pos x="T6" y="T7"/>
                </a:cxn>
                <a:cxn ang="0">
                  <a:pos x="T8" y="T9"/>
                </a:cxn>
              </a:cxnLst>
              <a:rect l="0" t="0" r="r" b="b"/>
              <a:pathLst>
                <a:path w="34" h="64">
                  <a:moveTo>
                    <a:pt x="4" y="0"/>
                  </a:moveTo>
                  <a:lnTo>
                    <a:pt x="0" y="58"/>
                  </a:lnTo>
                  <a:lnTo>
                    <a:pt x="30" y="64"/>
                  </a:lnTo>
                  <a:lnTo>
                    <a:pt x="34" y="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9" name="ïs1îḋê">
              <a:extLst>
                <a:ext uri="{FF2B5EF4-FFF2-40B4-BE49-F238E27FC236}">
                  <a16:creationId xmlns:a16="http://schemas.microsoft.com/office/drawing/2014/main" id="{FB6BDBEB-5712-4144-BCF9-EBD6E0DF618C}"/>
                </a:ext>
              </a:extLst>
            </p:cNvPr>
            <p:cNvSpPr/>
            <p:nvPr/>
          </p:nvSpPr>
          <p:spPr bwMode="auto">
            <a:xfrm>
              <a:off x="7800065" y="2333283"/>
              <a:ext cx="33435" cy="69099"/>
            </a:xfrm>
            <a:custGeom>
              <a:avLst/>
              <a:gdLst>
                <a:gd name="T0" fmla="*/ 4 w 30"/>
                <a:gd name="T1" fmla="*/ 0 h 62"/>
                <a:gd name="T2" fmla="*/ 0 w 30"/>
                <a:gd name="T3" fmla="*/ 58 h 62"/>
                <a:gd name="T4" fmla="*/ 27 w 30"/>
                <a:gd name="T5" fmla="*/ 62 h 62"/>
                <a:gd name="T6" fmla="*/ 30 w 30"/>
                <a:gd name="T7" fmla="*/ 4 h 62"/>
                <a:gd name="T8" fmla="*/ 4 w 30"/>
                <a:gd name="T9" fmla="*/ 0 h 62"/>
              </a:gdLst>
              <a:ahLst/>
              <a:cxnLst>
                <a:cxn ang="0">
                  <a:pos x="T0" y="T1"/>
                </a:cxn>
                <a:cxn ang="0">
                  <a:pos x="T2" y="T3"/>
                </a:cxn>
                <a:cxn ang="0">
                  <a:pos x="T4" y="T5"/>
                </a:cxn>
                <a:cxn ang="0">
                  <a:pos x="T6" y="T7"/>
                </a:cxn>
                <a:cxn ang="0">
                  <a:pos x="T8" y="T9"/>
                </a:cxn>
              </a:cxnLst>
              <a:rect l="0" t="0" r="r" b="b"/>
              <a:pathLst>
                <a:path w="30" h="62">
                  <a:moveTo>
                    <a:pt x="4" y="0"/>
                  </a:moveTo>
                  <a:lnTo>
                    <a:pt x="0" y="58"/>
                  </a:lnTo>
                  <a:lnTo>
                    <a:pt x="27" y="62"/>
                  </a:lnTo>
                  <a:lnTo>
                    <a:pt x="30" y="4"/>
                  </a:lnTo>
                  <a:lnTo>
                    <a:pt x="4" y="0"/>
                  </a:lnTo>
                  <a:close/>
                </a:path>
              </a:pathLst>
            </a:custGeom>
            <a:solidFill>
              <a:srgbClr val="A2B2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0" name="iṣľiďé">
              <a:extLst>
                <a:ext uri="{FF2B5EF4-FFF2-40B4-BE49-F238E27FC236}">
                  <a16:creationId xmlns:a16="http://schemas.microsoft.com/office/drawing/2014/main" id="{0C0D1566-1A75-4CEC-8217-1D0A8EC0B69A}"/>
                </a:ext>
              </a:extLst>
            </p:cNvPr>
            <p:cNvSpPr/>
            <p:nvPr/>
          </p:nvSpPr>
          <p:spPr bwMode="auto">
            <a:xfrm>
              <a:off x="7800065" y="2333283"/>
              <a:ext cx="33435" cy="69099"/>
            </a:xfrm>
            <a:custGeom>
              <a:avLst/>
              <a:gdLst>
                <a:gd name="T0" fmla="*/ 4 w 30"/>
                <a:gd name="T1" fmla="*/ 0 h 62"/>
                <a:gd name="T2" fmla="*/ 0 w 30"/>
                <a:gd name="T3" fmla="*/ 58 h 62"/>
                <a:gd name="T4" fmla="*/ 27 w 30"/>
                <a:gd name="T5" fmla="*/ 62 h 62"/>
                <a:gd name="T6" fmla="*/ 30 w 30"/>
                <a:gd name="T7" fmla="*/ 4 h 62"/>
                <a:gd name="T8" fmla="*/ 4 w 30"/>
                <a:gd name="T9" fmla="*/ 0 h 62"/>
              </a:gdLst>
              <a:ahLst/>
              <a:cxnLst>
                <a:cxn ang="0">
                  <a:pos x="T0" y="T1"/>
                </a:cxn>
                <a:cxn ang="0">
                  <a:pos x="T2" y="T3"/>
                </a:cxn>
                <a:cxn ang="0">
                  <a:pos x="T4" y="T5"/>
                </a:cxn>
                <a:cxn ang="0">
                  <a:pos x="T6" y="T7"/>
                </a:cxn>
                <a:cxn ang="0">
                  <a:pos x="T8" y="T9"/>
                </a:cxn>
              </a:cxnLst>
              <a:rect l="0" t="0" r="r" b="b"/>
              <a:pathLst>
                <a:path w="30" h="62">
                  <a:moveTo>
                    <a:pt x="4" y="0"/>
                  </a:moveTo>
                  <a:lnTo>
                    <a:pt x="0" y="58"/>
                  </a:lnTo>
                  <a:lnTo>
                    <a:pt x="27" y="62"/>
                  </a:lnTo>
                  <a:lnTo>
                    <a:pt x="30" y="4"/>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1" name="iṥḻíḋê">
              <a:extLst>
                <a:ext uri="{FF2B5EF4-FFF2-40B4-BE49-F238E27FC236}">
                  <a16:creationId xmlns:a16="http://schemas.microsoft.com/office/drawing/2014/main" id="{DCC4D3FC-743D-490A-816D-4D89BE8A682A}"/>
                </a:ext>
              </a:extLst>
            </p:cNvPr>
            <p:cNvSpPr/>
            <p:nvPr/>
          </p:nvSpPr>
          <p:spPr bwMode="auto">
            <a:xfrm>
              <a:off x="3684228" y="1564280"/>
              <a:ext cx="285311" cy="2495359"/>
            </a:xfrm>
            <a:custGeom>
              <a:avLst/>
              <a:gdLst>
                <a:gd name="T0" fmla="*/ 30 w 256"/>
                <a:gd name="T1" fmla="*/ 1977 h 2239"/>
                <a:gd name="T2" fmla="*/ 0 w 256"/>
                <a:gd name="T3" fmla="*/ 2229 h 2239"/>
                <a:gd name="T4" fmla="*/ 101 w 256"/>
                <a:gd name="T5" fmla="*/ 2239 h 2239"/>
                <a:gd name="T6" fmla="*/ 84 w 256"/>
                <a:gd name="T7" fmla="*/ 2175 h 2239"/>
                <a:gd name="T8" fmla="*/ 65 w 256"/>
                <a:gd name="T9" fmla="*/ 2174 h 2239"/>
                <a:gd name="T10" fmla="*/ 70 w 256"/>
                <a:gd name="T11" fmla="*/ 2125 h 2239"/>
                <a:gd name="T12" fmla="*/ 30 w 256"/>
                <a:gd name="T13" fmla="*/ 1977 h 2239"/>
                <a:gd name="T14" fmla="*/ 256 w 256"/>
                <a:gd name="T15" fmla="*/ 0 h 2239"/>
                <a:gd name="T16" fmla="*/ 94 w 256"/>
                <a:gd name="T17" fmla="*/ 1419 h 2239"/>
                <a:gd name="T18" fmla="*/ 132 w 256"/>
                <a:gd name="T19" fmla="*/ 1409 h 2239"/>
                <a:gd name="T20" fmla="*/ 256 w 256"/>
                <a:gd name="T21" fmla="*/ 0 h 2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2239">
                  <a:moveTo>
                    <a:pt x="30" y="1977"/>
                  </a:moveTo>
                  <a:lnTo>
                    <a:pt x="0" y="2229"/>
                  </a:lnTo>
                  <a:lnTo>
                    <a:pt x="101" y="2239"/>
                  </a:lnTo>
                  <a:lnTo>
                    <a:pt x="84" y="2175"/>
                  </a:lnTo>
                  <a:lnTo>
                    <a:pt x="65" y="2174"/>
                  </a:lnTo>
                  <a:lnTo>
                    <a:pt x="70" y="2125"/>
                  </a:lnTo>
                  <a:lnTo>
                    <a:pt x="30" y="1977"/>
                  </a:lnTo>
                  <a:close/>
                  <a:moveTo>
                    <a:pt x="256" y="0"/>
                  </a:moveTo>
                  <a:lnTo>
                    <a:pt x="94" y="1419"/>
                  </a:lnTo>
                  <a:lnTo>
                    <a:pt x="132" y="1409"/>
                  </a:lnTo>
                  <a:lnTo>
                    <a:pt x="256" y="0"/>
                  </a:lnTo>
                  <a:close/>
                </a:path>
              </a:pathLst>
            </a:custGeom>
            <a:solidFill>
              <a:srgbClr val="A2B2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2" name="išlïde">
              <a:extLst>
                <a:ext uri="{FF2B5EF4-FFF2-40B4-BE49-F238E27FC236}">
                  <a16:creationId xmlns:a16="http://schemas.microsoft.com/office/drawing/2014/main" id="{1D183CAD-0FE5-4099-AF91-AAE55344BB5E}"/>
                </a:ext>
              </a:extLst>
            </p:cNvPr>
            <p:cNvSpPr/>
            <p:nvPr/>
          </p:nvSpPr>
          <p:spPr bwMode="auto">
            <a:xfrm>
              <a:off x="3684228" y="1564280"/>
              <a:ext cx="285311" cy="2495359"/>
            </a:xfrm>
            <a:custGeom>
              <a:avLst/>
              <a:gdLst>
                <a:gd name="T0" fmla="*/ 30 w 256"/>
                <a:gd name="T1" fmla="*/ 1977 h 2239"/>
                <a:gd name="T2" fmla="*/ 0 w 256"/>
                <a:gd name="T3" fmla="*/ 2229 h 2239"/>
                <a:gd name="T4" fmla="*/ 101 w 256"/>
                <a:gd name="T5" fmla="*/ 2239 h 2239"/>
                <a:gd name="T6" fmla="*/ 84 w 256"/>
                <a:gd name="T7" fmla="*/ 2175 h 2239"/>
                <a:gd name="T8" fmla="*/ 65 w 256"/>
                <a:gd name="T9" fmla="*/ 2174 h 2239"/>
                <a:gd name="T10" fmla="*/ 70 w 256"/>
                <a:gd name="T11" fmla="*/ 2125 h 2239"/>
                <a:gd name="T12" fmla="*/ 30 w 256"/>
                <a:gd name="T13" fmla="*/ 1977 h 2239"/>
                <a:gd name="T14" fmla="*/ 256 w 256"/>
                <a:gd name="T15" fmla="*/ 0 h 2239"/>
                <a:gd name="T16" fmla="*/ 94 w 256"/>
                <a:gd name="T17" fmla="*/ 1419 h 2239"/>
                <a:gd name="T18" fmla="*/ 132 w 256"/>
                <a:gd name="T19" fmla="*/ 1409 h 2239"/>
                <a:gd name="T20" fmla="*/ 256 w 256"/>
                <a:gd name="T21" fmla="*/ 0 h 2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2239">
                  <a:moveTo>
                    <a:pt x="30" y="1977"/>
                  </a:moveTo>
                  <a:lnTo>
                    <a:pt x="0" y="2229"/>
                  </a:lnTo>
                  <a:lnTo>
                    <a:pt x="101" y="2239"/>
                  </a:lnTo>
                  <a:lnTo>
                    <a:pt x="84" y="2175"/>
                  </a:lnTo>
                  <a:lnTo>
                    <a:pt x="65" y="2174"/>
                  </a:lnTo>
                  <a:lnTo>
                    <a:pt x="70" y="2125"/>
                  </a:lnTo>
                  <a:lnTo>
                    <a:pt x="30" y="1977"/>
                  </a:lnTo>
                  <a:moveTo>
                    <a:pt x="256" y="0"/>
                  </a:moveTo>
                  <a:lnTo>
                    <a:pt x="94" y="1419"/>
                  </a:lnTo>
                  <a:lnTo>
                    <a:pt x="132" y="1409"/>
                  </a:lnTo>
                  <a:lnTo>
                    <a:pt x="2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3" name="işlîḍè">
              <a:extLst>
                <a:ext uri="{FF2B5EF4-FFF2-40B4-BE49-F238E27FC236}">
                  <a16:creationId xmlns:a16="http://schemas.microsoft.com/office/drawing/2014/main" id="{B9AB7D5A-D7A6-4CC7-B3F3-1C0BCC0E90C1}"/>
                </a:ext>
              </a:extLst>
            </p:cNvPr>
            <p:cNvSpPr/>
            <p:nvPr/>
          </p:nvSpPr>
          <p:spPr bwMode="auto">
            <a:xfrm>
              <a:off x="3717663" y="3636130"/>
              <a:ext cx="131511" cy="427967"/>
            </a:xfrm>
            <a:custGeom>
              <a:avLst/>
              <a:gdLst>
                <a:gd name="T0" fmla="*/ 54 w 118"/>
                <a:gd name="T1" fmla="*/ 316 h 384"/>
                <a:gd name="T2" fmla="*/ 71 w 118"/>
                <a:gd name="T3" fmla="*/ 380 h 384"/>
                <a:gd name="T4" fmla="*/ 118 w 118"/>
                <a:gd name="T5" fmla="*/ 384 h 384"/>
                <a:gd name="T6" fmla="*/ 101 w 118"/>
                <a:gd name="T7" fmla="*/ 320 h 384"/>
                <a:gd name="T8" fmla="*/ 54 w 118"/>
                <a:gd name="T9" fmla="*/ 316 h 384"/>
                <a:gd name="T10" fmla="*/ 12 w 118"/>
                <a:gd name="T11" fmla="*/ 0 h 384"/>
                <a:gd name="T12" fmla="*/ 0 w 118"/>
                <a:gd name="T13" fmla="*/ 118 h 384"/>
                <a:gd name="T14" fmla="*/ 40 w 118"/>
                <a:gd name="T15" fmla="*/ 266 h 384"/>
                <a:gd name="T16" fmla="*/ 51 w 118"/>
                <a:gd name="T17" fmla="*/ 140 h 384"/>
                <a:gd name="T18" fmla="*/ 12 w 118"/>
                <a:gd name="T19"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84">
                  <a:moveTo>
                    <a:pt x="54" y="316"/>
                  </a:moveTo>
                  <a:lnTo>
                    <a:pt x="71" y="380"/>
                  </a:lnTo>
                  <a:lnTo>
                    <a:pt x="118" y="384"/>
                  </a:lnTo>
                  <a:lnTo>
                    <a:pt x="101" y="320"/>
                  </a:lnTo>
                  <a:lnTo>
                    <a:pt x="54" y="316"/>
                  </a:lnTo>
                  <a:close/>
                  <a:moveTo>
                    <a:pt x="12" y="0"/>
                  </a:moveTo>
                  <a:lnTo>
                    <a:pt x="0" y="118"/>
                  </a:lnTo>
                  <a:lnTo>
                    <a:pt x="40" y="266"/>
                  </a:lnTo>
                  <a:lnTo>
                    <a:pt x="51" y="140"/>
                  </a:lnTo>
                  <a:lnTo>
                    <a:pt x="12" y="0"/>
                  </a:lnTo>
                  <a:close/>
                </a:path>
              </a:pathLst>
            </a:custGeom>
            <a:solidFill>
              <a:srgbClr val="677C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4" name="í$ļïḋé">
              <a:extLst>
                <a:ext uri="{FF2B5EF4-FFF2-40B4-BE49-F238E27FC236}">
                  <a16:creationId xmlns:a16="http://schemas.microsoft.com/office/drawing/2014/main" id="{1BCAAF29-C0F1-4CDE-A5B1-1954AD126B3D}"/>
                </a:ext>
              </a:extLst>
            </p:cNvPr>
            <p:cNvSpPr/>
            <p:nvPr/>
          </p:nvSpPr>
          <p:spPr bwMode="auto">
            <a:xfrm>
              <a:off x="3717663" y="3636130"/>
              <a:ext cx="131511" cy="427967"/>
            </a:xfrm>
            <a:custGeom>
              <a:avLst/>
              <a:gdLst>
                <a:gd name="T0" fmla="*/ 54 w 118"/>
                <a:gd name="T1" fmla="*/ 316 h 384"/>
                <a:gd name="T2" fmla="*/ 71 w 118"/>
                <a:gd name="T3" fmla="*/ 380 h 384"/>
                <a:gd name="T4" fmla="*/ 118 w 118"/>
                <a:gd name="T5" fmla="*/ 384 h 384"/>
                <a:gd name="T6" fmla="*/ 101 w 118"/>
                <a:gd name="T7" fmla="*/ 320 h 384"/>
                <a:gd name="T8" fmla="*/ 54 w 118"/>
                <a:gd name="T9" fmla="*/ 316 h 384"/>
                <a:gd name="T10" fmla="*/ 12 w 118"/>
                <a:gd name="T11" fmla="*/ 0 h 384"/>
                <a:gd name="T12" fmla="*/ 0 w 118"/>
                <a:gd name="T13" fmla="*/ 118 h 384"/>
                <a:gd name="T14" fmla="*/ 40 w 118"/>
                <a:gd name="T15" fmla="*/ 266 h 384"/>
                <a:gd name="T16" fmla="*/ 51 w 118"/>
                <a:gd name="T17" fmla="*/ 140 h 384"/>
                <a:gd name="T18" fmla="*/ 12 w 118"/>
                <a:gd name="T19"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84">
                  <a:moveTo>
                    <a:pt x="54" y="316"/>
                  </a:moveTo>
                  <a:lnTo>
                    <a:pt x="71" y="380"/>
                  </a:lnTo>
                  <a:lnTo>
                    <a:pt x="118" y="384"/>
                  </a:lnTo>
                  <a:lnTo>
                    <a:pt x="101" y="320"/>
                  </a:lnTo>
                  <a:lnTo>
                    <a:pt x="54" y="316"/>
                  </a:lnTo>
                  <a:moveTo>
                    <a:pt x="12" y="0"/>
                  </a:moveTo>
                  <a:lnTo>
                    <a:pt x="0" y="118"/>
                  </a:lnTo>
                  <a:lnTo>
                    <a:pt x="40" y="266"/>
                  </a:lnTo>
                  <a:lnTo>
                    <a:pt x="51" y="140"/>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5" name="îsḻiďè">
              <a:extLst>
                <a:ext uri="{FF2B5EF4-FFF2-40B4-BE49-F238E27FC236}">
                  <a16:creationId xmlns:a16="http://schemas.microsoft.com/office/drawing/2014/main" id="{7A02EBF1-F152-4E53-BF37-0E911DC60C30}"/>
                </a:ext>
              </a:extLst>
            </p:cNvPr>
            <p:cNvSpPr/>
            <p:nvPr/>
          </p:nvSpPr>
          <p:spPr bwMode="auto">
            <a:xfrm>
              <a:off x="3731037" y="3134607"/>
              <a:ext cx="446914" cy="960696"/>
            </a:xfrm>
            <a:custGeom>
              <a:avLst/>
              <a:gdLst>
                <a:gd name="T0" fmla="*/ 89 w 401"/>
                <a:gd name="T1" fmla="*/ 770 h 862"/>
                <a:gd name="T2" fmla="*/ 106 w 401"/>
                <a:gd name="T3" fmla="*/ 834 h 862"/>
                <a:gd name="T4" fmla="*/ 401 w 401"/>
                <a:gd name="T5" fmla="*/ 862 h 862"/>
                <a:gd name="T6" fmla="*/ 393 w 401"/>
                <a:gd name="T7" fmla="*/ 797 h 862"/>
                <a:gd name="T8" fmla="*/ 89 w 401"/>
                <a:gd name="T9" fmla="*/ 770 h 862"/>
                <a:gd name="T10" fmla="*/ 90 w 401"/>
                <a:gd name="T11" fmla="*/ 0 h 862"/>
                <a:gd name="T12" fmla="*/ 52 w 401"/>
                <a:gd name="T13" fmla="*/ 10 h 862"/>
                <a:gd name="T14" fmla="*/ 0 w 401"/>
                <a:gd name="T15" fmla="*/ 450 h 862"/>
                <a:gd name="T16" fmla="*/ 39 w 401"/>
                <a:gd name="T17" fmla="*/ 590 h 862"/>
                <a:gd name="T18" fmla="*/ 90 w 401"/>
                <a:gd name="T19" fmla="*/ 0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862">
                  <a:moveTo>
                    <a:pt x="89" y="770"/>
                  </a:moveTo>
                  <a:lnTo>
                    <a:pt x="106" y="834"/>
                  </a:lnTo>
                  <a:lnTo>
                    <a:pt x="401" y="862"/>
                  </a:lnTo>
                  <a:lnTo>
                    <a:pt x="393" y="797"/>
                  </a:lnTo>
                  <a:lnTo>
                    <a:pt x="89" y="770"/>
                  </a:lnTo>
                  <a:close/>
                  <a:moveTo>
                    <a:pt x="90" y="0"/>
                  </a:moveTo>
                  <a:lnTo>
                    <a:pt x="52" y="10"/>
                  </a:lnTo>
                  <a:lnTo>
                    <a:pt x="0" y="450"/>
                  </a:lnTo>
                  <a:lnTo>
                    <a:pt x="39" y="590"/>
                  </a:lnTo>
                  <a:lnTo>
                    <a:pt x="90" y="0"/>
                  </a:lnTo>
                  <a:close/>
                </a:path>
              </a:pathLst>
            </a:custGeom>
            <a:solidFill>
              <a:srgbClr val="9CAB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6" name="îṥḻiḑè">
              <a:extLst>
                <a:ext uri="{FF2B5EF4-FFF2-40B4-BE49-F238E27FC236}">
                  <a16:creationId xmlns:a16="http://schemas.microsoft.com/office/drawing/2014/main" id="{8BB174FA-2557-4594-94B0-56CB13845444}"/>
                </a:ext>
              </a:extLst>
            </p:cNvPr>
            <p:cNvSpPr/>
            <p:nvPr/>
          </p:nvSpPr>
          <p:spPr bwMode="auto">
            <a:xfrm>
              <a:off x="3731037" y="3134607"/>
              <a:ext cx="446914" cy="960696"/>
            </a:xfrm>
            <a:custGeom>
              <a:avLst/>
              <a:gdLst>
                <a:gd name="T0" fmla="*/ 89 w 401"/>
                <a:gd name="T1" fmla="*/ 770 h 862"/>
                <a:gd name="T2" fmla="*/ 106 w 401"/>
                <a:gd name="T3" fmla="*/ 834 h 862"/>
                <a:gd name="T4" fmla="*/ 401 w 401"/>
                <a:gd name="T5" fmla="*/ 862 h 862"/>
                <a:gd name="T6" fmla="*/ 393 w 401"/>
                <a:gd name="T7" fmla="*/ 797 h 862"/>
                <a:gd name="T8" fmla="*/ 89 w 401"/>
                <a:gd name="T9" fmla="*/ 770 h 862"/>
                <a:gd name="T10" fmla="*/ 90 w 401"/>
                <a:gd name="T11" fmla="*/ 0 h 862"/>
                <a:gd name="T12" fmla="*/ 52 w 401"/>
                <a:gd name="T13" fmla="*/ 10 h 862"/>
                <a:gd name="T14" fmla="*/ 0 w 401"/>
                <a:gd name="T15" fmla="*/ 450 h 862"/>
                <a:gd name="T16" fmla="*/ 39 w 401"/>
                <a:gd name="T17" fmla="*/ 590 h 862"/>
                <a:gd name="T18" fmla="*/ 90 w 401"/>
                <a:gd name="T19" fmla="*/ 0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862">
                  <a:moveTo>
                    <a:pt x="89" y="770"/>
                  </a:moveTo>
                  <a:lnTo>
                    <a:pt x="106" y="834"/>
                  </a:lnTo>
                  <a:lnTo>
                    <a:pt x="401" y="862"/>
                  </a:lnTo>
                  <a:lnTo>
                    <a:pt x="393" y="797"/>
                  </a:lnTo>
                  <a:lnTo>
                    <a:pt x="89" y="770"/>
                  </a:lnTo>
                  <a:moveTo>
                    <a:pt x="90" y="0"/>
                  </a:moveTo>
                  <a:lnTo>
                    <a:pt x="52" y="10"/>
                  </a:lnTo>
                  <a:lnTo>
                    <a:pt x="0" y="450"/>
                  </a:lnTo>
                  <a:lnTo>
                    <a:pt x="39" y="590"/>
                  </a:lnTo>
                  <a:lnTo>
                    <a:pt x="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7" name="ïṥḷidé">
              <a:extLst>
                <a:ext uri="{FF2B5EF4-FFF2-40B4-BE49-F238E27FC236}">
                  <a16:creationId xmlns:a16="http://schemas.microsoft.com/office/drawing/2014/main" id="{70ACB4C4-B8D7-458E-B0CC-CD25AE22B99C}"/>
                </a:ext>
              </a:extLst>
            </p:cNvPr>
            <p:cNvSpPr/>
            <p:nvPr/>
          </p:nvSpPr>
          <p:spPr bwMode="auto">
            <a:xfrm>
              <a:off x="3756671" y="1156374"/>
              <a:ext cx="4121410" cy="3170744"/>
            </a:xfrm>
            <a:custGeom>
              <a:avLst/>
              <a:gdLst>
                <a:gd name="T0" fmla="*/ 0 w 3698"/>
                <a:gd name="T1" fmla="*/ 2540 h 2845"/>
                <a:gd name="T2" fmla="*/ 224 w 3698"/>
                <a:gd name="T3" fmla="*/ 0 h 2845"/>
                <a:gd name="T4" fmla="*/ 3698 w 3698"/>
                <a:gd name="T5" fmla="*/ 305 h 2845"/>
                <a:gd name="T6" fmla="*/ 3475 w 3698"/>
                <a:gd name="T7" fmla="*/ 2845 h 2845"/>
                <a:gd name="T8" fmla="*/ 0 w 3698"/>
                <a:gd name="T9" fmla="*/ 2540 h 2845"/>
              </a:gdLst>
              <a:ahLst/>
              <a:cxnLst>
                <a:cxn ang="0">
                  <a:pos x="T0" y="T1"/>
                </a:cxn>
                <a:cxn ang="0">
                  <a:pos x="T2" y="T3"/>
                </a:cxn>
                <a:cxn ang="0">
                  <a:pos x="T4" y="T5"/>
                </a:cxn>
                <a:cxn ang="0">
                  <a:pos x="T6" y="T7"/>
                </a:cxn>
                <a:cxn ang="0">
                  <a:pos x="T8" y="T9"/>
                </a:cxn>
              </a:cxnLst>
              <a:rect l="0" t="0" r="r" b="b"/>
              <a:pathLst>
                <a:path w="3698" h="2845">
                  <a:moveTo>
                    <a:pt x="0" y="2540"/>
                  </a:moveTo>
                  <a:lnTo>
                    <a:pt x="224" y="0"/>
                  </a:lnTo>
                  <a:lnTo>
                    <a:pt x="3698" y="305"/>
                  </a:lnTo>
                  <a:lnTo>
                    <a:pt x="3475" y="2845"/>
                  </a:lnTo>
                  <a:lnTo>
                    <a:pt x="0" y="254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8" name="iSḻiḍè">
              <a:extLst>
                <a:ext uri="{FF2B5EF4-FFF2-40B4-BE49-F238E27FC236}">
                  <a16:creationId xmlns:a16="http://schemas.microsoft.com/office/drawing/2014/main" id="{0FF438E2-67A2-45F6-BE2B-6FC122D2F0B2}"/>
                </a:ext>
              </a:extLst>
            </p:cNvPr>
            <p:cNvSpPr/>
            <p:nvPr/>
          </p:nvSpPr>
          <p:spPr bwMode="auto">
            <a:xfrm>
              <a:off x="3756671" y="1156374"/>
              <a:ext cx="4121410" cy="3170744"/>
            </a:xfrm>
            <a:custGeom>
              <a:avLst/>
              <a:gdLst>
                <a:gd name="T0" fmla="*/ 0 w 3698"/>
                <a:gd name="T1" fmla="*/ 2540 h 2845"/>
                <a:gd name="T2" fmla="*/ 224 w 3698"/>
                <a:gd name="T3" fmla="*/ 0 h 2845"/>
                <a:gd name="T4" fmla="*/ 3698 w 3698"/>
                <a:gd name="T5" fmla="*/ 305 h 2845"/>
                <a:gd name="T6" fmla="*/ 3475 w 3698"/>
                <a:gd name="T7" fmla="*/ 2845 h 2845"/>
                <a:gd name="T8" fmla="*/ 0 w 3698"/>
                <a:gd name="T9" fmla="*/ 2540 h 2845"/>
              </a:gdLst>
              <a:ahLst/>
              <a:cxnLst>
                <a:cxn ang="0">
                  <a:pos x="T0" y="T1"/>
                </a:cxn>
                <a:cxn ang="0">
                  <a:pos x="T2" y="T3"/>
                </a:cxn>
                <a:cxn ang="0">
                  <a:pos x="T4" y="T5"/>
                </a:cxn>
                <a:cxn ang="0">
                  <a:pos x="T6" y="T7"/>
                </a:cxn>
                <a:cxn ang="0">
                  <a:pos x="T8" y="T9"/>
                </a:cxn>
              </a:cxnLst>
              <a:rect l="0" t="0" r="r" b="b"/>
              <a:pathLst>
                <a:path w="3698" h="2845">
                  <a:moveTo>
                    <a:pt x="0" y="2540"/>
                  </a:moveTo>
                  <a:lnTo>
                    <a:pt x="224" y="0"/>
                  </a:lnTo>
                  <a:lnTo>
                    <a:pt x="3698" y="305"/>
                  </a:lnTo>
                  <a:lnTo>
                    <a:pt x="3475" y="2845"/>
                  </a:lnTo>
                  <a:lnTo>
                    <a:pt x="0" y="25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9" name="îṩlïḓé">
              <a:extLst>
                <a:ext uri="{FF2B5EF4-FFF2-40B4-BE49-F238E27FC236}">
                  <a16:creationId xmlns:a16="http://schemas.microsoft.com/office/drawing/2014/main" id="{4DC6F863-5705-443C-BB41-EA8E99C03CE8}"/>
                </a:ext>
              </a:extLst>
            </p:cNvPr>
            <p:cNvSpPr/>
            <p:nvPr/>
          </p:nvSpPr>
          <p:spPr bwMode="auto">
            <a:xfrm>
              <a:off x="6079282" y="1589914"/>
              <a:ext cx="1358572" cy="195037"/>
            </a:xfrm>
            <a:custGeom>
              <a:avLst/>
              <a:gdLst>
                <a:gd name="T0" fmla="*/ 1213 w 1219"/>
                <a:gd name="T1" fmla="*/ 175 h 175"/>
                <a:gd name="T2" fmla="*/ 0 w 1219"/>
                <a:gd name="T3" fmla="*/ 70 h 175"/>
                <a:gd name="T4" fmla="*/ 6 w 1219"/>
                <a:gd name="T5" fmla="*/ 0 h 175"/>
                <a:gd name="T6" fmla="*/ 1219 w 1219"/>
                <a:gd name="T7" fmla="*/ 107 h 175"/>
                <a:gd name="T8" fmla="*/ 1213 w 1219"/>
                <a:gd name="T9" fmla="*/ 175 h 175"/>
              </a:gdLst>
              <a:ahLst/>
              <a:cxnLst>
                <a:cxn ang="0">
                  <a:pos x="T0" y="T1"/>
                </a:cxn>
                <a:cxn ang="0">
                  <a:pos x="T2" y="T3"/>
                </a:cxn>
                <a:cxn ang="0">
                  <a:pos x="T4" y="T5"/>
                </a:cxn>
                <a:cxn ang="0">
                  <a:pos x="T6" y="T7"/>
                </a:cxn>
                <a:cxn ang="0">
                  <a:pos x="T8" y="T9"/>
                </a:cxn>
              </a:cxnLst>
              <a:rect l="0" t="0" r="r" b="b"/>
              <a:pathLst>
                <a:path w="1219" h="175">
                  <a:moveTo>
                    <a:pt x="1213" y="175"/>
                  </a:moveTo>
                  <a:lnTo>
                    <a:pt x="0" y="70"/>
                  </a:lnTo>
                  <a:lnTo>
                    <a:pt x="6" y="0"/>
                  </a:lnTo>
                  <a:lnTo>
                    <a:pt x="1219" y="107"/>
                  </a:lnTo>
                  <a:lnTo>
                    <a:pt x="1213" y="175"/>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0" name="i$líḓe">
              <a:extLst>
                <a:ext uri="{FF2B5EF4-FFF2-40B4-BE49-F238E27FC236}">
                  <a16:creationId xmlns:a16="http://schemas.microsoft.com/office/drawing/2014/main" id="{05B00E73-9BC1-4EDD-B8E4-BA926C47268C}"/>
                </a:ext>
              </a:extLst>
            </p:cNvPr>
            <p:cNvSpPr/>
            <p:nvPr/>
          </p:nvSpPr>
          <p:spPr bwMode="auto">
            <a:xfrm>
              <a:off x="6270976" y="1784950"/>
              <a:ext cx="1150161" cy="138198"/>
            </a:xfrm>
            <a:custGeom>
              <a:avLst/>
              <a:gdLst>
                <a:gd name="T0" fmla="*/ 1030 w 1032"/>
                <a:gd name="T1" fmla="*/ 124 h 124"/>
                <a:gd name="T2" fmla="*/ 0 w 1032"/>
                <a:gd name="T3" fmla="*/ 34 h 124"/>
                <a:gd name="T4" fmla="*/ 2 w 1032"/>
                <a:gd name="T5" fmla="*/ 0 h 124"/>
                <a:gd name="T6" fmla="*/ 1032 w 1032"/>
                <a:gd name="T7" fmla="*/ 90 h 124"/>
                <a:gd name="T8" fmla="*/ 1030 w 1032"/>
                <a:gd name="T9" fmla="*/ 124 h 124"/>
              </a:gdLst>
              <a:ahLst/>
              <a:cxnLst>
                <a:cxn ang="0">
                  <a:pos x="T0" y="T1"/>
                </a:cxn>
                <a:cxn ang="0">
                  <a:pos x="T2" y="T3"/>
                </a:cxn>
                <a:cxn ang="0">
                  <a:pos x="T4" y="T5"/>
                </a:cxn>
                <a:cxn ang="0">
                  <a:pos x="T6" y="T7"/>
                </a:cxn>
                <a:cxn ang="0">
                  <a:pos x="T8" y="T9"/>
                </a:cxn>
              </a:cxnLst>
              <a:rect l="0" t="0" r="r" b="b"/>
              <a:pathLst>
                <a:path w="1032" h="124">
                  <a:moveTo>
                    <a:pt x="1030" y="124"/>
                  </a:moveTo>
                  <a:lnTo>
                    <a:pt x="0" y="34"/>
                  </a:lnTo>
                  <a:lnTo>
                    <a:pt x="2" y="0"/>
                  </a:lnTo>
                  <a:lnTo>
                    <a:pt x="1032" y="90"/>
                  </a:lnTo>
                  <a:lnTo>
                    <a:pt x="1030" y="124"/>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1" name="ïsḻïdé">
              <a:extLst>
                <a:ext uri="{FF2B5EF4-FFF2-40B4-BE49-F238E27FC236}">
                  <a16:creationId xmlns:a16="http://schemas.microsoft.com/office/drawing/2014/main" id="{28B0B94E-09EC-4529-84B7-829A6DCE41CE}"/>
                </a:ext>
              </a:extLst>
            </p:cNvPr>
            <p:cNvSpPr/>
            <p:nvPr/>
          </p:nvSpPr>
          <p:spPr bwMode="auto">
            <a:xfrm>
              <a:off x="6056992" y="1877454"/>
              <a:ext cx="1355228" cy="154915"/>
            </a:xfrm>
            <a:custGeom>
              <a:avLst/>
              <a:gdLst>
                <a:gd name="T0" fmla="*/ 1213 w 1216"/>
                <a:gd name="T1" fmla="*/ 139 h 139"/>
                <a:gd name="T2" fmla="*/ 0 w 1216"/>
                <a:gd name="T3" fmla="*/ 34 h 139"/>
                <a:gd name="T4" fmla="*/ 3 w 1216"/>
                <a:gd name="T5" fmla="*/ 0 h 139"/>
                <a:gd name="T6" fmla="*/ 1216 w 1216"/>
                <a:gd name="T7" fmla="*/ 105 h 139"/>
                <a:gd name="T8" fmla="*/ 1213 w 1216"/>
                <a:gd name="T9" fmla="*/ 139 h 139"/>
              </a:gdLst>
              <a:ahLst/>
              <a:cxnLst>
                <a:cxn ang="0">
                  <a:pos x="T0" y="T1"/>
                </a:cxn>
                <a:cxn ang="0">
                  <a:pos x="T2" y="T3"/>
                </a:cxn>
                <a:cxn ang="0">
                  <a:pos x="T4" y="T5"/>
                </a:cxn>
                <a:cxn ang="0">
                  <a:pos x="T6" y="T7"/>
                </a:cxn>
                <a:cxn ang="0">
                  <a:pos x="T8" y="T9"/>
                </a:cxn>
              </a:cxnLst>
              <a:rect l="0" t="0" r="r" b="b"/>
              <a:pathLst>
                <a:path w="1216" h="139">
                  <a:moveTo>
                    <a:pt x="1213" y="139"/>
                  </a:moveTo>
                  <a:lnTo>
                    <a:pt x="0" y="34"/>
                  </a:lnTo>
                  <a:lnTo>
                    <a:pt x="3" y="0"/>
                  </a:lnTo>
                  <a:lnTo>
                    <a:pt x="1216" y="105"/>
                  </a:lnTo>
                  <a:lnTo>
                    <a:pt x="1213" y="139"/>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2" name="isľïďê">
              <a:extLst>
                <a:ext uri="{FF2B5EF4-FFF2-40B4-BE49-F238E27FC236}">
                  <a16:creationId xmlns:a16="http://schemas.microsoft.com/office/drawing/2014/main" id="{988C5313-4605-47A1-9443-917AA6521C93}"/>
                </a:ext>
              </a:extLst>
            </p:cNvPr>
            <p:cNvSpPr/>
            <p:nvPr/>
          </p:nvSpPr>
          <p:spPr bwMode="auto">
            <a:xfrm>
              <a:off x="6048076" y="1986675"/>
              <a:ext cx="1354114" cy="156030"/>
            </a:xfrm>
            <a:custGeom>
              <a:avLst/>
              <a:gdLst>
                <a:gd name="T0" fmla="*/ 1212 w 1215"/>
                <a:gd name="T1" fmla="*/ 140 h 140"/>
                <a:gd name="T2" fmla="*/ 0 w 1215"/>
                <a:gd name="T3" fmla="*/ 33 h 140"/>
                <a:gd name="T4" fmla="*/ 3 w 1215"/>
                <a:gd name="T5" fmla="*/ 0 h 140"/>
                <a:gd name="T6" fmla="*/ 1215 w 1215"/>
                <a:gd name="T7" fmla="*/ 105 h 140"/>
                <a:gd name="T8" fmla="*/ 1212 w 1215"/>
                <a:gd name="T9" fmla="*/ 140 h 140"/>
              </a:gdLst>
              <a:ahLst/>
              <a:cxnLst>
                <a:cxn ang="0">
                  <a:pos x="T0" y="T1"/>
                </a:cxn>
                <a:cxn ang="0">
                  <a:pos x="T2" y="T3"/>
                </a:cxn>
                <a:cxn ang="0">
                  <a:pos x="T4" y="T5"/>
                </a:cxn>
                <a:cxn ang="0">
                  <a:pos x="T6" y="T7"/>
                </a:cxn>
                <a:cxn ang="0">
                  <a:pos x="T8" y="T9"/>
                </a:cxn>
              </a:cxnLst>
              <a:rect l="0" t="0" r="r" b="b"/>
              <a:pathLst>
                <a:path w="1215" h="140">
                  <a:moveTo>
                    <a:pt x="1212" y="140"/>
                  </a:moveTo>
                  <a:lnTo>
                    <a:pt x="0" y="33"/>
                  </a:lnTo>
                  <a:lnTo>
                    <a:pt x="3" y="0"/>
                  </a:lnTo>
                  <a:lnTo>
                    <a:pt x="1215" y="105"/>
                  </a:lnTo>
                  <a:lnTo>
                    <a:pt x="1212" y="140"/>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3" name="ï$1ïďè">
              <a:extLst>
                <a:ext uri="{FF2B5EF4-FFF2-40B4-BE49-F238E27FC236}">
                  <a16:creationId xmlns:a16="http://schemas.microsoft.com/office/drawing/2014/main" id="{D343EAAD-46EF-4D2F-9428-FC22C4BF6BE3}"/>
                </a:ext>
              </a:extLst>
            </p:cNvPr>
            <p:cNvSpPr/>
            <p:nvPr/>
          </p:nvSpPr>
          <p:spPr bwMode="auto">
            <a:xfrm>
              <a:off x="6038045" y="2094780"/>
              <a:ext cx="1355228" cy="157144"/>
            </a:xfrm>
            <a:custGeom>
              <a:avLst/>
              <a:gdLst>
                <a:gd name="T0" fmla="*/ 1213 w 1216"/>
                <a:gd name="T1" fmla="*/ 141 h 141"/>
                <a:gd name="T2" fmla="*/ 0 w 1216"/>
                <a:gd name="T3" fmla="*/ 34 h 141"/>
                <a:gd name="T4" fmla="*/ 3 w 1216"/>
                <a:gd name="T5" fmla="*/ 0 h 141"/>
                <a:gd name="T6" fmla="*/ 1216 w 1216"/>
                <a:gd name="T7" fmla="*/ 107 h 141"/>
                <a:gd name="T8" fmla="*/ 1213 w 1216"/>
                <a:gd name="T9" fmla="*/ 141 h 141"/>
              </a:gdLst>
              <a:ahLst/>
              <a:cxnLst>
                <a:cxn ang="0">
                  <a:pos x="T0" y="T1"/>
                </a:cxn>
                <a:cxn ang="0">
                  <a:pos x="T2" y="T3"/>
                </a:cxn>
                <a:cxn ang="0">
                  <a:pos x="T4" y="T5"/>
                </a:cxn>
                <a:cxn ang="0">
                  <a:pos x="T6" y="T7"/>
                </a:cxn>
                <a:cxn ang="0">
                  <a:pos x="T8" y="T9"/>
                </a:cxn>
              </a:cxnLst>
              <a:rect l="0" t="0" r="r" b="b"/>
              <a:pathLst>
                <a:path w="1216" h="141">
                  <a:moveTo>
                    <a:pt x="1213" y="141"/>
                  </a:moveTo>
                  <a:lnTo>
                    <a:pt x="0" y="34"/>
                  </a:lnTo>
                  <a:lnTo>
                    <a:pt x="3" y="0"/>
                  </a:lnTo>
                  <a:lnTo>
                    <a:pt x="1216" y="107"/>
                  </a:lnTo>
                  <a:lnTo>
                    <a:pt x="1213" y="141"/>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4" name="îṥļîḑè">
              <a:extLst>
                <a:ext uri="{FF2B5EF4-FFF2-40B4-BE49-F238E27FC236}">
                  <a16:creationId xmlns:a16="http://schemas.microsoft.com/office/drawing/2014/main" id="{55C641C9-3C74-4824-BA54-1426C6C3FCB5}"/>
                </a:ext>
              </a:extLst>
            </p:cNvPr>
            <p:cNvSpPr/>
            <p:nvPr/>
          </p:nvSpPr>
          <p:spPr bwMode="auto">
            <a:xfrm>
              <a:off x="6038045" y="2094780"/>
              <a:ext cx="1355228" cy="157144"/>
            </a:xfrm>
            <a:custGeom>
              <a:avLst/>
              <a:gdLst>
                <a:gd name="T0" fmla="*/ 1213 w 1216"/>
                <a:gd name="T1" fmla="*/ 141 h 141"/>
                <a:gd name="T2" fmla="*/ 0 w 1216"/>
                <a:gd name="T3" fmla="*/ 34 h 141"/>
                <a:gd name="T4" fmla="*/ 3 w 1216"/>
                <a:gd name="T5" fmla="*/ 0 h 141"/>
                <a:gd name="T6" fmla="*/ 1216 w 1216"/>
                <a:gd name="T7" fmla="*/ 107 h 141"/>
                <a:gd name="T8" fmla="*/ 1213 w 1216"/>
                <a:gd name="T9" fmla="*/ 141 h 141"/>
              </a:gdLst>
              <a:ahLst/>
              <a:cxnLst>
                <a:cxn ang="0">
                  <a:pos x="T0" y="T1"/>
                </a:cxn>
                <a:cxn ang="0">
                  <a:pos x="T2" y="T3"/>
                </a:cxn>
                <a:cxn ang="0">
                  <a:pos x="T4" y="T5"/>
                </a:cxn>
                <a:cxn ang="0">
                  <a:pos x="T6" y="T7"/>
                </a:cxn>
                <a:cxn ang="0">
                  <a:pos x="T8" y="T9"/>
                </a:cxn>
              </a:cxnLst>
              <a:rect l="0" t="0" r="r" b="b"/>
              <a:pathLst>
                <a:path w="1216" h="141">
                  <a:moveTo>
                    <a:pt x="1213" y="141"/>
                  </a:moveTo>
                  <a:lnTo>
                    <a:pt x="0" y="34"/>
                  </a:lnTo>
                  <a:lnTo>
                    <a:pt x="3" y="0"/>
                  </a:lnTo>
                  <a:lnTo>
                    <a:pt x="1216" y="107"/>
                  </a:lnTo>
                  <a:lnTo>
                    <a:pt x="1213" y="1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5" name="iŝḷidè">
              <a:extLst>
                <a:ext uri="{FF2B5EF4-FFF2-40B4-BE49-F238E27FC236}">
                  <a16:creationId xmlns:a16="http://schemas.microsoft.com/office/drawing/2014/main" id="{C7F93FDC-CD30-46EB-BEE2-CFB9F8851E3D}"/>
                </a:ext>
              </a:extLst>
            </p:cNvPr>
            <p:cNvSpPr/>
            <p:nvPr/>
          </p:nvSpPr>
          <p:spPr bwMode="auto">
            <a:xfrm>
              <a:off x="6029129" y="2204001"/>
              <a:ext cx="1354114" cy="157144"/>
            </a:xfrm>
            <a:custGeom>
              <a:avLst/>
              <a:gdLst>
                <a:gd name="T0" fmla="*/ 1212 w 1215"/>
                <a:gd name="T1" fmla="*/ 141 h 141"/>
                <a:gd name="T2" fmla="*/ 0 w 1215"/>
                <a:gd name="T3" fmla="*/ 34 h 141"/>
                <a:gd name="T4" fmla="*/ 3 w 1215"/>
                <a:gd name="T5" fmla="*/ 0 h 141"/>
                <a:gd name="T6" fmla="*/ 1215 w 1215"/>
                <a:gd name="T7" fmla="*/ 107 h 141"/>
                <a:gd name="T8" fmla="*/ 1212 w 1215"/>
                <a:gd name="T9" fmla="*/ 141 h 141"/>
              </a:gdLst>
              <a:ahLst/>
              <a:cxnLst>
                <a:cxn ang="0">
                  <a:pos x="T0" y="T1"/>
                </a:cxn>
                <a:cxn ang="0">
                  <a:pos x="T2" y="T3"/>
                </a:cxn>
                <a:cxn ang="0">
                  <a:pos x="T4" y="T5"/>
                </a:cxn>
                <a:cxn ang="0">
                  <a:pos x="T6" y="T7"/>
                </a:cxn>
                <a:cxn ang="0">
                  <a:pos x="T8" y="T9"/>
                </a:cxn>
              </a:cxnLst>
              <a:rect l="0" t="0" r="r" b="b"/>
              <a:pathLst>
                <a:path w="1215" h="141">
                  <a:moveTo>
                    <a:pt x="1212" y="141"/>
                  </a:moveTo>
                  <a:lnTo>
                    <a:pt x="0" y="34"/>
                  </a:lnTo>
                  <a:lnTo>
                    <a:pt x="3" y="0"/>
                  </a:lnTo>
                  <a:lnTo>
                    <a:pt x="1215" y="107"/>
                  </a:lnTo>
                  <a:lnTo>
                    <a:pt x="1212" y="141"/>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6" name="iṩḷîḋê">
              <a:extLst>
                <a:ext uri="{FF2B5EF4-FFF2-40B4-BE49-F238E27FC236}">
                  <a16:creationId xmlns:a16="http://schemas.microsoft.com/office/drawing/2014/main" id="{D3AF314A-48DB-4567-B7C2-51101804BD11}"/>
                </a:ext>
              </a:extLst>
            </p:cNvPr>
            <p:cNvSpPr/>
            <p:nvPr/>
          </p:nvSpPr>
          <p:spPr bwMode="auto">
            <a:xfrm>
              <a:off x="6029129" y="2204001"/>
              <a:ext cx="1354114" cy="157144"/>
            </a:xfrm>
            <a:custGeom>
              <a:avLst/>
              <a:gdLst>
                <a:gd name="T0" fmla="*/ 1212 w 1215"/>
                <a:gd name="T1" fmla="*/ 141 h 141"/>
                <a:gd name="T2" fmla="*/ 0 w 1215"/>
                <a:gd name="T3" fmla="*/ 34 h 141"/>
                <a:gd name="T4" fmla="*/ 3 w 1215"/>
                <a:gd name="T5" fmla="*/ 0 h 141"/>
                <a:gd name="T6" fmla="*/ 1215 w 1215"/>
                <a:gd name="T7" fmla="*/ 107 h 141"/>
                <a:gd name="T8" fmla="*/ 1212 w 1215"/>
                <a:gd name="T9" fmla="*/ 141 h 141"/>
              </a:gdLst>
              <a:ahLst/>
              <a:cxnLst>
                <a:cxn ang="0">
                  <a:pos x="T0" y="T1"/>
                </a:cxn>
                <a:cxn ang="0">
                  <a:pos x="T2" y="T3"/>
                </a:cxn>
                <a:cxn ang="0">
                  <a:pos x="T4" y="T5"/>
                </a:cxn>
                <a:cxn ang="0">
                  <a:pos x="T6" y="T7"/>
                </a:cxn>
                <a:cxn ang="0">
                  <a:pos x="T8" y="T9"/>
                </a:cxn>
              </a:cxnLst>
              <a:rect l="0" t="0" r="r" b="b"/>
              <a:pathLst>
                <a:path w="1215" h="141">
                  <a:moveTo>
                    <a:pt x="1212" y="141"/>
                  </a:moveTo>
                  <a:lnTo>
                    <a:pt x="0" y="34"/>
                  </a:lnTo>
                  <a:lnTo>
                    <a:pt x="3" y="0"/>
                  </a:lnTo>
                  <a:lnTo>
                    <a:pt x="1215" y="107"/>
                  </a:lnTo>
                  <a:lnTo>
                    <a:pt x="1212" y="1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7" name="îsḻíďè">
              <a:extLst>
                <a:ext uri="{FF2B5EF4-FFF2-40B4-BE49-F238E27FC236}">
                  <a16:creationId xmlns:a16="http://schemas.microsoft.com/office/drawing/2014/main" id="{7CDA479D-9D03-44D5-A4BB-F4AD46BB17D2}"/>
                </a:ext>
              </a:extLst>
            </p:cNvPr>
            <p:cNvSpPr/>
            <p:nvPr/>
          </p:nvSpPr>
          <p:spPr bwMode="auto">
            <a:xfrm>
              <a:off x="6017985" y="2319909"/>
              <a:ext cx="1356343" cy="156030"/>
            </a:xfrm>
            <a:custGeom>
              <a:avLst/>
              <a:gdLst>
                <a:gd name="T0" fmla="*/ 1214 w 1217"/>
                <a:gd name="T1" fmla="*/ 140 h 140"/>
                <a:gd name="T2" fmla="*/ 0 w 1217"/>
                <a:gd name="T3" fmla="*/ 34 h 140"/>
                <a:gd name="T4" fmla="*/ 4 w 1217"/>
                <a:gd name="T5" fmla="*/ 0 h 140"/>
                <a:gd name="T6" fmla="*/ 1217 w 1217"/>
                <a:gd name="T7" fmla="*/ 106 h 140"/>
                <a:gd name="T8" fmla="*/ 1214 w 1217"/>
                <a:gd name="T9" fmla="*/ 140 h 140"/>
              </a:gdLst>
              <a:ahLst/>
              <a:cxnLst>
                <a:cxn ang="0">
                  <a:pos x="T0" y="T1"/>
                </a:cxn>
                <a:cxn ang="0">
                  <a:pos x="T2" y="T3"/>
                </a:cxn>
                <a:cxn ang="0">
                  <a:pos x="T4" y="T5"/>
                </a:cxn>
                <a:cxn ang="0">
                  <a:pos x="T6" y="T7"/>
                </a:cxn>
                <a:cxn ang="0">
                  <a:pos x="T8" y="T9"/>
                </a:cxn>
              </a:cxnLst>
              <a:rect l="0" t="0" r="r" b="b"/>
              <a:pathLst>
                <a:path w="1217" h="140">
                  <a:moveTo>
                    <a:pt x="1214" y="140"/>
                  </a:moveTo>
                  <a:lnTo>
                    <a:pt x="0" y="34"/>
                  </a:lnTo>
                  <a:lnTo>
                    <a:pt x="4" y="0"/>
                  </a:lnTo>
                  <a:lnTo>
                    <a:pt x="1217" y="106"/>
                  </a:lnTo>
                  <a:lnTo>
                    <a:pt x="1214" y="140"/>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8" name="ïṣľíḋé">
              <a:extLst>
                <a:ext uri="{FF2B5EF4-FFF2-40B4-BE49-F238E27FC236}">
                  <a16:creationId xmlns:a16="http://schemas.microsoft.com/office/drawing/2014/main" id="{A1AF9E74-6974-494A-BE17-4892FC814EB1}"/>
                </a:ext>
              </a:extLst>
            </p:cNvPr>
            <p:cNvSpPr/>
            <p:nvPr/>
          </p:nvSpPr>
          <p:spPr bwMode="auto">
            <a:xfrm>
              <a:off x="6017985" y="2319909"/>
              <a:ext cx="1356343" cy="156030"/>
            </a:xfrm>
            <a:custGeom>
              <a:avLst/>
              <a:gdLst>
                <a:gd name="T0" fmla="*/ 1214 w 1217"/>
                <a:gd name="T1" fmla="*/ 140 h 140"/>
                <a:gd name="T2" fmla="*/ 0 w 1217"/>
                <a:gd name="T3" fmla="*/ 34 h 140"/>
                <a:gd name="T4" fmla="*/ 4 w 1217"/>
                <a:gd name="T5" fmla="*/ 0 h 140"/>
                <a:gd name="T6" fmla="*/ 1217 w 1217"/>
                <a:gd name="T7" fmla="*/ 106 h 140"/>
                <a:gd name="T8" fmla="*/ 1214 w 1217"/>
                <a:gd name="T9" fmla="*/ 140 h 140"/>
              </a:gdLst>
              <a:ahLst/>
              <a:cxnLst>
                <a:cxn ang="0">
                  <a:pos x="T0" y="T1"/>
                </a:cxn>
                <a:cxn ang="0">
                  <a:pos x="T2" y="T3"/>
                </a:cxn>
                <a:cxn ang="0">
                  <a:pos x="T4" y="T5"/>
                </a:cxn>
                <a:cxn ang="0">
                  <a:pos x="T6" y="T7"/>
                </a:cxn>
                <a:cxn ang="0">
                  <a:pos x="T8" y="T9"/>
                </a:cxn>
              </a:cxnLst>
              <a:rect l="0" t="0" r="r" b="b"/>
              <a:pathLst>
                <a:path w="1217" h="140">
                  <a:moveTo>
                    <a:pt x="1214" y="140"/>
                  </a:moveTo>
                  <a:lnTo>
                    <a:pt x="0" y="34"/>
                  </a:lnTo>
                  <a:lnTo>
                    <a:pt x="4" y="0"/>
                  </a:lnTo>
                  <a:lnTo>
                    <a:pt x="1217" y="106"/>
                  </a:lnTo>
                  <a:lnTo>
                    <a:pt x="1214"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9" name="îslïḑe">
              <a:extLst>
                <a:ext uri="{FF2B5EF4-FFF2-40B4-BE49-F238E27FC236}">
                  <a16:creationId xmlns:a16="http://schemas.microsoft.com/office/drawing/2014/main" id="{59ED9CBA-A277-4D9E-82F7-7011BB7F844A}"/>
                </a:ext>
              </a:extLst>
            </p:cNvPr>
            <p:cNvSpPr/>
            <p:nvPr/>
          </p:nvSpPr>
          <p:spPr bwMode="auto">
            <a:xfrm>
              <a:off x="6007954" y="2429130"/>
              <a:ext cx="1356343" cy="156030"/>
            </a:xfrm>
            <a:custGeom>
              <a:avLst/>
              <a:gdLst>
                <a:gd name="T0" fmla="*/ 1214 w 1217"/>
                <a:gd name="T1" fmla="*/ 140 h 140"/>
                <a:gd name="T2" fmla="*/ 0 w 1217"/>
                <a:gd name="T3" fmla="*/ 35 h 140"/>
                <a:gd name="T4" fmla="*/ 3 w 1217"/>
                <a:gd name="T5" fmla="*/ 0 h 140"/>
                <a:gd name="T6" fmla="*/ 1217 w 1217"/>
                <a:gd name="T7" fmla="*/ 106 h 140"/>
                <a:gd name="T8" fmla="*/ 1214 w 1217"/>
                <a:gd name="T9" fmla="*/ 140 h 140"/>
              </a:gdLst>
              <a:ahLst/>
              <a:cxnLst>
                <a:cxn ang="0">
                  <a:pos x="T0" y="T1"/>
                </a:cxn>
                <a:cxn ang="0">
                  <a:pos x="T2" y="T3"/>
                </a:cxn>
                <a:cxn ang="0">
                  <a:pos x="T4" y="T5"/>
                </a:cxn>
                <a:cxn ang="0">
                  <a:pos x="T6" y="T7"/>
                </a:cxn>
                <a:cxn ang="0">
                  <a:pos x="T8" y="T9"/>
                </a:cxn>
              </a:cxnLst>
              <a:rect l="0" t="0" r="r" b="b"/>
              <a:pathLst>
                <a:path w="1217" h="140">
                  <a:moveTo>
                    <a:pt x="1214" y="140"/>
                  </a:moveTo>
                  <a:lnTo>
                    <a:pt x="0" y="35"/>
                  </a:lnTo>
                  <a:lnTo>
                    <a:pt x="3" y="0"/>
                  </a:lnTo>
                  <a:lnTo>
                    <a:pt x="1217" y="106"/>
                  </a:lnTo>
                  <a:lnTo>
                    <a:pt x="1214" y="140"/>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0" name="íśļîḓè">
              <a:extLst>
                <a:ext uri="{FF2B5EF4-FFF2-40B4-BE49-F238E27FC236}">
                  <a16:creationId xmlns:a16="http://schemas.microsoft.com/office/drawing/2014/main" id="{FD612184-92FE-469F-9805-4B2D704CEFF4}"/>
                </a:ext>
              </a:extLst>
            </p:cNvPr>
            <p:cNvSpPr/>
            <p:nvPr/>
          </p:nvSpPr>
          <p:spPr bwMode="auto">
            <a:xfrm>
              <a:off x="6007954" y="2429130"/>
              <a:ext cx="1356343" cy="156030"/>
            </a:xfrm>
            <a:custGeom>
              <a:avLst/>
              <a:gdLst>
                <a:gd name="T0" fmla="*/ 1214 w 1217"/>
                <a:gd name="T1" fmla="*/ 140 h 140"/>
                <a:gd name="T2" fmla="*/ 0 w 1217"/>
                <a:gd name="T3" fmla="*/ 35 h 140"/>
                <a:gd name="T4" fmla="*/ 3 w 1217"/>
                <a:gd name="T5" fmla="*/ 0 h 140"/>
                <a:gd name="T6" fmla="*/ 1217 w 1217"/>
                <a:gd name="T7" fmla="*/ 106 h 140"/>
                <a:gd name="T8" fmla="*/ 1214 w 1217"/>
                <a:gd name="T9" fmla="*/ 140 h 140"/>
              </a:gdLst>
              <a:ahLst/>
              <a:cxnLst>
                <a:cxn ang="0">
                  <a:pos x="T0" y="T1"/>
                </a:cxn>
                <a:cxn ang="0">
                  <a:pos x="T2" y="T3"/>
                </a:cxn>
                <a:cxn ang="0">
                  <a:pos x="T4" y="T5"/>
                </a:cxn>
                <a:cxn ang="0">
                  <a:pos x="T6" y="T7"/>
                </a:cxn>
                <a:cxn ang="0">
                  <a:pos x="T8" y="T9"/>
                </a:cxn>
              </a:cxnLst>
              <a:rect l="0" t="0" r="r" b="b"/>
              <a:pathLst>
                <a:path w="1217" h="140">
                  <a:moveTo>
                    <a:pt x="1214" y="140"/>
                  </a:moveTo>
                  <a:lnTo>
                    <a:pt x="0" y="35"/>
                  </a:lnTo>
                  <a:lnTo>
                    <a:pt x="3" y="0"/>
                  </a:lnTo>
                  <a:lnTo>
                    <a:pt x="1217" y="106"/>
                  </a:lnTo>
                  <a:lnTo>
                    <a:pt x="1214"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1" name="ïş1ïḓè">
              <a:extLst>
                <a:ext uri="{FF2B5EF4-FFF2-40B4-BE49-F238E27FC236}">
                  <a16:creationId xmlns:a16="http://schemas.microsoft.com/office/drawing/2014/main" id="{109E8552-C741-4277-B0FC-6586754692A9}"/>
                </a:ext>
              </a:extLst>
            </p:cNvPr>
            <p:cNvSpPr/>
            <p:nvPr/>
          </p:nvSpPr>
          <p:spPr bwMode="auto">
            <a:xfrm>
              <a:off x="5999038" y="2539465"/>
              <a:ext cx="1007505" cy="124824"/>
            </a:xfrm>
            <a:custGeom>
              <a:avLst/>
              <a:gdLst>
                <a:gd name="T0" fmla="*/ 901 w 904"/>
                <a:gd name="T1" fmla="*/ 112 h 112"/>
                <a:gd name="T2" fmla="*/ 0 w 904"/>
                <a:gd name="T3" fmla="*/ 34 h 112"/>
                <a:gd name="T4" fmla="*/ 3 w 904"/>
                <a:gd name="T5" fmla="*/ 0 h 112"/>
                <a:gd name="T6" fmla="*/ 904 w 904"/>
                <a:gd name="T7" fmla="*/ 78 h 112"/>
                <a:gd name="T8" fmla="*/ 901 w 904"/>
                <a:gd name="T9" fmla="*/ 112 h 112"/>
              </a:gdLst>
              <a:ahLst/>
              <a:cxnLst>
                <a:cxn ang="0">
                  <a:pos x="T0" y="T1"/>
                </a:cxn>
                <a:cxn ang="0">
                  <a:pos x="T2" y="T3"/>
                </a:cxn>
                <a:cxn ang="0">
                  <a:pos x="T4" y="T5"/>
                </a:cxn>
                <a:cxn ang="0">
                  <a:pos x="T6" y="T7"/>
                </a:cxn>
                <a:cxn ang="0">
                  <a:pos x="T8" y="T9"/>
                </a:cxn>
              </a:cxnLst>
              <a:rect l="0" t="0" r="r" b="b"/>
              <a:pathLst>
                <a:path w="904" h="112">
                  <a:moveTo>
                    <a:pt x="901" y="112"/>
                  </a:moveTo>
                  <a:lnTo>
                    <a:pt x="0" y="34"/>
                  </a:lnTo>
                  <a:lnTo>
                    <a:pt x="3" y="0"/>
                  </a:lnTo>
                  <a:lnTo>
                    <a:pt x="904" y="78"/>
                  </a:lnTo>
                  <a:lnTo>
                    <a:pt x="901" y="112"/>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2" name="i$ḻiḍé">
              <a:extLst>
                <a:ext uri="{FF2B5EF4-FFF2-40B4-BE49-F238E27FC236}">
                  <a16:creationId xmlns:a16="http://schemas.microsoft.com/office/drawing/2014/main" id="{68B03A9B-3BF8-478C-A58F-4BD05F7A4F7F}"/>
                </a:ext>
              </a:extLst>
            </p:cNvPr>
            <p:cNvSpPr/>
            <p:nvPr/>
          </p:nvSpPr>
          <p:spPr bwMode="auto">
            <a:xfrm>
              <a:off x="5999038" y="2539465"/>
              <a:ext cx="1007505" cy="124824"/>
            </a:xfrm>
            <a:custGeom>
              <a:avLst/>
              <a:gdLst>
                <a:gd name="T0" fmla="*/ 901 w 904"/>
                <a:gd name="T1" fmla="*/ 112 h 112"/>
                <a:gd name="T2" fmla="*/ 0 w 904"/>
                <a:gd name="T3" fmla="*/ 34 h 112"/>
                <a:gd name="T4" fmla="*/ 3 w 904"/>
                <a:gd name="T5" fmla="*/ 0 h 112"/>
                <a:gd name="T6" fmla="*/ 904 w 904"/>
                <a:gd name="T7" fmla="*/ 78 h 112"/>
                <a:gd name="T8" fmla="*/ 901 w 904"/>
                <a:gd name="T9" fmla="*/ 112 h 112"/>
              </a:gdLst>
              <a:ahLst/>
              <a:cxnLst>
                <a:cxn ang="0">
                  <a:pos x="T0" y="T1"/>
                </a:cxn>
                <a:cxn ang="0">
                  <a:pos x="T2" y="T3"/>
                </a:cxn>
                <a:cxn ang="0">
                  <a:pos x="T4" y="T5"/>
                </a:cxn>
                <a:cxn ang="0">
                  <a:pos x="T6" y="T7"/>
                </a:cxn>
                <a:cxn ang="0">
                  <a:pos x="T8" y="T9"/>
                </a:cxn>
              </a:cxnLst>
              <a:rect l="0" t="0" r="r" b="b"/>
              <a:pathLst>
                <a:path w="904" h="112">
                  <a:moveTo>
                    <a:pt x="901" y="112"/>
                  </a:moveTo>
                  <a:lnTo>
                    <a:pt x="0" y="34"/>
                  </a:lnTo>
                  <a:lnTo>
                    <a:pt x="3" y="0"/>
                  </a:lnTo>
                  <a:lnTo>
                    <a:pt x="904" y="78"/>
                  </a:lnTo>
                  <a:lnTo>
                    <a:pt x="901" y="1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3" name="íśļíḑê">
              <a:extLst>
                <a:ext uri="{FF2B5EF4-FFF2-40B4-BE49-F238E27FC236}">
                  <a16:creationId xmlns:a16="http://schemas.microsoft.com/office/drawing/2014/main" id="{48BF0BE1-B52D-4BA3-A0D1-48B25B3C4284}"/>
                </a:ext>
              </a:extLst>
            </p:cNvPr>
            <p:cNvSpPr/>
            <p:nvPr/>
          </p:nvSpPr>
          <p:spPr bwMode="auto">
            <a:xfrm>
              <a:off x="4351812" y="3520222"/>
              <a:ext cx="108107" cy="108107"/>
            </a:xfrm>
            <a:custGeom>
              <a:avLst/>
              <a:gdLst>
                <a:gd name="T0" fmla="*/ 90 w 97"/>
                <a:gd name="T1" fmla="*/ 97 h 97"/>
                <a:gd name="T2" fmla="*/ 0 w 97"/>
                <a:gd name="T3" fmla="*/ 88 h 97"/>
                <a:gd name="T4" fmla="*/ 8 w 97"/>
                <a:gd name="T5" fmla="*/ 0 h 97"/>
                <a:gd name="T6" fmla="*/ 97 w 97"/>
                <a:gd name="T7" fmla="*/ 7 h 97"/>
                <a:gd name="T8" fmla="*/ 90 w 97"/>
                <a:gd name="T9" fmla="*/ 97 h 97"/>
              </a:gdLst>
              <a:ahLst/>
              <a:cxnLst>
                <a:cxn ang="0">
                  <a:pos x="T0" y="T1"/>
                </a:cxn>
                <a:cxn ang="0">
                  <a:pos x="T2" y="T3"/>
                </a:cxn>
                <a:cxn ang="0">
                  <a:pos x="T4" y="T5"/>
                </a:cxn>
                <a:cxn ang="0">
                  <a:pos x="T6" y="T7"/>
                </a:cxn>
                <a:cxn ang="0">
                  <a:pos x="T8" y="T9"/>
                </a:cxn>
              </a:cxnLst>
              <a:rect l="0" t="0" r="r" b="b"/>
              <a:pathLst>
                <a:path w="97" h="97">
                  <a:moveTo>
                    <a:pt x="90" y="97"/>
                  </a:moveTo>
                  <a:lnTo>
                    <a:pt x="0" y="88"/>
                  </a:lnTo>
                  <a:lnTo>
                    <a:pt x="8" y="0"/>
                  </a:lnTo>
                  <a:lnTo>
                    <a:pt x="97" y="7"/>
                  </a:lnTo>
                  <a:lnTo>
                    <a:pt x="90" y="97"/>
                  </a:lnTo>
                  <a:close/>
                </a:path>
              </a:pathLst>
            </a:custGeom>
            <a:solidFill>
              <a:srgbClr val="75CF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4" name="iŝļíḑê">
              <a:extLst>
                <a:ext uri="{FF2B5EF4-FFF2-40B4-BE49-F238E27FC236}">
                  <a16:creationId xmlns:a16="http://schemas.microsoft.com/office/drawing/2014/main" id="{D703447B-BF08-4DD4-853E-1692F04C581E}"/>
                </a:ext>
              </a:extLst>
            </p:cNvPr>
            <p:cNvSpPr/>
            <p:nvPr/>
          </p:nvSpPr>
          <p:spPr bwMode="auto">
            <a:xfrm>
              <a:off x="4351812" y="3520222"/>
              <a:ext cx="108107" cy="108107"/>
            </a:xfrm>
            <a:custGeom>
              <a:avLst/>
              <a:gdLst>
                <a:gd name="T0" fmla="*/ 90 w 97"/>
                <a:gd name="T1" fmla="*/ 97 h 97"/>
                <a:gd name="T2" fmla="*/ 0 w 97"/>
                <a:gd name="T3" fmla="*/ 88 h 97"/>
                <a:gd name="T4" fmla="*/ 8 w 97"/>
                <a:gd name="T5" fmla="*/ 0 h 97"/>
                <a:gd name="T6" fmla="*/ 97 w 97"/>
                <a:gd name="T7" fmla="*/ 7 h 97"/>
                <a:gd name="T8" fmla="*/ 90 w 97"/>
                <a:gd name="T9" fmla="*/ 97 h 97"/>
              </a:gdLst>
              <a:ahLst/>
              <a:cxnLst>
                <a:cxn ang="0">
                  <a:pos x="T0" y="T1"/>
                </a:cxn>
                <a:cxn ang="0">
                  <a:pos x="T2" y="T3"/>
                </a:cxn>
                <a:cxn ang="0">
                  <a:pos x="T4" y="T5"/>
                </a:cxn>
                <a:cxn ang="0">
                  <a:pos x="T6" y="T7"/>
                </a:cxn>
                <a:cxn ang="0">
                  <a:pos x="T8" y="T9"/>
                </a:cxn>
              </a:cxnLst>
              <a:rect l="0" t="0" r="r" b="b"/>
              <a:pathLst>
                <a:path w="97" h="97">
                  <a:moveTo>
                    <a:pt x="90" y="97"/>
                  </a:moveTo>
                  <a:lnTo>
                    <a:pt x="0" y="88"/>
                  </a:lnTo>
                  <a:lnTo>
                    <a:pt x="8" y="0"/>
                  </a:lnTo>
                  <a:lnTo>
                    <a:pt x="97" y="7"/>
                  </a:lnTo>
                  <a:lnTo>
                    <a:pt x="90" y="9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5" name="iśḻîḋê">
              <a:extLst>
                <a:ext uri="{FF2B5EF4-FFF2-40B4-BE49-F238E27FC236}">
                  <a16:creationId xmlns:a16="http://schemas.microsoft.com/office/drawing/2014/main" id="{813DE53F-9CC7-48D1-8629-B121D39BD043}"/>
                </a:ext>
              </a:extLst>
            </p:cNvPr>
            <p:cNvSpPr/>
            <p:nvPr/>
          </p:nvSpPr>
          <p:spPr bwMode="auto">
            <a:xfrm>
              <a:off x="4542391" y="3565916"/>
              <a:ext cx="228472" cy="59069"/>
            </a:xfrm>
            <a:custGeom>
              <a:avLst/>
              <a:gdLst>
                <a:gd name="T0" fmla="*/ 203 w 205"/>
                <a:gd name="T1" fmla="*/ 53 h 53"/>
                <a:gd name="T2" fmla="*/ 0 w 205"/>
                <a:gd name="T3" fmla="*/ 34 h 53"/>
                <a:gd name="T4" fmla="*/ 3 w 205"/>
                <a:gd name="T5" fmla="*/ 0 h 53"/>
                <a:gd name="T6" fmla="*/ 205 w 205"/>
                <a:gd name="T7" fmla="*/ 19 h 53"/>
                <a:gd name="T8" fmla="*/ 203 w 205"/>
                <a:gd name="T9" fmla="*/ 53 h 53"/>
              </a:gdLst>
              <a:ahLst/>
              <a:cxnLst>
                <a:cxn ang="0">
                  <a:pos x="T0" y="T1"/>
                </a:cxn>
                <a:cxn ang="0">
                  <a:pos x="T2" y="T3"/>
                </a:cxn>
                <a:cxn ang="0">
                  <a:pos x="T4" y="T5"/>
                </a:cxn>
                <a:cxn ang="0">
                  <a:pos x="T6" y="T7"/>
                </a:cxn>
                <a:cxn ang="0">
                  <a:pos x="T8" y="T9"/>
                </a:cxn>
              </a:cxnLst>
              <a:rect l="0" t="0" r="r" b="b"/>
              <a:pathLst>
                <a:path w="205" h="53">
                  <a:moveTo>
                    <a:pt x="203" y="53"/>
                  </a:moveTo>
                  <a:lnTo>
                    <a:pt x="0" y="34"/>
                  </a:lnTo>
                  <a:lnTo>
                    <a:pt x="3" y="0"/>
                  </a:lnTo>
                  <a:lnTo>
                    <a:pt x="205" y="19"/>
                  </a:lnTo>
                  <a:lnTo>
                    <a:pt x="203" y="53"/>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6" name="íSľíḑê">
              <a:extLst>
                <a:ext uri="{FF2B5EF4-FFF2-40B4-BE49-F238E27FC236}">
                  <a16:creationId xmlns:a16="http://schemas.microsoft.com/office/drawing/2014/main" id="{FBBF69E8-6DC6-4872-BF73-902A1D1B8B6D}"/>
                </a:ext>
              </a:extLst>
            </p:cNvPr>
            <p:cNvSpPr/>
            <p:nvPr/>
          </p:nvSpPr>
          <p:spPr bwMode="auto">
            <a:xfrm>
              <a:off x="4542391" y="3565916"/>
              <a:ext cx="228472" cy="59069"/>
            </a:xfrm>
            <a:custGeom>
              <a:avLst/>
              <a:gdLst>
                <a:gd name="T0" fmla="*/ 203 w 205"/>
                <a:gd name="T1" fmla="*/ 53 h 53"/>
                <a:gd name="T2" fmla="*/ 0 w 205"/>
                <a:gd name="T3" fmla="*/ 34 h 53"/>
                <a:gd name="T4" fmla="*/ 3 w 205"/>
                <a:gd name="T5" fmla="*/ 0 h 53"/>
                <a:gd name="T6" fmla="*/ 205 w 205"/>
                <a:gd name="T7" fmla="*/ 19 h 53"/>
                <a:gd name="T8" fmla="*/ 203 w 205"/>
                <a:gd name="T9" fmla="*/ 53 h 53"/>
              </a:gdLst>
              <a:ahLst/>
              <a:cxnLst>
                <a:cxn ang="0">
                  <a:pos x="T0" y="T1"/>
                </a:cxn>
                <a:cxn ang="0">
                  <a:pos x="T2" y="T3"/>
                </a:cxn>
                <a:cxn ang="0">
                  <a:pos x="T4" y="T5"/>
                </a:cxn>
                <a:cxn ang="0">
                  <a:pos x="T6" y="T7"/>
                </a:cxn>
                <a:cxn ang="0">
                  <a:pos x="T8" y="T9"/>
                </a:cxn>
              </a:cxnLst>
              <a:rect l="0" t="0" r="r" b="b"/>
              <a:pathLst>
                <a:path w="205" h="53">
                  <a:moveTo>
                    <a:pt x="203" y="53"/>
                  </a:moveTo>
                  <a:lnTo>
                    <a:pt x="0" y="34"/>
                  </a:lnTo>
                  <a:lnTo>
                    <a:pt x="3" y="0"/>
                  </a:lnTo>
                  <a:lnTo>
                    <a:pt x="205" y="19"/>
                  </a:lnTo>
                  <a:lnTo>
                    <a:pt x="203" y="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7" name="iSḻïḋê">
              <a:extLst>
                <a:ext uri="{FF2B5EF4-FFF2-40B4-BE49-F238E27FC236}">
                  <a16:creationId xmlns:a16="http://schemas.microsoft.com/office/drawing/2014/main" id="{188196E0-E13B-425D-AA5D-32EDB5E6731C}"/>
                </a:ext>
              </a:extLst>
            </p:cNvPr>
            <p:cNvSpPr/>
            <p:nvPr/>
          </p:nvSpPr>
          <p:spPr bwMode="auto">
            <a:xfrm>
              <a:off x="4337323" y="3680710"/>
              <a:ext cx="108107" cy="108107"/>
            </a:xfrm>
            <a:custGeom>
              <a:avLst/>
              <a:gdLst>
                <a:gd name="T0" fmla="*/ 90 w 97"/>
                <a:gd name="T1" fmla="*/ 97 h 97"/>
                <a:gd name="T2" fmla="*/ 0 w 97"/>
                <a:gd name="T3" fmla="*/ 90 h 97"/>
                <a:gd name="T4" fmla="*/ 9 w 97"/>
                <a:gd name="T5" fmla="*/ 0 h 97"/>
                <a:gd name="T6" fmla="*/ 97 w 97"/>
                <a:gd name="T7" fmla="*/ 8 h 97"/>
                <a:gd name="T8" fmla="*/ 90 w 97"/>
                <a:gd name="T9" fmla="*/ 97 h 97"/>
              </a:gdLst>
              <a:ahLst/>
              <a:cxnLst>
                <a:cxn ang="0">
                  <a:pos x="T0" y="T1"/>
                </a:cxn>
                <a:cxn ang="0">
                  <a:pos x="T2" y="T3"/>
                </a:cxn>
                <a:cxn ang="0">
                  <a:pos x="T4" y="T5"/>
                </a:cxn>
                <a:cxn ang="0">
                  <a:pos x="T6" y="T7"/>
                </a:cxn>
                <a:cxn ang="0">
                  <a:pos x="T8" y="T9"/>
                </a:cxn>
              </a:cxnLst>
              <a:rect l="0" t="0" r="r" b="b"/>
              <a:pathLst>
                <a:path w="97" h="97">
                  <a:moveTo>
                    <a:pt x="90" y="97"/>
                  </a:moveTo>
                  <a:lnTo>
                    <a:pt x="0" y="90"/>
                  </a:lnTo>
                  <a:lnTo>
                    <a:pt x="9" y="0"/>
                  </a:lnTo>
                  <a:lnTo>
                    <a:pt x="97" y="8"/>
                  </a:lnTo>
                  <a:lnTo>
                    <a:pt x="90" y="97"/>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8" name="îṡḷîḍe">
              <a:extLst>
                <a:ext uri="{FF2B5EF4-FFF2-40B4-BE49-F238E27FC236}">
                  <a16:creationId xmlns:a16="http://schemas.microsoft.com/office/drawing/2014/main" id="{D53A756C-7C8A-4E0C-B0C9-55098F2399A7}"/>
                </a:ext>
              </a:extLst>
            </p:cNvPr>
            <p:cNvSpPr/>
            <p:nvPr/>
          </p:nvSpPr>
          <p:spPr bwMode="auto">
            <a:xfrm>
              <a:off x="4337323" y="3680710"/>
              <a:ext cx="108107" cy="108107"/>
            </a:xfrm>
            <a:custGeom>
              <a:avLst/>
              <a:gdLst>
                <a:gd name="T0" fmla="*/ 90 w 97"/>
                <a:gd name="T1" fmla="*/ 97 h 97"/>
                <a:gd name="T2" fmla="*/ 0 w 97"/>
                <a:gd name="T3" fmla="*/ 90 h 97"/>
                <a:gd name="T4" fmla="*/ 9 w 97"/>
                <a:gd name="T5" fmla="*/ 0 h 97"/>
                <a:gd name="T6" fmla="*/ 97 w 97"/>
                <a:gd name="T7" fmla="*/ 8 h 97"/>
                <a:gd name="T8" fmla="*/ 90 w 97"/>
                <a:gd name="T9" fmla="*/ 97 h 97"/>
              </a:gdLst>
              <a:ahLst/>
              <a:cxnLst>
                <a:cxn ang="0">
                  <a:pos x="T0" y="T1"/>
                </a:cxn>
                <a:cxn ang="0">
                  <a:pos x="T2" y="T3"/>
                </a:cxn>
                <a:cxn ang="0">
                  <a:pos x="T4" y="T5"/>
                </a:cxn>
                <a:cxn ang="0">
                  <a:pos x="T6" y="T7"/>
                </a:cxn>
                <a:cxn ang="0">
                  <a:pos x="T8" y="T9"/>
                </a:cxn>
              </a:cxnLst>
              <a:rect l="0" t="0" r="r" b="b"/>
              <a:pathLst>
                <a:path w="97" h="97">
                  <a:moveTo>
                    <a:pt x="90" y="97"/>
                  </a:moveTo>
                  <a:lnTo>
                    <a:pt x="0" y="90"/>
                  </a:lnTo>
                  <a:lnTo>
                    <a:pt x="9" y="0"/>
                  </a:lnTo>
                  <a:lnTo>
                    <a:pt x="97" y="8"/>
                  </a:lnTo>
                  <a:lnTo>
                    <a:pt x="90" y="9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9" name="îSḷîḑe">
              <a:extLst>
                <a:ext uri="{FF2B5EF4-FFF2-40B4-BE49-F238E27FC236}">
                  <a16:creationId xmlns:a16="http://schemas.microsoft.com/office/drawing/2014/main" id="{3EFBB542-F3D5-47CB-917C-417FCD1E07FE}"/>
                </a:ext>
              </a:extLst>
            </p:cNvPr>
            <p:cNvSpPr/>
            <p:nvPr/>
          </p:nvSpPr>
          <p:spPr bwMode="auto">
            <a:xfrm>
              <a:off x="4527902" y="3728633"/>
              <a:ext cx="517127" cy="82473"/>
            </a:xfrm>
            <a:custGeom>
              <a:avLst/>
              <a:gdLst>
                <a:gd name="T0" fmla="*/ 461 w 464"/>
                <a:gd name="T1" fmla="*/ 74 h 74"/>
                <a:gd name="T2" fmla="*/ 0 w 464"/>
                <a:gd name="T3" fmla="*/ 34 h 74"/>
                <a:gd name="T4" fmla="*/ 3 w 464"/>
                <a:gd name="T5" fmla="*/ 0 h 74"/>
                <a:gd name="T6" fmla="*/ 464 w 464"/>
                <a:gd name="T7" fmla="*/ 39 h 74"/>
                <a:gd name="T8" fmla="*/ 461 w 464"/>
                <a:gd name="T9" fmla="*/ 74 h 74"/>
              </a:gdLst>
              <a:ahLst/>
              <a:cxnLst>
                <a:cxn ang="0">
                  <a:pos x="T0" y="T1"/>
                </a:cxn>
                <a:cxn ang="0">
                  <a:pos x="T2" y="T3"/>
                </a:cxn>
                <a:cxn ang="0">
                  <a:pos x="T4" y="T5"/>
                </a:cxn>
                <a:cxn ang="0">
                  <a:pos x="T6" y="T7"/>
                </a:cxn>
                <a:cxn ang="0">
                  <a:pos x="T8" y="T9"/>
                </a:cxn>
              </a:cxnLst>
              <a:rect l="0" t="0" r="r" b="b"/>
              <a:pathLst>
                <a:path w="464" h="74">
                  <a:moveTo>
                    <a:pt x="461" y="74"/>
                  </a:moveTo>
                  <a:lnTo>
                    <a:pt x="0" y="34"/>
                  </a:lnTo>
                  <a:lnTo>
                    <a:pt x="3" y="0"/>
                  </a:lnTo>
                  <a:lnTo>
                    <a:pt x="464" y="39"/>
                  </a:lnTo>
                  <a:lnTo>
                    <a:pt x="461" y="74"/>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0" name="ïṥľiḓè">
              <a:extLst>
                <a:ext uri="{FF2B5EF4-FFF2-40B4-BE49-F238E27FC236}">
                  <a16:creationId xmlns:a16="http://schemas.microsoft.com/office/drawing/2014/main" id="{9388E971-7AB3-4826-B1C9-B92CB43289E0}"/>
                </a:ext>
              </a:extLst>
            </p:cNvPr>
            <p:cNvSpPr/>
            <p:nvPr/>
          </p:nvSpPr>
          <p:spPr bwMode="auto">
            <a:xfrm>
              <a:off x="4527902" y="3728633"/>
              <a:ext cx="517127" cy="82473"/>
            </a:xfrm>
            <a:custGeom>
              <a:avLst/>
              <a:gdLst>
                <a:gd name="T0" fmla="*/ 461 w 464"/>
                <a:gd name="T1" fmla="*/ 74 h 74"/>
                <a:gd name="T2" fmla="*/ 0 w 464"/>
                <a:gd name="T3" fmla="*/ 34 h 74"/>
                <a:gd name="T4" fmla="*/ 3 w 464"/>
                <a:gd name="T5" fmla="*/ 0 h 74"/>
                <a:gd name="T6" fmla="*/ 464 w 464"/>
                <a:gd name="T7" fmla="*/ 39 h 74"/>
                <a:gd name="T8" fmla="*/ 461 w 464"/>
                <a:gd name="T9" fmla="*/ 74 h 74"/>
              </a:gdLst>
              <a:ahLst/>
              <a:cxnLst>
                <a:cxn ang="0">
                  <a:pos x="T0" y="T1"/>
                </a:cxn>
                <a:cxn ang="0">
                  <a:pos x="T2" y="T3"/>
                </a:cxn>
                <a:cxn ang="0">
                  <a:pos x="T4" y="T5"/>
                </a:cxn>
                <a:cxn ang="0">
                  <a:pos x="T6" y="T7"/>
                </a:cxn>
                <a:cxn ang="0">
                  <a:pos x="T8" y="T9"/>
                </a:cxn>
              </a:cxnLst>
              <a:rect l="0" t="0" r="r" b="b"/>
              <a:pathLst>
                <a:path w="464" h="74">
                  <a:moveTo>
                    <a:pt x="461" y="74"/>
                  </a:moveTo>
                  <a:lnTo>
                    <a:pt x="0" y="34"/>
                  </a:lnTo>
                  <a:lnTo>
                    <a:pt x="3" y="0"/>
                  </a:lnTo>
                  <a:lnTo>
                    <a:pt x="464" y="39"/>
                  </a:lnTo>
                  <a:lnTo>
                    <a:pt x="461" y="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1" name="îṣḻïḓè">
              <a:extLst>
                <a:ext uri="{FF2B5EF4-FFF2-40B4-BE49-F238E27FC236}">
                  <a16:creationId xmlns:a16="http://schemas.microsoft.com/office/drawing/2014/main" id="{06B01412-EA18-4F1B-B989-8F9E59F1733D}"/>
                </a:ext>
              </a:extLst>
            </p:cNvPr>
            <p:cNvSpPr/>
            <p:nvPr/>
          </p:nvSpPr>
          <p:spPr bwMode="auto">
            <a:xfrm>
              <a:off x="4829931" y="3452238"/>
              <a:ext cx="218441" cy="56840"/>
            </a:xfrm>
            <a:custGeom>
              <a:avLst/>
              <a:gdLst>
                <a:gd name="T0" fmla="*/ 193 w 196"/>
                <a:gd name="T1" fmla="*/ 51 h 51"/>
                <a:gd name="T2" fmla="*/ 0 w 196"/>
                <a:gd name="T3" fmla="*/ 34 h 51"/>
                <a:gd name="T4" fmla="*/ 3 w 196"/>
                <a:gd name="T5" fmla="*/ 0 h 51"/>
                <a:gd name="T6" fmla="*/ 196 w 196"/>
                <a:gd name="T7" fmla="*/ 17 h 51"/>
                <a:gd name="T8" fmla="*/ 193 w 196"/>
                <a:gd name="T9" fmla="*/ 51 h 51"/>
              </a:gdLst>
              <a:ahLst/>
              <a:cxnLst>
                <a:cxn ang="0">
                  <a:pos x="T0" y="T1"/>
                </a:cxn>
                <a:cxn ang="0">
                  <a:pos x="T2" y="T3"/>
                </a:cxn>
                <a:cxn ang="0">
                  <a:pos x="T4" y="T5"/>
                </a:cxn>
                <a:cxn ang="0">
                  <a:pos x="T6" y="T7"/>
                </a:cxn>
                <a:cxn ang="0">
                  <a:pos x="T8" y="T9"/>
                </a:cxn>
              </a:cxnLst>
              <a:rect l="0" t="0" r="r" b="b"/>
              <a:pathLst>
                <a:path w="196" h="51">
                  <a:moveTo>
                    <a:pt x="193" y="51"/>
                  </a:moveTo>
                  <a:lnTo>
                    <a:pt x="0" y="34"/>
                  </a:lnTo>
                  <a:lnTo>
                    <a:pt x="3" y="0"/>
                  </a:lnTo>
                  <a:lnTo>
                    <a:pt x="196" y="17"/>
                  </a:lnTo>
                  <a:lnTo>
                    <a:pt x="193" y="51"/>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2" name="íşḷîdé">
              <a:extLst>
                <a:ext uri="{FF2B5EF4-FFF2-40B4-BE49-F238E27FC236}">
                  <a16:creationId xmlns:a16="http://schemas.microsoft.com/office/drawing/2014/main" id="{AF817407-FF73-4BAC-91F8-1383CDBA9CF9}"/>
                </a:ext>
              </a:extLst>
            </p:cNvPr>
            <p:cNvSpPr/>
            <p:nvPr/>
          </p:nvSpPr>
          <p:spPr bwMode="auto">
            <a:xfrm>
              <a:off x="4829931" y="3452238"/>
              <a:ext cx="218441" cy="56840"/>
            </a:xfrm>
            <a:custGeom>
              <a:avLst/>
              <a:gdLst>
                <a:gd name="T0" fmla="*/ 193 w 196"/>
                <a:gd name="T1" fmla="*/ 51 h 51"/>
                <a:gd name="T2" fmla="*/ 0 w 196"/>
                <a:gd name="T3" fmla="*/ 34 h 51"/>
                <a:gd name="T4" fmla="*/ 3 w 196"/>
                <a:gd name="T5" fmla="*/ 0 h 51"/>
                <a:gd name="T6" fmla="*/ 196 w 196"/>
                <a:gd name="T7" fmla="*/ 17 h 51"/>
                <a:gd name="T8" fmla="*/ 193 w 196"/>
                <a:gd name="T9" fmla="*/ 51 h 51"/>
              </a:gdLst>
              <a:ahLst/>
              <a:cxnLst>
                <a:cxn ang="0">
                  <a:pos x="T0" y="T1"/>
                </a:cxn>
                <a:cxn ang="0">
                  <a:pos x="T2" y="T3"/>
                </a:cxn>
                <a:cxn ang="0">
                  <a:pos x="T4" y="T5"/>
                </a:cxn>
                <a:cxn ang="0">
                  <a:pos x="T6" y="T7"/>
                </a:cxn>
                <a:cxn ang="0">
                  <a:pos x="T8" y="T9"/>
                </a:cxn>
              </a:cxnLst>
              <a:rect l="0" t="0" r="r" b="b"/>
              <a:pathLst>
                <a:path w="196" h="51">
                  <a:moveTo>
                    <a:pt x="193" y="51"/>
                  </a:moveTo>
                  <a:lnTo>
                    <a:pt x="0" y="34"/>
                  </a:lnTo>
                  <a:lnTo>
                    <a:pt x="3" y="0"/>
                  </a:lnTo>
                  <a:lnTo>
                    <a:pt x="196" y="17"/>
                  </a:lnTo>
                  <a:lnTo>
                    <a:pt x="193" y="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3" name="ïSľîḓe">
              <a:extLst>
                <a:ext uri="{FF2B5EF4-FFF2-40B4-BE49-F238E27FC236}">
                  <a16:creationId xmlns:a16="http://schemas.microsoft.com/office/drawing/2014/main" id="{5D5228BB-7290-48FD-8A11-3C0EECB50619}"/>
                </a:ext>
              </a:extLst>
            </p:cNvPr>
            <p:cNvSpPr/>
            <p:nvPr/>
          </p:nvSpPr>
          <p:spPr bwMode="auto">
            <a:xfrm>
              <a:off x="4247049" y="2663174"/>
              <a:ext cx="90275" cy="650866"/>
            </a:xfrm>
            <a:custGeom>
              <a:avLst/>
              <a:gdLst>
                <a:gd name="T0" fmla="*/ 30 w 81"/>
                <a:gd name="T1" fmla="*/ 584 h 584"/>
                <a:gd name="T2" fmla="*/ 0 w 81"/>
                <a:gd name="T3" fmla="*/ 581 h 584"/>
                <a:gd name="T4" fmla="*/ 51 w 81"/>
                <a:gd name="T5" fmla="*/ 0 h 584"/>
                <a:gd name="T6" fmla="*/ 81 w 81"/>
                <a:gd name="T7" fmla="*/ 3 h 584"/>
                <a:gd name="T8" fmla="*/ 30 w 81"/>
                <a:gd name="T9" fmla="*/ 584 h 584"/>
              </a:gdLst>
              <a:ahLst/>
              <a:cxnLst>
                <a:cxn ang="0">
                  <a:pos x="T0" y="T1"/>
                </a:cxn>
                <a:cxn ang="0">
                  <a:pos x="T2" y="T3"/>
                </a:cxn>
                <a:cxn ang="0">
                  <a:pos x="T4" y="T5"/>
                </a:cxn>
                <a:cxn ang="0">
                  <a:pos x="T6" y="T7"/>
                </a:cxn>
                <a:cxn ang="0">
                  <a:pos x="T8" y="T9"/>
                </a:cxn>
              </a:cxnLst>
              <a:rect l="0" t="0" r="r" b="b"/>
              <a:pathLst>
                <a:path w="81" h="584">
                  <a:moveTo>
                    <a:pt x="30" y="584"/>
                  </a:moveTo>
                  <a:lnTo>
                    <a:pt x="0" y="581"/>
                  </a:lnTo>
                  <a:lnTo>
                    <a:pt x="51" y="0"/>
                  </a:lnTo>
                  <a:lnTo>
                    <a:pt x="81" y="3"/>
                  </a:lnTo>
                  <a:lnTo>
                    <a:pt x="30" y="584"/>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4" name="iṥḷîďe">
              <a:extLst>
                <a:ext uri="{FF2B5EF4-FFF2-40B4-BE49-F238E27FC236}">
                  <a16:creationId xmlns:a16="http://schemas.microsoft.com/office/drawing/2014/main" id="{D984A0C0-1A5C-4673-A876-865483C14E69}"/>
                </a:ext>
              </a:extLst>
            </p:cNvPr>
            <p:cNvSpPr/>
            <p:nvPr/>
          </p:nvSpPr>
          <p:spPr bwMode="auto">
            <a:xfrm>
              <a:off x="4247049" y="2663174"/>
              <a:ext cx="90275" cy="650866"/>
            </a:xfrm>
            <a:custGeom>
              <a:avLst/>
              <a:gdLst>
                <a:gd name="T0" fmla="*/ 30 w 81"/>
                <a:gd name="T1" fmla="*/ 584 h 584"/>
                <a:gd name="T2" fmla="*/ 0 w 81"/>
                <a:gd name="T3" fmla="*/ 581 h 584"/>
                <a:gd name="T4" fmla="*/ 51 w 81"/>
                <a:gd name="T5" fmla="*/ 0 h 584"/>
                <a:gd name="T6" fmla="*/ 81 w 81"/>
                <a:gd name="T7" fmla="*/ 3 h 584"/>
                <a:gd name="T8" fmla="*/ 30 w 81"/>
                <a:gd name="T9" fmla="*/ 584 h 584"/>
              </a:gdLst>
              <a:ahLst/>
              <a:cxnLst>
                <a:cxn ang="0">
                  <a:pos x="T0" y="T1"/>
                </a:cxn>
                <a:cxn ang="0">
                  <a:pos x="T2" y="T3"/>
                </a:cxn>
                <a:cxn ang="0">
                  <a:pos x="T4" y="T5"/>
                </a:cxn>
                <a:cxn ang="0">
                  <a:pos x="T6" y="T7"/>
                </a:cxn>
                <a:cxn ang="0">
                  <a:pos x="T8" y="T9"/>
                </a:cxn>
              </a:cxnLst>
              <a:rect l="0" t="0" r="r" b="b"/>
              <a:pathLst>
                <a:path w="81" h="584">
                  <a:moveTo>
                    <a:pt x="30" y="584"/>
                  </a:moveTo>
                  <a:lnTo>
                    <a:pt x="0" y="581"/>
                  </a:lnTo>
                  <a:lnTo>
                    <a:pt x="51" y="0"/>
                  </a:lnTo>
                  <a:lnTo>
                    <a:pt x="81" y="3"/>
                  </a:lnTo>
                  <a:lnTo>
                    <a:pt x="30" y="5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5" name="íṧľiḍe">
              <a:extLst>
                <a:ext uri="{FF2B5EF4-FFF2-40B4-BE49-F238E27FC236}">
                  <a16:creationId xmlns:a16="http://schemas.microsoft.com/office/drawing/2014/main" id="{B64B0FB6-9A4D-4306-943B-F84B08848C46}"/>
                </a:ext>
              </a:extLst>
            </p:cNvPr>
            <p:cNvSpPr/>
            <p:nvPr/>
          </p:nvSpPr>
          <p:spPr bwMode="auto">
            <a:xfrm>
              <a:off x="4280484" y="2929539"/>
              <a:ext cx="67985" cy="387845"/>
            </a:xfrm>
            <a:custGeom>
              <a:avLst/>
              <a:gdLst>
                <a:gd name="T0" fmla="*/ 31 w 61"/>
                <a:gd name="T1" fmla="*/ 348 h 348"/>
                <a:gd name="T2" fmla="*/ 0 w 61"/>
                <a:gd name="T3" fmla="*/ 345 h 348"/>
                <a:gd name="T4" fmla="*/ 31 w 61"/>
                <a:gd name="T5" fmla="*/ 0 h 348"/>
                <a:gd name="T6" fmla="*/ 61 w 61"/>
                <a:gd name="T7" fmla="*/ 3 h 348"/>
                <a:gd name="T8" fmla="*/ 31 w 61"/>
                <a:gd name="T9" fmla="*/ 348 h 348"/>
              </a:gdLst>
              <a:ahLst/>
              <a:cxnLst>
                <a:cxn ang="0">
                  <a:pos x="T0" y="T1"/>
                </a:cxn>
                <a:cxn ang="0">
                  <a:pos x="T2" y="T3"/>
                </a:cxn>
                <a:cxn ang="0">
                  <a:pos x="T4" y="T5"/>
                </a:cxn>
                <a:cxn ang="0">
                  <a:pos x="T6" y="T7"/>
                </a:cxn>
                <a:cxn ang="0">
                  <a:pos x="T8" y="T9"/>
                </a:cxn>
              </a:cxnLst>
              <a:rect l="0" t="0" r="r" b="b"/>
              <a:pathLst>
                <a:path w="61" h="348">
                  <a:moveTo>
                    <a:pt x="31" y="348"/>
                  </a:moveTo>
                  <a:lnTo>
                    <a:pt x="0" y="345"/>
                  </a:lnTo>
                  <a:lnTo>
                    <a:pt x="31" y="0"/>
                  </a:lnTo>
                  <a:lnTo>
                    <a:pt x="61" y="3"/>
                  </a:lnTo>
                  <a:lnTo>
                    <a:pt x="31" y="348"/>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6" name="îSlîḍé">
              <a:extLst>
                <a:ext uri="{FF2B5EF4-FFF2-40B4-BE49-F238E27FC236}">
                  <a16:creationId xmlns:a16="http://schemas.microsoft.com/office/drawing/2014/main" id="{3F65F27B-183E-4920-8060-1922874B442B}"/>
                </a:ext>
              </a:extLst>
            </p:cNvPr>
            <p:cNvSpPr/>
            <p:nvPr/>
          </p:nvSpPr>
          <p:spPr bwMode="auto">
            <a:xfrm>
              <a:off x="4280484" y="2929539"/>
              <a:ext cx="67985" cy="387845"/>
            </a:xfrm>
            <a:custGeom>
              <a:avLst/>
              <a:gdLst>
                <a:gd name="T0" fmla="*/ 31 w 61"/>
                <a:gd name="T1" fmla="*/ 348 h 348"/>
                <a:gd name="T2" fmla="*/ 0 w 61"/>
                <a:gd name="T3" fmla="*/ 345 h 348"/>
                <a:gd name="T4" fmla="*/ 31 w 61"/>
                <a:gd name="T5" fmla="*/ 0 h 348"/>
                <a:gd name="T6" fmla="*/ 61 w 61"/>
                <a:gd name="T7" fmla="*/ 3 h 348"/>
                <a:gd name="T8" fmla="*/ 31 w 61"/>
                <a:gd name="T9" fmla="*/ 348 h 348"/>
              </a:gdLst>
              <a:ahLst/>
              <a:cxnLst>
                <a:cxn ang="0">
                  <a:pos x="T0" y="T1"/>
                </a:cxn>
                <a:cxn ang="0">
                  <a:pos x="T2" y="T3"/>
                </a:cxn>
                <a:cxn ang="0">
                  <a:pos x="T4" y="T5"/>
                </a:cxn>
                <a:cxn ang="0">
                  <a:pos x="T6" y="T7"/>
                </a:cxn>
                <a:cxn ang="0">
                  <a:pos x="T8" y="T9"/>
                </a:cxn>
              </a:cxnLst>
              <a:rect l="0" t="0" r="r" b="b"/>
              <a:pathLst>
                <a:path w="61" h="348">
                  <a:moveTo>
                    <a:pt x="31" y="348"/>
                  </a:moveTo>
                  <a:lnTo>
                    <a:pt x="0" y="345"/>
                  </a:lnTo>
                  <a:lnTo>
                    <a:pt x="31" y="0"/>
                  </a:lnTo>
                  <a:lnTo>
                    <a:pt x="61" y="3"/>
                  </a:lnTo>
                  <a:lnTo>
                    <a:pt x="31" y="3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7" name="iŝļíḋè">
              <a:extLst>
                <a:ext uri="{FF2B5EF4-FFF2-40B4-BE49-F238E27FC236}">
                  <a16:creationId xmlns:a16="http://schemas.microsoft.com/office/drawing/2014/main" id="{251D4D1F-E368-4D5D-B70B-97ABA182EFE9}"/>
                </a:ext>
              </a:extLst>
            </p:cNvPr>
            <p:cNvSpPr/>
            <p:nvPr/>
          </p:nvSpPr>
          <p:spPr bwMode="auto">
            <a:xfrm>
              <a:off x="4369644" y="2775738"/>
              <a:ext cx="80244" cy="547218"/>
            </a:xfrm>
            <a:custGeom>
              <a:avLst/>
              <a:gdLst>
                <a:gd name="T0" fmla="*/ 29 w 72"/>
                <a:gd name="T1" fmla="*/ 491 h 491"/>
                <a:gd name="T2" fmla="*/ 0 w 72"/>
                <a:gd name="T3" fmla="*/ 488 h 491"/>
                <a:gd name="T4" fmla="*/ 42 w 72"/>
                <a:gd name="T5" fmla="*/ 0 h 491"/>
                <a:gd name="T6" fmla="*/ 72 w 72"/>
                <a:gd name="T7" fmla="*/ 3 h 491"/>
                <a:gd name="T8" fmla="*/ 29 w 72"/>
                <a:gd name="T9" fmla="*/ 491 h 491"/>
              </a:gdLst>
              <a:ahLst/>
              <a:cxnLst>
                <a:cxn ang="0">
                  <a:pos x="T0" y="T1"/>
                </a:cxn>
                <a:cxn ang="0">
                  <a:pos x="T2" y="T3"/>
                </a:cxn>
                <a:cxn ang="0">
                  <a:pos x="T4" y="T5"/>
                </a:cxn>
                <a:cxn ang="0">
                  <a:pos x="T6" y="T7"/>
                </a:cxn>
                <a:cxn ang="0">
                  <a:pos x="T8" y="T9"/>
                </a:cxn>
              </a:cxnLst>
              <a:rect l="0" t="0" r="r" b="b"/>
              <a:pathLst>
                <a:path w="72" h="491">
                  <a:moveTo>
                    <a:pt x="29" y="491"/>
                  </a:moveTo>
                  <a:lnTo>
                    <a:pt x="0" y="488"/>
                  </a:lnTo>
                  <a:lnTo>
                    <a:pt x="42" y="0"/>
                  </a:lnTo>
                  <a:lnTo>
                    <a:pt x="72" y="3"/>
                  </a:lnTo>
                  <a:lnTo>
                    <a:pt x="29" y="491"/>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8" name="íşḻiḑé">
              <a:extLst>
                <a:ext uri="{FF2B5EF4-FFF2-40B4-BE49-F238E27FC236}">
                  <a16:creationId xmlns:a16="http://schemas.microsoft.com/office/drawing/2014/main" id="{36462AEF-9C8E-493B-81D8-57037A5B0111}"/>
                </a:ext>
              </a:extLst>
            </p:cNvPr>
            <p:cNvSpPr/>
            <p:nvPr/>
          </p:nvSpPr>
          <p:spPr bwMode="auto">
            <a:xfrm>
              <a:off x="4369644" y="2775738"/>
              <a:ext cx="80244" cy="547218"/>
            </a:xfrm>
            <a:custGeom>
              <a:avLst/>
              <a:gdLst>
                <a:gd name="T0" fmla="*/ 29 w 72"/>
                <a:gd name="T1" fmla="*/ 491 h 491"/>
                <a:gd name="T2" fmla="*/ 0 w 72"/>
                <a:gd name="T3" fmla="*/ 488 h 491"/>
                <a:gd name="T4" fmla="*/ 42 w 72"/>
                <a:gd name="T5" fmla="*/ 0 h 491"/>
                <a:gd name="T6" fmla="*/ 72 w 72"/>
                <a:gd name="T7" fmla="*/ 3 h 491"/>
                <a:gd name="T8" fmla="*/ 29 w 72"/>
                <a:gd name="T9" fmla="*/ 491 h 491"/>
              </a:gdLst>
              <a:ahLst/>
              <a:cxnLst>
                <a:cxn ang="0">
                  <a:pos x="T0" y="T1"/>
                </a:cxn>
                <a:cxn ang="0">
                  <a:pos x="T2" y="T3"/>
                </a:cxn>
                <a:cxn ang="0">
                  <a:pos x="T4" y="T5"/>
                </a:cxn>
                <a:cxn ang="0">
                  <a:pos x="T6" y="T7"/>
                </a:cxn>
                <a:cxn ang="0">
                  <a:pos x="T8" y="T9"/>
                </a:cxn>
              </a:cxnLst>
              <a:rect l="0" t="0" r="r" b="b"/>
              <a:pathLst>
                <a:path w="72" h="491">
                  <a:moveTo>
                    <a:pt x="29" y="491"/>
                  </a:moveTo>
                  <a:lnTo>
                    <a:pt x="0" y="488"/>
                  </a:lnTo>
                  <a:lnTo>
                    <a:pt x="42" y="0"/>
                  </a:lnTo>
                  <a:lnTo>
                    <a:pt x="72" y="3"/>
                  </a:lnTo>
                  <a:lnTo>
                    <a:pt x="29" y="49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9" name="îṩḻide">
              <a:extLst>
                <a:ext uri="{FF2B5EF4-FFF2-40B4-BE49-F238E27FC236}">
                  <a16:creationId xmlns:a16="http://schemas.microsoft.com/office/drawing/2014/main" id="{1AD093BC-2982-4C86-A8A9-2BFB6779AC3B}"/>
                </a:ext>
              </a:extLst>
            </p:cNvPr>
            <p:cNvSpPr/>
            <p:nvPr/>
          </p:nvSpPr>
          <p:spPr bwMode="auto">
            <a:xfrm>
              <a:off x="4401964" y="2858211"/>
              <a:ext cx="75786" cy="468089"/>
            </a:xfrm>
            <a:custGeom>
              <a:avLst/>
              <a:gdLst>
                <a:gd name="T0" fmla="*/ 30 w 68"/>
                <a:gd name="T1" fmla="*/ 420 h 420"/>
                <a:gd name="T2" fmla="*/ 0 w 68"/>
                <a:gd name="T3" fmla="*/ 417 h 420"/>
                <a:gd name="T4" fmla="*/ 36 w 68"/>
                <a:gd name="T5" fmla="*/ 0 h 420"/>
                <a:gd name="T6" fmla="*/ 68 w 68"/>
                <a:gd name="T7" fmla="*/ 3 h 420"/>
                <a:gd name="T8" fmla="*/ 30 w 68"/>
                <a:gd name="T9" fmla="*/ 420 h 420"/>
              </a:gdLst>
              <a:ahLst/>
              <a:cxnLst>
                <a:cxn ang="0">
                  <a:pos x="T0" y="T1"/>
                </a:cxn>
                <a:cxn ang="0">
                  <a:pos x="T2" y="T3"/>
                </a:cxn>
                <a:cxn ang="0">
                  <a:pos x="T4" y="T5"/>
                </a:cxn>
                <a:cxn ang="0">
                  <a:pos x="T6" y="T7"/>
                </a:cxn>
                <a:cxn ang="0">
                  <a:pos x="T8" y="T9"/>
                </a:cxn>
              </a:cxnLst>
              <a:rect l="0" t="0" r="r" b="b"/>
              <a:pathLst>
                <a:path w="68" h="420">
                  <a:moveTo>
                    <a:pt x="30" y="420"/>
                  </a:moveTo>
                  <a:lnTo>
                    <a:pt x="0" y="417"/>
                  </a:lnTo>
                  <a:lnTo>
                    <a:pt x="36" y="0"/>
                  </a:lnTo>
                  <a:lnTo>
                    <a:pt x="68" y="3"/>
                  </a:lnTo>
                  <a:lnTo>
                    <a:pt x="30" y="420"/>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0" name="îšḷïḑê">
              <a:extLst>
                <a:ext uri="{FF2B5EF4-FFF2-40B4-BE49-F238E27FC236}">
                  <a16:creationId xmlns:a16="http://schemas.microsoft.com/office/drawing/2014/main" id="{C19266DA-97B5-4B29-ABD3-836C6A9E69C6}"/>
                </a:ext>
              </a:extLst>
            </p:cNvPr>
            <p:cNvSpPr/>
            <p:nvPr/>
          </p:nvSpPr>
          <p:spPr bwMode="auto">
            <a:xfrm>
              <a:off x="4401964" y="2858211"/>
              <a:ext cx="75786" cy="468089"/>
            </a:xfrm>
            <a:custGeom>
              <a:avLst/>
              <a:gdLst>
                <a:gd name="T0" fmla="*/ 30 w 68"/>
                <a:gd name="T1" fmla="*/ 420 h 420"/>
                <a:gd name="T2" fmla="*/ 0 w 68"/>
                <a:gd name="T3" fmla="*/ 417 h 420"/>
                <a:gd name="T4" fmla="*/ 36 w 68"/>
                <a:gd name="T5" fmla="*/ 0 h 420"/>
                <a:gd name="T6" fmla="*/ 68 w 68"/>
                <a:gd name="T7" fmla="*/ 3 h 420"/>
                <a:gd name="T8" fmla="*/ 30 w 68"/>
                <a:gd name="T9" fmla="*/ 420 h 420"/>
              </a:gdLst>
              <a:ahLst/>
              <a:cxnLst>
                <a:cxn ang="0">
                  <a:pos x="T0" y="T1"/>
                </a:cxn>
                <a:cxn ang="0">
                  <a:pos x="T2" y="T3"/>
                </a:cxn>
                <a:cxn ang="0">
                  <a:pos x="T4" y="T5"/>
                </a:cxn>
                <a:cxn ang="0">
                  <a:pos x="T6" y="T7"/>
                </a:cxn>
                <a:cxn ang="0">
                  <a:pos x="T8" y="T9"/>
                </a:cxn>
              </a:cxnLst>
              <a:rect l="0" t="0" r="r" b="b"/>
              <a:pathLst>
                <a:path w="68" h="420">
                  <a:moveTo>
                    <a:pt x="30" y="420"/>
                  </a:moveTo>
                  <a:lnTo>
                    <a:pt x="0" y="417"/>
                  </a:lnTo>
                  <a:lnTo>
                    <a:pt x="36" y="0"/>
                  </a:lnTo>
                  <a:lnTo>
                    <a:pt x="68" y="3"/>
                  </a:lnTo>
                  <a:lnTo>
                    <a:pt x="30" y="4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1" name="ïsļîde">
              <a:extLst>
                <a:ext uri="{FF2B5EF4-FFF2-40B4-BE49-F238E27FC236}">
                  <a16:creationId xmlns:a16="http://schemas.microsoft.com/office/drawing/2014/main" id="{E53C6275-5D7B-4078-853B-354F23B454B2}"/>
                </a:ext>
              </a:extLst>
            </p:cNvPr>
            <p:cNvSpPr/>
            <p:nvPr/>
          </p:nvSpPr>
          <p:spPr bwMode="auto">
            <a:xfrm>
              <a:off x="4490010" y="3027615"/>
              <a:ext cx="60183" cy="306487"/>
            </a:xfrm>
            <a:custGeom>
              <a:avLst/>
              <a:gdLst>
                <a:gd name="T0" fmla="*/ 30 w 54"/>
                <a:gd name="T1" fmla="*/ 275 h 275"/>
                <a:gd name="T2" fmla="*/ 0 w 54"/>
                <a:gd name="T3" fmla="*/ 272 h 275"/>
                <a:gd name="T4" fmla="*/ 24 w 54"/>
                <a:gd name="T5" fmla="*/ 0 h 275"/>
                <a:gd name="T6" fmla="*/ 54 w 54"/>
                <a:gd name="T7" fmla="*/ 3 h 275"/>
                <a:gd name="T8" fmla="*/ 30 w 54"/>
                <a:gd name="T9" fmla="*/ 275 h 275"/>
              </a:gdLst>
              <a:ahLst/>
              <a:cxnLst>
                <a:cxn ang="0">
                  <a:pos x="T0" y="T1"/>
                </a:cxn>
                <a:cxn ang="0">
                  <a:pos x="T2" y="T3"/>
                </a:cxn>
                <a:cxn ang="0">
                  <a:pos x="T4" y="T5"/>
                </a:cxn>
                <a:cxn ang="0">
                  <a:pos x="T6" y="T7"/>
                </a:cxn>
                <a:cxn ang="0">
                  <a:pos x="T8" y="T9"/>
                </a:cxn>
              </a:cxnLst>
              <a:rect l="0" t="0" r="r" b="b"/>
              <a:pathLst>
                <a:path w="54" h="275">
                  <a:moveTo>
                    <a:pt x="30" y="275"/>
                  </a:moveTo>
                  <a:lnTo>
                    <a:pt x="0" y="272"/>
                  </a:lnTo>
                  <a:lnTo>
                    <a:pt x="24" y="0"/>
                  </a:lnTo>
                  <a:lnTo>
                    <a:pt x="54" y="3"/>
                  </a:lnTo>
                  <a:lnTo>
                    <a:pt x="30" y="275"/>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2" name="íṩļîḑê">
              <a:extLst>
                <a:ext uri="{FF2B5EF4-FFF2-40B4-BE49-F238E27FC236}">
                  <a16:creationId xmlns:a16="http://schemas.microsoft.com/office/drawing/2014/main" id="{62CBD17B-6DF2-4D22-A50F-757FFFAAAAE9}"/>
                </a:ext>
              </a:extLst>
            </p:cNvPr>
            <p:cNvSpPr/>
            <p:nvPr/>
          </p:nvSpPr>
          <p:spPr bwMode="auto">
            <a:xfrm>
              <a:off x="4490010" y="3027615"/>
              <a:ext cx="60183" cy="306487"/>
            </a:xfrm>
            <a:custGeom>
              <a:avLst/>
              <a:gdLst>
                <a:gd name="T0" fmla="*/ 30 w 54"/>
                <a:gd name="T1" fmla="*/ 275 h 275"/>
                <a:gd name="T2" fmla="*/ 0 w 54"/>
                <a:gd name="T3" fmla="*/ 272 h 275"/>
                <a:gd name="T4" fmla="*/ 24 w 54"/>
                <a:gd name="T5" fmla="*/ 0 h 275"/>
                <a:gd name="T6" fmla="*/ 54 w 54"/>
                <a:gd name="T7" fmla="*/ 3 h 275"/>
                <a:gd name="T8" fmla="*/ 30 w 54"/>
                <a:gd name="T9" fmla="*/ 275 h 275"/>
              </a:gdLst>
              <a:ahLst/>
              <a:cxnLst>
                <a:cxn ang="0">
                  <a:pos x="T0" y="T1"/>
                </a:cxn>
                <a:cxn ang="0">
                  <a:pos x="T2" y="T3"/>
                </a:cxn>
                <a:cxn ang="0">
                  <a:pos x="T4" y="T5"/>
                </a:cxn>
                <a:cxn ang="0">
                  <a:pos x="T6" y="T7"/>
                </a:cxn>
                <a:cxn ang="0">
                  <a:pos x="T8" y="T9"/>
                </a:cxn>
              </a:cxnLst>
              <a:rect l="0" t="0" r="r" b="b"/>
              <a:pathLst>
                <a:path w="54" h="275">
                  <a:moveTo>
                    <a:pt x="30" y="275"/>
                  </a:moveTo>
                  <a:lnTo>
                    <a:pt x="0" y="272"/>
                  </a:lnTo>
                  <a:lnTo>
                    <a:pt x="24" y="0"/>
                  </a:lnTo>
                  <a:lnTo>
                    <a:pt x="54" y="3"/>
                  </a:lnTo>
                  <a:lnTo>
                    <a:pt x="30" y="2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3" name="îṧlíḋê">
              <a:extLst>
                <a:ext uri="{FF2B5EF4-FFF2-40B4-BE49-F238E27FC236}">
                  <a16:creationId xmlns:a16="http://schemas.microsoft.com/office/drawing/2014/main" id="{0B629898-1318-4AE0-B4B1-4CBB976CFBE8}"/>
                </a:ext>
              </a:extLst>
            </p:cNvPr>
            <p:cNvSpPr/>
            <p:nvPr/>
          </p:nvSpPr>
          <p:spPr bwMode="auto">
            <a:xfrm>
              <a:off x="4523444" y="2966317"/>
              <a:ext cx="66870" cy="371128"/>
            </a:xfrm>
            <a:custGeom>
              <a:avLst/>
              <a:gdLst>
                <a:gd name="T0" fmla="*/ 30 w 60"/>
                <a:gd name="T1" fmla="*/ 333 h 333"/>
                <a:gd name="T2" fmla="*/ 0 w 60"/>
                <a:gd name="T3" fmla="*/ 330 h 333"/>
                <a:gd name="T4" fmla="*/ 30 w 60"/>
                <a:gd name="T5" fmla="*/ 0 h 333"/>
                <a:gd name="T6" fmla="*/ 60 w 60"/>
                <a:gd name="T7" fmla="*/ 3 h 333"/>
                <a:gd name="T8" fmla="*/ 30 w 60"/>
                <a:gd name="T9" fmla="*/ 333 h 333"/>
              </a:gdLst>
              <a:ahLst/>
              <a:cxnLst>
                <a:cxn ang="0">
                  <a:pos x="T0" y="T1"/>
                </a:cxn>
                <a:cxn ang="0">
                  <a:pos x="T2" y="T3"/>
                </a:cxn>
                <a:cxn ang="0">
                  <a:pos x="T4" y="T5"/>
                </a:cxn>
                <a:cxn ang="0">
                  <a:pos x="T6" y="T7"/>
                </a:cxn>
                <a:cxn ang="0">
                  <a:pos x="T8" y="T9"/>
                </a:cxn>
              </a:cxnLst>
              <a:rect l="0" t="0" r="r" b="b"/>
              <a:pathLst>
                <a:path w="60" h="333">
                  <a:moveTo>
                    <a:pt x="30" y="333"/>
                  </a:moveTo>
                  <a:lnTo>
                    <a:pt x="0" y="330"/>
                  </a:lnTo>
                  <a:lnTo>
                    <a:pt x="30" y="0"/>
                  </a:lnTo>
                  <a:lnTo>
                    <a:pt x="60" y="3"/>
                  </a:lnTo>
                  <a:lnTo>
                    <a:pt x="30" y="333"/>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4" name="iś1ïḍe">
              <a:extLst>
                <a:ext uri="{FF2B5EF4-FFF2-40B4-BE49-F238E27FC236}">
                  <a16:creationId xmlns:a16="http://schemas.microsoft.com/office/drawing/2014/main" id="{3EB4308F-D9EB-49A2-8CB4-BE2F77116C8B}"/>
                </a:ext>
              </a:extLst>
            </p:cNvPr>
            <p:cNvSpPr/>
            <p:nvPr/>
          </p:nvSpPr>
          <p:spPr bwMode="auto">
            <a:xfrm>
              <a:off x="4523444" y="2966317"/>
              <a:ext cx="66870" cy="371128"/>
            </a:xfrm>
            <a:custGeom>
              <a:avLst/>
              <a:gdLst>
                <a:gd name="T0" fmla="*/ 30 w 60"/>
                <a:gd name="T1" fmla="*/ 333 h 333"/>
                <a:gd name="T2" fmla="*/ 0 w 60"/>
                <a:gd name="T3" fmla="*/ 330 h 333"/>
                <a:gd name="T4" fmla="*/ 30 w 60"/>
                <a:gd name="T5" fmla="*/ 0 h 333"/>
                <a:gd name="T6" fmla="*/ 60 w 60"/>
                <a:gd name="T7" fmla="*/ 3 h 333"/>
                <a:gd name="T8" fmla="*/ 30 w 60"/>
                <a:gd name="T9" fmla="*/ 333 h 333"/>
              </a:gdLst>
              <a:ahLst/>
              <a:cxnLst>
                <a:cxn ang="0">
                  <a:pos x="T0" y="T1"/>
                </a:cxn>
                <a:cxn ang="0">
                  <a:pos x="T2" y="T3"/>
                </a:cxn>
                <a:cxn ang="0">
                  <a:pos x="T4" y="T5"/>
                </a:cxn>
                <a:cxn ang="0">
                  <a:pos x="T6" y="T7"/>
                </a:cxn>
                <a:cxn ang="0">
                  <a:pos x="T8" y="T9"/>
                </a:cxn>
              </a:cxnLst>
              <a:rect l="0" t="0" r="r" b="b"/>
              <a:pathLst>
                <a:path w="60" h="333">
                  <a:moveTo>
                    <a:pt x="30" y="333"/>
                  </a:moveTo>
                  <a:lnTo>
                    <a:pt x="0" y="330"/>
                  </a:lnTo>
                  <a:lnTo>
                    <a:pt x="30" y="0"/>
                  </a:lnTo>
                  <a:lnTo>
                    <a:pt x="60" y="3"/>
                  </a:lnTo>
                  <a:lnTo>
                    <a:pt x="30" y="3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5" name="iṩḻiďé">
              <a:extLst>
                <a:ext uri="{FF2B5EF4-FFF2-40B4-BE49-F238E27FC236}">
                  <a16:creationId xmlns:a16="http://schemas.microsoft.com/office/drawing/2014/main" id="{A09DAFD1-6D18-49CF-A82A-FB4B8BC329D6}"/>
                </a:ext>
              </a:extLst>
            </p:cNvPr>
            <p:cNvSpPr/>
            <p:nvPr/>
          </p:nvSpPr>
          <p:spPr bwMode="auto">
            <a:xfrm>
              <a:off x="4610375" y="2910592"/>
              <a:ext cx="72443" cy="434654"/>
            </a:xfrm>
            <a:custGeom>
              <a:avLst/>
              <a:gdLst>
                <a:gd name="T0" fmla="*/ 32 w 65"/>
                <a:gd name="T1" fmla="*/ 390 h 390"/>
                <a:gd name="T2" fmla="*/ 0 w 65"/>
                <a:gd name="T3" fmla="*/ 387 h 390"/>
                <a:gd name="T4" fmla="*/ 35 w 65"/>
                <a:gd name="T5" fmla="*/ 0 h 390"/>
                <a:gd name="T6" fmla="*/ 65 w 65"/>
                <a:gd name="T7" fmla="*/ 3 h 390"/>
                <a:gd name="T8" fmla="*/ 32 w 65"/>
                <a:gd name="T9" fmla="*/ 390 h 390"/>
              </a:gdLst>
              <a:ahLst/>
              <a:cxnLst>
                <a:cxn ang="0">
                  <a:pos x="T0" y="T1"/>
                </a:cxn>
                <a:cxn ang="0">
                  <a:pos x="T2" y="T3"/>
                </a:cxn>
                <a:cxn ang="0">
                  <a:pos x="T4" y="T5"/>
                </a:cxn>
                <a:cxn ang="0">
                  <a:pos x="T6" y="T7"/>
                </a:cxn>
                <a:cxn ang="0">
                  <a:pos x="T8" y="T9"/>
                </a:cxn>
              </a:cxnLst>
              <a:rect l="0" t="0" r="r" b="b"/>
              <a:pathLst>
                <a:path w="65" h="390">
                  <a:moveTo>
                    <a:pt x="32" y="390"/>
                  </a:moveTo>
                  <a:lnTo>
                    <a:pt x="0" y="387"/>
                  </a:lnTo>
                  <a:lnTo>
                    <a:pt x="35" y="0"/>
                  </a:lnTo>
                  <a:lnTo>
                    <a:pt x="65" y="3"/>
                  </a:lnTo>
                  <a:lnTo>
                    <a:pt x="32" y="390"/>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6" name="i$1îḍe">
              <a:extLst>
                <a:ext uri="{FF2B5EF4-FFF2-40B4-BE49-F238E27FC236}">
                  <a16:creationId xmlns:a16="http://schemas.microsoft.com/office/drawing/2014/main" id="{B4BE587C-0257-4A31-B8A0-267E35F696A7}"/>
                </a:ext>
              </a:extLst>
            </p:cNvPr>
            <p:cNvSpPr/>
            <p:nvPr/>
          </p:nvSpPr>
          <p:spPr bwMode="auto">
            <a:xfrm>
              <a:off x="4610375" y="2910592"/>
              <a:ext cx="72443" cy="434654"/>
            </a:xfrm>
            <a:custGeom>
              <a:avLst/>
              <a:gdLst>
                <a:gd name="T0" fmla="*/ 32 w 65"/>
                <a:gd name="T1" fmla="*/ 390 h 390"/>
                <a:gd name="T2" fmla="*/ 0 w 65"/>
                <a:gd name="T3" fmla="*/ 387 h 390"/>
                <a:gd name="T4" fmla="*/ 35 w 65"/>
                <a:gd name="T5" fmla="*/ 0 h 390"/>
                <a:gd name="T6" fmla="*/ 65 w 65"/>
                <a:gd name="T7" fmla="*/ 3 h 390"/>
                <a:gd name="T8" fmla="*/ 32 w 65"/>
                <a:gd name="T9" fmla="*/ 390 h 390"/>
              </a:gdLst>
              <a:ahLst/>
              <a:cxnLst>
                <a:cxn ang="0">
                  <a:pos x="T0" y="T1"/>
                </a:cxn>
                <a:cxn ang="0">
                  <a:pos x="T2" y="T3"/>
                </a:cxn>
                <a:cxn ang="0">
                  <a:pos x="T4" y="T5"/>
                </a:cxn>
                <a:cxn ang="0">
                  <a:pos x="T6" y="T7"/>
                </a:cxn>
                <a:cxn ang="0">
                  <a:pos x="T8" y="T9"/>
                </a:cxn>
              </a:cxnLst>
              <a:rect l="0" t="0" r="r" b="b"/>
              <a:pathLst>
                <a:path w="65" h="390">
                  <a:moveTo>
                    <a:pt x="32" y="390"/>
                  </a:moveTo>
                  <a:lnTo>
                    <a:pt x="0" y="387"/>
                  </a:lnTo>
                  <a:lnTo>
                    <a:pt x="35" y="0"/>
                  </a:lnTo>
                  <a:lnTo>
                    <a:pt x="65" y="3"/>
                  </a:lnTo>
                  <a:lnTo>
                    <a:pt x="32" y="39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7" name="ïŝḻïḓe">
              <a:extLst>
                <a:ext uri="{FF2B5EF4-FFF2-40B4-BE49-F238E27FC236}">
                  <a16:creationId xmlns:a16="http://schemas.microsoft.com/office/drawing/2014/main" id="{1E7B8245-4251-4914-A3B2-39B0E948C2A3}"/>
                </a:ext>
              </a:extLst>
            </p:cNvPr>
            <p:cNvSpPr/>
            <p:nvPr/>
          </p:nvSpPr>
          <p:spPr bwMode="auto">
            <a:xfrm>
              <a:off x="4646039" y="3228224"/>
              <a:ext cx="42351" cy="120366"/>
            </a:xfrm>
            <a:custGeom>
              <a:avLst/>
              <a:gdLst>
                <a:gd name="T0" fmla="*/ 30 w 38"/>
                <a:gd name="T1" fmla="*/ 108 h 108"/>
                <a:gd name="T2" fmla="*/ 0 w 38"/>
                <a:gd name="T3" fmla="*/ 105 h 108"/>
                <a:gd name="T4" fmla="*/ 8 w 38"/>
                <a:gd name="T5" fmla="*/ 0 h 108"/>
                <a:gd name="T6" fmla="*/ 38 w 38"/>
                <a:gd name="T7" fmla="*/ 3 h 108"/>
                <a:gd name="T8" fmla="*/ 30 w 38"/>
                <a:gd name="T9" fmla="*/ 108 h 108"/>
              </a:gdLst>
              <a:ahLst/>
              <a:cxnLst>
                <a:cxn ang="0">
                  <a:pos x="T0" y="T1"/>
                </a:cxn>
                <a:cxn ang="0">
                  <a:pos x="T2" y="T3"/>
                </a:cxn>
                <a:cxn ang="0">
                  <a:pos x="T4" y="T5"/>
                </a:cxn>
                <a:cxn ang="0">
                  <a:pos x="T6" y="T7"/>
                </a:cxn>
                <a:cxn ang="0">
                  <a:pos x="T8" y="T9"/>
                </a:cxn>
              </a:cxnLst>
              <a:rect l="0" t="0" r="r" b="b"/>
              <a:pathLst>
                <a:path w="38" h="108">
                  <a:moveTo>
                    <a:pt x="30" y="108"/>
                  </a:moveTo>
                  <a:lnTo>
                    <a:pt x="0" y="105"/>
                  </a:lnTo>
                  <a:lnTo>
                    <a:pt x="8" y="0"/>
                  </a:lnTo>
                  <a:lnTo>
                    <a:pt x="38" y="3"/>
                  </a:lnTo>
                  <a:lnTo>
                    <a:pt x="30" y="108"/>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8" name="ïSḻïḑè">
              <a:extLst>
                <a:ext uri="{FF2B5EF4-FFF2-40B4-BE49-F238E27FC236}">
                  <a16:creationId xmlns:a16="http://schemas.microsoft.com/office/drawing/2014/main" id="{69E574B3-F5EE-4458-A7E1-3B81F64288A1}"/>
                </a:ext>
              </a:extLst>
            </p:cNvPr>
            <p:cNvSpPr/>
            <p:nvPr/>
          </p:nvSpPr>
          <p:spPr bwMode="auto">
            <a:xfrm>
              <a:off x="4646039" y="3228224"/>
              <a:ext cx="42351" cy="120366"/>
            </a:xfrm>
            <a:custGeom>
              <a:avLst/>
              <a:gdLst>
                <a:gd name="T0" fmla="*/ 30 w 38"/>
                <a:gd name="T1" fmla="*/ 108 h 108"/>
                <a:gd name="T2" fmla="*/ 0 w 38"/>
                <a:gd name="T3" fmla="*/ 105 h 108"/>
                <a:gd name="T4" fmla="*/ 8 w 38"/>
                <a:gd name="T5" fmla="*/ 0 h 108"/>
                <a:gd name="T6" fmla="*/ 38 w 38"/>
                <a:gd name="T7" fmla="*/ 3 h 108"/>
                <a:gd name="T8" fmla="*/ 30 w 38"/>
                <a:gd name="T9" fmla="*/ 108 h 108"/>
              </a:gdLst>
              <a:ahLst/>
              <a:cxnLst>
                <a:cxn ang="0">
                  <a:pos x="T0" y="T1"/>
                </a:cxn>
                <a:cxn ang="0">
                  <a:pos x="T2" y="T3"/>
                </a:cxn>
                <a:cxn ang="0">
                  <a:pos x="T4" y="T5"/>
                </a:cxn>
                <a:cxn ang="0">
                  <a:pos x="T6" y="T7"/>
                </a:cxn>
                <a:cxn ang="0">
                  <a:pos x="T8" y="T9"/>
                </a:cxn>
              </a:cxnLst>
              <a:rect l="0" t="0" r="r" b="b"/>
              <a:pathLst>
                <a:path w="38" h="108">
                  <a:moveTo>
                    <a:pt x="30" y="108"/>
                  </a:moveTo>
                  <a:lnTo>
                    <a:pt x="0" y="105"/>
                  </a:lnTo>
                  <a:lnTo>
                    <a:pt x="8" y="0"/>
                  </a:lnTo>
                  <a:lnTo>
                    <a:pt x="38" y="3"/>
                  </a:lnTo>
                  <a:lnTo>
                    <a:pt x="30" y="10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9" name="ïśḷîḓè">
              <a:extLst>
                <a:ext uri="{FF2B5EF4-FFF2-40B4-BE49-F238E27FC236}">
                  <a16:creationId xmlns:a16="http://schemas.microsoft.com/office/drawing/2014/main" id="{C87F8440-6ABD-4706-A8E7-6ACE734B502D}"/>
                </a:ext>
              </a:extLst>
            </p:cNvPr>
            <p:cNvSpPr/>
            <p:nvPr/>
          </p:nvSpPr>
          <p:spPr bwMode="auto">
            <a:xfrm>
              <a:off x="4732970" y="2780196"/>
              <a:ext cx="84702" cy="575080"/>
            </a:xfrm>
            <a:custGeom>
              <a:avLst/>
              <a:gdLst>
                <a:gd name="T0" fmla="*/ 30 w 76"/>
                <a:gd name="T1" fmla="*/ 516 h 516"/>
                <a:gd name="T2" fmla="*/ 0 w 76"/>
                <a:gd name="T3" fmla="*/ 514 h 516"/>
                <a:gd name="T4" fmla="*/ 44 w 76"/>
                <a:gd name="T5" fmla="*/ 0 h 516"/>
                <a:gd name="T6" fmla="*/ 76 w 76"/>
                <a:gd name="T7" fmla="*/ 3 h 516"/>
                <a:gd name="T8" fmla="*/ 30 w 76"/>
                <a:gd name="T9" fmla="*/ 516 h 516"/>
              </a:gdLst>
              <a:ahLst/>
              <a:cxnLst>
                <a:cxn ang="0">
                  <a:pos x="T0" y="T1"/>
                </a:cxn>
                <a:cxn ang="0">
                  <a:pos x="T2" y="T3"/>
                </a:cxn>
                <a:cxn ang="0">
                  <a:pos x="T4" y="T5"/>
                </a:cxn>
                <a:cxn ang="0">
                  <a:pos x="T6" y="T7"/>
                </a:cxn>
                <a:cxn ang="0">
                  <a:pos x="T8" y="T9"/>
                </a:cxn>
              </a:cxnLst>
              <a:rect l="0" t="0" r="r" b="b"/>
              <a:pathLst>
                <a:path w="76" h="516">
                  <a:moveTo>
                    <a:pt x="30" y="516"/>
                  </a:moveTo>
                  <a:lnTo>
                    <a:pt x="0" y="514"/>
                  </a:lnTo>
                  <a:lnTo>
                    <a:pt x="44" y="0"/>
                  </a:lnTo>
                  <a:lnTo>
                    <a:pt x="76" y="3"/>
                  </a:lnTo>
                  <a:lnTo>
                    <a:pt x="30" y="516"/>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0" name="ïšļíḑé">
              <a:extLst>
                <a:ext uri="{FF2B5EF4-FFF2-40B4-BE49-F238E27FC236}">
                  <a16:creationId xmlns:a16="http://schemas.microsoft.com/office/drawing/2014/main" id="{A7CE5DF6-B476-4C66-9AD2-80448AF7322C}"/>
                </a:ext>
              </a:extLst>
            </p:cNvPr>
            <p:cNvSpPr/>
            <p:nvPr/>
          </p:nvSpPr>
          <p:spPr bwMode="auto">
            <a:xfrm>
              <a:off x="4732970" y="2780196"/>
              <a:ext cx="84702" cy="575080"/>
            </a:xfrm>
            <a:custGeom>
              <a:avLst/>
              <a:gdLst>
                <a:gd name="T0" fmla="*/ 30 w 76"/>
                <a:gd name="T1" fmla="*/ 516 h 516"/>
                <a:gd name="T2" fmla="*/ 0 w 76"/>
                <a:gd name="T3" fmla="*/ 514 h 516"/>
                <a:gd name="T4" fmla="*/ 44 w 76"/>
                <a:gd name="T5" fmla="*/ 0 h 516"/>
                <a:gd name="T6" fmla="*/ 76 w 76"/>
                <a:gd name="T7" fmla="*/ 3 h 516"/>
                <a:gd name="T8" fmla="*/ 30 w 76"/>
                <a:gd name="T9" fmla="*/ 516 h 516"/>
              </a:gdLst>
              <a:ahLst/>
              <a:cxnLst>
                <a:cxn ang="0">
                  <a:pos x="T0" y="T1"/>
                </a:cxn>
                <a:cxn ang="0">
                  <a:pos x="T2" y="T3"/>
                </a:cxn>
                <a:cxn ang="0">
                  <a:pos x="T4" y="T5"/>
                </a:cxn>
                <a:cxn ang="0">
                  <a:pos x="T6" y="T7"/>
                </a:cxn>
                <a:cxn ang="0">
                  <a:pos x="T8" y="T9"/>
                </a:cxn>
              </a:cxnLst>
              <a:rect l="0" t="0" r="r" b="b"/>
              <a:pathLst>
                <a:path w="76" h="516">
                  <a:moveTo>
                    <a:pt x="30" y="516"/>
                  </a:moveTo>
                  <a:lnTo>
                    <a:pt x="0" y="514"/>
                  </a:lnTo>
                  <a:lnTo>
                    <a:pt x="44" y="0"/>
                  </a:lnTo>
                  <a:lnTo>
                    <a:pt x="76" y="3"/>
                  </a:lnTo>
                  <a:lnTo>
                    <a:pt x="30" y="5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1" name="iśľiḑè">
              <a:extLst>
                <a:ext uri="{FF2B5EF4-FFF2-40B4-BE49-F238E27FC236}">
                  <a16:creationId xmlns:a16="http://schemas.microsoft.com/office/drawing/2014/main" id="{351CE830-E3FA-4571-92AA-78D71323FC64}"/>
                </a:ext>
              </a:extLst>
            </p:cNvPr>
            <p:cNvSpPr/>
            <p:nvPr/>
          </p:nvSpPr>
          <p:spPr bwMode="auto">
            <a:xfrm>
              <a:off x="4766405" y="2715556"/>
              <a:ext cx="90275" cy="643065"/>
            </a:xfrm>
            <a:custGeom>
              <a:avLst/>
              <a:gdLst>
                <a:gd name="T0" fmla="*/ 30 w 81"/>
                <a:gd name="T1" fmla="*/ 577 h 577"/>
                <a:gd name="T2" fmla="*/ 0 w 81"/>
                <a:gd name="T3" fmla="*/ 574 h 577"/>
                <a:gd name="T4" fmla="*/ 50 w 81"/>
                <a:gd name="T5" fmla="*/ 0 h 577"/>
                <a:gd name="T6" fmla="*/ 81 w 81"/>
                <a:gd name="T7" fmla="*/ 3 h 577"/>
                <a:gd name="T8" fmla="*/ 30 w 81"/>
                <a:gd name="T9" fmla="*/ 577 h 577"/>
              </a:gdLst>
              <a:ahLst/>
              <a:cxnLst>
                <a:cxn ang="0">
                  <a:pos x="T0" y="T1"/>
                </a:cxn>
                <a:cxn ang="0">
                  <a:pos x="T2" y="T3"/>
                </a:cxn>
                <a:cxn ang="0">
                  <a:pos x="T4" y="T5"/>
                </a:cxn>
                <a:cxn ang="0">
                  <a:pos x="T6" y="T7"/>
                </a:cxn>
                <a:cxn ang="0">
                  <a:pos x="T8" y="T9"/>
                </a:cxn>
              </a:cxnLst>
              <a:rect l="0" t="0" r="r" b="b"/>
              <a:pathLst>
                <a:path w="81" h="577">
                  <a:moveTo>
                    <a:pt x="30" y="577"/>
                  </a:moveTo>
                  <a:lnTo>
                    <a:pt x="0" y="574"/>
                  </a:lnTo>
                  <a:lnTo>
                    <a:pt x="50" y="0"/>
                  </a:lnTo>
                  <a:lnTo>
                    <a:pt x="81" y="3"/>
                  </a:lnTo>
                  <a:lnTo>
                    <a:pt x="30" y="577"/>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2" name="ïşliḍè">
              <a:extLst>
                <a:ext uri="{FF2B5EF4-FFF2-40B4-BE49-F238E27FC236}">
                  <a16:creationId xmlns:a16="http://schemas.microsoft.com/office/drawing/2014/main" id="{7900BDD6-A031-424C-BDA1-D88C746CB33E}"/>
                </a:ext>
              </a:extLst>
            </p:cNvPr>
            <p:cNvSpPr/>
            <p:nvPr/>
          </p:nvSpPr>
          <p:spPr bwMode="auto">
            <a:xfrm>
              <a:off x="4766405" y="2715556"/>
              <a:ext cx="90275" cy="643065"/>
            </a:xfrm>
            <a:custGeom>
              <a:avLst/>
              <a:gdLst>
                <a:gd name="T0" fmla="*/ 30 w 81"/>
                <a:gd name="T1" fmla="*/ 577 h 577"/>
                <a:gd name="T2" fmla="*/ 0 w 81"/>
                <a:gd name="T3" fmla="*/ 574 h 577"/>
                <a:gd name="T4" fmla="*/ 50 w 81"/>
                <a:gd name="T5" fmla="*/ 0 h 577"/>
                <a:gd name="T6" fmla="*/ 81 w 81"/>
                <a:gd name="T7" fmla="*/ 3 h 577"/>
                <a:gd name="T8" fmla="*/ 30 w 81"/>
                <a:gd name="T9" fmla="*/ 577 h 577"/>
              </a:gdLst>
              <a:ahLst/>
              <a:cxnLst>
                <a:cxn ang="0">
                  <a:pos x="T0" y="T1"/>
                </a:cxn>
                <a:cxn ang="0">
                  <a:pos x="T2" y="T3"/>
                </a:cxn>
                <a:cxn ang="0">
                  <a:pos x="T4" y="T5"/>
                </a:cxn>
                <a:cxn ang="0">
                  <a:pos x="T6" y="T7"/>
                </a:cxn>
                <a:cxn ang="0">
                  <a:pos x="T8" y="T9"/>
                </a:cxn>
              </a:cxnLst>
              <a:rect l="0" t="0" r="r" b="b"/>
              <a:pathLst>
                <a:path w="81" h="577">
                  <a:moveTo>
                    <a:pt x="30" y="577"/>
                  </a:moveTo>
                  <a:lnTo>
                    <a:pt x="0" y="574"/>
                  </a:lnTo>
                  <a:lnTo>
                    <a:pt x="50" y="0"/>
                  </a:lnTo>
                  <a:lnTo>
                    <a:pt x="81" y="3"/>
                  </a:lnTo>
                  <a:lnTo>
                    <a:pt x="30" y="57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3" name="ï$ļïdè">
              <a:extLst>
                <a:ext uri="{FF2B5EF4-FFF2-40B4-BE49-F238E27FC236}">
                  <a16:creationId xmlns:a16="http://schemas.microsoft.com/office/drawing/2014/main" id="{DA4DC1AD-C43A-4C20-80FE-C073F4802AF3}"/>
                </a:ext>
              </a:extLst>
            </p:cNvPr>
            <p:cNvSpPr/>
            <p:nvPr/>
          </p:nvSpPr>
          <p:spPr bwMode="auto">
            <a:xfrm>
              <a:off x="4854450" y="3026500"/>
              <a:ext cx="63527" cy="339922"/>
            </a:xfrm>
            <a:custGeom>
              <a:avLst/>
              <a:gdLst>
                <a:gd name="T0" fmla="*/ 30 w 57"/>
                <a:gd name="T1" fmla="*/ 305 h 305"/>
                <a:gd name="T2" fmla="*/ 0 w 57"/>
                <a:gd name="T3" fmla="*/ 302 h 305"/>
                <a:gd name="T4" fmla="*/ 27 w 57"/>
                <a:gd name="T5" fmla="*/ 0 h 305"/>
                <a:gd name="T6" fmla="*/ 57 w 57"/>
                <a:gd name="T7" fmla="*/ 3 h 305"/>
                <a:gd name="T8" fmla="*/ 30 w 57"/>
                <a:gd name="T9" fmla="*/ 305 h 305"/>
              </a:gdLst>
              <a:ahLst/>
              <a:cxnLst>
                <a:cxn ang="0">
                  <a:pos x="T0" y="T1"/>
                </a:cxn>
                <a:cxn ang="0">
                  <a:pos x="T2" y="T3"/>
                </a:cxn>
                <a:cxn ang="0">
                  <a:pos x="T4" y="T5"/>
                </a:cxn>
                <a:cxn ang="0">
                  <a:pos x="T6" y="T7"/>
                </a:cxn>
                <a:cxn ang="0">
                  <a:pos x="T8" y="T9"/>
                </a:cxn>
              </a:cxnLst>
              <a:rect l="0" t="0" r="r" b="b"/>
              <a:pathLst>
                <a:path w="57" h="305">
                  <a:moveTo>
                    <a:pt x="30" y="305"/>
                  </a:moveTo>
                  <a:lnTo>
                    <a:pt x="0" y="302"/>
                  </a:lnTo>
                  <a:lnTo>
                    <a:pt x="27" y="0"/>
                  </a:lnTo>
                  <a:lnTo>
                    <a:pt x="57" y="3"/>
                  </a:lnTo>
                  <a:lnTo>
                    <a:pt x="30" y="305"/>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4" name="iśḻîdé">
              <a:extLst>
                <a:ext uri="{FF2B5EF4-FFF2-40B4-BE49-F238E27FC236}">
                  <a16:creationId xmlns:a16="http://schemas.microsoft.com/office/drawing/2014/main" id="{81F6349A-C196-44A7-8CE7-1DD0DA1439B6}"/>
                </a:ext>
              </a:extLst>
            </p:cNvPr>
            <p:cNvSpPr/>
            <p:nvPr/>
          </p:nvSpPr>
          <p:spPr bwMode="auto">
            <a:xfrm>
              <a:off x="4854450" y="3026500"/>
              <a:ext cx="63527" cy="339922"/>
            </a:xfrm>
            <a:custGeom>
              <a:avLst/>
              <a:gdLst>
                <a:gd name="T0" fmla="*/ 30 w 57"/>
                <a:gd name="T1" fmla="*/ 305 h 305"/>
                <a:gd name="T2" fmla="*/ 0 w 57"/>
                <a:gd name="T3" fmla="*/ 302 h 305"/>
                <a:gd name="T4" fmla="*/ 27 w 57"/>
                <a:gd name="T5" fmla="*/ 0 h 305"/>
                <a:gd name="T6" fmla="*/ 57 w 57"/>
                <a:gd name="T7" fmla="*/ 3 h 305"/>
                <a:gd name="T8" fmla="*/ 30 w 57"/>
                <a:gd name="T9" fmla="*/ 305 h 305"/>
              </a:gdLst>
              <a:ahLst/>
              <a:cxnLst>
                <a:cxn ang="0">
                  <a:pos x="T0" y="T1"/>
                </a:cxn>
                <a:cxn ang="0">
                  <a:pos x="T2" y="T3"/>
                </a:cxn>
                <a:cxn ang="0">
                  <a:pos x="T4" y="T5"/>
                </a:cxn>
                <a:cxn ang="0">
                  <a:pos x="T6" y="T7"/>
                </a:cxn>
                <a:cxn ang="0">
                  <a:pos x="T8" y="T9"/>
                </a:cxn>
              </a:cxnLst>
              <a:rect l="0" t="0" r="r" b="b"/>
              <a:pathLst>
                <a:path w="57" h="305">
                  <a:moveTo>
                    <a:pt x="30" y="305"/>
                  </a:moveTo>
                  <a:lnTo>
                    <a:pt x="0" y="302"/>
                  </a:lnTo>
                  <a:lnTo>
                    <a:pt x="27" y="0"/>
                  </a:lnTo>
                  <a:lnTo>
                    <a:pt x="57" y="3"/>
                  </a:lnTo>
                  <a:lnTo>
                    <a:pt x="30" y="3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5" name="ïśľîďé">
              <a:extLst>
                <a:ext uri="{FF2B5EF4-FFF2-40B4-BE49-F238E27FC236}">
                  <a16:creationId xmlns:a16="http://schemas.microsoft.com/office/drawing/2014/main" id="{623E3A63-7FF7-47BD-9C91-D144D870F065}"/>
                </a:ext>
              </a:extLst>
            </p:cNvPr>
            <p:cNvSpPr/>
            <p:nvPr/>
          </p:nvSpPr>
          <p:spPr bwMode="auto">
            <a:xfrm>
              <a:off x="4887885" y="2765708"/>
              <a:ext cx="86931" cy="604057"/>
            </a:xfrm>
            <a:custGeom>
              <a:avLst/>
              <a:gdLst>
                <a:gd name="T0" fmla="*/ 31 w 78"/>
                <a:gd name="T1" fmla="*/ 542 h 542"/>
                <a:gd name="T2" fmla="*/ 0 w 78"/>
                <a:gd name="T3" fmla="*/ 539 h 542"/>
                <a:gd name="T4" fmla="*/ 48 w 78"/>
                <a:gd name="T5" fmla="*/ 0 h 542"/>
                <a:gd name="T6" fmla="*/ 78 w 78"/>
                <a:gd name="T7" fmla="*/ 3 h 542"/>
                <a:gd name="T8" fmla="*/ 31 w 78"/>
                <a:gd name="T9" fmla="*/ 542 h 542"/>
              </a:gdLst>
              <a:ahLst/>
              <a:cxnLst>
                <a:cxn ang="0">
                  <a:pos x="T0" y="T1"/>
                </a:cxn>
                <a:cxn ang="0">
                  <a:pos x="T2" y="T3"/>
                </a:cxn>
                <a:cxn ang="0">
                  <a:pos x="T4" y="T5"/>
                </a:cxn>
                <a:cxn ang="0">
                  <a:pos x="T6" y="T7"/>
                </a:cxn>
                <a:cxn ang="0">
                  <a:pos x="T8" y="T9"/>
                </a:cxn>
              </a:cxnLst>
              <a:rect l="0" t="0" r="r" b="b"/>
              <a:pathLst>
                <a:path w="78" h="542">
                  <a:moveTo>
                    <a:pt x="31" y="542"/>
                  </a:moveTo>
                  <a:lnTo>
                    <a:pt x="0" y="539"/>
                  </a:lnTo>
                  <a:lnTo>
                    <a:pt x="48" y="0"/>
                  </a:lnTo>
                  <a:lnTo>
                    <a:pt x="78" y="3"/>
                  </a:lnTo>
                  <a:lnTo>
                    <a:pt x="31" y="542"/>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6" name="íṩ1íḓè">
              <a:extLst>
                <a:ext uri="{FF2B5EF4-FFF2-40B4-BE49-F238E27FC236}">
                  <a16:creationId xmlns:a16="http://schemas.microsoft.com/office/drawing/2014/main" id="{A73BAA7F-5101-402F-9B58-97FD1FBC17F3}"/>
                </a:ext>
              </a:extLst>
            </p:cNvPr>
            <p:cNvSpPr/>
            <p:nvPr/>
          </p:nvSpPr>
          <p:spPr bwMode="auto">
            <a:xfrm>
              <a:off x="4887885" y="2765708"/>
              <a:ext cx="86931" cy="604057"/>
            </a:xfrm>
            <a:custGeom>
              <a:avLst/>
              <a:gdLst>
                <a:gd name="T0" fmla="*/ 31 w 78"/>
                <a:gd name="T1" fmla="*/ 542 h 542"/>
                <a:gd name="T2" fmla="*/ 0 w 78"/>
                <a:gd name="T3" fmla="*/ 539 h 542"/>
                <a:gd name="T4" fmla="*/ 48 w 78"/>
                <a:gd name="T5" fmla="*/ 0 h 542"/>
                <a:gd name="T6" fmla="*/ 78 w 78"/>
                <a:gd name="T7" fmla="*/ 3 h 542"/>
                <a:gd name="T8" fmla="*/ 31 w 78"/>
                <a:gd name="T9" fmla="*/ 542 h 542"/>
              </a:gdLst>
              <a:ahLst/>
              <a:cxnLst>
                <a:cxn ang="0">
                  <a:pos x="T0" y="T1"/>
                </a:cxn>
                <a:cxn ang="0">
                  <a:pos x="T2" y="T3"/>
                </a:cxn>
                <a:cxn ang="0">
                  <a:pos x="T4" y="T5"/>
                </a:cxn>
                <a:cxn ang="0">
                  <a:pos x="T6" y="T7"/>
                </a:cxn>
                <a:cxn ang="0">
                  <a:pos x="T8" y="T9"/>
                </a:cxn>
              </a:cxnLst>
              <a:rect l="0" t="0" r="r" b="b"/>
              <a:pathLst>
                <a:path w="78" h="542">
                  <a:moveTo>
                    <a:pt x="31" y="542"/>
                  </a:moveTo>
                  <a:lnTo>
                    <a:pt x="0" y="539"/>
                  </a:lnTo>
                  <a:lnTo>
                    <a:pt x="48" y="0"/>
                  </a:lnTo>
                  <a:lnTo>
                    <a:pt x="78" y="3"/>
                  </a:lnTo>
                  <a:lnTo>
                    <a:pt x="31" y="5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7" name="îṧľîďé">
              <a:extLst>
                <a:ext uri="{FF2B5EF4-FFF2-40B4-BE49-F238E27FC236}">
                  <a16:creationId xmlns:a16="http://schemas.microsoft.com/office/drawing/2014/main" id="{8246EF18-AC55-4EF3-8802-ADEA0F5F94B1}"/>
                </a:ext>
              </a:extLst>
            </p:cNvPr>
            <p:cNvSpPr/>
            <p:nvPr/>
          </p:nvSpPr>
          <p:spPr bwMode="auto">
            <a:xfrm>
              <a:off x="4975930" y="2950714"/>
              <a:ext cx="70214" cy="426853"/>
            </a:xfrm>
            <a:custGeom>
              <a:avLst/>
              <a:gdLst>
                <a:gd name="T0" fmla="*/ 30 w 63"/>
                <a:gd name="T1" fmla="*/ 383 h 383"/>
                <a:gd name="T2" fmla="*/ 0 w 63"/>
                <a:gd name="T3" fmla="*/ 380 h 383"/>
                <a:gd name="T4" fmla="*/ 33 w 63"/>
                <a:gd name="T5" fmla="*/ 0 h 383"/>
                <a:gd name="T6" fmla="*/ 63 w 63"/>
                <a:gd name="T7" fmla="*/ 2 h 383"/>
                <a:gd name="T8" fmla="*/ 30 w 63"/>
                <a:gd name="T9" fmla="*/ 383 h 383"/>
              </a:gdLst>
              <a:ahLst/>
              <a:cxnLst>
                <a:cxn ang="0">
                  <a:pos x="T0" y="T1"/>
                </a:cxn>
                <a:cxn ang="0">
                  <a:pos x="T2" y="T3"/>
                </a:cxn>
                <a:cxn ang="0">
                  <a:pos x="T4" y="T5"/>
                </a:cxn>
                <a:cxn ang="0">
                  <a:pos x="T6" y="T7"/>
                </a:cxn>
                <a:cxn ang="0">
                  <a:pos x="T8" y="T9"/>
                </a:cxn>
              </a:cxnLst>
              <a:rect l="0" t="0" r="r" b="b"/>
              <a:pathLst>
                <a:path w="63" h="383">
                  <a:moveTo>
                    <a:pt x="30" y="383"/>
                  </a:moveTo>
                  <a:lnTo>
                    <a:pt x="0" y="380"/>
                  </a:lnTo>
                  <a:lnTo>
                    <a:pt x="33" y="0"/>
                  </a:lnTo>
                  <a:lnTo>
                    <a:pt x="63" y="2"/>
                  </a:lnTo>
                  <a:lnTo>
                    <a:pt x="30" y="383"/>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8" name="ïŝḻiḓè">
              <a:extLst>
                <a:ext uri="{FF2B5EF4-FFF2-40B4-BE49-F238E27FC236}">
                  <a16:creationId xmlns:a16="http://schemas.microsoft.com/office/drawing/2014/main" id="{83F9611F-D28D-4780-925D-796D2A713304}"/>
                </a:ext>
              </a:extLst>
            </p:cNvPr>
            <p:cNvSpPr/>
            <p:nvPr/>
          </p:nvSpPr>
          <p:spPr bwMode="auto">
            <a:xfrm>
              <a:off x="4975930" y="2950714"/>
              <a:ext cx="70214" cy="426853"/>
            </a:xfrm>
            <a:custGeom>
              <a:avLst/>
              <a:gdLst>
                <a:gd name="T0" fmla="*/ 30 w 63"/>
                <a:gd name="T1" fmla="*/ 383 h 383"/>
                <a:gd name="T2" fmla="*/ 0 w 63"/>
                <a:gd name="T3" fmla="*/ 380 h 383"/>
                <a:gd name="T4" fmla="*/ 33 w 63"/>
                <a:gd name="T5" fmla="*/ 0 h 383"/>
                <a:gd name="T6" fmla="*/ 63 w 63"/>
                <a:gd name="T7" fmla="*/ 2 h 383"/>
                <a:gd name="T8" fmla="*/ 30 w 63"/>
                <a:gd name="T9" fmla="*/ 383 h 383"/>
              </a:gdLst>
              <a:ahLst/>
              <a:cxnLst>
                <a:cxn ang="0">
                  <a:pos x="T0" y="T1"/>
                </a:cxn>
                <a:cxn ang="0">
                  <a:pos x="T2" y="T3"/>
                </a:cxn>
                <a:cxn ang="0">
                  <a:pos x="T4" y="T5"/>
                </a:cxn>
                <a:cxn ang="0">
                  <a:pos x="T6" y="T7"/>
                </a:cxn>
                <a:cxn ang="0">
                  <a:pos x="T8" y="T9"/>
                </a:cxn>
              </a:cxnLst>
              <a:rect l="0" t="0" r="r" b="b"/>
              <a:pathLst>
                <a:path w="63" h="383">
                  <a:moveTo>
                    <a:pt x="30" y="383"/>
                  </a:moveTo>
                  <a:lnTo>
                    <a:pt x="0" y="380"/>
                  </a:lnTo>
                  <a:lnTo>
                    <a:pt x="33" y="0"/>
                  </a:lnTo>
                  <a:lnTo>
                    <a:pt x="63" y="2"/>
                  </a:lnTo>
                  <a:lnTo>
                    <a:pt x="30" y="3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9" name="ïšḷiḍè">
              <a:extLst>
                <a:ext uri="{FF2B5EF4-FFF2-40B4-BE49-F238E27FC236}">
                  <a16:creationId xmlns:a16="http://schemas.microsoft.com/office/drawing/2014/main" id="{EFD0727E-0FE3-4C22-A645-F137D1E5EBCA}"/>
                </a:ext>
              </a:extLst>
            </p:cNvPr>
            <p:cNvSpPr/>
            <p:nvPr/>
          </p:nvSpPr>
          <p:spPr bwMode="auto">
            <a:xfrm>
              <a:off x="5009365" y="2981920"/>
              <a:ext cx="69099" cy="398990"/>
            </a:xfrm>
            <a:custGeom>
              <a:avLst/>
              <a:gdLst>
                <a:gd name="T0" fmla="*/ 30 w 62"/>
                <a:gd name="T1" fmla="*/ 358 h 358"/>
                <a:gd name="T2" fmla="*/ 0 w 62"/>
                <a:gd name="T3" fmla="*/ 355 h 358"/>
                <a:gd name="T4" fmla="*/ 32 w 62"/>
                <a:gd name="T5" fmla="*/ 0 h 358"/>
                <a:gd name="T6" fmla="*/ 62 w 62"/>
                <a:gd name="T7" fmla="*/ 3 h 358"/>
                <a:gd name="T8" fmla="*/ 30 w 62"/>
                <a:gd name="T9" fmla="*/ 358 h 358"/>
              </a:gdLst>
              <a:ahLst/>
              <a:cxnLst>
                <a:cxn ang="0">
                  <a:pos x="T0" y="T1"/>
                </a:cxn>
                <a:cxn ang="0">
                  <a:pos x="T2" y="T3"/>
                </a:cxn>
                <a:cxn ang="0">
                  <a:pos x="T4" y="T5"/>
                </a:cxn>
                <a:cxn ang="0">
                  <a:pos x="T6" y="T7"/>
                </a:cxn>
                <a:cxn ang="0">
                  <a:pos x="T8" y="T9"/>
                </a:cxn>
              </a:cxnLst>
              <a:rect l="0" t="0" r="r" b="b"/>
              <a:pathLst>
                <a:path w="62" h="358">
                  <a:moveTo>
                    <a:pt x="30" y="358"/>
                  </a:moveTo>
                  <a:lnTo>
                    <a:pt x="0" y="355"/>
                  </a:lnTo>
                  <a:lnTo>
                    <a:pt x="32" y="0"/>
                  </a:lnTo>
                  <a:lnTo>
                    <a:pt x="62" y="3"/>
                  </a:lnTo>
                  <a:lnTo>
                    <a:pt x="30" y="358"/>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0" name="îṩ1ïḋè">
              <a:extLst>
                <a:ext uri="{FF2B5EF4-FFF2-40B4-BE49-F238E27FC236}">
                  <a16:creationId xmlns:a16="http://schemas.microsoft.com/office/drawing/2014/main" id="{BD28D83F-3D21-4E44-B5C4-5F7E71381DA7}"/>
                </a:ext>
              </a:extLst>
            </p:cNvPr>
            <p:cNvSpPr/>
            <p:nvPr/>
          </p:nvSpPr>
          <p:spPr bwMode="auto">
            <a:xfrm>
              <a:off x="5009365" y="2981920"/>
              <a:ext cx="69099" cy="398990"/>
            </a:xfrm>
            <a:custGeom>
              <a:avLst/>
              <a:gdLst>
                <a:gd name="T0" fmla="*/ 30 w 62"/>
                <a:gd name="T1" fmla="*/ 358 h 358"/>
                <a:gd name="T2" fmla="*/ 0 w 62"/>
                <a:gd name="T3" fmla="*/ 355 h 358"/>
                <a:gd name="T4" fmla="*/ 32 w 62"/>
                <a:gd name="T5" fmla="*/ 0 h 358"/>
                <a:gd name="T6" fmla="*/ 62 w 62"/>
                <a:gd name="T7" fmla="*/ 3 h 358"/>
                <a:gd name="T8" fmla="*/ 30 w 62"/>
                <a:gd name="T9" fmla="*/ 358 h 358"/>
              </a:gdLst>
              <a:ahLst/>
              <a:cxnLst>
                <a:cxn ang="0">
                  <a:pos x="T0" y="T1"/>
                </a:cxn>
                <a:cxn ang="0">
                  <a:pos x="T2" y="T3"/>
                </a:cxn>
                <a:cxn ang="0">
                  <a:pos x="T4" y="T5"/>
                </a:cxn>
                <a:cxn ang="0">
                  <a:pos x="T6" y="T7"/>
                </a:cxn>
                <a:cxn ang="0">
                  <a:pos x="T8" y="T9"/>
                </a:cxn>
              </a:cxnLst>
              <a:rect l="0" t="0" r="r" b="b"/>
              <a:pathLst>
                <a:path w="62" h="358">
                  <a:moveTo>
                    <a:pt x="30" y="358"/>
                  </a:moveTo>
                  <a:lnTo>
                    <a:pt x="0" y="355"/>
                  </a:lnTo>
                  <a:lnTo>
                    <a:pt x="32" y="0"/>
                  </a:lnTo>
                  <a:lnTo>
                    <a:pt x="62" y="3"/>
                  </a:lnTo>
                  <a:lnTo>
                    <a:pt x="30" y="3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1" name="ïś1îḓê">
              <a:extLst>
                <a:ext uri="{FF2B5EF4-FFF2-40B4-BE49-F238E27FC236}">
                  <a16:creationId xmlns:a16="http://schemas.microsoft.com/office/drawing/2014/main" id="{B5CA5CCA-F936-4964-9BC5-8468E318DF67}"/>
                </a:ext>
              </a:extLst>
            </p:cNvPr>
            <p:cNvSpPr/>
            <p:nvPr/>
          </p:nvSpPr>
          <p:spPr bwMode="auto">
            <a:xfrm>
              <a:off x="5097410" y="3130149"/>
              <a:ext cx="55725" cy="258563"/>
            </a:xfrm>
            <a:custGeom>
              <a:avLst/>
              <a:gdLst>
                <a:gd name="T0" fmla="*/ 30 w 50"/>
                <a:gd name="T1" fmla="*/ 232 h 232"/>
                <a:gd name="T2" fmla="*/ 0 w 50"/>
                <a:gd name="T3" fmla="*/ 229 h 232"/>
                <a:gd name="T4" fmla="*/ 20 w 50"/>
                <a:gd name="T5" fmla="*/ 0 h 232"/>
                <a:gd name="T6" fmla="*/ 50 w 50"/>
                <a:gd name="T7" fmla="*/ 1 h 232"/>
                <a:gd name="T8" fmla="*/ 30 w 50"/>
                <a:gd name="T9" fmla="*/ 232 h 232"/>
              </a:gdLst>
              <a:ahLst/>
              <a:cxnLst>
                <a:cxn ang="0">
                  <a:pos x="T0" y="T1"/>
                </a:cxn>
                <a:cxn ang="0">
                  <a:pos x="T2" y="T3"/>
                </a:cxn>
                <a:cxn ang="0">
                  <a:pos x="T4" y="T5"/>
                </a:cxn>
                <a:cxn ang="0">
                  <a:pos x="T6" y="T7"/>
                </a:cxn>
                <a:cxn ang="0">
                  <a:pos x="T8" y="T9"/>
                </a:cxn>
              </a:cxnLst>
              <a:rect l="0" t="0" r="r" b="b"/>
              <a:pathLst>
                <a:path w="50" h="232">
                  <a:moveTo>
                    <a:pt x="30" y="232"/>
                  </a:moveTo>
                  <a:lnTo>
                    <a:pt x="0" y="229"/>
                  </a:lnTo>
                  <a:lnTo>
                    <a:pt x="20" y="0"/>
                  </a:lnTo>
                  <a:lnTo>
                    <a:pt x="50" y="1"/>
                  </a:lnTo>
                  <a:lnTo>
                    <a:pt x="30" y="232"/>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2" name="íṣľiḋè">
              <a:extLst>
                <a:ext uri="{FF2B5EF4-FFF2-40B4-BE49-F238E27FC236}">
                  <a16:creationId xmlns:a16="http://schemas.microsoft.com/office/drawing/2014/main" id="{70B2A2E6-418F-4409-B093-9B18D7E95240}"/>
                </a:ext>
              </a:extLst>
            </p:cNvPr>
            <p:cNvSpPr/>
            <p:nvPr/>
          </p:nvSpPr>
          <p:spPr bwMode="auto">
            <a:xfrm>
              <a:off x="5097410" y="3130149"/>
              <a:ext cx="55725" cy="258563"/>
            </a:xfrm>
            <a:custGeom>
              <a:avLst/>
              <a:gdLst>
                <a:gd name="T0" fmla="*/ 30 w 50"/>
                <a:gd name="T1" fmla="*/ 232 h 232"/>
                <a:gd name="T2" fmla="*/ 0 w 50"/>
                <a:gd name="T3" fmla="*/ 229 h 232"/>
                <a:gd name="T4" fmla="*/ 20 w 50"/>
                <a:gd name="T5" fmla="*/ 0 h 232"/>
                <a:gd name="T6" fmla="*/ 50 w 50"/>
                <a:gd name="T7" fmla="*/ 1 h 232"/>
                <a:gd name="T8" fmla="*/ 30 w 50"/>
                <a:gd name="T9" fmla="*/ 232 h 232"/>
              </a:gdLst>
              <a:ahLst/>
              <a:cxnLst>
                <a:cxn ang="0">
                  <a:pos x="T0" y="T1"/>
                </a:cxn>
                <a:cxn ang="0">
                  <a:pos x="T2" y="T3"/>
                </a:cxn>
                <a:cxn ang="0">
                  <a:pos x="T4" y="T5"/>
                </a:cxn>
                <a:cxn ang="0">
                  <a:pos x="T6" y="T7"/>
                </a:cxn>
                <a:cxn ang="0">
                  <a:pos x="T8" y="T9"/>
                </a:cxn>
              </a:cxnLst>
              <a:rect l="0" t="0" r="r" b="b"/>
              <a:pathLst>
                <a:path w="50" h="232">
                  <a:moveTo>
                    <a:pt x="30" y="232"/>
                  </a:moveTo>
                  <a:lnTo>
                    <a:pt x="0" y="229"/>
                  </a:lnTo>
                  <a:lnTo>
                    <a:pt x="20" y="0"/>
                  </a:lnTo>
                  <a:lnTo>
                    <a:pt x="50" y="1"/>
                  </a:lnTo>
                  <a:lnTo>
                    <a:pt x="30" y="2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3" name="iṥľíḓè">
              <a:extLst>
                <a:ext uri="{FF2B5EF4-FFF2-40B4-BE49-F238E27FC236}">
                  <a16:creationId xmlns:a16="http://schemas.microsoft.com/office/drawing/2014/main" id="{2BC44746-0857-431C-B9E7-9E58CFF5AC3B}"/>
                </a:ext>
              </a:extLst>
            </p:cNvPr>
            <p:cNvSpPr/>
            <p:nvPr/>
          </p:nvSpPr>
          <p:spPr bwMode="auto">
            <a:xfrm>
              <a:off x="5130845" y="3195903"/>
              <a:ext cx="50153" cy="193922"/>
            </a:xfrm>
            <a:custGeom>
              <a:avLst/>
              <a:gdLst>
                <a:gd name="T0" fmla="*/ 30 w 45"/>
                <a:gd name="T1" fmla="*/ 174 h 174"/>
                <a:gd name="T2" fmla="*/ 0 w 45"/>
                <a:gd name="T3" fmla="*/ 173 h 174"/>
                <a:gd name="T4" fmla="*/ 16 w 45"/>
                <a:gd name="T5" fmla="*/ 0 h 174"/>
                <a:gd name="T6" fmla="*/ 45 w 45"/>
                <a:gd name="T7" fmla="*/ 3 h 174"/>
                <a:gd name="T8" fmla="*/ 30 w 45"/>
                <a:gd name="T9" fmla="*/ 174 h 174"/>
              </a:gdLst>
              <a:ahLst/>
              <a:cxnLst>
                <a:cxn ang="0">
                  <a:pos x="T0" y="T1"/>
                </a:cxn>
                <a:cxn ang="0">
                  <a:pos x="T2" y="T3"/>
                </a:cxn>
                <a:cxn ang="0">
                  <a:pos x="T4" y="T5"/>
                </a:cxn>
                <a:cxn ang="0">
                  <a:pos x="T6" y="T7"/>
                </a:cxn>
                <a:cxn ang="0">
                  <a:pos x="T8" y="T9"/>
                </a:cxn>
              </a:cxnLst>
              <a:rect l="0" t="0" r="r" b="b"/>
              <a:pathLst>
                <a:path w="45" h="174">
                  <a:moveTo>
                    <a:pt x="30" y="174"/>
                  </a:moveTo>
                  <a:lnTo>
                    <a:pt x="0" y="173"/>
                  </a:lnTo>
                  <a:lnTo>
                    <a:pt x="16" y="0"/>
                  </a:lnTo>
                  <a:lnTo>
                    <a:pt x="45" y="3"/>
                  </a:lnTo>
                  <a:lnTo>
                    <a:pt x="30" y="174"/>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4" name="îŝļiḓe">
              <a:extLst>
                <a:ext uri="{FF2B5EF4-FFF2-40B4-BE49-F238E27FC236}">
                  <a16:creationId xmlns:a16="http://schemas.microsoft.com/office/drawing/2014/main" id="{08149037-4665-4ED0-9C9F-D310CF078C74}"/>
                </a:ext>
              </a:extLst>
            </p:cNvPr>
            <p:cNvSpPr/>
            <p:nvPr/>
          </p:nvSpPr>
          <p:spPr bwMode="auto">
            <a:xfrm>
              <a:off x="5130845" y="3195903"/>
              <a:ext cx="50153" cy="193922"/>
            </a:xfrm>
            <a:custGeom>
              <a:avLst/>
              <a:gdLst>
                <a:gd name="T0" fmla="*/ 30 w 45"/>
                <a:gd name="T1" fmla="*/ 174 h 174"/>
                <a:gd name="T2" fmla="*/ 0 w 45"/>
                <a:gd name="T3" fmla="*/ 173 h 174"/>
                <a:gd name="T4" fmla="*/ 16 w 45"/>
                <a:gd name="T5" fmla="*/ 0 h 174"/>
                <a:gd name="T6" fmla="*/ 45 w 45"/>
                <a:gd name="T7" fmla="*/ 3 h 174"/>
                <a:gd name="T8" fmla="*/ 30 w 45"/>
                <a:gd name="T9" fmla="*/ 174 h 174"/>
              </a:gdLst>
              <a:ahLst/>
              <a:cxnLst>
                <a:cxn ang="0">
                  <a:pos x="T0" y="T1"/>
                </a:cxn>
                <a:cxn ang="0">
                  <a:pos x="T2" y="T3"/>
                </a:cxn>
                <a:cxn ang="0">
                  <a:pos x="T4" y="T5"/>
                </a:cxn>
                <a:cxn ang="0">
                  <a:pos x="T6" y="T7"/>
                </a:cxn>
                <a:cxn ang="0">
                  <a:pos x="T8" y="T9"/>
                </a:cxn>
              </a:cxnLst>
              <a:rect l="0" t="0" r="r" b="b"/>
              <a:pathLst>
                <a:path w="45" h="174">
                  <a:moveTo>
                    <a:pt x="30" y="174"/>
                  </a:moveTo>
                  <a:lnTo>
                    <a:pt x="0" y="173"/>
                  </a:lnTo>
                  <a:lnTo>
                    <a:pt x="16" y="0"/>
                  </a:lnTo>
                  <a:lnTo>
                    <a:pt x="45" y="3"/>
                  </a:lnTo>
                  <a:lnTo>
                    <a:pt x="3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5" name="ï$1ïḓè">
              <a:extLst>
                <a:ext uri="{FF2B5EF4-FFF2-40B4-BE49-F238E27FC236}">
                  <a16:creationId xmlns:a16="http://schemas.microsoft.com/office/drawing/2014/main" id="{DFA2B8BF-EB4A-470D-93A8-2BE509744476}"/>
                </a:ext>
              </a:extLst>
            </p:cNvPr>
            <p:cNvSpPr/>
            <p:nvPr/>
          </p:nvSpPr>
          <p:spPr bwMode="auto">
            <a:xfrm>
              <a:off x="5217776" y="3253857"/>
              <a:ext cx="46809" cy="143770"/>
            </a:xfrm>
            <a:custGeom>
              <a:avLst/>
              <a:gdLst>
                <a:gd name="T0" fmla="*/ 32 w 42"/>
                <a:gd name="T1" fmla="*/ 129 h 129"/>
                <a:gd name="T2" fmla="*/ 0 w 42"/>
                <a:gd name="T3" fmla="*/ 126 h 129"/>
                <a:gd name="T4" fmla="*/ 12 w 42"/>
                <a:gd name="T5" fmla="*/ 0 h 129"/>
                <a:gd name="T6" fmla="*/ 42 w 42"/>
                <a:gd name="T7" fmla="*/ 3 h 129"/>
                <a:gd name="T8" fmla="*/ 32 w 42"/>
                <a:gd name="T9" fmla="*/ 129 h 129"/>
              </a:gdLst>
              <a:ahLst/>
              <a:cxnLst>
                <a:cxn ang="0">
                  <a:pos x="T0" y="T1"/>
                </a:cxn>
                <a:cxn ang="0">
                  <a:pos x="T2" y="T3"/>
                </a:cxn>
                <a:cxn ang="0">
                  <a:pos x="T4" y="T5"/>
                </a:cxn>
                <a:cxn ang="0">
                  <a:pos x="T6" y="T7"/>
                </a:cxn>
                <a:cxn ang="0">
                  <a:pos x="T8" y="T9"/>
                </a:cxn>
              </a:cxnLst>
              <a:rect l="0" t="0" r="r" b="b"/>
              <a:pathLst>
                <a:path w="42" h="129">
                  <a:moveTo>
                    <a:pt x="32" y="129"/>
                  </a:moveTo>
                  <a:lnTo>
                    <a:pt x="0" y="126"/>
                  </a:lnTo>
                  <a:lnTo>
                    <a:pt x="12" y="0"/>
                  </a:lnTo>
                  <a:lnTo>
                    <a:pt x="42" y="3"/>
                  </a:lnTo>
                  <a:lnTo>
                    <a:pt x="32" y="129"/>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6" name="íšļiḓé">
              <a:extLst>
                <a:ext uri="{FF2B5EF4-FFF2-40B4-BE49-F238E27FC236}">
                  <a16:creationId xmlns:a16="http://schemas.microsoft.com/office/drawing/2014/main" id="{E722889D-61D8-4546-90F7-DFABF8A5888E}"/>
                </a:ext>
              </a:extLst>
            </p:cNvPr>
            <p:cNvSpPr/>
            <p:nvPr/>
          </p:nvSpPr>
          <p:spPr bwMode="auto">
            <a:xfrm>
              <a:off x="5217776" y="3253857"/>
              <a:ext cx="46809" cy="143770"/>
            </a:xfrm>
            <a:custGeom>
              <a:avLst/>
              <a:gdLst>
                <a:gd name="T0" fmla="*/ 32 w 42"/>
                <a:gd name="T1" fmla="*/ 129 h 129"/>
                <a:gd name="T2" fmla="*/ 0 w 42"/>
                <a:gd name="T3" fmla="*/ 126 h 129"/>
                <a:gd name="T4" fmla="*/ 12 w 42"/>
                <a:gd name="T5" fmla="*/ 0 h 129"/>
                <a:gd name="T6" fmla="*/ 42 w 42"/>
                <a:gd name="T7" fmla="*/ 3 h 129"/>
                <a:gd name="T8" fmla="*/ 32 w 42"/>
                <a:gd name="T9" fmla="*/ 129 h 129"/>
              </a:gdLst>
              <a:ahLst/>
              <a:cxnLst>
                <a:cxn ang="0">
                  <a:pos x="T0" y="T1"/>
                </a:cxn>
                <a:cxn ang="0">
                  <a:pos x="T2" y="T3"/>
                </a:cxn>
                <a:cxn ang="0">
                  <a:pos x="T4" y="T5"/>
                </a:cxn>
                <a:cxn ang="0">
                  <a:pos x="T6" y="T7"/>
                </a:cxn>
                <a:cxn ang="0">
                  <a:pos x="T8" y="T9"/>
                </a:cxn>
              </a:cxnLst>
              <a:rect l="0" t="0" r="r" b="b"/>
              <a:pathLst>
                <a:path w="42" h="129">
                  <a:moveTo>
                    <a:pt x="32" y="129"/>
                  </a:moveTo>
                  <a:lnTo>
                    <a:pt x="0" y="126"/>
                  </a:lnTo>
                  <a:lnTo>
                    <a:pt x="12" y="0"/>
                  </a:lnTo>
                  <a:lnTo>
                    <a:pt x="42" y="3"/>
                  </a:lnTo>
                  <a:lnTo>
                    <a:pt x="32" y="1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7" name="î$ḻiďe">
              <a:extLst>
                <a:ext uri="{FF2B5EF4-FFF2-40B4-BE49-F238E27FC236}">
                  <a16:creationId xmlns:a16="http://schemas.microsoft.com/office/drawing/2014/main" id="{35C55060-BE25-4306-AB4F-67F242AF56A2}"/>
                </a:ext>
              </a:extLst>
            </p:cNvPr>
            <p:cNvSpPr/>
            <p:nvPr/>
          </p:nvSpPr>
          <p:spPr bwMode="auto">
            <a:xfrm>
              <a:off x="5253440" y="2932882"/>
              <a:ext cx="72443" cy="468089"/>
            </a:xfrm>
            <a:custGeom>
              <a:avLst/>
              <a:gdLst>
                <a:gd name="T0" fmla="*/ 30 w 65"/>
                <a:gd name="T1" fmla="*/ 420 h 420"/>
                <a:gd name="T2" fmla="*/ 0 w 65"/>
                <a:gd name="T3" fmla="*/ 417 h 420"/>
                <a:gd name="T4" fmla="*/ 35 w 65"/>
                <a:gd name="T5" fmla="*/ 0 h 420"/>
                <a:gd name="T6" fmla="*/ 65 w 65"/>
                <a:gd name="T7" fmla="*/ 3 h 420"/>
                <a:gd name="T8" fmla="*/ 30 w 65"/>
                <a:gd name="T9" fmla="*/ 420 h 420"/>
              </a:gdLst>
              <a:ahLst/>
              <a:cxnLst>
                <a:cxn ang="0">
                  <a:pos x="T0" y="T1"/>
                </a:cxn>
                <a:cxn ang="0">
                  <a:pos x="T2" y="T3"/>
                </a:cxn>
                <a:cxn ang="0">
                  <a:pos x="T4" y="T5"/>
                </a:cxn>
                <a:cxn ang="0">
                  <a:pos x="T6" y="T7"/>
                </a:cxn>
                <a:cxn ang="0">
                  <a:pos x="T8" y="T9"/>
                </a:cxn>
              </a:cxnLst>
              <a:rect l="0" t="0" r="r" b="b"/>
              <a:pathLst>
                <a:path w="65" h="420">
                  <a:moveTo>
                    <a:pt x="30" y="420"/>
                  </a:moveTo>
                  <a:lnTo>
                    <a:pt x="0" y="417"/>
                  </a:lnTo>
                  <a:lnTo>
                    <a:pt x="35" y="0"/>
                  </a:lnTo>
                  <a:lnTo>
                    <a:pt x="65" y="3"/>
                  </a:lnTo>
                  <a:lnTo>
                    <a:pt x="30" y="420"/>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8" name="iŝļîḋê">
              <a:extLst>
                <a:ext uri="{FF2B5EF4-FFF2-40B4-BE49-F238E27FC236}">
                  <a16:creationId xmlns:a16="http://schemas.microsoft.com/office/drawing/2014/main" id="{8455C7E4-3342-4848-A0E5-3090A1238CCB}"/>
                </a:ext>
              </a:extLst>
            </p:cNvPr>
            <p:cNvSpPr/>
            <p:nvPr/>
          </p:nvSpPr>
          <p:spPr bwMode="auto">
            <a:xfrm>
              <a:off x="5253440" y="2932882"/>
              <a:ext cx="72443" cy="468089"/>
            </a:xfrm>
            <a:custGeom>
              <a:avLst/>
              <a:gdLst>
                <a:gd name="T0" fmla="*/ 30 w 65"/>
                <a:gd name="T1" fmla="*/ 420 h 420"/>
                <a:gd name="T2" fmla="*/ 0 w 65"/>
                <a:gd name="T3" fmla="*/ 417 h 420"/>
                <a:gd name="T4" fmla="*/ 35 w 65"/>
                <a:gd name="T5" fmla="*/ 0 h 420"/>
                <a:gd name="T6" fmla="*/ 65 w 65"/>
                <a:gd name="T7" fmla="*/ 3 h 420"/>
                <a:gd name="T8" fmla="*/ 30 w 65"/>
                <a:gd name="T9" fmla="*/ 420 h 420"/>
              </a:gdLst>
              <a:ahLst/>
              <a:cxnLst>
                <a:cxn ang="0">
                  <a:pos x="T0" y="T1"/>
                </a:cxn>
                <a:cxn ang="0">
                  <a:pos x="T2" y="T3"/>
                </a:cxn>
                <a:cxn ang="0">
                  <a:pos x="T4" y="T5"/>
                </a:cxn>
                <a:cxn ang="0">
                  <a:pos x="T6" y="T7"/>
                </a:cxn>
                <a:cxn ang="0">
                  <a:pos x="T8" y="T9"/>
                </a:cxn>
              </a:cxnLst>
              <a:rect l="0" t="0" r="r" b="b"/>
              <a:pathLst>
                <a:path w="65" h="420">
                  <a:moveTo>
                    <a:pt x="30" y="420"/>
                  </a:moveTo>
                  <a:lnTo>
                    <a:pt x="0" y="417"/>
                  </a:lnTo>
                  <a:lnTo>
                    <a:pt x="35" y="0"/>
                  </a:lnTo>
                  <a:lnTo>
                    <a:pt x="65" y="3"/>
                  </a:lnTo>
                  <a:lnTo>
                    <a:pt x="30" y="4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9" name="ïṡḷîdé">
              <a:extLst>
                <a:ext uri="{FF2B5EF4-FFF2-40B4-BE49-F238E27FC236}">
                  <a16:creationId xmlns:a16="http://schemas.microsoft.com/office/drawing/2014/main" id="{A48C9164-36BF-4D6E-9562-AD3AEA2ED076}"/>
                </a:ext>
              </a:extLst>
            </p:cNvPr>
            <p:cNvSpPr/>
            <p:nvPr/>
          </p:nvSpPr>
          <p:spPr bwMode="auto">
            <a:xfrm>
              <a:off x="5340370" y="2894989"/>
              <a:ext cx="78015" cy="513783"/>
            </a:xfrm>
            <a:custGeom>
              <a:avLst/>
              <a:gdLst>
                <a:gd name="T0" fmla="*/ 30 w 70"/>
                <a:gd name="T1" fmla="*/ 461 h 461"/>
                <a:gd name="T2" fmla="*/ 0 w 70"/>
                <a:gd name="T3" fmla="*/ 458 h 461"/>
                <a:gd name="T4" fmla="*/ 40 w 70"/>
                <a:gd name="T5" fmla="*/ 0 h 461"/>
                <a:gd name="T6" fmla="*/ 70 w 70"/>
                <a:gd name="T7" fmla="*/ 1 h 461"/>
                <a:gd name="T8" fmla="*/ 30 w 70"/>
                <a:gd name="T9" fmla="*/ 461 h 461"/>
              </a:gdLst>
              <a:ahLst/>
              <a:cxnLst>
                <a:cxn ang="0">
                  <a:pos x="T0" y="T1"/>
                </a:cxn>
                <a:cxn ang="0">
                  <a:pos x="T2" y="T3"/>
                </a:cxn>
                <a:cxn ang="0">
                  <a:pos x="T4" y="T5"/>
                </a:cxn>
                <a:cxn ang="0">
                  <a:pos x="T6" y="T7"/>
                </a:cxn>
                <a:cxn ang="0">
                  <a:pos x="T8" y="T9"/>
                </a:cxn>
              </a:cxnLst>
              <a:rect l="0" t="0" r="r" b="b"/>
              <a:pathLst>
                <a:path w="70" h="461">
                  <a:moveTo>
                    <a:pt x="30" y="461"/>
                  </a:moveTo>
                  <a:lnTo>
                    <a:pt x="0" y="458"/>
                  </a:lnTo>
                  <a:lnTo>
                    <a:pt x="40" y="0"/>
                  </a:lnTo>
                  <a:lnTo>
                    <a:pt x="70" y="1"/>
                  </a:lnTo>
                  <a:lnTo>
                    <a:pt x="30" y="461"/>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0" name="ïṧľiďé">
              <a:extLst>
                <a:ext uri="{FF2B5EF4-FFF2-40B4-BE49-F238E27FC236}">
                  <a16:creationId xmlns:a16="http://schemas.microsoft.com/office/drawing/2014/main" id="{38D9E54C-298F-4DBB-A4DF-1F4CCEF580BD}"/>
                </a:ext>
              </a:extLst>
            </p:cNvPr>
            <p:cNvSpPr/>
            <p:nvPr/>
          </p:nvSpPr>
          <p:spPr bwMode="auto">
            <a:xfrm>
              <a:off x="5340370" y="2894989"/>
              <a:ext cx="78015" cy="513783"/>
            </a:xfrm>
            <a:custGeom>
              <a:avLst/>
              <a:gdLst>
                <a:gd name="T0" fmla="*/ 30 w 70"/>
                <a:gd name="T1" fmla="*/ 461 h 461"/>
                <a:gd name="T2" fmla="*/ 0 w 70"/>
                <a:gd name="T3" fmla="*/ 458 h 461"/>
                <a:gd name="T4" fmla="*/ 40 w 70"/>
                <a:gd name="T5" fmla="*/ 0 h 461"/>
                <a:gd name="T6" fmla="*/ 70 w 70"/>
                <a:gd name="T7" fmla="*/ 1 h 461"/>
                <a:gd name="T8" fmla="*/ 30 w 70"/>
                <a:gd name="T9" fmla="*/ 461 h 461"/>
              </a:gdLst>
              <a:ahLst/>
              <a:cxnLst>
                <a:cxn ang="0">
                  <a:pos x="T0" y="T1"/>
                </a:cxn>
                <a:cxn ang="0">
                  <a:pos x="T2" y="T3"/>
                </a:cxn>
                <a:cxn ang="0">
                  <a:pos x="T4" y="T5"/>
                </a:cxn>
                <a:cxn ang="0">
                  <a:pos x="T6" y="T7"/>
                </a:cxn>
                <a:cxn ang="0">
                  <a:pos x="T8" y="T9"/>
                </a:cxn>
              </a:cxnLst>
              <a:rect l="0" t="0" r="r" b="b"/>
              <a:pathLst>
                <a:path w="70" h="461">
                  <a:moveTo>
                    <a:pt x="30" y="461"/>
                  </a:moveTo>
                  <a:lnTo>
                    <a:pt x="0" y="458"/>
                  </a:lnTo>
                  <a:lnTo>
                    <a:pt x="40" y="0"/>
                  </a:lnTo>
                  <a:lnTo>
                    <a:pt x="70" y="1"/>
                  </a:lnTo>
                  <a:lnTo>
                    <a:pt x="30" y="4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1" name="îṥḷiďè">
              <a:extLst>
                <a:ext uri="{FF2B5EF4-FFF2-40B4-BE49-F238E27FC236}">
                  <a16:creationId xmlns:a16="http://schemas.microsoft.com/office/drawing/2014/main" id="{E886A2F5-EFB2-4A40-BD6E-D0ABB876C164}"/>
                </a:ext>
              </a:extLst>
            </p:cNvPr>
            <p:cNvSpPr/>
            <p:nvPr/>
          </p:nvSpPr>
          <p:spPr bwMode="auto">
            <a:xfrm>
              <a:off x="5373805" y="2735617"/>
              <a:ext cx="92504" cy="676500"/>
            </a:xfrm>
            <a:custGeom>
              <a:avLst/>
              <a:gdLst>
                <a:gd name="T0" fmla="*/ 30 w 83"/>
                <a:gd name="T1" fmla="*/ 607 h 607"/>
                <a:gd name="T2" fmla="*/ 0 w 83"/>
                <a:gd name="T3" fmla="*/ 604 h 607"/>
                <a:gd name="T4" fmla="*/ 53 w 83"/>
                <a:gd name="T5" fmla="*/ 0 h 607"/>
                <a:gd name="T6" fmla="*/ 83 w 83"/>
                <a:gd name="T7" fmla="*/ 2 h 607"/>
                <a:gd name="T8" fmla="*/ 30 w 83"/>
                <a:gd name="T9" fmla="*/ 607 h 607"/>
              </a:gdLst>
              <a:ahLst/>
              <a:cxnLst>
                <a:cxn ang="0">
                  <a:pos x="T0" y="T1"/>
                </a:cxn>
                <a:cxn ang="0">
                  <a:pos x="T2" y="T3"/>
                </a:cxn>
                <a:cxn ang="0">
                  <a:pos x="T4" y="T5"/>
                </a:cxn>
                <a:cxn ang="0">
                  <a:pos x="T6" y="T7"/>
                </a:cxn>
                <a:cxn ang="0">
                  <a:pos x="T8" y="T9"/>
                </a:cxn>
              </a:cxnLst>
              <a:rect l="0" t="0" r="r" b="b"/>
              <a:pathLst>
                <a:path w="83" h="607">
                  <a:moveTo>
                    <a:pt x="30" y="607"/>
                  </a:moveTo>
                  <a:lnTo>
                    <a:pt x="0" y="604"/>
                  </a:lnTo>
                  <a:lnTo>
                    <a:pt x="53" y="0"/>
                  </a:lnTo>
                  <a:lnTo>
                    <a:pt x="83" y="2"/>
                  </a:lnTo>
                  <a:lnTo>
                    <a:pt x="30" y="607"/>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2" name="îşḷïḓè">
              <a:extLst>
                <a:ext uri="{FF2B5EF4-FFF2-40B4-BE49-F238E27FC236}">
                  <a16:creationId xmlns:a16="http://schemas.microsoft.com/office/drawing/2014/main" id="{D873D36F-A865-4B75-AF4C-9DDA865CFF60}"/>
                </a:ext>
              </a:extLst>
            </p:cNvPr>
            <p:cNvSpPr/>
            <p:nvPr/>
          </p:nvSpPr>
          <p:spPr bwMode="auto">
            <a:xfrm>
              <a:off x="5373805" y="2735617"/>
              <a:ext cx="92504" cy="676500"/>
            </a:xfrm>
            <a:custGeom>
              <a:avLst/>
              <a:gdLst>
                <a:gd name="T0" fmla="*/ 30 w 83"/>
                <a:gd name="T1" fmla="*/ 607 h 607"/>
                <a:gd name="T2" fmla="*/ 0 w 83"/>
                <a:gd name="T3" fmla="*/ 604 h 607"/>
                <a:gd name="T4" fmla="*/ 53 w 83"/>
                <a:gd name="T5" fmla="*/ 0 h 607"/>
                <a:gd name="T6" fmla="*/ 83 w 83"/>
                <a:gd name="T7" fmla="*/ 2 h 607"/>
                <a:gd name="T8" fmla="*/ 30 w 83"/>
                <a:gd name="T9" fmla="*/ 607 h 607"/>
              </a:gdLst>
              <a:ahLst/>
              <a:cxnLst>
                <a:cxn ang="0">
                  <a:pos x="T0" y="T1"/>
                </a:cxn>
                <a:cxn ang="0">
                  <a:pos x="T2" y="T3"/>
                </a:cxn>
                <a:cxn ang="0">
                  <a:pos x="T4" y="T5"/>
                </a:cxn>
                <a:cxn ang="0">
                  <a:pos x="T6" y="T7"/>
                </a:cxn>
                <a:cxn ang="0">
                  <a:pos x="T8" y="T9"/>
                </a:cxn>
              </a:cxnLst>
              <a:rect l="0" t="0" r="r" b="b"/>
              <a:pathLst>
                <a:path w="83" h="607">
                  <a:moveTo>
                    <a:pt x="30" y="607"/>
                  </a:moveTo>
                  <a:lnTo>
                    <a:pt x="0" y="604"/>
                  </a:lnTo>
                  <a:lnTo>
                    <a:pt x="53" y="0"/>
                  </a:lnTo>
                  <a:lnTo>
                    <a:pt x="83" y="2"/>
                  </a:lnTo>
                  <a:lnTo>
                    <a:pt x="30" y="6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3" name="îṣḷíďe">
              <a:extLst>
                <a:ext uri="{FF2B5EF4-FFF2-40B4-BE49-F238E27FC236}">
                  <a16:creationId xmlns:a16="http://schemas.microsoft.com/office/drawing/2014/main" id="{FD4BF15F-6D10-4065-81B3-76338501CEC7}"/>
                </a:ext>
              </a:extLst>
            </p:cNvPr>
            <p:cNvSpPr/>
            <p:nvPr/>
          </p:nvSpPr>
          <p:spPr bwMode="auto">
            <a:xfrm>
              <a:off x="5461851" y="3100057"/>
              <a:ext cx="61298" cy="319861"/>
            </a:xfrm>
            <a:custGeom>
              <a:avLst/>
              <a:gdLst>
                <a:gd name="T0" fmla="*/ 29 w 55"/>
                <a:gd name="T1" fmla="*/ 287 h 287"/>
                <a:gd name="T2" fmla="*/ 0 w 55"/>
                <a:gd name="T3" fmla="*/ 284 h 287"/>
                <a:gd name="T4" fmla="*/ 25 w 55"/>
                <a:gd name="T5" fmla="*/ 0 h 287"/>
                <a:gd name="T6" fmla="*/ 55 w 55"/>
                <a:gd name="T7" fmla="*/ 2 h 287"/>
                <a:gd name="T8" fmla="*/ 29 w 55"/>
                <a:gd name="T9" fmla="*/ 287 h 287"/>
              </a:gdLst>
              <a:ahLst/>
              <a:cxnLst>
                <a:cxn ang="0">
                  <a:pos x="T0" y="T1"/>
                </a:cxn>
                <a:cxn ang="0">
                  <a:pos x="T2" y="T3"/>
                </a:cxn>
                <a:cxn ang="0">
                  <a:pos x="T4" y="T5"/>
                </a:cxn>
                <a:cxn ang="0">
                  <a:pos x="T6" y="T7"/>
                </a:cxn>
                <a:cxn ang="0">
                  <a:pos x="T8" y="T9"/>
                </a:cxn>
              </a:cxnLst>
              <a:rect l="0" t="0" r="r" b="b"/>
              <a:pathLst>
                <a:path w="55" h="287">
                  <a:moveTo>
                    <a:pt x="29" y="287"/>
                  </a:moveTo>
                  <a:lnTo>
                    <a:pt x="0" y="284"/>
                  </a:lnTo>
                  <a:lnTo>
                    <a:pt x="25" y="0"/>
                  </a:lnTo>
                  <a:lnTo>
                    <a:pt x="55" y="2"/>
                  </a:lnTo>
                  <a:lnTo>
                    <a:pt x="29" y="287"/>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4" name="íśḻíďè">
              <a:extLst>
                <a:ext uri="{FF2B5EF4-FFF2-40B4-BE49-F238E27FC236}">
                  <a16:creationId xmlns:a16="http://schemas.microsoft.com/office/drawing/2014/main" id="{B5641FAA-0AE7-42CA-9981-2777EEBDBC4F}"/>
                </a:ext>
              </a:extLst>
            </p:cNvPr>
            <p:cNvSpPr/>
            <p:nvPr/>
          </p:nvSpPr>
          <p:spPr bwMode="auto">
            <a:xfrm>
              <a:off x="5461851" y="3100057"/>
              <a:ext cx="61298" cy="319861"/>
            </a:xfrm>
            <a:custGeom>
              <a:avLst/>
              <a:gdLst>
                <a:gd name="T0" fmla="*/ 29 w 55"/>
                <a:gd name="T1" fmla="*/ 287 h 287"/>
                <a:gd name="T2" fmla="*/ 0 w 55"/>
                <a:gd name="T3" fmla="*/ 284 h 287"/>
                <a:gd name="T4" fmla="*/ 25 w 55"/>
                <a:gd name="T5" fmla="*/ 0 h 287"/>
                <a:gd name="T6" fmla="*/ 55 w 55"/>
                <a:gd name="T7" fmla="*/ 2 h 287"/>
                <a:gd name="T8" fmla="*/ 29 w 55"/>
                <a:gd name="T9" fmla="*/ 287 h 287"/>
              </a:gdLst>
              <a:ahLst/>
              <a:cxnLst>
                <a:cxn ang="0">
                  <a:pos x="T0" y="T1"/>
                </a:cxn>
                <a:cxn ang="0">
                  <a:pos x="T2" y="T3"/>
                </a:cxn>
                <a:cxn ang="0">
                  <a:pos x="T4" y="T5"/>
                </a:cxn>
                <a:cxn ang="0">
                  <a:pos x="T6" y="T7"/>
                </a:cxn>
                <a:cxn ang="0">
                  <a:pos x="T8" y="T9"/>
                </a:cxn>
              </a:cxnLst>
              <a:rect l="0" t="0" r="r" b="b"/>
              <a:pathLst>
                <a:path w="55" h="287">
                  <a:moveTo>
                    <a:pt x="29" y="287"/>
                  </a:moveTo>
                  <a:lnTo>
                    <a:pt x="0" y="284"/>
                  </a:lnTo>
                  <a:lnTo>
                    <a:pt x="25" y="0"/>
                  </a:lnTo>
                  <a:lnTo>
                    <a:pt x="55" y="2"/>
                  </a:lnTo>
                  <a:lnTo>
                    <a:pt x="29" y="2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5" name="îṥḷiḋe">
              <a:extLst>
                <a:ext uri="{FF2B5EF4-FFF2-40B4-BE49-F238E27FC236}">
                  <a16:creationId xmlns:a16="http://schemas.microsoft.com/office/drawing/2014/main" id="{201DC87D-FD5B-4EC1-94F3-D54708E2A75C}"/>
                </a:ext>
              </a:extLst>
            </p:cNvPr>
            <p:cNvSpPr/>
            <p:nvPr/>
          </p:nvSpPr>
          <p:spPr bwMode="auto">
            <a:xfrm>
              <a:off x="5494171" y="3152438"/>
              <a:ext cx="57954" cy="270823"/>
            </a:xfrm>
            <a:custGeom>
              <a:avLst/>
              <a:gdLst>
                <a:gd name="T0" fmla="*/ 32 w 52"/>
                <a:gd name="T1" fmla="*/ 243 h 243"/>
                <a:gd name="T2" fmla="*/ 0 w 52"/>
                <a:gd name="T3" fmla="*/ 240 h 243"/>
                <a:gd name="T4" fmla="*/ 22 w 52"/>
                <a:gd name="T5" fmla="*/ 0 h 243"/>
                <a:gd name="T6" fmla="*/ 52 w 52"/>
                <a:gd name="T7" fmla="*/ 2 h 243"/>
                <a:gd name="T8" fmla="*/ 32 w 52"/>
                <a:gd name="T9" fmla="*/ 243 h 243"/>
              </a:gdLst>
              <a:ahLst/>
              <a:cxnLst>
                <a:cxn ang="0">
                  <a:pos x="T0" y="T1"/>
                </a:cxn>
                <a:cxn ang="0">
                  <a:pos x="T2" y="T3"/>
                </a:cxn>
                <a:cxn ang="0">
                  <a:pos x="T4" y="T5"/>
                </a:cxn>
                <a:cxn ang="0">
                  <a:pos x="T6" y="T7"/>
                </a:cxn>
                <a:cxn ang="0">
                  <a:pos x="T8" y="T9"/>
                </a:cxn>
              </a:cxnLst>
              <a:rect l="0" t="0" r="r" b="b"/>
              <a:pathLst>
                <a:path w="52" h="243">
                  <a:moveTo>
                    <a:pt x="32" y="243"/>
                  </a:moveTo>
                  <a:lnTo>
                    <a:pt x="0" y="240"/>
                  </a:lnTo>
                  <a:lnTo>
                    <a:pt x="22" y="0"/>
                  </a:lnTo>
                  <a:lnTo>
                    <a:pt x="52" y="2"/>
                  </a:lnTo>
                  <a:lnTo>
                    <a:pt x="32" y="243"/>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6" name="iṩlíḋè">
              <a:extLst>
                <a:ext uri="{FF2B5EF4-FFF2-40B4-BE49-F238E27FC236}">
                  <a16:creationId xmlns:a16="http://schemas.microsoft.com/office/drawing/2014/main" id="{CBF02E3F-010F-4E2F-9363-6118C6CEDD82}"/>
                </a:ext>
              </a:extLst>
            </p:cNvPr>
            <p:cNvSpPr/>
            <p:nvPr/>
          </p:nvSpPr>
          <p:spPr bwMode="auto">
            <a:xfrm>
              <a:off x="5494171" y="3152438"/>
              <a:ext cx="57954" cy="270823"/>
            </a:xfrm>
            <a:custGeom>
              <a:avLst/>
              <a:gdLst>
                <a:gd name="T0" fmla="*/ 32 w 52"/>
                <a:gd name="T1" fmla="*/ 243 h 243"/>
                <a:gd name="T2" fmla="*/ 0 w 52"/>
                <a:gd name="T3" fmla="*/ 240 h 243"/>
                <a:gd name="T4" fmla="*/ 22 w 52"/>
                <a:gd name="T5" fmla="*/ 0 h 243"/>
                <a:gd name="T6" fmla="*/ 52 w 52"/>
                <a:gd name="T7" fmla="*/ 2 h 243"/>
                <a:gd name="T8" fmla="*/ 32 w 52"/>
                <a:gd name="T9" fmla="*/ 243 h 243"/>
              </a:gdLst>
              <a:ahLst/>
              <a:cxnLst>
                <a:cxn ang="0">
                  <a:pos x="T0" y="T1"/>
                </a:cxn>
                <a:cxn ang="0">
                  <a:pos x="T2" y="T3"/>
                </a:cxn>
                <a:cxn ang="0">
                  <a:pos x="T4" y="T5"/>
                </a:cxn>
                <a:cxn ang="0">
                  <a:pos x="T6" y="T7"/>
                </a:cxn>
                <a:cxn ang="0">
                  <a:pos x="T8" y="T9"/>
                </a:cxn>
              </a:cxnLst>
              <a:rect l="0" t="0" r="r" b="b"/>
              <a:pathLst>
                <a:path w="52" h="243">
                  <a:moveTo>
                    <a:pt x="32" y="243"/>
                  </a:moveTo>
                  <a:lnTo>
                    <a:pt x="0" y="240"/>
                  </a:lnTo>
                  <a:lnTo>
                    <a:pt x="22" y="0"/>
                  </a:lnTo>
                  <a:lnTo>
                    <a:pt x="52" y="2"/>
                  </a:lnTo>
                  <a:lnTo>
                    <a:pt x="32" y="2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7" name="íSḷíďè">
              <a:extLst>
                <a:ext uri="{FF2B5EF4-FFF2-40B4-BE49-F238E27FC236}">
                  <a16:creationId xmlns:a16="http://schemas.microsoft.com/office/drawing/2014/main" id="{FA4F7FF7-B602-453C-A520-757636973686}"/>
                </a:ext>
              </a:extLst>
            </p:cNvPr>
            <p:cNvSpPr/>
            <p:nvPr/>
          </p:nvSpPr>
          <p:spPr bwMode="auto">
            <a:xfrm>
              <a:off x="5583331" y="3239369"/>
              <a:ext cx="50153" cy="190579"/>
            </a:xfrm>
            <a:custGeom>
              <a:avLst/>
              <a:gdLst>
                <a:gd name="T0" fmla="*/ 30 w 45"/>
                <a:gd name="T1" fmla="*/ 171 h 171"/>
                <a:gd name="T2" fmla="*/ 0 w 45"/>
                <a:gd name="T3" fmla="*/ 169 h 171"/>
                <a:gd name="T4" fmla="*/ 15 w 45"/>
                <a:gd name="T5" fmla="*/ 0 h 171"/>
                <a:gd name="T6" fmla="*/ 45 w 45"/>
                <a:gd name="T7" fmla="*/ 3 h 171"/>
                <a:gd name="T8" fmla="*/ 30 w 45"/>
                <a:gd name="T9" fmla="*/ 171 h 171"/>
              </a:gdLst>
              <a:ahLst/>
              <a:cxnLst>
                <a:cxn ang="0">
                  <a:pos x="T0" y="T1"/>
                </a:cxn>
                <a:cxn ang="0">
                  <a:pos x="T2" y="T3"/>
                </a:cxn>
                <a:cxn ang="0">
                  <a:pos x="T4" y="T5"/>
                </a:cxn>
                <a:cxn ang="0">
                  <a:pos x="T6" y="T7"/>
                </a:cxn>
                <a:cxn ang="0">
                  <a:pos x="T8" y="T9"/>
                </a:cxn>
              </a:cxnLst>
              <a:rect l="0" t="0" r="r" b="b"/>
              <a:pathLst>
                <a:path w="45" h="171">
                  <a:moveTo>
                    <a:pt x="30" y="171"/>
                  </a:moveTo>
                  <a:lnTo>
                    <a:pt x="0" y="169"/>
                  </a:lnTo>
                  <a:lnTo>
                    <a:pt x="15" y="0"/>
                  </a:lnTo>
                  <a:lnTo>
                    <a:pt x="45" y="3"/>
                  </a:lnTo>
                  <a:lnTo>
                    <a:pt x="30" y="171"/>
                  </a:lnTo>
                  <a:close/>
                </a:path>
              </a:pathLst>
            </a:custGeom>
            <a:solidFill>
              <a:srgbClr val="BCD8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8" name="isļídè">
              <a:extLst>
                <a:ext uri="{FF2B5EF4-FFF2-40B4-BE49-F238E27FC236}">
                  <a16:creationId xmlns:a16="http://schemas.microsoft.com/office/drawing/2014/main" id="{484E616E-DABB-4BE7-B4CC-10676828097D}"/>
                </a:ext>
              </a:extLst>
            </p:cNvPr>
            <p:cNvSpPr/>
            <p:nvPr/>
          </p:nvSpPr>
          <p:spPr bwMode="auto">
            <a:xfrm>
              <a:off x="5583331" y="3239369"/>
              <a:ext cx="50153" cy="190579"/>
            </a:xfrm>
            <a:custGeom>
              <a:avLst/>
              <a:gdLst>
                <a:gd name="T0" fmla="*/ 30 w 45"/>
                <a:gd name="T1" fmla="*/ 171 h 171"/>
                <a:gd name="T2" fmla="*/ 0 w 45"/>
                <a:gd name="T3" fmla="*/ 169 h 171"/>
                <a:gd name="T4" fmla="*/ 15 w 45"/>
                <a:gd name="T5" fmla="*/ 0 h 171"/>
                <a:gd name="T6" fmla="*/ 45 w 45"/>
                <a:gd name="T7" fmla="*/ 3 h 171"/>
                <a:gd name="T8" fmla="*/ 30 w 45"/>
                <a:gd name="T9" fmla="*/ 171 h 171"/>
              </a:gdLst>
              <a:ahLst/>
              <a:cxnLst>
                <a:cxn ang="0">
                  <a:pos x="T0" y="T1"/>
                </a:cxn>
                <a:cxn ang="0">
                  <a:pos x="T2" y="T3"/>
                </a:cxn>
                <a:cxn ang="0">
                  <a:pos x="T4" y="T5"/>
                </a:cxn>
                <a:cxn ang="0">
                  <a:pos x="T6" y="T7"/>
                </a:cxn>
                <a:cxn ang="0">
                  <a:pos x="T8" y="T9"/>
                </a:cxn>
              </a:cxnLst>
              <a:rect l="0" t="0" r="r" b="b"/>
              <a:pathLst>
                <a:path w="45" h="171">
                  <a:moveTo>
                    <a:pt x="30" y="171"/>
                  </a:moveTo>
                  <a:lnTo>
                    <a:pt x="0" y="169"/>
                  </a:lnTo>
                  <a:lnTo>
                    <a:pt x="15" y="0"/>
                  </a:lnTo>
                  <a:lnTo>
                    <a:pt x="45" y="3"/>
                  </a:lnTo>
                  <a:lnTo>
                    <a:pt x="30" y="1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9" name="îṡḻíḓé">
              <a:extLst>
                <a:ext uri="{FF2B5EF4-FFF2-40B4-BE49-F238E27FC236}">
                  <a16:creationId xmlns:a16="http://schemas.microsoft.com/office/drawing/2014/main" id="{91849D29-1C50-4757-AF4C-2996E93E5381}"/>
                </a:ext>
              </a:extLst>
            </p:cNvPr>
            <p:cNvSpPr/>
            <p:nvPr/>
          </p:nvSpPr>
          <p:spPr bwMode="auto">
            <a:xfrm>
              <a:off x="5616766" y="3322956"/>
              <a:ext cx="43466" cy="110336"/>
            </a:xfrm>
            <a:custGeom>
              <a:avLst/>
              <a:gdLst>
                <a:gd name="T0" fmla="*/ 30 w 39"/>
                <a:gd name="T1" fmla="*/ 99 h 99"/>
                <a:gd name="T2" fmla="*/ 0 w 39"/>
                <a:gd name="T3" fmla="*/ 96 h 99"/>
                <a:gd name="T4" fmla="*/ 9 w 39"/>
                <a:gd name="T5" fmla="*/ 0 h 99"/>
                <a:gd name="T6" fmla="*/ 39 w 39"/>
                <a:gd name="T7" fmla="*/ 3 h 99"/>
                <a:gd name="T8" fmla="*/ 30 w 39"/>
                <a:gd name="T9" fmla="*/ 99 h 99"/>
              </a:gdLst>
              <a:ahLst/>
              <a:cxnLst>
                <a:cxn ang="0">
                  <a:pos x="T0" y="T1"/>
                </a:cxn>
                <a:cxn ang="0">
                  <a:pos x="T2" y="T3"/>
                </a:cxn>
                <a:cxn ang="0">
                  <a:pos x="T4" y="T5"/>
                </a:cxn>
                <a:cxn ang="0">
                  <a:pos x="T6" y="T7"/>
                </a:cxn>
                <a:cxn ang="0">
                  <a:pos x="T8" y="T9"/>
                </a:cxn>
              </a:cxnLst>
              <a:rect l="0" t="0" r="r" b="b"/>
              <a:pathLst>
                <a:path w="39" h="99">
                  <a:moveTo>
                    <a:pt x="30" y="99"/>
                  </a:moveTo>
                  <a:lnTo>
                    <a:pt x="0" y="96"/>
                  </a:lnTo>
                  <a:lnTo>
                    <a:pt x="9" y="0"/>
                  </a:lnTo>
                  <a:lnTo>
                    <a:pt x="39" y="3"/>
                  </a:lnTo>
                  <a:lnTo>
                    <a:pt x="30" y="99"/>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0" name="îṩļíḍè">
              <a:extLst>
                <a:ext uri="{FF2B5EF4-FFF2-40B4-BE49-F238E27FC236}">
                  <a16:creationId xmlns:a16="http://schemas.microsoft.com/office/drawing/2014/main" id="{24BBA727-37AF-483C-8E28-166CA4DC8C1C}"/>
                </a:ext>
              </a:extLst>
            </p:cNvPr>
            <p:cNvSpPr/>
            <p:nvPr/>
          </p:nvSpPr>
          <p:spPr bwMode="auto">
            <a:xfrm>
              <a:off x="5616766" y="3322956"/>
              <a:ext cx="43466" cy="110336"/>
            </a:xfrm>
            <a:custGeom>
              <a:avLst/>
              <a:gdLst>
                <a:gd name="T0" fmla="*/ 30 w 39"/>
                <a:gd name="T1" fmla="*/ 99 h 99"/>
                <a:gd name="T2" fmla="*/ 0 w 39"/>
                <a:gd name="T3" fmla="*/ 96 h 99"/>
                <a:gd name="T4" fmla="*/ 9 w 39"/>
                <a:gd name="T5" fmla="*/ 0 h 99"/>
                <a:gd name="T6" fmla="*/ 39 w 39"/>
                <a:gd name="T7" fmla="*/ 3 h 99"/>
                <a:gd name="T8" fmla="*/ 30 w 39"/>
                <a:gd name="T9" fmla="*/ 99 h 99"/>
              </a:gdLst>
              <a:ahLst/>
              <a:cxnLst>
                <a:cxn ang="0">
                  <a:pos x="T0" y="T1"/>
                </a:cxn>
                <a:cxn ang="0">
                  <a:pos x="T2" y="T3"/>
                </a:cxn>
                <a:cxn ang="0">
                  <a:pos x="T4" y="T5"/>
                </a:cxn>
                <a:cxn ang="0">
                  <a:pos x="T6" y="T7"/>
                </a:cxn>
                <a:cxn ang="0">
                  <a:pos x="T8" y="T9"/>
                </a:cxn>
              </a:cxnLst>
              <a:rect l="0" t="0" r="r" b="b"/>
              <a:pathLst>
                <a:path w="39" h="99">
                  <a:moveTo>
                    <a:pt x="30" y="99"/>
                  </a:moveTo>
                  <a:lnTo>
                    <a:pt x="0" y="96"/>
                  </a:lnTo>
                  <a:lnTo>
                    <a:pt x="9" y="0"/>
                  </a:lnTo>
                  <a:lnTo>
                    <a:pt x="39" y="3"/>
                  </a:lnTo>
                  <a:lnTo>
                    <a:pt x="30" y="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1" name="íṥļîḓè">
              <a:extLst>
                <a:ext uri="{FF2B5EF4-FFF2-40B4-BE49-F238E27FC236}">
                  <a16:creationId xmlns:a16="http://schemas.microsoft.com/office/drawing/2014/main" id="{1C3BA55E-2194-4185-B5E4-7B94BE27BA39}"/>
                </a:ext>
              </a:extLst>
            </p:cNvPr>
            <p:cNvSpPr/>
            <p:nvPr/>
          </p:nvSpPr>
          <p:spPr bwMode="auto">
            <a:xfrm>
              <a:off x="4440972" y="2123757"/>
              <a:ext cx="108107" cy="106992"/>
            </a:xfrm>
            <a:custGeom>
              <a:avLst/>
              <a:gdLst>
                <a:gd name="T0" fmla="*/ 90 w 97"/>
                <a:gd name="T1" fmla="*/ 96 h 96"/>
                <a:gd name="T2" fmla="*/ 0 w 97"/>
                <a:gd name="T3" fmla="*/ 88 h 96"/>
                <a:gd name="T4" fmla="*/ 8 w 97"/>
                <a:gd name="T5" fmla="*/ 0 h 96"/>
                <a:gd name="T6" fmla="*/ 97 w 97"/>
                <a:gd name="T7" fmla="*/ 7 h 96"/>
                <a:gd name="T8" fmla="*/ 90 w 97"/>
                <a:gd name="T9" fmla="*/ 96 h 96"/>
              </a:gdLst>
              <a:ahLst/>
              <a:cxnLst>
                <a:cxn ang="0">
                  <a:pos x="T0" y="T1"/>
                </a:cxn>
                <a:cxn ang="0">
                  <a:pos x="T2" y="T3"/>
                </a:cxn>
                <a:cxn ang="0">
                  <a:pos x="T4" y="T5"/>
                </a:cxn>
                <a:cxn ang="0">
                  <a:pos x="T6" y="T7"/>
                </a:cxn>
                <a:cxn ang="0">
                  <a:pos x="T8" y="T9"/>
                </a:cxn>
              </a:cxnLst>
              <a:rect l="0" t="0" r="r" b="b"/>
              <a:pathLst>
                <a:path w="97" h="96">
                  <a:moveTo>
                    <a:pt x="90" y="96"/>
                  </a:moveTo>
                  <a:lnTo>
                    <a:pt x="0" y="88"/>
                  </a:lnTo>
                  <a:lnTo>
                    <a:pt x="8" y="0"/>
                  </a:lnTo>
                  <a:lnTo>
                    <a:pt x="97" y="7"/>
                  </a:lnTo>
                  <a:lnTo>
                    <a:pt x="90" y="96"/>
                  </a:lnTo>
                  <a:close/>
                </a:path>
              </a:pathLst>
            </a:custGeom>
            <a:solidFill>
              <a:srgbClr val="22BA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2" name="iṡlídê">
              <a:extLst>
                <a:ext uri="{FF2B5EF4-FFF2-40B4-BE49-F238E27FC236}">
                  <a16:creationId xmlns:a16="http://schemas.microsoft.com/office/drawing/2014/main" id="{295F6820-B986-416F-91B9-37639FF843E8}"/>
                </a:ext>
              </a:extLst>
            </p:cNvPr>
            <p:cNvSpPr/>
            <p:nvPr/>
          </p:nvSpPr>
          <p:spPr bwMode="auto">
            <a:xfrm>
              <a:off x="4631550" y="2169452"/>
              <a:ext cx="644179" cy="94733"/>
            </a:xfrm>
            <a:custGeom>
              <a:avLst/>
              <a:gdLst>
                <a:gd name="T0" fmla="*/ 575 w 578"/>
                <a:gd name="T1" fmla="*/ 85 h 85"/>
                <a:gd name="T2" fmla="*/ 0 w 578"/>
                <a:gd name="T3" fmla="*/ 34 h 85"/>
                <a:gd name="T4" fmla="*/ 3 w 578"/>
                <a:gd name="T5" fmla="*/ 0 h 85"/>
                <a:gd name="T6" fmla="*/ 578 w 578"/>
                <a:gd name="T7" fmla="*/ 51 h 85"/>
                <a:gd name="T8" fmla="*/ 575 w 578"/>
                <a:gd name="T9" fmla="*/ 85 h 85"/>
              </a:gdLst>
              <a:ahLst/>
              <a:cxnLst>
                <a:cxn ang="0">
                  <a:pos x="T0" y="T1"/>
                </a:cxn>
                <a:cxn ang="0">
                  <a:pos x="T2" y="T3"/>
                </a:cxn>
                <a:cxn ang="0">
                  <a:pos x="T4" y="T5"/>
                </a:cxn>
                <a:cxn ang="0">
                  <a:pos x="T6" y="T7"/>
                </a:cxn>
                <a:cxn ang="0">
                  <a:pos x="T8" y="T9"/>
                </a:cxn>
              </a:cxnLst>
              <a:rect l="0" t="0" r="r" b="b"/>
              <a:pathLst>
                <a:path w="578" h="85">
                  <a:moveTo>
                    <a:pt x="575" y="85"/>
                  </a:moveTo>
                  <a:lnTo>
                    <a:pt x="0" y="34"/>
                  </a:lnTo>
                  <a:lnTo>
                    <a:pt x="3" y="0"/>
                  </a:lnTo>
                  <a:lnTo>
                    <a:pt x="578" y="51"/>
                  </a:lnTo>
                  <a:lnTo>
                    <a:pt x="575" y="85"/>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3" name="íşľîḋé">
              <a:extLst>
                <a:ext uri="{FF2B5EF4-FFF2-40B4-BE49-F238E27FC236}">
                  <a16:creationId xmlns:a16="http://schemas.microsoft.com/office/drawing/2014/main" id="{BDAC9DF2-9D26-4409-BF79-63D39FFC7224}"/>
                </a:ext>
              </a:extLst>
            </p:cNvPr>
            <p:cNvSpPr/>
            <p:nvPr/>
          </p:nvSpPr>
          <p:spPr bwMode="auto">
            <a:xfrm>
              <a:off x="4426483" y="2283131"/>
              <a:ext cx="108107" cy="108107"/>
            </a:xfrm>
            <a:custGeom>
              <a:avLst/>
              <a:gdLst>
                <a:gd name="T0" fmla="*/ 90 w 97"/>
                <a:gd name="T1" fmla="*/ 97 h 97"/>
                <a:gd name="T2" fmla="*/ 0 w 97"/>
                <a:gd name="T3" fmla="*/ 89 h 97"/>
                <a:gd name="T4" fmla="*/ 8 w 97"/>
                <a:gd name="T5" fmla="*/ 0 h 97"/>
                <a:gd name="T6" fmla="*/ 97 w 97"/>
                <a:gd name="T7" fmla="*/ 8 h 97"/>
                <a:gd name="T8" fmla="*/ 90 w 97"/>
                <a:gd name="T9" fmla="*/ 97 h 97"/>
              </a:gdLst>
              <a:ahLst/>
              <a:cxnLst>
                <a:cxn ang="0">
                  <a:pos x="T0" y="T1"/>
                </a:cxn>
                <a:cxn ang="0">
                  <a:pos x="T2" y="T3"/>
                </a:cxn>
                <a:cxn ang="0">
                  <a:pos x="T4" y="T5"/>
                </a:cxn>
                <a:cxn ang="0">
                  <a:pos x="T6" y="T7"/>
                </a:cxn>
                <a:cxn ang="0">
                  <a:pos x="T8" y="T9"/>
                </a:cxn>
              </a:cxnLst>
              <a:rect l="0" t="0" r="r" b="b"/>
              <a:pathLst>
                <a:path w="97" h="97">
                  <a:moveTo>
                    <a:pt x="90" y="97"/>
                  </a:moveTo>
                  <a:lnTo>
                    <a:pt x="0" y="89"/>
                  </a:lnTo>
                  <a:lnTo>
                    <a:pt x="8" y="0"/>
                  </a:lnTo>
                  <a:lnTo>
                    <a:pt x="97" y="8"/>
                  </a:lnTo>
                  <a:lnTo>
                    <a:pt x="90" y="97"/>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4" name="ïṡļíḍê">
              <a:extLst>
                <a:ext uri="{FF2B5EF4-FFF2-40B4-BE49-F238E27FC236}">
                  <a16:creationId xmlns:a16="http://schemas.microsoft.com/office/drawing/2014/main" id="{A18EA63A-6E39-4EDD-BB37-D6DD527C9881}"/>
                </a:ext>
              </a:extLst>
            </p:cNvPr>
            <p:cNvSpPr/>
            <p:nvPr/>
          </p:nvSpPr>
          <p:spPr bwMode="auto">
            <a:xfrm>
              <a:off x="4617062" y="2331054"/>
              <a:ext cx="228472" cy="56840"/>
            </a:xfrm>
            <a:custGeom>
              <a:avLst/>
              <a:gdLst>
                <a:gd name="T0" fmla="*/ 203 w 205"/>
                <a:gd name="T1" fmla="*/ 51 h 51"/>
                <a:gd name="T2" fmla="*/ 0 w 205"/>
                <a:gd name="T3" fmla="*/ 33 h 51"/>
                <a:gd name="T4" fmla="*/ 3 w 205"/>
                <a:gd name="T5" fmla="*/ 0 h 51"/>
                <a:gd name="T6" fmla="*/ 205 w 205"/>
                <a:gd name="T7" fmla="*/ 17 h 51"/>
                <a:gd name="T8" fmla="*/ 203 w 205"/>
                <a:gd name="T9" fmla="*/ 51 h 51"/>
              </a:gdLst>
              <a:ahLst/>
              <a:cxnLst>
                <a:cxn ang="0">
                  <a:pos x="T0" y="T1"/>
                </a:cxn>
                <a:cxn ang="0">
                  <a:pos x="T2" y="T3"/>
                </a:cxn>
                <a:cxn ang="0">
                  <a:pos x="T4" y="T5"/>
                </a:cxn>
                <a:cxn ang="0">
                  <a:pos x="T6" y="T7"/>
                </a:cxn>
                <a:cxn ang="0">
                  <a:pos x="T8" y="T9"/>
                </a:cxn>
              </a:cxnLst>
              <a:rect l="0" t="0" r="r" b="b"/>
              <a:pathLst>
                <a:path w="205" h="51">
                  <a:moveTo>
                    <a:pt x="203" y="51"/>
                  </a:moveTo>
                  <a:lnTo>
                    <a:pt x="0" y="33"/>
                  </a:lnTo>
                  <a:lnTo>
                    <a:pt x="3" y="0"/>
                  </a:lnTo>
                  <a:lnTo>
                    <a:pt x="205" y="17"/>
                  </a:lnTo>
                  <a:lnTo>
                    <a:pt x="203" y="51"/>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5" name="iŝḷîḑê">
              <a:extLst>
                <a:ext uri="{FF2B5EF4-FFF2-40B4-BE49-F238E27FC236}">
                  <a16:creationId xmlns:a16="http://schemas.microsoft.com/office/drawing/2014/main" id="{ECEFEA6D-17B0-47A5-8BBF-962D4308F697}"/>
                </a:ext>
              </a:extLst>
            </p:cNvPr>
            <p:cNvSpPr/>
            <p:nvPr/>
          </p:nvSpPr>
          <p:spPr bwMode="auto">
            <a:xfrm>
              <a:off x="4411995" y="2443618"/>
              <a:ext cx="108107" cy="108107"/>
            </a:xfrm>
            <a:custGeom>
              <a:avLst/>
              <a:gdLst>
                <a:gd name="T0" fmla="*/ 90 w 97"/>
                <a:gd name="T1" fmla="*/ 97 h 97"/>
                <a:gd name="T2" fmla="*/ 0 w 97"/>
                <a:gd name="T3" fmla="*/ 90 h 97"/>
                <a:gd name="T4" fmla="*/ 9 w 97"/>
                <a:gd name="T5" fmla="*/ 0 h 97"/>
                <a:gd name="T6" fmla="*/ 97 w 97"/>
                <a:gd name="T7" fmla="*/ 9 h 97"/>
                <a:gd name="T8" fmla="*/ 90 w 97"/>
                <a:gd name="T9" fmla="*/ 97 h 97"/>
              </a:gdLst>
              <a:ahLst/>
              <a:cxnLst>
                <a:cxn ang="0">
                  <a:pos x="T0" y="T1"/>
                </a:cxn>
                <a:cxn ang="0">
                  <a:pos x="T2" y="T3"/>
                </a:cxn>
                <a:cxn ang="0">
                  <a:pos x="T4" y="T5"/>
                </a:cxn>
                <a:cxn ang="0">
                  <a:pos x="T6" y="T7"/>
                </a:cxn>
                <a:cxn ang="0">
                  <a:pos x="T8" y="T9"/>
                </a:cxn>
              </a:cxnLst>
              <a:rect l="0" t="0" r="r" b="b"/>
              <a:pathLst>
                <a:path w="97" h="97">
                  <a:moveTo>
                    <a:pt x="90" y="97"/>
                  </a:moveTo>
                  <a:lnTo>
                    <a:pt x="0" y="90"/>
                  </a:lnTo>
                  <a:lnTo>
                    <a:pt x="9" y="0"/>
                  </a:lnTo>
                  <a:lnTo>
                    <a:pt x="97" y="9"/>
                  </a:lnTo>
                  <a:lnTo>
                    <a:pt x="90" y="97"/>
                  </a:lnTo>
                  <a:close/>
                </a:path>
              </a:pathLst>
            </a:custGeom>
            <a:solidFill>
              <a:srgbClr val="FFD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6" name="îšḷíďè">
              <a:extLst>
                <a:ext uri="{FF2B5EF4-FFF2-40B4-BE49-F238E27FC236}">
                  <a16:creationId xmlns:a16="http://schemas.microsoft.com/office/drawing/2014/main" id="{C9982B94-9A08-41CB-9A51-BAB457619D52}"/>
                </a:ext>
              </a:extLst>
            </p:cNvPr>
            <p:cNvSpPr/>
            <p:nvPr/>
          </p:nvSpPr>
          <p:spPr bwMode="auto">
            <a:xfrm>
              <a:off x="4602573" y="2491541"/>
              <a:ext cx="517127" cy="82473"/>
            </a:xfrm>
            <a:custGeom>
              <a:avLst/>
              <a:gdLst>
                <a:gd name="T0" fmla="*/ 461 w 464"/>
                <a:gd name="T1" fmla="*/ 74 h 74"/>
                <a:gd name="T2" fmla="*/ 0 w 464"/>
                <a:gd name="T3" fmla="*/ 34 h 74"/>
                <a:gd name="T4" fmla="*/ 3 w 464"/>
                <a:gd name="T5" fmla="*/ 0 h 74"/>
                <a:gd name="T6" fmla="*/ 464 w 464"/>
                <a:gd name="T7" fmla="*/ 40 h 74"/>
                <a:gd name="T8" fmla="*/ 461 w 464"/>
                <a:gd name="T9" fmla="*/ 74 h 74"/>
              </a:gdLst>
              <a:ahLst/>
              <a:cxnLst>
                <a:cxn ang="0">
                  <a:pos x="T0" y="T1"/>
                </a:cxn>
                <a:cxn ang="0">
                  <a:pos x="T2" y="T3"/>
                </a:cxn>
                <a:cxn ang="0">
                  <a:pos x="T4" y="T5"/>
                </a:cxn>
                <a:cxn ang="0">
                  <a:pos x="T6" y="T7"/>
                </a:cxn>
                <a:cxn ang="0">
                  <a:pos x="T8" y="T9"/>
                </a:cxn>
              </a:cxnLst>
              <a:rect l="0" t="0" r="r" b="b"/>
              <a:pathLst>
                <a:path w="464" h="74">
                  <a:moveTo>
                    <a:pt x="461" y="74"/>
                  </a:moveTo>
                  <a:lnTo>
                    <a:pt x="0" y="34"/>
                  </a:lnTo>
                  <a:lnTo>
                    <a:pt x="3" y="0"/>
                  </a:lnTo>
                  <a:lnTo>
                    <a:pt x="464" y="40"/>
                  </a:lnTo>
                  <a:lnTo>
                    <a:pt x="461" y="74"/>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7" name="îṡľídé">
              <a:extLst>
                <a:ext uri="{FF2B5EF4-FFF2-40B4-BE49-F238E27FC236}">
                  <a16:creationId xmlns:a16="http://schemas.microsoft.com/office/drawing/2014/main" id="{7E1CC7BA-024A-4A53-9794-16E7CDC85B48}"/>
                </a:ext>
              </a:extLst>
            </p:cNvPr>
            <p:cNvSpPr/>
            <p:nvPr/>
          </p:nvSpPr>
          <p:spPr bwMode="auto">
            <a:xfrm>
              <a:off x="4602573" y="2491541"/>
              <a:ext cx="517127" cy="82473"/>
            </a:xfrm>
            <a:custGeom>
              <a:avLst/>
              <a:gdLst>
                <a:gd name="T0" fmla="*/ 461 w 464"/>
                <a:gd name="T1" fmla="*/ 74 h 74"/>
                <a:gd name="T2" fmla="*/ 0 w 464"/>
                <a:gd name="T3" fmla="*/ 34 h 74"/>
                <a:gd name="T4" fmla="*/ 3 w 464"/>
                <a:gd name="T5" fmla="*/ 0 h 74"/>
                <a:gd name="T6" fmla="*/ 464 w 464"/>
                <a:gd name="T7" fmla="*/ 40 h 74"/>
                <a:gd name="T8" fmla="*/ 461 w 464"/>
                <a:gd name="T9" fmla="*/ 74 h 74"/>
              </a:gdLst>
              <a:ahLst/>
              <a:cxnLst>
                <a:cxn ang="0">
                  <a:pos x="T0" y="T1"/>
                </a:cxn>
                <a:cxn ang="0">
                  <a:pos x="T2" y="T3"/>
                </a:cxn>
                <a:cxn ang="0">
                  <a:pos x="T4" y="T5"/>
                </a:cxn>
                <a:cxn ang="0">
                  <a:pos x="T6" y="T7"/>
                </a:cxn>
                <a:cxn ang="0">
                  <a:pos x="T8" y="T9"/>
                </a:cxn>
              </a:cxnLst>
              <a:rect l="0" t="0" r="r" b="b"/>
              <a:pathLst>
                <a:path w="464" h="74">
                  <a:moveTo>
                    <a:pt x="461" y="74"/>
                  </a:moveTo>
                  <a:lnTo>
                    <a:pt x="0" y="34"/>
                  </a:lnTo>
                  <a:lnTo>
                    <a:pt x="3" y="0"/>
                  </a:lnTo>
                  <a:lnTo>
                    <a:pt x="464" y="40"/>
                  </a:lnTo>
                  <a:lnTo>
                    <a:pt x="461" y="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8" name="iślïdê">
              <a:extLst>
                <a:ext uri="{FF2B5EF4-FFF2-40B4-BE49-F238E27FC236}">
                  <a16:creationId xmlns:a16="http://schemas.microsoft.com/office/drawing/2014/main" id="{6EB95128-736D-45BC-9EA0-C98ACEBD24D3}"/>
                </a:ext>
              </a:extLst>
            </p:cNvPr>
            <p:cNvSpPr/>
            <p:nvPr/>
          </p:nvSpPr>
          <p:spPr bwMode="auto">
            <a:xfrm>
              <a:off x="4953640" y="2040170"/>
              <a:ext cx="218441" cy="57954"/>
            </a:xfrm>
            <a:custGeom>
              <a:avLst/>
              <a:gdLst>
                <a:gd name="T0" fmla="*/ 193 w 196"/>
                <a:gd name="T1" fmla="*/ 52 h 52"/>
                <a:gd name="T2" fmla="*/ 0 w 196"/>
                <a:gd name="T3" fmla="*/ 35 h 52"/>
                <a:gd name="T4" fmla="*/ 3 w 196"/>
                <a:gd name="T5" fmla="*/ 0 h 52"/>
                <a:gd name="T6" fmla="*/ 196 w 196"/>
                <a:gd name="T7" fmla="*/ 18 h 52"/>
                <a:gd name="T8" fmla="*/ 193 w 196"/>
                <a:gd name="T9" fmla="*/ 52 h 52"/>
              </a:gdLst>
              <a:ahLst/>
              <a:cxnLst>
                <a:cxn ang="0">
                  <a:pos x="T0" y="T1"/>
                </a:cxn>
                <a:cxn ang="0">
                  <a:pos x="T2" y="T3"/>
                </a:cxn>
                <a:cxn ang="0">
                  <a:pos x="T4" y="T5"/>
                </a:cxn>
                <a:cxn ang="0">
                  <a:pos x="T6" y="T7"/>
                </a:cxn>
                <a:cxn ang="0">
                  <a:pos x="T8" y="T9"/>
                </a:cxn>
              </a:cxnLst>
              <a:rect l="0" t="0" r="r" b="b"/>
              <a:pathLst>
                <a:path w="196" h="52">
                  <a:moveTo>
                    <a:pt x="193" y="52"/>
                  </a:moveTo>
                  <a:lnTo>
                    <a:pt x="0" y="35"/>
                  </a:lnTo>
                  <a:lnTo>
                    <a:pt x="3" y="0"/>
                  </a:lnTo>
                  <a:lnTo>
                    <a:pt x="196" y="18"/>
                  </a:lnTo>
                  <a:lnTo>
                    <a:pt x="193" y="52"/>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9" name="íşlïḑê">
              <a:extLst>
                <a:ext uri="{FF2B5EF4-FFF2-40B4-BE49-F238E27FC236}">
                  <a16:creationId xmlns:a16="http://schemas.microsoft.com/office/drawing/2014/main" id="{61AFC9D7-4A26-44AD-8F5A-C2308A93BDB9}"/>
                </a:ext>
              </a:extLst>
            </p:cNvPr>
            <p:cNvSpPr/>
            <p:nvPr/>
          </p:nvSpPr>
          <p:spPr bwMode="auto">
            <a:xfrm>
              <a:off x="6015756" y="3666221"/>
              <a:ext cx="108107" cy="108107"/>
            </a:xfrm>
            <a:custGeom>
              <a:avLst/>
              <a:gdLst>
                <a:gd name="T0" fmla="*/ 90 w 97"/>
                <a:gd name="T1" fmla="*/ 97 h 97"/>
                <a:gd name="T2" fmla="*/ 0 w 97"/>
                <a:gd name="T3" fmla="*/ 88 h 97"/>
                <a:gd name="T4" fmla="*/ 9 w 97"/>
                <a:gd name="T5" fmla="*/ 0 h 97"/>
                <a:gd name="T6" fmla="*/ 97 w 97"/>
                <a:gd name="T7" fmla="*/ 7 h 97"/>
                <a:gd name="T8" fmla="*/ 90 w 97"/>
                <a:gd name="T9" fmla="*/ 97 h 97"/>
              </a:gdLst>
              <a:ahLst/>
              <a:cxnLst>
                <a:cxn ang="0">
                  <a:pos x="T0" y="T1"/>
                </a:cxn>
                <a:cxn ang="0">
                  <a:pos x="T2" y="T3"/>
                </a:cxn>
                <a:cxn ang="0">
                  <a:pos x="T4" y="T5"/>
                </a:cxn>
                <a:cxn ang="0">
                  <a:pos x="T6" y="T7"/>
                </a:cxn>
                <a:cxn ang="0">
                  <a:pos x="T8" y="T9"/>
                </a:cxn>
              </a:cxnLst>
              <a:rect l="0" t="0" r="r" b="b"/>
              <a:pathLst>
                <a:path w="97" h="97">
                  <a:moveTo>
                    <a:pt x="90" y="97"/>
                  </a:moveTo>
                  <a:lnTo>
                    <a:pt x="0" y="88"/>
                  </a:lnTo>
                  <a:lnTo>
                    <a:pt x="9" y="0"/>
                  </a:lnTo>
                  <a:lnTo>
                    <a:pt x="97" y="7"/>
                  </a:lnTo>
                  <a:lnTo>
                    <a:pt x="90" y="97"/>
                  </a:lnTo>
                  <a:close/>
                </a:path>
              </a:pathLst>
            </a:custGeom>
            <a:solidFill>
              <a:srgbClr val="6B2D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0" name="ïslîḑê">
              <a:extLst>
                <a:ext uri="{FF2B5EF4-FFF2-40B4-BE49-F238E27FC236}">
                  <a16:creationId xmlns:a16="http://schemas.microsoft.com/office/drawing/2014/main" id="{FEDED064-1574-47FD-A05A-79FFC99B41F3}"/>
                </a:ext>
              </a:extLst>
            </p:cNvPr>
            <p:cNvSpPr/>
            <p:nvPr/>
          </p:nvSpPr>
          <p:spPr bwMode="auto">
            <a:xfrm>
              <a:off x="6015756" y="3666221"/>
              <a:ext cx="108107" cy="108107"/>
            </a:xfrm>
            <a:custGeom>
              <a:avLst/>
              <a:gdLst>
                <a:gd name="T0" fmla="*/ 90 w 97"/>
                <a:gd name="T1" fmla="*/ 97 h 97"/>
                <a:gd name="T2" fmla="*/ 0 w 97"/>
                <a:gd name="T3" fmla="*/ 88 h 97"/>
                <a:gd name="T4" fmla="*/ 9 w 97"/>
                <a:gd name="T5" fmla="*/ 0 h 97"/>
                <a:gd name="T6" fmla="*/ 97 w 97"/>
                <a:gd name="T7" fmla="*/ 7 h 97"/>
                <a:gd name="T8" fmla="*/ 90 w 97"/>
                <a:gd name="T9" fmla="*/ 97 h 97"/>
              </a:gdLst>
              <a:ahLst/>
              <a:cxnLst>
                <a:cxn ang="0">
                  <a:pos x="T0" y="T1"/>
                </a:cxn>
                <a:cxn ang="0">
                  <a:pos x="T2" y="T3"/>
                </a:cxn>
                <a:cxn ang="0">
                  <a:pos x="T4" y="T5"/>
                </a:cxn>
                <a:cxn ang="0">
                  <a:pos x="T6" y="T7"/>
                </a:cxn>
                <a:cxn ang="0">
                  <a:pos x="T8" y="T9"/>
                </a:cxn>
              </a:cxnLst>
              <a:rect l="0" t="0" r="r" b="b"/>
              <a:pathLst>
                <a:path w="97" h="97">
                  <a:moveTo>
                    <a:pt x="90" y="97"/>
                  </a:moveTo>
                  <a:lnTo>
                    <a:pt x="0" y="88"/>
                  </a:lnTo>
                  <a:lnTo>
                    <a:pt x="9" y="0"/>
                  </a:lnTo>
                  <a:lnTo>
                    <a:pt x="97" y="7"/>
                  </a:lnTo>
                  <a:lnTo>
                    <a:pt x="90" y="9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1" name="îṩḷíḓe">
              <a:extLst>
                <a:ext uri="{FF2B5EF4-FFF2-40B4-BE49-F238E27FC236}">
                  <a16:creationId xmlns:a16="http://schemas.microsoft.com/office/drawing/2014/main" id="{D91D9C3B-E1D4-4A85-931A-30731A8DDB4A}"/>
                </a:ext>
              </a:extLst>
            </p:cNvPr>
            <p:cNvSpPr/>
            <p:nvPr/>
          </p:nvSpPr>
          <p:spPr bwMode="auto">
            <a:xfrm>
              <a:off x="6207449" y="3711916"/>
              <a:ext cx="643065" cy="95847"/>
            </a:xfrm>
            <a:custGeom>
              <a:avLst/>
              <a:gdLst>
                <a:gd name="T0" fmla="*/ 574 w 577"/>
                <a:gd name="T1" fmla="*/ 86 h 86"/>
                <a:gd name="T2" fmla="*/ 0 w 577"/>
                <a:gd name="T3" fmla="*/ 34 h 86"/>
                <a:gd name="T4" fmla="*/ 2 w 577"/>
                <a:gd name="T5" fmla="*/ 0 h 86"/>
                <a:gd name="T6" fmla="*/ 577 w 577"/>
                <a:gd name="T7" fmla="*/ 52 h 86"/>
                <a:gd name="T8" fmla="*/ 574 w 577"/>
                <a:gd name="T9" fmla="*/ 86 h 86"/>
              </a:gdLst>
              <a:ahLst/>
              <a:cxnLst>
                <a:cxn ang="0">
                  <a:pos x="T0" y="T1"/>
                </a:cxn>
                <a:cxn ang="0">
                  <a:pos x="T2" y="T3"/>
                </a:cxn>
                <a:cxn ang="0">
                  <a:pos x="T4" y="T5"/>
                </a:cxn>
                <a:cxn ang="0">
                  <a:pos x="T6" y="T7"/>
                </a:cxn>
                <a:cxn ang="0">
                  <a:pos x="T8" y="T9"/>
                </a:cxn>
              </a:cxnLst>
              <a:rect l="0" t="0" r="r" b="b"/>
              <a:pathLst>
                <a:path w="577" h="86">
                  <a:moveTo>
                    <a:pt x="574" y="86"/>
                  </a:moveTo>
                  <a:lnTo>
                    <a:pt x="0" y="34"/>
                  </a:lnTo>
                  <a:lnTo>
                    <a:pt x="2" y="0"/>
                  </a:lnTo>
                  <a:lnTo>
                    <a:pt x="577" y="52"/>
                  </a:lnTo>
                  <a:lnTo>
                    <a:pt x="574" y="86"/>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2" name="iš1idê">
              <a:extLst>
                <a:ext uri="{FF2B5EF4-FFF2-40B4-BE49-F238E27FC236}">
                  <a16:creationId xmlns:a16="http://schemas.microsoft.com/office/drawing/2014/main" id="{702720DB-643E-4AE2-927C-8316DDF8B830}"/>
                </a:ext>
              </a:extLst>
            </p:cNvPr>
            <p:cNvSpPr/>
            <p:nvPr/>
          </p:nvSpPr>
          <p:spPr bwMode="auto">
            <a:xfrm>
              <a:off x="6207449" y="3711916"/>
              <a:ext cx="643065" cy="95847"/>
            </a:xfrm>
            <a:custGeom>
              <a:avLst/>
              <a:gdLst>
                <a:gd name="T0" fmla="*/ 574 w 577"/>
                <a:gd name="T1" fmla="*/ 86 h 86"/>
                <a:gd name="T2" fmla="*/ 0 w 577"/>
                <a:gd name="T3" fmla="*/ 34 h 86"/>
                <a:gd name="T4" fmla="*/ 2 w 577"/>
                <a:gd name="T5" fmla="*/ 0 h 86"/>
                <a:gd name="T6" fmla="*/ 577 w 577"/>
                <a:gd name="T7" fmla="*/ 52 h 86"/>
                <a:gd name="T8" fmla="*/ 574 w 577"/>
                <a:gd name="T9" fmla="*/ 86 h 86"/>
              </a:gdLst>
              <a:ahLst/>
              <a:cxnLst>
                <a:cxn ang="0">
                  <a:pos x="T0" y="T1"/>
                </a:cxn>
                <a:cxn ang="0">
                  <a:pos x="T2" y="T3"/>
                </a:cxn>
                <a:cxn ang="0">
                  <a:pos x="T4" y="T5"/>
                </a:cxn>
                <a:cxn ang="0">
                  <a:pos x="T6" y="T7"/>
                </a:cxn>
                <a:cxn ang="0">
                  <a:pos x="T8" y="T9"/>
                </a:cxn>
              </a:cxnLst>
              <a:rect l="0" t="0" r="r" b="b"/>
              <a:pathLst>
                <a:path w="577" h="86">
                  <a:moveTo>
                    <a:pt x="574" y="86"/>
                  </a:moveTo>
                  <a:lnTo>
                    <a:pt x="0" y="34"/>
                  </a:lnTo>
                  <a:lnTo>
                    <a:pt x="2" y="0"/>
                  </a:lnTo>
                  <a:lnTo>
                    <a:pt x="577" y="52"/>
                  </a:lnTo>
                  <a:lnTo>
                    <a:pt x="574" y="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3" name="íṣlïḋe">
              <a:extLst>
                <a:ext uri="{FF2B5EF4-FFF2-40B4-BE49-F238E27FC236}">
                  <a16:creationId xmlns:a16="http://schemas.microsoft.com/office/drawing/2014/main" id="{933ED7D8-F8F2-401A-A29D-4CD1FA241342}"/>
                </a:ext>
              </a:extLst>
            </p:cNvPr>
            <p:cNvSpPr/>
            <p:nvPr/>
          </p:nvSpPr>
          <p:spPr bwMode="auto">
            <a:xfrm>
              <a:off x="6002382" y="3826709"/>
              <a:ext cx="108107" cy="108107"/>
            </a:xfrm>
            <a:custGeom>
              <a:avLst/>
              <a:gdLst>
                <a:gd name="T0" fmla="*/ 89 w 97"/>
                <a:gd name="T1" fmla="*/ 97 h 97"/>
                <a:gd name="T2" fmla="*/ 0 w 97"/>
                <a:gd name="T3" fmla="*/ 90 h 97"/>
                <a:gd name="T4" fmla="*/ 8 w 97"/>
                <a:gd name="T5" fmla="*/ 0 h 97"/>
                <a:gd name="T6" fmla="*/ 97 w 97"/>
                <a:gd name="T7" fmla="*/ 8 h 97"/>
                <a:gd name="T8" fmla="*/ 89 w 97"/>
                <a:gd name="T9" fmla="*/ 97 h 97"/>
              </a:gdLst>
              <a:ahLst/>
              <a:cxnLst>
                <a:cxn ang="0">
                  <a:pos x="T0" y="T1"/>
                </a:cxn>
                <a:cxn ang="0">
                  <a:pos x="T2" y="T3"/>
                </a:cxn>
                <a:cxn ang="0">
                  <a:pos x="T4" y="T5"/>
                </a:cxn>
                <a:cxn ang="0">
                  <a:pos x="T6" y="T7"/>
                </a:cxn>
                <a:cxn ang="0">
                  <a:pos x="T8" y="T9"/>
                </a:cxn>
              </a:cxnLst>
              <a:rect l="0" t="0" r="r" b="b"/>
              <a:pathLst>
                <a:path w="97" h="97">
                  <a:moveTo>
                    <a:pt x="89" y="97"/>
                  </a:moveTo>
                  <a:lnTo>
                    <a:pt x="0" y="90"/>
                  </a:lnTo>
                  <a:lnTo>
                    <a:pt x="8" y="0"/>
                  </a:lnTo>
                  <a:lnTo>
                    <a:pt x="97" y="8"/>
                  </a:lnTo>
                  <a:lnTo>
                    <a:pt x="89" y="97"/>
                  </a:lnTo>
                  <a:close/>
                </a:path>
              </a:pathLst>
            </a:custGeom>
            <a:solidFill>
              <a:srgbClr val="F22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4" name="î$ḷïḍé">
              <a:extLst>
                <a:ext uri="{FF2B5EF4-FFF2-40B4-BE49-F238E27FC236}">
                  <a16:creationId xmlns:a16="http://schemas.microsoft.com/office/drawing/2014/main" id="{79FBC151-1EE7-4123-BC65-CB4E8CA73DEC}"/>
                </a:ext>
              </a:extLst>
            </p:cNvPr>
            <p:cNvSpPr/>
            <p:nvPr/>
          </p:nvSpPr>
          <p:spPr bwMode="auto">
            <a:xfrm>
              <a:off x="6002382" y="3826709"/>
              <a:ext cx="108107" cy="108107"/>
            </a:xfrm>
            <a:custGeom>
              <a:avLst/>
              <a:gdLst>
                <a:gd name="T0" fmla="*/ 89 w 97"/>
                <a:gd name="T1" fmla="*/ 97 h 97"/>
                <a:gd name="T2" fmla="*/ 0 w 97"/>
                <a:gd name="T3" fmla="*/ 90 h 97"/>
                <a:gd name="T4" fmla="*/ 8 w 97"/>
                <a:gd name="T5" fmla="*/ 0 h 97"/>
                <a:gd name="T6" fmla="*/ 97 w 97"/>
                <a:gd name="T7" fmla="*/ 8 h 97"/>
                <a:gd name="T8" fmla="*/ 89 w 97"/>
                <a:gd name="T9" fmla="*/ 97 h 97"/>
              </a:gdLst>
              <a:ahLst/>
              <a:cxnLst>
                <a:cxn ang="0">
                  <a:pos x="T0" y="T1"/>
                </a:cxn>
                <a:cxn ang="0">
                  <a:pos x="T2" y="T3"/>
                </a:cxn>
                <a:cxn ang="0">
                  <a:pos x="T4" y="T5"/>
                </a:cxn>
                <a:cxn ang="0">
                  <a:pos x="T6" y="T7"/>
                </a:cxn>
                <a:cxn ang="0">
                  <a:pos x="T8" y="T9"/>
                </a:cxn>
              </a:cxnLst>
              <a:rect l="0" t="0" r="r" b="b"/>
              <a:pathLst>
                <a:path w="97" h="97">
                  <a:moveTo>
                    <a:pt x="89" y="97"/>
                  </a:moveTo>
                  <a:lnTo>
                    <a:pt x="0" y="90"/>
                  </a:lnTo>
                  <a:lnTo>
                    <a:pt x="8" y="0"/>
                  </a:lnTo>
                  <a:lnTo>
                    <a:pt x="97" y="8"/>
                  </a:lnTo>
                  <a:lnTo>
                    <a:pt x="89" y="9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5" name="îšľîḓê">
              <a:extLst>
                <a:ext uri="{FF2B5EF4-FFF2-40B4-BE49-F238E27FC236}">
                  <a16:creationId xmlns:a16="http://schemas.microsoft.com/office/drawing/2014/main" id="{8852FFB8-FD09-4ACA-ACFD-A87129652987}"/>
                </a:ext>
              </a:extLst>
            </p:cNvPr>
            <p:cNvSpPr/>
            <p:nvPr/>
          </p:nvSpPr>
          <p:spPr bwMode="auto">
            <a:xfrm>
              <a:off x="6192961" y="3874633"/>
              <a:ext cx="228472" cy="56840"/>
            </a:xfrm>
            <a:custGeom>
              <a:avLst/>
              <a:gdLst>
                <a:gd name="T0" fmla="*/ 202 w 205"/>
                <a:gd name="T1" fmla="*/ 51 h 51"/>
                <a:gd name="T2" fmla="*/ 0 w 205"/>
                <a:gd name="T3" fmla="*/ 34 h 51"/>
                <a:gd name="T4" fmla="*/ 3 w 205"/>
                <a:gd name="T5" fmla="*/ 0 h 51"/>
                <a:gd name="T6" fmla="*/ 205 w 205"/>
                <a:gd name="T7" fmla="*/ 17 h 51"/>
                <a:gd name="T8" fmla="*/ 202 w 205"/>
                <a:gd name="T9" fmla="*/ 51 h 51"/>
              </a:gdLst>
              <a:ahLst/>
              <a:cxnLst>
                <a:cxn ang="0">
                  <a:pos x="T0" y="T1"/>
                </a:cxn>
                <a:cxn ang="0">
                  <a:pos x="T2" y="T3"/>
                </a:cxn>
                <a:cxn ang="0">
                  <a:pos x="T4" y="T5"/>
                </a:cxn>
                <a:cxn ang="0">
                  <a:pos x="T6" y="T7"/>
                </a:cxn>
                <a:cxn ang="0">
                  <a:pos x="T8" y="T9"/>
                </a:cxn>
              </a:cxnLst>
              <a:rect l="0" t="0" r="r" b="b"/>
              <a:pathLst>
                <a:path w="205" h="51">
                  <a:moveTo>
                    <a:pt x="202" y="51"/>
                  </a:moveTo>
                  <a:lnTo>
                    <a:pt x="0" y="34"/>
                  </a:lnTo>
                  <a:lnTo>
                    <a:pt x="3" y="0"/>
                  </a:lnTo>
                  <a:lnTo>
                    <a:pt x="205" y="17"/>
                  </a:lnTo>
                  <a:lnTo>
                    <a:pt x="202" y="51"/>
                  </a:lnTo>
                  <a:close/>
                </a:path>
              </a:pathLst>
            </a:custGeom>
            <a:solidFill>
              <a:srgbClr val="949A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6" name="išḻíḑé">
              <a:extLst>
                <a:ext uri="{FF2B5EF4-FFF2-40B4-BE49-F238E27FC236}">
                  <a16:creationId xmlns:a16="http://schemas.microsoft.com/office/drawing/2014/main" id="{8837333E-0A72-4E79-A16D-D15390BA36AC}"/>
                </a:ext>
              </a:extLst>
            </p:cNvPr>
            <p:cNvSpPr/>
            <p:nvPr/>
          </p:nvSpPr>
          <p:spPr bwMode="auto">
            <a:xfrm>
              <a:off x="6192961" y="3874633"/>
              <a:ext cx="228472" cy="56840"/>
            </a:xfrm>
            <a:custGeom>
              <a:avLst/>
              <a:gdLst>
                <a:gd name="T0" fmla="*/ 202 w 205"/>
                <a:gd name="T1" fmla="*/ 51 h 51"/>
                <a:gd name="T2" fmla="*/ 0 w 205"/>
                <a:gd name="T3" fmla="*/ 34 h 51"/>
                <a:gd name="T4" fmla="*/ 3 w 205"/>
                <a:gd name="T5" fmla="*/ 0 h 51"/>
                <a:gd name="T6" fmla="*/ 205 w 205"/>
                <a:gd name="T7" fmla="*/ 17 h 51"/>
                <a:gd name="T8" fmla="*/ 202 w 205"/>
                <a:gd name="T9" fmla="*/ 51 h 51"/>
              </a:gdLst>
              <a:ahLst/>
              <a:cxnLst>
                <a:cxn ang="0">
                  <a:pos x="T0" y="T1"/>
                </a:cxn>
                <a:cxn ang="0">
                  <a:pos x="T2" y="T3"/>
                </a:cxn>
                <a:cxn ang="0">
                  <a:pos x="T4" y="T5"/>
                </a:cxn>
                <a:cxn ang="0">
                  <a:pos x="T6" y="T7"/>
                </a:cxn>
                <a:cxn ang="0">
                  <a:pos x="T8" y="T9"/>
                </a:cxn>
              </a:cxnLst>
              <a:rect l="0" t="0" r="r" b="b"/>
              <a:pathLst>
                <a:path w="205" h="51">
                  <a:moveTo>
                    <a:pt x="202" y="51"/>
                  </a:moveTo>
                  <a:lnTo>
                    <a:pt x="0" y="34"/>
                  </a:lnTo>
                  <a:lnTo>
                    <a:pt x="3" y="0"/>
                  </a:lnTo>
                  <a:lnTo>
                    <a:pt x="205" y="17"/>
                  </a:lnTo>
                  <a:lnTo>
                    <a:pt x="202" y="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7" name="iŝļiḓe">
              <a:extLst>
                <a:ext uri="{FF2B5EF4-FFF2-40B4-BE49-F238E27FC236}">
                  <a16:creationId xmlns:a16="http://schemas.microsoft.com/office/drawing/2014/main" id="{8B38E91E-E58D-47B6-A4C0-01A11D5B86CC}"/>
                </a:ext>
              </a:extLst>
            </p:cNvPr>
            <p:cNvSpPr/>
            <p:nvPr/>
          </p:nvSpPr>
          <p:spPr bwMode="auto">
            <a:xfrm>
              <a:off x="6458211" y="3577061"/>
              <a:ext cx="217327" cy="57954"/>
            </a:xfrm>
            <a:custGeom>
              <a:avLst/>
              <a:gdLst>
                <a:gd name="T0" fmla="*/ 193 w 195"/>
                <a:gd name="T1" fmla="*/ 52 h 52"/>
                <a:gd name="T2" fmla="*/ 0 w 195"/>
                <a:gd name="T3" fmla="*/ 34 h 52"/>
                <a:gd name="T4" fmla="*/ 3 w 195"/>
                <a:gd name="T5" fmla="*/ 0 h 52"/>
                <a:gd name="T6" fmla="*/ 195 w 195"/>
                <a:gd name="T7" fmla="*/ 17 h 52"/>
                <a:gd name="T8" fmla="*/ 193 w 195"/>
                <a:gd name="T9" fmla="*/ 52 h 52"/>
              </a:gdLst>
              <a:ahLst/>
              <a:cxnLst>
                <a:cxn ang="0">
                  <a:pos x="T0" y="T1"/>
                </a:cxn>
                <a:cxn ang="0">
                  <a:pos x="T2" y="T3"/>
                </a:cxn>
                <a:cxn ang="0">
                  <a:pos x="T4" y="T5"/>
                </a:cxn>
                <a:cxn ang="0">
                  <a:pos x="T6" y="T7"/>
                </a:cxn>
                <a:cxn ang="0">
                  <a:pos x="T8" y="T9"/>
                </a:cxn>
              </a:cxnLst>
              <a:rect l="0" t="0" r="r" b="b"/>
              <a:pathLst>
                <a:path w="195" h="52">
                  <a:moveTo>
                    <a:pt x="193" y="52"/>
                  </a:moveTo>
                  <a:lnTo>
                    <a:pt x="0" y="34"/>
                  </a:lnTo>
                  <a:lnTo>
                    <a:pt x="3" y="0"/>
                  </a:lnTo>
                  <a:lnTo>
                    <a:pt x="195" y="17"/>
                  </a:lnTo>
                  <a:lnTo>
                    <a:pt x="193" y="52"/>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8" name="îsḻíḑê">
              <a:extLst>
                <a:ext uri="{FF2B5EF4-FFF2-40B4-BE49-F238E27FC236}">
                  <a16:creationId xmlns:a16="http://schemas.microsoft.com/office/drawing/2014/main" id="{C3ED3F76-4CB1-4355-8DAA-2DD2B6947710}"/>
                </a:ext>
              </a:extLst>
            </p:cNvPr>
            <p:cNvSpPr/>
            <p:nvPr/>
          </p:nvSpPr>
          <p:spPr bwMode="auto">
            <a:xfrm>
              <a:off x="6458211" y="3577061"/>
              <a:ext cx="217327" cy="57954"/>
            </a:xfrm>
            <a:custGeom>
              <a:avLst/>
              <a:gdLst>
                <a:gd name="T0" fmla="*/ 193 w 195"/>
                <a:gd name="T1" fmla="*/ 52 h 52"/>
                <a:gd name="T2" fmla="*/ 0 w 195"/>
                <a:gd name="T3" fmla="*/ 34 h 52"/>
                <a:gd name="T4" fmla="*/ 3 w 195"/>
                <a:gd name="T5" fmla="*/ 0 h 52"/>
                <a:gd name="T6" fmla="*/ 195 w 195"/>
                <a:gd name="T7" fmla="*/ 17 h 52"/>
                <a:gd name="T8" fmla="*/ 193 w 195"/>
                <a:gd name="T9" fmla="*/ 52 h 52"/>
              </a:gdLst>
              <a:ahLst/>
              <a:cxnLst>
                <a:cxn ang="0">
                  <a:pos x="T0" y="T1"/>
                </a:cxn>
                <a:cxn ang="0">
                  <a:pos x="T2" y="T3"/>
                </a:cxn>
                <a:cxn ang="0">
                  <a:pos x="T4" y="T5"/>
                </a:cxn>
                <a:cxn ang="0">
                  <a:pos x="T6" y="T7"/>
                </a:cxn>
                <a:cxn ang="0">
                  <a:pos x="T8" y="T9"/>
                </a:cxn>
              </a:cxnLst>
              <a:rect l="0" t="0" r="r" b="b"/>
              <a:pathLst>
                <a:path w="195" h="52">
                  <a:moveTo>
                    <a:pt x="193" y="52"/>
                  </a:moveTo>
                  <a:lnTo>
                    <a:pt x="0" y="34"/>
                  </a:lnTo>
                  <a:lnTo>
                    <a:pt x="3" y="0"/>
                  </a:lnTo>
                  <a:lnTo>
                    <a:pt x="195" y="17"/>
                  </a:lnTo>
                  <a:lnTo>
                    <a:pt x="193"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9" name="îSḻidè">
              <a:extLst>
                <a:ext uri="{FF2B5EF4-FFF2-40B4-BE49-F238E27FC236}">
                  <a16:creationId xmlns:a16="http://schemas.microsoft.com/office/drawing/2014/main" id="{18CA4E75-7346-4B88-8DE7-D1733DD011FA}"/>
                </a:ext>
              </a:extLst>
            </p:cNvPr>
            <p:cNvSpPr/>
            <p:nvPr/>
          </p:nvSpPr>
          <p:spPr bwMode="auto">
            <a:xfrm>
              <a:off x="7143626" y="3314040"/>
              <a:ext cx="59069" cy="55725"/>
            </a:xfrm>
            <a:custGeom>
              <a:avLst/>
              <a:gdLst>
                <a:gd name="T0" fmla="*/ 18 w 37"/>
                <a:gd name="T1" fmla="*/ 35 h 35"/>
                <a:gd name="T2" fmla="*/ 17 w 37"/>
                <a:gd name="T3" fmla="*/ 35 h 35"/>
                <a:gd name="T4" fmla="*/ 5 w 37"/>
                <a:gd name="T5" fmla="*/ 29 h 35"/>
                <a:gd name="T6" fmla="*/ 1 w 37"/>
                <a:gd name="T7" fmla="*/ 16 h 35"/>
                <a:gd name="T8" fmla="*/ 18 w 37"/>
                <a:gd name="T9" fmla="*/ 0 h 35"/>
                <a:gd name="T10" fmla="*/ 20 w 37"/>
                <a:gd name="T11" fmla="*/ 0 h 35"/>
                <a:gd name="T12" fmla="*/ 36 w 37"/>
                <a:gd name="T13" fmla="*/ 19 h 35"/>
                <a:gd name="T14" fmla="*/ 18 w 37"/>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5">
                  <a:moveTo>
                    <a:pt x="18" y="35"/>
                  </a:moveTo>
                  <a:cubicBezTo>
                    <a:pt x="18" y="35"/>
                    <a:pt x="17" y="35"/>
                    <a:pt x="17" y="35"/>
                  </a:cubicBezTo>
                  <a:cubicBezTo>
                    <a:pt x="12" y="35"/>
                    <a:pt x="8" y="33"/>
                    <a:pt x="5" y="29"/>
                  </a:cubicBezTo>
                  <a:cubicBezTo>
                    <a:pt x="2" y="26"/>
                    <a:pt x="0" y="21"/>
                    <a:pt x="1" y="16"/>
                  </a:cubicBezTo>
                  <a:cubicBezTo>
                    <a:pt x="1" y="7"/>
                    <a:pt x="9" y="0"/>
                    <a:pt x="18" y="0"/>
                  </a:cubicBezTo>
                  <a:cubicBezTo>
                    <a:pt x="19" y="0"/>
                    <a:pt x="19" y="0"/>
                    <a:pt x="20" y="0"/>
                  </a:cubicBezTo>
                  <a:cubicBezTo>
                    <a:pt x="29" y="1"/>
                    <a:pt x="37" y="9"/>
                    <a:pt x="36" y="19"/>
                  </a:cubicBezTo>
                  <a:cubicBezTo>
                    <a:pt x="35" y="28"/>
                    <a:pt x="27" y="35"/>
                    <a:pt x="18" y="35"/>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0" name="íṣ1ïďê">
              <a:extLst>
                <a:ext uri="{FF2B5EF4-FFF2-40B4-BE49-F238E27FC236}">
                  <a16:creationId xmlns:a16="http://schemas.microsoft.com/office/drawing/2014/main" id="{A634BBEB-4C4D-4549-B311-5654898D9290}"/>
                </a:ext>
              </a:extLst>
            </p:cNvPr>
            <p:cNvSpPr/>
            <p:nvPr/>
          </p:nvSpPr>
          <p:spPr bwMode="auto">
            <a:xfrm>
              <a:off x="7138054" y="3309582"/>
              <a:ext cx="66870" cy="64641"/>
            </a:xfrm>
            <a:custGeom>
              <a:avLst/>
              <a:gdLst>
                <a:gd name="T0" fmla="*/ 21 w 42"/>
                <a:gd name="T1" fmla="*/ 6 h 41"/>
                <a:gd name="T2" fmla="*/ 22 w 42"/>
                <a:gd name="T3" fmla="*/ 6 h 41"/>
                <a:gd name="T4" fmla="*/ 36 w 42"/>
                <a:gd name="T5" fmla="*/ 22 h 41"/>
                <a:gd name="T6" fmla="*/ 21 w 42"/>
                <a:gd name="T7" fmla="*/ 36 h 41"/>
                <a:gd name="T8" fmla="*/ 20 w 42"/>
                <a:gd name="T9" fmla="*/ 36 h 41"/>
                <a:gd name="T10" fmla="*/ 6 w 42"/>
                <a:gd name="T11" fmla="*/ 20 h 41"/>
                <a:gd name="T12" fmla="*/ 21 w 42"/>
                <a:gd name="T13" fmla="*/ 6 h 41"/>
                <a:gd name="T14" fmla="*/ 21 w 42"/>
                <a:gd name="T15" fmla="*/ 0 h 41"/>
                <a:gd name="T16" fmla="*/ 1 w 42"/>
                <a:gd name="T17" fmla="*/ 19 h 41"/>
                <a:gd name="T18" fmla="*/ 6 w 42"/>
                <a:gd name="T19" fmla="*/ 34 h 41"/>
                <a:gd name="T20" fmla="*/ 20 w 42"/>
                <a:gd name="T21" fmla="*/ 41 h 41"/>
                <a:gd name="T22" fmla="*/ 21 w 42"/>
                <a:gd name="T23" fmla="*/ 41 h 41"/>
                <a:gd name="T24" fmla="*/ 42 w 42"/>
                <a:gd name="T25" fmla="*/ 22 h 41"/>
                <a:gd name="T26" fmla="*/ 37 w 42"/>
                <a:gd name="T27" fmla="*/ 7 h 41"/>
                <a:gd name="T28" fmla="*/ 23 w 42"/>
                <a:gd name="T29" fmla="*/ 0 h 41"/>
                <a:gd name="T30" fmla="*/ 21 w 42"/>
                <a:gd name="T3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41">
                  <a:moveTo>
                    <a:pt x="21" y="6"/>
                  </a:moveTo>
                  <a:cubicBezTo>
                    <a:pt x="22" y="6"/>
                    <a:pt x="22" y="6"/>
                    <a:pt x="22" y="6"/>
                  </a:cubicBezTo>
                  <a:cubicBezTo>
                    <a:pt x="31" y="6"/>
                    <a:pt x="37" y="14"/>
                    <a:pt x="36" y="22"/>
                  </a:cubicBezTo>
                  <a:cubicBezTo>
                    <a:pt x="36" y="30"/>
                    <a:pt x="29" y="36"/>
                    <a:pt x="21" y="36"/>
                  </a:cubicBezTo>
                  <a:cubicBezTo>
                    <a:pt x="21" y="36"/>
                    <a:pt x="20" y="36"/>
                    <a:pt x="20" y="36"/>
                  </a:cubicBezTo>
                  <a:cubicBezTo>
                    <a:pt x="12" y="35"/>
                    <a:pt x="6" y="28"/>
                    <a:pt x="6" y="20"/>
                  </a:cubicBezTo>
                  <a:cubicBezTo>
                    <a:pt x="7" y="12"/>
                    <a:pt x="13" y="6"/>
                    <a:pt x="21" y="6"/>
                  </a:cubicBezTo>
                  <a:moveTo>
                    <a:pt x="21" y="0"/>
                  </a:moveTo>
                  <a:cubicBezTo>
                    <a:pt x="11" y="0"/>
                    <a:pt x="2" y="9"/>
                    <a:pt x="1" y="19"/>
                  </a:cubicBezTo>
                  <a:cubicBezTo>
                    <a:pt x="0" y="25"/>
                    <a:pt x="2" y="30"/>
                    <a:pt x="6" y="34"/>
                  </a:cubicBezTo>
                  <a:cubicBezTo>
                    <a:pt x="9" y="38"/>
                    <a:pt x="14" y="41"/>
                    <a:pt x="20" y="41"/>
                  </a:cubicBezTo>
                  <a:cubicBezTo>
                    <a:pt x="20" y="41"/>
                    <a:pt x="21" y="41"/>
                    <a:pt x="21" y="41"/>
                  </a:cubicBezTo>
                  <a:cubicBezTo>
                    <a:pt x="32" y="41"/>
                    <a:pt x="41" y="33"/>
                    <a:pt x="42" y="22"/>
                  </a:cubicBezTo>
                  <a:cubicBezTo>
                    <a:pt x="42" y="17"/>
                    <a:pt x="40" y="11"/>
                    <a:pt x="37" y="7"/>
                  </a:cubicBezTo>
                  <a:cubicBezTo>
                    <a:pt x="33" y="3"/>
                    <a:pt x="28" y="1"/>
                    <a:pt x="23" y="0"/>
                  </a:cubicBezTo>
                  <a:cubicBezTo>
                    <a:pt x="22" y="0"/>
                    <a:pt x="22" y="0"/>
                    <a:pt x="21" y="0"/>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1" name="ïṩlíde">
              <a:extLst>
                <a:ext uri="{FF2B5EF4-FFF2-40B4-BE49-F238E27FC236}">
                  <a16:creationId xmlns:a16="http://schemas.microsoft.com/office/drawing/2014/main" id="{E488C786-A385-46FF-813B-865F19AFA2EC}"/>
                </a:ext>
              </a:extLst>
            </p:cNvPr>
            <p:cNvSpPr/>
            <p:nvPr/>
          </p:nvSpPr>
          <p:spPr bwMode="auto">
            <a:xfrm>
              <a:off x="6943017" y="3146866"/>
              <a:ext cx="59069" cy="57954"/>
            </a:xfrm>
            <a:custGeom>
              <a:avLst/>
              <a:gdLst>
                <a:gd name="T0" fmla="*/ 19 w 37"/>
                <a:gd name="T1" fmla="*/ 36 h 36"/>
                <a:gd name="T2" fmla="*/ 17 w 37"/>
                <a:gd name="T3" fmla="*/ 36 h 36"/>
                <a:gd name="T4" fmla="*/ 1 w 37"/>
                <a:gd name="T5" fmla="*/ 17 h 36"/>
                <a:gd name="T6" fmla="*/ 19 w 37"/>
                <a:gd name="T7" fmla="*/ 0 h 36"/>
                <a:gd name="T8" fmla="*/ 20 w 37"/>
                <a:gd name="T9" fmla="*/ 0 h 36"/>
                <a:gd name="T10" fmla="*/ 36 w 37"/>
                <a:gd name="T11" fmla="*/ 19 h 36"/>
                <a:gd name="T12" fmla="*/ 19 w 37"/>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7" h="36">
                  <a:moveTo>
                    <a:pt x="19" y="36"/>
                  </a:moveTo>
                  <a:cubicBezTo>
                    <a:pt x="18" y="36"/>
                    <a:pt x="18" y="36"/>
                    <a:pt x="17" y="36"/>
                  </a:cubicBezTo>
                  <a:cubicBezTo>
                    <a:pt x="8" y="35"/>
                    <a:pt x="0" y="26"/>
                    <a:pt x="1" y="17"/>
                  </a:cubicBezTo>
                  <a:cubicBezTo>
                    <a:pt x="2" y="8"/>
                    <a:pt x="10" y="0"/>
                    <a:pt x="19" y="0"/>
                  </a:cubicBezTo>
                  <a:cubicBezTo>
                    <a:pt x="19" y="0"/>
                    <a:pt x="20" y="0"/>
                    <a:pt x="20" y="0"/>
                  </a:cubicBezTo>
                  <a:cubicBezTo>
                    <a:pt x="30" y="1"/>
                    <a:pt x="37" y="10"/>
                    <a:pt x="36" y="19"/>
                  </a:cubicBezTo>
                  <a:cubicBezTo>
                    <a:pt x="36" y="29"/>
                    <a:pt x="28" y="36"/>
                    <a:pt x="19" y="36"/>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2" name="ïṧḻîḓé">
              <a:extLst>
                <a:ext uri="{FF2B5EF4-FFF2-40B4-BE49-F238E27FC236}">
                  <a16:creationId xmlns:a16="http://schemas.microsoft.com/office/drawing/2014/main" id="{5CB064B7-6D93-4AA7-A373-45E4D1E2FE70}"/>
                </a:ext>
              </a:extLst>
            </p:cNvPr>
            <p:cNvSpPr/>
            <p:nvPr/>
          </p:nvSpPr>
          <p:spPr bwMode="auto">
            <a:xfrm>
              <a:off x="6939674" y="3143522"/>
              <a:ext cx="66870" cy="65756"/>
            </a:xfrm>
            <a:custGeom>
              <a:avLst/>
              <a:gdLst>
                <a:gd name="T0" fmla="*/ 21 w 42"/>
                <a:gd name="T1" fmla="*/ 5 h 41"/>
                <a:gd name="T2" fmla="*/ 22 w 42"/>
                <a:gd name="T3" fmla="*/ 5 h 41"/>
                <a:gd name="T4" fmla="*/ 36 w 42"/>
                <a:gd name="T5" fmla="*/ 21 h 41"/>
                <a:gd name="T6" fmla="*/ 21 w 42"/>
                <a:gd name="T7" fmla="*/ 35 h 41"/>
                <a:gd name="T8" fmla="*/ 20 w 42"/>
                <a:gd name="T9" fmla="*/ 35 h 41"/>
                <a:gd name="T10" fmla="*/ 6 w 42"/>
                <a:gd name="T11" fmla="*/ 19 h 41"/>
                <a:gd name="T12" fmla="*/ 21 w 42"/>
                <a:gd name="T13" fmla="*/ 5 h 41"/>
                <a:gd name="T14" fmla="*/ 21 w 42"/>
                <a:gd name="T15" fmla="*/ 0 h 41"/>
                <a:gd name="T16" fmla="*/ 0 w 42"/>
                <a:gd name="T17" fmla="*/ 19 h 41"/>
                <a:gd name="T18" fmla="*/ 5 w 42"/>
                <a:gd name="T19" fmla="*/ 33 h 41"/>
                <a:gd name="T20" fmla="*/ 19 w 42"/>
                <a:gd name="T21" fmla="*/ 40 h 41"/>
                <a:gd name="T22" fmla="*/ 21 w 42"/>
                <a:gd name="T23" fmla="*/ 41 h 41"/>
                <a:gd name="T24" fmla="*/ 41 w 42"/>
                <a:gd name="T25" fmla="*/ 22 h 41"/>
                <a:gd name="T26" fmla="*/ 36 w 42"/>
                <a:gd name="T27" fmla="*/ 7 h 41"/>
                <a:gd name="T28" fmla="*/ 22 w 42"/>
                <a:gd name="T29" fmla="*/ 0 h 41"/>
                <a:gd name="T30" fmla="*/ 21 w 42"/>
                <a:gd name="T3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41">
                  <a:moveTo>
                    <a:pt x="21" y="5"/>
                  </a:moveTo>
                  <a:cubicBezTo>
                    <a:pt x="21" y="5"/>
                    <a:pt x="22" y="5"/>
                    <a:pt x="22" y="5"/>
                  </a:cubicBezTo>
                  <a:cubicBezTo>
                    <a:pt x="30" y="6"/>
                    <a:pt x="36" y="13"/>
                    <a:pt x="36" y="21"/>
                  </a:cubicBezTo>
                  <a:cubicBezTo>
                    <a:pt x="35" y="29"/>
                    <a:pt x="29" y="35"/>
                    <a:pt x="21" y="35"/>
                  </a:cubicBezTo>
                  <a:cubicBezTo>
                    <a:pt x="20" y="35"/>
                    <a:pt x="20" y="35"/>
                    <a:pt x="20" y="35"/>
                  </a:cubicBezTo>
                  <a:cubicBezTo>
                    <a:pt x="11" y="34"/>
                    <a:pt x="5" y="27"/>
                    <a:pt x="6" y="19"/>
                  </a:cubicBezTo>
                  <a:cubicBezTo>
                    <a:pt x="6" y="11"/>
                    <a:pt x="13" y="5"/>
                    <a:pt x="21" y="5"/>
                  </a:cubicBezTo>
                  <a:moveTo>
                    <a:pt x="21" y="0"/>
                  </a:moveTo>
                  <a:cubicBezTo>
                    <a:pt x="10" y="0"/>
                    <a:pt x="1" y="8"/>
                    <a:pt x="0" y="19"/>
                  </a:cubicBezTo>
                  <a:cubicBezTo>
                    <a:pt x="0" y="24"/>
                    <a:pt x="2" y="29"/>
                    <a:pt x="5" y="33"/>
                  </a:cubicBezTo>
                  <a:cubicBezTo>
                    <a:pt x="9" y="38"/>
                    <a:pt x="14" y="40"/>
                    <a:pt x="19" y="40"/>
                  </a:cubicBezTo>
                  <a:cubicBezTo>
                    <a:pt x="20" y="40"/>
                    <a:pt x="20" y="41"/>
                    <a:pt x="21" y="41"/>
                  </a:cubicBezTo>
                  <a:cubicBezTo>
                    <a:pt x="31" y="41"/>
                    <a:pt x="40" y="32"/>
                    <a:pt x="41" y="22"/>
                  </a:cubicBezTo>
                  <a:cubicBezTo>
                    <a:pt x="42" y="16"/>
                    <a:pt x="40" y="11"/>
                    <a:pt x="36" y="7"/>
                  </a:cubicBezTo>
                  <a:cubicBezTo>
                    <a:pt x="33" y="3"/>
                    <a:pt x="28" y="0"/>
                    <a:pt x="22" y="0"/>
                  </a:cubicBezTo>
                  <a:cubicBezTo>
                    <a:pt x="22" y="0"/>
                    <a:pt x="21" y="0"/>
                    <a:pt x="21" y="0"/>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3" name="îṥľîḋe">
              <a:extLst>
                <a:ext uri="{FF2B5EF4-FFF2-40B4-BE49-F238E27FC236}">
                  <a16:creationId xmlns:a16="http://schemas.microsoft.com/office/drawing/2014/main" id="{0B1BA782-9546-40B6-B5DE-FC824EBEA497}"/>
                </a:ext>
              </a:extLst>
            </p:cNvPr>
            <p:cNvSpPr/>
            <p:nvPr/>
          </p:nvSpPr>
          <p:spPr bwMode="auto">
            <a:xfrm>
              <a:off x="6655477" y="3270575"/>
              <a:ext cx="56840" cy="57954"/>
            </a:xfrm>
            <a:custGeom>
              <a:avLst/>
              <a:gdLst>
                <a:gd name="T0" fmla="*/ 18 w 36"/>
                <a:gd name="T1" fmla="*/ 36 h 36"/>
                <a:gd name="T2" fmla="*/ 16 w 36"/>
                <a:gd name="T3" fmla="*/ 36 h 36"/>
                <a:gd name="T4" fmla="*/ 4 w 36"/>
                <a:gd name="T5" fmla="*/ 29 h 36"/>
                <a:gd name="T6" fmla="*/ 0 w 36"/>
                <a:gd name="T7" fmla="*/ 17 h 36"/>
                <a:gd name="T8" fmla="*/ 18 w 36"/>
                <a:gd name="T9" fmla="*/ 0 h 36"/>
                <a:gd name="T10" fmla="*/ 19 w 36"/>
                <a:gd name="T11" fmla="*/ 0 h 36"/>
                <a:gd name="T12" fmla="*/ 35 w 36"/>
                <a:gd name="T13" fmla="*/ 19 h 36"/>
                <a:gd name="T14" fmla="*/ 18 w 36"/>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6">
                  <a:moveTo>
                    <a:pt x="18" y="36"/>
                  </a:moveTo>
                  <a:cubicBezTo>
                    <a:pt x="17" y="36"/>
                    <a:pt x="17" y="36"/>
                    <a:pt x="16" y="36"/>
                  </a:cubicBezTo>
                  <a:cubicBezTo>
                    <a:pt x="11" y="35"/>
                    <a:pt x="7" y="33"/>
                    <a:pt x="4" y="29"/>
                  </a:cubicBezTo>
                  <a:cubicBezTo>
                    <a:pt x="1" y="26"/>
                    <a:pt x="0" y="21"/>
                    <a:pt x="0" y="17"/>
                  </a:cubicBezTo>
                  <a:cubicBezTo>
                    <a:pt x="1" y="7"/>
                    <a:pt x="8" y="0"/>
                    <a:pt x="18" y="0"/>
                  </a:cubicBezTo>
                  <a:cubicBezTo>
                    <a:pt x="18" y="0"/>
                    <a:pt x="18" y="0"/>
                    <a:pt x="19" y="0"/>
                  </a:cubicBezTo>
                  <a:cubicBezTo>
                    <a:pt x="29" y="1"/>
                    <a:pt x="36" y="10"/>
                    <a:pt x="35" y="19"/>
                  </a:cubicBezTo>
                  <a:cubicBezTo>
                    <a:pt x="35" y="28"/>
                    <a:pt x="27" y="36"/>
                    <a:pt x="18" y="36"/>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4" name="ïslídé">
              <a:extLst>
                <a:ext uri="{FF2B5EF4-FFF2-40B4-BE49-F238E27FC236}">
                  <a16:creationId xmlns:a16="http://schemas.microsoft.com/office/drawing/2014/main" id="{3F387747-0C4C-40DD-8B31-580DA2179156}"/>
                </a:ext>
              </a:extLst>
            </p:cNvPr>
            <p:cNvSpPr/>
            <p:nvPr/>
          </p:nvSpPr>
          <p:spPr bwMode="auto">
            <a:xfrm>
              <a:off x="6648790" y="3266117"/>
              <a:ext cx="66870" cy="64641"/>
            </a:xfrm>
            <a:custGeom>
              <a:avLst/>
              <a:gdLst>
                <a:gd name="T0" fmla="*/ 22 w 42"/>
                <a:gd name="T1" fmla="*/ 6 h 41"/>
                <a:gd name="T2" fmla="*/ 23 w 42"/>
                <a:gd name="T3" fmla="*/ 6 h 41"/>
                <a:gd name="T4" fmla="*/ 37 w 42"/>
                <a:gd name="T5" fmla="*/ 22 h 41"/>
                <a:gd name="T6" fmla="*/ 22 w 42"/>
                <a:gd name="T7" fmla="*/ 36 h 41"/>
                <a:gd name="T8" fmla="*/ 20 w 42"/>
                <a:gd name="T9" fmla="*/ 36 h 41"/>
                <a:gd name="T10" fmla="*/ 7 w 42"/>
                <a:gd name="T11" fmla="*/ 20 h 41"/>
                <a:gd name="T12" fmla="*/ 22 w 42"/>
                <a:gd name="T13" fmla="*/ 6 h 41"/>
                <a:gd name="T14" fmla="*/ 22 w 42"/>
                <a:gd name="T15" fmla="*/ 0 h 41"/>
                <a:gd name="T16" fmla="*/ 1 w 42"/>
                <a:gd name="T17" fmla="*/ 19 h 41"/>
                <a:gd name="T18" fmla="*/ 20 w 42"/>
                <a:gd name="T19" fmla="*/ 41 h 41"/>
                <a:gd name="T20" fmla="*/ 22 w 42"/>
                <a:gd name="T21" fmla="*/ 41 h 41"/>
                <a:gd name="T22" fmla="*/ 42 w 42"/>
                <a:gd name="T23" fmla="*/ 22 h 41"/>
                <a:gd name="T24" fmla="*/ 37 w 42"/>
                <a:gd name="T25" fmla="*/ 8 h 41"/>
                <a:gd name="T26" fmla="*/ 23 w 42"/>
                <a:gd name="T27" fmla="*/ 1 h 41"/>
                <a:gd name="T28" fmla="*/ 22 w 42"/>
                <a:gd name="T2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41">
                  <a:moveTo>
                    <a:pt x="22" y="6"/>
                  </a:moveTo>
                  <a:cubicBezTo>
                    <a:pt x="22" y="6"/>
                    <a:pt x="22" y="6"/>
                    <a:pt x="23" y="6"/>
                  </a:cubicBezTo>
                  <a:cubicBezTo>
                    <a:pt x="31" y="7"/>
                    <a:pt x="37" y="14"/>
                    <a:pt x="37" y="22"/>
                  </a:cubicBezTo>
                  <a:cubicBezTo>
                    <a:pt x="36" y="30"/>
                    <a:pt x="29" y="36"/>
                    <a:pt x="22" y="36"/>
                  </a:cubicBezTo>
                  <a:cubicBezTo>
                    <a:pt x="21" y="36"/>
                    <a:pt x="21" y="36"/>
                    <a:pt x="20" y="36"/>
                  </a:cubicBezTo>
                  <a:cubicBezTo>
                    <a:pt x="12" y="35"/>
                    <a:pt x="6" y="28"/>
                    <a:pt x="7" y="20"/>
                  </a:cubicBezTo>
                  <a:cubicBezTo>
                    <a:pt x="7" y="12"/>
                    <a:pt x="14" y="6"/>
                    <a:pt x="22" y="6"/>
                  </a:cubicBezTo>
                  <a:moveTo>
                    <a:pt x="22" y="0"/>
                  </a:moveTo>
                  <a:cubicBezTo>
                    <a:pt x="11" y="0"/>
                    <a:pt x="2" y="9"/>
                    <a:pt x="1" y="19"/>
                  </a:cubicBezTo>
                  <a:cubicBezTo>
                    <a:pt x="0" y="31"/>
                    <a:pt x="9" y="40"/>
                    <a:pt x="20" y="41"/>
                  </a:cubicBezTo>
                  <a:cubicBezTo>
                    <a:pt x="21" y="41"/>
                    <a:pt x="21" y="41"/>
                    <a:pt x="22" y="41"/>
                  </a:cubicBezTo>
                  <a:cubicBezTo>
                    <a:pt x="32" y="41"/>
                    <a:pt x="41" y="33"/>
                    <a:pt x="42" y="22"/>
                  </a:cubicBezTo>
                  <a:cubicBezTo>
                    <a:pt x="42" y="17"/>
                    <a:pt x="41" y="12"/>
                    <a:pt x="37" y="8"/>
                  </a:cubicBezTo>
                  <a:cubicBezTo>
                    <a:pt x="34" y="3"/>
                    <a:pt x="29" y="1"/>
                    <a:pt x="23" y="1"/>
                  </a:cubicBezTo>
                  <a:cubicBezTo>
                    <a:pt x="23" y="0"/>
                    <a:pt x="22" y="0"/>
                    <a:pt x="22" y="0"/>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5" name="ïšḷíḋê">
              <a:extLst>
                <a:ext uri="{FF2B5EF4-FFF2-40B4-BE49-F238E27FC236}">
                  <a16:creationId xmlns:a16="http://schemas.microsoft.com/office/drawing/2014/main" id="{363E1120-FB0A-44F1-A6E6-5D1A4F6204CC}"/>
                </a:ext>
              </a:extLst>
            </p:cNvPr>
            <p:cNvSpPr/>
            <p:nvPr/>
          </p:nvSpPr>
          <p:spPr bwMode="auto">
            <a:xfrm>
              <a:off x="6477157" y="3184759"/>
              <a:ext cx="56840" cy="55725"/>
            </a:xfrm>
            <a:custGeom>
              <a:avLst/>
              <a:gdLst>
                <a:gd name="T0" fmla="*/ 18 w 36"/>
                <a:gd name="T1" fmla="*/ 35 h 35"/>
                <a:gd name="T2" fmla="*/ 17 w 36"/>
                <a:gd name="T3" fmla="*/ 35 h 35"/>
                <a:gd name="T4" fmla="*/ 4 w 36"/>
                <a:gd name="T5" fmla="*/ 29 h 35"/>
                <a:gd name="T6" fmla="*/ 0 w 36"/>
                <a:gd name="T7" fmla="*/ 16 h 35"/>
                <a:gd name="T8" fmla="*/ 18 w 36"/>
                <a:gd name="T9" fmla="*/ 0 h 35"/>
                <a:gd name="T10" fmla="*/ 19 w 36"/>
                <a:gd name="T11" fmla="*/ 0 h 35"/>
                <a:gd name="T12" fmla="*/ 31 w 36"/>
                <a:gd name="T13" fmla="*/ 6 h 35"/>
                <a:gd name="T14" fmla="*/ 36 w 36"/>
                <a:gd name="T15" fmla="*/ 19 h 35"/>
                <a:gd name="T16" fmla="*/ 18 w 36"/>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5">
                  <a:moveTo>
                    <a:pt x="18" y="35"/>
                  </a:moveTo>
                  <a:cubicBezTo>
                    <a:pt x="17" y="35"/>
                    <a:pt x="17" y="35"/>
                    <a:pt x="17" y="35"/>
                  </a:cubicBezTo>
                  <a:cubicBezTo>
                    <a:pt x="12" y="35"/>
                    <a:pt x="7" y="33"/>
                    <a:pt x="4" y="29"/>
                  </a:cubicBezTo>
                  <a:cubicBezTo>
                    <a:pt x="1" y="25"/>
                    <a:pt x="0" y="21"/>
                    <a:pt x="0" y="16"/>
                  </a:cubicBezTo>
                  <a:cubicBezTo>
                    <a:pt x="1" y="7"/>
                    <a:pt x="9" y="0"/>
                    <a:pt x="18" y="0"/>
                  </a:cubicBezTo>
                  <a:cubicBezTo>
                    <a:pt x="18" y="0"/>
                    <a:pt x="19" y="0"/>
                    <a:pt x="19" y="0"/>
                  </a:cubicBezTo>
                  <a:cubicBezTo>
                    <a:pt x="24" y="0"/>
                    <a:pt x="28" y="2"/>
                    <a:pt x="31" y="6"/>
                  </a:cubicBezTo>
                  <a:cubicBezTo>
                    <a:pt x="34" y="9"/>
                    <a:pt x="36" y="14"/>
                    <a:pt x="36" y="19"/>
                  </a:cubicBezTo>
                  <a:cubicBezTo>
                    <a:pt x="35" y="28"/>
                    <a:pt x="27" y="35"/>
                    <a:pt x="18" y="35"/>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6" name="îSḷîḋè">
              <a:extLst>
                <a:ext uri="{FF2B5EF4-FFF2-40B4-BE49-F238E27FC236}">
                  <a16:creationId xmlns:a16="http://schemas.microsoft.com/office/drawing/2014/main" id="{71493EC5-44EF-47F3-8731-CED48EA17D2A}"/>
                </a:ext>
              </a:extLst>
            </p:cNvPr>
            <p:cNvSpPr/>
            <p:nvPr/>
          </p:nvSpPr>
          <p:spPr bwMode="auto">
            <a:xfrm>
              <a:off x="6472699" y="3180301"/>
              <a:ext cx="66870" cy="65756"/>
            </a:xfrm>
            <a:custGeom>
              <a:avLst/>
              <a:gdLst>
                <a:gd name="T0" fmla="*/ 21 w 42"/>
                <a:gd name="T1" fmla="*/ 5 h 41"/>
                <a:gd name="T2" fmla="*/ 22 w 42"/>
                <a:gd name="T3" fmla="*/ 5 h 41"/>
                <a:gd name="T4" fmla="*/ 36 w 42"/>
                <a:gd name="T5" fmla="*/ 22 h 41"/>
                <a:gd name="T6" fmla="*/ 21 w 42"/>
                <a:gd name="T7" fmla="*/ 35 h 41"/>
                <a:gd name="T8" fmla="*/ 20 w 42"/>
                <a:gd name="T9" fmla="*/ 35 h 41"/>
                <a:gd name="T10" fmla="*/ 6 w 42"/>
                <a:gd name="T11" fmla="*/ 19 h 41"/>
                <a:gd name="T12" fmla="*/ 21 w 42"/>
                <a:gd name="T13" fmla="*/ 5 h 41"/>
                <a:gd name="T14" fmla="*/ 21 w 42"/>
                <a:gd name="T15" fmla="*/ 0 h 41"/>
                <a:gd name="T16" fmla="*/ 0 w 42"/>
                <a:gd name="T17" fmla="*/ 19 h 41"/>
                <a:gd name="T18" fmla="*/ 5 w 42"/>
                <a:gd name="T19" fmla="*/ 34 h 41"/>
                <a:gd name="T20" fmla="*/ 19 w 42"/>
                <a:gd name="T21" fmla="*/ 41 h 41"/>
                <a:gd name="T22" fmla="*/ 21 w 42"/>
                <a:gd name="T23" fmla="*/ 41 h 41"/>
                <a:gd name="T24" fmla="*/ 41 w 42"/>
                <a:gd name="T25" fmla="*/ 22 h 41"/>
                <a:gd name="T26" fmla="*/ 36 w 42"/>
                <a:gd name="T27" fmla="*/ 7 h 41"/>
                <a:gd name="T28" fmla="*/ 22 w 42"/>
                <a:gd name="T29" fmla="*/ 0 h 41"/>
                <a:gd name="T30" fmla="*/ 21 w 42"/>
                <a:gd name="T3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41">
                  <a:moveTo>
                    <a:pt x="21" y="5"/>
                  </a:moveTo>
                  <a:cubicBezTo>
                    <a:pt x="21" y="5"/>
                    <a:pt x="22" y="5"/>
                    <a:pt x="22" y="5"/>
                  </a:cubicBezTo>
                  <a:cubicBezTo>
                    <a:pt x="30" y="6"/>
                    <a:pt x="36" y="13"/>
                    <a:pt x="36" y="22"/>
                  </a:cubicBezTo>
                  <a:cubicBezTo>
                    <a:pt x="35" y="29"/>
                    <a:pt x="29" y="35"/>
                    <a:pt x="21" y="35"/>
                  </a:cubicBezTo>
                  <a:cubicBezTo>
                    <a:pt x="20" y="35"/>
                    <a:pt x="20" y="35"/>
                    <a:pt x="20" y="35"/>
                  </a:cubicBezTo>
                  <a:cubicBezTo>
                    <a:pt x="11" y="35"/>
                    <a:pt x="5" y="28"/>
                    <a:pt x="6" y="19"/>
                  </a:cubicBezTo>
                  <a:cubicBezTo>
                    <a:pt x="6" y="11"/>
                    <a:pt x="13" y="5"/>
                    <a:pt x="21" y="5"/>
                  </a:cubicBezTo>
                  <a:moveTo>
                    <a:pt x="21" y="0"/>
                  </a:moveTo>
                  <a:cubicBezTo>
                    <a:pt x="10" y="0"/>
                    <a:pt x="1" y="8"/>
                    <a:pt x="0" y="19"/>
                  </a:cubicBezTo>
                  <a:cubicBezTo>
                    <a:pt x="0" y="24"/>
                    <a:pt x="2" y="30"/>
                    <a:pt x="5" y="34"/>
                  </a:cubicBezTo>
                  <a:cubicBezTo>
                    <a:pt x="9" y="38"/>
                    <a:pt x="14" y="40"/>
                    <a:pt x="19" y="41"/>
                  </a:cubicBezTo>
                  <a:cubicBezTo>
                    <a:pt x="20" y="41"/>
                    <a:pt x="20" y="41"/>
                    <a:pt x="21" y="41"/>
                  </a:cubicBezTo>
                  <a:cubicBezTo>
                    <a:pt x="31" y="41"/>
                    <a:pt x="40" y="33"/>
                    <a:pt x="41" y="22"/>
                  </a:cubicBezTo>
                  <a:cubicBezTo>
                    <a:pt x="42" y="17"/>
                    <a:pt x="40" y="11"/>
                    <a:pt x="36" y="7"/>
                  </a:cubicBezTo>
                  <a:cubicBezTo>
                    <a:pt x="33" y="3"/>
                    <a:pt x="28" y="0"/>
                    <a:pt x="22" y="0"/>
                  </a:cubicBezTo>
                  <a:cubicBezTo>
                    <a:pt x="22" y="0"/>
                    <a:pt x="21" y="0"/>
                    <a:pt x="21" y="0"/>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7" name="ïṡ1ïḑê">
              <a:extLst>
                <a:ext uri="{FF2B5EF4-FFF2-40B4-BE49-F238E27FC236}">
                  <a16:creationId xmlns:a16="http://schemas.microsoft.com/office/drawing/2014/main" id="{0F78DC5A-4F21-41E1-A6C6-1297DF26BAC9}"/>
                </a:ext>
              </a:extLst>
            </p:cNvPr>
            <p:cNvSpPr/>
            <p:nvPr/>
          </p:nvSpPr>
          <p:spPr bwMode="auto">
            <a:xfrm>
              <a:off x="6362364" y="3328529"/>
              <a:ext cx="59069" cy="54611"/>
            </a:xfrm>
            <a:custGeom>
              <a:avLst/>
              <a:gdLst>
                <a:gd name="T0" fmla="*/ 19 w 37"/>
                <a:gd name="T1" fmla="*/ 35 h 35"/>
                <a:gd name="T2" fmla="*/ 17 w 37"/>
                <a:gd name="T3" fmla="*/ 35 h 35"/>
                <a:gd name="T4" fmla="*/ 1 w 37"/>
                <a:gd name="T5" fmla="*/ 16 h 35"/>
                <a:gd name="T6" fmla="*/ 19 w 37"/>
                <a:gd name="T7" fmla="*/ 0 h 35"/>
                <a:gd name="T8" fmla="*/ 20 w 37"/>
                <a:gd name="T9" fmla="*/ 0 h 35"/>
                <a:gd name="T10" fmla="*/ 36 w 37"/>
                <a:gd name="T11" fmla="*/ 19 h 35"/>
                <a:gd name="T12" fmla="*/ 19 w 37"/>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37" h="35">
                  <a:moveTo>
                    <a:pt x="19" y="35"/>
                  </a:moveTo>
                  <a:cubicBezTo>
                    <a:pt x="18" y="35"/>
                    <a:pt x="18" y="35"/>
                    <a:pt x="17" y="35"/>
                  </a:cubicBezTo>
                  <a:cubicBezTo>
                    <a:pt x="8" y="35"/>
                    <a:pt x="0" y="26"/>
                    <a:pt x="1" y="16"/>
                  </a:cubicBezTo>
                  <a:cubicBezTo>
                    <a:pt x="2" y="7"/>
                    <a:pt x="9" y="0"/>
                    <a:pt x="19" y="0"/>
                  </a:cubicBezTo>
                  <a:cubicBezTo>
                    <a:pt x="19" y="0"/>
                    <a:pt x="20" y="0"/>
                    <a:pt x="20" y="0"/>
                  </a:cubicBezTo>
                  <a:cubicBezTo>
                    <a:pt x="30" y="1"/>
                    <a:pt x="37" y="9"/>
                    <a:pt x="36" y="19"/>
                  </a:cubicBezTo>
                  <a:cubicBezTo>
                    <a:pt x="36" y="28"/>
                    <a:pt x="28" y="35"/>
                    <a:pt x="19" y="35"/>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8" name="işlíḑé">
              <a:extLst>
                <a:ext uri="{FF2B5EF4-FFF2-40B4-BE49-F238E27FC236}">
                  <a16:creationId xmlns:a16="http://schemas.microsoft.com/office/drawing/2014/main" id="{A6534CA6-5F4B-4F47-A68C-567579F81851}"/>
                </a:ext>
              </a:extLst>
            </p:cNvPr>
            <p:cNvSpPr/>
            <p:nvPr/>
          </p:nvSpPr>
          <p:spPr bwMode="auto">
            <a:xfrm>
              <a:off x="6359021" y="3322956"/>
              <a:ext cx="66870" cy="65756"/>
            </a:xfrm>
            <a:custGeom>
              <a:avLst/>
              <a:gdLst>
                <a:gd name="T0" fmla="*/ 21 w 42"/>
                <a:gd name="T1" fmla="*/ 6 h 41"/>
                <a:gd name="T2" fmla="*/ 22 w 42"/>
                <a:gd name="T3" fmla="*/ 6 h 41"/>
                <a:gd name="T4" fmla="*/ 36 w 42"/>
                <a:gd name="T5" fmla="*/ 22 h 41"/>
                <a:gd name="T6" fmla="*/ 21 w 42"/>
                <a:gd name="T7" fmla="*/ 36 h 41"/>
                <a:gd name="T8" fmla="*/ 20 w 42"/>
                <a:gd name="T9" fmla="*/ 36 h 41"/>
                <a:gd name="T10" fmla="*/ 6 w 42"/>
                <a:gd name="T11" fmla="*/ 19 h 41"/>
                <a:gd name="T12" fmla="*/ 21 w 42"/>
                <a:gd name="T13" fmla="*/ 6 h 41"/>
                <a:gd name="T14" fmla="*/ 21 w 42"/>
                <a:gd name="T15" fmla="*/ 0 h 41"/>
                <a:gd name="T16" fmla="*/ 0 w 42"/>
                <a:gd name="T17" fmla="*/ 19 h 41"/>
                <a:gd name="T18" fmla="*/ 5 w 42"/>
                <a:gd name="T19" fmla="*/ 34 h 41"/>
                <a:gd name="T20" fmla="*/ 19 w 42"/>
                <a:gd name="T21" fmla="*/ 41 h 41"/>
                <a:gd name="T22" fmla="*/ 21 w 42"/>
                <a:gd name="T23" fmla="*/ 41 h 41"/>
                <a:gd name="T24" fmla="*/ 41 w 42"/>
                <a:gd name="T25" fmla="*/ 22 h 41"/>
                <a:gd name="T26" fmla="*/ 36 w 42"/>
                <a:gd name="T27" fmla="*/ 7 h 41"/>
                <a:gd name="T28" fmla="*/ 22 w 42"/>
                <a:gd name="T29" fmla="*/ 0 h 41"/>
                <a:gd name="T30" fmla="*/ 21 w 42"/>
                <a:gd name="T3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41">
                  <a:moveTo>
                    <a:pt x="21" y="6"/>
                  </a:moveTo>
                  <a:cubicBezTo>
                    <a:pt x="21" y="6"/>
                    <a:pt x="21" y="6"/>
                    <a:pt x="22" y="6"/>
                  </a:cubicBezTo>
                  <a:cubicBezTo>
                    <a:pt x="30" y="6"/>
                    <a:pt x="36" y="13"/>
                    <a:pt x="36" y="22"/>
                  </a:cubicBezTo>
                  <a:cubicBezTo>
                    <a:pt x="35" y="30"/>
                    <a:pt x="29" y="36"/>
                    <a:pt x="21" y="36"/>
                  </a:cubicBezTo>
                  <a:cubicBezTo>
                    <a:pt x="20" y="36"/>
                    <a:pt x="20" y="36"/>
                    <a:pt x="20" y="36"/>
                  </a:cubicBezTo>
                  <a:cubicBezTo>
                    <a:pt x="11" y="35"/>
                    <a:pt x="5" y="28"/>
                    <a:pt x="6" y="19"/>
                  </a:cubicBezTo>
                  <a:cubicBezTo>
                    <a:pt x="6" y="12"/>
                    <a:pt x="13" y="6"/>
                    <a:pt x="21" y="6"/>
                  </a:cubicBezTo>
                  <a:moveTo>
                    <a:pt x="21" y="0"/>
                  </a:moveTo>
                  <a:cubicBezTo>
                    <a:pt x="10" y="0"/>
                    <a:pt x="1" y="8"/>
                    <a:pt x="0" y="19"/>
                  </a:cubicBezTo>
                  <a:cubicBezTo>
                    <a:pt x="0" y="24"/>
                    <a:pt x="2" y="30"/>
                    <a:pt x="5" y="34"/>
                  </a:cubicBezTo>
                  <a:cubicBezTo>
                    <a:pt x="9" y="38"/>
                    <a:pt x="14" y="41"/>
                    <a:pt x="19" y="41"/>
                  </a:cubicBezTo>
                  <a:cubicBezTo>
                    <a:pt x="20" y="41"/>
                    <a:pt x="20" y="41"/>
                    <a:pt x="21" y="41"/>
                  </a:cubicBezTo>
                  <a:cubicBezTo>
                    <a:pt x="31" y="41"/>
                    <a:pt x="40" y="33"/>
                    <a:pt x="41" y="22"/>
                  </a:cubicBezTo>
                  <a:cubicBezTo>
                    <a:pt x="42" y="17"/>
                    <a:pt x="40" y="11"/>
                    <a:pt x="36" y="7"/>
                  </a:cubicBezTo>
                  <a:cubicBezTo>
                    <a:pt x="33" y="3"/>
                    <a:pt x="28" y="1"/>
                    <a:pt x="22" y="0"/>
                  </a:cubicBezTo>
                  <a:cubicBezTo>
                    <a:pt x="22" y="0"/>
                    <a:pt x="21" y="0"/>
                    <a:pt x="21" y="0"/>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9" name="ïŝľïḋé">
              <a:extLst>
                <a:ext uri="{FF2B5EF4-FFF2-40B4-BE49-F238E27FC236}">
                  <a16:creationId xmlns:a16="http://schemas.microsoft.com/office/drawing/2014/main" id="{C503FE11-907E-4511-9309-991782E24B19}"/>
                </a:ext>
              </a:extLst>
            </p:cNvPr>
            <p:cNvSpPr/>
            <p:nvPr/>
          </p:nvSpPr>
          <p:spPr bwMode="auto">
            <a:xfrm>
              <a:off x="6099343" y="3243827"/>
              <a:ext cx="56840" cy="55725"/>
            </a:xfrm>
            <a:custGeom>
              <a:avLst/>
              <a:gdLst>
                <a:gd name="T0" fmla="*/ 18 w 36"/>
                <a:gd name="T1" fmla="*/ 35 h 35"/>
                <a:gd name="T2" fmla="*/ 16 w 36"/>
                <a:gd name="T3" fmla="*/ 35 h 35"/>
                <a:gd name="T4" fmla="*/ 4 w 36"/>
                <a:gd name="T5" fmla="*/ 29 h 35"/>
                <a:gd name="T6" fmla="*/ 0 w 36"/>
                <a:gd name="T7" fmla="*/ 16 h 35"/>
                <a:gd name="T8" fmla="*/ 18 w 36"/>
                <a:gd name="T9" fmla="*/ 0 h 35"/>
                <a:gd name="T10" fmla="*/ 19 w 36"/>
                <a:gd name="T11" fmla="*/ 0 h 35"/>
                <a:gd name="T12" fmla="*/ 31 w 36"/>
                <a:gd name="T13" fmla="*/ 6 h 35"/>
                <a:gd name="T14" fmla="*/ 36 w 36"/>
                <a:gd name="T15" fmla="*/ 19 h 35"/>
                <a:gd name="T16" fmla="*/ 18 w 36"/>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5">
                  <a:moveTo>
                    <a:pt x="18" y="35"/>
                  </a:moveTo>
                  <a:cubicBezTo>
                    <a:pt x="17" y="35"/>
                    <a:pt x="17" y="35"/>
                    <a:pt x="16" y="35"/>
                  </a:cubicBezTo>
                  <a:cubicBezTo>
                    <a:pt x="12" y="35"/>
                    <a:pt x="7" y="33"/>
                    <a:pt x="4" y="29"/>
                  </a:cubicBezTo>
                  <a:cubicBezTo>
                    <a:pt x="1" y="26"/>
                    <a:pt x="0" y="21"/>
                    <a:pt x="0" y="16"/>
                  </a:cubicBezTo>
                  <a:cubicBezTo>
                    <a:pt x="1" y="7"/>
                    <a:pt x="9" y="0"/>
                    <a:pt x="18" y="0"/>
                  </a:cubicBezTo>
                  <a:cubicBezTo>
                    <a:pt x="18" y="0"/>
                    <a:pt x="19" y="0"/>
                    <a:pt x="19" y="0"/>
                  </a:cubicBezTo>
                  <a:cubicBezTo>
                    <a:pt x="24" y="0"/>
                    <a:pt x="28" y="2"/>
                    <a:pt x="31" y="6"/>
                  </a:cubicBezTo>
                  <a:cubicBezTo>
                    <a:pt x="34" y="10"/>
                    <a:pt x="36" y="14"/>
                    <a:pt x="36" y="19"/>
                  </a:cubicBezTo>
                  <a:cubicBezTo>
                    <a:pt x="35" y="28"/>
                    <a:pt x="27" y="35"/>
                    <a:pt x="18" y="35"/>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0" name="îṡľîḍe">
              <a:extLst>
                <a:ext uri="{FF2B5EF4-FFF2-40B4-BE49-F238E27FC236}">
                  <a16:creationId xmlns:a16="http://schemas.microsoft.com/office/drawing/2014/main" id="{75E21A9B-77F8-4A98-92B0-F163295F8607}"/>
                </a:ext>
              </a:extLst>
            </p:cNvPr>
            <p:cNvSpPr/>
            <p:nvPr/>
          </p:nvSpPr>
          <p:spPr bwMode="auto">
            <a:xfrm>
              <a:off x="6093770" y="3239369"/>
              <a:ext cx="66870" cy="64641"/>
            </a:xfrm>
            <a:custGeom>
              <a:avLst/>
              <a:gdLst>
                <a:gd name="T0" fmla="*/ 21 w 42"/>
                <a:gd name="T1" fmla="*/ 6 h 41"/>
                <a:gd name="T2" fmla="*/ 22 w 42"/>
                <a:gd name="T3" fmla="*/ 6 h 41"/>
                <a:gd name="T4" fmla="*/ 36 w 42"/>
                <a:gd name="T5" fmla="*/ 22 h 41"/>
                <a:gd name="T6" fmla="*/ 21 w 42"/>
                <a:gd name="T7" fmla="*/ 36 h 41"/>
                <a:gd name="T8" fmla="*/ 20 w 42"/>
                <a:gd name="T9" fmla="*/ 36 h 41"/>
                <a:gd name="T10" fmla="*/ 6 w 42"/>
                <a:gd name="T11" fmla="*/ 19 h 41"/>
                <a:gd name="T12" fmla="*/ 21 w 42"/>
                <a:gd name="T13" fmla="*/ 6 h 41"/>
                <a:gd name="T14" fmla="*/ 21 w 42"/>
                <a:gd name="T15" fmla="*/ 0 h 41"/>
                <a:gd name="T16" fmla="*/ 0 w 42"/>
                <a:gd name="T17" fmla="*/ 19 h 41"/>
                <a:gd name="T18" fmla="*/ 5 w 42"/>
                <a:gd name="T19" fmla="*/ 34 h 41"/>
                <a:gd name="T20" fmla="*/ 19 w 42"/>
                <a:gd name="T21" fmla="*/ 41 h 41"/>
                <a:gd name="T22" fmla="*/ 21 w 42"/>
                <a:gd name="T23" fmla="*/ 41 h 41"/>
                <a:gd name="T24" fmla="*/ 41 w 42"/>
                <a:gd name="T25" fmla="*/ 22 h 41"/>
                <a:gd name="T26" fmla="*/ 36 w 42"/>
                <a:gd name="T27" fmla="*/ 7 h 41"/>
                <a:gd name="T28" fmla="*/ 22 w 42"/>
                <a:gd name="T29" fmla="*/ 0 h 41"/>
                <a:gd name="T30" fmla="*/ 21 w 42"/>
                <a:gd name="T3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41">
                  <a:moveTo>
                    <a:pt x="21" y="6"/>
                  </a:moveTo>
                  <a:cubicBezTo>
                    <a:pt x="21" y="6"/>
                    <a:pt x="22" y="6"/>
                    <a:pt x="22" y="6"/>
                  </a:cubicBezTo>
                  <a:cubicBezTo>
                    <a:pt x="30" y="6"/>
                    <a:pt x="36" y="13"/>
                    <a:pt x="36" y="22"/>
                  </a:cubicBezTo>
                  <a:cubicBezTo>
                    <a:pt x="35" y="30"/>
                    <a:pt x="29" y="36"/>
                    <a:pt x="21" y="36"/>
                  </a:cubicBezTo>
                  <a:cubicBezTo>
                    <a:pt x="20" y="36"/>
                    <a:pt x="20" y="36"/>
                    <a:pt x="20" y="36"/>
                  </a:cubicBezTo>
                  <a:cubicBezTo>
                    <a:pt x="11" y="35"/>
                    <a:pt x="5" y="28"/>
                    <a:pt x="6" y="19"/>
                  </a:cubicBezTo>
                  <a:cubicBezTo>
                    <a:pt x="6" y="12"/>
                    <a:pt x="13" y="6"/>
                    <a:pt x="21" y="6"/>
                  </a:cubicBezTo>
                  <a:moveTo>
                    <a:pt x="21" y="0"/>
                  </a:moveTo>
                  <a:cubicBezTo>
                    <a:pt x="10" y="0"/>
                    <a:pt x="1" y="8"/>
                    <a:pt x="0" y="19"/>
                  </a:cubicBezTo>
                  <a:cubicBezTo>
                    <a:pt x="0" y="24"/>
                    <a:pt x="2" y="30"/>
                    <a:pt x="5" y="34"/>
                  </a:cubicBezTo>
                  <a:cubicBezTo>
                    <a:pt x="9" y="38"/>
                    <a:pt x="14" y="41"/>
                    <a:pt x="19" y="41"/>
                  </a:cubicBezTo>
                  <a:cubicBezTo>
                    <a:pt x="20" y="41"/>
                    <a:pt x="20" y="41"/>
                    <a:pt x="21" y="41"/>
                  </a:cubicBezTo>
                  <a:cubicBezTo>
                    <a:pt x="31" y="41"/>
                    <a:pt x="40" y="33"/>
                    <a:pt x="41" y="22"/>
                  </a:cubicBezTo>
                  <a:cubicBezTo>
                    <a:pt x="42" y="17"/>
                    <a:pt x="40" y="11"/>
                    <a:pt x="36" y="7"/>
                  </a:cubicBezTo>
                  <a:cubicBezTo>
                    <a:pt x="33" y="3"/>
                    <a:pt x="28" y="1"/>
                    <a:pt x="22" y="0"/>
                  </a:cubicBezTo>
                  <a:cubicBezTo>
                    <a:pt x="22" y="0"/>
                    <a:pt x="21" y="0"/>
                    <a:pt x="21" y="0"/>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1" name="íṩļïḋé">
              <a:extLst>
                <a:ext uri="{FF2B5EF4-FFF2-40B4-BE49-F238E27FC236}">
                  <a16:creationId xmlns:a16="http://schemas.microsoft.com/office/drawing/2014/main" id="{165F87AE-37C2-4463-BEA9-2CAC7F3D4BA9}"/>
                </a:ext>
              </a:extLst>
            </p:cNvPr>
            <p:cNvSpPr/>
            <p:nvPr/>
          </p:nvSpPr>
          <p:spPr bwMode="auto">
            <a:xfrm>
              <a:off x="5906535" y="2834806"/>
              <a:ext cx="1371946" cy="477005"/>
            </a:xfrm>
            <a:custGeom>
              <a:avLst/>
              <a:gdLst>
                <a:gd name="T0" fmla="*/ 0 w 1231"/>
                <a:gd name="T1" fmla="*/ 417 h 428"/>
                <a:gd name="T2" fmla="*/ 240 w 1231"/>
                <a:gd name="T3" fmla="*/ 31 h 428"/>
                <a:gd name="T4" fmla="*/ 412 w 1231"/>
                <a:gd name="T5" fmla="*/ 247 h 428"/>
                <a:gd name="T6" fmla="*/ 628 w 1231"/>
                <a:gd name="T7" fmla="*/ 64 h 428"/>
                <a:gd name="T8" fmla="*/ 745 w 1231"/>
                <a:gd name="T9" fmla="*/ 213 h 428"/>
                <a:gd name="T10" fmla="*/ 917 w 1231"/>
                <a:gd name="T11" fmla="*/ 0 h 428"/>
                <a:gd name="T12" fmla="*/ 1083 w 1231"/>
                <a:gd name="T13" fmla="*/ 145 h 428"/>
                <a:gd name="T14" fmla="*/ 1227 w 1231"/>
                <a:gd name="T15" fmla="*/ 114 h 428"/>
                <a:gd name="T16" fmla="*/ 1231 w 1231"/>
                <a:gd name="T17" fmla="*/ 135 h 428"/>
                <a:gd name="T18" fmla="*/ 1077 w 1231"/>
                <a:gd name="T19" fmla="*/ 169 h 428"/>
                <a:gd name="T20" fmla="*/ 920 w 1231"/>
                <a:gd name="T21" fmla="*/ 31 h 428"/>
                <a:gd name="T22" fmla="*/ 743 w 1231"/>
                <a:gd name="T23" fmla="*/ 249 h 428"/>
                <a:gd name="T24" fmla="*/ 625 w 1231"/>
                <a:gd name="T25" fmla="*/ 95 h 428"/>
                <a:gd name="T26" fmla="*/ 409 w 1231"/>
                <a:gd name="T27" fmla="*/ 279 h 428"/>
                <a:gd name="T28" fmla="*/ 242 w 1231"/>
                <a:gd name="T29" fmla="*/ 69 h 428"/>
                <a:gd name="T30" fmla="*/ 20 w 1231"/>
                <a:gd name="T31" fmla="*/ 428 h 428"/>
                <a:gd name="T32" fmla="*/ 0 w 1231"/>
                <a:gd name="T33" fmla="*/ 41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1" h="428">
                  <a:moveTo>
                    <a:pt x="0" y="417"/>
                  </a:moveTo>
                  <a:lnTo>
                    <a:pt x="240" y="31"/>
                  </a:lnTo>
                  <a:lnTo>
                    <a:pt x="412" y="247"/>
                  </a:lnTo>
                  <a:lnTo>
                    <a:pt x="628" y="64"/>
                  </a:lnTo>
                  <a:lnTo>
                    <a:pt x="745" y="213"/>
                  </a:lnTo>
                  <a:lnTo>
                    <a:pt x="917" y="0"/>
                  </a:lnTo>
                  <a:lnTo>
                    <a:pt x="1083" y="145"/>
                  </a:lnTo>
                  <a:lnTo>
                    <a:pt x="1227" y="114"/>
                  </a:lnTo>
                  <a:lnTo>
                    <a:pt x="1231" y="135"/>
                  </a:lnTo>
                  <a:lnTo>
                    <a:pt x="1077" y="169"/>
                  </a:lnTo>
                  <a:lnTo>
                    <a:pt x="920" y="31"/>
                  </a:lnTo>
                  <a:lnTo>
                    <a:pt x="743" y="249"/>
                  </a:lnTo>
                  <a:lnTo>
                    <a:pt x="625" y="95"/>
                  </a:lnTo>
                  <a:lnTo>
                    <a:pt x="409" y="279"/>
                  </a:lnTo>
                  <a:lnTo>
                    <a:pt x="242" y="69"/>
                  </a:lnTo>
                  <a:lnTo>
                    <a:pt x="20" y="428"/>
                  </a:lnTo>
                  <a:lnTo>
                    <a:pt x="0" y="417"/>
                  </a:lnTo>
                  <a:close/>
                </a:path>
              </a:pathLst>
            </a:custGeom>
            <a:solidFill>
              <a:srgbClr val="7A3C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2" name="îšliḑê">
              <a:extLst>
                <a:ext uri="{FF2B5EF4-FFF2-40B4-BE49-F238E27FC236}">
                  <a16:creationId xmlns:a16="http://schemas.microsoft.com/office/drawing/2014/main" id="{ED99284C-807B-4C23-B6B6-A909CAB00C10}"/>
                </a:ext>
              </a:extLst>
            </p:cNvPr>
            <p:cNvSpPr/>
            <p:nvPr/>
          </p:nvSpPr>
          <p:spPr bwMode="auto">
            <a:xfrm>
              <a:off x="5906535" y="2834806"/>
              <a:ext cx="1371946" cy="477005"/>
            </a:xfrm>
            <a:custGeom>
              <a:avLst/>
              <a:gdLst>
                <a:gd name="T0" fmla="*/ 0 w 1231"/>
                <a:gd name="T1" fmla="*/ 417 h 428"/>
                <a:gd name="T2" fmla="*/ 240 w 1231"/>
                <a:gd name="T3" fmla="*/ 31 h 428"/>
                <a:gd name="T4" fmla="*/ 412 w 1231"/>
                <a:gd name="T5" fmla="*/ 247 h 428"/>
                <a:gd name="T6" fmla="*/ 628 w 1231"/>
                <a:gd name="T7" fmla="*/ 64 h 428"/>
                <a:gd name="T8" fmla="*/ 745 w 1231"/>
                <a:gd name="T9" fmla="*/ 213 h 428"/>
                <a:gd name="T10" fmla="*/ 917 w 1231"/>
                <a:gd name="T11" fmla="*/ 0 h 428"/>
                <a:gd name="T12" fmla="*/ 1083 w 1231"/>
                <a:gd name="T13" fmla="*/ 145 h 428"/>
                <a:gd name="T14" fmla="*/ 1227 w 1231"/>
                <a:gd name="T15" fmla="*/ 114 h 428"/>
                <a:gd name="T16" fmla="*/ 1231 w 1231"/>
                <a:gd name="T17" fmla="*/ 135 h 428"/>
                <a:gd name="T18" fmla="*/ 1077 w 1231"/>
                <a:gd name="T19" fmla="*/ 169 h 428"/>
                <a:gd name="T20" fmla="*/ 920 w 1231"/>
                <a:gd name="T21" fmla="*/ 31 h 428"/>
                <a:gd name="T22" fmla="*/ 743 w 1231"/>
                <a:gd name="T23" fmla="*/ 249 h 428"/>
                <a:gd name="T24" fmla="*/ 625 w 1231"/>
                <a:gd name="T25" fmla="*/ 95 h 428"/>
                <a:gd name="T26" fmla="*/ 409 w 1231"/>
                <a:gd name="T27" fmla="*/ 279 h 428"/>
                <a:gd name="T28" fmla="*/ 242 w 1231"/>
                <a:gd name="T29" fmla="*/ 69 h 428"/>
                <a:gd name="T30" fmla="*/ 20 w 1231"/>
                <a:gd name="T31" fmla="*/ 428 h 428"/>
                <a:gd name="T32" fmla="*/ 0 w 1231"/>
                <a:gd name="T33" fmla="*/ 41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1" h="428">
                  <a:moveTo>
                    <a:pt x="0" y="417"/>
                  </a:moveTo>
                  <a:lnTo>
                    <a:pt x="240" y="31"/>
                  </a:lnTo>
                  <a:lnTo>
                    <a:pt x="412" y="247"/>
                  </a:lnTo>
                  <a:lnTo>
                    <a:pt x="628" y="64"/>
                  </a:lnTo>
                  <a:lnTo>
                    <a:pt x="745" y="213"/>
                  </a:lnTo>
                  <a:lnTo>
                    <a:pt x="917" y="0"/>
                  </a:lnTo>
                  <a:lnTo>
                    <a:pt x="1083" y="145"/>
                  </a:lnTo>
                  <a:lnTo>
                    <a:pt x="1227" y="114"/>
                  </a:lnTo>
                  <a:lnTo>
                    <a:pt x="1231" y="135"/>
                  </a:lnTo>
                  <a:lnTo>
                    <a:pt x="1077" y="169"/>
                  </a:lnTo>
                  <a:lnTo>
                    <a:pt x="920" y="31"/>
                  </a:lnTo>
                  <a:lnTo>
                    <a:pt x="743" y="249"/>
                  </a:lnTo>
                  <a:lnTo>
                    <a:pt x="625" y="95"/>
                  </a:lnTo>
                  <a:lnTo>
                    <a:pt x="409" y="279"/>
                  </a:lnTo>
                  <a:lnTo>
                    <a:pt x="242" y="69"/>
                  </a:lnTo>
                  <a:lnTo>
                    <a:pt x="20" y="428"/>
                  </a:lnTo>
                  <a:lnTo>
                    <a:pt x="0" y="4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3" name="iSļíḍe">
              <a:extLst>
                <a:ext uri="{FF2B5EF4-FFF2-40B4-BE49-F238E27FC236}">
                  <a16:creationId xmlns:a16="http://schemas.microsoft.com/office/drawing/2014/main" id="{6A1C9E16-9E00-4349-B6B0-891C2B1C6BA2}"/>
                </a:ext>
              </a:extLst>
            </p:cNvPr>
            <p:cNvSpPr/>
            <p:nvPr/>
          </p:nvSpPr>
          <p:spPr bwMode="auto">
            <a:xfrm>
              <a:off x="5902077" y="2828119"/>
              <a:ext cx="1383091" cy="490379"/>
            </a:xfrm>
            <a:custGeom>
              <a:avLst/>
              <a:gdLst>
                <a:gd name="T0" fmla="*/ 921 w 1241"/>
                <a:gd name="T1" fmla="*/ 11 h 440"/>
                <a:gd name="T2" fmla="*/ 1085 w 1241"/>
                <a:gd name="T3" fmla="*/ 155 h 440"/>
                <a:gd name="T4" fmla="*/ 1228 w 1241"/>
                <a:gd name="T5" fmla="*/ 124 h 440"/>
                <a:gd name="T6" fmla="*/ 1231 w 1241"/>
                <a:gd name="T7" fmla="*/ 138 h 440"/>
                <a:gd name="T8" fmla="*/ 1081 w 1241"/>
                <a:gd name="T9" fmla="*/ 171 h 440"/>
                <a:gd name="T10" fmla="*/ 923 w 1241"/>
                <a:gd name="T11" fmla="*/ 33 h 440"/>
                <a:gd name="T12" fmla="*/ 747 w 1241"/>
                <a:gd name="T13" fmla="*/ 249 h 440"/>
                <a:gd name="T14" fmla="*/ 629 w 1241"/>
                <a:gd name="T15" fmla="*/ 95 h 440"/>
                <a:gd name="T16" fmla="*/ 415 w 1241"/>
                <a:gd name="T17" fmla="*/ 281 h 440"/>
                <a:gd name="T18" fmla="*/ 246 w 1241"/>
                <a:gd name="T19" fmla="*/ 68 h 440"/>
                <a:gd name="T20" fmla="*/ 22 w 1241"/>
                <a:gd name="T21" fmla="*/ 429 h 440"/>
                <a:gd name="T22" fmla="*/ 10 w 1241"/>
                <a:gd name="T23" fmla="*/ 422 h 440"/>
                <a:gd name="T24" fmla="*/ 245 w 1241"/>
                <a:gd name="T25" fmla="*/ 44 h 440"/>
                <a:gd name="T26" fmla="*/ 416 w 1241"/>
                <a:gd name="T27" fmla="*/ 259 h 440"/>
                <a:gd name="T28" fmla="*/ 632 w 1241"/>
                <a:gd name="T29" fmla="*/ 75 h 440"/>
                <a:gd name="T30" fmla="*/ 747 w 1241"/>
                <a:gd name="T31" fmla="*/ 226 h 440"/>
                <a:gd name="T32" fmla="*/ 921 w 1241"/>
                <a:gd name="T33" fmla="*/ 11 h 440"/>
                <a:gd name="T34" fmla="*/ 920 w 1241"/>
                <a:gd name="T35" fmla="*/ 0 h 440"/>
                <a:gd name="T36" fmla="*/ 915 w 1241"/>
                <a:gd name="T37" fmla="*/ 7 h 440"/>
                <a:gd name="T38" fmla="*/ 749 w 1241"/>
                <a:gd name="T39" fmla="*/ 214 h 440"/>
                <a:gd name="T40" fmla="*/ 637 w 1241"/>
                <a:gd name="T41" fmla="*/ 71 h 440"/>
                <a:gd name="T42" fmla="*/ 633 w 1241"/>
                <a:gd name="T43" fmla="*/ 64 h 440"/>
                <a:gd name="T44" fmla="*/ 626 w 1241"/>
                <a:gd name="T45" fmla="*/ 70 h 440"/>
                <a:gd name="T46" fmla="*/ 418 w 1241"/>
                <a:gd name="T47" fmla="*/ 248 h 440"/>
                <a:gd name="T48" fmla="*/ 251 w 1241"/>
                <a:gd name="T49" fmla="*/ 38 h 440"/>
                <a:gd name="T50" fmla="*/ 244 w 1241"/>
                <a:gd name="T51" fmla="*/ 30 h 440"/>
                <a:gd name="T52" fmla="*/ 238 w 1241"/>
                <a:gd name="T53" fmla="*/ 40 h 440"/>
                <a:gd name="T54" fmla="*/ 4 w 1241"/>
                <a:gd name="T55" fmla="*/ 417 h 440"/>
                <a:gd name="T56" fmla="*/ 0 w 1241"/>
                <a:gd name="T57" fmla="*/ 424 h 440"/>
                <a:gd name="T58" fmla="*/ 5 w 1241"/>
                <a:gd name="T59" fmla="*/ 429 h 440"/>
                <a:gd name="T60" fmla="*/ 18 w 1241"/>
                <a:gd name="T61" fmla="*/ 436 h 440"/>
                <a:gd name="T62" fmla="*/ 24 w 1241"/>
                <a:gd name="T63" fmla="*/ 440 h 440"/>
                <a:gd name="T64" fmla="*/ 28 w 1241"/>
                <a:gd name="T65" fmla="*/ 433 h 440"/>
                <a:gd name="T66" fmla="*/ 246 w 1241"/>
                <a:gd name="T67" fmla="*/ 81 h 440"/>
                <a:gd name="T68" fmla="*/ 408 w 1241"/>
                <a:gd name="T69" fmla="*/ 285 h 440"/>
                <a:gd name="T70" fmla="*/ 413 w 1241"/>
                <a:gd name="T71" fmla="*/ 291 h 440"/>
                <a:gd name="T72" fmla="*/ 419 w 1241"/>
                <a:gd name="T73" fmla="*/ 286 h 440"/>
                <a:gd name="T74" fmla="*/ 629 w 1241"/>
                <a:gd name="T75" fmla="*/ 107 h 440"/>
                <a:gd name="T76" fmla="*/ 741 w 1241"/>
                <a:gd name="T77" fmla="*/ 253 h 440"/>
                <a:gd name="T78" fmla="*/ 747 w 1241"/>
                <a:gd name="T79" fmla="*/ 262 h 440"/>
                <a:gd name="T80" fmla="*/ 754 w 1241"/>
                <a:gd name="T81" fmla="*/ 253 h 440"/>
                <a:gd name="T82" fmla="*/ 924 w 1241"/>
                <a:gd name="T83" fmla="*/ 43 h 440"/>
                <a:gd name="T84" fmla="*/ 1077 w 1241"/>
                <a:gd name="T85" fmla="*/ 177 h 440"/>
                <a:gd name="T86" fmla="*/ 1080 w 1241"/>
                <a:gd name="T87" fmla="*/ 179 h 440"/>
                <a:gd name="T88" fmla="*/ 1082 w 1241"/>
                <a:gd name="T89" fmla="*/ 178 h 440"/>
                <a:gd name="T90" fmla="*/ 1232 w 1241"/>
                <a:gd name="T91" fmla="*/ 145 h 440"/>
                <a:gd name="T92" fmla="*/ 1241 w 1241"/>
                <a:gd name="T93" fmla="*/ 144 h 440"/>
                <a:gd name="T94" fmla="*/ 1238 w 1241"/>
                <a:gd name="T95" fmla="*/ 137 h 440"/>
                <a:gd name="T96" fmla="*/ 1235 w 1241"/>
                <a:gd name="T97" fmla="*/ 122 h 440"/>
                <a:gd name="T98" fmla="*/ 1234 w 1241"/>
                <a:gd name="T99" fmla="*/ 115 h 440"/>
                <a:gd name="T100" fmla="*/ 1226 w 1241"/>
                <a:gd name="T101" fmla="*/ 117 h 440"/>
                <a:gd name="T102" fmla="*/ 1088 w 1241"/>
                <a:gd name="T103" fmla="*/ 147 h 440"/>
                <a:gd name="T104" fmla="*/ 927 w 1241"/>
                <a:gd name="T105" fmla="*/ 6 h 440"/>
                <a:gd name="T106" fmla="*/ 920 w 1241"/>
                <a:gd name="T10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1" h="440">
                  <a:moveTo>
                    <a:pt x="921" y="11"/>
                  </a:moveTo>
                  <a:lnTo>
                    <a:pt x="1085" y="155"/>
                  </a:lnTo>
                  <a:lnTo>
                    <a:pt x="1228" y="124"/>
                  </a:lnTo>
                  <a:lnTo>
                    <a:pt x="1231" y="138"/>
                  </a:lnTo>
                  <a:lnTo>
                    <a:pt x="1081" y="171"/>
                  </a:lnTo>
                  <a:lnTo>
                    <a:pt x="923" y="33"/>
                  </a:lnTo>
                  <a:lnTo>
                    <a:pt x="747" y="249"/>
                  </a:lnTo>
                  <a:lnTo>
                    <a:pt x="629" y="95"/>
                  </a:lnTo>
                  <a:lnTo>
                    <a:pt x="415" y="281"/>
                  </a:lnTo>
                  <a:lnTo>
                    <a:pt x="246" y="68"/>
                  </a:lnTo>
                  <a:lnTo>
                    <a:pt x="22" y="429"/>
                  </a:lnTo>
                  <a:lnTo>
                    <a:pt x="10" y="422"/>
                  </a:lnTo>
                  <a:lnTo>
                    <a:pt x="245" y="44"/>
                  </a:lnTo>
                  <a:lnTo>
                    <a:pt x="416" y="259"/>
                  </a:lnTo>
                  <a:lnTo>
                    <a:pt x="632" y="75"/>
                  </a:lnTo>
                  <a:lnTo>
                    <a:pt x="747" y="226"/>
                  </a:lnTo>
                  <a:lnTo>
                    <a:pt x="921" y="11"/>
                  </a:lnTo>
                  <a:close/>
                  <a:moveTo>
                    <a:pt x="920" y="0"/>
                  </a:moveTo>
                  <a:lnTo>
                    <a:pt x="915" y="7"/>
                  </a:lnTo>
                  <a:lnTo>
                    <a:pt x="749" y="214"/>
                  </a:lnTo>
                  <a:lnTo>
                    <a:pt x="637" y="71"/>
                  </a:lnTo>
                  <a:lnTo>
                    <a:pt x="633" y="64"/>
                  </a:lnTo>
                  <a:lnTo>
                    <a:pt x="626" y="70"/>
                  </a:lnTo>
                  <a:lnTo>
                    <a:pt x="418" y="248"/>
                  </a:lnTo>
                  <a:lnTo>
                    <a:pt x="251" y="38"/>
                  </a:lnTo>
                  <a:lnTo>
                    <a:pt x="244" y="30"/>
                  </a:lnTo>
                  <a:lnTo>
                    <a:pt x="238" y="40"/>
                  </a:lnTo>
                  <a:lnTo>
                    <a:pt x="4" y="417"/>
                  </a:lnTo>
                  <a:lnTo>
                    <a:pt x="0" y="424"/>
                  </a:lnTo>
                  <a:lnTo>
                    <a:pt x="5" y="429"/>
                  </a:lnTo>
                  <a:lnTo>
                    <a:pt x="18" y="436"/>
                  </a:lnTo>
                  <a:lnTo>
                    <a:pt x="24" y="440"/>
                  </a:lnTo>
                  <a:lnTo>
                    <a:pt x="28" y="433"/>
                  </a:lnTo>
                  <a:lnTo>
                    <a:pt x="246" y="81"/>
                  </a:lnTo>
                  <a:lnTo>
                    <a:pt x="408" y="285"/>
                  </a:lnTo>
                  <a:lnTo>
                    <a:pt x="413" y="291"/>
                  </a:lnTo>
                  <a:lnTo>
                    <a:pt x="419" y="286"/>
                  </a:lnTo>
                  <a:lnTo>
                    <a:pt x="629" y="107"/>
                  </a:lnTo>
                  <a:lnTo>
                    <a:pt x="741" y="253"/>
                  </a:lnTo>
                  <a:lnTo>
                    <a:pt x="747" y="262"/>
                  </a:lnTo>
                  <a:lnTo>
                    <a:pt x="754" y="253"/>
                  </a:lnTo>
                  <a:lnTo>
                    <a:pt x="924" y="43"/>
                  </a:lnTo>
                  <a:lnTo>
                    <a:pt x="1077" y="177"/>
                  </a:lnTo>
                  <a:lnTo>
                    <a:pt x="1080" y="179"/>
                  </a:lnTo>
                  <a:lnTo>
                    <a:pt x="1082" y="178"/>
                  </a:lnTo>
                  <a:lnTo>
                    <a:pt x="1232" y="145"/>
                  </a:lnTo>
                  <a:lnTo>
                    <a:pt x="1241" y="144"/>
                  </a:lnTo>
                  <a:lnTo>
                    <a:pt x="1238" y="137"/>
                  </a:lnTo>
                  <a:lnTo>
                    <a:pt x="1235" y="122"/>
                  </a:lnTo>
                  <a:lnTo>
                    <a:pt x="1234" y="115"/>
                  </a:lnTo>
                  <a:lnTo>
                    <a:pt x="1226" y="117"/>
                  </a:lnTo>
                  <a:lnTo>
                    <a:pt x="1088" y="147"/>
                  </a:lnTo>
                  <a:lnTo>
                    <a:pt x="927" y="6"/>
                  </a:lnTo>
                  <a:lnTo>
                    <a:pt x="920" y="0"/>
                  </a:lnTo>
                  <a:close/>
                </a:path>
              </a:pathLst>
            </a:custGeom>
            <a:solidFill>
              <a:srgbClr val="7A3C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4" name="íṣliḑè">
              <a:extLst>
                <a:ext uri="{FF2B5EF4-FFF2-40B4-BE49-F238E27FC236}">
                  <a16:creationId xmlns:a16="http://schemas.microsoft.com/office/drawing/2014/main" id="{B44EDEF5-3BF2-46C0-A9D6-F3B021BFBF21}"/>
                </a:ext>
              </a:extLst>
            </p:cNvPr>
            <p:cNvSpPr/>
            <p:nvPr/>
          </p:nvSpPr>
          <p:spPr bwMode="auto">
            <a:xfrm>
              <a:off x="5902077" y="2828119"/>
              <a:ext cx="1383091" cy="490379"/>
            </a:xfrm>
            <a:custGeom>
              <a:avLst/>
              <a:gdLst>
                <a:gd name="T0" fmla="*/ 921 w 1241"/>
                <a:gd name="T1" fmla="*/ 11 h 440"/>
                <a:gd name="T2" fmla="*/ 1085 w 1241"/>
                <a:gd name="T3" fmla="*/ 155 h 440"/>
                <a:gd name="T4" fmla="*/ 1228 w 1241"/>
                <a:gd name="T5" fmla="*/ 124 h 440"/>
                <a:gd name="T6" fmla="*/ 1231 w 1241"/>
                <a:gd name="T7" fmla="*/ 138 h 440"/>
                <a:gd name="T8" fmla="*/ 1081 w 1241"/>
                <a:gd name="T9" fmla="*/ 171 h 440"/>
                <a:gd name="T10" fmla="*/ 923 w 1241"/>
                <a:gd name="T11" fmla="*/ 33 h 440"/>
                <a:gd name="T12" fmla="*/ 747 w 1241"/>
                <a:gd name="T13" fmla="*/ 249 h 440"/>
                <a:gd name="T14" fmla="*/ 629 w 1241"/>
                <a:gd name="T15" fmla="*/ 95 h 440"/>
                <a:gd name="T16" fmla="*/ 415 w 1241"/>
                <a:gd name="T17" fmla="*/ 281 h 440"/>
                <a:gd name="T18" fmla="*/ 246 w 1241"/>
                <a:gd name="T19" fmla="*/ 68 h 440"/>
                <a:gd name="T20" fmla="*/ 22 w 1241"/>
                <a:gd name="T21" fmla="*/ 429 h 440"/>
                <a:gd name="T22" fmla="*/ 10 w 1241"/>
                <a:gd name="T23" fmla="*/ 422 h 440"/>
                <a:gd name="T24" fmla="*/ 245 w 1241"/>
                <a:gd name="T25" fmla="*/ 44 h 440"/>
                <a:gd name="T26" fmla="*/ 416 w 1241"/>
                <a:gd name="T27" fmla="*/ 259 h 440"/>
                <a:gd name="T28" fmla="*/ 632 w 1241"/>
                <a:gd name="T29" fmla="*/ 75 h 440"/>
                <a:gd name="T30" fmla="*/ 747 w 1241"/>
                <a:gd name="T31" fmla="*/ 226 h 440"/>
                <a:gd name="T32" fmla="*/ 921 w 1241"/>
                <a:gd name="T33" fmla="*/ 11 h 440"/>
                <a:gd name="T34" fmla="*/ 920 w 1241"/>
                <a:gd name="T35" fmla="*/ 0 h 440"/>
                <a:gd name="T36" fmla="*/ 915 w 1241"/>
                <a:gd name="T37" fmla="*/ 7 h 440"/>
                <a:gd name="T38" fmla="*/ 749 w 1241"/>
                <a:gd name="T39" fmla="*/ 214 h 440"/>
                <a:gd name="T40" fmla="*/ 637 w 1241"/>
                <a:gd name="T41" fmla="*/ 71 h 440"/>
                <a:gd name="T42" fmla="*/ 633 w 1241"/>
                <a:gd name="T43" fmla="*/ 64 h 440"/>
                <a:gd name="T44" fmla="*/ 626 w 1241"/>
                <a:gd name="T45" fmla="*/ 70 h 440"/>
                <a:gd name="T46" fmla="*/ 418 w 1241"/>
                <a:gd name="T47" fmla="*/ 248 h 440"/>
                <a:gd name="T48" fmla="*/ 251 w 1241"/>
                <a:gd name="T49" fmla="*/ 38 h 440"/>
                <a:gd name="T50" fmla="*/ 244 w 1241"/>
                <a:gd name="T51" fmla="*/ 30 h 440"/>
                <a:gd name="T52" fmla="*/ 238 w 1241"/>
                <a:gd name="T53" fmla="*/ 40 h 440"/>
                <a:gd name="T54" fmla="*/ 4 w 1241"/>
                <a:gd name="T55" fmla="*/ 417 h 440"/>
                <a:gd name="T56" fmla="*/ 0 w 1241"/>
                <a:gd name="T57" fmla="*/ 424 h 440"/>
                <a:gd name="T58" fmla="*/ 5 w 1241"/>
                <a:gd name="T59" fmla="*/ 429 h 440"/>
                <a:gd name="T60" fmla="*/ 18 w 1241"/>
                <a:gd name="T61" fmla="*/ 436 h 440"/>
                <a:gd name="T62" fmla="*/ 24 w 1241"/>
                <a:gd name="T63" fmla="*/ 440 h 440"/>
                <a:gd name="T64" fmla="*/ 28 w 1241"/>
                <a:gd name="T65" fmla="*/ 433 h 440"/>
                <a:gd name="T66" fmla="*/ 246 w 1241"/>
                <a:gd name="T67" fmla="*/ 81 h 440"/>
                <a:gd name="T68" fmla="*/ 408 w 1241"/>
                <a:gd name="T69" fmla="*/ 285 h 440"/>
                <a:gd name="T70" fmla="*/ 413 w 1241"/>
                <a:gd name="T71" fmla="*/ 291 h 440"/>
                <a:gd name="T72" fmla="*/ 419 w 1241"/>
                <a:gd name="T73" fmla="*/ 286 h 440"/>
                <a:gd name="T74" fmla="*/ 629 w 1241"/>
                <a:gd name="T75" fmla="*/ 107 h 440"/>
                <a:gd name="T76" fmla="*/ 741 w 1241"/>
                <a:gd name="T77" fmla="*/ 253 h 440"/>
                <a:gd name="T78" fmla="*/ 747 w 1241"/>
                <a:gd name="T79" fmla="*/ 262 h 440"/>
                <a:gd name="T80" fmla="*/ 754 w 1241"/>
                <a:gd name="T81" fmla="*/ 253 h 440"/>
                <a:gd name="T82" fmla="*/ 924 w 1241"/>
                <a:gd name="T83" fmla="*/ 43 h 440"/>
                <a:gd name="T84" fmla="*/ 1077 w 1241"/>
                <a:gd name="T85" fmla="*/ 177 h 440"/>
                <a:gd name="T86" fmla="*/ 1080 w 1241"/>
                <a:gd name="T87" fmla="*/ 179 h 440"/>
                <a:gd name="T88" fmla="*/ 1082 w 1241"/>
                <a:gd name="T89" fmla="*/ 178 h 440"/>
                <a:gd name="T90" fmla="*/ 1232 w 1241"/>
                <a:gd name="T91" fmla="*/ 145 h 440"/>
                <a:gd name="T92" fmla="*/ 1241 w 1241"/>
                <a:gd name="T93" fmla="*/ 144 h 440"/>
                <a:gd name="T94" fmla="*/ 1238 w 1241"/>
                <a:gd name="T95" fmla="*/ 137 h 440"/>
                <a:gd name="T96" fmla="*/ 1235 w 1241"/>
                <a:gd name="T97" fmla="*/ 122 h 440"/>
                <a:gd name="T98" fmla="*/ 1234 w 1241"/>
                <a:gd name="T99" fmla="*/ 115 h 440"/>
                <a:gd name="T100" fmla="*/ 1226 w 1241"/>
                <a:gd name="T101" fmla="*/ 117 h 440"/>
                <a:gd name="T102" fmla="*/ 1088 w 1241"/>
                <a:gd name="T103" fmla="*/ 147 h 440"/>
                <a:gd name="T104" fmla="*/ 927 w 1241"/>
                <a:gd name="T105" fmla="*/ 6 h 440"/>
                <a:gd name="T106" fmla="*/ 920 w 1241"/>
                <a:gd name="T10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1" h="440">
                  <a:moveTo>
                    <a:pt x="921" y="11"/>
                  </a:moveTo>
                  <a:lnTo>
                    <a:pt x="1085" y="155"/>
                  </a:lnTo>
                  <a:lnTo>
                    <a:pt x="1228" y="124"/>
                  </a:lnTo>
                  <a:lnTo>
                    <a:pt x="1231" y="138"/>
                  </a:lnTo>
                  <a:lnTo>
                    <a:pt x="1081" y="171"/>
                  </a:lnTo>
                  <a:lnTo>
                    <a:pt x="923" y="33"/>
                  </a:lnTo>
                  <a:lnTo>
                    <a:pt x="747" y="249"/>
                  </a:lnTo>
                  <a:lnTo>
                    <a:pt x="629" y="95"/>
                  </a:lnTo>
                  <a:lnTo>
                    <a:pt x="415" y="281"/>
                  </a:lnTo>
                  <a:lnTo>
                    <a:pt x="246" y="68"/>
                  </a:lnTo>
                  <a:lnTo>
                    <a:pt x="22" y="429"/>
                  </a:lnTo>
                  <a:lnTo>
                    <a:pt x="10" y="422"/>
                  </a:lnTo>
                  <a:lnTo>
                    <a:pt x="245" y="44"/>
                  </a:lnTo>
                  <a:lnTo>
                    <a:pt x="416" y="259"/>
                  </a:lnTo>
                  <a:lnTo>
                    <a:pt x="632" y="75"/>
                  </a:lnTo>
                  <a:lnTo>
                    <a:pt x="747" y="226"/>
                  </a:lnTo>
                  <a:lnTo>
                    <a:pt x="921" y="11"/>
                  </a:lnTo>
                  <a:moveTo>
                    <a:pt x="920" y="0"/>
                  </a:moveTo>
                  <a:lnTo>
                    <a:pt x="915" y="7"/>
                  </a:lnTo>
                  <a:lnTo>
                    <a:pt x="749" y="214"/>
                  </a:lnTo>
                  <a:lnTo>
                    <a:pt x="637" y="71"/>
                  </a:lnTo>
                  <a:lnTo>
                    <a:pt x="633" y="64"/>
                  </a:lnTo>
                  <a:lnTo>
                    <a:pt x="626" y="70"/>
                  </a:lnTo>
                  <a:lnTo>
                    <a:pt x="418" y="248"/>
                  </a:lnTo>
                  <a:lnTo>
                    <a:pt x="251" y="38"/>
                  </a:lnTo>
                  <a:lnTo>
                    <a:pt x="244" y="30"/>
                  </a:lnTo>
                  <a:lnTo>
                    <a:pt x="238" y="40"/>
                  </a:lnTo>
                  <a:lnTo>
                    <a:pt x="4" y="417"/>
                  </a:lnTo>
                  <a:lnTo>
                    <a:pt x="0" y="424"/>
                  </a:lnTo>
                  <a:lnTo>
                    <a:pt x="5" y="429"/>
                  </a:lnTo>
                  <a:lnTo>
                    <a:pt x="18" y="436"/>
                  </a:lnTo>
                  <a:lnTo>
                    <a:pt x="24" y="440"/>
                  </a:lnTo>
                  <a:lnTo>
                    <a:pt x="28" y="433"/>
                  </a:lnTo>
                  <a:lnTo>
                    <a:pt x="246" y="81"/>
                  </a:lnTo>
                  <a:lnTo>
                    <a:pt x="408" y="285"/>
                  </a:lnTo>
                  <a:lnTo>
                    <a:pt x="413" y="291"/>
                  </a:lnTo>
                  <a:lnTo>
                    <a:pt x="419" y="286"/>
                  </a:lnTo>
                  <a:lnTo>
                    <a:pt x="629" y="107"/>
                  </a:lnTo>
                  <a:lnTo>
                    <a:pt x="741" y="253"/>
                  </a:lnTo>
                  <a:lnTo>
                    <a:pt x="747" y="262"/>
                  </a:lnTo>
                  <a:lnTo>
                    <a:pt x="754" y="253"/>
                  </a:lnTo>
                  <a:lnTo>
                    <a:pt x="924" y="43"/>
                  </a:lnTo>
                  <a:lnTo>
                    <a:pt x="1077" y="177"/>
                  </a:lnTo>
                  <a:lnTo>
                    <a:pt x="1080" y="179"/>
                  </a:lnTo>
                  <a:lnTo>
                    <a:pt x="1082" y="178"/>
                  </a:lnTo>
                  <a:lnTo>
                    <a:pt x="1232" y="145"/>
                  </a:lnTo>
                  <a:lnTo>
                    <a:pt x="1241" y="144"/>
                  </a:lnTo>
                  <a:lnTo>
                    <a:pt x="1238" y="137"/>
                  </a:lnTo>
                  <a:lnTo>
                    <a:pt x="1235" y="122"/>
                  </a:lnTo>
                  <a:lnTo>
                    <a:pt x="1234" y="115"/>
                  </a:lnTo>
                  <a:lnTo>
                    <a:pt x="1226" y="117"/>
                  </a:lnTo>
                  <a:lnTo>
                    <a:pt x="1088" y="147"/>
                  </a:lnTo>
                  <a:lnTo>
                    <a:pt x="927" y="6"/>
                  </a:lnTo>
                  <a:lnTo>
                    <a:pt x="9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5" name="îṣḻidê">
              <a:extLst>
                <a:ext uri="{FF2B5EF4-FFF2-40B4-BE49-F238E27FC236}">
                  <a16:creationId xmlns:a16="http://schemas.microsoft.com/office/drawing/2014/main" id="{3FC8544C-404B-477F-95D3-DB25EA212C49}"/>
                </a:ext>
              </a:extLst>
            </p:cNvPr>
            <p:cNvSpPr/>
            <p:nvPr/>
          </p:nvSpPr>
          <p:spPr bwMode="auto">
            <a:xfrm>
              <a:off x="5894276" y="3419918"/>
              <a:ext cx="56840" cy="55725"/>
            </a:xfrm>
            <a:custGeom>
              <a:avLst/>
              <a:gdLst>
                <a:gd name="T0" fmla="*/ 18 w 36"/>
                <a:gd name="T1" fmla="*/ 35 h 35"/>
                <a:gd name="T2" fmla="*/ 16 w 36"/>
                <a:gd name="T3" fmla="*/ 35 h 35"/>
                <a:gd name="T4" fmla="*/ 4 w 36"/>
                <a:gd name="T5" fmla="*/ 29 h 35"/>
                <a:gd name="T6" fmla="*/ 0 w 36"/>
                <a:gd name="T7" fmla="*/ 16 h 35"/>
                <a:gd name="T8" fmla="*/ 18 w 36"/>
                <a:gd name="T9" fmla="*/ 0 h 35"/>
                <a:gd name="T10" fmla="*/ 19 w 36"/>
                <a:gd name="T11" fmla="*/ 0 h 35"/>
                <a:gd name="T12" fmla="*/ 31 w 36"/>
                <a:gd name="T13" fmla="*/ 6 h 35"/>
                <a:gd name="T14" fmla="*/ 35 w 36"/>
                <a:gd name="T15" fmla="*/ 19 h 35"/>
                <a:gd name="T16" fmla="*/ 18 w 36"/>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5">
                  <a:moveTo>
                    <a:pt x="18" y="35"/>
                  </a:moveTo>
                  <a:cubicBezTo>
                    <a:pt x="17" y="35"/>
                    <a:pt x="17" y="35"/>
                    <a:pt x="16" y="35"/>
                  </a:cubicBezTo>
                  <a:cubicBezTo>
                    <a:pt x="12" y="35"/>
                    <a:pt x="7" y="32"/>
                    <a:pt x="4" y="29"/>
                  </a:cubicBezTo>
                  <a:cubicBezTo>
                    <a:pt x="1" y="25"/>
                    <a:pt x="0" y="21"/>
                    <a:pt x="0" y="16"/>
                  </a:cubicBezTo>
                  <a:cubicBezTo>
                    <a:pt x="1" y="7"/>
                    <a:pt x="8" y="0"/>
                    <a:pt x="18" y="0"/>
                  </a:cubicBezTo>
                  <a:cubicBezTo>
                    <a:pt x="18" y="0"/>
                    <a:pt x="19" y="0"/>
                    <a:pt x="19" y="0"/>
                  </a:cubicBezTo>
                  <a:cubicBezTo>
                    <a:pt x="24" y="0"/>
                    <a:pt x="28" y="2"/>
                    <a:pt x="31" y="6"/>
                  </a:cubicBezTo>
                  <a:cubicBezTo>
                    <a:pt x="34" y="9"/>
                    <a:pt x="36" y="14"/>
                    <a:pt x="35" y="19"/>
                  </a:cubicBezTo>
                  <a:cubicBezTo>
                    <a:pt x="35" y="28"/>
                    <a:pt x="27" y="35"/>
                    <a:pt x="18" y="35"/>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6" name="ïṩ1iḍe">
              <a:extLst>
                <a:ext uri="{FF2B5EF4-FFF2-40B4-BE49-F238E27FC236}">
                  <a16:creationId xmlns:a16="http://schemas.microsoft.com/office/drawing/2014/main" id="{1E329B8E-448C-41A8-B2DF-BFBF3299CBB6}"/>
                </a:ext>
              </a:extLst>
            </p:cNvPr>
            <p:cNvSpPr/>
            <p:nvPr/>
          </p:nvSpPr>
          <p:spPr bwMode="auto">
            <a:xfrm>
              <a:off x="5887589" y="3415460"/>
              <a:ext cx="66870" cy="64641"/>
            </a:xfrm>
            <a:custGeom>
              <a:avLst/>
              <a:gdLst>
                <a:gd name="T0" fmla="*/ 22 w 42"/>
                <a:gd name="T1" fmla="*/ 5 h 41"/>
                <a:gd name="T2" fmla="*/ 23 w 42"/>
                <a:gd name="T3" fmla="*/ 5 h 41"/>
                <a:gd name="T4" fmla="*/ 37 w 42"/>
                <a:gd name="T5" fmla="*/ 21 h 41"/>
                <a:gd name="T6" fmla="*/ 22 w 42"/>
                <a:gd name="T7" fmla="*/ 35 h 41"/>
                <a:gd name="T8" fmla="*/ 20 w 42"/>
                <a:gd name="T9" fmla="*/ 35 h 41"/>
                <a:gd name="T10" fmla="*/ 7 w 42"/>
                <a:gd name="T11" fmla="*/ 19 h 41"/>
                <a:gd name="T12" fmla="*/ 22 w 42"/>
                <a:gd name="T13" fmla="*/ 5 h 41"/>
                <a:gd name="T14" fmla="*/ 22 w 42"/>
                <a:gd name="T15" fmla="*/ 0 h 41"/>
                <a:gd name="T16" fmla="*/ 1 w 42"/>
                <a:gd name="T17" fmla="*/ 19 h 41"/>
                <a:gd name="T18" fmla="*/ 20 w 42"/>
                <a:gd name="T19" fmla="*/ 41 h 41"/>
                <a:gd name="T20" fmla="*/ 22 w 42"/>
                <a:gd name="T21" fmla="*/ 41 h 41"/>
                <a:gd name="T22" fmla="*/ 42 w 42"/>
                <a:gd name="T23" fmla="*/ 22 h 41"/>
                <a:gd name="T24" fmla="*/ 37 w 42"/>
                <a:gd name="T25" fmla="*/ 7 h 41"/>
                <a:gd name="T26" fmla="*/ 23 w 42"/>
                <a:gd name="T27" fmla="*/ 0 h 41"/>
                <a:gd name="T28" fmla="*/ 22 w 42"/>
                <a:gd name="T2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41">
                  <a:moveTo>
                    <a:pt x="22" y="5"/>
                  </a:moveTo>
                  <a:cubicBezTo>
                    <a:pt x="22" y="5"/>
                    <a:pt x="22" y="5"/>
                    <a:pt x="23" y="5"/>
                  </a:cubicBezTo>
                  <a:cubicBezTo>
                    <a:pt x="31" y="6"/>
                    <a:pt x="37" y="13"/>
                    <a:pt x="37" y="21"/>
                  </a:cubicBezTo>
                  <a:cubicBezTo>
                    <a:pt x="36" y="29"/>
                    <a:pt x="29" y="35"/>
                    <a:pt x="22" y="35"/>
                  </a:cubicBezTo>
                  <a:cubicBezTo>
                    <a:pt x="21" y="35"/>
                    <a:pt x="21" y="35"/>
                    <a:pt x="20" y="35"/>
                  </a:cubicBezTo>
                  <a:cubicBezTo>
                    <a:pt x="12" y="35"/>
                    <a:pt x="6" y="27"/>
                    <a:pt x="7" y="19"/>
                  </a:cubicBezTo>
                  <a:cubicBezTo>
                    <a:pt x="7" y="11"/>
                    <a:pt x="14" y="5"/>
                    <a:pt x="22" y="5"/>
                  </a:cubicBezTo>
                  <a:moveTo>
                    <a:pt x="22" y="0"/>
                  </a:moveTo>
                  <a:cubicBezTo>
                    <a:pt x="11" y="0"/>
                    <a:pt x="2" y="8"/>
                    <a:pt x="1" y="19"/>
                  </a:cubicBezTo>
                  <a:cubicBezTo>
                    <a:pt x="0" y="30"/>
                    <a:pt x="9" y="40"/>
                    <a:pt x="20" y="41"/>
                  </a:cubicBezTo>
                  <a:cubicBezTo>
                    <a:pt x="21" y="41"/>
                    <a:pt x="21" y="41"/>
                    <a:pt x="22" y="41"/>
                  </a:cubicBezTo>
                  <a:cubicBezTo>
                    <a:pt x="32" y="41"/>
                    <a:pt x="41" y="32"/>
                    <a:pt x="42" y="22"/>
                  </a:cubicBezTo>
                  <a:cubicBezTo>
                    <a:pt x="42" y="16"/>
                    <a:pt x="41" y="11"/>
                    <a:pt x="37" y="7"/>
                  </a:cubicBezTo>
                  <a:cubicBezTo>
                    <a:pt x="34" y="3"/>
                    <a:pt x="29" y="0"/>
                    <a:pt x="23" y="0"/>
                  </a:cubicBezTo>
                  <a:cubicBezTo>
                    <a:pt x="23" y="0"/>
                    <a:pt x="22" y="0"/>
                    <a:pt x="22" y="0"/>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7" name="iSḷîḑê">
              <a:extLst>
                <a:ext uri="{FF2B5EF4-FFF2-40B4-BE49-F238E27FC236}">
                  <a16:creationId xmlns:a16="http://schemas.microsoft.com/office/drawing/2014/main" id="{6587A445-D6F5-486B-B253-FEC9B3F9D785}"/>
                </a:ext>
              </a:extLst>
            </p:cNvPr>
            <p:cNvSpPr/>
            <p:nvPr/>
          </p:nvSpPr>
          <p:spPr bwMode="auto">
            <a:xfrm>
              <a:off x="5903192" y="3154667"/>
              <a:ext cx="1274985" cy="309830"/>
            </a:xfrm>
            <a:custGeom>
              <a:avLst/>
              <a:gdLst>
                <a:gd name="T0" fmla="*/ 9 w 802"/>
                <a:gd name="T1" fmla="*/ 195 h 195"/>
                <a:gd name="T2" fmla="*/ 7 w 802"/>
                <a:gd name="T3" fmla="*/ 195 h 195"/>
                <a:gd name="T4" fmla="*/ 1 w 802"/>
                <a:gd name="T5" fmla="*/ 187 h 195"/>
                <a:gd name="T6" fmla="*/ 1 w 802"/>
                <a:gd name="T7" fmla="*/ 183 h 195"/>
                <a:gd name="T8" fmla="*/ 135 w 802"/>
                <a:gd name="T9" fmla="*/ 65 h 195"/>
                <a:gd name="T10" fmla="*/ 137 w 802"/>
                <a:gd name="T11" fmla="*/ 64 h 195"/>
                <a:gd name="T12" fmla="*/ 138 w 802"/>
                <a:gd name="T13" fmla="*/ 64 h 195"/>
                <a:gd name="T14" fmla="*/ 306 w 802"/>
                <a:gd name="T15" fmla="*/ 118 h 195"/>
                <a:gd name="T16" fmla="*/ 377 w 802"/>
                <a:gd name="T17" fmla="*/ 28 h 195"/>
                <a:gd name="T18" fmla="*/ 379 w 802"/>
                <a:gd name="T19" fmla="*/ 27 h 195"/>
                <a:gd name="T20" fmla="*/ 380 w 802"/>
                <a:gd name="T21" fmla="*/ 28 h 195"/>
                <a:gd name="T22" fmla="*/ 486 w 802"/>
                <a:gd name="T23" fmla="*/ 86 h 195"/>
                <a:gd name="T24" fmla="*/ 674 w 802"/>
                <a:gd name="T25" fmla="*/ 0 h 195"/>
                <a:gd name="T26" fmla="*/ 675 w 802"/>
                <a:gd name="T27" fmla="*/ 0 h 195"/>
                <a:gd name="T28" fmla="*/ 677 w 802"/>
                <a:gd name="T29" fmla="*/ 1 h 195"/>
                <a:gd name="T30" fmla="*/ 801 w 802"/>
                <a:gd name="T31" fmla="*/ 113 h 195"/>
                <a:gd name="T32" fmla="*/ 801 w 802"/>
                <a:gd name="T33" fmla="*/ 117 h 195"/>
                <a:gd name="T34" fmla="*/ 795 w 802"/>
                <a:gd name="T35" fmla="*/ 124 h 195"/>
                <a:gd name="T36" fmla="*/ 793 w 802"/>
                <a:gd name="T37" fmla="*/ 125 h 195"/>
                <a:gd name="T38" fmla="*/ 793 w 802"/>
                <a:gd name="T39" fmla="*/ 125 h 195"/>
                <a:gd name="T40" fmla="*/ 791 w 802"/>
                <a:gd name="T41" fmla="*/ 124 h 195"/>
                <a:gd name="T42" fmla="*/ 672 w 802"/>
                <a:gd name="T43" fmla="*/ 18 h 195"/>
                <a:gd name="T44" fmla="*/ 487 w 802"/>
                <a:gd name="T45" fmla="*/ 103 h 195"/>
                <a:gd name="T46" fmla="*/ 486 w 802"/>
                <a:gd name="T47" fmla="*/ 103 h 195"/>
                <a:gd name="T48" fmla="*/ 485 w 802"/>
                <a:gd name="T49" fmla="*/ 103 h 195"/>
                <a:gd name="T50" fmla="*/ 382 w 802"/>
                <a:gd name="T51" fmla="*/ 46 h 195"/>
                <a:gd name="T52" fmla="*/ 313 w 802"/>
                <a:gd name="T53" fmla="*/ 135 h 195"/>
                <a:gd name="T54" fmla="*/ 310 w 802"/>
                <a:gd name="T55" fmla="*/ 136 h 195"/>
                <a:gd name="T56" fmla="*/ 310 w 802"/>
                <a:gd name="T57" fmla="*/ 136 h 195"/>
                <a:gd name="T58" fmla="*/ 140 w 802"/>
                <a:gd name="T59" fmla="*/ 81 h 195"/>
                <a:gd name="T60" fmla="*/ 11 w 802"/>
                <a:gd name="T61" fmla="*/ 195 h 195"/>
                <a:gd name="T62" fmla="*/ 10 w 802"/>
                <a:gd name="T63" fmla="*/ 195 h 195"/>
                <a:gd name="T64" fmla="*/ 9 w 802"/>
                <a:gd name="T65"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2" h="195">
                  <a:moveTo>
                    <a:pt x="9" y="195"/>
                  </a:moveTo>
                  <a:cubicBezTo>
                    <a:pt x="9" y="195"/>
                    <a:pt x="8" y="195"/>
                    <a:pt x="7" y="195"/>
                  </a:cubicBezTo>
                  <a:cubicBezTo>
                    <a:pt x="1" y="187"/>
                    <a:pt x="1" y="187"/>
                    <a:pt x="1" y="187"/>
                  </a:cubicBezTo>
                  <a:cubicBezTo>
                    <a:pt x="0" y="186"/>
                    <a:pt x="0" y="184"/>
                    <a:pt x="1" y="183"/>
                  </a:cubicBezTo>
                  <a:cubicBezTo>
                    <a:pt x="135" y="65"/>
                    <a:pt x="135" y="65"/>
                    <a:pt x="135" y="65"/>
                  </a:cubicBezTo>
                  <a:cubicBezTo>
                    <a:pt x="136" y="64"/>
                    <a:pt x="136" y="64"/>
                    <a:pt x="137" y="64"/>
                  </a:cubicBezTo>
                  <a:cubicBezTo>
                    <a:pt x="138" y="64"/>
                    <a:pt x="138" y="64"/>
                    <a:pt x="138" y="64"/>
                  </a:cubicBezTo>
                  <a:cubicBezTo>
                    <a:pt x="306" y="118"/>
                    <a:pt x="306" y="118"/>
                    <a:pt x="306" y="118"/>
                  </a:cubicBezTo>
                  <a:cubicBezTo>
                    <a:pt x="377" y="28"/>
                    <a:pt x="377" y="28"/>
                    <a:pt x="377" y="28"/>
                  </a:cubicBezTo>
                  <a:cubicBezTo>
                    <a:pt x="377" y="28"/>
                    <a:pt x="378" y="27"/>
                    <a:pt x="379" y="27"/>
                  </a:cubicBezTo>
                  <a:cubicBezTo>
                    <a:pt x="379" y="27"/>
                    <a:pt x="380" y="28"/>
                    <a:pt x="380" y="28"/>
                  </a:cubicBezTo>
                  <a:cubicBezTo>
                    <a:pt x="486" y="86"/>
                    <a:pt x="486" y="86"/>
                    <a:pt x="486" y="86"/>
                  </a:cubicBezTo>
                  <a:cubicBezTo>
                    <a:pt x="674" y="0"/>
                    <a:pt x="674" y="0"/>
                    <a:pt x="674" y="0"/>
                  </a:cubicBezTo>
                  <a:cubicBezTo>
                    <a:pt x="674" y="0"/>
                    <a:pt x="674" y="0"/>
                    <a:pt x="675" y="0"/>
                  </a:cubicBezTo>
                  <a:cubicBezTo>
                    <a:pt x="675" y="0"/>
                    <a:pt x="676" y="0"/>
                    <a:pt x="677" y="1"/>
                  </a:cubicBezTo>
                  <a:cubicBezTo>
                    <a:pt x="801" y="113"/>
                    <a:pt x="801" y="113"/>
                    <a:pt x="801" y="113"/>
                  </a:cubicBezTo>
                  <a:cubicBezTo>
                    <a:pt x="802" y="114"/>
                    <a:pt x="802" y="116"/>
                    <a:pt x="801" y="117"/>
                  </a:cubicBezTo>
                  <a:cubicBezTo>
                    <a:pt x="795" y="124"/>
                    <a:pt x="795" y="124"/>
                    <a:pt x="795" y="124"/>
                  </a:cubicBezTo>
                  <a:cubicBezTo>
                    <a:pt x="794" y="125"/>
                    <a:pt x="794" y="125"/>
                    <a:pt x="793" y="125"/>
                  </a:cubicBezTo>
                  <a:cubicBezTo>
                    <a:pt x="793" y="125"/>
                    <a:pt x="793" y="125"/>
                    <a:pt x="793" y="125"/>
                  </a:cubicBezTo>
                  <a:cubicBezTo>
                    <a:pt x="792" y="125"/>
                    <a:pt x="791" y="125"/>
                    <a:pt x="791" y="124"/>
                  </a:cubicBezTo>
                  <a:cubicBezTo>
                    <a:pt x="672" y="18"/>
                    <a:pt x="672" y="18"/>
                    <a:pt x="672" y="18"/>
                  </a:cubicBezTo>
                  <a:cubicBezTo>
                    <a:pt x="487" y="103"/>
                    <a:pt x="487" y="103"/>
                    <a:pt x="487" y="103"/>
                  </a:cubicBezTo>
                  <a:cubicBezTo>
                    <a:pt x="487" y="103"/>
                    <a:pt x="486" y="103"/>
                    <a:pt x="486" y="103"/>
                  </a:cubicBezTo>
                  <a:cubicBezTo>
                    <a:pt x="486" y="103"/>
                    <a:pt x="485" y="103"/>
                    <a:pt x="485" y="103"/>
                  </a:cubicBezTo>
                  <a:cubicBezTo>
                    <a:pt x="382" y="46"/>
                    <a:pt x="382" y="46"/>
                    <a:pt x="382" y="46"/>
                  </a:cubicBezTo>
                  <a:cubicBezTo>
                    <a:pt x="313" y="135"/>
                    <a:pt x="313" y="135"/>
                    <a:pt x="313" y="135"/>
                  </a:cubicBezTo>
                  <a:cubicBezTo>
                    <a:pt x="312" y="135"/>
                    <a:pt x="311" y="136"/>
                    <a:pt x="310" y="136"/>
                  </a:cubicBezTo>
                  <a:cubicBezTo>
                    <a:pt x="310" y="136"/>
                    <a:pt x="310" y="136"/>
                    <a:pt x="310" y="136"/>
                  </a:cubicBezTo>
                  <a:cubicBezTo>
                    <a:pt x="140" y="81"/>
                    <a:pt x="140" y="81"/>
                    <a:pt x="140" y="81"/>
                  </a:cubicBezTo>
                  <a:cubicBezTo>
                    <a:pt x="11" y="195"/>
                    <a:pt x="11" y="195"/>
                    <a:pt x="11" y="195"/>
                  </a:cubicBezTo>
                  <a:cubicBezTo>
                    <a:pt x="11" y="195"/>
                    <a:pt x="10" y="195"/>
                    <a:pt x="10" y="195"/>
                  </a:cubicBezTo>
                  <a:cubicBezTo>
                    <a:pt x="9" y="195"/>
                    <a:pt x="9" y="195"/>
                    <a:pt x="9" y="195"/>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8" name="íṧ1îḓe">
              <a:extLst>
                <a:ext uri="{FF2B5EF4-FFF2-40B4-BE49-F238E27FC236}">
                  <a16:creationId xmlns:a16="http://schemas.microsoft.com/office/drawing/2014/main" id="{B190B26A-964D-4EC9-9DE8-34834FC9417E}"/>
                </a:ext>
              </a:extLst>
            </p:cNvPr>
            <p:cNvSpPr/>
            <p:nvPr/>
          </p:nvSpPr>
          <p:spPr bwMode="auto">
            <a:xfrm>
              <a:off x="5898734" y="3150209"/>
              <a:ext cx="1283900" cy="318746"/>
            </a:xfrm>
            <a:custGeom>
              <a:avLst/>
              <a:gdLst>
                <a:gd name="T0" fmla="*/ 678 w 808"/>
                <a:gd name="T1" fmla="*/ 6 h 201"/>
                <a:gd name="T2" fmla="*/ 802 w 808"/>
                <a:gd name="T3" fmla="*/ 118 h 201"/>
                <a:gd name="T4" fmla="*/ 796 w 808"/>
                <a:gd name="T5" fmla="*/ 125 h 201"/>
                <a:gd name="T6" fmla="*/ 676 w 808"/>
                <a:gd name="T7" fmla="*/ 18 h 201"/>
                <a:gd name="T8" fmla="*/ 489 w 808"/>
                <a:gd name="T9" fmla="*/ 104 h 201"/>
                <a:gd name="T10" fmla="*/ 384 w 808"/>
                <a:gd name="T11" fmla="*/ 46 h 201"/>
                <a:gd name="T12" fmla="*/ 313 w 808"/>
                <a:gd name="T13" fmla="*/ 136 h 201"/>
                <a:gd name="T14" fmla="*/ 142 w 808"/>
                <a:gd name="T15" fmla="*/ 81 h 201"/>
                <a:gd name="T16" fmla="*/ 13 w 808"/>
                <a:gd name="T17" fmla="*/ 196 h 201"/>
                <a:gd name="T18" fmla="*/ 6 w 808"/>
                <a:gd name="T19" fmla="*/ 188 h 201"/>
                <a:gd name="T20" fmla="*/ 140 w 808"/>
                <a:gd name="T21" fmla="*/ 70 h 201"/>
                <a:gd name="T22" fmla="*/ 310 w 808"/>
                <a:gd name="T23" fmla="*/ 124 h 201"/>
                <a:gd name="T24" fmla="*/ 382 w 808"/>
                <a:gd name="T25" fmla="*/ 33 h 201"/>
                <a:gd name="T26" fmla="*/ 489 w 808"/>
                <a:gd name="T27" fmla="*/ 92 h 201"/>
                <a:gd name="T28" fmla="*/ 678 w 808"/>
                <a:gd name="T29" fmla="*/ 6 h 201"/>
                <a:gd name="T30" fmla="*/ 678 w 808"/>
                <a:gd name="T31" fmla="*/ 0 h 201"/>
                <a:gd name="T32" fmla="*/ 675 w 808"/>
                <a:gd name="T33" fmla="*/ 1 h 201"/>
                <a:gd name="T34" fmla="*/ 490 w 808"/>
                <a:gd name="T35" fmla="*/ 86 h 201"/>
                <a:gd name="T36" fmla="*/ 384 w 808"/>
                <a:gd name="T37" fmla="*/ 28 h 201"/>
                <a:gd name="T38" fmla="*/ 382 w 808"/>
                <a:gd name="T39" fmla="*/ 28 h 201"/>
                <a:gd name="T40" fmla="*/ 378 w 808"/>
                <a:gd name="T41" fmla="*/ 30 h 201"/>
                <a:gd name="T42" fmla="*/ 308 w 808"/>
                <a:gd name="T43" fmla="*/ 118 h 201"/>
                <a:gd name="T44" fmla="*/ 142 w 808"/>
                <a:gd name="T45" fmla="*/ 65 h 201"/>
                <a:gd name="T46" fmla="*/ 140 w 808"/>
                <a:gd name="T47" fmla="*/ 64 h 201"/>
                <a:gd name="T48" fmla="*/ 137 w 808"/>
                <a:gd name="T49" fmla="*/ 66 h 201"/>
                <a:gd name="T50" fmla="*/ 2 w 808"/>
                <a:gd name="T51" fmla="*/ 184 h 201"/>
                <a:gd name="T52" fmla="*/ 2 w 808"/>
                <a:gd name="T53" fmla="*/ 192 h 201"/>
                <a:gd name="T54" fmla="*/ 8 w 808"/>
                <a:gd name="T55" fmla="*/ 199 h 201"/>
                <a:gd name="T56" fmla="*/ 12 w 808"/>
                <a:gd name="T57" fmla="*/ 201 h 201"/>
                <a:gd name="T58" fmla="*/ 13 w 808"/>
                <a:gd name="T59" fmla="*/ 201 h 201"/>
                <a:gd name="T60" fmla="*/ 16 w 808"/>
                <a:gd name="T61" fmla="*/ 200 h 201"/>
                <a:gd name="T62" fmla="*/ 144 w 808"/>
                <a:gd name="T63" fmla="*/ 87 h 201"/>
                <a:gd name="T64" fmla="*/ 312 w 808"/>
                <a:gd name="T65" fmla="*/ 141 h 201"/>
                <a:gd name="T66" fmla="*/ 313 w 808"/>
                <a:gd name="T67" fmla="*/ 141 h 201"/>
                <a:gd name="T68" fmla="*/ 318 w 808"/>
                <a:gd name="T69" fmla="*/ 139 h 201"/>
                <a:gd name="T70" fmla="*/ 386 w 808"/>
                <a:gd name="T71" fmla="*/ 53 h 201"/>
                <a:gd name="T72" fmla="*/ 486 w 808"/>
                <a:gd name="T73" fmla="*/ 108 h 201"/>
                <a:gd name="T74" fmla="*/ 489 w 808"/>
                <a:gd name="T75" fmla="*/ 109 h 201"/>
                <a:gd name="T76" fmla="*/ 491 w 808"/>
                <a:gd name="T77" fmla="*/ 108 h 201"/>
                <a:gd name="T78" fmla="*/ 675 w 808"/>
                <a:gd name="T79" fmla="*/ 24 h 201"/>
                <a:gd name="T80" fmla="*/ 792 w 808"/>
                <a:gd name="T81" fmla="*/ 129 h 201"/>
                <a:gd name="T82" fmla="*/ 796 w 808"/>
                <a:gd name="T83" fmla="*/ 131 h 201"/>
                <a:gd name="T84" fmla="*/ 796 w 808"/>
                <a:gd name="T85" fmla="*/ 131 h 201"/>
                <a:gd name="T86" fmla="*/ 800 w 808"/>
                <a:gd name="T87" fmla="*/ 129 h 201"/>
                <a:gd name="T88" fmla="*/ 806 w 808"/>
                <a:gd name="T89" fmla="*/ 122 h 201"/>
                <a:gd name="T90" fmla="*/ 806 w 808"/>
                <a:gd name="T91" fmla="*/ 114 h 201"/>
                <a:gd name="T92" fmla="*/ 681 w 808"/>
                <a:gd name="T93" fmla="*/ 2 h 201"/>
                <a:gd name="T94" fmla="*/ 678 w 808"/>
                <a:gd name="T95"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8" h="201">
                  <a:moveTo>
                    <a:pt x="678" y="6"/>
                  </a:moveTo>
                  <a:cubicBezTo>
                    <a:pt x="802" y="118"/>
                    <a:pt x="802" y="118"/>
                    <a:pt x="802" y="118"/>
                  </a:cubicBezTo>
                  <a:cubicBezTo>
                    <a:pt x="796" y="125"/>
                    <a:pt x="796" y="125"/>
                    <a:pt x="796" y="125"/>
                  </a:cubicBezTo>
                  <a:cubicBezTo>
                    <a:pt x="676" y="18"/>
                    <a:pt x="676" y="18"/>
                    <a:pt x="676" y="18"/>
                  </a:cubicBezTo>
                  <a:cubicBezTo>
                    <a:pt x="489" y="104"/>
                    <a:pt x="489" y="104"/>
                    <a:pt x="489" y="104"/>
                  </a:cubicBezTo>
                  <a:cubicBezTo>
                    <a:pt x="384" y="46"/>
                    <a:pt x="384" y="46"/>
                    <a:pt x="384" y="46"/>
                  </a:cubicBezTo>
                  <a:cubicBezTo>
                    <a:pt x="313" y="136"/>
                    <a:pt x="313" y="136"/>
                    <a:pt x="313" y="136"/>
                  </a:cubicBezTo>
                  <a:cubicBezTo>
                    <a:pt x="142" y="81"/>
                    <a:pt x="142" y="81"/>
                    <a:pt x="142" y="81"/>
                  </a:cubicBezTo>
                  <a:cubicBezTo>
                    <a:pt x="13" y="196"/>
                    <a:pt x="13" y="196"/>
                    <a:pt x="13" y="196"/>
                  </a:cubicBezTo>
                  <a:cubicBezTo>
                    <a:pt x="6" y="188"/>
                    <a:pt x="6" y="188"/>
                    <a:pt x="6" y="188"/>
                  </a:cubicBezTo>
                  <a:cubicBezTo>
                    <a:pt x="140" y="70"/>
                    <a:pt x="140" y="70"/>
                    <a:pt x="140" y="70"/>
                  </a:cubicBezTo>
                  <a:cubicBezTo>
                    <a:pt x="310" y="124"/>
                    <a:pt x="310" y="124"/>
                    <a:pt x="310" y="124"/>
                  </a:cubicBezTo>
                  <a:cubicBezTo>
                    <a:pt x="382" y="33"/>
                    <a:pt x="382" y="33"/>
                    <a:pt x="382" y="33"/>
                  </a:cubicBezTo>
                  <a:cubicBezTo>
                    <a:pt x="489" y="92"/>
                    <a:pt x="489" y="92"/>
                    <a:pt x="489" y="92"/>
                  </a:cubicBezTo>
                  <a:cubicBezTo>
                    <a:pt x="678" y="6"/>
                    <a:pt x="678" y="6"/>
                    <a:pt x="678" y="6"/>
                  </a:cubicBezTo>
                  <a:moveTo>
                    <a:pt x="678" y="0"/>
                  </a:moveTo>
                  <a:cubicBezTo>
                    <a:pt x="677" y="0"/>
                    <a:pt x="676" y="1"/>
                    <a:pt x="675" y="1"/>
                  </a:cubicBezTo>
                  <a:cubicBezTo>
                    <a:pt x="490" y="86"/>
                    <a:pt x="490" y="86"/>
                    <a:pt x="490" y="86"/>
                  </a:cubicBezTo>
                  <a:cubicBezTo>
                    <a:pt x="384" y="28"/>
                    <a:pt x="384" y="28"/>
                    <a:pt x="384" y="28"/>
                  </a:cubicBezTo>
                  <a:cubicBezTo>
                    <a:pt x="384" y="28"/>
                    <a:pt x="383" y="28"/>
                    <a:pt x="382" y="28"/>
                  </a:cubicBezTo>
                  <a:cubicBezTo>
                    <a:pt x="380" y="28"/>
                    <a:pt x="379" y="28"/>
                    <a:pt x="378" y="30"/>
                  </a:cubicBezTo>
                  <a:cubicBezTo>
                    <a:pt x="308" y="118"/>
                    <a:pt x="308" y="118"/>
                    <a:pt x="308" y="118"/>
                  </a:cubicBezTo>
                  <a:cubicBezTo>
                    <a:pt x="142" y="65"/>
                    <a:pt x="142" y="65"/>
                    <a:pt x="142" y="65"/>
                  </a:cubicBezTo>
                  <a:cubicBezTo>
                    <a:pt x="141" y="65"/>
                    <a:pt x="141" y="64"/>
                    <a:pt x="140" y="64"/>
                  </a:cubicBezTo>
                  <a:cubicBezTo>
                    <a:pt x="139" y="64"/>
                    <a:pt x="138" y="65"/>
                    <a:pt x="137" y="66"/>
                  </a:cubicBezTo>
                  <a:cubicBezTo>
                    <a:pt x="2" y="184"/>
                    <a:pt x="2" y="184"/>
                    <a:pt x="2" y="184"/>
                  </a:cubicBezTo>
                  <a:cubicBezTo>
                    <a:pt x="0" y="186"/>
                    <a:pt x="0" y="189"/>
                    <a:pt x="2" y="192"/>
                  </a:cubicBezTo>
                  <a:cubicBezTo>
                    <a:pt x="8" y="199"/>
                    <a:pt x="8" y="199"/>
                    <a:pt x="8" y="199"/>
                  </a:cubicBezTo>
                  <a:cubicBezTo>
                    <a:pt x="9" y="200"/>
                    <a:pt x="11" y="201"/>
                    <a:pt x="12" y="201"/>
                  </a:cubicBezTo>
                  <a:cubicBezTo>
                    <a:pt x="13" y="201"/>
                    <a:pt x="13" y="201"/>
                    <a:pt x="13" y="201"/>
                  </a:cubicBezTo>
                  <a:cubicBezTo>
                    <a:pt x="14" y="201"/>
                    <a:pt x="15" y="201"/>
                    <a:pt x="16" y="200"/>
                  </a:cubicBezTo>
                  <a:cubicBezTo>
                    <a:pt x="144" y="87"/>
                    <a:pt x="144" y="87"/>
                    <a:pt x="144" y="87"/>
                  </a:cubicBezTo>
                  <a:cubicBezTo>
                    <a:pt x="312" y="141"/>
                    <a:pt x="312" y="141"/>
                    <a:pt x="312" y="141"/>
                  </a:cubicBezTo>
                  <a:cubicBezTo>
                    <a:pt x="312" y="141"/>
                    <a:pt x="313" y="141"/>
                    <a:pt x="313" y="141"/>
                  </a:cubicBezTo>
                  <a:cubicBezTo>
                    <a:pt x="315" y="141"/>
                    <a:pt x="317" y="141"/>
                    <a:pt x="318" y="139"/>
                  </a:cubicBezTo>
                  <a:cubicBezTo>
                    <a:pt x="386" y="53"/>
                    <a:pt x="386" y="53"/>
                    <a:pt x="386" y="53"/>
                  </a:cubicBezTo>
                  <a:cubicBezTo>
                    <a:pt x="486" y="108"/>
                    <a:pt x="486" y="108"/>
                    <a:pt x="486" y="108"/>
                  </a:cubicBezTo>
                  <a:cubicBezTo>
                    <a:pt x="487" y="109"/>
                    <a:pt x="488" y="109"/>
                    <a:pt x="489" y="109"/>
                  </a:cubicBezTo>
                  <a:cubicBezTo>
                    <a:pt x="490" y="109"/>
                    <a:pt x="491" y="109"/>
                    <a:pt x="491" y="108"/>
                  </a:cubicBezTo>
                  <a:cubicBezTo>
                    <a:pt x="675" y="24"/>
                    <a:pt x="675" y="24"/>
                    <a:pt x="675" y="24"/>
                  </a:cubicBezTo>
                  <a:cubicBezTo>
                    <a:pt x="792" y="129"/>
                    <a:pt x="792" y="129"/>
                    <a:pt x="792" y="129"/>
                  </a:cubicBezTo>
                  <a:cubicBezTo>
                    <a:pt x="793" y="130"/>
                    <a:pt x="794" y="131"/>
                    <a:pt x="796" y="131"/>
                  </a:cubicBezTo>
                  <a:cubicBezTo>
                    <a:pt x="796" y="131"/>
                    <a:pt x="796" y="131"/>
                    <a:pt x="796" y="131"/>
                  </a:cubicBezTo>
                  <a:cubicBezTo>
                    <a:pt x="798" y="131"/>
                    <a:pt x="799" y="130"/>
                    <a:pt x="800" y="129"/>
                  </a:cubicBezTo>
                  <a:cubicBezTo>
                    <a:pt x="806" y="122"/>
                    <a:pt x="806" y="122"/>
                    <a:pt x="806" y="122"/>
                  </a:cubicBezTo>
                  <a:cubicBezTo>
                    <a:pt x="808" y="119"/>
                    <a:pt x="808" y="116"/>
                    <a:pt x="806" y="114"/>
                  </a:cubicBezTo>
                  <a:cubicBezTo>
                    <a:pt x="681" y="2"/>
                    <a:pt x="681" y="2"/>
                    <a:pt x="681" y="2"/>
                  </a:cubicBezTo>
                  <a:cubicBezTo>
                    <a:pt x="680" y="1"/>
                    <a:pt x="679" y="0"/>
                    <a:pt x="678" y="0"/>
                  </a:cubicBezTo>
                </a:path>
              </a:pathLst>
            </a:custGeom>
            <a:solidFill>
              <a:srgbClr val="FF36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9" name="i$ḻíḋê">
              <a:extLst>
                <a:ext uri="{FF2B5EF4-FFF2-40B4-BE49-F238E27FC236}">
                  <a16:creationId xmlns:a16="http://schemas.microsoft.com/office/drawing/2014/main" id="{ABC0C8F9-71E5-4C79-847F-582D875105F7}"/>
                </a:ext>
              </a:extLst>
            </p:cNvPr>
            <p:cNvSpPr/>
            <p:nvPr/>
          </p:nvSpPr>
          <p:spPr bwMode="auto">
            <a:xfrm>
              <a:off x="4754145" y="1480693"/>
              <a:ext cx="1007505" cy="413479"/>
            </a:xfrm>
            <a:custGeom>
              <a:avLst/>
              <a:gdLst>
                <a:gd name="T0" fmla="*/ 0 w 904"/>
                <a:gd name="T1" fmla="*/ 323 h 371"/>
                <a:gd name="T2" fmla="*/ 169 w 904"/>
                <a:gd name="T3" fmla="*/ 181 h 371"/>
                <a:gd name="T4" fmla="*/ 328 w 904"/>
                <a:gd name="T5" fmla="*/ 352 h 371"/>
                <a:gd name="T6" fmla="*/ 660 w 904"/>
                <a:gd name="T7" fmla="*/ 0 h 371"/>
                <a:gd name="T8" fmla="*/ 904 w 904"/>
                <a:gd name="T9" fmla="*/ 371 h 371"/>
                <a:gd name="T10" fmla="*/ 7 w 904"/>
                <a:gd name="T11" fmla="*/ 346 h 371"/>
                <a:gd name="T12" fmla="*/ 0 w 904"/>
                <a:gd name="T13" fmla="*/ 323 h 371"/>
              </a:gdLst>
              <a:ahLst/>
              <a:cxnLst>
                <a:cxn ang="0">
                  <a:pos x="T0" y="T1"/>
                </a:cxn>
                <a:cxn ang="0">
                  <a:pos x="T2" y="T3"/>
                </a:cxn>
                <a:cxn ang="0">
                  <a:pos x="T4" y="T5"/>
                </a:cxn>
                <a:cxn ang="0">
                  <a:pos x="T6" y="T7"/>
                </a:cxn>
                <a:cxn ang="0">
                  <a:pos x="T8" y="T9"/>
                </a:cxn>
                <a:cxn ang="0">
                  <a:pos x="T10" y="T11"/>
                </a:cxn>
                <a:cxn ang="0">
                  <a:pos x="T12" y="T13"/>
                </a:cxn>
              </a:cxnLst>
              <a:rect l="0" t="0" r="r" b="b"/>
              <a:pathLst>
                <a:path w="904" h="371">
                  <a:moveTo>
                    <a:pt x="0" y="323"/>
                  </a:moveTo>
                  <a:lnTo>
                    <a:pt x="169" y="181"/>
                  </a:lnTo>
                  <a:lnTo>
                    <a:pt x="328" y="352"/>
                  </a:lnTo>
                  <a:lnTo>
                    <a:pt x="660" y="0"/>
                  </a:lnTo>
                  <a:lnTo>
                    <a:pt x="904" y="371"/>
                  </a:lnTo>
                  <a:lnTo>
                    <a:pt x="7" y="346"/>
                  </a:lnTo>
                  <a:lnTo>
                    <a:pt x="0" y="323"/>
                  </a:lnTo>
                  <a:close/>
                </a:path>
              </a:pathLst>
            </a:custGeom>
            <a:solidFill>
              <a:srgbClr val="F951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0" name="ïsḻiḍé">
              <a:extLst>
                <a:ext uri="{FF2B5EF4-FFF2-40B4-BE49-F238E27FC236}">
                  <a16:creationId xmlns:a16="http://schemas.microsoft.com/office/drawing/2014/main" id="{F76E4B36-50FC-4221-AF6E-52BE8EE8BF5A}"/>
                </a:ext>
              </a:extLst>
            </p:cNvPr>
            <p:cNvSpPr/>
            <p:nvPr/>
          </p:nvSpPr>
          <p:spPr bwMode="auto">
            <a:xfrm>
              <a:off x="4486666" y="1574311"/>
              <a:ext cx="1324022" cy="401219"/>
            </a:xfrm>
            <a:custGeom>
              <a:avLst/>
              <a:gdLst>
                <a:gd name="T0" fmla="*/ 1188 w 1188"/>
                <a:gd name="T1" fmla="*/ 202 h 360"/>
                <a:gd name="T2" fmla="*/ 1019 w 1188"/>
                <a:gd name="T3" fmla="*/ 0 h 360"/>
                <a:gd name="T4" fmla="*/ 775 w 1188"/>
                <a:gd name="T5" fmla="*/ 182 h 360"/>
                <a:gd name="T6" fmla="*/ 592 w 1188"/>
                <a:gd name="T7" fmla="*/ 23 h 360"/>
                <a:gd name="T8" fmla="*/ 370 w 1188"/>
                <a:gd name="T9" fmla="*/ 252 h 360"/>
                <a:gd name="T10" fmla="*/ 130 w 1188"/>
                <a:gd name="T11" fmla="*/ 92 h 360"/>
                <a:gd name="T12" fmla="*/ 0 w 1188"/>
                <a:gd name="T13" fmla="*/ 268 h 360"/>
                <a:gd name="T14" fmla="*/ 1156 w 1188"/>
                <a:gd name="T15" fmla="*/ 360 h 360"/>
                <a:gd name="T16" fmla="*/ 1188 w 1188"/>
                <a:gd name="T17" fmla="*/ 20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8" h="360">
                  <a:moveTo>
                    <a:pt x="1188" y="202"/>
                  </a:moveTo>
                  <a:lnTo>
                    <a:pt x="1019" y="0"/>
                  </a:lnTo>
                  <a:lnTo>
                    <a:pt x="775" y="182"/>
                  </a:lnTo>
                  <a:lnTo>
                    <a:pt x="592" y="23"/>
                  </a:lnTo>
                  <a:lnTo>
                    <a:pt x="370" y="252"/>
                  </a:lnTo>
                  <a:lnTo>
                    <a:pt x="130" y="92"/>
                  </a:lnTo>
                  <a:lnTo>
                    <a:pt x="0" y="268"/>
                  </a:lnTo>
                  <a:lnTo>
                    <a:pt x="1156" y="360"/>
                  </a:lnTo>
                  <a:lnTo>
                    <a:pt x="1188" y="202"/>
                  </a:lnTo>
                  <a:close/>
                </a:path>
              </a:pathLst>
            </a:custGeom>
            <a:solidFill>
              <a:srgbClr val="FFD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1" name="îṣḷíḋe">
              <a:extLst>
                <a:ext uri="{FF2B5EF4-FFF2-40B4-BE49-F238E27FC236}">
                  <a16:creationId xmlns:a16="http://schemas.microsoft.com/office/drawing/2014/main" id="{504A826F-391D-4BBE-B05C-993EB8890810}"/>
                </a:ext>
              </a:extLst>
            </p:cNvPr>
            <p:cNvSpPr/>
            <p:nvPr/>
          </p:nvSpPr>
          <p:spPr bwMode="auto">
            <a:xfrm>
              <a:off x="4474407" y="1560937"/>
              <a:ext cx="1349656" cy="324319"/>
            </a:xfrm>
            <a:custGeom>
              <a:avLst/>
              <a:gdLst>
                <a:gd name="T0" fmla="*/ 847 w 849"/>
                <a:gd name="T1" fmla="*/ 145 h 204"/>
                <a:gd name="T2" fmla="*/ 728 w 849"/>
                <a:gd name="T3" fmla="*/ 3 h 204"/>
                <a:gd name="T4" fmla="*/ 718 w 849"/>
                <a:gd name="T5" fmla="*/ 2 h 204"/>
                <a:gd name="T6" fmla="*/ 551 w 849"/>
                <a:gd name="T7" fmla="*/ 126 h 204"/>
                <a:gd name="T8" fmla="*/ 428 w 849"/>
                <a:gd name="T9" fmla="*/ 19 h 204"/>
                <a:gd name="T10" fmla="*/ 418 w 849"/>
                <a:gd name="T11" fmla="*/ 19 h 204"/>
                <a:gd name="T12" fmla="*/ 266 w 849"/>
                <a:gd name="T13" fmla="*/ 176 h 204"/>
                <a:gd name="T14" fmla="*/ 103 w 849"/>
                <a:gd name="T15" fmla="*/ 67 h 204"/>
                <a:gd name="T16" fmla="*/ 93 w 849"/>
                <a:gd name="T17" fmla="*/ 69 h 204"/>
                <a:gd name="T18" fmla="*/ 2 w 849"/>
                <a:gd name="T19" fmla="*/ 191 h 204"/>
                <a:gd name="T20" fmla="*/ 4 w 849"/>
                <a:gd name="T21" fmla="*/ 202 h 204"/>
                <a:gd name="T22" fmla="*/ 14 w 849"/>
                <a:gd name="T23" fmla="*/ 200 h 204"/>
                <a:gd name="T24" fmla="*/ 101 w 849"/>
                <a:gd name="T25" fmla="*/ 84 h 204"/>
                <a:gd name="T26" fmla="*/ 263 w 849"/>
                <a:gd name="T27" fmla="*/ 192 h 204"/>
                <a:gd name="T28" fmla="*/ 273 w 849"/>
                <a:gd name="T29" fmla="*/ 191 h 204"/>
                <a:gd name="T30" fmla="*/ 424 w 849"/>
                <a:gd name="T31" fmla="*/ 35 h 204"/>
                <a:gd name="T32" fmla="*/ 546 w 849"/>
                <a:gd name="T33" fmla="*/ 142 h 204"/>
                <a:gd name="T34" fmla="*/ 555 w 849"/>
                <a:gd name="T35" fmla="*/ 142 h 204"/>
                <a:gd name="T36" fmla="*/ 721 w 849"/>
                <a:gd name="T37" fmla="*/ 18 h 204"/>
                <a:gd name="T38" fmla="*/ 835 w 849"/>
                <a:gd name="T39" fmla="*/ 154 h 204"/>
                <a:gd name="T40" fmla="*/ 846 w 849"/>
                <a:gd name="T41" fmla="*/ 155 h 204"/>
                <a:gd name="T42" fmla="*/ 847 w 849"/>
                <a:gd name="T43" fmla="*/ 14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9" h="204">
                  <a:moveTo>
                    <a:pt x="847" y="145"/>
                  </a:moveTo>
                  <a:cubicBezTo>
                    <a:pt x="728" y="3"/>
                    <a:pt x="728" y="3"/>
                    <a:pt x="728" y="3"/>
                  </a:cubicBezTo>
                  <a:cubicBezTo>
                    <a:pt x="726" y="0"/>
                    <a:pt x="721" y="0"/>
                    <a:pt x="718" y="2"/>
                  </a:cubicBezTo>
                  <a:cubicBezTo>
                    <a:pt x="551" y="126"/>
                    <a:pt x="551" y="126"/>
                    <a:pt x="551" y="126"/>
                  </a:cubicBezTo>
                  <a:cubicBezTo>
                    <a:pt x="428" y="19"/>
                    <a:pt x="428" y="19"/>
                    <a:pt x="428" y="19"/>
                  </a:cubicBezTo>
                  <a:cubicBezTo>
                    <a:pt x="425" y="16"/>
                    <a:pt x="421" y="16"/>
                    <a:pt x="418" y="19"/>
                  </a:cubicBezTo>
                  <a:cubicBezTo>
                    <a:pt x="266" y="176"/>
                    <a:pt x="266" y="176"/>
                    <a:pt x="266" y="176"/>
                  </a:cubicBezTo>
                  <a:cubicBezTo>
                    <a:pt x="103" y="67"/>
                    <a:pt x="103" y="67"/>
                    <a:pt x="103" y="67"/>
                  </a:cubicBezTo>
                  <a:cubicBezTo>
                    <a:pt x="100" y="65"/>
                    <a:pt x="95" y="66"/>
                    <a:pt x="93" y="69"/>
                  </a:cubicBezTo>
                  <a:cubicBezTo>
                    <a:pt x="2" y="191"/>
                    <a:pt x="2" y="191"/>
                    <a:pt x="2" y="191"/>
                  </a:cubicBezTo>
                  <a:cubicBezTo>
                    <a:pt x="0" y="195"/>
                    <a:pt x="0" y="199"/>
                    <a:pt x="4" y="202"/>
                  </a:cubicBezTo>
                  <a:cubicBezTo>
                    <a:pt x="7" y="204"/>
                    <a:pt x="12" y="204"/>
                    <a:pt x="14" y="200"/>
                  </a:cubicBezTo>
                  <a:cubicBezTo>
                    <a:pt x="101" y="84"/>
                    <a:pt x="101" y="84"/>
                    <a:pt x="101" y="84"/>
                  </a:cubicBezTo>
                  <a:cubicBezTo>
                    <a:pt x="263" y="192"/>
                    <a:pt x="263" y="192"/>
                    <a:pt x="263" y="192"/>
                  </a:cubicBezTo>
                  <a:cubicBezTo>
                    <a:pt x="266" y="194"/>
                    <a:pt x="270" y="193"/>
                    <a:pt x="273" y="191"/>
                  </a:cubicBezTo>
                  <a:cubicBezTo>
                    <a:pt x="424" y="35"/>
                    <a:pt x="424" y="35"/>
                    <a:pt x="424" y="35"/>
                  </a:cubicBezTo>
                  <a:cubicBezTo>
                    <a:pt x="546" y="142"/>
                    <a:pt x="546" y="142"/>
                    <a:pt x="546" y="142"/>
                  </a:cubicBezTo>
                  <a:cubicBezTo>
                    <a:pt x="548" y="144"/>
                    <a:pt x="552" y="144"/>
                    <a:pt x="555" y="142"/>
                  </a:cubicBezTo>
                  <a:cubicBezTo>
                    <a:pt x="721" y="18"/>
                    <a:pt x="721" y="18"/>
                    <a:pt x="721" y="18"/>
                  </a:cubicBezTo>
                  <a:cubicBezTo>
                    <a:pt x="835" y="154"/>
                    <a:pt x="835" y="154"/>
                    <a:pt x="835" y="154"/>
                  </a:cubicBezTo>
                  <a:cubicBezTo>
                    <a:pt x="838" y="158"/>
                    <a:pt x="843" y="158"/>
                    <a:pt x="846" y="155"/>
                  </a:cubicBezTo>
                  <a:cubicBezTo>
                    <a:pt x="849" y="153"/>
                    <a:pt x="849" y="148"/>
                    <a:pt x="847" y="1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2" name="ïsļíḍè">
              <a:extLst>
                <a:ext uri="{FF2B5EF4-FFF2-40B4-BE49-F238E27FC236}">
                  <a16:creationId xmlns:a16="http://schemas.microsoft.com/office/drawing/2014/main" id="{8743E827-856F-4710-B9C1-FA6551D9E295}"/>
                </a:ext>
              </a:extLst>
            </p:cNvPr>
            <p:cNvSpPr/>
            <p:nvPr/>
          </p:nvSpPr>
          <p:spPr bwMode="auto">
            <a:xfrm>
              <a:off x="4322835" y="1653440"/>
              <a:ext cx="1524632" cy="386731"/>
            </a:xfrm>
            <a:custGeom>
              <a:avLst/>
              <a:gdLst>
                <a:gd name="T0" fmla="*/ 0 w 1368"/>
                <a:gd name="T1" fmla="*/ 225 h 347"/>
                <a:gd name="T2" fmla="*/ 167 w 1368"/>
                <a:gd name="T3" fmla="*/ 84 h 347"/>
                <a:gd name="T4" fmla="*/ 254 w 1368"/>
                <a:gd name="T5" fmla="*/ 168 h 347"/>
                <a:gd name="T6" fmla="*/ 405 w 1368"/>
                <a:gd name="T7" fmla="*/ 60 h 347"/>
                <a:gd name="T8" fmla="*/ 537 w 1368"/>
                <a:gd name="T9" fmla="*/ 175 h 347"/>
                <a:gd name="T10" fmla="*/ 829 w 1368"/>
                <a:gd name="T11" fmla="*/ 0 h 347"/>
                <a:gd name="T12" fmla="*/ 1047 w 1368"/>
                <a:gd name="T13" fmla="*/ 194 h 347"/>
                <a:gd name="T14" fmla="*/ 1368 w 1368"/>
                <a:gd name="T15" fmla="*/ 81 h 347"/>
                <a:gd name="T16" fmla="*/ 1344 w 1368"/>
                <a:gd name="T17" fmla="*/ 347 h 347"/>
                <a:gd name="T18" fmla="*/ 0 w 1368"/>
                <a:gd name="T19" fmla="*/ 22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8" h="347">
                  <a:moveTo>
                    <a:pt x="0" y="225"/>
                  </a:moveTo>
                  <a:lnTo>
                    <a:pt x="167" y="84"/>
                  </a:lnTo>
                  <a:lnTo>
                    <a:pt x="254" y="168"/>
                  </a:lnTo>
                  <a:lnTo>
                    <a:pt x="405" y="60"/>
                  </a:lnTo>
                  <a:lnTo>
                    <a:pt x="537" y="175"/>
                  </a:lnTo>
                  <a:lnTo>
                    <a:pt x="829" y="0"/>
                  </a:lnTo>
                  <a:lnTo>
                    <a:pt x="1047" y="194"/>
                  </a:lnTo>
                  <a:lnTo>
                    <a:pt x="1368" y="81"/>
                  </a:lnTo>
                  <a:lnTo>
                    <a:pt x="1344" y="347"/>
                  </a:lnTo>
                  <a:lnTo>
                    <a:pt x="0" y="225"/>
                  </a:lnTo>
                  <a:close/>
                </a:path>
              </a:pathLst>
            </a:custGeom>
            <a:solidFill>
              <a:srgbClr val="22BA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3" name="íŝ1íďé">
              <a:extLst>
                <a:ext uri="{FF2B5EF4-FFF2-40B4-BE49-F238E27FC236}">
                  <a16:creationId xmlns:a16="http://schemas.microsoft.com/office/drawing/2014/main" id="{B1F2B467-39FE-4D2C-971A-01FC350E2611}"/>
                </a:ext>
              </a:extLst>
            </p:cNvPr>
            <p:cNvSpPr/>
            <p:nvPr/>
          </p:nvSpPr>
          <p:spPr bwMode="auto">
            <a:xfrm>
              <a:off x="4496697" y="1641181"/>
              <a:ext cx="1365259" cy="240731"/>
            </a:xfrm>
            <a:custGeom>
              <a:avLst/>
              <a:gdLst>
                <a:gd name="T0" fmla="*/ 3 w 859"/>
                <a:gd name="T1" fmla="*/ 73 h 152"/>
                <a:gd name="T2" fmla="*/ 64 w 859"/>
                <a:gd name="T3" fmla="*/ 132 h 152"/>
                <a:gd name="T4" fmla="*/ 73 w 859"/>
                <a:gd name="T5" fmla="*/ 132 h 152"/>
                <a:gd name="T6" fmla="*/ 175 w 859"/>
                <a:gd name="T7" fmla="*/ 59 h 152"/>
                <a:gd name="T8" fmla="*/ 262 w 859"/>
                <a:gd name="T9" fmla="*/ 136 h 152"/>
                <a:gd name="T10" fmla="*/ 271 w 859"/>
                <a:gd name="T11" fmla="*/ 137 h 152"/>
                <a:gd name="T12" fmla="*/ 472 w 859"/>
                <a:gd name="T13" fmla="*/ 17 h 152"/>
                <a:gd name="T14" fmla="*/ 620 w 859"/>
                <a:gd name="T15" fmla="*/ 149 h 152"/>
                <a:gd name="T16" fmla="*/ 627 w 859"/>
                <a:gd name="T17" fmla="*/ 151 h 152"/>
                <a:gd name="T18" fmla="*/ 853 w 859"/>
                <a:gd name="T19" fmla="*/ 72 h 152"/>
                <a:gd name="T20" fmla="*/ 857 w 859"/>
                <a:gd name="T21" fmla="*/ 62 h 152"/>
                <a:gd name="T22" fmla="*/ 848 w 859"/>
                <a:gd name="T23" fmla="*/ 57 h 152"/>
                <a:gd name="T24" fmla="*/ 626 w 859"/>
                <a:gd name="T25" fmla="*/ 135 h 152"/>
                <a:gd name="T26" fmla="*/ 477 w 859"/>
                <a:gd name="T27" fmla="*/ 2 h 152"/>
                <a:gd name="T28" fmla="*/ 469 w 859"/>
                <a:gd name="T29" fmla="*/ 1 h 152"/>
                <a:gd name="T30" fmla="*/ 268 w 859"/>
                <a:gd name="T31" fmla="*/ 122 h 152"/>
                <a:gd name="T32" fmla="*/ 180 w 859"/>
                <a:gd name="T33" fmla="*/ 44 h 152"/>
                <a:gd name="T34" fmla="*/ 171 w 859"/>
                <a:gd name="T35" fmla="*/ 43 h 152"/>
                <a:gd name="T36" fmla="*/ 70 w 859"/>
                <a:gd name="T37" fmla="*/ 116 h 152"/>
                <a:gd name="T38" fmla="*/ 13 w 859"/>
                <a:gd name="T39" fmla="*/ 62 h 152"/>
                <a:gd name="T40" fmla="*/ 3 w 859"/>
                <a:gd name="T41" fmla="*/ 62 h 152"/>
                <a:gd name="T42" fmla="*/ 3 w 859"/>
                <a:gd name="T43" fmla="*/ 7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9" h="152">
                  <a:moveTo>
                    <a:pt x="3" y="73"/>
                  </a:moveTo>
                  <a:cubicBezTo>
                    <a:pt x="64" y="132"/>
                    <a:pt x="64" y="132"/>
                    <a:pt x="64" y="132"/>
                  </a:cubicBezTo>
                  <a:cubicBezTo>
                    <a:pt x="66" y="134"/>
                    <a:pt x="70" y="134"/>
                    <a:pt x="73" y="132"/>
                  </a:cubicBezTo>
                  <a:cubicBezTo>
                    <a:pt x="175" y="59"/>
                    <a:pt x="175" y="59"/>
                    <a:pt x="175" y="59"/>
                  </a:cubicBezTo>
                  <a:cubicBezTo>
                    <a:pt x="262" y="136"/>
                    <a:pt x="262" y="136"/>
                    <a:pt x="262" y="136"/>
                  </a:cubicBezTo>
                  <a:cubicBezTo>
                    <a:pt x="265" y="139"/>
                    <a:pt x="268" y="139"/>
                    <a:pt x="271" y="137"/>
                  </a:cubicBezTo>
                  <a:cubicBezTo>
                    <a:pt x="472" y="17"/>
                    <a:pt x="472" y="17"/>
                    <a:pt x="472" y="17"/>
                  </a:cubicBezTo>
                  <a:cubicBezTo>
                    <a:pt x="620" y="149"/>
                    <a:pt x="620" y="149"/>
                    <a:pt x="620" y="149"/>
                  </a:cubicBezTo>
                  <a:cubicBezTo>
                    <a:pt x="622" y="151"/>
                    <a:pt x="625" y="152"/>
                    <a:pt x="627" y="151"/>
                  </a:cubicBezTo>
                  <a:cubicBezTo>
                    <a:pt x="853" y="72"/>
                    <a:pt x="853" y="72"/>
                    <a:pt x="853" y="72"/>
                  </a:cubicBezTo>
                  <a:cubicBezTo>
                    <a:pt x="857" y="70"/>
                    <a:pt x="859" y="66"/>
                    <a:pt x="857" y="62"/>
                  </a:cubicBezTo>
                  <a:cubicBezTo>
                    <a:pt x="856" y="58"/>
                    <a:pt x="852" y="56"/>
                    <a:pt x="848" y="57"/>
                  </a:cubicBezTo>
                  <a:cubicBezTo>
                    <a:pt x="626" y="135"/>
                    <a:pt x="626" y="135"/>
                    <a:pt x="626" y="135"/>
                  </a:cubicBezTo>
                  <a:cubicBezTo>
                    <a:pt x="477" y="2"/>
                    <a:pt x="477" y="2"/>
                    <a:pt x="477" y="2"/>
                  </a:cubicBezTo>
                  <a:cubicBezTo>
                    <a:pt x="475" y="0"/>
                    <a:pt x="471" y="0"/>
                    <a:pt x="469" y="1"/>
                  </a:cubicBezTo>
                  <a:cubicBezTo>
                    <a:pt x="268" y="122"/>
                    <a:pt x="268" y="122"/>
                    <a:pt x="268" y="122"/>
                  </a:cubicBezTo>
                  <a:cubicBezTo>
                    <a:pt x="180" y="44"/>
                    <a:pt x="180" y="44"/>
                    <a:pt x="180" y="44"/>
                  </a:cubicBezTo>
                  <a:cubicBezTo>
                    <a:pt x="178" y="42"/>
                    <a:pt x="174" y="41"/>
                    <a:pt x="171" y="43"/>
                  </a:cubicBezTo>
                  <a:cubicBezTo>
                    <a:pt x="70" y="116"/>
                    <a:pt x="70" y="116"/>
                    <a:pt x="70" y="116"/>
                  </a:cubicBezTo>
                  <a:cubicBezTo>
                    <a:pt x="13" y="62"/>
                    <a:pt x="13" y="62"/>
                    <a:pt x="13" y="62"/>
                  </a:cubicBezTo>
                  <a:cubicBezTo>
                    <a:pt x="10" y="59"/>
                    <a:pt x="5" y="59"/>
                    <a:pt x="3" y="62"/>
                  </a:cubicBezTo>
                  <a:cubicBezTo>
                    <a:pt x="0" y="65"/>
                    <a:pt x="0" y="70"/>
                    <a:pt x="3" y="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4" name="íşḻïďê">
              <a:extLst>
                <a:ext uri="{FF2B5EF4-FFF2-40B4-BE49-F238E27FC236}">
                  <a16:creationId xmlns:a16="http://schemas.microsoft.com/office/drawing/2014/main" id="{044C46F4-6996-4AFC-8887-42479C1ADF6C}"/>
                </a:ext>
              </a:extLst>
            </p:cNvPr>
            <p:cNvSpPr/>
            <p:nvPr/>
          </p:nvSpPr>
          <p:spPr bwMode="auto">
            <a:xfrm>
              <a:off x="5898734" y="3273918"/>
              <a:ext cx="49038" cy="49038"/>
            </a:xfrm>
            <a:custGeom>
              <a:avLst/>
              <a:gdLst>
                <a:gd name="T0" fmla="*/ 31 w 31"/>
                <a:gd name="T1" fmla="*/ 17 h 31"/>
                <a:gd name="T2" fmla="*/ 15 w 31"/>
                <a:gd name="T3" fmla="*/ 30 h 31"/>
                <a:gd name="T4" fmla="*/ 1 w 31"/>
                <a:gd name="T5" fmla="*/ 14 h 31"/>
                <a:gd name="T6" fmla="*/ 17 w 31"/>
                <a:gd name="T7" fmla="*/ 0 h 31"/>
                <a:gd name="T8" fmla="*/ 31 w 31"/>
                <a:gd name="T9" fmla="*/ 17 h 31"/>
              </a:gdLst>
              <a:ahLst/>
              <a:cxnLst>
                <a:cxn ang="0">
                  <a:pos x="T0" y="T1"/>
                </a:cxn>
                <a:cxn ang="0">
                  <a:pos x="T2" y="T3"/>
                </a:cxn>
                <a:cxn ang="0">
                  <a:pos x="T4" y="T5"/>
                </a:cxn>
                <a:cxn ang="0">
                  <a:pos x="T6" y="T7"/>
                </a:cxn>
                <a:cxn ang="0">
                  <a:pos x="T8" y="T9"/>
                </a:cxn>
              </a:cxnLst>
              <a:rect l="0" t="0" r="r" b="b"/>
              <a:pathLst>
                <a:path w="31" h="31">
                  <a:moveTo>
                    <a:pt x="31" y="17"/>
                  </a:moveTo>
                  <a:cubicBezTo>
                    <a:pt x="30" y="25"/>
                    <a:pt x="23" y="31"/>
                    <a:pt x="15" y="30"/>
                  </a:cubicBezTo>
                  <a:cubicBezTo>
                    <a:pt x="6" y="30"/>
                    <a:pt x="0" y="23"/>
                    <a:pt x="1" y="14"/>
                  </a:cubicBezTo>
                  <a:cubicBezTo>
                    <a:pt x="1" y="6"/>
                    <a:pt x="9" y="0"/>
                    <a:pt x="17" y="0"/>
                  </a:cubicBezTo>
                  <a:cubicBezTo>
                    <a:pt x="25" y="1"/>
                    <a:pt x="31" y="8"/>
                    <a:pt x="31" y="17"/>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5" name="ïṥlidè">
              <a:extLst>
                <a:ext uri="{FF2B5EF4-FFF2-40B4-BE49-F238E27FC236}">
                  <a16:creationId xmlns:a16="http://schemas.microsoft.com/office/drawing/2014/main" id="{868B010F-50D3-4072-B1F6-0BDEC5F1BAB8}"/>
                </a:ext>
              </a:extLst>
            </p:cNvPr>
            <p:cNvSpPr/>
            <p:nvPr/>
          </p:nvSpPr>
          <p:spPr bwMode="auto">
            <a:xfrm>
              <a:off x="5890932" y="3266117"/>
              <a:ext cx="64641" cy="64641"/>
            </a:xfrm>
            <a:custGeom>
              <a:avLst/>
              <a:gdLst>
                <a:gd name="T0" fmla="*/ 36 w 41"/>
                <a:gd name="T1" fmla="*/ 22 h 41"/>
                <a:gd name="T2" fmla="*/ 30 w 41"/>
                <a:gd name="T3" fmla="*/ 21 h 41"/>
                <a:gd name="T4" fmla="*/ 21 w 41"/>
                <a:gd name="T5" fmla="*/ 30 h 41"/>
                <a:gd name="T6" fmla="*/ 20 w 41"/>
                <a:gd name="T7" fmla="*/ 30 h 41"/>
                <a:gd name="T8" fmla="*/ 20 w 41"/>
                <a:gd name="T9" fmla="*/ 30 h 41"/>
                <a:gd name="T10" fmla="*/ 11 w 41"/>
                <a:gd name="T11" fmla="*/ 20 h 41"/>
                <a:gd name="T12" fmla="*/ 11 w 41"/>
                <a:gd name="T13" fmla="*/ 20 h 41"/>
                <a:gd name="T14" fmla="*/ 11 w 41"/>
                <a:gd name="T15" fmla="*/ 20 h 41"/>
                <a:gd name="T16" fmla="*/ 21 w 41"/>
                <a:gd name="T17" fmla="*/ 11 h 41"/>
                <a:gd name="T18" fmla="*/ 21 w 41"/>
                <a:gd name="T19" fmla="*/ 11 h 41"/>
                <a:gd name="T20" fmla="*/ 21 w 41"/>
                <a:gd name="T21" fmla="*/ 11 h 41"/>
                <a:gd name="T22" fmla="*/ 21 w 41"/>
                <a:gd name="T23" fmla="*/ 11 h 41"/>
                <a:gd name="T24" fmla="*/ 30 w 41"/>
                <a:gd name="T25" fmla="*/ 20 h 41"/>
                <a:gd name="T26" fmla="*/ 30 w 41"/>
                <a:gd name="T27" fmla="*/ 21 h 41"/>
                <a:gd name="T28" fmla="*/ 30 w 41"/>
                <a:gd name="T29" fmla="*/ 21 h 41"/>
                <a:gd name="T30" fmla="*/ 36 w 41"/>
                <a:gd name="T31" fmla="*/ 22 h 41"/>
                <a:gd name="T32" fmla="*/ 41 w 41"/>
                <a:gd name="T33" fmla="*/ 22 h 41"/>
                <a:gd name="T34" fmla="*/ 41 w 41"/>
                <a:gd name="T35" fmla="*/ 20 h 41"/>
                <a:gd name="T36" fmla="*/ 22 w 41"/>
                <a:gd name="T37" fmla="*/ 0 h 41"/>
                <a:gd name="T38" fmla="*/ 22 w 41"/>
                <a:gd name="T39" fmla="*/ 0 h 41"/>
                <a:gd name="T40" fmla="*/ 21 w 41"/>
                <a:gd name="T41" fmla="*/ 0 h 41"/>
                <a:gd name="T42" fmla="*/ 0 w 41"/>
                <a:gd name="T43" fmla="*/ 19 h 41"/>
                <a:gd name="T44" fmla="*/ 0 w 41"/>
                <a:gd name="T45" fmla="*/ 19 h 41"/>
                <a:gd name="T46" fmla="*/ 0 w 41"/>
                <a:gd name="T47" fmla="*/ 20 h 41"/>
                <a:gd name="T48" fmla="*/ 19 w 41"/>
                <a:gd name="T49" fmla="*/ 41 h 41"/>
                <a:gd name="T50" fmla="*/ 19 w 41"/>
                <a:gd name="T51" fmla="*/ 41 h 41"/>
                <a:gd name="T52" fmla="*/ 21 w 41"/>
                <a:gd name="T53" fmla="*/ 41 h 41"/>
                <a:gd name="T54" fmla="*/ 41 w 41"/>
                <a:gd name="T55" fmla="*/ 22 h 41"/>
                <a:gd name="T56" fmla="*/ 41 w 41"/>
                <a:gd name="T57" fmla="*/ 22 h 41"/>
                <a:gd name="T58" fmla="*/ 36 w 41"/>
                <a:gd name="T59"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41">
                  <a:moveTo>
                    <a:pt x="36" y="22"/>
                  </a:moveTo>
                  <a:cubicBezTo>
                    <a:pt x="30" y="21"/>
                    <a:pt x="30" y="21"/>
                    <a:pt x="30" y="21"/>
                  </a:cubicBezTo>
                  <a:cubicBezTo>
                    <a:pt x="30" y="26"/>
                    <a:pt x="26" y="30"/>
                    <a:pt x="21" y="30"/>
                  </a:cubicBezTo>
                  <a:cubicBezTo>
                    <a:pt x="20" y="30"/>
                    <a:pt x="20" y="30"/>
                    <a:pt x="20" y="30"/>
                  </a:cubicBezTo>
                  <a:cubicBezTo>
                    <a:pt x="20" y="30"/>
                    <a:pt x="20" y="30"/>
                    <a:pt x="20" y="30"/>
                  </a:cubicBezTo>
                  <a:cubicBezTo>
                    <a:pt x="15" y="29"/>
                    <a:pt x="11" y="25"/>
                    <a:pt x="11" y="20"/>
                  </a:cubicBezTo>
                  <a:cubicBezTo>
                    <a:pt x="11" y="20"/>
                    <a:pt x="11" y="20"/>
                    <a:pt x="11" y="20"/>
                  </a:cubicBezTo>
                  <a:cubicBezTo>
                    <a:pt x="11" y="20"/>
                    <a:pt x="11" y="20"/>
                    <a:pt x="11" y="20"/>
                  </a:cubicBezTo>
                  <a:cubicBezTo>
                    <a:pt x="12" y="15"/>
                    <a:pt x="16" y="11"/>
                    <a:pt x="21" y="11"/>
                  </a:cubicBezTo>
                  <a:cubicBezTo>
                    <a:pt x="21" y="11"/>
                    <a:pt x="21" y="11"/>
                    <a:pt x="21" y="11"/>
                  </a:cubicBezTo>
                  <a:cubicBezTo>
                    <a:pt x="21" y="11"/>
                    <a:pt x="21" y="11"/>
                    <a:pt x="21" y="11"/>
                  </a:cubicBezTo>
                  <a:cubicBezTo>
                    <a:pt x="21" y="11"/>
                    <a:pt x="21" y="11"/>
                    <a:pt x="21" y="11"/>
                  </a:cubicBezTo>
                  <a:cubicBezTo>
                    <a:pt x="26" y="11"/>
                    <a:pt x="30" y="16"/>
                    <a:pt x="30" y="20"/>
                  </a:cubicBezTo>
                  <a:cubicBezTo>
                    <a:pt x="30" y="21"/>
                    <a:pt x="30" y="21"/>
                    <a:pt x="30" y="21"/>
                  </a:cubicBezTo>
                  <a:cubicBezTo>
                    <a:pt x="30" y="21"/>
                    <a:pt x="30" y="21"/>
                    <a:pt x="30" y="21"/>
                  </a:cubicBezTo>
                  <a:cubicBezTo>
                    <a:pt x="36" y="22"/>
                    <a:pt x="36" y="22"/>
                    <a:pt x="36" y="22"/>
                  </a:cubicBezTo>
                  <a:cubicBezTo>
                    <a:pt x="41" y="22"/>
                    <a:pt x="41" y="22"/>
                    <a:pt x="41" y="22"/>
                  </a:cubicBezTo>
                  <a:cubicBezTo>
                    <a:pt x="41" y="21"/>
                    <a:pt x="41" y="21"/>
                    <a:pt x="41" y="20"/>
                  </a:cubicBezTo>
                  <a:cubicBezTo>
                    <a:pt x="41" y="10"/>
                    <a:pt x="33" y="1"/>
                    <a:pt x="22" y="0"/>
                  </a:cubicBezTo>
                  <a:cubicBezTo>
                    <a:pt x="22" y="0"/>
                    <a:pt x="22" y="0"/>
                    <a:pt x="22" y="0"/>
                  </a:cubicBezTo>
                  <a:cubicBezTo>
                    <a:pt x="22" y="0"/>
                    <a:pt x="21" y="0"/>
                    <a:pt x="21" y="0"/>
                  </a:cubicBezTo>
                  <a:cubicBezTo>
                    <a:pt x="10" y="0"/>
                    <a:pt x="1" y="8"/>
                    <a:pt x="0" y="19"/>
                  </a:cubicBezTo>
                  <a:cubicBezTo>
                    <a:pt x="0" y="19"/>
                    <a:pt x="0" y="19"/>
                    <a:pt x="0" y="19"/>
                  </a:cubicBezTo>
                  <a:cubicBezTo>
                    <a:pt x="0" y="19"/>
                    <a:pt x="0" y="20"/>
                    <a:pt x="0" y="20"/>
                  </a:cubicBezTo>
                  <a:cubicBezTo>
                    <a:pt x="0" y="31"/>
                    <a:pt x="8" y="40"/>
                    <a:pt x="19" y="41"/>
                  </a:cubicBezTo>
                  <a:cubicBezTo>
                    <a:pt x="19" y="41"/>
                    <a:pt x="19" y="41"/>
                    <a:pt x="19" y="41"/>
                  </a:cubicBezTo>
                  <a:cubicBezTo>
                    <a:pt x="20" y="41"/>
                    <a:pt x="20" y="41"/>
                    <a:pt x="21" y="41"/>
                  </a:cubicBezTo>
                  <a:cubicBezTo>
                    <a:pt x="31" y="41"/>
                    <a:pt x="40" y="33"/>
                    <a:pt x="41" y="22"/>
                  </a:cubicBezTo>
                  <a:cubicBezTo>
                    <a:pt x="41" y="22"/>
                    <a:pt x="41" y="22"/>
                    <a:pt x="41" y="22"/>
                  </a:cubicBezTo>
                  <a:cubicBezTo>
                    <a:pt x="36" y="22"/>
                    <a:pt x="36" y="22"/>
                    <a:pt x="36" y="22"/>
                  </a:cubicBezTo>
                </a:path>
              </a:pathLst>
            </a:custGeom>
            <a:solidFill>
              <a:srgbClr val="7A3C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6" name="işḷiďê">
              <a:extLst>
                <a:ext uri="{FF2B5EF4-FFF2-40B4-BE49-F238E27FC236}">
                  <a16:creationId xmlns:a16="http://schemas.microsoft.com/office/drawing/2014/main" id="{B1D0D593-D10A-4073-8039-19042CB941A2}"/>
                </a:ext>
              </a:extLst>
            </p:cNvPr>
            <p:cNvSpPr/>
            <p:nvPr/>
          </p:nvSpPr>
          <p:spPr bwMode="auto">
            <a:xfrm>
              <a:off x="6149495" y="2864898"/>
              <a:ext cx="49038" cy="49038"/>
            </a:xfrm>
            <a:custGeom>
              <a:avLst/>
              <a:gdLst>
                <a:gd name="T0" fmla="*/ 30 w 31"/>
                <a:gd name="T1" fmla="*/ 16 h 31"/>
                <a:gd name="T2" fmla="*/ 14 w 31"/>
                <a:gd name="T3" fmla="*/ 30 h 31"/>
                <a:gd name="T4" fmla="*/ 0 w 31"/>
                <a:gd name="T5" fmla="*/ 14 h 31"/>
                <a:gd name="T6" fmla="*/ 16 w 31"/>
                <a:gd name="T7" fmla="*/ 0 h 31"/>
                <a:gd name="T8" fmla="*/ 30 w 31"/>
                <a:gd name="T9" fmla="*/ 16 h 31"/>
              </a:gdLst>
              <a:ahLst/>
              <a:cxnLst>
                <a:cxn ang="0">
                  <a:pos x="T0" y="T1"/>
                </a:cxn>
                <a:cxn ang="0">
                  <a:pos x="T2" y="T3"/>
                </a:cxn>
                <a:cxn ang="0">
                  <a:pos x="T4" y="T5"/>
                </a:cxn>
                <a:cxn ang="0">
                  <a:pos x="T6" y="T7"/>
                </a:cxn>
                <a:cxn ang="0">
                  <a:pos x="T8" y="T9"/>
                </a:cxn>
              </a:cxnLst>
              <a:rect l="0" t="0" r="r" b="b"/>
              <a:pathLst>
                <a:path w="31" h="31">
                  <a:moveTo>
                    <a:pt x="30" y="16"/>
                  </a:moveTo>
                  <a:cubicBezTo>
                    <a:pt x="30" y="25"/>
                    <a:pt x="22" y="31"/>
                    <a:pt x="14" y="30"/>
                  </a:cubicBezTo>
                  <a:cubicBezTo>
                    <a:pt x="6" y="30"/>
                    <a:pt x="0" y="22"/>
                    <a:pt x="0" y="14"/>
                  </a:cubicBezTo>
                  <a:cubicBezTo>
                    <a:pt x="1" y="6"/>
                    <a:pt x="8" y="0"/>
                    <a:pt x="16" y="0"/>
                  </a:cubicBezTo>
                  <a:cubicBezTo>
                    <a:pt x="25" y="1"/>
                    <a:pt x="31" y="8"/>
                    <a:pt x="30" y="16"/>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7" name="ïşļiḓé">
              <a:extLst>
                <a:ext uri="{FF2B5EF4-FFF2-40B4-BE49-F238E27FC236}">
                  <a16:creationId xmlns:a16="http://schemas.microsoft.com/office/drawing/2014/main" id="{C819F4DF-A7A8-42D7-B20D-0EDF357DB62B}"/>
                </a:ext>
              </a:extLst>
            </p:cNvPr>
            <p:cNvSpPr/>
            <p:nvPr/>
          </p:nvSpPr>
          <p:spPr bwMode="auto">
            <a:xfrm>
              <a:off x="6140579" y="2857096"/>
              <a:ext cx="66870" cy="64641"/>
            </a:xfrm>
            <a:custGeom>
              <a:avLst/>
              <a:gdLst>
                <a:gd name="T0" fmla="*/ 36 w 42"/>
                <a:gd name="T1" fmla="*/ 21 h 41"/>
                <a:gd name="T2" fmla="*/ 31 w 42"/>
                <a:gd name="T3" fmla="*/ 21 h 41"/>
                <a:gd name="T4" fmla="*/ 21 w 42"/>
                <a:gd name="T5" fmla="*/ 30 h 41"/>
                <a:gd name="T6" fmla="*/ 20 w 42"/>
                <a:gd name="T7" fmla="*/ 30 h 41"/>
                <a:gd name="T8" fmla="*/ 20 w 42"/>
                <a:gd name="T9" fmla="*/ 30 h 41"/>
                <a:gd name="T10" fmla="*/ 12 w 42"/>
                <a:gd name="T11" fmla="*/ 20 h 41"/>
                <a:gd name="T12" fmla="*/ 12 w 42"/>
                <a:gd name="T13" fmla="*/ 20 h 41"/>
                <a:gd name="T14" fmla="*/ 21 w 42"/>
                <a:gd name="T15" fmla="*/ 11 h 41"/>
                <a:gd name="T16" fmla="*/ 22 w 42"/>
                <a:gd name="T17" fmla="*/ 11 h 41"/>
                <a:gd name="T18" fmla="*/ 22 w 42"/>
                <a:gd name="T19" fmla="*/ 11 h 41"/>
                <a:gd name="T20" fmla="*/ 31 w 42"/>
                <a:gd name="T21" fmla="*/ 20 h 41"/>
                <a:gd name="T22" fmla="*/ 31 w 42"/>
                <a:gd name="T23" fmla="*/ 21 h 41"/>
                <a:gd name="T24" fmla="*/ 31 w 42"/>
                <a:gd name="T25" fmla="*/ 21 h 41"/>
                <a:gd name="T26" fmla="*/ 36 w 42"/>
                <a:gd name="T27" fmla="*/ 21 h 41"/>
                <a:gd name="T28" fmla="*/ 42 w 42"/>
                <a:gd name="T29" fmla="*/ 22 h 41"/>
                <a:gd name="T30" fmla="*/ 42 w 42"/>
                <a:gd name="T31" fmla="*/ 20 h 41"/>
                <a:gd name="T32" fmla="*/ 23 w 42"/>
                <a:gd name="T33" fmla="*/ 0 h 41"/>
                <a:gd name="T34" fmla="*/ 23 w 42"/>
                <a:gd name="T35" fmla="*/ 0 h 41"/>
                <a:gd name="T36" fmla="*/ 21 w 42"/>
                <a:gd name="T37" fmla="*/ 0 h 41"/>
                <a:gd name="T38" fmla="*/ 1 w 42"/>
                <a:gd name="T39" fmla="*/ 19 h 41"/>
                <a:gd name="T40" fmla="*/ 0 w 42"/>
                <a:gd name="T41" fmla="*/ 20 h 41"/>
                <a:gd name="T42" fmla="*/ 20 w 42"/>
                <a:gd name="T43" fmla="*/ 41 h 41"/>
                <a:gd name="T44" fmla="*/ 20 w 42"/>
                <a:gd name="T45" fmla="*/ 41 h 41"/>
                <a:gd name="T46" fmla="*/ 21 w 42"/>
                <a:gd name="T47" fmla="*/ 41 h 41"/>
                <a:gd name="T48" fmla="*/ 42 w 42"/>
                <a:gd name="T49" fmla="*/ 22 h 41"/>
                <a:gd name="T50" fmla="*/ 42 w 42"/>
                <a:gd name="T51" fmla="*/ 22 h 41"/>
                <a:gd name="T52" fmla="*/ 36 w 42"/>
                <a:gd name="T53"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 h="41">
                  <a:moveTo>
                    <a:pt x="36" y="21"/>
                  </a:moveTo>
                  <a:cubicBezTo>
                    <a:pt x="31" y="21"/>
                    <a:pt x="31" y="21"/>
                    <a:pt x="31" y="21"/>
                  </a:cubicBezTo>
                  <a:cubicBezTo>
                    <a:pt x="30" y="26"/>
                    <a:pt x="26" y="30"/>
                    <a:pt x="21" y="30"/>
                  </a:cubicBezTo>
                  <a:cubicBezTo>
                    <a:pt x="20" y="30"/>
                    <a:pt x="20" y="30"/>
                    <a:pt x="20" y="30"/>
                  </a:cubicBezTo>
                  <a:cubicBezTo>
                    <a:pt x="20" y="30"/>
                    <a:pt x="20" y="30"/>
                    <a:pt x="20" y="30"/>
                  </a:cubicBezTo>
                  <a:cubicBezTo>
                    <a:pt x="16" y="29"/>
                    <a:pt x="12" y="25"/>
                    <a:pt x="12" y="20"/>
                  </a:cubicBezTo>
                  <a:cubicBezTo>
                    <a:pt x="12" y="20"/>
                    <a:pt x="12" y="20"/>
                    <a:pt x="12" y="20"/>
                  </a:cubicBezTo>
                  <a:cubicBezTo>
                    <a:pt x="12" y="15"/>
                    <a:pt x="16" y="11"/>
                    <a:pt x="21" y="11"/>
                  </a:cubicBezTo>
                  <a:cubicBezTo>
                    <a:pt x="22" y="11"/>
                    <a:pt x="22" y="11"/>
                    <a:pt x="22" y="11"/>
                  </a:cubicBezTo>
                  <a:cubicBezTo>
                    <a:pt x="22" y="11"/>
                    <a:pt x="22" y="11"/>
                    <a:pt x="22" y="11"/>
                  </a:cubicBezTo>
                  <a:cubicBezTo>
                    <a:pt x="27" y="11"/>
                    <a:pt x="31" y="15"/>
                    <a:pt x="31" y="20"/>
                  </a:cubicBezTo>
                  <a:cubicBezTo>
                    <a:pt x="31" y="21"/>
                    <a:pt x="31" y="21"/>
                    <a:pt x="31" y="21"/>
                  </a:cubicBezTo>
                  <a:cubicBezTo>
                    <a:pt x="31" y="21"/>
                    <a:pt x="31" y="21"/>
                    <a:pt x="31" y="21"/>
                  </a:cubicBezTo>
                  <a:cubicBezTo>
                    <a:pt x="36" y="21"/>
                    <a:pt x="36" y="21"/>
                    <a:pt x="36" y="21"/>
                  </a:cubicBezTo>
                  <a:cubicBezTo>
                    <a:pt x="42" y="22"/>
                    <a:pt x="42" y="22"/>
                    <a:pt x="42" y="22"/>
                  </a:cubicBezTo>
                  <a:cubicBezTo>
                    <a:pt x="42" y="21"/>
                    <a:pt x="42" y="21"/>
                    <a:pt x="42" y="20"/>
                  </a:cubicBezTo>
                  <a:cubicBezTo>
                    <a:pt x="42" y="10"/>
                    <a:pt x="34" y="0"/>
                    <a:pt x="23" y="0"/>
                  </a:cubicBezTo>
                  <a:cubicBezTo>
                    <a:pt x="23" y="0"/>
                    <a:pt x="23" y="0"/>
                    <a:pt x="23" y="0"/>
                  </a:cubicBezTo>
                  <a:cubicBezTo>
                    <a:pt x="22" y="0"/>
                    <a:pt x="22" y="0"/>
                    <a:pt x="21" y="0"/>
                  </a:cubicBezTo>
                  <a:cubicBezTo>
                    <a:pt x="10" y="0"/>
                    <a:pt x="1" y="8"/>
                    <a:pt x="1" y="19"/>
                  </a:cubicBezTo>
                  <a:cubicBezTo>
                    <a:pt x="0" y="19"/>
                    <a:pt x="0" y="20"/>
                    <a:pt x="0" y="20"/>
                  </a:cubicBezTo>
                  <a:cubicBezTo>
                    <a:pt x="0" y="31"/>
                    <a:pt x="9" y="40"/>
                    <a:pt x="20" y="41"/>
                  </a:cubicBezTo>
                  <a:cubicBezTo>
                    <a:pt x="20" y="41"/>
                    <a:pt x="20" y="41"/>
                    <a:pt x="20" y="41"/>
                  </a:cubicBezTo>
                  <a:cubicBezTo>
                    <a:pt x="20" y="41"/>
                    <a:pt x="21" y="41"/>
                    <a:pt x="21" y="41"/>
                  </a:cubicBezTo>
                  <a:cubicBezTo>
                    <a:pt x="32" y="41"/>
                    <a:pt x="41" y="33"/>
                    <a:pt x="42" y="22"/>
                  </a:cubicBezTo>
                  <a:cubicBezTo>
                    <a:pt x="42" y="22"/>
                    <a:pt x="42" y="22"/>
                    <a:pt x="42" y="22"/>
                  </a:cubicBezTo>
                  <a:cubicBezTo>
                    <a:pt x="36" y="21"/>
                    <a:pt x="36" y="21"/>
                    <a:pt x="36" y="21"/>
                  </a:cubicBezTo>
                </a:path>
              </a:pathLst>
            </a:custGeom>
            <a:solidFill>
              <a:srgbClr val="7A3C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8" name="íṣḷîďé">
              <a:extLst>
                <a:ext uri="{FF2B5EF4-FFF2-40B4-BE49-F238E27FC236}">
                  <a16:creationId xmlns:a16="http://schemas.microsoft.com/office/drawing/2014/main" id="{325032C6-1CCF-4518-8D05-BA3E46475641}"/>
                </a:ext>
              </a:extLst>
            </p:cNvPr>
            <p:cNvSpPr/>
            <p:nvPr/>
          </p:nvSpPr>
          <p:spPr bwMode="auto">
            <a:xfrm>
              <a:off x="6342303" y="3104515"/>
              <a:ext cx="49038" cy="49038"/>
            </a:xfrm>
            <a:custGeom>
              <a:avLst/>
              <a:gdLst>
                <a:gd name="T0" fmla="*/ 30 w 31"/>
                <a:gd name="T1" fmla="*/ 17 h 31"/>
                <a:gd name="T2" fmla="*/ 14 w 31"/>
                <a:gd name="T3" fmla="*/ 30 h 31"/>
                <a:gd name="T4" fmla="*/ 0 w 31"/>
                <a:gd name="T5" fmla="*/ 14 h 31"/>
                <a:gd name="T6" fmla="*/ 16 w 31"/>
                <a:gd name="T7" fmla="*/ 0 h 31"/>
                <a:gd name="T8" fmla="*/ 30 w 31"/>
                <a:gd name="T9" fmla="*/ 17 h 31"/>
              </a:gdLst>
              <a:ahLst/>
              <a:cxnLst>
                <a:cxn ang="0">
                  <a:pos x="T0" y="T1"/>
                </a:cxn>
                <a:cxn ang="0">
                  <a:pos x="T2" y="T3"/>
                </a:cxn>
                <a:cxn ang="0">
                  <a:pos x="T4" y="T5"/>
                </a:cxn>
                <a:cxn ang="0">
                  <a:pos x="T6" y="T7"/>
                </a:cxn>
                <a:cxn ang="0">
                  <a:pos x="T8" y="T9"/>
                </a:cxn>
              </a:cxnLst>
              <a:rect l="0" t="0" r="r" b="b"/>
              <a:pathLst>
                <a:path w="31" h="31">
                  <a:moveTo>
                    <a:pt x="30" y="17"/>
                  </a:moveTo>
                  <a:cubicBezTo>
                    <a:pt x="29" y="25"/>
                    <a:pt x="22" y="31"/>
                    <a:pt x="14" y="30"/>
                  </a:cubicBezTo>
                  <a:cubicBezTo>
                    <a:pt x="6" y="30"/>
                    <a:pt x="0" y="23"/>
                    <a:pt x="0" y="14"/>
                  </a:cubicBezTo>
                  <a:cubicBezTo>
                    <a:pt x="1" y="6"/>
                    <a:pt x="8" y="0"/>
                    <a:pt x="16" y="0"/>
                  </a:cubicBezTo>
                  <a:cubicBezTo>
                    <a:pt x="25" y="1"/>
                    <a:pt x="31" y="8"/>
                    <a:pt x="30" y="17"/>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9" name="ïṡliďè">
              <a:extLst>
                <a:ext uri="{FF2B5EF4-FFF2-40B4-BE49-F238E27FC236}">
                  <a16:creationId xmlns:a16="http://schemas.microsoft.com/office/drawing/2014/main" id="{A81FFB66-CB75-4262-B400-A6856382A737}"/>
                </a:ext>
              </a:extLst>
            </p:cNvPr>
            <p:cNvSpPr/>
            <p:nvPr/>
          </p:nvSpPr>
          <p:spPr bwMode="auto">
            <a:xfrm>
              <a:off x="6332273" y="3096714"/>
              <a:ext cx="66870" cy="64641"/>
            </a:xfrm>
            <a:custGeom>
              <a:avLst/>
              <a:gdLst>
                <a:gd name="T0" fmla="*/ 36 w 42"/>
                <a:gd name="T1" fmla="*/ 22 h 41"/>
                <a:gd name="T2" fmla="*/ 30 w 42"/>
                <a:gd name="T3" fmla="*/ 21 h 41"/>
                <a:gd name="T4" fmla="*/ 21 w 42"/>
                <a:gd name="T5" fmla="*/ 30 h 41"/>
                <a:gd name="T6" fmla="*/ 20 w 42"/>
                <a:gd name="T7" fmla="*/ 30 h 41"/>
                <a:gd name="T8" fmla="*/ 20 w 42"/>
                <a:gd name="T9" fmla="*/ 30 h 41"/>
                <a:gd name="T10" fmla="*/ 20 w 42"/>
                <a:gd name="T11" fmla="*/ 30 h 41"/>
                <a:gd name="T12" fmla="*/ 12 w 42"/>
                <a:gd name="T13" fmla="*/ 20 h 41"/>
                <a:gd name="T14" fmla="*/ 12 w 42"/>
                <a:gd name="T15" fmla="*/ 20 h 41"/>
                <a:gd name="T16" fmla="*/ 12 w 42"/>
                <a:gd name="T17" fmla="*/ 20 h 41"/>
                <a:gd name="T18" fmla="*/ 21 w 42"/>
                <a:gd name="T19" fmla="*/ 11 h 41"/>
                <a:gd name="T20" fmla="*/ 22 w 42"/>
                <a:gd name="T21" fmla="*/ 11 h 41"/>
                <a:gd name="T22" fmla="*/ 22 w 42"/>
                <a:gd name="T23" fmla="*/ 11 h 41"/>
                <a:gd name="T24" fmla="*/ 31 w 42"/>
                <a:gd name="T25" fmla="*/ 20 h 41"/>
                <a:gd name="T26" fmla="*/ 30 w 42"/>
                <a:gd name="T27" fmla="*/ 21 h 41"/>
                <a:gd name="T28" fmla="*/ 36 w 42"/>
                <a:gd name="T29" fmla="*/ 22 h 41"/>
                <a:gd name="T30" fmla="*/ 42 w 42"/>
                <a:gd name="T31" fmla="*/ 22 h 41"/>
                <a:gd name="T32" fmla="*/ 42 w 42"/>
                <a:gd name="T33" fmla="*/ 20 h 41"/>
                <a:gd name="T34" fmla="*/ 23 w 42"/>
                <a:gd name="T35" fmla="*/ 0 h 41"/>
                <a:gd name="T36" fmla="*/ 23 w 42"/>
                <a:gd name="T37" fmla="*/ 0 h 41"/>
                <a:gd name="T38" fmla="*/ 21 w 42"/>
                <a:gd name="T39" fmla="*/ 0 h 41"/>
                <a:gd name="T40" fmla="*/ 1 w 42"/>
                <a:gd name="T41" fmla="*/ 19 h 41"/>
                <a:gd name="T42" fmla="*/ 1 w 42"/>
                <a:gd name="T43" fmla="*/ 19 h 41"/>
                <a:gd name="T44" fmla="*/ 0 w 42"/>
                <a:gd name="T45" fmla="*/ 20 h 41"/>
                <a:gd name="T46" fmla="*/ 20 w 42"/>
                <a:gd name="T47" fmla="*/ 41 h 41"/>
                <a:gd name="T48" fmla="*/ 20 w 42"/>
                <a:gd name="T49" fmla="*/ 41 h 41"/>
                <a:gd name="T50" fmla="*/ 21 w 42"/>
                <a:gd name="T51" fmla="*/ 41 h 41"/>
                <a:gd name="T52" fmla="*/ 42 w 42"/>
                <a:gd name="T53" fmla="*/ 22 h 41"/>
                <a:gd name="T54" fmla="*/ 36 w 42"/>
                <a:gd name="T55"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41">
                  <a:moveTo>
                    <a:pt x="36" y="22"/>
                  </a:moveTo>
                  <a:cubicBezTo>
                    <a:pt x="30" y="21"/>
                    <a:pt x="30" y="21"/>
                    <a:pt x="30" y="21"/>
                  </a:cubicBezTo>
                  <a:cubicBezTo>
                    <a:pt x="30" y="26"/>
                    <a:pt x="26" y="30"/>
                    <a:pt x="21" y="30"/>
                  </a:cubicBezTo>
                  <a:cubicBezTo>
                    <a:pt x="20" y="30"/>
                    <a:pt x="20" y="30"/>
                    <a:pt x="20" y="30"/>
                  </a:cubicBezTo>
                  <a:cubicBezTo>
                    <a:pt x="20" y="30"/>
                    <a:pt x="20" y="30"/>
                    <a:pt x="20" y="30"/>
                  </a:cubicBezTo>
                  <a:cubicBezTo>
                    <a:pt x="20" y="30"/>
                    <a:pt x="20" y="30"/>
                    <a:pt x="20" y="30"/>
                  </a:cubicBezTo>
                  <a:cubicBezTo>
                    <a:pt x="16" y="29"/>
                    <a:pt x="12" y="25"/>
                    <a:pt x="12" y="20"/>
                  </a:cubicBezTo>
                  <a:cubicBezTo>
                    <a:pt x="12" y="20"/>
                    <a:pt x="12" y="20"/>
                    <a:pt x="12" y="20"/>
                  </a:cubicBezTo>
                  <a:cubicBezTo>
                    <a:pt x="12" y="20"/>
                    <a:pt x="12" y="20"/>
                    <a:pt x="12" y="20"/>
                  </a:cubicBezTo>
                  <a:cubicBezTo>
                    <a:pt x="12" y="15"/>
                    <a:pt x="16" y="11"/>
                    <a:pt x="21" y="11"/>
                  </a:cubicBezTo>
                  <a:cubicBezTo>
                    <a:pt x="22" y="11"/>
                    <a:pt x="22" y="11"/>
                    <a:pt x="22" y="11"/>
                  </a:cubicBezTo>
                  <a:cubicBezTo>
                    <a:pt x="22" y="11"/>
                    <a:pt x="22" y="11"/>
                    <a:pt x="22" y="11"/>
                  </a:cubicBezTo>
                  <a:cubicBezTo>
                    <a:pt x="27" y="11"/>
                    <a:pt x="31" y="16"/>
                    <a:pt x="31" y="20"/>
                  </a:cubicBezTo>
                  <a:cubicBezTo>
                    <a:pt x="30" y="21"/>
                    <a:pt x="30" y="21"/>
                    <a:pt x="30" y="21"/>
                  </a:cubicBezTo>
                  <a:cubicBezTo>
                    <a:pt x="36" y="22"/>
                    <a:pt x="36" y="22"/>
                    <a:pt x="36" y="22"/>
                  </a:cubicBezTo>
                  <a:cubicBezTo>
                    <a:pt x="42" y="22"/>
                    <a:pt x="42" y="22"/>
                    <a:pt x="42" y="22"/>
                  </a:cubicBezTo>
                  <a:cubicBezTo>
                    <a:pt x="42" y="21"/>
                    <a:pt x="42" y="21"/>
                    <a:pt x="42" y="20"/>
                  </a:cubicBezTo>
                  <a:cubicBezTo>
                    <a:pt x="42" y="10"/>
                    <a:pt x="34" y="1"/>
                    <a:pt x="23" y="0"/>
                  </a:cubicBezTo>
                  <a:cubicBezTo>
                    <a:pt x="23" y="0"/>
                    <a:pt x="23" y="0"/>
                    <a:pt x="23" y="0"/>
                  </a:cubicBezTo>
                  <a:cubicBezTo>
                    <a:pt x="22" y="0"/>
                    <a:pt x="22" y="0"/>
                    <a:pt x="21" y="0"/>
                  </a:cubicBezTo>
                  <a:cubicBezTo>
                    <a:pt x="10" y="0"/>
                    <a:pt x="1" y="8"/>
                    <a:pt x="1" y="19"/>
                  </a:cubicBezTo>
                  <a:cubicBezTo>
                    <a:pt x="1" y="19"/>
                    <a:pt x="1" y="19"/>
                    <a:pt x="1" y="19"/>
                  </a:cubicBezTo>
                  <a:cubicBezTo>
                    <a:pt x="0" y="19"/>
                    <a:pt x="0" y="20"/>
                    <a:pt x="0" y="20"/>
                  </a:cubicBezTo>
                  <a:cubicBezTo>
                    <a:pt x="0" y="31"/>
                    <a:pt x="9" y="40"/>
                    <a:pt x="20" y="41"/>
                  </a:cubicBezTo>
                  <a:cubicBezTo>
                    <a:pt x="20" y="41"/>
                    <a:pt x="20" y="41"/>
                    <a:pt x="20" y="41"/>
                  </a:cubicBezTo>
                  <a:cubicBezTo>
                    <a:pt x="20" y="41"/>
                    <a:pt x="21" y="41"/>
                    <a:pt x="21" y="41"/>
                  </a:cubicBezTo>
                  <a:cubicBezTo>
                    <a:pt x="32" y="41"/>
                    <a:pt x="41" y="33"/>
                    <a:pt x="42" y="22"/>
                  </a:cubicBezTo>
                  <a:cubicBezTo>
                    <a:pt x="36" y="22"/>
                    <a:pt x="36" y="22"/>
                    <a:pt x="36" y="22"/>
                  </a:cubicBezTo>
                </a:path>
              </a:pathLst>
            </a:custGeom>
            <a:solidFill>
              <a:srgbClr val="7A3C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0" name="îşļïḍê">
              <a:extLst>
                <a:ext uri="{FF2B5EF4-FFF2-40B4-BE49-F238E27FC236}">
                  <a16:creationId xmlns:a16="http://schemas.microsoft.com/office/drawing/2014/main" id="{84C665E4-A48F-4D48-8CFD-24255595648F}"/>
                </a:ext>
              </a:extLst>
            </p:cNvPr>
            <p:cNvSpPr/>
            <p:nvPr/>
          </p:nvSpPr>
          <p:spPr bwMode="auto">
            <a:xfrm>
              <a:off x="6577462" y="2894989"/>
              <a:ext cx="51267" cy="50153"/>
            </a:xfrm>
            <a:custGeom>
              <a:avLst/>
              <a:gdLst>
                <a:gd name="T0" fmla="*/ 31 w 32"/>
                <a:gd name="T1" fmla="*/ 17 h 32"/>
                <a:gd name="T2" fmla="*/ 15 w 32"/>
                <a:gd name="T3" fmla="*/ 31 h 32"/>
                <a:gd name="T4" fmla="*/ 1 w 32"/>
                <a:gd name="T5" fmla="*/ 15 h 32"/>
                <a:gd name="T6" fmla="*/ 17 w 32"/>
                <a:gd name="T7" fmla="*/ 1 h 32"/>
                <a:gd name="T8" fmla="*/ 31 w 32"/>
                <a:gd name="T9" fmla="*/ 17 h 32"/>
              </a:gdLst>
              <a:ahLst/>
              <a:cxnLst>
                <a:cxn ang="0">
                  <a:pos x="T0" y="T1"/>
                </a:cxn>
                <a:cxn ang="0">
                  <a:pos x="T2" y="T3"/>
                </a:cxn>
                <a:cxn ang="0">
                  <a:pos x="T4" y="T5"/>
                </a:cxn>
                <a:cxn ang="0">
                  <a:pos x="T6" y="T7"/>
                </a:cxn>
                <a:cxn ang="0">
                  <a:pos x="T8" y="T9"/>
                </a:cxn>
              </a:cxnLst>
              <a:rect l="0" t="0" r="r" b="b"/>
              <a:pathLst>
                <a:path w="32" h="32">
                  <a:moveTo>
                    <a:pt x="31" y="17"/>
                  </a:moveTo>
                  <a:cubicBezTo>
                    <a:pt x="30" y="25"/>
                    <a:pt x="23" y="32"/>
                    <a:pt x="15" y="31"/>
                  </a:cubicBezTo>
                  <a:cubicBezTo>
                    <a:pt x="6" y="30"/>
                    <a:pt x="0" y="23"/>
                    <a:pt x="1" y="15"/>
                  </a:cubicBezTo>
                  <a:cubicBezTo>
                    <a:pt x="1" y="7"/>
                    <a:pt x="9" y="0"/>
                    <a:pt x="17" y="1"/>
                  </a:cubicBezTo>
                  <a:cubicBezTo>
                    <a:pt x="25" y="2"/>
                    <a:pt x="32" y="9"/>
                    <a:pt x="31" y="17"/>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1" name="ïṥḻíḋè">
              <a:extLst>
                <a:ext uri="{FF2B5EF4-FFF2-40B4-BE49-F238E27FC236}">
                  <a16:creationId xmlns:a16="http://schemas.microsoft.com/office/drawing/2014/main" id="{52E088FB-97CA-42DC-B7E7-F8671C9E2130}"/>
                </a:ext>
              </a:extLst>
            </p:cNvPr>
            <p:cNvSpPr/>
            <p:nvPr/>
          </p:nvSpPr>
          <p:spPr bwMode="auto">
            <a:xfrm>
              <a:off x="6569661" y="2887188"/>
              <a:ext cx="66870" cy="65756"/>
            </a:xfrm>
            <a:custGeom>
              <a:avLst/>
              <a:gdLst>
                <a:gd name="T0" fmla="*/ 36 w 42"/>
                <a:gd name="T1" fmla="*/ 22 h 42"/>
                <a:gd name="T2" fmla="*/ 30 w 42"/>
                <a:gd name="T3" fmla="*/ 22 h 42"/>
                <a:gd name="T4" fmla="*/ 21 w 42"/>
                <a:gd name="T5" fmla="*/ 30 h 42"/>
                <a:gd name="T6" fmla="*/ 20 w 42"/>
                <a:gd name="T7" fmla="*/ 30 h 42"/>
                <a:gd name="T8" fmla="*/ 20 w 42"/>
                <a:gd name="T9" fmla="*/ 30 h 42"/>
                <a:gd name="T10" fmla="*/ 11 w 42"/>
                <a:gd name="T11" fmla="*/ 21 h 42"/>
                <a:gd name="T12" fmla="*/ 11 w 42"/>
                <a:gd name="T13" fmla="*/ 20 h 42"/>
                <a:gd name="T14" fmla="*/ 11 w 42"/>
                <a:gd name="T15" fmla="*/ 20 h 42"/>
                <a:gd name="T16" fmla="*/ 21 w 42"/>
                <a:gd name="T17" fmla="*/ 12 h 42"/>
                <a:gd name="T18" fmla="*/ 22 w 42"/>
                <a:gd name="T19" fmla="*/ 12 h 42"/>
                <a:gd name="T20" fmla="*/ 22 w 42"/>
                <a:gd name="T21" fmla="*/ 12 h 42"/>
                <a:gd name="T22" fmla="*/ 30 w 42"/>
                <a:gd name="T23" fmla="*/ 21 h 42"/>
                <a:gd name="T24" fmla="*/ 30 w 42"/>
                <a:gd name="T25" fmla="*/ 22 h 42"/>
                <a:gd name="T26" fmla="*/ 30 w 42"/>
                <a:gd name="T27" fmla="*/ 22 h 42"/>
                <a:gd name="T28" fmla="*/ 36 w 42"/>
                <a:gd name="T29" fmla="*/ 22 h 42"/>
                <a:gd name="T30" fmla="*/ 42 w 42"/>
                <a:gd name="T31" fmla="*/ 23 h 42"/>
                <a:gd name="T32" fmla="*/ 42 w 42"/>
                <a:gd name="T33" fmla="*/ 21 h 42"/>
                <a:gd name="T34" fmla="*/ 22 w 42"/>
                <a:gd name="T35" fmla="*/ 0 h 42"/>
                <a:gd name="T36" fmla="*/ 22 w 42"/>
                <a:gd name="T37" fmla="*/ 0 h 42"/>
                <a:gd name="T38" fmla="*/ 21 w 42"/>
                <a:gd name="T39" fmla="*/ 0 h 42"/>
                <a:gd name="T40" fmla="*/ 0 w 42"/>
                <a:gd name="T41" fmla="*/ 19 h 42"/>
                <a:gd name="T42" fmla="*/ 0 w 42"/>
                <a:gd name="T43" fmla="*/ 19 h 42"/>
                <a:gd name="T44" fmla="*/ 0 w 42"/>
                <a:gd name="T45" fmla="*/ 21 h 42"/>
                <a:gd name="T46" fmla="*/ 19 w 42"/>
                <a:gd name="T47" fmla="*/ 42 h 42"/>
                <a:gd name="T48" fmla="*/ 19 w 42"/>
                <a:gd name="T49" fmla="*/ 42 h 42"/>
                <a:gd name="T50" fmla="*/ 21 w 42"/>
                <a:gd name="T51" fmla="*/ 42 h 42"/>
                <a:gd name="T52" fmla="*/ 42 w 42"/>
                <a:gd name="T53" fmla="*/ 23 h 42"/>
                <a:gd name="T54" fmla="*/ 42 w 42"/>
                <a:gd name="T55" fmla="*/ 23 h 42"/>
                <a:gd name="T56" fmla="*/ 36 w 42"/>
                <a:gd name="T57"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 h="42">
                  <a:moveTo>
                    <a:pt x="36" y="22"/>
                  </a:moveTo>
                  <a:cubicBezTo>
                    <a:pt x="30" y="22"/>
                    <a:pt x="30" y="22"/>
                    <a:pt x="30" y="22"/>
                  </a:cubicBezTo>
                  <a:cubicBezTo>
                    <a:pt x="30" y="27"/>
                    <a:pt x="26" y="30"/>
                    <a:pt x="21" y="30"/>
                  </a:cubicBezTo>
                  <a:cubicBezTo>
                    <a:pt x="20" y="30"/>
                    <a:pt x="20" y="30"/>
                    <a:pt x="20" y="30"/>
                  </a:cubicBezTo>
                  <a:cubicBezTo>
                    <a:pt x="20" y="30"/>
                    <a:pt x="20" y="30"/>
                    <a:pt x="20" y="30"/>
                  </a:cubicBezTo>
                  <a:cubicBezTo>
                    <a:pt x="15" y="30"/>
                    <a:pt x="11" y="26"/>
                    <a:pt x="11" y="21"/>
                  </a:cubicBezTo>
                  <a:cubicBezTo>
                    <a:pt x="11" y="20"/>
                    <a:pt x="11" y="20"/>
                    <a:pt x="11" y="20"/>
                  </a:cubicBezTo>
                  <a:cubicBezTo>
                    <a:pt x="11" y="20"/>
                    <a:pt x="11" y="20"/>
                    <a:pt x="11" y="20"/>
                  </a:cubicBezTo>
                  <a:cubicBezTo>
                    <a:pt x="12" y="15"/>
                    <a:pt x="16" y="12"/>
                    <a:pt x="21" y="12"/>
                  </a:cubicBezTo>
                  <a:cubicBezTo>
                    <a:pt x="22" y="12"/>
                    <a:pt x="22" y="12"/>
                    <a:pt x="22" y="12"/>
                  </a:cubicBezTo>
                  <a:cubicBezTo>
                    <a:pt x="22" y="12"/>
                    <a:pt x="22" y="12"/>
                    <a:pt x="22" y="12"/>
                  </a:cubicBezTo>
                  <a:cubicBezTo>
                    <a:pt x="26" y="12"/>
                    <a:pt x="30" y="16"/>
                    <a:pt x="30" y="21"/>
                  </a:cubicBezTo>
                  <a:cubicBezTo>
                    <a:pt x="30" y="22"/>
                    <a:pt x="30" y="22"/>
                    <a:pt x="30" y="22"/>
                  </a:cubicBezTo>
                  <a:cubicBezTo>
                    <a:pt x="30" y="22"/>
                    <a:pt x="30" y="22"/>
                    <a:pt x="30" y="22"/>
                  </a:cubicBezTo>
                  <a:cubicBezTo>
                    <a:pt x="36" y="22"/>
                    <a:pt x="36" y="22"/>
                    <a:pt x="36" y="22"/>
                  </a:cubicBezTo>
                  <a:cubicBezTo>
                    <a:pt x="42" y="23"/>
                    <a:pt x="42" y="23"/>
                    <a:pt x="42" y="23"/>
                  </a:cubicBezTo>
                  <a:cubicBezTo>
                    <a:pt x="42" y="22"/>
                    <a:pt x="42" y="21"/>
                    <a:pt x="42" y="21"/>
                  </a:cubicBezTo>
                  <a:cubicBezTo>
                    <a:pt x="42" y="10"/>
                    <a:pt x="33" y="1"/>
                    <a:pt x="22" y="0"/>
                  </a:cubicBezTo>
                  <a:cubicBezTo>
                    <a:pt x="22" y="0"/>
                    <a:pt x="22" y="0"/>
                    <a:pt x="22" y="0"/>
                  </a:cubicBezTo>
                  <a:cubicBezTo>
                    <a:pt x="22" y="0"/>
                    <a:pt x="21" y="0"/>
                    <a:pt x="21" y="0"/>
                  </a:cubicBezTo>
                  <a:cubicBezTo>
                    <a:pt x="10" y="0"/>
                    <a:pt x="1" y="8"/>
                    <a:pt x="0" y="19"/>
                  </a:cubicBezTo>
                  <a:cubicBezTo>
                    <a:pt x="0" y="19"/>
                    <a:pt x="0" y="19"/>
                    <a:pt x="0" y="19"/>
                  </a:cubicBezTo>
                  <a:cubicBezTo>
                    <a:pt x="0" y="20"/>
                    <a:pt x="0" y="20"/>
                    <a:pt x="0" y="21"/>
                  </a:cubicBezTo>
                  <a:cubicBezTo>
                    <a:pt x="0" y="32"/>
                    <a:pt x="8" y="41"/>
                    <a:pt x="19" y="42"/>
                  </a:cubicBezTo>
                  <a:cubicBezTo>
                    <a:pt x="19" y="42"/>
                    <a:pt x="19" y="42"/>
                    <a:pt x="19" y="42"/>
                  </a:cubicBezTo>
                  <a:cubicBezTo>
                    <a:pt x="20" y="42"/>
                    <a:pt x="20" y="42"/>
                    <a:pt x="21" y="42"/>
                  </a:cubicBezTo>
                  <a:cubicBezTo>
                    <a:pt x="32" y="42"/>
                    <a:pt x="41" y="33"/>
                    <a:pt x="42" y="23"/>
                  </a:cubicBezTo>
                  <a:cubicBezTo>
                    <a:pt x="42" y="23"/>
                    <a:pt x="42" y="23"/>
                    <a:pt x="42" y="23"/>
                  </a:cubicBezTo>
                  <a:cubicBezTo>
                    <a:pt x="36" y="22"/>
                    <a:pt x="36" y="22"/>
                    <a:pt x="36" y="22"/>
                  </a:cubicBezTo>
                </a:path>
              </a:pathLst>
            </a:custGeom>
            <a:solidFill>
              <a:srgbClr val="7A3C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2" name="î$ḷiḍê">
              <a:extLst>
                <a:ext uri="{FF2B5EF4-FFF2-40B4-BE49-F238E27FC236}">
                  <a16:creationId xmlns:a16="http://schemas.microsoft.com/office/drawing/2014/main" id="{C82E77F5-171E-4DEC-9738-A5B0F417EB0D}"/>
                </a:ext>
              </a:extLst>
            </p:cNvPr>
            <p:cNvSpPr/>
            <p:nvPr/>
          </p:nvSpPr>
          <p:spPr bwMode="auto">
            <a:xfrm>
              <a:off x="6711202" y="3066622"/>
              <a:ext cx="49038" cy="49038"/>
            </a:xfrm>
            <a:custGeom>
              <a:avLst/>
              <a:gdLst>
                <a:gd name="T0" fmla="*/ 30 w 31"/>
                <a:gd name="T1" fmla="*/ 17 h 31"/>
                <a:gd name="T2" fmla="*/ 14 w 31"/>
                <a:gd name="T3" fmla="*/ 30 h 31"/>
                <a:gd name="T4" fmla="*/ 0 w 31"/>
                <a:gd name="T5" fmla="*/ 14 h 31"/>
                <a:gd name="T6" fmla="*/ 17 w 31"/>
                <a:gd name="T7" fmla="*/ 0 h 31"/>
                <a:gd name="T8" fmla="*/ 30 w 31"/>
                <a:gd name="T9" fmla="*/ 17 h 31"/>
              </a:gdLst>
              <a:ahLst/>
              <a:cxnLst>
                <a:cxn ang="0">
                  <a:pos x="T0" y="T1"/>
                </a:cxn>
                <a:cxn ang="0">
                  <a:pos x="T2" y="T3"/>
                </a:cxn>
                <a:cxn ang="0">
                  <a:pos x="T4" y="T5"/>
                </a:cxn>
                <a:cxn ang="0">
                  <a:pos x="T6" y="T7"/>
                </a:cxn>
                <a:cxn ang="0">
                  <a:pos x="T8" y="T9"/>
                </a:cxn>
              </a:cxnLst>
              <a:rect l="0" t="0" r="r" b="b"/>
              <a:pathLst>
                <a:path w="31" h="31">
                  <a:moveTo>
                    <a:pt x="30" y="17"/>
                  </a:moveTo>
                  <a:cubicBezTo>
                    <a:pt x="30" y="25"/>
                    <a:pt x="23" y="31"/>
                    <a:pt x="14" y="30"/>
                  </a:cubicBezTo>
                  <a:cubicBezTo>
                    <a:pt x="6" y="30"/>
                    <a:pt x="0" y="23"/>
                    <a:pt x="0" y="14"/>
                  </a:cubicBezTo>
                  <a:cubicBezTo>
                    <a:pt x="1" y="6"/>
                    <a:pt x="8" y="0"/>
                    <a:pt x="17" y="0"/>
                  </a:cubicBezTo>
                  <a:cubicBezTo>
                    <a:pt x="25" y="1"/>
                    <a:pt x="31" y="8"/>
                    <a:pt x="30" y="17"/>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3" name="iślíḋè">
              <a:extLst>
                <a:ext uri="{FF2B5EF4-FFF2-40B4-BE49-F238E27FC236}">
                  <a16:creationId xmlns:a16="http://schemas.microsoft.com/office/drawing/2014/main" id="{DBE461E6-2C0A-4ABE-916F-DA148608FDD9}"/>
                </a:ext>
              </a:extLst>
            </p:cNvPr>
            <p:cNvSpPr/>
            <p:nvPr/>
          </p:nvSpPr>
          <p:spPr bwMode="auto">
            <a:xfrm>
              <a:off x="6703400" y="3057706"/>
              <a:ext cx="64641" cy="65756"/>
            </a:xfrm>
            <a:custGeom>
              <a:avLst/>
              <a:gdLst>
                <a:gd name="T0" fmla="*/ 35 w 41"/>
                <a:gd name="T1" fmla="*/ 22 h 41"/>
                <a:gd name="T2" fmla="*/ 30 w 41"/>
                <a:gd name="T3" fmla="*/ 21 h 41"/>
                <a:gd name="T4" fmla="*/ 20 w 41"/>
                <a:gd name="T5" fmla="*/ 30 h 41"/>
                <a:gd name="T6" fmla="*/ 20 w 41"/>
                <a:gd name="T7" fmla="*/ 30 h 41"/>
                <a:gd name="T8" fmla="*/ 20 w 41"/>
                <a:gd name="T9" fmla="*/ 30 h 41"/>
                <a:gd name="T10" fmla="*/ 11 w 41"/>
                <a:gd name="T11" fmla="*/ 20 h 41"/>
                <a:gd name="T12" fmla="*/ 11 w 41"/>
                <a:gd name="T13" fmla="*/ 20 h 41"/>
                <a:gd name="T14" fmla="*/ 11 w 41"/>
                <a:gd name="T15" fmla="*/ 20 h 41"/>
                <a:gd name="T16" fmla="*/ 20 w 41"/>
                <a:gd name="T17" fmla="*/ 11 h 41"/>
                <a:gd name="T18" fmla="*/ 21 w 41"/>
                <a:gd name="T19" fmla="*/ 11 h 41"/>
                <a:gd name="T20" fmla="*/ 21 w 41"/>
                <a:gd name="T21" fmla="*/ 11 h 41"/>
                <a:gd name="T22" fmla="*/ 30 w 41"/>
                <a:gd name="T23" fmla="*/ 20 h 41"/>
                <a:gd name="T24" fmla="*/ 30 w 41"/>
                <a:gd name="T25" fmla="*/ 21 h 41"/>
                <a:gd name="T26" fmla="*/ 30 w 41"/>
                <a:gd name="T27" fmla="*/ 21 h 41"/>
                <a:gd name="T28" fmla="*/ 35 w 41"/>
                <a:gd name="T29" fmla="*/ 22 h 41"/>
                <a:gd name="T30" fmla="*/ 41 w 41"/>
                <a:gd name="T31" fmla="*/ 22 h 41"/>
                <a:gd name="T32" fmla="*/ 41 w 41"/>
                <a:gd name="T33" fmla="*/ 20 h 41"/>
                <a:gd name="T34" fmla="*/ 22 w 41"/>
                <a:gd name="T35" fmla="*/ 0 h 41"/>
                <a:gd name="T36" fmla="*/ 22 w 41"/>
                <a:gd name="T37" fmla="*/ 0 h 41"/>
                <a:gd name="T38" fmla="*/ 20 w 41"/>
                <a:gd name="T39" fmla="*/ 0 h 41"/>
                <a:gd name="T40" fmla="*/ 0 w 41"/>
                <a:gd name="T41" fmla="*/ 19 h 41"/>
                <a:gd name="T42" fmla="*/ 0 w 41"/>
                <a:gd name="T43" fmla="*/ 19 h 41"/>
                <a:gd name="T44" fmla="*/ 0 w 41"/>
                <a:gd name="T45" fmla="*/ 20 h 41"/>
                <a:gd name="T46" fmla="*/ 19 w 41"/>
                <a:gd name="T47" fmla="*/ 41 h 41"/>
                <a:gd name="T48" fmla="*/ 19 w 41"/>
                <a:gd name="T49" fmla="*/ 41 h 41"/>
                <a:gd name="T50" fmla="*/ 20 w 41"/>
                <a:gd name="T51" fmla="*/ 41 h 41"/>
                <a:gd name="T52" fmla="*/ 41 w 41"/>
                <a:gd name="T53" fmla="*/ 22 h 41"/>
                <a:gd name="T54" fmla="*/ 41 w 41"/>
                <a:gd name="T55" fmla="*/ 22 h 41"/>
                <a:gd name="T56" fmla="*/ 35 w 41"/>
                <a:gd name="T57"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41">
                  <a:moveTo>
                    <a:pt x="35" y="22"/>
                  </a:moveTo>
                  <a:cubicBezTo>
                    <a:pt x="30" y="21"/>
                    <a:pt x="30" y="21"/>
                    <a:pt x="30" y="21"/>
                  </a:cubicBezTo>
                  <a:cubicBezTo>
                    <a:pt x="29" y="26"/>
                    <a:pt x="25" y="30"/>
                    <a:pt x="20" y="30"/>
                  </a:cubicBezTo>
                  <a:cubicBezTo>
                    <a:pt x="20" y="30"/>
                    <a:pt x="20" y="30"/>
                    <a:pt x="20" y="30"/>
                  </a:cubicBezTo>
                  <a:cubicBezTo>
                    <a:pt x="20" y="30"/>
                    <a:pt x="20" y="30"/>
                    <a:pt x="20" y="30"/>
                  </a:cubicBezTo>
                  <a:cubicBezTo>
                    <a:pt x="15" y="29"/>
                    <a:pt x="11" y="25"/>
                    <a:pt x="11" y="20"/>
                  </a:cubicBezTo>
                  <a:cubicBezTo>
                    <a:pt x="11" y="20"/>
                    <a:pt x="11" y="20"/>
                    <a:pt x="11" y="20"/>
                  </a:cubicBezTo>
                  <a:cubicBezTo>
                    <a:pt x="11" y="20"/>
                    <a:pt x="11" y="20"/>
                    <a:pt x="11" y="20"/>
                  </a:cubicBezTo>
                  <a:cubicBezTo>
                    <a:pt x="11" y="15"/>
                    <a:pt x="16" y="11"/>
                    <a:pt x="20" y="11"/>
                  </a:cubicBezTo>
                  <a:cubicBezTo>
                    <a:pt x="21" y="11"/>
                    <a:pt x="21" y="11"/>
                    <a:pt x="21" y="11"/>
                  </a:cubicBezTo>
                  <a:cubicBezTo>
                    <a:pt x="21" y="11"/>
                    <a:pt x="21" y="11"/>
                    <a:pt x="21" y="11"/>
                  </a:cubicBezTo>
                  <a:cubicBezTo>
                    <a:pt x="26" y="11"/>
                    <a:pt x="30" y="16"/>
                    <a:pt x="30" y="20"/>
                  </a:cubicBezTo>
                  <a:cubicBezTo>
                    <a:pt x="30" y="21"/>
                    <a:pt x="30" y="21"/>
                    <a:pt x="30" y="21"/>
                  </a:cubicBezTo>
                  <a:cubicBezTo>
                    <a:pt x="30" y="21"/>
                    <a:pt x="30" y="21"/>
                    <a:pt x="30" y="21"/>
                  </a:cubicBezTo>
                  <a:cubicBezTo>
                    <a:pt x="35" y="22"/>
                    <a:pt x="35" y="22"/>
                    <a:pt x="35" y="22"/>
                  </a:cubicBezTo>
                  <a:cubicBezTo>
                    <a:pt x="41" y="22"/>
                    <a:pt x="41" y="22"/>
                    <a:pt x="41" y="22"/>
                  </a:cubicBezTo>
                  <a:cubicBezTo>
                    <a:pt x="41" y="21"/>
                    <a:pt x="41" y="21"/>
                    <a:pt x="41" y="20"/>
                  </a:cubicBezTo>
                  <a:cubicBezTo>
                    <a:pt x="41" y="10"/>
                    <a:pt x="33" y="1"/>
                    <a:pt x="22" y="0"/>
                  </a:cubicBezTo>
                  <a:cubicBezTo>
                    <a:pt x="22" y="0"/>
                    <a:pt x="22" y="0"/>
                    <a:pt x="22" y="0"/>
                  </a:cubicBezTo>
                  <a:cubicBezTo>
                    <a:pt x="21" y="0"/>
                    <a:pt x="21" y="0"/>
                    <a:pt x="20" y="0"/>
                  </a:cubicBezTo>
                  <a:cubicBezTo>
                    <a:pt x="10" y="0"/>
                    <a:pt x="1" y="8"/>
                    <a:pt x="0" y="19"/>
                  </a:cubicBezTo>
                  <a:cubicBezTo>
                    <a:pt x="0" y="19"/>
                    <a:pt x="0" y="19"/>
                    <a:pt x="0" y="19"/>
                  </a:cubicBezTo>
                  <a:cubicBezTo>
                    <a:pt x="0" y="19"/>
                    <a:pt x="0" y="20"/>
                    <a:pt x="0" y="20"/>
                  </a:cubicBezTo>
                  <a:cubicBezTo>
                    <a:pt x="0" y="31"/>
                    <a:pt x="8" y="40"/>
                    <a:pt x="19" y="41"/>
                  </a:cubicBezTo>
                  <a:cubicBezTo>
                    <a:pt x="19" y="41"/>
                    <a:pt x="19" y="41"/>
                    <a:pt x="19" y="41"/>
                  </a:cubicBezTo>
                  <a:cubicBezTo>
                    <a:pt x="19" y="41"/>
                    <a:pt x="20" y="41"/>
                    <a:pt x="20" y="41"/>
                  </a:cubicBezTo>
                  <a:cubicBezTo>
                    <a:pt x="31" y="41"/>
                    <a:pt x="40" y="33"/>
                    <a:pt x="41" y="22"/>
                  </a:cubicBezTo>
                  <a:cubicBezTo>
                    <a:pt x="41" y="22"/>
                    <a:pt x="41" y="22"/>
                    <a:pt x="41" y="22"/>
                  </a:cubicBezTo>
                  <a:cubicBezTo>
                    <a:pt x="35" y="22"/>
                    <a:pt x="35" y="22"/>
                    <a:pt x="35" y="22"/>
                  </a:cubicBezTo>
                </a:path>
              </a:pathLst>
            </a:custGeom>
            <a:solidFill>
              <a:srgbClr val="7A3C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4" name="i$ļïḍé">
              <a:extLst>
                <a:ext uri="{FF2B5EF4-FFF2-40B4-BE49-F238E27FC236}">
                  <a16:creationId xmlns:a16="http://schemas.microsoft.com/office/drawing/2014/main" id="{3FA2397E-3FC7-4EC2-8B06-7B918EF958E4}"/>
                </a:ext>
              </a:extLst>
            </p:cNvPr>
            <p:cNvSpPr/>
            <p:nvPr/>
          </p:nvSpPr>
          <p:spPr bwMode="auto">
            <a:xfrm>
              <a:off x="6912926" y="2829234"/>
              <a:ext cx="49038" cy="50153"/>
            </a:xfrm>
            <a:custGeom>
              <a:avLst/>
              <a:gdLst>
                <a:gd name="T0" fmla="*/ 31 w 31"/>
                <a:gd name="T1" fmla="*/ 17 h 31"/>
                <a:gd name="T2" fmla="*/ 15 w 31"/>
                <a:gd name="T3" fmla="*/ 31 h 31"/>
                <a:gd name="T4" fmla="*/ 1 w 31"/>
                <a:gd name="T5" fmla="*/ 14 h 31"/>
                <a:gd name="T6" fmla="*/ 17 w 31"/>
                <a:gd name="T7" fmla="*/ 1 h 31"/>
                <a:gd name="T8" fmla="*/ 31 w 31"/>
                <a:gd name="T9" fmla="*/ 17 h 31"/>
              </a:gdLst>
              <a:ahLst/>
              <a:cxnLst>
                <a:cxn ang="0">
                  <a:pos x="T0" y="T1"/>
                </a:cxn>
                <a:cxn ang="0">
                  <a:pos x="T2" y="T3"/>
                </a:cxn>
                <a:cxn ang="0">
                  <a:pos x="T4" y="T5"/>
                </a:cxn>
                <a:cxn ang="0">
                  <a:pos x="T6" y="T7"/>
                </a:cxn>
                <a:cxn ang="0">
                  <a:pos x="T8" y="T9"/>
                </a:cxn>
              </a:cxnLst>
              <a:rect l="0" t="0" r="r" b="b"/>
              <a:pathLst>
                <a:path w="31" h="31">
                  <a:moveTo>
                    <a:pt x="31" y="17"/>
                  </a:moveTo>
                  <a:cubicBezTo>
                    <a:pt x="30" y="25"/>
                    <a:pt x="23" y="31"/>
                    <a:pt x="15" y="31"/>
                  </a:cubicBezTo>
                  <a:cubicBezTo>
                    <a:pt x="6" y="30"/>
                    <a:pt x="0" y="23"/>
                    <a:pt x="1" y="14"/>
                  </a:cubicBezTo>
                  <a:cubicBezTo>
                    <a:pt x="1" y="6"/>
                    <a:pt x="9" y="0"/>
                    <a:pt x="17" y="1"/>
                  </a:cubicBezTo>
                  <a:cubicBezTo>
                    <a:pt x="25" y="1"/>
                    <a:pt x="31" y="9"/>
                    <a:pt x="31" y="17"/>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5" name="ïS1íḑê">
              <a:extLst>
                <a:ext uri="{FF2B5EF4-FFF2-40B4-BE49-F238E27FC236}">
                  <a16:creationId xmlns:a16="http://schemas.microsoft.com/office/drawing/2014/main" id="{C973058C-1CE2-47BC-A671-95003B405F42}"/>
                </a:ext>
              </a:extLst>
            </p:cNvPr>
            <p:cNvSpPr/>
            <p:nvPr/>
          </p:nvSpPr>
          <p:spPr bwMode="auto">
            <a:xfrm>
              <a:off x="6905124" y="2821433"/>
              <a:ext cx="64641" cy="65756"/>
            </a:xfrm>
            <a:custGeom>
              <a:avLst/>
              <a:gdLst>
                <a:gd name="T0" fmla="*/ 36 w 41"/>
                <a:gd name="T1" fmla="*/ 22 h 41"/>
                <a:gd name="T2" fmla="*/ 30 w 41"/>
                <a:gd name="T3" fmla="*/ 21 h 41"/>
                <a:gd name="T4" fmla="*/ 21 w 41"/>
                <a:gd name="T5" fmla="*/ 30 h 41"/>
                <a:gd name="T6" fmla="*/ 20 w 41"/>
                <a:gd name="T7" fmla="*/ 30 h 41"/>
                <a:gd name="T8" fmla="*/ 20 w 41"/>
                <a:gd name="T9" fmla="*/ 30 h 41"/>
                <a:gd name="T10" fmla="*/ 11 w 41"/>
                <a:gd name="T11" fmla="*/ 21 h 41"/>
                <a:gd name="T12" fmla="*/ 11 w 41"/>
                <a:gd name="T13" fmla="*/ 20 h 41"/>
                <a:gd name="T14" fmla="*/ 11 w 41"/>
                <a:gd name="T15" fmla="*/ 20 h 41"/>
                <a:gd name="T16" fmla="*/ 21 w 41"/>
                <a:gd name="T17" fmla="*/ 11 h 41"/>
                <a:gd name="T18" fmla="*/ 21 w 41"/>
                <a:gd name="T19" fmla="*/ 11 h 41"/>
                <a:gd name="T20" fmla="*/ 21 w 41"/>
                <a:gd name="T21" fmla="*/ 11 h 41"/>
                <a:gd name="T22" fmla="*/ 30 w 41"/>
                <a:gd name="T23" fmla="*/ 21 h 41"/>
                <a:gd name="T24" fmla="*/ 30 w 41"/>
                <a:gd name="T25" fmla="*/ 21 h 41"/>
                <a:gd name="T26" fmla="*/ 36 w 41"/>
                <a:gd name="T27" fmla="*/ 22 h 41"/>
                <a:gd name="T28" fmla="*/ 41 w 41"/>
                <a:gd name="T29" fmla="*/ 22 h 41"/>
                <a:gd name="T30" fmla="*/ 41 w 41"/>
                <a:gd name="T31" fmla="*/ 21 h 41"/>
                <a:gd name="T32" fmla="*/ 22 w 41"/>
                <a:gd name="T33" fmla="*/ 0 h 41"/>
                <a:gd name="T34" fmla="*/ 22 w 41"/>
                <a:gd name="T35" fmla="*/ 0 h 41"/>
                <a:gd name="T36" fmla="*/ 21 w 41"/>
                <a:gd name="T37" fmla="*/ 0 h 41"/>
                <a:gd name="T38" fmla="*/ 0 w 41"/>
                <a:gd name="T39" fmla="*/ 19 h 41"/>
                <a:gd name="T40" fmla="*/ 0 w 41"/>
                <a:gd name="T41" fmla="*/ 19 h 41"/>
                <a:gd name="T42" fmla="*/ 0 w 41"/>
                <a:gd name="T43" fmla="*/ 21 h 41"/>
                <a:gd name="T44" fmla="*/ 19 w 41"/>
                <a:gd name="T45" fmla="*/ 41 h 41"/>
                <a:gd name="T46" fmla="*/ 19 w 41"/>
                <a:gd name="T47" fmla="*/ 41 h 41"/>
                <a:gd name="T48" fmla="*/ 21 w 41"/>
                <a:gd name="T49" fmla="*/ 41 h 41"/>
                <a:gd name="T50" fmla="*/ 41 w 41"/>
                <a:gd name="T51" fmla="*/ 22 h 41"/>
                <a:gd name="T52" fmla="*/ 36 w 41"/>
                <a:gd name="T53"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41">
                  <a:moveTo>
                    <a:pt x="36" y="22"/>
                  </a:moveTo>
                  <a:cubicBezTo>
                    <a:pt x="30" y="21"/>
                    <a:pt x="30" y="21"/>
                    <a:pt x="30" y="21"/>
                  </a:cubicBezTo>
                  <a:cubicBezTo>
                    <a:pt x="30" y="26"/>
                    <a:pt x="26" y="30"/>
                    <a:pt x="21" y="30"/>
                  </a:cubicBezTo>
                  <a:cubicBezTo>
                    <a:pt x="20" y="30"/>
                    <a:pt x="20" y="30"/>
                    <a:pt x="20" y="30"/>
                  </a:cubicBezTo>
                  <a:cubicBezTo>
                    <a:pt x="20" y="30"/>
                    <a:pt x="20" y="30"/>
                    <a:pt x="20" y="30"/>
                  </a:cubicBezTo>
                  <a:cubicBezTo>
                    <a:pt x="15" y="30"/>
                    <a:pt x="11" y="25"/>
                    <a:pt x="11" y="21"/>
                  </a:cubicBezTo>
                  <a:cubicBezTo>
                    <a:pt x="11" y="20"/>
                    <a:pt x="11" y="20"/>
                    <a:pt x="11" y="20"/>
                  </a:cubicBezTo>
                  <a:cubicBezTo>
                    <a:pt x="11" y="20"/>
                    <a:pt x="11" y="20"/>
                    <a:pt x="11" y="20"/>
                  </a:cubicBezTo>
                  <a:cubicBezTo>
                    <a:pt x="12" y="15"/>
                    <a:pt x="16" y="11"/>
                    <a:pt x="21" y="11"/>
                  </a:cubicBezTo>
                  <a:cubicBezTo>
                    <a:pt x="21" y="11"/>
                    <a:pt x="21" y="11"/>
                    <a:pt x="21" y="11"/>
                  </a:cubicBezTo>
                  <a:cubicBezTo>
                    <a:pt x="21" y="11"/>
                    <a:pt x="21" y="11"/>
                    <a:pt x="21" y="11"/>
                  </a:cubicBezTo>
                  <a:cubicBezTo>
                    <a:pt x="26" y="12"/>
                    <a:pt x="30" y="16"/>
                    <a:pt x="30" y="21"/>
                  </a:cubicBezTo>
                  <a:cubicBezTo>
                    <a:pt x="30" y="21"/>
                    <a:pt x="30" y="21"/>
                    <a:pt x="30" y="21"/>
                  </a:cubicBezTo>
                  <a:cubicBezTo>
                    <a:pt x="36" y="22"/>
                    <a:pt x="36" y="22"/>
                    <a:pt x="36" y="22"/>
                  </a:cubicBezTo>
                  <a:cubicBezTo>
                    <a:pt x="41" y="22"/>
                    <a:pt x="41" y="22"/>
                    <a:pt x="41" y="22"/>
                  </a:cubicBezTo>
                  <a:cubicBezTo>
                    <a:pt x="41" y="22"/>
                    <a:pt x="41" y="21"/>
                    <a:pt x="41" y="21"/>
                  </a:cubicBezTo>
                  <a:cubicBezTo>
                    <a:pt x="41" y="10"/>
                    <a:pt x="33" y="1"/>
                    <a:pt x="22" y="0"/>
                  </a:cubicBezTo>
                  <a:cubicBezTo>
                    <a:pt x="22" y="0"/>
                    <a:pt x="22" y="0"/>
                    <a:pt x="22" y="0"/>
                  </a:cubicBezTo>
                  <a:cubicBezTo>
                    <a:pt x="22" y="0"/>
                    <a:pt x="21" y="0"/>
                    <a:pt x="21" y="0"/>
                  </a:cubicBezTo>
                  <a:cubicBezTo>
                    <a:pt x="10" y="0"/>
                    <a:pt x="1" y="8"/>
                    <a:pt x="0" y="19"/>
                  </a:cubicBezTo>
                  <a:cubicBezTo>
                    <a:pt x="0" y="19"/>
                    <a:pt x="0" y="19"/>
                    <a:pt x="0" y="19"/>
                  </a:cubicBezTo>
                  <a:cubicBezTo>
                    <a:pt x="0" y="20"/>
                    <a:pt x="0" y="20"/>
                    <a:pt x="0" y="21"/>
                  </a:cubicBezTo>
                  <a:cubicBezTo>
                    <a:pt x="0" y="31"/>
                    <a:pt x="8" y="40"/>
                    <a:pt x="19" y="41"/>
                  </a:cubicBezTo>
                  <a:cubicBezTo>
                    <a:pt x="19" y="41"/>
                    <a:pt x="19" y="41"/>
                    <a:pt x="19" y="41"/>
                  </a:cubicBezTo>
                  <a:cubicBezTo>
                    <a:pt x="20" y="41"/>
                    <a:pt x="20" y="41"/>
                    <a:pt x="21" y="41"/>
                  </a:cubicBezTo>
                  <a:cubicBezTo>
                    <a:pt x="31" y="41"/>
                    <a:pt x="40" y="33"/>
                    <a:pt x="41" y="22"/>
                  </a:cubicBezTo>
                  <a:cubicBezTo>
                    <a:pt x="36" y="22"/>
                    <a:pt x="36" y="22"/>
                    <a:pt x="36" y="22"/>
                  </a:cubicBezTo>
                </a:path>
              </a:pathLst>
            </a:custGeom>
            <a:solidFill>
              <a:srgbClr val="7A3C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6" name="íşľïḋe">
              <a:extLst>
                <a:ext uri="{FF2B5EF4-FFF2-40B4-BE49-F238E27FC236}">
                  <a16:creationId xmlns:a16="http://schemas.microsoft.com/office/drawing/2014/main" id="{621DFCC9-B086-479A-A4B3-3144AA5565B2}"/>
                </a:ext>
              </a:extLst>
            </p:cNvPr>
            <p:cNvSpPr/>
            <p:nvPr/>
          </p:nvSpPr>
          <p:spPr bwMode="auto">
            <a:xfrm>
              <a:off x="7081215" y="2980806"/>
              <a:ext cx="51267" cy="49038"/>
            </a:xfrm>
            <a:custGeom>
              <a:avLst/>
              <a:gdLst>
                <a:gd name="T0" fmla="*/ 31 w 32"/>
                <a:gd name="T1" fmla="*/ 17 h 31"/>
                <a:gd name="T2" fmla="*/ 15 w 32"/>
                <a:gd name="T3" fmla="*/ 30 h 31"/>
                <a:gd name="T4" fmla="*/ 1 w 32"/>
                <a:gd name="T5" fmla="*/ 14 h 31"/>
                <a:gd name="T6" fmla="*/ 17 w 32"/>
                <a:gd name="T7" fmla="*/ 0 h 31"/>
                <a:gd name="T8" fmla="*/ 31 w 32"/>
                <a:gd name="T9" fmla="*/ 17 h 31"/>
              </a:gdLst>
              <a:ahLst/>
              <a:cxnLst>
                <a:cxn ang="0">
                  <a:pos x="T0" y="T1"/>
                </a:cxn>
                <a:cxn ang="0">
                  <a:pos x="T2" y="T3"/>
                </a:cxn>
                <a:cxn ang="0">
                  <a:pos x="T4" y="T5"/>
                </a:cxn>
                <a:cxn ang="0">
                  <a:pos x="T6" y="T7"/>
                </a:cxn>
                <a:cxn ang="0">
                  <a:pos x="T8" y="T9"/>
                </a:cxn>
              </a:cxnLst>
              <a:rect l="0" t="0" r="r" b="b"/>
              <a:pathLst>
                <a:path w="32" h="31">
                  <a:moveTo>
                    <a:pt x="31" y="17"/>
                  </a:moveTo>
                  <a:cubicBezTo>
                    <a:pt x="30" y="25"/>
                    <a:pt x="23" y="31"/>
                    <a:pt x="15" y="30"/>
                  </a:cubicBezTo>
                  <a:cubicBezTo>
                    <a:pt x="7" y="30"/>
                    <a:pt x="0" y="23"/>
                    <a:pt x="1" y="14"/>
                  </a:cubicBezTo>
                  <a:cubicBezTo>
                    <a:pt x="2" y="6"/>
                    <a:pt x="9" y="0"/>
                    <a:pt x="17" y="0"/>
                  </a:cubicBezTo>
                  <a:cubicBezTo>
                    <a:pt x="25" y="1"/>
                    <a:pt x="32" y="8"/>
                    <a:pt x="31" y="17"/>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7" name="îsľídê">
              <a:extLst>
                <a:ext uri="{FF2B5EF4-FFF2-40B4-BE49-F238E27FC236}">
                  <a16:creationId xmlns:a16="http://schemas.microsoft.com/office/drawing/2014/main" id="{FC3C6AB3-9D49-48C0-82A6-B6B077121493}"/>
                </a:ext>
              </a:extLst>
            </p:cNvPr>
            <p:cNvSpPr/>
            <p:nvPr/>
          </p:nvSpPr>
          <p:spPr bwMode="auto">
            <a:xfrm>
              <a:off x="7073413" y="2973004"/>
              <a:ext cx="66870" cy="64641"/>
            </a:xfrm>
            <a:custGeom>
              <a:avLst/>
              <a:gdLst>
                <a:gd name="T0" fmla="*/ 36 w 42"/>
                <a:gd name="T1" fmla="*/ 22 h 41"/>
                <a:gd name="T2" fmla="*/ 30 w 42"/>
                <a:gd name="T3" fmla="*/ 21 h 41"/>
                <a:gd name="T4" fmla="*/ 21 w 42"/>
                <a:gd name="T5" fmla="*/ 30 h 41"/>
                <a:gd name="T6" fmla="*/ 20 w 42"/>
                <a:gd name="T7" fmla="*/ 30 h 41"/>
                <a:gd name="T8" fmla="*/ 20 w 42"/>
                <a:gd name="T9" fmla="*/ 30 h 41"/>
                <a:gd name="T10" fmla="*/ 12 w 42"/>
                <a:gd name="T11" fmla="*/ 20 h 41"/>
                <a:gd name="T12" fmla="*/ 12 w 42"/>
                <a:gd name="T13" fmla="*/ 20 h 41"/>
                <a:gd name="T14" fmla="*/ 12 w 42"/>
                <a:gd name="T15" fmla="*/ 20 h 41"/>
                <a:gd name="T16" fmla="*/ 21 w 42"/>
                <a:gd name="T17" fmla="*/ 11 h 41"/>
                <a:gd name="T18" fmla="*/ 22 w 42"/>
                <a:gd name="T19" fmla="*/ 11 h 41"/>
                <a:gd name="T20" fmla="*/ 22 w 42"/>
                <a:gd name="T21" fmla="*/ 11 h 41"/>
                <a:gd name="T22" fmla="*/ 30 w 42"/>
                <a:gd name="T23" fmla="*/ 20 h 41"/>
                <a:gd name="T24" fmla="*/ 30 w 42"/>
                <a:gd name="T25" fmla="*/ 21 h 41"/>
                <a:gd name="T26" fmla="*/ 30 w 42"/>
                <a:gd name="T27" fmla="*/ 21 h 41"/>
                <a:gd name="T28" fmla="*/ 36 w 42"/>
                <a:gd name="T29" fmla="*/ 22 h 41"/>
                <a:gd name="T30" fmla="*/ 42 w 42"/>
                <a:gd name="T31" fmla="*/ 22 h 41"/>
                <a:gd name="T32" fmla="*/ 42 w 42"/>
                <a:gd name="T33" fmla="*/ 20 h 41"/>
                <a:gd name="T34" fmla="*/ 23 w 42"/>
                <a:gd name="T35" fmla="*/ 0 h 41"/>
                <a:gd name="T36" fmla="*/ 23 w 42"/>
                <a:gd name="T37" fmla="*/ 0 h 41"/>
                <a:gd name="T38" fmla="*/ 21 w 42"/>
                <a:gd name="T39" fmla="*/ 0 h 41"/>
                <a:gd name="T40" fmla="*/ 0 w 42"/>
                <a:gd name="T41" fmla="*/ 19 h 41"/>
                <a:gd name="T42" fmla="*/ 0 w 42"/>
                <a:gd name="T43" fmla="*/ 19 h 41"/>
                <a:gd name="T44" fmla="*/ 0 w 42"/>
                <a:gd name="T45" fmla="*/ 20 h 41"/>
                <a:gd name="T46" fmla="*/ 19 w 42"/>
                <a:gd name="T47" fmla="*/ 41 h 41"/>
                <a:gd name="T48" fmla="*/ 20 w 42"/>
                <a:gd name="T49" fmla="*/ 41 h 41"/>
                <a:gd name="T50" fmla="*/ 21 w 42"/>
                <a:gd name="T51" fmla="*/ 41 h 41"/>
                <a:gd name="T52" fmla="*/ 42 w 42"/>
                <a:gd name="T53" fmla="*/ 22 h 41"/>
                <a:gd name="T54" fmla="*/ 42 w 42"/>
                <a:gd name="T55" fmla="*/ 22 h 41"/>
                <a:gd name="T56" fmla="*/ 36 w 42"/>
                <a:gd name="T57"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 h="41">
                  <a:moveTo>
                    <a:pt x="36" y="22"/>
                  </a:moveTo>
                  <a:cubicBezTo>
                    <a:pt x="30" y="21"/>
                    <a:pt x="30" y="21"/>
                    <a:pt x="30" y="21"/>
                  </a:cubicBezTo>
                  <a:cubicBezTo>
                    <a:pt x="30" y="26"/>
                    <a:pt x="26" y="30"/>
                    <a:pt x="21" y="30"/>
                  </a:cubicBezTo>
                  <a:cubicBezTo>
                    <a:pt x="20" y="30"/>
                    <a:pt x="20" y="30"/>
                    <a:pt x="20" y="30"/>
                  </a:cubicBezTo>
                  <a:cubicBezTo>
                    <a:pt x="20" y="30"/>
                    <a:pt x="20" y="30"/>
                    <a:pt x="20" y="30"/>
                  </a:cubicBezTo>
                  <a:cubicBezTo>
                    <a:pt x="15" y="29"/>
                    <a:pt x="12" y="25"/>
                    <a:pt x="12" y="20"/>
                  </a:cubicBezTo>
                  <a:cubicBezTo>
                    <a:pt x="12" y="20"/>
                    <a:pt x="12" y="20"/>
                    <a:pt x="12" y="20"/>
                  </a:cubicBezTo>
                  <a:cubicBezTo>
                    <a:pt x="12" y="20"/>
                    <a:pt x="12" y="20"/>
                    <a:pt x="12" y="20"/>
                  </a:cubicBezTo>
                  <a:cubicBezTo>
                    <a:pt x="12" y="15"/>
                    <a:pt x="16" y="11"/>
                    <a:pt x="21" y="11"/>
                  </a:cubicBezTo>
                  <a:cubicBezTo>
                    <a:pt x="22" y="11"/>
                    <a:pt x="22" y="11"/>
                    <a:pt x="22" y="11"/>
                  </a:cubicBezTo>
                  <a:cubicBezTo>
                    <a:pt x="22" y="11"/>
                    <a:pt x="22" y="11"/>
                    <a:pt x="22" y="11"/>
                  </a:cubicBezTo>
                  <a:cubicBezTo>
                    <a:pt x="27" y="11"/>
                    <a:pt x="30" y="16"/>
                    <a:pt x="30" y="20"/>
                  </a:cubicBezTo>
                  <a:cubicBezTo>
                    <a:pt x="30" y="21"/>
                    <a:pt x="30" y="21"/>
                    <a:pt x="30" y="21"/>
                  </a:cubicBezTo>
                  <a:cubicBezTo>
                    <a:pt x="30" y="21"/>
                    <a:pt x="30" y="21"/>
                    <a:pt x="30" y="21"/>
                  </a:cubicBezTo>
                  <a:cubicBezTo>
                    <a:pt x="36" y="22"/>
                    <a:pt x="36" y="22"/>
                    <a:pt x="36" y="22"/>
                  </a:cubicBezTo>
                  <a:cubicBezTo>
                    <a:pt x="42" y="22"/>
                    <a:pt x="42" y="22"/>
                    <a:pt x="42" y="22"/>
                  </a:cubicBezTo>
                  <a:cubicBezTo>
                    <a:pt x="42" y="21"/>
                    <a:pt x="42" y="21"/>
                    <a:pt x="42" y="20"/>
                  </a:cubicBezTo>
                  <a:cubicBezTo>
                    <a:pt x="42" y="10"/>
                    <a:pt x="34" y="1"/>
                    <a:pt x="23" y="0"/>
                  </a:cubicBezTo>
                  <a:cubicBezTo>
                    <a:pt x="23" y="0"/>
                    <a:pt x="23" y="0"/>
                    <a:pt x="23" y="0"/>
                  </a:cubicBezTo>
                  <a:cubicBezTo>
                    <a:pt x="22" y="0"/>
                    <a:pt x="22" y="0"/>
                    <a:pt x="21" y="0"/>
                  </a:cubicBezTo>
                  <a:cubicBezTo>
                    <a:pt x="10" y="0"/>
                    <a:pt x="1" y="8"/>
                    <a:pt x="0" y="19"/>
                  </a:cubicBezTo>
                  <a:cubicBezTo>
                    <a:pt x="0" y="19"/>
                    <a:pt x="0" y="19"/>
                    <a:pt x="0" y="19"/>
                  </a:cubicBezTo>
                  <a:cubicBezTo>
                    <a:pt x="0" y="19"/>
                    <a:pt x="0" y="20"/>
                    <a:pt x="0" y="20"/>
                  </a:cubicBezTo>
                  <a:cubicBezTo>
                    <a:pt x="0" y="31"/>
                    <a:pt x="9" y="40"/>
                    <a:pt x="19" y="41"/>
                  </a:cubicBezTo>
                  <a:cubicBezTo>
                    <a:pt x="20" y="41"/>
                    <a:pt x="20" y="41"/>
                    <a:pt x="20" y="41"/>
                  </a:cubicBezTo>
                  <a:cubicBezTo>
                    <a:pt x="20" y="41"/>
                    <a:pt x="21" y="41"/>
                    <a:pt x="21" y="41"/>
                  </a:cubicBezTo>
                  <a:cubicBezTo>
                    <a:pt x="32" y="41"/>
                    <a:pt x="41" y="33"/>
                    <a:pt x="42" y="22"/>
                  </a:cubicBezTo>
                  <a:cubicBezTo>
                    <a:pt x="42" y="22"/>
                    <a:pt x="42" y="22"/>
                    <a:pt x="42" y="22"/>
                  </a:cubicBezTo>
                  <a:cubicBezTo>
                    <a:pt x="36" y="22"/>
                    <a:pt x="36" y="22"/>
                    <a:pt x="36" y="22"/>
                  </a:cubicBezTo>
                </a:path>
              </a:pathLst>
            </a:custGeom>
            <a:solidFill>
              <a:srgbClr val="7A3C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8" name="ïŝḻíďé">
              <a:extLst>
                <a:ext uri="{FF2B5EF4-FFF2-40B4-BE49-F238E27FC236}">
                  <a16:creationId xmlns:a16="http://schemas.microsoft.com/office/drawing/2014/main" id="{17F9D034-523A-40C1-8B26-8D232D4967D0}"/>
                </a:ext>
              </a:extLst>
            </p:cNvPr>
            <p:cNvSpPr/>
            <p:nvPr/>
          </p:nvSpPr>
          <p:spPr bwMode="auto">
            <a:xfrm>
              <a:off x="7248389" y="2948485"/>
              <a:ext cx="51267" cy="49038"/>
            </a:xfrm>
            <a:custGeom>
              <a:avLst/>
              <a:gdLst>
                <a:gd name="T0" fmla="*/ 31 w 32"/>
                <a:gd name="T1" fmla="*/ 16 h 31"/>
                <a:gd name="T2" fmla="*/ 15 w 32"/>
                <a:gd name="T3" fmla="*/ 30 h 31"/>
                <a:gd name="T4" fmla="*/ 1 w 32"/>
                <a:gd name="T5" fmla="*/ 14 h 31"/>
                <a:gd name="T6" fmla="*/ 17 w 32"/>
                <a:gd name="T7" fmla="*/ 0 h 31"/>
                <a:gd name="T8" fmla="*/ 31 w 32"/>
                <a:gd name="T9" fmla="*/ 16 h 31"/>
              </a:gdLst>
              <a:ahLst/>
              <a:cxnLst>
                <a:cxn ang="0">
                  <a:pos x="T0" y="T1"/>
                </a:cxn>
                <a:cxn ang="0">
                  <a:pos x="T2" y="T3"/>
                </a:cxn>
                <a:cxn ang="0">
                  <a:pos x="T4" y="T5"/>
                </a:cxn>
                <a:cxn ang="0">
                  <a:pos x="T6" y="T7"/>
                </a:cxn>
                <a:cxn ang="0">
                  <a:pos x="T8" y="T9"/>
                </a:cxn>
              </a:cxnLst>
              <a:rect l="0" t="0" r="r" b="b"/>
              <a:pathLst>
                <a:path w="32" h="31">
                  <a:moveTo>
                    <a:pt x="31" y="16"/>
                  </a:moveTo>
                  <a:cubicBezTo>
                    <a:pt x="30" y="25"/>
                    <a:pt x="23" y="31"/>
                    <a:pt x="15" y="30"/>
                  </a:cubicBezTo>
                  <a:cubicBezTo>
                    <a:pt x="7" y="30"/>
                    <a:pt x="0" y="22"/>
                    <a:pt x="1" y="14"/>
                  </a:cubicBezTo>
                  <a:cubicBezTo>
                    <a:pt x="2" y="6"/>
                    <a:pt x="9" y="0"/>
                    <a:pt x="17" y="0"/>
                  </a:cubicBezTo>
                  <a:cubicBezTo>
                    <a:pt x="25" y="1"/>
                    <a:pt x="32" y="8"/>
                    <a:pt x="31" y="16"/>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9" name="iṡļíďe">
              <a:extLst>
                <a:ext uri="{FF2B5EF4-FFF2-40B4-BE49-F238E27FC236}">
                  <a16:creationId xmlns:a16="http://schemas.microsoft.com/office/drawing/2014/main" id="{28CBE008-E1EC-4D10-B658-2B89911F90C7}"/>
                </a:ext>
              </a:extLst>
            </p:cNvPr>
            <p:cNvSpPr/>
            <p:nvPr/>
          </p:nvSpPr>
          <p:spPr bwMode="auto">
            <a:xfrm>
              <a:off x="7240588" y="2940684"/>
              <a:ext cx="66870" cy="64641"/>
            </a:xfrm>
            <a:custGeom>
              <a:avLst/>
              <a:gdLst>
                <a:gd name="T0" fmla="*/ 36 w 42"/>
                <a:gd name="T1" fmla="*/ 21 h 41"/>
                <a:gd name="T2" fmla="*/ 30 w 42"/>
                <a:gd name="T3" fmla="*/ 21 h 41"/>
                <a:gd name="T4" fmla="*/ 21 w 42"/>
                <a:gd name="T5" fmla="*/ 30 h 41"/>
                <a:gd name="T6" fmla="*/ 20 w 42"/>
                <a:gd name="T7" fmla="*/ 30 h 41"/>
                <a:gd name="T8" fmla="*/ 20 w 42"/>
                <a:gd name="T9" fmla="*/ 30 h 41"/>
                <a:gd name="T10" fmla="*/ 12 w 42"/>
                <a:gd name="T11" fmla="*/ 20 h 41"/>
                <a:gd name="T12" fmla="*/ 12 w 42"/>
                <a:gd name="T13" fmla="*/ 20 h 41"/>
                <a:gd name="T14" fmla="*/ 12 w 42"/>
                <a:gd name="T15" fmla="*/ 20 h 41"/>
                <a:gd name="T16" fmla="*/ 21 w 42"/>
                <a:gd name="T17" fmla="*/ 11 h 41"/>
                <a:gd name="T18" fmla="*/ 22 w 42"/>
                <a:gd name="T19" fmla="*/ 11 h 41"/>
                <a:gd name="T20" fmla="*/ 22 w 42"/>
                <a:gd name="T21" fmla="*/ 11 h 41"/>
                <a:gd name="T22" fmla="*/ 30 w 42"/>
                <a:gd name="T23" fmla="*/ 20 h 41"/>
                <a:gd name="T24" fmla="*/ 30 w 42"/>
                <a:gd name="T25" fmla="*/ 21 h 41"/>
                <a:gd name="T26" fmla="*/ 36 w 42"/>
                <a:gd name="T27" fmla="*/ 21 h 41"/>
                <a:gd name="T28" fmla="*/ 42 w 42"/>
                <a:gd name="T29" fmla="*/ 22 h 41"/>
                <a:gd name="T30" fmla="*/ 42 w 42"/>
                <a:gd name="T31" fmla="*/ 20 h 41"/>
                <a:gd name="T32" fmla="*/ 23 w 42"/>
                <a:gd name="T33" fmla="*/ 0 h 41"/>
                <a:gd name="T34" fmla="*/ 23 w 42"/>
                <a:gd name="T35" fmla="*/ 0 h 41"/>
                <a:gd name="T36" fmla="*/ 21 w 42"/>
                <a:gd name="T37" fmla="*/ 0 h 41"/>
                <a:gd name="T38" fmla="*/ 0 w 42"/>
                <a:gd name="T39" fmla="*/ 19 h 41"/>
                <a:gd name="T40" fmla="*/ 0 w 42"/>
                <a:gd name="T41" fmla="*/ 19 h 41"/>
                <a:gd name="T42" fmla="*/ 0 w 42"/>
                <a:gd name="T43" fmla="*/ 20 h 41"/>
                <a:gd name="T44" fmla="*/ 19 w 42"/>
                <a:gd name="T45" fmla="*/ 41 h 41"/>
                <a:gd name="T46" fmla="*/ 19 w 42"/>
                <a:gd name="T47" fmla="*/ 41 h 41"/>
                <a:gd name="T48" fmla="*/ 21 w 42"/>
                <a:gd name="T49" fmla="*/ 41 h 41"/>
                <a:gd name="T50" fmla="*/ 42 w 42"/>
                <a:gd name="T51" fmla="*/ 22 h 41"/>
                <a:gd name="T52" fmla="*/ 36 w 42"/>
                <a:gd name="T53"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 h="41">
                  <a:moveTo>
                    <a:pt x="36" y="21"/>
                  </a:moveTo>
                  <a:cubicBezTo>
                    <a:pt x="30" y="21"/>
                    <a:pt x="30" y="21"/>
                    <a:pt x="30" y="21"/>
                  </a:cubicBezTo>
                  <a:cubicBezTo>
                    <a:pt x="30" y="26"/>
                    <a:pt x="26" y="30"/>
                    <a:pt x="21" y="30"/>
                  </a:cubicBezTo>
                  <a:cubicBezTo>
                    <a:pt x="20" y="30"/>
                    <a:pt x="20" y="30"/>
                    <a:pt x="20" y="30"/>
                  </a:cubicBezTo>
                  <a:cubicBezTo>
                    <a:pt x="20" y="30"/>
                    <a:pt x="20" y="30"/>
                    <a:pt x="20" y="30"/>
                  </a:cubicBezTo>
                  <a:cubicBezTo>
                    <a:pt x="15" y="29"/>
                    <a:pt x="12" y="25"/>
                    <a:pt x="12" y="20"/>
                  </a:cubicBezTo>
                  <a:cubicBezTo>
                    <a:pt x="12" y="20"/>
                    <a:pt x="12" y="20"/>
                    <a:pt x="12" y="20"/>
                  </a:cubicBezTo>
                  <a:cubicBezTo>
                    <a:pt x="12" y="20"/>
                    <a:pt x="12" y="20"/>
                    <a:pt x="12" y="20"/>
                  </a:cubicBezTo>
                  <a:cubicBezTo>
                    <a:pt x="12" y="15"/>
                    <a:pt x="16" y="11"/>
                    <a:pt x="21" y="11"/>
                  </a:cubicBezTo>
                  <a:cubicBezTo>
                    <a:pt x="22" y="11"/>
                    <a:pt x="22" y="11"/>
                    <a:pt x="22" y="11"/>
                  </a:cubicBezTo>
                  <a:cubicBezTo>
                    <a:pt x="22" y="11"/>
                    <a:pt x="22" y="11"/>
                    <a:pt x="22" y="11"/>
                  </a:cubicBezTo>
                  <a:cubicBezTo>
                    <a:pt x="27" y="11"/>
                    <a:pt x="30" y="15"/>
                    <a:pt x="30" y="20"/>
                  </a:cubicBezTo>
                  <a:cubicBezTo>
                    <a:pt x="30" y="21"/>
                    <a:pt x="30" y="21"/>
                    <a:pt x="30" y="21"/>
                  </a:cubicBezTo>
                  <a:cubicBezTo>
                    <a:pt x="36" y="21"/>
                    <a:pt x="36" y="21"/>
                    <a:pt x="36" y="21"/>
                  </a:cubicBezTo>
                  <a:cubicBezTo>
                    <a:pt x="42" y="22"/>
                    <a:pt x="42" y="22"/>
                    <a:pt x="42" y="22"/>
                  </a:cubicBezTo>
                  <a:cubicBezTo>
                    <a:pt x="42" y="21"/>
                    <a:pt x="42" y="21"/>
                    <a:pt x="42" y="20"/>
                  </a:cubicBezTo>
                  <a:cubicBezTo>
                    <a:pt x="42" y="9"/>
                    <a:pt x="33" y="0"/>
                    <a:pt x="23" y="0"/>
                  </a:cubicBezTo>
                  <a:cubicBezTo>
                    <a:pt x="23" y="0"/>
                    <a:pt x="23" y="0"/>
                    <a:pt x="23" y="0"/>
                  </a:cubicBezTo>
                  <a:cubicBezTo>
                    <a:pt x="22" y="0"/>
                    <a:pt x="21" y="0"/>
                    <a:pt x="21" y="0"/>
                  </a:cubicBezTo>
                  <a:cubicBezTo>
                    <a:pt x="10" y="0"/>
                    <a:pt x="1" y="8"/>
                    <a:pt x="0" y="19"/>
                  </a:cubicBezTo>
                  <a:cubicBezTo>
                    <a:pt x="0" y="19"/>
                    <a:pt x="0" y="19"/>
                    <a:pt x="0" y="19"/>
                  </a:cubicBezTo>
                  <a:cubicBezTo>
                    <a:pt x="0" y="19"/>
                    <a:pt x="0" y="20"/>
                    <a:pt x="0" y="20"/>
                  </a:cubicBezTo>
                  <a:cubicBezTo>
                    <a:pt x="0" y="31"/>
                    <a:pt x="9" y="40"/>
                    <a:pt x="19" y="41"/>
                  </a:cubicBezTo>
                  <a:cubicBezTo>
                    <a:pt x="19" y="41"/>
                    <a:pt x="19" y="41"/>
                    <a:pt x="19" y="41"/>
                  </a:cubicBezTo>
                  <a:cubicBezTo>
                    <a:pt x="20" y="41"/>
                    <a:pt x="20" y="41"/>
                    <a:pt x="21" y="41"/>
                  </a:cubicBezTo>
                  <a:cubicBezTo>
                    <a:pt x="32" y="41"/>
                    <a:pt x="41" y="33"/>
                    <a:pt x="42" y="22"/>
                  </a:cubicBezTo>
                  <a:cubicBezTo>
                    <a:pt x="36" y="21"/>
                    <a:pt x="36" y="21"/>
                    <a:pt x="36" y="21"/>
                  </a:cubicBezTo>
                </a:path>
              </a:pathLst>
            </a:custGeom>
            <a:solidFill>
              <a:srgbClr val="7A3C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0" name="iS1iḍè">
              <a:extLst>
                <a:ext uri="{FF2B5EF4-FFF2-40B4-BE49-F238E27FC236}">
                  <a16:creationId xmlns:a16="http://schemas.microsoft.com/office/drawing/2014/main" id="{8C3FC2D0-6E90-4791-BD4A-70CFDBEC92D2}"/>
                </a:ext>
              </a:extLst>
            </p:cNvPr>
            <p:cNvSpPr/>
            <p:nvPr/>
          </p:nvSpPr>
          <p:spPr bwMode="auto">
            <a:xfrm>
              <a:off x="4177950" y="4095303"/>
              <a:ext cx="1140131" cy="1061001"/>
            </a:xfrm>
            <a:custGeom>
              <a:avLst/>
              <a:gdLst>
                <a:gd name="T0" fmla="*/ 0 w 717"/>
                <a:gd name="T1" fmla="*/ 0 h 669"/>
                <a:gd name="T2" fmla="*/ 86 w 717"/>
                <a:gd name="T3" fmla="*/ 604 h 669"/>
                <a:gd name="T4" fmla="*/ 160 w 717"/>
                <a:gd name="T5" fmla="*/ 669 h 669"/>
                <a:gd name="T6" fmla="*/ 171 w 717"/>
                <a:gd name="T7" fmla="*/ 669 h 669"/>
                <a:gd name="T8" fmla="*/ 714 w 717"/>
                <a:gd name="T9" fmla="*/ 592 h 669"/>
                <a:gd name="T10" fmla="*/ 717 w 717"/>
                <a:gd name="T11" fmla="*/ 577 h 669"/>
                <a:gd name="T12" fmla="*/ 618 w 717"/>
                <a:gd name="T13" fmla="*/ 605 h 669"/>
                <a:gd name="T14" fmla="*/ 611 w 717"/>
                <a:gd name="T15" fmla="*/ 582 h 669"/>
                <a:gd name="T16" fmla="*/ 708 w 717"/>
                <a:gd name="T17" fmla="*/ 556 h 669"/>
                <a:gd name="T18" fmla="*/ 398 w 717"/>
                <a:gd name="T19" fmla="*/ 594 h 669"/>
                <a:gd name="T20" fmla="*/ 399 w 717"/>
                <a:gd name="T21" fmla="*/ 591 h 669"/>
                <a:gd name="T22" fmla="*/ 337 w 717"/>
                <a:gd name="T23" fmla="*/ 599 h 669"/>
                <a:gd name="T24" fmla="*/ 335 w 717"/>
                <a:gd name="T25" fmla="*/ 600 h 669"/>
                <a:gd name="T26" fmla="*/ 335 w 717"/>
                <a:gd name="T27" fmla="*/ 600 h 669"/>
                <a:gd name="T28" fmla="*/ 335 w 717"/>
                <a:gd name="T29" fmla="*/ 600 h 669"/>
                <a:gd name="T30" fmla="*/ 315 w 717"/>
                <a:gd name="T31" fmla="*/ 605 h 669"/>
                <a:gd name="T32" fmla="*/ 314 w 717"/>
                <a:gd name="T33" fmla="*/ 602 h 669"/>
                <a:gd name="T34" fmla="*/ 281 w 717"/>
                <a:gd name="T35" fmla="*/ 607 h 669"/>
                <a:gd name="T36" fmla="*/ 283 w 717"/>
                <a:gd name="T37" fmla="*/ 614 h 669"/>
                <a:gd name="T38" fmla="*/ 263 w 717"/>
                <a:gd name="T39" fmla="*/ 620 h 669"/>
                <a:gd name="T40" fmla="*/ 260 w 717"/>
                <a:gd name="T41" fmla="*/ 610 h 669"/>
                <a:gd name="T42" fmla="*/ 263 w 717"/>
                <a:gd name="T43" fmla="*/ 620 h 669"/>
                <a:gd name="T44" fmla="*/ 243 w 717"/>
                <a:gd name="T45" fmla="*/ 625 h 669"/>
                <a:gd name="T46" fmla="*/ 239 w 717"/>
                <a:gd name="T47" fmla="*/ 612 h 669"/>
                <a:gd name="T48" fmla="*/ 205 w 717"/>
                <a:gd name="T49" fmla="*/ 617 h 669"/>
                <a:gd name="T50" fmla="*/ 193 w 717"/>
                <a:gd name="T51" fmla="*/ 618 h 669"/>
                <a:gd name="T52" fmla="*/ 136 w 717"/>
                <a:gd name="T53" fmla="*/ 596 h 669"/>
                <a:gd name="T54" fmla="*/ 106 w 717"/>
                <a:gd name="T55" fmla="*/ 541 h 669"/>
                <a:gd name="T56" fmla="*/ 35 w 717"/>
                <a:gd name="T57" fmla="*/ 3 h 669"/>
                <a:gd name="T58" fmla="*/ 0 w 717"/>
                <a:gd name="T59"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17" h="669">
                  <a:moveTo>
                    <a:pt x="0" y="0"/>
                  </a:moveTo>
                  <a:cubicBezTo>
                    <a:pt x="86" y="604"/>
                    <a:pt x="86" y="604"/>
                    <a:pt x="86" y="604"/>
                  </a:cubicBezTo>
                  <a:cubicBezTo>
                    <a:pt x="91" y="642"/>
                    <a:pt x="123" y="669"/>
                    <a:pt x="160" y="669"/>
                  </a:cubicBezTo>
                  <a:cubicBezTo>
                    <a:pt x="164" y="669"/>
                    <a:pt x="167" y="669"/>
                    <a:pt x="171" y="669"/>
                  </a:cubicBezTo>
                  <a:cubicBezTo>
                    <a:pt x="714" y="592"/>
                    <a:pt x="714" y="592"/>
                    <a:pt x="714" y="592"/>
                  </a:cubicBezTo>
                  <a:cubicBezTo>
                    <a:pt x="717" y="577"/>
                    <a:pt x="717" y="577"/>
                    <a:pt x="717" y="577"/>
                  </a:cubicBezTo>
                  <a:cubicBezTo>
                    <a:pt x="618" y="605"/>
                    <a:pt x="618" y="605"/>
                    <a:pt x="618" y="605"/>
                  </a:cubicBezTo>
                  <a:cubicBezTo>
                    <a:pt x="611" y="582"/>
                    <a:pt x="611" y="582"/>
                    <a:pt x="611" y="582"/>
                  </a:cubicBezTo>
                  <a:cubicBezTo>
                    <a:pt x="708" y="556"/>
                    <a:pt x="708" y="556"/>
                    <a:pt x="708" y="556"/>
                  </a:cubicBezTo>
                  <a:cubicBezTo>
                    <a:pt x="398" y="594"/>
                    <a:pt x="398" y="594"/>
                    <a:pt x="398" y="594"/>
                  </a:cubicBezTo>
                  <a:cubicBezTo>
                    <a:pt x="399" y="591"/>
                    <a:pt x="399" y="591"/>
                    <a:pt x="399" y="591"/>
                  </a:cubicBezTo>
                  <a:cubicBezTo>
                    <a:pt x="337" y="599"/>
                    <a:pt x="337" y="599"/>
                    <a:pt x="337" y="599"/>
                  </a:cubicBezTo>
                  <a:cubicBezTo>
                    <a:pt x="335" y="600"/>
                    <a:pt x="335" y="600"/>
                    <a:pt x="335" y="600"/>
                  </a:cubicBezTo>
                  <a:cubicBezTo>
                    <a:pt x="335" y="600"/>
                    <a:pt x="335" y="600"/>
                    <a:pt x="335" y="600"/>
                  </a:cubicBezTo>
                  <a:cubicBezTo>
                    <a:pt x="335" y="600"/>
                    <a:pt x="335" y="600"/>
                    <a:pt x="335" y="600"/>
                  </a:cubicBezTo>
                  <a:cubicBezTo>
                    <a:pt x="315" y="605"/>
                    <a:pt x="315" y="605"/>
                    <a:pt x="315" y="605"/>
                  </a:cubicBezTo>
                  <a:cubicBezTo>
                    <a:pt x="314" y="602"/>
                    <a:pt x="314" y="602"/>
                    <a:pt x="314" y="602"/>
                  </a:cubicBezTo>
                  <a:cubicBezTo>
                    <a:pt x="281" y="607"/>
                    <a:pt x="281" y="607"/>
                    <a:pt x="281" y="607"/>
                  </a:cubicBezTo>
                  <a:cubicBezTo>
                    <a:pt x="283" y="614"/>
                    <a:pt x="283" y="614"/>
                    <a:pt x="283" y="614"/>
                  </a:cubicBezTo>
                  <a:cubicBezTo>
                    <a:pt x="263" y="620"/>
                    <a:pt x="263" y="620"/>
                    <a:pt x="263" y="620"/>
                  </a:cubicBezTo>
                  <a:cubicBezTo>
                    <a:pt x="260" y="610"/>
                    <a:pt x="260" y="610"/>
                    <a:pt x="260" y="610"/>
                  </a:cubicBezTo>
                  <a:cubicBezTo>
                    <a:pt x="263" y="620"/>
                    <a:pt x="263" y="620"/>
                    <a:pt x="263" y="620"/>
                  </a:cubicBezTo>
                  <a:cubicBezTo>
                    <a:pt x="243" y="625"/>
                    <a:pt x="243" y="625"/>
                    <a:pt x="243" y="625"/>
                  </a:cubicBezTo>
                  <a:cubicBezTo>
                    <a:pt x="239" y="612"/>
                    <a:pt x="239" y="612"/>
                    <a:pt x="239" y="612"/>
                  </a:cubicBezTo>
                  <a:cubicBezTo>
                    <a:pt x="205" y="617"/>
                    <a:pt x="205" y="617"/>
                    <a:pt x="205" y="617"/>
                  </a:cubicBezTo>
                  <a:cubicBezTo>
                    <a:pt x="201" y="617"/>
                    <a:pt x="197" y="618"/>
                    <a:pt x="193" y="618"/>
                  </a:cubicBezTo>
                  <a:cubicBezTo>
                    <a:pt x="171" y="618"/>
                    <a:pt x="151" y="610"/>
                    <a:pt x="136" y="596"/>
                  </a:cubicBezTo>
                  <a:cubicBezTo>
                    <a:pt x="120" y="583"/>
                    <a:pt x="109" y="563"/>
                    <a:pt x="106" y="541"/>
                  </a:cubicBezTo>
                  <a:cubicBezTo>
                    <a:pt x="35" y="3"/>
                    <a:pt x="35" y="3"/>
                    <a:pt x="35" y="3"/>
                  </a:cubicBezTo>
                  <a:cubicBezTo>
                    <a:pt x="0" y="0"/>
                    <a:pt x="0" y="0"/>
                    <a:pt x="0" y="0"/>
                  </a:cubicBezTo>
                </a:path>
              </a:pathLst>
            </a:custGeom>
            <a:solidFill>
              <a:srgbClr val="9CAB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1" name="íśļïḓé">
              <a:extLst>
                <a:ext uri="{FF2B5EF4-FFF2-40B4-BE49-F238E27FC236}">
                  <a16:creationId xmlns:a16="http://schemas.microsoft.com/office/drawing/2014/main" id="{CCF874E3-C86C-45B7-B4E5-619375CBED07}"/>
                </a:ext>
              </a:extLst>
            </p:cNvPr>
            <p:cNvSpPr/>
            <p:nvPr/>
          </p:nvSpPr>
          <p:spPr bwMode="auto">
            <a:xfrm>
              <a:off x="5149792" y="4974641"/>
              <a:ext cx="174976" cy="80244"/>
            </a:xfrm>
            <a:custGeom>
              <a:avLst/>
              <a:gdLst>
                <a:gd name="T0" fmla="*/ 157 w 157"/>
                <a:gd name="T1" fmla="*/ 0 h 72"/>
                <a:gd name="T2" fmla="*/ 138 w 157"/>
                <a:gd name="T3" fmla="*/ 2 h 72"/>
                <a:gd name="T4" fmla="*/ 0 w 157"/>
                <a:gd name="T5" fmla="*/ 40 h 72"/>
                <a:gd name="T6" fmla="*/ 10 w 157"/>
                <a:gd name="T7" fmla="*/ 72 h 72"/>
                <a:gd name="T8" fmla="*/ 151 w 157"/>
                <a:gd name="T9" fmla="*/ 32 h 72"/>
                <a:gd name="T10" fmla="*/ 157 w 157"/>
                <a:gd name="T11" fmla="*/ 0 h 72"/>
              </a:gdLst>
              <a:ahLst/>
              <a:cxnLst>
                <a:cxn ang="0">
                  <a:pos x="T0" y="T1"/>
                </a:cxn>
                <a:cxn ang="0">
                  <a:pos x="T2" y="T3"/>
                </a:cxn>
                <a:cxn ang="0">
                  <a:pos x="T4" y="T5"/>
                </a:cxn>
                <a:cxn ang="0">
                  <a:pos x="T6" y="T7"/>
                </a:cxn>
                <a:cxn ang="0">
                  <a:pos x="T8" y="T9"/>
                </a:cxn>
                <a:cxn ang="0">
                  <a:pos x="T10" y="T11"/>
                </a:cxn>
              </a:cxnLst>
              <a:rect l="0" t="0" r="r" b="b"/>
              <a:pathLst>
                <a:path w="157" h="72">
                  <a:moveTo>
                    <a:pt x="157" y="0"/>
                  </a:moveTo>
                  <a:lnTo>
                    <a:pt x="138" y="2"/>
                  </a:lnTo>
                  <a:lnTo>
                    <a:pt x="0" y="40"/>
                  </a:lnTo>
                  <a:lnTo>
                    <a:pt x="10" y="72"/>
                  </a:lnTo>
                  <a:lnTo>
                    <a:pt x="151" y="32"/>
                  </a:lnTo>
                  <a:lnTo>
                    <a:pt x="157" y="0"/>
                  </a:lnTo>
                  <a:close/>
                </a:path>
              </a:pathLst>
            </a:custGeom>
            <a:solidFill>
              <a:srgbClr val="393F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2" name="íṩ1ïḑe">
              <a:extLst>
                <a:ext uri="{FF2B5EF4-FFF2-40B4-BE49-F238E27FC236}">
                  <a16:creationId xmlns:a16="http://schemas.microsoft.com/office/drawing/2014/main" id="{2118EA94-6C05-4C21-8FF9-8AB64C09243B}"/>
                </a:ext>
              </a:extLst>
            </p:cNvPr>
            <p:cNvSpPr/>
            <p:nvPr/>
          </p:nvSpPr>
          <p:spPr bwMode="auto">
            <a:xfrm>
              <a:off x="5149792" y="4974641"/>
              <a:ext cx="174976" cy="80244"/>
            </a:xfrm>
            <a:custGeom>
              <a:avLst/>
              <a:gdLst>
                <a:gd name="T0" fmla="*/ 157 w 157"/>
                <a:gd name="T1" fmla="*/ 0 h 72"/>
                <a:gd name="T2" fmla="*/ 138 w 157"/>
                <a:gd name="T3" fmla="*/ 2 h 72"/>
                <a:gd name="T4" fmla="*/ 0 w 157"/>
                <a:gd name="T5" fmla="*/ 40 h 72"/>
                <a:gd name="T6" fmla="*/ 10 w 157"/>
                <a:gd name="T7" fmla="*/ 72 h 72"/>
                <a:gd name="T8" fmla="*/ 151 w 157"/>
                <a:gd name="T9" fmla="*/ 32 h 72"/>
                <a:gd name="T10" fmla="*/ 157 w 157"/>
                <a:gd name="T11" fmla="*/ 0 h 72"/>
              </a:gdLst>
              <a:ahLst/>
              <a:cxnLst>
                <a:cxn ang="0">
                  <a:pos x="T0" y="T1"/>
                </a:cxn>
                <a:cxn ang="0">
                  <a:pos x="T2" y="T3"/>
                </a:cxn>
                <a:cxn ang="0">
                  <a:pos x="T4" y="T5"/>
                </a:cxn>
                <a:cxn ang="0">
                  <a:pos x="T6" y="T7"/>
                </a:cxn>
                <a:cxn ang="0">
                  <a:pos x="T8" y="T9"/>
                </a:cxn>
                <a:cxn ang="0">
                  <a:pos x="T10" y="T11"/>
                </a:cxn>
              </a:cxnLst>
              <a:rect l="0" t="0" r="r" b="b"/>
              <a:pathLst>
                <a:path w="157" h="72">
                  <a:moveTo>
                    <a:pt x="157" y="0"/>
                  </a:moveTo>
                  <a:lnTo>
                    <a:pt x="138" y="2"/>
                  </a:lnTo>
                  <a:lnTo>
                    <a:pt x="0" y="40"/>
                  </a:lnTo>
                  <a:lnTo>
                    <a:pt x="10" y="72"/>
                  </a:lnTo>
                  <a:lnTo>
                    <a:pt x="151" y="32"/>
                  </a:lnTo>
                  <a:lnTo>
                    <a:pt x="1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3" name="ïṣlïďé">
              <a:extLst>
                <a:ext uri="{FF2B5EF4-FFF2-40B4-BE49-F238E27FC236}">
                  <a16:creationId xmlns:a16="http://schemas.microsoft.com/office/drawing/2014/main" id="{CF7700B8-481E-4E4E-9853-A57414B16CE7}"/>
                </a:ext>
              </a:extLst>
            </p:cNvPr>
            <p:cNvSpPr/>
            <p:nvPr/>
          </p:nvSpPr>
          <p:spPr bwMode="auto">
            <a:xfrm>
              <a:off x="4557993" y="5062686"/>
              <a:ext cx="39008" cy="24519"/>
            </a:xfrm>
            <a:custGeom>
              <a:avLst/>
              <a:gdLst>
                <a:gd name="T0" fmla="*/ 30 w 35"/>
                <a:gd name="T1" fmla="*/ 0 h 22"/>
                <a:gd name="T2" fmla="*/ 0 w 35"/>
                <a:gd name="T3" fmla="*/ 3 h 22"/>
                <a:gd name="T4" fmla="*/ 6 w 35"/>
                <a:gd name="T5" fmla="*/ 22 h 22"/>
                <a:gd name="T6" fmla="*/ 35 w 35"/>
                <a:gd name="T7" fmla="*/ 15 h 22"/>
                <a:gd name="T8" fmla="*/ 30 w 35"/>
                <a:gd name="T9" fmla="*/ 0 h 22"/>
              </a:gdLst>
              <a:ahLst/>
              <a:cxnLst>
                <a:cxn ang="0">
                  <a:pos x="T0" y="T1"/>
                </a:cxn>
                <a:cxn ang="0">
                  <a:pos x="T2" y="T3"/>
                </a:cxn>
                <a:cxn ang="0">
                  <a:pos x="T4" y="T5"/>
                </a:cxn>
                <a:cxn ang="0">
                  <a:pos x="T6" y="T7"/>
                </a:cxn>
                <a:cxn ang="0">
                  <a:pos x="T8" y="T9"/>
                </a:cxn>
              </a:cxnLst>
              <a:rect l="0" t="0" r="r" b="b"/>
              <a:pathLst>
                <a:path w="35" h="22">
                  <a:moveTo>
                    <a:pt x="30" y="0"/>
                  </a:moveTo>
                  <a:lnTo>
                    <a:pt x="0" y="3"/>
                  </a:lnTo>
                  <a:lnTo>
                    <a:pt x="6" y="22"/>
                  </a:lnTo>
                  <a:lnTo>
                    <a:pt x="35" y="15"/>
                  </a:lnTo>
                  <a:lnTo>
                    <a:pt x="30" y="0"/>
                  </a:lnTo>
                  <a:close/>
                </a:path>
              </a:pathLst>
            </a:custGeom>
            <a:solidFill>
              <a:srgbClr val="3582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4" name="ïṥ1íde">
              <a:extLst>
                <a:ext uri="{FF2B5EF4-FFF2-40B4-BE49-F238E27FC236}">
                  <a16:creationId xmlns:a16="http://schemas.microsoft.com/office/drawing/2014/main" id="{47530523-ACA8-4903-9D1E-657F8214AAA6}"/>
                </a:ext>
              </a:extLst>
            </p:cNvPr>
            <p:cNvSpPr/>
            <p:nvPr/>
          </p:nvSpPr>
          <p:spPr bwMode="auto">
            <a:xfrm>
              <a:off x="4557993" y="5062686"/>
              <a:ext cx="39008" cy="24519"/>
            </a:xfrm>
            <a:custGeom>
              <a:avLst/>
              <a:gdLst>
                <a:gd name="T0" fmla="*/ 30 w 35"/>
                <a:gd name="T1" fmla="*/ 0 h 22"/>
                <a:gd name="T2" fmla="*/ 0 w 35"/>
                <a:gd name="T3" fmla="*/ 3 h 22"/>
                <a:gd name="T4" fmla="*/ 6 w 35"/>
                <a:gd name="T5" fmla="*/ 22 h 22"/>
                <a:gd name="T6" fmla="*/ 35 w 35"/>
                <a:gd name="T7" fmla="*/ 15 h 22"/>
                <a:gd name="T8" fmla="*/ 30 w 35"/>
                <a:gd name="T9" fmla="*/ 0 h 22"/>
              </a:gdLst>
              <a:ahLst/>
              <a:cxnLst>
                <a:cxn ang="0">
                  <a:pos x="T0" y="T1"/>
                </a:cxn>
                <a:cxn ang="0">
                  <a:pos x="T2" y="T3"/>
                </a:cxn>
                <a:cxn ang="0">
                  <a:pos x="T4" y="T5"/>
                </a:cxn>
                <a:cxn ang="0">
                  <a:pos x="T6" y="T7"/>
                </a:cxn>
                <a:cxn ang="0">
                  <a:pos x="T8" y="T9"/>
                </a:cxn>
              </a:cxnLst>
              <a:rect l="0" t="0" r="r" b="b"/>
              <a:pathLst>
                <a:path w="35" h="22">
                  <a:moveTo>
                    <a:pt x="30" y="0"/>
                  </a:moveTo>
                  <a:lnTo>
                    <a:pt x="0" y="3"/>
                  </a:lnTo>
                  <a:lnTo>
                    <a:pt x="6" y="22"/>
                  </a:lnTo>
                  <a:lnTo>
                    <a:pt x="35" y="15"/>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5" name="íş1íḑe">
              <a:extLst>
                <a:ext uri="{FF2B5EF4-FFF2-40B4-BE49-F238E27FC236}">
                  <a16:creationId xmlns:a16="http://schemas.microsoft.com/office/drawing/2014/main" id="{4BF797D4-F1FF-40B7-A24B-694925F33C54}"/>
                </a:ext>
              </a:extLst>
            </p:cNvPr>
            <p:cNvSpPr/>
            <p:nvPr/>
          </p:nvSpPr>
          <p:spPr bwMode="auto">
            <a:xfrm>
              <a:off x="4591428" y="5058228"/>
              <a:ext cx="36779" cy="21176"/>
            </a:xfrm>
            <a:custGeom>
              <a:avLst/>
              <a:gdLst>
                <a:gd name="T0" fmla="*/ 30 w 33"/>
                <a:gd name="T1" fmla="*/ 0 h 19"/>
                <a:gd name="T2" fmla="*/ 0 w 33"/>
                <a:gd name="T3" fmla="*/ 4 h 19"/>
                <a:gd name="T4" fmla="*/ 5 w 33"/>
                <a:gd name="T5" fmla="*/ 19 h 19"/>
                <a:gd name="T6" fmla="*/ 33 w 33"/>
                <a:gd name="T7" fmla="*/ 10 h 19"/>
                <a:gd name="T8" fmla="*/ 30 w 33"/>
                <a:gd name="T9" fmla="*/ 0 h 19"/>
              </a:gdLst>
              <a:ahLst/>
              <a:cxnLst>
                <a:cxn ang="0">
                  <a:pos x="T0" y="T1"/>
                </a:cxn>
                <a:cxn ang="0">
                  <a:pos x="T2" y="T3"/>
                </a:cxn>
                <a:cxn ang="0">
                  <a:pos x="T4" y="T5"/>
                </a:cxn>
                <a:cxn ang="0">
                  <a:pos x="T6" y="T7"/>
                </a:cxn>
                <a:cxn ang="0">
                  <a:pos x="T8" y="T9"/>
                </a:cxn>
              </a:cxnLst>
              <a:rect l="0" t="0" r="r" b="b"/>
              <a:pathLst>
                <a:path w="33" h="19">
                  <a:moveTo>
                    <a:pt x="30" y="0"/>
                  </a:moveTo>
                  <a:lnTo>
                    <a:pt x="0" y="4"/>
                  </a:lnTo>
                  <a:lnTo>
                    <a:pt x="5" y="19"/>
                  </a:lnTo>
                  <a:lnTo>
                    <a:pt x="33" y="10"/>
                  </a:lnTo>
                  <a:lnTo>
                    <a:pt x="30" y="0"/>
                  </a:lnTo>
                  <a:close/>
                </a:path>
              </a:pathLst>
            </a:custGeom>
            <a:solidFill>
              <a:srgbClr val="9B36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6" name="iṩļidé">
              <a:extLst>
                <a:ext uri="{FF2B5EF4-FFF2-40B4-BE49-F238E27FC236}">
                  <a16:creationId xmlns:a16="http://schemas.microsoft.com/office/drawing/2014/main" id="{09DEBB0B-FB3C-4A8B-BE0C-07CFBC341222}"/>
                </a:ext>
              </a:extLst>
            </p:cNvPr>
            <p:cNvSpPr/>
            <p:nvPr/>
          </p:nvSpPr>
          <p:spPr bwMode="auto">
            <a:xfrm>
              <a:off x="4591428" y="5058228"/>
              <a:ext cx="36779" cy="21176"/>
            </a:xfrm>
            <a:custGeom>
              <a:avLst/>
              <a:gdLst>
                <a:gd name="T0" fmla="*/ 30 w 33"/>
                <a:gd name="T1" fmla="*/ 0 h 19"/>
                <a:gd name="T2" fmla="*/ 0 w 33"/>
                <a:gd name="T3" fmla="*/ 4 h 19"/>
                <a:gd name="T4" fmla="*/ 5 w 33"/>
                <a:gd name="T5" fmla="*/ 19 h 19"/>
                <a:gd name="T6" fmla="*/ 33 w 33"/>
                <a:gd name="T7" fmla="*/ 10 h 19"/>
                <a:gd name="T8" fmla="*/ 30 w 33"/>
                <a:gd name="T9" fmla="*/ 0 h 19"/>
              </a:gdLst>
              <a:ahLst/>
              <a:cxnLst>
                <a:cxn ang="0">
                  <a:pos x="T0" y="T1"/>
                </a:cxn>
                <a:cxn ang="0">
                  <a:pos x="T2" y="T3"/>
                </a:cxn>
                <a:cxn ang="0">
                  <a:pos x="T4" y="T5"/>
                </a:cxn>
                <a:cxn ang="0">
                  <a:pos x="T6" y="T7"/>
                </a:cxn>
                <a:cxn ang="0">
                  <a:pos x="T8" y="T9"/>
                </a:cxn>
              </a:cxnLst>
              <a:rect l="0" t="0" r="r" b="b"/>
              <a:pathLst>
                <a:path w="33" h="19">
                  <a:moveTo>
                    <a:pt x="30" y="0"/>
                  </a:moveTo>
                  <a:lnTo>
                    <a:pt x="0" y="4"/>
                  </a:lnTo>
                  <a:lnTo>
                    <a:pt x="5" y="19"/>
                  </a:lnTo>
                  <a:lnTo>
                    <a:pt x="33" y="10"/>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7" name="iSḻídè">
              <a:extLst>
                <a:ext uri="{FF2B5EF4-FFF2-40B4-BE49-F238E27FC236}">
                  <a16:creationId xmlns:a16="http://schemas.microsoft.com/office/drawing/2014/main" id="{A5682C97-9089-46AC-A6A3-76A80B25EF5B}"/>
                </a:ext>
              </a:extLst>
            </p:cNvPr>
            <p:cNvSpPr/>
            <p:nvPr/>
          </p:nvSpPr>
          <p:spPr bwMode="auto">
            <a:xfrm>
              <a:off x="4677245" y="5047083"/>
              <a:ext cx="33435" cy="7802"/>
            </a:xfrm>
            <a:custGeom>
              <a:avLst/>
              <a:gdLst>
                <a:gd name="T0" fmla="*/ 30 w 30"/>
                <a:gd name="T1" fmla="*/ 0 h 7"/>
                <a:gd name="T2" fmla="*/ 0 w 30"/>
                <a:gd name="T3" fmla="*/ 3 h 7"/>
                <a:gd name="T4" fmla="*/ 2 w 30"/>
                <a:gd name="T5" fmla="*/ 7 h 7"/>
                <a:gd name="T6" fmla="*/ 30 w 30"/>
                <a:gd name="T7" fmla="*/ 0 h 7"/>
                <a:gd name="T8" fmla="*/ 30 w 30"/>
                <a:gd name="T9" fmla="*/ 0 h 7"/>
              </a:gdLst>
              <a:ahLst/>
              <a:cxnLst>
                <a:cxn ang="0">
                  <a:pos x="T0" y="T1"/>
                </a:cxn>
                <a:cxn ang="0">
                  <a:pos x="T2" y="T3"/>
                </a:cxn>
                <a:cxn ang="0">
                  <a:pos x="T4" y="T5"/>
                </a:cxn>
                <a:cxn ang="0">
                  <a:pos x="T6" y="T7"/>
                </a:cxn>
                <a:cxn ang="0">
                  <a:pos x="T8" y="T9"/>
                </a:cxn>
              </a:cxnLst>
              <a:rect l="0" t="0" r="r" b="b"/>
              <a:pathLst>
                <a:path w="30" h="7">
                  <a:moveTo>
                    <a:pt x="30" y="0"/>
                  </a:moveTo>
                  <a:lnTo>
                    <a:pt x="0" y="3"/>
                  </a:lnTo>
                  <a:lnTo>
                    <a:pt x="2" y="7"/>
                  </a:lnTo>
                  <a:lnTo>
                    <a:pt x="30" y="0"/>
                  </a:lnTo>
                  <a:lnTo>
                    <a:pt x="30" y="0"/>
                  </a:lnTo>
                  <a:close/>
                </a:path>
              </a:pathLst>
            </a:custGeom>
            <a:solidFill>
              <a:srgbClr val="3582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8" name="î$ḻíḍè">
              <a:extLst>
                <a:ext uri="{FF2B5EF4-FFF2-40B4-BE49-F238E27FC236}">
                  <a16:creationId xmlns:a16="http://schemas.microsoft.com/office/drawing/2014/main" id="{8A973062-30CF-449F-800A-A12D779BE9BF}"/>
                </a:ext>
              </a:extLst>
            </p:cNvPr>
            <p:cNvSpPr/>
            <p:nvPr/>
          </p:nvSpPr>
          <p:spPr bwMode="auto">
            <a:xfrm>
              <a:off x="4677245" y="5047083"/>
              <a:ext cx="33435" cy="7802"/>
            </a:xfrm>
            <a:custGeom>
              <a:avLst/>
              <a:gdLst>
                <a:gd name="T0" fmla="*/ 30 w 30"/>
                <a:gd name="T1" fmla="*/ 0 h 7"/>
                <a:gd name="T2" fmla="*/ 0 w 30"/>
                <a:gd name="T3" fmla="*/ 3 h 7"/>
                <a:gd name="T4" fmla="*/ 2 w 30"/>
                <a:gd name="T5" fmla="*/ 7 h 7"/>
                <a:gd name="T6" fmla="*/ 30 w 30"/>
                <a:gd name="T7" fmla="*/ 0 h 7"/>
                <a:gd name="T8" fmla="*/ 30 w 30"/>
                <a:gd name="T9" fmla="*/ 0 h 7"/>
              </a:gdLst>
              <a:ahLst/>
              <a:cxnLst>
                <a:cxn ang="0">
                  <a:pos x="T0" y="T1"/>
                </a:cxn>
                <a:cxn ang="0">
                  <a:pos x="T2" y="T3"/>
                </a:cxn>
                <a:cxn ang="0">
                  <a:pos x="T4" y="T5"/>
                </a:cxn>
                <a:cxn ang="0">
                  <a:pos x="T6" y="T7"/>
                </a:cxn>
                <a:cxn ang="0">
                  <a:pos x="T8" y="T9"/>
                </a:cxn>
              </a:cxnLst>
              <a:rect l="0" t="0" r="r" b="b"/>
              <a:pathLst>
                <a:path w="30" h="7">
                  <a:moveTo>
                    <a:pt x="30" y="0"/>
                  </a:moveTo>
                  <a:lnTo>
                    <a:pt x="0" y="3"/>
                  </a:lnTo>
                  <a:lnTo>
                    <a:pt x="2" y="7"/>
                  </a:lnTo>
                  <a:lnTo>
                    <a:pt x="30" y="0"/>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9" name="iṩ1íḍê">
              <a:extLst>
                <a:ext uri="{FF2B5EF4-FFF2-40B4-BE49-F238E27FC236}">
                  <a16:creationId xmlns:a16="http://schemas.microsoft.com/office/drawing/2014/main" id="{5E28E0B9-5018-458C-97F6-04C30C7E1B79}"/>
                </a:ext>
              </a:extLst>
            </p:cNvPr>
            <p:cNvSpPr/>
            <p:nvPr/>
          </p:nvSpPr>
          <p:spPr bwMode="auto">
            <a:xfrm>
              <a:off x="4710680" y="5045969"/>
              <a:ext cx="3344" cy="1115"/>
            </a:xfrm>
            <a:custGeom>
              <a:avLst/>
              <a:gdLst>
                <a:gd name="T0" fmla="*/ 3 w 3"/>
                <a:gd name="T1" fmla="*/ 0 h 1"/>
                <a:gd name="T2" fmla="*/ 0 w 3"/>
                <a:gd name="T3" fmla="*/ 1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1"/>
                  </a:lnTo>
                  <a:lnTo>
                    <a:pt x="0" y="1"/>
                  </a:lnTo>
                  <a:lnTo>
                    <a:pt x="3" y="0"/>
                  </a:lnTo>
                  <a:close/>
                </a:path>
              </a:pathLst>
            </a:custGeom>
            <a:solidFill>
              <a:srgbClr val="9B36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0" name="išlîḍê">
              <a:extLst>
                <a:ext uri="{FF2B5EF4-FFF2-40B4-BE49-F238E27FC236}">
                  <a16:creationId xmlns:a16="http://schemas.microsoft.com/office/drawing/2014/main" id="{D92A985C-3E14-4B4D-AE28-761C429F375F}"/>
                </a:ext>
              </a:extLst>
            </p:cNvPr>
            <p:cNvSpPr/>
            <p:nvPr/>
          </p:nvSpPr>
          <p:spPr bwMode="auto">
            <a:xfrm>
              <a:off x="4710680" y="5045969"/>
              <a:ext cx="3344" cy="1115"/>
            </a:xfrm>
            <a:custGeom>
              <a:avLst/>
              <a:gdLst>
                <a:gd name="T0" fmla="*/ 3 w 3"/>
                <a:gd name="T1" fmla="*/ 0 h 1"/>
                <a:gd name="T2" fmla="*/ 0 w 3"/>
                <a:gd name="T3" fmla="*/ 1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1"/>
                  </a:lnTo>
                  <a:lnTo>
                    <a:pt x="0"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1" name="ísḻïďe">
              <a:extLst>
                <a:ext uri="{FF2B5EF4-FFF2-40B4-BE49-F238E27FC236}">
                  <a16:creationId xmlns:a16="http://schemas.microsoft.com/office/drawing/2014/main" id="{B9E63BC2-CEFC-4FDC-8060-9FCB617595D2}"/>
                </a:ext>
              </a:extLst>
            </p:cNvPr>
            <p:cNvSpPr/>
            <p:nvPr/>
          </p:nvSpPr>
          <p:spPr bwMode="auto">
            <a:xfrm>
              <a:off x="5313622" y="4961267"/>
              <a:ext cx="114794" cy="73557"/>
            </a:xfrm>
            <a:custGeom>
              <a:avLst/>
              <a:gdLst>
                <a:gd name="T0" fmla="*/ 103 w 103"/>
                <a:gd name="T1" fmla="*/ 0 h 66"/>
                <a:gd name="T2" fmla="*/ 37 w 103"/>
                <a:gd name="T3" fmla="*/ 9 h 66"/>
                <a:gd name="T4" fmla="*/ 44 w 103"/>
                <a:gd name="T5" fmla="*/ 34 h 66"/>
                <a:gd name="T6" fmla="*/ 4 w 103"/>
                <a:gd name="T7" fmla="*/ 44 h 66"/>
                <a:gd name="T8" fmla="*/ 0 w 103"/>
                <a:gd name="T9" fmla="*/ 66 h 66"/>
                <a:gd name="T10" fmla="*/ 94 w 103"/>
                <a:gd name="T11" fmla="*/ 52 h 66"/>
                <a:gd name="T12" fmla="*/ 103 w 103"/>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103" h="66">
                  <a:moveTo>
                    <a:pt x="103" y="0"/>
                  </a:moveTo>
                  <a:lnTo>
                    <a:pt x="37" y="9"/>
                  </a:lnTo>
                  <a:lnTo>
                    <a:pt x="44" y="34"/>
                  </a:lnTo>
                  <a:lnTo>
                    <a:pt x="4" y="44"/>
                  </a:lnTo>
                  <a:lnTo>
                    <a:pt x="0" y="66"/>
                  </a:lnTo>
                  <a:lnTo>
                    <a:pt x="94" y="52"/>
                  </a:lnTo>
                  <a:lnTo>
                    <a:pt x="103" y="0"/>
                  </a:lnTo>
                  <a:close/>
                </a:path>
              </a:pathLst>
            </a:custGeom>
            <a:solidFill>
              <a:srgbClr val="6377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2" name="îšļîḑê">
              <a:extLst>
                <a:ext uri="{FF2B5EF4-FFF2-40B4-BE49-F238E27FC236}">
                  <a16:creationId xmlns:a16="http://schemas.microsoft.com/office/drawing/2014/main" id="{372964DF-7FC9-49C4-AA38-D6C50174DDB4}"/>
                </a:ext>
              </a:extLst>
            </p:cNvPr>
            <p:cNvSpPr/>
            <p:nvPr/>
          </p:nvSpPr>
          <p:spPr bwMode="auto">
            <a:xfrm>
              <a:off x="5313622" y="4961267"/>
              <a:ext cx="114794" cy="73557"/>
            </a:xfrm>
            <a:custGeom>
              <a:avLst/>
              <a:gdLst>
                <a:gd name="T0" fmla="*/ 103 w 103"/>
                <a:gd name="T1" fmla="*/ 0 h 66"/>
                <a:gd name="T2" fmla="*/ 37 w 103"/>
                <a:gd name="T3" fmla="*/ 9 h 66"/>
                <a:gd name="T4" fmla="*/ 44 w 103"/>
                <a:gd name="T5" fmla="*/ 34 h 66"/>
                <a:gd name="T6" fmla="*/ 4 w 103"/>
                <a:gd name="T7" fmla="*/ 44 h 66"/>
                <a:gd name="T8" fmla="*/ 0 w 103"/>
                <a:gd name="T9" fmla="*/ 66 h 66"/>
                <a:gd name="T10" fmla="*/ 94 w 103"/>
                <a:gd name="T11" fmla="*/ 52 h 66"/>
                <a:gd name="T12" fmla="*/ 103 w 103"/>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103" h="66">
                  <a:moveTo>
                    <a:pt x="103" y="0"/>
                  </a:moveTo>
                  <a:lnTo>
                    <a:pt x="37" y="9"/>
                  </a:lnTo>
                  <a:lnTo>
                    <a:pt x="44" y="34"/>
                  </a:lnTo>
                  <a:lnTo>
                    <a:pt x="4" y="44"/>
                  </a:lnTo>
                  <a:lnTo>
                    <a:pt x="0" y="66"/>
                  </a:lnTo>
                  <a:lnTo>
                    <a:pt x="94" y="52"/>
                  </a:lnTo>
                  <a:lnTo>
                    <a:pt x="1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3" name="îṩļîďê">
              <a:extLst>
                <a:ext uri="{FF2B5EF4-FFF2-40B4-BE49-F238E27FC236}">
                  <a16:creationId xmlns:a16="http://schemas.microsoft.com/office/drawing/2014/main" id="{5497BCDC-D2C3-4948-90CE-E7AB1F9FB576}"/>
                </a:ext>
              </a:extLst>
            </p:cNvPr>
            <p:cNvSpPr/>
            <p:nvPr/>
          </p:nvSpPr>
          <p:spPr bwMode="auto">
            <a:xfrm>
              <a:off x="5318080" y="4971298"/>
              <a:ext cx="44580" cy="39008"/>
            </a:xfrm>
            <a:custGeom>
              <a:avLst/>
              <a:gdLst>
                <a:gd name="T0" fmla="*/ 33 w 40"/>
                <a:gd name="T1" fmla="*/ 0 h 35"/>
                <a:gd name="T2" fmla="*/ 6 w 40"/>
                <a:gd name="T3" fmla="*/ 3 h 35"/>
                <a:gd name="T4" fmla="*/ 0 w 40"/>
                <a:gd name="T5" fmla="*/ 35 h 35"/>
                <a:gd name="T6" fmla="*/ 40 w 40"/>
                <a:gd name="T7" fmla="*/ 25 h 35"/>
                <a:gd name="T8" fmla="*/ 33 w 40"/>
                <a:gd name="T9" fmla="*/ 0 h 35"/>
              </a:gdLst>
              <a:ahLst/>
              <a:cxnLst>
                <a:cxn ang="0">
                  <a:pos x="T0" y="T1"/>
                </a:cxn>
                <a:cxn ang="0">
                  <a:pos x="T2" y="T3"/>
                </a:cxn>
                <a:cxn ang="0">
                  <a:pos x="T4" y="T5"/>
                </a:cxn>
                <a:cxn ang="0">
                  <a:pos x="T6" y="T7"/>
                </a:cxn>
                <a:cxn ang="0">
                  <a:pos x="T8" y="T9"/>
                </a:cxn>
              </a:cxnLst>
              <a:rect l="0" t="0" r="r" b="b"/>
              <a:pathLst>
                <a:path w="40" h="35">
                  <a:moveTo>
                    <a:pt x="33" y="0"/>
                  </a:moveTo>
                  <a:lnTo>
                    <a:pt x="6" y="3"/>
                  </a:lnTo>
                  <a:lnTo>
                    <a:pt x="0" y="35"/>
                  </a:lnTo>
                  <a:lnTo>
                    <a:pt x="40" y="25"/>
                  </a:lnTo>
                  <a:lnTo>
                    <a:pt x="33" y="0"/>
                  </a:lnTo>
                  <a:close/>
                </a:path>
              </a:pathLst>
            </a:custGeom>
            <a:solidFill>
              <a:srgbClr val="242C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4" name="íšļîḋe">
              <a:extLst>
                <a:ext uri="{FF2B5EF4-FFF2-40B4-BE49-F238E27FC236}">
                  <a16:creationId xmlns:a16="http://schemas.microsoft.com/office/drawing/2014/main" id="{A982CBFB-0281-4CA3-A6DB-923BB6E94FBB}"/>
                </a:ext>
              </a:extLst>
            </p:cNvPr>
            <p:cNvSpPr/>
            <p:nvPr/>
          </p:nvSpPr>
          <p:spPr bwMode="auto">
            <a:xfrm>
              <a:off x="5318080" y="4971298"/>
              <a:ext cx="44580" cy="39008"/>
            </a:xfrm>
            <a:custGeom>
              <a:avLst/>
              <a:gdLst>
                <a:gd name="T0" fmla="*/ 33 w 40"/>
                <a:gd name="T1" fmla="*/ 0 h 35"/>
                <a:gd name="T2" fmla="*/ 6 w 40"/>
                <a:gd name="T3" fmla="*/ 3 h 35"/>
                <a:gd name="T4" fmla="*/ 0 w 40"/>
                <a:gd name="T5" fmla="*/ 35 h 35"/>
                <a:gd name="T6" fmla="*/ 40 w 40"/>
                <a:gd name="T7" fmla="*/ 25 h 35"/>
                <a:gd name="T8" fmla="*/ 33 w 40"/>
                <a:gd name="T9" fmla="*/ 0 h 35"/>
              </a:gdLst>
              <a:ahLst/>
              <a:cxnLst>
                <a:cxn ang="0">
                  <a:pos x="T0" y="T1"/>
                </a:cxn>
                <a:cxn ang="0">
                  <a:pos x="T2" y="T3"/>
                </a:cxn>
                <a:cxn ang="0">
                  <a:pos x="T4" y="T5"/>
                </a:cxn>
                <a:cxn ang="0">
                  <a:pos x="T6" y="T7"/>
                </a:cxn>
                <a:cxn ang="0">
                  <a:pos x="T8" y="T9"/>
                </a:cxn>
              </a:cxnLst>
              <a:rect l="0" t="0" r="r" b="b"/>
              <a:pathLst>
                <a:path w="40" h="35">
                  <a:moveTo>
                    <a:pt x="33" y="0"/>
                  </a:moveTo>
                  <a:lnTo>
                    <a:pt x="6" y="3"/>
                  </a:lnTo>
                  <a:lnTo>
                    <a:pt x="0" y="35"/>
                  </a:lnTo>
                  <a:lnTo>
                    <a:pt x="40" y="25"/>
                  </a:lnTo>
                  <a:lnTo>
                    <a:pt x="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5" name="iŝ1îďe">
              <a:extLst>
                <a:ext uri="{FF2B5EF4-FFF2-40B4-BE49-F238E27FC236}">
                  <a16:creationId xmlns:a16="http://schemas.microsoft.com/office/drawing/2014/main" id="{29CC3819-3EC6-4A3D-A615-B7AA37D42AF1}"/>
                </a:ext>
              </a:extLst>
            </p:cNvPr>
            <p:cNvSpPr/>
            <p:nvPr/>
          </p:nvSpPr>
          <p:spPr bwMode="auto">
            <a:xfrm>
              <a:off x="5418385" y="4635834"/>
              <a:ext cx="2427374" cy="383387"/>
            </a:xfrm>
            <a:custGeom>
              <a:avLst/>
              <a:gdLst>
                <a:gd name="T0" fmla="*/ 287 w 1527"/>
                <a:gd name="T1" fmla="*/ 163 h 241"/>
                <a:gd name="T2" fmla="*/ 216 w 1527"/>
                <a:gd name="T3" fmla="*/ 172 h 241"/>
                <a:gd name="T4" fmla="*/ 215 w 1527"/>
                <a:gd name="T5" fmla="*/ 179 h 241"/>
                <a:gd name="T6" fmla="*/ 6 w 1527"/>
                <a:gd name="T7" fmla="*/ 205 h 241"/>
                <a:gd name="T8" fmla="*/ 0 w 1527"/>
                <a:gd name="T9" fmla="*/ 241 h 241"/>
                <a:gd name="T10" fmla="*/ 409 w 1527"/>
                <a:gd name="T11" fmla="*/ 184 h 241"/>
                <a:gd name="T12" fmla="*/ 287 w 1527"/>
                <a:gd name="T13" fmla="*/ 163 h 241"/>
                <a:gd name="T14" fmla="*/ 1129 w 1527"/>
                <a:gd name="T15" fmla="*/ 52 h 241"/>
                <a:gd name="T16" fmla="*/ 389 w 1527"/>
                <a:gd name="T17" fmla="*/ 149 h 241"/>
                <a:gd name="T18" fmla="*/ 509 w 1527"/>
                <a:gd name="T19" fmla="*/ 170 h 241"/>
                <a:gd name="T20" fmla="*/ 1225 w 1527"/>
                <a:gd name="T21" fmla="*/ 68 h 241"/>
                <a:gd name="T22" fmla="*/ 1129 w 1527"/>
                <a:gd name="T23" fmla="*/ 52 h 241"/>
                <a:gd name="T24" fmla="*/ 1325 w 1527"/>
                <a:gd name="T25" fmla="*/ 26 h 241"/>
                <a:gd name="T26" fmla="*/ 1197 w 1527"/>
                <a:gd name="T27" fmla="*/ 43 h 241"/>
                <a:gd name="T28" fmla="*/ 1291 w 1527"/>
                <a:gd name="T29" fmla="*/ 59 h 241"/>
                <a:gd name="T30" fmla="*/ 1415 w 1527"/>
                <a:gd name="T31" fmla="*/ 42 h 241"/>
                <a:gd name="T32" fmla="*/ 1325 w 1527"/>
                <a:gd name="T33" fmla="*/ 26 h 241"/>
                <a:gd name="T34" fmla="*/ 1520 w 1527"/>
                <a:gd name="T35" fmla="*/ 0 h 241"/>
                <a:gd name="T36" fmla="*/ 1393 w 1527"/>
                <a:gd name="T37" fmla="*/ 17 h 241"/>
                <a:gd name="T38" fmla="*/ 1480 w 1527"/>
                <a:gd name="T39" fmla="*/ 32 h 241"/>
                <a:gd name="T40" fmla="*/ 1527 w 1527"/>
                <a:gd name="T41" fmla="*/ 2 h 241"/>
                <a:gd name="T42" fmla="*/ 1520 w 1527"/>
                <a:gd name="T43"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27" h="241">
                  <a:moveTo>
                    <a:pt x="287" y="163"/>
                  </a:moveTo>
                  <a:cubicBezTo>
                    <a:pt x="216" y="172"/>
                    <a:pt x="216" y="172"/>
                    <a:pt x="216" y="172"/>
                  </a:cubicBezTo>
                  <a:cubicBezTo>
                    <a:pt x="215" y="179"/>
                    <a:pt x="215" y="179"/>
                    <a:pt x="215" y="179"/>
                  </a:cubicBezTo>
                  <a:cubicBezTo>
                    <a:pt x="6" y="205"/>
                    <a:pt x="6" y="205"/>
                    <a:pt x="6" y="205"/>
                  </a:cubicBezTo>
                  <a:cubicBezTo>
                    <a:pt x="0" y="241"/>
                    <a:pt x="0" y="241"/>
                    <a:pt x="0" y="241"/>
                  </a:cubicBezTo>
                  <a:cubicBezTo>
                    <a:pt x="409" y="184"/>
                    <a:pt x="409" y="184"/>
                    <a:pt x="409" y="184"/>
                  </a:cubicBezTo>
                  <a:cubicBezTo>
                    <a:pt x="287" y="163"/>
                    <a:pt x="287" y="163"/>
                    <a:pt x="287" y="163"/>
                  </a:cubicBezTo>
                  <a:moveTo>
                    <a:pt x="1129" y="52"/>
                  </a:moveTo>
                  <a:cubicBezTo>
                    <a:pt x="389" y="149"/>
                    <a:pt x="389" y="149"/>
                    <a:pt x="389" y="149"/>
                  </a:cubicBezTo>
                  <a:cubicBezTo>
                    <a:pt x="509" y="170"/>
                    <a:pt x="509" y="170"/>
                    <a:pt x="509" y="170"/>
                  </a:cubicBezTo>
                  <a:cubicBezTo>
                    <a:pt x="1225" y="68"/>
                    <a:pt x="1225" y="68"/>
                    <a:pt x="1225" y="68"/>
                  </a:cubicBezTo>
                  <a:cubicBezTo>
                    <a:pt x="1129" y="52"/>
                    <a:pt x="1129" y="52"/>
                    <a:pt x="1129" y="52"/>
                  </a:cubicBezTo>
                  <a:moveTo>
                    <a:pt x="1325" y="26"/>
                  </a:moveTo>
                  <a:cubicBezTo>
                    <a:pt x="1197" y="43"/>
                    <a:pt x="1197" y="43"/>
                    <a:pt x="1197" y="43"/>
                  </a:cubicBezTo>
                  <a:cubicBezTo>
                    <a:pt x="1291" y="59"/>
                    <a:pt x="1291" y="59"/>
                    <a:pt x="1291" y="59"/>
                  </a:cubicBezTo>
                  <a:cubicBezTo>
                    <a:pt x="1415" y="42"/>
                    <a:pt x="1415" y="42"/>
                    <a:pt x="1415" y="42"/>
                  </a:cubicBezTo>
                  <a:cubicBezTo>
                    <a:pt x="1325" y="26"/>
                    <a:pt x="1325" y="26"/>
                    <a:pt x="1325" y="26"/>
                  </a:cubicBezTo>
                  <a:moveTo>
                    <a:pt x="1520" y="0"/>
                  </a:moveTo>
                  <a:cubicBezTo>
                    <a:pt x="1393" y="17"/>
                    <a:pt x="1393" y="17"/>
                    <a:pt x="1393" y="17"/>
                  </a:cubicBezTo>
                  <a:cubicBezTo>
                    <a:pt x="1480" y="32"/>
                    <a:pt x="1480" y="32"/>
                    <a:pt x="1480" y="32"/>
                  </a:cubicBezTo>
                  <a:cubicBezTo>
                    <a:pt x="1500" y="28"/>
                    <a:pt x="1516" y="17"/>
                    <a:pt x="1527" y="2"/>
                  </a:cubicBezTo>
                  <a:cubicBezTo>
                    <a:pt x="1520" y="0"/>
                    <a:pt x="1520" y="0"/>
                    <a:pt x="1520" y="0"/>
                  </a:cubicBezTo>
                </a:path>
              </a:pathLst>
            </a:custGeom>
            <a:solidFill>
              <a:srgbClr val="99A9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6" name="îṥļiďê">
              <a:extLst>
                <a:ext uri="{FF2B5EF4-FFF2-40B4-BE49-F238E27FC236}">
                  <a16:creationId xmlns:a16="http://schemas.microsoft.com/office/drawing/2014/main" id="{6FF76F24-DF9F-4C03-A12B-C584681F0809}"/>
                </a:ext>
              </a:extLst>
            </p:cNvPr>
            <p:cNvSpPr/>
            <p:nvPr/>
          </p:nvSpPr>
          <p:spPr bwMode="auto">
            <a:xfrm>
              <a:off x="5874215" y="4872107"/>
              <a:ext cx="353296" cy="55725"/>
            </a:xfrm>
            <a:custGeom>
              <a:avLst/>
              <a:gdLst>
                <a:gd name="T0" fmla="*/ 146 w 317"/>
                <a:gd name="T1" fmla="*/ 0 h 50"/>
                <a:gd name="T2" fmla="*/ 0 w 317"/>
                <a:gd name="T3" fmla="*/ 20 h 50"/>
                <a:gd name="T4" fmla="*/ 174 w 317"/>
                <a:gd name="T5" fmla="*/ 50 h 50"/>
                <a:gd name="T6" fmla="*/ 317 w 317"/>
                <a:gd name="T7" fmla="*/ 30 h 50"/>
                <a:gd name="T8" fmla="*/ 146 w 317"/>
                <a:gd name="T9" fmla="*/ 0 h 50"/>
              </a:gdLst>
              <a:ahLst/>
              <a:cxnLst>
                <a:cxn ang="0">
                  <a:pos x="T0" y="T1"/>
                </a:cxn>
                <a:cxn ang="0">
                  <a:pos x="T2" y="T3"/>
                </a:cxn>
                <a:cxn ang="0">
                  <a:pos x="T4" y="T5"/>
                </a:cxn>
                <a:cxn ang="0">
                  <a:pos x="T6" y="T7"/>
                </a:cxn>
                <a:cxn ang="0">
                  <a:pos x="T8" y="T9"/>
                </a:cxn>
              </a:cxnLst>
              <a:rect l="0" t="0" r="r" b="b"/>
              <a:pathLst>
                <a:path w="317" h="50">
                  <a:moveTo>
                    <a:pt x="146" y="0"/>
                  </a:moveTo>
                  <a:lnTo>
                    <a:pt x="0" y="20"/>
                  </a:lnTo>
                  <a:lnTo>
                    <a:pt x="174" y="50"/>
                  </a:lnTo>
                  <a:lnTo>
                    <a:pt x="317" y="30"/>
                  </a:lnTo>
                  <a:lnTo>
                    <a:pt x="146" y="0"/>
                  </a:lnTo>
                  <a:close/>
                </a:path>
              </a:pathLst>
            </a:custGeom>
            <a:solidFill>
              <a:srgbClr val="393F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7" name="îṥlïďè">
              <a:extLst>
                <a:ext uri="{FF2B5EF4-FFF2-40B4-BE49-F238E27FC236}">
                  <a16:creationId xmlns:a16="http://schemas.microsoft.com/office/drawing/2014/main" id="{204BBB02-8F26-4DAF-B7FC-F152968364EB}"/>
                </a:ext>
              </a:extLst>
            </p:cNvPr>
            <p:cNvSpPr/>
            <p:nvPr/>
          </p:nvSpPr>
          <p:spPr bwMode="auto">
            <a:xfrm>
              <a:off x="5874215" y="4872107"/>
              <a:ext cx="353296" cy="55725"/>
            </a:xfrm>
            <a:custGeom>
              <a:avLst/>
              <a:gdLst>
                <a:gd name="T0" fmla="*/ 146 w 317"/>
                <a:gd name="T1" fmla="*/ 0 h 50"/>
                <a:gd name="T2" fmla="*/ 0 w 317"/>
                <a:gd name="T3" fmla="*/ 20 h 50"/>
                <a:gd name="T4" fmla="*/ 174 w 317"/>
                <a:gd name="T5" fmla="*/ 50 h 50"/>
                <a:gd name="T6" fmla="*/ 317 w 317"/>
                <a:gd name="T7" fmla="*/ 30 h 50"/>
                <a:gd name="T8" fmla="*/ 146 w 317"/>
                <a:gd name="T9" fmla="*/ 0 h 50"/>
              </a:gdLst>
              <a:ahLst/>
              <a:cxnLst>
                <a:cxn ang="0">
                  <a:pos x="T0" y="T1"/>
                </a:cxn>
                <a:cxn ang="0">
                  <a:pos x="T2" y="T3"/>
                </a:cxn>
                <a:cxn ang="0">
                  <a:pos x="T4" y="T5"/>
                </a:cxn>
                <a:cxn ang="0">
                  <a:pos x="T6" y="T7"/>
                </a:cxn>
                <a:cxn ang="0">
                  <a:pos x="T8" y="T9"/>
                </a:cxn>
              </a:cxnLst>
              <a:rect l="0" t="0" r="r" b="b"/>
              <a:pathLst>
                <a:path w="317" h="50">
                  <a:moveTo>
                    <a:pt x="146" y="0"/>
                  </a:moveTo>
                  <a:lnTo>
                    <a:pt x="0" y="20"/>
                  </a:lnTo>
                  <a:lnTo>
                    <a:pt x="174" y="50"/>
                  </a:lnTo>
                  <a:lnTo>
                    <a:pt x="317" y="30"/>
                  </a:lnTo>
                  <a:lnTo>
                    <a:pt x="1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8" name="ïṥḷiḑê">
              <a:extLst>
                <a:ext uri="{FF2B5EF4-FFF2-40B4-BE49-F238E27FC236}">
                  <a16:creationId xmlns:a16="http://schemas.microsoft.com/office/drawing/2014/main" id="{F20CC27B-3F1F-4A25-886D-E72514AC8226}"/>
                </a:ext>
              </a:extLst>
            </p:cNvPr>
            <p:cNvSpPr/>
            <p:nvPr/>
          </p:nvSpPr>
          <p:spPr bwMode="auto">
            <a:xfrm>
              <a:off x="7834615" y="4634719"/>
              <a:ext cx="14489" cy="4458"/>
            </a:xfrm>
            <a:custGeom>
              <a:avLst/>
              <a:gdLst>
                <a:gd name="T0" fmla="*/ 9 w 9"/>
                <a:gd name="T1" fmla="*/ 0 h 3"/>
                <a:gd name="T2" fmla="*/ 0 w 9"/>
                <a:gd name="T3" fmla="*/ 1 h 3"/>
                <a:gd name="T4" fmla="*/ 7 w 9"/>
                <a:gd name="T5" fmla="*/ 3 h 3"/>
                <a:gd name="T6" fmla="*/ 9 w 9"/>
                <a:gd name="T7" fmla="*/ 0 h 3"/>
              </a:gdLst>
              <a:ahLst/>
              <a:cxnLst>
                <a:cxn ang="0">
                  <a:pos x="T0" y="T1"/>
                </a:cxn>
                <a:cxn ang="0">
                  <a:pos x="T2" y="T3"/>
                </a:cxn>
                <a:cxn ang="0">
                  <a:pos x="T4" y="T5"/>
                </a:cxn>
                <a:cxn ang="0">
                  <a:pos x="T6" y="T7"/>
                </a:cxn>
              </a:cxnLst>
              <a:rect l="0" t="0" r="r" b="b"/>
              <a:pathLst>
                <a:path w="9" h="3">
                  <a:moveTo>
                    <a:pt x="9" y="0"/>
                  </a:moveTo>
                  <a:cubicBezTo>
                    <a:pt x="0" y="1"/>
                    <a:pt x="0" y="1"/>
                    <a:pt x="0" y="1"/>
                  </a:cubicBezTo>
                  <a:cubicBezTo>
                    <a:pt x="7" y="3"/>
                    <a:pt x="7" y="3"/>
                    <a:pt x="7" y="3"/>
                  </a:cubicBezTo>
                  <a:cubicBezTo>
                    <a:pt x="8" y="2"/>
                    <a:pt x="8" y="1"/>
                    <a:pt x="9" y="0"/>
                  </a:cubicBezTo>
                </a:path>
              </a:pathLst>
            </a:custGeom>
            <a:solidFill>
              <a:srgbClr val="5E6B8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9" name="íṣḻíḋé">
              <a:extLst>
                <a:ext uri="{FF2B5EF4-FFF2-40B4-BE49-F238E27FC236}">
                  <a16:creationId xmlns:a16="http://schemas.microsoft.com/office/drawing/2014/main" id="{3E58F320-6B0B-4AA5-9786-78F7A8E4F90D}"/>
                </a:ext>
              </a:extLst>
            </p:cNvPr>
            <p:cNvSpPr/>
            <p:nvPr/>
          </p:nvSpPr>
          <p:spPr bwMode="auto">
            <a:xfrm>
              <a:off x="7524784" y="4662582"/>
              <a:ext cx="246304" cy="40122"/>
            </a:xfrm>
            <a:custGeom>
              <a:avLst/>
              <a:gdLst>
                <a:gd name="T0" fmla="*/ 68 w 155"/>
                <a:gd name="T1" fmla="*/ 0 h 25"/>
                <a:gd name="T2" fmla="*/ 0 w 155"/>
                <a:gd name="T3" fmla="*/ 9 h 25"/>
                <a:gd name="T4" fmla="*/ 90 w 155"/>
                <a:gd name="T5" fmla="*/ 25 h 25"/>
                <a:gd name="T6" fmla="*/ 151 w 155"/>
                <a:gd name="T7" fmla="*/ 16 h 25"/>
                <a:gd name="T8" fmla="*/ 155 w 155"/>
                <a:gd name="T9" fmla="*/ 15 h 25"/>
                <a:gd name="T10" fmla="*/ 68 w 155"/>
                <a:gd name="T11" fmla="*/ 0 h 25"/>
              </a:gdLst>
              <a:ahLst/>
              <a:cxnLst>
                <a:cxn ang="0">
                  <a:pos x="T0" y="T1"/>
                </a:cxn>
                <a:cxn ang="0">
                  <a:pos x="T2" y="T3"/>
                </a:cxn>
                <a:cxn ang="0">
                  <a:pos x="T4" y="T5"/>
                </a:cxn>
                <a:cxn ang="0">
                  <a:pos x="T6" y="T7"/>
                </a:cxn>
                <a:cxn ang="0">
                  <a:pos x="T8" y="T9"/>
                </a:cxn>
                <a:cxn ang="0">
                  <a:pos x="T10" y="T11"/>
                </a:cxn>
              </a:cxnLst>
              <a:rect l="0" t="0" r="r" b="b"/>
              <a:pathLst>
                <a:path w="155" h="25">
                  <a:moveTo>
                    <a:pt x="68" y="0"/>
                  </a:moveTo>
                  <a:cubicBezTo>
                    <a:pt x="0" y="9"/>
                    <a:pt x="0" y="9"/>
                    <a:pt x="0" y="9"/>
                  </a:cubicBezTo>
                  <a:cubicBezTo>
                    <a:pt x="90" y="25"/>
                    <a:pt x="90" y="25"/>
                    <a:pt x="90" y="25"/>
                  </a:cubicBezTo>
                  <a:cubicBezTo>
                    <a:pt x="151" y="16"/>
                    <a:pt x="151" y="16"/>
                    <a:pt x="151" y="16"/>
                  </a:cubicBezTo>
                  <a:cubicBezTo>
                    <a:pt x="152" y="16"/>
                    <a:pt x="154" y="16"/>
                    <a:pt x="155" y="15"/>
                  </a:cubicBezTo>
                  <a:cubicBezTo>
                    <a:pt x="68" y="0"/>
                    <a:pt x="68" y="0"/>
                    <a:pt x="68" y="0"/>
                  </a:cubicBezTo>
                </a:path>
              </a:pathLst>
            </a:custGeom>
            <a:solidFill>
              <a:srgbClr val="5E6B8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0" name="iṧḻïďe">
              <a:extLst>
                <a:ext uri="{FF2B5EF4-FFF2-40B4-BE49-F238E27FC236}">
                  <a16:creationId xmlns:a16="http://schemas.microsoft.com/office/drawing/2014/main" id="{DFED5D4B-CC4B-4A6E-8E4D-EBB5386AF822}"/>
                </a:ext>
              </a:extLst>
            </p:cNvPr>
            <p:cNvSpPr/>
            <p:nvPr/>
          </p:nvSpPr>
          <p:spPr bwMode="auto">
            <a:xfrm>
              <a:off x="7213840" y="4704932"/>
              <a:ext cx="257449" cy="39008"/>
            </a:xfrm>
            <a:custGeom>
              <a:avLst/>
              <a:gdLst>
                <a:gd name="T0" fmla="*/ 97 w 231"/>
                <a:gd name="T1" fmla="*/ 0 h 35"/>
                <a:gd name="T2" fmla="*/ 0 w 231"/>
                <a:gd name="T3" fmla="*/ 12 h 35"/>
                <a:gd name="T4" fmla="*/ 136 w 231"/>
                <a:gd name="T5" fmla="*/ 35 h 35"/>
                <a:gd name="T6" fmla="*/ 231 w 231"/>
                <a:gd name="T7" fmla="*/ 22 h 35"/>
                <a:gd name="T8" fmla="*/ 97 w 231"/>
                <a:gd name="T9" fmla="*/ 0 h 35"/>
              </a:gdLst>
              <a:ahLst/>
              <a:cxnLst>
                <a:cxn ang="0">
                  <a:pos x="T0" y="T1"/>
                </a:cxn>
                <a:cxn ang="0">
                  <a:pos x="T2" y="T3"/>
                </a:cxn>
                <a:cxn ang="0">
                  <a:pos x="T4" y="T5"/>
                </a:cxn>
                <a:cxn ang="0">
                  <a:pos x="T6" y="T7"/>
                </a:cxn>
                <a:cxn ang="0">
                  <a:pos x="T8" y="T9"/>
                </a:cxn>
              </a:cxnLst>
              <a:rect l="0" t="0" r="r" b="b"/>
              <a:pathLst>
                <a:path w="231" h="35">
                  <a:moveTo>
                    <a:pt x="97" y="0"/>
                  </a:moveTo>
                  <a:lnTo>
                    <a:pt x="0" y="12"/>
                  </a:lnTo>
                  <a:lnTo>
                    <a:pt x="136" y="35"/>
                  </a:lnTo>
                  <a:lnTo>
                    <a:pt x="231" y="22"/>
                  </a:lnTo>
                  <a:lnTo>
                    <a:pt x="97" y="0"/>
                  </a:lnTo>
                  <a:close/>
                </a:path>
              </a:pathLst>
            </a:custGeom>
            <a:solidFill>
              <a:srgbClr val="5E6B8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1" name="ïṧ1íďe">
              <a:extLst>
                <a:ext uri="{FF2B5EF4-FFF2-40B4-BE49-F238E27FC236}">
                  <a16:creationId xmlns:a16="http://schemas.microsoft.com/office/drawing/2014/main" id="{8CCF5340-F88A-439B-90C0-88CBB6BD2DCC}"/>
                </a:ext>
              </a:extLst>
            </p:cNvPr>
            <p:cNvSpPr/>
            <p:nvPr/>
          </p:nvSpPr>
          <p:spPr bwMode="auto">
            <a:xfrm>
              <a:off x="7213840" y="4704932"/>
              <a:ext cx="257449" cy="39008"/>
            </a:xfrm>
            <a:custGeom>
              <a:avLst/>
              <a:gdLst>
                <a:gd name="T0" fmla="*/ 97 w 231"/>
                <a:gd name="T1" fmla="*/ 0 h 35"/>
                <a:gd name="T2" fmla="*/ 0 w 231"/>
                <a:gd name="T3" fmla="*/ 12 h 35"/>
                <a:gd name="T4" fmla="*/ 136 w 231"/>
                <a:gd name="T5" fmla="*/ 35 h 35"/>
                <a:gd name="T6" fmla="*/ 231 w 231"/>
                <a:gd name="T7" fmla="*/ 22 h 35"/>
                <a:gd name="T8" fmla="*/ 97 w 231"/>
                <a:gd name="T9" fmla="*/ 0 h 35"/>
              </a:gdLst>
              <a:ahLst/>
              <a:cxnLst>
                <a:cxn ang="0">
                  <a:pos x="T0" y="T1"/>
                </a:cxn>
                <a:cxn ang="0">
                  <a:pos x="T2" y="T3"/>
                </a:cxn>
                <a:cxn ang="0">
                  <a:pos x="T4" y="T5"/>
                </a:cxn>
                <a:cxn ang="0">
                  <a:pos x="T6" y="T7"/>
                </a:cxn>
                <a:cxn ang="0">
                  <a:pos x="T8" y="T9"/>
                </a:cxn>
              </a:cxnLst>
              <a:rect l="0" t="0" r="r" b="b"/>
              <a:pathLst>
                <a:path w="231" h="35">
                  <a:moveTo>
                    <a:pt x="97" y="0"/>
                  </a:moveTo>
                  <a:lnTo>
                    <a:pt x="0" y="12"/>
                  </a:lnTo>
                  <a:lnTo>
                    <a:pt x="136" y="35"/>
                  </a:lnTo>
                  <a:lnTo>
                    <a:pt x="231" y="22"/>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2" name="íṥļîdè">
              <a:extLst>
                <a:ext uri="{FF2B5EF4-FFF2-40B4-BE49-F238E27FC236}">
                  <a16:creationId xmlns:a16="http://schemas.microsoft.com/office/drawing/2014/main" id="{102A9ADD-E215-49A4-98A5-33D6CCCF8B23}"/>
                </a:ext>
              </a:extLst>
            </p:cNvPr>
            <p:cNvSpPr/>
            <p:nvPr/>
          </p:nvSpPr>
          <p:spPr bwMode="auto">
            <a:xfrm>
              <a:off x="4169034" y="4022860"/>
              <a:ext cx="64641" cy="76901"/>
            </a:xfrm>
            <a:custGeom>
              <a:avLst/>
              <a:gdLst>
                <a:gd name="T0" fmla="*/ 0 w 58"/>
                <a:gd name="T1" fmla="*/ 0 h 69"/>
                <a:gd name="T2" fmla="*/ 8 w 58"/>
                <a:gd name="T3" fmla="*/ 65 h 69"/>
                <a:gd name="T4" fmla="*/ 58 w 58"/>
                <a:gd name="T5" fmla="*/ 69 h 69"/>
                <a:gd name="T6" fmla="*/ 51 w 58"/>
                <a:gd name="T7" fmla="*/ 5 h 69"/>
                <a:gd name="T8" fmla="*/ 0 w 58"/>
                <a:gd name="T9" fmla="*/ 0 h 69"/>
              </a:gdLst>
              <a:ahLst/>
              <a:cxnLst>
                <a:cxn ang="0">
                  <a:pos x="T0" y="T1"/>
                </a:cxn>
                <a:cxn ang="0">
                  <a:pos x="T2" y="T3"/>
                </a:cxn>
                <a:cxn ang="0">
                  <a:pos x="T4" y="T5"/>
                </a:cxn>
                <a:cxn ang="0">
                  <a:pos x="T6" y="T7"/>
                </a:cxn>
                <a:cxn ang="0">
                  <a:pos x="T8" y="T9"/>
                </a:cxn>
              </a:cxnLst>
              <a:rect l="0" t="0" r="r" b="b"/>
              <a:pathLst>
                <a:path w="58" h="69">
                  <a:moveTo>
                    <a:pt x="0" y="0"/>
                  </a:moveTo>
                  <a:lnTo>
                    <a:pt x="8" y="65"/>
                  </a:lnTo>
                  <a:lnTo>
                    <a:pt x="58" y="69"/>
                  </a:lnTo>
                  <a:lnTo>
                    <a:pt x="51" y="5"/>
                  </a:lnTo>
                  <a:lnTo>
                    <a:pt x="0" y="0"/>
                  </a:lnTo>
                  <a:close/>
                </a:path>
              </a:pathLst>
            </a:custGeom>
            <a:solidFill>
              <a:srgbClr val="6377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3" name="îṩ1iďé">
              <a:extLst>
                <a:ext uri="{FF2B5EF4-FFF2-40B4-BE49-F238E27FC236}">
                  <a16:creationId xmlns:a16="http://schemas.microsoft.com/office/drawing/2014/main" id="{865EFA42-F528-4C4A-84CC-E8F074753AEF}"/>
                </a:ext>
              </a:extLst>
            </p:cNvPr>
            <p:cNvSpPr/>
            <p:nvPr/>
          </p:nvSpPr>
          <p:spPr bwMode="auto">
            <a:xfrm>
              <a:off x="4169034" y="4022860"/>
              <a:ext cx="64641" cy="76901"/>
            </a:xfrm>
            <a:custGeom>
              <a:avLst/>
              <a:gdLst>
                <a:gd name="T0" fmla="*/ 0 w 58"/>
                <a:gd name="T1" fmla="*/ 0 h 69"/>
                <a:gd name="T2" fmla="*/ 8 w 58"/>
                <a:gd name="T3" fmla="*/ 65 h 69"/>
                <a:gd name="T4" fmla="*/ 58 w 58"/>
                <a:gd name="T5" fmla="*/ 69 h 69"/>
                <a:gd name="T6" fmla="*/ 51 w 58"/>
                <a:gd name="T7" fmla="*/ 5 h 69"/>
                <a:gd name="T8" fmla="*/ 0 w 58"/>
                <a:gd name="T9" fmla="*/ 0 h 69"/>
              </a:gdLst>
              <a:ahLst/>
              <a:cxnLst>
                <a:cxn ang="0">
                  <a:pos x="T0" y="T1"/>
                </a:cxn>
                <a:cxn ang="0">
                  <a:pos x="T2" y="T3"/>
                </a:cxn>
                <a:cxn ang="0">
                  <a:pos x="T4" y="T5"/>
                </a:cxn>
                <a:cxn ang="0">
                  <a:pos x="T6" y="T7"/>
                </a:cxn>
                <a:cxn ang="0">
                  <a:pos x="T8" y="T9"/>
                </a:cxn>
              </a:cxnLst>
              <a:rect l="0" t="0" r="r" b="b"/>
              <a:pathLst>
                <a:path w="58" h="69">
                  <a:moveTo>
                    <a:pt x="0" y="0"/>
                  </a:moveTo>
                  <a:lnTo>
                    <a:pt x="8" y="65"/>
                  </a:lnTo>
                  <a:lnTo>
                    <a:pt x="58" y="69"/>
                  </a:lnTo>
                  <a:lnTo>
                    <a:pt x="51" y="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4" name="íš1iḍe">
              <a:extLst>
                <a:ext uri="{FF2B5EF4-FFF2-40B4-BE49-F238E27FC236}">
                  <a16:creationId xmlns:a16="http://schemas.microsoft.com/office/drawing/2014/main" id="{8226C4AF-3940-4599-A0E1-12896CEF2608}"/>
                </a:ext>
              </a:extLst>
            </p:cNvPr>
            <p:cNvSpPr/>
            <p:nvPr/>
          </p:nvSpPr>
          <p:spPr bwMode="auto">
            <a:xfrm>
              <a:off x="4002974" y="2790227"/>
              <a:ext cx="222899" cy="1238207"/>
            </a:xfrm>
            <a:custGeom>
              <a:avLst/>
              <a:gdLst>
                <a:gd name="T0" fmla="*/ 37 w 140"/>
                <a:gd name="T1" fmla="*/ 0 h 780"/>
                <a:gd name="T2" fmla="*/ 5 w 140"/>
                <a:gd name="T3" fmla="*/ 73 h 780"/>
                <a:gd name="T4" fmla="*/ 104 w 140"/>
                <a:gd name="T5" fmla="*/ 777 h 780"/>
                <a:gd name="T6" fmla="*/ 140 w 140"/>
                <a:gd name="T7" fmla="*/ 780 h 780"/>
                <a:gd name="T8" fmla="*/ 37 w 140"/>
                <a:gd name="T9" fmla="*/ 0 h 780"/>
              </a:gdLst>
              <a:ahLst/>
              <a:cxnLst>
                <a:cxn ang="0">
                  <a:pos x="T0" y="T1"/>
                </a:cxn>
                <a:cxn ang="0">
                  <a:pos x="T2" y="T3"/>
                </a:cxn>
                <a:cxn ang="0">
                  <a:pos x="T4" y="T5"/>
                </a:cxn>
                <a:cxn ang="0">
                  <a:pos x="T6" y="T7"/>
                </a:cxn>
                <a:cxn ang="0">
                  <a:pos x="T8" y="T9"/>
                </a:cxn>
              </a:cxnLst>
              <a:rect l="0" t="0" r="r" b="b"/>
              <a:pathLst>
                <a:path w="140" h="780">
                  <a:moveTo>
                    <a:pt x="37" y="0"/>
                  </a:moveTo>
                  <a:cubicBezTo>
                    <a:pt x="14" y="16"/>
                    <a:pt x="0" y="44"/>
                    <a:pt x="5" y="73"/>
                  </a:cubicBezTo>
                  <a:cubicBezTo>
                    <a:pt x="104" y="777"/>
                    <a:pt x="104" y="777"/>
                    <a:pt x="104" y="777"/>
                  </a:cubicBezTo>
                  <a:cubicBezTo>
                    <a:pt x="140" y="780"/>
                    <a:pt x="140" y="780"/>
                    <a:pt x="140" y="780"/>
                  </a:cubicBezTo>
                  <a:cubicBezTo>
                    <a:pt x="37" y="0"/>
                    <a:pt x="37" y="0"/>
                    <a:pt x="37" y="0"/>
                  </a:cubicBezTo>
                </a:path>
              </a:pathLst>
            </a:custGeom>
            <a:solidFill>
              <a:srgbClr val="9DAC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5" name="iślide">
              <a:extLst>
                <a:ext uri="{FF2B5EF4-FFF2-40B4-BE49-F238E27FC236}">
                  <a16:creationId xmlns:a16="http://schemas.microsoft.com/office/drawing/2014/main" id="{B80B5873-5630-433F-BB6B-FF6DF87424BF}"/>
                </a:ext>
              </a:extLst>
            </p:cNvPr>
            <p:cNvSpPr/>
            <p:nvPr/>
          </p:nvSpPr>
          <p:spPr bwMode="auto">
            <a:xfrm>
              <a:off x="4069844" y="2191742"/>
              <a:ext cx="3900739" cy="2873173"/>
            </a:xfrm>
            <a:custGeom>
              <a:avLst/>
              <a:gdLst>
                <a:gd name="T0" fmla="*/ 2448 w 2453"/>
                <a:gd name="T1" fmla="*/ 1442 h 1810"/>
                <a:gd name="T2" fmla="*/ 2382 w 2453"/>
                <a:gd name="T3" fmla="*/ 1527 h 1810"/>
                <a:gd name="T4" fmla="*/ 271 w 2453"/>
                <a:gd name="T5" fmla="*/ 1805 h 1810"/>
                <a:gd name="T6" fmla="*/ 185 w 2453"/>
                <a:gd name="T7" fmla="*/ 1739 h 1810"/>
                <a:gd name="T8" fmla="*/ 5 w 2453"/>
                <a:gd name="T9" fmla="*/ 369 h 1810"/>
                <a:gd name="T10" fmla="*/ 71 w 2453"/>
                <a:gd name="T11" fmla="*/ 283 h 1810"/>
                <a:gd name="T12" fmla="*/ 2182 w 2453"/>
                <a:gd name="T13" fmla="*/ 5 h 1810"/>
                <a:gd name="T14" fmla="*/ 2268 w 2453"/>
                <a:gd name="T15" fmla="*/ 71 h 1810"/>
                <a:gd name="T16" fmla="*/ 2448 w 2453"/>
                <a:gd name="T17" fmla="*/ 1442 h 1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53" h="1810">
                  <a:moveTo>
                    <a:pt x="2448" y="1442"/>
                  </a:moveTo>
                  <a:cubicBezTo>
                    <a:pt x="2453" y="1483"/>
                    <a:pt x="2424" y="1522"/>
                    <a:pt x="2382" y="1527"/>
                  </a:cubicBezTo>
                  <a:cubicBezTo>
                    <a:pt x="271" y="1805"/>
                    <a:pt x="271" y="1805"/>
                    <a:pt x="271" y="1805"/>
                  </a:cubicBezTo>
                  <a:cubicBezTo>
                    <a:pt x="229" y="1810"/>
                    <a:pt x="191" y="1781"/>
                    <a:pt x="185" y="1739"/>
                  </a:cubicBezTo>
                  <a:cubicBezTo>
                    <a:pt x="5" y="369"/>
                    <a:pt x="5" y="369"/>
                    <a:pt x="5" y="369"/>
                  </a:cubicBezTo>
                  <a:cubicBezTo>
                    <a:pt x="0" y="327"/>
                    <a:pt x="29" y="288"/>
                    <a:pt x="71" y="283"/>
                  </a:cubicBezTo>
                  <a:cubicBezTo>
                    <a:pt x="2182" y="5"/>
                    <a:pt x="2182" y="5"/>
                    <a:pt x="2182" y="5"/>
                  </a:cubicBezTo>
                  <a:cubicBezTo>
                    <a:pt x="2224" y="0"/>
                    <a:pt x="2262" y="29"/>
                    <a:pt x="2268" y="71"/>
                  </a:cubicBezTo>
                  <a:cubicBezTo>
                    <a:pt x="2448" y="1442"/>
                    <a:pt x="2448" y="1442"/>
                    <a:pt x="2448" y="1442"/>
                  </a:cubicBezTo>
                </a:path>
              </a:pathLst>
            </a:custGeom>
            <a:solidFill>
              <a:srgbClr val="3F47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6" name="iŝļiḓe">
              <a:extLst>
                <a:ext uri="{FF2B5EF4-FFF2-40B4-BE49-F238E27FC236}">
                  <a16:creationId xmlns:a16="http://schemas.microsoft.com/office/drawing/2014/main" id="{DC469F64-1595-4548-82DB-C188CD516CFE}"/>
                </a:ext>
              </a:extLst>
            </p:cNvPr>
            <p:cNvSpPr/>
            <p:nvPr/>
          </p:nvSpPr>
          <p:spPr bwMode="auto">
            <a:xfrm>
              <a:off x="4095478" y="2217375"/>
              <a:ext cx="3853930" cy="2821906"/>
            </a:xfrm>
            <a:custGeom>
              <a:avLst/>
              <a:gdLst>
                <a:gd name="T0" fmla="*/ 2290 w 2424"/>
                <a:gd name="T1" fmla="*/ 551 h 1778"/>
                <a:gd name="T2" fmla="*/ 2406 w 2424"/>
                <a:gd name="T3" fmla="*/ 1429 h 1778"/>
                <a:gd name="T4" fmla="*/ 2396 w 2424"/>
                <a:gd name="T5" fmla="*/ 1466 h 1778"/>
                <a:gd name="T6" fmla="*/ 2363 w 2424"/>
                <a:gd name="T7" fmla="*/ 1485 h 1778"/>
                <a:gd name="T8" fmla="*/ 1057 w 2424"/>
                <a:gd name="T9" fmla="*/ 1657 h 1778"/>
                <a:gd name="T10" fmla="*/ 1053 w 2424"/>
                <a:gd name="T11" fmla="*/ 1672 h 1778"/>
                <a:gd name="T12" fmla="*/ 2365 w 2424"/>
                <a:gd name="T13" fmla="*/ 1500 h 1778"/>
                <a:gd name="T14" fmla="*/ 2405 w 2424"/>
                <a:gd name="T15" fmla="*/ 1478 h 1778"/>
                <a:gd name="T16" fmla="*/ 2421 w 2424"/>
                <a:gd name="T17" fmla="*/ 1436 h 1778"/>
                <a:gd name="T18" fmla="*/ 2421 w 2424"/>
                <a:gd name="T19" fmla="*/ 1427 h 1778"/>
                <a:gd name="T20" fmla="*/ 2424 w 2424"/>
                <a:gd name="T21" fmla="*/ 1426 h 1778"/>
                <a:gd name="T22" fmla="*/ 2424 w 2424"/>
                <a:gd name="T23" fmla="*/ 1426 h 1778"/>
                <a:gd name="T24" fmla="*/ 2421 w 2424"/>
                <a:gd name="T25" fmla="*/ 1427 h 1778"/>
                <a:gd name="T26" fmla="*/ 2306 w 2424"/>
                <a:gd name="T27" fmla="*/ 557 h 1778"/>
                <a:gd name="T28" fmla="*/ 2290 w 2424"/>
                <a:gd name="T29" fmla="*/ 551 h 1778"/>
                <a:gd name="T30" fmla="*/ 789 w 2424"/>
                <a:gd name="T31" fmla="*/ 182 h 1778"/>
                <a:gd name="T32" fmla="*/ 57 w 2424"/>
                <a:gd name="T33" fmla="*/ 278 h 1778"/>
                <a:gd name="T34" fmla="*/ 16 w 2424"/>
                <a:gd name="T35" fmla="*/ 300 h 1778"/>
                <a:gd name="T36" fmla="*/ 0 w 2424"/>
                <a:gd name="T37" fmla="*/ 343 h 1778"/>
                <a:gd name="T38" fmla="*/ 1 w 2424"/>
                <a:gd name="T39" fmla="*/ 351 h 1778"/>
                <a:gd name="T40" fmla="*/ 181 w 2424"/>
                <a:gd name="T41" fmla="*/ 1721 h 1778"/>
                <a:gd name="T42" fmla="*/ 202 w 2424"/>
                <a:gd name="T43" fmla="*/ 1762 h 1778"/>
                <a:gd name="T44" fmla="*/ 245 w 2424"/>
                <a:gd name="T45" fmla="*/ 1778 h 1778"/>
                <a:gd name="T46" fmla="*/ 254 w 2424"/>
                <a:gd name="T47" fmla="*/ 1777 h 1778"/>
                <a:gd name="T48" fmla="*/ 456 w 2424"/>
                <a:gd name="T49" fmla="*/ 1751 h 1778"/>
                <a:gd name="T50" fmla="*/ 459 w 2424"/>
                <a:gd name="T51" fmla="*/ 1735 h 1778"/>
                <a:gd name="T52" fmla="*/ 252 w 2424"/>
                <a:gd name="T53" fmla="*/ 1762 h 1778"/>
                <a:gd name="T54" fmla="*/ 245 w 2424"/>
                <a:gd name="T55" fmla="*/ 1763 h 1778"/>
                <a:gd name="T56" fmla="*/ 196 w 2424"/>
                <a:gd name="T57" fmla="*/ 1719 h 1778"/>
                <a:gd name="T58" fmla="*/ 15 w 2424"/>
                <a:gd name="T59" fmla="*/ 349 h 1778"/>
                <a:gd name="T60" fmla="*/ 58 w 2424"/>
                <a:gd name="T61" fmla="*/ 293 h 1778"/>
                <a:gd name="T62" fmla="*/ 786 w 2424"/>
                <a:gd name="T63" fmla="*/ 198 h 1778"/>
                <a:gd name="T64" fmla="*/ 789 w 2424"/>
                <a:gd name="T65" fmla="*/ 182 h 1778"/>
                <a:gd name="T66" fmla="*/ 2176 w 2424"/>
                <a:gd name="T67" fmla="*/ 0 h 1778"/>
                <a:gd name="T68" fmla="*/ 2168 w 2424"/>
                <a:gd name="T69" fmla="*/ 1 h 1778"/>
                <a:gd name="T70" fmla="*/ 1387 w 2424"/>
                <a:gd name="T71" fmla="*/ 103 h 1778"/>
                <a:gd name="T72" fmla="*/ 1384 w 2424"/>
                <a:gd name="T73" fmla="*/ 119 h 1778"/>
                <a:gd name="T74" fmla="*/ 2170 w 2424"/>
                <a:gd name="T75" fmla="*/ 16 h 1778"/>
                <a:gd name="T76" fmla="*/ 2176 w 2424"/>
                <a:gd name="T77" fmla="*/ 15 h 1778"/>
                <a:gd name="T78" fmla="*/ 2226 w 2424"/>
                <a:gd name="T79" fmla="*/ 59 h 1778"/>
                <a:gd name="T80" fmla="*/ 2284 w 2424"/>
                <a:gd name="T81" fmla="*/ 505 h 1778"/>
                <a:gd name="T82" fmla="*/ 2300 w 2424"/>
                <a:gd name="T83" fmla="*/ 512 h 1778"/>
                <a:gd name="T84" fmla="*/ 2241 w 2424"/>
                <a:gd name="T85" fmla="*/ 57 h 1778"/>
                <a:gd name="T86" fmla="*/ 2219 w 2424"/>
                <a:gd name="T87" fmla="*/ 16 h 1778"/>
                <a:gd name="T88" fmla="*/ 2176 w 2424"/>
                <a:gd name="T89" fmla="*/ 0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24" h="1778">
                  <a:moveTo>
                    <a:pt x="2290" y="551"/>
                  </a:moveTo>
                  <a:cubicBezTo>
                    <a:pt x="2406" y="1429"/>
                    <a:pt x="2406" y="1429"/>
                    <a:pt x="2406" y="1429"/>
                  </a:cubicBezTo>
                  <a:cubicBezTo>
                    <a:pt x="2407" y="1442"/>
                    <a:pt x="2404" y="1455"/>
                    <a:pt x="2396" y="1466"/>
                  </a:cubicBezTo>
                  <a:cubicBezTo>
                    <a:pt x="2388" y="1476"/>
                    <a:pt x="2376" y="1483"/>
                    <a:pt x="2363" y="1485"/>
                  </a:cubicBezTo>
                  <a:cubicBezTo>
                    <a:pt x="1057" y="1657"/>
                    <a:pt x="1057" y="1657"/>
                    <a:pt x="1057" y="1657"/>
                  </a:cubicBezTo>
                  <a:cubicBezTo>
                    <a:pt x="1053" y="1672"/>
                    <a:pt x="1053" y="1672"/>
                    <a:pt x="1053" y="1672"/>
                  </a:cubicBezTo>
                  <a:cubicBezTo>
                    <a:pt x="2365" y="1500"/>
                    <a:pt x="2365" y="1500"/>
                    <a:pt x="2365" y="1500"/>
                  </a:cubicBezTo>
                  <a:cubicBezTo>
                    <a:pt x="2381" y="1498"/>
                    <a:pt x="2395" y="1490"/>
                    <a:pt x="2405" y="1478"/>
                  </a:cubicBezTo>
                  <a:cubicBezTo>
                    <a:pt x="2415" y="1467"/>
                    <a:pt x="2421" y="1452"/>
                    <a:pt x="2421" y="1436"/>
                  </a:cubicBezTo>
                  <a:cubicBezTo>
                    <a:pt x="2421" y="1433"/>
                    <a:pt x="2421" y="1430"/>
                    <a:pt x="2421" y="1427"/>
                  </a:cubicBezTo>
                  <a:cubicBezTo>
                    <a:pt x="2424" y="1426"/>
                    <a:pt x="2424" y="1426"/>
                    <a:pt x="2424" y="1426"/>
                  </a:cubicBezTo>
                  <a:cubicBezTo>
                    <a:pt x="2424" y="1426"/>
                    <a:pt x="2424" y="1426"/>
                    <a:pt x="2424" y="1426"/>
                  </a:cubicBezTo>
                  <a:cubicBezTo>
                    <a:pt x="2421" y="1427"/>
                    <a:pt x="2421" y="1427"/>
                    <a:pt x="2421" y="1427"/>
                  </a:cubicBezTo>
                  <a:cubicBezTo>
                    <a:pt x="2306" y="557"/>
                    <a:pt x="2306" y="557"/>
                    <a:pt x="2306" y="557"/>
                  </a:cubicBezTo>
                  <a:cubicBezTo>
                    <a:pt x="2290" y="551"/>
                    <a:pt x="2290" y="551"/>
                    <a:pt x="2290" y="551"/>
                  </a:cubicBezTo>
                  <a:moveTo>
                    <a:pt x="789" y="182"/>
                  </a:moveTo>
                  <a:cubicBezTo>
                    <a:pt x="57" y="278"/>
                    <a:pt x="57" y="278"/>
                    <a:pt x="57" y="278"/>
                  </a:cubicBezTo>
                  <a:cubicBezTo>
                    <a:pt x="40" y="280"/>
                    <a:pt x="26" y="288"/>
                    <a:pt x="16" y="300"/>
                  </a:cubicBezTo>
                  <a:cubicBezTo>
                    <a:pt x="6" y="312"/>
                    <a:pt x="0" y="327"/>
                    <a:pt x="0" y="343"/>
                  </a:cubicBezTo>
                  <a:cubicBezTo>
                    <a:pt x="0" y="345"/>
                    <a:pt x="0" y="348"/>
                    <a:pt x="1" y="351"/>
                  </a:cubicBezTo>
                  <a:cubicBezTo>
                    <a:pt x="181" y="1721"/>
                    <a:pt x="181" y="1721"/>
                    <a:pt x="181" y="1721"/>
                  </a:cubicBezTo>
                  <a:cubicBezTo>
                    <a:pt x="183" y="1738"/>
                    <a:pt x="191" y="1752"/>
                    <a:pt x="202" y="1762"/>
                  </a:cubicBezTo>
                  <a:cubicBezTo>
                    <a:pt x="214" y="1772"/>
                    <a:pt x="229" y="1778"/>
                    <a:pt x="245" y="1778"/>
                  </a:cubicBezTo>
                  <a:cubicBezTo>
                    <a:pt x="248" y="1778"/>
                    <a:pt x="251" y="1778"/>
                    <a:pt x="254" y="1777"/>
                  </a:cubicBezTo>
                  <a:cubicBezTo>
                    <a:pt x="456" y="1751"/>
                    <a:pt x="456" y="1751"/>
                    <a:pt x="456" y="1751"/>
                  </a:cubicBezTo>
                  <a:cubicBezTo>
                    <a:pt x="459" y="1735"/>
                    <a:pt x="459" y="1735"/>
                    <a:pt x="459" y="1735"/>
                  </a:cubicBezTo>
                  <a:cubicBezTo>
                    <a:pt x="252" y="1762"/>
                    <a:pt x="252" y="1762"/>
                    <a:pt x="252" y="1762"/>
                  </a:cubicBezTo>
                  <a:cubicBezTo>
                    <a:pt x="249" y="1763"/>
                    <a:pt x="247" y="1763"/>
                    <a:pt x="245" y="1763"/>
                  </a:cubicBezTo>
                  <a:cubicBezTo>
                    <a:pt x="220" y="1763"/>
                    <a:pt x="199" y="1744"/>
                    <a:pt x="196" y="1719"/>
                  </a:cubicBezTo>
                  <a:cubicBezTo>
                    <a:pt x="15" y="349"/>
                    <a:pt x="15" y="349"/>
                    <a:pt x="15" y="349"/>
                  </a:cubicBezTo>
                  <a:cubicBezTo>
                    <a:pt x="12" y="322"/>
                    <a:pt x="31" y="297"/>
                    <a:pt x="58" y="293"/>
                  </a:cubicBezTo>
                  <a:cubicBezTo>
                    <a:pt x="786" y="198"/>
                    <a:pt x="786" y="198"/>
                    <a:pt x="786" y="198"/>
                  </a:cubicBezTo>
                  <a:cubicBezTo>
                    <a:pt x="789" y="182"/>
                    <a:pt x="789" y="182"/>
                    <a:pt x="789" y="182"/>
                  </a:cubicBezTo>
                  <a:moveTo>
                    <a:pt x="2176" y="0"/>
                  </a:moveTo>
                  <a:cubicBezTo>
                    <a:pt x="2173" y="0"/>
                    <a:pt x="2170" y="0"/>
                    <a:pt x="2168" y="1"/>
                  </a:cubicBezTo>
                  <a:cubicBezTo>
                    <a:pt x="1387" y="103"/>
                    <a:pt x="1387" y="103"/>
                    <a:pt x="1387" y="103"/>
                  </a:cubicBezTo>
                  <a:cubicBezTo>
                    <a:pt x="1384" y="119"/>
                    <a:pt x="1384" y="119"/>
                    <a:pt x="1384" y="119"/>
                  </a:cubicBezTo>
                  <a:cubicBezTo>
                    <a:pt x="2170" y="16"/>
                    <a:pt x="2170" y="16"/>
                    <a:pt x="2170" y="16"/>
                  </a:cubicBezTo>
                  <a:cubicBezTo>
                    <a:pt x="2172" y="15"/>
                    <a:pt x="2174" y="15"/>
                    <a:pt x="2176" y="15"/>
                  </a:cubicBezTo>
                  <a:cubicBezTo>
                    <a:pt x="2201" y="15"/>
                    <a:pt x="2222" y="34"/>
                    <a:pt x="2226" y="59"/>
                  </a:cubicBezTo>
                  <a:cubicBezTo>
                    <a:pt x="2284" y="505"/>
                    <a:pt x="2284" y="505"/>
                    <a:pt x="2284" y="505"/>
                  </a:cubicBezTo>
                  <a:cubicBezTo>
                    <a:pt x="2300" y="512"/>
                    <a:pt x="2300" y="512"/>
                    <a:pt x="2300" y="512"/>
                  </a:cubicBezTo>
                  <a:cubicBezTo>
                    <a:pt x="2241" y="57"/>
                    <a:pt x="2241" y="57"/>
                    <a:pt x="2241" y="57"/>
                  </a:cubicBezTo>
                  <a:cubicBezTo>
                    <a:pt x="2238" y="40"/>
                    <a:pt x="2230" y="26"/>
                    <a:pt x="2219" y="16"/>
                  </a:cubicBezTo>
                  <a:cubicBezTo>
                    <a:pt x="2207" y="6"/>
                    <a:pt x="2192" y="0"/>
                    <a:pt x="2176" y="0"/>
                  </a:cubicBezTo>
                </a:path>
              </a:pathLst>
            </a:custGeom>
            <a:solidFill>
              <a:srgbClr val="373B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7" name="íṡļîḓe">
              <a:extLst>
                <a:ext uri="{FF2B5EF4-FFF2-40B4-BE49-F238E27FC236}">
                  <a16:creationId xmlns:a16="http://schemas.microsoft.com/office/drawing/2014/main" id="{1C465C64-FB87-4A5A-95E7-A8E01098538A}"/>
                </a:ext>
              </a:extLst>
            </p:cNvPr>
            <p:cNvSpPr/>
            <p:nvPr/>
          </p:nvSpPr>
          <p:spPr bwMode="auto">
            <a:xfrm>
              <a:off x="4058699" y="2180597"/>
              <a:ext cx="3923029" cy="2895463"/>
            </a:xfrm>
            <a:custGeom>
              <a:avLst/>
              <a:gdLst>
                <a:gd name="T0" fmla="*/ 2455 w 2467"/>
                <a:gd name="T1" fmla="*/ 1449 h 1824"/>
                <a:gd name="T2" fmla="*/ 2444 w 2467"/>
                <a:gd name="T3" fmla="*/ 1450 h 1824"/>
                <a:gd name="T4" fmla="*/ 2444 w 2467"/>
                <a:gd name="T5" fmla="*/ 1459 h 1824"/>
                <a:gd name="T6" fmla="*/ 2428 w 2467"/>
                <a:gd name="T7" fmla="*/ 1501 h 1824"/>
                <a:gd name="T8" fmla="*/ 2388 w 2467"/>
                <a:gd name="T9" fmla="*/ 1523 h 1824"/>
                <a:gd name="T10" fmla="*/ 277 w 2467"/>
                <a:gd name="T11" fmla="*/ 1800 h 1824"/>
                <a:gd name="T12" fmla="*/ 268 w 2467"/>
                <a:gd name="T13" fmla="*/ 1801 h 1824"/>
                <a:gd name="T14" fmla="*/ 225 w 2467"/>
                <a:gd name="T15" fmla="*/ 1785 h 1824"/>
                <a:gd name="T16" fmla="*/ 204 w 2467"/>
                <a:gd name="T17" fmla="*/ 1744 h 1824"/>
                <a:gd name="T18" fmla="*/ 24 w 2467"/>
                <a:gd name="T19" fmla="*/ 374 h 1824"/>
                <a:gd name="T20" fmla="*/ 23 w 2467"/>
                <a:gd name="T21" fmla="*/ 366 h 1824"/>
                <a:gd name="T22" fmla="*/ 39 w 2467"/>
                <a:gd name="T23" fmla="*/ 323 h 1824"/>
                <a:gd name="T24" fmla="*/ 80 w 2467"/>
                <a:gd name="T25" fmla="*/ 301 h 1824"/>
                <a:gd name="T26" fmla="*/ 2191 w 2467"/>
                <a:gd name="T27" fmla="*/ 24 h 1824"/>
                <a:gd name="T28" fmla="*/ 2199 w 2467"/>
                <a:gd name="T29" fmla="*/ 23 h 1824"/>
                <a:gd name="T30" fmla="*/ 2242 w 2467"/>
                <a:gd name="T31" fmla="*/ 39 h 1824"/>
                <a:gd name="T32" fmla="*/ 2264 w 2467"/>
                <a:gd name="T33" fmla="*/ 80 h 1824"/>
                <a:gd name="T34" fmla="*/ 2444 w 2467"/>
                <a:gd name="T35" fmla="*/ 1450 h 1824"/>
                <a:gd name="T36" fmla="*/ 2455 w 2467"/>
                <a:gd name="T37" fmla="*/ 1449 h 1824"/>
                <a:gd name="T38" fmla="*/ 2466 w 2467"/>
                <a:gd name="T39" fmla="*/ 1447 h 1824"/>
                <a:gd name="T40" fmla="*/ 2286 w 2467"/>
                <a:gd name="T41" fmla="*/ 77 h 1824"/>
                <a:gd name="T42" fmla="*/ 2257 w 2467"/>
                <a:gd name="T43" fmla="*/ 22 h 1824"/>
                <a:gd name="T44" fmla="*/ 2199 w 2467"/>
                <a:gd name="T45" fmla="*/ 0 h 1824"/>
                <a:gd name="T46" fmla="*/ 2188 w 2467"/>
                <a:gd name="T47" fmla="*/ 1 h 1824"/>
                <a:gd name="T48" fmla="*/ 77 w 2467"/>
                <a:gd name="T49" fmla="*/ 279 h 1824"/>
                <a:gd name="T50" fmla="*/ 22 w 2467"/>
                <a:gd name="T51" fmla="*/ 308 h 1824"/>
                <a:gd name="T52" fmla="*/ 0 w 2467"/>
                <a:gd name="T53" fmla="*/ 366 h 1824"/>
                <a:gd name="T54" fmla="*/ 1 w 2467"/>
                <a:gd name="T55" fmla="*/ 377 h 1824"/>
                <a:gd name="T56" fmla="*/ 181 w 2467"/>
                <a:gd name="T57" fmla="*/ 1747 h 1824"/>
                <a:gd name="T58" fmla="*/ 211 w 2467"/>
                <a:gd name="T59" fmla="*/ 1802 h 1824"/>
                <a:gd name="T60" fmla="*/ 268 w 2467"/>
                <a:gd name="T61" fmla="*/ 1824 h 1824"/>
                <a:gd name="T62" fmla="*/ 280 w 2467"/>
                <a:gd name="T63" fmla="*/ 1823 h 1824"/>
                <a:gd name="T64" fmla="*/ 2391 w 2467"/>
                <a:gd name="T65" fmla="*/ 1545 h 1824"/>
                <a:gd name="T66" fmla="*/ 2445 w 2467"/>
                <a:gd name="T67" fmla="*/ 1516 h 1824"/>
                <a:gd name="T68" fmla="*/ 2467 w 2467"/>
                <a:gd name="T69" fmla="*/ 1459 h 1824"/>
                <a:gd name="T70" fmla="*/ 2466 w 2467"/>
                <a:gd name="T71" fmla="*/ 1447 h 1824"/>
                <a:gd name="T72" fmla="*/ 2455 w 2467"/>
                <a:gd name="T73" fmla="*/ 1449 h 1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67" h="1824">
                  <a:moveTo>
                    <a:pt x="2455" y="1449"/>
                  </a:moveTo>
                  <a:cubicBezTo>
                    <a:pt x="2444" y="1450"/>
                    <a:pt x="2444" y="1450"/>
                    <a:pt x="2444" y="1450"/>
                  </a:cubicBezTo>
                  <a:cubicBezTo>
                    <a:pt x="2444" y="1453"/>
                    <a:pt x="2444" y="1456"/>
                    <a:pt x="2444" y="1459"/>
                  </a:cubicBezTo>
                  <a:cubicBezTo>
                    <a:pt x="2444" y="1475"/>
                    <a:pt x="2438" y="1490"/>
                    <a:pt x="2428" y="1501"/>
                  </a:cubicBezTo>
                  <a:cubicBezTo>
                    <a:pt x="2418" y="1513"/>
                    <a:pt x="2404" y="1521"/>
                    <a:pt x="2388" y="1523"/>
                  </a:cubicBezTo>
                  <a:cubicBezTo>
                    <a:pt x="277" y="1800"/>
                    <a:pt x="277" y="1800"/>
                    <a:pt x="277" y="1800"/>
                  </a:cubicBezTo>
                  <a:cubicBezTo>
                    <a:pt x="274" y="1801"/>
                    <a:pt x="271" y="1801"/>
                    <a:pt x="268" y="1801"/>
                  </a:cubicBezTo>
                  <a:cubicBezTo>
                    <a:pt x="252" y="1801"/>
                    <a:pt x="237" y="1795"/>
                    <a:pt x="225" y="1785"/>
                  </a:cubicBezTo>
                  <a:cubicBezTo>
                    <a:pt x="214" y="1775"/>
                    <a:pt x="206" y="1761"/>
                    <a:pt x="204" y="1744"/>
                  </a:cubicBezTo>
                  <a:cubicBezTo>
                    <a:pt x="24" y="374"/>
                    <a:pt x="24" y="374"/>
                    <a:pt x="24" y="374"/>
                  </a:cubicBezTo>
                  <a:cubicBezTo>
                    <a:pt x="23" y="371"/>
                    <a:pt x="23" y="368"/>
                    <a:pt x="23" y="366"/>
                  </a:cubicBezTo>
                  <a:cubicBezTo>
                    <a:pt x="23" y="350"/>
                    <a:pt x="29" y="335"/>
                    <a:pt x="39" y="323"/>
                  </a:cubicBezTo>
                  <a:cubicBezTo>
                    <a:pt x="49" y="311"/>
                    <a:pt x="63" y="303"/>
                    <a:pt x="80" y="301"/>
                  </a:cubicBezTo>
                  <a:cubicBezTo>
                    <a:pt x="2191" y="24"/>
                    <a:pt x="2191" y="24"/>
                    <a:pt x="2191" y="24"/>
                  </a:cubicBezTo>
                  <a:cubicBezTo>
                    <a:pt x="2193" y="23"/>
                    <a:pt x="2196" y="23"/>
                    <a:pt x="2199" y="23"/>
                  </a:cubicBezTo>
                  <a:cubicBezTo>
                    <a:pt x="2215" y="23"/>
                    <a:pt x="2230" y="29"/>
                    <a:pt x="2242" y="39"/>
                  </a:cubicBezTo>
                  <a:cubicBezTo>
                    <a:pt x="2253" y="49"/>
                    <a:pt x="2261" y="63"/>
                    <a:pt x="2264" y="80"/>
                  </a:cubicBezTo>
                  <a:cubicBezTo>
                    <a:pt x="2444" y="1450"/>
                    <a:pt x="2444" y="1450"/>
                    <a:pt x="2444" y="1450"/>
                  </a:cubicBezTo>
                  <a:cubicBezTo>
                    <a:pt x="2455" y="1449"/>
                    <a:pt x="2455" y="1449"/>
                    <a:pt x="2455" y="1449"/>
                  </a:cubicBezTo>
                  <a:cubicBezTo>
                    <a:pt x="2466" y="1447"/>
                    <a:pt x="2466" y="1447"/>
                    <a:pt x="2466" y="1447"/>
                  </a:cubicBezTo>
                  <a:cubicBezTo>
                    <a:pt x="2286" y="77"/>
                    <a:pt x="2286" y="77"/>
                    <a:pt x="2286" y="77"/>
                  </a:cubicBezTo>
                  <a:cubicBezTo>
                    <a:pt x="2283" y="55"/>
                    <a:pt x="2272" y="36"/>
                    <a:pt x="2257" y="22"/>
                  </a:cubicBezTo>
                  <a:cubicBezTo>
                    <a:pt x="2241" y="9"/>
                    <a:pt x="2221" y="0"/>
                    <a:pt x="2199" y="0"/>
                  </a:cubicBezTo>
                  <a:cubicBezTo>
                    <a:pt x="2195" y="0"/>
                    <a:pt x="2192" y="1"/>
                    <a:pt x="2188" y="1"/>
                  </a:cubicBezTo>
                  <a:cubicBezTo>
                    <a:pt x="77" y="279"/>
                    <a:pt x="77" y="279"/>
                    <a:pt x="77" y="279"/>
                  </a:cubicBezTo>
                  <a:cubicBezTo>
                    <a:pt x="55" y="282"/>
                    <a:pt x="35" y="293"/>
                    <a:pt x="22" y="308"/>
                  </a:cubicBezTo>
                  <a:cubicBezTo>
                    <a:pt x="8" y="324"/>
                    <a:pt x="0" y="344"/>
                    <a:pt x="0" y="366"/>
                  </a:cubicBezTo>
                  <a:cubicBezTo>
                    <a:pt x="0" y="369"/>
                    <a:pt x="1" y="373"/>
                    <a:pt x="1" y="377"/>
                  </a:cubicBezTo>
                  <a:cubicBezTo>
                    <a:pt x="181" y="1747"/>
                    <a:pt x="181" y="1747"/>
                    <a:pt x="181" y="1747"/>
                  </a:cubicBezTo>
                  <a:cubicBezTo>
                    <a:pt x="184" y="1769"/>
                    <a:pt x="195" y="1789"/>
                    <a:pt x="211" y="1802"/>
                  </a:cubicBezTo>
                  <a:cubicBezTo>
                    <a:pt x="226" y="1816"/>
                    <a:pt x="246" y="1824"/>
                    <a:pt x="268" y="1824"/>
                  </a:cubicBezTo>
                  <a:cubicBezTo>
                    <a:pt x="272" y="1824"/>
                    <a:pt x="276" y="1823"/>
                    <a:pt x="280" y="1823"/>
                  </a:cubicBezTo>
                  <a:cubicBezTo>
                    <a:pt x="2391" y="1545"/>
                    <a:pt x="2391" y="1545"/>
                    <a:pt x="2391" y="1545"/>
                  </a:cubicBezTo>
                  <a:cubicBezTo>
                    <a:pt x="2413" y="1542"/>
                    <a:pt x="2432" y="1532"/>
                    <a:pt x="2445" y="1516"/>
                  </a:cubicBezTo>
                  <a:cubicBezTo>
                    <a:pt x="2459" y="1500"/>
                    <a:pt x="2467" y="1480"/>
                    <a:pt x="2467" y="1459"/>
                  </a:cubicBezTo>
                  <a:cubicBezTo>
                    <a:pt x="2467" y="1455"/>
                    <a:pt x="2467" y="1451"/>
                    <a:pt x="2466" y="1447"/>
                  </a:cubicBezTo>
                  <a:cubicBezTo>
                    <a:pt x="2455" y="1449"/>
                    <a:pt x="2455" y="1449"/>
                    <a:pt x="2455" y="1449"/>
                  </a:cubicBezTo>
                </a:path>
              </a:pathLst>
            </a:custGeom>
            <a:solidFill>
              <a:srgbClr val="BFC9D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8" name="íŝľîḑê">
              <a:extLst>
                <a:ext uri="{FF2B5EF4-FFF2-40B4-BE49-F238E27FC236}">
                  <a16:creationId xmlns:a16="http://schemas.microsoft.com/office/drawing/2014/main" id="{1DEB1746-010F-4822-9B99-699829504CA0}"/>
                </a:ext>
              </a:extLst>
            </p:cNvPr>
            <p:cNvSpPr/>
            <p:nvPr/>
          </p:nvSpPr>
          <p:spPr bwMode="auto">
            <a:xfrm>
              <a:off x="5358202" y="2449191"/>
              <a:ext cx="149343" cy="18947"/>
            </a:xfrm>
            <a:custGeom>
              <a:avLst/>
              <a:gdLst>
                <a:gd name="T0" fmla="*/ 134 w 134"/>
                <a:gd name="T1" fmla="*/ 0 h 17"/>
                <a:gd name="T2" fmla="*/ 1 w 134"/>
                <a:gd name="T3" fmla="*/ 17 h 17"/>
                <a:gd name="T4" fmla="*/ 0 w 134"/>
                <a:gd name="T5" fmla="*/ 17 h 17"/>
                <a:gd name="T6" fmla="*/ 134 w 134"/>
                <a:gd name="T7" fmla="*/ 0 h 17"/>
              </a:gdLst>
              <a:ahLst/>
              <a:cxnLst>
                <a:cxn ang="0">
                  <a:pos x="T0" y="T1"/>
                </a:cxn>
                <a:cxn ang="0">
                  <a:pos x="T2" y="T3"/>
                </a:cxn>
                <a:cxn ang="0">
                  <a:pos x="T4" y="T5"/>
                </a:cxn>
                <a:cxn ang="0">
                  <a:pos x="T6" y="T7"/>
                </a:cxn>
              </a:cxnLst>
              <a:rect l="0" t="0" r="r" b="b"/>
              <a:pathLst>
                <a:path w="134" h="17">
                  <a:moveTo>
                    <a:pt x="134" y="0"/>
                  </a:moveTo>
                  <a:lnTo>
                    <a:pt x="1" y="17"/>
                  </a:lnTo>
                  <a:lnTo>
                    <a:pt x="0" y="17"/>
                  </a:lnTo>
                  <a:lnTo>
                    <a:pt x="134" y="0"/>
                  </a:ln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9" name="íşḻiḍe">
              <a:extLst>
                <a:ext uri="{FF2B5EF4-FFF2-40B4-BE49-F238E27FC236}">
                  <a16:creationId xmlns:a16="http://schemas.microsoft.com/office/drawing/2014/main" id="{982F7E98-36E8-4640-8A99-E91FD1436627}"/>
                </a:ext>
              </a:extLst>
            </p:cNvPr>
            <p:cNvSpPr/>
            <p:nvPr/>
          </p:nvSpPr>
          <p:spPr bwMode="auto">
            <a:xfrm>
              <a:off x="5358202" y="2449191"/>
              <a:ext cx="149343" cy="18947"/>
            </a:xfrm>
            <a:custGeom>
              <a:avLst/>
              <a:gdLst>
                <a:gd name="T0" fmla="*/ 134 w 134"/>
                <a:gd name="T1" fmla="*/ 0 h 17"/>
                <a:gd name="T2" fmla="*/ 1 w 134"/>
                <a:gd name="T3" fmla="*/ 17 h 17"/>
                <a:gd name="T4" fmla="*/ 0 w 134"/>
                <a:gd name="T5" fmla="*/ 17 h 17"/>
                <a:gd name="T6" fmla="*/ 134 w 134"/>
                <a:gd name="T7" fmla="*/ 0 h 17"/>
              </a:gdLst>
              <a:ahLst/>
              <a:cxnLst>
                <a:cxn ang="0">
                  <a:pos x="T0" y="T1"/>
                </a:cxn>
                <a:cxn ang="0">
                  <a:pos x="T2" y="T3"/>
                </a:cxn>
                <a:cxn ang="0">
                  <a:pos x="T4" y="T5"/>
                </a:cxn>
                <a:cxn ang="0">
                  <a:pos x="T6" y="T7"/>
                </a:cxn>
              </a:cxnLst>
              <a:rect l="0" t="0" r="r" b="b"/>
              <a:pathLst>
                <a:path w="134" h="17">
                  <a:moveTo>
                    <a:pt x="134" y="0"/>
                  </a:moveTo>
                  <a:lnTo>
                    <a:pt x="1" y="17"/>
                  </a:lnTo>
                  <a:lnTo>
                    <a:pt x="0" y="17"/>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0" name="iṧľïḋé">
              <a:extLst>
                <a:ext uri="{FF2B5EF4-FFF2-40B4-BE49-F238E27FC236}">
                  <a16:creationId xmlns:a16="http://schemas.microsoft.com/office/drawing/2014/main" id="{2B440AA2-C906-42E8-A801-014B81807BE2}"/>
                </a:ext>
              </a:extLst>
            </p:cNvPr>
            <p:cNvSpPr/>
            <p:nvPr/>
          </p:nvSpPr>
          <p:spPr bwMode="auto">
            <a:xfrm>
              <a:off x="5294676" y="2405725"/>
              <a:ext cx="1000818" cy="363326"/>
            </a:xfrm>
            <a:custGeom>
              <a:avLst/>
              <a:gdLst>
                <a:gd name="T0" fmla="*/ 674 w 898"/>
                <a:gd name="T1" fmla="*/ 30 h 326"/>
                <a:gd name="T2" fmla="*/ 45 w 898"/>
                <a:gd name="T3" fmla="*/ 113 h 326"/>
                <a:gd name="T4" fmla="*/ 0 w 898"/>
                <a:gd name="T5" fmla="*/ 326 h 326"/>
                <a:gd name="T6" fmla="*/ 853 w 898"/>
                <a:gd name="T7" fmla="*/ 215 h 326"/>
                <a:gd name="T8" fmla="*/ 876 w 898"/>
                <a:gd name="T9" fmla="*/ 107 h 326"/>
                <a:gd name="T10" fmla="*/ 674 w 898"/>
                <a:gd name="T11" fmla="*/ 30 h 326"/>
                <a:gd name="T12" fmla="*/ 898 w 898"/>
                <a:gd name="T13" fmla="*/ 0 h 326"/>
                <a:gd name="T14" fmla="*/ 810 w 898"/>
                <a:gd name="T15" fmla="*/ 11 h 326"/>
                <a:gd name="T16" fmla="*/ 888 w 898"/>
                <a:gd name="T17" fmla="*/ 43 h 326"/>
                <a:gd name="T18" fmla="*/ 898 w 898"/>
                <a:gd name="T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8" h="326">
                  <a:moveTo>
                    <a:pt x="674" y="30"/>
                  </a:moveTo>
                  <a:lnTo>
                    <a:pt x="45" y="113"/>
                  </a:lnTo>
                  <a:lnTo>
                    <a:pt x="0" y="326"/>
                  </a:lnTo>
                  <a:lnTo>
                    <a:pt x="853" y="215"/>
                  </a:lnTo>
                  <a:lnTo>
                    <a:pt x="876" y="107"/>
                  </a:lnTo>
                  <a:lnTo>
                    <a:pt x="674" y="30"/>
                  </a:lnTo>
                  <a:close/>
                  <a:moveTo>
                    <a:pt x="898" y="0"/>
                  </a:moveTo>
                  <a:lnTo>
                    <a:pt x="810" y="11"/>
                  </a:lnTo>
                  <a:lnTo>
                    <a:pt x="888" y="43"/>
                  </a:lnTo>
                  <a:lnTo>
                    <a:pt x="898" y="0"/>
                  </a:lnTo>
                  <a:close/>
                </a:path>
              </a:pathLst>
            </a:custGeom>
            <a:solidFill>
              <a:srgbClr val="797F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1" name="ïśľíḑè">
              <a:extLst>
                <a:ext uri="{FF2B5EF4-FFF2-40B4-BE49-F238E27FC236}">
                  <a16:creationId xmlns:a16="http://schemas.microsoft.com/office/drawing/2014/main" id="{83A364AB-D45C-471B-8815-9BF5B85FA7DA}"/>
                </a:ext>
              </a:extLst>
            </p:cNvPr>
            <p:cNvSpPr/>
            <p:nvPr/>
          </p:nvSpPr>
          <p:spPr bwMode="auto">
            <a:xfrm>
              <a:off x="5294676" y="2405725"/>
              <a:ext cx="1000818" cy="363326"/>
            </a:xfrm>
            <a:custGeom>
              <a:avLst/>
              <a:gdLst>
                <a:gd name="T0" fmla="*/ 674 w 898"/>
                <a:gd name="T1" fmla="*/ 30 h 326"/>
                <a:gd name="T2" fmla="*/ 45 w 898"/>
                <a:gd name="T3" fmla="*/ 113 h 326"/>
                <a:gd name="T4" fmla="*/ 0 w 898"/>
                <a:gd name="T5" fmla="*/ 326 h 326"/>
                <a:gd name="T6" fmla="*/ 853 w 898"/>
                <a:gd name="T7" fmla="*/ 215 h 326"/>
                <a:gd name="T8" fmla="*/ 876 w 898"/>
                <a:gd name="T9" fmla="*/ 107 h 326"/>
                <a:gd name="T10" fmla="*/ 674 w 898"/>
                <a:gd name="T11" fmla="*/ 30 h 326"/>
                <a:gd name="T12" fmla="*/ 898 w 898"/>
                <a:gd name="T13" fmla="*/ 0 h 326"/>
                <a:gd name="T14" fmla="*/ 810 w 898"/>
                <a:gd name="T15" fmla="*/ 11 h 326"/>
                <a:gd name="T16" fmla="*/ 888 w 898"/>
                <a:gd name="T17" fmla="*/ 43 h 326"/>
                <a:gd name="T18" fmla="*/ 898 w 898"/>
                <a:gd name="T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8" h="326">
                  <a:moveTo>
                    <a:pt x="674" y="30"/>
                  </a:moveTo>
                  <a:lnTo>
                    <a:pt x="45" y="113"/>
                  </a:lnTo>
                  <a:lnTo>
                    <a:pt x="0" y="326"/>
                  </a:lnTo>
                  <a:lnTo>
                    <a:pt x="853" y="215"/>
                  </a:lnTo>
                  <a:lnTo>
                    <a:pt x="876" y="107"/>
                  </a:lnTo>
                  <a:lnTo>
                    <a:pt x="674" y="30"/>
                  </a:lnTo>
                  <a:moveTo>
                    <a:pt x="898" y="0"/>
                  </a:moveTo>
                  <a:lnTo>
                    <a:pt x="810" y="11"/>
                  </a:lnTo>
                  <a:lnTo>
                    <a:pt x="888" y="43"/>
                  </a:lnTo>
                  <a:lnTo>
                    <a:pt x="89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2" name="îṥḷiḓé">
              <a:extLst>
                <a:ext uri="{FF2B5EF4-FFF2-40B4-BE49-F238E27FC236}">
                  <a16:creationId xmlns:a16="http://schemas.microsoft.com/office/drawing/2014/main" id="{8B81351F-97E8-4504-B9B2-ECFC78EB0B37}"/>
                </a:ext>
              </a:extLst>
            </p:cNvPr>
            <p:cNvSpPr/>
            <p:nvPr/>
          </p:nvSpPr>
          <p:spPr bwMode="auto">
            <a:xfrm>
              <a:off x="5344828" y="2380092"/>
              <a:ext cx="956238" cy="151572"/>
            </a:xfrm>
            <a:custGeom>
              <a:avLst/>
              <a:gdLst>
                <a:gd name="T0" fmla="*/ 588 w 858"/>
                <a:gd name="T1" fmla="*/ 36 h 136"/>
                <a:gd name="T2" fmla="*/ 5 w 858"/>
                <a:gd name="T3" fmla="*/ 113 h 136"/>
                <a:gd name="T4" fmla="*/ 0 w 858"/>
                <a:gd name="T5" fmla="*/ 136 h 136"/>
                <a:gd name="T6" fmla="*/ 629 w 858"/>
                <a:gd name="T7" fmla="*/ 53 h 136"/>
                <a:gd name="T8" fmla="*/ 588 w 858"/>
                <a:gd name="T9" fmla="*/ 36 h 136"/>
                <a:gd name="T10" fmla="*/ 858 w 858"/>
                <a:gd name="T11" fmla="*/ 0 h 136"/>
                <a:gd name="T12" fmla="*/ 724 w 858"/>
                <a:gd name="T13" fmla="*/ 19 h 136"/>
                <a:gd name="T14" fmla="*/ 765 w 858"/>
                <a:gd name="T15" fmla="*/ 34 h 136"/>
                <a:gd name="T16" fmla="*/ 853 w 858"/>
                <a:gd name="T17" fmla="*/ 23 h 136"/>
                <a:gd name="T18" fmla="*/ 858 w 858"/>
                <a:gd name="T1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8" h="136">
                  <a:moveTo>
                    <a:pt x="588" y="36"/>
                  </a:moveTo>
                  <a:lnTo>
                    <a:pt x="5" y="113"/>
                  </a:lnTo>
                  <a:lnTo>
                    <a:pt x="0" y="136"/>
                  </a:lnTo>
                  <a:lnTo>
                    <a:pt x="629" y="53"/>
                  </a:lnTo>
                  <a:lnTo>
                    <a:pt x="588" y="36"/>
                  </a:lnTo>
                  <a:close/>
                  <a:moveTo>
                    <a:pt x="858" y="0"/>
                  </a:moveTo>
                  <a:lnTo>
                    <a:pt x="724" y="19"/>
                  </a:lnTo>
                  <a:lnTo>
                    <a:pt x="765" y="34"/>
                  </a:lnTo>
                  <a:lnTo>
                    <a:pt x="853" y="23"/>
                  </a:lnTo>
                  <a:lnTo>
                    <a:pt x="858" y="0"/>
                  </a:lnTo>
                  <a:close/>
                </a:path>
              </a:pathLst>
            </a:custGeom>
            <a:solidFill>
              <a:srgbClr val="7376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3" name="iṣ1ïḓé">
              <a:extLst>
                <a:ext uri="{FF2B5EF4-FFF2-40B4-BE49-F238E27FC236}">
                  <a16:creationId xmlns:a16="http://schemas.microsoft.com/office/drawing/2014/main" id="{300CDE93-DA32-48B2-BAFD-C3F54165A4A8}"/>
                </a:ext>
              </a:extLst>
            </p:cNvPr>
            <p:cNvSpPr/>
            <p:nvPr/>
          </p:nvSpPr>
          <p:spPr bwMode="auto">
            <a:xfrm>
              <a:off x="5344828" y="2380092"/>
              <a:ext cx="956238" cy="151572"/>
            </a:xfrm>
            <a:custGeom>
              <a:avLst/>
              <a:gdLst>
                <a:gd name="T0" fmla="*/ 588 w 858"/>
                <a:gd name="T1" fmla="*/ 36 h 136"/>
                <a:gd name="T2" fmla="*/ 5 w 858"/>
                <a:gd name="T3" fmla="*/ 113 h 136"/>
                <a:gd name="T4" fmla="*/ 0 w 858"/>
                <a:gd name="T5" fmla="*/ 136 h 136"/>
                <a:gd name="T6" fmla="*/ 629 w 858"/>
                <a:gd name="T7" fmla="*/ 53 h 136"/>
                <a:gd name="T8" fmla="*/ 588 w 858"/>
                <a:gd name="T9" fmla="*/ 36 h 136"/>
                <a:gd name="T10" fmla="*/ 858 w 858"/>
                <a:gd name="T11" fmla="*/ 0 h 136"/>
                <a:gd name="T12" fmla="*/ 724 w 858"/>
                <a:gd name="T13" fmla="*/ 19 h 136"/>
                <a:gd name="T14" fmla="*/ 765 w 858"/>
                <a:gd name="T15" fmla="*/ 34 h 136"/>
                <a:gd name="T16" fmla="*/ 853 w 858"/>
                <a:gd name="T17" fmla="*/ 23 h 136"/>
                <a:gd name="T18" fmla="*/ 858 w 858"/>
                <a:gd name="T1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8" h="136">
                  <a:moveTo>
                    <a:pt x="588" y="36"/>
                  </a:moveTo>
                  <a:lnTo>
                    <a:pt x="5" y="113"/>
                  </a:lnTo>
                  <a:lnTo>
                    <a:pt x="0" y="136"/>
                  </a:lnTo>
                  <a:lnTo>
                    <a:pt x="629" y="53"/>
                  </a:lnTo>
                  <a:lnTo>
                    <a:pt x="588" y="36"/>
                  </a:lnTo>
                  <a:moveTo>
                    <a:pt x="858" y="0"/>
                  </a:moveTo>
                  <a:lnTo>
                    <a:pt x="724" y="19"/>
                  </a:lnTo>
                  <a:lnTo>
                    <a:pt x="765" y="34"/>
                  </a:lnTo>
                  <a:lnTo>
                    <a:pt x="853" y="23"/>
                  </a:lnTo>
                  <a:lnTo>
                    <a:pt x="8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4" name="ïṣļîḑe">
              <a:extLst>
                <a:ext uri="{FF2B5EF4-FFF2-40B4-BE49-F238E27FC236}">
                  <a16:creationId xmlns:a16="http://schemas.microsoft.com/office/drawing/2014/main" id="{0F3C5D41-DB53-4E61-8CAA-8DC8D8A41581}"/>
                </a:ext>
              </a:extLst>
            </p:cNvPr>
            <p:cNvSpPr/>
            <p:nvPr/>
          </p:nvSpPr>
          <p:spPr bwMode="auto">
            <a:xfrm>
              <a:off x="5350401" y="2350001"/>
              <a:ext cx="956238" cy="156030"/>
            </a:xfrm>
            <a:custGeom>
              <a:avLst/>
              <a:gdLst>
                <a:gd name="T0" fmla="*/ 527 w 858"/>
                <a:gd name="T1" fmla="*/ 42 h 140"/>
                <a:gd name="T2" fmla="*/ 141 w 858"/>
                <a:gd name="T3" fmla="*/ 89 h 140"/>
                <a:gd name="T4" fmla="*/ 7 w 858"/>
                <a:gd name="T5" fmla="*/ 106 h 140"/>
                <a:gd name="T6" fmla="*/ 0 w 858"/>
                <a:gd name="T7" fmla="*/ 140 h 140"/>
                <a:gd name="T8" fmla="*/ 583 w 858"/>
                <a:gd name="T9" fmla="*/ 63 h 140"/>
                <a:gd name="T10" fmla="*/ 527 w 858"/>
                <a:gd name="T11" fmla="*/ 42 h 140"/>
                <a:gd name="T12" fmla="*/ 858 w 858"/>
                <a:gd name="T13" fmla="*/ 0 h 140"/>
                <a:gd name="T14" fmla="*/ 666 w 858"/>
                <a:gd name="T15" fmla="*/ 24 h 140"/>
                <a:gd name="T16" fmla="*/ 719 w 858"/>
                <a:gd name="T17" fmla="*/ 46 h 140"/>
                <a:gd name="T18" fmla="*/ 853 w 858"/>
                <a:gd name="T19" fmla="*/ 27 h 140"/>
                <a:gd name="T20" fmla="*/ 858 w 858"/>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8" h="140">
                  <a:moveTo>
                    <a:pt x="527" y="42"/>
                  </a:moveTo>
                  <a:lnTo>
                    <a:pt x="141" y="89"/>
                  </a:lnTo>
                  <a:lnTo>
                    <a:pt x="7" y="106"/>
                  </a:lnTo>
                  <a:lnTo>
                    <a:pt x="0" y="140"/>
                  </a:lnTo>
                  <a:lnTo>
                    <a:pt x="583" y="63"/>
                  </a:lnTo>
                  <a:lnTo>
                    <a:pt x="527" y="42"/>
                  </a:lnTo>
                  <a:close/>
                  <a:moveTo>
                    <a:pt x="858" y="0"/>
                  </a:moveTo>
                  <a:lnTo>
                    <a:pt x="666" y="24"/>
                  </a:lnTo>
                  <a:lnTo>
                    <a:pt x="719" y="46"/>
                  </a:lnTo>
                  <a:lnTo>
                    <a:pt x="853" y="27"/>
                  </a:lnTo>
                  <a:lnTo>
                    <a:pt x="858" y="0"/>
                  </a:lnTo>
                  <a:close/>
                </a:path>
              </a:pathLst>
            </a:custGeom>
            <a:solidFill>
              <a:srgbClr val="D2D9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5" name="íšlîďê">
              <a:extLst>
                <a:ext uri="{FF2B5EF4-FFF2-40B4-BE49-F238E27FC236}">
                  <a16:creationId xmlns:a16="http://schemas.microsoft.com/office/drawing/2014/main" id="{595F90CA-DBE9-4F02-A936-C7BB1C6BC280}"/>
                </a:ext>
              </a:extLst>
            </p:cNvPr>
            <p:cNvSpPr/>
            <p:nvPr/>
          </p:nvSpPr>
          <p:spPr bwMode="auto">
            <a:xfrm>
              <a:off x="5350401" y="2350001"/>
              <a:ext cx="956238" cy="156030"/>
            </a:xfrm>
            <a:custGeom>
              <a:avLst/>
              <a:gdLst>
                <a:gd name="T0" fmla="*/ 527 w 858"/>
                <a:gd name="T1" fmla="*/ 42 h 140"/>
                <a:gd name="T2" fmla="*/ 141 w 858"/>
                <a:gd name="T3" fmla="*/ 89 h 140"/>
                <a:gd name="T4" fmla="*/ 7 w 858"/>
                <a:gd name="T5" fmla="*/ 106 h 140"/>
                <a:gd name="T6" fmla="*/ 0 w 858"/>
                <a:gd name="T7" fmla="*/ 140 h 140"/>
                <a:gd name="T8" fmla="*/ 583 w 858"/>
                <a:gd name="T9" fmla="*/ 63 h 140"/>
                <a:gd name="T10" fmla="*/ 527 w 858"/>
                <a:gd name="T11" fmla="*/ 42 h 140"/>
                <a:gd name="T12" fmla="*/ 858 w 858"/>
                <a:gd name="T13" fmla="*/ 0 h 140"/>
                <a:gd name="T14" fmla="*/ 666 w 858"/>
                <a:gd name="T15" fmla="*/ 24 h 140"/>
                <a:gd name="T16" fmla="*/ 719 w 858"/>
                <a:gd name="T17" fmla="*/ 46 h 140"/>
                <a:gd name="T18" fmla="*/ 853 w 858"/>
                <a:gd name="T19" fmla="*/ 27 h 140"/>
                <a:gd name="T20" fmla="*/ 858 w 858"/>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8" h="140">
                  <a:moveTo>
                    <a:pt x="527" y="42"/>
                  </a:moveTo>
                  <a:lnTo>
                    <a:pt x="141" y="89"/>
                  </a:lnTo>
                  <a:lnTo>
                    <a:pt x="7" y="106"/>
                  </a:lnTo>
                  <a:lnTo>
                    <a:pt x="0" y="140"/>
                  </a:lnTo>
                  <a:lnTo>
                    <a:pt x="583" y="63"/>
                  </a:lnTo>
                  <a:lnTo>
                    <a:pt x="527" y="42"/>
                  </a:lnTo>
                  <a:moveTo>
                    <a:pt x="858" y="0"/>
                  </a:moveTo>
                  <a:lnTo>
                    <a:pt x="666" y="24"/>
                  </a:lnTo>
                  <a:lnTo>
                    <a:pt x="719" y="46"/>
                  </a:lnTo>
                  <a:lnTo>
                    <a:pt x="853" y="27"/>
                  </a:lnTo>
                  <a:lnTo>
                    <a:pt x="8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6" name="îṥlïďè">
              <a:extLst>
                <a:ext uri="{FF2B5EF4-FFF2-40B4-BE49-F238E27FC236}">
                  <a16:creationId xmlns:a16="http://schemas.microsoft.com/office/drawing/2014/main" id="{2D98A772-8402-4834-85D9-AEC21F246F72}"/>
                </a:ext>
              </a:extLst>
            </p:cNvPr>
            <p:cNvSpPr/>
            <p:nvPr/>
          </p:nvSpPr>
          <p:spPr bwMode="auto">
            <a:xfrm>
              <a:off x="4810985" y="4966840"/>
              <a:ext cx="514898" cy="71328"/>
            </a:xfrm>
            <a:custGeom>
              <a:avLst/>
              <a:gdLst>
                <a:gd name="T0" fmla="*/ 462 w 462"/>
                <a:gd name="T1" fmla="*/ 0 h 64"/>
                <a:gd name="T2" fmla="*/ 2 w 462"/>
                <a:gd name="T3" fmla="*/ 59 h 64"/>
                <a:gd name="T4" fmla="*/ 0 w 462"/>
                <a:gd name="T5" fmla="*/ 64 h 64"/>
                <a:gd name="T6" fmla="*/ 442 w 462"/>
                <a:gd name="T7" fmla="*/ 9 h 64"/>
                <a:gd name="T8" fmla="*/ 461 w 462"/>
                <a:gd name="T9" fmla="*/ 4 h 64"/>
                <a:gd name="T10" fmla="*/ 462 w 462"/>
                <a:gd name="T11" fmla="*/ 0 h 64"/>
              </a:gdLst>
              <a:ahLst/>
              <a:cxnLst>
                <a:cxn ang="0">
                  <a:pos x="T0" y="T1"/>
                </a:cxn>
                <a:cxn ang="0">
                  <a:pos x="T2" y="T3"/>
                </a:cxn>
                <a:cxn ang="0">
                  <a:pos x="T4" y="T5"/>
                </a:cxn>
                <a:cxn ang="0">
                  <a:pos x="T6" y="T7"/>
                </a:cxn>
                <a:cxn ang="0">
                  <a:pos x="T8" y="T9"/>
                </a:cxn>
                <a:cxn ang="0">
                  <a:pos x="T10" y="T11"/>
                </a:cxn>
              </a:cxnLst>
              <a:rect l="0" t="0" r="r" b="b"/>
              <a:pathLst>
                <a:path w="462" h="64">
                  <a:moveTo>
                    <a:pt x="462" y="0"/>
                  </a:moveTo>
                  <a:lnTo>
                    <a:pt x="2" y="59"/>
                  </a:lnTo>
                  <a:lnTo>
                    <a:pt x="0" y="64"/>
                  </a:lnTo>
                  <a:lnTo>
                    <a:pt x="442" y="9"/>
                  </a:lnTo>
                  <a:lnTo>
                    <a:pt x="461" y="4"/>
                  </a:lnTo>
                  <a:lnTo>
                    <a:pt x="462" y="0"/>
                  </a:lnTo>
                  <a:close/>
                </a:path>
              </a:pathLst>
            </a:custGeom>
            <a:solidFill>
              <a:srgbClr val="BAC4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7" name="îS1iďe">
              <a:extLst>
                <a:ext uri="{FF2B5EF4-FFF2-40B4-BE49-F238E27FC236}">
                  <a16:creationId xmlns:a16="http://schemas.microsoft.com/office/drawing/2014/main" id="{8D9EDC0C-040A-4998-A764-36812857D06F}"/>
                </a:ext>
              </a:extLst>
            </p:cNvPr>
            <p:cNvSpPr/>
            <p:nvPr/>
          </p:nvSpPr>
          <p:spPr bwMode="auto">
            <a:xfrm>
              <a:off x="4810985" y="4966840"/>
              <a:ext cx="514898" cy="71328"/>
            </a:xfrm>
            <a:custGeom>
              <a:avLst/>
              <a:gdLst>
                <a:gd name="T0" fmla="*/ 462 w 462"/>
                <a:gd name="T1" fmla="*/ 0 h 64"/>
                <a:gd name="T2" fmla="*/ 2 w 462"/>
                <a:gd name="T3" fmla="*/ 59 h 64"/>
                <a:gd name="T4" fmla="*/ 0 w 462"/>
                <a:gd name="T5" fmla="*/ 64 h 64"/>
                <a:gd name="T6" fmla="*/ 442 w 462"/>
                <a:gd name="T7" fmla="*/ 9 h 64"/>
                <a:gd name="T8" fmla="*/ 461 w 462"/>
                <a:gd name="T9" fmla="*/ 4 h 64"/>
                <a:gd name="T10" fmla="*/ 462 w 462"/>
                <a:gd name="T11" fmla="*/ 0 h 64"/>
              </a:gdLst>
              <a:ahLst/>
              <a:cxnLst>
                <a:cxn ang="0">
                  <a:pos x="T0" y="T1"/>
                </a:cxn>
                <a:cxn ang="0">
                  <a:pos x="T2" y="T3"/>
                </a:cxn>
                <a:cxn ang="0">
                  <a:pos x="T4" y="T5"/>
                </a:cxn>
                <a:cxn ang="0">
                  <a:pos x="T6" y="T7"/>
                </a:cxn>
                <a:cxn ang="0">
                  <a:pos x="T8" y="T9"/>
                </a:cxn>
                <a:cxn ang="0">
                  <a:pos x="T10" y="T11"/>
                </a:cxn>
              </a:cxnLst>
              <a:rect l="0" t="0" r="r" b="b"/>
              <a:pathLst>
                <a:path w="462" h="64">
                  <a:moveTo>
                    <a:pt x="462" y="0"/>
                  </a:moveTo>
                  <a:lnTo>
                    <a:pt x="2" y="59"/>
                  </a:lnTo>
                  <a:lnTo>
                    <a:pt x="0" y="64"/>
                  </a:lnTo>
                  <a:lnTo>
                    <a:pt x="442" y="9"/>
                  </a:lnTo>
                  <a:lnTo>
                    <a:pt x="461" y="4"/>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8" name="iṩlíďê">
              <a:extLst>
                <a:ext uri="{FF2B5EF4-FFF2-40B4-BE49-F238E27FC236}">
                  <a16:creationId xmlns:a16="http://schemas.microsoft.com/office/drawing/2014/main" id="{B38C0358-BDF4-4128-8479-6C71833E66DB}"/>
                </a:ext>
              </a:extLst>
            </p:cNvPr>
            <p:cNvSpPr/>
            <p:nvPr/>
          </p:nvSpPr>
          <p:spPr bwMode="auto">
            <a:xfrm>
              <a:off x="5303592" y="4971298"/>
              <a:ext cx="21176" cy="5573"/>
            </a:xfrm>
            <a:custGeom>
              <a:avLst/>
              <a:gdLst>
                <a:gd name="T0" fmla="*/ 19 w 19"/>
                <a:gd name="T1" fmla="*/ 0 h 5"/>
                <a:gd name="T2" fmla="*/ 0 w 19"/>
                <a:gd name="T3" fmla="*/ 5 h 5"/>
                <a:gd name="T4" fmla="*/ 19 w 19"/>
                <a:gd name="T5" fmla="*/ 3 h 5"/>
                <a:gd name="T6" fmla="*/ 19 w 19"/>
                <a:gd name="T7" fmla="*/ 0 h 5"/>
              </a:gdLst>
              <a:ahLst/>
              <a:cxnLst>
                <a:cxn ang="0">
                  <a:pos x="T0" y="T1"/>
                </a:cxn>
                <a:cxn ang="0">
                  <a:pos x="T2" y="T3"/>
                </a:cxn>
                <a:cxn ang="0">
                  <a:pos x="T4" y="T5"/>
                </a:cxn>
                <a:cxn ang="0">
                  <a:pos x="T6" y="T7"/>
                </a:cxn>
              </a:cxnLst>
              <a:rect l="0" t="0" r="r" b="b"/>
              <a:pathLst>
                <a:path w="19" h="5">
                  <a:moveTo>
                    <a:pt x="19" y="0"/>
                  </a:moveTo>
                  <a:lnTo>
                    <a:pt x="0" y="5"/>
                  </a:lnTo>
                  <a:lnTo>
                    <a:pt x="19" y="3"/>
                  </a:lnTo>
                  <a:lnTo>
                    <a:pt x="19" y="0"/>
                  </a:lnTo>
                  <a:close/>
                </a:path>
              </a:pathLst>
            </a:custGeom>
            <a:solidFill>
              <a:srgbClr val="7579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9" name="ïś1ïdé">
              <a:extLst>
                <a:ext uri="{FF2B5EF4-FFF2-40B4-BE49-F238E27FC236}">
                  <a16:creationId xmlns:a16="http://schemas.microsoft.com/office/drawing/2014/main" id="{A37D1961-1977-4141-8DE8-B74534403A83}"/>
                </a:ext>
              </a:extLst>
            </p:cNvPr>
            <p:cNvSpPr/>
            <p:nvPr/>
          </p:nvSpPr>
          <p:spPr bwMode="auto">
            <a:xfrm>
              <a:off x="5303592" y="4971298"/>
              <a:ext cx="21176" cy="5573"/>
            </a:xfrm>
            <a:custGeom>
              <a:avLst/>
              <a:gdLst>
                <a:gd name="T0" fmla="*/ 19 w 19"/>
                <a:gd name="T1" fmla="*/ 0 h 5"/>
                <a:gd name="T2" fmla="*/ 0 w 19"/>
                <a:gd name="T3" fmla="*/ 5 h 5"/>
                <a:gd name="T4" fmla="*/ 19 w 19"/>
                <a:gd name="T5" fmla="*/ 3 h 5"/>
                <a:gd name="T6" fmla="*/ 19 w 19"/>
                <a:gd name="T7" fmla="*/ 0 h 5"/>
              </a:gdLst>
              <a:ahLst/>
              <a:cxnLst>
                <a:cxn ang="0">
                  <a:pos x="T0" y="T1"/>
                </a:cxn>
                <a:cxn ang="0">
                  <a:pos x="T2" y="T3"/>
                </a:cxn>
                <a:cxn ang="0">
                  <a:pos x="T4" y="T5"/>
                </a:cxn>
                <a:cxn ang="0">
                  <a:pos x="T6" y="T7"/>
                </a:cxn>
              </a:cxnLst>
              <a:rect l="0" t="0" r="r" b="b"/>
              <a:pathLst>
                <a:path w="19" h="5">
                  <a:moveTo>
                    <a:pt x="19" y="0"/>
                  </a:moveTo>
                  <a:lnTo>
                    <a:pt x="0" y="5"/>
                  </a:lnTo>
                  <a:lnTo>
                    <a:pt x="19" y="3"/>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0" name="iśḷídê">
              <a:extLst>
                <a:ext uri="{FF2B5EF4-FFF2-40B4-BE49-F238E27FC236}">
                  <a16:creationId xmlns:a16="http://schemas.microsoft.com/office/drawing/2014/main" id="{AA54908F-6F14-4B8E-B710-278F511EC8C0}"/>
                </a:ext>
              </a:extLst>
            </p:cNvPr>
            <p:cNvSpPr/>
            <p:nvPr/>
          </p:nvSpPr>
          <p:spPr bwMode="auto">
            <a:xfrm>
              <a:off x="5324767" y="4952351"/>
              <a:ext cx="104763" cy="18947"/>
            </a:xfrm>
            <a:custGeom>
              <a:avLst/>
              <a:gdLst>
                <a:gd name="T0" fmla="*/ 94 w 94"/>
                <a:gd name="T1" fmla="*/ 0 h 17"/>
                <a:gd name="T2" fmla="*/ 1 w 94"/>
                <a:gd name="T3" fmla="*/ 13 h 17"/>
                <a:gd name="T4" fmla="*/ 0 w 94"/>
                <a:gd name="T5" fmla="*/ 17 h 17"/>
                <a:gd name="T6" fmla="*/ 26 w 94"/>
                <a:gd name="T7" fmla="*/ 10 h 17"/>
                <a:gd name="T8" fmla="*/ 27 w 94"/>
                <a:gd name="T9" fmla="*/ 17 h 17"/>
                <a:gd name="T10" fmla="*/ 93 w 94"/>
                <a:gd name="T11" fmla="*/ 8 h 17"/>
                <a:gd name="T12" fmla="*/ 94 w 9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94" h="17">
                  <a:moveTo>
                    <a:pt x="94" y="0"/>
                  </a:moveTo>
                  <a:lnTo>
                    <a:pt x="1" y="13"/>
                  </a:lnTo>
                  <a:lnTo>
                    <a:pt x="0" y="17"/>
                  </a:lnTo>
                  <a:lnTo>
                    <a:pt x="26" y="10"/>
                  </a:lnTo>
                  <a:lnTo>
                    <a:pt x="27" y="17"/>
                  </a:lnTo>
                  <a:lnTo>
                    <a:pt x="93" y="8"/>
                  </a:lnTo>
                  <a:lnTo>
                    <a:pt x="94" y="0"/>
                  </a:lnTo>
                  <a:close/>
                </a:path>
              </a:pathLst>
            </a:custGeom>
            <a:solidFill>
              <a:srgbClr val="92A0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1" name="isḷîḍe">
              <a:extLst>
                <a:ext uri="{FF2B5EF4-FFF2-40B4-BE49-F238E27FC236}">
                  <a16:creationId xmlns:a16="http://schemas.microsoft.com/office/drawing/2014/main" id="{F973B1BF-7405-4AC1-B72B-0AB64DE136E0}"/>
                </a:ext>
              </a:extLst>
            </p:cNvPr>
            <p:cNvSpPr/>
            <p:nvPr/>
          </p:nvSpPr>
          <p:spPr bwMode="auto">
            <a:xfrm>
              <a:off x="5324767" y="4952351"/>
              <a:ext cx="104763" cy="18947"/>
            </a:xfrm>
            <a:custGeom>
              <a:avLst/>
              <a:gdLst>
                <a:gd name="T0" fmla="*/ 94 w 94"/>
                <a:gd name="T1" fmla="*/ 0 h 17"/>
                <a:gd name="T2" fmla="*/ 1 w 94"/>
                <a:gd name="T3" fmla="*/ 13 h 17"/>
                <a:gd name="T4" fmla="*/ 0 w 94"/>
                <a:gd name="T5" fmla="*/ 17 h 17"/>
                <a:gd name="T6" fmla="*/ 26 w 94"/>
                <a:gd name="T7" fmla="*/ 10 h 17"/>
                <a:gd name="T8" fmla="*/ 27 w 94"/>
                <a:gd name="T9" fmla="*/ 17 h 17"/>
                <a:gd name="T10" fmla="*/ 93 w 94"/>
                <a:gd name="T11" fmla="*/ 8 h 17"/>
                <a:gd name="T12" fmla="*/ 94 w 9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94" h="17">
                  <a:moveTo>
                    <a:pt x="94" y="0"/>
                  </a:moveTo>
                  <a:lnTo>
                    <a:pt x="1" y="13"/>
                  </a:lnTo>
                  <a:lnTo>
                    <a:pt x="0" y="17"/>
                  </a:lnTo>
                  <a:lnTo>
                    <a:pt x="26" y="10"/>
                  </a:lnTo>
                  <a:lnTo>
                    <a:pt x="27" y="17"/>
                  </a:lnTo>
                  <a:lnTo>
                    <a:pt x="93" y="8"/>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2" name="íṡļîḋé">
              <a:extLst>
                <a:ext uri="{FF2B5EF4-FFF2-40B4-BE49-F238E27FC236}">
                  <a16:creationId xmlns:a16="http://schemas.microsoft.com/office/drawing/2014/main" id="{7FC33BE5-5F6E-46D6-BF21-C0A651A5C041}"/>
                </a:ext>
              </a:extLst>
            </p:cNvPr>
            <p:cNvSpPr/>
            <p:nvPr/>
          </p:nvSpPr>
          <p:spPr bwMode="auto">
            <a:xfrm>
              <a:off x="5324767" y="4963496"/>
              <a:ext cx="30092" cy="11145"/>
            </a:xfrm>
            <a:custGeom>
              <a:avLst/>
              <a:gdLst>
                <a:gd name="T0" fmla="*/ 26 w 27"/>
                <a:gd name="T1" fmla="*/ 0 h 10"/>
                <a:gd name="T2" fmla="*/ 0 w 27"/>
                <a:gd name="T3" fmla="*/ 7 h 10"/>
                <a:gd name="T4" fmla="*/ 0 w 27"/>
                <a:gd name="T5" fmla="*/ 10 h 10"/>
                <a:gd name="T6" fmla="*/ 27 w 27"/>
                <a:gd name="T7" fmla="*/ 7 h 10"/>
                <a:gd name="T8" fmla="*/ 26 w 27"/>
                <a:gd name="T9" fmla="*/ 0 h 10"/>
              </a:gdLst>
              <a:ahLst/>
              <a:cxnLst>
                <a:cxn ang="0">
                  <a:pos x="T0" y="T1"/>
                </a:cxn>
                <a:cxn ang="0">
                  <a:pos x="T2" y="T3"/>
                </a:cxn>
                <a:cxn ang="0">
                  <a:pos x="T4" y="T5"/>
                </a:cxn>
                <a:cxn ang="0">
                  <a:pos x="T6" y="T7"/>
                </a:cxn>
                <a:cxn ang="0">
                  <a:pos x="T8" y="T9"/>
                </a:cxn>
              </a:cxnLst>
              <a:rect l="0" t="0" r="r" b="b"/>
              <a:pathLst>
                <a:path w="27" h="10">
                  <a:moveTo>
                    <a:pt x="26" y="0"/>
                  </a:moveTo>
                  <a:lnTo>
                    <a:pt x="0" y="7"/>
                  </a:lnTo>
                  <a:lnTo>
                    <a:pt x="0" y="10"/>
                  </a:lnTo>
                  <a:lnTo>
                    <a:pt x="27" y="7"/>
                  </a:lnTo>
                  <a:lnTo>
                    <a:pt x="26" y="0"/>
                  </a:lnTo>
                  <a:close/>
                </a:path>
              </a:pathLst>
            </a:custGeom>
            <a:solidFill>
              <a:srgbClr val="666C8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3" name="îŝḷîḍe">
              <a:extLst>
                <a:ext uri="{FF2B5EF4-FFF2-40B4-BE49-F238E27FC236}">
                  <a16:creationId xmlns:a16="http://schemas.microsoft.com/office/drawing/2014/main" id="{C2791B9D-C2FC-4FBE-9527-451179A12544}"/>
                </a:ext>
              </a:extLst>
            </p:cNvPr>
            <p:cNvSpPr/>
            <p:nvPr/>
          </p:nvSpPr>
          <p:spPr bwMode="auto">
            <a:xfrm>
              <a:off x="5324767" y="4963496"/>
              <a:ext cx="30092" cy="11145"/>
            </a:xfrm>
            <a:custGeom>
              <a:avLst/>
              <a:gdLst>
                <a:gd name="T0" fmla="*/ 26 w 27"/>
                <a:gd name="T1" fmla="*/ 0 h 10"/>
                <a:gd name="T2" fmla="*/ 0 w 27"/>
                <a:gd name="T3" fmla="*/ 7 h 10"/>
                <a:gd name="T4" fmla="*/ 0 w 27"/>
                <a:gd name="T5" fmla="*/ 10 h 10"/>
                <a:gd name="T6" fmla="*/ 27 w 27"/>
                <a:gd name="T7" fmla="*/ 7 h 10"/>
                <a:gd name="T8" fmla="*/ 26 w 27"/>
                <a:gd name="T9" fmla="*/ 0 h 10"/>
              </a:gdLst>
              <a:ahLst/>
              <a:cxnLst>
                <a:cxn ang="0">
                  <a:pos x="T0" y="T1"/>
                </a:cxn>
                <a:cxn ang="0">
                  <a:pos x="T2" y="T3"/>
                </a:cxn>
                <a:cxn ang="0">
                  <a:pos x="T4" y="T5"/>
                </a:cxn>
                <a:cxn ang="0">
                  <a:pos x="T6" y="T7"/>
                </a:cxn>
                <a:cxn ang="0">
                  <a:pos x="T8" y="T9"/>
                </a:cxn>
              </a:cxnLst>
              <a:rect l="0" t="0" r="r" b="b"/>
              <a:pathLst>
                <a:path w="27" h="10">
                  <a:moveTo>
                    <a:pt x="26" y="0"/>
                  </a:moveTo>
                  <a:lnTo>
                    <a:pt x="0" y="7"/>
                  </a:lnTo>
                  <a:lnTo>
                    <a:pt x="0" y="10"/>
                  </a:lnTo>
                  <a:lnTo>
                    <a:pt x="27" y="7"/>
                  </a:lnTo>
                  <a:lnTo>
                    <a:pt x="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4" name="ïşḻíḑé">
              <a:extLst>
                <a:ext uri="{FF2B5EF4-FFF2-40B4-BE49-F238E27FC236}">
                  <a16:creationId xmlns:a16="http://schemas.microsoft.com/office/drawing/2014/main" id="{473FFE98-DD16-40DC-BD42-08E929E76B5D}"/>
                </a:ext>
              </a:extLst>
            </p:cNvPr>
            <p:cNvSpPr/>
            <p:nvPr/>
          </p:nvSpPr>
          <p:spPr bwMode="auto">
            <a:xfrm>
              <a:off x="5428416" y="4908886"/>
              <a:ext cx="333235" cy="52382"/>
            </a:xfrm>
            <a:custGeom>
              <a:avLst/>
              <a:gdLst>
                <a:gd name="T0" fmla="*/ 299 w 299"/>
                <a:gd name="T1" fmla="*/ 0 h 47"/>
                <a:gd name="T2" fmla="*/ 1 w 299"/>
                <a:gd name="T3" fmla="*/ 39 h 47"/>
                <a:gd name="T4" fmla="*/ 0 w 299"/>
                <a:gd name="T5" fmla="*/ 47 h 47"/>
                <a:gd name="T6" fmla="*/ 298 w 299"/>
                <a:gd name="T7" fmla="*/ 10 h 47"/>
                <a:gd name="T8" fmla="*/ 299 w 299"/>
                <a:gd name="T9" fmla="*/ 0 h 47"/>
              </a:gdLst>
              <a:ahLst/>
              <a:cxnLst>
                <a:cxn ang="0">
                  <a:pos x="T0" y="T1"/>
                </a:cxn>
                <a:cxn ang="0">
                  <a:pos x="T2" y="T3"/>
                </a:cxn>
                <a:cxn ang="0">
                  <a:pos x="T4" y="T5"/>
                </a:cxn>
                <a:cxn ang="0">
                  <a:pos x="T6" y="T7"/>
                </a:cxn>
                <a:cxn ang="0">
                  <a:pos x="T8" y="T9"/>
                </a:cxn>
              </a:cxnLst>
              <a:rect l="0" t="0" r="r" b="b"/>
              <a:pathLst>
                <a:path w="299" h="47">
                  <a:moveTo>
                    <a:pt x="299" y="0"/>
                  </a:moveTo>
                  <a:lnTo>
                    <a:pt x="1" y="39"/>
                  </a:lnTo>
                  <a:lnTo>
                    <a:pt x="0" y="47"/>
                  </a:lnTo>
                  <a:lnTo>
                    <a:pt x="298" y="10"/>
                  </a:lnTo>
                  <a:lnTo>
                    <a:pt x="299" y="0"/>
                  </a:lnTo>
                  <a:close/>
                </a:path>
              </a:pathLst>
            </a:custGeom>
            <a:solidFill>
              <a:srgbClr val="B8C3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5" name="ïṧļîḓé">
              <a:extLst>
                <a:ext uri="{FF2B5EF4-FFF2-40B4-BE49-F238E27FC236}">
                  <a16:creationId xmlns:a16="http://schemas.microsoft.com/office/drawing/2014/main" id="{8E6E9366-21B1-4FCE-9833-094F3877669C}"/>
                </a:ext>
              </a:extLst>
            </p:cNvPr>
            <p:cNvSpPr/>
            <p:nvPr/>
          </p:nvSpPr>
          <p:spPr bwMode="auto">
            <a:xfrm>
              <a:off x="5428416" y="4908886"/>
              <a:ext cx="333235" cy="52382"/>
            </a:xfrm>
            <a:custGeom>
              <a:avLst/>
              <a:gdLst>
                <a:gd name="T0" fmla="*/ 299 w 299"/>
                <a:gd name="T1" fmla="*/ 0 h 47"/>
                <a:gd name="T2" fmla="*/ 1 w 299"/>
                <a:gd name="T3" fmla="*/ 39 h 47"/>
                <a:gd name="T4" fmla="*/ 0 w 299"/>
                <a:gd name="T5" fmla="*/ 47 h 47"/>
                <a:gd name="T6" fmla="*/ 298 w 299"/>
                <a:gd name="T7" fmla="*/ 10 h 47"/>
                <a:gd name="T8" fmla="*/ 299 w 299"/>
                <a:gd name="T9" fmla="*/ 0 h 47"/>
              </a:gdLst>
              <a:ahLst/>
              <a:cxnLst>
                <a:cxn ang="0">
                  <a:pos x="T0" y="T1"/>
                </a:cxn>
                <a:cxn ang="0">
                  <a:pos x="T2" y="T3"/>
                </a:cxn>
                <a:cxn ang="0">
                  <a:pos x="T4" y="T5"/>
                </a:cxn>
                <a:cxn ang="0">
                  <a:pos x="T6" y="T7"/>
                </a:cxn>
                <a:cxn ang="0">
                  <a:pos x="T8" y="T9"/>
                </a:cxn>
              </a:cxnLst>
              <a:rect l="0" t="0" r="r" b="b"/>
              <a:pathLst>
                <a:path w="299" h="47">
                  <a:moveTo>
                    <a:pt x="299" y="0"/>
                  </a:moveTo>
                  <a:lnTo>
                    <a:pt x="1" y="39"/>
                  </a:lnTo>
                  <a:lnTo>
                    <a:pt x="0" y="47"/>
                  </a:lnTo>
                  <a:lnTo>
                    <a:pt x="298" y="10"/>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6" name="ïṡḻíďê">
              <a:extLst>
                <a:ext uri="{FF2B5EF4-FFF2-40B4-BE49-F238E27FC236}">
                  <a16:creationId xmlns:a16="http://schemas.microsoft.com/office/drawing/2014/main" id="{27F76F6B-558F-4785-9A90-724EC69A2C42}"/>
                </a:ext>
              </a:extLst>
            </p:cNvPr>
            <p:cNvSpPr/>
            <p:nvPr/>
          </p:nvSpPr>
          <p:spPr bwMode="auto">
            <a:xfrm>
              <a:off x="4825473" y="4601285"/>
              <a:ext cx="1003047" cy="370013"/>
            </a:xfrm>
            <a:custGeom>
              <a:avLst/>
              <a:gdLst>
                <a:gd name="T0" fmla="*/ 900 w 900"/>
                <a:gd name="T1" fmla="*/ 0 h 332"/>
                <a:gd name="T2" fmla="*/ 47 w 900"/>
                <a:gd name="T3" fmla="*/ 112 h 332"/>
                <a:gd name="T4" fmla="*/ 0 w 900"/>
                <a:gd name="T5" fmla="*/ 332 h 332"/>
                <a:gd name="T6" fmla="*/ 853 w 900"/>
                <a:gd name="T7" fmla="*/ 221 h 332"/>
                <a:gd name="T8" fmla="*/ 900 w 900"/>
                <a:gd name="T9" fmla="*/ 0 h 332"/>
              </a:gdLst>
              <a:ahLst/>
              <a:cxnLst>
                <a:cxn ang="0">
                  <a:pos x="T0" y="T1"/>
                </a:cxn>
                <a:cxn ang="0">
                  <a:pos x="T2" y="T3"/>
                </a:cxn>
                <a:cxn ang="0">
                  <a:pos x="T4" y="T5"/>
                </a:cxn>
                <a:cxn ang="0">
                  <a:pos x="T6" y="T7"/>
                </a:cxn>
                <a:cxn ang="0">
                  <a:pos x="T8" y="T9"/>
                </a:cxn>
              </a:cxnLst>
              <a:rect l="0" t="0" r="r" b="b"/>
              <a:pathLst>
                <a:path w="900" h="332">
                  <a:moveTo>
                    <a:pt x="900" y="0"/>
                  </a:moveTo>
                  <a:lnTo>
                    <a:pt x="47" y="112"/>
                  </a:lnTo>
                  <a:lnTo>
                    <a:pt x="0" y="332"/>
                  </a:lnTo>
                  <a:lnTo>
                    <a:pt x="853" y="221"/>
                  </a:lnTo>
                  <a:lnTo>
                    <a:pt x="900" y="0"/>
                  </a:lnTo>
                  <a:close/>
                </a:path>
              </a:pathLst>
            </a:custGeom>
            <a:solidFill>
              <a:srgbClr val="797F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7" name="íṡḻïďé">
              <a:extLst>
                <a:ext uri="{FF2B5EF4-FFF2-40B4-BE49-F238E27FC236}">
                  <a16:creationId xmlns:a16="http://schemas.microsoft.com/office/drawing/2014/main" id="{6451EB38-8D1B-4D8D-8996-508BCC74271F}"/>
                </a:ext>
              </a:extLst>
            </p:cNvPr>
            <p:cNvSpPr/>
            <p:nvPr/>
          </p:nvSpPr>
          <p:spPr bwMode="auto">
            <a:xfrm>
              <a:off x="4825473" y="4601285"/>
              <a:ext cx="1003047" cy="370013"/>
            </a:xfrm>
            <a:custGeom>
              <a:avLst/>
              <a:gdLst>
                <a:gd name="T0" fmla="*/ 900 w 900"/>
                <a:gd name="T1" fmla="*/ 0 h 332"/>
                <a:gd name="T2" fmla="*/ 47 w 900"/>
                <a:gd name="T3" fmla="*/ 112 h 332"/>
                <a:gd name="T4" fmla="*/ 0 w 900"/>
                <a:gd name="T5" fmla="*/ 332 h 332"/>
                <a:gd name="T6" fmla="*/ 853 w 900"/>
                <a:gd name="T7" fmla="*/ 221 h 332"/>
                <a:gd name="T8" fmla="*/ 900 w 900"/>
                <a:gd name="T9" fmla="*/ 0 h 332"/>
              </a:gdLst>
              <a:ahLst/>
              <a:cxnLst>
                <a:cxn ang="0">
                  <a:pos x="T0" y="T1"/>
                </a:cxn>
                <a:cxn ang="0">
                  <a:pos x="T2" y="T3"/>
                </a:cxn>
                <a:cxn ang="0">
                  <a:pos x="T4" y="T5"/>
                </a:cxn>
                <a:cxn ang="0">
                  <a:pos x="T6" y="T7"/>
                </a:cxn>
                <a:cxn ang="0">
                  <a:pos x="T8" y="T9"/>
                </a:cxn>
              </a:cxnLst>
              <a:rect l="0" t="0" r="r" b="b"/>
              <a:pathLst>
                <a:path w="900" h="332">
                  <a:moveTo>
                    <a:pt x="900" y="0"/>
                  </a:moveTo>
                  <a:lnTo>
                    <a:pt x="47" y="112"/>
                  </a:lnTo>
                  <a:lnTo>
                    <a:pt x="0" y="332"/>
                  </a:lnTo>
                  <a:lnTo>
                    <a:pt x="853" y="221"/>
                  </a:lnTo>
                  <a:lnTo>
                    <a:pt x="9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8" name="iṡ1íḋè">
              <a:extLst>
                <a:ext uri="{FF2B5EF4-FFF2-40B4-BE49-F238E27FC236}">
                  <a16:creationId xmlns:a16="http://schemas.microsoft.com/office/drawing/2014/main" id="{DA405AD6-24F4-45F9-8E63-F3BB4C68ED68}"/>
                </a:ext>
              </a:extLst>
            </p:cNvPr>
            <p:cNvSpPr/>
            <p:nvPr/>
          </p:nvSpPr>
          <p:spPr bwMode="auto">
            <a:xfrm>
              <a:off x="4821015" y="4847588"/>
              <a:ext cx="955124" cy="149343"/>
            </a:xfrm>
            <a:custGeom>
              <a:avLst/>
              <a:gdLst>
                <a:gd name="T0" fmla="*/ 857 w 857"/>
                <a:gd name="T1" fmla="*/ 0 h 134"/>
                <a:gd name="T2" fmla="*/ 4 w 857"/>
                <a:gd name="T3" fmla="*/ 111 h 134"/>
                <a:gd name="T4" fmla="*/ 0 w 857"/>
                <a:gd name="T5" fmla="*/ 134 h 134"/>
                <a:gd name="T6" fmla="*/ 851 w 857"/>
                <a:gd name="T7" fmla="*/ 21 h 134"/>
                <a:gd name="T8" fmla="*/ 857 w 857"/>
                <a:gd name="T9" fmla="*/ 0 h 134"/>
              </a:gdLst>
              <a:ahLst/>
              <a:cxnLst>
                <a:cxn ang="0">
                  <a:pos x="T0" y="T1"/>
                </a:cxn>
                <a:cxn ang="0">
                  <a:pos x="T2" y="T3"/>
                </a:cxn>
                <a:cxn ang="0">
                  <a:pos x="T4" y="T5"/>
                </a:cxn>
                <a:cxn ang="0">
                  <a:pos x="T6" y="T7"/>
                </a:cxn>
                <a:cxn ang="0">
                  <a:pos x="T8" y="T9"/>
                </a:cxn>
              </a:cxnLst>
              <a:rect l="0" t="0" r="r" b="b"/>
              <a:pathLst>
                <a:path w="857" h="134">
                  <a:moveTo>
                    <a:pt x="857" y="0"/>
                  </a:moveTo>
                  <a:lnTo>
                    <a:pt x="4" y="111"/>
                  </a:lnTo>
                  <a:lnTo>
                    <a:pt x="0" y="134"/>
                  </a:lnTo>
                  <a:lnTo>
                    <a:pt x="851" y="21"/>
                  </a:lnTo>
                  <a:lnTo>
                    <a:pt x="857" y="0"/>
                  </a:lnTo>
                  <a:close/>
                </a:path>
              </a:pathLst>
            </a:custGeom>
            <a:solidFill>
              <a:srgbClr val="7376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9" name="ïṥḻîḍe">
              <a:extLst>
                <a:ext uri="{FF2B5EF4-FFF2-40B4-BE49-F238E27FC236}">
                  <a16:creationId xmlns:a16="http://schemas.microsoft.com/office/drawing/2014/main" id="{28D195A6-B37A-42E9-8C88-0E578A36905E}"/>
                </a:ext>
              </a:extLst>
            </p:cNvPr>
            <p:cNvSpPr/>
            <p:nvPr/>
          </p:nvSpPr>
          <p:spPr bwMode="auto">
            <a:xfrm>
              <a:off x="4821015" y="4847588"/>
              <a:ext cx="955124" cy="149343"/>
            </a:xfrm>
            <a:custGeom>
              <a:avLst/>
              <a:gdLst>
                <a:gd name="T0" fmla="*/ 857 w 857"/>
                <a:gd name="T1" fmla="*/ 0 h 134"/>
                <a:gd name="T2" fmla="*/ 4 w 857"/>
                <a:gd name="T3" fmla="*/ 111 h 134"/>
                <a:gd name="T4" fmla="*/ 0 w 857"/>
                <a:gd name="T5" fmla="*/ 134 h 134"/>
                <a:gd name="T6" fmla="*/ 851 w 857"/>
                <a:gd name="T7" fmla="*/ 21 h 134"/>
                <a:gd name="T8" fmla="*/ 857 w 857"/>
                <a:gd name="T9" fmla="*/ 0 h 134"/>
              </a:gdLst>
              <a:ahLst/>
              <a:cxnLst>
                <a:cxn ang="0">
                  <a:pos x="T0" y="T1"/>
                </a:cxn>
                <a:cxn ang="0">
                  <a:pos x="T2" y="T3"/>
                </a:cxn>
                <a:cxn ang="0">
                  <a:pos x="T4" y="T5"/>
                </a:cxn>
                <a:cxn ang="0">
                  <a:pos x="T6" y="T7"/>
                </a:cxn>
                <a:cxn ang="0">
                  <a:pos x="T8" y="T9"/>
                </a:cxn>
              </a:cxnLst>
              <a:rect l="0" t="0" r="r" b="b"/>
              <a:pathLst>
                <a:path w="857" h="134">
                  <a:moveTo>
                    <a:pt x="857" y="0"/>
                  </a:moveTo>
                  <a:lnTo>
                    <a:pt x="4" y="111"/>
                  </a:lnTo>
                  <a:lnTo>
                    <a:pt x="0" y="134"/>
                  </a:lnTo>
                  <a:lnTo>
                    <a:pt x="851" y="21"/>
                  </a:lnTo>
                  <a:lnTo>
                    <a:pt x="8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0" name="ïŝľiḓé">
              <a:extLst>
                <a:ext uri="{FF2B5EF4-FFF2-40B4-BE49-F238E27FC236}">
                  <a16:creationId xmlns:a16="http://schemas.microsoft.com/office/drawing/2014/main" id="{47B0D51C-E8BD-4603-82A4-ADC6688D82E2}"/>
                </a:ext>
              </a:extLst>
            </p:cNvPr>
            <p:cNvSpPr/>
            <p:nvPr/>
          </p:nvSpPr>
          <p:spPr bwMode="auto">
            <a:xfrm>
              <a:off x="4813214" y="4870993"/>
              <a:ext cx="956238" cy="161602"/>
            </a:xfrm>
            <a:custGeom>
              <a:avLst/>
              <a:gdLst>
                <a:gd name="T0" fmla="*/ 858 w 858"/>
                <a:gd name="T1" fmla="*/ 0 h 145"/>
                <a:gd name="T2" fmla="*/ 7 w 858"/>
                <a:gd name="T3" fmla="*/ 113 h 145"/>
                <a:gd name="T4" fmla="*/ 0 w 858"/>
                <a:gd name="T5" fmla="*/ 145 h 145"/>
                <a:gd name="T6" fmla="*/ 460 w 858"/>
                <a:gd name="T7" fmla="*/ 86 h 145"/>
                <a:gd name="T8" fmla="*/ 553 w 858"/>
                <a:gd name="T9" fmla="*/ 73 h 145"/>
                <a:gd name="T10" fmla="*/ 851 w 858"/>
                <a:gd name="T11" fmla="*/ 34 h 145"/>
                <a:gd name="T12" fmla="*/ 858 w 858"/>
                <a:gd name="T13" fmla="*/ 0 h 145"/>
              </a:gdLst>
              <a:ahLst/>
              <a:cxnLst>
                <a:cxn ang="0">
                  <a:pos x="T0" y="T1"/>
                </a:cxn>
                <a:cxn ang="0">
                  <a:pos x="T2" y="T3"/>
                </a:cxn>
                <a:cxn ang="0">
                  <a:pos x="T4" y="T5"/>
                </a:cxn>
                <a:cxn ang="0">
                  <a:pos x="T6" y="T7"/>
                </a:cxn>
                <a:cxn ang="0">
                  <a:pos x="T8" y="T9"/>
                </a:cxn>
                <a:cxn ang="0">
                  <a:pos x="T10" y="T11"/>
                </a:cxn>
                <a:cxn ang="0">
                  <a:pos x="T12" y="T13"/>
                </a:cxn>
              </a:cxnLst>
              <a:rect l="0" t="0" r="r" b="b"/>
              <a:pathLst>
                <a:path w="858" h="145">
                  <a:moveTo>
                    <a:pt x="858" y="0"/>
                  </a:moveTo>
                  <a:lnTo>
                    <a:pt x="7" y="113"/>
                  </a:lnTo>
                  <a:lnTo>
                    <a:pt x="0" y="145"/>
                  </a:lnTo>
                  <a:lnTo>
                    <a:pt x="460" y="86"/>
                  </a:lnTo>
                  <a:lnTo>
                    <a:pt x="553" y="73"/>
                  </a:lnTo>
                  <a:lnTo>
                    <a:pt x="851" y="34"/>
                  </a:lnTo>
                  <a:lnTo>
                    <a:pt x="858" y="0"/>
                  </a:lnTo>
                  <a:close/>
                </a:path>
              </a:pathLst>
            </a:custGeom>
            <a:solidFill>
              <a:srgbClr val="D2D9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1" name="îṧļïḓê">
              <a:extLst>
                <a:ext uri="{FF2B5EF4-FFF2-40B4-BE49-F238E27FC236}">
                  <a16:creationId xmlns:a16="http://schemas.microsoft.com/office/drawing/2014/main" id="{15EEF063-24CA-449F-B948-D5AFA8D54BFF}"/>
                </a:ext>
              </a:extLst>
            </p:cNvPr>
            <p:cNvSpPr/>
            <p:nvPr/>
          </p:nvSpPr>
          <p:spPr bwMode="auto">
            <a:xfrm>
              <a:off x="4813214" y="4870993"/>
              <a:ext cx="956238" cy="161602"/>
            </a:xfrm>
            <a:custGeom>
              <a:avLst/>
              <a:gdLst>
                <a:gd name="T0" fmla="*/ 858 w 858"/>
                <a:gd name="T1" fmla="*/ 0 h 145"/>
                <a:gd name="T2" fmla="*/ 7 w 858"/>
                <a:gd name="T3" fmla="*/ 113 h 145"/>
                <a:gd name="T4" fmla="*/ 0 w 858"/>
                <a:gd name="T5" fmla="*/ 145 h 145"/>
                <a:gd name="T6" fmla="*/ 460 w 858"/>
                <a:gd name="T7" fmla="*/ 86 h 145"/>
                <a:gd name="T8" fmla="*/ 553 w 858"/>
                <a:gd name="T9" fmla="*/ 73 h 145"/>
                <a:gd name="T10" fmla="*/ 851 w 858"/>
                <a:gd name="T11" fmla="*/ 34 h 145"/>
                <a:gd name="T12" fmla="*/ 858 w 858"/>
                <a:gd name="T13" fmla="*/ 0 h 145"/>
              </a:gdLst>
              <a:ahLst/>
              <a:cxnLst>
                <a:cxn ang="0">
                  <a:pos x="T0" y="T1"/>
                </a:cxn>
                <a:cxn ang="0">
                  <a:pos x="T2" y="T3"/>
                </a:cxn>
                <a:cxn ang="0">
                  <a:pos x="T4" y="T5"/>
                </a:cxn>
                <a:cxn ang="0">
                  <a:pos x="T6" y="T7"/>
                </a:cxn>
                <a:cxn ang="0">
                  <a:pos x="T8" y="T9"/>
                </a:cxn>
                <a:cxn ang="0">
                  <a:pos x="T10" y="T11"/>
                </a:cxn>
                <a:cxn ang="0">
                  <a:pos x="T12" y="T13"/>
                </a:cxn>
              </a:cxnLst>
              <a:rect l="0" t="0" r="r" b="b"/>
              <a:pathLst>
                <a:path w="858" h="145">
                  <a:moveTo>
                    <a:pt x="858" y="0"/>
                  </a:moveTo>
                  <a:lnTo>
                    <a:pt x="7" y="113"/>
                  </a:lnTo>
                  <a:lnTo>
                    <a:pt x="0" y="145"/>
                  </a:lnTo>
                  <a:lnTo>
                    <a:pt x="460" y="86"/>
                  </a:lnTo>
                  <a:lnTo>
                    <a:pt x="553" y="73"/>
                  </a:lnTo>
                  <a:lnTo>
                    <a:pt x="851" y="34"/>
                  </a:lnTo>
                  <a:lnTo>
                    <a:pt x="8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2" name="ïsḷïḋe">
              <a:extLst>
                <a:ext uri="{FF2B5EF4-FFF2-40B4-BE49-F238E27FC236}">
                  <a16:creationId xmlns:a16="http://schemas.microsoft.com/office/drawing/2014/main" id="{03072EF1-AD06-4E73-8D30-834D1AF22224}"/>
                </a:ext>
              </a:extLst>
            </p:cNvPr>
            <p:cNvSpPr/>
            <p:nvPr/>
          </p:nvSpPr>
          <p:spPr bwMode="auto">
            <a:xfrm>
              <a:off x="5849696" y="2529434"/>
              <a:ext cx="61298" cy="62412"/>
            </a:xfrm>
            <a:custGeom>
              <a:avLst/>
              <a:gdLst>
                <a:gd name="T0" fmla="*/ 38 w 39"/>
                <a:gd name="T1" fmla="*/ 17 h 39"/>
                <a:gd name="T2" fmla="*/ 22 w 39"/>
                <a:gd name="T3" fmla="*/ 38 h 39"/>
                <a:gd name="T4" fmla="*/ 1 w 39"/>
                <a:gd name="T5" fmla="*/ 22 h 39"/>
                <a:gd name="T6" fmla="*/ 17 w 39"/>
                <a:gd name="T7" fmla="*/ 1 h 39"/>
                <a:gd name="T8" fmla="*/ 38 w 39"/>
                <a:gd name="T9" fmla="*/ 17 h 39"/>
              </a:gdLst>
              <a:ahLst/>
              <a:cxnLst>
                <a:cxn ang="0">
                  <a:pos x="T0" y="T1"/>
                </a:cxn>
                <a:cxn ang="0">
                  <a:pos x="T2" y="T3"/>
                </a:cxn>
                <a:cxn ang="0">
                  <a:pos x="T4" y="T5"/>
                </a:cxn>
                <a:cxn ang="0">
                  <a:pos x="T6" y="T7"/>
                </a:cxn>
                <a:cxn ang="0">
                  <a:pos x="T8" y="T9"/>
                </a:cxn>
              </a:cxnLst>
              <a:rect l="0" t="0" r="r" b="b"/>
              <a:pathLst>
                <a:path w="39" h="39">
                  <a:moveTo>
                    <a:pt x="38" y="17"/>
                  </a:moveTo>
                  <a:cubicBezTo>
                    <a:pt x="39" y="27"/>
                    <a:pt x="32" y="37"/>
                    <a:pt x="22" y="38"/>
                  </a:cubicBezTo>
                  <a:cubicBezTo>
                    <a:pt x="11" y="39"/>
                    <a:pt x="2" y="32"/>
                    <a:pt x="1" y="22"/>
                  </a:cubicBezTo>
                  <a:cubicBezTo>
                    <a:pt x="0" y="12"/>
                    <a:pt x="7" y="3"/>
                    <a:pt x="17" y="1"/>
                  </a:cubicBezTo>
                  <a:cubicBezTo>
                    <a:pt x="27" y="0"/>
                    <a:pt x="36" y="7"/>
                    <a:pt x="38" y="17"/>
                  </a:cubicBezTo>
                  <a:close/>
                </a:path>
              </a:pathLst>
            </a:custGeom>
            <a:solidFill>
              <a:srgbClr val="3F47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3" name="iS1íḋè">
              <a:extLst>
                <a:ext uri="{FF2B5EF4-FFF2-40B4-BE49-F238E27FC236}">
                  <a16:creationId xmlns:a16="http://schemas.microsoft.com/office/drawing/2014/main" id="{E7CA5057-356F-4867-8C16-9834EAC2C207}"/>
                </a:ext>
              </a:extLst>
            </p:cNvPr>
            <p:cNvSpPr/>
            <p:nvPr/>
          </p:nvSpPr>
          <p:spPr bwMode="auto">
            <a:xfrm>
              <a:off x="4404193" y="2494885"/>
              <a:ext cx="3232041" cy="2262429"/>
            </a:xfrm>
            <a:custGeom>
              <a:avLst/>
              <a:gdLst>
                <a:gd name="T0" fmla="*/ 2900 w 2900"/>
                <a:gd name="T1" fmla="*/ 1678 h 2030"/>
                <a:gd name="T2" fmla="*/ 220 w 2900"/>
                <a:gd name="T3" fmla="*/ 2030 h 2030"/>
                <a:gd name="T4" fmla="*/ 0 w 2900"/>
                <a:gd name="T5" fmla="*/ 352 h 2030"/>
                <a:gd name="T6" fmla="*/ 2679 w 2900"/>
                <a:gd name="T7" fmla="*/ 0 h 2030"/>
                <a:gd name="T8" fmla="*/ 2900 w 2900"/>
                <a:gd name="T9" fmla="*/ 1678 h 2030"/>
              </a:gdLst>
              <a:ahLst/>
              <a:cxnLst>
                <a:cxn ang="0">
                  <a:pos x="T0" y="T1"/>
                </a:cxn>
                <a:cxn ang="0">
                  <a:pos x="T2" y="T3"/>
                </a:cxn>
                <a:cxn ang="0">
                  <a:pos x="T4" y="T5"/>
                </a:cxn>
                <a:cxn ang="0">
                  <a:pos x="T6" y="T7"/>
                </a:cxn>
                <a:cxn ang="0">
                  <a:pos x="T8" y="T9"/>
                </a:cxn>
              </a:cxnLst>
              <a:rect l="0" t="0" r="r" b="b"/>
              <a:pathLst>
                <a:path w="2900" h="2030">
                  <a:moveTo>
                    <a:pt x="2900" y="1678"/>
                  </a:moveTo>
                  <a:lnTo>
                    <a:pt x="220" y="2030"/>
                  </a:lnTo>
                  <a:lnTo>
                    <a:pt x="0" y="352"/>
                  </a:lnTo>
                  <a:lnTo>
                    <a:pt x="2679" y="0"/>
                  </a:lnTo>
                  <a:lnTo>
                    <a:pt x="2900" y="16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4" name="íṥľiďe">
              <a:extLst>
                <a:ext uri="{FF2B5EF4-FFF2-40B4-BE49-F238E27FC236}">
                  <a16:creationId xmlns:a16="http://schemas.microsoft.com/office/drawing/2014/main" id="{3B106295-F664-40E1-9FCC-0A35E56281EC}"/>
                </a:ext>
              </a:extLst>
            </p:cNvPr>
            <p:cNvSpPr/>
            <p:nvPr/>
          </p:nvSpPr>
          <p:spPr bwMode="auto">
            <a:xfrm>
              <a:off x="4404193" y="2494885"/>
              <a:ext cx="3232041" cy="2262429"/>
            </a:xfrm>
            <a:custGeom>
              <a:avLst/>
              <a:gdLst>
                <a:gd name="T0" fmla="*/ 2900 w 2900"/>
                <a:gd name="T1" fmla="*/ 1678 h 2030"/>
                <a:gd name="T2" fmla="*/ 220 w 2900"/>
                <a:gd name="T3" fmla="*/ 2030 h 2030"/>
                <a:gd name="T4" fmla="*/ 0 w 2900"/>
                <a:gd name="T5" fmla="*/ 352 h 2030"/>
                <a:gd name="T6" fmla="*/ 2679 w 2900"/>
                <a:gd name="T7" fmla="*/ 0 h 2030"/>
                <a:gd name="T8" fmla="*/ 2900 w 2900"/>
                <a:gd name="T9" fmla="*/ 1678 h 2030"/>
              </a:gdLst>
              <a:ahLst/>
              <a:cxnLst>
                <a:cxn ang="0">
                  <a:pos x="T0" y="T1"/>
                </a:cxn>
                <a:cxn ang="0">
                  <a:pos x="T2" y="T3"/>
                </a:cxn>
                <a:cxn ang="0">
                  <a:pos x="T4" y="T5"/>
                </a:cxn>
                <a:cxn ang="0">
                  <a:pos x="T6" y="T7"/>
                </a:cxn>
                <a:cxn ang="0">
                  <a:pos x="T8" y="T9"/>
                </a:cxn>
              </a:cxnLst>
              <a:rect l="0" t="0" r="r" b="b"/>
              <a:pathLst>
                <a:path w="2900" h="2030">
                  <a:moveTo>
                    <a:pt x="2900" y="1678"/>
                  </a:moveTo>
                  <a:lnTo>
                    <a:pt x="220" y="2030"/>
                  </a:lnTo>
                  <a:lnTo>
                    <a:pt x="0" y="352"/>
                  </a:lnTo>
                  <a:lnTo>
                    <a:pt x="2679" y="0"/>
                  </a:lnTo>
                  <a:lnTo>
                    <a:pt x="2900" y="16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5" name="ïś1îḑè">
              <a:extLst>
                <a:ext uri="{FF2B5EF4-FFF2-40B4-BE49-F238E27FC236}">
                  <a16:creationId xmlns:a16="http://schemas.microsoft.com/office/drawing/2014/main" id="{D09EAF81-2618-4C85-88FA-40B3FA0E1A49}"/>
                </a:ext>
              </a:extLst>
            </p:cNvPr>
            <p:cNvSpPr/>
            <p:nvPr/>
          </p:nvSpPr>
          <p:spPr bwMode="auto">
            <a:xfrm>
              <a:off x="7007658" y="3198132"/>
              <a:ext cx="216212" cy="266365"/>
            </a:xfrm>
            <a:custGeom>
              <a:avLst/>
              <a:gdLst>
                <a:gd name="T0" fmla="*/ 57 w 136"/>
                <a:gd name="T1" fmla="*/ 168 h 168"/>
                <a:gd name="T2" fmla="*/ 55 w 136"/>
                <a:gd name="T3" fmla="*/ 168 h 168"/>
                <a:gd name="T4" fmla="*/ 52 w 136"/>
                <a:gd name="T5" fmla="*/ 164 h 168"/>
                <a:gd name="T6" fmla="*/ 0 w 136"/>
                <a:gd name="T7" fmla="*/ 8 h 168"/>
                <a:gd name="T8" fmla="*/ 3 w 136"/>
                <a:gd name="T9" fmla="*/ 1 h 168"/>
                <a:gd name="T10" fmla="*/ 6 w 136"/>
                <a:gd name="T11" fmla="*/ 0 h 168"/>
                <a:gd name="T12" fmla="*/ 10 w 136"/>
                <a:gd name="T13" fmla="*/ 2 h 168"/>
                <a:gd name="T14" fmla="*/ 134 w 136"/>
                <a:gd name="T15" fmla="*/ 110 h 168"/>
                <a:gd name="T16" fmla="*/ 136 w 136"/>
                <a:gd name="T17" fmla="*/ 114 h 168"/>
                <a:gd name="T18" fmla="*/ 134 w 136"/>
                <a:gd name="T19" fmla="*/ 118 h 168"/>
                <a:gd name="T20" fmla="*/ 59 w 136"/>
                <a:gd name="T21" fmla="*/ 168 h 168"/>
                <a:gd name="T22" fmla="*/ 57 w 136"/>
                <a:gd name="T2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168">
                  <a:moveTo>
                    <a:pt x="57" y="168"/>
                  </a:moveTo>
                  <a:cubicBezTo>
                    <a:pt x="56" y="168"/>
                    <a:pt x="55" y="168"/>
                    <a:pt x="55" y="168"/>
                  </a:cubicBezTo>
                  <a:cubicBezTo>
                    <a:pt x="53" y="167"/>
                    <a:pt x="52" y="166"/>
                    <a:pt x="52" y="164"/>
                  </a:cubicBezTo>
                  <a:cubicBezTo>
                    <a:pt x="0" y="8"/>
                    <a:pt x="0" y="8"/>
                    <a:pt x="0" y="8"/>
                  </a:cubicBezTo>
                  <a:cubicBezTo>
                    <a:pt x="0" y="5"/>
                    <a:pt x="1" y="3"/>
                    <a:pt x="3" y="1"/>
                  </a:cubicBezTo>
                  <a:cubicBezTo>
                    <a:pt x="4" y="1"/>
                    <a:pt x="5" y="0"/>
                    <a:pt x="6" y="0"/>
                  </a:cubicBezTo>
                  <a:cubicBezTo>
                    <a:pt x="7" y="0"/>
                    <a:pt x="8" y="1"/>
                    <a:pt x="10" y="2"/>
                  </a:cubicBezTo>
                  <a:cubicBezTo>
                    <a:pt x="134" y="110"/>
                    <a:pt x="134" y="110"/>
                    <a:pt x="134" y="110"/>
                  </a:cubicBezTo>
                  <a:cubicBezTo>
                    <a:pt x="135" y="111"/>
                    <a:pt x="136" y="112"/>
                    <a:pt x="136" y="114"/>
                  </a:cubicBezTo>
                  <a:cubicBezTo>
                    <a:pt x="136" y="115"/>
                    <a:pt x="136" y="117"/>
                    <a:pt x="134" y="118"/>
                  </a:cubicBezTo>
                  <a:cubicBezTo>
                    <a:pt x="114" y="140"/>
                    <a:pt x="88" y="157"/>
                    <a:pt x="59" y="168"/>
                  </a:cubicBezTo>
                  <a:cubicBezTo>
                    <a:pt x="58" y="168"/>
                    <a:pt x="58" y="168"/>
                    <a:pt x="57" y="168"/>
                  </a:cubicBezTo>
                  <a:close/>
                </a:path>
              </a:pathLst>
            </a:custGeom>
            <a:solidFill>
              <a:srgbClr val="72BD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6" name="ísļíḋe">
              <a:extLst>
                <a:ext uri="{FF2B5EF4-FFF2-40B4-BE49-F238E27FC236}">
                  <a16:creationId xmlns:a16="http://schemas.microsoft.com/office/drawing/2014/main" id="{B618B34A-70F1-449B-AE3E-743932C76BA9}"/>
                </a:ext>
              </a:extLst>
            </p:cNvPr>
            <p:cNvSpPr/>
            <p:nvPr/>
          </p:nvSpPr>
          <p:spPr bwMode="auto">
            <a:xfrm>
              <a:off x="6997628" y="3190331"/>
              <a:ext cx="236273" cy="284197"/>
            </a:xfrm>
            <a:custGeom>
              <a:avLst/>
              <a:gdLst>
                <a:gd name="T0" fmla="*/ 13 w 149"/>
                <a:gd name="T1" fmla="*/ 11 h 179"/>
                <a:gd name="T2" fmla="*/ 137 w 149"/>
                <a:gd name="T3" fmla="*/ 119 h 179"/>
                <a:gd name="T4" fmla="*/ 64 w 149"/>
                <a:gd name="T5" fmla="*/ 168 h 179"/>
                <a:gd name="T6" fmla="*/ 13 w 149"/>
                <a:gd name="T7" fmla="*/ 11 h 179"/>
                <a:gd name="T8" fmla="*/ 13 w 149"/>
                <a:gd name="T9" fmla="*/ 0 h 179"/>
                <a:gd name="T10" fmla="*/ 7 w 149"/>
                <a:gd name="T11" fmla="*/ 2 h 179"/>
                <a:gd name="T12" fmla="*/ 2 w 149"/>
                <a:gd name="T13" fmla="*/ 15 h 179"/>
                <a:gd name="T14" fmla="*/ 53 w 149"/>
                <a:gd name="T15" fmla="*/ 171 h 179"/>
                <a:gd name="T16" fmla="*/ 59 w 149"/>
                <a:gd name="T17" fmla="*/ 178 h 179"/>
                <a:gd name="T18" fmla="*/ 64 w 149"/>
                <a:gd name="T19" fmla="*/ 179 h 179"/>
                <a:gd name="T20" fmla="*/ 68 w 149"/>
                <a:gd name="T21" fmla="*/ 178 h 179"/>
                <a:gd name="T22" fmla="*/ 146 w 149"/>
                <a:gd name="T23" fmla="*/ 127 h 179"/>
                <a:gd name="T24" fmla="*/ 149 w 149"/>
                <a:gd name="T25" fmla="*/ 118 h 179"/>
                <a:gd name="T26" fmla="*/ 145 w 149"/>
                <a:gd name="T27" fmla="*/ 110 h 179"/>
                <a:gd name="T28" fmla="*/ 20 w 149"/>
                <a:gd name="T29" fmla="*/ 3 h 179"/>
                <a:gd name="T30" fmla="*/ 13 w 149"/>
                <a:gd name="T31"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79">
                  <a:moveTo>
                    <a:pt x="13" y="11"/>
                  </a:moveTo>
                  <a:cubicBezTo>
                    <a:pt x="137" y="119"/>
                    <a:pt x="137" y="119"/>
                    <a:pt x="137" y="119"/>
                  </a:cubicBezTo>
                  <a:cubicBezTo>
                    <a:pt x="117" y="140"/>
                    <a:pt x="92" y="157"/>
                    <a:pt x="64" y="168"/>
                  </a:cubicBezTo>
                  <a:cubicBezTo>
                    <a:pt x="13" y="11"/>
                    <a:pt x="13" y="11"/>
                    <a:pt x="13" y="11"/>
                  </a:cubicBezTo>
                  <a:moveTo>
                    <a:pt x="13" y="0"/>
                  </a:moveTo>
                  <a:cubicBezTo>
                    <a:pt x="11" y="0"/>
                    <a:pt x="8" y="0"/>
                    <a:pt x="7" y="2"/>
                  </a:cubicBezTo>
                  <a:cubicBezTo>
                    <a:pt x="2" y="5"/>
                    <a:pt x="0" y="10"/>
                    <a:pt x="2" y="15"/>
                  </a:cubicBezTo>
                  <a:cubicBezTo>
                    <a:pt x="53" y="171"/>
                    <a:pt x="53" y="171"/>
                    <a:pt x="53" y="171"/>
                  </a:cubicBezTo>
                  <a:cubicBezTo>
                    <a:pt x="54" y="174"/>
                    <a:pt x="56" y="177"/>
                    <a:pt x="59" y="178"/>
                  </a:cubicBezTo>
                  <a:cubicBezTo>
                    <a:pt x="61" y="179"/>
                    <a:pt x="62" y="179"/>
                    <a:pt x="64" y="179"/>
                  </a:cubicBezTo>
                  <a:cubicBezTo>
                    <a:pt x="65" y="179"/>
                    <a:pt x="67" y="179"/>
                    <a:pt x="68" y="178"/>
                  </a:cubicBezTo>
                  <a:cubicBezTo>
                    <a:pt x="97" y="167"/>
                    <a:pt x="124" y="150"/>
                    <a:pt x="146" y="127"/>
                  </a:cubicBezTo>
                  <a:cubicBezTo>
                    <a:pt x="148" y="124"/>
                    <a:pt x="149" y="121"/>
                    <a:pt x="149" y="118"/>
                  </a:cubicBezTo>
                  <a:cubicBezTo>
                    <a:pt x="148" y="115"/>
                    <a:pt x="147" y="112"/>
                    <a:pt x="145" y="110"/>
                  </a:cubicBezTo>
                  <a:cubicBezTo>
                    <a:pt x="20" y="3"/>
                    <a:pt x="20" y="3"/>
                    <a:pt x="20" y="3"/>
                  </a:cubicBezTo>
                  <a:cubicBezTo>
                    <a:pt x="18" y="1"/>
                    <a:pt x="15" y="0"/>
                    <a:pt x="1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7" name="ï$ļíḑe">
              <a:extLst>
                <a:ext uri="{FF2B5EF4-FFF2-40B4-BE49-F238E27FC236}">
                  <a16:creationId xmlns:a16="http://schemas.microsoft.com/office/drawing/2014/main" id="{45A5A75E-3D72-4117-975A-D3E31C344339}"/>
                </a:ext>
              </a:extLst>
            </p:cNvPr>
            <p:cNvSpPr/>
            <p:nvPr/>
          </p:nvSpPr>
          <p:spPr bwMode="auto">
            <a:xfrm>
              <a:off x="7011002" y="3137950"/>
              <a:ext cx="300914" cy="232930"/>
            </a:xfrm>
            <a:custGeom>
              <a:avLst/>
              <a:gdLst>
                <a:gd name="T0" fmla="*/ 137 w 189"/>
                <a:gd name="T1" fmla="*/ 147 h 147"/>
                <a:gd name="T2" fmla="*/ 134 w 189"/>
                <a:gd name="T3" fmla="*/ 146 h 147"/>
                <a:gd name="T4" fmla="*/ 2 w 189"/>
                <a:gd name="T5" fmla="*/ 32 h 147"/>
                <a:gd name="T6" fmla="*/ 0 w 189"/>
                <a:gd name="T7" fmla="*/ 26 h 147"/>
                <a:gd name="T8" fmla="*/ 5 w 189"/>
                <a:gd name="T9" fmla="*/ 22 h 147"/>
                <a:gd name="T10" fmla="*/ 178 w 189"/>
                <a:gd name="T11" fmla="*/ 0 h 147"/>
                <a:gd name="T12" fmla="*/ 178 w 189"/>
                <a:gd name="T13" fmla="*/ 0 h 147"/>
                <a:gd name="T14" fmla="*/ 182 w 189"/>
                <a:gd name="T15" fmla="*/ 1 h 147"/>
                <a:gd name="T16" fmla="*/ 184 w 189"/>
                <a:gd name="T17" fmla="*/ 5 h 147"/>
                <a:gd name="T18" fmla="*/ 142 w 189"/>
                <a:gd name="T19" fmla="*/ 145 h 147"/>
                <a:gd name="T20" fmla="*/ 138 w 189"/>
                <a:gd name="T21" fmla="*/ 147 h 147"/>
                <a:gd name="T22" fmla="*/ 137 w 189"/>
                <a:gd name="T2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47">
                  <a:moveTo>
                    <a:pt x="137" y="147"/>
                  </a:moveTo>
                  <a:cubicBezTo>
                    <a:pt x="136" y="147"/>
                    <a:pt x="135" y="147"/>
                    <a:pt x="134" y="146"/>
                  </a:cubicBezTo>
                  <a:cubicBezTo>
                    <a:pt x="2" y="32"/>
                    <a:pt x="2" y="32"/>
                    <a:pt x="2" y="32"/>
                  </a:cubicBezTo>
                  <a:cubicBezTo>
                    <a:pt x="0" y="30"/>
                    <a:pt x="0" y="28"/>
                    <a:pt x="0" y="26"/>
                  </a:cubicBezTo>
                  <a:cubicBezTo>
                    <a:pt x="1" y="24"/>
                    <a:pt x="3" y="22"/>
                    <a:pt x="5" y="22"/>
                  </a:cubicBezTo>
                  <a:cubicBezTo>
                    <a:pt x="178" y="0"/>
                    <a:pt x="178" y="0"/>
                    <a:pt x="178" y="0"/>
                  </a:cubicBezTo>
                  <a:cubicBezTo>
                    <a:pt x="178" y="0"/>
                    <a:pt x="178" y="0"/>
                    <a:pt x="178" y="0"/>
                  </a:cubicBezTo>
                  <a:cubicBezTo>
                    <a:pt x="180" y="0"/>
                    <a:pt x="181" y="1"/>
                    <a:pt x="182" y="1"/>
                  </a:cubicBezTo>
                  <a:cubicBezTo>
                    <a:pt x="183" y="2"/>
                    <a:pt x="184" y="4"/>
                    <a:pt x="184" y="5"/>
                  </a:cubicBezTo>
                  <a:cubicBezTo>
                    <a:pt x="189" y="56"/>
                    <a:pt x="174" y="105"/>
                    <a:pt x="142" y="145"/>
                  </a:cubicBezTo>
                  <a:cubicBezTo>
                    <a:pt x="141" y="146"/>
                    <a:pt x="139" y="147"/>
                    <a:pt x="138" y="147"/>
                  </a:cubicBezTo>
                  <a:lnTo>
                    <a:pt x="137" y="147"/>
                  </a:lnTo>
                  <a:close/>
                </a:path>
              </a:pathLst>
            </a:custGeom>
            <a:solidFill>
              <a:srgbClr val="FFD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8" name="îṧľïḍè">
              <a:extLst>
                <a:ext uri="{FF2B5EF4-FFF2-40B4-BE49-F238E27FC236}">
                  <a16:creationId xmlns:a16="http://schemas.microsoft.com/office/drawing/2014/main" id="{59D0C374-F04F-4F3F-B7F5-C051C31E2883}"/>
                </a:ext>
              </a:extLst>
            </p:cNvPr>
            <p:cNvSpPr/>
            <p:nvPr/>
          </p:nvSpPr>
          <p:spPr bwMode="auto">
            <a:xfrm>
              <a:off x="7002086" y="3130149"/>
              <a:ext cx="317632" cy="250762"/>
            </a:xfrm>
            <a:custGeom>
              <a:avLst/>
              <a:gdLst>
                <a:gd name="T0" fmla="*/ 184 w 200"/>
                <a:gd name="T1" fmla="*/ 11 h 158"/>
                <a:gd name="T2" fmla="*/ 143 w 200"/>
                <a:gd name="T3" fmla="*/ 146 h 158"/>
                <a:gd name="T4" fmla="*/ 12 w 200"/>
                <a:gd name="T5" fmla="*/ 33 h 158"/>
                <a:gd name="T6" fmla="*/ 184 w 200"/>
                <a:gd name="T7" fmla="*/ 11 h 158"/>
                <a:gd name="T8" fmla="*/ 184 w 200"/>
                <a:gd name="T9" fmla="*/ 0 h 158"/>
                <a:gd name="T10" fmla="*/ 183 w 200"/>
                <a:gd name="T11" fmla="*/ 0 h 158"/>
                <a:gd name="T12" fmla="*/ 10 w 200"/>
                <a:gd name="T13" fmla="*/ 21 h 158"/>
                <a:gd name="T14" fmla="*/ 1 w 200"/>
                <a:gd name="T15" fmla="*/ 29 h 158"/>
                <a:gd name="T16" fmla="*/ 4 w 200"/>
                <a:gd name="T17" fmla="*/ 41 h 158"/>
                <a:gd name="T18" fmla="*/ 136 w 200"/>
                <a:gd name="T19" fmla="*/ 155 h 158"/>
                <a:gd name="T20" fmla="*/ 143 w 200"/>
                <a:gd name="T21" fmla="*/ 158 h 158"/>
                <a:gd name="T22" fmla="*/ 144 w 200"/>
                <a:gd name="T23" fmla="*/ 158 h 158"/>
                <a:gd name="T24" fmla="*/ 152 w 200"/>
                <a:gd name="T25" fmla="*/ 153 h 158"/>
                <a:gd name="T26" fmla="*/ 196 w 200"/>
                <a:gd name="T27" fmla="*/ 10 h 158"/>
                <a:gd name="T28" fmla="*/ 192 w 200"/>
                <a:gd name="T29" fmla="*/ 2 h 158"/>
                <a:gd name="T30" fmla="*/ 184 w 200"/>
                <a:gd name="T31"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158">
                  <a:moveTo>
                    <a:pt x="184" y="11"/>
                  </a:moveTo>
                  <a:cubicBezTo>
                    <a:pt x="189" y="61"/>
                    <a:pt x="173" y="109"/>
                    <a:pt x="143" y="146"/>
                  </a:cubicBezTo>
                  <a:cubicBezTo>
                    <a:pt x="12" y="33"/>
                    <a:pt x="12" y="33"/>
                    <a:pt x="12" y="33"/>
                  </a:cubicBezTo>
                  <a:cubicBezTo>
                    <a:pt x="184" y="11"/>
                    <a:pt x="184" y="11"/>
                    <a:pt x="184" y="11"/>
                  </a:cubicBezTo>
                  <a:moveTo>
                    <a:pt x="184" y="0"/>
                  </a:moveTo>
                  <a:cubicBezTo>
                    <a:pt x="184" y="0"/>
                    <a:pt x="183" y="0"/>
                    <a:pt x="183" y="0"/>
                  </a:cubicBezTo>
                  <a:cubicBezTo>
                    <a:pt x="10" y="21"/>
                    <a:pt x="10" y="21"/>
                    <a:pt x="10" y="21"/>
                  </a:cubicBezTo>
                  <a:cubicBezTo>
                    <a:pt x="6" y="22"/>
                    <a:pt x="2" y="25"/>
                    <a:pt x="1" y="29"/>
                  </a:cubicBezTo>
                  <a:cubicBezTo>
                    <a:pt x="0" y="34"/>
                    <a:pt x="1" y="38"/>
                    <a:pt x="4" y="41"/>
                  </a:cubicBezTo>
                  <a:cubicBezTo>
                    <a:pt x="136" y="155"/>
                    <a:pt x="136" y="155"/>
                    <a:pt x="136" y="155"/>
                  </a:cubicBezTo>
                  <a:cubicBezTo>
                    <a:pt x="138" y="157"/>
                    <a:pt x="141" y="158"/>
                    <a:pt x="143" y="158"/>
                  </a:cubicBezTo>
                  <a:cubicBezTo>
                    <a:pt x="144" y="158"/>
                    <a:pt x="144" y="158"/>
                    <a:pt x="144" y="158"/>
                  </a:cubicBezTo>
                  <a:cubicBezTo>
                    <a:pt x="147" y="157"/>
                    <a:pt x="150" y="156"/>
                    <a:pt x="152" y="153"/>
                  </a:cubicBezTo>
                  <a:cubicBezTo>
                    <a:pt x="185" y="113"/>
                    <a:pt x="200" y="62"/>
                    <a:pt x="196" y="10"/>
                  </a:cubicBezTo>
                  <a:cubicBezTo>
                    <a:pt x="195" y="7"/>
                    <a:pt x="194" y="4"/>
                    <a:pt x="192" y="2"/>
                  </a:cubicBezTo>
                  <a:cubicBezTo>
                    <a:pt x="190" y="0"/>
                    <a:pt x="187" y="0"/>
                    <a:pt x="18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9" name="iṡľiḓè">
              <a:extLst>
                <a:ext uri="{FF2B5EF4-FFF2-40B4-BE49-F238E27FC236}">
                  <a16:creationId xmlns:a16="http://schemas.microsoft.com/office/drawing/2014/main" id="{F68CFCCD-B9A9-42CA-98FB-CEB72258A0FB}"/>
                </a:ext>
              </a:extLst>
            </p:cNvPr>
            <p:cNvSpPr/>
            <p:nvPr/>
          </p:nvSpPr>
          <p:spPr bwMode="auto">
            <a:xfrm>
              <a:off x="6958620" y="2862669"/>
              <a:ext cx="343265" cy="308716"/>
            </a:xfrm>
            <a:custGeom>
              <a:avLst/>
              <a:gdLst>
                <a:gd name="T0" fmla="*/ 28 w 216"/>
                <a:gd name="T1" fmla="*/ 194 h 194"/>
                <a:gd name="T2" fmla="*/ 25 w 216"/>
                <a:gd name="T3" fmla="*/ 192 h 194"/>
                <a:gd name="T4" fmla="*/ 23 w 216"/>
                <a:gd name="T5" fmla="*/ 189 h 194"/>
                <a:gd name="T6" fmla="*/ 0 w 216"/>
                <a:gd name="T7" fmla="*/ 7 h 194"/>
                <a:gd name="T8" fmla="*/ 1 w 216"/>
                <a:gd name="T9" fmla="*/ 3 h 194"/>
                <a:gd name="T10" fmla="*/ 5 w 216"/>
                <a:gd name="T11" fmla="*/ 1 h 194"/>
                <a:gd name="T12" fmla="*/ 23 w 216"/>
                <a:gd name="T13" fmla="*/ 0 h 194"/>
                <a:gd name="T14" fmla="*/ 215 w 216"/>
                <a:gd name="T15" fmla="*/ 164 h 194"/>
                <a:gd name="T16" fmla="*/ 214 w 216"/>
                <a:gd name="T17" fmla="*/ 169 h 194"/>
                <a:gd name="T18" fmla="*/ 210 w 216"/>
                <a:gd name="T19" fmla="*/ 171 h 194"/>
                <a:gd name="T20" fmla="*/ 29 w 216"/>
                <a:gd name="T21" fmla="*/ 193 h 194"/>
                <a:gd name="T22" fmla="*/ 28 w 216"/>
                <a:gd name="T23"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194">
                  <a:moveTo>
                    <a:pt x="28" y="194"/>
                  </a:moveTo>
                  <a:cubicBezTo>
                    <a:pt x="27" y="194"/>
                    <a:pt x="26" y="193"/>
                    <a:pt x="25" y="192"/>
                  </a:cubicBezTo>
                  <a:cubicBezTo>
                    <a:pt x="24" y="191"/>
                    <a:pt x="23" y="190"/>
                    <a:pt x="23" y="189"/>
                  </a:cubicBezTo>
                  <a:cubicBezTo>
                    <a:pt x="0" y="7"/>
                    <a:pt x="0" y="7"/>
                    <a:pt x="0" y="7"/>
                  </a:cubicBezTo>
                  <a:cubicBezTo>
                    <a:pt x="0" y="6"/>
                    <a:pt x="0" y="4"/>
                    <a:pt x="1" y="3"/>
                  </a:cubicBezTo>
                  <a:cubicBezTo>
                    <a:pt x="2" y="2"/>
                    <a:pt x="4" y="1"/>
                    <a:pt x="5" y="1"/>
                  </a:cubicBezTo>
                  <a:cubicBezTo>
                    <a:pt x="11" y="0"/>
                    <a:pt x="17" y="0"/>
                    <a:pt x="23" y="0"/>
                  </a:cubicBezTo>
                  <a:cubicBezTo>
                    <a:pt x="119" y="0"/>
                    <a:pt x="200" y="69"/>
                    <a:pt x="215" y="164"/>
                  </a:cubicBezTo>
                  <a:cubicBezTo>
                    <a:pt x="216" y="166"/>
                    <a:pt x="215" y="167"/>
                    <a:pt x="214" y="169"/>
                  </a:cubicBezTo>
                  <a:cubicBezTo>
                    <a:pt x="213" y="170"/>
                    <a:pt x="212" y="171"/>
                    <a:pt x="210" y="171"/>
                  </a:cubicBezTo>
                  <a:cubicBezTo>
                    <a:pt x="29" y="193"/>
                    <a:pt x="29" y="193"/>
                    <a:pt x="29" y="193"/>
                  </a:cubicBezTo>
                  <a:lnTo>
                    <a:pt x="28" y="194"/>
                  </a:ln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0" name="iṣḻídé">
              <a:extLst>
                <a:ext uri="{FF2B5EF4-FFF2-40B4-BE49-F238E27FC236}">
                  <a16:creationId xmlns:a16="http://schemas.microsoft.com/office/drawing/2014/main" id="{4CDBC100-BE40-44DB-AB9C-133EF5F1D0E6}"/>
                </a:ext>
              </a:extLst>
            </p:cNvPr>
            <p:cNvSpPr/>
            <p:nvPr/>
          </p:nvSpPr>
          <p:spPr bwMode="auto">
            <a:xfrm>
              <a:off x="6949704" y="2854867"/>
              <a:ext cx="361097" cy="324319"/>
            </a:xfrm>
            <a:custGeom>
              <a:avLst/>
              <a:gdLst>
                <a:gd name="T0" fmla="*/ 29 w 227"/>
                <a:gd name="T1" fmla="*/ 11 h 204"/>
                <a:gd name="T2" fmla="*/ 216 w 227"/>
                <a:gd name="T3" fmla="*/ 170 h 204"/>
                <a:gd name="T4" fmla="*/ 34 w 227"/>
                <a:gd name="T5" fmla="*/ 193 h 204"/>
                <a:gd name="T6" fmla="*/ 12 w 227"/>
                <a:gd name="T7" fmla="*/ 12 h 204"/>
                <a:gd name="T8" fmla="*/ 29 w 227"/>
                <a:gd name="T9" fmla="*/ 11 h 204"/>
                <a:gd name="T10" fmla="*/ 29 w 227"/>
                <a:gd name="T11" fmla="*/ 0 h 204"/>
                <a:gd name="T12" fmla="*/ 11 w 227"/>
                <a:gd name="T13" fmla="*/ 0 h 204"/>
                <a:gd name="T14" fmla="*/ 3 w 227"/>
                <a:gd name="T15" fmla="*/ 5 h 204"/>
                <a:gd name="T16" fmla="*/ 1 w 227"/>
                <a:gd name="T17" fmla="*/ 13 h 204"/>
                <a:gd name="T18" fmla="*/ 23 w 227"/>
                <a:gd name="T19" fmla="*/ 194 h 204"/>
                <a:gd name="T20" fmla="*/ 28 w 227"/>
                <a:gd name="T21" fmla="*/ 202 h 204"/>
                <a:gd name="T22" fmla="*/ 34 w 227"/>
                <a:gd name="T23" fmla="*/ 204 h 204"/>
                <a:gd name="T24" fmla="*/ 36 w 227"/>
                <a:gd name="T25" fmla="*/ 204 h 204"/>
                <a:gd name="T26" fmla="*/ 217 w 227"/>
                <a:gd name="T27" fmla="*/ 181 h 204"/>
                <a:gd name="T28" fmla="*/ 225 w 227"/>
                <a:gd name="T29" fmla="*/ 177 h 204"/>
                <a:gd name="T30" fmla="*/ 227 w 227"/>
                <a:gd name="T31" fmla="*/ 168 h 204"/>
                <a:gd name="T32" fmla="*/ 158 w 227"/>
                <a:gd name="T33" fmla="*/ 47 h 204"/>
                <a:gd name="T34" fmla="*/ 29 w 227"/>
                <a:gd name="T3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7" h="204">
                  <a:moveTo>
                    <a:pt x="29" y="11"/>
                  </a:moveTo>
                  <a:cubicBezTo>
                    <a:pt x="121" y="11"/>
                    <a:pt x="201" y="78"/>
                    <a:pt x="216" y="170"/>
                  </a:cubicBezTo>
                  <a:cubicBezTo>
                    <a:pt x="34" y="193"/>
                    <a:pt x="34" y="193"/>
                    <a:pt x="34" y="193"/>
                  </a:cubicBezTo>
                  <a:cubicBezTo>
                    <a:pt x="12" y="12"/>
                    <a:pt x="12" y="12"/>
                    <a:pt x="12" y="12"/>
                  </a:cubicBezTo>
                  <a:cubicBezTo>
                    <a:pt x="17" y="11"/>
                    <a:pt x="23" y="11"/>
                    <a:pt x="29" y="11"/>
                  </a:cubicBezTo>
                  <a:moveTo>
                    <a:pt x="29" y="0"/>
                  </a:moveTo>
                  <a:cubicBezTo>
                    <a:pt x="23" y="0"/>
                    <a:pt x="17" y="0"/>
                    <a:pt x="11" y="0"/>
                  </a:cubicBezTo>
                  <a:cubicBezTo>
                    <a:pt x="8" y="1"/>
                    <a:pt x="5" y="2"/>
                    <a:pt x="3" y="5"/>
                  </a:cubicBezTo>
                  <a:cubicBezTo>
                    <a:pt x="1" y="7"/>
                    <a:pt x="0" y="10"/>
                    <a:pt x="1" y="13"/>
                  </a:cubicBezTo>
                  <a:cubicBezTo>
                    <a:pt x="23" y="194"/>
                    <a:pt x="23" y="194"/>
                    <a:pt x="23" y="194"/>
                  </a:cubicBezTo>
                  <a:cubicBezTo>
                    <a:pt x="24" y="197"/>
                    <a:pt x="25" y="200"/>
                    <a:pt x="28" y="202"/>
                  </a:cubicBezTo>
                  <a:cubicBezTo>
                    <a:pt x="30" y="203"/>
                    <a:pt x="32" y="204"/>
                    <a:pt x="34" y="204"/>
                  </a:cubicBezTo>
                  <a:cubicBezTo>
                    <a:pt x="35" y="204"/>
                    <a:pt x="35" y="204"/>
                    <a:pt x="36" y="204"/>
                  </a:cubicBezTo>
                  <a:cubicBezTo>
                    <a:pt x="217" y="181"/>
                    <a:pt x="217" y="181"/>
                    <a:pt x="217" y="181"/>
                  </a:cubicBezTo>
                  <a:cubicBezTo>
                    <a:pt x="220" y="181"/>
                    <a:pt x="223" y="179"/>
                    <a:pt x="225" y="177"/>
                  </a:cubicBezTo>
                  <a:cubicBezTo>
                    <a:pt x="227" y="174"/>
                    <a:pt x="227" y="171"/>
                    <a:pt x="227" y="168"/>
                  </a:cubicBezTo>
                  <a:cubicBezTo>
                    <a:pt x="219" y="121"/>
                    <a:pt x="195" y="78"/>
                    <a:pt x="158" y="47"/>
                  </a:cubicBezTo>
                  <a:cubicBezTo>
                    <a:pt x="122" y="16"/>
                    <a:pt x="76" y="0"/>
                    <a:pt x="2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1" name="îSļíḓe">
              <a:extLst>
                <a:ext uri="{FF2B5EF4-FFF2-40B4-BE49-F238E27FC236}">
                  <a16:creationId xmlns:a16="http://schemas.microsoft.com/office/drawing/2014/main" id="{BEBE7474-958F-4BDF-B2D1-F52FF252155F}"/>
                </a:ext>
              </a:extLst>
            </p:cNvPr>
            <p:cNvSpPr/>
            <p:nvPr/>
          </p:nvSpPr>
          <p:spPr bwMode="auto">
            <a:xfrm>
              <a:off x="6819308" y="3188102"/>
              <a:ext cx="268594" cy="295342"/>
            </a:xfrm>
            <a:custGeom>
              <a:avLst/>
              <a:gdLst>
                <a:gd name="T0" fmla="*/ 110 w 169"/>
                <a:gd name="T1" fmla="*/ 186 h 186"/>
                <a:gd name="T2" fmla="*/ 3 w 169"/>
                <a:gd name="T3" fmla="*/ 154 h 186"/>
                <a:gd name="T4" fmla="*/ 0 w 169"/>
                <a:gd name="T5" fmla="*/ 150 h 186"/>
                <a:gd name="T6" fmla="*/ 1 w 169"/>
                <a:gd name="T7" fmla="*/ 146 h 186"/>
                <a:gd name="T8" fmla="*/ 104 w 169"/>
                <a:gd name="T9" fmla="*/ 2 h 186"/>
                <a:gd name="T10" fmla="*/ 108 w 169"/>
                <a:gd name="T11" fmla="*/ 0 h 186"/>
                <a:gd name="T12" fmla="*/ 109 w 169"/>
                <a:gd name="T13" fmla="*/ 0 h 186"/>
                <a:gd name="T14" fmla="*/ 114 w 169"/>
                <a:gd name="T15" fmla="*/ 4 h 186"/>
                <a:gd name="T16" fmla="*/ 168 w 169"/>
                <a:gd name="T17" fmla="*/ 171 h 186"/>
                <a:gd name="T18" fmla="*/ 168 w 169"/>
                <a:gd name="T19" fmla="*/ 176 h 186"/>
                <a:gd name="T20" fmla="*/ 164 w 169"/>
                <a:gd name="T21" fmla="*/ 178 h 186"/>
                <a:gd name="T22" fmla="*/ 135 w 169"/>
                <a:gd name="T23" fmla="*/ 184 h 186"/>
                <a:gd name="T24" fmla="*/ 110 w 169"/>
                <a:gd name="T25"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86">
                  <a:moveTo>
                    <a:pt x="110" y="186"/>
                  </a:moveTo>
                  <a:cubicBezTo>
                    <a:pt x="72" y="186"/>
                    <a:pt x="35" y="175"/>
                    <a:pt x="3" y="154"/>
                  </a:cubicBezTo>
                  <a:cubicBezTo>
                    <a:pt x="2" y="153"/>
                    <a:pt x="1" y="151"/>
                    <a:pt x="0" y="150"/>
                  </a:cubicBezTo>
                  <a:cubicBezTo>
                    <a:pt x="0" y="148"/>
                    <a:pt x="0" y="147"/>
                    <a:pt x="1" y="146"/>
                  </a:cubicBezTo>
                  <a:cubicBezTo>
                    <a:pt x="104" y="2"/>
                    <a:pt x="104" y="2"/>
                    <a:pt x="104" y="2"/>
                  </a:cubicBezTo>
                  <a:cubicBezTo>
                    <a:pt x="105" y="1"/>
                    <a:pt x="106" y="0"/>
                    <a:pt x="108" y="0"/>
                  </a:cubicBezTo>
                  <a:cubicBezTo>
                    <a:pt x="109" y="0"/>
                    <a:pt x="109" y="0"/>
                    <a:pt x="109" y="0"/>
                  </a:cubicBezTo>
                  <a:cubicBezTo>
                    <a:pt x="111" y="0"/>
                    <a:pt x="113" y="2"/>
                    <a:pt x="114" y="4"/>
                  </a:cubicBezTo>
                  <a:cubicBezTo>
                    <a:pt x="168" y="171"/>
                    <a:pt x="168" y="171"/>
                    <a:pt x="168" y="171"/>
                  </a:cubicBezTo>
                  <a:cubicBezTo>
                    <a:pt x="169" y="173"/>
                    <a:pt x="169" y="174"/>
                    <a:pt x="168" y="176"/>
                  </a:cubicBezTo>
                  <a:cubicBezTo>
                    <a:pt x="167" y="177"/>
                    <a:pt x="166" y="178"/>
                    <a:pt x="164" y="178"/>
                  </a:cubicBezTo>
                  <a:cubicBezTo>
                    <a:pt x="155" y="181"/>
                    <a:pt x="145" y="183"/>
                    <a:pt x="135" y="184"/>
                  </a:cubicBezTo>
                  <a:cubicBezTo>
                    <a:pt x="127" y="185"/>
                    <a:pt x="118" y="186"/>
                    <a:pt x="110" y="186"/>
                  </a:cubicBezTo>
                  <a:close/>
                </a:path>
              </a:pathLst>
            </a:custGeom>
            <a:solidFill>
              <a:srgbClr val="A2B2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2" name="íšḷïḑe">
              <a:extLst>
                <a:ext uri="{FF2B5EF4-FFF2-40B4-BE49-F238E27FC236}">
                  <a16:creationId xmlns:a16="http://schemas.microsoft.com/office/drawing/2014/main" id="{BA66FEA1-6357-40F6-9261-20BBA04E6B22}"/>
                </a:ext>
              </a:extLst>
            </p:cNvPr>
            <p:cNvSpPr/>
            <p:nvPr/>
          </p:nvSpPr>
          <p:spPr bwMode="auto">
            <a:xfrm>
              <a:off x="6809277" y="3179186"/>
              <a:ext cx="287540" cy="314288"/>
            </a:xfrm>
            <a:custGeom>
              <a:avLst/>
              <a:gdLst>
                <a:gd name="T0" fmla="*/ 114 w 181"/>
                <a:gd name="T1" fmla="*/ 12 h 198"/>
                <a:gd name="T2" fmla="*/ 169 w 181"/>
                <a:gd name="T3" fmla="*/ 179 h 198"/>
                <a:gd name="T4" fmla="*/ 140 w 181"/>
                <a:gd name="T5" fmla="*/ 185 h 198"/>
                <a:gd name="T6" fmla="*/ 116 w 181"/>
                <a:gd name="T7" fmla="*/ 186 h 198"/>
                <a:gd name="T8" fmla="*/ 12 w 181"/>
                <a:gd name="T9" fmla="*/ 155 h 198"/>
                <a:gd name="T10" fmla="*/ 114 w 181"/>
                <a:gd name="T11" fmla="*/ 12 h 198"/>
                <a:gd name="T12" fmla="*/ 114 w 181"/>
                <a:gd name="T13" fmla="*/ 0 h 198"/>
                <a:gd name="T14" fmla="*/ 105 w 181"/>
                <a:gd name="T15" fmla="*/ 5 h 198"/>
                <a:gd name="T16" fmla="*/ 3 w 181"/>
                <a:gd name="T17" fmla="*/ 148 h 198"/>
                <a:gd name="T18" fmla="*/ 1 w 181"/>
                <a:gd name="T19" fmla="*/ 157 h 198"/>
                <a:gd name="T20" fmla="*/ 6 w 181"/>
                <a:gd name="T21" fmla="*/ 164 h 198"/>
                <a:gd name="T22" fmla="*/ 116 w 181"/>
                <a:gd name="T23" fmla="*/ 198 h 198"/>
                <a:gd name="T24" fmla="*/ 141 w 181"/>
                <a:gd name="T25" fmla="*/ 196 h 198"/>
                <a:gd name="T26" fmla="*/ 172 w 181"/>
                <a:gd name="T27" fmla="*/ 190 h 198"/>
                <a:gd name="T28" fmla="*/ 179 w 181"/>
                <a:gd name="T29" fmla="*/ 184 h 198"/>
                <a:gd name="T30" fmla="*/ 180 w 181"/>
                <a:gd name="T31" fmla="*/ 175 h 198"/>
                <a:gd name="T32" fmla="*/ 125 w 181"/>
                <a:gd name="T33" fmla="*/ 8 h 198"/>
                <a:gd name="T34" fmla="*/ 116 w 181"/>
                <a:gd name="T35" fmla="*/ 1 h 198"/>
                <a:gd name="T36" fmla="*/ 114 w 181"/>
                <a:gd name="T37"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1" h="198">
                  <a:moveTo>
                    <a:pt x="114" y="12"/>
                  </a:moveTo>
                  <a:cubicBezTo>
                    <a:pt x="169" y="179"/>
                    <a:pt x="169" y="179"/>
                    <a:pt x="169" y="179"/>
                  </a:cubicBezTo>
                  <a:cubicBezTo>
                    <a:pt x="160" y="182"/>
                    <a:pt x="150" y="184"/>
                    <a:pt x="140" y="185"/>
                  </a:cubicBezTo>
                  <a:cubicBezTo>
                    <a:pt x="132" y="186"/>
                    <a:pt x="124" y="186"/>
                    <a:pt x="116" y="186"/>
                  </a:cubicBezTo>
                  <a:cubicBezTo>
                    <a:pt x="78" y="186"/>
                    <a:pt x="42" y="175"/>
                    <a:pt x="12" y="155"/>
                  </a:cubicBezTo>
                  <a:cubicBezTo>
                    <a:pt x="114" y="12"/>
                    <a:pt x="114" y="12"/>
                    <a:pt x="114" y="12"/>
                  </a:cubicBezTo>
                  <a:moveTo>
                    <a:pt x="114" y="0"/>
                  </a:moveTo>
                  <a:cubicBezTo>
                    <a:pt x="111" y="0"/>
                    <a:pt x="107" y="2"/>
                    <a:pt x="105" y="5"/>
                  </a:cubicBezTo>
                  <a:cubicBezTo>
                    <a:pt x="3" y="148"/>
                    <a:pt x="3" y="148"/>
                    <a:pt x="3" y="148"/>
                  </a:cubicBezTo>
                  <a:cubicBezTo>
                    <a:pt x="1" y="151"/>
                    <a:pt x="0" y="154"/>
                    <a:pt x="1" y="157"/>
                  </a:cubicBezTo>
                  <a:cubicBezTo>
                    <a:pt x="1" y="160"/>
                    <a:pt x="3" y="163"/>
                    <a:pt x="6" y="164"/>
                  </a:cubicBezTo>
                  <a:cubicBezTo>
                    <a:pt x="39" y="186"/>
                    <a:pt x="77" y="198"/>
                    <a:pt x="116" y="198"/>
                  </a:cubicBezTo>
                  <a:cubicBezTo>
                    <a:pt x="125" y="198"/>
                    <a:pt x="133" y="197"/>
                    <a:pt x="141" y="196"/>
                  </a:cubicBezTo>
                  <a:cubicBezTo>
                    <a:pt x="152" y="195"/>
                    <a:pt x="162" y="193"/>
                    <a:pt x="172" y="190"/>
                  </a:cubicBezTo>
                  <a:cubicBezTo>
                    <a:pt x="175" y="189"/>
                    <a:pt x="177" y="187"/>
                    <a:pt x="179" y="184"/>
                  </a:cubicBezTo>
                  <a:cubicBezTo>
                    <a:pt x="180" y="182"/>
                    <a:pt x="181" y="178"/>
                    <a:pt x="180" y="175"/>
                  </a:cubicBezTo>
                  <a:cubicBezTo>
                    <a:pt x="125" y="8"/>
                    <a:pt x="125" y="8"/>
                    <a:pt x="125" y="8"/>
                  </a:cubicBezTo>
                  <a:cubicBezTo>
                    <a:pt x="124" y="4"/>
                    <a:pt x="120" y="1"/>
                    <a:pt x="116" y="1"/>
                  </a:cubicBezTo>
                  <a:cubicBezTo>
                    <a:pt x="115" y="0"/>
                    <a:pt x="115"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3" name="îSḻíḍe">
              <a:extLst>
                <a:ext uri="{FF2B5EF4-FFF2-40B4-BE49-F238E27FC236}">
                  <a16:creationId xmlns:a16="http://schemas.microsoft.com/office/drawing/2014/main" id="{D03C1D1A-9A77-41C7-B02B-67C5104FB09E}"/>
                </a:ext>
              </a:extLst>
            </p:cNvPr>
            <p:cNvSpPr/>
            <p:nvPr/>
          </p:nvSpPr>
          <p:spPr bwMode="auto">
            <a:xfrm>
              <a:off x="6664393" y="2868241"/>
              <a:ext cx="327662" cy="553905"/>
            </a:xfrm>
            <a:custGeom>
              <a:avLst/>
              <a:gdLst>
                <a:gd name="T0" fmla="*/ 92 w 206"/>
                <a:gd name="T1" fmla="*/ 349 h 349"/>
                <a:gd name="T2" fmla="*/ 88 w 206"/>
                <a:gd name="T3" fmla="*/ 347 h 349"/>
                <a:gd name="T4" fmla="*/ 66 w 206"/>
                <a:gd name="T5" fmla="*/ 328 h 349"/>
                <a:gd name="T6" fmla="*/ 57 w 206"/>
                <a:gd name="T7" fmla="*/ 317 h 349"/>
                <a:gd name="T8" fmla="*/ 14 w 206"/>
                <a:gd name="T9" fmla="*/ 217 h 349"/>
                <a:gd name="T10" fmla="*/ 176 w 206"/>
                <a:gd name="T11" fmla="*/ 0 h 349"/>
                <a:gd name="T12" fmla="*/ 177 w 206"/>
                <a:gd name="T13" fmla="*/ 0 h 349"/>
                <a:gd name="T14" fmla="*/ 180 w 206"/>
                <a:gd name="T15" fmla="*/ 1 h 349"/>
                <a:gd name="T16" fmla="*/ 183 w 206"/>
                <a:gd name="T17" fmla="*/ 5 h 349"/>
                <a:gd name="T18" fmla="*/ 206 w 206"/>
                <a:gd name="T19" fmla="*/ 193 h 349"/>
                <a:gd name="T20" fmla="*/ 205 w 206"/>
                <a:gd name="T21" fmla="*/ 197 h 349"/>
                <a:gd name="T22" fmla="*/ 96 w 206"/>
                <a:gd name="T23" fmla="*/ 346 h 349"/>
                <a:gd name="T24" fmla="*/ 92 w 206"/>
                <a:gd name="T25" fmla="*/ 348 h 349"/>
                <a:gd name="T26" fmla="*/ 92 w 206"/>
                <a:gd name="T27" fmla="*/ 349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6" h="349">
                  <a:moveTo>
                    <a:pt x="92" y="349"/>
                  </a:moveTo>
                  <a:cubicBezTo>
                    <a:pt x="90" y="349"/>
                    <a:pt x="89" y="348"/>
                    <a:pt x="88" y="347"/>
                  </a:cubicBezTo>
                  <a:cubicBezTo>
                    <a:pt x="80" y="341"/>
                    <a:pt x="73" y="335"/>
                    <a:pt x="66" y="328"/>
                  </a:cubicBezTo>
                  <a:cubicBezTo>
                    <a:pt x="57" y="317"/>
                    <a:pt x="57" y="317"/>
                    <a:pt x="57" y="317"/>
                  </a:cubicBezTo>
                  <a:cubicBezTo>
                    <a:pt x="33" y="289"/>
                    <a:pt x="18" y="254"/>
                    <a:pt x="14" y="217"/>
                  </a:cubicBezTo>
                  <a:cubicBezTo>
                    <a:pt x="0" y="112"/>
                    <a:pt x="72" y="17"/>
                    <a:pt x="176" y="0"/>
                  </a:cubicBezTo>
                  <a:cubicBezTo>
                    <a:pt x="177" y="0"/>
                    <a:pt x="177" y="0"/>
                    <a:pt x="177" y="0"/>
                  </a:cubicBezTo>
                  <a:cubicBezTo>
                    <a:pt x="178" y="0"/>
                    <a:pt x="179" y="0"/>
                    <a:pt x="180" y="1"/>
                  </a:cubicBezTo>
                  <a:cubicBezTo>
                    <a:pt x="182" y="2"/>
                    <a:pt x="182" y="3"/>
                    <a:pt x="183" y="5"/>
                  </a:cubicBezTo>
                  <a:cubicBezTo>
                    <a:pt x="206" y="193"/>
                    <a:pt x="206" y="193"/>
                    <a:pt x="206" y="193"/>
                  </a:cubicBezTo>
                  <a:cubicBezTo>
                    <a:pt x="206" y="194"/>
                    <a:pt x="206" y="195"/>
                    <a:pt x="205" y="197"/>
                  </a:cubicBezTo>
                  <a:cubicBezTo>
                    <a:pt x="96" y="346"/>
                    <a:pt x="96" y="346"/>
                    <a:pt x="96" y="346"/>
                  </a:cubicBezTo>
                  <a:cubicBezTo>
                    <a:pt x="95" y="347"/>
                    <a:pt x="94" y="348"/>
                    <a:pt x="92" y="348"/>
                  </a:cubicBezTo>
                  <a:lnTo>
                    <a:pt x="92" y="349"/>
                  </a:lnTo>
                  <a:close/>
                </a:path>
              </a:pathLst>
            </a:custGeom>
            <a:solidFill>
              <a:srgbClr val="B74F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4" name="ïSḻîḑe">
              <a:extLst>
                <a:ext uri="{FF2B5EF4-FFF2-40B4-BE49-F238E27FC236}">
                  <a16:creationId xmlns:a16="http://schemas.microsoft.com/office/drawing/2014/main" id="{67AB6C81-0542-4810-9C1A-4998666C0972}"/>
                </a:ext>
              </a:extLst>
            </p:cNvPr>
            <p:cNvSpPr/>
            <p:nvPr/>
          </p:nvSpPr>
          <p:spPr bwMode="auto">
            <a:xfrm>
              <a:off x="6666622" y="2858211"/>
              <a:ext cx="335464" cy="571737"/>
            </a:xfrm>
            <a:custGeom>
              <a:avLst/>
              <a:gdLst>
                <a:gd name="T0" fmla="*/ 176 w 211"/>
                <a:gd name="T1" fmla="*/ 11 h 360"/>
                <a:gd name="T2" fmla="*/ 190 w 211"/>
                <a:gd name="T3" fmla="*/ 122 h 360"/>
                <a:gd name="T4" fmla="*/ 199 w 211"/>
                <a:gd name="T5" fmla="*/ 196 h 360"/>
                <a:gd name="T6" fmla="*/ 200 w 211"/>
                <a:gd name="T7" fmla="*/ 199 h 360"/>
                <a:gd name="T8" fmla="*/ 91 w 211"/>
                <a:gd name="T9" fmla="*/ 349 h 360"/>
                <a:gd name="T10" fmla="*/ 69 w 211"/>
                <a:gd name="T11" fmla="*/ 330 h 360"/>
                <a:gd name="T12" fmla="*/ 60 w 211"/>
                <a:gd name="T13" fmla="*/ 320 h 360"/>
                <a:gd name="T14" fmla="*/ 18 w 211"/>
                <a:gd name="T15" fmla="*/ 222 h 360"/>
                <a:gd name="T16" fmla="*/ 176 w 211"/>
                <a:gd name="T17" fmla="*/ 11 h 360"/>
                <a:gd name="T18" fmla="*/ 176 w 211"/>
                <a:gd name="T19" fmla="*/ 0 h 360"/>
                <a:gd name="T20" fmla="*/ 174 w 211"/>
                <a:gd name="T21" fmla="*/ 0 h 360"/>
                <a:gd name="T22" fmla="*/ 46 w 211"/>
                <a:gd name="T23" fmla="*/ 78 h 360"/>
                <a:gd name="T24" fmla="*/ 7 w 211"/>
                <a:gd name="T25" fmla="*/ 224 h 360"/>
                <a:gd name="T26" fmla="*/ 52 w 211"/>
                <a:gd name="T27" fmla="*/ 327 h 360"/>
                <a:gd name="T28" fmla="*/ 52 w 211"/>
                <a:gd name="T29" fmla="*/ 327 h 360"/>
                <a:gd name="T30" fmla="*/ 61 w 211"/>
                <a:gd name="T31" fmla="*/ 337 h 360"/>
                <a:gd name="T32" fmla="*/ 61 w 211"/>
                <a:gd name="T33" fmla="*/ 338 h 360"/>
                <a:gd name="T34" fmla="*/ 84 w 211"/>
                <a:gd name="T35" fmla="*/ 358 h 360"/>
                <a:gd name="T36" fmla="*/ 91 w 211"/>
                <a:gd name="T37" fmla="*/ 360 h 360"/>
                <a:gd name="T38" fmla="*/ 92 w 211"/>
                <a:gd name="T39" fmla="*/ 360 h 360"/>
                <a:gd name="T40" fmla="*/ 100 w 211"/>
                <a:gd name="T41" fmla="*/ 356 h 360"/>
                <a:gd name="T42" fmla="*/ 209 w 211"/>
                <a:gd name="T43" fmla="*/ 206 h 360"/>
                <a:gd name="T44" fmla="*/ 211 w 211"/>
                <a:gd name="T45" fmla="*/ 198 h 360"/>
                <a:gd name="T46" fmla="*/ 210 w 211"/>
                <a:gd name="T47" fmla="*/ 194 h 360"/>
                <a:gd name="T48" fmla="*/ 201 w 211"/>
                <a:gd name="T49" fmla="*/ 120 h 360"/>
                <a:gd name="T50" fmla="*/ 187 w 211"/>
                <a:gd name="T51" fmla="*/ 10 h 360"/>
                <a:gd name="T52" fmla="*/ 183 w 211"/>
                <a:gd name="T53" fmla="*/ 2 h 360"/>
                <a:gd name="T54" fmla="*/ 176 w 211"/>
                <a:gd name="T55"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360">
                  <a:moveTo>
                    <a:pt x="176" y="11"/>
                  </a:moveTo>
                  <a:cubicBezTo>
                    <a:pt x="190" y="122"/>
                    <a:pt x="190" y="122"/>
                    <a:pt x="190" y="122"/>
                  </a:cubicBezTo>
                  <a:cubicBezTo>
                    <a:pt x="199" y="196"/>
                    <a:pt x="199" y="196"/>
                    <a:pt x="199" y="196"/>
                  </a:cubicBezTo>
                  <a:cubicBezTo>
                    <a:pt x="200" y="199"/>
                    <a:pt x="200" y="199"/>
                    <a:pt x="200" y="199"/>
                  </a:cubicBezTo>
                  <a:cubicBezTo>
                    <a:pt x="91" y="349"/>
                    <a:pt x="91" y="349"/>
                    <a:pt x="91" y="349"/>
                  </a:cubicBezTo>
                  <a:cubicBezTo>
                    <a:pt x="83" y="343"/>
                    <a:pt x="76" y="337"/>
                    <a:pt x="69" y="330"/>
                  </a:cubicBezTo>
                  <a:cubicBezTo>
                    <a:pt x="60" y="320"/>
                    <a:pt x="60" y="320"/>
                    <a:pt x="60" y="320"/>
                  </a:cubicBezTo>
                  <a:cubicBezTo>
                    <a:pt x="38" y="293"/>
                    <a:pt x="23" y="259"/>
                    <a:pt x="18" y="222"/>
                  </a:cubicBezTo>
                  <a:cubicBezTo>
                    <a:pt x="5" y="121"/>
                    <a:pt x="76" y="28"/>
                    <a:pt x="176" y="11"/>
                  </a:cubicBezTo>
                  <a:moveTo>
                    <a:pt x="176" y="0"/>
                  </a:moveTo>
                  <a:cubicBezTo>
                    <a:pt x="175" y="0"/>
                    <a:pt x="175" y="0"/>
                    <a:pt x="174" y="0"/>
                  </a:cubicBezTo>
                  <a:cubicBezTo>
                    <a:pt x="123" y="9"/>
                    <a:pt x="77" y="36"/>
                    <a:pt x="46" y="78"/>
                  </a:cubicBezTo>
                  <a:cubicBezTo>
                    <a:pt x="14" y="120"/>
                    <a:pt x="0" y="172"/>
                    <a:pt x="7" y="224"/>
                  </a:cubicBezTo>
                  <a:cubicBezTo>
                    <a:pt x="12" y="262"/>
                    <a:pt x="27" y="297"/>
                    <a:pt x="52" y="327"/>
                  </a:cubicBezTo>
                  <a:cubicBezTo>
                    <a:pt x="52" y="327"/>
                    <a:pt x="52" y="327"/>
                    <a:pt x="52" y="327"/>
                  </a:cubicBezTo>
                  <a:cubicBezTo>
                    <a:pt x="61" y="337"/>
                    <a:pt x="61" y="337"/>
                    <a:pt x="61" y="337"/>
                  </a:cubicBezTo>
                  <a:cubicBezTo>
                    <a:pt x="61" y="338"/>
                    <a:pt x="61" y="338"/>
                    <a:pt x="61" y="338"/>
                  </a:cubicBezTo>
                  <a:cubicBezTo>
                    <a:pt x="68" y="345"/>
                    <a:pt x="76" y="352"/>
                    <a:pt x="84" y="358"/>
                  </a:cubicBezTo>
                  <a:cubicBezTo>
                    <a:pt x="86" y="359"/>
                    <a:pt x="88" y="360"/>
                    <a:pt x="91" y="360"/>
                  </a:cubicBezTo>
                  <a:cubicBezTo>
                    <a:pt x="91" y="360"/>
                    <a:pt x="92" y="360"/>
                    <a:pt x="92" y="360"/>
                  </a:cubicBezTo>
                  <a:cubicBezTo>
                    <a:pt x="95" y="360"/>
                    <a:pt x="98" y="358"/>
                    <a:pt x="100" y="356"/>
                  </a:cubicBezTo>
                  <a:cubicBezTo>
                    <a:pt x="209" y="206"/>
                    <a:pt x="209" y="206"/>
                    <a:pt x="209" y="206"/>
                  </a:cubicBezTo>
                  <a:cubicBezTo>
                    <a:pt x="210" y="204"/>
                    <a:pt x="211" y="201"/>
                    <a:pt x="211" y="198"/>
                  </a:cubicBezTo>
                  <a:cubicBezTo>
                    <a:pt x="210" y="194"/>
                    <a:pt x="210" y="194"/>
                    <a:pt x="210" y="194"/>
                  </a:cubicBezTo>
                  <a:cubicBezTo>
                    <a:pt x="201" y="120"/>
                    <a:pt x="201" y="120"/>
                    <a:pt x="201" y="120"/>
                  </a:cubicBezTo>
                  <a:cubicBezTo>
                    <a:pt x="187" y="10"/>
                    <a:pt x="187" y="10"/>
                    <a:pt x="187" y="10"/>
                  </a:cubicBezTo>
                  <a:cubicBezTo>
                    <a:pt x="187" y="7"/>
                    <a:pt x="185" y="4"/>
                    <a:pt x="183" y="2"/>
                  </a:cubicBezTo>
                  <a:cubicBezTo>
                    <a:pt x="181" y="1"/>
                    <a:pt x="178" y="0"/>
                    <a:pt x="17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5" name="ïsľídé">
              <a:extLst>
                <a:ext uri="{FF2B5EF4-FFF2-40B4-BE49-F238E27FC236}">
                  <a16:creationId xmlns:a16="http://schemas.microsoft.com/office/drawing/2014/main" id="{6810D388-ED24-4D57-B41A-2692E4822EA8}"/>
                </a:ext>
              </a:extLst>
            </p:cNvPr>
            <p:cNvSpPr/>
            <p:nvPr/>
          </p:nvSpPr>
          <p:spPr bwMode="auto">
            <a:xfrm>
              <a:off x="6782529" y="3687397"/>
              <a:ext cx="101420" cy="101420"/>
            </a:xfrm>
            <a:custGeom>
              <a:avLst/>
              <a:gdLst>
                <a:gd name="T0" fmla="*/ 0 w 91"/>
                <a:gd name="T1" fmla="*/ 9 h 91"/>
                <a:gd name="T2" fmla="*/ 81 w 91"/>
                <a:gd name="T3" fmla="*/ 0 h 91"/>
                <a:gd name="T4" fmla="*/ 91 w 91"/>
                <a:gd name="T5" fmla="*/ 79 h 91"/>
                <a:gd name="T6" fmla="*/ 11 w 91"/>
                <a:gd name="T7" fmla="*/ 91 h 91"/>
                <a:gd name="T8" fmla="*/ 0 w 91"/>
                <a:gd name="T9" fmla="*/ 9 h 91"/>
              </a:gdLst>
              <a:ahLst/>
              <a:cxnLst>
                <a:cxn ang="0">
                  <a:pos x="T0" y="T1"/>
                </a:cxn>
                <a:cxn ang="0">
                  <a:pos x="T2" y="T3"/>
                </a:cxn>
                <a:cxn ang="0">
                  <a:pos x="T4" y="T5"/>
                </a:cxn>
                <a:cxn ang="0">
                  <a:pos x="T6" y="T7"/>
                </a:cxn>
                <a:cxn ang="0">
                  <a:pos x="T8" y="T9"/>
                </a:cxn>
              </a:cxnLst>
              <a:rect l="0" t="0" r="r" b="b"/>
              <a:pathLst>
                <a:path w="91" h="91">
                  <a:moveTo>
                    <a:pt x="0" y="9"/>
                  </a:moveTo>
                  <a:lnTo>
                    <a:pt x="81" y="0"/>
                  </a:lnTo>
                  <a:lnTo>
                    <a:pt x="91" y="79"/>
                  </a:lnTo>
                  <a:lnTo>
                    <a:pt x="11" y="91"/>
                  </a:lnTo>
                  <a:lnTo>
                    <a:pt x="0" y="9"/>
                  </a:lnTo>
                  <a:close/>
                </a:path>
              </a:pathLst>
            </a:custGeom>
            <a:solidFill>
              <a:srgbClr val="72BD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6" name="iṡ1iḑé">
              <a:extLst>
                <a:ext uri="{FF2B5EF4-FFF2-40B4-BE49-F238E27FC236}">
                  <a16:creationId xmlns:a16="http://schemas.microsoft.com/office/drawing/2014/main" id="{BE39C3DC-D5FD-4190-B770-A2863F8AC853}"/>
                </a:ext>
              </a:extLst>
            </p:cNvPr>
            <p:cNvSpPr/>
            <p:nvPr/>
          </p:nvSpPr>
          <p:spPr bwMode="auto">
            <a:xfrm>
              <a:off x="6770270" y="3672908"/>
              <a:ext cx="127053" cy="128168"/>
            </a:xfrm>
            <a:custGeom>
              <a:avLst/>
              <a:gdLst>
                <a:gd name="T0" fmla="*/ 82 w 114"/>
                <a:gd name="T1" fmla="*/ 24 h 115"/>
                <a:gd name="T2" fmla="*/ 91 w 114"/>
                <a:gd name="T3" fmla="*/ 84 h 115"/>
                <a:gd name="T4" fmla="*/ 31 w 114"/>
                <a:gd name="T5" fmla="*/ 91 h 115"/>
                <a:gd name="T6" fmla="*/ 24 w 114"/>
                <a:gd name="T7" fmla="*/ 32 h 115"/>
                <a:gd name="T8" fmla="*/ 82 w 114"/>
                <a:gd name="T9" fmla="*/ 24 h 115"/>
                <a:gd name="T10" fmla="*/ 101 w 114"/>
                <a:gd name="T11" fmla="*/ 0 h 115"/>
                <a:gd name="T12" fmla="*/ 79 w 114"/>
                <a:gd name="T13" fmla="*/ 3 h 115"/>
                <a:gd name="T14" fmla="*/ 21 w 114"/>
                <a:gd name="T15" fmla="*/ 11 h 115"/>
                <a:gd name="T16" fmla="*/ 0 w 114"/>
                <a:gd name="T17" fmla="*/ 14 h 115"/>
                <a:gd name="T18" fmla="*/ 2 w 114"/>
                <a:gd name="T19" fmla="*/ 35 h 115"/>
                <a:gd name="T20" fmla="*/ 10 w 114"/>
                <a:gd name="T21" fmla="*/ 94 h 115"/>
                <a:gd name="T22" fmla="*/ 12 w 114"/>
                <a:gd name="T23" fmla="*/ 115 h 115"/>
                <a:gd name="T24" fmla="*/ 34 w 114"/>
                <a:gd name="T25" fmla="*/ 112 h 115"/>
                <a:gd name="T26" fmla="*/ 94 w 114"/>
                <a:gd name="T27" fmla="*/ 105 h 115"/>
                <a:gd name="T28" fmla="*/ 114 w 114"/>
                <a:gd name="T29" fmla="*/ 102 h 115"/>
                <a:gd name="T30" fmla="*/ 111 w 114"/>
                <a:gd name="T31" fmla="*/ 81 h 115"/>
                <a:gd name="T32" fmla="*/ 104 w 114"/>
                <a:gd name="T33" fmla="*/ 21 h 115"/>
                <a:gd name="T34" fmla="*/ 101 w 114"/>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5">
                  <a:moveTo>
                    <a:pt x="82" y="24"/>
                  </a:moveTo>
                  <a:lnTo>
                    <a:pt x="91" y="84"/>
                  </a:lnTo>
                  <a:lnTo>
                    <a:pt x="31" y="91"/>
                  </a:lnTo>
                  <a:lnTo>
                    <a:pt x="24" y="32"/>
                  </a:lnTo>
                  <a:lnTo>
                    <a:pt x="82" y="24"/>
                  </a:lnTo>
                  <a:close/>
                  <a:moveTo>
                    <a:pt x="101" y="0"/>
                  </a:moveTo>
                  <a:lnTo>
                    <a:pt x="79" y="3"/>
                  </a:lnTo>
                  <a:lnTo>
                    <a:pt x="21" y="11"/>
                  </a:lnTo>
                  <a:lnTo>
                    <a:pt x="0" y="14"/>
                  </a:lnTo>
                  <a:lnTo>
                    <a:pt x="2" y="35"/>
                  </a:lnTo>
                  <a:lnTo>
                    <a:pt x="10" y="94"/>
                  </a:lnTo>
                  <a:lnTo>
                    <a:pt x="12" y="115"/>
                  </a:lnTo>
                  <a:lnTo>
                    <a:pt x="34" y="112"/>
                  </a:lnTo>
                  <a:lnTo>
                    <a:pt x="94" y="105"/>
                  </a:lnTo>
                  <a:lnTo>
                    <a:pt x="114" y="102"/>
                  </a:lnTo>
                  <a:lnTo>
                    <a:pt x="111" y="81"/>
                  </a:lnTo>
                  <a:lnTo>
                    <a:pt x="104" y="21"/>
                  </a:lnTo>
                  <a:lnTo>
                    <a:pt x="1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7" name="î$1íḍè">
              <a:extLst>
                <a:ext uri="{FF2B5EF4-FFF2-40B4-BE49-F238E27FC236}">
                  <a16:creationId xmlns:a16="http://schemas.microsoft.com/office/drawing/2014/main" id="{0B442ABD-82DE-40C5-9689-4B3FB63FC791}"/>
                </a:ext>
              </a:extLst>
            </p:cNvPr>
            <p:cNvSpPr/>
            <p:nvPr/>
          </p:nvSpPr>
          <p:spPr bwMode="auto">
            <a:xfrm>
              <a:off x="6770270" y="3672908"/>
              <a:ext cx="127053" cy="128168"/>
            </a:xfrm>
            <a:custGeom>
              <a:avLst/>
              <a:gdLst>
                <a:gd name="T0" fmla="*/ 82 w 114"/>
                <a:gd name="T1" fmla="*/ 24 h 115"/>
                <a:gd name="T2" fmla="*/ 91 w 114"/>
                <a:gd name="T3" fmla="*/ 84 h 115"/>
                <a:gd name="T4" fmla="*/ 31 w 114"/>
                <a:gd name="T5" fmla="*/ 91 h 115"/>
                <a:gd name="T6" fmla="*/ 24 w 114"/>
                <a:gd name="T7" fmla="*/ 32 h 115"/>
                <a:gd name="T8" fmla="*/ 82 w 114"/>
                <a:gd name="T9" fmla="*/ 24 h 115"/>
                <a:gd name="T10" fmla="*/ 101 w 114"/>
                <a:gd name="T11" fmla="*/ 0 h 115"/>
                <a:gd name="T12" fmla="*/ 79 w 114"/>
                <a:gd name="T13" fmla="*/ 3 h 115"/>
                <a:gd name="T14" fmla="*/ 21 w 114"/>
                <a:gd name="T15" fmla="*/ 11 h 115"/>
                <a:gd name="T16" fmla="*/ 0 w 114"/>
                <a:gd name="T17" fmla="*/ 14 h 115"/>
                <a:gd name="T18" fmla="*/ 2 w 114"/>
                <a:gd name="T19" fmla="*/ 35 h 115"/>
                <a:gd name="T20" fmla="*/ 10 w 114"/>
                <a:gd name="T21" fmla="*/ 94 h 115"/>
                <a:gd name="T22" fmla="*/ 12 w 114"/>
                <a:gd name="T23" fmla="*/ 115 h 115"/>
                <a:gd name="T24" fmla="*/ 34 w 114"/>
                <a:gd name="T25" fmla="*/ 112 h 115"/>
                <a:gd name="T26" fmla="*/ 94 w 114"/>
                <a:gd name="T27" fmla="*/ 105 h 115"/>
                <a:gd name="T28" fmla="*/ 114 w 114"/>
                <a:gd name="T29" fmla="*/ 102 h 115"/>
                <a:gd name="T30" fmla="*/ 111 w 114"/>
                <a:gd name="T31" fmla="*/ 81 h 115"/>
                <a:gd name="T32" fmla="*/ 104 w 114"/>
                <a:gd name="T33" fmla="*/ 21 h 115"/>
                <a:gd name="T34" fmla="*/ 101 w 114"/>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5">
                  <a:moveTo>
                    <a:pt x="82" y="24"/>
                  </a:moveTo>
                  <a:lnTo>
                    <a:pt x="91" y="84"/>
                  </a:lnTo>
                  <a:lnTo>
                    <a:pt x="31" y="91"/>
                  </a:lnTo>
                  <a:lnTo>
                    <a:pt x="24" y="32"/>
                  </a:lnTo>
                  <a:lnTo>
                    <a:pt x="82" y="24"/>
                  </a:lnTo>
                  <a:moveTo>
                    <a:pt x="101" y="0"/>
                  </a:moveTo>
                  <a:lnTo>
                    <a:pt x="79" y="3"/>
                  </a:lnTo>
                  <a:lnTo>
                    <a:pt x="21" y="11"/>
                  </a:lnTo>
                  <a:lnTo>
                    <a:pt x="0" y="14"/>
                  </a:lnTo>
                  <a:lnTo>
                    <a:pt x="2" y="35"/>
                  </a:lnTo>
                  <a:lnTo>
                    <a:pt x="10" y="94"/>
                  </a:lnTo>
                  <a:lnTo>
                    <a:pt x="12" y="115"/>
                  </a:lnTo>
                  <a:lnTo>
                    <a:pt x="34" y="112"/>
                  </a:lnTo>
                  <a:lnTo>
                    <a:pt x="94" y="105"/>
                  </a:lnTo>
                  <a:lnTo>
                    <a:pt x="114" y="102"/>
                  </a:lnTo>
                  <a:lnTo>
                    <a:pt x="111" y="81"/>
                  </a:lnTo>
                  <a:lnTo>
                    <a:pt x="104" y="21"/>
                  </a:lnTo>
                  <a:lnTo>
                    <a:pt x="1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8" name="î$ḻíḍê">
              <a:extLst>
                <a:ext uri="{FF2B5EF4-FFF2-40B4-BE49-F238E27FC236}">
                  <a16:creationId xmlns:a16="http://schemas.microsoft.com/office/drawing/2014/main" id="{BC30C1DE-C036-4B11-B4FB-EEF0340B7F9C}"/>
                </a:ext>
              </a:extLst>
            </p:cNvPr>
            <p:cNvSpPr/>
            <p:nvPr/>
          </p:nvSpPr>
          <p:spPr bwMode="auto">
            <a:xfrm>
              <a:off x="6921842" y="3656191"/>
              <a:ext cx="426853" cy="81359"/>
            </a:xfrm>
            <a:custGeom>
              <a:avLst/>
              <a:gdLst>
                <a:gd name="T0" fmla="*/ 383 w 383"/>
                <a:gd name="T1" fmla="*/ 23 h 73"/>
                <a:gd name="T2" fmla="*/ 3 w 383"/>
                <a:gd name="T3" fmla="*/ 73 h 73"/>
                <a:gd name="T4" fmla="*/ 0 w 383"/>
                <a:gd name="T5" fmla="*/ 50 h 73"/>
                <a:gd name="T6" fmla="*/ 380 w 383"/>
                <a:gd name="T7" fmla="*/ 0 h 73"/>
                <a:gd name="T8" fmla="*/ 383 w 383"/>
                <a:gd name="T9" fmla="*/ 23 h 73"/>
              </a:gdLst>
              <a:ahLst/>
              <a:cxnLst>
                <a:cxn ang="0">
                  <a:pos x="T0" y="T1"/>
                </a:cxn>
                <a:cxn ang="0">
                  <a:pos x="T2" y="T3"/>
                </a:cxn>
                <a:cxn ang="0">
                  <a:pos x="T4" y="T5"/>
                </a:cxn>
                <a:cxn ang="0">
                  <a:pos x="T6" y="T7"/>
                </a:cxn>
                <a:cxn ang="0">
                  <a:pos x="T8" y="T9"/>
                </a:cxn>
              </a:cxnLst>
              <a:rect l="0" t="0" r="r" b="b"/>
              <a:pathLst>
                <a:path w="383" h="73">
                  <a:moveTo>
                    <a:pt x="383" y="23"/>
                  </a:moveTo>
                  <a:lnTo>
                    <a:pt x="3" y="73"/>
                  </a:lnTo>
                  <a:lnTo>
                    <a:pt x="0" y="50"/>
                  </a:lnTo>
                  <a:lnTo>
                    <a:pt x="380" y="0"/>
                  </a:lnTo>
                  <a:lnTo>
                    <a:pt x="383" y="23"/>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9" name="íş1ïḑe">
              <a:extLst>
                <a:ext uri="{FF2B5EF4-FFF2-40B4-BE49-F238E27FC236}">
                  <a16:creationId xmlns:a16="http://schemas.microsoft.com/office/drawing/2014/main" id="{31054C85-F085-429E-ACE3-3C6EB0EAEB01}"/>
                </a:ext>
              </a:extLst>
            </p:cNvPr>
            <p:cNvSpPr/>
            <p:nvPr/>
          </p:nvSpPr>
          <p:spPr bwMode="auto">
            <a:xfrm>
              <a:off x="6797018" y="3793274"/>
              <a:ext cx="101420" cy="100305"/>
            </a:xfrm>
            <a:custGeom>
              <a:avLst/>
              <a:gdLst>
                <a:gd name="T0" fmla="*/ 0 w 91"/>
                <a:gd name="T1" fmla="*/ 10 h 90"/>
                <a:gd name="T2" fmla="*/ 80 w 91"/>
                <a:gd name="T3" fmla="*/ 0 h 90"/>
                <a:gd name="T4" fmla="*/ 91 w 91"/>
                <a:gd name="T5" fmla="*/ 80 h 90"/>
                <a:gd name="T6" fmla="*/ 11 w 91"/>
                <a:gd name="T7" fmla="*/ 90 h 90"/>
                <a:gd name="T8" fmla="*/ 0 w 91"/>
                <a:gd name="T9" fmla="*/ 10 h 90"/>
              </a:gdLst>
              <a:ahLst/>
              <a:cxnLst>
                <a:cxn ang="0">
                  <a:pos x="T0" y="T1"/>
                </a:cxn>
                <a:cxn ang="0">
                  <a:pos x="T2" y="T3"/>
                </a:cxn>
                <a:cxn ang="0">
                  <a:pos x="T4" y="T5"/>
                </a:cxn>
                <a:cxn ang="0">
                  <a:pos x="T6" y="T7"/>
                </a:cxn>
                <a:cxn ang="0">
                  <a:pos x="T8" y="T9"/>
                </a:cxn>
              </a:cxnLst>
              <a:rect l="0" t="0" r="r" b="b"/>
              <a:pathLst>
                <a:path w="91" h="90">
                  <a:moveTo>
                    <a:pt x="0" y="10"/>
                  </a:moveTo>
                  <a:lnTo>
                    <a:pt x="80" y="0"/>
                  </a:lnTo>
                  <a:lnTo>
                    <a:pt x="91" y="80"/>
                  </a:lnTo>
                  <a:lnTo>
                    <a:pt x="11" y="90"/>
                  </a:lnTo>
                  <a:lnTo>
                    <a:pt x="0" y="10"/>
                  </a:ln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0" name="îşľíḑé">
              <a:extLst>
                <a:ext uri="{FF2B5EF4-FFF2-40B4-BE49-F238E27FC236}">
                  <a16:creationId xmlns:a16="http://schemas.microsoft.com/office/drawing/2014/main" id="{87CF0AC9-124F-4F15-A197-DE7FA57A075C}"/>
                </a:ext>
              </a:extLst>
            </p:cNvPr>
            <p:cNvSpPr/>
            <p:nvPr/>
          </p:nvSpPr>
          <p:spPr bwMode="auto">
            <a:xfrm>
              <a:off x="6783644" y="3778786"/>
              <a:ext cx="127053" cy="128168"/>
            </a:xfrm>
            <a:custGeom>
              <a:avLst/>
              <a:gdLst>
                <a:gd name="T0" fmla="*/ 83 w 114"/>
                <a:gd name="T1" fmla="*/ 24 h 115"/>
                <a:gd name="T2" fmla="*/ 90 w 114"/>
                <a:gd name="T3" fmla="*/ 83 h 115"/>
                <a:gd name="T4" fmla="*/ 32 w 114"/>
                <a:gd name="T5" fmla="*/ 91 h 115"/>
                <a:gd name="T6" fmla="*/ 25 w 114"/>
                <a:gd name="T7" fmla="*/ 33 h 115"/>
                <a:gd name="T8" fmla="*/ 83 w 114"/>
                <a:gd name="T9" fmla="*/ 24 h 115"/>
                <a:gd name="T10" fmla="*/ 102 w 114"/>
                <a:gd name="T11" fmla="*/ 0 h 115"/>
                <a:gd name="T12" fmla="*/ 80 w 114"/>
                <a:gd name="T13" fmla="*/ 3 h 115"/>
                <a:gd name="T14" fmla="*/ 22 w 114"/>
                <a:gd name="T15" fmla="*/ 12 h 115"/>
                <a:gd name="T16" fmla="*/ 0 w 114"/>
                <a:gd name="T17" fmla="*/ 14 h 115"/>
                <a:gd name="T18" fmla="*/ 3 w 114"/>
                <a:gd name="T19" fmla="*/ 36 h 115"/>
                <a:gd name="T20" fmla="*/ 10 w 114"/>
                <a:gd name="T21" fmla="*/ 94 h 115"/>
                <a:gd name="T22" fmla="*/ 13 w 114"/>
                <a:gd name="T23" fmla="*/ 115 h 115"/>
                <a:gd name="T24" fmla="*/ 35 w 114"/>
                <a:gd name="T25" fmla="*/ 113 h 115"/>
                <a:gd name="T26" fmla="*/ 93 w 114"/>
                <a:gd name="T27" fmla="*/ 104 h 115"/>
                <a:gd name="T28" fmla="*/ 114 w 114"/>
                <a:gd name="T29" fmla="*/ 101 h 115"/>
                <a:gd name="T30" fmla="*/ 112 w 114"/>
                <a:gd name="T31" fmla="*/ 80 h 115"/>
                <a:gd name="T32" fmla="*/ 104 w 114"/>
                <a:gd name="T33" fmla="*/ 21 h 115"/>
                <a:gd name="T34" fmla="*/ 102 w 114"/>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5">
                  <a:moveTo>
                    <a:pt x="83" y="24"/>
                  </a:moveTo>
                  <a:lnTo>
                    <a:pt x="90" y="83"/>
                  </a:lnTo>
                  <a:lnTo>
                    <a:pt x="32" y="91"/>
                  </a:lnTo>
                  <a:lnTo>
                    <a:pt x="25" y="33"/>
                  </a:lnTo>
                  <a:lnTo>
                    <a:pt x="83" y="24"/>
                  </a:lnTo>
                  <a:close/>
                  <a:moveTo>
                    <a:pt x="102" y="0"/>
                  </a:moveTo>
                  <a:lnTo>
                    <a:pt x="80" y="3"/>
                  </a:lnTo>
                  <a:lnTo>
                    <a:pt x="22" y="12"/>
                  </a:lnTo>
                  <a:lnTo>
                    <a:pt x="0" y="14"/>
                  </a:lnTo>
                  <a:lnTo>
                    <a:pt x="3" y="36"/>
                  </a:lnTo>
                  <a:lnTo>
                    <a:pt x="10" y="94"/>
                  </a:lnTo>
                  <a:lnTo>
                    <a:pt x="13" y="115"/>
                  </a:lnTo>
                  <a:lnTo>
                    <a:pt x="35" y="113"/>
                  </a:lnTo>
                  <a:lnTo>
                    <a:pt x="93" y="104"/>
                  </a:lnTo>
                  <a:lnTo>
                    <a:pt x="114" y="101"/>
                  </a:lnTo>
                  <a:lnTo>
                    <a:pt x="112" y="80"/>
                  </a:lnTo>
                  <a:lnTo>
                    <a:pt x="104" y="21"/>
                  </a:lnTo>
                  <a:lnTo>
                    <a:pt x="10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1" name="îsḷiḑe">
              <a:extLst>
                <a:ext uri="{FF2B5EF4-FFF2-40B4-BE49-F238E27FC236}">
                  <a16:creationId xmlns:a16="http://schemas.microsoft.com/office/drawing/2014/main" id="{009A1207-FBFA-4E64-9DE1-94A666DC48C8}"/>
                </a:ext>
              </a:extLst>
            </p:cNvPr>
            <p:cNvSpPr/>
            <p:nvPr/>
          </p:nvSpPr>
          <p:spPr bwMode="auto">
            <a:xfrm>
              <a:off x="6783644" y="3778786"/>
              <a:ext cx="127053" cy="128168"/>
            </a:xfrm>
            <a:custGeom>
              <a:avLst/>
              <a:gdLst>
                <a:gd name="T0" fmla="*/ 83 w 114"/>
                <a:gd name="T1" fmla="*/ 24 h 115"/>
                <a:gd name="T2" fmla="*/ 90 w 114"/>
                <a:gd name="T3" fmla="*/ 83 h 115"/>
                <a:gd name="T4" fmla="*/ 32 w 114"/>
                <a:gd name="T5" fmla="*/ 91 h 115"/>
                <a:gd name="T6" fmla="*/ 25 w 114"/>
                <a:gd name="T7" fmla="*/ 33 h 115"/>
                <a:gd name="T8" fmla="*/ 83 w 114"/>
                <a:gd name="T9" fmla="*/ 24 h 115"/>
                <a:gd name="T10" fmla="*/ 102 w 114"/>
                <a:gd name="T11" fmla="*/ 0 h 115"/>
                <a:gd name="T12" fmla="*/ 80 w 114"/>
                <a:gd name="T13" fmla="*/ 3 h 115"/>
                <a:gd name="T14" fmla="*/ 22 w 114"/>
                <a:gd name="T15" fmla="*/ 12 h 115"/>
                <a:gd name="T16" fmla="*/ 0 w 114"/>
                <a:gd name="T17" fmla="*/ 14 h 115"/>
                <a:gd name="T18" fmla="*/ 3 w 114"/>
                <a:gd name="T19" fmla="*/ 36 h 115"/>
                <a:gd name="T20" fmla="*/ 10 w 114"/>
                <a:gd name="T21" fmla="*/ 94 h 115"/>
                <a:gd name="T22" fmla="*/ 13 w 114"/>
                <a:gd name="T23" fmla="*/ 115 h 115"/>
                <a:gd name="T24" fmla="*/ 35 w 114"/>
                <a:gd name="T25" fmla="*/ 113 h 115"/>
                <a:gd name="T26" fmla="*/ 93 w 114"/>
                <a:gd name="T27" fmla="*/ 104 h 115"/>
                <a:gd name="T28" fmla="*/ 114 w 114"/>
                <a:gd name="T29" fmla="*/ 101 h 115"/>
                <a:gd name="T30" fmla="*/ 112 w 114"/>
                <a:gd name="T31" fmla="*/ 80 h 115"/>
                <a:gd name="T32" fmla="*/ 104 w 114"/>
                <a:gd name="T33" fmla="*/ 21 h 115"/>
                <a:gd name="T34" fmla="*/ 102 w 114"/>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5">
                  <a:moveTo>
                    <a:pt x="83" y="24"/>
                  </a:moveTo>
                  <a:lnTo>
                    <a:pt x="90" y="83"/>
                  </a:lnTo>
                  <a:lnTo>
                    <a:pt x="32" y="91"/>
                  </a:lnTo>
                  <a:lnTo>
                    <a:pt x="25" y="33"/>
                  </a:lnTo>
                  <a:lnTo>
                    <a:pt x="83" y="24"/>
                  </a:lnTo>
                  <a:moveTo>
                    <a:pt x="102" y="0"/>
                  </a:moveTo>
                  <a:lnTo>
                    <a:pt x="80" y="3"/>
                  </a:lnTo>
                  <a:lnTo>
                    <a:pt x="22" y="12"/>
                  </a:lnTo>
                  <a:lnTo>
                    <a:pt x="0" y="14"/>
                  </a:lnTo>
                  <a:lnTo>
                    <a:pt x="3" y="36"/>
                  </a:lnTo>
                  <a:lnTo>
                    <a:pt x="10" y="94"/>
                  </a:lnTo>
                  <a:lnTo>
                    <a:pt x="13" y="115"/>
                  </a:lnTo>
                  <a:lnTo>
                    <a:pt x="35" y="113"/>
                  </a:lnTo>
                  <a:lnTo>
                    <a:pt x="93" y="104"/>
                  </a:lnTo>
                  <a:lnTo>
                    <a:pt x="114" y="101"/>
                  </a:lnTo>
                  <a:lnTo>
                    <a:pt x="112" y="80"/>
                  </a:lnTo>
                  <a:lnTo>
                    <a:pt x="104" y="21"/>
                  </a:lnTo>
                  <a:lnTo>
                    <a:pt x="1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2" name="ïŝľíḓe">
              <a:extLst>
                <a:ext uri="{FF2B5EF4-FFF2-40B4-BE49-F238E27FC236}">
                  <a16:creationId xmlns:a16="http://schemas.microsoft.com/office/drawing/2014/main" id="{1DEC59A6-3445-4791-8E21-1E5A361C6314}"/>
                </a:ext>
              </a:extLst>
            </p:cNvPr>
            <p:cNvSpPr/>
            <p:nvPr/>
          </p:nvSpPr>
          <p:spPr bwMode="auto">
            <a:xfrm>
              <a:off x="6936330" y="3799961"/>
              <a:ext cx="152686" cy="44580"/>
            </a:xfrm>
            <a:custGeom>
              <a:avLst/>
              <a:gdLst>
                <a:gd name="T0" fmla="*/ 137 w 137"/>
                <a:gd name="T1" fmla="*/ 21 h 40"/>
                <a:gd name="T2" fmla="*/ 3 w 137"/>
                <a:gd name="T3" fmla="*/ 40 h 40"/>
                <a:gd name="T4" fmla="*/ 0 w 137"/>
                <a:gd name="T5" fmla="*/ 17 h 40"/>
                <a:gd name="T6" fmla="*/ 134 w 137"/>
                <a:gd name="T7" fmla="*/ 0 h 40"/>
                <a:gd name="T8" fmla="*/ 137 w 137"/>
                <a:gd name="T9" fmla="*/ 21 h 40"/>
              </a:gdLst>
              <a:ahLst/>
              <a:cxnLst>
                <a:cxn ang="0">
                  <a:pos x="T0" y="T1"/>
                </a:cxn>
                <a:cxn ang="0">
                  <a:pos x="T2" y="T3"/>
                </a:cxn>
                <a:cxn ang="0">
                  <a:pos x="T4" y="T5"/>
                </a:cxn>
                <a:cxn ang="0">
                  <a:pos x="T6" y="T7"/>
                </a:cxn>
                <a:cxn ang="0">
                  <a:pos x="T8" y="T9"/>
                </a:cxn>
              </a:cxnLst>
              <a:rect l="0" t="0" r="r" b="b"/>
              <a:pathLst>
                <a:path w="137" h="40">
                  <a:moveTo>
                    <a:pt x="137" y="21"/>
                  </a:moveTo>
                  <a:lnTo>
                    <a:pt x="3" y="40"/>
                  </a:lnTo>
                  <a:lnTo>
                    <a:pt x="0" y="17"/>
                  </a:lnTo>
                  <a:lnTo>
                    <a:pt x="134" y="0"/>
                  </a:lnTo>
                  <a:lnTo>
                    <a:pt x="137" y="21"/>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3" name="iṩļíḋè">
              <a:extLst>
                <a:ext uri="{FF2B5EF4-FFF2-40B4-BE49-F238E27FC236}">
                  <a16:creationId xmlns:a16="http://schemas.microsoft.com/office/drawing/2014/main" id="{73CBD02D-A549-4904-9A0C-3C5E44456B84}"/>
                </a:ext>
              </a:extLst>
            </p:cNvPr>
            <p:cNvSpPr/>
            <p:nvPr/>
          </p:nvSpPr>
          <p:spPr bwMode="auto">
            <a:xfrm>
              <a:off x="6811506" y="3899151"/>
              <a:ext cx="101420" cy="100305"/>
            </a:xfrm>
            <a:custGeom>
              <a:avLst/>
              <a:gdLst>
                <a:gd name="T0" fmla="*/ 0 w 91"/>
                <a:gd name="T1" fmla="*/ 10 h 90"/>
                <a:gd name="T2" fmla="*/ 79 w 91"/>
                <a:gd name="T3" fmla="*/ 0 h 90"/>
                <a:gd name="T4" fmla="*/ 91 w 91"/>
                <a:gd name="T5" fmla="*/ 80 h 90"/>
                <a:gd name="T6" fmla="*/ 10 w 91"/>
                <a:gd name="T7" fmla="*/ 90 h 90"/>
                <a:gd name="T8" fmla="*/ 0 w 91"/>
                <a:gd name="T9" fmla="*/ 10 h 90"/>
              </a:gdLst>
              <a:ahLst/>
              <a:cxnLst>
                <a:cxn ang="0">
                  <a:pos x="T0" y="T1"/>
                </a:cxn>
                <a:cxn ang="0">
                  <a:pos x="T2" y="T3"/>
                </a:cxn>
                <a:cxn ang="0">
                  <a:pos x="T4" y="T5"/>
                </a:cxn>
                <a:cxn ang="0">
                  <a:pos x="T6" y="T7"/>
                </a:cxn>
                <a:cxn ang="0">
                  <a:pos x="T8" y="T9"/>
                </a:cxn>
              </a:cxnLst>
              <a:rect l="0" t="0" r="r" b="b"/>
              <a:pathLst>
                <a:path w="91" h="90">
                  <a:moveTo>
                    <a:pt x="0" y="10"/>
                  </a:moveTo>
                  <a:lnTo>
                    <a:pt x="79" y="0"/>
                  </a:lnTo>
                  <a:lnTo>
                    <a:pt x="91" y="80"/>
                  </a:lnTo>
                  <a:lnTo>
                    <a:pt x="10" y="90"/>
                  </a:lnTo>
                  <a:lnTo>
                    <a:pt x="0" y="10"/>
                  </a:lnTo>
                  <a:close/>
                </a:path>
              </a:pathLst>
            </a:custGeom>
            <a:solidFill>
              <a:srgbClr val="FFD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4" name="íṩļîďe">
              <a:extLst>
                <a:ext uri="{FF2B5EF4-FFF2-40B4-BE49-F238E27FC236}">
                  <a16:creationId xmlns:a16="http://schemas.microsoft.com/office/drawing/2014/main" id="{691B4567-B9A4-4B51-B770-CD1322D4731A}"/>
                </a:ext>
              </a:extLst>
            </p:cNvPr>
            <p:cNvSpPr/>
            <p:nvPr/>
          </p:nvSpPr>
          <p:spPr bwMode="auto">
            <a:xfrm>
              <a:off x="6798132" y="3885777"/>
              <a:ext cx="127053" cy="128168"/>
            </a:xfrm>
            <a:custGeom>
              <a:avLst/>
              <a:gdLst>
                <a:gd name="T0" fmla="*/ 83 w 114"/>
                <a:gd name="T1" fmla="*/ 24 h 115"/>
                <a:gd name="T2" fmla="*/ 90 w 114"/>
                <a:gd name="T3" fmla="*/ 82 h 115"/>
                <a:gd name="T4" fmla="*/ 32 w 114"/>
                <a:gd name="T5" fmla="*/ 91 h 115"/>
                <a:gd name="T6" fmla="*/ 24 w 114"/>
                <a:gd name="T7" fmla="*/ 31 h 115"/>
                <a:gd name="T8" fmla="*/ 83 w 114"/>
                <a:gd name="T9" fmla="*/ 24 h 115"/>
                <a:gd name="T10" fmla="*/ 101 w 114"/>
                <a:gd name="T11" fmla="*/ 0 h 115"/>
                <a:gd name="T12" fmla="*/ 80 w 114"/>
                <a:gd name="T13" fmla="*/ 2 h 115"/>
                <a:gd name="T14" fmla="*/ 22 w 114"/>
                <a:gd name="T15" fmla="*/ 10 h 115"/>
                <a:gd name="T16" fmla="*/ 0 w 114"/>
                <a:gd name="T17" fmla="*/ 12 h 115"/>
                <a:gd name="T18" fmla="*/ 3 w 114"/>
                <a:gd name="T19" fmla="*/ 34 h 115"/>
                <a:gd name="T20" fmla="*/ 10 w 114"/>
                <a:gd name="T21" fmla="*/ 94 h 115"/>
                <a:gd name="T22" fmla="*/ 13 w 114"/>
                <a:gd name="T23" fmla="*/ 115 h 115"/>
                <a:gd name="T24" fmla="*/ 34 w 114"/>
                <a:gd name="T25" fmla="*/ 112 h 115"/>
                <a:gd name="T26" fmla="*/ 93 w 114"/>
                <a:gd name="T27" fmla="*/ 104 h 115"/>
                <a:gd name="T28" fmla="*/ 114 w 114"/>
                <a:gd name="T29" fmla="*/ 101 h 115"/>
                <a:gd name="T30" fmla="*/ 111 w 114"/>
                <a:gd name="T31" fmla="*/ 79 h 115"/>
                <a:gd name="T32" fmla="*/ 104 w 114"/>
                <a:gd name="T33" fmla="*/ 21 h 115"/>
                <a:gd name="T34" fmla="*/ 101 w 114"/>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5">
                  <a:moveTo>
                    <a:pt x="83" y="24"/>
                  </a:moveTo>
                  <a:lnTo>
                    <a:pt x="90" y="82"/>
                  </a:lnTo>
                  <a:lnTo>
                    <a:pt x="32" y="91"/>
                  </a:lnTo>
                  <a:lnTo>
                    <a:pt x="24" y="31"/>
                  </a:lnTo>
                  <a:lnTo>
                    <a:pt x="83" y="24"/>
                  </a:lnTo>
                  <a:close/>
                  <a:moveTo>
                    <a:pt x="101" y="0"/>
                  </a:moveTo>
                  <a:lnTo>
                    <a:pt x="80" y="2"/>
                  </a:lnTo>
                  <a:lnTo>
                    <a:pt x="22" y="10"/>
                  </a:lnTo>
                  <a:lnTo>
                    <a:pt x="0" y="12"/>
                  </a:lnTo>
                  <a:lnTo>
                    <a:pt x="3" y="34"/>
                  </a:lnTo>
                  <a:lnTo>
                    <a:pt x="10" y="94"/>
                  </a:lnTo>
                  <a:lnTo>
                    <a:pt x="13" y="115"/>
                  </a:lnTo>
                  <a:lnTo>
                    <a:pt x="34" y="112"/>
                  </a:lnTo>
                  <a:lnTo>
                    <a:pt x="93" y="104"/>
                  </a:lnTo>
                  <a:lnTo>
                    <a:pt x="114" y="101"/>
                  </a:lnTo>
                  <a:lnTo>
                    <a:pt x="111" y="79"/>
                  </a:lnTo>
                  <a:lnTo>
                    <a:pt x="104" y="21"/>
                  </a:lnTo>
                  <a:lnTo>
                    <a:pt x="1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5" name="îṩḷiḍé">
              <a:extLst>
                <a:ext uri="{FF2B5EF4-FFF2-40B4-BE49-F238E27FC236}">
                  <a16:creationId xmlns:a16="http://schemas.microsoft.com/office/drawing/2014/main" id="{2D1DAD1E-2512-4934-BAA4-214B0348D533}"/>
                </a:ext>
              </a:extLst>
            </p:cNvPr>
            <p:cNvSpPr/>
            <p:nvPr/>
          </p:nvSpPr>
          <p:spPr bwMode="auto">
            <a:xfrm>
              <a:off x="6798132" y="3885777"/>
              <a:ext cx="127053" cy="128168"/>
            </a:xfrm>
            <a:custGeom>
              <a:avLst/>
              <a:gdLst>
                <a:gd name="T0" fmla="*/ 83 w 114"/>
                <a:gd name="T1" fmla="*/ 24 h 115"/>
                <a:gd name="T2" fmla="*/ 90 w 114"/>
                <a:gd name="T3" fmla="*/ 82 h 115"/>
                <a:gd name="T4" fmla="*/ 32 w 114"/>
                <a:gd name="T5" fmla="*/ 91 h 115"/>
                <a:gd name="T6" fmla="*/ 24 w 114"/>
                <a:gd name="T7" fmla="*/ 31 h 115"/>
                <a:gd name="T8" fmla="*/ 83 w 114"/>
                <a:gd name="T9" fmla="*/ 24 h 115"/>
                <a:gd name="T10" fmla="*/ 101 w 114"/>
                <a:gd name="T11" fmla="*/ 0 h 115"/>
                <a:gd name="T12" fmla="*/ 80 w 114"/>
                <a:gd name="T13" fmla="*/ 2 h 115"/>
                <a:gd name="T14" fmla="*/ 22 w 114"/>
                <a:gd name="T15" fmla="*/ 10 h 115"/>
                <a:gd name="T16" fmla="*/ 0 w 114"/>
                <a:gd name="T17" fmla="*/ 12 h 115"/>
                <a:gd name="T18" fmla="*/ 3 w 114"/>
                <a:gd name="T19" fmla="*/ 34 h 115"/>
                <a:gd name="T20" fmla="*/ 10 w 114"/>
                <a:gd name="T21" fmla="*/ 94 h 115"/>
                <a:gd name="T22" fmla="*/ 13 w 114"/>
                <a:gd name="T23" fmla="*/ 115 h 115"/>
                <a:gd name="T24" fmla="*/ 34 w 114"/>
                <a:gd name="T25" fmla="*/ 112 h 115"/>
                <a:gd name="T26" fmla="*/ 93 w 114"/>
                <a:gd name="T27" fmla="*/ 104 h 115"/>
                <a:gd name="T28" fmla="*/ 114 w 114"/>
                <a:gd name="T29" fmla="*/ 101 h 115"/>
                <a:gd name="T30" fmla="*/ 111 w 114"/>
                <a:gd name="T31" fmla="*/ 79 h 115"/>
                <a:gd name="T32" fmla="*/ 104 w 114"/>
                <a:gd name="T33" fmla="*/ 21 h 115"/>
                <a:gd name="T34" fmla="*/ 101 w 114"/>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5">
                  <a:moveTo>
                    <a:pt x="83" y="24"/>
                  </a:moveTo>
                  <a:lnTo>
                    <a:pt x="90" y="82"/>
                  </a:lnTo>
                  <a:lnTo>
                    <a:pt x="32" y="91"/>
                  </a:lnTo>
                  <a:lnTo>
                    <a:pt x="24" y="31"/>
                  </a:lnTo>
                  <a:lnTo>
                    <a:pt x="83" y="24"/>
                  </a:lnTo>
                  <a:moveTo>
                    <a:pt x="101" y="0"/>
                  </a:moveTo>
                  <a:lnTo>
                    <a:pt x="80" y="2"/>
                  </a:lnTo>
                  <a:lnTo>
                    <a:pt x="22" y="10"/>
                  </a:lnTo>
                  <a:lnTo>
                    <a:pt x="0" y="12"/>
                  </a:lnTo>
                  <a:lnTo>
                    <a:pt x="3" y="34"/>
                  </a:lnTo>
                  <a:lnTo>
                    <a:pt x="10" y="94"/>
                  </a:lnTo>
                  <a:lnTo>
                    <a:pt x="13" y="115"/>
                  </a:lnTo>
                  <a:lnTo>
                    <a:pt x="34" y="112"/>
                  </a:lnTo>
                  <a:lnTo>
                    <a:pt x="93" y="104"/>
                  </a:lnTo>
                  <a:lnTo>
                    <a:pt x="114" y="101"/>
                  </a:lnTo>
                  <a:lnTo>
                    <a:pt x="111" y="79"/>
                  </a:lnTo>
                  <a:lnTo>
                    <a:pt x="104" y="21"/>
                  </a:lnTo>
                  <a:lnTo>
                    <a:pt x="1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6" name="isļíḑè">
              <a:extLst>
                <a:ext uri="{FF2B5EF4-FFF2-40B4-BE49-F238E27FC236}">
                  <a16:creationId xmlns:a16="http://schemas.microsoft.com/office/drawing/2014/main" id="{A46F4E5D-A68E-48A4-B0CD-15AB655450FF}"/>
                </a:ext>
              </a:extLst>
            </p:cNvPr>
            <p:cNvSpPr/>
            <p:nvPr/>
          </p:nvSpPr>
          <p:spPr bwMode="auto">
            <a:xfrm>
              <a:off x="6950819" y="3880205"/>
              <a:ext cx="342151" cy="70214"/>
            </a:xfrm>
            <a:custGeom>
              <a:avLst/>
              <a:gdLst>
                <a:gd name="T0" fmla="*/ 307 w 307"/>
                <a:gd name="T1" fmla="*/ 22 h 63"/>
                <a:gd name="T2" fmla="*/ 3 w 307"/>
                <a:gd name="T3" fmla="*/ 63 h 63"/>
                <a:gd name="T4" fmla="*/ 0 w 307"/>
                <a:gd name="T5" fmla="*/ 40 h 63"/>
                <a:gd name="T6" fmla="*/ 304 w 307"/>
                <a:gd name="T7" fmla="*/ 0 h 63"/>
                <a:gd name="T8" fmla="*/ 307 w 307"/>
                <a:gd name="T9" fmla="*/ 22 h 63"/>
              </a:gdLst>
              <a:ahLst/>
              <a:cxnLst>
                <a:cxn ang="0">
                  <a:pos x="T0" y="T1"/>
                </a:cxn>
                <a:cxn ang="0">
                  <a:pos x="T2" y="T3"/>
                </a:cxn>
                <a:cxn ang="0">
                  <a:pos x="T4" y="T5"/>
                </a:cxn>
                <a:cxn ang="0">
                  <a:pos x="T6" y="T7"/>
                </a:cxn>
                <a:cxn ang="0">
                  <a:pos x="T8" y="T9"/>
                </a:cxn>
              </a:cxnLst>
              <a:rect l="0" t="0" r="r" b="b"/>
              <a:pathLst>
                <a:path w="307" h="63">
                  <a:moveTo>
                    <a:pt x="307" y="22"/>
                  </a:moveTo>
                  <a:lnTo>
                    <a:pt x="3" y="63"/>
                  </a:lnTo>
                  <a:lnTo>
                    <a:pt x="0" y="40"/>
                  </a:lnTo>
                  <a:lnTo>
                    <a:pt x="304" y="0"/>
                  </a:lnTo>
                  <a:lnTo>
                    <a:pt x="307" y="22"/>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7" name="îṩļïḑé">
              <a:extLst>
                <a:ext uri="{FF2B5EF4-FFF2-40B4-BE49-F238E27FC236}">
                  <a16:creationId xmlns:a16="http://schemas.microsoft.com/office/drawing/2014/main" id="{50B76805-E2E6-486D-B721-5A49E95538A5}"/>
                </a:ext>
              </a:extLst>
            </p:cNvPr>
            <p:cNvSpPr/>
            <p:nvPr/>
          </p:nvSpPr>
          <p:spPr bwMode="auto">
            <a:xfrm>
              <a:off x="6823766" y="4007257"/>
              <a:ext cx="101420" cy="101420"/>
            </a:xfrm>
            <a:custGeom>
              <a:avLst/>
              <a:gdLst>
                <a:gd name="T0" fmla="*/ 0 w 91"/>
                <a:gd name="T1" fmla="*/ 12 h 91"/>
                <a:gd name="T2" fmla="*/ 80 w 91"/>
                <a:gd name="T3" fmla="*/ 0 h 91"/>
                <a:gd name="T4" fmla="*/ 91 w 91"/>
                <a:gd name="T5" fmla="*/ 81 h 91"/>
                <a:gd name="T6" fmla="*/ 11 w 91"/>
                <a:gd name="T7" fmla="*/ 91 h 91"/>
                <a:gd name="T8" fmla="*/ 0 w 91"/>
                <a:gd name="T9" fmla="*/ 12 h 91"/>
              </a:gdLst>
              <a:ahLst/>
              <a:cxnLst>
                <a:cxn ang="0">
                  <a:pos x="T0" y="T1"/>
                </a:cxn>
                <a:cxn ang="0">
                  <a:pos x="T2" y="T3"/>
                </a:cxn>
                <a:cxn ang="0">
                  <a:pos x="T4" y="T5"/>
                </a:cxn>
                <a:cxn ang="0">
                  <a:pos x="T6" y="T7"/>
                </a:cxn>
                <a:cxn ang="0">
                  <a:pos x="T8" y="T9"/>
                </a:cxn>
              </a:cxnLst>
              <a:rect l="0" t="0" r="r" b="b"/>
              <a:pathLst>
                <a:path w="91" h="91">
                  <a:moveTo>
                    <a:pt x="0" y="12"/>
                  </a:moveTo>
                  <a:lnTo>
                    <a:pt x="80" y="0"/>
                  </a:lnTo>
                  <a:lnTo>
                    <a:pt x="91" y="81"/>
                  </a:lnTo>
                  <a:lnTo>
                    <a:pt x="11" y="91"/>
                  </a:lnTo>
                  <a:lnTo>
                    <a:pt x="0" y="12"/>
                  </a:lnTo>
                  <a:close/>
                </a:path>
              </a:pathLst>
            </a:custGeom>
            <a:solidFill>
              <a:srgbClr val="B74F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8" name="íSlïḓe">
              <a:extLst>
                <a:ext uri="{FF2B5EF4-FFF2-40B4-BE49-F238E27FC236}">
                  <a16:creationId xmlns:a16="http://schemas.microsoft.com/office/drawing/2014/main" id="{BAE0C2D4-6701-44AD-B3A0-B6C9A416A60F}"/>
                </a:ext>
              </a:extLst>
            </p:cNvPr>
            <p:cNvSpPr/>
            <p:nvPr/>
          </p:nvSpPr>
          <p:spPr bwMode="auto">
            <a:xfrm>
              <a:off x="6811506" y="3994998"/>
              <a:ext cx="127053" cy="128168"/>
            </a:xfrm>
            <a:custGeom>
              <a:avLst/>
              <a:gdLst>
                <a:gd name="T0" fmla="*/ 82 w 114"/>
                <a:gd name="T1" fmla="*/ 24 h 115"/>
                <a:gd name="T2" fmla="*/ 89 w 114"/>
                <a:gd name="T3" fmla="*/ 82 h 115"/>
                <a:gd name="T4" fmla="*/ 31 w 114"/>
                <a:gd name="T5" fmla="*/ 91 h 115"/>
                <a:gd name="T6" fmla="*/ 24 w 114"/>
                <a:gd name="T7" fmla="*/ 31 h 115"/>
                <a:gd name="T8" fmla="*/ 82 w 114"/>
                <a:gd name="T9" fmla="*/ 24 h 115"/>
                <a:gd name="T10" fmla="*/ 101 w 114"/>
                <a:gd name="T11" fmla="*/ 0 h 115"/>
                <a:gd name="T12" fmla="*/ 79 w 114"/>
                <a:gd name="T13" fmla="*/ 3 h 115"/>
                <a:gd name="T14" fmla="*/ 21 w 114"/>
                <a:gd name="T15" fmla="*/ 10 h 115"/>
                <a:gd name="T16" fmla="*/ 0 w 114"/>
                <a:gd name="T17" fmla="*/ 13 h 115"/>
                <a:gd name="T18" fmla="*/ 2 w 114"/>
                <a:gd name="T19" fmla="*/ 34 h 115"/>
                <a:gd name="T20" fmla="*/ 10 w 114"/>
                <a:gd name="T21" fmla="*/ 94 h 115"/>
                <a:gd name="T22" fmla="*/ 12 w 114"/>
                <a:gd name="T23" fmla="*/ 115 h 115"/>
                <a:gd name="T24" fmla="*/ 34 w 114"/>
                <a:gd name="T25" fmla="*/ 112 h 115"/>
                <a:gd name="T26" fmla="*/ 92 w 114"/>
                <a:gd name="T27" fmla="*/ 104 h 115"/>
                <a:gd name="T28" fmla="*/ 114 w 114"/>
                <a:gd name="T29" fmla="*/ 101 h 115"/>
                <a:gd name="T30" fmla="*/ 111 w 114"/>
                <a:gd name="T31" fmla="*/ 80 h 115"/>
                <a:gd name="T32" fmla="*/ 104 w 114"/>
                <a:gd name="T33" fmla="*/ 21 h 115"/>
                <a:gd name="T34" fmla="*/ 101 w 114"/>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5">
                  <a:moveTo>
                    <a:pt x="82" y="24"/>
                  </a:moveTo>
                  <a:lnTo>
                    <a:pt x="89" y="82"/>
                  </a:lnTo>
                  <a:lnTo>
                    <a:pt x="31" y="91"/>
                  </a:lnTo>
                  <a:lnTo>
                    <a:pt x="24" y="31"/>
                  </a:lnTo>
                  <a:lnTo>
                    <a:pt x="82" y="24"/>
                  </a:lnTo>
                  <a:close/>
                  <a:moveTo>
                    <a:pt x="101" y="0"/>
                  </a:moveTo>
                  <a:lnTo>
                    <a:pt x="79" y="3"/>
                  </a:lnTo>
                  <a:lnTo>
                    <a:pt x="21" y="10"/>
                  </a:lnTo>
                  <a:lnTo>
                    <a:pt x="0" y="13"/>
                  </a:lnTo>
                  <a:lnTo>
                    <a:pt x="2" y="34"/>
                  </a:lnTo>
                  <a:lnTo>
                    <a:pt x="10" y="94"/>
                  </a:lnTo>
                  <a:lnTo>
                    <a:pt x="12" y="115"/>
                  </a:lnTo>
                  <a:lnTo>
                    <a:pt x="34" y="112"/>
                  </a:lnTo>
                  <a:lnTo>
                    <a:pt x="92" y="104"/>
                  </a:lnTo>
                  <a:lnTo>
                    <a:pt x="114" y="101"/>
                  </a:lnTo>
                  <a:lnTo>
                    <a:pt x="111" y="80"/>
                  </a:lnTo>
                  <a:lnTo>
                    <a:pt x="104" y="21"/>
                  </a:lnTo>
                  <a:lnTo>
                    <a:pt x="1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9" name="îsḷiḋe">
              <a:extLst>
                <a:ext uri="{FF2B5EF4-FFF2-40B4-BE49-F238E27FC236}">
                  <a16:creationId xmlns:a16="http://schemas.microsoft.com/office/drawing/2014/main" id="{F72649A7-3130-4AA9-A384-AB24B9730BAC}"/>
                </a:ext>
              </a:extLst>
            </p:cNvPr>
            <p:cNvSpPr/>
            <p:nvPr/>
          </p:nvSpPr>
          <p:spPr bwMode="auto">
            <a:xfrm>
              <a:off x="6811506" y="3994998"/>
              <a:ext cx="127053" cy="128168"/>
            </a:xfrm>
            <a:custGeom>
              <a:avLst/>
              <a:gdLst>
                <a:gd name="T0" fmla="*/ 82 w 114"/>
                <a:gd name="T1" fmla="*/ 24 h 115"/>
                <a:gd name="T2" fmla="*/ 89 w 114"/>
                <a:gd name="T3" fmla="*/ 82 h 115"/>
                <a:gd name="T4" fmla="*/ 31 w 114"/>
                <a:gd name="T5" fmla="*/ 91 h 115"/>
                <a:gd name="T6" fmla="*/ 24 w 114"/>
                <a:gd name="T7" fmla="*/ 31 h 115"/>
                <a:gd name="T8" fmla="*/ 82 w 114"/>
                <a:gd name="T9" fmla="*/ 24 h 115"/>
                <a:gd name="T10" fmla="*/ 101 w 114"/>
                <a:gd name="T11" fmla="*/ 0 h 115"/>
                <a:gd name="T12" fmla="*/ 79 w 114"/>
                <a:gd name="T13" fmla="*/ 3 h 115"/>
                <a:gd name="T14" fmla="*/ 21 w 114"/>
                <a:gd name="T15" fmla="*/ 10 h 115"/>
                <a:gd name="T16" fmla="*/ 0 w 114"/>
                <a:gd name="T17" fmla="*/ 13 h 115"/>
                <a:gd name="T18" fmla="*/ 2 w 114"/>
                <a:gd name="T19" fmla="*/ 34 h 115"/>
                <a:gd name="T20" fmla="*/ 10 w 114"/>
                <a:gd name="T21" fmla="*/ 94 h 115"/>
                <a:gd name="T22" fmla="*/ 12 w 114"/>
                <a:gd name="T23" fmla="*/ 115 h 115"/>
                <a:gd name="T24" fmla="*/ 34 w 114"/>
                <a:gd name="T25" fmla="*/ 112 h 115"/>
                <a:gd name="T26" fmla="*/ 92 w 114"/>
                <a:gd name="T27" fmla="*/ 104 h 115"/>
                <a:gd name="T28" fmla="*/ 114 w 114"/>
                <a:gd name="T29" fmla="*/ 101 h 115"/>
                <a:gd name="T30" fmla="*/ 111 w 114"/>
                <a:gd name="T31" fmla="*/ 80 h 115"/>
                <a:gd name="T32" fmla="*/ 104 w 114"/>
                <a:gd name="T33" fmla="*/ 21 h 115"/>
                <a:gd name="T34" fmla="*/ 101 w 114"/>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5">
                  <a:moveTo>
                    <a:pt x="82" y="24"/>
                  </a:moveTo>
                  <a:lnTo>
                    <a:pt x="89" y="82"/>
                  </a:lnTo>
                  <a:lnTo>
                    <a:pt x="31" y="91"/>
                  </a:lnTo>
                  <a:lnTo>
                    <a:pt x="24" y="31"/>
                  </a:lnTo>
                  <a:lnTo>
                    <a:pt x="82" y="24"/>
                  </a:lnTo>
                  <a:moveTo>
                    <a:pt x="101" y="0"/>
                  </a:moveTo>
                  <a:lnTo>
                    <a:pt x="79" y="3"/>
                  </a:lnTo>
                  <a:lnTo>
                    <a:pt x="21" y="10"/>
                  </a:lnTo>
                  <a:lnTo>
                    <a:pt x="0" y="13"/>
                  </a:lnTo>
                  <a:lnTo>
                    <a:pt x="2" y="34"/>
                  </a:lnTo>
                  <a:lnTo>
                    <a:pt x="10" y="94"/>
                  </a:lnTo>
                  <a:lnTo>
                    <a:pt x="12" y="115"/>
                  </a:lnTo>
                  <a:lnTo>
                    <a:pt x="34" y="112"/>
                  </a:lnTo>
                  <a:lnTo>
                    <a:pt x="92" y="104"/>
                  </a:lnTo>
                  <a:lnTo>
                    <a:pt x="114" y="101"/>
                  </a:lnTo>
                  <a:lnTo>
                    <a:pt x="111" y="80"/>
                  </a:lnTo>
                  <a:lnTo>
                    <a:pt x="104" y="21"/>
                  </a:lnTo>
                  <a:lnTo>
                    <a:pt x="1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0" name="ïslîḑe">
              <a:extLst>
                <a:ext uri="{FF2B5EF4-FFF2-40B4-BE49-F238E27FC236}">
                  <a16:creationId xmlns:a16="http://schemas.microsoft.com/office/drawing/2014/main" id="{7410C904-0871-4E68-A925-773F9BBF3EB3}"/>
                </a:ext>
              </a:extLst>
            </p:cNvPr>
            <p:cNvSpPr/>
            <p:nvPr/>
          </p:nvSpPr>
          <p:spPr bwMode="auto">
            <a:xfrm>
              <a:off x="6964193" y="3990540"/>
              <a:ext cx="341036" cy="69099"/>
            </a:xfrm>
            <a:custGeom>
              <a:avLst/>
              <a:gdLst>
                <a:gd name="T0" fmla="*/ 306 w 306"/>
                <a:gd name="T1" fmla="*/ 21 h 62"/>
                <a:gd name="T2" fmla="*/ 2 w 306"/>
                <a:gd name="T3" fmla="*/ 62 h 62"/>
                <a:gd name="T4" fmla="*/ 0 w 306"/>
                <a:gd name="T5" fmla="*/ 39 h 62"/>
                <a:gd name="T6" fmla="*/ 303 w 306"/>
                <a:gd name="T7" fmla="*/ 0 h 62"/>
                <a:gd name="T8" fmla="*/ 306 w 306"/>
                <a:gd name="T9" fmla="*/ 21 h 62"/>
              </a:gdLst>
              <a:ahLst/>
              <a:cxnLst>
                <a:cxn ang="0">
                  <a:pos x="T0" y="T1"/>
                </a:cxn>
                <a:cxn ang="0">
                  <a:pos x="T2" y="T3"/>
                </a:cxn>
                <a:cxn ang="0">
                  <a:pos x="T4" y="T5"/>
                </a:cxn>
                <a:cxn ang="0">
                  <a:pos x="T6" y="T7"/>
                </a:cxn>
                <a:cxn ang="0">
                  <a:pos x="T8" y="T9"/>
                </a:cxn>
              </a:cxnLst>
              <a:rect l="0" t="0" r="r" b="b"/>
              <a:pathLst>
                <a:path w="306" h="62">
                  <a:moveTo>
                    <a:pt x="306" y="21"/>
                  </a:moveTo>
                  <a:lnTo>
                    <a:pt x="2" y="62"/>
                  </a:lnTo>
                  <a:lnTo>
                    <a:pt x="0" y="39"/>
                  </a:lnTo>
                  <a:lnTo>
                    <a:pt x="303" y="0"/>
                  </a:lnTo>
                  <a:lnTo>
                    <a:pt x="306" y="21"/>
                  </a:lnTo>
                  <a:close/>
                </a:path>
              </a:pathLst>
            </a:custGeom>
            <a:solidFill>
              <a:srgbClr val="5A5A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1" name="íṧlîḋé">
              <a:extLst>
                <a:ext uri="{FF2B5EF4-FFF2-40B4-BE49-F238E27FC236}">
                  <a16:creationId xmlns:a16="http://schemas.microsoft.com/office/drawing/2014/main" id="{442B3A7E-9A84-40A0-8765-E39D51EF7A68}"/>
                </a:ext>
              </a:extLst>
            </p:cNvPr>
            <p:cNvSpPr/>
            <p:nvPr/>
          </p:nvSpPr>
          <p:spPr bwMode="auto">
            <a:xfrm>
              <a:off x="4847763" y="3296208"/>
              <a:ext cx="1730814" cy="1079948"/>
            </a:xfrm>
            <a:custGeom>
              <a:avLst/>
              <a:gdLst>
                <a:gd name="T0" fmla="*/ 1081 w 1089"/>
                <a:gd name="T1" fmla="*/ 468 h 680"/>
                <a:gd name="T2" fmla="*/ 1078 w 1089"/>
                <a:gd name="T3" fmla="*/ 469 h 680"/>
                <a:gd name="T4" fmla="*/ 1084 w 1089"/>
                <a:gd name="T5" fmla="*/ 529 h 680"/>
                <a:gd name="T6" fmla="*/ 1083 w 1089"/>
                <a:gd name="T7" fmla="*/ 529 h 680"/>
                <a:gd name="T8" fmla="*/ 1083 w 1089"/>
                <a:gd name="T9" fmla="*/ 530 h 680"/>
                <a:gd name="T10" fmla="*/ 0 w 1089"/>
                <a:gd name="T11" fmla="*/ 672 h 680"/>
                <a:gd name="T12" fmla="*/ 1 w 1089"/>
                <a:gd name="T13" fmla="*/ 680 h 680"/>
                <a:gd name="T14" fmla="*/ 1089 w 1089"/>
                <a:gd name="T15" fmla="*/ 535 h 680"/>
                <a:gd name="T16" fmla="*/ 1081 w 1089"/>
                <a:gd name="T17" fmla="*/ 468 h 680"/>
                <a:gd name="T18" fmla="*/ 322 w 1089"/>
                <a:gd name="T19" fmla="*/ 0 h 680"/>
                <a:gd name="T20" fmla="*/ 306 w 1089"/>
                <a:gd name="T21" fmla="*/ 0 h 680"/>
                <a:gd name="T22" fmla="*/ 83 w 1089"/>
                <a:gd name="T23" fmla="*/ 326 h 680"/>
                <a:gd name="T24" fmla="*/ 197 w 1089"/>
                <a:gd name="T25" fmla="*/ 411 h 680"/>
                <a:gd name="T26" fmla="*/ 197 w 1089"/>
                <a:gd name="T27" fmla="*/ 411 h 680"/>
                <a:gd name="T28" fmla="*/ 198 w 1089"/>
                <a:gd name="T29" fmla="*/ 411 h 680"/>
                <a:gd name="T30" fmla="*/ 336 w 1089"/>
                <a:gd name="T31" fmla="*/ 468 h 680"/>
                <a:gd name="T32" fmla="*/ 336 w 1089"/>
                <a:gd name="T33" fmla="*/ 468 h 680"/>
                <a:gd name="T34" fmla="*/ 336 w 1089"/>
                <a:gd name="T35" fmla="*/ 468 h 680"/>
                <a:gd name="T36" fmla="*/ 490 w 1089"/>
                <a:gd name="T37" fmla="*/ 377 h 680"/>
                <a:gd name="T38" fmla="*/ 491 w 1089"/>
                <a:gd name="T39" fmla="*/ 376 h 680"/>
                <a:gd name="T40" fmla="*/ 491 w 1089"/>
                <a:gd name="T41" fmla="*/ 376 h 680"/>
                <a:gd name="T42" fmla="*/ 491 w 1089"/>
                <a:gd name="T43" fmla="*/ 376 h 680"/>
                <a:gd name="T44" fmla="*/ 491 w 1089"/>
                <a:gd name="T45" fmla="*/ 375 h 680"/>
                <a:gd name="T46" fmla="*/ 492 w 1089"/>
                <a:gd name="T47" fmla="*/ 375 h 680"/>
                <a:gd name="T48" fmla="*/ 492 w 1089"/>
                <a:gd name="T49" fmla="*/ 375 h 680"/>
                <a:gd name="T50" fmla="*/ 492 w 1089"/>
                <a:gd name="T51" fmla="*/ 374 h 680"/>
                <a:gd name="T52" fmla="*/ 492 w 1089"/>
                <a:gd name="T53" fmla="*/ 374 h 680"/>
                <a:gd name="T54" fmla="*/ 492 w 1089"/>
                <a:gd name="T55" fmla="*/ 374 h 680"/>
                <a:gd name="T56" fmla="*/ 493 w 1089"/>
                <a:gd name="T57" fmla="*/ 373 h 680"/>
                <a:gd name="T58" fmla="*/ 493 w 1089"/>
                <a:gd name="T59" fmla="*/ 373 h 680"/>
                <a:gd name="T60" fmla="*/ 587 w 1089"/>
                <a:gd name="T61" fmla="*/ 263 h 680"/>
                <a:gd name="T62" fmla="*/ 575 w 1089"/>
                <a:gd name="T63" fmla="*/ 243 h 680"/>
                <a:gd name="T64" fmla="*/ 322 w 1089"/>
                <a:gd name="T65" fmla="*/ 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9" h="680">
                  <a:moveTo>
                    <a:pt x="1081" y="468"/>
                  </a:moveTo>
                  <a:cubicBezTo>
                    <a:pt x="1080" y="468"/>
                    <a:pt x="1079" y="468"/>
                    <a:pt x="1078" y="469"/>
                  </a:cubicBezTo>
                  <a:cubicBezTo>
                    <a:pt x="1084" y="529"/>
                    <a:pt x="1084" y="529"/>
                    <a:pt x="1084" y="529"/>
                  </a:cubicBezTo>
                  <a:cubicBezTo>
                    <a:pt x="1083" y="529"/>
                    <a:pt x="1083" y="529"/>
                    <a:pt x="1083" y="529"/>
                  </a:cubicBezTo>
                  <a:cubicBezTo>
                    <a:pt x="1083" y="530"/>
                    <a:pt x="1083" y="530"/>
                    <a:pt x="1083" y="530"/>
                  </a:cubicBezTo>
                  <a:cubicBezTo>
                    <a:pt x="0" y="672"/>
                    <a:pt x="0" y="672"/>
                    <a:pt x="0" y="672"/>
                  </a:cubicBezTo>
                  <a:cubicBezTo>
                    <a:pt x="1" y="680"/>
                    <a:pt x="1" y="680"/>
                    <a:pt x="1" y="680"/>
                  </a:cubicBezTo>
                  <a:cubicBezTo>
                    <a:pt x="1089" y="535"/>
                    <a:pt x="1089" y="535"/>
                    <a:pt x="1089" y="535"/>
                  </a:cubicBezTo>
                  <a:cubicBezTo>
                    <a:pt x="1081" y="468"/>
                    <a:pt x="1081" y="468"/>
                    <a:pt x="1081" y="468"/>
                  </a:cubicBezTo>
                  <a:moveTo>
                    <a:pt x="322" y="0"/>
                  </a:moveTo>
                  <a:cubicBezTo>
                    <a:pt x="317" y="0"/>
                    <a:pt x="311" y="0"/>
                    <a:pt x="306" y="0"/>
                  </a:cubicBezTo>
                  <a:cubicBezTo>
                    <a:pt x="139" y="14"/>
                    <a:pt x="122" y="193"/>
                    <a:pt x="83" y="326"/>
                  </a:cubicBezTo>
                  <a:cubicBezTo>
                    <a:pt x="132" y="349"/>
                    <a:pt x="169" y="384"/>
                    <a:pt x="197" y="411"/>
                  </a:cubicBezTo>
                  <a:cubicBezTo>
                    <a:pt x="197" y="411"/>
                    <a:pt x="197" y="411"/>
                    <a:pt x="197" y="411"/>
                  </a:cubicBezTo>
                  <a:cubicBezTo>
                    <a:pt x="197" y="411"/>
                    <a:pt x="197" y="411"/>
                    <a:pt x="198" y="411"/>
                  </a:cubicBezTo>
                  <a:cubicBezTo>
                    <a:pt x="234" y="446"/>
                    <a:pt x="284" y="468"/>
                    <a:pt x="336" y="468"/>
                  </a:cubicBezTo>
                  <a:cubicBezTo>
                    <a:pt x="336" y="468"/>
                    <a:pt x="336" y="468"/>
                    <a:pt x="336" y="468"/>
                  </a:cubicBezTo>
                  <a:cubicBezTo>
                    <a:pt x="336" y="468"/>
                    <a:pt x="336" y="468"/>
                    <a:pt x="336" y="468"/>
                  </a:cubicBezTo>
                  <a:cubicBezTo>
                    <a:pt x="392" y="468"/>
                    <a:pt x="450" y="441"/>
                    <a:pt x="490" y="377"/>
                  </a:cubicBezTo>
                  <a:cubicBezTo>
                    <a:pt x="491" y="377"/>
                    <a:pt x="491" y="376"/>
                    <a:pt x="491" y="376"/>
                  </a:cubicBezTo>
                  <a:cubicBezTo>
                    <a:pt x="491" y="376"/>
                    <a:pt x="491" y="376"/>
                    <a:pt x="491" y="376"/>
                  </a:cubicBezTo>
                  <a:cubicBezTo>
                    <a:pt x="491" y="376"/>
                    <a:pt x="491" y="376"/>
                    <a:pt x="491" y="376"/>
                  </a:cubicBezTo>
                  <a:cubicBezTo>
                    <a:pt x="491" y="375"/>
                    <a:pt x="491" y="375"/>
                    <a:pt x="491" y="375"/>
                  </a:cubicBezTo>
                  <a:cubicBezTo>
                    <a:pt x="491" y="375"/>
                    <a:pt x="491" y="375"/>
                    <a:pt x="492" y="375"/>
                  </a:cubicBezTo>
                  <a:cubicBezTo>
                    <a:pt x="492" y="375"/>
                    <a:pt x="492" y="375"/>
                    <a:pt x="492" y="375"/>
                  </a:cubicBezTo>
                  <a:cubicBezTo>
                    <a:pt x="492" y="375"/>
                    <a:pt x="492" y="374"/>
                    <a:pt x="492" y="374"/>
                  </a:cubicBezTo>
                  <a:cubicBezTo>
                    <a:pt x="492" y="374"/>
                    <a:pt x="492" y="374"/>
                    <a:pt x="492" y="374"/>
                  </a:cubicBezTo>
                  <a:cubicBezTo>
                    <a:pt x="492" y="374"/>
                    <a:pt x="492" y="374"/>
                    <a:pt x="492" y="374"/>
                  </a:cubicBezTo>
                  <a:cubicBezTo>
                    <a:pt x="492" y="374"/>
                    <a:pt x="492" y="373"/>
                    <a:pt x="493" y="373"/>
                  </a:cubicBezTo>
                  <a:cubicBezTo>
                    <a:pt x="493" y="373"/>
                    <a:pt x="493" y="373"/>
                    <a:pt x="493" y="373"/>
                  </a:cubicBezTo>
                  <a:cubicBezTo>
                    <a:pt x="523" y="325"/>
                    <a:pt x="555" y="289"/>
                    <a:pt x="587" y="263"/>
                  </a:cubicBezTo>
                  <a:cubicBezTo>
                    <a:pt x="583" y="256"/>
                    <a:pt x="579" y="249"/>
                    <a:pt x="575" y="243"/>
                  </a:cubicBezTo>
                  <a:cubicBezTo>
                    <a:pt x="503" y="121"/>
                    <a:pt x="447" y="0"/>
                    <a:pt x="322" y="0"/>
                  </a:cubicBezTo>
                </a:path>
              </a:pathLst>
            </a:custGeom>
            <a:solidFill>
              <a:srgbClr val="D6D4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2" name="îṥḻíḓê">
              <a:extLst>
                <a:ext uri="{FF2B5EF4-FFF2-40B4-BE49-F238E27FC236}">
                  <a16:creationId xmlns:a16="http://schemas.microsoft.com/office/drawing/2014/main" id="{E77970DB-B029-45DE-B030-1AF58A43FEF5}"/>
                </a:ext>
              </a:extLst>
            </p:cNvPr>
            <p:cNvSpPr/>
            <p:nvPr/>
          </p:nvSpPr>
          <p:spPr bwMode="auto">
            <a:xfrm>
              <a:off x="4763061" y="3632786"/>
              <a:ext cx="1798798" cy="423509"/>
            </a:xfrm>
            <a:custGeom>
              <a:avLst/>
              <a:gdLst>
                <a:gd name="T0" fmla="*/ 33 w 1131"/>
                <a:gd name="T1" fmla="*/ 91 h 267"/>
                <a:gd name="T2" fmla="*/ 0 w 1131"/>
                <a:gd name="T3" fmla="*/ 93 h 267"/>
                <a:gd name="T4" fmla="*/ 21 w 1131"/>
                <a:gd name="T5" fmla="*/ 246 h 267"/>
                <a:gd name="T6" fmla="*/ 130 w 1131"/>
                <a:gd name="T7" fmla="*/ 111 h 267"/>
                <a:gd name="T8" fmla="*/ 136 w 1131"/>
                <a:gd name="T9" fmla="*/ 114 h 267"/>
                <a:gd name="T10" fmla="*/ 136 w 1131"/>
                <a:gd name="T11" fmla="*/ 114 h 267"/>
                <a:gd name="T12" fmla="*/ 33 w 1131"/>
                <a:gd name="T13" fmla="*/ 91 h 267"/>
                <a:gd name="T14" fmla="*/ 773 w 1131"/>
                <a:gd name="T15" fmla="*/ 0 h 267"/>
                <a:gd name="T16" fmla="*/ 640 w 1131"/>
                <a:gd name="T17" fmla="*/ 51 h 267"/>
                <a:gd name="T18" fmla="*/ 658 w 1131"/>
                <a:gd name="T19" fmla="*/ 78 h 267"/>
                <a:gd name="T20" fmla="*/ 979 w 1131"/>
                <a:gd name="T21" fmla="*/ 267 h 267"/>
                <a:gd name="T22" fmla="*/ 1046 w 1131"/>
                <a:gd name="T23" fmla="*/ 262 h 267"/>
                <a:gd name="T24" fmla="*/ 1129 w 1131"/>
                <a:gd name="T25" fmla="*/ 248 h 267"/>
                <a:gd name="T26" fmla="*/ 1130 w 1131"/>
                <a:gd name="T27" fmla="*/ 257 h 267"/>
                <a:gd name="T28" fmla="*/ 1131 w 1131"/>
                <a:gd name="T29" fmla="*/ 257 h 267"/>
                <a:gd name="T30" fmla="*/ 1118 w 1131"/>
                <a:gd name="T31" fmla="*/ 138 h 267"/>
                <a:gd name="T32" fmla="*/ 1098 w 1131"/>
                <a:gd name="T33" fmla="*/ 139 h 267"/>
                <a:gd name="T34" fmla="*/ 950 w 1131"/>
                <a:gd name="T35" fmla="*/ 78 h 267"/>
                <a:gd name="T36" fmla="*/ 773 w 1131"/>
                <a:gd name="T37"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1" h="267">
                  <a:moveTo>
                    <a:pt x="33" y="91"/>
                  </a:moveTo>
                  <a:cubicBezTo>
                    <a:pt x="22" y="91"/>
                    <a:pt x="12" y="91"/>
                    <a:pt x="0" y="93"/>
                  </a:cubicBezTo>
                  <a:cubicBezTo>
                    <a:pt x="21" y="246"/>
                    <a:pt x="21" y="246"/>
                    <a:pt x="21" y="246"/>
                  </a:cubicBezTo>
                  <a:cubicBezTo>
                    <a:pt x="81" y="236"/>
                    <a:pt x="109" y="181"/>
                    <a:pt x="130" y="111"/>
                  </a:cubicBezTo>
                  <a:cubicBezTo>
                    <a:pt x="132" y="112"/>
                    <a:pt x="134" y="113"/>
                    <a:pt x="136" y="114"/>
                  </a:cubicBezTo>
                  <a:cubicBezTo>
                    <a:pt x="136" y="114"/>
                    <a:pt x="136" y="114"/>
                    <a:pt x="136" y="114"/>
                  </a:cubicBezTo>
                  <a:cubicBezTo>
                    <a:pt x="106" y="100"/>
                    <a:pt x="72" y="91"/>
                    <a:pt x="33" y="91"/>
                  </a:cubicBezTo>
                  <a:moveTo>
                    <a:pt x="773" y="0"/>
                  </a:moveTo>
                  <a:cubicBezTo>
                    <a:pt x="728" y="0"/>
                    <a:pt x="684" y="16"/>
                    <a:pt x="640" y="51"/>
                  </a:cubicBezTo>
                  <a:cubicBezTo>
                    <a:pt x="646" y="60"/>
                    <a:pt x="652" y="69"/>
                    <a:pt x="658" y="78"/>
                  </a:cubicBezTo>
                  <a:cubicBezTo>
                    <a:pt x="726" y="179"/>
                    <a:pt x="815" y="267"/>
                    <a:pt x="979" y="267"/>
                  </a:cubicBezTo>
                  <a:cubicBezTo>
                    <a:pt x="1000" y="267"/>
                    <a:pt x="1022" y="265"/>
                    <a:pt x="1046" y="262"/>
                  </a:cubicBezTo>
                  <a:cubicBezTo>
                    <a:pt x="1076" y="258"/>
                    <a:pt x="1103" y="254"/>
                    <a:pt x="1129" y="248"/>
                  </a:cubicBezTo>
                  <a:cubicBezTo>
                    <a:pt x="1130" y="257"/>
                    <a:pt x="1130" y="257"/>
                    <a:pt x="1130" y="257"/>
                  </a:cubicBezTo>
                  <a:cubicBezTo>
                    <a:pt x="1131" y="257"/>
                    <a:pt x="1131" y="257"/>
                    <a:pt x="1131" y="257"/>
                  </a:cubicBezTo>
                  <a:cubicBezTo>
                    <a:pt x="1118" y="138"/>
                    <a:pt x="1118" y="138"/>
                    <a:pt x="1118" y="138"/>
                  </a:cubicBezTo>
                  <a:cubicBezTo>
                    <a:pt x="1112" y="138"/>
                    <a:pt x="1105" y="139"/>
                    <a:pt x="1098" y="139"/>
                  </a:cubicBezTo>
                  <a:cubicBezTo>
                    <a:pt x="1049" y="139"/>
                    <a:pt x="997" y="118"/>
                    <a:pt x="950" y="78"/>
                  </a:cubicBezTo>
                  <a:cubicBezTo>
                    <a:pt x="893" y="28"/>
                    <a:pt x="833" y="0"/>
                    <a:pt x="773" y="0"/>
                  </a:cubicBezTo>
                </a:path>
              </a:pathLst>
            </a:custGeom>
            <a:solidFill>
              <a:srgbClr val="FFBE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3" name="ïṩḻïdê">
              <a:extLst>
                <a:ext uri="{FF2B5EF4-FFF2-40B4-BE49-F238E27FC236}">
                  <a16:creationId xmlns:a16="http://schemas.microsoft.com/office/drawing/2014/main" id="{88B7EE43-9954-4DCA-9B75-A54C61D716D7}"/>
                </a:ext>
              </a:extLst>
            </p:cNvPr>
            <p:cNvSpPr/>
            <p:nvPr/>
          </p:nvSpPr>
          <p:spPr bwMode="auto">
            <a:xfrm>
              <a:off x="4979273" y="3714145"/>
              <a:ext cx="1591502" cy="422395"/>
            </a:xfrm>
            <a:custGeom>
              <a:avLst/>
              <a:gdLst>
                <a:gd name="T0" fmla="*/ 995 w 1001"/>
                <a:gd name="T1" fmla="*/ 206 h 266"/>
                <a:gd name="T2" fmla="*/ 994 w 1001"/>
                <a:gd name="T3" fmla="*/ 206 h 266"/>
                <a:gd name="T4" fmla="*/ 1000 w 1001"/>
                <a:gd name="T5" fmla="*/ 266 h 266"/>
                <a:gd name="T6" fmla="*/ 1001 w 1001"/>
                <a:gd name="T7" fmla="*/ 266 h 266"/>
                <a:gd name="T8" fmla="*/ 995 w 1001"/>
                <a:gd name="T9" fmla="*/ 206 h 266"/>
                <a:gd name="T10" fmla="*/ 253 w 1001"/>
                <a:gd name="T11" fmla="*/ 205 h 266"/>
                <a:gd name="T12" fmla="*/ 253 w 1001"/>
                <a:gd name="T13" fmla="*/ 205 h 266"/>
                <a:gd name="T14" fmla="*/ 253 w 1001"/>
                <a:gd name="T15" fmla="*/ 205 h 266"/>
                <a:gd name="T16" fmla="*/ 253 w 1001"/>
                <a:gd name="T17" fmla="*/ 205 h 266"/>
                <a:gd name="T18" fmla="*/ 115 w 1001"/>
                <a:gd name="T19" fmla="*/ 148 h 266"/>
                <a:gd name="T20" fmla="*/ 253 w 1001"/>
                <a:gd name="T21" fmla="*/ 205 h 266"/>
                <a:gd name="T22" fmla="*/ 115 w 1001"/>
                <a:gd name="T23" fmla="*/ 148 h 266"/>
                <a:gd name="T24" fmla="*/ 408 w 1001"/>
                <a:gd name="T25" fmla="*/ 113 h 266"/>
                <a:gd name="T26" fmla="*/ 407 w 1001"/>
                <a:gd name="T27" fmla="*/ 114 h 266"/>
                <a:gd name="T28" fmla="*/ 408 w 1001"/>
                <a:gd name="T29" fmla="*/ 113 h 266"/>
                <a:gd name="T30" fmla="*/ 408 w 1001"/>
                <a:gd name="T31" fmla="*/ 112 h 266"/>
                <a:gd name="T32" fmla="*/ 408 w 1001"/>
                <a:gd name="T33" fmla="*/ 113 h 266"/>
                <a:gd name="T34" fmla="*/ 408 w 1001"/>
                <a:gd name="T35" fmla="*/ 112 h 266"/>
                <a:gd name="T36" fmla="*/ 409 w 1001"/>
                <a:gd name="T37" fmla="*/ 112 h 266"/>
                <a:gd name="T38" fmla="*/ 409 w 1001"/>
                <a:gd name="T39" fmla="*/ 112 h 266"/>
                <a:gd name="T40" fmla="*/ 409 w 1001"/>
                <a:gd name="T41" fmla="*/ 112 h 266"/>
                <a:gd name="T42" fmla="*/ 409 w 1001"/>
                <a:gd name="T43" fmla="*/ 111 h 266"/>
                <a:gd name="T44" fmla="*/ 409 w 1001"/>
                <a:gd name="T45" fmla="*/ 111 h 266"/>
                <a:gd name="T46" fmla="*/ 409 w 1001"/>
                <a:gd name="T47" fmla="*/ 111 h 266"/>
                <a:gd name="T48" fmla="*/ 410 w 1001"/>
                <a:gd name="T49" fmla="*/ 110 h 266"/>
                <a:gd name="T50" fmla="*/ 409 w 1001"/>
                <a:gd name="T51" fmla="*/ 111 h 266"/>
                <a:gd name="T52" fmla="*/ 410 w 1001"/>
                <a:gd name="T53" fmla="*/ 110 h 266"/>
                <a:gd name="T54" fmla="*/ 0 w 1001"/>
                <a:gd name="T55" fmla="*/ 63 h 266"/>
                <a:gd name="T56" fmla="*/ 0 w 1001"/>
                <a:gd name="T57" fmla="*/ 63 h 266"/>
                <a:gd name="T58" fmla="*/ 114 w 1001"/>
                <a:gd name="T59" fmla="*/ 148 h 266"/>
                <a:gd name="T60" fmla="*/ 0 w 1001"/>
                <a:gd name="T61" fmla="*/ 63 h 266"/>
                <a:gd name="T62" fmla="*/ 504 w 1001"/>
                <a:gd name="T63" fmla="*/ 0 h 266"/>
                <a:gd name="T64" fmla="*/ 410 w 1001"/>
                <a:gd name="T65" fmla="*/ 110 h 266"/>
                <a:gd name="T66" fmla="*/ 504 w 1001"/>
                <a:gd name="T67" fmla="*/ 0 h 266"/>
                <a:gd name="T68" fmla="*/ 522 w 1001"/>
                <a:gd name="T69" fmla="*/ 27 h 266"/>
                <a:gd name="T70" fmla="*/ 504 w 1001"/>
                <a:gd name="T7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1" h="266">
                  <a:moveTo>
                    <a:pt x="995" y="206"/>
                  </a:moveTo>
                  <a:cubicBezTo>
                    <a:pt x="995" y="206"/>
                    <a:pt x="995" y="206"/>
                    <a:pt x="994" y="206"/>
                  </a:cubicBezTo>
                  <a:cubicBezTo>
                    <a:pt x="1000" y="266"/>
                    <a:pt x="1000" y="266"/>
                    <a:pt x="1000" y="266"/>
                  </a:cubicBezTo>
                  <a:cubicBezTo>
                    <a:pt x="1001" y="266"/>
                    <a:pt x="1001" y="266"/>
                    <a:pt x="1001" y="266"/>
                  </a:cubicBezTo>
                  <a:cubicBezTo>
                    <a:pt x="995" y="206"/>
                    <a:pt x="995" y="206"/>
                    <a:pt x="995" y="206"/>
                  </a:cubicBezTo>
                  <a:moveTo>
                    <a:pt x="253" y="205"/>
                  </a:moveTo>
                  <a:cubicBezTo>
                    <a:pt x="253" y="205"/>
                    <a:pt x="253" y="205"/>
                    <a:pt x="253" y="205"/>
                  </a:cubicBezTo>
                  <a:cubicBezTo>
                    <a:pt x="253" y="205"/>
                    <a:pt x="253" y="205"/>
                    <a:pt x="253" y="205"/>
                  </a:cubicBezTo>
                  <a:cubicBezTo>
                    <a:pt x="253" y="205"/>
                    <a:pt x="253" y="205"/>
                    <a:pt x="253" y="205"/>
                  </a:cubicBezTo>
                  <a:moveTo>
                    <a:pt x="115" y="148"/>
                  </a:moveTo>
                  <a:cubicBezTo>
                    <a:pt x="151" y="183"/>
                    <a:pt x="201" y="205"/>
                    <a:pt x="253" y="205"/>
                  </a:cubicBezTo>
                  <a:cubicBezTo>
                    <a:pt x="201" y="205"/>
                    <a:pt x="151" y="183"/>
                    <a:pt x="115" y="148"/>
                  </a:cubicBezTo>
                  <a:moveTo>
                    <a:pt x="408" y="113"/>
                  </a:moveTo>
                  <a:cubicBezTo>
                    <a:pt x="408" y="113"/>
                    <a:pt x="408" y="114"/>
                    <a:pt x="407" y="114"/>
                  </a:cubicBezTo>
                  <a:cubicBezTo>
                    <a:pt x="408" y="114"/>
                    <a:pt x="408" y="113"/>
                    <a:pt x="408" y="113"/>
                  </a:cubicBezTo>
                  <a:moveTo>
                    <a:pt x="408" y="112"/>
                  </a:moveTo>
                  <a:cubicBezTo>
                    <a:pt x="408" y="112"/>
                    <a:pt x="408" y="112"/>
                    <a:pt x="408" y="113"/>
                  </a:cubicBezTo>
                  <a:cubicBezTo>
                    <a:pt x="408" y="112"/>
                    <a:pt x="408" y="112"/>
                    <a:pt x="408" y="112"/>
                  </a:cubicBezTo>
                  <a:moveTo>
                    <a:pt x="409" y="112"/>
                  </a:moveTo>
                  <a:cubicBezTo>
                    <a:pt x="409" y="112"/>
                    <a:pt x="409" y="112"/>
                    <a:pt x="409" y="112"/>
                  </a:cubicBezTo>
                  <a:cubicBezTo>
                    <a:pt x="409" y="112"/>
                    <a:pt x="409" y="112"/>
                    <a:pt x="409" y="112"/>
                  </a:cubicBezTo>
                  <a:moveTo>
                    <a:pt x="409" y="111"/>
                  </a:moveTo>
                  <a:cubicBezTo>
                    <a:pt x="409" y="111"/>
                    <a:pt x="409" y="111"/>
                    <a:pt x="409" y="111"/>
                  </a:cubicBezTo>
                  <a:cubicBezTo>
                    <a:pt x="409" y="111"/>
                    <a:pt x="409" y="111"/>
                    <a:pt x="409" y="111"/>
                  </a:cubicBezTo>
                  <a:moveTo>
                    <a:pt x="410" y="110"/>
                  </a:moveTo>
                  <a:cubicBezTo>
                    <a:pt x="409" y="110"/>
                    <a:pt x="409" y="111"/>
                    <a:pt x="409" y="111"/>
                  </a:cubicBezTo>
                  <a:cubicBezTo>
                    <a:pt x="409" y="111"/>
                    <a:pt x="409" y="110"/>
                    <a:pt x="410" y="110"/>
                  </a:cubicBezTo>
                  <a:moveTo>
                    <a:pt x="0" y="63"/>
                  </a:moveTo>
                  <a:cubicBezTo>
                    <a:pt x="0" y="63"/>
                    <a:pt x="0" y="63"/>
                    <a:pt x="0" y="63"/>
                  </a:cubicBezTo>
                  <a:cubicBezTo>
                    <a:pt x="49" y="86"/>
                    <a:pt x="86" y="121"/>
                    <a:pt x="114" y="148"/>
                  </a:cubicBezTo>
                  <a:cubicBezTo>
                    <a:pt x="86" y="121"/>
                    <a:pt x="49" y="86"/>
                    <a:pt x="0" y="63"/>
                  </a:cubicBezTo>
                  <a:moveTo>
                    <a:pt x="504" y="0"/>
                  </a:moveTo>
                  <a:cubicBezTo>
                    <a:pt x="472" y="26"/>
                    <a:pt x="440" y="62"/>
                    <a:pt x="410" y="110"/>
                  </a:cubicBezTo>
                  <a:cubicBezTo>
                    <a:pt x="440" y="62"/>
                    <a:pt x="472" y="26"/>
                    <a:pt x="504" y="0"/>
                  </a:cubicBezTo>
                  <a:cubicBezTo>
                    <a:pt x="510" y="9"/>
                    <a:pt x="516" y="18"/>
                    <a:pt x="522" y="27"/>
                  </a:cubicBezTo>
                  <a:cubicBezTo>
                    <a:pt x="516" y="18"/>
                    <a:pt x="510" y="9"/>
                    <a:pt x="504" y="0"/>
                  </a:cubicBezTo>
                </a:path>
              </a:pathLst>
            </a:custGeom>
            <a:solidFill>
              <a:srgbClr val="EBA8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4" name="ïṣḷîḑè">
              <a:extLst>
                <a:ext uri="{FF2B5EF4-FFF2-40B4-BE49-F238E27FC236}">
                  <a16:creationId xmlns:a16="http://schemas.microsoft.com/office/drawing/2014/main" id="{A6F17D1B-8CB0-4CEE-BD8B-8BCD05E62E38}"/>
                </a:ext>
              </a:extLst>
            </p:cNvPr>
            <p:cNvSpPr/>
            <p:nvPr/>
          </p:nvSpPr>
          <p:spPr bwMode="auto">
            <a:xfrm>
              <a:off x="4796496" y="4022860"/>
              <a:ext cx="51267" cy="339922"/>
            </a:xfrm>
            <a:custGeom>
              <a:avLst/>
              <a:gdLst>
                <a:gd name="T0" fmla="*/ 0 w 46"/>
                <a:gd name="T1" fmla="*/ 0 h 305"/>
                <a:gd name="T2" fmla="*/ 0 w 46"/>
                <a:gd name="T3" fmla="*/ 0 h 305"/>
                <a:gd name="T4" fmla="*/ 40 w 46"/>
                <a:gd name="T5" fmla="*/ 305 h 305"/>
                <a:gd name="T6" fmla="*/ 46 w 46"/>
                <a:gd name="T7" fmla="*/ 305 h 305"/>
                <a:gd name="T8" fmla="*/ 46 w 46"/>
                <a:gd name="T9" fmla="*/ 305 h 305"/>
                <a:gd name="T10" fmla="*/ 40 w 46"/>
                <a:gd name="T11" fmla="*/ 305 h 305"/>
                <a:gd name="T12" fmla="*/ 0 w 46"/>
                <a:gd name="T13" fmla="*/ 0 h 305"/>
              </a:gdLst>
              <a:ahLst/>
              <a:cxnLst>
                <a:cxn ang="0">
                  <a:pos x="T0" y="T1"/>
                </a:cxn>
                <a:cxn ang="0">
                  <a:pos x="T2" y="T3"/>
                </a:cxn>
                <a:cxn ang="0">
                  <a:pos x="T4" y="T5"/>
                </a:cxn>
                <a:cxn ang="0">
                  <a:pos x="T6" y="T7"/>
                </a:cxn>
                <a:cxn ang="0">
                  <a:pos x="T8" y="T9"/>
                </a:cxn>
                <a:cxn ang="0">
                  <a:pos x="T10" y="T11"/>
                </a:cxn>
                <a:cxn ang="0">
                  <a:pos x="T12" y="T13"/>
                </a:cxn>
              </a:cxnLst>
              <a:rect l="0" t="0" r="r" b="b"/>
              <a:pathLst>
                <a:path w="46" h="305">
                  <a:moveTo>
                    <a:pt x="0" y="0"/>
                  </a:moveTo>
                  <a:lnTo>
                    <a:pt x="0" y="0"/>
                  </a:lnTo>
                  <a:lnTo>
                    <a:pt x="40" y="305"/>
                  </a:lnTo>
                  <a:lnTo>
                    <a:pt x="46" y="305"/>
                  </a:lnTo>
                  <a:lnTo>
                    <a:pt x="46" y="305"/>
                  </a:lnTo>
                  <a:lnTo>
                    <a:pt x="40" y="305"/>
                  </a:lnTo>
                  <a:lnTo>
                    <a:pt x="0" y="0"/>
                  </a:lnTo>
                  <a:close/>
                </a:path>
              </a:pathLst>
            </a:custGeom>
            <a:solidFill>
              <a:srgbClr val="EBD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5" name="ïşḻîḑé">
              <a:extLst>
                <a:ext uri="{FF2B5EF4-FFF2-40B4-BE49-F238E27FC236}">
                  <a16:creationId xmlns:a16="http://schemas.microsoft.com/office/drawing/2014/main" id="{ECAD990E-920E-449A-B0FD-48729F769EBD}"/>
                </a:ext>
              </a:extLst>
            </p:cNvPr>
            <p:cNvSpPr/>
            <p:nvPr/>
          </p:nvSpPr>
          <p:spPr bwMode="auto">
            <a:xfrm>
              <a:off x="4796496" y="4022860"/>
              <a:ext cx="51267" cy="339922"/>
            </a:xfrm>
            <a:custGeom>
              <a:avLst/>
              <a:gdLst>
                <a:gd name="T0" fmla="*/ 0 w 46"/>
                <a:gd name="T1" fmla="*/ 0 h 305"/>
                <a:gd name="T2" fmla="*/ 0 w 46"/>
                <a:gd name="T3" fmla="*/ 0 h 305"/>
                <a:gd name="T4" fmla="*/ 40 w 46"/>
                <a:gd name="T5" fmla="*/ 305 h 305"/>
                <a:gd name="T6" fmla="*/ 46 w 46"/>
                <a:gd name="T7" fmla="*/ 305 h 305"/>
                <a:gd name="T8" fmla="*/ 46 w 46"/>
                <a:gd name="T9" fmla="*/ 305 h 305"/>
                <a:gd name="T10" fmla="*/ 40 w 46"/>
                <a:gd name="T11" fmla="*/ 305 h 305"/>
                <a:gd name="T12" fmla="*/ 0 w 46"/>
                <a:gd name="T13" fmla="*/ 0 h 305"/>
              </a:gdLst>
              <a:ahLst/>
              <a:cxnLst>
                <a:cxn ang="0">
                  <a:pos x="T0" y="T1"/>
                </a:cxn>
                <a:cxn ang="0">
                  <a:pos x="T2" y="T3"/>
                </a:cxn>
                <a:cxn ang="0">
                  <a:pos x="T4" y="T5"/>
                </a:cxn>
                <a:cxn ang="0">
                  <a:pos x="T6" y="T7"/>
                </a:cxn>
                <a:cxn ang="0">
                  <a:pos x="T8" y="T9"/>
                </a:cxn>
                <a:cxn ang="0">
                  <a:pos x="T10" y="T11"/>
                </a:cxn>
                <a:cxn ang="0">
                  <a:pos x="T12" y="T13"/>
                </a:cxn>
              </a:cxnLst>
              <a:rect l="0" t="0" r="r" b="b"/>
              <a:pathLst>
                <a:path w="46" h="305">
                  <a:moveTo>
                    <a:pt x="0" y="0"/>
                  </a:moveTo>
                  <a:lnTo>
                    <a:pt x="0" y="0"/>
                  </a:lnTo>
                  <a:lnTo>
                    <a:pt x="40" y="305"/>
                  </a:lnTo>
                  <a:lnTo>
                    <a:pt x="46" y="305"/>
                  </a:lnTo>
                  <a:lnTo>
                    <a:pt x="46" y="305"/>
                  </a:lnTo>
                  <a:lnTo>
                    <a:pt x="40" y="30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6" name="işḷíḍé">
              <a:extLst>
                <a:ext uri="{FF2B5EF4-FFF2-40B4-BE49-F238E27FC236}">
                  <a16:creationId xmlns:a16="http://schemas.microsoft.com/office/drawing/2014/main" id="{3FABC03F-0592-4481-82CF-7CA8E0E2B521}"/>
                </a:ext>
              </a:extLst>
            </p:cNvPr>
            <p:cNvSpPr/>
            <p:nvPr/>
          </p:nvSpPr>
          <p:spPr bwMode="auto">
            <a:xfrm>
              <a:off x="4847763" y="3888006"/>
              <a:ext cx="1721898" cy="474776"/>
            </a:xfrm>
            <a:custGeom>
              <a:avLst/>
              <a:gdLst>
                <a:gd name="T0" fmla="*/ 1083 w 1083"/>
                <a:gd name="T1" fmla="*/ 156 h 299"/>
                <a:gd name="T2" fmla="*/ 0 w 1083"/>
                <a:gd name="T3" fmla="*/ 299 h 299"/>
                <a:gd name="T4" fmla="*/ 0 w 1083"/>
                <a:gd name="T5" fmla="*/ 299 h 299"/>
                <a:gd name="T6" fmla="*/ 1083 w 1083"/>
                <a:gd name="T7" fmla="*/ 157 h 299"/>
                <a:gd name="T8" fmla="*/ 1083 w 1083"/>
                <a:gd name="T9" fmla="*/ 156 h 299"/>
                <a:gd name="T10" fmla="*/ 336 w 1083"/>
                <a:gd name="T11" fmla="*/ 95 h 299"/>
                <a:gd name="T12" fmla="*/ 336 w 1083"/>
                <a:gd name="T13" fmla="*/ 95 h 299"/>
                <a:gd name="T14" fmla="*/ 336 w 1083"/>
                <a:gd name="T15" fmla="*/ 95 h 299"/>
                <a:gd name="T16" fmla="*/ 336 w 1083"/>
                <a:gd name="T17" fmla="*/ 95 h 299"/>
                <a:gd name="T18" fmla="*/ 197 w 1083"/>
                <a:gd name="T19" fmla="*/ 38 h 299"/>
                <a:gd name="T20" fmla="*/ 197 w 1083"/>
                <a:gd name="T21" fmla="*/ 38 h 299"/>
                <a:gd name="T22" fmla="*/ 198 w 1083"/>
                <a:gd name="T23" fmla="*/ 38 h 299"/>
                <a:gd name="T24" fmla="*/ 197 w 1083"/>
                <a:gd name="T25" fmla="*/ 38 h 299"/>
                <a:gd name="T26" fmla="*/ 197 w 1083"/>
                <a:gd name="T27" fmla="*/ 38 h 299"/>
                <a:gd name="T28" fmla="*/ 490 w 1083"/>
                <a:gd name="T29" fmla="*/ 4 h 299"/>
                <a:gd name="T30" fmla="*/ 336 w 1083"/>
                <a:gd name="T31" fmla="*/ 95 h 299"/>
                <a:gd name="T32" fmla="*/ 490 w 1083"/>
                <a:gd name="T33" fmla="*/ 4 h 299"/>
                <a:gd name="T34" fmla="*/ 491 w 1083"/>
                <a:gd name="T35" fmla="*/ 3 h 299"/>
                <a:gd name="T36" fmla="*/ 491 w 1083"/>
                <a:gd name="T37" fmla="*/ 3 h 299"/>
                <a:gd name="T38" fmla="*/ 491 w 1083"/>
                <a:gd name="T39" fmla="*/ 3 h 299"/>
                <a:gd name="T40" fmla="*/ 491 w 1083"/>
                <a:gd name="T41" fmla="*/ 3 h 299"/>
                <a:gd name="T42" fmla="*/ 491 w 1083"/>
                <a:gd name="T43" fmla="*/ 3 h 299"/>
                <a:gd name="T44" fmla="*/ 492 w 1083"/>
                <a:gd name="T45" fmla="*/ 2 h 299"/>
                <a:gd name="T46" fmla="*/ 491 w 1083"/>
                <a:gd name="T47" fmla="*/ 2 h 299"/>
                <a:gd name="T48" fmla="*/ 492 w 1083"/>
                <a:gd name="T49" fmla="*/ 2 h 299"/>
                <a:gd name="T50" fmla="*/ 492 w 1083"/>
                <a:gd name="T51" fmla="*/ 1 h 299"/>
                <a:gd name="T52" fmla="*/ 492 w 1083"/>
                <a:gd name="T53" fmla="*/ 2 h 299"/>
                <a:gd name="T54" fmla="*/ 492 w 1083"/>
                <a:gd name="T55" fmla="*/ 1 h 299"/>
                <a:gd name="T56" fmla="*/ 492 w 1083"/>
                <a:gd name="T57" fmla="*/ 1 h 299"/>
                <a:gd name="T58" fmla="*/ 492 w 1083"/>
                <a:gd name="T59" fmla="*/ 1 h 299"/>
                <a:gd name="T60" fmla="*/ 492 w 1083"/>
                <a:gd name="T61" fmla="*/ 1 h 299"/>
                <a:gd name="T62" fmla="*/ 493 w 1083"/>
                <a:gd name="T63" fmla="*/ 0 h 299"/>
                <a:gd name="T64" fmla="*/ 493 w 1083"/>
                <a:gd name="T65" fmla="*/ 0 h 299"/>
                <a:gd name="T66" fmla="*/ 493 w 1083"/>
                <a:gd name="T6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3" h="299">
                  <a:moveTo>
                    <a:pt x="1083" y="156"/>
                  </a:moveTo>
                  <a:cubicBezTo>
                    <a:pt x="0" y="299"/>
                    <a:pt x="0" y="299"/>
                    <a:pt x="0" y="299"/>
                  </a:cubicBezTo>
                  <a:cubicBezTo>
                    <a:pt x="0" y="299"/>
                    <a:pt x="0" y="299"/>
                    <a:pt x="0" y="299"/>
                  </a:cubicBezTo>
                  <a:cubicBezTo>
                    <a:pt x="1083" y="157"/>
                    <a:pt x="1083" y="157"/>
                    <a:pt x="1083" y="157"/>
                  </a:cubicBezTo>
                  <a:cubicBezTo>
                    <a:pt x="1083" y="156"/>
                    <a:pt x="1083" y="156"/>
                    <a:pt x="1083" y="156"/>
                  </a:cubicBezTo>
                  <a:moveTo>
                    <a:pt x="336" y="95"/>
                  </a:moveTo>
                  <a:cubicBezTo>
                    <a:pt x="336" y="95"/>
                    <a:pt x="336" y="95"/>
                    <a:pt x="336" y="95"/>
                  </a:cubicBezTo>
                  <a:cubicBezTo>
                    <a:pt x="336" y="95"/>
                    <a:pt x="336" y="95"/>
                    <a:pt x="336" y="95"/>
                  </a:cubicBezTo>
                  <a:cubicBezTo>
                    <a:pt x="336" y="95"/>
                    <a:pt x="336" y="95"/>
                    <a:pt x="336" y="95"/>
                  </a:cubicBezTo>
                  <a:moveTo>
                    <a:pt x="197" y="38"/>
                  </a:moveTo>
                  <a:cubicBezTo>
                    <a:pt x="197" y="38"/>
                    <a:pt x="197" y="38"/>
                    <a:pt x="197" y="38"/>
                  </a:cubicBezTo>
                  <a:cubicBezTo>
                    <a:pt x="197" y="38"/>
                    <a:pt x="197" y="38"/>
                    <a:pt x="198" y="38"/>
                  </a:cubicBezTo>
                  <a:cubicBezTo>
                    <a:pt x="197" y="38"/>
                    <a:pt x="197" y="38"/>
                    <a:pt x="197" y="38"/>
                  </a:cubicBezTo>
                  <a:cubicBezTo>
                    <a:pt x="197" y="38"/>
                    <a:pt x="197" y="38"/>
                    <a:pt x="197" y="38"/>
                  </a:cubicBezTo>
                  <a:moveTo>
                    <a:pt x="490" y="4"/>
                  </a:moveTo>
                  <a:cubicBezTo>
                    <a:pt x="450" y="68"/>
                    <a:pt x="392" y="95"/>
                    <a:pt x="336" y="95"/>
                  </a:cubicBezTo>
                  <a:cubicBezTo>
                    <a:pt x="392" y="95"/>
                    <a:pt x="450" y="68"/>
                    <a:pt x="490" y="4"/>
                  </a:cubicBezTo>
                  <a:moveTo>
                    <a:pt x="491" y="3"/>
                  </a:moveTo>
                  <a:cubicBezTo>
                    <a:pt x="491" y="3"/>
                    <a:pt x="491" y="3"/>
                    <a:pt x="491" y="3"/>
                  </a:cubicBezTo>
                  <a:cubicBezTo>
                    <a:pt x="491" y="3"/>
                    <a:pt x="491" y="3"/>
                    <a:pt x="491" y="3"/>
                  </a:cubicBezTo>
                  <a:cubicBezTo>
                    <a:pt x="491" y="3"/>
                    <a:pt x="491" y="3"/>
                    <a:pt x="491" y="3"/>
                  </a:cubicBezTo>
                  <a:cubicBezTo>
                    <a:pt x="491" y="3"/>
                    <a:pt x="491" y="3"/>
                    <a:pt x="491" y="3"/>
                  </a:cubicBezTo>
                  <a:moveTo>
                    <a:pt x="492" y="2"/>
                  </a:moveTo>
                  <a:cubicBezTo>
                    <a:pt x="491" y="2"/>
                    <a:pt x="491" y="2"/>
                    <a:pt x="491" y="2"/>
                  </a:cubicBezTo>
                  <a:cubicBezTo>
                    <a:pt x="491" y="2"/>
                    <a:pt x="491" y="2"/>
                    <a:pt x="492" y="2"/>
                  </a:cubicBezTo>
                  <a:moveTo>
                    <a:pt x="492" y="1"/>
                  </a:moveTo>
                  <a:cubicBezTo>
                    <a:pt x="492" y="1"/>
                    <a:pt x="492" y="2"/>
                    <a:pt x="492" y="2"/>
                  </a:cubicBezTo>
                  <a:cubicBezTo>
                    <a:pt x="492" y="2"/>
                    <a:pt x="492" y="1"/>
                    <a:pt x="492" y="1"/>
                  </a:cubicBezTo>
                  <a:moveTo>
                    <a:pt x="492" y="1"/>
                  </a:moveTo>
                  <a:cubicBezTo>
                    <a:pt x="492" y="1"/>
                    <a:pt x="492" y="1"/>
                    <a:pt x="492" y="1"/>
                  </a:cubicBezTo>
                  <a:cubicBezTo>
                    <a:pt x="492" y="1"/>
                    <a:pt x="492" y="1"/>
                    <a:pt x="492" y="1"/>
                  </a:cubicBezTo>
                  <a:moveTo>
                    <a:pt x="493" y="0"/>
                  </a:moveTo>
                  <a:cubicBezTo>
                    <a:pt x="493" y="0"/>
                    <a:pt x="493" y="0"/>
                    <a:pt x="493" y="0"/>
                  </a:cubicBezTo>
                  <a:cubicBezTo>
                    <a:pt x="493" y="0"/>
                    <a:pt x="493" y="0"/>
                    <a:pt x="493" y="0"/>
                  </a:cubicBezTo>
                </a:path>
              </a:pathLst>
            </a:custGeom>
            <a:solidFill>
              <a:srgbClr val="D3B8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7" name="íṧḷîḋe">
              <a:extLst>
                <a:ext uri="{FF2B5EF4-FFF2-40B4-BE49-F238E27FC236}">
                  <a16:creationId xmlns:a16="http://schemas.microsoft.com/office/drawing/2014/main" id="{8EA5578A-0C31-4575-B903-64ED84613B1A}"/>
                </a:ext>
              </a:extLst>
            </p:cNvPr>
            <p:cNvSpPr/>
            <p:nvPr/>
          </p:nvSpPr>
          <p:spPr bwMode="auto">
            <a:xfrm>
              <a:off x="4796496" y="3756496"/>
              <a:ext cx="1763134" cy="606286"/>
            </a:xfrm>
            <a:custGeom>
              <a:avLst/>
              <a:gdLst>
                <a:gd name="T0" fmla="*/ 109 w 1109"/>
                <a:gd name="T1" fmla="*/ 33 h 382"/>
                <a:gd name="T2" fmla="*/ 0 w 1109"/>
                <a:gd name="T3" fmla="*/ 168 h 382"/>
                <a:gd name="T4" fmla="*/ 28 w 1109"/>
                <a:gd name="T5" fmla="*/ 382 h 382"/>
                <a:gd name="T6" fmla="*/ 32 w 1109"/>
                <a:gd name="T7" fmla="*/ 382 h 382"/>
                <a:gd name="T8" fmla="*/ 1 w 1109"/>
                <a:gd name="T9" fmla="*/ 176 h 382"/>
                <a:gd name="T10" fmla="*/ 115 w 1109"/>
                <a:gd name="T11" fmla="*/ 36 h 382"/>
                <a:gd name="T12" fmla="*/ 109 w 1109"/>
                <a:gd name="T13" fmla="*/ 33 h 382"/>
                <a:gd name="T14" fmla="*/ 637 w 1109"/>
                <a:gd name="T15" fmla="*/ 0 h 382"/>
                <a:gd name="T16" fmla="*/ 963 w 1109"/>
                <a:gd name="T17" fmla="*/ 196 h 382"/>
                <a:gd name="T18" fmla="*/ 1030 w 1109"/>
                <a:gd name="T19" fmla="*/ 192 h 382"/>
                <a:gd name="T20" fmla="*/ 1109 w 1109"/>
                <a:gd name="T21" fmla="*/ 179 h 382"/>
                <a:gd name="T22" fmla="*/ 1108 w 1109"/>
                <a:gd name="T23" fmla="*/ 170 h 382"/>
                <a:gd name="T24" fmla="*/ 1025 w 1109"/>
                <a:gd name="T25" fmla="*/ 184 h 382"/>
                <a:gd name="T26" fmla="*/ 958 w 1109"/>
                <a:gd name="T27" fmla="*/ 189 h 382"/>
                <a:gd name="T28" fmla="*/ 637 w 1109"/>
                <a:gd name="T29"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09" h="382">
                  <a:moveTo>
                    <a:pt x="109" y="33"/>
                  </a:moveTo>
                  <a:cubicBezTo>
                    <a:pt x="88" y="103"/>
                    <a:pt x="60" y="158"/>
                    <a:pt x="0" y="168"/>
                  </a:cubicBezTo>
                  <a:cubicBezTo>
                    <a:pt x="28" y="382"/>
                    <a:pt x="28" y="382"/>
                    <a:pt x="28" y="382"/>
                  </a:cubicBezTo>
                  <a:cubicBezTo>
                    <a:pt x="32" y="382"/>
                    <a:pt x="32" y="382"/>
                    <a:pt x="32" y="382"/>
                  </a:cubicBezTo>
                  <a:cubicBezTo>
                    <a:pt x="1" y="176"/>
                    <a:pt x="1" y="176"/>
                    <a:pt x="1" y="176"/>
                  </a:cubicBezTo>
                  <a:cubicBezTo>
                    <a:pt x="65" y="168"/>
                    <a:pt x="93" y="109"/>
                    <a:pt x="115" y="36"/>
                  </a:cubicBezTo>
                  <a:cubicBezTo>
                    <a:pt x="113" y="35"/>
                    <a:pt x="111" y="34"/>
                    <a:pt x="109" y="33"/>
                  </a:cubicBezTo>
                  <a:moveTo>
                    <a:pt x="637" y="0"/>
                  </a:moveTo>
                  <a:cubicBezTo>
                    <a:pt x="705" y="104"/>
                    <a:pt x="795" y="196"/>
                    <a:pt x="963" y="196"/>
                  </a:cubicBezTo>
                  <a:cubicBezTo>
                    <a:pt x="984" y="196"/>
                    <a:pt x="1006" y="195"/>
                    <a:pt x="1030" y="192"/>
                  </a:cubicBezTo>
                  <a:cubicBezTo>
                    <a:pt x="1058" y="188"/>
                    <a:pt x="1084" y="184"/>
                    <a:pt x="1109" y="179"/>
                  </a:cubicBezTo>
                  <a:cubicBezTo>
                    <a:pt x="1108" y="170"/>
                    <a:pt x="1108" y="170"/>
                    <a:pt x="1108" y="170"/>
                  </a:cubicBezTo>
                  <a:cubicBezTo>
                    <a:pt x="1082" y="176"/>
                    <a:pt x="1055" y="180"/>
                    <a:pt x="1025" y="184"/>
                  </a:cubicBezTo>
                  <a:cubicBezTo>
                    <a:pt x="1001" y="187"/>
                    <a:pt x="979" y="189"/>
                    <a:pt x="958" y="189"/>
                  </a:cubicBezTo>
                  <a:cubicBezTo>
                    <a:pt x="794" y="189"/>
                    <a:pt x="705" y="101"/>
                    <a:pt x="637" y="0"/>
                  </a:cubicBezTo>
                </a:path>
              </a:pathLst>
            </a:custGeom>
            <a:solidFill>
              <a:srgbClr val="EBAB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8" name="í$lïḋé">
              <a:extLst>
                <a:ext uri="{FF2B5EF4-FFF2-40B4-BE49-F238E27FC236}">
                  <a16:creationId xmlns:a16="http://schemas.microsoft.com/office/drawing/2014/main" id="{989912D8-210B-4919-A542-B166B101DB2A}"/>
                </a:ext>
              </a:extLst>
            </p:cNvPr>
            <p:cNvSpPr/>
            <p:nvPr/>
          </p:nvSpPr>
          <p:spPr bwMode="auto">
            <a:xfrm>
              <a:off x="4798725" y="3714145"/>
              <a:ext cx="1770936" cy="648637"/>
            </a:xfrm>
            <a:custGeom>
              <a:avLst/>
              <a:gdLst>
                <a:gd name="T0" fmla="*/ 618 w 1114"/>
                <a:gd name="T1" fmla="*/ 0 h 409"/>
                <a:gd name="T2" fmla="*/ 524 w 1114"/>
                <a:gd name="T3" fmla="*/ 110 h 409"/>
                <a:gd name="T4" fmla="*/ 524 w 1114"/>
                <a:gd name="T5" fmla="*/ 110 h 409"/>
                <a:gd name="T6" fmla="*/ 523 w 1114"/>
                <a:gd name="T7" fmla="*/ 111 h 409"/>
                <a:gd name="T8" fmla="*/ 523 w 1114"/>
                <a:gd name="T9" fmla="*/ 111 h 409"/>
                <a:gd name="T10" fmla="*/ 523 w 1114"/>
                <a:gd name="T11" fmla="*/ 111 h 409"/>
                <a:gd name="T12" fmla="*/ 523 w 1114"/>
                <a:gd name="T13" fmla="*/ 112 h 409"/>
                <a:gd name="T14" fmla="*/ 523 w 1114"/>
                <a:gd name="T15" fmla="*/ 112 h 409"/>
                <a:gd name="T16" fmla="*/ 522 w 1114"/>
                <a:gd name="T17" fmla="*/ 112 h 409"/>
                <a:gd name="T18" fmla="*/ 522 w 1114"/>
                <a:gd name="T19" fmla="*/ 113 h 409"/>
                <a:gd name="T20" fmla="*/ 522 w 1114"/>
                <a:gd name="T21" fmla="*/ 113 h 409"/>
                <a:gd name="T22" fmla="*/ 522 w 1114"/>
                <a:gd name="T23" fmla="*/ 113 h 409"/>
                <a:gd name="T24" fmla="*/ 521 w 1114"/>
                <a:gd name="T25" fmla="*/ 114 h 409"/>
                <a:gd name="T26" fmla="*/ 367 w 1114"/>
                <a:gd name="T27" fmla="*/ 205 h 409"/>
                <a:gd name="T28" fmla="*/ 367 w 1114"/>
                <a:gd name="T29" fmla="*/ 205 h 409"/>
                <a:gd name="T30" fmla="*/ 367 w 1114"/>
                <a:gd name="T31" fmla="*/ 205 h 409"/>
                <a:gd name="T32" fmla="*/ 367 w 1114"/>
                <a:gd name="T33" fmla="*/ 205 h 409"/>
                <a:gd name="T34" fmla="*/ 367 w 1114"/>
                <a:gd name="T35" fmla="*/ 205 h 409"/>
                <a:gd name="T36" fmla="*/ 229 w 1114"/>
                <a:gd name="T37" fmla="*/ 148 h 409"/>
                <a:gd name="T38" fmla="*/ 228 w 1114"/>
                <a:gd name="T39" fmla="*/ 148 h 409"/>
                <a:gd name="T40" fmla="*/ 228 w 1114"/>
                <a:gd name="T41" fmla="*/ 148 h 409"/>
                <a:gd name="T42" fmla="*/ 114 w 1114"/>
                <a:gd name="T43" fmla="*/ 63 h 409"/>
                <a:gd name="T44" fmla="*/ 0 w 1114"/>
                <a:gd name="T45" fmla="*/ 203 h 409"/>
                <a:gd name="T46" fmla="*/ 31 w 1114"/>
                <a:gd name="T47" fmla="*/ 409 h 409"/>
                <a:gd name="T48" fmla="*/ 1114 w 1114"/>
                <a:gd name="T49" fmla="*/ 266 h 409"/>
                <a:gd name="T50" fmla="*/ 1108 w 1114"/>
                <a:gd name="T51" fmla="*/ 206 h 409"/>
                <a:gd name="T52" fmla="*/ 1029 w 1114"/>
                <a:gd name="T53" fmla="*/ 219 h 409"/>
                <a:gd name="T54" fmla="*/ 962 w 1114"/>
                <a:gd name="T55" fmla="*/ 223 h 409"/>
                <a:gd name="T56" fmla="*/ 636 w 1114"/>
                <a:gd name="T57" fmla="*/ 27 h 409"/>
                <a:gd name="T58" fmla="*/ 618 w 1114"/>
                <a:gd name="T59"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14" h="409">
                  <a:moveTo>
                    <a:pt x="618" y="0"/>
                  </a:moveTo>
                  <a:cubicBezTo>
                    <a:pt x="586" y="26"/>
                    <a:pt x="554" y="62"/>
                    <a:pt x="524" y="110"/>
                  </a:cubicBezTo>
                  <a:cubicBezTo>
                    <a:pt x="524" y="110"/>
                    <a:pt x="524" y="110"/>
                    <a:pt x="524" y="110"/>
                  </a:cubicBezTo>
                  <a:cubicBezTo>
                    <a:pt x="523" y="110"/>
                    <a:pt x="523" y="111"/>
                    <a:pt x="523" y="111"/>
                  </a:cubicBezTo>
                  <a:cubicBezTo>
                    <a:pt x="523" y="111"/>
                    <a:pt x="523" y="111"/>
                    <a:pt x="523" y="111"/>
                  </a:cubicBezTo>
                  <a:cubicBezTo>
                    <a:pt x="523" y="111"/>
                    <a:pt x="523" y="111"/>
                    <a:pt x="523" y="111"/>
                  </a:cubicBezTo>
                  <a:cubicBezTo>
                    <a:pt x="523" y="111"/>
                    <a:pt x="523" y="112"/>
                    <a:pt x="523" y="112"/>
                  </a:cubicBezTo>
                  <a:cubicBezTo>
                    <a:pt x="523" y="112"/>
                    <a:pt x="523" y="112"/>
                    <a:pt x="523" y="112"/>
                  </a:cubicBezTo>
                  <a:cubicBezTo>
                    <a:pt x="522" y="112"/>
                    <a:pt x="522" y="112"/>
                    <a:pt x="522" y="112"/>
                  </a:cubicBezTo>
                  <a:cubicBezTo>
                    <a:pt x="522" y="112"/>
                    <a:pt x="522" y="112"/>
                    <a:pt x="522" y="113"/>
                  </a:cubicBezTo>
                  <a:cubicBezTo>
                    <a:pt x="522" y="113"/>
                    <a:pt x="522" y="113"/>
                    <a:pt x="522" y="113"/>
                  </a:cubicBezTo>
                  <a:cubicBezTo>
                    <a:pt x="522" y="113"/>
                    <a:pt x="522" y="113"/>
                    <a:pt x="522" y="113"/>
                  </a:cubicBezTo>
                  <a:cubicBezTo>
                    <a:pt x="522" y="113"/>
                    <a:pt x="522" y="114"/>
                    <a:pt x="521" y="114"/>
                  </a:cubicBezTo>
                  <a:cubicBezTo>
                    <a:pt x="481" y="178"/>
                    <a:pt x="423" y="205"/>
                    <a:pt x="367" y="205"/>
                  </a:cubicBezTo>
                  <a:cubicBezTo>
                    <a:pt x="367" y="205"/>
                    <a:pt x="367" y="205"/>
                    <a:pt x="367" y="205"/>
                  </a:cubicBezTo>
                  <a:cubicBezTo>
                    <a:pt x="367" y="205"/>
                    <a:pt x="367" y="205"/>
                    <a:pt x="367" y="205"/>
                  </a:cubicBezTo>
                  <a:cubicBezTo>
                    <a:pt x="367" y="205"/>
                    <a:pt x="367" y="205"/>
                    <a:pt x="367" y="205"/>
                  </a:cubicBezTo>
                  <a:cubicBezTo>
                    <a:pt x="367" y="205"/>
                    <a:pt x="367" y="205"/>
                    <a:pt x="367" y="205"/>
                  </a:cubicBezTo>
                  <a:cubicBezTo>
                    <a:pt x="315" y="205"/>
                    <a:pt x="265" y="183"/>
                    <a:pt x="229" y="148"/>
                  </a:cubicBezTo>
                  <a:cubicBezTo>
                    <a:pt x="228" y="148"/>
                    <a:pt x="228" y="148"/>
                    <a:pt x="228" y="148"/>
                  </a:cubicBezTo>
                  <a:cubicBezTo>
                    <a:pt x="228" y="148"/>
                    <a:pt x="228" y="148"/>
                    <a:pt x="228" y="148"/>
                  </a:cubicBezTo>
                  <a:cubicBezTo>
                    <a:pt x="200" y="121"/>
                    <a:pt x="163" y="86"/>
                    <a:pt x="114" y="63"/>
                  </a:cubicBezTo>
                  <a:cubicBezTo>
                    <a:pt x="92" y="136"/>
                    <a:pt x="64" y="195"/>
                    <a:pt x="0" y="203"/>
                  </a:cubicBezTo>
                  <a:cubicBezTo>
                    <a:pt x="31" y="409"/>
                    <a:pt x="31" y="409"/>
                    <a:pt x="31" y="409"/>
                  </a:cubicBezTo>
                  <a:cubicBezTo>
                    <a:pt x="1114" y="266"/>
                    <a:pt x="1114" y="266"/>
                    <a:pt x="1114" y="266"/>
                  </a:cubicBezTo>
                  <a:cubicBezTo>
                    <a:pt x="1108" y="206"/>
                    <a:pt x="1108" y="206"/>
                    <a:pt x="1108" y="206"/>
                  </a:cubicBezTo>
                  <a:cubicBezTo>
                    <a:pt x="1083" y="211"/>
                    <a:pt x="1057" y="215"/>
                    <a:pt x="1029" y="219"/>
                  </a:cubicBezTo>
                  <a:cubicBezTo>
                    <a:pt x="1005" y="222"/>
                    <a:pt x="983" y="223"/>
                    <a:pt x="962" y="223"/>
                  </a:cubicBezTo>
                  <a:cubicBezTo>
                    <a:pt x="794" y="223"/>
                    <a:pt x="704" y="131"/>
                    <a:pt x="636" y="27"/>
                  </a:cubicBezTo>
                  <a:cubicBezTo>
                    <a:pt x="630" y="18"/>
                    <a:pt x="624" y="9"/>
                    <a:pt x="618" y="0"/>
                  </a:cubicBezTo>
                </a:path>
              </a:pathLst>
            </a:custGeom>
            <a:solidFill>
              <a:srgbClr val="DF9EC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9" name="iSḻíḓê">
              <a:extLst>
                <a:ext uri="{FF2B5EF4-FFF2-40B4-BE49-F238E27FC236}">
                  <a16:creationId xmlns:a16="http://schemas.microsoft.com/office/drawing/2014/main" id="{21877CE8-902D-43DB-9922-9E84C9F111C8}"/>
                </a:ext>
              </a:extLst>
            </p:cNvPr>
            <p:cNvSpPr/>
            <p:nvPr/>
          </p:nvSpPr>
          <p:spPr bwMode="auto">
            <a:xfrm>
              <a:off x="5507545" y="3332987"/>
              <a:ext cx="344380" cy="927261"/>
            </a:xfrm>
            <a:custGeom>
              <a:avLst/>
              <a:gdLst>
                <a:gd name="T0" fmla="*/ 217 w 217"/>
                <a:gd name="T1" fmla="*/ 565 h 584"/>
                <a:gd name="T2" fmla="*/ 173 w 217"/>
                <a:gd name="T3" fmla="*/ 241 h 584"/>
                <a:gd name="T4" fmla="*/ 0 w 217"/>
                <a:gd name="T5" fmla="*/ 0 h 584"/>
                <a:gd name="T6" fmla="*/ 74 w 217"/>
                <a:gd name="T7" fmla="*/ 584 h 584"/>
                <a:gd name="T8" fmla="*/ 217 w 217"/>
                <a:gd name="T9" fmla="*/ 565 h 584"/>
              </a:gdLst>
              <a:ahLst/>
              <a:cxnLst>
                <a:cxn ang="0">
                  <a:pos x="T0" y="T1"/>
                </a:cxn>
                <a:cxn ang="0">
                  <a:pos x="T2" y="T3"/>
                </a:cxn>
                <a:cxn ang="0">
                  <a:pos x="T4" y="T5"/>
                </a:cxn>
                <a:cxn ang="0">
                  <a:pos x="T6" y="T7"/>
                </a:cxn>
                <a:cxn ang="0">
                  <a:pos x="T8" y="T9"/>
                </a:cxn>
              </a:cxnLst>
              <a:rect l="0" t="0" r="r" b="b"/>
              <a:pathLst>
                <a:path w="217" h="584">
                  <a:moveTo>
                    <a:pt x="217" y="565"/>
                  </a:moveTo>
                  <a:cubicBezTo>
                    <a:pt x="173" y="241"/>
                    <a:pt x="173" y="241"/>
                    <a:pt x="173" y="241"/>
                  </a:cubicBezTo>
                  <a:cubicBezTo>
                    <a:pt x="114" y="148"/>
                    <a:pt x="70" y="49"/>
                    <a:pt x="0" y="0"/>
                  </a:cubicBezTo>
                  <a:cubicBezTo>
                    <a:pt x="74" y="584"/>
                    <a:pt x="74" y="584"/>
                    <a:pt x="74" y="584"/>
                  </a:cubicBezTo>
                  <a:lnTo>
                    <a:pt x="217" y="565"/>
                  </a:lnTo>
                  <a:close/>
                </a:path>
              </a:pathLst>
            </a:custGeom>
            <a:solidFill>
              <a:srgbClr val="FFD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0" name="îṧlïḓè">
              <a:extLst>
                <a:ext uri="{FF2B5EF4-FFF2-40B4-BE49-F238E27FC236}">
                  <a16:creationId xmlns:a16="http://schemas.microsoft.com/office/drawing/2014/main" id="{570BD525-CAE1-45B3-BD2B-1BB62905031E}"/>
                </a:ext>
              </a:extLst>
            </p:cNvPr>
            <p:cNvSpPr/>
            <p:nvPr/>
          </p:nvSpPr>
          <p:spPr bwMode="auto">
            <a:xfrm>
              <a:off x="5775024" y="3708572"/>
              <a:ext cx="16718" cy="31206"/>
            </a:xfrm>
            <a:custGeom>
              <a:avLst/>
              <a:gdLst>
                <a:gd name="T0" fmla="*/ 1 w 11"/>
                <a:gd name="T1" fmla="*/ 5 h 19"/>
                <a:gd name="T2" fmla="*/ 2 w 11"/>
                <a:gd name="T3" fmla="*/ 14 h 19"/>
                <a:gd name="T4" fmla="*/ 7 w 11"/>
                <a:gd name="T5" fmla="*/ 18 h 19"/>
                <a:gd name="T6" fmla="*/ 11 w 11"/>
                <a:gd name="T7" fmla="*/ 13 h 19"/>
                <a:gd name="T8" fmla="*/ 10 w 11"/>
                <a:gd name="T9" fmla="*/ 4 h 19"/>
                <a:gd name="T10" fmla="*/ 5 w 11"/>
                <a:gd name="T11" fmla="*/ 0 h 19"/>
                <a:gd name="T12" fmla="*/ 1 w 11"/>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1" y="5"/>
                  </a:moveTo>
                  <a:cubicBezTo>
                    <a:pt x="2" y="14"/>
                    <a:pt x="2" y="14"/>
                    <a:pt x="2" y="14"/>
                  </a:cubicBezTo>
                  <a:cubicBezTo>
                    <a:pt x="2" y="17"/>
                    <a:pt x="5" y="19"/>
                    <a:pt x="7" y="18"/>
                  </a:cubicBezTo>
                  <a:cubicBezTo>
                    <a:pt x="10" y="18"/>
                    <a:pt x="11" y="16"/>
                    <a:pt x="11" y="13"/>
                  </a:cubicBezTo>
                  <a:cubicBezTo>
                    <a:pt x="10" y="4"/>
                    <a:pt x="10" y="4"/>
                    <a:pt x="10" y="4"/>
                  </a:cubicBezTo>
                  <a:cubicBezTo>
                    <a:pt x="10" y="1"/>
                    <a:pt x="7" y="0"/>
                    <a:pt x="5" y="0"/>
                  </a:cubicBezTo>
                  <a:cubicBezTo>
                    <a:pt x="2" y="0"/>
                    <a:pt x="0" y="3"/>
                    <a:pt x="1"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1" name="ïS1ídê">
              <a:extLst>
                <a:ext uri="{FF2B5EF4-FFF2-40B4-BE49-F238E27FC236}">
                  <a16:creationId xmlns:a16="http://schemas.microsoft.com/office/drawing/2014/main" id="{90FCE212-18ED-42A1-AB7D-FA94E05EF388}"/>
                </a:ext>
              </a:extLst>
            </p:cNvPr>
            <p:cNvSpPr/>
            <p:nvPr/>
          </p:nvSpPr>
          <p:spPr bwMode="auto">
            <a:xfrm>
              <a:off x="5782826" y="3767641"/>
              <a:ext cx="67985" cy="421280"/>
            </a:xfrm>
            <a:custGeom>
              <a:avLst/>
              <a:gdLst>
                <a:gd name="T0" fmla="*/ 31 w 43"/>
                <a:gd name="T1" fmla="*/ 242 h 265"/>
                <a:gd name="T2" fmla="*/ 34 w 43"/>
                <a:gd name="T3" fmla="*/ 261 h 265"/>
                <a:gd name="T4" fmla="*/ 39 w 43"/>
                <a:gd name="T5" fmla="*/ 265 h 265"/>
                <a:gd name="T6" fmla="*/ 43 w 43"/>
                <a:gd name="T7" fmla="*/ 260 h 265"/>
                <a:gd name="T8" fmla="*/ 41 w 43"/>
                <a:gd name="T9" fmla="*/ 241 h 265"/>
                <a:gd name="T10" fmla="*/ 35 w 43"/>
                <a:gd name="T11" fmla="*/ 237 h 265"/>
                <a:gd name="T12" fmla="*/ 31 w 43"/>
                <a:gd name="T13" fmla="*/ 242 h 265"/>
                <a:gd name="T14" fmla="*/ 25 w 43"/>
                <a:gd name="T15" fmla="*/ 195 h 265"/>
                <a:gd name="T16" fmla="*/ 28 w 43"/>
                <a:gd name="T17" fmla="*/ 214 h 265"/>
                <a:gd name="T18" fmla="*/ 33 w 43"/>
                <a:gd name="T19" fmla="*/ 218 h 265"/>
                <a:gd name="T20" fmla="*/ 37 w 43"/>
                <a:gd name="T21" fmla="*/ 213 h 265"/>
                <a:gd name="T22" fmla="*/ 35 w 43"/>
                <a:gd name="T23" fmla="*/ 194 h 265"/>
                <a:gd name="T24" fmla="*/ 29 w 43"/>
                <a:gd name="T25" fmla="*/ 190 h 265"/>
                <a:gd name="T26" fmla="*/ 25 w 43"/>
                <a:gd name="T27" fmla="*/ 195 h 265"/>
                <a:gd name="T28" fmla="*/ 19 w 43"/>
                <a:gd name="T29" fmla="*/ 148 h 265"/>
                <a:gd name="T30" fmla="*/ 22 w 43"/>
                <a:gd name="T31" fmla="*/ 167 h 265"/>
                <a:gd name="T32" fmla="*/ 27 w 43"/>
                <a:gd name="T33" fmla="*/ 171 h 265"/>
                <a:gd name="T34" fmla="*/ 31 w 43"/>
                <a:gd name="T35" fmla="*/ 165 h 265"/>
                <a:gd name="T36" fmla="*/ 28 w 43"/>
                <a:gd name="T37" fmla="*/ 146 h 265"/>
                <a:gd name="T38" fmla="*/ 23 w 43"/>
                <a:gd name="T39" fmla="*/ 142 h 265"/>
                <a:gd name="T40" fmla="*/ 19 w 43"/>
                <a:gd name="T41" fmla="*/ 148 h 265"/>
                <a:gd name="T42" fmla="*/ 13 w 43"/>
                <a:gd name="T43" fmla="*/ 100 h 265"/>
                <a:gd name="T44" fmla="*/ 15 w 43"/>
                <a:gd name="T45" fmla="*/ 119 h 265"/>
                <a:gd name="T46" fmla="*/ 21 w 43"/>
                <a:gd name="T47" fmla="*/ 123 h 265"/>
                <a:gd name="T48" fmla="*/ 25 w 43"/>
                <a:gd name="T49" fmla="*/ 118 h 265"/>
                <a:gd name="T50" fmla="*/ 22 w 43"/>
                <a:gd name="T51" fmla="*/ 99 h 265"/>
                <a:gd name="T52" fmla="*/ 17 w 43"/>
                <a:gd name="T53" fmla="*/ 95 h 265"/>
                <a:gd name="T54" fmla="*/ 13 w 43"/>
                <a:gd name="T55" fmla="*/ 100 h 265"/>
                <a:gd name="T56" fmla="*/ 7 w 43"/>
                <a:gd name="T57" fmla="*/ 53 h 265"/>
                <a:gd name="T58" fmla="*/ 9 w 43"/>
                <a:gd name="T59" fmla="*/ 72 h 265"/>
                <a:gd name="T60" fmla="*/ 14 w 43"/>
                <a:gd name="T61" fmla="*/ 76 h 265"/>
                <a:gd name="T62" fmla="*/ 18 w 43"/>
                <a:gd name="T63" fmla="*/ 71 h 265"/>
                <a:gd name="T64" fmla="*/ 16 w 43"/>
                <a:gd name="T65" fmla="*/ 52 h 265"/>
                <a:gd name="T66" fmla="*/ 11 w 43"/>
                <a:gd name="T67" fmla="*/ 48 h 265"/>
                <a:gd name="T68" fmla="*/ 7 w 43"/>
                <a:gd name="T69" fmla="*/ 53 h 265"/>
                <a:gd name="T70" fmla="*/ 1 w 43"/>
                <a:gd name="T71" fmla="*/ 6 h 265"/>
                <a:gd name="T72" fmla="*/ 3 w 43"/>
                <a:gd name="T73" fmla="*/ 25 h 265"/>
                <a:gd name="T74" fmla="*/ 8 w 43"/>
                <a:gd name="T75" fmla="*/ 29 h 265"/>
                <a:gd name="T76" fmla="*/ 12 w 43"/>
                <a:gd name="T77" fmla="*/ 23 h 265"/>
                <a:gd name="T78" fmla="*/ 10 w 43"/>
                <a:gd name="T79" fmla="*/ 5 h 265"/>
                <a:gd name="T80" fmla="*/ 5 w 43"/>
                <a:gd name="T81" fmla="*/ 1 h 265"/>
                <a:gd name="T82" fmla="*/ 1 w 43"/>
                <a:gd name="T83" fmla="*/ 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3" h="265">
                  <a:moveTo>
                    <a:pt x="31" y="242"/>
                  </a:moveTo>
                  <a:cubicBezTo>
                    <a:pt x="34" y="261"/>
                    <a:pt x="34" y="261"/>
                    <a:pt x="34" y="261"/>
                  </a:cubicBezTo>
                  <a:cubicBezTo>
                    <a:pt x="34" y="264"/>
                    <a:pt x="37" y="265"/>
                    <a:pt x="39" y="265"/>
                  </a:cubicBezTo>
                  <a:cubicBezTo>
                    <a:pt x="42" y="265"/>
                    <a:pt x="43" y="262"/>
                    <a:pt x="43" y="260"/>
                  </a:cubicBezTo>
                  <a:cubicBezTo>
                    <a:pt x="41" y="241"/>
                    <a:pt x="41" y="241"/>
                    <a:pt x="41" y="241"/>
                  </a:cubicBezTo>
                  <a:cubicBezTo>
                    <a:pt x="40" y="238"/>
                    <a:pt x="38" y="237"/>
                    <a:pt x="35" y="237"/>
                  </a:cubicBezTo>
                  <a:cubicBezTo>
                    <a:pt x="33" y="237"/>
                    <a:pt x="31" y="240"/>
                    <a:pt x="31" y="242"/>
                  </a:cubicBezTo>
                  <a:close/>
                  <a:moveTo>
                    <a:pt x="25" y="195"/>
                  </a:moveTo>
                  <a:cubicBezTo>
                    <a:pt x="28" y="214"/>
                    <a:pt x="28" y="214"/>
                    <a:pt x="28" y="214"/>
                  </a:cubicBezTo>
                  <a:cubicBezTo>
                    <a:pt x="28" y="216"/>
                    <a:pt x="30" y="218"/>
                    <a:pt x="33" y="218"/>
                  </a:cubicBezTo>
                  <a:cubicBezTo>
                    <a:pt x="36" y="217"/>
                    <a:pt x="37" y="215"/>
                    <a:pt x="37" y="213"/>
                  </a:cubicBezTo>
                  <a:cubicBezTo>
                    <a:pt x="35" y="194"/>
                    <a:pt x="35" y="194"/>
                    <a:pt x="35" y="194"/>
                  </a:cubicBezTo>
                  <a:cubicBezTo>
                    <a:pt x="34" y="191"/>
                    <a:pt x="32" y="189"/>
                    <a:pt x="29" y="190"/>
                  </a:cubicBezTo>
                  <a:cubicBezTo>
                    <a:pt x="27" y="190"/>
                    <a:pt x="25" y="192"/>
                    <a:pt x="25" y="195"/>
                  </a:cubicBezTo>
                  <a:close/>
                  <a:moveTo>
                    <a:pt x="19" y="148"/>
                  </a:moveTo>
                  <a:cubicBezTo>
                    <a:pt x="22" y="167"/>
                    <a:pt x="22" y="167"/>
                    <a:pt x="22" y="167"/>
                  </a:cubicBezTo>
                  <a:cubicBezTo>
                    <a:pt x="22" y="169"/>
                    <a:pt x="24" y="171"/>
                    <a:pt x="27" y="171"/>
                  </a:cubicBezTo>
                  <a:cubicBezTo>
                    <a:pt x="29" y="170"/>
                    <a:pt x="31" y="168"/>
                    <a:pt x="31" y="165"/>
                  </a:cubicBezTo>
                  <a:cubicBezTo>
                    <a:pt x="28" y="146"/>
                    <a:pt x="28" y="146"/>
                    <a:pt x="28" y="146"/>
                  </a:cubicBezTo>
                  <a:cubicBezTo>
                    <a:pt x="28" y="144"/>
                    <a:pt x="26" y="142"/>
                    <a:pt x="23" y="142"/>
                  </a:cubicBezTo>
                  <a:cubicBezTo>
                    <a:pt x="21" y="143"/>
                    <a:pt x="19" y="145"/>
                    <a:pt x="19" y="148"/>
                  </a:cubicBezTo>
                  <a:close/>
                  <a:moveTo>
                    <a:pt x="13" y="100"/>
                  </a:moveTo>
                  <a:cubicBezTo>
                    <a:pt x="15" y="119"/>
                    <a:pt x="15" y="119"/>
                    <a:pt x="15" y="119"/>
                  </a:cubicBezTo>
                  <a:cubicBezTo>
                    <a:pt x="16" y="122"/>
                    <a:pt x="18" y="124"/>
                    <a:pt x="21" y="123"/>
                  </a:cubicBezTo>
                  <a:cubicBezTo>
                    <a:pt x="23" y="123"/>
                    <a:pt x="25" y="121"/>
                    <a:pt x="25" y="118"/>
                  </a:cubicBezTo>
                  <a:cubicBezTo>
                    <a:pt x="22" y="99"/>
                    <a:pt x="22" y="99"/>
                    <a:pt x="22" y="99"/>
                  </a:cubicBezTo>
                  <a:cubicBezTo>
                    <a:pt x="22" y="97"/>
                    <a:pt x="19" y="95"/>
                    <a:pt x="17" y="95"/>
                  </a:cubicBezTo>
                  <a:cubicBezTo>
                    <a:pt x="14" y="95"/>
                    <a:pt x="13" y="98"/>
                    <a:pt x="13" y="100"/>
                  </a:cubicBezTo>
                  <a:close/>
                  <a:moveTo>
                    <a:pt x="7" y="53"/>
                  </a:moveTo>
                  <a:cubicBezTo>
                    <a:pt x="9" y="72"/>
                    <a:pt x="9" y="72"/>
                    <a:pt x="9" y="72"/>
                  </a:cubicBezTo>
                  <a:cubicBezTo>
                    <a:pt x="10" y="74"/>
                    <a:pt x="12" y="76"/>
                    <a:pt x="14" y="76"/>
                  </a:cubicBezTo>
                  <a:cubicBezTo>
                    <a:pt x="17" y="76"/>
                    <a:pt x="19" y="73"/>
                    <a:pt x="18" y="71"/>
                  </a:cubicBezTo>
                  <a:cubicBezTo>
                    <a:pt x="16" y="52"/>
                    <a:pt x="16" y="52"/>
                    <a:pt x="16" y="52"/>
                  </a:cubicBezTo>
                  <a:cubicBezTo>
                    <a:pt x="16" y="49"/>
                    <a:pt x="13" y="47"/>
                    <a:pt x="11" y="48"/>
                  </a:cubicBezTo>
                  <a:cubicBezTo>
                    <a:pt x="8" y="48"/>
                    <a:pt x="6" y="50"/>
                    <a:pt x="7" y="53"/>
                  </a:cubicBezTo>
                  <a:close/>
                  <a:moveTo>
                    <a:pt x="1" y="6"/>
                  </a:moveTo>
                  <a:cubicBezTo>
                    <a:pt x="3" y="25"/>
                    <a:pt x="3" y="25"/>
                    <a:pt x="3" y="25"/>
                  </a:cubicBezTo>
                  <a:cubicBezTo>
                    <a:pt x="3" y="27"/>
                    <a:pt x="6" y="29"/>
                    <a:pt x="8" y="29"/>
                  </a:cubicBezTo>
                  <a:cubicBezTo>
                    <a:pt x="11" y="28"/>
                    <a:pt x="13" y="26"/>
                    <a:pt x="12" y="23"/>
                  </a:cubicBezTo>
                  <a:cubicBezTo>
                    <a:pt x="10" y="5"/>
                    <a:pt x="10" y="5"/>
                    <a:pt x="10" y="5"/>
                  </a:cubicBezTo>
                  <a:cubicBezTo>
                    <a:pt x="10" y="2"/>
                    <a:pt x="7" y="0"/>
                    <a:pt x="5" y="1"/>
                  </a:cubicBezTo>
                  <a:cubicBezTo>
                    <a:pt x="2" y="1"/>
                    <a:pt x="0" y="3"/>
                    <a:pt x="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2" name="ïṩ1íḍè">
              <a:extLst>
                <a:ext uri="{FF2B5EF4-FFF2-40B4-BE49-F238E27FC236}">
                  <a16:creationId xmlns:a16="http://schemas.microsoft.com/office/drawing/2014/main" id="{EA0D07F0-F0C7-420B-A831-CE50AB94FA4A}"/>
                </a:ext>
              </a:extLst>
            </p:cNvPr>
            <p:cNvSpPr/>
            <p:nvPr/>
          </p:nvSpPr>
          <p:spPr bwMode="auto">
            <a:xfrm>
              <a:off x="5840780" y="4219012"/>
              <a:ext cx="17832" cy="30092"/>
            </a:xfrm>
            <a:custGeom>
              <a:avLst/>
              <a:gdLst>
                <a:gd name="T0" fmla="*/ 1 w 11"/>
                <a:gd name="T1" fmla="*/ 5 h 19"/>
                <a:gd name="T2" fmla="*/ 2 w 11"/>
                <a:gd name="T3" fmla="*/ 15 h 19"/>
                <a:gd name="T4" fmla="*/ 7 w 11"/>
                <a:gd name="T5" fmla="*/ 19 h 19"/>
                <a:gd name="T6" fmla="*/ 11 w 11"/>
                <a:gd name="T7" fmla="*/ 13 h 19"/>
                <a:gd name="T8" fmla="*/ 10 w 11"/>
                <a:gd name="T9" fmla="*/ 4 h 19"/>
                <a:gd name="T10" fmla="*/ 5 w 11"/>
                <a:gd name="T11" fmla="*/ 0 h 19"/>
                <a:gd name="T12" fmla="*/ 1 w 11"/>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1" y="5"/>
                  </a:moveTo>
                  <a:cubicBezTo>
                    <a:pt x="2" y="15"/>
                    <a:pt x="2" y="15"/>
                    <a:pt x="2" y="15"/>
                  </a:cubicBezTo>
                  <a:cubicBezTo>
                    <a:pt x="2" y="17"/>
                    <a:pt x="4" y="19"/>
                    <a:pt x="7" y="19"/>
                  </a:cubicBezTo>
                  <a:cubicBezTo>
                    <a:pt x="10" y="18"/>
                    <a:pt x="11" y="16"/>
                    <a:pt x="11" y="13"/>
                  </a:cubicBezTo>
                  <a:cubicBezTo>
                    <a:pt x="10" y="4"/>
                    <a:pt x="10" y="4"/>
                    <a:pt x="10" y="4"/>
                  </a:cubicBezTo>
                  <a:cubicBezTo>
                    <a:pt x="10" y="2"/>
                    <a:pt x="7" y="0"/>
                    <a:pt x="5" y="0"/>
                  </a:cubicBezTo>
                  <a:cubicBezTo>
                    <a:pt x="2" y="1"/>
                    <a:pt x="0" y="3"/>
                    <a:pt x="1"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3" name="iṩľíḋè">
              <a:extLst>
                <a:ext uri="{FF2B5EF4-FFF2-40B4-BE49-F238E27FC236}">
                  <a16:creationId xmlns:a16="http://schemas.microsoft.com/office/drawing/2014/main" id="{6DC4A881-A7A0-4C05-A0DA-F7431FF6B4A7}"/>
                </a:ext>
              </a:extLst>
            </p:cNvPr>
            <p:cNvSpPr/>
            <p:nvPr/>
          </p:nvSpPr>
          <p:spPr bwMode="auto">
            <a:xfrm>
              <a:off x="6065908" y="3620527"/>
              <a:ext cx="16718" cy="31206"/>
            </a:xfrm>
            <a:custGeom>
              <a:avLst/>
              <a:gdLst>
                <a:gd name="T0" fmla="*/ 0 w 11"/>
                <a:gd name="T1" fmla="*/ 6 h 20"/>
                <a:gd name="T2" fmla="*/ 1 w 11"/>
                <a:gd name="T3" fmla="*/ 15 h 20"/>
                <a:gd name="T4" fmla="*/ 6 w 11"/>
                <a:gd name="T5" fmla="*/ 19 h 20"/>
                <a:gd name="T6" fmla="*/ 11 w 11"/>
                <a:gd name="T7" fmla="*/ 14 h 20"/>
                <a:gd name="T8" fmla="*/ 9 w 11"/>
                <a:gd name="T9" fmla="*/ 5 h 20"/>
                <a:gd name="T10" fmla="*/ 4 w 11"/>
                <a:gd name="T11" fmla="*/ 1 h 20"/>
                <a:gd name="T12" fmla="*/ 0 w 11"/>
                <a:gd name="T13" fmla="*/ 6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0" y="6"/>
                  </a:moveTo>
                  <a:cubicBezTo>
                    <a:pt x="1" y="15"/>
                    <a:pt x="1" y="15"/>
                    <a:pt x="1" y="15"/>
                  </a:cubicBezTo>
                  <a:cubicBezTo>
                    <a:pt x="2" y="18"/>
                    <a:pt x="4" y="20"/>
                    <a:pt x="6" y="19"/>
                  </a:cubicBezTo>
                  <a:cubicBezTo>
                    <a:pt x="9" y="19"/>
                    <a:pt x="11" y="17"/>
                    <a:pt x="11" y="14"/>
                  </a:cubicBezTo>
                  <a:cubicBezTo>
                    <a:pt x="9" y="5"/>
                    <a:pt x="9" y="5"/>
                    <a:pt x="9" y="5"/>
                  </a:cubicBezTo>
                  <a:cubicBezTo>
                    <a:pt x="9" y="2"/>
                    <a:pt x="7" y="0"/>
                    <a:pt x="4" y="1"/>
                  </a:cubicBezTo>
                  <a:cubicBezTo>
                    <a:pt x="2" y="1"/>
                    <a:pt x="0" y="3"/>
                    <a:pt x="0" y="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4" name="işļiḍé">
              <a:extLst>
                <a:ext uri="{FF2B5EF4-FFF2-40B4-BE49-F238E27FC236}">
                  <a16:creationId xmlns:a16="http://schemas.microsoft.com/office/drawing/2014/main" id="{5DA3E19C-9274-4E8A-A9F2-DAA8BFBE66BD}"/>
                </a:ext>
              </a:extLst>
            </p:cNvPr>
            <p:cNvSpPr/>
            <p:nvPr/>
          </p:nvSpPr>
          <p:spPr bwMode="auto">
            <a:xfrm>
              <a:off x="6071480" y="3678481"/>
              <a:ext cx="76901" cy="473662"/>
            </a:xfrm>
            <a:custGeom>
              <a:avLst/>
              <a:gdLst>
                <a:gd name="T0" fmla="*/ 36 w 48"/>
                <a:gd name="T1" fmla="*/ 276 h 298"/>
                <a:gd name="T2" fmla="*/ 38 w 48"/>
                <a:gd name="T3" fmla="*/ 294 h 298"/>
                <a:gd name="T4" fmla="*/ 44 w 48"/>
                <a:gd name="T5" fmla="*/ 298 h 298"/>
                <a:gd name="T6" fmla="*/ 48 w 48"/>
                <a:gd name="T7" fmla="*/ 293 h 298"/>
                <a:gd name="T8" fmla="*/ 45 w 48"/>
                <a:gd name="T9" fmla="*/ 275 h 298"/>
                <a:gd name="T10" fmla="*/ 40 w 48"/>
                <a:gd name="T11" fmla="*/ 271 h 298"/>
                <a:gd name="T12" fmla="*/ 36 w 48"/>
                <a:gd name="T13" fmla="*/ 276 h 298"/>
                <a:gd name="T14" fmla="*/ 30 w 48"/>
                <a:gd name="T15" fmla="*/ 231 h 298"/>
                <a:gd name="T16" fmla="*/ 33 w 48"/>
                <a:gd name="T17" fmla="*/ 249 h 298"/>
                <a:gd name="T18" fmla="*/ 38 w 48"/>
                <a:gd name="T19" fmla="*/ 253 h 298"/>
                <a:gd name="T20" fmla="*/ 42 w 48"/>
                <a:gd name="T21" fmla="*/ 248 h 298"/>
                <a:gd name="T22" fmla="*/ 39 w 48"/>
                <a:gd name="T23" fmla="*/ 230 h 298"/>
                <a:gd name="T24" fmla="*/ 34 w 48"/>
                <a:gd name="T25" fmla="*/ 226 h 298"/>
                <a:gd name="T26" fmla="*/ 30 w 48"/>
                <a:gd name="T27" fmla="*/ 231 h 298"/>
                <a:gd name="T28" fmla="*/ 24 w 48"/>
                <a:gd name="T29" fmla="*/ 186 h 298"/>
                <a:gd name="T30" fmla="*/ 27 w 48"/>
                <a:gd name="T31" fmla="*/ 204 h 298"/>
                <a:gd name="T32" fmla="*/ 32 w 48"/>
                <a:gd name="T33" fmla="*/ 208 h 298"/>
                <a:gd name="T34" fmla="*/ 36 w 48"/>
                <a:gd name="T35" fmla="*/ 203 h 298"/>
                <a:gd name="T36" fmla="*/ 34 w 48"/>
                <a:gd name="T37" fmla="*/ 185 h 298"/>
                <a:gd name="T38" fmla="*/ 28 w 48"/>
                <a:gd name="T39" fmla="*/ 181 h 298"/>
                <a:gd name="T40" fmla="*/ 24 w 48"/>
                <a:gd name="T41" fmla="*/ 186 h 298"/>
                <a:gd name="T42" fmla="*/ 18 w 48"/>
                <a:gd name="T43" fmla="*/ 141 h 298"/>
                <a:gd name="T44" fmla="*/ 21 w 48"/>
                <a:gd name="T45" fmla="*/ 159 h 298"/>
                <a:gd name="T46" fmla="*/ 26 w 48"/>
                <a:gd name="T47" fmla="*/ 163 h 298"/>
                <a:gd name="T48" fmla="*/ 30 w 48"/>
                <a:gd name="T49" fmla="*/ 157 h 298"/>
                <a:gd name="T50" fmla="*/ 28 w 48"/>
                <a:gd name="T51" fmla="*/ 139 h 298"/>
                <a:gd name="T52" fmla="*/ 22 w 48"/>
                <a:gd name="T53" fmla="*/ 135 h 298"/>
                <a:gd name="T54" fmla="*/ 18 w 48"/>
                <a:gd name="T55" fmla="*/ 141 h 298"/>
                <a:gd name="T56" fmla="*/ 13 w 48"/>
                <a:gd name="T57" fmla="*/ 95 h 298"/>
                <a:gd name="T58" fmla="*/ 15 w 48"/>
                <a:gd name="T59" fmla="*/ 114 h 298"/>
                <a:gd name="T60" fmla="*/ 20 w 48"/>
                <a:gd name="T61" fmla="*/ 118 h 298"/>
                <a:gd name="T62" fmla="*/ 24 w 48"/>
                <a:gd name="T63" fmla="*/ 112 h 298"/>
                <a:gd name="T64" fmla="*/ 22 w 48"/>
                <a:gd name="T65" fmla="*/ 94 h 298"/>
                <a:gd name="T66" fmla="*/ 17 w 48"/>
                <a:gd name="T67" fmla="*/ 90 h 298"/>
                <a:gd name="T68" fmla="*/ 13 w 48"/>
                <a:gd name="T69" fmla="*/ 95 h 298"/>
                <a:gd name="T70" fmla="*/ 7 w 48"/>
                <a:gd name="T71" fmla="*/ 50 h 298"/>
                <a:gd name="T72" fmla="*/ 9 w 48"/>
                <a:gd name="T73" fmla="*/ 68 h 298"/>
                <a:gd name="T74" fmla="*/ 14 w 48"/>
                <a:gd name="T75" fmla="*/ 72 h 298"/>
                <a:gd name="T76" fmla="*/ 18 w 48"/>
                <a:gd name="T77" fmla="*/ 67 h 298"/>
                <a:gd name="T78" fmla="*/ 16 w 48"/>
                <a:gd name="T79" fmla="*/ 49 h 298"/>
                <a:gd name="T80" fmla="*/ 11 w 48"/>
                <a:gd name="T81" fmla="*/ 45 h 298"/>
                <a:gd name="T82" fmla="*/ 7 w 48"/>
                <a:gd name="T83" fmla="*/ 50 h 298"/>
                <a:gd name="T84" fmla="*/ 1 w 48"/>
                <a:gd name="T85" fmla="*/ 5 h 298"/>
                <a:gd name="T86" fmla="*/ 3 w 48"/>
                <a:gd name="T87" fmla="*/ 23 h 298"/>
                <a:gd name="T88" fmla="*/ 8 w 48"/>
                <a:gd name="T89" fmla="*/ 27 h 298"/>
                <a:gd name="T90" fmla="*/ 12 w 48"/>
                <a:gd name="T91" fmla="*/ 22 h 298"/>
                <a:gd name="T92" fmla="*/ 10 w 48"/>
                <a:gd name="T93" fmla="*/ 4 h 298"/>
                <a:gd name="T94" fmla="*/ 5 w 48"/>
                <a:gd name="T95" fmla="*/ 0 h 298"/>
                <a:gd name="T96" fmla="*/ 1 w 48"/>
                <a:gd name="T97"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298">
                  <a:moveTo>
                    <a:pt x="36" y="276"/>
                  </a:moveTo>
                  <a:cubicBezTo>
                    <a:pt x="38" y="294"/>
                    <a:pt x="38" y="294"/>
                    <a:pt x="38" y="294"/>
                  </a:cubicBezTo>
                  <a:cubicBezTo>
                    <a:pt x="39" y="297"/>
                    <a:pt x="41" y="298"/>
                    <a:pt x="44" y="298"/>
                  </a:cubicBezTo>
                  <a:cubicBezTo>
                    <a:pt x="46" y="298"/>
                    <a:pt x="48" y="295"/>
                    <a:pt x="48" y="293"/>
                  </a:cubicBezTo>
                  <a:cubicBezTo>
                    <a:pt x="45" y="275"/>
                    <a:pt x="45" y="275"/>
                    <a:pt x="45" y="275"/>
                  </a:cubicBezTo>
                  <a:cubicBezTo>
                    <a:pt x="45" y="272"/>
                    <a:pt x="43" y="270"/>
                    <a:pt x="40" y="271"/>
                  </a:cubicBezTo>
                  <a:cubicBezTo>
                    <a:pt x="38" y="271"/>
                    <a:pt x="36" y="273"/>
                    <a:pt x="36" y="276"/>
                  </a:cubicBezTo>
                  <a:close/>
                  <a:moveTo>
                    <a:pt x="30" y="231"/>
                  </a:moveTo>
                  <a:cubicBezTo>
                    <a:pt x="33" y="249"/>
                    <a:pt x="33" y="249"/>
                    <a:pt x="33" y="249"/>
                  </a:cubicBezTo>
                  <a:cubicBezTo>
                    <a:pt x="33" y="251"/>
                    <a:pt x="35" y="253"/>
                    <a:pt x="38" y="253"/>
                  </a:cubicBezTo>
                  <a:cubicBezTo>
                    <a:pt x="40" y="253"/>
                    <a:pt x="42" y="250"/>
                    <a:pt x="42" y="248"/>
                  </a:cubicBezTo>
                  <a:cubicBezTo>
                    <a:pt x="39" y="230"/>
                    <a:pt x="39" y="230"/>
                    <a:pt x="39" y="230"/>
                  </a:cubicBezTo>
                  <a:cubicBezTo>
                    <a:pt x="39" y="227"/>
                    <a:pt x="37" y="225"/>
                    <a:pt x="34" y="226"/>
                  </a:cubicBezTo>
                  <a:cubicBezTo>
                    <a:pt x="32" y="226"/>
                    <a:pt x="30" y="228"/>
                    <a:pt x="30" y="231"/>
                  </a:cubicBezTo>
                  <a:close/>
                  <a:moveTo>
                    <a:pt x="24" y="186"/>
                  </a:moveTo>
                  <a:cubicBezTo>
                    <a:pt x="27" y="204"/>
                    <a:pt x="27" y="204"/>
                    <a:pt x="27" y="204"/>
                  </a:cubicBezTo>
                  <a:cubicBezTo>
                    <a:pt x="27" y="206"/>
                    <a:pt x="29" y="208"/>
                    <a:pt x="32" y="208"/>
                  </a:cubicBezTo>
                  <a:cubicBezTo>
                    <a:pt x="34" y="207"/>
                    <a:pt x="36" y="205"/>
                    <a:pt x="36" y="203"/>
                  </a:cubicBezTo>
                  <a:cubicBezTo>
                    <a:pt x="34" y="185"/>
                    <a:pt x="34" y="185"/>
                    <a:pt x="34" y="185"/>
                  </a:cubicBezTo>
                  <a:cubicBezTo>
                    <a:pt x="33" y="182"/>
                    <a:pt x="31" y="180"/>
                    <a:pt x="28" y="181"/>
                  </a:cubicBezTo>
                  <a:cubicBezTo>
                    <a:pt x="26" y="181"/>
                    <a:pt x="24" y="183"/>
                    <a:pt x="24" y="186"/>
                  </a:cubicBezTo>
                  <a:close/>
                  <a:moveTo>
                    <a:pt x="18" y="141"/>
                  </a:moveTo>
                  <a:cubicBezTo>
                    <a:pt x="21" y="159"/>
                    <a:pt x="21" y="159"/>
                    <a:pt x="21" y="159"/>
                  </a:cubicBezTo>
                  <a:cubicBezTo>
                    <a:pt x="21" y="161"/>
                    <a:pt x="23" y="163"/>
                    <a:pt x="26" y="163"/>
                  </a:cubicBezTo>
                  <a:cubicBezTo>
                    <a:pt x="29" y="162"/>
                    <a:pt x="30" y="160"/>
                    <a:pt x="30" y="157"/>
                  </a:cubicBezTo>
                  <a:cubicBezTo>
                    <a:pt x="28" y="139"/>
                    <a:pt x="28" y="139"/>
                    <a:pt x="28" y="139"/>
                  </a:cubicBezTo>
                  <a:cubicBezTo>
                    <a:pt x="27" y="137"/>
                    <a:pt x="25" y="135"/>
                    <a:pt x="22" y="135"/>
                  </a:cubicBezTo>
                  <a:cubicBezTo>
                    <a:pt x="20" y="136"/>
                    <a:pt x="18" y="138"/>
                    <a:pt x="18" y="141"/>
                  </a:cubicBezTo>
                  <a:close/>
                  <a:moveTo>
                    <a:pt x="13" y="95"/>
                  </a:moveTo>
                  <a:cubicBezTo>
                    <a:pt x="15" y="114"/>
                    <a:pt x="15" y="114"/>
                    <a:pt x="15" y="114"/>
                  </a:cubicBezTo>
                  <a:cubicBezTo>
                    <a:pt x="15" y="116"/>
                    <a:pt x="18" y="118"/>
                    <a:pt x="20" y="118"/>
                  </a:cubicBezTo>
                  <a:cubicBezTo>
                    <a:pt x="23" y="117"/>
                    <a:pt x="25" y="115"/>
                    <a:pt x="24" y="112"/>
                  </a:cubicBezTo>
                  <a:cubicBezTo>
                    <a:pt x="22" y="94"/>
                    <a:pt x="22" y="94"/>
                    <a:pt x="22" y="94"/>
                  </a:cubicBezTo>
                  <a:cubicBezTo>
                    <a:pt x="21" y="92"/>
                    <a:pt x="19" y="90"/>
                    <a:pt x="17" y="90"/>
                  </a:cubicBezTo>
                  <a:cubicBezTo>
                    <a:pt x="14" y="91"/>
                    <a:pt x="12" y="93"/>
                    <a:pt x="13" y="95"/>
                  </a:cubicBezTo>
                  <a:close/>
                  <a:moveTo>
                    <a:pt x="7" y="50"/>
                  </a:moveTo>
                  <a:cubicBezTo>
                    <a:pt x="9" y="68"/>
                    <a:pt x="9" y="68"/>
                    <a:pt x="9" y="68"/>
                  </a:cubicBezTo>
                  <a:cubicBezTo>
                    <a:pt x="9" y="71"/>
                    <a:pt x="12" y="73"/>
                    <a:pt x="14" y="72"/>
                  </a:cubicBezTo>
                  <a:cubicBezTo>
                    <a:pt x="17" y="72"/>
                    <a:pt x="19" y="70"/>
                    <a:pt x="18" y="67"/>
                  </a:cubicBezTo>
                  <a:cubicBezTo>
                    <a:pt x="16" y="49"/>
                    <a:pt x="16" y="49"/>
                    <a:pt x="16" y="49"/>
                  </a:cubicBezTo>
                  <a:cubicBezTo>
                    <a:pt x="16" y="47"/>
                    <a:pt x="13" y="45"/>
                    <a:pt x="11" y="45"/>
                  </a:cubicBezTo>
                  <a:cubicBezTo>
                    <a:pt x="8" y="45"/>
                    <a:pt x="6" y="48"/>
                    <a:pt x="7" y="50"/>
                  </a:cubicBezTo>
                  <a:close/>
                  <a:moveTo>
                    <a:pt x="1" y="5"/>
                  </a:moveTo>
                  <a:cubicBezTo>
                    <a:pt x="3" y="23"/>
                    <a:pt x="3" y="23"/>
                    <a:pt x="3" y="23"/>
                  </a:cubicBezTo>
                  <a:cubicBezTo>
                    <a:pt x="3" y="26"/>
                    <a:pt x="6" y="28"/>
                    <a:pt x="8" y="27"/>
                  </a:cubicBezTo>
                  <a:cubicBezTo>
                    <a:pt x="11" y="27"/>
                    <a:pt x="13" y="25"/>
                    <a:pt x="12" y="22"/>
                  </a:cubicBezTo>
                  <a:cubicBezTo>
                    <a:pt x="10" y="4"/>
                    <a:pt x="10" y="4"/>
                    <a:pt x="10" y="4"/>
                  </a:cubicBezTo>
                  <a:cubicBezTo>
                    <a:pt x="10" y="1"/>
                    <a:pt x="7" y="0"/>
                    <a:pt x="5" y="0"/>
                  </a:cubicBezTo>
                  <a:cubicBezTo>
                    <a:pt x="2" y="0"/>
                    <a:pt x="0" y="3"/>
                    <a:pt x="1"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5" name="îšlïḓé">
              <a:extLst>
                <a:ext uri="{FF2B5EF4-FFF2-40B4-BE49-F238E27FC236}">
                  <a16:creationId xmlns:a16="http://schemas.microsoft.com/office/drawing/2014/main" id="{20F9A165-563B-4C66-A541-F56628D289B0}"/>
                </a:ext>
              </a:extLst>
            </p:cNvPr>
            <p:cNvSpPr/>
            <p:nvPr/>
          </p:nvSpPr>
          <p:spPr bwMode="auto">
            <a:xfrm>
              <a:off x="6138350" y="4180005"/>
              <a:ext cx="17832" cy="31206"/>
            </a:xfrm>
            <a:custGeom>
              <a:avLst/>
              <a:gdLst>
                <a:gd name="T0" fmla="*/ 0 w 11"/>
                <a:gd name="T1" fmla="*/ 5 h 19"/>
                <a:gd name="T2" fmla="*/ 1 w 11"/>
                <a:gd name="T3" fmla="*/ 14 h 19"/>
                <a:gd name="T4" fmla="*/ 6 w 11"/>
                <a:gd name="T5" fmla="*/ 18 h 19"/>
                <a:gd name="T6" fmla="*/ 10 w 11"/>
                <a:gd name="T7" fmla="*/ 13 h 19"/>
                <a:gd name="T8" fmla="*/ 9 w 11"/>
                <a:gd name="T9" fmla="*/ 4 h 19"/>
                <a:gd name="T10" fmla="*/ 4 w 11"/>
                <a:gd name="T11" fmla="*/ 0 h 19"/>
                <a:gd name="T12" fmla="*/ 0 w 11"/>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0" y="5"/>
                  </a:moveTo>
                  <a:cubicBezTo>
                    <a:pt x="1" y="14"/>
                    <a:pt x="1" y="14"/>
                    <a:pt x="1" y="14"/>
                  </a:cubicBezTo>
                  <a:cubicBezTo>
                    <a:pt x="2" y="17"/>
                    <a:pt x="4" y="19"/>
                    <a:pt x="6" y="18"/>
                  </a:cubicBezTo>
                  <a:cubicBezTo>
                    <a:pt x="9" y="18"/>
                    <a:pt x="11" y="16"/>
                    <a:pt x="10" y="13"/>
                  </a:cubicBezTo>
                  <a:cubicBezTo>
                    <a:pt x="9" y="4"/>
                    <a:pt x="9" y="4"/>
                    <a:pt x="9" y="4"/>
                  </a:cubicBezTo>
                  <a:cubicBezTo>
                    <a:pt x="9" y="1"/>
                    <a:pt x="7" y="0"/>
                    <a:pt x="4" y="0"/>
                  </a:cubicBezTo>
                  <a:cubicBezTo>
                    <a:pt x="1" y="0"/>
                    <a:pt x="0" y="3"/>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6" name="íṩ1íḓe">
              <a:extLst>
                <a:ext uri="{FF2B5EF4-FFF2-40B4-BE49-F238E27FC236}">
                  <a16:creationId xmlns:a16="http://schemas.microsoft.com/office/drawing/2014/main" id="{2A24D61D-7AE9-4EB1-9017-B2C75E2B5918}"/>
                </a:ext>
              </a:extLst>
            </p:cNvPr>
            <p:cNvSpPr/>
            <p:nvPr/>
          </p:nvSpPr>
          <p:spPr bwMode="auto">
            <a:xfrm>
              <a:off x="5499744" y="3340788"/>
              <a:ext cx="16718" cy="30092"/>
            </a:xfrm>
            <a:custGeom>
              <a:avLst/>
              <a:gdLst>
                <a:gd name="T0" fmla="*/ 0 w 11"/>
                <a:gd name="T1" fmla="*/ 5 h 19"/>
                <a:gd name="T2" fmla="*/ 2 w 11"/>
                <a:gd name="T3" fmla="*/ 14 h 19"/>
                <a:gd name="T4" fmla="*/ 7 w 11"/>
                <a:gd name="T5" fmla="*/ 18 h 19"/>
                <a:gd name="T6" fmla="*/ 11 w 11"/>
                <a:gd name="T7" fmla="*/ 13 h 19"/>
                <a:gd name="T8" fmla="*/ 10 w 11"/>
                <a:gd name="T9" fmla="*/ 4 h 19"/>
                <a:gd name="T10" fmla="*/ 4 w 11"/>
                <a:gd name="T11" fmla="*/ 0 h 19"/>
                <a:gd name="T12" fmla="*/ 0 w 11"/>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0" y="5"/>
                  </a:moveTo>
                  <a:cubicBezTo>
                    <a:pt x="2" y="14"/>
                    <a:pt x="2" y="14"/>
                    <a:pt x="2" y="14"/>
                  </a:cubicBezTo>
                  <a:cubicBezTo>
                    <a:pt x="2" y="17"/>
                    <a:pt x="4" y="19"/>
                    <a:pt x="7" y="18"/>
                  </a:cubicBezTo>
                  <a:cubicBezTo>
                    <a:pt x="9" y="18"/>
                    <a:pt x="11" y="16"/>
                    <a:pt x="11" y="13"/>
                  </a:cubicBezTo>
                  <a:cubicBezTo>
                    <a:pt x="10" y="4"/>
                    <a:pt x="10" y="4"/>
                    <a:pt x="10" y="4"/>
                  </a:cubicBezTo>
                  <a:cubicBezTo>
                    <a:pt x="9" y="1"/>
                    <a:pt x="7" y="0"/>
                    <a:pt x="4" y="0"/>
                  </a:cubicBezTo>
                  <a:cubicBezTo>
                    <a:pt x="2" y="0"/>
                    <a:pt x="0" y="3"/>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7" name="iS1ídê">
              <a:extLst>
                <a:ext uri="{FF2B5EF4-FFF2-40B4-BE49-F238E27FC236}">
                  <a16:creationId xmlns:a16="http://schemas.microsoft.com/office/drawing/2014/main" id="{A7527054-8B7A-4101-8922-454E16C6A50B}"/>
                </a:ext>
              </a:extLst>
            </p:cNvPr>
            <p:cNvSpPr/>
            <p:nvPr/>
          </p:nvSpPr>
          <p:spPr bwMode="auto">
            <a:xfrm>
              <a:off x="5507545" y="3400971"/>
              <a:ext cx="119252" cy="804667"/>
            </a:xfrm>
            <a:custGeom>
              <a:avLst/>
              <a:gdLst>
                <a:gd name="T0" fmla="*/ 65 w 75"/>
                <a:gd name="T1" fmla="*/ 502 h 507"/>
                <a:gd name="T2" fmla="*/ 75 w 75"/>
                <a:gd name="T3" fmla="*/ 501 h 507"/>
                <a:gd name="T4" fmla="*/ 67 w 75"/>
                <a:gd name="T5" fmla="*/ 478 h 507"/>
                <a:gd name="T6" fmla="*/ 57 w 75"/>
                <a:gd name="T7" fmla="*/ 435 h 507"/>
                <a:gd name="T8" fmla="*/ 64 w 75"/>
                <a:gd name="T9" fmla="*/ 459 h 507"/>
                <a:gd name="T10" fmla="*/ 66 w 75"/>
                <a:gd name="T11" fmla="*/ 434 h 507"/>
                <a:gd name="T12" fmla="*/ 57 w 75"/>
                <a:gd name="T13" fmla="*/ 435 h 507"/>
                <a:gd name="T14" fmla="*/ 53 w 75"/>
                <a:gd name="T15" fmla="*/ 407 h 507"/>
                <a:gd name="T16" fmla="*/ 62 w 75"/>
                <a:gd name="T17" fmla="*/ 406 h 507"/>
                <a:gd name="T18" fmla="*/ 54 w 75"/>
                <a:gd name="T19" fmla="*/ 382 h 507"/>
                <a:gd name="T20" fmla="*/ 44 w 75"/>
                <a:gd name="T21" fmla="*/ 340 h 507"/>
                <a:gd name="T22" fmla="*/ 52 w 75"/>
                <a:gd name="T23" fmla="*/ 363 h 507"/>
                <a:gd name="T24" fmla="*/ 53 w 75"/>
                <a:gd name="T25" fmla="*/ 339 h 507"/>
                <a:gd name="T26" fmla="*/ 44 w 75"/>
                <a:gd name="T27" fmla="*/ 340 h 507"/>
                <a:gd name="T28" fmla="*/ 40 w 75"/>
                <a:gd name="T29" fmla="*/ 311 h 507"/>
                <a:gd name="T30" fmla="*/ 50 w 75"/>
                <a:gd name="T31" fmla="*/ 310 h 507"/>
                <a:gd name="T32" fmla="*/ 42 w 75"/>
                <a:gd name="T33" fmla="*/ 287 h 507"/>
                <a:gd name="T34" fmla="*/ 32 w 75"/>
                <a:gd name="T35" fmla="*/ 244 h 507"/>
                <a:gd name="T36" fmla="*/ 39 w 75"/>
                <a:gd name="T37" fmla="*/ 267 h 507"/>
                <a:gd name="T38" fmla="*/ 41 w 75"/>
                <a:gd name="T39" fmla="*/ 243 h 507"/>
                <a:gd name="T40" fmla="*/ 32 w 75"/>
                <a:gd name="T41" fmla="*/ 244 h 507"/>
                <a:gd name="T42" fmla="*/ 28 w 75"/>
                <a:gd name="T43" fmla="*/ 215 h 507"/>
                <a:gd name="T44" fmla="*/ 37 w 75"/>
                <a:gd name="T45" fmla="*/ 214 h 507"/>
                <a:gd name="T46" fmla="*/ 29 w 75"/>
                <a:gd name="T47" fmla="*/ 191 h 507"/>
                <a:gd name="T48" fmla="*/ 19 w 75"/>
                <a:gd name="T49" fmla="*/ 149 h 507"/>
                <a:gd name="T50" fmla="*/ 27 w 75"/>
                <a:gd name="T51" fmla="*/ 172 h 507"/>
                <a:gd name="T52" fmla="*/ 28 w 75"/>
                <a:gd name="T53" fmla="*/ 147 h 507"/>
                <a:gd name="T54" fmla="*/ 19 w 75"/>
                <a:gd name="T55" fmla="*/ 149 h 507"/>
                <a:gd name="T56" fmla="*/ 15 w 75"/>
                <a:gd name="T57" fmla="*/ 120 h 507"/>
                <a:gd name="T58" fmla="*/ 25 w 75"/>
                <a:gd name="T59" fmla="*/ 119 h 507"/>
                <a:gd name="T60" fmla="*/ 17 w 75"/>
                <a:gd name="T61" fmla="*/ 96 h 507"/>
                <a:gd name="T62" fmla="*/ 7 w 75"/>
                <a:gd name="T63" fmla="*/ 53 h 507"/>
                <a:gd name="T64" fmla="*/ 14 w 75"/>
                <a:gd name="T65" fmla="*/ 76 h 507"/>
                <a:gd name="T66" fmla="*/ 16 w 75"/>
                <a:gd name="T67" fmla="*/ 52 h 507"/>
                <a:gd name="T68" fmla="*/ 7 w 75"/>
                <a:gd name="T69" fmla="*/ 53 h 507"/>
                <a:gd name="T70" fmla="*/ 3 w 75"/>
                <a:gd name="T71" fmla="*/ 24 h 507"/>
                <a:gd name="T72" fmla="*/ 12 w 75"/>
                <a:gd name="T73" fmla="*/ 23 h 507"/>
                <a:gd name="T74" fmla="*/ 4 w 75"/>
                <a:gd name="T75"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507">
                  <a:moveTo>
                    <a:pt x="63" y="483"/>
                  </a:moveTo>
                  <a:cubicBezTo>
                    <a:pt x="65" y="502"/>
                    <a:pt x="65" y="502"/>
                    <a:pt x="65" y="502"/>
                  </a:cubicBezTo>
                  <a:cubicBezTo>
                    <a:pt x="66" y="505"/>
                    <a:pt x="68" y="507"/>
                    <a:pt x="70" y="506"/>
                  </a:cubicBezTo>
                  <a:cubicBezTo>
                    <a:pt x="73" y="506"/>
                    <a:pt x="75" y="504"/>
                    <a:pt x="75" y="501"/>
                  </a:cubicBezTo>
                  <a:cubicBezTo>
                    <a:pt x="72" y="482"/>
                    <a:pt x="72" y="482"/>
                    <a:pt x="72" y="482"/>
                  </a:cubicBezTo>
                  <a:cubicBezTo>
                    <a:pt x="72" y="479"/>
                    <a:pt x="69" y="478"/>
                    <a:pt x="67" y="478"/>
                  </a:cubicBezTo>
                  <a:cubicBezTo>
                    <a:pt x="64" y="478"/>
                    <a:pt x="62" y="481"/>
                    <a:pt x="63" y="483"/>
                  </a:cubicBezTo>
                  <a:close/>
                  <a:moveTo>
                    <a:pt x="57" y="435"/>
                  </a:moveTo>
                  <a:cubicBezTo>
                    <a:pt x="59" y="455"/>
                    <a:pt x="59" y="455"/>
                    <a:pt x="59" y="455"/>
                  </a:cubicBezTo>
                  <a:cubicBezTo>
                    <a:pt x="59" y="457"/>
                    <a:pt x="62" y="459"/>
                    <a:pt x="64" y="459"/>
                  </a:cubicBezTo>
                  <a:cubicBezTo>
                    <a:pt x="67" y="458"/>
                    <a:pt x="69" y="456"/>
                    <a:pt x="68" y="453"/>
                  </a:cubicBezTo>
                  <a:cubicBezTo>
                    <a:pt x="66" y="434"/>
                    <a:pt x="66" y="434"/>
                    <a:pt x="66" y="434"/>
                  </a:cubicBezTo>
                  <a:cubicBezTo>
                    <a:pt x="65" y="432"/>
                    <a:pt x="63" y="430"/>
                    <a:pt x="61" y="430"/>
                  </a:cubicBezTo>
                  <a:cubicBezTo>
                    <a:pt x="58" y="431"/>
                    <a:pt x="56" y="433"/>
                    <a:pt x="57" y="435"/>
                  </a:cubicBezTo>
                  <a:close/>
                  <a:moveTo>
                    <a:pt x="50" y="388"/>
                  </a:moveTo>
                  <a:cubicBezTo>
                    <a:pt x="53" y="407"/>
                    <a:pt x="53" y="407"/>
                    <a:pt x="53" y="407"/>
                  </a:cubicBezTo>
                  <a:cubicBezTo>
                    <a:pt x="53" y="409"/>
                    <a:pt x="55" y="411"/>
                    <a:pt x="58" y="411"/>
                  </a:cubicBezTo>
                  <a:cubicBezTo>
                    <a:pt x="61" y="410"/>
                    <a:pt x="62" y="408"/>
                    <a:pt x="62" y="406"/>
                  </a:cubicBezTo>
                  <a:cubicBezTo>
                    <a:pt x="60" y="386"/>
                    <a:pt x="60" y="386"/>
                    <a:pt x="60" y="386"/>
                  </a:cubicBezTo>
                  <a:cubicBezTo>
                    <a:pt x="59" y="384"/>
                    <a:pt x="57" y="382"/>
                    <a:pt x="54" y="382"/>
                  </a:cubicBezTo>
                  <a:cubicBezTo>
                    <a:pt x="52" y="383"/>
                    <a:pt x="50" y="385"/>
                    <a:pt x="50" y="388"/>
                  </a:cubicBezTo>
                  <a:close/>
                  <a:moveTo>
                    <a:pt x="44" y="340"/>
                  </a:moveTo>
                  <a:cubicBezTo>
                    <a:pt x="47" y="359"/>
                    <a:pt x="47" y="359"/>
                    <a:pt x="47" y="359"/>
                  </a:cubicBezTo>
                  <a:cubicBezTo>
                    <a:pt x="47" y="361"/>
                    <a:pt x="49" y="363"/>
                    <a:pt x="52" y="363"/>
                  </a:cubicBezTo>
                  <a:cubicBezTo>
                    <a:pt x="54" y="363"/>
                    <a:pt x="56" y="360"/>
                    <a:pt x="56" y="358"/>
                  </a:cubicBezTo>
                  <a:cubicBezTo>
                    <a:pt x="53" y="339"/>
                    <a:pt x="53" y="339"/>
                    <a:pt x="53" y="339"/>
                  </a:cubicBezTo>
                  <a:cubicBezTo>
                    <a:pt x="53" y="336"/>
                    <a:pt x="51" y="334"/>
                    <a:pt x="48" y="335"/>
                  </a:cubicBezTo>
                  <a:cubicBezTo>
                    <a:pt x="46" y="335"/>
                    <a:pt x="44" y="337"/>
                    <a:pt x="44" y="340"/>
                  </a:cubicBezTo>
                  <a:close/>
                  <a:moveTo>
                    <a:pt x="38" y="292"/>
                  </a:moveTo>
                  <a:cubicBezTo>
                    <a:pt x="40" y="311"/>
                    <a:pt x="40" y="311"/>
                    <a:pt x="40" y="311"/>
                  </a:cubicBezTo>
                  <a:cubicBezTo>
                    <a:pt x="41" y="314"/>
                    <a:pt x="43" y="315"/>
                    <a:pt x="46" y="315"/>
                  </a:cubicBezTo>
                  <a:cubicBezTo>
                    <a:pt x="48" y="315"/>
                    <a:pt x="50" y="312"/>
                    <a:pt x="50" y="310"/>
                  </a:cubicBezTo>
                  <a:cubicBezTo>
                    <a:pt x="47" y="291"/>
                    <a:pt x="47" y="291"/>
                    <a:pt x="47" y="291"/>
                  </a:cubicBezTo>
                  <a:cubicBezTo>
                    <a:pt x="47" y="288"/>
                    <a:pt x="44" y="286"/>
                    <a:pt x="42" y="287"/>
                  </a:cubicBezTo>
                  <a:cubicBezTo>
                    <a:pt x="39" y="287"/>
                    <a:pt x="37" y="289"/>
                    <a:pt x="38" y="292"/>
                  </a:cubicBezTo>
                  <a:close/>
                  <a:moveTo>
                    <a:pt x="32" y="244"/>
                  </a:moveTo>
                  <a:cubicBezTo>
                    <a:pt x="34" y="263"/>
                    <a:pt x="34" y="263"/>
                    <a:pt x="34" y="263"/>
                  </a:cubicBezTo>
                  <a:cubicBezTo>
                    <a:pt x="34" y="266"/>
                    <a:pt x="37" y="268"/>
                    <a:pt x="39" y="267"/>
                  </a:cubicBezTo>
                  <a:cubicBezTo>
                    <a:pt x="42" y="267"/>
                    <a:pt x="44" y="265"/>
                    <a:pt x="43" y="262"/>
                  </a:cubicBezTo>
                  <a:cubicBezTo>
                    <a:pt x="41" y="243"/>
                    <a:pt x="41" y="243"/>
                    <a:pt x="41" y="243"/>
                  </a:cubicBezTo>
                  <a:cubicBezTo>
                    <a:pt x="41" y="240"/>
                    <a:pt x="38" y="239"/>
                    <a:pt x="36" y="239"/>
                  </a:cubicBezTo>
                  <a:cubicBezTo>
                    <a:pt x="33" y="239"/>
                    <a:pt x="31" y="242"/>
                    <a:pt x="32" y="244"/>
                  </a:cubicBezTo>
                  <a:close/>
                  <a:moveTo>
                    <a:pt x="25" y="196"/>
                  </a:moveTo>
                  <a:cubicBezTo>
                    <a:pt x="28" y="215"/>
                    <a:pt x="28" y="215"/>
                    <a:pt x="28" y="215"/>
                  </a:cubicBezTo>
                  <a:cubicBezTo>
                    <a:pt x="28" y="218"/>
                    <a:pt x="31" y="220"/>
                    <a:pt x="33" y="220"/>
                  </a:cubicBezTo>
                  <a:cubicBezTo>
                    <a:pt x="36" y="219"/>
                    <a:pt x="37" y="217"/>
                    <a:pt x="37" y="214"/>
                  </a:cubicBezTo>
                  <a:cubicBezTo>
                    <a:pt x="35" y="195"/>
                    <a:pt x="35" y="195"/>
                    <a:pt x="35" y="195"/>
                  </a:cubicBezTo>
                  <a:cubicBezTo>
                    <a:pt x="34" y="193"/>
                    <a:pt x="32" y="191"/>
                    <a:pt x="29" y="191"/>
                  </a:cubicBezTo>
                  <a:cubicBezTo>
                    <a:pt x="27" y="191"/>
                    <a:pt x="25" y="194"/>
                    <a:pt x="25" y="196"/>
                  </a:cubicBezTo>
                  <a:close/>
                  <a:moveTo>
                    <a:pt x="19" y="149"/>
                  </a:moveTo>
                  <a:cubicBezTo>
                    <a:pt x="22" y="168"/>
                    <a:pt x="22" y="168"/>
                    <a:pt x="22" y="168"/>
                  </a:cubicBezTo>
                  <a:cubicBezTo>
                    <a:pt x="22" y="170"/>
                    <a:pt x="24" y="172"/>
                    <a:pt x="27" y="172"/>
                  </a:cubicBezTo>
                  <a:cubicBezTo>
                    <a:pt x="29" y="171"/>
                    <a:pt x="31" y="169"/>
                    <a:pt x="31" y="166"/>
                  </a:cubicBezTo>
                  <a:cubicBezTo>
                    <a:pt x="28" y="147"/>
                    <a:pt x="28" y="147"/>
                    <a:pt x="28" y="147"/>
                  </a:cubicBezTo>
                  <a:cubicBezTo>
                    <a:pt x="28" y="145"/>
                    <a:pt x="26" y="143"/>
                    <a:pt x="23" y="143"/>
                  </a:cubicBezTo>
                  <a:cubicBezTo>
                    <a:pt x="21" y="144"/>
                    <a:pt x="19" y="146"/>
                    <a:pt x="19" y="149"/>
                  </a:cubicBezTo>
                  <a:close/>
                  <a:moveTo>
                    <a:pt x="13" y="101"/>
                  </a:moveTo>
                  <a:cubicBezTo>
                    <a:pt x="15" y="120"/>
                    <a:pt x="15" y="120"/>
                    <a:pt x="15" y="120"/>
                  </a:cubicBezTo>
                  <a:cubicBezTo>
                    <a:pt x="16" y="122"/>
                    <a:pt x="18" y="124"/>
                    <a:pt x="21" y="124"/>
                  </a:cubicBezTo>
                  <a:cubicBezTo>
                    <a:pt x="23" y="124"/>
                    <a:pt x="25" y="121"/>
                    <a:pt x="25" y="119"/>
                  </a:cubicBezTo>
                  <a:cubicBezTo>
                    <a:pt x="22" y="100"/>
                    <a:pt x="22" y="100"/>
                    <a:pt x="22" y="100"/>
                  </a:cubicBezTo>
                  <a:cubicBezTo>
                    <a:pt x="22" y="97"/>
                    <a:pt x="19" y="95"/>
                    <a:pt x="17" y="96"/>
                  </a:cubicBezTo>
                  <a:cubicBezTo>
                    <a:pt x="14" y="96"/>
                    <a:pt x="13" y="98"/>
                    <a:pt x="13" y="101"/>
                  </a:cubicBezTo>
                  <a:close/>
                  <a:moveTo>
                    <a:pt x="7" y="53"/>
                  </a:moveTo>
                  <a:cubicBezTo>
                    <a:pt x="9" y="72"/>
                    <a:pt x="9" y="72"/>
                    <a:pt x="9" y="72"/>
                  </a:cubicBezTo>
                  <a:cubicBezTo>
                    <a:pt x="9" y="75"/>
                    <a:pt x="12" y="76"/>
                    <a:pt x="14" y="76"/>
                  </a:cubicBezTo>
                  <a:cubicBezTo>
                    <a:pt x="17" y="76"/>
                    <a:pt x="19" y="73"/>
                    <a:pt x="18" y="71"/>
                  </a:cubicBezTo>
                  <a:cubicBezTo>
                    <a:pt x="16" y="52"/>
                    <a:pt x="16" y="52"/>
                    <a:pt x="16" y="52"/>
                  </a:cubicBezTo>
                  <a:cubicBezTo>
                    <a:pt x="16" y="49"/>
                    <a:pt x="13" y="47"/>
                    <a:pt x="11" y="48"/>
                  </a:cubicBezTo>
                  <a:cubicBezTo>
                    <a:pt x="8" y="48"/>
                    <a:pt x="6" y="50"/>
                    <a:pt x="7" y="53"/>
                  </a:cubicBezTo>
                  <a:close/>
                  <a:moveTo>
                    <a:pt x="0" y="5"/>
                  </a:moveTo>
                  <a:cubicBezTo>
                    <a:pt x="3" y="24"/>
                    <a:pt x="3" y="24"/>
                    <a:pt x="3" y="24"/>
                  </a:cubicBezTo>
                  <a:cubicBezTo>
                    <a:pt x="3" y="27"/>
                    <a:pt x="6" y="29"/>
                    <a:pt x="8" y="28"/>
                  </a:cubicBezTo>
                  <a:cubicBezTo>
                    <a:pt x="11" y="28"/>
                    <a:pt x="12" y="26"/>
                    <a:pt x="12" y="23"/>
                  </a:cubicBezTo>
                  <a:cubicBezTo>
                    <a:pt x="10" y="4"/>
                    <a:pt x="10" y="4"/>
                    <a:pt x="10" y="4"/>
                  </a:cubicBezTo>
                  <a:cubicBezTo>
                    <a:pt x="9" y="1"/>
                    <a:pt x="7" y="0"/>
                    <a:pt x="4" y="0"/>
                  </a:cubicBezTo>
                  <a:cubicBezTo>
                    <a:pt x="2" y="0"/>
                    <a:pt x="0" y="3"/>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8" name="îšļîdè">
              <a:extLst>
                <a:ext uri="{FF2B5EF4-FFF2-40B4-BE49-F238E27FC236}">
                  <a16:creationId xmlns:a16="http://schemas.microsoft.com/office/drawing/2014/main" id="{995B8065-E62A-4EE2-A4F6-0EF410E74433}"/>
                </a:ext>
              </a:extLst>
            </p:cNvPr>
            <p:cNvSpPr/>
            <p:nvPr/>
          </p:nvSpPr>
          <p:spPr bwMode="auto">
            <a:xfrm>
              <a:off x="5616766" y="4234615"/>
              <a:ext cx="17832" cy="31206"/>
            </a:xfrm>
            <a:custGeom>
              <a:avLst/>
              <a:gdLst>
                <a:gd name="T0" fmla="*/ 0 w 11"/>
                <a:gd name="T1" fmla="*/ 6 h 20"/>
                <a:gd name="T2" fmla="*/ 1 w 11"/>
                <a:gd name="T3" fmla="*/ 15 h 20"/>
                <a:gd name="T4" fmla="*/ 6 w 11"/>
                <a:gd name="T5" fmla="*/ 19 h 20"/>
                <a:gd name="T6" fmla="*/ 10 w 11"/>
                <a:gd name="T7" fmla="*/ 14 h 20"/>
                <a:gd name="T8" fmla="*/ 9 w 11"/>
                <a:gd name="T9" fmla="*/ 5 h 20"/>
                <a:gd name="T10" fmla="*/ 4 w 11"/>
                <a:gd name="T11" fmla="*/ 1 h 20"/>
                <a:gd name="T12" fmla="*/ 0 w 11"/>
                <a:gd name="T13" fmla="*/ 6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0" y="6"/>
                  </a:moveTo>
                  <a:cubicBezTo>
                    <a:pt x="1" y="15"/>
                    <a:pt x="1" y="15"/>
                    <a:pt x="1" y="15"/>
                  </a:cubicBezTo>
                  <a:cubicBezTo>
                    <a:pt x="2" y="18"/>
                    <a:pt x="4" y="20"/>
                    <a:pt x="6" y="19"/>
                  </a:cubicBezTo>
                  <a:cubicBezTo>
                    <a:pt x="9" y="19"/>
                    <a:pt x="11" y="17"/>
                    <a:pt x="10" y="14"/>
                  </a:cubicBezTo>
                  <a:cubicBezTo>
                    <a:pt x="9" y="5"/>
                    <a:pt x="9" y="5"/>
                    <a:pt x="9" y="5"/>
                  </a:cubicBezTo>
                  <a:cubicBezTo>
                    <a:pt x="9" y="2"/>
                    <a:pt x="7" y="0"/>
                    <a:pt x="4" y="1"/>
                  </a:cubicBezTo>
                  <a:cubicBezTo>
                    <a:pt x="1" y="1"/>
                    <a:pt x="0" y="3"/>
                    <a:pt x="0" y="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9" name="îsļïďé">
              <a:extLst>
                <a:ext uri="{FF2B5EF4-FFF2-40B4-BE49-F238E27FC236}">
                  <a16:creationId xmlns:a16="http://schemas.microsoft.com/office/drawing/2014/main" id="{AE886875-A706-458E-9406-FE45AC234556}"/>
                </a:ext>
              </a:extLst>
            </p:cNvPr>
            <p:cNvSpPr/>
            <p:nvPr/>
          </p:nvSpPr>
          <p:spPr bwMode="auto">
            <a:xfrm>
              <a:off x="4964785" y="3813335"/>
              <a:ext cx="17832" cy="31206"/>
            </a:xfrm>
            <a:custGeom>
              <a:avLst/>
              <a:gdLst>
                <a:gd name="T0" fmla="*/ 0 w 11"/>
                <a:gd name="T1" fmla="*/ 6 h 19"/>
                <a:gd name="T2" fmla="*/ 1 w 11"/>
                <a:gd name="T3" fmla="*/ 15 h 19"/>
                <a:gd name="T4" fmla="*/ 6 w 11"/>
                <a:gd name="T5" fmla="*/ 19 h 19"/>
                <a:gd name="T6" fmla="*/ 10 w 11"/>
                <a:gd name="T7" fmla="*/ 14 h 19"/>
                <a:gd name="T8" fmla="*/ 9 w 11"/>
                <a:gd name="T9" fmla="*/ 4 h 19"/>
                <a:gd name="T10" fmla="*/ 4 w 11"/>
                <a:gd name="T11" fmla="*/ 0 h 19"/>
                <a:gd name="T12" fmla="*/ 0 w 11"/>
                <a:gd name="T13" fmla="*/ 6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0" y="6"/>
                  </a:moveTo>
                  <a:cubicBezTo>
                    <a:pt x="1" y="15"/>
                    <a:pt x="1" y="15"/>
                    <a:pt x="1" y="15"/>
                  </a:cubicBezTo>
                  <a:cubicBezTo>
                    <a:pt x="1" y="17"/>
                    <a:pt x="4" y="19"/>
                    <a:pt x="6" y="19"/>
                  </a:cubicBezTo>
                  <a:cubicBezTo>
                    <a:pt x="9" y="19"/>
                    <a:pt x="11" y="16"/>
                    <a:pt x="10" y="14"/>
                  </a:cubicBezTo>
                  <a:cubicBezTo>
                    <a:pt x="9" y="4"/>
                    <a:pt x="9" y="4"/>
                    <a:pt x="9" y="4"/>
                  </a:cubicBezTo>
                  <a:cubicBezTo>
                    <a:pt x="9" y="2"/>
                    <a:pt x="6" y="0"/>
                    <a:pt x="4" y="0"/>
                  </a:cubicBezTo>
                  <a:cubicBezTo>
                    <a:pt x="1" y="1"/>
                    <a:pt x="0" y="3"/>
                    <a:pt x="0" y="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0" name="îṣļíḓè">
              <a:extLst>
                <a:ext uri="{FF2B5EF4-FFF2-40B4-BE49-F238E27FC236}">
                  <a16:creationId xmlns:a16="http://schemas.microsoft.com/office/drawing/2014/main" id="{D94BB71C-E1BF-4502-B528-86D7528056E6}"/>
                </a:ext>
              </a:extLst>
            </p:cNvPr>
            <p:cNvSpPr/>
            <p:nvPr/>
          </p:nvSpPr>
          <p:spPr bwMode="auto">
            <a:xfrm>
              <a:off x="4971472" y="3874633"/>
              <a:ext cx="70214" cy="420166"/>
            </a:xfrm>
            <a:custGeom>
              <a:avLst/>
              <a:gdLst>
                <a:gd name="T0" fmla="*/ 32 w 44"/>
                <a:gd name="T1" fmla="*/ 242 h 265"/>
                <a:gd name="T2" fmla="*/ 34 w 44"/>
                <a:gd name="T3" fmla="*/ 261 h 265"/>
                <a:gd name="T4" fmla="*/ 39 w 44"/>
                <a:gd name="T5" fmla="*/ 265 h 265"/>
                <a:gd name="T6" fmla="*/ 43 w 44"/>
                <a:gd name="T7" fmla="*/ 259 h 265"/>
                <a:gd name="T8" fmla="*/ 41 w 44"/>
                <a:gd name="T9" fmla="*/ 240 h 265"/>
                <a:gd name="T10" fmla="*/ 36 w 44"/>
                <a:gd name="T11" fmla="*/ 236 h 265"/>
                <a:gd name="T12" fmla="*/ 32 w 44"/>
                <a:gd name="T13" fmla="*/ 242 h 265"/>
                <a:gd name="T14" fmla="*/ 25 w 44"/>
                <a:gd name="T15" fmla="*/ 194 h 265"/>
                <a:gd name="T16" fmla="*/ 28 w 44"/>
                <a:gd name="T17" fmla="*/ 213 h 265"/>
                <a:gd name="T18" fmla="*/ 33 w 44"/>
                <a:gd name="T19" fmla="*/ 217 h 265"/>
                <a:gd name="T20" fmla="*/ 37 w 44"/>
                <a:gd name="T21" fmla="*/ 212 h 265"/>
                <a:gd name="T22" fmla="*/ 35 w 44"/>
                <a:gd name="T23" fmla="*/ 193 h 265"/>
                <a:gd name="T24" fmla="*/ 29 w 44"/>
                <a:gd name="T25" fmla="*/ 189 h 265"/>
                <a:gd name="T26" fmla="*/ 25 w 44"/>
                <a:gd name="T27" fmla="*/ 194 h 265"/>
                <a:gd name="T28" fmla="*/ 19 w 44"/>
                <a:gd name="T29" fmla="*/ 147 h 265"/>
                <a:gd name="T30" fmla="*/ 22 w 44"/>
                <a:gd name="T31" fmla="*/ 166 h 265"/>
                <a:gd name="T32" fmla="*/ 27 w 44"/>
                <a:gd name="T33" fmla="*/ 170 h 265"/>
                <a:gd name="T34" fmla="*/ 31 w 44"/>
                <a:gd name="T35" fmla="*/ 165 h 265"/>
                <a:gd name="T36" fmla="*/ 29 w 44"/>
                <a:gd name="T37" fmla="*/ 146 h 265"/>
                <a:gd name="T38" fmla="*/ 23 w 44"/>
                <a:gd name="T39" fmla="*/ 142 h 265"/>
                <a:gd name="T40" fmla="*/ 19 w 44"/>
                <a:gd name="T41" fmla="*/ 147 h 265"/>
                <a:gd name="T42" fmla="*/ 13 w 44"/>
                <a:gd name="T43" fmla="*/ 100 h 265"/>
                <a:gd name="T44" fmla="*/ 16 w 44"/>
                <a:gd name="T45" fmla="*/ 119 h 265"/>
                <a:gd name="T46" fmla="*/ 21 w 44"/>
                <a:gd name="T47" fmla="*/ 123 h 265"/>
                <a:gd name="T48" fmla="*/ 25 w 44"/>
                <a:gd name="T49" fmla="*/ 118 h 265"/>
                <a:gd name="T50" fmla="*/ 22 w 44"/>
                <a:gd name="T51" fmla="*/ 99 h 265"/>
                <a:gd name="T52" fmla="*/ 17 w 44"/>
                <a:gd name="T53" fmla="*/ 95 h 265"/>
                <a:gd name="T54" fmla="*/ 13 w 44"/>
                <a:gd name="T55" fmla="*/ 100 h 265"/>
                <a:gd name="T56" fmla="*/ 7 w 44"/>
                <a:gd name="T57" fmla="*/ 53 h 265"/>
                <a:gd name="T58" fmla="*/ 9 w 44"/>
                <a:gd name="T59" fmla="*/ 71 h 265"/>
                <a:gd name="T60" fmla="*/ 15 w 44"/>
                <a:gd name="T61" fmla="*/ 75 h 265"/>
                <a:gd name="T62" fmla="*/ 19 w 44"/>
                <a:gd name="T63" fmla="*/ 70 h 265"/>
                <a:gd name="T64" fmla="*/ 16 w 44"/>
                <a:gd name="T65" fmla="*/ 51 h 265"/>
                <a:gd name="T66" fmla="*/ 11 w 44"/>
                <a:gd name="T67" fmla="*/ 47 h 265"/>
                <a:gd name="T68" fmla="*/ 7 w 44"/>
                <a:gd name="T69" fmla="*/ 53 h 265"/>
                <a:gd name="T70" fmla="*/ 1 w 44"/>
                <a:gd name="T71" fmla="*/ 5 h 265"/>
                <a:gd name="T72" fmla="*/ 3 w 44"/>
                <a:gd name="T73" fmla="*/ 24 h 265"/>
                <a:gd name="T74" fmla="*/ 8 w 44"/>
                <a:gd name="T75" fmla="*/ 28 h 265"/>
                <a:gd name="T76" fmla="*/ 13 w 44"/>
                <a:gd name="T77" fmla="*/ 23 h 265"/>
                <a:gd name="T78" fmla="*/ 10 w 44"/>
                <a:gd name="T79" fmla="*/ 4 h 265"/>
                <a:gd name="T80" fmla="*/ 5 w 44"/>
                <a:gd name="T81" fmla="*/ 0 h 265"/>
                <a:gd name="T82" fmla="*/ 1 w 44"/>
                <a:gd name="T83" fmla="*/ 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265">
                  <a:moveTo>
                    <a:pt x="32" y="242"/>
                  </a:moveTo>
                  <a:cubicBezTo>
                    <a:pt x="34" y="261"/>
                    <a:pt x="34" y="261"/>
                    <a:pt x="34" y="261"/>
                  </a:cubicBezTo>
                  <a:cubicBezTo>
                    <a:pt x="34" y="263"/>
                    <a:pt x="37" y="265"/>
                    <a:pt x="39" y="265"/>
                  </a:cubicBezTo>
                  <a:cubicBezTo>
                    <a:pt x="42" y="264"/>
                    <a:pt x="44" y="262"/>
                    <a:pt x="43" y="259"/>
                  </a:cubicBezTo>
                  <a:cubicBezTo>
                    <a:pt x="41" y="240"/>
                    <a:pt x="41" y="240"/>
                    <a:pt x="41" y="240"/>
                  </a:cubicBezTo>
                  <a:cubicBezTo>
                    <a:pt x="41" y="238"/>
                    <a:pt x="38" y="236"/>
                    <a:pt x="36" y="236"/>
                  </a:cubicBezTo>
                  <a:cubicBezTo>
                    <a:pt x="33" y="237"/>
                    <a:pt x="31" y="239"/>
                    <a:pt x="32" y="242"/>
                  </a:cubicBezTo>
                  <a:close/>
                  <a:moveTo>
                    <a:pt x="25" y="194"/>
                  </a:moveTo>
                  <a:cubicBezTo>
                    <a:pt x="28" y="213"/>
                    <a:pt x="28" y="213"/>
                    <a:pt x="28" y="213"/>
                  </a:cubicBezTo>
                  <a:cubicBezTo>
                    <a:pt x="28" y="216"/>
                    <a:pt x="31" y="218"/>
                    <a:pt x="33" y="217"/>
                  </a:cubicBezTo>
                  <a:cubicBezTo>
                    <a:pt x="36" y="217"/>
                    <a:pt x="38" y="215"/>
                    <a:pt x="37" y="212"/>
                  </a:cubicBezTo>
                  <a:cubicBezTo>
                    <a:pt x="35" y="193"/>
                    <a:pt x="35" y="193"/>
                    <a:pt x="35" y="193"/>
                  </a:cubicBezTo>
                  <a:cubicBezTo>
                    <a:pt x="34" y="191"/>
                    <a:pt x="32" y="189"/>
                    <a:pt x="29" y="189"/>
                  </a:cubicBezTo>
                  <a:cubicBezTo>
                    <a:pt x="27" y="189"/>
                    <a:pt x="25" y="192"/>
                    <a:pt x="25" y="194"/>
                  </a:cubicBezTo>
                  <a:close/>
                  <a:moveTo>
                    <a:pt x="19" y="147"/>
                  </a:moveTo>
                  <a:cubicBezTo>
                    <a:pt x="22" y="166"/>
                    <a:pt x="22" y="166"/>
                    <a:pt x="22" y="166"/>
                  </a:cubicBezTo>
                  <a:cubicBezTo>
                    <a:pt x="22" y="169"/>
                    <a:pt x="24" y="170"/>
                    <a:pt x="27" y="170"/>
                  </a:cubicBezTo>
                  <a:cubicBezTo>
                    <a:pt x="30" y="170"/>
                    <a:pt x="31" y="167"/>
                    <a:pt x="31" y="165"/>
                  </a:cubicBezTo>
                  <a:cubicBezTo>
                    <a:pt x="29" y="146"/>
                    <a:pt x="29" y="146"/>
                    <a:pt x="29" y="146"/>
                  </a:cubicBezTo>
                  <a:cubicBezTo>
                    <a:pt x="28" y="143"/>
                    <a:pt x="26" y="142"/>
                    <a:pt x="23" y="142"/>
                  </a:cubicBezTo>
                  <a:cubicBezTo>
                    <a:pt x="21" y="142"/>
                    <a:pt x="19" y="145"/>
                    <a:pt x="19" y="147"/>
                  </a:cubicBezTo>
                  <a:close/>
                  <a:moveTo>
                    <a:pt x="13" y="100"/>
                  </a:moveTo>
                  <a:cubicBezTo>
                    <a:pt x="16" y="119"/>
                    <a:pt x="16" y="119"/>
                    <a:pt x="16" y="119"/>
                  </a:cubicBezTo>
                  <a:cubicBezTo>
                    <a:pt x="16" y="121"/>
                    <a:pt x="18" y="123"/>
                    <a:pt x="21" y="123"/>
                  </a:cubicBezTo>
                  <a:cubicBezTo>
                    <a:pt x="23" y="122"/>
                    <a:pt x="25" y="120"/>
                    <a:pt x="25" y="118"/>
                  </a:cubicBezTo>
                  <a:cubicBezTo>
                    <a:pt x="22" y="99"/>
                    <a:pt x="22" y="99"/>
                    <a:pt x="22" y="99"/>
                  </a:cubicBezTo>
                  <a:cubicBezTo>
                    <a:pt x="22" y="96"/>
                    <a:pt x="20" y="94"/>
                    <a:pt x="17" y="95"/>
                  </a:cubicBezTo>
                  <a:cubicBezTo>
                    <a:pt x="15" y="95"/>
                    <a:pt x="13" y="97"/>
                    <a:pt x="13" y="100"/>
                  </a:cubicBezTo>
                  <a:close/>
                  <a:moveTo>
                    <a:pt x="7" y="53"/>
                  </a:moveTo>
                  <a:cubicBezTo>
                    <a:pt x="9" y="71"/>
                    <a:pt x="9" y="71"/>
                    <a:pt x="9" y="71"/>
                  </a:cubicBezTo>
                  <a:cubicBezTo>
                    <a:pt x="10" y="74"/>
                    <a:pt x="12" y="76"/>
                    <a:pt x="15" y="75"/>
                  </a:cubicBezTo>
                  <a:cubicBezTo>
                    <a:pt x="17" y="75"/>
                    <a:pt x="19" y="73"/>
                    <a:pt x="19" y="70"/>
                  </a:cubicBezTo>
                  <a:cubicBezTo>
                    <a:pt x="16" y="51"/>
                    <a:pt x="16" y="51"/>
                    <a:pt x="16" y="51"/>
                  </a:cubicBezTo>
                  <a:cubicBezTo>
                    <a:pt x="16" y="49"/>
                    <a:pt x="14" y="47"/>
                    <a:pt x="11" y="47"/>
                  </a:cubicBezTo>
                  <a:cubicBezTo>
                    <a:pt x="8" y="48"/>
                    <a:pt x="7" y="50"/>
                    <a:pt x="7" y="53"/>
                  </a:cubicBezTo>
                  <a:close/>
                  <a:moveTo>
                    <a:pt x="1" y="5"/>
                  </a:moveTo>
                  <a:cubicBezTo>
                    <a:pt x="3" y="24"/>
                    <a:pt x="3" y="24"/>
                    <a:pt x="3" y="24"/>
                  </a:cubicBezTo>
                  <a:cubicBezTo>
                    <a:pt x="4" y="27"/>
                    <a:pt x="6" y="29"/>
                    <a:pt x="8" y="28"/>
                  </a:cubicBezTo>
                  <a:cubicBezTo>
                    <a:pt x="11" y="28"/>
                    <a:pt x="13" y="26"/>
                    <a:pt x="13" y="23"/>
                  </a:cubicBezTo>
                  <a:cubicBezTo>
                    <a:pt x="10" y="4"/>
                    <a:pt x="10" y="4"/>
                    <a:pt x="10" y="4"/>
                  </a:cubicBezTo>
                  <a:cubicBezTo>
                    <a:pt x="10" y="1"/>
                    <a:pt x="7" y="0"/>
                    <a:pt x="5" y="0"/>
                  </a:cubicBezTo>
                  <a:cubicBezTo>
                    <a:pt x="2" y="0"/>
                    <a:pt x="0" y="3"/>
                    <a:pt x="1"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1" name="îsļíďe">
              <a:extLst>
                <a:ext uri="{FF2B5EF4-FFF2-40B4-BE49-F238E27FC236}">
                  <a16:creationId xmlns:a16="http://schemas.microsoft.com/office/drawing/2014/main" id="{D3DFBDA0-AE6F-480E-A424-69613A62CB79}"/>
                </a:ext>
              </a:extLst>
            </p:cNvPr>
            <p:cNvSpPr/>
            <p:nvPr/>
          </p:nvSpPr>
          <p:spPr bwMode="auto">
            <a:xfrm>
              <a:off x="5030540" y="4323774"/>
              <a:ext cx="18947" cy="31206"/>
            </a:xfrm>
            <a:custGeom>
              <a:avLst/>
              <a:gdLst>
                <a:gd name="T0" fmla="*/ 1 w 12"/>
                <a:gd name="T1" fmla="*/ 6 h 20"/>
                <a:gd name="T2" fmla="*/ 2 w 12"/>
                <a:gd name="T3" fmla="*/ 15 h 20"/>
                <a:gd name="T4" fmla="*/ 7 w 12"/>
                <a:gd name="T5" fmla="*/ 19 h 20"/>
                <a:gd name="T6" fmla="*/ 11 w 12"/>
                <a:gd name="T7" fmla="*/ 14 h 20"/>
                <a:gd name="T8" fmla="*/ 10 w 12"/>
                <a:gd name="T9" fmla="*/ 5 h 20"/>
                <a:gd name="T10" fmla="*/ 5 w 12"/>
                <a:gd name="T11" fmla="*/ 1 h 20"/>
                <a:gd name="T12" fmla="*/ 1 w 12"/>
                <a:gd name="T13" fmla="*/ 6 h 20"/>
              </a:gdLst>
              <a:ahLst/>
              <a:cxnLst>
                <a:cxn ang="0">
                  <a:pos x="T0" y="T1"/>
                </a:cxn>
                <a:cxn ang="0">
                  <a:pos x="T2" y="T3"/>
                </a:cxn>
                <a:cxn ang="0">
                  <a:pos x="T4" y="T5"/>
                </a:cxn>
                <a:cxn ang="0">
                  <a:pos x="T6" y="T7"/>
                </a:cxn>
                <a:cxn ang="0">
                  <a:pos x="T8" y="T9"/>
                </a:cxn>
                <a:cxn ang="0">
                  <a:pos x="T10" y="T11"/>
                </a:cxn>
                <a:cxn ang="0">
                  <a:pos x="T12" y="T13"/>
                </a:cxn>
              </a:cxnLst>
              <a:rect l="0" t="0" r="r" b="b"/>
              <a:pathLst>
                <a:path w="12" h="20">
                  <a:moveTo>
                    <a:pt x="1" y="6"/>
                  </a:moveTo>
                  <a:cubicBezTo>
                    <a:pt x="2" y="15"/>
                    <a:pt x="2" y="15"/>
                    <a:pt x="2" y="15"/>
                  </a:cubicBezTo>
                  <a:cubicBezTo>
                    <a:pt x="2" y="18"/>
                    <a:pt x="5" y="20"/>
                    <a:pt x="7" y="19"/>
                  </a:cubicBezTo>
                  <a:cubicBezTo>
                    <a:pt x="10" y="19"/>
                    <a:pt x="12" y="17"/>
                    <a:pt x="11" y="14"/>
                  </a:cubicBezTo>
                  <a:cubicBezTo>
                    <a:pt x="10" y="5"/>
                    <a:pt x="10" y="5"/>
                    <a:pt x="10" y="5"/>
                  </a:cubicBezTo>
                  <a:cubicBezTo>
                    <a:pt x="10" y="2"/>
                    <a:pt x="7" y="0"/>
                    <a:pt x="5" y="1"/>
                  </a:cubicBezTo>
                  <a:cubicBezTo>
                    <a:pt x="2" y="1"/>
                    <a:pt x="0" y="3"/>
                    <a:pt x="1" y="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2" name="íŝḷiḋe">
              <a:extLst>
                <a:ext uri="{FF2B5EF4-FFF2-40B4-BE49-F238E27FC236}">
                  <a16:creationId xmlns:a16="http://schemas.microsoft.com/office/drawing/2014/main" id="{B107AA1F-D791-43E6-8971-93117BF2A9F1}"/>
                </a:ext>
              </a:extLst>
            </p:cNvPr>
            <p:cNvSpPr/>
            <p:nvPr/>
          </p:nvSpPr>
          <p:spPr bwMode="auto">
            <a:xfrm>
              <a:off x="6121633" y="4015059"/>
              <a:ext cx="440227" cy="51267"/>
            </a:xfrm>
            <a:custGeom>
              <a:avLst/>
              <a:gdLst>
                <a:gd name="T0" fmla="*/ 0 w 277"/>
                <a:gd name="T1" fmla="*/ 12 h 32"/>
                <a:gd name="T2" fmla="*/ 125 w 277"/>
                <a:gd name="T3" fmla="*/ 32 h 32"/>
                <a:gd name="T4" fmla="*/ 193 w 277"/>
                <a:gd name="T5" fmla="*/ 27 h 32"/>
                <a:gd name="T6" fmla="*/ 277 w 277"/>
                <a:gd name="T7" fmla="*/ 13 h 32"/>
                <a:gd name="T8" fmla="*/ 274 w 277"/>
                <a:gd name="T9" fmla="*/ 1 h 32"/>
                <a:gd name="T10" fmla="*/ 191 w 277"/>
                <a:gd name="T11" fmla="*/ 15 h 32"/>
                <a:gd name="T12" fmla="*/ 125 w 277"/>
                <a:gd name="T13" fmla="*/ 19 h 32"/>
                <a:gd name="T14" fmla="*/ 4 w 277"/>
                <a:gd name="T15" fmla="*/ 0 h 32"/>
                <a:gd name="T16" fmla="*/ 0 w 277"/>
                <a:gd name="T17"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7" h="32">
                  <a:moveTo>
                    <a:pt x="0" y="12"/>
                  </a:moveTo>
                  <a:cubicBezTo>
                    <a:pt x="37" y="25"/>
                    <a:pt x="78" y="32"/>
                    <a:pt x="125" y="32"/>
                  </a:cubicBezTo>
                  <a:cubicBezTo>
                    <a:pt x="146" y="32"/>
                    <a:pt x="169" y="30"/>
                    <a:pt x="193" y="27"/>
                  </a:cubicBezTo>
                  <a:cubicBezTo>
                    <a:pt x="222" y="23"/>
                    <a:pt x="250" y="19"/>
                    <a:pt x="277" y="13"/>
                  </a:cubicBezTo>
                  <a:cubicBezTo>
                    <a:pt x="274" y="1"/>
                    <a:pt x="274" y="1"/>
                    <a:pt x="274" y="1"/>
                  </a:cubicBezTo>
                  <a:cubicBezTo>
                    <a:pt x="248" y="6"/>
                    <a:pt x="221" y="11"/>
                    <a:pt x="191" y="15"/>
                  </a:cubicBezTo>
                  <a:cubicBezTo>
                    <a:pt x="168" y="18"/>
                    <a:pt x="146" y="19"/>
                    <a:pt x="125" y="19"/>
                  </a:cubicBezTo>
                  <a:cubicBezTo>
                    <a:pt x="79" y="19"/>
                    <a:pt x="39" y="12"/>
                    <a:pt x="4" y="0"/>
                  </a:cubicBezTo>
                  <a:cubicBezTo>
                    <a:pt x="0" y="12"/>
                    <a:pt x="0" y="12"/>
                    <a:pt x="0" y="12"/>
                  </a:cubicBezTo>
                  <a:close/>
                </a:path>
              </a:pathLst>
            </a:custGeom>
            <a:solidFill>
              <a:srgbClr val="8C83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3" name="iṣḻïḍé">
              <a:extLst>
                <a:ext uri="{FF2B5EF4-FFF2-40B4-BE49-F238E27FC236}">
                  <a16:creationId xmlns:a16="http://schemas.microsoft.com/office/drawing/2014/main" id="{63FF5E19-CF73-4627-A62E-AF4F0D3555FD}"/>
                </a:ext>
              </a:extLst>
            </p:cNvPr>
            <p:cNvSpPr/>
            <p:nvPr/>
          </p:nvSpPr>
          <p:spPr bwMode="auto">
            <a:xfrm>
              <a:off x="4788695" y="3273918"/>
              <a:ext cx="1338511" cy="760087"/>
            </a:xfrm>
            <a:custGeom>
              <a:avLst/>
              <a:gdLst>
                <a:gd name="T0" fmla="*/ 2 w 842"/>
                <a:gd name="T1" fmla="*/ 479 h 479"/>
                <a:gd name="T2" fmla="*/ 61 w 842"/>
                <a:gd name="T3" fmla="*/ 451 h 479"/>
                <a:gd name="T4" fmla="*/ 95 w 842"/>
                <a:gd name="T5" fmla="*/ 404 h 479"/>
                <a:gd name="T6" fmla="*/ 133 w 842"/>
                <a:gd name="T7" fmla="*/ 289 h 479"/>
                <a:gd name="T8" fmla="*/ 194 w 842"/>
                <a:gd name="T9" fmla="*/ 108 h 479"/>
                <a:gd name="T10" fmla="*/ 250 w 842"/>
                <a:gd name="T11" fmla="*/ 43 h 479"/>
                <a:gd name="T12" fmla="*/ 338 w 842"/>
                <a:gd name="T13" fmla="*/ 13 h 479"/>
                <a:gd name="T14" fmla="*/ 354 w 842"/>
                <a:gd name="T15" fmla="*/ 12 h 479"/>
                <a:gd name="T16" fmla="*/ 424 w 842"/>
                <a:gd name="T17" fmla="*/ 28 h 479"/>
                <a:gd name="T18" fmla="*/ 519 w 842"/>
                <a:gd name="T19" fmla="*/ 116 h 479"/>
                <a:gd name="T20" fmla="*/ 644 w 842"/>
                <a:gd name="T21" fmla="*/ 319 h 479"/>
                <a:gd name="T22" fmla="*/ 726 w 842"/>
                <a:gd name="T23" fmla="*/ 413 h 479"/>
                <a:gd name="T24" fmla="*/ 838 w 842"/>
                <a:gd name="T25" fmla="*/ 479 h 479"/>
                <a:gd name="T26" fmla="*/ 842 w 842"/>
                <a:gd name="T27" fmla="*/ 467 h 479"/>
                <a:gd name="T28" fmla="*/ 690 w 842"/>
                <a:gd name="T29" fmla="*/ 358 h 479"/>
                <a:gd name="T30" fmla="*/ 541 w 842"/>
                <a:gd name="T31" fmla="*/ 127 h 479"/>
                <a:gd name="T32" fmla="*/ 462 w 842"/>
                <a:gd name="T33" fmla="*/ 36 h 479"/>
                <a:gd name="T34" fmla="*/ 354 w 842"/>
                <a:gd name="T35" fmla="*/ 0 h 479"/>
                <a:gd name="T36" fmla="*/ 337 w 842"/>
                <a:gd name="T37" fmla="*/ 1 h 479"/>
                <a:gd name="T38" fmla="*/ 253 w 842"/>
                <a:gd name="T39" fmla="*/ 26 h 479"/>
                <a:gd name="T40" fmla="*/ 202 w 842"/>
                <a:gd name="T41" fmla="*/ 73 h 479"/>
                <a:gd name="T42" fmla="*/ 148 w 842"/>
                <a:gd name="T43" fmla="*/ 188 h 479"/>
                <a:gd name="T44" fmla="*/ 96 w 842"/>
                <a:gd name="T45" fmla="*/ 371 h 479"/>
                <a:gd name="T46" fmla="*/ 59 w 842"/>
                <a:gd name="T47" fmla="*/ 436 h 479"/>
                <a:gd name="T48" fmla="*/ 0 w 842"/>
                <a:gd name="T49" fmla="*/ 466 h 479"/>
                <a:gd name="T50" fmla="*/ 2 w 842"/>
                <a:gd name="T51" fmla="*/ 479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2" h="479">
                  <a:moveTo>
                    <a:pt x="2" y="479"/>
                  </a:moveTo>
                  <a:cubicBezTo>
                    <a:pt x="26" y="476"/>
                    <a:pt x="45" y="466"/>
                    <a:pt x="61" y="451"/>
                  </a:cubicBezTo>
                  <a:cubicBezTo>
                    <a:pt x="75" y="438"/>
                    <a:pt x="86" y="422"/>
                    <a:pt x="95" y="404"/>
                  </a:cubicBezTo>
                  <a:cubicBezTo>
                    <a:pt x="111" y="371"/>
                    <a:pt x="122" y="331"/>
                    <a:pt x="133" y="289"/>
                  </a:cubicBezTo>
                  <a:cubicBezTo>
                    <a:pt x="149" y="227"/>
                    <a:pt x="165" y="160"/>
                    <a:pt x="194" y="108"/>
                  </a:cubicBezTo>
                  <a:cubicBezTo>
                    <a:pt x="209" y="82"/>
                    <a:pt x="227" y="60"/>
                    <a:pt x="250" y="43"/>
                  </a:cubicBezTo>
                  <a:cubicBezTo>
                    <a:pt x="273" y="27"/>
                    <a:pt x="302" y="16"/>
                    <a:pt x="338" y="13"/>
                  </a:cubicBezTo>
                  <a:cubicBezTo>
                    <a:pt x="343" y="12"/>
                    <a:pt x="349" y="12"/>
                    <a:pt x="354" y="12"/>
                  </a:cubicBezTo>
                  <a:cubicBezTo>
                    <a:pt x="380" y="12"/>
                    <a:pt x="404" y="18"/>
                    <a:pt x="424" y="28"/>
                  </a:cubicBezTo>
                  <a:cubicBezTo>
                    <a:pt x="461" y="46"/>
                    <a:pt x="491" y="77"/>
                    <a:pt x="519" y="116"/>
                  </a:cubicBezTo>
                  <a:cubicBezTo>
                    <a:pt x="560" y="175"/>
                    <a:pt x="597" y="250"/>
                    <a:pt x="644" y="319"/>
                  </a:cubicBezTo>
                  <a:cubicBezTo>
                    <a:pt x="668" y="353"/>
                    <a:pt x="695" y="385"/>
                    <a:pt x="726" y="413"/>
                  </a:cubicBezTo>
                  <a:cubicBezTo>
                    <a:pt x="758" y="441"/>
                    <a:pt x="795" y="464"/>
                    <a:pt x="838" y="479"/>
                  </a:cubicBezTo>
                  <a:cubicBezTo>
                    <a:pt x="842" y="467"/>
                    <a:pt x="842" y="467"/>
                    <a:pt x="842" y="467"/>
                  </a:cubicBezTo>
                  <a:cubicBezTo>
                    <a:pt x="778" y="445"/>
                    <a:pt x="730" y="405"/>
                    <a:pt x="690" y="358"/>
                  </a:cubicBezTo>
                  <a:cubicBezTo>
                    <a:pt x="630" y="287"/>
                    <a:pt x="588" y="198"/>
                    <a:pt x="541" y="127"/>
                  </a:cubicBezTo>
                  <a:cubicBezTo>
                    <a:pt x="517" y="91"/>
                    <a:pt x="492" y="59"/>
                    <a:pt x="462" y="36"/>
                  </a:cubicBezTo>
                  <a:cubicBezTo>
                    <a:pt x="432" y="14"/>
                    <a:pt x="396" y="0"/>
                    <a:pt x="354" y="0"/>
                  </a:cubicBezTo>
                  <a:cubicBezTo>
                    <a:pt x="348" y="0"/>
                    <a:pt x="343" y="0"/>
                    <a:pt x="337" y="1"/>
                  </a:cubicBezTo>
                  <a:cubicBezTo>
                    <a:pt x="304" y="3"/>
                    <a:pt x="276" y="12"/>
                    <a:pt x="253" y="26"/>
                  </a:cubicBezTo>
                  <a:cubicBezTo>
                    <a:pt x="233" y="39"/>
                    <a:pt x="216" y="55"/>
                    <a:pt x="202" y="73"/>
                  </a:cubicBezTo>
                  <a:cubicBezTo>
                    <a:pt x="177" y="106"/>
                    <a:pt x="161" y="146"/>
                    <a:pt x="148" y="188"/>
                  </a:cubicBezTo>
                  <a:cubicBezTo>
                    <a:pt x="128" y="251"/>
                    <a:pt x="116" y="318"/>
                    <a:pt x="96" y="371"/>
                  </a:cubicBezTo>
                  <a:cubicBezTo>
                    <a:pt x="86" y="397"/>
                    <a:pt x="74" y="419"/>
                    <a:pt x="59" y="436"/>
                  </a:cubicBezTo>
                  <a:cubicBezTo>
                    <a:pt x="43" y="452"/>
                    <a:pt x="25" y="463"/>
                    <a:pt x="0" y="466"/>
                  </a:cubicBezTo>
                  <a:cubicBezTo>
                    <a:pt x="2" y="479"/>
                    <a:pt x="2" y="479"/>
                    <a:pt x="2" y="479"/>
                  </a:cubicBezTo>
                  <a:close/>
                </a:path>
              </a:pathLst>
            </a:custGeom>
            <a:solidFill>
              <a:srgbClr val="8C83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4" name="ïSḷïḋé">
              <a:extLst>
                <a:ext uri="{FF2B5EF4-FFF2-40B4-BE49-F238E27FC236}">
                  <a16:creationId xmlns:a16="http://schemas.microsoft.com/office/drawing/2014/main" id="{7B46FB09-E0BE-4858-94D4-28656A89D2A1}"/>
                </a:ext>
              </a:extLst>
            </p:cNvPr>
            <p:cNvSpPr/>
            <p:nvPr/>
          </p:nvSpPr>
          <p:spPr bwMode="auto">
            <a:xfrm>
              <a:off x="5776139" y="3624985"/>
              <a:ext cx="766774" cy="236273"/>
            </a:xfrm>
            <a:custGeom>
              <a:avLst/>
              <a:gdLst>
                <a:gd name="T0" fmla="*/ 7 w 482"/>
                <a:gd name="T1" fmla="*/ 59 h 149"/>
                <a:gd name="T2" fmla="*/ 136 w 482"/>
                <a:gd name="T3" fmla="*/ 10 h 149"/>
                <a:gd name="T4" fmla="*/ 310 w 482"/>
                <a:gd name="T5" fmla="*/ 86 h 149"/>
                <a:gd name="T6" fmla="*/ 461 w 482"/>
                <a:gd name="T7" fmla="*/ 149 h 149"/>
                <a:gd name="T8" fmla="*/ 482 w 482"/>
                <a:gd name="T9" fmla="*/ 148 h 149"/>
                <a:gd name="T10" fmla="*/ 481 w 482"/>
                <a:gd name="T11" fmla="*/ 138 h 149"/>
                <a:gd name="T12" fmla="*/ 461 w 482"/>
                <a:gd name="T13" fmla="*/ 139 h 149"/>
                <a:gd name="T14" fmla="*/ 317 w 482"/>
                <a:gd name="T15" fmla="*/ 79 h 149"/>
                <a:gd name="T16" fmla="*/ 136 w 482"/>
                <a:gd name="T17" fmla="*/ 0 h 149"/>
                <a:gd name="T18" fmla="*/ 0 w 482"/>
                <a:gd name="T19" fmla="*/ 52 h 149"/>
                <a:gd name="T20" fmla="*/ 7 w 482"/>
                <a:gd name="T21" fmla="*/ 5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149">
                  <a:moveTo>
                    <a:pt x="7" y="59"/>
                  </a:moveTo>
                  <a:cubicBezTo>
                    <a:pt x="49" y="26"/>
                    <a:pt x="92" y="10"/>
                    <a:pt x="136" y="10"/>
                  </a:cubicBezTo>
                  <a:cubicBezTo>
                    <a:pt x="194" y="10"/>
                    <a:pt x="253" y="37"/>
                    <a:pt x="310" y="86"/>
                  </a:cubicBezTo>
                  <a:cubicBezTo>
                    <a:pt x="358" y="127"/>
                    <a:pt x="410" y="149"/>
                    <a:pt x="461" y="149"/>
                  </a:cubicBezTo>
                  <a:cubicBezTo>
                    <a:pt x="468" y="149"/>
                    <a:pt x="475" y="148"/>
                    <a:pt x="482" y="148"/>
                  </a:cubicBezTo>
                  <a:cubicBezTo>
                    <a:pt x="481" y="138"/>
                    <a:pt x="481" y="138"/>
                    <a:pt x="481" y="138"/>
                  </a:cubicBezTo>
                  <a:cubicBezTo>
                    <a:pt x="474" y="139"/>
                    <a:pt x="468" y="139"/>
                    <a:pt x="461" y="139"/>
                  </a:cubicBezTo>
                  <a:cubicBezTo>
                    <a:pt x="413" y="139"/>
                    <a:pt x="363" y="118"/>
                    <a:pt x="317" y="79"/>
                  </a:cubicBezTo>
                  <a:cubicBezTo>
                    <a:pt x="258" y="29"/>
                    <a:pt x="197" y="0"/>
                    <a:pt x="136" y="0"/>
                  </a:cubicBezTo>
                  <a:cubicBezTo>
                    <a:pt x="90" y="0"/>
                    <a:pt x="44" y="17"/>
                    <a:pt x="0" y="52"/>
                  </a:cubicBezTo>
                  <a:cubicBezTo>
                    <a:pt x="7" y="59"/>
                    <a:pt x="7" y="59"/>
                    <a:pt x="7" y="59"/>
                  </a:cubicBezTo>
                  <a:close/>
                </a:path>
              </a:pathLst>
            </a:custGeom>
            <a:solidFill>
              <a:srgbClr val="FF72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5" name="iṩļíďe">
              <a:extLst>
                <a:ext uri="{FF2B5EF4-FFF2-40B4-BE49-F238E27FC236}">
                  <a16:creationId xmlns:a16="http://schemas.microsoft.com/office/drawing/2014/main" id="{76E191FC-EC1E-43F6-9230-A99883B99EF2}"/>
                </a:ext>
              </a:extLst>
            </p:cNvPr>
            <p:cNvSpPr/>
            <p:nvPr/>
          </p:nvSpPr>
          <p:spPr bwMode="auto">
            <a:xfrm>
              <a:off x="5578873" y="3707458"/>
              <a:ext cx="208411" cy="247418"/>
            </a:xfrm>
            <a:custGeom>
              <a:avLst/>
              <a:gdLst>
                <a:gd name="T0" fmla="*/ 7 w 131"/>
                <a:gd name="T1" fmla="*/ 156 h 156"/>
                <a:gd name="T2" fmla="*/ 35 w 131"/>
                <a:gd name="T3" fmla="*/ 120 h 156"/>
                <a:gd name="T4" fmla="*/ 131 w 131"/>
                <a:gd name="T5" fmla="*/ 7 h 156"/>
                <a:gd name="T6" fmla="*/ 124 w 131"/>
                <a:gd name="T7" fmla="*/ 0 h 156"/>
                <a:gd name="T8" fmla="*/ 27 w 131"/>
                <a:gd name="T9" fmla="*/ 115 h 156"/>
                <a:gd name="T10" fmla="*/ 0 w 131"/>
                <a:gd name="T11" fmla="*/ 149 h 156"/>
                <a:gd name="T12" fmla="*/ 7 w 131"/>
                <a:gd name="T13" fmla="*/ 156 h 156"/>
              </a:gdLst>
              <a:ahLst/>
              <a:cxnLst>
                <a:cxn ang="0">
                  <a:pos x="T0" y="T1"/>
                </a:cxn>
                <a:cxn ang="0">
                  <a:pos x="T2" y="T3"/>
                </a:cxn>
                <a:cxn ang="0">
                  <a:pos x="T4" y="T5"/>
                </a:cxn>
                <a:cxn ang="0">
                  <a:pos x="T6" y="T7"/>
                </a:cxn>
                <a:cxn ang="0">
                  <a:pos x="T8" y="T9"/>
                </a:cxn>
                <a:cxn ang="0">
                  <a:pos x="T10" y="T11"/>
                </a:cxn>
                <a:cxn ang="0">
                  <a:pos x="T12" y="T13"/>
                </a:cxn>
              </a:cxnLst>
              <a:rect l="0" t="0" r="r" b="b"/>
              <a:pathLst>
                <a:path w="131" h="156">
                  <a:moveTo>
                    <a:pt x="7" y="156"/>
                  </a:moveTo>
                  <a:cubicBezTo>
                    <a:pt x="17" y="146"/>
                    <a:pt x="26" y="134"/>
                    <a:pt x="35" y="120"/>
                  </a:cubicBezTo>
                  <a:cubicBezTo>
                    <a:pt x="66" y="70"/>
                    <a:pt x="98" y="33"/>
                    <a:pt x="131" y="7"/>
                  </a:cubicBezTo>
                  <a:cubicBezTo>
                    <a:pt x="124" y="0"/>
                    <a:pt x="124" y="0"/>
                    <a:pt x="124" y="0"/>
                  </a:cubicBezTo>
                  <a:cubicBezTo>
                    <a:pt x="91" y="27"/>
                    <a:pt x="58" y="64"/>
                    <a:pt x="27" y="115"/>
                  </a:cubicBezTo>
                  <a:cubicBezTo>
                    <a:pt x="18" y="128"/>
                    <a:pt x="9" y="139"/>
                    <a:pt x="0" y="149"/>
                  </a:cubicBezTo>
                  <a:cubicBezTo>
                    <a:pt x="7" y="156"/>
                    <a:pt x="7" y="156"/>
                    <a:pt x="7" y="1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6" name="îŝľïďê">
              <a:extLst>
                <a:ext uri="{FF2B5EF4-FFF2-40B4-BE49-F238E27FC236}">
                  <a16:creationId xmlns:a16="http://schemas.microsoft.com/office/drawing/2014/main" id="{6733861D-2FE4-4E00-826D-50129857FB96}"/>
                </a:ext>
              </a:extLst>
            </p:cNvPr>
            <p:cNvSpPr/>
            <p:nvPr/>
          </p:nvSpPr>
          <p:spPr bwMode="auto">
            <a:xfrm>
              <a:off x="4763061" y="3769870"/>
              <a:ext cx="826957" cy="277510"/>
            </a:xfrm>
            <a:custGeom>
              <a:avLst/>
              <a:gdLst>
                <a:gd name="T0" fmla="*/ 1 w 520"/>
                <a:gd name="T1" fmla="*/ 12 h 175"/>
                <a:gd name="T2" fmla="*/ 33 w 520"/>
                <a:gd name="T3" fmla="*/ 9 h 175"/>
                <a:gd name="T4" fmla="*/ 161 w 520"/>
                <a:gd name="T5" fmla="*/ 47 h 175"/>
                <a:gd name="T6" fmla="*/ 246 w 520"/>
                <a:gd name="T7" fmla="*/ 116 h 175"/>
                <a:gd name="T8" fmla="*/ 389 w 520"/>
                <a:gd name="T9" fmla="*/ 175 h 175"/>
                <a:gd name="T10" fmla="*/ 520 w 520"/>
                <a:gd name="T11" fmla="*/ 117 h 175"/>
                <a:gd name="T12" fmla="*/ 513 w 520"/>
                <a:gd name="T13" fmla="*/ 110 h 175"/>
                <a:gd name="T14" fmla="*/ 389 w 520"/>
                <a:gd name="T15" fmla="*/ 165 h 175"/>
                <a:gd name="T16" fmla="*/ 253 w 520"/>
                <a:gd name="T17" fmla="*/ 109 h 175"/>
                <a:gd name="T18" fmla="*/ 166 w 520"/>
                <a:gd name="T19" fmla="*/ 38 h 175"/>
                <a:gd name="T20" fmla="*/ 33 w 520"/>
                <a:gd name="T21" fmla="*/ 0 h 175"/>
                <a:gd name="T22" fmla="*/ 0 w 520"/>
                <a:gd name="T23" fmla="*/ 2 h 175"/>
                <a:gd name="T24" fmla="*/ 1 w 520"/>
                <a:gd name="T25" fmla="*/ 1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0" h="175">
                  <a:moveTo>
                    <a:pt x="1" y="12"/>
                  </a:moveTo>
                  <a:cubicBezTo>
                    <a:pt x="12" y="10"/>
                    <a:pt x="23" y="9"/>
                    <a:pt x="33" y="9"/>
                  </a:cubicBezTo>
                  <a:cubicBezTo>
                    <a:pt x="83" y="10"/>
                    <a:pt x="125" y="25"/>
                    <a:pt x="161" y="47"/>
                  </a:cubicBezTo>
                  <a:cubicBezTo>
                    <a:pt x="196" y="68"/>
                    <a:pt x="224" y="95"/>
                    <a:pt x="246" y="116"/>
                  </a:cubicBezTo>
                  <a:cubicBezTo>
                    <a:pt x="283" y="152"/>
                    <a:pt x="336" y="175"/>
                    <a:pt x="389" y="175"/>
                  </a:cubicBezTo>
                  <a:cubicBezTo>
                    <a:pt x="435" y="175"/>
                    <a:pt x="482" y="158"/>
                    <a:pt x="520" y="117"/>
                  </a:cubicBezTo>
                  <a:cubicBezTo>
                    <a:pt x="513" y="110"/>
                    <a:pt x="513" y="110"/>
                    <a:pt x="513" y="110"/>
                  </a:cubicBezTo>
                  <a:cubicBezTo>
                    <a:pt x="477" y="149"/>
                    <a:pt x="433" y="165"/>
                    <a:pt x="389" y="165"/>
                  </a:cubicBezTo>
                  <a:cubicBezTo>
                    <a:pt x="338" y="165"/>
                    <a:pt x="288" y="143"/>
                    <a:pt x="253" y="109"/>
                  </a:cubicBezTo>
                  <a:cubicBezTo>
                    <a:pt x="231" y="87"/>
                    <a:pt x="202" y="60"/>
                    <a:pt x="166" y="38"/>
                  </a:cubicBezTo>
                  <a:cubicBezTo>
                    <a:pt x="129" y="16"/>
                    <a:pt x="85" y="0"/>
                    <a:pt x="33" y="0"/>
                  </a:cubicBezTo>
                  <a:cubicBezTo>
                    <a:pt x="22" y="0"/>
                    <a:pt x="11" y="0"/>
                    <a:pt x="0" y="2"/>
                  </a:cubicBezTo>
                  <a:cubicBezTo>
                    <a:pt x="1" y="12"/>
                    <a:pt x="1" y="12"/>
                    <a:pt x="1" y="12"/>
                  </a:cubicBezTo>
                  <a:close/>
                </a:path>
              </a:pathLst>
            </a:custGeom>
            <a:solidFill>
              <a:srgbClr val="FF72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7" name="iṡ1îḋè">
              <a:extLst>
                <a:ext uri="{FF2B5EF4-FFF2-40B4-BE49-F238E27FC236}">
                  <a16:creationId xmlns:a16="http://schemas.microsoft.com/office/drawing/2014/main" id="{0AFB85AA-E853-48C8-9329-69C1E97BADDF}"/>
                </a:ext>
              </a:extLst>
            </p:cNvPr>
            <p:cNvSpPr/>
            <p:nvPr/>
          </p:nvSpPr>
          <p:spPr bwMode="auto">
            <a:xfrm>
              <a:off x="4685046" y="3253857"/>
              <a:ext cx="1901332" cy="1123413"/>
            </a:xfrm>
            <a:custGeom>
              <a:avLst/>
              <a:gdLst>
                <a:gd name="T0" fmla="*/ 0 w 1706"/>
                <a:gd name="T1" fmla="*/ 3 h 1008"/>
                <a:gd name="T2" fmla="*/ 132 w 1706"/>
                <a:gd name="T3" fmla="*/ 1008 h 1008"/>
                <a:gd name="T4" fmla="*/ 1706 w 1706"/>
                <a:gd name="T5" fmla="*/ 803 h 1008"/>
                <a:gd name="T6" fmla="*/ 1704 w 1706"/>
                <a:gd name="T7" fmla="*/ 780 h 1008"/>
                <a:gd name="T8" fmla="*/ 150 w 1706"/>
                <a:gd name="T9" fmla="*/ 982 h 1008"/>
                <a:gd name="T10" fmla="*/ 22 w 1706"/>
                <a:gd name="T11" fmla="*/ 0 h 1008"/>
                <a:gd name="T12" fmla="*/ 0 w 1706"/>
                <a:gd name="T13" fmla="*/ 3 h 1008"/>
                <a:gd name="T14" fmla="*/ 0 w 1706"/>
                <a:gd name="T15" fmla="*/ 3 h 10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6" h="1008">
                  <a:moveTo>
                    <a:pt x="0" y="3"/>
                  </a:moveTo>
                  <a:lnTo>
                    <a:pt x="132" y="1008"/>
                  </a:lnTo>
                  <a:lnTo>
                    <a:pt x="1706" y="803"/>
                  </a:lnTo>
                  <a:lnTo>
                    <a:pt x="1704" y="780"/>
                  </a:lnTo>
                  <a:lnTo>
                    <a:pt x="150" y="982"/>
                  </a:lnTo>
                  <a:lnTo>
                    <a:pt x="22" y="0"/>
                  </a:lnTo>
                  <a:lnTo>
                    <a:pt x="0" y="3"/>
                  </a:lnTo>
                  <a:lnTo>
                    <a:pt x="0" y="3"/>
                  </a:lnTo>
                  <a:close/>
                </a:path>
              </a:pathLst>
            </a:custGeom>
            <a:solidFill>
              <a:srgbClr val="3F47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8" name="îṥḻíḓè">
              <a:extLst>
                <a:ext uri="{FF2B5EF4-FFF2-40B4-BE49-F238E27FC236}">
                  <a16:creationId xmlns:a16="http://schemas.microsoft.com/office/drawing/2014/main" id="{F2D27609-6A30-4C5F-9B1D-F7B234B90276}"/>
                </a:ext>
              </a:extLst>
            </p:cNvPr>
            <p:cNvSpPr/>
            <p:nvPr/>
          </p:nvSpPr>
          <p:spPr bwMode="auto">
            <a:xfrm>
              <a:off x="4661642" y="3186988"/>
              <a:ext cx="79130" cy="102534"/>
            </a:xfrm>
            <a:custGeom>
              <a:avLst/>
              <a:gdLst>
                <a:gd name="T0" fmla="*/ 24 w 71"/>
                <a:gd name="T1" fmla="*/ 0 h 92"/>
                <a:gd name="T2" fmla="*/ 0 w 71"/>
                <a:gd name="T3" fmla="*/ 92 h 92"/>
                <a:gd name="T4" fmla="*/ 33 w 71"/>
                <a:gd name="T5" fmla="*/ 67 h 92"/>
                <a:gd name="T6" fmla="*/ 71 w 71"/>
                <a:gd name="T7" fmla="*/ 82 h 92"/>
                <a:gd name="T8" fmla="*/ 24 w 71"/>
                <a:gd name="T9" fmla="*/ 0 h 92"/>
              </a:gdLst>
              <a:ahLst/>
              <a:cxnLst>
                <a:cxn ang="0">
                  <a:pos x="T0" y="T1"/>
                </a:cxn>
                <a:cxn ang="0">
                  <a:pos x="T2" y="T3"/>
                </a:cxn>
                <a:cxn ang="0">
                  <a:pos x="T4" y="T5"/>
                </a:cxn>
                <a:cxn ang="0">
                  <a:pos x="T6" y="T7"/>
                </a:cxn>
                <a:cxn ang="0">
                  <a:pos x="T8" y="T9"/>
                </a:cxn>
              </a:cxnLst>
              <a:rect l="0" t="0" r="r" b="b"/>
              <a:pathLst>
                <a:path w="71" h="92">
                  <a:moveTo>
                    <a:pt x="24" y="0"/>
                  </a:moveTo>
                  <a:lnTo>
                    <a:pt x="0" y="92"/>
                  </a:lnTo>
                  <a:lnTo>
                    <a:pt x="33" y="67"/>
                  </a:lnTo>
                  <a:lnTo>
                    <a:pt x="71" y="82"/>
                  </a:lnTo>
                  <a:lnTo>
                    <a:pt x="24" y="0"/>
                  </a:lnTo>
                  <a:close/>
                </a:path>
              </a:pathLst>
            </a:custGeom>
            <a:solidFill>
              <a:srgbClr val="3F47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9" name="ïṧliḑé">
              <a:extLst>
                <a:ext uri="{FF2B5EF4-FFF2-40B4-BE49-F238E27FC236}">
                  <a16:creationId xmlns:a16="http://schemas.microsoft.com/office/drawing/2014/main" id="{5F1C3D80-8A3B-4D2D-8D12-AF4309E535D9}"/>
                </a:ext>
              </a:extLst>
            </p:cNvPr>
            <p:cNvSpPr/>
            <p:nvPr/>
          </p:nvSpPr>
          <p:spPr bwMode="auto">
            <a:xfrm>
              <a:off x="6551829" y="4099761"/>
              <a:ext cx="101420" cy="80244"/>
            </a:xfrm>
            <a:custGeom>
              <a:avLst/>
              <a:gdLst>
                <a:gd name="T0" fmla="*/ 91 w 91"/>
                <a:gd name="T1" fmla="*/ 25 h 72"/>
                <a:gd name="T2" fmla="*/ 9 w 91"/>
                <a:gd name="T3" fmla="*/ 72 h 72"/>
                <a:gd name="T4" fmla="*/ 26 w 91"/>
                <a:gd name="T5" fmla="*/ 34 h 72"/>
                <a:gd name="T6" fmla="*/ 0 w 91"/>
                <a:gd name="T7" fmla="*/ 0 h 72"/>
                <a:gd name="T8" fmla="*/ 91 w 91"/>
                <a:gd name="T9" fmla="*/ 25 h 72"/>
              </a:gdLst>
              <a:ahLst/>
              <a:cxnLst>
                <a:cxn ang="0">
                  <a:pos x="T0" y="T1"/>
                </a:cxn>
                <a:cxn ang="0">
                  <a:pos x="T2" y="T3"/>
                </a:cxn>
                <a:cxn ang="0">
                  <a:pos x="T4" y="T5"/>
                </a:cxn>
                <a:cxn ang="0">
                  <a:pos x="T6" y="T7"/>
                </a:cxn>
                <a:cxn ang="0">
                  <a:pos x="T8" y="T9"/>
                </a:cxn>
              </a:cxnLst>
              <a:rect l="0" t="0" r="r" b="b"/>
              <a:pathLst>
                <a:path w="91" h="72">
                  <a:moveTo>
                    <a:pt x="91" y="25"/>
                  </a:moveTo>
                  <a:lnTo>
                    <a:pt x="9" y="72"/>
                  </a:lnTo>
                  <a:lnTo>
                    <a:pt x="26" y="34"/>
                  </a:lnTo>
                  <a:lnTo>
                    <a:pt x="0" y="0"/>
                  </a:lnTo>
                  <a:lnTo>
                    <a:pt x="91" y="25"/>
                  </a:lnTo>
                  <a:close/>
                </a:path>
              </a:pathLst>
            </a:custGeom>
            <a:solidFill>
              <a:srgbClr val="3F47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0" name="îṥḻïḋè">
              <a:extLst>
                <a:ext uri="{FF2B5EF4-FFF2-40B4-BE49-F238E27FC236}">
                  <a16:creationId xmlns:a16="http://schemas.microsoft.com/office/drawing/2014/main" id="{4A2967C9-0E88-4407-9017-F8BB6C609F1F}"/>
                </a:ext>
              </a:extLst>
            </p:cNvPr>
            <p:cNvSpPr/>
            <p:nvPr/>
          </p:nvSpPr>
          <p:spPr bwMode="auto">
            <a:xfrm>
              <a:off x="4942495" y="3781015"/>
              <a:ext cx="55725" cy="54611"/>
            </a:xfrm>
            <a:custGeom>
              <a:avLst/>
              <a:gdLst>
                <a:gd name="T0" fmla="*/ 1 w 35"/>
                <a:gd name="T1" fmla="*/ 20 h 35"/>
                <a:gd name="T2" fmla="*/ 15 w 35"/>
                <a:gd name="T3" fmla="*/ 2 h 35"/>
                <a:gd name="T4" fmla="*/ 34 w 35"/>
                <a:gd name="T5" fmla="*/ 16 h 35"/>
                <a:gd name="T6" fmla="*/ 20 w 35"/>
                <a:gd name="T7" fmla="*/ 34 h 35"/>
                <a:gd name="T8" fmla="*/ 1 w 35"/>
                <a:gd name="T9" fmla="*/ 20 h 35"/>
              </a:gdLst>
              <a:ahLst/>
              <a:cxnLst>
                <a:cxn ang="0">
                  <a:pos x="T0" y="T1"/>
                </a:cxn>
                <a:cxn ang="0">
                  <a:pos x="T2" y="T3"/>
                </a:cxn>
                <a:cxn ang="0">
                  <a:pos x="T4" y="T5"/>
                </a:cxn>
                <a:cxn ang="0">
                  <a:pos x="T6" y="T7"/>
                </a:cxn>
                <a:cxn ang="0">
                  <a:pos x="T8" y="T9"/>
                </a:cxn>
              </a:cxnLst>
              <a:rect l="0" t="0" r="r" b="b"/>
              <a:pathLst>
                <a:path w="35" h="35">
                  <a:moveTo>
                    <a:pt x="1" y="20"/>
                  </a:moveTo>
                  <a:cubicBezTo>
                    <a:pt x="0" y="11"/>
                    <a:pt x="6" y="3"/>
                    <a:pt x="15" y="2"/>
                  </a:cubicBezTo>
                  <a:cubicBezTo>
                    <a:pt x="24" y="0"/>
                    <a:pt x="32" y="7"/>
                    <a:pt x="34" y="16"/>
                  </a:cubicBezTo>
                  <a:cubicBezTo>
                    <a:pt x="35" y="25"/>
                    <a:pt x="29" y="33"/>
                    <a:pt x="20" y="34"/>
                  </a:cubicBezTo>
                  <a:cubicBezTo>
                    <a:pt x="11" y="35"/>
                    <a:pt x="2" y="29"/>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1" name="íşḻîḍé">
              <a:extLst>
                <a:ext uri="{FF2B5EF4-FFF2-40B4-BE49-F238E27FC236}">
                  <a16:creationId xmlns:a16="http://schemas.microsoft.com/office/drawing/2014/main" id="{5FB82390-E14C-414C-99B2-1E74F3C76B0F}"/>
                </a:ext>
              </a:extLst>
            </p:cNvPr>
            <p:cNvSpPr/>
            <p:nvPr/>
          </p:nvSpPr>
          <p:spPr bwMode="auto">
            <a:xfrm>
              <a:off x="4936922" y="3775442"/>
              <a:ext cx="66870" cy="66870"/>
            </a:xfrm>
            <a:custGeom>
              <a:avLst/>
              <a:gdLst>
                <a:gd name="T0" fmla="*/ 5 w 42"/>
                <a:gd name="T1" fmla="*/ 23 h 42"/>
                <a:gd name="T2" fmla="*/ 10 w 42"/>
                <a:gd name="T3" fmla="*/ 22 h 42"/>
                <a:gd name="T4" fmla="*/ 10 w 42"/>
                <a:gd name="T5" fmla="*/ 21 h 42"/>
                <a:gd name="T6" fmla="*/ 20 w 42"/>
                <a:gd name="T7" fmla="*/ 9 h 42"/>
                <a:gd name="T8" fmla="*/ 21 w 42"/>
                <a:gd name="T9" fmla="*/ 9 h 42"/>
                <a:gd name="T10" fmla="*/ 33 w 42"/>
                <a:gd name="T11" fmla="*/ 19 h 42"/>
                <a:gd name="T12" fmla="*/ 33 w 42"/>
                <a:gd name="T13" fmla="*/ 21 h 42"/>
                <a:gd name="T14" fmla="*/ 23 w 42"/>
                <a:gd name="T15" fmla="*/ 32 h 42"/>
                <a:gd name="T16" fmla="*/ 21 w 42"/>
                <a:gd name="T17" fmla="*/ 32 h 42"/>
                <a:gd name="T18" fmla="*/ 10 w 42"/>
                <a:gd name="T19" fmla="*/ 22 h 42"/>
                <a:gd name="T20" fmla="*/ 5 w 42"/>
                <a:gd name="T21" fmla="*/ 23 h 42"/>
                <a:gd name="T22" fmla="*/ 1 w 42"/>
                <a:gd name="T23" fmla="*/ 23 h 42"/>
                <a:gd name="T24" fmla="*/ 21 w 42"/>
                <a:gd name="T25" fmla="*/ 42 h 42"/>
                <a:gd name="T26" fmla="*/ 24 w 42"/>
                <a:gd name="T27" fmla="*/ 42 h 42"/>
                <a:gd name="T28" fmla="*/ 42 w 42"/>
                <a:gd name="T29" fmla="*/ 21 h 42"/>
                <a:gd name="T30" fmla="*/ 42 w 42"/>
                <a:gd name="T31" fmla="*/ 18 h 42"/>
                <a:gd name="T32" fmla="*/ 21 w 42"/>
                <a:gd name="T33" fmla="*/ 0 h 42"/>
                <a:gd name="T34" fmla="*/ 19 w 42"/>
                <a:gd name="T35" fmla="*/ 0 h 42"/>
                <a:gd name="T36" fmla="*/ 0 w 42"/>
                <a:gd name="T37" fmla="*/ 21 h 42"/>
                <a:gd name="T38" fmla="*/ 1 w 42"/>
                <a:gd name="T39" fmla="*/ 23 h 42"/>
                <a:gd name="T40" fmla="*/ 5 w 42"/>
                <a:gd name="T41"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42">
                  <a:moveTo>
                    <a:pt x="5" y="23"/>
                  </a:moveTo>
                  <a:cubicBezTo>
                    <a:pt x="10" y="22"/>
                    <a:pt x="10" y="22"/>
                    <a:pt x="10" y="22"/>
                  </a:cubicBezTo>
                  <a:cubicBezTo>
                    <a:pt x="10" y="22"/>
                    <a:pt x="10" y="21"/>
                    <a:pt x="10" y="21"/>
                  </a:cubicBezTo>
                  <a:cubicBezTo>
                    <a:pt x="10" y="15"/>
                    <a:pt x="14" y="10"/>
                    <a:pt x="20" y="9"/>
                  </a:cubicBezTo>
                  <a:cubicBezTo>
                    <a:pt x="20" y="9"/>
                    <a:pt x="21" y="9"/>
                    <a:pt x="21" y="9"/>
                  </a:cubicBezTo>
                  <a:cubicBezTo>
                    <a:pt x="27" y="9"/>
                    <a:pt x="32" y="13"/>
                    <a:pt x="33" y="19"/>
                  </a:cubicBezTo>
                  <a:cubicBezTo>
                    <a:pt x="33" y="20"/>
                    <a:pt x="33" y="20"/>
                    <a:pt x="33" y="21"/>
                  </a:cubicBezTo>
                  <a:cubicBezTo>
                    <a:pt x="33" y="27"/>
                    <a:pt x="29" y="32"/>
                    <a:pt x="23" y="32"/>
                  </a:cubicBezTo>
                  <a:cubicBezTo>
                    <a:pt x="22" y="32"/>
                    <a:pt x="22" y="32"/>
                    <a:pt x="21" y="32"/>
                  </a:cubicBezTo>
                  <a:cubicBezTo>
                    <a:pt x="16" y="32"/>
                    <a:pt x="11" y="28"/>
                    <a:pt x="10" y="22"/>
                  </a:cubicBezTo>
                  <a:cubicBezTo>
                    <a:pt x="5" y="23"/>
                    <a:pt x="5" y="23"/>
                    <a:pt x="5" y="23"/>
                  </a:cubicBezTo>
                  <a:cubicBezTo>
                    <a:pt x="1" y="23"/>
                    <a:pt x="1" y="23"/>
                    <a:pt x="1" y="23"/>
                  </a:cubicBezTo>
                  <a:cubicBezTo>
                    <a:pt x="2" y="34"/>
                    <a:pt x="11" y="42"/>
                    <a:pt x="21" y="42"/>
                  </a:cubicBezTo>
                  <a:cubicBezTo>
                    <a:pt x="22" y="42"/>
                    <a:pt x="23" y="42"/>
                    <a:pt x="24" y="42"/>
                  </a:cubicBezTo>
                  <a:cubicBezTo>
                    <a:pt x="35" y="40"/>
                    <a:pt x="42" y="31"/>
                    <a:pt x="42" y="21"/>
                  </a:cubicBezTo>
                  <a:cubicBezTo>
                    <a:pt x="42" y="20"/>
                    <a:pt x="42" y="19"/>
                    <a:pt x="42" y="18"/>
                  </a:cubicBezTo>
                  <a:cubicBezTo>
                    <a:pt x="41" y="7"/>
                    <a:pt x="32" y="0"/>
                    <a:pt x="21" y="0"/>
                  </a:cubicBezTo>
                  <a:cubicBezTo>
                    <a:pt x="21" y="0"/>
                    <a:pt x="20" y="0"/>
                    <a:pt x="19" y="0"/>
                  </a:cubicBezTo>
                  <a:cubicBezTo>
                    <a:pt x="8" y="1"/>
                    <a:pt x="0" y="10"/>
                    <a:pt x="0" y="21"/>
                  </a:cubicBezTo>
                  <a:cubicBezTo>
                    <a:pt x="0" y="22"/>
                    <a:pt x="0" y="23"/>
                    <a:pt x="1" y="23"/>
                  </a:cubicBezTo>
                  <a:lnTo>
                    <a:pt x="5" y="23"/>
                  </a:ln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2" name="ïṡḷiḑe">
              <a:extLst>
                <a:ext uri="{FF2B5EF4-FFF2-40B4-BE49-F238E27FC236}">
                  <a16:creationId xmlns:a16="http://schemas.microsoft.com/office/drawing/2014/main" id="{D5F09058-F97A-4784-ADEB-D942F61A9377}"/>
                </a:ext>
              </a:extLst>
            </p:cNvPr>
            <p:cNvSpPr/>
            <p:nvPr/>
          </p:nvSpPr>
          <p:spPr bwMode="auto">
            <a:xfrm>
              <a:off x="4739657" y="3755381"/>
              <a:ext cx="55725" cy="53496"/>
            </a:xfrm>
            <a:custGeom>
              <a:avLst/>
              <a:gdLst>
                <a:gd name="T0" fmla="*/ 1 w 35"/>
                <a:gd name="T1" fmla="*/ 19 h 34"/>
                <a:gd name="T2" fmla="*/ 15 w 35"/>
                <a:gd name="T3" fmla="*/ 1 h 34"/>
                <a:gd name="T4" fmla="*/ 34 w 35"/>
                <a:gd name="T5" fmla="*/ 15 h 34"/>
                <a:gd name="T6" fmla="*/ 20 w 35"/>
                <a:gd name="T7" fmla="*/ 33 h 34"/>
                <a:gd name="T8" fmla="*/ 1 w 35"/>
                <a:gd name="T9" fmla="*/ 19 h 34"/>
              </a:gdLst>
              <a:ahLst/>
              <a:cxnLst>
                <a:cxn ang="0">
                  <a:pos x="T0" y="T1"/>
                </a:cxn>
                <a:cxn ang="0">
                  <a:pos x="T2" y="T3"/>
                </a:cxn>
                <a:cxn ang="0">
                  <a:pos x="T4" y="T5"/>
                </a:cxn>
                <a:cxn ang="0">
                  <a:pos x="T6" y="T7"/>
                </a:cxn>
                <a:cxn ang="0">
                  <a:pos x="T8" y="T9"/>
                </a:cxn>
              </a:cxnLst>
              <a:rect l="0" t="0" r="r" b="b"/>
              <a:pathLst>
                <a:path w="35" h="34">
                  <a:moveTo>
                    <a:pt x="1" y="19"/>
                  </a:moveTo>
                  <a:cubicBezTo>
                    <a:pt x="0" y="10"/>
                    <a:pt x="6" y="2"/>
                    <a:pt x="15" y="1"/>
                  </a:cubicBezTo>
                  <a:cubicBezTo>
                    <a:pt x="24" y="0"/>
                    <a:pt x="33" y="6"/>
                    <a:pt x="34" y="15"/>
                  </a:cubicBezTo>
                  <a:cubicBezTo>
                    <a:pt x="35" y="24"/>
                    <a:pt x="29" y="32"/>
                    <a:pt x="20" y="33"/>
                  </a:cubicBezTo>
                  <a:cubicBezTo>
                    <a:pt x="11" y="34"/>
                    <a:pt x="2" y="28"/>
                    <a:pt x="1"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3" name="íṩḷíḍé">
              <a:extLst>
                <a:ext uri="{FF2B5EF4-FFF2-40B4-BE49-F238E27FC236}">
                  <a16:creationId xmlns:a16="http://schemas.microsoft.com/office/drawing/2014/main" id="{E9E7B7FE-619C-4507-B0D2-53041B01BB10}"/>
                </a:ext>
              </a:extLst>
            </p:cNvPr>
            <p:cNvSpPr/>
            <p:nvPr/>
          </p:nvSpPr>
          <p:spPr bwMode="auto">
            <a:xfrm>
              <a:off x="4735199" y="3748694"/>
              <a:ext cx="66870" cy="66870"/>
            </a:xfrm>
            <a:custGeom>
              <a:avLst/>
              <a:gdLst>
                <a:gd name="T0" fmla="*/ 4 w 42"/>
                <a:gd name="T1" fmla="*/ 23 h 42"/>
                <a:gd name="T2" fmla="*/ 9 w 42"/>
                <a:gd name="T3" fmla="*/ 22 h 42"/>
                <a:gd name="T4" fmla="*/ 9 w 42"/>
                <a:gd name="T5" fmla="*/ 21 h 42"/>
                <a:gd name="T6" fmla="*/ 19 w 42"/>
                <a:gd name="T7" fmla="*/ 9 h 42"/>
                <a:gd name="T8" fmla="*/ 21 w 42"/>
                <a:gd name="T9" fmla="*/ 9 h 42"/>
                <a:gd name="T10" fmla="*/ 32 w 42"/>
                <a:gd name="T11" fmla="*/ 19 h 42"/>
                <a:gd name="T12" fmla="*/ 32 w 42"/>
                <a:gd name="T13" fmla="*/ 21 h 42"/>
                <a:gd name="T14" fmla="*/ 22 w 42"/>
                <a:gd name="T15" fmla="*/ 33 h 42"/>
                <a:gd name="T16" fmla="*/ 21 w 42"/>
                <a:gd name="T17" fmla="*/ 33 h 42"/>
                <a:gd name="T18" fmla="*/ 9 w 42"/>
                <a:gd name="T19" fmla="*/ 22 h 42"/>
                <a:gd name="T20" fmla="*/ 4 w 42"/>
                <a:gd name="T21" fmla="*/ 23 h 42"/>
                <a:gd name="T22" fmla="*/ 0 w 42"/>
                <a:gd name="T23" fmla="*/ 24 h 42"/>
                <a:gd name="T24" fmla="*/ 21 w 42"/>
                <a:gd name="T25" fmla="*/ 42 h 42"/>
                <a:gd name="T26" fmla="*/ 23 w 42"/>
                <a:gd name="T27" fmla="*/ 42 h 42"/>
                <a:gd name="T28" fmla="*/ 42 w 42"/>
                <a:gd name="T29" fmla="*/ 21 h 42"/>
                <a:gd name="T30" fmla="*/ 41 w 42"/>
                <a:gd name="T31" fmla="*/ 18 h 42"/>
                <a:gd name="T32" fmla="*/ 21 w 42"/>
                <a:gd name="T33" fmla="*/ 0 h 42"/>
                <a:gd name="T34" fmla="*/ 18 w 42"/>
                <a:gd name="T35" fmla="*/ 0 h 42"/>
                <a:gd name="T36" fmla="*/ 0 w 42"/>
                <a:gd name="T37" fmla="*/ 21 h 42"/>
                <a:gd name="T38" fmla="*/ 0 w 42"/>
                <a:gd name="T39" fmla="*/ 24 h 42"/>
                <a:gd name="T40" fmla="*/ 4 w 42"/>
                <a:gd name="T41"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42">
                  <a:moveTo>
                    <a:pt x="4" y="23"/>
                  </a:moveTo>
                  <a:cubicBezTo>
                    <a:pt x="9" y="22"/>
                    <a:pt x="9" y="22"/>
                    <a:pt x="9" y="22"/>
                  </a:cubicBezTo>
                  <a:cubicBezTo>
                    <a:pt x="9" y="22"/>
                    <a:pt x="9" y="21"/>
                    <a:pt x="9" y="21"/>
                  </a:cubicBezTo>
                  <a:cubicBezTo>
                    <a:pt x="9" y="15"/>
                    <a:pt x="13" y="10"/>
                    <a:pt x="19" y="9"/>
                  </a:cubicBezTo>
                  <a:cubicBezTo>
                    <a:pt x="20" y="9"/>
                    <a:pt x="20" y="9"/>
                    <a:pt x="21" y="9"/>
                  </a:cubicBezTo>
                  <a:cubicBezTo>
                    <a:pt x="26" y="9"/>
                    <a:pt x="31" y="14"/>
                    <a:pt x="32" y="19"/>
                  </a:cubicBezTo>
                  <a:cubicBezTo>
                    <a:pt x="32" y="20"/>
                    <a:pt x="32" y="20"/>
                    <a:pt x="32" y="21"/>
                  </a:cubicBezTo>
                  <a:cubicBezTo>
                    <a:pt x="32" y="27"/>
                    <a:pt x="28" y="32"/>
                    <a:pt x="22" y="33"/>
                  </a:cubicBezTo>
                  <a:cubicBezTo>
                    <a:pt x="22" y="33"/>
                    <a:pt x="21" y="33"/>
                    <a:pt x="21" y="33"/>
                  </a:cubicBezTo>
                  <a:cubicBezTo>
                    <a:pt x="15" y="33"/>
                    <a:pt x="10" y="28"/>
                    <a:pt x="9" y="22"/>
                  </a:cubicBezTo>
                  <a:cubicBezTo>
                    <a:pt x="4" y="23"/>
                    <a:pt x="4" y="23"/>
                    <a:pt x="4" y="23"/>
                  </a:cubicBezTo>
                  <a:cubicBezTo>
                    <a:pt x="0" y="24"/>
                    <a:pt x="0" y="24"/>
                    <a:pt x="0" y="24"/>
                  </a:cubicBezTo>
                  <a:cubicBezTo>
                    <a:pt x="1" y="34"/>
                    <a:pt x="10" y="42"/>
                    <a:pt x="21" y="42"/>
                  </a:cubicBezTo>
                  <a:cubicBezTo>
                    <a:pt x="21" y="42"/>
                    <a:pt x="22" y="42"/>
                    <a:pt x="23" y="42"/>
                  </a:cubicBezTo>
                  <a:cubicBezTo>
                    <a:pt x="34" y="40"/>
                    <a:pt x="42" y="31"/>
                    <a:pt x="42" y="21"/>
                  </a:cubicBezTo>
                  <a:cubicBezTo>
                    <a:pt x="42" y="20"/>
                    <a:pt x="42" y="19"/>
                    <a:pt x="41" y="18"/>
                  </a:cubicBezTo>
                  <a:cubicBezTo>
                    <a:pt x="40" y="8"/>
                    <a:pt x="31" y="0"/>
                    <a:pt x="21" y="0"/>
                  </a:cubicBezTo>
                  <a:cubicBezTo>
                    <a:pt x="20" y="0"/>
                    <a:pt x="19" y="0"/>
                    <a:pt x="18" y="0"/>
                  </a:cubicBezTo>
                  <a:cubicBezTo>
                    <a:pt x="7" y="1"/>
                    <a:pt x="0" y="10"/>
                    <a:pt x="0" y="21"/>
                  </a:cubicBezTo>
                  <a:cubicBezTo>
                    <a:pt x="0" y="22"/>
                    <a:pt x="0" y="23"/>
                    <a:pt x="0" y="24"/>
                  </a:cubicBezTo>
                  <a:lnTo>
                    <a:pt x="4" y="23"/>
                  </a:ln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4" name="ïšļíḑe">
              <a:extLst>
                <a:ext uri="{FF2B5EF4-FFF2-40B4-BE49-F238E27FC236}">
                  <a16:creationId xmlns:a16="http://schemas.microsoft.com/office/drawing/2014/main" id="{9092649E-D13A-49D3-83A6-5A66A6EF44FD}"/>
                </a:ext>
              </a:extLst>
            </p:cNvPr>
            <p:cNvSpPr/>
            <p:nvPr/>
          </p:nvSpPr>
          <p:spPr bwMode="auto">
            <a:xfrm>
              <a:off x="5754963" y="3688511"/>
              <a:ext cx="55725" cy="55725"/>
            </a:xfrm>
            <a:custGeom>
              <a:avLst/>
              <a:gdLst>
                <a:gd name="T0" fmla="*/ 1 w 35"/>
                <a:gd name="T1" fmla="*/ 20 h 35"/>
                <a:gd name="T2" fmla="*/ 15 w 35"/>
                <a:gd name="T3" fmla="*/ 1 h 35"/>
                <a:gd name="T4" fmla="*/ 34 w 35"/>
                <a:gd name="T5" fmla="*/ 15 h 35"/>
                <a:gd name="T6" fmla="*/ 19 w 35"/>
                <a:gd name="T7" fmla="*/ 34 h 35"/>
                <a:gd name="T8" fmla="*/ 1 w 35"/>
                <a:gd name="T9" fmla="*/ 20 h 35"/>
              </a:gdLst>
              <a:ahLst/>
              <a:cxnLst>
                <a:cxn ang="0">
                  <a:pos x="T0" y="T1"/>
                </a:cxn>
                <a:cxn ang="0">
                  <a:pos x="T2" y="T3"/>
                </a:cxn>
                <a:cxn ang="0">
                  <a:pos x="T4" y="T5"/>
                </a:cxn>
                <a:cxn ang="0">
                  <a:pos x="T6" y="T7"/>
                </a:cxn>
                <a:cxn ang="0">
                  <a:pos x="T8" y="T9"/>
                </a:cxn>
              </a:cxnLst>
              <a:rect l="0" t="0" r="r" b="b"/>
              <a:pathLst>
                <a:path w="35" h="35">
                  <a:moveTo>
                    <a:pt x="1" y="20"/>
                  </a:moveTo>
                  <a:cubicBezTo>
                    <a:pt x="0" y="11"/>
                    <a:pt x="6" y="2"/>
                    <a:pt x="15" y="1"/>
                  </a:cubicBezTo>
                  <a:cubicBezTo>
                    <a:pt x="24" y="0"/>
                    <a:pt x="32" y="6"/>
                    <a:pt x="34" y="15"/>
                  </a:cubicBezTo>
                  <a:cubicBezTo>
                    <a:pt x="35" y="24"/>
                    <a:pt x="28" y="33"/>
                    <a:pt x="19" y="34"/>
                  </a:cubicBezTo>
                  <a:cubicBezTo>
                    <a:pt x="10" y="35"/>
                    <a:pt x="2" y="29"/>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5" name="ïṩlîḋè">
              <a:extLst>
                <a:ext uri="{FF2B5EF4-FFF2-40B4-BE49-F238E27FC236}">
                  <a16:creationId xmlns:a16="http://schemas.microsoft.com/office/drawing/2014/main" id="{D27B18F0-1D1E-4CE6-823A-E0C9E330F415}"/>
                </a:ext>
              </a:extLst>
            </p:cNvPr>
            <p:cNvSpPr/>
            <p:nvPr/>
          </p:nvSpPr>
          <p:spPr bwMode="auto">
            <a:xfrm>
              <a:off x="5749391" y="3681824"/>
              <a:ext cx="66870" cy="67985"/>
            </a:xfrm>
            <a:custGeom>
              <a:avLst/>
              <a:gdLst>
                <a:gd name="T0" fmla="*/ 5 w 42"/>
                <a:gd name="T1" fmla="*/ 24 h 43"/>
                <a:gd name="T2" fmla="*/ 10 w 42"/>
                <a:gd name="T3" fmla="*/ 23 h 43"/>
                <a:gd name="T4" fmla="*/ 10 w 42"/>
                <a:gd name="T5" fmla="*/ 21 h 43"/>
                <a:gd name="T6" fmla="*/ 20 w 42"/>
                <a:gd name="T7" fmla="*/ 10 h 43"/>
                <a:gd name="T8" fmla="*/ 21 w 42"/>
                <a:gd name="T9" fmla="*/ 10 h 43"/>
                <a:gd name="T10" fmla="*/ 33 w 42"/>
                <a:gd name="T11" fmla="*/ 20 h 43"/>
                <a:gd name="T12" fmla="*/ 33 w 42"/>
                <a:gd name="T13" fmla="*/ 22 h 43"/>
                <a:gd name="T14" fmla="*/ 23 w 42"/>
                <a:gd name="T15" fmla="*/ 33 h 43"/>
                <a:gd name="T16" fmla="*/ 21 w 42"/>
                <a:gd name="T17" fmla="*/ 33 h 43"/>
                <a:gd name="T18" fmla="*/ 10 w 42"/>
                <a:gd name="T19" fmla="*/ 23 h 43"/>
                <a:gd name="T20" fmla="*/ 5 w 42"/>
                <a:gd name="T21" fmla="*/ 24 h 43"/>
                <a:gd name="T22" fmla="*/ 0 w 42"/>
                <a:gd name="T23" fmla="*/ 24 h 43"/>
                <a:gd name="T24" fmla="*/ 21 w 42"/>
                <a:gd name="T25" fmla="*/ 43 h 43"/>
                <a:gd name="T26" fmla="*/ 24 w 42"/>
                <a:gd name="T27" fmla="*/ 42 h 43"/>
                <a:gd name="T28" fmla="*/ 42 w 42"/>
                <a:gd name="T29" fmla="*/ 22 h 43"/>
                <a:gd name="T30" fmla="*/ 42 w 42"/>
                <a:gd name="T31" fmla="*/ 19 h 43"/>
                <a:gd name="T32" fmla="*/ 21 w 42"/>
                <a:gd name="T33" fmla="*/ 0 h 43"/>
                <a:gd name="T34" fmla="*/ 19 w 42"/>
                <a:gd name="T35" fmla="*/ 1 h 43"/>
                <a:gd name="T36" fmla="*/ 0 w 42"/>
                <a:gd name="T37" fmla="*/ 21 h 43"/>
                <a:gd name="T38" fmla="*/ 0 w 42"/>
                <a:gd name="T39" fmla="*/ 24 h 43"/>
                <a:gd name="T40" fmla="*/ 5 w 42"/>
                <a:gd name="T41" fmla="*/ 2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43">
                  <a:moveTo>
                    <a:pt x="5" y="24"/>
                  </a:moveTo>
                  <a:cubicBezTo>
                    <a:pt x="10" y="23"/>
                    <a:pt x="10" y="23"/>
                    <a:pt x="10" y="23"/>
                  </a:cubicBezTo>
                  <a:cubicBezTo>
                    <a:pt x="10" y="23"/>
                    <a:pt x="10" y="22"/>
                    <a:pt x="10" y="21"/>
                  </a:cubicBezTo>
                  <a:cubicBezTo>
                    <a:pt x="10" y="16"/>
                    <a:pt x="14" y="11"/>
                    <a:pt x="20" y="10"/>
                  </a:cubicBezTo>
                  <a:cubicBezTo>
                    <a:pt x="20" y="10"/>
                    <a:pt x="21" y="10"/>
                    <a:pt x="21" y="10"/>
                  </a:cubicBezTo>
                  <a:cubicBezTo>
                    <a:pt x="27" y="10"/>
                    <a:pt x="32" y="14"/>
                    <a:pt x="33" y="20"/>
                  </a:cubicBezTo>
                  <a:cubicBezTo>
                    <a:pt x="33" y="21"/>
                    <a:pt x="33" y="21"/>
                    <a:pt x="33" y="22"/>
                  </a:cubicBezTo>
                  <a:cubicBezTo>
                    <a:pt x="33" y="27"/>
                    <a:pt x="29" y="32"/>
                    <a:pt x="23" y="33"/>
                  </a:cubicBezTo>
                  <a:cubicBezTo>
                    <a:pt x="22" y="33"/>
                    <a:pt x="22" y="33"/>
                    <a:pt x="21" y="33"/>
                  </a:cubicBezTo>
                  <a:cubicBezTo>
                    <a:pt x="16" y="33"/>
                    <a:pt x="10" y="29"/>
                    <a:pt x="10" y="23"/>
                  </a:cubicBezTo>
                  <a:cubicBezTo>
                    <a:pt x="5" y="24"/>
                    <a:pt x="5" y="24"/>
                    <a:pt x="5" y="24"/>
                  </a:cubicBezTo>
                  <a:cubicBezTo>
                    <a:pt x="0" y="24"/>
                    <a:pt x="0" y="24"/>
                    <a:pt x="0" y="24"/>
                  </a:cubicBezTo>
                  <a:cubicBezTo>
                    <a:pt x="2" y="35"/>
                    <a:pt x="11" y="43"/>
                    <a:pt x="21" y="43"/>
                  </a:cubicBezTo>
                  <a:cubicBezTo>
                    <a:pt x="22" y="43"/>
                    <a:pt x="23" y="42"/>
                    <a:pt x="24" y="42"/>
                  </a:cubicBezTo>
                  <a:cubicBezTo>
                    <a:pt x="35" y="41"/>
                    <a:pt x="42" y="32"/>
                    <a:pt x="42" y="22"/>
                  </a:cubicBezTo>
                  <a:cubicBezTo>
                    <a:pt x="42" y="21"/>
                    <a:pt x="42" y="20"/>
                    <a:pt x="42" y="19"/>
                  </a:cubicBezTo>
                  <a:cubicBezTo>
                    <a:pt x="41" y="8"/>
                    <a:pt x="32" y="0"/>
                    <a:pt x="21" y="0"/>
                  </a:cubicBezTo>
                  <a:cubicBezTo>
                    <a:pt x="20" y="0"/>
                    <a:pt x="19" y="1"/>
                    <a:pt x="19" y="1"/>
                  </a:cubicBezTo>
                  <a:cubicBezTo>
                    <a:pt x="8" y="2"/>
                    <a:pt x="0" y="11"/>
                    <a:pt x="0" y="21"/>
                  </a:cubicBezTo>
                  <a:cubicBezTo>
                    <a:pt x="0" y="22"/>
                    <a:pt x="0" y="23"/>
                    <a:pt x="0" y="24"/>
                  </a:cubicBezTo>
                  <a:lnTo>
                    <a:pt x="5" y="24"/>
                  </a:ln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6" name="ïślîdè">
              <a:extLst>
                <a:ext uri="{FF2B5EF4-FFF2-40B4-BE49-F238E27FC236}">
                  <a16:creationId xmlns:a16="http://schemas.microsoft.com/office/drawing/2014/main" id="{988C59E3-DEA9-49FB-85E9-D492FEA1CBD0}"/>
                </a:ext>
              </a:extLst>
            </p:cNvPr>
            <p:cNvSpPr/>
            <p:nvPr/>
          </p:nvSpPr>
          <p:spPr bwMode="auto">
            <a:xfrm>
              <a:off x="5478568" y="3302895"/>
              <a:ext cx="55725" cy="55725"/>
            </a:xfrm>
            <a:custGeom>
              <a:avLst/>
              <a:gdLst>
                <a:gd name="T0" fmla="*/ 1 w 35"/>
                <a:gd name="T1" fmla="*/ 19 h 35"/>
                <a:gd name="T2" fmla="*/ 15 w 35"/>
                <a:gd name="T3" fmla="*/ 1 h 35"/>
                <a:gd name="T4" fmla="*/ 34 w 35"/>
                <a:gd name="T5" fmla="*/ 15 h 35"/>
                <a:gd name="T6" fmla="*/ 20 w 35"/>
                <a:gd name="T7" fmla="*/ 34 h 35"/>
                <a:gd name="T8" fmla="*/ 1 w 35"/>
                <a:gd name="T9" fmla="*/ 19 h 35"/>
              </a:gdLst>
              <a:ahLst/>
              <a:cxnLst>
                <a:cxn ang="0">
                  <a:pos x="T0" y="T1"/>
                </a:cxn>
                <a:cxn ang="0">
                  <a:pos x="T2" y="T3"/>
                </a:cxn>
                <a:cxn ang="0">
                  <a:pos x="T4" y="T5"/>
                </a:cxn>
                <a:cxn ang="0">
                  <a:pos x="T6" y="T7"/>
                </a:cxn>
                <a:cxn ang="0">
                  <a:pos x="T8" y="T9"/>
                </a:cxn>
              </a:cxnLst>
              <a:rect l="0" t="0" r="r" b="b"/>
              <a:pathLst>
                <a:path w="35" h="35">
                  <a:moveTo>
                    <a:pt x="1" y="19"/>
                  </a:moveTo>
                  <a:cubicBezTo>
                    <a:pt x="0" y="10"/>
                    <a:pt x="6" y="2"/>
                    <a:pt x="15" y="1"/>
                  </a:cubicBezTo>
                  <a:cubicBezTo>
                    <a:pt x="24" y="0"/>
                    <a:pt x="33" y="6"/>
                    <a:pt x="34" y="15"/>
                  </a:cubicBezTo>
                  <a:cubicBezTo>
                    <a:pt x="35" y="24"/>
                    <a:pt x="29" y="32"/>
                    <a:pt x="20" y="34"/>
                  </a:cubicBezTo>
                  <a:cubicBezTo>
                    <a:pt x="11" y="35"/>
                    <a:pt x="2" y="28"/>
                    <a:pt x="1" y="19"/>
                  </a:cubicBezTo>
                  <a:close/>
                </a:path>
              </a:pathLst>
            </a:custGeom>
            <a:solidFill>
              <a:srgbClr val="8C83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7" name="îs1íḍè">
              <a:extLst>
                <a:ext uri="{FF2B5EF4-FFF2-40B4-BE49-F238E27FC236}">
                  <a16:creationId xmlns:a16="http://schemas.microsoft.com/office/drawing/2014/main" id="{F631579A-2B16-4887-AA02-1E79FF8BFC2F}"/>
                </a:ext>
              </a:extLst>
            </p:cNvPr>
            <p:cNvSpPr/>
            <p:nvPr/>
          </p:nvSpPr>
          <p:spPr bwMode="auto">
            <a:xfrm>
              <a:off x="6049190" y="3614954"/>
              <a:ext cx="55725" cy="55725"/>
            </a:xfrm>
            <a:custGeom>
              <a:avLst/>
              <a:gdLst>
                <a:gd name="T0" fmla="*/ 1 w 35"/>
                <a:gd name="T1" fmla="*/ 19 h 35"/>
                <a:gd name="T2" fmla="*/ 15 w 35"/>
                <a:gd name="T3" fmla="*/ 1 h 35"/>
                <a:gd name="T4" fmla="*/ 34 w 35"/>
                <a:gd name="T5" fmla="*/ 15 h 35"/>
                <a:gd name="T6" fmla="*/ 20 w 35"/>
                <a:gd name="T7" fmla="*/ 34 h 35"/>
                <a:gd name="T8" fmla="*/ 1 w 35"/>
                <a:gd name="T9" fmla="*/ 19 h 35"/>
              </a:gdLst>
              <a:ahLst/>
              <a:cxnLst>
                <a:cxn ang="0">
                  <a:pos x="T0" y="T1"/>
                </a:cxn>
                <a:cxn ang="0">
                  <a:pos x="T2" y="T3"/>
                </a:cxn>
                <a:cxn ang="0">
                  <a:pos x="T4" y="T5"/>
                </a:cxn>
                <a:cxn ang="0">
                  <a:pos x="T6" y="T7"/>
                </a:cxn>
                <a:cxn ang="0">
                  <a:pos x="T8" y="T9"/>
                </a:cxn>
              </a:cxnLst>
              <a:rect l="0" t="0" r="r" b="b"/>
              <a:pathLst>
                <a:path w="35" h="35">
                  <a:moveTo>
                    <a:pt x="1" y="19"/>
                  </a:moveTo>
                  <a:cubicBezTo>
                    <a:pt x="0" y="11"/>
                    <a:pt x="6" y="2"/>
                    <a:pt x="15" y="1"/>
                  </a:cubicBezTo>
                  <a:cubicBezTo>
                    <a:pt x="24" y="0"/>
                    <a:pt x="32" y="6"/>
                    <a:pt x="34" y="15"/>
                  </a:cubicBezTo>
                  <a:cubicBezTo>
                    <a:pt x="35" y="24"/>
                    <a:pt x="29" y="32"/>
                    <a:pt x="20" y="34"/>
                  </a:cubicBezTo>
                  <a:cubicBezTo>
                    <a:pt x="11" y="35"/>
                    <a:pt x="2" y="28"/>
                    <a:pt x="1" y="19"/>
                  </a:cubicBez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8" name="îŝliḓe">
              <a:extLst>
                <a:ext uri="{FF2B5EF4-FFF2-40B4-BE49-F238E27FC236}">
                  <a16:creationId xmlns:a16="http://schemas.microsoft.com/office/drawing/2014/main" id="{8C4ECE31-8376-4D80-89EE-5EE99720511E}"/>
                </a:ext>
              </a:extLst>
            </p:cNvPr>
            <p:cNvSpPr/>
            <p:nvPr/>
          </p:nvSpPr>
          <p:spPr bwMode="auto">
            <a:xfrm>
              <a:off x="5016052" y="3519108"/>
              <a:ext cx="54611" cy="54611"/>
            </a:xfrm>
            <a:custGeom>
              <a:avLst/>
              <a:gdLst>
                <a:gd name="T0" fmla="*/ 1 w 34"/>
                <a:gd name="T1" fmla="*/ 20 h 35"/>
                <a:gd name="T2" fmla="*/ 15 w 34"/>
                <a:gd name="T3" fmla="*/ 1 h 35"/>
                <a:gd name="T4" fmla="*/ 33 w 34"/>
                <a:gd name="T5" fmla="*/ 16 h 35"/>
                <a:gd name="T6" fmla="*/ 19 w 34"/>
                <a:gd name="T7" fmla="*/ 34 h 35"/>
                <a:gd name="T8" fmla="*/ 1 w 34"/>
                <a:gd name="T9" fmla="*/ 20 h 35"/>
              </a:gdLst>
              <a:ahLst/>
              <a:cxnLst>
                <a:cxn ang="0">
                  <a:pos x="T0" y="T1"/>
                </a:cxn>
                <a:cxn ang="0">
                  <a:pos x="T2" y="T3"/>
                </a:cxn>
                <a:cxn ang="0">
                  <a:pos x="T4" y="T5"/>
                </a:cxn>
                <a:cxn ang="0">
                  <a:pos x="T6" y="T7"/>
                </a:cxn>
                <a:cxn ang="0">
                  <a:pos x="T8" y="T9"/>
                </a:cxn>
              </a:cxnLst>
              <a:rect l="0" t="0" r="r" b="b"/>
              <a:pathLst>
                <a:path w="34" h="35">
                  <a:moveTo>
                    <a:pt x="1" y="20"/>
                  </a:moveTo>
                  <a:cubicBezTo>
                    <a:pt x="0" y="11"/>
                    <a:pt x="6" y="3"/>
                    <a:pt x="15" y="1"/>
                  </a:cubicBezTo>
                  <a:cubicBezTo>
                    <a:pt x="24" y="0"/>
                    <a:pt x="32" y="7"/>
                    <a:pt x="33" y="16"/>
                  </a:cubicBezTo>
                  <a:cubicBezTo>
                    <a:pt x="34" y="24"/>
                    <a:pt x="28" y="33"/>
                    <a:pt x="19" y="34"/>
                  </a:cubicBezTo>
                  <a:cubicBezTo>
                    <a:pt x="10" y="35"/>
                    <a:pt x="2" y="29"/>
                    <a:pt x="1" y="20"/>
                  </a:cubicBezTo>
                  <a:close/>
                </a:path>
              </a:pathLst>
            </a:custGeom>
            <a:solidFill>
              <a:srgbClr val="8C83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9" name="ï$lidè">
              <a:extLst>
                <a:ext uri="{FF2B5EF4-FFF2-40B4-BE49-F238E27FC236}">
                  <a16:creationId xmlns:a16="http://schemas.microsoft.com/office/drawing/2014/main" id="{BBE9B6C0-CE94-4D73-8EDF-8EF401881BA2}"/>
                </a:ext>
              </a:extLst>
            </p:cNvPr>
            <p:cNvSpPr/>
            <p:nvPr/>
          </p:nvSpPr>
          <p:spPr bwMode="auto">
            <a:xfrm>
              <a:off x="5014937" y="4310400"/>
              <a:ext cx="53496" cy="55725"/>
            </a:xfrm>
            <a:custGeom>
              <a:avLst/>
              <a:gdLst>
                <a:gd name="T0" fmla="*/ 1 w 34"/>
                <a:gd name="T1" fmla="*/ 19 h 35"/>
                <a:gd name="T2" fmla="*/ 15 w 34"/>
                <a:gd name="T3" fmla="*/ 1 h 35"/>
                <a:gd name="T4" fmla="*/ 33 w 34"/>
                <a:gd name="T5" fmla="*/ 15 h 35"/>
                <a:gd name="T6" fmla="*/ 19 w 34"/>
                <a:gd name="T7" fmla="*/ 34 h 35"/>
                <a:gd name="T8" fmla="*/ 1 w 34"/>
                <a:gd name="T9" fmla="*/ 19 h 35"/>
              </a:gdLst>
              <a:ahLst/>
              <a:cxnLst>
                <a:cxn ang="0">
                  <a:pos x="T0" y="T1"/>
                </a:cxn>
                <a:cxn ang="0">
                  <a:pos x="T2" y="T3"/>
                </a:cxn>
                <a:cxn ang="0">
                  <a:pos x="T4" y="T5"/>
                </a:cxn>
                <a:cxn ang="0">
                  <a:pos x="T6" y="T7"/>
                </a:cxn>
                <a:cxn ang="0">
                  <a:pos x="T8" y="T9"/>
                </a:cxn>
              </a:cxnLst>
              <a:rect l="0" t="0" r="r" b="b"/>
              <a:pathLst>
                <a:path w="34" h="35">
                  <a:moveTo>
                    <a:pt x="1" y="19"/>
                  </a:moveTo>
                  <a:cubicBezTo>
                    <a:pt x="0" y="10"/>
                    <a:pt x="6" y="2"/>
                    <a:pt x="15" y="1"/>
                  </a:cubicBezTo>
                  <a:cubicBezTo>
                    <a:pt x="24" y="0"/>
                    <a:pt x="32" y="6"/>
                    <a:pt x="33" y="15"/>
                  </a:cubicBezTo>
                  <a:cubicBezTo>
                    <a:pt x="34" y="24"/>
                    <a:pt x="28" y="32"/>
                    <a:pt x="19" y="34"/>
                  </a:cubicBezTo>
                  <a:cubicBezTo>
                    <a:pt x="10" y="35"/>
                    <a:pt x="2" y="28"/>
                    <a:pt x="1" y="19"/>
                  </a:cubicBezTo>
                  <a:close/>
                </a:path>
              </a:pathLst>
            </a:custGeom>
            <a:solidFill>
              <a:srgbClr val="3F47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0" name="ïSľïḑe">
              <a:extLst>
                <a:ext uri="{FF2B5EF4-FFF2-40B4-BE49-F238E27FC236}">
                  <a16:creationId xmlns:a16="http://schemas.microsoft.com/office/drawing/2014/main" id="{AE81C5B3-A59C-45D3-AB89-F820D2D419AE}"/>
                </a:ext>
              </a:extLst>
            </p:cNvPr>
            <p:cNvSpPr/>
            <p:nvPr/>
          </p:nvSpPr>
          <p:spPr bwMode="auto">
            <a:xfrm>
              <a:off x="5824062" y="4204524"/>
              <a:ext cx="55725" cy="55725"/>
            </a:xfrm>
            <a:custGeom>
              <a:avLst/>
              <a:gdLst>
                <a:gd name="T0" fmla="*/ 2 w 35"/>
                <a:gd name="T1" fmla="*/ 20 h 35"/>
                <a:gd name="T2" fmla="*/ 16 w 35"/>
                <a:gd name="T3" fmla="*/ 2 h 35"/>
                <a:gd name="T4" fmla="*/ 34 w 35"/>
                <a:gd name="T5" fmla="*/ 16 h 35"/>
                <a:gd name="T6" fmla="*/ 20 w 35"/>
                <a:gd name="T7" fmla="*/ 34 h 35"/>
                <a:gd name="T8" fmla="*/ 2 w 35"/>
                <a:gd name="T9" fmla="*/ 20 h 35"/>
              </a:gdLst>
              <a:ahLst/>
              <a:cxnLst>
                <a:cxn ang="0">
                  <a:pos x="T0" y="T1"/>
                </a:cxn>
                <a:cxn ang="0">
                  <a:pos x="T2" y="T3"/>
                </a:cxn>
                <a:cxn ang="0">
                  <a:pos x="T4" y="T5"/>
                </a:cxn>
                <a:cxn ang="0">
                  <a:pos x="T6" y="T7"/>
                </a:cxn>
                <a:cxn ang="0">
                  <a:pos x="T8" y="T9"/>
                </a:cxn>
              </a:cxnLst>
              <a:rect l="0" t="0" r="r" b="b"/>
              <a:pathLst>
                <a:path w="35" h="35">
                  <a:moveTo>
                    <a:pt x="2" y="20"/>
                  </a:moveTo>
                  <a:cubicBezTo>
                    <a:pt x="0" y="11"/>
                    <a:pt x="7" y="3"/>
                    <a:pt x="16" y="2"/>
                  </a:cubicBezTo>
                  <a:cubicBezTo>
                    <a:pt x="25" y="0"/>
                    <a:pt x="33" y="7"/>
                    <a:pt x="34" y="16"/>
                  </a:cubicBezTo>
                  <a:cubicBezTo>
                    <a:pt x="35" y="25"/>
                    <a:pt x="29" y="33"/>
                    <a:pt x="20" y="34"/>
                  </a:cubicBezTo>
                  <a:cubicBezTo>
                    <a:pt x="11" y="35"/>
                    <a:pt x="3" y="29"/>
                    <a:pt x="2" y="20"/>
                  </a:cubicBezTo>
                  <a:close/>
                </a:path>
              </a:pathLst>
            </a:custGeom>
            <a:solidFill>
              <a:srgbClr val="3F47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1" name="ís1ídè">
              <a:extLst>
                <a:ext uri="{FF2B5EF4-FFF2-40B4-BE49-F238E27FC236}">
                  <a16:creationId xmlns:a16="http://schemas.microsoft.com/office/drawing/2014/main" id="{C78845D4-7EAF-4135-B6F5-A93827BE814B}"/>
                </a:ext>
              </a:extLst>
            </p:cNvPr>
            <p:cNvSpPr/>
            <p:nvPr/>
          </p:nvSpPr>
          <p:spPr bwMode="auto">
            <a:xfrm>
              <a:off x="6122747" y="4166631"/>
              <a:ext cx="55725" cy="55725"/>
            </a:xfrm>
            <a:custGeom>
              <a:avLst/>
              <a:gdLst>
                <a:gd name="T0" fmla="*/ 1 w 35"/>
                <a:gd name="T1" fmla="*/ 19 h 35"/>
                <a:gd name="T2" fmla="*/ 15 w 35"/>
                <a:gd name="T3" fmla="*/ 1 h 35"/>
                <a:gd name="T4" fmla="*/ 33 w 35"/>
                <a:gd name="T5" fmla="*/ 15 h 35"/>
                <a:gd name="T6" fmla="*/ 19 w 35"/>
                <a:gd name="T7" fmla="*/ 34 h 35"/>
                <a:gd name="T8" fmla="*/ 1 w 35"/>
                <a:gd name="T9" fmla="*/ 19 h 35"/>
              </a:gdLst>
              <a:ahLst/>
              <a:cxnLst>
                <a:cxn ang="0">
                  <a:pos x="T0" y="T1"/>
                </a:cxn>
                <a:cxn ang="0">
                  <a:pos x="T2" y="T3"/>
                </a:cxn>
                <a:cxn ang="0">
                  <a:pos x="T4" y="T5"/>
                </a:cxn>
                <a:cxn ang="0">
                  <a:pos x="T6" y="T7"/>
                </a:cxn>
                <a:cxn ang="0">
                  <a:pos x="T8" y="T9"/>
                </a:cxn>
              </a:cxnLst>
              <a:rect l="0" t="0" r="r" b="b"/>
              <a:pathLst>
                <a:path w="35" h="35">
                  <a:moveTo>
                    <a:pt x="1" y="19"/>
                  </a:moveTo>
                  <a:cubicBezTo>
                    <a:pt x="0" y="11"/>
                    <a:pt x="6" y="2"/>
                    <a:pt x="15" y="1"/>
                  </a:cubicBezTo>
                  <a:cubicBezTo>
                    <a:pt x="24" y="0"/>
                    <a:pt x="32" y="6"/>
                    <a:pt x="33" y="15"/>
                  </a:cubicBezTo>
                  <a:cubicBezTo>
                    <a:pt x="35" y="24"/>
                    <a:pt x="28" y="32"/>
                    <a:pt x="19" y="34"/>
                  </a:cubicBezTo>
                  <a:cubicBezTo>
                    <a:pt x="10" y="35"/>
                    <a:pt x="2" y="28"/>
                    <a:pt x="1" y="19"/>
                  </a:cubicBezTo>
                  <a:close/>
                </a:path>
              </a:pathLst>
            </a:custGeom>
            <a:solidFill>
              <a:srgbClr val="3F47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2" name="ïṧlíḓe">
              <a:extLst>
                <a:ext uri="{FF2B5EF4-FFF2-40B4-BE49-F238E27FC236}">
                  <a16:creationId xmlns:a16="http://schemas.microsoft.com/office/drawing/2014/main" id="{C1CE47C7-7FAB-4F19-B919-96EDF3879E76}"/>
                </a:ext>
              </a:extLst>
            </p:cNvPr>
            <p:cNvSpPr/>
            <p:nvPr/>
          </p:nvSpPr>
          <p:spPr bwMode="auto">
            <a:xfrm>
              <a:off x="5601163" y="4234615"/>
              <a:ext cx="55725" cy="55725"/>
            </a:xfrm>
            <a:custGeom>
              <a:avLst/>
              <a:gdLst>
                <a:gd name="T0" fmla="*/ 1 w 35"/>
                <a:gd name="T1" fmla="*/ 19 h 35"/>
                <a:gd name="T2" fmla="*/ 15 w 35"/>
                <a:gd name="T3" fmla="*/ 1 h 35"/>
                <a:gd name="T4" fmla="*/ 33 w 35"/>
                <a:gd name="T5" fmla="*/ 15 h 35"/>
                <a:gd name="T6" fmla="*/ 19 w 35"/>
                <a:gd name="T7" fmla="*/ 33 h 35"/>
                <a:gd name="T8" fmla="*/ 1 w 35"/>
                <a:gd name="T9" fmla="*/ 19 h 35"/>
              </a:gdLst>
              <a:ahLst/>
              <a:cxnLst>
                <a:cxn ang="0">
                  <a:pos x="T0" y="T1"/>
                </a:cxn>
                <a:cxn ang="0">
                  <a:pos x="T2" y="T3"/>
                </a:cxn>
                <a:cxn ang="0">
                  <a:pos x="T4" y="T5"/>
                </a:cxn>
                <a:cxn ang="0">
                  <a:pos x="T6" y="T7"/>
                </a:cxn>
                <a:cxn ang="0">
                  <a:pos x="T8" y="T9"/>
                </a:cxn>
              </a:cxnLst>
              <a:rect l="0" t="0" r="r" b="b"/>
              <a:pathLst>
                <a:path w="35" h="35">
                  <a:moveTo>
                    <a:pt x="1" y="19"/>
                  </a:moveTo>
                  <a:cubicBezTo>
                    <a:pt x="0" y="10"/>
                    <a:pt x="6" y="2"/>
                    <a:pt x="15" y="1"/>
                  </a:cubicBezTo>
                  <a:cubicBezTo>
                    <a:pt x="24" y="0"/>
                    <a:pt x="32" y="6"/>
                    <a:pt x="33" y="15"/>
                  </a:cubicBezTo>
                  <a:cubicBezTo>
                    <a:pt x="35" y="24"/>
                    <a:pt x="28" y="32"/>
                    <a:pt x="19" y="33"/>
                  </a:cubicBezTo>
                  <a:cubicBezTo>
                    <a:pt x="10" y="35"/>
                    <a:pt x="2" y="28"/>
                    <a:pt x="1" y="19"/>
                  </a:cubicBezTo>
                  <a:close/>
                </a:path>
              </a:pathLst>
            </a:custGeom>
            <a:solidFill>
              <a:srgbClr val="3F47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3" name="îṥľíḓê">
              <a:extLst>
                <a:ext uri="{FF2B5EF4-FFF2-40B4-BE49-F238E27FC236}">
                  <a16:creationId xmlns:a16="http://schemas.microsoft.com/office/drawing/2014/main" id="{5575D809-C18C-4FD5-B35B-6E6F8B6DDD07}"/>
                </a:ext>
              </a:extLst>
            </p:cNvPr>
            <p:cNvSpPr/>
            <p:nvPr/>
          </p:nvSpPr>
          <p:spPr bwMode="auto">
            <a:xfrm>
              <a:off x="4773092" y="3994998"/>
              <a:ext cx="55725" cy="55725"/>
            </a:xfrm>
            <a:custGeom>
              <a:avLst/>
              <a:gdLst>
                <a:gd name="T0" fmla="*/ 1 w 35"/>
                <a:gd name="T1" fmla="*/ 19 h 35"/>
                <a:gd name="T2" fmla="*/ 15 w 35"/>
                <a:gd name="T3" fmla="*/ 1 h 35"/>
                <a:gd name="T4" fmla="*/ 34 w 35"/>
                <a:gd name="T5" fmla="*/ 15 h 35"/>
                <a:gd name="T6" fmla="*/ 19 w 35"/>
                <a:gd name="T7" fmla="*/ 33 h 35"/>
                <a:gd name="T8" fmla="*/ 1 w 35"/>
                <a:gd name="T9" fmla="*/ 19 h 35"/>
              </a:gdLst>
              <a:ahLst/>
              <a:cxnLst>
                <a:cxn ang="0">
                  <a:pos x="T0" y="T1"/>
                </a:cxn>
                <a:cxn ang="0">
                  <a:pos x="T2" y="T3"/>
                </a:cxn>
                <a:cxn ang="0">
                  <a:pos x="T4" y="T5"/>
                </a:cxn>
                <a:cxn ang="0">
                  <a:pos x="T6" y="T7"/>
                </a:cxn>
                <a:cxn ang="0">
                  <a:pos x="T8" y="T9"/>
                </a:cxn>
              </a:cxnLst>
              <a:rect l="0" t="0" r="r" b="b"/>
              <a:pathLst>
                <a:path w="35" h="35">
                  <a:moveTo>
                    <a:pt x="1" y="19"/>
                  </a:moveTo>
                  <a:cubicBezTo>
                    <a:pt x="0" y="10"/>
                    <a:pt x="6" y="2"/>
                    <a:pt x="15" y="1"/>
                  </a:cubicBezTo>
                  <a:cubicBezTo>
                    <a:pt x="24" y="0"/>
                    <a:pt x="32" y="6"/>
                    <a:pt x="34" y="15"/>
                  </a:cubicBezTo>
                  <a:cubicBezTo>
                    <a:pt x="35" y="24"/>
                    <a:pt x="28" y="32"/>
                    <a:pt x="19" y="33"/>
                  </a:cubicBezTo>
                  <a:cubicBezTo>
                    <a:pt x="10" y="35"/>
                    <a:pt x="2" y="28"/>
                    <a:pt x="1"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4" name="ïṧḷiďe">
              <a:extLst>
                <a:ext uri="{FF2B5EF4-FFF2-40B4-BE49-F238E27FC236}">
                  <a16:creationId xmlns:a16="http://schemas.microsoft.com/office/drawing/2014/main" id="{592686FD-013B-4641-9B99-CD73C238C71D}"/>
                </a:ext>
              </a:extLst>
            </p:cNvPr>
            <p:cNvSpPr/>
            <p:nvPr/>
          </p:nvSpPr>
          <p:spPr bwMode="auto">
            <a:xfrm>
              <a:off x="4766405" y="3988311"/>
              <a:ext cx="66870" cy="66870"/>
            </a:xfrm>
            <a:custGeom>
              <a:avLst/>
              <a:gdLst>
                <a:gd name="T0" fmla="*/ 5 w 42"/>
                <a:gd name="T1" fmla="*/ 23 h 42"/>
                <a:gd name="T2" fmla="*/ 10 w 42"/>
                <a:gd name="T3" fmla="*/ 23 h 42"/>
                <a:gd name="T4" fmla="*/ 10 w 42"/>
                <a:gd name="T5" fmla="*/ 21 h 42"/>
                <a:gd name="T6" fmla="*/ 20 w 42"/>
                <a:gd name="T7" fmla="*/ 10 h 42"/>
                <a:gd name="T8" fmla="*/ 21 w 42"/>
                <a:gd name="T9" fmla="*/ 9 h 42"/>
                <a:gd name="T10" fmla="*/ 33 w 42"/>
                <a:gd name="T11" fmla="*/ 20 h 42"/>
                <a:gd name="T12" fmla="*/ 33 w 42"/>
                <a:gd name="T13" fmla="*/ 21 h 42"/>
                <a:gd name="T14" fmla="*/ 23 w 42"/>
                <a:gd name="T15" fmla="*/ 33 h 42"/>
                <a:gd name="T16" fmla="*/ 21 w 42"/>
                <a:gd name="T17" fmla="*/ 33 h 42"/>
                <a:gd name="T18" fmla="*/ 10 w 42"/>
                <a:gd name="T19" fmla="*/ 23 h 42"/>
                <a:gd name="T20" fmla="*/ 5 w 42"/>
                <a:gd name="T21" fmla="*/ 23 h 42"/>
                <a:gd name="T22" fmla="*/ 0 w 42"/>
                <a:gd name="T23" fmla="*/ 24 h 42"/>
                <a:gd name="T24" fmla="*/ 21 w 42"/>
                <a:gd name="T25" fmla="*/ 42 h 42"/>
                <a:gd name="T26" fmla="*/ 24 w 42"/>
                <a:gd name="T27" fmla="*/ 42 h 42"/>
                <a:gd name="T28" fmla="*/ 42 w 42"/>
                <a:gd name="T29" fmla="*/ 21 h 42"/>
                <a:gd name="T30" fmla="*/ 42 w 42"/>
                <a:gd name="T31" fmla="*/ 18 h 42"/>
                <a:gd name="T32" fmla="*/ 21 w 42"/>
                <a:gd name="T33" fmla="*/ 0 h 42"/>
                <a:gd name="T34" fmla="*/ 19 w 42"/>
                <a:gd name="T35" fmla="*/ 0 h 42"/>
                <a:gd name="T36" fmla="*/ 0 w 42"/>
                <a:gd name="T37" fmla="*/ 21 h 42"/>
                <a:gd name="T38" fmla="*/ 0 w 42"/>
                <a:gd name="T39" fmla="*/ 24 h 42"/>
                <a:gd name="T40" fmla="*/ 5 w 42"/>
                <a:gd name="T41"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42">
                  <a:moveTo>
                    <a:pt x="5" y="23"/>
                  </a:moveTo>
                  <a:cubicBezTo>
                    <a:pt x="10" y="23"/>
                    <a:pt x="10" y="23"/>
                    <a:pt x="10" y="23"/>
                  </a:cubicBezTo>
                  <a:cubicBezTo>
                    <a:pt x="10" y="22"/>
                    <a:pt x="10" y="22"/>
                    <a:pt x="10" y="21"/>
                  </a:cubicBezTo>
                  <a:cubicBezTo>
                    <a:pt x="10" y="15"/>
                    <a:pt x="14" y="10"/>
                    <a:pt x="20" y="10"/>
                  </a:cubicBezTo>
                  <a:cubicBezTo>
                    <a:pt x="20" y="10"/>
                    <a:pt x="21" y="9"/>
                    <a:pt x="21" y="9"/>
                  </a:cubicBezTo>
                  <a:cubicBezTo>
                    <a:pt x="27" y="9"/>
                    <a:pt x="32" y="14"/>
                    <a:pt x="33" y="20"/>
                  </a:cubicBezTo>
                  <a:cubicBezTo>
                    <a:pt x="33" y="20"/>
                    <a:pt x="33" y="21"/>
                    <a:pt x="33" y="21"/>
                  </a:cubicBezTo>
                  <a:cubicBezTo>
                    <a:pt x="33" y="27"/>
                    <a:pt x="29" y="32"/>
                    <a:pt x="23" y="33"/>
                  </a:cubicBezTo>
                  <a:cubicBezTo>
                    <a:pt x="22" y="33"/>
                    <a:pt x="22" y="33"/>
                    <a:pt x="21" y="33"/>
                  </a:cubicBezTo>
                  <a:cubicBezTo>
                    <a:pt x="16" y="33"/>
                    <a:pt x="10" y="29"/>
                    <a:pt x="10" y="23"/>
                  </a:cubicBezTo>
                  <a:cubicBezTo>
                    <a:pt x="5" y="23"/>
                    <a:pt x="5" y="23"/>
                    <a:pt x="5" y="23"/>
                  </a:cubicBezTo>
                  <a:cubicBezTo>
                    <a:pt x="0" y="24"/>
                    <a:pt x="0" y="24"/>
                    <a:pt x="0" y="24"/>
                  </a:cubicBezTo>
                  <a:cubicBezTo>
                    <a:pt x="2" y="34"/>
                    <a:pt x="11" y="42"/>
                    <a:pt x="21" y="42"/>
                  </a:cubicBezTo>
                  <a:cubicBezTo>
                    <a:pt x="22" y="42"/>
                    <a:pt x="23" y="42"/>
                    <a:pt x="24" y="42"/>
                  </a:cubicBezTo>
                  <a:cubicBezTo>
                    <a:pt x="35" y="41"/>
                    <a:pt x="42" y="32"/>
                    <a:pt x="42" y="21"/>
                  </a:cubicBezTo>
                  <a:cubicBezTo>
                    <a:pt x="42" y="20"/>
                    <a:pt x="42" y="19"/>
                    <a:pt x="42" y="18"/>
                  </a:cubicBezTo>
                  <a:cubicBezTo>
                    <a:pt x="41" y="8"/>
                    <a:pt x="32" y="0"/>
                    <a:pt x="21" y="0"/>
                  </a:cubicBezTo>
                  <a:cubicBezTo>
                    <a:pt x="20" y="0"/>
                    <a:pt x="20" y="0"/>
                    <a:pt x="19" y="0"/>
                  </a:cubicBezTo>
                  <a:cubicBezTo>
                    <a:pt x="8" y="2"/>
                    <a:pt x="0" y="11"/>
                    <a:pt x="0" y="21"/>
                  </a:cubicBezTo>
                  <a:cubicBezTo>
                    <a:pt x="0" y="22"/>
                    <a:pt x="0" y="23"/>
                    <a:pt x="0" y="24"/>
                  </a:cubicBezTo>
                  <a:lnTo>
                    <a:pt x="5" y="23"/>
                  </a:lnTo>
                  <a:close/>
                </a:path>
              </a:pathLst>
            </a:custGeom>
            <a:solidFill>
              <a:srgbClr val="8C83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5" name="iṧlïďe">
              <a:extLst>
                <a:ext uri="{FF2B5EF4-FFF2-40B4-BE49-F238E27FC236}">
                  <a16:creationId xmlns:a16="http://schemas.microsoft.com/office/drawing/2014/main" id="{7F1C9198-68DB-484A-AD09-B03D1830A04E}"/>
                </a:ext>
              </a:extLst>
            </p:cNvPr>
            <p:cNvSpPr/>
            <p:nvPr/>
          </p:nvSpPr>
          <p:spPr bwMode="auto">
            <a:xfrm>
              <a:off x="5529835" y="3175843"/>
              <a:ext cx="109221" cy="102534"/>
            </a:xfrm>
            <a:custGeom>
              <a:avLst/>
              <a:gdLst>
                <a:gd name="T0" fmla="*/ 0 w 98"/>
                <a:gd name="T1" fmla="*/ 0 h 92"/>
                <a:gd name="T2" fmla="*/ 7 w 98"/>
                <a:gd name="T3" fmla="*/ 92 h 92"/>
                <a:gd name="T4" fmla="*/ 98 w 98"/>
                <a:gd name="T5" fmla="*/ 84 h 92"/>
                <a:gd name="T6" fmla="*/ 71 w 98"/>
                <a:gd name="T7" fmla="*/ 33 h 92"/>
                <a:gd name="T8" fmla="*/ 0 w 98"/>
                <a:gd name="T9" fmla="*/ 0 h 92"/>
              </a:gdLst>
              <a:ahLst/>
              <a:cxnLst>
                <a:cxn ang="0">
                  <a:pos x="T0" y="T1"/>
                </a:cxn>
                <a:cxn ang="0">
                  <a:pos x="T2" y="T3"/>
                </a:cxn>
                <a:cxn ang="0">
                  <a:pos x="T4" y="T5"/>
                </a:cxn>
                <a:cxn ang="0">
                  <a:pos x="T6" y="T7"/>
                </a:cxn>
                <a:cxn ang="0">
                  <a:pos x="T8" y="T9"/>
                </a:cxn>
              </a:cxnLst>
              <a:rect l="0" t="0" r="r" b="b"/>
              <a:pathLst>
                <a:path w="98" h="92">
                  <a:moveTo>
                    <a:pt x="0" y="0"/>
                  </a:moveTo>
                  <a:lnTo>
                    <a:pt x="7" y="92"/>
                  </a:lnTo>
                  <a:lnTo>
                    <a:pt x="98" y="84"/>
                  </a:lnTo>
                  <a:lnTo>
                    <a:pt x="71" y="33"/>
                  </a:lnTo>
                  <a:lnTo>
                    <a:pt x="0" y="0"/>
                  </a:lnTo>
                  <a:close/>
                </a:path>
              </a:pathLst>
            </a:custGeom>
            <a:solidFill>
              <a:srgbClr val="8C83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6" name="ïṧľidè">
              <a:extLst>
                <a:ext uri="{FF2B5EF4-FFF2-40B4-BE49-F238E27FC236}">
                  <a16:creationId xmlns:a16="http://schemas.microsoft.com/office/drawing/2014/main" id="{5D6AE596-3C70-42F5-AE4E-9C68826ED344}"/>
                </a:ext>
              </a:extLst>
            </p:cNvPr>
            <p:cNvSpPr/>
            <p:nvPr/>
          </p:nvSpPr>
          <p:spPr bwMode="auto">
            <a:xfrm>
              <a:off x="5533179" y="3083340"/>
              <a:ext cx="188350" cy="178320"/>
            </a:xfrm>
            <a:custGeom>
              <a:avLst/>
              <a:gdLst>
                <a:gd name="T0" fmla="*/ 59 w 119"/>
                <a:gd name="T1" fmla="*/ 112 h 112"/>
                <a:gd name="T2" fmla="*/ 4 w 119"/>
                <a:gd name="T3" fmla="*/ 63 h 112"/>
                <a:gd name="T4" fmla="*/ 52 w 119"/>
                <a:gd name="T5" fmla="*/ 0 h 112"/>
                <a:gd name="T6" fmla="*/ 59 w 119"/>
                <a:gd name="T7" fmla="*/ 0 h 112"/>
                <a:gd name="T8" fmla="*/ 115 w 119"/>
                <a:gd name="T9" fmla="*/ 49 h 112"/>
                <a:gd name="T10" fmla="*/ 67 w 119"/>
                <a:gd name="T11" fmla="*/ 111 h 112"/>
                <a:gd name="T12" fmla="*/ 59 w 119"/>
                <a:gd name="T13" fmla="*/ 112 h 112"/>
              </a:gdLst>
              <a:ahLst/>
              <a:cxnLst>
                <a:cxn ang="0">
                  <a:pos x="T0" y="T1"/>
                </a:cxn>
                <a:cxn ang="0">
                  <a:pos x="T2" y="T3"/>
                </a:cxn>
                <a:cxn ang="0">
                  <a:pos x="T4" y="T5"/>
                </a:cxn>
                <a:cxn ang="0">
                  <a:pos x="T6" y="T7"/>
                </a:cxn>
                <a:cxn ang="0">
                  <a:pos x="T8" y="T9"/>
                </a:cxn>
                <a:cxn ang="0">
                  <a:pos x="T10" y="T11"/>
                </a:cxn>
                <a:cxn ang="0">
                  <a:pos x="T12" y="T13"/>
                </a:cxn>
              </a:cxnLst>
              <a:rect l="0" t="0" r="r" b="b"/>
              <a:pathLst>
                <a:path w="119" h="112">
                  <a:moveTo>
                    <a:pt x="59" y="112"/>
                  </a:moveTo>
                  <a:cubicBezTo>
                    <a:pt x="31" y="112"/>
                    <a:pt x="7" y="91"/>
                    <a:pt x="4" y="63"/>
                  </a:cubicBezTo>
                  <a:cubicBezTo>
                    <a:pt x="0" y="32"/>
                    <a:pt x="21" y="4"/>
                    <a:pt x="52" y="0"/>
                  </a:cubicBezTo>
                  <a:cubicBezTo>
                    <a:pt x="54" y="0"/>
                    <a:pt x="57" y="0"/>
                    <a:pt x="59" y="0"/>
                  </a:cubicBezTo>
                  <a:cubicBezTo>
                    <a:pt x="87" y="0"/>
                    <a:pt x="111" y="21"/>
                    <a:pt x="115" y="49"/>
                  </a:cubicBezTo>
                  <a:cubicBezTo>
                    <a:pt x="119" y="79"/>
                    <a:pt x="97" y="107"/>
                    <a:pt x="67" y="111"/>
                  </a:cubicBezTo>
                  <a:cubicBezTo>
                    <a:pt x="64" y="112"/>
                    <a:pt x="62" y="112"/>
                    <a:pt x="59"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7" name="í$ļïḋê">
              <a:extLst>
                <a:ext uri="{FF2B5EF4-FFF2-40B4-BE49-F238E27FC236}">
                  <a16:creationId xmlns:a16="http://schemas.microsoft.com/office/drawing/2014/main" id="{02B8DD9A-488D-44A3-9128-9E1682FFA4A3}"/>
                </a:ext>
              </a:extLst>
            </p:cNvPr>
            <p:cNvSpPr/>
            <p:nvPr/>
          </p:nvSpPr>
          <p:spPr bwMode="auto">
            <a:xfrm>
              <a:off x="5526492" y="3074424"/>
              <a:ext cx="205067" cy="195037"/>
            </a:xfrm>
            <a:custGeom>
              <a:avLst/>
              <a:gdLst>
                <a:gd name="T0" fmla="*/ 63 w 129"/>
                <a:gd name="T1" fmla="*/ 11 h 123"/>
                <a:gd name="T2" fmla="*/ 113 w 129"/>
                <a:gd name="T3" fmla="*/ 55 h 123"/>
                <a:gd name="T4" fmla="*/ 70 w 129"/>
                <a:gd name="T5" fmla="*/ 112 h 123"/>
                <a:gd name="T6" fmla="*/ 63 w 129"/>
                <a:gd name="T7" fmla="*/ 112 h 123"/>
                <a:gd name="T8" fmla="*/ 13 w 129"/>
                <a:gd name="T9" fmla="*/ 68 h 123"/>
                <a:gd name="T10" fmla="*/ 57 w 129"/>
                <a:gd name="T11" fmla="*/ 12 h 123"/>
                <a:gd name="T12" fmla="*/ 63 w 129"/>
                <a:gd name="T13" fmla="*/ 11 h 123"/>
                <a:gd name="T14" fmla="*/ 63 w 129"/>
                <a:gd name="T15" fmla="*/ 0 h 123"/>
                <a:gd name="T16" fmla="*/ 63 w 129"/>
                <a:gd name="T17" fmla="*/ 0 h 123"/>
                <a:gd name="T18" fmla="*/ 55 w 129"/>
                <a:gd name="T19" fmla="*/ 1 h 123"/>
                <a:gd name="T20" fmla="*/ 14 w 129"/>
                <a:gd name="T21" fmla="*/ 24 h 123"/>
                <a:gd name="T22" fmla="*/ 2 w 129"/>
                <a:gd name="T23" fmla="*/ 70 h 123"/>
                <a:gd name="T24" fmla="*/ 63 w 129"/>
                <a:gd name="T25" fmla="*/ 123 h 123"/>
                <a:gd name="T26" fmla="*/ 71 w 129"/>
                <a:gd name="T27" fmla="*/ 123 h 123"/>
                <a:gd name="T28" fmla="*/ 124 w 129"/>
                <a:gd name="T29" fmla="*/ 54 h 123"/>
                <a:gd name="T30" fmla="*/ 63 w 129"/>
                <a:gd name="T3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23">
                  <a:moveTo>
                    <a:pt x="63" y="11"/>
                  </a:moveTo>
                  <a:cubicBezTo>
                    <a:pt x="88" y="11"/>
                    <a:pt x="110" y="30"/>
                    <a:pt x="113" y="55"/>
                  </a:cubicBezTo>
                  <a:cubicBezTo>
                    <a:pt x="117" y="83"/>
                    <a:pt x="97" y="108"/>
                    <a:pt x="70" y="112"/>
                  </a:cubicBezTo>
                  <a:cubicBezTo>
                    <a:pt x="68" y="112"/>
                    <a:pt x="65" y="112"/>
                    <a:pt x="63" y="112"/>
                  </a:cubicBezTo>
                  <a:cubicBezTo>
                    <a:pt x="38" y="112"/>
                    <a:pt x="17" y="94"/>
                    <a:pt x="13" y="68"/>
                  </a:cubicBezTo>
                  <a:cubicBezTo>
                    <a:pt x="10" y="41"/>
                    <a:pt x="29" y="15"/>
                    <a:pt x="57" y="12"/>
                  </a:cubicBezTo>
                  <a:cubicBezTo>
                    <a:pt x="59" y="12"/>
                    <a:pt x="61" y="11"/>
                    <a:pt x="63" y="11"/>
                  </a:cubicBezTo>
                  <a:moveTo>
                    <a:pt x="63" y="0"/>
                  </a:moveTo>
                  <a:cubicBezTo>
                    <a:pt x="63" y="0"/>
                    <a:pt x="63" y="0"/>
                    <a:pt x="63" y="0"/>
                  </a:cubicBezTo>
                  <a:cubicBezTo>
                    <a:pt x="61" y="0"/>
                    <a:pt x="58" y="0"/>
                    <a:pt x="55" y="1"/>
                  </a:cubicBezTo>
                  <a:cubicBezTo>
                    <a:pt x="39" y="3"/>
                    <a:pt x="24" y="11"/>
                    <a:pt x="14" y="24"/>
                  </a:cubicBezTo>
                  <a:cubicBezTo>
                    <a:pt x="4" y="37"/>
                    <a:pt x="0" y="53"/>
                    <a:pt x="2" y="70"/>
                  </a:cubicBezTo>
                  <a:cubicBezTo>
                    <a:pt x="6" y="100"/>
                    <a:pt x="32" y="123"/>
                    <a:pt x="63" y="123"/>
                  </a:cubicBezTo>
                  <a:cubicBezTo>
                    <a:pt x="66" y="123"/>
                    <a:pt x="69" y="123"/>
                    <a:pt x="71" y="123"/>
                  </a:cubicBezTo>
                  <a:cubicBezTo>
                    <a:pt x="105" y="119"/>
                    <a:pt x="129" y="88"/>
                    <a:pt x="124" y="54"/>
                  </a:cubicBezTo>
                  <a:cubicBezTo>
                    <a:pt x="120" y="23"/>
                    <a:pt x="94" y="0"/>
                    <a:pt x="63" y="0"/>
                  </a:cubicBezTo>
                  <a:close/>
                </a:path>
              </a:pathLst>
            </a:custGeom>
            <a:solidFill>
              <a:srgbClr val="8C83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8" name="îṡľïḑé">
              <a:extLst>
                <a:ext uri="{FF2B5EF4-FFF2-40B4-BE49-F238E27FC236}">
                  <a16:creationId xmlns:a16="http://schemas.microsoft.com/office/drawing/2014/main" id="{8ACE399A-21E3-43D4-A1CA-4DF598E15335}"/>
                </a:ext>
              </a:extLst>
            </p:cNvPr>
            <p:cNvSpPr/>
            <p:nvPr/>
          </p:nvSpPr>
          <p:spPr bwMode="auto">
            <a:xfrm>
              <a:off x="6099343" y="3502391"/>
              <a:ext cx="109221" cy="103649"/>
            </a:xfrm>
            <a:custGeom>
              <a:avLst/>
              <a:gdLst>
                <a:gd name="T0" fmla="*/ 0 w 98"/>
                <a:gd name="T1" fmla="*/ 0 h 93"/>
                <a:gd name="T2" fmla="*/ 8 w 98"/>
                <a:gd name="T3" fmla="*/ 93 h 93"/>
                <a:gd name="T4" fmla="*/ 98 w 98"/>
                <a:gd name="T5" fmla="*/ 84 h 93"/>
                <a:gd name="T6" fmla="*/ 71 w 98"/>
                <a:gd name="T7" fmla="*/ 34 h 93"/>
                <a:gd name="T8" fmla="*/ 0 w 98"/>
                <a:gd name="T9" fmla="*/ 0 h 93"/>
              </a:gdLst>
              <a:ahLst/>
              <a:cxnLst>
                <a:cxn ang="0">
                  <a:pos x="T0" y="T1"/>
                </a:cxn>
                <a:cxn ang="0">
                  <a:pos x="T2" y="T3"/>
                </a:cxn>
                <a:cxn ang="0">
                  <a:pos x="T4" y="T5"/>
                </a:cxn>
                <a:cxn ang="0">
                  <a:pos x="T6" y="T7"/>
                </a:cxn>
                <a:cxn ang="0">
                  <a:pos x="T8" y="T9"/>
                </a:cxn>
              </a:cxnLst>
              <a:rect l="0" t="0" r="r" b="b"/>
              <a:pathLst>
                <a:path w="98" h="93">
                  <a:moveTo>
                    <a:pt x="0" y="0"/>
                  </a:moveTo>
                  <a:lnTo>
                    <a:pt x="8" y="93"/>
                  </a:lnTo>
                  <a:lnTo>
                    <a:pt x="98" y="84"/>
                  </a:lnTo>
                  <a:lnTo>
                    <a:pt x="71" y="34"/>
                  </a:lnTo>
                  <a:lnTo>
                    <a:pt x="0" y="0"/>
                  </a:ln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9" name="ïṩlîďê">
              <a:extLst>
                <a:ext uri="{FF2B5EF4-FFF2-40B4-BE49-F238E27FC236}">
                  <a16:creationId xmlns:a16="http://schemas.microsoft.com/office/drawing/2014/main" id="{CCF05B17-6477-45AA-BEA9-E2EF6D6C7CEF}"/>
                </a:ext>
              </a:extLst>
            </p:cNvPr>
            <p:cNvSpPr/>
            <p:nvPr/>
          </p:nvSpPr>
          <p:spPr bwMode="auto">
            <a:xfrm>
              <a:off x="6104915" y="3411002"/>
              <a:ext cx="182778" cy="177205"/>
            </a:xfrm>
            <a:custGeom>
              <a:avLst/>
              <a:gdLst>
                <a:gd name="T0" fmla="*/ 58 w 115"/>
                <a:gd name="T1" fmla="*/ 112 h 112"/>
                <a:gd name="T2" fmla="*/ 2 w 115"/>
                <a:gd name="T3" fmla="*/ 63 h 112"/>
                <a:gd name="T4" fmla="*/ 13 w 115"/>
                <a:gd name="T5" fmla="*/ 22 h 112"/>
                <a:gd name="T6" fmla="*/ 50 w 115"/>
                <a:gd name="T7" fmla="*/ 0 h 112"/>
                <a:gd name="T8" fmla="*/ 58 w 115"/>
                <a:gd name="T9" fmla="*/ 0 h 112"/>
                <a:gd name="T10" fmla="*/ 113 w 115"/>
                <a:gd name="T11" fmla="*/ 49 h 112"/>
                <a:gd name="T12" fmla="*/ 102 w 115"/>
                <a:gd name="T13" fmla="*/ 90 h 112"/>
                <a:gd name="T14" fmla="*/ 65 w 115"/>
                <a:gd name="T15" fmla="*/ 112 h 112"/>
                <a:gd name="T16" fmla="*/ 58 w 115"/>
                <a:gd name="T17"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2">
                  <a:moveTo>
                    <a:pt x="58" y="112"/>
                  </a:moveTo>
                  <a:cubicBezTo>
                    <a:pt x="30" y="112"/>
                    <a:pt x="6" y="91"/>
                    <a:pt x="2" y="63"/>
                  </a:cubicBezTo>
                  <a:cubicBezTo>
                    <a:pt x="0" y="48"/>
                    <a:pt x="4" y="34"/>
                    <a:pt x="13" y="22"/>
                  </a:cubicBezTo>
                  <a:cubicBezTo>
                    <a:pt x="22" y="10"/>
                    <a:pt x="36" y="2"/>
                    <a:pt x="50" y="0"/>
                  </a:cubicBezTo>
                  <a:cubicBezTo>
                    <a:pt x="53" y="0"/>
                    <a:pt x="55" y="0"/>
                    <a:pt x="58" y="0"/>
                  </a:cubicBezTo>
                  <a:cubicBezTo>
                    <a:pt x="86" y="0"/>
                    <a:pt x="110" y="21"/>
                    <a:pt x="113" y="49"/>
                  </a:cubicBezTo>
                  <a:cubicBezTo>
                    <a:pt x="115" y="64"/>
                    <a:pt x="111" y="78"/>
                    <a:pt x="102" y="90"/>
                  </a:cubicBezTo>
                  <a:cubicBezTo>
                    <a:pt x="93" y="102"/>
                    <a:pt x="80" y="110"/>
                    <a:pt x="65" y="112"/>
                  </a:cubicBezTo>
                  <a:cubicBezTo>
                    <a:pt x="63" y="112"/>
                    <a:pt x="60" y="112"/>
                    <a:pt x="58"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0" name="islïḋè">
              <a:extLst>
                <a:ext uri="{FF2B5EF4-FFF2-40B4-BE49-F238E27FC236}">
                  <a16:creationId xmlns:a16="http://schemas.microsoft.com/office/drawing/2014/main" id="{16F5AAEC-58AE-494E-8A23-01EEE1A39E64}"/>
                </a:ext>
              </a:extLst>
            </p:cNvPr>
            <p:cNvSpPr/>
            <p:nvPr/>
          </p:nvSpPr>
          <p:spPr bwMode="auto">
            <a:xfrm>
              <a:off x="6092656" y="3400971"/>
              <a:ext cx="205067" cy="197266"/>
            </a:xfrm>
            <a:custGeom>
              <a:avLst/>
              <a:gdLst>
                <a:gd name="T0" fmla="*/ 66 w 129"/>
                <a:gd name="T1" fmla="*/ 12 h 124"/>
                <a:gd name="T2" fmla="*/ 116 w 129"/>
                <a:gd name="T3" fmla="*/ 55 h 124"/>
                <a:gd name="T4" fmla="*/ 72 w 129"/>
                <a:gd name="T5" fmla="*/ 112 h 124"/>
                <a:gd name="T6" fmla="*/ 66 w 129"/>
                <a:gd name="T7" fmla="*/ 112 h 124"/>
                <a:gd name="T8" fmla="*/ 16 w 129"/>
                <a:gd name="T9" fmla="*/ 69 h 124"/>
                <a:gd name="T10" fmla="*/ 59 w 129"/>
                <a:gd name="T11" fmla="*/ 12 h 124"/>
                <a:gd name="T12" fmla="*/ 66 w 129"/>
                <a:gd name="T13" fmla="*/ 12 h 124"/>
                <a:gd name="T14" fmla="*/ 66 w 129"/>
                <a:gd name="T15" fmla="*/ 0 h 124"/>
                <a:gd name="T16" fmla="*/ 66 w 129"/>
                <a:gd name="T17" fmla="*/ 0 h 124"/>
                <a:gd name="T18" fmla="*/ 58 w 129"/>
                <a:gd name="T19" fmla="*/ 1 h 124"/>
                <a:gd name="T20" fmla="*/ 5 w 129"/>
                <a:gd name="T21" fmla="*/ 70 h 124"/>
                <a:gd name="T22" fmla="*/ 66 w 129"/>
                <a:gd name="T23" fmla="*/ 124 h 124"/>
                <a:gd name="T24" fmla="*/ 74 w 129"/>
                <a:gd name="T25" fmla="*/ 123 h 124"/>
                <a:gd name="T26" fmla="*/ 115 w 129"/>
                <a:gd name="T27" fmla="*/ 100 h 124"/>
                <a:gd name="T28" fmla="*/ 127 w 129"/>
                <a:gd name="T29" fmla="*/ 54 h 124"/>
                <a:gd name="T30" fmla="*/ 66 w 129"/>
                <a:gd name="T3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24">
                  <a:moveTo>
                    <a:pt x="66" y="12"/>
                  </a:moveTo>
                  <a:cubicBezTo>
                    <a:pt x="91" y="12"/>
                    <a:pt x="112" y="30"/>
                    <a:pt x="116" y="55"/>
                  </a:cubicBezTo>
                  <a:cubicBezTo>
                    <a:pt x="119" y="83"/>
                    <a:pt x="100" y="108"/>
                    <a:pt x="72" y="112"/>
                  </a:cubicBezTo>
                  <a:cubicBezTo>
                    <a:pt x="70" y="112"/>
                    <a:pt x="68" y="112"/>
                    <a:pt x="66" y="112"/>
                  </a:cubicBezTo>
                  <a:cubicBezTo>
                    <a:pt x="41" y="112"/>
                    <a:pt x="19" y="94"/>
                    <a:pt x="16" y="69"/>
                  </a:cubicBezTo>
                  <a:cubicBezTo>
                    <a:pt x="12" y="41"/>
                    <a:pt x="32" y="16"/>
                    <a:pt x="59" y="12"/>
                  </a:cubicBezTo>
                  <a:cubicBezTo>
                    <a:pt x="61" y="12"/>
                    <a:pt x="64" y="12"/>
                    <a:pt x="66" y="12"/>
                  </a:cubicBezTo>
                  <a:moveTo>
                    <a:pt x="66" y="0"/>
                  </a:moveTo>
                  <a:cubicBezTo>
                    <a:pt x="66" y="0"/>
                    <a:pt x="66" y="0"/>
                    <a:pt x="66" y="0"/>
                  </a:cubicBezTo>
                  <a:cubicBezTo>
                    <a:pt x="63" y="0"/>
                    <a:pt x="60" y="1"/>
                    <a:pt x="58" y="1"/>
                  </a:cubicBezTo>
                  <a:cubicBezTo>
                    <a:pt x="24" y="5"/>
                    <a:pt x="0" y="36"/>
                    <a:pt x="5" y="70"/>
                  </a:cubicBezTo>
                  <a:cubicBezTo>
                    <a:pt x="9" y="101"/>
                    <a:pt x="35" y="124"/>
                    <a:pt x="66" y="124"/>
                  </a:cubicBezTo>
                  <a:cubicBezTo>
                    <a:pt x="68" y="124"/>
                    <a:pt x="71" y="123"/>
                    <a:pt x="74" y="123"/>
                  </a:cubicBezTo>
                  <a:cubicBezTo>
                    <a:pt x="90" y="121"/>
                    <a:pt x="105" y="113"/>
                    <a:pt x="115" y="100"/>
                  </a:cubicBezTo>
                  <a:cubicBezTo>
                    <a:pt x="125" y="87"/>
                    <a:pt x="129" y="70"/>
                    <a:pt x="127" y="54"/>
                  </a:cubicBezTo>
                  <a:cubicBezTo>
                    <a:pt x="123" y="23"/>
                    <a:pt x="97" y="0"/>
                    <a:pt x="66" y="0"/>
                  </a:cubicBez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1" name="iSḻiḑê">
              <a:extLst>
                <a:ext uri="{FF2B5EF4-FFF2-40B4-BE49-F238E27FC236}">
                  <a16:creationId xmlns:a16="http://schemas.microsoft.com/office/drawing/2014/main" id="{E131FD0D-541E-43C8-AB40-7CA73FBE249D}"/>
                </a:ext>
              </a:extLst>
            </p:cNvPr>
            <p:cNvSpPr/>
            <p:nvPr/>
          </p:nvSpPr>
          <p:spPr bwMode="auto">
            <a:xfrm>
              <a:off x="5586675" y="3141293"/>
              <a:ext cx="43466" cy="57954"/>
            </a:xfrm>
            <a:custGeom>
              <a:avLst/>
              <a:gdLst>
                <a:gd name="T0" fmla="*/ 5 w 27"/>
                <a:gd name="T1" fmla="*/ 18 h 37"/>
                <a:gd name="T2" fmla="*/ 1 w 27"/>
                <a:gd name="T3" fmla="*/ 11 h 37"/>
                <a:gd name="T4" fmla="*/ 1 w 27"/>
                <a:gd name="T5" fmla="*/ 7 h 37"/>
                <a:gd name="T6" fmla="*/ 3 w 27"/>
                <a:gd name="T7" fmla="*/ 4 h 37"/>
                <a:gd name="T8" fmla="*/ 6 w 27"/>
                <a:gd name="T9" fmla="*/ 1 h 37"/>
                <a:gd name="T10" fmla="*/ 11 w 27"/>
                <a:gd name="T11" fmla="*/ 0 h 37"/>
                <a:gd name="T12" fmla="*/ 15 w 27"/>
                <a:gd name="T13" fmla="*/ 0 h 37"/>
                <a:gd name="T14" fmla="*/ 19 w 27"/>
                <a:gd name="T15" fmla="*/ 2 h 37"/>
                <a:gd name="T16" fmla="*/ 22 w 27"/>
                <a:gd name="T17" fmla="*/ 4 h 37"/>
                <a:gd name="T18" fmla="*/ 23 w 27"/>
                <a:gd name="T19" fmla="*/ 8 h 37"/>
                <a:gd name="T20" fmla="*/ 21 w 27"/>
                <a:gd name="T21" fmla="*/ 16 h 37"/>
                <a:gd name="T22" fmla="*/ 27 w 27"/>
                <a:gd name="T23" fmla="*/ 24 h 37"/>
                <a:gd name="T24" fmla="*/ 26 w 27"/>
                <a:gd name="T25" fmla="*/ 28 h 37"/>
                <a:gd name="T26" fmla="*/ 24 w 27"/>
                <a:gd name="T27" fmla="*/ 32 h 37"/>
                <a:gd name="T28" fmla="*/ 21 w 27"/>
                <a:gd name="T29" fmla="*/ 35 h 37"/>
                <a:gd name="T30" fmla="*/ 15 w 27"/>
                <a:gd name="T31" fmla="*/ 37 h 37"/>
                <a:gd name="T32" fmla="*/ 10 w 27"/>
                <a:gd name="T33" fmla="*/ 37 h 37"/>
                <a:gd name="T34" fmla="*/ 6 w 27"/>
                <a:gd name="T35" fmla="*/ 35 h 37"/>
                <a:gd name="T36" fmla="*/ 3 w 27"/>
                <a:gd name="T37" fmla="*/ 32 h 37"/>
                <a:gd name="T38" fmla="*/ 1 w 27"/>
                <a:gd name="T39" fmla="*/ 27 h 37"/>
                <a:gd name="T40" fmla="*/ 2 w 27"/>
                <a:gd name="T41" fmla="*/ 22 h 37"/>
                <a:gd name="T42" fmla="*/ 5 w 27"/>
                <a:gd name="T43" fmla="*/ 18 h 37"/>
                <a:gd name="T44" fmla="*/ 8 w 27"/>
                <a:gd name="T45" fmla="*/ 11 h 37"/>
                <a:gd name="T46" fmla="*/ 9 w 27"/>
                <a:gd name="T47" fmla="*/ 12 h 37"/>
                <a:gd name="T48" fmla="*/ 10 w 27"/>
                <a:gd name="T49" fmla="*/ 13 h 37"/>
                <a:gd name="T50" fmla="*/ 11 w 27"/>
                <a:gd name="T51" fmla="*/ 14 h 37"/>
                <a:gd name="T52" fmla="*/ 12 w 27"/>
                <a:gd name="T53" fmla="*/ 14 h 37"/>
                <a:gd name="T54" fmla="*/ 15 w 27"/>
                <a:gd name="T55" fmla="*/ 13 h 37"/>
                <a:gd name="T56" fmla="*/ 16 w 27"/>
                <a:gd name="T57" fmla="*/ 10 h 37"/>
                <a:gd name="T58" fmla="*/ 14 w 27"/>
                <a:gd name="T59" fmla="*/ 7 h 37"/>
                <a:gd name="T60" fmla="*/ 11 w 27"/>
                <a:gd name="T61" fmla="*/ 7 h 37"/>
                <a:gd name="T62" fmla="*/ 9 w 27"/>
                <a:gd name="T63" fmla="*/ 8 h 37"/>
                <a:gd name="T64" fmla="*/ 8 w 27"/>
                <a:gd name="T65" fmla="*/ 11 h 37"/>
                <a:gd name="T66" fmla="*/ 9 w 27"/>
                <a:gd name="T67" fmla="*/ 25 h 37"/>
                <a:gd name="T68" fmla="*/ 10 w 27"/>
                <a:gd name="T69" fmla="*/ 27 h 37"/>
                <a:gd name="T70" fmla="*/ 11 w 27"/>
                <a:gd name="T71" fmla="*/ 29 h 37"/>
                <a:gd name="T72" fmla="*/ 13 w 27"/>
                <a:gd name="T73" fmla="*/ 30 h 37"/>
                <a:gd name="T74" fmla="*/ 14 w 27"/>
                <a:gd name="T75" fmla="*/ 30 h 37"/>
                <a:gd name="T76" fmla="*/ 16 w 27"/>
                <a:gd name="T77" fmla="*/ 29 h 37"/>
                <a:gd name="T78" fmla="*/ 18 w 27"/>
                <a:gd name="T79" fmla="*/ 28 h 37"/>
                <a:gd name="T80" fmla="*/ 18 w 27"/>
                <a:gd name="T81" fmla="*/ 26 h 37"/>
                <a:gd name="T82" fmla="*/ 19 w 27"/>
                <a:gd name="T83" fmla="*/ 24 h 37"/>
                <a:gd name="T84" fmla="*/ 17 w 27"/>
                <a:gd name="T85" fmla="*/ 21 h 37"/>
                <a:gd name="T86" fmla="*/ 13 w 27"/>
                <a:gd name="T87" fmla="*/ 20 h 37"/>
                <a:gd name="T88" fmla="*/ 11 w 27"/>
                <a:gd name="T89" fmla="*/ 20 h 37"/>
                <a:gd name="T90" fmla="*/ 10 w 27"/>
                <a:gd name="T91" fmla="*/ 22 h 37"/>
                <a:gd name="T92" fmla="*/ 9 w 27"/>
                <a:gd name="T93" fmla="*/ 23 h 37"/>
                <a:gd name="T94" fmla="*/ 9 w 27"/>
                <a:gd name="T95"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 h="37">
                  <a:moveTo>
                    <a:pt x="5" y="18"/>
                  </a:moveTo>
                  <a:cubicBezTo>
                    <a:pt x="2" y="16"/>
                    <a:pt x="1" y="14"/>
                    <a:pt x="1" y="11"/>
                  </a:cubicBezTo>
                  <a:cubicBezTo>
                    <a:pt x="0" y="10"/>
                    <a:pt x="1" y="8"/>
                    <a:pt x="1" y="7"/>
                  </a:cubicBezTo>
                  <a:cubicBezTo>
                    <a:pt x="1" y="6"/>
                    <a:pt x="2" y="5"/>
                    <a:pt x="3" y="4"/>
                  </a:cubicBezTo>
                  <a:cubicBezTo>
                    <a:pt x="4" y="3"/>
                    <a:pt x="5" y="2"/>
                    <a:pt x="6" y="1"/>
                  </a:cubicBezTo>
                  <a:cubicBezTo>
                    <a:pt x="7" y="0"/>
                    <a:pt x="9" y="0"/>
                    <a:pt x="11" y="0"/>
                  </a:cubicBezTo>
                  <a:cubicBezTo>
                    <a:pt x="12" y="0"/>
                    <a:pt x="14" y="0"/>
                    <a:pt x="15" y="0"/>
                  </a:cubicBezTo>
                  <a:cubicBezTo>
                    <a:pt x="17" y="0"/>
                    <a:pt x="18" y="1"/>
                    <a:pt x="19" y="2"/>
                  </a:cubicBezTo>
                  <a:cubicBezTo>
                    <a:pt x="20" y="2"/>
                    <a:pt x="21" y="3"/>
                    <a:pt x="22" y="4"/>
                  </a:cubicBezTo>
                  <a:cubicBezTo>
                    <a:pt x="23" y="6"/>
                    <a:pt x="23" y="7"/>
                    <a:pt x="23" y="8"/>
                  </a:cubicBezTo>
                  <a:cubicBezTo>
                    <a:pt x="23" y="11"/>
                    <a:pt x="23" y="13"/>
                    <a:pt x="21" y="16"/>
                  </a:cubicBezTo>
                  <a:cubicBezTo>
                    <a:pt x="24" y="17"/>
                    <a:pt x="26" y="20"/>
                    <a:pt x="27" y="24"/>
                  </a:cubicBezTo>
                  <a:cubicBezTo>
                    <a:pt x="27" y="25"/>
                    <a:pt x="27" y="27"/>
                    <a:pt x="26" y="28"/>
                  </a:cubicBezTo>
                  <a:cubicBezTo>
                    <a:pt x="26" y="30"/>
                    <a:pt x="25" y="31"/>
                    <a:pt x="24" y="32"/>
                  </a:cubicBezTo>
                  <a:cubicBezTo>
                    <a:pt x="23" y="34"/>
                    <a:pt x="22" y="35"/>
                    <a:pt x="21" y="35"/>
                  </a:cubicBezTo>
                  <a:cubicBezTo>
                    <a:pt x="19" y="36"/>
                    <a:pt x="17" y="37"/>
                    <a:pt x="15" y="37"/>
                  </a:cubicBezTo>
                  <a:cubicBezTo>
                    <a:pt x="14" y="37"/>
                    <a:pt x="12" y="37"/>
                    <a:pt x="10" y="37"/>
                  </a:cubicBezTo>
                  <a:cubicBezTo>
                    <a:pt x="8" y="36"/>
                    <a:pt x="7" y="36"/>
                    <a:pt x="6" y="35"/>
                  </a:cubicBezTo>
                  <a:cubicBezTo>
                    <a:pt x="4" y="34"/>
                    <a:pt x="3" y="33"/>
                    <a:pt x="3" y="32"/>
                  </a:cubicBezTo>
                  <a:cubicBezTo>
                    <a:pt x="2" y="30"/>
                    <a:pt x="1" y="29"/>
                    <a:pt x="1" y="27"/>
                  </a:cubicBezTo>
                  <a:cubicBezTo>
                    <a:pt x="1" y="25"/>
                    <a:pt x="1" y="24"/>
                    <a:pt x="2" y="22"/>
                  </a:cubicBezTo>
                  <a:cubicBezTo>
                    <a:pt x="2" y="20"/>
                    <a:pt x="3" y="19"/>
                    <a:pt x="5" y="18"/>
                  </a:cubicBezTo>
                  <a:close/>
                  <a:moveTo>
                    <a:pt x="8" y="11"/>
                  </a:moveTo>
                  <a:cubicBezTo>
                    <a:pt x="8" y="11"/>
                    <a:pt x="9" y="12"/>
                    <a:pt x="9" y="12"/>
                  </a:cubicBezTo>
                  <a:cubicBezTo>
                    <a:pt x="9" y="13"/>
                    <a:pt x="9" y="13"/>
                    <a:pt x="10" y="13"/>
                  </a:cubicBezTo>
                  <a:cubicBezTo>
                    <a:pt x="10" y="14"/>
                    <a:pt x="11" y="14"/>
                    <a:pt x="11" y="14"/>
                  </a:cubicBezTo>
                  <a:cubicBezTo>
                    <a:pt x="11" y="14"/>
                    <a:pt x="12" y="14"/>
                    <a:pt x="12" y="14"/>
                  </a:cubicBezTo>
                  <a:cubicBezTo>
                    <a:pt x="13" y="14"/>
                    <a:pt x="14" y="14"/>
                    <a:pt x="15" y="13"/>
                  </a:cubicBezTo>
                  <a:cubicBezTo>
                    <a:pt x="16" y="12"/>
                    <a:pt x="16" y="11"/>
                    <a:pt x="16" y="10"/>
                  </a:cubicBezTo>
                  <a:cubicBezTo>
                    <a:pt x="15" y="9"/>
                    <a:pt x="15" y="8"/>
                    <a:pt x="14" y="7"/>
                  </a:cubicBezTo>
                  <a:cubicBezTo>
                    <a:pt x="13" y="7"/>
                    <a:pt x="12" y="7"/>
                    <a:pt x="11" y="7"/>
                  </a:cubicBezTo>
                  <a:cubicBezTo>
                    <a:pt x="10" y="7"/>
                    <a:pt x="10" y="7"/>
                    <a:pt x="9" y="8"/>
                  </a:cubicBezTo>
                  <a:cubicBezTo>
                    <a:pt x="8" y="9"/>
                    <a:pt x="8" y="10"/>
                    <a:pt x="8" y="11"/>
                  </a:cubicBezTo>
                  <a:close/>
                  <a:moveTo>
                    <a:pt x="9" y="25"/>
                  </a:moveTo>
                  <a:cubicBezTo>
                    <a:pt x="9" y="26"/>
                    <a:pt x="9" y="27"/>
                    <a:pt x="10" y="27"/>
                  </a:cubicBezTo>
                  <a:cubicBezTo>
                    <a:pt x="10" y="28"/>
                    <a:pt x="10" y="28"/>
                    <a:pt x="11" y="29"/>
                  </a:cubicBezTo>
                  <a:cubicBezTo>
                    <a:pt x="11" y="29"/>
                    <a:pt x="12" y="29"/>
                    <a:pt x="13" y="30"/>
                  </a:cubicBezTo>
                  <a:cubicBezTo>
                    <a:pt x="13" y="30"/>
                    <a:pt x="14" y="30"/>
                    <a:pt x="14" y="30"/>
                  </a:cubicBezTo>
                  <a:cubicBezTo>
                    <a:pt x="15" y="30"/>
                    <a:pt x="16" y="30"/>
                    <a:pt x="16" y="29"/>
                  </a:cubicBezTo>
                  <a:cubicBezTo>
                    <a:pt x="17" y="29"/>
                    <a:pt x="17" y="28"/>
                    <a:pt x="18" y="28"/>
                  </a:cubicBezTo>
                  <a:cubicBezTo>
                    <a:pt x="18" y="27"/>
                    <a:pt x="18" y="27"/>
                    <a:pt x="18" y="26"/>
                  </a:cubicBezTo>
                  <a:cubicBezTo>
                    <a:pt x="19" y="26"/>
                    <a:pt x="19" y="25"/>
                    <a:pt x="19" y="24"/>
                  </a:cubicBezTo>
                  <a:cubicBezTo>
                    <a:pt x="18" y="23"/>
                    <a:pt x="18" y="22"/>
                    <a:pt x="17" y="21"/>
                  </a:cubicBezTo>
                  <a:cubicBezTo>
                    <a:pt x="16" y="20"/>
                    <a:pt x="14" y="20"/>
                    <a:pt x="13" y="20"/>
                  </a:cubicBezTo>
                  <a:cubicBezTo>
                    <a:pt x="12" y="20"/>
                    <a:pt x="12" y="20"/>
                    <a:pt x="11" y="20"/>
                  </a:cubicBezTo>
                  <a:cubicBezTo>
                    <a:pt x="11" y="21"/>
                    <a:pt x="10" y="21"/>
                    <a:pt x="10" y="22"/>
                  </a:cubicBezTo>
                  <a:cubicBezTo>
                    <a:pt x="10" y="22"/>
                    <a:pt x="9" y="23"/>
                    <a:pt x="9" y="23"/>
                  </a:cubicBezTo>
                  <a:cubicBezTo>
                    <a:pt x="9" y="24"/>
                    <a:pt x="9" y="25"/>
                    <a:pt x="9" y="25"/>
                  </a:cubicBezTo>
                  <a:close/>
                </a:path>
              </a:pathLst>
            </a:custGeom>
            <a:solidFill>
              <a:srgbClr val="8C83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2" name="ïŝľidé">
              <a:extLst>
                <a:ext uri="{FF2B5EF4-FFF2-40B4-BE49-F238E27FC236}">
                  <a16:creationId xmlns:a16="http://schemas.microsoft.com/office/drawing/2014/main" id="{421ADDBC-4EF2-4365-9559-6E5A79EECAA5}"/>
                </a:ext>
              </a:extLst>
            </p:cNvPr>
            <p:cNvSpPr/>
            <p:nvPr/>
          </p:nvSpPr>
          <p:spPr bwMode="auto">
            <a:xfrm>
              <a:off x="5633483" y="3134607"/>
              <a:ext cx="42351" cy="60183"/>
            </a:xfrm>
            <a:custGeom>
              <a:avLst/>
              <a:gdLst>
                <a:gd name="T0" fmla="*/ 8 w 27"/>
                <a:gd name="T1" fmla="*/ 37 h 38"/>
                <a:gd name="T2" fmla="*/ 2 w 27"/>
                <a:gd name="T3" fmla="*/ 34 h 38"/>
                <a:gd name="T4" fmla="*/ 4 w 27"/>
                <a:gd name="T5" fmla="*/ 30 h 38"/>
                <a:gd name="T6" fmla="*/ 8 w 27"/>
                <a:gd name="T7" fmla="*/ 25 h 38"/>
                <a:gd name="T8" fmla="*/ 13 w 27"/>
                <a:gd name="T9" fmla="*/ 16 h 38"/>
                <a:gd name="T10" fmla="*/ 15 w 27"/>
                <a:gd name="T11" fmla="*/ 10 h 38"/>
                <a:gd name="T12" fmla="*/ 14 w 27"/>
                <a:gd name="T13" fmla="*/ 8 h 38"/>
                <a:gd name="T14" fmla="*/ 11 w 27"/>
                <a:gd name="T15" fmla="*/ 7 h 38"/>
                <a:gd name="T16" fmla="*/ 9 w 27"/>
                <a:gd name="T17" fmla="*/ 9 h 38"/>
                <a:gd name="T18" fmla="*/ 8 w 27"/>
                <a:gd name="T19" fmla="*/ 12 h 38"/>
                <a:gd name="T20" fmla="*/ 7 w 27"/>
                <a:gd name="T21" fmla="*/ 15 h 38"/>
                <a:gd name="T22" fmla="*/ 5 w 27"/>
                <a:gd name="T23" fmla="*/ 16 h 38"/>
                <a:gd name="T24" fmla="*/ 2 w 27"/>
                <a:gd name="T25" fmla="*/ 15 h 38"/>
                <a:gd name="T26" fmla="*/ 0 w 27"/>
                <a:gd name="T27" fmla="*/ 13 h 38"/>
                <a:gd name="T28" fmla="*/ 0 w 27"/>
                <a:gd name="T29" fmla="*/ 9 h 38"/>
                <a:gd name="T30" fmla="*/ 2 w 27"/>
                <a:gd name="T31" fmla="*/ 6 h 38"/>
                <a:gd name="T32" fmla="*/ 6 w 27"/>
                <a:gd name="T33" fmla="*/ 2 h 38"/>
                <a:gd name="T34" fmla="*/ 11 w 27"/>
                <a:gd name="T35" fmla="*/ 0 h 38"/>
                <a:gd name="T36" fmla="*/ 15 w 27"/>
                <a:gd name="T37" fmla="*/ 0 h 38"/>
                <a:gd name="T38" fmla="*/ 19 w 27"/>
                <a:gd name="T39" fmla="*/ 2 h 38"/>
                <a:gd name="T40" fmla="*/ 22 w 27"/>
                <a:gd name="T41" fmla="*/ 5 h 38"/>
                <a:gd name="T42" fmla="*/ 23 w 27"/>
                <a:gd name="T43" fmla="*/ 9 h 38"/>
                <a:gd name="T44" fmla="*/ 23 w 27"/>
                <a:gd name="T45" fmla="*/ 13 h 38"/>
                <a:gd name="T46" fmla="*/ 21 w 27"/>
                <a:gd name="T47" fmla="*/ 18 h 38"/>
                <a:gd name="T48" fmla="*/ 18 w 27"/>
                <a:gd name="T49" fmla="*/ 23 h 38"/>
                <a:gd name="T50" fmla="*/ 14 w 27"/>
                <a:gd name="T51" fmla="*/ 29 h 38"/>
                <a:gd name="T52" fmla="*/ 21 w 27"/>
                <a:gd name="T53" fmla="*/ 28 h 38"/>
                <a:gd name="T54" fmla="*/ 27 w 27"/>
                <a:gd name="T55" fmla="*/ 31 h 38"/>
                <a:gd name="T56" fmla="*/ 22 w 27"/>
                <a:gd name="T57" fmla="*/ 35 h 38"/>
                <a:gd name="T58" fmla="*/ 8 w 27"/>
                <a:gd name="T5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 h="38">
                  <a:moveTo>
                    <a:pt x="8" y="37"/>
                  </a:moveTo>
                  <a:cubicBezTo>
                    <a:pt x="5" y="38"/>
                    <a:pt x="3" y="37"/>
                    <a:pt x="2" y="34"/>
                  </a:cubicBezTo>
                  <a:cubicBezTo>
                    <a:pt x="2" y="33"/>
                    <a:pt x="3" y="32"/>
                    <a:pt x="4" y="30"/>
                  </a:cubicBezTo>
                  <a:cubicBezTo>
                    <a:pt x="5" y="29"/>
                    <a:pt x="6" y="27"/>
                    <a:pt x="8" y="25"/>
                  </a:cubicBezTo>
                  <a:cubicBezTo>
                    <a:pt x="10" y="21"/>
                    <a:pt x="12" y="18"/>
                    <a:pt x="13" y="16"/>
                  </a:cubicBezTo>
                  <a:cubicBezTo>
                    <a:pt x="15" y="14"/>
                    <a:pt x="15" y="12"/>
                    <a:pt x="15" y="10"/>
                  </a:cubicBezTo>
                  <a:cubicBezTo>
                    <a:pt x="15" y="9"/>
                    <a:pt x="14" y="9"/>
                    <a:pt x="14" y="8"/>
                  </a:cubicBezTo>
                  <a:cubicBezTo>
                    <a:pt x="13" y="8"/>
                    <a:pt x="12" y="7"/>
                    <a:pt x="11" y="7"/>
                  </a:cubicBezTo>
                  <a:cubicBezTo>
                    <a:pt x="11" y="8"/>
                    <a:pt x="10" y="8"/>
                    <a:pt x="9" y="9"/>
                  </a:cubicBezTo>
                  <a:cubicBezTo>
                    <a:pt x="9" y="9"/>
                    <a:pt x="8" y="10"/>
                    <a:pt x="8" y="12"/>
                  </a:cubicBezTo>
                  <a:cubicBezTo>
                    <a:pt x="8" y="13"/>
                    <a:pt x="7" y="14"/>
                    <a:pt x="7" y="15"/>
                  </a:cubicBezTo>
                  <a:cubicBezTo>
                    <a:pt x="7" y="16"/>
                    <a:pt x="6" y="16"/>
                    <a:pt x="5" y="16"/>
                  </a:cubicBezTo>
                  <a:cubicBezTo>
                    <a:pt x="4" y="16"/>
                    <a:pt x="3" y="16"/>
                    <a:pt x="2" y="15"/>
                  </a:cubicBezTo>
                  <a:cubicBezTo>
                    <a:pt x="1" y="15"/>
                    <a:pt x="0" y="14"/>
                    <a:pt x="0" y="13"/>
                  </a:cubicBezTo>
                  <a:cubicBezTo>
                    <a:pt x="0" y="12"/>
                    <a:pt x="0" y="11"/>
                    <a:pt x="0" y="9"/>
                  </a:cubicBezTo>
                  <a:cubicBezTo>
                    <a:pt x="1" y="8"/>
                    <a:pt x="1" y="7"/>
                    <a:pt x="2" y="6"/>
                  </a:cubicBezTo>
                  <a:cubicBezTo>
                    <a:pt x="3" y="4"/>
                    <a:pt x="4" y="3"/>
                    <a:pt x="6" y="2"/>
                  </a:cubicBezTo>
                  <a:cubicBezTo>
                    <a:pt x="7" y="1"/>
                    <a:pt x="9" y="0"/>
                    <a:pt x="11" y="0"/>
                  </a:cubicBezTo>
                  <a:cubicBezTo>
                    <a:pt x="12" y="0"/>
                    <a:pt x="14" y="0"/>
                    <a:pt x="15" y="0"/>
                  </a:cubicBezTo>
                  <a:cubicBezTo>
                    <a:pt x="17" y="1"/>
                    <a:pt x="18" y="1"/>
                    <a:pt x="19" y="2"/>
                  </a:cubicBezTo>
                  <a:cubicBezTo>
                    <a:pt x="20" y="3"/>
                    <a:pt x="21" y="4"/>
                    <a:pt x="22" y="5"/>
                  </a:cubicBezTo>
                  <a:cubicBezTo>
                    <a:pt x="23" y="6"/>
                    <a:pt x="23" y="7"/>
                    <a:pt x="23" y="9"/>
                  </a:cubicBezTo>
                  <a:cubicBezTo>
                    <a:pt x="24" y="10"/>
                    <a:pt x="23" y="12"/>
                    <a:pt x="23" y="13"/>
                  </a:cubicBezTo>
                  <a:cubicBezTo>
                    <a:pt x="23" y="15"/>
                    <a:pt x="22" y="16"/>
                    <a:pt x="21" y="18"/>
                  </a:cubicBezTo>
                  <a:cubicBezTo>
                    <a:pt x="20" y="19"/>
                    <a:pt x="19" y="21"/>
                    <a:pt x="18" y="23"/>
                  </a:cubicBezTo>
                  <a:cubicBezTo>
                    <a:pt x="17" y="25"/>
                    <a:pt x="15" y="27"/>
                    <a:pt x="14" y="29"/>
                  </a:cubicBezTo>
                  <a:cubicBezTo>
                    <a:pt x="21" y="28"/>
                    <a:pt x="21" y="28"/>
                    <a:pt x="21" y="28"/>
                  </a:cubicBezTo>
                  <a:cubicBezTo>
                    <a:pt x="25" y="27"/>
                    <a:pt x="27" y="28"/>
                    <a:pt x="27" y="31"/>
                  </a:cubicBezTo>
                  <a:cubicBezTo>
                    <a:pt x="27" y="33"/>
                    <a:pt x="26" y="35"/>
                    <a:pt x="22" y="35"/>
                  </a:cubicBezTo>
                  <a:lnTo>
                    <a:pt x="8" y="37"/>
                  </a:lnTo>
                  <a:close/>
                </a:path>
              </a:pathLst>
            </a:custGeom>
            <a:solidFill>
              <a:srgbClr val="8C83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3" name="işľïḍè">
              <a:extLst>
                <a:ext uri="{FF2B5EF4-FFF2-40B4-BE49-F238E27FC236}">
                  <a16:creationId xmlns:a16="http://schemas.microsoft.com/office/drawing/2014/main" id="{D8CD194B-54AF-479E-B3B7-491B265761E1}"/>
                </a:ext>
              </a:extLst>
            </p:cNvPr>
            <p:cNvSpPr/>
            <p:nvPr/>
          </p:nvSpPr>
          <p:spPr bwMode="auto">
            <a:xfrm>
              <a:off x="6149495" y="3468956"/>
              <a:ext cx="49038" cy="59069"/>
            </a:xfrm>
            <a:custGeom>
              <a:avLst/>
              <a:gdLst>
                <a:gd name="T0" fmla="*/ 18 w 31"/>
                <a:gd name="T1" fmla="*/ 29 h 37"/>
                <a:gd name="T2" fmla="*/ 6 w 31"/>
                <a:gd name="T3" fmla="*/ 30 h 37"/>
                <a:gd name="T4" fmla="*/ 2 w 31"/>
                <a:gd name="T5" fmla="*/ 30 h 37"/>
                <a:gd name="T6" fmla="*/ 0 w 31"/>
                <a:gd name="T7" fmla="*/ 28 h 37"/>
                <a:gd name="T8" fmla="*/ 1 w 31"/>
                <a:gd name="T9" fmla="*/ 25 h 37"/>
                <a:gd name="T10" fmla="*/ 2 w 31"/>
                <a:gd name="T11" fmla="*/ 23 h 37"/>
                <a:gd name="T12" fmla="*/ 10 w 31"/>
                <a:gd name="T13" fmla="*/ 5 h 37"/>
                <a:gd name="T14" fmla="*/ 12 w 31"/>
                <a:gd name="T15" fmla="*/ 2 h 37"/>
                <a:gd name="T16" fmla="*/ 15 w 31"/>
                <a:gd name="T17" fmla="*/ 1 h 37"/>
                <a:gd name="T18" fmla="*/ 20 w 31"/>
                <a:gd name="T19" fmla="*/ 2 h 37"/>
                <a:gd name="T20" fmla="*/ 23 w 31"/>
                <a:gd name="T21" fmla="*/ 8 h 37"/>
                <a:gd name="T22" fmla="*/ 24 w 31"/>
                <a:gd name="T23" fmla="*/ 21 h 37"/>
                <a:gd name="T24" fmla="*/ 25 w 31"/>
                <a:gd name="T25" fmla="*/ 21 h 37"/>
                <a:gd name="T26" fmla="*/ 25 w 31"/>
                <a:gd name="T27" fmla="*/ 21 h 37"/>
                <a:gd name="T28" fmla="*/ 29 w 31"/>
                <a:gd name="T29" fmla="*/ 21 h 37"/>
                <a:gd name="T30" fmla="*/ 30 w 31"/>
                <a:gd name="T31" fmla="*/ 23 h 37"/>
                <a:gd name="T32" fmla="*/ 26 w 31"/>
                <a:gd name="T33" fmla="*/ 28 h 37"/>
                <a:gd name="T34" fmla="*/ 25 w 31"/>
                <a:gd name="T35" fmla="*/ 28 h 37"/>
                <a:gd name="T36" fmla="*/ 26 w 31"/>
                <a:gd name="T37" fmla="*/ 32 h 37"/>
                <a:gd name="T38" fmla="*/ 25 w 31"/>
                <a:gd name="T39" fmla="*/ 35 h 37"/>
                <a:gd name="T40" fmla="*/ 22 w 31"/>
                <a:gd name="T41" fmla="*/ 36 h 37"/>
                <a:gd name="T42" fmla="*/ 18 w 31"/>
                <a:gd name="T43" fmla="*/ 32 h 37"/>
                <a:gd name="T44" fmla="*/ 18 w 31"/>
                <a:gd name="T45" fmla="*/ 29 h 37"/>
                <a:gd name="T46" fmla="*/ 17 w 31"/>
                <a:gd name="T47" fmla="*/ 22 h 37"/>
                <a:gd name="T48" fmla="*/ 15 w 31"/>
                <a:gd name="T49" fmla="*/ 8 h 37"/>
                <a:gd name="T50" fmla="*/ 9 w 31"/>
                <a:gd name="T51" fmla="*/ 23 h 37"/>
                <a:gd name="T52" fmla="*/ 17 w 31"/>
                <a:gd name="T53"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 h="37">
                  <a:moveTo>
                    <a:pt x="18" y="29"/>
                  </a:moveTo>
                  <a:cubicBezTo>
                    <a:pt x="6" y="30"/>
                    <a:pt x="6" y="30"/>
                    <a:pt x="6" y="30"/>
                  </a:cubicBezTo>
                  <a:cubicBezTo>
                    <a:pt x="4" y="31"/>
                    <a:pt x="3" y="31"/>
                    <a:pt x="2" y="30"/>
                  </a:cubicBezTo>
                  <a:cubicBezTo>
                    <a:pt x="1" y="30"/>
                    <a:pt x="0" y="29"/>
                    <a:pt x="0" y="28"/>
                  </a:cubicBezTo>
                  <a:cubicBezTo>
                    <a:pt x="0" y="27"/>
                    <a:pt x="0" y="26"/>
                    <a:pt x="1" y="25"/>
                  </a:cubicBezTo>
                  <a:cubicBezTo>
                    <a:pt x="1" y="25"/>
                    <a:pt x="1" y="24"/>
                    <a:pt x="2" y="23"/>
                  </a:cubicBezTo>
                  <a:cubicBezTo>
                    <a:pt x="10" y="5"/>
                    <a:pt x="10" y="5"/>
                    <a:pt x="10" y="5"/>
                  </a:cubicBezTo>
                  <a:cubicBezTo>
                    <a:pt x="11" y="4"/>
                    <a:pt x="11" y="3"/>
                    <a:pt x="12" y="2"/>
                  </a:cubicBezTo>
                  <a:cubicBezTo>
                    <a:pt x="13" y="1"/>
                    <a:pt x="14" y="1"/>
                    <a:pt x="15" y="1"/>
                  </a:cubicBezTo>
                  <a:cubicBezTo>
                    <a:pt x="17" y="0"/>
                    <a:pt x="19" y="1"/>
                    <a:pt x="20" y="2"/>
                  </a:cubicBezTo>
                  <a:cubicBezTo>
                    <a:pt x="21" y="3"/>
                    <a:pt x="22" y="5"/>
                    <a:pt x="23" y="8"/>
                  </a:cubicBezTo>
                  <a:cubicBezTo>
                    <a:pt x="24" y="21"/>
                    <a:pt x="24" y="21"/>
                    <a:pt x="24" y="21"/>
                  </a:cubicBezTo>
                  <a:cubicBezTo>
                    <a:pt x="25" y="21"/>
                    <a:pt x="25" y="21"/>
                    <a:pt x="25" y="21"/>
                  </a:cubicBezTo>
                  <a:cubicBezTo>
                    <a:pt x="25" y="21"/>
                    <a:pt x="25" y="21"/>
                    <a:pt x="25" y="21"/>
                  </a:cubicBezTo>
                  <a:cubicBezTo>
                    <a:pt x="27" y="20"/>
                    <a:pt x="28" y="21"/>
                    <a:pt x="29" y="21"/>
                  </a:cubicBezTo>
                  <a:cubicBezTo>
                    <a:pt x="30" y="22"/>
                    <a:pt x="30" y="22"/>
                    <a:pt x="30" y="23"/>
                  </a:cubicBezTo>
                  <a:cubicBezTo>
                    <a:pt x="31" y="26"/>
                    <a:pt x="29" y="27"/>
                    <a:pt x="26" y="28"/>
                  </a:cubicBezTo>
                  <a:cubicBezTo>
                    <a:pt x="25" y="28"/>
                    <a:pt x="25" y="28"/>
                    <a:pt x="25" y="28"/>
                  </a:cubicBezTo>
                  <a:cubicBezTo>
                    <a:pt x="26" y="32"/>
                    <a:pt x="26" y="32"/>
                    <a:pt x="26" y="32"/>
                  </a:cubicBezTo>
                  <a:cubicBezTo>
                    <a:pt x="26" y="33"/>
                    <a:pt x="26" y="34"/>
                    <a:pt x="25" y="35"/>
                  </a:cubicBezTo>
                  <a:cubicBezTo>
                    <a:pt x="24" y="36"/>
                    <a:pt x="24" y="36"/>
                    <a:pt x="22" y="36"/>
                  </a:cubicBezTo>
                  <a:cubicBezTo>
                    <a:pt x="20" y="37"/>
                    <a:pt x="19" y="35"/>
                    <a:pt x="18" y="32"/>
                  </a:cubicBezTo>
                  <a:lnTo>
                    <a:pt x="18" y="29"/>
                  </a:lnTo>
                  <a:close/>
                  <a:moveTo>
                    <a:pt x="17" y="22"/>
                  </a:moveTo>
                  <a:cubicBezTo>
                    <a:pt x="15" y="8"/>
                    <a:pt x="15" y="8"/>
                    <a:pt x="15" y="8"/>
                  </a:cubicBezTo>
                  <a:cubicBezTo>
                    <a:pt x="9" y="23"/>
                    <a:pt x="9" y="23"/>
                    <a:pt x="9" y="23"/>
                  </a:cubicBezTo>
                  <a:lnTo>
                    <a:pt x="17" y="22"/>
                  </a:ln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4" name="îslîďè">
              <a:extLst>
                <a:ext uri="{FF2B5EF4-FFF2-40B4-BE49-F238E27FC236}">
                  <a16:creationId xmlns:a16="http://schemas.microsoft.com/office/drawing/2014/main" id="{DD5C6004-44B8-4F82-94E2-2F4E8783BF36}"/>
                </a:ext>
              </a:extLst>
            </p:cNvPr>
            <p:cNvSpPr/>
            <p:nvPr/>
          </p:nvSpPr>
          <p:spPr bwMode="auto">
            <a:xfrm>
              <a:off x="6204106" y="3463383"/>
              <a:ext cx="41237" cy="60183"/>
            </a:xfrm>
            <a:custGeom>
              <a:avLst/>
              <a:gdLst>
                <a:gd name="T0" fmla="*/ 4 w 26"/>
                <a:gd name="T1" fmla="*/ 18 h 38"/>
                <a:gd name="T2" fmla="*/ 0 w 26"/>
                <a:gd name="T3" fmla="*/ 12 h 38"/>
                <a:gd name="T4" fmla="*/ 0 w 26"/>
                <a:gd name="T5" fmla="*/ 8 h 38"/>
                <a:gd name="T6" fmla="*/ 2 w 26"/>
                <a:gd name="T7" fmla="*/ 4 h 38"/>
                <a:gd name="T8" fmla="*/ 6 w 26"/>
                <a:gd name="T9" fmla="*/ 2 h 38"/>
                <a:gd name="T10" fmla="*/ 10 w 26"/>
                <a:gd name="T11" fmla="*/ 0 h 38"/>
                <a:gd name="T12" fmla="*/ 15 w 26"/>
                <a:gd name="T13" fmla="*/ 1 h 38"/>
                <a:gd name="T14" fmla="*/ 19 w 26"/>
                <a:gd name="T15" fmla="*/ 2 h 38"/>
                <a:gd name="T16" fmla="*/ 21 w 26"/>
                <a:gd name="T17" fmla="*/ 5 h 38"/>
                <a:gd name="T18" fmla="*/ 23 w 26"/>
                <a:gd name="T19" fmla="*/ 9 h 38"/>
                <a:gd name="T20" fmla="*/ 20 w 26"/>
                <a:gd name="T21" fmla="*/ 16 h 38"/>
                <a:gd name="T22" fmla="*/ 26 w 26"/>
                <a:gd name="T23" fmla="*/ 24 h 38"/>
                <a:gd name="T24" fmla="*/ 26 w 26"/>
                <a:gd name="T25" fmla="*/ 29 h 38"/>
                <a:gd name="T26" fmla="*/ 24 w 26"/>
                <a:gd name="T27" fmla="*/ 33 h 38"/>
                <a:gd name="T28" fmla="*/ 20 w 26"/>
                <a:gd name="T29" fmla="*/ 36 h 38"/>
                <a:gd name="T30" fmla="*/ 15 w 26"/>
                <a:gd name="T31" fmla="*/ 38 h 38"/>
                <a:gd name="T32" fmla="*/ 10 w 26"/>
                <a:gd name="T33" fmla="*/ 37 h 38"/>
                <a:gd name="T34" fmla="*/ 5 w 26"/>
                <a:gd name="T35" fmla="*/ 35 h 38"/>
                <a:gd name="T36" fmla="*/ 2 w 26"/>
                <a:gd name="T37" fmla="*/ 32 h 38"/>
                <a:gd name="T38" fmla="*/ 1 w 26"/>
                <a:gd name="T39" fmla="*/ 28 h 38"/>
                <a:gd name="T40" fmla="*/ 1 w 26"/>
                <a:gd name="T41" fmla="*/ 22 h 38"/>
                <a:gd name="T42" fmla="*/ 4 w 26"/>
                <a:gd name="T43" fmla="*/ 18 h 38"/>
                <a:gd name="T44" fmla="*/ 8 w 26"/>
                <a:gd name="T45" fmla="*/ 11 h 38"/>
                <a:gd name="T46" fmla="*/ 8 w 26"/>
                <a:gd name="T47" fmla="*/ 13 h 38"/>
                <a:gd name="T48" fmla="*/ 9 w 26"/>
                <a:gd name="T49" fmla="*/ 14 h 38"/>
                <a:gd name="T50" fmla="*/ 10 w 26"/>
                <a:gd name="T51" fmla="*/ 15 h 38"/>
                <a:gd name="T52" fmla="*/ 12 w 26"/>
                <a:gd name="T53" fmla="*/ 15 h 38"/>
                <a:gd name="T54" fmla="*/ 14 w 26"/>
                <a:gd name="T55" fmla="*/ 13 h 38"/>
                <a:gd name="T56" fmla="*/ 15 w 26"/>
                <a:gd name="T57" fmla="*/ 10 h 38"/>
                <a:gd name="T58" fmla="*/ 14 w 26"/>
                <a:gd name="T59" fmla="*/ 8 h 38"/>
                <a:gd name="T60" fmla="*/ 11 w 26"/>
                <a:gd name="T61" fmla="*/ 7 h 38"/>
                <a:gd name="T62" fmla="*/ 9 w 26"/>
                <a:gd name="T63" fmla="*/ 9 h 38"/>
                <a:gd name="T64" fmla="*/ 8 w 26"/>
                <a:gd name="T65" fmla="*/ 11 h 38"/>
                <a:gd name="T66" fmla="*/ 9 w 26"/>
                <a:gd name="T67" fmla="*/ 26 h 38"/>
                <a:gd name="T68" fmla="*/ 9 w 26"/>
                <a:gd name="T69" fmla="*/ 28 h 38"/>
                <a:gd name="T70" fmla="*/ 10 w 26"/>
                <a:gd name="T71" fmla="*/ 29 h 38"/>
                <a:gd name="T72" fmla="*/ 12 w 26"/>
                <a:gd name="T73" fmla="*/ 30 h 38"/>
                <a:gd name="T74" fmla="*/ 14 w 26"/>
                <a:gd name="T75" fmla="*/ 30 h 38"/>
                <a:gd name="T76" fmla="*/ 16 w 26"/>
                <a:gd name="T77" fmla="*/ 30 h 38"/>
                <a:gd name="T78" fmla="*/ 17 w 26"/>
                <a:gd name="T79" fmla="*/ 28 h 38"/>
                <a:gd name="T80" fmla="*/ 18 w 26"/>
                <a:gd name="T81" fmla="*/ 27 h 38"/>
                <a:gd name="T82" fmla="*/ 18 w 26"/>
                <a:gd name="T83" fmla="*/ 25 h 38"/>
                <a:gd name="T84" fmla="*/ 16 w 26"/>
                <a:gd name="T85" fmla="*/ 21 h 38"/>
                <a:gd name="T86" fmla="*/ 13 w 26"/>
                <a:gd name="T87" fmla="*/ 20 h 38"/>
                <a:gd name="T88" fmla="*/ 11 w 26"/>
                <a:gd name="T89" fmla="*/ 21 h 38"/>
                <a:gd name="T90" fmla="*/ 9 w 26"/>
                <a:gd name="T91" fmla="*/ 22 h 38"/>
                <a:gd name="T92" fmla="*/ 9 w 26"/>
                <a:gd name="T93" fmla="*/ 24 h 38"/>
                <a:gd name="T94" fmla="*/ 9 w 26"/>
                <a:gd name="T95"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 h="38">
                  <a:moveTo>
                    <a:pt x="4" y="18"/>
                  </a:moveTo>
                  <a:cubicBezTo>
                    <a:pt x="2" y="17"/>
                    <a:pt x="0" y="15"/>
                    <a:pt x="0" y="12"/>
                  </a:cubicBezTo>
                  <a:cubicBezTo>
                    <a:pt x="0" y="10"/>
                    <a:pt x="0" y="9"/>
                    <a:pt x="0" y="8"/>
                  </a:cubicBezTo>
                  <a:cubicBezTo>
                    <a:pt x="1" y="6"/>
                    <a:pt x="1" y="5"/>
                    <a:pt x="2" y="4"/>
                  </a:cubicBezTo>
                  <a:cubicBezTo>
                    <a:pt x="3" y="3"/>
                    <a:pt x="4" y="2"/>
                    <a:pt x="6" y="2"/>
                  </a:cubicBezTo>
                  <a:cubicBezTo>
                    <a:pt x="7" y="1"/>
                    <a:pt x="8" y="1"/>
                    <a:pt x="10" y="0"/>
                  </a:cubicBezTo>
                  <a:cubicBezTo>
                    <a:pt x="12" y="0"/>
                    <a:pt x="13" y="0"/>
                    <a:pt x="15" y="1"/>
                  </a:cubicBezTo>
                  <a:cubicBezTo>
                    <a:pt x="16" y="1"/>
                    <a:pt x="17" y="1"/>
                    <a:pt x="19" y="2"/>
                  </a:cubicBezTo>
                  <a:cubicBezTo>
                    <a:pt x="20" y="3"/>
                    <a:pt x="21" y="4"/>
                    <a:pt x="21" y="5"/>
                  </a:cubicBezTo>
                  <a:cubicBezTo>
                    <a:pt x="22" y="6"/>
                    <a:pt x="22" y="7"/>
                    <a:pt x="23" y="9"/>
                  </a:cubicBezTo>
                  <a:cubicBezTo>
                    <a:pt x="23" y="12"/>
                    <a:pt x="22" y="14"/>
                    <a:pt x="20" y="16"/>
                  </a:cubicBezTo>
                  <a:cubicBezTo>
                    <a:pt x="24" y="18"/>
                    <a:pt x="26" y="21"/>
                    <a:pt x="26" y="24"/>
                  </a:cubicBezTo>
                  <a:cubicBezTo>
                    <a:pt x="26" y="26"/>
                    <a:pt x="26" y="28"/>
                    <a:pt x="26" y="29"/>
                  </a:cubicBezTo>
                  <a:cubicBezTo>
                    <a:pt x="25" y="30"/>
                    <a:pt x="25" y="32"/>
                    <a:pt x="24" y="33"/>
                  </a:cubicBezTo>
                  <a:cubicBezTo>
                    <a:pt x="23" y="34"/>
                    <a:pt x="21" y="35"/>
                    <a:pt x="20" y="36"/>
                  </a:cubicBezTo>
                  <a:cubicBezTo>
                    <a:pt x="19" y="37"/>
                    <a:pt x="17" y="37"/>
                    <a:pt x="15" y="38"/>
                  </a:cubicBezTo>
                  <a:cubicBezTo>
                    <a:pt x="13" y="38"/>
                    <a:pt x="11" y="38"/>
                    <a:pt x="10" y="37"/>
                  </a:cubicBezTo>
                  <a:cubicBezTo>
                    <a:pt x="8" y="37"/>
                    <a:pt x="6" y="36"/>
                    <a:pt x="5" y="35"/>
                  </a:cubicBezTo>
                  <a:cubicBezTo>
                    <a:pt x="4" y="34"/>
                    <a:pt x="3" y="33"/>
                    <a:pt x="2" y="32"/>
                  </a:cubicBezTo>
                  <a:cubicBezTo>
                    <a:pt x="1" y="31"/>
                    <a:pt x="1" y="29"/>
                    <a:pt x="1" y="28"/>
                  </a:cubicBezTo>
                  <a:cubicBezTo>
                    <a:pt x="0" y="26"/>
                    <a:pt x="1" y="24"/>
                    <a:pt x="1" y="22"/>
                  </a:cubicBezTo>
                  <a:cubicBezTo>
                    <a:pt x="2" y="21"/>
                    <a:pt x="3" y="19"/>
                    <a:pt x="4" y="18"/>
                  </a:cubicBezTo>
                  <a:close/>
                  <a:moveTo>
                    <a:pt x="8" y="11"/>
                  </a:moveTo>
                  <a:cubicBezTo>
                    <a:pt x="8" y="12"/>
                    <a:pt x="8" y="12"/>
                    <a:pt x="8" y="13"/>
                  </a:cubicBezTo>
                  <a:cubicBezTo>
                    <a:pt x="9" y="13"/>
                    <a:pt x="9" y="14"/>
                    <a:pt x="9" y="14"/>
                  </a:cubicBezTo>
                  <a:cubicBezTo>
                    <a:pt x="10" y="14"/>
                    <a:pt x="10" y="14"/>
                    <a:pt x="10" y="15"/>
                  </a:cubicBezTo>
                  <a:cubicBezTo>
                    <a:pt x="11" y="15"/>
                    <a:pt x="11" y="15"/>
                    <a:pt x="12" y="15"/>
                  </a:cubicBezTo>
                  <a:cubicBezTo>
                    <a:pt x="13" y="15"/>
                    <a:pt x="14" y="14"/>
                    <a:pt x="14" y="13"/>
                  </a:cubicBezTo>
                  <a:cubicBezTo>
                    <a:pt x="15" y="12"/>
                    <a:pt x="15" y="12"/>
                    <a:pt x="15" y="10"/>
                  </a:cubicBezTo>
                  <a:cubicBezTo>
                    <a:pt x="15" y="9"/>
                    <a:pt x="14" y="9"/>
                    <a:pt x="14" y="8"/>
                  </a:cubicBezTo>
                  <a:cubicBezTo>
                    <a:pt x="13" y="7"/>
                    <a:pt x="12" y="7"/>
                    <a:pt x="11" y="7"/>
                  </a:cubicBezTo>
                  <a:cubicBezTo>
                    <a:pt x="10" y="7"/>
                    <a:pt x="9" y="8"/>
                    <a:pt x="9" y="9"/>
                  </a:cubicBezTo>
                  <a:cubicBezTo>
                    <a:pt x="8" y="9"/>
                    <a:pt x="8" y="10"/>
                    <a:pt x="8" y="11"/>
                  </a:cubicBezTo>
                  <a:close/>
                  <a:moveTo>
                    <a:pt x="9" y="26"/>
                  </a:moveTo>
                  <a:cubicBezTo>
                    <a:pt x="9" y="27"/>
                    <a:pt x="9" y="27"/>
                    <a:pt x="9" y="28"/>
                  </a:cubicBezTo>
                  <a:cubicBezTo>
                    <a:pt x="10" y="28"/>
                    <a:pt x="10" y="29"/>
                    <a:pt x="10" y="29"/>
                  </a:cubicBezTo>
                  <a:cubicBezTo>
                    <a:pt x="11" y="30"/>
                    <a:pt x="11" y="30"/>
                    <a:pt x="12" y="30"/>
                  </a:cubicBezTo>
                  <a:cubicBezTo>
                    <a:pt x="13" y="30"/>
                    <a:pt x="13" y="30"/>
                    <a:pt x="14" y="30"/>
                  </a:cubicBezTo>
                  <a:cubicBezTo>
                    <a:pt x="15" y="30"/>
                    <a:pt x="15" y="30"/>
                    <a:pt x="16" y="30"/>
                  </a:cubicBezTo>
                  <a:cubicBezTo>
                    <a:pt x="16" y="29"/>
                    <a:pt x="17" y="29"/>
                    <a:pt x="17" y="28"/>
                  </a:cubicBezTo>
                  <a:cubicBezTo>
                    <a:pt x="17" y="28"/>
                    <a:pt x="18" y="27"/>
                    <a:pt x="18" y="27"/>
                  </a:cubicBezTo>
                  <a:cubicBezTo>
                    <a:pt x="18" y="26"/>
                    <a:pt x="18" y="25"/>
                    <a:pt x="18" y="25"/>
                  </a:cubicBezTo>
                  <a:cubicBezTo>
                    <a:pt x="18" y="23"/>
                    <a:pt x="17" y="22"/>
                    <a:pt x="16" y="21"/>
                  </a:cubicBezTo>
                  <a:cubicBezTo>
                    <a:pt x="15" y="20"/>
                    <a:pt x="14" y="20"/>
                    <a:pt x="13" y="20"/>
                  </a:cubicBezTo>
                  <a:cubicBezTo>
                    <a:pt x="12" y="20"/>
                    <a:pt x="11" y="21"/>
                    <a:pt x="11" y="21"/>
                  </a:cubicBezTo>
                  <a:cubicBezTo>
                    <a:pt x="10" y="21"/>
                    <a:pt x="10" y="22"/>
                    <a:pt x="9" y="22"/>
                  </a:cubicBezTo>
                  <a:cubicBezTo>
                    <a:pt x="9" y="23"/>
                    <a:pt x="9" y="23"/>
                    <a:pt x="9" y="24"/>
                  </a:cubicBezTo>
                  <a:cubicBezTo>
                    <a:pt x="8" y="25"/>
                    <a:pt x="8" y="25"/>
                    <a:pt x="9" y="26"/>
                  </a:cubicBez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5" name="ïśḷîḓê">
              <a:extLst>
                <a:ext uri="{FF2B5EF4-FFF2-40B4-BE49-F238E27FC236}">
                  <a16:creationId xmlns:a16="http://schemas.microsoft.com/office/drawing/2014/main" id="{E02F3432-69C3-4FEA-B36B-80C854BBC3F0}"/>
                </a:ext>
              </a:extLst>
            </p:cNvPr>
            <p:cNvSpPr/>
            <p:nvPr/>
          </p:nvSpPr>
          <p:spPr bwMode="auto">
            <a:xfrm>
              <a:off x="5553240" y="3915869"/>
              <a:ext cx="70214" cy="65756"/>
            </a:xfrm>
            <a:custGeom>
              <a:avLst/>
              <a:gdLst>
                <a:gd name="T0" fmla="*/ 22 w 44"/>
                <a:gd name="T1" fmla="*/ 42 h 42"/>
                <a:gd name="T2" fmla="*/ 1 w 44"/>
                <a:gd name="T3" fmla="*/ 24 h 42"/>
                <a:gd name="T4" fmla="*/ 5 w 44"/>
                <a:gd name="T5" fmla="*/ 9 h 42"/>
                <a:gd name="T6" fmla="*/ 19 w 44"/>
                <a:gd name="T7" fmla="*/ 1 h 42"/>
                <a:gd name="T8" fmla="*/ 22 w 44"/>
                <a:gd name="T9" fmla="*/ 0 h 42"/>
                <a:gd name="T10" fmla="*/ 42 w 44"/>
                <a:gd name="T11" fmla="*/ 19 h 42"/>
                <a:gd name="T12" fmla="*/ 24 w 44"/>
                <a:gd name="T13" fmla="*/ 42 h 42"/>
                <a:gd name="T14" fmla="*/ 22 w 44"/>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2">
                  <a:moveTo>
                    <a:pt x="22" y="42"/>
                  </a:moveTo>
                  <a:cubicBezTo>
                    <a:pt x="11" y="42"/>
                    <a:pt x="2" y="35"/>
                    <a:pt x="1" y="24"/>
                  </a:cubicBezTo>
                  <a:cubicBezTo>
                    <a:pt x="0" y="19"/>
                    <a:pt x="1" y="13"/>
                    <a:pt x="5" y="9"/>
                  </a:cubicBezTo>
                  <a:cubicBezTo>
                    <a:pt x="8" y="4"/>
                    <a:pt x="13" y="1"/>
                    <a:pt x="19" y="1"/>
                  </a:cubicBezTo>
                  <a:cubicBezTo>
                    <a:pt x="20" y="0"/>
                    <a:pt x="21" y="0"/>
                    <a:pt x="22" y="0"/>
                  </a:cubicBezTo>
                  <a:cubicBezTo>
                    <a:pt x="32" y="0"/>
                    <a:pt x="41" y="8"/>
                    <a:pt x="42" y="19"/>
                  </a:cubicBezTo>
                  <a:cubicBezTo>
                    <a:pt x="44" y="30"/>
                    <a:pt x="36" y="41"/>
                    <a:pt x="24" y="42"/>
                  </a:cubicBezTo>
                  <a:cubicBezTo>
                    <a:pt x="23" y="42"/>
                    <a:pt x="22" y="42"/>
                    <a:pt x="22"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6" name="ïś1íḓè">
              <a:extLst>
                <a:ext uri="{FF2B5EF4-FFF2-40B4-BE49-F238E27FC236}">
                  <a16:creationId xmlns:a16="http://schemas.microsoft.com/office/drawing/2014/main" id="{656496EB-CB94-48E6-8085-02967124B5C5}"/>
                </a:ext>
              </a:extLst>
            </p:cNvPr>
            <p:cNvSpPr/>
            <p:nvPr/>
          </p:nvSpPr>
          <p:spPr bwMode="auto">
            <a:xfrm>
              <a:off x="5544324" y="3909182"/>
              <a:ext cx="86931" cy="81359"/>
            </a:xfrm>
            <a:custGeom>
              <a:avLst/>
              <a:gdLst>
                <a:gd name="T0" fmla="*/ 28 w 55"/>
                <a:gd name="T1" fmla="*/ 9 h 51"/>
                <a:gd name="T2" fmla="*/ 44 w 55"/>
                <a:gd name="T3" fmla="*/ 23 h 51"/>
                <a:gd name="T4" fmla="*/ 30 w 55"/>
                <a:gd name="T5" fmla="*/ 42 h 51"/>
                <a:gd name="T6" fmla="*/ 28 w 55"/>
                <a:gd name="T7" fmla="*/ 42 h 51"/>
                <a:gd name="T8" fmla="*/ 11 w 55"/>
                <a:gd name="T9" fmla="*/ 28 h 51"/>
                <a:gd name="T10" fmla="*/ 25 w 55"/>
                <a:gd name="T11" fmla="*/ 9 h 51"/>
                <a:gd name="T12" fmla="*/ 28 w 55"/>
                <a:gd name="T13" fmla="*/ 9 h 51"/>
                <a:gd name="T14" fmla="*/ 28 w 55"/>
                <a:gd name="T15" fmla="*/ 0 h 51"/>
                <a:gd name="T16" fmla="*/ 28 w 55"/>
                <a:gd name="T17" fmla="*/ 0 h 51"/>
                <a:gd name="T18" fmla="*/ 24 w 55"/>
                <a:gd name="T19" fmla="*/ 0 h 51"/>
                <a:gd name="T20" fmla="*/ 2 w 55"/>
                <a:gd name="T21" fmla="*/ 29 h 51"/>
                <a:gd name="T22" fmla="*/ 28 w 55"/>
                <a:gd name="T23" fmla="*/ 51 h 51"/>
                <a:gd name="T24" fmla="*/ 31 w 55"/>
                <a:gd name="T25" fmla="*/ 51 h 51"/>
                <a:gd name="T26" fmla="*/ 53 w 55"/>
                <a:gd name="T27" fmla="*/ 22 h 51"/>
                <a:gd name="T28" fmla="*/ 28 w 55"/>
                <a:gd name="T2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51">
                  <a:moveTo>
                    <a:pt x="28" y="9"/>
                  </a:moveTo>
                  <a:cubicBezTo>
                    <a:pt x="36" y="9"/>
                    <a:pt x="43" y="15"/>
                    <a:pt x="44" y="23"/>
                  </a:cubicBezTo>
                  <a:cubicBezTo>
                    <a:pt x="45" y="32"/>
                    <a:pt x="39" y="40"/>
                    <a:pt x="30" y="42"/>
                  </a:cubicBezTo>
                  <a:cubicBezTo>
                    <a:pt x="29" y="42"/>
                    <a:pt x="28" y="42"/>
                    <a:pt x="28" y="42"/>
                  </a:cubicBezTo>
                  <a:cubicBezTo>
                    <a:pt x="19" y="42"/>
                    <a:pt x="12" y="36"/>
                    <a:pt x="11" y="28"/>
                  </a:cubicBezTo>
                  <a:cubicBezTo>
                    <a:pt x="10" y="19"/>
                    <a:pt x="16" y="10"/>
                    <a:pt x="25" y="9"/>
                  </a:cubicBezTo>
                  <a:cubicBezTo>
                    <a:pt x="26" y="9"/>
                    <a:pt x="27" y="9"/>
                    <a:pt x="28" y="9"/>
                  </a:cubicBezTo>
                  <a:moveTo>
                    <a:pt x="28" y="0"/>
                  </a:moveTo>
                  <a:cubicBezTo>
                    <a:pt x="28" y="0"/>
                    <a:pt x="28" y="0"/>
                    <a:pt x="28" y="0"/>
                  </a:cubicBezTo>
                  <a:cubicBezTo>
                    <a:pt x="26" y="0"/>
                    <a:pt x="25" y="0"/>
                    <a:pt x="24" y="0"/>
                  </a:cubicBezTo>
                  <a:cubicBezTo>
                    <a:pt x="10" y="2"/>
                    <a:pt x="0" y="15"/>
                    <a:pt x="2" y="29"/>
                  </a:cubicBezTo>
                  <a:cubicBezTo>
                    <a:pt x="4" y="42"/>
                    <a:pt x="15" y="51"/>
                    <a:pt x="28" y="51"/>
                  </a:cubicBezTo>
                  <a:cubicBezTo>
                    <a:pt x="29" y="51"/>
                    <a:pt x="30" y="51"/>
                    <a:pt x="31" y="51"/>
                  </a:cubicBezTo>
                  <a:cubicBezTo>
                    <a:pt x="45" y="49"/>
                    <a:pt x="55" y="36"/>
                    <a:pt x="53" y="22"/>
                  </a:cubicBezTo>
                  <a:cubicBezTo>
                    <a:pt x="51" y="9"/>
                    <a:pt x="40" y="0"/>
                    <a:pt x="28" y="0"/>
                  </a:cubicBezTo>
                  <a:close/>
                </a:path>
              </a:pathLst>
            </a:custGeom>
            <a:solidFill>
              <a:srgbClr val="FF64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7" name="ïṥḷíḋê">
              <a:extLst>
                <a:ext uri="{FF2B5EF4-FFF2-40B4-BE49-F238E27FC236}">
                  <a16:creationId xmlns:a16="http://schemas.microsoft.com/office/drawing/2014/main" id="{700FB740-9ADC-4F8F-A14D-94885141C281}"/>
                </a:ext>
              </a:extLst>
            </p:cNvPr>
            <p:cNvSpPr/>
            <p:nvPr/>
          </p:nvSpPr>
          <p:spPr bwMode="auto">
            <a:xfrm>
              <a:off x="6089312" y="3990540"/>
              <a:ext cx="70214" cy="67985"/>
            </a:xfrm>
            <a:custGeom>
              <a:avLst/>
              <a:gdLst>
                <a:gd name="T0" fmla="*/ 22 w 44"/>
                <a:gd name="T1" fmla="*/ 43 h 43"/>
                <a:gd name="T2" fmla="*/ 1 w 44"/>
                <a:gd name="T3" fmla="*/ 24 h 43"/>
                <a:gd name="T4" fmla="*/ 19 w 44"/>
                <a:gd name="T5" fmla="*/ 1 h 43"/>
                <a:gd name="T6" fmla="*/ 22 w 44"/>
                <a:gd name="T7" fmla="*/ 0 h 43"/>
                <a:gd name="T8" fmla="*/ 43 w 44"/>
                <a:gd name="T9" fmla="*/ 19 h 43"/>
                <a:gd name="T10" fmla="*/ 39 w 44"/>
                <a:gd name="T11" fmla="*/ 34 h 43"/>
                <a:gd name="T12" fmla="*/ 25 w 44"/>
                <a:gd name="T13" fmla="*/ 42 h 43"/>
                <a:gd name="T14" fmla="*/ 22 w 44"/>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3">
                  <a:moveTo>
                    <a:pt x="22" y="43"/>
                  </a:moveTo>
                  <a:cubicBezTo>
                    <a:pt x="12" y="43"/>
                    <a:pt x="3" y="35"/>
                    <a:pt x="1" y="24"/>
                  </a:cubicBezTo>
                  <a:cubicBezTo>
                    <a:pt x="0" y="13"/>
                    <a:pt x="8" y="2"/>
                    <a:pt x="19" y="1"/>
                  </a:cubicBezTo>
                  <a:cubicBezTo>
                    <a:pt x="20" y="1"/>
                    <a:pt x="21" y="0"/>
                    <a:pt x="22" y="0"/>
                  </a:cubicBezTo>
                  <a:cubicBezTo>
                    <a:pt x="33" y="0"/>
                    <a:pt x="42" y="8"/>
                    <a:pt x="43" y="19"/>
                  </a:cubicBezTo>
                  <a:cubicBezTo>
                    <a:pt x="44" y="24"/>
                    <a:pt x="42" y="30"/>
                    <a:pt x="39" y="34"/>
                  </a:cubicBezTo>
                  <a:cubicBezTo>
                    <a:pt x="35" y="39"/>
                    <a:pt x="30" y="42"/>
                    <a:pt x="25" y="42"/>
                  </a:cubicBezTo>
                  <a:cubicBezTo>
                    <a:pt x="24" y="43"/>
                    <a:pt x="23" y="43"/>
                    <a:pt x="22"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8" name="iṧľîḍe">
              <a:extLst>
                <a:ext uri="{FF2B5EF4-FFF2-40B4-BE49-F238E27FC236}">
                  <a16:creationId xmlns:a16="http://schemas.microsoft.com/office/drawing/2014/main" id="{878D6A86-50A8-467F-88F9-A3BF51522492}"/>
                </a:ext>
              </a:extLst>
            </p:cNvPr>
            <p:cNvSpPr/>
            <p:nvPr/>
          </p:nvSpPr>
          <p:spPr bwMode="auto">
            <a:xfrm>
              <a:off x="6081511" y="3983853"/>
              <a:ext cx="86931" cy="80244"/>
            </a:xfrm>
            <a:custGeom>
              <a:avLst/>
              <a:gdLst>
                <a:gd name="T0" fmla="*/ 27 w 55"/>
                <a:gd name="T1" fmla="*/ 9 h 51"/>
                <a:gd name="T2" fmla="*/ 43 w 55"/>
                <a:gd name="T3" fmla="*/ 23 h 51"/>
                <a:gd name="T4" fmla="*/ 29 w 55"/>
                <a:gd name="T5" fmla="*/ 42 h 51"/>
                <a:gd name="T6" fmla="*/ 27 w 55"/>
                <a:gd name="T7" fmla="*/ 42 h 51"/>
                <a:gd name="T8" fmla="*/ 11 w 55"/>
                <a:gd name="T9" fmla="*/ 28 h 51"/>
                <a:gd name="T10" fmla="*/ 25 w 55"/>
                <a:gd name="T11" fmla="*/ 9 h 51"/>
                <a:gd name="T12" fmla="*/ 27 w 55"/>
                <a:gd name="T13" fmla="*/ 9 h 51"/>
                <a:gd name="T14" fmla="*/ 27 w 55"/>
                <a:gd name="T15" fmla="*/ 0 h 51"/>
                <a:gd name="T16" fmla="*/ 27 w 55"/>
                <a:gd name="T17" fmla="*/ 0 h 51"/>
                <a:gd name="T18" fmla="*/ 24 w 55"/>
                <a:gd name="T19" fmla="*/ 0 h 51"/>
                <a:gd name="T20" fmla="*/ 2 w 55"/>
                <a:gd name="T21" fmla="*/ 29 h 51"/>
                <a:gd name="T22" fmla="*/ 27 w 55"/>
                <a:gd name="T23" fmla="*/ 51 h 51"/>
                <a:gd name="T24" fmla="*/ 31 w 55"/>
                <a:gd name="T25" fmla="*/ 51 h 51"/>
                <a:gd name="T26" fmla="*/ 53 w 55"/>
                <a:gd name="T27" fmla="*/ 22 h 51"/>
                <a:gd name="T28" fmla="*/ 27 w 55"/>
                <a:gd name="T2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51">
                  <a:moveTo>
                    <a:pt x="27" y="9"/>
                  </a:moveTo>
                  <a:cubicBezTo>
                    <a:pt x="35" y="9"/>
                    <a:pt x="42" y="15"/>
                    <a:pt x="43" y="23"/>
                  </a:cubicBezTo>
                  <a:cubicBezTo>
                    <a:pt x="45" y="32"/>
                    <a:pt x="38" y="41"/>
                    <a:pt x="29" y="42"/>
                  </a:cubicBezTo>
                  <a:cubicBezTo>
                    <a:pt x="29" y="42"/>
                    <a:pt x="28" y="42"/>
                    <a:pt x="27" y="42"/>
                  </a:cubicBezTo>
                  <a:cubicBezTo>
                    <a:pt x="19" y="42"/>
                    <a:pt x="12" y="36"/>
                    <a:pt x="11" y="28"/>
                  </a:cubicBezTo>
                  <a:cubicBezTo>
                    <a:pt x="10" y="19"/>
                    <a:pt x="16" y="10"/>
                    <a:pt x="25" y="9"/>
                  </a:cubicBezTo>
                  <a:cubicBezTo>
                    <a:pt x="26" y="9"/>
                    <a:pt x="27" y="9"/>
                    <a:pt x="27" y="9"/>
                  </a:cubicBezTo>
                  <a:moveTo>
                    <a:pt x="27" y="0"/>
                  </a:moveTo>
                  <a:cubicBezTo>
                    <a:pt x="27" y="0"/>
                    <a:pt x="27" y="0"/>
                    <a:pt x="27" y="0"/>
                  </a:cubicBezTo>
                  <a:cubicBezTo>
                    <a:pt x="26" y="0"/>
                    <a:pt x="25" y="0"/>
                    <a:pt x="24" y="0"/>
                  </a:cubicBezTo>
                  <a:cubicBezTo>
                    <a:pt x="10" y="2"/>
                    <a:pt x="0" y="15"/>
                    <a:pt x="2" y="29"/>
                  </a:cubicBezTo>
                  <a:cubicBezTo>
                    <a:pt x="3" y="42"/>
                    <a:pt x="14" y="51"/>
                    <a:pt x="27" y="51"/>
                  </a:cubicBezTo>
                  <a:cubicBezTo>
                    <a:pt x="28" y="51"/>
                    <a:pt x="29" y="51"/>
                    <a:pt x="31" y="51"/>
                  </a:cubicBezTo>
                  <a:cubicBezTo>
                    <a:pt x="45" y="49"/>
                    <a:pt x="55" y="36"/>
                    <a:pt x="53" y="22"/>
                  </a:cubicBezTo>
                  <a:cubicBezTo>
                    <a:pt x="51" y="9"/>
                    <a:pt x="40" y="0"/>
                    <a:pt x="27" y="0"/>
                  </a:cubicBezTo>
                  <a:close/>
                </a:path>
              </a:pathLst>
            </a:custGeom>
            <a:solidFill>
              <a:srgbClr val="8C83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9" name="í$ḷïḋe">
              <a:extLst>
                <a:ext uri="{FF2B5EF4-FFF2-40B4-BE49-F238E27FC236}">
                  <a16:creationId xmlns:a16="http://schemas.microsoft.com/office/drawing/2014/main" id="{1FF106A2-7ECE-45F0-8E09-D587F81FB998}"/>
                </a:ext>
              </a:extLst>
            </p:cNvPr>
            <p:cNvSpPr/>
            <p:nvPr/>
          </p:nvSpPr>
          <p:spPr bwMode="auto">
            <a:xfrm>
              <a:off x="5559927" y="2225177"/>
              <a:ext cx="522699" cy="173862"/>
            </a:xfrm>
            <a:custGeom>
              <a:avLst/>
              <a:gdLst>
                <a:gd name="T0" fmla="*/ 6 w 469"/>
                <a:gd name="T1" fmla="*/ 0 h 156"/>
                <a:gd name="T2" fmla="*/ 0 w 469"/>
                <a:gd name="T3" fmla="*/ 21 h 156"/>
                <a:gd name="T4" fmla="*/ 292 w 469"/>
                <a:gd name="T5" fmla="*/ 156 h 156"/>
                <a:gd name="T6" fmla="*/ 469 w 469"/>
                <a:gd name="T7" fmla="*/ 134 h 156"/>
                <a:gd name="T8" fmla="*/ 439 w 469"/>
                <a:gd name="T9" fmla="*/ 121 h 156"/>
                <a:gd name="T10" fmla="*/ 411 w 469"/>
                <a:gd name="T11" fmla="*/ 119 h 156"/>
                <a:gd name="T12" fmla="*/ 412 w 469"/>
                <a:gd name="T13" fmla="*/ 111 h 156"/>
                <a:gd name="T14" fmla="*/ 372 w 469"/>
                <a:gd name="T15" fmla="*/ 95 h 156"/>
                <a:gd name="T16" fmla="*/ 367 w 469"/>
                <a:gd name="T17" fmla="*/ 109 h 156"/>
                <a:gd name="T18" fmla="*/ 308 w 469"/>
                <a:gd name="T19" fmla="*/ 78 h 156"/>
                <a:gd name="T20" fmla="*/ 6 w 46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 h="156">
                  <a:moveTo>
                    <a:pt x="6" y="0"/>
                  </a:moveTo>
                  <a:lnTo>
                    <a:pt x="0" y="21"/>
                  </a:lnTo>
                  <a:lnTo>
                    <a:pt x="292" y="156"/>
                  </a:lnTo>
                  <a:lnTo>
                    <a:pt x="469" y="134"/>
                  </a:lnTo>
                  <a:lnTo>
                    <a:pt x="439" y="121"/>
                  </a:lnTo>
                  <a:lnTo>
                    <a:pt x="411" y="119"/>
                  </a:lnTo>
                  <a:lnTo>
                    <a:pt x="412" y="111"/>
                  </a:lnTo>
                  <a:lnTo>
                    <a:pt x="372" y="95"/>
                  </a:lnTo>
                  <a:lnTo>
                    <a:pt x="367" y="109"/>
                  </a:lnTo>
                  <a:lnTo>
                    <a:pt x="308" y="78"/>
                  </a:lnTo>
                  <a:lnTo>
                    <a:pt x="6" y="0"/>
                  </a:lnTo>
                  <a:close/>
                </a:path>
              </a:pathLst>
            </a:custGeom>
            <a:solidFill>
              <a:srgbClr val="9DAC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0" name="iṩ1îḍè">
              <a:extLst>
                <a:ext uri="{FF2B5EF4-FFF2-40B4-BE49-F238E27FC236}">
                  <a16:creationId xmlns:a16="http://schemas.microsoft.com/office/drawing/2014/main" id="{422A1AD0-386F-4683-899B-54BCD50E6621}"/>
                </a:ext>
              </a:extLst>
            </p:cNvPr>
            <p:cNvSpPr/>
            <p:nvPr/>
          </p:nvSpPr>
          <p:spPr bwMode="auto">
            <a:xfrm>
              <a:off x="5559927" y="2225177"/>
              <a:ext cx="522699" cy="173862"/>
            </a:xfrm>
            <a:custGeom>
              <a:avLst/>
              <a:gdLst>
                <a:gd name="T0" fmla="*/ 6 w 469"/>
                <a:gd name="T1" fmla="*/ 0 h 156"/>
                <a:gd name="T2" fmla="*/ 0 w 469"/>
                <a:gd name="T3" fmla="*/ 21 h 156"/>
                <a:gd name="T4" fmla="*/ 292 w 469"/>
                <a:gd name="T5" fmla="*/ 156 h 156"/>
                <a:gd name="T6" fmla="*/ 469 w 469"/>
                <a:gd name="T7" fmla="*/ 134 h 156"/>
                <a:gd name="T8" fmla="*/ 439 w 469"/>
                <a:gd name="T9" fmla="*/ 121 h 156"/>
                <a:gd name="T10" fmla="*/ 411 w 469"/>
                <a:gd name="T11" fmla="*/ 119 h 156"/>
                <a:gd name="T12" fmla="*/ 412 w 469"/>
                <a:gd name="T13" fmla="*/ 111 h 156"/>
                <a:gd name="T14" fmla="*/ 372 w 469"/>
                <a:gd name="T15" fmla="*/ 95 h 156"/>
                <a:gd name="T16" fmla="*/ 367 w 469"/>
                <a:gd name="T17" fmla="*/ 109 h 156"/>
                <a:gd name="T18" fmla="*/ 308 w 469"/>
                <a:gd name="T19" fmla="*/ 78 h 156"/>
                <a:gd name="T20" fmla="*/ 6 w 46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 h="156">
                  <a:moveTo>
                    <a:pt x="6" y="0"/>
                  </a:moveTo>
                  <a:lnTo>
                    <a:pt x="0" y="21"/>
                  </a:lnTo>
                  <a:lnTo>
                    <a:pt x="292" y="156"/>
                  </a:lnTo>
                  <a:lnTo>
                    <a:pt x="469" y="134"/>
                  </a:lnTo>
                  <a:lnTo>
                    <a:pt x="439" y="121"/>
                  </a:lnTo>
                  <a:lnTo>
                    <a:pt x="411" y="119"/>
                  </a:lnTo>
                  <a:lnTo>
                    <a:pt x="412" y="111"/>
                  </a:lnTo>
                  <a:lnTo>
                    <a:pt x="372" y="95"/>
                  </a:lnTo>
                  <a:lnTo>
                    <a:pt x="367" y="109"/>
                  </a:lnTo>
                  <a:lnTo>
                    <a:pt x="308" y="78"/>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1" name="isḻîdê">
              <a:extLst>
                <a:ext uri="{FF2B5EF4-FFF2-40B4-BE49-F238E27FC236}">
                  <a16:creationId xmlns:a16="http://schemas.microsoft.com/office/drawing/2014/main" id="{84F4C8B3-1647-4E3E-A667-AF98CE207C28}"/>
                </a:ext>
              </a:extLst>
            </p:cNvPr>
            <p:cNvSpPr/>
            <p:nvPr/>
          </p:nvSpPr>
          <p:spPr bwMode="auto">
            <a:xfrm>
              <a:off x="6017985" y="2348886"/>
              <a:ext cx="31206" cy="11145"/>
            </a:xfrm>
            <a:custGeom>
              <a:avLst/>
              <a:gdLst>
                <a:gd name="T0" fmla="*/ 1 w 28"/>
                <a:gd name="T1" fmla="*/ 0 h 10"/>
                <a:gd name="T2" fmla="*/ 0 w 28"/>
                <a:gd name="T3" fmla="*/ 8 h 10"/>
                <a:gd name="T4" fmla="*/ 28 w 28"/>
                <a:gd name="T5" fmla="*/ 10 h 10"/>
                <a:gd name="T6" fmla="*/ 1 w 28"/>
                <a:gd name="T7" fmla="*/ 0 h 10"/>
              </a:gdLst>
              <a:ahLst/>
              <a:cxnLst>
                <a:cxn ang="0">
                  <a:pos x="T0" y="T1"/>
                </a:cxn>
                <a:cxn ang="0">
                  <a:pos x="T2" y="T3"/>
                </a:cxn>
                <a:cxn ang="0">
                  <a:pos x="T4" y="T5"/>
                </a:cxn>
                <a:cxn ang="0">
                  <a:pos x="T6" y="T7"/>
                </a:cxn>
              </a:cxnLst>
              <a:rect l="0" t="0" r="r" b="b"/>
              <a:pathLst>
                <a:path w="28" h="10">
                  <a:moveTo>
                    <a:pt x="1" y="0"/>
                  </a:moveTo>
                  <a:lnTo>
                    <a:pt x="0" y="8"/>
                  </a:lnTo>
                  <a:lnTo>
                    <a:pt x="28" y="10"/>
                  </a:lnTo>
                  <a:lnTo>
                    <a:pt x="1" y="0"/>
                  </a:lnTo>
                  <a:close/>
                </a:path>
              </a:pathLst>
            </a:custGeom>
            <a:solidFill>
              <a:srgbClr val="5E6B8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2" name="îšlidê">
              <a:extLst>
                <a:ext uri="{FF2B5EF4-FFF2-40B4-BE49-F238E27FC236}">
                  <a16:creationId xmlns:a16="http://schemas.microsoft.com/office/drawing/2014/main" id="{B29599B7-CA1C-46E3-9F93-E424720A7F92}"/>
                </a:ext>
              </a:extLst>
            </p:cNvPr>
            <p:cNvSpPr/>
            <p:nvPr/>
          </p:nvSpPr>
          <p:spPr bwMode="auto">
            <a:xfrm>
              <a:off x="6017985" y="2348886"/>
              <a:ext cx="31206" cy="11145"/>
            </a:xfrm>
            <a:custGeom>
              <a:avLst/>
              <a:gdLst>
                <a:gd name="T0" fmla="*/ 1 w 28"/>
                <a:gd name="T1" fmla="*/ 0 h 10"/>
                <a:gd name="T2" fmla="*/ 0 w 28"/>
                <a:gd name="T3" fmla="*/ 8 h 10"/>
                <a:gd name="T4" fmla="*/ 28 w 28"/>
                <a:gd name="T5" fmla="*/ 10 h 10"/>
                <a:gd name="T6" fmla="*/ 1 w 28"/>
                <a:gd name="T7" fmla="*/ 0 h 10"/>
              </a:gdLst>
              <a:ahLst/>
              <a:cxnLst>
                <a:cxn ang="0">
                  <a:pos x="T0" y="T1"/>
                </a:cxn>
                <a:cxn ang="0">
                  <a:pos x="T2" y="T3"/>
                </a:cxn>
                <a:cxn ang="0">
                  <a:pos x="T4" y="T5"/>
                </a:cxn>
                <a:cxn ang="0">
                  <a:pos x="T6" y="T7"/>
                </a:cxn>
              </a:cxnLst>
              <a:rect l="0" t="0" r="r" b="b"/>
              <a:pathLst>
                <a:path w="28" h="10">
                  <a:moveTo>
                    <a:pt x="1" y="0"/>
                  </a:moveTo>
                  <a:lnTo>
                    <a:pt x="0" y="8"/>
                  </a:lnTo>
                  <a:lnTo>
                    <a:pt x="28" y="1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3" name="î$ḻíḑe">
              <a:extLst>
                <a:ext uri="{FF2B5EF4-FFF2-40B4-BE49-F238E27FC236}">
                  <a16:creationId xmlns:a16="http://schemas.microsoft.com/office/drawing/2014/main" id="{69EC6FA7-9FF5-47D9-8423-78D79202AB2E}"/>
                </a:ext>
              </a:extLst>
            </p:cNvPr>
            <p:cNvSpPr/>
            <p:nvPr/>
          </p:nvSpPr>
          <p:spPr bwMode="auto">
            <a:xfrm>
              <a:off x="7790035" y="3044332"/>
              <a:ext cx="555019" cy="319861"/>
            </a:xfrm>
            <a:custGeom>
              <a:avLst/>
              <a:gdLst>
                <a:gd name="T0" fmla="*/ 10 w 498"/>
                <a:gd name="T1" fmla="*/ 72 h 287"/>
                <a:gd name="T2" fmla="*/ 17 w 498"/>
                <a:gd name="T3" fmla="*/ 121 h 287"/>
                <a:gd name="T4" fmla="*/ 470 w 498"/>
                <a:gd name="T5" fmla="*/ 287 h 287"/>
                <a:gd name="T6" fmla="*/ 498 w 498"/>
                <a:gd name="T7" fmla="*/ 195 h 287"/>
                <a:gd name="T8" fmla="*/ 324 w 498"/>
                <a:gd name="T9" fmla="*/ 126 h 287"/>
                <a:gd name="T10" fmla="*/ 10 w 498"/>
                <a:gd name="T11" fmla="*/ 72 h 287"/>
                <a:gd name="T12" fmla="*/ 0 w 498"/>
                <a:gd name="T13" fmla="*/ 0 h 287"/>
                <a:gd name="T14" fmla="*/ 6 w 498"/>
                <a:gd name="T15" fmla="*/ 42 h 287"/>
                <a:gd name="T16" fmla="*/ 191 w 498"/>
                <a:gd name="T17" fmla="*/ 75 h 287"/>
                <a:gd name="T18" fmla="*/ 0 w 498"/>
                <a:gd name="T19"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287">
                  <a:moveTo>
                    <a:pt x="10" y="72"/>
                  </a:moveTo>
                  <a:lnTo>
                    <a:pt x="17" y="121"/>
                  </a:lnTo>
                  <a:lnTo>
                    <a:pt x="470" y="287"/>
                  </a:lnTo>
                  <a:lnTo>
                    <a:pt x="498" y="195"/>
                  </a:lnTo>
                  <a:lnTo>
                    <a:pt x="324" y="126"/>
                  </a:lnTo>
                  <a:lnTo>
                    <a:pt x="10" y="72"/>
                  </a:lnTo>
                  <a:close/>
                  <a:moveTo>
                    <a:pt x="0" y="0"/>
                  </a:moveTo>
                  <a:lnTo>
                    <a:pt x="6" y="42"/>
                  </a:lnTo>
                  <a:lnTo>
                    <a:pt x="191" y="75"/>
                  </a:lnTo>
                  <a:lnTo>
                    <a:pt x="0" y="0"/>
                  </a:lnTo>
                  <a:close/>
                </a:path>
              </a:pathLst>
            </a:custGeom>
            <a:solidFill>
              <a:srgbClr val="99A9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4" name="ïSḻïḋé">
              <a:extLst>
                <a:ext uri="{FF2B5EF4-FFF2-40B4-BE49-F238E27FC236}">
                  <a16:creationId xmlns:a16="http://schemas.microsoft.com/office/drawing/2014/main" id="{6B5E1F25-711E-4EF8-9E89-7BF87B2EB060}"/>
                </a:ext>
              </a:extLst>
            </p:cNvPr>
            <p:cNvSpPr/>
            <p:nvPr/>
          </p:nvSpPr>
          <p:spPr bwMode="auto">
            <a:xfrm>
              <a:off x="7790035" y="3044332"/>
              <a:ext cx="555019" cy="319861"/>
            </a:xfrm>
            <a:custGeom>
              <a:avLst/>
              <a:gdLst>
                <a:gd name="T0" fmla="*/ 10 w 498"/>
                <a:gd name="T1" fmla="*/ 72 h 287"/>
                <a:gd name="T2" fmla="*/ 17 w 498"/>
                <a:gd name="T3" fmla="*/ 121 h 287"/>
                <a:gd name="T4" fmla="*/ 470 w 498"/>
                <a:gd name="T5" fmla="*/ 287 h 287"/>
                <a:gd name="T6" fmla="*/ 498 w 498"/>
                <a:gd name="T7" fmla="*/ 195 h 287"/>
                <a:gd name="T8" fmla="*/ 324 w 498"/>
                <a:gd name="T9" fmla="*/ 126 h 287"/>
                <a:gd name="T10" fmla="*/ 10 w 498"/>
                <a:gd name="T11" fmla="*/ 72 h 287"/>
                <a:gd name="T12" fmla="*/ 0 w 498"/>
                <a:gd name="T13" fmla="*/ 0 h 287"/>
                <a:gd name="T14" fmla="*/ 6 w 498"/>
                <a:gd name="T15" fmla="*/ 42 h 287"/>
                <a:gd name="T16" fmla="*/ 191 w 498"/>
                <a:gd name="T17" fmla="*/ 75 h 287"/>
                <a:gd name="T18" fmla="*/ 0 w 498"/>
                <a:gd name="T19"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287">
                  <a:moveTo>
                    <a:pt x="10" y="72"/>
                  </a:moveTo>
                  <a:lnTo>
                    <a:pt x="17" y="121"/>
                  </a:lnTo>
                  <a:lnTo>
                    <a:pt x="470" y="287"/>
                  </a:lnTo>
                  <a:lnTo>
                    <a:pt x="498" y="195"/>
                  </a:lnTo>
                  <a:lnTo>
                    <a:pt x="324" y="126"/>
                  </a:lnTo>
                  <a:lnTo>
                    <a:pt x="10" y="72"/>
                  </a:lnTo>
                  <a:moveTo>
                    <a:pt x="0" y="0"/>
                  </a:moveTo>
                  <a:lnTo>
                    <a:pt x="6" y="42"/>
                  </a:lnTo>
                  <a:lnTo>
                    <a:pt x="191" y="7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5" name="isḻïḋè">
              <a:extLst>
                <a:ext uri="{FF2B5EF4-FFF2-40B4-BE49-F238E27FC236}">
                  <a16:creationId xmlns:a16="http://schemas.microsoft.com/office/drawing/2014/main" id="{A753BF6B-3390-44D2-8822-F1E162F4EE0C}"/>
                </a:ext>
              </a:extLst>
            </p:cNvPr>
            <p:cNvSpPr/>
            <p:nvPr/>
          </p:nvSpPr>
          <p:spPr bwMode="auto">
            <a:xfrm>
              <a:off x="7796722" y="3091141"/>
              <a:ext cx="354410" cy="93618"/>
            </a:xfrm>
            <a:custGeom>
              <a:avLst/>
              <a:gdLst>
                <a:gd name="T0" fmla="*/ 0 w 318"/>
                <a:gd name="T1" fmla="*/ 0 h 84"/>
                <a:gd name="T2" fmla="*/ 4 w 318"/>
                <a:gd name="T3" fmla="*/ 30 h 84"/>
                <a:gd name="T4" fmla="*/ 318 w 318"/>
                <a:gd name="T5" fmla="*/ 84 h 84"/>
                <a:gd name="T6" fmla="*/ 185 w 318"/>
                <a:gd name="T7" fmla="*/ 33 h 84"/>
                <a:gd name="T8" fmla="*/ 0 w 318"/>
                <a:gd name="T9" fmla="*/ 0 h 84"/>
              </a:gdLst>
              <a:ahLst/>
              <a:cxnLst>
                <a:cxn ang="0">
                  <a:pos x="T0" y="T1"/>
                </a:cxn>
                <a:cxn ang="0">
                  <a:pos x="T2" y="T3"/>
                </a:cxn>
                <a:cxn ang="0">
                  <a:pos x="T4" y="T5"/>
                </a:cxn>
                <a:cxn ang="0">
                  <a:pos x="T6" y="T7"/>
                </a:cxn>
                <a:cxn ang="0">
                  <a:pos x="T8" y="T9"/>
                </a:cxn>
              </a:cxnLst>
              <a:rect l="0" t="0" r="r" b="b"/>
              <a:pathLst>
                <a:path w="318" h="84">
                  <a:moveTo>
                    <a:pt x="0" y="0"/>
                  </a:moveTo>
                  <a:lnTo>
                    <a:pt x="4" y="30"/>
                  </a:lnTo>
                  <a:lnTo>
                    <a:pt x="318" y="84"/>
                  </a:lnTo>
                  <a:lnTo>
                    <a:pt x="185" y="33"/>
                  </a:lnTo>
                  <a:lnTo>
                    <a:pt x="0" y="0"/>
                  </a:lnTo>
                  <a:close/>
                </a:path>
              </a:pathLst>
            </a:custGeom>
            <a:solidFill>
              <a:srgbClr val="5E6B8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6" name="iś1íḋe">
              <a:extLst>
                <a:ext uri="{FF2B5EF4-FFF2-40B4-BE49-F238E27FC236}">
                  <a16:creationId xmlns:a16="http://schemas.microsoft.com/office/drawing/2014/main" id="{57FBD122-4636-47AD-B8FD-D9CFBF59ABF6}"/>
                </a:ext>
              </a:extLst>
            </p:cNvPr>
            <p:cNvSpPr/>
            <p:nvPr/>
          </p:nvSpPr>
          <p:spPr bwMode="auto">
            <a:xfrm>
              <a:off x="7796722" y="3091141"/>
              <a:ext cx="354410" cy="93618"/>
            </a:xfrm>
            <a:custGeom>
              <a:avLst/>
              <a:gdLst>
                <a:gd name="T0" fmla="*/ 0 w 318"/>
                <a:gd name="T1" fmla="*/ 0 h 84"/>
                <a:gd name="T2" fmla="*/ 4 w 318"/>
                <a:gd name="T3" fmla="*/ 30 h 84"/>
                <a:gd name="T4" fmla="*/ 318 w 318"/>
                <a:gd name="T5" fmla="*/ 84 h 84"/>
                <a:gd name="T6" fmla="*/ 185 w 318"/>
                <a:gd name="T7" fmla="*/ 33 h 84"/>
                <a:gd name="T8" fmla="*/ 0 w 318"/>
                <a:gd name="T9" fmla="*/ 0 h 84"/>
              </a:gdLst>
              <a:ahLst/>
              <a:cxnLst>
                <a:cxn ang="0">
                  <a:pos x="T0" y="T1"/>
                </a:cxn>
                <a:cxn ang="0">
                  <a:pos x="T2" y="T3"/>
                </a:cxn>
                <a:cxn ang="0">
                  <a:pos x="T4" y="T5"/>
                </a:cxn>
                <a:cxn ang="0">
                  <a:pos x="T6" y="T7"/>
                </a:cxn>
                <a:cxn ang="0">
                  <a:pos x="T8" y="T9"/>
                </a:cxn>
              </a:cxnLst>
              <a:rect l="0" t="0" r="r" b="b"/>
              <a:pathLst>
                <a:path w="318" h="84">
                  <a:moveTo>
                    <a:pt x="0" y="0"/>
                  </a:moveTo>
                  <a:lnTo>
                    <a:pt x="4" y="30"/>
                  </a:lnTo>
                  <a:lnTo>
                    <a:pt x="318" y="84"/>
                  </a:lnTo>
                  <a:lnTo>
                    <a:pt x="185" y="3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7" name="ïṥļîḋé">
              <a:extLst>
                <a:ext uri="{FF2B5EF4-FFF2-40B4-BE49-F238E27FC236}">
                  <a16:creationId xmlns:a16="http://schemas.microsoft.com/office/drawing/2014/main" id="{BDFB0279-0637-4396-8CC4-D25C393EAA5C}"/>
                </a:ext>
              </a:extLst>
            </p:cNvPr>
            <p:cNvSpPr/>
            <p:nvPr/>
          </p:nvSpPr>
          <p:spPr bwMode="auto">
            <a:xfrm>
              <a:off x="6270976" y="2453648"/>
              <a:ext cx="1465564" cy="637492"/>
            </a:xfrm>
            <a:custGeom>
              <a:avLst/>
              <a:gdLst>
                <a:gd name="T0" fmla="*/ 1054 w 1315"/>
                <a:gd name="T1" fmla="*/ 407 h 572"/>
                <a:gd name="T2" fmla="*/ 1062 w 1315"/>
                <a:gd name="T3" fmla="*/ 474 h 572"/>
                <a:gd name="T4" fmla="*/ 1315 w 1315"/>
                <a:gd name="T5" fmla="*/ 572 h 572"/>
                <a:gd name="T6" fmla="*/ 1306 w 1315"/>
                <a:gd name="T7" fmla="*/ 507 h 572"/>
                <a:gd name="T8" fmla="*/ 1054 w 1315"/>
                <a:gd name="T9" fmla="*/ 407 h 572"/>
                <a:gd name="T10" fmla="*/ 12 w 1315"/>
                <a:gd name="T11" fmla="*/ 0 h 572"/>
                <a:gd name="T12" fmla="*/ 0 w 1315"/>
                <a:gd name="T13" fmla="*/ 64 h 572"/>
                <a:gd name="T14" fmla="*/ 202 w 1315"/>
                <a:gd name="T15" fmla="*/ 142 h 572"/>
                <a:gd name="T16" fmla="*/ 333 w 1315"/>
                <a:gd name="T17" fmla="*/ 125 h 572"/>
                <a:gd name="T18" fmla="*/ 12 w 1315"/>
                <a:gd name="T19"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5" h="572">
                  <a:moveTo>
                    <a:pt x="1054" y="407"/>
                  </a:moveTo>
                  <a:lnTo>
                    <a:pt x="1062" y="474"/>
                  </a:lnTo>
                  <a:lnTo>
                    <a:pt x="1315" y="572"/>
                  </a:lnTo>
                  <a:lnTo>
                    <a:pt x="1306" y="507"/>
                  </a:lnTo>
                  <a:lnTo>
                    <a:pt x="1054" y="407"/>
                  </a:lnTo>
                  <a:close/>
                  <a:moveTo>
                    <a:pt x="12" y="0"/>
                  </a:moveTo>
                  <a:lnTo>
                    <a:pt x="0" y="64"/>
                  </a:lnTo>
                  <a:lnTo>
                    <a:pt x="202" y="142"/>
                  </a:lnTo>
                  <a:lnTo>
                    <a:pt x="333" y="125"/>
                  </a:lnTo>
                  <a:lnTo>
                    <a:pt x="12" y="0"/>
                  </a:lnTo>
                  <a:close/>
                </a:path>
              </a:pathLst>
            </a:custGeom>
            <a:solidFill>
              <a:srgbClr val="2832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8" name="ïś1ïde">
              <a:extLst>
                <a:ext uri="{FF2B5EF4-FFF2-40B4-BE49-F238E27FC236}">
                  <a16:creationId xmlns:a16="http://schemas.microsoft.com/office/drawing/2014/main" id="{3E1A04CD-A5D5-407C-8691-40F3E7D80C35}"/>
                </a:ext>
              </a:extLst>
            </p:cNvPr>
            <p:cNvSpPr/>
            <p:nvPr/>
          </p:nvSpPr>
          <p:spPr bwMode="auto">
            <a:xfrm>
              <a:off x="6270976" y="2453648"/>
              <a:ext cx="1465564" cy="637492"/>
            </a:xfrm>
            <a:custGeom>
              <a:avLst/>
              <a:gdLst>
                <a:gd name="T0" fmla="*/ 1054 w 1315"/>
                <a:gd name="T1" fmla="*/ 407 h 572"/>
                <a:gd name="T2" fmla="*/ 1062 w 1315"/>
                <a:gd name="T3" fmla="*/ 474 h 572"/>
                <a:gd name="T4" fmla="*/ 1315 w 1315"/>
                <a:gd name="T5" fmla="*/ 572 h 572"/>
                <a:gd name="T6" fmla="*/ 1306 w 1315"/>
                <a:gd name="T7" fmla="*/ 507 h 572"/>
                <a:gd name="T8" fmla="*/ 1054 w 1315"/>
                <a:gd name="T9" fmla="*/ 407 h 572"/>
                <a:gd name="T10" fmla="*/ 12 w 1315"/>
                <a:gd name="T11" fmla="*/ 0 h 572"/>
                <a:gd name="T12" fmla="*/ 0 w 1315"/>
                <a:gd name="T13" fmla="*/ 64 h 572"/>
                <a:gd name="T14" fmla="*/ 202 w 1315"/>
                <a:gd name="T15" fmla="*/ 142 h 572"/>
                <a:gd name="T16" fmla="*/ 333 w 1315"/>
                <a:gd name="T17" fmla="*/ 125 h 572"/>
                <a:gd name="T18" fmla="*/ 12 w 1315"/>
                <a:gd name="T19"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5" h="572">
                  <a:moveTo>
                    <a:pt x="1054" y="407"/>
                  </a:moveTo>
                  <a:lnTo>
                    <a:pt x="1062" y="474"/>
                  </a:lnTo>
                  <a:lnTo>
                    <a:pt x="1315" y="572"/>
                  </a:lnTo>
                  <a:lnTo>
                    <a:pt x="1306" y="507"/>
                  </a:lnTo>
                  <a:lnTo>
                    <a:pt x="1054" y="407"/>
                  </a:lnTo>
                  <a:moveTo>
                    <a:pt x="12" y="0"/>
                  </a:moveTo>
                  <a:lnTo>
                    <a:pt x="0" y="64"/>
                  </a:lnTo>
                  <a:lnTo>
                    <a:pt x="202" y="142"/>
                  </a:lnTo>
                  <a:lnTo>
                    <a:pt x="333" y="12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9" name="iŝḻïḑè">
              <a:extLst>
                <a:ext uri="{FF2B5EF4-FFF2-40B4-BE49-F238E27FC236}">
                  <a16:creationId xmlns:a16="http://schemas.microsoft.com/office/drawing/2014/main" id="{A6C4CB69-0923-4D39-AB6D-256880E3BE17}"/>
                </a:ext>
              </a:extLst>
            </p:cNvPr>
            <p:cNvSpPr/>
            <p:nvPr/>
          </p:nvSpPr>
          <p:spPr bwMode="auto">
            <a:xfrm>
              <a:off x="7726509" y="3018699"/>
              <a:ext cx="35664" cy="82473"/>
            </a:xfrm>
            <a:custGeom>
              <a:avLst/>
              <a:gdLst>
                <a:gd name="T0" fmla="*/ 0 w 32"/>
                <a:gd name="T1" fmla="*/ 0 h 74"/>
                <a:gd name="T2" fmla="*/ 9 w 32"/>
                <a:gd name="T3" fmla="*/ 65 h 74"/>
                <a:gd name="T4" fmla="*/ 32 w 32"/>
                <a:gd name="T5" fmla="*/ 74 h 74"/>
                <a:gd name="T6" fmla="*/ 23 w 32"/>
                <a:gd name="T7" fmla="*/ 10 h 74"/>
                <a:gd name="T8" fmla="*/ 0 w 32"/>
                <a:gd name="T9" fmla="*/ 0 h 74"/>
              </a:gdLst>
              <a:ahLst/>
              <a:cxnLst>
                <a:cxn ang="0">
                  <a:pos x="T0" y="T1"/>
                </a:cxn>
                <a:cxn ang="0">
                  <a:pos x="T2" y="T3"/>
                </a:cxn>
                <a:cxn ang="0">
                  <a:pos x="T4" y="T5"/>
                </a:cxn>
                <a:cxn ang="0">
                  <a:pos x="T6" y="T7"/>
                </a:cxn>
                <a:cxn ang="0">
                  <a:pos x="T8" y="T9"/>
                </a:cxn>
              </a:cxnLst>
              <a:rect l="0" t="0" r="r" b="b"/>
              <a:pathLst>
                <a:path w="32" h="74">
                  <a:moveTo>
                    <a:pt x="0" y="0"/>
                  </a:moveTo>
                  <a:lnTo>
                    <a:pt x="9" y="65"/>
                  </a:lnTo>
                  <a:lnTo>
                    <a:pt x="32" y="74"/>
                  </a:lnTo>
                  <a:lnTo>
                    <a:pt x="23" y="10"/>
                  </a:lnTo>
                  <a:lnTo>
                    <a:pt x="0" y="0"/>
                  </a:lnTo>
                  <a:close/>
                </a:path>
              </a:pathLst>
            </a:custGeom>
            <a:solidFill>
              <a:srgbClr val="2329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0" name="íṩḻíḍe">
              <a:extLst>
                <a:ext uri="{FF2B5EF4-FFF2-40B4-BE49-F238E27FC236}">
                  <a16:creationId xmlns:a16="http://schemas.microsoft.com/office/drawing/2014/main" id="{127B162F-5EE5-4BBE-88F9-B2108BE5D3B1}"/>
                </a:ext>
              </a:extLst>
            </p:cNvPr>
            <p:cNvSpPr/>
            <p:nvPr/>
          </p:nvSpPr>
          <p:spPr bwMode="auto">
            <a:xfrm>
              <a:off x="7726509" y="3018699"/>
              <a:ext cx="35664" cy="82473"/>
            </a:xfrm>
            <a:custGeom>
              <a:avLst/>
              <a:gdLst>
                <a:gd name="T0" fmla="*/ 0 w 32"/>
                <a:gd name="T1" fmla="*/ 0 h 74"/>
                <a:gd name="T2" fmla="*/ 9 w 32"/>
                <a:gd name="T3" fmla="*/ 65 h 74"/>
                <a:gd name="T4" fmla="*/ 32 w 32"/>
                <a:gd name="T5" fmla="*/ 74 h 74"/>
                <a:gd name="T6" fmla="*/ 23 w 32"/>
                <a:gd name="T7" fmla="*/ 10 h 74"/>
                <a:gd name="T8" fmla="*/ 0 w 32"/>
                <a:gd name="T9" fmla="*/ 0 h 74"/>
              </a:gdLst>
              <a:ahLst/>
              <a:cxnLst>
                <a:cxn ang="0">
                  <a:pos x="T0" y="T1"/>
                </a:cxn>
                <a:cxn ang="0">
                  <a:pos x="T2" y="T3"/>
                </a:cxn>
                <a:cxn ang="0">
                  <a:pos x="T4" y="T5"/>
                </a:cxn>
                <a:cxn ang="0">
                  <a:pos x="T6" y="T7"/>
                </a:cxn>
                <a:cxn ang="0">
                  <a:pos x="T8" y="T9"/>
                </a:cxn>
              </a:cxnLst>
              <a:rect l="0" t="0" r="r" b="b"/>
              <a:pathLst>
                <a:path w="32" h="74">
                  <a:moveTo>
                    <a:pt x="0" y="0"/>
                  </a:moveTo>
                  <a:lnTo>
                    <a:pt x="9" y="65"/>
                  </a:lnTo>
                  <a:lnTo>
                    <a:pt x="32" y="74"/>
                  </a:lnTo>
                  <a:lnTo>
                    <a:pt x="23"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1" name="ïṣļïďê">
              <a:extLst>
                <a:ext uri="{FF2B5EF4-FFF2-40B4-BE49-F238E27FC236}">
                  <a16:creationId xmlns:a16="http://schemas.microsoft.com/office/drawing/2014/main" id="{A3536EEC-FC38-4188-9D3A-CED346EC9463}"/>
                </a:ext>
              </a:extLst>
            </p:cNvPr>
            <p:cNvSpPr/>
            <p:nvPr/>
          </p:nvSpPr>
          <p:spPr bwMode="auto">
            <a:xfrm>
              <a:off x="5885360" y="2374520"/>
              <a:ext cx="1923622" cy="804667"/>
            </a:xfrm>
            <a:custGeom>
              <a:avLst/>
              <a:gdLst>
                <a:gd name="T0" fmla="*/ 1675 w 1726"/>
                <a:gd name="T1" fmla="*/ 588 h 722"/>
                <a:gd name="T2" fmla="*/ 1684 w 1726"/>
                <a:gd name="T3" fmla="*/ 652 h 722"/>
                <a:gd name="T4" fmla="*/ 1718 w 1726"/>
                <a:gd name="T5" fmla="*/ 666 h 722"/>
                <a:gd name="T6" fmla="*/ 1725 w 1726"/>
                <a:gd name="T7" fmla="*/ 720 h 722"/>
                <a:gd name="T8" fmla="*/ 1726 w 1726"/>
                <a:gd name="T9" fmla="*/ 722 h 722"/>
                <a:gd name="T10" fmla="*/ 1719 w 1726"/>
                <a:gd name="T11" fmla="*/ 673 h 722"/>
                <a:gd name="T12" fmla="*/ 1715 w 1726"/>
                <a:gd name="T13" fmla="*/ 643 h 722"/>
                <a:gd name="T14" fmla="*/ 1709 w 1726"/>
                <a:gd name="T15" fmla="*/ 601 h 722"/>
                <a:gd name="T16" fmla="*/ 1675 w 1726"/>
                <a:gd name="T17" fmla="*/ 588 h 722"/>
                <a:gd name="T18" fmla="*/ 177 w 1726"/>
                <a:gd name="T19" fmla="*/ 0 h 722"/>
                <a:gd name="T20" fmla="*/ 0 w 1726"/>
                <a:gd name="T21" fmla="*/ 22 h 722"/>
                <a:gd name="T22" fmla="*/ 5 w 1726"/>
                <a:gd name="T23" fmla="*/ 24 h 722"/>
                <a:gd name="T24" fmla="*/ 42 w 1726"/>
                <a:gd name="T25" fmla="*/ 18 h 722"/>
                <a:gd name="T26" fmla="*/ 47 w 1726"/>
                <a:gd name="T27" fmla="*/ 20 h 722"/>
                <a:gd name="T28" fmla="*/ 186 w 1726"/>
                <a:gd name="T29" fmla="*/ 2 h 722"/>
                <a:gd name="T30" fmla="*/ 177 w 1726"/>
                <a:gd name="T31" fmla="*/ 0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6" h="722">
                  <a:moveTo>
                    <a:pt x="1675" y="588"/>
                  </a:moveTo>
                  <a:lnTo>
                    <a:pt x="1684" y="652"/>
                  </a:lnTo>
                  <a:lnTo>
                    <a:pt x="1718" y="666"/>
                  </a:lnTo>
                  <a:lnTo>
                    <a:pt x="1725" y="720"/>
                  </a:lnTo>
                  <a:lnTo>
                    <a:pt x="1726" y="722"/>
                  </a:lnTo>
                  <a:lnTo>
                    <a:pt x="1719" y="673"/>
                  </a:lnTo>
                  <a:lnTo>
                    <a:pt x="1715" y="643"/>
                  </a:lnTo>
                  <a:lnTo>
                    <a:pt x="1709" y="601"/>
                  </a:lnTo>
                  <a:lnTo>
                    <a:pt x="1675" y="588"/>
                  </a:lnTo>
                  <a:close/>
                  <a:moveTo>
                    <a:pt x="177" y="0"/>
                  </a:moveTo>
                  <a:lnTo>
                    <a:pt x="0" y="22"/>
                  </a:lnTo>
                  <a:lnTo>
                    <a:pt x="5" y="24"/>
                  </a:lnTo>
                  <a:lnTo>
                    <a:pt x="42" y="18"/>
                  </a:lnTo>
                  <a:lnTo>
                    <a:pt x="47" y="20"/>
                  </a:lnTo>
                  <a:lnTo>
                    <a:pt x="186" y="2"/>
                  </a:lnTo>
                  <a:lnTo>
                    <a:pt x="177" y="0"/>
                  </a:lnTo>
                  <a:close/>
                </a:path>
              </a:pathLst>
            </a:custGeom>
            <a:solidFill>
              <a:srgbClr val="798C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2" name="ï$ḻïḍe">
              <a:extLst>
                <a:ext uri="{FF2B5EF4-FFF2-40B4-BE49-F238E27FC236}">
                  <a16:creationId xmlns:a16="http://schemas.microsoft.com/office/drawing/2014/main" id="{42A3D487-2460-4D7C-BDCA-BC5C8C2297D5}"/>
                </a:ext>
              </a:extLst>
            </p:cNvPr>
            <p:cNvSpPr/>
            <p:nvPr/>
          </p:nvSpPr>
          <p:spPr bwMode="auto">
            <a:xfrm>
              <a:off x="5885360" y="2374520"/>
              <a:ext cx="1923622" cy="804667"/>
            </a:xfrm>
            <a:custGeom>
              <a:avLst/>
              <a:gdLst>
                <a:gd name="T0" fmla="*/ 1675 w 1726"/>
                <a:gd name="T1" fmla="*/ 588 h 722"/>
                <a:gd name="T2" fmla="*/ 1684 w 1726"/>
                <a:gd name="T3" fmla="*/ 652 h 722"/>
                <a:gd name="T4" fmla="*/ 1718 w 1726"/>
                <a:gd name="T5" fmla="*/ 666 h 722"/>
                <a:gd name="T6" fmla="*/ 1725 w 1726"/>
                <a:gd name="T7" fmla="*/ 720 h 722"/>
                <a:gd name="T8" fmla="*/ 1726 w 1726"/>
                <a:gd name="T9" fmla="*/ 722 h 722"/>
                <a:gd name="T10" fmla="*/ 1719 w 1726"/>
                <a:gd name="T11" fmla="*/ 673 h 722"/>
                <a:gd name="T12" fmla="*/ 1715 w 1726"/>
                <a:gd name="T13" fmla="*/ 643 h 722"/>
                <a:gd name="T14" fmla="*/ 1709 w 1726"/>
                <a:gd name="T15" fmla="*/ 601 h 722"/>
                <a:gd name="T16" fmla="*/ 1675 w 1726"/>
                <a:gd name="T17" fmla="*/ 588 h 722"/>
                <a:gd name="T18" fmla="*/ 177 w 1726"/>
                <a:gd name="T19" fmla="*/ 0 h 722"/>
                <a:gd name="T20" fmla="*/ 0 w 1726"/>
                <a:gd name="T21" fmla="*/ 22 h 722"/>
                <a:gd name="T22" fmla="*/ 5 w 1726"/>
                <a:gd name="T23" fmla="*/ 24 h 722"/>
                <a:gd name="T24" fmla="*/ 42 w 1726"/>
                <a:gd name="T25" fmla="*/ 18 h 722"/>
                <a:gd name="T26" fmla="*/ 47 w 1726"/>
                <a:gd name="T27" fmla="*/ 20 h 722"/>
                <a:gd name="T28" fmla="*/ 186 w 1726"/>
                <a:gd name="T29" fmla="*/ 2 h 722"/>
                <a:gd name="T30" fmla="*/ 177 w 1726"/>
                <a:gd name="T31" fmla="*/ 0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6" h="722">
                  <a:moveTo>
                    <a:pt x="1675" y="588"/>
                  </a:moveTo>
                  <a:lnTo>
                    <a:pt x="1684" y="652"/>
                  </a:lnTo>
                  <a:lnTo>
                    <a:pt x="1718" y="666"/>
                  </a:lnTo>
                  <a:lnTo>
                    <a:pt x="1725" y="720"/>
                  </a:lnTo>
                  <a:lnTo>
                    <a:pt x="1726" y="722"/>
                  </a:lnTo>
                  <a:lnTo>
                    <a:pt x="1719" y="673"/>
                  </a:lnTo>
                  <a:lnTo>
                    <a:pt x="1715" y="643"/>
                  </a:lnTo>
                  <a:lnTo>
                    <a:pt x="1709" y="601"/>
                  </a:lnTo>
                  <a:lnTo>
                    <a:pt x="1675" y="588"/>
                  </a:lnTo>
                  <a:moveTo>
                    <a:pt x="177" y="0"/>
                  </a:moveTo>
                  <a:lnTo>
                    <a:pt x="0" y="22"/>
                  </a:lnTo>
                  <a:lnTo>
                    <a:pt x="5" y="24"/>
                  </a:lnTo>
                  <a:lnTo>
                    <a:pt x="42" y="18"/>
                  </a:lnTo>
                  <a:lnTo>
                    <a:pt x="47" y="20"/>
                  </a:lnTo>
                  <a:lnTo>
                    <a:pt x="186" y="2"/>
                  </a:lnTo>
                  <a:lnTo>
                    <a:pt x="1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3" name="îśḷíďê">
              <a:extLst>
                <a:ext uri="{FF2B5EF4-FFF2-40B4-BE49-F238E27FC236}">
                  <a16:creationId xmlns:a16="http://schemas.microsoft.com/office/drawing/2014/main" id="{5DDC4D20-2919-47CA-8D77-F73401AEE93B}"/>
                </a:ext>
              </a:extLst>
            </p:cNvPr>
            <p:cNvSpPr/>
            <p:nvPr/>
          </p:nvSpPr>
          <p:spPr bwMode="auto">
            <a:xfrm>
              <a:off x="6045847" y="2417985"/>
              <a:ext cx="238502" cy="106992"/>
            </a:xfrm>
            <a:custGeom>
              <a:avLst/>
              <a:gdLst>
                <a:gd name="T0" fmla="*/ 136 w 214"/>
                <a:gd name="T1" fmla="*/ 0 h 96"/>
                <a:gd name="T2" fmla="*/ 0 w 214"/>
                <a:gd name="T3" fmla="*/ 19 h 96"/>
                <a:gd name="T4" fmla="*/ 202 w 214"/>
                <a:gd name="T5" fmla="*/ 96 h 96"/>
                <a:gd name="T6" fmla="*/ 214 w 214"/>
                <a:gd name="T7" fmla="*/ 32 h 96"/>
                <a:gd name="T8" fmla="*/ 136 w 214"/>
                <a:gd name="T9" fmla="*/ 0 h 96"/>
              </a:gdLst>
              <a:ahLst/>
              <a:cxnLst>
                <a:cxn ang="0">
                  <a:pos x="T0" y="T1"/>
                </a:cxn>
                <a:cxn ang="0">
                  <a:pos x="T2" y="T3"/>
                </a:cxn>
                <a:cxn ang="0">
                  <a:pos x="T4" y="T5"/>
                </a:cxn>
                <a:cxn ang="0">
                  <a:pos x="T6" y="T7"/>
                </a:cxn>
                <a:cxn ang="0">
                  <a:pos x="T8" y="T9"/>
                </a:cxn>
              </a:cxnLst>
              <a:rect l="0" t="0" r="r" b="b"/>
              <a:pathLst>
                <a:path w="214" h="96">
                  <a:moveTo>
                    <a:pt x="136" y="0"/>
                  </a:moveTo>
                  <a:lnTo>
                    <a:pt x="0" y="19"/>
                  </a:lnTo>
                  <a:lnTo>
                    <a:pt x="202" y="96"/>
                  </a:lnTo>
                  <a:lnTo>
                    <a:pt x="214" y="32"/>
                  </a:lnTo>
                  <a:lnTo>
                    <a:pt x="136" y="0"/>
                  </a:lnTo>
                  <a:close/>
                </a:path>
              </a:pathLst>
            </a:custGeom>
            <a:solidFill>
              <a:srgbClr val="4D59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4" name="íṡ1ïḓé">
              <a:extLst>
                <a:ext uri="{FF2B5EF4-FFF2-40B4-BE49-F238E27FC236}">
                  <a16:creationId xmlns:a16="http://schemas.microsoft.com/office/drawing/2014/main" id="{26C84C6E-A004-4320-9FDA-344022B488AB}"/>
                </a:ext>
              </a:extLst>
            </p:cNvPr>
            <p:cNvSpPr/>
            <p:nvPr/>
          </p:nvSpPr>
          <p:spPr bwMode="auto">
            <a:xfrm>
              <a:off x="6045847" y="2417985"/>
              <a:ext cx="238502" cy="106992"/>
            </a:xfrm>
            <a:custGeom>
              <a:avLst/>
              <a:gdLst>
                <a:gd name="T0" fmla="*/ 136 w 214"/>
                <a:gd name="T1" fmla="*/ 0 h 96"/>
                <a:gd name="T2" fmla="*/ 0 w 214"/>
                <a:gd name="T3" fmla="*/ 19 h 96"/>
                <a:gd name="T4" fmla="*/ 202 w 214"/>
                <a:gd name="T5" fmla="*/ 96 h 96"/>
                <a:gd name="T6" fmla="*/ 214 w 214"/>
                <a:gd name="T7" fmla="*/ 32 h 96"/>
                <a:gd name="T8" fmla="*/ 136 w 214"/>
                <a:gd name="T9" fmla="*/ 0 h 96"/>
              </a:gdLst>
              <a:ahLst/>
              <a:cxnLst>
                <a:cxn ang="0">
                  <a:pos x="T0" y="T1"/>
                </a:cxn>
                <a:cxn ang="0">
                  <a:pos x="T2" y="T3"/>
                </a:cxn>
                <a:cxn ang="0">
                  <a:pos x="T4" y="T5"/>
                </a:cxn>
                <a:cxn ang="0">
                  <a:pos x="T6" y="T7"/>
                </a:cxn>
                <a:cxn ang="0">
                  <a:pos x="T8" y="T9"/>
                </a:cxn>
              </a:cxnLst>
              <a:rect l="0" t="0" r="r" b="b"/>
              <a:pathLst>
                <a:path w="214" h="96">
                  <a:moveTo>
                    <a:pt x="136" y="0"/>
                  </a:moveTo>
                  <a:lnTo>
                    <a:pt x="0" y="19"/>
                  </a:lnTo>
                  <a:lnTo>
                    <a:pt x="202" y="96"/>
                  </a:lnTo>
                  <a:lnTo>
                    <a:pt x="214" y="32"/>
                  </a:lnTo>
                  <a:lnTo>
                    <a:pt x="1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5" name="í$ḷîdê">
              <a:extLst>
                <a:ext uri="{FF2B5EF4-FFF2-40B4-BE49-F238E27FC236}">
                  <a16:creationId xmlns:a16="http://schemas.microsoft.com/office/drawing/2014/main" id="{2ADC1B3A-307E-421A-83E2-9AFD9FD37C69}"/>
                </a:ext>
              </a:extLst>
            </p:cNvPr>
            <p:cNvSpPr/>
            <p:nvPr/>
          </p:nvSpPr>
          <p:spPr bwMode="auto">
            <a:xfrm>
              <a:off x="6000153" y="2401267"/>
              <a:ext cx="197266" cy="37893"/>
            </a:xfrm>
            <a:custGeom>
              <a:avLst/>
              <a:gdLst>
                <a:gd name="T0" fmla="*/ 136 w 177"/>
                <a:gd name="T1" fmla="*/ 0 h 34"/>
                <a:gd name="T2" fmla="*/ 0 w 177"/>
                <a:gd name="T3" fmla="*/ 17 h 34"/>
                <a:gd name="T4" fmla="*/ 41 w 177"/>
                <a:gd name="T5" fmla="*/ 34 h 34"/>
                <a:gd name="T6" fmla="*/ 177 w 177"/>
                <a:gd name="T7" fmla="*/ 15 h 34"/>
                <a:gd name="T8" fmla="*/ 136 w 177"/>
                <a:gd name="T9" fmla="*/ 0 h 34"/>
              </a:gdLst>
              <a:ahLst/>
              <a:cxnLst>
                <a:cxn ang="0">
                  <a:pos x="T0" y="T1"/>
                </a:cxn>
                <a:cxn ang="0">
                  <a:pos x="T2" y="T3"/>
                </a:cxn>
                <a:cxn ang="0">
                  <a:pos x="T4" y="T5"/>
                </a:cxn>
                <a:cxn ang="0">
                  <a:pos x="T6" y="T7"/>
                </a:cxn>
                <a:cxn ang="0">
                  <a:pos x="T8" y="T9"/>
                </a:cxn>
              </a:cxnLst>
              <a:rect l="0" t="0" r="r" b="b"/>
              <a:pathLst>
                <a:path w="177" h="34">
                  <a:moveTo>
                    <a:pt x="136" y="0"/>
                  </a:moveTo>
                  <a:lnTo>
                    <a:pt x="0" y="17"/>
                  </a:lnTo>
                  <a:lnTo>
                    <a:pt x="41" y="34"/>
                  </a:lnTo>
                  <a:lnTo>
                    <a:pt x="177" y="15"/>
                  </a:lnTo>
                  <a:lnTo>
                    <a:pt x="136" y="0"/>
                  </a:lnTo>
                  <a:close/>
                </a:path>
              </a:pathLst>
            </a:custGeom>
            <a:solidFill>
              <a:srgbClr val="4952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6" name="iŝlîďé">
              <a:extLst>
                <a:ext uri="{FF2B5EF4-FFF2-40B4-BE49-F238E27FC236}">
                  <a16:creationId xmlns:a16="http://schemas.microsoft.com/office/drawing/2014/main" id="{E7E316E6-53AE-4925-84AF-B711FD39C1EC}"/>
                </a:ext>
              </a:extLst>
            </p:cNvPr>
            <p:cNvSpPr/>
            <p:nvPr/>
          </p:nvSpPr>
          <p:spPr bwMode="auto">
            <a:xfrm>
              <a:off x="6000153" y="2401267"/>
              <a:ext cx="197266" cy="37893"/>
            </a:xfrm>
            <a:custGeom>
              <a:avLst/>
              <a:gdLst>
                <a:gd name="T0" fmla="*/ 136 w 177"/>
                <a:gd name="T1" fmla="*/ 0 h 34"/>
                <a:gd name="T2" fmla="*/ 0 w 177"/>
                <a:gd name="T3" fmla="*/ 17 h 34"/>
                <a:gd name="T4" fmla="*/ 41 w 177"/>
                <a:gd name="T5" fmla="*/ 34 h 34"/>
                <a:gd name="T6" fmla="*/ 177 w 177"/>
                <a:gd name="T7" fmla="*/ 15 h 34"/>
                <a:gd name="T8" fmla="*/ 136 w 177"/>
                <a:gd name="T9" fmla="*/ 0 h 34"/>
              </a:gdLst>
              <a:ahLst/>
              <a:cxnLst>
                <a:cxn ang="0">
                  <a:pos x="T0" y="T1"/>
                </a:cxn>
                <a:cxn ang="0">
                  <a:pos x="T2" y="T3"/>
                </a:cxn>
                <a:cxn ang="0">
                  <a:pos x="T4" y="T5"/>
                </a:cxn>
                <a:cxn ang="0">
                  <a:pos x="T6" y="T7"/>
                </a:cxn>
                <a:cxn ang="0">
                  <a:pos x="T8" y="T9"/>
                </a:cxn>
              </a:cxnLst>
              <a:rect l="0" t="0" r="r" b="b"/>
              <a:pathLst>
                <a:path w="177" h="34">
                  <a:moveTo>
                    <a:pt x="136" y="0"/>
                  </a:moveTo>
                  <a:lnTo>
                    <a:pt x="0" y="17"/>
                  </a:lnTo>
                  <a:lnTo>
                    <a:pt x="41" y="34"/>
                  </a:lnTo>
                  <a:lnTo>
                    <a:pt x="177" y="15"/>
                  </a:lnTo>
                  <a:lnTo>
                    <a:pt x="1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7" name="ïṧlíďê">
              <a:extLst>
                <a:ext uri="{FF2B5EF4-FFF2-40B4-BE49-F238E27FC236}">
                  <a16:creationId xmlns:a16="http://schemas.microsoft.com/office/drawing/2014/main" id="{733EC835-B631-4847-81C4-3797C1B29DBC}"/>
                </a:ext>
              </a:extLst>
            </p:cNvPr>
            <p:cNvSpPr/>
            <p:nvPr/>
          </p:nvSpPr>
          <p:spPr bwMode="auto">
            <a:xfrm>
              <a:off x="5937741" y="2376749"/>
              <a:ext cx="213983" cy="43466"/>
            </a:xfrm>
            <a:custGeom>
              <a:avLst/>
              <a:gdLst>
                <a:gd name="T0" fmla="*/ 139 w 192"/>
                <a:gd name="T1" fmla="*/ 0 h 39"/>
                <a:gd name="T2" fmla="*/ 0 w 192"/>
                <a:gd name="T3" fmla="*/ 18 h 39"/>
                <a:gd name="T4" fmla="*/ 56 w 192"/>
                <a:gd name="T5" fmla="*/ 39 h 39"/>
                <a:gd name="T6" fmla="*/ 192 w 192"/>
                <a:gd name="T7" fmla="*/ 22 h 39"/>
                <a:gd name="T8" fmla="*/ 139 w 192"/>
                <a:gd name="T9" fmla="*/ 0 h 39"/>
              </a:gdLst>
              <a:ahLst/>
              <a:cxnLst>
                <a:cxn ang="0">
                  <a:pos x="T0" y="T1"/>
                </a:cxn>
                <a:cxn ang="0">
                  <a:pos x="T2" y="T3"/>
                </a:cxn>
                <a:cxn ang="0">
                  <a:pos x="T4" y="T5"/>
                </a:cxn>
                <a:cxn ang="0">
                  <a:pos x="T6" y="T7"/>
                </a:cxn>
                <a:cxn ang="0">
                  <a:pos x="T8" y="T9"/>
                </a:cxn>
              </a:cxnLst>
              <a:rect l="0" t="0" r="r" b="b"/>
              <a:pathLst>
                <a:path w="192" h="39">
                  <a:moveTo>
                    <a:pt x="139" y="0"/>
                  </a:moveTo>
                  <a:lnTo>
                    <a:pt x="0" y="18"/>
                  </a:lnTo>
                  <a:lnTo>
                    <a:pt x="56" y="39"/>
                  </a:lnTo>
                  <a:lnTo>
                    <a:pt x="192" y="22"/>
                  </a:lnTo>
                  <a:lnTo>
                    <a:pt x="139" y="0"/>
                  </a:lnTo>
                  <a:close/>
                </a:path>
              </a:pathLst>
            </a:custGeom>
            <a:solidFill>
              <a:srgbClr val="8597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8" name="iślïḍè">
              <a:extLst>
                <a:ext uri="{FF2B5EF4-FFF2-40B4-BE49-F238E27FC236}">
                  <a16:creationId xmlns:a16="http://schemas.microsoft.com/office/drawing/2014/main" id="{AE85203D-98CB-497C-9229-CDA38A524F3F}"/>
                </a:ext>
              </a:extLst>
            </p:cNvPr>
            <p:cNvSpPr/>
            <p:nvPr/>
          </p:nvSpPr>
          <p:spPr bwMode="auto">
            <a:xfrm>
              <a:off x="5937741" y="2376749"/>
              <a:ext cx="213983" cy="43466"/>
            </a:xfrm>
            <a:custGeom>
              <a:avLst/>
              <a:gdLst>
                <a:gd name="T0" fmla="*/ 139 w 192"/>
                <a:gd name="T1" fmla="*/ 0 h 39"/>
                <a:gd name="T2" fmla="*/ 0 w 192"/>
                <a:gd name="T3" fmla="*/ 18 h 39"/>
                <a:gd name="T4" fmla="*/ 56 w 192"/>
                <a:gd name="T5" fmla="*/ 39 h 39"/>
                <a:gd name="T6" fmla="*/ 192 w 192"/>
                <a:gd name="T7" fmla="*/ 22 h 39"/>
                <a:gd name="T8" fmla="*/ 139 w 192"/>
                <a:gd name="T9" fmla="*/ 0 h 39"/>
              </a:gdLst>
              <a:ahLst/>
              <a:cxnLst>
                <a:cxn ang="0">
                  <a:pos x="T0" y="T1"/>
                </a:cxn>
                <a:cxn ang="0">
                  <a:pos x="T2" y="T3"/>
                </a:cxn>
                <a:cxn ang="0">
                  <a:pos x="T4" y="T5"/>
                </a:cxn>
                <a:cxn ang="0">
                  <a:pos x="T6" y="T7"/>
                </a:cxn>
                <a:cxn ang="0">
                  <a:pos x="T8" y="T9"/>
                </a:cxn>
              </a:cxnLst>
              <a:rect l="0" t="0" r="r" b="b"/>
              <a:pathLst>
                <a:path w="192" h="39">
                  <a:moveTo>
                    <a:pt x="139" y="0"/>
                  </a:moveTo>
                  <a:lnTo>
                    <a:pt x="0" y="18"/>
                  </a:lnTo>
                  <a:lnTo>
                    <a:pt x="56" y="39"/>
                  </a:lnTo>
                  <a:lnTo>
                    <a:pt x="192" y="22"/>
                  </a:lnTo>
                  <a:lnTo>
                    <a:pt x="1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9" name="îSľiḓe">
              <a:extLst>
                <a:ext uri="{FF2B5EF4-FFF2-40B4-BE49-F238E27FC236}">
                  <a16:creationId xmlns:a16="http://schemas.microsoft.com/office/drawing/2014/main" id="{32D505B7-5085-48D0-9D7E-A403BD5EB6F9}"/>
                </a:ext>
              </a:extLst>
            </p:cNvPr>
            <p:cNvSpPr/>
            <p:nvPr/>
          </p:nvSpPr>
          <p:spPr bwMode="auto">
            <a:xfrm>
              <a:off x="6496104" y="2592961"/>
              <a:ext cx="958467" cy="388960"/>
            </a:xfrm>
            <a:custGeom>
              <a:avLst/>
              <a:gdLst>
                <a:gd name="T0" fmla="*/ 131 w 860"/>
                <a:gd name="T1" fmla="*/ 0 h 349"/>
                <a:gd name="T2" fmla="*/ 0 w 860"/>
                <a:gd name="T3" fmla="*/ 17 h 349"/>
                <a:gd name="T4" fmla="*/ 860 w 860"/>
                <a:gd name="T5" fmla="*/ 349 h 349"/>
                <a:gd name="T6" fmla="*/ 852 w 860"/>
                <a:gd name="T7" fmla="*/ 282 h 349"/>
                <a:gd name="T8" fmla="*/ 131 w 860"/>
                <a:gd name="T9" fmla="*/ 0 h 349"/>
              </a:gdLst>
              <a:ahLst/>
              <a:cxnLst>
                <a:cxn ang="0">
                  <a:pos x="T0" y="T1"/>
                </a:cxn>
                <a:cxn ang="0">
                  <a:pos x="T2" y="T3"/>
                </a:cxn>
                <a:cxn ang="0">
                  <a:pos x="T4" y="T5"/>
                </a:cxn>
                <a:cxn ang="0">
                  <a:pos x="T6" y="T7"/>
                </a:cxn>
                <a:cxn ang="0">
                  <a:pos x="T8" y="T9"/>
                </a:cxn>
              </a:cxnLst>
              <a:rect l="0" t="0" r="r" b="b"/>
              <a:pathLst>
                <a:path w="860" h="349">
                  <a:moveTo>
                    <a:pt x="131" y="0"/>
                  </a:moveTo>
                  <a:lnTo>
                    <a:pt x="0" y="17"/>
                  </a:lnTo>
                  <a:lnTo>
                    <a:pt x="860" y="349"/>
                  </a:lnTo>
                  <a:lnTo>
                    <a:pt x="852" y="282"/>
                  </a:lnTo>
                  <a:lnTo>
                    <a:pt x="131" y="0"/>
                  </a:lnTo>
                  <a:close/>
                </a:path>
              </a:pathLst>
            </a:custGeom>
            <a:solidFill>
              <a:srgbClr val="A2B2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0" name="ïSḷiḑé">
              <a:extLst>
                <a:ext uri="{FF2B5EF4-FFF2-40B4-BE49-F238E27FC236}">
                  <a16:creationId xmlns:a16="http://schemas.microsoft.com/office/drawing/2014/main" id="{C32EF546-F2E2-4E56-95C2-379BB8DC693C}"/>
                </a:ext>
              </a:extLst>
            </p:cNvPr>
            <p:cNvSpPr/>
            <p:nvPr/>
          </p:nvSpPr>
          <p:spPr bwMode="auto">
            <a:xfrm>
              <a:off x="6496104" y="2592961"/>
              <a:ext cx="958467" cy="388960"/>
            </a:xfrm>
            <a:custGeom>
              <a:avLst/>
              <a:gdLst>
                <a:gd name="T0" fmla="*/ 131 w 860"/>
                <a:gd name="T1" fmla="*/ 0 h 349"/>
                <a:gd name="T2" fmla="*/ 0 w 860"/>
                <a:gd name="T3" fmla="*/ 17 h 349"/>
                <a:gd name="T4" fmla="*/ 860 w 860"/>
                <a:gd name="T5" fmla="*/ 349 h 349"/>
                <a:gd name="T6" fmla="*/ 852 w 860"/>
                <a:gd name="T7" fmla="*/ 282 h 349"/>
                <a:gd name="T8" fmla="*/ 131 w 860"/>
                <a:gd name="T9" fmla="*/ 0 h 349"/>
              </a:gdLst>
              <a:ahLst/>
              <a:cxnLst>
                <a:cxn ang="0">
                  <a:pos x="T0" y="T1"/>
                </a:cxn>
                <a:cxn ang="0">
                  <a:pos x="T2" y="T3"/>
                </a:cxn>
                <a:cxn ang="0">
                  <a:pos x="T4" y="T5"/>
                </a:cxn>
                <a:cxn ang="0">
                  <a:pos x="T6" y="T7"/>
                </a:cxn>
                <a:cxn ang="0">
                  <a:pos x="T8" y="T9"/>
                </a:cxn>
              </a:cxnLst>
              <a:rect l="0" t="0" r="r" b="b"/>
              <a:pathLst>
                <a:path w="860" h="349">
                  <a:moveTo>
                    <a:pt x="131" y="0"/>
                  </a:moveTo>
                  <a:lnTo>
                    <a:pt x="0" y="17"/>
                  </a:lnTo>
                  <a:lnTo>
                    <a:pt x="860" y="349"/>
                  </a:lnTo>
                  <a:lnTo>
                    <a:pt x="852" y="28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1" name="is1iḓé">
              <a:extLst>
                <a:ext uri="{FF2B5EF4-FFF2-40B4-BE49-F238E27FC236}">
                  <a16:creationId xmlns:a16="http://schemas.microsoft.com/office/drawing/2014/main" id="{BE8DF38D-7AD4-46E5-B1E3-F87711DB75C5}"/>
                </a:ext>
              </a:extLst>
            </p:cNvPr>
            <p:cNvSpPr/>
            <p:nvPr/>
          </p:nvSpPr>
          <p:spPr bwMode="auto">
            <a:xfrm>
              <a:off x="5968947" y="2211803"/>
              <a:ext cx="2431832" cy="1049856"/>
            </a:xfrm>
            <a:custGeom>
              <a:avLst/>
              <a:gdLst>
                <a:gd name="T0" fmla="*/ 2132 w 2182"/>
                <a:gd name="T1" fmla="*/ 942 h 942"/>
                <a:gd name="T2" fmla="*/ 0 w 2182"/>
                <a:gd name="T3" fmla="*/ 121 h 942"/>
                <a:gd name="T4" fmla="*/ 47 w 2182"/>
                <a:gd name="T5" fmla="*/ 0 h 942"/>
                <a:gd name="T6" fmla="*/ 2179 w 2182"/>
                <a:gd name="T7" fmla="*/ 821 h 942"/>
                <a:gd name="T8" fmla="*/ 2182 w 2182"/>
                <a:gd name="T9" fmla="*/ 865 h 942"/>
                <a:gd name="T10" fmla="*/ 2165 w 2182"/>
                <a:gd name="T11" fmla="*/ 912 h 942"/>
                <a:gd name="T12" fmla="*/ 2132 w 2182"/>
                <a:gd name="T13" fmla="*/ 942 h 942"/>
              </a:gdLst>
              <a:ahLst/>
              <a:cxnLst>
                <a:cxn ang="0">
                  <a:pos x="T0" y="T1"/>
                </a:cxn>
                <a:cxn ang="0">
                  <a:pos x="T2" y="T3"/>
                </a:cxn>
                <a:cxn ang="0">
                  <a:pos x="T4" y="T5"/>
                </a:cxn>
                <a:cxn ang="0">
                  <a:pos x="T6" y="T7"/>
                </a:cxn>
                <a:cxn ang="0">
                  <a:pos x="T8" y="T9"/>
                </a:cxn>
                <a:cxn ang="0">
                  <a:pos x="T10" y="T11"/>
                </a:cxn>
                <a:cxn ang="0">
                  <a:pos x="T12" y="T13"/>
                </a:cxn>
              </a:cxnLst>
              <a:rect l="0" t="0" r="r" b="b"/>
              <a:pathLst>
                <a:path w="2182" h="942">
                  <a:moveTo>
                    <a:pt x="2132" y="942"/>
                  </a:moveTo>
                  <a:lnTo>
                    <a:pt x="0" y="121"/>
                  </a:lnTo>
                  <a:lnTo>
                    <a:pt x="47" y="0"/>
                  </a:lnTo>
                  <a:lnTo>
                    <a:pt x="2179" y="821"/>
                  </a:lnTo>
                  <a:lnTo>
                    <a:pt x="2182" y="865"/>
                  </a:lnTo>
                  <a:lnTo>
                    <a:pt x="2165" y="912"/>
                  </a:lnTo>
                  <a:lnTo>
                    <a:pt x="2132" y="942"/>
                  </a:lnTo>
                  <a:close/>
                </a:path>
              </a:pathLst>
            </a:custGeom>
            <a:solidFill>
              <a:srgbClr val="FABD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2" name="ïşľiḍe">
              <a:extLst>
                <a:ext uri="{FF2B5EF4-FFF2-40B4-BE49-F238E27FC236}">
                  <a16:creationId xmlns:a16="http://schemas.microsoft.com/office/drawing/2014/main" id="{73E2C1FE-C8B4-40D6-87B1-060FC564CE1D}"/>
                </a:ext>
              </a:extLst>
            </p:cNvPr>
            <p:cNvSpPr/>
            <p:nvPr/>
          </p:nvSpPr>
          <p:spPr bwMode="auto">
            <a:xfrm>
              <a:off x="6000153" y="2211803"/>
              <a:ext cx="2400626" cy="964040"/>
            </a:xfrm>
            <a:custGeom>
              <a:avLst/>
              <a:gdLst>
                <a:gd name="T0" fmla="*/ 2154 w 2154"/>
                <a:gd name="T1" fmla="*/ 865 h 865"/>
                <a:gd name="T2" fmla="*/ 0 w 2154"/>
                <a:gd name="T3" fmla="*/ 42 h 865"/>
                <a:gd name="T4" fmla="*/ 19 w 2154"/>
                <a:gd name="T5" fmla="*/ 0 h 865"/>
                <a:gd name="T6" fmla="*/ 2151 w 2154"/>
                <a:gd name="T7" fmla="*/ 821 h 865"/>
                <a:gd name="T8" fmla="*/ 2154 w 2154"/>
                <a:gd name="T9" fmla="*/ 865 h 865"/>
              </a:gdLst>
              <a:ahLst/>
              <a:cxnLst>
                <a:cxn ang="0">
                  <a:pos x="T0" y="T1"/>
                </a:cxn>
                <a:cxn ang="0">
                  <a:pos x="T2" y="T3"/>
                </a:cxn>
                <a:cxn ang="0">
                  <a:pos x="T4" y="T5"/>
                </a:cxn>
                <a:cxn ang="0">
                  <a:pos x="T6" y="T7"/>
                </a:cxn>
                <a:cxn ang="0">
                  <a:pos x="T8" y="T9"/>
                </a:cxn>
              </a:cxnLst>
              <a:rect l="0" t="0" r="r" b="b"/>
              <a:pathLst>
                <a:path w="2154" h="865">
                  <a:moveTo>
                    <a:pt x="2154" y="865"/>
                  </a:moveTo>
                  <a:lnTo>
                    <a:pt x="0" y="42"/>
                  </a:lnTo>
                  <a:lnTo>
                    <a:pt x="19" y="0"/>
                  </a:lnTo>
                  <a:lnTo>
                    <a:pt x="2151" y="821"/>
                  </a:lnTo>
                  <a:lnTo>
                    <a:pt x="2154" y="865"/>
                  </a:lnTo>
                  <a:close/>
                </a:path>
              </a:pathLst>
            </a:custGeom>
            <a:solidFill>
              <a:srgbClr val="FFE8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3" name="îSľiḓè">
              <a:extLst>
                <a:ext uri="{FF2B5EF4-FFF2-40B4-BE49-F238E27FC236}">
                  <a16:creationId xmlns:a16="http://schemas.microsoft.com/office/drawing/2014/main" id="{3587A03D-7E15-4BAB-94C2-F00DCB8BB9BF}"/>
                </a:ext>
              </a:extLst>
            </p:cNvPr>
            <p:cNvSpPr/>
            <p:nvPr/>
          </p:nvSpPr>
          <p:spPr bwMode="auto">
            <a:xfrm>
              <a:off x="5968947" y="2299848"/>
              <a:ext cx="2412886" cy="961811"/>
            </a:xfrm>
            <a:custGeom>
              <a:avLst/>
              <a:gdLst>
                <a:gd name="T0" fmla="*/ 2132 w 2165"/>
                <a:gd name="T1" fmla="*/ 863 h 863"/>
                <a:gd name="T2" fmla="*/ 0 w 2165"/>
                <a:gd name="T3" fmla="*/ 42 h 863"/>
                <a:gd name="T4" fmla="*/ 17 w 2165"/>
                <a:gd name="T5" fmla="*/ 0 h 863"/>
                <a:gd name="T6" fmla="*/ 2165 w 2165"/>
                <a:gd name="T7" fmla="*/ 833 h 863"/>
                <a:gd name="T8" fmla="*/ 2132 w 2165"/>
                <a:gd name="T9" fmla="*/ 863 h 863"/>
              </a:gdLst>
              <a:ahLst/>
              <a:cxnLst>
                <a:cxn ang="0">
                  <a:pos x="T0" y="T1"/>
                </a:cxn>
                <a:cxn ang="0">
                  <a:pos x="T2" y="T3"/>
                </a:cxn>
                <a:cxn ang="0">
                  <a:pos x="T4" y="T5"/>
                </a:cxn>
                <a:cxn ang="0">
                  <a:pos x="T6" y="T7"/>
                </a:cxn>
                <a:cxn ang="0">
                  <a:pos x="T8" y="T9"/>
                </a:cxn>
              </a:cxnLst>
              <a:rect l="0" t="0" r="r" b="b"/>
              <a:pathLst>
                <a:path w="2165" h="863">
                  <a:moveTo>
                    <a:pt x="2132" y="863"/>
                  </a:moveTo>
                  <a:lnTo>
                    <a:pt x="0" y="42"/>
                  </a:lnTo>
                  <a:lnTo>
                    <a:pt x="17" y="0"/>
                  </a:lnTo>
                  <a:lnTo>
                    <a:pt x="2165" y="833"/>
                  </a:lnTo>
                  <a:lnTo>
                    <a:pt x="2132" y="863"/>
                  </a:lnTo>
                  <a:close/>
                </a:path>
              </a:pathLst>
            </a:custGeom>
            <a:solidFill>
              <a:srgbClr val="ED94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4" name="iṩḷíde">
              <a:extLst>
                <a:ext uri="{FF2B5EF4-FFF2-40B4-BE49-F238E27FC236}">
                  <a16:creationId xmlns:a16="http://schemas.microsoft.com/office/drawing/2014/main" id="{6CB0A12D-B316-46EA-853A-E6FF946D0ADE}"/>
                </a:ext>
              </a:extLst>
            </p:cNvPr>
            <p:cNvSpPr/>
            <p:nvPr/>
          </p:nvSpPr>
          <p:spPr bwMode="auto">
            <a:xfrm>
              <a:off x="5939970" y="2211803"/>
              <a:ext cx="92504" cy="137083"/>
            </a:xfrm>
            <a:custGeom>
              <a:avLst/>
              <a:gdLst>
                <a:gd name="T0" fmla="*/ 51 w 58"/>
                <a:gd name="T1" fmla="*/ 0 h 86"/>
                <a:gd name="T2" fmla="*/ 56 w 58"/>
                <a:gd name="T3" fmla="*/ 11 h 86"/>
                <a:gd name="T4" fmla="*/ 44 w 58"/>
                <a:gd name="T5" fmla="*/ 19 h 86"/>
                <a:gd name="T6" fmla="*/ 47 w 58"/>
                <a:gd name="T7" fmla="*/ 46 h 86"/>
                <a:gd name="T8" fmla="*/ 26 w 58"/>
                <a:gd name="T9" fmla="*/ 65 h 86"/>
                <a:gd name="T10" fmla="*/ 31 w 58"/>
                <a:gd name="T11" fmla="*/ 79 h 86"/>
                <a:gd name="T12" fmla="*/ 18 w 58"/>
                <a:gd name="T13" fmla="*/ 85 h 86"/>
                <a:gd name="T14" fmla="*/ 0 w 58"/>
                <a:gd name="T15" fmla="*/ 31 h 86"/>
                <a:gd name="T16" fmla="*/ 51 w 58"/>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86">
                  <a:moveTo>
                    <a:pt x="51" y="0"/>
                  </a:moveTo>
                  <a:cubicBezTo>
                    <a:pt x="51" y="0"/>
                    <a:pt x="58" y="5"/>
                    <a:pt x="56" y="11"/>
                  </a:cubicBezTo>
                  <a:cubicBezTo>
                    <a:pt x="52" y="19"/>
                    <a:pt x="44" y="19"/>
                    <a:pt x="44" y="19"/>
                  </a:cubicBezTo>
                  <a:cubicBezTo>
                    <a:pt x="44" y="19"/>
                    <a:pt x="53" y="31"/>
                    <a:pt x="47" y="46"/>
                  </a:cubicBezTo>
                  <a:cubicBezTo>
                    <a:pt x="39" y="65"/>
                    <a:pt x="26" y="65"/>
                    <a:pt x="26" y="65"/>
                  </a:cubicBezTo>
                  <a:cubicBezTo>
                    <a:pt x="26" y="65"/>
                    <a:pt x="34" y="71"/>
                    <a:pt x="31" y="79"/>
                  </a:cubicBezTo>
                  <a:cubicBezTo>
                    <a:pt x="27" y="86"/>
                    <a:pt x="18" y="85"/>
                    <a:pt x="18" y="85"/>
                  </a:cubicBezTo>
                  <a:cubicBezTo>
                    <a:pt x="0" y="31"/>
                    <a:pt x="0" y="31"/>
                    <a:pt x="0" y="31"/>
                  </a:cubicBezTo>
                  <a:lnTo>
                    <a:pt x="51" y="0"/>
                  </a:lnTo>
                  <a:close/>
                </a:path>
              </a:pathLst>
            </a:custGeom>
            <a:solidFill>
              <a:srgbClr val="FEA2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5" name="íşḻiḑê">
              <a:extLst>
                <a:ext uri="{FF2B5EF4-FFF2-40B4-BE49-F238E27FC236}">
                  <a16:creationId xmlns:a16="http://schemas.microsoft.com/office/drawing/2014/main" id="{9AAA09F6-030F-42D1-AC91-698620A25BC1}"/>
                </a:ext>
              </a:extLst>
            </p:cNvPr>
            <p:cNvSpPr/>
            <p:nvPr/>
          </p:nvSpPr>
          <p:spPr bwMode="auto">
            <a:xfrm>
              <a:off x="5586675" y="2113727"/>
              <a:ext cx="143770" cy="90275"/>
            </a:xfrm>
            <a:custGeom>
              <a:avLst/>
              <a:gdLst>
                <a:gd name="T0" fmla="*/ 9 w 129"/>
                <a:gd name="T1" fmla="*/ 0 h 81"/>
                <a:gd name="T2" fmla="*/ 0 w 129"/>
                <a:gd name="T3" fmla="*/ 23 h 81"/>
                <a:gd name="T4" fmla="*/ 107 w 129"/>
                <a:gd name="T5" fmla="*/ 81 h 81"/>
                <a:gd name="T6" fmla="*/ 129 w 129"/>
                <a:gd name="T7" fmla="*/ 28 h 81"/>
                <a:gd name="T8" fmla="*/ 9 w 129"/>
                <a:gd name="T9" fmla="*/ 0 h 81"/>
              </a:gdLst>
              <a:ahLst/>
              <a:cxnLst>
                <a:cxn ang="0">
                  <a:pos x="T0" y="T1"/>
                </a:cxn>
                <a:cxn ang="0">
                  <a:pos x="T2" y="T3"/>
                </a:cxn>
                <a:cxn ang="0">
                  <a:pos x="T4" y="T5"/>
                </a:cxn>
                <a:cxn ang="0">
                  <a:pos x="T6" y="T7"/>
                </a:cxn>
                <a:cxn ang="0">
                  <a:pos x="T8" y="T9"/>
                </a:cxn>
              </a:cxnLst>
              <a:rect l="0" t="0" r="r" b="b"/>
              <a:pathLst>
                <a:path w="129" h="81">
                  <a:moveTo>
                    <a:pt x="9" y="0"/>
                  </a:moveTo>
                  <a:lnTo>
                    <a:pt x="0" y="23"/>
                  </a:lnTo>
                  <a:lnTo>
                    <a:pt x="107" y="81"/>
                  </a:lnTo>
                  <a:lnTo>
                    <a:pt x="129" y="28"/>
                  </a:lnTo>
                  <a:lnTo>
                    <a:pt x="9"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6" name="ïṧlîḋê">
              <a:extLst>
                <a:ext uri="{FF2B5EF4-FFF2-40B4-BE49-F238E27FC236}">
                  <a16:creationId xmlns:a16="http://schemas.microsoft.com/office/drawing/2014/main" id="{A314C029-1B0D-4F1A-ACCE-86EF2A21AA4D}"/>
                </a:ext>
              </a:extLst>
            </p:cNvPr>
            <p:cNvSpPr/>
            <p:nvPr/>
          </p:nvSpPr>
          <p:spPr bwMode="auto">
            <a:xfrm>
              <a:off x="5586675" y="2113727"/>
              <a:ext cx="143770" cy="90275"/>
            </a:xfrm>
            <a:custGeom>
              <a:avLst/>
              <a:gdLst>
                <a:gd name="T0" fmla="*/ 9 w 129"/>
                <a:gd name="T1" fmla="*/ 0 h 81"/>
                <a:gd name="T2" fmla="*/ 0 w 129"/>
                <a:gd name="T3" fmla="*/ 23 h 81"/>
                <a:gd name="T4" fmla="*/ 107 w 129"/>
                <a:gd name="T5" fmla="*/ 81 h 81"/>
                <a:gd name="T6" fmla="*/ 129 w 129"/>
                <a:gd name="T7" fmla="*/ 28 h 81"/>
                <a:gd name="T8" fmla="*/ 9 w 129"/>
                <a:gd name="T9" fmla="*/ 0 h 81"/>
              </a:gdLst>
              <a:ahLst/>
              <a:cxnLst>
                <a:cxn ang="0">
                  <a:pos x="T0" y="T1"/>
                </a:cxn>
                <a:cxn ang="0">
                  <a:pos x="T2" y="T3"/>
                </a:cxn>
                <a:cxn ang="0">
                  <a:pos x="T4" y="T5"/>
                </a:cxn>
                <a:cxn ang="0">
                  <a:pos x="T6" y="T7"/>
                </a:cxn>
                <a:cxn ang="0">
                  <a:pos x="T8" y="T9"/>
                </a:cxn>
              </a:cxnLst>
              <a:rect l="0" t="0" r="r" b="b"/>
              <a:pathLst>
                <a:path w="129" h="81">
                  <a:moveTo>
                    <a:pt x="9" y="0"/>
                  </a:moveTo>
                  <a:lnTo>
                    <a:pt x="0" y="23"/>
                  </a:lnTo>
                  <a:lnTo>
                    <a:pt x="107" y="81"/>
                  </a:lnTo>
                  <a:lnTo>
                    <a:pt x="129" y="28"/>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7" name="ïşļîdé">
              <a:extLst>
                <a:ext uri="{FF2B5EF4-FFF2-40B4-BE49-F238E27FC236}">
                  <a16:creationId xmlns:a16="http://schemas.microsoft.com/office/drawing/2014/main" id="{8BCBD798-B04B-40C3-A5B3-777F003575CF}"/>
                </a:ext>
              </a:extLst>
            </p:cNvPr>
            <p:cNvSpPr/>
            <p:nvPr/>
          </p:nvSpPr>
          <p:spPr bwMode="auto">
            <a:xfrm>
              <a:off x="5705925" y="2144933"/>
              <a:ext cx="307601" cy="201724"/>
            </a:xfrm>
            <a:custGeom>
              <a:avLst/>
              <a:gdLst>
                <a:gd name="T0" fmla="*/ 276 w 276"/>
                <a:gd name="T1" fmla="*/ 70 h 181"/>
                <a:gd name="T2" fmla="*/ 22 w 276"/>
                <a:gd name="T3" fmla="*/ 0 h 181"/>
                <a:gd name="T4" fmla="*/ 0 w 276"/>
                <a:gd name="T5" fmla="*/ 53 h 181"/>
                <a:gd name="T6" fmla="*/ 236 w 276"/>
                <a:gd name="T7" fmla="*/ 181 h 181"/>
                <a:gd name="T8" fmla="*/ 276 w 276"/>
                <a:gd name="T9" fmla="*/ 70 h 181"/>
              </a:gdLst>
              <a:ahLst/>
              <a:cxnLst>
                <a:cxn ang="0">
                  <a:pos x="T0" y="T1"/>
                </a:cxn>
                <a:cxn ang="0">
                  <a:pos x="T2" y="T3"/>
                </a:cxn>
                <a:cxn ang="0">
                  <a:pos x="T4" y="T5"/>
                </a:cxn>
                <a:cxn ang="0">
                  <a:pos x="T6" y="T7"/>
                </a:cxn>
                <a:cxn ang="0">
                  <a:pos x="T8" y="T9"/>
                </a:cxn>
              </a:cxnLst>
              <a:rect l="0" t="0" r="r" b="b"/>
              <a:pathLst>
                <a:path w="276" h="181">
                  <a:moveTo>
                    <a:pt x="276" y="70"/>
                  </a:moveTo>
                  <a:lnTo>
                    <a:pt x="22" y="0"/>
                  </a:lnTo>
                  <a:lnTo>
                    <a:pt x="0" y="53"/>
                  </a:lnTo>
                  <a:lnTo>
                    <a:pt x="236" y="181"/>
                  </a:lnTo>
                  <a:lnTo>
                    <a:pt x="276" y="70"/>
                  </a:lnTo>
                  <a:close/>
                </a:path>
              </a:pathLst>
            </a:custGeom>
            <a:solidFill>
              <a:srgbClr val="FEA2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8" name="ïṡļíḍé">
              <a:extLst>
                <a:ext uri="{FF2B5EF4-FFF2-40B4-BE49-F238E27FC236}">
                  <a16:creationId xmlns:a16="http://schemas.microsoft.com/office/drawing/2014/main" id="{7B61B551-1A46-4786-BAF4-382068EF53AC}"/>
                </a:ext>
              </a:extLst>
            </p:cNvPr>
            <p:cNvSpPr/>
            <p:nvPr/>
          </p:nvSpPr>
          <p:spPr bwMode="auto">
            <a:xfrm>
              <a:off x="5705925" y="2144933"/>
              <a:ext cx="307601" cy="201724"/>
            </a:xfrm>
            <a:custGeom>
              <a:avLst/>
              <a:gdLst>
                <a:gd name="T0" fmla="*/ 276 w 276"/>
                <a:gd name="T1" fmla="*/ 70 h 181"/>
                <a:gd name="T2" fmla="*/ 22 w 276"/>
                <a:gd name="T3" fmla="*/ 0 h 181"/>
                <a:gd name="T4" fmla="*/ 0 w 276"/>
                <a:gd name="T5" fmla="*/ 53 h 181"/>
                <a:gd name="T6" fmla="*/ 236 w 276"/>
                <a:gd name="T7" fmla="*/ 181 h 181"/>
                <a:gd name="T8" fmla="*/ 276 w 276"/>
                <a:gd name="T9" fmla="*/ 70 h 181"/>
              </a:gdLst>
              <a:ahLst/>
              <a:cxnLst>
                <a:cxn ang="0">
                  <a:pos x="T0" y="T1"/>
                </a:cxn>
                <a:cxn ang="0">
                  <a:pos x="T2" y="T3"/>
                </a:cxn>
                <a:cxn ang="0">
                  <a:pos x="T4" y="T5"/>
                </a:cxn>
                <a:cxn ang="0">
                  <a:pos x="T6" y="T7"/>
                </a:cxn>
                <a:cxn ang="0">
                  <a:pos x="T8" y="T9"/>
                </a:cxn>
              </a:cxnLst>
              <a:rect l="0" t="0" r="r" b="b"/>
              <a:pathLst>
                <a:path w="276" h="181">
                  <a:moveTo>
                    <a:pt x="276" y="70"/>
                  </a:moveTo>
                  <a:lnTo>
                    <a:pt x="22" y="0"/>
                  </a:lnTo>
                  <a:lnTo>
                    <a:pt x="0" y="53"/>
                  </a:lnTo>
                  <a:lnTo>
                    <a:pt x="236" y="181"/>
                  </a:lnTo>
                  <a:lnTo>
                    <a:pt x="276" y="7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9" name="îšľíďe">
              <a:extLst>
                <a:ext uri="{FF2B5EF4-FFF2-40B4-BE49-F238E27FC236}">
                  <a16:creationId xmlns:a16="http://schemas.microsoft.com/office/drawing/2014/main" id="{518001B3-A202-4D64-A4E2-B87677AD0252}"/>
                </a:ext>
              </a:extLst>
            </p:cNvPr>
            <p:cNvSpPr/>
            <p:nvPr/>
          </p:nvSpPr>
          <p:spPr bwMode="auto">
            <a:xfrm>
              <a:off x="5717070" y="2144933"/>
              <a:ext cx="315403" cy="132625"/>
            </a:xfrm>
            <a:custGeom>
              <a:avLst/>
              <a:gdLst>
                <a:gd name="T0" fmla="*/ 191 w 198"/>
                <a:gd name="T1" fmla="*/ 42 h 83"/>
                <a:gd name="T2" fmla="*/ 8 w 198"/>
                <a:gd name="T3" fmla="*/ 0 h 83"/>
                <a:gd name="T4" fmla="*/ 0 w 198"/>
                <a:gd name="T5" fmla="*/ 20 h 83"/>
                <a:gd name="T6" fmla="*/ 175 w 198"/>
                <a:gd name="T7" fmla="*/ 83 h 83"/>
                <a:gd name="T8" fmla="*/ 184 w 198"/>
                <a:gd name="T9" fmla="*/ 61 h 83"/>
                <a:gd name="T10" fmla="*/ 196 w 198"/>
                <a:gd name="T11" fmla="*/ 53 h 83"/>
                <a:gd name="T12" fmla="*/ 191 w 198"/>
                <a:gd name="T13" fmla="*/ 42 h 83"/>
              </a:gdLst>
              <a:ahLst/>
              <a:cxnLst>
                <a:cxn ang="0">
                  <a:pos x="T0" y="T1"/>
                </a:cxn>
                <a:cxn ang="0">
                  <a:pos x="T2" y="T3"/>
                </a:cxn>
                <a:cxn ang="0">
                  <a:pos x="T4" y="T5"/>
                </a:cxn>
                <a:cxn ang="0">
                  <a:pos x="T6" y="T7"/>
                </a:cxn>
                <a:cxn ang="0">
                  <a:pos x="T8" y="T9"/>
                </a:cxn>
                <a:cxn ang="0">
                  <a:pos x="T10" y="T11"/>
                </a:cxn>
                <a:cxn ang="0">
                  <a:pos x="T12" y="T13"/>
                </a:cxn>
              </a:cxnLst>
              <a:rect l="0" t="0" r="r" b="b"/>
              <a:pathLst>
                <a:path w="198" h="83">
                  <a:moveTo>
                    <a:pt x="191" y="42"/>
                  </a:moveTo>
                  <a:cubicBezTo>
                    <a:pt x="8" y="0"/>
                    <a:pt x="8" y="0"/>
                    <a:pt x="8" y="0"/>
                  </a:cubicBezTo>
                  <a:cubicBezTo>
                    <a:pt x="0" y="20"/>
                    <a:pt x="0" y="20"/>
                    <a:pt x="0" y="20"/>
                  </a:cubicBezTo>
                  <a:cubicBezTo>
                    <a:pt x="175" y="83"/>
                    <a:pt x="175" y="83"/>
                    <a:pt x="175" y="83"/>
                  </a:cubicBezTo>
                  <a:cubicBezTo>
                    <a:pt x="184" y="61"/>
                    <a:pt x="184" y="61"/>
                    <a:pt x="184" y="61"/>
                  </a:cubicBezTo>
                  <a:cubicBezTo>
                    <a:pt x="184" y="61"/>
                    <a:pt x="192" y="61"/>
                    <a:pt x="196" y="53"/>
                  </a:cubicBezTo>
                  <a:cubicBezTo>
                    <a:pt x="198" y="47"/>
                    <a:pt x="191" y="42"/>
                    <a:pt x="191" y="42"/>
                  </a:cubicBezTo>
                </a:path>
              </a:pathLst>
            </a:custGeom>
            <a:solidFill>
              <a:srgbClr val="FFDB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0" name="ïŝ1iďê">
              <a:extLst>
                <a:ext uri="{FF2B5EF4-FFF2-40B4-BE49-F238E27FC236}">
                  <a16:creationId xmlns:a16="http://schemas.microsoft.com/office/drawing/2014/main" id="{CA77756E-6185-464A-8778-F34EECE0AB22}"/>
                </a:ext>
              </a:extLst>
            </p:cNvPr>
            <p:cNvSpPr/>
            <p:nvPr/>
          </p:nvSpPr>
          <p:spPr bwMode="auto">
            <a:xfrm>
              <a:off x="5591133" y="2123757"/>
              <a:ext cx="130396" cy="60183"/>
            </a:xfrm>
            <a:custGeom>
              <a:avLst/>
              <a:gdLst>
                <a:gd name="T0" fmla="*/ 2 w 117"/>
                <a:gd name="T1" fmla="*/ 0 h 54"/>
                <a:gd name="T2" fmla="*/ 0 w 117"/>
                <a:gd name="T3" fmla="*/ 4 h 54"/>
                <a:gd name="T4" fmla="*/ 110 w 117"/>
                <a:gd name="T5" fmla="*/ 54 h 54"/>
                <a:gd name="T6" fmla="*/ 113 w 117"/>
                <a:gd name="T7" fmla="*/ 47 h 54"/>
                <a:gd name="T8" fmla="*/ 117 w 117"/>
                <a:gd name="T9" fmla="*/ 35 h 54"/>
                <a:gd name="T10" fmla="*/ 2 w 117"/>
                <a:gd name="T11" fmla="*/ 0 h 54"/>
              </a:gdLst>
              <a:ahLst/>
              <a:cxnLst>
                <a:cxn ang="0">
                  <a:pos x="T0" y="T1"/>
                </a:cxn>
                <a:cxn ang="0">
                  <a:pos x="T2" y="T3"/>
                </a:cxn>
                <a:cxn ang="0">
                  <a:pos x="T4" y="T5"/>
                </a:cxn>
                <a:cxn ang="0">
                  <a:pos x="T6" y="T7"/>
                </a:cxn>
                <a:cxn ang="0">
                  <a:pos x="T8" y="T9"/>
                </a:cxn>
                <a:cxn ang="0">
                  <a:pos x="T10" y="T11"/>
                </a:cxn>
              </a:cxnLst>
              <a:rect l="0" t="0" r="r" b="b"/>
              <a:pathLst>
                <a:path w="117" h="54">
                  <a:moveTo>
                    <a:pt x="2" y="0"/>
                  </a:moveTo>
                  <a:lnTo>
                    <a:pt x="0" y="4"/>
                  </a:lnTo>
                  <a:lnTo>
                    <a:pt x="110" y="54"/>
                  </a:lnTo>
                  <a:lnTo>
                    <a:pt x="113" y="47"/>
                  </a:lnTo>
                  <a:lnTo>
                    <a:pt x="117" y="35"/>
                  </a:lnTo>
                  <a:lnTo>
                    <a:pt x="2" y="0"/>
                  </a:lnTo>
                  <a:close/>
                </a:path>
              </a:pathLst>
            </a:custGeom>
            <a:solidFill>
              <a:srgbClr val="6766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1" name="îŝlîḍé">
              <a:extLst>
                <a:ext uri="{FF2B5EF4-FFF2-40B4-BE49-F238E27FC236}">
                  <a16:creationId xmlns:a16="http://schemas.microsoft.com/office/drawing/2014/main" id="{2EBA5FA9-2B81-449F-A02F-BEE0089BC444}"/>
                </a:ext>
              </a:extLst>
            </p:cNvPr>
            <p:cNvSpPr/>
            <p:nvPr/>
          </p:nvSpPr>
          <p:spPr bwMode="auto">
            <a:xfrm>
              <a:off x="5591133" y="2123757"/>
              <a:ext cx="130396" cy="60183"/>
            </a:xfrm>
            <a:custGeom>
              <a:avLst/>
              <a:gdLst>
                <a:gd name="T0" fmla="*/ 2 w 117"/>
                <a:gd name="T1" fmla="*/ 0 h 54"/>
                <a:gd name="T2" fmla="*/ 0 w 117"/>
                <a:gd name="T3" fmla="*/ 4 h 54"/>
                <a:gd name="T4" fmla="*/ 110 w 117"/>
                <a:gd name="T5" fmla="*/ 54 h 54"/>
                <a:gd name="T6" fmla="*/ 113 w 117"/>
                <a:gd name="T7" fmla="*/ 47 h 54"/>
                <a:gd name="T8" fmla="*/ 117 w 117"/>
                <a:gd name="T9" fmla="*/ 35 h 54"/>
                <a:gd name="T10" fmla="*/ 2 w 117"/>
                <a:gd name="T11" fmla="*/ 0 h 54"/>
              </a:gdLst>
              <a:ahLst/>
              <a:cxnLst>
                <a:cxn ang="0">
                  <a:pos x="T0" y="T1"/>
                </a:cxn>
                <a:cxn ang="0">
                  <a:pos x="T2" y="T3"/>
                </a:cxn>
                <a:cxn ang="0">
                  <a:pos x="T4" y="T5"/>
                </a:cxn>
                <a:cxn ang="0">
                  <a:pos x="T6" y="T7"/>
                </a:cxn>
                <a:cxn ang="0">
                  <a:pos x="T8" y="T9"/>
                </a:cxn>
                <a:cxn ang="0">
                  <a:pos x="T10" y="T11"/>
                </a:cxn>
              </a:cxnLst>
              <a:rect l="0" t="0" r="r" b="b"/>
              <a:pathLst>
                <a:path w="117" h="54">
                  <a:moveTo>
                    <a:pt x="2" y="0"/>
                  </a:moveTo>
                  <a:lnTo>
                    <a:pt x="0" y="4"/>
                  </a:lnTo>
                  <a:lnTo>
                    <a:pt x="110" y="54"/>
                  </a:lnTo>
                  <a:lnTo>
                    <a:pt x="113" y="47"/>
                  </a:lnTo>
                  <a:lnTo>
                    <a:pt x="117" y="35"/>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2" name="ïSḷîḋé">
              <a:extLst>
                <a:ext uri="{FF2B5EF4-FFF2-40B4-BE49-F238E27FC236}">
                  <a16:creationId xmlns:a16="http://schemas.microsoft.com/office/drawing/2014/main" id="{EE832C99-694C-4E86-A5D3-5E51B3827F35}"/>
                </a:ext>
              </a:extLst>
            </p:cNvPr>
            <p:cNvSpPr/>
            <p:nvPr/>
          </p:nvSpPr>
          <p:spPr bwMode="auto">
            <a:xfrm>
              <a:off x="5717070" y="2162765"/>
              <a:ext cx="4458" cy="13374"/>
            </a:xfrm>
            <a:custGeom>
              <a:avLst/>
              <a:gdLst>
                <a:gd name="T0" fmla="*/ 4 w 4"/>
                <a:gd name="T1" fmla="*/ 0 h 12"/>
                <a:gd name="T2" fmla="*/ 0 w 4"/>
                <a:gd name="T3" fmla="*/ 12 h 12"/>
                <a:gd name="T4" fmla="*/ 2 w 4"/>
                <a:gd name="T5" fmla="*/ 10 h 12"/>
                <a:gd name="T6" fmla="*/ 4 w 4"/>
                <a:gd name="T7" fmla="*/ 0 h 12"/>
                <a:gd name="T8" fmla="*/ 4 w 4"/>
                <a:gd name="T9" fmla="*/ 0 h 12"/>
              </a:gdLst>
              <a:ahLst/>
              <a:cxnLst>
                <a:cxn ang="0">
                  <a:pos x="T0" y="T1"/>
                </a:cxn>
                <a:cxn ang="0">
                  <a:pos x="T2" y="T3"/>
                </a:cxn>
                <a:cxn ang="0">
                  <a:pos x="T4" y="T5"/>
                </a:cxn>
                <a:cxn ang="0">
                  <a:pos x="T6" y="T7"/>
                </a:cxn>
                <a:cxn ang="0">
                  <a:pos x="T8" y="T9"/>
                </a:cxn>
              </a:cxnLst>
              <a:rect l="0" t="0" r="r" b="b"/>
              <a:pathLst>
                <a:path w="4" h="12">
                  <a:moveTo>
                    <a:pt x="4" y="0"/>
                  </a:moveTo>
                  <a:lnTo>
                    <a:pt x="0" y="12"/>
                  </a:lnTo>
                  <a:lnTo>
                    <a:pt x="2" y="10"/>
                  </a:lnTo>
                  <a:lnTo>
                    <a:pt x="4" y="0"/>
                  </a:lnTo>
                  <a:lnTo>
                    <a:pt x="4" y="0"/>
                  </a:lnTo>
                  <a:close/>
                </a:path>
              </a:pathLst>
            </a:custGeom>
            <a:solidFill>
              <a:srgbClr val="C597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3" name="ïṣľíḍê">
              <a:extLst>
                <a:ext uri="{FF2B5EF4-FFF2-40B4-BE49-F238E27FC236}">
                  <a16:creationId xmlns:a16="http://schemas.microsoft.com/office/drawing/2014/main" id="{60E8FE3D-DD20-4189-B350-9CBF3D2FDE4F}"/>
                </a:ext>
              </a:extLst>
            </p:cNvPr>
            <p:cNvSpPr/>
            <p:nvPr/>
          </p:nvSpPr>
          <p:spPr bwMode="auto">
            <a:xfrm>
              <a:off x="5717070" y="2162765"/>
              <a:ext cx="4458" cy="13374"/>
            </a:xfrm>
            <a:custGeom>
              <a:avLst/>
              <a:gdLst>
                <a:gd name="T0" fmla="*/ 4 w 4"/>
                <a:gd name="T1" fmla="*/ 0 h 12"/>
                <a:gd name="T2" fmla="*/ 0 w 4"/>
                <a:gd name="T3" fmla="*/ 12 h 12"/>
                <a:gd name="T4" fmla="*/ 2 w 4"/>
                <a:gd name="T5" fmla="*/ 10 h 12"/>
                <a:gd name="T6" fmla="*/ 4 w 4"/>
                <a:gd name="T7" fmla="*/ 0 h 12"/>
                <a:gd name="T8" fmla="*/ 4 w 4"/>
                <a:gd name="T9" fmla="*/ 0 h 12"/>
              </a:gdLst>
              <a:ahLst/>
              <a:cxnLst>
                <a:cxn ang="0">
                  <a:pos x="T0" y="T1"/>
                </a:cxn>
                <a:cxn ang="0">
                  <a:pos x="T2" y="T3"/>
                </a:cxn>
                <a:cxn ang="0">
                  <a:pos x="T4" y="T5"/>
                </a:cxn>
                <a:cxn ang="0">
                  <a:pos x="T6" y="T7"/>
                </a:cxn>
                <a:cxn ang="0">
                  <a:pos x="T8" y="T9"/>
                </a:cxn>
              </a:cxnLst>
              <a:rect l="0" t="0" r="r" b="b"/>
              <a:pathLst>
                <a:path w="4" h="12">
                  <a:moveTo>
                    <a:pt x="4" y="0"/>
                  </a:moveTo>
                  <a:lnTo>
                    <a:pt x="0" y="12"/>
                  </a:lnTo>
                  <a:lnTo>
                    <a:pt x="2" y="10"/>
                  </a:lnTo>
                  <a:lnTo>
                    <a:pt x="4" y="0"/>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4" name="îşļiḍé">
              <a:extLst>
                <a:ext uri="{FF2B5EF4-FFF2-40B4-BE49-F238E27FC236}">
                  <a16:creationId xmlns:a16="http://schemas.microsoft.com/office/drawing/2014/main" id="{BB14F045-7368-4F08-B1A5-BF30D330C07A}"/>
                </a:ext>
              </a:extLst>
            </p:cNvPr>
            <p:cNvSpPr/>
            <p:nvPr/>
          </p:nvSpPr>
          <p:spPr bwMode="auto">
            <a:xfrm>
              <a:off x="5719299" y="2162765"/>
              <a:ext cx="2229" cy="11145"/>
            </a:xfrm>
            <a:custGeom>
              <a:avLst/>
              <a:gdLst>
                <a:gd name="T0" fmla="*/ 2 w 2"/>
                <a:gd name="T1" fmla="*/ 0 h 10"/>
                <a:gd name="T2" fmla="*/ 0 w 2"/>
                <a:gd name="T3" fmla="*/ 10 h 10"/>
                <a:gd name="T4" fmla="*/ 2 w 2"/>
                <a:gd name="T5" fmla="*/ 0 h 10"/>
                <a:gd name="T6" fmla="*/ 2 w 2"/>
                <a:gd name="T7" fmla="*/ 0 h 10"/>
              </a:gdLst>
              <a:ahLst/>
              <a:cxnLst>
                <a:cxn ang="0">
                  <a:pos x="T0" y="T1"/>
                </a:cxn>
                <a:cxn ang="0">
                  <a:pos x="T2" y="T3"/>
                </a:cxn>
                <a:cxn ang="0">
                  <a:pos x="T4" y="T5"/>
                </a:cxn>
                <a:cxn ang="0">
                  <a:pos x="T6" y="T7"/>
                </a:cxn>
              </a:cxnLst>
              <a:rect l="0" t="0" r="r" b="b"/>
              <a:pathLst>
                <a:path w="2" h="10">
                  <a:moveTo>
                    <a:pt x="2" y="0"/>
                  </a:moveTo>
                  <a:lnTo>
                    <a:pt x="0" y="10"/>
                  </a:lnTo>
                  <a:lnTo>
                    <a:pt x="2" y="0"/>
                  </a:lnTo>
                  <a:lnTo>
                    <a:pt x="2" y="0"/>
                  </a:lnTo>
                  <a:close/>
                </a:path>
              </a:pathLst>
            </a:custGeom>
            <a:solidFill>
              <a:srgbClr val="C5B3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5" name="íṩḻiḑé">
              <a:extLst>
                <a:ext uri="{FF2B5EF4-FFF2-40B4-BE49-F238E27FC236}">
                  <a16:creationId xmlns:a16="http://schemas.microsoft.com/office/drawing/2014/main" id="{D6F5E90C-47AD-405A-B1AE-98660606087D}"/>
                </a:ext>
              </a:extLst>
            </p:cNvPr>
            <p:cNvSpPr/>
            <p:nvPr/>
          </p:nvSpPr>
          <p:spPr bwMode="auto">
            <a:xfrm>
              <a:off x="5719299" y="2162765"/>
              <a:ext cx="2229" cy="11145"/>
            </a:xfrm>
            <a:custGeom>
              <a:avLst/>
              <a:gdLst>
                <a:gd name="T0" fmla="*/ 2 w 2"/>
                <a:gd name="T1" fmla="*/ 0 h 10"/>
                <a:gd name="T2" fmla="*/ 0 w 2"/>
                <a:gd name="T3" fmla="*/ 10 h 10"/>
                <a:gd name="T4" fmla="*/ 2 w 2"/>
                <a:gd name="T5" fmla="*/ 0 h 10"/>
                <a:gd name="T6" fmla="*/ 2 w 2"/>
                <a:gd name="T7" fmla="*/ 0 h 10"/>
              </a:gdLst>
              <a:ahLst/>
              <a:cxnLst>
                <a:cxn ang="0">
                  <a:pos x="T0" y="T1"/>
                </a:cxn>
                <a:cxn ang="0">
                  <a:pos x="T2" y="T3"/>
                </a:cxn>
                <a:cxn ang="0">
                  <a:pos x="T4" y="T5"/>
                </a:cxn>
                <a:cxn ang="0">
                  <a:pos x="T6" y="T7"/>
                </a:cxn>
              </a:cxnLst>
              <a:rect l="0" t="0" r="r" b="b"/>
              <a:pathLst>
                <a:path w="2" h="10">
                  <a:moveTo>
                    <a:pt x="2" y="0"/>
                  </a:moveTo>
                  <a:lnTo>
                    <a:pt x="0" y="1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6" name="ïŝ1îďè">
              <a:extLst>
                <a:ext uri="{FF2B5EF4-FFF2-40B4-BE49-F238E27FC236}">
                  <a16:creationId xmlns:a16="http://schemas.microsoft.com/office/drawing/2014/main" id="{16F96289-320A-48C3-976B-1EE7D29C5A5D}"/>
                </a:ext>
              </a:extLst>
            </p:cNvPr>
            <p:cNvSpPr/>
            <p:nvPr/>
          </p:nvSpPr>
          <p:spPr bwMode="auto">
            <a:xfrm>
              <a:off x="5713727" y="2162765"/>
              <a:ext cx="312059" cy="152686"/>
            </a:xfrm>
            <a:custGeom>
              <a:avLst/>
              <a:gdLst>
                <a:gd name="T0" fmla="*/ 186 w 196"/>
                <a:gd name="T1" fmla="*/ 50 h 96"/>
                <a:gd name="T2" fmla="*/ 5 w 196"/>
                <a:gd name="T3" fmla="*/ 0 h 96"/>
                <a:gd name="T4" fmla="*/ 0 w 196"/>
                <a:gd name="T5" fmla="*/ 13 h 96"/>
                <a:gd name="T6" fmla="*/ 168 w 196"/>
                <a:gd name="T7" fmla="*/ 96 h 96"/>
                <a:gd name="T8" fmla="*/ 189 w 196"/>
                <a:gd name="T9" fmla="*/ 78 h 96"/>
                <a:gd name="T10" fmla="*/ 186 w 196"/>
                <a:gd name="T11" fmla="*/ 50 h 96"/>
              </a:gdLst>
              <a:ahLst/>
              <a:cxnLst>
                <a:cxn ang="0">
                  <a:pos x="T0" y="T1"/>
                </a:cxn>
                <a:cxn ang="0">
                  <a:pos x="T2" y="T3"/>
                </a:cxn>
                <a:cxn ang="0">
                  <a:pos x="T4" y="T5"/>
                </a:cxn>
                <a:cxn ang="0">
                  <a:pos x="T6" y="T7"/>
                </a:cxn>
                <a:cxn ang="0">
                  <a:pos x="T8" y="T9"/>
                </a:cxn>
                <a:cxn ang="0">
                  <a:pos x="T10" y="T11"/>
                </a:cxn>
              </a:cxnLst>
              <a:rect l="0" t="0" r="r" b="b"/>
              <a:pathLst>
                <a:path w="196" h="96">
                  <a:moveTo>
                    <a:pt x="186" y="50"/>
                  </a:moveTo>
                  <a:cubicBezTo>
                    <a:pt x="5" y="0"/>
                    <a:pt x="5" y="0"/>
                    <a:pt x="5" y="0"/>
                  </a:cubicBezTo>
                  <a:cubicBezTo>
                    <a:pt x="0" y="13"/>
                    <a:pt x="0" y="13"/>
                    <a:pt x="0" y="13"/>
                  </a:cubicBezTo>
                  <a:cubicBezTo>
                    <a:pt x="168" y="96"/>
                    <a:pt x="168" y="96"/>
                    <a:pt x="168" y="96"/>
                  </a:cubicBezTo>
                  <a:cubicBezTo>
                    <a:pt x="168" y="96"/>
                    <a:pt x="181" y="95"/>
                    <a:pt x="189" y="78"/>
                  </a:cubicBezTo>
                  <a:cubicBezTo>
                    <a:pt x="196" y="61"/>
                    <a:pt x="186" y="50"/>
                    <a:pt x="186" y="50"/>
                  </a:cubicBezTo>
                  <a:close/>
                </a:path>
              </a:pathLst>
            </a:custGeom>
            <a:solidFill>
              <a:srgbClr val="FFBE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817" name="Arc 324"/>
          <p:cNvSpPr/>
          <p:nvPr/>
        </p:nvSpPr>
        <p:spPr>
          <a:xfrm rot="19584221" flipV="1">
            <a:off x="4334667" y="3351166"/>
            <a:ext cx="2403230" cy="1834044"/>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spTree>
    <p:extLst>
      <p:ext uri="{BB962C8B-B14F-4D97-AF65-F5344CB8AC3E}">
        <p14:creationId xmlns:p14="http://schemas.microsoft.com/office/powerpoint/2010/main" val="16776814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7"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网络零售的指标体系</a:t>
            </a:r>
          </a:p>
        </p:txBody>
      </p:sp>
      <p:sp>
        <p:nvSpPr>
          <p:cNvPr id="8"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9013022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DE1E85E-FD02-4572-890F-D14C6A8BE306}"/>
              </a:ext>
            </a:extLst>
          </p:cNvPr>
          <p:cNvSpPr txBox="1"/>
          <p:nvPr/>
        </p:nvSpPr>
        <p:spPr>
          <a:xfrm>
            <a:off x="2860053" y="649332"/>
            <a:ext cx="5843726" cy="584775"/>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网络零售的指标体系</a:t>
            </a:r>
          </a:p>
        </p:txBody>
      </p:sp>
      <p:grpSp>
        <p:nvGrpSpPr>
          <p:cNvPr id="33" name="组合 32"/>
          <p:cNvGrpSpPr/>
          <p:nvPr/>
        </p:nvGrpSpPr>
        <p:grpSpPr>
          <a:xfrm>
            <a:off x="3485459" y="2527551"/>
            <a:ext cx="4592914" cy="2490719"/>
            <a:chOff x="3495325" y="2309836"/>
            <a:chExt cx="4592914" cy="2490719"/>
          </a:xfrm>
        </p:grpSpPr>
        <p:grpSp>
          <p:nvGrpSpPr>
            <p:cNvPr id="32" name="组合 31"/>
            <p:cNvGrpSpPr/>
            <p:nvPr/>
          </p:nvGrpSpPr>
          <p:grpSpPr>
            <a:xfrm>
              <a:off x="3839904" y="3192246"/>
              <a:ext cx="4248335" cy="1608309"/>
              <a:chOff x="3839904" y="3192246"/>
              <a:chExt cx="4248335" cy="1608309"/>
            </a:xfrm>
          </p:grpSpPr>
          <p:sp>
            <p:nvSpPr>
              <p:cNvPr id="4" name="矩形 3"/>
              <p:cNvSpPr/>
              <p:nvPr/>
            </p:nvSpPr>
            <p:spPr>
              <a:xfrm rot="316154">
                <a:off x="3839904" y="3192246"/>
                <a:ext cx="3884023" cy="71394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MH_SubTitle_2"/>
              <p:cNvSpPr/>
              <p:nvPr>
                <p:custDataLst>
                  <p:tags r:id="rId9"/>
                </p:custDataLst>
              </p:nvPr>
            </p:nvSpPr>
            <p:spPr>
              <a:xfrm rot="20081828">
                <a:off x="5278364" y="3927430"/>
                <a:ext cx="2809875" cy="873125"/>
              </a:xfrm>
              <a:custGeom>
                <a:avLst/>
                <a:gdLst/>
                <a:ahLst/>
                <a:cxnLst/>
                <a:rect l="l" t="t" r="r" b="b"/>
                <a:pathLst>
                  <a:path w="3550823" h="1103550">
                    <a:moveTo>
                      <a:pt x="3550823" y="0"/>
                    </a:moveTo>
                    <a:lnTo>
                      <a:pt x="2901204" y="1103549"/>
                    </a:lnTo>
                    <a:lnTo>
                      <a:pt x="0" y="1103550"/>
                    </a:lnTo>
                    <a:lnTo>
                      <a:pt x="649619" y="0"/>
                    </a:lnTo>
                    <a:close/>
                  </a:path>
                </a:pathLst>
              </a:custGeom>
              <a:solidFill>
                <a:srgbClr val="FF6E55"/>
              </a:solidFill>
              <a:ln w="25400" cap="flat" cmpd="sng" algn="ctr">
                <a:noFill/>
                <a:prstDash val="solid"/>
              </a:ln>
              <a:effectLst/>
            </p:spPr>
            <p:txBody>
              <a:bodyPr lIns="432000" rIns="432000" anchor="ctr">
                <a:normAutofit/>
              </a:bodyPr>
              <a:lstStyle/>
              <a:p>
                <a:pPr algn="ctr">
                  <a:lnSpc>
                    <a:spcPct val="130000"/>
                  </a:lnSpc>
                  <a:defRPr/>
                </a:pPr>
                <a:r>
                  <a:rPr lang="en-US" altLang="zh-CN" sz="2400" b="1" kern="0" dirty="0" smtClean="0">
                    <a:solidFill>
                      <a:sysClr val="window" lastClr="FFFFFF"/>
                    </a:solidFill>
                    <a:latin typeface="微软雅黑" panose="020B0503020204020204" pitchFamily="34" charset="-122"/>
                    <a:ea typeface="微软雅黑" panose="020B0503020204020204" pitchFamily="34" charset="-122"/>
                  </a:rPr>
                  <a:t>02</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sp>
          <p:nvSpPr>
            <p:cNvPr id="27" name="MH_SubTitle_1"/>
            <p:cNvSpPr/>
            <p:nvPr>
              <p:custDataLst>
                <p:tags r:id="rId8"/>
              </p:custDataLst>
            </p:nvPr>
          </p:nvSpPr>
          <p:spPr>
            <a:xfrm rot="20122192">
              <a:off x="3495325" y="2309836"/>
              <a:ext cx="2809875" cy="873125"/>
            </a:xfrm>
            <a:custGeom>
              <a:avLst/>
              <a:gdLst/>
              <a:ahLst/>
              <a:cxnLst/>
              <a:rect l="l" t="t" r="r" b="b"/>
              <a:pathLst>
                <a:path w="3550824" h="1103550">
                  <a:moveTo>
                    <a:pt x="3550824" y="0"/>
                  </a:moveTo>
                  <a:lnTo>
                    <a:pt x="2901205" y="1103550"/>
                  </a:lnTo>
                  <a:lnTo>
                    <a:pt x="0" y="1103550"/>
                  </a:lnTo>
                  <a:lnTo>
                    <a:pt x="649619" y="0"/>
                  </a:lnTo>
                  <a:close/>
                </a:path>
              </a:pathLst>
            </a:custGeom>
            <a:solidFill>
              <a:srgbClr val="48B49C"/>
            </a:solidFill>
            <a:ln w="25400" cap="flat" cmpd="sng" algn="ctr">
              <a:noFill/>
              <a:prstDash val="solid"/>
            </a:ln>
            <a:effectLst/>
          </p:spPr>
          <p:txBody>
            <a:bodyPr lIns="432000" rIns="432000" anchor="ctr">
              <a:normAutofit/>
            </a:bodyPr>
            <a:lstStyle/>
            <a:p>
              <a:pPr algn="ctr">
                <a:lnSpc>
                  <a:spcPct val="130000"/>
                </a:lnSpc>
                <a:defRPr/>
              </a:pPr>
              <a:r>
                <a:rPr lang="en-US" altLang="zh-CN" sz="2400" b="1" kern="0" dirty="0" smtClean="0">
                  <a:solidFill>
                    <a:sysClr val="window" lastClr="FFFFFF"/>
                  </a:solidFill>
                  <a:latin typeface="微软雅黑" panose="020B0503020204020204" pitchFamily="34" charset="-122"/>
                  <a:ea typeface="微软雅黑" panose="020B0503020204020204" pitchFamily="34" charset="-122"/>
                </a:rPr>
                <a:t>01</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8316073" y="3233123"/>
            <a:ext cx="1946275" cy="1410428"/>
            <a:chOff x="6913009" y="3445647"/>
            <a:chExt cx="1946275" cy="1410428"/>
          </a:xfrm>
        </p:grpSpPr>
        <p:sp>
          <p:nvSpPr>
            <p:cNvPr id="26" name="MH_Other_3"/>
            <p:cNvSpPr txBox="1">
              <a:spLocks noChangeArrowheads="1"/>
            </p:cNvSpPr>
            <p:nvPr>
              <p:custDataLst>
                <p:tags r:id="rId5"/>
              </p:custDataLst>
            </p:nvPr>
          </p:nvSpPr>
          <p:spPr bwMode="auto">
            <a:xfrm>
              <a:off x="6922534" y="3445647"/>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defRPr/>
              </a:pPr>
              <a:r>
                <a:rPr lang="zh-CN" altLang="en-US" sz="2800" b="1" dirty="0">
                  <a:solidFill>
                    <a:srgbClr val="FF6E55"/>
                  </a:solidFill>
                  <a:latin typeface="+mn-lt"/>
                  <a:ea typeface="+mn-ea"/>
                  <a:cs typeface="Arial" panose="020B0604020202020204" pitchFamily="34" charset="0"/>
                </a:rPr>
                <a:t>相对</a:t>
              </a:r>
              <a:r>
                <a:rPr lang="zh-CN" altLang="en-US" sz="2800" b="1" dirty="0" smtClean="0">
                  <a:solidFill>
                    <a:srgbClr val="FF6E55"/>
                  </a:solidFill>
                  <a:latin typeface="+mn-lt"/>
                  <a:ea typeface="+mn-ea"/>
                  <a:cs typeface="Arial" panose="020B0604020202020204" pitchFamily="34" charset="0"/>
                </a:rPr>
                <a:t>指标</a:t>
              </a:r>
              <a:endParaRPr lang="zh-CN" altLang="en-US" sz="2800" b="1" dirty="0">
                <a:solidFill>
                  <a:srgbClr val="FF6E55"/>
                </a:solidFill>
                <a:latin typeface="+mn-lt"/>
                <a:ea typeface="+mn-ea"/>
                <a:cs typeface="Arial" panose="020B0604020202020204" pitchFamily="34" charset="0"/>
              </a:endParaRPr>
            </a:p>
          </p:txBody>
        </p:sp>
        <p:cxnSp>
          <p:nvCxnSpPr>
            <p:cNvPr id="29" name="MH_Other_5"/>
            <p:cNvCxnSpPr/>
            <p:nvPr>
              <p:custDataLst>
                <p:tags r:id="rId6"/>
              </p:custDataLst>
            </p:nvPr>
          </p:nvCxnSpPr>
          <p:spPr>
            <a:xfrm>
              <a:off x="6913009" y="3923484"/>
              <a:ext cx="1936750" cy="0"/>
            </a:xfrm>
            <a:prstGeom prst="line">
              <a:avLst/>
            </a:prstGeom>
            <a:ln w="38100">
              <a:solidFill>
                <a:srgbClr val="FF6E55"/>
              </a:solidFill>
            </a:ln>
          </p:spPr>
          <p:style>
            <a:lnRef idx="1">
              <a:schemeClr val="accent1"/>
            </a:lnRef>
            <a:fillRef idx="0">
              <a:schemeClr val="accent1"/>
            </a:fillRef>
            <a:effectRef idx="0">
              <a:schemeClr val="accent1"/>
            </a:effectRef>
            <a:fontRef idx="minor">
              <a:schemeClr val="tx1"/>
            </a:fontRef>
          </p:style>
        </p:cxnSp>
        <p:sp>
          <p:nvSpPr>
            <p:cNvPr id="30" name="MH_Text_2"/>
            <p:cNvSpPr txBox="1">
              <a:spLocks noChangeArrowheads="1"/>
            </p:cNvSpPr>
            <p:nvPr>
              <p:custDataLst>
                <p:tags r:id="rId7"/>
              </p:custDataLst>
            </p:nvPr>
          </p:nvSpPr>
          <p:spPr bwMode="auto">
            <a:xfrm>
              <a:off x="6922534" y="3982950"/>
              <a:ext cx="193675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0">
              <a:normAutofit lnSpcReduction="1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30000"/>
                </a:lnSpc>
                <a:defRPr/>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转化率</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30000"/>
                </a:lnSpc>
                <a:defRPr/>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客单价</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30000"/>
                </a:lnSpc>
                <a:defRPr/>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访问</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深度（</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PV/UV</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grpSp>
      <p:grpSp>
        <p:nvGrpSpPr>
          <p:cNvPr id="3" name="组合 2"/>
          <p:cNvGrpSpPr/>
          <p:nvPr/>
        </p:nvGrpSpPr>
        <p:grpSpPr>
          <a:xfrm>
            <a:off x="1477175" y="2427900"/>
            <a:ext cx="1936750" cy="1439001"/>
            <a:chOff x="2704547" y="2326460"/>
            <a:chExt cx="1936750" cy="1439001"/>
          </a:xfrm>
        </p:grpSpPr>
        <p:cxnSp>
          <p:nvCxnSpPr>
            <p:cNvPr id="23" name="MH_Other_1"/>
            <p:cNvCxnSpPr/>
            <p:nvPr>
              <p:custDataLst>
                <p:tags r:id="rId2"/>
              </p:custDataLst>
            </p:nvPr>
          </p:nvCxnSpPr>
          <p:spPr>
            <a:xfrm>
              <a:off x="2704547" y="2810647"/>
              <a:ext cx="1936750" cy="0"/>
            </a:xfrm>
            <a:prstGeom prst="line">
              <a:avLst/>
            </a:prstGeom>
            <a:ln w="38100">
              <a:solidFill>
                <a:srgbClr val="48B49C"/>
              </a:solidFill>
            </a:ln>
          </p:spPr>
          <p:style>
            <a:lnRef idx="1">
              <a:schemeClr val="accent1"/>
            </a:lnRef>
            <a:fillRef idx="0">
              <a:schemeClr val="accent1"/>
            </a:fillRef>
            <a:effectRef idx="0">
              <a:schemeClr val="accent1"/>
            </a:effectRef>
            <a:fontRef idx="minor">
              <a:schemeClr val="tx1"/>
            </a:fontRef>
          </p:style>
        </p:cxnSp>
        <p:sp>
          <p:nvSpPr>
            <p:cNvPr id="28" name="MH_Other_4"/>
            <p:cNvSpPr txBox="1">
              <a:spLocks noChangeArrowheads="1"/>
            </p:cNvSpPr>
            <p:nvPr>
              <p:custDataLst>
                <p:tags r:id="rId3"/>
              </p:custDataLst>
            </p:nvPr>
          </p:nvSpPr>
          <p:spPr bwMode="auto">
            <a:xfrm>
              <a:off x="2704547" y="2326460"/>
              <a:ext cx="19367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defRPr/>
              </a:pPr>
              <a:r>
                <a:rPr lang="zh-CN" altLang="en-US" sz="2800" b="1" dirty="0">
                  <a:solidFill>
                    <a:srgbClr val="48B49C"/>
                  </a:solidFill>
                  <a:latin typeface="+mn-lt"/>
                  <a:ea typeface="+mn-ea"/>
                  <a:cs typeface="Arial" panose="020B0604020202020204" pitchFamily="34" charset="0"/>
                </a:rPr>
                <a:t>总量指标</a:t>
              </a:r>
            </a:p>
          </p:txBody>
        </p:sp>
        <p:sp>
          <p:nvSpPr>
            <p:cNvPr id="31" name="MH_Text_1"/>
            <p:cNvSpPr txBox="1">
              <a:spLocks noChangeArrowheads="1"/>
            </p:cNvSpPr>
            <p:nvPr>
              <p:custDataLst>
                <p:tags r:id="rId4"/>
              </p:custDataLst>
            </p:nvPr>
          </p:nvSpPr>
          <p:spPr bwMode="auto">
            <a:xfrm>
              <a:off x="2704547" y="2852649"/>
              <a:ext cx="193675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0"/>
            <a:lstStyle>
              <a:lvl1pPr marL="6350" indent="-6350">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indent="0" algn="just">
                <a:lnSpc>
                  <a:spcPct val="120000"/>
                </a:lnSpc>
                <a:defRPr/>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销售额</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indent="0" algn="just">
                <a:lnSpc>
                  <a:spcPct val="120000"/>
                </a:lnSpc>
                <a:defRPr/>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销售量</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indent="0" algn="just">
                <a:lnSpc>
                  <a:spcPct val="120000"/>
                </a:lnSpc>
                <a:defRPr/>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浏览</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PV</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indent="0" algn="just">
                <a:lnSpc>
                  <a:spcPct val="120000"/>
                </a:lnSpc>
                <a:defRPr/>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访客</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数（</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UV</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4" name="矩形 33"/>
          <p:cNvSpPr/>
          <p:nvPr/>
        </p:nvSpPr>
        <p:spPr>
          <a:xfrm rot="377786">
            <a:off x="5258872" y="3569612"/>
            <a:ext cx="1107996"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网络零售</a:t>
            </a:r>
            <a:endParaRPr lang="zh-CN" altLang="en-US" dirty="0">
              <a:solidFill>
                <a:schemeClr val="bg1"/>
              </a:solidFill>
            </a:endParaRPr>
          </a:p>
        </p:txBody>
      </p:sp>
    </p:spTree>
    <p:custDataLst>
      <p:tags r:id="rId1"/>
    </p:custDataLst>
    <p:extLst>
      <p:ext uri="{BB962C8B-B14F-4D97-AF65-F5344CB8AC3E}">
        <p14:creationId xmlns:p14="http://schemas.microsoft.com/office/powerpoint/2010/main" val="9664795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šľiḑê">
            <a:extLst>
              <a:ext uri="{FF2B5EF4-FFF2-40B4-BE49-F238E27FC236}">
                <a16:creationId xmlns:a16="http://schemas.microsoft.com/office/drawing/2014/main" id="{19AF8DD5-58E5-4F23-A866-F8EC196D3AF9}"/>
              </a:ext>
            </a:extLst>
          </p:cNvPr>
          <p:cNvSpPr/>
          <p:nvPr/>
        </p:nvSpPr>
        <p:spPr>
          <a:xfrm rot="16200000">
            <a:off x="4631834" y="-2288027"/>
            <a:ext cx="2925981" cy="121943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chor="ctr"/>
          <a:lstStyle/>
          <a:p>
            <a:pPr algn="ctr"/>
            <a:endParaRPr dirty="0">
              <a:ea typeface="微软雅黑" panose="020B0503020204020204" pitchFamily="34" charset="-122"/>
            </a:endParaRPr>
          </a:p>
        </p:txBody>
      </p:sp>
      <p:grpSp>
        <p:nvGrpSpPr>
          <p:cNvPr id="36" name="íṣḻîḑè">
            <a:extLst>
              <a:ext uri="{FF2B5EF4-FFF2-40B4-BE49-F238E27FC236}">
                <a16:creationId xmlns:a16="http://schemas.microsoft.com/office/drawing/2014/main" id="{C6C21124-C7F6-4F70-92A9-12AD5743DA2C}"/>
              </a:ext>
            </a:extLst>
          </p:cNvPr>
          <p:cNvGrpSpPr/>
          <p:nvPr/>
        </p:nvGrpSpPr>
        <p:grpSpPr>
          <a:xfrm>
            <a:off x="1781693" y="2048691"/>
            <a:ext cx="577851" cy="577851"/>
            <a:chOff x="1766537" y="4715073"/>
            <a:chExt cx="577851" cy="577851"/>
          </a:xfrm>
        </p:grpSpPr>
        <p:sp>
          <p:nvSpPr>
            <p:cNvPr id="38" name="ïṥ1ïďe">
              <a:extLst>
                <a:ext uri="{FF2B5EF4-FFF2-40B4-BE49-F238E27FC236}">
                  <a16:creationId xmlns:a16="http://schemas.microsoft.com/office/drawing/2014/main" id="{085A9F8C-9EF3-4900-BA4E-CF3F6D0E1E58}"/>
                </a:ext>
              </a:extLst>
            </p:cNvPr>
            <p:cNvSpPr/>
            <p:nvPr/>
          </p:nvSpPr>
          <p:spPr>
            <a:xfrm>
              <a:off x="1766537" y="4715073"/>
              <a:ext cx="577851" cy="577851"/>
            </a:xfrm>
            <a:prstGeom prst="roundRect">
              <a:avLst>
                <a:gd name="adj" fmla="val 50000"/>
              </a:avLst>
            </a:prstGeom>
            <a:solidFill>
              <a:srgbClr val="A5779E"/>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39" name="îśļîḓê">
              <a:extLst>
                <a:ext uri="{FF2B5EF4-FFF2-40B4-BE49-F238E27FC236}">
                  <a16:creationId xmlns:a16="http://schemas.microsoft.com/office/drawing/2014/main" id="{76E73C85-4765-4639-9BD4-4D9949B1F541}"/>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sp>
        <p:nvSpPr>
          <p:cNvPr id="37" name="íṡlíḍè">
            <a:extLst>
              <a:ext uri="{FF2B5EF4-FFF2-40B4-BE49-F238E27FC236}">
                <a16:creationId xmlns:a16="http://schemas.microsoft.com/office/drawing/2014/main" id="{33FE6C86-EFC6-45DD-BF84-E3E94F45334E}"/>
              </a:ext>
            </a:extLst>
          </p:cNvPr>
          <p:cNvSpPr/>
          <p:nvPr/>
        </p:nvSpPr>
        <p:spPr bwMode="auto">
          <a:xfrm>
            <a:off x="597737" y="2772879"/>
            <a:ext cx="2654576" cy="90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sp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spcBef>
                <a:spcPct val="0"/>
              </a:spcBef>
            </a:pPr>
            <a:r>
              <a:rPr lang="en-US" altLang="zh-CN" sz="1600" b="1" dirty="0">
                <a:solidFill>
                  <a:schemeClr val="bg1"/>
                </a:solidFill>
                <a:latin typeface="微软雅黑" panose="020B0503020204020204" pitchFamily="34" charset="-122"/>
                <a:ea typeface="微软雅黑" panose="020B0503020204020204" pitchFamily="34" charset="-122"/>
              </a:rPr>
              <a:t>1.</a:t>
            </a:r>
            <a:r>
              <a:rPr lang="zh-CN" altLang="en-US" sz="1600" b="1" dirty="0">
                <a:solidFill>
                  <a:schemeClr val="bg1"/>
                </a:solidFill>
                <a:latin typeface="微软雅黑" panose="020B0503020204020204" pitchFamily="34" charset="-122"/>
                <a:ea typeface="微软雅黑" panose="020B0503020204020204" pitchFamily="34" charset="-122"/>
              </a:rPr>
              <a:t>销售额</a:t>
            </a:r>
          </a:p>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rPr>
              <a:t>某一特定时间段内店铺的整体销售额</a:t>
            </a:r>
          </a:p>
        </p:txBody>
      </p:sp>
      <p:grpSp>
        <p:nvGrpSpPr>
          <p:cNvPr id="32" name="îşḻide">
            <a:extLst>
              <a:ext uri="{FF2B5EF4-FFF2-40B4-BE49-F238E27FC236}">
                <a16:creationId xmlns:a16="http://schemas.microsoft.com/office/drawing/2014/main" id="{7D19D2A5-99D5-48F3-B627-41F05392F6F7}"/>
              </a:ext>
            </a:extLst>
          </p:cNvPr>
          <p:cNvGrpSpPr/>
          <p:nvPr/>
        </p:nvGrpSpPr>
        <p:grpSpPr>
          <a:xfrm>
            <a:off x="4396810" y="2048691"/>
            <a:ext cx="577851" cy="577851"/>
            <a:chOff x="1766537" y="4715073"/>
            <a:chExt cx="577851" cy="577851"/>
          </a:xfrm>
        </p:grpSpPr>
        <p:sp>
          <p:nvSpPr>
            <p:cNvPr id="34" name="i$ľîdê">
              <a:extLst>
                <a:ext uri="{FF2B5EF4-FFF2-40B4-BE49-F238E27FC236}">
                  <a16:creationId xmlns:a16="http://schemas.microsoft.com/office/drawing/2014/main" id="{69FC67F2-4A06-4A38-B9FF-FCD18E7F6442}"/>
                </a:ext>
              </a:extLst>
            </p:cNvPr>
            <p:cNvSpPr/>
            <p:nvPr/>
          </p:nvSpPr>
          <p:spPr>
            <a:xfrm>
              <a:off x="1766537" y="4715073"/>
              <a:ext cx="577851" cy="577851"/>
            </a:xfrm>
            <a:prstGeom prst="roundRect">
              <a:avLst>
                <a:gd name="adj" fmla="val 50000"/>
              </a:avLst>
            </a:prstGeom>
            <a:solidFill>
              <a:srgbClr val="FF6E55"/>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35" name="išḷíḋè">
              <a:extLst>
                <a:ext uri="{FF2B5EF4-FFF2-40B4-BE49-F238E27FC236}">
                  <a16:creationId xmlns:a16="http://schemas.microsoft.com/office/drawing/2014/main" id="{37C6778B-679F-42D0-99E3-BCCE028A6B69}"/>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sp>
        <p:nvSpPr>
          <p:cNvPr id="33" name="iSľïḑe">
            <a:extLst>
              <a:ext uri="{FF2B5EF4-FFF2-40B4-BE49-F238E27FC236}">
                <a16:creationId xmlns:a16="http://schemas.microsoft.com/office/drawing/2014/main" id="{29F31BF6-576D-4C69-92D4-0EFF5F1F6511}"/>
              </a:ext>
            </a:extLst>
          </p:cNvPr>
          <p:cNvSpPr/>
          <p:nvPr/>
        </p:nvSpPr>
        <p:spPr bwMode="auto">
          <a:xfrm>
            <a:off x="3504040" y="2772879"/>
            <a:ext cx="2363390" cy="90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sp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spcBef>
                <a:spcPct val="0"/>
              </a:spcBef>
            </a:pPr>
            <a:r>
              <a:rPr lang="en-US" altLang="zh-CN" sz="1600" b="1" dirty="0">
                <a:solidFill>
                  <a:schemeClr val="bg1"/>
                </a:solidFill>
                <a:latin typeface="微软雅黑" panose="020B0503020204020204" pitchFamily="34" charset="-122"/>
                <a:ea typeface="微软雅黑" panose="020B0503020204020204" pitchFamily="34" charset="-122"/>
              </a:rPr>
              <a:t>2.</a:t>
            </a:r>
            <a:r>
              <a:rPr lang="zh-CN" altLang="en-US" sz="1600" b="1" dirty="0">
                <a:solidFill>
                  <a:schemeClr val="bg1"/>
                </a:solidFill>
                <a:latin typeface="微软雅黑" panose="020B0503020204020204" pitchFamily="34" charset="-122"/>
                <a:ea typeface="微软雅黑" panose="020B0503020204020204" pitchFamily="34" charset="-122"/>
              </a:rPr>
              <a:t>销售量</a:t>
            </a:r>
          </a:p>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rPr>
              <a:t>销售量是指企业在一定时期内实际销售出去的产品数量</a:t>
            </a:r>
          </a:p>
        </p:txBody>
      </p:sp>
      <p:grpSp>
        <p:nvGrpSpPr>
          <p:cNvPr id="28" name="íṣļídê">
            <a:extLst>
              <a:ext uri="{FF2B5EF4-FFF2-40B4-BE49-F238E27FC236}">
                <a16:creationId xmlns:a16="http://schemas.microsoft.com/office/drawing/2014/main" id="{4B49A7AC-801C-4655-9238-0D58567BE10F}"/>
              </a:ext>
            </a:extLst>
          </p:cNvPr>
          <p:cNvGrpSpPr/>
          <p:nvPr/>
        </p:nvGrpSpPr>
        <p:grpSpPr>
          <a:xfrm>
            <a:off x="7011927" y="2048691"/>
            <a:ext cx="577851" cy="577851"/>
            <a:chOff x="1766537" y="4715073"/>
            <a:chExt cx="577851" cy="577851"/>
          </a:xfrm>
        </p:grpSpPr>
        <p:sp>
          <p:nvSpPr>
            <p:cNvPr id="30" name="iṧlíḑé">
              <a:extLst>
                <a:ext uri="{FF2B5EF4-FFF2-40B4-BE49-F238E27FC236}">
                  <a16:creationId xmlns:a16="http://schemas.microsoft.com/office/drawing/2014/main" id="{13E5AA9C-5F87-4A58-BCF8-F757A3C2A7A9}"/>
                </a:ext>
              </a:extLst>
            </p:cNvPr>
            <p:cNvSpPr/>
            <p:nvPr/>
          </p:nvSpPr>
          <p:spPr>
            <a:xfrm>
              <a:off x="1766537" y="4715073"/>
              <a:ext cx="577851" cy="577851"/>
            </a:xfrm>
            <a:prstGeom prst="roundRect">
              <a:avLst>
                <a:gd name="adj" fmla="val 50000"/>
              </a:avLst>
            </a:prstGeom>
            <a:solidFill>
              <a:srgbClr val="FFC353"/>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31" name="ï$ļíďe">
              <a:extLst>
                <a:ext uri="{FF2B5EF4-FFF2-40B4-BE49-F238E27FC236}">
                  <a16:creationId xmlns:a16="http://schemas.microsoft.com/office/drawing/2014/main" id="{F5D8978A-C016-4EEA-A489-229C6DF0C1B0}"/>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sp>
        <p:nvSpPr>
          <p:cNvPr id="29" name="ïş1íḑê">
            <a:extLst>
              <a:ext uri="{FF2B5EF4-FFF2-40B4-BE49-F238E27FC236}">
                <a16:creationId xmlns:a16="http://schemas.microsoft.com/office/drawing/2014/main" id="{0703243D-151F-4101-8993-103C6D5C8551}"/>
              </a:ext>
            </a:extLst>
          </p:cNvPr>
          <p:cNvSpPr/>
          <p:nvPr/>
        </p:nvSpPr>
        <p:spPr bwMode="auto">
          <a:xfrm>
            <a:off x="5947473" y="2772879"/>
            <a:ext cx="2900027" cy="168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sp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spcBef>
                <a:spcPct val="0"/>
              </a:spcBef>
            </a:pPr>
            <a:r>
              <a:rPr lang="en-US" altLang="zh-CN" sz="1600" b="1" dirty="0">
                <a:solidFill>
                  <a:schemeClr val="bg1"/>
                </a:solidFill>
                <a:latin typeface="微软雅黑" panose="020B0503020204020204" pitchFamily="34" charset="-122"/>
                <a:ea typeface="微软雅黑" panose="020B0503020204020204" pitchFamily="34" charset="-122"/>
              </a:rPr>
              <a:t>3.</a:t>
            </a:r>
            <a:r>
              <a:rPr lang="zh-CN" altLang="en-US" sz="1600" b="1" dirty="0">
                <a:solidFill>
                  <a:schemeClr val="bg1"/>
                </a:solidFill>
                <a:latin typeface="微软雅黑" panose="020B0503020204020204" pitchFamily="34" charset="-122"/>
                <a:ea typeface="微软雅黑" panose="020B0503020204020204" pitchFamily="34" charset="-122"/>
              </a:rPr>
              <a:t>浏览量（</a:t>
            </a:r>
            <a:r>
              <a:rPr lang="en-US" altLang="zh-CN" sz="1600" b="1" dirty="0">
                <a:solidFill>
                  <a:schemeClr val="bg1"/>
                </a:solidFill>
                <a:latin typeface="微软雅黑" panose="020B0503020204020204" pitchFamily="34" charset="-122"/>
                <a:ea typeface="微软雅黑" panose="020B0503020204020204" pitchFamily="34" charset="-122"/>
              </a:rPr>
              <a:t>PV</a:t>
            </a:r>
            <a:r>
              <a:rPr lang="zh-CN" altLang="en-US" sz="1600" b="1" dirty="0">
                <a:solidFill>
                  <a:schemeClr val="bg1"/>
                </a:solidFill>
                <a:latin typeface="微软雅黑" panose="020B0503020204020204" pitchFamily="34" charset="-122"/>
                <a:ea typeface="微软雅黑" panose="020B0503020204020204" pitchFamily="34" charset="-122"/>
              </a:rPr>
              <a:t>）</a:t>
            </a:r>
          </a:p>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rPr>
              <a:t>网店各页面被浏览的次数。同一个用户多次打开一个页面，浏览量就累计增加。浏览量显示了网店页面访客访问的次数多少，浏览量越大表示网店被浏览的次数越多</a:t>
            </a:r>
          </a:p>
        </p:txBody>
      </p:sp>
      <p:cxnSp>
        <p:nvCxnSpPr>
          <p:cNvPr id="21" name="直接连接符 20">
            <a:extLst>
              <a:ext uri="{FF2B5EF4-FFF2-40B4-BE49-F238E27FC236}">
                <a16:creationId xmlns:a16="http://schemas.microsoft.com/office/drawing/2014/main" id="{0BF95F95-EFE8-42AA-8037-FA7DA7B93D66}"/>
              </a:ext>
            </a:extLst>
          </p:cNvPr>
          <p:cNvCxnSpPr/>
          <p:nvPr/>
        </p:nvCxnSpPr>
        <p:spPr>
          <a:xfrm>
            <a:off x="3266847" y="2337615"/>
            <a:ext cx="0" cy="2412000"/>
          </a:xfrm>
          <a:prstGeom prst="line">
            <a:avLst/>
          </a:prstGeom>
          <a:ln w="3175" cap="rnd">
            <a:solidFill>
              <a:schemeClr val="bg1">
                <a:lumMod val="85000"/>
              </a:schemeClr>
            </a:solidFill>
            <a:round/>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7A368D52-813D-44DC-BEA7-0B4BC820B376}"/>
              </a:ext>
            </a:extLst>
          </p:cNvPr>
          <p:cNvCxnSpPr/>
          <p:nvPr/>
        </p:nvCxnSpPr>
        <p:spPr>
          <a:xfrm>
            <a:off x="5907451" y="2337615"/>
            <a:ext cx="0" cy="2412000"/>
          </a:xfrm>
          <a:prstGeom prst="line">
            <a:avLst/>
          </a:prstGeom>
          <a:ln w="3175" cap="rnd">
            <a:solidFill>
              <a:schemeClr val="bg1">
                <a:lumMod val="85000"/>
              </a:schemeClr>
            </a:solidFill>
            <a:round/>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nvGrpSpPr>
          <p:cNvPr id="42" name="íṣļídê">
            <a:extLst>
              <a:ext uri="{FF2B5EF4-FFF2-40B4-BE49-F238E27FC236}">
                <a16:creationId xmlns:a16="http://schemas.microsoft.com/office/drawing/2014/main" id="{4B49A7AC-801C-4655-9238-0D58567BE10F}"/>
              </a:ext>
            </a:extLst>
          </p:cNvPr>
          <p:cNvGrpSpPr/>
          <p:nvPr/>
        </p:nvGrpSpPr>
        <p:grpSpPr>
          <a:xfrm>
            <a:off x="9889341" y="2048691"/>
            <a:ext cx="577851" cy="577851"/>
            <a:chOff x="1766537" y="4715073"/>
            <a:chExt cx="577851" cy="577851"/>
          </a:xfrm>
        </p:grpSpPr>
        <p:sp>
          <p:nvSpPr>
            <p:cNvPr id="44" name="iṧlíḑé">
              <a:extLst>
                <a:ext uri="{FF2B5EF4-FFF2-40B4-BE49-F238E27FC236}">
                  <a16:creationId xmlns:a16="http://schemas.microsoft.com/office/drawing/2014/main" id="{13E5AA9C-5F87-4A58-BCF8-F757A3C2A7A9}"/>
                </a:ext>
              </a:extLst>
            </p:cNvPr>
            <p:cNvSpPr/>
            <p:nvPr/>
          </p:nvSpPr>
          <p:spPr>
            <a:xfrm>
              <a:off x="1766537" y="4715073"/>
              <a:ext cx="577851" cy="577851"/>
            </a:xfrm>
            <a:prstGeom prst="roundRect">
              <a:avLst>
                <a:gd name="adj" fmla="val 50000"/>
              </a:avLst>
            </a:prstGeom>
            <a:solidFill>
              <a:srgbClr val="48B49C"/>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45" name="ï$ļíďe">
              <a:extLst>
                <a:ext uri="{FF2B5EF4-FFF2-40B4-BE49-F238E27FC236}">
                  <a16:creationId xmlns:a16="http://schemas.microsoft.com/office/drawing/2014/main" id="{F5D8978A-C016-4EEA-A489-229C6DF0C1B0}"/>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sp>
        <p:nvSpPr>
          <p:cNvPr id="43" name="ïş1íḑê">
            <a:extLst>
              <a:ext uri="{FF2B5EF4-FFF2-40B4-BE49-F238E27FC236}">
                <a16:creationId xmlns:a16="http://schemas.microsoft.com/office/drawing/2014/main" id="{0703243D-151F-4101-8993-103C6D5C8551}"/>
              </a:ext>
            </a:extLst>
          </p:cNvPr>
          <p:cNvSpPr/>
          <p:nvPr/>
        </p:nvSpPr>
        <p:spPr bwMode="auto">
          <a:xfrm>
            <a:off x="8996570" y="2772879"/>
            <a:ext cx="2728343" cy="168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sp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spcBef>
                <a:spcPct val="0"/>
              </a:spcBef>
            </a:pPr>
            <a:r>
              <a:rPr lang="en-US" altLang="zh-CN" sz="1600" b="1" dirty="0">
                <a:solidFill>
                  <a:schemeClr val="bg1"/>
                </a:solidFill>
                <a:latin typeface="微软雅黑" panose="020B0503020204020204" pitchFamily="34" charset="-122"/>
                <a:ea typeface="微软雅黑" panose="020B0503020204020204" pitchFamily="34" charset="-122"/>
              </a:rPr>
              <a:t>4.</a:t>
            </a:r>
            <a:r>
              <a:rPr lang="zh-CN" altLang="en-US" sz="1600" b="1" dirty="0">
                <a:solidFill>
                  <a:schemeClr val="bg1"/>
                </a:solidFill>
                <a:latin typeface="微软雅黑" panose="020B0503020204020204" pitchFamily="34" charset="-122"/>
                <a:ea typeface="微软雅黑" panose="020B0503020204020204" pitchFamily="34" charset="-122"/>
              </a:rPr>
              <a:t>访客数（</a:t>
            </a:r>
            <a:r>
              <a:rPr lang="en-US" altLang="zh-CN" sz="1600" b="1" dirty="0">
                <a:solidFill>
                  <a:schemeClr val="bg1"/>
                </a:solidFill>
                <a:latin typeface="微软雅黑" panose="020B0503020204020204" pitchFamily="34" charset="-122"/>
                <a:ea typeface="微软雅黑" panose="020B0503020204020204" pitchFamily="34" charset="-122"/>
              </a:rPr>
              <a:t>UV</a:t>
            </a:r>
            <a:r>
              <a:rPr lang="zh-CN" altLang="en-US" sz="1600" b="1" dirty="0">
                <a:solidFill>
                  <a:schemeClr val="bg1"/>
                </a:solidFill>
                <a:latin typeface="微软雅黑" panose="020B0503020204020204" pitchFamily="34" charset="-122"/>
                <a:ea typeface="微软雅黑" panose="020B0503020204020204" pitchFamily="34" charset="-122"/>
              </a:rPr>
              <a:t>）</a:t>
            </a:r>
          </a:p>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rPr>
              <a:t>网店各页面被访问的用户数。同一个用户多次打开一个页面，该页面的访客数不会累加。访客数代表的是单纯的访客多少，访客数越大，代表网店流量越大</a:t>
            </a:r>
          </a:p>
        </p:txBody>
      </p:sp>
      <p:cxnSp>
        <p:nvCxnSpPr>
          <p:cNvPr id="46" name="直接连接符 45">
            <a:extLst>
              <a:ext uri="{FF2B5EF4-FFF2-40B4-BE49-F238E27FC236}">
                <a16:creationId xmlns:a16="http://schemas.microsoft.com/office/drawing/2014/main" id="{7A368D52-813D-44DC-BEA7-0B4BC820B376}"/>
              </a:ext>
            </a:extLst>
          </p:cNvPr>
          <p:cNvCxnSpPr/>
          <p:nvPr/>
        </p:nvCxnSpPr>
        <p:spPr>
          <a:xfrm>
            <a:off x="8871952" y="2337615"/>
            <a:ext cx="0" cy="2412000"/>
          </a:xfrm>
          <a:prstGeom prst="line">
            <a:avLst/>
          </a:prstGeom>
          <a:ln w="3175" cap="rnd">
            <a:solidFill>
              <a:schemeClr val="bg1">
                <a:lumMod val="85000"/>
              </a:schemeClr>
            </a:solidFill>
            <a:round/>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0" name="文本框 49">
            <a:extLst>
              <a:ext uri="{FF2B5EF4-FFF2-40B4-BE49-F238E27FC236}">
                <a16:creationId xmlns:a16="http://schemas.microsoft.com/office/drawing/2014/main" id="{95D8807B-713E-4AD8-BAF9-27DFFC19C6EB}"/>
              </a:ext>
            </a:extLst>
          </p:cNvPr>
          <p:cNvSpPr txBox="1"/>
          <p:nvPr/>
        </p:nvSpPr>
        <p:spPr>
          <a:xfrm>
            <a:off x="2501236" y="855654"/>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总量指标</a:t>
            </a:r>
          </a:p>
        </p:txBody>
      </p:sp>
    </p:spTree>
    <p:extLst>
      <p:ext uri="{BB962C8B-B14F-4D97-AF65-F5344CB8AC3E}">
        <p14:creationId xmlns:p14="http://schemas.microsoft.com/office/powerpoint/2010/main" val="26842282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šľiḍé">
            <a:extLst>
              <a:ext uri="{FF2B5EF4-FFF2-40B4-BE49-F238E27FC236}">
                <a16:creationId xmlns:a16="http://schemas.microsoft.com/office/drawing/2014/main" id="{E6849D7D-5356-4799-B07E-CC943DB33F3D}"/>
              </a:ext>
            </a:extLst>
          </p:cNvPr>
          <p:cNvSpPr/>
          <p:nvPr/>
        </p:nvSpPr>
        <p:spPr bwMode="auto">
          <a:xfrm>
            <a:off x="1407626" y="2202250"/>
            <a:ext cx="2375960" cy="1400808"/>
          </a:xfrm>
          <a:prstGeom prst="homePlate">
            <a:avLst>
              <a:gd name="adj" fmla="val 17775"/>
            </a:avLst>
          </a:prstGeom>
          <a:solidFill>
            <a:srgbClr val="A5779E"/>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5" name="直接连接符 4">
            <a:extLst>
              <a:ext uri="{FF2B5EF4-FFF2-40B4-BE49-F238E27FC236}">
                <a16:creationId xmlns:a16="http://schemas.microsoft.com/office/drawing/2014/main" id="{FE4BB833-7AFC-43EC-9D0A-535C287205C2}"/>
              </a:ext>
            </a:extLst>
          </p:cNvPr>
          <p:cNvCxnSpPr/>
          <p:nvPr/>
        </p:nvCxnSpPr>
        <p:spPr>
          <a:xfrm rot="5400000">
            <a:off x="2084110" y="3970808"/>
            <a:ext cx="3537118"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 name="îŝlíḍê">
            <a:extLst>
              <a:ext uri="{FF2B5EF4-FFF2-40B4-BE49-F238E27FC236}">
                <a16:creationId xmlns:a16="http://schemas.microsoft.com/office/drawing/2014/main" id="{7138021F-FCC3-4029-98AA-06494EC4A4D9}"/>
              </a:ext>
            </a:extLst>
          </p:cNvPr>
          <p:cNvSpPr/>
          <p:nvPr/>
        </p:nvSpPr>
        <p:spPr bwMode="auto">
          <a:xfrm>
            <a:off x="4516320" y="2527176"/>
            <a:ext cx="2375960" cy="1452642"/>
          </a:xfrm>
          <a:prstGeom prst="homePlate">
            <a:avLst>
              <a:gd name="adj" fmla="val 14754"/>
            </a:avLst>
          </a:prstGeom>
          <a:solidFill>
            <a:schemeClr val="accent2"/>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7" name="直接连接符 6">
            <a:extLst>
              <a:ext uri="{FF2B5EF4-FFF2-40B4-BE49-F238E27FC236}">
                <a16:creationId xmlns:a16="http://schemas.microsoft.com/office/drawing/2014/main" id="{2109FB5A-1CAA-4171-BF49-4410B4D96732}"/>
              </a:ext>
            </a:extLst>
          </p:cNvPr>
          <p:cNvCxnSpPr/>
          <p:nvPr/>
        </p:nvCxnSpPr>
        <p:spPr>
          <a:xfrm rot="5400000">
            <a:off x="5369660" y="4118878"/>
            <a:ext cx="3183406"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 name="ïṡļîdé">
            <a:extLst>
              <a:ext uri="{FF2B5EF4-FFF2-40B4-BE49-F238E27FC236}">
                <a16:creationId xmlns:a16="http://schemas.microsoft.com/office/drawing/2014/main" id="{DAE12E2A-2DFD-4AF8-844B-41594FC1BE19}"/>
              </a:ext>
            </a:extLst>
          </p:cNvPr>
          <p:cNvSpPr/>
          <p:nvPr/>
        </p:nvSpPr>
        <p:spPr bwMode="auto">
          <a:xfrm>
            <a:off x="7705736" y="2965056"/>
            <a:ext cx="2375960" cy="2329756"/>
          </a:xfrm>
          <a:prstGeom prst="homePlate">
            <a:avLst>
              <a:gd name="adj" fmla="val 14754"/>
            </a:avLst>
          </a:prstGeom>
          <a:solidFill>
            <a:srgbClr val="48B49C"/>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9" name="直接连接符 8">
            <a:extLst>
              <a:ext uri="{FF2B5EF4-FFF2-40B4-BE49-F238E27FC236}">
                <a16:creationId xmlns:a16="http://schemas.microsoft.com/office/drawing/2014/main" id="{C06AFE53-9C93-4337-84C3-DBD958ACA32F}"/>
              </a:ext>
            </a:extLst>
          </p:cNvPr>
          <p:cNvCxnSpPr/>
          <p:nvPr/>
        </p:nvCxnSpPr>
        <p:spPr>
          <a:xfrm rot="5400000">
            <a:off x="8758039" y="4317841"/>
            <a:ext cx="2785480"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ïṩḷîḋé">
            <a:extLst>
              <a:ext uri="{FF2B5EF4-FFF2-40B4-BE49-F238E27FC236}">
                <a16:creationId xmlns:a16="http://schemas.microsoft.com/office/drawing/2014/main" id="{F32065E5-EC7A-4D94-B609-BBA7F275E144}"/>
              </a:ext>
            </a:extLst>
          </p:cNvPr>
          <p:cNvSpPr/>
          <p:nvPr/>
        </p:nvSpPr>
        <p:spPr bwMode="auto">
          <a:xfrm>
            <a:off x="729504" y="5601198"/>
            <a:ext cx="10858500" cy="773745"/>
          </a:xfrm>
          <a:prstGeom prst="leftRightArrow">
            <a:avLst>
              <a:gd name="adj1" fmla="val 67857"/>
              <a:gd name="adj2" fmla="val 61873"/>
            </a:avLst>
          </a:prstGeom>
          <a:solidFill>
            <a:schemeClr val="tx2"/>
          </a:solidFill>
          <a:ln w="19050">
            <a:noFill/>
            <a:round/>
            <a:headEnd/>
            <a:tailEnd/>
          </a:ln>
        </p:spPr>
        <p:txBody>
          <a:bodyPr anchor="ctr"/>
          <a:lstStyle/>
          <a:p>
            <a:pPr algn="ctr"/>
            <a:endParaRPr>
              <a:ea typeface="微软雅黑" panose="020B0503020204020204" pitchFamily="34" charset="-122"/>
            </a:endParaRPr>
          </a:p>
        </p:txBody>
      </p:sp>
      <p:sp>
        <p:nvSpPr>
          <p:cNvPr id="30" name="文本框 29">
            <a:extLst>
              <a:ext uri="{FF2B5EF4-FFF2-40B4-BE49-F238E27FC236}">
                <a16:creationId xmlns:a16="http://schemas.microsoft.com/office/drawing/2014/main" id="{95D8807B-713E-4AD8-BAF9-27DFFC19C6EB}"/>
              </a:ext>
            </a:extLst>
          </p:cNvPr>
          <p:cNvSpPr txBox="1"/>
          <p:nvPr/>
        </p:nvSpPr>
        <p:spPr>
          <a:xfrm>
            <a:off x="2501236" y="855654"/>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相对指标</a:t>
            </a:r>
          </a:p>
        </p:txBody>
      </p:sp>
      <p:sp>
        <p:nvSpPr>
          <p:cNvPr id="31" name="矩形 30">
            <a:extLst>
              <a:ext uri="{FF2B5EF4-FFF2-40B4-BE49-F238E27FC236}">
                <a16:creationId xmlns:a16="http://schemas.microsoft.com/office/drawing/2014/main" id="{49D99E5A-1347-4429-9946-9775D3F628EE}"/>
              </a:ext>
            </a:extLst>
          </p:cNvPr>
          <p:cNvSpPr/>
          <p:nvPr/>
        </p:nvSpPr>
        <p:spPr>
          <a:xfrm>
            <a:off x="1407626" y="2323265"/>
            <a:ext cx="2187221" cy="1176861"/>
          </a:xfrm>
          <a:prstGeom prst="rect">
            <a:avLst/>
          </a:prstGeom>
        </p:spPr>
        <p:txBody>
          <a:bodyPr wrap="square">
            <a:spAutoFit/>
          </a:bodyPr>
          <a:lstStyle/>
          <a:p>
            <a:pPr marL="285750" indent="-285750">
              <a:lnSpc>
                <a:spcPct val="120000"/>
              </a:lnSpc>
              <a:buFont typeface="Wingdings" panose="05000000000000000000" pitchFamily="2" charset="2"/>
              <a:buChar char="u"/>
            </a:pPr>
            <a:r>
              <a:rPr lang="zh-CN" altLang="en-US" sz="1500" dirty="0">
                <a:solidFill>
                  <a:schemeClr val="bg1"/>
                </a:solidFill>
                <a:latin typeface="微软雅黑" panose="020B0503020204020204" pitchFamily="34" charset="-122"/>
                <a:ea typeface="微软雅黑" panose="020B0503020204020204" pitchFamily="34" charset="-122"/>
              </a:rPr>
              <a:t>成交客户数</a:t>
            </a:r>
            <a:r>
              <a:rPr lang="en-US" altLang="zh-CN" sz="1500" dirty="0">
                <a:solidFill>
                  <a:schemeClr val="bg1"/>
                </a:solidFill>
                <a:latin typeface="微软雅黑" panose="020B0503020204020204" pitchFamily="34" charset="-122"/>
                <a:ea typeface="微软雅黑" panose="020B0503020204020204" pitchFamily="34" charset="-122"/>
              </a:rPr>
              <a:t>/</a:t>
            </a:r>
            <a:r>
              <a:rPr lang="zh-CN" altLang="en-US" sz="1500" dirty="0">
                <a:solidFill>
                  <a:schemeClr val="bg1"/>
                </a:solidFill>
                <a:latin typeface="微软雅黑" panose="020B0503020204020204" pitchFamily="34" charset="-122"/>
                <a:ea typeface="微软雅黑" panose="020B0503020204020204" pitchFamily="34" charset="-122"/>
              </a:rPr>
              <a:t>访客数。全店成交转化率越大，说明网店在内在优化方面做得越好</a:t>
            </a:r>
          </a:p>
        </p:txBody>
      </p:sp>
      <p:sp>
        <p:nvSpPr>
          <p:cNvPr id="32" name="矩形 31">
            <a:extLst>
              <a:ext uri="{FF2B5EF4-FFF2-40B4-BE49-F238E27FC236}">
                <a16:creationId xmlns:a16="http://schemas.microsoft.com/office/drawing/2014/main" id="{62304AAD-1E68-49A4-AE4C-6F0777675E2B}"/>
              </a:ext>
            </a:extLst>
          </p:cNvPr>
          <p:cNvSpPr/>
          <p:nvPr/>
        </p:nvSpPr>
        <p:spPr>
          <a:xfrm>
            <a:off x="4516320" y="2653112"/>
            <a:ext cx="2187221" cy="1249188"/>
          </a:xfrm>
          <a:prstGeom prst="rect">
            <a:avLst/>
          </a:prstGeom>
        </p:spPr>
        <p:txBody>
          <a:bodyPr wrap="square">
            <a:spAutoFit/>
          </a:bodyPr>
          <a:lstStyle/>
          <a:p>
            <a:pPr marL="285750" indent="-285750">
              <a:lnSpc>
                <a:spcPct val="120000"/>
              </a:lnSpc>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在单品价格一样的情况下，可通过促进消费者购买多件来提高客单价</a:t>
            </a:r>
          </a:p>
        </p:txBody>
      </p:sp>
      <p:sp>
        <p:nvSpPr>
          <p:cNvPr id="33" name="矩形 32">
            <a:extLst>
              <a:ext uri="{FF2B5EF4-FFF2-40B4-BE49-F238E27FC236}">
                <a16:creationId xmlns:a16="http://schemas.microsoft.com/office/drawing/2014/main" id="{EF9ED55C-8882-4DEB-9CD6-BE306C83BF64}"/>
              </a:ext>
            </a:extLst>
          </p:cNvPr>
          <p:cNvSpPr/>
          <p:nvPr/>
        </p:nvSpPr>
        <p:spPr>
          <a:xfrm>
            <a:off x="7705736" y="3064024"/>
            <a:ext cx="2187221" cy="2135585"/>
          </a:xfrm>
          <a:prstGeom prst="rect">
            <a:avLst/>
          </a:prstGeom>
        </p:spPr>
        <p:txBody>
          <a:bodyPr wrap="square">
            <a:spAutoFit/>
          </a:bodyPr>
          <a:lstStyle/>
          <a:p>
            <a:pPr marL="285750" indent="-285750">
              <a:lnSpc>
                <a:spcPct val="120000"/>
              </a:lnSpc>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访问深度是指用户在一次访问内访问的网店页面数量，页数越多表示访客的访问深度越深，网店页面对客户的吸引力越大</a:t>
            </a:r>
          </a:p>
        </p:txBody>
      </p:sp>
      <p:sp>
        <p:nvSpPr>
          <p:cNvPr id="2" name="矩形 1"/>
          <p:cNvSpPr/>
          <p:nvPr/>
        </p:nvSpPr>
        <p:spPr>
          <a:xfrm>
            <a:off x="1991110" y="5795884"/>
            <a:ext cx="877163" cy="369332"/>
          </a:xfrm>
          <a:prstGeom prst="rect">
            <a:avLst/>
          </a:prstGeom>
        </p:spPr>
        <p:txBody>
          <a:bodyPr wrap="none">
            <a:spAutoFit/>
          </a:bodyPr>
          <a:lstStyle/>
          <a:p>
            <a:r>
              <a:rPr lang="zh-CN" altLang="zh-CN"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转化率</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5171348" y="5795884"/>
            <a:ext cx="877163" cy="369332"/>
          </a:xfrm>
          <a:prstGeom prst="rect">
            <a:avLst/>
          </a:prstGeom>
        </p:spPr>
        <p:txBody>
          <a:bodyPr wrap="none">
            <a:spAutoFit/>
          </a:bodyPr>
          <a:lstStyle/>
          <a:p>
            <a:r>
              <a:rPr lang="zh-CN" altLang="zh-CN"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客单价</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8245348" y="5795884"/>
            <a:ext cx="1107996" cy="369332"/>
          </a:xfrm>
          <a:prstGeom prst="rect">
            <a:avLst/>
          </a:prstGeom>
        </p:spPr>
        <p:txBody>
          <a:bodyPr wrap="none">
            <a:spAutoFit/>
          </a:bodyPr>
          <a:lstStyle/>
          <a:p>
            <a:r>
              <a:rPr lang="zh-CN" altLang="zh-CN"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访问深度</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9" name="isľíďe">
            <a:extLst>
              <a:ext uri="{FF2B5EF4-FFF2-40B4-BE49-F238E27FC236}">
                <a16:creationId xmlns:a16="http://schemas.microsoft.com/office/drawing/2014/main" id="{2E3CA37D-1DDF-4AC7-8752-87B5E5058BAB}"/>
              </a:ext>
            </a:extLst>
          </p:cNvPr>
          <p:cNvSpPr/>
          <p:nvPr/>
        </p:nvSpPr>
        <p:spPr bwMode="auto">
          <a:xfrm>
            <a:off x="3687002" y="5827688"/>
            <a:ext cx="329030" cy="329030"/>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a:ea typeface="微软雅黑" panose="020B0503020204020204" pitchFamily="34" charset="-122"/>
            </a:endParaRPr>
          </a:p>
        </p:txBody>
      </p:sp>
      <p:sp>
        <p:nvSpPr>
          <p:cNvPr id="20" name="isľíďe">
            <a:extLst>
              <a:ext uri="{FF2B5EF4-FFF2-40B4-BE49-F238E27FC236}">
                <a16:creationId xmlns:a16="http://schemas.microsoft.com/office/drawing/2014/main" id="{2E3CA37D-1DDF-4AC7-8752-87B5E5058BAB}"/>
              </a:ext>
            </a:extLst>
          </p:cNvPr>
          <p:cNvSpPr/>
          <p:nvPr/>
        </p:nvSpPr>
        <p:spPr bwMode="auto">
          <a:xfrm>
            <a:off x="6795696" y="5827688"/>
            <a:ext cx="329030" cy="329030"/>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a:ea typeface="微软雅黑" panose="020B0503020204020204" pitchFamily="34" charset="-122"/>
            </a:endParaRPr>
          </a:p>
        </p:txBody>
      </p:sp>
    </p:spTree>
    <p:extLst>
      <p:ext uri="{BB962C8B-B14F-4D97-AF65-F5344CB8AC3E}">
        <p14:creationId xmlns:p14="http://schemas.microsoft.com/office/powerpoint/2010/main" val="32794156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7"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数据分析的方法和流程</a:t>
            </a:r>
          </a:p>
        </p:txBody>
      </p:sp>
      <p:sp>
        <p:nvSpPr>
          <p:cNvPr id="8"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450488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98"/>
          <p:cNvGrpSpPr/>
          <p:nvPr/>
        </p:nvGrpSpPr>
        <p:grpSpPr>
          <a:xfrm>
            <a:off x="1006117" y="2436480"/>
            <a:ext cx="4042235" cy="4042235"/>
            <a:chOff x="428596" y="1357304"/>
            <a:chExt cx="3031676" cy="3031676"/>
          </a:xfrm>
        </p:grpSpPr>
        <p:sp>
          <p:nvSpPr>
            <p:cNvPr id="10" name="Oval 7"/>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11" name="Rectangle 18"/>
            <p:cNvSpPr/>
            <p:nvPr/>
          </p:nvSpPr>
          <p:spPr>
            <a:xfrm>
              <a:off x="928662" y="1714494"/>
              <a:ext cx="1549030" cy="438581"/>
            </a:xfrm>
            <a:prstGeom prst="rect">
              <a:avLst/>
            </a:prstGeom>
          </p:spPr>
          <p:txBody>
            <a:bodyPr wrap="none">
              <a:spAutoFit/>
            </a:bodyPr>
            <a:lstStyle/>
            <a:p>
              <a:r>
                <a:rPr lang="en-US" sz="3200" b="1"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objective</a:t>
              </a:r>
              <a:endParaRPr lang="en-US" sz="3200" b="1"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grpSp>
          <p:nvGrpSpPr>
            <p:cNvPr id="12" name="Group 19"/>
            <p:cNvGrpSpPr/>
            <p:nvPr/>
          </p:nvGrpSpPr>
          <p:grpSpPr>
            <a:xfrm>
              <a:off x="543090" y="2405823"/>
              <a:ext cx="2329721" cy="1766692"/>
              <a:chOff x="543090" y="2405823"/>
              <a:chExt cx="2329721" cy="1766692"/>
            </a:xfrm>
          </p:grpSpPr>
          <p:sp>
            <p:nvSpPr>
              <p:cNvPr id="13" name="Freeform 7"/>
              <p:cNvSpPr>
                <a:spLocks/>
              </p:cNvSpPr>
              <p:nvPr/>
            </p:nvSpPr>
            <p:spPr bwMode="auto">
              <a:xfrm rot="1800000">
                <a:off x="1513918" y="2733611"/>
                <a:ext cx="25758" cy="24587"/>
              </a:xfrm>
              <a:custGeom>
                <a:avLst/>
                <a:gdLst/>
                <a:ahLst/>
                <a:cxnLst>
                  <a:cxn ang="0">
                    <a:pos x="0" y="44"/>
                  </a:cxn>
                  <a:cxn ang="0">
                    <a:pos x="7" y="0"/>
                  </a:cxn>
                  <a:cxn ang="0">
                    <a:pos x="7" y="0"/>
                  </a:cxn>
                  <a:cxn ang="0">
                    <a:pos x="19" y="7"/>
                  </a:cxn>
                  <a:cxn ang="0">
                    <a:pos x="31" y="11"/>
                  </a:cxn>
                  <a:cxn ang="0">
                    <a:pos x="38" y="14"/>
                  </a:cxn>
                  <a:cxn ang="0">
                    <a:pos x="43" y="14"/>
                  </a:cxn>
                  <a:cxn ang="0">
                    <a:pos x="43" y="14"/>
                  </a:cxn>
                  <a:cxn ang="0">
                    <a:pos x="0" y="44"/>
                  </a:cxn>
                  <a:cxn ang="0">
                    <a:pos x="0" y="44"/>
                  </a:cxn>
                </a:cxnLst>
                <a:rect l="0" t="0" r="r" b="b"/>
                <a:pathLst>
                  <a:path w="43" h="44">
                    <a:moveTo>
                      <a:pt x="0" y="44"/>
                    </a:moveTo>
                    <a:lnTo>
                      <a:pt x="7" y="0"/>
                    </a:lnTo>
                    <a:lnTo>
                      <a:pt x="7" y="0"/>
                    </a:lnTo>
                    <a:lnTo>
                      <a:pt x="19" y="7"/>
                    </a:lnTo>
                    <a:lnTo>
                      <a:pt x="31" y="11"/>
                    </a:lnTo>
                    <a:lnTo>
                      <a:pt x="38" y="14"/>
                    </a:lnTo>
                    <a:lnTo>
                      <a:pt x="43" y="14"/>
                    </a:lnTo>
                    <a:lnTo>
                      <a:pt x="43" y="14"/>
                    </a:lnTo>
                    <a:lnTo>
                      <a:pt x="0" y="44"/>
                    </a:lnTo>
                    <a:lnTo>
                      <a:pt x="0" y="44"/>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4" name="Freeform 8"/>
              <p:cNvSpPr>
                <a:spLocks/>
              </p:cNvSpPr>
              <p:nvPr/>
            </p:nvSpPr>
            <p:spPr bwMode="auto">
              <a:xfrm rot="1800000">
                <a:off x="695193" y="2407120"/>
                <a:ext cx="899178" cy="909715"/>
              </a:xfrm>
              <a:custGeom>
                <a:avLst/>
                <a:gdLst/>
                <a:ahLst/>
                <a:cxnLst>
                  <a:cxn ang="0">
                    <a:pos x="436" y="1512"/>
                  </a:cxn>
                  <a:cxn ang="0">
                    <a:pos x="500" y="1451"/>
                  </a:cxn>
                  <a:cxn ang="0">
                    <a:pos x="553" y="1387"/>
                  </a:cxn>
                  <a:cxn ang="0">
                    <a:pos x="604" y="1324"/>
                  </a:cxn>
                  <a:cxn ang="0">
                    <a:pos x="699" y="1217"/>
                  </a:cxn>
                  <a:cxn ang="0">
                    <a:pos x="894" y="1018"/>
                  </a:cxn>
                  <a:cxn ang="0">
                    <a:pos x="955" y="948"/>
                  </a:cxn>
                  <a:cxn ang="0">
                    <a:pos x="987" y="884"/>
                  </a:cxn>
                  <a:cxn ang="0">
                    <a:pos x="1018" y="787"/>
                  </a:cxn>
                  <a:cxn ang="0">
                    <a:pos x="1026" y="804"/>
                  </a:cxn>
                  <a:cxn ang="0">
                    <a:pos x="1047" y="823"/>
                  </a:cxn>
                  <a:cxn ang="0">
                    <a:pos x="1067" y="824"/>
                  </a:cxn>
                  <a:cxn ang="0">
                    <a:pos x="1083" y="819"/>
                  </a:cxn>
                  <a:cxn ang="0">
                    <a:pos x="1106" y="800"/>
                  </a:cxn>
                  <a:cxn ang="0">
                    <a:pos x="1134" y="757"/>
                  </a:cxn>
                  <a:cxn ang="0">
                    <a:pos x="1147" y="715"/>
                  </a:cxn>
                  <a:cxn ang="0">
                    <a:pos x="1168" y="725"/>
                  </a:cxn>
                  <a:cxn ang="0">
                    <a:pos x="1201" y="729"/>
                  </a:cxn>
                  <a:cxn ang="0">
                    <a:pos x="1220" y="722"/>
                  </a:cxn>
                  <a:cxn ang="0">
                    <a:pos x="1232" y="710"/>
                  </a:cxn>
                  <a:cxn ang="0">
                    <a:pos x="1248" y="668"/>
                  </a:cxn>
                  <a:cxn ang="0">
                    <a:pos x="1262" y="571"/>
                  </a:cxn>
                  <a:cxn ang="0">
                    <a:pos x="1304" y="519"/>
                  </a:cxn>
                  <a:cxn ang="0">
                    <a:pos x="1387" y="447"/>
                  </a:cxn>
                  <a:cxn ang="0">
                    <a:pos x="1446" y="384"/>
                  </a:cxn>
                  <a:cxn ang="0">
                    <a:pos x="1462" y="361"/>
                  </a:cxn>
                  <a:cxn ang="0">
                    <a:pos x="1500" y="350"/>
                  </a:cxn>
                  <a:cxn ang="0">
                    <a:pos x="1526" y="335"/>
                  </a:cxn>
                  <a:cxn ang="0">
                    <a:pos x="1537" y="317"/>
                  </a:cxn>
                  <a:cxn ang="0">
                    <a:pos x="1536" y="302"/>
                  </a:cxn>
                  <a:cxn ang="0">
                    <a:pos x="1525" y="278"/>
                  </a:cxn>
                  <a:cxn ang="0">
                    <a:pos x="1461" y="216"/>
                  </a:cxn>
                  <a:cxn ang="0">
                    <a:pos x="1429" y="189"/>
                  </a:cxn>
                  <a:cxn ang="0">
                    <a:pos x="1379" y="148"/>
                  </a:cxn>
                  <a:cxn ang="0">
                    <a:pos x="1308" y="109"/>
                  </a:cxn>
                  <a:cxn ang="0">
                    <a:pos x="1251" y="84"/>
                  </a:cxn>
                  <a:cxn ang="0">
                    <a:pos x="1136" y="30"/>
                  </a:cxn>
                  <a:cxn ang="0">
                    <a:pos x="1081" y="4"/>
                  </a:cxn>
                  <a:cxn ang="0">
                    <a:pos x="1055" y="0"/>
                  </a:cxn>
                  <a:cxn ang="0">
                    <a:pos x="1008" y="9"/>
                  </a:cxn>
                  <a:cxn ang="0">
                    <a:pos x="815" y="67"/>
                  </a:cxn>
                  <a:cxn ang="0">
                    <a:pos x="747" y="83"/>
                  </a:cxn>
                  <a:cxn ang="0">
                    <a:pos x="568" y="127"/>
                  </a:cxn>
                  <a:cxn ang="0">
                    <a:pos x="525" y="147"/>
                  </a:cxn>
                  <a:cxn ang="0">
                    <a:pos x="492" y="182"/>
                  </a:cxn>
                  <a:cxn ang="0">
                    <a:pos x="463" y="230"/>
                  </a:cxn>
                  <a:cxn ang="0">
                    <a:pos x="442" y="316"/>
                  </a:cxn>
                  <a:cxn ang="0">
                    <a:pos x="409" y="512"/>
                  </a:cxn>
                  <a:cxn ang="0">
                    <a:pos x="356" y="770"/>
                  </a:cxn>
                  <a:cxn ang="0">
                    <a:pos x="326" y="877"/>
                  </a:cxn>
                  <a:cxn ang="0">
                    <a:pos x="305" y="933"/>
                  </a:cxn>
                  <a:cxn ang="0">
                    <a:pos x="263" y="1016"/>
                  </a:cxn>
                  <a:cxn ang="0">
                    <a:pos x="150" y="1200"/>
                  </a:cxn>
                  <a:cxn ang="0">
                    <a:pos x="44" y="1553"/>
                  </a:cxn>
                </a:cxnLst>
                <a:rect l="0" t="0" r="r" b="b"/>
                <a:pathLst>
                  <a:path w="1537" h="1553">
                    <a:moveTo>
                      <a:pt x="388" y="1553"/>
                    </a:moveTo>
                    <a:lnTo>
                      <a:pt x="388" y="1553"/>
                    </a:lnTo>
                    <a:lnTo>
                      <a:pt x="436" y="1512"/>
                    </a:lnTo>
                    <a:lnTo>
                      <a:pt x="459" y="1492"/>
                    </a:lnTo>
                    <a:lnTo>
                      <a:pt x="481" y="1472"/>
                    </a:lnTo>
                    <a:lnTo>
                      <a:pt x="500" y="1451"/>
                    </a:lnTo>
                    <a:lnTo>
                      <a:pt x="519" y="1431"/>
                    </a:lnTo>
                    <a:lnTo>
                      <a:pt x="537" y="1409"/>
                    </a:lnTo>
                    <a:lnTo>
                      <a:pt x="553" y="1387"/>
                    </a:lnTo>
                    <a:lnTo>
                      <a:pt x="553" y="1387"/>
                    </a:lnTo>
                    <a:lnTo>
                      <a:pt x="579" y="1354"/>
                    </a:lnTo>
                    <a:lnTo>
                      <a:pt x="604" y="1324"/>
                    </a:lnTo>
                    <a:lnTo>
                      <a:pt x="628" y="1296"/>
                    </a:lnTo>
                    <a:lnTo>
                      <a:pt x="651" y="1268"/>
                    </a:lnTo>
                    <a:lnTo>
                      <a:pt x="699" y="1217"/>
                    </a:lnTo>
                    <a:lnTo>
                      <a:pt x="747" y="1169"/>
                    </a:lnTo>
                    <a:lnTo>
                      <a:pt x="844" y="1072"/>
                    </a:lnTo>
                    <a:lnTo>
                      <a:pt x="894" y="1018"/>
                    </a:lnTo>
                    <a:lnTo>
                      <a:pt x="947" y="958"/>
                    </a:lnTo>
                    <a:lnTo>
                      <a:pt x="947" y="958"/>
                    </a:lnTo>
                    <a:lnTo>
                      <a:pt x="955" y="948"/>
                    </a:lnTo>
                    <a:lnTo>
                      <a:pt x="962" y="939"/>
                    </a:lnTo>
                    <a:lnTo>
                      <a:pt x="974" y="913"/>
                    </a:lnTo>
                    <a:lnTo>
                      <a:pt x="987" y="884"/>
                    </a:lnTo>
                    <a:lnTo>
                      <a:pt x="997" y="857"/>
                    </a:lnTo>
                    <a:lnTo>
                      <a:pt x="1012" y="808"/>
                    </a:lnTo>
                    <a:lnTo>
                      <a:pt x="1018" y="787"/>
                    </a:lnTo>
                    <a:lnTo>
                      <a:pt x="1018" y="787"/>
                    </a:lnTo>
                    <a:lnTo>
                      <a:pt x="1022" y="796"/>
                    </a:lnTo>
                    <a:lnTo>
                      <a:pt x="1026" y="804"/>
                    </a:lnTo>
                    <a:lnTo>
                      <a:pt x="1033" y="812"/>
                    </a:lnTo>
                    <a:lnTo>
                      <a:pt x="1042" y="820"/>
                    </a:lnTo>
                    <a:lnTo>
                      <a:pt x="1047" y="823"/>
                    </a:lnTo>
                    <a:lnTo>
                      <a:pt x="1053" y="824"/>
                    </a:lnTo>
                    <a:lnTo>
                      <a:pt x="1060" y="824"/>
                    </a:lnTo>
                    <a:lnTo>
                      <a:pt x="1067" y="824"/>
                    </a:lnTo>
                    <a:lnTo>
                      <a:pt x="1075" y="822"/>
                    </a:lnTo>
                    <a:lnTo>
                      <a:pt x="1083" y="819"/>
                    </a:lnTo>
                    <a:lnTo>
                      <a:pt x="1083" y="819"/>
                    </a:lnTo>
                    <a:lnTo>
                      <a:pt x="1092" y="813"/>
                    </a:lnTo>
                    <a:lnTo>
                      <a:pt x="1100" y="807"/>
                    </a:lnTo>
                    <a:lnTo>
                      <a:pt x="1106" y="800"/>
                    </a:lnTo>
                    <a:lnTo>
                      <a:pt x="1113" y="792"/>
                    </a:lnTo>
                    <a:lnTo>
                      <a:pt x="1124" y="775"/>
                    </a:lnTo>
                    <a:lnTo>
                      <a:pt x="1134" y="757"/>
                    </a:lnTo>
                    <a:lnTo>
                      <a:pt x="1139" y="741"/>
                    </a:lnTo>
                    <a:lnTo>
                      <a:pt x="1145" y="729"/>
                    </a:lnTo>
                    <a:lnTo>
                      <a:pt x="1147" y="715"/>
                    </a:lnTo>
                    <a:lnTo>
                      <a:pt x="1147" y="715"/>
                    </a:lnTo>
                    <a:lnTo>
                      <a:pt x="1157" y="721"/>
                    </a:lnTo>
                    <a:lnTo>
                      <a:pt x="1168" y="725"/>
                    </a:lnTo>
                    <a:lnTo>
                      <a:pt x="1180" y="729"/>
                    </a:lnTo>
                    <a:lnTo>
                      <a:pt x="1194" y="730"/>
                    </a:lnTo>
                    <a:lnTo>
                      <a:pt x="1201" y="729"/>
                    </a:lnTo>
                    <a:lnTo>
                      <a:pt x="1207" y="727"/>
                    </a:lnTo>
                    <a:lnTo>
                      <a:pt x="1214" y="726"/>
                    </a:lnTo>
                    <a:lnTo>
                      <a:pt x="1220" y="722"/>
                    </a:lnTo>
                    <a:lnTo>
                      <a:pt x="1226" y="717"/>
                    </a:lnTo>
                    <a:lnTo>
                      <a:pt x="1232" y="710"/>
                    </a:lnTo>
                    <a:lnTo>
                      <a:pt x="1232" y="710"/>
                    </a:lnTo>
                    <a:lnTo>
                      <a:pt x="1236" y="700"/>
                    </a:lnTo>
                    <a:lnTo>
                      <a:pt x="1240" y="691"/>
                    </a:lnTo>
                    <a:lnTo>
                      <a:pt x="1248" y="668"/>
                    </a:lnTo>
                    <a:lnTo>
                      <a:pt x="1254" y="642"/>
                    </a:lnTo>
                    <a:lnTo>
                      <a:pt x="1258" y="616"/>
                    </a:lnTo>
                    <a:lnTo>
                      <a:pt x="1262" y="571"/>
                    </a:lnTo>
                    <a:lnTo>
                      <a:pt x="1263" y="553"/>
                    </a:lnTo>
                    <a:lnTo>
                      <a:pt x="1263" y="553"/>
                    </a:lnTo>
                    <a:lnTo>
                      <a:pt x="1304" y="519"/>
                    </a:lnTo>
                    <a:lnTo>
                      <a:pt x="1344" y="486"/>
                    </a:lnTo>
                    <a:lnTo>
                      <a:pt x="1387" y="447"/>
                    </a:lnTo>
                    <a:lnTo>
                      <a:pt x="1387" y="447"/>
                    </a:lnTo>
                    <a:lnTo>
                      <a:pt x="1406" y="428"/>
                    </a:lnTo>
                    <a:lnTo>
                      <a:pt x="1423" y="411"/>
                    </a:lnTo>
                    <a:lnTo>
                      <a:pt x="1446" y="384"/>
                    </a:lnTo>
                    <a:lnTo>
                      <a:pt x="1458" y="366"/>
                    </a:lnTo>
                    <a:lnTo>
                      <a:pt x="1462" y="361"/>
                    </a:lnTo>
                    <a:lnTo>
                      <a:pt x="1462" y="361"/>
                    </a:lnTo>
                    <a:lnTo>
                      <a:pt x="1474" y="358"/>
                    </a:lnTo>
                    <a:lnTo>
                      <a:pt x="1487" y="355"/>
                    </a:lnTo>
                    <a:lnTo>
                      <a:pt x="1500" y="350"/>
                    </a:lnTo>
                    <a:lnTo>
                      <a:pt x="1514" y="343"/>
                    </a:lnTo>
                    <a:lnTo>
                      <a:pt x="1521" y="339"/>
                    </a:lnTo>
                    <a:lnTo>
                      <a:pt x="1526" y="335"/>
                    </a:lnTo>
                    <a:lnTo>
                      <a:pt x="1530" y="330"/>
                    </a:lnTo>
                    <a:lnTo>
                      <a:pt x="1534" y="323"/>
                    </a:lnTo>
                    <a:lnTo>
                      <a:pt x="1537" y="317"/>
                    </a:lnTo>
                    <a:lnTo>
                      <a:pt x="1537" y="309"/>
                    </a:lnTo>
                    <a:lnTo>
                      <a:pt x="1537" y="309"/>
                    </a:lnTo>
                    <a:lnTo>
                      <a:pt x="1536" y="302"/>
                    </a:lnTo>
                    <a:lnTo>
                      <a:pt x="1534" y="294"/>
                    </a:lnTo>
                    <a:lnTo>
                      <a:pt x="1530" y="286"/>
                    </a:lnTo>
                    <a:lnTo>
                      <a:pt x="1525" y="278"/>
                    </a:lnTo>
                    <a:lnTo>
                      <a:pt x="1513" y="263"/>
                    </a:lnTo>
                    <a:lnTo>
                      <a:pt x="1496" y="246"/>
                    </a:lnTo>
                    <a:lnTo>
                      <a:pt x="1461" y="216"/>
                    </a:lnTo>
                    <a:lnTo>
                      <a:pt x="1444" y="203"/>
                    </a:lnTo>
                    <a:lnTo>
                      <a:pt x="1429" y="189"/>
                    </a:lnTo>
                    <a:lnTo>
                      <a:pt x="1429" y="189"/>
                    </a:lnTo>
                    <a:lnTo>
                      <a:pt x="1416" y="176"/>
                    </a:lnTo>
                    <a:lnTo>
                      <a:pt x="1398" y="162"/>
                    </a:lnTo>
                    <a:lnTo>
                      <a:pt x="1379" y="148"/>
                    </a:lnTo>
                    <a:lnTo>
                      <a:pt x="1357" y="135"/>
                    </a:lnTo>
                    <a:lnTo>
                      <a:pt x="1334" y="121"/>
                    </a:lnTo>
                    <a:lnTo>
                      <a:pt x="1308" y="109"/>
                    </a:lnTo>
                    <a:lnTo>
                      <a:pt x="1280" y="97"/>
                    </a:lnTo>
                    <a:lnTo>
                      <a:pt x="1251" y="84"/>
                    </a:lnTo>
                    <a:lnTo>
                      <a:pt x="1251" y="84"/>
                    </a:lnTo>
                    <a:lnTo>
                      <a:pt x="1221" y="72"/>
                    </a:lnTo>
                    <a:lnTo>
                      <a:pt x="1191" y="58"/>
                    </a:lnTo>
                    <a:lnTo>
                      <a:pt x="1136" y="30"/>
                    </a:lnTo>
                    <a:lnTo>
                      <a:pt x="1113" y="18"/>
                    </a:lnTo>
                    <a:lnTo>
                      <a:pt x="1090" y="8"/>
                    </a:lnTo>
                    <a:lnTo>
                      <a:pt x="1081" y="4"/>
                    </a:lnTo>
                    <a:lnTo>
                      <a:pt x="1071" y="1"/>
                    </a:lnTo>
                    <a:lnTo>
                      <a:pt x="1062" y="0"/>
                    </a:lnTo>
                    <a:lnTo>
                      <a:pt x="1055" y="0"/>
                    </a:lnTo>
                    <a:lnTo>
                      <a:pt x="1055" y="0"/>
                    </a:lnTo>
                    <a:lnTo>
                      <a:pt x="1036" y="4"/>
                    </a:lnTo>
                    <a:lnTo>
                      <a:pt x="1008" y="9"/>
                    </a:lnTo>
                    <a:lnTo>
                      <a:pt x="944" y="27"/>
                    </a:lnTo>
                    <a:lnTo>
                      <a:pt x="875" y="47"/>
                    </a:lnTo>
                    <a:lnTo>
                      <a:pt x="815" y="67"/>
                    </a:lnTo>
                    <a:lnTo>
                      <a:pt x="815" y="67"/>
                    </a:lnTo>
                    <a:lnTo>
                      <a:pt x="785" y="75"/>
                    </a:lnTo>
                    <a:lnTo>
                      <a:pt x="747" y="83"/>
                    </a:lnTo>
                    <a:lnTo>
                      <a:pt x="654" y="103"/>
                    </a:lnTo>
                    <a:lnTo>
                      <a:pt x="609" y="114"/>
                    </a:lnTo>
                    <a:lnTo>
                      <a:pt x="568" y="127"/>
                    </a:lnTo>
                    <a:lnTo>
                      <a:pt x="551" y="133"/>
                    </a:lnTo>
                    <a:lnTo>
                      <a:pt x="536" y="140"/>
                    </a:lnTo>
                    <a:lnTo>
                      <a:pt x="525" y="147"/>
                    </a:lnTo>
                    <a:lnTo>
                      <a:pt x="517" y="155"/>
                    </a:lnTo>
                    <a:lnTo>
                      <a:pt x="517" y="155"/>
                    </a:lnTo>
                    <a:lnTo>
                      <a:pt x="492" y="182"/>
                    </a:lnTo>
                    <a:lnTo>
                      <a:pt x="482" y="196"/>
                    </a:lnTo>
                    <a:lnTo>
                      <a:pt x="473" y="211"/>
                    </a:lnTo>
                    <a:lnTo>
                      <a:pt x="463" y="230"/>
                    </a:lnTo>
                    <a:lnTo>
                      <a:pt x="455" y="252"/>
                    </a:lnTo>
                    <a:lnTo>
                      <a:pt x="448" y="281"/>
                    </a:lnTo>
                    <a:lnTo>
                      <a:pt x="442" y="316"/>
                    </a:lnTo>
                    <a:lnTo>
                      <a:pt x="442" y="316"/>
                    </a:lnTo>
                    <a:lnTo>
                      <a:pt x="423" y="433"/>
                    </a:lnTo>
                    <a:lnTo>
                      <a:pt x="409" y="512"/>
                    </a:lnTo>
                    <a:lnTo>
                      <a:pt x="393" y="598"/>
                    </a:lnTo>
                    <a:lnTo>
                      <a:pt x="375" y="685"/>
                    </a:lnTo>
                    <a:lnTo>
                      <a:pt x="356" y="770"/>
                    </a:lnTo>
                    <a:lnTo>
                      <a:pt x="346" y="809"/>
                    </a:lnTo>
                    <a:lnTo>
                      <a:pt x="337" y="845"/>
                    </a:lnTo>
                    <a:lnTo>
                      <a:pt x="326" y="877"/>
                    </a:lnTo>
                    <a:lnTo>
                      <a:pt x="316" y="906"/>
                    </a:lnTo>
                    <a:lnTo>
                      <a:pt x="316" y="906"/>
                    </a:lnTo>
                    <a:lnTo>
                      <a:pt x="305" y="933"/>
                    </a:lnTo>
                    <a:lnTo>
                      <a:pt x="292" y="961"/>
                    </a:lnTo>
                    <a:lnTo>
                      <a:pt x="278" y="988"/>
                    </a:lnTo>
                    <a:lnTo>
                      <a:pt x="263" y="1016"/>
                    </a:lnTo>
                    <a:lnTo>
                      <a:pt x="230" y="1074"/>
                    </a:lnTo>
                    <a:lnTo>
                      <a:pt x="192" y="1135"/>
                    </a:lnTo>
                    <a:lnTo>
                      <a:pt x="150" y="1200"/>
                    </a:lnTo>
                    <a:lnTo>
                      <a:pt x="102" y="1267"/>
                    </a:lnTo>
                    <a:lnTo>
                      <a:pt x="0" y="1416"/>
                    </a:lnTo>
                    <a:lnTo>
                      <a:pt x="44" y="1553"/>
                    </a:lnTo>
                    <a:lnTo>
                      <a:pt x="388" y="155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5" name="Freeform 9"/>
              <p:cNvSpPr>
                <a:spLocks/>
              </p:cNvSpPr>
              <p:nvPr/>
            </p:nvSpPr>
            <p:spPr bwMode="auto">
              <a:xfrm rot="1800000">
                <a:off x="1286622" y="2846927"/>
                <a:ext cx="144009" cy="158058"/>
              </a:xfrm>
              <a:custGeom>
                <a:avLst/>
                <a:gdLst/>
                <a:ahLst/>
                <a:cxnLst>
                  <a:cxn ang="0">
                    <a:pos x="0" y="234"/>
                  </a:cxn>
                  <a:cxn ang="0">
                    <a:pos x="0" y="234"/>
                  </a:cxn>
                  <a:cxn ang="0">
                    <a:pos x="4" y="243"/>
                  </a:cxn>
                  <a:cxn ang="0">
                    <a:pos x="8" y="251"/>
                  </a:cxn>
                  <a:cxn ang="0">
                    <a:pos x="15" y="259"/>
                  </a:cxn>
                  <a:cxn ang="0">
                    <a:pos x="24" y="267"/>
                  </a:cxn>
                  <a:cxn ang="0">
                    <a:pos x="29" y="270"/>
                  </a:cxn>
                  <a:cxn ang="0">
                    <a:pos x="35" y="271"/>
                  </a:cxn>
                  <a:cxn ang="0">
                    <a:pos x="42" y="271"/>
                  </a:cxn>
                  <a:cxn ang="0">
                    <a:pos x="49" y="271"/>
                  </a:cxn>
                  <a:cxn ang="0">
                    <a:pos x="57" y="269"/>
                  </a:cxn>
                  <a:cxn ang="0">
                    <a:pos x="65" y="266"/>
                  </a:cxn>
                  <a:cxn ang="0">
                    <a:pos x="65" y="266"/>
                  </a:cxn>
                  <a:cxn ang="0">
                    <a:pos x="74" y="260"/>
                  </a:cxn>
                  <a:cxn ang="0">
                    <a:pos x="82" y="254"/>
                  </a:cxn>
                  <a:cxn ang="0">
                    <a:pos x="88" y="247"/>
                  </a:cxn>
                  <a:cxn ang="0">
                    <a:pos x="95" y="239"/>
                  </a:cxn>
                  <a:cxn ang="0">
                    <a:pos x="106" y="222"/>
                  </a:cxn>
                  <a:cxn ang="0">
                    <a:pos x="116" y="204"/>
                  </a:cxn>
                  <a:cxn ang="0">
                    <a:pos x="121" y="188"/>
                  </a:cxn>
                  <a:cxn ang="0">
                    <a:pos x="127" y="176"/>
                  </a:cxn>
                  <a:cxn ang="0">
                    <a:pos x="129" y="162"/>
                  </a:cxn>
                  <a:cxn ang="0">
                    <a:pos x="129" y="162"/>
                  </a:cxn>
                  <a:cxn ang="0">
                    <a:pos x="139" y="168"/>
                  </a:cxn>
                  <a:cxn ang="0">
                    <a:pos x="150" y="172"/>
                  </a:cxn>
                  <a:cxn ang="0">
                    <a:pos x="162" y="176"/>
                  </a:cxn>
                  <a:cxn ang="0">
                    <a:pos x="176" y="177"/>
                  </a:cxn>
                  <a:cxn ang="0">
                    <a:pos x="183" y="176"/>
                  </a:cxn>
                  <a:cxn ang="0">
                    <a:pos x="189" y="174"/>
                  </a:cxn>
                  <a:cxn ang="0">
                    <a:pos x="196" y="173"/>
                  </a:cxn>
                  <a:cxn ang="0">
                    <a:pos x="202" y="169"/>
                  </a:cxn>
                  <a:cxn ang="0">
                    <a:pos x="208" y="164"/>
                  </a:cxn>
                  <a:cxn ang="0">
                    <a:pos x="214" y="157"/>
                  </a:cxn>
                  <a:cxn ang="0">
                    <a:pos x="214" y="157"/>
                  </a:cxn>
                  <a:cxn ang="0">
                    <a:pos x="218" y="147"/>
                  </a:cxn>
                  <a:cxn ang="0">
                    <a:pos x="222" y="138"/>
                  </a:cxn>
                  <a:cxn ang="0">
                    <a:pos x="230" y="115"/>
                  </a:cxn>
                  <a:cxn ang="0">
                    <a:pos x="236" y="89"/>
                  </a:cxn>
                  <a:cxn ang="0">
                    <a:pos x="240" y="63"/>
                  </a:cxn>
                  <a:cxn ang="0">
                    <a:pos x="244" y="18"/>
                  </a:cxn>
                  <a:cxn ang="0">
                    <a:pos x="245" y="0"/>
                  </a:cxn>
                  <a:cxn ang="0">
                    <a:pos x="245" y="0"/>
                  </a:cxn>
                  <a:cxn ang="0">
                    <a:pos x="192" y="42"/>
                  </a:cxn>
                  <a:cxn ang="0">
                    <a:pos x="158" y="71"/>
                  </a:cxn>
                  <a:cxn ang="0">
                    <a:pos x="121" y="102"/>
                  </a:cxn>
                  <a:cxn ang="0">
                    <a:pos x="84" y="136"/>
                  </a:cxn>
                  <a:cxn ang="0">
                    <a:pos x="50" y="170"/>
                  </a:cxn>
                  <a:cxn ang="0">
                    <a:pos x="35" y="187"/>
                  </a:cxn>
                  <a:cxn ang="0">
                    <a:pos x="22" y="204"/>
                  </a:cxn>
                  <a:cxn ang="0">
                    <a:pos x="9" y="219"/>
                  </a:cxn>
                  <a:cxn ang="0">
                    <a:pos x="0" y="234"/>
                  </a:cxn>
                  <a:cxn ang="0">
                    <a:pos x="0" y="234"/>
                  </a:cxn>
                </a:cxnLst>
                <a:rect l="0" t="0" r="r" b="b"/>
                <a:pathLst>
                  <a:path w="245" h="271">
                    <a:moveTo>
                      <a:pt x="0" y="234"/>
                    </a:moveTo>
                    <a:lnTo>
                      <a:pt x="0" y="234"/>
                    </a:lnTo>
                    <a:lnTo>
                      <a:pt x="4" y="243"/>
                    </a:lnTo>
                    <a:lnTo>
                      <a:pt x="8" y="251"/>
                    </a:lnTo>
                    <a:lnTo>
                      <a:pt x="15" y="259"/>
                    </a:lnTo>
                    <a:lnTo>
                      <a:pt x="24" y="267"/>
                    </a:lnTo>
                    <a:lnTo>
                      <a:pt x="29" y="270"/>
                    </a:lnTo>
                    <a:lnTo>
                      <a:pt x="35" y="271"/>
                    </a:lnTo>
                    <a:lnTo>
                      <a:pt x="42" y="271"/>
                    </a:lnTo>
                    <a:lnTo>
                      <a:pt x="49" y="271"/>
                    </a:lnTo>
                    <a:lnTo>
                      <a:pt x="57" y="269"/>
                    </a:lnTo>
                    <a:lnTo>
                      <a:pt x="65" y="266"/>
                    </a:lnTo>
                    <a:lnTo>
                      <a:pt x="65" y="266"/>
                    </a:lnTo>
                    <a:lnTo>
                      <a:pt x="74" y="260"/>
                    </a:lnTo>
                    <a:lnTo>
                      <a:pt x="82" y="254"/>
                    </a:lnTo>
                    <a:lnTo>
                      <a:pt x="88" y="247"/>
                    </a:lnTo>
                    <a:lnTo>
                      <a:pt x="95" y="239"/>
                    </a:lnTo>
                    <a:lnTo>
                      <a:pt x="106" y="222"/>
                    </a:lnTo>
                    <a:lnTo>
                      <a:pt x="116" y="204"/>
                    </a:lnTo>
                    <a:lnTo>
                      <a:pt x="121" y="188"/>
                    </a:lnTo>
                    <a:lnTo>
                      <a:pt x="127" y="176"/>
                    </a:lnTo>
                    <a:lnTo>
                      <a:pt x="129" y="162"/>
                    </a:lnTo>
                    <a:lnTo>
                      <a:pt x="129" y="162"/>
                    </a:lnTo>
                    <a:lnTo>
                      <a:pt x="139" y="168"/>
                    </a:lnTo>
                    <a:lnTo>
                      <a:pt x="150" y="172"/>
                    </a:lnTo>
                    <a:lnTo>
                      <a:pt x="162" y="176"/>
                    </a:lnTo>
                    <a:lnTo>
                      <a:pt x="176" y="177"/>
                    </a:lnTo>
                    <a:lnTo>
                      <a:pt x="183" y="176"/>
                    </a:lnTo>
                    <a:lnTo>
                      <a:pt x="189" y="174"/>
                    </a:lnTo>
                    <a:lnTo>
                      <a:pt x="196" y="173"/>
                    </a:lnTo>
                    <a:lnTo>
                      <a:pt x="202" y="169"/>
                    </a:lnTo>
                    <a:lnTo>
                      <a:pt x="208" y="164"/>
                    </a:lnTo>
                    <a:lnTo>
                      <a:pt x="214" y="157"/>
                    </a:lnTo>
                    <a:lnTo>
                      <a:pt x="214" y="157"/>
                    </a:lnTo>
                    <a:lnTo>
                      <a:pt x="218" y="147"/>
                    </a:lnTo>
                    <a:lnTo>
                      <a:pt x="222" y="138"/>
                    </a:lnTo>
                    <a:lnTo>
                      <a:pt x="230" y="115"/>
                    </a:lnTo>
                    <a:lnTo>
                      <a:pt x="236" y="89"/>
                    </a:lnTo>
                    <a:lnTo>
                      <a:pt x="240" y="63"/>
                    </a:lnTo>
                    <a:lnTo>
                      <a:pt x="244" y="18"/>
                    </a:lnTo>
                    <a:lnTo>
                      <a:pt x="245" y="0"/>
                    </a:lnTo>
                    <a:lnTo>
                      <a:pt x="245" y="0"/>
                    </a:lnTo>
                    <a:lnTo>
                      <a:pt x="192" y="42"/>
                    </a:lnTo>
                    <a:lnTo>
                      <a:pt x="158" y="71"/>
                    </a:lnTo>
                    <a:lnTo>
                      <a:pt x="121" y="102"/>
                    </a:lnTo>
                    <a:lnTo>
                      <a:pt x="84" y="136"/>
                    </a:lnTo>
                    <a:lnTo>
                      <a:pt x="50" y="170"/>
                    </a:lnTo>
                    <a:lnTo>
                      <a:pt x="35" y="187"/>
                    </a:lnTo>
                    <a:lnTo>
                      <a:pt x="22" y="204"/>
                    </a:lnTo>
                    <a:lnTo>
                      <a:pt x="9" y="219"/>
                    </a:lnTo>
                    <a:lnTo>
                      <a:pt x="0" y="234"/>
                    </a:lnTo>
                    <a:lnTo>
                      <a:pt x="0" y="234"/>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6" name="Freeform 10"/>
              <p:cNvSpPr>
                <a:spLocks/>
              </p:cNvSpPr>
              <p:nvPr/>
            </p:nvSpPr>
            <p:spPr bwMode="auto">
              <a:xfrm rot="1800000">
                <a:off x="1175785" y="2591544"/>
                <a:ext cx="457785" cy="270456"/>
              </a:xfrm>
              <a:custGeom>
                <a:avLst/>
                <a:gdLst/>
                <a:ahLst/>
                <a:cxnLst>
                  <a:cxn ang="0">
                    <a:pos x="184" y="449"/>
                  </a:cxn>
                  <a:cxn ang="0">
                    <a:pos x="186" y="435"/>
                  </a:cxn>
                  <a:cxn ang="0">
                    <a:pos x="177" y="424"/>
                  </a:cxn>
                  <a:cxn ang="0">
                    <a:pos x="141" y="414"/>
                  </a:cxn>
                  <a:cxn ang="0">
                    <a:pos x="105" y="415"/>
                  </a:cxn>
                  <a:cxn ang="0">
                    <a:pos x="82" y="410"/>
                  </a:cxn>
                  <a:cxn ang="0">
                    <a:pos x="83" y="403"/>
                  </a:cxn>
                  <a:cxn ang="0">
                    <a:pos x="118" y="388"/>
                  </a:cxn>
                  <a:cxn ang="0">
                    <a:pos x="138" y="385"/>
                  </a:cxn>
                  <a:cxn ang="0">
                    <a:pos x="179" y="392"/>
                  </a:cxn>
                  <a:cxn ang="0">
                    <a:pos x="214" y="399"/>
                  </a:cxn>
                  <a:cxn ang="0">
                    <a:pos x="214" y="394"/>
                  </a:cxn>
                  <a:cxn ang="0">
                    <a:pos x="141" y="332"/>
                  </a:cxn>
                  <a:cxn ang="0">
                    <a:pos x="9" y="218"/>
                  </a:cxn>
                  <a:cxn ang="0">
                    <a:pos x="0" y="206"/>
                  </a:cxn>
                  <a:cxn ang="0">
                    <a:pos x="11" y="210"/>
                  </a:cxn>
                  <a:cxn ang="0">
                    <a:pos x="75" y="249"/>
                  </a:cxn>
                  <a:cxn ang="0">
                    <a:pos x="115" y="270"/>
                  </a:cxn>
                  <a:cxn ang="0">
                    <a:pos x="143" y="271"/>
                  </a:cxn>
                  <a:cxn ang="0">
                    <a:pos x="172" y="255"/>
                  </a:cxn>
                  <a:cxn ang="0">
                    <a:pos x="188" y="236"/>
                  </a:cxn>
                  <a:cxn ang="0">
                    <a:pos x="198" y="208"/>
                  </a:cxn>
                  <a:cxn ang="0">
                    <a:pos x="197" y="181"/>
                  </a:cxn>
                  <a:cxn ang="0">
                    <a:pos x="177" y="148"/>
                  </a:cxn>
                  <a:cxn ang="0">
                    <a:pos x="150" y="121"/>
                  </a:cxn>
                  <a:cxn ang="0">
                    <a:pos x="131" y="102"/>
                  </a:cxn>
                  <a:cxn ang="0">
                    <a:pos x="135" y="99"/>
                  </a:cxn>
                  <a:cxn ang="0">
                    <a:pos x="188" y="116"/>
                  </a:cxn>
                  <a:cxn ang="0">
                    <a:pos x="209" y="121"/>
                  </a:cxn>
                  <a:cxn ang="0">
                    <a:pos x="280" y="120"/>
                  </a:cxn>
                  <a:cxn ang="0">
                    <a:pos x="346" y="103"/>
                  </a:cxn>
                  <a:cxn ang="0">
                    <a:pos x="370" y="92"/>
                  </a:cxn>
                  <a:cxn ang="0">
                    <a:pos x="385" y="72"/>
                  </a:cxn>
                  <a:cxn ang="0">
                    <a:pos x="400" y="18"/>
                  </a:cxn>
                  <a:cxn ang="0">
                    <a:pos x="406" y="0"/>
                  </a:cxn>
                  <a:cxn ang="0">
                    <a:pos x="410" y="5"/>
                  </a:cxn>
                  <a:cxn ang="0">
                    <a:pos x="424" y="42"/>
                  </a:cxn>
                  <a:cxn ang="0">
                    <a:pos x="443" y="67"/>
                  </a:cxn>
                  <a:cxn ang="0">
                    <a:pos x="468" y="79"/>
                  </a:cxn>
                  <a:cxn ang="0">
                    <a:pos x="549" y="101"/>
                  </a:cxn>
                  <a:cxn ang="0">
                    <a:pos x="577" y="103"/>
                  </a:cxn>
                  <a:cxn ang="0">
                    <a:pos x="604" y="98"/>
                  </a:cxn>
                  <a:cxn ang="0">
                    <a:pos x="627" y="69"/>
                  </a:cxn>
                  <a:cxn ang="0">
                    <a:pos x="634" y="62"/>
                  </a:cxn>
                  <a:cxn ang="0">
                    <a:pos x="630" y="88"/>
                  </a:cxn>
                  <a:cxn ang="0">
                    <a:pos x="633" y="98"/>
                  </a:cxn>
                  <a:cxn ang="0">
                    <a:pos x="646" y="97"/>
                  </a:cxn>
                  <a:cxn ang="0">
                    <a:pos x="679" y="86"/>
                  </a:cxn>
                  <a:cxn ang="0">
                    <a:pos x="782" y="65"/>
                  </a:cxn>
                  <a:cxn ang="0">
                    <a:pos x="742" y="80"/>
                  </a:cxn>
                  <a:cxn ang="0">
                    <a:pos x="657" y="118"/>
                  </a:cxn>
                  <a:cxn ang="0">
                    <a:pos x="509" y="218"/>
                  </a:cxn>
                  <a:cxn ang="0">
                    <a:pos x="461" y="256"/>
                  </a:cxn>
                  <a:cxn ang="0">
                    <a:pos x="365" y="336"/>
                  </a:cxn>
                  <a:cxn ang="0">
                    <a:pos x="325" y="365"/>
                  </a:cxn>
                  <a:cxn ang="0">
                    <a:pos x="239" y="417"/>
                  </a:cxn>
                  <a:cxn ang="0">
                    <a:pos x="180" y="462"/>
                  </a:cxn>
                </a:cxnLst>
                <a:rect l="0" t="0" r="r" b="b"/>
                <a:pathLst>
                  <a:path w="782" h="462">
                    <a:moveTo>
                      <a:pt x="180" y="462"/>
                    </a:moveTo>
                    <a:lnTo>
                      <a:pt x="180" y="462"/>
                    </a:lnTo>
                    <a:lnTo>
                      <a:pt x="184" y="449"/>
                    </a:lnTo>
                    <a:lnTo>
                      <a:pt x="186" y="444"/>
                    </a:lnTo>
                    <a:lnTo>
                      <a:pt x="186" y="439"/>
                    </a:lnTo>
                    <a:lnTo>
                      <a:pt x="186" y="435"/>
                    </a:lnTo>
                    <a:lnTo>
                      <a:pt x="184" y="430"/>
                    </a:lnTo>
                    <a:lnTo>
                      <a:pt x="182" y="426"/>
                    </a:lnTo>
                    <a:lnTo>
                      <a:pt x="177" y="424"/>
                    </a:lnTo>
                    <a:lnTo>
                      <a:pt x="169" y="418"/>
                    </a:lnTo>
                    <a:lnTo>
                      <a:pt x="157" y="415"/>
                    </a:lnTo>
                    <a:lnTo>
                      <a:pt x="141" y="414"/>
                    </a:lnTo>
                    <a:lnTo>
                      <a:pt x="123" y="414"/>
                    </a:lnTo>
                    <a:lnTo>
                      <a:pt x="123" y="414"/>
                    </a:lnTo>
                    <a:lnTo>
                      <a:pt x="105" y="415"/>
                    </a:lnTo>
                    <a:lnTo>
                      <a:pt x="92" y="414"/>
                    </a:lnTo>
                    <a:lnTo>
                      <a:pt x="85" y="411"/>
                    </a:lnTo>
                    <a:lnTo>
                      <a:pt x="82" y="410"/>
                    </a:lnTo>
                    <a:lnTo>
                      <a:pt x="82" y="407"/>
                    </a:lnTo>
                    <a:lnTo>
                      <a:pt x="82" y="406"/>
                    </a:lnTo>
                    <a:lnTo>
                      <a:pt x="83" y="403"/>
                    </a:lnTo>
                    <a:lnTo>
                      <a:pt x="90" y="398"/>
                    </a:lnTo>
                    <a:lnTo>
                      <a:pt x="103" y="394"/>
                    </a:lnTo>
                    <a:lnTo>
                      <a:pt x="118" y="388"/>
                    </a:lnTo>
                    <a:lnTo>
                      <a:pt x="118" y="388"/>
                    </a:lnTo>
                    <a:lnTo>
                      <a:pt x="127" y="387"/>
                    </a:lnTo>
                    <a:lnTo>
                      <a:pt x="138" y="385"/>
                    </a:lnTo>
                    <a:lnTo>
                      <a:pt x="149" y="387"/>
                    </a:lnTo>
                    <a:lnTo>
                      <a:pt x="158" y="388"/>
                    </a:lnTo>
                    <a:lnTo>
                      <a:pt x="179" y="392"/>
                    </a:lnTo>
                    <a:lnTo>
                      <a:pt x="197" y="396"/>
                    </a:lnTo>
                    <a:lnTo>
                      <a:pt x="210" y="399"/>
                    </a:lnTo>
                    <a:lnTo>
                      <a:pt x="214" y="399"/>
                    </a:lnTo>
                    <a:lnTo>
                      <a:pt x="217" y="399"/>
                    </a:lnTo>
                    <a:lnTo>
                      <a:pt x="217" y="398"/>
                    </a:lnTo>
                    <a:lnTo>
                      <a:pt x="214" y="394"/>
                    </a:lnTo>
                    <a:lnTo>
                      <a:pt x="201" y="381"/>
                    </a:lnTo>
                    <a:lnTo>
                      <a:pt x="201" y="381"/>
                    </a:lnTo>
                    <a:lnTo>
                      <a:pt x="141" y="332"/>
                    </a:lnTo>
                    <a:lnTo>
                      <a:pt x="64" y="268"/>
                    </a:lnTo>
                    <a:lnTo>
                      <a:pt x="32" y="240"/>
                    </a:lnTo>
                    <a:lnTo>
                      <a:pt x="9" y="218"/>
                    </a:lnTo>
                    <a:lnTo>
                      <a:pt x="2" y="211"/>
                    </a:lnTo>
                    <a:lnTo>
                      <a:pt x="0" y="207"/>
                    </a:lnTo>
                    <a:lnTo>
                      <a:pt x="0" y="206"/>
                    </a:lnTo>
                    <a:lnTo>
                      <a:pt x="3" y="206"/>
                    </a:lnTo>
                    <a:lnTo>
                      <a:pt x="11" y="210"/>
                    </a:lnTo>
                    <a:lnTo>
                      <a:pt x="11" y="210"/>
                    </a:lnTo>
                    <a:lnTo>
                      <a:pt x="33" y="222"/>
                    </a:lnTo>
                    <a:lnTo>
                      <a:pt x="55" y="236"/>
                    </a:lnTo>
                    <a:lnTo>
                      <a:pt x="75" y="249"/>
                    </a:lnTo>
                    <a:lnTo>
                      <a:pt x="94" y="261"/>
                    </a:lnTo>
                    <a:lnTo>
                      <a:pt x="105" y="266"/>
                    </a:lnTo>
                    <a:lnTo>
                      <a:pt x="115" y="270"/>
                    </a:lnTo>
                    <a:lnTo>
                      <a:pt x="124" y="271"/>
                    </a:lnTo>
                    <a:lnTo>
                      <a:pt x="134" y="272"/>
                    </a:lnTo>
                    <a:lnTo>
                      <a:pt x="143" y="271"/>
                    </a:lnTo>
                    <a:lnTo>
                      <a:pt x="153" y="267"/>
                    </a:lnTo>
                    <a:lnTo>
                      <a:pt x="162" y="261"/>
                    </a:lnTo>
                    <a:lnTo>
                      <a:pt x="172" y="255"/>
                    </a:lnTo>
                    <a:lnTo>
                      <a:pt x="172" y="255"/>
                    </a:lnTo>
                    <a:lnTo>
                      <a:pt x="182" y="245"/>
                    </a:lnTo>
                    <a:lnTo>
                      <a:pt x="188" y="236"/>
                    </a:lnTo>
                    <a:lnTo>
                      <a:pt x="194" y="226"/>
                    </a:lnTo>
                    <a:lnTo>
                      <a:pt x="197" y="218"/>
                    </a:lnTo>
                    <a:lnTo>
                      <a:pt x="198" y="208"/>
                    </a:lnTo>
                    <a:lnTo>
                      <a:pt x="199" y="199"/>
                    </a:lnTo>
                    <a:lnTo>
                      <a:pt x="198" y="191"/>
                    </a:lnTo>
                    <a:lnTo>
                      <a:pt x="197" y="181"/>
                    </a:lnTo>
                    <a:lnTo>
                      <a:pt x="192" y="173"/>
                    </a:lnTo>
                    <a:lnTo>
                      <a:pt x="188" y="165"/>
                    </a:lnTo>
                    <a:lnTo>
                      <a:pt x="177" y="148"/>
                    </a:lnTo>
                    <a:lnTo>
                      <a:pt x="165" y="133"/>
                    </a:lnTo>
                    <a:lnTo>
                      <a:pt x="150" y="121"/>
                    </a:lnTo>
                    <a:lnTo>
                      <a:pt x="150" y="121"/>
                    </a:lnTo>
                    <a:lnTo>
                      <a:pt x="138" y="110"/>
                    </a:lnTo>
                    <a:lnTo>
                      <a:pt x="131" y="103"/>
                    </a:lnTo>
                    <a:lnTo>
                      <a:pt x="131" y="102"/>
                    </a:lnTo>
                    <a:lnTo>
                      <a:pt x="131" y="101"/>
                    </a:lnTo>
                    <a:lnTo>
                      <a:pt x="132" y="99"/>
                    </a:lnTo>
                    <a:lnTo>
                      <a:pt x="135" y="99"/>
                    </a:lnTo>
                    <a:lnTo>
                      <a:pt x="143" y="101"/>
                    </a:lnTo>
                    <a:lnTo>
                      <a:pt x="156" y="103"/>
                    </a:lnTo>
                    <a:lnTo>
                      <a:pt x="188" y="116"/>
                    </a:lnTo>
                    <a:lnTo>
                      <a:pt x="188" y="116"/>
                    </a:lnTo>
                    <a:lnTo>
                      <a:pt x="198" y="118"/>
                    </a:lnTo>
                    <a:lnTo>
                      <a:pt x="209" y="121"/>
                    </a:lnTo>
                    <a:lnTo>
                      <a:pt x="231" y="124"/>
                    </a:lnTo>
                    <a:lnTo>
                      <a:pt x="255" y="122"/>
                    </a:lnTo>
                    <a:lnTo>
                      <a:pt x="280" y="120"/>
                    </a:lnTo>
                    <a:lnTo>
                      <a:pt x="304" y="116"/>
                    </a:lnTo>
                    <a:lnTo>
                      <a:pt x="326" y="110"/>
                    </a:lnTo>
                    <a:lnTo>
                      <a:pt x="346" y="103"/>
                    </a:lnTo>
                    <a:lnTo>
                      <a:pt x="363" y="97"/>
                    </a:lnTo>
                    <a:lnTo>
                      <a:pt x="363" y="97"/>
                    </a:lnTo>
                    <a:lnTo>
                      <a:pt x="370" y="92"/>
                    </a:lnTo>
                    <a:lnTo>
                      <a:pt x="375" y="87"/>
                    </a:lnTo>
                    <a:lnTo>
                      <a:pt x="380" y="80"/>
                    </a:lnTo>
                    <a:lnTo>
                      <a:pt x="385" y="72"/>
                    </a:lnTo>
                    <a:lnTo>
                      <a:pt x="390" y="53"/>
                    </a:lnTo>
                    <a:lnTo>
                      <a:pt x="395" y="34"/>
                    </a:lnTo>
                    <a:lnTo>
                      <a:pt x="400" y="18"/>
                    </a:lnTo>
                    <a:lnTo>
                      <a:pt x="402" y="5"/>
                    </a:lnTo>
                    <a:lnTo>
                      <a:pt x="404" y="3"/>
                    </a:lnTo>
                    <a:lnTo>
                      <a:pt x="406" y="0"/>
                    </a:lnTo>
                    <a:lnTo>
                      <a:pt x="408" y="1"/>
                    </a:lnTo>
                    <a:lnTo>
                      <a:pt x="410" y="5"/>
                    </a:lnTo>
                    <a:lnTo>
                      <a:pt x="410" y="5"/>
                    </a:lnTo>
                    <a:lnTo>
                      <a:pt x="415" y="15"/>
                    </a:lnTo>
                    <a:lnTo>
                      <a:pt x="419" y="24"/>
                    </a:lnTo>
                    <a:lnTo>
                      <a:pt x="424" y="42"/>
                    </a:lnTo>
                    <a:lnTo>
                      <a:pt x="428" y="52"/>
                    </a:lnTo>
                    <a:lnTo>
                      <a:pt x="435" y="60"/>
                    </a:lnTo>
                    <a:lnTo>
                      <a:pt x="443" y="67"/>
                    </a:lnTo>
                    <a:lnTo>
                      <a:pt x="454" y="73"/>
                    </a:lnTo>
                    <a:lnTo>
                      <a:pt x="454" y="73"/>
                    </a:lnTo>
                    <a:lnTo>
                      <a:pt x="468" y="79"/>
                    </a:lnTo>
                    <a:lnTo>
                      <a:pt x="483" y="84"/>
                    </a:lnTo>
                    <a:lnTo>
                      <a:pt x="517" y="94"/>
                    </a:lnTo>
                    <a:lnTo>
                      <a:pt x="549" y="101"/>
                    </a:lnTo>
                    <a:lnTo>
                      <a:pt x="563" y="102"/>
                    </a:lnTo>
                    <a:lnTo>
                      <a:pt x="577" y="103"/>
                    </a:lnTo>
                    <a:lnTo>
                      <a:pt x="577" y="103"/>
                    </a:lnTo>
                    <a:lnTo>
                      <a:pt x="593" y="102"/>
                    </a:lnTo>
                    <a:lnTo>
                      <a:pt x="600" y="101"/>
                    </a:lnTo>
                    <a:lnTo>
                      <a:pt x="604" y="98"/>
                    </a:lnTo>
                    <a:lnTo>
                      <a:pt x="609" y="94"/>
                    </a:lnTo>
                    <a:lnTo>
                      <a:pt x="613" y="88"/>
                    </a:lnTo>
                    <a:lnTo>
                      <a:pt x="627" y="69"/>
                    </a:lnTo>
                    <a:lnTo>
                      <a:pt x="627" y="69"/>
                    </a:lnTo>
                    <a:lnTo>
                      <a:pt x="633" y="62"/>
                    </a:lnTo>
                    <a:lnTo>
                      <a:pt x="634" y="62"/>
                    </a:lnTo>
                    <a:lnTo>
                      <a:pt x="634" y="64"/>
                    </a:lnTo>
                    <a:lnTo>
                      <a:pt x="631" y="79"/>
                    </a:lnTo>
                    <a:lnTo>
                      <a:pt x="630" y="88"/>
                    </a:lnTo>
                    <a:lnTo>
                      <a:pt x="630" y="92"/>
                    </a:lnTo>
                    <a:lnTo>
                      <a:pt x="631" y="95"/>
                    </a:lnTo>
                    <a:lnTo>
                      <a:pt x="633" y="98"/>
                    </a:lnTo>
                    <a:lnTo>
                      <a:pt x="635" y="99"/>
                    </a:lnTo>
                    <a:lnTo>
                      <a:pt x="641" y="99"/>
                    </a:lnTo>
                    <a:lnTo>
                      <a:pt x="646" y="97"/>
                    </a:lnTo>
                    <a:lnTo>
                      <a:pt x="646" y="97"/>
                    </a:lnTo>
                    <a:lnTo>
                      <a:pt x="663" y="91"/>
                    </a:lnTo>
                    <a:lnTo>
                      <a:pt x="679" y="86"/>
                    </a:lnTo>
                    <a:lnTo>
                      <a:pt x="716" y="76"/>
                    </a:lnTo>
                    <a:lnTo>
                      <a:pt x="752" y="69"/>
                    </a:lnTo>
                    <a:lnTo>
                      <a:pt x="782" y="65"/>
                    </a:lnTo>
                    <a:lnTo>
                      <a:pt x="782" y="65"/>
                    </a:lnTo>
                    <a:lnTo>
                      <a:pt x="763" y="72"/>
                    </a:lnTo>
                    <a:lnTo>
                      <a:pt x="742" y="80"/>
                    </a:lnTo>
                    <a:lnTo>
                      <a:pt x="718" y="90"/>
                    </a:lnTo>
                    <a:lnTo>
                      <a:pt x="690" y="102"/>
                    </a:lnTo>
                    <a:lnTo>
                      <a:pt x="657" y="118"/>
                    </a:lnTo>
                    <a:lnTo>
                      <a:pt x="616" y="143"/>
                    </a:lnTo>
                    <a:lnTo>
                      <a:pt x="567" y="176"/>
                    </a:lnTo>
                    <a:lnTo>
                      <a:pt x="509" y="218"/>
                    </a:lnTo>
                    <a:lnTo>
                      <a:pt x="509" y="218"/>
                    </a:lnTo>
                    <a:lnTo>
                      <a:pt x="484" y="237"/>
                    </a:lnTo>
                    <a:lnTo>
                      <a:pt x="461" y="256"/>
                    </a:lnTo>
                    <a:lnTo>
                      <a:pt x="419" y="291"/>
                    </a:lnTo>
                    <a:lnTo>
                      <a:pt x="382" y="323"/>
                    </a:lnTo>
                    <a:lnTo>
                      <a:pt x="365" y="336"/>
                    </a:lnTo>
                    <a:lnTo>
                      <a:pt x="349" y="349"/>
                    </a:lnTo>
                    <a:lnTo>
                      <a:pt x="349" y="349"/>
                    </a:lnTo>
                    <a:lnTo>
                      <a:pt x="325" y="365"/>
                    </a:lnTo>
                    <a:lnTo>
                      <a:pt x="301" y="380"/>
                    </a:lnTo>
                    <a:lnTo>
                      <a:pt x="259" y="405"/>
                    </a:lnTo>
                    <a:lnTo>
                      <a:pt x="239" y="417"/>
                    </a:lnTo>
                    <a:lnTo>
                      <a:pt x="220" y="430"/>
                    </a:lnTo>
                    <a:lnTo>
                      <a:pt x="199" y="445"/>
                    </a:lnTo>
                    <a:lnTo>
                      <a:pt x="180" y="462"/>
                    </a:lnTo>
                    <a:lnTo>
                      <a:pt x="180" y="46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7" name="Freeform 12"/>
              <p:cNvSpPr>
                <a:spLocks/>
              </p:cNvSpPr>
              <p:nvPr/>
            </p:nvSpPr>
            <p:spPr bwMode="auto">
              <a:xfrm rot="1800000">
                <a:off x="1405169" y="2895940"/>
                <a:ext cx="28099" cy="77273"/>
              </a:xfrm>
              <a:custGeom>
                <a:avLst/>
                <a:gdLst/>
                <a:ahLst/>
                <a:cxnLst>
                  <a:cxn ang="0">
                    <a:pos x="12" y="133"/>
                  </a:cxn>
                  <a:cxn ang="0">
                    <a:pos x="12" y="133"/>
                  </a:cxn>
                  <a:cxn ang="0">
                    <a:pos x="19" y="126"/>
                  </a:cxn>
                  <a:cxn ang="0">
                    <a:pos x="19" y="126"/>
                  </a:cxn>
                  <a:cxn ang="0">
                    <a:pos x="24" y="113"/>
                  </a:cxn>
                  <a:cxn ang="0">
                    <a:pos x="30" y="100"/>
                  </a:cxn>
                  <a:cxn ang="0">
                    <a:pos x="35" y="84"/>
                  </a:cxn>
                  <a:cxn ang="0">
                    <a:pos x="38" y="67"/>
                  </a:cxn>
                  <a:cxn ang="0">
                    <a:pos x="45" y="33"/>
                  </a:cxn>
                  <a:cxn ang="0">
                    <a:pos x="47" y="2"/>
                  </a:cxn>
                  <a:cxn ang="0">
                    <a:pos x="47" y="2"/>
                  </a:cxn>
                  <a:cxn ang="0">
                    <a:pos x="41" y="0"/>
                  </a:cxn>
                  <a:cxn ang="0">
                    <a:pos x="34" y="0"/>
                  </a:cxn>
                  <a:cxn ang="0">
                    <a:pos x="30" y="3"/>
                  </a:cxn>
                  <a:cxn ang="0">
                    <a:pos x="24" y="6"/>
                  </a:cxn>
                  <a:cxn ang="0">
                    <a:pos x="20" y="9"/>
                  </a:cxn>
                  <a:cxn ang="0">
                    <a:pos x="17" y="14"/>
                  </a:cxn>
                  <a:cxn ang="0">
                    <a:pos x="12" y="24"/>
                  </a:cxn>
                  <a:cxn ang="0">
                    <a:pos x="8" y="34"/>
                  </a:cxn>
                  <a:cxn ang="0">
                    <a:pos x="5" y="45"/>
                  </a:cxn>
                  <a:cxn ang="0">
                    <a:pos x="2" y="55"/>
                  </a:cxn>
                  <a:cxn ang="0">
                    <a:pos x="1" y="62"/>
                  </a:cxn>
                  <a:cxn ang="0">
                    <a:pos x="1" y="62"/>
                  </a:cxn>
                  <a:cxn ang="0">
                    <a:pos x="0" y="67"/>
                  </a:cxn>
                  <a:cxn ang="0">
                    <a:pos x="0" y="74"/>
                  </a:cxn>
                  <a:cxn ang="0">
                    <a:pos x="1" y="92"/>
                  </a:cxn>
                  <a:cxn ang="0">
                    <a:pos x="7" y="113"/>
                  </a:cxn>
                  <a:cxn ang="0">
                    <a:pos x="12" y="133"/>
                  </a:cxn>
                  <a:cxn ang="0">
                    <a:pos x="12" y="133"/>
                  </a:cxn>
                </a:cxnLst>
                <a:rect l="0" t="0" r="r" b="b"/>
                <a:pathLst>
                  <a:path w="47" h="133">
                    <a:moveTo>
                      <a:pt x="12" y="133"/>
                    </a:moveTo>
                    <a:lnTo>
                      <a:pt x="12" y="133"/>
                    </a:lnTo>
                    <a:lnTo>
                      <a:pt x="19" y="126"/>
                    </a:lnTo>
                    <a:lnTo>
                      <a:pt x="19" y="126"/>
                    </a:lnTo>
                    <a:lnTo>
                      <a:pt x="24" y="113"/>
                    </a:lnTo>
                    <a:lnTo>
                      <a:pt x="30" y="100"/>
                    </a:lnTo>
                    <a:lnTo>
                      <a:pt x="35" y="84"/>
                    </a:lnTo>
                    <a:lnTo>
                      <a:pt x="38" y="67"/>
                    </a:lnTo>
                    <a:lnTo>
                      <a:pt x="45" y="33"/>
                    </a:lnTo>
                    <a:lnTo>
                      <a:pt x="47" y="2"/>
                    </a:lnTo>
                    <a:lnTo>
                      <a:pt x="47" y="2"/>
                    </a:lnTo>
                    <a:lnTo>
                      <a:pt x="41" y="0"/>
                    </a:lnTo>
                    <a:lnTo>
                      <a:pt x="34" y="0"/>
                    </a:lnTo>
                    <a:lnTo>
                      <a:pt x="30" y="3"/>
                    </a:lnTo>
                    <a:lnTo>
                      <a:pt x="24" y="6"/>
                    </a:lnTo>
                    <a:lnTo>
                      <a:pt x="20" y="9"/>
                    </a:lnTo>
                    <a:lnTo>
                      <a:pt x="17" y="14"/>
                    </a:lnTo>
                    <a:lnTo>
                      <a:pt x="12" y="24"/>
                    </a:lnTo>
                    <a:lnTo>
                      <a:pt x="8" y="34"/>
                    </a:lnTo>
                    <a:lnTo>
                      <a:pt x="5" y="45"/>
                    </a:lnTo>
                    <a:lnTo>
                      <a:pt x="2" y="55"/>
                    </a:lnTo>
                    <a:lnTo>
                      <a:pt x="1" y="62"/>
                    </a:lnTo>
                    <a:lnTo>
                      <a:pt x="1" y="62"/>
                    </a:lnTo>
                    <a:lnTo>
                      <a:pt x="0" y="67"/>
                    </a:lnTo>
                    <a:lnTo>
                      <a:pt x="0" y="74"/>
                    </a:lnTo>
                    <a:lnTo>
                      <a:pt x="1" y="92"/>
                    </a:lnTo>
                    <a:lnTo>
                      <a:pt x="7" y="113"/>
                    </a:lnTo>
                    <a:lnTo>
                      <a:pt x="12" y="133"/>
                    </a:lnTo>
                    <a:lnTo>
                      <a:pt x="12" y="13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8" name="Freeform 13"/>
              <p:cNvSpPr>
                <a:spLocks/>
              </p:cNvSpPr>
              <p:nvPr/>
            </p:nvSpPr>
            <p:spPr bwMode="auto">
              <a:xfrm rot="1800000">
                <a:off x="1300390" y="2919061"/>
                <a:ext cx="43320" cy="70248"/>
              </a:xfrm>
              <a:custGeom>
                <a:avLst/>
                <a:gdLst/>
                <a:ahLst/>
                <a:cxnLst>
                  <a:cxn ang="0">
                    <a:pos x="1" y="120"/>
                  </a:cxn>
                  <a:cxn ang="0">
                    <a:pos x="1" y="120"/>
                  </a:cxn>
                  <a:cxn ang="0">
                    <a:pos x="9" y="117"/>
                  </a:cxn>
                  <a:cxn ang="0">
                    <a:pos x="9" y="117"/>
                  </a:cxn>
                  <a:cxn ang="0">
                    <a:pos x="16" y="111"/>
                  </a:cxn>
                  <a:cxn ang="0">
                    <a:pos x="23" y="107"/>
                  </a:cxn>
                  <a:cxn ang="0">
                    <a:pos x="35" y="95"/>
                  </a:cxn>
                  <a:cxn ang="0">
                    <a:pos x="45" y="81"/>
                  </a:cxn>
                  <a:cxn ang="0">
                    <a:pos x="54" y="66"/>
                  </a:cxn>
                  <a:cxn ang="0">
                    <a:pos x="61" y="51"/>
                  </a:cxn>
                  <a:cxn ang="0">
                    <a:pos x="67" y="39"/>
                  </a:cxn>
                  <a:cxn ang="0">
                    <a:pos x="72" y="19"/>
                  </a:cxn>
                  <a:cxn ang="0">
                    <a:pos x="72" y="19"/>
                  </a:cxn>
                  <a:cxn ang="0">
                    <a:pos x="64" y="10"/>
                  </a:cxn>
                  <a:cxn ang="0">
                    <a:pos x="54" y="1"/>
                  </a:cxn>
                  <a:cxn ang="0">
                    <a:pos x="54" y="1"/>
                  </a:cxn>
                  <a:cxn ang="0">
                    <a:pos x="52" y="0"/>
                  </a:cxn>
                  <a:cxn ang="0">
                    <a:pos x="49" y="0"/>
                  </a:cxn>
                  <a:cxn ang="0">
                    <a:pos x="46" y="1"/>
                  </a:cxn>
                  <a:cxn ang="0">
                    <a:pos x="43" y="2"/>
                  </a:cxn>
                  <a:cxn ang="0">
                    <a:pos x="37" y="9"/>
                  </a:cxn>
                  <a:cxn ang="0">
                    <a:pos x="30" y="19"/>
                  </a:cxn>
                  <a:cxn ang="0">
                    <a:pos x="18" y="38"/>
                  </a:cxn>
                  <a:cxn ang="0">
                    <a:pos x="8" y="54"/>
                  </a:cxn>
                  <a:cxn ang="0">
                    <a:pos x="8" y="54"/>
                  </a:cxn>
                  <a:cxn ang="0">
                    <a:pos x="5" y="60"/>
                  </a:cxn>
                  <a:cxn ang="0">
                    <a:pos x="4" y="66"/>
                  </a:cxn>
                  <a:cxn ang="0">
                    <a:pos x="1" y="83"/>
                  </a:cxn>
                  <a:cxn ang="0">
                    <a:pos x="0" y="102"/>
                  </a:cxn>
                  <a:cxn ang="0">
                    <a:pos x="1" y="120"/>
                  </a:cxn>
                  <a:cxn ang="0">
                    <a:pos x="1" y="120"/>
                  </a:cxn>
                </a:cxnLst>
                <a:rect l="0" t="0" r="r" b="b"/>
                <a:pathLst>
                  <a:path w="72" h="120">
                    <a:moveTo>
                      <a:pt x="1" y="120"/>
                    </a:moveTo>
                    <a:lnTo>
                      <a:pt x="1" y="120"/>
                    </a:lnTo>
                    <a:lnTo>
                      <a:pt x="9" y="117"/>
                    </a:lnTo>
                    <a:lnTo>
                      <a:pt x="9" y="117"/>
                    </a:lnTo>
                    <a:lnTo>
                      <a:pt x="16" y="111"/>
                    </a:lnTo>
                    <a:lnTo>
                      <a:pt x="23" y="107"/>
                    </a:lnTo>
                    <a:lnTo>
                      <a:pt x="35" y="95"/>
                    </a:lnTo>
                    <a:lnTo>
                      <a:pt x="45" y="81"/>
                    </a:lnTo>
                    <a:lnTo>
                      <a:pt x="54" y="66"/>
                    </a:lnTo>
                    <a:lnTo>
                      <a:pt x="61" y="51"/>
                    </a:lnTo>
                    <a:lnTo>
                      <a:pt x="67" y="39"/>
                    </a:lnTo>
                    <a:lnTo>
                      <a:pt x="72" y="19"/>
                    </a:lnTo>
                    <a:lnTo>
                      <a:pt x="72" y="19"/>
                    </a:lnTo>
                    <a:lnTo>
                      <a:pt x="64" y="10"/>
                    </a:lnTo>
                    <a:lnTo>
                      <a:pt x="54" y="1"/>
                    </a:lnTo>
                    <a:lnTo>
                      <a:pt x="54" y="1"/>
                    </a:lnTo>
                    <a:lnTo>
                      <a:pt x="52" y="0"/>
                    </a:lnTo>
                    <a:lnTo>
                      <a:pt x="49" y="0"/>
                    </a:lnTo>
                    <a:lnTo>
                      <a:pt x="46" y="1"/>
                    </a:lnTo>
                    <a:lnTo>
                      <a:pt x="43" y="2"/>
                    </a:lnTo>
                    <a:lnTo>
                      <a:pt x="37" y="9"/>
                    </a:lnTo>
                    <a:lnTo>
                      <a:pt x="30" y="19"/>
                    </a:lnTo>
                    <a:lnTo>
                      <a:pt x="18" y="38"/>
                    </a:lnTo>
                    <a:lnTo>
                      <a:pt x="8" y="54"/>
                    </a:lnTo>
                    <a:lnTo>
                      <a:pt x="8" y="54"/>
                    </a:lnTo>
                    <a:lnTo>
                      <a:pt x="5" y="60"/>
                    </a:lnTo>
                    <a:lnTo>
                      <a:pt x="4" y="66"/>
                    </a:lnTo>
                    <a:lnTo>
                      <a:pt x="1" y="83"/>
                    </a:lnTo>
                    <a:lnTo>
                      <a:pt x="0" y="102"/>
                    </a:lnTo>
                    <a:lnTo>
                      <a:pt x="1" y="120"/>
                    </a:lnTo>
                    <a:lnTo>
                      <a:pt x="1" y="12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9" name="Freeform 14"/>
              <p:cNvSpPr>
                <a:spLocks/>
              </p:cNvSpPr>
              <p:nvPr/>
            </p:nvSpPr>
            <p:spPr bwMode="auto">
              <a:xfrm rot="1800000">
                <a:off x="708419" y="2405823"/>
                <a:ext cx="763365" cy="881616"/>
              </a:xfrm>
              <a:custGeom>
                <a:avLst/>
                <a:gdLst/>
                <a:ahLst/>
                <a:cxnLst>
                  <a:cxn ang="0">
                    <a:pos x="423" y="1374"/>
                  </a:cxn>
                  <a:cxn ang="0">
                    <a:pos x="543" y="1238"/>
                  </a:cxn>
                  <a:cxn ang="0">
                    <a:pos x="747" y="1005"/>
                  </a:cxn>
                  <a:cxn ang="0">
                    <a:pos x="831" y="874"/>
                  </a:cxn>
                  <a:cxn ang="0">
                    <a:pos x="950" y="672"/>
                  </a:cxn>
                  <a:cxn ang="0">
                    <a:pos x="1028" y="591"/>
                  </a:cxn>
                  <a:cxn ang="0">
                    <a:pos x="1119" y="526"/>
                  </a:cxn>
                  <a:cxn ang="0">
                    <a:pos x="1168" y="482"/>
                  </a:cxn>
                  <a:cxn ang="0">
                    <a:pos x="1158" y="453"/>
                  </a:cxn>
                  <a:cxn ang="0">
                    <a:pos x="1120" y="416"/>
                  </a:cxn>
                  <a:cxn ang="0">
                    <a:pos x="1078" y="409"/>
                  </a:cxn>
                  <a:cxn ang="0">
                    <a:pos x="1021" y="438"/>
                  </a:cxn>
                  <a:cxn ang="0">
                    <a:pos x="910" y="521"/>
                  </a:cxn>
                  <a:cxn ang="0">
                    <a:pos x="834" y="555"/>
                  </a:cxn>
                  <a:cxn ang="0">
                    <a:pos x="781" y="547"/>
                  </a:cxn>
                  <a:cxn ang="0">
                    <a:pos x="735" y="507"/>
                  </a:cxn>
                  <a:cxn ang="0">
                    <a:pos x="680" y="502"/>
                  </a:cxn>
                  <a:cxn ang="0">
                    <a:pos x="673" y="484"/>
                  </a:cxn>
                  <a:cxn ang="0">
                    <a:pos x="702" y="432"/>
                  </a:cxn>
                  <a:cxn ang="0">
                    <a:pos x="679" y="392"/>
                  </a:cxn>
                  <a:cxn ang="0">
                    <a:pos x="597" y="273"/>
                  </a:cxn>
                  <a:cxn ang="0">
                    <a:pos x="590" y="239"/>
                  </a:cxn>
                  <a:cxn ang="0">
                    <a:pos x="612" y="238"/>
                  </a:cxn>
                  <a:cxn ang="0">
                    <a:pos x="709" y="281"/>
                  </a:cxn>
                  <a:cxn ang="0">
                    <a:pos x="737" y="269"/>
                  </a:cxn>
                  <a:cxn ang="0">
                    <a:pos x="746" y="234"/>
                  </a:cxn>
                  <a:cxn ang="0">
                    <a:pos x="729" y="152"/>
                  </a:cxn>
                  <a:cxn ang="0">
                    <a:pos x="754" y="144"/>
                  </a:cxn>
                  <a:cxn ang="0">
                    <a:pos x="842" y="163"/>
                  </a:cxn>
                  <a:cxn ang="0">
                    <a:pos x="917" y="144"/>
                  </a:cxn>
                  <a:cxn ang="0">
                    <a:pos x="988" y="84"/>
                  </a:cxn>
                  <a:cxn ang="0">
                    <a:pos x="1029" y="52"/>
                  </a:cxn>
                  <a:cxn ang="0">
                    <a:pos x="1060" y="73"/>
                  </a:cxn>
                  <a:cxn ang="0">
                    <a:pos x="1146" y="120"/>
                  </a:cxn>
                  <a:cxn ang="0">
                    <a:pos x="1201" y="115"/>
                  </a:cxn>
                  <a:cxn ang="0">
                    <a:pos x="1232" y="107"/>
                  </a:cxn>
                  <a:cxn ang="0">
                    <a:pos x="1278" y="131"/>
                  </a:cxn>
                  <a:cxn ang="0">
                    <a:pos x="1299" y="129"/>
                  </a:cxn>
                  <a:cxn ang="0">
                    <a:pos x="1291" y="108"/>
                  </a:cxn>
                  <a:cxn ang="0">
                    <a:pos x="1165" y="43"/>
                  </a:cxn>
                  <a:cxn ang="0">
                    <a:pos x="1101" y="11"/>
                  </a:cxn>
                  <a:cxn ang="0">
                    <a:pos x="1018" y="0"/>
                  </a:cxn>
                  <a:cxn ang="0">
                    <a:pos x="894" y="22"/>
                  </a:cxn>
                  <a:cxn ang="0">
                    <a:pos x="631" y="97"/>
                  </a:cxn>
                  <a:cxn ang="0">
                    <a:pos x="513" y="152"/>
                  </a:cxn>
                  <a:cxn ang="0">
                    <a:pos x="492" y="183"/>
                  </a:cxn>
                  <a:cxn ang="0">
                    <a:pos x="491" y="257"/>
                  </a:cxn>
                  <a:cxn ang="0">
                    <a:pos x="446" y="490"/>
                  </a:cxn>
                  <a:cxn ang="0">
                    <a:pos x="378" y="732"/>
                  </a:cxn>
                  <a:cxn ang="0">
                    <a:pos x="333" y="879"/>
                  </a:cxn>
                  <a:cxn ang="0">
                    <a:pos x="115" y="1254"/>
                  </a:cxn>
                </a:cxnLst>
                <a:rect l="0" t="0" r="r" b="b"/>
                <a:pathLst>
                  <a:path w="1304" h="1506">
                    <a:moveTo>
                      <a:pt x="303" y="1506"/>
                    </a:moveTo>
                    <a:lnTo>
                      <a:pt x="303" y="1506"/>
                    </a:lnTo>
                    <a:lnTo>
                      <a:pt x="345" y="1461"/>
                    </a:lnTo>
                    <a:lnTo>
                      <a:pt x="386" y="1418"/>
                    </a:lnTo>
                    <a:lnTo>
                      <a:pt x="423" y="1374"/>
                    </a:lnTo>
                    <a:lnTo>
                      <a:pt x="458" y="1332"/>
                    </a:lnTo>
                    <a:lnTo>
                      <a:pt x="458" y="1332"/>
                    </a:lnTo>
                    <a:lnTo>
                      <a:pt x="476" y="1310"/>
                    </a:lnTo>
                    <a:lnTo>
                      <a:pt x="496" y="1287"/>
                    </a:lnTo>
                    <a:lnTo>
                      <a:pt x="543" y="1238"/>
                    </a:lnTo>
                    <a:lnTo>
                      <a:pt x="592" y="1185"/>
                    </a:lnTo>
                    <a:lnTo>
                      <a:pt x="645" y="1127"/>
                    </a:lnTo>
                    <a:lnTo>
                      <a:pt x="698" y="1067"/>
                    </a:lnTo>
                    <a:lnTo>
                      <a:pt x="722" y="1036"/>
                    </a:lnTo>
                    <a:lnTo>
                      <a:pt x="747" y="1005"/>
                    </a:lnTo>
                    <a:lnTo>
                      <a:pt x="771" y="972"/>
                    </a:lnTo>
                    <a:lnTo>
                      <a:pt x="793" y="939"/>
                    </a:lnTo>
                    <a:lnTo>
                      <a:pt x="814" y="907"/>
                    </a:lnTo>
                    <a:lnTo>
                      <a:pt x="831" y="874"/>
                    </a:lnTo>
                    <a:lnTo>
                      <a:pt x="831" y="874"/>
                    </a:lnTo>
                    <a:lnTo>
                      <a:pt x="863" y="813"/>
                    </a:lnTo>
                    <a:lnTo>
                      <a:pt x="893" y="758"/>
                    </a:lnTo>
                    <a:lnTo>
                      <a:pt x="921" y="712"/>
                    </a:lnTo>
                    <a:lnTo>
                      <a:pt x="936" y="691"/>
                    </a:lnTo>
                    <a:lnTo>
                      <a:pt x="950" y="672"/>
                    </a:lnTo>
                    <a:lnTo>
                      <a:pt x="965" y="653"/>
                    </a:lnTo>
                    <a:lnTo>
                      <a:pt x="979" y="637"/>
                    </a:lnTo>
                    <a:lnTo>
                      <a:pt x="995" y="621"/>
                    </a:lnTo>
                    <a:lnTo>
                      <a:pt x="1010" y="606"/>
                    </a:lnTo>
                    <a:lnTo>
                      <a:pt x="1028" y="591"/>
                    </a:lnTo>
                    <a:lnTo>
                      <a:pt x="1045" y="577"/>
                    </a:lnTo>
                    <a:lnTo>
                      <a:pt x="1064" y="563"/>
                    </a:lnTo>
                    <a:lnTo>
                      <a:pt x="1083" y="550"/>
                    </a:lnTo>
                    <a:lnTo>
                      <a:pt x="1083" y="550"/>
                    </a:lnTo>
                    <a:lnTo>
                      <a:pt x="1119" y="526"/>
                    </a:lnTo>
                    <a:lnTo>
                      <a:pt x="1145" y="509"/>
                    </a:lnTo>
                    <a:lnTo>
                      <a:pt x="1153" y="501"/>
                    </a:lnTo>
                    <a:lnTo>
                      <a:pt x="1160" y="494"/>
                    </a:lnTo>
                    <a:lnTo>
                      <a:pt x="1165" y="487"/>
                    </a:lnTo>
                    <a:lnTo>
                      <a:pt x="1168" y="482"/>
                    </a:lnTo>
                    <a:lnTo>
                      <a:pt x="1169" y="477"/>
                    </a:lnTo>
                    <a:lnTo>
                      <a:pt x="1169" y="472"/>
                    </a:lnTo>
                    <a:lnTo>
                      <a:pt x="1168" y="468"/>
                    </a:lnTo>
                    <a:lnTo>
                      <a:pt x="1167" y="462"/>
                    </a:lnTo>
                    <a:lnTo>
                      <a:pt x="1158" y="453"/>
                    </a:lnTo>
                    <a:lnTo>
                      <a:pt x="1149" y="443"/>
                    </a:lnTo>
                    <a:lnTo>
                      <a:pt x="1149" y="443"/>
                    </a:lnTo>
                    <a:lnTo>
                      <a:pt x="1138" y="431"/>
                    </a:lnTo>
                    <a:lnTo>
                      <a:pt x="1126" y="422"/>
                    </a:lnTo>
                    <a:lnTo>
                      <a:pt x="1120" y="416"/>
                    </a:lnTo>
                    <a:lnTo>
                      <a:pt x="1112" y="413"/>
                    </a:lnTo>
                    <a:lnTo>
                      <a:pt x="1105" y="411"/>
                    </a:lnTo>
                    <a:lnTo>
                      <a:pt x="1097" y="409"/>
                    </a:lnTo>
                    <a:lnTo>
                      <a:pt x="1088" y="408"/>
                    </a:lnTo>
                    <a:lnTo>
                      <a:pt x="1078" y="409"/>
                    </a:lnTo>
                    <a:lnTo>
                      <a:pt x="1069" y="411"/>
                    </a:lnTo>
                    <a:lnTo>
                      <a:pt x="1058" y="415"/>
                    </a:lnTo>
                    <a:lnTo>
                      <a:pt x="1045" y="420"/>
                    </a:lnTo>
                    <a:lnTo>
                      <a:pt x="1033" y="428"/>
                    </a:lnTo>
                    <a:lnTo>
                      <a:pt x="1021" y="438"/>
                    </a:lnTo>
                    <a:lnTo>
                      <a:pt x="1007" y="450"/>
                    </a:lnTo>
                    <a:lnTo>
                      <a:pt x="1007" y="450"/>
                    </a:lnTo>
                    <a:lnTo>
                      <a:pt x="976" y="476"/>
                    </a:lnTo>
                    <a:lnTo>
                      <a:pt x="945" y="499"/>
                    </a:lnTo>
                    <a:lnTo>
                      <a:pt x="910" y="521"/>
                    </a:lnTo>
                    <a:lnTo>
                      <a:pt x="894" y="531"/>
                    </a:lnTo>
                    <a:lnTo>
                      <a:pt x="879" y="539"/>
                    </a:lnTo>
                    <a:lnTo>
                      <a:pt x="863" y="546"/>
                    </a:lnTo>
                    <a:lnTo>
                      <a:pt x="848" y="551"/>
                    </a:lnTo>
                    <a:lnTo>
                      <a:pt x="834" y="555"/>
                    </a:lnTo>
                    <a:lnTo>
                      <a:pt x="821" y="558"/>
                    </a:lnTo>
                    <a:lnTo>
                      <a:pt x="808" y="558"/>
                    </a:lnTo>
                    <a:lnTo>
                      <a:pt x="797" y="556"/>
                    </a:lnTo>
                    <a:lnTo>
                      <a:pt x="789" y="554"/>
                    </a:lnTo>
                    <a:lnTo>
                      <a:pt x="781" y="547"/>
                    </a:lnTo>
                    <a:lnTo>
                      <a:pt x="781" y="547"/>
                    </a:lnTo>
                    <a:lnTo>
                      <a:pt x="759" y="525"/>
                    </a:lnTo>
                    <a:lnTo>
                      <a:pt x="752" y="517"/>
                    </a:lnTo>
                    <a:lnTo>
                      <a:pt x="744" y="512"/>
                    </a:lnTo>
                    <a:lnTo>
                      <a:pt x="735" y="507"/>
                    </a:lnTo>
                    <a:lnTo>
                      <a:pt x="724" y="505"/>
                    </a:lnTo>
                    <a:lnTo>
                      <a:pt x="709" y="503"/>
                    </a:lnTo>
                    <a:lnTo>
                      <a:pt x="690" y="503"/>
                    </a:lnTo>
                    <a:lnTo>
                      <a:pt x="690" y="503"/>
                    </a:lnTo>
                    <a:lnTo>
                      <a:pt x="680" y="502"/>
                    </a:lnTo>
                    <a:lnTo>
                      <a:pt x="673" y="501"/>
                    </a:lnTo>
                    <a:lnTo>
                      <a:pt x="669" y="498"/>
                    </a:lnTo>
                    <a:lnTo>
                      <a:pt x="669" y="494"/>
                    </a:lnTo>
                    <a:lnTo>
                      <a:pt x="671" y="490"/>
                    </a:lnTo>
                    <a:lnTo>
                      <a:pt x="673" y="484"/>
                    </a:lnTo>
                    <a:lnTo>
                      <a:pt x="682" y="471"/>
                    </a:lnTo>
                    <a:lnTo>
                      <a:pt x="691" y="456"/>
                    </a:lnTo>
                    <a:lnTo>
                      <a:pt x="697" y="449"/>
                    </a:lnTo>
                    <a:lnTo>
                      <a:pt x="699" y="441"/>
                    </a:lnTo>
                    <a:lnTo>
                      <a:pt x="702" y="432"/>
                    </a:lnTo>
                    <a:lnTo>
                      <a:pt x="702" y="424"/>
                    </a:lnTo>
                    <a:lnTo>
                      <a:pt x="699" y="417"/>
                    </a:lnTo>
                    <a:lnTo>
                      <a:pt x="695" y="411"/>
                    </a:lnTo>
                    <a:lnTo>
                      <a:pt x="695" y="411"/>
                    </a:lnTo>
                    <a:lnTo>
                      <a:pt x="679" y="392"/>
                    </a:lnTo>
                    <a:lnTo>
                      <a:pt x="658" y="364"/>
                    </a:lnTo>
                    <a:lnTo>
                      <a:pt x="635" y="333"/>
                    </a:lnTo>
                    <a:lnTo>
                      <a:pt x="613" y="302"/>
                    </a:lnTo>
                    <a:lnTo>
                      <a:pt x="604" y="287"/>
                    </a:lnTo>
                    <a:lnTo>
                      <a:pt x="597" y="273"/>
                    </a:lnTo>
                    <a:lnTo>
                      <a:pt x="592" y="261"/>
                    </a:lnTo>
                    <a:lnTo>
                      <a:pt x="589" y="250"/>
                    </a:lnTo>
                    <a:lnTo>
                      <a:pt x="589" y="246"/>
                    </a:lnTo>
                    <a:lnTo>
                      <a:pt x="589" y="242"/>
                    </a:lnTo>
                    <a:lnTo>
                      <a:pt x="590" y="239"/>
                    </a:lnTo>
                    <a:lnTo>
                      <a:pt x="593" y="238"/>
                    </a:lnTo>
                    <a:lnTo>
                      <a:pt x="596" y="236"/>
                    </a:lnTo>
                    <a:lnTo>
                      <a:pt x="600" y="236"/>
                    </a:lnTo>
                    <a:lnTo>
                      <a:pt x="612" y="238"/>
                    </a:lnTo>
                    <a:lnTo>
                      <a:pt x="612" y="238"/>
                    </a:lnTo>
                    <a:lnTo>
                      <a:pt x="637" y="247"/>
                    </a:lnTo>
                    <a:lnTo>
                      <a:pt x="658" y="257"/>
                    </a:lnTo>
                    <a:lnTo>
                      <a:pt x="690" y="274"/>
                    </a:lnTo>
                    <a:lnTo>
                      <a:pt x="703" y="280"/>
                    </a:lnTo>
                    <a:lnTo>
                      <a:pt x="709" y="281"/>
                    </a:lnTo>
                    <a:lnTo>
                      <a:pt x="714" y="281"/>
                    </a:lnTo>
                    <a:lnTo>
                      <a:pt x="720" y="280"/>
                    </a:lnTo>
                    <a:lnTo>
                      <a:pt x="727" y="278"/>
                    </a:lnTo>
                    <a:lnTo>
                      <a:pt x="732" y="274"/>
                    </a:lnTo>
                    <a:lnTo>
                      <a:pt x="737" y="269"/>
                    </a:lnTo>
                    <a:lnTo>
                      <a:pt x="737" y="269"/>
                    </a:lnTo>
                    <a:lnTo>
                      <a:pt x="743" y="262"/>
                    </a:lnTo>
                    <a:lnTo>
                      <a:pt x="746" y="254"/>
                    </a:lnTo>
                    <a:lnTo>
                      <a:pt x="747" y="244"/>
                    </a:lnTo>
                    <a:lnTo>
                      <a:pt x="746" y="234"/>
                    </a:lnTo>
                    <a:lnTo>
                      <a:pt x="740" y="210"/>
                    </a:lnTo>
                    <a:lnTo>
                      <a:pt x="735" y="189"/>
                    </a:lnTo>
                    <a:lnTo>
                      <a:pt x="729" y="167"/>
                    </a:lnTo>
                    <a:lnTo>
                      <a:pt x="728" y="159"/>
                    </a:lnTo>
                    <a:lnTo>
                      <a:pt x="729" y="152"/>
                    </a:lnTo>
                    <a:lnTo>
                      <a:pt x="732" y="146"/>
                    </a:lnTo>
                    <a:lnTo>
                      <a:pt x="733" y="144"/>
                    </a:lnTo>
                    <a:lnTo>
                      <a:pt x="736" y="142"/>
                    </a:lnTo>
                    <a:lnTo>
                      <a:pt x="744" y="141"/>
                    </a:lnTo>
                    <a:lnTo>
                      <a:pt x="754" y="144"/>
                    </a:lnTo>
                    <a:lnTo>
                      <a:pt x="754" y="144"/>
                    </a:lnTo>
                    <a:lnTo>
                      <a:pt x="795" y="154"/>
                    </a:lnTo>
                    <a:lnTo>
                      <a:pt x="811" y="159"/>
                    </a:lnTo>
                    <a:lnTo>
                      <a:pt x="826" y="161"/>
                    </a:lnTo>
                    <a:lnTo>
                      <a:pt x="842" y="163"/>
                    </a:lnTo>
                    <a:lnTo>
                      <a:pt x="859" y="160"/>
                    </a:lnTo>
                    <a:lnTo>
                      <a:pt x="879" y="156"/>
                    </a:lnTo>
                    <a:lnTo>
                      <a:pt x="905" y="149"/>
                    </a:lnTo>
                    <a:lnTo>
                      <a:pt x="905" y="149"/>
                    </a:lnTo>
                    <a:lnTo>
                      <a:pt x="917" y="144"/>
                    </a:lnTo>
                    <a:lnTo>
                      <a:pt x="931" y="138"/>
                    </a:lnTo>
                    <a:lnTo>
                      <a:pt x="942" y="130"/>
                    </a:lnTo>
                    <a:lnTo>
                      <a:pt x="953" y="122"/>
                    </a:lnTo>
                    <a:lnTo>
                      <a:pt x="972" y="103"/>
                    </a:lnTo>
                    <a:lnTo>
                      <a:pt x="988" y="84"/>
                    </a:lnTo>
                    <a:lnTo>
                      <a:pt x="1003" y="69"/>
                    </a:lnTo>
                    <a:lnTo>
                      <a:pt x="1010" y="62"/>
                    </a:lnTo>
                    <a:lnTo>
                      <a:pt x="1017" y="56"/>
                    </a:lnTo>
                    <a:lnTo>
                      <a:pt x="1022" y="54"/>
                    </a:lnTo>
                    <a:lnTo>
                      <a:pt x="1029" y="52"/>
                    </a:lnTo>
                    <a:lnTo>
                      <a:pt x="1034" y="52"/>
                    </a:lnTo>
                    <a:lnTo>
                      <a:pt x="1040" y="56"/>
                    </a:lnTo>
                    <a:lnTo>
                      <a:pt x="1040" y="56"/>
                    </a:lnTo>
                    <a:lnTo>
                      <a:pt x="1051" y="66"/>
                    </a:lnTo>
                    <a:lnTo>
                      <a:pt x="1060" y="73"/>
                    </a:lnTo>
                    <a:lnTo>
                      <a:pt x="1079" y="85"/>
                    </a:lnTo>
                    <a:lnTo>
                      <a:pt x="1103" y="96"/>
                    </a:lnTo>
                    <a:lnTo>
                      <a:pt x="1131" y="112"/>
                    </a:lnTo>
                    <a:lnTo>
                      <a:pt x="1131" y="112"/>
                    </a:lnTo>
                    <a:lnTo>
                      <a:pt x="1146" y="120"/>
                    </a:lnTo>
                    <a:lnTo>
                      <a:pt x="1160" y="124"/>
                    </a:lnTo>
                    <a:lnTo>
                      <a:pt x="1172" y="124"/>
                    </a:lnTo>
                    <a:lnTo>
                      <a:pt x="1182" y="123"/>
                    </a:lnTo>
                    <a:lnTo>
                      <a:pt x="1192" y="119"/>
                    </a:lnTo>
                    <a:lnTo>
                      <a:pt x="1201" y="115"/>
                    </a:lnTo>
                    <a:lnTo>
                      <a:pt x="1210" y="111"/>
                    </a:lnTo>
                    <a:lnTo>
                      <a:pt x="1221" y="108"/>
                    </a:lnTo>
                    <a:lnTo>
                      <a:pt x="1221" y="108"/>
                    </a:lnTo>
                    <a:lnTo>
                      <a:pt x="1227" y="107"/>
                    </a:lnTo>
                    <a:lnTo>
                      <a:pt x="1232" y="107"/>
                    </a:lnTo>
                    <a:lnTo>
                      <a:pt x="1242" y="110"/>
                    </a:lnTo>
                    <a:lnTo>
                      <a:pt x="1250" y="115"/>
                    </a:lnTo>
                    <a:lnTo>
                      <a:pt x="1259" y="122"/>
                    </a:lnTo>
                    <a:lnTo>
                      <a:pt x="1269" y="127"/>
                    </a:lnTo>
                    <a:lnTo>
                      <a:pt x="1278" y="131"/>
                    </a:lnTo>
                    <a:lnTo>
                      <a:pt x="1282" y="133"/>
                    </a:lnTo>
                    <a:lnTo>
                      <a:pt x="1288" y="133"/>
                    </a:lnTo>
                    <a:lnTo>
                      <a:pt x="1293" y="131"/>
                    </a:lnTo>
                    <a:lnTo>
                      <a:pt x="1299" y="129"/>
                    </a:lnTo>
                    <a:lnTo>
                      <a:pt x="1299" y="129"/>
                    </a:lnTo>
                    <a:lnTo>
                      <a:pt x="1303" y="126"/>
                    </a:lnTo>
                    <a:lnTo>
                      <a:pt x="1304" y="122"/>
                    </a:lnTo>
                    <a:lnTo>
                      <a:pt x="1301" y="118"/>
                    </a:lnTo>
                    <a:lnTo>
                      <a:pt x="1297" y="114"/>
                    </a:lnTo>
                    <a:lnTo>
                      <a:pt x="1291" y="108"/>
                    </a:lnTo>
                    <a:lnTo>
                      <a:pt x="1282" y="103"/>
                    </a:lnTo>
                    <a:lnTo>
                      <a:pt x="1261" y="90"/>
                    </a:lnTo>
                    <a:lnTo>
                      <a:pt x="1210" y="66"/>
                    </a:lnTo>
                    <a:lnTo>
                      <a:pt x="1186" y="54"/>
                    </a:lnTo>
                    <a:lnTo>
                      <a:pt x="1165" y="43"/>
                    </a:lnTo>
                    <a:lnTo>
                      <a:pt x="1165" y="43"/>
                    </a:lnTo>
                    <a:lnTo>
                      <a:pt x="1148" y="30"/>
                    </a:lnTo>
                    <a:lnTo>
                      <a:pt x="1126" y="20"/>
                    </a:lnTo>
                    <a:lnTo>
                      <a:pt x="1115" y="15"/>
                    </a:lnTo>
                    <a:lnTo>
                      <a:pt x="1101" y="11"/>
                    </a:lnTo>
                    <a:lnTo>
                      <a:pt x="1088" y="7"/>
                    </a:lnTo>
                    <a:lnTo>
                      <a:pt x="1073" y="5"/>
                    </a:lnTo>
                    <a:lnTo>
                      <a:pt x="1056" y="2"/>
                    </a:lnTo>
                    <a:lnTo>
                      <a:pt x="1037" y="0"/>
                    </a:lnTo>
                    <a:lnTo>
                      <a:pt x="1018" y="0"/>
                    </a:lnTo>
                    <a:lnTo>
                      <a:pt x="998" y="2"/>
                    </a:lnTo>
                    <a:lnTo>
                      <a:pt x="974" y="5"/>
                    </a:lnTo>
                    <a:lnTo>
                      <a:pt x="950" y="9"/>
                    </a:lnTo>
                    <a:lnTo>
                      <a:pt x="923" y="15"/>
                    </a:lnTo>
                    <a:lnTo>
                      <a:pt x="894" y="22"/>
                    </a:lnTo>
                    <a:lnTo>
                      <a:pt x="894" y="22"/>
                    </a:lnTo>
                    <a:lnTo>
                      <a:pt x="830" y="40"/>
                    </a:lnTo>
                    <a:lnTo>
                      <a:pt x="763" y="58"/>
                    </a:lnTo>
                    <a:lnTo>
                      <a:pt x="695" y="77"/>
                    </a:lnTo>
                    <a:lnTo>
                      <a:pt x="631" y="97"/>
                    </a:lnTo>
                    <a:lnTo>
                      <a:pt x="601" y="107"/>
                    </a:lnTo>
                    <a:lnTo>
                      <a:pt x="574" y="118"/>
                    </a:lnTo>
                    <a:lnTo>
                      <a:pt x="551" y="129"/>
                    </a:lnTo>
                    <a:lnTo>
                      <a:pt x="529" y="139"/>
                    </a:lnTo>
                    <a:lnTo>
                      <a:pt x="513" y="152"/>
                    </a:lnTo>
                    <a:lnTo>
                      <a:pt x="506" y="157"/>
                    </a:lnTo>
                    <a:lnTo>
                      <a:pt x="500" y="164"/>
                    </a:lnTo>
                    <a:lnTo>
                      <a:pt x="496" y="169"/>
                    </a:lnTo>
                    <a:lnTo>
                      <a:pt x="494" y="176"/>
                    </a:lnTo>
                    <a:lnTo>
                      <a:pt x="492" y="183"/>
                    </a:lnTo>
                    <a:lnTo>
                      <a:pt x="492" y="190"/>
                    </a:lnTo>
                    <a:lnTo>
                      <a:pt x="492" y="190"/>
                    </a:lnTo>
                    <a:lnTo>
                      <a:pt x="494" y="204"/>
                    </a:lnTo>
                    <a:lnTo>
                      <a:pt x="494" y="220"/>
                    </a:lnTo>
                    <a:lnTo>
                      <a:pt x="491" y="257"/>
                    </a:lnTo>
                    <a:lnTo>
                      <a:pt x="487" y="299"/>
                    </a:lnTo>
                    <a:lnTo>
                      <a:pt x="480" y="344"/>
                    </a:lnTo>
                    <a:lnTo>
                      <a:pt x="470" y="392"/>
                    </a:lnTo>
                    <a:lnTo>
                      <a:pt x="459" y="441"/>
                    </a:lnTo>
                    <a:lnTo>
                      <a:pt x="446" y="490"/>
                    </a:lnTo>
                    <a:lnTo>
                      <a:pt x="431" y="537"/>
                    </a:lnTo>
                    <a:lnTo>
                      <a:pt x="431" y="537"/>
                    </a:lnTo>
                    <a:lnTo>
                      <a:pt x="417" y="584"/>
                    </a:lnTo>
                    <a:lnTo>
                      <a:pt x="404" y="633"/>
                    </a:lnTo>
                    <a:lnTo>
                      <a:pt x="378" y="732"/>
                    </a:lnTo>
                    <a:lnTo>
                      <a:pt x="365" y="777"/>
                    </a:lnTo>
                    <a:lnTo>
                      <a:pt x="355" y="818"/>
                    </a:lnTo>
                    <a:lnTo>
                      <a:pt x="344" y="854"/>
                    </a:lnTo>
                    <a:lnTo>
                      <a:pt x="338" y="869"/>
                    </a:lnTo>
                    <a:lnTo>
                      <a:pt x="333" y="879"/>
                    </a:lnTo>
                    <a:lnTo>
                      <a:pt x="333" y="879"/>
                    </a:lnTo>
                    <a:lnTo>
                      <a:pt x="316" y="911"/>
                    </a:lnTo>
                    <a:lnTo>
                      <a:pt x="291" y="957"/>
                    </a:lnTo>
                    <a:lnTo>
                      <a:pt x="214" y="1087"/>
                    </a:lnTo>
                    <a:lnTo>
                      <a:pt x="115" y="1254"/>
                    </a:lnTo>
                    <a:lnTo>
                      <a:pt x="0" y="1442"/>
                    </a:lnTo>
                    <a:lnTo>
                      <a:pt x="21" y="1506"/>
                    </a:lnTo>
                    <a:lnTo>
                      <a:pt x="303" y="1506"/>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0" name="Freeform 15"/>
              <p:cNvSpPr>
                <a:spLocks/>
              </p:cNvSpPr>
              <p:nvPr/>
            </p:nvSpPr>
            <p:spPr bwMode="auto">
              <a:xfrm rot="1800000">
                <a:off x="1418689" y="2711871"/>
                <a:ext cx="244699" cy="161571"/>
              </a:xfrm>
              <a:custGeom>
                <a:avLst/>
                <a:gdLst/>
                <a:ahLst/>
                <a:cxnLst>
                  <a:cxn ang="0">
                    <a:pos x="0" y="197"/>
                  </a:cxn>
                  <a:cxn ang="0">
                    <a:pos x="0" y="197"/>
                  </a:cxn>
                  <a:cxn ang="0">
                    <a:pos x="48" y="159"/>
                  </a:cxn>
                  <a:cxn ang="0">
                    <a:pos x="102" y="118"/>
                  </a:cxn>
                  <a:cxn ang="0">
                    <a:pos x="129" y="98"/>
                  </a:cxn>
                  <a:cxn ang="0">
                    <a:pos x="158" y="79"/>
                  </a:cxn>
                  <a:cxn ang="0">
                    <a:pos x="187" y="61"/>
                  </a:cxn>
                  <a:cxn ang="0">
                    <a:pos x="215" y="45"/>
                  </a:cxn>
                  <a:cxn ang="0">
                    <a:pos x="244" y="30"/>
                  </a:cxn>
                  <a:cxn ang="0">
                    <a:pos x="270" y="17"/>
                  </a:cxn>
                  <a:cxn ang="0">
                    <a:pos x="296" y="8"/>
                  </a:cxn>
                  <a:cxn ang="0">
                    <a:pos x="320" y="2"/>
                  </a:cxn>
                  <a:cxn ang="0">
                    <a:pos x="333" y="1"/>
                  </a:cxn>
                  <a:cxn ang="0">
                    <a:pos x="343" y="0"/>
                  </a:cxn>
                  <a:cxn ang="0">
                    <a:pos x="353" y="0"/>
                  </a:cxn>
                  <a:cxn ang="0">
                    <a:pos x="364" y="1"/>
                  </a:cxn>
                  <a:cxn ang="0">
                    <a:pos x="372" y="4"/>
                  </a:cxn>
                  <a:cxn ang="0">
                    <a:pos x="382" y="7"/>
                  </a:cxn>
                  <a:cxn ang="0">
                    <a:pos x="388" y="12"/>
                  </a:cxn>
                  <a:cxn ang="0">
                    <a:pos x="397" y="17"/>
                  </a:cxn>
                  <a:cxn ang="0">
                    <a:pos x="397" y="17"/>
                  </a:cxn>
                  <a:cxn ang="0">
                    <a:pos x="402" y="24"/>
                  </a:cxn>
                  <a:cxn ang="0">
                    <a:pos x="407" y="31"/>
                  </a:cxn>
                  <a:cxn ang="0">
                    <a:pos x="412" y="38"/>
                  </a:cxn>
                  <a:cxn ang="0">
                    <a:pos x="414" y="45"/>
                  </a:cxn>
                  <a:cxn ang="0">
                    <a:pos x="417" y="53"/>
                  </a:cxn>
                  <a:cxn ang="0">
                    <a:pos x="418" y="60"/>
                  </a:cxn>
                  <a:cxn ang="0">
                    <a:pos x="420" y="68"/>
                  </a:cxn>
                  <a:cxn ang="0">
                    <a:pos x="418" y="76"/>
                  </a:cxn>
                  <a:cxn ang="0">
                    <a:pos x="416" y="92"/>
                  </a:cxn>
                  <a:cxn ang="0">
                    <a:pos x="410" y="109"/>
                  </a:cxn>
                  <a:cxn ang="0">
                    <a:pos x="402" y="125"/>
                  </a:cxn>
                  <a:cxn ang="0">
                    <a:pos x="391" y="143"/>
                  </a:cxn>
                  <a:cxn ang="0">
                    <a:pos x="380" y="161"/>
                  </a:cxn>
                  <a:cxn ang="0">
                    <a:pos x="367" y="177"/>
                  </a:cxn>
                  <a:cxn ang="0">
                    <a:pos x="352" y="195"/>
                  </a:cxn>
                  <a:cxn ang="0">
                    <a:pos x="335" y="211"/>
                  </a:cxn>
                  <a:cxn ang="0">
                    <a:pos x="304" y="244"/>
                  </a:cxn>
                  <a:cxn ang="0">
                    <a:pos x="271" y="275"/>
                  </a:cxn>
                  <a:cxn ang="0">
                    <a:pos x="271" y="275"/>
                  </a:cxn>
                  <a:cxn ang="0">
                    <a:pos x="264" y="268"/>
                  </a:cxn>
                  <a:cxn ang="0">
                    <a:pos x="256" y="260"/>
                  </a:cxn>
                  <a:cxn ang="0">
                    <a:pos x="247" y="253"/>
                  </a:cxn>
                  <a:cxn ang="0">
                    <a:pos x="238" y="249"/>
                  </a:cxn>
                  <a:cxn ang="0">
                    <a:pos x="238" y="249"/>
                  </a:cxn>
                  <a:cxn ang="0">
                    <a:pos x="213" y="234"/>
                  </a:cxn>
                  <a:cxn ang="0">
                    <a:pos x="187" y="221"/>
                  </a:cxn>
                  <a:cxn ang="0">
                    <a:pos x="158" y="210"/>
                  </a:cxn>
                  <a:cxn ang="0">
                    <a:pos x="128" y="199"/>
                  </a:cxn>
                  <a:cxn ang="0">
                    <a:pos x="113" y="195"/>
                  </a:cxn>
                  <a:cxn ang="0">
                    <a:pos x="98" y="192"/>
                  </a:cxn>
                  <a:cxn ang="0">
                    <a:pos x="82" y="189"/>
                  </a:cxn>
                  <a:cxn ang="0">
                    <a:pos x="67" y="189"/>
                  </a:cxn>
                  <a:cxn ang="0">
                    <a:pos x="50" y="189"/>
                  </a:cxn>
                  <a:cxn ang="0">
                    <a:pos x="34" y="191"/>
                  </a:cxn>
                  <a:cxn ang="0">
                    <a:pos x="16" y="193"/>
                  </a:cxn>
                  <a:cxn ang="0">
                    <a:pos x="0" y="197"/>
                  </a:cxn>
                  <a:cxn ang="0">
                    <a:pos x="0" y="197"/>
                  </a:cxn>
                </a:cxnLst>
                <a:rect l="0" t="0" r="r" b="b"/>
                <a:pathLst>
                  <a:path w="420" h="275">
                    <a:moveTo>
                      <a:pt x="0" y="197"/>
                    </a:moveTo>
                    <a:lnTo>
                      <a:pt x="0" y="197"/>
                    </a:lnTo>
                    <a:lnTo>
                      <a:pt x="48" y="159"/>
                    </a:lnTo>
                    <a:lnTo>
                      <a:pt x="102" y="118"/>
                    </a:lnTo>
                    <a:lnTo>
                      <a:pt x="129" y="98"/>
                    </a:lnTo>
                    <a:lnTo>
                      <a:pt x="158" y="79"/>
                    </a:lnTo>
                    <a:lnTo>
                      <a:pt x="187" y="61"/>
                    </a:lnTo>
                    <a:lnTo>
                      <a:pt x="215" y="45"/>
                    </a:lnTo>
                    <a:lnTo>
                      <a:pt x="244" y="30"/>
                    </a:lnTo>
                    <a:lnTo>
                      <a:pt x="270" y="17"/>
                    </a:lnTo>
                    <a:lnTo>
                      <a:pt x="296" y="8"/>
                    </a:lnTo>
                    <a:lnTo>
                      <a:pt x="320" y="2"/>
                    </a:lnTo>
                    <a:lnTo>
                      <a:pt x="333" y="1"/>
                    </a:lnTo>
                    <a:lnTo>
                      <a:pt x="343" y="0"/>
                    </a:lnTo>
                    <a:lnTo>
                      <a:pt x="353" y="0"/>
                    </a:lnTo>
                    <a:lnTo>
                      <a:pt x="364" y="1"/>
                    </a:lnTo>
                    <a:lnTo>
                      <a:pt x="372" y="4"/>
                    </a:lnTo>
                    <a:lnTo>
                      <a:pt x="382" y="7"/>
                    </a:lnTo>
                    <a:lnTo>
                      <a:pt x="388" y="12"/>
                    </a:lnTo>
                    <a:lnTo>
                      <a:pt x="397" y="17"/>
                    </a:lnTo>
                    <a:lnTo>
                      <a:pt x="397" y="17"/>
                    </a:lnTo>
                    <a:lnTo>
                      <a:pt x="402" y="24"/>
                    </a:lnTo>
                    <a:lnTo>
                      <a:pt x="407" y="31"/>
                    </a:lnTo>
                    <a:lnTo>
                      <a:pt x="412" y="38"/>
                    </a:lnTo>
                    <a:lnTo>
                      <a:pt x="414" y="45"/>
                    </a:lnTo>
                    <a:lnTo>
                      <a:pt x="417" y="53"/>
                    </a:lnTo>
                    <a:lnTo>
                      <a:pt x="418" y="60"/>
                    </a:lnTo>
                    <a:lnTo>
                      <a:pt x="420" y="68"/>
                    </a:lnTo>
                    <a:lnTo>
                      <a:pt x="418" y="76"/>
                    </a:lnTo>
                    <a:lnTo>
                      <a:pt x="416" y="92"/>
                    </a:lnTo>
                    <a:lnTo>
                      <a:pt x="410" y="109"/>
                    </a:lnTo>
                    <a:lnTo>
                      <a:pt x="402" y="125"/>
                    </a:lnTo>
                    <a:lnTo>
                      <a:pt x="391" y="143"/>
                    </a:lnTo>
                    <a:lnTo>
                      <a:pt x="380" y="161"/>
                    </a:lnTo>
                    <a:lnTo>
                      <a:pt x="367" y="177"/>
                    </a:lnTo>
                    <a:lnTo>
                      <a:pt x="352" y="195"/>
                    </a:lnTo>
                    <a:lnTo>
                      <a:pt x="335" y="211"/>
                    </a:lnTo>
                    <a:lnTo>
                      <a:pt x="304" y="244"/>
                    </a:lnTo>
                    <a:lnTo>
                      <a:pt x="271" y="275"/>
                    </a:lnTo>
                    <a:lnTo>
                      <a:pt x="271" y="275"/>
                    </a:lnTo>
                    <a:lnTo>
                      <a:pt x="264" y="268"/>
                    </a:lnTo>
                    <a:lnTo>
                      <a:pt x="256" y="260"/>
                    </a:lnTo>
                    <a:lnTo>
                      <a:pt x="247" y="253"/>
                    </a:lnTo>
                    <a:lnTo>
                      <a:pt x="238" y="249"/>
                    </a:lnTo>
                    <a:lnTo>
                      <a:pt x="238" y="249"/>
                    </a:lnTo>
                    <a:lnTo>
                      <a:pt x="213" y="234"/>
                    </a:lnTo>
                    <a:lnTo>
                      <a:pt x="187" y="221"/>
                    </a:lnTo>
                    <a:lnTo>
                      <a:pt x="158" y="210"/>
                    </a:lnTo>
                    <a:lnTo>
                      <a:pt x="128" y="199"/>
                    </a:lnTo>
                    <a:lnTo>
                      <a:pt x="113" y="195"/>
                    </a:lnTo>
                    <a:lnTo>
                      <a:pt x="98" y="192"/>
                    </a:lnTo>
                    <a:lnTo>
                      <a:pt x="82" y="189"/>
                    </a:lnTo>
                    <a:lnTo>
                      <a:pt x="67" y="189"/>
                    </a:lnTo>
                    <a:lnTo>
                      <a:pt x="50" y="189"/>
                    </a:lnTo>
                    <a:lnTo>
                      <a:pt x="34" y="191"/>
                    </a:lnTo>
                    <a:lnTo>
                      <a:pt x="16" y="193"/>
                    </a:lnTo>
                    <a:lnTo>
                      <a:pt x="0" y="197"/>
                    </a:lnTo>
                    <a:lnTo>
                      <a:pt x="0" y="19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1" name="Freeform 16"/>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2" name="Freeform 17"/>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3" name="Freeform 18"/>
              <p:cNvSpPr>
                <a:spLocks/>
              </p:cNvSpPr>
              <p:nvPr/>
            </p:nvSpPr>
            <p:spPr bwMode="auto">
              <a:xfrm rot="1800000">
                <a:off x="727012" y="2888206"/>
                <a:ext cx="243527" cy="162742"/>
              </a:xfrm>
              <a:custGeom>
                <a:avLst/>
                <a:gdLst/>
                <a:ahLst/>
                <a:cxnLst>
                  <a:cxn ang="0">
                    <a:pos x="416" y="164"/>
                  </a:cxn>
                  <a:cxn ang="0">
                    <a:pos x="402" y="173"/>
                  </a:cxn>
                  <a:cxn ang="0">
                    <a:pos x="383" y="177"/>
                  </a:cxn>
                  <a:cxn ang="0">
                    <a:pos x="359" y="176"/>
                  </a:cxn>
                  <a:cxn ang="0">
                    <a:pos x="303" y="164"/>
                  </a:cxn>
                  <a:cxn ang="0">
                    <a:pos x="239" y="140"/>
                  </a:cxn>
                  <a:cxn ang="0">
                    <a:pos x="176" y="109"/>
                  </a:cxn>
                  <a:cxn ang="0">
                    <a:pos x="119" y="76"/>
                  </a:cxn>
                  <a:cxn ang="0">
                    <a:pos x="78" y="46"/>
                  </a:cxn>
                  <a:cxn ang="0">
                    <a:pos x="60" y="27"/>
                  </a:cxn>
                  <a:cxn ang="0">
                    <a:pos x="56" y="19"/>
                  </a:cxn>
                  <a:cxn ang="0">
                    <a:pos x="58" y="15"/>
                  </a:cxn>
                  <a:cxn ang="0">
                    <a:pos x="60" y="4"/>
                  </a:cxn>
                  <a:cxn ang="0">
                    <a:pos x="56" y="0"/>
                  </a:cxn>
                  <a:cxn ang="0">
                    <a:pos x="45" y="3"/>
                  </a:cxn>
                  <a:cxn ang="0">
                    <a:pos x="33" y="12"/>
                  </a:cxn>
                  <a:cxn ang="0">
                    <a:pos x="19" y="29"/>
                  </a:cxn>
                  <a:cxn ang="0">
                    <a:pos x="7" y="52"/>
                  </a:cxn>
                  <a:cxn ang="0">
                    <a:pos x="0" y="83"/>
                  </a:cxn>
                  <a:cxn ang="0">
                    <a:pos x="2" y="121"/>
                  </a:cxn>
                  <a:cxn ang="0">
                    <a:pos x="3" y="132"/>
                  </a:cxn>
                  <a:cxn ang="0">
                    <a:pos x="14" y="154"/>
                  </a:cxn>
                  <a:cxn ang="0">
                    <a:pos x="29" y="176"/>
                  </a:cxn>
                  <a:cxn ang="0">
                    <a:pos x="51" y="196"/>
                  </a:cxn>
                  <a:cxn ang="0">
                    <a:pos x="78" y="217"/>
                  </a:cxn>
                  <a:cxn ang="0">
                    <a:pos x="108" y="236"/>
                  </a:cxn>
                  <a:cxn ang="0">
                    <a:pos x="141" y="251"/>
                  </a:cxn>
                  <a:cxn ang="0">
                    <a:pos x="176" y="264"/>
                  </a:cxn>
                  <a:cxn ang="0">
                    <a:pos x="212" y="274"/>
                  </a:cxn>
                  <a:cxn ang="0">
                    <a:pos x="247" y="278"/>
                  </a:cxn>
                  <a:cxn ang="0">
                    <a:pos x="281" y="278"/>
                  </a:cxn>
                  <a:cxn ang="0">
                    <a:pos x="315" y="273"/>
                  </a:cxn>
                  <a:cxn ang="0">
                    <a:pos x="345" y="262"/>
                  </a:cxn>
                  <a:cxn ang="0">
                    <a:pos x="371" y="243"/>
                  </a:cxn>
                  <a:cxn ang="0">
                    <a:pos x="394" y="217"/>
                  </a:cxn>
                  <a:cxn ang="0">
                    <a:pos x="411" y="184"/>
                  </a:cxn>
                  <a:cxn ang="0">
                    <a:pos x="416" y="164"/>
                  </a:cxn>
                </a:cxnLst>
                <a:rect l="0" t="0" r="r" b="b"/>
                <a:pathLst>
                  <a:path w="416" h="279">
                    <a:moveTo>
                      <a:pt x="416" y="164"/>
                    </a:moveTo>
                    <a:lnTo>
                      <a:pt x="416" y="164"/>
                    </a:lnTo>
                    <a:lnTo>
                      <a:pt x="409" y="169"/>
                    </a:lnTo>
                    <a:lnTo>
                      <a:pt x="402" y="173"/>
                    </a:lnTo>
                    <a:lnTo>
                      <a:pt x="393" y="176"/>
                    </a:lnTo>
                    <a:lnTo>
                      <a:pt x="383" y="177"/>
                    </a:lnTo>
                    <a:lnTo>
                      <a:pt x="371" y="177"/>
                    </a:lnTo>
                    <a:lnTo>
                      <a:pt x="359" y="176"/>
                    </a:lnTo>
                    <a:lnTo>
                      <a:pt x="333" y="172"/>
                    </a:lnTo>
                    <a:lnTo>
                      <a:pt x="303" y="164"/>
                    </a:lnTo>
                    <a:lnTo>
                      <a:pt x="272" y="153"/>
                    </a:lnTo>
                    <a:lnTo>
                      <a:pt x="239" y="140"/>
                    </a:lnTo>
                    <a:lnTo>
                      <a:pt x="208" y="125"/>
                    </a:lnTo>
                    <a:lnTo>
                      <a:pt x="176" y="109"/>
                    </a:lnTo>
                    <a:lnTo>
                      <a:pt x="146" y="93"/>
                    </a:lnTo>
                    <a:lnTo>
                      <a:pt x="119" y="76"/>
                    </a:lnTo>
                    <a:lnTo>
                      <a:pt x="96" y="61"/>
                    </a:lnTo>
                    <a:lnTo>
                      <a:pt x="78" y="46"/>
                    </a:lnTo>
                    <a:lnTo>
                      <a:pt x="64" y="34"/>
                    </a:lnTo>
                    <a:lnTo>
                      <a:pt x="60" y="27"/>
                    </a:lnTo>
                    <a:lnTo>
                      <a:pt x="58" y="23"/>
                    </a:lnTo>
                    <a:lnTo>
                      <a:pt x="56" y="19"/>
                    </a:lnTo>
                    <a:lnTo>
                      <a:pt x="58" y="15"/>
                    </a:lnTo>
                    <a:lnTo>
                      <a:pt x="58" y="15"/>
                    </a:lnTo>
                    <a:lnTo>
                      <a:pt x="60" y="8"/>
                    </a:lnTo>
                    <a:lnTo>
                      <a:pt x="60" y="4"/>
                    </a:lnTo>
                    <a:lnTo>
                      <a:pt x="59" y="1"/>
                    </a:lnTo>
                    <a:lnTo>
                      <a:pt x="56" y="0"/>
                    </a:lnTo>
                    <a:lnTo>
                      <a:pt x="51" y="0"/>
                    </a:lnTo>
                    <a:lnTo>
                      <a:pt x="45" y="3"/>
                    </a:lnTo>
                    <a:lnTo>
                      <a:pt x="40" y="7"/>
                    </a:lnTo>
                    <a:lnTo>
                      <a:pt x="33" y="12"/>
                    </a:lnTo>
                    <a:lnTo>
                      <a:pt x="26" y="19"/>
                    </a:lnTo>
                    <a:lnTo>
                      <a:pt x="19" y="29"/>
                    </a:lnTo>
                    <a:lnTo>
                      <a:pt x="13" y="40"/>
                    </a:lnTo>
                    <a:lnTo>
                      <a:pt x="7" y="52"/>
                    </a:lnTo>
                    <a:lnTo>
                      <a:pt x="3" y="67"/>
                    </a:lnTo>
                    <a:lnTo>
                      <a:pt x="0" y="83"/>
                    </a:lnTo>
                    <a:lnTo>
                      <a:pt x="0" y="101"/>
                    </a:lnTo>
                    <a:lnTo>
                      <a:pt x="2" y="121"/>
                    </a:lnTo>
                    <a:lnTo>
                      <a:pt x="2" y="121"/>
                    </a:lnTo>
                    <a:lnTo>
                      <a:pt x="3" y="132"/>
                    </a:lnTo>
                    <a:lnTo>
                      <a:pt x="7" y="143"/>
                    </a:lnTo>
                    <a:lnTo>
                      <a:pt x="14" y="154"/>
                    </a:lnTo>
                    <a:lnTo>
                      <a:pt x="21" y="165"/>
                    </a:lnTo>
                    <a:lnTo>
                      <a:pt x="29" y="176"/>
                    </a:lnTo>
                    <a:lnTo>
                      <a:pt x="40" y="187"/>
                    </a:lnTo>
                    <a:lnTo>
                      <a:pt x="51" y="196"/>
                    </a:lnTo>
                    <a:lnTo>
                      <a:pt x="64" y="207"/>
                    </a:lnTo>
                    <a:lnTo>
                      <a:pt x="78" y="217"/>
                    </a:lnTo>
                    <a:lnTo>
                      <a:pt x="93" y="226"/>
                    </a:lnTo>
                    <a:lnTo>
                      <a:pt x="108" y="236"/>
                    </a:lnTo>
                    <a:lnTo>
                      <a:pt x="124" y="244"/>
                    </a:lnTo>
                    <a:lnTo>
                      <a:pt x="141" y="251"/>
                    </a:lnTo>
                    <a:lnTo>
                      <a:pt x="158" y="258"/>
                    </a:lnTo>
                    <a:lnTo>
                      <a:pt x="176" y="264"/>
                    </a:lnTo>
                    <a:lnTo>
                      <a:pt x="194" y="270"/>
                    </a:lnTo>
                    <a:lnTo>
                      <a:pt x="212" y="274"/>
                    </a:lnTo>
                    <a:lnTo>
                      <a:pt x="229" y="277"/>
                    </a:lnTo>
                    <a:lnTo>
                      <a:pt x="247" y="278"/>
                    </a:lnTo>
                    <a:lnTo>
                      <a:pt x="265" y="279"/>
                    </a:lnTo>
                    <a:lnTo>
                      <a:pt x="281" y="278"/>
                    </a:lnTo>
                    <a:lnTo>
                      <a:pt x="299" y="277"/>
                    </a:lnTo>
                    <a:lnTo>
                      <a:pt x="315" y="273"/>
                    </a:lnTo>
                    <a:lnTo>
                      <a:pt x="330" y="269"/>
                    </a:lnTo>
                    <a:lnTo>
                      <a:pt x="345" y="262"/>
                    </a:lnTo>
                    <a:lnTo>
                      <a:pt x="359" y="254"/>
                    </a:lnTo>
                    <a:lnTo>
                      <a:pt x="371" y="243"/>
                    </a:lnTo>
                    <a:lnTo>
                      <a:pt x="383" y="232"/>
                    </a:lnTo>
                    <a:lnTo>
                      <a:pt x="394" y="217"/>
                    </a:lnTo>
                    <a:lnTo>
                      <a:pt x="402" y="202"/>
                    </a:lnTo>
                    <a:lnTo>
                      <a:pt x="411" y="184"/>
                    </a:lnTo>
                    <a:lnTo>
                      <a:pt x="416" y="164"/>
                    </a:lnTo>
                    <a:lnTo>
                      <a:pt x="416" y="164"/>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4" name="Freeform 19"/>
              <p:cNvSpPr>
                <a:spLocks/>
              </p:cNvSpPr>
              <p:nvPr/>
            </p:nvSpPr>
            <p:spPr bwMode="auto">
              <a:xfrm rot="1800000">
                <a:off x="617512" y="2853263"/>
                <a:ext cx="362950" cy="222453"/>
              </a:xfrm>
              <a:custGeom>
                <a:avLst/>
                <a:gdLst/>
                <a:ahLst/>
                <a:cxnLst>
                  <a:cxn ang="0">
                    <a:pos x="593" y="358"/>
                  </a:cxn>
                  <a:cxn ang="0">
                    <a:pos x="593" y="358"/>
                  </a:cxn>
                  <a:cxn ang="0">
                    <a:pos x="597" y="357"/>
                  </a:cxn>
                  <a:cxn ang="0">
                    <a:pos x="600" y="354"/>
                  </a:cxn>
                  <a:cxn ang="0">
                    <a:pos x="607" y="345"/>
                  </a:cxn>
                  <a:cxn ang="0">
                    <a:pos x="611" y="334"/>
                  </a:cxn>
                  <a:cxn ang="0">
                    <a:pos x="615" y="323"/>
                  </a:cxn>
                  <a:cxn ang="0">
                    <a:pos x="620" y="303"/>
                  </a:cxn>
                  <a:cxn ang="0">
                    <a:pos x="622" y="293"/>
                  </a:cxn>
                  <a:cxn ang="0">
                    <a:pos x="622" y="293"/>
                  </a:cxn>
                  <a:cxn ang="0">
                    <a:pos x="605" y="281"/>
                  </a:cxn>
                  <a:cxn ang="0">
                    <a:pos x="585" y="266"/>
                  </a:cxn>
                  <a:cxn ang="0">
                    <a:pos x="556" y="248"/>
                  </a:cxn>
                  <a:cxn ang="0">
                    <a:pos x="525" y="229"/>
                  </a:cxn>
                  <a:cxn ang="0">
                    <a:pos x="447" y="187"/>
                  </a:cxn>
                  <a:cxn ang="0">
                    <a:pos x="360" y="142"/>
                  </a:cxn>
                  <a:cxn ang="0">
                    <a:pos x="266" y="98"/>
                  </a:cxn>
                  <a:cxn ang="0">
                    <a:pos x="175" y="59"/>
                  </a:cxn>
                  <a:cxn ang="0">
                    <a:pos x="131" y="40"/>
                  </a:cxn>
                  <a:cxn ang="0">
                    <a:pos x="90" y="25"/>
                  </a:cxn>
                  <a:cxn ang="0">
                    <a:pos x="53" y="11"/>
                  </a:cxn>
                  <a:cxn ang="0">
                    <a:pos x="19" y="0"/>
                  </a:cxn>
                  <a:cxn ang="0">
                    <a:pos x="19" y="0"/>
                  </a:cxn>
                  <a:cxn ang="0">
                    <a:pos x="14" y="8"/>
                  </a:cxn>
                  <a:cxn ang="0">
                    <a:pos x="10" y="18"/>
                  </a:cxn>
                  <a:cxn ang="0">
                    <a:pos x="4" y="31"/>
                  </a:cxn>
                  <a:cxn ang="0">
                    <a:pos x="2" y="49"/>
                  </a:cxn>
                  <a:cxn ang="0">
                    <a:pos x="0" y="59"/>
                  </a:cxn>
                  <a:cxn ang="0">
                    <a:pos x="0" y="70"/>
                  </a:cxn>
                  <a:cxn ang="0">
                    <a:pos x="2" y="80"/>
                  </a:cxn>
                  <a:cxn ang="0">
                    <a:pos x="3" y="93"/>
                  </a:cxn>
                  <a:cxn ang="0">
                    <a:pos x="7" y="106"/>
                  </a:cxn>
                  <a:cxn ang="0">
                    <a:pos x="11" y="120"/>
                  </a:cxn>
                  <a:cxn ang="0">
                    <a:pos x="11" y="120"/>
                  </a:cxn>
                  <a:cxn ang="0">
                    <a:pos x="15" y="128"/>
                  </a:cxn>
                  <a:cxn ang="0">
                    <a:pos x="21" y="138"/>
                  </a:cxn>
                  <a:cxn ang="0">
                    <a:pos x="29" y="147"/>
                  </a:cxn>
                  <a:cxn ang="0">
                    <a:pos x="40" y="157"/>
                  </a:cxn>
                  <a:cxn ang="0">
                    <a:pos x="64" y="180"/>
                  </a:cxn>
                  <a:cxn ang="0">
                    <a:pos x="97" y="204"/>
                  </a:cxn>
                  <a:cxn ang="0">
                    <a:pos x="134" y="229"/>
                  </a:cxn>
                  <a:cxn ang="0">
                    <a:pos x="176" y="255"/>
                  </a:cxn>
                  <a:cxn ang="0">
                    <a:pos x="220" y="281"/>
                  </a:cxn>
                  <a:cxn ang="0">
                    <a:pos x="267" y="304"/>
                  </a:cxn>
                  <a:cxn ang="0">
                    <a:pos x="315" y="327"/>
                  </a:cxn>
                  <a:cxn ang="0">
                    <a:pos x="363" y="346"/>
                  </a:cxn>
                  <a:cxn ang="0">
                    <a:pos x="386" y="354"/>
                  </a:cxn>
                  <a:cxn ang="0">
                    <a:pos x="409" y="361"/>
                  </a:cxn>
                  <a:cxn ang="0">
                    <a:pos x="432" y="368"/>
                  </a:cxn>
                  <a:cxn ang="0">
                    <a:pos x="454" y="372"/>
                  </a:cxn>
                  <a:cxn ang="0">
                    <a:pos x="476" y="376"/>
                  </a:cxn>
                  <a:cxn ang="0">
                    <a:pos x="496" y="379"/>
                  </a:cxn>
                  <a:cxn ang="0">
                    <a:pos x="515" y="380"/>
                  </a:cxn>
                  <a:cxn ang="0">
                    <a:pos x="534" y="379"/>
                  </a:cxn>
                  <a:cxn ang="0">
                    <a:pos x="551" y="378"/>
                  </a:cxn>
                  <a:cxn ang="0">
                    <a:pos x="567" y="373"/>
                  </a:cxn>
                  <a:cxn ang="0">
                    <a:pos x="581" y="367"/>
                  </a:cxn>
                  <a:cxn ang="0">
                    <a:pos x="593" y="358"/>
                  </a:cxn>
                  <a:cxn ang="0">
                    <a:pos x="593" y="358"/>
                  </a:cxn>
                </a:cxnLst>
                <a:rect l="0" t="0" r="r" b="b"/>
                <a:pathLst>
                  <a:path w="622" h="380">
                    <a:moveTo>
                      <a:pt x="593" y="358"/>
                    </a:moveTo>
                    <a:lnTo>
                      <a:pt x="593" y="358"/>
                    </a:lnTo>
                    <a:lnTo>
                      <a:pt x="597" y="357"/>
                    </a:lnTo>
                    <a:lnTo>
                      <a:pt x="600" y="354"/>
                    </a:lnTo>
                    <a:lnTo>
                      <a:pt x="607" y="345"/>
                    </a:lnTo>
                    <a:lnTo>
                      <a:pt x="611" y="334"/>
                    </a:lnTo>
                    <a:lnTo>
                      <a:pt x="615" y="323"/>
                    </a:lnTo>
                    <a:lnTo>
                      <a:pt x="620" y="303"/>
                    </a:lnTo>
                    <a:lnTo>
                      <a:pt x="622" y="293"/>
                    </a:lnTo>
                    <a:lnTo>
                      <a:pt x="622" y="293"/>
                    </a:lnTo>
                    <a:lnTo>
                      <a:pt x="605" y="281"/>
                    </a:lnTo>
                    <a:lnTo>
                      <a:pt x="585" y="266"/>
                    </a:lnTo>
                    <a:lnTo>
                      <a:pt x="556" y="248"/>
                    </a:lnTo>
                    <a:lnTo>
                      <a:pt x="525" y="229"/>
                    </a:lnTo>
                    <a:lnTo>
                      <a:pt x="447" y="187"/>
                    </a:lnTo>
                    <a:lnTo>
                      <a:pt x="360" y="142"/>
                    </a:lnTo>
                    <a:lnTo>
                      <a:pt x="266" y="98"/>
                    </a:lnTo>
                    <a:lnTo>
                      <a:pt x="175" y="59"/>
                    </a:lnTo>
                    <a:lnTo>
                      <a:pt x="131" y="40"/>
                    </a:lnTo>
                    <a:lnTo>
                      <a:pt x="90" y="25"/>
                    </a:lnTo>
                    <a:lnTo>
                      <a:pt x="53" y="11"/>
                    </a:lnTo>
                    <a:lnTo>
                      <a:pt x="19" y="0"/>
                    </a:lnTo>
                    <a:lnTo>
                      <a:pt x="19" y="0"/>
                    </a:lnTo>
                    <a:lnTo>
                      <a:pt x="14" y="8"/>
                    </a:lnTo>
                    <a:lnTo>
                      <a:pt x="10" y="18"/>
                    </a:lnTo>
                    <a:lnTo>
                      <a:pt x="4" y="31"/>
                    </a:lnTo>
                    <a:lnTo>
                      <a:pt x="2" y="49"/>
                    </a:lnTo>
                    <a:lnTo>
                      <a:pt x="0" y="59"/>
                    </a:lnTo>
                    <a:lnTo>
                      <a:pt x="0" y="70"/>
                    </a:lnTo>
                    <a:lnTo>
                      <a:pt x="2" y="80"/>
                    </a:lnTo>
                    <a:lnTo>
                      <a:pt x="3" y="93"/>
                    </a:lnTo>
                    <a:lnTo>
                      <a:pt x="7" y="106"/>
                    </a:lnTo>
                    <a:lnTo>
                      <a:pt x="11" y="120"/>
                    </a:lnTo>
                    <a:lnTo>
                      <a:pt x="11" y="120"/>
                    </a:lnTo>
                    <a:lnTo>
                      <a:pt x="15" y="128"/>
                    </a:lnTo>
                    <a:lnTo>
                      <a:pt x="21" y="138"/>
                    </a:lnTo>
                    <a:lnTo>
                      <a:pt x="29" y="147"/>
                    </a:lnTo>
                    <a:lnTo>
                      <a:pt x="40" y="157"/>
                    </a:lnTo>
                    <a:lnTo>
                      <a:pt x="64" y="180"/>
                    </a:lnTo>
                    <a:lnTo>
                      <a:pt x="97" y="204"/>
                    </a:lnTo>
                    <a:lnTo>
                      <a:pt x="134" y="229"/>
                    </a:lnTo>
                    <a:lnTo>
                      <a:pt x="176" y="255"/>
                    </a:lnTo>
                    <a:lnTo>
                      <a:pt x="220" y="281"/>
                    </a:lnTo>
                    <a:lnTo>
                      <a:pt x="267" y="304"/>
                    </a:lnTo>
                    <a:lnTo>
                      <a:pt x="315" y="327"/>
                    </a:lnTo>
                    <a:lnTo>
                      <a:pt x="363" y="346"/>
                    </a:lnTo>
                    <a:lnTo>
                      <a:pt x="386" y="354"/>
                    </a:lnTo>
                    <a:lnTo>
                      <a:pt x="409" y="361"/>
                    </a:lnTo>
                    <a:lnTo>
                      <a:pt x="432" y="368"/>
                    </a:lnTo>
                    <a:lnTo>
                      <a:pt x="454" y="372"/>
                    </a:lnTo>
                    <a:lnTo>
                      <a:pt x="476" y="376"/>
                    </a:lnTo>
                    <a:lnTo>
                      <a:pt x="496" y="379"/>
                    </a:lnTo>
                    <a:lnTo>
                      <a:pt x="515" y="380"/>
                    </a:lnTo>
                    <a:lnTo>
                      <a:pt x="534" y="379"/>
                    </a:lnTo>
                    <a:lnTo>
                      <a:pt x="551" y="378"/>
                    </a:lnTo>
                    <a:lnTo>
                      <a:pt x="567" y="373"/>
                    </a:lnTo>
                    <a:lnTo>
                      <a:pt x="581" y="367"/>
                    </a:lnTo>
                    <a:lnTo>
                      <a:pt x="593" y="358"/>
                    </a:lnTo>
                    <a:lnTo>
                      <a:pt x="593" y="358"/>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5" name="Freeform 20"/>
              <p:cNvSpPr>
                <a:spLocks/>
              </p:cNvSpPr>
              <p:nvPr/>
            </p:nvSpPr>
            <p:spPr bwMode="auto">
              <a:xfrm rot="1800000">
                <a:off x="546110" y="2845526"/>
                <a:ext cx="413295" cy="292701"/>
              </a:xfrm>
              <a:custGeom>
                <a:avLst/>
                <a:gdLst/>
                <a:ahLst/>
                <a:cxnLst>
                  <a:cxn ang="0">
                    <a:pos x="635" y="498"/>
                  </a:cxn>
                  <a:cxn ang="0">
                    <a:pos x="635" y="498"/>
                  </a:cxn>
                  <a:cxn ang="0">
                    <a:pos x="659" y="446"/>
                  </a:cxn>
                  <a:cxn ang="0">
                    <a:pos x="679" y="400"/>
                  </a:cxn>
                  <a:cxn ang="0">
                    <a:pos x="692" y="366"/>
                  </a:cxn>
                  <a:cxn ang="0">
                    <a:pos x="703" y="343"/>
                  </a:cxn>
                  <a:cxn ang="0">
                    <a:pos x="703" y="343"/>
                  </a:cxn>
                  <a:cxn ang="0">
                    <a:pos x="704" y="337"/>
                  </a:cxn>
                  <a:cxn ang="0">
                    <a:pos x="706" y="331"/>
                  </a:cxn>
                  <a:cxn ang="0">
                    <a:pos x="704" y="324"/>
                  </a:cxn>
                  <a:cxn ang="0">
                    <a:pos x="702" y="318"/>
                  </a:cxn>
                  <a:cxn ang="0">
                    <a:pos x="698" y="312"/>
                  </a:cxn>
                  <a:cxn ang="0">
                    <a:pos x="692" y="306"/>
                  </a:cxn>
                  <a:cxn ang="0">
                    <a:pos x="676" y="293"/>
                  </a:cxn>
                  <a:cxn ang="0">
                    <a:pos x="654" y="278"/>
                  </a:cxn>
                  <a:cxn ang="0">
                    <a:pos x="627" y="263"/>
                  </a:cxn>
                  <a:cxn ang="0">
                    <a:pos x="560" y="223"/>
                  </a:cxn>
                  <a:cxn ang="0">
                    <a:pos x="560" y="223"/>
                  </a:cxn>
                  <a:cxn ang="0">
                    <a:pos x="512" y="198"/>
                  </a:cxn>
                  <a:cxn ang="0">
                    <a:pos x="448" y="166"/>
                  </a:cxn>
                  <a:cxn ang="0">
                    <a:pos x="375" y="130"/>
                  </a:cxn>
                  <a:cxn ang="0">
                    <a:pos x="300" y="94"/>
                  </a:cxn>
                  <a:cxn ang="0">
                    <a:pos x="162" y="31"/>
                  </a:cxn>
                  <a:cxn ang="0">
                    <a:pos x="114" y="10"/>
                  </a:cxn>
                  <a:cxn ang="0">
                    <a:pos x="87" y="0"/>
                  </a:cxn>
                  <a:cxn ang="0">
                    <a:pos x="87" y="0"/>
                  </a:cxn>
                  <a:cxn ang="0">
                    <a:pos x="0" y="155"/>
                  </a:cxn>
                  <a:cxn ang="0">
                    <a:pos x="0" y="498"/>
                  </a:cxn>
                  <a:cxn ang="0">
                    <a:pos x="635" y="498"/>
                  </a:cxn>
                </a:cxnLst>
                <a:rect l="0" t="0" r="r" b="b"/>
                <a:pathLst>
                  <a:path w="706" h="498">
                    <a:moveTo>
                      <a:pt x="635" y="498"/>
                    </a:moveTo>
                    <a:lnTo>
                      <a:pt x="635" y="498"/>
                    </a:lnTo>
                    <a:lnTo>
                      <a:pt x="659" y="446"/>
                    </a:lnTo>
                    <a:lnTo>
                      <a:pt x="679" y="400"/>
                    </a:lnTo>
                    <a:lnTo>
                      <a:pt x="692" y="366"/>
                    </a:lnTo>
                    <a:lnTo>
                      <a:pt x="703" y="343"/>
                    </a:lnTo>
                    <a:lnTo>
                      <a:pt x="703" y="343"/>
                    </a:lnTo>
                    <a:lnTo>
                      <a:pt x="704" y="337"/>
                    </a:lnTo>
                    <a:lnTo>
                      <a:pt x="706" y="331"/>
                    </a:lnTo>
                    <a:lnTo>
                      <a:pt x="704" y="324"/>
                    </a:lnTo>
                    <a:lnTo>
                      <a:pt x="702" y="318"/>
                    </a:lnTo>
                    <a:lnTo>
                      <a:pt x="698" y="312"/>
                    </a:lnTo>
                    <a:lnTo>
                      <a:pt x="692" y="306"/>
                    </a:lnTo>
                    <a:lnTo>
                      <a:pt x="676" y="293"/>
                    </a:lnTo>
                    <a:lnTo>
                      <a:pt x="654" y="278"/>
                    </a:lnTo>
                    <a:lnTo>
                      <a:pt x="627" y="263"/>
                    </a:lnTo>
                    <a:lnTo>
                      <a:pt x="560" y="223"/>
                    </a:lnTo>
                    <a:lnTo>
                      <a:pt x="560" y="223"/>
                    </a:lnTo>
                    <a:lnTo>
                      <a:pt x="512" y="198"/>
                    </a:lnTo>
                    <a:lnTo>
                      <a:pt x="448" y="166"/>
                    </a:lnTo>
                    <a:lnTo>
                      <a:pt x="375" y="130"/>
                    </a:lnTo>
                    <a:lnTo>
                      <a:pt x="300" y="94"/>
                    </a:lnTo>
                    <a:lnTo>
                      <a:pt x="162" y="31"/>
                    </a:lnTo>
                    <a:lnTo>
                      <a:pt x="114" y="10"/>
                    </a:lnTo>
                    <a:lnTo>
                      <a:pt x="87" y="0"/>
                    </a:lnTo>
                    <a:lnTo>
                      <a:pt x="87" y="0"/>
                    </a:lnTo>
                    <a:lnTo>
                      <a:pt x="0" y="155"/>
                    </a:lnTo>
                    <a:lnTo>
                      <a:pt x="0" y="498"/>
                    </a:lnTo>
                    <a:lnTo>
                      <a:pt x="635" y="49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6" name="Freeform 21"/>
              <p:cNvSpPr>
                <a:spLocks/>
              </p:cNvSpPr>
              <p:nvPr/>
            </p:nvSpPr>
            <p:spPr bwMode="auto">
              <a:xfrm rot="1800000">
                <a:off x="543090" y="2856799"/>
                <a:ext cx="401587" cy="277480"/>
              </a:xfrm>
              <a:custGeom>
                <a:avLst/>
                <a:gdLst/>
                <a:ahLst/>
                <a:cxnLst>
                  <a:cxn ang="0">
                    <a:pos x="614" y="473"/>
                  </a:cxn>
                  <a:cxn ang="0">
                    <a:pos x="614" y="473"/>
                  </a:cxn>
                  <a:cxn ang="0">
                    <a:pos x="654" y="386"/>
                  </a:cxn>
                  <a:cxn ang="0">
                    <a:pos x="670" y="349"/>
                  </a:cxn>
                  <a:cxn ang="0">
                    <a:pos x="681" y="325"/>
                  </a:cxn>
                  <a:cxn ang="0">
                    <a:pos x="681" y="325"/>
                  </a:cxn>
                  <a:cxn ang="0">
                    <a:pos x="684" y="319"/>
                  </a:cxn>
                  <a:cxn ang="0">
                    <a:pos x="685" y="314"/>
                  </a:cxn>
                  <a:cxn ang="0">
                    <a:pos x="684" y="307"/>
                  </a:cxn>
                  <a:cxn ang="0">
                    <a:pos x="681" y="302"/>
                  </a:cxn>
                  <a:cxn ang="0">
                    <a:pos x="677" y="296"/>
                  </a:cxn>
                  <a:cxn ang="0">
                    <a:pos x="672" y="289"/>
                  </a:cxn>
                  <a:cxn ang="0">
                    <a:pos x="657" y="277"/>
                  </a:cxn>
                  <a:cxn ang="0">
                    <a:pos x="636" y="263"/>
                  </a:cxn>
                  <a:cxn ang="0">
                    <a:pos x="610" y="248"/>
                  </a:cxn>
                  <a:cxn ang="0">
                    <a:pos x="546" y="212"/>
                  </a:cxn>
                  <a:cxn ang="0">
                    <a:pos x="546" y="212"/>
                  </a:cxn>
                  <a:cxn ang="0">
                    <a:pos x="501" y="187"/>
                  </a:cxn>
                  <a:cxn ang="0">
                    <a:pos x="440" y="157"/>
                  </a:cxn>
                  <a:cxn ang="0">
                    <a:pos x="300" y="89"/>
                  </a:cxn>
                  <a:cxn ang="0">
                    <a:pos x="170" y="29"/>
                  </a:cxn>
                  <a:cxn ang="0">
                    <a:pos x="124" y="10"/>
                  </a:cxn>
                  <a:cxn ang="0">
                    <a:pos x="99" y="0"/>
                  </a:cxn>
                  <a:cxn ang="0">
                    <a:pos x="99" y="0"/>
                  </a:cxn>
                  <a:cxn ang="0">
                    <a:pos x="89" y="22"/>
                  </a:cxn>
                  <a:cxn ang="0">
                    <a:pos x="67" y="62"/>
                  </a:cxn>
                  <a:cxn ang="0">
                    <a:pos x="0" y="179"/>
                  </a:cxn>
                  <a:cxn ang="0">
                    <a:pos x="0" y="473"/>
                  </a:cxn>
                  <a:cxn ang="0">
                    <a:pos x="614" y="473"/>
                  </a:cxn>
                </a:cxnLst>
                <a:rect l="0" t="0" r="r" b="b"/>
                <a:pathLst>
                  <a:path w="685" h="473">
                    <a:moveTo>
                      <a:pt x="614" y="473"/>
                    </a:moveTo>
                    <a:lnTo>
                      <a:pt x="614" y="473"/>
                    </a:lnTo>
                    <a:lnTo>
                      <a:pt x="654" y="386"/>
                    </a:lnTo>
                    <a:lnTo>
                      <a:pt x="670" y="349"/>
                    </a:lnTo>
                    <a:lnTo>
                      <a:pt x="681" y="325"/>
                    </a:lnTo>
                    <a:lnTo>
                      <a:pt x="681" y="325"/>
                    </a:lnTo>
                    <a:lnTo>
                      <a:pt x="684" y="319"/>
                    </a:lnTo>
                    <a:lnTo>
                      <a:pt x="685" y="314"/>
                    </a:lnTo>
                    <a:lnTo>
                      <a:pt x="684" y="307"/>
                    </a:lnTo>
                    <a:lnTo>
                      <a:pt x="681" y="302"/>
                    </a:lnTo>
                    <a:lnTo>
                      <a:pt x="677" y="296"/>
                    </a:lnTo>
                    <a:lnTo>
                      <a:pt x="672" y="289"/>
                    </a:lnTo>
                    <a:lnTo>
                      <a:pt x="657" y="277"/>
                    </a:lnTo>
                    <a:lnTo>
                      <a:pt x="636" y="263"/>
                    </a:lnTo>
                    <a:lnTo>
                      <a:pt x="610" y="248"/>
                    </a:lnTo>
                    <a:lnTo>
                      <a:pt x="546" y="212"/>
                    </a:lnTo>
                    <a:lnTo>
                      <a:pt x="546" y="212"/>
                    </a:lnTo>
                    <a:lnTo>
                      <a:pt x="501" y="187"/>
                    </a:lnTo>
                    <a:lnTo>
                      <a:pt x="440" y="157"/>
                    </a:lnTo>
                    <a:lnTo>
                      <a:pt x="300" y="89"/>
                    </a:lnTo>
                    <a:lnTo>
                      <a:pt x="170" y="29"/>
                    </a:lnTo>
                    <a:lnTo>
                      <a:pt x="124" y="10"/>
                    </a:lnTo>
                    <a:lnTo>
                      <a:pt x="99" y="0"/>
                    </a:lnTo>
                    <a:lnTo>
                      <a:pt x="99" y="0"/>
                    </a:lnTo>
                    <a:lnTo>
                      <a:pt x="89" y="22"/>
                    </a:lnTo>
                    <a:lnTo>
                      <a:pt x="67" y="62"/>
                    </a:lnTo>
                    <a:lnTo>
                      <a:pt x="0" y="179"/>
                    </a:lnTo>
                    <a:lnTo>
                      <a:pt x="0" y="473"/>
                    </a:lnTo>
                    <a:lnTo>
                      <a:pt x="614" y="473"/>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7" name="Freeform 22"/>
              <p:cNvSpPr>
                <a:spLocks/>
              </p:cNvSpPr>
              <p:nvPr/>
            </p:nvSpPr>
            <p:spPr bwMode="auto">
              <a:xfrm rot="1800000">
                <a:off x="603886" y="2887704"/>
                <a:ext cx="103031" cy="201378"/>
              </a:xfrm>
              <a:custGeom>
                <a:avLst/>
                <a:gdLst/>
                <a:ahLst/>
                <a:cxnLst>
                  <a:cxn ang="0">
                    <a:pos x="177" y="0"/>
                  </a:cxn>
                  <a:cxn ang="0">
                    <a:pos x="177" y="0"/>
                  </a:cxn>
                  <a:cxn ang="0">
                    <a:pos x="158" y="45"/>
                  </a:cxn>
                  <a:cxn ang="0">
                    <a:pos x="139" y="90"/>
                  </a:cxn>
                  <a:cxn ang="0">
                    <a:pos x="117" y="135"/>
                  </a:cxn>
                  <a:cxn ang="0">
                    <a:pos x="96" y="180"/>
                  </a:cxn>
                  <a:cxn ang="0">
                    <a:pos x="52" y="266"/>
                  </a:cxn>
                  <a:cxn ang="0">
                    <a:pos x="10" y="343"/>
                  </a:cxn>
                  <a:cxn ang="0">
                    <a:pos x="0" y="343"/>
                  </a:cxn>
                  <a:cxn ang="0">
                    <a:pos x="0" y="343"/>
                  </a:cxn>
                  <a:cxn ang="0">
                    <a:pos x="18" y="305"/>
                  </a:cxn>
                  <a:cxn ang="0">
                    <a:pos x="37" y="264"/>
                  </a:cxn>
                  <a:cxn ang="0">
                    <a:pos x="81" y="177"/>
                  </a:cxn>
                  <a:cxn ang="0">
                    <a:pos x="128" y="87"/>
                  </a:cxn>
                  <a:cxn ang="0">
                    <a:pos x="177" y="0"/>
                  </a:cxn>
                  <a:cxn ang="0">
                    <a:pos x="177" y="0"/>
                  </a:cxn>
                </a:cxnLst>
                <a:rect l="0" t="0" r="r" b="b"/>
                <a:pathLst>
                  <a:path w="177" h="343">
                    <a:moveTo>
                      <a:pt x="177" y="0"/>
                    </a:moveTo>
                    <a:lnTo>
                      <a:pt x="177" y="0"/>
                    </a:lnTo>
                    <a:lnTo>
                      <a:pt x="158" y="45"/>
                    </a:lnTo>
                    <a:lnTo>
                      <a:pt x="139" y="90"/>
                    </a:lnTo>
                    <a:lnTo>
                      <a:pt x="117" y="135"/>
                    </a:lnTo>
                    <a:lnTo>
                      <a:pt x="96" y="180"/>
                    </a:lnTo>
                    <a:lnTo>
                      <a:pt x="52" y="266"/>
                    </a:lnTo>
                    <a:lnTo>
                      <a:pt x="10" y="343"/>
                    </a:lnTo>
                    <a:lnTo>
                      <a:pt x="0" y="343"/>
                    </a:lnTo>
                    <a:lnTo>
                      <a:pt x="0" y="343"/>
                    </a:lnTo>
                    <a:lnTo>
                      <a:pt x="18" y="305"/>
                    </a:lnTo>
                    <a:lnTo>
                      <a:pt x="37" y="264"/>
                    </a:lnTo>
                    <a:lnTo>
                      <a:pt x="81" y="177"/>
                    </a:lnTo>
                    <a:lnTo>
                      <a:pt x="128" y="87"/>
                    </a:lnTo>
                    <a:lnTo>
                      <a:pt x="177" y="0"/>
                    </a:lnTo>
                    <a:lnTo>
                      <a:pt x="177"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8" name="Freeform 23"/>
              <p:cNvSpPr>
                <a:spLocks noEditPoints="1"/>
              </p:cNvSpPr>
              <p:nvPr/>
            </p:nvSpPr>
            <p:spPr bwMode="auto">
              <a:xfrm rot="1800000">
                <a:off x="640608" y="3001370"/>
                <a:ext cx="58540" cy="59711"/>
              </a:xfrm>
              <a:custGeom>
                <a:avLst/>
                <a:gdLst/>
                <a:ahLst/>
                <a:cxnLst>
                  <a:cxn ang="0">
                    <a:pos x="79" y="93"/>
                  </a:cxn>
                  <a:cxn ang="0">
                    <a:pos x="93" y="78"/>
                  </a:cxn>
                  <a:cxn ang="0">
                    <a:pos x="99" y="60"/>
                  </a:cxn>
                  <a:cxn ang="0">
                    <a:pos x="101" y="41"/>
                  </a:cxn>
                  <a:cxn ang="0">
                    <a:pos x="93" y="22"/>
                  </a:cxn>
                  <a:cxn ang="0">
                    <a:pos x="88" y="18"/>
                  </a:cxn>
                  <a:cxn ang="0">
                    <a:pos x="73" y="5"/>
                  </a:cxn>
                  <a:cxn ang="0">
                    <a:pos x="50" y="0"/>
                  </a:cxn>
                  <a:cxn ang="0">
                    <a:pos x="50" y="12"/>
                  </a:cxn>
                  <a:cxn ang="0">
                    <a:pos x="68" y="16"/>
                  </a:cxn>
                  <a:cxn ang="0">
                    <a:pos x="83" y="29"/>
                  </a:cxn>
                  <a:cxn ang="0">
                    <a:pos x="86" y="35"/>
                  </a:cxn>
                  <a:cxn ang="0">
                    <a:pos x="88" y="50"/>
                  </a:cxn>
                  <a:cxn ang="0">
                    <a:pos x="86" y="65"/>
                  </a:cxn>
                  <a:cxn ang="0">
                    <a:pos x="78" y="78"/>
                  </a:cxn>
                  <a:cxn ang="0">
                    <a:pos x="72" y="83"/>
                  </a:cxn>
                  <a:cxn ang="0">
                    <a:pos x="61" y="87"/>
                  </a:cxn>
                  <a:cxn ang="0">
                    <a:pos x="50" y="89"/>
                  </a:cxn>
                  <a:cxn ang="0">
                    <a:pos x="50" y="101"/>
                  </a:cxn>
                  <a:cxn ang="0">
                    <a:pos x="65" y="99"/>
                  </a:cxn>
                  <a:cxn ang="0">
                    <a:pos x="79" y="93"/>
                  </a:cxn>
                  <a:cxn ang="0">
                    <a:pos x="50" y="0"/>
                  </a:cxn>
                  <a:cxn ang="0">
                    <a:pos x="44" y="0"/>
                  </a:cxn>
                  <a:cxn ang="0">
                    <a:pos x="29" y="4"/>
                  </a:cxn>
                  <a:cxn ang="0">
                    <a:pos x="23" y="8"/>
                  </a:cxn>
                  <a:cxn ang="0">
                    <a:pos x="8" y="23"/>
                  </a:cxn>
                  <a:cxn ang="0">
                    <a:pos x="1" y="41"/>
                  </a:cxn>
                  <a:cxn ang="0">
                    <a:pos x="1" y="60"/>
                  </a:cxn>
                  <a:cxn ang="0">
                    <a:pos x="8" y="79"/>
                  </a:cxn>
                  <a:cxn ang="0">
                    <a:pos x="12" y="83"/>
                  </a:cxn>
                  <a:cxn ang="0">
                    <a:pos x="27" y="95"/>
                  </a:cxn>
                  <a:cxn ang="0">
                    <a:pos x="50" y="101"/>
                  </a:cxn>
                  <a:cxn ang="0">
                    <a:pos x="50" y="89"/>
                  </a:cxn>
                  <a:cxn ang="0">
                    <a:pos x="33" y="84"/>
                  </a:cxn>
                  <a:cxn ang="0">
                    <a:pos x="19" y="72"/>
                  </a:cxn>
                  <a:cxn ang="0">
                    <a:pos x="15" y="65"/>
                  </a:cxn>
                  <a:cxn ang="0">
                    <a:pos x="12" y="50"/>
                  </a:cxn>
                  <a:cxn ang="0">
                    <a:pos x="15" y="35"/>
                  </a:cxn>
                  <a:cxn ang="0">
                    <a:pos x="23" y="23"/>
                  </a:cxn>
                  <a:cxn ang="0">
                    <a:pos x="29" y="18"/>
                  </a:cxn>
                  <a:cxn ang="0">
                    <a:pos x="39" y="14"/>
                  </a:cxn>
                  <a:cxn ang="0">
                    <a:pos x="50" y="12"/>
                  </a:cxn>
                </a:cxnLst>
                <a:rect l="0" t="0" r="r" b="b"/>
                <a:pathLst>
                  <a:path w="101" h="101">
                    <a:moveTo>
                      <a:pt x="79" y="93"/>
                    </a:moveTo>
                    <a:lnTo>
                      <a:pt x="79" y="93"/>
                    </a:lnTo>
                    <a:lnTo>
                      <a:pt x="87" y="86"/>
                    </a:lnTo>
                    <a:lnTo>
                      <a:pt x="93" y="78"/>
                    </a:lnTo>
                    <a:lnTo>
                      <a:pt x="97" y="69"/>
                    </a:lnTo>
                    <a:lnTo>
                      <a:pt x="99" y="60"/>
                    </a:lnTo>
                    <a:lnTo>
                      <a:pt x="101" y="50"/>
                    </a:lnTo>
                    <a:lnTo>
                      <a:pt x="101" y="41"/>
                    </a:lnTo>
                    <a:lnTo>
                      <a:pt x="97" y="31"/>
                    </a:lnTo>
                    <a:lnTo>
                      <a:pt x="93" y="22"/>
                    </a:lnTo>
                    <a:lnTo>
                      <a:pt x="93" y="22"/>
                    </a:lnTo>
                    <a:lnTo>
                      <a:pt x="88" y="18"/>
                    </a:lnTo>
                    <a:lnTo>
                      <a:pt x="84" y="12"/>
                    </a:lnTo>
                    <a:lnTo>
                      <a:pt x="73" y="5"/>
                    </a:lnTo>
                    <a:lnTo>
                      <a:pt x="63" y="1"/>
                    </a:lnTo>
                    <a:lnTo>
                      <a:pt x="50" y="0"/>
                    </a:lnTo>
                    <a:lnTo>
                      <a:pt x="50" y="12"/>
                    </a:lnTo>
                    <a:lnTo>
                      <a:pt x="50" y="12"/>
                    </a:lnTo>
                    <a:lnTo>
                      <a:pt x="60" y="14"/>
                    </a:lnTo>
                    <a:lnTo>
                      <a:pt x="68" y="16"/>
                    </a:lnTo>
                    <a:lnTo>
                      <a:pt x="76" y="22"/>
                    </a:lnTo>
                    <a:lnTo>
                      <a:pt x="83" y="29"/>
                    </a:lnTo>
                    <a:lnTo>
                      <a:pt x="83" y="29"/>
                    </a:lnTo>
                    <a:lnTo>
                      <a:pt x="86" y="35"/>
                    </a:lnTo>
                    <a:lnTo>
                      <a:pt x="88" y="44"/>
                    </a:lnTo>
                    <a:lnTo>
                      <a:pt x="88" y="50"/>
                    </a:lnTo>
                    <a:lnTo>
                      <a:pt x="88" y="59"/>
                    </a:lnTo>
                    <a:lnTo>
                      <a:pt x="86" y="65"/>
                    </a:lnTo>
                    <a:lnTo>
                      <a:pt x="83" y="72"/>
                    </a:lnTo>
                    <a:lnTo>
                      <a:pt x="78" y="78"/>
                    </a:lnTo>
                    <a:lnTo>
                      <a:pt x="72" y="83"/>
                    </a:lnTo>
                    <a:lnTo>
                      <a:pt x="72" y="83"/>
                    </a:lnTo>
                    <a:lnTo>
                      <a:pt x="67" y="86"/>
                    </a:lnTo>
                    <a:lnTo>
                      <a:pt x="61" y="87"/>
                    </a:lnTo>
                    <a:lnTo>
                      <a:pt x="56" y="89"/>
                    </a:lnTo>
                    <a:lnTo>
                      <a:pt x="50" y="89"/>
                    </a:lnTo>
                    <a:lnTo>
                      <a:pt x="50" y="101"/>
                    </a:lnTo>
                    <a:lnTo>
                      <a:pt x="50" y="101"/>
                    </a:lnTo>
                    <a:lnTo>
                      <a:pt x="57" y="101"/>
                    </a:lnTo>
                    <a:lnTo>
                      <a:pt x="65" y="99"/>
                    </a:lnTo>
                    <a:lnTo>
                      <a:pt x="72" y="97"/>
                    </a:lnTo>
                    <a:lnTo>
                      <a:pt x="79" y="93"/>
                    </a:lnTo>
                    <a:lnTo>
                      <a:pt x="79" y="93"/>
                    </a:lnTo>
                    <a:close/>
                    <a:moveTo>
                      <a:pt x="50" y="0"/>
                    </a:moveTo>
                    <a:lnTo>
                      <a:pt x="50" y="0"/>
                    </a:lnTo>
                    <a:lnTo>
                      <a:pt x="44" y="0"/>
                    </a:lnTo>
                    <a:lnTo>
                      <a:pt x="37" y="3"/>
                    </a:lnTo>
                    <a:lnTo>
                      <a:pt x="29" y="4"/>
                    </a:lnTo>
                    <a:lnTo>
                      <a:pt x="23" y="8"/>
                    </a:lnTo>
                    <a:lnTo>
                      <a:pt x="23" y="8"/>
                    </a:lnTo>
                    <a:lnTo>
                      <a:pt x="15" y="15"/>
                    </a:lnTo>
                    <a:lnTo>
                      <a:pt x="8" y="23"/>
                    </a:lnTo>
                    <a:lnTo>
                      <a:pt x="4" y="31"/>
                    </a:lnTo>
                    <a:lnTo>
                      <a:pt x="1" y="41"/>
                    </a:lnTo>
                    <a:lnTo>
                      <a:pt x="0" y="50"/>
                    </a:lnTo>
                    <a:lnTo>
                      <a:pt x="1" y="60"/>
                    </a:lnTo>
                    <a:lnTo>
                      <a:pt x="4" y="69"/>
                    </a:lnTo>
                    <a:lnTo>
                      <a:pt x="8" y="79"/>
                    </a:lnTo>
                    <a:lnTo>
                      <a:pt x="8" y="79"/>
                    </a:lnTo>
                    <a:lnTo>
                      <a:pt x="12" y="83"/>
                    </a:lnTo>
                    <a:lnTo>
                      <a:pt x="18" y="89"/>
                    </a:lnTo>
                    <a:lnTo>
                      <a:pt x="27" y="95"/>
                    </a:lnTo>
                    <a:lnTo>
                      <a:pt x="38" y="99"/>
                    </a:lnTo>
                    <a:lnTo>
                      <a:pt x="50" y="101"/>
                    </a:lnTo>
                    <a:lnTo>
                      <a:pt x="50" y="89"/>
                    </a:lnTo>
                    <a:lnTo>
                      <a:pt x="50" y="89"/>
                    </a:lnTo>
                    <a:lnTo>
                      <a:pt x="41" y="89"/>
                    </a:lnTo>
                    <a:lnTo>
                      <a:pt x="33" y="84"/>
                    </a:lnTo>
                    <a:lnTo>
                      <a:pt x="24" y="79"/>
                    </a:lnTo>
                    <a:lnTo>
                      <a:pt x="19" y="72"/>
                    </a:lnTo>
                    <a:lnTo>
                      <a:pt x="19" y="72"/>
                    </a:lnTo>
                    <a:lnTo>
                      <a:pt x="15" y="65"/>
                    </a:lnTo>
                    <a:lnTo>
                      <a:pt x="12" y="57"/>
                    </a:lnTo>
                    <a:lnTo>
                      <a:pt x="12" y="50"/>
                    </a:lnTo>
                    <a:lnTo>
                      <a:pt x="12" y="44"/>
                    </a:lnTo>
                    <a:lnTo>
                      <a:pt x="15" y="35"/>
                    </a:lnTo>
                    <a:lnTo>
                      <a:pt x="18" y="29"/>
                    </a:lnTo>
                    <a:lnTo>
                      <a:pt x="23" y="23"/>
                    </a:lnTo>
                    <a:lnTo>
                      <a:pt x="29" y="18"/>
                    </a:lnTo>
                    <a:lnTo>
                      <a:pt x="29" y="18"/>
                    </a:lnTo>
                    <a:lnTo>
                      <a:pt x="34" y="15"/>
                    </a:lnTo>
                    <a:lnTo>
                      <a:pt x="39" y="14"/>
                    </a:lnTo>
                    <a:lnTo>
                      <a:pt x="45" y="12"/>
                    </a:lnTo>
                    <a:lnTo>
                      <a:pt x="50" y="12"/>
                    </a:lnTo>
                    <a:lnTo>
                      <a:pt x="5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9" name="Freeform 24"/>
              <p:cNvSpPr>
                <a:spLocks/>
              </p:cNvSpPr>
              <p:nvPr/>
            </p:nvSpPr>
            <p:spPr bwMode="auto">
              <a:xfrm rot="1800000">
                <a:off x="664275" y="3034303"/>
                <a:ext cx="11708" cy="11708"/>
              </a:xfrm>
              <a:custGeom>
                <a:avLst/>
                <a:gdLst/>
                <a:ahLst/>
                <a:cxnLst>
                  <a:cxn ang="0">
                    <a:pos x="15" y="18"/>
                  </a:cxn>
                  <a:cxn ang="0">
                    <a:pos x="15" y="18"/>
                  </a:cxn>
                  <a:cxn ang="0">
                    <a:pos x="18" y="15"/>
                  </a:cxn>
                  <a:cxn ang="0">
                    <a:pos x="19" y="12"/>
                  </a:cxn>
                  <a:cxn ang="0">
                    <a:pos x="19" y="8"/>
                  </a:cxn>
                  <a:cxn ang="0">
                    <a:pos x="18" y="4"/>
                  </a:cxn>
                  <a:cxn ang="0">
                    <a:pos x="18" y="4"/>
                  </a:cxn>
                  <a:cxn ang="0">
                    <a:pos x="15" y="1"/>
                  </a:cxn>
                  <a:cxn ang="0">
                    <a:pos x="12" y="0"/>
                  </a:cxn>
                  <a:cxn ang="0">
                    <a:pos x="8" y="0"/>
                  </a:cxn>
                  <a:cxn ang="0">
                    <a:pos x="4" y="1"/>
                  </a:cxn>
                  <a:cxn ang="0">
                    <a:pos x="4" y="1"/>
                  </a:cxn>
                  <a:cxn ang="0">
                    <a:pos x="1" y="6"/>
                  </a:cxn>
                  <a:cxn ang="0">
                    <a:pos x="0" y="8"/>
                  </a:cxn>
                  <a:cxn ang="0">
                    <a:pos x="0" y="12"/>
                  </a:cxn>
                  <a:cxn ang="0">
                    <a:pos x="3" y="15"/>
                  </a:cxn>
                  <a:cxn ang="0">
                    <a:pos x="3" y="15"/>
                  </a:cxn>
                  <a:cxn ang="0">
                    <a:pos x="5" y="18"/>
                  </a:cxn>
                  <a:cxn ang="0">
                    <a:pos x="8" y="19"/>
                  </a:cxn>
                  <a:cxn ang="0">
                    <a:pos x="12" y="19"/>
                  </a:cxn>
                  <a:cxn ang="0">
                    <a:pos x="15" y="18"/>
                  </a:cxn>
                  <a:cxn ang="0">
                    <a:pos x="15" y="18"/>
                  </a:cxn>
                </a:cxnLst>
                <a:rect l="0" t="0" r="r" b="b"/>
                <a:pathLst>
                  <a:path w="19" h="19">
                    <a:moveTo>
                      <a:pt x="15" y="18"/>
                    </a:moveTo>
                    <a:lnTo>
                      <a:pt x="15" y="18"/>
                    </a:lnTo>
                    <a:lnTo>
                      <a:pt x="18" y="15"/>
                    </a:lnTo>
                    <a:lnTo>
                      <a:pt x="19" y="12"/>
                    </a:lnTo>
                    <a:lnTo>
                      <a:pt x="19" y="8"/>
                    </a:lnTo>
                    <a:lnTo>
                      <a:pt x="18" y="4"/>
                    </a:lnTo>
                    <a:lnTo>
                      <a:pt x="18" y="4"/>
                    </a:lnTo>
                    <a:lnTo>
                      <a:pt x="15" y="1"/>
                    </a:lnTo>
                    <a:lnTo>
                      <a:pt x="12" y="0"/>
                    </a:lnTo>
                    <a:lnTo>
                      <a:pt x="8" y="0"/>
                    </a:lnTo>
                    <a:lnTo>
                      <a:pt x="4" y="1"/>
                    </a:lnTo>
                    <a:lnTo>
                      <a:pt x="4" y="1"/>
                    </a:lnTo>
                    <a:lnTo>
                      <a:pt x="1" y="6"/>
                    </a:lnTo>
                    <a:lnTo>
                      <a:pt x="0" y="8"/>
                    </a:lnTo>
                    <a:lnTo>
                      <a:pt x="0" y="12"/>
                    </a:lnTo>
                    <a:lnTo>
                      <a:pt x="3" y="15"/>
                    </a:lnTo>
                    <a:lnTo>
                      <a:pt x="3" y="15"/>
                    </a:lnTo>
                    <a:lnTo>
                      <a:pt x="5" y="18"/>
                    </a:lnTo>
                    <a:lnTo>
                      <a:pt x="8" y="19"/>
                    </a:lnTo>
                    <a:lnTo>
                      <a:pt x="12" y="19"/>
                    </a:lnTo>
                    <a:lnTo>
                      <a:pt x="15" y="18"/>
                    </a:lnTo>
                    <a:lnTo>
                      <a:pt x="15" y="1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0" name="Freeform 25"/>
              <p:cNvSpPr>
                <a:spLocks/>
              </p:cNvSpPr>
              <p:nvPr/>
            </p:nvSpPr>
            <p:spPr bwMode="auto">
              <a:xfrm rot="1800000">
                <a:off x="663481" y="3017531"/>
                <a:ext cx="11708" cy="10537"/>
              </a:xfrm>
              <a:custGeom>
                <a:avLst/>
                <a:gdLst/>
                <a:ahLst/>
                <a:cxnLst>
                  <a:cxn ang="0">
                    <a:pos x="15" y="17"/>
                  </a:cxn>
                  <a:cxn ang="0">
                    <a:pos x="15" y="17"/>
                  </a:cxn>
                  <a:cxn ang="0">
                    <a:pos x="17" y="15"/>
                  </a:cxn>
                  <a:cxn ang="0">
                    <a:pos x="19" y="10"/>
                  </a:cxn>
                  <a:cxn ang="0">
                    <a:pos x="19" y="6"/>
                  </a:cxn>
                  <a:cxn ang="0">
                    <a:pos x="17" y="4"/>
                  </a:cxn>
                  <a:cxn ang="0">
                    <a:pos x="17" y="4"/>
                  </a:cxn>
                  <a:cxn ang="0">
                    <a:pos x="15" y="1"/>
                  </a:cxn>
                  <a:cxn ang="0">
                    <a:pos x="11" y="0"/>
                  </a:cxn>
                  <a:cxn ang="0">
                    <a:pos x="8" y="0"/>
                  </a:cxn>
                  <a:cxn ang="0">
                    <a:pos x="4" y="1"/>
                  </a:cxn>
                  <a:cxn ang="0">
                    <a:pos x="4" y="1"/>
                  </a:cxn>
                  <a:cxn ang="0">
                    <a:pos x="1" y="4"/>
                  </a:cxn>
                  <a:cxn ang="0">
                    <a:pos x="0" y="6"/>
                  </a:cxn>
                  <a:cxn ang="0">
                    <a:pos x="0" y="10"/>
                  </a:cxn>
                  <a:cxn ang="0">
                    <a:pos x="1" y="15"/>
                  </a:cxn>
                  <a:cxn ang="0">
                    <a:pos x="1" y="15"/>
                  </a:cxn>
                  <a:cxn ang="0">
                    <a:pos x="4" y="17"/>
                  </a:cxn>
                  <a:cxn ang="0">
                    <a:pos x="8" y="19"/>
                  </a:cxn>
                  <a:cxn ang="0">
                    <a:pos x="11" y="19"/>
                  </a:cxn>
                  <a:cxn ang="0">
                    <a:pos x="15" y="17"/>
                  </a:cxn>
                  <a:cxn ang="0">
                    <a:pos x="15" y="17"/>
                  </a:cxn>
                </a:cxnLst>
                <a:rect l="0" t="0" r="r" b="b"/>
                <a:pathLst>
                  <a:path w="19" h="19">
                    <a:moveTo>
                      <a:pt x="15" y="17"/>
                    </a:moveTo>
                    <a:lnTo>
                      <a:pt x="15" y="17"/>
                    </a:lnTo>
                    <a:lnTo>
                      <a:pt x="17" y="15"/>
                    </a:lnTo>
                    <a:lnTo>
                      <a:pt x="19" y="10"/>
                    </a:lnTo>
                    <a:lnTo>
                      <a:pt x="19" y="6"/>
                    </a:lnTo>
                    <a:lnTo>
                      <a:pt x="17" y="4"/>
                    </a:lnTo>
                    <a:lnTo>
                      <a:pt x="17" y="4"/>
                    </a:lnTo>
                    <a:lnTo>
                      <a:pt x="15" y="1"/>
                    </a:lnTo>
                    <a:lnTo>
                      <a:pt x="11" y="0"/>
                    </a:lnTo>
                    <a:lnTo>
                      <a:pt x="8" y="0"/>
                    </a:lnTo>
                    <a:lnTo>
                      <a:pt x="4" y="1"/>
                    </a:lnTo>
                    <a:lnTo>
                      <a:pt x="4" y="1"/>
                    </a:lnTo>
                    <a:lnTo>
                      <a:pt x="1" y="4"/>
                    </a:lnTo>
                    <a:lnTo>
                      <a:pt x="0" y="6"/>
                    </a:lnTo>
                    <a:lnTo>
                      <a:pt x="0" y="10"/>
                    </a:lnTo>
                    <a:lnTo>
                      <a:pt x="1" y="15"/>
                    </a:lnTo>
                    <a:lnTo>
                      <a:pt x="1" y="15"/>
                    </a:lnTo>
                    <a:lnTo>
                      <a:pt x="4" y="17"/>
                    </a:lnTo>
                    <a:lnTo>
                      <a:pt x="8" y="19"/>
                    </a:lnTo>
                    <a:lnTo>
                      <a:pt x="11" y="19"/>
                    </a:lnTo>
                    <a:lnTo>
                      <a:pt x="15" y="17"/>
                    </a:lnTo>
                    <a:lnTo>
                      <a:pt x="1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1" name="Freeform 26"/>
              <p:cNvSpPr>
                <a:spLocks/>
              </p:cNvSpPr>
              <p:nvPr/>
            </p:nvSpPr>
            <p:spPr bwMode="auto">
              <a:xfrm rot="1800000">
                <a:off x="586810" y="3043192"/>
                <a:ext cx="59711" cy="36295"/>
              </a:xfrm>
              <a:custGeom>
                <a:avLst/>
                <a:gdLst/>
                <a:ahLst/>
                <a:cxnLst>
                  <a:cxn ang="0">
                    <a:pos x="99" y="61"/>
                  </a:cxn>
                  <a:cxn ang="0">
                    <a:pos x="99" y="61"/>
                  </a:cxn>
                  <a:cxn ang="0">
                    <a:pos x="101" y="53"/>
                  </a:cxn>
                  <a:cxn ang="0">
                    <a:pos x="101" y="45"/>
                  </a:cxn>
                  <a:cxn ang="0">
                    <a:pos x="99" y="37"/>
                  </a:cxn>
                  <a:cxn ang="0">
                    <a:pos x="95" y="29"/>
                  </a:cxn>
                  <a:cxn ang="0">
                    <a:pos x="91" y="20"/>
                  </a:cxn>
                  <a:cxn ang="0">
                    <a:pos x="86" y="14"/>
                  </a:cxn>
                  <a:cxn ang="0">
                    <a:pos x="79" y="8"/>
                  </a:cxn>
                  <a:cxn ang="0">
                    <a:pos x="71" y="4"/>
                  </a:cxn>
                  <a:cxn ang="0">
                    <a:pos x="71" y="4"/>
                  </a:cxn>
                  <a:cxn ang="0">
                    <a:pos x="61" y="1"/>
                  </a:cxn>
                  <a:cxn ang="0">
                    <a:pos x="52" y="0"/>
                  </a:cxn>
                  <a:cxn ang="0">
                    <a:pos x="42" y="0"/>
                  </a:cxn>
                  <a:cxn ang="0">
                    <a:pos x="32" y="3"/>
                  </a:cxn>
                  <a:cxn ang="0">
                    <a:pos x="24" y="7"/>
                  </a:cxn>
                  <a:cxn ang="0">
                    <a:pos x="16" y="12"/>
                  </a:cxn>
                  <a:cxn ang="0">
                    <a:pos x="9" y="20"/>
                  </a:cxn>
                  <a:cxn ang="0">
                    <a:pos x="4" y="29"/>
                  </a:cxn>
                  <a:cxn ang="0">
                    <a:pos x="4" y="29"/>
                  </a:cxn>
                  <a:cxn ang="0">
                    <a:pos x="1" y="37"/>
                  </a:cxn>
                  <a:cxn ang="0">
                    <a:pos x="0" y="45"/>
                  </a:cxn>
                  <a:cxn ang="0">
                    <a:pos x="0" y="53"/>
                  </a:cxn>
                  <a:cxn ang="0">
                    <a:pos x="1" y="61"/>
                  </a:cxn>
                  <a:cxn ang="0">
                    <a:pos x="13" y="61"/>
                  </a:cxn>
                  <a:cxn ang="0">
                    <a:pos x="13" y="61"/>
                  </a:cxn>
                  <a:cxn ang="0">
                    <a:pos x="12" y="54"/>
                  </a:cxn>
                  <a:cxn ang="0">
                    <a:pos x="12" y="48"/>
                  </a:cxn>
                  <a:cxn ang="0">
                    <a:pos x="12" y="41"/>
                  </a:cxn>
                  <a:cxn ang="0">
                    <a:pos x="15" y="34"/>
                  </a:cxn>
                  <a:cxn ang="0">
                    <a:pos x="15" y="34"/>
                  </a:cxn>
                  <a:cxn ang="0">
                    <a:pos x="19" y="27"/>
                  </a:cxn>
                  <a:cxn ang="0">
                    <a:pos x="24" y="22"/>
                  </a:cxn>
                  <a:cxn ang="0">
                    <a:pos x="30" y="16"/>
                  </a:cxn>
                  <a:cxn ang="0">
                    <a:pos x="37" y="14"/>
                  </a:cxn>
                  <a:cxn ang="0">
                    <a:pos x="43" y="12"/>
                  </a:cxn>
                  <a:cxn ang="0">
                    <a:pos x="52" y="11"/>
                  </a:cxn>
                  <a:cxn ang="0">
                    <a:pos x="58" y="12"/>
                  </a:cxn>
                  <a:cxn ang="0">
                    <a:pos x="67" y="15"/>
                  </a:cxn>
                  <a:cxn ang="0">
                    <a:pos x="67" y="15"/>
                  </a:cxn>
                  <a:cxn ang="0">
                    <a:pos x="72" y="19"/>
                  </a:cxn>
                  <a:cxn ang="0">
                    <a:pos x="77" y="23"/>
                  </a:cxn>
                  <a:cxn ang="0">
                    <a:pos x="83" y="29"/>
                  </a:cxn>
                  <a:cxn ang="0">
                    <a:pos x="86" y="34"/>
                  </a:cxn>
                  <a:cxn ang="0">
                    <a:pos x="88" y="41"/>
                  </a:cxn>
                  <a:cxn ang="0">
                    <a:pos x="88" y="48"/>
                  </a:cxn>
                  <a:cxn ang="0">
                    <a:pos x="88" y="54"/>
                  </a:cxn>
                  <a:cxn ang="0">
                    <a:pos x="87" y="61"/>
                  </a:cxn>
                  <a:cxn ang="0">
                    <a:pos x="99" y="61"/>
                  </a:cxn>
                </a:cxnLst>
                <a:rect l="0" t="0" r="r" b="b"/>
                <a:pathLst>
                  <a:path w="101" h="61">
                    <a:moveTo>
                      <a:pt x="99" y="61"/>
                    </a:moveTo>
                    <a:lnTo>
                      <a:pt x="99" y="61"/>
                    </a:lnTo>
                    <a:lnTo>
                      <a:pt x="101" y="53"/>
                    </a:lnTo>
                    <a:lnTo>
                      <a:pt x="101" y="45"/>
                    </a:lnTo>
                    <a:lnTo>
                      <a:pt x="99" y="37"/>
                    </a:lnTo>
                    <a:lnTo>
                      <a:pt x="95" y="29"/>
                    </a:lnTo>
                    <a:lnTo>
                      <a:pt x="91" y="20"/>
                    </a:lnTo>
                    <a:lnTo>
                      <a:pt x="86" y="14"/>
                    </a:lnTo>
                    <a:lnTo>
                      <a:pt x="79" y="8"/>
                    </a:lnTo>
                    <a:lnTo>
                      <a:pt x="71" y="4"/>
                    </a:lnTo>
                    <a:lnTo>
                      <a:pt x="71" y="4"/>
                    </a:lnTo>
                    <a:lnTo>
                      <a:pt x="61" y="1"/>
                    </a:lnTo>
                    <a:lnTo>
                      <a:pt x="52" y="0"/>
                    </a:lnTo>
                    <a:lnTo>
                      <a:pt x="42" y="0"/>
                    </a:lnTo>
                    <a:lnTo>
                      <a:pt x="32" y="3"/>
                    </a:lnTo>
                    <a:lnTo>
                      <a:pt x="24" y="7"/>
                    </a:lnTo>
                    <a:lnTo>
                      <a:pt x="16" y="12"/>
                    </a:lnTo>
                    <a:lnTo>
                      <a:pt x="9" y="20"/>
                    </a:lnTo>
                    <a:lnTo>
                      <a:pt x="4" y="29"/>
                    </a:lnTo>
                    <a:lnTo>
                      <a:pt x="4" y="29"/>
                    </a:lnTo>
                    <a:lnTo>
                      <a:pt x="1" y="37"/>
                    </a:lnTo>
                    <a:lnTo>
                      <a:pt x="0" y="45"/>
                    </a:lnTo>
                    <a:lnTo>
                      <a:pt x="0" y="53"/>
                    </a:lnTo>
                    <a:lnTo>
                      <a:pt x="1" y="61"/>
                    </a:lnTo>
                    <a:lnTo>
                      <a:pt x="13" y="61"/>
                    </a:lnTo>
                    <a:lnTo>
                      <a:pt x="13" y="61"/>
                    </a:lnTo>
                    <a:lnTo>
                      <a:pt x="12" y="54"/>
                    </a:lnTo>
                    <a:lnTo>
                      <a:pt x="12" y="48"/>
                    </a:lnTo>
                    <a:lnTo>
                      <a:pt x="12" y="41"/>
                    </a:lnTo>
                    <a:lnTo>
                      <a:pt x="15" y="34"/>
                    </a:lnTo>
                    <a:lnTo>
                      <a:pt x="15" y="34"/>
                    </a:lnTo>
                    <a:lnTo>
                      <a:pt x="19" y="27"/>
                    </a:lnTo>
                    <a:lnTo>
                      <a:pt x="24" y="22"/>
                    </a:lnTo>
                    <a:lnTo>
                      <a:pt x="30" y="16"/>
                    </a:lnTo>
                    <a:lnTo>
                      <a:pt x="37" y="14"/>
                    </a:lnTo>
                    <a:lnTo>
                      <a:pt x="43" y="12"/>
                    </a:lnTo>
                    <a:lnTo>
                      <a:pt x="52" y="11"/>
                    </a:lnTo>
                    <a:lnTo>
                      <a:pt x="58" y="12"/>
                    </a:lnTo>
                    <a:lnTo>
                      <a:pt x="67" y="15"/>
                    </a:lnTo>
                    <a:lnTo>
                      <a:pt x="67" y="15"/>
                    </a:lnTo>
                    <a:lnTo>
                      <a:pt x="72" y="19"/>
                    </a:lnTo>
                    <a:lnTo>
                      <a:pt x="77" y="23"/>
                    </a:lnTo>
                    <a:lnTo>
                      <a:pt x="83" y="29"/>
                    </a:lnTo>
                    <a:lnTo>
                      <a:pt x="86" y="34"/>
                    </a:lnTo>
                    <a:lnTo>
                      <a:pt x="88" y="41"/>
                    </a:lnTo>
                    <a:lnTo>
                      <a:pt x="88" y="48"/>
                    </a:lnTo>
                    <a:lnTo>
                      <a:pt x="88" y="54"/>
                    </a:lnTo>
                    <a:lnTo>
                      <a:pt x="87" y="61"/>
                    </a:lnTo>
                    <a:lnTo>
                      <a:pt x="99" y="61"/>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2" name="Freeform 27"/>
              <p:cNvSpPr>
                <a:spLocks/>
              </p:cNvSpPr>
              <p:nvPr/>
            </p:nvSpPr>
            <p:spPr bwMode="auto">
              <a:xfrm rot="1800000">
                <a:off x="599360" y="3070638"/>
                <a:ext cx="11708" cy="4683"/>
              </a:xfrm>
              <a:custGeom>
                <a:avLst/>
                <a:gdLst/>
                <a:ahLst/>
                <a:cxnLst>
                  <a:cxn ang="0">
                    <a:pos x="19" y="7"/>
                  </a:cxn>
                  <a:cxn ang="0">
                    <a:pos x="19" y="7"/>
                  </a:cxn>
                  <a:cxn ang="0">
                    <a:pos x="18" y="3"/>
                  </a:cxn>
                  <a:cxn ang="0">
                    <a:pos x="13" y="0"/>
                  </a:cxn>
                  <a:cxn ang="0">
                    <a:pos x="13" y="0"/>
                  </a:cxn>
                  <a:cxn ang="0">
                    <a:pos x="9" y="0"/>
                  </a:cxn>
                  <a:cxn ang="0">
                    <a:pos x="7" y="0"/>
                  </a:cxn>
                  <a:cxn ang="0">
                    <a:pos x="3" y="3"/>
                  </a:cxn>
                  <a:cxn ang="0">
                    <a:pos x="1" y="6"/>
                  </a:cxn>
                  <a:cxn ang="0">
                    <a:pos x="1" y="6"/>
                  </a:cxn>
                  <a:cxn ang="0">
                    <a:pos x="0" y="7"/>
                  </a:cxn>
                  <a:cxn ang="0">
                    <a:pos x="19" y="7"/>
                  </a:cxn>
                </a:cxnLst>
                <a:rect l="0" t="0" r="r" b="b"/>
                <a:pathLst>
                  <a:path w="19" h="7">
                    <a:moveTo>
                      <a:pt x="19" y="7"/>
                    </a:moveTo>
                    <a:lnTo>
                      <a:pt x="19" y="7"/>
                    </a:lnTo>
                    <a:lnTo>
                      <a:pt x="18" y="3"/>
                    </a:lnTo>
                    <a:lnTo>
                      <a:pt x="13" y="0"/>
                    </a:lnTo>
                    <a:lnTo>
                      <a:pt x="13" y="0"/>
                    </a:lnTo>
                    <a:lnTo>
                      <a:pt x="9" y="0"/>
                    </a:lnTo>
                    <a:lnTo>
                      <a:pt x="7" y="0"/>
                    </a:lnTo>
                    <a:lnTo>
                      <a:pt x="3" y="3"/>
                    </a:lnTo>
                    <a:lnTo>
                      <a:pt x="1" y="6"/>
                    </a:lnTo>
                    <a:lnTo>
                      <a:pt x="1" y="6"/>
                    </a:lnTo>
                    <a:lnTo>
                      <a:pt x="0" y="7"/>
                    </a:lnTo>
                    <a:lnTo>
                      <a:pt x="19" y="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3" name="Freeform 28"/>
              <p:cNvSpPr>
                <a:spLocks/>
              </p:cNvSpPr>
              <p:nvPr/>
            </p:nvSpPr>
            <p:spPr bwMode="auto">
              <a:xfrm rot="1800000">
                <a:off x="613190" y="3060148"/>
                <a:ext cx="11708" cy="10537"/>
              </a:xfrm>
              <a:custGeom>
                <a:avLst/>
                <a:gdLst/>
                <a:ahLst/>
                <a:cxnLst>
                  <a:cxn ang="0">
                    <a:pos x="6" y="19"/>
                  </a:cxn>
                  <a:cxn ang="0">
                    <a:pos x="6" y="19"/>
                  </a:cxn>
                  <a:cxn ang="0">
                    <a:pos x="9" y="19"/>
                  </a:cxn>
                  <a:cxn ang="0">
                    <a:pos x="13" y="19"/>
                  </a:cxn>
                  <a:cxn ang="0">
                    <a:pos x="15" y="18"/>
                  </a:cxn>
                  <a:cxn ang="0">
                    <a:pos x="18" y="13"/>
                  </a:cxn>
                  <a:cxn ang="0">
                    <a:pos x="18" y="13"/>
                  </a:cxn>
                  <a:cxn ang="0">
                    <a:pos x="20" y="11"/>
                  </a:cxn>
                  <a:cxn ang="0">
                    <a:pos x="18" y="7"/>
                  </a:cxn>
                  <a:cxn ang="0">
                    <a:pos x="17" y="4"/>
                  </a:cxn>
                  <a:cxn ang="0">
                    <a:pos x="14" y="1"/>
                  </a:cxn>
                  <a:cxn ang="0">
                    <a:pos x="14" y="1"/>
                  </a:cxn>
                  <a:cxn ang="0">
                    <a:pos x="10" y="0"/>
                  </a:cxn>
                  <a:cxn ang="0">
                    <a:pos x="6" y="1"/>
                  </a:cxn>
                  <a:cxn ang="0">
                    <a:pos x="3" y="3"/>
                  </a:cxn>
                  <a:cxn ang="0">
                    <a:pos x="0" y="5"/>
                  </a:cxn>
                  <a:cxn ang="0">
                    <a:pos x="0" y="5"/>
                  </a:cxn>
                  <a:cxn ang="0">
                    <a:pos x="0" y="9"/>
                  </a:cxn>
                  <a:cxn ang="0">
                    <a:pos x="0" y="13"/>
                  </a:cxn>
                  <a:cxn ang="0">
                    <a:pos x="2" y="16"/>
                  </a:cxn>
                  <a:cxn ang="0">
                    <a:pos x="6" y="19"/>
                  </a:cxn>
                  <a:cxn ang="0">
                    <a:pos x="6" y="19"/>
                  </a:cxn>
                </a:cxnLst>
                <a:rect l="0" t="0" r="r" b="b"/>
                <a:pathLst>
                  <a:path w="20" h="19">
                    <a:moveTo>
                      <a:pt x="6" y="19"/>
                    </a:moveTo>
                    <a:lnTo>
                      <a:pt x="6" y="19"/>
                    </a:lnTo>
                    <a:lnTo>
                      <a:pt x="9" y="19"/>
                    </a:lnTo>
                    <a:lnTo>
                      <a:pt x="13" y="19"/>
                    </a:lnTo>
                    <a:lnTo>
                      <a:pt x="15" y="18"/>
                    </a:lnTo>
                    <a:lnTo>
                      <a:pt x="18" y="13"/>
                    </a:lnTo>
                    <a:lnTo>
                      <a:pt x="18" y="13"/>
                    </a:lnTo>
                    <a:lnTo>
                      <a:pt x="20" y="11"/>
                    </a:lnTo>
                    <a:lnTo>
                      <a:pt x="18" y="7"/>
                    </a:lnTo>
                    <a:lnTo>
                      <a:pt x="17" y="4"/>
                    </a:lnTo>
                    <a:lnTo>
                      <a:pt x="14" y="1"/>
                    </a:lnTo>
                    <a:lnTo>
                      <a:pt x="14" y="1"/>
                    </a:lnTo>
                    <a:lnTo>
                      <a:pt x="10" y="0"/>
                    </a:lnTo>
                    <a:lnTo>
                      <a:pt x="6" y="1"/>
                    </a:lnTo>
                    <a:lnTo>
                      <a:pt x="3" y="3"/>
                    </a:lnTo>
                    <a:lnTo>
                      <a:pt x="0" y="5"/>
                    </a:lnTo>
                    <a:lnTo>
                      <a:pt x="0" y="5"/>
                    </a:lnTo>
                    <a:lnTo>
                      <a:pt x="0" y="9"/>
                    </a:lnTo>
                    <a:lnTo>
                      <a:pt x="0" y="13"/>
                    </a:lnTo>
                    <a:lnTo>
                      <a:pt x="2" y="16"/>
                    </a:lnTo>
                    <a:lnTo>
                      <a:pt x="6" y="19"/>
                    </a:lnTo>
                    <a:lnTo>
                      <a:pt x="6"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4" name="Freeform 29"/>
              <p:cNvSpPr>
                <a:spLocks noEditPoints="1"/>
              </p:cNvSpPr>
              <p:nvPr/>
            </p:nvSpPr>
            <p:spPr bwMode="auto">
              <a:xfrm rot="1800000">
                <a:off x="707437" y="2962893"/>
                <a:ext cx="58540" cy="59711"/>
              </a:xfrm>
              <a:custGeom>
                <a:avLst/>
                <a:gdLst/>
                <a:ahLst/>
                <a:cxnLst>
                  <a:cxn ang="0">
                    <a:pos x="51" y="101"/>
                  </a:cxn>
                  <a:cxn ang="0">
                    <a:pos x="74" y="96"/>
                  </a:cxn>
                  <a:cxn ang="0">
                    <a:pos x="92" y="80"/>
                  </a:cxn>
                  <a:cxn ang="0">
                    <a:pos x="97" y="70"/>
                  </a:cxn>
                  <a:cxn ang="0">
                    <a:pos x="101" y="51"/>
                  </a:cxn>
                  <a:cxn ang="0">
                    <a:pos x="98" y="33"/>
                  </a:cxn>
                  <a:cxn ang="0">
                    <a:pos x="88" y="15"/>
                  </a:cxn>
                  <a:cxn ang="0">
                    <a:pos x="81" y="9"/>
                  </a:cxn>
                  <a:cxn ang="0">
                    <a:pos x="66" y="2"/>
                  </a:cxn>
                  <a:cxn ang="0">
                    <a:pos x="51" y="0"/>
                  </a:cxn>
                  <a:cxn ang="0">
                    <a:pos x="51" y="11"/>
                  </a:cxn>
                  <a:cxn ang="0">
                    <a:pos x="63" y="14"/>
                  </a:cxn>
                  <a:cxn ang="0">
                    <a:pos x="74" y="18"/>
                  </a:cxn>
                  <a:cxn ang="0">
                    <a:pos x="79" y="24"/>
                  </a:cxn>
                  <a:cxn ang="0">
                    <a:pos x="88" y="37"/>
                  </a:cxn>
                  <a:cxn ang="0">
                    <a:pos x="89" y="51"/>
                  </a:cxn>
                  <a:cxn ang="0">
                    <a:pos x="86" y="66"/>
                  </a:cxn>
                  <a:cxn ang="0">
                    <a:pos x="82" y="73"/>
                  </a:cxn>
                  <a:cxn ang="0">
                    <a:pos x="68" y="85"/>
                  </a:cxn>
                  <a:cxn ang="0">
                    <a:pos x="51" y="89"/>
                  </a:cxn>
                  <a:cxn ang="0">
                    <a:pos x="22" y="92"/>
                  </a:cxn>
                  <a:cxn ang="0">
                    <a:pos x="29" y="96"/>
                  </a:cxn>
                  <a:cxn ang="0">
                    <a:pos x="44" y="100"/>
                  </a:cxn>
                  <a:cxn ang="0">
                    <a:pos x="51" y="89"/>
                  </a:cxn>
                  <a:cxn ang="0">
                    <a:pos x="45" y="89"/>
                  </a:cxn>
                  <a:cxn ang="0">
                    <a:pos x="34" y="85"/>
                  </a:cxn>
                  <a:cxn ang="0">
                    <a:pos x="29" y="82"/>
                  </a:cxn>
                  <a:cxn ang="0">
                    <a:pos x="18" y="70"/>
                  </a:cxn>
                  <a:cxn ang="0">
                    <a:pos x="13" y="56"/>
                  </a:cxn>
                  <a:cxn ang="0">
                    <a:pos x="13" y="41"/>
                  </a:cxn>
                  <a:cxn ang="0">
                    <a:pos x="19" y="28"/>
                  </a:cxn>
                  <a:cxn ang="0">
                    <a:pos x="26" y="21"/>
                  </a:cxn>
                  <a:cxn ang="0">
                    <a:pos x="43" y="13"/>
                  </a:cxn>
                  <a:cxn ang="0">
                    <a:pos x="51" y="0"/>
                  </a:cxn>
                  <a:cxn ang="0">
                    <a:pos x="40" y="2"/>
                  </a:cxn>
                  <a:cxn ang="0">
                    <a:pos x="18" y="11"/>
                  </a:cxn>
                  <a:cxn ang="0">
                    <a:pos x="10" y="21"/>
                  </a:cxn>
                  <a:cxn ang="0">
                    <a:pos x="2" y="40"/>
                  </a:cxn>
                  <a:cxn ang="0">
                    <a:pos x="2" y="59"/>
                  </a:cxn>
                  <a:cxn ang="0">
                    <a:pos x="8" y="77"/>
                  </a:cxn>
                  <a:cxn ang="0">
                    <a:pos x="22" y="92"/>
                  </a:cxn>
                </a:cxnLst>
                <a:rect l="0" t="0" r="r" b="b"/>
                <a:pathLst>
                  <a:path w="101" h="101">
                    <a:moveTo>
                      <a:pt x="51" y="101"/>
                    </a:moveTo>
                    <a:lnTo>
                      <a:pt x="51" y="101"/>
                    </a:lnTo>
                    <a:lnTo>
                      <a:pt x="63" y="100"/>
                    </a:lnTo>
                    <a:lnTo>
                      <a:pt x="74" y="96"/>
                    </a:lnTo>
                    <a:lnTo>
                      <a:pt x="83" y="89"/>
                    </a:lnTo>
                    <a:lnTo>
                      <a:pt x="92" y="80"/>
                    </a:lnTo>
                    <a:lnTo>
                      <a:pt x="92" y="80"/>
                    </a:lnTo>
                    <a:lnTo>
                      <a:pt x="97" y="70"/>
                    </a:lnTo>
                    <a:lnTo>
                      <a:pt x="100" y="62"/>
                    </a:lnTo>
                    <a:lnTo>
                      <a:pt x="101" y="51"/>
                    </a:lnTo>
                    <a:lnTo>
                      <a:pt x="101" y="41"/>
                    </a:lnTo>
                    <a:lnTo>
                      <a:pt x="98" y="33"/>
                    </a:lnTo>
                    <a:lnTo>
                      <a:pt x="94" y="24"/>
                    </a:lnTo>
                    <a:lnTo>
                      <a:pt x="88" y="15"/>
                    </a:lnTo>
                    <a:lnTo>
                      <a:pt x="81" y="9"/>
                    </a:lnTo>
                    <a:lnTo>
                      <a:pt x="81" y="9"/>
                    </a:lnTo>
                    <a:lnTo>
                      <a:pt x="74" y="5"/>
                    </a:lnTo>
                    <a:lnTo>
                      <a:pt x="66" y="2"/>
                    </a:lnTo>
                    <a:lnTo>
                      <a:pt x="59" y="0"/>
                    </a:lnTo>
                    <a:lnTo>
                      <a:pt x="51" y="0"/>
                    </a:lnTo>
                    <a:lnTo>
                      <a:pt x="51" y="11"/>
                    </a:lnTo>
                    <a:lnTo>
                      <a:pt x="51" y="11"/>
                    </a:lnTo>
                    <a:lnTo>
                      <a:pt x="56" y="13"/>
                    </a:lnTo>
                    <a:lnTo>
                      <a:pt x="63" y="14"/>
                    </a:lnTo>
                    <a:lnTo>
                      <a:pt x="68" y="15"/>
                    </a:lnTo>
                    <a:lnTo>
                      <a:pt x="74" y="18"/>
                    </a:lnTo>
                    <a:lnTo>
                      <a:pt x="74" y="18"/>
                    </a:lnTo>
                    <a:lnTo>
                      <a:pt x="79" y="24"/>
                    </a:lnTo>
                    <a:lnTo>
                      <a:pt x="83" y="30"/>
                    </a:lnTo>
                    <a:lnTo>
                      <a:pt x="88" y="37"/>
                    </a:lnTo>
                    <a:lnTo>
                      <a:pt x="89" y="44"/>
                    </a:lnTo>
                    <a:lnTo>
                      <a:pt x="89" y="51"/>
                    </a:lnTo>
                    <a:lnTo>
                      <a:pt x="89" y="59"/>
                    </a:lnTo>
                    <a:lnTo>
                      <a:pt x="86" y="66"/>
                    </a:lnTo>
                    <a:lnTo>
                      <a:pt x="82" y="73"/>
                    </a:lnTo>
                    <a:lnTo>
                      <a:pt x="82" y="73"/>
                    </a:lnTo>
                    <a:lnTo>
                      <a:pt x="77" y="80"/>
                    </a:lnTo>
                    <a:lnTo>
                      <a:pt x="68" y="85"/>
                    </a:lnTo>
                    <a:lnTo>
                      <a:pt x="60" y="88"/>
                    </a:lnTo>
                    <a:lnTo>
                      <a:pt x="51" y="89"/>
                    </a:lnTo>
                    <a:lnTo>
                      <a:pt x="51" y="101"/>
                    </a:lnTo>
                    <a:close/>
                    <a:moveTo>
                      <a:pt x="22" y="92"/>
                    </a:moveTo>
                    <a:lnTo>
                      <a:pt x="22" y="92"/>
                    </a:lnTo>
                    <a:lnTo>
                      <a:pt x="29" y="96"/>
                    </a:lnTo>
                    <a:lnTo>
                      <a:pt x="36" y="99"/>
                    </a:lnTo>
                    <a:lnTo>
                      <a:pt x="44" y="100"/>
                    </a:lnTo>
                    <a:lnTo>
                      <a:pt x="51" y="101"/>
                    </a:lnTo>
                    <a:lnTo>
                      <a:pt x="51" y="89"/>
                    </a:lnTo>
                    <a:lnTo>
                      <a:pt x="51" y="89"/>
                    </a:lnTo>
                    <a:lnTo>
                      <a:pt x="45" y="89"/>
                    </a:lnTo>
                    <a:lnTo>
                      <a:pt x="40" y="88"/>
                    </a:lnTo>
                    <a:lnTo>
                      <a:pt x="34" y="85"/>
                    </a:lnTo>
                    <a:lnTo>
                      <a:pt x="29" y="82"/>
                    </a:lnTo>
                    <a:lnTo>
                      <a:pt x="29" y="82"/>
                    </a:lnTo>
                    <a:lnTo>
                      <a:pt x="22" y="77"/>
                    </a:lnTo>
                    <a:lnTo>
                      <a:pt x="18" y="70"/>
                    </a:lnTo>
                    <a:lnTo>
                      <a:pt x="15" y="65"/>
                    </a:lnTo>
                    <a:lnTo>
                      <a:pt x="13" y="56"/>
                    </a:lnTo>
                    <a:lnTo>
                      <a:pt x="13" y="50"/>
                    </a:lnTo>
                    <a:lnTo>
                      <a:pt x="13" y="41"/>
                    </a:lnTo>
                    <a:lnTo>
                      <a:pt x="15" y="35"/>
                    </a:lnTo>
                    <a:lnTo>
                      <a:pt x="19" y="28"/>
                    </a:lnTo>
                    <a:lnTo>
                      <a:pt x="19" y="28"/>
                    </a:lnTo>
                    <a:lnTo>
                      <a:pt x="26" y="21"/>
                    </a:lnTo>
                    <a:lnTo>
                      <a:pt x="33" y="15"/>
                    </a:lnTo>
                    <a:lnTo>
                      <a:pt x="43" y="13"/>
                    </a:lnTo>
                    <a:lnTo>
                      <a:pt x="51" y="11"/>
                    </a:lnTo>
                    <a:lnTo>
                      <a:pt x="51" y="0"/>
                    </a:lnTo>
                    <a:lnTo>
                      <a:pt x="51" y="0"/>
                    </a:lnTo>
                    <a:lnTo>
                      <a:pt x="40" y="2"/>
                    </a:lnTo>
                    <a:lnTo>
                      <a:pt x="28" y="5"/>
                    </a:lnTo>
                    <a:lnTo>
                      <a:pt x="18" y="11"/>
                    </a:lnTo>
                    <a:lnTo>
                      <a:pt x="10" y="21"/>
                    </a:lnTo>
                    <a:lnTo>
                      <a:pt x="10" y="21"/>
                    </a:lnTo>
                    <a:lnTo>
                      <a:pt x="4" y="30"/>
                    </a:lnTo>
                    <a:lnTo>
                      <a:pt x="2" y="40"/>
                    </a:lnTo>
                    <a:lnTo>
                      <a:pt x="0" y="50"/>
                    </a:lnTo>
                    <a:lnTo>
                      <a:pt x="2" y="59"/>
                    </a:lnTo>
                    <a:lnTo>
                      <a:pt x="3" y="69"/>
                    </a:lnTo>
                    <a:lnTo>
                      <a:pt x="8" y="77"/>
                    </a:lnTo>
                    <a:lnTo>
                      <a:pt x="14" y="85"/>
                    </a:lnTo>
                    <a:lnTo>
                      <a:pt x="22" y="92"/>
                    </a:lnTo>
                    <a:lnTo>
                      <a:pt x="22" y="9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5" name="Freeform 30"/>
              <p:cNvSpPr>
                <a:spLocks/>
              </p:cNvSpPr>
              <p:nvPr/>
            </p:nvSpPr>
            <p:spPr bwMode="auto">
              <a:xfrm rot="1800000">
                <a:off x="723284" y="2991222"/>
                <a:ext cx="11708" cy="10537"/>
              </a:xfrm>
              <a:custGeom>
                <a:avLst/>
                <a:gdLst/>
                <a:ahLst/>
                <a:cxnLst>
                  <a:cxn ang="0">
                    <a:pos x="4" y="17"/>
                  </a:cxn>
                  <a:cxn ang="0">
                    <a:pos x="4" y="17"/>
                  </a:cxn>
                  <a:cxn ang="0">
                    <a:pos x="7" y="19"/>
                  </a:cxn>
                  <a:cxn ang="0">
                    <a:pos x="11" y="19"/>
                  </a:cxn>
                  <a:cxn ang="0">
                    <a:pos x="14" y="17"/>
                  </a:cxn>
                  <a:cxn ang="0">
                    <a:pos x="16" y="15"/>
                  </a:cxn>
                  <a:cxn ang="0">
                    <a:pos x="16" y="15"/>
                  </a:cxn>
                  <a:cxn ang="0">
                    <a:pos x="19" y="11"/>
                  </a:cxn>
                  <a:cxn ang="0">
                    <a:pos x="19" y="8"/>
                  </a:cxn>
                  <a:cxn ang="0">
                    <a:pos x="18" y="4"/>
                  </a:cxn>
                  <a:cxn ang="0">
                    <a:pos x="15" y="1"/>
                  </a:cxn>
                  <a:cxn ang="0">
                    <a:pos x="15" y="1"/>
                  </a:cxn>
                  <a:cxn ang="0">
                    <a:pos x="11" y="0"/>
                  </a:cxn>
                  <a:cxn ang="0">
                    <a:pos x="7" y="0"/>
                  </a:cxn>
                  <a:cxn ang="0">
                    <a:pos x="4" y="1"/>
                  </a:cxn>
                  <a:cxn ang="0">
                    <a:pos x="1" y="4"/>
                  </a:cxn>
                  <a:cxn ang="0">
                    <a:pos x="1" y="4"/>
                  </a:cxn>
                  <a:cxn ang="0">
                    <a:pos x="0" y="6"/>
                  </a:cxn>
                  <a:cxn ang="0">
                    <a:pos x="0" y="11"/>
                  </a:cxn>
                  <a:cxn ang="0">
                    <a:pos x="1" y="13"/>
                  </a:cxn>
                  <a:cxn ang="0">
                    <a:pos x="4" y="17"/>
                  </a:cxn>
                  <a:cxn ang="0">
                    <a:pos x="4" y="17"/>
                  </a:cxn>
                </a:cxnLst>
                <a:rect l="0" t="0" r="r" b="b"/>
                <a:pathLst>
                  <a:path w="19" h="19">
                    <a:moveTo>
                      <a:pt x="4" y="17"/>
                    </a:moveTo>
                    <a:lnTo>
                      <a:pt x="4" y="17"/>
                    </a:lnTo>
                    <a:lnTo>
                      <a:pt x="7" y="19"/>
                    </a:lnTo>
                    <a:lnTo>
                      <a:pt x="11" y="19"/>
                    </a:lnTo>
                    <a:lnTo>
                      <a:pt x="14" y="17"/>
                    </a:lnTo>
                    <a:lnTo>
                      <a:pt x="16" y="15"/>
                    </a:lnTo>
                    <a:lnTo>
                      <a:pt x="16" y="15"/>
                    </a:lnTo>
                    <a:lnTo>
                      <a:pt x="19" y="11"/>
                    </a:lnTo>
                    <a:lnTo>
                      <a:pt x="19" y="8"/>
                    </a:lnTo>
                    <a:lnTo>
                      <a:pt x="18" y="4"/>
                    </a:lnTo>
                    <a:lnTo>
                      <a:pt x="15" y="1"/>
                    </a:lnTo>
                    <a:lnTo>
                      <a:pt x="15" y="1"/>
                    </a:lnTo>
                    <a:lnTo>
                      <a:pt x="11" y="0"/>
                    </a:lnTo>
                    <a:lnTo>
                      <a:pt x="7" y="0"/>
                    </a:lnTo>
                    <a:lnTo>
                      <a:pt x="4" y="1"/>
                    </a:lnTo>
                    <a:lnTo>
                      <a:pt x="1" y="4"/>
                    </a:lnTo>
                    <a:lnTo>
                      <a:pt x="1" y="4"/>
                    </a:lnTo>
                    <a:lnTo>
                      <a:pt x="0" y="6"/>
                    </a:lnTo>
                    <a:lnTo>
                      <a:pt x="0" y="11"/>
                    </a:lnTo>
                    <a:lnTo>
                      <a:pt x="1" y="13"/>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6" name="Freeform 31"/>
              <p:cNvSpPr>
                <a:spLocks/>
              </p:cNvSpPr>
              <p:nvPr/>
            </p:nvSpPr>
            <p:spPr bwMode="auto">
              <a:xfrm rot="1800000">
                <a:off x="740099" y="2983017"/>
                <a:ext cx="10538" cy="10537"/>
              </a:xfrm>
              <a:custGeom>
                <a:avLst/>
                <a:gdLst/>
                <a:ahLst/>
                <a:cxnLst>
                  <a:cxn ang="0">
                    <a:pos x="4" y="17"/>
                  </a:cxn>
                  <a:cxn ang="0">
                    <a:pos x="4" y="17"/>
                  </a:cxn>
                  <a:cxn ang="0">
                    <a:pos x="7" y="19"/>
                  </a:cxn>
                  <a:cxn ang="0">
                    <a:pos x="11" y="19"/>
                  </a:cxn>
                  <a:cxn ang="0">
                    <a:pos x="13" y="17"/>
                  </a:cxn>
                  <a:cxn ang="0">
                    <a:pos x="16" y="15"/>
                  </a:cxn>
                  <a:cxn ang="0">
                    <a:pos x="16" y="15"/>
                  </a:cxn>
                  <a:cxn ang="0">
                    <a:pos x="19" y="12"/>
                  </a:cxn>
                  <a:cxn ang="0">
                    <a:pos x="19" y="8"/>
                  </a:cxn>
                  <a:cxn ang="0">
                    <a:pos x="17" y="5"/>
                  </a:cxn>
                  <a:cxn ang="0">
                    <a:pos x="15" y="2"/>
                  </a:cxn>
                  <a:cxn ang="0">
                    <a:pos x="15" y="2"/>
                  </a:cxn>
                  <a:cxn ang="0">
                    <a:pos x="11" y="0"/>
                  </a:cxn>
                  <a:cxn ang="0">
                    <a:pos x="8" y="0"/>
                  </a:cxn>
                  <a:cxn ang="0">
                    <a:pos x="4" y="1"/>
                  </a:cxn>
                  <a:cxn ang="0">
                    <a:pos x="1" y="4"/>
                  </a:cxn>
                  <a:cxn ang="0">
                    <a:pos x="1" y="4"/>
                  </a:cxn>
                  <a:cxn ang="0">
                    <a:pos x="0" y="8"/>
                  </a:cxn>
                  <a:cxn ang="0">
                    <a:pos x="0" y="12"/>
                  </a:cxn>
                  <a:cxn ang="0">
                    <a:pos x="1" y="15"/>
                  </a:cxn>
                  <a:cxn ang="0">
                    <a:pos x="4" y="17"/>
                  </a:cxn>
                  <a:cxn ang="0">
                    <a:pos x="4" y="17"/>
                  </a:cxn>
                </a:cxnLst>
                <a:rect l="0" t="0" r="r" b="b"/>
                <a:pathLst>
                  <a:path w="19" h="19">
                    <a:moveTo>
                      <a:pt x="4" y="17"/>
                    </a:moveTo>
                    <a:lnTo>
                      <a:pt x="4" y="17"/>
                    </a:lnTo>
                    <a:lnTo>
                      <a:pt x="7" y="19"/>
                    </a:lnTo>
                    <a:lnTo>
                      <a:pt x="11" y="19"/>
                    </a:lnTo>
                    <a:lnTo>
                      <a:pt x="13" y="17"/>
                    </a:lnTo>
                    <a:lnTo>
                      <a:pt x="16" y="15"/>
                    </a:lnTo>
                    <a:lnTo>
                      <a:pt x="16" y="15"/>
                    </a:lnTo>
                    <a:lnTo>
                      <a:pt x="19" y="12"/>
                    </a:lnTo>
                    <a:lnTo>
                      <a:pt x="19" y="8"/>
                    </a:lnTo>
                    <a:lnTo>
                      <a:pt x="17" y="5"/>
                    </a:lnTo>
                    <a:lnTo>
                      <a:pt x="15" y="2"/>
                    </a:lnTo>
                    <a:lnTo>
                      <a:pt x="15" y="2"/>
                    </a:lnTo>
                    <a:lnTo>
                      <a:pt x="11" y="0"/>
                    </a:lnTo>
                    <a:lnTo>
                      <a:pt x="8" y="0"/>
                    </a:lnTo>
                    <a:lnTo>
                      <a:pt x="4" y="1"/>
                    </a:lnTo>
                    <a:lnTo>
                      <a:pt x="1" y="4"/>
                    </a:lnTo>
                    <a:lnTo>
                      <a:pt x="1" y="4"/>
                    </a:lnTo>
                    <a:lnTo>
                      <a:pt x="0" y="8"/>
                    </a:lnTo>
                    <a:lnTo>
                      <a:pt x="0" y="12"/>
                    </a:lnTo>
                    <a:lnTo>
                      <a:pt x="1" y="15"/>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7" name="Freeform 33"/>
              <p:cNvSpPr>
                <a:spLocks/>
              </p:cNvSpPr>
              <p:nvPr/>
            </p:nvSpPr>
            <p:spPr bwMode="auto">
              <a:xfrm rot="1800000">
                <a:off x="1351836" y="2426147"/>
                <a:ext cx="1328864" cy="1030309"/>
              </a:xfrm>
              <a:custGeom>
                <a:avLst/>
                <a:gdLst/>
                <a:ahLst/>
                <a:cxnLst>
                  <a:cxn ang="0">
                    <a:pos x="0" y="1679"/>
                  </a:cxn>
                  <a:cxn ang="0">
                    <a:pos x="0" y="80"/>
                  </a:cxn>
                  <a:cxn ang="0">
                    <a:pos x="0" y="80"/>
                  </a:cxn>
                  <a:cxn ang="0">
                    <a:pos x="1" y="72"/>
                  </a:cxn>
                  <a:cxn ang="0">
                    <a:pos x="2" y="64"/>
                  </a:cxn>
                  <a:cxn ang="0">
                    <a:pos x="6" y="49"/>
                  </a:cxn>
                  <a:cxn ang="0">
                    <a:pos x="15" y="35"/>
                  </a:cxn>
                  <a:cxn ang="0">
                    <a:pos x="24" y="24"/>
                  </a:cxn>
                  <a:cxn ang="0">
                    <a:pos x="35" y="15"/>
                  </a:cxn>
                  <a:cxn ang="0">
                    <a:pos x="49" y="7"/>
                  </a:cxn>
                  <a:cxn ang="0">
                    <a:pos x="64" y="2"/>
                  </a:cxn>
                  <a:cxn ang="0">
                    <a:pos x="72" y="1"/>
                  </a:cxn>
                  <a:cxn ang="0">
                    <a:pos x="80" y="0"/>
                  </a:cxn>
                  <a:cxn ang="0">
                    <a:pos x="2192" y="0"/>
                  </a:cxn>
                  <a:cxn ang="0">
                    <a:pos x="2192" y="0"/>
                  </a:cxn>
                  <a:cxn ang="0">
                    <a:pos x="2200" y="1"/>
                  </a:cxn>
                  <a:cxn ang="0">
                    <a:pos x="2207" y="2"/>
                  </a:cxn>
                  <a:cxn ang="0">
                    <a:pos x="2222" y="7"/>
                  </a:cxn>
                  <a:cxn ang="0">
                    <a:pos x="2236" y="15"/>
                  </a:cxn>
                  <a:cxn ang="0">
                    <a:pos x="2248" y="24"/>
                  </a:cxn>
                  <a:cxn ang="0">
                    <a:pos x="2257" y="35"/>
                  </a:cxn>
                  <a:cxn ang="0">
                    <a:pos x="2266" y="49"/>
                  </a:cxn>
                  <a:cxn ang="0">
                    <a:pos x="2270" y="64"/>
                  </a:cxn>
                  <a:cxn ang="0">
                    <a:pos x="2271" y="72"/>
                  </a:cxn>
                  <a:cxn ang="0">
                    <a:pos x="2271" y="80"/>
                  </a:cxn>
                  <a:cxn ang="0">
                    <a:pos x="2271" y="1679"/>
                  </a:cxn>
                  <a:cxn ang="0">
                    <a:pos x="2271" y="1679"/>
                  </a:cxn>
                  <a:cxn ang="0">
                    <a:pos x="2271" y="1687"/>
                  </a:cxn>
                  <a:cxn ang="0">
                    <a:pos x="2270" y="1695"/>
                  </a:cxn>
                  <a:cxn ang="0">
                    <a:pos x="2266" y="1710"/>
                  </a:cxn>
                  <a:cxn ang="0">
                    <a:pos x="2257" y="1724"/>
                  </a:cxn>
                  <a:cxn ang="0">
                    <a:pos x="2248" y="1734"/>
                  </a:cxn>
                  <a:cxn ang="0">
                    <a:pos x="2236" y="1745"/>
                  </a:cxn>
                  <a:cxn ang="0">
                    <a:pos x="2222" y="1752"/>
                  </a:cxn>
                  <a:cxn ang="0">
                    <a:pos x="2207" y="1756"/>
                  </a:cxn>
                  <a:cxn ang="0">
                    <a:pos x="2200" y="1758"/>
                  </a:cxn>
                  <a:cxn ang="0">
                    <a:pos x="2192" y="1759"/>
                  </a:cxn>
                  <a:cxn ang="0">
                    <a:pos x="80" y="1759"/>
                  </a:cxn>
                  <a:cxn ang="0">
                    <a:pos x="80" y="1759"/>
                  </a:cxn>
                  <a:cxn ang="0">
                    <a:pos x="72" y="1758"/>
                  </a:cxn>
                  <a:cxn ang="0">
                    <a:pos x="64" y="1756"/>
                  </a:cxn>
                  <a:cxn ang="0">
                    <a:pos x="49" y="1752"/>
                  </a:cxn>
                  <a:cxn ang="0">
                    <a:pos x="35" y="1745"/>
                  </a:cxn>
                  <a:cxn ang="0">
                    <a:pos x="24" y="1734"/>
                  </a:cxn>
                  <a:cxn ang="0">
                    <a:pos x="15" y="1724"/>
                  </a:cxn>
                  <a:cxn ang="0">
                    <a:pos x="6" y="1710"/>
                  </a:cxn>
                  <a:cxn ang="0">
                    <a:pos x="2" y="1695"/>
                  </a:cxn>
                  <a:cxn ang="0">
                    <a:pos x="1" y="1687"/>
                  </a:cxn>
                  <a:cxn ang="0">
                    <a:pos x="0" y="1679"/>
                  </a:cxn>
                  <a:cxn ang="0">
                    <a:pos x="0" y="1679"/>
                  </a:cxn>
                </a:cxnLst>
                <a:rect l="0" t="0" r="r" b="b"/>
                <a:pathLst>
                  <a:path w="2271" h="1759">
                    <a:moveTo>
                      <a:pt x="0" y="1679"/>
                    </a:moveTo>
                    <a:lnTo>
                      <a:pt x="0" y="80"/>
                    </a:lnTo>
                    <a:lnTo>
                      <a:pt x="0" y="80"/>
                    </a:lnTo>
                    <a:lnTo>
                      <a:pt x="1" y="72"/>
                    </a:lnTo>
                    <a:lnTo>
                      <a:pt x="2" y="64"/>
                    </a:lnTo>
                    <a:lnTo>
                      <a:pt x="6" y="49"/>
                    </a:lnTo>
                    <a:lnTo>
                      <a:pt x="15" y="35"/>
                    </a:lnTo>
                    <a:lnTo>
                      <a:pt x="24" y="24"/>
                    </a:lnTo>
                    <a:lnTo>
                      <a:pt x="35" y="15"/>
                    </a:lnTo>
                    <a:lnTo>
                      <a:pt x="49" y="7"/>
                    </a:lnTo>
                    <a:lnTo>
                      <a:pt x="64" y="2"/>
                    </a:lnTo>
                    <a:lnTo>
                      <a:pt x="72" y="1"/>
                    </a:lnTo>
                    <a:lnTo>
                      <a:pt x="80" y="0"/>
                    </a:lnTo>
                    <a:lnTo>
                      <a:pt x="2192" y="0"/>
                    </a:lnTo>
                    <a:lnTo>
                      <a:pt x="2192" y="0"/>
                    </a:lnTo>
                    <a:lnTo>
                      <a:pt x="2200" y="1"/>
                    </a:lnTo>
                    <a:lnTo>
                      <a:pt x="2207" y="2"/>
                    </a:lnTo>
                    <a:lnTo>
                      <a:pt x="2222" y="7"/>
                    </a:lnTo>
                    <a:lnTo>
                      <a:pt x="2236" y="15"/>
                    </a:lnTo>
                    <a:lnTo>
                      <a:pt x="2248" y="24"/>
                    </a:lnTo>
                    <a:lnTo>
                      <a:pt x="2257" y="35"/>
                    </a:lnTo>
                    <a:lnTo>
                      <a:pt x="2266" y="49"/>
                    </a:lnTo>
                    <a:lnTo>
                      <a:pt x="2270" y="64"/>
                    </a:lnTo>
                    <a:lnTo>
                      <a:pt x="2271" y="72"/>
                    </a:lnTo>
                    <a:lnTo>
                      <a:pt x="2271" y="80"/>
                    </a:lnTo>
                    <a:lnTo>
                      <a:pt x="2271" y="1679"/>
                    </a:lnTo>
                    <a:lnTo>
                      <a:pt x="2271" y="1679"/>
                    </a:lnTo>
                    <a:lnTo>
                      <a:pt x="2271" y="1687"/>
                    </a:lnTo>
                    <a:lnTo>
                      <a:pt x="2270" y="1695"/>
                    </a:lnTo>
                    <a:lnTo>
                      <a:pt x="2266" y="1710"/>
                    </a:lnTo>
                    <a:lnTo>
                      <a:pt x="2257" y="1724"/>
                    </a:lnTo>
                    <a:lnTo>
                      <a:pt x="2248" y="1734"/>
                    </a:lnTo>
                    <a:lnTo>
                      <a:pt x="2236" y="1745"/>
                    </a:lnTo>
                    <a:lnTo>
                      <a:pt x="2222" y="1752"/>
                    </a:lnTo>
                    <a:lnTo>
                      <a:pt x="2207" y="1756"/>
                    </a:lnTo>
                    <a:lnTo>
                      <a:pt x="2200" y="1758"/>
                    </a:lnTo>
                    <a:lnTo>
                      <a:pt x="2192" y="1759"/>
                    </a:lnTo>
                    <a:lnTo>
                      <a:pt x="80" y="1759"/>
                    </a:lnTo>
                    <a:lnTo>
                      <a:pt x="80" y="1759"/>
                    </a:lnTo>
                    <a:lnTo>
                      <a:pt x="72" y="1758"/>
                    </a:lnTo>
                    <a:lnTo>
                      <a:pt x="64" y="1756"/>
                    </a:lnTo>
                    <a:lnTo>
                      <a:pt x="49" y="1752"/>
                    </a:lnTo>
                    <a:lnTo>
                      <a:pt x="35" y="1745"/>
                    </a:lnTo>
                    <a:lnTo>
                      <a:pt x="24" y="1734"/>
                    </a:lnTo>
                    <a:lnTo>
                      <a:pt x="15" y="1724"/>
                    </a:lnTo>
                    <a:lnTo>
                      <a:pt x="6" y="1710"/>
                    </a:lnTo>
                    <a:lnTo>
                      <a:pt x="2" y="1695"/>
                    </a:lnTo>
                    <a:lnTo>
                      <a:pt x="1" y="1687"/>
                    </a:lnTo>
                    <a:lnTo>
                      <a:pt x="0" y="1679"/>
                    </a:lnTo>
                    <a:lnTo>
                      <a:pt x="0" y="1679"/>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8" name="Freeform 34"/>
              <p:cNvSpPr>
                <a:spLocks/>
              </p:cNvSpPr>
              <p:nvPr/>
            </p:nvSpPr>
            <p:spPr bwMode="auto">
              <a:xfrm rot="1800000">
                <a:off x="1359661" y="2435728"/>
                <a:ext cx="1313643" cy="1012746"/>
              </a:xfrm>
              <a:custGeom>
                <a:avLst/>
                <a:gdLst/>
                <a:ahLst/>
                <a:cxnLst>
                  <a:cxn ang="0">
                    <a:pos x="0" y="166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2177" y="0"/>
                  </a:cxn>
                  <a:cxn ang="0">
                    <a:pos x="2177" y="0"/>
                  </a:cxn>
                  <a:cxn ang="0">
                    <a:pos x="2189" y="1"/>
                  </a:cxn>
                  <a:cxn ang="0">
                    <a:pos x="2201" y="5"/>
                  </a:cxn>
                  <a:cxn ang="0">
                    <a:pos x="2212" y="11"/>
                  </a:cxn>
                  <a:cxn ang="0">
                    <a:pos x="2222" y="19"/>
                  </a:cxn>
                  <a:cxn ang="0">
                    <a:pos x="2230" y="28"/>
                  </a:cxn>
                  <a:cxn ang="0">
                    <a:pos x="2237" y="39"/>
                  </a:cxn>
                  <a:cxn ang="0">
                    <a:pos x="2241" y="52"/>
                  </a:cxn>
                  <a:cxn ang="0">
                    <a:pos x="2242" y="65"/>
                  </a:cxn>
                  <a:cxn ang="0">
                    <a:pos x="2242" y="1664"/>
                  </a:cxn>
                  <a:cxn ang="0">
                    <a:pos x="2242" y="1664"/>
                  </a:cxn>
                  <a:cxn ang="0">
                    <a:pos x="2241" y="1677"/>
                  </a:cxn>
                  <a:cxn ang="0">
                    <a:pos x="2237" y="1689"/>
                  </a:cxn>
                  <a:cxn ang="0">
                    <a:pos x="2230" y="1700"/>
                  </a:cxn>
                  <a:cxn ang="0">
                    <a:pos x="2222" y="1710"/>
                  </a:cxn>
                  <a:cxn ang="0">
                    <a:pos x="2212" y="1718"/>
                  </a:cxn>
                  <a:cxn ang="0">
                    <a:pos x="2201" y="1724"/>
                  </a:cxn>
                  <a:cxn ang="0">
                    <a:pos x="2189" y="1728"/>
                  </a:cxn>
                  <a:cxn ang="0">
                    <a:pos x="2177" y="1729"/>
                  </a:cxn>
                  <a:cxn ang="0">
                    <a:pos x="65" y="1729"/>
                  </a:cxn>
                  <a:cxn ang="0">
                    <a:pos x="65" y="1729"/>
                  </a:cxn>
                  <a:cxn ang="0">
                    <a:pos x="51" y="1728"/>
                  </a:cxn>
                  <a:cxn ang="0">
                    <a:pos x="39" y="1724"/>
                  </a:cxn>
                  <a:cxn ang="0">
                    <a:pos x="28" y="1718"/>
                  </a:cxn>
                  <a:cxn ang="0">
                    <a:pos x="19" y="1710"/>
                  </a:cxn>
                  <a:cxn ang="0">
                    <a:pos x="11" y="1700"/>
                  </a:cxn>
                  <a:cxn ang="0">
                    <a:pos x="5" y="1689"/>
                  </a:cxn>
                  <a:cxn ang="0">
                    <a:pos x="1" y="1677"/>
                  </a:cxn>
                  <a:cxn ang="0">
                    <a:pos x="0" y="1664"/>
                  </a:cxn>
                  <a:cxn ang="0">
                    <a:pos x="0" y="1664"/>
                  </a:cxn>
                </a:cxnLst>
                <a:rect l="0" t="0" r="r" b="b"/>
                <a:pathLst>
                  <a:path w="2242" h="1729">
                    <a:moveTo>
                      <a:pt x="0" y="1664"/>
                    </a:moveTo>
                    <a:lnTo>
                      <a:pt x="0" y="65"/>
                    </a:lnTo>
                    <a:lnTo>
                      <a:pt x="0" y="65"/>
                    </a:lnTo>
                    <a:lnTo>
                      <a:pt x="1" y="52"/>
                    </a:lnTo>
                    <a:lnTo>
                      <a:pt x="5" y="39"/>
                    </a:lnTo>
                    <a:lnTo>
                      <a:pt x="11" y="28"/>
                    </a:lnTo>
                    <a:lnTo>
                      <a:pt x="19" y="19"/>
                    </a:lnTo>
                    <a:lnTo>
                      <a:pt x="28" y="11"/>
                    </a:lnTo>
                    <a:lnTo>
                      <a:pt x="39" y="5"/>
                    </a:lnTo>
                    <a:lnTo>
                      <a:pt x="51" y="1"/>
                    </a:lnTo>
                    <a:lnTo>
                      <a:pt x="65" y="0"/>
                    </a:lnTo>
                    <a:lnTo>
                      <a:pt x="2177" y="0"/>
                    </a:lnTo>
                    <a:lnTo>
                      <a:pt x="2177" y="0"/>
                    </a:lnTo>
                    <a:lnTo>
                      <a:pt x="2189" y="1"/>
                    </a:lnTo>
                    <a:lnTo>
                      <a:pt x="2201" y="5"/>
                    </a:lnTo>
                    <a:lnTo>
                      <a:pt x="2212" y="11"/>
                    </a:lnTo>
                    <a:lnTo>
                      <a:pt x="2222" y="19"/>
                    </a:lnTo>
                    <a:lnTo>
                      <a:pt x="2230" y="28"/>
                    </a:lnTo>
                    <a:lnTo>
                      <a:pt x="2237" y="39"/>
                    </a:lnTo>
                    <a:lnTo>
                      <a:pt x="2241" y="52"/>
                    </a:lnTo>
                    <a:lnTo>
                      <a:pt x="2242" y="65"/>
                    </a:lnTo>
                    <a:lnTo>
                      <a:pt x="2242" y="1664"/>
                    </a:lnTo>
                    <a:lnTo>
                      <a:pt x="2242" y="1664"/>
                    </a:lnTo>
                    <a:lnTo>
                      <a:pt x="2241" y="1677"/>
                    </a:lnTo>
                    <a:lnTo>
                      <a:pt x="2237" y="1689"/>
                    </a:lnTo>
                    <a:lnTo>
                      <a:pt x="2230" y="1700"/>
                    </a:lnTo>
                    <a:lnTo>
                      <a:pt x="2222" y="1710"/>
                    </a:lnTo>
                    <a:lnTo>
                      <a:pt x="2212" y="1718"/>
                    </a:lnTo>
                    <a:lnTo>
                      <a:pt x="2201" y="1724"/>
                    </a:lnTo>
                    <a:lnTo>
                      <a:pt x="2189" y="1728"/>
                    </a:lnTo>
                    <a:lnTo>
                      <a:pt x="2177" y="1729"/>
                    </a:lnTo>
                    <a:lnTo>
                      <a:pt x="65" y="1729"/>
                    </a:lnTo>
                    <a:lnTo>
                      <a:pt x="65" y="1729"/>
                    </a:lnTo>
                    <a:lnTo>
                      <a:pt x="51" y="1728"/>
                    </a:lnTo>
                    <a:lnTo>
                      <a:pt x="39" y="1724"/>
                    </a:lnTo>
                    <a:lnTo>
                      <a:pt x="28" y="1718"/>
                    </a:lnTo>
                    <a:lnTo>
                      <a:pt x="19" y="1710"/>
                    </a:lnTo>
                    <a:lnTo>
                      <a:pt x="11" y="1700"/>
                    </a:lnTo>
                    <a:lnTo>
                      <a:pt x="5" y="1689"/>
                    </a:lnTo>
                    <a:lnTo>
                      <a:pt x="1" y="1677"/>
                    </a:lnTo>
                    <a:lnTo>
                      <a:pt x="0" y="1664"/>
                    </a:lnTo>
                    <a:lnTo>
                      <a:pt x="0" y="1664"/>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9" name="Freeform 35"/>
              <p:cNvSpPr>
                <a:spLocks/>
              </p:cNvSpPr>
              <p:nvPr/>
            </p:nvSpPr>
            <p:spPr bwMode="auto">
              <a:xfrm rot="1800000">
                <a:off x="1481074" y="2419321"/>
                <a:ext cx="1130998" cy="576036"/>
              </a:xfrm>
              <a:custGeom>
                <a:avLst/>
                <a:gdLst/>
                <a:ahLst/>
                <a:cxnLst>
                  <a:cxn ang="0">
                    <a:pos x="0" y="98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1930" y="0"/>
                  </a:cxn>
                  <a:cxn ang="0">
                    <a:pos x="0" y="984"/>
                  </a:cxn>
                </a:cxnLst>
                <a:rect l="0" t="0" r="r" b="b"/>
                <a:pathLst>
                  <a:path w="1930" h="984">
                    <a:moveTo>
                      <a:pt x="0" y="984"/>
                    </a:moveTo>
                    <a:lnTo>
                      <a:pt x="0" y="65"/>
                    </a:lnTo>
                    <a:lnTo>
                      <a:pt x="0" y="65"/>
                    </a:lnTo>
                    <a:lnTo>
                      <a:pt x="1" y="52"/>
                    </a:lnTo>
                    <a:lnTo>
                      <a:pt x="5" y="39"/>
                    </a:lnTo>
                    <a:lnTo>
                      <a:pt x="11" y="28"/>
                    </a:lnTo>
                    <a:lnTo>
                      <a:pt x="19" y="19"/>
                    </a:lnTo>
                    <a:lnTo>
                      <a:pt x="28" y="11"/>
                    </a:lnTo>
                    <a:lnTo>
                      <a:pt x="39" y="5"/>
                    </a:lnTo>
                    <a:lnTo>
                      <a:pt x="51" y="1"/>
                    </a:lnTo>
                    <a:lnTo>
                      <a:pt x="65" y="0"/>
                    </a:lnTo>
                    <a:lnTo>
                      <a:pt x="1930" y="0"/>
                    </a:lnTo>
                    <a:lnTo>
                      <a:pt x="0" y="984"/>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0" name="Freeform 36"/>
              <p:cNvSpPr>
                <a:spLocks/>
              </p:cNvSpPr>
              <p:nvPr/>
            </p:nvSpPr>
            <p:spPr bwMode="auto">
              <a:xfrm rot="1800000">
                <a:off x="2219910" y="2522582"/>
                <a:ext cx="49174" cy="49174"/>
              </a:xfrm>
              <a:custGeom>
                <a:avLst/>
                <a:gdLst/>
                <a:ahLst/>
                <a:cxnLst>
                  <a:cxn ang="0">
                    <a:pos x="0" y="43"/>
                  </a:cxn>
                  <a:cxn ang="0">
                    <a:pos x="0" y="43"/>
                  </a:cxn>
                  <a:cxn ang="0">
                    <a:pos x="1" y="34"/>
                  </a:cxn>
                  <a:cxn ang="0">
                    <a:pos x="2" y="26"/>
                  </a:cxn>
                  <a:cxn ang="0">
                    <a:pos x="7" y="19"/>
                  </a:cxn>
                  <a:cxn ang="0">
                    <a:pos x="12" y="13"/>
                  </a:cxn>
                  <a:cxn ang="0">
                    <a:pos x="19" y="7"/>
                  </a:cxn>
                  <a:cxn ang="0">
                    <a:pos x="26" y="3"/>
                  </a:cxn>
                  <a:cxn ang="0">
                    <a:pos x="34" y="2"/>
                  </a:cxn>
                  <a:cxn ang="0">
                    <a:pos x="42" y="0"/>
                  </a:cxn>
                  <a:cxn ang="0">
                    <a:pos x="42" y="0"/>
                  </a:cxn>
                  <a:cxn ang="0">
                    <a:pos x="50" y="2"/>
                  </a:cxn>
                  <a:cxn ang="0">
                    <a:pos x="58" y="3"/>
                  </a:cxn>
                  <a:cxn ang="0">
                    <a:pos x="65" y="7"/>
                  </a:cxn>
                  <a:cxn ang="0">
                    <a:pos x="72" y="13"/>
                  </a:cxn>
                  <a:cxn ang="0">
                    <a:pos x="76" y="19"/>
                  </a:cxn>
                  <a:cxn ang="0">
                    <a:pos x="80" y="26"/>
                  </a:cxn>
                  <a:cxn ang="0">
                    <a:pos x="83" y="34"/>
                  </a:cxn>
                  <a:cxn ang="0">
                    <a:pos x="84" y="43"/>
                  </a:cxn>
                  <a:cxn ang="0">
                    <a:pos x="84" y="43"/>
                  </a:cxn>
                  <a:cxn ang="0">
                    <a:pos x="83" y="51"/>
                  </a:cxn>
                  <a:cxn ang="0">
                    <a:pos x="80" y="59"/>
                  </a:cxn>
                  <a:cxn ang="0">
                    <a:pos x="76" y="66"/>
                  </a:cxn>
                  <a:cxn ang="0">
                    <a:pos x="72" y="73"/>
                  </a:cxn>
                  <a:cxn ang="0">
                    <a:pos x="65" y="78"/>
                  </a:cxn>
                  <a:cxn ang="0">
                    <a:pos x="58" y="81"/>
                  </a:cxn>
                  <a:cxn ang="0">
                    <a:pos x="50" y="83"/>
                  </a:cxn>
                  <a:cxn ang="0">
                    <a:pos x="42" y="85"/>
                  </a:cxn>
                  <a:cxn ang="0">
                    <a:pos x="42" y="85"/>
                  </a:cxn>
                  <a:cxn ang="0">
                    <a:pos x="34" y="83"/>
                  </a:cxn>
                  <a:cxn ang="0">
                    <a:pos x="26" y="81"/>
                  </a:cxn>
                  <a:cxn ang="0">
                    <a:pos x="19" y="78"/>
                  </a:cxn>
                  <a:cxn ang="0">
                    <a:pos x="12" y="73"/>
                  </a:cxn>
                  <a:cxn ang="0">
                    <a:pos x="7" y="66"/>
                  </a:cxn>
                  <a:cxn ang="0">
                    <a:pos x="2" y="59"/>
                  </a:cxn>
                  <a:cxn ang="0">
                    <a:pos x="1" y="51"/>
                  </a:cxn>
                  <a:cxn ang="0">
                    <a:pos x="0" y="43"/>
                  </a:cxn>
                  <a:cxn ang="0">
                    <a:pos x="0" y="43"/>
                  </a:cxn>
                </a:cxnLst>
                <a:rect l="0" t="0" r="r" b="b"/>
                <a:pathLst>
                  <a:path w="84" h="85">
                    <a:moveTo>
                      <a:pt x="0" y="43"/>
                    </a:moveTo>
                    <a:lnTo>
                      <a:pt x="0" y="43"/>
                    </a:lnTo>
                    <a:lnTo>
                      <a:pt x="1" y="34"/>
                    </a:lnTo>
                    <a:lnTo>
                      <a:pt x="2" y="26"/>
                    </a:lnTo>
                    <a:lnTo>
                      <a:pt x="7" y="19"/>
                    </a:lnTo>
                    <a:lnTo>
                      <a:pt x="12" y="13"/>
                    </a:lnTo>
                    <a:lnTo>
                      <a:pt x="19" y="7"/>
                    </a:lnTo>
                    <a:lnTo>
                      <a:pt x="26" y="3"/>
                    </a:lnTo>
                    <a:lnTo>
                      <a:pt x="34" y="2"/>
                    </a:lnTo>
                    <a:lnTo>
                      <a:pt x="42" y="0"/>
                    </a:lnTo>
                    <a:lnTo>
                      <a:pt x="42" y="0"/>
                    </a:lnTo>
                    <a:lnTo>
                      <a:pt x="50" y="2"/>
                    </a:lnTo>
                    <a:lnTo>
                      <a:pt x="58" y="3"/>
                    </a:lnTo>
                    <a:lnTo>
                      <a:pt x="65" y="7"/>
                    </a:lnTo>
                    <a:lnTo>
                      <a:pt x="72" y="13"/>
                    </a:lnTo>
                    <a:lnTo>
                      <a:pt x="76" y="19"/>
                    </a:lnTo>
                    <a:lnTo>
                      <a:pt x="80" y="26"/>
                    </a:lnTo>
                    <a:lnTo>
                      <a:pt x="83" y="34"/>
                    </a:lnTo>
                    <a:lnTo>
                      <a:pt x="84" y="43"/>
                    </a:lnTo>
                    <a:lnTo>
                      <a:pt x="84" y="43"/>
                    </a:lnTo>
                    <a:lnTo>
                      <a:pt x="83" y="51"/>
                    </a:lnTo>
                    <a:lnTo>
                      <a:pt x="80" y="59"/>
                    </a:lnTo>
                    <a:lnTo>
                      <a:pt x="76" y="66"/>
                    </a:lnTo>
                    <a:lnTo>
                      <a:pt x="72" y="73"/>
                    </a:lnTo>
                    <a:lnTo>
                      <a:pt x="65" y="78"/>
                    </a:lnTo>
                    <a:lnTo>
                      <a:pt x="58" y="81"/>
                    </a:lnTo>
                    <a:lnTo>
                      <a:pt x="50" y="83"/>
                    </a:lnTo>
                    <a:lnTo>
                      <a:pt x="42" y="85"/>
                    </a:lnTo>
                    <a:lnTo>
                      <a:pt x="42" y="85"/>
                    </a:lnTo>
                    <a:lnTo>
                      <a:pt x="34" y="83"/>
                    </a:lnTo>
                    <a:lnTo>
                      <a:pt x="26" y="81"/>
                    </a:lnTo>
                    <a:lnTo>
                      <a:pt x="19" y="78"/>
                    </a:lnTo>
                    <a:lnTo>
                      <a:pt x="12" y="73"/>
                    </a:lnTo>
                    <a:lnTo>
                      <a:pt x="7" y="66"/>
                    </a:lnTo>
                    <a:lnTo>
                      <a:pt x="2" y="59"/>
                    </a:lnTo>
                    <a:lnTo>
                      <a:pt x="1" y="51"/>
                    </a:lnTo>
                    <a:lnTo>
                      <a:pt x="0" y="43"/>
                    </a:lnTo>
                    <a:lnTo>
                      <a:pt x="0" y="43"/>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1" name="Rectangle 37"/>
              <p:cNvSpPr>
                <a:spLocks noChangeArrowheads="1"/>
              </p:cNvSpPr>
              <p:nvPr/>
            </p:nvSpPr>
            <p:spPr bwMode="auto">
              <a:xfrm rot="1800000">
                <a:off x="1476585" y="2531148"/>
                <a:ext cx="1081824" cy="823076"/>
              </a:xfrm>
              <a:prstGeom prst="rect">
                <a:avLst/>
              </a:prstGeom>
              <a:solidFill>
                <a:srgbClr val="FFFFFF"/>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2" name="Freeform 40"/>
              <p:cNvSpPr>
                <a:spLocks/>
              </p:cNvSpPr>
              <p:nvPr/>
            </p:nvSpPr>
            <p:spPr bwMode="auto">
              <a:xfrm rot="1800000">
                <a:off x="2362395" y="2904623"/>
                <a:ext cx="15221" cy="14050"/>
              </a:xfrm>
              <a:custGeom>
                <a:avLst/>
                <a:gdLst/>
                <a:ahLst/>
                <a:cxnLst>
                  <a:cxn ang="0">
                    <a:pos x="0" y="21"/>
                  </a:cxn>
                  <a:cxn ang="0">
                    <a:pos x="1" y="0"/>
                  </a:cxn>
                  <a:cxn ang="0">
                    <a:pos x="26" y="1"/>
                  </a:cxn>
                  <a:cxn ang="0">
                    <a:pos x="23" y="23"/>
                  </a:cxn>
                  <a:cxn ang="0">
                    <a:pos x="0" y="21"/>
                  </a:cxn>
                  <a:cxn ang="0">
                    <a:pos x="0" y="21"/>
                  </a:cxn>
                </a:cxnLst>
                <a:rect l="0" t="0" r="r" b="b"/>
                <a:pathLst>
                  <a:path w="26" h="23">
                    <a:moveTo>
                      <a:pt x="0" y="21"/>
                    </a:moveTo>
                    <a:lnTo>
                      <a:pt x="1" y="0"/>
                    </a:lnTo>
                    <a:lnTo>
                      <a:pt x="26" y="1"/>
                    </a:lnTo>
                    <a:lnTo>
                      <a:pt x="23" y="23"/>
                    </a:lnTo>
                    <a:lnTo>
                      <a:pt x="0" y="21"/>
                    </a:lnTo>
                    <a:lnTo>
                      <a:pt x="0" y="21"/>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3" name="Freeform 59"/>
              <p:cNvSpPr>
                <a:spLocks/>
              </p:cNvSpPr>
              <p:nvPr/>
            </p:nvSpPr>
            <p:spPr bwMode="auto">
              <a:xfrm rot="1800000">
                <a:off x="2039198" y="3019098"/>
                <a:ext cx="833613" cy="1044358"/>
              </a:xfrm>
              <a:custGeom>
                <a:avLst/>
                <a:gdLst/>
                <a:ahLst/>
                <a:cxnLst>
                  <a:cxn ang="0">
                    <a:pos x="1390" y="1529"/>
                  </a:cxn>
                  <a:cxn ang="0">
                    <a:pos x="1360" y="1467"/>
                  </a:cxn>
                  <a:cxn ang="0">
                    <a:pos x="1234" y="1252"/>
                  </a:cxn>
                  <a:cxn ang="0">
                    <a:pos x="1189" y="1120"/>
                  </a:cxn>
                  <a:cxn ang="0">
                    <a:pos x="1127" y="817"/>
                  </a:cxn>
                  <a:cxn ang="0">
                    <a:pos x="1090" y="685"/>
                  </a:cxn>
                  <a:cxn ang="0">
                    <a:pos x="1016" y="550"/>
                  </a:cxn>
                  <a:cxn ang="0">
                    <a:pos x="950" y="474"/>
                  </a:cxn>
                  <a:cxn ang="0">
                    <a:pos x="880" y="407"/>
                  </a:cxn>
                  <a:cxn ang="0">
                    <a:pos x="835" y="391"/>
                  </a:cxn>
                  <a:cxn ang="0">
                    <a:pos x="794" y="409"/>
                  </a:cxn>
                  <a:cxn ang="0">
                    <a:pos x="759" y="444"/>
                  </a:cxn>
                  <a:cxn ang="0">
                    <a:pos x="743" y="437"/>
                  </a:cxn>
                  <a:cxn ang="0">
                    <a:pos x="681" y="383"/>
                  </a:cxn>
                  <a:cxn ang="0">
                    <a:pos x="629" y="362"/>
                  </a:cxn>
                  <a:cxn ang="0">
                    <a:pos x="591" y="368"/>
                  </a:cxn>
                  <a:cxn ang="0">
                    <a:pos x="557" y="388"/>
                  </a:cxn>
                  <a:cxn ang="0">
                    <a:pos x="535" y="424"/>
                  </a:cxn>
                  <a:cxn ang="0">
                    <a:pos x="515" y="405"/>
                  </a:cxn>
                  <a:cxn ang="0">
                    <a:pos x="474" y="368"/>
                  </a:cxn>
                  <a:cxn ang="0">
                    <a:pos x="428" y="358"/>
                  </a:cxn>
                  <a:cxn ang="0">
                    <a:pos x="373" y="376"/>
                  </a:cxn>
                  <a:cxn ang="0">
                    <a:pos x="342" y="407"/>
                  </a:cxn>
                  <a:cxn ang="0">
                    <a:pos x="219" y="208"/>
                  </a:cxn>
                  <a:cxn ang="0">
                    <a:pos x="157" y="93"/>
                  </a:cxn>
                  <a:cxn ang="0">
                    <a:pos x="106" y="16"/>
                  </a:cxn>
                  <a:cxn ang="0">
                    <a:pos x="79" y="0"/>
                  </a:cxn>
                  <a:cxn ang="0">
                    <a:pos x="56" y="3"/>
                  </a:cxn>
                  <a:cxn ang="0">
                    <a:pos x="26" y="20"/>
                  </a:cxn>
                  <a:cxn ang="0">
                    <a:pos x="4" y="54"/>
                  </a:cxn>
                  <a:cxn ang="0">
                    <a:pos x="1" y="109"/>
                  </a:cxn>
                  <a:cxn ang="0">
                    <a:pos x="29" y="184"/>
                  </a:cxn>
                  <a:cxn ang="0">
                    <a:pos x="120" y="391"/>
                  </a:cxn>
                  <a:cxn ang="0">
                    <a:pos x="198" y="575"/>
                  </a:cxn>
                  <a:cxn ang="0">
                    <a:pos x="302" y="802"/>
                  </a:cxn>
                  <a:cxn ang="0">
                    <a:pos x="350" y="943"/>
                  </a:cxn>
                  <a:cxn ang="0">
                    <a:pos x="373" y="1033"/>
                  </a:cxn>
                  <a:cxn ang="0">
                    <a:pos x="368" y="1041"/>
                  </a:cxn>
                  <a:cxn ang="0">
                    <a:pos x="345" y="1030"/>
                  </a:cxn>
                  <a:cxn ang="0">
                    <a:pos x="324" y="997"/>
                  </a:cxn>
                  <a:cxn ang="0">
                    <a:pos x="298" y="931"/>
                  </a:cxn>
                  <a:cxn ang="0">
                    <a:pos x="285" y="913"/>
                  </a:cxn>
                  <a:cxn ang="0">
                    <a:pos x="266" y="853"/>
                  </a:cxn>
                  <a:cxn ang="0">
                    <a:pos x="270" y="781"/>
                  </a:cxn>
                  <a:cxn ang="0">
                    <a:pos x="268" y="755"/>
                  </a:cxn>
                  <a:cxn ang="0">
                    <a:pos x="230" y="680"/>
                  </a:cxn>
                  <a:cxn ang="0">
                    <a:pos x="192" y="643"/>
                  </a:cxn>
                  <a:cxn ang="0">
                    <a:pos x="172" y="639"/>
                  </a:cxn>
                  <a:cxn ang="0">
                    <a:pos x="153" y="649"/>
                  </a:cxn>
                  <a:cxn ang="0">
                    <a:pos x="139" y="695"/>
                  </a:cxn>
                  <a:cxn ang="0">
                    <a:pos x="135" y="766"/>
                  </a:cxn>
                  <a:cxn ang="0">
                    <a:pos x="112" y="835"/>
                  </a:cxn>
                  <a:cxn ang="0">
                    <a:pos x="82" y="907"/>
                  </a:cxn>
                  <a:cxn ang="0">
                    <a:pos x="90" y="958"/>
                  </a:cxn>
                  <a:cxn ang="0">
                    <a:pos x="204" y="1190"/>
                  </a:cxn>
                  <a:cxn ang="0">
                    <a:pos x="233" y="1228"/>
                  </a:cxn>
                  <a:cxn ang="0">
                    <a:pos x="353" y="1324"/>
                  </a:cxn>
                  <a:cxn ang="0">
                    <a:pos x="429" y="1364"/>
                  </a:cxn>
                  <a:cxn ang="0">
                    <a:pos x="621" y="1455"/>
                  </a:cxn>
                  <a:cxn ang="0">
                    <a:pos x="717" y="1517"/>
                  </a:cxn>
                  <a:cxn ang="0">
                    <a:pos x="787" y="1585"/>
                  </a:cxn>
                  <a:cxn ang="0">
                    <a:pos x="914" y="1782"/>
                  </a:cxn>
                </a:cxnLst>
                <a:rect l="0" t="0" r="r" b="b"/>
                <a:pathLst>
                  <a:path w="1424" h="1782">
                    <a:moveTo>
                      <a:pt x="1424" y="1587"/>
                    </a:moveTo>
                    <a:lnTo>
                      <a:pt x="1424" y="1587"/>
                    </a:lnTo>
                    <a:lnTo>
                      <a:pt x="1398" y="1545"/>
                    </a:lnTo>
                    <a:lnTo>
                      <a:pt x="1390" y="1529"/>
                    </a:lnTo>
                    <a:lnTo>
                      <a:pt x="1384" y="1517"/>
                    </a:lnTo>
                    <a:lnTo>
                      <a:pt x="1384" y="1517"/>
                    </a:lnTo>
                    <a:lnTo>
                      <a:pt x="1373" y="1493"/>
                    </a:lnTo>
                    <a:lnTo>
                      <a:pt x="1360" y="1467"/>
                    </a:lnTo>
                    <a:lnTo>
                      <a:pt x="1326" y="1408"/>
                    </a:lnTo>
                    <a:lnTo>
                      <a:pt x="1244" y="1271"/>
                    </a:lnTo>
                    <a:lnTo>
                      <a:pt x="1244" y="1271"/>
                    </a:lnTo>
                    <a:lnTo>
                      <a:pt x="1234" y="1252"/>
                    </a:lnTo>
                    <a:lnTo>
                      <a:pt x="1223" y="1230"/>
                    </a:lnTo>
                    <a:lnTo>
                      <a:pt x="1215" y="1206"/>
                    </a:lnTo>
                    <a:lnTo>
                      <a:pt x="1206" y="1179"/>
                    </a:lnTo>
                    <a:lnTo>
                      <a:pt x="1189" y="1120"/>
                    </a:lnTo>
                    <a:lnTo>
                      <a:pt x="1174" y="1057"/>
                    </a:lnTo>
                    <a:lnTo>
                      <a:pt x="1161" y="992"/>
                    </a:lnTo>
                    <a:lnTo>
                      <a:pt x="1147" y="929"/>
                    </a:lnTo>
                    <a:lnTo>
                      <a:pt x="1127" y="817"/>
                    </a:lnTo>
                    <a:lnTo>
                      <a:pt x="1127" y="817"/>
                    </a:lnTo>
                    <a:lnTo>
                      <a:pt x="1117" y="771"/>
                    </a:lnTo>
                    <a:lnTo>
                      <a:pt x="1105" y="726"/>
                    </a:lnTo>
                    <a:lnTo>
                      <a:pt x="1090" y="685"/>
                    </a:lnTo>
                    <a:lnTo>
                      <a:pt x="1074" y="647"/>
                    </a:lnTo>
                    <a:lnTo>
                      <a:pt x="1056" y="612"/>
                    </a:lnTo>
                    <a:lnTo>
                      <a:pt x="1037" y="579"/>
                    </a:lnTo>
                    <a:lnTo>
                      <a:pt x="1016" y="550"/>
                    </a:lnTo>
                    <a:lnTo>
                      <a:pt x="995" y="526"/>
                    </a:lnTo>
                    <a:lnTo>
                      <a:pt x="995" y="526"/>
                    </a:lnTo>
                    <a:lnTo>
                      <a:pt x="973" y="500"/>
                    </a:lnTo>
                    <a:lnTo>
                      <a:pt x="950" y="474"/>
                    </a:lnTo>
                    <a:lnTo>
                      <a:pt x="926" y="450"/>
                    </a:lnTo>
                    <a:lnTo>
                      <a:pt x="903" y="426"/>
                    </a:lnTo>
                    <a:lnTo>
                      <a:pt x="891" y="417"/>
                    </a:lnTo>
                    <a:lnTo>
                      <a:pt x="880" y="407"/>
                    </a:lnTo>
                    <a:lnTo>
                      <a:pt x="869" y="400"/>
                    </a:lnTo>
                    <a:lnTo>
                      <a:pt x="857" y="395"/>
                    </a:lnTo>
                    <a:lnTo>
                      <a:pt x="846" y="392"/>
                    </a:lnTo>
                    <a:lnTo>
                      <a:pt x="835" y="391"/>
                    </a:lnTo>
                    <a:lnTo>
                      <a:pt x="824" y="394"/>
                    </a:lnTo>
                    <a:lnTo>
                      <a:pt x="813" y="398"/>
                    </a:lnTo>
                    <a:lnTo>
                      <a:pt x="813" y="398"/>
                    </a:lnTo>
                    <a:lnTo>
                      <a:pt x="794" y="409"/>
                    </a:lnTo>
                    <a:lnTo>
                      <a:pt x="781" y="420"/>
                    </a:lnTo>
                    <a:lnTo>
                      <a:pt x="770" y="429"/>
                    </a:lnTo>
                    <a:lnTo>
                      <a:pt x="763" y="437"/>
                    </a:lnTo>
                    <a:lnTo>
                      <a:pt x="759" y="444"/>
                    </a:lnTo>
                    <a:lnTo>
                      <a:pt x="758" y="450"/>
                    </a:lnTo>
                    <a:lnTo>
                      <a:pt x="756" y="454"/>
                    </a:lnTo>
                    <a:lnTo>
                      <a:pt x="756" y="454"/>
                    </a:lnTo>
                    <a:lnTo>
                      <a:pt x="743" y="437"/>
                    </a:lnTo>
                    <a:lnTo>
                      <a:pt x="726" y="420"/>
                    </a:lnTo>
                    <a:lnTo>
                      <a:pt x="706" y="400"/>
                    </a:lnTo>
                    <a:lnTo>
                      <a:pt x="693" y="392"/>
                    </a:lnTo>
                    <a:lnTo>
                      <a:pt x="681" y="383"/>
                    </a:lnTo>
                    <a:lnTo>
                      <a:pt x="669" y="376"/>
                    </a:lnTo>
                    <a:lnTo>
                      <a:pt x="657" y="369"/>
                    </a:lnTo>
                    <a:lnTo>
                      <a:pt x="643" y="365"/>
                    </a:lnTo>
                    <a:lnTo>
                      <a:pt x="629" y="362"/>
                    </a:lnTo>
                    <a:lnTo>
                      <a:pt x="617" y="361"/>
                    </a:lnTo>
                    <a:lnTo>
                      <a:pt x="604" y="364"/>
                    </a:lnTo>
                    <a:lnTo>
                      <a:pt x="604" y="364"/>
                    </a:lnTo>
                    <a:lnTo>
                      <a:pt x="591" y="368"/>
                    </a:lnTo>
                    <a:lnTo>
                      <a:pt x="582" y="373"/>
                    </a:lnTo>
                    <a:lnTo>
                      <a:pt x="572" y="377"/>
                    </a:lnTo>
                    <a:lnTo>
                      <a:pt x="564" y="383"/>
                    </a:lnTo>
                    <a:lnTo>
                      <a:pt x="557" y="388"/>
                    </a:lnTo>
                    <a:lnTo>
                      <a:pt x="552" y="394"/>
                    </a:lnTo>
                    <a:lnTo>
                      <a:pt x="544" y="406"/>
                    </a:lnTo>
                    <a:lnTo>
                      <a:pt x="538" y="415"/>
                    </a:lnTo>
                    <a:lnTo>
                      <a:pt x="535" y="424"/>
                    </a:lnTo>
                    <a:lnTo>
                      <a:pt x="533" y="432"/>
                    </a:lnTo>
                    <a:lnTo>
                      <a:pt x="533" y="432"/>
                    </a:lnTo>
                    <a:lnTo>
                      <a:pt x="525" y="418"/>
                    </a:lnTo>
                    <a:lnTo>
                      <a:pt x="515" y="405"/>
                    </a:lnTo>
                    <a:lnTo>
                      <a:pt x="501" y="388"/>
                    </a:lnTo>
                    <a:lnTo>
                      <a:pt x="493" y="381"/>
                    </a:lnTo>
                    <a:lnTo>
                      <a:pt x="484" y="375"/>
                    </a:lnTo>
                    <a:lnTo>
                      <a:pt x="474" y="368"/>
                    </a:lnTo>
                    <a:lnTo>
                      <a:pt x="465" y="364"/>
                    </a:lnTo>
                    <a:lnTo>
                      <a:pt x="452" y="360"/>
                    </a:lnTo>
                    <a:lnTo>
                      <a:pt x="441" y="357"/>
                    </a:lnTo>
                    <a:lnTo>
                      <a:pt x="428" y="358"/>
                    </a:lnTo>
                    <a:lnTo>
                      <a:pt x="416" y="360"/>
                    </a:lnTo>
                    <a:lnTo>
                      <a:pt x="416" y="360"/>
                    </a:lnTo>
                    <a:lnTo>
                      <a:pt x="391" y="368"/>
                    </a:lnTo>
                    <a:lnTo>
                      <a:pt x="373" y="376"/>
                    </a:lnTo>
                    <a:lnTo>
                      <a:pt x="360" y="386"/>
                    </a:lnTo>
                    <a:lnTo>
                      <a:pt x="351" y="394"/>
                    </a:lnTo>
                    <a:lnTo>
                      <a:pt x="345" y="402"/>
                    </a:lnTo>
                    <a:lnTo>
                      <a:pt x="342" y="407"/>
                    </a:lnTo>
                    <a:lnTo>
                      <a:pt x="341" y="413"/>
                    </a:lnTo>
                    <a:lnTo>
                      <a:pt x="341" y="413"/>
                    </a:lnTo>
                    <a:lnTo>
                      <a:pt x="274" y="302"/>
                    </a:lnTo>
                    <a:lnTo>
                      <a:pt x="219" y="208"/>
                    </a:lnTo>
                    <a:lnTo>
                      <a:pt x="193" y="163"/>
                    </a:lnTo>
                    <a:lnTo>
                      <a:pt x="173" y="124"/>
                    </a:lnTo>
                    <a:lnTo>
                      <a:pt x="173" y="124"/>
                    </a:lnTo>
                    <a:lnTo>
                      <a:pt x="157" y="93"/>
                    </a:lnTo>
                    <a:lnTo>
                      <a:pt x="142" y="65"/>
                    </a:lnTo>
                    <a:lnTo>
                      <a:pt x="127" y="42"/>
                    </a:lnTo>
                    <a:lnTo>
                      <a:pt x="113" y="23"/>
                    </a:lnTo>
                    <a:lnTo>
                      <a:pt x="106" y="16"/>
                    </a:lnTo>
                    <a:lnTo>
                      <a:pt x="99" y="11"/>
                    </a:lnTo>
                    <a:lnTo>
                      <a:pt x="93" y="5"/>
                    </a:lnTo>
                    <a:lnTo>
                      <a:pt x="86" y="3"/>
                    </a:lnTo>
                    <a:lnTo>
                      <a:pt x="79" y="0"/>
                    </a:lnTo>
                    <a:lnTo>
                      <a:pt x="72" y="0"/>
                    </a:lnTo>
                    <a:lnTo>
                      <a:pt x="64" y="0"/>
                    </a:lnTo>
                    <a:lnTo>
                      <a:pt x="56" y="3"/>
                    </a:lnTo>
                    <a:lnTo>
                      <a:pt x="56" y="3"/>
                    </a:lnTo>
                    <a:lnTo>
                      <a:pt x="49" y="5"/>
                    </a:lnTo>
                    <a:lnTo>
                      <a:pt x="41" y="9"/>
                    </a:lnTo>
                    <a:lnTo>
                      <a:pt x="33" y="15"/>
                    </a:lnTo>
                    <a:lnTo>
                      <a:pt x="26" y="20"/>
                    </a:lnTo>
                    <a:lnTo>
                      <a:pt x="19" y="27"/>
                    </a:lnTo>
                    <a:lnTo>
                      <a:pt x="14" y="35"/>
                    </a:lnTo>
                    <a:lnTo>
                      <a:pt x="8" y="45"/>
                    </a:lnTo>
                    <a:lnTo>
                      <a:pt x="4" y="54"/>
                    </a:lnTo>
                    <a:lnTo>
                      <a:pt x="1" y="67"/>
                    </a:lnTo>
                    <a:lnTo>
                      <a:pt x="0" y="79"/>
                    </a:lnTo>
                    <a:lnTo>
                      <a:pt x="0" y="93"/>
                    </a:lnTo>
                    <a:lnTo>
                      <a:pt x="1" y="109"/>
                    </a:lnTo>
                    <a:lnTo>
                      <a:pt x="5" y="125"/>
                    </a:lnTo>
                    <a:lnTo>
                      <a:pt x="11" y="143"/>
                    </a:lnTo>
                    <a:lnTo>
                      <a:pt x="18" y="162"/>
                    </a:lnTo>
                    <a:lnTo>
                      <a:pt x="29" y="184"/>
                    </a:lnTo>
                    <a:lnTo>
                      <a:pt x="29" y="184"/>
                    </a:lnTo>
                    <a:lnTo>
                      <a:pt x="50" y="230"/>
                    </a:lnTo>
                    <a:lnTo>
                      <a:pt x="74" y="282"/>
                    </a:lnTo>
                    <a:lnTo>
                      <a:pt x="120" y="391"/>
                    </a:lnTo>
                    <a:lnTo>
                      <a:pt x="162" y="495"/>
                    </a:lnTo>
                    <a:lnTo>
                      <a:pt x="181" y="538"/>
                    </a:lnTo>
                    <a:lnTo>
                      <a:pt x="198" y="575"/>
                    </a:lnTo>
                    <a:lnTo>
                      <a:pt x="198" y="575"/>
                    </a:lnTo>
                    <a:lnTo>
                      <a:pt x="236" y="653"/>
                    </a:lnTo>
                    <a:lnTo>
                      <a:pt x="257" y="700"/>
                    </a:lnTo>
                    <a:lnTo>
                      <a:pt x="281" y="751"/>
                    </a:lnTo>
                    <a:lnTo>
                      <a:pt x="302" y="802"/>
                    </a:lnTo>
                    <a:lnTo>
                      <a:pt x="322" y="852"/>
                    </a:lnTo>
                    <a:lnTo>
                      <a:pt x="338" y="899"/>
                    </a:lnTo>
                    <a:lnTo>
                      <a:pt x="345" y="922"/>
                    </a:lnTo>
                    <a:lnTo>
                      <a:pt x="350" y="943"/>
                    </a:lnTo>
                    <a:lnTo>
                      <a:pt x="350" y="943"/>
                    </a:lnTo>
                    <a:lnTo>
                      <a:pt x="366" y="1004"/>
                    </a:lnTo>
                    <a:lnTo>
                      <a:pt x="371" y="1022"/>
                    </a:lnTo>
                    <a:lnTo>
                      <a:pt x="373" y="1033"/>
                    </a:lnTo>
                    <a:lnTo>
                      <a:pt x="373" y="1037"/>
                    </a:lnTo>
                    <a:lnTo>
                      <a:pt x="372" y="1040"/>
                    </a:lnTo>
                    <a:lnTo>
                      <a:pt x="371" y="1041"/>
                    </a:lnTo>
                    <a:lnTo>
                      <a:pt x="368" y="1041"/>
                    </a:lnTo>
                    <a:lnTo>
                      <a:pt x="361" y="1038"/>
                    </a:lnTo>
                    <a:lnTo>
                      <a:pt x="351" y="1034"/>
                    </a:lnTo>
                    <a:lnTo>
                      <a:pt x="351" y="1034"/>
                    </a:lnTo>
                    <a:lnTo>
                      <a:pt x="345" y="1030"/>
                    </a:lnTo>
                    <a:lnTo>
                      <a:pt x="339" y="1026"/>
                    </a:lnTo>
                    <a:lnTo>
                      <a:pt x="335" y="1019"/>
                    </a:lnTo>
                    <a:lnTo>
                      <a:pt x="331" y="1014"/>
                    </a:lnTo>
                    <a:lnTo>
                      <a:pt x="324" y="997"/>
                    </a:lnTo>
                    <a:lnTo>
                      <a:pt x="319" y="981"/>
                    </a:lnTo>
                    <a:lnTo>
                      <a:pt x="312" y="963"/>
                    </a:lnTo>
                    <a:lnTo>
                      <a:pt x="307" y="946"/>
                    </a:lnTo>
                    <a:lnTo>
                      <a:pt x="298" y="931"/>
                    </a:lnTo>
                    <a:lnTo>
                      <a:pt x="294" y="924"/>
                    </a:lnTo>
                    <a:lnTo>
                      <a:pt x="290" y="918"/>
                    </a:lnTo>
                    <a:lnTo>
                      <a:pt x="290" y="918"/>
                    </a:lnTo>
                    <a:lnTo>
                      <a:pt x="285" y="913"/>
                    </a:lnTo>
                    <a:lnTo>
                      <a:pt x="281" y="906"/>
                    </a:lnTo>
                    <a:lnTo>
                      <a:pt x="274" y="891"/>
                    </a:lnTo>
                    <a:lnTo>
                      <a:pt x="268" y="872"/>
                    </a:lnTo>
                    <a:lnTo>
                      <a:pt x="266" y="853"/>
                    </a:lnTo>
                    <a:lnTo>
                      <a:pt x="264" y="832"/>
                    </a:lnTo>
                    <a:lnTo>
                      <a:pt x="264" y="812"/>
                    </a:lnTo>
                    <a:lnTo>
                      <a:pt x="266" y="794"/>
                    </a:lnTo>
                    <a:lnTo>
                      <a:pt x="270" y="781"/>
                    </a:lnTo>
                    <a:lnTo>
                      <a:pt x="270" y="781"/>
                    </a:lnTo>
                    <a:lnTo>
                      <a:pt x="271" y="773"/>
                    </a:lnTo>
                    <a:lnTo>
                      <a:pt x="270" y="764"/>
                    </a:lnTo>
                    <a:lnTo>
                      <a:pt x="268" y="755"/>
                    </a:lnTo>
                    <a:lnTo>
                      <a:pt x="266" y="745"/>
                    </a:lnTo>
                    <a:lnTo>
                      <a:pt x="256" y="723"/>
                    </a:lnTo>
                    <a:lnTo>
                      <a:pt x="245" y="700"/>
                    </a:lnTo>
                    <a:lnTo>
                      <a:pt x="230" y="680"/>
                    </a:lnTo>
                    <a:lnTo>
                      <a:pt x="215" y="661"/>
                    </a:lnTo>
                    <a:lnTo>
                      <a:pt x="207" y="654"/>
                    </a:lnTo>
                    <a:lnTo>
                      <a:pt x="199" y="647"/>
                    </a:lnTo>
                    <a:lnTo>
                      <a:pt x="192" y="643"/>
                    </a:lnTo>
                    <a:lnTo>
                      <a:pt x="184" y="640"/>
                    </a:lnTo>
                    <a:lnTo>
                      <a:pt x="184" y="640"/>
                    </a:lnTo>
                    <a:lnTo>
                      <a:pt x="177" y="639"/>
                    </a:lnTo>
                    <a:lnTo>
                      <a:pt x="172" y="639"/>
                    </a:lnTo>
                    <a:lnTo>
                      <a:pt x="166" y="640"/>
                    </a:lnTo>
                    <a:lnTo>
                      <a:pt x="161" y="642"/>
                    </a:lnTo>
                    <a:lnTo>
                      <a:pt x="157" y="644"/>
                    </a:lnTo>
                    <a:lnTo>
                      <a:pt x="153" y="649"/>
                    </a:lnTo>
                    <a:lnTo>
                      <a:pt x="150" y="653"/>
                    </a:lnTo>
                    <a:lnTo>
                      <a:pt x="147" y="659"/>
                    </a:lnTo>
                    <a:lnTo>
                      <a:pt x="142" y="674"/>
                    </a:lnTo>
                    <a:lnTo>
                      <a:pt x="139" y="695"/>
                    </a:lnTo>
                    <a:lnTo>
                      <a:pt x="138" y="719"/>
                    </a:lnTo>
                    <a:lnTo>
                      <a:pt x="136" y="749"/>
                    </a:lnTo>
                    <a:lnTo>
                      <a:pt x="136" y="749"/>
                    </a:lnTo>
                    <a:lnTo>
                      <a:pt x="135" y="766"/>
                    </a:lnTo>
                    <a:lnTo>
                      <a:pt x="132" y="781"/>
                    </a:lnTo>
                    <a:lnTo>
                      <a:pt x="128" y="796"/>
                    </a:lnTo>
                    <a:lnTo>
                      <a:pt x="124" y="809"/>
                    </a:lnTo>
                    <a:lnTo>
                      <a:pt x="112" y="835"/>
                    </a:lnTo>
                    <a:lnTo>
                      <a:pt x="99" y="860"/>
                    </a:lnTo>
                    <a:lnTo>
                      <a:pt x="89" y="884"/>
                    </a:lnTo>
                    <a:lnTo>
                      <a:pt x="84" y="895"/>
                    </a:lnTo>
                    <a:lnTo>
                      <a:pt x="82" y="907"/>
                    </a:lnTo>
                    <a:lnTo>
                      <a:pt x="80" y="920"/>
                    </a:lnTo>
                    <a:lnTo>
                      <a:pt x="82" y="932"/>
                    </a:lnTo>
                    <a:lnTo>
                      <a:pt x="84" y="944"/>
                    </a:lnTo>
                    <a:lnTo>
                      <a:pt x="90" y="958"/>
                    </a:lnTo>
                    <a:lnTo>
                      <a:pt x="90" y="958"/>
                    </a:lnTo>
                    <a:lnTo>
                      <a:pt x="153" y="1085"/>
                    </a:lnTo>
                    <a:lnTo>
                      <a:pt x="183" y="1145"/>
                    </a:lnTo>
                    <a:lnTo>
                      <a:pt x="204" y="1190"/>
                    </a:lnTo>
                    <a:lnTo>
                      <a:pt x="204" y="1190"/>
                    </a:lnTo>
                    <a:lnTo>
                      <a:pt x="208" y="1198"/>
                    </a:lnTo>
                    <a:lnTo>
                      <a:pt x="215" y="1207"/>
                    </a:lnTo>
                    <a:lnTo>
                      <a:pt x="233" y="1228"/>
                    </a:lnTo>
                    <a:lnTo>
                      <a:pt x="257" y="1252"/>
                    </a:lnTo>
                    <a:lnTo>
                      <a:pt x="286" y="1277"/>
                    </a:lnTo>
                    <a:lnTo>
                      <a:pt x="319" y="1301"/>
                    </a:lnTo>
                    <a:lnTo>
                      <a:pt x="353" y="1324"/>
                    </a:lnTo>
                    <a:lnTo>
                      <a:pt x="391" y="1345"/>
                    </a:lnTo>
                    <a:lnTo>
                      <a:pt x="410" y="1354"/>
                    </a:lnTo>
                    <a:lnTo>
                      <a:pt x="429" y="1364"/>
                    </a:lnTo>
                    <a:lnTo>
                      <a:pt x="429" y="1364"/>
                    </a:lnTo>
                    <a:lnTo>
                      <a:pt x="471" y="1382"/>
                    </a:lnTo>
                    <a:lnTo>
                      <a:pt x="519" y="1403"/>
                    </a:lnTo>
                    <a:lnTo>
                      <a:pt x="569" y="1428"/>
                    </a:lnTo>
                    <a:lnTo>
                      <a:pt x="621" y="1455"/>
                    </a:lnTo>
                    <a:lnTo>
                      <a:pt x="646" y="1469"/>
                    </a:lnTo>
                    <a:lnTo>
                      <a:pt x="670" y="1484"/>
                    </a:lnTo>
                    <a:lnTo>
                      <a:pt x="695" y="1500"/>
                    </a:lnTo>
                    <a:lnTo>
                      <a:pt x="717" y="1517"/>
                    </a:lnTo>
                    <a:lnTo>
                      <a:pt x="737" y="1533"/>
                    </a:lnTo>
                    <a:lnTo>
                      <a:pt x="756" y="1549"/>
                    </a:lnTo>
                    <a:lnTo>
                      <a:pt x="772" y="1567"/>
                    </a:lnTo>
                    <a:lnTo>
                      <a:pt x="787" y="1585"/>
                    </a:lnTo>
                    <a:lnTo>
                      <a:pt x="787" y="1585"/>
                    </a:lnTo>
                    <a:lnTo>
                      <a:pt x="809" y="1617"/>
                    </a:lnTo>
                    <a:lnTo>
                      <a:pt x="839" y="1664"/>
                    </a:lnTo>
                    <a:lnTo>
                      <a:pt x="914" y="1782"/>
                    </a:lnTo>
                    <a:lnTo>
                      <a:pt x="1132" y="1782"/>
                    </a:lnTo>
                    <a:lnTo>
                      <a:pt x="1424" y="158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4" name="Freeform 60"/>
              <p:cNvSpPr>
                <a:spLocks/>
              </p:cNvSpPr>
              <p:nvPr/>
            </p:nvSpPr>
            <p:spPr bwMode="auto">
              <a:xfrm rot="1800000">
                <a:off x="2364382" y="3203650"/>
                <a:ext cx="92494" cy="151034"/>
              </a:xfrm>
              <a:custGeom>
                <a:avLst/>
                <a:gdLst/>
                <a:ahLst/>
                <a:cxnLst>
                  <a:cxn ang="0">
                    <a:pos x="0" y="0"/>
                  </a:cxn>
                  <a:cxn ang="0">
                    <a:pos x="0" y="0"/>
                  </a:cxn>
                  <a:cxn ang="0">
                    <a:pos x="23" y="41"/>
                  </a:cxn>
                  <a:cxn ang="0">
                    <a:pos x="55" y="105"/>
                  </a:cxn>
                  <a:cxn ang="0">
                    <a:pos x="113" y="221"/>
                  </a:cxn>
                  <a:cxn ang="0">
                    <a:pos x="113" y="221"/>
                  </a:cxn>
                  <a:cxn ang="0">
                    <a:pos x="117" y="227"/>
                  </a:cxn>
                  <a:cxn ang="0">
                    <a:pos x="122" y="234"/>
                  </a:cxn>
                  <a:cxn ang="0">
                    <a:pos x="132" y="245"/>
                  </a:cxn>
                  <a:cxn ang="0">
                    <a:pos x="143" y="253"/>
                  </a:cxn>
                  <a:cxn ang="0">
                    <a:pos x="151" y="257"/>
                  </a:cxn>
                  <a:cxn ang="0">
                    <a:pos x="156" y="257"/>
                  </a:cxn>
                  <a:cxn ang="0">
                    <a:pos x="159" y="257"/>
                  </a:cxn>
                  <a:cxn ang="0">
                    <a:pos x="159" y="256"/>
                  </a:cxn>
                  <a:cxn ang="0">
                    <a:pos x="159" y="253"/>
                  </a:cxn>
                  <a:cxn ang="0">
                    <a:pos x="158" y="250"/>
                  </a:cxn>
                  <a:cxn ang="0">
                    <a:pos x="149" y="242"/>
                  </a:cxn>
                  <a:cxn ang="0">
                    <a:pos x="149" y="242"/>
                  </a:cxn>
                  <a:cxn ang="0">
                    <a:pos x="143" y="237"/>
                  </a:cxn>
                  <a:cxn ang="0">
                    <a:pos x="137" y="227"/>
                  </a:cxn>
                  <a:cxn ang="0">
                    <a:pos x="122" y="206"/>
                  </a:cxn>
                  <a:cxn ang="0">
                    <a:pos x="104" y="177"/>
                  </a:cxn>
                  <a:cxn ang="0">
                    <a:pos x="87" y="144"/>
                  </a:cxn>
                  <a:cxn ang="0">
                    <a:pos x="45" y="71"/>
                  </a:cxn>
                  <a:cxn ang="0">
                    <a:pos x="23" y="34"/>
                  </a:cxn>
                  <a:cxn ang="0">
                    <a:pos x="0" y="0"/>
                  </a:cxn>
                  <a:cxn ang="0">
                    <a:pos x="0" y="0"/>
                  </a:cxn>
                </a:cxnLst>
                <a:rect l="0" t="0" r="r" b="b"/>
                <a:pathLst>
                  <a:path w="159" h="257">
                    <a:moveTo>
                      <a:pt x="0" y="0"/>
                    </a:moveTo>
                    <a:lnTo>
                      <a:pt x="0" y="0"/>
                    </a:lnTo>
                    <a:lnTo>
                      <a:pt x="23" y="41"/>
                    </a:lnTo>
                    <a:lnTo>
                      <a:pt x="55" y="105"/>
                    </a:lnTo>
                    <a:lnTo>
                      <a:pt x="113" y="221"/>
                    </a:lnTo>
                    <a:lnTo>
                      <a:pt x="113" y="221"/>
                    </a:lnTo>
                    <a:lnTo>
                      <a:pt x="117" y="227"/>
                    </a:lnTo>
                    <a:lnTo>
                      <a:pt x="122" y="234"/>
                    </a:lnTo>
                    <a:lnTo>
                      <a:pt x="132" y="245"/>
                    </a:lnTo>
                    <a:lnTo>
                      <a:pt x="143" y="253"/>
                    </a:lnTo>
                    <a:lnTo>
                      <a:pt x="151" y="257"/>
                    </a:lnTo>
                    <a:lnTo>
                      <a:pt x="156" y="257"/>
                    </a:lnTo>
                    <a:lnTo>
                      <a:pt x="159" y="257"/>
                    </a:lnTo>
                    <a:lnTo>
                      <a:pt x="159" y="256"/>
                    </a:lnTo>
                    <a:lnTo>
                      <a:pt x="159" y="253"/>
                    </a:lnTo>
                    <a:lnTo>
                      <a:pt x="158" y="250"/>
                    </a:lnTo>
                    <a:lnTo>
                      <a:pt x="149" y="242"/>
                    </a:lnTo>
                    <a:lnTo>
                      <a:pt x="149" y="242"/>
                    </a:lnTo>
                    <a:lnTo>
                      <a:pt x="143" y="237"/>
                    </a:lnTo>
                    <a:lnTo>
                      <a:pt x="137" y="227"/>
                    </a:lnTo>
                    <a:lnTo>
                      <a:pt x="122" y="206"/>
                    </a:lnTo>
                    <a:lnTo>
                      <a:pt x="104" y="177"/>
                    </a:lnTo>
                    <a:lnTo>
                      <a:pt x="87" y="144"/>
                    </a:lnTo>
                    <a:lnTo>
                      <a:pt x="45" y="71"/>
                    </a:lnTo>
                    <a:lnTo>
                      <a:pt x="23" y="3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5" name="Freeform 61"/>
              <p:cNvSpPr>
                <a:spLocks/>
              </p:cNvSpPr>
              <p:nvPr/>
            </p:nvSpPr>
            <p:spPr bwMode="auto">
              <a:xfrm rot="1800000">
                <a:off x="2466190" y="3271270"/>
                <a:ext cx="91323" cy="112397"/>
              </a:xfrm>
              <a:custGeom>
                <a:avLst/>
                <a:gdLst/>
                <a:ahLst/>
                <a:cxnLst>
                  <a:cxn ang="0">
                    <a:pos x="0" y="0"/>
                  </a:cxn>
                  <a:cxn ang="0">
                    <a:pos x="0" y="0"/>
                  </a:cxn>
                  <a:cxn ang="0">
                    <a:pos x="23" y="42"/>
                  </a:cxn>
                  <a:cxn ang="0">
                    <a:pos x="39" y="69"/>
                  </a:cxn>
                  <a:cxn ang="0">
                    <a:pos x="56" y="97"/>
                  </a:cxn>
                  <a:cxn ang="0">
                    <a:pos x="75" y="124"/>
                  </a:cxn>
                  <a:cxn ang="0">
                    <a:pos x="94" y="148"/>
                  </a:cxn>
                  <a:cxn ang="0">
                    <a:pos x="103" y="159"/>
                  </a:cxn>
                  <a:cxn ang="0">
                    <a:pos x="113" y="169"/>
                  </a:cxn>
                  <a:cxn ang="0">
                    <a:pos x="122" y="176"/>
                  </a:cxn>
                  <a:cxn ang="0">
                    <a:pos x="130" y="182"/>
                  </a:cxn>
                  <a:cxn ang="0">
                    <a:pos x="130" y="182"/>
                  </a:cxn>
                  <a:cxn ang="0">
                    <a:pos x="144" y="188"/>
                  </a:cxn>
                  <a:cxn ang="0">
                    <a:pos x="152" y="191"/>
                  </a:cxn>
                  <a:cxn ang="0">
                    <a:pos x="155" y="191"/>
                  </a:cxn>
                  <a:cxn ang="0">
                    <a:pos x="156" y="188"/>
                  </a:cxn>
                  <a:cxn ang="0">
                    <a:pos x="155" y="187"/>
                  </a:cxn>
                  <a:cxn ang="0">
                    <a:pos x="154" y="182"/>
                  </a:cxn>
                  <a:cxn ang="0">
                    <a:pos x="148" y="173"/>
                  </a:cxn>
                  <a:cxn ang="0">
                    <a:pos x="139" y="162"/>
                  </a:cxn>
                  <a:cxn ang="0">
                    <a:pos x="111" y="132"/>
                  </a:cxn>
                  <a:cxn ang="0">
                    <a:pos x="111" y="132"/>
                  </a:cxn>
                  <a:cxn ang="0">
                    <a:pos x="83" y="102"/>
                  </a:cxn>
                  <a:cxn ang="0">
                    <a:pos x="58" y="73"/>
                  </a:cxn>
                  <a:cxn ang="0">
                    <a:pos x="0" y="0"/>
                  </a:cxn>
                  <a:cxn ang="0">
                    <a:pos x="0" y="0"/>
                  </a:cxn>
                </a:cxnLst>
                <a:rect l="0" t="0" r="r" b="b"/>
                <a:pathLst>
                  <a:path w="156" h="191">
                    <a:moveTo>
                      <a:pt x="0" y="0"/>
                    </a:moveTo>
                    <a:lnTo>
                      <a:pt x="0" y="0"/>
                    </a:lnTo>
                    <a:lnTo>
                      <a:pt x="23" y="42"/>
                    </a:lnTo>
                    <a:lnTo>
                      <a:pt x="39" y="69"/>
                    </a:lnTo>
                    <a:lnTo>
                      <a:pt x="56" y="97"/>
                    </a:lnTo>
                    <a:lnTo>
                      <a:pt x="75" y="124"/>
                    </a:lnTo>
                    <a:lnTo>
                      <a:pt x="94" y="148"/>
                    </a:lnTo>
                    <a:lnTo>
                      <a:pt x="103" y="159"/>
                    </a:lnTo>
                    <a:lnTo>
                      <a:pt x="113" y="169"/>
                    </a:lnTo>
                    <a:lnTo>
                      <a:pt x="122" y="176"/>
                    </a:lnTo>
                    <a:lnTo>
                      <a:pt x="130" y="182"/>
                    </a:lnTo>
                    <a:lnTo>
                      <a:pt x="130" y="182"/>
                    </a:lnTo>
                    <a:lnTo>
                      <a:pt x="144" y="188"/>
                    </a:lnTo>
                    <a:lnTo>
                      <a:pt x="152" y="191"/>
                    </a:lnTo>
                    <a:lnTo>
                      <a:pt x="155" y="191"/>
                    </a:lnTo>
                    <a:lnTo>
                      <a:pt x="156" y="188"/>
                    </a:lnTo>
                    <a:lnTo>
                      <a:pt x="155" y="187"/>
                    </a:lnTo>
                    <a:lnTo>
                      <a:pt x="154" y="182"/>
                    </a:lnTo>
                    <a:lnTo>
                      <a:pt x="148" y="173"/>
                    </a:lnTo>
                    <a:lnTo>
                      <a:pt x="139" y="162"/>
                    </a:lnTo>
                    <a:lnTo>
                      <a:pt x="111" y="132"/>
                    </a:lnTo>
                    <a:lnTo>
                      <a:pt x="111" y="132"/>
                    </a:lnTo>
                    <a:lnTo>
                      <a:pt x="83" y="102"/>
                    </a:lnTo>
                    <a:lnTo>
                      <a:pt x="58" y="73"/>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6" name="Freeform 62"/>
              <p:cNvSpPr>
                <a:spLocks/>
              </p:cNvSpPr>
              <p:nvPr/>
            </p:nvSpPr>
            <p:spPr bwMode="auto">
              <a:xfrm rot="1800000">
                <a:off x="2578482" y="3350942"/>
                <a:ext cx="97177" cy="90152"/>
              </a:xfrm>
              <a:custGeom>
                <a:avLst/>
                <a:gdLst/>
                <a:ahLst/>
                <a:cxnLst>
                  <a:cxn ang="0">
                    <a:pos x="0" y="0"/>
                  </a:cxn>
                  <a:cxn ang="0">
                    <a:pos x="0" y="0"/>
                  </a:cxn>
                  <a:cxn ang="0">
                    <a:pos x="12" y="21"/>
                  </a:cxn>
                  <a:cxn ang="0">
                    <a:pos x="26" y="45"/>
                  </a:cxn>
                  <a:cxn ang="0">
                    <a:pos x="42" y="69"/>
                  </a:cxn>
                  <a:cxn ang="0">
                    <a:pos x="61" y="94"/>
                  </a:cxn>
                  <a:cxn ang="0">
                    <a:pos x="81" y="115"/>
                  </a:cxn>
                  <a:cxn ang="0">
                    <a:pos x="90" y="125"/>
                  </a:cxn>
                  <a:cxn ang="0">
                    <a:pos x="101" y="133"/>
                  </a:cxn>
                  <a:cxn ang="0">
                    <a:pos x="112" y="140"/>
                  </a:cxn>
                  <a:cxn ang="0">
                    <a:pos x="121" y="147"/>
                  </a:cxn>
                  <a:cxn ang="0">
                    <a:pos x="132" y="150"/>
                  </a:cxn>
                  <a:cxn ang="0">
                    <a:pos x="143" y="152"/>
                  </a:cxn>
                  <a:cxn ang="0">
                    <a:pos x="143" y="152"/>
                  </a:cxn>
                  <a:cxn ang="0">
                    <a:pos x="160" y="152"/>
                  </a:cxn>
                  <a:cxn ang="0">
                    <a:pos x="164" y="151"/>
                  </a:cxn>
                  <a:cxn ang="0">
                    <a:pos x="166" y="150"/>
                  </a:cxn>
                  <a:cxn ang="0">
                    <a:pos x="168" y="148"/>
                  </a:cxn>
                  <a:cxn ang="0">
                    <a:pos x="166" y="145"/>
                  </a:cxn>
                  <a:cxn ang="0">
                    <a:pos x="161" y="140"/>
                  </a:cxn>
                  <a:cxn ang="0">
                    <a:pos x="151" y="133"/>
                  </a:cxn>
                  <a:cxn ang="0">
                    <a:pos x="140" y="126"/>
                  </a:cxn>
                  <a:cxn ang="0">
                    <a:pos x="119" y="114"/>
                  </a:cxn>
                  <a:cxn ang="0">
                    <a:pos x="119" y="114"/>
                  </a:cxn>
                  <a:cxn ang="0">
                    <a:pos x="98" y="99"/>
                  </a:cxn>
                  <a:cxn ang="0">
                    <a:pos x="86" y="90"/>
                  </a:cxn>
                  <a:cxn ang="0">
                    <a:pos x="72" y="77"/>
                  </a:cxn>
                  <a:cxn ang="0">
                    <a:pos x="57" y="64"/>
                  </a:cxn>
                  <a:cxn ang="0">
                    <a:pos x="40" y="46"/>
                  </a:cxn>
                  <a:cxn ang="0">
                    <a:pos x="22" y="24"/>
                  </a:cxn>
                  <a:cxn ang="0">
                    <a:pos x="0" y="0"/>
                  </a:cxn>
                  <a:cxn ang="0">
                    <a:pos x="0" y="0"/>
                  </a:cxn>
                </a:cxnLst>
                <a:rect l="0" t="0" r="r" b="b"/>
                <a:pathLst>
                  <a:path w="168" h="152">
                    <a:moveTo>
                      <a:pt x="0" y="0"/>
                    </a:moveTo>
                    <a:lnTo>
                      <a:pt x="0" y="0"/>
                    </a:lnTo>
                    <a:lnTo>
                      <a:pt x="12" y="21"/>
                    </a:lnTo>
                    <a:lnTo>
                      <a:pt x="26" y="45"/>
                    </a:lnTo>
                    <a:lnTo>
                      <a:pt x="42" y="69"/>
                    </a:lnTo>
                    <a:lnTo>
                      <a:pt x="61" y="94"/>
                    </a:lnTo>
                    <a:lnTo>
                      <a:pt x="81" y="115"/>
                    </a:lnTo>
                    <a:lnTo>
                      <a:pt x="90" y="125"/>
                    </a:lnTo>
                    <a:lnTo>
                      <a:pt x="101" y="133"/>
                    </a:lnTo>
                    <a:lnTo>
                      <a:pt x="112" y="140"/>
                    </a:lnTo>
                    <a:lnTo>
                      <a:pt x="121" y="147"/>
                    </a:lnTo>
                    <a:lnTo>
                      <a:pt x="132" y="150"/>
                    </a:lnTo>
                    <a:lnTo>
                      <a:pt x="143" y="152"/>
                    </a:lnTo>
                    <a:lnTo>
                      <a:pt x="143" y="152"/>
                    </a:lnTo>
                    <a:lnTo>
                      <a:pt x="160" y="152"/>
                    </a:lnTo>
                    <a:lnTo>
                      <a:pt x="164" y="151"/>
                    </a:lnTo>
                    <a:lnTo>
                      <a:pt x="166" y="150"/>
                    </a:lnTo>
                    <a:lnTo>
                      <a:pt x="168" y="148"/>
                    </a:lnTo>
                    <a:lnTo>
                      <a:pt x="166" y="145"/>
                    </a:lnTo>
                    <a:lnTo>
                      <a:pt x="161" y="140"/>
                    </a:lnTo>
                    <a:lnTo>
                      <a:pt x="151" y="133"/>
                    </a:lnTo>
                    <a:lnTo>
                      <a:pt x="140" y="126"/>
                    </a:lnTo>
                    <a:lnTo>
                      <a:pt x="119" y="114"/>
                    </a:lnTo>
                    <a:lnTo>
                      <a:pt x="119" y="114"/>
                    </a:lnTo>
                    <a:lnTo>
                      <a:pt x="98" y="99"/>
                    </a:lnTo>
                    <a:lnTo>
                      <a:pt x="86" y="90"/>
                    </a:lnTo>
                    <a:lnTo>
                      <a:pt x="72" y="77"/>
                    </a:lnTo>
                    <a:lnTo>
                      <a:pt x="57" y="64"/>
                    </a:lnTo>
                    <a:lnTo>
                      <a:pt x="40" y="46"/>
                    </a:lnTo>
                    <a:lnTo>
                      <a:pt x="22" y="2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7" name="Freeform 63"/>
              <p:cNvSpPr>
                <a:spLocks/>
              </p:cNvSpPr>
              <p:nvPr/>
            </p:nvSpPr>
            <p:spPr bwMode="auto">
              <a:xfrm rot="1800000">
                <a:off x="2342758" y="2894409"/>
                <a:ext cx="60882" cy="67907"/>
              </a:xfrm>
              <a:custGeom>
                <a:avLst/>
                <a:gdLst/>
                <a:ahLst/>
                <a:cxnLst>
                  <a:cxn ang="0">
                    <a:pos x="34" y="6"/>
                  </a:cxn>
                  <a:cxn ang="0">
                    <a:pos x="34" y="6"/>
                  </a:cxn>
                  <a:cxn ang="0">
                    <a:pos x="26" y="10"/>
                  </a:cxn>
                  <a:cxn ang="0">
                    <a:pos x="18" y="14"/>
                  </a:cxn>
                  <a:cxn ang="0">
                    <a:pos x="11" y="21"/>
                  </a:cxn>
                  <a:cxn ang="0">
                    <a:pos x="6" y="26"/>
                  </a:cxn>
                  <a:cxn ang="0">
                    <a:pos x="2" y="34"/>
                  </a:cxn>
                  <a:cxn ang="0">
                    <a:pos x="0" y="42"/>
                  </a:cxn>
                  <a:cxn ang="0">
                    <a:pos x="0" y="52"/>
                  </a:cxn>
                  <a:cxn ang="0">
                    <a:pos x="4" y="61"/>
                  </a:cxn>
                  <a:cxn ang="0">
                    <a:pos x="4" y="61"/>
                  </a:cxn>
                  <a:cxn ang="0">
                    <a:pos x="10" y="72"/>
                  </a:cxn>
                  <a:cxn ang="0">
                    <a:pos x="18" y="83"/>
                  </a:cxn>
                  <a:cxn ang="0">
                    <a:pos x="26" y="94"/>
                  </a:cxn>
                  <a:cxn ang="0">
                    <a:pos x="36" y="102"/>
                  </a:cxn>
                  <a:cxn ang="0">
                    <a:pos x="45" y="111"/>
                  </a:cxn>
                  <a:cxn ang="0">
                    <a:pos x="56" y="115"/>
                  </a:cxn>
                  <a:cxn ang="0">
                    <a:pos x="62" y="116"/>
                  </a:cxn>
                  <a:cxn ang="0">
                    <a:pos x="68" y="116"/>
                  </a:cxn>
                  <a:cxn ang="0">
                    <a:pos x="74" y="116"/>
                  </a:cxn>
                  <a:cxn ang="0">
                    <a:pos x="79" y="115"/>
                  </a:cxn>
                  <a:cxn ang="0">
                    <a:pos x="79" y="115"/>
                  </a:cxn>
                  <a:cxn ang="0">
                    <a:pos x="89" y="109"/>
                  </a:cxn>
                  <a:cxn ang="0">
                    <a:pos x="96" y="102"/>
                  </a:cxn>
                  <a:cxn ang="0">
                    <a:pos x="101" y="94"/>
                  </a:cxn>
                  <a:cxn ang="0">
                    <a:pos x="104" y="85"/>
                  </a:cxn>
                  <a:cxn ang="0">
                    <a:pos x="105" y="74"/>
                  </a:cxn>
                  <a:cxn ang="0">
                    <a:pos x="102" y="63"/>
                  </a:cxn>
                  <a:cxn ang="0">
                    <a:pos x="98" y="51"/>
                  </a:cxn>
                  <a:cxn ang="0">
                    <a:pos x="93" y="37"/>
                  </a:cxn>
                  <a:cxn ang="0">
                    <a:pos x="93" y="37"/>
                  </a:cxn>
                  <a:cxn ang="0">
                    <a:pos x="85" y="26"/>
                  </a:cxn>
                  <a:cxn ang="0">
                    <a:pos x="78" y="16"/>
                  </a:cxn>
                  <a:cxn ang="0">
                    <a:pos x="71" y="8"/>
                  </a:cxn>
                  <a:cxn ang="0">
                    <a:pos x="66" y="4"/>
                  </a:cxn>
                  <a:cxn ang="0">
                    <a:pos x="57" y="2"/>
                  </a:cxn>
                  <a:cxn ang="0">
                    <a:pos x="51" y="0"/>
                  </a:cxn>
                  <a:cxn ang="0">
                    <a:pos x="42" y="2"/>
                  </a:cxn>
                  <a:cxn ang="0">
                    <a:pos x="34" y="6"/>
                  </a:cxn>
                  <a:cxn ang="0">
                    <a:pos x="34" y="6"/>
                  </a:cxn>
                </a:cxnLst>
                <a:rect l="0" t="0" r="r" b="b"/>
                <a:pathLst>
                  <a:path w="105" h="116">
                    <a:moveTo>
                      <a:pt x="34" y="6"/>
                    </a:moveTo>
                    <a:lnTo>
                      <a:pt x="34" y="6"/>
                    </a:lnTo>
                    <a:lnTo>
                      <a:pt x="26" y="10"/>
                    </a:lnTo>
                    <a:lnTo>
                      <a:pt x="18" y="14"/>
                    </a:lnTo>
                    <a:lnTo>
                      <a:pt x="11" y="21"/>
                    </a:lnTo>
                    <a:lnTo>
                      <a:pt x="6" y="26"/>
                    </a:lnTo>
                    <a:lnTo>
                      <a:pt x="2" y="34"/>
                    </a:lnTo>
                    <a:lnTo>
                      <a:pt x="0" y="42"/>
                    </a:lnTo>
                    <a:lnTo>
                      <a:pt x="0" y="52"/>
                    </a:lnTo>
                    <a:lnTo>
                      <a:pt x="4" y="61"/>
                    </a:lnTo>
                    <a:lnTo>
                      <a:pt x="4" y="61"/>
                    </a:lnTo>
                    <a:lnTo>
                      <a:pt x="10" y="72"/>
                    </a:lnTo>
                    <a:lnTo>
                      <a:pt x="18" y="83"/>
                    </a:lnTo>
                    <a:lnTo>
                      <a:pt x="26" y="94"/>
                    </a:lnTo>
                    <a:lnTo>
                      <a:pt x="36" y="102"/>
                    </a:lnTo>
                    <a:lnTo>
                      <a:pt x="45" y="111"/>
                    </a:lnTo>
                    <a:lnTo>
                      <a:pt x="56" y="115"/>
                    </a:lnTo>
                    <a:lnTo>
                      <a:pt x="62" y="116"/>
                    </a:lnTo>
                    <a:lnTo>
                      <a:pt x="68" y="116"/>
                    </a:lnTo>
                    <a:lnTo>
                      <a:pt x="74" y="116"/>
                    </a:lnTo>
                    <a:lnTo>
                      <a:pt x="79" y="115"/>
                    </a:lnTo>
                    <a:lnTo>
                      <a:pt x="79" y="115"/>
                    </a:lnTo>
                    <a:lnTo>
                      <a:pt x="89" y="109"/>
                    </a:lnTo>
                    <a:lnTo>
                      <a:pt x="96" y="102"/>
                    </a:lnTo>
                    <a:lnTo>
                      <a:pt x="101" y="94"/>
                    </a:lnTo>
                    <a:lnTo>
                      <a:pt x="104" y="85"/>
                    </a:lnTo>
                    <a:lnTo>
                      <a:pt x="105" y="74"/>
                    </a:lnTo>
                    <a:lnTo>
                      <a:pt x="102" y="63"/>
                    </a:lnTo>
                    <a:lnTo>
                      <a:pt x="98" y="51"/>
                    </a:lnTo>
                    <a:lnTo>
                      <a:pt x="93" y="37"/>
                    </a:lnTo>
                    <a:lnTo>
                      <a:pt x="93" y="37"/>
                    </a:lnTo>
                    <a:lnTo>
                      <a:pt x="85" y="26"/>
                    </a:lnTo>
                    <a:lnTo>
                      <a:pt x="78" y="16"/>
                    </a:lnTo>
                    <a:lnTo>
                      <a:pt x="71" y="8"/>
                    </a:lnTo>
                    <a:lnTo>
                      <a:pt x="66" y="4"/>
                    </a:lnTo>
                    <a:lnTo>
                      <a:pt x="57" y="2"/>
                    </a:lnTo>
                    <a:lnTo>
                      <a:pt x="51" y="0"/>
                    </a:lnTo>
                    <a:lnTo>
                      <a:pt x="42" y="2"/>
                    </a:lnTo>
                    <a:lnTo>
                      <a:pt x="34" y="6"/>
                    </a:lnTo>
                    <a:lnTo>
                      <a:pt x="34" y="6"/>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8" name="Freeform 64"/>
              <p:cNvSpPr>
                <a:spLocks/>
              </p:cNvSpPr>
              <p:nvPr/>
            </p:nvSpPr>
            <p:spPr bwMode="auto">
              <a:xfrm rot="1800000">
                <a:off x="2322323" y="3036316"/>
                <a:ext cx="73761" cy="101860"/>
              </a:xfrm>
              <a:custGeom>
                <a:avLst/>
                <a:gdLst/>
                <a:ahLst/>
                <a:cxnLst>
                  <a:cxn ang="0">
                    <a:pos x="27" y="3"/>
                  </a:cxn>
                  <a:cxn ang="0">
                    <a:pos x="27" y="3"/>
                  </a:cxn>
                  <a:cxn ang="0">
                    <a:pos x="21" y="7"/>
                  </a:cxn>
                  <a:cxn ang="0">
                    <a:pos x="16" y="11"/>
                  </a:cxn>
                  <a:cxn ang="0">
                    <a:pos x="12" y="15"/>
                  </a:cxn>
                  <a:cxn ang="0">
                    <a:pos x="8" y="22"/>
                  </a:cxn>
                  <a:cxn ang="0">
                    <a:pos x="3" y="34"/>
                  </a:cxn>
                  <a:cxn ang="0">
                    <a:pos x="0" y="48"/>
                  </a:cxn>
                  <a:cxn ang="0">
                    <a:pos x="0" y="64"/>
                  </a:cxn>
                  <a:cxn ang="0">
                    <a:pos x="1" y="81"/>
                  </a:cxn>
                  <a:cxn ang="0">
                    <a:pos x="6" y="97"/>
                  </a:cxn>
                  <a:cxn ang="0">
                    <a:pos x="11" y="113"/>
                  </a:cxn>
                  <a:cxn ang="0">
                    <a:pos x="18" y="128"/>
                  </a:cxn>
                  <a:cxn ang="0">
                    <a:pos x="26" y="142"/>
                  </a:cxn>
                  <a:cxn ang="0">
                    <a:pos x="36" y="154"/>
                  </a:cxn>
                  <a:cxn ang="0">
                    <a:pos x="46" y="164"/>
                  </a:cxn>
                  <a:cxn ang="0">
                    <a:pos x="59" y="171"/>
                  </a:cxn>
                  <a:cxn ang="0">
                    <a:pos x="66" y="173"/>
                  </a:cxn>
                  <a:cxn ang="0">
                    <a:pos x="71" y="175"/>
                  </a:cxn>
                  <a:cxn ang="0">
                    <a:pos x="78" y="175"/>
                  </a:cxn>
                  <a:cxn ang="0">
                    <a:pos x="85" y="175"/>
                  </a:cxn>
                  <a:cxn ang="0">
                    <a:pos x="91" y="173"/>
                  </a:cxn>
                  <a:cxn ang="0">
                    <a:pos x="98" y="171"/>
                  </a:cxn>
                  <a:cxn ang="0">
                    <a:pos x="98" y="171"/>
                  </a:cxn>
                  <a:cxn ang="0">
                    <a:pos x="104" y="166"/>
                  </a:cxn>
                  <a:cxn ang="0">
                    <a:pos x="109" y="162"/>
                  </a:cxn>
                  <a:cxn ang="0">
                    <a:pos x="115" y="157"/>
                  </a:cxn>
                  <a:cxn ang="0">
                    <a:pos x="119" y="151"/>
                  </a:cxn>
                  <a:cxn ang="0">
                    <a:pos x="121" y="146"/>
                  </a:cxn>
                  <a:cxn ang="0">
                    <a:pos x="123" y="139"/>
                  </a:cxn>
                  <a:cxn ang="0">
                    <a:pos x="125" y="124"/>
                  </a:cxn>
                  <a:cxn ang="0">
                    <a:pos x="125" y="109"/>
                  </a:cxn>
                  <a:cxn ang="0">
                    <a:pos x="123" y="94"/>
                  </a:cxn>
                  <a:cxn ang="0">
                    <a:pos x="117" y="78"/>
                  </a:cxn>
                  <a:cxn ang="0">
                    <a:pos x="110" y="63"/>
                  </a:cxn>
                  <a:cxn ang="0">
                    <a:pos x="102" y="48"/>
                  </a:cxn>
                  <a:cxn ang="0">
                    <a:pos x="93" y="34"/>
                  </a:cxn>
                  <a:cxn ang="0">
                    <a:pos x="83" y="22"/>
                  </a:cxn>
                  <a:cxn ang="0">
                    <a:pos x="72" y="12"/>
                  </a:cxn>
                  <a:cxn ang="0">
                    <a:pos x="60" y="4"/>
                  </a:cxn>
                  <a:cxn ang="0">
                    <a:pos x="49" y="0"/>
                  </a:cxn>
                  <a:cxn ang="0">
                    <a:pos x="44" y="0"/>
                  </a:cxn>
                  <a:cxn ang="0">
                    <a:pos x="38" y="0"/>
                  </a:cxn>
                  <a:cxn ang="0">
                    <a:pos x="33" y="2"/>
                  </a:cxn>
                  <a:cxn ang="0">
                    <a:pos x="27" y="3"/>
                  </a:cxn>
                  <a:cxn ang="0">
                    <a:pos x="27" y="3"/>
                  </a:cxn>
                </a:cxnLst>
                <a:rect l="0" t="0" r="r" b="b"/>
                <a:pathLst>
                  <a:path w="125" h="175">
                    <a:moveTo>
                      <a:pt x="27" y="3"/>
                    </a:moveTo>
                    <a:lnTo>
                      <a:pt x="27" y="3"/>
                    </a:lnTo>
                    <a:lnTo>
                      <a:pt x="21" y="7"/>
                    </a:lnTo>
                    <a:lnTo>
                      <a:pt x="16" y="11"/>
                    </a:lnTo>
                    <a:lnTo>
                      <a:pt x="12" y="15"/>
                    </a:lnTo>
                    <a:lnTo>
                      <a:pt x="8" y="22"/>
                    </a:lnTo>
                    <a:lnTo>
                      <a:pt x="3" y="34"/>
                    </a:lnTo>
                    <a:lnTo>
                      <a:pt x="0" y="48"/>
                    </a:lnTo>
                    <a:lnTo>
                      <a:pt x="0" y="64"/>
                    </a:lnTo>
                    <a:lnTo>
                      <a:pt x="1" y="81"/>
                    </a:lnTo>
                    <a:lnTo>
                      <a:pt x="6" y="97"/>
                    </a:lnTo>
                    <a:lnTo>
                      <a:pt x="11" y="113"/>
                    </a:lnTo>
                    <a:lnTo>
                      <a:pt x="18" y="128"/>
                    </a:lnTo>
                    <a:lnTo>
                      <a:pt x="26" y="142"/>
                    </a:lnTo>
                    <a:lnTo>
                      <a:pt x="36" y="154"/>
                    </a:lnTo>
                    <a:lnTo>
                      <a:pt x="46" y="164"/>
                    </a:lnTo>
                    <a:lnTo>
                      <a:pt x="59" y="171"/>
                    </a:lnTo>
                    <a:lnTo>
                      <a:pt x="66" y="173"/>
                    </a:lnTo>
                    <a:lnTo>
                      <a:pt x="71" y="175"/>
                    </a:lnTo>
                    <a:lnTo>
                      <a:pt x="78" y="175"/>
                    </a:lnTo>
                    <a:lnTo>
                      <a:pt x="85" y="175"/>
                    </a:lnTo>
                    <a:lnTo>
                      <a:pt x="91" y="173"/>
                    </a:lnTo>
                    <a:lnTo>
                      <a:pt x="98" y="171"/>
                    </a:lnTo>
                    <a:lnTo>
                      <a:pt x="98" y="171"/>
                    </a:lnTo>
                    <a:lnTo>
                      <a:pt x="104" y="166"/>
                    </a:lnTo>
                    <a:lnTo>
                      <a:pt x="109" y="162"/>
                    </a:lnTo>
                    <a:lnTo>
                      <a:pt x="115" y="157"/>
                    </a:lnTo>
                    <a:lnTo>
                      <a:pt x="119" y="151"/>
                    </a:lnTo>
                    <a:lnTo>
                      <a:pt x="121" y="146"/>
                    </a:lnTo>
                    <a:lnTo>
                      <a:pt x="123" y="139"/>
                    </a:lnTo>
                    <a:lnTo>
                      <a:pt x="125" y="124"/>
                    </a:lnTo>
                    <a:lnTo>
                      <a:pt x="125" y="109"/>
                    </a:lnTo>
                    <a:lnTo>
                      <a:pt x="123" y="94"/>
                    </a:lnTo>
                    <a:lnTo>
                      <a:pt x="117" y="78"/>
                    </a:lnTo>
                    <a:lnTo>
                      <a:pt x="110" y="63"/>
                    </a:lnTo>
                    <a:lnTo>
                      <a:pt x="102" y="48"/>
                    </a:lnTo>
                    <a:lnTo>
                      <a:pt x="93" y="34"/>
                    </a:lnTo>
                    <a:lnTo>
                      <a:pt x="83" y="22"/>
                    </a:lnTo>
                    <a:lnTo>
                      <a:pt x="72" y="12"/>
                    </a:lnTo>
                    <a:lnTo>
                      <a:pt x="60" y="4"/>
                    </a:lnTo>
                    <a:lnTo>
                      <a:pt x="49" y="0"/>
                    </a:lnTo>
                    <a:lnTo>
                      <a:pt x="44" y="0"/>
                    </a:lnTo>
                    <a:lnTo>
                      <a:pt x="38" y="0"/>
                    </a:lnTo>
                    <a:lnTo>
                      <a:pt x="33" y="2"/>
                    </a:lnTo>
                    <a:lnTo>
                      <a:pt x="27" y="3"/>
                    </a:lnTo>
                    <a:lnTo>
                      <a:pt x="27" y="3"/>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9" name="Freeform 65"/>
              <p:cNvSpPr>
                <a:spLocks/>
              </p:cNvSpPr>
              <p:nvPr/>
            </p:nvSpPr>
            <p:spPr bwMode="auto">
              <a:xfrm rot="1800000">
                <a:off x="2220239" y="3249078"/>
                <a:ext cx="18733" cy="62052"/>
              </a:xfrm>
              <a:custGeom>
                <a:avLst/>
                <a:gdLst/>
                <a:ahLst/>
                <a:cxnLst>
                  <a:cxn ang="0">
                    <a:pos x="19" y="0"/>
                  </a:cxn>
                  <a:cxn ang="0">
                    <a:pos x="19" y="0"/>
                  </a:cxn>
                  <a:cxn ang="0">
                    <a:pos x="13" y="6"/>
                  </a:cxn>
                  <a:cxn ang="0">
                    <a:pos x="9" y="14"/>
                  </a:cxn>
                  <a:cxn ang="0">
                    <a:pos x="6" y="24"/>
                  </a:cxn>
                  <a:cxn ang="0">
                    <a:pos x="4" y="36"/>
                  </a:cxn>
                  <a:cxn ang="0">
                    <a:pos x="1" y="66"/>
                  </a:cxn>
                  <a:cxn ang="0">
                    <a:pos x="0" y="105"/>
                  </a:cxn>
                  <a:cxn ang="0">
                    <a:pos x="0" y="105"/>
                  </a:cxn>
                  <a:cxn ang="0">
                    <a:pos x="0" y="107"/>
                  </a:cxn>
                  <a:cxn ang="0">
                    <a:pos x="0" y="107"/>
                  </a:cxn>
                  <a:cxn ang="0">
                    <a:pos x="6" y="101"/>
                  </a:cxn>
                  <a:cxn ang="0">
                    <a:pos x="13" y="96"/>
                  </a:cxn>
                  <a:cxn ang="0">
                    <a:pos x="19" y="89"/>
                  </a:cxn>
                  <a:cxn ang="0">
                    <a:pos x="23" y="81"/>
                  </a:cxn>
                  <a:cxn ang="0">
                    <a:pos x="25" y="73"/>
                  </a:cxn>
                  <a:cxn ang="0">
                    <a:pos x="27" y="64"/>
                  </a:cxn>
                  <a:cxn ang="0">
                    <a:pos x="30" y="47"/>
                  </a:cxn>
                  <a:cxn ang="0">
                    <a:pos x="30" y="47"/>
                  </a:cxn>
                  <a:cxn ang="0">
                    <a:pos x="31" y="32"/>
                  </a:cxn>
                  <a:cxn ang="0">
                    <a:pos x="30" y="19"/>
                  </a:cxn>
                  <a:cxn ang="0">
                    <a:pos x="28" y="14"/>
                  </a:cxn>
                  <a:cxn ang="0">
                    <a:pos x="25" y="9"/>
                  </a:cxn>
                  <a:cxn ang="0">
                    <a:pos x="23" y="5"/>
                  </a:cxn>
                  <a:cxn ang="0">
                    <a:pos x="19" y="0"/>
                  </a:cxn>
                  <a:cxn ang="0">
                    <a:pos x="19" y="0"/>
                  </a:cxn>
                </a:cxnLst>
                <a:rect l="0" t="0" r="r" b="b"/>
                <a:pathLst>
                  <a:path w="31" h="107">
                    <a:moveTo>
                      <a:pt x="19" y="0"/>
                    </a:moveTo>
                    <a:lnTo>
                      <a:pt x="19" y="0"/>
                    </a:lnTo>
                    <a:lnTo>
                      <a:pt x="13" y="6"/>
                    </a:lnTo>
                    <a:lnTo>
                      <a:pt x="9" y="14"/>
                    </a:lnTo>
                    <a:lnTo>
                      <a:pt x="6" y="24"/>
                    </a:lnTo>
                    <a:lnTo>
                      <a:pt x="4" y="36"/>
                    </a:lnTo>
                    <a:lnTo>
                      <a:pt x="1" y="66"/>
                    </a:lnTo>
                    <a:lnTo>
                      <a:pt x="0" y="105"/>
                    </a:lnTo>
                    <a:lnTo>
                      <a:pt x="0" y="105"/>
                    </a:lnTo>
                    <a:lnTo>
                      <a:pt x="0" y="107"/>
                    </a:lnTo>
                    <a:lnTo>
                      <a:pt x="0" y="107"/>
                    </a:lnTo>
                    <a:lnTo>
                      <a:pt x="6" y="101"/>
                    </a:lnTo>
                    <a:lnTo>
                      <a:pt x="13" y="96"/>
                    </a:lnTo>
                    <a:lnTo>
                      <a:pt x="19" y="89"/>
                    </a:lnTo>
                    <a:lnTo>
                      <a:pt x="23" y="81"/>
                    </a:lnTo>
                    <a:lnTo>
                      <a:pt x="25" y="73"/>
                    </a:lnTo>
                    <a:lnTo>
                      <a:pt x="27" y="64"/>
                    </a:lnTo>
                    <a:lnTo>
                      <a:pt x="30" y="47"/>
                    </a:lnTo>
                    <a:lnTo>
                      <a:pt x="30" y="47"/>
                    </a:lnTo>
                    <a:lnTo>
                      <a:pt x="31" y="32"/>
                    </a:lnTo>
                    <a:lnTo>
                      <a:pt x="30" y="19"/>
                    </a:lnTo>
                    <a:lnTo>
                      <a:pt x="28" y="14"/>
                    </a:lnTo>
                    <a:lnTo>
                      <a:pt x="25" y="9"/>
                    </a:lnTo>
                    <a:lnTo>
                      <a:pt x="23" y="5"/>
                    </a:lnTo>
                    <a:lnTo>
                      <a:pt x="19" y="0"/>
                    </a:lnTo>
                    <a:lnTo>
                      <a:pt x="19" y="0"/>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0" name="Freeform 66"/>
              <p:cNvSpPr>
                <a:spLocks noEditPoints="1"/>
              </p:cNvSpPr>
              <p:nvPr/>
            </p:nvSpPr>
            <p:spPr bwMode="auto">
              <a:xfrm rot="1800000">
                <a:off x="2309907" y="3154254"/>
                <a:ext cx="72590" cy="63223"/>
              </a:xfrm>
              <a:custGeom>
                <a:avLst/>
                <a:gdLst/>
                <a:ahLst/>
                <a:cxnLst>
                  <a:cxn ang="0">
                    <a:pos x="23" y="106"/>
                  </a:cxn>
                  <a:cxn ang="0">
                    <a:pos x="23" y="106"/>
                  </a:cxn>
                  <a:cxn ang="0">
                    <a:pos x="39" y="104"/>
                  </a:cxn>
                  <a:cxn ang="0">
                    <a:pos x="54" y="101"/>
                  </a:cxn>
                  <a:cxn ang="0">
                    <a:pos x="68" y="97"/>
                  </a:cxn>
                  <a:cxn ang="0">
                    <a:pos x="82" y="91"/>
                  </a:cxn>
                  <a:cxn ang="0">
                    <a:pos x="94" y="84"/>
                  </a:cxn>
                  <a:cxn ang="0">
                    <a:pos x="105" y="78"/>
                  </a:cxn>
                  <a:cxn ang="0">
                    <a:pos x="114" y="69"/>
                  </a:cxn>
                  <a:cxn ang="0">
                    <a:pos x="124" y="61"/>
                  </a:cxn>
                  <a:cxn ang="0">
                    <a:pos x="124" y="61"/>
                  </a:cxn>
                  <a:cxn ang="0">
                    <a:pos x="73" y="86"/>
                  </a:cxn>
                  <a:cxn ang="0">
                    <a:pos x="48" y="97"/>
                  </a:cxn>
                  <a:cxn ang="0">
                    <a:pos x="23" y="106"/>
                  </a:cxn>
                  <a:cxn ang="0">
                    <a:pos x="23" y="106"/>
                  </a:cxn>
                  <a:cxn ang="0">
                    <a:pos x="97" y="0"/>
                  </a:cxn>
                  <a:cxn ang="0">
                    <a:pos x="97" y="0"/>
                  </a:cxn>
                  <a:cxn ang="0">
                    <a:pos x="86" y="0"/>
                  </a:cxn>
                  <a:cxn ang="0">
                    <a:pos x="73" y="3"/>
                  </a:cxn>
                  <a:cxn ang="0">
                    <a:pos x="60" y="8"/>
                  </a:cxn>
                  <a:cxn ang="0">
                    <a:pos x="45" y="16"/>
                  </a:cxn>
                  <a:cxn ang="0">
                    <a:pos x="31" y="26"/>
                  </a:cxn>
                  <a:cxn ang="0">
                    <a:pos x="19" y="37"/>
                  </a:cxn>
                  <a:cxn ang="0">
                    <a:pos x="8" y="48"/>
                  </a:cxn>
                  <a:cxn ang="0">
                    <a:pos x="0" y="61"/>
                  </a:cxn>
                  <a:cxn ang="0">
                    <a:pos x="0" y="61"/>
                  </a:cxn>
                  <a:cxn ang="0">
                    <a:pos x="23" y="42"/>
                  </a:cxn>
                  <a:cxn ang="0">
                    <a:pos x="52" y="24"/>
                  </a:cxn>
                  <a:cxn ang="0">
                    <a:pos x="78" y="9"/>
                  </a:cxn>
                  <a:cxn ang="0">
                    <a:pos x="88" y="4"/>
                  </a:cxn>
                  <a:cxn ang="0">
                    <a:pos x="97" y="0"/>
                  </a:cxn>
                  <a:cxn ang="0">
                    <a:pos x="97" y="0"/>
                  </a:cxn>
                </a:cxnLst>
                <a:rect l="0" t="0" r="r" b="b"/>
                <a:pathLst>
                  <a:path w="124" h="106">
                    <a:moveTo>
                      <a:pt x="23" y="106"/>
                    </a:moveTo>
                    <a:lnTo>
                      <a:pt x="23" y="106"/>
                    </a:lnTo>
                    <a:lnTo>
                      <a:pt x="39" y="104"/>
                    </a:lnTo>
                    <a:lnTo>
                      <a:pt x="54" y="101"/>
                    </a:lnTo>
                    <a:lnTo>
                      <a:pt x="68" y="97"/>
                    </a:lnTo>
                    <a:lnTo>
                      <a:pt x="82" y="91"/>
                    </a:lnTo>
                    <a:lnTo>
                      <a:pt x="94" y="84"/>
                    </a:lnTo>
                    <a:lnTo>
                      <a:pt x="105" y="78"/>
                    </a:lnTo>
                    <a:lnTo>
                      <a:pt x="114" y="69"/>
                    </a:lnTo>
                    <a:lnTo>
                      <a:pt x="124" y="61"/>
                    </a:lnTo>
                    <a:lnTo>
                      <a:pt x="124" y="61"/>
                    </a:lnTo>
                    <a:lnTo>
                      <a:pt x="73" y="86"/>
                    </a:lnTo>
                    <a:lnTo>
                      <a:pt x="48" y="97"/>
                    </a:lnTo>
                    <a:lnTo>
                      <a:pt x="23" y="106"/>
                    </a:lnTo>
                    <a:lnTo>
                      <a:pt x="23" y="106"/>
                    </a:lnTo>
                    <a:close/>
                    <a:moveTo>
                      <a:pt x="97" y="0"/>
                    </a:moveTo>
                    <a:lnTo>
                      <a:pt x="97" y="0"/>
                    </a:lnTo>
                    <a:lnTo>
                      <a:pt x="86" y="0"/>
                    </a:lnTo>
                    <a:lnTo>
                      <a:pt x="73" y="3"/>
                    </a:lnTo>
                    <a:lnTo>
                      <a:pt x="60" y="8"/>
                    </a:lnTo>
                    <a:lnTo>
                      <a:pt x="45" y="16"/>
                    </a:lnTo>
                    <a:lnTo>
                      <a:pt x="31" y="26"/>
                    </a:lnTo>
                    <a:lnTo>
                      <a:pt x="19" y="37"/>
                    </a:lnTo>
                    <a:lnTo>
                      <a:pt x="8" y="48"/>
                    </a:lnTo>
                    <a:lnTo>
                      <a:pt x="0" y="61"/>
                    </a:lnTo>
                    <a:lnTo>
                      <a:pt x="0" y="61"/>
                    </a:lnTo>
                    <a:lnTo>
                      <a:pt x="23" y="42"/>
                    </a:lnTo>
                    <a:lnTo>
                      <a:pt x="52" y="24"/>
                    </a:lnTo>
                    <a:lnTo>
                      <a:pt x="78" y="9"/>
                    </a:lnTo>
                    <a:lnTo>
                      <a:pt x="88" y="4"/>
                    </a:lnTo>
                    <a:lnTo>
                      <a:pt x="97" y="0"/>
                    </a:lnTo>
                    <a:lnTo>
                      <a:pt x="97"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1" name="Freeform 67"/>
              <p:cNvSpPr>
                <a:spLocks/>
              </p:cNvSpPr>
              <p:nvPr/>
            </p:nvSpPr>
            <p:spPr bwMode="auto">
              <a:xfrm rot="1800000">
                <a:off x="2335637" y="2971136"/>
                <a:ext cx="60882" cy="46832"/>
              </a:xfrm>
              <a:custGeom>
                <a:avLst/>
                <a:gdLst/>
                <a:ahLst/>
                <a:cxnLst>
                  <a:cxn ang="0">
                    <a:pos x="39" y="9"/>
                  </a:cxn>
                  <a:cxn ang="0">
                    <a:pos x="39" y="9"/>
                  </a:cxn>
                  <a:cxn ang="0">
                    <a:pos x="28" y="15"/>
                  </a:cxn>
                  <a:cxn ang="0">
                    <a:pos x="19" y="22"/>
                  </a:cxn>
                  <a:cxn ang="0">
                    <a:pos x="10" y="30"/>
                  </a:cxn>
                  <a:cxn ang="0">
                    <a:pos x="5" y="37"/>
                  </a:cxn>
                  <a:cxn ang="0">
                    <a:pos x="2" y="45"/>
                  </a:cxn>
                  <a:cxn ang="0">
                    <a:pos x="0" y="52"/>
                  </a:cxn>
                  <a:cxn ang="0">
                    <a:pos x="0" y="59"/>
                  </a:cxn>
                  <a:cxn ang="0">
                    <a:pos x="1" y="66"/>
                  </a:cxn>
                  <a:cxn ang="0">
                    <a:pos x="4" y="71"/>
                  </a:cxn>
                  <a:cxn ang="0">
                    <a:pos x="8" y="75"/>
                  </a:cxn>
                  <a:cxn ang="0">
                    <a:pos x="15" y="78"/>
                  </a:cxn>
                  <a:cxn ang="0">
                    <a:pos x="21" y="81"/>
                  </a:cxn>
                  <a:cxn ang="0">
                    <a:pos x="31" y="81"/>
                  </a:cxn>
                  <a:cxn ang="0">
                    <a:pos x="42" y="79"/>
                  </a:cxn>
                  <a:cxn ang="0">
                    <a:pos x="53" y="75"/>
                  </a:cxn>
                  <a:cxn ang="0">
                    <a:pos x="66" y="70"/>
                  </a:cxn>
                  <a:cxn ang="0">
                    <a:pos x="66" y="70"/>
                  </a:cxn>
                  <a:cxn ang="0">
                    <a:pos x="79" y="63"/>
                  </a:cxn>
                  <a:cxn ang="0">
                    <a:pos x="88" y="56"/>
                  </a:cxn>
                  <a:cxn ang="0">
                    <a:pos x="95" y="48"/>
                  </a:cxn>
                  <a:cxn ang="0">
                    <a:pos x="100" y="41"/>
                  </a:cxn>
                  <a:cxn ang="0">
                    <a:pos x="103" y="34"/>
                  </a:cxn>
                  <a:cxn ang="0">
                    <a:pos x="104" y="28"/>
                  </a:cxn>
                  <a:cxn ang="0">
                    <a:pos x="103" y="21"/>
                  </a:cxn>
                  <a:cxn ang="0">
                    <a:pos x="102" y="15"/>
                  </a:cxn>
                  <a:cxn ang="0">
                    <a:pos x="98" y="10"/>
                  </a:cxn>
                  <a:cxn ang="0">
                    <a:pos x="92" y="6"/>
                  </a:cxn>
                  <a:cxn ang="0">
                    <a:pos x="85" y="3"/>
                  </a:cxn>
                  <a:cxn ang="0">
                    <a:pos x="77" y="2"/>
                  </a:cxn>
                  <a:cxn ang="0">
                    <a:pos x="69" y="0"/>
                  </a:cxn>
                  <a:cxn ang="0">
                    <a:pos x="59" y="2"/>
                  </a:cxn>
                  <a:cxn ang="0">
                    <a:pos x="50" y="5"/>
                  </a:cxn>
                  <a:cxn ang="0">
                    <a:pos x="39" y="9"/>
                  </a:cxn>
                  <a:cxn ang="0">
                    <a:pos x="39" y="9"/>
                  </a:cxn>
                </a:cxnLst>
                <a:rect l="0" t="0" r="r" b="b"/>
                <a:pathLst>
                  <a:path w="104" h="81">
                    <a:moveTo>
                      <a:pt x="39" y="9"/>
                    </a:moveTo>
                    <a:lnTo>
                      <a:pt x="39" y="9"/>
                    </a:lnTo>
                    <a:lnTo>
                      <a:pt x="28" y="15"/>
                    </a:lnTo>
                    <a:lnTo>
                      <a:pt x="19" y="22"/>
                    </a:lnTo>
                    <a:lnTo>
                      <a:pt x="10" y="30"/>
                    </a:lnTo>
                    <a:lnTo>
                      <a:pt x="5" y="37"/>
                    </a:lnTo>
                    <a:lnTo>
                      <a:pt x="2" y="45"/>
                    </a:lnTo>
                    <a:lnTo>
                      <a:pt x="0" y="52"/>
                    </a:lnTo>
                    <a:lnTo>
                      <a:pt x="0" y="59"/>
                    </a:lnTo>
                    <a:lnTo>
                      <a:pt x="1" y="66"/>
                    </a:lnTo>
                    <a:lnTo>
                      <a:pt x="4" y="71"/>
                    </a:lnTo>
                    <a:lnTo>
                      <a:pt x="8" y="75"/>
                    </a:lnTo>
                    <a:lnTo>
                      <a:pt x="15" y="78"/>
                    </a:lnTo>
                    <a:lnTo>
                      <a:pt x="21" y="81"/>
                    </a:lnTo>
                    <a:lnTo>
                      <a:pt x="31" y="81"/>
                    </a:lnTo>
                    <a:lnTo>
                      <a:pt x="42" y="79"/>
                    </a:lnTo>
                    <a:lnTo>
                      <a:pt x="53" y="75"/>
                    </a:lnTo>
                    <a:lnTo>
                      <a:pt x="66" y="70"/>
                    </a:lnTo>
                    <a:lnTo>
                      <a:pt x="66" y="70"/>
                    </a:lnTo>
                    <a:lnTo>
                      <a:pt x="79" y="63"/>
                    </a:lnTo>
                    <a:lnTo>
                      <a:pt x="88" y="56"/>
                    </a:lnTo>
                    <a:lnTo>
                      <a:pt x="95" y="48"/>
                    </a:lnTo>
                    <a:lnTo>
                      <a:pt x="100" y="41"/>
                    </a:lnTo>
                    <a:lnTo>
                      <a:pt x="103" y="34"/>
                    </a:lnTo>
                    <a:lnTo>
                      <a:pt x="104" y="28"/>
                    </a:lnTo>
                    <a:lnTo>
                      <a:pt x="103" y="21"/>
                    </a:lnTo>
                    <a:lnTo>
                      <a:pt x="102" y="15"/>
                    </a:lnTo>
                    <a:lnTo>
                      <a:pt x="98" y="10"/>
                    </a:lnTo>
                    <a:lnTo>
                      <a:pt x="92" y="6"/>
                    </a:lnTo>
                    <a:lnTo>
                      <a:pt x="85" y="3"/>
                    </a:lnTo>
                    <a:lnTo>
                      <a:pt x="77" y="2"/>
                    </a:lnTo>
                    <a:lnTo>
                      <a:pt x="69" y="0"/>
                    </a:lnTo>
                    <a:lnTo>
                      <a:pt x="59" y="2"/>
                    </a:lnTo>
                    <a:lnTo>
                      <a:pt x="50" y="5"/>
                    </a:lnTo>
                    <a:lnTo>
                      <a:pt x="39" y="9"/>
                    </a:lnTo>
                    <a:lnTo>
                      <a:pt x="39" y="9"/>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2" name="Freeform 68"/>
              <p:cNvSpPr>
                <a:spLocks/>
              </p:cNvSpPr>
              <p:nvPr/>
            </p:nvSpPr>
            <p:spPr bwMode="auto">
              <a:xfrm rot="1800000">
                <a:off x="2405481" y="3220047"/>
                <a:ext cx="165084" cy="187329"/>
              </a:xfrm>
              <a:custGeom>
                <a:avLst/>
                <a:gdLst/>
                <a:ahLst/>
                <a:cxnLst>
                  <a:cxn ang="0">
                    <a:pos x="8" y="5"/>
                  </a:cxn>
                  <a:cxn ang="0">
                    <a:pos x="8" y="5"/>
                  </a:cxn>
                  <a:cxn ang="0">
                    <a:pos x="5" y="7"/>
                  </a:cxn>
                  <a:cxn ang="0">
                    <a:pos x="2" y="10"/>
                  </a:cxn>
                  <a:cxn ang="0">
                    <a:pos x="0" y="17"/>
                  </a:cxn>
                  <a:cxn ang="0">
                    <a:pos x="0" y="25"/>
                  </a:cxn>
                  <a:cxn ang="0">
                    <a:pos x="1" y="36"/>
                  </a:cxn>
                  <a:cxn ang="0">
                    <a:pos x="4" y="48"/>
                  </a:cxn>
                  <a:cxn ang="0">
                    <a:pos x="7" y="62"/>
                  </a:cxn>
                  <a:cxn ang="0">
                    <a:pos x="17" y="92"/>
                  </a:cxn>
                  <a:cxn ang="0">
                    <a:pos x="31" y="124"/>
                  </a:cxn>
                  <a:cxn ang="0">
                    <a:pos x="46" y="157"/>
                  </a:cxn>
                  <a:cxn ang="0">
                    <a:pos x="73" y="217"/>
                  </a:cxn>
                  <a:cxn ang="0">
                    <a:pos x="73" y="217"/>
                  </a:cxn>
                  <a:cxn ang="0">
                    <a:pos x="76" y="224"/>
                  </a:cxn>
                  <a:cxn ang="0">
                    <a:pos x="81" y="231"/>
                  </a:cxn>
                  <a:cxn ang="0">
                    <a:pos x="92" y="243"/>
                  </a:cxn>
                  <a:cxn ang="0">
                    <a:pos x="107" y="255"/>
                  </a:cxn>
                  <a:cxn ang="0">
                    <a:pos x="124" y="268"/>
                  </a:cxn>
                  <a:cxn ang="0">
                    <a:pos x="143" y="278"/>
                  </a:cxn>
                  <a:cxn ang="0">
                    <a:pos x="163" y="289"/>
                  </a:cxn>
                  <a:cxn ang="0">
                    <a:pos x="184" y="297"/>
                  </a:cxn>
                  <a:cxn ang="0">
                    <a:pos x="203" y="306"/>
                  </a:cxn>
                  <a:cxn ang="0">
                    <a:pos x="222" y="312"/>
                  </a:cxn>
                  <a:cxn ang="0">
                    <a:pos x="239" y="317"/>
                  </a:cxn>
                  <a:cxn ang="0">
                    <a:pos x="254" y="319"/>
                  </a:cxn>
                  <a:cxn ang="0">
                    <a:pos x="267" y="321"/>
                  </a:cxn>
                  <a:cxn ang="0">
                    <a:pos x="276" y="321"/>
                  </a:cxn>
                  <a:cxn ang="0">
                    <a:pos x="279" y="319"/>
                  </a:cxn>
                  <a:cxn ang="0">
                    <a:pos x="280" y="318"/>
                  </a:cxn>
                  <a:cxn ang="0">
                    <a:pos x="282" y="315"/>
                  </a:cxn>
                  <a:cxn ang="0">
                    <a:pos x="280" y="312"/>
                  </a:cxn>
                  <a:cxn ang="0">
                    <a:pos x="275" y="304"/>
                  </a:cxn>
                  <a:cxn ang="0">
                    <a:pos x="275" y="304"/>
                  </a:cxn>
                  <a:cxn ang="0">
                    <a:pos x="257" y="284"/>
                  </a:cxn>
                  <a:cxn ang="0">
                    <a:pos x="241" y="262"/>
                  </a:cxn>
                  <a:cxn ang="0">
                    <a:pos x="208" y="216"/>
                  </a:cxn>
                  <a:cxn ang="0">
                    <a:pos x="178" y="171"/>
                  </a:cxn>
                  <a:cxn ang="0">
                    <a:pos x="163" y="150"/>
                  </a:cxn>
                  <a:cxn ang="0">
                    <a:pos x="148" y="133"/>
                  </a:cxn>
                  <a:cxn ang="0">
                    <a:pos x="148" y="133"/>
                  </a:cxn>
                  <a:cxn ang="0">
                    <a:pos x="133" y="114"/>
                  </a:cxn>
                  <a:cxn ang="0">
                    <a:pos x="117" y="92"/>
                  </a:cxn>
                  <a:cxn ang="0">
                    <a:pos x="101" y="66"/>
                  </a:cxn>
                  <a:cxn ang="0">
                    <a:pos x="83" y="43"/>
                  </a:cxn>
                  <a:cxn ang="0">
                    <a:pos x="73" y="32"/>
                  </a:cxn>
                  <a:cxn ang="0">
                    <a:pos x="65" y="22"/>
                  </a:cxn>
                  <a:cxn ang="0">
                    <a:pos x="56" y="14"/>
                  </a:cxn>
                  <a:cxn ang="0">
                    <a:pos x="46" y="7"/>
                  </a:cxn>
                  <a:cxn ang="0">
                    <a:pos x="36" y="3"/>
                  </a:cxn>
                  <a:cxn ang="0">
                    <a:pos x="27" y="0"/>
                  </a:cxn>
                  <a:cxn ang="0">
                    <a:pos x="17" y="2"/>
                  </a:cxn>
                  <a:cxn ang="0">
                    <a:pos x="8" y="5"/>
                  </a:cxn>
                  <a:cxn ang="0">
                    <a:pos x="8" y="5"/>
                  </a:cxn>
                </a:cxnLst>
                <a:rect l="0" t="0" r="r" b="b"/>
                <a:pathLst>
                  <a:path w="282" h="321">
                    <a:moveTo>
                      <a:pt x="8" y="5"/>
                    </a:moveTo>
                    <a:lnTo>
                      <a:pt x="8" y="5"/>
                    </a:lnTo>
                    <a:lnTo>
                      <a:pt x="5" y="7"/>
                    </a:lnTo>
                    <a:lnTo>
                      <a:pt x="2" y="10"/>
                    </a:lnTo>
                    <a:lnTo>
                      <a:pt x="0" y="17"/>
                    </a:lnTo>
                    <a:lnTo>
                      <a:pt x="0" y="25"/>
                    </a:lnTo>
                    <a:lnTo>
                      <a:pt x="1" y="36"/>
                    </a:lnTo>
                    <a:lnTo>
                      <a:pt x="4" y="48"/>
                    </a:lnTo>
                    <a:lnTo>
                      <a:pt x="7" y="62"/>
                    </a:lnTo>
                    <a:lnTo>
                      <a:pt x="17" y="92"/>
                    </a:lnTo>
                    <a:lnTo>
                      <a:pt x="31" y="124"/>
                    </a:lnTo>
                    <a:lnTo>
                      <a:pt x="46" y="157"/>
                    </a:lnTo>
                    <a:lnTo>
                      <a:pt x="73" y="217"/>
                    </a:lnTo>
                    <a:lnTo>
                      <a:pt x="73" y="217"/>
                    </a:lnTo>
                    <a:lnTo>
                      <a:pt x="76" y="224"/>
                    </a:lnTo>
                    <a:lnTo>
                      <a:pt x="81" y="231"/>
                    </a:lnTo>
                    <a:lnTo>
                      <a:pt x="92" y="243"/>
                    </a:lnTo>
                    <a:lnTo>
                      <a:pt x="107" y="255"/>
                    </a:lnTo>
                    <a:lnTo>
                      <a:pt x="124" y="268"/>
                    </a:lnTo>
                    <a:lnTo>
                      <a:pt x="143" y="278"/>
                    </a:lnTo>
                    <a:lnTo>
                      <a:pt x="163" y="289"/>
                    </a:lnTo>
                    <a:lnTo>
                      <a:pt x="184" y="297"/>
                    </a:lnTo>
                    <a:lnTo>
                      <a:pt x="203" y="306"/>
                    </a:lnTo>
                    <a:lnTo>
                      <a:pt x="222" y="312"/>
                    </a:lnTo>
                    <a:lnTo>
                      <a:pt x="239" y="317"/>
                    </a:lnTo>
                    <a:lnTo>
                      <a:pt x="254" y="319"/>
                    </a:lnTo>
                    <a:lnTo>
                      <a:pt x="267" y="321"/>
                    </a:lnTo>
                    <a:lnTo>
                      <a:pt x="276" y="321"/>
                    </a:lnTo>
                    <a:lnTo>
                      <a:pt x="279" y="319"/>
                    </a:lnTo>
                    <a:lnTo>
                      <a:pt x="280" y="318"/>
                    </a:lnTo>
                    <a:lnTo>
                      <a:pt x="282" y="315"/>
                    </a:lnTo>
                    <a:lnTo>
                      <a:pt x="280" y="312"/>
                    </a:lnTo>
                    <a:lnTo>
                      <a:pt x="275" y="304"/>
                    </a:lnTo>
                    <a:lnTo>
                      <a:pt x="275" y="304"/>
                    </a:lnTo>
                    <a:lnTo>
                      <a:pt x="257" y="284"/>
                    </a:lnTo>
                    <a:lnTo>
                      <a:pt x="241" y="262"/>
                    </a:lnTo>
                    <a:lnTo>
                      <a:pt x="208" y="216"/>
                    </a:lnTo>
                    <a:lnTo>
                      <a:pt x="178" y="171"/>
                    </a:lnTo>
                    <a:lnTo>
                      <a:pt x="163" y="150"/>
                    </a:lnTo>
                    <a:lnTo>
                      <a:pt x="148" y="133"/>
                    </a:lnTo>
                    <a:lnTo>
                      <a:pt x="148" y="133"/>
                    </a:lnTo>
                    <a:lnTo>
                      <a:pt x="133" y="114"/>
                    </a:lnTo>
                    <a:lnTo>
                      <a:pt x="117" y="92"/>
                    </a:lnTo>
                    <a:lnTo>
                      <a:pt x="101" y="66"/>
                    </a:lnTo>
                    <a:lnTo>
                      <a:pt x="83" y="43"/>
                    </a:lnTo>
                    <a:lnTo>
                      <a:pt x="73" y="32"/>
                    </a:lnTo>
                    <a:lnTo>
                      <a:pt x="65" y="22"/>
                    </a:lnTo>
                    <a:lnTo>
                      <a:pt x="56" y="14"/>
                    </a:lnTo>
                    <a:lnTo>
                      <a:pt x="46" y="7"/>
                    </a:lnTo>
                    <a:lnTo>
                      <a:pt x="36" y="3"/>
                    </a:lnTo>
                    <a:lnTo>
                      <a:pt x="27" y="0"/>
                    </a:lnTo>
                    <a:lnTo>
                      <a:pt x="17" y="2"/>
                    </a:lnTo>
                    <a:lnTo>
                      <a:pt x="8" y="5"/>
                    </a:lnTo>
                    <a:lnTo>
                      <a:pt x="8" y="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3" name="Freeform 69"/>
              <p:cNvSpPr>
                <a:spLocks/>
              </p:cNvSpPr>
              <p:nvPr/>
            </p:nvSpPr>
            <p:spPr bwMode="auto">
              <a:xfrm rot="1800000">
                <a:off x="2039448" y="3310925"/>
                <a:ext cx="751657" cy="751657"/>
              </a:xfrm>
              <a:custGeom>
                <a:avLst/>
                <a:gdLst/>
                <a:ahLst/>
                <a:cxnLst>
                  <a:cxn ang="0">
                    <a:pos x="181" y="38"/>
                  </a:cxn>
                  <a:cxn ang="0">
                    <a:pos x="218" y="2"/>
                  </a:cxn>
                  <a:cxn ang="0">
                    <a:pos x="239" y="5"/>
                  </a:cxn>
                  <a:cxn ang="0">
                    <a:pos x="256" y="30"/>
                  </a:cxn>
                  <a:cxn ang="0">
                    <a:pos x="350" y="214"/>
                  </a:cxn>
                  <a:cxn ang="0">
                    <a:pos x="402" y="271"/>
                  </a:cxn>
                  <a:cxn ang="0">
                    <a:pos x="447" y="303"/>
                  </a:cxn>
                  <a:cxn ang="0">
                    <a:pos x="472" y="298"/>
                  </a:cxn>
                  <a:cxn ang="0">
                    <a:pos x="481" y="269"/>
                  </a:cxn>
                  <a:cxn ang="0">
                    <a:pos x="512" y="238"/>
                  </a:cxn>
                  <a:cxn ang="0">
                    <a:pos x="556" y="218"/>
                  </a:cxn>
                  <a:cxn ang="0">
                    <a:pos x="600" y="218"/>
                  </a:cxn>
                  <a:cxn ang="0">
                    <a:pos x="624" y="231"/>
                  </a:cxn>
                  <a:cxn ang="0">
                    <a:pos x="646" y="230"/>
                  </a:cxn>
                  <a:cxn ang="0">
                    <a:pos x="675" y="189"/>
                  </a:cxn>
                  <a:cxn ang="0">
                    <a:pos x="699" y="169"/>
                  </a:cxn>
                  <a:cxn ang="0">
                    <a:pos x="725" y="166"/>
                  </a:cxn>
                  <a:cxn ang="0">
                    <a:pos x="784" y="188"/>
                  </a:cxn>
                  <a:cxn ang="0">
                    <a:pos x="818" y="194"/>
                  </a:cxn>
                  <a:cxn ang="0">
                    <a:pos x="845" y="174"/>
                  </a:cxn>
                  <a:cxn ang="0">
                    <a:pos x="890" y="139"/>
                  </a:cxn>
                  <a:cxn ang="0">
                    <a:pos x="916" y="137"/>
                  </a:cxn>
                  <a:cxn ang="0">
                    <a:pos x="935" y="158"/>
                  </a:cxn>
                  <a:cxn ang="0">
                    <a:pos x="970" y="265"/>
                  </a:cxn>
                  <a:cxn ang="0">
                    <a:pos x="1000" y="422"/>
                  </a:cxn>
                  <a:cxn ang="0">
                    <a:pos x="1015" y="547"/>
                  </a:cxn>
                  <a:cxn ang="0">
                    <a:pos x="1041" y="655"/>
                  </a:cxn>
                  <a:cxn ang="0">
                    <a:pos x="1097" y="760"/>
                  </a:cxn>
                  <a:cxn ang="0">
                    <a:pos x="1203" y="947"/>
                  </a:cxn>
                  <a:cxn ang="0">
                    <a:pos x="1000" y="1283"/>
                  </a:cxn>
                  <a:cxn ang="0">
                    <a:pos x="741" y="1112"/>
                  </a:cxn>
                  <a:cxn ang="0">
                    <a:pos x="670" y="1019"/>
                  </a:cxn>
                  <a:cxn ang="0">
                    <a:pos x="587" y="952"/>
                  </a:cxn>
                  <a:cxn ang="0">
                    <a:pos x="452" y="874"/>
                  </a:cxn>
                  <a:cxn ang="0">
                    <a:pos x="339" y="836"/>
                  </a:cxn>
                  <a:cxn ang="0">
                    <a:pos x="198" y="780"/>
                  </a:cxn>
                  <a:cxn ang="0">
                    <a:pos x="143" y="740"/>
                  </a:cxn>
                  <a:cxn ang="0">
                    <a:pos x="109" y="674"/>
                  </a:cxn>
                  <a:cxn ang="0">
                    <a:pos x="29" y="498"/>
                  </a:cxn>
                  <a:cxn ang="0">
                    <a:pos x="6" y="445"/>
                  </a:cxn>
                  <a:cxn ang="0">
                    <a:pos x="3" y="384"/>
                  </a:cxn>
                  <a:cxn ang="0">
                    <a:pos x="30" y="318"/>
                  </a:cxn>
                  <a:cxn ang="0">
                    <a:pos x="52" y="295"/>
                  </a:cxn>
                  <a:cxn ang="0">
                    <a:pos x="59" y="317"/>
                  </a:cxn>
                  <a:cxn ang="0">
                    <a:pos x="66" y="370"/>
                  </a:cxn>
                  <a:cxn ang="0">
                    <a:pos x="91" y="432"/>
                  </a:cxn>
                  <a:cxn ang="0">
                    <a:pos x="143" y="511"/>
                  </a:cxn>
                  <a:cxn ang="0">
                    <a:pos x="187" y="606"/>
                  </a:cxn>
                  <a:cxn ang="0">
                    <a:pos x="221" y="659"/>
                  </a:cxn>
                  <a:cxn ang="0">
                    <a:pos x="247" y="665"/>
                  </a:cxn>
                  <a:cxn ang="0">
                    <a:pos x="264" y="641"/>
                  </a:cxn>
                  <a:cxn ang="0">
                    <a:pos x="274" y="587"/>
                  </a:cxn>
                  <a:cxn ang="0">
                    <a:pos x="258" y="498"/>
                  </a:cxn>
                  <a:cxn ang="0">
                    <a:pos x="214" y="385"/>
                  </a:cxn>
                  <a:cxn ang="0">
                    <a:pos x="104" y="133"/>
                  </a:cxn>
                  <a:cxn ang="0">
                    <a:pos x="87" y="65"/>
                  </a:cxn>
                  <a:cxn ang="0">
                    <a:pos x="97" y="55"/>
                  </a:cxn>
                  <a:cxn ang="0">
                    <a:pos x="136" y="61"/>
                  </a:cxn>
                  <a:cxn ang="0">
                    <a:pos x="168" y="47"/>
                  </a:cxn>
                </a:cxnLst>
                <a:rect l="0" t="0" r="r" b="b"/>
                <a:pathLst>
                  <a:path w="1285" h="1283">
                    <a:moveTo>
                      <a:pt x="168" y="47"/>
                    </a:moveTo>
                    <a:lnTo>
                      <a:pt x="168" y="47"/>
                    </a:lnTo>
                    <a:lnTo>
                      <a:pt x="175" y="43"/>
                    </a:lnTo>
                    <a:lnTo>
                      <a:pt x="181" y="38"/>
                    </a:lnTo>
                    <a:lnTo>
                      <a:pt x="194" y="26"/>
                    </a:lnTo>
                    <a:lnTo>
                      <a:pt x="203" y="15"/>
                    </a:lnTo>
                    <a:lnTo>
                      <a:pt x="214" y="5"/>
                    </a:lnTo>
                    <a:lnTo>
                      <a:pt x="218" y="2"/>
                    </a:lnTo>
                    <a:lnTo>
                      <a:pt x="224" y="0"/>
                    </a:lnTo>
                    <a:lnTo>
                      <a:pt x="229" y="0"/>
                    </a:lnTo>
                    <a:lnTo>
                      <a:pt x="233" y="1"/>
                    </a:lnTo>
                    <a:lnTo>
                      <a:pt x="239" y="5"/>
                    </a:lnTo>
                    <a:lnTo>
                      <a:pt x="244" y="11"/>
                    </a:lnTo>
                    <a:lnTo>
                      <a:pt x="249" y="19"/>
                    </a:lnTo>
                    <a:lnTo>
                      <a:pt x="256" y="30"/>
                    </a:lnTo>
                    <a:lnTo>
                      <a:pt x="256" y="30"/>
                    </a:lnTo>
                    <a:lnTo>
                      <a:pt x="284" y="87"/>
                    </a:lnTo>
                    <a:lnTo>
                      <a:pt x="313" y="144"/>
                    </a:lnTo>
                    <a:lnTo>
                      <a:pt x="339" y="194"/>
                    </a:lnTo>
                    <a:lnTo>
                      <a:pt x="350" y="214"/>
                    </a:lnTo>
                    <a:lnTo>
                      <a:pt x="360" y="226"/>
                    </a:lnTo>
                    <a:lnTo>
                      <a:pt x="360" y="226"/>
                    </a:lnTo>
                    <a:lnTo>
                      <a:pt x="386" y="253"/>
                    </a:lnTo>
                    <a:lnTo>
                      <a:pt x="402" y="271"/>
                    </a:lnTo>
                    <a:lnTo>
                      <a:pt x="421" y="286"/>
                    </a:lnTo>
                    <a:lnTo>
                      <a:pt x="431" y="293"/>
                    </a:lnTo>
                    <a:lnTo>
                      <a:pt x="439" y="299"/>
                    </a:lnTo>
                    <a:lnTo>
                      <a:pt x="447" y="303"/>
                    </a:lnTo>
                    <a:lnTo>
                      <a:pt x="455" y="305"/>
                    </a:lnTo>
                    <a:lnTo>
                      <a:pt x="462" y="305"/>
                    </a:lnTo>
                    <a:lnTo>
                      <a:pt x="467" y="302"/>
                    </a:lnTo>
                    <a:lnTo>
                      <a:pt x="472" y="298"/>
                    </a:lnTo>
                    <a:lnTo>
                      <a:pt x="474" y="290"/>
                    </a:lnTo>
                    <a:lnTo>
                      <a:pt x="474" y="290"/>
                    </a:lnTo>
                    <a:lnTo>
                      <a:pt x="477" y="279"/>
                    </a:lnTo>
                    <a:lnTo>
                      <a:pt x="481" y="269"/>
                    </a:lnTo>
                    <a:lnTo>
                      <a:pt x="488" y="261"/>
                    </a:lnTo>
                    <a:lnTo>
                      <a:pt x="495" y="253"/>
                    </a:lnTo>
                    <a:lnTo>
                      <a:pt x="503" y="245"/>
                    </a:lnTo>
                    <a:lnTo>
                      <a:pt x="512" y="238"/>
                    </a:lnTo>
                    <a:lnTo>
                      <a:pt x="523" y="231"/>
                    </a:lnTo>
                    <a:lnTo>
                      <a:pt x="534" y="226"/>
                    </a:lnTo>
                    <a:lnTo>
                      <a:pt x="545" y="222"/>
                    </a:lnTo>
                    <a:lnTo>
                      <a:pt x="556" y="218"/>
                    </a:lnTo>
                    <a:lnTo>
                      <a:pt x="567" y="216"/>
                    </a:lnTo>
                    <a:lnTo>
                      <a:pt x="579" y="215"/>
                    </a:lnTo>
                    <a:lnTo>
                      <a:pt x="589" y="215"/>
                    </a:lnTo>
                    <a:lnTo>
                      <a:pt x="600" y="218"/>
                    </a:lnTo>
                    <a:lnTo>
                      <a:pt x="609" y="222"/>
                    </a:lnTo>
                    <a:lnTo>
                      <a:pt x="617" y="226"/>
                    </a:lnTo>
                    <a:lnTo>
                      <a:pt x="617" y="226"/>
                    </a:lnTo>
                    <a:lnTo>
                      <a:pt x="624" y="231"/>
                    </a:lnTo>
                    <a:lnTo>
                      <a:pt x="631" y="234"/>
                    </a:lnTo>
                    <a:lnTo>
                      <a:pt x="636" y="234"/>
                    </a:lnTo>
                    <a:lnTo>
                      <a:pt x="642" y="233"/>
                    </a:lnTo>
                    <a:lnTo>
                      <a:pt x="646" y="230"/>
                    </a:lnTo>
                    <a:lnTo>
                      <a:pt x="650" y="227"/>
                    </a:lnTo>
                    <a:lnTo>
                      <a:pt x="658" y="216"/>
                    </a:lnTo>
                    <a:lnTo>
                      <a:pt x="666" y="203"/>
                    </a:lnTo>
                    <a:lnTo>
                      <a:pt x="675" y="189"/>
                    </a:lnTo>
                    <a:lnTo>
                      <a:pt x="680" y="182"/>
                    </a:lnTo>
                    <a:lnTo>
                      <a:pt x="685" y="177"/>
                    </a:lnTo>
                    <a:lnTo>
                      <a:pt x="692" y="173"/>
                    </a:lnTo>
                    <a:lnTo>
                      <a:pt x="699" y="169"/>
                    </a:lnTo>
                    <a:lnTo>
                      <a:pt x="699" y="169"/>
                    </a:lnTo>
                    <a:lnTo>
                      <a:pt x="707" y="167"/>
                    </a:lnTo>
                    <a:lnTo>
                      <a:pt x="717" y="166"/>
                    </a:lnTo>
                    <a:lnTo>
                      <a:pt x="725" y="166"/>
                    </a:lnTo>
                    <a:lnTo>
                      <a:pt x="733" y="169"/>
                    </a:lnTo>
                    <a:lnTo>
                      <a:pt x="751" y="173"/>
                    </a:lnTo>
                    <a:lnTo>
                      <a:pt x="767" y="179"/>
                    </a:lnTo>
                    <a:lnTo>
                      <a:pt x="784" y="188"/>
                    </a:lnTo>
                    <a:lnTo>
                      <a:pt x="799" y="192"/>
                    </a:lnTo>
                    <a:lnTo>
                      <a:pt x="805" y="194"/>
                    </a:lnTo>
                    <a:lnTo>
                      <a:pt x="812" y="194"/>
                    </a:lnTo>
                    <a:lnTo>
                      <a:pt x="818" y="194"/>
                    </a:lnTo>
                    <a:lnTo>
                      <a:pt x="823" y="192"/>
                    </a:lnTo>
                    <a:lnTo>
                      <a:pt x="823" y="192"/>
                    </a:lnTo>
                    <a:lnTo>
                      <a:pt x="834" y="185"/>
                    </a:lnTo>
                    <a:lnTo>
                      <a:pt x="845" y="174"/>
                    </a:lnTo>
                    <a:lnTo>
                      <a:pt x="857" y="163"/>
                    </a:lnTo>
                    <a:lnTo>
                      <a:pt x="869" y="152"/>
                    </a:lnTo>
                    <a:lnTo>
                      <a:pt x="883" y="143"/>
                    </a:lnTo>
                    <a:lnTo>
                      <a:pt x="890" y="139"/>
                    </a:lnTo>
                    <a:lnTo>
                      <a:pt x="895" y="137"/>
                    </a:lnTo>
                    <a:lnTo>
                      <a:pt x="902" y="136"/>
                    </a:lnTo>
                    <a:lnTo>
                      <a:pt x="909" y="136"/>
                    </a:lnTo>
                    <a:lnTo>
                      <a:pt x="916" y="137"/>
                    </a:lnTo>
                    <a:lnTo>
                      <a:pt x="921" y="141"/>
                    </a:lnTo>
                    <a:lnTo>
                      <a:pt x="921" y="141"/>
                    </a:lnTo>
                    <a:lnTo>
                      <a:pt x="928" y="148"/>
                    </a:lnTo>
                    <a:lnTo>
                      <a:pt x="935" y="158"/>
                    </a:lnTo>
                    <a:lnTo>
                      <a:pt x="940" y="171"/>
                    </a:lnTo>
                    <a:lnTo>
                      <a:pt x="947" y="186"/>
                    </a:lnTo>
                    <a:lnTo>
                      <a:pt x="958" y="223"/>
                    </a:lnTo>
                    <a:lnTo>
                      <a:pt x="970" y="265"/>
                    </a:lnTo>
                    <a:lnTo>
                      <a:pt x="980" y="309"/>
                    </a:lnTo>
                    <a:lnTo>
                      <a:pt x="989" y="353"/>
                    </a:lnTo>
                    <a:lnTo>
                      <a:pt x="1000" y="422"/>
                    </a:lnTo>
                    <a:lnTo>
                      <a:pt x="1000" y="422"/>
                    </a:lnTo>
                    <a:lnTo>
                      <a:pt x="1004" y="449"/>
                    </a:lnTo>
                    <a:lnTo>
                      <a:pt x="1007" y="481"/>
                    </a:lnTo>
                    <a:lnTo>
                      <a:pt x="1010" y="513"/>
                    </a:lnTo>
                    <a:lnTo>
                      <a:pt x="1015" y="547"/>
                    </a:lnTo>
                    <a:lnTo>
                      <a:pt x="1021" y="583"/>
                    </a:lnTo>
                    <a:lnTo>
                      <a:pt x="1029" y="620"/>
                    </a:lnTo>
                    <a:lnTo>
                      <a:pt x="1036" y="637"/>
                    </a:lnTo>
                    <a:lnTo>
                      <a:pt x="1041" y="655"/>
                    </a:lnTo>
                    <a:lnTo>
                      <a:pt x="1049" y="673"/>
                    </a:lnTo>
                    <a:lnTo>
                      <a:pt x="1057" y="691"/>
                    </a:lnTo>
                    <a:lnTo>
                      <a:pt x="1057" y="691"/>
                    </a:lnTo>
                    <a:lnTo>
                      <a:pt x="1097" y="760"/>
                    </a:lnTo>
                    <a:lnTo>
                      <a:pt x="1136" y="828"/>
                    </a:lnTo>
                    <a:lnTo>
                      <a:pt x="1173" y="891"/>
                    </a:lnTo>
                    <a:lnTo>
                      <a:pt x="1190" y="919"/>
                    </a:lnTo>
                    <a:lnTo>
                      <a:pt x="1203" y="947"/>
                    </a:lnTo>
                    <a:lnTo>
                      <a:pt x="1203" y="947"/>
                    </a:lnTo>
                    <a:lnTo>
                      <a:pt x="1233" y="1003"/>
                    </a:lnTo>
                    <a:lnTo>
                      <a:pt x="1285" y="1092"/>
                    </a:lnTo>
                    <a:lnTo>
                      <a:pt x="1000" y="1283"/>
                    </a:lnTo>
                    <a:lnTo>
                      <a:pt x="854" y="1283"/>
                    </a:lnTo>
                    <a:lnTo>
                      <a:pt x="854" y="1283"/>
                    </a:lnTo>
                    <a:lnTo>
                      <a:pt x="794" y="1192"/>
                    </a:lnTo>
                    <a:lnTo>
                      <a:pt x="741" y="1112"/>
                    </a:lnTo>
                    <a:lnTo>
                      <a:pt x="718" y="1079"/>
                    </a:lnTo>
                    <a:lnTo>
                      <a:pt x="699" y="1052"/>
                    </a:lnTo>
                    <a:lnTo>
                      <a:pt x="683" y="1031"/>
                    </a:lnTo>
                    <a:lnTo>
                      <a:pt x="670" y="1019"/>
                    </a:lnTo>
                    <a:lnTo>
                      <a:pt x="670" y="1019"/>
                    </a:lnTo>
                    <a:lnTo>
                      <a:pt x="646" y="997"/>
                    </a:lnTo>
                    <a:lnTo>
                      <a:pt x="617" y="975"/>
                    </a:lnTo>
                    <a:lnTo>
                      <a:pt x="587" y="952"/>
                    </a:lnTo>
                    <a:lnTo>
                      <a:pt x="555" y="930"/>
                    </a:lnTo>
                    <a:lnTo>
                      <a:pt x="522" y="910"/>
                    </a:lnTo>
                    <a:lnTo>
                      <a:pt x="487" y="891"/>
                    </a:lnTo>
                    <a:lnTo>
                      <a:pt x="452" y="874"/>
                    </a:lnTo>
                    <a:lnTo>
                      <a:pt x="435" y="868"/>
                    </a:lnTo>
                    <a:lnTo>
                      <a:pt x="418" y="861"/>
                    </a:lnTo>
                    <a:lnTo>
                      <a:pt x="418" y="861"/>
                    </a:lnTo>
                    <a:lnTo>
                      <a:pt x="339" y="836"/>
                    </a:lnTo>
                    <a:lnTo>
                      <a:pt x="297" y="823"/>
                    </a:lnTo>
                    <a:lnTo>
                      <a:pt x="255" y="806"/>
                    </a:lnTo>
                    <a:lnTo>
                      <a:pt x="215" y="790"/>
                    </a:lnTo>
                    <a:lnTo>
                      <a:pt x="198" y="780"/>
                    </a:lnTo>
                    <a:lnTo>
                      <a:pt x="181" y="771"/>
                    </a:lnTo>
                    <a:lnTo>
                      <a:pt x="166" y="761"/>
                    </a:lnTo>
                    <a:lnTo>
                      <a:pt x="154" y="750"/>
                    </a:lnTo>
                    <a:lnTo>
                      <a:pt x="143" y="740"/>
                    </a:lnTo>
                    <a:lnTo>
                      <a:pt x="135" y="729"/>
                    </a:lnTo>
                    <a:lnTo>
                      <a:pt x="135" y="729"/>
                    </a:lnTo>
                    <a:lnTo>
                      <a:pt x="123" y="703"/>
                    </a:lnTo>
                    <a:lnTo>
                      <a:pt x="109" y="674"/>
                    </a:lnTo>
                    <a:lnTo>
                      <a:pt x="81" y="610"/>
                    </a:lnTo>
                    <a:lnTo>
                      <a:pt x="53" y="547"/>
                    </a:lnTo>
                    <a:lnTo>
                      <a:pt x="40" y="522"/>
                    </a:lnTo>
                    <a:lnTo>
                      <a:pt x="29" y="498"/>
                    </a:lnTo>
                    <a:lnTo>
                      <a:pt x="29" y="498"/>
                    </a:lnTo>
                    <a:lnTo>
                      <a:pt x="19" y="481"/>
                    </a:lnTo>
                    <a:lnTo>
                      <a:pt x="11" y="463"/>
                    </a:lnTo>
                    <a:lnTo>
                      <a:pt x="6" y="445"/>
                    </a:lnTo>
                    <a:lnTo>
                      <a:pt x="1" y="430"/>
                    </a:lnTo>
                    <a:lnTo>
                      <a:pt x="0" y="414"/>
                    </a:lnTo>
                    <a:lnTo>
                      <a:pt x="0" y="399"/>
                    </a:lnTo>
                    <a:lnTo>
                      <a:pt x="3" y="384"/>
                    </a:lnTo>
                    <a:lnTo>
                      <a:pt x="8" y="368"/>
                    </a:lnTo>
                    <a:lnTo>
                      <a:pt x="8" y="368"/>
                    </a:lnTo>
                    <a:lnTo>
                      <a:pt x="23" y="335"/>
                    </a:lnTo>
                    <a:lnTo>
                      <a:pt x="30" y="318"/>
                    </a:lnTo>
                    <a:lnTo>
                      <a:pt x="38" y="306"/>
                    </a:lnTo>
                    <a:lnTo>
                      <a:pt x="45" y="297"/>
                    </a:lnTo>
                    <a:lnTo>
                      <a:pt x="49" y="295"/>
                    </a:lnTo>
                    <a:lnTo>
                      <a:pt x="52" y="295"/>
                    </a:lnTo>
                    <a:lnTo>
                      <a:pt x="55" y="297"/>
                    </a:lnTo>
                    <a:lnTo>
                      <a:pt x="56" y="301"/>
                    </a:lnTo>
                    <a:lnTo>
                      <a:pt x="57" y="308"/>
                    </a:lnTo>
                    <a:lnTo>
                      <a:pt x="59" y="317"/>
                    </a:lnTo>
                    <a:lnTo>
                      <a:pt x="59" y="317"/>
                    </a:lnTo>
                    <a:lnTo>
                      <a:pt x="60" y="336"/>
                    </a:lnTo>
                    <a:lnTo>
                      <a:pt x="63" y="354"/>
                    </a:lnTo>
                    <a:lnTo>
                      <a:pt x="66" y="370"/>
                    </a:lnTo>
                    <a:lnTo>
                      <a:pt x="70" y="385"/>
                    </a:lnTo>
                    <a:lnTo>
                      <a:pt x="75" y="400"/>
                    </a:lnTo>
                    <a:lnTo>
                      <a:pt x="82" y="415"/>
                    </a:lnTo>
                    <a:lnTo>
                      <a:pt x="91" y="432"/>
                    </a:lnTo>
                    <a:lnTo>
                      <a:pt x="104" y="449"/>
                    </a:lnTo>
                    <a:lnTo>
                      <a:pt x="104" y="449"/>
                    </a:lnTo>
                    <a:lnTo>
                      <a:pt x="127" y="483"/>
                    </a:lnTo>
                    <a:lnTo>
                      <a:pt x="143" y="511"/>
                    </a:lnTo>
                    <a:lnTo>
                      <a:pt x="155" y="538"/>
                    </a:lnTo>
                    <a:lnTo>
                      <a:pt x="169" y="568"/>
                    </a:lnTo>
                    <a:lnTo>
                      <a:pt x="169" y="568"/>
                    </a:lnTo>
                    <a:lnTo>
                      <a:pt x="187" y="606"/>
                    </a:lnTo>
                    <a:lnTo>
                      <a:pt x="198" y="628"/>
                    </a:lnTo>
                    <a:lnTo>
                      <a:pt x="209" y="646"/>
                    </a:lnTo>
                    <a:lnTo>
                      <a:pt x="214" y="654"/>
                    </a:lnTo>
                    <a:lnTo>
                      <a:pt x="221" y="659"/>
                    </a:lnTo>
                    <a:lnTo>
                      <a:pt x="228" y="665"/>
                    </a:lnTo>
                    <a:lnTo>
                      <a:pt x="233" y="667"/>
                    </a:lnTo>
                    <a:lnTo>
                      <a:pt x="240" y="667"/>
                    </a:lnTo>
                    <a:lnTo>
                      <a:pt x="247" y="665"/>
                    </a:lnTo>
                    <a:lnTo>
                      <a:pt x="252" y="661"/>
                    </a:lnTo>
                    <a:lnTo>
                      <a:pt x="259" y="652"/>
                    </a:lnTo>
                    <a:lnTo>
                      <a:pt x="259" y="652"/>
                    </a:lnTo>
                    <a:lnTo>
                      <a:pt x="264" y="641"/>
                    </a:lnTo>
                    <a:lnTo>
                      <a:pt x="270" y="631"/>
                    </a:lnTo>
                    <a:lnTo>
                      <a:pt x="273" y="617"/>
                    </a:lnTo>
                    <a:lnTo>
                      <a:pt x="274" y="603"/>
                    </a:lnTo>
                    <a:lnTo>
                      <a:pt x="274" y="587"/>
                    </a:lnTo>
                    <a:lnTo>
                      <a:pt x="273" y="571"/>
                    </a:lnTo>
                    <a:lnTo>
                      <a:pt x="270" y="554"/>
                    </a:lnTo>
                    <a:lnTo>
                      <a:pt x="267" y="537"/>
                    </a:lnTo>
                    <a:lnTo>
                      <a:pt x="258" y="498"/>
                    </a:lnTo>
                    <a:lnTo>
                      <a:pt x="245" y="460"/>
                    </a:lnTo>
                    <a:lnTo>
                      <a:pt x="232" y="422"/>
                    </a:lnTo>
                    <a:lnTo>
                      <a:pt x="214" y="385"/>
                    </a:lnTo>
                    <a:lnTo>
                      <a:pt x="214" y="385"/>
                    </a:lnTo>
                    <a:lnTo>
                      <a:pt x="172" y="293"/>
                    </a:lnTo>
                    <a:lnTo>
                      <a:pt x="146" y="237"/>
                    </a:lnTo>
                    <a:lnTo>
                      <a:pt x="123" y="184"/>
                    </a:lnTo>
                    <a:lnTo>
                      <a:pt x="104" y="133"/>
                    </a:lnTo>
                    <a:lnTo>
                      <a:pt x="97" y="111"/>
                    </a:lnTo>
                    <a:lnTo>
                      <a:pt x="91" y="92"/>
                    </a:lnTo>
                    <a:lnTo>
                      <a:pt x="89" y="77"/>
                    </a:lnTo>
                    <a:lnTo>
                      <a:pt x="87" y="65"/>
                    </a:lnTo>
                    <a:lnTo>
                      <a:pt x="89" y="61"/>
                    </a:lnTo>
                    <a:lnTo>
                      <a:pt x="90" y="57"/>
                    </a:lnTo>
                    <a:lnTo>
                      <a:pt x="93" y="55"/>
                    </a:lnTo>
                    <a:lnTo>
                      <a:pt x="97" y="55"/>
                    </a:lnTo>
                    <a:lnTo>
                      <a:pt x="97" y="55"/>
                    </a:lnTo>
                    <a:lnTo>
                      <a:pt x="109" y="55"/>
                    </a:lnTo>
                    <a:lnTo>
                      <a:pt x="120" y="58"/>
                    </a:lnTo>
                    <a:lnTo>
                      <a:pt x="136" y="61"/>
                    </a:lnTo>
                    <a:lnTo>
                      <a:pt x="143" y="61"/>
                    </a:lnTo>
                    <a:lnTo>
                      <a:pt x="150" y="58"/>
                    </a:lnTo>
                    <a:lnTo>
                      <a:pt x="158" y="54"/>
                    </a:lnTo>
                    <a:lnTo>
                      <a:pt x="168" y="47"/>
                    </a:lnTo>
                    <a:lnTo>
                      <a:pt x="168" y="47"/>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4" name="Freeform 70"/>
              <p:cNvSpPr>
                <a:spLocks/>
              </p:cNvSpPr>
              <p:nvPr/>
            </p:nvSpPr>
            <p:spPr bwMode="auto">
              <a:xfrm rot="1800000">
                <a:off x="2501363" y="3283255"/>
                <a:ext cx="159230" cy="153375"/>
              </a:xfrm>
              <a:custGeom>
                <a:avLst/>
                <a:gdLst/>
                <a:ahLst/>
                <a:cxnLst>
                  <a:cxn ang="0">
                    <a:pos x="16" y="2"/>
                  </a:cxn>
                  <a:cxn ang="0">
                    <a:pos x="16" y="2"/>
                  </a:cxn>
                  <a:cxn ang="0">
                    <a:pos x="9" y="4"/>
                  </a:cxn>
                  <a:cxn ang="0">
                    <a:pos x="5" y="10"/>
                  </a:cxn>
                  <a:cxn ang="0">
                    <a:pos x="1" y="15"/>
                  </a:cxn>
                  <a:cxn ang="0">
                    <a:pos x="0" y="23"/>
                  </a:cxn>
                  <a:cxn ang="0">
                    <a:pos x="0" y="31"/>
                  </a:cxn>
                  <a:cxn ang="0">
                    <a:pos x="0" y="41"/>
                  </a:cxn>
                  <a:cxn ang="0">
                    <a:pos x="1" y="52"/>
                  </a:cxn>
                  <a:cxn ang="0">
                    <a:pos x="4" y="63"/>
                  </a:cxn>
                  <a:cxn ang="0">
                    <a:pos x="14" y="86"/>
                  </a:cxn>
                  <a:cxn ang="0">
                    <a:pos x="26" y="112"/>
                  </a:cxn>
                  <a:cxn ang="0">
                    <a:pos x="41" y="136"/>
                  </a:cxn>
                  <a:cxn ang="0">
                    <a:pos x="50" y="147"/>
                  </a:cxn>
                  <a:cxn ang="0">
                    <a:pos x="60" y="160"/>
                  </a:cxn>
                  <a:cxn ang="0">
                    <a:pos x="60" y="160"/>
                  </a:cxn>
                  <a:cxn ang="0">
                    <a:pos x="79" y="181"/>
                  </a:cxn>
                  <a:cxn ang="0">
                    <a:pos x="99" y="202"/>
                  </a:cxn>
                  <a:cxn ang="0">
                    <a:pos x="121" y="221"/>
                  </a:cxn>
                  <a:cxn ang="0">
                    <a:pos x="142" y="237"/>
                  </a:cxn>
                  <a:cxn ang="0">
                    <a:pos x="163" y="251"/>
                  </a:cxn>
                  <a:cxn ang="0">
                    <a:pos x="173" y="256"/>
                  </a:cxn>
                  <a:cxn ang="0">
                    <a:pos x="182" y="260"/>
                  </a:cxn>
                  <a:cxn ang="0">
                    <a:pos x="192" y="262"/>
                  </a:cxn>
                  <a:cxn ang="0">
                    <a:pos x="202" y="263"/>
                  </a:cxn>
                  <a:cxn ang="0">
                    <a:pos x="210" y="263"/>
                  </a:cxn>
                  <a:cxn ang="0">
                    <a:pos x="218" y="260"/>
                  </a:cxn>
                  <a:cxn ang="0">
                    <a:pos x="218" y="260"/>
                  </a:cxn>
                  <a:cxn ang="0">
                    <a:pos x="248" y="251"/>
                  </a:cxn>
                  <a:cxn ang="0">
                    <a:pos x="260" y="245"/>
                  </a:cxn>
                  <a:cxn ang="0">
                    <a:pos x="264" y="243"/>
                  </a:cxn>
                  <a:cxn ang="0">
                    <a:pos x="268" y="239"/>
                  </a:cxn>
                  <a:cxn ang="0">
                    <a:pos x="270" y="235"/>
                  </a:cxn>
                  <a:cxn ang="0">
                    <a:pos x="271" y="229"/>
                  </a:cxn>
                  <a:cxn ang="0">
                    <a:pos x="270" y="224"/>
                  </a:cxn>
                  <a:cxn ang="0">
                    <a:pos x="266" y="217"/>
                  </a:cxn>
                  <a:cxn ang="0">
                    <a:pos x="262" y="210"/>
                  </a:cxn>
                  <a:cxn ang="0">
                    <a:pos x="253" y="200"/>
                  </a:cxn>
                  <a:cxn ang="0">
                    <a:pos x="232" y="179"/>
                  </a:cxn>
                  <a:cxn ang="0">
                    <a:pos x="232" y="179"/>
                  </a:cxn>
                  <a:cxn ang="0">
                    <a:pos x="203" y="151"/>
                  </a:cxn>
                  <a:cxn ang="0">
                    <a:pos x="173" y="120"/>
                  </a:cxn>
                  <a:cxn ang="0">
                    <a:pos x="142" y="89"/>
                  </a:cxn>
                  <a:cxn ang="0">
                    <a:pos x="110" y="59"/>
                  </a:cxn>
                  <a:cxn ang="0">
                    <a:pos x="80" y="33"/>
                  </a:cxn>
                  <a:cxn ang="0">
                    <a:pos x="67" y="22"/>
                  </a:cxn>
                  <a:cxn ang="0">
                    <a:pos x="54" y="12"/>
                  </a:cxn>
                  <a:cxn ang="0">
                    <a:pos x="42" y="6"/>
                  </a:cxn>
                  <a:cxn ang="0">
                    <a:pos x="33" y="2"/>
                  </a:cxn>
                  <a:cxn ang="0">
                    <a:pos x="23" y="0"/>
                  </a:cxn>
                  <a:cxn ang="0">
                    <a:pos x="19" y="0"/>
                  </a:cxn>
                  <a:cxn ang="0">
                    <a:pos x="16" y="2"/>
                  </a:cxn>
                  <a:cxn ang="0">
                    <a:pos x="16" y="2"/>
                  </a:cxn>
                </a:cxnLst>
                <a:rect l="0" t="0" r="r" b="b"/>
                <a:pathLst>
                  <a:path w="271" h="263">
                    <a:moveTo>
                      <a:pt x="16" y="2"/>
                    </a:moveTo>
                    <a:lnTo>
                      <a:pt x="16" y="2"/>
                    </a:lnTo>
                    <a:lnTo>
                      <a:pt x="9" y="4"/>
                    </a:lnTo>
                    <a:lnTo>
                      <a:pt x="5" y="10"/>
                    </a:lnTo>
                    <a:lnTo>
                      <a:pt x="1" y="15"/>
                    </a:lnTo>
                    <a:lnTo>
                      <a:pt x="0" y="23"/>
                    </a:lnTo>
                    <a:lnTo>
                      <a:pt x="0" y="31"/>
                    </a:lnTo>
                    <a:lnTo>
                      <a:pt x="0" y="41"/>
                    </a:lnTo>
                    <a:lnTo>
                      <a:pt x="1" y="52"/>
                    </a:lnTo>
                    <a:lnTo>
                      <a:pt x="4" y="63"/>
                    </a:lnTo>
                    <a:lnTo>
                      <a:pt x="14" y="86"/>
                    </a:lnTo>
                    <a:lnTo>
                      <a:pt x="26" y="112"/>
                    </a:lnTo>
                    <a:lnTo>
                      <a:pt x="41" y="136"/>
                    </a:lnTo>
                    <a:lnTo>
                      <a:pt x="50" y="147"/>
                    </a:lnTo>
                    <a:lnTo>
                      <a:pt x="60" y="160"/>
                    </a:lnTo>
                    <a:lnTo>
                      <a:pt x="60" y="160"/>
                    </a:lnTo>
                    <a:lnTo>
                      <a:pt x="79" y="181"/>
                    </a:lnTo>
                    <a:lnTo>
                      <a:pt x="99" y="202"/>
                    </a:lnTo>
                    <a:lnTo>
                      <a:pt x="121" y="221"/>
                    </a:lnTo>
                    <a:lnTo>
                      <a:pt x="142" y="237"/>
                    </a:lnTo>
                    <a:lnTo>
                      <a:pt x="163" y="251"/>
                    </a:lnTo>
                    <a:lnTo>
                      <a:pt x="173" y="256"/>
                    </a:lnTo>
                    <a:lnTo>
                      <a:pt x="182" y="260"/>
                    </a:lnTo>
                    <a:lnTo>
                      <a:pt x="192" y="262"/>
                    </a:lnTo>
                    <a:lnTo>
                      <a:pt x="202" y="263"/>
                    </a:lnTo>
                    <a:lnTo>
                      <a:pt x="210" y="263"/>
                    </a:lnTo>
                    <a:lnTo>
                      <a:pt x="218" y="260"/>
                    </a:lnTo>
                    <a:lnTo>
                      <a:pt x="218" y="260"/>
                    </a:lnTo>
                    <a:lnTo>
                      <a:pt x="248" y="251"/>
                    </a:lnTo>
                    <a:lnTo>
                      <a:pt x="260" y="245"/>
                    </a:lnTo>
                    <a:lnTo>
                      <a:pt x="264" y="243"/>
                    </a:lnTo>
                    <a:lnTo>
                      <a:pt x="268" y="239"/>
                    </a:lnTo>
                    <a:lnTo>
                      <a:pt x="270" y="235"/>
                    </a:lnTo>
                    <a:lnTo>
                      <a:pt x="271" y="229"/>
                    </a:lnTo>
                    <a:lnTo>
                      <a:pt x="270" y="224"/>
                    </a:lnTo>
                    <a:lnTo>
                      <a:pt x="266" y="217"/>
                    </a:lnTo>
                    <a:lnTo>
                      <a:pt x="262" y="210"/>
                    </a:lnTo>
                    <a:lnTo>
                      <a:pt x="253" y="200"/>
                    </a:lnTo>
                    <a:lnTo>
                      <a:pt x="232" y="179"/>
                    </a:lnTo>
                    <a:lnTo>
                      <a:pt x="232" y="179"/>
                    </a:lnTo>
                    <a:lnTo>
                      <a:pt x="203" y="151"/>
                    </a:lnTo>
                    <a:lnTo>
                      <a:pt x="173" y="120"/>
                    </a:lnTo>
                    <a:lnTo>
                      <a:pt x="142" y="89"/>
                    </a:lnTo>
                    <a:lnTo>
                      <a:pt x="110" y="59"/>
                    </a:lnTo>
                    <a:lnTo>
                      <a:pt x="80" y="33"/>
                    </a:lnTo>
                    <a:lnTo>
                      <a:pt x="67" y="22"/>
                    </a:lnTo>
                    <a:lnTo>
                      <a:pt x="54" y="12"/>
                    </a:lnTo>
                    <a:lnTo>
                      <a:pt x="42" y="6"/>
                    </a:lnTo>
                    <a:lnTo>
                      <a:pt x="33" y="2"/>
                    </a:lnTo>
                    <a:lnTo>
                      <a:pt x="23" y="0"/>
                    </a:lnTo>
                    <a:lnTo>
                      <a:pt x="19" y="0"/>
                    </a:lnTo>
                    <a:lnTo>
                      <a:pt x="16" y="2"/>
                    </a:lnTo>
                    <a:lnTo>
                      <a:pt x="16" y="2"/>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5" name="Freeform 71"/>
              <p:cNvSpPr>
                <a:spLocks/>
              </p:cNvSpPr>
              <p:nvPr/>
            </p:nvSpPr>
            <p:spPr bwMode="auto">
              <a:xfrm rot="1800000">
                <a:off x="2617654" y="3353311"/>
                <a:ext cx="110056" cy="112397"/>
              </a:xfrm>
              <a:custGeom>
                <a:avLst/>
                <a:gdLst/>
                <a:ahLst/>
                <a:cxnLst>
                  <a:cxn ang="0">
                    <a:pos x="13" y="1"/>
                  </a:cxn>
                  <a:cxn ang="0">
                    <a:pos x="13" y="1"/>
                  </a:cxn>
                  <a:cxn ang="0">
                    <a:pos x="6" y="7"/>
                  </a:cxn>
                  <a:cxn ang="0">
                    <a:pos x="2" y="15"/>
                  </a:cxn>
                  <a:cxn ang="0">
                    <a:pos x="0" y="23"/>
                  </a:cxn>
                  <a:cxn ang="0">
                    <a:pos x="0" y="34"/>
                  </a:cxn>
                  <a:cxn ang="0">
                    <a:pos x="0" y="45"/>
                  </a:cxn>
                  <a:cxn ang="0">
                    <a:pos x="2" y="57"/>
                  </a:cxn>
                  <a:cxn ang="0">
                    <a:pos x="5" y="70"/>
                  </a:cxn>
                  <a:cxn ang="0">
                    <a:pos x="9" y="82"/>
                  </a:cxn>
                  <a:cxn ang="0">
                    <a:pos x="15" y="96"/>
                  </a:cxn>
                  <a:cxn ang="0">
                    <a:pos x="21" y="108"/>
                  </a:cxn>
                  <a:cxn ang="0">
                    <a:pos x="30" y="120"/>
                  </a:cxn>
                  <a:cxn ang="0">
                    <a:pos x="38" y="132"/>
                  </a:cxn>
                  <a:cxn ang="0">
                    <a:pos x="47" y="143"/>
                  </a:cxn>
                  <a:cxn ang="0">
                    <a:pos x="57" y="154"/>
                  </a:cxn>
                  <a:cxn ang="0">
                    <a:pos x="68" y="162"/>
                  </a:cxn>
                  <a:cxn ang="0">
                    <a:pos x="79" y="170"/>
                  </a:cxn>
                  <a:cxn ang="0">
                    <a:pos x="79" y="170"/>
                  </a:cxn>
                  <a:cxn ang="0">
                    <a:pos x="90" y="177"/>
                  </a:cxn>
                  <a:cxn ang="0">
                    <a:pos x="102" y="183"/>
                  </a:cxn>
                  <a:cxn ang="0">
                    <a:pos x="113" y="187"/>
                  </a:cxn>
                  <a:cxn ang="0">
                    <a:pos x="125" y="190"/>
                  </a:cxn>
                  <a:cxn ang="0">
                    <a:pos x="136" y="191"/>
                  </a:cxn>
                  <a:cxn ang="0">
                    <a:pos x="147" y="192"/>
                  </a:cxn>
                  <a:cxn ang="0">
                    <a:pos x="156" y="192"/>
                  </a:cxn>
                  <a:cxn ang="0">
                    <a:pos x="166" y="191"/>
                  </a:cxn>
                  <a:cxn ang="0">
                    <a:pos x="174" y="188"/>
                  </a:cxn>
                  <a:cxn ang="0">
                    <a:pos x="179" y="184"/>
                  </a:cxn>
                  <a:cxn ang="0">
                    <a:pos x="185" y="180"/>
                  </a:cxn>
                  <a:cxn ang="0">
                    <a:pos x="188" y="173"/>
                  </a:cxn>
                  <a:cxn ang="0">
                    <a:pos x="188" y="166"/>
                  </a:cxn>
                  <a:cxn ang="0">
                    <a:pos x="186" y="160"/>
                  </a:cxn>
                  <a:cxn ang="0">
                    <a:pos x="182" y="150"/>
                  </a:cxn>
                  <a:cxn ang="0">
                    <a:pos x="177" y="140"/>
                  </a:cxn>
                  <a:cxn ang="0">
                    <a:pos x="177" y="140"/>
                  </a:cxn>
                  <a:cxn ang="0">
                    <a:pos x="158" y="117"/>
                  </a:cxn>
                  <a:cxn ang="0">
                    <a:pos x="136" y="94"/>
                  </a:cxn>
                  <a:cxn ang="0">
                    <a:pos x="111" y="70"/>
                  </a:cxn>
                  <a:cxn ang="0">
                    <a:pos x="87" y="46"/>
                  </a:cxn>
                  <a:cxn ang="0">
                    <a:pos x="64" y="27"/>
                  </a:cxn>
                  <a:cxn ang="0">
                    <a:pos x="42" y="11"/>
                  </a:cxn>
                  <a:cxn ang="0">
                    <a:pos x="32" y="6"/>
                  </a:cxn>
                  <a:cxn ang="0">
                    <a:pos x="24" y="3"/>
                  </a:cxn>
                  <a:cxn ang="0">
                    <a:pos x="17" y="0"/>
                  </a:cxn>
                  <a:cxn ang="0">
                    <a:pos x="13" y="1"/>
                  </a:cxn>
                  <a:cxn ang="0">
                    <a:pos x="13" y="1"/>
                  </a:cxn>
                </a:cxnLst>
                <a:rect l="0" t="0" r="r" b="b"/>
                <a:pathLst>
                  <a:path w="188" h="192">
                    <a:moveTo>
                      <a:pt x="13" y="1"/>
                    </a:moveTo>
                    <a:lnTo>
                      <a:pt x="13" y="1"/>
                    </a:lnTo>
                    <a:lnTo>
                      <a:pt x="6" y="7"/>
                    </a:lnTo>
                    <a:lnTo>
                      <a:pt x="2" y="15"/>
                    </a:lnTo>
                    <a:lnTo>
                      <a:pt x="0" y="23"/>
                    </a:lnTo>
                    <a:lnTo>
                      <a:pt x="0" y="34"/>
                    </a:lnTo>
                    <a:lnTo>
                      <a:pt x="0" y="45"/>
                    </a:lnTo>
                    <a:lnTo>
                      <a:pt x="2" y="57"/>
                    </a:lnTo>
                    <a:lnTo>
                      <a:pt x="5" y="70"/>
                    </a:lnTo>
                    <a:lnTo>
                      <a:pt x="9" y="82"/>
                    </a:lnTo>
                    <a:lnTo>
                      <a:pt x="15" y="96"/>
                    </a:lnTo>
                    <a:lnTo>
                      <a:pt x="21" y="108"/>
                    </a:lnTo>
                    <a:lnTo>
                      <a:pt x="30" y="120"/>
                    </a:lnTo>
                    <a:lnTo>
                      <a:pt x="38" y="132"/>
                    </a:lnTo>
                    <a:lnTo>
                      <a:pt x="47" y="143"/>
                    </a:lnTo>
                    <a:lnTo>
                      <a:pt x="57" y="154"/>
                    </a:lnTo>
                    <a:lnTo>
                      <a:pt x="68" y="162"/>
                    </a:lnTo>
                    <a:lnTo>
                      <a:pt x="79" y="170"/>
                    </a:lnTo>
                    <a:lnTo>
                      <a:pt x="79" y="170"/>
                    </a:lnTo>
                    <a:lnTo>
                      <a:pt x="90" y="177"/>
                    </a:lnTo>
                    <a:lnTo>
                      <a:pt x="102" y="183"/>
                    </a:lnTo>
                    <a:lnTo>
                      <a:pt x="113" y="187"/>
                    </a:lnTo>
                    <a:lnTo>
                      <a:pt x="125" y="190"/>
                    </a:lnTo>
                    <a:lnTo>
                      <a:pt x="136" y="191"/>
                    </a:lnTo>
                    <a:lnTo>
                      <a:pt x="147" y="192"/>
                    </a:lnTo>
                    <a:lnTo>
                      <a:pt x="156" y="192"/>
                    </a:lnTo>
                    <a:lnTo>
                      <a:pt x="166" y="191"/>
                    </a:lnTo>
                    <a:lnTo>
                      <a:pt x="174" y="188"/>
                    </a:lnTo>
                    <a:lnTo>
                      <a:pt x="179" y="184"/>
                    </a:lnTo>
                    <a:lnTo>
                      <a:pt x="185" y="180"/>
                    </a:lnTo>
                    <a:lnTo>
                      <a:pt x="188" y="173"/>
                    </a:lnTo>
                    <a:lnTo>
                      <a:pt x="188" y="166"/>
                    </a:lnTo>
                    <a:lnTo>
                      <a:pt x="186" y="160"/>
                    </a:lnTo>
                    <a:lnTo>
                      <a:pt x="182" y="150"/>
                    </a:lnTo>
                    <a:lnTo>
                      <a:pt x="177" y="140"/>
                    </a:lnTo>
                    <a:lnTo>
                      <a:pt x="177" y="140"/>
                    </a:lnTo>
                    <a:lnTo>
                      <a:pt x="158" y="117"/>
                    </a:lnTo>
                    <a:lnTo>
                      <a:pt x="136" y="94"/>
                    </a:lnTo>
                    <a:lnTo>
                      <a:pt x="111" y="70"/>
                    </a:lnTo>
                    <a:lnTo>
                      <a:pt x="87" y="46"/>
                    </a:lnTo>
                    <a:lnTo>
                      <a:pt x="64" y="27"/>
                    </a:lnTo>
                    <a:lnTo>
                      <a:pt x="42" y="11"/>
                    </a:lnTo>
                    <a:lnTo>
                      <a:pt x="32" y="6"/>
                    </a:lnTo>
                    <a:lnTo>
                      <a:pt x="24" y="3"/>
                    </a:lnTo>
                    <a:lnTo>
                      <a:pt x="17" y="0"/>
                    </a:lnTo>
                    <a:lnTo>
                      <a:pt x="13" y="1"/>
                    </a:lnTo>
                    <a:lnTo>
                      <a:pt x="13" y="1"/>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6" name="Freeform 72"/>
              <p:cNvSpPr>
                <a:spLocks noEditPoints="1"/>
              </p:cNvSpPr>
              <p:nvPr/>
            </p:nvSpPr>
            <p:spPr bwMode="auto">
              <a:xfrm rot="1800000">
                <a:off x="2171464" y="3387032"/>
                <a:ext cx="90152" cy="142838"/>
              </a:xfrm>
              <a:custGeom>
                <a:avLst/>
                <a:gdLst/>
                <a:ahLst/>
                <a:cxnLst>
                  <a:cxn ang="0">
                    <a:pos x="0" y="9"/>
                  </a:cxn>
                  <a:cxn ang="0">
                    <a:pos x="0" y="9"/>
                  </a:cxn>
                  <a:cxn ang="0">
                    <a:pos x="11" y="4"/>
                  </a:cxn>
                  <a:cxn ang="0">
                    <a:pos x="21" y="0"/>
                  </a:cxn>
                  <a:cxn ang="0">
                    <a:pos x="30" y="0"/>
                  </a:cxn>
                  <a:cxn ang="0">
                    <a:pos x="39" y="1"/>
                  </a:cxn>
                  <a:cxn ang="0">
                    <a:pos x="45" y="5"/>
                  </a:cxn>
                  <a:cxn ang="0">
                    <a:pos x="52" y="12"/>
                  </a:cxn>
                  <a:cxn ang="0">
                    <a:pos x="58" y="19"/>
                  </a:cxn>
                  <a:cxn ang="0">
                    <a:pos x="63" y="28"/>
                  </a:cxn>
                  <a:cxn ang="0">
                    <a:pos x="63" y="28"/>
                  </a:cxn>
                  <a:cxn ang="0">
                    <a:pos x="51" y="19"/>
                  </a:cxn>
                  <a:cxn ang="0">
                    <a:pos x="44" y="15"/>
                  </a:cxn>
                  <a:cxn ang="0">
                    <a:pos x="37" y="10"/>
                  </a:cxn>
                  <a:cxn ang="0">
                    <a:pos x="29" y="8"/>
                  </a:cxn>
                  <a:cxn ang="0">
                    <a:pos x="21" y="6"/>
                  </a:cxn>
                  <a:cxn ang="0">
                    <a:pos x="11" y="6"/>
                  </a:cxn>
                  <a:cxn ang="0">
                    <a:pos x="0" y="9"/>
                  </a:cxn>
                  <a:cxn ang="0">
                    <a:pos x="0" y="9"/>
                  </a:cxn>
                  <a:cxn ang="0">
                    <a:pos x="133" y="243"/>
                  </a:cxn>
                  <a:cxn ang="0">
                    <a:pos x="133" y="243"/>
                  </a:cxn>
                  <a:cxn ang="0">
                    <a:pos x="145" y="233"/>
                  </a:cxn>
                  <a:cxn ang="0">
                    <a:pos x="149" y="227"/>
                  </a:cxn>
                  <a:cxn ang="0">
                    <a:pos x="152" y="222"/>
                  </a:cxn>
                  <a:cxn ang="0">
                    <a:pos x="154" y="215"/>
                  </a:cxn>
                  <a:cxn ang="0">
                    <a:pos x="156" y="208"/>
                  </a:cxn>
                  <a:cxn ang="0">
                    <a:pos x="156" y="199"/>
                  </a:cxn>
                  <a:cxn ang="0">
                    <a:pos x="154" y="186"/>
                  </a:cxn>
                  <a:cxn ang="0">
                    <a:pos x="154" y="186"/>
                  </a:cxn>
                  <a:cxn ang="0">
                    <a:pos x="149" y="208"/>
                  </a:cxn>
                  <a:cxn ang="0">
                    <a:pos x="143" y="222"/>
                  </a:cxn>
                  <a:cxn ang="0">
                    <a:pos x="139" y="233"/>
                  </a:cxn>
                  <a:cxn ang="0">
                    <a:pos x="133" y="243"/>
                  </a:cxn>
                  <a:cxn ang="0">
                    <a:pos x="133" y="243"/>
                  </a:cxn>
                </a:cxnLst>
                <a:rect l="0" t="0" r="r" b="b"/>
                <a:pathLst>
                  <a:path w="156" h="243">
                    <a:moveTo>
                      <a:pt x="0" y="9"/>
                    </a:moveTo>
                    <a:lnTo>
                      <a:pt x="0" y="9"/>
                    </a:lnTo>
                    <a:lnTo>
                      <a:pt x="11" y="4"/>
                    </a:lnTo>
                    <a:lnTo>
                      <a:pt x="21" y="0"/>
                    </a:lnTo>
                    <a:lnTo>
                      <a:pt x="30" y="0"/>
                    </a:lnTo>
                    <a:lnTo>
                      <a:pt x="39" y="1"/>
                    </a:lnTo>
                    <a:lnTo>
                      <a:pt x="45" y="5"/>
                    </a:lnTo>
                    <a:lnTo>
                      <a:pt x="52" y="12"/>
                    </a:lnTo>
                    <a:lnTo>
                      <a:pt x="58" y="19"/>
                    </a:lnTo>
                    <a:lnTo>
                      <a:pt x="63" y="28"/>
                    </a:lnTo>
                    <a:lnTo>
                      <a:pt x="63" y="28"/>
                    </a:lnTo>
                    <a:lnTo>
                      <a:pt x="51" y="19"/>
                    </a:lnTo>
                    <a:lnTo>
                      <a:pt x="44" y="15"/>
                    </a:lnTo>
                    <a:lnTo>
                      <a:pt x="37" y="10"/>
                    </a:lnTo>
                    <a:lnTo>
                      <a:pt x="29" y="8"/>
                    </a:lnTo>
                    <a:lnTo>
                      <a:pt x="21" y="6"/>
                    </a:lnTo>
                    <a:lnTo>
                      <a:pt x="11" y="6"/>
                    </a:lnTo>
                    <a:lnTo>
                      <a:pt x="0" y="9"/>
                    </a:lnTo>
                    <a:lnTo>
                      <a:pt x="0" y="9"/>
                    </a:lnTo>
                    <a:close/>
                    <a:moveTo>
                      <a:pt x="133" y="243"/>
                    </a:moveTo>
                    <a:lnTo>
                      <a:pt x="133" y="243"/>
                    </a:lnTo>
                    <a:lnTo>
                      <a:pt x="145" y="233"/>
                    </a:lnTo>
                    <a:lnTo>
                      <a:pt x="149" y="227"/>
                    </a:lnTo>
                    <a:lnTo>
                      <a:pt x="152" y="222"/>
                    </a:lnTo>
                    <a:lnTo>
                      <a:pt x="154" y="215"/>
                    </a:lnTo>
                    <a:lnTo>
                      <a:pt x="156" y="208"/>
                    </a:lnTo>
                    <a:lnTo>
                      <a:pt x="156" y="199"/>
                    </a:lnTo>
                    <a:lnTo>
                      <a:pt x="154" y="186"/>
                    </a:lnTo>
                    <a:lnTo>
                      <a:pt x="154" y="186"/>
                    </a:lnTo>
                    <a:lnTo>
                      <a:pt x="149" y="208"/>
                    </a:lnTo>
                    <a:lnTo>
                      <a:pt x="143" y="222"/>
                    </a:lnTo>
                    <a:lnTo>
                      <a:pt x="139" y="233"/>
                    </a:lnTo>
                    <a:lnTo>
                      <a:pt x="133" y="243"/>
                    </a:lnTo>
                    <a:lnTo>
                      <a:pt x="133" y="243"/>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7" name="Freeform 73"/>
              <p:cNvSpPr>
                <a:spLocks/>
              </p:cNvSpPr>
              <p:nvPr/>
            </p:nvSpPr>
            <p:spPr bwMode="auto">
              <a:xfrm rot="1800000">
                <a:off x="1512747" y="2737980"/>
                <a:ext cx="25758" cy="19903"/>
              </a:xfrm>
              <a:custGeom>
                <a:avLst/>
                <a:gdLst/>
                <a:ahLst/>
                <a:cxnLst>
                  <a:cxn ang="0">
                    <a:pos x="0" y="35"/>
                  </a:cxn>
                  <a:cxn ang="0">
                    <a:pos x="4" y="13"/>
                  </a:cxn>
                  <a:cxn ang="0">
                    <a:pos x="4" y="13"/>
                  </a:cxn>
                  <a:cxn ang="0">
                    <a:pos x="23" y="0"/>
                  </a:cxn>
                  <a:cxn ang="0">
                    <a:pos x="23" y="0"/>
                  </a:cxn>
                  <a:cxn ang="0">
                    <a:pos x="32" y="4"/>
                  </a:cxn>
                  <a:cxn ang="0">
                    <a:pos x="43" y="5"/>
                  </a:cxn>
                  <a:cxn ang="0">
                    <a:pos x="43" y="5"/>
                  </a:cxn>
                  <a:cxn ang="0">
                    <a:pos x="0" y="35"/>
                  </a:cxn>
                  <a:cxn ang="0">
                    <a:pos x="0" y="35"/>
                  </a:cxn>
                </a:cxnLst>
                <a:rect l="0" t="0" r="r" b="b"/>
                <a:pathLst>
                  <a:path w="43" h="35">
                    <a:moveTo>
                      <a:pt x="0" y="35"/>
                    </a:moveTo>
                    <a:lnTo>
                      <a:pt x="4" y="13"/>
                    </a:lnTo>
                    <a:lnTo>
                      <a:pt x="4" y="13"/>
                    </a:lnTo>
                    <a:lnTo>
                      <a:pt x="23" y="0"/>
                    </a:lnTo>
                    <a:lnTo>
                      <a:pt x="23" y="0"/>
                    </a:lnTo>
                    <a:lnTo>
                      <a:pt x="32" y="4"/>
                    </a:lnTo>
                    <a:lnTo>
                      <a:pt x="43" y="5"/>
                    </a:lnTo>
                    <a:lnTo>
                      <a:pt x="43" y="5"/>
                    </a:lnTo>
                    <a:lnTo>
                      <a:pt x="0" y="35"/>
                    </a:lnTo>
                    <a:lnTo>
                      <a:pt x="0" y="35"/>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8" name="Freeform 74"/>
              <p:cNvSpPr>
                <a:spLocks/>
              </p:cNvSpPr>
              <p:nvPr/>
            </p:nvSpPr>
            <p:spPr bwMode="auto">
              <a:xfrm rot="1800000">
                <a:off x="1087508" y="2622274"/>
                <a:ext cx="494080" cy="561987"/>
              </a:xfrm>
              <a:custGeom>
                <a:avLst/>
                <a:gdLst/>
                <a:ahLst/>
                <a:cxnLst>
                  <a:cxn ang="0">
                    <a:pos x="95" y="959"/>
                  </a:cxn>
                  <a:cxn ang="0">
                    <a:pos x="120" y="936"/>
                  </a:cxn>
                  <a:cxn ang="0">
                    <a:pos x="147" y="901"/>
                  </a:cxn>
                  <a:cxn ang="0">
                    <a:pos x="180" y="868"/>
                  </a:cxn>
                  <a:cxn ang="0">
                    <a:pos x="249" y="801"/>
                  </a:cxn>
                  <a:cxn ang="0">
                    <a:pos x="279" y="767"/>
                  </a:cxn>
                  <a:cxn ang="0">
                    <a:pos x="291" y="752"/>
                  </a:cxn>
                  <a:cxn ang="0">
                    <a:pos x="301" y="736"/>
                  </a:cxn>
                  <a:cxn ang="0">
                    <a:pos x="323" y="691"/>
                  </a:cxn>
                  <a:cxn ang="0">
                    <a:pos x="324" y="685"/>
                  </a:cxn>
                  <a:cxn ang="0">
                    <a:pos x="333" y="653"/>
                  </a:cxn>
                  <a:cxn ang="0">
                    <a:pos x="344" y="626"/>
                  </a:cxn>
                  <a:cxn ang="0">
                    <a:pos x="354" y="591"/>
                  </a:cxn>
                  <a:cxn ang="0">
                    <a:pos x="357" y="600"/>
                  </a:cxn>
                  <a:cxn ang="0">
                    <a:pos x="376" y="568"/>
                  </a:cxn>
                  <a:cxn ang="0">
                    <a:pos x="433" y="499"/>
                  </a:cxn>
                  <a:cxn ang="0">
                    <a:pos x="441" y="489"/>
                  </a:cxn>
                  <a:cxn ang="0">
                    <a:pos x="494" y="444"/>
                  </a:cxn>
                  <a:cxn ang="0">
                    <a:pos x="599" y="358"/>
                  </a:cxn>
                  <a:cxn ang="0">
                    <a:pos x="599" y="357"/>
                  </a:cxn>
                  <a:cxn ang="0">
                    <a:pos x="680" y="290"/>
                  </a:cxn>
                  <a:cxn ang="0">
                    <a:pos x="723" y="251"/>
                  </a:cxn>
                  <a:cxn ang="0">
                    <a:pos x="759" y="215"/>
                  </a:cxn>
                  <a:cxn ang="0">
                    <a:pos x="794" y="170"/>
                  </a:cxn>
                  <a:cxn ang="0">
                    <a:pos x="798" y="165"/>
                  </a:cxn>
                  <a:cxn ang="0">
                    <a:pos x="808" y="164"/>
                  </a:cxn>
                  <a:cxn ang="0">
                    <a:pos x="827" y="131"/>
                  </a:cxn>
                  <a:cxn ang="0">
                    <a:pos x="839" y="104"/>
                  </a:cxn>
                  <a:cxn ang="0">
                    <a:pos x="843" y="80"/>
                  </a:cxn>
                  <a:cxn ang="0">
                    <a:pos x="842" y="60"/>
                  </a:cxn>
                  <a:cxn ang="0">
                    <a:pos x="825" y="45"/>
                  </a:cxn>
                  <a:cxn ang="0">
                    <a:pos x="775" y="1"/>
                  </a:cxn>
                  <a:cxn ang="0">
                    <a:pos x="760" y="0"/>
                  </a:cxn>
                  <a:cxn ang="0">
                    <a:pos x="730" y="1"/>
                  </a:cxn>
                  <a:cxn ang="0">
                    <a:pos x="699" y="8"/>
                  </a:cxn>
                  <a:cxn ang="0">
                    <a:pos x="666" y="19"/>
                  </a:cxn>
                  <a:cxn ang="0">
                    <a:pos x="614" y="44"/>
                  </a:cxn>
                  <a:cxn ang="0">
                    <a:pos x="545" y="85"/>
                  </a:cxn>
                  <a:cxn ang="0">
                    <a:pos x="477" y="135"/>
                  </a:cxn>
                  <a:cxn ang="0">
                    <a:pos x="413" y="188"/>
                  </a:cxn>
                  <a:cxn ang="0">
                    <a:pos x="329" y="264"/>
                  </a:cxn>
                  <a:cxn ang="0">
                    <a:pos x="287" y="308"/>
                  </a:cxn>
                  <a:cxn ang="0">
                    <a:pos x="212" y="352"/>
                  </a:cxn>
                  <a:cxn ang="0">
                    <a:pos x="150" y="399"/>
                  </a:cxn>
                  <a:cxn ang="0">
                    <a:pos x="101" y="450"/>
                  </a:cxn>
                  <a:cxn ang="0">
                    <a:pos x="62" y="503"/>
                  </a:cxn>
                  <a:cxn ang="0">
                    <a:pos x="34" y="557"/>
                  </a:cxn>
                  <a:cxn ang="0">
                    <a:pos x="15" y="612"/>
                  </a:cxn>
                  <a:cxn ang="0">
                    <a:pos x="4" y="666"/>
                  </a:cxn>
                  <a:cxn ang="0">
                    <a:pos x="0" y="718"/>
                  </a:cxn>
                  <a:cxn ang="0">
                    <a:pos x="1" y="767"/>
                  </a:cxn>
                  <a:cxn ang="0">
                    <a:pos x="8" y="814"/>
                  </a:cxn>
                  <a:cxn ang="0">
                    <a:pos x="19" y="854"/>
                  </a:cxn>
                  <a:cxn ang="0">
                    <a:pos x="32" y="891"/>
                  </a:cxn>
                  <a:cxn ang="0">
                    <a:pos x="49" y="920"/>
                  </a:cxn>
                  <a:cxn ang="0">
                    <a:pos x="65" y="942"/>
                  </a:cxn>
                  <a:cxn ang="0">
                    <a:pos x="80" y="955"/>
                  </a:cxn>
                  <a:cxn ang="0">
                    <a:pos x="95" y="959"/>
                  </a:cxn>
                </a:cxnLst>
                <a:rect l="0" t="0" r="r" b="b"/>
                <a:pathLst>
                  <a:path w="843" h="959">
                    <a:moveTo>
                      <a:pt x="95" y="959"/>
                    </a:moveTo>
                    <a:lnTo>
                      <a:pt x="95" y="959"/>
                    </a:lnTo>
                    <a:lnTo>
                      <a:pt x="120" y="936"/>
                    </a:lnTo>
                    <a:lnTo>
                      <a:pt x="120" y="936"/>
                    </a:lnTo>
                    <a:lnTo>
                      <a:pt x="133" y="918"/>
                    </a:lnTo>
                    <a:lnTo>
                      <a:pt x="147" y="901"/>
                    </a:lnTo>
                    <a:lnTo>
                      <a:pt x="163" y="884"/>
                    </a:lnTo>
                    <a:lnTo>
                      <a:pt x="180" y="868"/>
                    </a:lnTo>
                    <a:lnTo>
                      <a:pt x="215" y="835"/>
                    </a:lnTo>
                    <a:lnTo>
                      <a:pt x="249" y="801"/>
                    </a:lnTo>
                    <a:lnTo>
                      <a:pt x="249" y="801"/>
                    </a:lnTo>
                    <a:lnTo>
                      <a:pt x="279" y="767"/>
                    </a:lnTo>
                    <a:lnTo>
                      <a:pt x="279" y="767"/>
                    </a:lnTo>
                    <a:lnTo>
                      <a:pt x="291" y="752"/>
                    </a:lnTo>
                    <a:lnTo>
                      <a:pt x="301" y="736"/>
                    </a:lnTo>
                    <a:lnTo>
                      <a:pt x="301" y="736"/>
                    </a:lnTo>
                    <a:lnTo>
                      <a:pt x="312" y="714"/>
                    </a:lnTo>
                    <a:lnTo>
                      <a:pt x="323" y="691"/>
                    </a:lnTo>
                    <a:lnTo>
                      <a:pt x="323" y="691"/>
                    </a:lnTo>
                    <a:lnTo>
                      <a:pt x="324" y="685"/>
                    </a:lnTo>
                    <a:lnTo>
                      <a:pt x="324" y="685"/>
                    </a:lnTo>
                    <a:lnTo>
                      <a:pt x="333" y="653"/>
                    </a:lnTo>
                    <a:lnTo>
                      <a:pt x="344" y="626"/>
                    </a:lnTo>
                    <a:lnTo>
                      <a:pt x="344" y="626"/>
                    </a:lnTo>
                    <a:lnTo>
                      <a:pt x="354" y="591"/>
                    </a:lnTo>
                    <a:lnTo>
                      <a:pt x="354" y="591"/>
                    </a:lnTo>
                    <a:lnTo>
                      <a:pt x="357" y="600"/>
                    </a:lnTo>
                    <a:lnTo>
                      <a:pt x="357" y="600"/>
                    </a:lnTo>
                    <a:lnTo>
                      <a:pt x="366" y="583"/>
                    </a:lnTo>
                    <a:lnTo>
                      <a:pt x="376" y="568"/>
                    </a:lnTo>
                    <a:lnTo>
                      <a:pt x="395" y="542"/>
                    </a:lnTo>
                    <a:lnTo>
                      <a:pt x="433" y="499"/>
                    </a:lnTo>
                    <a:lnTo>
                      <a:pt x="433" y="499"/>
                    </a:lnTo>
                    <a:lnTo>
                      <a:pt x="441" y="489"/>
                    </a:lnTo>
                    <a:lnTo>
                      <a:pt x="455" y="477"/>
                    </a:lnTo>
                    <a:lnTo>
                      <a:pt x="494" y="444"/>
                    </a:lnTo>
                    <a:lnTo>
                      <a:pt x="599" y="358"/>
                    </a:lnTo>
                    <a:lnTo>
                      <a:pt x="599" y="358"/>
                    </a:lnTo>
                    <a:lnTo>
                      <a:pt x="599" y="357"/>
                    </a:lnTo>
                    <a:lnTo>
                      <a:pt x="599" y="357"/>
                    </a:lnTo>
                    <a:lnTo>
                      <a:pt x="640" y="323"/>
                    </a:lnTo>
                    <a:lnTo>
                      <a:pt x="680" y="290"/>
                    </a:lnTo>
                    <a:lnTo>
                      <a:pt x="723" y="251"/>
                    </a:lnTo>
                    <a:lnTo>
                      <a:pt x="723" y="251"/>
                    </a:lnTo>
                    <a:lnTo>
                      <a:pt x="742" y="232"/>
                    </a:lnTo>
                    <a:lnTo>
                      <a:pt x="759" y="215"/>
                    </a:lnTo>
                    <a:lnTo>
                      <a:pt x="782" y="188"/>
                    </a:lnTo>
                    <a:lnTo>
                      <a:pt x="794" y="170"/>
                    </a:lnTo>
                    <a:lnTo>
                      <a:pt x="798" y="165"/>
                    </a:lnTo>
                    <a:lnTo>
                      <a:pt x="798" y="165"/>
                    </a:lnTo>
                    <a:lnTo>
                      <a:pt x="808" y="164"/>
                    </a:lnTo>
                    <a:lnTo>
                      <a:pt x="808" y="164"/>
                    </a:lnTo>
                    <a:lnTo>
                      <a:pt x="819" y="146"/>
                    </a:lnTo>
                    <a:lnTo>
                      <a:pt x="827" y="131"/>
                    </a:lnTo>
                    <a:lnTo>
                      <a:pt x="834" y="117"/>
                    </a:lnTo>
                    <a:lnTo>
                      <a:pt x="839" y="104"/>
                    </a:lnTo>
                    <a:lnTo>
                      <a:pt x="842" y="91"/>
                    </a:lnTo>
                    <a:lnTo>
                      <a:pt x="843" y="80"/>
                    </a:lnTo>
                    <a:lnTo>
                      <a:pt x="843" y="70"/>
                    </a:lnTo>
                    <a:lnTo>
                      <a:pt x="842" y="60"/>
                    </a:lnTo>
                    <a:lnTo>
                      <a:pt x="842" y="60"/>
                    </a:lnTo>
                    <a:lnTo>
                      <a:pt x="825" y="45"/>
                    </a:lnTo>
                    <a:lnTo>
                      <a:pt x="808" y="30"/>
                    </a:lnTo>
                    <a:lnTo>
                      <a:pt x="775" y="1"/>
                    </a:lnTo>
                    <a:lnTo>
                      <a:pt x="775" y="1"/>
                    </a:lnTo>
                    <a:lnTo>
                      <a:pt x="760" y="0"/>
                    </a:lnTo>
                    <a:lnTo>
                      <a:pt x="745" y="0"/>
                    </a:lnTo>
                    <a:lnTo>
                      <a:pt x="730" y="1"/>
                    </a:lnTo>
                    <a:lnTo>
                      <a:pt x="715" y="4"/>
                    </a:lnTo>
                    <a:lnTo>
                      <a:pt x="699" y="8"/>
                    </a:lnTo>
                    <a:lnTo>
                      <a:pt x="682" y="14"/>
                    </a:lnTo>
                    <a:lnTo>
                      <a:pt x="666" y="19"/>
                    </a:lnTo>
                    <a:lnTo>
                      <a:pt x="648" y="26"/>
                    </a:lnTo>
                    <a:lnTo>
                      <a:pt x="614" y="44"/>
                    </a:lnTo>
                    <a:lnTo>
                      <a:pt x="580" y="63"/>
                    </a:lnTo>
                    <a:lnTo>
                      <a:pt x="545" y="85"/>
                    </a:lnTo>
                    <a:lnTo>
                      <a:pt x="511" y="109"/>
                    </a:lnTo>
                    <a:lnTo>
                      <a:pt x="477" y="135"/>
                    </a:lnTo>
                    <a:lnTo>
                      <a:pt x="444" y="161"/>
                    </a:lnTo>
                    <a:lnTo>
                      <a:pt x="413" y="188"/>
                    </a:lnTo>
                    <a:lnTo>
                      <a:pt x="383" y="214"/>
                    </a:lnTo>
                    <a:lnTo>
                      <a:pt x="329" y="264"/>
                    </a:lnTo>
                    <a:lnTo>
                      <a:pt x="287" y="308"/>
                    </a:lnTo>
                    <a:lnTo>
                      <a:pt x="287" y="308"/>
                    </a:lnTo>
                    <a:lnTo>
                      <a:pt x="248" y="328"/>
                    </a:lnTo>
                    <a:lnTo>
                      <a:pt x="212" y="352"/>
                    </a:lnTo>
                    <a:lnTo>
                      <a:pt x="180" y="375"/>
                    </a:lnTo>
                    <a:lnTo>
                      <a:pt x="150" y="399"/>
                    </a:lnTo>
                    <a:lnTo>
                      <a:pt x="124" y="424"/>
                    </a:lnTo>
                    <a:lnTo>
                      <a:pt x="101" y="450"/>
                    </a:lnTo>
                    <a:lnTo>
                      <a:pt x="80" y="476"/>
                    </a:lnTo>
                    <a:lnTo>
                      <a:pt x="62" y="503"/>
                    </a:lnTo>
                    <a:lnTo>
                      <a:pt x="46" y="530"/>
                    </a:lnTo>
                    <a:lnTo>
                      <a:pt x="34" y="557"/>
                    </a:lnTo>
                    <a:lnTo>
                      <a:pt x="23" y="585"/>
                    </a:lnTo>
                    <a:lnTo>
                      <a:pt x="15" y="612"/>
                    </a:lnTo>
                    <a:lnTo>
                      <a:pt x="8" y="639"/>
                    </a:lnTo>
                    <a:lnTo>
                      <a:pt x="4" y="666"/>
                    </a:lnTo>
                    <a:lnTo>
                      <a:pt x="1" y="692"/>
                    </a:lnTo>
                    <a:lnTo>
                      <a:pt x="0" y="718"/>
                    </a:lnTo>
                    <a:lnTo>
                      <a:pt x="0" y="743"/>
                    </a:lnTo>
                    <a:lnTo>
                      <a:pt x="1" y="767"/>
                    </a:lnTo>
                    <a:lnTo>
                      <a:pt x="4" y="790"/>
                    </a:lnTo>
                    <a:lnTo>
                      <a:pt x="8" y="814"/>
                    </a:lnTo>
                    <a:lnTo>
                      <a:pt x="13" y="835"/>
                    </a:lnTo>
                    <a:lnTo>
                      <a:pt x="19" y="854"/>
                    </a:lnTo>
                    <a:lnTo>
                      <a:pt x="26" y="874"/>
                    </a:lnTo>
                    <a:lnTo>
                      <a:pt x="32" y="891"/>
                    </a:lnTo>
                    <a:lnTo>
                      <a:pt x="41" y="906"/>
                    </a:lnTo>
                    <a:lnTo>
                      <a:pt x="49" y="920"/>
                    </a:lnTo>
                    <a:lnTo>
                      <a:pt x="57" y="932"/>
                    </a:lnTo>
                    <a:lnTo>
                      <a:pt x="65" y="942"/>
                    </a:lnTo>
                    <a:lnTo>
                      <a:pt x="73" y="950"/>
                    </a:lnTo>
                    <a:lnTo>
                      <a:pt x="80" y="955"/>
                    </a:lnTo>
                    <a:lnTo>
                      <a:pt x="88" y="959"/>
                    </a:lnTo>
                    <a:lnTo>
                      <a:pt x="95" y="959"/>
                    </a:lnTo>
                    <a:lnTo>
                      <a:pt x="95" y="959"/>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9" name="Freeform 75"/>
              <p:cNvSpPr>
                <a:spLocks noEditPoints="1"/>
              </p:cNvSpPr>
              <p:nvPr/>
            </p:nvSpPr>
            <p:spPr bwMode="auto">
              <a:xfrm rot="1800000">
                <a:off x="1290720" y="2848025"/>
                <a:ext cx="144009" cy="141667"/>
              </a:xfrm>
              <a:custGeom>
                <a:avLst/>
                <a:gdLst/>
                <a:ahLst/>
                <a:cxnLst>
                  <a:cxn ang="0">
                    <a:pos x="0" y="234"/>
                  </a:cxn>
                  <a:cxn ang="0">
                    <a:pos x="0" y="234"/>
                  </a:cxn>
                  <a:cxn ang="0">
                    <a:pos x="3" y="243"/>
                  </a:cxn>
                  <a:cxn ang="0">
                    <a:pos x="3" y="243"/>
                  </a:cxn>
                  <a:cxn ang="0">
                    <a:pos x="12" y="226"/>
                  </a:cxn>
                  <a:cxn ang="0">
                    <a:pos x="22" y="211"/>
                  </a:cxn>
                  <a:cxn ang="0">
                    <a:pos x="41" y="185"/>
                  </a:cxn>
                  <a:cxn ang="0">
                    <a:pos x="78" y="143"/>
                  </a:cxn>
                  <a:cxn ang="0">
                    <a:pos x="78" y="143"/>
                  </a:cxn>
                  <a:cxn ang="0">
                    <a:pos x="54" y="168"/>
                  </a:cxn>
                  <a:cxn ang="0">
                    <a:pos x="33" y="191"/>
                  </a:cxn>
                  <a:cxn ang="0">
                    <a:pos x="15" y="214"/>
                  </a:cxn>
                  <a:cxn ang="0">
                    <a:pos x="0" y="234"/>
                  </a:cxn>
                  <a:cxn ang="0">
                    <a:pos x="0" y="234"/>
                  </a:cxn>
                  <a:cxn ang="0">
                    <a:pos x="245" y="1"/>
                  </a:cxn>
                  <a:cxn ang="0">
                    <a:pos x="245" y="1"/>
                  </a:cxn>
                  <a:cxn ang="0">
                    <a:pos x="245" y="0"/>
                  </a:cxn>
                  <a:cxn ang="0">
                    <a:pos x="245" y="0"/>
                  </a:cxn>
                  <a:cxn ang="0">
                    <a:pos x="195" y="41"/>
                  </a:cxn>
                  <a:cxn ang="0">
                    <a:pos x="162" y="68"/>
                  </a:cxn>
                  <a:cxn ang="0">
                    <a:pos x="127" y="98"/>
                  </a:cxn>
                  <a:cxn ang="0">
                    <a:pos x="127" y="98"/>
                  </a:cxn>
                  <a:cxn ang="0">
                    <a:pos x="181" y="53"/>
                  </a:cxn>
                  <a:cxn ang="0">
                    <a:pos x="245" y="1"/>
                  </a:cxn>
                  <a:cxn ang="0">
                    <a:pos x="245" y="1"/>
                  </a:cxn>
                </a:cxnLst>
                <a:rect l="0" t="0" r="r" b="b"/>
                <a:pathLst>
                  <a:path w="245" h="243">
                    <a:moveTo>
                      <a:pt x="0" y="234"/>
                    </a:moveTo>
                    <a:lnTo>
                      <a:pt x="0" y="234"/>
                    </a:lnTo>
                    <a:lnTo>
                      <a:pt x="3" y="243"/>
                    </a:lnTo>
                    <a:lnTo>
                      <a:pt x="3" y="243"/>
                    </a:lnTo>
                    <a:lnTo>
                      <a:pt x="12" y="226"/>
                    </a:lnTo>
                    <a:lnTo>
                      <a:pt x="22" y="211"/>
                    </a:lnTo>
                    <a:lnTo>
                      <a:pt x="41" y="185"/>
                    </a:lnTo>
                    <a:lnTo>
                      <a:pt x="78" y="143"/>
                    </a:lnTo>
                    <a:lnTo>
                      <a:pt x="78" y="143"/>
                    </a:lnTo>
                    <a:lnTo>
                      <a:pt x="54" y="168"/>
                    </a:lnTo>
                    <a:lnTo>
                      <a:pt x="33" y="191"/>
                    </a:lnTo>
                    <a:lnTo>
                      <a:pt x="15" y="214"/>
                    </a:lnTo>
                    <a:lnTo>
                      <a:pt x="0" y="234"/>
                    </a:lnTo>
                    <a:lnTo>
                      <a:pt x="0" y="234"/>
                    </a:lnTo>
                    <a:close/>
                    <a:moveTo>
                      <a:pt x="245" y="1"/>
                    </a:moveTo>
                    <a:lnTo>
                      <a:pt x="245" y="1"/>
                    </a:lnTo>
                    <a:lnTo>
                      <a:pt x="245" y="0"/>
                    </a:lnTo>
                    <a:lnTo>
                      <a:pt x="245" y="0"/>
                    </a:lnTo>
                    <a:lnTo>
                      <a:pt x="195" y="41"/>
                    </a:lnTo>
                    <a:lnTo>
                      <a:pt x="162" y="68"/>
                    </a:lnTo>
                    <a:lnTo>
                      <a:pt x="127" y="98"/>
                    </a:lnTo>
                    <a:lnTo>
                      <a:pt x="127" y="98"/>
                    </a:lnTo>
                    <a:lnTo>
                      <a:pt x="181" y="53"/>
                    </a:lnTo>
                    <a:lnTo>
                      <a:pt x="245" y="1"/>
                    </a:lnTo>
                    <a:lnTo>
                      <a:pt x="245" y="1"/>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0" name="Freeform 76"/>
              <p:cNvSpPr>
                <a:spLocks noEditPoints="1"/>
              </p:cNvSpPr>
              <p:nvPr/>
            </p:nvSpPr>
            <p:spPr bwMode="auto">
              <a:xfrm rot="1800000">
                <a:off x="1264268" y="2654578"/>
                <a:ext cx="341875" cy="228307"/>
              </a:xfrm>
              <a:custGeom>
                <a:avLst/>
                <a:gdLst/>
                <a:ahLst/>
                <a:cxnLst>
                  <a:cxn ang="0">
                    <a:pos x="0" y="390"/>
                  </a:cxn>
                  <a:cxn ang="0">
                    <a:pos x="0" y="390"/>
                  </a:cxn>
                  <a:cxn ang="0">
                    <a:pos x="2" y="387"/>
                  </a:cxn>
                  <a:cxn ang="0">
                    <a:pos x="2" y="387"/>
                  </a:cxn>
                  <a:cxn ang="0">
                    <a:pos x="23" y="369"/>
                  </a:cxn>
                  <a:cxn ang="0">
                    <a:pos x="48" y="352"/>
                  </a:cxn>
                  <a:cxn ang="0">
                    <a:pos x="74" y="335"/>
                  </a:cxn>
                  <a:cxn ang="0">
                    <a:pos x="101" y="320"/>
                  </a:cxn>
                  <a:cxn ang="0">
                    <a:pos x="101" y="320"/>
                  </a:cxn>
                  <a:cxn ang="0">
                    <a:pos x="75" y="335"/>
                  </a:cxn>
                  <a:cxn ang="0">
                    <a:pos x="49" y="352"/>
                  </a:cxn>
                  <a:cxn ang="0">
                    <a:pos x="25" y="369"/>
                  </a:cxn>
                  <a:cxn ang="0">
                    <a:pos x="0" y="390"/>
                  </a:cxn>
                  <a:cxn ang="0">
                    <a:pos x="0" y="390"/>
                  </a:cxn>
                  <a:cxn ang="0">
                    <a:pos x="585" y="0"/>
                  </a:cxn>
                  <a:cxn ang="0">
                    <a:pos x="585" y="0"/>
                  </a:cxn>
                  <a:cxn ang="0">
                    <a:pos x="545" y="14"/>
                  </a:cxn>
                  <a:cxn ang="0">
                    <a:pos x="522" y="25"/>
                  </a:cxn>
                  <a:cxn ang="0">
                    <a:pos x="496" y="37"/>
                  </a:cxn>
                  <a:cxn ang="0">
                    <a:pos x="463" y="55"/>
                  </a:cxn>
                  <a:cxn ang="0">
                    <a:pos x="427" y="78"/>
                  </a:cxn>
                  <a:cxn ang="0">
                    <a:pos x="382" y="108"/>
                  </a:cxn>
                  <a:cxn ang="0">
                    <a:pos x="329" y="146"/>
                  </a:cxn>
                  <a:cxn ang="0">
                    <a:pos x="329" y="146"/>
                  </a:cxn>
                  <a:cxn ang="0">
                    <a:pos x="304" y="165"/>
                  </a:cxn>
                  <a:cxn ang="0">
                    <a:pos x="281" y="184"/>
                  </a:cxn>
                  <a:cxn ang="0">
                    <a:pos x="239" y="219"/>
                  </a:cxn>
                  <a:cxn ang="0">
                    <a:pos x="202" y="251"/>
                  </a:cxn>
                  <a:cxn ang="0">
                    <a:pos x="185" y="264"/>
                  </a:cxn>
                  <a:cxn ang="0">
                    <a:pos x="169" y="277"/>
                  </a:cxn>
                  <a:cxn ang="0">
                    <a:pos x="169" y="277"/>
                  </a:cxn>
                  <a:cxn ang="0">
                    <a:pos x="128" y="304"/>
                  </a:cxn>
                  <a:cxn ang="0">
                    <a:pos x="128" y="304"/>
                  </a:cxn>
                  <a:cxn ang="0">
                    <a:pos x="170" y="262"/>
                  </a:cxn>
                  <a:cxn ang="0">
                    <a:pos x="221" y="215"/>
                  </a:cxn>
                  <a:cxn ang="0">
                    <a:pos x="278" y="165"/>
                  </a:cxn>
                  <a:cxn ang="0">
                    <a:pos x="308" y="140"/>
                  </a:cxn>
                  <a:cxn ang="0">
                    <a:pos x="339" y="116"/>
                  </a:cxn>
                  <a:cxn ang="0">
                    <a:pos x="371" y="93"/>
                  </a:cxn>
                  <a:cxn ang="0">
                    <a:pos x="402" y="71"/>
                  </a:cxn>
                  <a:cxn ang="0">
                    <a:pos x="435" y="52"/>
                  </a:cxn>
                  <a:cxn ang="0">
                    <a:pos x="466" y="34"/>
                  </a:cxn>
                  <a:cxn ang="0">
                    <a:pos x="497" y="20"/>
                  </a:cxn>
                  <a:cxn ang="0">
                    <a:pos x="527" y="10"/>
                  </a:cxn>
                  <a:cxn ang="0">
                    <a:pos x="542" y="5"/>
                  </a:cxn>
                  <a:cxn ang="0">
                    <a:pos x="556" y="3"/>
                  </a:cxn>
                  <a:cxn ang="0">
                    <a:pos x="571" y="1"/>
                  </a:cxn>
                  <a:cxn ang="0">
                    <a:pos x="585" y="0"/>
                  </a:cxn>
                  <a:cxn ang="0">
                    <a:pos x="585" y="0"/>
                  </a:cxn>
                </a:cxnLst>
                <a:rect l="0" t="0" r="r" b="b"/>
                <a:pathLst>
                  <a:path w="585" h="390">
                    <a:moveTo>
                      <a:pt x="0" y="390"/>
                    </a:moveTo>
                    <a:lnTo>
                      <a:pt x="0" y="390"/>
                    </a:lnTo>
                    <a:lnTo>
                      <a:pt x="2" y="387"/>
                    </a:lnTo>
                    <a:lnTo>
                      <a:pt x="2" y="387"/>
                    </a:lnTo>
                    <a:lnTo>
                      <a:pt x="23" y="369"/>
                    </a:lnTo>
                    <a:lnTo>
                      <a:pt x="48" y="352"/>
                    </a:lnTo>
                    <a:lnTo>
                      <a:pt x="74" y="335"/>
                    </a:lnTo>
                    <a:lnTo>
                      <a:pt x="101" y="320"/>
                    </a:lnTo>
                    <a:lnTo>
                      <a:pt x="101" y="320"/>
                    </a:lnTo>
                    <a:lnTo>
                      <a:pt x="75" y="335"/>
                    </a:lnTo>
                    <a:lnTo>
                      <a:pt x="49" y="352"/>
                    </a:lnTo>
                    <a:lnTo>
                      <a:pt x="25" y="369"/>
                    </a:lnTo>
                    <a:lnTo>
                      <a:pt x="0" y="390"/>
                    </a:lnTo>
                    <a:lnTo>
                      <a:pt x="0" y="390"/>
                    </a:lnTo>
                    <a:close/>
                    <a:moveTo>
                      <a:pt x="585" y="0"/>
                    </a:moveTo>
                    <a:lnTo>
                      <a:pt x="585" y="0"/>
                    </a:lnTo>
                    <a:lnTo>
                      <a:pt x="545" y="14"/>
                    </a:lnTo>
                    <a:lnTo>
                      <a:pt x="522" y="25"/>
                    </a:lnTo>
                    <a:lnTo>
                      <a:pt x="496" y="37"/>
                    </a:lnTo>
                    <a:lnTo>
                      <a:pt x="463" y="55"/>
                    </a:lnTo>
                    <a:lnTo>
                      <a:pt x="427" y="78"/>
                    </a:lnTo>
                    <a:lnTo>
                      <a:pt x="382" y="108"/>
                    </a:lnTo>
                    <a:lnTo>
                      <a:pt x="329" y="146"/>
                    </a:lnTo>
                    <a:lnTo>
                      <a:pt x="329" y="146"/>
                    </a:lnTo>
                    <a:lnTo>
                      <a:pt x="304" y="165"/>
                    </a:lnTo>
                    <a:lnTo>
                      <a:pt x="281" y="184"/>
                    </a:lnTo>
                    <a:lnTo>
                      <a:pt x="239" y="219"/>
                    </a:lnTo>
                    <a:lnTo>
                      <a:pt x="202" y="251"/>
                    </a:lnTo>
                    <a:lnTo>
                      <a:pt x="185" y="264"/>
                    </a:lnTo>
                    <a:lnTo>
                      <a:pt x="169" y="277"/>
                    </a:lnTo>
                    <a:lnTo>
                      <a:pt x="169" y="277"/>
                    </a:lnTo>
                    <a:lnTo>
                      <a:pt x="128" y="304"/>
                    </a:lnTo>
                    <a:lnTo>
                      <a:pt x="128" y="304"/>
                    </a:lnTo>
                    <a:lnTo>
                      <a:pt x="170" y="262"/>
                    </a:lnTo>
                    <a:lnTo>
                      <a:pt x="221" y="215"/>
                    </a:lnTo>
                    <a:lnTo>
                      <a:pt x="278" y="165"/>
                    </a:lnTo>
                    <a:lnTo>
                      <a:pt x="308" y="140"/>
                    </a:lnTo>
                    <a:lnTo>
                      <a:pt x="339" y="116"/>
                    </a:lnTo>
                    <a:lnTo>
                      <a:pt x="371" y="93"/>
                    </a:lnTo>
                    <a:lnTo>
                      <a:pt x="402" y="71"/>
                    </a:lnTo>
                    <a:lnTo>
                      <a:pt x="435" y="52"/>
                    </a:lnTo>
                    <a:lnTo>
                      <a:pt x="466" y="34"/>
                    </a:lnTo>
                    <a:lnTo>
                      <a:pt x="497" y="20"/>
                    </a:lnTo>
                    <a:lnTo>
                      <a:pt x="527" y="10"/>
                    </a:lnTo>
                    <a:lnTo>
                      <a:pt x="542" y="5"/>
                    </a:lnTo>
                    <a:lnTo>
                      <a:pt x="556" y="3"/>
                    </a:lnTo>
                    <a:lnTo>
                      <a:pt x="571" y="1"/>
                    </a:lnTo>
                    <a:lnTo>
                      <a:pt x="585" y="0"/>
                    </a:lnTo>
                    <a:lnTo>
                      <a:pt x="585"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1" name="Freeform 77"/>
              <p:cNvSpPr>
                <a:spLocks/>
              </p:cNvSpPr>
              <p:nvPr/>
            </p:nvSpPr>
            <p:spPr bwMode="auto">
              <a:xfrm rot="1800000">
                <a:off x="1067332" y="2718648"/>
                <a:ext cx="310264" cy="389878"/>
              </a:xfrm>
              <a:custGeom>
                <a:avLst/>
                <a:gdLst/>
                <a:ahLst/>
                <a:cxnLst>
                  <a:cxn ang="0">
                    <a:pos x="51" y="665"/>
                  </a:cxn>
                  <a:cxn ang="0">
                    <a:pos x="128" y="568"/>
                  </a:cxn>
                  <a:cxn ang="0">
                    <a:pos x="162" y="518"/>
                  </a:cxn>
                  <a:cxn ang="0">
                    <a:pos x="190" y="466"/>
                  </a:cxn>
                  <a:cxn ang="0">
                    <a:pos x="222" y="405"/>
                  </a:cxn>
                  <a:cxn ang="0">
                    <a:pos x="280" y="304"/>
                  </a:cxn>
                  <a:cxn ang="0">
                    <a:pos x="309" y="264"/>
                  </a:cxn>
                  <a:cxn ang="0">
                    <a:pos x="338" y="229"/>
                  </a:cxn>
                  <a:cxn ang="0">
                    <a:pos x="369" y="198"/>
                  </a:cxn>
                  <a:cxn ang="0">
                    <a:pos x="404" y="169"/>
                  </a:cxn>
                  <a:cxn ang="0">
                    <a:pos x="442" y="142"/>
                  </a:cxn>
                  <a:cxn ang="0">
                    <a:pos x="478" y="118"/>
                  </a:cxn>
                  <a:cxn ang="0">
                    <a:pos x="512" y="93"/>
                  </a:cxn>
                  <a:cxn ang="0">
                    <a:pos x="524" y="79"/>
                  </a:cxn>
                  <a:cxn ang="0">
                    <a:pos x="528" y="69"/>
                  </a:cxn>
                  <a:cxn ang="0">
                    <a:pos x="527" y="60"/>
                  </a:cxn>
                  <a:cxn ang="0">
                    <a:pos x="517" y="45"/>
                  </a:cxn>
                  <a:cxn ang="0">
                    <a:pos x="508" y="35"/>
                  </a:cxn>
                  <a:cxn ang="0">
                    <a:pos x="485" y="14"/>
                  </a:cxn>
                  <a:cxn ang="0">
                    <a:pos x="471" y="5"/>
                  </a:cxn>
                  <a:cxn ang="0">
                    <a:pos x="456" y="1"/>
                  </a:cxn>
                  <a:cxn ang="0">
                    <a:pos x="437" y="1"/>
                  </a:cxn>
                  <a:cxn ang="0">
                    <a:pos x="417" y="7"/>
                  </a:cxn>
                  <a:cxn ang="0">
                    <a:pos x="392" y="20"/>
                  </a:cxn>
                  <a:cxn ang="0">
                    <a:pos x="366" y="42"/>
                  </a:cxn>
                  <a:cxn ang="0">
                    <a:pos x="336" y="67"/>
                  </a:cxn>
                  <a:cxn ang="0">
                    <a:pos x="275" y="110"/>
                  </a:cxn>
                  <a:cxn ang="0">
                    <a:pos x="229" y="135"/>
                  </a:cxn>
                  <a:cxn ang="0">
                    <a:pos x="200" y="146"/>
                  </a:cxn>
                  <a:cxn ang="0">
                    <a:pos x="175" y="150"/>
                  </a:cxn>
                  <a:cxn ang="0">
                    <a:pos x="154" y="148"/>
                  </a:cxn>
                  <a:cxn ang="0">
                    <a:pos x="145" y="144"/>
                  </a:cxn>
                  <a:cxn ang="0">
                    <a:pos x="110" y="180"/>
                  </a:cxn>
                  <a:cxn ang="0">
                    <a:pos x="81" y="215"/>
                  </a:cxn>
                  <a:cxn ang="0">
                    <a:pos x="57" y="252"/>
                  </a:cxn>
                  <a:cxn ang="0">
                    <a:pos x="38" y="290"/>
                  </a:cxn>
                  <a:cxn ang="0">
                    <a:pos x="21" y="328"/>
                  </a:cxn>
                  <a:cxn ang="0">
                    <a:pos x="11" y="365"/>
                  </a:cxn>
                  <a:cxn ang="0">
                    <a:pos x="4" y="403"/>
                  </a:cxn>
                  <a:cxn ang="0">
                    <a:pos x="0" y="476"/>
                  </a:cxn>
                  <a:cxn ang="0">
                    <a:pos x="6" y="541"/>
                  </a:cxn>
                  <a:cxn ang="0">
                    <a:pos x="20" y="600"/>
                  </a:cxn>
                  <a:cxn ang="0">
                    <a:pos x="41" y="646"/>
                  </a:cxn>
                  <a:cxn ang="0">
                    <a:pos x="51" y="665"/>
                  </a:cxn>
                </a:cxnLst>
                <a:rect l="0" t="0" r="r" b="b"/>
                <a:pathLst>
                  <a:path w="528" h="665">
                    <a:moveTo>
                      <a:pt x="51" y="665"/>
                    </a:moveTo>
                    <a:lnTo>
                      <a:pt x="51" y="665"/>
                    </a:lnTo>
                    <a:lnTo>
                      <a:pt x="91" y="617"/>
                    </a:lnTo>
                    <a:lnTo>
                      <a:pt x="128" y="568"/>
                    </a:lnTo>
                    <a:lnTo>
                      <a:pt x="145" y="542"/>
                    </a:lnTo>
                    <a:lnTo>
                      <a:pt x="162" y="518"/>
                    </a:lnTo>
                    <a:lnTo>
                      <a:pt x="177" y="492"/>
                    </a:lnTo>
                    <a:lnTo>
                      <a:pt x="190" y="466"/>
                    </a:lnTo>
                    <a:lnTo>
                      <a:pt x="190" y="466"/>
                    </a:lnTo>
                    <a:lnTo>
                      <a:pt x="222" y="405"/>
                    </a:lnTo>
                    <a:lnTo>
                      <a:pt x="252" y="350"/>
                    </a:lnTo>
                    <a:lnTo>
                      <a:pt x="280" y="304"/>
                    </a:lnTo>
                    <a:lnTo>
                      <a:pt x="295" y="283"/>
                    </a:lnTo>
                    <a:lnTo>
                      <a:pt x="309" y="264"/>
                    </a:lnTo>
                    <a:lnTo>
                      <a:pt x="324" y="245"/>
                    </a:lnTo>
                    <a:lnTo>
                      <a:pt x="338" y="229"/>
                    </a:lnTo>
                    <a:lnTo>
                      <a:pt x="354" y="213"/>
                    </a:lnTo>
                    <a:lnTo>
                      <a:pt x="369" y="198"/>
                    </a:lnTo>
                    <a:lnTo>
                      <a:pt x="387" y="183"/>
                    </a:lnTo>
                    <a:lnTo>
                      <a:pt x="404" y="169"/>
                    </a:lnTo>
                    <a:lnTo>
                      <a:pt x="423" y="155"/>
                    </a:lnTo>
                    <a:lnTo>
                      <a:pt x="442" y="142"/>
                    </a:lnTo>
                    <a:lnTo>
                      <a:pt x="442" y="142"/>
                    </a:lnTo>
                    <a:lnTo>
                      <a:pt x="478" y="118"/>
                    </a:lnTo>
                    <a:lnTo>
                      <a:pt x="504" y="101"/>
                    </a:lnTo>
                    <a:lnTo>
                      <a:pt x="512" y="93"/>
                    </a:lnTo>
                    <a:lnTo>
                      <a:pt x="519" y="86"/>
                    </a:lnTo>
                    <a:lnTo>
                      <a:pt x="524" y="79"/>
                    </a:lnTo>
                    <a:lnTo>
                      <a:pt x="527" y="74"/>
                    </a:lnTo>
                    <a:lnTo>
                      <a:pt x="528" y="69"/>
                    </a:lnTo>
                    <a:lnTo>
                      <a:pt x="528" y="64"/>
                    </a:lnTo>
                    <a:lnTo>
                      <a:pt x="527" y="60"/>
                    </a:lnTo>
                    <a:lnTo>
                      <a:pt x="526" y="54"/>
                    </a:lnTo>
                    <a:lnTo>
                      <a:pt x="517" y="45"/>
                    </a:lnTo>
                    <a:lnTo>
                      <a:pt x="508" y="35"/>
                    </a:lnTo>
                    <a:lnTo>
                      <a:pt x="508" y="35"/>
                    </a:lnTo>
                    <a:lnTo>
                      <a:pt x="497" y="23"/>
                    </a:lnTo>
                    <a:lnTo>
                      <a:pt x="485" y="14"/>
                    </a:lnTo>
                    <a:lnTo>
                      <a:pt x="479" y="8"/>
                    </a:lnTo>
                    <a:lnTo>
                      <a:pt x="471" y="5"/>
                    </a:lnTo>
                    <a:lnTo>
                      <a:pt x="464" y="3"/>
                    </a:lnTo>
                    <a:lnTo>
                      <a:pt x="456" y="1"/>
                    </a:lnTo>
                    <a:lnTo>
                      <a:pt x="447" y="0"/>
                    </a:lnTo>
                    <a:lnTo>
                      <a:pt x="437" y="1"/>
                    </a:lnTo>
                    <a:lnTo>
                      <a:pt x="428" y="3"/>
                    </a:lnTo>
                    <a:lnTo>
                      <a:pt x="417" y="7"/>
                    </a:lnTo>
                    <a:lnTo>
                      <a:pt x="404" y="12"/>
                    </a:lnTo>
                    <a:lnTo>
                      <a:pt x="392" y="20"/>
                    </a:lnTo>
                    <a:lnTo>
                      <a:pt x="380" y="30"/>
                    </a:lnTo>
                    <a:lnTo>
                      <a:pt x="366" y="42"/>
                    </a:lnTo>
                    <a:lnTo>
                      <a:pt x="366" y="42"/>
                    </a:lnTo>
                    <a:lnTo>
                      <a:pt x="336" y="67"/>
                    </a:lnTo>
                    <a:lnTo>
                      <a:pt x="306" y="90"/>
                    </a:lnTo>
                    <a:lnTo>
                      <a:pt x="275" y="110"/>
                    </a:lnTo>
                    <a:lnTo>
                      <a:pt x="244" y="128"/>
                    </a:lnTo>
                    <a:lnTo>
                      <a:pt x="229" y="135"/>
                    </a:lnTo>
                    <a:lnTo>
                      <a:pt x="214" y="140"/>
                    </a:lnTo>
                    <a:lnTo>
                      <a:pt x="200" y="146"/>
                    </a:lnTo>
                    <a:lnTo>
                      <a:pt x="186" y="148"/>
                    </a:lnTo>
                    <a:lnTo>
                      <a:pt x="175" y="150"/>
                    </a:lnTo>
                    <a:lnTo>
                      <a:pt x="163" y="150"/>
                    </a:lnTo>
                    <a:lnTo>
                      <a:pt x="154" y="148"/>
                    </a:lnTo>
                    <a:lnTo>
                      <a:pt x="145" y="144"/>
                    </a:lnTo>
                    <a:lnTo>
                      <a:pt x="145" y="144"/>
                    </a:lnTo>
                    <a:lnTo>
                      <a:pt x="128" y="162"/>
                    </a:lnTo>
                    <a:lnTo>
                      <a:pt x="110" y="180"/>
                    </a:lnTo>
                    <a:lnTo>
                      <a:pt x="95" y="198"/>
                    </a:lnTo>
                    <a:lnTo>
                      <a:pt x="81" y="215"/>
                    </a:lnTo>
                    <a:lnTo>
                      <a:pt x="68" y="234"/>
                    </a:lnTo>
                    <a:lnTo>
                      <a:pt x="57" y="252"/>
                    </a:lnTo>
                    <a:lnTo>
                      <a:pt x="46" y="271"/>
                    </a:lnTo>
                    <a:lnTo>
                      <a:pt x="38" y="290"/>
                    </a:lnTo>
                    <a:lnTo>
                      <a:pt x="30" y="309"/>
                    </a:lnTo>
                    <a:lnTo>
                      <a:pt x="21" y="328"/>
                    </a:lnTo>
                    <a:lnTo>
                      <a:pt x="16" y="347"/>
                    </a:lnTo>
                    <a:lnTo>
                      <a:pt x="11" y="365"/>
                    </a:lnTo>
                    <a:lnTo>
                      <a:pt x="6" y="384"/>
                    </a:lnTo>
                    <a:lnTo>
                      <a:pt x="4" y="403"/>
                    </a:lnTo>
                    <a:lnTo>
                      <a:pt x="0" y="440"/>
                    </a:lnTo>
                    <a:lnTo>
                      <a:pt x="0" y="476"/>
                    </a:lnTo>
                    <a:lnTo>
                      <a:pt x="1" y="508"/>
                    </a:lnTo>
                    <a:lnTo>
                      <a:pt x="6" y="541"/>
                    </a:lnTo>
                    <a:lnTo>
                      <a:pt x="12" y="571"/>
                    </a:lnTo>
                    <a:lnTo>
                      <a:pt x="20" y="600"/>
                    </a:lnTo>
                    <a:lnTo>
                      <a:pt x="30" y="624"/>
                    </a:lnTo>
                    <a:lnTo>
                      <a:pt x="41" y="646"/>
                    </a:lnTo>
                    <a:lnTo>
                      <a:pt x="51" y="665"/>
                    </a:lnTo>
                    <a:lnTo>
                      <a:pt x="51" y="66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2" name="Freeform 78"/>
              <p:cNvSpPr>
                <a:spLocks/>
              </p:cNvSpPr>
              <p:nvPr/>
            </p:nvSpPr>
            <p:spPr bwMode="auto">
              <a:xfrm rot="1800000">
                <a:off x="1418825" y="2711364"/>
                <a:ext cx="247040" cy="162742"/>
              </a:xfrm>
              <a:custGeom>
                <a:avLst/>
                <a:gdLst/>
                <a:ahLst/>
                <a:cxnLst>
                  <a:cxn ang="0">
                    <a:pos x="0" y="200"/>
                  </a:cxn>
                  <a:cxn ang="0">
                    <a:pos x="0" y="200"/>
                  </a:cxn>
                  <a:cxn ang="0">
                    <a:pos x="48" y="161"/>
                  </a:cxn>
                  <a:cxn ang="0">
                    <a:pos x="101" y="120"/>
                  </a:cxn>
                  <a:cxn ang="0">
                    <a:pos x="128" y="100"/>
                  </a:cxn>
                  <a:cxn ang="0">
                    <a:pos x="157" y="79"/>
                  </a:cxn>
                  <a:cxn ang="0">
                    <a:pos x="184" y="61"/>
                  </a:cxn>
                  <a:cxn ang="0">
                    <a:pos x="213" y="44"/>
                  </a:cxn>
                  <a:cxn ang="0">
                    <a:pos x="240" y="29"/>
                  </a:cxn>
                  <a:cxn ang="0">
                    <a:pos x="267" y="16"/>
                  </a:cxn>
                  <a:cxn ang="0">
                    <a:pos x="293" y="8"/>
                  </a:cxn>
                  <a:cxn ang="0">
                    <a:pos x="318" y="1"/>
                  </a:cxn>
                  <a:cxn ang="0">
                    <a:pos x="328" y="0"/>
                  </a:cxn>
                  <a:cxn ang="0">
                    <a:pos x="339" y="0"/>
                  </a:cxn>
                  <a:cxn ang="0">
                    <a:pos x="350" y="0"/>
                  </a:cxn>
                  <a:cxn ang="0">
                    <a:pos x="361" y="1"/>
                  </a:cxn>
                  <a:cxn ang="0">
                    <a:pos x="371" y="4"/>
                  </a:cxn>
                  <a:cxn ang="0">
                    <a:pos x="380" y="8"/>
                  </a:cxn>
                  <a:cxn ang="0">
                    <a:pos x="388" y="14"/>
                  </a:cxn>
                  <a:cxn ang="0">
                    <a:pos x="397" y="20"/>
                  </a:cxn>
                  <a:cxn ang="0">
                    <a:pos x="397" y="20"/>
                  </a:cxn>
                  <a:cxn ang="0">
                    <a:pos x="403" y="29"/>
                  </a:cxn>
                  <a:cxn ang="0">
                    <a:pos x="409" y="35"/>
                  </a:cxn>
                  <a:cxn ang="0">
                    <a:pos x="414" y="44"/>
                  </a:cxn>
                  <a:cxn ang="0">
                    <a:pos x="417" y="50"/>
                  </a:cxn>
                  <a:cxn ang="0">
                    <a:pos x="420" y="59"/>
                  </a:cxn>
                  <a:cxn ang="0">
                    <a:pos x="421" y="67"/>
                  </a:cxn>
                  <a:cxn ang="0">
                    <a:pos x="422" y="75"/>
                  </a:cxn>
                  <a:cxn ang="0">
                    <a:pos x="422" y="83"/>
                  </a:cxn>
                  <a:cxn ang="0">
                    <a:pos x="420" y="100"/>
                  </a:cxn>
                  <a:cxn ang="0">
                    <a:pos x="414" y="116"/>
                  </a:cxn>
                  <a:cxn ang="0">
                    <a:pos x="406" y="132"/>
                  </a:cxn>
                  <a:cxn ang="0">
                    <a:pos x="395" y="149"/>
                  </a:cxn>
                  <a:cxn ang="0">
                    <a:pos x="383" y="166"/>
                  </a:cxn>
                  <a:cxn ang="0">
                    <a:pos x="368" y="183"/>
                  </a:cxn>
                  <a:cxn ang="0">
                    <a:pos x="337" y="215"/>
                  </a:cxn>
                  <a:cxn ang="0">
                    <a:pos x="304" y="248"/>
                  </a:cxn>
                  <a:cxn ang="0">
                    <a:pos x="271" y="278"/>
                  </a:cxn>
                  <a:cxn ang="0">
                    <a:pos x="271" y="278"/>
                  </a:cxn>
                  <a:cxn ang="0">
                    <a:pos x="264" y="271"/>
                  </a:cxn>
                  <a:cxn ang="0">
                    <a:pos x="256" y="263"/>
                  </a:cxn>
                  <a:cxn ang="0">
                    <a:pos x="247" y="256"/>
                  </a:cxn>
                  <a:cxn ang="0">
                    <a:pos x="238" y="252"/>
                  </a:cxn>
                  <a:cxn ang="0">
                    <a:pos x="238" y="252"/>
                  </a:cxn>
                  <a:cxn ang="0">
                    <a:pos x="213" y="237"/>
                  </a:cxn>
                  <a:cxn ang="0">
                    <a:pos x="187" y="224"/>
                  </a:cxn>
                  <a:cxn ang="0">
                    <a:pos x="158" y="213"/>
                  </a:cxn>
                  <a:cxn ang="0">
                    <a:pos x="128" y="202"/>
                  </a:cxn>
                  <a:cxn ang="0">
                    <a:pos x="113" y="198"/>
                  </a:cxn>
                  <a:cxn ang="0">
                    <a:pos x="98" y="195"/>
                  </a:cxn>
                  <a:cxn ang="0">
                    <a:pos x="82" y="192"/>
                  </a:cxn>
                  <a:cxn ang="0">
                    <a:pos x="67" y="192"/>
                  </a:cxn>
                  <a:cxn ang="0">
                    <a:pos x="50" y="192"/>
                  </a:cxn>
                  <a:cxn ang="0">
                    <a:pos x="34" y="194"/>
                  </a:cxn>
                  <a:cxn ang="0">
                    <a:pos x="16" y="196"/>
                  </a:cxn>
                  <a:cxn ang="0">
                    <a:pos x="0" y="200"/>
                  </a:cxn>
                  <a:cxn ang="0">
                    <a:pos x="0" y="200"/>
                  </a:cxn>
                </a:cxnLst>
                <a:rect l="0" t="0" r="r" b="b"/>
                <a:pathLst>
                  <a:path w="422" h="278">
                    <a:moveTo>
                      <a:pt x="0" y="200"/>
                    </a:moveTo>
                    <a:lnTo>
                      <a:pt x="0" y="200"/>
                    </a:lnTo>
                    <a:lnTo>
                      <a:pt x="48" y="161"/>
                    </a:lnTo>
                    <a:lnTo>
                      <a:pt x="101" y="120"/>
                    </a:lnTo>
                    <a:lnTo>
                      <a:pt x="128" y="100"/>
                    </a:lnTo>
                    <a:lnTo>
                      <a:pt x="157" y="79"/>
                    </a:lnTo>
                    <a:lnTo>
                      <a:pt x="184" y="61"/>
                    </a:lnTo>
                    <a:lnTo>
                      <a:pt x="213" y="44"/>
                    </a:lnTo>
                    <a:lnTo>
                      <a:pt x="240" y="29"/>
                    </a:lnTo>
                    <a:lnTo>
                      <a:pt x="267" y="16"/>
                    </a:lnTo>
                    <a:lnTo>
                      <a:pt x="293" y="8"/>
                    </a:lnTo>
                    <a:lnTo>
                      <a:pt x="318" y="1"/>
                    </a:lnTo>
                    <a:lnTo>
                      <a:pt x="328" y="0"/>
                    </a:lnTo>
                    <a:lnTo>
                      <a:pt x="339" y="0"/>
                    </a:lnTo>
                    <a:lnTo>
                      <a:pt x="350" y="0"/>
                    </a:lnTo>
                    <a:lnTo>
                      <a:pt x="361" y="1"/>
                    </a:lnTo>
                    <a:lnTo>
                      <a:pt x="371" y="4"/>
                    </a:lnTo>
                    <a:lnTo>
                      <a:pt x="380" y="8"/>
                    </a:lnTo>
                    <a:lnTo>
                      <a:pt x="388" y="14"/>
                    </a:lnTo>
                    <a:lnTo>
                      <a:pt x="397" y="20"/>
                    </a:lnTo>
                    <a:lnTo>
                      <a:pt x="397" y="20"/>
                    </a:lnTo>
                    <a:lnTo>
                      <a:pt x="403" y="29"/>
                    </a:lnTo>
                    <a:lnTo>
                      <a:pt x="409" y="35"/>
                    </a:lnTo>
                    <a:lnTo>
                      <a:pt x="414" y="44"/>
                    </a:lnTo>
                    <a:lnTo>
                      <a:pt x="417" y="50"/>
                    </a:lnTo>
                    <a:lnTo>
                      <a:pt x="420" y="59"/>
                    </a:lnTo>
                    <a:lnTo>
                      <a:pt x="421" y="67"/>
                    </a:lnTo>
                    <a:lnTo>
                      <a:pt x="422" y="75"/>
                    </a:lnTo>
                    <a:lnTo>
                      <a:pt x="422" y="83"/>
                    </a:lnTo>
                    <a:lnTo>
                      <a:pt x="420" y="100"/>
                    </a:lnTo>
                    <a:lnTo>
                      <a:pt x="414" y="116"/>
                    </a:lnTo>
                    <a:lnTo>
                      <a:pt x="406" y="132"/>
                    </a:lnTo>
                    <a:lnTo>
                      <a:pt x="395" y="149"/>
                    </a:lnTo>
                    <a:lnTo>
                      <a:pt x="383" y="166"/>
                    </a:lnTo>
                    <a:lnTo>
                      <a:pt x="368" y="183"/>
                    </a:lnTo>
                    <a:lnTo>
                      <a:pt x="337" y="215"/>
                    </a:lnTo>
                    <a:lnTo>
                      <a:pt x="304" y="248"/>
                    </a:lnTo>
                    <a:lnTo>
                      <a:pt x="271" y="278"/>
                    </a:lnTo>
                    <a:lnTo>
                      <a:pt x="271" y="278"/>
                    </a:lnTo>
                    <a:lnTo>
                      <a:pt x="264" y="271"/>
                    </a:lnTo>
                    <a:lnTo>
                      <a:pt x="256" y="263"/>
                    </a:lnTo>
                    <a:lnTo>
                      <a:pt x="247" y="256"/>
                    </a:lnTo>
                    <a:lnTo>
                      <a:pt x="238" y="252"/>
                    </a:lnTo>
                    <a:lnTo>
                      <a:pt x="238" y="252"/>
                    </a:lnTo>
                    <a:lnTo>
                      <a:pt x="213" y="237"/>
                    </a:lnTo>
                    <a:lnTo>
                      <a:pt x="187" y="224"/>
                    </a:lnTo>
                    <a:lnTo>
                      <a:pt x="158" y="213"/>
                    </a:lnTo>
                    <a:lnTo>
                      <a:pt x="128" y="202"/>
                    </a:lnTo>
                    <a:lnTo>
                      <a:pt x="113" y="198"/>
                    </a:lnTo>
                    <a:lnTo>
                      <a:pt x="98" y="195"/>
                    </a:lnTo>
                    <a:lnTo>
                      <a:pt x="82" y="192"/>
                    </a:lnTo>
                    <a:lnTo>
                      <a:pt x="67" y="192"/>
                    </a:lnTo>
                    <a:lnTo>
                      <a:pt x="50" y="192"/>
                    </a:lnTo>
                    <a:lnTo>
                      <a:pt x="34" y="194"/>
                    </a:lnTo>
                    <a:lnTo>
                      <a:pt x="16" y="196"/>
                    </a:lnTo>
                    <a:lnTo>
                      <a:pt x="0" y="200"/>
                    </a:lnTo>
                    <a:lnTo>
                      <a:pt x="0" y="20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3" name="Freeform 79"/>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4" name="Freeform 80"/>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5" name="Freeform 150"/>
              <p:cNvSpPr>
                <a:spLocks/>
              </p:cNvSpPr>
              <p:nvPr/>
            </p:nvSpPr>
            <p:spPr bwMode="auto">
              <a:xfrm rot="1800000">
                <a:off x="2295056" y="3825072"/>
                <a:ext cx="347730" cy="251723"/>
              </a:xfrm>
              <a:custGeom>
                <a:avLst/>
                <a:gdLst/>
                <a:ahLst/>
                <a:cxnLst>
                  <a:cxn ang="0">
                    <a:pos x="35" y="416"/>
                  </a:cxn>
                  <a:cxn ang="0">
                    <a:pos x="35" y="416"/>
                  </a:cxn>
                  <a:cxn ang="0">
                    <a:pos x="31" y="413"/>
                  </a:cxn>
                  <a:cxn ang="0">
                    <a:pos x="27" y="410"/>
                  </a:cxn>
                  <a:cxn ang="0">
                    <a:pos x="20" y="404"/>
                  </a:cxn>
                  <a:cxn ang="0">
                    <a:pos x="15" y="393"/>
                  </a:cxn>
                  <a:cxn ang="0">
                    <a:pos x="10" y="382"/>
                  </a:cxn>
                  <a:cxn ang="0">
                    <a:pos x="3" y="361"/>
                  </a:cxn>
                  <a:cxn ang="0">
                    <a:pos x="0" y="353"/>
                  </a:cxn>
                  <a:cxn ang="0">
                    <a:pos x="0" y="353"/>
                  </a:cxn>
                  <a:cxn ang="0">
                    <a:pos x="14" y="338"/>
                  </a:cxn>
                  <a:cxn ang="0">
                    <a:pos x="34" y="320"/>
                  </a:cxn>
                  <a:cxn ang="0">
                    <a:pos x="60" y="301"/>
                  </a:cxn>
                  <a:cxn ang="0">
                    <a:pos x="90" y="278"/>
                  </a:cxn>
                  <a:cxn ang="0">
                    <a:pos x="162" y="229"/>
                  </a:cxn>
                  <a:cxn ang="0">
                    <a:pos x="245" y="176"/>
                  </a:cxn>
                  <a:cxn ang="0">
                    <a:pos x="332" y="123"/>
                  </a:cxn>
                  <a:cxn ang="0">
                    <a:pos x="420" y="72"/>
                  </a:cxn>
                  <a:cxn ang="0">
                    <a:pos x="461" y="51"/>
                  </a:cxn>
                  <a:cxn ang="0">
                    <a:pos x="500" y="30"/>
                  </a:cxn>
                  <a:cxn ang="0">
                    <a:pos x="535" y="14"/>
                  </a:cxn>
                  <a:cxn ang="0">
                    <a:pos x="568" y="0"/>
                  </a:cxn>
                  <a:cxn ang="0">
                    <a:pos x="568" y="0"/>
                  </a:cxn>
                  <a:cxn ang="0">
                    <a:pos x="575" y="7"/>
                  </a:cxn>
                  <a:cxn ang="0">
                    <a:pos x="580" y="17"/>
                  </a:cxn>
                  <a:cxn ang="0">
                    <a:pos x="586" y="29"/>
                  </a:cxn>
                  <a:cxn ang="0">
                    <a:pos x="591" y="45"/>
                  </a:cxn>
                  <a:cxn ang="0">
                    <a:pos x="593" y="55"/>
                  </a:cxn>
                  <a:cxn ang="0">
                    <a:pos x="594" y="66"/>
                  </a:cxn>
                  <a:cxn ang="0">
                    <a:pos x="595" y="78"/>
                  </a:cxn>
                  <a:cxn ang="0">
                    <a:pos x="594" y="90"/>
                  </a:cxn>
                  <a:cxn ang="0">
                    <a:pos x="593" y="104"/>
                  </a:cxn>
                  <a:cxn ang="0">
                    <a:pos x="589" y="119"/>
                  </a:cxn>
                  <a:cxn ang="0">
                    <a:pos x="589" y="119"/>
                  </a:cxn>
                  <a:cxn ang="0">
                    <a:pos x="586" y="126"/>
                  </a:cxn>
                  <a:cxn ang="0">
                    <a:pos x="580" y="135"/>
                  </a:cxn>
                  <a:cxn ang="0">
                    <a:pos x="574" y="146"/>
                  </a:cxn>
                  <a:cxn ang="0">
                    <a:pos x="565" y="157"/>
                  </a:cxn>
                  <a:cxn ang="0">
                    <a:pos x="542" y="183"/>
                  </a:cxn>
                  <a:cxn ang="0">
                    <a:pos x="512" y="210"/>
                  </a:cxn>
                  <a:cxn ang="0">
                    <a:pos x="478" y="239"/>
                  </a:cxn>
                  <a:cxn ang="0">
                    <a:pos x="440" y="269"/>
                  </a:cxn>
                  <a:cxn ang="0">
                    <a:pos x="398" y="299"/>
                  </a:cxn>
                  <a:cxn ang="0">
                    <a:pos x="354" y="327"/>
                  </a:cxn>
                  <a:cxn ang="0">
                    <a:pos x="308" y="355"/>
                  </a:cxn>
                  <a:cxn ang="0">
                    <a:pos x="263" y="379"/>
                  </a:cxn>
                  <a:cxn ang="0">
                    <a:pos x="240" y="389"/>
                  </a:cxn>
                  <a:cxn ang="0">
                    <a:pos x="218" y="400"/>
                  </a:cxn>
                  <a:cxn ang="0">
                    <a:pos x="196" y="408"/>
                  </a:cxn>
                  <a:cxn ang="0">
                    <a:pos x="174" y="415"/>
                  </a:cxn>
                  <a:cxn ang="0">
                    <a:pos x="154" y="421"/>
                  </a:cxn>
                  <a:cxn ang="0">
                    <a:pos x="134" y="425"/>
                  </a:cxn>
                  <a:cxn ang="0">
                    <a:pos x="114" y="428"/>
                  </a:cxn>
                  <a:cxn ang="0">
                    <a:pos x="95" y="430"/>
                  </a:cxn>
                  <a:cxn ang="0">
                    <a:pos x="79" y="430"/>
                  </a:cxn>
                  <a:cxn ang="0">
                    <a:pos x="63" y="427"/>
                  </a:cxn>
                  <a:cxn ang="0">
                    <a:pos x="48" y="423"/>
                  </a:cxn>
                  <a:cxn ang="0">
                    <a:pos x="35" y="416"/>
                  </a:cxn>
                  <a:cxn ang="0">
                    <a:pos x="35" y="416"/>
                  </a:cxn>
                </a:cxnLst>
                <a:rect l="0" t="0" r="r" b="b"/>
                <a:pathLst>
                  <a:path w="595" h="430">
                    <a:moveTo>
                      <a:pt x="35" y="416"/>
                    </a:moveTo>
                    <a:lnTo>
                      <a:pt x="35" y="416"/>
                    </a:lnTo>
                    <a:lnTo>
                      <a:pt x="31" y="413"/>
                    </a:lnTo>
                    <a:lnTo>
                      <a:pt x="27" y="410"/>
                    </a:lnTo>
                    <a:lnTo>
                      <a:pt x="20" y="404"/>
                    </a:lnTo>
                    <a:lnTo>
                      <a:pt x="15" y="393"/>
                    </a:lnTo>
                    <a:lnTo>
                      <a:pt x="10" y="382"/>
                    </a:lnTo>
                    <a:lnTo>
                      <a:pt x="3" y="361"/>
                    </a:lnTo>
                    <a:lnTo>
                      <a:pt x="0" y="353"/>
                    </a:lnTo>
                    <a:lnTo>
                      <a:pt x="0" y="353"/>
                    </a:lnTo>
                    <a:lnTo>
                      <a:pt x="14" y="338"/>
                    </a:lnTo>
                    <a:lnTo>
                      <a:pt x="34" y="320"/>
                    </a:lnTo>
                    <a:lnTo>
                      <a:pt x="60" y="301"/>
                    </a:lnTo>
                    <a:lnTo>
                      <a:pt x="90" y="278"/>
                    </a:lnTo>
                    <a:lnTo>
                      <a:pt x="162" y="229"/>
                    </a:lnTo>
                    <a:lnTo>
                      <a:pt x="245" y="176"/>
                    </a:lnTo>
                    <a:lnTo>
                      <a:pt x="332" y="123"/>
                    </a:lnTo>
                    <a:lnTo>
                      <a:pt x="420" y="72"/>
                    </a:lnTo>
                    <a:lnTo>
                      <a:pt x="461" y="51"/>
                    </a:lnTo>
                    <a:lnTo>
                      <a:pt x="500" y="30"/>
                    </a:lnTo>
                    <a:lnTo>
                      <a:pt x="535" y="14"/>
                    </a:lnTo>
                    <a:lnTo>
                      <a:pt x="568" y="0"/>
                    </a:lnTo>
                    <a:lnTo>
                      <a:pt x="568" y="0"/>
                    </a:lnTo>
                    <a:lnTo>
                      <a:pt x="575" y="7"/>
                    </a:lnTo>
                    <a:lnTo>
                      <a:pt x="580" y="17"/>
                    </a:lnTo>
                    <a:lnTo>
                      <a:pt x="586" y="29"/>
                    </a:lnTo>
                    <a:lnTo>
                      <a:pt x="591" y="45"/>
                    </a:lnTo>
                    <a:lnTo>
                      <a:pt x="593" y="55"/>
                    </a:lnTo>
                    <a:lnTo>
                      <a:pt x="594" y="66"/>
                    </a:lnTo>
                    <a:lnTo>
                      <a:pt x="595" y="78"/>
                    </a:lnTo>
                    <a:lnTo>
                      <a:pt x="594" y="90"/>
                    </a:lnTo>
                    <a:lnTo>
                      <a:pt x="593" y="104"/>
                    </a:lnTo>
                    <a:lnTo>
                      <a:pt x="589" y="119"/>
                    </a:lnTo>
                    <a:lnTo>
                      <a:pt x="589" y="119"/>
                    </a:lnTo>
                    <a:lnTo>
                      <a:pt x="586" y="126"/>
                    </a:lnTo>
                    <a:lnTo>
                      <a:pt x="580" y="135"/>
                    </a:lnTo>
                    <a:lnTo>
                      <a:pt x="574" y="146"/>
                    </a:lnTo>
                    <a:lnTo>
                      <a:pt x="565" y="157"/>
                    </a:lnTo>
                    <a:lnTo>
                      <a:pt x="542" y="183"/>
                    </a:lnTo>
                    <a:lnTo>
                      <a:pt x="512" y="210"/>
                    </a:lnTo>
                    <a:lnTo>
                      <a:pt x="478" y="239"/>
                    </a:lnTo>
                    <a:lnTo>
                      <a:pt x="440" y="269"/>
                    </a:lnTo>
                    <a:lnTo>
                      <a:pt x="398" y="299"/>
                    </a:lnTo>
                    <a:lnTo>
                      <a:pt x="354" y="327"/>
                    </a:lnTo>
                    <a:lnTo>
                      <a:pt x="308" y="355"/>
                    </a:lnTo>
                    <a:lnTo>
                      <a:pt x="263" y="379"/>
                    </a:lnTo>
                    <a:lnTo>
                      <a:pt x="240" y="389"/>
                    </a:lnTo>
                    <a:lnTo>
                      <a:pt x="218" y="400"/>
                    </a:lnTo>
                    <a:lnTo>
                      <a:pt x="196" y="408"/>
                    </a:lnTo>
                    <a:lnTo>
                      <a:pt x="174" y="415"/>
                    </a:lnTo>
                    <a:lnTo>
                      <a:pt x="154" y="421"/>
                    </a:lnTo>
                    <a:lnTo>
                      <a:pt x="134" y="425"/>
                    </a:lnTo>
                    <a:lnTo>
                      <a:pt x="114" y="428"/>
                    </a:lnTo>
                    <a:lnTo>
                      <a:pt x="95" y="430"/>
                    </a:lnTo>
                    <a:lnTo>
                      <a:pt x="79" y="430"/>
                    </a:lnTo>
                    <a:lnTo>
                      <a:pt x="63" y="427"/>
                    </a:lnTo>
                    <a:lnTo>
                      <a:pt x="48" y="423"/>
                    </a:lnTo>
                    <a:lnTo>
                      <a:pt x="35" y="416"/>
                    </a:lnTo>
                    <a:lnTo>
                      <a:pt x="35" y="416"/>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6" name="Freeform 151"/>
              <p:cNvSpPr>
                <a:spLocks/>
              </p:cNvSpPr>
              <p:nvPr/>
            </p:nvSpPr>
            <p:spPr bwMode="auto">
              <a:xfrm rot="1800000">
                <a:off x="2276734" y="3861757"/>
                <a:ext cx="458956" cy="290360"/>
              </a:xfrm>
              <a:custGeom>
                <a:avLst/>
                <a:gdLst/>
                <a:ahLst/>
                <a:cxnLst>
                  <a:cxn ang="0">
                    <a:pos x="53" y="493"/>
                  </a:cxn>
                  <a:cxn ang="0">
                    <a:pos x="53" y="493"/>
                  </a:cxn>
                  <a:cxn ang="0">
                    <a:pos x="28" y="454"/>
                  </a:cxn>
                  <a:cxn ang="0">
                    <a:pos x="16" y="431"/>
                  </a:cxn>
                  <a:cxn ang="0">
                    <a:pos x="2" y="405"/>
                  </a:cxn>
                  <a:cxn ang="0">
                    <a:pos x="2" y="405"/>
                  </a:cxn>
                  <a:cxn ang="0">
                    <a:pos x="0" y="399"/>
                  </a:cxn>
                  <a:cxn ang="0">
                    <a:pos x="0" y="392"/>
                  </a:cxn>
                  <a:cxn ang="0">
                    <a:pos x="0" y="386"/>
                  </a:cxn>
                  <a:cxn ang="0">
                    <a:pos x="2" y="380"/>
                  </a:cxn>
                  <a:cxn ang="0">
                    <a:pos x="5" y="373"/>
                  </a:cxn>
                  <a:cxn ang="0">
                    <a:pos x="10" y="367"/>
                  </a:cxn>
                  <a:cxn ang="0">
                    <a:pos x="25" y="352"/>
                  </a:cxn>
                  <a:cxn ang="0">
                    <a:pos x="45" y="335"/>
                  </a:cxn>
                  <a:cxn ang="0">
                    <a:pos x="70" y="316"/>
                  </a:cxn>
                  <a:cxn ang="0">
                    <a:pos x="133" y="271"/>
                  </a:cxn>
                  <a:cxn ang="0">
                    <a:pos x="133" y="271"/>
                  </a:cxn>
                  <a:cxn ang="0">
                    <a:pos x="178" y="241"/>
                  </a:cxn>
                  <a:cxn ang="0">
                    <a:pos x="238" y="202"/>
                  </a:cxn>
                  <a:cxn ang="0">
                    <a:pos x="306" y="159"/>
                  </a:cxn>
                  <a:cxn ang="0">
                    <a:pos x="378" y="116"/>
                  </a:cxn>
                  <a:cxn ang="0">
                    <a:pos x="508" y="38"/>
                  </a:cxn>
                  <a:cxn ang="0">
                    <a:pos x="554" y="12"/>
                  </a:cxn>
                  <a:cxn ang="0">
                    <a:pos x="579" y="0"/>
                  </a:cxn>
                  <a:cxn ang="0">
                    <a:pos x="579" y="0"/>
                  </a:cxn>
                  <a:cxn ang="0">
                    <a:pos x="783" y="288"/>
                  </a:cxn>
                  <a:cxn ang="0">
                    <a:pos x="782" y="493"/>
                  </a:cxn>
                  <a:cxn ang="0">
                    <a:pos x="325" y="493"/>
                  </a:cxn>
                  <a:cxn ang="0">
                    <a:pos x="325" y="496"/>
                  </a:cxn>
                  <a:cxn ang="0">
                    <a:pos x="53" y="493"/>
                  </a:cxn>
                </a:cxnLst>
                <a:rect l="0" t="0" r="r" b="b"/>
                <a:pathLst>
                  <a:path w="783" h="496">
                    <a:moveTo>
                      <a:pt x="53" y="493"/>
                    </a:moveTo>
                    <a:lnTo>
                      <a:pt x="53" y="493"/>
                    </a:lnTo>
                    <a:lnTo>
                      <a:pt x="28" y="454"/>
                    </a:lnTo>
                    <a:lnTo>
                      <a:pt x="16" y="431"/>
                    </a:lnTo>
                    <a:lnTo>
                      <a:pt x="2" y="405"/>
                    </a:lnTo>
                    <a:lnTo>
                      <a:pt x="2" y="405"/>
                    </a:lnTo>
                    <a:lnTo>
                      <a:pt x="0" y="399"/>
                    </a:lnTo>
                    <a:lnTo>
                      <a:pt x="0" y="392"/>
                    </a:lnTo>
                    <a:lnTo>
                      <a:pt x="0" y="386"/>
                    </a:lnTo>
                    <a:lnTo>
                      <a:pt x="2" y="380"/>
                    </a:lnTo>
                    <a:lnTo>
                      <a:pt x="5" y="373"/>
                    </a:lnTo>
                    <a:lnTo>
                      <a:pt x="10" y="367"/>
                    </a:lnTo>
                    <a:lnTo>
                      <a:pt x="25" y="352"/>
                    </a:lnTo>
                    <a:lnTo>
                      <a:pt x="45" y="335"/>
                    </a:lnTo>
                    <a:lnTo>
                      <a:pt x="70" y="316"/>
                    </a:lnTo>
                    <a:lnTo>
                      <a:pt x="133" y="271"/>
                    </a:lnTo>
                    <a:lnTo>
                      <a:pt x="133" y="271"/>
                    </a:lnTo>
                    <a:lnTo>
                      <a:pt x="178" y="241"/>
                    </a:lnTo>
                    <a:lnTo>
                      <a:pt x="238" y="202"/>
                    </a:lnTo>
                    <a:lnTo>
                      <a:pt x="306" y="159"/>
                    </a:lnTo>
                    <a:lnTo>
                      <a:pt x="378" y="116"/>
                    </a:lnTo>
                    <a:lnTo>
                      <a:pt x="508" y="38"/>
                    </a:lnTo>
                    <a:lnTo>
                      <a:pt x="554" y="12"/>
                    </a:lnTo>
                    <a:lnTo>
                      <a:pt x="579" y="0"/>
                    </a:lnTo>
                    <a:lnTo>
                      <a:pt x="579" y="0"/>
                    </a:lnTo>
                    <a:lnTo>
                      <a:pt x="783" y="288"/>
                    </a:lnTo>
                    <a:lnTo>
                      <a:pt x="782" y="493"/>
                    </a:lnTo>
                    <a:lnTo>
                      <a:pt x="325" y="493"/>
                    </a:lnTo>
                    <a:lnTo>
                      <a:pt x="325" y="496"/>
                    </a:lnTo>
                    <a:lnTo>
                      <a:pt x="53" y="493"/>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7" name="Freeform 152"/>
              <p:cNvSpPr>
                <a:spLocks/>
              </p:cNvSpPr>
              <p:nvPr/>
            </p:nvSpPr>
            <p:spPr bwMode="auto">
              <a:xfrm rot="1800000">
                <a:off x="2285238" y="3879257"/>
                <a:ext cx="446077" cy="273968"/>
              </a:xfrm>
              <a:custGeom>
                <a:avLst/>
                <a:gdLst/>
                <a:ahLst/>
                <a:cxnLst>
                  <a:cxn ang="0">
                    <a:pos x="52" y="467"/>
                  </a:cxn>
                  <a:cxn ang="0">
                    <a:pos x="52" y="467"/>
                  </a:cxn>
                  <a:cxn ang="0">
                    <a:pos x="25" y="420"/>
                  </a:cxn>
                  <a:cxn ang="0">
                    <a:pos x="14" y="402"/>
                  </a:cxn>
                  <a:cxn ang="0">
                    <a:pos x="3" y="384"/>
                  </a:cxn>
                  <a:cxn ang="0">
                    <a:pos x="3" y="384"/>
                  </a:cxn>
                  <a:cxn ang="0">
                    <a:pos x="2" y="379"/>
                  </a:cxn>
                  <a:cxn ang="0">
                    <a:pos x="0" y="373"/>
                  </a:cxn>
                  <a:cxn ang="0">
                    <a:pos x="0" y="368"/>
                  </a:cxn>
                  <a:cxn ang="0">
                    <a:pos x="3" y="362"/>
                  </a:cxn>
                  <a:cxn ang="0">
                    <a:pos x="7" y="356"/>
                  </a:cxn>
                  <a:cxn ang="0">
                    <a:pos x="11" y="350"/>
                  </a:cxn>
                  <a:cxn ang="0">
                    <a:pos x="25" y="335"/>
                  </a:cxn>
                  <a:cxn ang="0">
                    <a:pos x="44" y="319"/>
                  </a:cxn>
                  <a:cxn ang="0">
                    <a:pos x="67" y="300"/>
                  </a:cxn>
                  <a:cxn ang="0">
                    <a:pos x="127" y="257"/>
                  </a:cxn>
                  <a:cxn ang="0">
                    <a:pos x="127" y="257"/>
                  </a:cxn>
                  <a:cxn ang="0">
                    <a:pos x="169" y="227"/>
                  </a:cxn>
                  <a:cxn ang="0">
                    <a:pos x="225" y="192"/>
                  </a:cxn>
                  <a:cxn ang="0">
                    <a:pos x="359" y="109"/>
                  </a:cxn>
                  <a:cxn ang="0">
                    <a:pos x="481" y="37"/>
                  </a:cxn>
                  <a:cxn ang="0">
                    <a:pos x="525" y="12"/>
                  </a:cxn>
                  <a:cxn ang="0">
                    <a:pos x="549" y="0"/>
                  </a:cxn>
                  <a:cxn ang="0">
                    <a:pos x="549" y="0"/>
                  </a:cxn>
                  <a:cxn ang="0">
                    <a:pos x="558" y="13"/>
                  </a:cxn>
                  <a:cxn ang="0">
                    <a:pos x="577" y="42"/>
                  </a:cxn>
                  <a:cxn ang="0">
                    <a:pos x="635" y="125"/>
                  </a:cxn>
                  <a:cxn ang="0">
                    <a:pos x="762" y="301"/>
                  </a:cxn>
                  <a:cxn ang="0">
                    <a:pos x="762" y="467"/>
                  </a:cxn>
                  <a:cxn ang="0">
                    <a:pos x="304" y="467"/>
                  </a:cxn>
                  <a:cxn ang="0">
                    <a:pos x="304" y="467"/>
                  </a:cxn>
                  <a:cxn ang="0">
                    <a:pos x="52" y="467"/>
                  </a:cxn>
                </a:cxnLst>
                <a:rect l="0" t="0" r="r" b="b"/>
                <a:pathLst>
                  <a:path w="762" h="467">
                    <a:moveTo>
                      <a:pt x="52" y="467"/>
                    </a:moveTo>
                    <a:lnTo>
                      <a:pt x="52" y="467"/>
                    </a:lnTo>
                    <a:lnTo>
                      <a:pt x="25" y="420"/>
                    </a:lnTo>
                    <a:lnTo>
                      <a:pt x="14" y="402"/>
                    </a:lnTo>
                    <a:lnTo>
                      <a:pt x="3" y="384"/>
                    </a:lnTo>
                    <a:lnTo>
                      <a:pt x="3" y="384"/>
                    </a:lnTo>
                    <a:lnTo>
                      <a:pt x="2" y="379"/>
                    </a:lnTo>
                    <a:lnTo>
                      <a:pt x="0" y="373"/>
                    </a:lnTo>
                    <a:lnTo>
                      <a:pt x="0" y="368"/>
                    </a:lnTo>
                    <a:lnTo>
                      <a:pt x="3" y="362"/>
                    </a:lnTo>
                    <a:lnTo>
                      <a:pt x="7" y="356"/>
                    </a:lnTo>
                    <a:lnTo>
                      <a:pt x="11" y="350"/>
                    </a:lnTo>
                    <a:lnTo>
                      <a:pt x="25" y="335"/>
                    </a:lnTo>
                    <a:lnTo>
                      <a:pt x="44" y="319"/>
                    </a:lnTo>
                    <a:lnTo>
                      <a:pt x="67" y="300"/>
                    </a:lnTo>
                    <a:lnTo>
                      <a:pt x="127" y="257"/>
                    </a:lnTo>
                    <a:lnTo>
                      <a:pt x="127" y="257"/>
                    </a:lnTo>
                    <a:lnTo>
                      <a:pt x="169" y="227"/>
                    </a:lnTo>
                    <a:lnTo>
                      <a:pt x="225" y="192"/>
                    </a:lnTo>
                    <a:lnTo>
                      <a:pt x="359" y="109"/>
                    </a:lnTo>
                    <a:lnTo>
                      <a:pt x="481" y="37"/>
                    </a:lnTo>
                    <a:lnTo>
                      <a:pt x="525" y="12"/>
                    </a:lnTo>
                    <a:lnTo>
                      <a:pt x="549" y="0"/>
                    </a:lnTo>
                    <a:lnTo>
                      <a:pt x="549" y="0"/>
                    </a:lnTo>
                    <a:lnTo>
                      <a:pt x="558" y="13"/>
                    </a:lnTo>
                    <a:lnTo>
                      <a:pt x="577" y="42"/>
                    </a:lnTo>
                    <a:lnTo>
                      <a:pt x="635" y="125"/>
                    </a:lnTo>
                    <a:lnTo>
                      <a:pt x="762" y="301"/>
                    </a:lnTo>
                    <a:lnTo>
                      <a:pt x="762" y="467"/>
                    </a:lnTo>
                    <a:lnTo>
                      <a:pt x="304" y="467"/>
                    </a:lnTo>
                    <a:lnTo>
                      <a:pt x="304" y="467"/>
                    </a:lnTo>
                    <a:lnTo>
                      <a:pt x="52" y="467"/>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8" name="Freeform 153"/>
              <p:cNvSpPr>
                <a:spLocks/>
              </p:cNvSpPr>
              <p:nvPr/>
            </p:nvSpPr>
            <p:spPr bwMode="auto">
              <a:xfrm rot="1800000">
                <a:off x="2468456" y="3986357"/>
                <a:ext cx="122935" cy="186158"/>
              </a:xfrm>
              <a:custGeom>
                <a:avLst/>
                <a:gdLst/>
                <a:ahLst/>
                <a:cxnLst>
                  <a:cxn ang="0">
                    <a:pos x="0" y="0"/>
                  </a:cxn>
                  <a:cxn ang="0">
                    <a:pos x="0" y="0"/>
                  </a:cxn>
                  <a:cxn ang="0">
                    <a:pos x="23" y="41"/>
                  </a:cxn>
                  <a:cxn ang="0">
                    <a:pos x="46" y="83"/>
                  </a:cxn>
                  <a:cxn ang="0">
                    <a:pos x="97" y="166"/>
                  </a:cxn>
                  <a:cxn ang="0">
                    <a:pos x="148" y="245"/>
                  </a:cxn>
                  <a:cxn ang="0">
                    <a:pos x="197" y="317"/>
                  </a:cxn>
                  <a:cxn ang="0">
                    <a:pos x="210" y="317"/>
                  </a:cxn>
                  <a:cxn ang="0">
                    <a:pos x="210" y="317"/>
                  </a:cxn>
                  <a:cxn ang="0">
                    <a:pos x="188" y="282"/>
                  </a:cxn>
                  <a:cxn ang="0">
                    <a:pos x="165" y="242"/>
                  </a:cxn>
                  <a:cxn ang="0">
                    <a:pos x="113" y="162"/>
                  </a:cxn>
                  <a:cxn ang="0">
                    <a:pos x="57" y="80"/>
                  </a:cxn>
                  <a:cxn ang="0">
                    <a:pos x="0" y="0"/>
                  </a:cxn>
                  <a:cxn ang="0">
                    <a:pos x="0" y="0"/>
                  </a:cxn>
                </a:cxnLst>
                <a:rect l="0" t="0" r="r" b="b"/>
                <a:pathLst>
                  <a:path w="210" h="317">
                    <a:moveTo>
                      <a:pt x="0" y="0"/>
                    </a:moveTo>
                    <a:lnTo>
                      <a:pt x="0" y="0"/>
                    </a:lnTo>
                    <a:lnTo>
                      <a:pt x="23" y="41"/>
                    </a:lnTo>
                    <a:lnTo>
                      <a:pt x="46" y="83"/>
                    </a:lnTo>
                    <a:lnTo>
                      <a:pt x="97" y="166"/>
                    </a:lnTo>
                    <a:lnTo>
                      <a:pt x="148" y="245"/>
                    </a:lnTo>
                    <a:lnTo>
                      <a:pt x="197" y="317"/>
                    </a:lnTo>
                    <a:lnTo>
                      <a:pt x="210" y="317"/>
                    </a:lnTo>
                    <a:lnTo>
                      <a:pt x="210" y="317"/>
                    </a:lnTo>
                    <a:lnTo>
                      <a:pt x="188" y="282"/>
                    </a:lnTo>
                    <a:lnTo>
                      <a:pt x="165" y="242"/>
                    </a:lnTo>
                    <a:lnTo>
                      <a:pt x="113" y="162"/>
                    </a:lnTo>
                    <a:lnTo>
                      <a:pt x="57" y="80"/>
                    </a:lnTo>
                    <a:lnTo>
                      <a:pt x="0" y="0"/>
                    </a:lnTo>
                    <a:lnTo>
                      <a:pt x="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9" name="Freeform 154"/>
              <p:cNvSpPr>
                <a:spLocks noEditPoints="1"/>
              </p:cNvSpPr>
              <p:nvPr/>
            </p:nvSpPr>
            <p:spPr bwMode="auto">
              <a:xfrm rot="1800000">
                <a:off x="2455615" y="4067606"/>
                <a:ext cx="60882" cy="60882"/>
              </a:xfrm>
              <a:custGeom>
                <a:avLst/>
                <a:gdLst/>
                <a:ahLst/>
                <a:cxnLst>
                  <a:cxn ang="0">
                    <a:pos x="51" y="0"/>
                  </a:cxn>
                  <a:cxn ang="0">
                    <a:pos x="76" y="5"/>
                  </a:cxn>
                  <a:cxn ang="0">
                    <a:pos x="84" y="11"/>
                  </a:cxn>
                  <a:cxn ang="0">
                    <a:pos x="98" y="27"/>
                  </a:cxn>
                  <a:cxn ang="0">
                    <a:pos x="103" y="46"/>
                  </a:cxn>
                  <a:cxn ang="0">
                    <a:pos x="102" y="65"/>
                  </a:cxn>
                  <a:cxn ang="0">
                    <a:pos x="98" y="75"/>
                  </a:cxn>
                  <a:cxn ang="0">
                    <a:pos x="88" y="87"/>
                  </a:cxn>
                  <a:cxn ang="0">
                    <a:pos x="77" y="95"/>
                  </a:cxn>
                  <a:cxn ang="0">
                    <a:pos x="65" y="101"/>
                  </a:cxn>
                  <a:cxn ang="0">
                    <a:pos x="51" y="103"/>
                  </a:cxn>
                  <a:cxn ang="0">
                    <a:pos x="51" y="91"/>
                  </a:cxn>
                  <a:cxn ang="0">
                    <a:pos x="72" y="86"/>
                  </a:cxn>
                  <a:cxn ang="0">
                    <a:pos x="87" y="69"/>
                  </a:cxn>
                  <a:cxn ang="0">
                    <a:pos x="89" y="63"/>
                  </a:cxn>
                  <a:cxn ang="0">
                    <a:pos x="91" y="46"/>
                  </a:cxn>
                  <a:cxn ang="0">
                    <a:pos x="87" y="33"/>
                  </a:cxn>
                  <a:cxn ang="0">
                    <a:pos x="77" y="20"/>
                  </a:cxn>
                  <a:cxn ang="0">
                    <a:pos x="70" y="16"/>
                  </a:cxn>
                  <a:cxn ang="0">
                    <a:pos x="51" y="12"/>
                  </a:cxn>
                  <a:cxn ang="0">
                    <a:pos x="27" y="97"/>
                  </a:cxn>
                  <a:cxn ang="0">
                    <a:pos x="19" y="91"/>
                  </a:cxn>
                  <a:cxn ang="0">
                    <a:pos x="6" y="75"/>
                  </a:cxn>
                  <a:cxn ang="0">
                    <a:pos x="0" y="57"/>
                  </a:cxn>
                  <a:cxn ang="0">
                    <a:pos x="2" y="37"/>
                  </a:cxn>
                  <a:cxn ang="0">
                    <a:pos x="6" y="27"/>
                  </a:cxn>
                  <a:cxn ang="0">
                    <a:pos x="15" y="15"/>
                  </a:cxn>
                  <a:cxn ang="0">
                    <a:pos x="25" y="7"/>
                  </a:cxn>
                  <a:cxn ang="0">
                    <a:pos x="38" y="1"/>
                  </a:cxn>
                  <a:cxn ang="0">
                    <a:pos x="51" y="0"/>
                  </a:cxn>
                  <a:cxn ang="0">
                    <a:pos x="51" y="12"/>
                  </a:cxn>
                  <a:cxn ang="0">
                    <a:pos x="31" y="18"/>
                  </a:cxn>
                  <a:cxn ang="0">
                    <a:pos x="16" y="33"/>
                  </a:cxn>
                  <a:cxn ang="0">
                    <a:pos x="13" y="39"/>
                  </a:cxn>
                  <a:cxn ang="0">
                    <a:pos x="12" y="56"/>
                  </a:cxn>
                  <a:cxn ang="0">
                    <a:pos x="17" y="69"/>
                  </a:cxn>
                  <a:cxn ang="0">
                    <a:pos x="27" y="82"/>
                  </a:cxn>
                  <a:cxn ang="0">
                    <a:pos x="34" y="86"/>
                  </a:cxn>
                  <a:cxn ang="0">
                    <a:pos x="51" y="91"/>
                  </a:cxn>
                  <a:cxn ang="0">
                    <a:pos x="51" y="103"/>
                  </a:cxn>
                  <a:cxn ang="0">
                    <a:pos x="27" y="97"/>
                  </a:cxn>
                </a:cxnLst>
                <a:rect l="0" t="0" r="r" b="b"/>
                <a:pathLst>
                  <a:path w="103" h="103">
                    <a:moveTo>
                      <a:pt x="51" y="0"/>
                    </a:moveTo>
                    <a:lnTo>
                      <a:pt x="51" y="0"/>
                    </a:lnTo>
                    <a:lnTo>
                      <a:pt x="64" y="1"/>
                    </a:lnTo>
                    <a:lnTo>
                      <a:pt x="76" y="5"/>
                    </a:lnTo>
                    <a:lnTo>
                      <a:pt x="76" y="5"/>
                    </a:lnTo>
                    <a:lnTo>
                      <a:pt x="84" y="11"/>
                    </a:lnTo>
                    <a:lnTo>
                      <a:pt x="92" y="19"/>
                    </a:lnTo>
                    <a:lnTo>
                      <a:pt x="98" y="27"/>
                    </a:lnTo>
                    <a:lnTo>
                      <a:pt x="100" y="35"/>
                    </a:lnTo>
                    <a:lnTo>
                      <a:pt x="103" y="46"/>
                    </a:lnTo>
                    <a:lnTo>
                      <a:pt x="103" y="56"/>
                    </a:lnTo>
                    <a:lnTo>
                      <a:pt x="102" y="65"/>
                    </a:lnTo>
                    <a:lnTo>
                      <a:pt x="98" y="75"/>
                    </a:lnTo>
                    <a:lnTo>
                      <a:pt x="98" y="75"/>
                    </a:lnTo>
                    <a:lnTo>
                      <a:pt x="94" y="82"/>
                    </a:lnTo>
                    <a:lnTo>
                      <a:pt x="88" y="87"/>
                    </a:lnTo>
                    <a:lnTo>
                      <a:pt x="84" y="91"/>
                    </a:lnTo>
                    <a:lnTo>
                      <a:pt x="77" y="95"/>
                    </a:lnTo>
                    <a:lnTo>
                      <a:pt x="72" y="99"/>
                    </a:lnTo>
                    <a:lnTo>
                      <a:pt x="65" y="101"/>
                    </a:lnTo>
                    <a:lnTo>
                      <a:pt x="58" y="102"/>
                    </a:lnTo>
                    <a:lnTo>
                      <a:pt x="51" y="103"/>
                    </a:lnTo>
                    <a:lnTo>
                      <a:pt x="51" y="91"/>
                    </a:lnTo>
                    <a:lnTo>
                      <a:pt x="51" y="91"/>
                    </a:lnTo>
                    <a:lnTo>
                      <a:pt x="62" y="90"/>
                    </a:lnTo>
                    <a:lnTo>
                      <a:pt x="72" y="86"/>
                    </a:lnTo>
                    <a:lnTo>
                      <a:pt x="80" y="79"/>
                    </a:lnTo>
                    <a:lnTo>
                      <a:pt x="87" y="69"/>
                    </a:lnTo>
                    <a:lnTo>
                      <a:pt x="87" y="69"/>
                    </a:lnTo>
                    <a:lnTo>
                      <a:pt x="89" y="63"/>
                    </a:lnTo>
                    <a:lnTo>
                      <a:pt x="91" y="54"/>
                    </a:lnTo>
                    <a:lnTo>
                      <a:pt x="91" y="46"/>
                    </a:lnTo>
                    <a:lnTo>
                      <a:pt x="89" y="39"/>
                    </a:lnTo>
                    <a:lnTo>
                      <a:pt x="87" y="33"/>
                    </a:lnTo>
                    <a:lnTo>
                      <a:pt x="83" y="26"/>
                    </a:lnTo>
                    <a:lnTo>
                      <a:pt x="77" y="20"/>
                    </a:lnTo>
                    <a:lnTo>
                      <a:pt x="70" y="16"/>
                    </a:lnTo>
                    <a:lnTo>
                      <a:pt x="70" y="16"/>
                    </a:lnTo>
                    <a:lnTo>
                      <a:pt x="61" y="12"/>
                    </a:lnTo>
                    <a:lnTo>
                      <a:pt x="51" y="12"/>
                    </a:lnTo>
                    <a:lnTo>
                      <a:pt x="51" y="0"/>
                    </a:lnTo>
                    <a:close/>
                    <a:moveTo>
                      <a:pt x="27" y="97"/>
                    </a:moveTo>
                    <a:lnTo>
                      <a:pt x="27" y="97"/>
                    </a:lnTo>
                    <a:lnTo>
                      <a:pt x="19" y="91"/>
                    </a:lnTo>
                    <a:lnTo>
                      <a:pt x="12" y="84"/>
                    </a:lnTo>
                    <a:lnTo>
                      <a:pt x="6" y="75"/>
                    </a:lnTo>
                    <a:lnTo>
                      <a:pt x="2" y="67"/>
                    </a:lnTo>
                    <a:lnTo>
                      <a:pt x="0" y="57"/>
                    </a:lnTo>
                    <a:lnTo>
                      <a:pt x="0" y="46"/>
                    </a:lnTo>
                    <a:lnTo>
                      <a:pt x="2" y="37"/>
                    </a:lnTo>
                    <a:lnTo>
                      <a:pt x="6" y="27"/>
                    </a:lnTo>
                    <a:lnTo>
                      <a:pt x="6" y="27"/>
                    </a:lnTo>
                    <a:lnTo>
                      <a:pt x="9" y="20"/>
                    </a:lnTo>
                    <a:lnTo>
                      <a:pt x="15" y="15"/>
                    </a:lnTo>
                    <a:lnTo>
                      <a:pt x="20" y="11"/>
                    </a:lnTo>
                    <a:lnTo>
                      <a:pt x="25" y="7"/>
                    </a:lnTo>
                    <a:lnTo>
                      <a:pt x="31" y="4"/>
                    </a:lnTo>
                    <a:lnTo>
                      <a:pt x="38" y="1"/>
                    </a:lnTo>
                    <a:lnTo>
                      <a:pt x="44" y="0"/>
                    </a:lnTo>
                    <a:lnTo>
                      <a:pt x="51" y="0"/>
                    </a:lnTo>
                    <a:lnTo>
                      <a:pt x="51" y="12"/>
                    </a:lnTo>
                    <a:lnTo>
                      <a:pt x="51" y="12"/>
                    </a:lnTo>
                    <a:lnTo>
                      <a:pt x="40" y="13"/>
                    </a:lnTo>
                    <a:lnTo>
                      <a:pt x="31" y="18"/>
                    </a:lnTo>
                    <a:lnTo>
                      <a:pt x="23" y="23"/>
                    </a:lnTo>
                    <a:lnTo>
                      <a:pt x="16" y="33"/>
                    </a:lnTo>
                    <a:lnTo>
                      <a:pt x="16" y="33"/>
                    </a:lnTo>
                    <a:lnTo>
                      <a:pt x="13" y="39"/>
                    </a:lnTo>
                    <a:lnTo>
                      <a:pt x="12" y="48"/>
                    </a:lnTo>
                    <a:lnTo>
                      <a:pt x="12" y="56"/>
                    </a:lnTo>
                    <a:lnTo>
                      <a:pt x="13" y="63"/>
                    </a:lnTo>
                    <a:lnTo>
                      <a:pt x="17" y="69"/>
                    </a:lnTo>
                    <a:lnTo>
                      <a:pt x="21" y="76"/>
                    </a:lnTo>
                    <a:lnTo>
                      <a:pt x="27" y="82"/>
                    </a:lnTo>
                    <a:lnTo>
                      <a:pt x="34" y="86"/>
                    </a:lnTo>
                    <a:lnTo>
                      <a:pt x="34" y="86"/>
                    </a:lnTo>
                    <a:lnTo>
                      <a:pt x="42" y="90"/>
                    </a:lnTo>
                    <a:lnTo>
                      <a:pt x="51" y="91"/>
                    </a:lnTo>
                    <a:lnTo>
                      <a:pt x="51" y="103"/>
                    </a:lnTo>
                    <a:lnTo>
                      <a:pt x="51" y="103"/>
                    </a:lnTo>
                    <a:lnTo>
                      <a:pt x="39" y="101"/>
                    </a:lnTo>
                    <a:lnTo>
                      <a:pt x="27" y="97"/>
                    </a:lnTo>
                    <a:lnTo>
                      <a:pt x="27" y="9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0" name="Freeform 155"/>
              <p:cNvSpPr>
                <a:spLocks/>
              </p:cNvSpPr>
              <p:nvPr/>
            </p:nvSpPr>
            <p:spPr bwMode="auto">
              <a:xfrm rot="1800000">
                <a:off x="2472048" y="4096949"/>
                <a:ext cx="11708" cy="11708"/>
              </a:xfrm>
              <a:custGeom>
                <a:avLst/>
                <a:gdLst/>
                <a:ahLst/>
                <a:cxnLst>
                  <a:cxn ang="0">
                    <a:pos x="5" y="17"/>
                  </a:cxn>
                  <a:cxn ang="0">
                    <a:pos x="5" y="17"/>
                  </a:cxn>
                  <a:cxn ang="0">
                    <a:pos x="2" y="15"/>
                  </a:cxn>
                  <a:cxn ang="0">
                    <a:pos x="1" y="12"/>
                  </a:cxn>
                  <a:cxn ang="0">
                    <a:pos x="0" y="8"/>
                  </a:cxn>
                  <a:cxn ang="0">
                    <a:pos x="1" y="4"/>
                  </a:cxn>
                  <a:cxn ang="0">
                    <a:pos x="1" y="4"/>
                  </a:cxn>
                  <a:cxn ang="0">
                    <a:pos x="4" y="1"/>
                  </a:cxn>
                  <a:cxn ang="0">
                    <a:pos x="8" y="0"/>
                  </a:cxn>
                  <a:cxn ang="0">
                    <a:pos x="10" y="0"/>
                  </a:cxn>
                  <a:cxn ang="0">
                    <a:pos x="15" y="0"/>
                  </a:cxn>
                  <a:cxn ang="0">
                    <a:pos x="15" y="0"/>
                  </a:cxn>
                  <a:cxn ang="0">
                    <a:pos x="17" y="2"/>
                  </a:cxn>
                  <a:cxn ang="0">
                    <a:pos x="20" y="7"/>
                  </a:cxn>
                  <a:cxn ang="0">
                    <a:pos x="20" y="9"/>
                  </a:cxn>
                  <a:cxn ang="0">
                    <a:pos x="19" y="13"/>
                  </a:cxn>
                  <a:cxn ang="0">
                    <a:pos x="19" y="13"/>
                  </a:cxn>
                  <a:cxn ang="0">
                    <a:pos x="16" y="16"/>
                  </a:cxn>
                  <a:cxn ang="0">
                    <a:pos x="13" y="19"/>
                  </a:cxn>
                  <a:cxn ang="0">
                    <a:pos x="9" y="19"/>
                  </a:cxn>
                  <a:cxn ang="0">
                    <a:pos x="5" y="17"/>
                  </a:cxn>
                  <a:cxn ang="0">
                    <a:pos x="5" y="17"/>
                  </a:cxn>
                </a:cxnLst>
                <a:rect l="0" t="0" r="r" b="b"/>
                <a:pathLst>
                  <a:path w="20" h="19">
                    <a:moveTo>
                      <a:pt x="5" y="17"/>
                    </a:moveTo>
                    <a:lnTo>
                      <a:pt x="5" y="17"/>
                    </a:lnTo>
                    <a:lnTo>
                      <a:pt x="2" y="15"/>
                    </a:lnTo>
                    <a:lnTo>
                      <a:pt x="1" y="12"/>
                    </a:lnTo>
                    <a:lnTo>
                      <a:pt x="0" y="8"/>
                    </a:lnTo>
                    <a:lnTo>
                      <a:pt x="1" y="4"/>
                    </a:lnTo>
                    <a:lnTo>
                      <a:pt x="1" y="4"/>
                    </a:lnTo>
                    <a:lnTo>
                      <a:pt x="4" y="1"/>
                    </a:lnTo>
                    <a:lnTo>
                      <a:pt x="8" y="0"/>
                    </a:lnTo>
                    <a:lnTo>
                      <a:pt x="10" y="0"/>
                    </a:lnTo>
                    <a:lnTo>
                      <a:pt x="15" y="0"/>
                    </a:lnTo>
                    <a:lnTo>
                      <a:pt x="15" y="0"/>
                    </a:lnTo>
                    <a:lnTo>
                      <a:pt x="17" y="2"/>
                    </a:lnTo>
                    <a:lnTo>
                      <a:pt x="20" y="7"/>
                    </a:lnTo>
                    <a:lnTo>
                      <a:pt x="20" y="9"/>
                    </a:lnTo>
                    <a:lnTo>
                      <a:pt x="19" y="13"/>
                    </a:lnTo>
                    <a:lnTo>
                      <a:pt x="19" y="13"/>
                    </a:lnTo>
                    <a:lnTo>
                      <a:pt x="16" y="16"/>
                    </a:lnTo>
                    <a:lnTo>
                      <a:pt x="13" y="19"/>
                    </a:lnTo>
                    <a:lnTo>
                      <a:pt x="9" y="19"/>
                    </a:lnTo>
                    <a:lnTo>
                      <a:pt x="5" y="17"/>
                    </a:lnTo>
                    <a:lnTo>
                      <a:pt x="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1" name="Freeform 156"/>
              <p:cNvSpPr>
                <a:spLocks/>
              </p:cNvSpPr>
              <p:nvPr/>
            </p:nvSpPr>
            <p:spPr bwMode="auto">
              <a:xfrm rot="1800000">
                <a:off x="2487263" y="4087144"/>
                <a:ext cx="12879" cy="11708"/>
              </a:xfrm>
              <a:custGeom>
                <a:avLst/>
                <a:gdLst/>
                <a:ahLst/>
                <a:cxnLst>
                  <a:cxn ang="0">
                    <a:pos x="5" y="19"/>
                  </a:cxn>
                  <a:cxn ang="0">
                    <a:pos x="5" y="19"/>
                  </a:cxn>
                  <a:cxn ang="0">
                    <a:pos x="2" y="16"/>
                  </a:cxn>
                  <a:cxn ang="0">
                    <a:pos x="1" y="14"/>
                  </a:cxn>
                  <a:cxn ang="0">
                    <a:pos x="0" y="10"/>
                  </a:cxn>
                  <a:cxn ang="0">
                    <a:pos x="1" y="6"/>
                  </a:cxn>
                  <a:cxn ang="0">
                    <a:pos x="1" y="6"/>
                  </a:cxn>
                  <a:cxn ang="0">
                    <a:pos x="4" y="3"/>
                  </a:cxn>
                  <a:cxn ang="0">
                    <a:pos x="6" y="0"/>
                  </a:cxn>
                  <a:cxn ang="0">
                    <a:pos x="10" y="0"/>
                  </a:cxn>
                  <a:cxn ang="0">
                    <a:pos x="15" y="1"/>
                  </a:cxn>
                  <a:cxn ang="0">
                    <a:pos x="15" y="1"/>
                  </a:cxn>
                  <a:cxn ang="0">
                    <a:pos x="17" y="4"/>
                  </a:cxn>
                  <a:cxn ang="0">
                    <a:pos x="19" y="7"/>
                  </a:cxn>
                  <a:cxn ang="0">
                    <a:pos x="20" y="11"/>
                  </a:cxn>
                  <a:cxn ang="0">
                    <a:pos x="19" y="15"/>
                  </a:cxn>
                  <a:cxn ang="0">
                    <a:pos x="19" y="15"/>
                  </a:cxn>
                  <a:cxn ang="0">
                    <a:pos x="16" y="18"/>
                  </a:cxn>
                  <a:cxn ang="0">
                    <a:pos x="13" y="19"/>
                  </a:cxn>
                  <a:cxn ang="0">
                    <a:pos x="9" y="21"/>
                  </a:cxn>
                  <a:cxn ang="0">
                    <a:pos x="5" y="19"/>
                  </a:cxn>
                  <a:cxn ang="0">
                    <a:pos x="5" y="19"/>
                  </a:cxn>
                </a:cxnLst>
                <a:rect l="0" t="0" r="r" b="b"/>
                <a:pathLst>
                  <a:path w="20" h="21">
                    <a:moveTo>
                      <a:pt x="5" y="19"/>
                    </a:moveTo>
                    <a:lnTo>
                      <a:pt x="5" y="19"/>
                    </a:lnTo>
                    <a:lnTo>
                      <a:pt x="2" y="16"/>
                    </a:lnTo>
                    <a:lnTo>
                      <a:pt x="1" y="14"/>
                    </a:lnTo>
                    <a:lnTo>
                      <a:pt x="0" y="10"/>
                    </a:lnTo>
                    <a:lnTo>
                      <a:pt x="1" y="6"/>
                    </a:lnTo>
                    <a:lnTo>
                      <a:pt x="1" y="6"/>
                    </a:lnTo>
                    <a:lnTo>
                      <a:pt x="4" y="3"/>
                    </a:lnTo>
                    <a:lnTo>
                      <a:pt x="6" y="0"/>
                    </a:lnTo>
                    <a:lnTo>
                      <a:pt x="10" y="0"/>
                    </a:lnTo>
                    <a:lnTo>
                      <a:pt x="15" y="1"/>
                    </a:lnTo>
                    <a:lnTo>
                      <a:pt x="15" y="1"/>
                    </a:lnTo>
                    <a:lnTo>
                      <a:pt x="17" y="4"/>
                    </a:lnTo>
                    <a:lnTo>
                      <a:pt x="19" y="7"/>
                    </a:lnTo>
                    <a:lnTo>
                      <a:pt x="20" y="11"/>
                    </a:lnTo>
                    <a:lnTo>
                      <a:pt x="19" y="15"/>
                    </a:lnTo>
                    <a:lnTo>
                      <a:pt x="19" y="15"/>
                    </a:lnTo>
                    <a:lnTo>
                      <a:pt x="16" y="18"/>
                    </a:lnTo>
                    <a:lnTo>
                      <a:pt x="13" y="19"/>
                    </a:lnTo>
                    <a:lnTo>
                      <a:pt x="9" y="21"/>
                    </a:lnTo>
                    <a:lnTo>
                      <a:pt x="5" y="19"/>
                    </a:lnTo>
                    <a:lnTo>
                      <a:pt x="5"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2" name="Freeform 157"/>
              <p:cNvSpPr>
                <a:spLocks/>
              </p:cNvSpPr>
              <p:nvPr/>
            </p:nvSpPr>
            <p:spPr bwMode="auto">
              <a:xfrm rot="1800000">
                <a:off x="2467494" y="4142881"/>
                <a:ext cx="59711" cy="23416"/>
              </a:xfrm>
              <a:custGeom>
                <a:avLst/>
                <a:gdLst/>
                <a:ahLst/>
                <a:cxnLst>
                  <a:cxn ang="0">
                    <a:pos x="0" y="39"/>
                  </a:cxn>
                  <a:cxn ang="0">
                    <a:pos x="0" y="39"/>
                  </a:cxn>
                  <a:cxn ang="0">
                    <a:pos x="4" y="30"/>
                  </a:cxn>
                  <a:cxn ang="0">
                    <a:pos x="10" y="22"/>
                  </a:cxn>
                  <a:cxn ang="0">
                    <a:pos x="17" y="13"/>
                  </a:cxn>
                  <a:cxn ang="0">
                    <a:pos x="25" y="7"/>
                  </a:cxn>
                  <a:cxn ang="0">
                    <a:pos x="25" y="7"/>
                  </a:cxn>
                  <a:cxn ang="0">
                    <a:pos x="34" y="2"/>
                  </a:cxn>
                  <a:cxn ang="0">
                    <a:pos x="44" y="0"/>
                  </a:cxn>
                  <a:cxn ang="0">
                    <a:pos x="55" y="0"/>
                  </a:cxn>
                  <a:cxn ang="0">
                    <a:pos x="64" y="1"/>
                  </a:cxn>
                  <a:cxn ang="0">
                    <a:pos x="74" y="4"/>
                  </a:cxn>
                  <a:cxn ang="0">
                    <a:pos x="82" y="9"/>
                  </a:cxn>
                  <a:cxn ang="0">
                    <a:pos x="90" y="16"/>
                  </a:cxn>
                  <a:cxn ang="0">
                    <a:pos x="96" y="24"/>
                  </a:cxn>
                  <a:cxn ang="0">
                    <a:pos x="96" y="24"/>
                  </a:cxn>
                  <a:cxn ang="0">
                    <a:pos x="100" y="32"/>
                  </a:cxn>
                  <a:cxn ang="0">
                    <a:pos x="102" y="39"/>
                  </a:cxn>
                  <a:cxn ang="0">
                    <a:pos x="89" y="39"/>
                  </a:cxn>
                  <a:cxn ang="0">
                    <a:pos x="89" y="39"/>
                  </a:cxn>
                  <a:cxn ang="0">
                    <a:pos x="85" y="31"/>
                  </a:cxn>
                  <a:cxn ang="0">
                    <a:pos x="85" y="31"/>
                  </a:cxn>
                  <a:cxn ang="0">
                    <a:pos x="81" y="24"/>
                  </a:cxn>
                  <a:cxn ang="0">
                    <a:pos x="75" y="19"/>
                  </a:cxn>
                  <a:cxn ang="0">
                    <a:pos x="68" y="15"/>
                  </a:cxn>
                  <a:cxn ang="0">
                    <a:pos x="62" y="12"/>
                  </a:cxn>
                  <a:cxn ang="0">
                    <a:pos x="53" y="12"/>
                  </a:cxn>
                  <a:cxn ang="0">
                    <a:pos x="47" y="12"/>
                  </a:cxn>
                  <a:cxn ang="0">
                    <a:pos x="38" y="13"/>
                  </a:cxn>
                  <a:cxn ang="0">
                    <a:pos x="32" y="17"/>
                  </a:cxn>
                  <a:cxn ang="0">
                    <a:pos x="32" y="17"/>
                  </a:cxn>
                  <a:cxn ang="0">
                    <a:pos x="25" y="22"/>
                  </a:cxn>
                  <a:cxn ang="0">
                    <a:pos x="19" y="27"/>
                  </a:cxn>
                  <a:cxn ang="0">
                    <a:pos x="17" y="32"/>
                  </a:cxn>
                  <a:cxn ang="0">
                    <a:pos x="14" y="39"/>
                  </a:cxn>
                  <a:cxn ang="0">
                    <a:pos x="0" y="39"/>
                  </a:cxn>
                </a:cxnLst>
                <a:rect l="0" t="0" r="r" b="b"/>
                <a:pathLst>
                  <a:path w="102" h="39">
                    <a:moveTo>
                      <a:pt x="0" y="39"/>
                    </a:moveTo>
                    <a:lnTo>
                      <a:pt x="0" y="39"/>
                    </a:lnTo>
                    <a:lnTo>
                      <a:pt x="4" y="30"/>
                    </a:lnTo>
                    <a:lnTo>
                      <a:pt x="10" y="22"/>
                    </a:lnTo>
                    <a:lnTo>
                      <a:pt x="17" y="13"/>
                    </a:lnTo>
                    <a:lnTo>
                      <a:pt x="25" y="7"/>
                    </a:lnTo>
                    <a:lnTo>
                      <a:pt x="25" y="7"/>
                    </a:lnTo>
                    <a:lnTo>
                      <a:pt x="34" y="2"/>
                    </a:lnTo>
                    <a:lnTo>
                      <a:pt x="44" y="0"/>
                    </a:lnTo>
                    <a:lnTo>
                      <a:pt x="55" y="0"/>
                    </a:lnTo>
                    <a:lnTo>
                      <a:pt x="64" y="1"/>
                    </a:lnTo>
                    <a:lnTo>
                      <a:pt x="74" y="4"/>
                    </a:lnTo>
                    <a:lnTo>
                      <a:pt x="82" y="9"/>
                    </a:lnTo>
                    <a:lnTo>
                      <a:pt x="90" y="16"/>
                    </a:lnTo>
                    <a:lnTo>
                      <a:pt x="96" y="24"/>
                    </a:lnTo>
                    <a:lnTo>
                      <a:pt x="96" y="24"/>
                    </a:lnTo>
                    <a:lnTo>
                      <a:pt x="100" y="32"/>
                    </a:lnTo>
                    <a:lnTo>
                      <a:pt x="102" y="39"/>
                    </a:lnTo>
                    <a:lnTo>
                      <a:pt x="89" y="39"/>
                    </a:lnTo>
                    <a:lnTo>
                      <a:pt x="89" y="39"/>
                    </a:lnTo>
                    <a:lnTo>
                      <a:pt x="85" y="31"/>
                    </a:lnTo>
                    <a:lnTo>
                      <a:pt x="85" y="31"/>
                    </a:lnTo>
                    <a:lnTo>
                      <a:pt x="81" y="24"/>
                    </a:lnTo>
                    <a:lnTo>
                      <a:pt x="75" y="19"/>
                    </a:lnTo>
                    <a:lnTo>
                      <a:pt x="68" y="15"/>
                    </a:lnTo>
                    <a:lnTo>
                      <a:pt x="62" y="12"/>
                    </a:lnTo>
                    <a:lnTo>
                      <a:pt x="53" y="12"/>
                    </a:lnTo>
                    <a:lnTo>
                      <a:pt x="47" y="12"/>
                    </a:lnTo>
                    <a:lnTo>
                      <a:pt x="38" y="13"/>
                    </a:lnTo>
                    <a:lnTo>
                      <a:pt x="32" y="17"/>
                    </a:lnTo>
                    <a:lnTo>
                      <a:pt x="32" y="17"/>
                    </a:lnTo>
                    <a:lnTo>
                      <a:pt x="25" y="22"/>
                    </a:lnTo>
                    <a:lnTo>
                      <a:pt x="19" y="27"/>
                    </a:lnTo>
                    <a:lnTo>
                      <a:pt x="17" y="32"/>
                    </a:lnTo>
                    <a:lnTo>
                      <a:pt x="14" y="39"/>
                    </a:lnTo>
                    <a:lnTo>
                      <a:pt x="0" y="3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3" name="Freeform 158"/>
              <p:cNvSpPr>
                <a:spLocks/>
              </p:cNvSpPr>
              <p:nvPr/>
            </p:nvSpPr>
            <p:spPr bwMode="auto">
              <a:xfrm rot="1800000">
                <a:off x="2482756" y="4155832"/>
                <a:ext cx="12879" cy="7025"/>
              </a:xfrm>
              <a:custGeom>
                <a:avLst/>
                <a:gdLst/>
                <a:ahLst/>
                <a:cxnLst>
                  <a:cxn ang="0">
                    <a:pos x="1" y="12"/>
                  </a:cxn>
                  <a:cxn ang="0">
                    <a:pos x="1" y="12"/>
                  </a:cxn>
                  <a:cxn ang="0">
                    <a:pos x="0" y="10"/>
                  </a:cxn>
                  <a:cxn ang="0">
                    <a:pos x="1" y="7"/>
                  </a:cxn>
                  <a:cxn ang="0">
                    <a:pos x="3" y="4"/>
                  </a:cxn>
                  <a:cxn ang="0">
                    <a:pos x="5" y="1"/>
                  </a:cxn>
                  <a:cxn ang="0">
                    <a:pos x="5" y="1"/>
                  </a:cxn>
                  <a:cxn ang="0">
                    <a:pos x="10" y="0"/>
                  </a:cxn>
                  <a:cxn ang="0">
                    <a:pos x="12" y="1"/>
                  </a:cxn>
                  <a:cxn ang="0">
                    <a:pos x="16" y="3"/>
                  </a:cxn>
                  <a:cxn ang="0">
                    <a:pos x="19" y="5"/>
                  </a:cxn>
                  <a:cxn ang="0">
                    <a:pos x="19" y="5"/>
                  </a:cxn>
                  <a:cxn ang="0">
                    <a:pos x="20" y="10"/>
                  </a:cxn>
                  <a:cxn ang="0">
                    <a:pos x="20" y="12"/>
                  </a:cxn>
                  <a:cxn ang="0">
                    <a:pos x="1" y="12"/>
                  </a:cxn>
                </a:cxnLst>
                <a:rect l="0" t="0" r="r" b="b"/>
                <a:pathLst>
                  <a:path w="20" h="12">
                    <a:moveTo>
                      <a:pt x="1" y="12"/>
                    </a:moveTo>
                    <a:lnTo>
                      <a:pt x="1" y="12"/>
                    </a:lnTo>
                    <a:lnTo>
                      <a:pt x="0" y="10"/>
                    </a:lnTo>
                    <a:lnTo>
                      <a:pt x="1" y="7"/>
                    </a:lnTo>
                    <a:lnTo>
                      <a:pt x="3" y="4"/>
                    </a:lnTo>
                    <a:lnTo>
                      <a:pt x="5" y="1"/>
                    </a:lnTo>
                    <a:lnTo>
                      <a:pt x="5" y="1"/>
                    </a:lnTo>
                    <a:lnTo>
                      <a:pt x="10" y="0"/>
                    </a:lnTo>
                    <a:lnTo>
                      <a:pt x="12" y="1"/>
                    </a:lnTo>
                    <a:lnTo>
                      <a:pt x="16" y="3"/>
                    </a:lnTo>
                    <a:lnTo>
                      <a:pt x="19" y="5"/>
                    </a:lnTo>
                    <a:lnTo>
                      <a:pt x="19" y="5"/>
                    </a:lnTo>
                    <a:lnTo>
                      <a:pt x="20" y="10"/>
                    </a:lnTo>
                    <a:lnTo>
                      <a:pt x="20" y="12"/>
                    </a:lnTo>
                    <a:lnTo>
                      <a:pt x="1" y="1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4" name="Freeform 159"/>
              <p:cNvSpPr>
                <a:spLocks noEditPoints="1"/>
              </p:cNvSpPr>
              <p:nvPr/>
            </p:nvSpPr>
            <p:spPr bwMode="auto">
              <a:xfrm rot="1800000">
                <a:off x="2447254" y="3988423"/>
                <a:ext cx="60882" cy="60882"/>
              </a:xfrm>
              <a:custGeom>
                <a:avLst/>
                <a:gdLst/>
                <a:ahLst/>
                <a:cxnLst>
                  <a:cxn ang="0">
                    <a:pos x="86" y="90"/>
                  </a:cxn>
                  <a:cxn ang="0">
                    <a:pos x="70" y="100"/>
                  </a:cxn>
                  <a:cxn ang="0">
                    <a:pos x="52" y="104"/>
                  </a:cxn>
                  <a:cxn ang="0">
                    <a:pos x="52" y="92"/>
                  </a:cxn>
                  <a:cxn ang="0">
                    <a:pos x="66" y="89"/>
                  </a:cxn>
                  <a:cxn ang="0">
                    <a:pos x="78" y="81"/>
                  </a:cxn>
                  <a:cxn ang="0">
                    <a:pos x="84" y="75"/>
                  </a:cxn>
                  <a:cxn ang="0">
                    <a:pos x="90" y="62"/>
                  </a:cxn>
                  <a:cxn ang="0">
                    <a:pos x="92" y="47"/>
                  </a:cxn>
                  <a:cxn ang="0">
                    <a:pos x="86" y="32"/>
                  </a:cxn>
                  <a:cxn ang="0">
                    <a:pos x="82" y="25"/>
                  </a:cxn>
                  <a:cxn ang="0">
                    <a:pos x="69" y="15"/>
                  </a:cxn>
                  <a:cxn ang="0">
                    <a:pos x="52" y="13"/>
                  </a:cxn>
                  <a:cxn ang="0">
                    <a:pos x="52" y="0"/>
                  </a:cxn>
                  <a:cxn ang="0">
                    <a:pos x="74" y="5"/>
                  </a:cxn>
                  <a:cxn ang="0">
                    <a:pos x="92" y="18"/>
                  </a:cxn>
                  <a:cxn ang="0">
                    <a:pos x="97" y="26"/>
                  </a:cxn>
                  <a:cxn ang="0">
                    <a:pos x="104" y="45"/>
                  </a:cxn>
                  <a:cxn ang="0">
                    <a:pos x="103" y="64"/>
                  </a:cxn>
                  <a:cxn ang="0">
                    <a:pos x="95" y="82"/>
                  </a:cxn>
                  <a:cxn ang="0">
                    <a:pos x="86" y="90"/>
                  </a:cxn>
                  <a:cxn ang="0">
                    <a:pos x="52" y="104"/>
                  </a:cxn>
                  <a:cxn ang="0">
                    <a:pos x="32" y="99"/>
                  </a:cxn>
                  <a:cxn ang="0">
                    <a:pos x="14" y="86"/>
                  </a:cxn>
                  <a:cxn ang="0">
                    <a:pos x="7" y="77"/>
                  </a:cxn>
                  <a:cxn ang="0">
                    <a:pos x="2" y="58"/>
                  </a:cxn>
                  <a:cxn ang="0">
                    <a:pos x="3" y="39"/>
                  </a:cxn>
                  <a:cxn ang="0">
                    <a:pos x="11" y="21"/>
                  </a:cxn>
                  <a:cxn ang="0">
                    <a:pos x="18" y="13"/>
                  </a:cxn>
                  <a:cxn ang="0">
                    <a:pos x="35" y="3"/>
                  </a:cxn>
                  <a:cxn ang="0">
                    <a:pos x="52" y="0"/>
                  </a:cxn>
                  <a:cxn ang="0">
                    <a:pos x="52" y="13"/>
                  </a:cxn>
                  <a:cxn ang="0">
                    <a:pos x="39" y="14"/>
                  </a:cxn>
                  <a:cxn ang="0">
                    <a:pos x="26" y="22"/>
                  </a:cxn>
                  <a:cxn ang="0">
                    <a:pos x="21" y="28"/>
                  </a:cxn>
                  <a:cxn ang="0">
                    <a:pos x="14" y="41"/>
                  </a:cxn>
                  <a:cxn ang="0">
                    <a:pos x="13" y="56"/>
                  </a:cxn>
                  <a:cxn ang="0">
                    <a:pos x="18" y="71"/>
                  </a:cxn>
                  <a:cxn ang="0">
                    <a:pos x="22" y="78"/>
                  </a:cxn>
                  <a:cxn ang="0">
                    <a:pos x="37" y="88"/>
                  </a:cxn>
                  <a:cxn ang="0">
                    <a:pos x="52" y="92"/>
                  </a:cxn>
                </a:cxnLst>
                <a:rect l="0" t="0" r="r" b="b"/>
                <a:pathLst>
                  <a:path w="104" h="104">
                    <a:moveTo>
                      <a:pt x="86" y="90"/>
                    </a:moveTo>
                    <a:lnTo>
                      <a:pt x="86" y="90"/>
                    </a:lnTo>
                    <a:lnTo>
                      <a:pt x="80" y="96"/>
                    </a:lnTo>
                    <a:lnTo>
                      <a:pt x="70" y="100"/>
                    </a:lnTo>
                    <a:lnTo>
                      <a:pt x="62" y="103"/>
                    </a:lnTo>
                    <a:lnTo>
                      <a:pt x="52" y="104"/>
                    </a:lnTo>
                    <a:lnTo>
                      <a:pt x="52" y="92"/>
                    </a:lnTo>
                    <a:lnTo>
                      <a:pt x="52" y="92"/>
                    </a:lnTo>
                    <a:lnTo>
                      <a:pt x="59" y="90"/>
                    </a:lnTo>
                    <a:lnTo>
                      <a:pt x="66" y="89"/>
                    </a:lnTo>
                    <a:lnTo>
                      <a:pt x="73" y="86"/>
                    </a:lnTo>
                    <a:lnTo>
                      <a:pt x="78" y="81"/>
                    </a:lnTo>
                    <a:lnTo>
                      <a:pt x="78" y="81"/>
                    </a:lnTo>
                    <a:lnTo>
                      <a:pt x="84" y="75"/>
                    </a:lnTo>
                    <a:lnTo>
                      <a:pt x="88" y="69"/>
                    </a:lnTo>
                    <a:lnTo>
                      <a:pt x="90" y="62"/>
                    </a:lnTo>
                    <a:lnTo>
                      <a:pt x="92" y="54"/>
                    </a:lnTo>
                    <a:lnTo>
                      <a:pt x="92" y="47"/>
                    </a:lnTo>
                    <a:lnTo>
                      <a:pt x="90" y="39"/>
                    </a:lnTo>
                    <a:lnTo>
                      <a:pt x="86" y="32"/>
                    </a:lnTo>
                    <a:lnTo>
                      <a:pt x="82" y="25"/>
                    </a:lnTo>
                    <a:lnTo>
                      <a:pt x="82" y="25"/>
                    </a:lnTo>
                    <a:lnTo>
                      <a:pt x="75" y="20"/>
                    </a:lnTo>
                    <a:lnTo>
                      <a:pt x="69" y="15"/>
                    </a:lnTo>
                    <a:lnTo>
                      <a:pt x="60" y="13"/>
                    </a:lnTo>
                    <a:lnTo>
                      <a:pt x="52" y="13"/>
                    </a:lnTo>
                    <a:lnTo>
                      <a:pt x="52" y="0"/>
                    </a:lnTo>
                    <a:lnTo>
                      <a:pt x="52" y="0"/>
                    </a:lnTo>
                    <a:lnTo>
                      <a:pt x="63" y="0"/>
                    </a:lnTo>
                    <a:lnTo>
                      <a:pt x="74" y="5"/>
                    </a:lnTo>
                    <a:lnTo>
                      <a:pt x="84" y="10"/>
                    </a:lnTo>
                    <a:lnTo>
                      <a:pt x="92" y="18"/>
                    </a:lnTo>
                    <a:lnTo>
                      <a:pt x="92" y="18"/>
                    </a:lnTo>
                    <a:lnTo>
                      <a:pt x="97" y="26"/>
                    </a:lnTo>
                    <a:lnTo>
                      <a:pt x="101" y="36"/>
                    </a:lnTo>
                    <a:lnTo>
                      <a:pt x="104" y="45"/>
                    </a:lnTo>
                    <a:lnTo>
                      <a:pt x="104" y="55"/>
                    </a:lnTo>
                    <a:lnTo>
                      <a:pt x="103" y="64"/>
                    </a:lnTo>
                    <a:lnTo>
                      <a:pt x="99" y="74"/>
                    </a:lnTo>
                    <a:lnTo>
                      <a:pt x="95" y="82"/>
                    </a:lnTo>
                    <a:lnTo>
                      <a:pt x="86" y="90"/>
                    </a:lnTo>
                    <a:lnTo>
                      <a:pt x="86" y="90"/>
                    </a:lnTo>
                    <a:close/>
                    <a:moveTo>
                      <a:pt x="52" y="104"/>
                    </a:moveTo>
                    <a:lnTo>
                      <a:pt x="52" y="104"/>
                    </a:lnTo>
                    <a:lnTo>
                      <a:pt x="41" y="103"/>
                    </a:lnTo>
                    <a:lnTo>
                      <a:pt x="32" y="99"/>
                    </a:lnTo>
                    <a:lnTo>
                      <a:pt x="22" y="93"/>
                    </a:lnTo>
                    <a:lnTo>
                      <a:pt x="14" y="86"/>
                    </a:lnTo>
                    <a:lnTo>
                      <a:pt x="14" y="86"/>
                    </a:lnTo>
                    <a:lnTo>
                      <a:pt x="7" y="77"/>
                    </a:lnTo>
                    <a:lnTo>
                      <a:pt x="3" y="69"/>
                    </a:lnTo>
                    <a:lnTo>
                      <a:pt x="2" y="58"/>
                    </a:lnTo>
                    <a:lnTo>
                      <a:pt x="0" y="48"/>
                    </a:lnTo>
                    <a:lnTo>
                      <a:pt x="3" y="39"/>
                    </a:lnTo>
                    <a:lnTo>
                      <a:pt x="6" y="29"/>
                    </a:lnTo>
                    <a:lnTo>
                      <a:pt x="11" y="21"/>
                    </a:lnTo>
                    <a:lnTo>
                      <a:pt x="18" y="13"/>
                    </a:lnTo>
                    <a:lnTo>
                      <a:pt x="18" y="13"/>
                    </a:lnTo>
                    <a:lnTo>
                      <a:pt x="26" y="7"/>
                    </a:lnTo>
                    <a:lnTo>
                      <a:pt x="35" y="3"/>
                    </a:lnTo>
                    <a:lnTo>
                      <a:pt x="44" y="0"/>
                    </a:lnTo>
                    <a:lnTo>
                      <a:pt x="52" y="0"/>
                    </a:lnTo>
                    <a:lnTo>
                      <a:pt x="52" y="13"/>
                    </a:lnTo>
                    <a:lnTo>
                      <a:pt x="52" y="13"/>
                    </a:lnTo>
                    <a:lnTo>
                      <a:pt x="45" y="13"/>
                    </a:lnTo>
                    <a:lnTo>
                      <a:pt x="39" y="14"/>
                    </a:lnTo>
                    <a:lnTo>
                      <a:pt x="32" y="18"/>
                    </a:lnTo>
                    <a:lnTo>
                      <a:pt x="26" y="22"/>
                    </a:lnTo>
                    <a:lnTo>
                      <a:pt x="26" y="22"/>
                    </a:lnTo>
                    <a:lnTo>
                      <a:pt x="21" y="28"/>
                    </a:lnTo>
                    <a:lnTo>
                      <a:pt x="17" y="35"/>
                    </a:lnTo>
                    <a:lnTo>
                      <a:pt x="14" y="41"/>
                    </a:lnTo>
                    <a:lnTo>
                      <a:pt x="13" y="50"/>
                    </a:lnTo>
                    <a:lnTo>
                      <a:pt x="13" y="56"/>
                    </a:lnTo>
                    <a:lnTo>
                      <a:pt x="15" y="64"/>
                    </a:lnTo>
                    <a:lnTo>
                      <a:pt x="18" y="71"/>
                    </a:lnTo>
                    <a:lnTo>
                      <a:pt x="22" y="78"/>
                    </a:lnTo>
                    <a:lnTo>
                      <a:pt x="22" y="78"/>
                    </a:lnTo>
                    <a:lnTo>
                      <a:pt x="29" y="84"/>
                    </a:lnTo>
                    <a:lnTo>
                      <a:pt x="37" y="88"/>
                    </a:lnTo>
                    <a:lnTo>
                      <a:pt x="44" y="90"/>
                    </a:lnTo>
                    <a:lnTo>
                      <a:pt x="52" y="92"/>
                    </a:lnTo>
                    <a:lnTo>
                      <a:pt x="52" y="104"/>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5" name="Freeform 160"/>
              <p:cNvSpPr>
                <a:spLocks/>
              </p:cNvSpPr>
              <p:nvPr/>
            </p:nvSpPr>
            <p:spPr bwMode="auto">
              <a:xfrm rot="1800000">
                <a:off x="2474491" y="4022313"/>
                <a:ext cx="10538" cy="11708"/>
              </a:xfrm>
              <a:custGeom>
                <a:avLst/>
                <a:gdLst/>
                <a:ahLst/>
                <a:cxnLst>
                  <a:cxn ang="0">
                    <a:pos x="16" y="17"/>
                  </a:cxn>
                  <a:cxn ang="0">
                    <a:pos x="16" y="17"/>
                  </a:cxn>
                  <a:cxn ang="0">
                    <a:pos x="12" y="19"/>
                  </a:cxn>
                  <a:cxn ang="0">
                    <a:pos x="8" y="20"/>
                  </a:cxn>
                  <a:cxn ang="0">
                    <a:pos x="5" y="19"/>
                  </a:cxn>
                  <a:cxn ang="0">
                    <a:pos x="1" y="16"/>
                  </a:cxn>
                  <a:cxn ang="0">
                    <a:pos x="1" y="16"/>
                  </a:cxn>
                  <a:cxn ang="0">
                    <a:pos x="0" y="13"/>
                  </a:cxn>
                  <a:cxn ang="0">
                    <a:pos x="0" y="9"/>
                  </a:cxn>
                  <a:cxn ang="0">
                    <a:pos x="0" y="5"/>
                  </a:cxn>
                  <a:cxn ang="0">
                    <a:pos x="2" y="2"/>
                  </a:cxn>
                  <a:cxn ang="0">
                    <a:pos x="2" y="2"/>
                  </a:cxn>
                  <a:cxn ang="0">
                    <a:pos x="6" y="0"/>
                  </a:cxn>
                  <a:cxn ang="0">
                    <a:pos x="9" y="0"/>
                  </a:cxn>
                  <a:cxn ang="0">
                    <a:pos x="13" y="1"/>
                  </a:cxn>
                  <a:cxn ang="0">
                    <a:pos x="16" y="2"/>
                  </a:cxn>
                  <a:cxn ang="0">
                    <a:pos x="16" y="2"/>
                  </a:cxn>
                  <a:cxn ang="0">
                    <a:pos x="19" y="6"/>
                  </a:cxn>
                  <a:cxn ang="0">
                    <a:pos x="19" y="10"/>
                  </a:cxn>
                  <a:cxn ang="0">
                    <a:pos x="17" y="13"/>
                  </a:cxn>
                  <a:cxn ang="0">
                    <a:pos x="16" y="17"/>
                  </a:cxn>
                  <a:cxn ang="0">
                    <a:pos x="16" y="17"/>
                  </a:cxn>
                </a:cxnLst>
                <a:rect l="0" t="0" r="r" b="b"/>
                <a:pathLst>
                  <a:path w="19" h="20">
                    <a:moveTo>
                      <a:pt x="16" y="17"/>
                    </a:moveTo>
                    <a:lnTo>
                      <a:pt x="16" y="17"/>
                    </a:lnTo>
                    <a:lnTo>
                      <a:pt x="12" y="19"/>
                    </a:lnTo>
                    <a:lnTo>
                      <a:pt x="8" y="20"/>
                    </a:lnTo>
                    <a:lnTo>
                      <a:pt x="5" y="19"/>
                    </a:lnTo>
                    <a:lnTo>
                      <a:pt x="1" y="16"/>
                    </a:lnTo>
                    <a:lnTo>
                      <a:pt x="1" y="16"/>
                    </a:lnTo>
                    <a:lnTo>
                      <a:pt x="0" y="13"/>
                    </a:lnTo>
                    <a:lnTo>
                      <a:pt x="0" y="9"/>
                    </a:lnTo>
                    <a:lnTo>
                      <a:pt x="0" y="5"/>
                    </a:lnTo>
                    <a:lnTo>
                      <a:pt x="2" y="2"/>
                    </a:lnTo>
                    <a:lnTo>
                      <a:pt x="2" y="2"/>
                    </a:lnTo>
                    <a:lnTo>
                      <a:pt x="6" y="0"/>
                    </a:lnTo>
                    <a:lnTo>
                      <a:pt x="9" y="0"/>
                    </a:lnTo>
                    <a:lnTo>
                      <a:pt x="13" y="1"/>
                    </a:lnTo>
                    <a:lnTo>
                      <a:pt x="16" y="2"/>
                    </a:lnTo>
                    <a:lnTo>
                      <a:pt x="16" y="2"/>
                    </a:lnTo>
                    <a:lnTo>
                      <a:pt x="19" y="6"/>
                    </a:lnTo>
                    <a:lnTo>
                      <a:pt x="19" y="10"/>
                    </a:lnTo>
                    <a:lnTo>
                      <a:pt x="17" y="13"/>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6" name="Freeform 161"/>
              <p:cNvSpPr>
                <a:spLocks/>
              </p:cNvSpPr>
              <p:nvPr/>
            </p:nvSpPr>
            <p:spPr bwMode="auto">
              <a:xfrm rot="1800000">
                <a:off x="2470284" y="4003999"/>
                <a:ext cx="11708" cy="11708"/>
              </a:xfrm>
              <a:custGeom>
                <a:avLst/>
                <a:gdLst/>
                <a:ahLst/>
                <a:cxnLst>
                  <a:cxn ang="0">
                    <a:pos x="16" y="17"/>
                  </a:cxn>
                  <a:cxn ang="0">
                    <a:pos x="16" y="17"/>
                  </a:cxn>
                  <a:cxn ang="0">
                    <a:pos x="13" y="20"/>
                  </a:cxn>
                  <a:cxn ang="0">
                    <a:pos x="9" y="20"/>
                  </a:cxn>
                  <a:cxn ang="0">
                    <a:pos x="5" y="18"/>
                  </a:cxn>
                  <a:cxn ang="0">
                    <a:pos x="3" y="17"/>
                  </a:cxn>
                  <a:cxn ang="0">
                    <a:pos x="3" y="17"/>
                  </a:cxn>
                  <a:cxn ang="0">
                    <a:pos x="1" y="13"/>
                  </a:cxn>
                  <a:cxn ang="0">
                    <a:pos x="0" y="9"/>
                  </a:cxn>
                  <a:cxn ang="0">
                    <a:pos x="1" y="6"/>
                  </a:cxn>
                  <a:cxn ang="0">
                    <a:pos x="4" y="2"/>
                  </a:cxn>
                  <a:cxn ang="0">
                    <a:pos x="4" y="2"/>
                  </a:cxn>
                  <a:cxn ang="0">
                    <a:pos x="7" y="0"/>
                  </a:cxn>
                  <a:cxn ang="0">
                    <a:pos x="11" y="0"/>
                  </a:cxn>
                  <a:cxn ang="0">
                    <a:pos x="15" y="0"/>
                  </a:cxn>
                  <a:cxn ang="0">
                    <a:pos x="18" y="3"/>
                  </a:cxn>
                  <a:cxn ang="0">
                    <a:pos x="18" y="3"/>
                  </a:cxn>
                  <a:cxn ang="0">
                    <a:pos x="20" y="7"/>
                  </a:cxn>
                  <a:cxn ang="0">
                    <a:pos x="20" y="10"/>
                  </a:cxn>
                  <a:cxn ang="0">
                    <a:pos x="19" y="14"/>
                  </a:cxn>
                  <a:cxn ang="0">
                    <a:pos x="16" y="17"/>
                  </a:cxn>
                  <a:cxn ang="0">
                    <a:pos x="16" y="17"/>
                  </a:cxn>
                </a:cxnLst>
                <a:rect l="0" t="0" r="r" b="b"/>
                <a:pathLst>
                  <a:path w="20" h="20">
                    <a:moveTo>
                      <a:pt x="16" y="17"/>
                    </a:moveTo>
                    <a:lnTo>
                      <a:pt x="16" y="17"/>
                    </a:lnTo>
                    <a:lnTo>
                      <a:pt x="13" y="20"/>
                    </a:lnTo>
                    <a:lnTo>
                      <a:pt x="9" y="20"/>
                    </a:lnTo>
                    <a:lnTo>
                      <a:pt x="5" y="18"/>
                    </a:lnTo>
                    <a:lnTo>
                      <a:pt x="3" y="17"/>
                    </a:lnTo>
                    <a:lnTo>
                      <a:pt x="3" y="17"/>
                    </a:lnTo>
                    <a:lnTo>
                      <a:pt x="1" y="13"/>
                    </a:lnTo>
                    <a:lnTo>
                      <a:pt x="0" y="9"/>
                    </a:lnTo>
                    <a:lnTo>
                      <a:pt x="1" y="6"/>
                    </a:lnTo>
                    <a:lnTo>
                      <a:pt x="4" y="2"/>
                    </a:lnTo>
                    <a:lnTo>
                      <a:pt x="4" y="2"/>
                    </a:lnTo>
                    <a:lnTo>
                      <a:pt x="7" y="0"/>
                    </a:lnTo>
                    <a:lnTo>
                      <a:pt x="11" y="0"/>
                    </a:lnTo>
                    <a:lnTo>
                      <a:pt x="15" y="0"/>
                    </a:lnTo>
                    <a:lnTo>
                      <a:pt x="18" y="3"/>
                    </a:lnTo>
                    <a:lnTo>
                      <a:pt x="18" y="3"/>
                    </a:lnTo>
                    <a:lnTo>
                      <a:pt x="20" y="7"/>
                    </a:lnTo>
                    <a:lnTo>
                      <a:pt x="20" y="10"/>
                    </a:lnTo>
                    <a:lnTo>
                      <a:pt x="19" y="14"/>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7" name="Freeform 190"/>
              <p:cNvSpPr>
                <a:spLocks/>
              </p:cNvSpPr>
              <p:nvPr/>
            </p:nvSpPr>
            <p:spPr bwMode="auto">
              <a:xfrm rot="1800000">
                <a:off x="2319274" y="3811651"/>
                <a:ext cx="280993" cy="181474"/>
              </a:xfrm>
              <a:custGeom>
                <a:avLst/>
                <a:gdLst/>
                <a:ahLst/>
                <a:cxnLst>
                  <a:cxn ang="0">
                    <a:pos x="0" y="236"/>
                  </a:cxn>
                  <a:cxn ang="0">
                    <a:pos x="0" y="236"/>
                  </a:cxn>
                  <a:cxn ang="0">
                    <a:pos x="8" y="241"/>
                  </a:cxn>
                  <a:cxn ang="0">
                    <a:pos x="17" y="245"/>
                  </a:cxn>
                  <a:cxn ang="0">
                    <a:pos x="28" y="248"/>
                  </a:cxn>
                  <a:cxn ang="0">
                    <a:pos x="41" y="247"/>
                  </a:cxn>
                  <a:cxn ang="0">
                    <a:pos x="53" y="245"/>
                  </a:cxn>
                  <a:cxn ang="0">
                    <a:pos x="67" y="241"/>
                  </a:cxn>
                  <a:cxn ang="0">
                    <a:pos x="80" y="236"/>
                  </a:cxn>
                  <a:cxn ang="0">
                    <a:pos x="95" y="229"/>
                  </a:cxn>
                  <a:cxn ang="0">
                    <a:pos x="126" y="213"/>
                  </a:cxn>
                  <a:cxn ang="0">
                    <a:pos x="159" y="194"/>
                  </a:cxn>
                  <a:cxn ang="0">
                    <a:pos x="227" y="153"/>
                  </a:cxn>
                  <a:cxn ang="0">
                    <a:pos x="227" y="153"/>
                  </a:cxn>
                  <a:cxn ang="0">
                    <a:pos x="264" y="132"/>
                  </a:cxn>
                  <a:cxn ang="0">
                    <a:pos x="305" y="113"/>
                  </a:cxn>
                  <a:cxn ang="0">
                    <a:pos x="347" y="93"/>
                  </a:cxn>
                  <a:cxn ang="0">
                    <a:pos x="388" y="74"/>
                  </a:cxn>
                  <a:cxn ang="0">
                    <a:pos x="422" y="55"/>
                  </a:cxn>
                  <a:cxn ang="0">
                    <a:pos x="436" y="45"/>
                  </a:cxn>
                  <a:cxn ang="0">
                    <a:pos x="448" y="36"/>
                  </a:cxn>
                  <a:cxn ang="0">
                    <a:pos x="456" y="27"/>
                  </a:cxn>
                  <a:cxn ang="0">
                    <a:pos x="462" y="19"/>
                  </a:cxn>
                  <a:cxn ang="0">
                    <a:pos x="463" y="15"/>
                  </a:cxn>
                  <a:cxn ang="0">
                    <a:pos x="463" y="11"/>
                  </a:cxn>
                  <a:cxn ang="0">
                    <a:pos x="462" y="7"/>
                  </a:cxn>
                  <a:cxn ang="0">
                    <a:pos x="459" y="4"/>
                  </a:cxn>
                  <a:cxn ang="0">
                    <a:pos x="459" y="4"/>
                  </a:cxn>
                  <a:cxn ang="0">
                    <a:pos x="456" y="0"/>
                  </a:cxn>
                  <a:cxn ang="0">
                    <a:pos x="460" y="7"/>
                  </a:cxn>
                  <a:cxn ang="0">
                    <a:pos x="481" y="44"/>
                  </a:cxn>
                  <a:cxn ang="0">
                    <a:pos x="481" y="44"/>
                  </a:cxn>
                  <a:cxn ang="0">
                    <a:pos x="426" y="72"/>
                  </a:cxn>
                  <a:cxn ang="0">
                    <a:pos x="368" y="104"/>
                  </a:cxn>
                  <a:cxn ang="0">
                    <a:pos x="309" y="139"/>
                  </a:cxn>
                  <a:cxn ang="0">
                    <a:pos x="249" y="175"/>
                  </a:cxn>
                  <a:cxn ang="0">
                    <a:pos x="192" y="211"/>
                  </a:cxn>
                  <a:cxn ang="0">
                    <a:pos x="139" y="247"/>
                  </a:cxn>
                  <a:cxn ang="0">
                    <a:pos x="91" y="280"/>
                  </a:cxn>
                  <a:cxn ang="0">
                    <a:pos x="50" y="310"/>
                  </a:cxn>
                  <a:cxn ang="0">
                    <a:pos x="50" y="310"/>
                  </a:cxn>
                  <a:cxn ang="0">
                    <a:pos x="35" y="290"/>
                  </a:cxn>
                  <a:cxn ang="0">
                    <a:pos x="22" y="271"/>
                  </a:cxn>
                  <a:cxn ang="0">
                    <a:pos x="9" y="254"/>
                  </a:cxn>
                  <a:cxn ang="0">
                    <a:pos x="0" y="236"/>
                  </a:cxn>
                  <a:cxn ang="0">
                    <a:pos x="0" y="236"/>
                  </a:cxn>
                </a:cxnLst>
                <a:rect l="0" t="0" r="r" b="b"/>
                <a:pathLst>
                  <a:path w="481" h="310">
                    <a:moveTo>
                      <a:pt x="0" y="236"/>
                    </a:moveTo>
                    <a:lnTo>
                      <a:pt x="0" y="236"/>
                    </a:lnTo>
                    <a:lnTo>
                      <a:pt x="8" y="241"/>
                    </a:lnTo>
                    <a:lnTo>
                      <a:pt x="17" y="245"/>
                    </a:lnTo>
                    <a:lnTo>
                      <a:pt x="28" y="248"/>
                    </a:lnTo>
                    <a:lnTo>
                      <a:pt x="41" y="247"/>
                    </a:lnTo>
                    <a:lnTo>
                      <a:pt x="53" y="245"/>
                    </a:lnTo>
                    <a:lnTo>
                      <a:pt x="67" y="241"/>
                    </a:lnTo>
                    <a:lnTo>
                      <a:pt x="80" y="236"/>
                    </a:lnTo>
                    <a:lnTo>
                      <a:pt x="95" y="229"/>
                    </a:lnTo>
                    <a:lnTo>
                      <a:pt x="126" y="213"/>
                    </a:lnTo>
                    <a:lnTo>
                      <a:pt x="159" y="194"/>
                    </a:lnTo>
                    <a:lnTo>
                      <a:pt x="227" y="153"/>
                    </a:lnTo>
                    <a:lnTo>
                      <a:pt x="227" y="153"/>
                    </a:lnTo>
                    <a:lnTo>
                      <a:pt x="264" y="132"/>
                    </a:lnTo>
                    <a:lnTo>
                      <a:pt x="305" y="113"/>
                    </a:lnTo>
                    <a:lnTo>
                      <a:pt x="347" y="93"/>
                    </a:lnTo>
                    <a:lnTo>
                      <a:pt x="388" y="74"/>
                    </a:lnTo>
                    <a:lnTo>
                      <a:pt x="422" y="55"/>
                    </a:lnTo>
                    <a:lnTo>
                      <a:pt x="436" y="45"/>
                    </a:lnTo>
                    <a:lnTo>
                      <a:pt x="448" y="36"/>
                    </a:lnTo>
                    <a:lnTo>
                      <a:pt x="456" y="27"/>
                    </a:lnTo>
                    <a:lnTo>
                      <a:pt x="462" y="19"/>
                    </a:lnTo>
                    <a:lnTo>
                      <a:pt x="463" y="15"/>
                    </a:lnTo>
                    <a:lnTo>
                      <a:pt x="463" y="11"/>
                    </a:lnTo>
                    <a:lnTo>
                      <a:pt x="462" y="7"/>
                    </a:lnTo>
                    <a:lnTo>
                      <a:pt x="459" y="4"/>
                    </a:lnTo>
                    <a:lnTo>
                      <a:pt x="459" y="4"/>
                    </a:lnTo>
                    <a:lnTo>
                      <a:pt x="456" y="0"/>
                    </a:lnTo>
                    <a:lnTo>
                      <a:pt x="460" y="7"/>
                    </a:lnTo>
                    <a:lnTo>
                      <a:pt x="481" y="44"/>
                    </a:lnTo>
                    <a:lnTo>
                      <a:pt x="481" y="44"/>
                    </a:lnTo>
                    <a:lnTo>
                      <a:pt x="426" y="72"/>
                    </a:lnTo>
                    <a:lnTo>
                      <a:pt x="368" y="104"/>
                    </a:lnTo>
                    <a:lnTo>
                      <a:pt x="309" y="139"/>
                    </a:lnTo>
                    <a:lnTo>
                      <a:pt x="249" y="175"/>
                    </a:lnTo>
                    <a:lnTo>
                      <a:pt x="192" y="211"/>
                    </a:lnTo>
                    <a:lnTo>
                      <a:pt x="139" y="247"/>
                    </a:lnTo>
                    <a:lnTo>
                      <a:pt x="91" y="280"/>
                    </a:lnTo>
                    <a:lnTo>
                      <a:pt x="50" y="310"/>
                    </a:lnTo>
                    <a:lnTo>
                      <a:pt x="50" y="310"/>
                    </a:lnTo>
                    <a:lnTo>
                      <a:pt x="35" y="290"/>
                    </a:lnTo>
                    <a:lnTo>
                      <a:pt x="22" y="271"/>
                    </a:lnTo>
                    <a:lnTo>
                      <a:pt x="9" y="254"/>
                    </a:lnTo>
                    <a:lnTo>
                      <a:pt x="0" y="236"/>
                    </a:lnTo>
                    <a:lnTo>
                      <a:pt x="0" y="236"/>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8" name="Oval 85"/>
              <p:cNvSpPr/>
              <p:nvPr/>
            </p:nvSpPr>
            <p:spPr>
              <a:xfrm>
                <a:off x="2143108" y="2714626"/>
                <a:ext cx="197332" cy="1973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9" name="Oval 86"/>
              <p:cNvSpPr/>
              <p:nvPr/>
            </p:nvSpPr>
            <p:spPr>
              <a:xfrm>
                <a:off x="1885124" y="2813832"/>
                <a:ext cx="141796" cy="1417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80" name="Oval 87"/>
              <p:cNvSpPr/>
              <p:nvPr/>
            </p:nvSpPr>
            <p:spPr>
              <a:xfrm>
                <a:off x="2105816" y="3105962"/>
                <a:ext cx="73504" cy="735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81" name="Oval 88"/>
              <p:cNvSpPr/>
              <p:nvPr/>
            </p:nvSpPr>
            <p:spPr>
              <a:xfrm>
                <a:off x="1785918" y="3071816"/>
                <a:ext cx="73504" cy="73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cxnSp>
            <p:nvCxnSpPr>
              <p:cNvPr id="82" name="Straight Connector 89"/>
              <p:cNvCxnSpPr>
                <a:stCxn id="78" idx="2"/>
                <a:endCxn id="79" idx="7"/>
              </p:cNvCxnSpPr>
              <p:nvPr/>
            </p:nvCxnSpPr>
            <p:spPr>
              <a:xfrm rot="10800000" flipV="1">
                <a:off x="2006154" y="2813292"/>
                <a:ext cx="136954" cy="21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90"/>
              <p:cNvCxnSpPr>
                <a:stCxn id="79" idx="5"/>
                <a:endCxn id="80" idx="1"/>
              </p:cNvCxnSpPr>
              <p:nvPr/>
            </p:nvCxnSpPr>
            <p:spPr>
              <a:xfrm rot="16200000" flipH="1">
                <a:off x="1970435" y="2970581"/>
                <a:ext cx="181864" cy="1104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4" name="Straight Connector 91"/>
              <p:cNvCxnSpPr>
                <a:stCxn id="80" idx="2"/>
                <a:endCxn id="81" idx="6"/>
              </p:cNvCxnSpPr>
              <p:nvPr/>
            </p:nvCxnSpPr>
            <p:spPr>
              <a:xfrm rot="10800000">
                <a:off x="1859422" y="3108568"/>
                <a:ext cx="246394" cy="3414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2" name="组合 1"/>
          <p:cNvGrpSpPr/>
          <p:nvPr/>
        </p:nvGrpSpPr>
        <p:grpSpPr>
          <a:xfrm>
            <a:off x="522514" y="411773"/>
            <a:ext cx="6365966" cy="2679768"/>
            <a:chOff x="1524000" y="992776"/>
            <a:chExt cx="9144000" cy="3849188"/>
          </a:xfrm>
        </p:grpSpPr>
        <p:sp>
          <p:nvSpPr>
            <p:cNvPr id="9" name="矩形 8"/>
            <p:cNvSpPr/>
            <p:nvPr>
              <p:custDataLst>
                <p:tags r:id="rId2"/>
              </p:custDataLst>
            </p:nvPr>
          </p:nvSpPr>
          <p:spPr>
            <a:xfrm>
              <a:off x="1524000" y="2333625"/>
              <a:ext cx="9144000" cy="1581150"/>
            </a:xfrm>
            <a:prstGeom prst="rect">
              <a:avLst/>
            </a:prstGeom>
            <a:solidFill>
              <a:srgbClr val="A5779E">
                <a:alpha val="40000"/>
              </a:srgbClr>
            </a:solidFill>
            <a:ln w="12700" cap="flat" cmpd="sng" algn="ctr">
              <a:noFill/>
              <a:prstDash val="solid"/>
              <a:miter lim="800000"/>
            </a:ln>
            <a:effectLst/>
          </p:spPr>
          <p:txBody>
            <a:bodyPr lIns="2520000" tIns="360000" bIns="0" rtlCol="0" anchor="ctr"/>
            <a:lstStyle/>
            <a:p>
              <a:pPr lvl="0">
                <a:lnSpc>
                  <a:spcPct val="90000"/>
                </a:lnSpc>
                <a:spcBef>
                  <a:spcPct val="0"/>
                </a:spcBef>
                <a:defRPr/>
              </a:pPr>
              <a:r>
                <a:rPr lang="zh-CN" altLang="en-US" sz="2800" b="1" dirty="0">
                  <a:solidFill>
                    <a:srgbClr val="A5779E"/>
                  </a:solidFill>
                  <a:latin typeface="微软雅黑" panose="020B0503020204020204" pitchFamily="34" charset="-122"/>
                  <a:ea typeface="微软雅黑" panose="020B0503020204020204" pitchFamily="34" charset="-122"/>
                </a:rPr>
                <a:t>确认获取数据的目的</a:t>
              </a:r>
              <a:endParaRPr lang="en-US" altLang="zh-CN" sz="2800" b="1" dirty="0">
                <a:solidFill>
                  <a:srgbClr val="A5779E"/>
                </a:solidFill>
                <a:latin typeface="微软雅黑" panose="020B0503020204020204" pitchFamily="34" charset="-122"/>
                <a:ea typeface="微软雅黑" panose="020B0503020204020204" pitchFamily="34" charset="-122"/>
              </a:endParaRPr>
            </a:p>
          </p:txBody>
        </p:sp>
        <p:sp>
          <p:nvSpPr>
            <p:cNvPr id="5" name="文本占位符 4"/>
            <p:cNvSpPr txBox="1">
              <a:spLocks/>
            </p:cNvSpPr>
            <p:nvPr>
              <p:custDataLst>
                <p:tags r:id="rId3"/>
              </p:custDataLst>
            </p:nvPr>
          </p:nvSpPr>
          <p:spPr>
            <a:xfrm>
              <a:off x="2054682" y="992776"/>
              <a:ext cx="1922960" cy="3849188"/>
            </a:xfrm>
            <a:prstGeom prst="rect">
              <a:avLst/>
            </a:prstGeom>
          </p:spPr>
          <p:txBody>
            <a:bodyPr vert="horz" lIns="0" tIns="0" rIns="0" bIns="0" rtlCol="0" anchor="ctr">
              <a:noAutofit/>
            </a:bodyPr>
            <a:lstStyle>
              <a:lvl1pPr marL="0" indent="0" algn="r" defTabSz="914400" rtl="0" eaLnBrk="1" latinLnBrk="0" hangingPunct="1">
                <a:lnSpc>
                  <a:spcPct val="100000"/>
                </a:lnSpc>
                <a:spcBef>
                  <a:spcPts val="0"/>
                </a:spcBef>
                <a:spcAft>
                  <a:spcPts val="0"/>
                </a:spcAft>
                <a:buClr>
                  <a:schemeClr val="accent1">
                    <a:lumMod val="50000"/>
                  </a:schemeClr>
                </a:buClr>
                <a:buSzPct val="40000"/>
                <a:buFont typeface="Wingdings" panose="05000000000000000000" pitchFamily="2" charset="2"/>
                <a:buNone/>
                <a:defRPr sz="28700" b="1" i="1" kern="0" baseline="0">
                  <a:ln w="19050">
                    <a:solidFill>
                      <a:schemeClr val="bg1"/>
                    </a:solidFill>
                  </a:ln>
                  <a:solidFill>
                    <a:schemeClr val="accent1"/>
                  </a:solidFill>
                  <a:latin typeface="Baskerville Old Face" panose="02020602080505020303" pitchFamily="18" charset="0"/>
                  <a:ea typeface="宋体" panose="02010600030101010101" pitchFamily="2" charset="-122"/>
                  <a:cs typeface="+mn-cs"/>
                </a:defRPr>
              </a:lvl1pPr>
              <a:lvl2pPr marL="357188" indent="-357188" algn="just" defTabSz="914400" rtl="0" eaLnBrk="1" latinLnBrk="0" hangingPunct="1">
                <a:lnSpc>
                  <a:spcPct val="130000"/>
                </a:lnSpc>
                <a:spcBef>
                  <a:spcPts val="200"/>
                </a:spcBef>
                <a:spcAft>
                  <a:spcPts val="800"/>
                </a:spcAft>
                <a:buFont typeface="Baskerville Old Face" panose="02020602080505020303" pitchFamily="18" charset="0"/>
                <a:buChar char=" "/>
                <a:defRPr sz="1600" kern="1200" baseline="0">
                  <a:solidFill>
                    <a:schemeClr val="bg1">
                      <a:lumMod val="50000"/>
                    </a:schemeClr>
                  </a:solidFill>
                  <a:latin typeface="Baskerville Old Face" panose="02020602080505020303" pitchFamily="18"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Clr>
                  <a:srgbClr val="D6A953">
                    <a:lumMod val="50000"/>
                  </a:srgbClr>
                </a:buClr>
                <a:defRPr/>
              </a:pPr>
              <a:r>
                <a:rPr lang="en-US" altLang="zh-CN" sz="16600" dirty="0">
                  <a:ln w="19050">
                    <a:solidFill>
                      <a:srgbClr val="FFFFFF"/>
                    </a:solidFill>
                  </a:ln>
                  <a:solidFill>
                    <a:srgbClr val="A5779E"/>
                  </a:solidFill>
                </a:rPr>
                <a:t>1</a:t>
              </a:r>
              <a:endParaRPr lang="zh-CN" altLang="en-US" sz="16600" dirty="0">
                <a:ln w="19050">
                  <a:solidFill>
                    <a:srgbClr val="FFFFFF"/>
                  </a:solidFill>
                </a:ln>
                <a:solidFill>
                  <a:srgbClr val="A5779E"/>
                </a:solidFill>
              </a:endParaRPr>
            </a:p>
          </p:txBody>
        </p:sp>
      </p:grpSp>
      <p:sp>
        <p:nvSpPr>
          <p:cNvPr id="3" name="矩形 2"/>
          <p:cNvSpPr/>
          <p:nvPr/>
        </p:nvSpPr>
        <p:spPr>
          <a:xfrm>
            <a:off x="5048352" y="3214681"/>
            <a:ext cx="6096000" cy="2393027"/>
          </a:xfrm>
          <a:prstGeom prst="rect">
            <a:avLst/>
          </a:prstGeom>
        </p:spPr>
        <p:txBody>
          <a:bodyPr>
            <a:spAutoFit/>
          </a:bodyPr>
          <a:lstStyle/>
          <a:p>
            <a:pPr>
              <a:lnSpc>
                <a:spcPct val="120000"/>
              </a:lnSpc>
            </a:pP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大数据时代，网络零售也一样可以有效利用数据来合理地优化网店的管理和运营，而且可以借助多种便捷的工具进行数据统计和分析。在采集、整理数据时，首先必须明确获取数据的目的，如为了筛选出客户更加喜欢的商品上架到网店，亦或是为了全面解读某一活动的效果、某段时间内流量下降的原因、某段时间转化率降低的原因等等。只有目的明确，才能有针对性地解决问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Tree>
    <p:custDataLst>
      <p:tags r:id="rId1"/>
    </p:custDataLst>
    <p:extLst>
      <p:ext uri="{BB962C8B-B14F-4D97-AF65-F5344CB8AC3E}">
        <p14:creationId xmlns:p14="http://schemas.microsoft.com/office/powerpoint/2010/main" val="33137398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522514" y="411773"/>
            <a:ext cx="6365966" cy="2679768"/>
            <a:chOff x="1524000" y="992776"/>
            <a:chExt cx="9144000" cy="3849188"/>
          </a:xfrm>
        </p:grpSpPr>
        <p:sp>
          <p:nvSpPr>
            <p:cNvPr id="9" name="矩形 8"/>
            <p:cNvSpPr/>
            <p:nvPr>
              <p:custDataLst>
                <p:tags r:id="rId2"/>
              </p:custDataLst>
            </p:nvPr>
          </p:nvSpPr>
          <p:spPr>
            <a:xfrm>
              <a:off x="1524000" y="2333625"/>
              <a:ext cx="9144000" cy="1581150"/>
            </a:xfrm>
            <a:prstGeom prst="rect">
              <a:avLst/>
            </a:prstGeom>
            <a:solidFill>
              <a:srgbClr val="FF6E55">
                <a:alpha val="40000"/>
              </a:srgbClr>
            </a:solidFill>
            <a:ln w="12700" cap="flat" cmpd="sng" algn="ctr">
              <a:noFill/>
              <a:prstDash val="solid"/>
              <a:miter lim="800000"/>
            </a:ln>
            <a:effectLst/>
          </p:spPr>
          <p:txBody>
            <a:bodyPr lIns="2520000" tIns="360000" bIns="0" rtlCol="0" anchor="ctr"/>
            <a:lstStyle/>
            <a:p>
              <a:pPr lvl="0">
                <a:lnSpc>
                  <a:spcPct val="90000"/>
                </a:lnSpc>
                <a:spcBef>
                  <a:spcPct val="0"/>
                </a:spcBef>
                <a:defRPr/>
              </a:pPr>
              <a:r>
                <a:rPr lang="zh-CN" altLang="en-US" sz="2800" b="1" dirty="0" smtClean="0">
                  <a:solidFill>
                    <a:srgbClr val="FF6E55"/>
                  </a:solidFill>
                  <a:latin typeface="微软雅黑" panose="020B0503020204020204" pitchFamily="34" charset="-122"/>
                  <a:ea typeface="微软雅黑" panose="020B0503020204020204" pitchFamily="34" charset="-122"/>
                </a:rPr>
                <a:t>     收集</a:t>
              </a:r>
              <a:r>
                <a:rPr lang="zh-CN" altLang="en-US" sz="2800" b="1" dirty="0">
                  <a:solidFill>
                    <a:srgbClr val="FF6E55"/>
                  </a:solidFill>
                  <a:latin typeface="微软雅黑" panose="020B0503020204020204" pitchFamily="34" charset="-122"/>
                  <a:ea typeface="微软雅黑" panose="020B0503020204020204" pitchFamily="34" charset="-122"/>
                </a:rPr>
                <a:t>数据</a:t>
              </a:r>
              <a:endParaRPr lang="en-US" altLang="zh-CN" sz="2800" b="1" dirty="0">
                <a:solidFill>
                  <a:srgbClr val="FF6E55"/>
                </a:solidFill>
                <a:latin typeface="微软雅黑" panose="020B0503020204020204" pitchFamily="34" charset="-122"/>
                <a:ea typeface="微软雅黑" panose="020B0503020204020204" pitchFamily="34" charset="-122"/>
              </a:endParaRPr>
            </a:p>
          </p:txBody>
        </p:sp>
        <p:sp>
          <p:nvSpPr>
            <p:cNvPr id="5" name="文本占位符 4"/>
            <p:cNvSpPr txBox="1">
              <a:spLocks/>
            </p:cNvSpPr>
            <p:nvPr>
              <p:custDataLst>
                <p:tags r:id="rId3"/>
              </p:custDataLst>
            </p:nvPr>
          </p:nvSpPr>
          <p:spPr>
            <a:xfrm>
              <a:off x="2054682" y="992776"/>
              <a:ext cx="1922960" cy="3849188"/>
            </a:xfrm>
            <a:prstGeom prst="rect">
              <a:avLst/>
            </a:prstGeom>
          </p:spPr>
          <p:txBody>
            <a:bodyPr vert="horz" lIns="0" tIns="0" rIns="0" bIns="0" rtlCol="0" anchor="ctr">
              <a:noAutofit/>
            </a:bodyPr>
            <a:lstStyle>
              <a:lvl1pPr marL="0" indent="0" algn="r" defTabSz="914400" rtl="0" eaLnBrk="1" latinLnBrk="0" hangingPunct="1">
                <a:lnSpc>
                  <a:spcPct val="100000"/>
                </a:lnSpc>
                <a:spcBef>
                  <a:spcPts val="0"/>
                </a:spcBef>
                <a:spcAft>
                  <a:spcPts val="0"/>
                </a:spcAft>
                <a:buClr>
                  <a:schemeClr val="accent1">
                    <a:lumMod val="50000"/>
                  </a:schemeClr>
                </a:buClr>
                <a:buSzPct val="40000"/>
                <a:buFont typeface="Wingdings" panose="05000000000000000000" pitchFamily="2" charset="2"/>
                <a:buNone/>
                <a:defRPr sz="28700" b="1" i="1" kern="0" baseline="0">
                  <a:ln w="19050">
                    <a:solidFill>
                      <a:schemeClr val="bg1"/>
                    </a:solidFill>
                  </a:ln>
                  <a:solidFill>
                    <a:schemeClr val="accent1"/>
                  </a:solidFill>
                  <a:latin typeface="Baskerville Old Face" panose="02020602080505020303" pitchFamily="18" charset="0"/>
                  <a:ea typeface="宋体" panose="02010600030101010101" pitchFamily="2" charset="-122"/>
                  <a:cs typeface="+mn-cs"/>
                </a:defRPr>
              </a:lvl1pPr>
              <a:lvl2pPr marL="357188" indent="-357188" algn="just" defTabSz="914400" rtl="0" eaLnBrk="1" latinLnBrk="0" hangingPunct="1">
                <a:lnSpc>
                  <a:spcPct val="130000"/>
                </a:lnSpc>
                <a:spcBef>
                  <a:spcPts val="200"/>
                </a:spcBef>
                <a:spcAft>
                  <a:spcPts val="800"/>
                </a:spcAft>
                <a:buFont typeface="Baskerville Old Face" panose="02020602080505020303" pitchFamily="18" charset="0"/>
                <a:buChar char=" "/>
                <a:defRPr sz="1600" kern="1200" baseline="0">
                  <a:solidFill>
                    <a:schemeClr val="bg1">
                      <a:lumMod val="50000"/>
                    </a:schemeClr>
                  </a:solidFill>
                  <a:latin typeface="Baskerville Old Face" panose="02020602080505020303" pitchFamily="18"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Clr>
                  <a:srgbClr val="D6A953">
                    <a:lumMod val="50000"/>
                  </a:srgbClr>
                </a:buClr>
                <a:defRPr/>
              </a:pPr>
              <a:r>
                <a:rPr lang="en-US" altLang="zh-CN" sz="16600" dirty="0" smtClean="0">
                  <a:ln w="19050">
                    <a:solidFill>
                      <a:srgbClr val="FFFFFF"/>
                    </a:solidFill>
                  </a:ln>
                  <a:solidFill>
                    <a:srgbClr val="FF6E55"/>
                  </a:solidFill>
                </a:rPr>
                <a:t>2</a:t>
              </a:r>
              <a:endParaRPr lang="zh-CN" altLang="en-US" sz="16600" dirty="0">
                <a:ln w="19050">
                  <a:solidFill>
                    <a:srgbClr val="FFFFFF"/>
                  </a:solidFill>
                </a:ln>
                <a:solidFill>
                  <a:srgbClr val="FF6E55"/>
                </a:solidFill>
              </a:endParaRPr>
            </a:p>
          </p:txBody>
        </p:sp>
      </p:grpSp>
      <p:grpSp>
        <p:nvGrpSpPr>
          <p:cNvPr id="7" name="组合 6"/>
          <p:cNvGrpSpPr/>
          <p:nvPr/>
        </p:nvGrpSpPr>
        <p:grpSpPr>
          <a:xfrm>
            <a:off x="4173081" y="3306229"/>
            <a:ext cx="1814519" cy="2225211"/>
            <a:chOff x="4460464" y="3473361"/>
            <a:chExt cx="1814519" cy="2225211"/>
          </a:xfrm>
        </p:grpSpPr>
        <p:sp>
          <p:nvSpPr>
            <p:cNvPr id="86" name="íšľíḍè">
              <a:extLst>
                <a:ext uri="{FF2B5EF4-FFF2-40B4-BE49-F238E27FC236}">
                  <a16:creationId xmlns:a16="http://schemas.microsoft.com/office/drawing/2014/main" id="{03753C94-C91D-4A6A-A511-0FAA3209908E}"/>
                </a:ext>
              </a:extLst>
            </p:cNvPr>
            <p:cNvSpPr/>
            <p:nvPr/>
          </p:nvSpPr>
          <p:spPr>
            <a:xfrm flipV="1">
              <a:off x="4639617" y="4008059"/>
              <a:ext cx="1456213" cy="1231716"/>
            </a:xfrm>
            <a:prstGeom prst="rect">
              <a:avLst/>
            </a:prstGeom>
            <a:solidFill>
              <a:srgbClr val="48B49C"/>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87" name="iŝļíḓè">
              <a:extLst>
                <a:ext uri="{FF2B5EF4-FFF2-40B4-BE49-F238E27FC236}">
                  <a16:creationId xmlns:a16="http://schemas.microsoft.com/office/drawing/2014/main" id="{0D934ED4-0C87-4CE4-B5A8-AB0006B1E478}"/>
                </a:ext>
              </a:extLst>
            </p:cNvPr>
            <p:cNvSpPr/>
            <p:nvPr/>
          </p:nvSpPr>
          <p:spPr bwMode="auto">
            <a:xfrm>
              <a:off x="5105483" y="3887777"/>
              <a:ext cx="524481" cy="524481"/>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48B49C"/>
            </a:solidFill>
            <a:ln>
              <a:noFill/>
            </a:ln>
            <a:extLst/>
          </p:spPr>
          <p:txBody>
            <a:bodyPr anchor="ctr"/>
            <a:lstStyle/>
            <a:p>
              <a:pPr algn="ctr"/>
              <a:endParaRPr>
                <a:ea typeface="微软雅黑" panose="020B0503020204020204" pitchFamily="34" charset="-122"/>
              </a:endParaRPr>
            </a:p>
          </p:txBody>
        </p:sp>
        <p:sp>
          <p:nvSpPr>
            <p:cNvPr id="88" name="îSḷîḑè">
              <a:extLst>
                <a:ext uri="{FF2B5EF4-FFF2-40B4-BE49-F238E27FC236}">
                  <a16:creationId xmlns:a16="http://schemas.microsoft.com/office/drawing/2014/main" id="{834C265A-A399-47FD-A2AE-468493E5FA35}"/>
                </a:ext>
              </a:extLst>
            </p:cNvPr>
            <p:cNvSpPr txBox="1"/>
            <p:nvPr/>
          </p:nvSpPr>
          <p:spPr bwMode="auto">
            <a:xfrm>
              <a:off x="4984185" y="3473361"/>
              <a:ext cx="767076" cy="317903"/>
            </a:xfrm>
            <a:prstGeom prst="rect">
              <a:avLst/>
            </a:prstGeom>
            <a:noFill/>
            <a:extLst/>
          </p:spPr>
          <p:txBody>
            <a:bodyPr wrap="none" lIns="0" tIns="0" rIns="0" bIns="0" anchor="ctr">
              <a:normAutofit fontScale="92500" lnSpcReduction="10000"/>
            </a:bodyPr>
            <a:lstStyle/>
            <a:p>
              <a:pPr algn="ctr"/>
              <a:r>
                <a:rPr lang="en-US" altLang="ko-KR" sz="2400" b="1" dirty="0" smtClean="0">
                  <a:solidFill>
                    <a:srgbClr val="48B49C"/>
                  </a:solidFill>
                  <a:latin typeface="微软雅黑" panose="020B0503020204020204" pitchFamily="34" charset="-122"/>
                  <a:ea typeface="微软雅黑" panose="020B0503020204020204" pitchFamily="34" charset="-122"/>
                </a:rPr>
                <a:t>02</a:t>
              </a:r>
              <a:endParaRPr lang="en-US" altLang="ko-KR" sz="2400" b="1" dirty="0">
                <a:solidFill>
                  <a:srgbClr val="48B49C"/>
                </a:solidFill>
                <a:effectLst/>
                <a:latin typeface="微软雅黑" panose="020B0503020204020204" pitchFamily="34" charset="-122"/>
                <a:ea typeface="微软雅黑" panose="020B0503020204020204" pitchFamily="34" charset="-122"/>
              </a:endParaRPr>
            </a:p>
          </p:txBody>
        </p:sp>
        <p:sp>
          <p:nvSpPr>
            <p:cNvPr id="89" name="iṧḻïďe">
              <a:extLst>
                <a:ext uri="{FF2B5EF4-FFF2-40B4-BE49-F238E27FC236}">
                  <a16:creationId xmlns:a16="http://schemas.microsoft.com/office/drawing/2014/main" id="{4D5C24C6-4DD0-4193-AD42-019C1134797B}"/>
                </a:ext>
              </a:extLst>
            </p:cNvPr>
            <p:cNvSpPr txBox="1"/>
            <p:nvPr/>
          </p:nvSpPr>
          <p:spPr bwMode="auto">
            <a:xfrm>
              <a:off x="4460464" y="4917370"/>
              <a:ext cx="1814519" cy="78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spcAft>
                  <a:spcPts val="0"/>
                </a:spcAft>
              </a:pP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搜索引擎的数据</a:t>
              </a:r>
              <a:endParaRPr lang="zh-CN" altLang="zh-CN" sz="1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03" name="组合 102"/>
          <p:cNvGrpSpPr/>
          <p:nvPr/>
        </p:nvGrpSpPr>
        <p:grpSpPr>
          <a:xfrm>
            <a:off x="8688046" y="3303667"/>
            <a:ext cx="1814519" cy="2230335"/>
            <a:chOff x="8975429" y="2220646"/>
            <a:chExt cx="1814519" cy="2230335"/>
          </a:xfrm>
        </p:grpSpPr>
        <p:sp>
          <p:nvSpPr>
            <p:cNvPr id="90" name="îş1îḑè">
              <a:extLst>
                <a:ext uri="{FF2B5EF4-FFF2-40B4-BE49-F238E27FC236}">
                  <a16:creationId xmlns:a16="http://schemas.microsoft.com/office/drawing/2014/main" id="{125C6E5E-7712-448D-96D3-7E6B98E66B3E}"/>
                </a:ext>
              </a:extLst>
            </p:cNvPr>
            <p:cNvSpPr/>
            <p:nvPr/>
          </p:nvSpPr>
          <p:spPr>
            <a:xfrm flipV="1">
              <a:off x="9154582" y="2760467"/>
              <a:ext cx="1456213" cy="1231716"/>
            </a:xfrm>
            <a:prstGeom prst="rect">
              <a:avLst/>
            </a:prstGeom>
            <a:solidFill>
              <a:srgbClr val="A5779E"/>
            </a:solidFill>
            <a:ln>
              <a:noFill/>
            </a:ln>
            <a:scene3d>
              <a:camera prst="perspectiveRelaxed" fov="5700000">
                <a:rot lat="16800000" lon="0" rev="0"/>
              </a:camera>
              <a:lightRig rig="soft" dir="t">
                <a:rot lat="0" lon="0" rev="4800000"/>
              </a:lightRig>
            </a:scene3d>
            <a:sp3d extrusionH="57150" prstMaterial="plastic">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91" name="îṡḻíde">
              <a:extLst>
                <a:ext uri="{FF2B5EF4-FFF2-40B4-BE49-F238E27FC236}">
                  <a16:creationId xmlns:a16="http://schemas.microsoft.com/office/drawing/2014/main" id="{9E962448-5EAD-4EDB-8BF6-FD147362EDCE}"/>
                </a:ext>
              </a:extLst>
            </p:cNvPr>
            <p:cNvSpPr/>
            <p:nvPr/>
          </p:nvSpPr>
          <p:spPr bwMode="auto">
            <a:xfrm>
              <a:off x="9620448" y="2647024"/>
              <a:ext cx="524481" cy="524481"/>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rgbClr val="A5779E"/>
            </a:solidFill>
            <a:ln>
              <a:noFill/>
            </a:ln>
            <a:extLst/>
          </p:spPr>
          <p:txBody>
            <a:bodyPr anchor="ctr"/>
            <a:lstStyle/>
            <a:p>
              <a:pPr algn="ctr"/>
              <a:endParaRPr>
                <a:ea typeface="微软雅黑" panose="020B0503020204020204" pitchFamily="34" charset="-122"/>
              </a:endParaRPr>
            </a:p>
          </p:txBody>
        </p:sp>
        <p:sp>
          <p:nvSpPr>
            <p:cNvPr id="92" name="ïś1ïďe">
              <a:extLst>
                <a:ext uri="{FF2B5EF4-FFF2-40B4-BE49-F238E27FC236}">
                  <a16:creationId xmlns:a16="http://schemas.microsoft.com/office/drawing/2014/main" id="{F4365E98-1530-4992-B972-A35765240A0B}"/>
                </a:ext>
              </a:extLst>
            </p:cNvPr>
            <p:cNvSpPr txBox="1"/>
            <p:nvPr/>
          </p:nvSpPr>
          <p:spPr bwMode="auto">
            <a:xfrm>
              <a:off x="9500170" y="2220646"/>
              <a:ext cx="765037" cy="317903"/>
            </a:xfrm>
            <a:prstGeom prst="rect">
              <a:avLst/>
            </a:prstGeom>
            <a:noFill/>
            <a:extLst/>
          </p:spPr>
          <p:txBody>
            <a:bodyPr wrap="none" lIns="0" tIns="0" rIns="0" bIns="0" anchor="ctr">
              <a:normAutofit fontScale="92500" lnSpcReduction="10000"/>
            </a:bodyPr>
            <a:lstStyle/>
            <a:p>
              <a:pPr algn="ctr"/>
              <a:r>
                <a:rPr lang="en-US" altLang="ko-KR" sz="2400" b="1" dirty="0" smtClean="0">
                  <a:solidFill>
                    <a:srgbClr val="A5779E"/>
                  </a:solidFill>
                  <a:latin typeface="微软雅黑" panose="020B0503020204020204" pitchFamily="34" charset="-122"/>
                  <a:ea typeface="微软雅黑" panose="020B0503020204020204" pitchFamily="34" charset="-122"/>
                </a:rPr>
                <a:t>04</a:t>
              </a:r>
              <a:endParaRPr lang="en-US" altLang="ko-KR" sz="2400" b="1" dirty="0">
                <a:solidFill>
                  <a:srgbClr val="A5779E"/>
                </a:solidFill>
                <a:effectLst/>
                <a:latin typeface="微软雅黑" panose="020B0503020204020204" pitchFamily="34" charset="-122"/>
                <a:ea typeface="微软雅黑" panose="020B0503020204020204" pitchFamily="34" charset="-122"/>
              </a:endParaRPr>
            </a:p>
          </p:txBody>
        </p:sp>
        <p:sp>
          <p:nvSpPr>
            <p:cNvPr id="93" name="iṩḷïḋé">
              <a:extLst>
                <a:ext uri="{FF2B5EF4-FFF2-40B4-BE49-F238E27FC236}">
                  <a16:creationId xmlns:a16="http://schemas.microsoft.com/office/drawing/2014/main" id="{4D5C24C6-4DD0-4193-AD42-019C1134797B}"/>
                </a:ext>
              </a:extLst>
            </p:cNvPr>
            <p:cNvSpPr txBox="1"/>
            <p:nvPr/>
          </p:nvSpPr>
          <p:spPr bwMode="auto">
            <a:xfrm>
              <a:off x="8975429" y="3669779"/>
              <a:ext cx="1814519" cy="78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spcAft>
                  <a:spcPts val="0"/>
                </a:spcAft>
              </a:pP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调查问卷收集的数据</a:t>
              </a:r>
              <a:endParaRPr lang="zh-CN" altLang="zh-CN" sz="1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02" name="组合 101"/>
          <p:cNvGrpSpPr/>
          <p:nvPr/>
        </p:nvGrpSpPr>
        <p:grpSpPr>
          <a:xfrm>
            <a:off x="6430564" y="3304772"/>
            <a:ext cx="1814519" cy="2228124"/>
            <a:chOff x="6717947" y="2848554"/>
            <a:chExt cx="1814519" cy="2228124"/>
          </a:xfrm>
        </p:grpSpPr>
        <p:sp>
          <p:nvSpPr>
            <p:cNvPr id="94" name="îṡḷíḓê">
              <a:extLst>
                <a:ext uri="{FF2B5EF4-FFF2-40B4-BE49-F238E27FC236}">
                  <a16:creationId xmlns:a16="http://schemas.microsoft.com/office/drawing/2014/main" id="{4C7A0291-0042-453D-9DF2-00552B1563E7}"/>
                </a:ext>
              </a:extLst>
            </p:cNvPr>
            <p:cNvSpPr/>
            <p:nvPr/>
          </p:nvSpPr>
          <p:spPr>
            <a:xfrm flipV="1">
              <a:off x="6897100" y="3386165"/>
              <a:ext cx="1456213" cy="1231716"/>
            </a:xfrm>
            <a:prstGeom prst="rect">
              <a:avLst/>
            </a:prstGeom>
            <a:solidFill>
              <a:srgbClr val="FF6E55"/>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95" name="isľíďe">
              <a:extLst>
                <a:ext uri="{FF2B5EF4-FFF2-40B4-BE49-F238E27FC236}">
                  <a16:creationId xmlns:a16="http://schemas.microsoft.com/office/drawing/2014/main" id="{2E3CA37D-1DDF-4AC7-8752-87B5E5058BAB}"/>
                </a:ext>
              </a:extLst>
            </p:cNvPr>
            <p:cNvSpPr/>
            <p:nvPr/>
          </p:nvSpPr>
          <p:spPr bwMode="auto">
            <a:xfrm>
              <a:off x="7362966" y="3217432"/>
              <a:ext cx="524481" cy="524481"/>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FF6E55"/>
            </a:solidFill>
            <a:ln>
              <a:noFill/>
            </a:ln>
            <a:extLst/>
          </p:spPr>
          <p:txBody>
            <a:bodyPr anchor="ctr"/>
            <a:lstStyle/>
            <a:p>
              <a:pPr algn="ctr"/>
              <a:endParaRPr>
                <a:ea typeface="微软雅黑" panose="020B0503020204020204" pitchFamily="34" charset="-122"/>
              </a:endParaRPr>
            </a:p>
          </p:txBody>
        </p:sp>
        <p:sp>
          <p:nvSpPr>
            <p:cNvPr id="96" name="íṣḷiḋê">
              <a:extLst>
                <a:ext uri="{FF2B5EF4-FFF2-40B4-BE49-F238E27FC236}">
                  <a16:creationId xmlns:a16="http://schemas.microsoft.com/office/drawing/2014/main" id="{05FBA7C5-7868-4F76-8E62-1322AFAE690E}"/>
                </a:ext>
              </a:extLst>
            </p:cNvPr>
            <p:cNvSpPr txBox="1"/>
            <p:nvPr/>
          </p:nvSpPr>
          <p:spPr bwMode="auto">
            <a:xfrm>
              <a:off x="7271249" y="2848554"/>
              <a:ext cx="707914" cy="317903"/>
            </a:xfrm>
            <a:prstGeom prst="rect">
              <a:avLst/>
            </a:prstGeom>
            <a:noFill/>
            <a:extLst/>
          </p:spPr>
          <p:txBody>
            <a:bodyPr wrap="none" lIns="0" tIns="0" rIns="0" bIns="0" anchor="ctr">
              <a:normAutofit fontScale="92500" lnSpcReduction="10000"/>
            </a:bodyPr>
            <a:lstStyle/>
            <a:p>
              <a:pPr algn="ctr"/>
              <a:r>
                <a:rPr lang="en-US" altLang="ko-KR" sz="2400" b="1" dirty="0" smtClean="0">
                  <a:solidFill>
                    <a:srgbClr val="FF6E55"/>
                  </a:solidFill>
                  <a:latin typeface="微软雅黑" panose="020B0503020204020204" pitchFamily="34" charset="-122"/>
                  <a:ea typeface="微软雅黑" panose="020B0503020204020204" pitchFamily="34" charset="-122"/>
                </a:rPr>
                <a:t>03</a:t>
              </a:r>
              <a:endParaRPr lang="en-US" altLang="ko-KR" sz="2400" b="1" dirty="0">
                <a:solidFill>
                  <a:srgbClr val="FF6E55"/>
                </a:solidFill>
                <a:effectLst/>
                <a:latin typeface="微软雅黑" panose="020B0503020204020204" pitchFamily="34" charset="-122"/>
                <a:ea typeface="微软雅黑" panose="020B0503020204020204" pitchFamily="34" charset="-122"/>
              </a:endParaRPr>
            </a:p>
          </p:txBody>
        </p:sp>
        <p:sp>
          <p:nvSpPr>
            <p:cNvPr id="97" name="işḻïḍe">
              <a:extLst>
                <a:ext uri="{FF2B5EF4-FFF2-40B4-BE49-F238E27FC236}">
                  <a16:creationId xmlns:a16="http://schemas.microsoft.com/office/drawing/2014/main" id="{4D5C24C6-4DD0-4193-AD42-019C1134797B}"/>
                </a:ext>
              </a:extLst>
            </p:cNvPr>
            <p:cNvSpPr txBox="1"/>
            <p:nvPr/>
          </p:nvSpPr>
          <p:spPr bwMode="auto">
            <a:xfrm>
              <a:off x="6717947" y="4295476"/>
              <a:ext cx="1814519" cy="78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spcAft>
                  <a:spcPts val="0"/>
                </a:spcAft>
              </a:pP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统计工具的数据</a:t>
              </a:r>
              <a:endParaRPr lang="zh-CN" altLang="zh-CN" sz="1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6" name="组合 5"/>
          <p:cNvGrpSpPr/>
          <p:nvPr/>
        </p:nvGrpSpPr>
        <p:grpSpPr>
          <a:xfrm>
            <a:off x="1915598" y="3304976"/>
            <a:ext cx="1814519" cy="2227716"/>
            <a:chOff x="2202981" y="4093213"/>
            <a:chExt cx="1814519" cy="2227716"/>
          </a:xfrm>
        </p:grpSpPr>
        <p:sp>
          <p:nvSpPr>
            <p:cNvPr id="98" name="ïṧ1íḓê">
              <a:extLst>
                <a:ext uri="{FF2B5EF4-FFF2-40B4-BE49-F238E27FC236}">
                  <a16:creationId xmlns:a16="http://schemas.microsoft.com/office/drawing/2014/main" id="{01A9D820-129C-4D58-98E2-8D11C6F76277}"/>
                </a:ext>
              </a:extLst>
            </p:cNvPr>
            <p:cNvSpPr/>
            <p:nvPr/>
          </p:nvSpPr>
          <p:spPr>
            <a:xfrm flipV="1">
              <a:off x="2382134" y="4630416"/>
              <a:ext cx="1456213" cy="1231716"/>
            </a:xfrm>
            <a:prstGeom prst="rect">
              <a:avLst/>
            </a:prstGeom>
            <a:solidFill>
              <a:srgbClr val="1B6AA2"/>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99" name="íṩļiḓé">
              <a:extLst>
                <a:ext uri="{FF2B5EF4-FFF2-40B4-BE49-F238E27FC236}">
                  <a16:creationId xmlns:a16="http://schemas.microsoft.com/office/drawing/2014/main" id="{2A2223B3-54DC-4712-BBD5-04805E0CEECA}"/>
                </a:ext>
              </a:extLst>
            </p:cNvPr>
            <p:cNvSpPr/>
            <p:nvPr/>
          </p:nvSpPr>
          <p:spPr bwMode="auto">
            <a:xfrm>
              <a:off x="2848000" y="4450981"/>
              <a:ext cx="524481" cy="524481"/>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rgbClr val="1B6AA2"/>
            </a:solidFill>
            <a:ln>
              <a:noFill/>
            </a:ln>
            <a:extLst/>
          </p:spPr>
          <p:txBody>
            <a:bodyPr anchor="ctr"/>
            <a:lstStyle/>
            <a:p>
              <a:pPr algn="ctr"/>
              <a:endParaRPr>
                <a:ea typeface="微软雅黑" panose="020B0503020204020204" pitchFamily="34" charset="-122"/>
              </a:endParaRPr>
            </a:p>
          </p:txBody>
        </p:sp>
        <p:sp>
          <p:nvSpPr>
            <p:cNvPr id="100" name="ïṣļïḋè">
              <a:extLst>
                <a:ext uri="{FF2B5EF4-FFF2-40B4-BE49-F238E27FC236}">
                  <a16:creationId xmlns:a16="http://schemas.microsoft.com/office/drawing/2014/main" id="{978A6EBE-00C0-4F6F-A0C2-13DCFD684F67}"/>
                </a:ext>
              </a:extLst>
            </p:cNvPr>
            <p:cNvSpPr txBox="1"/>
            <p:nvPr/>
          </p:nvSpPr>
          <p:spPr bwMode="auto">
            <a:xfrm>
              <a:off x="2727722" y="4093213"/>
              <a:ext cx="765037" cy="317903"/>
            </a:xfrm>
            <a:prstGeom prst="rect">
              <a:avLst/>
            </a:prstGeom>
            <a:noFill/>
            <a:extLst/>
          </p:spPr>
          <p:txBody>
            <a:bodyPr wrap="none" lIns="0" tIns="0" rIns="0" bIns="0" anchor="ctr">
              <a:normAutofit fontScale="92500" lnSpcReduction="10000"/>
            </a:bodyPr>
            <a:lstStyle/>
            <a:p>
              <a:pPr algn="ctr"/>
              <a:r>
                <a:rPr lang="en-US" altLang="zh-CN" sz="2400" b="1" dirty="0" smtClean="0">
                  <a:solidFill>
                    <a:srgbClr val="1B6AA2"/>
                  </a:solidFill>
                  <a:latin typeface="微软雅黑" panose="020B0503020204020204" pitchFamily="34" charset="-122"/>
                  <a:ea typeface="微软雅黑" panose="020B0503020204020204" pitchFamily="34" charset="-122"/>
                </a:rPr>
                <a:t>01</a:t>
              </a:r>
              <a:endParaRPr lang="en-US" altLang="ko-KR" sz="2400" b="1" dirty="0">
                <a:solidFill>
                  <a:srgbClr val="1B6AA2"/>
                </a:solidFill>
                <a:effectLst/>
                <a:latin typeface="微软雅黑" panose="020B0503020204020204" pitchFamily="34" charset="-122"/>
                <a:ea typeface="微软雅黑" panose="020B0503020204020204" pitchFamily="34" charset="-122"/>
              </a:endParaRPr>
            </a:p>
          </p:txBody>
        </p:sp>
        <p:sp>
          <p:nvSpPr>
            <p:cNvPr id="101" name="îşľíḋé">
              <a:extLst>
                <a:ext uri="{FF2B5EF4-FFF2-40B4-BE49-F238E27FC236}">
                  <a16:creationId xmlns:a16="http://schemas.microsoft.com/office/drawing/2014/main" id="{4D5C24C6-4DD0-4193-AD42-019C1134797B}"/>
                </a:ext>
              </a:extLst>
            </p:cNvPr>
            <p:cNvSpPr txBox="1"/>
            <p:nvPr/>
          </p:nvSpPr>
          <p:spPr bwMode="auto">
            <a:xfrm>
              <a:off x="2202981" y="5539727"/>
              <a:ext cx="1814519" cy="78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spcAft>
                  <a:spcPts val="0"/>
                </a:spcAft>
              </a:pP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网站后台的数据</a:t>
              </a:r>
              <a:endParaRPr lang="zh-CN" altLang="zh-CN" sz="1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ustDataLst>
      <p:tags r:id="rId1"/>
    </p:custDataLst>
    <p:extLst>
      <p:ext uri="{BB962C8B-B14F-4D97-AF65-F5344CB8AC3E}">
        <p14:creationId xmlns:p14="http://schemas.microsoft.com/office/powerpoint/2010/main" val="10583017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0" y="4292040"/>
            <a:ext cx="12192000" cy="1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22514" y="411773"/>
            <a:ext cx="6365966" cy="2679768"/>
            <a:chOff x="1524000" y="992776"/>
            <a:chExt cx="9144000" cy="3849188"/>
          </a:xfrm>
        </p:grpSpPr>
        <p:sp>
          <p:nvSpPr>
            <p:cNvPr id="9" name="矩形 8"/>
            <p:cNvSpPr/>
            <p:nvPr>
              <p:custDataLst>
                <p:tags r:id="rId26"/>
              </p:custDataLst>
            </p:nvPr>
          </p:nvSpPr>
          <p:spPr>
            <a:xfrm>
              <a:off x="1524000" y="2333625"/>
              <a:ext cx="9144000" cy="1581150"/>
            </a:xfrm>
            <a:prstGeom prst="rect">
              <a:avLst/>
            </a:prstGeom>
            <a:solidFill>
              <a:schemeClr val="bg1">
                <a:lumMod val="50000"/>
                <a:alpha val="40000"/>
              </a:schemeClr>
            </a:solidFill>
            <a:ln w="12700" cap="flat" cmpd="sng" algn="ctr">
              <a:noFill/>
              <a:prstDash val="solid"/>
              <a:miter lim="800000"/>
            </a:ln>
            <a:effectLst/>
          </p:spPr>
          <p:txBody>
            <a:bodyPr lIns="2520000" tIns="360000" bIns="0" rtlCol="0" anchor="ctr"/>
            <a:lstStyle/>
            <a:p>
              <a:pPr lvl="0">
                <a:lnSpc>
                  <a:spcPct val="90000"/>
                </a:lnSpc>
                <a:spcBef>
                  <a:spcPct val="0"/>
                </a:spcBef>
                <a:defRPr/>
              </a:pPr>
              <a:r>
                <a:rPr lang="zh-CN" altLang="en-US" sz="2800" b="1" dirty="0" smtClean="0">
                  <a:solidFill>
                    <a:schemeClr val="bg1">
                      <a:lumMod val="50000"/>
                    </a:schemeClr>
                  </a:solidFill>
                  <a:latin typeface="微软雅黑" panose="020B0503020204020204" pitchFamily="34" charset="-122"/>
                  <a:ea typeface="微软雅黑" panose="020B0503020204020204" pitchFamily="34" charset="-122"/>
                </a:rPr>
                <a:t>     量化</a:t>
              </a: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分析</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文本占位符 4"/>
            <p:cNvSpPr txBox="1">
              <a:spLocks/>
            </p:cNvSpPr>
            <p:nvPr>
              <p:custDataLst>
                <p:tags r:id="rId27"/>
              </p:custDataLst>
            </p:nvPr>
          </p:nvSpPr>
          <p:spPr>
            <a:xfrm>
              <a:off x="2054682" y="992776"/>
              <a:ext cx="1922960" cy="3849188"/>
            </a:xfrm>
            <a:prstGeom prst="rect">
              <a:avLst/>
            </a:prstGeom>
          </p:spPr>
          <p:txBody>
            <a:bodyPr vert="horz" lIns="0" tIns="0" rIns="0" bIns="0" rtlCol="0" anchor="ctr">
              <a:noAutofit/>
            </a:bodyPr>
            <a:lstStyle>
              <a:lvl1pPr marL="0" indent="0" algn="r" defTabSz="914400" rtl="0" eaLnBrk="1" latinLnBrk="0" hangingPunct="1">
                <a:lnSpc>
                  <a:spcPct val="100000"/>
                </a:lnSpc>
                <a:spcBef>
                  <a:spcPts val="0"/>
                </a:spcBef>
                <a:spcAft>
                  <a:spcPts val="0"/>
                </a:spcAft>
                <a:buClr>
                  <a:schemeClr val="accent1">
                    <a:lumMod val="50000"/>
                  </a:schemeClr>
                </a:buClr>
                <a:buSzPct val="40000"/>
                <a:buFont typeface="Wingdings" panose="05000000000000000000" pitchFamily="2" charset="2"/>
                <a:buNone/>
                <a:defRPr sz="28700" b="1" i="1" kern="0" baseline="0">
                  <a:ln w="19050">
                    <a:solidFill>
                      <a:schemeClr val="bg1"/>
                    </a:solidFill>
                  </a:ln>
                  <a:solidFill>
                    <a:schemeClr val="accent1"/>
                  </a:solidFill>
                  <a:latin typeface="Baskerville Old Face" panose="02020602080505020303" pitchFamily="18" charset="0"/>
                  <a:ea typeface="宋体" panose="02010600030101010101" pitchFamily="2" charset="-122"/>
                  <a:cs typeface="+mn-cs"/>
                </a:defRPr>
              </a:lvl1pPr>
              <a:lvl2pPr marL="357188" indent="-357188" algn="just" defTabSz="914400" rtl="0" eaLnBrk="1" latinLnBrk="0" hangingPunct="1">
                <a:lnSpc>
                  <a:spcPct val="130000"/>
                </a:lnSpc>
                <a:spcBef>
                  <a:spcPts val="200"/>
                </a:spcBef>
                <a:spcAft>
                  <a:spcPts val="800"/>
                </a:spcAft>
                <a:buFont typeface="Baskerville Old Face" panose="02020602080505020303" pitchFamily="18" charset="0"/>
                <a:buChar char=" "/>
                <a:defRPr sz="1600" kern="1200" baseline="0">
                  <a:solidFill>
                    <a:schemeClr val="bg1">
                      <a:lumMod val="50000"/>
                    </a:schemeClr>
                  </a:solidFill>
                  <a:latin typeface="Baskerville Old Face" panose="02020602080505020303" pitchFamily="18"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Clr>
                  <a:srgbClr val="D6A953">
                    <a:lumMod val="50000"/>
                  </a:srgbClr>
                </a:buClr>
                <a:defRPr/>
              </a:pPr>
              <a:r>
                <a:rPr lang="en-US" altLang="zh-CN" sz="16600" dirty="0" smtClean="0">
                  <a:ln w="19050">
                    <a:solidFill>
                      <a:srgbClr val="FFFFFF"/>
                    </a:solidFill>
                  </a:ln>
                  <a:solidFill>
                    <a:schemeClr val="bg1">
                      <a:lumMod val="50000"/>
                    </a:schemeClr>
                  </a:solidFill>
                </a:rPr>
                <a:t>3</a:t>
              </a:r>
              <a:endParaRPr lang="zh-CN" altLang="en-US" sz="16600" dirty="0">
                <a:ln w="19050">
                  <a:solidFill>
                    <a:srgbClr val="FFFFFF"/>
                  </a:solidFill>
                </a:ln>
                <a:solidFill>
                  <a:schemeClr val="bg1">
                    <a:lumMod val="50000"/>
                  </a:schemeClr>
                </a:solidFill>
              </a:endParaRPr>
            </a:p>
          </p:txBody>
        </p:sp>
      </p:grpSp>
      <p:grpSp>
        <p:nvGrpSpPr>
          <p:cNvPr id="25" name="组合 24"/>
          <p:cNvGrpSpPr/>
          <p:nvPr/>
        </p:nvGrpSpPr>
        <p:grpSpPr>
          <a:xfrm>
            <a:off x="4858908" y="2512997"/>
            <a:ext cx="6161079" cy="3495140"/>
            <a:chOff x="2071689" y="1567094"/>
            <a:chExt cx="8053387" cy="4568635"/>
          </a:xfrm>
        </p:grpSpPr>
        <p:sp>
          <p:nvSpPr>
            <p:cNvPr id="26" name="MH_Text_1"/>
            <p:cNvSpPr>
              <a:spLocks noChangeArrowheads="1"/>
            </p:cNvSpPr>
            <p:nvPr>
              <p:custDataLst>
                <p:tags r:id="rId2"/>
              </p:custDataLst>
            </p:nvPr>
          </p:nvSpPr>
          <p:spPr bwMode="auto">
            <a:xfrm>
              <a:off x="2597151" y="4727617"/>
              <a:ext cx="1520825"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趋势分析</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MH_Text_3"/>
            <p:cNvSpPr>
              <a:spLocks noChangeArrowheads="1"/>
            </p:cNvSpPr>
            <p:nvPr>
              <p:custDataLst>
                <p:tags r:id="rId3"/>
              </p:custDataLst>
            </p:nvPr>
          </p:nvSpPr>
          <p:spPr bwMode="auto">
            <a:xfrm>
              <a:off x="6502400" y="4727617"/>
              <a:ext cx="1520825"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关联分析</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MH_Text_2"/>
            <p:cNvSpPr>
              <a:spLocks noChangeArrowheads="1"/>
            </p:cNvSpPr>
            <p:nvPr>
              <p:custDataLst>
                <p:tags r:id="rId4"/>
              </p:custDataLst>
            </p:nvPr>
          </p:nvSpPr>
          <p:spPr bwMode="auto">
            <a:xfrm>
              <a:off x="4543426" y="1567094"/>
              <a:ext cx="1520825"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对比分析</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071689" y="2513013"/>
              <a:ext cx="8048624" cy="2660650"/>
              <a:chOff x="2071689" y="2513013"/>
              <a:chExt cx="8048624" cy="2660650"/>
            </a:xfrm>
          </p:grpSpPr>
          <p:sp>
            <p:nvSpPr>
              <p:cNvPr id="31" name="MH_Other_1"/>
              <p:cNvSpPr>
                <a:spLocks/>
              </p:cNvSpPr>
              <p:nvPr>
                <p:custDataLst>
                  <p:tags r:id="rId6"/>
                </p:custDataLst>
              </p:nvPr>
            </p:nvSpPr>
            <p:spPr bwMode="auto">
              <a:xfrm>
                <a:off x="4024314" y="3116263"/>
                <a:ext cx="2033587" cy="2057400"/>
              </a:xfrm>
              <a:custGeom>
                <a:avLst/>
                <a:gdLst>
                  <a:gd name="T0" fmla="*/ 2147483646 w 1578"/>
                  <a:gd name="T1" fmla="*/ 0 h 1598"/>
                  <a:gd name="T2" fmla="*/ 2147483646 w 1578"/>
                  <a:gd name="T3" fmla="*/ 0 h 1598"/>
                  <a:gd name="T4" fmla="*/ 2147483646 w 1578"/>
                  <a:gd name="T5" fmla="*/ 0 h 1598"/>
                  <a:gd name="T6" fmla="*/ 2147483646 w 1578"/>
                  <a:gd name="T7" fmla="*/ 2147483646 h 1598"/>
                  <a:gd name="T8" fmla="*/ 2147483646 w 1578"/>
                  <a:gd name="T9" fmla="*/ 2147483646 h 1598"/>
                  <a:gd name="T10" fmla="*/ 2147483646 w 1578"/>
                  <a:gd name="T11" fmla="*/ 2147483646 h 1598"/>
                  <a:gd name="T12" fmla="*/ 2147483646 w 1578"/>
                  <a:gd name="T13" fmla="*/ 2147483646 h 1598"/>
                  <a:gd name="T14" fmla="*/ 2147483646 w 1578"/>
                  <a:gd name="T15" fmla="*/ 2147483646 h 1598"/>
                  <a:gd name="T16" fmla="*/ 2147483646 w 1578"/>
                  <a:gd name="T17" fmla="*/ 2147483646 h 1598"/>
                  <a:gd name="T18" fmla="*/ 2147483646 w 1578"/>
                  <a:gd name="T19" fmla="*/ 2147483646 h 1598"/>
                  <a:gd name="T20" fmla="*/ 2147483646 w 1578"/>
                  <a:gd name="T21" fmla="*/ 2147483646 h 1598"/>
                  <a:gd name="T22" fmla="*/ 2147483646 w 1578"/>
                  <a:gd name="T23" fmla="*/ 2147483646 h 1598"/>
                  <a:gd name="T24" fmla="*/ 2147483646 w 1578"/>
                  <a:gd name="T25" fmla="*/ 2147483646 h 1598"/>
                  <a:gd name="T26" fmla="*/ 0 w 1578"/>
                  <a:gd name="T27" fmla="*/ 2147483646 h 1598"/>
                  <a:gd name="T28" fmla="*/ 0 w 1578"/>
                  <a:gd name="T29" fmla="*/ 2147483646 h 1598"/>
                  <a:gd name="T30" fmla="*/ 0 w 1578"/>
                  <a:gd name="T31" fmla="*/ 2147483646 h 1598"/>
                  <a:gd name="T32" fmla="*/ 2147483646 w 1578"/>
                  <a:gd name="T33" fmla="*/ 2147483646 h 1598"/>
                  <a:gd name="T34" fmla="*/ 2147483646 w 1578"/>
                  <a:gd name="T35" fmla="*/ 2147483646 h 1598"/>
                  <a:gd name="T36" fmla="*/ 2147483646 w 1578"/>
                  <a:gd name="T37" fmla="*/ 2147483646 h 1598"/>
                  <a:gd name="T38" fmla="*/ 2147483646 w 1578"/>
                  <a:gd name="T39" fmla="*/ 2147483646 h 1598"/>
                  <a:gd name="T40" fmla="*/ 2147483646 w 1578"/>
                  <a:gd name="T41" fmla="*/ 2147483646 h 1598"/>
                  <a:gd name="T42" fmla="*/ 2147483646 w 1578"/>
                  <a:gd name="T43" fmla="*/ 2147483646 h 1598"/>
                  <a:gd name="T44" fmla="*/ 2147483646 w 1578"/>
                  <a:gd name="T45" fmla="*/ 2147483646 h 1598"/>
                  <a:gd name="T46" fmla="*/ 2147483646 w 1578"/>
                  <a:gd name="T47" fmla="*/ 2147483646 h 1598"/>
                  <a:gd name="T48" fmla="*/ 2147483646 w 1578"/>
                  <a:gd name="T49" fmla="*/ 2147483646 h 1598"/>
                  <a:gd name="T50" fmla="*/ 2147483646 w 1578"/>
                  <a:gd name="T51" fmla="*/ 2147483646 h 1598"/>
                  <a:gd name="T52" fmla="*/ 2147483646 w 1578"/>
                  <a:gd name="T53" fmla="*/ 2147483646 h 1598"/>
                  <a:gd name="T54" fmla="*/ 2147483646 w 1578"/>
                  <a:gd name="T55" fmla="*/ 2147483646 h 1598"/>
                  <a:gd name="T56" fmla="*/ 2147483646 w 1578"/>
                  <a:gd name="T57" fmla="*/ 2147483646 h 1598"/>
                  <a:gd name="T58" fmla="*/ 2147483646 w 1578"/>
                  <a:gd name="T59" fmla="*/ 2147483646 h 1598"/>
                  <a:gd name="T60" fmla="*/ 2147483646 w 1578"/>
                  <a:gd name="T61" fmla="*/ 2147483646 h 1598"/>
                  <a:gd name="T62" fmla="*/ 2147483646 w 1578"/>
                  <a:gd name="T63" fmla="*/ 2147483646 h 1598"/>
                  <a:gd name="T64" fmla="*/ 2147483646 w 1578"/>
                  <a:gd name="T65" fmla="*/ 2147483646 h 1598"/>
                  <a:gd name="T66" fmla="*/ 2147483646 w 1578"/>
                  <a:gd name="T67" fmla="*/ 2147483646 h 1598"/>
                  <a:gd name="T68" fmla="*/ 2147483646 w 1578"/>
                  <a:gd name="T69" fmla="*/ 2147483646 h 1598"/>
                  <a:gd name="T70" fmla="*/ 2147483646 w 1578"/>
                  <a:gd name="T71" fmla="*/ 2147483646 h 1598"/>
                  <a:gd name="T72" fmla="*/ 2147483646 w 1578"/>
                  <a:gd name="T73" fmla="*/ 2147483646 h 1598"/>
                  <a:gd name="T74" fmla="*/ 2147483646 w 1578"/>
                  <a:gd name="T75" fmla="*/ 2147483646 h 1598"/>
                  <a:gd name="T76" fmla="*/ 2147483646 w 1578"/>
                  <a:gd name="T77" fmla="*/ 2147483646 h 1598"/>
                  <a:gd name="T78" fmla="*/ 2147483646 w 1578"/>
                  <a:gd name="T79" fmla="*/ 2147483646 h 1598"/>
                  <a:gd name="T80" fmla="*/ 2147483646 w 1578"/>
                  <a:gd name="T81" fmla="*/ 2147483646 h 1598"/>
                  <a:gd name="T82" fmla="*/ 2147483646 w 1578"/>
                  <a:gd name="T83" fmla="*/ 2147483646 h 1598"/>
                  <a:gd name="T84" fmla="*/ 2147483646 w 1578"/>
                  <a:gd name="T85" fmla="*/ 2147483646 h 1598"/>
                  <a:gd name="T86" fmla="*/ 2147483646 w 1578"/>
                  <a:gd name="T87" fmla="*/ 2147483646 h 1598"/>
                  <a:gd name="T88" fmla="*/ 2147483646 w 1578"/>
                  <a:gd name="T89" fmla="*/ 2147483646 h 1598"/>
                  <a:gd name="T90" fmla="*/ 2147483646 w 1578"/>
                  <a:gd name="T91" fmla="*/ 2147483646 h 1598"/>
                  <a:gd name="T92" fmla="*/ 2147483646 w 1578"/>
                  <a:gd name="T93" fmla="*/ 2147483646 h 1598"/>
                  <a:gd name="T94" fmla="*/ 2147483646 w 1578"/>
                  <a:gd name="T95" fmla="*/ 2147483646 h 1598"/>
                  <a:gd name="T96" fmla="*/ 2147483646 w 1578"/>
                  <a:gd name="T97" fmla="*/ 2147483646 h 1598"/>
                  <a:gd name="T98" fmla="*/ 2147483646 w 1578"/>
                  <a:gd name="T99" fmla="*/ 2147483646 h 1598"/>
                  <a:gd name="T100" fmla="*/ 2147483646 w 1578"/>
                  <a:gd name="T101" fmla="*/ 2147483646 h 1598"/>
                  <a:gd name="T102" fmla="*/ 2147483646 w 1578"/>
                  <a:gd name="T103" fmla="*/ 2147483646 h 1598"/>
                  <a:gd name="T104" fmla="*/ 2147483646 w 1578"/>
                  <a:gd name="T105" fmla="*/ 2147483646 h 1598"/>
                  <a:gd name="T106" fmla="*/ 2147483646 w 1578"/>
                  <a:gd name="T107" fmla="*/ 0 h 1598"/>
                  <a:gd name="T108" fmla="*/ 2147483646 w 1578"/>
                  <a:gd name="T109" fmla="*/ 0 h 1598"/>
                  <a:gd name="T110" fmla="*/ 2147483646 w 1578"/>
                  <a:gd name="T111" fmla="*/ 0 h 15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578" h="1598">
                    <a:moveTo>
                      <a:pt x="1472" y="0"/>
                    </a:move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a:p>
            </p:txBody>
          </p:sp>
          <p:sp>
            <p:nvSpPr>
              <p:cNvPr id="32" name="MH_Other_2"/>
              <p:cNvSpPr>
                <a:spLocks/>
              </p:cNvSpPr>
              <p:nvPr>
                <p:custDataLst>
                  <p:tags r:id="rId7"/>
                </p:custDataLst>
              </p:nvPr>
            </p:nvSpPr>
            <p:spPr bwMode="auto">
              <a:xfrm>
                <a:off x="2071689" y="2513013"/>
                <a:ext cx="2046287" cy="2055812"/>
              </a:xfrm>
              <a:custGeom>
                <a:avLst/>
                <a:gdLst>
                  <a:gd name="T0" fmla="*/ 2147483646 w 1588"/>
                  <a:gd name="T1" fmla="*/ 2147483646 h 1596"/>
                  <a:gd name="T2" fmla="*/ 2147483646 w 1588"/>
                  <a:gd name="T3" fmla="*/ 2147483646 h 1596"/>
                  <a:gd name="T4" fmla="*/ 2147483646 w 1588"/>
                  <a:gd name="T5" fmla="*/ 2147483646 h 1596"/>
                  <a:gd name="T6" fmla="*/ 2147483646 w 1588"/>
                  <a:gd name="T7" fmla="*/ 2147483646 h 1596"/>
                  <a:gd name="T8" fmla="*/ 2147483646 w 1588"/>
                  <a:gd name="T9" fmla="*/ 2147483646 h 1596"/>
                  <a:gd name="T10" fmla="*/ 2147483646 w 1588"/>
                  <a:gd name="T11" fmla="*/ 2147483646 h 1596"/>
                  <a:gd name="T12" fmla="*/ 2147483646 w 1588"/>
                  <a:gd name="T13" fmla="*/ 2147483646 h 1596"/>
                  <a:gd name="T14" fmla="*/ 2147483646 w 1588"/>
                  <a:gd name="T15" fmla="*/ 2147483646 h 1596"/>
                  <a:gd name="T16" fmla="*/ 2147483646 w 1588"/>
                  <a:gd name="T17" fmla="*/ 2147483646 h 1596"/>
                  <a:gd name="T18" fmla="*/ 2147483646 w 1588"/>
                  <a:gd name="T19" fmla="*/ 2147483646 h 1596"/>
                  <a:gd name="T20" fmla="*/ 2147483646 w 1588"/>
                  <a:gd name="T21" fmla="*/ 2147483646 h 1596"/>
                  <a:gd name="T22" fmla="*/ 2147483646 w 1588"/>
                  <a:gd name="T23" fmla="*/ 2147483646 h 1596"/>
                  <a:gd name="T24" fmla="*/ 2147483646 w 1588"/>
                  <a:gd name="T25" fmla="*/ 2147483646 h 1596"/>
                  <a:gd name="T26" fmla="*/ 2147483646 w 1588"/>
                  <a:gd name="T27" fmla="*/ 2147483646 h 1596"/>
                  <a:gd name="T28" fmla="*/ 2147483646 w 1588"/>
                  <a:gd name="T29" fmla="*/ 2147483646 h 1596"/>
                  <a:gd name="T30" fmla="*/ 2147483646 w 1588"/>
                  <a:gd name="T31" fmla="*/ 2147483646 h 1596"/>
                  <a:gd name="T32" fmla="*/ 2147483646 w 1588"/>
                  <a:gd name="T33" fmla="*/ 2147483646 h 1596"/>
                  <a:gd name="T34" fmla="*/ 2147483646 w 1588"/>
                  <a:gd name="T35" fmla="*/ 2147483646 h 1596"/>
                  <a:gd name="T36" fmla="*/ 2147483646 w 1588"/>
                  <a:gd name="T37" fmla="*/ 2147483646 h 1596"/>
                  <a:gd name="T38" fmla="*/ 2147483646 w 1588"/>
                  <a:gd name="T39" fmla="*/ 2147483646 h 1596"/>
                  <a:gd name="T40" fmla="*/ 2147483646 w 1588"/>
                  <a:gd name="T41" fmla="*/ 2147483646 h 1596"/>
                  <a:gd name="T42" fmla="*/ 2147483646 w 1588"/>
                  <a:gd name="T43" fmla="*/ 2147483646 h 1596"/>
                  <a:gd name="T44" fmla="*/ 2147483646 w 1588"/>
                  <a:gd name="T45" fmla="*/ 2147483646 h 1596"/>
                  <a:gd name="T46" fmla="*/ 2147483646 w 1588"/>
                  <a:gd name="T47" fmla="*/ 2147483646 h 1596"/>
                  <a:gd name="T48" fmla="*/ 2147483646 w 1588"/>
                  <a:gd name="T49" fmla="*/ 2147483646 h 1596"/>
                  <a:gd name="T50" fmla="*/ 2147483646 w 1588"/>
                  <a:gd name="T51" fmla="*/ 2147483646 h 1596"/>
                  <a:gd name="T52" fmla="*/ 2147483646 w 1588"/>
                  <a:gd name="T53" fmla="*/ 2147483646 h 1596"/>
                  <a:gd name="T54" fmla="*/ 2147483646 w 1588"/>
                  <a:gd name="T55" fmla="*/ 0 h 1596"/>
                  <a:gd name="T56" fmla="*/ 2147483646 w 1588"/>
                  <a:gd name="T57" fmla="*/ 0 h 1596"/>
                  <a:gd name="T58" fmla="*/ 2147483646 w 1588"/>
                  <a:gd name="T59" fmla="*/ 0 h 1596"/>
                  <a:gd name="T60" fmla="*/ 2147483646 w 1588"/>
                  <a:gd name="T61" fmla="*/ 2147483646 h 1596"/>
                  <a:gd name="T62" fmla="*/ 2147483646 w 1588"/>
                  <a:gd name="T63" fmla="*/ 2147483646 h 1596"/>
                  <a:gd name="T64" fmla="*/ 2147483646 w 1588"/>
                  <a:gd name="T65" fmla="*/ 2147483646 h 1596"/>
                  <a:gd name="T66" fmla="*/ 2147483646 w 1588"/>
                  <a:gd name="T67" fmla="*/ 2147483646 h 1596"/>
                  <a:gd name="T68" fmla="*/ 2147483646 w 1588"/>
                  <a:gd name="T69" fmla="*/ 2147483646 h 1596"/>
                  <a:gd name="T70" fmla="*/ 2147483646 w 1588"/>
                  <a:gd name="T71" fmla="*/ 2147483646 h 1596"/>
                  <a:gd name="T72" fmla="*/ 2147483646 w 1588"/>
                  <a:gd name="T73" fmla="*/ 2147483646 h 1596"/>
                  <a:gd name="T74" fmla="*/ 2147483646 w 1588"/>
                  <a:gd name="T75" fmla="*/ 2147483646 h 1596"/>
                  <a:gd name="T76" fmla="*/ 2147483646 w 1588"/>
                  <a:gd name="T77" fmla="*/ 2147483646 h 1596"/>
                  <a:gd name="T78" fmla="*/ 2147483646 w 1588"/>
                  <a:gd name="T79" fmla="*/ 2147483646 h 1596"/>
                  <a:gd name="T80" fmla="*/ 2147483646 w 1588"/>
                  <a:gd name="T81" fmla="*/ 2147483646 h 1596"/>
                  <a:gd name="T82" fmla="*/ 0 w 1588"/>
                  <a:gd name="T83" fmla="*/ 2147483646 h 1596"/>
                  <a:gd name="T84" fmla="*/ 0 w 1588"/>
                  <a:gd name="T85" fmla="*/ 2147483646 h 1596"/>
                  <a:gd name="T86" fmla="*/ 0 w 1588"/>
                  <a:gd name="T87" fmla="*/ 2147483646 h 1596"/>
                  <a:gd name="T88" fmla="*/ 2147483646 w 1588"/>
                  <a:gd name="T89" fmla="*/ 2147483646 h 1596"/>
                  <a:gd name="T90" fmla="*/ 2147483646 w 1588"/>
                  <a:gd name="T91" fmla="*/ 2147483646 h 1596"/>
                  <a:gd name="T92" fmla="*/ 2147483646 w 1588"/>
                  <a:gd name="T93" fmla="*/ 2147483646 h 1596"/>
                  <a:gd name="T94" fmla="*/ 2147483646 w 1588"/>
                  <a:gd name="T95" fmla="*/ 2147483646 h 1596"/>
                  <a:gd name="T96" fmla="*/ 2147483646 w 1588"/>
                  <a:gd name="T97" fmla="*/ 2147483646 h 1596"/>
                  <a:gd name="T98" fmla="*/ 2147483646 w 1588"/>
                  <a:gd name="T99" fmla="*/ 2147483646 h 1596"/>
                  <a:gd name="T100" fmla="*/ 2147483646 w 1588"/>
                  <a:gd name="T101" fmla="*/ 2147483646 h 1596"/>
                  <a:gd name="T102" fmla="*/ 2147483646 w 1588"/>
                  <a:gd name="T103" fmla="*/ 2147483646 h 1596"/>
                  <a:gd name="T104" fmla="*/ 2147483646 w 1588"/>
                  <a:gd name="T105" fmla="*/ 2147483646 h 1596"/>
                  <a:gd name="T106" fmla="*/ 2147483646 w 1588"/>
                  <a:gd name="T107" fmla="*/ 2147483646 h 1596"/>
                  <a:gd name="T108" fmla="*/ 2147483646 w 1588"/>
                  <a:gd name="T109" fmla="*/ 2147483646 h 1596"/>
                  <a:gd name="T110" fmla="*/ 2147483646 w 1588"/>
                  <a:gd name="T111" fmla="*/ 214748364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588" h="1596">
                    <a:moveTo>
                      <a:pt x="104" y="1596"/>
                    </a:move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a:p>
            </p:txBody>
          </p:sp>
          <p:sp>
            <p:nvSpPr>
              <p:cNvPr id="33" name="MH_Other_3"/>
              <p:cNvSpPr>
                <a:spLocks/>
              </p:cNvSpPr>
              <p:nvPr>
                <p:custDataLst>
                  <p:tags r:id="rId8"/>
                </p:custDataLst>
              </p:nvPr>
            </p:nvSpPr>
            <p:spPr bwMode="auto">
              <a:xfrm>
                <a:off x="5992813" y="2513013"/>
                <a:ext cx="2044700" cy="2055812"/>
              </a:xfrm>
              <a:custGeom>
                <a:avLst/>
                <a:gdLst>
                  <a:gd name="T0" fmla="*/ 104 w 1588"/>
                  <a:gd name="T1" fmla="*/ 1596 h 1596"/>
                  <a:gd name="T2" fmla="*/ 1482 w 1588"/>
                  <a:gd name="T3" fmla="*/ 1596 h 1596"/>
                  <a:gd name="T4" fmla="*/ 1482 w 1588"/>
                  <a:gd name="T5" fmla="*/ 1596 h 1596"/>
                  <a:gd name="T6" fmla="*/ 1498 w 1588"/>
                  <a:gd name="T7" fmla="*/ 1596 h 1596"/>
                  <a:gd name="T8" fmla="*/ 1514 w 1588"/>
                  <a:gd name="T9" fmla="*/ 1594 h 1596"/>
                  <a:gd name="T10" fmla="*/ 1526 w 1588"/>
                  <a:gd name="T11" fmla="*/ 1590 h 1596"/>
                  <a:gd name="T12" fmla="*/ 1540 w 1588"/>
                  <a:gd name="T13" fmla="*/ 1584 h 1596"/>
                  <a:gd name="T14" fmla="*/ 1550 w 1588"/>
                  <a:gd name="T15" fmla="*/ 1578 h 1596"/>
                  <a:gd name="T16" fmla="*/ 1560 w 1588"/>
                  <a:gd name="T17" fmla="*/ 1570 h 1596"/>
                  <a:gd name="T18" fmla="*/ 1568 w 1588"/>
                  <a:gd name="T19" fmla="*/ 1562 h 1596"/>
                  <a:gd name="T20" fmla="*/ 1576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72 w 1588"/>
                  <a:gd name="T39" fmla="*/ 58 h 1596"/>
                  <a:gd name="T40" fmla="*/ 872 w 1588"/>
                  <a:gd name="T41" fmla="*/ 58 h 1596"/>
                  <a:gd name="T42" fmla="*/ 866 w 1588"/>
                  <a:gd name="T43" fmla="*/ 44 h 1596"/>
                  <a:gd name="T44" fmla="*/ 856 w 1588"/>
                  <a:gd name="T45" fmla="*/ 32 h 1596"/>
                  <a:gd name="T46" fmla="*/ 848 w 1588"/>
                  <a:gd name="T47" fmla="*/ 22 h 1596"/>
                  <a:gd name="T48" fmla="*/ 838 w 1588"/>
                  <a:gd name="T49" fmla="*/ 14 h 1596"/>
                  <a:gd name="T50" fmla="*/ 830 w 1588"/>
                  <a:gd name="T51" fmla="*/ 8 h 1596"/>
                  <a:gd name="T52" fmla="*/ 820 w 1588"/>
                  <a:gd name="T53" fmla="*/ 4 h 1596"/>
                  <a:gd name="T54" fmla="*/ 808 w 1588"/>
                  <a:gd name="T55" fmla="*/ 0 h 1596"/>
                  <a:gd name="T56" fmla="*/ 798 w 1588"/>
                  <a:gd name="T57" fmla="*/ 0 h 1596"/>
                  <a:gd name="T58" fmla="*/ 788 w 1588"/>
                  <a:gd name="T59" fmla="*/ 0 h 1596"/>
                  <a:gd name="T60" fmla="*/ 778 w 1588"/>
                  <a:gd name="T61" fmla="*/ 4 h 1596"/>
                  <a:gd name="T62" fmla="*/ 768 w 1588"/>
                  <a:gd name="T63" fmla="*/ 8 h 1596"/>
                  <a:gd name="T64" fmla="*/ 758 w 1588"/>
                  <a:gd name="T65" fmla="*/ 14 h 1596"/>
                  <a:gd name="T66" fmla="*/ 748 w 1588"/>
                  <a:gd name="T67" fmla="*/ 22 h 1596"/>
                  <a:gd name="T68" fmla="*/ 740 w 1588"/>
                  <a:gd name="T69" fmla="*/ 32 h 1596"/>
                  <a:gd name="T70" fmla="*/ 730 w 1588"/>
                  <a:gd name="T71" fmla="*/ 44 h 1596"/>
                  <a:gd name="T72" fmla="*/ 722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0 w 1588"/>
                  <a:gd name="T93" fmla="*/ 1556 h 1596"/>
                  <a:gd name="T94" fmla="*/ 18 w 1588"/>
                  <a:gd name="T95" fmla="*/ 1566 h 1596"/>
                  <a:gd name="T96" fmla="*/ 26 w 1588"/>
                  <a:gd name="T97" fmla="*/ 1574 h 1596"/>
                  <a:gd name="T98" fmla="*/ 36 w 1588"/>
                  <a:gd name="T99" fmla="*/ 1580 h 1596"/>
                  <a:gd name="T100" fmla="*/ 46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82" y="1596"/>
                    </a:lnTo>
                    <a:lnTo>
                      <a:pt x="1482" y="1596"/>
                    </a:lnTo>
                    <a:lnTo>
                      <a:pt x="1498" y="1596"/>
                    </a:lnTo>
                    <a:lnTo>
                      <a:pt x="1514" y="1594"/>
                    </a:lnTo>
                    <a:lnTo>
                      <a:pt x="1526" y="1590"/>
                    </a:lnTo>
                    <a:lnTo>
                      <a:pt x="1540" y="1584"/>
                    </a:lnTo>
                    <a:lnTo>
                      <a:pt x="1550" y="1578"/>
                    </a:lnTo>
                    <a:lnTo>
                      <a:pt x="1560" y="1570"/>
                    </a:lnTo>
                    <a:lnTo>
                      <a:pt x="1568" y="1562"/>
                    </a:lnTo>
                    <a:lnTo>
                      <a:pt x="1576" y="1552"/>
                    </a:lnTo>
                    <a:lnTo>
                      <a:pt x="1580" y="1540"/>
                    </a:lnTo>
                    <a:lnTo>
                      <a:pt x="1584" y="1528"/>
                    </a:lnTo>
                    <a:lnTo>
                      <a:pt x="1586" y="1516"/>
                    </a:lnTo>
                    <a:lnTo>
                      <a:pt x="1588" y="1504"/>
                    </a:lnTo>
                    <a:lnTo>
                      <a:pt x="1586" y="1490"/>
                    </a:lnTo>
                    <a:lnTo>
                      <a:pt x="1584" y="1476"/>
                    </a:lnTo>
                    <a:lnTo>
                      <a:pt x="1578" y="1462"/>
                    </a:lnTo>
                    <a:lnTo>
                      <a:pt x="1572" y="1446"/>
                    </a:lnTo>
                    <a:lnTo>
                      <a:pt x="872" y="58"/>
                    </a:lnTo>
                    <a:lnTo>
                      <a:pt x="872" y="58"/>
                    </a:lnTo>
                    <a:lnTo>
                      <a:pt x="866" y="44"/>
                    </a:lnTo>
                    <a:lnTo>
                      <a:pt x="856" y="32"/>
                    </a:lnTo>
                    <a:lnTo>
                      <a:pt x="848" y="22"/>
                    </a:lnTo>
                    <a:lnTo>
                      <a:pt x="838" y="14"/>
                    </a:lnTo>
                    <a:lnTo>
                      <a:pt x="830" y="8"/>
                    </a:lnTo>
                    <a:lnTo>
                      <a:pt x="820" y="4"/>
                    </a:lnTo>
                    <a:lnTo>
                      <a:pt x="808" y="0"/>
                    </a:lnTo>
                    <a:lnTo>
                      <a:pt x="798" y="0"/>
                    </a:lnTo>
                    <a:lnTo>
                      <a:pt x="788" y="0"/>
                    </a:lnTo>
                    <a:lnTo>
                      <a:pt x="778" y="4"/>
                    </a:lnTo>
                    <a:lnTo>
                      <a:pt x="768" y="8"/>
                    </a:lnTo>
                    <a:lnTo>
                      <a:pt x="758" y="14"/>
                    </a:lnTo>
                    <a:lnTo>
                      <a:pt x="748" y="22"/>
                    </a:lnTo>
                    <a:lnTo>
                      <a:pt x="740" y="32"/>
                    </a:lnTo>
                    <a:lnTo>
                      <a:pt x="730" y="44"/>
                    </a:lnTo>
                    <a:lnTo>
                      <a:pt x="722" y="58"/>
                    </a:lnTo>
                    <a:lnTo>
                      <a:pt x="14" y="1456"/>
                    </a:lnTo>
                    <a:lnTo>
                      <a:pt x="14" y="1456"/>
                    </a:lnTo>
                    <a:lnTo>
                      <a:pt x="8" y="1472"/>
                    </a:lnTo>
                    <a:lnTo>
                      <a:pt x="4" y="1486"/>
                    </a:lnTo>
                    <a:lnTo>
                      <a:pt x="0" y="1500"/>
                    </a:lnTo>
                    <a:lnTo>
                      <a:pt x="0" y="1512"/>
                    </a:lnTo>
                    <a:lnTo>
                      <a:pt x="0" y="1524"/>
                    </a:lnTo>
                    <a:lnTo>
                      <a:pt x="2" y="1536"/>
                    </a:lnTo>
                    <a:lnTo>
                      <a:pt x="6" y="1546"/>
                    </a:lnTo>
                    <a:lnTo>
                      <a:pt x="10" y="1556"/>
                    </a:lnTo>
                    <a:lnTo>
                      <a:pt x="18" y="1566"/>
                    </a:lnTo>
                    <a:lnTo>
                      <a:pt x="26" y="1574"/>
                    </a:lnTo>
                    <a:lnTo>
                      <a:pt x="36" y="1580"/>
                    </a:lnTo>
                    <a:lnTo>
                      <a:pt x="46" y="1586"/>
                    </a:lnTo>
                    <a:lnTo>
                      <a:pt x="60" y="1590"/>
                    </a:lnTo>
                    <a:lnTo>
                      <a:pt x="74" y="1594"/>
                    </a:lnTo>
                    <a:lnTo>
                      <a:pt x="88" y="1596"/>
                    </a:lnTo>
                    <a:lnTo>
                      <a:pt x="104" y="1596"/>
                    </a:lnTo>
                    <a:lnTo>
                      <a:pt x="104" y="1596"/>
                    </a:lnTo>
                    <a:close/>
                  </a:path>
                </a:pathLst>
              </a:custGeom>
              <a:solidFill>
                <a:schemeClr val="accent3"/>
              </a:solidFill>
              <a:ln>
                <a:noFill/>
              </a:ln>
              <a:extLst/>
            </p:spPr>
            <p:txBody>
              <a:bodyPr>
                <a:normAutofit/>
              </a:bodyPr>
              <a:lstStyle/>
              <a:p>
                <a:pPr>
                  <a:defRPr/>
                </a:pPr>
                <a:endParaRPr lang="zh-CN" altLang="en-US" sz="1050"/>
              </a:p>
            </p:txBody>
          </p:sp>
          <p:sp>
            <p:nvSpPr>
              <p:cNvPr id="34" name="MH_Other_4"/>
              <p:cNvSpPr>
                <a:spLocks/>
              </p:cNvSpPr>
              <p:nvPr>
                <p:custDataLst>
                  <p:tags r:id="rId9"/>
                </p:custDataLst>
              </p:nvPr>
            </p:nvSpPr>
            <p:spPr bwMode="auto">
              <a:xfrm>
                <a:off x="8081963" y="3116263"/>
                <a:ext cx="2038350" cy="2057400"/>
              </a:xfrm>
              <a:custGeom>
                <a:avLst/>
                <a:gdLst>
                  <a:gd name="T0" fmla="*/ 1476 w 1582"/>
                  <a:gd name="T1" fmla="*/ 0 h 1598"/>
                  <a:gd name="T2" fmla="*/ 98 w 1582"/>
                  <a:gd name="T3" fmla="*/ 0 h 1598"/>
                  <a:gd name="T4" fmla="*/ 98 w 1582"/>
                  <a:gd name="T5" fmla="*/ 0 h 1598"/>
                  <a:gd name="T6" fmla="*/ 84 w 1582"/>
                  <a:gd name="T7" fmla="*/ 2 h 1598"/>
                  <a:gd name="T8" fmla="*/ 70 w 1582"/>
                  <a:gd name="T9" fmla="*/ 4 h 1598"/>
                  <a:gd name="T10" fmla="*/ 58 w 1582"/>
                  <a:gd name="T11" fmla="*/ 8 h 1598"/>
                  <a:gd name="T12" fmla="*/ 46 w 1582"/>
                  <a:gd name="T13" fmla="*/ 12 h 1598"/>
                  <a:gd name="T14" fmla="*/ 36 w 1582"/>
                  <a:gd name="T15" fmla="*/ 18 h 1598"/>
                  <a:gd name="T16" fmla="*/ 26 w 1582"/>
                  <a:gd name="T17" fmla="*/ 26 h 1598"/>
                  <a:gd name="T18" fmla="*/ 18 w 1582"/>
                  <a:gd name="T19" fmla="*/ 36 h 1598"/>
                  <a:gd name="T20" fmla="*/ 10 w 1582"/>
                  <a:gd name="T21" fmla="*/ 46 h 1598"/>
                  <a:gd name="T22" fmla="*/ 6 w 1582"/>
                  <a:gd name="T23" fmla="*/ 56 h 1598"/>
                  <a:gd name="T24" fmla="*/ 2 w 1582"/>
                  <a:gd name="T25" fmla="*/ 68 h 1598"/>
                  <a:gd name="T26" fmla="*/ 0 w 1582"/>
                  <a:gd name="T27" fmla="*/ 80 h 1598"/>
                  <a:gd name="T28" fmla="*/ 0 w 1582"/>
                  <a:gd name="T29" fmla="*/ 94 h 1598"/>
                  <a:gd name="T30" fmla="*/ 2 w 1582"/>
                  <a:gd name="T31" fmla="*/ 106 h 1598"/>
                  <a:gd name="T32" fmla="*/ 6 w 1582"/>
                  <a:gd name="T33" fmla="*/ 120 h 1598"/>
                  <a:gd name="T34" fmla="*/ 12 w 1582"/>
                  <a:gd name="T35" fmla="*/ 136 h 1598"/>
                  <a:gd name="T36" fmla="*/ 20 w 1582"/>
                  <a:gd name="T37" fmla="*/ 150 h 1598"/>
                  <a:gd name="T38" fmla="*/ 720 w 1582"/>
                  <a:gd name="T39" fmla="*/ 1538 h 1598"/>
                  <a:gd name="T40" fmla="*/ 720 w 1582"/>
                  <a:gd name="T41" fmla="*/ 1538 h 1598"/>
                  <a:gd name="T42" fmla="*/ 726 w 1582"/>
                  <a:gd name="T43" fmla="*/ 1552 h 1598"/>
                  <a:gd name="T44" fmla="*/ 734 w 1582"/>
                  <a:gd name="T45" fmla="*/ 1564 h 1598"/>
                  <a:gd name="T46" fmla="*/ 744 w 1582"/>
                  <a:gd name="T47" fmla="*/ 1574 h 1598"/>
                  <a:gd name="T48" fmla="*/ 752 w 1582"/>
                  <a:gd name="T49" fmla="*/ 1582 h 1598"/>
                  <a:gd name="T50" fmla="*/ 760 w 1582"/>
                  <a:gd name="T51" fmla="*/ 1588 h 1598"/>
                  <a:gd name="T52" fmla="*/ 770 w 1582"/>
                  <a:gd name="T53" fmla="*/ 1594 h 1598"/>
                  <a:gd name="T54" fmla="*/ 780 w 1582"/>
                  <a:gd name="T55" fmla="*/ 1596 h 1598"/>
                  <a:gd name="T56" fmla="*/ 788 w 1582"/>
                  <a:gd name="T57" fmla="*/ 1598 h 1598"/>
                  <a:gd name="T58" fmla="*/ 798 w 1582"/>
                  <a:gd name="T59" fmla="*/ 1596 h 1598"/>
                  <a:gd name="T60" fmla="*/ 808 w 1582"/>
                  <a:gd name="T61" fmla="*/ 1594 h 1598"/>
                  <a:gd name="T62" fmla="*/ 816 w 1582"/>
                  <a:gd name="T63" fmla="*/ 1588 h 1598"/>
                  <a:gd name="T64" fmla="*/ 826 w 1582"/>
                  <a:gd name="T65" fmla="*/ 1582 h 1598"/>
                  <a:gd name="T66" fmla="*/ 834 w 1582"/>
                  <a:gd name="T67" fmla="*/ 1574 h 1598"/>
                  <a:gd name="T68" fmla="*/ 842 w 1582"/>
                  <a:gd name="T69" fmla="*/ 1564 h 1598"/>
                  <a:gd name="T70" fmla="*/ 850 w 1582"/>
                  <a:gd name="T71" fmla="*/ 1552 h 1598"/>
                  <a:gd name="T72" fmla="*/ 858 w 1582"/>
                  <a:gd name="T73" fmla="*/ 1538 h 1598"/>
                  <a:gd name="T74" fmla="*/ 1566 w 1582"/>
                  <a:gd name="T75" fmla="*/ 140 h 1598"/>
                  <a:gd name="T76" fmla="*/ 1566 w 1582"/>
                  <a:gd name="T77" fmla="*/ 140 h 1598"/>
                  <a:gd name="T78" fmla="*/ 1572 w 1582"/>
                  <a:gd name="T79" fmla="*/ 126 h 1598"/>
                  <a:gd name="T80" fmla="*/ 1578 w 1582"/>
                  <a:gd name="T81" fmla="*/ 112 h 1598"/>
                  <a:gd name="T82" fmla="*/ 1580 w 1582"/>
                  <a:gd name="T83" fmla="*/ 98 h 1598"/>
                  <a:gd name="T84" fmla="*/ 1582 w 1582"/>
                  <a:gd name="T85" fmla="*/ 84 h 1598"/>
                  <a:gd name="T86" fmla="*/ 1582 w 1582"/>
                  <a:gd name="T87" fmla="*/ 72 h 1598"/>
                  <a:gd name="T88" fmla="*/ 1578 w 1582"/>
                  <a:gd name="T89" fmla="*/ 60 h 1598"/>
                  <a:gd name="T90" fmla="*/ 1576 w 1582"/>
                  <a:gd name="T91" fmla="*/ 50 h 1598"/>
                  <a:gd name="T92" fmla="*/ 1570 w 1582"/>
                  <a:gd name="T93" fmla="*/ 40 h 1598"/>
                  <a:gd name="T94" fmla="*/ 1564 w 1582"/>
                  <a:gd name="T95" fmla="*/ 32 h 1598"/>
                  <a:gd name="T96" fmla="*/ 1554 w 1582"/>
                  <a:gd name="T97" fmla="*/ 24 h 1598"/>
                  <a:gd name="T98" fmla="*/ 1546 w 1582"/>
                  <a:gd name="T99" fmla="*/ 16 h 1598"/>
                  <a:gd name="T100" fmla="*/ 1534 w 1582"/>
                  <a:gd name="T101" fmla="*/ 10 h 1598"/>
                  <a:gd name="T102" fmla="*/ 1522 w 1582"/>
                  <a:gd name="T103" fmla="*/ 6 h 1598"/>
                  <a:gd name="T104" fmla="*/ 1508 w 1582"/>
                  <a:gd name="T105" fmla="*/ 4 h 1598"/>
                  <a:gd name="T106" fmla="*/ 1492 w 1582"/>
                  <a:gd name="T107" fmla="*/ 0 h 1598"/>
                  <a:gd name="T108" fmla="*/ 1476 w 1582"/>
                  <a:gd name="T109" fmla="*/ 0 h 1598"/>
                  <a:gd name="T110" fmla="*/ 1476 w 1582"/>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2" h="1598">
                    <a:moveTo>
                      <a:pt x="1476" y="0"/>
                    </a:moveTo>
                    <a:lnTo>
                      <a:pt x="98" y="0"/>
                    </a:lnTo>
                    <a:lnTo>
                      <a:pt x="98" y="0"/>
                    </a:lnTo>
                    <a:lnTo>
                      <a:pt x="84" y="2"/>
                    </a:lnTo>
                    <a:lnTo>
                      <a:pt x="70" y="4"/>
                    </a:lnTo>
                    <a:lnTo>
                      <a:pt x="58" y="8"/>
                    </a:lnTo>
                    <a:lnTo>
                      <a:pt x="46" y="12"/>
                    </a:lnTo>
                    <a:lnTo>
                      <a:pt x="36" y="18"/>
                    </a:lnTo>
                    <a:lnTo>
                      <a:pt x="26" y="26"/>
                    </a:lnTo>
                    <a:lnTo>
                      <a:pt x="18" y="36"/>
                    </a:lnTo>
                    <a:lnTo>
                      <a:pt x="10" y="46"/>
                    </a:lnTo>
                    <a:lnTo>
                      <a:pt x="6" y="56"/>
                    </a:lnTo>
                    <a:lnTo>
                      <a:pt x="2" y="68"/>
                    </a:lnTo>
                    <a:lnTo>
                      <a:pt x="0" y="80"/>
                    </a:lnTo>
                    <a:lnTo>
                      <a:pt x="0" y="94"/>
                    </a:lnTo>
                    <a:lnTo>
                      <a:pt x="2" y="106"/>
                    </a:lnTo>
                    <a:lnTo>
                      <a:pt x="6" y="120"/>
                    </a:lnTo>
                    <a:lnTo>
                      <a:pt x="12" y="136"/>
                    </a:lnTo>
                    <a:lnTo>
                      <a:pt x="20" y="150"/>
                    </a:lnTo>
                    <a:lnTo>
                      <a:pt x="720" y="1538"/>
                    </a:lnTo>
                    <a:lnTo>
                      <a:pt x="720" y="1538"/>
                    </a:lnTo>
                    <a:lnTo>
                      <a:pt x="726" y="1552"/>
                    </a:lnTo>
                    <a:lnTo>
                      <a:pt x="734" y="1564"/>
                    </a:lnTo>
                    <a:lnTo>
                      <a:pt x="744" y="1574"/>
                    </a:lnTo>
                    <a:lnTo>
                      <a:pt x="752" y="1582"/>
                    </a:lnTo>
                    <a:lnTo>
                      <a:pt x="760" y="1588"/>
                    </a:lnTo>
                    <a:lnTo>
                      <a:pt x="770" y="1594"/>
                    </a:lnTo>
                    <a:lnTo>
                      <a:pt x="780" y="1596"/>
                    </a:lnTo>
                    <a:lnTo>
                      <a:pt x="788" y="1598"/>
                    </a:lnTo>
                    <a:lnTo>
                      <a:pt x="798" y="1596"/>
                    </a:lnTo>
                    <a:lnTo>
                      <a:pt x="808" y="1594"/>
                    </a:lnTo>
                    <a:lnTo>
                      <a:pt x="816" y="1588"/>
                    </a:lnTo>
                    <a:lnTo>
                      <a:pt x="826" y="1582"/>
                    </a:lnTo>
                    <a:lnTo>
                      <a:pt x="834" y="1574"/>
                    </a:lnTo>
                    <a:lnTo>
                      <a:pt x="842" y="1564"/>
                    </a:lnTo>
                    <a:lnTo>
                      <a:pt x="850" y="1552"/>
                    </a:lnTo>
                    <a:lnTo>
                      <a:pt x="858" y="1538"/>
                    </a:lnTo>
                    <a:lnTo>
                      <a:pt x="1566" y="140"/>
                    </a:lnTo>
                    <a:lnTo>
                      <a:pt x="1566" y="140"/>
                    </a:lnTo>
                    <a:lnTo>
                      <a:pt x="1572" y="126"/>
                    </a:lnTo>
                    <a:lnTo>
                      <a:pt x="1578" y="112"/>
                    </a:lnTo>
                    <a:lnTo>
                      <a:pt x="1580" y="98"/>
                    </a:lnTo>
                    <a:lnTo>
                      <a:pt x="1582" y="84"/>
                    </a:lnTo>
                    <a:lnTo>
                      <a:pt x="1582" y="72"/>
                    </a:lnTo>
                    <a:lnTo>
                      <a:pt x="1578" y="60"/>
                    </a:lnTo>
                    <a:lnTo>
                      <a:pt x="1576" y="50"/>
                    </a:lnTo>
                    <a:lnTo>
                      <a:pt x="1570" y="40"/>
                    </a:lnTo>
                    <a:lnTo>
                      <a:pt x="1564" y="32"/>
                    </a:lnTo>
                    <a:lnTo>
                      <a:pt x="1554" y="24"/>
                    </a:lnTo>
                    <a:lnTo>
                      <a:pt x="1546" y="16"/>
                    </a:lnTo>
                    <a:lnTo>
                      <a:pt x="1534" y="10"/>
                    </a:lnTo>
                    <a:lnTo>
                      <a:pt x="1522" y="6"/>
                    </a:lnTo>
                    <a:lnTo>
                      <a:pt x="1508" y="4"/>
                    </a:lnTo>
                    <a:lnTo>
                      <a:pt x="1492" y="0"/>
                    </a:lnTo>
                    <a:lnTo>
                      <a:pt x="1476" y="0"/>
                    </a:lnTo>
                    <a:lnTo>
                      <a:pt x="1476" y="0"/>
                    </a:lnTo>
                    <a:close/>
                  </a:path>
                </a:pathLst>
              </a:custGeom>
              <a:solidFill>
                <a:schemeClr val="accent4"/>
              </a:solidFill>
              <a:ln>
                <a:noFill/>
              </a:ln>
              <a:extLst/>
            </p:spPr>
            <p:txBody>
              <a:bodyPr>
                <a:normAutofit/>
              </a:bodyPr>
              <a:lstStyle/>
              <a:p>
                <a:pPr>
                  <a:defRPr/>
                </a:pPr>
                <a:endParaRPr lang="zh-CN" altLang="en-US" sz="1050"/>
              </a:p>
            </p:txBody>
          </p:sp>
          <p:sp>
            <p:nvSpPr>
              <p:cNvPr id="35" name="MH_Other_5"/>
              <p:cNvSpPr txBox="1">
                <a:spLocks noChangeArrowheads="1"/>
              </p:cNvSpPr>
              <p:nvPr>
                <p:custDataLst>
                  <p:tags r:id="rId10"/>
                </p:custDataLst>
              </p:nvPr>
            </p:nvSpPr>
            <p:spPr bwMode="auto">
              <a:xfrm>
                <a:off x="2715865" y="3295218"/>
                <a:ext cx="75088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rgbClr val="FFFFFF"/>
                    </a:solidFill>
                    <a:ea typeface="MS Gothic" panose="020B0609070205080204" pitchFamily="49" charset="-128"/>
                  </a:rPr>
                  <a:t>01</a:t>
                </a:r>
                <a:endParaRPr lang="zh-CN" altLang="en-US" sz="2400" dirty="0">
                  <a:solidFill>
                    <a:srgbClr val="FFFFFF"/>
                  </a:solidFill>
                  <a:ea typeface="MS Gothic" panose="020B0609070205080204" pitchFamily="49" charset="-128"/>
                </a:endParaRPr>
              </a:p>
            </p:txBody>
          </p:sp>
          <p:pic>
            <p:nvPicPr>
              <p:cNvPr id="36" name="MH_Other_6"/>
              <p:cNvPicPr>
                <a:picLocks noChangeAspect="1"/>
              </p:cNvPicPr>
              <p:nvPr>
                <p:custDataLst>
                  <p:tags r:id="rId11"/>
                </p:custDataLst>
              </p:nvPr>
            </p:nvPicPr>
            <p:blipFill>
              <a:blip r:embed="rId29">
                <a:extLst>
                  <a:ext uri="{28A0092B-C50C-407E-A947-70E740481C1C}">
                    <a14:useLocalDpi xmlns:a14="http://schemas.microsoft.com/office/drawing/2010/main" val="0"/>
                  </a:ext>
                </a:extLst>
              </a:blip>
              <a:srcRect/>
              <a:stretch>
                <a:fillRect/>
              </a:stretch>
            </p:blipFill>
            <p:spPr bwMode="auto">
              <a:xfrm>
                <a:off x="2888457" y="4068765"/>
                <a:ext cx="415925"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 name="MH_Other_7"/>
              <p:cNvCxnSpPr/>
              <p:nvPr>
                <p:custDataLst>
                  <p:tags r:id="rId12"/>
                </p:custDataLst>
              </p:nvPr>
            </p:nvCxnSpPr>
            <p:spPr>
              <a:xfrm>
                <a:off x="2466976" y="3975100"/>
                <a:ext cx="125571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9" name="MH_Other_8"/>
              <p:cNvSpPr txBox="1">
                <a:spLocks noChangeArrowheads="1"/>
              </p:cNvSpPr>
              <p:nvPr>
                <p:custDataLst>
                  <p:tags r:id="rId13"/>
                </p:custDataLst>
              </p:nvPr>
            </p:nvSpPr>
            <p:spPr bwMode="auto">
              <a:xfrm>
                <a:off x="6671527" y="3295218"/>
                <a:ext cx="750887" cy="60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rgbClr val="FFFFFF"/>
                    </a:solidFill>
                    <a:ea typeface="MS Gothic" panose="020B0609070205080204" pitchFamily="49" charset="-128"/>
                  </a:rPr>
                  <a:t>03</a:t>
                </a:r>
                <a:endParaRPr lang="zh-CN" altLang="en-US" sz="2400" dirty="0">
                  <a:solidFill>
                    <a:srgbClr val="FFFFFF"/>
                  </a:solidFill>
                  <a:ea typeface="MS Gothic" panose="020B0609070205080204" pitchFamily="49" charset="-128"/>
                </a:endParaRPr>
              </a:p>
            </p:txBody>
          </p:sp>
          <p:pic>
            <p:nvPicPr>
              <p:cNvPr id="40" name="MH_Other_9"/>
              <p:cNvPicPr>
                <a:picLocks noChangeAspect="1"/>
              </p:cNvPicPr>
              <p:nvPr>
                <p:custDataLst>
                  <p:tags r:id="rId14"/>
                </p:custDataLst>
              </p:nvPr>
            </p:nvPicPr>
            <p:blipFill>
              <a:blip r:embed="rId30">
                <a:extLst>
                  <a:ext uri="{28A0092B-C50C-407E-A947-70E740481C1C}">
                    <a14:useLocalDpi xmlns:a14="http://schemas.microsoft.com/office/drawing/2010/main" val="0"/>
                  </a:ext>
                </a:extLst>
              </a:blip>
              <a:srcRect/>
              <a:stretch>
                <a:fillRect/>
              </a:stretch>
            </p:blipFill>
            <p:spPr bwMode="auto">
              <a:xfrm>
                <a:off x="6833257" y="4065155"/>
                <a:ext cx="414337"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 name="MH_Other_10"/>
              <p:cNvCxnSpPr/>
              <p:nvPr>
                <p:custDataLst>
                  <p:tags r:id="rId15"/>
                </p:custDataLst>
              </p:nvPr>
            </p:nvCxnSpPr>
            <p:spPr>
              <a:xfrm>
                <a:off x="6419851" y="3975100"/>
                <a:ext cx="125571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3" name="MH_Other_11"/>
              <p:cNvSpPr txBox="1">
                <a:spLocks noChangeArrowheads="1"/>
              </p:cNvSpPr>
              <p:nvPr>
                <p:custDataLst>
                  <p:tags r:id="rId16"/>
                </p:custDataLst>
              </p:nvPr>
            </p:nvSpPr>
            <p:spPr bwMode="auto">
              <a:xfrm>
                <a:off x="4636038" y="3218782"/>
                <a:ext cx="750887" cy="60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rgbClr val="FFFFFF"/>
                    </a:solidFill>
                    <a:ea typeface="MS Gothic" panose="020B0609070205080204" pitchFamily="49" charset="-128"/>
                  </a:rPr>
                  <a:t>02</a:t>
                </a:r>
                <a:endParaRPr lang="zh-CN" altLang="en-US" sz="2400" dirty="0">
                  <a:solidFill>
                    <a:srgbClr val="FFFFFF"/>
                  </a:solidFill>
                  <a:ea typeface="MS Gothic" panose="020B0609070205080204" pitchFamily="49" charset="-128"/>
                </a:endParaRPr>
              </a:p>
            </p:txBody>
          </p:sp>
          <p:pic>
            <p:nvPicPr>
              <p:cNvPr id="44" name="MH_Other_12"/>
              <p:cNvPicPr>
                <a:picLocks noChangeAspect="1"/>
              </p:cNvPicPr>
              <p:nvPr>
                <p:custDataLst>
                  <p:tags r:id="rId17"/>
                </p:custDataLst>
              </p:nvPr>
            </p:nvPicPr>
            <p:blipFill>
              <a:blip r:embed="rId31">
                <a:extLst>
                  <a:ext uri="{28A0092B-C50C-407E-A947-70E740481C1C}">
                    <a14:useLocalDpi xmlns:a14="http://schemas.microsoft.com/office/drawing/2010/main" val="0"/>
                  </a:ext>
                </a:extLst>
              </a:blip>
              <a:srcRect/>
              <a:stretch>
                <a:fillRect/>
              </a:stretch>
            </p:blipFill>
            <p:spPr bwMode="auto">
              <a:xfrm>
                <a:off x="4807607" y="3975100"/>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5" name="MH_Other_13"/>
              <p:cNvCxnSpPr/>
              <p:nvPr>
                <p:custDataLst>
                  <p:tags r:id="rId18"/>
                </p:custDataLst>
              </p:nvPr>
            </p:nvCxnSpPr>
            <p:spPr>
              <a:xfrm>
                <a:off x="4394201" y="3797300"/>
                <a:ext cx="125571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7" name="MH_Other_14"/>
              <p:cNvSpPr txBox="1">
                <a:spLocks noChangeArrowheads="1"/>
              </p:cNvSpPr>
              <p:nvPr>
                <p:custDataLst>
                  <p:tags r:id="rId19"/>
                </p:custDataLst>
              </p:nvPr>
            </p:nvSpPr>
            <p:spPr bwMode="auto">
              <a:xfrm>
                <a:off x="8725694" y="3239188"/>
                <a:ext cx="750887" cy="60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rgbClr val="FFFFFF"/>
                    </a:solidFill>
                    <a:ea typeface="MS Gothic" panose="020B0609070205080204" pitchFamily="49" charset="-128"/>
                  </a:rPr>
                  <a:t>04</a:t>
                </a:r>
                <a:endParaRPr lang="zh-CN" altLang="en-US" sz="2400" dirty="0">
                  <a:solidFill>
                    <a:srgbClr val="FFFFFF"/>
                  </a:solidFill>
                  <a:ea typeface="MS Gothic" panose="020B0609070205080204" pitchFamily="49" charset="-128"/>
                </a:endParaRPr>
              </a:p>
            </p:txBody>
          </p:sp>
          <p:pic>
            <p:nvPicPr>
              <p:cNvPr id="48" name="MH_Other_15"/>
              <p:cNvPicPr>
                <a:picLocks noChangeAspect="1"/>
              </p:cNvPicPr>
              <p:nvPr>
                <p:custDataLst>
                  <p:tags r:id="rId20"/>
                </p:custDataLst>
              </p:nvPr>
            </p:nvPicPr>
            <p:blipFill>
              <a:blip r:embed="rId32">
                <a:extLst>
                  <a:ext uri="{28A0092B-C50C-407E-A947-70E740481C1C}">
                    <a14:useLocalDpi xmlns:a14="http://schemas.microsoft.com/office/drawing/2010/main" val="0"/>
                  </a:ext>
                </a:extLst>
              </a:blip>
              <a:srcRect/>
              <a:stretch>
                <a:fillRect/>
              </a:stretch>
            </p:blipFill>
            <p:spPr bwMode="auto">
              <a:xfrm>
                <a:off x="8879262" y="4015752"/>
                <a:ext cx="41433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9" name="MH_Other_16"/>
              <p:cNvCxnSpPr/>
              <p:nvPr>
                <p:custDataLst>
                  <p:tags r:id="rId21"/>
                </p:custDataLst>
              </p:nvPr>
            </p:nvCxnSpPr>
            <p:spPr>
              <a:xfrm>
                <a:off x="8461376" y="3797300"/>
                <a:ext cx="125571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51" name="MH_Other_17"/>
              <p:cNvSpPr/>
              <p:nvPr>
                <p:custDataLst>
                  <p:tags r:id="rId22"/>
                </p:custDataLst>
              </p:nvPr>
            </p:nvSpPr>
            <p:spPr>
              <a:xfrm>
                <a:off x="2344739" y="4862513"/>
                <a:ext cx="204787" cy="203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050" dirty="0">
                    <a:solidFill>
                      <a:srgbClr val="FFFFFF"/>
                    </a:solidFill>
                  </a:rPr>
                  <a:t>+</a:t>
                </a:r>
                <a:endParaRPr lang="zh-CN" altLang="en-US" sz="1050" dirty="0">
                  <a:solidFill>
                    <a:srgbClr val="FFFFFF"/>
                  </a:solidFill>
                </a:endParaRPr>
              </a:p>
            </p:txBody>
          </p:sp>
          <p:sp>
            <p:nvSpPr>
              <p:cNvPr id="52" name="MH_Other_18"/>
              <p:cNvSpPr/>
              <p:nvPr>
                <p:custDataLst>
                  <p:tags r:id="rId23"/>
                </p:custDataLst>
              </p:nvPr>
            </p:nvSpPr>
            <p:spPr>
              <a:xfrm>
                <a:off x="6265864" y="4862513"/>
                <a:ext cx="204787" cy="203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050" dirty="0">
                    <a:solidFill>
                      <a:srgbClr val="FFFFFF"/>
                    </a:solidFill>
                  </a:rPr>
                  <a:t>+</a:t>
                </a:r>
                <a:endParaRPr lang="zh-CN" altLang="en-US" sz="1050" dirty="0">
                  <a:solidFill>
                    <a:srgbClr val="FFFFFF"/>
                  </a:solidFill>
                </a:endParaRPr>
              </a:p>
            </p:txBody>
          </p:sp>
          <p:sp>
            <p:nvSpPr>
              <p:cNvPr id="53" name="MH_Other_19"/>
              <p:cNvSpPr/>
              <p:nvPr>
                <p:custDataLst>
                  <p:tags r:id="rId24"/>
                </p:custDataLst>
              </p:nvPr>
            </p:nvSpPr>
            <p:spPr>
              <a:xfrm>
                <a:off x="4291014" y="2630489"/>
                <a:ext cx="204787" cy="204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050" dirty="0">
                    <a:solidFill>
                      <a:srgbClr val="FFFFFF"/>
                    </a:solidFill>
                  </a:rPr>
                  <a:t>+</a:t>
                </a:r>
                <a:endParaRPr lang="zh-CN" altLang="en-US" sz="1050" dirty="0">
                  <a:solidFill>
                    <a:srgbClr val="FFFFFF"/>
                  </a:solidFill>
                </a:endParaRPr>
              </a:p>
            </p:txBody>
          </p:sp>
          <p:sp>
            <p:nvSpPr>
              <p:cNvPr id="54" name="MH_Other_20"/>
              <p:cNvSpPr/>
              <p:nvPr>
                <p:custDataLst>
                  <p:tags r:id="rId25"/>
                </p:custDataLst>
              </p:nvPr>
            </p:nvSpPr>
            <p:spPr>
              <a:xfrm>
                <a:off x="8351839" y="2630489"/>
                <a:ext cx="204787" cy="2047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050" dirty="0">
                    <a:solidFill>
                      <a:srgbClr val="FFFFFF"/>
                    </a:solidFill>
                  </a:rPr>
                  <a:t>+</a:t>
                </a:r>
                <a:endParaRPr lang="zh-CN" altLang="en-US" sz="1050" dirty="0">
                  <a:solidFill>
                    <a:srgbClr val="FFFFFF"/>
                  </a:solidFill>
                </a:endParaRPr>
              </a:p>
            </p:txBody>
          </p:sp>
        </p:grpSp>
        <p:sp>
          <p:nvSpPr>
            <p:cNvPr id="30" name="MH_Text_4"/>
            <p:cNvSpPr>
              <a:spLocks noChangeArrowheads="1"/>
            </p:cNvSpPr>
            <p:nvPr>
              <p:custDataLst>
                <p:tags r:id="rId5"/>
              </p:custDataLst>
            </p:nvPr>
          </p:nvSpPr>
          <p:spPr bwMode="auto">
            <a:xfrm>
              <a:off x="8604251" y="1567094"/>
              <a:ext cx="1520825"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因果分析</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 name="矩形 2"/>
          <p:cNvSpPr/>
          <p:nvPr/>
        </p:nvSpPr>
        <p:spPr>
          <a:xfrm>
            <a:off x="912922" y="3606301"/>
            <a:ext cx="3100203" cy="1754326"/>
          </a:xfrm>
          <a:prstGeom prst="rect">
            <a:avLst/>
          </a:prstGeom>
          <a:solidFill>
            <a:schemeClr val="bg1"/>
          </a:solidFill>
        </p:spPr>
        <p:txBody>
          <a:bodyPr wrap="square">
            <a:spAutoFit/>
          </a:bodyPr>
          <a:lstStyle/>
          <a:p>
            <a:pPr>
              <a:lnSpc>
                <a:spcPct val="120000"/>
              </a:lnSpc>
            </a:pPr>
            <a:r>
              <a:rPr lang="zh-TW"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分析不只是对数据的简单统计描述，而是在数据中发现问题的本质，然后针对确定的主题进行归纳和总结。常用的分析方法有以下</a:t>
            </a:r>
            <a:r>
              <a:rPr lang="zh-TW"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几种</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8460844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522514" y="411773"/>
            <a:ext cx="6365966" cy="2679768"/>
            <a:chOff x="1524000" y="992776"/>
            <a:chExt cx="9144000" cy="3849188"/>
          </a:xfrm>
        </p:grpSpPr>
        <p:sp>
          <p:nvSpPr>
            <p:cNvPr id="9" name="矩形 8"/>
            <p:cNvSpPr/>
            <p:nvPr>
              <p:custDataLst>
                <p:tags r:id="rId2"/>
              </p:custDataLst>
            </p:nvPr>
          </p:nvSpPr>
          <p:spPr>
            <a:xfrm>
              <a:off x="1524000" y="2333625"/>
              <a:ext cx="9144000" cy="1581150"/>
            </a:xfrm>
            <a:prstGeom prst="rect">
              <a:avLst/>
            </a:prstGeom>
            <a:solidFill>
              <a:srgbClr val="48B49C">
                <a:alpha val="40000"/>
              </a:srgbClr>
            </a:solidFill>
            <a:ln w="12700" cap="flat" cmpd="sng" algn="ctr">
              <a:noFill/>
              <a:prstDash val="solid"/>
              <a:miter lim="800000"/>
            </a:ln>
            <a:effectLst/>
          </p:spPr>
          <p:txBody>
            <a:bodyPr lIns="2520000" tIns="360000" bIns="0" rtlCol="0" anchor="ctr"/>
            <a:lstStyle/>
            <a:p>
              <a:pPr lvl="0">
                <a:lnSpc>
                  <a:spcPct val="90000"/>
                </a:lnSpc>
                <a:spcBef>
                  <a:spcPct val="0"/>
                </a:spcBef>
                <a:defRPr/>
              </a:pPr>
              <a:r>
                <a:rPr lang="zh-CN" altLang="en-US" sz="2800" b="1" dirty="0" smtClean="0">
                  <a:solidFill>
                    <a:srgbClr val="48B49C"/>
                  </a:solidFill>
                  <a:latin typeface="微软雅黑" panose="020B0503020204020204" pitchFamily="34" charset="-122"/>
                  <a:ea typeface="微软雅黑" panose="020B0503020204020204" pitchFamily="34" charset="-122"/>
                </a:rPr>
                <a:t>     提出</a:t>
              </a:r>
              <a:r>
                <a:rPr lang="zh-CN" altLang="en-US" sz="2800" b="1" dirty="0">
                  <a:solidFill>
                    <a:srgbClr val="48B49C"/>
                  </a:solidFill>
                  <a:latin typeface="微软雅黑" panose="020B0503020204020204" pitchFamily="34" charset="-122"/>
                  <a:ea typeface="微软雅黑" panose="020B0503020204020204" pitchFamily="34" charset="-122"/>
                </a:rPr>
                <a:t>方案</a:t>
              </a:r>
              <a:endParaRPr lang="en-US" altLang="zh-CN" sz="2800" b="1" dirty="0">
                <a:solidFill>
                  <a:srgbClr val="48B49C"/>
                </a:solidFill>
                <a:latin typeface="微软雅黑" panose="020B0503020204020204" pitchFamily="34" charset="-122"/>
                <a:ea typeface="微软雅黑" panose="020B0503020204020204" pitchFamily="34" charset="-122"/>
              </a:endParaRPr>
            </a:p>
          </p:txBody>
        </p:sp>
        <p:sp>
          <p:nvSpPr>
            <p:cNvPr id="5" name="文本占位符 4"/>
            <p:cNvSpPr txBox="1">
              <a:spLocks/>
            </p:cNvSpPr>
            <p:nvPr>
              <p:custDataLst>
                <p:tags r:id="rId3"/>
              </p:custDataLst>
            </p:nvPr>
          </p:nvSpPr>
          <p:spPr>
            <a:xfrm>
              <a:off x="2054682" y="992776"/>
              <a:ext cx="1922960" cy="3849188"/>
            </a:xfrm>
            <a:prstGeom prst="rect">
              <a:avLst/>
            </a:prstGeom>
          </p:spPr>
          <p:txBody>
            <a:bodyPr vert="horz" lIns="0" tIns="0" rIns="0" bIns="0" rtlCol="0" anchor="ctr">
              <a:noAutofit/>
            </a:bodyPr>
            <a:lstStyle>
              <a:lvl1pPr marL="0" indent="0" algn="r" defTabSz="914400" rtl="0" eaLnBrk="1" latinLnBrk="0" hangingPunct="1">
                <a:lnSpc>
                  <a:spcPct val="100000"/>
                </a:lnSpc>
                <a:spcBef>
                  <a:spcPts val="0"/>
                </a:spcBef>
                <a:spcAft>
                  <a:spcPts val="0"/>
                </a:spcAft>
                <a:buClr>
                  <a:schemeClr val="accent1">
                    <a:lumMod val="50000"/>
                  </a:schemeClr>
                </a:buClr>
                <a:buSzPct val="40000"/>
                <a:buFont typeface="Wingdings" panose="05000000000000000000" pitchFamily="2" charset="2"/>
                <a:buNone/>
                <a:defRPr sz="28700" b="1" i="1" kern="0" baseline="0">
                  <a:ln w="19050">
                    <a:solidFill>
                      <a:schemeClr val="bg1"/>
                    </a:solidFill>
                  </a:ln>
                  <a:solidFill>
                    <a:schemeClr val="accent1"/>
                  </a:solidFill>
                  <a:latin typeface="Baskerville Old Face" panose="02020602080505020303" pitchFamily="18" charset="0"/>
                  <a:ea typeface="宋体" panose="02010600030101010101" pitchFamily="2" charset="-122"/>
                  <a:cs typeface="+mn-cs"/>
                </a:defRPr>
              </a:lvl1pPr>
              <a:lvl2pPr marL="357188" indent="-357188" algn="just" defTabSz="914400" rtl="0" eaLnBrk="1" latinLnBrk="0" hangingPunct="1">
                <a:lnSpc>
                  <a:spcPct val="130000"/>
                </a:lnSpc>
                <a:spcBef>
                  <a:spcPts val="200"/>
                </a:spcBef>
                <a:spcAft>
                  <a:spcPts val="800"/>
                </a:spcAft>
                <a:buFont typeface="Baskerville Old Face" panose="02020602080505020303" pitchFamily="18" charset="0"/>
                <a:buChar char=" "/>
                <a:defRPr sz="1600" kern="1200" baseline="0">
                  <a:solidFill>
                    <a:schemeClr val="bg1">
                      <a:lumMod val="50000"/>
                    </a:schemeClr>
                  </a:solidFill>
                  <a:latin typeface="Baskerville Old Face" panose="02020602080505020303" pitchFamily="18"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Clr>
                  <a:srgbClr val="D6A953">
                    <a:lumMod val="50000"/>
                  </a:srgbClr>
                </a:buClr>
                <a:defRPr/>
              </a:pPr>
              <a:r>
                <a:rPr lang="en-US" altLang="zh-CN" sz="16600" dirty="0" smtClean="0">
                  <a:ln w="19050">
                    <a:solidFill>
                      <a:srgbClr val="FFFFFF"/>
                    </a:solidFill>
                  </a:ln>
                  <a:solidFill>
                    <a:srgbClr val="48B49C"/>
                  </a:solidFill>
                </a:rPr>
                <a:t>4</a:t>
              </a:r>
              <a:endParaRPr lang="zh-CN" altLang="en-US" sz="16600" dirty="0">
                <a:ln w="19050">
                  <a:solidFill>
                    <a:srgbClr val="FFFFFF"/>
                  </a:solidFill>
                </a:ln>
                <a:solidFill>
                  <a:srgbClr val="48B49C"/>
                </a:solidFill>
              </a:endParaRPr>
            </a:p>
          </p:txBody>
        </p:sp>
      </p:grpSp>
      <p:grpSp>
        <p:nvGrpSpPr>
          <p:cNvPr id="16" name="组合 15"/>
          <p:cNvGrpSpPr/>
          <p:nvPr/>
        </p:nvGrpSpPr>
        <p:grpSpPr>
          <a:xfrm>
            <a:off x="1282696" y="3091541"/>
            <a:ext cx="2160000" cy="2339180"/>
            <a:chOff x="1831336" y="3508469"/>
            <a:chExt cx="2160000" cy="2339180"/>
          </a:xfrm>
        </p:grpSpPr>
        <p:grpSp>
          <p:nvGrpSpPr>
            <p:cNvPr id="46" name="îšľïḋé">
              <a:extLst>
                <a:ext uri="{FF2B5EF4-FFF2-40B4-BE49-F238E27FC236}">
                  <a16:creationId xmlns:a16="http://schemas.microsoft.com/office/drawing/2014/main" id="{29074381-F3A7-449F-8B7E-1FC7A315EFCA}"/>
                </a:ext>
              </a:extLst>
            </p:cNvPr>
            <p:cNvGrpSpPr/>
            <p:nvPr/>
          </p:nvGrpSpPr>
          <p:grpSpPr>
            <a:xfrm>
              <a:off x="2553126" y="3508469"/>
              <a:ext cx="716420" cy="716420"/>
              <a:chOff x="3181757" y="2258239"/>
              <a:chExt cx="475436" cy="475436"/>
            </a:xfrm>
            <a:effectLst/>
          </p:grpSpPr>
          <p:sp>
            <p:nvSpPr>
              <p:cNvPr id="100" name="ïṩḷïďé">
                <a:extLst>
                  <a:ext uri="{FF2B5EF4-FFF2-40B4-BE49-F238E27FC236}">
                    <a16:creationId xmlns:a16="http://schemas.microsoft.com/office/drawing/2014/main" id="{B7541A0D-4B0E-4237-A9B0-0EDB90CBE542}"/>
                  </a:ext>
                </a:extLst>
              </p:cNvPr>
              <p:cNvSpPr/>
              <p:nvPr/>
            </p:nvSpPr>
            <p:spPr bwMode="auto">
              <a:xfrm>
                <a:off x="3181757" y="2258239"/>
                <a:ext cx="475436" cy="475436"/>
              </a:xfrm>
              <a:prstGeom prst="ellipse">
                <a:avLst/>
              </a:prstGeom>
              <a:solidFill>
                <a:srgbClr val="524F6A"/>
              </a:solidFill>
              <a:ln w="19050">
                <a:solidFill>
                  <a:schemeClr val="bg1"/>
                </a:solidFill>
                <a:round/>
                <a:headEnd/>
                <a:tailEnd/>
              </a:ln>
            </p:spPr>
            <p:txBody>
              <a:bodyPr anchor="ctr"/>
              <a:lstStyle/>
              <a:p>
                <a:pPr algn="ctr"/>
                <a:endParaRPr/>
              </a:p>
            </p:txBody>
          </p:sp>
          <p:grpSp>
            <p:nvGrpSpPr>
              <p:cNvPr id="101" name="îṡ1ïďe">
                <a:extLst>
                  <a:ext uri="{FF2B5EF4-FFF2-40B4-BE49-F238E27FC236}">
                    <a16:creationId xmlns:a16="http://schemas.microsoft.com/office/drawing/2014/main" id="{915135C8-25B7-48FD-98F7-5A3F2AEC522F}"/>
                  </a:ext>
                </a:extLst>
              </p:cNvPr>
              <p:cNvGrpSpPr/>
              <p:nvPr/>
            </p:nvGrpSpPr>
            <p:grpSpPr>
              <a:xfrm>
                <a:off x="3276095" y="2324131"/>
                <a:ext cx="286761" cy="343619"/>
                <a:chOff x="3735388" y="3473450"/>
                <a:chExt cx="184150" cy="220663"/>
              </a:xfrm>
              <a:solidFill>
                <a:schemeClr val="bg1"/>
              </a:solidFill>
            </p:grpSpPr>
            <p:sp>
              <p:nvSpPr>
                <p:cNvPr id="102" name="ïsḻïḑe">
                  <a:extLst>
                    <a:ext uri="{FF2B5EF4-FFF2-40B4-BE49-F238E27FC236}">
                      <a16:creationId xmlns:a16="http://schemas.microsoft.com/office/drawing/2014/main" id="{785E227A-DF11-4948-8918-8073E4B86F14}"/>
                    </a:ext>
                  </a:extLst>
                </p:cNvPr>
                <p:cNvSpPr/>
                <p:nvPr/>
              </p:nvSpPr>
              <p:spPr bwMode="auto">
                <a:xfrm>
                  <a:off x="3773488" y="3473450"/>
                  <a:ext cx="104775" cy="104775"/>
                </a:xfrm>
                <a:custGeom>
                  <a:avLst/>
                  <a:gdLst/>
                  <a:ahLst/>
                  <a:cxnLst>
                    <a:cxn ang="0">
                      <a:pos x="21" y="41"/>
                    </a:cxn>
                    <a:cxn ang="0">
                      <a:pos x="41" y="21"/>
                    </a:cxn>
                    <a:cxn ang="0">
                      <a:pos x="21" y="0"/>
                    </a:cxn>
                    <a:cxn ang="0">
                      <a:pos x="0" y="21"/>
                    </a:cxn>
                    <a:cxn ang="0">
                      <a:pos x="21" y="41"/>
                    </a:cxn>
                    <a:cxn ang="0">
                      <a:pos x="21" y="6"/>
                    </a:cxn>
                    <a:cxn ang="0">
                      <a:pos x="36" y="21"/>
                    </a:cxn>
                    <a:cxn ang="0">
                      <a:pos x="21" y="36"/>
                    </a:cxn>
                    <a:cxn ang="0">
                      <a:pos x="6" y="21"/>
                    </a:cxn>
                    <a:cxn ang="0">
                      <a:pos x="21" y="6"/>
                    </a:cxn>
                  </a:cxnLst>
                  <a:rect l="0" t="0" r="r" b="b"/>
                  <a:pathLst>
                    <a:path w="41" h="41">
                      <a:moveTo>
                        <a:pt x="21" y="41"/>
                      </a:moveTo>
                      <a:cubicBezTo>
                        <a:pt x="32" y="41"/>
                        <a:pt x="41" y="32"/>
                        <a:pt x="41" y="21"/>
                      </a:cubicBezTo>
                      <a:cubicBezTo>
                        <a:pt x="41" y="9"/>
                        <a:pt x="32" y="0"/>
                        <a:pt x="21" y="0"/>
                      </a:cubicBezTo>
                      <a:cubicBezTo>
                        <a:pt x="10" y="0"/>
                        <a:pt x="0" y="9"/>
                        <a:pt x="0" y="21"/>
                      </a:cubicBezTo>
                      <a:cubicBezTo>
                        <a:pt x="0" y="32"/>
                        <a:pt x="10" y="41"/>
                        <a:pt x="21" y="41"/>
                      </a:cubicBezTo>
                      <a:close/>
                      <a:moveTo>
                        <a:pt x="21" y="6"/>
                      </a:moveTo>
                      <a:cubicBezTo>
                        <a:pt x="29" y="6"/>
                        <a:pt x="36" y="12"/>
                        <a:pt x="36" y="21"/>
                      </a:cubicBezTo>
                      <a:cubicBezTo>
                        <a:pt x="36" y="29"/>
                        <a:pt x="29" y="36"/>
                        <a:pt x="21" y="36"/>
                      </a:cubicBezTo>
                      <a:cubicBezTo>
                        <a:pt x="12" y="36"/>
                        <a:pt x="6" y="29"/>
                        <a:pt x="6" y="21"/>
                      </a:cubicBezTo>
                      <a:cubicBezTo>
                        <a:pt x="6" y="12"/>
                        <a:pt x="12" y="6"/>
                        <a:pt x="21" y="6"/>
                      </a:cubicBezTo>
                      <a:close/>
                    </a:path>
                  </a:pathLst>
                </a:custGeom>
                <a:grpFill/>
                <a:ln w="9525">
                  <a:noFill/>
                  <a:round/>
                  <a:headEnd/>
                  <a:tailEnd/>
                </a:ln>
              </p:spPr>
              <p:txBody>
                <a:bodyPr anchor="ctr"/>
                <a:lstStyle/>
                <a:p>
                  <a:pPr algn="ctr"/>
                  <a:endParaRPr/>
                </a:p>
              </p:txBody>
            </p:sp>
            <p:sp>
              <p:nvSpPr>
                <p:cNvPr id="103" name="îṥļîḓê">
                  <a:extLst>
                    <a:ext uri="{FF2B5EF4-FFF2-40B4-BE49-F238E27FC236}">
                      <a16:creationId xmlns:a16="http://schemas.microsoft.com/office/drawing/2014/main" id="{D7C25FB3-587D-4DCB-B016-6AE880565547}"/>
                    </a:ext>
                  </a:extLst>
                </p:cNvPr>
                <p:cNvSpPr/>
                <p:nvPr/>
              </p:nvSpPr>
              <p:spPr bwMode="auto">
                <a:xfrm>
                  <a:off x="3735388" y="3586163"/>
                  <a:ext cx="184150" cy="107950"/>
                </a:xfrm>
                <a:custGeom>
                  <a:avLst/>
                  <a:gdLst/>
                  <a:ahLst/>
                  <a:cxnLst>
                    <a:cxn ang="0">
                      <a:pos x="71" y="19"/>
                    </a:cxn>
                    <a:cxn ang="0">
                      <a:pos x="48" y="0"/>
                    </a:cxn>
                    <a:cxn ang="0">
                      <a:pos x="45" y="1"/>
                    </a:cxn>
                    <a:cxn ang="0">
                      <a:pos x="36" y="12"/>
                    </a:cxn>
                    <a:cxn ang="0">
                      <a:pos x="27" y="1"/>
                    </a:cxn>
                    <a:cxn ang="0">
                      <a:pos x="24" y="0"/>
                    </a:cxn>
                    <a:cxn ang="0">
                      <a:pos x="0" y="19"/>
                    </a:cxn>
                    <a:cxn ang="0">
                      <a:pos x="0" y="21"/>
                    </a:cxn>
                    <a:cxn ang="0">
                      <a:pos x="36" y="42"/>
                    </a:cxn>
                    <a:cxn ang="0">
                      <a:pos x="71" y="21"/>
                    </a:cxn>
                    <a:cxn ang="0">
                      <a:pos x="71" y="19"/>
                    </a:cxn>
                    <a:cxn ang="0">
                      <a:pos x="49" y="6"/>
                    </a:cxn>
                    <a:cxn ang="0">
                      <a:pos x="53" y="8"/>
                    </a:cxn>
                    <a:cxn ang="0">
                      <a:pos x="44" y="20"/>
                    </a:cxn>
                    <a:cxn ang="0">
                      <a:pos x="42" y="18"/>
                    </a:cxn>
                    <a:cxn ang="0">
                      <a:pos x="39" y="16"/>
                    </a:cxn>
                    <a:cxn ang="0">
                      <a:pos x="49" y="6"/>
                    </a:cxn>
                    <a:cxn ang="0">
                      <a:pos x="32" y="16"/>
                    </a:cxn>
                    <a:cxn ang="0">
                      <a:pos x="29" y="18"/>
                    </a:cxn>
                    <a:cxn ang="0">
                      <a:pos x="28" y="20"/>
                    </a:cxn>
                    <a:cxn ang="0">
                      <a:pos x="19" y="8"/>
                    </a:cxn>
                    <a:cxn ang="0">
                      <a:pos x="23" y="6"/>
                    </a:cxn>
                    <a:cxn ang="0">
                      <a:pos x="32" y="16"/>
                    </a:cxn>
                    <a:cxn ang="0">
                      <a:pos x="38" y="36"/>
                    </a:cxn>
                    <a:cxn ang="0">
                      <a:pos x="38" y="24"/>
                    </a:cxn>
                    <a:cxn ang="0">
                      <a:pos x="36" y="23"/>
                    </a:cxn>
                    <a:cxn ang="0">
                      <a:pos x="34" y="24"/>
                    </a:cxn>
                    <a:cxn ang="0">
                      <a:pos x="34" y="36"/>
                    </a:cxn>
                    <a:cxn ang="0">
                      <a:pos x="6" y="20"/>
                    </a:cxn>
                    <a:cxn ang="0">
                      <a:pos x="16" y="10"/>
                    </a:cxn>
                    <a:cxn ang="0">
                      <a:pos x="27" y="23"/>
                    </a:cxn>
                    <a:cxn ang="0">
                      <a:pos x="29" y="23"/>
                    </a:cxn>
                    <a:cxn ang="0">
                      <a:pos x="32" y="21"/>
                    </a:cxn>
                    <a:cxn ang="0">
                      <a:pos x="36" y="18"/>
                    </a:cxn>
                    <a:cxn ang="0">
                      <a:pos x="40" y="21"/>
                    </a:cxn>
                    <a:cxn ang="0">
                      <a:pos x="43" y="23"/>
                    </a:cxn>
                    <a:cxn ang="0">
                      <a:pos x="44" y="24"/>
                    </a:cxn>
                    <a:cxn ang="0">
                      <a:pos x="45" y="23"/>
                    </a:cxn>
                    <a:cxn ang="0">
                      <a:pos x="56" y="10"/>
                    </a:cxn>
                    <a:cxn ang="0">
                      <a:pos x="66" y="20"/>
                    </a:cxn>
                    <a:cxn ang="0">
                      <a:pos x="38" y="36"/>
                    </a:cxn>
                  </a:cxnLst>
                  <a:rect l="0" t="0" r="r" b="b"/>
                  <a:pathLst>
                    <a:path w="72" h="42">
                      <a:moveTo>
                        <a:pt x="71" y="19"/>
                      </a:moveTo>
                      <a:cubicBezTo>
                        <a:pt x="66" y="10"/>
                        <a:pt x="58" y="3"/>
                        <a:pt x="48" y="0"/>
                      </a:cubicBezTo>
                      <a:cubicBezTo>
                        <a:pt x="47" y="0"/>
                        <a:pt x="46" y="0"/>
                        <a:pt x="45" y="1"/>
                      </a:cubicBezTo>
                      <a:cubicBezTo>
                        <a:pt x="43" y="6"/>
                        <a:pt x="40" y="9"/>
                        <a:pt x="36" y="12"/>
                      </a:cubicBezTo>
                      <a:cubicBezTo>
                        <a:pt x="32" y="9"/>
                        <a:pt x="29" y="6"/>
                        <a:pt x="27" y="1"/>
                      </a:cubicBezTo>
                      <a:cubicBezTo>
                        <a:pt x="26" y="0"/>
                        <a:pt x="25" y="0"/>
                        <a:pt x="24" y="0"/>
                      </a:cubicBezTo>
                      <a:cubicBezTo>
                        <a:pt x="14" y="3"/>
                        <a:pt x="6" y="10"/>
                        <a:pt x="0" y="19"/>
                      </a:cubicBezTo>
                      <a:cubicBezTo>
                        <a:pt x="0" y="19"/>
                        <a:pt x="0" y="20"/>
                        <a:pt x="0" y="21"/>
                      </a:cubicBezTo>
                      <a:cubicBezTo>
                        <a:pt x="8" y="34"/>
                        <a:pt x="21" y="42"/>
                        <a:pt x="36" y="42"/>
                      </a:cubicBezTo>
                      <a:cubicBezTo>
                        <a:pt x="50" y="42"/>
                        <a:pt x="64" y="34"/>
                        <a:pt x="71" y="21"/>
                      </a:cubicBezTo>
                      <a:cubicBezTo>
                        <a:pt x="72" y="20"/>
                        <a:pt x="72" y="19"/>
                        <a:pt x="71" y="19"/>
                      </a:cubicBezTo>
                      <a:close/>
                      <a:moveTo>
                        <a:pt x="49" y="6"/>
                      </a:moveTo>
                      <a:cubicBezTo>
                        <a:pt x="50" y="6"/>
                        <a:pt x="52" y="7"/>
                        <a:pt x="53" y="8"/>
                      </a:cubicBezTo>
                      <a:cubicBezTo>
                        <a:pt x="51" y="12"/>
                        <a:pt x="48" y="16"/>
                        <a:pt x="44" y="20"/>
                      </a:cubicBezTo>
                      <a:cubicBezTo>
                        <a:pt x="43" y="19"/>
                        <a:pt x="43" y="19"/>
                        <a:pt x="42" y="18"/>
                      </a:cubicBezTo>
                      <a:cubicBezTo>
                        <a:pt x="41" y="18"/>
                        <a:pt x="40" y="17"/>
                        <a:pt x="39" y="16"/>
                      </a:cubicBezTo>
                      <a:cubicBezTo>
                        <a:pt x="43" y="13"/>
                        <a:pt x="46" y="10"/>
                        <a:pt x="49" y="6"/>
                      </a:cubicBezTo>
                      <a:close/>
                      <a:moveTo>
                        <a:pt x="32" y="16"/>
                      </a:moveTo>
                      <a:cubicBezTo>
                        <a:pt x="31" y="17"/>
                        <a:pt x="30" y="18"/>
                        <a:pt x="29" y="18"/>
                      </a:cubicBezTo>
                      <a:cubicBezTo>
                        <a:pt x="29" y="19"/>
                        <a:pt x="28" y="19"/>
                        <a:pt x="28" y="20"/>
                      </a:cubicBezTo>
                      <a:cubicBezTo>
                        <a:pt x="24" y="16"/>
                        <a:pt x="21" y="12"/>
                        <a:pt x="19" y="8"/>
                      </a:cubicBezTo>
                      <a:cubicBezTo>
                        <a:pt x="20" y="7"/>
                        <a:pt x="22" y="6"/>
                        <a:pt x="23" y="6"/>
                      </a:cubicBezTo>
                      <a:cubicBezTo>
                        <a:pt x="25" y="10"/>
                        <a:pt x="29" y="13"/>
                        <a:pt x="32" y="16"/>
                      </a:cubicBezTo>
                      <a:close/>
                      <a:moveTo>
                        <a:pt x="38" y="36"/>
                      </a:moveTo>
                      <a:cubicBezTo>
                        <a:pt x="38" y="24"/>
                        <a:pt x="38" y="24"/>
                        <a:pt x="38" y="24"/>
                      </a:cubicBezTo>
                      <a:cubicBezTo>
                        <a:pt x="38" y="23"/>
                        <a:pt x="37" y="23"/>
                        <a:pt x="36" y="23"/>
                      </a:cubicBezTo>
                      <a:cubicBezTo>
                        <a:pt x="35" y="23"/>
                        <a:pt x="34" y="23"/>
                        <a:pt x="34" y="24"/>
                      </a:cubicBezTo>
                      <a:cubicBezTo>
                        <a:pt x="34" y="36"/>
                        <a:pt x="34" y="36"/>
                        <a:pt x="34" y="36"/>
                      </a:cubicBezTo>
                      <a:cubicBezTo>
                        <a:pt x="23" y="36"/>
                        <a:pt x="12" y="30"/>
                        <a:pt x="6" y="20"/>
                      </a:cubicBezTo>
                      <a:cubicBezTo>
                        <a:pt x="8" y="16"/>
                        <a:pt x="12" y="12"/>
                        <a:pt x="16" y="10"/>
                      </a:cubicBezTo>
                      <a:cubicBezTo>
                        <a:pt x="18" y="14"/>
                        <a:pt x="22" y="19"/>
                        <a:pt x="27" y="23"/>
                      </a:cubicBezTo>
                      <a:cubicBezTo>
                        <a:pt x="27" y="24"/>
                        <a:pt x="28" y="24"/>
                        <a:pt x="29" y="23"/>
                      </a:cubicBezTo>
                      <a:cubicBezTo>
                        <a:pt x="30" y="23"/>
                        <a:pt x="31" y="22"/>
                        <a:pt x="32" y="21"/>
                      </a:cubicBezTo>
                      <a:cubicBezTo>
                        <a:pt x="33" y="20"/>
                        <a:pt x="34" y="19"/>
                        <a:pt x="36" y="18"/>
                      </a:cubicBezTo>
                      <a:cubicBezTo>
                        <a:pt x="37" y="19"/>
                        <a:pt x="39" y="20"/>
                        <a:pt x="40" y="21"/>
                      </a:cubicBezTo>
                      <a:cubicBezTo>
                        <a:pt x="41" y="22"/>
                        <a:pt x="42" y="23"/>
                        <a:pt x="43" y="23"/>
                      </a:cubicBezTo>
                      <a:cubicBezTo>
                        <a:pt x="43" y="24"/>
                        <a:pt x="43" y="24"/>
                        <a:pt x="44" y="24"/>
                      </a:cubicBezTo>
                      <a:cubicBezTo>
                        <a:pt x="44" y="24"/>
                        <a:pt x="45" y="24"/>
                        <a:pt x="45" y="23"/>
                      </a:cubicBezTo>
                      <a:cubicBezTo>
                        <a:pt x="50" y="19"/>
                        <a:pt x="53" y="14"/>
                        <a:pt x="56" y="10"/>
                      </a:cubicBezTo>
                      <a:cubicBezTo>
                        <a:pt x="60" y="12"/>
                        <a:pt x="63" y="16"/>
                        <a:pt x="66" y="20"/>
                      </a:cubicBezTo>
                      <a:cubicBezTo>
                        <a:pt x="60" y="30"/>
                        <a:pt x="49" y="36"/>
                        <a:pt x="38" y="36"/>
                      </a:cubicBezTo>
                      <a:close/>
                    </a:path>
                  </a:pathLst>
                </a:custGeom>
                <a:grpFill/>
                <a:ln w="9525">
                  <a:noFill/>
                  <a:round/>
                  <a:headEnd/>
                  <a:tailEnd/>
                </a:ln>
              </p:spPr>
              <p:txBody>
                <a:bodyPr anchor="ctr"/>
                <a:lstStyle/>
                <a:p>
                  <a:pPr algn="ctr"/>
                  <a:endParaRPr/>
                </a:p>
              </p:txBody>
            </p:sp>
          </p:grpSp>
        </p:grpSp>
        <p:cxnSp>
          <p:nvCxnSpPr>
            <p:cNvPr id="58" name="直接连接符 57">
              <a:extLst>
                <a:ext uri="{FF2B5EF4-FFF2-40B4-BE49-F238E27FC236}">
                  <a16:creationId xmlns:a16="http://schemas.microsoft.com/office/drawing/2014/main" id="{F00B0722-103D-4745-BB94-676CA737615A}"/>
                </a:ext>
              </a:extLst>
            </p:cNvPr>
            <p:cNvCxnSpPr/>
            <p:nvPr/>
          </p:nvCxnSpPr>
          <p:spPr>
            <a:xfrm rot="5400000" flipH="1" flipV="1">
              <a:off x="2693731" y="4503252"/>
              <a:ext cx="435210" cy="181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76" name="iṥľîdé">
              <a:extLst>
                <a:ext uri="{FF2B5EF4-FFF2-40B4-BE49-F238E27FC236}">
                  <a16:creationId xmlns:a16="http://schemas.microsoft.com/office/drawing/2014/main" id="{694F9B0C-2977-4B04-8EE2-229E34B27AC6}"/>
                </a:ext>
              </a:extLst>
            </p:cNvPr>
            <p:cNvSpPr txBox="1"/>
            <p:nvPr/>
          </p:nvSpPr>
          <p:spPr bwMode="auto">
            <a:xfrm>
              <a:off x="2182116" y="4625973"/>
              <a:ext cx="1458440" cy="500228"/>
            </a:xfrm>
            <a:prstGeom prst="rect">
              <a:avLst/>
            </a:prstGeom>
            <a:noFill/>
            <a:extLst/>
          </p:spPr>
          <p:txBody>
            <a:bodyPr wrap="none" lIns="90000" tIns="46800" rIns="90000" bIns="46800" anchor="b" anchorCtr="1">
              <a:norm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评估描述</a:t>
              </a:r>
              <a:endParaRPr lang="zh-CN" altLang="en-US" b="1" dirty="0">
                <a:solidFill>
                  <a:schemeClr val="tx1">
                    <a:lumMod val="65000"/>
                    <a:lumOff val="35000"/>
                  </a:schemeClr>
                </a:solidFill>
                <a:effectLst/>
                <a:latin typeface="微软雅黑" panose="020B0503020204020204" pitchFamily="34" charset="-122"/>
                <a:ea typeface="微软雅黑" panose="020B0503020204020204" pitchFamily="34" charset="-122"/>
              </a:endParaRPr>
            </a:p>
          </p:txBody>
        </p:sp>
        <p:sp>
          <p:nvSpPr>
            <p:cNvPr id="77" name="ïṩlídè">
              <a:extLst>
                <a:ext uri="{FF2B5EF4-FFF2-40B4-BE49-F238E27FC236}">
                  <a16:creationId xmlns:a16="http://schemas.microsoft.com/office/drawing/2014/main" id="{B8C1B6F2-5810-40F4-9379-5CEFD0627046}"/>
                </a:ext>
              </a:extLst>
            </p:cNvPr>
            <p:cNvSpPr txBox="1"/>
            <p:nvPr/>
          </p:nvSpPr>
          <p:spPr bwMode="auto">
            <a:xfrm>
              <a:off x="1831336" y="5309937"/>
              <a:ext cx="2160000" cy="537712"/>
            </a:xfrm>
            <a:prstGeom prst="rect">
              <a:avLst/>
            </a:prstGeom>
            <a:noFill/>
            <a:extLst/>
          </p:spPr>
          <p:txBody>
            <a:bodyPr wrap="square" lIns="90000" tIns="46800" rIns="90000" bIns="46800" anchor="ctr" anchorCtr="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对评估情况进行客观描述，用数据支持自己的观点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755296" y="3091541"/>
            <a:ext cx="2160000" cy="2782379"/>
            <a:chOff x="3879322" y="3508469"/>
            <a:chExt cx="2160000" cy="2782379"/>
          </a:xfrm>
        </p:grpSpPr>
        <p:grpSp>
          <p:nvGrpSpPr>
            <p:cNvPr id="50" name="ï$ľîḑè">
              <a:extLst>
                <a:ext uri="{FF2B5EF4-FFF2-40B4-BE49-F238E27FC236}">
                  <a16:creationId xmlns:a16="http://schemas.microsoft.com/office/drawing/2014/main" id="{748C7E14-F916-4D9F-ABE8-3624F22B7CC5}"/>
                </a:ext>
              </a:extLst>
            </p:cNvPr>
            <p:cNvGrpSpPr/>
            <p:nvPr/>
          </p:nvGrpSpPr>
          <p:grpSpPr>
            <a:xfrm>
              <a:off x="4601112" y="3508469"/>
              <a:ext cx="716420" cy="716420"/>
              <a:chOff x="4581932" y="2258239"/>
              <a:chExt cx="475436" cy="475436"/>
            </a:xfrm>
            <a:effectLst/>
          </p:grpSpPr>
          <p:sp>
            <p:nvSpPr>
              <p:cNvPr id="93" name="îSlide">
                <a:extLst>
                  <a:ext uri="{FF2B5EF4-FFF2-40B4-BE49-F238E27FC236}">
                    <a16:creationId xmlns:a16="http://schemas.microsoft.com/office/drawing/2014/main" id="{F966BC02-F117-44B0-AE97-33B45FA8C3D7}"/>
                  </a:ext>
                </a:extLst>
              </p:cNvPr>
              <p:cNvSpPr/>
              <p:nvPr/>
            </p:nvSpPr>
            <p:spPr bwMode="auto">
              <a:xfrm>
                <a:off x="4581932" y="2258239"/>
                <a:ext cx="475436" cy="475436"/>
              </a:xfrm>
              <a:prstGeom prst="ellipse">
                <a:avLst/>
              </a:prstGeom>
              <a:solidFill>
                <a:srgbClr val="FFC353"/>
              </a:solidFill>
              <a:ln w="19050">
                <a:solidFill>
                  <a:schemeClr val="bg1"/>
                </a:solidFill>
                <a:round/>
                <a:headEnd/>
                <a:tailEnd/>
              </a:ln>
            </p:spPr>
            <p:txBody>
              <a:bodyPr anchor="ctr"/>
              <a:lstStyle/>
              <a:p>
                <a:pPr algn="ctr"/>
                <a:endParaRPr/>
              </a:p>
            </p:txBody>
          </p:sp>
          <p:grpSp>
            <p:nvGrpSpPr>
              <p:cNvPr id="94" name="ïşlïḑè">
                <a:extLst>
                  <a:ext uri="{FF2B5EF4-FFF2-40B4-BE49-F238E27FC236}">
                    <a16:creationId xmlns:a16="http://schemas.microsoft.com/office/drawing/2014/main" id="{8EC146F0-F651-4D59-B870-61A7AAA64986}"/>
                  </a:ext>
                </a:extLst>
              </p:cNvPr>
              <p:cNvGrpSpPr/>
              <p:nvPr/>
            </p:nvGrpSpPr>
            <p:grpSpPr>
              <a:xfrm>
                <a:off x="4705933" y="2383968"/>
                <a:ext cx="227685" cy="223978"/>
                <a:chOff x="4797425" y="4017963"/>
                <a:chExt cx="195263" cy="192088"/>
              </a:xfrm>
              <a:solidFill>
                <a:schemeClr val="bg1"/>
              </a:solidFill>
            </p:grpSpPr>
            <p:sp>
              <p:nvSpPr>
                <p:cNvPr id="95" name="ïṩḻîḋe">
                  <a:extLst>
                    <a:ext uri="{FF2B5EF4-FFF2-40B4-BE49-F238E27FC236}">
                      <a16:creationId xmlns:a16="http://schemas.microsoft.com/office/drawing/2014/main" id="{ABA3D75A-D774-4CCB-929D-D7AF60CA914C}"/>
                    </a:ext>
                  </a:extLst>
                </p:cNvPr>
                <p:cNvSpPr/>
                <p:nvPr/>
              </p:nvSpPr>
              <p:spPr bwMode="auto">
                <a:xfrm>
                  <a:off x="4833938" y="4017963"/>
                  <a:ext cx="7938" cy="95250"/>
                </a:xfrm>
                <a:custGeom>
                  <a:avLst/>
                  <a:gdLst/>
                  <a:ahLst/>
                  <a:cxnLst>
                    <a:cxn ang="0">
                      <a:pos x="1" y="37"/>
                    </a:cxn>
                    <a:cxn ang="0">
                      <a:pos x="3" y="35"/>
                    </a:cxn>
                    <a:cxn ang="0">
                      <a:pos x="3" y="1"/>
                    </a:cxn>
                    <a:cxn ang="0">
                      <a:pos x="1" y="0"/>
                    </a:cxn>
                    <a:cxn ang="0">
                      <a:pos x="0" y="1"/>
                    </a:cxn>
                    <a:cxn ang="0">
                      <a:pos x="0" y="35"/>
                    </a:cxn>
                    <a:cxn ang="0">
                      <a:pos x="1" y="37"/>
                    </a:cxn>
                  </a:cxnLst>
                  <a:rect l="0" t="0" r="r" b="b"/>
                  <a:pathLst>
                    <a:path w="3" h="37">
                      <a:moveTo>
                        <a:pt x="1" y="37"/>
                      </a:moveTo>
                      <a:cubicBezTo>
                        <a:pt x="2" y="37"/>
                        <a:pt x="3" y="36"/>
                        <a:pt x="3" y="35"/>
                      </a:cubicBezTo>
                      <a:cubicBezTo>
                        <a:pt x="3" y="1"/>
                        <a:pt x="3" y="1"/>
                        <a:pt x="3" y="1"/>
                      </a:cubicBezTo>
                      <a:cubicBezTo>
                        <a:pt x="3" y="0"/>
                        <a:pt x="2" y="0"/>
                        <a:pt x="1" y="0"/>
                      </a:cubicBezTo>
                      <a:cubicBezTo>
                        <a:pt x="0" y="0"/>
                        <a:pt x="0" y="0"/>
                        <a:pt x="0" y="1"/>
                      </a:cubicBezTo>
                      <a:cubicBezTo>
                        <a:pt x="0" y="35"/>
                        <a:pt x="0" y="35"/>
                        <a:pt x="0" y="35"/>
                      </a:cubicBezTo>
                      <a:cubicBezTo>
                        <a:pt x="0" y="36"/>
                        <a:pt x="0" y="37"/>
                        <a:pt x="1" y="37"/>
                      </a:cubicBezTo>
                      <a:close/>
                    </a:path>
                  </a:pathLst>
                </a:custGeom>
                <a:grpFill/>
                <a:ln w="9525">
                  <a:noFill/>
                  <a:round/>
                  <a:headEnd/>
                  <a:tailEnd/>
                </a:ln>
              </p:spPr>
              <p:txBody>
                <a:bodyPr anchor="ctr"/>
                <a:lstStyle/>
                <a:p>
                  <a:pPr algn="ctr"/>
                  <a:endParaRPr/>
                </a:p>
              </p:txBody>
            </p:sp>
            <p:sp>
              <p:nvSpPr>
                <p:cNvPr id="96" name="ïSlídé">
                  <a:extLst>
                    <a:ext uri="{FF2B5EF4-FFF2-40B4-BE49-F238E27FC236}">
                      <a16:creationId xmlns:a16="http://schemas.microsoft.com/office/drawing/2014/main" id="{45CBBE42-75B8-4943-BE78-F9D2B612D915}"/>
                    </a:ext>
                  </a:extLst>
                </p:cNvPr>
                <p:cNvSpPr/>
                <p:nvPr/>
              </p:nvSpPr>
              <p:spPr bwMode="auto">
                <a:xfrm>
                  <a:off x="4860925" y="4017963"/>
                  <a:ext cx="11113" cy="58738"/>
                </a:xfrm>
                <a:custGeom>
                  <a:avLst/>
                  <a:gdLst/>
                  <a:ahLst/>
                  <a:cxnLst>
                    <a:cxn ang="0">
                      <a:pos x="2" y="23"/>
                    </a:cxn>
                    <a:cxn ang="0">
                      <a:pos x="4" y="21"/>
                    </a:cxn>
                    <a:cxn ang="0">
                      <a:pos x="4" y="1"/>
                    </a:cxn>
                    <a:cxn ang="0">
                      <a:pos x="2" y="0"/>
                    </a:cxn>
                    <a:cxn ang="0">
                      <a:pos x="0" y="1"/>
                    </a:cxn>
                    <a:cxn ang="0">
                      <a:pos x="0" y="21"/>
                    </a:cxn>
                    <a:cxn ang="0">
                      <a:pos x="2" y="23"/>
                    </a:cxn>
                  </a:cxnLst>
                  <a:rect l="0" t="0" r="r" b="b"/>
                  <a:pathLst>
                    <a:path w="4" h="23">
                      <a:moveTo>
                        <a:pt x="2" y="23"/>
                      </a:moveTo>
                      <a:cubicBezTo>
                        <a:pt x="3" y="23"/>
                        <a:pt x="4" y="22"/>
                        <a:pt x="4" y="21"/>
                      </a:cubicBezTo>
                      <a:cubicBezTo>
                        <a:pt x="4" y="1"/>
                        <a:pt x="4" y="1"/>
                        <a:pt x="4" y="1"/>
                      </a:cubicBezTo>
                      <a:cubicBezTo>
                        <a:pt x="4" y="0"/>
                        <a:pt x="3" y="0"/>
                        <a:pt x="2" y="0"/>
                      </a:cubicBezTo>
                      <a:cubicBezTo>
                        <a:pt x="1" y="0"/>
                        <a:pt x="0" y="0"/>
                        <a:pt x="0" y="1"/>
                      </a:cubicBezTo>
                      <a:cubicBezTo>
                        <a:pt x="0" y="21"/>
                        <a:pt x="0" y="21"/>
                        <a:pt x="0" y="21"/>
                      </a:cubicBezTo>
                      <a:cubicBezTo>
                        <a:pt x="0" y="22"/>
                        <a:pt x="1" y="23"/>
                        <a:pt x="2" y="23"/>
                      </a:cubicBezTo>
                      <a:close/>
                    </a:path>
                  </a:pathLst>
                </a:custGeom>
                <a:grpFill/>
                <a:ln w="9525">
                  <a:noFill/>
                  <a:round/>
                  <a:headEnd/>
                  <a:tailEnd/>
                </a:ln>
              </p:spPr>
              <p:txBody>
                <a:bodyPr anchor="ctr"/>
                <a:lstStyle/>
                <a:p>
                  <a:pPr algn="ctr"/>
                  <a:endParaRPr/>
                </a:p>
              </p:txBody>
            </p:sp>
            <p:sp>
              <p:nvSpPr>
                <p:cNvPr id="97" name="ïṡlïḋè">
                  <a:extLst>
                    <a:ext uri="{FF2B5EF4-FFF2-40B4-BE49-F238E27FC236}">
                      <a16:creationId xmlns:a16="http://schemas.microsoft.com/office/drawing/2014/main" id="{8B5F09D1-C3AB-4CC5-A755-4AE40EAEE4D2}"/>
                    </a:ext>
                  </a:extLst>
                </p:cNvPr>
                <p:cNvSpPr/>
                <p:nvPr/>
              </p:nvSpPr>
              <p:spPr bwMode="auto">
                <a:xfrm>
                  <a:off x="4892675" y="4017963"/>
                  <a:ext cx="7938" cy="76200"/>
                </a:xfrm>
                <a:custGeom>
                  <a:avLst/>
                  <a:gdLst/>
                  <a:ahLst/>
                  <a:cxnLst>
                    <a:cxn ang="0">
                      <a:pos x="2" y="30"/>
                    </a:cxn>
                    <a:cxn ang="0">
                      <a:pos x="3" y="28"/>
                    </a:cxn>
                    <a:cxn ang="0">
                      <a:pos x="3" y="1"/>
                    </a:cxn>
                    <a:cxn ang="0">
                      <a:pos x="2" y="0"/>
                    </a:cxn>
                    <a:cxn ang="0">
                      <a:pos x="0" y="1"/>
                    </a:cxn>
                    <a:cxn ang="0">
                      <a:pos x="0" y="28"/>
                    </a:cxn>
                    <a:cxn ang="0">
                      <a:pos x="2" y="30"/>
                    </a:cxn>
                  </a:cxnLst>
                  <a:rect l="0" t="0" r="r" b="b"/>
                  <a:pathLst>
                    <a:path w="3" h="30">
                      <a:moveTo>
                        <a:pt x="2" y="30"/>
                      </a:moveTo>
                      <a:cubicBezTo>
                        <a:pt x="3" y="30"/>
                        <a:pt x="3" y="29"/>
                        <a:pt x="3" y="28"/>
                      </a:cubicBezTo>
                      <a:cubicBezTo>
                        <a:pt x="3" y="1"/>
                        <a:pt x="3" y="1"/>
                        <a:pt x="3" y="1"/>
                      </a:cubicBezTo>
                      <a:cubicBezTo>
                        <a:pt x="3" y="0"/>
                        <a:pt x="3" y="0"/>
                        <a:pt x="2" y="0"/>
                      </a:cubicBezTo>
                      <a:cubicBezTo>
                        <a:pt x="1" y="0"/>
                        <a:pt x="0" y="0"/>
                        <a:pt x="0" y="1"/>
                      </a:cubicBezTo>
                      <a:cubicBezTo>
                        <a:pt x="0" y="28"/>
                        <a:pt x="0" y="28"/>
                        <a:pt x="0" y="28"/>
                      </a:cubicBezTo>
                      <a:cubicBezTo>
                        <a:pt x="0" y="29"/>
                        <a:pt x="1" y="30"/>
                        <a:pt x="2" y="30"/>
                      </a:cubicBezTo>
                      <a:close/>
                    </a:path>
                  </a:pathLst>
                </a:custGeom>
                <a:grpFill/>
                <a:ln w="9525">
                  <a:noFill/>
                  <a:round/>
                  <a:headEnd/>
                  <a:tailEnd/>
                </a:ln>
              </p:spPr>
              <p:txBody>
                <a:bodyPr anchor="ctr"/>
                <a:lstStyle/>
                <a:p>
                  <a:pPr algn="ctr"/>
                  <a:endParaRPr/>
                </a:p>
              </p:txBody>
            </p:sp>
            <p:sp>
              <p:nvSpPr>
                <p:cNvPr id="98" name="îsļîḑe">
                  <a:extLst>
                    <a:ext uri="{FF2B5EF4-FFF2-40B4-BE49-F238E27FC236}">
                      <a16:creationId xmlns:a16="http://schemas.microsoft.com/office/drawing/2014/main" id="{2FA433BF-2866-48F7-B694-DA0E6C4E4AC8}"/>
                    </a:ext>
                  </a:extLst>
                </p:cNvPr>
                <p:cNvSpPr/>
                <p:nvPr/>
              </p:nvSpPr>
              <p:spPr bwMode="auto">
                <a:xfrm>
                  <a:off x="4922838" y="4017963"/>
                  <a:ext cx="7938" cy="38100"/>
                </a:xfrm>
                <a:custGeom>
                  <a:avLst/>
                  <a:gdLst/>
                  <a:ahLst/>
                  <a:cxnLst>
                    <a:cxn ang="0">
                      <a:pos x="2" y="15"/>
                    </a:cxn>
                    <a:cxn ang="0">
                      <a:pos x="3" y="14"/>
                    </a:cxn>
                    <a:cxn ang="0">
                      <a:pos x="3" y="1"/>
                    </a:cxn>
                    <a:cxn ang="0">
                      <a:pos x="2" y="0"/>
                    </a:cxn>
                    <a:cxn ang="0">
                      <a:pos x="0" y="1"/>
                    </a:cxn>
                    <a:cxn ang="0">
                      <a:pos x="0" y="14"/>
                    </a:cxn>
                    <a:cxn ang="0">
                      <a:pos x="2" y="15"/>
                    </a:cxn>
                  </a:cxnLst>
                  <a:rect l="0" t="0" r="r" b="b"/>
                  <a:pathLst>
                    <a:path w="3" h="15">
                      <a:moveTo>
                        <a:pt x="2" y="15"/>
                      </a:moveTo>
                      <a:cubicBezTo>
                        <a:pt x="2" y="15"/>
                        <a:pt x="3" y="15"/>
                        <a:pt x="3" y="14"/>
                      </a:cubicBezTo>
                      <a:cubicBezTo>
                        <a:pt x="3" y="1"/>
                        <a:pt x="3" y="1"/>
                        <a:pt x="3" y="1"/>
                      </a:cubicBezTo>
                      <a:cubicBezTo>
                        <a:pt x="3" y="0"/>
                        <a:pt x="2" y="0"/>
                        <a:pt x="2" y="0"/>
                      </a:cubicBezTo>
                      <a:cubicBezTo>
                        <a:pt x="1" y="0"/>
                        <a:pt x="0" y="0"/>
                        <a:pt x="0" y="1"/>
                      </a:cubicBezTo>
                      <a:cubicBezTo>
                        <a:pt x="0" y="14"/>
                        <a:pt x="0" y="14"/>
                        <a:pt x="0" y="14"/>
                      </a:cubicBezTo>
                      <a:cubicBezTo>
                        <a:pt x="0" y="15"/>
                        <a:pt x="1" y="15"/>
                        <a:pt x="2" y="15"/>
                      </a:cubicBezTo>
                      <a:close/>
                    </a:path>
                  </a:pathLst>
                </a:custGeom>
                <a:grpFill/>
                <a:ln w="9525">
                  <a:noFill/>
                  <a:round/>
                  <a:headEnd/>
                  <a:tailEnd/>
                </a:ln>
              </p:spPr>
              <p:txBody>
                <a:bodyPr anchor="ctr"/>
                <a:lstStyle/>
                <a:p>
                  <a:pPr algn="ctr"/>
                  <a:endParaRPr/>
                </a:p>
              </p:txBody>
            </p:sp>
            <p:sp>
              <p:nvSpPr>
                <p:cNvPr id="99" name="iṣḷiḓé">
                  <a:extLst>
                    <a:ext uri="{FF2B5EF4-FFF2-40B4-BE49-F238E27FC236}">
                      <a16:creationId xmlns:a16="http://schemas.microsoft.com/office/drawing/2014/main" id="{7506E4A6-F4DE-4147-9CBF-6EE37EF3AA36}"/>
                    </a:ext>
                  </a:extLst>
                </p:cNvPr>
                <p:cNvSpPr/>
                <p:nvPr/>
              </p:nvSpPr>
              <p:spPr bwMode="auto">
                <a:xfrm>
                  <a:off x="4797425" y="4017963"/>
                  <a:ext cx="195263" cy="192088"/>
                </a:xfrm>
                <a:custGeom>
                  <a:avLst/>
                  <a:gdLst/>
                  <a:ahLst/>
                  <a:cxnLst>
                    <a:cxn ang="0">
                      <a:pos x="73" y="23"/>
                    </a:cxn>
                    <a:cxn ang="0">
                      <a:pos x="64" y="70"/>
                    </a:cxn>
                    <a:cxn ang="0">
                      <a:pos x="62" y="32"/>
                    </a:cxn>
                    <a:cxn ang="0">
                      <a:pos x="61" y="70"/>
                    </a:cxn>
                    <a:cxn ang="0">
                      <a:pos x="52" y="51"/>
                    </a:cxn>
                    <a:cxn ang="0">
                      <a:pos x="49" y="51"/>
                    </a:cxn>
                    <a:cxn ang="0">
                      <a:pos x="40" y="70"/>
                    </a:cxn>
                    <a:cxn ang="0">
                      <a:pos x="39" y="57"/>
                    </a:cxn>
                    <a:cxn ang="0">
                      <a:pos x="37" y="70"/>
                    </a:cxn>
                    <a:cxn ang="0">
                      <a:pos x="29" y="56"/>
                    </a:cxn>
                    <a:cxn ang="0">
                      <a:pos x="25" y="56"/>
                    </a:cxn>
                    <a:cxn ang="0">
                      <a:pos x="17" y="70"/>
                    </a:cxn>
                    <a:cxn ang="0">
                      <a:pos x="15" y="67"/>
                    </a:cxn>
                    <a:cxn ang="0">
                      <a:pos x="14" y="70"/>
                    </a:cxn>
                    <a:cxn ang="0">
                      <a:pos x="28" y="39"/>
                    </a:cxn>
                    <a:cxn ang="0">
                      <a:pos x="43" y="46"/>
                    </a:cxn>
                    <a:cxn ang="0">
                      <a:pos x="71" y="14"/>
                    </a:cxn>
                    <a:cxn ang="0">
                      <a:pos x="74" y="16"/>
                    </a:cxn>
                    <a:cxn ang="0">
                      <a:pos x="73" y="2"/>
                    </a:cxn>
                    <a:cxn ang="0">
                      <a:pos x="71" y="0"/>
                    </a:cxn>
                    <a:cxn ang="0">
                      <a:pos x="58" y="5"/>
                    </a:cxn>
                    <a:cxn ang="0">
                      <a:pos x="66" y="6"/>
                    </a:cxn>
                    <a:cxn ang="0">
                      <a:pos x="28" y="34"/>
                    </a:cxn>
                    <a:cxn ang="0">
                      <a:pos x="5" y="65"/>
                    </a:cxn>
                    <a:cxn ang="0">
                      <a:pos x="2" y="0"/>
                    </a:cxn>
                    <a:cxn ang="0">
                      <a:pos x="0" y="72"/>
                    </a:cxn>
                    <a:cxn ang="0">
                      <a:pos x="0" y="72"/>
                    </a:cxn>
                    <a:cxn ang="0">
                      <a:pos x="0" y="73"/>
                    </a:cxn>
                    <a:cxn ang="0">
                      <a:pos x="0" y="73"/>
                    </a:cxn>
                    <a:cxn ang="0">
                      <a:pos x="0" y="74"/>
                    </a:cxn>
                    <a:cxn ang="0">
                      <a:pos x="1" y="74"/>
                    </a:cxn>
                    <a:cxn ang="0">
                      <a:pos x="1" y="74"/>
                    </a:cxn>
                    <a:cxn ang="0">
                      <a:pos x="1" y="74"/>
                    </a:cxn>
                    <a:cxn ang="0">
                      <a:pos x="1" y="75"/>
                    </a:cxn>
                    <a:cxn ang="0">
                      <a:pos x="2" y="75"/>
                    </a:cxn>
                    <a:cxn ang="0">
                      <a:pos x="2" y="75"/>
                    </a:cxn>
                    <a:cxn ang="0">
                      <a:pos x="73" y="75"/>
                    </a:cxn>
                    <a:cxn ang="0">
                      <a:pos x="76" y="72"/>
                    </a:cxn>
                    <a:cxn ang="0">
                      <a:pos x="74" y="22"/>
                    </a:cxn>
                  </a:cxnLst>
                  <a:rect l="0" t="0" r="r" b="b"/>
                  <a:pathLst>
                    <a:path w="76" h="75">
                      <a:moveTo>
                        <a:pt x="74" y="22"/>
                      </a:moveTo>
                      <a:cubicBezTo>
                        <a:pt x="73" y="22"/>
                        <a:pt x="73" y="22"/>
                        <a:pt x="73" y="23"/>
                      </a:cubicBezTo>
                      <a:cubicBezTo>
                        <a:pt x="73" y="70"/>
                        <a:pt x="73" y="70"/>
                        <a:pt x="73" y="70"/>
                      </a:cubicBezTo>
                      <a:cubicBezTo>
                        <a:pt x="64" y="70"/>
                        <a:pt x="64" y="70"/>
                        <a:pt x="64" y="70"/>
                      </a:cubicBezTo>
                      <a:cubicBezTo>
                        <a:pt x="64" y="34"/>
                        <a:pt x="64" y="34"/>
                        <a:pt x="64" y="34"/>
                      </a:cubicBezTo>
                      <a:cubicBezTo>
                        <a:pt x="64" y="33"/>
                        <a:pt x="63" y="32"/>
                        <a:pt x="62" y="32"/>
                      </a:cubicBezTo>
                      <a:cubicBezTo>
                        <a:pt x="62" y="32"/>
                        <a:pt x="61" y="33"/>
                        <a:pt x="61" y="34"/>
                      </a:cubicBezTo>
                      <a:cubicBezTo>
                        <a:pt x="61" y="70"/>
                        <a:pt x="61" y="70"/>
                        <a:pt x="61" y="70"/>
                      </a:cubicBezTo>
                      <a:cubicBezTo>
                        <a:pt x="52" y="70"/>
                        <a:pt x="52" y="70"/>
                        <a:pt x="52" y="70"/>
                      </a:cubicBezTo>
                      <a:cubicBezTo>
                        <a:pt x="52" y="51"/>
                        <a:pt x="52" y="51"/>
                        <a:pt x="52" y="51"/>
                      </a:cubicBezTo>
                      <a:cubicBezTo>
                        <a:pt x="52" y="50"/>
                        <a:pt x="51" y="49"/>
                        <a:pt x="51" y="49"/>
                      </a:cubicBezTo>
                      <a:cubicBezTo>
                        <a:pt x="50" y="49"/>
                        <a:pt x="49" y="50"/>
                        <a:pt x="49" y="51"/>
                      </a:cubicBezTo>
                      <a:cubicBezTo>
                        <a:pt x="49" y="70"/>
                        <a:pt x="49" y="70"/>
                        <a:pt x="49" y="70"/>
                      </a:cubicBezTo>
                      <a:cubicBezTo>
                        <a:pt x="40" y="70"/>
                        <a:pt x="40" y="70"/>
                        <a:pt x="40" y="70"/>
                      </a:cubicBezTo>
                      <a:cubicBezTo>
                        <a:pt x="40" y="58"/>
                        <a:pt x="40" y="58"/>
                        <a:pt x="40" y="58"/>
                      </a:cubicBezTo>
                      <a:cubicBezTo>
                        <a:pt x="40" y="57"/>
                        <a:pt x="40" y="57"/>
                        <a:pt x="39" y="57"/>
                      </a:cubicBezTo>
                      <a:cubicBezTo>
                        <a:pt x="38" y="57"/>
                        <a:pt x="37" y="57"/>
                        <a:pt x="37" y="58"/>
                      </a:cubicBezTo>
                      <a:cubicBezTo>
                        <a:pt x="37" y="70"/>
                        <a:pt x="37" y="70"/>
                        <a:pt x="37" y="70"/>
                      </a:cubicBezTo>
                      <a:cubicBezTo>
                        <a:pt x="29" y="70"/>
                        <a:pt x="29" y="70"/>
                        <a:pt x="29" y="70"/>
                      </a:cubicBezTo>
                      <a:cubicBezTo>
                        <a:pt x="29" y="56"/>
                        <a:pt x="29" y="56"/>
                        <a:pt x="29" y="56"/>
                      </a:cubicBezTo>
                      <a:cubicBezTo>
                        <a:pt x="29" y="55"/>
                        <a:pt x="28" y="54"/>
                        <a:pt x="27" y="54"/>
                      </a:cubicBezTo>
                      <a:cubicBezTo>
                        <a:pt x="26" y="54"/>
                        <a:pt x="25" y="55"/>
                        <a:pt x="25" y="56"/>
                      </a:cubicBezTo>
                      <a:cubicBezTo>
                        <a:pt x="25" y="70"/>
                        <a:pt x="25" y="70"/>
                        <a:pt x="25" y="70"/>
                      </a:cubicBezTo>
                      <a:cubicBezTo>
                        <a:pt x="17" y="70"/>
                        <a:pt x="17" y="70"/>
                        <a:pt x="17" y="70"/>
                      </a:cubicBezTo>
                      <a:cubicBezTo>
                        <a:pt x="17" y="68"/>
                        <a:pt x="17" y="68"/>
                        <a:pt x="17" y="68"/>
                      </a:cubicBezTo>
                      <a:cubicBezTo>
                        <a:pt x="17" y="68"/>
                        <a:pt x="16" y="67"/>
                        <a:pt x="15" y="67"/>
                      </a:cubicBezTo>
                      <a:cubicBezTo>
                        <a:pt x="14" y="67"/>
                        <a:pt x="14" y="68"/>
                        <a:pt x="14" y="68"/>
                      </a:cubicBezTo>
                      <a:cubicBezTo>
                        <a:pt x="14" y="70"/>
                        <a:pt x="14" y="70"/>
                        <a:pt x="14" y="70"/>
                      </a:cubicBezTo>
                      <a:cubicBezTo>
                        <a:pt x="7" y="70"/>
                        <a:pt x="7" y="70"/>
                        <a:pt x="7" y="70"/>
                      </a:cubicBezTo>
                      <a:cubicBezTo>
                        <a:pt x="28" y="39"/>
                        <a:pt x="28" y="39"/>
                        <a:pt x="28" y="39"/>
                      </a:cubicBezTo>
                      <a:cubicBezTo>
                        <a:pt x="40" y="47"/>
                        <a:pt x="40" y="47"/>
                        <a:pt x="40" y="47"/>
                      </a:cubicBezTo>
                      <a:cubicBezTo>
                        <a:pt x="41" y="47"/>
                        <a:pt x="43" y="47"/>
                        <a:pt x="43" y="46"/>
                      </a:cubicBezTo>
                      <a:cubicBezTo>
                        <a:pt x="70" y="8"/>
                        <a:pt x="70" y="8"/>
                        <a:pt x="70" y="8"/>
                      </a:cubicBezTo>
                      <a:cubicBezTo>
                        <a:pt x="71" y="14"/>
                        <a:pt x="71" y="14"/>
                        <a:pt x="71" y="14"/>
                      </a:cubicBezTo>
                      <a:cubicBezTo>
                        <a:pt x="71" y="15"/>
                        <a:pt x="72" y="16"/>
                        <a:pt x="73" y="16"/>
                      </a:cubicBezTo>
                      <a:cubicBezTo>
                        <a:pt x="73" y="16"/>
                        <a:pt x="73" y="16"/>
                        <a:pt x="74" y="16"/>
                      </a:cubicBezTo>
                      <a:cubicBezTo>
                        <a:pt x="75" y="15"/>
                        <a:pt x="76" y="14"/>
                        <a:pt x="76" y="13"/>
                      </a:cubicBezTo>
                      <a:cubicBezTo>
                        <a:pt x="73" y="2"/>
                        <a:pt x="73" y="2"/>
                        <a:pt x="73" y="2"/>
                      </a:cubicBezTo>
                      <a:cubicBezTo>
                        <a:pt x="73" y="1"/>
                        <a:pt x="73" y="1"/>
                        <a:pt x="72" y="1"/>
                      </a:cubicBezTo>
                      <a:cubicBezTo>
                        <a:pt x="72" y="0"/>
                        <a:pt x="71" y="0"/>
                        <a:pt x="71" y="0"/>
                      </a:cubicBezTo>
                      <a:cubicBezTo>
                        <a:pt x="60" y="2"/>
                        <a:pt x="60" y="2"/>
                        <a:pt x="60" y="2"/>
                      </a:cubicBezTo>
                      <a:cubicBezTo>
                        <a:pt x="58" y="2"/>
                        <a:pt x="58" y="4"/>
                        <a:pt x="58" y="5"/>
                      </a:cubicBezTo>
                      <a:cubicBezTo>
                        <a:pt x="58" y="6"/>
                        <a:pt x="59" y="7"/>
                        <a:pt x="61" y="7"/>
                      </a:cubicBezTo>
                      <a:cubicBezTo>
                        <a:pt x="66" y="6"/>
                        <a:pt x="66" y="6"/>
                        <a:pt x="66" y="6"/>
                      </a:cubicBezTo>
                      <a:cubicBezTo>
                        <a:pt x="41" y="42"/>
                        <a:pt x="41" y="42"/>
                        <a:pt x="41" y="42"/>
                      </a:cubicBezTo>
                      <a:cubicBezTo>
                        <a:pt x="28" y="34"/>
                        <a:pt x="28" y="34"/>
                        <a:pt x="28" y="34"/>
                      </a:cubicBezTo>
                      <a:cubicBezTo>
                        <a:pt x="27" y="33"/>
                        <a:pt x="26" y="34"/>
                        <a:pt x="25" y="35"/>
                      </a:cubicBezTo>
                      <a:cubicBezTo>
                        <a:pt x="5" y="65"/>
                        <a:pt x="5" y="65"/>
                        <a:pt x="5" y="65"/>
                      </a:cubicBezTo>
                      <a:cubicBezTo>
                        <a:pt x="5" y="2"/>
                        <a:pt x="5" y="2"/>
                        <a:pt x="5" y="2"/>
                      </a:cubicBezTo>
                      <a:cubicBezTo>
                        <a:pt x="5" y="1"/>
                        <a:pt x="4" y="0"/>
                        <a:pt x="2" y="0"/>
                      </a:cubicBezTo>
                      <a:cubicBezTo>
                        <a:pt x="1" y="0"/>
                        <a:pt x="0" y="1"/>
                        <a:pt x="0" y="2"/>
                      </a:cubicBezTo>
                      <a:cubicBezTo>
                        <a:pt x="0" y="72"/>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4"/>
                        <a:pt x="0" y="74"/>
                        <a:pt x="0" y="74"/>
                      </a:cubicBezTo>
                      <a:cubicBezTo>
                        <a:pt x="0" y="74"/>
                        <a:pt x="0" y="74"/>
                        <a:pt x="0"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5"/>
                      </a:cubicBezTo>
                      <a:cubicBezTo>
                        <a:pt x="1" y="75"/>
                        <a:pt x="1" y="75"/>
                        <a:pt x="1" y="75"/>
                      </a:cubicBezTo>
                      <a:cubicBezTo>
                        <a:pt x="2" y="75"/>
                        <a:pt x="2" y="75"/>
                        <a:pt x="2" y="75"/>
                      </a:cubicBezTo>
                      <a:cubicBezTo>
                        <a:pt x="2" y="75"/>
                        <a:pt x="2" y="75"/>
                        <a:pt x="2" y="75"/>
                      </a:cubicBezTo>
                      <a:cubicBezTo>
                        <a:pt x="2" y="75"/>
                        <a:pt x="2" y="75"/>
                        <a:pt x="2" y="75"/>
                      </a:cubicBezTo>
                      <a:cubicBezTo>
                        <a:pt x="2" y="75"/>
                        <a:pt x="2" y="75"/>
                        <a:pt x="2" y="75"/>
                      </a:cubicBezTo>
                      <a:cubicBezTo>
                        <a:pt x="2" y="75"/>
                        <a:pt x="2" y="75"/>
                        <a:pt x="2" y="75"/>
                      </a:cubicBezTo>
                      <a:cubicBezTo>
                        <a:pt x="73" y="75"/>
                        <a:pt x="73" y="75"/>
                        <a:pt x="73" y="75"/>
                      </a:cubicBezTo>
                      <a:cubicBezTo>
                        <a:pt x="74" y="75"/>
                        <a:pt x="75" y="74"/>
                        <a:pt x="75" y="74"/>
                      </a:cubicBezTo>
                      <a:cubicBezTo>
                        <a:pt x="76" y="73"/>
                        <a:pt x="76" y="73"/>
                        <a:pt x="76" y="72"/>
                      </a:cubicBezTo>
                      <a:cubicBezTo>
                        <a:pt x="76" y="23"/>
                        <a:pt x="76" y="23"/>
                        <a:pt x="76" y="23"/>
                      </a:cubicBezTo>
                      <a:cubicBezTo>
                        <a:pt x="76" y="22"/>
                        <a:pt x="75" y="22"/>
                        <a:pt x="74" y="22"/>
                      </a:cubicBezTo>
                      <a:close/>
                    </a:path>
                  </a:pathLst>
                </a:custGeom>
                <a:grpFill/>
                <a:ln w="9525">
                  <a:noFill/>
                  <a:round/>
                  <a:headEnd/>
                  <a:tailEnd/>
                </a:ln>
              </p:spPr>
              <p:txBody>
                <a:bodyPr anchor="ctr"/>
                <a:lstStyle/>
                <a:p>
                  <a:pPr algn="ctr"/>
                  <a:endParaRPr/>
                </a:p>
              </p:txBody>
            </p:sp>
          </p:grpSp>
        </p:grpSp>
        <p:cxnSp>
          <p:nvCxnSpPr>
            <p:cNvPr id="59" name="直接连接符 58">
              <a:extLst>
                <a:ext uri="{FF2B5EF4-FFF2-40B4-BE49-F238E27FC236}">
                  <a16:creationId xmlns:a16="http://schemas.microsoft.com/office/drawing/2014/main" id="{089D6FE5-890C-404E-A865-05FE22AEA7EE}"/>
                </a:ext>
              </a:extLst>
            </p:cNvPr>
            <p:cNvCxnSpPr/>
            <p:nvPr/>
          </p:nvCxnSpPr>
          <p:spPr>
            <a:xfrm rot="5400000" flipH="1" flipV="1">
              <a:off x="4741717" y="4503252"/>
              <a:ext cx="435210" cy="181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74" name="ïśḻíḑè">
              <a:extLst>
                <a:ext uri="{FF2B5EF4-FFF2-40B4-BE49-F238E27FC236}">
                  <a16:creationId xmlns:a16="http://schemas.microsoft.com/office/drawing/2014/main" id="{A05AFC9D-4204-4BAC-8FF2-8DE81407D2B1}"/>
                </a:ext>
              </a:extLst>
            </p:cNvPr>
            <p:cNvSpPr txBox="1"/>
            <p:nvPr/>
          </p:nvSpPr>
          <p:spPr bwMode="auto">
            <a:xfrm>
              <a:off x="4230102" y="4625973"/>
              <a:ext cx="1458440" cy="500228"/>
            </a:xfrm>
            <a:prstGeom prst="rect">
              <a:avLst/>
            </a:prstGeom>
            <a:noFill/>
            <a:extLst/>
          </p:spPr>
          <p:txBody>
            <a:bodyPr wrap="none" lIns="90000" tIns="46800" rIns="90000" bIns="46800" anchor="b" anchorCtr="1">
              <a:norm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编制统计图表</a:t>
              </a:r>
              <a:endParaRPr lang="zh-CN" altLang="en-US" b="1" dirty="0">
                <a:solidFill>
                  <a:schemeClr val="tx1">
                    <a:lumMod val="65000"/>
                    <a:lumOff val="35000"/>
                  </a:schemeClr>
                </a:solidFill>
                <a:effectLst/>
                <a:latin typeface="微软雅黑" panose="020B0503020204020204" pitchFamily="34" charset="-122"/>
                <a:ea typeface="微软雅黑" panose="020B0503020204020204" pitchFamily="34" charset="-122"/>
              </a:endParaRPr>
            </a:p>
          </p:txBody>
        </p:sp>
        <p:sp>
          <p:nvSpPr>
            <p:cNvPr id="75" name="ïSlíḍé">
              <a:extLst>
                <a:ext uri="{FF2B5EF4-FFF2-40B4-BE49-F238E27FC236}">
                  <a16:creationId xmlns:a16="http://schemas.microsoft.com/office/drawing/2014/main" id="{2F539B2E-185C-4843-BDC2-AA0B8BA06EBB}"/>
                </a:ext>
              </a:extLst>
            </p:cNvPr>
            <p:cNvSpPr txBox="1"/>
            <p:nvPr/>
          </p:nvSpPr>
          <p:spPr bwMode="auto">
            <a:xfrm>
              <a:off x="3879322" y="5309937"/>
              <a:ext cx="2160000" cy="980911"/>
            </a:xfrm>
            <a:prstGeom prst="rect">
              <a:avLst/>
            </a:prstGeom>
            <a:noFill/>
            <a:extLst/>
          </p:spPr>
          <p:txBody>
            <a:bodyPr wrap="square" lIns="90000" tIns="46800" rIns="90000" bIns="46800" anchor="ctr" anchorCtr="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运用柱状图和条形图对基本情况进行更清晰的描述；运用散点图和折线图表现数据间的因果关系</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227896" y="3091541"/>
            <a:ext cx="2160000" cy="2782379"/>
            <a:chOff x="5840362" y="3508469"/>
            <a:chExt cx="2160000" cy="2782379"/>
          </a:xfrm>
        </p:grpSpPr>
        <p:grpSp>
          <p:nvGrpSpPr>
            <p:cNvPr id="7" name="组合 6"/>
            <p:cNvGrpSpPr/>
            <p:nvPr/>
          </p:nvGrpSpPr>
          <p:grpSpPr>
            <a:xfrm>
              <a:off x="6562152" y="3508469"/>
              <a:ext cx="716420" cy="1213297"/>
              <a:chOff x="5461657" y="3508469"/>
              <a:chExt cx="716420" cy="1213297"/>
            </a:xfrm>
          </p:grpSpPr>
          <p:grpSp>
            <p:nvGrpSpPr>
              <p:cNvPr id="55" name="îṡlidè">
                <a:extLst>
                  <a:ext uri="{FF2B5EF4-FFF2-40B4-BE49-F238E27FC236}">
                    <a16:creationId xmlns:a16="http://schemas.microsoft.com/office/drawing/2014/main" id="{7A1ACE4D-0AAF-4379-81D9-869155970F5A}"/>
                  </a:ext>
                </a:extLst>
              </p:cNvPr>
              <p:cNvGrpSpPr/>
              <p:nvPr/>
            </p:nvGrpSpPr>
            <p:grpSpPr>
              <a:xfrm>
                <a:off x="5461657" y="3508469"/>
                <a:ext cx="716420" cy="716420"/>
                <a:chOff x="5972582" y="2258239"/>
                <a:chExt cx="475436" cy="475436"/>
              </a:xfrm>
              <a:effectLst/>
            </p:grpSpPr>
            <p:sp>
              <p:nvSpPr>
                <p:cNvPr id="89" name="íṧlîdè">
                  <a:extLst>
                    <a:ext uri="{FF2B5EF4-FFF2-40B4-BE49-F238E27FC236}">
                      <a16:creationId xmlns:a16="http://schemas.microsoft.com/office/drawing/2014/main" id="{77409AB3-8397-40FD-B8C9-CD1D2A9511FD}"/>
                    </a:ext>
                  </a:extLst>
                </p:cNvPr>
                <p:cNvSpPr/>
                <p:nvPr/>
              </p:nvSpPr>
              <p:spPr bwMode="auto">
                <a:xfrm>
                  <a:off x="5972582" y="2258239"/>
                  <a:ext cx="475436" cy="475436"/>
                </a:xfrm>
                <a:prstGeom prst="ellipse">
                  <a:avLst/>
                </a:prstGeom>
                <a:solidFill>
                  <a:srgbClr val="FF6E55"/>
                </a:solidFill>
                <a:ln w="19050">
                  <a:solidFill>
                    <a:schemeClr val="bg1"/>
                  </a:solidFill>
                  <a:round/>
                  <a:headEnd/>
                  <a:tailEnd/>
                </a:ln>
              </p:spPr>
              <p:txBody>
                <a:bodyPr anchor="ctr"/>
                <a:lstStyle/>
                <a:p>
                  <a:pPr algn="ctr"/>
                  <a:endParaRPr/>
                </a:p>
              </p:txBody>
            </p:sp>
            <p:grpSp>
              <p:nvGrpSpPr>
                <p:cNvPr id="90" name="ïṧlidé">
                  <a:extLst>
                    <a:ext uri="{FF2B5EF4-FFF2-40B4-BE49-F238E27FC236}">
                      <a16:creationId xmlns:a16="http://schemas.microsoft.com/office/drawing/2014/main" id="{0DE71E59-05AE-4791-B29C-726EC0708DBC}"/>
                    </a:ext>
                  </a:extLst>
                </p:cNvPr>
                <p:cNvGrpSpPr/>
                <p:nvPr/>
              </p:nvGrpSpPr>
              <p:grpSpPr>
                <a:xfrm>
                  <a:off x="6115816" y="2349936"/>
                  <a:ext cx="188968" cy="292042"/>
                  <a:chOff x="5403850" y="3486150"/>
                  <a:chExt cx="139700" cy="215900"/>
                </a:xfrm>
                <a:solidFill>
                  <a:schemeClr val="bg1"/>
                </a:solidFill>
              </p:grpSpPr>
              <p:sp>
                <p:nvSpPr>
                  <p:cNvPr id="91" name="î$ḷîďè">
                    <a:extLst>
                      <a:ext uri="{FF2B5EF4-FFF2-40B4-BE49-F238E27FC236}">
                        <a16:creationId xmlns:a16="http://schemas.microsoft.com/office/drawing/2014/main" id="{4FC6378B-0BE7-4682-B667-2FFE9999FF2D}"/>
                      </a:ext>
                    </a:extLst>
                  </p:cNvPr>
                  <p:cNvSpPr/>
                  <p:nvPr/>
                </p:nvSpPr>
                <p:spPr bwMode="auto">
                  <a:xfrm>
                    <a:off x="5438775" y="3522663"/>
                    <a:ext cx="69850" cy="155575"/>
                  </a:xfrm>
                  <a:custGeom>
                    <a:avLst/>
                    <a:gdLst/>
                    <a:ahLst/>
                    <a:cxnLst>
                      <a:cxn ang="0">
                        <a:pos x="17" y="44"/>
                      </a:cxn>
                      <a:cxn ang="0">
                        <a:pos x="16" y="47"/>
                      </a:cxn>
                      <a:cxn ang="0">
                        <a:pos x="22" y="57"/>
                      </a:cxn>
                      <a:cxn ang="0">
                        <a:pos x="5" y="57"/>
                      </a:cxn>
                      <a:cxn ang="0">
                        <a:pos x="15" y="40"/>
                      </a:cxn>
                      <a:cxn ang="0">
                        <a:pos x="15" y="39"/>
                      </a:cxn>
                      <a:cxn ang="0">
                        <a:pos x="15" y="39"/>
                      </a:cxn>
                      <a:cxn ang="0">
                        <a:pos x="15" y="16"/>
                      </a:cxn>
                      <a:cxn ang="0">
                        <a:pos x="24" y="2"/>
                      </a:cxn>
                      <a:cxn ang="0">
                        <a:pos x="24" y="1"/>
                      </a:cxn>
                      <a:cxn ang="0">
                        <a:pos x="22" y="0"/>
                      </a:cxn>
                      <a:cxn ang="0">
                        <a:pos x="5" y="0"/>
                      </a:cxn>
                      <a:cxn ang="0">
                        <a:pos x="4" y="1"/>
                      </a:cxn>
                      <a:cxn ang="0">
                        <a:pos x="4" y="2"/>
                      </a:cxn>
                      <a:cxn ang="0">
                        <a:pos x="8" y="10"/>
                      </a:cxn>
                      <a:cxn ang="0">
                        <a:pos x="11" y="11"/>
                      </a:cxn>
                      <a:cxn ang="0">
                        <a:pos x="11" y="9"/>
                      </a:cxn>
                      <a:cxn ang="0">
                        <a:pos x="8" y="3"/>
                      </a:cxn>
                      <a:cxn ang="0">
                        <a:pos x="19" y="3"/>
                      </a:cxn>
                      <a:cxn ang="0">
                        <a:pos x="12" y="15"/>
                      </a:cxn>
                      <a:cxn ang="0">
                        <a:pos x="12" y="15"/>
                      </a:cxn>
                      <a:cxn ang="0">
                        <a:pos x="12" y="15"/>
                      </a:cxn>
                      <a:cxn ang="0">
                        <a:pos x="12" y="15"/>
                      </a:cxn>
                      <a:cxn ang="0">
                        <a:pos x="12" y="16"/>
                      </a:cxn>
                      <a:cxn ang="0">
                        <a:pos x="12" y="16"/>
                      </a:cxn>
                      <a:cxn ang="0">
                        <a:pos x="12" y="16"/>
                      </a:cxn>
                      <a:cxn ang="0">
                        <a:pos x="12" y="39"/>
                      </a:cxn>
                      <a:cxn ang="0">
                        <a:pos x="12" y="39"/>
                      </a:cxn>
                      <a:cxn ang="0">
                        <a:pos x="1" y="58"/>
                      </a:cxn>
                      <a:cxn ang="0">
                        <a:pos x="1" y="60"/>
                      </a:cxn>
                      <a:cxn ang="0">
                        <a:pos x="2" y="61"/>
                      </a:cxn>
                      <a:cxn ang="0">
                        <a:pos x="25" y="61"/>
                      </a:cxn>
                      <a:cxn ang="0">
                        <a:pos x="27" y="60"/>
                      </a:cxn>
                      <a:cxn ang="0">
                        <a:pos x="27" y="58"/>
                      </a:cxn>
                      <a:cxn ang="0">
                        <a:pos x="19" y="45"/>
                      </a:cxn>
                      <a:cxn ang="0">
                        <a:pos x="17" y="44"/>
                      </a:cxn>
                    </a:cxnLst>
                    <a:rect l="0" t="0" r="r" b="b"/>
                    <a:pathLst>
                      <a:path w="27" h="61">
                        <a:moveTo>
                          <a:pt x="17" y="44"/>
                        </a:moveTo>
                        <a:cubicBezTo>
                          <a:pt x="16" y="45"/>
                          <a:pt x="16" y="46"/>
                          <a:pt x="16" y="47"/>
                        </a:cubicBezTo>
                        <a:cubicBezTo>
                          <a:pt x="22" y="57"/>
                          <a:pt x="22" y="57"/>
                          <a:pt x="22" y="57"/>
                        </a:cubicBezTo>
                        <a:cubicBezTo>
                          <a:pt x="5" y="57"/>
                          <a:pt x="5" y="57"/>
                          <a:pt x="5" y="57"/>
                        </a:cubicBezTo>
                        <a:cubicBezTo>
                          <a:pt x="15" y="40"/>
                          <a:pt x="15" y="40"/>
                          <a:pt x="15" y="40"/>
                        </a:cubicBezTo>
                        <a:cubicBezTo>
                          <a:pt x="15" y="40"/>
                          <a:pt x="15" y="40"/>
                          <a:pt x="15" y="39"/>
                        </a:cubicBezTo>
                        <a:cubicBezTo>
                          <a:pt x="15" y="39"/>
                          <a:pt x="15" y="39"/>
                          <a:pt x="15" y="39"/>
                        </a:cubicBezTo>
                        <a:cubicBezTo>
                          <a:pt x="15" y="16"/>
                          <a:pt x="15" y="16"/>
                          <a:pt x="15" y="16"/>
                        </a:cubicBezTo>
                        <a:cubicBezTo>
                          <a:pt x="24" y="2"/>
                          <a:pt x="24" y="2"/>
                          <a:pt x="24" y="2"/>
                        </a:cubicBezTo>
                        <a:cubicBezTo>
                          <a:pt x="24" y="2"/>
                          <a:pt x="24" y="1"/>
                          <a:pt x="24" y="1"/>
                        </a:cubicBezTo>
                        <a:cubicBezTo>
                          <a:pt x="23" y="0"/>
                          <a:pt x="23" y="0"/>
                          <a:pt x="22" y="0"/>
                        </a:cubicBezTo>
                        <a:cubicBezTo>
                          <a:pt x="5" y="0"/>
                          <a:pt x="5" y="0"/>
                          <a:pt x="5" y="0"/>
                        </a:cubicBezTo>
                        <a:cubicBezTo>
                          <a:pt x="5" y="0"/>
                          <a:pt x="4" y="0"/>
                          <a:pt x="4" y="1"/>
                        </a:cubicBezTo>
                        <a:cubicBezTo>
                          <a:pt x="3" y="1"/>
                          <a:pt x="3" y="2"/>
                          <a:pt x="4" y="2"/>
                        </a:cubicBezTo>
                        <a:cubicBezTo>
                          <a:pt x="8" y="10"/>
                          <a:pt x="8" y="10"/>
                          <a:pt x="8" y="10"/>
                        </a:cubicBezTo>
                        <a:cubicBezTo>
                          <a:pt x="9" y="11"/>
                          <a:pt x="10" y="12"/>
                          <a:pt x="11" y="11"/>
                        </a:cubicBezTo>
                        <a:cubicBezTo>
                          <a:pt x="12" y="11"/>
                          <a:pt x="12" y="9"/>
                          <a:pt x="11" y="9"/>
                        </a:cubicBezTo>
                        <a:cubicBezTo>
                          <a:pt x="8" y="3"/>
                          <a:pt x="8" y="3"/>
                          <a:pt x="8" y="3"/>
                        </a:cubicBezTo>
                        <a:cubicBezTo>
                          <a:pt x="19" y="3"/>
                          <a:pt x="19" y="3"/>
                          <a:pt x="19" y="3"/>
                        </a:cubicBezTo>
                        <a:cubicBezTo>
                          <a:pt x="12" y="15"/>
                          <a:pt x="12" y="15"/>
                          <a:pt x="12" y="15"/>
                        </a:cubicBezTo>
                        <a:cubicBezTo>
                          <a:pt x="12" y="15"/>
                          <a:pt x="12" y="15"/>
                          <a:pt x="12" y="15"/>
                        </a:cubicBezTo>
                        <a:cubicBezTo>
                          <a:pt x="12" y="15"/>
                          <a:pt x="12" y="15"/>
                          <a:pt x="12" y="15"/>
                        </a:cubicBezTo>
                        <a:cubicBezTo>
                          <a:pt x="12" y="15"/>
                          <a:pt x="12" y="15"/>
                          <a:pt x="12" y="15"/>
                        </a:cubicBezTo>
                        <a:cubicBezTo>
                          <a:pt x="12" y="16"/>
                          <a:pt x="12" y="16"/>
                          <a:pt x="12" y="16"/>
                        </a:cubicBezTo>
                        <a:cubicBezTo>
                          <a:pt x="12" y="16"/>
                          <a:pt x="12" y="16"/>
                          <a:pt x="12" y="16"/>
                        </a:cubicBezTo>
                        <a:cubicBezTo>
                          <a:pt x="12" y="16"/>
                          <a:pt x="12" y="16"/>
                          <a:pt x="12" y="16"/>
                        </a:cubicBezTo>
                        <a:cubicBezTo>
                          <a:pt x="12" y="39"/>
                          <a:pt x="12" y="39"/>
                          <a:pt x="12" y="39"/>
                        </a:cubicBezTo>
                        <a:cubicBezTo>
                          <a:pt x="12" y="39"/>
                          <a:pt x="12" y="39"/>
                          <a:pt x="12" y="39"/>
                        </a:cubicBezTo>
                        <a:cubicBezTo>
                          <a:pt x="1" y="58"/>
                          <a:pt x="1" y="58"/>
                          <a:pt x="1" y="58"/>
                        </a:cubicBezTo>
                        <a:cubicBezTo>
                          <a:pt x="0" y="59"/>
                          <a:pt x="0" y="60"/>
                          <a:pt x="1" y="60"/>
                        </a:cubicBezTo>
                        <a:cubicBezTo>
                          <a:pt x="1" y="61"/>
                          <a:pt x="1" y="61"/>
                          <a:pt x="2" y="61"/>
                        </a:cubicBezTo>
                        <a:cubicBezTo>
                          <a:pt x="25" y="61"/>
                          <a:pt x="25" y="61"/>
                          <a:pt x="25" y="61"/>
                        </a:cubicBezTo>
                        <a:cubicBezTo>
                          <a:pt x="26" y="61"/>
                          <a:pt x="26" y="61"/>
                          <a:pt x="27" y="60"/>
                        </a:cubicBezTo>
                        <a:cubicBezTo>
                          <a:pt x="27" y="60"/>
                          <a:pt x="27" y="59"/>
                          <a:pt x="27" y="58"/>
                        </a:cubicBezTo>
                        <a:cubicBezTo>
                          <a:pt x="19" y="45"/>
                          <a:pt x="19" y="45"/>
                          <a:pt x="19" y="45"/>
                        </a:cubicBezTo>
                        <a:cubicBezTo>
                          <a:pt x="19" y="44"/>
                          <a:pt x="18" y="44"/>
                          <a:pt x="17" y="44"/>
                        </a:cubicBezTo>
                        <a:close/>
                      </a:path>
                    </a:pathLst>
                  </a:custGeom>
                  <a:grpFill/>
                  <a:ln w="9525">
                    <a:noFill/>
                    <a:round/>
                    <a:headEnd/>
                    <a:tailEnd/>
                  </a:ln>
                </p:spPr>
                <p:txBody>
                  <a:bodyPr anchor="ctr"/>
                  <a:lstStyle/>
                  <a:p>
                    <a:pPr algn="ctr"/>
                    <a:endParaRPr/>
                  </a:p>
                </p:txBody>
              </p:sp>
              <p:sp>
                <p:nvSpPr>
                  <p:cNvPr id="92" name="ï$ľïḓè">
                    <a:extLst>
                      <a:ext uri="{FF2B5EF4-FFF2-40B4-BE49-F238E27FC236}">
                        <a16:creationId xmlns:a16="http://schemas.microsoft.com/office/drawing/2014/main" id="{DFF3733C-6224-412B-9796-096DF14E2E73}"/>
                      </a:ext>
                    </a:extLst>
                  </p:cNvPr>
                  <p:cNvSpPr/>
                  <p:nvPr/>
                </p:nvSpPr>
                <p:spPr bwMode="auto">
                  <a:xfrm>
                    <a:off x="5403850" y="3486150"/>
                    <a:ext cx="139700" cy="215900"/>
                  </a:xfrm>
                  <a:custGeom>
                    <a:avLst/>
                    <a:gdLst/>
                    <a:ahLst/>
                    <a:cxnLst>
                      <a:cxn ang="0">
                        <a:pos x="43" y="58"/>
                      </a:cxn>
                      <a:cxn ang="0">
                        <a:pos x="38" y="49"/>
                      </a:cxn>
                      <a:cxn ang="0">
                        <a:pos x="38" y="35"/>
                      </a:cxn>
                      <a:cxn ang="0">
                        <a:pos x="43" y="26"/>
                      </a:cxn>
                      <a:cxn ang="0">
                        <a:pos x="54" y="8"/>
                      </a:cxn>
                      <a:cxn ang="0">
                        <a:pos x="55" y="5"/>
                      </a:cxn>
                      <a:cxn ang="0">
                        <a:pos x="49" y="0"/>
                      </a:cxn>
                      <a:cxn ang="0">
                        <a:pos x="49" y="0"/>
                      </a:cxn>
                      <a:cxn ang="0">
                        <a:pos x="39" y="0"/>
                      </a:cxn>
                      <a:cxn ang="0">
                        <a:pos x="28" y="0"/>
                      </a:cxn>
                      <a:cxn ang="0">
                        <a:pos x="6" y="0"/>
                      </a:cxn>
                      <a:cxn ang="0">
                        <a:pos x="1" y="2"/>
                      </a:cxn>
                      <a:cxn ang="0">
                        <a:pos x="1" y="8"/>
                      </a:cxn>
                      <a:cxn ang="0">
                        <a:pos x="12" y="26"/>
                      </a:cxn>
                      <a:cxn ang="0">
                        <a:pos x="17" y="35"/>
                      </a:cxn>
                      <a:cxn ang="0">
                        <a:pos x="17" y="49"/>
                      </a:cxn>
                      <a:cxn ang="0">
                        <a:pos x="12" y="58"/>
                      </a:cxn>
                      <a:cxn ang="0">
                        <a:pos x="1" y="76"/>
                      </a:cxn>
                      <a:cxn ang="0">
                        <a:pos x="1" y="82"/>
                      </a:cxn>
                      <a:cxn ang="0">
                        <a:pos x="6" y="84"/>
                      </a:cxn>
                      <a:cxn ang="0">
                        <a:pos x="16" y="84"/>
                      </a:cxn>
                      <a:cxn ang="0">
                        <a:pos x="28" y="84"/>
                      </a:cxn>
                      <a:cxn ang="0">
                        <a:pos x="49" y="84"/>
                      </a:cxn>
                      <a:cxn ang="0">
                        <a:pos x="54" y="82"/>
                      </a:cxn>
                      <a:cxn ang="0">
                        <a:pos x="54" y="76"/>
                      </a:cxn>
                      <a:cxn ang="0">
                        <a:pos x="43" y="58"/>
                      </a:cxn>
                      <a:cxn ang="0">
                        <a:pos x="28" y="79"/>
                      </a:cxn>
                      <a:cxn ang="0">
                        <a:pos x="16" y="79"/>
                      </a:cxn>
                      <a:cxn ang="0">
                        <a:pos x="6" y="79"/>
                      </a:cxn>
                      <a:cxn ang="0">
                        <a:pos x="17" y="61"/>
                      </a:cxn>
                      <a:cxn ang="0">
                        <a:pos x="23" y="50"/>
                      </a:cxn>
                      <a:cxn ang="0">
                        <a:pos x="23" y="34"/>
                      </a:cxn>
                      <a:cxn ang="0">
                        <a:pos x="17" y="24"/>
                      </a:cxn>
                      <a:cxn ang="0">
                        <a:pos x="6" y="5"/>
                      </a:cxn>
                      <a:cxn ang="0">
                        <a:pos x="28" y="5"/>
                      </a:cxn>
                      <a:cxn ang="0">
                        <a:pos x="39" y="5"/>
                      </a:cxn>
                      <a:cxn ang="0">
                        <a:pos x="49" y="5"/>
                      </a:cxn>
                      <a:cxn ang="0">
                        <a:pos x="38" y="24"/>
                      </a:cxn>
                      <a:cxn ang="0">
                        <a:pos x="33" y="34"/>
                      </a:cxn>
                      <a:cxn ang="0">
                        <a:pos x="33" y="50"/>
                      </a:cxn>
                      <a:cxn ang="0">
                        <a:pos x="38" y="61"/>
                      </a:cxn>
                      <a:cxn ang="0">
                        <a:pos x="49" y="79"/>
                      </a:cxn>
                      <a:cxn ang="0">
                        <a:pos x="28" y="79"/>
                      </a:cxn>
                    </a:cxnLst>
                    <a:rect l="0" t="0" r="r" b="b"/>
                    <a:pathLst>
                      <a:path w="55" h="84">
                        <a:moveTo>
                          <a:pt x="43" y="58"/>
                        </a:moveTo>
                        <a:cubicBezTo>
                          <a:pt x="38" y="49"/>
                          <a:pt x="38" y="49"/>
                          <a:pt x="38" y="49"/>
                        </a:cubicBezTo>
                        <a:cubicBezTo>
                          <a:pt x="38" y="35"/>
                          <a:pt x="38" y="35"/>
                          <a:pt x="38" y="35"/>
                        </a:cubicBezTo>
                        <a:cubicBezTo>
                          <a:pt x="43" y="26"/>
                          <a:pt x="43" y="26"/>
                          <a:pt x="43" y="26"/>
                        </a:cubicBezTo>
                        <a:cubicBezTo>
                          <a:pt x="54" y="8"/>
                          <a:pt x="54" y="8"/>
                          <a:pt x="54" y="8"/>
                        </a:cubicBezTo>
                        <a:cubicBezTo>
                          <a:pt x="54" y="7"/>
                          <a:pt x="55" y="6"/>
                          <a:pt x="55" y="5"/>
                        </a:cubicBezTo>
                        <a:cubicBezTo>
                          <a:pt x="55" y="2"/>
                          <a:pt x="52" y="0"/>
                          <a:pt x="49" y="0"/>
                        </a:cubicBezTo>
                        <a:cubicBezTo>
                          <a:pt x="49" y="0"/>
                          <a:pt x="49" y="0"/>
                          <a:pt x="49" y="0"/>
                        </a:cubicBezTo>
                        <a:cubicBezTo>
                          <a:pt x="39" y="0"/>
                          <a:pt x="39" y="0"/>
                          <a:pt x="39" y="0"/>
                        </a:cubicBezTo>
                        <a:cubicBezTo>
                          <a:pt x="28" y="0"/>
                          <a:pt x="28" y="0"/>
                          <a:pt x="28" y="0"/>
                        </a:cubicBezTo>
                        <a:cubicBezTo>
                          <a:pt x="6" y="0"/>
                          <a:pt x="6" y="0"/>
                          <a:pt x="6" y="0"/>
                        </a:cubicBezTo>
                        <a:cubicBezTo>
                          <a:pt x="4" y="0"/>
                          <a:pt x="2" y="1"/>
                          <a:pt x="1" y="2"/>
                        </a:cubicBezTo>
                        <a:cubicBezTo>
                          <a:pt x="0" y="4"/>
                          <a:pt x="0" y="6"/>
                          <a:pt x="1" y="8"/>
                        </a:cubicBezTo>
                        <a:cubicBezTo>
                          <a:pt x="12" y="26"/>
                          <a:pt x="12" y="26"/>
                          <a:pt x="12" y="26"/>
                        </a:cubicBezTo>
                        <a:cubicBezTo>
                          <a:pt x="17" y="35"/>
                          <a:pt x="17" y="35"/>
                          <a:pt x="17" y="35"/>
                        </a:cubicBezTo>
                        <a:cubicBezTo>
                          <a:pt x="17" y="49"/>
                          <a:pt x="17" y="49"/>
                          <a:pt x="17" y="49"/>
                        </a:cubicBezTo>
                        <a:cubicBezTo>
                          <a:pt x="12" y="58"/>
                          <a:pt x="12" y="58"/>
                          <a:pt x="12" y="58"/>
                        </a:cubicBezTo>
                        <a:cubicBezTo>
                          <a:pt x="1" y="76"/>
                          <a:pt x="1" y="76"/>
                          <a:pt x="1" y="76"/>
                        </a:cubicBezTo>
                        <a:cubicBezTo>
                          <a:pt x="0" y="78"/>
                          <a:pt x="0" y="80"/>
                          <a:pt x="1" y="82"/>
                        </a:cubicBezTo>
                        <a:cubicBezTo>
                          <a:pt x="2" y="83"/>
                          <a:pt x="4" y="84"/>
                          <a:pt x="6" y="84"/>
                        </a:cubicBezTo>
                        <a:cubicBezTo>
                          <a:pt x="16" y="84"/>
                          <a:pt x="16" y="84"/>
                          <a:pt x="16" y="84"/>
                        </a:cubicBezTo>
                        <a:cubicBezTo>
                          <a:pt x="28" y="84"/>
                          <a:pt x="28" y="84"/>
                          <a:pt x="28" y="84"/>
                        </a:cubicBezTo>
                        <a:cubicBezTo>
                          <a:pt x="49" y="84"/>
                          <a:pt x="49" y="84"/>
                          <a:pt x="49" y="84"/>
                        </a:cubicBezTo>
                        <a:cubicBezTo>
                          <a:pt x="51" y="84"/>
                          <a:pt x="53" y="83"/>
                          <a:pt x="54" y="82"/>
                        </a:cubicBezTo>
                        <a:cubicBezTo>
                          <a:pt x="55" y="80"/>
                          <a:pt x="55" y="78"/>
                          <a:pt x="54" y="76"/>
                        </a:cubicBezTo>
                        <a:lnTo>
                          <a:pt x="43" y="58"/>
                        </a:lnTo>
                        <a:close/>
                        <a:moveTo>
                          <a:pt x="28" y="79"/>
                        </a:moveTo>
                        <a:cubicBezTo>
                          <a:pt x="16" y="79"/>
                          <a:pt x="16" y="79"/>
                          <a:pt x="16" y="79"/>
                        </a:cubicBezTo>
                        <a:cubicBezTo>
                          <a:pt x="6" y="79"/>
                          <a:pt x="6" y="79"/>
                          <a:pt x="6" y="79"/>
                        </a:cubicBezTo>
                        <a:cubicBezTo>
                          <a:pt x="17" y="61"/>
                          <a:pt x="17" y="61"/>
                          <a:pt x="17" y="61"/>
                        </a:cubicBezTo>
                        <a:cubicBezTo>
                          <a:pt x="23" y="50"/>
                          <a:pt x="23" y="50"/>
                          <a:pt x="23" y="50"/>
                        </a:cubicBezTo>
                        <a:cubicBezTo>
                          <a:pt x="23" y="34"/>
                          <a:pt x="23" y="34"/>
                          <a:pt x="23" y="34"/>
                        </a:cubicBezTo>
                        <a:cubicBezTo>
                          <a:pt x="17" y="24"/>
                          <a:pt x="17" y="24"/>
                          <a:pt x="17" y="24"/>
                        </a:cubicBezTo>
                        <a:cubicBezTo>
                          <a:pt x="6" y="5"/>
                          <a:pt x="6" y="5"/>
                          <a:pt x="6" y="5"/>
                        </a:cubicBezTo>
                        <a:cubicBezTo>
                          <a:pt x="28" y="5"/>
                          <a:pt x="28" y="5"/>
                          <a:pt x="28" y="5"/>
                        </a:cubicBezTo>
                        <a:cubicBezTo>
                          <a:pt x="39" y="5"/>
                          <a:pt x="39" y="5"/>
                          <a:pt x="39" y="5"/>
                        </a:cubicBezTo>
                        <a:cubicBezTo>
                          <a:pt x="49" y="5"/>
                          <a:pt x="49" y="5"/>
                          <a:pt x="49" y="5"/>
                        </a:cubicBezTo>
                        <a:cubicBezTo>
                          <a:pt x="38" y="24"/>
                          <a:pt x="38" y="24"/>
                          <a:pt x="38" y="24"/>
                        </a:cubicBezTo>
                        <a:cubicBezTo>
                          <a:pt x="33" y="34"/>
                          <a:pt x="33" y="34"/>
                          <a:pt x="33" y="34"/>
                        </a:cubicBezTo>
                        <a:cubicBezTo>
                          <a:pt x="33" y="50"/>
                          <a:pt x="33" y="50"/>
                          <a:pt x="33" y="50"/>
                        </a:cubicBezTo>
                        <a:cubicBezTo>
                          <a:pt x="38" y="61"/>
                          <a:pt x="38" y="61"/>
                          <a:pt x="38" y="61"/>
                        </a:cubicBezTo>
                        <a:cubicBezTo>
                          <a:pt x="49" y="79"/>
                          <a:pt x="49" y="79"/>
                          <a:pt x="49" y="79"/>
                        </a:cubicBezTo>
                        <a:lnTo>
                          <a:pt x="28" y="79"/>
                        </a:lnTo>
                        <a:close/>
                      </a:path>
                    </a:pathLst>
                  </a:custGeom>
                  <a:grpFill/>
                  <a:ln w="9525">
                    <a:noFill/>
                    <a:round/>
                    <a:headEnd/>
                    <a:tailEnd/>
                  </a:ln>
                </p:spPr>
                <p:txBody>
                  <a:bodyPr anchor="ctr"/>
                  <a:lstStyle/>
                  <a:p>
                    <a:pPr algn="ctr"/>
                    <a:endParaRPr/>
                  </a:p>
                </p:txBody>
              </p:sp>
            </p:grpSp>
          </p:grpSp>
          <p:cxnSp>
            <p:nvCxnSpPr>
              <p:cNvPr id="60" name="直接连接符 59">
                <a:extLst>
                  <a:ext uri="{FF2B5EF4-FFF2-40B4-BE49-F238E27FC236}">
                    <a16:creationId xmlns:a16="http://schemas.microsoft.com/office/drawing/2014/main" id="{55255052-BF9A-4454-8062-DB36F7BBB604}"/>
                  </a:ext>
                </a:extLst>
              </p:cNvPr>
              <p:cNvCxnSpPr/>
              <p:nvPr/>
            </p:nvCxnSpPr>
            <p:spPr>
              <a:xfrm rot="5400000" flipH="1" flipV="1">
                <a:off x="5606858" y="4503254"/>
                <a:ext cx="435210" cy="181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grpSp>
        <p:sp>
          <p:nvSpPr>
            <p:cNvPr id="72" name="íṣḷïdè">
              <a:extLst>
                <a:ext uri="{FF2B5EF4-FFF2-40B4-BE49-F238E27FC236}">
                  <a16:creationId xmlns:a16="http://schemas.microsoft.com/office/drawing/2014/main" id="{C94102FE-BAA4-45C3-98D2-3AABC31073FB}"/>
                </a:ext>
              </a:extLst>
            </p:cNvPr>
            <p:cNvSpPr txBox="1"/>
            <p:nvPr/>
          </p:nvSpPr>
          <p:spPr bwMode="auto">
            <a:xfrm>
              <a:off x="6191142" y="4625973"/>
              <a:ext cx="1458440" cy="500228"/>
            </a:xfrm>
            <a:prstGeom prst="rect">
              <a:avLst/>
            </a:prstGeom>
            <a:noFill/>
            <a:extLst/>
          </p:spPr>
          <p:txBody>
            <a:bodyPr wrap="none" lIns="90000" tIns="46800" rIns="90000" bIns="46800" anchor="b" anchorCtr="1">
              <a:norm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提出观点</a:t>
              </a:r>
              <a:endParaRPr lang="zh-CN" altLang="en-US" b="1" dirty="0">
                <a:solidFill>
                  <a:schemeClr val="tx1">
                    <a:lumMod val="65000"/>
                    <a:lumOff val="35000"/>
                  </a:schemeClr>
                </a:solidFill>
                <a:effectLst/>
                <a:latin typeface="微软雅黑" panose="020B0503020204020204" pitchFamily="34" charset="-122"/>
                <a:ea typeface="微软雅黑" panose="020B0503020204020204" pitchFamily="34" charset="-122"/>
              </a:endParaRPr>
            </a:p>
          </p:txBody>
        </p:sp>
        <p:sp>
          <p:nvSpPr>
            <p:cNvPr id="73" name="iṩļíde">
              <a:extLst>
                <a:ext uri="{FF2B5EF4-FFF2-40B4-BE49-F238E27FC236}">
                  <a16:creationId xmlns:a16="http://schemas.microsoft.com/office/drawing/2014/main" id="{1F90E9E2-B465-4C7B-BC32-A262D90FB656}"/>
                </a:ext>
              </a:extLst>
            </p:cNvPr>
            <p:cNvSpPr txBox="1"/>
            <p:nvPr/>
          </p:nvSpPr>
          <p:spPr bwMode="auto">
            <a:xfrm>
              <a:off x="5840362" y="5309937"/>
              <a:ext cx="2160000" cy="980911"/>
            </a:xfrm>
            <a:prstGeom prst="rect">
              <a:avLst/>
            </a:prstGeom>
            <a:noFill/>
            <a:extLst/>
          </p:spPr>
          <p:txBody>
            <a:bodyPr wrap="square" lIns="90000" tIns="46800" rIns="90000" bIns="46800" anchor="ctr" anchorCtr="0">
              <a:spAutoFit/>
            </a:bodyPr>
            <a:lstStyle/>
            <a:p>
              <a:pPr algn="ctr">
                <a:lnSpc>
                  <a:spcPct val="120000"/>
                </a:lnSpc>
              </a:pPr>
              <a:r>
                <a:rPr lang="zh-CN" altLang="zh-CN" sz="1200" dirty="0">
                  <a:latin typeface="微软雅黑" panose="020B0503020204020204" pitchFamily="34" charset="-122"/>
                  <a:ea typeface="微软雅黑" panose="020B0503020204020204" pitchFamily="34" charset="-122"/>
                </a:rPr>
                <a:t>根据现实情况的数据分析，提出自己的观点，预判网站的发展趋势，给出具体的建议性的改进措施</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8700495" y="3091541"/>
            <a:ext cx="2160000" cy="2782379"/>
            <a:chOff x="7766329" y="3508469"/>
            <a:chExt cx="2160000" cy="2782379"/>
          </a:xfrm>
        </p:grpSpPr>
        <p:grpSp>
          <p:nvGrpSpPr>
            <p:cNvPr id="56" name="işḷiḓê">
              <a:extLst>
                <a:ext uri="{FF2B5EF4-FFF2-40B4-BE49-F238E27FC236}">
                  <a16:creationId xmlns:a16="http://schemas.microsoft.com/office/drawing/2014/main" id="{99829DB7-F5FF-445F-8CE9-5AE2BFFAE346}"/>
                </a:ext>
              </a:extLst>
            </p:cNvPr>
            <p:cNvGrpSpPr/>
            <p:nvPr/>
          </p:nvGrpSpPr>
          <p:grpSpPr>
            <a:xfrm>
              <a:off x="8488119" y="3508469"/>
              <a:ext cx="716420" cy="716420"/>
              <a:chOff x="4248557" y="3177907"/>
              <a:chExt cx="475436" cy="475436"/>
            </a:xfrm>
            <a:effectLst/>
          </p:grpSpPr>
          <p:sp>
            <p:nvSpPr>
              <p:cNvPr id="83" name="íŝḷïḍe">
                <a:extLst>
                  <a:ext uri="{FF2B5EF4-FFF2-40B4-BE49-F238E27FC236}">
                    <a16:creationId xmlns:a16="http://schemas.microsoft.com/office/drawing/2014/main" id="{E7CA5E71-83BC-4E5A-BA9E-D8875DD32A29}"/>
                  </a:ext>
                </a:extLst>
              </p:cNvPr>
              <p:cNvSpPr/>
              <p:nvPr/>
            </p:nvSpPr>
            <p:spPr bwMode="auto">
              <a:xfrm>
                <a:off x="4248557" y="3177907"/>
                <a:ext cx="475436" cy="475436"/>
              </a:xfrm>
              <a:prstGeom prst="ellipse">
                <a:avLst/>
              </a:prstGeom>
              <a:solidFill>
                <a:srgbClr val="48B49C"/>
              </a:solidFill>
              <a:ln w="19050">
                <a:solidFill>
                  <a:schemeClr val="bg1"/>
                </a:solidFill>
                <a:round/>
                <a:headEnd/>
                <a:tailEnd/>
              </a:ln>
            </p:spPr>
            <p:txBody>
              <a:bodyPr anchor="ctr"/>
              <a:lstStyle/>
              <a:p>
                <a:pPr algn="ctr"/>
                <a:endParaRPr/>
              </a:p>
            </p:txBody>
          </p:sp>
          <p:grpSp>
            <p:nvGrpSpPr>
              <p:cNvPr id="84" name="îṥḷïďê">
                <a:extLst>
                  <a:ext uri="{FF2B5EF4-FFF2-40B4-BE49-F238E27FC236}">
                    <a16:creationId xmlns:a16="http://schemas.microsoft.com/office/drawing/2014/main" id="{C29C76C3-2CC1-4543-904C-3A66D89C920C}"/>
                  </a:ext>
                </a:extLst>
              </p:cNvPr>
              <p:cNvGrpSpPr/>
              <p:nvPr/>
            </p:nvGrpSpPr>
            <p:grpSpPr>
              <a:xfrm>
                <a:off x="4330307" y="3263047"/>
                <a:ext cx="311937" cy="305157"/>
                <a:chOff x="4330307" y="3263047"/>
                <a:chExt cx="311937" cy="305157"/>
              </a:xfrm>
            </p:grpSpPr>
            <p:sp>
              <p:nvSpPr>
                <p:cNvPr id="85" name="îSḻïḍé">
                  <a:extLst>
                    <a:ext uri="{FF2B5EF4-FFF2-40B4-BE49-F238E27FC236}">
                      <a16:creationId xmlns:a16="http://schemas.microsoft.com/office/drawing/2014/main" id="{C86CD787-A216-4AF4-81B7-DB64EC58CA8D}"/>
                    </a:ext>
                  </a:extLst>
                </p:cNvPr>
                <p:cNvSpPr/>
                <p:nvPr/>
              </p:nvSpPr>
              <p:spPr bwMode="auto">
                <a:xfrm>
                  <a:off x="4425244" y="3355723"/>
                  <a:ext cx="124323" cy="124324"/>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solidFill>
                  <a:schemeClr val="bg1"/>
                </a:solidFill>
                <a:ln w="9525">
                  <a:noFill/>
                  <a:round/>
                  <a:headEnd/>
                  <a:tailEnd/>
                </a:ln>
              </p:spPr>
              <p:txBody>
                <a:bodyPr anchor="ctr"/>
                <a:lstStyle/>
                <a:p>
                  <a:pPr algn="ctr"/>
                  <a:endParaRPr/>
                </a:p>
              </p:txBody>
            </p:sp>
            <p:sp>
              <p:nvSpPr>
                <p:cNvPr id="86" name="îŝľîďè">
                  <a:extLst>
                    <a:ext uri="{FF2B5EF4-FFF2-40B4-BE49-F238E27FC236}">
                      <a16:creationId xmlns:a16="http://schemas.microsoft.com/office/drawing/2014/main" id="{0610041D-82B0-444B-81BE-8384BDA0F1CB}"/>
                    </a:ext>
                  </a:extLst>
                </p:cNvPr>
                <p:cNvSpPr/>
                <p:nvPr/>
              </p:nvSpPr>
              <p:spPr bwMode="auto">
                <a:xfrm>
                  <a:off x="4330307" y="3263047"/>
                  <a:ext cx="311937" cy="305157"/>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solidFill>
                  <a:schemeClr val="bg1"/>
                </a:solidFill>
                <a:ln w="9525">
                  <a:noFill/>
                  <a:round/>
                  <a:headEnd/>
                  <a:tailEnd/>
                </a:ln>
              </p:spPr>
              <p:txBody>
                <a:bodyPr anchor="ctr"/>
                <a:lstStyle/>
                <a:p>
                  <a:pPr algn="ctr"/>
                  <a:endParaRPr/>
                </a:p>
              </p:txBody>
            </p:sp>
            <p:sp>
              <p:nvSpPr>
                <p:cNvPr id="87" name="í$lïḍe">
                  <a:extLst>
                    <a:ext uri="{FF2B5EF4-FFF2-40B4-BE49-F238E27FC236}">
                      <a16:creationId xmlns:a16="http://schemas.microsoft.com/office/drawing/2014/main" id="{A0F73262-3507-4BE6-94AC-C419D5C0CCC5}"/>
                    </a:ext>
                  </a:extLst>
                </p:cNvPr>
                <p:cNvSpPr/>
                <p:nvPr/>
              </p:nvSpPr>
              <p:spPr bwMode="auto">
                <a:xfrm>
                  <a:off x="4395858" y="3330860"/>
                  <a:ext cx="124323" cy="144667"/>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solidFill>
                  <a:schemeClr val="bg1"/>
                </a:solidFill>
                <a:ln w="9525">
                  <a:noFill/>
                  <a:round/>
                  <a:headEnd/>
                  <a:tailEnd/>
                </a:ln>
              </p:spPr>
              <p:txBody>
                <a:bodyPr anchor="ctr"/>
                <a:lstStyle/>
                <a:p>
                  <a:pPr algn="ctr"/>
                  <a:endParaRPr/>
                </a:p>
              </p:txBody>
            </p:sp>
            <p:sp>
              <p:nvSpPr>
                <p:cNvPr id="88" name="îşliḓè">
                  <a:extLst>
                    <a:ext uri="{FF2B5EF4-FFF2-40B4-BE49-F238E27FC236}">
                      <a16:creationId xmlns:a16="http://schemas.microsoft.com/office/drawing/2014/main" id="{74F371F8-F9D5-4126-B244-119C6B6FF893}"/>
                    </a:ext>
                  </a:extLst>
                </p:cNvPr>
                <p:cNvSpPr/>
                <p:nvPr/>
              </p:nvSpPr>
              <p:spPr bwMode="auto">
                <a:xfrm>
                  <a:off x="4441067" y="3355723"/>
                  <a:ext cx="137886" cy="153708"/>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solidFill>
                  <a:schemeClr val="bg1"/>
                </a:solidFill>
                <a:ln w="9525">
                  <a:noFill/>
                  <a:round/>
                  <a:headEnd/>
                  <a:tailEnd/>
                </a:ln>
              </p:spPr>
              <p:txBody>
                <a:bodyPr anchor="ctr"/>
                <a:lstStyle/>
                <a:p>
                  <a:pPr algn="ctr"/>
                  <a:endParaRPr/>
                </a:p>
              </p:txBody>
            </p:sp>
          </p:grpSp>
        </p:grpSp>
        <p:cxnSp>
          <p:nvCxnSpPr>
            <p:cNvPr id="61" name="直接连接符 60">
              <a:extLst>
                <a:ext uri="{FF2B5EF4-FFF2-40B4-BE49-F238E27FC236}">
                  <a16:creationId xmlns:a16="http://schemas.microsoft.com/office/drawing/2014/main" id="{07669E2B-2B4B-4CBE-BCF3-E1FB4CF3254E}"/>
                </a:ext>
              </a:extLst>
            </p:cNvPr>
            <p:cNvCxnSpPr/>
            <p:nvPr/>
          </p:nvCxnSpPr>
          <p:spPr>
            <a:xfrm rot="5400000" flipH="1" flipV="1">
              <a:off x="8628724" y="4503252"/>
              <a:ext cx="435210" cy="181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70" name="îṩļïḑé">
              <a:extLst>
                <a:ext uri="{FF2B5EF4-FFF2-40B4-BE49-F238E27FC236}">
                  <a16:creationId xmlns:a16="http://schemas.microsoft.com/office/drawing/2014/main" id="{C9F1E7EB-8CEC-4F1D-AD88-0AFBDD30E7E9}"/>
                </a:ext>
              </a:extLst>
            </p:cNvPr>
            <p:cNvSpPr txBox="1"/>
            <p:nvPr/>
          </p:nvSpPr>
          <p:spPr bwMode="auto">
            <a:xfrm>
              <a:off x="8117109" y="4625973"/>
              <a:ext cx="1458440" cy="500228"/>
            </a:xfrm>
            <a:prstGeom prst="rect">
              <a:avLst/>
            </a:prstGeom>
            <a:noFill/>
            <a:extLst/>
          </p:spPr>
          <p:txBody>
            <a:bodyPr wrap="none" lIns="90000" tIns="46800" rIns="90000" bIns="46800" anchor="b" anchorCtr="1">
              <a:norm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演示文档</a:t>
              </a:r>
              <a:endParaRPr lang="zh-CN" altLang="en-US" b="1" dirty="0">
                <a:solidFill>
                  <a:schemeClr val="tx1">
                    <a:lumMod val="65000"/>
                    <a:lumOff val="35000"/>
                  </a:schemeClr>
                </a:solidFill>
                <a:effectLst/>
                <a:latin typeface="微软雅黑" panose="020B0503020204020204" pitchFamily="34" charset="-122"/>
                <a:ea typeface="微软雅黑" panose="020B0503020204020204" pitchFamily="34" charset="-122"/>
              </a:endParaRPr>
            </a:p>
          </p:txBody>
        </p:sp>
        <p:sp>
          <p:nvSpPr>
            <p:cNvPr id="71" name="ïsḷíḋê">
              <a:extLst>
                <a:ext uri="{FF2B5EF4-FFF2-40B4-BE49-F238E27FC236}">
                  <a16:creationId xmlns:a16="http://schemas.microsoft.com/office/drawing/2014/main" id="{DD7BC621-3D2F-4C3E-A963-CF3203EF6E6F}"/>
                </a:ext>
              </a:extLst>
            </p:cNvPr>
            <p:cNvSpPr txBox="1"/>
            <p:nvPr/>
          </p:nvSpPr>
          <p:spPr bwMode="auto">
            <a:xfrm>
              <a:off x="7766329" y="5309937"/>
              <a:ext cx="2160000" cy="980911"/>
            </a:xfrm>
            <a:prstGeom prst="rect">
              <a:avLst/>
            </a:prstGeom>
            <a:noFill/>
            <a:extLst/>
          </p:spPr>
          <p:txBody>
            <a:bodyPr wrap="square" lIns="90000" tIns="46800" rIns="90000" bIns="46800" anchor="ctr" anchorCtr="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基于以上三点进行归纳总结，列出条目，制作一份详细的演示文档，能够演示和讲解给部门领导</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7513404" y="1572740"/>
            <a:ext cx="3695841" cy="728982"/>
          </a:xfrm>
          <a:prstGeom prst="rect">
            <a:avLst/>
          </a:prstGeom>
        </p:spPr>
        <p:txBody>
          <a:bodyPr wrap="square">
            <a:spAutoFit/>
          </a:bodyPr>
          <a:lstStyle/>
          <a:p>
            <a:pPr marL="285750" indent="-285750" algn="r">
              <a:lnSpc>
                <a:spcPct val="120000"/>
              </a:lnSpc>
              <a:buFont typeface="Wingdings" panose="05000000000000000000" pitchFamily="2" charset="2"/>
              <a:buChar char="l"/>
            </a:pP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将数据量化分析的结果进行汇总、诊断，并提出最后的解决方案</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8461752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522514" y="411773"/>
            <a:ext cx="6365966" cy="2679768"/>
            <a:chOff x="1524000" y="992776"/>
            <a:chExt cx="9144000" cy="3849188"/>
          </a:xfrm>
        </p:grpSpPr>
        <p:sp>
          <p:nvSpPr>
            <p:cNvPr id="9" name="矩形 8"/>
            <p:cNvSpPr/>
            <p:nvPr>
              <p:custDataLst>
                <p:tags r:id="rId2"/>
              </p:custDataLst>
            </p:nvPr>
          </p:nvSpPr>
          <p:spPr>
            <a:xfrm>
              <a:off x="1524000" y="2333625"/>
              <a:ext cx="9144000" cy="1581150"/>
            </a:xfrm>
            <a:prstGeom prst="rect">
              <a:avLst/>
            </a:prstGeom>
            <a:solidFill>
              <a:srgbClr val="1B6AA2">
                <a:alpha val="40000"/>
              </a:srgbClr>
            </a:solidFill>
            <a:ln w="12700" cap="flat" cmpd="sng" algn="ctr">
              <a:noFill/>
              <a:prstDash val="solid"/>
              <a:miter lim="800000"/>
            </a:ln>
            <a:effectLst/>
          </p:spPr>
          <p:txBody>
            <a:bodyPr lIns="2520000" tIns="360000" bIns="0" rtlCol="0" anchor="ctr"/>
            <a:lstStyle/>
            <a:p>
              <a:pPr lvl="0">
                <a:lnSpc>
                  <a:spcPct val="90000"/>
                </a:lnSpc>
                <a:spcBef>
                  <a:spcPct val="0"/>
                </a:spcBef>
                <a:defRPr/>
              </a:pPr>
              <a:r>
                <a:rPr lang="zh-CN" altLang="en-US" sz="2800" b="1" dirty="0" smtClean="0">
                  <a:solidFill>
                    <a:srgbClr val="48B49C"/>
                  </a:solidFill>
                  <a:latin typeface="微软雅黑" panose="020B0503020204020204" pitchFamily="34" charset="-122"/>
                  <a:ea typeface="微软雅黑" panose="020B0503020204020204" pitchFamily="34" charset="-122"/>
                </a:rPr>
                <a:t>     </a:t>
              </a:r>
              <a:r>
                <a:rPr lang="zh-CN" altLang="en-US" sz="2800" b="1" dirty="0" smtClean="0">
                  <a:solidFill>
                    <a:srgbClr val="1B6AA2"/>
                  </a:solidFill>
                  <a:latin typeface="微软雅黑" panose="020B0503020204020204" pitchFamily="34" charset="-122"/>
                  <a:ea typeface="微软雅黑" panose="020B0503020204020204" pitchFamily="34" charset="-122"/>
                </a:rPr>
                <a:t>优化改进</a:t>
              </a:r>
              <a:endParaRPr lang="en-US" altLang="zh-CN" sz="2800" b="1" dirty="0">
                <a:solidFill>
                  <a:srgbClr val="1B6AA2"/>
                </a:solidFill>
                <a:latin typeface="微软雅黑" panose="020B0503020204020204" pitchFamily="34" charset="-122"/>
                <a:ea typeface="微软雅黑" panose="020B0503020204020204" pitchFamily="34" charset="-122"/>
              </a:endParaRPr>
            </a:p>
          </p:txBody>
        </p:sp>
        <p:sp>
          <p:nvSpPr>
            <p:cNvPr id="5" name="文本占位符 4"/>
            <p:cNvSpPr txBox="1">
              <a:spLocks/>
            </p:cNvSpPr>
            <p:nvPr>
              <p:custDataLst>
                <p:tags r:id="rId3"/>
              </p:custDataLst>
            </p:nvPr>
          </p:nvSpPr>
          <p:spPr>
            <a:xfrm>
              <a:off x="2054682" y="992776"/>
              <a:ext cx="1922960" cy="3849188"/>
            </a:xfrm>
            <a:prstGeom prst="rect">
              <a:avLst/>
            </a:prstGeom>
          </p:spPr>
          <p:txBody>
            <a:bodyPr vert="horz" lIns="0" tIns="0" rIns="0" bIns="0" rtlCol="0" anchor="ctr">
              <a:noAutofit/>
            </a:bodyPr>
            <a:lstStyle>
              <a:lvl1pPr marL="0" indent="0" algn="r" defTabSz="914400" rtl="0" eaLnBrk="1" latinLnBrk="0" hangingPunct="1">
                <a:lnSpc>
                  <a:spcPct val="100000"/>
                </a:lnSpc>
                <a:spcBef>
                  <a:spcPts val="0"/>
                </a:spcBef>
                <a:spcAft>
                  <a:spcPts val="0"/>
                </a:spcAft>
                <a:buClr>
                  <a:schemeClr val="accent1">
                    <a:lumMod val="50000"/>
                  </a:schemeClr>
                </a:buClr>
                <a:buSzPct val="40000"/>
                <a:buFont typeface="Wingdings" panose="05000000000000000000" pitchFamily="2" charset="2"/>
                <a:buNone/>
                <a:defRPr sz="28700" b="1" i="1" kern="0" baseline="0">
                  <a:ln w="19050">
                    <a:solidFill>
                      <a:schemeClr val="bg1"/>
                    </a:solidFill>
                  </a:ln>
                  <a:solidFill>
                    <a:schemeClr val="accent1"/>
                  </a:solidFill>
                  <a:latin typeface="Baskerville Old Face" panose="02020602080505020303" pitchFamily="18" charset="0"/>
                  <a:ea typeface="宋体" panose="02010600030101010101" pitchFamily="2" charset="-122"/>
                  <a:cs typeface="+mn-cs"/>
                </a:defRPr>
              </a:lvl1pPr>
              <a:lvl2pPr marL="357188" indent="-357188" algn="just" defTabSz="914400" rtl="0" eaLnBrk="1" latinLnBrk="0" hangingPunct="1">
                <a:lnSpc>
                  <a:spcPct val="130000"/>
                </a:lnSpc>
                <a:spcBef>
                  <a:spcPts val="200"/>
                </a:spcBef>
                <a:spcAft>
                  <a:spcPts val="800"/>
                </a:spcAft>
                <a:buFont typeface="Baskerville Old Face" panose="02020602080505020303" pitchFamily="18" charset="0"/>
                <a:buChar char=" "/>
                <a:defRPr sz="1600" kern="1200" baseline="0">
                  <a:solidFill>
                    <a:schemeClr val="bg1">
                      <a:lumMod val="50000"/>
                    </a:schemeClr>
                  </a:solidFill>
                  <a:latin typeface="Baskerville Old Face" panose="02020602080505020303" pitchFamily="18" charset="0"/>
                  <a:ea typeface="宋体" panose="0201060003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Clr>
                  <a:srgbClr val="D6A953">
                    <a:lumMod val="50000"/>
                  </a:srgbClr>
                </a:buClr>
                <a:defRPr/>
              </a:pPr>
              <a:r>
                <a:rPr lang="en-US" altLang="zh-CN" sz="16600" dirty="0" smtClean="0">
                  <a:ln w="19050">
                    <a:solidFill>
                      <a:srgbClr val="FFFFFF"/>
                    </a:solidFill>
                  </a:ln>
                  <a:solidFill>
                    <a:srgbClr val="1B6AA2"/>
                  </a:solidFill>
                </a:rPr>
                <a:t>5</a:t>
              </a:r>
              <a:endParaRPr lang="zh-CN" altLang="en-US" sz="16600" dirty="0">
                <a:ln w="19050">
                  <a:solidFill>
                    <a:srgbClr val="FFFFFF"/>
                  </a:solidFill>
                </a:ln>
                <a:solidFill>
                  <a:srgbClr val="1B6AA2"/>
                </a:solidFill>
              </a:endParaRPr>
            </a:p>
          </p:txBody>
        </p:sp>
      </p:grpSp>
      <p:sp>
        <p:nvSpPr>
          <p:cNvPr id="48" name="Rectangle 3"/>
          <p:cNvSpPr/>
          <p:nvPr/>
        </p:nvSpPr>
        <p:spPr>
          <a:xfrm>
            <a:off x="4849904" y="3261020"/>
            <a:ext cx="7342096" cy="3023042"/>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49" name="Group 25"/>
          <p:cNvGrpSpPr/>
          <p:nvPr/>
        </p:nvGrpSpPr>
        <p:grpSpPr>
          <a:xfrm>
            <a:off x="5665943" y="3554052"/>
            <a:ext cx="5934386" cy="2095281"/>
            <a:chOff x="6143635" y="1860117"/>
            <a:chExt cx="4450789" cy="1485418"/>
          </a:xfrm>
        </p:grpSpPr>
        <p:sp>
          <p:nvSpPr>
            <p:cNvPr id="51" name="Freeform 127"/>
            <p:cNvSpPr>
              <a:spLocks/>
            </p:cNvSpPr>
            <p:nvPr/>
          </p:nvSpPr>
          <p:spPr bwMode="auto">
            <a:xfrm>
              <a:off x="6182829" y="1860117"/>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2" name="Rectangle 15"/>
            <p:cNvSpPr/>
            <p:nvPr/>
          </p:nvSpPr>
          <p:spPr>
            <a:xfrm>
              <a:off x="6143635" y="2357436"/>
              <a:ext cx="4450789" cy="988099"/>
            </a:xfrm>
            <a:prstGeom prst="rect">
              <a:avLst/>
            </a:prstGeom>
          </p:spPr>
          <p:txBody>
            <a:bodyPr wrap="squar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根据改进措施的实施，及时了解运营数据相应的变化，不断优化和改进，不仅仅要治标，而且要治本，使同类的问题不再出现；持续的监控和反馈，不断寻找能从最根本上解决问题的最优方案</a:t>
              </a:r>
            </a:p>
          </p:txBody>
        </p:sp>
      </p:grpSp>
      <p:grpSp>
        <p:nvGrpSpPr>
          <p:cNvPr id="53" name="Group 27"/>
          <p:cNvGrpSpPr/>
          <p:nvPr/>
        </p:nvGrpSpPr>
        <p:grpSpPr>
          <a:xfrm>
            <a:off x="3437580" y="4772541"/>
            <a:ext cx="1524011" cy="1511521"/>
            <a:chOff x="4572000" y="2714626"/>
            <a:chExt cx="1143008" cy="1071570"/>
          </a:xfrm>
        </p:grpSpPr>
        <p:sp>
          <p:nvSpPr>
            <p:cNvPr id="54" name="Rectangle 13"/>
            <p:cNvSpPr/>
            <p:nvPr/>
          </p:nvSpPr>
          <p:spPr>
            <a:xfrm>
              <a:off x="4572000" y="2714626"/>
              <a:ext cx="1143008" cy="107157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57" name="Group 23"/>
            <p:cNvGrpSpPr/>
            <p:nvPr/>
          </p:nvGrpSpPr>
          <p:grpSpPr>
            <a:xfrm>
              <a:off x="4984817" y="3056006"/>
              <a:ext cx="397674" cy="397670"/>
              <a:chOff x="4870563" y="3884444"/>
              <a:chExt cx="366051" cy="366050"/>
            </a:xfrm>
            <a:solidFill>
              <a:schemeClr val="bg1"/>
            </a:solidFill>
          </p:grpSpPr>
          <p:sp>
            <p:nvSpPr>
              <p:cNvPr id="62" name="AutoShape 56"/>
              <p:cNvSpPr>
                <a:spLocks/>
              </p:cNvSpPr>
              <p:nvPr/>
            </p:nvSpPr>
            <p:spPr bwMode="auto">
              <a:xfrm>
                <a:off x="4870563"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63" name="AutoShape 57"/>
              <p:cNvSpPr>
                <a:spLocks/>
              </p:cNvSpPr>
              <p:nvPr/>
            </p:nvSpPr>
            <p:spPr bwMode="auto">
              <a:xfrm>
                <a:off x="5122106"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64" name="AutoShape 58"/>
              <p:cNvSpPr>
                <a:spLocks/>
              </p:cNvSpPr>
              <p:nvPr/>
            </p:nvSpPr>
            <p:spPr bwMode="auto">
              <a:xfrm>
                <a:off x="4996334"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65" name="Group 28"/>
          <p:cNvGrpSpPr/>
          <p:nvPr/>
        </p:nvGrpSpPr>
        <p:grpSpPr>
          <a:xfrm>
            <a:off x="1913569" y="4772541"/>
            <a:ext cx="1524011" cy="1511521"/>
            <a:chOff x="3428992" y="2714626"/>
            <a:chExt cx="1143008" cy="1071570"/>
          </a:xfrm>
        </p:grpSpPr>
        <p:sp>
          <p:nvSpPr>
            <p:cNvPr id="66" name="Rectangle 11"/>
            <p:cNvSpPr/>
            <p:nvPr/>
          </p:nvSpPr>
          <p:spPr>
            <a:xfrm>
              <a:off x="3428992" y="2714626"/>
              <a:ext cx="1143008" cy="107157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67" name="AutoShape 59"/>
            <p:cNvSpPr>
              <a:spLocks/>
            </p:cNvSpPr>
            <p:nvPr/>
          </p:nvSpPr>
          <p:spPr bwMode="auto">
            <a:xfrm>
              <a:off x="3770344" y="3056005"/>
              <a:ext cx="398352" cy="39767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68" name="Group 26"/>
          <p:cNvGrpSpPr/>
          <p:nvPr/>
        </p:nvGrpSpPr>
        <p:grpSpPr>
          <a:xfrm>
            <a:off x="3437580" y="3261020"/>
            <a:ext cx="1524011" cy="1511521"/>
            <a:chOff x="4572000" y="1643056"/>
            <a:chExt cx="1143008" cy="1071570"/>
          </a:xfrm>
        </p:grpSpPr>
        <p:sp>
          <p:nvSpPr>
            <p:cNvPr id="69" name="Rectangle 12"/>
            <p:cNvSpPr/>
            <p:nvPr/>
          </p:nvSpPr>
          <p:spPr>
            <a:xfrm>
              <a:off x="4572000" y="1643056"/>
              <a:ext cx="1143008" cy="107157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78" name="Group 24"/>
            <p:cNvGrpSpPr/>
            <p:nvPr/>
          </p:nvGrpSpPr>
          <p:grpSpPr>
            <a:xfrm>
              <a:off x="4984790" y="1965928"/>
              <a:ext cx="398352" cy="373200"/>
              <a:chOff x="3357554" y="4643452"/>
              <a:chExt cx="366676" cy="343525"/>
            </a:xfrm>
            <a:solidFill>
              <a:schemeClr val="bg1"/>
            </a:solidFill>
          </p:grpSpPr>
          <p:sp>
            <p:nvSpPr>
              <p:cNvPr id="79" name="AutoShape 110"/>
              <p:cNvSpPr>
                <a:spLocks/>
              </p:cNvSpPr>
              <p:nvPr/>
            </p:nvSpPr>
            <p:spPr bwMode="auto">
              <a:xfrm>
                <a:off x="3403860" y="468913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80" name="AutoShape 111"/>
              <p:cNvSpPr>
                <a:spLocks/>
              </p:cNvSpPr>
              <p:nvPr/>
            </p:nvSpPr>
            <p:spPr bwMode="auto">
              <a:xfrm>
                <a:off x="3357554" y="464345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81" name="Group 29"/>
          <p:cNvGrpSpPr/>
          <p:nvPr/>
        </p:nvGrpSpPr>
        <p:grpSpPr>
          <a:xfrm>
            <a:off x="1913569" y="3261020"/>
            <a:ext cx="1524011" cy="1511521"/>
            <a:chOff x="3428992" y="1643056"/>
            <a:chExt cx="1143008" cy="1071570"/>
          </a:xfrm>
        </p:grpSpPr>
        <p:sp>
          <p:nvSpPr>
            <p:cNvPr id="82" name="Rectangle 10"/>
            <p:cNvSpPr/>
            <p:nvPr/>
          </p:nvSpPr>
          <p:spPr>
            <a:xfrm>
              <a:off x="3428992" y="1643056"/>
              <a:ext cx="1143008" cy="107157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104" name="AutoShape 112"/>
            <p:cNvSpPr>
              <a:spLocks/>
            </p:cNvSpPr>
            <p:nvPr/>
          </p:nvSpPr>
          <p:spPr bwMode="auto">
            <a:xfrm>
              <a:off x="3770371" y="1964927"/>
              <a:ext cx="397672" cy="39835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36612043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7"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数据分析工具</a:t>
            </a:r>
          </a:p>
        </p:txBody>
      </p:sp>
      <p:sp>
        <p:nvSpPr>
          <p:cNvPr id="8"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6283570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id="{3CB4C05B-466D-42F0-8A9C-7037FA0D7791}"/>
              </a:ext>
            </a:extLst>
          </p:cNvPr>
          <p:cNvSpPr txBox="1"/>
          <p:nvPr/>
        </p:nvSpPr>
        <p:spPr>
          <a:xfrm>
            <a:off x="762706" y="738158"/>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chemeClr val="tx2">
                    <a:lumMod val="75000"/>
                  </a:schemeClr>
                </a:solidFill>
                <a:latin typeface="微软雅黑" panose="020B0503020204020204" pitchFamily="34" charset="-122"/>
                <a:ea typeface="微软雅黑" panose="020B0503020204020204" pitchFamily="34" charset="-122"/>
              </a:rPr>
              <a:t>生意参谋</a:t>
            </a:r>
          </a:p>
        </p:txBody>
      </p:sp>
      <p:sp>
        <p:nvSpPr>
          <p:cNvPr id="38" name="矩形 37">
            <a:extLst>
              <a:ext uri="{FF2B5EF4-FFF2-40B4-BE49-F238E27FC236}">
                <a16:creationId xmlns:a16="http://schemas.microsoft.com/office/drawing/2014/main" id="{1F404901-36C8-4D2C-AB94-EC4157A098BA}"/>
              </a:ext>
            </a:extLst>
          </p:cNvPr>
          <p:cNvSpPr/>
          <p:nvPr/>
        </p:nvSpPr>
        <p:spPr>
          <a:xfrm>
            <a:off x="0" y="4392707"/>
            <a:ext cx="12192000" cy="2465294"/>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35" name="图片 34" descr="C:\Users\Administrator\Documents\Tencent Files\519609284\Image\C2C\JAFG}U5@3RL~~}JSS[VC5$9.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2380" y="1505292"/>
            <a:ext cx="8439197" cy="3604894"/>
          </a:xfrm>
          <a:prstGeom prst="rect">
            <a:avLst/>
          </a:prstGeom>
          <a:noFill/>
          <a:ln w="76200">
            <a:noFill/>
          </a:ln>
        </p:spPr>
      </p:pic>
      <p:sp>
        <p:nvSpPr>
          <p:cNvPr id="39" name="Rectangle 14"/>
          <p:cNvSpPr/>
          <p:nvPr/>
        </p:nvSpPr>
        <p:spPr>
          <a:xfrm>
            <a:off x="994569" y="5354028"/>
            <a:ext cx="10202862" cy="799706"/>
          </a:xfrm>
          <a:prstGeom prst="rect">
            <a:avLst/>
          </a:prstGeom>
        </p:spPr>
        <p:txBody>
          <a:bodyPr wrap="square">
            <a:spAutoFit/>
          </a:bodyPr>
          <a:lstStyle/>
          <a:p>
            <a:pPr algn="ctr">
              <a:lnSpc>
                <a:spcPct val="120000"/>
              </a:lnSpc>
            </a:pP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生意参谋是淘宝网官方提供的综合性网店数据分析平台，为天猫、淘宝卖家提供流量、商品、交易等网店经营全链路的数据展示、分析、解读、预测等功能</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Tree>
    <p:custDataLst>
      <p:tags r:id="rId1"/>
    </p:custDataLst>
    <p:extLst>
      <p:ext uri="{BB962C8B-B14F-4D97-AF65-F5344CB8AC3E}">
        <p14:creationId xmlns:p14="http://schemas.microsoft.com/office/powerpoint/2010/main" val="27381673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id="{3CB4C05B-466D-42F0-8A9C-7037FA0D7791}"/>
              </a:ext>
            </a:extLst>
          </p:cNvPr>
          <p:cNvSpPr txBox="1"/>
          <p:nvPr/>
        </p:nvSpPr>
        <p:spPr>
          <a:xfrm>
            <a:off x="762706" y="738158"/>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chemeClr val="tx2">
                    <a:lumMod val="75000"/>
                  </a:schemeClr>
                </a:solidFill>
                <a:latin typeface="微软雅黑" panose="020B0503020204020204" pitchFamily="34" charset="-122"/>
                <a:ea typeface="微软雅黑" panose="020B0503020204020204" pitchFamily="34" charset="-122"/>
              </a:rPr>
              <a:t>生意经</a:t>
            </a:r>
          </a:p>
        </p:txBody>
      </p:sp>
      <p:sp>
        <p:nvSpPr>
          <p:cNvPr id="38" name="矩形 37">
            <a:extLst>
              <a:ext uri="{FF2B5EF4-FFF2-40B4-BE49-F238E27FC236}">
                <a16:creationId xmlns:a16="http://schemas.microsoft.com/office/drawing/2014/main" id="{1F404901-36C8-4D2C-AB94-EC4157A098BA}"/>
              </a:ext>
            </a:extLst>
          </p:cNvPr>
          <p:cNvSpPr/>
          <p:nvPr/>
        </p:nvSpPr>
        <p:spPr>
          <a:xfrm>
            <a:off x="0" y="1684341"/>
            <a:ext cx="12192000" cy="1163362"/>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Rectangle 14"/>
          <p:cNvSpPr/>
          <p:nvPr/>
        </p:nvSpPr>
        <p:spPr>
          <a:xfrm>
            <a:off x="994569" y="1866169"/>
            <a:ext cx="10202862" cy="799706"/>
          </a:xfrm>
          <a:prstGeom prst="rect">
            <a:avLst/>
          </a:prstGeom>
        </p:spPr>
        <p:txBody>
          <a:bodyPr wrap="square">
            <a:spAutoFit/>
          </a:bodyPr>
          <a:lstStyle/>
          <a:p>
            <a:pPr algn="ctr">
              <a:lnSpc>
                <a:spcPct val="120000"/>
              </a:lnSpc>
            </a:pP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生意经帮助卖家对本店和行业数据进行多方位分析，助力优化标题、筛选上架时间、提升搜索排名等，也是淘宝、天猫卖家常用的第三方网店数据分析软件之一</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5" name="图片 4" descr="C:\Users\Administrator\Desktop\2017-11-03_100541.jpg"/>
          <p:cNvPicPr/>
          <p:nvPr/>
        </p:nvPicPr>
        <p:blipFill>
          <a:blip r:embed="rId3">
            <a:extLst>
              <a:ext uri="{28A0092B-C50C-407E-A947-70E740481C1C}">
                <a14:useLocalDpi xmlns:a14="http://schemas.microsoft.com/office/drawing/2010/main" val="0"/>
              </a:ext>
            </a:extLst>
          </a:blip>
          <a:srcRect/>
          <a:stretch>
            <a:fillRect/>
          </a:stretch>
        </p:blipFill>
        <p:spPr bwMode="auto">
          <a:xfrm>
            <a:off x="994569" y="3539508"/>
            <a:ext cx="6259580" cy="2178162"/>
          </a:xfrm>
          <a:prstGeom prst="rect">
            <a:avLst/>
          </a:prstGeom>
          <a:noFill/>
          <a:ln>
            <a:solidFill>
              <a:schemeClr val="tx2">
                <a:lumMod val="75000"/>
              </a:schemeClr>
            </a:solidFill>
          </a:ln>
        </p:spPr>
      </p:pic>
      <p:sp>
        <p:nvSpPr>
          <p:cNvPr id="8" name="Rectangle 14"/>
          <p:cNvSpPr/>
          <p:nvPr/>
        </p:nvSpPr>
        <p:spPr>
          <a:xfrm>
            <a:off x="7763054" y="3917625"/>
            <a:ext cx="3558087" cy="1421928"/>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noProof="1">
                <a:solidFill>
                  <a:schemeClr val="tx2">
                    <a:lumMod val="75000"/>
                  </a:schemeClr>
                </a:solidFill>
                <a:latin typeface="微软雅黑" panose="020B0503020204020204" pitchFamily="34" charset="-122"/>
                <a:ea typeface="微软雅黑" panose="020B0503020204020204" pitchFamily="34" charset="-122"/>
                <a:cs typeface="Open Sans Light" pitchFamily="34" charset="0"/>
              </a:rPr>
              <a:t>从卖家中心的“我订购的应用”</a:t>
            </a:r>
            <a:r>
              <a:rPr lang="en-US" altLang="zh-CN" noProof="1">
                <a:solidFill>
                  <a:schemeClr val="tx2">
                    <a:lumMod val="75000"/>
                  </a:schemeClr>
                </a:solidFill>
                <a:latin typeface="微软雅黑" panose="020B0503020204020204" pitchFamily="34" charset="-122"/>
                <a:ea typeface="微软雅黑" panose="020B0503020204020204" pitchFamily="34" charset="-122"/>
                <a:cs typeface="Open Sans Light" pitchFamily="34" charset="0"/>
              </a:rPr>
              <a:t>-“</a:t>
            </a:r>
            <a:r>
              <a:rPr lang="zh-CN" altLang="en-US" noProof="1">
                <a:solidFill>
                  <a:schemeClr val="tx2">
                    <a:lumMod val="75000"/>
                  </a:schemeClr>
                </a:solidFill>
                <a:latin typeface="微软雅黑" panose="020B0503020204020204" pitchFamily="34" charset="-122"/>
                <a:ea typeface="微软雅黑" panose="020B0503020204020204" pitchFamily="34" charset="-122"/>
                <a:cs typeface="Open Sans Light" pitchFamily="34" charset="0"/>
              </a:rPr>
              <a:t>服务订购”中进入</a:t>
            </a:r>
            <a:r>
              <a:rPr lang="zh-CN" altLang="en-US" noProof="1">
                <a:solidFill>
                  <a:schemeClr val="tx2">
                    <a:lumMod val="75000"/>
                  </a:schemeClr>
                </a:solidFill>
                <a:latin typeface="微软雅黑" panose="020B0503020204020204" pitchFamily="34" charset="-122"/>
                <a:ea typeface="微软雅黑" panose="020B0503020204020204" pitchFamily="34" charset="-122"/>
                <a:cs typeface="Open Sans Light" pitchFamily="34" charset="0"/>
              </a:rPr>
              <a:t>服务</a:t>
            </a:r>
            <a:r>
              <a:rPr lang="zh-CN" altLang="en-US" noProof="1" smtClean="0">
                <a:solidFill>
                  <a:schemeClr val="tx2">
                    <a:lumMod val="75000"/>
                  </a:schemeClr>
                </a:solidFill>
                <a:latin typeface="微软雅黑" panose="020B0503020204020204" pitchFamily="34" charset="-122"/>
                <a:ea typeface="微软雅黑" panose="020B0503020204020204" pitchFamily="34" charset="-122"/>
                <a:cs typeface="Open Sans Light" pitchFamily="34" charset="0"/>
              </a:rPr>
              <a:t>市场，直接</a:t>
            </a:r>
            <a:r>
              <a:rPr lang="zh-CN" altLang="en-US" noProof="1">
                <a:solidFill>
                  <a:schemeClr val="tx2">
                    <a:lumMod val="75000"/>
                  </a:schemeClr>
                </a:solidFill>
                <a:latin typeface="微软雅黑" panose="020B0503020204020204" pitchFamily="34" charset="-122"/>
                <a:ea typeface="微软雅黑" panose="020B0503020204020204" pitchFamily="34" charset="-122"/>
                <a:cs typeface="Open Sans Light" pitchFamily="34" charset="0"/>
              </a:rPr>
              <a:t>搜索“生意经”，在显示的结果中进行筛选购买</a:t>
            </a:r>
            <a:endParaRPr lang="en-US" noProof="1">
              <a:solidFill>
                <a:schemeClr val="tx2">
                  <a:lumMod val="75000"/>
                </a:schemeClr>
              </a:solidFill>
              <a:latin typeface="微软雅黑" panose="020B0503020204020204" pitchFamily="34" charset="-122"/>
              <a:ea typeface="微软雅黑" panose="020B0503020204020204" pitchFamily="34" charset="-122"/>
              <a:cs typeface="Open Sans Light" pitchFamily="34" charset="0"/>
            </a:endParaRPr>
          </a:p>
        </p:txBody>
      </p:sp>
    </p:spTree>
    <p:custDataLst>
      <p:tags r:id="rId1"/>
    </p:custDataLst>
    <p:extLst>
      <p:ext uri="{BB962C8B-B14F-4D97-AF65-F5344CB8AC3E}">
        <p14:creationId xmlns:p14="http://schemas.microsoft.com/office/powerpoint/2010/main" val="33634669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55"/>
          <p:cNvSpPr/>
          <p:nvPr/>
        </p:nvSpPr>
        <p:spPr>
          <a:xfrm>
            <a:off x="5785407" y="4744772"/>
            <a:ext cx="6039693" cy="1044412"/>
          </a:xfrm>
          <a:prstGeom prst="rect">
            <a:avLst/>
          </a:prstGeom>
          <a:solidFill>
            <a:srgbClr val="1B6AA2">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阿</a:t>
            </a:r>
            <a:r>
              <a:rPr lang="zh-CN" altLang="en-US" sz="2800" dirty="0" smtClean="0">
                <a:latin typeface="微软雅黑" panose="020B0503020204020204" pitchFamily="34" charset="-122"/>
                <a:ea typeface="微软雅黑" panose="020B0503020204020204" pitchFamily="34" charset="-122"/>
              </a:rPr>
              <a:t>里数据：</a:t>
            </a:r>
            <a:r>
              <a:rPr lang="en-US" sz="2800" dirty="0">
                <a:latin typeface="微软雅黑" panose="020B0503020204020204" pitchFamily="34" charset="-122"/>
                <a:ea typeface="微软雅黑" panose="020B0503020204020204" pitchFamily="34" charset="-122"/>
              </a:rPr>
              <a:t>dt.alibaba.com</a:t>
            </a:r>
            <a:endParaRPr lang="en-US" sz="2800" dirty="0">
              <a:latin typeface="微软雅黑" panose="020B0503020204020204" pitchFamily="34" charset="-122"/>
              <a:ea typeface="微软雅黑" panose="020B0503020204020204" pitchFamily="34" charset="-122"/>
            </a:endParaRPr>
          </a:p>
        </p:txBody>
      </p:sp>
      <p:sp>
        <p:nvSpPr>
          <p:cNvPr id="17" name="Rectangle 55"/>
          <p:cNvSpPr/>
          <p:nvPr/>
        </p:nvSpPr>
        <p:spPr>
          <a:xfrm>
            <a:off x="855745" y="1992864"/>
            <a:ext cx="5400003" cy="1044412"/>
          </a:xfrm>
          <a:prstGeom prst="rect">
            <a:avLst/>
          </a:prstGeom>
          <a:solidFill>
            <a:srgbClr val="1B6AA2">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百度</a:t>
            </a:r>
            <a:r>
              <a:rPr lang="zh-CN" altLang="en-US" sz="2800" dirty="0" smtClean="0">
                <a:latin typeface="微软雅黑" panose="020B0503020204020204" pitchFamily="34" charset="-122"/>
                <a:ea typeface="微软雅黑" panose="020B0503020204020204" pitchFamily="34" charset="-122"/>
              </a:rPr>
              <a:t>指数：</a:t>
            </a:r>
            <a:r>
              <a:rPr lang="en-US" sz="2800" dirty="0" smtClean="0">
                <a:latin typeface="微软雅黑" panose="020B0503020204020204" pitchFamily="34" charset="-122"/>
                <a:ea typeface="微软雅黑" panose="020B0503020204020204" pitchFamily="34" charset="-122"/>
              </a:rPr>
              <a:t>index.baidu.com</a:t>
            </a:r>
            <a:endParaRPr lang="en-US" sz="2800" dirty="0">
              <a:latin typeface="微软雅黑" panose="020B0503020204020204" pitchFamily="34" charset="-122"/>
              <a:ea typeface="微软雅黑" panose="020B0503020204020204" pitchFamily="34" charset="-122"/>
            </a:endParaRPr>
          </a:p>
        </p:txBody>
      </p:sp>
      <p:sp>
        <p:nvSpPr>
          <p:cNvPr id="36" name="文本框 35">
            <a:extLst>
              <a:ext uri="{FF2B5EF4-FFF2-40B4-BE49-F238E27FC236}">
                <a16:creationId xmlns:a16="http://schemas.microsoft.com/office/drawing/2014/main" id="{3CB4C05B-466D-42F0-8A9C-7037FA0D7791}"/>
              </a:ext>
            </a:extLst>
          </p:cNvPr>
          <p:cNvSpPr txBox="1"/>
          <p:nvPr/>
        </p:nvSpPr>
        <p:spPr>
          <a:xfrm>
            <a:off x="762706" y="738158"/>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chemeClr val="tx2">
                    <a:lumMod val="75000"/>
                  </a:schemeClr>
                </a:solidFill>
                <a:latin typeface="微软雅黑" panose="020B0503020204020204" pitchFamily="34" charset="-122"/>
                <a:ea typeface="微软雅黑" panose="020B0503020204020204" pitchFamily="34" charset="-122"/>
              </a:rPr>
              <a:t>其他数据分析工具</a:t>
            </a:r>
            <a:endParaRPr lang="zh-CN" altLang="en-US" sz="3200" b="1" dirty="0">
              <a:solidFill>
                <a:schemeClr val="tx2">
                  <a:lumMod val="75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855746" y="3866348"/>
            <a:ext cx="5400000" cy="242807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a:blip r:embed="rId4"/>
          <a:stretch>
            <a:fillRect/>
          </a:stretch>
        </p:blipFill>
        <p:spPr>
          <a:xfrm>
            <a:off x="6096000" y="1387985"/>
            <a:ext cx="5400000" cy="241331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140060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524F6A"/>
        </a:solidFill>
        <a:effectLst/>
      </p:bgPr>
    </p:bg>
    <p:spTree>
      <p:nvGrpSpPr>
        <p:cNvPr id="1" name=""/>
        <p:cNvGrpSpPr/>
        <p:nvPr/>
      </p:nvGrpSpPr>
      <p:grpSpPr>
        <a:xfrm>
          <a:off x="0" y="0"/>
          <a:ext cx="0" cy="0"/>
          <a:chOff x="0" y="0"/>
          <a:chExt cx="0" cy="0"/>
        </a:xfrm>
      </p:grpSpPr>
      <p:grpSp>
        <p:nvGrpSpPr>
          <p:cNvPr id="4" name="组合 3"/>
          <p:cNvGrpSpPr/>
          <p:nvPr/>
        </p:nvGrpSpPr>
        <p:grpSpPr>
          <a:xfrm>
            <a:off x="1735504" y="1938938"/>
            <a:ext cx="9108701" cy="2339102"/>
            <a:chOff x="2952637" y="409996"/>
            <a:chExt cx="6724650" cy="2339102"/>
          </a:xfrm>
        </p:grpSpPr>
        <p:sp>
          <p:nvSpPr>
            <p:cNvPr id="5" name="文本框 4"/>
            <p:cNvSpPr txBox="1"/>
            <p:nvPr/>
          </p:nvSpPr>
          <p:spPr>
            <a:xfrm>
              <a:off x="4414033" y="409996"/>
              <a:ext cx="3801858" cy="1323439"/>
            </a:xfrm>
            <a:prstGeom prst="rect">
              <a:avLst/>
            </a:prstGeom>
            <a:noFill/>
          </p:spPr>
          <p:txBody>
            <a:bodyPr wrap="square" rtlCol="0">
              <a:spAutoFit/>
            </a:bodyPr>
            <a:lstStyle/>
            <a:p>
              <a:pPr algn="ctr"/>
              <a:r>
                <a:rPr lang="zh-CN" altLang="en-US" sz="8000" dirty="0">
                  <a:solidFill>
                    <a:schemeClr val="bg1"/>
                  </a:solidFill>
                  <a:latin typeface="微软雅黑" panose="020B0503020204020204" pitchFamily="34" charset="-122"/>
                  <a:ea typeface="微软雅黑" panose="020B0503020204020204" pitchFamily="34" charset="-122"/>
                </a:rPr>
                <a:t>感谢聆听</a:t>
              </a:r>
            </a:p>
          </p:txBody>
        </p:sp>
        <p:sp>
          <p:nvSpPr>
            <p:cNvPr id="6" name="文本框 5"/>
            <p:cNvSpPr txBox="1"/>
            <p:nvPr/>
          </p:nvSpPr>
          <p:spPr>
            <a:xfrm>
              <a:off x="2952637" y="1733435"/>
              <a:ext cx="6724650" cy="1015663"/>
            </a:xfrm>
            <a:prstGeom prst="rect">
              <a:avLst/>
            </a:prstGeom>
            <a:noFill/>
          </p:spPr>
          <p:txBody>
            <a:bodyPr wrap="square" rtlCol="0">
              <a:spAutoFit/>
            </a:bodyPr>
            <a:lstStyle/>
            <a:p>
              <a:pPr algn="ctr"/>
              <a:r>
                <a:rPr lang="en-US" altLang="zh-CN" sz="6000" dirty="0">
                  <a:solidFill>
                    <a:schemeClr val="bg1"/>
                  </a:solidFill>
                  <a:latin typeface="微软雅黑" panose="020B0503020204020204" pitchFamily="34" charset="-122"/>
                  <a:ea typeface="微软雅黑" panose="020B0503020204020204" pitchFamily="34" charset="-122"/>
                </a:rPr>
                <a:t>THANK YOU</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960084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_CONTENTSID" val="292"/>
  <p:tag name="MH_SECTIONID" val="293,294,"/>
</p:tagLst>
</file>

<file path=ppt/tags/tag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0.xml><?xml version="1.0" encoding="utf-8"?>
<p:tagLst xmlns:a="http://schemas.openxmlformats.org/drawingml/2006/main" xmlns:r="http://schemas.openxmlformats.org/officeDocument/2006/relationships" xmlns:p="http://schemas.openxmlformats.org/presentationml/2006/main">
  <p:tag name="MH" val="20181008104604"/>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81008104604"/>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81008104604"/>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81008104604"/>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81008104604"/>
  <p:tag name="MH_LIBRARY" val="GRAPHIC"/>
  <p:tag name="MH_TYPE" val="Other"/>
  <p:tag name="MH_ORDER" val="11"/>
</p:tagLst>
</file>

<file path=ppt/tags/tag15.xml><?xml version="1.0" encoding="utf-8"?>
<p:tagLst xmlns:a="http://schemas.openxmlformats.org/drawingml/2006/main" xmlns:r="http://schemas.openxmlformats.org/officeDocument/2006/relationships" xmlns:p="http://schemas.openxmlformats.org/presentationml/2006/main">
  <p:tag name="MH" val="20181008104604"/>
  <p:tag name="MH_LIBRARY" val="GRAPHIC"/>
  <p:tag name="MH_TYPE" val="Other"/>
  <p:tag name="MH_ORDER" val="12"/>
</p:tagLst>
</file>

<file path=ppt/tags/tag16.xml><?xml version="1.0" encoding="utf-8"?>
<p:tagLst xmlns:a="http://schemas.openxmlformats.org/drawingml/2006/main" xmlns:r="http://schemas.openxmlformats.org/officeDocument/2006/relationships" xmlns:p="http://schemas.openxmlformats.org/presentationml/2006/main">
  <p:tag name="MH" val="20181008104604"/>
  <p:tag name="MH_LIBRARY" val="GRAPHIC"/>
  <p:tag name="MH_TYPE" val="SubTitle"/>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81008104604"/>
  <p:tag name="MH_LIBRARY" val="GRAPHIC"/>
  <p:tag name="MH_TYPE" val="Other"/>
  <p:tag name="MH_ORDER" val="14"/>
</p:tagLst>
</file>

<file path=ppt/tags/tag18.xml><?xml version="1.0" encoding="utf-8"?>
<p:tagLst xmlns:a="http://schemas.openxmlformats.org/drawingml/2006/main" xmlns:r="http://schemas.openxmlformats.org/officeDocument/2006/relationships" xmlns:p="http://schemas.openxmlformats.org/presentationml/2006/main">
  <p:tag name="MH" val="20181008104604"/>
  <p:tag name="MH_LIBRARY" val="GRAPHIC"/>
  <p:tag name="MH_TYPE" val="Other"/>
  <p:tag name="MH_ORDER" val="15"/>
</p:tagLst>
</file>

<file path=ppt/tags/tag1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2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21.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22.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23.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24.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25.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26.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27.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28.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2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3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31.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4"/>
</p:tagLst>
</file>

<file path=ppt/tags/tag32.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5"/>
</p:tagLst>
</file>

<file path=ppt/tags/tag33.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6"/>
</p:tagLst>
</file>

<file path=ppt/tags/tag34.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7"/>
</p:tagLst>
</file>

<file path=ppt/tags/tag35.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8"/>
</p:tagLst>
</file>

<file path=ppt/tags/tag36.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9"/>
</p:tagLst>
</file>

<file path=ppt/tags/tag37.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20"/>
</p:tagLst>
</file>

<file path=ppt/tags/tag38.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21"/>
</p:tagLst>
</file>

<file path=ppt/tags/tag39.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22"/>
</p:tagLst>
</file>

<file path=ppt/tags/tag40.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23"/>
</p:tagLst>
</file>

<file path=ppt/tags/tag41.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24"/>
</p:tagLst>
</file>

<file path=ppt/tags/tag42.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25"/>
</p:tagLst>
</file>

<file path=ppt/tags/tag43.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26"/>
</p:tagLst>
</file>

<file path=ppt/tags/tag44.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2"/>
</p:tagLst>
</file>

<file path=ppt/tags/tag46.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4"/>
</p:tagLst>
</file>

<file path=ppt/tags/tag48.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5"/>
</p:tagLst>
</file>

<file path=ppt/tags/tag49.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6"/>
</p:tagLst>
</file>

<file path=ppt/tags/tag50.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7"/>
</p:tagLst>
</file>

<file path=ppt/tags/tag51.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8"/>
</p:tagLst>
</file>

<file path=ppt/tags/tag52.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9"/>
</p:tagLst>
</file>

<file path=ppt/tags/tag53.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0"/>
</p:tagLst>
</file>

<file path=ppt/tags/tag54.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1"/>
</p:tagLst>
</file>

<file path=ppt/tags/tag55.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2"/>
</p:tagLst>
</file>

<file path=ppt/tags/tag56.xml><?xml version="1.0" encoding="utf-8"?>
<p:tagLst xmlns:a="http://schemas.openxmlformats.org/drawingml/2006/main" xmlns:r="http://schemas.openxmlformats.org/officeDocument/2006/relationships" xmlns:p="http://schemas.openxmlformats.org/presentationml/2006/main">
  <p:tag name="MH" val="20181008150552"/>
  <p:tag name="MH_LIBRARY" val="GRAPHIC"/>
  <p:tag name="MH_TYPE" val="Other"/>
  <p:tag name="MH_ORDER" val="13"/>
</p:tagLst>
</file>

<file path=ppt/tags/tag57.xml><?xml version="1.0" encoding="utf-8"?>
<p:tagLst xmlns:a="http://schemas.openxmlformats.org/drawingml/2006/main" xmlns:r="http://schemas.openxmlformats.org/officeDocument/2006/relationships" xmlns:p="http://schemas.openxmlformats.org/presentationml/2006/main">
  <p:tag name="ISLIDE.VECTOR" val="3b815481-1f01-4a39-8693-1e1548fb6980"/>
</p:tagLst>
</file>

<file path=ppt/tags/tag58.xml><?xml version="1.0" encoding="utf-8"?>
<p:tagLst xmlns:a="http://schemas.openxmlformats.org/drawingml/2006/main" xmlns:r="http://schemas.openxmlformats.org/officeDocument/2006/relationships" xmlns:p="http://schemas.openxmlformats.org/presentationml/2006/main">
  <p:tag name="MH" val="20170724191912"/>
  <p:tag name="MH_LIBRARY" val="GRAPHIC"/>
  <p:tag name="MH_TYPE" val="Other"/>
  <p:tag name="MH_ORDER" val="1"/>
</p:tagLst>
</file>

<file path=ppt/tags/tag59.xml><?xml version="1.0" encoding="utf-8"?>
<p:tagLst xmlns:a="http://schemas.openxmlformats.org/drawingml/2006/main" xmlns:r="http://schemas.openxmlformats.org/officeDocument/2006/relationships" xmlns:p="http://schemas.openxmlformats.org/presentationml/2006/main">
  <p:tag name="MH" val="20170724191912"/>
  <p:tag name="MH_LIBRARY" val="GRAPHIC"/>
  <p:tag name="MH_TYPE" val="Other"/>
  <p:tag name="MH_ORDER" val="2"/>
</p:tagLst>
</file>

<file path=ppt/tags/tag60.xml><?xml version="1.0" encoding="utf-8"?>
<p:tagLst xmlns:a="http://schemas.openxmlformats.org/drawingml/2006/main" xmlns:r="http://schemas.openxmlformats.org/officeDocument/2006/relationships" xmlns:p="http://schemas.openxmlformats.org/presentationml/2006/main">
  <p:tag name="MH" val="20170724191912"/>
  <p:tag name="MH_LIBRARY" val="GRAPHIC"/>
  <p:tag name="MH_TYPE" val="Other"/>
  <p:tag name="MH_ORDER" val="3"/>
</p:tagLst>
</file>

<file path=ppt/tags/tag61.xml><?xml version="1.0" encoding="utf-8"?>
<p:tagLst xmlns:a="http://schemas.openxmlformats.org/drawingml/2006/main" xmlns:r="http://schemas.openxmlformats.org/officeDocument/2006/relationships" xmlns:p="http://schemas.openxmlformats.org/presentationml/2006/main">
  <p:tag name="MH" val="20170724191912"/>
  <p:tag name="MH_LIBRARY" val="GRAPHIC"/>
  <p:tag name="MH_TYPE" val="Other"/>
  <p:tag name="MH_ORDER" val="4"/>
</p:tagLst>
</file>

<file path=ppt/tags/tag62.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63.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64.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65.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66.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67.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68.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6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70.xml><?xml version="1.0" encoding="utf-8"?>
<p:tagLst xmlns:a="http://schemas.openxmlformats.org/drawingml/2006/main" xmlns:r="http://schemas.openxmlformats.org/officeDocument/2006/relationships" xmlns:p="http://schemas.openxmlformats.org/presentationml/2006/main">
  <p:tag name="ISLIDE.VECTOR" val="6181b3f6-6a75-470e-9fec-b111614c42e2"/>
</p:tagLst>
</file>

<file path=ppt/tags/tag71.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72.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73.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74.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75.xml><?xml version="1.0" encoding="utf-8"?>
<p:tagLst xmlns:a="http://schemas.openxmlformats.org/drawingml/2006/main" xmlns:r="http://schemas.openxmlformats.org/officeDocument/2006/relationships" xmlns:p="http://schemas.openxmlformats.org/presentationml/2006/main">
  <p:tag name="ISLIDE.VECTOR" val="e4185244-979c-49de-9e7a-1620208608f5"/>
</p:tagLst>
</file>

<file path=ppt/tags/tag76.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77.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78.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7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8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81.xml><?xml version="1.0" encoding="utf-8"?>
<p:tagLst xmlns:a="http://schemas.openxmlformats.org/drawingml/2006/main" xmlns:r="http://schemas.openxmlformats.org/officeDocument/2006/relationships" xmlns:p="http://schemas.openxmlformats.org/presentationml/2006/main">
  <p:tag name="MH" val="20181008171857"/>
  <p:tag name="MH_LIBRARY" val="GRAPHIC"/>
  <p:tag name="MH_TYPE" val="Other"/>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81008171857"/>
  <p:tag name="MH_LIBRARY" val="GRAPHIC"/>
  <p:tag name="MH_TYPE" val="Other"/>
  <p:tag name="MH_ORDER" val="4"/>
</p:tagLst>
</file>

<file path=ppt/tags/tag83.xml><?xml version="1.0" encoding="utf-8"?>
<p:tagLst xmlns:a="http://schemas.openxmlformats.org/drawingml/2006/main" xmlns:r="http://schemas.openxmlformats.org/officeDocument/2006/relationships" xmlns:p="http://schemas.openxmlformats.org/presentationml/2006/main">
  <p:tag name="MH" val="20181008171857"/>
  <p:tag name="MH_LIBRARY" val="GRAPHIC"/>
  <p:tag name="MH_TYPE" val="Text"/>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81008171857"/>
  <p:tag name="MH_LIBRARY" val="GRAPHIC"/>
  <p:tag name="MH_TYPE" val="Other"/>
  <p:tag name="MH_ORDER" val="3"/>
</p:tagLst>
</file>

<file path=ppt/tags/tag85.xml><?xml version="1.0" encoding="utf-8"?>
<p:tagLst xmlns:a="http://schemas.openxmlformats.org/drawingml/2006/main" xmlns:r="http://schemas.openxmlformats.org/officeDocument/2006/relationships" xmlns:p="http://schemas.openxmlformats.org/presentationml/2006/main">
  <p:tag name="MH" val="20181008171857"/>
  <p:tag name="MH_LIBRARY" val="GRAPHIC"/>
  <p:tag name="MH_TYPE" val="Other"/>
  <p:tag name="MH_ORDER" val="5"/>
</p:tagLst>
</file>

<file path=ppt/tags/tag86.xml><?xml version="1.0" encoding="utf-8"?>
<p:tagLst xmlns:a="http://schemas.openxmlformats.org/drawingml/2006/main" xmlns:r="http://schemas.openxmlformats.org/officeDocument/2006/relationships" xmlns:p="http://schemas.openxmlformats.org/presentationml/2006/main">
  <p:tag name="MH" val="20181008171857"/>
  <p:tag name="MH_LIBRARY" val="GRAPHIC"/>
  <p:tag name="MH_TYPE" val="Text"/>
  <p:tag name="MH_ORDER" val="2"/>
</p:tagLst>
</file>

<file path=ppt/tags/tag87.xml><?xml version="1.0" encoding="utf-8"?>
<p:tagLst xmlns:a="http://schemas.openxmlformats.org/drawingml/2006/main" xmlns:r="http://schemas.openxmlformats.org/officeDocument/2006/relationships" xmlns:p="http://schemas.openxmlformats.org/presentationml/2006/main">
  <p:tag name="MH" val="20181008171857"/>
  <p:tag name="MH_LIBRARY" val="GRAPHIC"/>
  <p:tag name="MH_TYPE" val="SubTitle"/>
  <p:tag name="MH_ORDER" val="1"/>
</p:tagLst>
</file>

<file path=ppt/tags/tag88.xml><?xml version="1.0" encoding="utf-8"?>
<p:tagLst xmlns:a="http://schemas.openxmlformats.org/drawingml/2006/main" xmlns:r="http://schemas.openxmlformats.org/officeDocument/2006/relationships" xmlns:p="http://schemas.openxmlformats.org/presentationml/2006/main">
  <p:tag name="MH" val="20181008171857"/>
  <p:tag name="MH_LIBRARY" val="GRAPHIC"/>
  <p:tag name="MH_TYPE" val="SubTitle"/>
  <p:tag name="MH_ORDER" val="2"/>
</p:tagLst>
</file>

<file path=ppt/tags/tag8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9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91.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92.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93.xml><?xml version="1.0" encoding="utf-8"?>
<p:tagLst xmlns:a="http://schemas.openxmlformats.org/drawingml/2006/main" xmlns:r="http://schemas.openxmlformats.org/officeDocument/2006/relationships" xmlns:p="http://schemas.openxmlformats.org/presentationml/2006/main">
  <p:tag name="MH" val="20181008174852"/>
  <p:tag name="MH_LIBRARY" val="GRAPHIC"/>
</p:tagLst>
</file>

<file path=ppt/tags/tag94.xml><?xml version="1.0" encoding="utf-8"?>
<p:tagLst xmlns:a="http://schemas.openxmlformats.org/drawingml/2006/main" xmlns:r="http://schemas.openxmlformats.org/officeDocument/2006/relationships" xmlns:p="http://schemas.openxmlformats.org/presentationml/2006/main">
  <p:tag name="MH" val="20181008174852"/>
  <p:tag name="MH_LIBRARY" val="GRAPHIC"/>
  <p:tag name="MH_ORDER" val="Rectangle 8"/>
</p:tagLst>
</file>

<file path=ppt/tags/tag95.xml><?xml version="1.0" encoding="utf-8"?>
<p:tagLst xmlns:a="http://schemas.openxmlformats.org/drawingml/2006/main" xmlns:r="http://schemas.openxmlformats.org/officeDocument/2006/relationships" xmlns:p="http://schemas.openxmlformats.org/presentationml/2006/main">
  <p:tag name="MH" val="20181008174852"/>
  <p:tag name="MH_LIBRARY" val="GRAPHIC"/>
  <p:tag name="MH_ORDER" val="文本占位符 4"/>
</p:tagLst>
</file>

<file path=ppt/tags/tag96.xml><?xml version="1.0" encoding="utf-8"?>
<p:tagLst xmlns:a="http://schemas.openxmlformats.org/drawingml/2006/main" xmlns:r="http://schemas.openxmlformats.org/officeDocument/2006/relationships" xmlns:p="http://schemas.openxmlformats.org/presentationml/2006/main">
  <p:tag name="MH" val="20181008174852"/>
  <p:tag name="MH_LIBRARY" val="GRAPHIC"/>
</p:tagLst>
</file>

<file path=ppt/tags/tag97.xml><?xml version="1.0" encoding="utf-8"?>
<p:tagLst xmlns:a="http://schemas.openxmlformats.org/drawingml/2006/main" xmlns:r="http://schemas.openxmlformats.org/officeDocument/2006/relationships" xmlns:p="http://schemas.openxmlformats.org/presentationml/2006/main">
  <p:tag name="MH" val="20181008174852"/>
  <p:tag name="MH_LIBRARY" val="GRAPHIC"/>
  <p:tag name="MH_ORDER" val="Rectangle 8"/>
</p:tagLst>
</file>

<file path=ppt/tags/tag98.xml><?xml version="1.0" encoding="utf-8"?>
<p:tagLst xmlns:a="http://schemas.openxmlformats.org/drawingml/2006/main" xmlns:r="http://schemas.openxmlformats.org/officeDocument/2006/relationships" xmlns:p="http://schemas.openxmlformats.org/presentationml/2006/main">
  <p:tag name="MH" val="20181008174852"/>
  <p:tag name="MH_LIBRARY" val="GRAPHIC"/>
  <p:tag name="MH_ORDER" val="文本占位符 4"/>
</p:tagLst>
</file>

<file path=ppt/tags/tag99.xml><?xml version="1.0" encoding="utf-8"?>
<p:tagLst xmlns:a="http://schemas.openxmlformats.org/drawingml/2006/main" xmlns:r="http://schemas.openxmlformats.org/officeDocument/2006/relationships" xmlns:p="http://schemas.openxmlformats.org/presentationml/2006/main">
  <p:tag name="MH" val="20181008174852"/>
  <p:tag name="MH_LIBRARY" val="GRAPHIC"/>
</p:tagLst>
</file>

<file path=ppt/tags/tag100.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Text"/>
  <p:tag name="MH_ORDER" val="1"/>
</p:tagLst>
</file>

<file path=ppt/tags/tag101.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Text"/>
  <p:tag name="MH_ORDER" val="3"/>
</p:tagLst>
</file>

<file path=ppt/tags/tag102.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Text"/>
  <p:tag name="MH_ORDER" val="2"/>
</p:tagLst>
</file>

<file path=ppt/tags/tag103.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Text"/>
  <p:tag name="MH_ORDER" val="4"/>
</p:tagLst>
</file>

<file path=ppt/tags/tag104.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
</p:tagLst>
</file>

<file path=ppt/tags/tag105.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2"/>
</p:tagLst>
</file>

<file path=ppt/tags/tag106.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3"/>
</p:tagLst>
</file>

<file path=ppt/tags/tag107.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4"/>
</p:tagLst>
</file>

<file path=ppt/tags/tag108.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5"/>
</p:tagLst>
</file>

<file path=ppt/tags/tag109.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6"/>
</p:tagLst>
</file>

<file path=ppt/tags/tag110.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7"/>
</p:tagLst>
</file>

<file path=ppt/tags/tag111.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8"/>
</p:tagLst>
</file>

<file path=ppt/tags/tag112.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9"/>
</p:tagLst>
</file>

<file path=ppt/tags/tag113.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0"/>
</p:tagLst>
</file>

<file path=ppt/tags/tag114.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1"/>
</p:tagLst>
</file>

<file path=ppt/tags/tag115.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2"/>
</p:tagLst>
</file>

<file path=ppt/tags/tag116.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3"/>
</p:tagLst>
</file>

<file path=ppt/tags/tag117.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4"/>
</p:tagLst>
</file>

<file path=ppt/tags/tag118.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5"/>
</p:tagLst>
</file>

<file path=ppt/tags/tag119.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6"/>
</p:tagLst>
</file>

<file path=ppt/tags/tag120.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7"/>
</p:tagLst>
</file>

<file path=ppt/tags/tag121.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8"/>
</p:tagLst>
</file>

<file path=ppt/tags/tag122.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19"/>
</p:tagLst>
</file>

<file path=ppt/tags/tag123.xml><?xml version="1.0" encoding="utf-8"?>
<p:tagLst xmlns:a="http://schemas.openxmlformats.org/drawingml/2006/main" xmlns:r="http://schemas.openxmlformats.org/officeDocument/2006/relationships" xmlns:p="http://schemas.openxmlformats.org/presentationml/2006/main">
  <p:tag name="MH" val="20181008180129"/>
  <p:tag name="MH_LIBRARY" val="GRAPHIC"/>
  <p:tag name="MH_TYPE" val="Other"/>
  <p:tag name="MH_ORDER" val="20"/>
</p:tagLst>
</file>

<file path=ppt/tags/tag124.xml><?xml version="1.0" encoding="utf-8"?>
<p:tagLst xmlns:a="http://schemas.openxmlformats.org/drawingml/2006/main" xmlns:r="http://schemas.openxmlformats.org/officeDocument/2006/relationships" xmlns:p="http://schemas.openxmlformats.org/presentationml/2006/main">
  <p:tag name="MH" val="20181008174852"/>
  <p:tag name="MH_LIBRARY" val="GRAPHIC"/>
  <p:tag name="MH_ORDER" val="Rectangle 8"/>
</p:tagLst>
</file>

<file path=ppt/tags/tag125.xml><?xml version="1.0" encoding="utf-8"?>
<p:tagLst xmlns:a="http://schemas.openxmlformats.org/drawingml/2006/main" xmlns:r="http://schemas.openxmlformats.org/officeDocument/2006/relationships" xmlns:p="http://schemas.openxmlformats.org/presentationml/2006/main">
  <p:tag name="MH" val="20181008174852"/>
  <p:tag name="MH_LIBRARY" val="GRAPHIC"/>
  <p:tag name="MH_ORDER" val="文本占位符 4"/>
</p:tagLst>
</file>

<file path=ppt/tags/tag126.xml><?xml version="1.0" encoding="utf-8"?>
<p:tagLst xmlns:a="http://schemas.openxmlformats.org/drawingml/2006/main" xmlns:r="http://schemas.openxmlformats.org/officeDocument/2006/relationships" xmlns:p="http://schemas.openxmlformats.org/presentationml/2006/main">
  <p:tag name="MH" val="20181008174852"/>
  <p:tag name="MH_LIBRARY" val="GRAPHIC"/>
</p:tagLst>
</file>

<file path=ppt/tags/tag127.xml><?xml version="1.0" encoding="utf-8"?>
<p:tagLst xmlns:a="http://schemas.openxmlformats.org/drawingml/2006/main" xmlns:r="http://schemas.openxmlformats.org/officeDocument/2006/relationships" xmlns:p="http://schemas.openxmlformats.org/presentationml/2006/main">
  <p:tag name="MH" val="20181008174852"/>
  <p:tag name="MH_LIBRARY" val="GRAPHIC"/>
  <p:tag name="MH_ORDER" val="Rectangle 8"/>
</p:tagLst>
</file>

<file path=ppt/tags/tag128.xml><?xml version="1.0" encoding="utf-8"?>
<p:tagLst xmlns:a="http://schemas.openxmlformats.org/drawingml/2006/main" xmlns:r="http://schemas.openxmlformats.org/officeDocument/2006/relationships" xmlns:p="http://schemas.openxmlformats.org/presentationml/2006/main">
  <p:tag name="MH" val="20181008174852"/>
  <p:tag name="MH_LIBRARY" val="GRAPHIC"/>
  <p:tag name="MH_ORDER" val="文本占位符 4"/>
</p:tagLst>
</file>

<file path=ppt/tags/tag129.xml><?xml version="1.0" encoding="utf-8"?>
<p:tagLst xmlns:a="http://schemas.openxmlformats.org/drawingml/2006/main" xmlns:r="http://schemas.openxmlformats.org/officeDocument/2006/relationships" xmlns:p="http://schemas.openxmlformats.org/presentationml/2006/main">
  <p:tag name="MH" val="20181008174852"/>
  <p:tag name="MH_LIBRARY" val="GRAPHIC"/>
</p:tagLst>
</file>

<file path=ppt/tags/tag130.xml><?xml version="1.0" encoding="utf-8"?>
<p:tagLst xmlns:a="http://schemas.openxmlformats.org/drawingml/2006/main" xmlns:r="http://schemas.openxmlformats.org/officeDocument/2006/relationships" xmlns:p="http://schemas.openxmlformats.org/presentationml/2006/main">
  <p:tag name="MH" val="20181008174852"/>
  <p:tag name="MH_LIBRARY" val="GRAPHIC"/>
  <p:tag name="MH_ORDER" val="Rectangle 8"/>
</p:tagLst>
</file>

<file path=ppt/tags/tag131.xml><?xml version="1.0" encoding="utf-8"?>
<p:tagLst xmlns:a="http://schemas.openxmlformats.org/drawingml/2006/main" xmlns:r="http://schemas.openxmlformats.org/officeDocument/2006/relationships" xmlns:p="http://schemas.openxmlformats.org/presentationml/2006/main">
  <p:tag name="MH" val="20181008174852"/>
  <p:tag name="MH_LIBRARY" val="GRAPHIC"/>
  <p:tag name="MH_ORDER" val="文本占位符 4"/>
</p:tagLst>
</file>

<file path=ppt/tags/tag132.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133.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134.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135.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13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81008180129"/>
  <p:tag name="MH_LIBRARY" val="GRAPHIC"/>
</p:tagLst>
</file>

<file path=ppt/tags/tag13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81008180129"/>
  <p:tag name="MH_LIBRARY" val="GRAPHIC"/>
</p:tagLst>
</file>

<file path=ppt/tags/tag13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81008180129"/>
  <p:tag name="MH_LIBRARY" val="GRAPHI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949</TotalTime>
  <Words>2675</Words>
  <Application>Microsoft Office PowerPoint</Application>
  <PresentationFormat>宽屏</PresentationFormat>
  <Paragraphs>236</Paragraphs>
  <Slides>47</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47</vt:i4>
      </vt:variant>
    </vt:vector>
  </HeadingPairs>
  <TitlesOfParts>
    <vt:vector size="62" baseType="lpstr">
      <vt:lpstr>MS Gothic</vt:lpstr>
      <vt:lpstr>Open Sans Light</vt:lpstr>
      <vt:lpstr>等线</vt:lpstr>
      <vt:lpstr>等线 Light</vt:lpstr>
      <vt:lpstr>宋体</vt:lpstr>
      <vt:lpstr>微软雅黑</vt:lpstr>
      <vt:lpstr>幼圆</vt:lpstr>
      <vt:lpstr>Arial</vt:lpstr>
      <vt:lpstr>Arial Black</vt:lpstr>
      <vt:lpstr>Baskerville Old Face</vt:lpstr>
      <vt:lpstr>Calibri</vt:lpstr>
      <vt:lpstr>Open Sans</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龙时富</dc:creator>
  <cp:lastModifiedBy>ZL</cp:lastModifiedBy>
  <cp:revision>121</cp:revision>
  <dcterms:created xsi:type="dcterms:W3CDTF">2016-06-26T03:01:00Z</dcterms:created>
  <dcterms:modified xsi:type="dcterms:W3CDTF">2018-10-09T01:54:10Z</dcterms:modified>
</cp:coreProperties>
</file>