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Override4.xml" ContentType="application/vnd.openxmlformats-officedocument.themeOverride+xml"/>
  <Override PartName="/ppt/theme/themeOverride5.xml" ContentType="application/vnd.openxmlformats-officedocument.themeOverride+xml"/>
  <Override PartName="/ppt/tags/tag6.xml" ContentType="application/vnd.openxmlformats-officedocument.presentationml.tags+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Override14.xml" ContentType="application/vnd.openxmlformats-officedocument.themeOverride+xml"/>
  <Override PartName="/ppt/theme/themeOverride15.xml" ContentType="application/vnd.openxmlformats-officedocument.themeOverr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Override22.xml" ContentType="application/vnd.openxmlformats-officedocument.themeOverride+xml"/>
  <Override PartName="/ppt/tags/tag26.xml" ContentType="application/vnd.openxmlformats-officedocument.presentationml.tags+xml"/>
  <Override PartName="/ppt/theme/themeOverride23.xml" ContentType="application/vnd.openxmlformats-officedocument.themeOverr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heme/themeOverride24.xml" ContentType="application/vnd.openxmlformats-officedocument.themeOverr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Override25.xml" ContentType="application/vnd.openxmlformats-officedocument.themeOverr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heme/themeOverride26.xml" ContentType="application/vnd.openxmlformats-officedocument.themeOverr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heme/themeOverride27.xml" ContentType="application/vnd.openxmlformats-officedocument.themeOverride+xml"/>
  <Override PartName="/ppt/tags/tag78.xml" ContentType="application/vnd.openxmlformats-officedocument.presentationml.tags+xml"/>
  <Override PartName="/ppt/theme/themeOverride28.xml" ContentType="application/vnd.openxmlformats-officedocument.themeOverr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heme/themeOverride29.xml" ContentType="application/vnd.openxmlformats-officedocument.themeOverride+xml"/>
  <Override PartName="/ppt/tags/tag83.xml" ContentType="application/vnd.openxmlformats-officedocument.presentationml.tags+xml"/>
  <Override PartName="/ppt/theme/themeOverride30.xml" ContentType="application/vnd.openxmlformats-officedocument.themeOverr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heme/themeOverride31.xml" ContentType="application/vnd.openxmlformats-officedocument.themeOverride+xml"/>
  <Override PartName="/ppt/tags/tag88.xml" ContentType="application/vnd.openxmlformats-officedocument.presentationml.tags+xml"/>
  <Override PartName="/ppt/theme/themeOverride32.xml" ContentType="application/vnd.openxmlformats-officedocument.themeOverr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heme/themeOverride33.xml" ContentType="application/vnd.openxmlformats-officedocument.themeOverride+xml"/>
  <Override PartName="/ppt/tags/tag93.xml" ContentType="application/vnd.openxmlformats-officedocument.presentationml.tags+xml"/>
  <Override PartName="/ppt/theme/themeOverride34.xml" ContentType="application/vnd.openxmlformats-officedocument.themeOverr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Override35.xml" ContentType="application/vnd.openxmlformats-officedocument.themeOverride+xml"/>
  <Override PartName="/ppt/tags/tag98.xml" ContentType="application/vnd.openxmlformats-officedocument.presentationml.tags+xml"/>
  <Override PartName="/ppt/tags/tag99.xml" ContentType="application/vnd.openxmlformats-officedocument.presentationml.tags+xml"/>
  <Override PartName="/ppt/theme/themeOverride3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58" r:id="rId3"/>
    <p:sldId id="293" r:id="rId4"/>
    <p:sldId id="346" r:id="rId5"/>
    <p:sldId id="345" r:id="rId6"/>
    <p:sldId id="289" r:id="rId7"/>
    <p:sldId id="350" r:id="rId8"/>
    <p:sldId id="351" r:id="rId9"/>
    <p:sldId id="349" r:id="rId10"/>
    <p:sldId id="288" r:id="rId11"/>
    <p:sldId id="352" r:id="rId12"/>
    <p:sldId id="353" r:id="rId13"/>
    <p:sldId id="354" r:id="rId14"/>
    <p:sldId id="304" r:id="rId15"/>
    <p:sldId id="348" r:id="rId16"/>
    <p:sldId id="305" r:id="rId17"/>
    <p:sldId id="357" r:id="rId18"/>
    <p:sldId id="358" r:id="rId19"/>
    <p:sldId id="359" r:id="rId20"/>
    <p:sldId id="360" r:id="rId21"/>
    <p:sldId id="361" r:id="rId22"/>
    <p:sldId id="355" r:id="rId23"/>
    <p:sldId id="356" r:id="rId24"/>
    <p:sldId id="366" r:id="rId25"/>
    <p:sldId id="367" r:id="rId26"/>
    <p:sldId id="368" r:id="rId27"/>
    <p:sldId id="365" r:id="rId28"/>
    <p:sldId id="371" r:id="rId29"/>
    <p:sldId id="372" r:id="rId30"/>
    <p:sldId id="373" r:id="rId31"/>
    <p:sldId id="370" r:id="rId32"/>
    <p:sldId id="374" r:id="rId33"/>
    <p:sldId id="363" r:id="rId34"/>
    <p:sldId id="376" r:id="rId35"/>
    <p:sldId id="375" r:id="rId36"/>
    <p:sldId id="377" r:id="rId37"/>
    <p:sldId id="378" r:id="rId38"/>
    <p:sldId id="379" r:id="rId39"/>
    <p:sldId id="380" r:id="rId40"/>
    <p:sldId id="381" r:id="rId41"/>
    <p:sldId id="382" r:id="rId42"/>
    <p:sldId id="279" r:id="rId43"/>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353"/>
    <a:srgbClr val="A5779E"/>
    <a:srgbClr val="FF6E55"/>
    <a:srgbClr val="48B49C"/>
    <a:srgbClr val="1B6AA2"/>
    <a:srgbClr val="C3C1C2"/>
    <a:srgbClr val="FFFEFB"/>
    <a:srgbClr val="ABDDD2"/>
    <a:srgbClr val="8BD1C2"/>
    <a:srgbClr val="69C3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46" autoAdjust="0"/>
    <p:restoredTop sz="94660"/>
  </p:normalViewPr>
  <p:slideViewPr>
    <p:cSldViewPr snapToGrid="0">
      <p:cViewPr>
        <p:scale>
          <a:sx n="66" d="100"/>
          <a:sy n="66" d="100"/>
        </p:scale>
        <p:origin x="1056" y="5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908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59581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0715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2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776432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097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5566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96451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238998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91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73225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F7F0D-ADAC-4FC5-9E0E-D46C6A0268EC}" type="datetimeFigureOut">
              <a:rPr lang="zh-CN" altLang="en-US" smtClean="0"/>
              <a:t>2018/10/11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807123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3.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themeOverride" Target="../theme/themeOverride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themeOverride" Target="../theme/themeOverride5.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hemeOverride" Target="../theme/themeOverride8.xml"/><Relationship Id="rId6" Type="http://schemas.openxmlformats.org/officeDocument/2006/relationships/slideLayout" Target="../slideLayouts/slideLayout7.xml"/><Relationship Id="rId5" Type="http://schemas.openxmlformats.org/officeDocument/2006/relationships/tags" Target="../tags/tag10.xml"/><Relationship Id="rId4"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hemeOverride" Target="../theme/themeOverride10.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hemeOverride" Target="../theme/themeOverride13.xml"/><Relationship Id="rId6" Type="http://schemas.openxmlformats.org/officeDocument/2006/relationships/slideLayout" Target="../slideLayouts/slideLayout7.xml"/><Relationship Id="rId5" Type="http://schemas.openxmlformats.org/officeDocument/2006/relationships/tags" Target="../tags/tag14.xml"/><Relationship Id="rId4" Type="http://schemas.openxmlformats.org/officeDocument/2006/relationships/tags" Target="../tags/tag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hemeOverride" Target="../theme/themeOverride15.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9"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20.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hemeOverride" Target="../theme/themeOverride21.xml"/><Relationship Id="rId6" Type="http://schemas.openxmlformats.org/officeDocument/2006/relationships/slideLayout" Target="../slideLayouts/slideLayout7.xml"/><Relationship Id="rId5" Type="http://schemas.openxmlformats.org/officeDocument/2006/relationships/tags" Target="../tags/tag25.xml"/><Relationship Id="rId4" Type="http://schemas.openxmlformats.org/officeDocument/2006/relationships/tags" Target="../tags/tag2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6.xml"/><Relationship Id="rId1" Type="http://schemas.openxmlformats.org/officeDocument/2006/relationships/themeOverride" Target="../theme/themeOverride22.xml"/><Relationship Id="rId5" Type="http://schemas.openxmlformats.org/officeDocument/2006/relationships/image" Target="../media/image16.jpe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7.xml"/><Relationship Id="rId1" Type="http://schemas.openxmlformats.org/officeDocument/2006/relationships/themeOverride" Target="../theme/themeOverride23.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18.png"/><Relationship Id="rId4"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hemeOverride" Target="../theme/themeOverride24.xml"/><Relationship Id="rId6" Type="http://schemas.openxmlformats.org/officeDocument/2006/relationships/slideLayout" Target="../slideLayouts/slideLayout7.xml"/><Relationship Id="rId5" Type="http://schemas.openxmlformats.org/officeDocument/2006/relationships/tags" Target="../tags/tag34.xml"/><Relationship Id="rId4" Type="http://schemas.openxmlformats.org/officeDocument/2006/relationships/tags" Target="../tags/tag33.xml"/></Relationships>
</file>

<file path=ppt/slides/_rels/slide2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tags" Target="../tags/tag37.xml"/><Relationship Id="rId7" Type="http://schemas.openxmlformats.org/officeDocument/2006/relationships/image" Target="../media/image4.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slideLayout" Target="../slideLayouts/slideLayout6.xml"/><Relationship Id="rId5" Type="http://schemas.openxmlformats.org/officeDocument/2006/relationships/tags" Target="../tags/tag39.xml"/><Relationship Id="rId4" Type="http://schemas.openxmlformats.org/officeDocument/2006/relationships/tags" Target="../tags/tag38.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0.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2.xml"/><Relationship Id="rId1" Type="http://schemas.openxmlformats.org/officeDocument/2006/relationships/tags" Target="../tags/tag4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4.xml"/><Relationship Id="rId1" Type="http://schemas.openxmlformats.org/officeDocument/2006/relationships/tags" Target="../tags/tag43.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25.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tags" Target="../tags/tag57.xml"/><Relationship Id="rId18" Type="http://schemas.openxmlformats.org/officeDocument/2006/relationships/tags" Target="../tags/tag62.xml"/><Relationship Id="rId26" Type="http://schemas.openxmlformats.org/officeDocument/2006/relationships/tags" Target="../tags/tag70.xml"/><Relationship Id="rId3" Type="http://schemas.openxmlformats.org/officeDocument/2006/relationships/tags" Target="../tags/tag47.xml"/><Relationship Id="rId21" Type="http://schemas.openxmlformats.org/officeDocument/2006/relationships/tags" Target="../tags/tag65.xml"/><Relationship Id="rId7" Type="http://schemas.openxmlformats.org/officeDocument/2006/relationships/tags" Target="../tags/tag51.xml"/><Relationship Id="rId12" Type="http://schemas.openxmlformats.org/officeDocument/2006/relationships/tags" Target="../tags/tag56.xml"/><Relationship Id="rId17" Type="http://schemas.openxmlformats.org/officeDocument/2006/relationships/tags" Target="../tags/tag61.xml"/><Relationship Id="rId25" Type="http://schemas.openxmlformats.org/officeDocument/2006/relationships/tags" Target="../tags/tag69.xml"/><Relationship Id="rId2" Type="http://schemas.openxmlformats.org/officeDocument/2006/relationships/tags" Target="../tags/tag46.xml"/><Relationship Id="rId16" Type="http://schemas.openxmlformats.org/officeDocument/2006/relationships/tags" Target="../tags/tag60.xml"/><Relationship Id="rId20" Type="http://schemas.openxmlformats.org/officeDocument/2006/relationships/tags" Target="../tags/tag64.xml"/><Relationship Id="rId29" Type="http://schemas.openxmlformats.org/officeDocument/2006/relationships/tags" Target="../tags/tag73.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24" Type="http://schemas.openxmlformats.org/officeDocument/2006/relationships/tags" Target="../tags/tag68.xml"/><Relationship Id="rId5" Type="http://schemas.openxmlformats.org/officeDocument/2006/relationships/tags" Target="../tags/tag49.xml"/><Relationship Id="rId15" Type="http://schemas.openxmlformats.org/officeDocument/2006/relationships/tags" Target="../tags/tag59.xml"/><Relationship Id="rId23" Type="http://schemas.openxmlformats.org/officeDocument/2006/relationships/tags" Target="../tags/tag67.xml"/><Relationship Id="rId28" Type="http://schemas.openxmlformats.org/officeDocument/2006/relationships/tags" Target="../tags/tag72.xml"/><Relationship Id="rId10" Type="http://schemas.openxmlformats.org/officeDocument/2006/relationships/tags" Target="../tags/tag54.xml"/><Relationship Id="rId19" Type="http://schemas.openxmlformats.org/officeDocument/2006/relationships/tags" Target="../tags/tag63.xml"/><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tags" Target="../tags/tag58.xml"/><Relationship Id="rId22" Type="http://schemas.openxmlformats.org/officeDocument/2006/relationships/tags" Target="../tags/tag66.xml"/><Relationship Id="rId27" Type="http://schemas.openxmlformats.org/officeDocument/2006/relationships/tags" Target="../tags/tag71.xml"/><Relationship Id="rId30"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hemeOverride" Target="../theme/themeOverride26.xml"/><Relationship Id="rId6" Type="http://schemas.openxmlformats.org/officeDocument/2006/relationships/slideLayout" Target="../slideLayouts/slideLayout7.xml"/><Relationship Id="rId5" Type="http://schemas.openxmlformats.org/officeDocument/2006/relationships/tags" Target="../tags/tag77.xml"/><Relationship Id="rId4" Type="http://schemas.openxmlformats.org/officeDocument/2006/relationships/tags" Target="../tags/tag76.xml"/></Relationships>
</file>

<file path=ppt/slides/_rels/slide3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tags" Target="../tags/tag78.xml"/><Relationship Id="rId1" Type="http://schemas.openxmlformats.org/officeDocument/2006/relationships/themeOverride" Target="../theme/themeOverride27.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jpeg"/></Relationships>
</file>

<file path=ppt/slides/_rels/slide34.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hemeOverride" Target="../theme/themeOverride28.xml"/><Relationship Id="rId6" Type="http://schemas.openxmlformats.org/officeDocument/2006/relationships/slideLayout" Target="../slideLayouts/slideLayout7.xml"/><Relationship Id="rId5" Type="http://schemas.openxmlformats.org/officeDocument/2006/relationships/tags" Target="../tags/tag82.xml"/><Relationship Id="rId4" Type="http://schemas.openxmlformats.org/officeDocument/2006/relationships/tags" Target="../tags/tag8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3.xml"/><Relationship Id="rId1" Type="http://schemas.openxmlformats.org/officeDocument/2006/relationships/themeOverride" Target="../theme/themeOverride29.xml"/><Relationship Id="rId5" Type="http://schemas.openxmlformats.org/officeDocument/2006/relationships/image" Target="../media/image25.jpg"/><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hemeOverride" Target="../theme/themeOverride30.xml"/><Relationship Id="rId6" Type="http://schemas.openxmlformats.org/officeDocument/2006/relationships/slideLayout" Target="../slideLayouts/slideLayout7.xml"/><Relationship Id="rId5" Type="http://schemas.openxmlformats.org/officeDocument/2006/relationships/tags" Target="../tags/tag87.xml"/><Relationship Id="rId4" Type="http://schemas.openxmlformats.org/officeDocument/2006/relationships/tags" Target="../tags/tag8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8.xml"/><Relationship Id="rId1" Type="http://schemas.openxmlformats.org/officeDocument/2006/relationships/themeOverride" Target="../theme/themeOverride31.xml"/><Relationship Id="rId4" Type="http://schemas.openxmlformats.org/officeDocument/2006/relationships/image" Target="../media/image26.jpeg"/></Relationships>
</file>

<file path=ppt/slides/_rels/slide38.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hemeOverride" Target="../theme/themeOverride32.xml"/><Relationship Id="rId6" Type="http://schemas.openxmlformats.org/officeDocument/2006/relationships/slideLayout" Target="../slideLayouts/slideLayout7.xml"/><Relationship Id="rId5" Type="http://schemas.openxmlformats.org/officeDocument/2006/relationships/tags" Target="../tags/tag92.xml"/><Relationship Id="rId4" Type="http://schemas.openxmlformats.org/officeDocument/2006/relationships/tags" Target="../tags/tag91.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3.xml"/><Relationship Id="rId1" Type="http://schemas.openxmlformats.org/officeDocument/2006/relationships/themeOverride" Target="../theme/themeOverride33.xml"/><Relationship Id="rId4" Type="http://schemas.openxmlformats.org/officeDocument/2006/relationships/image" Target="../media/image27.jpg"/></Relationships>
</file>

<file path=ppt/slides/_rels/slide40.xml.rels><?xml version="1.0" encoding="UTF-8" standalone="yes"?>
<Relationships xmlns="http://schemas.openxmlformats.org/package/2006/relationships"><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hemeOverride" Target="../theme/themeOverride34.xml"/><Relationship Id="rId6" Type="http://schemas.openxmlformats.org/officeDocument/2006/relationships/slideLayout" Target="../slideLayouts/slideLayout7.xml"/><Relationship Id="rId5" Type="http://schemas.openxmlformats.org/officeDocument/2006/relationships/tags" Target="../tags/tag97.xml"/><Relationship Id="rId4" Type="http://schemas.openxmlformats.org/officeDocument/2006/relationships/tags" Target="../tags/tag96.xml"/></Relationships>
</file>

<file path=ppt/slides/_rels/slide41.xml.rels><?xml version="1.0" encoding="UTF-8" standalone="yes"?>
<Relationships xmlns="http://schemas.openxmlformats.org/package/2006/relationships"><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hemeOverride" Target="../theme/themeOverride35.xml"/><Relationship Id="rId4"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2437200"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矩形 4"/>
          <p:cNvSpPr/>
          <p:nvPr/>
        </p:nvSpPr>
        <p:spPr>
          <a:xfrm>
            <a:off x="2422310" y="0"/>
            <a:ext cx="2437200"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5"/>
          <p:cNvSpPr/>
          <p:nvPr/>
        </p:nvSpPr>
        <p:spPr>
          <a:xfrm>
            <a:off x="4859510" y="0"/>
            <a:ext cx="2437200"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7296335" y="0"/>
            <a:ext cx="2437200"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9733535" y="0"/>
            <a:ext cx="24372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6757" y="-861341"/>
            <a:ext cx="11132457" cy="8349343"/>
          </a:xfrm>
          <a:prstGeom prst="rect">
            <a:avLst/>
          </a:prstGeom>
        </p:spPr>
      </p:pic>
      <p:sp>
        <p:nvSpPr>
          <p:cNvPr id="19" name="文本框 18">
            <a:extLst>
              <a:ext uri="{FF2B5EF4-FFF2-40B4-BE49-F238E27FC236}">
                <a16:creationId xmlns:a16="http://schemas.microsoft.com/office/drawing/2014/main" id="{70F58297-C9CA-44AA-8695-BD728AD196C8}"/>
              </a:ext>
            </a:extLst>
          </p:cNvPr>
          <p:cNvSpPr txBox="1"/>
          <p:nvPr/>
        </p:nvSpPr>
        <p:spPr>
          <a:xfrm>
            <a:off x="7542011" y="2761268"/>
            <a:ext cx="4267200" cy="2308324"/>
          </a:xfrm>
          <a:prstGeom prst="rect">
            <a:avLst/>
          </a:prstGeom>
          <a:noFill/>
        </p:spPr>
        <p:txBody>
          <a:bodyPr wrap="square" rtlCol="0">
            <a:spAutoFit/>
          </a:bodyPr>
          <a:lstStyle/>
          <a:p>
            <a:pPr algn="r">
              <a:lnSpc>
                <a:spcPct val="120000"/>
              </a:lnSpc>
            </a:pPr>
            <a:r>
              <a:rPr lang="zh-CN" altLang="en-US" sz="6000" b="1" dirty="0">
                <a:solidFill>
                  <a:schemeClr val="bg1"/>
                </a:solidFill>
                <a:latin typeface="微软雅黑" panose="020B0503020204020204" pitchFamily="34" charset="-122"/>
                <a:ea typeface="微软雅黑" panose="020B0503020204020204" pitchFamily="34" charset="-122"/>
              </a:rPr>
              <a:t>电子商务</a:t>
            </a:r>
            <a:endParaRPr lang="en-US" altLang="zh-CN" sz="6000" b="1" dirty="0">
              <a:solidFill>
                <a:schemeClr val="bg1"/>
              </a:solidFill>
              <a:latin typeface="微软雅黑" panose="020B0503020204020204" pitchFamily="34" charset="-122"/>
              <a:ea typeface="微软雅黑" panose="020B0503020204020204" pitchFamily="34" charset="-122"/>
            </a:endParaRPr>
          </a:p>
          <a:p>
            <a:pPr algn="r">
              <a:lnSpc>
                <a:spcPct val="120000"/>
              </a:lnSpc>
            </a:pPr>
            <a:r>
              <a:rPr lang="zh-CN" altLang="en-US" sz="6000" b="1" dirty="0" smtClean="0">
                <a:solidFill>
                  <a:schemeClr val="bg1"/>
                </a:solidFill>
                <a:latin typeface="微软雅黑" panose="020B0503020204020204" pitchFamily="34" charset="-122"/>
                <a:ea typeface="微软雅黑" panose="020B0503020204020204" pitchFamily="34" charset="-122"/>
              </a:rPr>
              <a:t>基础与</a:t>
            </a:r>
            <a:r>
              <a:rPr lang="zh-CN" altLang="en-US" sz="6000" b="1" dirty="0">
                <a:solidFill>
                  <a:schemeClr val="bg1"/>
                </a:solidFill>
                <a:latin typeface="微软雅黑" panose="020B0503020204020204" pitchFamily="34" charset="-122"/>
                <a:ea typeface="微软雅黑" panose="020B0503020204020204" pitchFamily="34" charset="-122"/>
              </a:rPr>
              <a:t>实务</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4E29DD69-5ACF-434E-B01B-5663D6029E3A}"/>
              </a:ext>
            </a:extLst>
          </p:cNvPr>
          <p:cNvSpPr txBox="1"/>
          <p:nvPr/>
        </p:nvSpPr>
        <p:spPr>
          <a:xfrm>
            <a:off x="7082118" y="5180813"/>
            <a:ext cx="4727093" cy="646331"/>
          </a:xfrm>
          <a:prstGeom prst="rect">
            <a:avLst/>
          </a:prstGeom>
          <a:noFill/>
        </p:spPr>
        <p:txBody>
          <a:bodyPr wrap="square" rtlCol="0">
            <a:spAutoFit/>
          </a:bodyPr>
          <a:lstStyle/>
          <a:p>
            <a:pPr algn="r"/>
            <a:r>
              <a:rPr lang="zh-CN" altLang="en-US" sz="3600" dirty="0">
                <a:solidFill>
                  <a:schemeClr val="bg1"/>
                </a:solidFill>
                <a:latin typeface="微软雅黑" panose="020B0503020204020204" pitchFamily="34" charset="-122"/>
                <a:ea typeface="微软雅黑" panose="020B0503020204020204" pitchFamily="34" charset="-122"/>
              </a:rPr>
              <a:t>第四章 </a:t>
            </a:r>
            <a:r>
              <a:rPr lang="en-US" altLang="zh-CN" sz="3600" dirty="0">
                <a:solidFill>
                  <a:schemeClr val="bg1"/>
                </a:solidFill>
                <a:latin typeface="微软雅黑" panose="020B0503020204020204" pitchFamily="34" charset="-122"/>
                <a:ea typeface="微软雅黑" panose="020B0503020204020204" pitchFamily="34" charset="-122"/>
              </a:rPr>
              <a:t>O2O</a:t>
            </a:r>
            <a:r>
              <a:rPr lang="zh-CN" altLang="en-US" sz="3600" dirty="0">
                <a:solidFill>
                  <a:schemeClr val="bg1"/>
                </a:solidFill>
                <a:latin typeface="微软雅黑" panose="020B0503020204020204" pitchFamily="34" charset="-122"/>
                <a:ea typeface="微软雅黑" panose="020B0503020204020204" pitchFamily="34" charset="-122"/>
              </a:rPr>
              <a:t>电子商务</a:t>
            </a:r>
          </a:p>
        </p:txBody>
      </p:sp>
      <p:pic>
        <p:nvPicPr>
          <p:cNvPr id="24" name="图片 23">
            <a:extLst>
              <a:ext uri="{FF2B5EF4-FFF2-40B4-BE49-F238E27FC236}">
                <a16:creationId xmlns:a16="http://schemas.microsoft.com/office/drawing/2014/main" id="{79576396-2A85-41A9-B655-C170CAE93EB8}"/>
              </a:ext>
            </a:extLst>
          </p:cNvPr>
          <p:cNvPicPr>
            <a:picLocks noChangeAspect="1"/>
          </p:cNvPicPr>
          <p:nvPr/>
        </p:nvPicPr>
        <p:blipFill rotWithShape="1">
          <a:blip r:embed="rId4"/>
          <a:srcRect b="8486"/>
          <a:stretch/>
        </p:blipFill>
        <p:spPr>
          <a:xfrm>
            <a:off x="1078031" y="1318192"/>
            <a:ext cx="5382880" cy="3055846"/>
          </a:xfrm>
          <a:prstGeom prst="rect">
            <a:avLst/>
          </a:prstGeom>
        </p:spPr>
      </p:pic>
    </p:spTree>
    <p:extLst>
      <p:ext uri="{BB962C8B-B14F-4D97-AF65-F5344CB8AC3E}">
        <p14:creationId xmlns:p14="http://schemas.microsoft.com/office/powerpoint/2010/main" val="34324627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4223497"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第一节 </a:t>
            </a:r>
            <a:r>
              <a:rPr lang="en-US" altLang="zh-CN" sz="3200" b="1" dirty="0">
                <a:solidFill>
                  <a:srgbClr val="524F6A"/>
                </a:solidFill>
                <a:latin typeface="微软雅黑" panose="020B0503020204020204" pitchFamily="34" charset="-122"/>
                <a:ea typeface="微软雅黑" panose="020B0503020204020204" pitchFamily="34" charset="-122"/>
              </a:rPr>
              <a:t>O2O</a:t>
            </a:r>
            <a:r>
              <a:rPr lang="zh-CN" altLang="en-US" sz="3200" b="1" dirty="0">
                <a:solidFill>
                  <a:srgbClr val="524F6A"/>
                </a:solidFill>
                <a:latin typeface="微软雅黑" panose="020B0503020204020204" pitchFamily="34" charset="-122"/>
                <a:ea typeface="微软雅黑" panose="020B0503020204020204" pitchFamily="34" charset="-122"/>
              </a:rPr>
              <a:t>认知</a:t>
            </a:r>
          </a:p>
        </p:txBody>
      </p:sp>
      <p:sp>
        <p:nvSpPr>
          <p:cNvPr id="28" name="Rectangle 14"/>
          <p:cNvSpPr/>
          <p:nvPr/>
        </p:nvSpPr>
        <p:spPr>
          <a:xfrm>
            <a:off x="742950" y="5228810"/>
            <a:ext cx="8822237" cy="587469"/>
          </a:xfrm>
          <a:prstGeom prst="rect">
            <a:avLst/>
          </a:prstGeom>
        </p:spPr>
        <p:txBody>
          <a:bodyPr wrap="square">
            <a:spAutoFit/>
          </a:bodyPr>
          <a:lstStyle/>
          <a:p>
            <a:pPr>
              <a:lnSpc>
                <a:spcPct val="120000"/>
              </a:lnSpc>
            </a:pPr>
            <a:r>
              <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O2O</a:t>
            </a: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是电子商务发展到新阶段的必然产物，消费特点决定了销售需要线上线下融合发展，线上解决公开、公平、公正的消费诉求，同时需要强大的线下资源作为支撑，包括设计、展示、物流等</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591066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pt-BR" altLang="zh-CN" sz="3200" b="1" dirty="0">
                <a:solidFill>
                  <a:srgbClr val="FFFFFF"/>
                </a:solidFill>
                <a:latin typeface="Arial Black" panose="020B0A04020102020204" pitchFamily="34" charset="0"/>
                <a:ea typeface="微软雅黑" panose="020B0503020204020204" pitchFamily="34" charset="-122"/>
              </a:rPr>
              <a:t>O2O</a:t>
            </a:r>
            <a:r>
              <a:rPr lang="zh-CN" altLang="pt-BR" sz="3200" b="1" dirty="0">
                <a:solidFill>
                  <a:srgbClr val="FFFFFF"/>
                </a:solidFill>
                <a:latin typeface="Arial Black" panose="020B0A04020102020204" pitchFamily="34" charset="0"/>
                <a:ea typeface="微软雅黑" panose="020B0503020204020204" pitchFamily="34" charset="-122"/>
              </a:rPr>
              <a:t>的概念及其特征</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2584058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a:extLst>
              <a:ext uri="{28A0092B-C50C-407E-A947-70E740481C1C}">
                <a14:useLocalDpi xmlns:a14="http://schemas.microsoft.com/office/drawing/2010/main" val="0"/>
              </a:ext>
            </a:extLst>
          </a:blip>
          <a:srcRect t="24600" b="26302"/>
          <a:stretch/>
        </p:blipFill>
        <p:spPr>
          <a:xfrm>
            <a:off x="0" y="-12789"/>
            <a:ext cx="12191999" cy="4492545"/>
          </a:xfrm>
          <a:prstGeom prst="rect">
            <a:avLst/>
          </a:prstGeom>
        </p:spPr>
      </p:pic>
      <p:sp>
        <p:nvSpPr>
          <p:cNvPr id="5" name="ísľiďe"/>
          <p:cNvSpPr/>
          <p:nvPr/>
        </p:nvSpPr>
        <p:spPr>
          <a:xfrm>
            <a:off x="0" y="1144518"/>
            <a:ext cx="12192000" cy="2930649"/>
          </a:xfrm>
          <a:prstGeom prst="roundRect">
            <a:avLst>
              <a:gd name="adj" fmla="val 0"/>
            </a:avLst>
          </a:prstGeom>
          <a:solidFill>
            <a:schemeClr val="tx1">
              <a:alpha val="70000"/>
            </a:schemeClr>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iṥḻïḑê">
            <a:extLst>
              <a:ext uri="{FF2B5EF4-FFF2-40B4-BE49-F238E27FC236}">
                <a16:creationId xmlns:a16="http://schemas.microsoft.com/office/drawing/2014/main" id="{791BB12B-58F7-4D5C-9471-E4DF81654F7A}"/>
              </a:ext>
            </a:extLst>
          </p:cNvPr>
          <p:cNvSpPr txBox="1"/>
          <p:nvPr/>
        </p:nvSpPr>
        <p:spPr>
          <a:xfrm>
            <a:off x="1117237" y="1676101"/>
            <a:ext cx="11117203" cy="1468059"/>
          </a:xfrm>
          <a:prstGeom prst="rect">
            <a:avLst/>
          </a:prstGeom>
          <a:noFill/>
        </p:spPr>
        <p:txBody>
          <a:bodyPr wrap="square" lIns="90000" tIns="46800" rIns="90000" bIns="46800" rtlCol="0">
            <a:noAutofit/>
          </a:bodyPr>
          <a:lstStyle/>
          <a:p>
            <a:pPr>
              <a:lnSpc>
                <a:spcPct val="120000"/>
              </a:lnSpc>
              <a:spcAft>
                <a:spcPts val="1200"/>
              </a:spcAft>
            </a:pPr>
            <a:r>
              <a:rPr lang="zh-CN" altLang="en-US" sz="2400" b="1" dirty="0">
                <a:solidFill>
                  <a:schemeClr val="bg1"/>
                </a:solidFill>
                <a:latin typeface="微软雅黑" panose="020B0503020204020204" pitchFamily="34" charset="-122"/>
                <a:ea typeface="微软雅黑" panose="020B0503020204020204" pitchFamily="34" charset="-122"/>
              </a:rPr>
              <a:t>广义</a:t>
            </a:r>
            <a:r>
              <a:rPr lang="en-US" altLang="zh-CN" sz="2400" b="1" dirty="0">
                <a:solidFill>
                  <a:schemeClr val="bg1"/>
                </a:solidFill>
                <a:latin typeface="微软雅黑" panose="020B0503020204020204" pitchFamily="34" charset="-122"/>
                <a:ea typeface="微软雅黑" panose="020B0503020204020204" pitchFamily="34" charset="-122"/>
              </a:rPr>
              <a:t>O2O</a:t>
            </a:r>
            <a:r>
              <a:rPr lang="zh-CN" altLang="en-US" sz="2400" b="1" dirty="0">
                <a:solidFill>
                  <a:schemeClr val="bg1"/>
                </a:solidFill>
                <a:latin typeface="微软雅黑" panose="020B0503020204020204" pitchFamily="34" charset="-122"/>
                <a:ea typeface="微软雅黑" panose="020B0503020204020204" pitchFamily="34" charset="-122"/>
              </a:rPr>
              <a:t>分为</a:t>
            </a:r>
            <a:r>
              <a:rPr lang="en-US" altLang="zh-CN" sz="2400" b="1" dirty="0">
                <a:solidFill>
                  <a:schemeClr val="bg1"/>
                </a:solidFill>
                <a:latin typeface="微软雅黑" panose="020B0503020204020204" pitchFamily="34" charset="-122"/>
                <a:ea typeface="微软雅黑" panose="020B0503020204020204" pitchFamily="34" charset="-122"/>
              </a:rPr>
              <a:t>Online To Offline</a:t>
            </a:r>
            <a:r>
              <a:rPr lang="zh-CN" altLang="en-US" sz="2400" b="1" dirty="0">
                <a:solidFill>
                  <a:schemeClr val="bg1"/>
                </a:solidFill>
                <a:latin typeface="微软雅黑" panose="020B0503020204020204" pitchFamily="34" charset="-122"/>
                <a:ea typeface="微软雅黑" panose="020B0503020204020204" pitchFamily="34" charset="-122"/>
              </a:rPr>
              <a:t>和</a:t>
            </a:r>
            <a:r>
              <a:rPr lang="en-US" altLang="zh-CN" sz="2400" b="1" dirty="0">
                <a:solidFill>
                  <a:schemeClr val="bg1"/>
                </a:solidFill>
                <a:latin typeface="微软雅黑" panose="020B0503020204020204" pitchFamily="34" charset="-122"/>
                <a:ea typeface="微软雅黑" panose="020B0503020204020204" pitchFamily="34" charset="-122"/>
              </a:rPr>
              <a:t>Offline To </a:t>
            </a:r>
            <a:r>
              <a:rPr lang="en-US" altLang="zh-CN" sz="2400" b="1" dirty="0" smtClean="0">
                <a:solidFill>
                  <a:schemeClr val="bg1"/>
                </a:solidFill>
                <a:latin typeface="微软雅黑" panose="020B0503020204020204" pitchFamily="34" charset="-122"/>
                <a:ea typeface="微软雅黑" panose="020B0503020204020204" pitchFamily="34" charset="-122"/>
              </a:rPr>
              <a:t>Online</a:t>
            </a:r>
          </a:p>
          <a:p>
            <a:pPr marL="342900" indent="-342900">
              <a:lnSpc>
                <a:spcPct val="120000"/>
              </a:lnSpc>
              <a:spcAft>
                <a:spcPts val="1200"/>
              </a:spcAft>
              <a:buFont typeface="Wingdings" panose="05000000000000000000" pitchFamily="2" charset="2"/>
              <a:buChar char="p"/>
            </a:pPr>
            <a:r>
              <a:rPr lang="en-US" altLang="zh-CN" sz="2000" b="1" dirty="0" smtClean="0">
                <a:solidFill>
                  <a:schemeClr val="bg1"/>
                </a:solidFill>
                <a:latin typeface="微软雅黑" panose="020B0503020204020204" pitchFamily="34" charset="-122"/>
                <a:ea typeface="微软雅黑" panose="020B0503020204020204" pitchFamily="34" charset="-122"/>
              </a:rPr>
              <a:t>Online </a:t>
            </a:r>
            <a:r>
              <a:rPr lang="en-US" altLang="zh-CN" sz="2000" b="1" dirty="0">
                <a:solidFill>
                  <a:schemeClr val="bg1"/>
                </a:solidFill>
                <a:latin typeface="微软雅黑" panose="020B0503020204020204" pitchFamily="34" charset="-122"/>
                <a:ea typeface="微软雅黑" panose="020B0503020204020204" pitchFamily="34" charset="-122"/>
              </a:rPr>
              <a:t>To Offline</a:t>
            </a:r>
            <a:r>
              <a:rPr lang="zh-CN" altLang="en-US" sz="2000" b="1" dirty="0">
                <a:solidFill>
                  <a:schemeClr val="bg1"/>
                </a:solidFill>
                <a:latin typeface="微软雅黑" panose="020B0503020204020204" pitchFamily="34" charset="-122"/>
                <a:ea typeface="微软雅黑" panose="020B0503020204020204" pitchFamily="34" charset="-122"/>
              </a:rPr>
              <a:t>即通过线上营销推动的方式，把消费者从线上平台引入到线下实体</a:t>
            </a:r>
            <a:r>
              <a:rPr lang="zh-CN" altLang="en-US" sz="2000" b="1" dirty="0" smtClean="0">
                <a:solidFill>
                  <a:schemeClr val="bg1"/>
                </a:solidFill>
                <a:latin typeface="微软雅黑" panose="020B0503020204020204" pitchFamily="34" charset="-122"/>
                <a:ea typeface="微软雅黑" panose="020B0503020204020204" pitchFamily="34" charset="-122"/>
              </a:rPr>
              <a:t>店</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120000"/>
              </a:lnSpc>
              <a:spcAft>
                <a:spcPts val="1200"/>
              </a:spcAft>
              <a:buFont typeface="Wingdings" panose="05000000000000000000" pitchFamily="2" charset="2"/>
              <a:buChar char="p"/>
            </a:pPr>
            <a:r>
              <a:rPr lang="en-US" altLang="zh-CN" sz="2000" b="1" dirty="0" smtClean="0">
                <a:solidFill>
                  <a:schemeClr val="bg1"/>
                </a:solidFill>
                <a:latin typeface="微软雅黑" panose="020B0503020204020204" pitchFamily="34" charset="-122"/>
                <a:ea typeface="微软雅黑" panose="020B0503020204020204" pitchFamily="34" charset="-122"/>
              </a:rPr>
              <a:t>Offline </a:t>
            </a:r>
            <a:r>
              <a:rPr lang="en-US" altLang="zh-CN" sz="2000" b="1" dirty="0">
                <a:solidFill>
                  <a:schemeClr val="bg1"/>
                </a:solidFill>
                <a:latin typeface="微软雅黑" panose="020B0503020204020204" pitchFamily="34" charset="-122"/>
                <a:ea typeface="微软雅黑" panose="020B0503020204020204" pitchFamily="34" charset="-122"/>
              </a:rPr>
              <a:t>To Online</a:t>
            </a:r>
            <a:r>
              <a:rPr lang="zh-CN" altLang="en-US" sz="2000" b="1" dirty="0">
                <a:solidFill>
                  <a:schemeClr val="bg1"/>
                </a:solidFill>
                <a:latin typeface="微软雅黑" panose="020B0503020204020204" pitchFamily="34" charset="-122"/>
                <a:ea typeface="微软雅黑" panose="020B0503020204020204" pitchFamily="34" charset="-122"/>
              </a:rPr>
              <a:t>则是通过线下营销推广的方式，将消费者由线下转移到线上</a:t>
            </a:r>
            <a:endParaRPr lang="en-US" sz="2400" b="1"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241970" y="3548749"/>
            <a:ext cx="2421292" cy="2421292"/>
            <a:chOff x="767408" y="3548749"/>
            <a:chExt cx="2421292" cy="2421292"/>
          </a:xfrm>
        </p:grpSpPr>
        <p:grpSp>
          <p:nvGrpSpPr>
            <p:cNvPr id="6" name="íślíḑê"/>
            <p:cNvGrpSpPr/>
            <p:nvPr/>
          </p:nvGrpSpPr>
          <p:grpSpPr>
            <a:xfrm>
              <a:off x="767408" y="3548749"/>
              <a:ext cx="2421292" cy="2421292"/>
              <a:chOff x="841406" y="3548749"/>
              <a:chExt cx="2421292" cy="2421292"/>
            </a:xfrm>
          </p:grpSpPr>
          <p:sp>
            <p:nvSpPr>
              <p:cNvPr id="19" name="ïSľîḋè"/>
              <p:cNvSpPr/>
              <p:nvPr/>
            </p:nvSpPr>
            <p:spPr>
              <a:xfrm>
                <a:off x="841406" y="3548749"/>
                <a:ext cx="2421292" cy="2421292"/>
              </a:xfrm>
              <a:prstGeom prst="rect">
                <a:avLst/>
              </a:prstGeom>
              <a:solidFill>
                <a:schemeClr val="bg1"/>
              </a:solidFill>
              <a:ln w="152400" cap="flat">
                <a:solidFill>
                  <a:srgbClr val="FFC353"/>
                </a:solidFill>
                <a:miter lim="400000"/>
              </a:ln>
              <a:effectLst/>
            </p:spPr>
            <p:txBody>
              <a:bodyPr anchor="ctr"/>
              <a:lstStyle/>
              <a:p>
                <a:pPr algn="ctr"/>
                <a:endParaRPr/>
              </a:p>
            </p:txBody>
          </p:sp>
          <p:grpSp>
            <p:nvGrpSpPr>
              <p:cNvPr id="21" name="išḷíḋé" descr="0AUAAB+LCAAAAAAABADNVE1PwkAQ/S+r3hpTNMaEG2pQ4meE6MFwWNuBjm63ZDs1KOG/O9t2YRuKys300sy82Tfv7WsXYp8+ZyC6YphKQxcop0amA4JUBGIQi64ulArEGeoY9fTSZMUsF92XxWrM7zwjJeeZyoyd1Ugo1ZNUBcM28A620b+fTDCCUQIpOMwINfV0PExkzIjwMOR9DE4T0pDntnASiPvXN4jIG+t2LKrIEz5zr98/LR97WEkTLpd2xRjm/O6KwhHWO1oXWsXahq+1Lj9Itg4ITIvexsgaGFi9OVAvikBTvXmpsKo3dYbr9Vek7MoM7vg4u6k4k9F7WRHjDVXMyhyN4jL4f9qOtmkrozKCOf1R27hF3SqmVe5+jamD3aLGtEhrWLntrZx7pU5YFTGOFfiwgWYvPlYMHVsr34dkmKCfmVQSEy7C5cH6ezg+PgzbEur2+WtCH7KcMNO73WM95N/kExjCSKqewqlO2Wr7wyADFCXcvcoMfmWamv0bmBA3rwFmtX1D/GK6iVQ5OBPcDTttVXgD8QhKEn40AI2a2BaTJsrn8XKz9qWRnMreH76KMn47mWknfCfbrn2XxNcbtK095ucbiBePfNAFAAA="/>
              <p:cNvGrpSpPr>
                <a:grpSpLocks noChangeAspect="1"/>
              </p:cNvGrpSpPr>
              <p:nvPr/>
            </p:nvGrpSpPr>
            <p:grpSpPr>
              <a:xfrm>
                <a:off x="1525497" y="5482288"/>
                <a:ext cx="1030282" cy="61008"/>
                <a:chOff x="3836216" y="1665535"/>
                <a:chExt cx="5403231" cy="273285"/>
              </a:xfrm>
            </p:grpSpPr>
            <p:sp>
              <p:nvSpPr>
                <p:cNvPr id="23" name="îṥḷïḓê"/>
                <p:cNvSpPr/>
                <p:nvPr/>
              </p:nvSpPr>
              <p:spPr>
                <a:xfrm>
                  <a:off x="3836216" y="1665535"/>
                  <a:ext cx="5403231" cy="273285"/>
                </a:xfrm>
                <a:prstGeom prst="roundRect">
                  <a:avLst>
                    <a:gd name="adj" fmla="val 50000"/>
                  </a:avLst>
                </a:prstGeom>
                <a:no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ṥļîďé"/>
                <p:cNvSpPr/>
                <p:nvPr/>
              </p:nvSpPr>
              <p:spPr>
                <a:xfrm>
                  <a:off x="3836216" y="1665535"/>
                  <a:ext cx="1783066" cy="273285"/>
                </a:xfrm>
                <a:prstGeom prst="roundRect">
                  <a:avLst>
                    <a:gd name="adj" fmla="val 50000"/>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pic>
          <p:nvPicPr>
            <p:cNvPr id="31" name="图片 30"/>
            <p:cNvPicPr>
              <a:picLocks noChangeAspect="1"/>
            </p:cNvPicPr>
            <p:nvPr/>
          </p:nvPicPr>
          <p:blipFill>
            <a:blip r:embed="rId4">
              <a:duotone>
                <a:schemeClr val="accent2">
                  <a:shade val="45000"/>
                  <a:satMod val="135000"/>
                </a:schemeClr>
                <a:prstClr val="white"/>
              </a:duotone>
            </a:blip>
            <a:stretch>
              <a:fillRect/>
            </a:stretch>
          </p:blipFill>
          <p:spPr>
            <a:xfrm>
              <a:off x="919064" y="3828364"/>
              <a:ext cx="2117979" cy="1884458"/>
            </a:xfrm>
            <a:prstGeom prst="rect">
              <a:avLst/>
            </a:prstGeom>
          </p:spPr>
        </p:pic>
      </p:grpSp>
      <p:sp>
        <p:nvSpPr>
          <p:cNvPr id="33" name="Rectangle 16"/>
          <p:cNvSpPr/>
          <p:nvPr/>
        </p:nvSpPr>
        <p:spPr>
          <a:xfrm>
            <a:off x="6029020" y="4956074"/>
            <a:ext cx="5058137" cy="830997"/>
          </a:xfrm>
          <a:prstGeom prst="rect">
            <a:avLst/>
          </a:prstGeom>
        </p:spPr>
        <p:txBody>
          <a:bodyPr wrap="square">
            <a:spAutoFit/>
          </a:bodyPr>
          <a:lstStyle/>
          <a:p>
            <a:pPr>
              <a:lnSpc>
                <a:spcPct val="120000"/>
              </a:lnSpc>
            </a:pP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侧重</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服务型消费，与侧重购物型消费的跨区域电商平台有明显区别；不强调线上支付</a:t>
            </a:r>
            <a:endParaRPr 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4768103" y="5021188"/>
            <a:ext cx="1107996" cy="700769"/>
          </a:xfrm>
          <a:prstGeom prst="rect">
            <a:avLst/>
          </a:prstGeom>
        </p:spPr>
        <p:txBody>
          <a:bodyPr wrap="none">
            <a:spAutoFit/>
          </a:bodyPr>
          <a:lstStyle/>
          <a:p>
            <a:pPr>
              <a:lnSpc>
                <a:spcPct val="120000"/>
              </a:lnSpc>
            </a:pPr>
            <a:r>
              <a:rPr lang="zh-CN" altLang="en-US" sz="3600" b="1" dirty="0" smtClean="0">
                <a:solidFill>
                  <a:srgbClr val="FF6E55"/>
                </a:solidFill>
                <a:latin typeface="微软雅黑" panose="020B0503020204020204" pitchFamily="34" charset="-122"/>
                <a:ea typeface="微软雅黑" panose="020B0503020204020204" pitchFamily="34" charset="-122"/>
              </a:rPr>
              <a:t>特征</a:t>
            </a:r>
            <a:endParaRPr lang="en-US" altLang="zh-CN" sz="3600" b="1" dirty="0">
              <a:solidFill>
                <a:srgbClr val="FF6E55"/>
              </a:solidFill>
              <a:latin typeface="微软雅黑" panose="020B0503020204020204" pitchFamily="34" charset="-122"/>
              <a:ea typeface="微软雅黑" panose="020B0503020204020204" pitchFamily="34" charset="-122"/>
            </a:endParaRPr>
          </a:p>
        </p:txBody>
      </p:sp>
      <p:sp>
        <p:nvSpPr>
          <p:cNvPr id="35" name="矩形 34"/>
          <p:cNvSpPr/>
          <p:nvPr/>
        </p:nvSpPr>
        <p:spPr>
          <a:xfrm>
            <a:off x="128536" y="6274402"/>
            <a:ext cx="1265090" cy="400110"/>
          </a:xfrm>
          <a:prstGeom prst="rect">
            <a:avLst/>
          </a:prstGeom>
        </p:spPr>
        <p:txBody>
          <a:bodyPr wrap="none">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广义</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O2O</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393626" y="6305180"/>
            <a:ext cx="2550570" cy="338554"/>
          </a:xfrm>
          <a:prstGeom prst="rect">
            <a:avLst/>
          </a:prstGeom>
        </p:spPr>
        <p:txBody>
          <a:bodyPr wrap="none">
            <a:spAutoFit/>
          </a:bodyPr>
          <a:lstStyle/>
          <a:p>
            <a:r>
              <a:rPr lang="en-US" altLang="zh-CN" sz="1600" dirty="0">
                <a:solidFill>
                  <a:schemeClr val="bg1">
                    <a:lumMod val="75000"/>
                  </a:schemeClr>
                </a:solidFill>
              </a:rPr>
              <a:t>Generalized Concept of O2O</a:t>
            </a:r>
            <a:endParaRPr lang="zh-CN" altLang="en-US" sz="1600" dirty="0">
              <a:solidFill>
                <a:schemeClr val="bg1">
                  <a:lumMod val="75000"/>
                </a:schemeClr>
              </a:solidFill>
            </a:endParaRPr>
          </a:p>
        </p:txBody>
      </p:sp>
    </p:spTree>
    <p:extLst>
      <p:ext uri="{BB962C8B-B14F-4D97-AF65-F5344CB8AC3E}">
        <p14:creationId xmlns:p14="http://schemas.microsoft.com/office/powerpoint/2010/main" val="18483443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28536" y="6274402"/>
            <a:ext cx="1265090" cy="400110"/>
          </a:xfrm>
          <a:prstGeom prst="rect">
            <a:avLst/>
          </a:prstGeom>
        </p:spPr>
        <p:txBody>
          <a:bodyPr wrap="none">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狭义</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O2O</a:t>
            </a:r>
          </a:p>
        </p:txBody>
      </p:sp>
      <p:sp>
        <p:nvSpPr>
          <p:cNvPr id="8" name="矩形 7"/>
          <p:cNvSpPr/>
          <p:nvPr/>
        </p:nvSpPr>
        <p:spPr>
          <a:xfrm>
            <a:off x="1393626" y="6305180"/>
            <a:ext cx="2550570" cy="338554"/>
          </a:xfrm>
          <a:prstGeom prst="rect">
            <a:avLst/>
          </a:prstGeom>
        </p:spPr>
        <p:txBody>
          <a:bodyPr wrap="none">
            <a:spAutoFit/>
          </a:bodyPr>
          <a:lstStyle/>
          <a:p>
            <a:r>
              <a:rPr lang="en-US" altLang="zh-CN" sz="1600" dirty="0">
                <a:solidFill>
                  <a:schemeClr val="bg1">
                    <a:lumMod val="75000"/>
                  </a:schemeClr>
                </a:solidFill>
              </a:rPr>
              <a:t>Narrower Concept of O2O</a:t>
            </a:r>
          </a:p>
        </p:txBody>
      </p:sp>
      <p:grpSp>
        <p:nvGrpSpPr>
          <p:cNvPr id="25" name="组合 24"/>
          <p:cNvGrpSpPr/>
          <p:nvPr/>
        </p:nvGrpSpPr>
        <p:grpSpPr>
          <a:xfrm>
            <a:off x="944565" y="1423482"/>
            <a:ext cx="4727030" cy="2604304"/>
            <a:chOff x="956140" y="1724629"/>
            <a:chExt cx="4727030" cy="2604304"/>
          </a:xfrm>
        </p:grpSpPr>
        <p:sp>
          <p:nvSpPr>
            <p:cNvPr id="24" name="矩形 23"/>
            <p:cNvSpPr/>
            <p:nvPr/>
          </p:nvSpPr>
          <p:spPr>
            <a:xfrm>
              <a:off x="956140" y="1724629"/>
              <a:ext cx="4727030" cy="2604304"/>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 name="矩形 1"/>
            <p:cNvSpPr/>
            <p:nvPr/>
          </p:nvSpPr>
          <p:spPr>
            <a:xfrm>
              <a:off x="1249275" y="1872619"/>
              <a:ext cx="4140760" cy="2308324"/>
            </a:xfrm>
            <a:prstGeom prst="rect">
              <a:avLst/>
            </a:prstGeom>
          </p:spPr>
          <p:txBody>
            <a:bodyPr wrap="square">
              <a:spAutoFit/>
            </a:bodyPr>
            <a:lstStyle/>
            <a:p>
              <a:pPr>
                <a:lnSpc>
                  <a:spcPct val="120000"/>
                </a:lnSpc>
                <a:spcAft>
                  <a:spcPts val="0"/>
                </a:spcAft>
              </a:pPr>
              <a:r>
                <a:rPr lang="zh-CN" altLang="zh-CN" sz="20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狭义</a:t>
              </a:r>
              <a:r>
                <a:rPr lang="en-US" altLang="zh-CN" sz="20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sz="20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，指</a:t>
              </a:r>
              <a:r>
                <a:rPr lang="zh-CN"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的是消费者通过线上平台在线购买并支付</a:t>
              </a:r>
              <a:r>
                <a:rPr lang="en-US"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预定某类商品</a:t>
              </a:r>
              <a:r>
                <a:rPr lang="en-US"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服务，并线下体验</a:t>
              </a:r>
              <a:r>
                <a:rPr lang="en-US"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消费完成交易；消费者在线下体验后通过扫描二维码</a:t>
              </a:r>
              <a:r>
                <a:rPr lang="en-US"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移动终端等方式在线上平台购买并支付</a:t>
              </a:r>
              <a:r>
                <a:rPr lang="en-US"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预定某类服务</a:t>
              </a:r>
              <a:r>
                <a:rPr lang="en-US"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商品</a:t>
              </a:r>
              <a:endParaRPr lang="zh-CN" altLang="zh-CN" sz="2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26" name="组合 25"/>
          <p:cNvGrpSpPr/>
          <p:nvPr/>
        </p:nvGrpSpPr>
        <p:grpSpPr>
          <a:xfrm>
            <a:off x="6178111" y="1731055"/>
            <a:ext cx="4743489" cy="1989157"/>
            <a:chOff x="5819295" y="1731056"/>
            <a:chExt cx="4743489" cy="1989157"/>
          </a:xfrm>
        </p:grpSpPr>
        <p:sp>
          <p:nvSpPr>
            <p:cNvPr id="10" name=" 167"/>
            <p:cNvSpPr/>
            <p:nvPr/>
          </p:nvSpPr>
          <p:spPr>
            <a:xfrm>
              <a:off x="5819295" y="3155416"/>
              <a:ext cx="1622662" cy="56479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dirty="0">
                  <a:solidFill>
                    <a:srgbClr val="FFFFFF"/>
                  </a:solidFill>
                  <a:latin typeface="微软雅黑" panose="020B0503020204020204" charset="-122"/>
                  <a:ea typeface="微软雅黑" panose="020B0503020204020204" charset="-122"/>
                </a:rPr>
                <a:t>线上交易</a:t>
              </a:r>
            </a:p>
          </p:txBody>
        </p:sp>
        <p:sp>
          <p:nvSpPr>
            <p:cNvPr id="11" name=" 167"/>
            <p:cNvSpPr/>
            <p:nvPr/>
          </p:nvSpPr>
          <p:spPr>
            <a:xfrm>
              <a:off x="8437071" y="3155416"/>
              <a:ext cx="2125713" cy="56479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dirty="0">
                  <a:solidFill>
                    <a:srgbClr val="FFFFFF"/>
                  </a:solidFill>
                  <a:latin typeface="微软雅黑" panose="020B0503020204020204" charset="-122"/>
                  <a:ea typeface="微软雅黑" panose="020B0503020204020204" charset="-122"/>
                </a:rPr>
                <a:t>线下消费体验</a:t>
              </a:r>
            </a:p>
          </p:txBody>
        </p:sp>
        <p:pic>
          <p:nvPicPr>
            <p:cNvPr id="12" name="图片 11" descr="online"/>
            <p:cNvPicPr>
              <a:picLocks noChangeAspect="1"/>
            </p:cNvPicPr>
            <p:nvPr/>
          </p:nvPicPr>
          <p:blipFill>
            <a:blip r:embed="rId4"/>
            <a:stretch>
              <a:fillRect/>
            </a:stretch>
          </p:blipFill>
          <p:spPr>
            <a:xfrm>
              <a:off x="5927394" y="1731056"/>
              <a:ext cx="1417819" cy="1417819"/>
            </a:xfrm>
            <a:prstGeom prst="rect">
              <a:avLst/>
            </a:prstGeom>
          </p:spPr>
        </p:pic>
        <p:pic>
          <p:nvPicPr>
            <p:cNvPr id="13" name="图片 12" descr="handshake"/>
            <p:cNvPicPr>
              <a:picLocks noChangeAspect="1"/>
            </p:cNvPicPr>
            <p:nvPr/>
          </p:nvPicPr>
          <p:blipFill>
            <a:blip r:embed="rId5"/>
            <a:stretch>
              <a:fillRect/>
            </a:stretch>
          </p:blipFill>
          <p:spPr>
            <a:xfrm>
              <a:off x="8791017" y="1738118"/>
              <a:ext cx="1417819" cy="1417819"/>
            </a:xfrm>
            <a:prstGeom prst="rect">
              <a:avLst/>
            </a:prstGeom>
          </p:spPr>
        </p:pic>
        <p:sp>
          <p:nvSpPr>
            <p:cNvPr id="14" name="KSO_Shape"/>
            <p:cNvSpPr/>
            <p:nvPr/>
          </p:nvSpPr>
          <p:spPr>
            <a:xfrm rot="5400000">
              <a:off x="7588919" y="1816799"/>
              <a:ext cx="643638" cy="616820"/>
            </a:xfrm>
            <a:custGeom>
              <a:avLst/>
              <a:gdLst/>
              <a:ahLst/>
              <a:cxnLst/>
              <a:rect l="l" t="t" r="r" b="b"/>
              <a:pathLst>
                <a:path w="1056529" h="1289138">
                  <a:moveTo>
                    <a:pt x="532049" y="0"/>
                  </a:moveTo>
                  <a:cubicBezTo>
                    <a:pt x="556036" y="0"/>
                    <a:pt x="580024" y="21509"/>
                    <a:pt x="598326" y="64527"/>
                  </a:cubicBezTo>
                  <a:lnTo>
                    <a:pt x="637123" y="155716"/>
                  </a:lnTo>
                  <a:lnTo>
                    <a:pt x="900272" y="815646"/>
                  </a:lnTo>
                  <a:lnTo>
                    <a:pt x="898583" y="814429"/>
                  </a:lnTo>
                  <a:lnTo>
                    <a:pt x="1044424" y="1179716"/>
                  </a:lnTo>
                  <a:cubicBezTo>
                    <a:pt x="1062241" y="1224336"/>
                    <a:pt x="1059762" y="1257212"/>
                    <a:pt x="1041112" y="1273690"/>
                  </a:cubicBezTo>
                  <a:cubicBezTo>
                    <a:pt x="1040954" y="1274425"/>
                    <a:pt x="1040516" y="1274887"/>
                    <a:pt x="1040066" y="1275336"/>
                  </a:cubicBezTo>
                  <a:cubicBezTo>
                    <a:pt x="1022948" y="1292456"/>
                    <a:pt x="990619" y="1294370"/>
                    <a:pt x="947138" y="1277017"/>
                  </a:cubicBezTo>
                  <a:lnTo>
                    <a:pt x="528130" y="1109797"/>
                  </a:lnTo>
                  <a:lnTo>
                    <a:pt x="109124" y="1277016"/>
                  </a:lnTo>
                  <a:cubicBezTo>
                    <a:pt x="65643" y="1294369"/>
                    <a:pt x="33314" y="1292455"/>
                    <a:pt x="16196" y="1275335"/>
                  </a:cubicBezTo>
                  <a:cubicBezTo>
                    <a:pt x="15746" y="1274886"/>
                    <a:pt x="15308" y="1274424"/>
                    <a:pt x="15150" y="1273689"/>
                  </a:cubicBezTo>
                  <a:cubicBezTo>
                    <a:pt x="2252" y="1262294"/>
                    <a:pt x="-2911" y="1243056"/>
                    <a:pt x="1607" y="1217605"/>
                  </a:cubicBezTo>
                  <a:lnTo>
                    <a:pt x="452425" y="87037"/>
                  </a:lnTo>
                  <a:lnTo>
                    <a:pt x="462002" y="64527"/>
                  </a:lnTo>
                  <a:cubicBezTo>
                    <a:pt x="480783" y="20379"/>
                    <a:pt x="505554" y="-1114"/>
                    <a:pt x="530163" y="424"/>
                  </a:cubicBezTo>
                  <a:cubicBezTo>
                    <a:pt x="530789" y="17"/>
                    <a:pt x="531420" y="0"/>
                    <a:pt x="532049"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5" name="KSO_Shape"/>
            <p:cNvSpPr/>
            <p:nvPr/>
          </p:nvSpPr>
          <p:spPr>
            <a:xfrm rot="16200000">
              <a:off x="7588919" y="2530279"/>
              <a:ext cx="643638" cy="616820"/>
            </a:xfrm>
            <a:custGeom>
              <a:avLst/>
              <a:gdLst/>
              <a:ahLst/>
              <a:cxnLst/>
              <a:rect l="l" t="t" r="r" b="b"/>
              <a:pathLst>
                <a:path w="1056529" h="1289138">
                  <a:moveTo>
                    <a:pt x="532049" y="0"/>
                  </a:moveTo>
                  <a:cubicBezTo>
                    <a:pt x="556036" y="0"/>
                    <a:pt x="580024" y="21509"/>
                    <a:pt x="598326" y="64527"/>
                  </a:cubicBezTo>
                  <a:lnTo>
                    <a:pt x="637123" y="155716"/>
                  </a:lnTo>
                  <a:lnTo>
                    <a:pt x="900272" y="815646"/>
                  </a:lnTo>
                  <a:lnTo>
                    <a:pt x="898583" y="814429"/>
                  </a:lnTo>
                  <a:lnTo>
                    <a:pt x="1044424" y="1179716"/>
                  </a:lnTo>
                  <a:cubicBezTo>
                    <a:pt x="1062241" y="1224336"/>
                    <a:pt x="1059762" y="1257212"/>
                    <a:pt x="1041112" y="1273690"/>
                  </a:cubicBezTo>
                  <a:cubicBezTo>
                    <a:pt x="1040954" y="1274425"/>
                    <a:pt x="1040516" y="1274887"/>
                    <a:pt x="1040066" y="1275336"/>
                  </a:cubicBezTo>
                  <a:cubicBezTo>
                    <a:pt x="1022948" y="1292456"/>
                    <a:pt x="990619" y="1294370"/>
                    <a:pt x="947138" y="1277017"/>
                  </a:cubicBezTo>
                  <a:lnTo>
                    <a:pt x="528130" y="1109797"/>
                  </a:lnTo>
                  <a:lnTo>
                    <a:pt x="109124" y="1277016"/>
                  </a:lnTo>
                  <a:cubicBezTo>
                    <a:pt x="65643" y="1294369"/>
                    <a:pt x="33314" y="1292455"/>
                    <a:pt x="16196" y="1275335"/>
                  </a:cubicBezTo>
                  <a:cubicBezTo>
                    <a:pt x="15746" y="1274886"/>
                    <a:pt x="15308" y="1274424"/>
                    <a:pt x="15150" y="1273689"/>
                  </a:cubicBezTo>
                  <a:cubicBezTo>
                    <a:pt x="2252" y="1262294"/>
                    <a:pt x="-2911" y="1243056"/>
                    <a:pt x="1607" y="1217605"/>
                  </a:cubicBezTo>
                  <a:lnTo>
                    <a:pt x="452425" y="87037"/>
                  </a:lnTo>
                  <a:lnTo>
                    <a:pt x="462002" y="64527"/>
                  </a:lnTo>
                  <a:cubicBezTo>
                    <a:pt x="480783" y="20379"/>
                    <a:pt x="505554" y="-1114"/>
                    <a:pt x="530163" y="424"/>
                  </a:cubicBezTo>
                  <a:cubicBezTo>
                    <a:pt x="530789" y="17"/>
                    <a:pt x="531420" y="0"/>
                    <a:pt x="532049"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23" name="组合 22"/>
          <p:cNvGrpSpPr/>
          <p:nvPr/>
        </p:nvGrpSpPr>
        <p:grpSpPr>
          <a:xfrm>
            <a:off x="1393626" y="4593647"/>
            <a:ext cx="9978765" cy="728982"/>
            <a:chOff x="1393626" y="4687024"/>
            <a:chExt cx="9978765" cy="728982"/>
          </a:xfrm>
        </p:grpSpPr>
        <p:sp>
          <p:nvSpPr>
            <p:cNvPr id="16" name="矩形 15"/>
            <p:cNvSpPr/>
            <p:nvPr/>
          </p:nvSpPr>
          <p:spPr>
            <a:xfrm>
              <a:off x="2291787" y="4687024"/>
              <a:ext cx="9080604" cy="728982"/>
            </a:xfrm>
            <a:prstGeom prst="rect">
              <a:avLst/>
            </a:prstGeom>
          </p:spPr>
          <p:txBody>
            <a:bodyPr wrap="square">
              <a:spAutoFit/>
            </a:bodyPr>
            <a:lstStyle/>
            <a:p>
              <a:pPr>
                <a:lnSpc>
                  <a:spcPct val="120000"/>
                </a:lnSpc>
              </a:pP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特征</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以</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消费导向为主，强调在线支付</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预定，因此以信息服务为导向的地方社区论坛、分类信息平台均不包含在研究范围内</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Freeform 128"/>
            <p:cNvSpPr>
              <a:spLocks/>
            </p:cNvSpPr>
            <p:nvPr/>
          </p:nvSpPr>
          <p:spPr bwMode="auto">
            <a:xfrm>
              <a:off x="1393626" y="4780368"/>
              <a:ext cx="781440" cy="475446"/>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rgbClr val="FFC353"/>
            </a:solidFill>
            <a:ln w="9525">
              <a:noFill/>
              <a:round/>
              <a:headEnd/>
              <a:tailEnd/>
            </a:ln>
          </p:spPr>
          <p:txBody>
            <a:bodyPr vert="horz" wrap="square" lIns="91440" tIns="45720" rIns="91440" bIns="45720" numCol="1" anchor="t" anchorCtr="0" compatLnSpc="1">
              <a:prstTxWarp prst="textNoShape">
                <a:avLst/>
              </a:prstTxWarp>
            </a:bodyPr>
            <a:lstStyle/>
            <a:p>
              <a:pPr>
                <a:lnSpc>
                  <a:spcPct val="120000"/>
                </a:lnSpc>
              </a:pPr>
              <a:endParaRPr lang="en-US" sz="1600">
                <a:ea typeface="微软雅黑" panose="020B0503020204020204" pitchFamily="34" charset="-122"/>
              </a:endParaRPr>
            </a:p>
          </p:txBody>
        </p:sp>
      </p:grpSp>
    </p:spTree>
    <p:custDataLst>
      <p:tags r:id="rId2"/>
    </p:custDataLst>
    <p:extLst>
      <p:ext uri="{BB962C8B-B14F-4D97-AF65-F5344CB8AC3E}">
        <p14:creationId xmlns:p14="http://schemas.microsoft.com/office/powerpoint/2010/main" val="19761854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矩形 92"/>
          <p:cNvSpPr/>
          <p:nvPr/>
        </p:nvSpPr>
        <p:spPr>
          <a:xfrm>
            <a:off x="128536" y="6274402"/>
            <a:ext cx="1778051" cy="400110"/>
          </a:xfrm>
          <a:prstGeom prst="rect">
            <a:avLst/>
          </a:prstGeom>
        </p:spPr>
        <p:txBody>
          <a:bodyPr wrap="none">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本地生活</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O2O</a:t>
            </a:r>
          </a:p>
        </p:txBody>
      </p:sp>
      <p:sp>
        <p:nvSpPr>
          <p:cNvPr id="94" name="矩形 93"/>
          <p:cNvSpPr/>
          <p:nvPr/>
        </p:nvSpPr>
        <p:spPr>
          <a:xfrm>
            <a:off x="1868188" y="6305180"/>
            <a:ext cx="1476686" cy="338554"/>
          </a:xfrm>
          <a:prstGeom prst="rect">
            <a:avLst/>
          </a:prstGeom>
        </p:spPr>
        <p:txBody>
          <a:bodyPr wrap="none">
            <a:spAutoFit/>
          </a:bodyPr>
          <a:lstStyle/>
          <a:p>
            <a:r>
              <a:rPr lang="en-US" altLang="zh-CN" sz="1600" dirty="0">
                <a:solidFill>
                  <a:schemeClr val="bg1">
                    <a:lumMod val="75000"/>
                  </a:schemeClr>
                </a:solidFill>
              </a:rPr>
              <a:t>Local Life O2O</a:t>
            </a:r>
          </a:p>
        </p:txBody>
      </p:sp>
      <p:sp>
        <p:nvSpPr>
          <p:cNvPr id="2" name="矩形 1"/>
          <p:cNvSpPr/>
          <p:nvPr/>
        </p:nvSpPr>
        <p:spPr>
          <a:xfrm>
            <a:off x="889845" y="1301229"/>
            <a:ext cx="10139763" cy="1200329"/>
          </a:xfrm>
          <a:prstGeom prst="rect">
            <a:avLst/>
          </a:prstGeom>
        </p:spPr>
        <p:txBody>
          <a:bodyPr wrap="square">
            <a:spAutoFit/>
          </a:bodyPr>
          <a:lstStyle/>
          <a:p>
            <a:pPr marL="342900" indent="-342900">
              <a:lnSpc>
                <a:spcPct val="120000"/>
              </a:lnSpc>
              <a:spcAft>
                <a:spcPts val="0"/>
              </a:spcAft>
              <a:buFont typeface="Wingdings" panose="05000000000000000000" pitchFamily="2" charset="2"/>
              <a:buChar char="l"/>
            </a:pPr>
            <a:r>
              <a:rPr lang="zh-CN" altLang="zh-CN" sz="20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本地生活</a:t>
            </a:r>
            <a:r>
              <a:rPr lang="en-US" altLang="zh-CN" sz="20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sz="20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，指在同一城市（或地区），为满足居民日常生活需求提供商品或服务的商业模式，必须同时涉及线上线下流程（包括但不限于预订、支付、下单），且商品交易与服务产生的场所必须在</a:t>
            </a:r>
            <a:r>
              <a:rPr lang="zh-CN" altLang="zh-CN" sz="20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本地</a:t>
            </a:r>
            <a:endParaRPr lang="zh-CN" altLang="zh-CN" sz="20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5" name="iṥ1íḓé">
            <a:extLst>
              <a:ext uri="{FF2B5EF4-FFF2-40B4-BE49-F238E27FC236}">
                <a16:creationId xmlns:a16="http://schemas.microsoft.com/office/drawing/2014/main" id="{8B507FF6-AF4C-43BC-AAA6-7CD50DB52D96}"/>
              </a:ext>
            </a:extLst>
          </p:cNvPr>
          <p:cNvSpPr/>
          <p:nvPr/>
        </p:nvSpPr>
        <p:spPr bwMode="auto">
          <a:xfrm>
            <a:off x="889845" y="3575324"/>
            <a:ext cx="10850563" cy="1463011"/>
          </a:xfrm>
          <a:prstGeom prst="homePlate">
            <a:avLst/>
          </a:prstGeom>
          <a:solidFill>
            <a:srgbClr val="A6A6A6"/>
          </a:solidFill>
          <a:ln w="19050">
            <a:noFill/>
            <a:round/>
            <a:headEnd/>
            <a:tailEnd/>
          </a:ln>
          <a:effectLst/>
        </p:spPr>
        <p:txBody>
          <a:bodyPr anchor="ctr"/>
          <a:lstStyle/>
          <a:p>
            <a:pPr algn="ctr"/>
            <a:endParaRPr/>
          </a:p>
        </p:txBody>
      </p:sp>
      <p:sp>
        <p:nvSpPr>
          <p:cNvPr id="97" name="ïṩḷïďé">
            <a:extLst>
              <a:ext uri="{FF2B5EF4-FFF2-40B4-BE49-F238E27FC236}">
                <a16:creationId xmlns:a16="http://schemas.microsoft.com/office/drawing/2014/main" id="{B7541A0D-4B0E-4237-A9B0-0EDB90CBE542}"/>
              </a:ext>
            </a:extLst>
          </p:cNvPr>
          <p:cNvSpPr/>
          <p:nvPr/>
        </p:nvSpPr>
        <p:spPr bwMode="auto">
          <a:xfrm>
            <a:off x="1805141" y="3027616"/>
            <a:ext cx="1008000" cy="1008000"/>
          </a:xfrm>
          <a:prstGeom prst="ellipse">
            <a:avLst/>
          </a:prstGeom>
          <a:solidFill>
            <a:srgbClr val="524F6A"/>
          </a:solidFill>
          <a:ln w="19050">
            <a:solidFill>
              <a:schemeClr val="bg1"/>
            </a:solidFill>
            <a:round/>
            <a:headEnd/>
            <a:tailEnd/>
          </a:ln>
        </p:spPr>
        <p:txBody>
          <a:bodyPr anchor="ctr"/>
          <a:lstStyle/>
          <a:p>
            <a:pPr algn="ctr"/>
            <a:endParaRPr/>
          </a:p>
        </p:txBody>
      </p:sp>
      <p:sp>
        <p:nvSpPr>
          <p:cNvPr id="102" name="îSlide">
            <a:extLst>
              <a:ext uri="{FF2B5EF4-FFF2-40B4-BE49-F238E27FC236}">
                <a16:creationId xmlns:a16="http://schemas.microsoft.com/office/drawing/2014/main" id="{F966BC02-F117-44B0-AE97-33B45FA8C3D7}"/>
              </a:ext>
            </a:extLst>
          </p:cNvPr>
          <p:cNvSpPr/>
          <p:nvPr/>
        </p:nvSpPr>
        <p:spPr bwMode="auto">
          <a:xfrm>
            <a:off x="3754812" y="3027616"/>
            <a:ext cx="1008000" cy="1008000"/>
          </a:xfrm>
          <a:prstGeom prst="ellipse">
            <a:avLst/>
          </a:prstGeom>
          <a:solidFill>
            <a:srgbClr val="FFC353"/>
          </a:solidFill>
          <a:ln w="19050">
            <a:solidFill>
              <a:schemeClr val="bg1"/>
            </a:solidFill>
            <a:round/>
            <a:headEnd/>
            <a:tailEnd/>
          </a:ln>
        </p:spPr>
        <p:txBody>
          <a:bodyPr anchor="ctr"/>
          <a:lstStyle/>
          <a:p>
            <a:pPr algn="ctr"/>
            <a:endParaRPr/>
          </a:p>
        </p:txBody>
      </p:sp>
      <p:sp>
        <p:nvSpPr>
          <p:cNvPr id="110" name="íṧlîdè">
            <a:extLst>
              <a:ext uri="{FF2B5EF4-FFF2-40B4-BE49-F238E27FC236}">
                <a16:creationId xmlns:a16="http://schemas.microsoft.com/office/drawing/2014/main" id="{77409AB3-8397-40FD-B8C9-CD1D2A9511FD}"/>
              </a:ext>
            </a:extLst>
          </p:cNvPr>
          <p:cNvSpPr/>
          <p:nvPr/>
        </p:nvSpPr>
        <p:spPr bwMode="auto">
          <a:xfrm>
            <a:off x="5704483" y="3027616"/>
            <a:ext cx="1008000" cy="1008000"/>
          </a:xfrm>
          <a:prstGeom prst="ellipse">
            <a:avLst/>
          </a:prstGeom>
          <a:solidFill>
            <a:srgbClr val="FF6E55"/>
          </a:solidFill>
          <a:ln w="19050">
            <a:solidFill>
              <a:schemeClr val="bg1"/>
            </a:solidFill>
            <a:round/>
            <a:headEnd/>
            <a:tailEnd/>
          </a:ln>
        </p:spPr>
        <p:txBody>
          <a:bodyPr anchor="ctr"/>
          <a:lstStyle/>
          <a:p>
            <a:pPr algn="ctr"/>
            <a:endParaRPr/>
          </a:p>
        </p:txBody>
      </p:sp>
      <p:sp>
        <p:nvSpPr>
          <p:cNvPr id="115" name="íŝḷïḍe">
            <a:extLst>
              <a:ext uri="{FF2B5EF4-FFF2-40B4-BE49-F238E27FC236}">
                <a16:creationId xmlns:a16="http://schemas.microsoft.com/office/drawing/2014/main" id="{E7CA5E71-83BC-4E5A-BA9E-D8875DD32A29}"/>
              </a:ext>
            </a:extLst>
          </p:cNvPr>
          <p:cNvSpPr/>
          <p:nvPr/>
        </p:nvSpPr>
        <p:spPr bwMode="auto">
          <a:xfrm>
            <a:off x="7629155" y="3027616"/>
            <a:ext cx="1008000" cy="1008000"/>
          </a:xfrm>
          <a:prstGeom prst="ellipse">
            <a:avLst/>
          </a:prstGeom>
          <a:solidFill>
            <a:srgbClr val="48B49C"/>
          </a:solidFill>
          <a:ln w="19050">
            <a:solidFill>
              <a:schemeClr val="bg1"/>
            </a:solidFill>
            <a:round/>
            <a:headEnd/>
            <a:tailEnd/>
          </a:ln>
        </p:spPr>
        <p:txBody>
          <a:bodyPr anchor="ctr"/>
          <a:lstStyle/>
          <a:p>
            <a:pPr algn="ctr"/>
            <a:endParaRPr/>
          </a:p>
        </p:txBody>
      </p:sp>
      <p:sp>
        <p:nvSpPr>
          <p:cNvPr id="122" name="î$ḻíḓê">
            <a:extLst>
              <a:ext uri="{FF2B5EF4-FFF2-40B4-BE49-F238E27FC236}">
                <a16:creationId xmlns:a16="http://schemas.microsoft.com/office/drawing/2014/main" id="{A086951B-A141-4DFD-ABFD-9901B211652A}"/>
              </a:ext>
            </a:extLst>
          </p:cNvPr>
          <p:cNvSpPr/>
          <p:nvPr/>
        </p:nvSpPr>
        <p:spPr bwMode="auto">
          <a:xfrm>
            <a:off x="9603823" y="3027616"/>
            <a:ext cx="1008000" cy="1008000"/>
          </a:xfrm>
          <a:prstGeom prst="ellipse">
            <a:avLst/>
          </a:prstGeom>
          <a:solidFill>
            <a:srgbClr val="1B6AA2"/>
          </a:solidFill>
          <a:ln w="19050">
            <a:solidFill>
              <a:schemeClr val="bg1"/>
            </a:solidFill>
            <a:round/>
            <a:headEnd/>
            <a:tailEnd/>
          </a:ln>
        </p:spPr>
        <p:txBody>
          <a:bodyPr anchor="ctr"/>
          <a:lstStyle/>
          <a:p>
            <a:pPr algn="ctr"/>
            <a:endParaRPr/>
          </a:p>
        </p:txBody>
      </p:sp>
      <p:sp>
        <p:nvSpPr>
          <p:cNvPr id="128" name="ïṩḷïďé">
            <a:extLst>
              <a:ext uri="{FF2B5EF4-FFF2-40B4-BE49-F238E27FC236}">
                <a16:creationId xmlns:a16="http://schemas.microsoft.com/office/drawing/2014/main" id="{B7541A0D-4B0E-4237-A9B0-0EDB90CBE542}"/>
              </a:ext>
            </a:extLst>
          </p:cNvPr>
          <p:cNvSpPr/>
          <p:nvPr/>
        </p:nvSpPr>
        <p:spPr bwMode="auto">
          <a:xfrm>
            <a:off x="9603823" y="4522528"/>
            <a:ext cx="1008000" cy="1008000"/>
          </a:xfrm>
          <a:prstGeom prst="ellipse">
            <a:avLst/>
          </a:prstGeom>
          <a:solidFill>
            <a:srgbClr val="524F6A"/>
          </a:solidFill>
          <a:ln w="19050">
            <a:solidFill>
              <a:schemeClr val="bg1"/>
            </a:solidFill>
            <a:round/>
            <a:headEnd/>
            <a:tailEnd/>
          </a:ln>
        </p:spPr>
        <p:txBody>
          <a:bodyPr anchor="ctr"/>
          <a:lstStyle/>
          <a:p>
            <a:pPr algn="ctr"/>
            <a:endParaRPr/>
          </a:p>
        </p:txBody>
      </p:sp>
      <p:sp>
        <p:nvSpPr>
          <p:cNvPr id="133" name="îSlide">
            <a:extLst>
              <a:ext uri="{FF2B5EF4-FFF2-40B4-BE49-F238E27FC236}">
                <a16:creationId xmlns:a16="http://schemas.microsoft.com/office/drawing/2014/main" id="{F966BC02-F117-44B0-AE97-33B45FA8C3D7}"/>
              </a:ext>
            </a:extLst>
          </p:cNvPr>
          <p:cNvSpPr/>
          <p:nvPr/>
        </p:nvSpPr>
        <p:spPr bwMode="auto">
          <a:xfrm>
            <a:off x="5704483" y="4522528"/>
            <a:ext cx="1008000" cy="1008000"/>
          </a:xfrm>
          <a:prstGeom prst="ellipse">
            <a:avLst/>
          </a:prstGeom>
          <a:solidFill>
            <a:srgbClr val="FFC353"/>
          </a:solidFill>
          <a:ln w="19050">
            <a:solidFill>
              <a:schemeClr val="bg1"/>
            </a:solidFill>
            <a:round/>
            <a:headEnd/>
            <a:tailEnd/>
          </a:ln>
        </p:spPr>
        <p:txBody>
          <a:bodyPr anchor="ctr"/>
          <a:lstStyle/>
          <a:p>
            <a:pPr algn="ctr"/>
            <a:endParaRPr/>
          </a:p>
        </p:txBody>
      </p:sp>
      <p:sp>
        <p:nvSpPr>
          <p:cNvPr id="141" name="íṧlîdè">
            <a:extLst>
              <a:ext uri="{FF2B5EF4-FFF2-40B4-BE49-F238E27FC236}">
                <a16:creationId xmlns:a16="http://schemas.microsoft.com/office/drawing/2014/main" id="{77409AB3-8397-40FD-B8C9-CD1D2A9511FD}"/>
              </a:ext>
            </a:extLst>
          </p:cNvPr>
          <p:cNvSpPr/>
          <p:nvPr/>
        </p:nvSpPr>
        <p:spPr bwMode="auto">
          <a:xfrm>
            <a:off x="3754812" y="4522528"/>
            <a:ext cx="1008000" cy="1008000"/>
          </a:xfrm>
          <a:prstGeom prst="ellipse">
            <a:avLst/>
          </a:prstGeom>
          <a:solidFill>
            <a:srgbClr val="FF6E55"/>
          </a:solidFill>
          <a:ln w="19050">
            <a:solidFill>
              <a:schemeClr val="bg1"/>
            </a:solidFill>
            <a:round/>
            <a:headEnd/>
            <a:tailEnd/>
          </a:ln>
        </p:spPr>
        <p:txBody>
          <a:bodyPr anchor="ctr"/>
          <a:lstStyle/>
          <a:p>
            <a:pPr algn="ctr"/>
            <a:endParaRPr/>
          </a:p>
        </p:txBody>
      </p:sp>
      <p:sp>
        <p:nvSpPr>
          <p:cNvPr id="146" name="íŝḷïḍe">
            <a:extLst>
              <a:ext uri="{FF2B5EF4-FFF2-40B4-BE49-F238E27FC236}">
                <a16:creationId xmlns:a16="http://schemas.microsoft.com/office/drawing/2014/main" id="{E7CA5E71-83BC-4E5A-BA9E-D8875DD32A29}"/>
              </a:ext>
            </a:extLst>
          </p:cNvPr>
          <p:cNvSpPr/>
          <p:nvPr/>
        </p:nvSpPr>
        <p:spPr bwMode="auto">
          <a:xfrm>
            <a:off x="1805141" y="4522528"/>
            <a:ext cx="1008000" cy="1008000"/>
          </a:xfrm>
          <a:prstGeom prst="ellipse">
            <a:avLst/>
          </a:prstGeom>
          <a:solidFill>
            <a:srgbClr val="48B49C"/>
          </a:solidFill>
          <a:ln w="19050">
            <a:solidFill>
              <a:schemeClr val="bg1"/>
            </a:solidFill>
            <a:round/>
            <a:headEnd/>
            <a:tailEnd/>
          </a:ln>
        </p:spPr>
        <p:txBody>
          <a:bodyPr anchor="ctr"/>
          <a:lstStyle/>
          <a:p>
            <a:pPr algn="ctr"/>
            <a:endParaRPr/>
          </a:p>
        </p:txBody>
      </p:sp>
      <p:sp>
        <p:nvSpPr>
          <p:cNvPr id="153" name="î$ḻíḓê">
            <a:extLst>
              <a:ext uri="{FF2B5EF4-FFF2-40B4-BE49-F238E27FC236}">
                <a16:creationId xmlns:a16="http://schemas.microsoft.com/office/drawing/2014/main" id="{A086951B-A141-4DFD-ABFD-9901B211652A}"/>
              </a:ext>
            </a:extLst>
          </p:cNvPr>
          <p:cNvSpPr/>
          <p:nvPr/>
        </p:nvSpPr>
        <p:spPr bwMode="auto">
          <a:xfrm>
            <a:off x="7654154" y="4522528"/>
            <a:ext cx="1008000" cy="1008000"/>
          </a:xfrm>
          <a:prstGeom prst="ellipse">
            <a:avLst/>
          </a:prstGeom>
          <a:solidFill>
            <a:srgbClr val="1B6AA2"/>
          </a:solidFill>
          <a:ln w="19050">
            <a:solidFill>
              <a:schemeClr val="bg1"/>
            </a:solidFill>
            <a:round/>
            <a:headEnd/>
            <a:tailEnd/>
          </a:ln>
        </p:spPr>
        <p:txBody>
          <a:bodyPr anchor="ctr"/>
          <a:lstStyle/>
          <a:p>
            <a:pPr algn="ctr"/>
            <a:endParaRPr/>
          </a:p>
        </p:txBody>
      </p:sp>
      <p:sp>
        <p:nvSpPr>
          <p:cNvPr id="3" name="矩形 2"/>
          <p:cNvSpPr/>
          <p:nvPr/>
        </p:nvSpPr>
        <p:spPr>
          <a:xfrm>
            <a:off x="5056864" y="4082030"/>
            <a:ext cx="2302233" cy="400110"/>
          </a:xfrm>
          <a:prstGeom prst="rect">
            <a:avLst/>
          </a:prstGeom>
        </p:spPr>
        <p:txBody>
          <a:bodyPr wrap="none">
            <a:spAutoFit/>
          </a:bodyPr>
          <a:lstStyle/>
          <a:p>
            <a:r>
              <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本地生活</a:t>
            </a:r>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包括</a:t>
            </a:r>
            <a:endParaRPr lang="zh-CN" altLang="en-US" sz="2000" b="1" dirty="0">
              <a:solidFill>
                <a:schemeClr val="bg1"/>
              </a:solidFill>
            </a:endParaRPr>
          </a:p>
        </p:txBody>
      </p:sp>
      <p:sp>
        <p:nvSpPr>
          <p:cNvPr id="4" name="矩形 3"/>
          <p:cNvSpPr/>
          <p:nvPr/>
        </p:nvSpPr>
        <p:spPr>
          <a:xfrm>
            <a:off x="1985976" y="3346950"/>
            <a:ext cx="646331" cy="369332"/>
          </a:xfrm>
          <a:prstGeom prst="rect">
            <a:avLst/>
          </a:prstGeom>
        </p:spPr>
        <p:txBody>
          <a:bodyPr wrap="none">
            <a:spAutoFit/>
          </a:bodyPr>
          <a:lstStyle/>
          <a:p>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餐饮</a:t>
            </a:r>
            <a:endParaRPr lang="zh-CN" altLang="en-US" b="1" dirty="0">
              <a:solidFill>
                <a:schemeClr val="bg1"/>
              </a:solidFill>
            </a:endParaRPr>
          </a:p>
        </p:txBody>
      </p:sp>
      <p:sp>
        <p:nvSpPr>
          <p:cNvPr id="5" name="矩形 4"/>
          <p:cNvSpPr/>
          <p:nvPr/>
        </p:nvSpPr>
        <p:spPr>
          <a:xfrm>
            <a:off x="3935647" y="3208451"/>
            <a:ext cx="646331" cy="646331"/>
          </a:xfrm>
          <a:prstGeom prst="rect">
            <a:avLst/>
          </a:prstGeom>
        </p:spPr>
        <p:txBody>
          <a:bodyPr wrap="none">
            <a:spAutoFit/>
          </a:bodyPr>
          <a:lstStyle/>
          <a:p>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商</a:t>
            </a:r>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超</a:t>
            </a:r>
            <a:endParaRPr lang="en-US"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宅</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配</a:t>
            </a:r>
            <a:endParaRPr lang="zh-CN" altLang="en-US" b="1" dirty="0">
              <a:solidFill>
                <a:schemeClr val="bg1"/>
              </a:solidFill>
            </a:endParaRPr>
          </a:p>
        </p:txBody>
      </p:sp>
      <p:sp>
        <p:nvSpPr>
          <p:cNvPr id="159" name="矩形 158"/>
          <p:cNvSpPr/>
          <p:nvPr/>
        </p:nvSpPr>
        <p:spPr>
          <a:xfrm>
            <a:off x="5885318" y="3346950"/>
            <a:ext cx="646331" cy="369332"/>
          </a:xfrm>
          <a:prstGeom prst="rect">
            <a:avLst/>
          </a:prstGeom>
        </p:spPr>
        <p:txBody>
          <a:bodyPr wrap="none">
            <a:spAutoFit/>
          </a:bodyPr>
          <a:lstStyle/>
          <a:p>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送洗</a:t>
            </a:r>
            <a:endParaRPr lang="zh-CN" altLang="en-US" b="1" dirty="0">
              <a:solidFill>
                <a:schemeClr val="bg1"/>
              </a:solidFill>
            </a:endParaRPr>
          </a:p>
        </p:txBody>
      </p:sp>
      <p:sp>
        <p:nvSpPr>
          <p:cNvPr id="160" name="矩形 159"/>
          <p:cNvSpPr/>
          <p:nvPr/>
        </p:nvSpPr>
        <p:spPr>
          <a:xfrm>
            <a:off x="7802534" y="3208450"/>
            <a:ext cx="646331" cy="646331"/>
          </a:xfrm>
          <a:prstGeom prst="rect">
            <a:avLst/>
          </a:prstGeom>
        </p:spPr>
        <p:txBody>
          <a:bodyPr wrap="none">
            <a:spAutoFit/>
          </a:bodyPr>
          <a:lstStyle/>
          <a:p>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家政</a:t>
            </a:r>
            <a:endParaRPr lang="en-US"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维修</a:t>
            </a:r>
            <a:endParaRPr lang="zh-CN" altLang="en-US" b="1" dirty="0">
              <a:solidFill>
                <a:schemeClr val="bg1"/>
              </a:solidFill>
            </a:endParaRPr>
          </a:p>
        </p:txBody>
      </p:sp>
      <p:sp>
        <p:nvSpPr>
          <p:cNvPr id="161" name="矩形 160"/>
          <p:cNvSpPr/>
          <p:nvPr/>
        </p:nvSpPr>
        <p:spPr>
          <a:xfrm>
            <a:off x="9784656" y="3208450"/>
            <a:ext cx="646331" cy="646331"/>
          </a:xfrm>
          <a:prstGeom prst="rect">
            <a:avLst/>
          </a:prstGeom>
        </p:spPr>
        <p:txBody>
          <a:bodyPr wrap="none">
            <a:spAutoFit/>
          </a:bodyPr>
          <a:lstStyle/>
          <a:p>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美容</a:t>
            </a:r>
            <a:endParaRPr lang="en-US"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美</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护</a:t>
            </a:r>
            <a:endParaRPr lang="zh-CN" altLang="en-US" b="1" dirty="0">
              <a:solidFill>
                <a:schemeClr val="bg1"/>
              </a:solidFill>
            </a:endParaRPr>
          </a:p>
        </p:txBody>
      </p:sp>
      <p:sp>
        <p:nvSpPr>
          <p:cNvPr id="162" name="矩形 161"/>
          <p:cNvSpPr/>
          <p:nvPr/>
        </p:nvSpPr>
        <p:spPr>
          <a:xfrm>
            <a:off x="1985976" y="4703363"/>
            <a:ext cx="646331" cy="646331"/>
          </a:xfrm>
          <a:prstGeom prst="rect">
            <a:avLst/>
          </a:prstGeom>
        </p:spPr>
        <p:txBody>
          <a:bodyPr wrap="none">
            <a:spAutoFit/>
          </a:bodyPr>
          <a:lstStyle/>
          <a:p>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休闲</a:t>
            </a:r>
            <a:endParaRPr lang="en-US"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娱乐</a:t>
            </a:r>
            <a:endParaRPr lang="zh-CN" altLang="en-US" b="1" dirty="0">
              <a:solidFill>
                <a:schemeClr val="bg1"/>
              </a:solidFill>
            </a:endParaRPr>
          </a:p>
        </p:txBody>
      </p:sp>
      <p:sp>
        <p:nvSpPr>
          <p:cNvPr id="163" name="矩形 162"/>
          <p:cNvSpPr/>
          <p:nvPr/>
        </p:nvSpPr>
        <p:spPr>
          <a:xfrm>
            <a:off x="3935647" y="4841862"/>
            <a:ext cx="646331" cy="369332"/>
          </a:xfrm>
          <a:prstGeom prst="rect">
            <a:avLst/>
          </a:prstGeom>
        </p:spPr>
        <p:txBody>
          <a:bodyPr wrap="none">
            <a:spAutoFit/>
          </a:bodyPr>
          <a:lstStyle/>
          <a:p>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婚庆</a:t>
            </a:r>
            <a:endParaRPr lang="zh-CN" altLang="en-US" b="1" dirty="0">
              <a:solidFill>
                <a:schemeClr val="bg1"/>
              </a:solidFill>
            </a:endParaRPr>
          </a:p>
        </p:txBody>
      </p:sp>
      <p:sp>
        <p:nvSpPr>
          <p:cNvPr id="164" name="矩形 163"/>
          <p:cNvSpPr/>
          <p:nvPr/>
        </p:nvSpPr>
        <p:spPr>
          <a:xfrm>
            <a:off x="5885318" y="4841862"/>
            <a:ext cx="646331" cy="369332"/>
          </a:xfrm>
          <a:prstGeom prst="rect">
            <a:avLst/>
          </a:prstGeom>
        </p:spPr>
        <p:txBody>
          <a:bodyPr wrap="none">
            <a:spAutoFit/>
          </a:bodyPr>
          <a:lstStyle/>
          <a:p>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亲子</a:t>
            </a:r>
            <a:endParaRPr lang="zh-CN" altLang="en-US" b="1" dirty="0">
              <a:solidFill>
                <a:schemeClr val="bg1"/>
              </a:solidFill>
            </a:endParaRPr>
          </a:p>
        </p:txBody>
      </p:sp>
      <p:sp>
        <p:nvSpPr>
          <p:cNvPr id="165" name="矩形 164"/>
          <p:cNvSpPr/>
          <p:nvPr/>
        </p:nvSpPr>
        <p:spPr>
          <a:xfrm>
            <a:off x="7834989" y="4841862"/>
            <a:ext cx="646331" cy="369332"/>
          </a:xfrm>
          <a:prstGeom prst="rect">
            <a:avLst/>
          </a:prstGeom>
        </p:spPr>
        <p:txBody>
          <a:bodyPr wrap="none">
            <a:spAutoFit/>
          </a:bodyPr>
          <a:lstStyle/>
          <a:p>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教育</a:t>
            </a:r>
            <a:endParaRPr lang="zh-CN" altLang="en-US" b="1" dirty="0">
              <a:solidFill>
                <a:schemeClr val="bg1"/>
              </a:solidFill>
            </a:endParaRPr>
          </a:p>
        </p:txBody>
      </p:sp>
      <p:sp>
        <p:nvSpPr>
          <p:cNvPr id="166" name="矩形 165"/>
          <p:cNvSpPr/>
          <p:nvPr/>
        </p:nvSpPr>
        <p:spPr>
          <a:xfrm>
            <a:off x="9784658" y="4841862"/>
            <a:ext cx="646331" cy="369332"/>
          </a:xfrm>
          <a:prstGeom prst="rect">
            <a:avLst/>
          </a:prstGeom>
        </p:spPr>
        <p:txBody>
          <a:bodyPr wrap="none">
            <a:spAutoFit/>
          </a:bodyPr>
          <a:lstStyle/>
          <a:p>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电影</a:t>
            </a:r>
            <a:endParaRPr lang="zh-CN" altLang="en-US" b="1" dirty="0">
              <a:solidFill>
                <a:schemeClr val="bg1"/>
              </a:solidFill>
            </a:endParaRPr>
          </a:p>
        </p:txBody>
      </p:sp>
    </p:spTree>
    <p:extLst>
      <p:ext uri="{BB962C8B-B14F-4D97-AF65-F5344CB8AC3E}">
        <p14:creationId xmlns:p14="http://schemas.microsoft.com/office/powerpoint/2010/main" val="2870966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矩形 92"/>
          <p:cNvSpPr/>
          <p:nvPr/>
        </p:nvSpPr>
        <p:spPr>
          <a:xfrm>
            <a:off x="128536" y="6274402"/>
            <a:ext cx="1778051" cy="400110"/>
          </a:xfrm>
          <a:prstGeom prst="rect">
            <a:avLst/>
          </a:prstGeom>
        </p:spPr>
        <p:txBody>
          <a:bodyPr wrap="none">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本地生活</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O2O</a:t>
            </a:r>
          </a:p>
        </p:txBody>
      </p:sp>
      <p:sp>
        <p:nvSpPr>
          <p:cNvPr id="94" name="矩形 93"/>
          <p:cNvSpPr/>
          <p:nvPr/>
        </p:nvSpPr>
        <p:spPr>
          <a:xfrm>
            <a:off x="1868188" y="6305180"/>
            <a:ext cx="1476686" cy="338554"/>
          </a:xfrm>
          <a:prstGeom prst="rect">
            <a:avLst/>
          </a:prstGeom>
        </p:spPr>
        <p:txBody>
          <a:bodyPr wrap="none">
            <a:spAutoFit/>
          </a:bodyPr>
          <a:lstStyle/>
          <a:p>
            <a:r>
              <a:rPr lang="en-US" altLang="zh-CN" sz="1600" dirty="0">
                <a:solidFill>
                  <a:schemeClr val="bg1">
                    <a:lumMod val="75000"/>
                  </a:schemeClr>
                </a:solidFill>
              </a:rPr>
              <a:t>Local Life O2O</a:t>
            </a:r>
          </a:p>
        </p:txBody>
      </p:sp>
      <p:sp>
        <p:nvSpPr>
          <p:cNvPr id="6" name="Rectangle 3"/>
          <p:cNvSpPr/>
          <p:nvPr/>
        </p:nvSpPr>
        <p:spPr>
          <a:xfrm>
            <a:off x="0" y="1918827"/>
            <a:ext cx="12192000" cy="3023042"/>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7" name="Group 30"/>
          <p:cNvGrpSpPr/>
          <p:nvPr/>
        </p:nvGrpSpPr>
        <p:grpSpPr>
          <a:xfrm>
            <a:off x="427333" y="2120363"/>
            <a:ext cx="3531419" cy="2350798"/>
            <a:chOff x="320500" y="1785932"/>
            <a:chExt cx="2648564" cy="1666563"/>
          </a:xfrm>
        </p:grpSpPr>
        <p:sp>
          <p:nvSpPr>
            <p:cNvPr id="28"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9" name="Rectangle 14"/>
            <p:cNvSpPr/>
            <p:nvPr/>
          </p:nvSpPr>
          <p:spPr>
            <a:xfrm>
              <a:off x="428596" y="2357436"/>
              <a:ext cx="2540468" cy="1095059"/>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本地生活</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指狭义</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范围内聚焦在本地的，串联当地居民与其生活周边商家的平台。本地生活</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强调本地，因此涉及异地预定</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消费的机票、旅游等领域不包含在内</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 name="Group 25"/>
          <p:cNvGrpSpPr/>
          <p:nvPr/>
        </p:nvGrpSpPr>
        <p:grpSpPr>
          <a:xfrm>
            <a:off x="8001013" y="2120363"/>
            <a:ext cx="3577792" cy="2055333"/>
            <a:chOff x="6000760" y="1785932"/>
            <a:chExt cx="2683344" cy="1457097"/>
          </a:xfrm>
        </p:grpSpPr>
        <p:sp>
          <p:nvSpPr>
            <p:cNvPr id="26" name="Freeform 127"/>
            <p:cNvSpPr>
              <a:spLocks/>
            </p:cNvSpPr>
            <p:nvPr/>
          </p:nvSpPr>
          <p:spPr bwMode="auto">
            <a:xfrm>
              <a:off x="6000760" y="1785932"/>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27" name="Rectangle 15"/>
            <p:cNvSpPr/>
            <p:nvPr/>
          </p:nvSpPr>
          <p:spPr>
            <a:xfrm>
              <a:off x="6143636" y="2357436"/>
              <a:ext cx="2540468" cy="885593"/>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特征：商家营销效果可预测、可测量。通过微信、支付宝等个人之间转账方式进行的消费不包含在研究范围内</a:t>
              </a:r>
            </a:p>
          </p:txBody>
        </p:sp>
      </p:grpSp>
      <p:sp>
        <p:nvSpPr>
          <p:cNvPr id="21" name="Rectangle 13"/>
          <p:cNvSpPr/>
          <p:nvPr/>
        </p:nvSpPr>
        <p:spPr>
          <a:xfrm>
            <a:off x="6096000" y="3430348"/>
            <a:ext cx="1524011" cy="1511521"/>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9" name="Rectangle 11"/>
          <p:cNvSpPr/>
          <p:nvPr/>
        </p:nvSpPr>
        <p:spPr>
          <a:xfrm>
            <a:off x="4571989" y="3430348"/>
            <a:ext cx="1524011" cy="1511521"/>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59"/>
          <p:cNvSpPr>
            <a:spLocks/>
          </p:cNvSpPr>
          <p:nvPr/>
        </p:nvSpPr>
        <p:spPr bwMode="auto">
          <a:xfrm>
            <a:off x="5027125" y="3911886"/>
            <a:ext cx="531136" cy="560943"/>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Rectangle 12"/>
          <p:cNvSpPr/>
          <p:nvPr/>
        </p:nvSpPr>
        <p:spPr>
          <a:xfrm>
            <a:off x="6096000" y="1918827"/>
            <a:ext cx="1524011" cy="151152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3" name="Rectangle 10"/>
          <p:cNvSpPr/>
          <p:nvPr/>
        </p:nvSpPr>
        <p:spPr>
          <a:xfrm>
            <a:off x="4571989" y="1918827"/>
            <a:ext cx="1524011" cy="151152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32" name="fork-and-spoon_49906"/>
          <p:cNvSpPr>
            <a:spLocks noChangeAspect="1"/>
          </p:cNvSpPr>
          <p:nvPr/>
        </p:nvSpPr>
        <p:spPr bwMode="auto">
          <a:xfrm>
            <a:off x="6553162" y="2312633"/>
            <a:ext cx="609685" cy="605831"/>
          </a:xfrm>
          <a:custGeom>
            <a:avLst/>
            <a:gdLst>
              <a:gd name="connsiteX0" fmla="*/ 505898 w 599329"/>
              <a:gd name="connsiteY0" fmla="*/ 275469 h 595541"/>
              <a:gd name="connsiteX1" fmla="*/ 505898 w 599329"/>
              <a:gd name="connsiteY1" fmla="*/ 363451 h 595541"/>
              <a:gd name="connsiteX2" fmla="*/ 524888 w 599329"/>
              <a:gd name="connsiteY2" fmla="*/ 363451 h 595541"/>
              <a:gd name="connsiteX3" fmla="*/ 568945 w 599329"/>
              <a:gd name="connsiteY3" fmla="*/ 319460 h 595541"/>
              <a:gd name="connsiteX4" fmla="*/ 524888 w 599329"/>
              <a:gd name="connsiteY4" fmla="*/ 275469 h 595541"/>
              <a:gd name="connsiteX5" fmla="*/ 120017 w 599329"/>
              <a:gd name="connsiteY5" fmla="*/ 275469 h 595541"/>
              <a:gd name="connsiteX6" fmla="*/ 120017 w 599329"/>
              <a:gd name="connsiteY6" fmla="*/ 371794 h 595541"/>
              <a:gd name="connsiteX7" fmla="*/ 297765 w 599329"/>
              <a:gd name="connsiteY7" fmla="*/ 548516 h 595541"/>
              <a:gd name="connsiteX8" fmla="*/ 475513 w 599329"/>
              <a:gd name="connsiteY8" fmla="*/ 371794 h 595541"/>
              <a:gd name="connsiteX9" fmla="*/ 475513 w 599329"/>
              <a:gd name="connsiteY9" fmla="*/ 275469 h 595541"/>
              <a:gd name="connsiteX10" fmla="*/ 104825 w 599329"/>
              <a:gd name="connsiteY10" fmla="*/ 245130 h 595541"/>
              <a:gd name="connsiteX11" fmla="*/ 490706 w 599329"/>
              <a:gd name="connsiteY11" fmla="*/ 245130 h 595541"/>
              <a:gd name="connsiteX12" fmla="*/ 524888 w 599329"/>
              <a:gd name="connsiteY12" fmla="*/ 245130 h 595541"/>
              <a:gd name="connsiteX13" fmla="*/ 599329 w 599329"/>
              <a:gd name="connsiteY13" fmla="*/ 319460 h 595541"/>
              <a:gd name="connsiteX14" fmla="*/ 524888 w 599329"/>
              <a:gd name="connsiteY14" fmla="*/ 393789 h 595541"/>
              <a:gd name="connsiteX15" fmla="*/ 504379 w 599329"/>
              <a:gd name="connsiteY15" fmla="*/ 393789 h 595541"/>
              <a:gd name="connsiteX16" fmla="*/ 372207 w 599329"/>
              <a:gd name="connsiteY16" fmla="*/ 565203 h 595541"/>
              <a:gd name="connsiteX17" fmla="*/ 580339 w 599329"/>
              <a:gd name="connsiteY17" fmla="*/ 565203 h 595541"/>
              <a:gd name="connsiteX18" fmla="*/ 595531 w 599329"/>
              <a:gd name="connsiteY18" fmla="*/ 580372 h 595541"/>
              <a:gd name="connsiteX19" fmla="*/ 580339 w 599329"/>
              <a:gd name="connsiteY19" fmla="*/ 595541 h 595541"/>
              <a:gd name="connsiteX20" fmla="*/ 15192 w 599329"/>
              <a:gd name="connsiteY20" fmla="*/ 595541 h 595541"/>
              <a:gd name="connsiteX21" fmla="*/ 0 w 599329"/>
              <a:gd name="connsiteY21" fmla="*/ 580372 h 595541"/>
              <a:gd name="connsiteX22" fmla="*/ 15192 w 599329"/>
              <a:gd name="connsiteY22" fmla="*/ 565203 h 595541"/>
              <a:gd name="connsiteX23" fmla="*/ 223324 w 599329"/>
              <a:gd name="connsiteY23" fmla="*/ 565203 h 595541"/>
              <a:gd name="connsiteX24" fmla="*/ 89633 w 599329"/>
              <a:gd name="connsiteY24" fmla="*/ 371794 h 595541"/>
              <a:gd name="connsiteX25" fmla="*/ 89633 w 599329"/>
              <a:gd name="connsiteY25" fmla="*/ 260300 h 595541"/>
              <a:gd name="connsiteX26" fmla="*/ 104825 w 599329"/>
              <a:gd name="connsiteY26" fmla="*/ 245130 h 595541"/>
              <a:gd name="connsiteX27" fmla="*/ 406413 w 599329"/>
              <a:gd name="connsiteY27" fmla="*/ 951 h 595541"/>
              <a:gd name="connsiteX28" fmla="*/ 426163 w 599329"/>
              <a:gd name="connsiteY28" fmla="*/ 10049 h 595541"/>
              <a:gd name="connsiteX29" fmla="*/ 417807 w 599329"/>
              <a:gd name="connsiteY29" fmla="*/ 29761 h 595541"/>
              <a:gd name="connsiteX30" fmla="*/ 383626 w 599329"/>
              <a:gd name="connsiteY30" fmla="*/ 50990 h 595541"/>
              <a:gd name="connsiteX31" fmla="*/ 399577 w 599329"/>
              <a:gd name="connsiteY31" fmla="*/ 64637 h 595541"/>
              <a:gd name="connsiteX32" fmla="*/ 445912 w 599329"/>
              <a:gd name="connsiteY32" fmla="*/ 113918 h 595541"/>
              <a:gd name="connsiteX33" fmla="*/ 409452 w 599329"/>
              <a:gd name="connsiteY33" fmla="*/ 175330 h 595541"/>
              <a:gd name="connsiteX34" fmla="*/ 400337 w 599329"/>
              <a:gd name="connsiteY34" fmla="*/ 178362 h 595541"/>
              <a:gd name="connsiteX35" fmla="*/ 388183 w 599329"/>
              <a:gd name="connsiteY35" fmla="*/ 171539 h 595541"/>
              <a:gd name="connsiteX36" fmla="*/ 391981 w 599329"/>
              <a:gd name="connsiteY36" fmla="*/ 151068 h 595541"/>
              <a:gd name="connsiteX37" fmla="*/ 415529 w 599329"/>
              <a:gd name="connsiteY37" fmla="*/ 116951 h 595541"/>
              <a:gd name="connsiteX38" fmla="*/ 387424 w 599329"/>
              <a:gd name="connsiteY38" fmla="*/ 92689 h 595541"/>
              <a:gd name="connsiteX39" fmla="*/ 353242 w 599329"/>
              <a:gd name="connsiteY39" fmla="*/ 50232 h 595541"/>
              <a:gd name="connsiteX40" fmla="*/ 406413 w 599329"/>
              <a:gd name="connsiteY40" fmla="*/ 951 h 595541"/>
              <a:gd name="connsiteX41" fmla="*/ 304568 w 599329"/>
              <a:gd name="connsiteY41" fmla="*/ 951 h 595541"/>
              <a:gd name="connsiteX42" fmla="*/ 324311 w 599329"/>
              <a:gd name="connsiteY42" fmla="*/ 10049 h 595541"/>
              <a:gd name="connsiteX43" fmla="*/ 315199 w 599329"/>
              <a:gd name="connsiteY43" fmla="*/ 29761 h 595541"/>
              <a:gd name="connsiteX44" fmla="*/ 281027 w 599329"/>
              <a:gd name="connsiteY44" fmla="*/ 50990 h 595541"/>
              <a:gd name="connsiteX45" fmla="*/ 296974 w 599329"/>
              <a:gd name="connsiteY45" fmla="*/ 64637 h 595541"/>
              <a:gd name="connsiteX46" fmla="*/ 344055 w 599329"/>
              <a:gd name="connsiteY46" fmla="*/ 113918 h 595541"/>
              <a:gd name="connsiteX47" fmla="*/ 307605 w 599329"/>
              <a:gd name="connsiteY47" fmla="*/ 175330 h 595541"/>
              <a:gd name="connsiteX48" fmla="*/ 298493 w 599329"/>
              <a:gd name="connsiteY48" fmla="*/ 178362 h 595541"/>
              <a:gd name="connsiteX49" fmla="*/ 286343 w 599329"/>
              <a:gd name="connsiteY49" fmla="*/ 171539 h 595541"/>
              <a:gd name="connsiteX50" fmla="*/ 290139 w 599329"/>
              <a:gd name="connsiteY50" fmla="*/ 151068 h 595541"/>
              <a:gd name="connsiteX51" fmla="*/ 313680 w 599329"/>
              <a:gd name="connsiteY51" fmla="*/ 116951 h 595541"/>
              <a:gd name="connsiteX52" fmla="*/ 284824 w 599329"/>
              <a:gd name="connsiteY52" fmla="*/ 92689 h 595541"/>
              <a:gd name="connsiteX53" fmla="*/ 251411 w 599329"/>
              <a:gd name="connsiteY53" fmla="*/ 50232 h 595541"/>
              <a:gd name="connsiteX54" fmla="*/ 304568 w 599329"/>
              <a:gd name="connsiteY54" fmla="*/ 951 h 595541"/>
              <a:gd name="connsiteX55" fmla="*/ 199773 w 599329"/>
              <a:gd name="connsiteY55" fmla="*/ 951 h 595541"/>
              <a:gd name="connsiteX56" fmla="*/ 219522 w 599329"/>
              <a:gd name="connsiteY56" fmla="*/ 10049 h 595541"/>
              <a:gd name="connsiteX57" fmla="*/ 210407 w 599329"/>
              <a:gd name="connsiteY57" fmla="*/ 29761 h 595541"/>
              <a:gd name="connsiteX58" fmla="*/ 176985 w 599329"/>
              <a:gd name="connsiteY58" fmla="*/ 50990 h 595541"/>
              <a:gd name="connsiteX59" fmla="*/ 192177 w 599329"/>
              <a:gd name="connsiteY59" fmla="*/ 64637 h 595541"/>
              <a:gd name="connsiteX60" fmla="*/ 239272 w 599329"/>
              <a:gd name="connsiteY60" fmla="*/ 113918 h 595541"/>
              <a:gd name="connsiteX61" fmla="*/ 202811 w 599329"/>
              <a:gd name="connsiteY61" fmla="*/ 175330 h 595541"/>
              <a:gd name="connsiteX62" fmla="*/ 193696 w 599329"/>
              <a:gd name="connsiteY62" fmla="*/ 178362 h 595541"/>
              <a:gd name="connsiteX63" fmla="*/ 181543 w 599329"/>
              <a:gd name="connsiteY63" fmla="*/ 171539 h 595541"/>
              <a:gd name="connsiteX64" fmla="*/ 185341 w 599329"/>
              <a:gd name="connsiteY64" fmla="*/ 151068 h 595541"/>
              <a:gd name="connsiteX65" fmla="*/ 208888 w 599329"/>
              <a:gd name="connsiteY65" fmla="*/ 116951 h 595541"/>
              <a:gd name="connsiteX66" fmla="*/ 180023 w 599329"/>
              <a:gd name="connsiteY66" fmla="*/ 92689 h 595541"/>
              <a:gd name="connsiteX67" fmla="*/ 146601 w 599329"/>
              <a:gd name="connsiteY67" fmla="*/ 50232 h 595541"/>
              <a:gd name="connsiteX68" fmla="*/ 199773 w 599329"/>
              <a:gd name="connsiteY68" fmla="*/ 951 h 59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99329" h="595541">
                <a:moveTo>
                  <a:pt x="505898" y="275469"/>
                </a:moveTo>
                <a:lnTo>
                  <a:pt x="505898" y="363451"/>
                </a:lnTo>
                <a:lnTo>
                  <a:pt x="524888" y="363451"/>
                </a:lnTo>
                <a:cubicBezTo>
                  <a:pt x="549195" y="363451"/>
                  <a:pt x="568945" y="343731"/>
                  <a:pt x="568945" y="319460"/>
                </a:cubicBezTo>
                <a:cubicBezTo>
                  <a:pt x="568945" y="295189"/>
                  <a:pt x="549195" y="275469"/>
                  <a:pt x="524888" y="275469"/>
                </a:cubicBezTo>
                <a:close/>
                <a:moveTo>
                  <a:pt x="120017" y="275469"/>
                </a:moveTo>
                <a:lnTo>
                  <a:pt x="120017" y="371794"/>
                </a:lnTo>
                <a:cubicBezTo>
                  <a:pt x="120017" y="469636"/>
                  <a:pt x="199776" y="548516"/>
                  <a:pt x="297765" y="548516"/>
                </a:cubicBezTo>
                <a:cubicBezTo>
                  <a:pt x="395755" y="548516"/>
                  <a:pt x="475513" y="469636"/>
                  <a:pt x="475513" y="371794"/>
                </a:cubicBezTo>
                <a:lnTo>
                  <a:pt x="475513" y="275469"/>
                </a:lnTo>
                <a:close/>
                <a:moveTo>
                  <a:pt x="104825" y="245130"/>
                </a:moveTo>
                <a:lnTo>
                  <a:pt x="490706" y="245130"/>
                </a:lnTo>
                <a:lnTo>
                  <a:pt x="524888" y="245130"/>
                </a:lnTo>
                <a:cubicBezTo>
                  <a:pt x="565907" y="245130"/>
                  <a:pt x="599329" y="278503"/>
                  <a:pt x="599329" y="319460"/>
                </a:cubicBezTo>
                <a:cubicBezTo>
                  <a:pt x="599329" y="360417"/>
                  <a:pt x="565907" y="393789"/>
                  <a:pt x="524888" y="393789"/>
                </a:cubicBezTo>
                <a:lnTo>
                  <a:pt x="504379" y="393789"/>
                </a:lnTo>
                <a:cubicBezTo>
                  <a:pt x="496023" y="472670"/>
                  <a:pt x="443610" y="537898"/>
                  <a:pt x="372207" y="565203"/>
                </a:cubicBezTo>
                <a:lnTo>
                  <a:pt x="580339" y="565203"/>
                </a:lnTo>
                <a:cubicBezTo>
                  <a:pt x="588695" y="565203"/>
                  <a:pt x="595531" y="572029"/>
                  <a:pt x="595531" y="580372"/>
                </a:cubicBezTo>
                <a:cubicBezTo>
                  <a:pt x="595531" y="588715"/>
                  <a:pt x="588695" y="595541"/>
                  <a:pt x="580339" y="595541"/>
                </a:cubicBezTo>
                <a:lnTo>
                  <a:pt x="15192" y="595541"/>
                </a:lnTo>
                <a:cubicBezTo>
                  <a:pt x="6836" y="595541"/>
                  <a:pt x="0" y="588715"/>
                  <a:pt x="0" y="580372"/>
                </a:cubicBezTo>
                <a:cubicBezTo>
                  <a:pt x="0" y="572029"/>
                  <a:pt x="6836" y="565203"/>
                  <a:pt x="15192" y="565203"/>
                </a:cubicBezTo>
                <a:lnTo>
                  <a:pt x="223324" y="565203"/>
                </a:lnTo>
                <a:cubicBezTo>
                  <a:pt x="145084" y="535622"/>
                  <a:pt x="89633" y="459776"/>
                  <a:pt x="89633" y="371794"/>
                </a:cubicBezTo>
                <a:lnTo>
                  <a:pt x="89633" y="260300"/>
                </a:lnTo>
                <a:cubicBezTo>
                  <a:pt x="89633" y="251956"/>
                  <a:pt x="96470" y="245130"/>
                  <a:pt x="104825" y="245130"/>
                </a:cubicBezTo>
                <a:close/>
                <a:moveTo>
                  <a:pt x="406413" y="951"/>
                </a:moveTo>
                <a:cubicBezTo>
                  <a:pt x="414769" y="-2082"/>
                  <a:pt x="423124" y="2467"/>
                  <a:pt x="426163" y="10049"/>
                </a:cubicBezTo>
                <a:cubicBezTo>
                  <a:pt x="429201" y="17631"/>
                  <a:pt x="425403" y="26729"/>
                  <a:pt x="417807" y="29761"/>
                </a:cubicBezTo>
                <a:cubicBezTo>
                  <a:pt x="385145" y="41892"/>
                  <a:pt x="383626" y="50990"/>
                  <a:pt x="383626" y="50990"/>
                </a:cubicBezTo>
                <a:cubicBezTo>
                  <a:pt x="383626" y="54023"/>
                  <a:pt x="391981" y="61604"/>
                  <a:pt x="399577" y="64637"/>
                </a:cubicBezTo>
                <a:cubicBezTo>
                  <a:pt x="428442" y="76768"/>
                  <a:pt x="443633" y="93447"/>
                  <a:pt x="445912" y="113918"/>
                </a:cubicBezTo>
                <a:cubicBezTo>
                  <a:pt x="449710" y="147277"/>
                  <a:pt x="413250" y="173055"/>
                  <a:pt x="409452" y="175330"/>
                </a:cubicBezTo>
                <a:cubicBezTo>
                  <a:pt x="406413" y="177604"/>
                  <a:pt x="403375" y="178362"/>
                  <a:pt x="400337" y="178362"/>
                </a:cubicBezTo>
                <a:cubicBezTo>
                  <a:pt x="395779" y="178362"/>
                  <a:pt x="391222" y="176088"/>
                  <a:pt x="388183" y="171539"/>
                </a:cubicBezTo>
                <a:cubicBezTo>
                  <a:pt x="383626" y="164715"/>
                  <a:pt x="385145" y="155617"/>
                  <a:pt x="391981" y="151068"/>
                </a:cubicBezTo>
                <a:cubicBezTo>
                  <a:pt x="400337" y="145003"/>
                  <a:pt x="417048" y="129081"/>
                  <a:pt x="415529" y="116951"/>
                </a:cubicBezTo>
                <a:cubicBezTo>
                  <a:pt x="414769" y="108611"/>
                  <a:pt x="404894" y="100271"/>
                  <a:pt x="387424" y="92689"/>
                </a:cubicBezTo>
                <a:cubicBezTo>
                  <a:pt x="382866" y="90415"/>
                  <a:pt x="352482" y="76010"/>
                  <a:pt x="353242" y="50232"/>
                </a:cubicBezTo>
                <a:cubicBezTo>
                  <a:pt x="353242" y="30519"/>
                  <a:pt x="371472" y="14598"/>
                  <a:pt x="406413" y="951"/>
                </a:cubicBezTo>
                <a:close/>
                <a:moveTo>
                  <a:pt x="304568" y="951"/>
                </a:moveTo>
                <a:cubicBezTo>
                  <a:pt x="312161" y="-2082"/>
                  <a:pt x="321274" y="2467"/>
                  <a:pt x="324311" y="10049"/>
                </a:cubicBezTo>
                <a:cubicBezTo>
                  <a:pt x="327349" y="17631"/>
                  <a:pt x="323552" y="26729"/>
                  <a:pt x="315199" y="29761"/>
                </a:cubicBezTo>
                <a:cubicBezTo>
                  <a:pt x="283305" y="41892"/>
                  <a:pt x="281027" y="50990"/>
                  <a:pt x="281027" y="50990"/>
                </a:cubicBezTo>
                <a:cubicBezTo>
                  <a:pt x="281027" y="54023"/>
                  <a:pt x="290139" y="61604"/>
                  <a:pt x="296974" y="64637"/>
                </a:cubicBezTo>
                <a:cubicBezTo>
                  <a:pt x="325830" y="76768"/>
                  <a:pt x="341777" y="93447"/>
                  <a:pt x="344055" y="113918"/>
                </a:cubicBezTo>
                <a:cubicBezTo>
                  <a:pt x="347852" y="147277"/>
                  <a:pt x="311402" y="173055"/>
                  <a:pt x="307605" y="175330"/>
                </a:cubicBezTo>
                <a:cubicBezTo>
                  <a:pt x="304568" y="177604"/>
                  <a:pt x="301530" y="178362"/>
                  <a:pt x="298493" y="178362"/>
                </a:cubicBezTo>
                <a:cubicBezTo>
                  <a:pt x="293936" y="178362"/>
                  <a:pt x="289380" y="176088"/>
                  <a:pt x="286343" y="171539"/>
                </a:cubicBezTo>
                <a:cubicBezTo>
                  <a:pt x="281027" y="164715"/>
                  <a:pt x="283305" y="155617"/>
                  <a:pt x="290139" y="151068"/>
                </a:cubicBezTo>
                <a:cubicBezTo>
                  <a:pt x="298493" y="145003"/>
                  <a:pt x="315199" y="129081"/>
                  <a:pt x="313680" y="116951"/>
                </a:cubicBezTo>
                <a:cubicBezTo>
                  <a:pt x="312921" y="108611"/>
                  <a:pt x="303049" y="100271"/>
                  <a:pt x="284824" y="92689"/>
                </a:cubicBezTo>
                <a:cubicBezTo>
                  <a:pt x="281027" y="90415"/>
                  <a:pt x="249893" y="76010"/>
                  <a:pt x="251411" y="50232"/>
                </a:cubicBezTo>
                <a:cubicBezTo>
                  <a:pt x="251411" y="30519"/>
                  <a:pt x="268877" y="14598"/>
                  <a:pt x="304568" y="951"/>
                </a:cubicBezTo>
                <a:close/>
                <a:moveTo>
                  <a:pt x="199773" y="951"/>
                </a:moveTo>
                <a:cubicBezTo>
                  <a:pt x="208128" y="-2082"/>
                  <a:pt x="216484" y="2467"/>
                  <a:pt x="219522" y="10049"/>
                </a:cubicBezTo>
                <a:cubicBezTo>
                  <a:pt x="222561" y="17631"/>
                  <a:pt x="218763" y="26729"/>
                  <a:pt x="210407" y="29761"/>
                </a:cubicBezTo>
                <a:cubicBezTo>
                  <a:pt x="178504" y="41892"/>
                  <a:pt x="176985" y="50990"/>
                  <a:pt x="176985" y="50990"/>
                </a:cubicBezTo>
                <a:cubicBezTo>
                  <a:pt x="176226" y="54023"/>
                  <a:pt x="185341" y="61604"/>
                  <a:pt x="192177" y="64637"/>
                </a:cubicBezTo>
                <a:cubicBezTo>
                  <a:pt x="221042" y="76768"/>
                  <a:pt x="236993" y="93447"/>
                  <a:pt x="239272" y="113918"/>
                </a:cubicBezTo>
                <a:cubicBezTo>
                  <a:pt x="243070" y="147277"/>
                  <a:pt x="206609" y="173055"/>
                  <a:pt x="202811" y="175330"/>
                </a:cubicBezTo>
                <a:cubicBezTo>
                  <a:pt x="199773" y="177604"/>
                  <a:pt x="196735" y="178362"/>
                  <a:pt x="193696" y="178362"/>
                </a:cubicBezTo>
                <a:cubicBezTo>
                  <a:pt x="189139" y="178362"/>
                  <a:pt x="184581" y="176088"/>
                  <a:pt x="181543" y="171539"/>
                </a:cubicBezTo>
                <a:cubicBezTo>
                  <a:pt x="176985" y="164715"/>
                  <a:pt x="178504" y="155617"/>
                  <a:pt x="185341" y="151068"/>
                </a:cubicBezTo>
                <a:cubicBezTo>
                  <a:pt x="193696" y="145003"/>
                  <a:pt x="210407" y="129081"/>
                  <a:pt x="208888" y="116951"/>
                </a:cubicBezTo>
                <a:cubicBezTo>
                  <a:pt x="208128" y="108611"/>
                  <a:pt x="198254" y="100271"/>
                  <a:pt x="180023" y="92689"/>
                </a:cubicBezTo>
                <a:cubicBezTo>
                  <a:pt x="176226" y="90415"/>
                  <a:pt x="145842" y="76010"/>
                  <a:pt x="146601" y="50232"/>
                </a:cubicBezTo>
                <a:cubicBezTo>
                  <a:pt x="146601" y="30519"/>
                  <a:pt x="164072" y="14598"/>
                  <a:pt x="199773" y="951"/>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kayak_1715"/>
          <p:cNvSpPr>
            <a:spLocks noChangeAspect="1"/>
          </p:cNvSpPr>
          <p:nvPr/>
        </p:nvSpPr>
        <p:spPr bwMode="auto">
          <a:xfrm>
            <a:off x="6494721" y="3931161"/>
            <a:ext cx="726569" cy="540000"/>
          </a:xfrm>
          <a:custGeom>
            <a:avLst/>
            <a:gdLst>
              <a:gd name="connsiteX0" fmla="*/ 92428 w 535379"/>
              <a:gd name="connsiteY0" fmla="*/ 280278 h 397905"/>
              <a:gd name="connsiteX1" fmla="*/ 116419 w 535379"/>
              <a:gd name="connsiteY1" fmla="*/ 283969 h 397905"/>
              <a:gd name="connsiteX2" fmla="*/ 160709 w 535379"/>
              <a:gd name="connsiteY2" fmla="*/ 302420 h 397905"/>
              <a:gd name="connsiteX3" fmla="*/ 166245 w 535379"/>
              <a:gd name="connsiteY3" fmla="*/ 306110 h 397905"/>
              <a:gd name="connsiteX4" fmla="*/ 169936 w 535379"/>
              <a:gd name="connsiteY4" fmla="*/ 309800 h 397905"/>
              <a:gd name="connsiteX5" fmla="*/ 177317 w 535379"/>
              <a:gd name="connsiteY5" fmla="*/ 315336 h 397905"/>
              <a:gd name="connsiteX6" fmla="*/ 195772 w 535379"/>
              <a:gd name="connsiteY6" fmla="*/ 326407 h 397905"/>
              <a:gd name="connsiteX7" fmla="*/ 269588 w 535379"/>
              <a:gd name="connsiteY7" fmla="*/ 365155 h 397905"/>
              <a:gd name="connsiteX8" fmla="*/ 348941 w 535379"/>
              <a:gd name="connsiteY8" fmla="*/ 396522 h 397905"/>
              <a:gd name="connsiteX9" fmla="*/ 304651 w 535379"/>
              <a:gd name="connsiteY9" fmla="*/ 396522 h 397905"/>
              <a:gd name="connsiteX10" fmla="*/ 260361 w 535379"/>
              <a:gd name="connsiteY10" fmla="*/ 389142 h 397905"/>
              <a:gd name="connsiteX11" fmla="*/ 177317 w 535379"/>
              <a:gd name="connsiteY11" fmla="*/ 355929 h 397905"/>
              <a:gd name="connsiteX12" fmla="*/ 158863 w 535379"/>
              <a:gd name="connsiteY12" fmla="*/ 344858 h 397905"/>
              <a:gd name="connsiteX13" fmla="*/ 140409 w 535379"/>
              <a:gd name="connsiteY13" fmla="*/ 331942 h 397905"/>
              <a:gd name="connsiteX14" fmla="*/ 107192 w 535379"/>
              <a:gd name="connsiteY14" fmla="*/ 313491 h 397905"/>
              <a:gd name="connsiteX15" fmla="*/ 72129 w 535379"/>
              <a:gd name="connsiteY15" fmla="*/ 307955 h 397905"/>
              <a:gd name="connsiteX16" fmla="*/ 35220 w 535379"/>
              <a:gd name="connsiteY16" fmla="*/ 322716 h 397905"/>
              <a:gd name="connsiteX17" fmla="*/ 66592 w 535379"/>
              <a:gd name="connsiteY17" fmla="*/ 285814 h 397905"/>
              <a:gd name="connsiteX18" fmla="*/ 79510 w 535379"/>
              <a:gd name="connsiteY18" fmla="*/ 282123 h 397905"/>
              <a:gd name="connsiteX19" fmla="*/ 92428 w 535379"/>
              <a:gd name="connsiteY19" fmla="*/ 280278 h 397905"/>
              <a:gd name="connsiteX20" fmla="*/ 261188 w 535379"/>
              <a:gd name="connsiteY20" fmla="*/ 125489 h 397905"/>
              <a:gd name="connsiteX21" fmla="*/ 297148 w 535379"/>
              <a:gd name="connsiteY21" fmla="*/ 161449 h 397905"/>
              <a:gd name="connsiteX22" fmla="*/ 261188 w 535379"/>
              <a:gd name="connsiteY22" fmla="*/ 197409 h 397905"/>
              <a:gd name="connsiteX23" fmla="*/ 225228 w 535379"/>
              <a:gd name="connsiteY23" fmla="*/ 161449 h 397905"/>
              <a:gd name="connsiteX24" fmla="*/ 261188 w 535379"/>
              <a:gd name="connsiteY24" fmla="*/ 125489 h 397905"/>
              <a:gd name="connsiteX25" fmla="*/ 186442 w 535379"/>
              <a:gd name="connsiteY25" fmla="*/ 86656 h 397905"/>
              <a:gd name="connsiteX26" fmla="*/ 212285 w 535379"/>
              <a:gd name="connsiteY26" fmla="*/ 162249 h 397905"/>
              <a:gd name="connsiteX27" fmla="*/ 304583 w 535379"/>
              <a:gd name="connsiteY27" fmla="*/ 189905 h 397905"/>
              <a:gd name="connsiteX28" fmla="*/ 304583 w 535379"/>
              <a:gd name="connsiteY28" fmla="*/ 188061 h 397905"/>
              <a:gd name="connsiteX29" fmla="*/ 365500 w 535379"/>
              <a:gd name="connsiteY29" fmla="*/ 141968 h 397905"/>
              <a:gd name="connsiteX30" fmla="*/ 40611 w 535379"/>
              <a:gd name="connsiteY30" fmla="*/ 0 h 397905"/>
              <a:gd name="connsiteX31" fmla="*/ 101528 w 535379"/>
              <a:gd name="connsiteY31" fmla="*/ 23969 h 397905"/>
              <a:gd name="connsiteX32" fmla="*/ 125525 w 535379"/>
              <a:gd name="connsiteY32" fmla="*/ 49781 h 397905"/>
              <a:gd name="connsiteX33" fmla="*/ 125525 w 535379"/>
              <a:gd name="connsiteY33" fmla="*/ 51625 h 397905"/>
              <a:gd name="connsiteX34" fmla="*/ 437492 w 535379"/>
              <a:gd name="connsiteY34" fmla="*/ 147499 h 397905"/>
              <a:gd name="connsiteX35" fmla="*/ 437492 w 535379"/>
              <a:gd name="connsiteY35" fmla="*/ 145655 h 397905"/>
              <a:gd name="connsiteX36" fmla="*/ 472566 w 535379"/>
              <a:gd name="connsiteY36" fmla="*/ 141968 h 397905"/>
              <a:gd name="connsiteX37" fmla="*/ 535328 w 535379"/>
              <a:gd name="connsiteY37" fmla="*/ 164093 h 397905"/>
              <a:gd name="connsiteX38" fmla="*/ 518715 w 535379"/>
              <a:gd name="connsiteY38" fmla="*/ 210186 h 397905"/>
              <a:gd name="connsiteX39" fmla="*/ 455952 w 535379"/>
              <a:gd name="connsiteY39" fmla="*/ 188061 h 397905"/>
              <a:gd name="connsiteX40" fmla="*/ 431955 w 535379"/>
              <a:gd name="connsiteY40" fmla="*/ 164093 h 397905"/>
              <a:gd name="connsiteX41" fmla="*/ 431955 w 535379"/>
              <a:gd name="connsiteY41" fmla="*/ 162249 h 397905"/>
              <a:gd name="connsiteX42" fmla="*/ 396881 w 535379"/>
              <a:gd name="connsiteY42" fmla="*/ 151186 h 397905"/>
              <a:gd name="connsiteX43" fmla="*/ 389498 w 535379"/>
              <a:gd name="connsiteY43" fmla="*/ 160405 h 397905"/>
              <a:gd name="connsiteX44" fmla="*/ 304583 w 535379"/>
              <a:gd name="connsiteY44" fmla="*/ 228623 h 397905"/>
              <a:gd name="connsiteX45" fmla="*/ 280586 w 535379"/>
              <a:gd name="connsiteY45" fmla="*/ 306060 h 397905"/>
              <a:gd name="connsiteX46" fmla="*/ 287970 w 535379"/>
              <a:gd name="connsiteY46" fmla="*/ 309748 h 397905"/>
              <a:gd name="connsiteX47" fmla="*/ 343349 w 535379"/>
              <a:gd name="connsiteY47" fmla="*/ 331872 h 397905"/>
              <a:gd name="connsiteX48" fmla="*/ 400573 w 535379"/>
              <a:gd name="connsiteY48" fmla="*/ 330029 h 397905"/>
              <a:gd name="connsiteX49" fmla="*/ 450414 w 535379"/>
              <a:gd name="connsiteY49" fmla="*/ 294998 h 397905"/>
              <a:gd name="connsiteX50" fmla="*/ 433801 w 535379"/>
              <a:gd name="connsiteY50" fmla="*/ 322654 h 397905"/>
              <a:gd name="connsiteX51" fmla="*/ 407957 w 535379"/>
              <a:gd name="connsiteY51" fmla="*/ 344779 h 397905"/>
              <a:gd name="connsiteX52" fmla="*/ 374730 w 535379"/>
              <a:gd name="connsiteY52" fmla="*/ 357685 h 397905"/>
              <a:gd name="connsiteX53" fmla="*/ 339657 w 535379"/>
              <a:gd name="connsiteY53" fmla="*/ 359528 h 397905"/>
              <a:gd name="connsiteX54" fmla="*/ 273202 w 535379"/>
              <a:gd name="connsiteY54" fmla="*/ 341091 h 397905"/>
              <a:gd name="connsiteX55" fmla="*/ 243667 w 535379"/>
              <a:gd name="connsiteY55" fmla="*/ 324498 h 397905"/>
              <a:gd name="connsiteX56" fmla="*/ 228899 w 535379"/>
              <a:gd name="connsiteY56" fmla="*/ 315279 h 397905"/>
              <a:gd name="connsiteX57" fmla="*/ 215977 w 535379"/>
              <a:gd name="connsiteY57" fmla="*/ 306060 h 397905"/>
              <a:gd name="connsiteX58" fmla="*/ 190134 w 535379"/>
              <a:gd name="connsiteY58" fmla="*/ 289467 h 397905"/>
              <a:gd name="connsiteX59" fmla="*/ 164291 w 535379"/>
              <a:gd name="connsiteY59" fmla="*/ 274717 h 397905"/>
              <a:gd name="connsiteX60" fmla="*/ 108912 w 535379"/>
              <a:gd name="connsiteY60" fmla="*/ 256279 h 397905"/>
              <a:gd name="connsiteX61" fmla="*/ 51687 w 535379"/>
              <a:gd name="connsiteY61" fmla="*/ 259967 h 397905"/>
              <a:gd name="connsiteX62" fmla="*/ 0 w 535379"/>
              <a:gd name="connsiteY62" fmla="*/ 294998 h 397905"/>
              <a:gd name="connsiteX63" fmla="*/ 16614 w 535379"/>
              <a:gd name="connsiteY63" fmla="*/ 267342 h 397905"/>
              <a:gd name="connsiteX64" fmla="*/ 44303 w 535379"/>
              <a:gd name="connsiteY64" fmla="*/ 245217 h 397905"/>
              <a:gd name="connsiteX65" fmla="*/ 110758 w 535379"/>
              <a:gd name="connsiteY65" fmla="*/ 228623 h 397905"/>
              <a:gd name="connsiteX66" fmla="*/ 175366 w 535379"/>
              <a:gd name="connsiteY66" fmla="*/ 243373 h 397905"/>
              <a:gd name="connsiteX67" fmla="*/ 184596 w 535379"/>
              <a:gd name="connsiteY67" fmla="*/ 195436 h 397905"/>
              <a:gd name="connsiteX68" fmla="*/ 156907 w 535379"/>
              <a:gd name="connsiteY68" fmla="*/ 90343 h 397905"/>
              <a:gd name="connsiteX69" fmla="*/ 156907 w 535379"/>
              <a:gd name="connsiteY69" fmla="*/ 88500 h 397905"/>
              <a:gd name="connsiteX70" fmla="*/ 155061 w 535379"/>
              <a:gd name="connsiteY70" fmla="*/ 77437 h 397905"/>
              <a:gd name="connsiteX71" fmla="*/ 119988 w 535379"/>
              <a:gd name="connsiteY71" fmla="*/ 66375 h 397905"/>
              <a:gd name="connsiteX72" fmla="*/ 84914 w 535379"/>
              <a:gd name="connsiteY72" fmla="*/ 70062 h 397905"/>
              <a:gd name="connsiteX73" fmla="*/ 22152 w 535379"/>
              <a:gd name="connsiteY73" fmla="*/ 47937 h 397905"/>
              <a:gd name="connsiteX74" fmla="*/ 40611 w 535379"/>
              <a:gd name="connsiteY74" fmla="*/ 0 h 39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35379" h="397905">
                <a:moveTo>
                  <a:pt x="92428" y="280278"/>
                </a:moveTo>
                <a:cubicBezTo>
                  <a:pt x="99810" y="280278"/>
                  <a:pt x="109037" y="280278"/>
                  <a:pt x="116419" y="283969"/>
                </a:cubicBezTo>
                <a:cubicBezTo>
                  <a:pt x="133027" y="287659"/>
                  <a:pt x="147791" y="293194"/>
                  <a:pt x="160709" y="302420"/>
                </a:cubicBezTo>
                <a:lnTo>
                  <a:pt x="166245" y="306110"/>
                </a:lnTo>
                <a:lnTo>
                  <a:pt x="169936" y="309800"/>
                </a:lnTo>
                <a:cubicBezTo>
                  <a:pt x="173627" y="311646"/>
                  <a:pt x="175472" y="313491"/>
                  <a:pt x="177317" y="315336"/>
                </a:cubicBezTo>
                <a:cubicBezTo>
                  <a:pt x="184699" y="319026"/>
                  <a:pt x="190235" y="322716"/>
                  <a:pt x="195772" y="326407"/>
                </a:cubicBezTo>
                <a:cubicBezTo>
                  <a:pt x="217917" y="341168"/>
                  <a:pt x="243752" y="354084"/>
                  <a:pt x="269588" y="365155"/>
                </a:cubicBezTo>
                <a:cubicBezTo>
                  <a:pt x="295424" y="376226"/>
                  <a:pt x="321260" y="387296"/>
                  <a:pt x="348941" y="396522"/>
                </a:cubicBezTo>
                <a:cubicBezTo>
                  <a:pt x="334178" y="398367"/>
                  <a:pt x="319415" y="398367"/>
                  <a:pt x="304651" y="396522"/>
                </a:cubicBezTo>
                <a:cubicBezTo>
                  <a:pt x="289888" y="394677"/>
                  <a:pt x="275125" y="392832"/>
                  <a:pt x="260361" y="389142"/>
                </a:cubicBezTo>
                <a:cubicBezTo>
                  <a:pt x="232680" y="381761"/>
                  <a:pt x="203153" y="370690"/>
                  <a:pt x="177317" y="355929"/>
                </a:cubicBezTo>
                <a:cubicBezTo>
                  <a:pt x="171781" y="352239"/>
                  <a:pt x="164399" y="348548"/>
                  <a:pt x="158863" y="344858"/>
                </a:cubicBezTo>
                <a:cubicBezTo>
                  <a:pt x="151482" y="341168"/>
                  <a:pt x="145945" y="335632"/>
                  <a:pt x="140409" y="331942"/>
                </a:cubicBezTo>
                <a:cubicBezTo>
                  <a:pt x="129337" y="324562"/>
                  <a:pt x="118264" y="319026"/>
                  <a:pt x="107192" y="313491"/>
                </a:cubicBezTo>
                <a:cubicBezTo>
                  <a:pt x="96119" y="309800"/>
                  <a:pt x="85047" y="306110"/>
                  <a:pt x="72129" y="307955"/>
                </a:cubicBezTo>
                <a:cubicBezTo>
                  <a:pt x="61056" y="307955"/>
                  <a:pt x="48138" y="313491"/>
                  <a:pt x="35220" y="322716"/>
                </a:cubicBezTo>
                <a:cubicBezTo>
                  <a:pt x="38911" y="307955"/>
                  <a:pt x="51829" y="293194"/>
                  <a:pt x="66592" y="285814"/>
                </a:cubicBezTo>
                <a:cubicBezTo>
                  <a:pt x="70283" y="285814"/>
                  <a:pt x="73974" y="283969"/>
                  <a:pt x="79510" y="282123"/>
                </a:cubicBezTo>
                <a:cubicBezTo>
                  <a:pt x="83201" y="282123"/>
                  <a:pt x="86892" y="280278"/>
                  <a:pt x="92428" y="280278"/>
                </a:cubicBezTo>
                <a:close/>
                <a:moveTo>
                  <a:pt x="261188" y="125489"/>
                </a:moveTo>
                <a:cubicBezTo>
                  <a:pt x="281048" y="125489"/>
                  <a:pt x="297148" y="141589"/>
                  <a:pt x="297148" y="161449"/>
                </a:cubicBezTo>
                <a:cubicBezTo>
                  <a:pt x="297148" y="181309"/>
                  <a:pt x="281048" y="197409"/>
                  <a:pt x="261188" y="197409"/>
                </a:cubicBezTo>
                <a:cubicBezTo>
                  <a:pt x="241328" y="197409"/>
                  <a:pt x="225228" y="181309"/>
                  <a:pt x="225228" y="161449"/>
                </a:cubicBezTo>
                <a:cubicBezTo>
                  <a:pt x="225228" y="141589"/>
                  <a:pt x="241328" y="125489"/>
                  <a:pt x="261188" y="125489"/>
                </a:cubicBezTo>
                <a:close/>
                <a:moveTo>
                  <a:pt x="186442" y="86656"/>
                </a:moveTo>
                <a:lnTo>
                  <a:pt x="212285" y="162249"/>
                </a:lnTo>
                <a:cubicBezTo>
                  <a:pt x="212285" y="162249"/>
                  <a:pt x="239975" y="234155"/>
                  <a:pt x="304583" y="189905"/>
                </a:cubicBezTo>
                <a:cubicBezTo>
                  <a:pt x="304583" y="189905"/>
                  <a:pt x="304583" y="188061"/>
                  <a:pt x="304583" y="188061"/>
                </a:cubicBezTo>
                <a:lnTo>
                  <a:pt x="365500" y="141968"/>
                </a:lnTo>
                <a:close/>
                <a:moveTo>
                  <a:pt x="40611" y="0"/>
                </a:moveTo>
                <a:lnTo>
                  <a:pt x="101528" y="23969"/>
                </a:lnTo>
                <a:lnTo>
                  <a:pt x="125525" y="49781"/>
                </a:lnTo>
                <a:lnTo>
                  <a:pt x="125525" y="51625"/>
                </a:lnTo>
                <a:lnTo>
                  <a:pt x="437492" y="147499"/>
                </a:lnTo>
                <a:lnTo>
                  <a:pt x="437492" y="145655"/>
                </a:lnTo>
                <a:lnTo>
                  <a:pt x="472566" y="141968"/>
                </a:lnTo>
                <a:lnTo>
                  <a:pt x="535328" y="164093"/>
                </a:lnTo>
                <a:cubicBezTo>
                  <a:pt x="535328" y="164093"/>
                  <a:pt x="537174" y="184374"/>
                  <a:pt x="518715" y="210186"/>
                </a:cubicBezTo>
                <a:lnTo>
                  <a:pt x="455952" y="188061"/>
                </a:lnTo>
                <a:lnTo>
                  <a:pt x="431955" y="164093"/>
                </a:lnTo>
                <a:lnTo>
                  <a:pt x="431955" y="162249"/>
                </a:lnTo>
                <a:lnTo>
                  <a:pt x="396881" y="151186"/>
                </a:lnTo>
                <a:cubicBezTo>
                  <a:pt x="395035" y="154874"/>
                  <a:pt x="393189" y="158561"/>
                  <a:pt x="389498" y="160405"/>
                </a:cubicBezTo>
                <a:lnTo>
                  <a:pt x="304583" y="228623"/>
                </a:lnTo>
                <a:lnTo>
                  <a:pt x="280586" y="306060"/>
                </a:lnTo>
                <a:cubicBezTo>
                  <a:pt x="282432" y="307904"/>
                  <a:pt x="286124" y="309748"/>
                  <a:pt x="287970" y="309748"/>
                </a:cubicBezTo>
                <a:cubicBezTo>
                  <a:pt x="306429" y="320810"/>
                  <a:pt x="324889" y="328185"/>
                  <a:pt x="343349" y="331872"/>
                </a:cubicBezTo>
                <a:cubicBezTo>
                  <a:pt x="361808" y="335560"/>
                  <a:pt x="382114" y="335560"/>
                  <a:pt x="400573" y="330029"/>
                </a:cubicBezTo>
                <a:cubicBezTo>
                  <a:pt x="419033" y="322654"/>
                  <a:pt x="435647" y="311591"/>
                  <a:pt x="450414" y="294998"/>
                </a:cubicBezTo>
                <a:cubicBezTo>
                  <a:pt x="446722" y="304216"/>
                  <a:pt x="441184" y="315279"/>
                  <a:pt x="433801" y="322654"/>
                </a:cubicBezTo>
                <a:cubicBezTo>
                  <a:pt x="426417" y="331872"/>
                  <a:pt x="417187" y="339247"/>
                  <a:pt x="407957" y="344779"/>
                </a:cubicBezTo>
                <a:cubicBezTo>
                  <a:pt x="396881" y="352154"/>
                  <a:pt x="385806" y="355841"/>
                  <a:pt x="374730" y="357685"/>
                </a:cubicBezTo>
                <a:cubicBezTo>
                  <a:pt x="363654" y="359528"/>
                  <a:pt x="350732" y="361372"/>
                  <a:pt x="339657" y="359528"/>
                </a:cubicBezTo>
                <a:cubicBezTo>
                  <a:pt x="315659" y="357685"/>
                  <a:pt x="293508" y="350310"/>
                  <a:pt x="273202" y="341091"/>
                </a:cubicBezTo>
                <a:cubicBezTo>
                  <a:pt x="262126" y="335560"/>
                  <a:pt x="252897" y="331872"/>
                  <a:pt x="243667" y="324498"/>
                </a:cubicBezTo>
                <a:cubicBezTo>
                  <a:pt x="238129" y="322654"/>
                  <a:pt x="234437" y="318966"/>
                  <a:pt x="228899" y="315279"/>
                </a:cubicBezTo>
                <a:cubicBezTo>
                  <a:pt x="225207" y="313435"/>
                  <a:pt x="219669" y="309748"/>
                  <a:pt x="215977" y="306060"/>
                </a:cubicBezTo>
                <a:cubicBezTo>
                  <a:pt x="206748" y="300529"/>
                  <a:pt x="199364" y="294998"/>
                  <a:pt x="190134" y="289467"/>
                </a:cubicBezTo>
                <a:cubicBezTo>
                  <a:pt x="182750" y="283935"/>
                  <a:pt x="173520" y="280248"/>
                  <a:pt x="164291" y="274717"/>
                </a:cubicBezTo>
                <a:cubicBezTo>
                  <a:pt x="145831" y="267342"/>
                  <a:pt x="127371" y="259967"/>
                  <a:pt x="108912" y="256279"/>
                </a:cubicBezTo>
                <a:cubicBezTo>
                  <a:pt x="90452" y="252592"/>
                  <a:pt x="70147" y="254436"/>
                  <a:pt x="51687" y="259967"/>
                </a:cubicBezTo>
                <a:cubicBezTo>
                  <a:pt x="33228" y="267342"/>
                  <a:pt x="14768" y="278404"/>
                  <a:pt x="0" y="294998"/>
                </a:cubicBezTo>
                <a:cubicBezTo>
                  <a:pt x="3692" y="283935"/>
                  <a:pt x="9230" y="274717"/>
                  <a:pt x="16614" y="267342"/>
                </a:cubicBezTo>
                <a:cubicBezTo>
                  <a:pt x="23998" y="258123"/>
                  <a:pt x="33228" y="250748"/>
                  <a:pt x="44303" y="245217"/>
                </a:cubicBezTo>
                <a:cubicBezTo>
                  <a:pt x="62763" y="232311"/>
                  <a:pt x="88606" y="226780"/>
                  <a:pt x="110758" y="228623"/>
                </a:cubicBezTo>
                <a:cubicBezTo>
                  <a:pt x="132909" y="228623"/>
                  <a:pt x="155061" y="234155"/>
                  <a:pt x="175366" y="243373"/>
                </a:cubicBezTo>
                <a:lnTo>
                  <a:pt x="184596" y="195436"/>
                </a:lnTo>
                <a:lnTo>
                  <a:pt x="156907" y="90343"/>
                </a:lnTo>
                <a:lnTo>
                  <a:pt x="156907" y="88500"/>
                </a:lnTo>
                <a:cubicBezTo>
                  <a:pt x="155061" y="84812"/>
                  <a:pt x="153215" y="81125"/>
                  <a:pt x="155061" y="77437"/>
                </a:cubicBezTo>
                <a:lnTo>
                  <a:pt x="119988" y="66375"/>
                </a:lnTo>
                <a:lnTo>
                  <a:pt x="84914" y="70062"/>
                </a:lnTo>
                <a:lnTo>
                  <a:pt x="22152" y="47937"/>
                </a:lnTo>
                <a:cubicBezTo>
                  <a:pt x="22152" y="47937"/>
                  <a:pt x="22152" y="25813"/>
                  <a:pt x="40611" y="0"/>
                </a:cubicBezTo>
                <a:close/>
              </a:path>
            </a:pathLst>
          </a:custGeom>
          <a:solidFill>
            <a:schemeClr val="bg1"/>
          </a:solidFill>
          <a:ln>
            <a:noFill/>
          </a:ln>
        </p:spPr>
      </p:sp>
      <p:sp>
        <p:nvSpPr>
          <p:cNvPr id="34" name="fork-and-spoon_49906"/>
          <p:cNvSpPr>
            <a:spLocks noChangeAspect="1"/>
          </p:cNvSpPr>
          <p:nvPr/>
        </p:nvSpPr>
        <p:spPr bwMode="auto">
          <a:xfrm>
            <a:off x="5082860" y="2369745"/>
            <a:ext cx="502268" cy="609685"/>
          </a:xfrm>
          <a:custGeom>
            <a:avLst/>
            <a:gdLst>
              <a:gd name="connsiteX0" fmla="*/ 88724 w 498373"/>
              <a:gd name="connsiteY0" fmla="*/ 13266 h 604957"/>
              <a:gd name="connsiteX1" fmla="*/ 103853 w 498373"/>
              <a:gd name="connsiteY1" fmla="*/ 13266 h 604957"/>
              <a:gd name="connsiteX2" fmla="*/ 118890 w 498373"/>
              <a:gd name="connsiteY2" fmla="*/ 13266 h 604957"/>
              <a:gd name="connsiteX3" fmla="*/ 134206 w 498373"/>
              <a:gd name="connsiteY3" fmla="*/ 151942 h 604957"/>
              <a:gd name="connsiteX4" fmla="*/ 153419 w 498373"/>
              <a:gd name="connsiteY4" fmla="*/ 151942 h 604957"/>
              <a:gd name="connsiteX5" fmla="*/ 138104 w 498373"/>
              <a:gd name="connsiteY5" fmla="*/ 13822 h 604957"/>
              <a:gd name="connsiteX6" fmla="*/ 184885 w 498373"/>
              <a:gd name="connsiteY6" fmla="*/ 82697 h 604957"/>
              <a:gd name="connsiteX7" fmla="*/ 206884 w 498373"/>
              <a:gd name="connsiteY7" fmla="*/ 156392 h 604957"/>
              <a:gd name="connsiteX8" fmla="*/ 191940 w 498373"/>
              <a:gd name="connsiteY8" fmla="*/ 218407 h 604957"/>
              <a:gd name="connsiteX9" fmla="*/ 132349 w 498373"/>
              <a:gd name="connsiteY9" fmla="*/ 283388 h 604957"/>
              <a:gd name="connsiteX10" fmla="*/ 132349 w 498373"/>
              <a:gd name="connsiteY10" fmla="*/ 604957 h 604957"/>
              <a:gd name="connsiteX11" fmla="*/ 74708 w 498373"/>
              <a:gd name="connsiteY11" fmla="*/ 604957 h 604957"/>
              <a:gd name="connsiteX12" fmla="*/ 74708 w 498373"/>
              <a:gd name="connsiteY12" fmla="*/ 283017 h 604957"/>
              <a:gd name="connsiteX13" fmla="*/ 15674 w 498373"/>
              <a:gd name="connsiteY13" fmla="*/ 218407 h 604957"/>
              <a:gd name="connsiteX14" fmla="*/ 730 w 498373"/>
              <a:gd name="connsiteY14" fmla="*/ 156392 h 604957"/>
              <a:gd name="connsiteX15" fmla="*/ 22822 w 498373"/>
              <a:gd name="connsiteY15" fmla="*/ 82697 h 604957"/>
              <a:gd name="connsiteX16" fmla="*/ 69510 w 498373"/>
              <a:gd name="connsiteY16" fmla="*/ 13822 h 604957"/>
              <a:gd name="connsiteX17" fmla="*/ 54195 w 498373"/>
              <a:gd name="connsiteY17" fmla="*/ 151942 h 604957"/>
              <a:gd name="connsiteX18" fmla="*/ 73408 w 498373"/>
              <a:gd name="connsiteY18" fmla="*/ 151942 h 604957"/>
              <a:gd name="connsiteX19" fmla="*/ 386573 w 498373"/>
              <a:gd name="connsiteY19" fmla="*/ 0 h 604957"/>
              <a:gd name="connsiteX20" fmla="*/ 498373 w 498373"/>
              <a:gd name="connsiteY20" fmla="*/ 161204 h 604957"/>
              <a:gd name="connsiteX21" fmla="*/ 415080 w 498373"/>
              <a:gd name="connsiteY21" fmla="*/ 288203 h 604957"/>
              <a:gd name="connsiteX22" fmla="*/ 415080 w 498373"/>
              <a:gd name="connsiteY22" fmla="*/ 604957 h 604957"/>
              <a:gd name="connsiteX23" fmla="*/ 357416 w 498373"/>
              <a:gd name="connsiteY23" fmla="*/ 604957 h 604957"/>
              <a:gd name="connsiteX24" fmla="*/ 357416 w 498373"/>
              <a:gd name="connsiteY24" fmla="*/ 288017 h 604957"/>
              <a:gd name="connsiteX25" fmla="*/ 274681 w 498373"/>
              <a:gd name="connsiteY25" fmla="*/ 161204 h 604957"/>
              <a:gd name="connsiteX26" fmla="*/ 386573 w 498373"/>
              <a:gd name="connsiteY26" fmla="*/ 0 h 60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373" h="604957">
                <a:moveTo>
                  <a:pt x="88724" y="13266"/>
                </a:moveTo>
                <a:lnTo>
                  <a:pt x="103853" y="13266"/>
                </a:lnTo>
                <a:lnTo>
                  <a:pt x="118890" y="13266"/>
                </a:lnTo>
                <a:lnTo>
                  <a:pt x="134206" y="151942"/>
                </a:lnTo>
                <a:lnTo>
                  <a:pt x="153419" y="151942"/>
                </a:lnTo>
                <a:lnTo>
                  <a:pt x="138104" y="13822"/>
                </a:lnTo>
                <a:cubicBezTo>
                  <a:pt x="163908" y="16789"/>
                  <a:pt x="177831" y="63786"/>
                  <a:pt x="184885" y="82697"/>
                </a:cubicBezTo>
                <a:cubicBezTo>
                  <a:pt x="193796" y="106706"/>
                  <a:pt x="203728" y="130807"/>
                  <a:pt x="206884" y="156392"/>
                </a:cubicBezTo>
                <a:cubicBezTo>
                  <a:pt x="209761" y="180400"/>
                  <a:pt x="204006" y="197828"/>
                  <a:pt x="191940" y="218407"/>
                </a:cubicBezTo>
                <a:cubicBezTo>
                  <a:pt x="179687" y="239171"/>
                  <a:pt x="158153" y="269669"/>
                  <a:pt x="132349" y="283388"/>
                </a:cubicBezTo>
                <a:lnTo>
                  <a:pt x="132349" y="604957"/>
                </a:lnTo>
                <a:lnTo>
                  <a:pt x="74708" y="604957"/>
                </a:lnTo>
                <a:lnTo>
                  <a:pt x="74708" y="283017"/>
                </a:lnTo>
                <a:cubicBezTo>
                  <a:pt x="49090" y="269205"/>
                  <a:pt x="27834" y="238985"/>
                  <a:pt x="15674" y="218407"/>
                </a:cubicBezTo>
                <a:cubicBezTo>
                  <a:pt x="3608" y="197828"/>
                  <a:pt x="-2147" y="180400"/>
                  <a:pt x="730" y="156392"/>
                </a:cubicBezTo>
                <a:cubicBezTo>
                  <a:pt x="3886" y="130807"/>
                  <a:pt x="13911" y="106706"/>
                  <a:pt x="22822" y="82697"/>
                </a:cubicBezTo>
                <a:cubicBezTo>
                  <a:pt x="29783" y="63786"/>
                  <a:pt x="43706" y="16789"/>
                  <a:pt x="69510" y="13822"/>
                </a:cubicBezTo>
                <a:lnTo>
                  <a:pt x="54195" y="151942"/>
                </a:lnTo>
                <a:lnTo>
                  <a:pt x="73408" y="151942"/>
                </a:lnTo>
                <a:close/>
                <a:moveTo>
                  <a:pt x="386573" y="0"/>
                </a:moveTo>
                <a:cubicBezTo>
                  <a:pt x="448323" y="0"/>
                  <a:pt x="498373" y="88713"/>
                  <a:pt x="498373" y="161204"/>
                </a:cubicBezTo>
                <a:cubicBezTo>
                  <a:pt x="498373" y="222201"/>
                  <a:pt x="462995" y="273371"/>
                  <a:pt x="415080" y="288203"/>
                </a:cubicBezTo>
                <a:lnTo>
                  <a:pt x="415080" y="604957"/>
                </a:lnTo>
                <a:lnTo>
                  <a:pt x="357416" y="604957"/>
                </a:lnTo>
                <a:lnTo>
                  <a:pt x="357416" y="288017"/>
                </a:lnTo>
                <a:cubicBezTo>
                  <a:pt x="309781" y="272907"/>
                  <a:pt x="274681" y="221923"/>
                  <a:pt x="274681" y="161204"/>
                </a:cubicBezTo>
                <a:cubicBezTo>
                  <a:pt x="274681" y="88713"/>
                  <a:pt x="324731" y="0"/>
                  <a:pt x="386573" y="0"/>
                </a:cubicBezTo>
                <a:close/>
              </a:path>
            </a:pathLst>
          </a:custGeom>
          <a:solidFill>
            <a:schemeClr val="bg1"/>
          </a:solidFill>
          <a:ln>
            <a:noFill/>
          </a:ln>
        </p:spPr>
      </p:sp>
    </p:spTree>
    <p:extLst>
      <p:ext uri="{BB962C8B-B14F-4D97-AF65-F5344CB8AC3E}">
        <p14:creationId xmlns:p14="http://schemas.microsoft.com/office/powerpoint/2010/main" val="2122578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pt-BR" altLang="zh-CN" sz="3200" b="1" dirty="0">
                <a:solidFill>
                  <a:srgbClr val="FFFFFF"/>
                </a:solidFill>
                <a:latin typeface="Arial Black" panose="020B0A04020102020204" pitchFamily="34" charset="0"/>
                <a:ea typeface="微软雅黑" panose="020B0503020204020204" pitchFamily="34" charset="-122"/>
              </a:rPr>
              <a:t>O2O</a:t>
            </a:r>
            <a:r>
              <a:rPr lang="zh-CN" altLang="en-US" sz="3200" b="1" dirty="0">
                <a:solidFill>
                  <a:srgbClr val="FFFFFF"/>
                </a:solidFill>
                <a:latin typeface="Arial Black" panose="020B0A04020102020204" pitchFamily="34" charset="0"/>
                <a:ea typeface="微软雅黑" panose="020B0503020204020204" pitchFamily="34" charset="-122"/>
              </a:rPr>
              <a:t>的发展历程</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3454378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526540" y="2256962"/>
            <a:ext cx="8938260" cy="3276693"/>
            <a:chOff x="1638300" y="2155362"/>
            <a:chExt cx="8938260" cy="3276693"/>
          </a:xfrm>
        </p:grpSpPr>
        <p:grpSp>
          <p:nvGrpSpPr>
            <p:cNvPr id="10" name="组合 9"/>
            <p:cNvGrpSpPr/>
            <p:nvPr/>
          </p:nvGrpSpPr>
          <p:grpSpPr>
            <a:xfrm>
              <a:off x="1638300" y="4819650"/>
              <a:ext cx="8938260" cy="121920"/>
              <a:chOff x="1638300" y="4819650"/>
              <a:chExt cx="8938260" cy="121920"/>
            </a:xfrm>
          </p:grpSpPr>
          <p:cxnSp>
            <p:nvCxnSpPr>
              <p:cNvPr id="4" name="直接连接符 3"/>
              <p:cNvCxnSpPr/>
              <p:nvPr/>
            </p:nvCxnSpPr>
            <p:spPr>
              <a:xfrm>
                <a:off x="1638300" y="4880610"/>
                <a:ext cx="8938260"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2453640" y="4819650"/>
                <a:ext cx="121920" cy="12192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602480" y="4819650"/>
                <a:ext cx="121920" cy="12192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326380" y="4819650"/>
                <a:ext cx="121920" cy="12192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475220" y="4819650"/>
                <a:ext cx="121920" cy="12192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199120" y="4819650"/>
                <a:ext cx="121920" cy="12192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2504440" y="3891280"/>
              <a:ext cx="2148840" cy="8432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379720" y="3172160"/>
              <a:ext cx="2148840" cy="156240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257540" y="2452160"/>
              <a:ext cx="2148840" cy="228240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2504440" y="3745230"/>
              <a:ext cx="1512000" cy="325120"/>
            </a:xfrm>
            <a:prstGeom prst="roundRect">
              <a:avLst>
                <a:gd name="adj" fmla="val 50000"/>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微软雅黑" panose="020B0503020204020204" pitchFamily="34" charset="-122"/>
                  <a:ea typeface="微软雅黑" panose="020B0503020204020204" pitchFamily="34" charset="-122"/>
                </a:rPr>
                <a:t>O2O</a:t>
              </a:r>
              <a:r>
                <a:rPr lang="zh-CN" altLang="en-US" sz="1400" b="1" dirty="0">
                  <a:latin typeface="微软雅黑" panose="020B0503020204020204" pitchFamily="34" charset="-122"/>
                  <a:ea typeface="微软雅黑" panose="020B0503020204020204" pitchFamily="34" charset="-122"/>
                </a:rPr>
                <a:t>的</a:t>
              </a:r>
              <a:r>
                <a:rPr lang="en-US" altLang="zh-CN" sz="1400" b="1" dirty="0">
                  <a:latin typeface="微软雅黑" panose="020B0503020204020204" pitchFamily="34" charset="-122"/>
                  <a:ea typeface="微软雅黑" panose="020B0503020204020204" pitchFamily="34" charset="-122"/>
                </a:rPr>
                <a:t>1.0</a:t>
              </a:r>
              <a:r>
                <a:rPr lang="zh-CN" altLang="en-US" sz="1400" b="1" dirty="0">
                  <a:latin typeface="微软雅黑" panose="020B0503020204020204" pitchFamily="34" charset="-122"/>
                  <a:ea typeface="微软雅黑" panose="020B0503020204020204" pitchFamily="34" charset="-122"/>
                </a:rPr>
                <a:t>时代</a:t>
              </a:r>
            </a:p>
          </p:txBody>
        </p:sp>
        <p:sp>
          <p:nvSpPr>
            <p:cNvPr id="15" name="圆角矩形 14"/>
            <p:cNvSpPr/>
            <p:nvPr/>
          </p:nvSpPr>
          <p:spPr>
            <a:xfrm>
              <a:off x="5379720" y="3009600"/>
              <a:ext cx="1512000" cy="325120"/>
            </a:xfrm>
            <a:prstGeom prst="roundRect">
              <a:avLst>
                <a:gd name="adj" fmla="val 50000"/>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微软雅黑" panose="020B0503020204020204" pitchFamily="34" charset="-122"/>
                  <a:ea typeface="微软雅黑" panose="020B0503020204020204" pitchFamily="34" charset="-122"/>
                </a:rPr>
                <a:t>O2O</a:t>
              </a:r>
              <a:r>
                <a:rPr lang="zh-CN" altLang="en-US" sz="1400" b="1" dirty="0">
                  <a:latin typeface="微软雅黑" panose="020B0503020204020204" pitchFamily="34" charset="-122"/>
                  <a:ea typeface="微软雅黑" panose="020B0503020204020204" pitchFamily="34" charset="-122"/>
                </a:rPr>
                <a:t>的</a:t>
              </a:r>
              <a:r>
                <a:rPr lang="en-US" altLang="zh-CN" sz="1400" b="1" dirty="0">
                  <a:latin typeface="微软雅黑" panose="020B0503020204020204" pitchFamily="34" charset="-122"/>
                  <a:ea typeface="微软雅黑" panose="020B0503020204020204" pitchFamily="34" charset="-122"/>
                </a:rPr>
                <a:t>2.0</a:t>
              </a:r>
              <a:r>
                <a:rPr lang="zh-CN" altLang="en-US" sz="1400" b="1" dirty="0">
                  <a:latin typeface="微软雅黑" panose="020B0503020204020204" pitchFamily="34" charset="-122"/>
                  <a:ea typeface="微软雅黑" panose="020B0503020204020204" pitchFamily="34" charset="-122"/>
                </a:rPr>
                <a:t>时代</a:t>
              </a:r>
            </a:p>
          </p:txBody>
        </p:sp>
        <p:sp>
          <p:nvSpPr>
            <p:cNvPr id="16" name="圆角矩形 15"/>
            <p:cNvSpPr/>
            <p:nvPr/>
          </p:nvSpPr>
          <p:spPr>
            <a:xfrm>
              <a:off x="8252291" y="2297645"/>
              <a:ext cx="1512000" cy="325120"/>
            </a:xfrm>
            <a:prstGeom prst="roundRect">
              <a:avLst>
                <a:gd name="adj" fmla="val 50000"/>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微软雅黑" panose="020B0503020204020204" pitchFamily="34" charset="-122"/>
                  <a:ea typeface="微软雅黑" panose="020B0503020204020204" pitchFamily="34" charset="-122"/>
                </a:rPr>
                <a:t>O2O</a:t>
              </a:r>
              <a:r>
                <a:rPr lang="zh-CN" altLang="en-US" sz="1400" b="1" dirty="0">
                  <a:latin typeface="微软雅黑" panose="020B0503020204020204" pitchFamily="34" charset="-122"/>
                  <a:ea typeface="微软雅黑" panose="020B0503020204020204" pitchFamily="34" charset="-122"/>
                </a:rPr>
                <a:t>的</a:t>
              </a:r>
              <a:r>
                <a:rPr lang="en-US" altLang="zh-CN" sz="1400" b="1" dirty="0">
                  <a:latin typeface="微软雅黑" panose="020B0503020204020204" pitchFamily="34" charset="-122"/>
                  <a:ea typeface="微软雅黑" panose="020B0503020204020204" pitchFamily="34" charset="-122"/>
                </a:rPr>
                <a:t>3.0</a:t>
              </a:r>
              <a:r>
                <a:rPr lang="zh-CN" altLang="en-US" sz="1400" b="1" dirty="0">
                  <a:latin typeface="微软雅黑" panose="020B0503020204020204" pitchFamily="34" charset="-122"/>
                  <a:ea typeface="微软雅黑" panose="020B0503020204020204" pitchFamily="34" charset="-122"/>
                </a:rPr>
                <a:t>时代</a:t>
              </a:r>
            </a:p>
          </p:txBody>
        </p:sp>
        <p:sp>
          <p:nvSpPr>
            <p:cNvPr id="17" name="next-arrow_17950"/>
            <p:cNvSpPr>
              <a:spLocks noChangeAspect="1"/>
            </p:cNvSpPr>
            <p:nvPr/>
          </p:nvSpPr>
          <p:spPr bwMode="auto">
            <a:xfrm>
              <a:off x="4719927" y="2867317"/>
              <a:ext cx="566702" cy="609685"/>
            </a:xfrm>
            <a:custGeom>
              <a:avLst/>
              <a:gdLst>
                <a:gd name="T0" fmla="*/ 310 w 4456"/>
                <a:gd name="T1" fmla="*/ 4802 h 4802"/>
                <a:gd name="T2" fmla="*/ 790 w 4456"/>
                <a:gd name="T3" fmla="*/ 2113 h 4802"/>
                <a:gd name="T4" fmla="*/ 2370 w 4456"/>
                <a:gd name="T5" fmla="*/ 1315 h 4802"/>
                <a:gd name="T6" fmla="*/ 2370 w 4456"/>
                <a:gd name="T7" fmla="*/ 0 h 4802"/>
                <a:gd name="T8" fmla="*/ 4456 w 4456"/>
                <a:gd name="T9" fmla="*/ 2085 h 4802"/>
                <a:gd name="T10" fmla="*/ 2370 w 4456"/>
                <a:gd name="T11" fmla="*/ 4171 h 4802"/>
                <a:gd name="T12" fmla="*/ 2370 w 4456"/>
                <a:gd name="T13" fmla="*/ 2802 h 4802"/>
                <a:gd name="T14" fmla="*/ 2106 w 4456"/>
                <a:gd name="T15" fmla="*/ 2784 h 4802"/>
                <a:gd name="T16" fmla="*/ 496 w 4456"/>
                <a:gd name="T17" fmla="*/ 4784 h 4802"/>
                <a:gd name="T18" fmla="*/ 310 w 4456"/>
                <a:gd name="T19" fmla="*/ 4802 h 4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6" h="4802">
                  <a:moveTo>
                    <a:pt x="310" y="4802"/>
                  </a:moveTo>
                  <a:cubicBezTo>
                    <a:pt x="297" y="4734"/>
                    <a:pt x="0" y="3135"/>
                    <a:pt x="790" y="2113"/>
                  </a:cubicBezTo>
                  <a:cubicBezTo>
                    <a:pt x="1152" y="1645"/>
                    <a:pt x="1683" y="1377"/>
                    <a:pt x="2370" y="1315"/>
                  </a:cubicBezTo>
                  <a:lnTo>
                    <a:pt x="2370" y="0"/>
                  </a:lnTo>
                  <a:lnTo>
                    <a:pt x="4456" y="2085"/>
                  </a:lnTo>
                  <a:lnTo>
                    <a:pt x="2370" y="4171"/>
                  </a:lnTo>
                  <a:lnTo>
                    <a:pt x="2370" y="2802"/>
                  </a:lnTo>
                  <a:cubicBezTo>
                    <a:pt x="2310" y="2794"/>
                    <a:pt x="2218" y="2784"/>
                    <a:pt x="2106" y="2784"/>
                  </a:cubicBezTo>
                  <a:cubicBezTo>
                    <a:pt x="1505" y="2784"/>
                    <a:pt x="496" y="3044"/>
                    <a:pt x="496" y="4784"/>
                  </a:cubicBezTo>
                  <a:lnTo>
                    <a:pt x="310" y="4802"/>
                  </a:lnTo>
                  <a:close/>
                </a:path>
              </a:pathLst>
            </a:custGeom>
            <a:solidFill>
              <a:srgbClr val="FFC353"/>
            </a:solidFill>
            <a:ln>
              <a:noFill/>
            </a:ln>
          </p:spPr>
        </p:sp>
        <p:sp>
          <p:nvSpPr>
            <p:cNvPr id="21" name="next-arrow_17950"/>
            <p:cNvSpPr>
              <a:spLocks noChangeAspect="1"/>
            </p:cNvSpPr>
            <p:nvPr/>
          </p:nvSpPr>
          <p:spPr bwMode="auto">
            <a:xfrm>
              <a:off x="7536180" y="2155362"/>
              <a:ext cx="566702" cy="609685"/>
            </a:xfrm>
            <a:custGeom>
              <a:avLst/>
              <a:gdLst>
                <a:gd name="T0" fmla="*/ 310 w 4456"/>
                <a:gd name="T1" fmla="*/ 4802 h 4802"/>
                <a:gd name="T2" fmla="*/ 790 w 4456"/>
                <a:gd name="T3" fmla="*/ 2113 h 4802"/>
                <a:gd name="T4" fmla="*/ 2370 w 4456"/>
                <a:gd name="T5" fmla="*/ 1315 h 4802"/>
                <a:gd name="T6" fmla="*/ 2370 w 4456"/>
                <a:gd name="T7" fmla="*/ 0 h 4802"/>
                <a:gd name="T8" fmla="*/ 4456 w 4456"/>
                <a:gd name="T9" fmla="*/ 2085 h 4802"/>
                <a:gd name="T10" fmla="*/ 2370 w 4456"/>
                <a:gd name="T11" fmla="*/ 4171 h 4802"/>
                <a:gd name="T12" fmla="*/ 2370 w 4456"/>
                <a:gd name="T13" fmla="*/ 2802 h 4802"/>
                <a:gd name="T14" fmla="*/ 2106 w 4456"/>
                <a:gd name="T15" fmla="*/ 2784 h 4802"/>
                <a:gd name="T16" fmla="*/ 496 w 4456"/>
                <a:gd name="T17" fmla="*/ 4784 h 4802"/>
                <a:gd name="T18" fmla="*/ 310 w 4456"/>
                <a:gd name="T19" fmla="*/ 4802 h 4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6" h="4802">
                  <a:moveTo>
                    <a:pt x="310" y="4802"/>
                  </a:moveTo>
                  <a:cubicBezTo>
                    <a:pt x="297" y="4734"/>
                    <a:pt x="0" y="3135"/>
                    <a:pt x="790" y="2113"/>
                  </a:cubicBezTo>
                  <a:cubicBezTo>
                    <a:pt x="1152" y="1645"/>
                    <a:pt x="1683" y="1377"/>
                    <a:pt x="2370" y="1315"/>
                  </a:cubicBezTo>
                  <a:lnTo>
                    <a:pt x="2370" y="0"/>
                  </a:lnTo>
                  <a:lnTo>
                    <a:pt x="4456" y="2085"/>
                  </a:lnTo>
                  <a:lnTo>
                    <a:pt x="2370" y="4171"/>
                  </a:lnTo>
                  <a:lnTo>
                    <a:pt x="2370" y="2802"/>
                  </a:lnTo>
                  <a:cubicBezTo>
                    <a:pt x="2310" y="2794"/>
                    <a:pt x="2218" y="2784"/>
                    <a:pt x="2106" y="2784"/>
                  </a:cubicBezTo>
                  <a:cubicBezTo>
                    <a:pt x="1505" y="2784"/>
                    <a:pt x="496" y="3044"/>
                    <a:pt x="496" y="4784"/>
                  </a:cubicBezTo>
                  <a:lnTo>
                    <a:pt x="310" y="4802"/>
                  </a:lnTo>
                  <a:close/>
                </a:path>
              </a:pathLst>
            </a:custGeom>
            <a:solidFill>
              <a:srgbClr val="FFC353"/>
            </a:solidFill>
            <a:ln>
              <a:noFill/>
            </a:ln>
          </p:spPr>
        </p:sp>
        <p:sp>
          <p:nvSpPr>
            <p:cNvPr id="22" name="矩形 21"/>
            <p:cNvSpPr/>
            <p:nvPr/>
          </p:nvSpPr>
          <p:spPr>
            <a:xfrm>
              <a:off x="2504440" y="4138022"/>
              <a:ext cx="1913905" cy="609398"/>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团</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购时代</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4400">
                <a:lnSpc>
                  <a:spcPct val="12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用户群体构建</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387340" y="3480732"/>
              <a:ext cx="1913905" cy="609398"/>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烧钱时代</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4400">
                <a:lnSpc>
                  <a:spcPct val="12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用户习惯培养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8375007" y="2766847"/>
              <a:ext cx="1913905" cy="609398"/>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大数据与智能时代</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4400">
                <a:lnSpc>
                  <a:spcPct val="12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用户体验为先</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957789" y="5081190"/>
              <a:ext cx="1093301" cy="350865"/>
            </a:xfrm>
            <a:prstGeom prst="rect">
              <a:avLst/>
            </a:prstGeom>
          </p:spPr>
          <p:txBody>
            <a:bodyPr wrap="square">
              <a:spAutoFit/>
            </a:bodyPr>
            <a:lstStyle/>
            <a:p>
              <a:pPr algn="ctr">
                <a:lnSpc>
                  <a:spcPct val="120000"/>
                </a:lnSpc>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2008</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4106629" y="5092154"/>
              <a:ext cx="1093301" cy="328936"/>
            </a:xfrm>
            <a:prstGeom prst="rect">
              <a:avLst/>
            </a:prstGeom>
          </p:spPr>
          <p:txBody>
            <a:bodyPr wrap="square">
              <a:spAutoFit/>
            </a:bodyPr>
            <a:lstStyle/>
            <a:p>
              <a:pPr algn="ctr">
                <a:lnSpc>
                  <a:spcPct val="120000"/>
                </a:lnSpc>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2011</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840689" y="5092154"/>
              <a:ext cx="1093301" cy="328936"/>
            </a:xfrm>
            <a:prstGeom prst="rect">
              <a:avLst/>
            </a:prstGeom>
          </p:spPr>
          <p:txBody>
            <a:bodyPr wrap="square">
              <a:spAutoFit/>
            </a:bodyPr>
            <a:lstStyle/>
            <a:p>
              <a:pPr algn="ctr">
                <a:lnSpc>
                  <a:spcPct val="120000"/>
                </a:lnSpc>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2012</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6989532" y="5092154"/>
              <a:ext cx="1093301" cy="328936"/>
            </a:xfrm>
            <a:prstGeom prst="rect">
              <a:avLst/>
            </a:prstGeom>
          </p:spPr>
          <p:txBody>
            <a:bodyPr wrap="square">
              <a:spAutoFit/>
            </a:bodyPr>
            <a:lstStyle/>
            <a:p>
              <a:pPr algn="ctr">
                <a:lnSpc>
                  <a:spcPct val="120000"/>
                </a:lnSpc>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7725728" y="5092154"/>
              <a:ext cx="1093301" cy="328936"/>
            </a:xfrm>
            <a:prstGeom prst="rect">
              <a:avLst/>
            </a:prstGeom>
          </p:spPr>
          <p:txBody>
            <a:bodyPr wrap="square">
              <a:spAutoFit/>
            </a:bodyPr>
            <a:lstStyle/>
            <a:p>
              <a:pPr algn="ctr">
                <a:lnSpc>
                  <a:spcPct val="120000"/>
                </a:lnSpc>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2016</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2" name="文本框 31">
            <a:extLst>
              <a:ext uri="{FF2B5EF4-FFF2-40B4-BE49-F238E27FC236}">
                <a16:creationId xmlns:a16="http://schemas.microsoft.com/office/drawing/2014/main" id="{9DE1E85E-FD02-4572-890F-D14C6A8BE306}"/>
              </a:ext>
            </a:extLst>
          </p:cNvPr>
          <p:cNvSpPr txBox="1"/>
          <p:nvPr/>
        </p:nvSpPr>
        <p:spPr>
          <a:xfrm>
            <a:off x="3174137" y="1073741"/>
            <a:ext cx="5843726" cy="646331"/>
          </a:xfrm>
          <a:prstGeom prst="rect">
            <a:avLst/>
          </a:prstGeom>
          <a:noFill/>
        </p:spPr>
        <p:txBody>
          <a:bodyPr wrap="square" rtlCol="0">
            <a:spAutoFit/>
          </a:bodyPr>
          <a:lstStyle/>
          <a:p>
            <a:pPr marL="571500" indent="-571500" algn="ctr">
              <a:buFont typeface="Wingdings" panose="05000000000000000000" pitchFamily="2" charset="2"/>
              <a:buChar char="l"/>
            </a:pPr>
            <a:r>
              <a:rPr lang="en-US" altLang="zh-CN" sz="3600" b="1" dirty="0">
                <a:solidFill>
                  <a:srgbClr val="524F6A"/>
                </a:solidFill>
                <a:latin typeface="微软雅黑" panose="020B0503020204020204" pitchFamily="34" charset="-122"/>
                <a:ea typeface="微软雅黑" panose="020B0503020204020204" pitchFamily="34" charset="-122"/>
              </a:rPr>
              <a:t>O2O</a:t>
            </a:r>
            <a:r>
              <a:rPr lang="zh-CN" altLang="en-US" sz="3600" b="1" dirty="0">
                <a:solidFill>
                  <a:srgbClr val="524F6A"/>
                </a:solidFill>
                <a:latin typeface="微软雅黑" panose="020B0503020204020204" pitchFamily="34" charset="-122"/>
                <a:ea typeface="微软雅黑" panose="020B0503020204020204" pitchFamily="34" charset="-122"/>
              </a:rPr>
              <a:t>的发展历程</a:t>
            </a:r>
          </a:p>
        </p:txBody>
      </p:sp>
    </p:spTree>
    <p:extLst>
      <p:ext uri="{BB962C8B-B14F-4D97-AF65-F5344CB8AC3E}">
        <p14:creationId xmlns:p14="http://schemas.microsoft.com/office/powerpoint/2010/main" val="28007407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8226038" y="413471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4568232" y="1154338"/>
            <a:ext cx="6639761" cy="1163395"/>
          </a:xfrm>
          <a:prstGeom prst="rect">
            <a:avLst/>
          </a:prstGeom>
          <a:noFill/>
        </p:spPr>
        <p:txBody>
          <a:bodyPr wrap="square" rtlCol="0">
            <a:spAutoFit/>
          </a:bodyPr>
          <a:lstStyle/>
          <a:p>
            <a:pPr marL="571500" indent="-571500" algn="r">
              <a:buFont typeface="Wingdings" panose="05000000000000000000" pitchFamily="2" charset="2"/>
              <a:buChar char="l"/>
            </a:pPr>
            <a:r>
              <a:rPr lang="en-US" altLang="zh-CN" sz="3600" b="1" dirty="0">
                <a:solidFill>
                  <a:srgbClr val="524F6A"/>
                </a:solidFill>
                <a:latin typeface="微软雅黑" panose="020B0503020204020204" pitchFamily="34" charset="-122"/>
                <a:ea typeface="微软雅黑" panose="020B0503020204020204" pitchFamily="34" charset="-122"/>
              </a:rPr>
              <a:t>O2O</a:t>
            </a:r>
            <a:r>
              <a:rPr lang="zh-CN" altLang="en-US" sz="3600" b="1" dirty="0">
                <a:solidFill>
                  <a:srgbClr val="524F6A"/>
                </a:solidFill>
                <a:latin typeface="微软雅黑" panose="020B0503020204020204" pitchFamily="34" charset="-122"/>
                <a:ea typeface="微软雅黑" panose="020B0503020204020204" pitchFamily="34" charset="-122"/>
              </a:rPr>
              <a:t>的</a:t>
            </a:r>
            <a:r>
              <a:rPr lang="en-US" altLang="zh-CN" sz="3600" b="1" dirty="0">
                <a:solidFill>
                  <a:srgbClr val="524F6A"/>
                </a:solidFill>
                <a:latin typeface="微软雅黑" panose="020B0503020204020204" pitchFamily="34" charset="-122"/>
                <a:ea typeface="微软雅黑" panose="020B0503020204020204" pitchFamily="34" charset="-122"/>
              </a:rPr>
              <a:t>1.0</a:t>
            </a:r>
            <a:r>
              <a:rPr lang="zh-CN" altLang="en-US" sz="3600" b="1" dirty="0" smtClean="0">
                <a:solidFill>
                  <a:srgbClr val="524F6A"/>
                </a:solidFill>
                <a:latin typeface="微软雅黑" panose="020B0503020204020204" pitchFamily="34" charset="-122"/>
                <a:ea typeface="微软雅黑" panose="020B0503020204020204" pitchFamily="34" charset="-122"/>
              </a:rPr>
              <a:t>时代</a:t>
            </a:r>
            <a:endParaRPr lang="en-US" altLang="zh-CN" sz="3600" b="1" dirty="0" smtClean="0">
              <a:solidFill>
                <a:srgbClr val="524F6A"/>
              </a:solidFill>
              <a:latin typeface="微软雅黑" panose="020B0503020204020204" pitchFamily="34" charset="-122"/>
              <a:ea typeface="微软雅黑" panose="020B0503020204020204" pitchFamily="34" charset="-122"/>
            </a:endParaRPr>
          </a:p>
          <a:p>
            <a:pPr algn="r">
              <a:lnSpc>
                <a:spcPct val="120000"/>
              </a:lnSpc>
              <a:spcAft>
                <a:spcPts val="1200"/>
              </a:spcAft>
            </a:pPr>
            <a:r>
              <a:rPr lang="en-US" altLang="zh-CN" sz="2800" b="1" dirty="0" smtClean="0">
                <a:solidFill>
                  <a:srgbClr val="524F6A"/>
                </a:solidFill>
                <a:latin typeface="微软雅黑" panose="020B0503020204020204" pitchFamily="34" charset="-122"/>
                <a:ea typeface="微软雅黑" panose="020B0503020204020204" pitchFamily="34" charset="-122"/>
              </a:rPr>
              <a:t>——</a:t>
            </a:r>
            <a:r>
              <a:rPr lang="zh-CN" altLang="en-US" sz="2800" b="1" dirty="0">
                <a:solidFill>
                  <a:srgbClr val="524F6A"/>
                </a:solidFill>
                <a:latin typeface="微软雅黑" panose="020B0503020204020204" pitchFamily="34" charset="-122"/>
                <a:ea typeface="微软雅黑" panose="020B0503020204020204" pitchFamily="34" charset="-122"/>
              </a:rPr>
              <a:t>团购时代，用户群体构建</a:t>
            </a:r>
          </a:p>
        </p:txBody>
      </p:sp>
      <p:sp>
        <p:nvSpPr>
          <p:cNvPr id="34" name="Rectangle 14"/>
          <p:cNvSpPr/>
          <p:nvPr/>
        </p:nvSpPr>
        <p:spPr>
          <a:xfrm>
            <a:off x="7416800" y="2445129"/>
            <a:ext cx="3791193" cy="1421928"/>
          </a:xfrm>
          <a:prstGeom prst="rect">
            <a:avLst/>
          </a:prstGeom>
        </p:spPr>
        <p:txBody>
          <a:bodyPr wrap="square">
            <a:spAutoFit/>
          </a:bodyPr>
          <a:lstStyle/>
          <a:p>
            <a:pPr algn="r">
              <a:lnSpc>
                <a:spcPct val="120000"/>
              </a:lnSpc>
            </a:pPr>
            <a:r>
              <a:rPr lang="zh-CN" altLang="en-US"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在</a:t>
            </a:r>
            <a:r>
              <a:rPr lang="en-US" altLang="zh-CN"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1.0</a:t>
            </a:r>
            <a:r>
              <a:rPr lang="zh-CN" altLang="en-US"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早期的时候，</a:t>
            </a:r>
            <a:r>
              <a:rPr lang="en-US" altLang="zh-CN"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O2O</a:t>
            </a:r>
            <a:r>
              <a:rPr lang="zh-CN" altLang="en-US"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线上线下初步对接，主要是利用线上推广的便捷性等把相关的用户集中起来，然后把线上的流量倒到线下</a:t>
            </a:r>
            <a:endParaRPr lang="en-US"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5" name="矩形 34"/>
          <p:cNvSpPr/>
          <p:nvPr/>
        </p:nvSpPr>
        <p:spPr>
          <a:xfrm>
            <a:off x="-30626" y="5063646"/>
            <a:ext cx="12222626" cy="1794354"/>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1071922" y="5255981"/>
            <a:ext cx="10017530" cy="1547668"/>
          </a:xfrm>
          <a:prstGeom prst="rect">
            <a:avLst/>
          </a:prstGeom>
        </p:spPr>
        <p:txBody>
          <a:bodyPr wrap="square">
            <a:spAutoFit/>
          </a:bodyPr>
          <a:lstStyle/>
          <a:p>
            <a:pPr marL="285750" indent="-285750">
              <a:lnSpc>
                <a:spcPct val="120000"/>
              </a:lnSpc>
              <a:spcAft>
                <a:spcPts val="600"/>
              </a:spcAft>
              <a:buFont typeface="Wingdings" panose="05000000000000000000" pitchFamily="2" charset="2"/>
              <a:buChar char="l"/>
            </a:pP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在这个过程中，存在着主要是单向性、粘性较低等特点。平台和用户的互动较少，基本上以交易的完成为终结点。用户更多是受价格等因素驱动，购买和消费频率等也相对</a:t>
            </a:r>
            <a:r>
              <a:rPr lang="zh-CN" altLang="en-US" dirty="0" smtClean="0">
                <a:solidFill>
                  <a:schemeClr val="bg1"/>
                </a:solidFill>
                <a:latin typeface="微软雅黑" panose="020B0503020204020204" pitchFamily="34" charset="-122"/>
                <a:ea typeface="微软雅黑" panose="020B0503020204020204" pitchFamily="34" charset="-122"/>
                <a:cs typeface="Open Sans Light" pitchFamily="34" charset="0"/>
              </a:rPr>
              <a:t>较低</a:t>
            </a:r>
            <a:endParaRPr lang="en-US" altLang="zh-CN" dirty="0" smtClean="0">
              <a:solidFill>
                <a:schemeClr val="bg1"/>
              </a:solidFill>
              <a:latin typeface="微软雅黑" panose="020B0503020204020204" pitchFamily="34" charset="-122"/>
              <a:ea typeface="微软雅黑" panose="020B0503020204020204" pitchFamily="34" charset="-122"/>
              <a:cs typeface="Open Sans Light" pitchFamily="34" charset="0"/>
            </a:endParaRPr>
          </a:p>
          <a:p>
            <a:pPr marL="285750" indent="-285750">
              <a:lnSpc>
                <a:spcPct val="120000"/>
              </a:lnSpc>
              <a:spcAft>
                <a:spcPts val="600"/>
              </a:spcAft>
              <a:buFont typeface="Wingdings" panose="05000000000000000000" pitchFamily="2" charset="2"/>
              <a:buChar char="l"/>
            </a:pP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团购模式本身存在的一些</a:t>
            </a:r>
            <a:r>
              <a:rPr lang="zh-CN" altLang="en-US" dirty="0" smtClean="0">
                <a:solidFill>
                  <a:schemeClr val="bg1"/>
                </a:solidFill>
                <a:latin typeface="微软雅黑" panose="020B0503020204020204" pitchFamily="34" charset="-122"/>
                <a:ea typeface="微软雅黑" panose="020B0503020204020204" pitchFamily="34" charset="-122"/>
                <a:cs typeface="Open Sans Light" pitchFamily="34" charset="0"/>
              </a:rPr>
              <a:t>弊端决定</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了团购无法成为</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的终极方向</a:t>
            </a:r>
          </a:p>
          <a:p>
            <a:pPr marL="285750" indent="-285750">
              <a:lnSpc>
                <a:spcPct val="120000"/>
              </a:lnSpc>
              <a:spcAft>
                <a:spcPts val="600"/>
              </a:spcAft>
              <a:buFont typeface="Wingdings" panose="05000000000000000000" pitchFamily="2" charset="2"/>
              <a:buChar char="l"/>
            </a:pPr>
            <a:endParaRPr lang="ms-MY"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26" name="图片 25"/>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1451502" y="1365749"/>
            <a:ext cx="3841858" cy="2766138"/>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023546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8226038" y="413471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4568232" y="1154338"/>
            <a:ext cx="6639761" cy="1163395"/>
          </a:xfrm>
          <a:prstGeom prst="rect">
            <a:avLst/>
          </a:prstGeom>
          <a:noFill/>
        </p:spPr>
        <p:txBody>
          <a:bodyPr wrap="square" rtlCol="0">
            <a:spAutoFit/>
          </a:bodyPr>
          <a:lstStyle/>
          <a:p>
            <a:pPr marL="571500" indent="-571500" algn="r">
              <a:buFont typeface="Wingdings" panose="05000000000000000000" pitchFamily="2" charset="2"/>
              <a:buChar char="l"/>
            </a:pPr>
            <a:r>
              <a:rPr lang="en-US" altLang="zh-CN" sz="3600" b="1" dirty="0" smtClean="0">
                <a:solidFill>
                  <a:srgbClr val="524F6A"/>
                </a:solidFill>
                <a:latin typeface="微软雅黑" panose="020B0503020204020204" pitchFamily="34" charset="-122"/>
                <a:ea typeface="微软雅黑" panose="020B0503020204020204" pitchFamily="34" charset="-122"/>
              </a:rPr>
              <a:t>O2O</a:t>
            </a:r>
            <a:r>
              <a:rPr lang="zh-CN" altLang="en-US" sz="3600" b="1" dirty="0" smtClean="0">
                <a:solidFill>
                  <a:srgbClr val="524F6A"/>
                </a:solidFill>
                <a:latin typeface="微软雅黑" panose="020B0503020204020204" pitchFamily="34" charset="-122"/>
                <a:ea typeface="微软雅黑" panose="020B0503020204020204" pitchFamily="34" charset="-122"/>
              </a:rPr>
              <a:t>的</a:t>
            </a:r>
            <a:r>
              <a:rPr lang="en-US" altLang="zh-CN" sz="3600" b="1" dirty="0" smtClean="0">
                <a:solidFill>
                  <a:srgbClr val="524F6A"/>
                </a:solidFill>
                <a:latin typeface="微软雅黑" panose="020B0503020204020204" pitchFamily="34" charset="-122"/>
                <a:ea typeface="微软雅黑" panose="020B0503020204020204" pitchFamily="34" charset="-122"/>
              </a:rPr>
              <a:t>2.0</a:t>
            </a:r>
            <a:r>
              <a:rPr lang="zh-CN" altLang="en-US" sz="3600" b="1" dirty="0" smtClean="0">
                <a:solidFill>
                  <a:srgbClr val="524F6A"/>
                </a:solidFill>
                <a:latin typeface="微软雅黑" panose="020B0503020204020204" pitchFamily="34" charset="-122"/>
                <a:ea typeface="微软雅黑" panose="020B0503020204020204" pitchFamily="34" charset="-122"/>
              </a:rPr>
              <a:t>时代</a:t>
            </a:r>
            <a:endParaRPr lang="en-US" altLang="zh-CN" sz="3600" b="1" dirty="0" smtClean="0">
              <a:solidFill>
                <a:srgbClr val="524F6A"/>
              </a:solidFill>
              <a:latin typeface="微软雅黑" panose="020B0503020204020204" pitchFamily="34" charset="-122"/>
              <a:ea typeface="微软雅黑" panose="020B0503020204020204" pitchFamily="34" charset="-122"/>
            </a:endParaRPr>
          </a:p>
          <a:p>
            <a:pPr algn="r">
              <a:lnSpc>
                <a:spcPct val="120000"/>
              </a:lnSpc>
              <a:spcAft>
                <a:spcPts val="1200"/>
              </a:spcAft>
            </a:pPr>
            <a:r>
              <a:rPr lang="en-US" altLang="zh-CN" sz="2800" b="1" dirty="0" smtClean="0">
                <a:solidFill>
                  <a:srgbClr val="524F6A"/>
                </a:solidFill>
                <a:latin typeface="微软雅黑" panose="020B0503020204020204" pitchFamily="34" charset="-122"/>
                <a:ea typeface="微软雅黑" panose="020B0503020204020204" pitchFamily="34" charset="-122"/>
              </a:rPr>
              <a:t>——</a:t>
            </a:r>
            <a:r>
              <a:rPr lang="zh-CN" altLang="en-US" sz="2800" b="1" dirty="0">
                <a:solidFill>
                  <a:srgbClr val="524F6A"/>
                </a:solidFill>
                <a:latin typeface="微软雅黑" panose="020B0503020204020204" pitchFamily="34" charset="-122"/>
                <a:ea typeface="微软雅黑" panose="020B0503020204020204" pitchFamily="34" charset="-122"/>
              </a:rPr>
              <a:t>烧钱时代，用户习惯培养</a:t>
            </a:r>
          </a:p>
        </p:txBody>
      </p:sp>
      <p:sp>
        <p:nvSpPr>
          <p:cNvPr id="34" name="Rectangle 14"/>
          <p:cNvSpPr/>
          <p:nvPr/>
        </p:nvSpPr>
        <p:spPr>
          <a:xfrm>
            <a:off x="7101840" y="2445129"/>
            <a:ext cx="4106153" cy="1421928"/>
          </a:xfrm>
          <a:prstGeom prst="rect">
            <a:avLst/>
          </a:prstGeom>
        </p:spPr>
        <p:txBody>
          <a:bodyPr wrap="square">
            <a:spAutoFit/>
          </a:bodyPr>
          <a:lstStyle/>
          <a:p>
            <a:pPr algn="r">
              <a:lnSpc>
                <a:spcPct val="120000"/>
              </a:lnSpc>
            </a:pPr>
            <a:r>
              <a:rPr lang="zh-CN" altLang="en-US"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这个阶段最主要的特色就是升级为了服务性电商模式：包括商品（服务）、下单、支付等流程，把之前简单的电商模块，转移到更加高频和生活化场景中来</a:t>
            </a:r>
            <a:endParaRPr lang="en-US"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5" name="矩形 34"/>
          <p:cNvSpPr/>
          <p:nvPr/>
        </p:nvSpPr>
        <p:spPr>
          <a:xfrm>
            <a:off x="-30626" y="5063646"/>
            <a:ext cx="12222626" cy="1794354"/>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889042" y="5266644"/>
            <a:ext cx="10561278" cy="1138325"/>
          </a:xfrm>
          <a:prstGeom prst="rect">
            <a:avLst/>
          </a:prstGeom>
        </p:spPr>
        <p:txBody>
          <a:bodyPr wrap="square">
            <a:spAutoFit/>
          </a:bodyPr>
          <a:lstStyle/>
          <a:p>
            <a:pPr marL="285750" indent="-285750">
              <a:lnSpc>
                <a:spcPct val="120000"/>
              </a:lnSpc>
              <a:spcAft>
                <a:spcPts val="600"/>
              </a:spcAft>
              <a:buFont typeface="Wingdings" panose="05000000000000000000" pitchFamily="2" charset="2"/>
              <a:buChar char="u"/>
            </a:pP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在这个阶段，由于移动终端、微信支付、数据算法等环节的成熟，加上资本的催化，用户出现了井喷，使用频率和忠诚度开始上升，</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开始和用户的日常生活开始融合，成为生活中密不可分的</a:t>
            </a:r>
            <a:r>
              <a:rPr lang="zh-CN" altLang="en-US" dirty="0" smtClean="0">
                <a:solidFill>
                  <a:schemeClr val="bg1"/>
                </a:solidFill>
                <a:latin typeface="微软雅黑" panose="020B0503020204020204" pitchFamily="34" charset="-122"/>
                <a:ea typeface="微软雅黑" panose="020B0503020204020204" pitchFamily="34" charset="-122"/>
                <a:cs typeface="Open Sans Light" pitchFamily="34" charset="0"/>
              </a:rPr>
              <a:t>一部分</a:t>
            </a:r>
            <a:endParaRPr lang="en-US" altLang="zh-CN" dirty="0" smtClean="0">
              <a:solidFill>
                <a:schemeClr val="bg1"/>
              </a:solidFill>
              <a:latin typeface="微软雅黑" panose="020B0503020204020204" pitchFamily="34" charset="-122"/>
              <a:ea typeface="微软雅黑" panose="020B0503020204020204" pitchFamily="34" charset="-122"/>
              <a:cs typeface="Open Sans Light" pitchFamily="34" charset="0"/>
            </a:endParaRPr>
          </a:p>
          <a:p>
            <a:pPr marL="285750" indent="-285750">
              <a:lnSpc>
                <a:spcPct val="120000"/>
              </a:lnSpc>
              <a:spcAft>
                <a:spcPts val="600"/>
              </a:spcAft>
              <a:buFont typeface="Wingdings" panose="05000000000000000000" pitchFamily="2" charset="2"/>
              <a:buChar char="u"/>
            </a:pP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无论从何角度来看，烧钱模式的</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都不可能成为永久模式</a:t>
            </a:r>
            <a:endParaRPr lang="ms-MY"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4494" y="1425119"/>
            <a:ext cx="4155585" cy="2493351"/>
          </a:xfrm>
          <a:prstGeom prst="rect">
            <a:avLst/>
          </a:prstGeom>
          <a:ln w="3175">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313327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8226038" y="4134716"/>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4568232" y="1154338"/>
            <a:ext cx="6639761" cy="1089529"/>
          </a:xfrm>
          <a:prstGeom prst="rect">
            <a:avLst/>
          </a:prstGeom>
          <a:noFill/>
        </p:spPr>
        <p:txBody>
          <a:bodyPr wrap="square" rtlCol="0">
            <a:spAutoFit/>
          </a:bodyPr>
          <a:lstStyle/>
          <a:p>
            <a:pPr marL="571500" indent="-571500" algn="r">
              <a:buFont typeface="Wingdings" panose="05000000000000000000" pitchFamily="2" charset="2"/>
              <a:buChar char="l"/>
            </a:pPr>
            <a:r>
              <a:rPr lang="en-US" altLang="zh-CN" sz="3600" b="1" dirty="0" smtClean="0">
                <a:solidFill>
                  <a:srgbClr val="524F6A"/>
                </a:solidFill>
                <a:latin typeface="微软雅黑" panose="020B0503020204020204" pitchFamily="34" charset="-122"/>
                <a:ea typeface="微软雅黑" panose="020B0503020204020204" pitchFamily="34" charset="-122"/>
              </a:rPr>
              <a:t>O2O</a:t>
            </a:r>
            <a:r>
              <a:rPr lang="zh-CN" altLang="en-US" sz="3600" b="1" dirty="0" smtClean="0">
                <a:solidFill>
                  <a:srgbClr val="524F6A"/>
                </a:solidFill>
                <a:latin typeface="微软雅黑" panose="020B0503020204020204" pitchFamily="34" charset="-122"/>
                <a:ea typeface="微软雅黑" panose="020B0503020204020204" pitchFamily="34" charset="-122"/>
              </a:rPr>
              <a:t>的</a:t>
            </a:r>
            <a:r>
              <a:rPr lang="en-US" altLang="zh-CN" sz="3600" b="1" dirty="0" smtClean="0">
                <a:solidFill>
                  <a:srgbClr val="524F6A"/>
                </a:solidFill>
                <a:latin typeface="微软雅黑" panose="020B0503020204020204" pitchFamily="34" charset="-122"/>
                <a:ea typeface="微软雅黑" panose="020B0503020204020204" pitchFamily="34" charset="-122"/>
              </a:rPr>
              <a:t>3.0</a:t>
            </a:r>
            <a:r>
              <a:rPr lang="zh-CN" altLang="en-US" sz="3600" b="1" dirty="0" smtClean="0">
                <a:solidFill>
                  <a:srgbClr val="524F6A"/>
                </a:solidFill>
                <a:latin typeface="微软雅黑" panose="020B0503020204020204" pitchFamily="34" charset="-122"/>
                <a:ea typeface="微软雅黑" panose="020B0503020204020204" pitchFamily="34" charset="-122"/>
              </a:rPr>
              <a:t>时代</a:t>
            </a:r>
            <a:endParaRPr lang="en-US" altLang="zh-CN" sz="3600" b="1" dirty="0" smtClean="0">
              <a:solidFill>
                <a:srgbClr val="524F6A"/>
              </a:solidFill>
              <a:latin typeface="微软雅黑" panose="020B0503020204020204" pitchFamily="34" charset="-122"/>
              <a:ea typeface="微软雅黑" panose="020B0503020204020204" pitchFamily="34" charset="-122"/>
            </a:endParaRPr>
          </a:p>
          <a:p>
            <a:pPr algn="r">
              <a:lnSpc>
                <a:spcPct val="120000"/>
              </a:lnSpc>
              <a:spcAft>
                <a:spcPts val="1200"/>
              </a:spcAft>
            </a:pPr>
            <a:r>
              <a:rPr lang="en-US" altLang="zh-CN" sz="2400" b="1" dirty="0" smtClean="0">
                <a:solidFill>
                  <a:srgbClr val="524F6A"/>
                </a:solidFill>
                <a:latin typeface="微软雅黑" panose="020B0503020204020204" pitchFamily="34" charset="-122"/>
                <a:ea typeface="微软雅黑" panose="020B0503020204020204" pitchFamily="34" charset="-122"/>
              </a:rPr>
              <a:t>——</a:t>
            </a:r>
            <a:r>
              <a:rPr lang="zh-CN" altLang="en-US" sz="2400" b="1" dirty="0">
                <a:solidFill>
                  <a:srgbClr val="524F6A"/>
                </a:solidFill>
                <a:latin typeface="微软雅黑" panose="020B0503020204020204" pitchFamily="34" charset="-122"/>
                <a:ea typeface="微软雅黑" panose="020B0503020204020204" pitchFamily="34" charset="-122"/>
              </a:rPr>
              <a:t>大数据与智能时代，用户体验为先</a:t>
            </a:r>
          </a:p>
        </p:txBody>
      </p:sp>
      <p:sp>
        <p:nvSpPr>
          <p:cNvPr id="34" name="Rectangle 14"/>
          <p:cNvSpPr/>
          <p:nvPr/>
        </p:nvSpPr>
        <p:spPr>
          <a:xfrm>
            <a:off x="7101840" y="2445129"/>
            <a:ext cx="4106153" cy="1061381"/>
          </a:xfrm>
          <a:prstGeom prst="rect">
            <a:avLst/>
          </a:prstGeom>
        </p:spPr>
        <p:txBody>
          <a:bodyPr wrap="square">
            <a:spAutoFit/>
          </a:bodyPr>
          <a:lstStyle/>
          <a:p>
            <a:pPr algn="r">
              <a:lnSpc>
                <a:spcPct val="120000"/>
              </a:lnSpc>
            </a:pPr>
            <a:r>
              <a:rPr lang="zh-CN" altLang="en-US"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从提升用户体验来看，大数据分析与智能推送也能够节约用户的时间成本，同时提升用户消费体验</a:t>
            </a:r>
            <a:endParaRPr lang="en-US" noProof="1">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5" name="矩形 34"/>
          <p:cNvSpPr/>
          <p:nvPr/>
        </p:nvSpPr>
        <p:spPr>
          <a:xfrm>
            <a:off x="-30626" y="5063646"/>
            <a:ext cx="12222626" cy="1794354"/>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1053303" y="5540497"/>
            <a:ext cx="10037981" cy="757130"/>
          </a:xfrm>
          <a:prstGeom prst="rect">
            <a:avLst/>
          </a:prstGeom>
        </p:spPr>
        <p:txBody>
          <a:bodyPr wrap="square">
            <a:spAutoFit/>
          </a:bodyPr>
          <a:lstStyle/>
          <a:p>
            <a:pPr marL="285750" indent="-285750">
              <a:lnSpc>
                <a:spcPct val="120000"/>
              </a:lnSpc>
              <a:spcAft>
                <a:spcPts val="600"/>
              </a:spcAft>
              <a:buFont typeface="Wingdings" panose="05000000000000000000" pitchFamily="2" charset="2"/>
              <a:buChar char="u"/>
            </a:pP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伴随着一些企业的不断探索，</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也正在从</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2.0</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时代大步迈向大数据与智能主导的</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3.0</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时代，他们正在成为未来</a:t>
            </a:r>
            <a:r>
              <a:rPr lang="en-US" altLang="zh-CN" dirty="0">
                <a:solidFill>
                  <a:schemeClr val="bg1"/>
                </a:solidFill>
                <a:latin typeface="微软雅黑" panose="020B0503020204020204" pitchFamily="34" charset="-122"/>
                <a:ea typeface="微软雅黑" panose="020B0503020204020204" pitchFamily="34" charset="-122"/>
                <a:cs typeface="Open Sans Light" pitchFamily="34" charset="0"/>
              </a:rPr>
              <a:t>O2O</a:t>
            </a:r>
            <a:r>
              <a:rPr lang="zh-CN" altLang="en-US" dirty="0">
                <a:solidFill>
                  <a:schemeClr val="bg1"/>
                </a:solidFill>
                <a:latin typeface="微软雅黑" panose="020B0503020204020204" pitchFamily="34" charset="-122"/>
                <a:ea typeface="微软雅黑" panose="020B0503020204020204" pitchFamily="34" charset="-122"/>
                <a:cs typeface="Open Sans Light" pitchFamily="34" charset="0"/>
              </a:rPr>
              <a:t>行业的领导者</a:t>
            </a:r>
            <a:endParaRPr lang="ms-MY"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pic>
        <p:nvPicPr>
          <p:cNvPr id="1026" name="Picture 2" descr="https://timgsa.baidu.com/timg?image&amp;quality=80&amp;size=b9999_10000&amp;sec=1539749532&amp;di=4dc831aa317c95870831dc9a997f8f0a&amp;imgtype=jpg&amp;er=1&amp;src=http%3A%2F%2Fwww.ctoutiao.com%2Fuploads%2F2015%2F11%2F6582d_4b427da4842bce0dbdb2716c477e4a3b.jpg"/>
          <p:cNvPicPr>
            <a:picLocks noChangeAspect="1" noChangeArrowheads="1"/>
          </p:cNvPicPr>
          <p:nvPr/>
        </p:nvPicPr>
        <p:blipFill rotWithShape="1">
          <a:blip r:embed="rId3">
            <a:extLst>
              <a:ext uri="{28A0092B-C50C-407E-A947-70E740481C1C}">
                <a14:useLocalDpi xmlns:a14="http://schemas.microsoft.com/office/drawing/2010/main" val="0"/>
              </a:ext>
            </a:extLst>
          </a:blip>
          <a:srcRect l="6569" t="8274" r="7769" b="9060"/>
          <a:stretch/>
        </p:blipFill>
        <p:spPr bwMode="auto">
          <a:xfrm>
            <a:off x="873760" y="1442535"/>
            <a:ext cx="4802127" cy="256665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8236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pt-BR" altLang="zh-CN" sz="3200" b="1" dirty="0">
                <a:solidFill>
                  <a:srgbClr val="FFFFFF"/>
                </a:solidFill>
                <a:latin typeface="Arial Black" panose="020B0A04020102020204" pitchFamily="34" charset="0"/>
                <a:ea typeface="微软雅黑" panose="020B0503020204020204" pitchFamily="34" charset="-122"/>
              </a:rPr>
              <a:t>O2O</a:t>
            </a:r>
            <a:r>
              <a:rPr lang="zh-CN" altLang="en-US" sz="3200" b="1" dirty="0">
                <a:solidFill>
                  <a:srgbClr val="FFFFFF"/>
                </a:solidFill>
                <a:latin typeface="Arial Black" panose="020B0A04020102020204" pitchFamily="34" charset="0"/>
                <a:ea typeface="微软雅黑" panose="020B0503020204020204" pitchFamily="34" charset="-122"/>
              </a:rPr>
              <a:t>商业模式</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7959669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4"/>
          <p:cNvSpPr/>
          <p:nvPr/>
        </p:nvSpPr>
        <p:spPr>
          <a:xfrm>
            <a:off x="1879600" y="4707166"/>
            <a:ext cx="8686800" cy="1200329"/>
          </a:xfrm>
          <a:prstGeom prst="rect">
            <a:avLst/>
          </a:prstGeom>
        </p:spPr>
        <p:txBody>
          <a:bodyPr wrap="square">
            <a:spAutoFit/>
          </a:bodyPr>
          <a:lstStyle/>
          <a:p>
            <a:pPr algn="ctr">
              <a:lnSpc>
                <a:spcPct val="120000"/>
              </a:lnSpc>
            </a:pPr>
            <a:r>
              <a:rPr lang="en-US" altLang="zh-CN"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O2O</a:t>
            </a:r>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模式的基本商业逻辑是，用户在线上平台预先支付，然后到线下消费体验，商家实时追踪其营销效果，由此形成闭环的商业服务和体验过程。它采用“电子市场</a:t>
            </a:r>
            <a:r>
              <a:rPr lang="en-US" altLang="zh-CN"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到店消费”模式，而不是“电子市场</a:t>
            </a:r>
            <a:r>
              <a:rPr lang="en-US" altLang="zh-CN"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物流配送”模式</a:t>
            </a:r>
          </a:p>
        </p:txBody>
      </p:sp>
      <p:grpSp>
        <p:nvGrpSpPr>
          <p:cNvPr id="2" name="组合 1"/>
          <p:cNvGrpSpPr/>
          <p:nvPr/>
        </p:nvGrpSpPr>
        <p:grpSpPr>
          <a:xfrm>
            <a:off x="4919553" y="732919"/>
            <a:ext cx="2606894" cy="2606894"/>
            <a:chOff x="4919553" y="732919"/>
            <a:chExt cx="2606894" cy="2606894"/>
          </a:xfrm>
        </p:grpSpPr>
        <p:sp>
          <p:nvSpPr>
            <p:cNvPr id="11" name="Oval 8"/>
            <p:cNvSpPr/>
            <p:nvPr/>
          </p:nvSpPr>
          <p:spPr>
            <a:xfrm>
              <a:off x="4919553" y="732919"/>
              <a:ext cx="2606894" cy="260689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network-user-group_17659">
              <a:extLst>
                <a:ext uri="{FF2B5EF4-FFF2-40B4-BE49-F238E27FC236}">
                  <a16:creationId xmlns:a16="http://schemas.microsoft.com/office/drawing/2014/main" id="{391B1192-C1EC-4902-A12A-E3D03605FD7A}"/>
                </a:ext>
              </a:extLst>
            </p:cNvPr>
            <p:cNvSpPr>
              <a:spLocks noChangeAspect="1"/>
            </p:cNvSpPr>
            <p:nvPr/>
          </p:nvSpPr>
          <p:spPr bwMode="auto">
            <a:xfrm>
              <a:off x="5570811" y="1440784"/>
              <a:ext cx="1304378" cy="1191164"/>
            </a:xfrm>
            <a:custGeom>
              <a:avLst/>
              <a:gdLst>
                <a:gd name="connsiteX0" fmla="*/ 498237 w 608133"/>
                <a:gd name="connsiteY0" fmla="*/ 0 h 555350"/>
                <a:gd name="connsiteX1" fmla="*/ 581972 w 608133"/>
                <a:gd name="connsiteY1" fmla="*/ 83630 h 555350"/>
                <a:gd name="connsiteX2" fmla="*/ 561683 w 608133"/>
                <a:gd name="connsiteY2" fmla="*/ 138109 h 555350"/>
                <a:gd name="connsiteX3" fmla="*/ 565865 w 608133"/>
                <a:gd name="connsiteY3" fmla="*/ 138109 h 555350"/>
                <a:gd name="connsiteX4" fmla="*/ 608133 w 608133"/>
                <a:gd name="connsiteY4" fmla="*/ 180324 h 555350"/>
                <a:gd name="connsiteX5" fmla="*/ 608133 w 608133"/>
                <a:gd name="connsiteY5" fmla="*/ 319055 h 555350"/>
                <a:gd name="connsiteX6" fmla="*/ 565865 w 608133"/>
                <a:gd name="connsiteY6" fmla="*/ 361358 h 555350"/>
                <a:gd name="connsiteX7" fmla="*/ 564175 w 608133"/>
                <a:gd name="connsiteY7" fmla="*/ 361358 h 555350"/>
                <a:gd name="connsiteX8" fmla="*/ 564175 w 608133"/>
                <a:gd name="connsiteY8" fmla="*/ 513065 h 555350"/>
                <a:gd name="connsiteX9" fmla="*/ 534721 w 608133"/>
                <a:gd name="connsiteY9" fmla="*/ 555279 h 555350"/>
                <a:gd name="connsiteX10" fmla="*/ 461753 w 608133"/>
                <a:gd name="connsiteY10" fmla="*/ 555279 h 555350"/>
                <a:gd name="connsiteX11" fmla="*/ 432210 w 608133"/>
                <a:gd name="connsiteY11" fmla="*/ 513065 h 555350"/>
                <a:gd name="connsiteX12" fmla="*/ 432210 w 608133"/>
                <a:gd name="connsiteY12" fmla="*/ 361358 h 555350"/>
                <a:gd name="connsiteX13" fmla="*/ 430609 w 608133"/>
                <a:gd name="connsiteY13" fmla="*/ 361358 h 555350"/>
                <a:gd name="connsiteX14" fmla="*/ 410409 w 608133"/>
                <a:gd name="connsiteY14" fmla="*/ 355937 h 555350"/>
                <a:gd name="connsiteX15" fmla="*/ 430253 w 608133"/>
                <a:gd name="connsiteY15" fmla="*/ 332030 h 555350"/>
                <a:gd name="connsiteX16" fmla="*/ 430609 w 608133"/>
                <a:gd name="connsiteY16" fmla="*/ 332119 h 555350"/>
                <a:gd name="connsiteX17" fmla="*/ 430609 w 608133"/>
                <a:gd name="connsiteY17" fmla="*/ 167348 h 555350"/>
                <a:gd name="connsiteX18" fmla="*/ 430253 w 608133"/>
                <a:gd name="connsiteY18" fmla="*/ 167348 h 555350"/>
                <a:gd name="connsiteX19" fmla="*/ 410409 w 608133"/>
                <a:gd name="connsiteY19" fmla="*/ 143441 h 555350"/>
                <a:gd name="connsiteX20" fmla="*/ 430609 w 608133"/>
                <a:gd name="connsiteY20" fmla="*/ 138109 h 555350"/>
                <a:gd name="connsiteX21" fmla="*/ 434791 w 608133"/>
                <a:gd name="connsiteY21" fmla="*/ 138109 h 555350"/>
                <a:gd name="connsiteX22" fmla="*/ 414502 w 608133"/>
                <a:gd name="connsiteY22" fmla="*/ 83630 h 555350"/>
                <a:gd name="connsiteX23" fmla="*/ 498237 w 608133"/>
                <a:gd name="connsiteY23" fmla="*/ 0 h 555350"/>
                <a:gd name="connsiteX24" fmla="*/ 303044 w 608133"/>
                <a:gd name="connsiteY24" fmla="*/ 0 h 555350"/>
                <a:gd name="connsiteX25" fmla="*/ 386874 w 608133"/>
                <a:gd name="connsiteY25" fmla="*/ 83627 h 555350"/>
                <a:gd name="connsiteX26" fmla="*/ 366584 w 608133"/>
                <a:gd name="connsiteY26" fmla="*/ 138105 h 555350"/>
                <a:gd name="connsiteX27" fmla="*/ 370678 w 608133"/>
                <a:gd name="connsiteY27" fmla="*/ 138105 h 555350"/>
                <a:gd name="connsiteX28" fmla="*/ 390879 w 608133"/>
                <a:gd name="connsiteY28" fmla="*/ 143437 h 555350"/>
                <a:gd name="connsiteX29" fmla="*/ 410724 w 608133"/>
                <a:gd name="connsiteY29" fmla="*/ 167343 h 555350"/>
                <a:gd name="connsiteX30" fmla="*/ 412949 w 608133"/>
                <a:gd name="connsiteY30" fmla="*/ 180318 h 555350"/>
                <a:gd name="connsiteX31" fmla="*/ 412949 w 608133"/>
                <a:gd name="connsiteY31" fmla="*/ 319044 h 555350"/>
                <a:gd name="connsiteX32" fmla="*/ 410724 w 608133"/>
                <a:gd name="connsiteY32" fmla="*/ 332019 h 555350"/>
                <a:gd name="connsiteX33" fmla="*/ 390879 w 608133"/>
                <a:gd name="connsiteY33" fmla="*/ 356014 h 555350"/>
                <a:gd name="connsiteX34" fmla="*/ 370678 w 608133"/>
                <a:gd name="connsiteY34" fmla="*/ 361347 h 555350"/>
                <a:gd name="connsiteX35" fmla="*/ 369076 w 608133"/>
                <a:gd name="connsiteY35" fmla="*/ 361347 h 555350"/>
                <a:gd name="connsiteX36" fmla="*/ 369076 w 608133"/>
                <a:gd name="connsiteY36" fmla="*/ 513048 h 555350"/>
                <a:gd name="connsiteX37" fmla="*/ 339530 w 608133"/>
                <a:gd name="connsiteY37" fmla="*/ 555350 h 555350"/>
                <a:gd name="connsiteX38" fmla="*/ 266646 w 608133"/>
                <a:gd name="connsiteY38" fmla="*/ 555350 h 555350"/>
                <a:gd name="connsiteX39" fmla="*/ 237100 w 608133"/>
                <a:gd name="connsiteY39" fmla="*/ 513048 h 555350"/>
                <a:gd name="connsiteX40" fmla="*/ 237100 w 608133"/>
                <a:gd name="connsiteY40" fmla="*/ 361347 h 555350"/>
                <a:gd name="connsiteX41" fmla="*/ 235498 w 608133"/>
                <a:gd name="connsiteY41" fmla="*/ 361347 h 555350"/>
                <a:gd name="connsiteX42" fmla="*/ 216276 w 608133"/>
                <a:gd name="connsiteY42" fmla="*/ 356548 h 555350"/>
                <a:gd name="connsiteX43" fmla="*/ 195452 w 608133"/>
                <a:gd name="connsiteY43" fmla="*/ 332108 h 555350"/>
                <a:gd name="connsiteX44" fmla="*/ 193138 w 608133"/>
                <a:gd name="connsiteY44" fmla="*/ 319133 h 555350"/>
                <a:gd name="connsiteX45" fmla="*/ 193138 w 608133"/>
                <a:gd name="connsiteY45" fmla="*/ 180318 h 555350"/>
                <a:gd name="connsiteX46" fmla="*/ 195452 w 608133"/>
                <a:gd name="connsiteY46" fmla="*/ 167343 h 555350"/>
                <a:gd name="connsiteX47" fmla="*/ 216276 w 608133"/>
                <a:gd name="connsiteY47" fmla="*/ 142904 h 555350"/>
                <a:gd name="connsiteX48" fmla="*/ 235498 w 608133"/>
                <a:gd name="connsiteY48" fmla="*/ 138105 h 555350"/>
                <a:gd name="connsiteX49" fmla="*/ 239592 w 608133"/>
                <a:gd name="connsiteY49" fmla="*/ 138105 h 555350"/>
                <a:gd name="connsiteX50" fmla="*/ 219302 w 608133"/>
                <a:gd name="connsiteY50" fmla="*/ 83627 h 555350"/>
                <a:gd name="connsiteX51" fmla="*/ 303044 w 608133"/>
                <a:gd name="connsiteY51" fmla="*/ 0 h 555350"/>
                <a:gd name="connsiteX52" fmla="*/ 109931 w 608133"/>
                <a:gd name="connsiteY52" fmla="*/ 0 h 555350"/>
                <a:gd name="connsiteX53" fmla="*/ 193692 w 608133"/>
                <a:gd name="connsiteY53" fmla="*/ 83630 h 555350"/>
                <a:gd name="connsiteX54" fmla="*/ 173397 w 608133"/>
                <a:gd name="connsiteY54" fmla="*/ 138109 h 555350"/>
                <a:gd name="connsiteX55" fmla="*/ 177580 w 608133"/>
                <a:gd name="connsiteY55" fmla="*/ 138109 h 555350"/>
                <a:gd name="connsiteX56" fmla="*/ 196807 w 608133"/>
                <a:gd name="connsiteY56" fmla="*/ 142908 h 555350"/>
                <a:gd name="connsiteX57" fmla="*/ 175978 w 608133"/>
                <a:gd name="connsiteY57" fmla="*/ 167348 h 555350"/>
                <a:gd name="connsiteX58" fmla="*/ 175978 w 608133"/>
                <a:gd name="connsiteY58" fmla="*/ 332119 h 555350"/>
                <a:gd name="connsiteX59" fmla="*/ 196807 w 608133"/>
                <a:gd name="connsiteY59" fmla="*/ 356470 h 555350"/>
                <a:gd name="connsiteX60" fmla="*/ 177580 w 608133"/>
                <a:gd name="connsiteY60" fmla="*/ 361358 h 555350"/>
                <a:gd name="connsiteX61" fmla="*/ 175978 w 608133"/>
                <a:gd name="connsiteY61" fmla="*/ 361358 h 555350"/>
                <a:gd name="connsiteX62" fmla="*/ 175978 w 608133"/>
                <a:gd name="connsiteY62" fmla="*/ 513065 h 555350"/>
                <a:gd name="connsiteX63" fmla="*/ 146426 w 608133"/>
                <a:gd name="connsiteY63" fmla="*/ 555279 h 555350"/>
                <a:gd name="connsiteX64" fmla="*/ 73435 w 608133"/>
                <a:gd name="connsiteY64" fmla="*/ 555279 h 555350"/>
                <a:gd name="connsiteX65" fmla="*/ 43883 w 608133"/>
                <a:gd name="connsiteY65" fmla="*/ 513065 h 555350"/>
                <a:gd name="connsiteX66" fmla="*/ 43883 w 608133"/>
                <a:gd name="connsiteY66" fmla="*/ 361358 h 555350"/>
                <a:gd name="connsiteX67" fmla="*/ 42281 w 608133"/>
                <a:gd name="connsiteY67" fmla="*/ 361358 h 555350"/>
                <a:gd name="connsiteX68" fmla="*/ 0 w 608133"/>
                <a:gd name="connsiteY68" fmla="*/ 319055 h 555350"/>
                <a:gd name="connsiteX69" fmla="*/ 0 w 608133"/>
                <a:gd name="connsiteY69" fmla="*/ 180324 h 555350"/>
                <a:gd name="connsiteX70" fmla="*/ 42281 w 608133"/>
                <a:gd name="connsiteY70" fmla="*/ 138109 h 555350"/>
                <a:gd name="connsiteX71" fmla="*/ 46465 w 608133"/>
                <a:gd name="connsiteY71" fmla="*/ 138109 h 555350"/>
                <a:gd name="connsiteX72" fmla="*/ 26170 w 608133"/>
                <a:gd name="connsiteY72" fmla="*/ 83630 h 555350"/>
                <a:gd name="connsiteX73" fmla="*/ 109931 w 608133"/>
                <a:gd name="connsiteY73" fmla="*/ 0 h 55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8133" h="555350">
                  <a:moveTo>
                    <a:pt x="498237" y="0"/>
                  </a:moveTo>
                  <a:cubicBezTo>
                    <a:pt x="544420" y="0"/>
                    <a:pt x="581972" y="37505"/>
                    <a:pt x="581972" y="83630"/>
                  </a:cubicBezTo>
                  <a:cubicBezTo>
                    <a:pt x="581972" y="104426"/>
                    <a:pt x="574319" y="123445"/>
                    <a:pt x="561683" y="138109"/>
                  </a:cubicBezTo>
                  <a:lnTo>
                    <a:pt x="565865" y="138109"/>
                  </a:lnTo>
                  <a:cubicBezTo>
                    <a:pt x="589179" y="138109"/>
                    <a:pt x="608133" y="157039"/>
                    <a:pt x="608133" y="180324"/>
                  </a:cubicBezTo>
                  <a:lnTo>
                    <a:pt x="608133" y="319055"/>
                  </a:lnTo>
                  <a:cubicBezTo>
                    <a:pt x="608133" y="342339"/>
                    <a:pt x="589179" y="361358"/>
                    <a:pt x="565865" y="361358"/>
                  </a:cubicBezTo>
                  <a:lnTo>
                    <a:pt x="564175" y="361358"/>
                  </a:lnTo>
                  <a:lnTo>
                    <a:pt x="564175" y="513065"/>
                  </a:lnTo>
                  <a:cubicBezTo>
                    <a:pt x="564175" y="537149"/>
                    <a:pt x="551539" y="555279"/>
                    <a:pt x="534721" y="555279"/>
                  </a:cubicBezTo>
                  <a:lnTo>
                    <a:pt x="461753" y="555279"/>
                  </a:lnTo>
                  <a:cubicBezTo>
                    <a:pt x="444935" y="555279"/>
                    <a:pt x="432210" y="537149"/>
                    <a:pt x="432210" y="513065"/>
                  </a:cubicBezTo>
                  <a:lnTo>
                    <a:pt x="432210" y="361358"/>
                  </a:lnTo>
                  <a:lnTo>
                    <a:pt x="430609" y="361358"/>
                  </a:lnTo>
                  <a:cubicBezTo>
                    <a:pt x="423223" y="361358"/>
                    <a:pt x="416460" y="359225"/>
                    <a:pt x="410409" y="355937"/>
                  </a:cubicBezTo>
                  <a:cubicBezTo>
                    <a:pt x="419841" y="350871"/>
                    <a:pt x="426960" y="342339"/>
                    <a:pt x="430253" y="332030"/>
                  </a:cubicBezTo>
                  <a:cubicBezTo>
                    <a:pt x="430431" y="332030"/>
                    <a:pt x="430520" y="332119"/>
                    <a:pt x="430609" y="332119"/>
                  </a:cubicBezTo>
                  <a:lnTo>
                    <a:pt x="430609" y="167348"/>
                  </a:lnTo>
                  <a:cubicBezTo>
                    <a:pt x="430520" y="167348"/>
                    <a:pt x="430431" y="167348"/>
                    <a:pt x="430253" y="167348"/>
                  </a:cubicBezTo>
                  <a:cubicBezTo>
                    <a:pt x="426960" y="157128"/>
                    <a:pt x="419841" y="148596"/>
                    <a:pt x="410409" y="143441"/>
                  </a:cubicBezTo>
                  <a:cubicBezTo>
                    <a:pt x="416460" y="140153"/>
                    <a:pt x="423223" y="138109"/>
                    <a:pt x="430609" y="138109"/>
                  </a:cubicBezTo>
                  <a:lnTo>
                    <a:pt x="434791" y="138109"/>
                  </a:lnTo>
                  <a:cubicBezTo>
                    <a:pt x="422155" y="123445"/>
                    <a:pt x="414502" y="104426"/>
                    <a:pt x="414502" y="83630"/>
                  </a:cubicBezTo>
                  <a:cubicBezTo>
                    <a:pt x="414502" y="37505"/>
                    <a:pt x="452054" y="0"/>
                    <a:pt x="498237" y="0"/>
                  </a:cubicBezTo>
                  <a:close/>
                  <a:moveTo>
                    <a:pt x="303044" y="0"/>
                  </a:moveTo>
                  <a:cubicBezTo>
                    <a:pt x="349230" y="0"/>
                    <a:pt x="386874" y="37592"/>
                    <a:pt x="386874" y="83627"/>
                  </a:cubicBezTo>
                  <a:cubicBezTo>
                    <a:pt x="386874" y="104423"/>
                    <a:pt x="379132" y="123441"/>
                    <a:pt x="366584" y="138105"/>
                  </a:cubicBezTo>
                  <a:lnTo>
                    <a:pt x="370678" y="138105"/>
                  </a:lnTo>
                  <a:cubicBezTo>
                    <a:pt x="378064" y="138105"/>
                    <a:pt x="384827" y="140149"/>
                    <a:pt x="390879" y="143437"/>
                  </a:cubicBezTo>
                  <a:cubicBezTo>
                    <a:pt x="400223" y="148591"/>
                    <a:pt x="407342" y="157123"/>
                    <a:pt x="410724" y="167343"/>
                  </a:cubicBezTo>
                  <a:cubicBezTo>
                    <a:pt x="412059" y="171520"/>
                    <a:pt x="412949" y="175786"/>
                    <a:pt x="412949" y="180318"/>
                  </a:cubicBezTo>
                  <a:lnTo>
                    <a:pt x="412949" y="319044"/>
                  </a:lnTo>
                  <a:cubicBezTo>
                    <a:pt x="412949" y="323666"/>
                    <a:pt x="412059" y="327931"/>
                    <a:pt x="410724" y="332019"/>
                  </a:cubicBezTo>
                  <a:cubicBezTo>
                    <a:pt x="407431" y="342328"/>
                    <a:pt x="400223" y="350860"/>
                    <a:pt x="390879" y="356014"/>
                  </a:cubicBezTo>
                  <a:cubicBezTo>
                    <a:pt x="384827" y="359214"/>
                    <a:pt x="378064" y="361347"/>
                    <a:pt x="370678" y="361347"/>
                  </a:cubicBezTo>
                  <a:lnTo>
                    <a:pt x="369076" y="361347"/>
                  </a:lnTo>
                  <a:lnTo>
                    <a:pt x="369076" y="513048"/>
                  </a:lnTo>
                  <a:cubicBezTo>
                    <a:pt x="369076" y="537132"/>
                    <a:pt x="356439" y="555350"/>
                    <a:pt x="339530" y="555350"/>
                  </a:cubicBezTo>
                  <a:lnTo>
                    <a:pt x="266646" y="555350"/>
                  </a:lnTo>
                  <a:cubicBezTo>
                    <a:pt x="249826" y="555350"/>
                    <a:pt x="237100" y="537132"/>
                    <a:pt x="237100" y="513048"/>
                  </a:cubicBezTo>
                  <a:lnTo>
                    <a:pt x="237100" y="361347"/>
                  </a:lnTo>
                  <a:lnTo>
                    <a:pt x="235498" y="361347"/>
                  </a:lnTo>
                  <a:cubicBezTo>
                    <a:pt x="228557" y="361347"/>
                    <a:pt x="222060" y="359480"/>
                    <a:pt x="216276" y="356548"/>
                  </a:cubicBezTo>
                  <a:cubicBezTo>
                    <a:pt x="206398" y="351393"/>
                    <a:pt x="198922" y="342684"/>
                    <a:pt x="195452" y="332108"/>
                  </a:cubicBezTo>
                  <a:cubicBezTo>
                    <a:pt x="194117" y="327931"/>
                    <a:pt x="193138" y="323666"/>
                    <a:pt x="193138" y="319133"/>
                  </a:cubicBezTo>
                  <a:lnTo>
                    <a:pt x="193138" y="180318"/>
                  </a:lnTo>
                  <a:cubicBezTo>
                    <a:pt x="193138" y="175786"/>
                    <a:pt x="194117" y="171431"/>
                    <a:pt x="195452" y="167343"/>
                  </a:cubicBezTo>
                  <a:cubicBezTo>
                    <a:pt x="198922" y="156678"/>
                    <a:pt x="206398" y="147969"/>
                    <a:pt x="216276" y="142904"/>
                  </a:cubicBezTo>
                  <a:cubicBezTo>
                    <a:pt x="222060" y="139971"/>
                    <a:pt x="228557" y="138105"/>
                    <a:pt x="235498" y="138105"/>
                  </a:cubicBezTo>
                  <a:lnTo>
                    <a:pt x="239592" y="138105"/>
                  </a:lnTo>
                  <a:cubicBezTo>
                    <a:pt x="226955" y="123441"/>
                    <a:pt x="219302" y="104423"/>
                    <a:pt x="219302" y="83627"/>
                  </a:cubicBezTo>
                  <a:cubicBezTo>
                    <a:pt x="219302" y="37592"/>
                    <a:pt x="256856" y="0"/>
                    <a:pt x="303044" y="0"/>
                  </a:cubicBezTo>
                  <a:close/>
                  <a:moveTo>
                    <a:pt x="109931" y="0"/>
                  </a:moveTo>
                  <a:cubicBezTo>
                    <a:pt x="156128" y="0"/>
                    <a:pt x="193692" y="37505"/>
                    <a:pt x="193692" y="83630"/>
                  </a:cubicBezTo>
                  <a:cubicBezTo>
                    <a:pt x="193692" y="104426"/>
                    <a:pt x="186036" y="123445"/>
                    <a:pt x="173397" y="138109"/>
                  </a:cubicBezTo>
                  <a:lnTo>
                    <a:pt x="177580" y="138109"/>
                  </a:lnTo>
                  <a:cubicBezTo>
                    <a:pt x="184523" y="138109"/>
                    <a:pt x="191021" y="139975"/>
                    <a:pt x="196807" y="142908"/>
                  </a:cubicBezTo>
                  <a:cubicBezTo>
                    <a:pt x="186927" y="147974"/>
                    <a:pt x="179450" y="156683"/>
                    <a:pt x="175978" y="167348"/>
                  </a:cubicBezTo>
                  <a:lnTo>
                    <a:pt x="175978" y="332119"/>
                  </a:lnTo>
                  <a:cubicBezTo>
                    <a:pt x="179450" y="342695"/>
                    <a:pt x="186927" y="351404"/>
                    <a:pt x="196807" y="356470"/>
                  </a:cubicBezTo>
                  <a:cubicBezTo>
                    <a:pt x="190932" y="359492"/>
                    <a:pt x="184523" y="361358"/>
                    <a:pt x="177580" y="361358"/>
                  </a:cubicBezTo>
                  <a:lnTo>
                    <a:pt x="175978" y="361358"/>
                  </a:lnTo>
                  <a:lnTo>
                    <a:pt x="175978" y="513065"/>
                  </a:lnTo>
                  <a:cubicBezTo>
                    <a:pt x="175978" y="537149"/>
                    <a:pt x="163249" y="555279"/>
                    <a:pt x="146426" y="555279"/>
                  </a:cubicBezTo>
                  <a:lnTo>
                    <a:pt x="73435" y="555279"/>
                  </a:lnTo>
                  <a:cubicBezTo>
                    <a:pt x="56612" y="555279"/>
                    <a:pt x="43883" y="537149"/>
                    <a:pt x="43883" y="513065"/>
                  </a:cubicBezTo>
                  <a:lnTo>
                    <a:pt x="43883" y="361358"/>
                  </a:lnTo>
                  <a:lnTo>
                    <a:pt x="42281" y="361358"/>
                  </a:lnTo>
                  <a:cubicBezTo>
                    <a:pt x="18960" y="361358"/>
                    <a:pt x="0" y="342428"/>
                    <a:pt x="0" y="319055"/>
                  </a:cubicBezTo>
                  <a:lnTo>
                    <a:pt x="0" y="180324"/>
                  </a:lnTo>
                  <a:cubicBezTo>
                    <a:pt x="0" y="157039"/>
                    <a:pt x="18960" y="138109"/>
                    <a:pt x="42281" y="138109"/>
                  </a:cubicBezTo>
                  <a:lnTo>
                    <a:pt x="46465" y="138109"/>
                  </a:lnTo>
                  <a:cubicBezTo>
                    <a:pt x="33825" y="123445"/>
                    <a:pt x="26170" y="104426"/>
                    <a:pt x="26170" y="83630"/>
                  </a:cubicBezTo>
                  <a:cubicBezTo>
                    <a:pt x="26170" y="37505"/>
                    <a:pt x="63733" y="0"/>
                    <a:pt x="109931" y="0"/>
                  </a:cubicBezTo>
                  <a:close/>
                </a:path>
              </a:pathLst>
            </a:custGeom>
            <a:solidFill>
              <a:schemeClr val="bg1"/>
            </a:solidFill>
            <a:ln>
              <a:noFill/>
            </a:ln>
          </p:spPr>
        </p:sp>
      </p:grpSp>
      <p:sp>
        <p:nvSpPr>
          <p:cNvPr id="22" name="文本框 21">
            <a:extLst>
              <a:ext uri="{FF2B5EF4-FFF2-40B4-BE49-F238E27FC236}">
                <a16:creationId xmlns:a16="http://schemas.microsoft.com/office/drawing/2014/main" id="{D62EA6FB-6B0F-427B-BCB3-0DBEE76F726A}"/>
              </a:ext>
            </a:extLst>
          </p:cNvPr>
          <p:cNvSpPr txBox="1"/>
          <p:nvPr/>
        </p:nvSpPr>
        <p:spPr>
          <a:xfrm>
            <a:off x="4307691" y="3700324"/>
            <a:ext cx="3830618"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a:solidFill>
                  <a:srgbClr val="45241F"/>
                </a:solidFill>
                <a:latin typeface="微软雅黑" panose="020B0503020204020204" pitchFamily="34" charset="-122"/>
                <a:ea typeface="微软雅黑" panose="020B0503020204020204" pitchFamily="34" charset="-122"/>
              </a:rPr>
              <a:t>基本商业逻辑</a:t>
            </a:r>
          </a:p>
        </p:txBody>
      </p:sp>
    </p:spTree>
    <p:extLst>
      <p:ext uri="{BB962C8B-B14F-4D97-AF65-F5344CB8AC3E}">
        <p14:creationId xmlns:p14="http://schemas.microsoft.com/office/powerpoint/2010/main" val="2575247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1">
            <a:extLst>
              <a:ext uri="{FF2B5EF4-FFF2-40B4-BE49-F238E27FC236}">
                <a16:creationId xmlns:a16="http://schemas.microsoft.com/office/drawing/2014/main" id="{518CFA9D-5E3D-4206-BF7A-A3F0A095ADA0}"/>
              </a:ext>
            </a:extLst>
          </p:cNvPr>
          <p:cNvSpPr>
            <a:spLocks noChangeArrowheads="1"/>
          </p:cNvSpPr>
          <p:nvPr/>
        </p:nvSpPr>
        <p:spPr bwMode="auto">
          <a:xfrm>
            <a:off x="4196178" y="946402"/>
            <a:ext cx="3799643"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algn="ctr" defTabSz="914036" fontAlgn="base">
              <a:spcBef>
                <a:spcPct val="0"/>
              </a:spcBef>
              <a:spcAft>
                <a:spcPct val="0"/>
              </a:spcAft>
            </a:pPr>
            <a:r>
              <a:rPr lang="en-US" altLang="zh-CN" sz="2800" dirty="0">
                <a:solidFill>
                  <a:srgbClr val="FFFFFF">
                    <a:lumMod val="50000"/>
                  </a:srgbClr>
                </a:solidFill>
                <a:latin typeface="Impact" pitchFamily="34" charset="0"/>
                <a:ea typeface="微软雅黑" pitchFamily="34" charset="-122"/>
                <a:cs typeface="宋体" pitchFamily="2" charset="-122"/>
              </a:rPr>
              <a:t>O2O</a:t>
            </a:r>
            <a:r>
              <a:rPr lang="zh-CN" altLang="en-US" sz="2800" dirty="0">
                <a:solidFill>
                  <a:srgbClr val="FFFFFF">
                    <a:lumMod val="50000"/>
                  </a:srgbClr>
                </a:solidFill>
                <a:latin typeface="Impact" pitchFamily="34" charset="0"/>
                <a:ea typeface="微软雅黑" pitchFamily="34" charset="-122"/>
                <a:cs typeface="宋体" pitchFamily="2" charset="-122"/>
              </a:rPr>
              <a:t>商业模式</a:t>
            </a:r>
          </a:p>
        </p:txBody>
      </p:sp>
      <p:sp>
        <p:nvSpPr>
          <p:cNvPr id="4" name="文本框 31">
            <a:extLst>
              <a:ext uri="{FF2B5EF4-FFF2-40B4-BE49-F238E27FC236}">
                <a16:creationId xmlns:a16="http://schemas.microsoft.com/office/drawing/2014/main" id="{4929E32C-CDBF-4BCE-84A8-BC80626AB505}"/>
              </a:ext>
            </a:extLst>
          </p:cNvPr>
          <p:cNvSpPr>
            <a:spLocks noChangeArrowheads="1"/>
          </p:cNvSpPr>
          <p:nvPr/>
        </p:nvSpPr>
        <p:spPr bwMode="auto">
          <a:xfrm>
            <a:off x="4196177" y="1469574"/>
            <a:ext cx="3799643"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algn="ctr" defTabSz="914036" fontAlgn="base">
              <a:spcBef>
                <a:spcPct val="0"/>
              </a:spcBef>
              <a:spcAft>
                <a:spcPct val="0"/>
              </a:spcAft>
            </a:pPr>
            <a:r>
              <a:rPr lang="en-US" altLang="zh-CN" sz="1000" dirty="0">
                <a:solidFill>
                  <a:srgbClr val="FFFFFF">
                    <a:lumMod val="50000"/>
                  </a:srgbClr>
                </a:solidFill>
                <a:latin typeface="微软雅黑" pitchFamily="34" charset="-122"/>
                <a:ea typeface="微软雅黑" pitchFamily="34" charset="-122"/>
                <a:cs typeface="宋体" pitchFamily="2" charset="-122"/>
              </a:rPr>
              <a:t>The Type of O2O</a:t>
            </a:r>
            <a:endParaRPr lang="zh-CN" altLang="en-US" sz="1000" dirty="0">
              <a:solidFill>
                <a:srgbClr val="FFFFFF">
                  <a:lumMod val="50000"/>
                </a:srgbClr>
              </a:solidFill>
              <a:latin typeface="微软雅黑" pitchFamily="34" charset="-122"/>
              <a:ea typeface="微软雅黑" pitchFamily="34" charset="-122"/>
              <a:cs typeface="宋体" pitchFamily="2" charset="-122"/>
            </a:endParaRPr>
          </a:p>
        </p:txBody>
      </p:sp>
      <p:grpSp>
        <p:nvGrpSpPr>
          <p:cNvPr id="5" name="组合 4">
            <a:extLst>
              <a:ext uri="{FF2B5EF4-FFF2-40B4-BE49-F238E27FC236}">
                <a16:creationId xmlns:a16="http://schemas.microsoft.com/office/drawing/2014/main" id="{FBA35A70-6296-43D2-9F24-B1B7DA0640D3}"/>
              </a:ext>
            </a:extLst>
          </p:cNvPr>
          <p:cNvGrpSpPr/>
          <p:nvPr/>
        </p:nvGrpSpPr>
        <p:grpSpPr>
          <a:xfrm>
            <a:off x="3119281" y="1715747"/>
            <a:ext cx="5953698" cy="86431"/>
            <a:chOff x="688893" y="2574256"/>
            <a:chExt cx="7739508" cy="81111"/>
          </a:xfrm>
        </p:grpSpPr>
        <p:sp>
          <p:nvSpPr>
            <p:cNvPr id="6" name="Rectangle 4">
              <a:extLst>
                <a:ext uri="{FF2B5EF4-FFF2-40B4-BE49-F238E27FC236}">
                  <a16:creationId xmlns:a16="http://schemas.microsoft.com/office/drawing/2014/main" id="{9BA114E5-BB21-4C87-ADA1-2470B292A174}"/>
                </a:ext>
              </a:extLst>
            </p:cNvPr>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68570" tIns="34287" rIns="68570" bIns="34287" rtlCol="0" anchor="ctr"/>
            <a:lstStyle/>
            <a:p>
              <a:pPr algn="ctr" defTabSz="914036"/>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7" name="Rectangle 5">
              <a:extLst>
                <a:ext uri="{FF2B5EF4-FFF2-40B4-BE49-F238E27FC236}">
                  <a16:creationId xmlns:a16="http://schemas.microsoft.com/office/drawing/2014/main" id="{4996219F-5DE0-45CE-87D8-7D50AEE7496C}"/>
                </a:ext>
              </a:extLst>
            </p:cNvPr>
            <p:cNvSpPr/>
            <p:nvPr/>
          </p:nvSpPr>
          <p:spPr>
            <a:xfrm>
              <a:off x="2239021" y="2574256"/>
              <a:ext cx="1539000" cy="81111"/>
            </a:xfrm>
            <a:prstGeom prst="rect">
              <a:avLst/>
            </a:prstGeom>
            <a:solidFill>
              <a:srgbClr val="1C9494"/>
            </a:solidFill>
            <a:ln w="6350" cap="flat" cmpd="sng" algn="ctr">
              <a:noFill/>
              <a:prstDash val="solid"/>
              <a:miter lim="800000"/>
            </a:ln>
            <a:effectLst/>
          </p:spPr>
          <p:txBody>
            <a:bodyPr lIns="68570" tIns="34287" rIns="68570" bIns="34287" rtlCol="0" anchor="ctr"/>
            <a:lstStyle/>
            <a:p>
              <a:pPr algn="ctr" defTabSz="914036"/>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8" name="Rectangle 6">
              <a:extLst>
                <a:ext uri="{FF2B5EF4-FFF2-40B4-BE49-F238E27FC236}">
                  <a16:creationId xmlns:a16="http://schemas.microsoft.com/office/drawing/2014/main" id="{D2566972-C736-4028-9FEE-15790BE790B3}"/>
                </a:ext>
              </a:extLst>
            </p:cNvPr>
            <p:cNvSpPr/>
            <p:nvPr/>
          </p:nvSpPr>
          <p:spPr>
            <a:xfrm>
              <a:off x="3789153" y="2574256"/>
              <a:ext cx="1539000" cy="81111"/>
            </a:xfrm>
            <a:prstGeom prst="rect">
              <a:avLst/>
            </a:prstGeom>
            <a:solidFill>
              <a:srgbClr val="7CB554"/>
            </a:solidFill>
            <a:ln w="6350" cap="flat" cmpd="sng" algn="ctr">
              <a:noFill/>
              <a:prstDash val="solid"/>
              <a:miter lim="800000"/>
            </a:ln>
            <a:effectLst/>
          </p:spPr>
          <p:txBody>
            <a:bodyPr lIns="68570" tIns="34287" rIns="68570" bIns="34287" rtlCol="0" anchor="ctr"/>
            <a:lstStyle/>
            <a:p>
              <a:pPr algn="ctr" defTabSz="914036"/>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9" name="Rectangle 7">
              <a:extLst>
                <a:ext uri="{FF2B5EF4-FFF2-40B4-BE49-F238E27FC236}">
                  <a16:creationId xmlns:a16="http://schemas.microsoft.com/office/drawing/2014/main" id="{1755F040-BEA0-4C4B-BAF2-30A5DE315B80}"/>
                </a:ext>
              </a:extLst>
            </p:cNvPr>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68570" tIns="34287" rIns="68570" bIns="34287" rtlCol="0" anchor="ctr"/>
            <a:lstStyle/>
            <a:p>
              <a:pPr algn="ctr" defTabSz="914036"/>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sp>
          <p:nvSpPr>
            <p:cNvPr id="10" name="Rectangle 8">
              <a:extLst>
                <a:ext uri="{FF2B5EF4-FFF2-40B4-BE49-F238E27FC236}">
                  <a16:creationId xmlns:a16="http://schemas.microsoft.com/office/drawing/2014/main" id="{DCC11896-C1EF-4148-9B25-69503726FBE0}"/>
                </a:ext>
              </a:extLst>
            </p:cNvPr>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68570" tIns="34287" rIns="68570" bIns="34287" rtlCol="0" anchor="ctr"/>
            <a:lstStyle/>
            <a:p>
              <a:pPr algn="ctr" defTabSz="914036"/>
              <a:endParaRPr lang="en-US" sz="90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11" name="MH_SubTitle_1"/>
          <p:cNvSpPr/>
          <p:nvPr>
            <p:custDataLst>
              <p:tags r:id="rId2"/>
            </p:custDataLst>
          </p:nvPr>
        </p:nvSpPr>
        <p:spPr>
          <a:xfrm>
            <a:off x="1690050" y="4017963"/>
            <a:ext cx="2700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Ins="468000" anchor="ctr">
            <a:normAutofit/>
          </a:bodyPr>
          <a:lstStyle/>
          <a:p>
            <a:pPr algn="ctr">
              <a:lnSpc>
                <a:spcPct val="120000"/>
              </a:lnSpc>
              <a:defRPr/>
            </a:pPr>
            <a:r>
              <a:rPr lang="zh-CN" altLang="en-US" b="1" dirty="0">
                <a:solidFill>
                  <a:srgbClr val="FFFFFF"/>
                </a:solidFill>
                <a:latin typeface="微软雅黑" panose="020B0503020204020204" pitchFamily="34" charset="-122"/>
                <a:ea typeface="微软雅黑" panose="020B0503020204020204" pitchFamily="34" charset="-122"/>
              </a:rPr>
              <a:t>先线上后线</a:t>
            </a:r>
            <a:r>
              <a:rPr lang="zh-CN" altLang="en-US" b="1" dirty="0" smtClean="0">
                <a:solidFill>
                  <a:srgbClr val="FFFFFF"/>
                </a:solidFill>
                <a:latin typeface="微软雅黑" panose="020B0503020204020204" pitchFamily="34" charset="-122"/>
                <a:ea typeface="微软雅黑" panose="020B0503020204020204" pitchFamily="34" charset="-122"/>
              </a:rPr>
              <a:t>下</a:t>
            </a:r>
            <a:endParaRPr lang="en-US" altLang="zh-CN" b="1" dirty="0" smtClean="0">
              <a:solidFill>
                <a:srgbClr val="FFFFFF"/>
              </a:solidFill>
              <a:latin typeface="微软雅黑" panose="020B0503020204020204" pitchFamily="34" charset="-122"/>
              <a:ea typeface="微软雅黑" panose="020B0503020204020204" pitchFamily="34" charset="-122"/>
            </a:endParaRPr>
          </a:p>
          <a:p>
            <a:pPr algn="ctr">
              <a:lnSpc>
                <a:spcPct val="120000"/>
              </a:lnSpc>
              <a:defRPr/>
            </a:pPr>
            <a:r>
              <a:rPr lang="zh-CN" altLang="en-US" b="1" dirty="0" smtClean="0">
                <a:solidFill>
                  <a:srgbClr val="FFFFFF"/>
                </a:solidFill>
                <a:latin typeface="微软雅黑" panose="020B0503020204020204" pitchFamily="34" charset="-122"/>
                <a:ea typeface="微软雅黑" panose="020B0503020204020204" pitchFamily="34" charset="-122"/>
              </a:rPr>
              <a:t>模式</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12" name="MH_Other_1"/>
          <p:cNvSpPr/>
          <p:nvPr>
            <p:custDataLst>
              <p:tags r:id="rId3"/>
            </p:custDataLst>
          </p:nvPr>
        </p:nvSpPr>
        <p:spPr>
          <a:xfrm>
            <a:off x="3878261" y="4946652"/>
            <a:ext cx="509588" cy="498475"/>
          </a:xfrm>
          <a:custGeom>
            <a:avLst/>
            <a:gdLst>
              <a:gd name="connsiteX0" fmla="*/ 0 w 390525"/>
              <a:gd name="connsiteY0" fmla="*/ 0 h 400050"/>
              <a:gd name="connsiteX1" fmla="*/ 390525 w 390525"/>
              <a:gd name="connsiteY1" fmla="*/ 0 h 400050"/>
              <a:gd name="connsiteX2" fmla="*/ 390525 w 390525"/>
              <a:gd name="connsiteY2" fmla="*/ 400050 h 400050"/>
              <a:gd name="connsiteX3" fmla="*/ 0 w 390525"/>
              <a:gd name="connsiteY3" fmla="*/ 0 h 400050"/>
            </a:gdLst>
            <a:ahLst/>
            <a:cxnLst>
              <a:cxn ang="0">
                <a:pos x="connsiteX0" y="connsiteY0"/>
              </a:cxn>
              <a:cxn ang="0">
                <a:pos x="connsiteX1" y="connsiteY1"/>
              </a:cxn>
              <a:cxn ang="0">
                <a:pos x="connsiteX2" y="connsiteY2"/>
              </a:cxn>
              <a:cxn ang="0">
                <a:pos x="connsiteX3" y="connsiteY3"/>
              </a:cxn>
            </a:cxnLst>
            <a:rect l="l" t="t" r="r" b="b"/>
            <a:pathLst>
              <a:path w="390525" h="400050">
                <a:moveTo>
                  <a:pt x="0" y="0"/>
                </a:moveTo>
                <a:lnTo>
                  <a:pt x="390525" y="0"/>
                </a:lnTo>
                <a:lnTo>
                  <a:pt x="390525" y="4000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endParaRPr>
          </a:p>
        </p:txBody>
      </p:sp>
      <p:sp>
        <p:nvSpPr>
          <p:cNvPr id="13" name="MH_SubTitle_2"/>
          <p:cNvSpPr/>
          <p:nvPr>
            <p:custDataLst>
              <p:tags r:id="rId4"/>
            </p:custDataLst>
          </p:nvPr>
        </p:nvSpPr>
        <p:spPr>
          <a:xfrm>
            <a:off x="3868101" y="3524251"/>
            <a:ext cx="2700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Ins="468000" anchor="ctr">
            <a:normAutofit/>
          </a:bodyPr>
          <a:lstStyle/>
          <a:p>
            <a:pPr algn="ctr">
              <a:lnSpc>
                <a:spcPct val="120000"/>
              </a:lnSpc>
              <a:defRPr/>
            </a:pPr>
            <a:r>
              <a:rPr lang="zh-CN" altLang="en-US" b="1" dirty="0">
                <a:solidFill>
                  <a:srgbClr val="FFFFFF"/>
                </a:solidFill>
                <a:latin typeface="微软雅黑" panose="020B0503020204020204" pitchFamily="34" charset="-122"/>
                <a:ea typeface="微软雅黑" panose="020B0503020204020204" pitchFamily="34" charset="-122"/>
              </a:rPr>
              <a:t>先线下后线</a:t>
            </a:r>
            <a:r>
              <a:rPr lang="zh-CN" altLang="en-US" b="1" dirty="0" smtClean="0">
                <a:solidFill>
                  <a:srgbClr val="FFFFFF"/>
                </a:solidFill>
                <a:latin typeface="微软雅黑" panose="020B0503020204020204" pitchFamily="34" charset="-122"/>
                <a:ea typeface="微软雅黑" panose="020B0503020204020204" pitchFamily="34" charset="-122"/>
              </a:rPr>
              <a:t>上</a:t>
            </a:r>
            <a:endParaRPr lang="en-US" altLang="zh-CN" b="1" dirty="0" smtClean="0">
              <a:solidFill>
                <a:srgbClr val="FFFFFF"/>
              </a:solidFill>
              <a:latin typeface="微软雅黑" panose="020B0503020204020204" pitchFamily="34" charset="-122"/>
              <a:ea typeface="微软雅黑" panose="020B0503020204020204" pitchFamily="34" charset="-122"/>
            </a:endParaRPr>
          </a:p>
          <a:p>
            <a:pPr algn="ctr">
              <a:lnSpc>
                <a:spcPct val="120000"/>
              </a:lnSpc>
              <a:defRPr/>
            </a:pPr>
            <a:r>
              <a:rPr lang="zh-CN" altLang="en-US" b="1" dirty="0" smtClean="0">
                <a:solidFill>
                  <a:srgbClr val="FFFFFF"/>
                </a:solidFill>
                <a:latin typeface="微软雅黑" panose="020B0503020204020204" pitchFamily="34" charset="-122"/>
                <a:ea typeface="微软雅黑" panose="020B0503020204020204" pitchFamily="34" charset="-122"/>
              </a:rPr>
              <a:t>模式</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14" name="MH_Other_2"/>
          <p:cNvSpPr/>
          <p:nvPr>
            <p:custDataLst>
              <p:tags r:id="rId5"/>
            </p:custDataLst>
          </p:nvPr>
        </p:nvSpPr>
        <p:spPr>
          <a:xfrm>
            <a:off x="6057900" y="4446589"/>
            <a:ext cx="508000" cy="500063"/>
          </a:xfrm>
          <a:custGeom>
            <a:avLst/>
            <a:gdLst>
              <a:gd name="connsiteX0" fmla="*/ 0 w 390525"/>
              <a:gd name="connsiteY0" fmla="*/ 0 h 400050"/>
              <a:gd name="connsiteX1" fmla="*/ 390525 w 390525"/>
              <a:gd name="connsiteY1" fmla="*/ 0 h 400050"/>
              <a:gd name="connsiteX2" fmla="*/ 390525 w 390525"/>
              <a:gd name="connsiteY2" fmla="*/ 400050 h 400050"/>
              <a:gd name="connsiteX3" fmla="*/ 0 w 390525"/>
              <a:gd name="connsiteY3" fmla="*/ 0 h 400050"/>
            </a:gdLst>
            <a:ahLst/>
            <a:cxnLst>
              <a:cxn ang="0">
                <a:pos x="connsiteX0" y="connsiteY0"/>
              </a:cxn>
              <a:cxn ang="0">
                <a:pos x="connsiteX1" y="connsiteY1"/>
              </a:cxn>
              <a:cxn ang="0">
                <a:pos x="connsiteX2" y="connsiteY2"/>
              </a:cxn>
              <a:cxn ang="0">
                <a:pos x="connsiteX3" y="connsiteY3"/>
              </a:cxn>
            </a:cxnLst>
            <a:rect l="l" t="t" r="r" b="b"/>
            <a:pathLst>
              <a:path w="390525" h="400050">
                <a:moveTo>
                  <a:pt x="0" y="0"/>
                </a:moveTo>
                <a:lnTo>
                  <a:pt x="390525" y="0"/>
                </a:lnTo>
                <a:lnTo>
                  <a:pt x="390525" y="400050"/>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endParaRPr>
          </a:p>
        </p:txBody>
      </p:sp>
      <p:sp>
        <p:nvSpPr>
          <p:cNvPr id="15" name="MH_SubTitle_3"/>
          <p:cNvSpPr/>
          <p:nvPr>
            <p:custDataLst>
              <p:tags r:id="rId6"/>
            </p:custDataLst>
          </p:nvPr>
        </p:nvSpPr>
        <p:spPr>
          <a:xfrm>
            <a:off x="6075363" y="3017839"/>
            <a:ext cx="2700000" cy="14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Ins="468000" anchor="ctr">
            <a:normAutofit/>
          </a:bodyPr>
          <a:lstStyle/>
          <a:p>
            <a:pPr algn="ctr">
              <a:lnSpc>
                <a:spcPct val="120000"/>
              </a:lnSpc>
              <a:defRPr/>
            </a:pPr>
            <a:r>
              <a:rPr lang="zh-CN" altLang="en-US" b="1" dirty="0">
                <a:solidFill>
                  <a:srgbClr val="FFFFFF"/>
                </a:solidFill>
                <a:latin typeface="微软雅黑" panose="020B0503020204020204" pitchFamily="34" charset="-122"/>
                <a:ea typeface="微软雅黑" panose="020B0503020204020204" pitchFamily="34" charset="-122"/>
              </a:rPr>
              <a:t>先线上后线</a:t>
            </a:r>
            <a:r>
              <a:rPr lang="zh-CN" altLang="en-US" b="1" dirty="0" smtClean="0">
                <a:solidFill>
                  <a:srgbClr val="FFFFFF"/>
                </a:solidFill>
                <a:latin typeface="微软雅黑" panose="020B0503020204020204" pitchFamily="34" charset="-122"/>
                <a:ea typeface="微软雅黑" panose="020B0503020204020204" pitchFamily="34" charset="-122"/>
              </a:rPr>
              <a:t>下</a:t>
            </a:r>
            <a:endParaRPr lang="en-US" altLang="zh-CN" b="1" dirty="0" smtClean="0">
              <a:solidFill>
                <a:srgbClr val="FFFFFF"/>
              </a:solidFill>
              <a:latin typeface="微软雅黑" panose="020B0503020204020204" pitchFamily="34" charset="-122"/>
              <a:ea typeface="微软雅黑" panose="020B0503020204020204" pitchFamily="34" charset="-122"/>
            </a:endParaRPr>
          </a:p>
          <a:p>
            <a:pPr algn="ctr">
              <a:lnSpc>
                <a:spcPct val="120000"/>
              </a:lnSpc>
              <a:defRPr/>
            </a:pPr>
            <a:r>
              <a:rPr lang="zh-CN" altLang="en-US" b="1" dirty="0" smtClean="0">
                <a:solidFill>
                  <a:srgbClr val="FFFFFF"/>
                </a:solidFill>
                <a:latin typeface="微软雅黑" panose="020B0503020204020204" pitchFamily="34" charset="-122"/>
                <a:ea typeface="微软雅黑" panose="020B0503020204020204" pitchFamily="34" charset="-122"/>
              </a:rPr>
              <a:t>再</a:t>
            </a:r>
            <a:r>
              <a:rPr lang="zh-CN" altLang="en-US" b="1" dirty="0">
                <a:solidFill>
                  <a:srgbClr val="FFFFFF"/>
                </a:solidFill>
                <a:latin typeface="微软雅黑" panose="020B0503020204020204" pitchFamily="34" charset="-122"/>
                <a:ea typeface="微软雅黑" panose="020B0503020204020204" pitchFamily="34" charset="-122"/>
              </a:rPr>
              <a:t>线上模式</a:t>
            </a:r>
          </a:p>
        </p:txBody>
      </p:sp>
      <p:sp>
        <p:nvSpPr>
          <p:cNvPr id="16" name="MH_Other_3"/>
          <p:cNvSpPr/>
          <p:nvPr>
            <p:custDataLst>
              <p:tags r:id="rId7"/>
            </p:custDataLst>
          </p:nvPr>
        </p:nvSpPr>
        <p:spPr>
          <a:xfrm>
            <a:off x="8284826" y="3968889"/>
            <a:ext cx="508000" cy="500062"/>
          </a:xfrm>
          <a:custGeom>
            <a:avLst/>
            <a:gdLst>
              <a:gd name="connsiteX0" fmla="*/ 0 w 390525"/>
              <a:gd name="connsiteY0" fmla="*/ 0 h 400050"/>
              <a:gd name="connsiteX1" fmla="*/ 390525 w 390525"/>
              <a:gd name="connsiteY1" fmla="*/ 0 h 400050"/>
              <a:gd name="connsiteX2" fmla="*/ 390525 w 390525"/>
              <a:gd name="connsiteY2" fmla="*/ 400050 h 400050"/>
              <a:gd name="connsiteX3" fmla="*/ 0 w 390525"/>
              <a:gd name="connsiteY3" fmla="*/ 0 h 400050"/>
            </a:gdLst>
            <a:ahLst/>
            <a:cxnLst>
              <a:cxn ang="0">
                <a:pos x="connsiteX0" y="connsiteY0"/>
              </a:cxn>
              <a:cxn ang="0">
                <a:pos x="connsiteX1" y="connsiteY1"/>
              </a:cxn>
              <a:cxn ang="0">
                <a:pos x="connsiteX2" y="connsiteY2"/>
              </a:cxn>
              <a:cxn ang="0">
                <a:pos x="connsiteX3" y="connsiteY3"/>
              </a:cxn>
            </a:cxnLst>
            <a:rect l="l" t="t" r="r" b="b"/>
            <a:pathLst>
              <a:path w="390525" h="400050">
                <a:moveTo>
                  <a:pt x="0" y="0"/>
                </a:moveTo>
                <a:lnTo>
                  <a:pt x="390525" y="0"/>
                </a:lnTo>
                <a:lnTo>
                  <a:pt x="390525" y="400050"/>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D8B07"/>
              </a:solidFill>
            </a:endParaRPr>
          </a:p>
        </p:txBody>
      </p:sp>
      <p:sp>
        <p:nvSpPr>
          <p:cNvPr id="17" name="MH_SubTitle_4"/>
          <p:cNvSpPr/>
          <p:nvPr>
            <p:custDataLst>
              <p:tags r:id="rId8"/>
            </p:custDataLst>
          </p:nvPr>
        </p:nvSpPr>
        <p:spPr>
          <a:xfrm>
            <a:off x="8284826" y="2551045"/>
            <a:ext cx="2700000" cy="1440000"/>
          </a:xfrm>
          <a:prstGeom prst="homePlate">
            <a:avLst>
              <a:gd name="adj" fmla="val 318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Ins="468000" anchor="ctr">
            <a:normAutofit/>
          </a:bodyPr>
          <a:lstStyle/>
          <a:p>
            <a:pPr algn="ctr">
              <a:lnSpc>
                <a:spcPct val="120000"/>
              </a:lnSpc>
              <a:defRPr/>
            </a:pPr>
            <a:r>
              <a:rPr lang="zh-CN" altLang="en-US" b="1" dirty="0">
                <a:solidFill>
                  <a:srgbClr val="FFFFFF"/>
                </a:solidFill>
                <a:latin typeface="微软雅黑" panose="020B0503020204020204" pitchFamily="34" charset="-122"/>
                <a:ea typeface="微软雅黑" panose="020B0503020204020204" pitchFamily="34" charset="-122"/>
              </a:rPr>
              <a:t>先线下后线</a:t>
            </a:r>
            <a:r>
              <a:rPr lang="zh-CN" altLang="en-US" b="1" dirty="0" smtClean="0">
                <a:solidFill>
                  <a:srgbClr val="FFFFFF"/>
                </a:solidFill>
                <a:latin typeface="微软雅黑" panose="020B0503020204020204" pitchFamily="34" charset="-122"/>
                <a:ea typeface="微软雅黑" panose="020B0503020204020204" pitchFamily="34" charset="-122"/>
              </a:rPr>
              <a:t>上</a:t>
            </a:r>
            <a:endParaRPr lang="en-US" altLang="zh-CN" b="1" dirty="0" smtClean="0">
              <a:solidFill>
                <a:srgbClr val="FFFFFF"/>
              </a:solidFill>
              <a:latin typeface="微软雅黑" panose="020B0503020204020204" pitchFamily="34" charset="-122"/>
              <a:ea typeface="微软雅黑" panose="020B0503020204020204" pitchFamily="34" charset="-122"/>
            </a:endParaRPr>
          </a:p>
          <a:p>
            <a:pPr algn="ctr">
              <a:lnSpc>
                <a:spcPct val="120000"/>
              </a:lnSpc>
              <a:defRPr/>
            </a:pPr>
            <a:r>
              <a:rPr lang="zh-CN" altLang="en-US" b="1" dirty="0" smtClean="0">
                <a:solidFill>
                  <a:srgbClr val="FFFFFF"/>
                </a:solidFill>
                <a:latin typeface="微软雅黑" panose="020B0503020204020204" pitchFamily="34" charset="-122"/>
                <a:ea typeface="微软雅黑" panose="020B0503020204020204" pitchFamily="34" charset="-122"/>
              </a:rPr>
              <a:t>再</a:t>
            </a:r>
            <a:r>
              <a:rPr lang="zh-CN" altLang="en-US" b="1" dirty="0">
                <a:solidFill>
                  <a:srgbClr val="FFFFFF"/>
                </a:solidFill>
                <a:latin typeface="微软雅黑" panose="020B0503020204020204" pitchFamily="34" charset="-122"/>
                <a:ea typeface="微软雅黑" panose="020B0503020204020204" pitchFamily="34" charset="-122"/>
              </a:rPr>
              <a:t>线下模式</a:t>
            </a:r>
          </a:p>
        </p:txBody>
      </p:sp>
    </p:spTree>
    <p:extLst>
      <p:ext uri="{BB962C8B-B14F-4D97-AF65-F5344CB8AC3E}">
        <p14:creationId xmlns:p14="http://schemas.microsoft.com/office/powerpoint/2010/main" val="30548818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2948" y="723900"/>
            <a:ext cx="5546091" cy="646331"/>
          </a:xfrm>
          <a:prstGeom prst="rect">
            <a:avLst/>
          </a:prstGeom>
          <a:noFill/>
        </p:spPr>
        <p:txBody>
          <a:bodyPr wrap="square" rtlCol="0">
            <a:spAutoFit/>
          </a:bodyPr>
          <a:lstStyle/>
          <a:p>
            <a:r>
              <a:rPr lang="zh-CN" altLang="en-US" sz="3600" b="1" dirty="0" smtClean="0">
                <a:solidFill>
                  <a:srgbClr val="524F6A"/>
                </a:solidFill>
                <a:latin typeface="微软雅黑" panose="020B0503020204020204" pitchFamily="34" charset="-122"/>
                <a:ea typeface="微软雅黑" panose="020B0503020204020204" pitchFamily="34" charset="-122"/>
              </a:rPr>
              <a:t>（一）先</a:t>
            </a:r>
            <a:r>
              <a:rPr lang="zh-CN" altLang="en-US" sz="3600" b="1" dirty="0">
                <a:solidFill>
                  <a:srgbClr val="524F6A"/>
                </a:solidFill>
                <a:latin typeface="微软雅黑" panose="020B0503020204020204" pitchFamily="34" charset="-122"/>
                <a:ea typeface="微软雅黑" panose="020B0503020204020204" pitchFamily="34" charset="-122"/>
              </a:rPr>
              <a:t>线上后线下模式</a:t>
            </a:r>
          </a:p>
        </p:txBody>
      </p:sp>
      <p:pic>
        <p:nvPicPr>
          <p:cNvPr id="26" name="图片 25" descr="C:\Users\Administrator\Desktop\图片2.jpg"/>
          <p:cNvPicPr/>
          <p:nvPr/>
        </p:nvPicPr>
        <p:blipFill>
          <a:blip r:embed="rId3">
            <a:extLst>
              <a:ext uri="{28A0092B-C50C-407E-A947-70E740481C1C}">
                <a14:useLocalDpi xmlns:a14="http://schemas.microsoft.com/office/drawing/2010/main" val="0"/>
              </a:ext>
            </a:extLst>
          </a:blip>
          <a:srcRect/>
          <a:stretch>
            <a:fillRect/>
          </a:stretch>
        </p:blipFill>
        <p:spPr bwMode="auto">
          <a:xfrm>
            <a:off x="6053772" y="2956129"/>
            <a:ext cx="4981575" cy="1842770"/>
          </a:xfrm>
          <a:prstGeom prst="rect">
            <a:avLst/>
          </a:prstGeom>
          <a:noFill/>
          <a:ln>
            <a:noFill/>
          </a:ln>
        </p:spPr>
      </p:pic>
      <p:sp>
        <p:nvSpPr>
          <p:cNvPr id="2" name="矩形 1"/>
          <p:cNvSpPr/>
          <p:nvPr/>
        </p:nvSpPr>
        <p:spPr>
          <a:xfrm>
            <a:off x="7293255" y="5087076"/>
            <a:ext cx="2541080" cy="369332"/>
          </a:xfrm>
          <a:prstGeom prst="rect">
            <a:avLst/>
          </a:prstGeom>
        </p:spPr>
        <p:txBody>
          <a:bodyPr wrap="none">
            <a:spAutoFit/>
          </a:bodyPr>
          <a:lstStyle/>
          <a:p>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腾讯</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平台生态系统</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1153793" y="2667952"/>
            <a:ext cx="4399280" cy="2419124"/>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所谓先线上后线下模式，就是企业先搭建起一个线上平台，以这个平台为依托和入口，将线下商业流导入线上进行营销和交易，同时，用户藉此又到线下享受相应的服务体验。这个平台是</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运转的基础，应具有强大的资源流转化能力和促使其线上线下互动的能力</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6" name="直接连接符 5">
            <a:extLst>
              <a:ext uri="{FF2B5EF4-FFF2-40B4-BE49-F238E27FC236}">
                <a16:creationId xmlns:a16="http://schemas.microsoft.com/office/drawing/2014/main" id="{FE4BB833-7AFC-43EC-9D0A-535C287205C2}"/>
              </a:ext>
            </a:extLst>
          </p:cNvPr>
          <p:cNvCxnSpPr/>
          <p:nvPr/>
        </p:nvCxnSpPr>
        <p:spPr>
          <a:xfrm rot="5400000">
            <a:off x="4034863" y="3876362"/>
            <a:ext cx="3537118"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02397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2948" y="723900"/>
            <a:ext cx="5546091" cy="646331"/>
          </a:xfrm>
          <a:prstGeom prst="rect">
            <a:avLst/>
          </a:prstGeom>
          <a:noFill/>
        </p:spPr>
        <p:txBody>
          <a:bodyPr wrap="square" rtlCol="0">
            <a:spAutoFit/>
          </a:bodyPr>
          <a:lstStyle/>
          <a:p>
            <a:r>
              <a:rPr lang="zh-CN" altLang="en-US" sz="3600" b="1" dirty="0" smtClean="0">
                <a:solidFill>
                  <a:srgbClr val="524F6A"/>
                </a:solidFill>
                <a:latin typeface="微软雅黑" panose="020B0503020204020204" pitchFamily="34" charset="-122"/>
                <a:ea typeface="微软雅黑" panose="020B0503020204020204" pitchFamily="34" charset="-122"/>
              </a:rPr>
              <a:t>（二）先</a:t>
            </a:r>
            <a:r>
              <a:rPr lang="zh-CN" altLang="en-US" sz="3600" b="1" dirty="0">
                <a:solidFill>
                  <a:srgbClr val="524F6A"/>
                </a:solidFill>
                <a:latin typeface="微软雅黑" panose="020B0503020204020204" pitchFamily="34" charset="-122"/>
                <a:ea typeface="微软雅黑" panose="020B0503020204020204" pitchFamily="34" charset="-122"/>
              </a:rPr>
              <a:t>线下后线上模式</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6586283" y="4782276"/>
            <a:ext cx="3926075" cy="369332"/>
          </a:xfrm>
          <a:prstGeom prst="rect">
            <a:avLst/>
          </a:prstGeom>
        </p:spPr>
        <p:txBody>
          <a:bodyPr wrap="non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苏宁云商所构建的</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平台生态系统</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1153793" y="2620057"/>
            <a:ext cx="4399280" cy="2058577"/>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所谓先线下后线上模式，就是企业先搭建起线下平台，以这个平台为依托进行线下营销，让用户享受相应的服务体验，同时将线下商业流导入线上平台，在线上进行交易，由此促使线上线下互动并形成闭环</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6" name="直接连接符 5">
            <a:extLst>
              <a:ext uri="{FF2B5EF4-FFF2-40B4-BE49-F238E27FC236}">
                <a16:creationId xmlns:a16="http://schemas.microsoft.com/office/drawing/2014/main" id="{FE4BB833-7AFC-43EC-9D0A-535C287205C2}"/>
              </a:ext>
            </a:extLst>
          </p:cNvPr>
          <p:cNvCxnSpPr/>
          <p:nvPr/>
        </p:nvCxnSpPr>
        <p:spPr>
          <a:xfrm rot="5400000">
            <a:off x="4152497" y="3876362"/>
            <a:ext cx="3537118" cy="230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7" name="图片 6" descr="C:\Users\Administrator\Desktop\2018-03-19_154444.jpg"/>
          <p:cNvPicPr/>
          <p:nvPr/>
        </p:nvPicPr>
        <p:blipFill>
          <a:blip r:embed="rId3">
            <a:extLst>
              <a:ext uri="{28A0092B-C50C-407E-A947-70E740481C1C}">
                <a14:useLocalDpi xmlns:a14="http://schemas.microsoft.com/office/drawing/2010/main" val="0"/>
              </a:ext>
            </a:extLst>
          </a:blip>
          <a:srcRect/>
          <a:stretch>
            <a:fillRect/>
          </a:stretch>
        </p:blipFill>
        <p:spPr bwMode="auto">
          <a:xfrm>
            <a:off x="6289039" y="2315748"/>
            <a:ext cx="4520565" cy="2334797"/>
          </a:xfrm>
          <a:prstGeom prst="rect">
            <a:avLst/>
          </a:prstGeom>
          <a:noFill/>
          <a:ln>
            <a:noFill/>
          </a:ln>
        </p:spPr>
      </p:pic>
    </p:spTree>
    <p:extLst>
      <p:ext uri="{BB962C8B-B14F-4D97-AF65-F5344CB8AC3E}">
        <p14:creationId xmlns:p14="http://schemas.microsoft.com/office/powerpoint/2010/main" val="14314939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2948" y="723900"/>
            <a:ext cx="6938012" cy="646331"/>
          </a:xfrm>
          <a:prstGeom prst="rect">
            <a:avLst/>
          </a:prstGeom>
          <a:noFill/>
        </p:spPr>
        <p:txBody>
          <a:bodyPr wrap="square" rtlCol="0">
            <a:spAutoFit/>
          </a:bodyPr>
          <a:lstStyle/>
          <a:p>
            <a:r>
              <a:rPr lang="zh-CN" altLang="en-US" sz="3600" b="1" dirty="0" smtClean="0">
                <a:solidFill>
                  <a:srgbClr val="524F6A"/>
                </a:solidFill>
                <a:latin typeface="微软雅黑" panose="020B0503020204020204" pitchFamily="34" charset="-122"/>
                <a:ea typeface="微软雅黑" panose="020B0503020204020204" pitchFamily="34" charset="-122"/>
              </a:rPr>
              <a:t>（</a:t>
            </a:r>
            <a:r>
              <a:rPr lang="zh-CN" altLang="en-US" sz="3600" b="1" dirty="0">
                <a:solidFill>
                  <a:srgbClr val="524F6A"/>
                </a:solidFill>
                <a:latin typeface="微软雅黑" panose="020B0503020204020204" pitchFamily="34" charset="-122"/>
                <a:ea typeface="微软雅黑" panose="020B0503020204020204" pitchFamily="34" charset="-122"/>
              </a:rPr>
              <a:t>三</a:t>
            </a:r>
            <a:r>
              <a:rPr lang="zh-CN" altLang="en-US" sz="3600" b="1" dirty="0" smtClean="0">
                <a:solidFill>
                  <a:srgbClr val="524F6A"/>
                </a:solidFill>
                <a:latin typeface="微软雅黑" panose="020B0503020204020204" pitchFamily="34" charset="-122"/>
                <a:ea typeface="微软雅黑" panose="020B0503020204020204" pitchFamily="34" charset="-122"/>
              </a:rPr>
              <a:t>）</a:t>
            </a:r>
            <a:r>
              <a:rPr lang="zh-CN" altLang="en-US" sz="3600" b="1" dirty="0">
                <a:solidFill>
                  <a:srgbClr val="524F6A"/>
                </a:solidFill>
                <a:latin typeface="微软雅黑" panose="020B0503020204020204" pitchFamily="34" charset="-122"/>
                <a:ea typeface="微软雅黑" panose="020B0503020204020204" pitchFamily="34" charset="-122"/>
              </a:rPr>
              <a:t>先线上后线下再线上模式</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a:off x="7359959" y="4696662"/>
            <a:ext cx="2310248" cy="369332"/>
          </a:xfrm>
          <a:prstGeom prst="rect">
            <a:avLst/>
          </a:prstGeom>
        </p:spPr>
        <p:txBody>
          <a:bodyPr wrap="non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京东的</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生态链条</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1153793" y="2642567"/>
            <a:ext cx="3900673" cy="1754326"/>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所谓先线上后线下再线上模式，就是先搭建起线上平台进行营销，再将线上商业流导入线下让用户享受服务体验，然后再让用户到线上进行交易或消费体验</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6" name="直接连接符 5">
            <a:extLst>
              <a:ext uri="{FF2B5EF4-FFF2-40B4-BE49-F238E27FC236}">
                <a16:creationId xmlns:a16="http://schemas.microsoft.com/office/drawing/2014/main" id="{FE4BB833-7AFC-43EC-9D0A-535C287205C2}"/>
              </a:ext>
            </a:extLst>
          </p:cNvPr>
          <p:cNvCxnSpPr/>
          <p:nvPr/>
        </p:nvCxnSpPr>
        <p:spPr>
          <a:xfrm>
            <a:off x="5245451" y="2216892"/>
            <a:ext cx="0" cy="2605677"/>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647873" y="2682612"/>
            <a:ext cx="5406208" cy="1674236"/>
            <a:chOff x="1065712" y="2952527"/>
            <a:chExt cx="9438869" cy="2923102"/>
          </a:xfrm>
        </p:grpSpPr>
        <p:sp>
          <p:nvSpPr>
            <p:cNvPr id="8" name="圆角矩形 7"/>
            <p:cNvSpPr/>
            <p:nvPr/>
          </p:nvSpPr>
          <p:spPr>
            <a:xfrm>
              <a:off x="1065712" y="2952527"/>
              <a:ext cx="1881351" cy="72000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accent5"/>
                  </a:solidFill>
                  <a:latin typeface="微软雅黑" panose="020B0503020204020204" pitchFamily="34" charset="-122"/>
                  <a:ea typeface="微软雅黑" panose="020B0503020204020204" pitchFamily="34" charset="-122"/>
                </a:rPr>
                <a:t>京东商城</a:t>
              </a:r>
              <a:endParaRPr lang="en-US" altLang="zh-CN" sz="1400" b="1" dirty="0">
                <a:solidFill>
                  <a:schemeClr val="accent5"/>
                </a:solidFill>
                <a:latin typeface="微软雅黑" panose="020B0503020204020204" pitchFamily="34" charset="-122"/>
                <a:ea typeface="微软雅黑" panose="020B0503020204020204" pitchFamily="34" charset="-122"/>
              </a:endParaRPr>
            </a:p>
          </p:txBody>
        </p:sp>
        <p:sp>
          <p:nvSpPr>
            <p:cNvPr id="9" name="圆角矩形 8"/>
            <p:cNvSpPr/>
            <p:nvPr/>
          </p:nvSpPr>
          <p:spPr>
            <a:xfrm>
              <a:off x="4442610" y="3132428"/>
              <a:ext cx="3272050" cy="274320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3" cstate="hqprint">
              <a:extLst>
                <a:ext uri="{28A0092B-C50C-407E-A947-70E740481C1C}">
                  <a14:useLocalDpi xmlns:a14="http://schemas.microsoft.com/office/drawing/2010/main" val="0"/>
                </a:ext>
              </a:extLst>
            </a:blip>
            <a:srcRect t="19992" b="20937"/>
            <a:stretch/>
          </p:blipFill>
          <p:spPr>
            <a:xfrm>
              <a:off x="5345321" y="3368533"/>
              <a:ext cx="1466628" cy="866334"/>
            </a:xfrm>
            <a:prstGeom prst="rect">
              <a:avLst/>
            </a:prstGeom>
          </p:spPr>
        </p:pic>
        <p:sp>
          <p:nvSpPr>
            <p:cNvPr id="11" name="圆角矩形 10"/>
            <p:cNvSpPr/>
            <p:nvPr/>
          </p:nvSpPr>
          <p:spPr>
            <a:xfrm>
              <a:off x="5156670" y="5146491"/>
              <a:ext cx="1843929" cy="53611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实体企业</a:t>
              </a:r>
              <a:endParaRPr lang="en-US" altLang="zh-CN" sz="1200" b="1" dirty="0">
                <a:latin typeface="微软雅黑" panose="020B0503020204020204" pitchFamily="34" charset="-122"/>
                <a:ea typeface="微软雅黑" panose="020B0503020204020204" pitchFamily="34" charset="-122"/>
              </a:endParaRPr>
            </a:p>
          </p:txBody>
        </p:sp>
        <p:sp>
          <p:nvSpPr>
            <p:cNvPr id="12" name="圆角矩形 11"/>
            <p:cNvSpPr/>
            <p:nvPr/>
          </p:nvSpPr>
          <p:spPr>
            <a:xfrm>
              <a:off x="9335636" y="4152307"/>
              <a:ext cx="1168945" cy="62844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用户</a:t>
              </a:r>
              <a:endParaRPr lang="en-US" altLang="zh-CN" sz="1200" b="1" dirty="0">
                <a:latin typeface="微软雅黑" panose="020B0503020204020204" pitchFamily="34" charset="-122"/>
                <a:ea typeface="微软雅黑" panose="020B0503020204020204" pitchFamily="34" charset="-122"/>
              </a:endParaRPr>
            </a:p>
          </p:txBody>
        </p:sp>
        <p:sp>
          <p:nvSpPr>
            <p:cNvPr id="13" name="左箭头 12"/>
            <p:cNvSpPr/>
            <p:nvPr/>
          </p:nvSpPr>
          <p:spPr>
            <a:xfrm>
              <a:off x="7923051" y="4152307"/>
              <a:ext cx="1032498" cy="735806"/>
            </a:xfrm>
            <a:prstGeom prst="lef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latin typeface="微软雅黑" panose="020B0503020204020204" pitchFamily="34" charset="-122"/>
                <a:ea typeface="微软雅黑" panose="020B0503020204020204" pitchFamily="34" charset="-122"/>
              </a:endParaRPr>
            </a:p>
          </p:txBody>
        </p:sp>
        <p:sp>
          <p:nvSpPr>
            <p:cNvPr id="14" name="矩形 13"/>
            <p:cNvSpPr/>
            <p:nvPr/>
          </p:nvSpPr>
          <p:spPr>
            <a:xfrm>
              <a:off x="8222064" y="4726125"/>
              <a:ext cx="859774" cy="483621"/>
            </a:xfrm>
            <a:prstGeom prst="rect">
              <a:avLst/>
            </a:prstGeom>
          </p:spPr>
          <p:txBody>
            <a:bodyPr wrap="none">
              <a:spAutoFit/>
            </a:bodyPr>
            <a:lstStyle/>
            <a:p>
              <a:pPr lvl="0" algn="ctr"/>
              <a:r>
                <a:rPr lang="zh-CN" altLang="en-US" sz="1200" b="1" dirty="0">
                  <a:solidFill>
                    <a:schemeClr val="accent2"/>
                  </a:solidFill>
                  <a:latin typeface="微软雅黑" panose="020B0503020204020204" pitchFamily="34" charset="-122"/>
                  <a:ea typeface="微软雅黑" panose="020B0503020204020204" pitchFamily="34" charset="-122"/>
                </a:rPr>
                <a:t>服务</a:t>
              </a:r>
              <a:endParaRPr lang="en-US" altLang="zh-CN" sz="1200" b="1" dirty="0">
                <a:solidFill>
                  <a:schemeClr val="accent2"/>
                </a:solidFill>
                <a:latin typeface="微软雅黑" panose="020B0503020204020204" pitchFamily="34" charset="-122"/>
                <a:ea typeface="微软雅黑" panose="020B0503020204020204" pitchFamily="34" charset="-122"/>
              </a:endParaRPr>
            </a:p>
          </p:txBody>
        </p:sp>
        <p:sp>
          <p:nvSpPr>
            <p:cNvPr id="15" name="矩形 14"/>
            <p:cNvSpPr/>
            <p:nvPr/>
          </p:nvSpPr>
          <p:spPr>
            <a:xfrm>
              <a:off x="8193490" y="3896055"/>
              <a:ext cx="859774" cy="483621"/>
            </a:xfrm>
            <a:prstGeom prst="rect">
              <a:avLst/>
            </a:prstGeom>
          </p:spPr>
          <p:txBody>
            <a:bodyPr wrap="none">
              <a:spAutoFit/>
            </a:bodyPr>
            <a:lstStyle/>
            <a:p>
              <a:pPr lvl="0" algn="ctr"/>
              <a:r>
                <a:rPr lang="zh-CN" altLang="en-US" sz="1200" b="1" dirty="0">
                  <a:solidFill>
                    <a:schemeClr val="accent2"/>
                  </a:solidFill>
                  <a:latin typeface="微软雅黑" panose="020B0503020204020204" pitchFamily="34" charset="-122"/>
                  <a:ea typeface="微软雅黑" panose="020B0503020204020204" pitchFamily="34" charset="-122"/>
                </a:rPr>
                <a:t>享受</a:t>
              </a:r>
              <a:endParaRPr lang="en-US" altLang="zh-CN" sz="1200" b="1" dirty="0">
                <a:solidFill>
                  <a:schemeClr val="accent2"/>
                </a:solidFill>
                <a:latin typeface="微软雅黑" panose="020B0503020204020204" pitchFamily="34" charset="-122"/>
                <a:ea typeface="微软雅黑" panose="020B0503020204020204" pitchFamily="34" charset="-122"/>
              </a:endParaRPr>
            </a:p>
          </p:txBody>
        </p:sp>
        <p:sp>
          <p:nvSpPr>
            <p:cNvPr id="16" name="左箭头 15"/>
            <p:cNvSpPr/>
            <p:nvPr/>
          </p:nvSpPr>
          <p:spPr>
            <a:xfrm>
              <a:off x="2947063" y="4265819"/>
              <a:ext cx="1290147" cy="735806"/>
            </a:xfrm>
            <a:prstGeom prst="lef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latin typeface="微软雅黑" panose="020B0503020204020204" pitchFamily="34" charset="-122"/>
                <a:ea typeface="微软雅黑" panose="020B0503020204020204" pitchFamily="34" charset="-122"/>
              </a:endParaRPr>
            </a:p>
          </p:txBody>
        </p:sp>
        <p:sp>
          <p:nvSpPr>
            <p:cNvPr id="17" name="矩形 16"/>
            <p:cNvSpPr/>
            <p:nvPr/>
          </p:nvSpPr>
          <p:spPr>
            <a:xfrm>
              <a:off x="3338684" y="4038678"/>
              <a:ext cx="859774" cy="483621"/>
            </a:xfrm>
            <a:prstGeom prst="rect">
              <a:avLst/>
            </a:prstGeom>
          </p:spPr>
          <p:txBody>
            <a:bodyPr wrap="none">
              <a:spAutoFit/>
            </a:bodyPr>
            <a:lstStyle/>
            <a:p>
              <a:pPr lvl="0" algn="ctr"/>
              <a:r>
                <a:rPr lang="zh-CN" altLang="en-US" sz="1200" b="1" dirty="0">
                  <a:solidFill>
                    <a:schemeClr val="accent2"/>
                  </a:solidFill>
                  <a:latin typeface="微软雅黑" panose="020B0503020204020204" pitchFamily="34" charset="-122"/>
                  <a:ea typeface="微软雅黑" panose="020B0503020204020204" pitchFamily="34" charset="-122"/>
                </a:rPr>
                <a:t>交易</a:t>
              </a:r>
              <a:endParaRPr lang="en-US" altLang="zh-CN" sz="1200" b="1" dirty="0">
                <a:solidFill>
                  <a:schemeClr val="accent2"/>
                </a:solidFill>
                <a:latin typeface="微软雅黑" panose="020B0503020204020204" pitchFamily="34" charset="-122"/>
                <a:ea typeface="微软雅黑" panose="020B0503020204020204" pitchFamily="34" charset="-122"/>
              </a:endParaRPr>
            </a:p>
          </p:txBody>
        </p:sp>
        <p:sp>
          <p:nvSpPr>
            <p:cNvPr id="18" name="矩形 17"/>
            <p:cNvSpPr/>
            <p:nvPr/>
          </p:nvSpPr>
          <p:spPr>
            <a:xfrm>
              <a:off x="4435639" y="4358748"/>
              <a:ext cx="3272050" cy="5357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合作</a:t>
              </a:r>
            </a:p>
          </p:txBody>
        </p:sp>
        <p:sp>
          <p:nvSpPr>
            <p:cNvPr id="19" name="圆角矩形 18"/>
            <p:cNvSpPr/>
            <p:nvPr/>
          </p:nvSpPr>
          <p:spPr>
            <a:xfrm>
              <a:off x="1065713" y="4265819"/>
              <a:ext cx="1916865" cy="65618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网上商城</a:t>
              </a:r>
              <a:endParaRPr lang="en-US" altLang="zh-CN" sz="1200" b="1" dirty="0">
                <a:latin typeface="微软雅黑" panose="020B0503020204020204" pitchFamily="34" charset="-122"/>
                <a:ea typeface="微软雅黑" panose="020B0503020204020204" pitchFamily="34" charset="-122"/>
              </a:endParaRPr>
            </a:p>
          </p:txBody>
        </p:sp>
        <p:sp>
          <p:nvSpPr>
            <p:cNvPr id="20" name="KSO_Shape"/>
            <p:cNvSpPr/>
            <p:nvPr/>
          </p:nvSpPr>
          <p:spPr>
            <a:xfrm>
              <a:off x="1065714" y="3915775"/>
              <a:ext cx="845302" cy="550754"/>
            </a:xfrm>
            <a:prstGeom prst="homePlate">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1100" dirty="0" smtClean="0">
                  <a:solidFill>
                    <a:srgbClr val="FFFFFF"/>
                  </a:solidFill>
                  <a:latin typeface="微软雅黑" panose="020B0503020204020204" pitchFamily="34" charset="-122"/>
                  <a:ea typeface="微软雅黑" panose="020B0503020204020204" pitchFamily="34" charset="-122"/>
                </a:rPr>
                <a:t>线上</a:t>
              </a:r>
              <a:endParaRPr lang="zh-CN" altLang="en-US" sz="1100"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770756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2948" y="723900"/>
            <a:ext cx="6938012" cy="646331"/>
          </a:xfrm>
          <a:prstGeom prst="rect">
            <a:avLst/>
          </a:prstGeom>
          <a:noFill/>
        </p:spPr>
        <p:txBody>
          <a:bodyPr wrap="square" rtlCol="0">
            <a:spAutoFit/>
          </a:bodyPr>
          <a:lstStyle/>
          <a:p>
            <a:r>
              <a:rPr lang="zh-CN" altLang="en-US" sz="3600" b="1" dirty="0">
                <a:solidFill>
                  <a:srgbClr val="524F6A"/>
                </a:solidFill>
                <a:latin typeface="微软雅黑" panose="020B0503020204020204" pitchFamily="34" charset="-122"/>
                <a:ea typeface="微软雅黑" panose="020B0503020204020204" pitchFamily="34" charset="-122"/>
              </a:rPr>
              <a:t>（四）先线下后线上再线下模式</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3" name="矩形 2"/>
          <p:cNvSpPr/>
          <p:nvPr/>
        </p:nvSpPr>
        <p:spPr>
          <a:xfrm>
            <a:off x="1153793" y="2642566"/>
            <a:ext cx="3916047" cy="1754326"/>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所谓先线下后线上再线下模式，就是先搭建起线下平台进行营销，再将线下商业流导入或借力全国布局的第三方网上平台进行线上交易，然后再让用户到线下享受消费体验</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6" name="直接连接符 5">
            <a:extLst>
              <a:ext uri="{FF2B5EF4-FFF2-40B4-BE49-F238E27FC236}">
                <a16:creationId xmlns:a16="http://schemas.microsoft.com/office/drawing/2014/main" id="{FE4BB833-7AFC-43EC-9D0A-535C287205C2}"/>
              </a:ext>
            </a:extLst>
          </p:cNvPr>
          <p:cNvCxnSpPr/>
          <p:nvPr/>
        </p:nvCxnSpPr>
        <p:spPr>
          <a:xfrm>
            <a:off x="5793765" y="2216891"/>
            <a:ext cx="0" cy="2605677"/>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21" name="图片 20" descr="C:\Users\Administrator\Desktop\棒约翰O2O经营模式.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7690" y="1889367"/>
            <a:ext cx="4238625" cy="3260725"/>
          </a:xfrm>
          <a:prstGeom prst="rect">
            <a:avLst/>
          </a:prstGeom>
          <a:noFill/>
          <a:ln>
            <a:noFill/>
          </a:ln>
        </p:spPr>
      </p:pic>
      <p:sp>
        <p:nvSpPr>
          <p:cNvPr id="2" name="矩形 1"/>
          <p:cNvSpPr/>
          <p:nvPr/>
        </p:nvSpPr>
        <p:spPr>
          <a:xfrm>
            <a:off x="7390439" y="5150092"/>
            <a:ext cx="2310248" cy="369332"/>
          </a:xfrm>
          <a:prstGeom prst="rect">
            <a:avLst/>
          </a:prstGeom>
        </p:spPr>
        <p:txBody>
          <a:bodyPr wrap="non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棒约翰</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经营模式</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823643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5389773"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第二节 </a:t>
            </a:r>
            <a:r>
              <a:rPr lang="en-US" altLang="zh-CN" sz="3200" b="1" dirty="0">
                <a:solidFill>
                  <a:srgbClr val="524F6A"/>
                </a:solidFill>
                <a:latin typeface="微软雅黑" panose="020B0503020204020204" pitchFamily="34" charset="-122"/>
                <a:ea typeface="微软雅黑" panose="020B0503020204020204" pitchFamily="34" charset="-122"/>
              </a:rPr>
              <a:t>O2O</a:t>
            </a:r>
            <a:r>
              <a:rPr lang="zh-CN" altLang="en-US" sz="3200" b="1" dirty="0">
                <a:solidFill>
                  <a:srgbClr val="524F6A"/>
                </a:solidFill>
                <a:latin typeface="微软雅黑" panose="020B0503020204020204" pitchFamily="34" charset="-122"/>
                <a:ea typeface="微软雅黑" panose="020B0503020204020204" pitchFamily="34" charset="-122"/>
              </a:rPr>
              <a:t>模式应用价值</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8" name="Rectangle 14"/>
          <p:cNvSpPr/>
          <p:nvPr/>
        </p:nvSpPr>
        <p:spPr>
          <a:xfrm>
            <a:off x="742950" y="5228810"/>
            <a:ext cx="8822237" cy="846001"/>
          </a:xfrm>
          <a:prstGeom prst="rect">
            <a:avLst/>
          </a:prstGeom>
        </p:spPr>
        <p:txBody>
          <a:bodyPr wrap="square">
            <a:spAutoFit/>
          </a:bodyPr>
          <a:lstStyle/>
          <a:p>
            <a:pPr>
              <a:lnSpc>
                <a:spcPct val="120000"/>
              </a:lnSpc>
            </a:pPr>
            <a:r>
              <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O2O</a:t>
            </a: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模式应用价值在于传递用户需求与传递商家服务价值，把实体与虚拟打通，实现互联网与实体店完美对接。让消费者在享受线上优惠价格的同时，又可享受线下贴身的服务。让商家与消费者线下近距离触摸的同时，也能享受线上交易的便利。同时，</a:t>
            </a:r>
            <a:r>
              <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O2O</a:t>
            </a: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模式还可实现不同商家的联盟</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5645968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dirty="0" smtClean="0">
                <a:solidFill>
                  <a:srgbClr val="FFFFFF"/>
                </a:solidFill>
                <a:latin typeface="Arial Black" panose="020B0A04020102020204" pitchFamily="34" charset="0"/>
                <a:ea typeface="微软雅黑" panose="020B0503020204020204" pitchFamily="34" charset="-122"/>
              </a:rPr>
              <a:t>O2O</a:t>
            </a:r>
            <a:r>
              <a:rPr lang="zh-CN" altLang="en-US" sz="3200" b="1" dirty="0">
                <a:solidFill>
                  <a:srgbClr val="FFFFFF"/>
                </a:solidFill>
                <a:latin typeface="Arial Black" panose="020B0A04020102020204" pitchFamily="34" charset="0"/>
                <a:ea typeface="微软雅黑" panose="020B0503020204020204" pitchFamily="34" charset="-122"/>
              </a:rPr>
              <a:t>模式的营销价值</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36867793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25570" y="1082103"/>
            <a:ext cx="9186517" cy="1274195"/>
          </a:xfrm>
          <a:prstGeom prst="rect">
            <a:avLst/>
          </a:prstGeom>
        </p:spPr>
        <p:txBody>
          <a:bodyPr wrap="square">
            <a:spAutoFit/>
          </a:bodyPr>
          <a:lstStyle/>
          <a:p>
            <a:pPr>
              <a:lnSpc>
                <a:spcPct val="120000"/>
              </a:lnSpc>
              <a:spcAft>
                <a:spcPts val="0"/>
              </a:spcAft>
            </a:pPr>
            <a:r>
              <a:rPr lang="en-US"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模式充分利用了互联网</a:t>
            </a:r>
            <a:r>
              <a:rPr lang="zh-CN" altLang="zh-CN" sz="2800" b="1" kern="100" dirty="0">
                <a:solidFill>
                  <a:srgbClr val="FF6E55"/>
                </a:solidFill>
                <a:latin typeface="微软雅黑" panose="020B0503020204020204" pitchFamily="34" charset="-122"/>
                <a:ea typeface="微软雅黑" panose="020B0503020204020204" pitchFamily="34" charset="-122"/>
                <a:cs typeface="Times New Roman" panose="02020603050405020304" pitchFamily="18" charset="0"/>
              </a:rPr>
              <a:t>跨地域、无边界、海量信息、海量用户</a:t>
            </a:r>
            <a:r>
              <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的优势，同时充分挖掘线下资源，进而促成线上用户与线下商品与服务的交易，团购就是</a:t>
            </a:r>
            <a:r>
              <a:rPr lang="en-US"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的典型</a:t>
            </a:r>
            <a:r>
              <a:rPr lang="zh-CN" altLang="zh-CN" b="1"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代表</a:t>
            </a:r>
            <a:endParaRPr lang="zh-CN" altLang="zh-CN" sz="14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025" name="组合 1024"/>
          <p:cNvGrpSpPr/>
          <p:nvPr/>
        </p:nvGrpSpPr>
        <p:grpSpPr>
          <a:xfrm>
            <a:off x="3066495" y="2581155"/>
            <a:ext cx="6060451" cy="3484716"/>
            <a:chOff x="1981099" y="2360460"/>
            <a:chExt cx="6645573" cy="3821157"/>
          </a:xfrm>
        </p:grpSpPr>
        <p:grpSp>
          <p:nvGrpSpPr>
            <p:cNvPr id="1024" name="组合 1023"/>
            <p:cNvGrpSpPr/>
            <p:nvPr/>
          </p:nvGrpSpPr>
          <p:grpSpPr>
            <a:xfrm>
              <a:off x="3088637" y="2360460"/>
              <a:ext cx="5538035" cy="3342776"/>
              <a:chOff x="7324971" y="2836520"/>
              <a:chExt cx="5538035" cy="3342776"/>
            </a:xfrm>
          </p:grpSpPr>
          <p:grpSp>
            <p:nvGrpSpPr>
              <p:cNvPr id="4" name="Group 52"/>
              <p:cNvGrpSpPr/>
              <p:nvPr/>
            </p:nvGrpSpPr>
            <p:grpSpPr>
              <a:xfrm>
                <a:off x="7324971" y="2836520"/>
                <a:ext cx="5538035" cy="3342776"/>
                <a:chOff x="336947" y="1950447"/>
                <a:chExt cx="6745544" cy="4071635"/>
              </a:xfrm>
            </p:grpSpPr>
            <p:pic>
              <p:nvPicPr>
                <p:cNvPr id="23" name="Picture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24" name="Rectangle 54"/>
                <p:cNvSpPr/>
                <p:nvPr/>
              </p:nvSpPr>
              <p:spPr>
                <a:xfrm>
                  <a:off x="1129035" y="2160307"/>
                  <a:ext cx="5184576" cy="324036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grpSp>
          <p:sp>
            <p:nvSpPr>
              <p:cNvPr id="6" name="矩形 5"/>
              <p:cNvSpPr/>
              <p:nvPr/>
            </p:nvSpPr>
            <p:spPr>
              <a:xfrm>
                <a:off x="7993060" y="2963169"/>
                <a:ext cx="4214449" cy="2743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1" name="组合 30"/>
            <p:cNvGrpSpPr/>
            <p:nvPr/>
          </p:nvGrpSpPr>
          <p:grpSpPr>
            <a:xfrm>
              <a:off x="1981099" y="2838841"/>
              <a:ext cx="5538035" cy="3342776"/>
              <a:chOff x="6004266" y="2245404"/>
              <a:chExt cx="5538035" cy="3342776"/>
            </a:xfrm>
          </p:grpSpPr>
          <p:grpSp>
            <p:nvGrpSpPr>
              <p:cNvPr id="25" name="Group 52"/>
              <p:cNvGrpSpPr/>
              <p:nvPr/>
            </p:nvGrpSpPr>
            <p:grpSpPr>
              <a:xfrm>
                <a:off x="6004266" y="2245404"/>
                <a:ext cx="5538035" cy="3342776"/>
                <a:chOff x="336947" y="1950447"/>
                <a:chExt cx="6745544" cy="4071635"/>
              </a:xfrm>
            </p:grpSpPr>
            <p:pic>
              <p:nvPicPr>
                <p:cNvPr id="26" name="Picture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27" name="Rectangle 54"/>
                <p:cNvSpPr/>
                <p:nvPr/>
              </p:nvSpPr>
              <p:spPr>
                <a:xfrm>
                  <a:off x="1129035" y="2160307"/>
                  <a:ext cx="5184576" cy="3240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grpSp>
          <p:pic>
            <p:nvPicPr>
              <p:cNvPr id="1026" name="Picture 2" descr="https://timgsa.baidu.com/timg?image&amp;quality=80&amp;size=b9999_10000&amp;sec=1539239475156&amp;di=0c2c7e5b0ffc6e3d354f3b5c91f852e7&amp;imgtype=0&amp;src=http%3A%2F%2Fimg.damuzzz.com%2Ffile%2Fupload%2F201412%2F25%2F11-05-31-52-1.jpg"/>
              <p:cNvPicPr>
                <a:picLocks noChangeAspect="1" noChangeArrowheads="1"/>
              </p:cNvPicPr>
              <p:nvPr/>
            </p:nvPicPr>
            <p:blipFill rotWithShape="1">
              <a:blip r:embed="rId5">
                <a:extLst>
                  <a:ext uri="{28A0092B-C50C-407E-A947-70E740481C1C}">
                    <a14:useLocalDpi xmlns:a14="http://schemas.microsoft.com/office/drawing/2010/main" val="0"/>
                  </a:ext>
                </a:extLst>
              </a:blip>
              <a:srcRect l="347" t="807" r="1"/>
              <a:stretch/>
            </p:blipFill>
            <p:spPr bwMode="auto">
              <a:xfrm>
                <a:off x="6656075" y="2413052"/>
                <a:ext cx="4284000" cy="266495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5" name="targeting_269004"/>
          <p:cNvSpPr>
            <a:spLocks noChangeAspect="1"/>
          </p:cNvSpPr>
          <p:nvPr/>
        </p:nvSpPr>
        <p:spPr bwMode="auto">
          <a:xfrm>
            <a:off x="942730" y="1271063"/>
            <a:ext cx="897644" cy="896273"/>
          </a:xfrm>
          <a:custGeom>
            <a:avLst/>
            <a:gdLst>
              <a:gd name="connsiteX0" fmla="*/ 312566 w 607611"/>
              <a:gd name="connsiteY0" fmla="*/ 199350 h 606684"/>
              <a:gd name="connsiteX1" fmla="*/ 317461 w 607611"/>
              <a:gd name="connsiteY1" fmla="*/ 212594 h 606684"/>
              <a:gd name="connsiteX2" fmla="*/ 272871 w 607611"/>
              <a:gd name="connsiteY2" fmla="*/ 257127 h 606684"/>
              <a:gd name="connsiteX3" fmla="*/ 248307 w 607611"/>
              <a:gd name="connsiteY3" fmla="*/ 308503 h 606684"/>
              <a:gd name="connsiteX4" fmla="*/ 298504 w 607611"/>
              <a:gd name="connsiteY4" fmla="*/ 358724 h 606684"/>
              <a:gd name="connsiteX5" fmla="*/ 349947 w 607611"/>
              <a:gd name="connsiteY5" fmla="*/ 334102 h 606684"/>
              <a:gd name="connsiteX6" fmla="*/ 394538 w 607611"/>
              <a:gd name="connsiteY6" fmla="*/ 289570 h 606684"/>
              <a:gd name="connsiteX7" fmla="*/ 407799 w 607611"/>
              <a:gd name="connsiteY7" fmla="*/ 294459 h 606684"/>
              <a:gd name="connsiteX8" fmla="*/ 298682 w 607611"/>
              <a:gd name="connsiteY8" fmla="*/ 407701 h 606684"/>
              <a:gd name="connsiteX9" fmla="*/ 199177 w 607611"/>
              <a:gd name="connsiteY9" fmla="*/ 308325 h 606684"/>
              <a:gd name="connsiteX10" fmla="*/ 312566 w 607611"/>
              <a:gd name="connsiteY10" fmla="*/ 199350 h 606684"/>
              <a:gd name="connsiteX11" fmla="*/ 289073 w 607611"/>
              <a:gd name="connsiteY11" fmla="*/ 119424 h 606684"/>
              <a:gd name="connsiteX12" fmla="*/ 379882 w 607611"/>
              <a:gd name="connsiteY12" fmla="*/ 135456 h 606684"/>
              <a:gd name="connsiteX13" fmla="*/ 382196 w 607611"/>
              <a:gd name="connsiteY13" fmla="*/ 147989 h 606684"/>
              <a:gd name="connsiteX14" fmla="*/ 356564 w 607611"/>
              <a:gd name="connsiteY14" fmla="*/ 173587 h 606684"/>
              <a:gd name="connsiteX15" fmla="*/ 348465 w 607611"/>
              <a:gd name="connsiteY15" fmla="*/ 175454 h 606684"/>
              <a:gd name="connsiteX16" fmla="*/ 168058 w 607611"/>
              <a:gd name="connsiteY16" fmla="*/ 300691 h 606684"/>
              <a:gd name="connsiteX17" fmla="*/ 306367 w 607611"/>
              <a:gd name="connsiteY17" fmla="*/ 438904 h 606684"/>
              <a:gd name="connsiteX18" fmla="*/ 431770 w 607611"/>
              <a:gd name="connsiteY18" fmla="*/ 258649 h 606684"/>
              <a:gd name="connsiteX19" fmla="*/ 433639 w 607611"/>
              <a:gd name="connsiteY19" fmla="*/ 250560 h 606684"/>
              <a:gd name="connsiteX20" fmla="*/ 459272 w 607611"/>
              <a:gd name="connsiteY20" fmla="*/ 225051 h 606684"/>
              <a:gd name="connsiteX21" fmla="*/ 471821 w 607611"/>
              <a:gd name="connsiteY21" fmla="*/ 227273 h 606684"/>
              <a:gd name="connsiteX22" fmla="*/ 309749 w 607611"/>
              <a:gd name="connsiteY22" fmla="*/ 487701 h 606684"/>
              <a:gd name="connsiteX23" fmla="*/ 119107 w 607611"/>
              <a:gd name="connsiteY23" fmla="*/ 297313 h 606684"/>
              <a:gd name="connsiteX24" fmla="*/ 289073 w 607611"/>
              <a:gd name="connsiteY24" fmla="*/ 119424 h 606684"/>
              <a:gd name="connsiteX25" fmla="*/ 565287 w 607611"/>
              <a:gd name="connsiteY25" fmla="*/ 18863 h 606684"/>
              <a:gd name="connsiteX26" fmla="*/ 581833 w 607611"/>
              <a:gd name="connsiteY26" fmla="*/ 25660 h 606684"/>
              <a:gd name="connsiteX27" fmla="*/ 581833 w 607611"/>
              <a:gd name="connsiteY27" fmla="*/ 58714 h 606684"/>
              <a:gd name="connsiteX28" fmla="*/ 320218 w 607611"/>
              <a:gd name="connsiteY28" fmla="*/ 319856 h 606684"/>
              <a:gd name="connsiteX29" fmla="*/ 287105 w 607611"/>
              <a:gd name="connsiteY29" fmla="*/ 319856 h 606684"/>
              <a:gd name="connsiteX30" fmla="*/ 287105 w 607611"/>
              <a:gd name="connsiteY30" fmla="*/ 286891 h 606684"/>
              <a:gd name="connsiteX31" fmla="*/ 548808 w 607611"/>
              <a:gd name="connsiteY31" fmla="*/ 25660 h 606684"/>
              <a:gd name="connsiteX32" fmla="*/ 565287 w 607611"/>
              <a:gd name="connsiteY32" fmla="*/ 18863 h 606684"/>
              <a:gd name="connsiteX33" fmla="*/ 313851 w 607611"/>
              <a:gd name="connsiteY33" fmla="*/ 143 h 606684"/>
              <a:gd name="connsiteX34" fmla="*/ 468340 w 607611"/>
              <a:gd name="connsiteY34" fmla="*/ 48769 h 606684"/>
              <a:gd name="connsiteX35" fmla="*/ 469587 w 607611"/>
              <a:gd name="connsiteY35" fmla="*/ 60767 h 606684"/>
              <a:gd name="connsiteX36" fmla="*/ 416893 w 607611"/>
              <a:gd name="connsiteY36" fmla="*/ 113380 h 606684"/>
              <a:gd name="connsiteX37" fmla="*/ 407725 w 607611"/>
              <a:gd name="connsiteY37" fmla="*/ 114713 h 606684"/>
              <a:gd name="connsiteX38" fmla="*/ 87916 w 607611"/>
              <a:gd name="connsiteY38" fmla="*/ 298680 h 606684"/>
              <a:gd name="connsiteX39" fmla="*/ 308480 w 607611"/>
              <a:gd name="connsiteY39" fmla="*/ 518818 h 606684"/>
              <a:gd name="connsiteX40" fmla="*/ 492729 w 607611"/>
              <a:gd name="connsiteY40" fmla="*/ 199587 h 606684"/>
              <a:gd name="connsiteX41" fmla="*/ 494064 w 607611"/>
              <a:gd name="connsiteY41" fmla="*/ 190344 h 606684"/>
              <a:gd name="connsiteX42" fmla="*/ 546668 w 607611"/>
              <a:gd name="connsiteY42" fmla="*/ 137731 h 606684"/>
              <a:gd name="connsiteX43" fmla="*/ 558684 w 607611"/>
              <a:gd name="connsiteY43" fmla="*/ 138975 h 606684"/>
              <a:gd name="connsiteX44" fmla="*/ 313376 w 607611"/>
              <a:gd name="connsiteY44" fmla="*/ 606536 h 606684"/>
              <a:gd name="connsiteX45" fmla="*/ 154 w 607611"/>
              <a:gd name="connsiteY45" fmla="*/ 293703 h 606684"/>
              <a:gd name="connsiteX46" fmla="*/ 313851 w 607611"/>
              <a:gd name="connsiteY46" fmla="*/ 143 h 60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7611" h="606684">
                <a:moveTo>
                  <a:pt x="312566" y="199350"/>
                </a:moveTo>
                <a:cubicBezTo>
                  <a:pt x="319241" y="199883"/>
                  <a:pt x="322179" y="207883"/>
                  <a:pt x="317461" y="212594"/>
                </a:cubicBezTo>
                <a:lnTo>
                  <a:pt x="272871" y="257127"/>
                </a:lnTo>
                <a:cubicBezTo>
                  <a:pt x="256584" y="267971"/>
                  <a:pt x="246348" y="287170"/>
                  <a:pt x="248307" y="308503"/>
                </a:cubicBezTo>
                <a:cubicBezTo>
                  <a:pt x="250710" y="334991"/>
                  <a:pt x="272070" y="356324"/>
                  <a:pt x="298504" y="358724"/>
                </a:cubicBezTo>
                <a:cubicBezTo>
                  <a:pt x="319864" y="360591"/>
                  <a:pt x="339089" y="350369"/>
                  <a:pt x="349947" y="334102"/>
                </a:cubicBezTo>
                <a:lnTo>
                  <a:pt x="394538" y="289570"/>
                </a:lnTo>
                <a:cubicBezTo>
                  <a:pt x="399255" y="284859"/>
                  <a:pt x="407265" y="287881"/>
                  <a:pt x="407799" y="294459"/>
                </a:cubicBezTo>
                <a:cubicBezTo>
                  <a:pt x="413228" y="357213"/>
                  <a:pt x="361874" y="410634"/>
                  <a:pt x="298682" y="407701"/>
                </a:cubicBezTo>
                <a:cubicBezTo>
                  <a:pt x="245191" y="405212"/>
                  <a:pt x="201758" y="361835"/>
                  <a:pt x="199177" y="308325"/>
                </a:cubicBezTo>
                <a:cubicBezTo>
                  <a:pt x="196240" y="245216"/>
                  <a:pt x="249820" y="193928"/>
                  <a:pt x="312566" y="199350"/>
                </a:cubicBezTo>
                <a:close/>
                <a:moveTo>
                  <a:pt x="289073" y="119424"/>
                </a:moveTo>
                <a:cubicBezTo>
                  <a:pt x="318821" y="116974"/>
                  <a:pt x="349866" y="121813"/>
                  <a:pt x="379882" y="135456"/>
                </a:cubicBezTo>
                <a:cubicBezTo>
                  <a:pt x="384866" y="137679"/>
                  <a:pt x="386023" y="144167"/>
                  <a:pt x="382196" y="147989"/>
                </a:cubicBezTo>
                <a:lnTo>
                  <a:pt x="356564" y="173587"/>
                </a:lnTo>
                <a:cubicBezTo>
                  <a:pt x="354428" y="175721"/>
                  <a:pt x="351313" y="176432"/>
                  <a:pt x="348465" y="175454"/>
                </a:cubicBezTo>
                <a:cubicBezTo>
                  <a:pt x="260887" y="144789"/>
                  <a:pt x="169749" y="209585"/>
                  <a:pt x="168058" y="300691"/>
                </a:cubicBezTo>
                <a:cubicBezTo>
                  <a:pt x="166545" y="377575"/>
                  <a:pt x="229469" y="440415"/>
                  <a:pt x="306367" y="438904"/>
                </a:cubicBezTo>
                <a:cubicBezTo>
                  <a:pt x="397416" y="437127"/>
                  <a:pt x="462565" y="346288"/>
                  <a:pt x="431770" y="258649"/>
                </a:cubicBezTo>
                <a:cubicBezTo>
                  <a:pt x="430791" y="255805"/>
                  <a:pt x="431503" y="252694"/>
                  <a:pt x="433639" y="250560"/>
                </a:cubicBezTo>
                <a:lnTo>
                  <a:pt x="459272" y="225051"/>
                </a:lnTo>
                <a:cubicBezTo>
                  <a:pt x="463099" y="221140"/>
                  <a:pt x="469596" y="222296"/>
                  <a:pt x="471821" y="227273"/>
                </a:cubicBezTo>
                <a:cubicBezTo>
                  <a:pt x="526557" y="347266"/>
                  <a:pt x="439958" y="483524"/>
                  <a:pt x="309749" y="487701"/>
                </a:cubicBezTo>
                <a:cubicBezTo>
                  <a:pt x="203125" y="491079"/>
                  <a:pt x="115725" y="403795"/>
                  <a:pt x="119107" y="297313"/>
                </a:cubicBezTo>
                <a:cubicBezTo>
                  <a:pt x="122244" y="199719"/>
                  <a:pt x="199826" y="126774"/>
                  <a:pt x="289073" y="119424"/>
                </a:cubicBezTo>
                <a:close/>
                <a:moveTo>
                  <a:pt x="565287" y="18863"/>
                </a:moveTo>
                <a:cubicBezTo>
                  <a:pt x="571262" y="18863"/>
                  <a:pt x="577248" y="21129"/>
                  <a:pt x="581833" y="25660"/>
                </a:cubicBezTo>
                <a:cubicBezTo>
                  <a:pt x="590912" y="34812"/>
                  <a:pt x="590912" y="49562"/>
                  <a:pt x="581833" y="58714"/>
                </a:cubicBezTo>
                <a:lnTo>
                  <a:pt x="320218" y="319856"/>
                </a:lnTo>
                <a:cubicBezTo>
                  <a:pt x="311050" y="328919"/>
                  <a:pt x="296273" y="328919"/>
                  <a:pt x="287105" y="319856"/>
                </a:cubicBezTo>
                <a:cubicBezTo>
                  <a:pt x="278025" y="310704"/>
                  <a:pt x="278025" y="295954"/>
                  <a:pt x="287105" y="286891"/>
                </a:cubicBezTo>
                <a:lnTo>
                  <a:pt x="548808" y="25660"/>
                </a:lnTo>
                <a:cubicBezTo>
                  <a:pt x="553348" y="21129"/>
                  <a:pt x="559312" y="18863"/>
                  <a:pt x="565287" y="18863"/>
                </a:cubicBezTo>
                <a:close/>
                <a:moveTo>
                  <a:pt x="313851" y="143"/>
                </a:moveTo>
                <a:cubicBezTo>
                  <a:pt x="366314" y="1761"/>
                  <a:pt x="419519" y="17175"/>
                  <a:pt x="468340" y="48769"/>
                </a:cubicBezTo>
                <a:cubicBezTo>
                  <a:pt x="472524" y="51435"/>
                  <a:pt x="473058" y="57301"/>
                  <a:pt x="469587" y="60767"/>
                </a:cubicBezTo>
                <a:lnTo>
                  <a:pt x="416893" y="113380"/>
                </a:lnTo>
                <a:cubicBezTo>
                  <a:pt x="414490" y="115779"/>
                  <a:pt x="410752" y="116313"/>
                  <a:pt x="407725" y="114713"/>
                </a:cubicBezTo>
                <a:cubicBezTo>
                  <a:pt x="266112" y="36594"/>
                  <a:pt x="91388" y="137731"/>
                  <a:pt x="87916" y="298680"/>
                </a:cubicBezTo>
                <a:cubicBezTo>
                  <a:pt x="85246" y="421236"/>
                  <a:pt x="185648" y="521484"/>
                  <a:pt x="308480" y="518818"/>
                </a:cubicBezTo>
                <a:cubicBezTo>
                  <a:pt x="469587" y="515352"/>
                  <a:pt x="570968" y="340983"/>
                  <a:pt x="492729" y="199587"/>
                </a:cubicBezTo>
                <a:cubicBezTo>
                  <a:pt x="491038" y="196565"/>
                  <a:pt x="491572" y="192743"/>
                  <a:pt x="494064" y="190344"/>
                </a:cubicBezTo>
                <a:lnTo>
                  <a:pt x="546668" y="137731"/>
                </a:lnTo>
                <a:cubicBezTo>
                  <a:pt x="550140" y="134265"/>
                  <a:pt x="556014" y="134887"/>
                  <a:pt x="558684" y="138975"/>
                </a:cubicBezTo>
                <a:cubicBezTo>
                  <a:pt x="685611" y="334496"/>
                  <a:pt x="552098" y="598982"/>
                  <a:pt x="313376" y="606536"/>
                </a:cubicBezTo>
                <a:cubicBezTo>
                  <a:pt x="138295" y="611957"/>
                  <a:pt x="-5365" y="468605"/>
                  <a:pt x="154" y="293703"/>
                </a:cubicBezTo>
                <a:cubicBezTo>
                  <a:pt x="5761" y="114602"/>
                  <a:pt x="156464" y="-4710"/>
                  <a:pt x="313851" y="143"/>
                </a:cubicBezTo>
                <a:close/>
              </a:path>
            </a:pathLst>
          </a:custGeom>
          <a:solidFill>
            <a:srgbClr val="FFC353"/>
          </a:solidFill>
          <a:ln>
            <a:noFill/>
          </a:ln>
        </p:spPr>
      </p:sp>
    </p:spTree>
    <p:custDataLst>
      <p:tags r:id="rId2"/>
    </p:custDataLst>
    <p:extLst>
      <p:ext uri="{BB962C8B-B14F-4D97-AF65-F5344CB8AC3E}">
        <p14:creationId xmlns:p14="http://schemas.microsoft.com/office/powerpoint/2010/main" val="15240268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23213A5A-E2C7-47F5-90FB-3D56C67281C8}"/>
              </a:ext>
            </a:extLst>
          </p:cNvPr>
          <p:cNvSpPr/>
          <p:nvPr/>
        </p:nvSpPr>
        <p:spPr>
          <a:xfrm>
            <a:off x="0" y="1034704"/>
            <a:ext cx="12192000" cy="1777944"/>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 name="矩形 1"/>
          <p:cNvSpPr/>
          <p:nvPr/>
        </p:nvSpPr>
        <p:spPr>
          <a:xfrm>
            <a:off x="2372810" y="1378911"/>
            <a:ext cx="8648217" cy="1089529"/>
          </a:xfrm>
          <a:prstGeom prst="rect">
            <a:avLst/>
          </a:prstGeom>
        </p:spPr>
        <p:txBody>
          <a:bodyPr wrap="square">
            <a:spAutoFit/>
          </a:bodyPr>
          <a:lstStyle/>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模式可以对商家的营销效果进行直观的统计和追踪评估，规避了传统营销模式的推广效果不可预测性，</a:t>
            </a:r>
            <a:r>
              <a:rPr lang="en-US" altLang="zh-CN"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将线上订单和线下消费结合，所有的消费行为均可以准确统计，进而吸引更多的商家进来，为消费者提供更多优质的产品和服务</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lightning-in-a-circle_924"/>
          <p:cNvSpPr>
            <a:spLocks noChangeAspect="1"/>
          </p:cNvSpPr>
          <p:nvPr/>
        </p:nvSpPr>
        <p:spPr bwMode="auto">
          <a:xfrm>
            <a:off x="1201837" y="1503126"/>
            <a:ext cx="804848" cy="841097"/>
          </a:xfrm>
          <a:custGeom>
            <a:avLst/>
            <a:gdLst>
              <a:gd name="connsiteX0" fmla="*/ 429254 w 551291"/>
              <a:gd name="connsiteY0" fmla="*/ 48738 h 576120"/>
              <a:gd name="connsiteX1" fmla="*/ 551291 w 551291"/>
              <a:gd name="connsiteY1" fmla="*/ 276623 h 576120"/>
              <a:gd name="connsiteX2" fmla="*/ 275631 w 551291"/>
              <a:gd name="connsiteY2" fmla="*/ 550372 h 576120"/>
              <a:gd name="connsiteX3" fmla="*/ 182308 w 551291"/>
              <a:gd name="connsiteY3" fmla="*/ 534606 h 576120"/>
              <a:gd name="connsiteX4" fmla="*/ 218201 w 551291"/>
              <a:gd name="connsiteY4" fmla="*/ 500209 h 576120"/>
              <a:gd name="connsiteX5" fmla="*/ 275631 w 551291"/>
              <a:gd name="connsiteY5" fmla="*/ 510241 h 576120"/>
              <a:gd name="connsiteX6" fmla="*/ 509655 w 551291"/>
              <a:gd name="connsiteY6" fmla="*/ 276623 h 576120"/>
              <a:gd name="connsiteX7" fmla="*/ 412025 w 551291"/>
              <a:gd name="connsiteY7" fmla="*/ 87435 h 576120"/>
              <a:gd name="connsiteX8" fmla="*/ 275582 w 551291"/>
              <a:gd name="connsiteY8" fmla="*/ 1379 h 576120"/>
              <a:gd name="connsiteX9" fmla="*/ 377490 w 551291"/>
              <a:gd name="connsiteY9" fmla="*/ 21452 h 576120"/>
              <a:gd name="connsiteX10" fmla="*/ 343042 w 551291"/>
              <a:gd name="connsiteY10" fmla="*/ 52995 h 576120"/>
              <a:gd name="connsiteX11" fmla="*/ 275582 w 551291"/>
              <a:gd name="connsiteY11" fmla="*/ 42958 h 576120"/>
              <a:gd name="connsiteX12" fmla="*/ 41624 w 551291"/>
              <a:gd name="connsiteY12" fmla="*/ 276664 h 576120"/>
              <a:gd name="connsiteX13" fmla="*/ 149274 w 551291"/>
              <a:gd name="connsiteY13" fmla="*/ 471657 h 576120"/>
              <a:gd name="connsiteX14" fmla="*/ 132050 w 551291"/>
              <a:gd name="connsiteY14" fmla="*/ 510369 h 576120"/>
              <a:gd name="connsiteX15" fmla="*/ 0 w 551291"/>
              <a:gd name="connsiteY15" fmla="*/ 276664 h 576120"/>
              <a:gd name="connsiteX16" fmla="*/ 275582 w 551291"/>
              <a:gd name="connsiteY16" fmla="*/ 1379 h 576120"/>
              <a:gd name="connsiteX17" fmla="*/ 422021 w 551291"/>
              <a:gd name="connsiteY17" fmla="*/ 0 h 576120"/>
              <a:gd name="connsiteX18" fmla="*/ 335917 w 551291"/>
              <a:gd name="connsiteY18" fmla="*/ 247932 h 576120"/>
              <a:gd name="connsiteX19" fmla="*/ 459332 w 551291"/>
              <a:gd name="connsiteY19" fmla="*/ 247932 h 576120"/>
              <a:gd name="connsiteX20" fmla="*/ 120659 w 551291"/>
              <a:gd name="connsiteY20" fmla="*/ 576120 h 576120"/>
              <a:gd name="connsiteX21" fmla="*/ 215373 w 551291"/>
              <a:gd name="connsiteY21" fmla="*/ 328188 h 576120"/>
              <a:gd name="connsiteX22" fmla="*/ 91958 w 551291"/>
              <a:gd name="connsiteY22" fmla="*/ 328188 h 57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1291" h="576120">
                <a:moveTo>
                  <a:pt x="429254" y="48738"/>
                </a:moveTo>
                <a:cubicBezTo>
                  <a:pt x="502476" y="97468"/>
                  <a:pt x="551291" y="182029"/>
                  <a:pt x="551291" y="276623"/>
                </a:cubicBezTo>
                <a:cubicBezTo>
                  <a:pt x="551291" y="427113"/>
                  <a:pt x="427818" y="550372"/>
                  <a:pt x="275631" y="550372"/>
                </a:cubicBezTo>
                <a:cubicBezTo>
                  <a:pt x="241173" y="550372"/>
                  <a:pt x="212458" y="546072"/>
                  <a:pt x="182308" y="534606"/>
                </a:cubicBezTo>
                <a:lnTo>
                  <a:pt x="218201" y="500209"/>
                </a:lnTo>
                <a:cubicBezTo>
                  <a:pt x="238302" y="505942"/>
                  <a:pt x="254095" y="510241"/>
                  <a:pt x="275631" y="510241"/>
                </a:cubicBezTo>
                <a:cubicBezTo>
                  <a:pt x="404846" y="510241"/>
                  <a:pt x="509655" y="405615"/>
                  <a:pt x="509655" y="276623"/>
                </a:cubicBezTo>
                <a:cubicBezTo>
                  <a:pt x="509655" y="197795"/>
                  <a:pt x="470890" y="128999"/>
                  <a:pt x="412025" y="87435"/>
                </a:cubicBezTo>
                <a:close/>
                <a:moveTo>
                  <a:pt x="275582" y="1379"/>
                </a:moveTo>
                <a:cubicBezTo>
                  <a:pt x="311465" y="1379"/>
                  <a:pt x="345913" y="8548"/>
                  <a:pt x="377490" y="21452"/>
                </a:cubicBezTo>
                <a:lnTo>
                  <a:pt x="343042" y="52995"/>
                </a:lnTo>
                <a:cubicBezTo>
                  <a:pt x="321512" y="45826"/>
                  <a:pt x="298547" y="42958"/>
                  <a:pt x="275582" y="42958"/>
                </a:cubicBezTo>
                <a:cubicBezTo>
                  <a:pt x="146403" y="42958"/>
                  <a:pt x="41624" y="147624"/>
                  <a:pt x="41624" y="276664"/>
                </a:cubicBezTo>
                <a:cubicBezTo>
                  <a:pt x="41624" y="358389"/>
                  <a:pt x="84684" y="430078"/>
                  <a:pt x="149274" y="471657"/>
                </a:cubicBezTo>
                <a:lnTo>
                  <a:pt x="132050" y="510369"/>
                </a:lnTo>
                <a:cubicBezTo>
                  <a:pt x="53107" y="461621"/>
                  <a:pt x="0" y="375594"/>
                  <a:pt x="0" y="276664"/>
                </a:cubicBezTo>
                <a:cubicBezTo>
                  <a:pt x="0" y="124684"/>
                  <a:pt x="123438" y="1379"/>
                  <a:pt x="275582" y="1379"/>
                </a:cubicBezTo>
                <a:close/>
                <a:moveTo>
                  <a:pt x="422021" y="0"/>
                </a:moveTo>
                <a:lnTo>
                  <a:pt x="335917" y="247932"/>
                </a:lnTo>
                <a:lnTo>
                  <a:pt x="459332" y="247932"/>
                </a:lnTo>
                <a:lnTo>
                  <a:pt x="120659" y="576120"/>
                </a:lnTo>
                <a:lnTo>
                  <a:pt x="215373" y="328188"/>
                </a:lnTo>
                <a:lnTo>
                  <a:pt x="91958" y="328188"/>
                </a:lnTo>
                <a:close/>
              </a:path>
            </a:pathLst>
          </a:custGeom>
          <a:solidFill>
            <a:schemeClr val="bg1"/>
          </a:solidFill>
          <a:ln>
            <a:noFill/>
          </a:ln>
        </p:spPr>
      </p:sp>
      <p:pic>
        <p:nvPicPr>
          <p:cNvPr id="6" name="图片 5"/>
          <p:cNvPicPr>
            <a:picLocks noChangeAspect="1"/>
          </p:cNvPicPr>
          <p:nvPr/>
        </p:nvPicPr>
        <p:blipFill>
          <a:blip r:embed="rId4"/>
          <a:stretch>
            <a:fillRect/>
          </a:stretch>
        </p:blipFill>
        <p:spPr>
          <a:xfrm>
            <a:off x="3714750" y="3156855"/>
            <a:ext cx="4762500" cy="3200400"/>
          </a:xfrm>
          <a:prstGeom prst="rect">
            <a:avLst/>
          </a:prstGeom>
        </p:spPr>
      </p:pic>
    </p:spTree>
    <p:custDataLst>
      <p:tags r:id="rId2"/>
    </p:custDataLst>
    <p:extLst>
      <p:ext uri="{BB962C8B-B14F-4D97-AF65-F5344CB8AC3E}">
        <p14:creationId xmlns:p14="http://schemas.microsoft.com/office/powerpoint/2010/main" val="29289988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iş1iḋê"/>
          <p:cNvGrpSpPr/>
          <p:nvPr/>
        </p:nvGrpSpPr>
        <p:grpSpPr>
          <a:xfrm>
            <a:off x="2799285" y="1007906"/>
            <a:ext cx="1865929" cy="2166327"/>
            <a:chOff x="2799285" y="1320422"/>
            <a:chExt cx="1865929" cy="2166327"/>
          </a:xfrm>
        </p:grpSpPr>
        <p:sp>
          <p:nvSpPr>
            <p:cNvPr id="27" name="iṥ1íḑé"/>
            <p:cNvSpPr/>
            <p:nvPr/>
          </p:nvSpPr>
          <p:spPr>
            <a:xfrm rot="5400000">
              <a:off x="2174153" y="1945554"/>
              <a:ext cx="2166327" cy="916064"/>
            </a:xfrm>
            <a:custGeom>
              <a:avLst/>
              <a:gdLst>
                <a:gd name="connsiteX0" fmla="*/ 0 w 2166327"/>
                <a:gd name="connsiteY0" fmla="*/ 0 h 916064"/>
                <a:gd name="connsiteX1" fmla="*/ 2166327 w 2166327"/>
                <a:gd name="connsiteY1" fmla="*/ 0 h 916064"/>
                <a:gd name="connsiteX2" fmla="*/ 2159127 w 2166327"/>
                <a:gd name="connsiteY2" fmla="*/ 12497 h 916064"/>
                <a:gd name="connsiteX3" fmla="*/ 2166326 w 2166327"/>
                <a:gd name="connsiteY3" fmla="*/ 12497 h 916064"/>
                <a:gd name="connsiteX4" fmla="*/ 1714542 w 2166327"/>
                <a:gd name="connsiteY4" fmla="*/ 916064 h 916064"/>
                <a:gd name="connsiteX5" fmla="*/ 451785 w 2166327"/>
                <a:gd name="connsiteY5" fmla="*/ 916064 h 916064"/>
                <a:gd name="connsiteX6" fmla="*/ 2 w 2166327"/>
                <a:gd name="connsiteY6" fmla="*/ 12497 h 916064"/>
                <a:gd name="connsiteX7" fmla="*/ 7200 w 2166327"/>
                <a:gd name="connsiteY7" fmla="*/ 12497 h 91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6327" h="916064">
                  <a:moveTo>
                    <a:pt x="0" y="0"/>
                  </a:moveTo>
                  <a:lnTo>
                    <a:pt x="2166327" y="0"/>
                  </a:lnTo>
                  <a:lnTo>
                    <a:pt x="2159127" y="12497"/>
                  </a:lnTo>
                  <a:lnTo>
                    <a:pt x="2166326" y="12497"/>
                  </a:lnTo>
                  <a:lnTo>
                    <a:pt x="1714542" y="916064"/>
                  </a:lnTo>
                  <a:lnTo>
                    <a:pt x="451785" y="916064"/>
                  </a:lnTo>
                  <a:lnTo>
                    <a:pt x="2" y="12497"/>
                  </a:lnTo>
                  <a:lnTo>
                    <a:pt x="7200" y="12497"/>
                  </a:lnTo>
                  <a:close/>
                </a:path>
              </a:pathLst>
            </a:custGeom>
            <a:solidFill>
              <a:schemeClr val="bg1">
                <a:lumMod val="8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28" name="ïṣlîde"/>
            <p:cNvSpPr/>
            <p:nvPr/>
          </p:nvSpPr>
          <p:spPr>
            <a:xfrm rot="5400000">
              <a:off x="3130269" y="1951803"/>
              <a:ext cx="2166323" cy="903566"/>
            </a:xfrm>
            <a:custGeom>
              <a:avLst/>
              <a:gdLst>
                <a:gd name="connsiteX0" fmla="*/ 1419283 w 2166323"/>
                <a:gd name="connsiteY0" fmla="*/ 178156 h 903566"/>
                <a:gd name="connsiteX1" fmla="*/ 1419283 w 2166323"/>
                <a:gd name="connsiteY1" fmla="*/ 0 h 903566"/>
                <a:gd name="connsiteX2" fmla="*/ 1714541 w 2166323"/>
                <a:gd name="connsiteY2" fmla="*/ 0 h 903566"/>
                <a:gd name="connsiteX3" fmla="*/ 2166323 w 2166323"/>
                <a:gd name="connsiteY3" fmla="*/ 903566 h 903566"/>
                <a:gd name="connsiteX4" fmla="*/ 1957743 w 2166323"/>
                <a:gd name="connsiteY4" fmla="*/ 903566 h 903566"/>
                <a:gd name="connsiteX5" fmla="*/ 1595038 w 2166323"/>
                <a:gd name="connsiteY5" fmla="*/ 178156 h 903566"/>
                <a:gd name="connsiteX6" fmla="*/ 0 w 2166323"/>
                <a:gd name="connsiteY6" fmla="*/ 903566 h 903566"/>
                <a:gd name="connsiteX7" fmla="*/ 451784 w 2166323"/>
                <a:gd name="connsiteY7" fmla="*/ 0 h 903566"/>
                <a:gd name="connsiteX8" fmla="*/ 883730 w 2166323"/>
                <a:gd name="connsiteY8" fmla="*/ 0 h 903566"/>
                <a:gd name="connsiteX9" fmla="*/ 883730 w 2166323"/>
                <a:gd name="connsiteY9" fmla="*/ 178156 h 903566"/>
                <a:gd name="connsiteX10" fmla="*/ 571289 w 2166323"/>
                <a:gd name="connsiteY10" fmla="*/ 178156 h 903566"/>
                <a:gd name="connsiteX11" fmla="*/ 208584 w 2166323"/>
                <a:gd name="connsiteY11" fmla="*/ 903566 h 90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6323" h="903566">
                  <a:moveTo>
                    <a:pt x="1419283" y="178156"/>
                  </a:moveTo>
                  <a:lnTo>
                    <a:pt x="1419283" y="0"/>
                  </a:lnTo>
                  <a:lnTo>
                    <a:pt x="1714541" y="0"/>
                  </a:lnTo>
                  <a:lnTo>
                    <a:pt x="2166323" y="903566"/>
                  </a:lnTo>
                  <a:lnTo>
                    <a:pt x="1957743" y="903566"/>
                  </a:lnTo>
                  <a:lnTo>
                    <a:pt x="1595038" y="178156"/>
                  </a:lnTo>
                  <a:close/>
                  <a:moveTo>
                    <a:pt x="0" y="903566"/>
                  </a:moveTo>
                  <a:lnTo>
                    <a:pt x="451784" y="0"/>
                  </a:lnTo>
                  <a:lnTo>
                    <a:pt x="883730" y="0"/>
                  </a:lnTo>
                  <a:lnTo>
                    <a:pt x="883730" y="178156"/>
                  </a:lnTo>
                  <a:lnTo>
                    <a:pt x="571289" y="178156"/>
                  </a:lnTo>
                  <a:lnTo>
                    <a:pt x="208584" y="903566"/>
                  </a:lnTo>
                  <a:close/>
                </a:path>
              </a:pathLst>
            </a:custGeom>
            <a:solidFill>
              <a:schemeClr val="bg1">
                <a:lumMod val="8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grpSp>
      <p:cxnSp>
        <p:nvCxnSpPr>
          <p:cNvPr id="20" name="直接连接符 19"/>
          <p:cNvCxnSpPr/>
          <p:nvPr/>
        </p:nvCxnSpPr>
        <p:spPr>
          <a:xfrm>
            <a:off x="7087271" y="4235103"/>
            <a:ext cx="4431625"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1619080" y="3761025"/>
            <a:ext cx="3922671" cy="1421928"/>
          </a:xfrm>
          <a:prstGeom prst="rect">
            <a:avLst/>
          </a:prstGeom>
        </p:spPr>
        <p:txBody>
          <a:bodyPr wrap="square">
            <a:spAutoFit/>
          </a:bodyPr>
          <a:lstStyle/>
          <a:p>
            <a:pPr algn="just">
              <a:lnSpc>
                <a:spcPct val="120000"/>
              </a:lnSpc>
            </a:pPr>
            <a:r>
              <a:rPr lang="en-US"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模式打通了线上线下的信息和体验环节，让线下消费者避免了因信息不对称而遭受的</a:t>
            </a:r>
            <a:r>
              <a:rPr lang="en-US"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价格蒙蔽</a:t>
            </a:r>
            <a:r>
              <a:rPr lang="en-US"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，同时实现线上消费者</a:t>
            </a:r>
            <a:r>
              <a:rPr lang="en-US"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售前体验</a:t>
            </a:r>
            <a:r>
              <a:rPr lang="en-US"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0" name="MH_Text_1"/>
          <p:cNvSpPr txBox="1">
            <a:spLocks noChangeArrowheads="1"/>
          </p:cNvSpPr>
          <p:nvPr>
            <p:custDataLst>
              <p:tags r:id="rId1"/>
            </p:custDataLst>
          </p:nvPr>
        </p:nvSpPr>
        <p:spPr bwMode="auto">
          <a:xfrm flipH="1">
            <a:off x="7087271" y="2822276"/>
            <a:ext cx="395605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spcAft>
                <a:spcPts val="0"/>
              </a:spcAft>
            </a:pPr>
            <a:r>
              <a:rPr lang="en-US"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在服务业中具有优势，价格便宜、购买方便，且折扣信息等能及时获知</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1" name="MH_Text_2"/>
          <p:cNvSpPr txBox="1">
            <a:spLocks noChangeArrowheads="1"/>
          </p:cNvSpPr>
          <p:nvPr>
            <p:custDataLst>
              <p:tags r:id="rId2"/>
            </p:custDataLst>
          </p:nvPr>
        </p:nvSpPr>
        <p:spPr bwMode="auto">
          <a:xfrm flipH="1">
            <a:off x="7087271" y="4436763"/>
            <a:ext cx="395605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spcAft>
                <a:spcPts val="0"/>
              </a:spcAft>
            </a:pPr>
            <a:r>
              <a:rPr lang="en-US"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模式将拓宽电子商务的发展方向，由规模化走向多元化</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48" name="组合 47"/>
          <p:cNvGrpSpPr/>
          <p:nvPr/>
        </p:nvGrpSpPr>
        <p:grpSpPr>
          <a:xfrm>
            <a:off x="6427659" y="3073456"/>
            <a:ext cx="586664" cy="586664"/>
            <a:chOff x="4610438" y="5197549"/>
            <a:chExt cx="586664" cy="586664"/>
          </a:xfrm>
        </p:grpSpPr>
        <p:sp>
          <p:nvSpPr>
            <p:cNvPr id="43" name="Oval 12"/>
            <p:cNvSpPr/>
            <p:nvPr/>
          </p:nvSpPr>
          <p:spPr>
            <a:xfrm>
              <a:off x="4610438" y="5197549"/>
              <a:ext cx="586664" cy="58666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44" name="Group 30"/>
            <p:cNvGrpSpPr/>
            <p:nvPr/>
          </p:nvGrpSpPr>
          <p:grpSpPr>
            <a:xfrm>
              <a:off x="4768588" y="5397030"/>
              <a:ext cx="302838" cy="189793"/>
              <a:chOff x="1091193" y="3568834"/>
              <a:chExt cx="365425" cy="229016"/>
            </a:xfrm>
            <a:solidFill>
              <a:schemeClr val="bg1"/>
            </a:solidFill>
          </p:grpSpPr>
          <p:sp>
            <p:nvSpPr>
              <p:cNvPr id="45"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46"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47"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49" name="组合 48"/>
          <p:cNvGrpSpPr/>
          <p:nvPr/>
        </p:nvGrpSpPr>
        <p:grpSpPr>
          <a:xfrm>
            <a:off x="6421608" y="4748978"/>
            <a:ext cx="586664" cy="586664"/>
            <a:chOff x="5852008" y="5197549"/>
            <a:chExt cx="586664" cy="586664"/>
          </a:xfrm>
        </p:grpSpPr>
        <p:sp>
          <p:nvSpPr>
            <p:cNvPr id="40" name="Oval 13"/>
            <p:cNvSpPr/>
            <p:nvPr/>
          </p:nvSpPr>
          <p:spPr>
            <a:xfrm>
              <a:off x="5852008" y="5197549"/>
              <a:ext cx="586664" cy="58666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41" name="AutoShape 29"/>
            <p:cNvSpPr>
              <a:spLocks/>
            </p:cNvSpPr>
            <p:nvPr/>
          </p:nvSpPr>
          <p:spPr bwMode="auto">
            <a:xfrm>
              <a:off x="6001319" y="5356687"/>
              <a:ext cx="303359" cy="274837"/>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50" name="组合 49"/>
          <p:cNvGrpSpPr/>
          <p:nvPr/>
        </p:nvGrpSpPr>
        <p:grpSpPr>
          <a:xfrm>
            <a:off x="950097" y="3757232"/>
            <a:ext cx="586664" cy="586664"/>
            <a:chOff x="7014323" y="5197549"/>
            <a:chExt cx="586664" cy="586664"/>
          </a:xfrm>
        </p:grpSpPr>
        <p:sp>
          <p:nvSpPr>
            <p:cNvPr id="37" name="Oval 14"/>
            <p:cNvSpPr/>
            <p:nvPr/>
          </p:nvSpPr>
          <p:spPr>
            <a:xfrm>
              <a:off x="7014323" y="5197549"/>
              <a:ext cx="586664" cy="58666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38" name="AutoShape 46"/>
            <p:cNvSpPr>
              <a:spLocks/>
            </p:cNvSpPr>
            <p:nvPr/>
          </p:nvSpPr>
          <p:spPr bwMode="auto">
            <a:xfrm>
              <a:off x="7172322" y="5328012"/>
              <a:ext cx="303361" cy="3033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pic>
        <p:nvPicPr>
          <p:cNvPr id="52" name="图片 51"/>
          <p:cNvPicPr>
            <a:picLocks noChangeAspect="1"/>
          </p:cNvPicPr>
          <p:nvPr/>
        </p:nvPicPr>
        <p:blipFill>
          <a:blip r:embed="rId5"/>
          <a:stretch>
            <a:fillRect/>
          </a:stretch>
        </p:blipFill>
        <p:spPr>
          <a:xfrm>
            <a:off x="2693261" y="1499705"/>
            <a:ext cx="1902117" cy="1182727"/>
          </a:xfrm>
          <a:prstGeom prst="rect">
            <a:avLst/>
          </a:prstGeom>
        </p:spPr>
      </p:pic>
      <p:grpSp>
        <p:nvGrpSpPr>
          <p:cNvPr id="53" name="acef9dee-2d70-48f9-a0f5-9bcb15d6252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3"/>
            </p:custDataLst>
          </p:nvPr>
        </p:nvGrpSpPr>
        <p:grpSpPr>
          <a:xfrm>
            <a:off x="4936490" y="1317761"/>
            <a:ext cx="1867112" cy="1472922"/>
            <a:chOff x="3101976" y="1054101"/>
            <a:chExt cx="6022975" cy="4751387"/>
          </a:xfrm>
        </p:grpSpPr>
        <p:sp>
          <p:nvSpPr>
            <p:cNvPr id="54" name="islíḑé">
              <a:extLst>
                <a:ext uri="{FF2B5EF4-FFF2-40B4-BE49-F238E27FC236}">
                  <a16:creationId xmlns:a16="http://schemas.microsoft.com/office/drawing/2014/main" id="{3694513D-916A-4C1F-9788-7079C8CC3A21}"/>
                </a:ext>
              </a:extLst>
            </p:cNvPr>
            <p:cNvSpPr/>
            <p:nvPr/>
          </p:nvSpPr>
          <p:spPr bwMode="auto">
            <a:xfrm>
              <a:off x="3101976" y="5167313"/>
              <a:ext cx="6022975" cy="638175"/>
            </a:xfrm>
            <a:custGeom>
              <a:avLst/>
              <a:gdLst>
                <a:gd name="T0" fmla="*/ 1564 w 3376"/>
                <a:gd name="T1" fmla="*/ 0 h 358"/>
                <a:gd name="T2" fmla="*/ 1541 w 3376"/>
                <a:gd name="T3" fmla="*/ 0 h 358"/>
                <a:gd name="T4" fmla="*/ 1248 w 3376"/>
                <a:gd name="T5" fmla="*/ 13 h 358"/>
                <a:gd name="T6" fmla="*/ 1139 w 3376"/>
                <a:gd name="T7" fmla="*/ 29 h 358"/>
                <a:gd name="T8" fmla="*/ 919 w 3376"/>
                <a:gd name="T9" fmla="*/ 56 h 358"/>
                <a:gd name="T10" fmla="*/ 741 w 3376"/>
                <a:gd name="T11" fmla="*/ 70 h 358"/>
                <a:gd name="T12" fmla="*/ 673 w 3376"/>
                <a:gd name="T13" fmla="*/ 73 h 358"/>
                <a:gd name="T14" fmla="*/ 569 w 3376"/>
                <a:gd name="T15" fmla="*/ 65 h 358"/>
                <a:gd name="T16" fmla="*/ 447 w 3376"/>
                <a:gd name="T17" fmla="*/ 42 h 358"/>
                <a:gd name="T18" fmla="*/ 309 w 3376"/>
                <a:gd name="T19" fmla="*/ 20 h 358"/>
                <a:gd name="T20" fmla="*/ 307 w 3376"/>
                <a:gd name="T21" fmla="*/ 20 h 358"/>
                <a:gd name="T22" fmla="*/ 111 w 3376"/>
                <a:gd name="T23" fmla="*/ 43 h 358"/>
                <a:gd name="T24" fmla="*/ 44 w 3376"/>
                <a:gd name="T25" fmla="*/ 81 h 358"/>
                <a:gd name="T26" fmla="*/ 39 w 3376"/>
                <a:gd name="T27" fmla="*/ 254 h 358"/>
                <a:gd name="T28" fmla="*/ 336 w 3376"/>
                <a:gd name="T29" fmla="*/ 348 h 358"/>
                <a:gd name="T30" fmla="*/ 361 w 3376"/>
                <a:gd name="T31" fmla="*/ 349 h 358"/>
                <a:gd name="T32" fmla="*/ 635 w 3376"/>
                <a:gd name="T33" fmla="*/ 338 h 358"/>
                <a:gd name="T34" fmla="*/ 911 w 3376"/>
                <a:gd name="T35" fmla="*/ 329 h 358"/>
                <a:gd name="T36" fmla="*/ 916 w 3376"/>
                <a:gd name="T37" fmla="*/ 329 h 358"/>
                <a:gd name="T38" fmla="*/ 991 w 3376"/>
                <a:gd name="T39" fmla="*/ 329 h 358"/>
                <a:gd name="T40" fmla="*/ 1490 w 3376"/>
                <a:gd name="T41" fmla="*/ 316 h 358"/>
                <a:gd name="T42" fmla="*/ 1809 w 3376"/>
                <a:gd name="T43" fmla="*/ 308 h 358"/>
                <a:gd name="T44" fmla="*/ 2029 w 3376"/>
                <a:gd name="T45" fmla="*/ 308 h 358"/>
                <a:gd name="T46" fmla="*/ 2580 w 3376"/>
                <a:gd name="T47" fmla="*/ 334 h 358"/>
                <a:gd name="T48" fmla="*/ 2821 w 3376"/>
                <a:gd name="T49" fmla="*/ 355 h 358"/>
                <a:gd name="T50" fmla="*/ 2884 w 3376"/>
                <a:gd name="T51" fmla="*/ 358 h 358"/>
                <a:gd name="T52" fmla="*/ 3034 w 3376"/>
                <a:gd name="T53" fmla="*/ 349 h 358"/>
                <a:gd name="T54" fmla="*/ 3208 w 3376"/>
                <a:gd name="T55" fmla="*/ 303 h 358"/>
                <a:gd name="T56" fmla="*/ 3342 w 3376"/>
                <a:gd name="T57" fmla="*/ 172 h 358"/>
                <a:gd name="T58" fmla="*/ 2758 w 3376"/>
                <a:gd name="T59" fmla="*/ 40 h 358"/>
                <a:gd name="T60" fmla="*/ 2732 w 3376"/>
                <a:gd name="T61" fmla="*/ 41 h 358"/>
                <a:gd name="T62" fmla="*/ 2547 w 3376"/>
                <a:gd name="T63" fmla="*/ 42 h 358"/>
                <a:gd name="T64" fmla="*/ 2442 w 3376"/>
                <a:gd name="T65" fmla="*/ 40 h 358"/>
                <a:gd name="T66" fmla="*/ 2323 w 3376"/>
                <a:gd name="T67" fmla="*/ 23 h 358"/>
                <a:gd name="T68" fmla="*/ 2204 w 3376"/>
                <a:gd name="T69" fmla="*/ 13 h 358"/>
                <a:gd name="T70" fmla="*/ 1817 w 3376"/>
                <a:gd name="T71" fmla="*/ 0 h 358"/>
                <a:gd name="T72" fmla="*/ 1704 w 3376"/>
                <a:gd name="T73" fmla="*/ 0 h 358"/>
                <a:gd name="T74" fmla="*/ 1564 w 3376"/>
                <a:gd name="T75"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76" h="358">
                  <a:moveTo>
                    <a:pt x="1564" y="0"/>
                  </a:moveTo>
                  <a:cubicBezTo>
                    <a:pt x="1556" y="0"/>
                    <a:pt x="1549" y="0"/>
                    <a:pt x="1541" y="0"/>
                  </a:cubicBezTo>
                  <a:cubicBezTo>
                    <a:pt x="1443" y="0"/>
                    <a:pt x="1345" y="2"/>
                    <a:pt x="1248" y="13"/>
                  </a:cubicBezTo>
                  <a:cubicBezTo>
                    <a:pt x="1211" y="17"/>
                    <a:pt x="1175" y="26"/>
                    <a:pt x="1139" y="29"/>
                  </a:cubicBezTo>
                  <a:cubicBezTo>
                    <a:pt x="1065" y="36"/>
                    <a:pt x="993" y="50"/>
                    <a:pt x="919" y="56"/>
                  </a:cubicBezTo>
                  <a:cubicBezTo>
                    <a:pt x="860" y="61"/>
                    <a:pt x="800" y="64"/>
                    <a:pt x="741" y="70"/>
                  </a:cubicBezTo>
                  <a:cubicBezTo>
                    <a:pt x="719" y="72"/>
                    <a:pt x="696" y="73"/>
                    <a:pt x="673" y="73"/>
                  </a:cubicBezTo>
                  <a:cubicBezTo>
                    <a:pt x="638" y="73"/>
                    <a:pt x="602" y="70"/>
                    <a:pt x="569" y="65"/>
                  </a:cubicBezTo>
                  <a:cubicBezTo>
                    <a:pt x="528" y="57"/>
                    <a:pt x="487" y="53"/>
                    <a:pt x="447" y="42"/>
                  </a:cubicBezTo>
                  <a:cubicBezTo>
                    <a:pt x="403" y="29"/>
                    <a:pt x="355" y="20"/>
                    <a:pt x="309" y="20"/>
                  </a:cubicBezTo>
                  <a:cubicBezTo>
                    <a:pt x="308" y="20"/>
                    <a:pt x="307" y="20"/>
                    <a:pt x="307" y="20"/>
                  </a:cubicBezTo>
                  <a:cubicBezTo>
                    <a:pt x="240" y="21"/>
                    <a:pt x="175" y="21"/>
                    <a:pt x="111" y="43"/>
                  </a:cubicBezTo>
                  <a:cubicBezTo>
                    <a:pt x="89" y="51"/>
                    <a:pt x="61" y="65"/>
                    <a:pt x="44" y="81"/>
                  </a:cubicBezTo>
                  <a:cubicBezTo>
                    <a:pt x="5" y="119"/>
                    <a:pt x="0" y="215"/>
                    <a:pt x="39" y="254"/>
                  </a:cubicBezTo>
                  <a:cubicBezTo>
                    <a:pt x="104" y="321"/>
                    <a:pt x="244" y="347"/>
                    <a:pt x="336" y="348"/>
                  </a:cubicBezTo>
                  <a:cubicBezTo>
                    <a:pt x="344" y="349"/>
                    <a:pt x="353" y="349"/>
                    <a:pt x="361" y="349"/>
                  </a:cubicBezTo>
                  <a:cubicBezTo>
                    <a:pt x="453" y="349"/>
                    <a:pt x="543" y="342"/>
                    <a:pt x="635" y="338"/>
                  </a:cubicBezTo>
                  <a:cubicBezTo>
                    <a:pt x="727" y="334"/>
                    <a:pt x="819" y="329"/>
                    <a:pt x="911" y="329"/>
                  </a:cubicBezTo>
                  <a:cubicBezTo>
                    <a:pt x="912" y="329"/>
                    <a:pt x="914" y="329"/>
                    <a:pt x="916" y="329"/>
                  </a:cubicBezTo>
                  <a:cubicBezTo>
                    <a:pt x="941" y="329"/>
                    <a:pt x="966" y="329"/>
                    <a:pt x="991" y="329"/>
                  </a:cubicBezTo>
                  <a:cubicBezTo>
                    <a:pt x="1157" y="329"/>
                    <a:pt x="1323" y="327"/>
                    <a:pt x="1490" y="316"/>
                  </a:cubicBezTo>
                  <a:cubicBezTo>
                    <a:pt x="1596" y="309"/>
                    <a:pt x="1703" y="308"/>
                    <a:pt x="1809" y="308"/>
                  </a:cubicBezTo>
                  <a:cubicBezTo>
                    <a:pt x="1883" y="308"/>
                    <a:pt x="1956" y="308"/>
                    <a:pt x="2029" y="308"/>
                  </a:cubicBezTo>
                  <a:cubicBezTo>
                    <a:pt x="2214" y="308"/>
                    <a:pt x="2397" y="310"/>
                    <a:pt x="2580" y="334"/>
                  </a:cubicBezTo>
                  <a:cubicBezTo>
                    <a:pt x="2660" y="344"/>
                    <a:pt x="2741" y="348"/>
                    <a:pt x="2821" y="355"/>
                  </a:cubicBezTo>
                  <a:cubicBezTo>
                    <a:pt x="2842" y="357"/>
                    <a:pt x="2863" y="358"/>
                    <a:pt x="2884" y="358"/>
                  </a:cubicBezTo>
                  <a:cubicBezTo>
                    <a:pt x="2934" y="358"/>
                    <a:pt x="2983" y="353"/>
                    <a:pt x="3034" y="349"/>
                  </a:cubicBezTo>
                  <a:cubicBezTo>
                    <a:pt x="3094" y="344"/>
                    <a:pt x="3154" y="329"/>
                    <a:pt x="3208" y="303"/>
                  </a:cubicBezTo>
                  <a:cubicBezTo>
                    <a:pt x="3251" y="283"/>
                    <a:pt x="3328" y="220"/>
                    <a:pt x="3342" y="172"/>
                  </a:cubicBezTo>
                  <a:cubicBezTo>
                    <a:pt x="3376" y="47"/>
                    <a:pt x="2896" y="40"/>
                    <a:pt x="2758" y="40"/>
                  </a:cubicBezTo>
                  <a:cubicBezTo>
                    <a:pt x="2747" y="40"/>
                    <a:pt x="2738" y="41"/>
                    <a:pt x="2732" y="41"/>
                  </a:cubicBezTo>
                  <a:cubicBezTo>
                    <a:pt x="2670" y="41"/>
                    <a:pt x="2608" y="42"/>
                    <a:pt x="2547" y="42"/>
                  </a:cubicBezTo>
                  <a:cubicBezTo>
                    <a:pt x="2512" y="42"/>
                    <a:pt x="2477" y="42"/>
                    <a:pt x="2442" y="40"/>
                  </a:cubicBezTo>
                  <a:cubicBezTo>
                    <a:pt x="2402" y="39"/>
                    <a:pt x="2362" y="31"/>
                    <a:pt x="2323" y="23"/>
                  </a:cubicBezTo>
                  <a:cubicBezTo>
                    <a:pt x="2283" y="14"/>
                    <a:pt x="2244" y="16"/>
                    <a:pt x="2204" y="13"/>
                  </a:cubicBezTo>
                  <a:cubicBezTo>
                    <a:pt x="2075" y="1"/>
                    <a:pt x="1946" y="0"/>
                    <a:pt x="1817" y="0"/>
                  </a:cubicBezTo>
                  <a:cubicBezTo>
                    <a:pt x="1779" y="0"/>
                    <a:pt x="1741" y="0"/>
                    <a:pt x="1704" y="0"/>
                  </a:cubicBezTo>
                  <a:cubicBezTo>
                    <a:pt x="1657" y="0"/>
                    <a:pt x="1611" y="0"/>
                    <a:pt x="1564" y="0"/>
                  </a:cubicBezTo>
                </a:path>
              </a:pathLst>
            </a:custGeom>
            <a:solidFill>
              <a:srgbClr val="F6EA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ïṡlídê">
              <a:extLst>
                <a:ext uri="{FF2B5EF4-FFF2-40B4-BE49-F238E27FC236}">
                  <a16:creationId xmlns:a16="http://schemas.microsoft.com/office/drawing/2014/main" id="{2127B512-A416-479A-99DB-D20E468EAC1E}"/>
                </a:ext>
              </a:extLst>
            </p:cNvPr>
            <p:cNvSpPr/>
            <p:nvPr/>
          </p:nvSpPr>
          <p:spPr bwMode="auto">
            <a:xfrm>
              <a:off x="8115301" y="4106863"/>
              <a:ext cx="119063" cy="104775"/>
            </a:xfrm>
            <a:custGeom>
              <a:avLst/>
              <a:gdLst>
                <a:gd name="T0" fmla="*/ 74 w 75"/>
                <a:gd name="T1" fmla="*/ 22 h 66"/>
                <a:gd name="T2" fmla="*/ 75 w 75"/>
                <a:gd name="T3" fmla="*/ 49 h 66"/>
                <a:gd name="T4" fmla="*/ 27 w 75"/>
                <a:gd name="T5" fmla="*/ 66 h 66"/>
                <a:gd name="T6" fmla="*/ 0 w 75"/>
                <a:gd name="T7" fmla="*/ 45 h 66"/>
                <a:gd name="T8" fmla="*/ 0 w 75"/>
                <a:gd name="T9" fmla="*/ 14 h 66"/>
                <a:gd name="T10" fmla="*/ 27 w 75"/>
                <a:gd name="T11" fmla="*/ 13 h 66"/>
                <a:gd name="T12" fmla="*/ 27 w 75"/>
                <a:gd name="T13" fmla="*/ 6 h 66"/>
                <a:gd name="T14" fmla="*/ 36 w 75"/>
                <a:gd name="T15" fmla="*/ 0 h 66"/>
                <a:gd name="T16" fmla="*/ 74 w 75"/>
                <a:gd name="T17" fmla="*/ 2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66">
                  <a:moveTo>
                    <a:pt x="74" y="22"/>
                  </a:moveTo>
                  <a:lnTo>
                    <a:pt x="75" y="49"/>
                  </a:lnTo>
                  <a:lnTo>
                    <a:pt x="27" y="66"/>
                  </a:lnTo>
                  <a:lnTo>
                    <a:pt x="0" y="45"/>
                  </a:lnTo>
                  <a:lnTo>
                    <a:pt x="0" y="14"/>
                  </a:lnTo>
                  <a:lnTo>
                    <a:pt x="27" y="13"/>
                  </a:lnTo>
                  <a:lnTo>
                    <a:pt x="27" y="6"/>
                  </a:lnTo>
                  <a:lnTo>
                    <a:pt x="36" y="0"/>
                  </a:lnTo>
                  <a:lnTo>
                    <a:pt x="74" y="22"/>
                  </a:lnTo>
                  <a:close/>
                </a:path>
              </a:pathLst>
            </a:custGeom>
            <a:solidFill>
              <a:srgbClr val="E1CF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işḷiḍé">
              <a:extLst>
                <a:ext uri="{FF2B5EF4-FFF2-40B4-BE49-F238E27FC236}">
                  <a16:creationId xmlns:a16="http://schemas.microsoft.com/office/drawing/2014/main" id="{EFFFDB7A-7380-4FF5-9220-B53B987344F4}"/>
                </a:ext>
              </a:extLst>
            </p:cNvPr>
            <p:cNvSpPr/>
            <p:nvPr/>
          </p:nvSpPr>
          <p:spPr bwMode="auto">
            <a:xfrm>
              <a:off x="6365876" y="4429126"/>
              <a:ext cx="325438" cy="1082675"/>
            </a:xfrm>
            <a:custGeom>
              <a:avLst/>
              <a:gdLst>
                <a:gd name="T0" fmla="*/ 195 w 205"/>
                <a:gd name="T1" fmla="*/ 33 h 682"/>
                <a:gd name="T2" fmla="*/ 205 w 205"/>
                <a:gd name="T3" fmla="*/ 272 h 682"/>
                <a:gd name="T4" fmla="*/ 175 w 205"/>
                <a:gd name="T5" fmla="*/ 678 h 682"/>
                <a:gd name="T6" fmla="*/ 130 w 205"/>
                <a:gd name="T7" fmla="*/ 682 h 682"/>
                <a:gd name="T8" fmla="*/ 75 w 205"/>
                <a:gd name="T9" fmla="*/ 313 h 682"/>
                <a:gd name="T10" fmla="*/ 0 w 205"/>
                <a:gd name="T11" fmla="*/ 0 h 682"/>
                <a:gd name="T12" fmla="*/ 195 w 205"/>
                <a:gd name="T13" fmla="*/ 33 h 682"/>
              </a:gdLst>
              <a:ahLst/>
              <a:cxnLst>
                <a:cxn ang="0">
                  <a:pos x="T0" y="T1"/>
                </a:cxn>
                <a:cxn ang="0">
                  <a:pos x="T2" y="T3"/>
                </a:cxn>
                <a:cxn ang="0">
                  <a:pos x="T4" y="T5"/>
                </a:cxn>
                <a:cxn ang="0">
                  <a:pos x="T6" y="T7"/>
                </a:cxn>
                <a:cxn ang="0">
                  <a:pos x="T8" y="T9"/>
                </a:cxn>
                <a:cxn ang="0">
                  <a:pos x="T10" y="T11"/>
                </a:cxn>
                <a:cxn ang="0">
                  <a:pos x="T12" y="T13"/>
                </a:cxn>
              </a:cxnLst>
              <a:rect l="0" t="0" r="r" b="b"/>
              <a:pathLst>
                <a:path w="205" h="682">
                  <a:moveTo>
                    <a:pt x="195" y="33"/>
                  </a:moveTo>
                  <a:lnTo>
                    <a:pt x="205" y="272"/>
                  </a:lnTo>
                  <a:lnTo>
                    <a:pt x="175" y="678"/>
                  </a:lnTo>
                  <a:lnTo>
                    <a:pt x="130" y="682"/>
                  </a:lnTo>
                  <a:lnTo>
                    <a:pt x="75" y="313"/>
                  </a:lnTo>
                  <a:lnTo>
                    <a:pt x="0" y="0"/>
                  </a:lnTo>
                  <a:lnTo>
                    <a:pt x="195" y="33"/>
                  </a:lnTo>
                  <a:close/>
                </a:path>
              </a:pathLst>
            </a:custGeom>
            <a:solidFill>
              <a:srgbClr val="353A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íşlîḑé">
              <a:extLst>
                <a:ext uri="{FF2B5EF4-FFF2-40B4-BE49-F238E27FC236}">
                  <a16:creationId xmlns:a16="http://schemas.microsoft.com/office/drawing/2014/main" id="{E96D8146-BA79-433C-A8AA-8904FBEF1AE1}"/>
                </a:ext>
              </a:extLst>
            </p:cNvPr>
            <p:cNvSpPr/>
            <p:nvPr/>
          </p:nvSpPr>
          <p:spPr bwMode="auto">
            <a:xfrm>
              <a:off x="6572251" y="5497513"/>
              <a:ext cx="115888" cy="61913"/>
            </a:xfrm>
            <a:custGeom>
              <a:avLst/>
              <a:gdLst>
                <a:gd name="T0" fmla="*/ 2 w 73"/>
                <a:gd name="T1" fmla="*/ 39 h 39"/>
                <a:gd name="T2" fmla="*/ 71 w 73"/>
                <a:gd name="T3" fmla="*/ 39 h 39"/>
                <a:gd name="T4" fmla="*/ 73 w 73"/>
                <a:gd name="T5" fmla="*/ 17 h 39"/>
                <a:gd name="T6" fmla="*/ 50 w 73"/>
                <a:gd name="T7" fmla="*/ 0 h 39"/>
                <a:gd name="T8" fmla="*/ 0 w 73"/>
                <a:gd name="T9" fmla="*/ 3 h 39"/>
                <a:gd name="T10" fmla="*/ 2 w 73"/>
                <a:gd name="T11" fmla="*/ 39 h 39"/>
              </a:gdLst>
              <a:ahLst/>
              <a:cxnLst>
                <a:cxn ang="0">
                  <a:pos x="T0" y="T1"/>
                </a:cxn>
                <a:cxn ang="0">
                  <a:pos x="T2" y="T3"/>
                </a:cxn>
                <a:cxn ang="0">
                  <a:pos x="T4" y="T5"/>
                </a:cxn>
                <a:cxn ang="0">
                  <a:pos x="T6" y="T7"/>
                </a:cxn>
                <a:cxn ang="0">
                  <a:pos x="T8" y="T9"/>
                </a:cxn>
                <a:cxn ang="0">
                  <a:pos x="T10" y="T11"/>
                </a:cxn>
              </a:cxnLst>
              <a:rect l="0" t="0" r="r" b="b"/>
              <a:pathLst>
                <a:path w="73" h="39">
                  <a:moveTo>
                    <a:pt x="2" y="39"/>
                  </a:moveTo>
                  <a:lnTo>
                    <a:pt x="71" y="39"/>
                  </a:lnTo>
                  <a:lnTo>
                    <a:pt x="73" y="17"/>
                  </a:lnTo>
                  <a:lnTo>
                    <a:pt x="50" y="0"/>
                  </a:lnTo>
                  <a:lnTo>
                    <a:pt x="0" y="3"/>
                  </a:lnTo>
                  <a:lnTo>
                    <a:pt x="2" y="39"/>
                  </a:ln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îšľiḑê">
              <a:extLst>
                <a:ext uri="{FF2B5EF4-FFF2-40B4-BE49-F238E27FC236}">
                  <a16:creationId xmlns:a16="http://schemas.microsoft.com/office/drawing/2014/main" id="{1193F543-3E03-44FD-B6E5-5DB607A6A531}"/>
                </a:ext>
              </a:extLst>
            </p:cNvPr>
            <p:cNvSpPr/>
            <p:nvPr/>
          </p:nvSpPr>
          <p:spPr bwMode="auto">
            <a:xfrm>
              <a:off x="6153151" y="4338638"/>
              <a:ext cx="320675" cy="1173163"/>
            </a:xfrm>
            <a:custGeom>
              <a:avLst/>
              <a:gdLst>
                <a:gd name="T0" fmla="*/ 9 w 202"/>
                <a:gd name="T1" fmla="*/ 19 h 739"/>
                <a:gd name="T2" fmla="*/ 0 w 202"/>
                <a:gd name="T3" fmla="*/ 200 h 739"/>
                <a:gd name="T4" fmla="*/ 29 w 202"/>
                <a:gd name="T5" fmla="*/ 737 h 739"/>
                <a:gd name="T6" fmla="*/ 74 w 202"/>
                <a:gd name="T7" fmla="*/ 739 h 739"/>
                <a:gd name="T8" fmla="*/ 142 w 202"/>
                <a:gd name="T9" fmla="*/ 386 h 739"/>
                <a:gd name="T10" fmla="*/ 202 w 202"/>
                <a:gd name="T11" fmla="*/ 0 h 739"/>
                <a:gd name="T12" fmla="*/ 9 w 202"/>
                <a:gd name="T13" fmla="*/ 19 h 739"/>
              </a:gdLst>
              <a:ahLst/>
              <a:cxnLst>
                <a:cxn ang="0">
                  <a:pos x="T0" y="T1"/>
                </a:cxn>
                <a:cxn ang="0">
                  <a:pos x="T2" y="T3"/>
                </a:cxn>
                <a:cxn ang="0">
                  <a:pos x="T4" y="T5"/>
                </a:cxn>
                <a:cxn ang="0">
                  <a:pos x="T6" y="T7"/>
                </a:cxn>
                <a:cxn ang="0">
                  <a:pos x="T8" y="T9"/>
                </a:cxn>
                <a:cxn ang="0">
                  <a:pos x="T10" y="T11"/>
                </a:cxn>
                <a:cxn ang="0">
                  <a:pos x="T12" y="T13"/>
                </a:cxn>
              </a:cxnLst>
              <a:rect l="0" t="0" r="r" b="b"/>
              <a:pathLst>
                <a:path w="202" h="739">
                  <a:moveTo>
                    <a:pt x="9" y="19"/>
                  </a:moveTo>
                  <a:lnTo>
                    <a:pt x="0" y="200"/>
                  </a:lnTo>
                  <a:lnTo>
                    <a:pt x="29" y="737"/>
                  </a:lnTo>
                  <a:lnTo>
                    <a:pt x="74" y="739"/>
                  </a:lnTo>
                  <a:lnTo>
                    <a:pt x="142" y="386"/>
                  </a:lnTo>
                  <a:lnTo>
                    <a:pt x="202" y="0"/>
                  </a:lnTo>
                  <a:lnTo>
                    <a:pt x="9" y="19"/>
                  </a:lnTo>
                  <a:close/>
                </a:path>
              </a:pathLst>
            </a:custGeom>
            <a:solidFill>
              <a:srgbClr val="353A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ïṣ1îdê">
              <a:extLst>
                <a:ext uri="{FF2B5EF4-FFF2-40B4-BE49-F238E27FC236}">
                  <a16:creationId xmlns:a16="http://schemas.microsoft.com/office/drawing/2014/main" id="{7B9C780D-825E-4305-A2D8-DF442679FBE4}"/>
                </a:ext>
              </a:extLst>
            </p:cNvPr>
            <p:cNvSpPr/>
            <p:nvPr/>
          </p:nvSpPr>
          <p:spPr bwMode="auto">
            <a:xfrm>
              <a:off x="6153151" y="5499101"/>
              <a:ext cx="117475" cy="68263"/>
            </a:xfrm>
            <a:custGeom>
              <a:avLst/>
              <a:gdLst>
                <a:gd name="T0" fmla="*/ 72 w 74"/>
                <a:gd name="T1" fmla="*/ 39 h 43"/>
                <a:gd name="T2" fmla="*/ 7 w 74"/>
                <a:gd name="T3" fmla="*/ 43 h 43"/>
                <a:gd name="T4" fmla="*/ 0 w 74"/>
                <a:gd name="T5" fmla="*/ 24 h 43"/>
                <a:gd name="T6" fmla="*/ 25 w 74"/>
                <a:gd name="T7" fmla="*/ 0 h 43"/>
                <a:gd name="T8" fmla="*/ 74 w 74"/>
                <a:gd name="T9" fmla="*/ 2 h 43"/>
                <a:gd name="T10" fmla="*/ 72 w 74"/>
                <a:gd name="T11" fmla="*/ 39 h 43"/>
              </a:gdLst>
              <a:ahLst/>
              <a:cxnLst>
                <a:cxn ang="0">
                  <a:pos x="T0" y="T1"/>
                </a:cxn>
                <a:cxn ang="0">
                  <a:pos x="T2" y="T3"/>
                </a:cxn>
                <a:cxn ang="0">
                  <a:pos x="T4" y="T5"/>
                </a:cxn>
                <a:cxn ang="0">
                  <a:pos x="T6" y="T7"/>
                </a:cxn>
                <a:cxn ang="0">
                  <a:pos x="T8" y="T9"/>
                </a:cxn>
                <a:cxn ang="0">
                  <a:pos x="T10" y="T11"/>
                </a:cxn>
              </a:cxnLst>
              <a:rect l="0" t="0" r="r" b="b"/>
              <a:pathLst>
                <a:path w="74" h="43">
                  <a:moveTo>
                    <a:pt x="72" y="39"/>
                  </a:moveTo>
                  <a:lnTo>
                    <a:pt x="7" y="43"/>
                  </a:lnTo>
                  <a:lnTo>
                    <a:pt x="0" y="24"/>
                  </a:lnTo>
                  <a:lnTo>
                    <a:pt x="25" y="0"/>
                  </a:lnTo>
                  <a:lnTo>
                    <a:pt x="74" y="2"/>
                  </a:lnTo>
                  <a:lnTo>
                    <a:pt x="72" y="39"/>
                  </a:ln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išľíďe">
              <a:extLst>
                <a:ext uri="{FF2B5EF4-FFF2-40B4-BE49-F238E27FC236}">
                  <a16:creationId xmlns:a16="http://schemas.microsoft.com/office/drawing/2014/main" id="{41E89A2F-6292-4077-937A-070B5ACC8C0D}"/>
                </a:ext>
              </a:extLst>
            </p:cNvPr>
            <p:cNvSpPr/>
            <p:nvPr/>
          </p:nvSpPr>
          <p:spPr bwMode="auto">
            <a:xfrm>
              <a:off x="6086476" y="3479801"/>
              <a:ext cx="688975" cy="1084263"/>
            </a:xfrm>
            <a:custGeom>
              <a:avLst/>
              <a:gdLst>
                <a:gd name="T0" fmla="*/ 280 w 386"/>
                <a:gd name="T1" fmla="*/ 13 h 608"/>
                <a:gd name="T2" fmla="*/ 154 w 386"/>
                <a:gd name="T3" fmla="*/ 0 h 608"/>
                <a:gd name="T4" fmla="*/ 36 w 386"/>
                <a:gd name="T5" fmla="*/ 173 h 608"/>
                <a:gd name="T6" fmla="*/ 0 w 386"/>
                <a:gd name="T7" fmla="*/ 522 h 608"/>
                <a:gd name="T8" fmla="*/ 93 w 386"/>
                <a:gd name="T9" fmla="*/ 596 h 608"/>
                <a:gd name="T10" fmla="*/ 340 w 386"/>
                <a:gd name="T11" fmla="*/ 565 h 608"/>
                <a:gd name="T12" fmla="*/ 377 w 386"/>
                <a:gd name="T13" fmla="*/ 463 h 608"/>
                <a:gd name="T14" fmla="*/ 359 w 386"/>
                <a:gd name="T15" fmla="*/ 312 h 608"/>
                <a:gd name="T16" fmla="*/ 280 w 386"/>
                <a:gd name="T17" fmla="*/ 13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6" h="608">
                  <a:moveTo>
                    <a:pt x="280" y="13"/>
                  </a:moveTo>
                  <a:cubicBezTo>
                    <a:pt x="154" y="0"/>
                    <a:pt x="154" y="0"/>
                    <a:pt x="154" y="0"/>
                  </a:cubicBezTo>
                  <a:cubicBezTo>
                    <a:pt x="154" y="0"/>
                    <a:pt x="84" y="7"/>
                    <a:pt x="36" y="173"/>
                  </a:cubicBezTo>
                  <a:cubicBezTo>
                    <a:pt x="10" y="266"/>
                    <a:pt x="2" y="411"/>
                    <a:pt x="0" y="522"/>
                  </a:cubicBezTo>
                  <a:cubicBezTo>
                    <a:pt x="3" y="538"/>
                    <a:pt x="20" y="608"/>
                    <a:pt x="93" y="596"/>
                  </a:cubicBezTo>
                  <a:cubicBezTo>
                    <a:pt x="219" y="576"/>
                    <a:pt x="285" y="555"/>
                    <a:pt x="340" y="565"/>
                  </a:cubicBezTo>
                  <a:cubicBezTo>
                    <a:pt x="386" y="576"/>
                    <a:pt x="382" y="512"/>
                    <a:pt x="377" y="463"/>
                  </a:cubicBezTo>
                  <a:cubicBezTo>
                    <a:pt x="359" y="312"/>
                    <a:pt x="359" y="312"/>
                    <a:pt x="359" y="312"/>
                  </a:cubicBezTo>
                  <a:lnTo>
                    <a:pt x="280" y="13"/>
                  </a:lnTo>
                  <a:close/>
                </a:path>
              </a:pathLst>
            </a:custGeom>
            <a:solidFill>
              <a:srgbClr val="D670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iş1ïdé">
              <a:extLst>
                <a:ext uri="{FF2B5EF4-FFF2-40B4-BE49-F238E27FC236}">
                  <a16:creationId xmlns:a16="http://schemas.microsoft.com/office/drawing/2014/main" id="{E03EFF7E-268F-4F0A-96EC-02D69BFFA69F}"/>
                </a:ext>
              </a:extLst>
            </p:cNvPr>
            <p:cNvSpPr/>
            <p:nvPr/>
          </p:nvSpPr>
          <p:spPr bwMode="auto">
            <a:xfrm>
              <a:off x="6300788" y="3201988"/>
              <a:ext cx="290513" cy="320675"/>
            </a:xfrm>
            <a:custGeom>
              <a:avLst/>
              <a:gdLst>
                <a:gd name="T0" fmla="*/ 135 w 163"/>
                <a:gd name="T1" fmla="*/ 13 h 180"/>
                <a:gd name="T2" fmla="*/ 39 w 163"/>
                <a:gd name="T3" fmla="*/ 6 h 180"/>
                <a:gd name="T4" fmla="*/ 21 w 163"/>
                <a:gd name="T5" fmla="*/ 16 h 180"/>
                <a:gd name="T6" fmla="*/ 18 w 163"/>
                <a:gd name="T7" fmla="*/ 23 h 180"/>
                <a:gd name="T8" fmla="*/ 20 w 163"/>
                <a:gd name="T9" fmla="*/ 125 h 180"/>
                <a:gd name="T10" fmla="*/ 34 w 163"/>
                <a:gd name="T11" fmla="*/ 137 h 180"/>
                <a:gd name="T12" fmla="*/ 57 w 163"/>
                <a:gd name="T13" fmla="*/ 147 h 180"/>
                <a:gd name="T14" fmla="*/ 50 w 163"/>
                <a:gd name="T15" fmla="*/ 168 h 180"/>
                <a:gd name="T16" fmla="*/ 97 w 163"/>
                <a:gd name="T17" fmla="*/ 170 h 180"/>
                <a:gd name="T18" fmla="*/ 98 w 163"/>
                <a:gd name="T19" fmla="*/ 143 h 180"/>
                <a:gd name="T20" fmla="*/ 110 w 163"/>
                <a:gd name="T21" fmla="*/ 137 h 180"/>
                <a:gd name="T22" fmla="*/ 140 w 163"/>
                <a:gd name="T23" fmla="*/ 96 h 180"/>
                <a:gd name="T24" fmla="*/ 160 w 163"/>
                <a:gd name="T25" fmla="*/ 44 h 180"/>
                <a:gd name="T26" fmla="*/ 160 w 163"/>
                <a:gd name="T27" fmla="*/ 24 h 180"/>
                <a:gd name="T28" fmla="*/ 141 w 163"/>
                <a:gd name="T29" fmla="*/ 14 h 180"/>
                <a:gd name="T30" fmla="*/ 135 w 163"/>
                <a:gd name="T31" fmla="*/ 1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 h="180">
                  <a:moveTo>
                    <a:pt x="135" y="13"/>
                  </a:moveTo>
                  <a:cubicBezTo>
                    <a:pt x="104" y="6"/>
                    <a:pt x="71" y="0"/>
                    <a:pt x="39" y="6"/>
                  </a:cubicBezTo>
                  <a:cubicBezTo>
                    <a:pt x="32" y="7"/>
                    <a:pt x="25" y="10"/>
                    <a:pt x="21" y="16"/>
                  </a:cubicBezTo>
                  <a:cubicBezTo>
                    <a:pt x="20" y="18"/>
                    <a:pt x="19" y="21"/>
                    <a:pt x="18" y="23"/>
                  </a:cubicBezTo>
                  <a:cubicBezTo>
                    <a:pt x="10" y="53"/>
                    <a:pt x="0" y="97"/>
                    <a:pt x="20" y="125"/>
                  </a:cubicBezTo>
                  <a:cubicBezTo>
                    <a:pt x="23" y="130"/>
                    <a:pt x="28" y="134"/>
                    <a:pt x="34" y="137"/>
                  </a:cubicBezTo>
                  <a:cubicBezTo>
                    <a:pt x="41" y="142"/>
                    <a:pt x="49" y="145"/>
                    <a:pt x="57" y="147"/>
                  </a:cubicBezTo>
                  <a:cubicBezTo>
                    <a:pt x="55" y="154"/>
                    <a:pt x="53" y="161"/>
                    <a:pt x="50" y="168"/>
                  </a:cubicBezTo>
                  <a:cubicBezTo>
                    <a:pt x="57" y="179"/>
                    <a:pt x="91" y="180"/>
                    <a:pt x="97" y="170"/>
                  </a:cubicBezTo>
                  <a:cubicBezTo>
                    <a:pt x="98" y="161"/>
                    <a:pt x="98" y="152"/>
                    <a:pt x="98" y="143"/>
                  </a:cubicBezTo>
                  <a:cubicBezTo>
                    <a:pt x="103" y="141"/>
                    <a:pt x="107" y="139"/>
                    <a:pt x="110" y="137"/>
                  </a:cubicBezTo>
                  <a:cubicBezTo>
                    <a:pt x="125" y="127"/>
                    <a:pt x="134" y="113"/>
                    <a:pt x="140" y="96"/>
                  </a:cubicBezTo>
                  <a:cubicBezTo>
                    <a:pt x="146" y="79"/>
                    <a:pt x="154" y="62"/>
                    <a:pt x="160" y="44"/>
                  </a:cubicBezTo>
                  <a:cubicBezTo>
                    <a:pt x="162" y="38"/>
                    <a:pt x="163" y="30"/>
                    <a:pt x="160" y="24"/>
                  </a:cubicBezTo>
                  <a:cubicBezTo>
                    <a:pt x="156" y="18"/>
                    <a:pt x="148" y="16"/>
                    <a:pt x="141" y="14"/>
                  </a:cubicBezTo>
                  <a:cubicBezTo>
                    <a:pt x="139" y="14"/>
                    <a:pt x="137" y="13"/>
                    <a:pt x="135" y="13"/>
                  </a:cubicBezTo>
                  <a:close/>
                </a:path>
              </a:pathLst>
            </a:custGeom>
            <a:solidFill>
              <a:srgbClr val="C17E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iś1ídè">
              <a:extLst>
                <a:ext uri="{FF2B5EF4-FFF2-40B4-BE49-F238E27FC236}">
                  <a16:creationId xmlns:a16="http://schemas.microsoft.com/office/drawing/2014/main" id="{9F03E260-2081-482B-91F7-238D934379C7}"/>
                </a:ext>
              </a:extLst>
            </p:cNvPr>
            <p:cNvSpPr/>
            <p:nvPr/>
          </p:nvSpPr>
          <p:spPr bwMode="auto">
            <a:xfrm>
              <a:off x="6249988" y="3078163"/>
              <a:ext cx="381000" cy="366713"/>
            </a:xfrm>
            <a:custGeom>
              <a:avLst/>
              <a:gdLst>
                <a:gd name="T0" fmla="*/ 178 w 214"/>
                <a:gd name="T1" fmla="*/ 164 h 205"/>
                <a:gd name="T2" fmla="*/ 213 w 214"/>
                <a:gd name="T3" fmla="*/ 107 h 205"/>
                <a:gd name="T4" fmla="*/ 202 w 214"/>
                <a:gd name="T5" fmla="*/ 54 h 205"/>
                <a:gd name="T6" fmla="*/ 159 w 214"/>
                <a:gd name="T7" fmla="*/ 26 h 205"/>
                <a:gd name="T8" fmla="*/ 122 w 214"/>
                <a:gd name="T9" fmla="*/ 4 h 205"/>
                <a:gd name="T10" fmla="*/ 113 w 214"/>
                <a:gd name="T11" fmla="*/ 1 h 205"/>
                <a:gd name="T12" fmla="*/ 103 w 214"/>
                <a:gd name="T13" fmla="*/ 2 h 205"/>
                <a:gd name="T14" fmla="*/ 16 w 214"/>
                <a:gd name="T15" fmla="*/ 24 h 205"/>
                <a:gd name="T16" fmla="*/ 1 w 214"/>
                <a:gd name="T17" fmla="*/ 33 h 205"/>
                <a:gd name="T18" fmla="*/ 2 w 214"/>
                <a:gd name="T19" fmla="*/ 44 h 205"/>
                <a:gd name="T20" fmla="*/ 13 w 214"/>
                <a:gd name="T21" fmla="*/ 90 h 205"/>
                <a:gd name="T22" fmla="*/ 24 w 214"/>
                <a:gd name="T23" fmla="*/ 121 h 205"/>
                <a:gd name="T24" fmla="*/ 50 w 214"/>
                <a:gd name="T25" fmla="*/ 145 h 205"/>
                <a:gd name="T26" fmla="*/ 60 w 214"/>
                <a:gd name="T27" fmla="*/ 169 h 205"/>
                <a:gd name="T28" fmla="*/ 170 w 214"/>
                <a:gd name="T29" fmla="*/ 172 h 205"/>
                <a:gd name="T30" fmla="*/ 178 w 214"/>
                <a:gd name="T31" fmla="*/ 16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4" h="205">
                  <a:moveTo>
                    <a:pt x="178" y="164"/>
                  </a:moveTo>
                  <a:cubicBezTo>
                    <a:pt x="193" y="149"/>
                    <a:pt x="211" y="127"/>
                    <a:pt x="213" y="107"/>
                  </a:cubicBezTo>
                  <a:cubicBezTo>
                    <a:pt x="214" y="91"/>
                    <a:pt x="211" y="68"/>
                    <a:pt x="202" y="54"/>
                  </a:cubicBezTo>
                  <a:cubicBezTo>
                    <a:pt x="194" y="41"/>
                    <a:pt x="172" y="34"/>
                    <a:pt x="159" y="26"/>
                  </a:cubicBezTo>
                  <a:cubicBezTo>
                    <a:pt x="146" y="19"/>
                    <a:pt x="134" y="11"/>
                    <a:pt x="122" y="4"/>
                  </a:cubicBezTo>
                  <a:cubicBezTo>
                    <a:pt x="119" y="3"/>
                    <a:pt x="116" y="1"/>
                    <a:pt x="113" y="1"/>
                  </a:cubicBezTo>
                  <a:cubicBezTo>
                    <a:pt x="110" y="0"/>
                    <a:pt x="106" y="1"/>
                    <a:pt x="103" y="2"/>
                  </a:cubicBezTo>
                  <a:cubicBezTo>
                    <a:pt x="74" y="9"/>
                    <a:pt x="45" y="17"/>
                    <a:pt x="16" y="24"/>
                  </a:cubicBezTo>
                  <a:cubicBezTo>
                    <a:pt x="10" y="26"/>
                    <a:pt x="4" y="28"/>
                    <a:pt x="1" y="33"/>
                  </a:cubicBezTo>
                  <a:cubicBezTo>
                    <a:pt x="0" y="37"/>
                    <a:pt x="1" y="40"/>
                    <a:pt x="2" y="44"/>
                  </a:cubicBezTo>
                  <a:cubicBezTo>
                    <a:pt x="5" y="59"/>
                    <a:pt x="11" y="74"/>
                    <a:pt x="13" y="90"/>
                  </a:cubicBezTo>
                  <a:cubicBezTo>
                    <a:pt x="15" y="102"/>
                    <a:pt x="15" y="113"/>
                    <a:pt x="24" y="121"/>
                  </a:cubicBezTo>
                  <a:cubicBezTo>
                    <a:pt x="32" y="130"/>
                    <a:pt x="43" y="134"/>
                    <a:pt x="50" y="145"/>
                  </a:cubicBezTo>
                  <a:cubicBezTo>
                    <a:pt x="55" y="152"/>
                    <a:pt x="57" y="161"/>
                    <a:pt x="60" y="169"/>
                  </a:cubicBezTo>
                  <a:cubicBezTo>
                    <a:pt x="77" y="205"/>
                    <a:pt x="146" y="195"/>
                    <a:pt x="170" y="172"/>
                  </a:cubicBezTo>
                  <a:cubicBezTo>
                    <a:pt x="173" y="170"/>
                    <a:pt x="175" y="167"/>
                    <a:pt x="178" y="164"/>
                  </a:cubicBezTo>
                  <a:close/>
                </a:path>
              </a:pathLst>
            </a:custGeom>
            <a:solidFill>
              <a:srgbClr val="353A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íṡļîḑé">
              <a:extLst>
                <a:ext uri="{FF2B5EF4-FFF2-40B4-BE49-F238E27FC236}">
                  <a16:creationId xmlns:a16="http://schemas.microsoft.com/office/drawing/2014/main" id="{7EAC715D-8FBA-4474-8996-B560C58DC5A1}"/>
                </a:ext>
              </a:extLst>
            </p:cNvPr>
            <p:cNvSpPr/>
            <p:nvPr/>
          </p:nvSpPr>
          <p:spPr bwMode="auto">
            <a:xfrm>
              <a:off x="6538913" y="2876551"/>
              <a:ext cx="328613" cy="869950"/>
            </a:xfrm>
            <a:custGeom>
              <a:avLst/>
              <a:gdLst>
                <a:gd name="T0" fmla="*/ 0 w 207"/>
                <a:gd name="T1" fmla="*/ 407 h 548"/>
                <a:gd name="T2" fmla="*/ 96 w 207"/>
                <a:gd name="T3" fmla="*/ 303 h 548"/>
                <a:gd name="T4" fmla="*/ 74 w 207"/>
                <a:gd name="T5" fmla="*/ 19 h 548"/>
                <a:gd name="T6" fmla="*/ 117 w 207"/>
                <a:gd name="T7" fmla="*/ 0 h 548"/>
                <a:gd name="T8" fmla="*/ 207 w 207"/>
                <a:gd name="T9" fmla="*/ 286 h 548"/>
                <a:gd name="T10" fmla="*/ 175 w 207"/>
                <a:gd name="T11" fmla="*/ 373 h 548"/>
                <a:gd name="T12" fmla="*/ 45 w 207"/>
                <a:gd name="T13" fmla="*/ 548 h 548"/>
                <a:gd name="T14" fmla="*/ 0 w 207"/>
                <a:gd name="T15" fmla="*/ 407 h 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48">
                  <a:moveTo>
                    <a:pt x="0" y="407"/>
                  </a:moveTo>
                  <a:lnTo>
                    <a:pt x="96" y="303"/>
                  </a:lnTo>
                  <a:lnTo>
                    <a:pt x="74" y="19"/>
                  </a:lnTo>
                  <a:lnTo>
                    <a:pt x="117" y="0"/>
                  </a:lnTo>
                  <a:lnTo>
                    <a:pt x="207" y="286"/>
                  </a:lnTo>
                  <a:lnTo>
                    <a:pt x="175" y="373"/>
                  </a:lnTo>
                  <a:lnTo>
                    <a:pt x="45" y="548"/>
                  </a:lnTo>
                  <a:lnTo>
                    <a:pt x="0" y="407"/>
                  </a:lnTo>
                  <a:close/>
                </a:path>
              </a:pathLst>
            </a:custGeom>
            <a:solidFill>
              <a:srgbClr val="D670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iŝḷíḍè">
              <a:extLst>
                <a:ext uri="{FF2B5EF4-FFF2-40B4-BE49-F238E27FC236}">
                  <a16:creationId xmlns:a16="http://schemas.microsoft.com/office/drawing/2014/main" id="{9531AA53-281B-46E6-A27E-DCDA89D03F64}"/>
                </a:ext>
              </a:extLst>
            </p:cNvPr>
            <p:cNvSpPr/>
            <p:nvPr/>
          </p:nvSpPr>
          <p:spPr bwMode="auto">
            <a:xfrm>
              <a:off x="6629401" y="2770188"/>
              <a:ext cx="80963" cy="136525"/>
            </a:xfrm>
            <a:custGeom>
              <a:avLst/>
              <a:gdLst>
                <a:gd name="T0" fmla="*/ 45 w 45"/>
                <a:gd name="T1" fmla="*/ 63 h 76"/>
                <a:gd name="T2" fmla="*/ 45 w 45"/>
                <a:gd name="T3" fmla="*/ 39 h 76"/>
                <a:gd name="T4" fmla="*/ 18 w 45"/>
                <a:gd name="T5" fmla="*/ 4 h 76"/>
                <a:gd name="T6" fmla="*/ 1 w 45"/>
                <a:gd name="T7" fmla="*/ 26 h 76"/>
                <a:gd name="T8" fmla="*/ 12 w 45"/>
                <a:gd name="T9" fmla="*/ 52 h 76"/>
                <a:gd name="T10" fmla="*/ 4 w 45"/>
                <a:gd name="T11" fmla="*/ 63 h 76"/>
                <a:gd name="T12" fmla="*/ 15 w 45"/>
                <a:gd name="T13" fmla="*/ 76 h 76"/>
                <a:gd name="T14" fmla="*/ 45 w 45"/>
                <a:gd name="T15" fmla="*/ 63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76">
                  <a:moveTo>
                    <a:pt x="45" y="63"/>
                  </a:moveTo>
                  <a:cubicBezTo>
                    <a:pt x="45" y="63"/>
                    <a:pt x="45" y="40"/>
                    <a:pt x="45" y="39"/>
                  </a:cubicBezTo>
                  <a:cubicBezTo>
                    <a:pt x="45" y="31"/>
                    <a:pt x="24" y="11"/>
                    <a:pt x="18" y="4"/>
                  </a:cubicBezTo>
                  <a:cubicBezTo>
                    <a:pt x="15" y="0"/>
                    <a:pt x="1" y="22"/>
                    <a:pt x="1" y="26"/>
                  </a:cubicBezTo>
                  <a:cubicBezTo>
                    <a:pt x="0" y="32"/>
                    <a:pt x="9" y="45"/>
                    <a:pt x="12" y="52"/>
                  </a:cubicBezTo>
                  <a:cubicBezTo>
                    <a:pt x="4" y="63"/>
                    <a:pt x="4" y="63"/>
                    <a:pt x="4" y="63"/>
                  </a:cubicBezTo>
                  <a:cubicBezTo>
                    <a:pt x="15" y="76"/>
                    <a:pt x="15" y="76"/>
                    <a:pt x="15" y="76"/>
                  </a:cubicBezTo>
                  <a:lnTo>
                    <a:pt x="45" y="63"/>
                  </a:lnTo>
                  <a:close/>
                </a:path>
              </a:pathLst>
            </a:custGeom>
            <a:solidFill>
              <a:srgbClr val="C17E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îṥḻïdè">
              <a:extLst>
                <a:ext uri="{FF2B5EF4-FFF2-40B4-BE49-F238E27FC236}">
                  <a16:creationId xmlns:a16="http://schemas.microsoft.com/office/drawing/2014/main" id="{A627ADB2-7106-427F-AC3E-15B92ADE8D6F}"/>
                </a:ext>
              </a:extLst>
            </p:cNvPr>
            <p:cNvSpPr/>
            <p:nvPr/>
          </p:nvSpPr>
          <p:spPr bwMode="auto">
            <a:xfrm>
              <a:off x="5911851" y="2940051"/>
              <a:ext cx="350838" cy="847725"/>
            </a:xfrm>
            <a:custGeom>
              <a:avLst/>
              <a:gdLst>
                <a:gd name="T0" fmla="*/ 221 w 221"/>
                <a:gd name="T1" fmla="*/ 388 h 534"/>
                <a:gd name="T2" fmla="*/ 112 w 221"/>
                <a:gd name="T3" fmla="*/ 297 h 534"/>
                <a:gd name="T4" fmla="*/ 97 w 221"/>
                <a:gd name="T5" fmla="*/ 13 h 534"/>
                <a:gd name="T6" fmla="*/ 52 w 221"/>
                <a:gd name="T7" fmla="*/ 0 h 534"/>
                <a:gd name="T8" fmla="*/ 0 w 221"/>
                <a:gd name="T9" fmla="*/ 295 h 534"/>
                <a:gd name="T10" fmla="*/ 43 w 221"/>
                <a:gd name="T11" fmla="*/ 378 h 534"/>
                <a:gd name="T12" fmla="*/ 195 w 221"/>
                <a:gd name="T13" fmla="*/ 534 h 534"/>
                <a:gd name="T14" fmla="*/ 221 w 221"/>
                <a:gd name="T15" fmla="*/ 388 h 5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1" h="534">
                  <a:moveTo>
                    <a:pt x="221" y="388"/>
                  </a:moveTo>
                  <a:lnTo>
                    <a:pt x="112" y="297"/>
                  </a:lnTo>
                  <a:lnTo>
                    <a:pt x="97" y="13"/>
                  </a:lnTo>
                  <a:lnTo>
                    <a:pt x="52" y="0"/>
                  </a:lnTo>
                  <a:lnTo>
                    <a:pt x="0" y="295"/>
                  </a:lnTo>
                  <a:lnTo>
                    <a:pt x="43" y="378"/>
                  </a:lnTo>
                  <a:lnTo>
                    <a:pt x="195" y="534"/>
                  </a:lnTo>
                  <a:lnTo>
                    <a:pt x="221" y="388"/>
                  </a:lnTo>
                  <a:close/>
                </a:path>
              </a:pathLst>
            </a:custGeom>
            <a:solidFill>
              <a:srgbClr val="D670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iş1iḑé">
              <a:extLst>
                <a:ext uri="{FF2B5EF4-FFF2-40B4-BE49-F238E27FC236}">
                  <a16:creationId xmlns:a16="http://schemas.microsoft.com/office/drawing/2014/main" id="{F2812682-9A87-47B8-9E61-A1981385EFBE}"/>
                </a:ext>
              </a:extLst>
            </p:cNvPr>
            <p:cNvSpPr/>
            <p:nvPr/>
          </p:nvSpPr>
          <p:spPr bwMode="auto">
            <a:xfrm>
              <a:off x="6002338" y="2827338"/>
              <a:ext cx="79375" cy="133350"/>
            </a:xfrm>
            <a:custGeom>
              <a:avLst/>
              <a:gdLst>
                <a:gd name="T0" fmla="*/ 5 w 45"/>
                <a:gd name="T1" fmla="*/ 66 h 75"/>
                <a:gd name="T2" fmla="*/ 2 w 45"/>
                <a:gd name="T3" fmla="*/ 43 h 75"/>
                <a:gd name="T4" fmla="*/ 23 w 45"/>
                <a:gd name="T5" fmla="*/ 4 h 75"/>
                <a:gd name="T6" fmla="*/ 44 w 45"/>
                <a:gd name="T7" fmla="*/ 23 h 75"/>
                <a:gd name="T8" fmla="*/ 36 w 45"/>
                <a:gd name="T9" fmla="*/ 51 h 75"/>
                <a:gd name="T10" fmla="*/ 45 w 45"/>
                <a:gd name="T11" fmla="*/ 60 h 75"/>
                <a:gd name="T12" fmla="*/ 36 w 45"/>
                <a:gd name="T13" fmla="*/ 75 h 75"/>
                <a:gd name="T14" fmla="*/ 5 w 45"/>
                <a:gd name="T15" fmla="*/ 66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75">
                  <a:moveTo>
                    <a:pt x="5" y="66"/>
                  </a:moveTo>
                  <a:cubicBezTo>
                    <a:pt x="5" y="66"/>
                    <a:pt x="2" y="43"/>
                    <a:pt x="2" y="43"/>
                  </a:cubicBezTo>
                  <a:cubicBezTo>
                    <a:pt x="0" y="34"/>
                    <a:pt x="19" y="12"/>
                    <a:pt x="23" y="4"/>
                  </a:cubicBezTo>
                  <a:cubicBezTo>
                    <a:pt x="26" y="0"/>
                    <a:pt x="43" y="20"/>
                    <a:pt x="44" y="23"/>
                  </a:cubicBezTo>
                  <a:cubicBezTo>
                    <a:pt x="45" y="29"/>
                    <a:pt x="37" y="44"/>
                    <a:pt x="36" y="51"/>
                  </a:cubicBezTo>
                  <a:cubicBezTo>
                    <a:pt x="45" y="60"/>
                    <a:pt x="45" y="60"/>
                    <a:pt x="45" y="60"/>
                  </a:cubicBezTo>
                  <a:cubicBezTo>
                    <a:pt x="36" y="75"/>
                    <a:pt x="36" y="75"/>
                    <a:pt x="36" y="75"/>
                  </a:cubicBezTo>
                  <a:lnTo>
                    <a:pt x="5" y="66"/>
                  </a:lnTo>
                  <a:close/>
                </a:path>
              </a:pathLst>
            </a:custGeom>
            <a:solidFill>
              <a:srgbClr val="C17E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îšḷïdè">
              <a:extLst>
                <a:ext uri="{FF2B5EF4-FFF2-40B4-BE49-F238E27FC236}">
                  <a16:creationId xmlns:a16="http://schemas.microsoft.com/office/drawing/2014/main" id="{867A1FEE-C07B-4793-884B-C8170F285F77}"/>
                </a:ext>
              </a:extLst>
            </p:cNvPr>
            <p:cNvSpPr/>
            <p:nvPr/>
          </p:nvSpPr>
          <p:spPr bwMode="auto">
            <a:xfrm>
              <a:off x="3427413" y="3186113"/>
              <a:ext cx="157163" cy="93663"/>
            </a:xfrm>
            <a:custGeom>
              <a:avLst/>
              <a:gdLst>
                <a:gd name="T0" fmla="*/ 54 w 88"/>
                <a:gd name="T1" fmla="*/ 51 h 53"/>
                <a:gd name="T2" fmla="*/ 10 w 88"/>
                <a:gd name="T3" fmla="*/ 22 h 53"/>
                <a:gd name="T4" fmla="*/ 2 w 88"/>
                <a:gd name="T5" fmla="*/ 8 h 53"/>
                <a:gd name="T6" fmla="*/ 19 w 88"/>
                <a:gd name="T7" fmla="*/ 1 h 53"/>
                <a:gd name="T8" fmla="*/ 54 w 88"/>
                <a:gd name="T9" fmla="*/ 11 h 53"/>
                <a:gd name="T10" fmla="*/ 54 w 88"/>
                <a:gd name="T11" fmla="*/ 4 h 53"/>
                <a:gd name="T12" fmla="*/ 58 w 88"/>
                <a:gd name="T13" fmla="*/ 2 h 53"/>
                <a:gd name="T14" fmla="*/ 88 w 88"/>
                <a:gd name="T15" fmla="*/ 36 h 53"/>
                <a:gd name="T16" fmla="*/ 52 w 88"/>
                <a:gd name="T17" fmla="*/ 53 h 53"/>
                <a:gd name="T18" fmla="*/ 54 w 88"/>
                <a:gd name="T19"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53">
                  <a:moveTo>
                    <a:pt x="54" y="51"/>
                  </a:moveTo>
                  <a:cubicBezTo>
                    <a:pt x="38" y="43"/>
                    <a:pt x="23" y="33"/>
                    <a:pt x="10" y="22"/>
                  </a:cubicBezTo>
                  <a:cubicBezTo>
                    <a:pt x="5" y="18"/>
                    <a:pt x="0" y="13"/>
                    <a:pt x="2" y="8"/>
                  </a:cubicBezTo>
                  <a:cubicBezTo>
                    <a:pt x="4" y="2"/>
                    <a:pt x="12" y="0"/>
                    <a:pt x="19" y="1"/>
                  </a:cubicBezTo>
                  <a:cubicBezTo>
                    <a:pt x="31" y="2"/>
                    <a:pt x="43" y="5"/>
                    <a:pt x="54" y="11"/>
                  </a:cubicBezTo>
                  <a:cubicBezTo>
                    <a:pt x="57" y="10"/>
                    <a:pt x="53" y="6"/>
                    <a:pt x="54" y="4"/>
                  </a:cubicBezTo>
                  <a:cubicBezTo>
                    <a:pt x="55" y="2"/>
                    <a:pt x="56" y="2"/>
                    <a:pt x="58" y="2"/>
                  </a:cubicBezTo>
                  <a:cubicBezTo>
                    <a:pt x="75" y="1"/>
                    <a:pt x="82" y="25"/>
                    <a:pt x="88" y="36"/>
                  </a:cubicBezTo>
                  <a:cubicBezTo>
                    <a:pt x="76" y="43"/>
                    <a:pt x="63" y="43"/>
                    <a:pt x="52" y="53"/>
                  </a:cubicBezTo>
                  <a:lnTo>
                    <a:pt x="54" y="51"/>
                  </a:lnTo>
                  <a:close/>
                </a:path>
              </a:pathLst>
            </a:custGeom>
            <a:solidFill>
              <a:srgbClr val="EFBF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ïṡļïḍé">
              <a:extLst>
                <a:ext uri="{FF2B5EF4-FFF2-40B4-BE49-F238E27FC236}">
                  <a16:creationId xmlns:a16="http://schemas.microsoft.com/office/drawing/2014/main" id="{D171134D-79BB-4811-8E22-C77EFA553D10}"/>
                </a:ext>
              </a:extLst>
            </p:cNvPr>
            <p:cNvSpPr/>
            <p:nvPr/>
          </p:nvSpPr>
          <p:spPr bwMode="auto">
            <a:xfrm>
              <a:off x="4860926" y="3714751"/>
              <a:ext cx="157163" cy="80963"/>
            </a:xfrm>
            <a:custGeom>
              <a:avLst/>
              <a:gdLst>
                <a:gd name="T0" fmla="*/ 8 w 88"/>
                <a:gd name="T1" fmla="*/ 40 h 45"/>
                <a:gd name="T2" fmla="*/ 31 w 88"/>
                <a:gd name="T3" fmla="*/ 43 h 45"/>
                <a:gd name="T4" fmla="*/ 84 w 88"/>
                <a:gd name="T5" fmla="*/ 22 h 45"/>
                <a:gd name="T6" fmla="*/ 51 w 88"/>
                <a:gd name="T7" fmla="*/ 2 h 45"/>
                <a:gd name="T8" fmla="*/ 24 w 88"/>
                <a:gd name="T9" fmla="*/ 9 h 45"/>
                <a:gd name="T10" fmla="*/ 14 w 88"/>
                <a:gd name="T11" fmla="*/ 0 h 45"/>
                <a:gd name="T12" fmla="*/ 0 w 88"/>
                <a:gd name="T13" fmla="*/ 9 h 45"/>
                <a:gd name="T14" fmla="*/ 8 w 88"/>
                <a:gd name="T15" fmla="*/ 40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45">
                  <a:moveTo>
                    <a:pt x="8" y="40"/>
                  </a:moveTo>
                  <a:cubicBezTo>
                    <a:pt x="8" y="40"/>
                    <a:pt x="31" y="43"/>
                    <a:pt x="31" y="43"/>
                  </a:cubicBezTo>
                  <a:cubicBezTo>
                    <a:pt x="39" y="45"/>
                    <a:pt x="76" y="26"/>
                    <a:pt x="84" y="22"/>
                  </a:cubicBezTo>
                  <a:cubicBezTo>
                    <a:pt x="88" y="19"/>
                    <a:pt x="55" y="2"/>
                    <a:pt x="51" y="2"/>
                  </a:cubicBezTo>
                  <a:cubicBezTo>
                    <a:pt x="45" y="1"/>
                    <a:pt x="30" y="7"/>
                    <a:pt x="24" y="9"/>
                  </a:cubicBezTo>
                  <a:cubicBezTo>
                    <a:pt x="14" y="0"/>
                    <a:pt x="14" y="0"/>
                    <a:pt x="14" y="0"/>
                  </a:cubicBezTo>
                  <a:cubicBezTo>
                    <a:pt x="0" y="9"/>
                    <a:pt x="0" y="9"/>
                    <a:pt x="0" y="9"/>
                  </a:cubicBezTo>
                  <a:lnTo>
                    <a:pt x="8" y="40"/>
                  </a:lnTo>
                  <a:close/>
                </a:path>
              </a:pathLst>
            </a:custGeom>
            <a:solidFill>
              <a:srgbClr val="EFBF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íṥlïḋe">
              <a:extLst>
                <a:ext uri="{FF2B5EF4-FFF2-40B4-BE49-F238E27FC236}">
                  <a16:creationId xmlns:a16="http://schemas.microsoft.com/office/drawing/2014/main" id="{5CA6B96F-4E92-423D-AEB7-E7BCAC1BF66D}"/>
                </a:ext>
              </a:extLst>
            </p:cNvPr>
            <p:cNvSpPr/>
            <p:nvPr/>
          </p:nvSpPr>
          <p:spPr bwMode="auto">
            <a:xfrm>
              <a:off x="3870326" y="5424488"/>
              <a:ext cx="131763" cy="144463"/>
            </a:xfrm>
            <a:custGeom>
              <a:avLst/>
              <a:gdLst>
                <a:gd name="T0" fmla="*/ 3 w 83"/>
                <a:gd name="T1" fmla="*/ 28 h 91"/>
                <a:gd name="T2" fmla="*/ 0 w 83"/>
                <a:gd name="T3" fmla="*/ 55 h 91"/>
                <a:gd name="T4" fmla="*/ 51 w 83"/>
                <a:gd name="T5" fmla="*/ 91 h 91"/>
                <a:gd name="T6" fmla="*/ 83 w 83"/>
                <a:gd name="T7" fmla="*/ 66 h 91"/>
                <a:gd name="T8" fmla="*/ 58 w 83"/>
                <a:gd name="T9" fmla="*/ 35 h 91"/>
                <a:gd name="T10" fmla="*/ 6 w 83"/>
                <a:gd name="T11" fmla="*/ 0 h 91"/>
                <a:gd name="T12" fmla="*/ 3 w 83"/>
                <a:gd name="T13" fmla="*/ 28 h 91"/>
              </a:gdLst>
              <a:ahLst/>
              <a:cxnLst>
                <a:cxn ang="0">
                  <a:pos x="T0" y="T1"/>
                </a:cxn>
                <a:cxn ang="0">
                  <a:pos x="T2" y="T3"/>
                </a:cxn>
                <a:cxn ang="0">
                  <a:pos x="T4" y="T5"/>
                </a:cxn>
                <a:cxn ang="0">
                  <a:pos x="T6" y="T7"/>
                </a:cxn>
                <a:cxn ang="0">
                  <a:pos x="T8" y="T9"/>
                </a:cxn>
                <a:cxn ang="0">
                  <a:pos x="T10" y="T11"/>
                </a:cxn>
                <a:cxn ang="0">
                  <a:pos x="T12" y="T13"/>
                </a:cxn>
              </a:cxnLst>
              <a:rect l="0" t="0" r="r" b="b"/>
              <a:pathLst>
                <a:path w="83" h="91">
                  <a:moveTo>
                    <a:pt x="3" y="28"/>
                  </a:moveTo>
                  <a:lnTo>
                    <a:pt x="0" y="55"/>
                  </a:lnTo>
                  <a:lnTo>
                    <a:pt x="51" y="91"/>
                  </a:lnTo>
                  <a:lnTo>
                    <a:pt x="83" y="66"/>
                  </a:lnTo>
                  <a:lnTo>
                    <a:pt x="58" y="35"/>
                  </a:lnTo>
                  <a:lnTo>
                    <a:pt x="6" y="0"/>
                  </a:lnTo>
                  <a:lnTo>
                    <a:pt x="3" y="28"/>
                  </a:ln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iŝļîdé">
              <a:extLst>
                <a:ext uri="{FF2B5EF4-FFF2-40B4-BE49-F238E27FC236}">
                  <a16:creationId xmlns:a16="http://schemas.microsoft.com/office/drawing/2014/main" id="{17ADBE61-630A-4662-9BD0-AB87617279FF}"/>
                </a:ext>
              </a:extLst>
            </p:cNvPr>
            <p:cNvSpPr/>
            <p:nvPr/>
          </p:nvSpPr>
          <p:spPr bwMode="auto">
            <a:xfrm>
              <a:off x="3859213" y="4113213"/>
              <a:ext cx="373063" cy="1368425"/>
            </a:xfrm>
            <a:custGeom>
              <a:avLst/>
              <a:gdLst>
                <a:gd name="T0" fmla="*/ 8 w 235"/>
                <a:gd name="T1" fmla="*/ 844 h 862"/>
                <a:gd name="T2" fmla="*/ 48 w 235"/>
                <a:gd name="T3" fmla="*/ 489 h 862"/>
                <a:gd name="T4" fmla="*/ 0 w 235"/>
                <a:gd name="T5" fmla="*/ 92 h 862"/>
                <a:gd name="T6" fmla="*/ 11 w 235"/>
                <a:gd name="T7" fmla="*/ 7 h 862"/>
                <a:gd name="T8" fmla="*/ 227 w 235"/>
                <a:gd name="T9" fmla="*/ 0 h 862"/>
                <a:gd name="T10" fmla="*/ 235 w 235"/>
                <a:gd name="T11" fmla="*/ 137 h 862"/>
                <a:gd name="T12" fmla="*/ 199 w 235"/>
                <a:gd name="T13" fmla="*/ 490 h 862"/>
                <a:gd name="T14" fmla="*/ 62 w 235"/>
                <a:gd name="T15" fmla="*/ 862 h 862"/>
                <a:gd name="T16" fmla="*/ 8 w 235"/>
                <a:gd name="T17" fmla="*/ 844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862">
                  <a:moveTo>
                    <a:pt x="8" y="844"/>
                  </a:moveTo>
                  <a:lnTo>
                    <a:pt x="48" y="489"/>
                  </a:lnTo>
                  <a:lnTo>
                    <a:pt x="0" y="92"/>
                  </a:lnTo>
                  <a:lnTo>
                    <a:pt x="11" y="7"/>
                  </a:lnTo>
                  <a:lnTo>
                    <a:pt x="227" y="0"/>
                  </a:lnTo>
                  <a:lnTo>
                    <a:pt x="235" y="137"/>
                  </a:lnTo>
                  <a:lnTo>
                    <a:pt x="199" y="490"/>
                  </a:lnTo>
                  <a:lnTo>
                    <a:pt x="62" y="862"/>
                  </a:lnTo>
                  <a:lnTo>
                    <a:pt x="8" y="844"/>
                  </a:ln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îṡ1îḋe">
              <a:extLst>
                <a:ext uri="{FF2B5EF4-FFF2-40B4-BE49-F238E27FC236}">
                  <a16:creationId xmlns:a16="http://schemas.microsoft.com/office/drawing/2014/main" id="{27CA62D5-2504-48E5-A0D0-01D2F334298F}"/>
                </a:ext>
              </a:extLst>
            </p:cNvPr>
            <p:cNvSpPr/>
            <p:nvPr/>
          </p:nvSpPr>
          <p:spPr bwMode="auto">
            <a:xfrm>
              <a:off x="4275138" y="3502026"/>
              <a:ext cx="611188" cy="427038"/>
            </a:xfrm>
            <a:custGeom>
              <a:avLst/>
              <a:gdLst>
                <a:gd name="T0" fmla="*/ 0 w 385"/>
                <a:gd name="T1" fmla="*/ 0 h 269"/>
                <a:gd name="T2" fmla="*/ 96 w 385"/>
                <a:gd name="T3" fmla="*/ 57 h 269"/>
                <a:gd name="T4" fmla="*/ 173 w 385"/>
                <a:gd name="T5" fmla="*/ 165 h 269"/>
                <a:gd name="T6" fmla="*/ 378 w 385"/>
                <a:gd name="T7" fmla="*/ 134 h 269"/>
                <a:gd name="T8" fmla="*/ 385 w 385"/>
                <a:gd name="T9" fmla="*/ 192 h 269"/>
                <a:gd name="T10" fmla="*/ 151 w 385"/>
                <a:gd name="T11" fmla="*/ 269 h 269"/>
                <a:gd name="T12" fmla="*/ 32 w 385"/>
                <a:gd name="T13" fmla="*/ 224 h 269"/>
                <a:gd name="T14" fmla="*/ 0 w 385"/>
                <a:gd name="T15" fmla="*/ 0 h 2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5" h="269">
                  <a:moveTo>
                    <a:pt x="0" y="0"/>
                  </a:moveTo>
                  <a:lnTo>
                    <a:pt x="96" y="57"/>
                  </a:lnTo>
                  <a:lnTo>
                    <a:pt x="173" y="165"/>
                  </a:lnTo>
                  <a:lnTo>
                    <a:pt x="378" y="134"/>
                  </a:lnTo>
                  <a:lnTo>
                    <a:pt x="385" y="192"/>
                  </a:lnTo>
                  <a:lnTo>
                    <a:pt x="151" y="269"/>
                  </a:lnTo>
                  <a:lnTo>
                    <a:pt x="32" y="224"/>
                  </a:lnTo>
                  <a:lnTo>
                    <a:pt x="0" y="0"/>
                  </a:lnTo>
                  <a:close/>
                </a:path>
              </a:pathLst>
            </a:custGeom>
            <a:solidFill>
              <a:srgbClr val="BAB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iSḻïďé">
              <a:extLst>
                <a:ext uri="{FF2B5EF4-FFF2-40B4-BE49-F238E27FC236}">
                  <a16:creationId xmlns:a16="http://schemas.microsoft.com/office/drawing/2014/main" id="{F59E3F32-C1CC-435D-9137-5E4EDA466261}"/>
                </a:ext>
              </a:extLst>
            </p:cNvPr>
            <p:cNvSpPr/>
            <p:nvPr/>
          </p:nvSpPr>
          <p:spPr bwMode="auto">
            <a:xfrm>
              <a:off x="4122738" y="4121151"/>
              <a:ext cx="347663" cy="1354138"/>
            </a:xfrm>
            <a:custGeom>
              <a:avLst/>
              <a:gdLst>
                <a:gd name="T0" fmla="*/ 219 w 219"/>
                <a:gd name="T1" fmla="*/ 34 h 853"/>
                <a:gd name="T2" fmla="*/ 219 w 219"/>
                <a:gd name="T3" fmla="*/ 392 h 853"/>
                <a:gd name="T4" fmla="*/ 147 w 219"/>
                <a:gd name="T5" fmla="*/ 853 h 853"/>
                <a:gd name="T6" fmla="*/ 96 w 219"/>
                <a:gd name="T7" fmla="*/ 852 h 853"/>
                <a:gd name="T8" fmla="*/ 68 w 219"/>
                <a:gd name="T9" fmla="*/ 427 h 853"/>
                <a:gd name="T10" fmla="*/ 0 w 219"/>
                <a:gd name="T11" fmla="*/ 0 h 853"/>
                <a:gd name="T12" fmla="*/ 219 w 219"/>
                <a:gd name="T13" fmla="*/ 34 h 853"/>
              </a:gdLst>
              <a:ahLst/>
              <a:cxnLst>
                <a:cxn ang="0">
                  <a:pos x="T0" y="T1"/>
                </a:cxn>
                <a:cxn ang="0">
                  <a:pos x="T2" y="T3"/>
                </a:cxn>
                <a:cxn ang="0">
                  <a:pos x="T4" y="T5"/>
                </a:cxn>
                <a:cxn ang="0">
                  <a:pos x="T6" y="T7"/>
                </a:cxn>
                <a:cxn ang="0">
                  <a:pos x="T8" y="T9"/>
                </a:cxn>
                <a:cxn ang="0">
                  <a:pos x="T10" y="T11"/>
                </a:cxn>
                <a:cxn ang="0">
                  <a:pos x="T12" y="T13"/>
                </a:cxn>
              </a:cxnLst>
              <a:rect l="0" t="0" r="r" b="b"/>
              <a:pathLst>
                <a:path w="219" h="853">
                  <a:moveTo>
                    <a:pt x="219" y="34"/>
                  </a:moveTo>
                  <a:lnTo>
                    <a:pt x="219" y="392"/>
                  </a:lnTo>
                  <a:lnTo>
                    <a:pt x="147" y="853"/>
                  </a:lnTo>
                  <a:lnTo>
                    <a:pt x="96" y="852"/>
                  </a:lnTo>
                  <a:lnTo>
                    <a:pt x="68" y="427"/>
                  </a:lnTo>
                  <a:lnTo>
                    <a:pt x="0" y="0"/>
                  </a:lnTo>
                  <a:lnTo>
                    <a:pt x="219" y="34"/>
                  </a:ln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ïṡļîḓê">
              <a:extLst>
                <a:ext uri="{FF2B5EF4-FFF2-40B4-BE49-F238E27FC236}">
                  <a16:creationId xmlns:a16="http://schemas.microsoft.com/office/drawing/2014/main" id="{A2C57091-A7C9-45C9-BA70-6DDE3DBA0F4F}"/>
                </a:ext>
              </a:extLst>
            </p:cNvPr>
            <p:cNvSpPr/>
            <p:nvPr/>
          </p:nvSpPr>
          <p:spPr bwMode="auto">
            <a:xfrm>
              <a:off x="4275138" y="5465763"/>
              <a:ext cx="133350" cy="88900"/>
            </a:xfrm>
            <a:custGeom>
              <a:avLst/>
              <a:gdLst>
                <a:gd name="T0" fmla="*/ 0 w 84"/>
                <a:gd name="T1" fmla="*/ 28 h 56"/>
                <a:gd name="T2" fmla="*/ 56 w 84"/>
                <a:gd name="T3" fmla="*/ 56 h 56"/>
                <a:gd name="T4" fmla="*/ 84 w 84"/>
                <a:gd name="T5" fmla="*/ 29 h 56"/>
                <a:gd name="T6" fmla="*/ 56 w 84"/>
                <a:gd name="T7" fmla="*/ 0 h 56"/>
                <a:gd name="T8" fmla="*/ 0 w 84"/>
                <a:gd name="T9" fmla="*/ 0 h 56"/>
                <a:gd name="T10" fmla="*/ 0 w 84"/>
                <a:gd name="T11" fmla="*/ 28 h 56"/>
              </a:gdLst>
              <a:ahLst/>
              <a:cxnLst>
                <a:cxn ang="0">
                  <a:pos x="T0" y="T1"/>
                </a:cxn>
                <a:cxn ang="0">
                  <a:pos x="T2" y="T3"/>
                </a:cxn>
                <a:cxn ang="0">
                  <a:pos x="T4" y="T5"/>
                </a:cxn>
                <a:cxn ang="0">
                  <a:pos x="T6" y="T7"/>
                </a:cxn>
                <a:cxn ang="0">
                  <a:pos x="T8" y="T9"/>
                </a:cxn>
                <a:cxn ang="0">
                  <a:pos x="T10" y="T11"/>
                </a:cxn>
              </a:cxnLst>
              <a:rect l="0" t="0" r="r" b="b"/>
              <a:pathLst>
                <a:path w="84" h="56">
                  <a:moveTo>
                    <a:pt x="0" y="28"/>
                  </a:moveTo>
                  <a:lnTo>
                    <a:pt x="56" y="56"/>
                  </a:lnTo>
                  <a:lnTo>
                    <a:pt x="84" y="29"/>
                  </a:lnTo>
                  <a:lnTo>
                    <a:pt x="56" y="0"/>
                  </a:lnTo>
                  <a:lnTo>
                    <a:pt x="0" y="0"/>
                  </a:lnTo>
                  <a:lnTo>
                    <a:pt x="0" y="28"/>
                  </a:ln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ïş1iḍé">
              <a:extLst>
                <a:ext uri="{FF2B5EF4-FFF2-40B4-BE49-F238E27FC236}">
                  <a16:creationId xmlns:a16="http://schemas.microsoft.com/office/drawing/2014/main" id="{9688517C-1972-41FC-9C8A-5371E8BDC0F3}"/>
                </a:ext>
              </a:extLst>
            </p:cNvPr>
            <p:cNvSpPr/>
            <p:nvPr/>
          </p:nvSpPr>
          <p:spPr bwMode="auto">
            <a:xfrm>
              <a:off x="3821113" y="3473451"/>
              <a:ext cx="862013" cy="1020763"/>
            </a:xfrm>
            <a:custGeom>
              <a:avLst/>
              <a:gdLst>
                <a:gd name="T0" fmla="*/ 1 w 483"/>
                <a:gd name="T1" fmla="*/ 503 h 573"/>
                <a:gd name="T2" fmla="*/ 2 w 483"/>
                <a:gd name="T3" fmla="*/ 473 h 573"/>
                <a:gd name="T4" fmla="*/ 11 w 483"/>
                <a:gd name="T5" fmla="*/ 362 h 573"/>
                <a:gd name="T6" fmla="*/ 26 w 483"/>
                <a:gd name="T7" fmla="*/ 215 h 573"/>
                <a:gd name="T8" fmla="*/ 59 w 483"/>
                <a:gd name="T9" fmla="*/ 95 h 573"/>
                <a:gd name="T10" fmla="*/ 207 w 483"/>
                <a:gd name="T11" fmla="*/ 8 h 573"/>
                <a:gd name="T12" fmla="*/ 323 w 483"/>
                <a:gd name="T13" fmla="*/ 75 h 573"/>
                <a:gd name="T14" fmla="*/ 328 w 483"/>
                <a:gd name="T15" fmla="*/ 109 h 573"/>
                <a:gd name="T16" fmla="*/ 334 w 483"/>
                <a:gd name="T17" fmla="*/ 142 h 573"/>
                <a:gd name="T18" fmla="*/ 340 w 483"/>
                <a:gd name="T19" fmla="*/ 168 h 573"/>
                <a:gd name="T20" fmla="*/ 340 w 483"/>
                <a:gd name="T21" fmla="*/ 168 h 573"/>
                <a:gd name="T22" fmla="*/ 404 w 483"/>
                <a:gd name="T23" fmla="*/ 381 h 573"/>
                <a:gd name="T24" fmla="*/ 394 w 483"/>
                <a:gd name="T25" fmla="*/ 502 h 573"/>
                <a:gd name="T26" fmla="*/ 347 w 483"/>
                <a:gd name="T27" fmla="*/ 514 h 573"/>
                <a:gd name="T28" fmla="*/ 238 w 483"/>
                <a:gd name="T29" fmla="*/ 507 h 573"/>
                <a:gd name="T30" fmla="*/ 136 w 483"/>
                <a:gd name="T31" fmla="*/ 516 h 573"/>
                <a:gd name="T32" fmla="*/ 70 w 483"/>
                <a:gd name="T33" fmla="*/ 536 h 573"/>
                <a:gd name="T34" fmla="*/ 18 w 483"/>
                <a:gd name="T35" fmla="*/ 571 h 573"/>
                <a:gd name="T36" fmla="*/ 12 w 483"/>
                <a:gd name="T37" fmla="*/ 573 h 573"/>
                <a:gd name="T38" fmla="*/ 1 w 483"/>
                <a:gd name="T39" fmla="*/ 503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3" h="573">
                  <a:moveTo>
                    <a:pt x="1" y="503"/>
                  </a:moveTo>
                  <a:cubicBezTo>
                    <a:pt x="2" y="489"/>
                    <a:pt x="2" y="477"/>
                    <a:pt x="2" y="473"/>
                  </a:cubicBezTo>
                  <a:cubicBezTo>
                    <a:pt x="3" y="436"/>
                    <a:pt x="7" y="399"/>
                    <a:pt x="11" y="362"/>
                  </a:cubicBezTo>
                  <a:cubicBezTo>
                    <a:pt x="16" y="329"/>
                    <a:pt x="21" y="248"/>
                    <a:pt x="26" y="215"/>
                  </a:cubicBezTo>
                  <a:cubicBezTo>
                    <a:pt x="31" y="188"/>
                    <a:pt x="47" y="120"/>
                    <a:pt x="59" y="95"/>
                  </a:cubicBezTo>
                  <a:cubicBezTo>
                    <a:pt x="88" y="33"/>
                    <a:pt x="79" y="27"/>
                    <a:pt x="207" y="8"/>
                  </a:cubicBezTo>
                  <a:cubicBezTo>
                    <a:pt x="264" y="0"/>
                    <a:pt x="277" y="35"/>
                    <a:pt x="323" y="75"/>
                  </a:cubicBezTo>
                  <a:cubicBezTo>
                    <a:pt x="327" y="79"/>
                    <a:pt x="327" y="103"/>
                    <a:pt x="328" y="109"/>
                  </a:cubicBezTo>
                  <a:cubicBezTo>
                    <a:pt x="330" y="120"/>
                    <a:pt x="332" y="131"/>
                    <a:pt x="334" y="142"/>
                  </a:cubicBezTo>
                  <a:cubicBezTo>
                    <a:pt x="336" y="151"/>
                    <a:pt x="338" y="159"/>
                    <a:pt x="340" y="168"/>
                  </a:cubicBezTo>
                  <a:cubicBezTo>
                    <a:pt x="340" y="168"/>
                    <a:pt x="340" y="168"/>
                    <a:pt x="340" y="168"/>
                  </a:cubicBezTo>
                  <a:cubicBezTo>
                    <a:pt x="340" y="168"/>
                    <a:pt x="379" y="343"/>
                    <a:pt x="404" y="381"/>
                  </a:cubicBezTo>
                  <a:cubicBezTo>
                    <a:pt x="430" y="418"/>
                    <a:pt x="483" y="470"/>
                    <a:pt x="394" y="502"/>
                  </a:cubicBezTo>
                  <a:cubicBezTo>
                    <a:pt x="379" y="507"/>
                    <a:pt x="363" y="512"/>
                    <a:pt x="347" y="514"/>
                  </a:cubicBezTo>
                  <a:cubicBezTo>
                    <a:pt x="347" y="514"/>
                    <a:pt x="275" y="506"/>
                    <a:pt x="238" y="507"/>
                  </a:cubicBezTo>
                  <a:cubicBezTo>
                    <a:pt x="204" y="507"/>
                    <a:pt x="169" y="510"/>
                    <a:pt x="136" y="516"/>
                  </a:cubicBezTo>
                  <a:cubicBezTo>
                    <a:pt x="113" y="520"/>
                    <a:pt x="90" y="525"/>
                    <a:pt x="70" y="536"/>
                  </a:cubicBezTo>
                  <a:cubicBezTo>
                    <a:pt x="51" y="546"/>
                    <a:pt x="37" y="561"/>
                    <a:pt x="18" y="571"/>
                  </a:cubicBezTo>
                  <a:cubicBezTo>
                    <a:pt x="16" y="572"/>
                    <a:pt x="14" y="573"/>
                    <a:pt x="12" y="573"/>
                  </a:cubicBezTo>
                  <a:cubicBezTo>
                    <a:pt x="1" y="571"/>
                    <a:pt x="0" y="532"/>
                    <a:pt x="1" y="503"/>
                  </a:cubicBezTo>
                  <a:close/>
                </a:path>
              </a:pathLst>
            </a:custGeom>
            <a:solidFill>
              <a:srgbClr val="BAB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iṡḷïdê">
              <a:extLst>
                <a:ext uri="{FF2B5EF4-FFF2-40B4-BE49-F238E27FC236}">
                  <a16:creationId xmlns:a16="http://schemas.microsoft.com/office/drawing/2014/main" id="{17216BFE-530F-4790-8F66-F098E0BB2356}"/>
                </a:ext>
              </a:extLst>
            </p:cNvPr>
            <p:cNvSpPr/>
            <p:nvPr/>
          </p:nvSpPr>
          <p:spPr bwMode="auto">
            <a:xfrm>
              <a:off x="4003676" y="3246438"/>
              <a:ext cx="215900" cy="288925"/>
            </a:xfrm>
            <a:custGeom>
              <a:avLst/>
              <a:gdLst>
                <a:gd name="T0" fmla="*/ 94 w 121"/>
                <a:gd name="T1" fmla="*/ 151 h 162"/>
                <a:gd name="T2" fmla="*/ 57 w 121"/>
                <a:gd name="T3" fmla="*/ 161 h 162"/>
                <a:gd name="T4" fmla="*/ 50 w 121"/>
                <a:gd name="T5" fmla="*/ 155 h 162"/>
                <a:gd name="T6" fmla="*/ 44 w 121"/>
                <a:gd name="T7" fmla="*/ 126 h 162"/>
                <a:gd name="T8" fmla="*/ 10 w 121"/>
                <a:gd name="T9" fmla="*/ 113 h 162"/>
                <a:gd name="T10" fmla="*/ 8 w 121"/>
                <a:gd name="T11" fmla="*/ 101 h 162"/>
                <a:gd name="T12" fmla="*/ 1 w 121"/>
                <a:gd name="T13" fmla="*/ 52 h 162"/>
                <a:gd name="T14" fmla="*/ 1 w 121"/>
                <a:gd name="T15" fmla="*/ 35 h 162"/>
                <a:gd name="T16" fmla="*/ 22 w 121"/>
                <a:gd name="T17" fmla="*/ 14 h 162"/>
                <a:gd name="T18" fmla="*/ 96 w 121"/>
                <a:gd name="T19" fmla="*/ 10 h 162"/>
                <a:gd name="T20" fmla="*/ 112 w 121"/>
                <a:gd name="T21" fmla="*/ 22 h 162"/>
                <a:gd name="T22" fmla="*/ 120 w 121"/>
                <a:gd name="T23" fmla="*/ 52 h 162"/>
                <a:gd name="T24" fmla="*/ 121 w 121"/>
                <a:gd name="T25" fmla="*/ 81 h 162"/>
                <a:gd name="T26" fmla="*/ 112 w 121"/>
                <a:gd name="T27" fmla="*/ 112 h 162"/>
                <a:gd name="T28" fmla="*/ 97 w 121"/>
                <a:gd name="T29" fmla="*/ 121 h 162"/>
                <a:gd name="T30" fmla="*/ 94 w 121"/>
                <a:gd name="T31" fmla="*/ 15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162">
                  <a:moveTo>
                    <a:pt x="94" y="151"/>
                  </a:moveTo>
                  <a:cubicBezTo>
                    <a:pt x="89" y="156"/>
                    <a:pt x="74" y="162"/>
                    <a:pt x="57" y="161"/>
                  </a:cubicBezTo>
                  <a:cubicBezTo>
                    <a:pt x="54" y="160"/>
                    <a:pt x="51" y="158"/>
                    <a:pt x="50" y="155"/>
                  </a:cubicBezTo>
                  <a:cubicBezTo>
                    <a:pt x="47" y="145"/>
                    <a:pt x="45" y="136"/>
                    <a:pt x="44" y="126"/>
                  </a:cubicBezTo>
                  <a:cubicBezTo>
                    <a:pt x="31" y="126"/>
                    <a:pt x="16" y="124"/>
                    <a:pt x="10" y="113"/>
                  </a:cubicBezTo>
                  <a:cubicBezTo>
                    <a:pt x="9" y="109"/>
                    <a:pt x="8" y="105"/>
                    <a:pt x="8" y="101"/>
                  </a:cubicBezTo>
                  <a:cubicBezTo>
                    <a:pt x="5" y="85"/>
                    <a:pt x="3" y="68"/>
                    <a:pt x="1" y="52"/>
                  </a:cubicBezTo>
                  <a:cubicBezTo>
                    <a:pt x="1" y="46"/>
                    <a:pt x="0" y="41"/>
                    <a:pt x="1" y="35"/>
                  </a:cubicBezTo>
                  <a:cubicBezTo>
                    <a:pt x="4" y="25"/>
                    <a:pt x="13" y="19"/>
                    <a:pt x="22" y="14"/>
                  </a:cubicBezTo>
                  <a:cubicBezTo>
                    <a:pt x="45" y="3"/>
                    <a:pt x="72" y="0"/>
                    <a:pt x="96" y="10"/>
                  </a:cubicBezTo>
                  <a:cubicBezTo>
                    <a:pt x="102" y="13"/>
                    <a:pt x="108" y="16"/>
                    <a:pt x="112" y="22"/>
                  </a:cubicBezTo>
                  <a:cubicBezTo>
                    <a:pt x="118" y="30"/>
                    <a:pt x="119" y="41"/>
                    <a:pt x="120" y="52"/>
                  </a:cubicBezTo>
                  <a:cubicBezTo>
                    <a:pt x="120" y="61"/>
                    <a:pt x="120" y="71"/>
                    <a:pt x="121" y="81"/>
                  </a:cubicBezTo>
                  <a:cubicBezTo>
                    <a:pt x="121" y="92"/>
                    <a:pt x="121" y="105"/>
                    <a:pt x="112" y="112"/>
                  </a:cubicBezTo>
                  <a:cubicBezTo>
                    <a:pt x="108" y="115"/>
                    <a:pt x="101" y="117"/>
                    <a:pt x="97" y="121"/>
                  </a:cubicBezTo>
                  <a:cubicBezTo>
                    <a:pt x="91" y="129"/>
                    <a:pt x="96" y="141"/>
                    <a:pt x="94" y="151"/>
                  </a:cubicBezTo>
                  <a:close/>
                </a:path>
              </a:pathLst>
            </a:custGeom>
            <a:solidFill>
              <a:srgbClr val="EFBF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išḷídé">
              <a:extLst>
                <a:ext uri="{FF2B5EF4-FFF2-40B4-BE49-F238E27FC236}">
                  <a16:creationId xmlns:a16="http://schemas.microsoft.com/office/drawing/2014/main" id="{524EB797-3363-47F3-83A1-18677016BBFF}"/>
                </a:ext>
              </a:extLst>
            </p:cNvPr>
            <p:cNvSpPr/>
            <p:nvPr/>
          </p:nvSpPr>
          <p:spPr bwMode="auto">
            <a:xfrm>
              <a:off x="3871913" y="3032126"/>
              <a:ext cx="495300" cy="428625"/>
            </a:xfrm>
            <a:custGeom>
              <a:avLst/>
              <a:gdLst>
                <a:gd name="T0" fmla="*/ 259 w 278"/>
                <a:gd name="T1" fmla="*/ 74 h 240"/>
                <a:gd name="T2" fmla="*/ 263 w 278"/>
                <a:gd name="T3" fmla="*/ 60 h 240"/>
                <a:gd name="T4" fmla="*/ 275 w 278"/>
                <a:gd name="T5" fmla="*/ 32 h 240"/>
                <a:gd name="T6" fmla="*/ 268 w 278"/>
                <a:gd name="T7" fmla="*/ 4 h 240"/>
                <a:gd name="T8" fmla="*/ 249 w 278"/>
                <a:gd name="T9" fmla="*/ 0 h 240"/>
                <a:gd name="T10" fmla="*/ 186 w 278"/>
                <a:gd name="T11" fmla="*/ 18 h 240"/>
                <a:gd name="T12" fmla="*/ 133 w 278"/>
                <a:gd name="T13" fmla="*/ 41 h 240"/>
                <a:gd name="T14" fmla="*/ 83 w 278"/>
                <a:gd name="T15" fmla="*/ 59 h 240"/>
                <a:gd name="T16" fmla="*/ 22 w 278"/>
                <a:gd name="T17" fmla="*/ 99 h 240"/>
                <a:gd name="T18" fmla="*/ 9 w 278"/>
                <a:gd name="T19" fmla="*/ 123 h 240"/>
                <a:gd name="T20" fmla="*/ 36 w 278"/>
                <a:gd name="T21" fmla="*/ 211 h 240"/>
                <a:gd name="T22" fmla="*/ 54 w 278"/>
                <a:gd name="T23" fmla="*/ 223 h 240"/>
                <a:gd name="T24" fmla="*/ 97 w 278"/>
                <a:gd name="T25" fmla="*/ 240 h 240"/>
                <a:gd name="T26" fmla="*/ 77 w 278"/>
                <a:gd name="T27" fmla="*/ 181 h 240"/>
                <a:gd name="T28" fmla="*/ 141 w 278"/>
                <a:gd name="T29" fmla="*/ 154 h 240"/>
                <a:gd name="T30" fmla="*/ 204 w 278"/>
                <a:gd name="T31" fmla="*/ 158 h 240"/>
                <a:gd name="T32" fmla="*/ 244 w 278"/>
                <a:gd name="T33" fmla="*/ 132 h 240"/>
                <a:gd name="T34" fmla="*/ 259 w 278"/>
                <a:gd name="T35" fmla="*/ 7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240">
                  <a:moveTo>
                    <a:pt x="259" y="74"/>
                  </a:moveTo>
                  <a:cubicBezTo>
                    <a:pt x="260" y="69"/>
                    <a:pt x="262" y="65"/>
                    <a:pt x="263" y="60"/>
                  </a:cubicBezTo>
                  <a:cubicBezTo>
                    <a:pt x="267" y="51"/>
                    <a:pt x="273" y="42"/>
                    <a:pt x="275" y="32"/>
                  </a:cubicBezTo>
                  <a:cubicBezTo>
                    <a:pt x="278" y="22"/>
                    <a:pt x="276" y="10"/>
                    <a:pt x="268" y="4"/>
                  </a:cubicBezTo>
                  <a:cubicBezTo>
                    <a:pt x="262" y="0"/>
                    <a:pt x="255" y="0"/>
                    <a:pt x="249" y="0"/>
                  </a:cubicBezTo>
                  <a:cubicBezTo>
                    <a:pt x="227" y="0"/>
                    <a:pt x="205" y="6"/>
                    <a:pt x="186" y="18"/>
                  </a:cubicBezTo>
                  <a:cubicBezTo>
                    <a:pt x="169" y="28"/>
                    <a:pt x="154" y="42"/>
                    <a:pt x="133" y="41"/>
                  </a:cubicBezTo>
                  <a:cubicBezTo>
                    <a:pt x="112" y="39"/>
                    <a:pt x="100" y="46"/>
                    <a:pt x="83" y="59"/>
                  </a:cubicBezTo>
                  <a:cubicBezTo>
                    <a:pt x="65" y="72"/>
                    <a:pt x="38" y="83"/>
                    <a:pt x="22" y="99"/>
                  </a:cubicBezTo>
                  <a:cubicBezTo>
                    <a:pt x="16" y="105"/>
                    <a:pt x="12" y="114"/>
                    <a:pt x="9" y="123"/>
                  </a:cubicBezTo>
                  <a:cubicBezTo>
                    <a:pt x="0" y="154"/>
                    <a:pt x="11" y="190"/>
                    <a:pt x="36" y="211"/>
                  </a:cubicBezTo>
                  <a:cubicBezTo>
                    <a:pt x="41" y="215"/>
                    <a:pt x="47" y="219"/>
                    <a:pt x="54" y="223"/>
                  </a:cubicBezTo>
                  <a:cubicBezTo>
                    <a:pt x="67" y="230"/>
                    <a:pt x="82" y="240"/>
                    <a:pt x="97" y="240"/>
                  </a:cubicBezTo>
                  <a:cubicBezTo>
                    <a:pt x="93" y="228"/>
                    <a:pt x="71" y="193"/>
                    <a:pt x="77" y="181"/>
                  </a:cubicBezTo>
                  <a:cubicBezTo>
                    <a:pt x="87" y="161"/>
                    <a:pt x="121" y="156"/>
                    <a:pt x="141" y="154"/>
                  </a:cubicBezTo>
                  <a:cubicBezTo>
                    <a:pt x="162" y="152"/>
                    <a:pt x="183" y="161"/>
                    <a:pt x="204" y="158"/>
                  </a:cubicBezTo>
                  <a:cubicBezTo>
                    <a:pt x="219" y="156"/>
                    <a:pt x="234" y="143"/>
                    <a:pt x="244" y="132"/>
                  </a:cubicBezTo>
                  <a:cubicBezTo>
                    <a:pt x="256" y="119"/>
                    <a:pt x="255" y="91"/>
                    <a:pt x="259" y="74"/>
                  </a:cubicBez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i$1íḑè">
              <a:extLst>
                <a:ext uri="{FF2B5EF4-FFF2-40B4-BE49-F238E27FC236}">
                  <a16:creationId xmlns:a16="http://schemas.microsoft.com/office/drawing/2014/main" id="{0795BC4C-3EE7-45A4-BD52-3F8ABEF705AA}"/>
                </a:ext>
              </a:extLst>
            </p:cNvPr>
            <p:cNvSpPr/>
            <p:nvPr/>
          </p:nvSpPr>
          <p:spPr bwMode="auto">
            <a:xfrm>
              <a:off x="3503613" y="3246438"/>
              <a:ext cx="503238" cy="550863"/>
            </a:xfrm>
            <a:custGeom>
              <a:avLst/>
              <a:gdLst>
                <a:gd name="T0" fmla="*/ 307 w 317"/>
                <a:gd name="T1" fmla="*/ 183 h 347"/>
                <a:gd name="T2" fmla="*/ 194 w 317"/>
                <a:gd name="T3" fmla="*/ 212 h 347"/>
                <a:gd name="T4" fmla="*/ 58 w 317"/>
                <a:gd name="T5" fmla="*/ 0 h 347"/>
                <a:gd name="T6" fmla="*/ 0 w 317"/>
                <a:gd name="T7" fmla="*/ 16 h 347"/>
                <a:gd name="T8" fmla="*/ 96 w 317"/>
                <a:gd name="T9" fmla="*/ 320 h 347"/>
                <a:gd name="T10" fmla="*/ 317 w 317"/>
                <a:gd name="T11" fmla="*/ 347 h 347"/>
                <a:gd name="T12" fmla="*/ 307 w 317"/>
                <a:gd name="T13" fmla="*/ 183 h 347"/>
              </a:gdLst>
              <a:ahLst/>
              <a:cxnLst>
                <a:cxn ang="0">
                  <a:pos x="T0" y="T1"/>
                </a:cxn>
                <a:cxn ang="0">
                  <a:pos x="T2" y="T3"/>
                </a:cxn>
                <a:cxn ang="0">
                  <a:pos x="T4" y="T5"/>
                </a:cxn>
                <a:cxn ang="0">
                  <a:pos x="T6" y="T7"/>
                </a:cxn>
                <a:cxn ang="0">
                  <a:pos x="T8" y="T9"/>
                </a:cxn>
                <a:cxn ang="0">
                  <a:pos x="T10" y="T11"/>
                </a:cxn>
                <a:cxn ang="0">
                  <a:pos x="T12" y="T13"/>
                </a:cxn>
              </a:cxnLst>
              <a:rect l="0" t="0" r="r" b="b"/>
              <a:pathLst>
                <a:path w="317" h="347">
                  <a:moveTo>
                    <a:pt x="307" y="183"/>
                  </a:moveTo>
                  <a:lnTo>
                    <a:pt x="194" y="212"/>
                  </a:lnTo>
                  <a:lnTo>
                    <a:pt x="58" y="0"/>
                  </a:lnTo>
                  <a:lnTo>
                    <a:pt x="0" y="16"/>
                  </a:lnTo>
                  <a:lnTo>
                    <a:pt x="96" y="320"/>
                  </a:lnTo>
                  <a:lnTo>
                    <a:pt x="317" y="347"/>
                  </a:lnTo>
                  <a:lnTo>
                    <a:pt x="307" y="183"/>
                  </a:lnTo>
                  <a:close/>
                </a:path>
              </a:pathLst>
            </a:custGeom>
            <a:solidFill>
              <a:srgbClr val="BAB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ïṩļîďê">
              <a:extLst>
                <a:ext uri="{FF2B5EF4-FFF2-40B4-BE49-F238E27FC236}">
                  <a16:creationId xmlns:a16="http://schemas.microsoft.com/office/drawing/2014/main" id="{5E2AB8CB-0F6E-400E-A5FA-7ED3E2EE49B1}"/>
                </a:ext>
              </a:extLst>
            </p:cNvPr>
            <p:cNvSpPr/>
            <p:nvPr/>
          </p:nvSpPr>
          <p:spPr bwMode="auto">
            <a:xfrm>
              <a:off x="8331201" y="5391151"/>
              <a:ext cx="96838" cy="171450"/>
            </a:xfrm>
            <a:custGeom>
              <a:avLst/>
              <a:gdLst>
                <a:gd name="T0" fmla="*/ 22 w 54"/>
                <a:gd name="T1" fmla="*/ 7 h 97"/>
                <a:gd name="T2" fmla="*/ 37 w 54"/>
                <a:gd name="T3" fmla="*/ 0 h 97"/>
                <a:gd name="T4" fmla="*/ 50 w 54"/>
                <a:gd name="T5" fmla="*/ 10 h 97"/>
                <a:gd name="T6" fmla="*/ 52 w 54"/>
                <a:gd name="T7" fmla="*/ 21 h 97"/>
                <a:gd name="T8" fmla="*/ 28 w 54"/>
                <a:gd name="T9" fmla="*/ 94 h 97"/>
                <a:gd name="T10" fmla="*/ 5 w 54"/>
                <a:gd name="T11" fmla="*/ 79 h 97"/>
                <a:gd name="T12" fmla="*/ 22 w 54"/>
                <a:gd name="T13" fmla="*/ 7 h 97"/>
              </a:gdLst>
              <a:ahLst/>
              <a:cxnLst>
                <a:cxn ang="0">
                  <a:pos x="T0" y="T1"/>
                </a:cxn>
                <a:cxn ang="0">
                  <a:pos x="T2" y="T3"/>
                </a:cxn>
                <a:cxn ang="0">
                  <a:pos x="T4" y="T5"/>
                </a:cxn>
                <a:cxn ang="0">
                  <a:pos x="T6" y="T7"/>
                </a:cxn>
                <a:cxn ang="0">
                  <a:pos x="T8" y="T9"/>
                </a:cxn>
                <a:cxn ang="0">
                  <a:pos x="T10" y="T11"/>
                </a:cxn>
                <a:cxn ang="0">
                  <a:pos x="T12" y="T13"/>
                </a:cxn>
              </a:cxnLst>
              <a:rect l="0" t="0" r="r" b="b"/>
              <a:pathLst>
                <a:path w="54" h="97">
                  <a:moveTo>
                    <a:pt x="22" y="7"/>
                  </a:moveTo>
                  <a:cubicBezTo>
                    <a:pt x="26" y="2"/>
                    <a:pt x="31" y="0"/>
                    <a:pt x="37" y="0"/>
                  </a:cubicBezTo>
                  <a:cubicBezTo>
                    <a:pt x="43" y="1"/>
                    <a:pt x="48" y="5"/>
                    <a:pt x="50" y="10"/>
                  </a:cubicBezTo>
                  <a:cubicBezTo>
                    <a:pt x="52" y="14"/>
                    <a:pt x="52" y="18"/>
                    <a:pt x="52" y="21"/>
                  </a:cubicBezTo>
                  <a:cubicBezTo>
                    <a:pt x="54" y="41"/>
                    <a:pt x="54" y="87"/>
                    <a:pt x="28" y="94"/>
                  </a:cubicBezTo>
                  <a:cubicBezTo>
                    <a:pt x="17" y="97"/>
                    <a:pt x="8" y="89"/>
                    <a:pt x="5" y="79"/>
                  </a:cubicBezTo>
                  <a:cubicBezTo>
                    <a:pt x="0" y="65"/>
                    <a:pt x="7" y="23"/>
                    <a:pt x="22" y="7"/>
                  </a:cubicBez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îṣ1îḓe">
              <a:extLst>
                <a:ext uri="{FF2B5EF4-FFF2-40B4-BE49-F238E27FC236}">
                  <a16:creationId xmlns:a16="http://schemas.microsoft.com/office/drawing/2014/main" id="{5D09373F-C04A-45AD-86B5-37E03B91ADE5}"/>
                </a:ext>
              </a:extLst>
            </p:cNvPr>
            <p:cNvSpPr/>
            <p:nvPr/>
          </p:nvSpPr>
          <p:spPr bwMode="auto">
            <a:xfrm>
              <a:off x="8353426" y="4876801"/>
              <a:ext cx="139700" cy="588963"/>
            </a:xfrm>
            <a:custGeom>
              <a:avLst/>
              <a:gdLst>
                <a:gd name="T0" fmla="*/ 1 w 79"/>
                <a:gd name="T1" fmla="*/ 0 h 330"/>
                <a:gd name="T2" fmla="*/ 2 w 79"/>
                <a:gd name="T3" fmla="*/ 119 h 330"/>
                <a:gd name="T4" fmla="*/ 7 w 79"/>
                <a:gd name="T5" fmla="*/ 279 h 330"/>
                <a:gd name="T6" fmla="*/ 7 w 79"/>
                <a:gd name="T7" fmla="*/ 316 h 330"/>
                <a:gd name="T8" fmla="*/ 29 w 79"/>
                <a:gd name="T9" fmla="*/ 324 h 330"/>
                <a:gd name="T10" fmla="*/ 42 w 79"/>
                <a:gd name="T11" fmla="*/ 283 h 330"/>
                <a:gd name="T12" fmla="*/ 62 w 79"/>
                <a:gd name="T13" fmla="*/ 171 h 330"/>
                <a:gd name="T14" fmla="*/ 60 w 79"/>
                <a:gd name="T15" fmla="*/ 108 h 330"/>
                <a:gd name="T16" fmla="*/ 79 w 79"/>
                <a:gd name="T17" fmla="*/ 8 h 330"/>
                <a:gd name="T18" fmla="*/ 1 w 79"/>
                <a:gd name="T19"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330">
                  <a:moveTo>
                    <a:pt x="1" y="0"/>
                  </a:moveTo>
                  <a:cubicBezTo>
                    <a:pt x="2" y="119"/>
                    <a:pt x="2" y="119"/>
                    <a:pt x="2" y="119"/>
                  </a:cubicBezTo>
                  <a:cubicBezTo>
                    <a:pt x="0" y="172"/>
                    <a:pt x="9" y="226"/>
                    <a:pt x="7" y="279"/>
                  </a:cubicBezTo>
                  <a:cubicBezTo>
                    <a:pt x="7" y="291"/>
                    <a:pt x="3" y="304"/>
                    <a:pt x="7" y="316"/>
                  </a:cubicBezTo>
                  <a:cubicBezTo>
                    <a:pt x="10" y="328"/>
                    <a:pt x="19" y="330"/>
                    <a:pt x="29" y="324"/>
                  </a:cubicBezTo>
                  <a:cubicBezTo>
                    <a:pt x="42" y="316"/>
                    <a:pt x="40" y="297"/>
                    <a:pt x="42" y="283"/>
                  </a:cubicBezTo>
                  <a:cubicBezTo>
                    <a:pt x="48" y="246"/>
                    <a:pt x="55" y="208"/>
                    <a:pt x="62" y="171"/>
                  </a:cubicBezTo>
                  <a:cubicBezTo>
                    <a:pt x="65" y="152"/>
                    <a:pt x="58" y="127"/>
                    <a:pt x="60" y="108"/>
                  </a:cubicBezTo>
                  <a:cubicBezTo>
                    <a:pt x="79" y="8"/>
                    <a:pt x="79" y="8"/>
                    <a:pt x="79" y="8"/>
                  </a:cubicBezTo>
                  <a:lnTo>
                    <a:pt x="1" y="0"/>
                  </a:lnTo>
                  <a:close/>
                </a:path>
              </a:pathLst>
            </a:custGeom>
            <a:solidFill>
              <a:srgbClr val="F4C7B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íṣḻîḍê">
              <a:extLst>
                <a:ext uri="{FF2B5EF4-FFF2-40B4-BE49-F238E27FC236}">
                  <a16:creationId xmlns:a16="http://schemas.microsoft.com/office/drawing/2014/main" id="{A6C1390C-694D-4C80-9A34-159A99076613}"/>
                </a:ext>
              </a:extLst>
            </p:cNvPr>
            <p:cNvSpPr/>
            <p:nvPr/>
          </p:nvSpPr>
          <p:spPr bwMode="auto">
            <a:xfrm>
              <a:off x="8297863" y="4243388"/>
              <a:ext cx="300038" cy="1090613"/>
            </a:xfrm>
            <a:custGeom>
              <a:avLst/>
              <a:gdLst>
                <a:gd name="T0" fmla="*/ 189 w 189"/>
                <a:gd name="T1" fmla="*/ 183 h 687"/>
                <a:gd name="T2" fmla="*/ 130 w 189"/>
                <a:gd name="T3" fmla="*/ 442 h 687"/>
                <a:gd name="T4" fmla="*/ 118 w 189"/>
                <a:gd name="T5" fmla="*/ 687 h 687"/>
                <a:gd name="T6" fmla="*/ 26 w 189"/>
                <a:gd name="T7" fmla="*/ 684 h 687"/>
                <a:gd name="T8" fmla="*/ 0 w 189"/>
                <a:gd name="T9" fmla="*/ 0 h 687"/>
                <a:gd name="T10" fmla="*/ 180 w 189"/>
                <a:gd name="T11" fmla="*/ 3 h 687"/>
                <a:gd name="T12" fmla="*/ 189 w 189"/>
                <a:gd name="T13" fmla="*/ 183 h 687"/>
              </a:gdLst>
              <a:ahLst/>
              <a:cxnLst>
                <a:cxn ang="0">
                  <a:pos x="T0" y="T1"/>
                </a:cxn>
                <a:cxn ang="0">
                  <a:pos x="T2" y="T3"/>
                </a:cxn>
                <a:cxn ang="0">
                  <a:pos x="T4" y="T5"/>
                </a:cxn>
                <a:cxn ang="0">
                  <a:pos x="T6" y="T7"/>
                </a:cxn>
                <a:cxn ang="0">
                  <a:pos x="T8" y="T9"/>
                </a:cxn>
                <a:cxn ang="0">
                  <a:pos x="T10" y="T11"/>
                </a:cxn>
                <a:cxn ang="0">
                  <a:pos x="T12" y="T13"/>
                </a:cxn>
              </a:cxnLst>
              <a:rect l="0" t="0" r="r" b="b"/>
              <a:pathLst>
                <a:path w="189" h="687">
                  <a:moveTo>
                    <a:pt x="189" y="183"/>
                  </a:moveTo>
                  <a:lnTo>
                    <a:pt x="130" y="442"/>
                  </a:lnTo>
                  <a:lnTo>
                    <a:pt x="118" y="687"/>
                  </a:lnTo>
                  <a:lnTo>
                    <a:pt x="26" y="684"/>
                  </a:lnTo>
                  <a:lnTo>
                    <a:pt x="0" y="0"/>
                  </a:lnTo>
                  <a:lnTo>
                    <a:pt x="180" y="3"/>
                  </a:lnTo>
                  <a:lnTo>
                    <a:pt x="189" y="183"/>
                  </a:ln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íṡ1iďe">
              <a:extLst>
                <a:ext uri="{FF2B5EF4-FFF2-40B4-BE49-F238E27FC236}">
                  <a16:creationId xmlns:a16="http://schemas.microsoft.com/office/drawing/2014/main" id="{42FDE610-66BB-4FF7-AA81-8D08542CC17A}"/>
                </a:ext>
              </a:extLst>
            </p:cNvPr>
            <p:cNvSpPr/>
            <p:nvPr/>
          </p:nvSpPr>
          <p:spPr bwMode="auto">
            <a:xfrm>
              <a:off x="8116888" y="5383213"/>
              <a:ext cx="98425" cy="171450"/>
            </a:xfrm>
            <a:custGeom>
              <a:avLst/>
              <a:gdLst>
                <a:gd name="T0" fmla="*/ 24 w 55"/>
                <a:gd name="T1" fmla="*/ 7 h 96"/>
                <a:gd name="T2" fmla="*/ 40 w 55"/>
                <a:gd name="T3" fmla="*/ 1 h 96"/>
                <a:gd name="T4" fmla="*/ 52 w 55"/>
                <a:gd name="T5" fmla="*/ 12 h 96"/>
                <a:gd name="T6" fmla="*/ 54 w 55"/>
                <a:gd name="T7" fmla="*/ 23 h 96"/>
                <a:gd name="T8" fmla="*/ 26 w 55"/>
                <a:gd name="T9" fmla="*/ 94 h 96"/>
                <a:gd name="T10" fmla="*/ 4 w 55"/>
                <a:gd name="T11" fmla="*/ 78 h 96"/>
                <a:gd name="T12" fmla="*/ 24 w 55"/>
                <a:gd name="T13" fmla="*/ 7 h 96"/>
              </a:gdLst>
              <a:ahLst/>
              <a:cxnLst>
                <a:cxn ang="0">
                  <a:pos x="T0" y="T1"/>
                </a:cxn>
                <a:cxn ang="0">
                  <a:pos x="T2" y="T3"/>
                </a:cxn>
                <a:cxn ang="0">
                  <a:pos x="T4" y="T5"/>
                </a:cxn>
                <a:cxn ang="0">
                  <a:pos x="T6" y="T7"/>
                </a:cxn>
                <a:cxn ang="0">
                  <a:pos x="T8" y="T9"/>
                </a:cxn>
                <a:cxn ang="0">
                  <a:pos x="T10" y="T11"/>
                </a:cxn>
                <a:cxn ang="0">
                  <a:pos x="T12" y="T13"/>
                </a:cxn>
              </a:cxnLst>
              <a:rect l="0" t="0" r="r" b="b"/>
              <a:pathLst>
                <a:path w="55" h="96">
                  <a:moveTo>
                    <a:pt x="24" y="7"/>
                  </a:moveTo>
                  <a:cubicBezTo>
                    <a:pt x="28" y="2"/>
                    <a:pt x="34" y="0"/>
                    <a:pt x="40" y="1"/>
                  </a:cubicBezTo>
                  <a:cubicBezTo>
                    <a:pt x="45" y="2"/>
                    <a:pt x="50" y="6"/>
                    <a:pt x="52" y="12"/>
                  </a:cubicBezTo>
                  <a:cubicBezTo>
                    <a:pt x="53" y="15"/>
                    <a:pt x="54" y="19"/>
                    <a:pt x="54" y="23"/>
                  </a:cubicBezTo>
                  <a:cubicBezTo>
                    <a:pt x="55" y="43"/>
                    <a:pt x="52" y="89"/>
                    <a:pt x="26" y="94"/>
                  </a:cubicBezTo>
                  <a:cubicBezTo>
                    <a:pt x="15" y="96"/>
                    <a:pt x="6" y="88"/>
                    <a:pt x="4" y="78"/>
                  </a:cubicBezTo>
                  <a:cubicBezTo>
                    <a:pt x="0" y="63"/>
                    <a:pt x="8" y="22"/>
                    <a:pt x="24" y="7"/>
                  </a:cubicBez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ïṣlïḍè">
              <a:extLst>
                <a:ext uri="{FF2B5EF4-FFF2-40B4-BE49-F238E27FC236}">
                  <a16:creationId xmlns:a16="http://schemas.microsoft.com/office/drawing/2014/main" id="{B8FB379C-F0EB-4F9B-A120-09B018AD457A}"/>
                </a:ext>
              </a:extLst>
            </p:cNvPr>
            <p:cNvSpPr/>
            <p:nvPr/>
          </p:nvSpPr>
          <p:spPr bwMode="auto">
            <a:xfrm>
              <a:off x="8096251" y="4905376"/>
              <a:ext cx="141288" cy="576263"/>
            </a:xfrm>
            <a:custGeom>
              <a:avLst/>
              <a:gdLst>
                <a:gd name="T0" fmla="*/ 79 w 79"/>
                <a:gd name="T1" fmla="*/ 0 h 323"/>
                <a:gd name="T2" fmla="*/ 72 w 79"/>
                <a:gd name="T3" fmla="*/ 120 h 323"/>
                <a:gd name="T4" fmla="*/ 64 w 79"/>
                <a:gd name="T5" fmla="*/ 219 h 323"/>
                <a:gd name="T6" fmla="*/ 50 w 79"/>
                <a:gd name="T7" fmla="*/ 309 h 323"/>
                <a:gd name="T8" fmla="*/ 27 w 79"/>
                <a:gd name="T9" fmla="*/ 313 h 323"/>
                <a:gd name="T10" fmla="*/ 24 w 79"/>
                <a:gd name="T11" fmla="*/ 282 h 323"/>
                <a:gd name="T12" fmla="*/ 10 w 79"/>
                <a:gd name="T13" fmla="*/ 168 h 323"/>
                <a:gd name="T14" fmla="*/ 15 w 79"/>
                <a:gd name="T15" fmla="*/ 106 h 323"/>
                <a:gd name="T16" fmla="*/ 0 w 79"/>
                <a:gd name="T17" fmla="*/ 5 h 323"/>
                <a:gd name="T18" fmla="*/ 79 w 79"/>
                <a:gd name="T19"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323">
                  <a:moveTo>
                    <a:pt x="79" y="0"/>
                  </a:moveTo>
                  <a:cubicBezTo>
                    <a:pt x="72" y="120"/>
                    <a:pt x="72" y="120"/>
                    <a:pt x="72" y="120"/>
                  </a:cubicBezTo>
                  <a:cubicBezTo>
                    <a:pt x="72" y="153"/>
                    <a:pt x="67" y="186"/>
                    <a:pt x="64" y="219"/>
                  </a:cubicBezTo>
                  <a:cubicBezTo>
                    <a:pt x="61" y="249"/>
                    <a:pt x="66" y="281"/>
                    <a:pt x="50" y="309"/>
                  </a:cubicBezTo>
                  <a:cubicBezTo>
                    <a:pt x="45" y="318"/>
                    <a:pt x="35" y="323"/>
                    <a:pt x="27" y="313"/>
                  </a:cubicBezTo>
                  <a:cubicBezTo>
                    <a:pt x="22" y="305"/>
                    <a:pt x="25" y="291"/>
                    <a:pt x="24" y="282"/>
                  </a:cubicBezTo>
                  <a:cubicBezTo>
                    <a:pt x="20" y="244"/>
                    <a:pt x="15" y="206"/>
                    <a:pt x="10" y="168"/>
                  </a:cubicBezTo>
                  <a:cubicBezTo>
                    <a:pt x="8" y="150"/>
                    <a:pt x="15" y="124"/>
                    <a:pt x="15" y="106"/>
                  </a:cubicBezTo>
                  <a:cubicBezTo>
                    <a:pt x="0" y="5"/>
                    <a:pt x="0" y="5"/>
                    <a:pt x="0" y="5"/>
                  </a:cubicBezTo>
                  <a:lnTo>
                    <a:pt x="79" y="0"/>
                  </a:lnTo>
                  <a:close/>
                </a:path>
              </a:pathLst>
            </a:custGeom>
            <a:solidFill>
              <a:srgbClr val="F4C7B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ïṩľïḋe">
              <a:extLst>
                <a:ext uri="{FF2B5EF4-FFF2-40B4-BE49-F238E27FC236}">
                  <a16:creationId xmlns:a16="http://schemas.microsoft.com/office/drawing/2014/main" id="{6500E79E-00D8-4C3F-9F6C-FCD077AA5A4B}"/>
                </a:ext>
              </a:extLst>
            </p:cNvPr>
            <p:cNvSpPr/>
            <p:nvPr/>
          </p:nvSpPr>
          <p:spPr bwMode="auto">
            <a:xfrm>
              <a:off x="8039101" y="4249738"/>
              <a:ext cx="311150" cy="1065213"/>
            </a:xfrm>
            <a:custGeom>
              <a:avLst/>
              <a:gdLst>
                <a:gd name="T0" fmla="*/ 8 w 196"/>
                <a:gd name="T1" fmla="*/ 162 h 671"/>
                <a:gd name="T2" fmla="*/ 0 w 196"/>
                <a:gd name="T3" fmla="*/ 414 h 671"/>
                <a:gd name="T4" fmla="*/ 39 w 196"/>
                <a:gd name="T5" fmla="*/ 668 h 671"/>
                <a:gd name="T6" fmla="*/ 134 w 196"/>
                <a:gd name="T7" fmla="*/ 671 h 671"/>
                <a:gd name="T8" fmla="*/ 130 w 196"/>
                <a:gd name="T9" fmla="*/ 395 h 671"/>
                <a:gd name="T10" fmla="*/ 180 w 196"/>
                <a:gd name="T11" fmla="*/ 167 h 671"/>
                <a:gd name="T12" fmla="*/ 196 w 196"/>
                <a:gd name="T13" fmla="*/ 18 h 671"/>
                <a:gd name="T14" fmla="*/ 47 w 196"/>
                <a:gd name="T15" fmla="*/ 0 h 671"/>
                <a:gd name="T16" fmla="*/ 8 w 196"/>
                <a:gd name="T17" fmla="*/ 162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71">
                  <a:moveTo>
                    <a:pt x="8" y="162"/>
                  </a:moveTo>
                  <a:lnTo>
                    <a:pt x="0" y="414"/>
                  </a:lnTo>
                  <a:lnTo>
                    <a:pt x="39" y="668"/>
                  </a:lnTo>
                  <a:lnTo>
                    <a:pt x="134" y="671"/>
                  </a:lnTo>
                  <a:lnTo>
                    <a:pt x="130" y="395"/>
                  </a:lnTo>
                  <a:lnTo>
                    <a:pt x="180" y="167"/>
                  </a:lnTo>
                  <a:lnTo>
                    <a:pt x="196" y="18"/>
                  </a:lnTo>
                  <a:lnTo>
                    <a:pt x="47" y="0"/>
                  </a:lnTo>
                  <a:lnTo>
                    <a:pt x="8" y="162"/>
                  </a:ln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iṣļïḋè">
              <a:extLst>
                <a:ext uri="{FF2B5EF4-FFF2-40B4-BE49-F238E27FC236}">
                  <a16:creationId xmlns:a16="http://schemas.microsoft.com/office/drawing/2014/main" id="{B8E740CF-979D-4810-A34A-D25B37DECD52}"/>
                </a:ext>
              </a:extLst>
            </p:cNvPr>
            <p:cNvSpPr/>
            <p:nvPr/>
          </p:nvSpPr>
          <p:spPr bwMode="auto">
            <a:xfrm>
              <a:off x="8096251" y="3425826"/>
              <a:ext cx="547688" cy="847725"/>
            </a:xfrm>
            <a:custGeom>
              <a:avLst/>
              <a:gdLst>
                <a:gd name="T0" fmla="*/ 90 w 345"/>
                <a:gd name="T1" fmla="*/ 4 h 534"/>
                <a:gd name="T2" fmla="*/ 251 w 345"/>
                <a:gd name="T3" fmla="*/ 0 h 534"/>
                <a:gd name="T4" fmla="*/ 345 w 345"/>
                <a:gd name="T5" fmla="*/ 173 h 534"/>
                <a:gd name="T6" fmla="*/ 311 w 345"/>
                <a:gd name="T7" fmla="*/ 336 h 534"/>
                <a:gd name="T8" fmla="*/ 305 w 345"/>
                <a:gd name="T9" fmla="*/ 530 h 534"/>
                <a:gd name="T10" fmla="*/ 75 w 345"/>
                <a:gd name="T11" fmla="*/ 534 h 534"/>
                <a:gd name="T12" fmla="*/ 0 w 345"/>
                <a:gd name="T13" fmla="*/ 521 h 534"/>
                <a:gd name="T14" fmla="*/ 20 w 345"/>
                <a:gd name="T15" fmla="*/ 314 h 534"/>
                <a:gd name="T16" fmla="*/ 9 w 345"/>
                <a:gd name="T17" fmla="*/ 36 h 534"/>
                <a:gd name="T18" fmla="*/ 90 w 345"/>
                <a:gd name="T19" fmla="*/ 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5" h="534">
                  <a:moveTo>
                    <a:pt x="90" y="4"/>
                  </a:moveTo>
                  <a:lnTo>
                    <a:pt x="251" y="0"/>
                  </a:lnTo>
                  <a:lnTo>
                    <a:pt x="345" y="173"/>
                  </a:lnTo>
                  <a:lnTo>
                    <a:pt x="311" y="336"/>
                  </a:lnTo>
                  <a:lnTo>
                    <a:pt x="305" y="530"/>
                  </a:lnTo>
                  <a:lnTo>
                    <a:pt x="75" y="534"/>
                  </a:lnTo>
                  <a:lnTo>
                    <a:pt x="0" y="521"/>
                  </a:lnTo>
                  <a:lnTo>
                    <a:pt x="20" y="314"/>
                  </a:lnTo>
                  <a:lnTo>
                    <a:pt x="9" y="36"/>
                  </a:lnTo>
                  <a:lnTo>
                    <a:pt x="90" y="4"/>
                  </a:lnTo>
                  <a:close/>
                </a:path>
              </a:pathLst>
            </a:custGeom>
            <a:solidFill>
              <a:srgbClr val="8CABE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îṡ1îḓè">
              <a:extLst>
                <a:ext uri="{FF2B5EF4-FFF2-40B4-BE49-F238E27FC236}">
                  <a16:creationId xmlns:a16="http://schemas.microsoft.com/office/drawing/2014/main" id="{D8E1F05A-F7B9-4B23-93EF-36E9141104D9}"/>
                </a:ext>
              </a:extLst>
            </p:cNvPr>
            <p:cNvSpPr/>
            <p:nvPr/>
          </p:nvSpPr>
          <p:spPr bwMode="auto">
            <a:xfrm>
              <a:off x="8245476" y="3086101"/>
              <a:ext cx="252413" cy="377825"/>
            </a:xfrm>
            <a:custGeom>
              <a:avLst/>
              <a:gdLst>
                <a:gd name="T0" fmla="*/ 15 w 141"/>
                <a:gd name="T1" fmla="*/ 60 h 212"/>
                <a:gd name="T2" fmla="*/ 134 w 141"/>
                <a:gd name="T3" fmla="*/ 90 h 212"/>
                <a:gd name="T4" fmla="*/ 70 w 141"/>
                <a:gd name="T5" fmla="*/ 178 h 212"/>
                <a:gd name="T6" fmla="*/ 65 w 141"/>
                <a:gd name="T7" fmla="*/ 193 h 212"/>
                <a:gd name="T8" fmla="*/ 62 w 141"/>
                <a:gd name="T9" fmla="*/ 210 h 212"/>
                <a:gd name="T10" fmla="*/ 25 w 141"/>
                <a:gd name="T11" fmla="*/ 201 h 212"/>
                <a:gd name="T12" fmla="*/ 22 w 141"/>
                <a:gd name="T13" fmla="*/ 199 h 212"/>
                <a:gd name="T14" fmla="*/ 28 w 141"/>
                <a:gd name="T15" fmla="*/ 178 h 212"/>
                <a:gd name="T16" fmla="*/ 30 w 141"/>
                <a:gd name="T17" fmla="*/ 170 h 212"/>
                <a:gd name="T18" fmla="*/ 1 w 141"/>
                <a:gd name="T19" fmla="*/ 118 h 212"/>
                <a:gd name="T20" fmla="*/ 15 w 141"/>
                <a:gd name="T21" fmla="*/ 6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212">
                  <a:moveTo>
                    <a:pt x="15" y="60"/>
                  </a:moveTo>
                  <a:cubicBezTo>
                    <a:pt x="43" y="0"/>
                    <a:pt x="123" y="32"/>
                    <a:pt x="134" y="90"/>
                  </a:cubicBezTo>
                  <a:cubicBezTo>
                    <a:pt x="141" y="127"/>
                    <a:pt x="108" y="171"/>
                    <a:pt x="70" y="178"/>
                  </a:cubicBezTo>
                  <a:cubicBezTo>
                    <a:pt x="69" y="179"/>
                    <a:pt x="65" y="191"/>
                    <a:pt x="65" y="193"/>
                  </a:cubicBezTo>
                  <a:cubicBezTo>
                    <a:pt x="64" y="198"/>
                    <a:pt x="63" y="204"/>
                    <a:pt x="62" y="210"/>
                  </a:cubicBezTo>
                  <a:cubicBezTo>
                    <a:pt x="61" y="212"/>
                    <a:pt x="29" y="202"/>
                    <a:pt x="25" y="201"/>
                  </a:cubicBezTo>
                  <a:cubicBezTo>
                    <a:pt x="24" y="201"/>
                    <a:pt x="22" y="200"/>
                    <a:pt x="22" y="199"/>
                  </a:cubicBezTo>
                  <a:cubicBezTo>
                    <a:pt x="21" y="197"/>
                    <a:pt x="27" y="180"/>
                    <a:pt x="28" y="178"/>
                  </a:cubicBezTo>
                  <a:cubicBezTo>
                    <a:pt x="29" y="175"/>
                    <a:pt x="29" y="172"/>
                    <a:pt x="30" y="170"/>
                  </a:cubicBezTo>
                  <a:cubicBezTo>
                    <a:pt x="12" y="159"/>
                    <a:pt x="3" y="138"/>
                    <a:pt x="1" y="118"/>
                  </a:cubicBezTo>
                  <a:cubicBezTo>
                    <a:pt x="0" y="98"/>
                    <a:pt x="7" y="78"/>
                    <a:pt x="15" y="60"/>
                  </a:cubicBezTo>
                  <a:close/>
                </a:path>
              </a:pathLst>
            </a:custGeom>
            <a:solidFill>
              <a:srgbClr val="F4C7B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ïṣḷíde">
              <a:extLst>
                <a:ext uri="{FF2B5EF4-FFF2-40B4-BE49-F238E27FC236}">
                  <a16:creationId xmlns:a16="http://schemas.microsoft.com/office/drawing/2014/main" id="{A2843AEB-6F6E-402C-B3ED-CF7B5C8FFFA5}"/>
                </a:ext>
              </a:extLst>
            </p:cNvPr>
            <p:cNvSpPr/>
            <p:nvPr/>
          </p:nvSpPr>
          <p:spPr bwMode="auto">
            <a:xfrm>
              <a:off x="8094663" y="3078163"/>
              <a:ext cx="295275" cy="312738"/>
            </a:xfrm>
            <a:custGeom>
              <a:avLst/>
              <a:gdLst>
                <a:gd name="T0" fmla="*/ 160 w 166"/>
                <a:gd name="T1" fmla="*/ 14 h 175"/>
                <a:gd name="T2" fmla="*/ 166 w 166"/>
                <a:gd name="T3" fmla="*/ 31 h 175"/>
                <a:gd name="T4" fmla="*/ 165 w 166"/>
                <a:gd name="T5" fmla="*/ 42 h 175"/>
                <a:gd name="T6" fmla="*/ 135 w 166"/>
                <a:gd name="T7" fmla="*/ 57 h 175"/>
                <a:gd name="T8" fmla="*/ 100 w 166"/>
                <a:gd name="T9" fmla="*/ 82 h 175"/>
                <a:gd name="T10" fmla="*/ 91 w 166"/>
                <a:gd name="T11" fmla="*/ 145 h 175"/>
                <a:gd name="T12" fmla="*/ 88 w 166"/>
                <a:gd name="T13" fmla="*/ 169 h 175"/>
                <a:gd name="T14" fmla="*/ 62 w 166"/>
                <a:gd name="T15" fmla="*/ 169 h 175"/>
                <a:gd name="T16" fmla="*/ 44 w 166"/>
                <a:gd name="T17" fmla="*/ 157 h 175"/>
                <a:gd name="T18" fmla="*/ 24 w 166"/>
                <a:gd name="T19" fmla="*/ 150 h 175"/>
                <a:gd name="T20" fmla="*/ 23 w 166"/>
                <a:gd name="T21" fmla="*/ 144 h 175"/>
                <a:gd name="T22" fmla="*/ 3 w 166"/>
                <a:gd name="T23" fmla="*/ 139 h 175"/>
                <a:gd name="T24" fmla="*/ 2 w 166"/>
                <a:gd name="T25" fmla="*/ 126 h 175"/>
                <a:gd name="T26" fmla="*/ 6 w 166"/>
                <a:gd name="T27" fmla="*/ 114 h 175"/>
                <a:gd name="T28" fmla="*/ 2 w 166"/>
                <a:gd name="T29" fmla="*/ 103 h 175"/>
                <a:gd name="T30" fmla="*/ 7 w 166"/>
                <a:gd name="T31" fmla="*/ 83 h 175"/>
                <a:gd name="T32" fmla="*/ 45 w 166"/>
                <a:gd name="T33" fmla="*/ 68 h 175"/>
                <a:gd name="T34" fmla="*/ 56 w 166"/>
                <a:gd name="T35" fmla="*/ 50 h 175"/>
                <a:gd name="T36" fmla="*/ 68 w 166"/>
                <a:gd name="T37" fmla="*/ 32 h 175"/>
                <a:gd name="T38" fmla="*/ 92 w 166"/>
                <a:gd name="T39" fmla="*/ 23 h 175"/>
                <a:gd name="T40" fmla="*/ 104 w 166"/>
                <a:gd name="T41" fmla="*/ 11 h 175"/>
                <a:gd name="T42" fmla="*/ 129 w 166"/>
                <a:gd name="T43" fmla="*/ 3 h 175"/>
                <a:gd name="T44" fmla="*/ 160 w 166"/>
                <a:gd name="T45" fmla="*/ 1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6" h="175">
                  <a:moveTo>
                    <a:pt x="160" y="14"/>
                  </a:moveTo>
                  <a:cubicBezTo>
                    <a:pt x="164" y="19"/>
                    <a:pt x="165" y="25"/>
                    <a:pt x="166" y="31"/>
                  </a:cubicBezTo>
                  <a:cubicBezTo>
                    <a:pt x="166" y="35"/>
                    <a:pt x="166" y="39"/>
                    <a:pt x="165" y="42"/>
                  </a:cubicBezTo>
                  <a:cubicBezTo>
                    <a:pt x="160" y="56"/>
                    <a:pt x="146" y="54"/>
                    <a:pt x="135" y="57"/>
                  </a:cubicBezTo>
                  <a:cubicBezTo>
                    <a:pt x="121" y="61"/>
                    <a:pt x="108" y="70"/>
                    <a:pt x="100" y="82"/>
                  </a:cubicBezTo>
                  <a:cubicBezTo>
                    <a:pt x="86" y="99"/>
                    <a:pt x="88" y="124"/>
                    <a:pt x="91" y="145"/>
                  </a:cubicBezTo>
                  <a:cubicBezTo>
                    <a:pt x="92" y="152"/>
                    <a:pt x="94" y="164"/>
                    <a:pt x="88" y="169"/>
                  </a:cubicBezTo>
                  <a:cubicBezTo>
                    <a:pt x="81" y="175"/>
                    <a:pt x="68" y="173"/>
                    <a:pt x="62" y="169"/>
                  </a:cubicBezTo>
                  <a:cubicBezTo>
                    <a:pt x="56" y="165"/>
                    <a:pt x="51" y="159"/>
                    <a:pt x="44" y="157"/>
                  </a:cubicBezTo>
                  <a:cubicBezTo>
                    <a:pt x="37" y="155"/>
                    <a:pt x="27" y="157"/>
                    <a:pt x="24" y="150"/>
                  </a:cubicBezTo>
                  <a:cubicBezTo>
                    <a:pt x="24" y="148"/>
                    <a:pt x="24" y="146"/>
                    <a:pt x="23" y="144"/>
                  </a:cubicBezTo>
                  <a:cubicBezTo>
                    <a:pt x="19" y="138"/>
                    <a:pt x="9" y="143"/>
                    <a:pt x="3" y="139"/>
                  </a:cubicBezTo>
                  <a:cubicBezTo>
                    <a:pt x="0" y="136"/>
                    <a:pt x="1" y="130"/>
                    <a:pt x="2" y="126"/>
                  </a:cubicBezTo>
                  <a:cubicBezTo>
                    <a:pt x="4" y="122"/>
                    <a:pt x="7" y="118"/>
                    <a:pt x="6" y="114"/>
                  </a:cubicBezTo>
                  <a:cubicBezTo>
                    <a:pt x="6" y="110"/>
                    <a:pt x="4" y="107"/>
                    <a:pt x="2" y="103"/>
                  </a:cubicBezTo>
                  <a:cubicBezTo>
                    <a:pt x="0" y="96"/>
                    <a:pt x="2" y="88"/>
                    <a:pt x="7" y="83"/>
                  </a:cubicBezTo>
                  <a:cubicBezTo>
                    <a:pt x="17" y="73"/>
                    <a:pt x="34" y="77"/>
                    <a:pt x="45" y="68"/>
                  </a:cubicBezTo>
                  <a:cubicBezTo>
                    <a:pt x="51" y="64"/>
                    <a:pt x="53" y="57"/>
                    <a:pt x="56" y="50"/>
                  </a:cubicBezTo>
                  <a:cubicBezTo>
                    <a:pt x="59" y="43"/>
                    <a:pt x="62" y="36"/>
                    <a:pt x="68" y="32"/>
                  </a:cubicBezTo>
                  <a:cubicBezTo>
                    <a:pt x="75" y="27"/>
                    <a:pt x="84" y="29"/>
                    <a:pt x="92" y="23"/>
                  </a:cubicBezTo>
                  <a:cubicBezTo>
                    <a:pt x="96" y="19"/>
                    <a:pt x="99" y="14"/>
                    <a:pt x="104" y="11"/>
                  </a:cubicBezTo>
                  <a:cubicBezTo>
                    <a:pt x="110" y="7"/>
                    <a:pt x="121" y="5"/>
                    <a:pt x="129" y="3"/>
                  </a:cubicBezTo>
                  <a:cubicBezTo>
                    <a:pt x="140" y="0"/>
                    <a:pt x="152" y="4"/>
                    <a:pt x="160" y="14"/>
                  </a:cubicBez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íṧļîḑè">
              <a:extLst>
                <a:ext uri="{FF2B5EF4-FFF2-40B4-BE49-F238E27FC236}">
                  <a16:creationId xmlns:a16="http://schemas.microsoft.com/office/drawing/2014/main" id="{0B785FE0-DEB8-4657-B95C-372324C19134}"/>
                </a:ext>
              </a:extLst>
            </p:cNvPr>
            <p:cNvSpPr/>
            <p:nvPr/>
          </p:nvSpPr>
          <p:spPr bwMode="auto">
            <a:xfrm>
              <a:off x="8302626" y="3022601"/>
              <a:ext cx="419100" cy="442913"/>
            </a:xfrm>
            <a:custGeom>
              <a:avLst/>
              <a:gdLst>
                <a:gd name="T0" fmla="*/ 84 w 235"/>
                <a:gd name="T1" fmla="*/ 151 h 249"/>
                <a:gd name="T2" fmla="*/ 77 w 235"/>
                <a:gd name="T3" fmla="*/ 212 h 249"/>
                <a:gd name="T4" fmla="*/ 129 w 235"/>
                <a:gd name="T5" fmla="*/ 240 h 249"/>
                <a:gd name="T6" fmla="*/ 175 w 235"/>
                <a:gd name="T7" fmla="*/ 248 h 249"/>
                <a:gd name="T8" fmla="*/ 193 w 235"/>
                <a:gd name="T9" fmla="*/ 208 h 249"/>
                <a:gd name="T10" fmla="*/ 230 w 235"/>
                <a:gd name="T11" fmla="*/ 188 h 249"/>
                <a:gd name="T12" fmla="*/ 226 w 235"/>
                <a:gd name="T13" fmla="*/ 177 h 249"/>
                <a:gd name="T14" fmla="*/ 231 w 235"/>
                <a:gd name="T15" fmla="*/ 166 h 249"/>
                <a:gd name="T16" fmla="*/ 226 w 235"/>
                <a:gd name="T17" fmla="*/ 136 h 249"/>
                <a:gd name="T18" fmla="*/ 173 w 235"/>
                <a:gd name="T19" fmla="*/ 105 h 249"/>
                <a:gd name="T20" fmla="*/ 166 w 235"/>
                <a:gd name="T21" fmla="*/ 67 h 249"/>
                <a:gd name="T22" fmla="*/ 117 w 235"/>
                <a:gd name="T23" fmla="*/ 22 h 249"/>
                <a:gd name="T24" fmla="*/ 55 w 235"/>
                <a:gd name="T25" fmla="*/ 1 h 249"/>
                <a:gd name="T26" fmla="*/ 8 w 235"/>
                <a:gd name="T27" fmla="*/ 60 h 249"/>
                <a:gd name="T28" fmla="*/ 84 w 235"/>
                <a:gd name="T29" fmla="*/ 139 h 249"/>
                <a:gd name="T30" fmla="*/ 84 w 235"/>
                <a:gd name="T31" fmla="*/ 15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249">
                  <a:moveTo>
                    <a:pt x="84" y="151"/>
                  </a:moveTo>
                  <a:cubicBezTo>
                    <a:pt x="83" y="172"/>
                    <a:pt x="70" y="193"/>
                    <a:pt x="77" y="212"/>
                  </a:cubicBezTo>
                  <a:cubicBezTo>
                    <a:pt x="85" y="231"/>
                    <a:pt x="109" y="237"/>
                    <a:pt x="129" y="240"/>
                  </a:cubicBezTo>
                  <a:cubicBezTo>
                    <a:pt x="132" y="241"/>
                    <a:pt x="175" y="249"/>
                    <a:pt x="175" y="248"/>
                  </a:cubicBezTo>
                  <a:cubicBezTo>
                    <a:pt x="180" y="234"/>
                    <a:pt x="184" y="220"/>
                    <a:pt x="193" y="208"/>
                  </a:cubicBezTo>
                  <a:cubicBezTo>
                    <a:pt x="202" y="196"/>
                    <a:pt x="216" y="187"/>
                    <a:pt x="230" y="188"/>
                  </a:cubicBezTo>
                  <a:cubicBezTo>
                    <a:pt x="226" y="187"/>
                    <a:pt x="225" y="182"/>
                    <a:pt x="226" y="177"/>
                  </a:cubicBezTo>
                  <a:cubicBezTo>
                    <a:pt x="226" y="173"/>
                    <a:pt x="229" y="169"/>
                    <a:pt x="231" y="166"/>
                  </a:cubicBezTo>
                  <a:cubicBezTo>
                    <a:pt x="235" y="156"/>
                    <a:pt x="233" y="144"/>
                    <a:pt x="226" y="136"/>
                  </a:cubicBezTo>
                  <a:cubicBezTo>
                    <a:pt x="213" y="120"/>
                    <a:pt x="185" y="123"/>
                    <a:pt x="173" y="105"/>
                  </a:cubicBezTo>
                  <a:cubicBezTo>
                    <a:pt x="166" y="94"/>
                    <a:pt x="169" y="80"/>
                    <a:pt x="166" y="67"/>
                  </a:cubicBezTo>
                  <a:cubicBezTo>
                    <a:pt x="160" y="42"/>
                    <a:pt x="135" y="35"/>
                    <a:pt x="117" y="22"/>
                  </a:cubicBezTo>
                  <a:cubicBezTo>
                    <a:pt x="97" y="8"/>
                    <a:pt x="79" y="0"/>
                    <a:pt x="55" y="1"/>
                  </a:cubicBezTo>
                  <a:cubicBezTo>
                    <a:pt x="25" y="3"/>
                    <a:pt x="0" y="31"/>
                    <a:pt x="8" y="60"/>
                  </a:cubicBezTo>
                  <a:cubicBezTo>
                    <a:pt x="19" y="98"/>
                    <a:pt x="77" y="101"/>
                    <a:pt x="84" y="139"/>
                  </a:cubicBezTo>
                  <a:cubicBezTo>
                    <a:pt x="85" y="143"/>
                    <a:pt x="85" y="147"/>
                    <a:pt x="84" y="151"/>
                  </a:cubicBez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îŝlîḓè">
              <a:extLst>
                <a:ext uri="{FF2B5EF4-FFF2-40B4-BE49-F238E27FC236}">
                  <a16:creationId xmlns:a16="http://schemas.microsoft.com/office/drawing/2014/main" id="{A0E6F277-7B6F-4CCD-8936-37A3F3420DEE}"/>
                </a:ext>
              </a:extLst>
            </p:cNvPr>
            <p:cNvSpPr/>
            <p:nvPr/>
          </p:nvSpPr>
          <p:spPr bwMode="auto">
            <a:xfrm>
              <a:off x="8240713" y="3425826"/>
              <a:ext cx="177800" cy="115888"/>
            </a:xfrm>
            <a:custGeom>
              <a:avLst/>
              <a:gdLst>
                <a:gd name="T0" fmla="*/ 112 w 112"/>
                <a:gd name="T1" fmla="*/ 3 h 73"/>
                <a:gd name="T2" fmla="*/ 63 w 112"/>
                <a:gd name="T3" fmla="*/ 73 h 73"/>
                <a:gd name="T4" fmla="*/ 39 w 112"/>
                <a:gd name="T5" fmla="*/ 71 h 73"/>
                <a:gd name="T6" fmla="*/ 0 w 112"/>
                <a:gd name="T7" fmla="*/ 0 h 73"/>
                <a:gd name="T8" fmla="*/ 112 w 112"/>
                <a:gd name="T9" fmla="*/ 3 h 73"/>
              </a:gdLst>
              <a:ahLst/>
              <a:cxnLst>
                <a:cxn ang="0">
                  <a:pos x="T0" y="T1"/>
                </a:cxn>
                <a:cxn ang="0">
                  <a:pos x="T2" y="T3"/>
                </a:cxn>
                <a:cxn ang="0">
                  <a:pos x="T4" y="T5"/>
                </a:cxn>
                <a:cxn ang="0">
                  <a:pos x="T6" y="T7"/>
                </a:cxn>
                <a:cxn ang="0">
                  <a:pos x="T8" y="T9"/>
                </a:cxn>
              </a:cxnLst>
              <a:rect l="0" t="0" r="r" b="b"/>
              <a:pathLst>
                <a:path w="112" h="73">
                  <a:moveTo>
                    <a:pt x="112" y="3"/>
                  </a:moveTo>
                  <a:lnTo>
                    <a:pt x="63" y="73"/>
                  </a:lnTo>
                  <a:lnTo>
                    <a:pt x="39" y="71"/>
                  </a:lnTo>
                  <a:lnTo>
                    <a:pt x="0" y="0"/>
                  </a:lnTo>
                  <a:lnTo>
                    <a:pt x="112" y="3"/>
                  </a:ln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ïŝľïḍê">
              <a:extLst>
                <a:ext uri="{FF2B5EF4-FFF2-40B4-BE49-F238E27FC236}">
                  <a16:creationId xmlns:a16="http://schemas.microsoft.com/office/drawing/2014/main" id="{3CA3EE06-2CEB-42F1-8FA6-7CAA43339EEE}"/>
                </a:ext>
              </a:extLst>
            </p:cNvPr>
            <p:cNvSpPr/>
            <p:nvPr/>
          </p:nvSpPr>
          <p:spPr bwMode="auto">
            <a:xfrm>
              <a:off x="7651751" y="3152776"/>
              <a:ext cx="588963" cy="533400"/>
            </a:xfrm>
            <a:custGeom>
              <a:avLst/>
              <a:gdLst>
                <a:gd name="T0" fmla="*/ 330 w 330"/>
                <a:gd name="T1" fmla="*/ 154 h 300"/>
                <a:gd name="T2" fmla="*/ 249 w 330"/>
                <a:gd name="T3" fmla="*/ 158 h 300"/>
                <a:gd name="T4" fmla="*/ 152 w 330"/>
                <a:gd name="T5" fmla="*/ 199 h 300"/>
                <a:gd name="T6" fmla="*/ 48 w 330"/>
                <a:gd name="T7" fmla="*/ 0 h 300"/>
                <a:gd name="T8" fmla="*/ 0 w 330"/>
                <a:gd name="T9" fmla="*/ 15 h 300"/>
                <a:gd name="T10" fmla="*/ 60 w 330"/>
                <a:gd name="T11" fmla="*/ 240 h 300"/>
                <a:gd name="T12" fmla="*/ 118 w 330"/>
                <a:gd name="T13" fmla="*/ 300 h 300"/>
                <a:gd name="T14" fmla="*/ 282 w 330"/>
                <a:gd name="T15" fmla="*/ 273 h 300"/>
                <a:gd name="T16" fmla="*/ 330 w 330"/>
                <a:gd name="T17" fmla="*/ 15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 h="300">
                  <a:moveTo>
                    <a:pt x="330" y="154"/>
                  </a:moveTo>
                  <a:cubicBezTo>
                    <a:pt x="249" y="158"/>
                    <a:pt x="249" y="158"/>
                    <a:pt x="249" y="158"/>
                  </a:cubicBezTo>
                  <a:cubicBezTo>
                    <a:pt x="249" y="158"/>
                    <a:pt x="158" y="203"/>
                    <a:pt x="152" y="199"/>
                  </a:cubicBezTo>
                  <a:cubicBezTo>
                    <a:pt x="146" y="196"/>
                    <a:pt x="48" y="0"/>
                    <a:pt x="48" y="0"/>
                  </a:cubicBezTo>
                  <a:cubicBezTo>
                    <a:pt x="0" y="15"/>
                    <a:pt x="0" y="15"/>
                    <a:pt x="0" y="15"/>
                  </a:cubicBezTo>
                  <a:cubicBezTo>
                    <a:pt x="60" y="240"/>
                    <a:pt x="60" y="240"/>
                    <a:pt x="60" y="240"/>
                  </a:cubicBezTo>
                  <a:cubicBezTo>
                    <a:pt x="118" y="300"/>
                    <a:pt x="118" y="300"/>
                    <a:pt x="118" y="300"/>
                  </a:cubicBezTo>
                  <a:cubicBezTo>
                    <a:pt x="282" y="273"/>
                    <a:pt x="282" y="273"/>
                    <a:pt x="282" y="273"/>
                  </a:cubicBezTo>
                  <a:lnTo>
                    <a:pt x="330" y="154"/>
                  </a:lnTo>
                  <a:close/>
                </a:path>
              </a:pathLst>
            </a:custGeom>
            <a:solidFill>
              <a:srgbClr val="8CABE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íṥ1îḍè">
              <a:extLst>
                <a:ext uri="{FF2B5EF4-FFF2-40B4-BE49-F238E27FC236}">
                  <a16:creationId xmlns:a16="http://schemas.microsoft.com/office/drawing/2014/main" id="{71CE6356-F4A7-4164-8905-779919E822F7}"/>
                </a:ext>
              </a:extLst>
            </p:cNvPr>
            <p:cNvSpPr/>
            <p:nvPr/>
          </p:nvSpPr>
          <p:spPr bwMode="auto">
            <a:xfrm>
              <a:off x="7634288" y="3052763"/>
              <a:ext cx="90488" cy="122238"/>
            </a:xfrm>
            <a:custGeom>
              <a:avLst/>
              <a:gdLst>
                <a:gd name="T0" fmla="*/ 18 w 51"/>
                <a:gd name="T1" fmla="*/ 69 h 69"/>
                <a:gd name="T2" fmla="*/ 5 w 51"/>
                <a:gd name="T3" fmla="*/ 49 h 69"/>
                <a:gd name="T4" fmla="*/ 7 w 51"/>
                <a:gd name="T5" fmla="*/ 5 h 69"/>
                <a:gd name="T6" fmla="*/ 34 w 51"/>
                <a:gd name="T7" fmla="*/ 13 h 69"/>
                <a:gd name="T8" fmla="*/ 39 w 51"/>
                <a:gd name="T9" fmla="*/ 41 h 69"/>
                <a:gd name="T10" fmla="*/ 51 w 51"/>
                <a:gd name="T11" fmla="*/ 46 h 69"/>
                <a:gd name="T12" fmla="*/ 50 w 51"/>
                <a:gd name="T13" fmla="*/ 63 h 69"/>
                <a:gd name="T14" fmla="*/ 18 w 51"/>
                <a:gd name="T15" fmla="*/ 69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69">
                  <a:moveTo>
                    <a:pt x="18" y="69"/>
                  </a:moveTo>
                  <a:cubicBezTo>
                    <a:pt x="5" y="49"/>
                    <a:pt x="5" y="49"/>
                    <a:pt x="5" y="49"/>
                  </a:cubicBezTo>
                  <a:cubicBezTo>
                    <a:pt x="0" y="42"/>
                    <a:pt x="7" y="14"/>
                    <a:pt x="7" y="5"/>
                  </a:cubicBezTo>
                  <a:cubicBezTo>
                    <a:pt x="8" y="0"/>
                    <a:pt x="32" y="10"/>
                    <a:pt x="34" y="13"/>
                  </a:cubicBezTo>
                  <a:cubicBezTo>
                    <a:pt x="38" y="18"/>
                    <a:pt x="38" y="34"/>
                    <a:pt x="39" y="41"/>
                  </a:cubicBezTo>
                  <a:cubicBezTo>
                    <a:pt x="51" y="46"/>
                    <a:pt x="51" y="46"/>
                    <a:pt x="51" y="46"/>
                  </a:cubicBezTo>
                  <a:cubicBezTo>
                    <a:pt x="50" y="63"/>
                    <a:pt x="50" y="63"/>
                    <a:pt x="50" y="63"/>
                  </a:cubicBezTo>
                  <a:lnTo>
                    <a:pt x="18" y="69"/>
                  </a:lnTo>
                  <a:close/>
                </a:path>
              </a:pathLst>
            </a:custGeom>
            <a:solidFill>
              <a:srgbClr val="F4C7B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ïśḷïdé">
              <a:extLst>
                <a:ext uri="{FF2B5EF4-FFF2-40B4-BE49-F238E27FC236}">
                  <a16:creationId xmlns:a16="http://schemas.microsoft.com/office/drawing/2014/main" id="{F77A7C90-DFF0-4FD6-9B6B-BE5917AFBDBC}"/>
                </a:ext>
              </a:extLst>
            </p:cNvPr>
            <p:cNvSpPr/>
            <p:nvPr/>
          </p:nvSpPr>
          <p:spPr bwMode="auto">
            <a:xfrm>
              <a:off x="4186238" y="1392238"/>
              <a:ext cx="450850" cy="746125"/>
            </a:xfrm>
            <a:custGeom>
              <a:avLst/>
              <a:gdLst>
                <a:gd name="T0" fmla="*/ 284 w 284"/>
                <a:gd name="T1" fmla="*/ 470 h 470"/>
                <a:gd name="T2" fmla="*/ 0 w 284"/>
                <a:gd name="T3" fmla="*/ 342 h 470"/>
                <a:gd name="T4" fmla="*/ 0 w 284"/>
                <a:gd name="T5" fmla="*/ 0 h 470"/>
                <a:gd name="T6" fmla="*/ 284 w 284"/>
                <a:gd name="T7" fmla="*/ 128 h 470"/>
                <a:gd name="T8" fmla="*/ 284 w 284"/>
                <a:gd name="T9" fmla="*/ 470 h 470"/>
              </a:gdLst>
              <a:ahLst/>
              <a:cxnLst>
                <a:cxn ang="0">
                  <a:pos x="T0" y="T1"/>
                </a:cxn>
                <a:cxn ang="0">
                  <a:pos x="T2" y="T3"/>
                </a:cxn>
                <a:cxn ang="0">
                  <a:pos x="T4" y="T5"/>
                </a:cxn>
                <a:cxn ang="0">
                  <a:pos x="T6" y="T7"/>
                </a:cxn>
                <a:cxn ang="0">
                  <a:pos x="T8" y="T9"/>
                </a:cxn>
              </a:cxnLst>
              <a:rect l="0" t="0" r="r" b="b"/>
              <a:pathLst>
                <a:path w="284" h="470">
                  <a:moveTo>
                    <a:pt x="284" y="470"/>
                  </a:moveTo>
                  <a:lnTo>
                    <a:pt x="0" y="342"/>
                  </a:lnTo>
                  <a:lnTo>
                    <a:pt x="0" y="0"/>
                  </a:lnTo>
                  <a:lnTo>
                    <a:pt x="284" y="128"/>
                  </a:lnTo>
                  <a:lnTo>
                    <a:pt x="284" y="470"/>
                  </a:lnTo>
                  <a:close/>
                </a:path>
              </a:pathLst>
            </a:custGeom>
            <a:solidFill>
              <a:srgbClr val="373F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 name="îṥľiḍè">
              <a:extLst>
                <a:ext uri="{FF2B5EF4-FFF2-40B4-BE49-F238E27FC236}">
                  <a16:creationId xmlns:a16="http://schemas.microsoft.com/office/drawing/2014/main" id="{F77B9AFD-88D4-4467-84B4-2C54B22DD4DA}"/>
                </a:ext>
              </a:extLst>
            </p:cNvPr>
            <p:cNvSpPr/>
            <p:nvPr/>
          </p:nvSpPr>
          <p:spPr bwMode="auto">
            <a:xfrm>
              <a:off x="4637088" y="1392238"/>
              <a:ext cx="449263" cy="746125"/>
            </a:xfrm>
            <a:custGeom>
              <a:avLst/>
              <a:gdLst>
                <a:gd name="T0" fmla="*/ 0 w 283"/>
                <a:gd name="T1" fmla="*/ 470 h 470"/>
                <a:gd name="T2" fmla="*/ 283 w 283"/>
                <a:gd name="T3" fmla="*/ 342 h 470"/>
                <a:gd name="T4" fmla="*/ 283 w 283"/>
                <a:gd name="T5" fmla="*/ 0 h 470"/>
                <a:gd name="T6" fmla="*/ 0 w 283"/>
                <a:gd name="T7" fmla="*/ 128 h 470"/>
                <a:gd name="T8" fmla="*/ 0 w 283"/>
                <a:gd name="T9" fmla="*/ 470 h 470"/>
              </a:gdLst>
              <a:ahLst/>
              <a:cxnLst>
                <a:cxn ang="0">
                  <a:pos x="T0" y="T1"/>
                </a:cxn>
                <a:cxn ang="0">
                  <a:pos x="T2" y="T3"/>
                </a:cxn>
                <a:cxn ang="0">
                  <a:pos x="T4" y="T5"/>
                </a:cxn>
                <a:cxn ang="0">
                  <a:pos x="T6" y="T7"/>
                </a:cxn>
                <a:cxn ang="0">
                  <a:pos x="T8" y="T9"/>
                </a:cxn>
              </a:cxnLst>
              <a:rect l="0" t="0" r="r" b="b"/>
              <a:pathLst>
                <a:path w="283" h="470">
                  <a:moveTo>
                    <a:pt x="0" y="470"/>
                  </a:moveTo>
                  <a:lnTo>
                    <a:pt x="283" y="342"/>
                  </a:lnTo>
                  <a:lnTo>
                    <a:pt x="283" y="0"/>
                  </a:lnTo>
                  <a:lnTo>
                    <a:pt x="0" y="128"/>
                  </a:lnTo>
                  <a:lnTo>
                    <a:pt x="0" y="470"/>
                  </a:lnTo>
                  <a:close/>
                </a:path>
              </a:pathLst>
            </a:custGeom>
            <a:solidFill>
              <a:srgbClr val="333A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îṥ1iḋé">
              <a:extLst>
                <a:ext uri="{FF2B5EF4-FFF2-40B4-BE49-F238E27FC236}">
                  <a16:creationId xmlns:a16="http://schemas.microsoft.com/office/drawing/2014/main" id="{B965F569-B583-4362-BD05-49A727B0B1FD}"/>
                </a:ext>
              </a:extLst>
            </p:cNvPr>
            <p:cNvSpPr/>
            <p:nvPr/>
          </p:nvSpPr>
          <p:spPr bwMode="auto">
            <a:xfrm>
              <a:off x="4186238" y="1208088"/>
              <a:ext cx="900113" cy="387350"/>
            </a:xfrm>
            <a:custGeom>
              <a:avLst/>
              <a:gdLst>
                <a:gd name="T0" fmla="*/ 0 w 567"/>
                <a:gd name="T1" fmla="*/ 116 h 244"/>
                <a:gd name="T2" fmla="*/ 284 w 567"/>
                <a:gd name="T3" fmla="*/ 244 h 244"/>
                <a:gd name="T4" fmla="*/ 567 w 567"/>
                <a:gd name="T5" fmla="*/ 116 h 244"/>
                <a:gd name="T6" fmla="*/ 284 w 567"/>
                <a:gd name="T7" fmla="*/ 0 h 244"/>
                <a:gd name="T8" fmla="*/ 0 w 567"/>
                <a:gd name="T9" fmla="*/ 116 h 244"/>
              </a:gdLst>
              <a:ahLst/>
              <a:cxnLst>
                <a:cxn ang="0">
                  <a:pos x="T0" y="T1"/>
                </a:cxn>
                <a:cxn ang="0">
                  <a:pos x="T2" y="T3"/>
                </a:cxn>
                <a:cxn ang="0">
                  <a:pos x="T4" y="T5"/>
                </a:cxn>
                <a:cxn ang="0">
                  <a:pos x="T6" y="T7"/>
                </a:cxn>
                <a:cxn ang="0">
                  <a:pos x="T8" y="T9"/>
                </a:cxn>
              </a:cxnLst>
              <a:rect l="0" t="0" r="r" b="b"/>
              <a:pathLst>
                <a:path w="567" h="244">
                  <a:moveTo>
                    <a:pt x="0" y="116"/>
                  </a:moveTo>
                  <a:lnTo>
                    <a:pt x="284" y="244"/>
                  </a:lnTo>
                  <a:lnTo>
                    <a:pt x="567" y="116"/>
                  </a:lnTo>
                  <a:lnTo>
                    <a:pt x="284" y="0"/>
                  </a:lnTo>
                  <a:lnTo>
                    <a:pt x="0" y="116"/>
                  </a:lnTo>
                  <a:close/>
                </a:path>
              </a:pathLst>
            </a:custGeom>
            <a:solidFill>
              <a:srgbClr val="3F49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isļîďe">
              <a:extLst>
                <a:ext uri="{FF2B5EF4-FFF2-40B4-BE49-F238E27FC236}">
                  <a16:creationId xmlns:a16="http://schemas.microsoft.com/office/drawing/2014/main" id="{AD8A4C93-28B1-4E16-9885-5774C600AF3C}"/>
                </a:ext>
              </a:extLst>
            </p:cNvPr>
            <p:cNvSpPr/>
            <p:nvPr/>
          </p:nvSpPr>
          <p:spPr bwMode="auto">
            <a:xfrm>
              <a:off x="7856538" y="1209677"/>
              <a:ext cx="377825" cy="625476"/>
            </a:xfrm>
            <a:custGeom>
              <a:avLst/>
              <a:gdLst>
                <a:gd name="T0" fmla="*/ 238 w 238"/>
                <a:gd name="T1" fmla="*/ 394 h 394"/>
                <a:gd name="T2" fmla="*/ 0 w 238"/>
                <a:gd name="T3" fmla="*/ 286 h 394"/>
                <a:gd name="T4" fmla="*/ 0 w 238"/>
                <a:gd name="T5" fmla="*/ 0 h 394"/>
                <a:gd name="T6" fmla="*/ 238 w 238"/>
                <a:gd name="T7" fmla="*/ 108 h 394"/>
                <a:gd name="T8" fmla="*/ 238 w 238"/>
                <a:gd name="T9" fmla="*/ 394 h 394"/>
              </a:gdLst>
              <a:ahLst/>
              <a:cxnLst>
                <a:cxn ang="0">
                  <a:pos x="T0" y="T1"/>
                </a:cxn>
                <a:cxn ang="0">
                  <a:pos x="T2" y="T3"/>
                </a:cxn>
                <a:cxn ang="0">
                  <a:pos x="T4" y="T5"/>
                </a:cxn>
                <a:cxn ang="0">
                  <a:pos x="T6" y="T7"/>
                </a:cxn>
                <a:cxn ang="0">
                  <a:pos x="T8" y="T9"/>
                </a:cxn>
              </a:cxnLst>
              <a:rect l="0" t="0" r="r" b="b"/>
              <a:pathLst>
                <a:path w="238" h="394">
                  <a:moveTo>
                    <a:pt x="238" y="394"/>
                  </a:moveTo>
                  <a:lnTo>
                    <a:pt x="0" y="286"/>
                  </a:lnTo>
                  <a:lnTo>
                    <a:pt x="0" y="0"/>
                  </a:lnTo>
                  <a:lnTo>
                    <a:pt x="238" y="108"/>
                  </a:lnTo>
                  <a:lnTo>
                    <a:pt x="238" y="394"/>
                  </a:lnTo>
                  <a:close/>
                </a:path>
              </a:pathLst>
            </a:custGeom>
            <a:solidFill>
              <a:srgbClr val="5D66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iSliďè">
              <a:extLst>
                <a:ext uri="{FF2B5EF4-FFF2-40B4-BE49-F238E27FC236}">
                  <a16:creationId xmlns:a16="http://schemas.microsoft.com/office/drawing/2014/main" id="{D1787143-CA01-4D18-AF44-D9381A73B3FB}"/>
                </a:ext>
              </a:extLst>
            </p:cNvPr>
            <p:cNvSpPr/>
            <p:nvPr/>
          </p:nvSpPr>
          <p:spPr bwMode="auto">
            <a:xfrm>
              <a:off x="8234363" y="1209676"/>
              <a:ext cx="381000" cy="625475"/>
            </a:xfrm>
            <a:custGeom>
              <a:avLst/>
              <a:gdLst>
                <a:gd name="T0" fmla="*/ 0 w 240"/>
                <a:gd name="T1" fmla="*/ 394 h 394"/>
                <a:gd name="T2" fmla="*/ 240 w 240"/>
                <a:gd name="T3" fmla="*/ 286 h 394"/>
                <a:gd name="T4" fmla="*/ 240 w 240"/>
                <a:gd name="T5" fmla="*/ 0 h 394"/>
                <a:gd name="T6" fmla="*/ 0 w 240"/>
                <a:gd name="T7" fmla="*/ 108 h 394"/>
                <a:gd name="T8" fmla="*/ 0 w 240"/>
                <a:gd name="T9" fmla="*/ 394 h 394"/>
              </a:gdLst>
              <a:ahLst/>
              <a:cxnLst>
                <a:cxn ang="0">
                  <a:pos x="T0" y="T1"/>
                </a:cxn>
                <a:cxn ang="0">
                  <a:pos x="T2" y="T3"/>
                </a:cxn>
                <a:cxn ang="0">
                  <a:pos x="T4" y="T5"/>
                </a:cxn>
                <a:cxn ang="0">
                  <a:pos x="T6" y="T7"/>
                </a:cxn>
                <a:cxn ang="0">
                  <a:pos x="T8" y="T9"/>
                </a:cxn>
              </a:cxnLst>
              <a:rect l="0" t="0" r="r" b="b"/>
              <a:pathLst>
                <a:path w="240" h="394">
                  <a:moveTo>
                    <a:pt x="0" y="394"/>
                  </a:moveTo>
                  <a:lnTo>
                    <a:pt x="240" y="286"/>
                  </a:lnTo>
                  <a:lnTo>
                    <a:pt x="240" y="0"/>
                  </a:lnTo>
                  <a:lnTo>
                    <a:pt x="0" y="108"/>
                  </a:lnTo>
                  <a:lnTo>
                    <a:pt x="0" y="394"/>
                  </a:lnTo>
                  <a:close/>
                </a:path>
              </a:pathLst>
            </a:custGeom>
            <a:solidFill>
              <a:srgbClr val="474E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iṣľiḑè">
              <a:extLst>
                <a:ext uri="{FF2B5EF4-FFF2-40B4-BE49-F238E27FC236}">
                  <a16:creationId xmlns:a16="http://schemas.microsoft.com/office/drawing/2014/main" id="{4655B422-5531-4001-B5CC-53247D963CF7}"/>
                </a:ext>
              </a:extLst>
            </p:cNvPr>
            <p:cNvSpPr/>
            <p:nvPr/>
          </p:nvSpPr>
          <p:spPr bwMode="auto">
            <a:xfrm>
              <a:off x="7856538" y="1054101"/>
              <a:ext cx="758825" cy="327025"/>
            </a:xfrm>
            <a:custGeom>
              <a:avLst/>
              <a:gdLst>
                <a:gd name="T0" fmla="*/ 0 w 478"/>
                <a:gd name="T1" fmla="*/ 98 h 206"/>
                <a:gd name="T2" fmla="*/ 238 w 478"/>
                <a:gd name="T3" fmla="*/ 206 h 206"/>
                <a:gd name="T4" fmla="*/ 478 w 478"/>
                <a:gd name="T5" fmla="*/ 98 h 206"/>
                <a:gd name="T6" fmla="*/ 238 w 478"/>
                <a:gd name="T7" fmla="*/ 0 h 206"/>
                <a:gd name="T8" fmla="*/ 0 w 478"/>
                <a:gd name="T9" fmla="*/ 98 h 206"/>
              </a:gdLst>
              <a:ahLst/>
              <a:cxnLst>
                <a:cxn ang="0">
                  <a:pos x="T0" y="T1"/>
                </a:cxn>
                <a:cxn ang="0">
                  <a:pos x="T2" y="T3"/>
                </a:cxn>
                <a:cxn ang="0">
                  <a:pos x="T4" y="T5"/>
                </a:cxn>
                <a:cxn ang="0">
                  <a:pos x="T6" y="T7"/>
                </a:cxn>
                <a:cxn ang="0">
                  <a:pos x="T8" y="T9"/>
                </a:cxn>
              </a:cxnLst>
              <a:rect l="0" t="0" r="r" b="b"/>
              <a:pathLst>
                <a:path w="478" h="206">
                  <a:moveTo>
                    <a:pt x="0" y="98"/>
                  </a:moveTo>
                  <a:lnTo>
                    <a:pt x="238" y="206"/>
                  </a:lnTo>
                  <a:lnTo>
                    <a:pt x="478" y="98"/>
                  </a:lnTo>
                  <a:lnTo>
                    <a:pt x="238" y="0"/>
                  </a:lnTo>
                  <a:lnTo>
                    <a:pt x="0" y="98"/>
                  </a:lnTo>
                  <a:close/>
                </a:path>
              </a:pathLst>
            </a:custGeom>
            <a:solidFill>
              <a:srgbClr val="717D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íŝļîďe">
              <a:extLst>
                <a:ext uri="{FF2B5EF4-FFF2-40B4-BE49-F238E27FC236}">
                  <a16:creationId xmlns:a16="http://schemas.microsoft.com/office/drawing/2014/main" id="{4B4741DB-52E8-4C6E-AF94-56946B070A64}"/>
                </a:ext>
              </a:extLst>
            </p:cNvPr>
            <p:cNvSpPr/>
            <p:nvPr/>
          </p:nvSpPr>
          <p:spPr bwMode="auto">
            <a:xfrm>
              <a:off x="4856163" y="1754188"/>
              <a:ext cx="1096963" cy="514350"/>
            </a:xfrm>
            <a:custGeom>
              <a:avLst/>
              <a:gdLst>
                <a:gd name="T0" fmla="*/ 686 w 691"/>
                <a:gd name="T1" fmla="*/ 324 h 324"/>
                <a:gd name="T2" fmla="*/ 652 w 691"/>
                <a:gd name="T3" fmla="*/ 308 h 324"/>
                <a:gd name="T4" fmla="*/ 657 w 691"/>
                <a:gd name="T5" fmla="*/ 296 h 324"/>
                <a:gd name="T6" fmla="*/ 691 w 691"/>
                <a:gd name="T7" fmla="*/ 310 h 324"/>
                <a:gd name="T8" fmla="*/ 686 w 691"/>
                <a:gd name="T9" fmla="*/ 324 h 324"/>
                <a:gd name="T10" fmla="*/ 626 w 691"/>
                <a:gd name="T11" fmla="*/ 297 h 324"/>
                <a:gd name="T12" fmla="*/ 587 w 691"/>
                <a:gd name="T13" fmla="*/ 279 h 324"/>
                <a:gd name="T14" fmla="*/ 592 w 691"/>
                <a:gd name="T15" fmla="*/ 265 h 324"/>
                <a:gd name="T16" fmla="*/ 632 w 691"/>
                <a:gd name="T17" fmla="*/ 283 h 324"/>
                <a:gd name="T18" fmla="*/ 626 w 691"/>
                <a:gd name="T19" fmla="*/ 297 h 324"/>
                <a:gd name="T20" fmla="*/ 561 w 691"/>
                <a:gd name="T21" fmla="*/ 268 h 324"/>
                <a:gd name="T22" fmla="*/ 521 w 691"/>
                <a:gd name="T23" fmla="*/ 250 h 324"/>
                <a:gd name="T24" fmla="*/ 527 w 691"/>
                <a:gd name="T25" fmla="*/ 236 h 324"/>
                <a:gd name="T26" fmla="*/ 566 w 691"/>
                <a:gd name="T27" fmla="*/ 254 h 324"/>
                <a:gd name="T28" fmla="*/ 561 w 691"/>
                <a:gd name="T29" fmla="*/ 268 h 324"/>
                <a:gd name="T30" fmla="*/ 496 w 691"/>
                <a:gd name="T31" fmla="*/ 237 h 324"/>
                <a:gd name="T32" fmla="*/ 456 w 691"/>
                <a:gd name="T33" fmla="*/ 220 h 324"/>
                <a:gd name="T34" fmla="*/ 462 w 691"/>
                <a:gd name="T35" fmla="*/ 207 h 324"/>
                <a:gd name="T36" fmla="*/ 501 w 691"/>
                <a:gd name="T37" fmla="*/ 225 h 324"/>
                <a:gd name="T38" fmla="*/ 496 w 691"/>
                <a:gd name="T39" fmla="*/ 237 h 324"/>
                <a:gd name="T40" fmla="*/ 430 w 691"/>
                <a:gd name="T41" fmla="*/ 208 h 324"/>
                <a:gd name="T42" fmla="*/ 391 w 691"/>
                <a:gd name="T43" fmla="*/ 190 h 324"/>
                <a:gd name="T44" fmla="*/ 397 w 691"/>
                <a:gd name="T45" fmla="*/ 178 h 324"/>
                <a:gd name="T46" fmla="*/ 436 w 691"/>
                <a:gd name="T47" fmla="*/ 195 h 324"/>
                <a:gd name="T48" fmla="*/ 430 w 691"/>
                <a:gd name="T49" fmla="*/ 208 h 324"/>
                <a:gd name="T50" fmla="*/ 365 w 691"/>
                <a:gd name="T51" fmla="*/ 179 h 324"/>
                <a:gd name="T52" fmla="*/ 326 w 691"/>
                <a:gd name="T53" fmla="*/ 161 h 324"/>
                <a:gd name="T54" fmla="*/ 332 w 691"/>
                <a:gd name="T55" fmla="*/ 147 h 324"/>
                <a:gd name="T56" fmla="*/ 371 w 691"/>
                <a:gd name="T57" fmla="*/ 165 h 324"/>
                <a:gd name="T58" fmla="*/ 365 w 691"/>
                <a:gd name="T59" fmla="*/ 179 h 324"/>
                <a:gd name="T60" fmla="*/ 300 w 691"/>
                <a:gd name="T61" fmla="*/ 150 h 324"/>
                <a:gd name="T62" fmla="*/ 261 w 691"/>
                <a:gd name="T63" fmla="*/ 132 h 324"/>
                <a:gd name="T64" fmla="*/ 266 w 691"/>
                <a:gd name="T65" fmla="*/ 118 h 324"/>
                <a:gd name="T66" fmla="*/ 306 w 691"/>
                <a:gd name="T67" fmla="*/ 136 h 324"/>
                <a:gd name="T68" fmla="*/ 300 w 691"/>
                <a:gd name="T69" fmla="*/ 150 h 324"/>
                <a:gd name="T70" fmla="*/ 235 w 691"/>
                <a:gd name="T71" fmla="*/ 119 h 324"/>
                <a:gd name="T72" fmla="*/ 196 w 691"/>
                <a:gd name="T73" fmla="*/ 103 h 324"/>
                <a:gd name="T74" fmla="*/ 201 w 691"/>
                <a:gd name="T75" fmla="*/ 89 h 324"/>
                <a:gd name="T76" fmla="*/ 241 w 691"/>
                <a:gd name="T77" fmla="*/ 107 h 324"/>
                <a:gd name="T78" fmla="*/ 235 w 691"/>
                <a:gd name="T79" fmla="*/ 119 h 324"/>
                <a:gd name="T80" fmla="*/ 170 w 691"/>
                <a:gd name="T81" fmla="*/ 90 h 324"/>
                <a:gd name="T82" fmla="*/ 130 w 691"/>
                <a:gd name="T83" fmla="*/ 72 h 324"/>
                <a:gd name="T84" fmla="*/ 136 w 691"/>
                <a:gd name="T85" fmla="*/ 60 h 324"/>
                <a:gd name="T86" fmla="*/ 175 w 691"/>
                <a:gd name="T87" fmla="*/ 77 h 324"/>
                <a:gd name="T88" fmla="*/ 170 w 691"/>
                <a:gd name="T89" fmla="*/ 90 h 324"/>
                <a:gd name="T90" fmla="*/ 105 w 691"/>
                <a:gd name="T91" fmla="*/ 61 h 324"/>
                <a:gd name="T92" fmla="*/ 65 w 691"/>
                <a:gd name="T93" fmla="*/ 43 h 324"/>
                <a:gd name="T94" fmla="*/ 71 w 691"/>
                <a:gd name="T95" fmla="*/ 30 h 324"/>
                <a:gd name="T96" fmla="*/ 110 w 691"/>
                <a:gd name="T97" fmla="*/ 48 h 324"/>
                <a:gd name="T98" fmla="*/ 105 w 691"/>
                <a:gd name="T99" fmla="*/ 61 h 324"/>
                <a:gd name="T100" fmla="*/ 39 w 691"/>
                <a:gd name="T101" fmla="*/ 32 h 324"/>
                <a:gd name="T102" fmla="*/ 0 w 691"/>
                <a:gd name="T103" fmla="*/ 14 h 324"/>
                <a:gd name="T104" fmla="*/ 7 w 691"/>
                <a:gd name="T105" fmla="*/ 0 h 324"/>
                <a:gd name="T106" fmla="*/ 45 w 691"/>
                <a:gd name="T107" fmla="*/ 18 h 324"/>
                <a:gd name="T108" fmla="*/ 39 w 691"/>
                <a:gd name="T109" fmla="*/ 32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1" h="324">
                  <a:moveTo>
                    <a:pt x="686" y="324"/>
                  </a:moveTo>
                  <a:lnTo>
                    <a:pt x="652" y="308"/>
                  </a:lnTo>
                  <a:lnTo>
                    <a:pt x="657" y="296"/>
                  </a:lnTo>
                  <a:lnTo>
                    <a:pt x="691" y="310"/>
                  </a:lnTo>
                  <a:lnTo>
                    <a:pt x="686" y="324"/>
                  </a:lnTo>
                  <a:close/>
                  <a:moveTo>
                    <a:pt x="626" y="297"/>
                  </a:moveTo>
                  <a:lnTo>
                    <a:pt x="587" y="279"/>
                  </a:lnTo>
                  <a:lnTo>
                    <a:pt x="592" y="265"/>
                  </a:lnTo>
                  <a:lnTo>
                    <a:pt x="632" y="283"/>
                  </a:lnTo>
                  <a:lnTo>
                    <a:pt x="626" y="297"/>
                  </a:lnTo>
                  <a:close/>
                  <a:moveTo>
                    <a:pt x="561" y="268"/>
                  </a:moveTo>
                  <a:lnTo>
                    <a:pt x="521" y="250"/>
                  </a:lnTo>
                  <a:lnTo>
                    <a:pt x="527" y="236"/>
                  </a:lnTo>
                  <a:lnTo>
                    <a:pt x="566" y="254"/>
                  </a:lnTo>
                  <a:lnTo>
                    <a:pt x="561" y="268"/>
                  </a:lnTo>
                  <a:close/>
                  <a:moveTo>
                    <a:pt x="496" y="237"/>
                  </a:moveTo>
                  <a:lnTo>
                    <a:pt x="456" y="220"/>
                  </a:lnTo>
                  <a:lnTo>
                    <a:pt x="462" y="207"/>
                  </a:lnTo>
                  <a:lnTo>
                    <a:pt x="501" y="225"/>
                  </a:lnTo>
                  <a:lnTo>
                    <a:pt x="496" y="237"/>
                  </a:lnTo>
                  <a:close/>
                  <a:moveTo>
                    <a:pt x="430" y="208"/>
                  </a:moveTo>
                  <a:lnTo>
                    <a:pt x="391" y="190"/>
                  </a:lnTo>
                  <a:lnTo>
                    <a:pt x="397" y="178"/>
                  </a:lnTo>
                  <a:lnTo>
                    <a:pt x="436" y="195"/>
                  </a:lnTo>
                  <a:lnTo>
                    <a:pt x="430" y="208"/>
                  </a:lnTo>
                  <a:close/>
                  <a:moveTo>
                    <a:pt x="365" y="179"/>
                  </a:moveTo>
                  <a:lnTo>
                    <a:pt x="326" y="161"/>
                  </a:lnTo>
                  <a:lnTo>
                    <a:pt x="332" y="147"/>
                  </a:lnTo>
                  <a:lnTo>
                    <a:pt x="371" y="165"/>
                  </a:lnTo>
                  <a:lnTo>
                    <a:pt x="365" y="179"/>
                  </a:lnTo>
                  <a:close/>
                  <a:moveTo>
                    <a:pt x="300" y="150"/>
                  </a:moveTo>
                  <a:lnTo>
                    <a:pt x="261" y="132"/>
                  </a:lnTo>
                  <a:lnTo>
                    <a:pt x="266" y="118"/>
                  </a:lnTo>
                  <a:lnTo>
                    <a:pt x="306" y="136"/>
                  </a:lnTo>
                  <a:lnTo>
                    <a:pt x="300" y="150"/>
                  </a:lnTo>
                  <a:close/>
                  <a:moveTo>
                    <a:pt x="235" y="119"/>
                  </a:moveTo>
                  <a:lnTo>
                    <a:pt x="196" y="103"/>
                  </a:lnTo>
                  <a:lnTo>
                    <a:pt x="201" y="89"/>
                  </a:lnTo>
                  <a:lnTo>
                    <a:pt x="241" y="107"/>
                  </a:lnTo>
                  <a:lnTo>
                    <a:pt x="235" y="119"/>
                  </a:lnTo>
                  <a:close/>
                  <a:moveTo>
                    <a:pt x="170" y="90"/>
                  </a:moveTo>
                  <a:lnTo>
                    <a:pt x="130" y="72"/>
                  </a:lnTo>
                  <a:lnTo>
                    <a:pt x="136" y="60"/>
                  </a:lnTo>
                  <a:lnTo>
                    <a:pt x="175" y="77"/>
                  </a:lnTo>
                  <a:lnTo>
                    <a:pt x="170" y="90"/>
                  </a:lnTo>
                  <a:close/>
                  <a:moveTo>
                    <a:pt x="105" y="61"/>
                  </a:moveTo>
                  <a:lnTo>
                    <a:pt x="65" y="43"/>
                  </a:lnTo>
                  <a:lnTo>
                    <a:pt x="71" y="30"/>
                  </a:lnTo>
                  <a:lnTo>
                    <a:pt x="110" y="48"/>
                  </a:lnTo>
                  <a:lnTo>
                    <a:pt x="105" y="61"/>
                  </a:lnTo>
                  <a:close/>
                  <a:moveTo>
                    <a:pt x="39" y="32"/>
                  </a:moveTo>
                  <a:lnTo>
                    <a:pt x="0" y="14"/>
                  </a:lnTo>
                  <a:lnTo>
                    <a:pt x="7" y="0"/>
                  </a:lnTo>
                  <a:lnTo>
                    <a:pt x="45" y="18"/>
                  </a:lnTo>
                  <a:lnTo>
                    <a:pt x="39" y="32"/>
                  </a:lnTo>
                  <a:close/>
                </a:path>
              </a:pathLst>
            </a:custGeom>
            <a:solidFill>
              <a:srgbClr val="D670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ïŝlïḋê">
              <a:extLst>
                <a:ext uri="{FF2B5EF4-FFF2-40B4-BE49-F238E27FC236}">
                  <a16:creationId xmlns:a16="http://schemas.microsoft.com/office/drawing/2014/main" id="{81585209-232A-4C49-98B5-4357E337EDEC}"/>
                </a:ext>
              </a:extLst>
            </p:cNvPr>
            <p:cNvSpPr/>
            <p:nvPr/>
          </p:nvSpPr>
          <p:spPr bwMode="auto">
            <a:xfrm>
              <a:off x="3708401" y="1758951"/>
              <a:ext cx="681038" cy="511175"/>
            </a:xfrm>
            <a:custGeom>
              <a:avLst/>
              <a:gdLst>
                <a:gd name="T0" fmla="*/ 9 w 429"/>
                <a:gd name="T1" fmla="*/ 322 h 322"/>
                <a:gd name="T2" fmla="*/ 0 w 429"/>
                <a:gd name="T3" fmla="*/ 311 h 322"/>
                <a:gd name="T4" fmla="*/ 18 w 429"/>
                <a:gd name="T5" fmla="*/ 297 h 322"/>
                <a:gd name="T6" fmla="*/ 26 w 429"/>
                <a:gd name="T7" fmla="*/ 308 h 322"/>
                <a:gd name="T8" fmla="*/ 9 w 429"/>
                <a:gd name="T9" fmla="*/ 322 h 322"/>
                <a:gd name="T10" fmla="*/ 50 w 429"/>
                <a:gd name="T11" fmla="*/ 292 h 322"/>
                <a:gd name="T12" fmla="*/ 41 w 429"/>
                <a:gd name="T13" fmla="*/ 280 h 322"/>
                <a:gd name="T14" fmla="*/ 76 w 429"/>
                <a:gd name="T15" fmla="*/ 254 h 322"/>
                <a:gd name="T16" fmla="*/ 85 w 429"/>
                <a:gd name="T17" fmla="*/ 266 h 322"/>
                <a:gd name="T18" fmla="*/ 50 w 429"/>
                <a:gd name="T19" fmla="*/ 292 h 322"/>
                <a:gd name="T20" fmla="*/ 107 w 429"/>
                <a:gd name="T21" fmla="*/ 249 h 322"/>
                <a:gd name="T22" fmla="*/ 98 w 429"/>
                <a:gd name="T23" fmla="*/ 238 h 322"/>
                <a:gd name="T24" fmla="*/ 133 w 429"/>
                <a:gd name="T25" fmla="*/ 212 h 322"/>
                <a:gd name="T26" fmla="*/ 142 w 429"/>
                <a:gd name="T27" fmla="*/ 223 h 322"/>
                <a:gd name="T28" fmla="*/ 107 w 429"/>
                <a:gd name="T29" fmla="*/ 249 h 322"/>
                <a:gd name="T30" fmla="*/ 165 w 429"/>
                <a:gd name="T31" fmla="*/ 206 h 322"/>
                <a:gd name="T32" fmla="*/ 157 w 429"/>
                <a:gd name="T33" fmla="*/ 195 h 322"/>
                <a:gd name="T34" fmla="*/ 190 w 429"/>
                <a:gd name="T35" fmla="*/ 169 h 322"/>
                <a:gd name="T36" fmla="*/ 199 w 429"/>
                <a:gd name="T37" fmla="*/ 181 h 322"/>
                <a:gd name="T38" fmla="*/ 165 w 429"/>
                <a:gd name="T39" fmla="*/ 206 h 322"/>
                <a:gd name="T40" fmla="*/ 222 w 429"/>
                <a:gd name="T41" fmla="*/ 164 h 322"/>
                <a:gd name="T42" fmla="*/ 214 w 429"/>
                <a:gd name="T43" fmla="*/ 152 h 322"/>
                <a:gd name="T44" fmla="*/ 248 w 429"/>
                <a:gd name="T45" fmla="*/ 126 h 322"/>
                <a:gd name="T46" fmla="*/ 257 w 429"/>
                <a:gd name="T47" fmla="*/ 139 h 322"/>
                <a:gd name="T48" fmla="*/ 222 w 429"/>
                <a:gd name="T49" fmla="*/ 164 h 322"/>
                <a:gd name="T50" fmla="*/ 279 w 429"/>
                <a:gd name="T51" fmla="*/ 121 h 322"/>
                <a:gd name="T52" fmla="*/ 271 w 429"/>
                <a:gd name="T53" fmla="*/ 110 h 322"/>
                <a:gd name="T54" fmla="*/ 305 w 429"/>
                <a:gd name="T55" fmla="*/ 84 h 322"/>
                <a:gd name="T56" fmla="*/ 314 w 429"/>
                <a:gd name="T57" fmla="*/ 96 h 322"/>
                <a:gd name="T58" fmla="*/ 279 w 429"/>
                <a:gd name="T59" fmla="*/ 121 h 322"/>
                <a:gd name="T60" fmla="*/ 336 w 429"/>
                <a:gd name="T61" fmla="*/ 79 h 322"/>
                <a:gd name="T62" fmla="*/ 329 w 429"/>
                <a:gd name="T63" fmla="*/ 67 h 322"/>
                <a:gd name="T64" fmla="*/ 363 w 429"/>
                <a:gd name="T65" fmla="*/ 42 h 322"/>
                <a:gd name="T66" fmla="*/ 371 w 429"/>
                <a:gd name="T67" fmla="*/ 54 h 322"/>
                <a:gd name="T68" fmla="*/ 336 w 429"/>
                <a:gd name="T69" fmla="*/ 79 h 322"/>
                <a:gd name="T70" fmla="*/ 395 w 429"/>
                <a:gd name="T71" fmla="*/ 37 h 322"/>
                <a:gd name="T72" fmla="*/ 386 w 429"/>
                <a:gd name="T73" fmla="*/ 24 h 322"/>
                <a:gd name="T74" fmla="*/ 421 w 429"/>
                <a:gd name="T75" fmla="*/ 0 h 322"/>
                <a:gd name="T76" fmla="*/ 429 w 429"/>
                <a:gd name="T77" fmla="*/ 11 h 322"/>
                <a:gd name="T78" fmla="*/ 395 w 429"/>
                <a:gd name="T79" fmla="*/ 3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9" h="322">
                  <a:moveTo>
                    <a:pt x="9" y="322"/>
                  </a:moveTo>
                  <a:lnTo>
                    <a:pt x="0" y="311"/>
                  </a:lnTo>
                  <a:lnTo>
                    <a:pt x="18" y="297"/>
                  </a:lnTo>
                  <a:lnTo>
                    <a:pt x="26" y="308"/>
                  </a:lnTo>
                  <a:lnTo>
                    <a:pt x="9" y="322"/>
                  </a:lnTo>
                  <a:close/>
                  <a:moveTo>
                    <a:pt x="50" y="292"/>
                  </a:moveTo>
                  <a:lnTo>
                    <a:pt x="41" y="280"/>
                  </a:lnTo>
                  <a:lnTo>
                    <a:pt x="76" y="254"/>
                  </a:lnTo>
                  <a:lnTo>
                    <a:pt x="85" y="266"/>
                  </a:lnTo>
                  <a:lnTo>
                    <a:pt x="50" y="292"/>
                  </a:lnTo>
                  <a:close/>
                  <a:moveTo>
                    <a:pt x="107" y="249"/>
                  </a:moveTo>
                  <a:lnTo>
                    <a:pt x="98" y="238"/>
                  </a:lnTo>
                  <a:lnTo>
                    <a:pt x="133" y="212"/>
                  </a:lnTo>
                  <a:lnTo>
                    <a:pt x="142" y="223"/>
                  </a:lnTo>
                  <a:lnTo>
                    <a:pt x="107" y="249"/>
                  </a:lnTo>
                  <a:close/>
                  <a:moveTo>
                    <a:pt x="165" y="206"/>
                  </a:moveTo>
                  <a:lnTo>
                    <a:pt x="157" y="195"/>
                  </a:lnTo>
                  <a:lnTo>
                    <a:pt x="190" y="169"/>
                  </a:lnTo>
                  <a:lnTo>
                    <a:pt x="199" y="181"/>
                  </a:lnTo>
                  <a:lnTo>
                    <a:pt x="165" y="206"/>
                  </a:lnTo>
                  <a:close/>
                  <a:moveTo>
                    <a:pt x="222" y="164"/>
                  </a:moveTo>
                  <a:lnTo>
                    <a:pt x="214" y="152"/>
                  </a:lnTo>
                  <a:lnTo>
                    <a:pt x="248" y="126"/>
                  </a:lnTo>
                  <a:lnTo>
                    <a:pt x="257" y="139"/>
                  </a:lnTo>
                  <a:lnTo>
                    <a:pt x="222" y="164"/>
                  </a:lnTo>
                  <a:close/>
                  <a:moveTo>
                    <a:pt x="279" y="121"/>
                  </a:moveTo>
                  <a:lnTo>
                    <a:pt x="271" y="110"/>
                  </a:lnTo>
                  <a:lnTo>
                    <a:pt x="305" y="84"/>
                  </a:lnTo>
                  <a:lnTo>
                    <a:pt x="314" y="96"/>
                  </a:lnTo>
                  <a:lnTo>
                    <a:pt x="279" y="121"/>
                  </a:lnTo>
                  <a:close/>
                  <a:moveTo>
                    <a:pt x="336" y="79"/>
                  </a:moveTo>
                  <a:lnTo>
                    <a:pt x="329" y="67"/>
                  </a:lnTo>
                  <a:lnTo>
                    <a:pt x="363" y="42"/>
                  </a:lnTo>
                  <a:lnTo>
                    <a:pt x="371" y="54"/>
                  </a:lnTo>
                  <a:lnTo>
                    <a:pt x="336" y="79"/>
                  </a:lnTo>
                  <a:close/>
                  <a:moveTo>
                    <a:pt x="395" y="37"/>
                  </a:moveTo>
                  <a:lnTo>
                    <a:pt x="386" y="24"/>
                  </a:lnTo>
                  <a:lnTo>
                    <a:pt x="421" y="0"/>
                  </a:lnTo>
                  <a:lnTo>
                    <a:pt x="429" y="11"/>
                  </a:lnTo>
                  <a:lnTo>
                    <a:pt x="395" y="37"/>
                  </a:lnTo>
                  <a:close/>
                </a:path>
              </a:pathLst>
            </a:custGeom>
            <a:solidFill>
              <a:srgbClr val="D670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ïslíḑè">
              <a:extLst>
                <a:ext uri="{FF2B5EF4-FFF2-40B4-BE49-F238E27FC236}">
                  <a16:creationId xmlns:a16="http://schemas.microsoft.com/office/drawing/2014/main" id="{D3F40417-3101-4E58-99B3-4DABC4E2016C}"/>
                </a:ext>
              </a:extLst>
            </p:cNvPr>
            <p:cNvSpPr/>
            <p:nvPr/>
          </p:nvSpPr>
          <p:spPr bwMode="auto">
            <a:xfrm>
              <a:off x="3184526" y="2311401"/>
              <a:ext cx="377825" cy="625475"/>
            </a:xfrm>
            <a:custGeom>
              <a:avLst/>
              <a:gdLst>
                <a:gd name="T0" fmla="*/ 238 w 238"/>
                <a:gd name="T1" fmla="*/ 394 h 394"/>
                <a:gd name="T2" fmla="*/ 0 w 238"/>
                <a:gd name="T3" fmla="*/ 286 h 394"/>
                <a:gd name="T4" fmla="*/ 0 w 238"/>
                <a:gd name="T5" fmla="*/ 0 h 394"/>
                <a:gd name="T6" fmla="*/ 238 w 238"/>
                <a:gd name="T7" fmla="*/ 107 h 394"/>
                <a:gd name="T8" fmla="*/ 238 w 238"/>
                <a:gd name="T9" fmla="*/ 394 h 394"/>
              </a:gdLst>
              <a:ahLst/>
              <a:cxnLst>
                <a:cxn ang="0">
                  <a:pos x="T0" y="T1"/>
                </a:cxn>
                <a:cxn ang="0">
                  <a:pos x="T2" y="T3"/>
                </a:cxn>
                <a:cxn ang="0">
                  <a:pos x="T4" y="T5"/>
                </a:cxn>
                <a:cxn ang="0">
                  <a:pos x="T6" y="T7"/>
                </a:cxn>
                <a:cxn ang="0">
                  <a:pos x="T8" y="T9"/>
                </a:cxn>
              </a:cxnLst>
              <a:rect l="0" t="0" r="r" b="b"/>
              <a:pathLst>
                <a:path w="238" h="394">
                  <a:moveTo>
                    <a:pt x="238" y="394"/>
                  </a:moveTo>
                  <a:lnTo>
                    <a:pt x="0" y="286"/>
                  </a:lnTo>
                  <a:lnTo>
                    <a:pt x="0" y="0"/>
                  </a:lnTo>
                  <a:lnTo>
                    <a:pt x="238" y="107"/>
                  </a:lnTo>
                  <a:lnTo>
                    <a:pt x="238" y="394"/>
                  </a:lnTo>
                  <a:close/>
                </a:path>
              </a:pathLst>
            </a:custGeom>
            <a:solidFill>
              <a:srgbClr val="5D66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ïśľîḓe">
              <a:extLst>
                <a:ext uri="{FF2B5EF4-FFF2-40B4-BE49-F238E27FC236}">
                  <a16:creationId xmlns:a16="http://schemas.microsoft.com/office/drawing/2014/main" id="{BDB9BC11-D249-4012-93F0-59674A8E48C3}"/>
                </a:ext>
              </a:extLst>
            </p:cNvPr>
            <p:cNvSpPr/>
            <p:nvPr/>
          </p:nvSpPr>
          <p:spPr bwMode="auto">
            <a:xfrm>
              <a:off x="3562351" y="2311401"/>
              <a:ext cx="381000" cy="625475"/>
            </a:xfrm>
            <a:custGeom>
              <a:avLst/>
              <a:gdLst>
                <a:gd name="T0" fmla="*/ 0 w 240"/>
                <a:gd name="T1" fmla="*/ 394 h 394"/>
                <a:gd name="T2" fmla="*/ 240 w 240"/>
                <a:gd name="T3" fmla="*/ 286 h 394"/>
                <a:gd name="T4" fmla="*/ 240 w 240"/>
                <a:gd name="T5" fmla="*/ 0 h 394"/>
                <a:gd name="T6" fmla="*/ 0 w 240"/>
                <a:gd name="T7" fmla="*/ 107 h 394"/>
                <a:gd name="T8" fmla="*/ 0 w 240"/>
                <a:gd name="T9" fmla="*/ 394 h 394"/>
              </a:gdLst>
              <a:ahLst/>
              <a:cxnLst>
                <a:cxn ang="0">
                  <a:pos x="T0" y="T1"/>
                </a:cxn>
                <a:cxn ang="0">
                  <a:pos x="T2" y="T3"/>
                </a:cxn>
                <a:cxn ang="0">
                  <a:pos x="T4" y="T5"/>
                </a:cxn>
                <a:cxn ang="0">
                  <a:pos x="T6" y="T7"/>
                </a:cxn>
                <a:cxn ang="0">
                  <a:pos x="T8" y="T9"/>
                </a:cxn>
              </a:cxnLst>
              <a:rect l="0" t="0" r="r" b="b"/>
              <a:pathLst>
                <a:path w="240" h="394">
                  <a:moveTo>
                    <a:pt x="0" y="394"/>
                  </a:moveTo>
                  <a:lnTo>
                    <a:pt x="240" y="286"/>
                  </a:lnTo>
                  <a:lnTo>
                    <a:pt x="240" y="0"/>
                  </a:lnTo>
                  <a:lnTo>
                    <a:pt x="0" y="107"/>
                  </a:lnTo>
                  <a:lnTo>
                    <a:pt x="0" y="394"/>
                  </a:lnTo>
                  <a:close/>
                </a:path>
              </a:pathLst>
            </a:custGeom>
            <a:solidFill>
              <a:srgbClr val="474E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îṣļïďê">
              <a:extLst>
                <a:ext uri="{FF2B5EF4-FFF2-40B4-BE49-F238E27FC236}">
                  <a16:creationId xmlns:a16="http://schemas.microsoft.com/office/drawing/2014/main" id="{4F11256F-3640-44F4-9205-693E204C0AFF}"/>
                </a:ext>
              </a:extLst>
            </p:cNvPr>
            <p:cNvSpPr/>
            <p:nvPr/>
          </p:nvSpPr>
          <p:spPr bwMode="auto">
            <a:xfrm>
              <a:off x="3184526" y="2155826"/>
              <a:ext cx="758825" cy="325438"/>
            </a:xfrm>
            <a:custGeom>
              <a:avLst/>
              <a:gdLst>
                <a:gd name="T0" fmla="*/ 0 w 478"/>
                <a:gd name="T1" fmla="*/ 98 h 205"/>
                <a:gd name="T2" fmla="*/ 238 w 478"/>
                <a:gd name="T3" fmla="*/ 205 h 205"/>
                <a:gd name="T4" fmla="*/ 478 w 478"/>
                <a:gd name="T5" fmla="*/ 98 h 205"/>
                <a:gd name="T6" fmla="*/ 238 w 478"/>
                <a:gd name="T7" fmla="*/ 0 h 205"/>
                <a:gd name="T8" fmla="*/ 0 w 478"/>
                <a:gd name="T9" fmla="*/ 98 h 205"/>
              </a:gdLst>
              <a:ahLst/>
              <a:cxnLst>
                <a:cxn ang="0">
                  <a:pos x="T0" y="T1"/>
                </a:cxn>
                <a:cxn ang="0">
                  <a:pos x="T2" y="T3"/>
                </a:cxn>
                <a:cxn ang="0">
                  <a:pos x="T4" y="T5"/>
                </a:cxn>
                <a:cxn ang="0">
                  <a:pos x="T6" y="T7"/>
                </a:cxn>
                <a:cxn ang="0">
                  <a:pos x="T8" y="T9"/>
                </a:cxn>
              </a:cxnLst>
              <a:rect l="0" t="0" r="r" b="b"/>
              <a:pathLst>
                <a:path w="478" h="205">
                  <a:moveTo>
                    <a:pt x="0" y="98"/>
                  </a:moveTo>
                  <a:lnTo>
                    <a:pt x="238" y="205"/>
                  </a:lnTo>
                  <a:lnTo>
                    <a:pt x="478" y="98"/>
                  </a:lnTo>
                  <a:lnTo>
                    <a:pt x="238" y="0"/>
                  </a:lnTo>
                  <a:lnTo>
                    <a:pt x="0" y="98"/>
                  </a:lnTo>
                  <a:close/>
                </a:path>
              </a:pathLst>
            </a:custGeom>
            <a:solidFill>
              <a:srgbClr val="717D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iṩḻîḓé">
              <a:extLst>
                <a:ext uri="{FF2B5EF4-FFF2-40B4-BE49-F238E27FC236}">
                  <a16:creationId xmlns:a16="http://schemas.microsoft.com/office/drawing/2014/main" id="{52697311-0A8B-4E95-91A3-4CFD2EB057DE}"/>
                </a:ext>
              </a:extLst>
            </p:cNvPr>
            <p:cNvSpPr/>
            <p:nvPr/>
          </p:nvSpPr>
          <p:spPr bwMode="auto">
            <a:xfrm>
              <a:off x="5918201" y="1514476"/>
              <a:ext cx="2120900" cy="858838"/>
            </a:xfrm>
            <a:custGeom>
              <a:avLst/>
              <a:gdLst>
                <a:gd name="T0" fmla="*/ 0 w 1336"/>
                <a:gd name="T1" fmla="*/ 529 h 541"/>
                <a:gd name="T2" fmla="*/ 6 w 1336"/>
                <a:gd name="T3" fmla="*/ 541 h 541"/>
                <a:gd name="T4" fmla="*/ 32 w 1336"/>
                <a:gd name="T5" fmla="*/ 531 h 541"/>
                <a:gd name="T6" fmla="*/ 67 w 1336"/>
                <a:gd name="T7" fmla="*/ 502 h 541"/>
                <a:gd name="T8" fmla="*/ 32 w 1336"/>
                <a:gd name="T9" fmla="*/ 531 h 541"/>
                <a:gd name="T10" fmla="*/ 94 w 1336"/>
                <a:gd name="T11" fmla="*/ 490 h 541"/>
                <a:gd name="T12" fmla="*/ 139 w 1336"/>
                <a:gd name="T13" fmla="*/ 488 h 541"/>
                <a:gd name="T14" fmla="*/ 166 w 1336"/>
                <a:gd name="T15" fmla="*/ 478 h 541"/>
                <a:gd name="T16" fmla="*/ 200 w 1336"/>
                <a:gd name="T17" fmla="*/ 449 h 541"/>
                <a:gd name="T18" fmla="*/ 166 w 1336"/>
                <a:gd name="T19" fmla="*/ 478 h 541"/>
                <a:gd name="T20" fmla="*/ 227 w 1336"/>
                <a:gd name="T21" fmla="*/ 438 h 541"/>
                <a:gd name="T22" fmla="*/ 272 w 1336"/>
                <a:gd name="T23" fmla="*/ 435 h 541"/>
                <a:gd name="T24" fmla="*/ 299 w 1336"/>
                <a:gd name="T25" fmla="*/ 425 h 541"/>
                <a:gd name="T26" fmla="*/ 333 w 1336"/>
                <a:gd name="T27" fmla="*/ 396 h 541"/>
                <a:gd name="T28" fmla="*/ 299 w 1336"/>
                <a:gd name="T29" fmla="*/ 425 h 541"/>
                <a:gd name="T30" fmla="*/ 359 w 1336"/>
                <a:gd name="T31" fmla="*/ 385 h 541"/>
                <a:gd name="T32" fmla="*/ 405 w 1336"/>
                <a:gd name="T33" fmla="*/ 383 h 541"/>
                <a:gd name="T34" fmla="*/ 431 w 1336"/>
                <a:gd name="T35" fmla="*/ 373 h 541"/>
                <a:gd name="T36" fmla="*/ 466 w 1336"/>
                <a:gd name="T37" fmla="*/ 343 h 541"/>
                <a:gd name="T38" fmla="*/ 431 w 1336"/>
                <a:gd name="T39" fmla="*/ 373 h 541"/>
                <a:gd name="T40" fmla="*/ 493 w 1336"/>
                <a:gd name="T41" fmla="*/ 332 h 541"/>
                <a:gd name="T42" fmla="*/ 538 w 1336"/>
                <a:gd name="T43" fmla="*/ 330 h 541"/>
                <a:gd name="T44" fmla="*/ 565 w 1336"/>
                <a:gd name="T45" fmla="*/ 320 h 541"/>
                <a:gd name="T46" fmla="*/ 599 w 1336"/>
                <a:gd name="T47" fmla="*/ 291 h 541"/>
                <a:gd name="T48" fmla="*/ 565 w 1336"/>
                <a:gd name="T49" fmla="*/ 320 h 541"/>
                <a:gd name="T50" fmla="*/ 626 w 1336"/>
                <a:gd name="T51" fmla="*/ 279 h 541"/>
                <a:gd name="T52" fmla="*/ 671 w 1336"/>
                <a:gd name="T53" fmla="*/ 277 h 541"/>
                <a:gd name="T54" fmla="*/ 698 w 1336"/>
                <a:gd name="T55" fmla="*/ 267 h 541"/>
                <a:gd name="T56" fmla="*/ 732 w 1336"/>
                <a:gd name="T57" fmla="*/ 238 h 541"/>
                <a:gd name="T58" fmla="*/ 698 w 1336"/>
                <a:gd name="T59" fmla="*/ 267 h 541"/>
                <a:gd name="T60" fmla="*/ 758 w 1336"/>
                <a:gd name="T61" fmla="*/ 227 h 541"/>
                <a:gd name="T62" fmla="*/ 803 w 1336"/>
                <a:gd name="T63" fmla="*/ 224 h 541"/>
                <a:gd name="T64" fmla="*/ 830 w 1336"/>
                <a:gd name="T65" fmla="*/ 214 h 541"/>
                <a:gd name="T66" fmla="*/ 865 w 1336"/>
                <a:gd name="T67" fmla="*/ 185 h 541"/>
                <a:gd name="T68" fmla="*/ 830 w 1336"/>
                <a:gd name="T69" fmla="*/ 214 h 541"/>
                <a:gd name="T70" fmla="*/ 892 w 1336"/>
                <a:gd name="T71" fmla="*/ 174 h 541"/>
                <a:gd name="T72" fmla="*/ 937 w 1336"/>
                <a:gd name="T73" fmla="*/ 172 h 541"/>
                <a:gd name="T74" fmla="*/ 963 w 1336"/>
                <a:gd name="T75" fmla="*/ 161 h 541"/>
                <a:gd name="T76" fmla="*/ 998 w 1336"/>
                <a:gd name="T77" fmla="*/ 132 h 541"/>
                <a:gd name="T78" fmla="*/ 963 w 1336"/>
                <a:gd name="T79" fmla="*/ 161 h 541"/>
                <a:gd name="T80" fmla="*/ 1025 w 1336"/>
                <a:gd name="T81" fmla="*/ 121 h 541"/>
                <a:gd name="T82" fmla="*/ 1069 w 1336"/>
                <a:gd name="T83" fmla="*/ 119 h 541"/>
                <a:gd name="T84" fmla="*/ 1096 w 1336"/>
                <a:gd name="T85" fmla="*/ 109 h 541"/>
                <a:gd name="T86" fmla="*/ 1130 w 1336"/>
                <a:gd name="T87" fmla="*/ 80 h 541"/>
                <a:gd name="T88" fmla="*/ 1096 w 1336"/>
                <a:gd name="T89" fmla="*/ 109 h 541"/>
                <a:gd name="T90" fmla="*/ 1157 w 1336"/>
                <a:gd name="T91" fmla="*/ 68 h 541"/>
                <a:gd name="T92" fmla="*/ 1202 w 1336"/>
                <a:gd name="T93" fmla="*/ 66 h 541"/>
                <a:gd name="T94" fmla="*/ 1229 w 1336"/>
                <a:gd name="T95" fmla="*/ 56 h 541"/>
                <a:gd name="T96" fmla="*/ 1264 w 1336"/>
                <a:gd name="T97" fmla="*/ 27 h 541"/>
                <a:gd name="T98" fmla="*/ 1229 w 1336"/>
                <a:gd name="T99" fmla="*/ 56 h 541"/>
                <a:gd name="T100" fmla="*/ 1290 w 1336"/>
                <a:gd name="T101" fmla="*/ 16 h 541"/>
                <a:gd name="T102" fmla="*/ 1336 w 1336"/>
                <a:gd name="T103" fmla="*/ 13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36" h="541">
                  <a:moveTo>
                    <a:pt x="5" y="541"/>
                  </a:moveTo>
                  <a:lnTo>
                    <a:pt x="0" y="529"/>
                  </a:lnTo>
                  <a:lnTo>
                    <a:pt x="1" y="527"/>
                  </a:lnTo>
                  <a:lnTo>
                    <a:pt x="6" y="541"/>
                  </a:lnTo>
                  <a:lnTo>
                    <a:pt x="5" y="541"/>
                  </a:lnTo>
                  <a:close/>
                  <a:moveTo>
                    <a:pt x="32" y="531"/>
                  </a:moveTo>
                  <a:lnTo>
                    <a:pt x="28" y="517"/>
                  </a:lnTo>
                  <a:lnTo>
                    <a:pt x="67" y="502"/>
                  </a:lnTo>
                  <a:lnTo>
                    <a:pt x="73" y="514"/>
                  </a:lnTo>
                  <a:lnTo>
                    <a:pt x="32" y="531"/>
                  </a:lnTo>
                  <a:close/>
                  <a:moveTo>
                    <a:pt x="100" y="504"/>
                  </a:moveTo>
                  <a:lnTo>
                    <a:pt x="94" y="490"/>
                  </a:lnTo>
                  <a:lnTo>
                    <a:pt x="133" y="475"/>
                  </a:lnTo>
                  <a:lnTo>
                    <a:pt x="139" y="488"/>
                  </a:lnTo>
                  <a:lnTo>
                    <a:pt x="100" y="504"/>
                  </a:lnTo>
                  <a:close/>
                  <a:moveTo>
                    <a:pt x="166" y="478"/>
                  </a:moveTo>
                  <a:lnTo>
                    <a:pt x="160" y="465"/>
                  </a:lnTo>
                  <a:lnTo>
                    <a:pt x="200" y="449"/>
                  </a:lnTo>
                  <a:lnTo>
                    <a:pt x="205" y="461"/>
                  </a:lnTo>
                  <a:lnTo>
                    <a:pt x="166" y="478"/>
                  </a:lnTo>
                  <a:close/>
                  <a:moveTo>
                    <a:pt x="232" y="451"/>
                  </a:moveTo>
                  <a:lnTo>
                    <a:pt x="227" y="438"/>
                  </a:lnTo>
                  <a:lnTo>
                    <a:pt x="267" y="422"/>
                  </a:lnTo>
                  <a:lnTo>
                    <a:pt x="272" y="435"/>
                  </a:lnTo>
                  <a:lnTo>
                    <a:pt x="232" y="451"/>
                  </a:lnTo>
                  <a:close/>
                  <a:moveTo>
                    <a:pt x="299" y="425"/>
                  </a:moveTo>
                  <a:lnTo>
                    <a:pt x="293" y="412"/>
                  </a:lnTo>
                  <a:lnTo>
                    <a:pt x="333" y="396"/>
                  </a:lnTo>
                  <a:lnTo>
                    <a:pt x="338" y="408"/>
                  </a:lnTo>
                  <a:lnTo>
                    <a:pt x="299" y="425"/>
                  </a:lnTo>
                  <a:close/>
                  <a:moveTo>
                    <a:pt x="365" y="398"/>
                  </a:moveTo>
                  <a:lnTo>
                    <a:pt x="359" y="385"/>
                  </a:lnTo>
                  <a:lnTo>
                    <a:pt x="400" y="369"/>
                  </a:lnTo>
                  <a:lnTo>
                    <a:pt x="405" y="383"/>
                  </a:lnTo>
                  <a:lnTo>
                    <a:pt x="365" y="398"/>
                  </a:lnTo>
                  <a:close/>
                  <a:moveTo>
                    <a:pt x="431" y="373"/>
                  </a:moveTo>
                  <a:lnTo>
                    <a:pt x="427" y="359"/>
                  </a:lnTo>
                  <a:lnTo>
                    <a:pt x="466" y="343"/>
                  </a:lnTo>
                  <a:lnTo>
                    <a:pt x="472" y="357"/>
                  </a:lnTo>
                  <a:lnTo>
                    <a:pt x="431" y="373"/>
                  </a:lnTo>
                  <a:close/>
                  <a:moveTo>
                    <a:pt x="498" y="346"/>
                  </a:moveTo>
                  <a:lnTo>
                    <a:pt x="493" y="332"/>
                  </a:lnTo>
                  <a:lnTo>
                    <a:pt x="532" y="316"/>
                  </a:lnTo>
                  <a:lnTo>
                    <a:pt x="538" y="330"/>
                  </a:lnTo>
                  <a:lnTo>
                    <a:pt x="498" y="346"/>
                  </a:lnTo>
                  <a:close/>
                  <a:moveTo>
                    <a:pt x="565" y="320"/>
                  </a:moveTo>
                  <a:lnTo>
                    <a:pt x="559" y="306"/>
                  </a:lnTo>
                  <a:lnTo>
                    <a:pt x="599" y="291"/>
                  </a:lnTo>
                  <a:lnTo>
                    <a:pt x="604" y="304"/>
                  </a:lnTo>
                  <a:lnTo>
                    <a:pt x="565" y="320"/>
                  </a:lnTo>
                  <a:close/>
                  <a:moveTo>
                    <a:pt x="631" y="293"/>
                  </a:moveTo>
                  <a:lnTo>
                    <a:pt x="626" y="279"/>
                  </a:lnTo>
                  <a:lnTo>
                    <a:pt x="665" y="264"/>
                  </a:lnTo>
                  <a:lnTo>
                    <a:pt x="671" y="277"/>
                  </a:lnTo>
                  <a:lnTo>
                    <a:pt x="631" y="293"/>
                  </a:lnTo>
                  <a:close/>
                  <a:moveTo>
                    <a:pt x="698" y="267"/>
                  </a:moveTo>
                  <a:lnTo>
                    <a:pt x="692" y="254"/>
                  </a:lnTo>
                  <a:lnTo>
                    <a:pt x="732" y="238"/>
                  </a:lnTo>
                  <a:lnTo>
                    <a:pt x="737" y="251"/>
                  </a:lnTo>
                  <a:lnTo>
                    <a:pt x="698" y="267"/>
                  </a:lnTo>
                  <a:close/>
                  <a:moveTo>
                    <a:pt x="764" y="240"/>
                  </a:moveTo>
                  <a:lnTo>
                    <a:pt x="758" y="227"/>
                  </a:lnTo>
                  <a:lnTo>
                    <a:pt x="799" y="211"/>
                  </a:lnTo>
                  <a:lnTo>
                    <a:pt x="803" y="224"/>
                  </a:lnTo>
                  <a:lnTo>
                    <a:pt x="764" y="240"/>
                  </a:lnTo>
                  <a:close/>
                  <a:moveTo>
                    <a:pt x="830" y="214"/>
                  </a:moveTo>
                  <a:lnTo>
                    <a:pt x="825" y="201"/>
                  </a:lnTo>
                  <a:lnTo>
                    <a:pt x="865" y="185"/>
                  </a:lnTo>
                  <a:lnTo>
                    <a:pt x="871" y="199"/>
                  </a:lnTo>
                  <a:lnTo>
                    <a:pt x="830" y="214"/>
                  </a:lnTo>
                  <a:close/>
                  <a:moveTo>
                    <a:pt x="896" y="187"/>
                  </a:moveTo>
                  <a:lnTo>
                    <a:pt x="892" y="174"/>
                  </a:lnTo>
                  <a:lnTo>
                    <a:pt x="931" y="158"/>
                  </a:lnTo>
                  <a:lnTo>
                    <a:pt x="937" y="172"/>
                  </a:lnTo>
                  <a:lnTo>
                    <a:pt x="896" y="187"/>
                  </a:lnTo>
                  <a:close/>
                  <a:moveTo>
                    <a:pt x="963" y="161"/>
                  </a:moveTo>
                  <a:lnTo>
                    <a:pt x="958" y="148"/>
                  </a:lnTo>
                  <a:lnTo>
                    <a:pt x="998" y="132"/>
                  </a:lnTo>
                  <a:lnTo>
                    <a:pt x="1003" y="146"/>
                  </a:lnTo>
                  <a:lnTo>
                    <a:pt x="963" y="161"/>
                  </a:lnTo>
                  <a:close/>
                  <a:moveTo>
                    <a:pt x="1030" y="135"/>
                  </a:moveTo>
                  <a:lnTo>
                    <a:pt x="1025" y="121"/>
                  </a:lnTo>
                  <a:lnTo>
                    <a:pt x="1064" y="105"/>
                  </a:lnTo>
                  <a:lnTo>
                    <a:pt x="1069" y="119"/>
                  </a:lnTo>
                  <a:lnTo>
                    <a:pt x="1030" y="135"/>
                  </a:lnTo>
                  <a:close/>
                  <a:moveTo>
                    <a:pt x="1096" y="109"/>
                  </a:moveTo>
                  <a:lnTo>
                    <a:pt x="1091" y="95"/>
                  </a:lnTo>
                  <a:lnTo>
                    <a:pt x="1130" y="80"/>
                  </a:lnTo>
                  <a:lnTo>
                    <a:pt x="1136" y="93"/>
                  </a:lnTo>
                  <a:lnTo>
                    <a:pt x="1096" y="109"/>
                  </a:lnTo>
                  <a:close/>
                  <a:moveTo>
                    <a:pt x="1163" y="82"/>
                  </a:moveTo>
                  <a:lnTo>
                    <a:pt x="1157" y="68"/>
                  </a:lnTo>
                  <a:lnTo>
                    <a:pt x="1198" y="53"/>
                  </a:lnTo>
                  <a:lnTo>
                    <a:pt x="1202" y="66"/>
                  </a:lnTo>
                  <a:lnTo>
                    <a:pt x="1163" y="82"/>
                  </a:lnTo>
                  <a:close/>
                  <a:moveTo>
                    <a:pt x="1229" y="56"/>
                  </a:moveTo>
                  <a:lnTo>
                    <a:pt x="1223" y="42"/>
                  </a:lnTo>
                  <a:lnTo>
                    <a:pt x="1264" y="27"/>
                  </a:lnTo>
                  <a:lnTo>
                    <a:pt x="1268" y="40"/>
                  </a:lnTo>
                  <a:lnTo>
                    <a:pt x="1229" y="56"/>
                  </a:lnTo>
                  <a:close/>
                  <a:moveTo>
                    <a:pt x="1295" y="29"/>
                  </a:moveTo>
                  <a:lnTo>
                    <a:pt x="1290" y="16"/>
                  </a:lnTo>
                  <a:lnTo>
                    <a:pt x="1330" y="0"/>
                  </a:lnTo>
                  <a:lnTo>
                    <a:pt x="1336" y="13"/>
                  </a:lnTo>
                  <a:lnTo>
                    <a:pt x="1295" y="29"/>
                  </a:lnTo>
                  <a:close/>
                </a:path>
              </a:pathLst>
            </a:custGeom>
            <a:solidFill>
              <a:srgbClr val="D670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ïṥlíḓe">
              <a:extLst>
                <a:ext uri="{FF2B5EF4-FFF2-40B4-BE49-F238E27FC236}">
                  <a16:creationId xmlns:a16="http://schemas.microsoft.com/office/drawing/2014/main" id="{593CE3BC-4559-4AEB-83CA-8A0C2D431FE7}"/>
                </a:ext>
              </a:extLst>
            </p:cNvPr>
            <p:cNvSpPr/>
            <p:nvPr/>
          </p:nvSpPr>
          <p:spPr bwMode="auto">
            <a:xfrm>
              <a:off x="5537201" y="1728788"/>
              <a:ext cx="769938" cy="1270000"/>
            </a:xfrm>
            <a:custGeom>
              <a:avLst/>
              <a:gdLst>
                <a:gd name="T0" fmla="*/ 485 w 485"/>
                <a:gd name="T1" fmla="*/ 800 h 800"/>
                <a:gd name="T2" fmla="*/ 0 w 485"/>
                <a:gd name="T3" fmla="*/ 581 h 800"/>
                <a:gd name="T4" fmla="*/ 0 w 485"/>
                <a:gd name="T5" fmla="*/ 0 h 800"/>
                <a:gd name="T6" fmla="*/ 485 w 485"/>
                <a:gd name="T7" fmla="*/ 218 h 800"/>
                <a:gd name="T8" fmla="*/ 485 w 485"/>
                <a:gd name="T9" fmla="*/ 800 h 800"/>
              </a:gdLst>
              <a:ahLst/>
              <a:cxnLst>
                <a:cxn ang="0">
                  <a:pos x="T0" y="T1"/>
                </a:cxn>
                <a:cxn ang="0">
                  <a:pos x="T2" y="T3"/>
                </a:cxn>
                <a:cxn ang="0">
                  <a:pos x="T4" y="T5"/>
                </a:cxn>
                <a:cxn ang="0">
                  <a:pos x="T6" y="T7"/>
                </a:cxn>
                <a:cxn ang="0">
                  <a:pos x="T8" y="T9"/>
                </a:cxn>
              </a:cxnLst>
              <a:rect l="0" t="0" r="r" b="b"/>
              <a:pathLst>
                <a:path w="485" h="800">
                  <a:moveTo>
                    <a:pt x="485" y="800"/>
                  </a:moveTo>
                  <a:lnTo>
                    <a:pt x="0" y="581"/>
                  </a:lnTo>
                  <a:lnTo>
                    <a:pt x="0" y="0"/>
                  </a:lnTo>
                  <a:lnTo>
                    <a:pt x="485" y="218"/>
                  </a:lnTo>
                  <a:lnTo>
                    <a:pt x="485" y="800"/>
                  </a:lnTo>
                  <a:close/>
                </a:path>
              </a:pathLst>
            </a:custGeom>
            <a:solidFill>
              <a:srgbClr val="5D66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ï$ḷiḋê">
              <a:extLst>
                <a:ext uri="{FF2B5EF4-FFF2-40B4-BE49-F238E27FC236}">
                  <a16:creationId xmlns:a16="http://schemas.microsoft.com/office/drawing/2014/main" id="{E5461049-1171-4E8E-B6FE-DB4E87BB3509}"/>
                </a:ext>
              </a:extLst>
            </p:cNvPr>
            <p:cNvSpPr/>
            <p:nvPr/>
          </p:nvSpPr>
          <p:spPr bwMode="auto">
            <a:xfrm>
              <a:off x="6307138" y="1728788"/>
              <a:ext cx="766763" cy="1270000"/>
            </a:xfrm>
            <a:custGeom>
              <a:avLst/>
              <a:gdLst>
                <a:gd name="T0" fmla="*/ 0 w 483"/>
                <a:gd name="T1" fmla="*/ 800 h 800"/>
                <a:gd name="T2" fmla="*/ 483 w 483"/>
                <a:gd name="T3" fmla="*/ 581 h 800"/>
                <a:gd name="T4" fmla="*/ 483 w 483"/>
                <a:gd name="T5" fmla="*/ 0 h 800"/>
                <a:gd name="T6" fmla="*/ 0 w 483"/>
                <a:gd name="T7" fmla="*/ 218 h 800"/>
                <a:gd name="T8" fmla="*/ 0 w 483"/>
                <a:gd name="T9" fmla="*/ 800 h 800"/>
              </a:gdLst>
              <a:ahLst/>
              <a:cxnLst>
                <a:cxn ang="0">
                  <a:pos x="T0" y="T1"/>
                </a:cxn>
                <a:cxn ang="0">
                  <a:pos x="T2" y="T3"/>
                </a:cxn>
                <a:cxn ang="0">
                  <a:pos x="T4" y="T5"/>
                </a:cxn>
                <a:cxn ang="0">
                  <a:pos x="T6" y="T7"/>
                </a:cxn>
                <a:cxn ang="0">
                  <a:pos x="T8" y="T9"/>
                </a:cxn>
              </a:cxnLst>
              <a:rect l="0" t="0" r="r" b="b"/>
              <a:pathLst>
                <a:path w="483" h="800">
                  <a:moveTo>
                    <a:pt x="0" y="800"/>
                  </a:moveTo>
                  <a:lnTo>
                    <a:pt x="483" y="581"/>
                  </a:lnTo>
                  <a:lnTo>
                    <a:pt x="483" y="0"/>
                  </a:lnTo>
                  <a:lnTo>
                    <a:pt x="0" y="218"/>
                  </a:lnTo>
                  <a:lnTo>
                    <a:pt x="0" y="800"/>
                  </a:lnTo>
                  <a:close/>
                </a:path>
              </a:pathLst>
            </a:custGeom>
            <a:solidFill>
              <a:srgbClr val="474E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iŝḻiḋe">
              <a:extLst>
                <a:ext uri="{FF2B5EF4-FFF2-40B4-BE49-F238E27FC236}">
                  <a16:creationId xmlns:a16="http://schemas.microsoft.com/office/drawing/2014/main" id="{4039E983-5B3E-49C8-B672-7A615D59B3D2}"/>
                </a:ext>
              </a:extLst>
            </p:cNvPr>
            <p:cNvSpPr/>
            <p:nvPr/>
          </p:nvSpPr>
          <p:spPr bwMode="auto">
            <a:xfrm>
              <a:off x="5537201" y="1414463"/>
              <a:ext cx="1536700" cy="660400"/>
            </a:xfrm>
            <a:custGeom>
              <a:avLst/>
              <a:gdLst>
                <a:gd name="T0" fmla="*/ 0 w 968"/>
                <a:gd name="T1" fmla="*/ 198 h 416"/>
                <a:gd name="T2" fmla="*/ 485 w 968"/>
                <a:gd name="T3" fmla="*/ 416 h 416"/>
                <a:gd name="T4" fmla="*/ 968 w 968"/>
                <a:gd name="T5" fmla="*/ 198 h 416"/>
                <a:gd name="T6" fmla="*/ 485 w 968"/>
                <a:gd name="T7" fmla="*/ 0 h 416"/>
                <a:gd name="T8" fmla="*/ 0 w 968"/>
                <a:gd name="T9" fmla="*/ 198 h 416"/>
              </a:gdLst>
              <a:ahLst/>
              <a:cxnLst>
                <a:cxn ang="0">
                  <a:pos x="T0" y="T1"/>
                </a:cxn>
                <a:cxn ang="0">
                  <a:pos x="T2" y="T3"/>
                </a:cxn>
                <a:cxn ang="0">
                  <a:pos x="T4" y="T5"/>
                </a:cxn>
                <a:cxn ang="0">
                  <a:pos x="T6" y="T7"/>
                </a:cxn>
                <a:cxn ang="0">
                  <a:pos x="T8" y="T9"/>
                </a:cxn>
              </a:cxnLst>
              <a:rect l="0" t="0" r="r" b="b"/>
              <a:pathLst>
                <a:path w="968" h="416">
                  <a:moveTo>
                    <a:pt x="0" y="198"/>
                  </a:moveTo>
                  <a:lnTo>
                    <a:pt x="485" y="416"/>
                  </a:lnTo>
                  <a:lnTo>
                    <a:pt x="968" y="198"/>
                  </a:lnTo>
                  <a:lnTo>
                    <a:pt x="485" y="0"/>
                  </a:lnTo>
                  <a:lnTo>
                    <a:pt x="0" y="198"/>
                  </a:lnTo>
                  <a:close/>
                </a:path>
              </a:pathLst>
            </a:custGeom>
            <a:solidFill>
              <a:srgbClr val="717D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ïṧḻîďè">
              <a:extLst>
                <a:ext uri="{FF2B5EF4-FFF2-40B4-BE49-F238E27FC236}">
                  <a16:creationId xmlns:a16="http://schemas.microsoft.com/office/drawing/2014/main" id="{0D8453F2-444F-4EC4-BEE3-060752581EE2}"/>
                </a:ext>
              </a:extLst>
            </p:cNvPr>
            <p:cNvSpPr/>
            <p:nvPr/>
          </p:nvSpPr>
          <p:spPr bwMode="auto">
            <a:xfrm>
              <a:off x="6684963" y="2354263"/>
              <a:ext cx="900113" cy="417513"/>
            </a:xfrm>
            <a:custGeom>
              <a:avLst/>
              <a:gdLst>
                <a:gd name="T0" fmla="*/ 562 w 567"/>
                <a:gd name="T1" fmla="*/ 263 h 263"/>
                <a:gd name="T2" fmla="*/ 522 w 567"/>
                <a:gd name="T3" fmla="*/ 245 h 263"/>
                <a:gd name="T4" fmla="*/ 528 w 567"/>
                <a:gd name="T5" fmla="*/ 233 h 263"/>
                <a:gd name="T6" fmla="*/ 567 w 567"/>
                <a:gd name="T7" fmla="*/ 250 h 263"/>
                <a:gd name="T8" fmla="*/ 562 w 567"/>
                <a:gd name="T9" fmla="*/ 263 h 263"/>
                <a:gd name="T10" fmla="*/ 497 w 567"/>
                <a:gd name="T11" fmla="*/ 234 h 263"/>
                <a:gd name="T12" fmla="*/ 457 w 567"/>
                <a:gd name="T13" fmla="*/ 216 h 263"/>
                <a:gd name="T14" fmla="*/ 463 w 567"/>
                <a:gd name="T15" fmla="*/ 204 h 263"/>
                <a:gd name="T16" fmla="*/ 502 w 567"/>
                <a:gd name="T17" fmla="*/ 221 h 263"/>
                <a:gd name="T18" fmla="*/ 497 w 567"/>
                <a:gd name="T19" fmla="*/ 234 h 263"/>
                <a:gd name="T20" fmla="*/ 430 w 567"/>
                <a:gd name="T21" fmla="*/ 205 h 263"/>
                <a:gd name="T22" fmla="*/ 392 w 567"/>
                <a:gd name="T23" fmla="*/ 187 h 263"/>
                <a:gd name="T24" fmla="*/ 398 w 567"/>
                <a:gd name="T25" fmla="*/ 175 h 263"/>
                <a:gd name="T26" fmla="*/ 437 w 567"/>
                <a:gd name="T27" fmla="*/ 192 h 263"/>
                <a:gd name="T28" fmla="*/ 430 w 567"/>
                <a:gd name="T29" fmla="*/ 205 h 263"/>
                <a:gd name="T30" fmla="*/ 365 w 567"/>
                <a:gd name="T31" fmla="*/ 176 h 263"/>
                <a:gd name="T32" fmla="*/ 327 w 567"/>
                <a:gd name="T33" fmla="*/ 158 h 263"/>
                <a:gd name="T34" fmla="*/ 333 w 567"/>
                <a:gd name="T35" fmla="*/ 146 h 263"/>
                <a:gd name="T36" fmla="*/ 372 w 567"/>
                <a:gd name="T37" fmla="*/ 162 h 263"/>
                <a:gd name="T38" fmla="*/ 365 w 567"/>
                <a:gd name="T39" fmla="*/ 176 h 263"/>
                <a:gd name="T40" fmla="*/ 300 w 567"/>
                <a:gd name="T41" fmla="*/ 147 h 263"/>
                <a:gd name="T42" fmla="*/ 261 w 567"/>
                <a:gd name="T43" fmla="*/ 129 h 263"/>
                <a:gd name="T44" fmla="*/ 267 w 567"/>
                <a:gd name="T45" fmla="*/ 116 h 263"/>
                <a:gd name="T46" fmla="*/ 307 w 567"/>
                <a:gd name="T47" fmla="*/ 133 h 263"/>
                <a:gd name="T48" fmla="*/ 300 w 567"/>
                <a:gd name="T49" fmla="*/ 147 h 263"/>
                <a:gd name="T50" fmla="*/ 235 w 567"/>
                <a:gd name="T51" fmla="*/ 117 h 263"/>
                <a:gd name="T52" fmla="*/ 195 w 567"/>
                <a:gd name="T53" fmla="*/ 99 h 263"/>
                <a:gd name="T54" fmla="*/ 202 w 567"/>
                <a:gd name="T55" fmla="*/ 87 h 263"/>
                <a:gd name="T56" fmla="*/ 240 w 567"/>
                <a:gd name="T57" fmla="*/ 104 h 263"/>
                <a:gd name="T58" fmla="*/ 235 w 567"/>
                <a:gd name="T59" fmla="*/ 117 h 263"/>
                <a:gd name="T60" fmla="*/ 170 w 567"/>
                <a:gd name="T61" fmla="*/ 88 h 263"/>
                <a:gd name="T62" fmla="*/ 130 w 567"/>
                <a:gd name="T63" fmla="*/ 70 h 263"/>
                <a:gd name="T64" fmla="*/ 137 w 567"/>
                <a:gd name="T65" fmla="*/ 58 h 263"/>
                <a:gd name="T66" fmla="*/ 175 w 567"/>
                <a:gd name="T67" fmla="*/ 75 h 263"/>
                <a:gd name="T68" fmla="*/ 170 w 567"/>
                <a:gd name="T69" fmla="*/ 88 h 263"/>
                <a:gd name="T70" fmla="*/ 104 w 567"/>
                <a:gd name="T71" fmla="*/ 59 h 263"/>
                <a:gd name="T72" fmla="*/ 65 w 567"/>
                <a:gd name="T73" fmla="*/ 41 h 263"/>
                <a:gd name="T74" fmla="*/ 71 w 567"/>
                <a:gd name="T75" fmla="*/ 29 h 263"/>
                <a:gd name="T76" fmla="*/ 110 w 567"/>
                <a:gd name="T77" fmla="*/ 46 h 263"/>
                <a:gd name="T78" fmla="*/ 104 w 567"/>
                <a:gd name="T79" fmla="*/ 59 h 263"/>
                <a:gd name="T80" fmla="*/ 39 w 567"/>
                <a:gd name="T81" fmla="*/ 30 h 263"/>
                <a:gd name="T82" fmla="*/ 0 w 567"/>
                <a:gd name="T83" fmla="*/ 12 h 263"/>
                <a:gd name="T84" fmla="*/ 6 w 567"/>
                <a:gd name="T85" fmla="*/ 0 h 263"/>
                <a:gd name="T86" fmla="*/ 45 w 567"/>
                <a:gd name="T87" fmla="*/ 16 h 263"/>
                <a:gd name="T88" fmla="*/ 39 w 567"/>
                <a:gd name="T89" fmla="*/ 3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67" h="263">
                  <a:moveTo>
                    <a:pt x="562" y="263"/>
                  </a:moveTo>
                  <a:lnTo>
                    <a:pt x="522" y="245"/>
                  </a:lnTo>
                  <a:lnTo>
                    <a:pt x="528" y="233"/>
                  </a:lnTo>
                  <a:lnTo>
                    <a:pt x="567" y="250"/>
                  </a:lnTo>
                  <a:lnTo>
                    <a:pt x="562" y="263"/>
                  </a:lnTo>
                  <a:close/>
                  <a:moveTo>
                    <a:pt x="497" y="234"/>
                  </a:moveTo>
                  <a:lnTo>
                    <a:pt x="457" y="216"/>
                  </a:lnTo>
                  <a:lnTo>
                    <a:pt x="463" y="204"/>
                  </a:lnTo>
                  <a:lnTo>
                    <a:pt x="502" y="221"/>
                  </a:lnTo>
                  <a:lnTo>
                    <a:pt x="497" y="234"/>
                  </a:lnTo>
                  <a:close/>
                  <a:moveTo>
                    <a:pt x="430" y="205"/>
                  </a:moveTo>
                  <a:lnTo>
                    <a:pt x="392" y="187"/>
                  </a:lnTo>
                  <a:lnTo>
                    <a:pt x="398" y="175"/>
                  </a:lnTo>
                  <a:lnTo>
                    <a:pt x="437" y="192"/>
                  </a:lnTo>
                  <a:lnTo>
                    <a:pt x="430" y="205"/>
                  </a:lnTo>
                  <a:close/>
                  <a:moveTo>
                    <a:pt x="365" y="176"/>
                  </a:moveTo>
                  <a:lnTo>
                    <a:pt x="327" y="158"/>
                  </a:lnTo>
                  <a:lnTo>
                    <a:pt x="333" y="146"/>
                  </a:lnTo>
                  <a:lnTo>
                    <a:pt x="372" y="162"/>
                  </a:lnTo>
                  <a:lnTo>
                    <a:pt x="365" y="176"/>
                  </a:lnTo>
                  <a:close/>
                  <a:moveTo>
                    <a:pt x="300" y="147"/>
                  </a:moveTo>
                  <a:lnTo>
                    <a:pt x="261" y="129"/>
                  </a:lnTo>
                  <a:lnTo>
                    <a:pt x="267" y="116"/>
                  </a:lnTo>
                  <a:lnTo>
                    <a:pt x="307" y="133"/>
                  </a:lnTo>
                  <a:lnTo>
                    <a:pt x="300" y="147"/>
                  </a:lnTo>
                  <a:close/>
                  <a:moveTo>
                    <a:pt x="235" y="117"/>
                  </a:moveTo>
                  <a:lnTo>
                    <a:pt x="195" y="99"/>
                  </a:lnTo>
                  <a:lnTo>
                    <a:pt x="202" y="87"/>
                  </a:lnTo>
                  <a:lnTo>
                    <a:pt x="240" y="104"/>
                  </a:lnTo>
                  <a:lnTo>
                    <a:pt x="235" y="117"/>
                  </a:lnTo>
                  <a:close/>
                  <a:moveTo>
                    <a:pt x="170" y="88"/>
                  </a:moveTo>
                  <a:lnTo>
                    <a:pt x="130" y="70"/>
                  </a:lnTo>
                  <a:lnTo>
                    <a:pt x="137" y="58"/>
                  </a:lnTo>
                  <a:lnTo>
                    <a:pt x="175" y="75"/>
                  </a:lnTo>
                  <a:lnTo>
                    <a:pt x="170" y="88"/>
                  </a:lnTo>
                  <a:close/>
                  <a:moveTo>
                    <a:pt x="104" y="59"/>
                  </a:moveTo>
                  <a:lnTo>
                    <a:pt x="65" y="41"/>
                  </a:lnTo>
                  <a:lnTo>
                    <a:pt x="71" y="29"/>
                  </a:lnTo>
                  <a:lnTo>
                    <a:pt x="110" y="46"/>
                  </a:lnTo>
                  <a:lnTo>
                    <a:pt x="104" y="59"/>
                  </a:lnTo>
                  <a:close/>
                  <a:moveTo>
                    <a:pt x="39" y="30"/>
                  </a:moveTo>
                  <a:lnTo>
                    <a:pt x="0" y="12"/>
                  </a:lnTo>
                  <a:lnTo>
                    <a:pt x="6" y="0"/>
                  </a:lnTo>
                  <a:lnTo>
                    <a:pt x="45" y="16"/>
                  </a:lnTo>
                  <a:lnTo>
                    <a:pt x="39" y="30"/>
                  </a:lnTo>
                  <a:close/>
                </a:path>
              </a:pathLst>
            </a:custGeom>
            <a:solidFill>
              <a:srgbClr val="D670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îSḷíḓê">
              <a:extLst>
                <a:ext uri="{FF2B5EF4-FFF2-40B4-BE49-F238E27FC236}">
                  <a16:creationId xmlns:a16="http://schemas.microsoft.com/office/drawing/2014/main" id="{BDD43030-51D0-49B9-82DA-47247FC30C10}"/>
                </a:ext>
              </a:extLst>
            </p:cNvPr>
            <p:cNvSpPr/>
            <p:nvPr/>
          </p:nvSpPr>
          <p:spPr bwMode="auto">
            <a:xfrm>
              <a:off x="5286376" y="2354263"/>
              <a:ext cx="641350" cy="425450"/>
            </a:xfrm>
            <a:custGeom>
              <a:avLst/>
              <a:gdLst>
                <a:gd name="T0" fmla="*/ 8 w 404"/>
                <a:gd name="T1" fmla="*/ 268 h 268"/>
                <a:gd name="T2" fmla="*/ 0 w 404"/>
                <a:gd name="T3" fmla="*/ 257 h 268"/>
                <a:gd name="T4" fmla="*/ 36 w 404"/>
                <a:gd name="T5" fmla="*/ 233 h 268"/>
                <a:gd name="T6" fmla="*/ 44 w 404"/>
                <a:gd name="T7" fmla="*/ 245 h 268"/>
                <a:gd name="T8" fmla="*/ 8 w 404"/>
                <a:gd name="T9" fmla="*/ 268 h 268"/>
                <a:gd name="T10" fmla="*/ 68 w 404"/>
                <a:gd name="T11" fmla="*/ 230 h 268"/>
                <a:gd name="T12" fmla="*/ 61 w 404"/>
                <a:gd name="T13" fmla="*/ 217 h 268"/>
                <a:gd name="T14" fmla="*/ 97 w 404"/>
                <a:gd name="T15" fmla="*/ 194 h 268"/>
                <a:gd name="T16" fmla="*/ 104 w 404"/>
                <a:gd name="T17" fmla="*/ 206 h 268"/>
                <a:gd name="T18" fmla="*/ 68 w 404"/>
                <a:gd name="T19" fmla="*/ 230 h 268"/>
                <a:gd name="T20" fmla="*/ 128 w 404"/>
                <a:gd name="T21" fmla="*/ 190 h 268"/>
                <a:gd name="T22" fmla="*/ 120 w 404"/>
                <a:gd name="T23" fmla="*/ 178 h 268"/>
                <a:gd name="T24" fmla="*/ 156 w 404"/>
                <a:gd name="T25" fmla="*/ 156 h 268"/>
                <a:gd name="T26" fmla="*/ 164 w 404"/>
                <a:gd name="T27" fmla="*/ 167 h 268"/>
                <a:gd name="T28" fmla="*/ 128 w 404"/>
                <a:gd name="T29" fmla="*/ 190 h 268"/>
                <a:gd name="T30" fmla="*/ 189 w 404"/>
                <a:gd name="T31" fmla="*/ 151 h 268"/>
                <a:gd name="T32" fmla="*/ 181 w 404"/>
                <a:gd name="T33" fmla="*/ 140 h 268"/>
                <a:gd name="T34" fmla="*/ 217 w 404"/>
                <a:gd name="T35" fmla="*/ 116 h 268"/>
                <a:gd name="T36" fmla="*/ 225 w 404"/>
                <a:gd name="T37" fmla="*/ 129 h 268"/>
                <a:gd name="T38" fmla="*/ 189 w 404"/>
                <a:gd name="T39" fmla="*/ 151 h 268"/>
                <a:gd name="T40" fmla="*/ 248 w 404"/>
                <a:gd name="T41" fmla="*/ 113 h 268"/>
                <a:gd name="T42" fmla="*/ 240 w 404"/>
                <a:gd name="T43" fmla="*/ 101 h 268"/>
                <a:gd name="T44" fmla="*/ 276 w 404"/>
                <a:gd name="T45" fmla="*/ 77 h 268"/>
                <a:gd name="T46" fmla="*/ 284 w 404"/>
                <a:gd name="T47" fmla="*/ 89 h 268"/>
                <a:gd name="T48" fmla="*/ 248 w 404"/>
                <a:gd name="T49" fmla="*/ 113 h 268"/>
                <a:gd name="T50" fmla="*/ 308 w 404"/>
                <a:gd name="T51" fmla="*/ 74 h 268"/>
                <a:gd name="T52" fmla="*/ 300 w 404"/>
                <a:gd name="T53" fmla="*/ 62 h 268"/>
                <a:gd name="T54" fmla="*/ 336 w 404"/>
                <a:gd name="T55" fmla="*/ 39 h 268"/>
                <a:gd name="T56" fmla="*/ 344 w 404"/>
                <a:gd name="T57" fmla="*/ 50 h 268"/>
                <a:gd name="T58" fmla="*/ 308 w 404"/>
                <a:gd name="T59" fmla="*/ 74 h 268"/>
                <a:gd name="T60" fmla="*/ 368 w 404"/>
                <a:gd name="T61" fmla="*/ 36 h 268"/>
                <a:gd name="T62" fmla="*/ 361 w 404"/>
                <a:gd name="T63" fmla="*/ 23 h 268"/>
                <a:gd name="T64" fmla="*/ 397 w 404"/>
                <a:gd name="T65" fmla="*/ 0 h 268"/>
                <a:gd name="T66" fmla="*/ 404 w 404"/>
                <a:gd name="T67" fmla="*/ 12 h 268"/>
                <a:gd name="T68" fmla="*/ 368 w 404"/>
                <a:gd name="T69" fmla="*/ 3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4" h="268">
                  <a:moveTo>
                    <a:pt x="8" y="268"/>
                  </a:moveTo>
                  <a:lnTo>
                    <a:pt x="0" y="257"/>
                  </a:lnTo>
                  <a:lnTo>
                    <a:pt x="36" y="233"/>
                  </a:lnTo>
                  <a:lnTo>
                    <a:pt x="44" y="245"/>
                  </a:lnTo>
                  <a:lnTo>
                    <a:pt x="8" y="268"/>
                  </a:lnTo>
                  <a:close/>
                  <a:moveTo>
                    <a:pt x="68" y="230"/>
                  </a:moveTo>
                  <a:lnTo>
                    <a:pt x="61" y="217"/>
                  </a:lnTo>
                  <a:lnTo>
                    <a:pt x="97" y="194"/>
                  </a:lnTo>
                  <a:lnTo>
                    <a:pt x="104" y="206"/>
                  </a:lnTo>
                  <a:lnTo>
                    <a:pt x="68" y="230"/>
                  </a:lnTo>
                  <a:close/>
                  <a:moveTo>
                    <a:pt x="128" y="190"/>
                  </a:moveTo>
                  <a:lnTo>
                    <a:pt x="120" y="178"/>
                  </a:lnTo>
                  <a:lnTo>
                    <a:pt x="156" y="156"/>
                  </a:lnTo>
                  <a:lnTo>
                    <a:pt x="164" y="167"/>
                  </a:lnTo>
                  <a:lnTo>
                    <a:pt x="128" y="190"/>
                  </a:lnTo>
                  <a:close/>
                  <a:moveTo>
                    <a:pt x="189" y="151"/>
                  </a:moveTo>
                  <a:lnTo>
                    <a:pt x="181" y="140"/>
                  </a:lnTo>
                  <a:lnTo>
                    <a:pt x="217" y="116"/>
                  </a:lnTo>
                  <a:lnTo>
                    <a:pt x="225" y="129"/>
                  </a:lnTo>
                  <a:lnTo>
                    <a:pt x="189" y="151"/>
                  </a:lnTo>
                  <a:close/>
                  <a:moveTo>
                    <a:pt x="248" y="113"/>
                  </a:moveTo>
                  <a:lnTo>
                    <a:pt x="240" y="101"/>
                  </a:lnTo>
                  <a:lnTo>
                    <a:pt x="276" y="77"/>
                  </a:lnTo>
                  <a:lnTo>
                    <a:pt x="284" y="89"/>
                  </a:lnTo>
                  <a:lnTo>
                    <a:pt x="248" y="113"/>
                  </a:lnTo>
                  <a:close/>
                  <a:moveTo>
                    <a:pt x="308" y="74"/>
                  </a:moveTo>
                  <a:lnTo>
                    <a:pt x="300" y="62"/>
                  </a:lnTo>
                  <a:lnTo>
                    <a:pt x="336" y="39"/>
                  </a:lnTo>
                  <a:lnTo>
                    <a:pt x="344" y="50"/>
                  </a:lnTo>
                  <a:lnTo>
                    <a:pt x="308" y="74"/>
                  </a:lnTo>
                  <a:close/>
                  <a:moveTo>
                    <a:pt x="368" y="36"/>
                  </a:moveTo>
                  <a:lnTo>
                    <a:pt x="361" y="23"/>
                  </a:lnTo>
                  <a:lnTo>
                    <a:pt x="397" y="0"/>
                  </a:lnTo>
                  <a:lnTo>
                    <a:pt x="404" y="12"/>
                  </a:lnTo>
                  <a:lnTo>
                    <a:pt x="368" y="36"/>
                  </a:lnTo>
                  <a:close/>
                </a:path>
              </a:pathLst>
            </a:custGeom>
            <a:solidFill>
              <a:srgbClr val="D670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ïSľîḍe">
              <a:extLst>
                <a:ext uri="{FF2B5EF4-FFF2-40B4-BE49-F238E27FC236}">
                  <a16:creationId xmlns:a16="http://schemas.microsoft.com/office/drawing/2014/main" id="{480B4F22-EAF1-437C-8B2E-DB1D51DCA9FA}"/>
                </a:ext>
              </a:extLst>
            </p:cNvPr>
            <p:cNvSpPr/>
            <p:nvPr/>
          </p:nvSpPr>
          <p:spPr bwMode="auto">
            <a:xfrm>
              <a:off x="4511676" y="2886076"/>
              <a:ext cx="525463" cy="868363"/>
            </a:xfrm>
            <a:custGeom>
              <a:avLst/>
              <a:gdLst>
                <a:gd name="T0" fmla="*/ 331 w 331"/>
                <a:gd name="T1" fmla="*/ 547 h 547"/>
                <a:gd name="T2" fmla="*/ 0 w 331"/>
                <a:gd name="T3" fmla="*/ 398 h 547"/>
                <a:gd name="T4" fmla="*/ 0 w 331"/>
                <a:gd name="T5" fmla="*/ 0 h 547"/>
                <a:gd name="T6" fmla="*/ 331 w 331"/>
                <a:gd name="T7" fmla="*/ 150 h 547"/>
                <a:gd name="T8" fmla="*/ 331 w 331"/>
                <a:gd name="T9" fmla="*/ 547 h 547"/>
              </a:gdLst>
              <a:ahLst/>
              <a:cxnLst>
                <a:cxn ang="0">
                  <a:pos x="T0" y="T1"/>
                </a:cxn>
                <a:cxn ang="0">
                  <a:pos x="T2" y="T3"/>
                </a:cxn>
                <a:cxn ang="0">
                  <a:pos x="T4" y="T5"/>
                </a:cxn>
                <a:cxn ang="0">
                  <a:pos x="T6" y="T7"/>
                </a:cxn>
                <a:cxn ang="0">
                  <a:pos x="T8" y="T9"/>
                </a:cxn>
              </a:cxnLst>
              <a:rect l="0" t="0" r="r" b="b"/>
              <a:pathLst>
                <a:path w="331" h="547">
                  <a:moveTo>
                    <a:pt x="331" y="547"/>
                  </a:moveTo>
                  <a:lnTo>
                    <a:pt x="0" y="398"/>
                  </a:lnTo>
                  <a:lnTo>
                    <a:pt x="0" y="0"/>
                  </a:lnTo>
                  <a:lnTo>
                    <a:pt x="331" y="150"/>
                  </a:lnTo>
                  <a:lnTo>
                    <a:pt x="331" y="547"/>
                  </a:lnTo>
                  <a:close/>
                </a:path>
              </a:pathLst>
            </a:custGeom>
            <a:solidFill>
              <a:srgbClr val="5D66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iṡļíďé">
              <a:extLst>
                <a:ext uri="{FF2B5EF4-FFF2-40B4-BE49-F238E27FC236}">
                  <a16:creationId xmlns:a16="http://schemas.microsoft.com/office/drawing/2014/main" id="{9DBEB7F3-EA2B-4172-A49F-4C017179B0FB}"/>
                </a:ext>
              </a:extLst>
            </p:cNvPr>
            <p:cNvSpPr/>
            <p:nvPr/>
          </p:nvSpPr>
          <p:spPr bwMode="auto">
            <a:xfrm>
              <a:off x="5037138" y="2886076"/>
              <a:ext cx="525463" cy="868363"/>
            </a:xfrm>
            <a:custGeom>
              <a:avLst/>
              <a:gdLst>
                <a:gd name="T0" fmla="*/ 0 w 331"/>
                <a:gd name="T1" fmla="*/ 547 h 547"/>
                <a:gd name="T2" fmla="*/ 331 w 331"/>
                <a:gd name="T3" fmla="*/ 398 h 547"/>
                <a:gd name="T4" fmla="*/ 331 w 331"/>
                <a:gd name="T5" fmla="*/ 0 h 547"/>
                <a:gd name="T6" fmla="*/ 0 w 331"/>
                <a:gd name="T7" fmla="*/ 150 h 547"/>
                <a:gd name="T8" fmla="*/ 0 w 331"/>
                <a:gd name="T9" fmla="*/ 547 h 547"/>
              </a:gdLst>
              <a:ahLst/>
              <a:cxnLst>
                <a:cxn ang="0">
                  <a:pos x="T0" y="T1"/>
                </a:cxn>
                <a:cxn ang="0">
                  <a:pos x="T2" y="T3"/>
                </a:cxn>
                <a:cxn ang="0">
                  <a:pos x="T4" y="T5"/>
                </a:cxn>
                <a:cxn ang="0">
                  <a:pos x="T6" y="T7"/>
                </a:cxn>
                <a:cxn ang="0">
                  <a:pos x="T8" y="T9"/>
                </a:cxn>
              </a:cxnLst>
              <a:rect l="0" t="0" r="r" b="b"/>
              <a:pathLst>
                <a:path w="331" h="547">
                  <a:moveTo>
                    <a:pt x="0" y="547"/>
                  </a:moveTo>
                  <a:lnTo>
                    <a:pt x="331" y="398"/>
                  </a:lnTo>
                  <a:lnTo>
                    <a:pt x="331" y="0"/>
                  </a:lnTo>
                  <a:lnTo>
                    <a:pt x="0" y="150"/>
                  </a:lnTo>
                  <a:lnTo>
                    <a:pt x="0" y="547"/>
                  </a:lnTo>
                  <a:close/>
                </a:path>
              </a:pathLst>
            </a:custGeom>
            <a:solidFill>
              <a:srgbClr val="474E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íṡľïḓe">
              <a:extLst>
                <a:ext uri="{FF2B5EF4-FFF2-40B4-BE49-F238E27FC236}">
                  <a16:creationId xmlns:a16="http://schemas.microsoft.com/office/drawing/2014/main" id="{95718D51-F8E8-4F2C-8FCE-58E60877AA40}"/>
                </a:ext>
              </a:extLst>
            </p:cNvPr>
            <p:cNvSpPr/>
            <p:nvPr/>
          </p:nvSpPr>
          <p:spPr bwMode="auto">
            <a:xfrm>
              <a:off x="4511676" y="2670176"/>
              <a:ext cx="1050925" cy="454025"/>
            </a:xfrm>
            <a:custGeom>
              <a:avLst/>
              <a:gdLst>
                <a:gd name="T0" fmla="*/ 0 w 662"/>
                <a:gd name="T1" fmla="*/ 136 h 286"/>
                <a:gd name="T2" fmla="*/ 331 w 662"/>
                <a:gd name="T3" fmla="*/ 286 h 286"/>
                <a:gd name="T4" fmla="*/ 662 w 662"/>
                <a:gd name="T5" fmla="*/ 136 h 286"/>
                <a:gd name="T6" fmla="*/ 331 w 662"/>
                <a:gd name="T7" fmla="*/ 0 h 286"/>
                <a:gd name="T8" fmla="*/ 0 w 662"/>
                <a:gd name="T9" fmla="*/ 136 h 286"/>
              </a:gdLst>
              <a:ahLst/>
              <a:cxnLst>
                <a:cxn ang="0">
                  <a:pos x="T0" y="T1"/>
                </a:cxn>
                <a:cxn ang="0">
                  <a:pos x="T2" y="T3"/>
                </a:cxn>
                <a:cxn ang="0">
                  <a:pos x="T4" y="T5"/>
                </a:cxn>
                <a:cxn ang="0">
                  <a:pos x="T6" y="T7"/>
                </a:cxn>
                <a:cxn ang="0">
                  <a:pos x="T8" y="T9"/>
                </a:cxn>
              </a:cxnLst>
              <a:rect l="0" t="0" r="r" b="b"/>
              <a:pathLst>
                <a:path w="662" h="286">
                  <a:moveTo>
                    <a:pt x="0" y="136"/>
                  </a:moveTo>
                  <a:lnTo>
                    <a:pt x="331" y="286"/>
                  </a:lnTo>
                  <a:lnTo>
                    <a:pt x="662" y="136"/>
                  </a:lnTo>
                  <a:lnTo>
                    <a:pt x="331" y="0"/>
                  </a:lnTo>
                  <a:lnTo>
                    <a:pt x="0" y="136"/>
                  </a:lnTo>
                  <a:close/>
                </a:path>
              </a:pathLst>
            </a:custGeom>
            <a:solidFill>
              <a:srgbClr val="717D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ïşlïďê">
              <a:extLst>
                <a:ext uri="{FF2B5EF4-FFF2-40B4-BE49-F238E27FC236}">
                  <a16:creationId xmlns:a16="http://schemas.microsoft.com/office/drawing/2014/main" id="{A0514C4B-5EAC-4330-AA45-E92EAAAF89E4}"/>
                </a:ext>
              </a:extLst>
            </p:cNvPr>
            <p:cNvSpPr/>
            <p:nvPr/>
          </p:nvSpPr>
          <p:spPr bwMode="auto">
            <a:xfrm>
              <a:off x="7345363" y="2339976"/>
              <a:ext cx="523875" cy="866775"/>
            </a:xfrm>
            <a:custGeom>
              <a:avLst/>
              <a:gdLst>
                <a:gd name="T0" fmla="*/ 330 w 330"/>
                <a:gd name="T1" fmla="*/ 546 h 546"/>
                <a:gd name="T2" fmla="*/ 0 w 330"/>
                <a:gd name="T3" fmla="*/ 397 h 546"/>
                <a:gd name="T4" fmla="*/ 0 w 330"/>
                <a:gd name="T5" fmla="*/ 0 h 546"/>
                <a:gd name="T6" fmla="*/ 330 w 330"/>
                <a:gd name="T7" fmla="*/ 149 h 546"/>
                <a:gd name="T8" fmla="*/ 330 w 330"/>
                <a:gd name="T9" fmla="*/ 546 h 546"/>
              </a:gdLst>
              <a:ahLst/>
              <a:cxnLst>
                <a:cxn ang="0">
                  <a:pos x="T0" y="T1"/>
                </a:cxn>
                <a:cxn ang="0">
                  <a:pos x="T2" y="T3"/>
                </a:cxn>
                <a:cxn ang="0">
                  <a:pos x="T4" y="T5"/>
                </a:cxn>
                <a:cxn ang="0">
                  <a:pos x="T6" y="T7"/>
                </a:cxn>
                <a:cxn ang="0">
                  <a:pos x="T8" y="T9"/>
                </a:cxn>
              </a:cxnLst>
              <a:rect l="0" t="0" r="r" b="b"/>
              <a:pathLst>
                <a:path w="330" h="546">
                  <a:moveTo>
                    <a:pt x="330" y="546"/>
                  </a:moveTo>
                  <a:lnTo>
                    <a:pt x="0" y="397"/>
                  </a:lnTo>
                  <a:lnTo>
                    <a:pt x="0" y="0"/>
                  </a:lnTo>
                  <a:lnTo>
                    <a:pt x="330" y="149"/>
                  </a:lnTo>
                  <a:lnTo>
                    <a:pt x="330" y="546"/>
                  </a:lnTo>
                  <a:close/>
                </a:path>
              </a:pathLst>
            </a:custGeom>
            <a:solidFill>
              <a:srgbClr val="373F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îṩļïďé">
              <a:extLst>
                <a:ext uri="{FF2B5EF4-FFF2-40B4-BE49-F238E27FC236}">
                  <a16:creationId xmlns:a16="http://schemas.microsoft.com/office/drawing/2014/main" id="{BA9BB331-4F03-4322-9F4A-8E7CDFA6B058}"/>
                </a:ext>
              </a:extLst>
            </p:cNvPr>
            <p:cNvSpPr/>
            <p:nvPr/>
          </p:nvSpPr>
          <p:spPr bwMode="auto">
            <a:xfrm>
              <a:off x="7869238" y="2339976"/>
              <a:ext cx="527050" cy="866775"/>
            </a:xfrm>
            <a:custGeom>
              <a:avLst/>
              <a:gdLst>
                <a:gd name="T0" fmla="*/ 0 w 332"/>
                <a:gd name="T1" fmla="*/ 546 h 546"/>
                <a:gd name="T2" fmla="*/ 332 w 332"/>
                <a:gd name="T3" fmla="*/ 397 h 546"/>
                <a:gd name="T4" fmla="*/ 332 w 332"/>
                <a:gd name="T5" fmla="*/ 0 h 546"/>
                <a:gd name="T6" fmla="*/ 0 w 332"/>
                <a:gd name="T7" fmla="*/ 149 h 546"/>
                <a:gd name="T8" fmla="*/ 0 w 332"/>
                <a:gd name="T9" fmla="*/ 546 h 546"/>
              </a:gdLst>
              <a:ahLst/>
              <a:cxnLst>
                <a:cxn ang="0">
                  <a:pos x="T0" y="T1"/>
                </a:cxn>
                <a:cxn ang="0">
                  <a:pos x="T2" y="T3"/>
                </a:cxn>
                <a:cxn ang="0">
                  <a:pos x="T4" y="T5"/>
                </a:cxn>
                <a:cxn ang="0">
                  <a:pos x="T6" y="T7"/>
                </a:cxn>
                <a:cxn ang="0">
                  <a:pos x="T8" y="T9"/>
                </a:cxn>
              </a:cxnLst>
              <a:rect l="0" t="0" r="r" b="b"/>
              <a:pathLst>
                <a:path w="332" h="546">
                  <a:moveTo>
                    <a:pt x="0" y="546"/>
                  </a:moveTo>
                  <a:lnTo>
                    <a:pt x="332" y="397"/>
                  </a:lnTo>
                  <a:lnTo>
                    <a:pt x="332" y="0"/>
                  </a:lnTo>
                  <a:lnTo>
                    <a:pt x="0" y="149"/>
                  </a:lnTo>
                  <a:lnTo>
                    <a:pt x="0" y="546"/>
                  </a:lnTo>
                  <a:close/>
                </a:path>
              </a:pathLst>
            </a:custGeom>
            <a:solidFill>
              <a:srgbClr val="333A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íṥľïḋè">
              <a:extLst>
                <a:ext uri="{FF2B5EF4-FFF2-40B4-BE49-F238E27FC236}">
                  <a16:creationId xmlns:a16="http://schemas.microsoft.com/office/drawing/2014/main" id="{78C7D424-9065-4E5B-A1CA-12C28FF5C292}"/>
                </a:ext>
              </a:extLst>
            </p:cNvPr>
            <p:cNvSpPr/>
            <p:nvPr/>
          </p:nvSpPr>
          <p:spPr bwMode="auto">
            <a:xfrm>
              <a:off x="7345363" y="2124076"/>
              <a:ext cx="1050925" cy="452438"/>
            </a:xfrm>
            <a:custGeom>
              <a:avLst/>
              <a:gdLst>
                <a:gd name="T0" fmla="*/ 0 w 662"/>
                <a:gd name="T1" fmla="*/ 136 h 285"/>
                <a:gd name="T2" fmla="*/ 330 w 662"/>
                <a:gd name="T3" fmla="*/ 285 h 285"/>
                <a:gd name="T4" fmla="*/ 662 w 662"/>
                <a:gd name="T5" fmla="*/ 136 h 285"/>
                <a:gd name="T6" fmla="*/ 330 w 662"/>
                <a:gd name="T7" fmla="*/ 0 h 285"/>
                <a:gd name="T8" fmla="*/ 0 w 662"/>
                <a:gd name="T9" fmla="*/ 136 h 285"/>
              </a:gdLst>
              <a:ahLst/>
              <a:cxnLst>
                <a:cxn ang="0">
                  <a:pos x="T0" y="T1"/>
                </a:cxn>
                <a:cxn ang="0">
                  <a:pos x="T2" y="T3"/>
                </a:cxn>
                <a:cxn ang="0">
                  <a:pos x="T4" y="T5"/>
                </a:cxn>
                <a:cxn ang="0">
                  <a:pos x="T6" y="T7"/>
                </a:cxn>
                <a:cxn ang="0">
                  <a:pos x="T8" y="T9"/>
                </a:cxn>
              </a:cxnLst>
              <a:rect l="0" t="0" r="r" b="b"/>
              <a:pathLst>
                <a:path w="662" h="285">
                  <a:moveTo>
                    <a:pt x="0" y="136"/>
                  </a:moveTo>
                  <a:lnTo>
                    <a:pt x="330" y="285"/>
                  </a:lnTo>
                  <a:lnTo>
                    <a:pt x="662" y="136"/>
                  </a:lnTo>
                  <a:lnTo>
                    <a:pt x="330" y="0"/>
                  </a:lnTo>
                  <a:lnTo>
                    <a:pt x="0" y="136"/>
                  </a:lnTo>
                  <a:close/>
                </a:path>
              </a:pathLst>
            </a:custGeom>
            <a:solidFill>
              <a:srgbClr val="3F49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íṣlïdê">
              <a:extLst>
                <a:ext uri="{FF2B5EF4-FFF2-40B4-BE49-F238E27FC236}">
                  <a16:creationId xmlns:a16="http://schemas.microsoft.com/office/drawing/2014/main" id="{370CB17A-BA27-410D-B3E2-DBB7853E4A4A}"/>
                </a:ext>
              </a:extLst>
            </p:cNvPr>
            <p:cNvSpPr/>
            <p:nvPr/>
          </p:nvSpPr>
          <p:spPr bwMode="auto">
            <a:xfrm>
              <a:off x="8224838" y="4084638"/>
              <a:ext cx="144463" cy="112713"/>
            </a:xfrm>
            <a:custGeom>
              <a:avLst/>
              <a:gdLst>
                <a:gd name="T0" fmla="*/ 63 w 81"/>
                <a:gd name="T1" fmla="*/ 47 h 64"/>
                <a:gd name="T2" fmla="*/ 30 w 81"/>
                <a:gd name="T3" fmla="*/ 62 h 64"/>
                <a:gd name="T4" fmla="*/ 16 w 81"/>
                <a:gd name="T5" fmla="*/ 60 h 64"/>
                <a:gd name="T6" fmla="*/ 5 w 81"/>
                <a:gd name="T7" fmla="*/ 55 h 64"/>
                <a:gd name="T8" fmla="*/ 1 w 81"/>
                <a:gd name="T9" fmla="*/ 45 h 64"/>
                <a:gd name="T10" fmla="*/ 14 w 81"/>
                <a:gd name="T11" fmla="*/ 35 h 64"/>
                <a:gd name="T12" fmla="*/ 28 w 81"/>
                <a:gd name="T13" fmla="*/ 20 h 64"/>
                <a:gd name="T14" fmla="*/ 67 w 81"/>
                <a:gd name="T15" fmla="*/ 0 h 64"/>
                <a:gd name="T16" fmla="*/ 76 w 81"/>
                <a:gd name="T17" fmla="*/ 9 h 64"/>
                <a:gd name="T18" fmla="*/ 78 w 81"/>
                <a:gd name="T19" fmla="*/ 23 h 64"/>
                <a:gd name="T20" fmla="*/ 63 w 81"/>
                <a:gd name="T21"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64">
                  <a:moveTo>
                    <a:pt x="63" y="47"/>
                  </a:moveTo>
                  <a:cubicBezTo>
                    <a:pt x="54" y="56"/>
                    <a:pt x="42" y="64"/>
                    <a:pt x="30" y="62"/>
                  </a:cubicBezTo>
                  <a:cubicBezTo>
                    <a:pt x="25" y="62"/>
                    <a:pt x="20" y="61"/>
                    <a:pt x="16" y="60"/>
                  </a:cubicBezTo>
                  <a:cubicBezTo>
                    <a:pt x="12" y="59"/>
                    <a:pt x="8" y="58"/>
                    <a:pt x="5" y="55"/>
                  </a:cubicBezTo>
                  <a:cubicBezTo>
                    <a:pt x="2" y="53"/>
                    <a:pt x="0" y="49"/>
                    <a:pt x="1" y="45"/>
                  </a:cubicBezTo>
                  <a:cubicBezTo>
                    <a:pt x="3" y="39"/>
                    <a:pt x="9" y="38"/>
                    <a:pt x="14" y="35"/>
                  </a:cubicBezTo>
                  <a:cubicBezTo>
                    <a:pt x="20" y="31"/>
                    <a:pt x="24" y="25"/>
                    <a:pt x="28" y="20"/>
                  </a:cubicBezTo>
                  <a:cubicBezTo>
                    <a:pt x="39" y="8"/>
                    <a:pt x="54" y="7"/>
                    <a:pt x="67" y="0"/>
                  </a:cubicBezTo>
                  <a:cubicBezTo>
                    <a:pt x="68" y="0"/>
                    <a:pt x="75" y="8"/>
                    <a:pt x="76" y="9"/>
                  </a:cubicBezTo>
                  <a:cubicBezTo>
                    <a:pt x="81" y="15"/>
                    <a:pt x="81" y="16"/>
                    <a:pt x="78" y="23"/>
                  </a:cubicBezTo>
                  <a:cubicBezTo>
                    <a:pt x="75" y="32"/>
                    <a:pt x="70" y="41"/>
                    <a:pt x="63" y="47"/>
                  </a:cubicBezTo>
                  <a:close/>
                </a:path>
              </a:pathLst>
            </a:custGeom>
            <a:solidFill>
              <a:srgbClr val="F4C7B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îṩḻíḋé">
              <a:extLst>
                <a:ext uri="{FF2B5EF4-FFF2-40B4-BE49-F238E27FC236}">
                  <a16:creationId xmlns:a16="http://schemas.microsoft.com/office/drawing/2014/main" id="{546D13E5-86D5-4C60-8BA6-FBA1EE8BC3C0}"/>
                </a:ext>
              </a:extLst>
            </p:cNvPr>
            <p:cNvSpPr/>
            <p:nvPr/>
          </p:nvSpPr>
          <p:spPr bwMode="auto">
            <a:xfrm>
              <a:off x="8297863" y="3444876"/>
              <a:ext cx="412750" cy="714375"/>
            </a:xfrm>
            <a:custGeom>
              <a:avLst/>
              <a:gdLst>
                <a:gd name="T0" fmla="*/ 129 w 260"/>
                <a:gd name="T1" fmla="*/ 0 h 450"/>
                <a:gd name="T2" fmla="*/ 260 w 260"/>
                <a:gd name="T3" fmla="*/ 199 h 450"/>
                <a:gd name="T4" fmla="*/ 240 w 260"/>
                <a:gd name="T5" fmla="*/ 309 h 450"/>
                <a:gd name="T6" fmla="*/ 38 w 260"/>
                <a:gd name="T7" fmla="*/ 450 h 450"/>
                <a:gd name="T8" fmla="*/ 0 w 260"/>
                <a:gd name="T9" fmla="*/ 417 h 450"/>
                <a:gd name="T10" fmla="*/ 136 w 260"/>
                <a:gd name="T11" fmla="*/ 245 h 450"/>
                <a:gd name="T12" fmla="*/ 130 w 260"/>
                <a:gd name="T13" fmla="*/ 138 h 450"/>
                <a:gd name="T14" fmla="*/ 129 w 260"/>
                <a:gd name="T15" fmla="*/ 0 h 4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450">
                  <a:moveTo>
                    <a:pt x="129" y="0"/>
                  </a:moveTo>
                  <a:lnTo>
                    <a:pt x="260" y="199"/>
                  </a:lnTo>
                  <a:lnTo>
                    <a:pt x="240" y="309"/>
                  </a:lnTo>
                  <a:lnTo>
                    <a:pt x="38" y="450"/>
                  </a:lnTo>
                  <a:lnTo>
                    <a:pt x="0" y="417"/>
                  </a:lnTo>
                  <a:lnTo>
                    <a:pt x="136" y="245"/>
                  </a:lnTo>
                  <a:lnTo>
                    <a:pt x="130" y="138"/>
                  </a:lnTo>
                  <a:lnTo>
                    <a:pt x="129" y="0"/>
                  </a:lnTo>
                  <a:close/>
                </a:path>
              </a:pathLst>
            </a:custGeom>
            <a:solidFill>
              <a:srgbClr val="8CABE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Tree>
    <p:extLst>
      <p:ext uri="{BB962C8B-B14F-4D97-AF65-F5344CB8AC3E}">
        <p14:creationId xmlns:p14="http://schemas.microsoft.com/office/powerpoint/2010/main" val="23214196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dirty="0">
                <a:solidFill>
                  <a:srgbClr val="FFFFFF"/>
                </a:solidFill>
                <a:latin typeface="Arial Black" panose="020B0A04020102020204" pitchFamily="34" charset="0"/>
                <a:ea typeface="微软雅黑" panose="020B0503020204020204" pitchFamily="34" charset="-122"/>
              </a:rPr>
              <a:t>O2O</a:t>
            </a:r>
            <a:r>
              <a:rPr lang="zh-CN" altLang="en-US" sz="3200" b="1" dirty="0">
                <a:solidFill>
                  <a:srgbClr val="FFFFFF"/>
                </a:solidFill>
                <a:latin typeface="Arial Black" panose="020B0A04020102020204" pitchFamily="34" charset="0"/>
                <a:ea typeface="微软雅黑" panose="020B0503020204020204" pitchFamily="34" charset="-122"/>
              </a:rPr>
              <a:t>模式的运营价值</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38381285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rotWithShape="1">
          <a:blip r:embed="rId7">
            <a:extLst>
              <a:ext uri="{28A0092B-C50C-407E-A947-70E740481C1C}">
                <a14:useLocalDpi xmlns:a14="http://schemas.microsoft.com/office/drawing/2010/main" val="0"/>
              </a:ext>
            </a:extLst>
          </a:blip>
          <a:srcRect l="8233" r="29701"/>
          <a:stretch/>
        </p:blipFill>
        <p:spPr>
          <a:xfrm>
            <a:off x="-1" y="0"/>
            <a:ext cx="5671595" cy="6858000"/>
          </a:xfrm>
          <a:prstGeom prst="rect">
            <a:avLst/>
          </a:prstGeom>
        </p:spPr>
      </p:pic>
      <p:sp>
        <p:nvSpPr>
          <p:cNvPr id="5" name="í$1íďe"/>
          <p:cNvSpPr/>
          <p:nvPr/>
        </p:nvSpPr>
        <p:spPr>
          <a:xfrm>
            <a:off x="669925" y="1125537"/>
            <a:ext cx="4994028" cy="5018087"/>
          </a:xfrm>
          <a:prstGeom prst="rect">
            <a:avLst/>
          </a:prstGeom>
          <a:solidFill>
            <a:srgbClr val="404040">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1180047" y="3007825"/>
            <a:ext cx="3962037" cy="2419124"/>
          </a:xfrm>
          <a:prstGeom prst="rect">
            <a:avLst/>
          </a:prstGeom>
        </p:spPr>
        <p:txBody>
          <a:bodyPr wrap="square">
            <a:spAutoFit/>
          </a:bodyPr>
          <a:lstStyle/>
          <a:p>
            <a:pPr>
              <a:lnSpc>
                <a:spcPct val="120000"/>
              </a:lnSpc>
            </a:pP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整体来看，运营好</a:t>
            </a:r>
            <a:r>
              <a:rPr lang="en-US"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模</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，将会达成本地商家、消费者、平台</a:t>
            </a:r>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式服务</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提供商</a:t>
            </a:r>
            <a:r>
              <a:rPr lang="en-US"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三赢</a:t>
            </a:r>
            <a:r>
              <a:rPr lang="en-US"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的效果。</a:t>
            </a:r>
            <a:r>
              <a:rPr lang="en-US"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模式运营流程</a:t>
            </a:r>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如</a:t>
            </a:r>
            <a:r>
              <a:rPr lang="zh-CN" altLang="en-US"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右</a:t>
            </a:r>
            <a:r>
              <a:rPr lang="zh-CN" altLang="zh-CN"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图</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所</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示，用户将需求传递到</a:t>
            </a:r>
            <a:r>
              <a:rPr lang="en-US"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平台，</a:t>
            </a:r>
            <a:r>
              <a:rPr lang="en-US"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平台为线下商家传递价值，打通了用户和商家的线上线下互动交流，最终实现共赢</a:t>
            </a:r>
            <a:endPar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1" name="图片 30" descr="C:\Users\Administrator\Desktop\O2O基本流程.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62893" y="664157"/>
            <a:ext cx="4403701" cy="3158036"/>
          </a:xfrm>
          <a:prstGeom prst="rect">
            <a:avLst/>
          </a:prstGeom>
          <a:noFill/>
          <a:ln>
            <a:noFill/>
          </a:ln>
        </p:spPr>
      </p:pic>
      <p:grpSp>
        <p:nvGrpSpPr>
          <p:cNvPr id="36" name="组合 35"/>
          <p:cNvGrpSpPr/>
          <p:nvPr/>
        </p:nvGrpSpPr>
        <p:grpSpPr>
          <a:xfrm>
            <a:off x="2795432" y="1787773"/>
            <a:ext cx="743011" cy="1036154"/>
            <a:chOff x="3041910" y="1289054"/>
            <a:chExt cx="1484408" cy="2070056"/>
          </a:xfrm>
        </p:grpSpPr>
        <p:sp>
          <p:nvSpPr>
            <p:cNvPr id="33" name="Rectangle 7"/>
            <p:cNvSpPr/>
            <p:nvPr/>
          </p:nvSpPr>
          <p:spPr>
            <a:xfrm rot="2700000">
              <a:off x="3041910" y="1289054"/>
              <a:ext cx="1484408" cy="1484408"/>
            </a:xfrm>
            <a:prstGeom prst="rect">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ea typeface="微软雅黑" panose="020B0503020204020204" pitchFamily="34" charset="-122"/>
              </a:endParaRPr>
            </a:p>
          </p:txBody>
        </p:sp>
        <p:sp>
          <p:nvSpPr>
            <p:cNvPr id="34" name="Rectangle 12"/>
            <p:cNvSpPr/>
            <p:nvPr/>
          </p:nvSpPr>
          <p:spPr>
            <a:xfrm rot="2700000">
              <a:off x="2457266" y="2548890"/>
              <a:ext cx="1484408" cy="136032"/>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微软雅黑" panose="020B0503020204020204" pitchFamily="34" charset="-122"/>
              </a:endParaRPr>
            </a:p>
          </p:txBody>
        </p:sp>
        <p:sp>
          <p:nvSpPr>
            <p:cNvPr id="35" name="AutoShape 28"/>
            <p:cNvSpPr>
              <a:spLocks/>
            </p:cNvSpPr>
            <p:nvPr/>
          </p:nvSpPr>
          <p:spPr bwMode="auto">
            <a:xfrm>
              <a:off x="3496484" y="1743631"/>
              <a:ext cx="488901"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37" name="组合 36"/>
          <p:cNvGrpSpPr/>
          <p:nvPr/>
        </p:nvGrpSpPr>
        <p:grpSpPr>
          <a:xfrm>
            <a:off x="6333879" y="4217387"/>
            <a:ext cx="5187509" cy="1775735"/>
            <a:chOff x="3341695" y="2780927"/>
            <a:chExt cx="5679704" cy="1944218"/>
          </a:xfrm>
        </p:grpSpPr>
        <p:sp>
          <p:nvSpPr>
            <p:cNvPr id="38" name="MH_Title_1"/>
            <p:cNvSpPr/>
            <p:nvPr>
              <p:custDataLst>
                <p:tags r:id="rId1"/>
              </p:custDataLst>
            </p:nvPr>
          </p:nvSpPr>
          <p:spPr>
            <a:xfrm>
              <a:off x="3341695" y="2780927"/>
              <a:ext cx="5669468" cy="1944216"/>
            </a:xfrm>
            <a:custGeom>
              <a:avLst/>
              <a:gdLst/>
              <a:ahLst/>
              <a:cxnLst/>
              <a:rect l="l" t="t" r="r" b="b"/>
              <a:pathLst>
                <a:path w="6719373" h="2304257">
                  <a:moveTo>
                    <a:pt x="5253028" y="0"/>
                  </a:moveTo>
                  <a:lnTo>
                    <a:pt x="5253028" y="1"/>
                  </a:lnTo>
                  <a:lnTo>
                    <a:pt x="5256584" y="1"/>
                  </a:lnTo>
                  <a:lnTo>
                    <a:pt x="5256584" y="2795"/>
                  </a:lnTo>
                  <a:lnTo>
                    <a:pt x="6719373" y="1152129"/>
                  </a:lnTo>
                  <a:lnTo>
                    <a:pt x="5256584" y="2301462"/>
                  </a:lnTo>
                  <a:lnTo>
                    <a:pt x="5256584" y="2304257"/>
                  </a:lnTo>
                  <a:lnTo>
                    <a:pt x="4169752" y="2304257"/>
                  </a:lnTo>
                  <a:lnTo>
                    <a:pt x="3726186" y="2304257"/>
                  </a:lnTo>
                  <a:lnTo>
                    <a:pt x="820676" y="2304257"/>
                  </a:lnTo>
                  <a:cubicBezTo>
                    <a:pt x="367429" y="2304257"/>
                    <a:pt x="0" y="1906628"/>
                    <a:pt x="0" y="1416128"/>
                  </a:cubicBezTo>
                  <a:lnTo>
                    <a:pt x="0" y="888130"/>
                  </a:lnTo>
                  <a:cubicBezTo>
                    <a:pt x="0" y="397630"/>
                    <a:pt x="367429" y="1"/>
                    <a:pt x="820676" y="1"/>
                  </a:cubicBezTo>
                  <a:lnTo>
                    <a:pt x="3726186" y="1"/>
                  </a:lnTo>
                  <a:lnTo>
                    <a:pt x="4169752" y="1"/>
                  </a:lnTo>
                  <a:lnTo>
                    <a:pt x="5253028" y="1"/>
                  </a:lnTo>
                  <a:close/>
                </a:path>
              </a:pathLst>
            </a:custGeom>
            <a:gradFill flip="none" rotWithShape="1">
              <a:gsLst>
                <a:gs pos="0">
                  <a:srgbClr val="FFFFFF"/>
                </a:gs>
                <a:gs pos="50000">
                  <a:srgbClr val="FFFFFF"/>
                </a:gs>
                <a:gs pos="100000">
                  <a:srgbClr val="EAEAEA"/>
                </a:gs>
              </a:gsLst>
              <a:lin ang="5400000" scaled="1"/>
              <a:tileRect/>
            </a:gradFill>
            <a:ln w="28575">
              <a:solidFill>
                <a:srgbClr val="BABABA"/>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0" rIns="0" bIns="0" rtlCol="0" anchor="ctr">
              <a:normAutofit/>
            </a:bodyPr>
            <a:lstStyle/>
            <a:p>
              <a:r>
                <a:rPr lang="zh-CN" altLang="en-US" sz="2800" b="1" dirty="0">
                  <a:solidFill>
                    <a:srgbClr val="4B4B4B"/>
                  </a:solidFill>
                  <a:latin typeface="微软雅黑" panose="020B0503020204020204" pitchFamily="34" charset="-122"/>
                  <a:ea typeface="微软雅黑" panose="020B0503020204020204" pitchFamily="34" charset="-122"/>
                </a:rPr>
                <a:t>三赢</a:t>
              </a:r>
            </a:p>
          </p:txBody>
        </p:sp>
        <p:sp>
          <p:nvSpPr>
            <p:cNvPr id="39" name="MH_Other_1"/>
            <p:cNvSpPr/>
            <p:nvPr>
              <p:custDataLst>
                <p:tags r:id="rId2"/>
              </p:custDataLst>
            </p:nvPr>
          </p:nvSpPr>
          <p:spPr>
            <a:xfrm rot="5400000">
              <a:off x="8789141" y="3660323"/>
              <a:ext cx="282246" cy="182271"/>
            </a:xfrm>
            <a:prstGeom prst="triangl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40" name="MH_SubTitle_3"/>
            <p:cNvSpPr/>
            <p:nvPr>
              <p:custDataLst>
                <p:tags r:id="rId3"/>
              </p:custDataLst>
            </p:nvPr>
          </p:nvSpPr>
          <p:spPr>
            <a:xfrm>
              <a:off x="4617585" y="4077073"/>
              <a:ext cx="3145232" cy="648072"/>
            </a:xfrm>
            <a:prstGeom prst="rect">
              <a:avLst/>
            </a:prstGeom>
            <a:solidFill>
              <a:schemeClr val="accent3"/>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对平台服务提供商而言</a:t>
              </a:r>
            </a:p>
          </p:txBody>
        </p:sp>
        <p:sp>
          <p:nvSpPr>
            <p:cNvPr id="41" name="MH_SubTitle_2"/>
            <p:cNvSpPr/>
            <p:nvPr>
              <p:custDataLst>
                <p:tags r:id="rId4"/>
              </p:custDataLst>
            </p:nvPr>
          </p:nvSpPr>
          <p:spPr>
            <a:xfrm>
              <a:off x="4617585" y="3429000"/>
              <a:ext cx="3145232" cy="648072"/>
            </a:xfrm>
            <a:prstGeom prst="rect">
              <a:avLst/>
            </a:prstGeom>
            <a:solidFill>
              <a:schemeClr val="accent2"/>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对消费者而言</a:t>
              </a:r>
            </a:p>
          </p:txBody>
        </p:sp>
        <p:sp>
          <p:nvSpPr>
            <p:cNvPr id="42" name="MH_SubTitle_1"/>
            <p:cNvSpPr/>
            <p:nvPr>
              <p:custDataLst>
                <p:tags r:id="rId5"/>
              </p:custDataLst>
            </p:nvPr>
          </p:nvSpPr>
          <p:spPr>
            <a:xfrm>
              <a:off x="4617585" y="2780928"/>
              <a:ext cx="3145232" cy="648072"/>
            </a:xfrm>
            <a:prstGeom prst="rect">
              <a:avLst/>
            </a:prstGeom>
            <a:solidFill>
              <a:schemeClr val="accent1"/>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对本地商家而言</a:t>
              </a:r>
            </a:p>
          </p:txBody>
        </p:sp>
      </p:grpSp>
    </p:spTree>
    <p:extLst>
      <p:ext uri="{BB962C8B-B14F-4D97-AF65-F5344CB8AC3E}">
        <p14:creationId xmlns:p14="http://schemas.microsoft.com/office/powerpoint/2010/main" val="2633928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矩形 12"/>
          <p:cNvSpPr/>
          <p:nvPr/>
        </p:nvSpPr>
        <p:spPr>
          <a:xfrm>
            <a:off x="0" y="1524000"/>
            <a:ext cx="12192000" cy="4480560"/>
          </a:xfrm>
          <a:prstGeom prst="rect">
            <a:avLst/>
          </a:prstGeom>
          <a:solidFill>
            <a:srgbClr val="A5779E">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grpSp>
        <p:nvGrpSpPr>
          <p:cNvPr id="4" name="组合 3"/>
          <p:cNvGrpSpPr/>
          <p:nvPr/>
        </p:nvGrpSpPr>
        <p:grpSpPr>
          <a:xfrm>
            <a:off x="1935539" y="602618"/>
            <a:ext cx="1980029" cy="708184"/>
            <a:chOff x="1935539" y="604570"/>
            <a:chExt cx="1980029" cy="708184"/>
          </a:xfrm>
        </p:grpSpPr>
        <p:sp>
          <p:nvSpPr>
            <p:cNvPr id="11" name="矩形 10"/>
            <p:cNvSpPr/>
            <p:nvPr/>
          </p:nvSpPr>
          <p:spPr>
            <a:xfrm>
              <a:off x="1935539" y="604570"/>
              <a:ext cx="1980029" cy="461665"/>
            </a:xfrm>
            <a:prstGeom prst="rect">
              <a:avLst/>
            </a:prstGeom>
          </p:spPr>
          <p:txBody>
            <a:bodyPr wrap="none">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对本地商家而言</a:t>
              </a:r>
            </a:p>
          </p:txBody>
        </p:sp>
        <p:sp>
          <p:nvSpPr>
            <p:cNvPr id="12" name="矩形 11"/>
            <p:cNvSpPr/>
            <p:nvPr/>
          </p:nvSpPr>
          <p:spPr>
            <a:xfrm>
              <a:off x="1935539" y="974200"/>
              <a:ext cx="1867947" cy="338554"/>
            </a:xfrm>
            <a:prstGeom prst="rect">
              <a:avLst/>
            </a:prstGeom>
          </p:spPr>
          <p:txBody>
            <a:bodyPr wrap="none">
              <a:spAutoFit/>
            </a:bodyPr>
            <a:lstStyle/>
            <a:p>
              <a:r>
                <a:rPr lang="en-US" altLang="zh-CN" sz="1600" dirty="0">
                  <a:solidFill>
                    <a:schemeClr val="bg1">
                      <a:lumMod val="75000"/>
                    </a:schemeClr>
                  </a:solidFill>
                </a:rPr>
                <a:t>For Local Merchants</a:t>
              </a:r>
              <a:endParaRPr lang="zh-CN" altLang="en-US" sz="1600" dirty="0">
                <a:solidFill>
                  <a:schemeClr val="bg1">
                    <a:lumMod val="75000"/>
                  </a:schemeClr>
                </a:solidFill>
              </a:endParaRPr>
            </a:p>
          </p:txBody>
        </p:sp>
      </p:grpSp>
      <p:sp>
        <p:nvSpPr>
          <p:cNvPr id="14" name="矩形 13"/>
          <p:cNvSpPr/>
          <p:nvPr/>
        </p:nvSpPr>
        <p:spPr>
          <a:xfrm>
            <a:off x="1469985" y="2132798"/>
            <a:ext cx="9791555" cy="728982"/>
          </a:xfrm>
          <a:prstGeom prst="rect">
            <a:avLst/>
          </a:prstGeom>
        </p:spPr>
        <p:txBody>
          <a:bodyPr wrap="square">
            <a:spAutoFit/>
          </a:bodyPr>
          <a:lstStyle/>
          <a:p>
            <a:pPr>
              <a:lnSpc>
                <a:spcPct val="120000"/>
              </a:lnSpc>
            </a:pPr>
            <a:r>
              <a:rPr lang="zh-CN" altLang="en-US" b="1" dirty="0" smtClean="0">
                <a:solidFill>
                  <a:schemeClr val="bg1"/>
                </a:solidFill>
                <a:latin typeface="微软雅黑" panose="020B0503020204020204" pitchFamily="34" charset="-122"/>
                <a:ea typeface="微软雅黑" panose="020B0503020204020204" pitchFamily="34" charset="-122"/>
              </a:rPr>
              <a:t>对</a:t>
            </a:r>
            <a:r>
              <a:rPr lang="zh-CN" altLang="en-US" b="1" dirty="0">
                <a:solidFill>
                  <a:schemeClr val="bg1"/>
                </a:solidFill>
                <a:latin typeface="微软雅黑" panose="020B0503020204020204" pitchFamily="34" charset="-122"/>
                <a:ea typeface="微软雅黑" panose="020B0503020204020204" pitchFamily="34" charset="-122"/>
              </a:rPr>
              <a:t>本地商家而言，</a:t>
            </a:r>
            <a:r>
              <a:rPr lang="en-US" altLang="zh-CN" b="1" dirty="0">
                <a:solidFill>
                  <a:schemeClr val="bg1"/>
                </a:solidFill>
                <a:latin typeface="微软雅黑" panose="020B0503020204020204" pitchFamily="34" charset="-122"/>
                <a:ea typeface="微软雅黑" panose="020B0503020204020204" pitchFamily="34" charset="-122"/>
              </a:rPr>
              <a:t>O2O</a:t>
            </a:r>
            <a:r>
              <a:rPr lang="zh-CN" altLang="en-US" b="1" dirty="0">
                <a:solidFill>
                  <a:schemeClr val="bg1"/>
                </a:solidFill>
                <a:latin typeface="微软雅黑" panose="020B0503020204020204" pitchFamily="34" charset="-122"/>
                <a:ea typeface="微软雅黑" panose="020B0503020204020204" pitchFamily="34" charset="-122"/>
              </a:rPr>
              <a:t>模式要求消费者网站支付，支付信息会成为商家了解消费者购物信息的渠道，方便商家对消费者购买数据的搜集，进而达成精准营销的目的，更好地维护并拓展</a:t>
            </a:r>
            <a:r>
              <a:rPr lang="zh-CN" altLang="en-US" b="1" dirty="0" smtClean="0">
                <a:solidFill>
                  <a:schemeClr val="bg1"/>
                </a:solidFill>
                <a:latin typeface="微软雅黑" panose="020B0503020204020204" pitchFamily="34" charset="-122"/>
                <a:ea typeface="微软雅黑" panose="020B0503020204020204" pitchFamily="34" charset="-122"/>
              </a:rPr>
              <a:t>客户</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1634679" y="3685539"/>
            <a:ext cx="289560" cy="2895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1634679" y="4465400"/>
            <a:ext cx="289560" cy="289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sp>
        <p:nvSpPr>
          <p:cNvPr id="17" name="矩形 16"/>
          <p:cNvSpPr/>
          <p:nvPr/>
        </p:nvSpPr>
        <p:spPr>
          <a:xfrm>
            <a:off x="6328599" y="4465400"/>
            <a:ext cx="289560" cy="28956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sp>
        <p:nvSpPr>
          <p:cNvPr id="18" name="矩形 17"/>
          <p:cNvSpPr/>
          <p:nvPr/>
        </p:nvSpPr>
        <p:spPr>
          <a:xfrm>
            <a:off x="6328599" y="3685539"/>
            <a:ext cx="289560" cy="28956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sp>
        <p:nvSpPr>
          <p:cNvPr id="19" name="矩形 18"/>
          <p:cNvSpPr/>
          <p:nvPr/>
        </p:nvSpPr>
        <p:spPr>
          <a:xfrm>
            <a:off x="1993412" y="3617953"/>
            <a:ext cx="2492990" cy="424732"/>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通过线上资源增加顾客</a:t>
            </a:r>
          </a:p>
        </p:txBody>
      </p:sp>
      <p:sp>
        <p:nvSpPr>
          <p:cNvPr id="20" name="矩形 19"/>
          <p:cNvSpPr/>
          <p:nvPr/>
        </p:nvSpPr>
        <p:spPr>
          <a:xfrm>
            <a:off x="6775617" y="3617953"/>
            <a:ext cx="1569660" cy="424732"/>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带来更多利润</a:t>
            </a:r>
          </a:p>
        </p:txBody>
      </p:sp>
      <p:sp>
        <p:nvSpPr>
          <p:cNvPr id="21" name="矩形 20"/>
          <p:cNvSpPr/>
          <p:nvPr/>
        </p:nvSpPr>
        <p:spPr>
          <a:xfrm>
            <a:off x="1993412" y="4397814"/>
            <a:ext cx="3647152" cy="424732"/>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降低了商家对店铺地理位置的依赖</a:t>
            </a:r>
          </a:p>
        </p:txBody>
      </p:sp>
      <p:sp>
        <p:nvSpPr>
          <p:cNvPr id="22" name="矩形 21"/>
          <p:cNvSpPr/>
          <p:nvPr/>
        </p:nvSpPr>
        <p:spPr>
          <a:xfrm>
            <a:off x="6775617" y="4411889"/>
            <a:ext cx="2262158" cy="396583"/>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减少租金方面的支出</a:t>
            </a:r>
          </a:p>
        </p:txBody>
      </p:sp>
      <p:grpSp>
        <p:nvGrpSpPr>
          <p:cNvPr id="3" name="组合 2"/>
          <p:cNvGrpSpPr/>
          <p:nvPr/>
        </p:nvGrpSpPr>
        <p:grpSpPr>
          <a:xfrm>
            <a:off x="0" y="646133"/>
            <a:ext cx="1551008" cy="621154"/>
            <a:chOff x="0" y="600667"/>
            <a:chExt cx="1551008" cy="621154"/>
          </a:xfrm>
          <a:solidFill>
            <a:srgbClr val="A5779E"/>
          </a:solidFill>
        </p:grpSpPr>
        <p:sp>
          <p:nvSpPr>
            <p:cNvPr id="23" name="矩形 22"/>
            <p:cNvSpPr/>
            <p:nvPr/>
          </p:nvSpPr>
          <p:spPr>
            <a:xfrm>
              <a:off x="0" y="600667"/>
              <a:ext cx="1261641" cy="6211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sp>
          <p:nvSpPr>
            <p:cNvPr id="24" name="矩形 23"/>
            <p:cNvSpPr/>
            <p:nvPr/>
          </p:nvSpPr>
          <p:spPr>
            <a:xfrm>
              <a:off x="1362591" y="600667"/>
              <a:ext cx="188417" cy="6211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7185357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矩形 12"/>
          <p:cNvSpPr/>
          <p:nvPr/>
        </p:nvSpPr>
        <p:spPr>
          <a:xfrm>
            <a:off x="0" y="1524000"/>
            <a:ext cx="12192000" cy="1821084"/>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grpSp>
        <p:nvGrpSpPr>
          <p:cNvPr id="4" name="组合 3"/>
          <p:cNvGrpSpPr/>
          <p:nvPr/>
        </p:nvGrpSpPr>
        <p:grpSpPr>
          <a:xfrm>
            <a:off x="1935539" y="602618"/>
            <a:ext cx="1723549" cy="708184"/>
            <a:chOff x="1935539" y="604570"/>
            <a:chExt cx="1723549" cy="708184"/>
          </a:xfrm>
        </p:grpSpPr>
        <p:sp>
          <p:nvSpPr>
            <p:cNvPr id="11" name="矩形 10"/>
            <p:cNvSpPr/>
            <p:nvPr/>
          </p:nvSpPr>
          <p:spPr>
            <a:xfrm>
              <a:off x="1935539" y="604570"/>
              <a:ext cx="1723549" cy="430374"/>
            </a:xfrm>
            <a:prstGeom prst="rect">
              <a:avLst/>
            </a:prstGeom>
          </p:spPr>
          <p:txBody>
            <a:bodyPr wrap="none">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对消费者而言</a:t>
              </a:r>
            </a:p>
          </p:txBody>
        </p:sp>
        <p:sp>
          <p:nvSpPr>
            <p:cNvPr id="12" name="矩形 11"/>
            <p:cNvSpPr/>
            <p:nvPr/>
          </p:nvSpPr>
          <p:spPr>
            <a:xfrm>
              <a:off x="1935539" y="974200"/>
              <a:ext cx="1508746" cy="338554"/>
            </a:xfrm>
            <a:prstGeom prst="rect">
              <a:avLst/>
            </a:prstGeom>
          </p:spPr>
          <p:txBody>
            <a:bodyPr wrap="none">
              <a:spAutoFit/>
            </a:bodyPr>
            <a:lstStyle/>
            <a:p>
              <a:r>
                <a:rPr lang="en-US" altLang="zh-CN" sz="1600" dirty="0">
                  <a:solidFill>
                    <a:schemeClr val="bg1">
                      <a:lumMod val="75000"/>
                    </a:schemeClr>
                  </a:solidFill>
                </a:rPr>
                <a:t>For Consumers</a:t>
              </a:r>
            </a:p>
          </p:txBody>
        </p:sp>
      </p:grpSp>
      <p:sp>
        <p:nvSpPr>
          <p:cNvPr id="14" name="矩形 13"/>
          <p:cNvSpPr/>
          <p:nvPr/>
        </p:nvSpPr>
        <p:spPr>
          <a:xfrm>
            <a:off x="1469985" y="2132798"/>
            <a:ext cx="9791555" cy="728982"/>
          </a:xfrm>
          <a:prstGeom prst="rect">
            <a:avLst/>
          </a:prstGeom>
        </p:spPr>
        <p:txBody>
          <a:bodyPr wrap="square">
            <a:spAutoFit/>
          </a:bodyPr>
          <a:lstStyle/>
          <a:p>
            <a:pPr>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 </a:t>
            </a:r>
            <a:r>
              <a:rPr lang="en-US" altLang="zh-CN" b="1" dirty="0">
                <a:solidFill>
                  <a:schemeClr val="bg1"/>
                </a:solidFill>
                <a:latin typeface="微软雅黑" panose="020B0503020204020204" pitchFamily="34" charset="-122"/>
                <a:ea typeface="微软雅黑" panose="020B0503020204020204" pitchFamily="34" charset="-122"/>
              </a:rPr>
              <a:t>O2O</a:t>
            </a:r>
            <a:r>
              <a:rPr lang="zh-CN" altLang="en-US" b="1" dirty="0">
                <a:solidFill>
                  <a:schemeClr val="bg1"/>
                </a:solidFill>
                <a:latin typeface="微软雅黑" panose="020B0503020204020204" pitchFamily="34" charset="-122"/>
                <a:ea typeface="微软雅黑" panose="020B0503020204020204" pitchFamily="34" charset="-122"/>
              </a:rPr>
              <a:t>提供丰富、全面、及时的商家折扣信息，方便消费者快捷筛选并订购适宜的商品或服务，且可以比较选择价格</a:t>
            </a:r>
            <a:r>
              <a:rPr lang="zh-CN" altLang="en-US" b="1" dirty="0" smtClean="0">
                <a:solidFill>
                  <a:schemeClr val="bg1"/>
                </a:solidFill>
                <a:latin typeface="微软雅黑" panose="020B0503020204020204" pitchFamily="34" charset="-122"/>
                <a:ea typeface="微软雅黑" panose="020B0503020204020204" pitchFamily="34" charset="-122"/>
              </a:rPr>
              <a:t>实惠</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0" y="646133"/>
            <a:ext cx="1551008" cy="621154"/>
            <a:chOff x="0" y="600667"/>
            <a:chExt cx="1551008" cy="621154"/>
          </a:xfrm>
          <a:solidFill>
            <a:srgbClr val="FF6E55"/>
          </a:solidFill>
        </p:grpSpPr>
        <p:sp>
          <p:nvSpPr>
            <p:cNvPr id="23" name="矩形 22"/>
            <p:cNvSpPr/>
            <p:nvPr/>
          </p:nvSpPr>
          <p:spPr>
            <a:xfrm>
              <a:off x="0" y="600667"/>
              <a:ext cx="1261641" cy="6211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sp>
          <p:nvSpPr>
            <p:cNvPr id="24" name="矩形 23"/>
            <p:cNvSpPr/>
            <p:nvPr/>
          </p:nvSpPr>
          <p:spPr>
            <a:xfrm>
              <a:off x="1362591" y="600667"/>
              <a:ext cx="188417" cy="6211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grpSp>
      <p:sp>
        <p:nvSpPr>
          <p:cNvPr id="25" name="矩形 24"/>
          <p:cNvSpPr/>
          <p:nvPr/>
        </p:nvSpPr>
        <p:spPr>
          <a:xfrm>
            <a:off x="5917857" y="5611308"/>
            <a:ext cx="576000" cy="57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183767" y="5611308"/>
            <a:ext cx="576000" cy="576000"/>
          </a:xfrm>
          <a:prstGeom prst="rect">
            <a:avLst/>
          </a:prstGeom>
          <a:solidFill>
            <a:srgbClr val="F19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449677" y="5611308"/>
            <a:ext cx="576000" cy="576000"/>
          </a:xfrm>
          <a:prstGeom prst="rect">
            <a:avLst/>
          </a:prstGeom>
          <a:solidFill>
            <a:srgbClr val="F5B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15587" y="5611308"/>
            <a:ext cx="576000" cy="576000"/>
          </a:xfrm>
          <a:prstGeom prst="rect">
            <a:avLst/>
          </a:prstGeom>
          <a:solidFill>
            <a:srgbClr val="F9D1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981496" y="5611308"/>
            <a:ext cx="576000" cy="576000"/>
          </a:xfrm>
          <a:prstGeom prst="rect">
            <a:avLst/>
          </a:prstGeom>
          <a:solidFill>
            <a:srgbClr val="FCE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212850" y="3741704"/>
            <a:ext cx="3977105" cy="1461929"/>
            <a:chOff x="2689912" y="3758220"/>
            <a:chExt cx="3977105" cy="1461929"/>
          </a:xfrm>
        </p:grpSpPr>
        <p:grpSp>
          <p:nvGrpSpPr>
            <p:cNvPr id="2" name="组合 1"/>
            <p:cNvGrpSpPr/>
            <p:nvPr/>
          </p:nvGrpSpPr>
          <p:grpSpPr>
            <a:xfrm>
              <a:off x="5012194" y="3758220"/>
              <a:ext cx="1654823" cy="1461929"/>
              <a:chOff x="5012194" y="3755960"/>
              <a:chExt cx="1654823" cy="1461929"/>
            </a:xfrm>
          </p:grpSpPr>
          <p:sp>
            <p:nvSpPr>
              <p:cNvPr id="65" name="ïš1íḍê">
                <a:extLst>
                  <a:ext uri="{FF2B5EF4-FFF2-40B4-BE49-F238E27FC236}">
                    <a16:creationId xmlns:a16="http://schemas.microsoft.com/office/drawing/2014/main" id="{FC2E8F26-6891-4E37-BD51-3DD764B649C6}"/>
                  </a:ext>
                </a:extLst>
              </p:cNvPr>
              <p:cNvSpPr/>
              <p:nvPr/>
            </p:nvSpPr>
            <p:spPr bwMode="auto">
              <a:xfrm>
                <a:off x="5144175" y="4101141"/>
                <a:ext cx="1370555" cy="1116748"/>
              </a:xfrm>
              <a:custGeom>
                <a:avLst/>
                <a:gdLst>
                  <a:gd name="T0" fmla="*/ 0 w 135"/>
                  <a:gd name="T1" fmla="*/ 0 h 110"/>
                  <a:gd name="T2" fmla="*/ 0 w 135"/>
                  <a:gd name="T3" fmla="*/ 110 h 110"/>
                  <a:gd name="T4" fmla="*/ 135 w 135"/>
                  <a:gd name="T5" fmla="*/ 110 h 110"/>
                  <a:gd name="T6" fmla="*/ 135 w 135"/>
                  <a:gd name="T7" fmla="*/ 0 h 110"/>
                  <a:gd name="T8" fmla="*/ 0 w 135"/>
                  <a:gd name="T9" fmla="*/ 0 h 110"/>
                  <a:gd name="T10" fmla="*/ 48 w 135"/>
                  <a:gd name="T11" fmla="*/ 102 h 110"/>
                  <a:gd name="T12" fmla="*/ 6 w 135"/>
                  <a:gd name="T13" fmla="*/ 102 h 110"/>
                  <a:gd name="T14" fmla="*/ 6 w 135"/>
                  <a:gd name="T15" fmla="*/ 27 h 110"/>
                  <a:gd name="T16" fmla="*/ 48 w 135"/>
                  <a:gd name="T17" fmla="*/ 27 h 110"/>
                  <a:gd name="T18" fmla="*/ 48 w 135"/>
                  <a:gd name="T19" fmla="*/ 102 h 110"/>
                  <a:gd name="T20" fmla="*/ 131 w 135"/>
                  <a:gd name="T21" fmla="*/ 79 h 110"/>
                  <a:gd name="T22" fmla="*/ 54 w 135"/>
                  <a:gd name="T23" fmla="*/ 79 h 110"/>
                  <a:gd name="T24" fmla="*/ 54 w 135"/>
                  <a:gd name="T25" fmla="*/ 27 h 110"/>
                  <a:gd name="T26" fmla="*/ 131 w 135"/>
                  <a:gd name="T27" fmla="*/ 27 h 110"/>
                  <a:gd name="T28" fmla="*/ 131 w 135"/>
                  <a:gd name="T29" fmla="*/ 7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110">
                    <a:moveTo>
                      <a:pt x="0" y="0"/>
                    </a:moveTo>
                    <a:lnTo>
                      <a:pt x="0" y="110"/>
                    </a:lnTo>
                    <a:lnTo>
                      <a:pt x="135" y="110"/>
                    </a:lnTo>
                    <a:lnTo>
                      <a:pt x="135" y="0"/>
                    </a:lnTo>
                    <a:lnTo>
                      <a:pt x="0" y="0"/>
                    </a:lnTo>
                    <a:close/>
                    <a:moveTo>
                      <a:pt x="48" y="102"/>
                    </a:moveTo>
                    <a:lnTo>
                      <a:pt x="6" y="102"/>
                    </a:lnTo>
                    <a:lnTo>
                      <a:pt x="6" y="27"/>
                    </a:lnTo>
                    <a:lnTo>
                      <a:pt x="48" y="27"/>
                    </a:lnTo>
                    <a:lnTo>
                      <a:pt x="48" y="102"/>
                    </a:lnTo>
                    <a:close/>
                    <a:moveTo>
                      <a:pt x="131" y="79"/>
                    </a:moveTo>
                    <a:lnTo>
                      <a:pt x="54" y="79"/>
                    </a:lnTo>
                    <a:lnTo>
                      <a:pt x="54" y="27"/>
                    </a:lnTo>
                    <a:lnTo>
                      <a:pt x="131" y="27"/>
                    </a:lnTo>
                    <a:lnTo>
                      <a:pt x="131" y="79"/>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işḻíḋe">
                <a:extLst>
                  <a:ext uri="{FF2B5EF4-FFF2-40B4-BE49-F238E27FC236}">
                    <a16:creationId xmlns:a16="http://schemas.microsoft.com/office/drawing/2014/main" id="{01130850-0F09-441F-9D57-51F37BE51BC3}"/>
                  </a:ext>
                </a:extLst>
              </p:cNvPr>
              <p:cNvSpPr/>
              <p:nvPr/>
            </p:nvSpPr>
            <p:spPr bwMode="auto">
              <a:xfrm>
                <a:off x="5012194" y="3776266"/>
                <a:ext cx="1654823" cy="5076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 name="îSliďê">
                <a:extLst>
                  <a:ext uri="{FF2B5EF4-FFF2-40B4-BE49-F238E27FC236}">
                    <a16:creationId xmlns:a16="http://schemas.microsoft.com/office/drawing/2014/main" id="{E3EF3D0B-F10A-4F6E-A61D-83E058E12761}"/>
                  </a:ext>
                </a:extLst>
              </p:cNvPr>
              <p:cNvSpPr/>
              <p:nvPr/>
            </p:nvSpPr>
            <p:spPr bwMode="auto">
              <a:xfrm>
                <a:off x="5012194" y="3776266"/>
                <a:ext cx="152283" cy="507614"/>
              </a:xfrm>
              <a:prstGeom prst="rect">
                <a:avLst/>
              </a:prstGeom>
              <a:solidFill>
                <a:srgbClr val="FF79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 name="ïśḷîḓê">
                <a:extLst>
                  <a:ext uri="{FF2B5EF4-FFF2-40B4-BE49-F238E27FC236}">
                    <a16:creationId xmlns:a16="http://schemas.microsoft.com/office/drawing/2014/main" id="{5A42EA20-1907-4592-8D1D-5E9DC00B3DF3}"/>
                  </a:ext>
                </a:extLst>
              </p:cNvPr>
              <p:cNvSpPr/>
              <p:nvPr/>
            </p:nvSpPr>
            <p:spPr bwMode="auto">
              <a:xfrm>
                <a:off x="5316764" y="3776266"/>
                <a:ext cx="142132" cy="507614"/>
              </a:xfrm>
              <a:prstGeom prst="rect">
                <a:avLst/>
              </a:prstGeom>
              <a:solidFill>
                <a:srgbClr val="FF79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9" name="ïṥļiḋe">
                <a:extLst>
                  <a:ext uri="{FF2B5EF4-FFF2-40B4-BE49-F238E27FC236}">
                    <a16:creationId xmlns:a16="http://schemas.microsoft.com/office/drawing/2014/main" id="{7211486A-BC81-41EC-A8F5-F841453325AA}"/>
                  </a:ext>
                </a:extLst>
              </p:cNvPr>
              <p:cNvSpPr/>
              <p:nvPr/>
            </p:nvSpPr>
            <p:spPr bwMode="auto">
              <a:xfrm>
                <a:off x="5631484" y="3776266"/>
                <a:ext cx="121826" cy="507614"/>
              </a:xfrm>
              <a:prstGeom prst="rect">
                <a:avLst/>
              </a:prstGeom>
              <a:solidFill>
                <a:srgbClr val="FF79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0" name="iṧ1ïďè">
                <a:extLst>
                  <a:ext uri="{FF2B5EF4-FFF2-40B4-BE49-F238E27FC236}">
                    <a16:creationId xmlns:a16="http://schemas.microsoft.com/office/drawing/2014/main" id="{2F57832E-82D0-477B-A2FB-9CCEEC5B1292}"/>
                  </a:ext>
                </a:extLst>
              </p:cNvPr>
              <p:cNvSpPr/>
              <p:nvPr/>
            </p:nvSpPr>
            <p:spPr bwMode="auto">
              <a:xfrm>
                <a:off x="5925902" y="3776266"/>
                <a:ext cx="131981" cy="507614"/>
              </a:xfrm>
              <a:prstGeom prst="rect">
                <a:avLst/>
              </a:prstGeom>
              <a:solidFill>
                <a:srgbClr val="FF79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1" name="íSḻîḍé">
                <a:extLst>
                  <a:ext uri="{FF2B5EF4-FFF2-40B4-BE49-F238E27FC236}">
                    <a16:creationId xmlns:a16="http://schemas.microsoft.com/office/drawing/2014/main" id="{9E9FA5FF-28E1-4157-A65E-FD82EE1A1E08}"/>
                  </a:ext>
                </a:extLst>
              </p:cNvPr>
              <p:cNvSpPr/>
              <p:nvPr/>
            </p:nvSpPr>
            <p:spPr bwMode="auto">
              <a:xfrm>
                <a:off x="6220316" y="3776266"/>
                <a:ext cx="152283" cy="507614"/>
              </a:xfrm>
              <a:prstGeom prst="rect">
                <a:avLst/>
              </a:prstGeom>
              <a:solidFill>
                <a:srgbClr val="FF79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2" name="ïŝḷiḓê">
                <a:extLst>
                  <a:ext uri="{FF2B5EF4-FFF2-40B4-BE49-F238E27FC236}">
                    <a16:creationId xmlns:a16="http://schemas.microsoft.com/office/drawing/2014/main" id="{0BB283E8-2F0F-4A73-9439-AFA15C82CE9E}"/>
                  </a:ext>
                </a:extLst>
              </p:cNvPr>
              <p:cNvSpPr/>
              <p:nvPr/>
            </p:nvSpPr>
            <p:spPr bwMode="auto">
              <a:xfrm>
                <a:off x="6514734" y="3776266"/>
                <a:ext cx="152283" cy="507614"/>
              </a:xfrm>
              <a:prstGeom prst="rect">
                <a:avLst/>
              </a:prstGeom>
              <a:solidFill>
                <a:srgbClr val="FF79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3" name="íŝ1íďé">
                <a:extLst>
                  <a:ext uri="{FF2B5EF4-FFF2-40B4-BE49-F238E27FC236}">
                    <a16:creationId xmlns:a16="http://schemas.microsoft.com/office/drawing/2014/main" id="{471CF077-A1AE-4207-9C47-3D8D4ABFB2E2}"/>
                  </a:ext>
                </a:extLst>
              </p:cNvPr>
              <p:cNvSpPr/>
              <p:nvPr/>
            </p:nvSpPr>
            <p:spPr bwMode="auto">
              <a:xfrm>
                <a:off x="5012194" y="3755960"/>
                <a:ext cx="1654823" cy="20305"/>
              </a:xfrm>
              <a:prstGeom prst="rect">
                <a:avLst/>
              </a:prstGeom>
              <a:solidFill>
                <a:srgbClr val="D81E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4" name="ï$líḑê">
                <a:extLst>
                  <a:ext uri="{FF2B5EF4-FFF2-40B4-BE49-F238E27FC236}">
                    <a16:creationId xmlns:a16="http://schemas.microsoft.com/office/drawing/2014/main" id="{5E0F3D26-7F2B-4AF0-98EA-4AB4A771B384}"/>
                  </a:ext>
                </a:extLst>
              </p:cNvPr>
              <p:cNvSpPr/>
              <p:nvPr/>
            </p:nvSpPr>
            <p:spPr bwMode="auto">
              <a:xfrm>
                <a:off x="5012194" y="4243273"/>
                <a:ext cx="1654823" cy="91370"/>
              </a:xfrm>
              <a:prstGeom prst="rect">
                <a:avLst/>
              </a:prstGeom>
              <a:solidFill>
                <a:srgbClr val="F251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5" name="í$ḷîḋè">
                <a:extLst>
                  <a:ext uri="{FF2B5EF4-FFF2-40B4-BE49-F238E27FC236}">
                    <a16:creationId xmlns:a16="http://schemas.microsoft.com/office/drawing/2014/main" id="{ADA6E4E0-6B8D-48B0-887E-7D1446A647AF}"/>
                  </a:ext>
                </a:extLst>
              </p:cNvPr>
              <p:cNvSpPr/>
              <p:nvPr/>
            </p:nvSpPr>
            <p:spPr bwMode="auto">
              <a:xfrm>
                <a:off x="5205089" y="4375250"/>
                <a:ext cx="426395" cy="761421"/>
              </a:xfrm>
              <a:prstGeom prst="rect">
                <a:avLst/>
              </a:pr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 name="ïṥ1ïḑê">
                <a:extLst>
                  <a:ext uri="{FF2B5EF4-FFF2-40B4-BE49-F238E27FC236}">
                    <a16:creationId xmlns:a16="http://schemas.microsoft.com/office/drawing/2014/main" id="{AF97A211-B308-4583-BD1E-4A4ABA47DE81}"/>
                  </a:ext>
                </a:extLst>
              </p:cNvPr>
              <p:cNvSpPr/>
              <p:nvPr/>
            </p:nvSpPr>
            <p:spPr bwMode="auto">
              <a:xfrm>
                <a:off x="5205089" y="4375250"/>
                <a:ext cx="426395" cy="761421"/>
              </a:xfrm>
              <a:custGeom>
                <a:avLst/>
                <a:gdLst>
                  <a:gd name="T0" fmla="*/ 42 w 42"/>
                  <a:gd name="T1" fmla="*/ 75 h 75"/>
                  <a:gd name="T2" fmla="*/ 0 w 42"/>
                  <a:gd name="T3" fmla="*/ 75 h 75"/>
                  <a:gd name="T4" fmla="*/ 0 w 42"/>
                  <a:gd name="T5" fmla="*/ 0 h 75"/>
                  <a:gd name="T6" fmla="*/ 42 w 42"/>
                  <a:gd name="T7" fmla="*/ 0 h 75"/>
                  <a:gd name="T8" fmla="*/ 42 w 42"/>
                  <a:gd name="T9" fmla="*/ 75 h 75"/>
                  <a:gd name="T10" fmla="*/ 0 w 42"/>
                  <a:gd name="T11" fmla="*/ 75 h 75"/>
                  <a:gd name="T12" fmla="*/ 42 w 42"/>
                  <a:gd name="T13" fmla="*/ 75 h 75"/>
                  <a:gd name="T14" fmla="*/ 42 w 42"/>
                  <a:gd name="T15" fmla="*/ 0 h 75"/>
                  <a:gd name="T16" fmla="*/ 0 w 42"/>
                  <a:gd name="T17" fmla="*/ 0 h 75"/>
                  <a:gd name="T18" fmla="*/ 0 w 42"/>
                  <a:gd name="T1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75">
                    <a:moveTo>
                      <a:pt x="42" y="75"/>
                    </a:moveTo>
                    <a:lnTo>
                      <a:pt x="0" y="75"/>
                    </a:lnTo>
                    <a:lnTo>
                      <a:pt x="0" y="0"/>
                    </a:lnTo>
                    <a:lnTo>
                      <a:pt x="42" y="0"/>
                    </a:lnTo>
                    <a:lnTo>
                      <a:pt x="42" y="75"/>
                    </a:lnTo>
                    <a:close/>
                    <a:moveTo>
                      <a:pt x="0" y="75"/>
                    </a:moveTo>
                    <a:lnTo>
                      <a:pt x="42" y="75"/>
                    </a:lnTo>
                    <a:lnTo>
                      <a:pt x="42" y="0"/>
                    </a:lnTo>
                    <a:lnTo>
                      <a:pt x="0" y="0"/>
                    </a:lnTo>
                    <a:lnTo>
                      <a:pt x="0" y="75"/>
                    </a:lnTo>
                    <a:close/>
                  </a:path>
                </a:pathLst>
              </a:cu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iṩḻiḓê">
                <a:extLst>
                  <a:ext uri="{FF2B5EF4-FFF2-40B4-BE49-F238E27FC236}">
                    <a16:creationId xmlns:a16="http://schemas.microsoft.com/office/drawing/2014/main" id="{73873A86-090C-475B-ACDF-8799571D18C5}"/>
                  </a:ext>
                </a:extLst>
              </p:cNvPr>
              <p:cNvSpPr/>
              <p:nvPr/>
            </p:nvSpPr>
            <p:spPr bwMode="auto">
              <a:xfrm>
                <a:off x="5692400" y="4375250"/>
                <a:ext cx="781726" cy="527920"/>
              </a:xfrm>
              <a:prstGeom prst="rect">
                <a:avLst/>
              </a:pr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 name="iŝḷîḓé">
                <a:extLst>
                  <a:ext uri="{FF2B5EF4-FFF2-40B4-BE49-F238E27FC236}">
                    <a16:creationId xmlns:a16="http://schemas.microsoft.com/office/drawing/2014/main" id="{F55B5E56-5AD9-4C83-B149-3A289DD8818F}"/>
                  </a:ext>
                </a:extLst>
              </p:cNvPr>
              <p:cNvSpPr/>
              <p:nvPr/>
            </p:nvSpPr>
            <p:spPr bwMode="auto">
              <a:xfrm>
                <a:off x="5692400" y="4375250"/>
                <a:ext cx="781726" cy="527920"/>
              </a:xfrm>
              <a:custGeom>
                <a:avLst/>
                <a:gdLst>
                  <a:gd name="T0" fmla="*/ 77 w 77"/>
                  <a:gd name="T1" fmla="*/ 52 h 52"/>
                  <a:gd name="T2" fmla="*/ 0 w 77"/>
                  <a:gd name="T3" fmla="*/ 52 h 52"/>
                  <a:gd name="T4" fmla="*/ 0 w 77"/>
                  <a:gd name="T5" fmla="*/ 0 h 52"/>
                  <a:gd name="T6" fmla="*/ 77 w 77"/>
                  <a:gd name="T7" fmla="*/ 0 h 52"/>
                  <a:gd name="T8" fmla="*/ 77 w 77"/>
                  <a:gd name="T9" fmla="*/ 52 h 52"/>
                  <a:gd name="T10" fmla="*/ 0 w 77"/>
                  <a:gd name="T11" fmla="*/ 50 h 52"/>
                  <a:gd name="T12" fmla="*/ 75 w 77"/>
                  <a:gd name="T13" fmla="*/ 50 h 52"/>
                  <a:gd name="T14" fmla="*/ 75 w 77"/>
                  <a:gd name="T15" fmla="*/ 2 h 52"/>
                  <a:gd name="T16" fmla="*/ 0 w 77"/>
                  <a:gd name="T17" fmla="*/ 2 h 52"/>
                  <a:gd name="T18" fmla="*/ 0 w 77"/>
                  <a:gd name="T19"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52">
                    <a:moveTo>
                      <a:pt x="77" y="52"/>
                    </a:moveTo>
                    <a:lnTo>
                      <a:pt x="0" y="52"/>
                    </a:lnTo>
                    <a:lnTo>
                      <a:pt x="0" y="0"/>
                    </a:lnTo>
                    <a:lnTo>
                      <a:pt x="77" y="0"/>
                    </a:lnTo>
                    <a:lnTo>
                      <a:pt x="77" y="52"/>
                    </a:lnTo>
                    <a:close/>
                    <a:moveTo>
                      <a:pt x="0" y="50"/>
                    </a:moveTo>
                    <a:lnTo>
                      <a:pt x="75" y="50"/>
                    </a:lnTo>
                    <a:lnTo>
                      <a:pt x="75" y="2"/>
                    </a:lnTo>
                    <a:lnTo>
                      <a:pt x="0" y="2"/>
                    </a:lnTo>
                    <a:lnTo>
                      <a:pt x="0" y="50"/>
                    </a:lnTo>
                    <a:close/>
                  </a:path>
                </a:pathLst>
              </a:cu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04" name="096bb03f-3624-4bb7-b64e-8494807e67c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2689912" y="3836092"/>
              <a:ext cx="1761523" cy="1384057"/>
              <a:chOff x="2420724" y="1238250"/>
              <a:chExt cx="6114037" cy="4803897"/>
            </a:xfrm>
          </p:grpSpPr>
          <p:sp>
            <p:nvSpPr>
              <p:cNvPr id="105" name="ïś1îḋe">
                <a:extLst>
                  <a:ext uri="{FF2B5EF4-FFF2-40B4-BE49-F238E27FC236}">
                    <a16:creationId xmlns:a16="http://schemas.microsoft.com/office/drawing/2014/main" id="{0F66428E-33EE-4831-A1DF-1983A5CE7470}"/>
                  </a:ext>
                </a:extLst>
              </p:cNvPr>
              <p:cNvSpPr/>
              <p:nvPr/>
            </p:nvSpPr>
            <p:spPr bwMode="auto">
              <a:xfrm>
                <a:off x="8066854" y="5574229"/>
                <a:ext cx="62391" cy="218364"/>
              </a:xfrm>
              <a:prstGeom prst="rect">
                <a:avLst/>
              </a:prstGeom>
              <a:solidFill>
                <a:srgbClr val="0F0F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 name="ï$ḷíḓè">
                <a:extLst>
                  <a:ext uri="{FF2B5EF4-FFF2-40B4-BE49-F238E27FC236}">
                    <a16:creationId xmlns:a16="http://schemas.microsoft.com/office/drawing/2014/main" id="{2BFF29CF-2CAB-4D7A-9D89-B5E35FFCD7E6}"/>
                  </a:ext>
                </a:extLst>
              </p:cNvPr>
              <p:cNvSpPr/>
              <p:nvPr/>
            </p:nvSpPr>
            <p:spPr bwMode="auto">
              <a:xfrm>
                <a:off x="7942071" y="5730202"/>
                <a:ext cx="311945" cy="311945"/>
              </a:xfrm>
              <a:prstGeom prst="ellipse">
                <a:avLst/>
              </a:prstGeom>
              <a:solidFill>
                <a:srgbClr val="3D3D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iṩḷîḑe">
                <a:extLst>
                  <a:ext uri="{FF2B5EF4-FFF2-40B4-BE49-F238E27FC236}">
                    <a16:creationId xmlns:a16="http://schemas.microsoft.com/office/drawing/2014/main" id="{354326A7-3D13-415F-A562-C91EFAB30B8B}"/>
                  </a:ext>
                </a:extLst>
              </p:cNvPr>
              <p:cNvSpPr/>
              <p:nvPr/>
            </p:nvSpPr>
            <p:spPr bwMode="auto">
              <a:xfrm>
                <a:off x="8004463" y="5792593"/>
                <a:ext cx="187163" cy="187163"/>
              </a:xfrm>
              <a:prstGeom prst="ellipse">
                <a:avLst/>
              </a:pr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íS1ïďe">
                <a:extLst>
                  <a:ext uri="{FF2B5EF4-FFF2-40B4-BE49-F238E27FC236}">
                    <a16:creationId xmlns:a16="http://schemas.microsoft.com/office/drawing/2014/main" id="{CEF9BF29-6988-4E49-AABF-BA62D2203D92}"/>
                  </a:ext>
                </a:extLst>
              </p:cNvPr>
              <p:cNvSpPr/>
              <p:nvPr/>
            </p:nvSpPr>
            <p:spPr bwMode="auto">
              <a:xfrm>
                <a:off x="6507149" y="5574229"/>
                <a:ext cx="62391" cy="218364"/>
              </a:xfrm>
              <a:prstGeom prst="rect">
                <a:avLst/>
              </a:prstGeom>
              <a:solidFill>
                <a:srgbClr val="0F0F0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 name="îṩļiḋê">
                <a:extLst>
                  <a:ext uri="{FF2B5EF4-FFF2-40B4-BE49-F238E27FC236}">
                    <a16:creationId xmlns:a16="http://schemas.microsoft.com/office/drawing/2014/main" id="{92529B71-453C-4E5F-9E13-FB253C9891A0}"/>
                  </a:ext>
                </a:extLst>
              </p:cNvPr>
              <p:cNvSpPr/>
              <p:nvPr/>
            </p:nvSpPr>
            <p:spPr bwMode="auto">
              <a:xfrm>
                <a:off x="6382367" y="5730202"/>
                <a:ext cx="311945" cy="311945"/>
              </a:xfrm>
              <a:prstGeom prst="ellipse">
                <a:avLst/>
              </a:prstGeom>
              <a:solidFill>
                <a:srgbClr val="3D3D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îŝḷîḓê">
                <a:extLst>
                  <a:ext uri="{FF2B5EF4-FFF2-40B4-BE49-F238E27FC236}">
                    <a16:creationId xmlns:a16="http://schemas.microsoft.com/office/drawing/2014/main" id="{7C802865-EEB6-4323-94B7-AD9558EAB243}"/>
                  </a:ext>
                </a:extLst>
              </p:cNvPr>
              <p:cNvSpPr/>
              <p:nvPr/>
            </p:nvSpPr>
            <p:spPr bwMode="auto">
              <a:xfrm>
                <a:off x="6444758" y="5792593"/>
                <a:ext cx="187163" cy="187163"/>
              </a:xfrm>
              <a:prstGeom prst="ellipse">
                <a:avLst/>
              </a:pr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îşḻiďe">
                <a:extLst>
                  <a:ext uri="{FF2B5EF4-FFF2-40B4-BE49-F238E27FC236}">
                    <a16:creationId xmlns:a16="http://schemas.microsoft.com/office/drawing/2014/main" id="{FE36B879-00BD-4FAA-8788-3971A2089C3F}"/>
                  </a:ext>
                </a:extLst>
              </p:cNvPr>
              <p:cNvSpPr/>
              <p:nvPr/>
            </p:nvSpPr>
            <p:spPr bwMode="auto">
              <a:xfrm>
                <a:off x="6039231" y="3172291"/>
                <a:ext cx="467907" cy="2495530"/>
              </a:xfrm>
              <a:custGeom>
                <a:avLst/>
                <a:gdLst>
                  <a:gd name="T0" fmla="*/ 15 w 15"/>
                  <a:gd name="T1" fmla="*/ 77 h 80"/>
                  <a:gd name="T2" fmla="*/ 13 w 15"/>
                  <a:gd name="T3" fmla="*/ 80 h 80"/>
                  <a:gd name="T4" fmla="*/ 0 w 15"/>
                  <a:gd name="T5" fmla="*/ 0 h 80"/>
                  <a:gd name="T6" fmla="*/ 3 w 15"/>
                  <a:gd name="T7" fmla="*/ 0 h 80"/>
                  <a:gd name="T8" fmla="*/ 15 w 15"/>
                  <a:gd name="T9" fmla="*/ 77 h 80"/>
                </a:gdLst>
                <a:ahLst/>
                <a:cxnLst>
                  <a:cxn ang="0">
                    <a:pos x="T0" y="T1"/>
                  </a:cxn>
                  <a:cxn ang="0">
                    <a:pos x="T2" y="T3"/>
                  </a:cxn>
                  <a:cxn ang="0">
                    <a:pos x="T4" y="T5"/>
                  </a:cxn>
                  <a:cxn ang="0">
                    <a:pos x="T6" y="T7"/>
                  </a:cxn>
                  <a:cxn ang="0">
                    <a:pos x="T8" y="T9"/>
                  </a:cxn>
                </a:cxnLst>
                <a:rect l="0" t="0" r="r" b="b"/>
                <a:pathLst>
                  <a:path w="15" h="80">
                    <a:moveTo>
                      <a:pt x="15" y="77"/>
                    </a:moveTo>
                    <a:lnTo>
                      <a:pt x="13" y="80"/>
                    </a:lnTo>
                    <a:lnTo>
                      <a:pt x="0" y="0"/>
                    </a:lnTo>
                    <a:lnTo>
                      <a:pt x="3" y="0"/>
                    </a:lnTo>
                    <a:lnTo>
                      <a:pt x="15" y="77"/>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íşḻîďé">
                <a:extLst>
                  <a:ext uri="{FF2B5EF4-FFF2-40B4-BE49-F238E27FC236}">
                    <a16:creationId xmlns:a16="http://schemas.microsoft.com/office/drawing/2014/main" id="{689FAD30-89F7-405A-8452-BF77D471CC02}"/>
                  </a:ext>
                </a:extLst>
              </p:cNvPr>
              <p:cNvSpPr/>
              <p:nvPr/>
            </p:nvSpPr>
            <p:spPr bwMode="auto">
              <a:xfrm>
                <a:off x="8254017" y="3515416"/>
                <a:ext cx="280744" cy="1278961"/>
              </a:xfrm>
              <a:custGeom>
                <a:avLst/>
                <a:gdLst>
                  <a:gd name="T0" fmla="*/ 0 w 9"/>
                  <a:gd name="T1" fmla="*/ 41 h 41"/>
                  <a:gd name="T2" fmla="*/ 3 w 9"/>
                  <a:gd name="T3" fmla="*/ 41 h 41"/>
                  <a:gd name="T4" fmla="*/ 9 w 9"/>
                  <a:gd name="T5" fmla="*/ 2 h 41"/>
                  <a:gd name="T6" fmla="*/ 7 w 9"/>
                  <a:gd name="T7" fmla="*/ 0 h 41"/>
                  <a:gd name="T8" fmla="*/ 0 w 9"/>
                  <a:gd name="T9" fmla="*/ 41 h 41"/>
                </a:gdLst>
                <a:ahLst/>
                <a:cxnLst>
                  <a:cxn ang="0">
                    <a:pos x="T0" y="T1"/>
                  </a:cxn>
                  <a:cxn ang="0">
                    <a:pos x="T2" y="T3"/>
                  </a:cxn>
                  <a:cxn ang="0">
                    <a:pos x="T4" y="T5"/>
                  </a:cxn>
                  <a:cxn ang="0">
                    <a:pos x="T6" y="T7"/>
                  </a:cxn>
                  <a:cxn ang="0">
                    <a:pos x="T8" y="T9"/>
                  </a:cxn>
                </a:cxnLst>
                <a:rect l="0" t="0" r="r" b="b"/>
                <a:pathLst>
                  <a:path w="9" h="41">
                    <a:moveTo>
                      <a:pt x="0" y="41"/>
                    </a:moveTo>
                    <a:lnTo>
                      <a:pt x="3" y="41"/>
                    </a:lnTo>
                    <a:lnTo>
                      <a:pt x="9" y="2"/>
                    </a:lnTo>
                    <a:lnTo>
                      <a:pt x="7" y="0"/>
                    </a:lnTo>
                    <a:lnTo>
                      <a:pt x="0" y="41"/>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íṣľïďè">
                <a:extLst>
                  <a:ext uri="{FF2B5EF4-FFF2-40B4-BE49-F238E27FC236}">
                    <a16:creationId xmlns:a16="http://schemas.microsoft.com/office/drawing/2014/main" id="{45C3509C-7023-4500-A5BA-03CE433D9E2F}"/>
                  </a:ext>
                </a:extLst>
              </p:cNvPr>
              <p:cNvSpPr/>
              <p:nvPr/>
            </p:nvSpPr>
            <p:spPr bwMode="auto">
              <a:xfrm>
                <a:off x="6444758" y="5511838"/>
                <a:ext cx="1746868" cy="155973"/>
              </a:xfrm>
              <a:prstGeom prst="rect">
                <a:avLst/>
              </a:prstGeom>
              <a:solidFill>
                <a:srgbClr val="8C8C8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4" name="íṧľïdê">
                <a:extLst>
                  <a:ext uri="{FF2B5EF4-FFF2-40B4-BE49-F238E27FC236}">
                    <a16:creationId xmlns:a16="http://schemas.microsoft.com/office/drawing/2014/main" id="{B346E03B-9CE3-4BEA-A47A-1E7DD90E87C7}"/>
                  </a:ext>
                </a:extLst>
              </p:cNvPr>
              <p:cNvSpPr/>
              <p:nvPr/>
            </p:nvSpPr>
            <p:spPr bwMode="auto">
              <a:xfrm>
                <a:off x="5415351" y="3172291"/>
                <a:ext cx="717461" cy="62391"/>
              </a:xfrm>
              <a:prstGeom prst="rect">
                <a:avLst/>
              </a:prstGeom>
              <a:solidFill>
                <a:srgbClr val="8C8C8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5" name="îšḻïďe">
                <a:extLst>
                  <a:ext uri="{FF2B5EF4-FFF2-40B4-BE49-F238E27FC236}">
                    <a16:creationId xmlns:a16="http://schemas.microsoft.com/office/drawing/2014/main" id="{B4B7BABF-B36D-4A1F-9015-D654FD169E14}"/>
                  </a:ext>
                </a:extLst>
              </p:cNvPr>
              <p:cNvSpPr/>
              <p:nvPr/>
            </p:nvSpPr>
            <p:spPr bwMode="auto">
              <a:xfrm>
                <a:off x="6132812" y="3515416"/>
                <a:ext cx="2401949" cy="1372542"/>
              </a:xfrm>
              <a:custGeom>
                <a:avLst/>
                <a:gdLst>
                  <a:gd name="T0" fmla="*/ 64 w 77"/>
                  <a:gd name="T1" fmla="*/ 31 h 44"/>
                  <a:gd name="T2" fmla="*/ 71 w 77"/>
                  <a:gd name="T3" fmla="*/ 35 h 44"/>
                  <a:gd name="T4" fmla="*/ 0 w 77"/>
                  <a:gd name="T5" fmla="*/ 0 h 44"/>
                  <a:gd name="T6" fmla="*/ 4 w 77"/>
                  <a:gd name="T7" fmla="*/ 31 h 44"/>
                  <a:gd name="T8" fmla="*/ 12 w 77"/>
                  <a:gd name="T9" fmla="*/ 37 h 44"/>
                  <a:gd name="T10" fmla="*/ 6 w 77"/>
                  <a:gd name="T11" fmla="*/ 44 h 44"/>
                  <a:gd name="T12" fmla="*/ 71 w 77"/>
                  <a:gd name="T13" fmla="*/ 37 h 44"/>
                  <a:gd name="T14" fmla="*/ 64 w 77"/>
                  <a:gd name="T15" fmla="*/ 4 h 44"/>
                  <a:gd name="T16" fmla="*/ 71 w 77"/>
                  <a:gd name="T17" fmla="*/ 10 h 44"/>
                  <a:gd name="T18" fmla="*/ 64 w 77"/>
                  <a:gd name="T19" fmla="*/ 4 h 44"/>
                  <a:gd name="T20" fmla="*/ 71 w 77"/>
                  <a:gd name="T21" fmla="*/ 16 h 44"/>
                  <a:gd name="T22" fmla="*/ 64 w 77"/>
                  <a:gd name="T23" fmla="*/ 25 h 44"/>
                  <a:gd name="T24" fmla="*/ 12 w 77"/>
                  <a:gd name="T25" fmla="*/ 25 h 44"/>
                  <a:gd name="T26" fmla="*/ 4 w 77"/>
                  <a:gd name="T27" fmla="*/ 16 h 44"/>
                  <a:gd name="T28" fmla="*/ 12 w 77"/>
                  <a:gd name="T29" fmla="*/ 25 h 44"/>
                  <a:gd name="T30" fmla="*/ 4 w 77"/>
                  <a:gd name="T31" fmla="*/ 10 h 44"/>
                  <a:gd name="T32" fmla="*/ 12 w 77"/>
                  <a:gd name="T33" fmla="*/ 4 h 44"/>
                  <a:gd name="T34" fmla="*/ 25 w 77"/>
                  <a:gd name="T35" fmla="*/ 37 h 44"/>
                  <a:gd name="T36" fmla="*/ 16 w 77"/>
                  <a:gd name="T37" fmla="*/ 31 h 44"/>
                  <a:gd name="T38" fmla="*/ 25 w 77"/>
                  <a:gd name="T39" fmla="*/ 37 h 44"/>
                  <a:gd name="T40" fmla="*/ 16 w 77"/>
                  <a:gd name="T41" fmla="*/ 25 h 44"/>
                  <a:gd name="T42" fmla="*/ 25 w 77"/>
                  <a:gd name="T43" fmla="*/ 16 h 44"/>
                  <a:gd name="T44" fmla="*/ 25 w 77"/>
                  <a:gd name="T45" fmla="*/ 10 h 44"/>
                  <a:gd name="T46" fmla="*/ 16 w 77"/>
                  <a:gd name="T47" fmla="*/ 4 h 44"/>
                  <a:gd name="T48" fmla="*/ 25 w 77"/>
                  <a:gd name="T49" fmla="*/ 10 h 44"/>
                  <a:gd name="T50" fmla="*/ 29 w 77"/>
                  <a:gd name="T51" fmla="*/ 37 h 44"/>
                  <a:gd name="T52" fmla="*/ 35 w 77"/>
                  <a:gd name="T53" fmla="*/ 31 h 44"/>
                  <a:gd name="T54" fmla="*/ 35 w 77"/>
                  <a:gd name="T55" fmla="*/ 25 h 44"/>
                  <a:gd name="T56" fmla="*/ 29 w 77"/>
                  <a:gd name="T57" fmla="*/ 16 h 44"/>
                  <a:gd name="T58" fmla="*/ 35 w 77"/>
                  <a:gd name="T59" fmla="*/ 25 h 44"/>
                  <a:gd name="T60" fmla="*/ 29 w 77"/>
                  <a:gd name="T61" fmla="*/ 10 h 44"/>
                  <a:gd name="T62" fmla="*/ 35 w 77"/>
                  <a:gd name="T63" fmla="*/ 4 h 44"/>
                  <a:gd name="T64" fmla="*/ 48 w 77"/>
                  <a:gd name="T65" fmla="*/ 37 h 44"/>
                  <a:gd name="T66" fmla="*/ 39 w 77"/>
                  <a:gd name="T67" fmla="*/ 31 h 44"/>
                  <a:gd name="T68" fmla="*/ 48 w 77"/>
                  <a:gd name="T69" fmla="*/ 37 h 44"/>
                  <a:gd name="T70" fmla="*/ 39 w 77"/>
                  <a:gd name="T71" fmla="*/ 25 h 44"/>
                  <a:gd name="T72" fmla="*/ 48 w 77"/>
                  <a:gd name="T73" fmla="*/ 16 h 44"/>
                  <a:gd name="T74" fmla="*/ 48 w 77"/>
                  <a:gd name="T75" fmla="*/ 10 h 44"/>
                  <a:gd name="T76" fmla="*/ 39 w 77"/>
                  <a:gd name="T77" fmla="*/ 4 h 44"/>
                  <a:gd name="T78" fmla="*/ 48 w 77"/>
                  <a:gd name="T79" fmla="*/ 10 h 44"/>
                  <a:gd name="T80" fmla="*/ 52 w 77"/>
                  <a:gd name="T81" fmla="*/ 37 h 44"/>
                  <a:gd name="T82" fmla="*/ 60 w 77"/>
                  <a:gd name="T83" fmla="*/ 31 h 44"/>
                  <a:gd name="T84" fmla="*/ 60 w 77"/>
                  <a:gd name="T85" fmla="*/ 25 h 44"/>
                  <a:gd name="T86" fmla="*/ 52 w 77"/>
                  <a:gd name="T87" fmla="*/ 16 h 44"/>
                  <a:gd name="T88" fmla="*/ 60 w 77"/>
                  <a:gd name="T89" fmla="*/ 25 h 44"/>
                  <a:gd name="T90" fmla="*/ 52 w 77"/>
                  <a:gd name="T91" fmla="*/ 10 h 44"/>
                  <a:gd name="T92" fmla="*/ 60 w 77"/>
                  <a:gd name="T93"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44">
                    <a:moveTo>
                      <a:pt x="64" y="37"/>
                    </a:moveTo>
                    <a:lnTo>
                      <a:pt x="64" y="31"/>
                    </a:lnTo>
                    <a:lnTo>
                      <a:pt x="71" y="31"/>
                    </a:lnTo>
                    <a:lnTo>
                      <a:pt x="71" y="35"/>
                    </a:lnTo>
                    <a:lnTo>
                      <a:pt x="77" y="0"/>
                    </a:lnTo>
                    <a:lnTo>
                      <a:pt x="0" y="0"/>
                    </a:lnTo>
                    <a:lnTo>
                      <a:pt x="4" y="35"/>
                    </a:lnTo>
                    <a:lnTo>
                      <a:pt x="4" y="31"/>
                    </a:lnTo>
                    <a:lnTo>
                      <a:pt x="12" y="31"/>
                    </a:lnTo>
                    <a:lnTo>
                      <a:pt x="12" y="37"/>
                    </a:lnTo>
                    <a:lnTo>
                      <a:pt x="6" y="37"/>
                    </a:lnTo>
                    <a:lnTo>
                      <a:pt x="6" y="44"/>
                    </a:lnTo>
                    <a:lnTo>
                      <a:pt x="71" y="44"/>
                    </a:lnTo>
                    <a:lnTo>
                      <a:pt x="71" y="37"/>
                    </a:lnTo>
                    <a:lnTo>
                      <a:pt x="64" y="37"/>
                    </a:lnTo>
                    <a:close/>
                    <a:moveTo>
                      <a:pt x="64" y="4"/>
                    </a:moveTo>
                    <a:lnTo>
                      <a:pt x="71" y="4"/>
                    </a:lnTo>
                    <a:lnTo>
                      <a:pt x="71" y="10"/>
                    </a:lnTo>
                    <a:lnTo>
                      <a:pt x="64" y="10"/>
                    </a:lnTo>
                    <a:lnTo>
                      <a:pt x="64" y="4"/>
                    </a:lnTo>
                    <a:close/>
                    <a:moveTo>
                      <a:pt x="64" y="16"/>
                    </a:moveTo>
                    <a:lnTo>
                      <a:pt x="71" y="16"/>
                    </a:lnTo>
                    <a:lnTo>
                      <a:pt x="71" y="25"/>
                    </a:lnTo>
                    <a:lnTo>
                      <a:pt x="64" y="25"/>
                    </a:lnTo>
                    <a:lnTo>
                      <a:pt x="64" y="16"/>
                    </a:lnTo>
                    <a:close/>
                    <a:moveTo>
                      <a:pt x="12" y="25"/>
                    </a:moveTo>
                    <a:lnTo>
                      <a:pt x="4" y="25"/>
                    </a:lnTo>
                    <a:lnTo>
                      <a:pt x="4" y="16"/>
                    </a:lnTo>
                    <a:lnTo>
                      <a:pt x="12" y="16"/>
                    </a:lnTo>
                    <a:lnTo>
                      <a:pt x="12" y="25"/>
                    </a:lnTo>
                    <a:close/>
                    <a:moveTo>
                      <a:pt x="12" y="10"/>
                    </a:moveTo>
                    <a:lnTo>
                      <a:pt x="4" y="10"/>
                    </a:lnTo>
                    <a:lnTo>
                      <a:pt x="4" y="4"/>
                    </a:lnTo>
                    <a:lnTo>
                      <a:pt x="12" y="4"/>
                    </a:lnTo>
                    <a:lnTo>
                      <a:pt x="12" y="10"/>
                    </a:lnTo>
                    <a:close/>
                    <a:moveTo>
                      <a:pt x="25" y="37"/>
                    </a:moveTo>
                    <a:lnTo>
                      <a:pt x="16" y="37"/>
                    </a:lnTo>
                    <a:lnTo>
                      <a:pt x="16" y="31"/>
                    </a:lnTo>
                    <a:lnTo>
                      <a:pt x="25" y="31"/>
                    </a:lnTo>
                    <a:lnTo>
                      <a:pt x="25" y="37"/>
                    </a:lnTo>
                    <a:close/>
                    <a:moveTo>
                      <a:pt x="25" y="25"/>
                    </a:moveTo>
                    <a:lnTo>
                      <a:pt x="16" y="25"/>
                    </a:lnTo>
                    <a:lnTo>
                      <a:pt x="16" y="16"/>
                    </a:lnTo>
                    <a:lnTo>
                      <a:pt x="25" y="16"/>
                    </a:lnTo>
                    <a:lnTo>
                      <a:pt x="25" y="25"/>
                    </a:lnTo>
                    <a:close/>
                    <a:moveTo>
                      <a:pt x="25" y="10"/>
                    </a:moveTo>
                    <a:lnTo>
                      <a:pt x="16" y="10"/>
                    </a:lnTo>
                    <a:lnTo>
                      <a:pt x="16" y="4"/>
                    </a:lnTo>
                    <a:lnTo>
                      <a:pt x="25" y="4"/>
                    </a:lnTo>
                    <a:lnTo>
                      <a:pt x="25" y="10"/>
                    </a:lnTo>
                    <a:close/>
                    <a:moveTo>
                      <a:pt x="35" y="37"/>
                    </a:moveTo>
                    <a:lnTo>
                      <a:pt x="29" y="37"/>
                    </a:lnTo>
                    <a:lnTo>
                      <a:pt x="29" y="31"/>
                    </a:lnTo>
                    <a:lnTo>
                      <a:pt x="35" y="31"/>
                    </a:lnTo>
                    <a:lnTo>
                      <a:pt x="35" y="37"/>
                    </a:lnTo>
                    <a:close/>
                    <a:moveTo>
                      <a:pt x="35" y="25"/>
                    </a:moveTo>
                    <a:lnTo>
                      <a:pt x="29" y="25"/>
                    </a:lnTo>
                    <a:lnTo>
                      <a:pt x="29" y="16"/>
                    </a:lnTo>
                    <a:lnTo>
                      <a:pt x="35" y="16"/>
                    </a:lnTo>
                    <a:lnTo>
                      <a:pt x="35" y="25"/>
                    </a:lnTo>
                    <a:close/>
                    <a:moveTo>
                      <a:pt x="35" y="10"/>
                    </a:moveTo>
                    <a:lnTo>
                      <a:pt x="29" y="10"/>
                    </a:lnTo>
                    <a:lnTo>
                      <a:pt x="29" y="4"/>
                    </a:lnTo>
                    <a:lnTo>
                      <a:pt x="35" y="4"/>
                    </a:lnTo>
                    <a:lnTo>
                      <a:pt x="35" y="10"/>
                    </a:lnTo>
                    <a:close/>
                    <a:moveTo>
                      <a:pt x="48" y="37"/>
                    </a:moveTo>
                    <a:lnTo>
                      <a:pt x="39" y="37"/>
                    </a:lnTo>
                    <a:lnTo>
                      <a:pt x="39" y="31"/>
                    </a:lnTo>
                    <a:lnTo>
                      <a:pt x="48" y="31"/>
                    </a:lnTo>
                    <a:lnTo>
                      <a:pt x="48" y="37"/>
                    </a:lnTo>
                    <a:close/>
                    <a:moveTo>
                      <a:pt x="48" y="25"/>
                    </a:moveTo>
                    <a:lnTo>
                      <a:pt x="39" y="25"/>
                    </a:lnTo>
                    <a:lnTo>
                      <a:pt x="39" y="16"/>
                    </a:lnTo>
                    <a:lnTo>
                      <a:pt x="48" y="16"/>
                    </a:lnTo>
                    <a:lnTo>
                      <a:pt x="48" y="25"/>
                    </a:lnTo>
                    <a:close/>
                    <a:moveTo>
                      <a:pt x="48" y="10"/>
                    </a:moveTo>
                    <a:lnTo>
                      <a:pt x="39" y="10"/>
                    </a:lnTo>
                    <a:lnTo>
                      <a:pt x="39" y="4"/>
                    </a:lnTo>
                    <a:lnTo>
                      <a:pt x="48" y="4"/>
                    </a:lnTo>
                    <a:lnTo>
                      <a:pt x="48" y="10"/>
                    </a:lnTo>
                    <a:close/>
                    <a:moveTo>
                      <a:pt x="60" y="37"/>
                    </a:moveTo>
                    <a:lnTo>
                      <a:pt x="52" y="37"/>
                    </a:lnTo>
                    <a:lnTo>
                      <a:pt x="52" y="31"/>
                    </a:lnTo>
                    <a:lnTo>
                      <a:pt x="60" y="31"/>
                    </a:lnTo>
                    <a:lnTo>
                      <a:pt x="60" y="37"/>
                    </a:lnTo>
                    <a:close/>
                    <a:moveTo>
                      <a:pt x="60" y="25"/>
                    </a:moveTo>
                    <a:lnTo>
                      <a:pt x="52" y="25"/>
                    </a:lnTo>
                    <a:lnTo>
                      <a:pt x="52" y="16"/>
                    </a:lnTo>
                    <a:lnTo>
                      <a:pt x="60" y="16"/>
                    </a:lnTo>
                    <a:lnTo>
                      <a:pt x="60" y="25"/>
                    </a:lnTo>
                    <a:close/>
                    <a:moveTo>
                      <a:pt x="60" y="10"/>
                    </a:moveTo>
                    <a:lnTo>
                      <a:pt x="52" y="10"/>
                    </a:lnTo>
                    <a:lnTo>
                      <a:pt x="52" y="4"/>
                    </a:lnTo>
                    <a:lnTo>
                      <a:pt x="60" y="4"/>
                    </a:lnTo>
                    <a:lnTo>
                      <a:pt x="60" y="1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ïṩḷïḓé">
                <a:extLst>
                  <a:ext uri="{FF2B5EF4-FFF2-40B4-BE49-F238E27FC236}">
                    <a16:creationId xmlns:a16="http://schemas.microsoft.com/office/drawing/2014/main" id="{3B6CFD69-EE00-4AAC-82BF-1914E0F43F1D}"/>
                  </a:ext>
                </a:extLst>
              </p:cNvPr>
              <p:cNvSpPr/>
              <p:nvPr/>
            </p:nvSpPr>
            <p:spPr bwMode="auto">
              <a:xfrm>
                <a:off x="3918038" y="3640198"/>
                <a:ext cx="1434933" cy="1091798"/>
              </a:xfrm>
              <a:custGeom>
                <a:avLst/>
                <a:gdLst>
                  <a:gd name="T0" fmla="*/ 39 w 46"/>
                  <a:gd name="T1" fmla="*/ 35 h 35"/>
                  <a:gd name="T2" fmla="*/ 46 w 46"/>
                  <a:gd name="T3" fmla="*/ 27 h 35"/>
                  <a:gd name="T4" fmla="*/ 10 w 46"/>
                  <a:gd name="T5" fmla="*/ 0 h 35"/>
                  <a:gd name="T6" fmla="*/ 0 w 46"/>
                  <a:gd name="T7" fmla="*/ 12 h 35"/>
                  <a:gd name="T8" fmla="*/ 39 w 46"/>
                  <a:gd name="T9" fmla="*/ 35 h 35"/>
                </a:gdLst>
                <a:ahLst/>
                <a:cxnLst>
                  <a:cxn ang="0">
                    <a:pos x="T0" y="T1"/>
                  </a:cxn>
                  <a:cxn ang="0">
                    <a:pos x="T2" y="T3"/>
                  </a:cxn>
                  <a:cxn ang="0">
                    <a:pos x="T4" y="T5"/>
                  </a:cxn>
                  <a:cxn ang="0">
                    <a:pos x="T6" y="T7"/>
                  </a:cxn>
                  <a:cxn ang="0">
                    <a:pos x="T8" y="T9"/>
                  </a:cxn>
                </a:cxnLst>
                <a:rect l="0" t="0" r="r" b="b"/>
                <a:pathLst>
                  <a:path w="46" h="35">
                    <a:moveTo>
                      <a:pt x="39" y="35"/>
                    </a:moveTo>
                    <a:lnTo>
                      <a:pt x="46" y="27"/>
                    </a:lnTo>
                    <a:lnTo>
                      <a:pt x="10" y="0"/>
                    </a:lnTo>
                    <a:lnTo>
                      <a:pt x="0" y="12"/>
                    </a:lnTo>
                    <a:lnTo>
                      <a:pt x="39" y="35"/>
                    </a:lnTo>
                    <a:close/>
                  </a:path>
                </a:pathLst>
              </a:custGeom>
              <a:solidFill>
                <a:srgbClr val="394A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iś1iḑê">
                <a:extLst>
                  <a:ext uri="{FF2B5EF4-FFF2-40B4-BE49-F238E27FC236}">
                    <a16:creationId xmlns:a16="http://schemas.microsoft.com/office/drawing/2014/main" id="{B7900B49-0869-471D-90F5-E5CF22D73499}"/>
                  </a:ext>
                </a:extLst>
              </p:cNvPr>
              <p:cNvSpPr/>
              <p:nvPr/>
            </p:nvSpPr>
            <p:spPr bwMode="auto">
              <a:xfrm>
                <a:off x="4947444" y="4420051"/>
                <a:ext cx="405527" cy="1434933"/>
              </a:xfrm>
              <a:custGeom>
                <a:avLst/>
                <a:gdLst>
                  <a:gd name="T0" fmla="*/ 0 w 13"/>
                  <a:gd name="T1" fmla="*/ 46 h 46"/>
                  <a:gd name="T2" fmla="*/ 8 w 13"/>
                  <a:gd name="T3" fmla="*/ 46 h 46"/>
                  <a:gd name="T4" fmla="*/ 13 w 13"/>
                  <a:gd name="T5" fmla="*/ 2 h 46"/>
                  <a:gd name="T6" fmla="*/ 0 w 13"/>
                  <a:gd name="T7" fmla="*/ 0 h 46"/>
                  <a:gd name="T8" fmla="*/ 0 w 13"/>
                  <a:gd name="T9" fmla="*/ 46 h 46"/>
                </a:gdLst>
                <a:ahLst/>
                <a:cxnLst>
                  <a:cxn ang="0">
                    <a:pos x="T0" y="T1"/>
                  </a:cxn>
                  <a:cxn ang="0">
                    <a:pos x="T2" y="T3"/>
                  </a:cxn>
                  <a:cxn ang="0">
                    <a:pos x="T4" y="T5"/>
                  </a:cxn>
                  <a:cxn ang="0">
                    <a:pos x="T6" y="T7"/>
                  </a:cxn>
                  <a:cxn ang="0">
                    <a:pos x="T8" y="T9"/>
                  </a:cxn>
                </a:cxnLst>
                <a:rect l="0" t="0" r="r" b="b"/>
                <a:pathLst>
                  <a:path w="13" h="46">
                    <a:moveTo>
                      <a:pt x="0" y="46"/>
                    </a:moveTo>
                    <a:lnTo>
                      <a:pt x="8" y="46"/>
                    </a:lnTo>
                    <a:lnTo>
                      <a:pt x="13" y="2"/>
                    </a:lnTo>
                    <a:lnTo>
                      <a:pt x="0" y="0"/>
                    </a:lnTo>
                    <a:lnTo>
                      <a:pt x="0" y="46"/>
                    </a:lnTo>
                    <a:close/>
                  </a:path>
                </a:pathLst>
              </a:custGeom>
              <a:solidFill>
                <a:srgbClr val="394A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iSľiḓé">
                <a:extLst>
                  <a:ext uri="{FF2B5EF4-FFF2-40B4-BE49-F238E27FC236}">
                    <a16:creationId xmlns:a16="http://schemas.microsoft.com/office/drawing/2014/main" id="{E1704D2B-1949-4DD5-94EB-9D822AC5A406}"/>
                  </a:ext>
                </a:extLst>
              </p:cNvPr>
              <p:cNvSpPr/>
              <p:nvPr/>
            </p:nvSpPr>
            <p:spPr bwMode="auto">
              <a:xfrm>
                <a:off x="4947444" y="5792593"/>
                <a:ext cx="592690" cy="249554"/>
              </a:xfrm>
              <a:custGeom>
                <a:avLst/>
                <a:gdLst>
                  <a:gd name="T0" fmla="*/ 19 w 19"/>
                  <a:gd name="T1" fmla="*/ 8 h 8"/>
                  <a:gd name="T2" fmla="*/ 13 w 19"/>
                  <a:gd name="T3" fmla="*/ 8 h 8"/>
                  <a:gd name="T4" fmla="*/ 6 w 19"/>
                  <a:gd name="T5" fmla="*/ 6 h 8"/>
                  <a:gd name="T6" fmla="*/ 4 w 19"/>
                  <a:gd name="T7" fmla="*/ 6 h 8"/>
                  <a:gd name="T8" fmla="*/ 0 w 19"/>
                  <a:gd name="T9" fmla="*/ 6 h 8"/>
                  <a:gd name="T10" fmla="*/ 0 w 19"/>
                  <a:gd name="T11" fmla="*/ 0 h 8"/>
                  <a:gd name="T12" fmla="*/ 8 w 19"/>
                  <a:gd name="T13" fmla="*/ 2 h 8"/>
                  <a:gd name="T14" fmla="*/ 19 w 19"/>
                  <a:gd name="T15" fmla="*/ 6 h 8"/>
                  <a:gd name="T16" fmla="*/ 19 w 19"/>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8">
                    <a:moveTo>
                      <a:pt x="19" y="8"/>
                    </a:moveTo>
                    <a:lnTo>
                      <a:pt x="13" y="8"/>
                    </a:lnTo>
                    <a:lnTo>
                      <a:pt x="6" y="6"/>
                    </a:lnTo>
                    <a:lnTo>
                      <a:pt x="4" y="6"/>
                    </a:lnTo>
                    <a:lnTo>
                      <a:pt x="0" y="6"/>
                    </a:lnTo>
                    <a:lnTo>
                      <a:pt x="0" y="0"/>
                    </a:lnTo>
                    <a:lnTo>
                      <a:pt x="8" y="2"/>
                    </a:lnTo>
                    <a:lnTo>
                      <a:pt x="19" y="6"/>
                    </a:lnTo>
                    <a:lnTo>
                      <a:pt x="19" y="8"/>
                    </a:lnTo>
                    <a:close/>
                  </a:path>
                </a:pathLst>
              </a:custGeom>
              <a:solidFill>
                <a:srgbClr val="332F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íṧḷiḋê">
                <a:extLst>
                  <a:ext uri="{FF2B5EF4-FFF2-40B4-BE49-F238E27FC236}">
                    <a16:creationId xmlns:a16="http://schemas.microsoft.com/office/drawing/2014/main" id="{616303EA-E5D3-4527-B42A-52F7A89A45E6}"/>
                  </a:ext>
                </a:extLst>
              </p:cNvPr>
              <p:cNvSpPr/>
              <p:nvPr/>
            </p:nvSpPr>
            <p:spPr bwMode="auto">
              <a:xfrm>
                <a:off x="3637293" y="3577807"/>
                <a:ext cx="717461" cy="1497314"/>
              </a:xfrm>
              <a:custGeom>
                <a:avLst/>
                <a:gdLst>
                  <a:gd name="T0" fmla="*/ 0 w 23"/>
                  <a:gd name="T1" fmla="*/ 46 h 48"/>
                  <a:gd name="T2" fmla="*/ 11 w 23"/>
                  <a:gd name="T3" fmla="*/ 48 h 48"/>
                  <a:gd name="T4" fmla="*/ 23 w 23"/>
                  <a:gd name="T5" fmla="*/ 6 h 48"/>
                  <a:gd name="T6" fmla="*/ 7 w 23"/>
                  <a:gd name="T7" fmla="*/ 0 h 48"/>
                  <a:gd name="T8" fmla="*/ 0 w 23"/>
                  <a:gd name="T9" fmla="*/ 46 h 48"/>
                </a:gdLst>
                <a:ahLst/>
                <a:cxnLst>
                  <a:cxn ang="0">
                    <a:pos x="T0" y="T1"/>
                  </a:cxn>
                  <a:cxn ang="0">
                    <a:pos x="T2" y="T3"/>
                  </a:cxn>
                  <a:cxn ang="0">
                    <a:pos x="T4" y="T5"/>
                  </a:cxn>
                  <a:cxn ang="0">
                    <a:pos x="T6" y="T7"/>
                  </a:cxn>
                  <a:cxn ang="0">
                    <a:pos x="T8" y="T9"/>
                  </a:cxn>
                </a:cxnLst>
                <a:rect l="0" t="0" r="r" b="b"/>
                <a:pathLst>
                  <a:path w="23" h="48">
                    <a:moveTo>
                      <a:pt x="0" y="46"/>
                    </a:moveTo>
                    <a:lnTo>
                      <a:pt x="11" y="48"/>
                    </a:lnTo>
                    <a:lnTo>
                      <a:pt x="23" y="6"/>
                    </a:lnTo>
                    <a:lnTo>
                      <a:pt x="7" y="0"/>
                    </a:lnTo>
                    <a:lnTo>
                      <a:pt x="0" y="46"/>
                    </a:lnTo>
                    <a:close/>
                  </a:path>
                </a:pathLst>
              </a:custGeom>
              <a:solidFill>
                <a:srgbClr val="394A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íšḻiḑe">
                <a:extLst>
                  <a:ext uri="{FF2B5EF4-FFF2-40B4-BE49-F238E27FC236}">
                    <a16:creationId xmlns:a16="http://schemas.microsoft.com/office/drawing/2014/main" id="{8F495F6A-109B-4C08-B666-15C696FA2EA7}"/>
                  </a:ext>
                </a:extLst>
              </p:cNvPr>
              <p:cNvSpPr/>
              <p:nvPr/>
            </p:nvSpPr>
            <p:spPr bwMode="auto">
              <a:xfrm>
                <a:off x="2545496" y="4731985"/>
                <a:ext cx="1434933" cy="655081"/>
              </a:xfrm>
              <a:custGeom>
                <a:avLst/>
                <a:gdLst>
                  <a:gd name="T0" fmla="*/ 0 w 46"/>
                  <a:gd name="T1" fmla="*/ 15 h 21"/>
                  <a:gd name="T2" fmla="*/ 2 w 46"/>
                  <a:gd name="T3" fmla="*/ 21 h 21"/>
                  <a:gd name="T4" fmla="*/ 46 w 46"/>
                  <a:gd name="T5" fmla="*/ 11 h 21"/>
                  <a:gd name="T6" fmla="*/ 42 w 46"/>
                  <a:gd name="T7" fmla="*/ 0 h 21"/>
                  <a:gd name="T8" fmla="*/ 0 w 46"/>
                  <a:gd name="T9" fmla="*/ 15 h 21"/>
                </a:gdLst>
                <a:ahLst/>
                <a:cxnLst>
                  <a:cxn ang="0">
                    <a:pos x="T0" y="T1"/>
                  </a:cxn>
                  <a:cxn ang="0">
                    <a:pos x="T2" y="T3"/>
                  </a:cxn>
                  <a:cxn ang="0">
                    <a:pos x="T4" y="T5"/>
                  </a:cxn>
                  <a:cxn ang="0">
                    <a:pos x="T6" y="T7"/>
                  </a:cxn>
                  <a:cxn ang="0">
                    <a:pos x="T8" y="T9"/>
                  </a:cxn>
                </a:cxnLst>
                <a:rect l="0" t="0" r="r" b="b"/>
                <a:pathLst>
                  <a:path w="46" h="21">
                    <a:moveTo>
                      <a:pt x="0" y="15"/>
                    </a:moveTo>
                    <a:lnTo>
                      <a:pt x="2" y="21"/>
                    </a:lnTo>
                    <a:lnTo>
                      <a:pt x="46" y="11"/>
                    </a:lnTo>
                    <a:lnTo>
                      <a:pt x="42" y="0"/>
                    </a:lnTo>
                    <a:lnTo>
                      <a:pt x="0" y="15"/>
                    </a:lnTo>
                    <a:close/>
                  </a:path>
                </a:pathLst>
              </a:custGeom>
              <a:solidFill>
                <a:srgbClr val="394A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iṩ1ïďé">
                <a:extLst>
                  <a:ext uri="{FF2B5EF4-FFF2-40B4-BE49-F238E27FC236}">
                    <a16:creationId xmlns:a16="http://schemas.microsoft.com/office/drawing/2014/main" id="{FB807033-0F79-4069-A5B6-FE1EDC436951}"/>
                  </a:ext>
                </a:extLst>
              </p:cNvPr>
              <p:cNvSpPr/>
              <p:nvPr/>
            </p:nvSpPr>
            <p:spPr bwMode="auto">
              <a:xfrm>
                <a:off x="2420724" y="5199903"/>
                <a:ext cx="187163" cy="592690"/>
              </a:xfrm>
              <a:custGeom>
                <a:avLst/>
                <a:gdLst>
                  <a:gd name="T0" fmla="*/ 4 w 6"/>
                  <a:gd name="T1" fmla="*/ 19 h 19"/>
                  <a:gd name="T2" fmla="*/ 2 w 6"/>
                  <a:gd name="T3" fmla="*/ 12 h 19"/>
                  <a:gd name="T4" fmla="*/ 2 w 6"/>
                  <a:gd name="T5" fmla="*/ 6 h 19"/>
                  <a:gd name="T6" fmla="*/ 2 w 6"/>
                  <a:gd name="T7" fmla="*/ 6 h 19"/>
                  <a:gd name="T8" fmla="*/ 0 w 6"/>
                  <a:gd name="T9" fmla="*/ 0 h 19"/>
                  <a:gd name="T10" fmla="*/ 6 w 6"/>
                  <a:gd name="T11" fmla="*/ 0 h 19"/>
                  <a:gd name="T12" fmla="*/ 6 w 6"/>
                  <a:gd name="T13" fmla="*/ 6 h 19"/>
                  <a:gd name="T14" fmla="*/ 6 w 6"/>
                  <a:gd name="T15" fmla="*/ 19 h 19"/>
                  <a:gd name="T16" fmla="*/ 4 w 6"/>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9">
                    <a:moveTo>
                      <a:pt x="4" y="19"/>
                    </a:moveTo>
                    <a:lnTo>
                      <a:pt x="2" y="12"/>
                    </a:lnTo>
                    <a:lnTo>
                      <a:pt x="2" y="6"/>
                    </a:lnTo>
                    <a:lnTo>
                      <a:pt x="2" y="6"/>
                    </a:lnTo>
                    <a:lnTo>
                      <a:pt x="0" y="0"/>
                    </a:lnTo>
                    <a:lnTo>
                      <a:pt x="6" y="0"/>
                    </a:lnTo>
                    <a:lnTo>
                      <a:pt x="6" y="6"/>
                    </a:lnTo>
                    <a:lnTo>
                      <a:pt x="6" y="19"/>
                    </a:lnTo>
                    <a:lnTo>
                      <a:pt x="4" y="19"/>
                    </a:lnTo>
                    <a:close/>
                  </a:path>
                </a:pathLst>
              </a:custGeom>
              <a:solidFill>
                <a:srgbClr val="332F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ïṡḷïḓé">
                <a:extLst>
                  <a:ext uri="{FF2B5EF4-FFF2-40B4-BE49-F238E27FC236}">
                    <a16:creationId xmlns:a16="http://schemas.microsoft.com/office/drawing/2014/main" id="{B0C7F993-AE05-48C9-B958-48E749ACB5C5}"/>
                  </a:ext>
                </a:extLst>
              </p:cNvPr>
              <p:cNvSpPr/>
              <p:nvPr/>
            </p:nvSpPr>
            <p:spPr bwMode="auto">
              <a:xfrm>
                <a:off x="2420724" y="5199903"/>
                <a:ext cx="187163" cy="592690"/>
              </a:xfrm>
              <a:custGeom>
                <a:avLst/>
                <a:gdLst>
                  <a:gd name="T0" fmla="*/ 6 w 6"/>
                  <a:gd name="T1" fmla="*/ 19 h 19"/>
                  <a:gd name="T2" fmla="*/ 4 w 6"/>
                  <a:gd name="T3" fmla="*/ 19 h 19"/>
                  <a:gd name="T4" fmla="*/ 2 w 6"/>
                  <a:gd name="T5" fmla="*/ 12 h 19"/>
                  <a:gd name="T6" fmla="*/ 2 w 6"/>
                  <a:gd name="T7" fmla="*/ 6 h 19"/>
                  <a:gd name="T8" fmla="*/ 2 w 6"/>
                  <a:gd name="T9" fmla="*/ 6 h 19"/>
                  <a:gd name="T10" fmla="*/ 0 w 6"/>
                  <a:gd name="T11" fmla="*/ 0 h 19"/>
                  <a:gd name="T12" fmla="*/ 2 w 6"/>
                  <a:gd name="T13" fmla="*/ 0 h 19"/>
                  <a:gd name="T14" fmla="*/ 6 w 6"/>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9">
                    <a:moveTo>
                      <a:pt x="6" y="19"/>
                    </a:moveTo>
                    <a:lnTo>
                      <a:pt x="4" y="19"/>
                    </a:lnTo>
                    <a:lnTo>
                      <a:pt x="2" y="12"/>
                    </a:lnTo>
                    <a:lnTo>
                      <a:pt x="2" y="6"/>
                    </a:lnTo>
                    <a:lnTo>
                      <a:pt x="2" y="6"/>
                    </a:lnTo>
                    <a:lnTo>
                      <a:pt x="0" y="0"/>
                    </a:lnTo>
                    <a:lnTo>
                      <a:pt x="2" y="0"/>
                    </a:lnTo>
                    <a:lnTo>
                      <a:pt x="6" y="19"/>
                    </a:lnTo>
                    <a:close/>
                  </a:path>
                </a:pathLst>
              </a:custGeom>
              <a:solidFill>
                <a:srgbClr val="635D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íṡlîḑe">
                <a:extLst>
                  <a:ext uri="{FF2B5EF4-FFF2-40B4-BE49-F238E27FC236}">
                    <a16:creationId xmlns:a16="http://schemas.microsoft.com/office/drawing/2014/main" id="{C8D87EC7-2725-4735-B544-8EAC77FFDB78}"/>
                  </a:ext>
                </a:extLst>
              </p:cNvPr>
              <p:cNvSpPr/>
              <p:nvPr/>
            </p:nvSpPr>
            <p:spPr bwMode="auto">
              <a:xfrm>
                <a:off x="5540134" y="2985118"/>
                <a:ext cx="311945" cy="187163"/>
              </a:xfrm>
              <a:custGeom>
                <a:avLst/>
                <a:gdLst>
                  <a:gd name="T0" fmla="*/ 0 w 5"/>
                  <a:gd name="T1" fmla="*/ 2 h 3"/>
                  <a:gd name="T2" fmla="*/ 1 w 5"/>
                  <a:gd name="T3" fmla="*/ 3 h 3"/>
                  <a:gd name="T4" fmla="*/ 4 w 5"/>
                  <a:gd name="T5" fmla="*/ 2 h 3"/>
                  <a:gd name="T6" fmla="*/ 5 w 5"/>
                  <a:gd name="T7" fmla="*/ 1 h 3"/>
                  <a:gd name="T8" fmla="*/ 5 w 5"/>
                  <a:gd name="T9" fmla="*/ 1 h 3"/>
                  <a:gd name="T10" fmla="*/ 4 w 5"/>
                  <a:gd name="T11" fmla="*/ 0 h 3"/>
                  <a:gd name="T12" fmla="*/ 1 w 5"/>
                  <a:gd name="T13" fmla="*/ 0 h 3"/>
                  <a:gd name="T14" fmla="*/ 0 w 5"/>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0" y="2"/>
                    </a:moveTo>
                    <a:cubicBezTo>
                      <a:pt x="0" y="2"/>
                      <a:pt x="1" y="3"/>
                      <a:pt x="1" y="3"/>
                    </a:cubicBezTo>
                    <a:cubicBezTo>
                      <a:pt x="4" y="2"/>
                      <a:pt x="4" y="2"/>
                      <a:pt x="4" y="2"/>
                    </a:cubicBezTo>
                    <a:cubicBezTo>
                      <a:pt x="5" y="2"/>
                      <a:pt x="5" y="1"/>
                      <a:pt x="5" y="1"/>
                    </a:cubicBezTo>
                    <a:cubicBezTo>
                      <a:pt x="5" y="1"/>
                      <a:pt x="5" y="1"/>
                      <a:pt x="5" y="1"/>
                    </a:cubicBezTo>
                    <a:cubicBezTo>
                      <a:pt x="5" y="0"/>
                      <a:pt x="4" y="0"/>
                      <a:pt x="4" y="0"/>
                    </a:cubicBezTo>
                    <a:cubicBezTo>
                      <a:pt x="1" y="0"/>
                      <a:pt x="1" y="0"/>
                      <a:pt x="1" y="0"/>
                    </a:cubicBezTo>
                    <a:cubicBezTo>
                      <a:pt x="0" y="0"/>
                      <a:pt x="0" y="1"/>
                      <a:pt x="0" y="2"/>
                    </a:cubicBezTo>
                    <a:close/>
                  </a:path>
                </a:pathLst>
              </a:custGeom>
              <a:solidFill>
                <a:srgbClr val="FFDE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íṩ1íḑe">
                <a:extLst>
                  <a:ext uri="{FF2B5EF4-FFF2-40B4-BE49-F238E27FC236}">
                    <a16:creationId xmlns:a16="http://schemas.microsoft.com/office/drawing/2014/main" id="{E4BF6D62-62B9-4008-A489-0819B720804B}"/>
                  </a:ext>
                </a:extLst>
              </p:cNvPr>
              <p:cNvSpPr/>
              <p:nvPr/>
            </p:nvSpPr>
            <p:spPr bwMode="auto">
              <a:xfrm>
                <a:off x="4229983" y="2330048"/>
                <a:ext cx="1497314" cy="1122988"/>
              </a:xfrm>
              <a:custGeom>
                <a:avLst/>
                <a:gdLst>
                  <a:gd name="T0" fmla="*/ 0 w 23"/>
                  <a:gd name="T1" fmla="*/ 3 h 17"/>
                  <a:gd name="T2" fmla="*/ 1 w 23"/>
                  <a:gd name="T3" fmla="*/ 1 h 17"/>
                  <a:gd name="T4" fmla="*/ 3 w 23"/>
                  <a:gd name="T5" fmla="*/ 1 h 17"/>
                  <a:gd name="T6" fmla="*/ 3 w 23"/>
                  <a:gd name="T7" fmla="*/ 2 h 17"/>
                  <a:gd name="T8" fmla="*/ 22 w 23"/>
                  <a:gd name="T9" fmla="*/ 10 h 17"/>
                  <a:gd name="T10" fmla="*/ 23 w 23"/>
                  <a:gd name="T11" fmla="*/ 12 h 17"/>
                  <a:gd name="T12" fmla="*/ 0 w 23"/>
                  <a:gd name="T13" fmla="*/ 3 h 17"/>
                  <a:gd name="T14" fmla="*/ 0 w 23"/>
                  <a:gd name="T15" fmla="*/ 3 h 17"/>
                  <a:gd name="T16" fmla="*/ 0 w 23"/>
                  <a:gd name="T17"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7">
                    <a:moveTo>
                      <a:pt x="0" y="3"/>
                    </a:moveTo>
                    <a:cubicBezTo>
                      <a:pt x="0" y="2"/>
                      <a:pt x="0" y="1"/>
                      <a:pt x="1" y="1"/>
                    </a:cubicBezTo>
                    <a:cubicBezTo>
                      <a:pt x="2" y="0"/>
                      <a:pt x="3" y="1"/>
                      <a:pt x="3" y="1"/>
                    </a:cubicBezTo>
                    <a:cubicBezTo>
                      <a:pt x="3" y="1"/>
                      <a:pt x="3" y="2"/>
                      <a:pt x="3" y="2"/>
                    </a:cubicBezTo>
                    <a:cubicBezTo>
                      <a:pt x="5" y="4"/>
                      <a:pt x="12" y="13"/>
                      <a:pt x="22" y="10"/>
                    </a:cubicBezTo>
                    <a:cubicBezTo>
                      <a:pt x="23" y="11"/>
                      <a:pt x="23" y="11"/>
                      <a:pt x="23" y="12"/>
                    </a:cubicBezTo>
                    <a:cubicBezTo>
                      <a:pt x="7" y="17"/>
                      <a:pt x="0" y="3"/>
                      <a:pt x="0" y="3"/>
                    </a:cubicBezTo>
                    <a:cubicBezTo>
                      <a:pt x="0" y="3"/>
                      <a:pt x="0" y="3"/>
                      <a:pt x="0" y="3"/>
                    </a:cubicBezTo>
                    <a:cubicBezTo>
                      <a:pt x="0" y="3"/>
                      <a:pt x="0" y="3"/>
                      <a:pt x="0" y="3"/>
                    </a:cubicBezTo>
                    <a:close/>
                  </a:path>
                </a:pathLst>
              </a:custGeom>
              <a:solidFill>
                <a:srgbClr val="506A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íṣlïḑê">
                <a:extLst>
                  <a:ext uri="{FF2B5EF4-FFF2-40B4-BE49-F238E27FC236}">
                    <a16:creationId xmlns:a16="http://schemas.microsoft.com/office/drawing/2014/main" id="{0ADFED0C-F960-4D55-A376-53782291DC88}"/>
                  </a:ext>
                </a:extLst>
              </p:cNvPr>
              <p:cNvSpPr/>
              <p:nvPr/>
            </p:nvSpPr>
            <p:spPr bwMode="auto">
              <a:xfrm>
                <a:off x="5477742" y="3172291"/>
                <a:ext cx="311945" cy="155973"/>
              </a:xfrm>
              <a:custGeom>
                <a:avLst/>
                <a:gdLst>
                  <a:gd name="T0" fmla="*/ 0 w 5"/>
                  <a:gd name="T1" fmla="*/ 1 h 2"/>
                  <a:gd name="T2" fmla="*/ 2 w 5"/>
                  <a:gd name="T3" fmla="*/ 2 h 2"/>
                  <a:gd name="T4" fmla="*/ 4 w 5"/>
                  <a:gd name="T5" fmla="*/ 2 h 2"/>
                  <a:gd name="T6" fmla="*/ 5 w 5"/>
                  <a:gd name="T7" fmla="*/ 1 h 2"/>
                  <a:gd name="T8" fmla="*/ 5 w 5"/>
                  <a:gd name="T9" fmla="*/ 1 h 2"/>
                  <a:gd name="T10" fmla="*/ 4 w 5"/>
                  <a:gd name="T11" fmla="*/ 0 h 2"/>
                  <a:gd name="T12" fmla="*/ 1 w 5"/>
                  <a:gd name="T13" fmla="*/ 0 h 2"/>
                  <a:gd name="T14" fmla="*/ 0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0" y="1"/>
                    </a:moveTo>
                    <a:cubicBezTo>
                      <a:pt x="0" y="2"/>
                      <a:pt x="1" y="2"/>
                      <a:pt x="2" y="2"/>
                    </a:cubicBezTo>
                    <a:cubicBezTo>
                      <a:pt x="4" y="2"/>
                      <a:pt x="4" y="2"/>
                      <a:pt x="4" y="2"/>
                    </a:cubicBezTo>
                    <a:cubicBezTo>
                      <a:pt x="5" y="2"/>
                      <a:pt x="5" y="2"/>
                      <a:pt x="5" y="1"/>
                    </a:cubicBezTo>
                    <a:cubicBezTo>
                      <a:pt x="5" y="1"/>
                      <a:pt x="5" y="1"/>
                      <a:pt x="5" y="1"/>
                    </a:cubicBezTo>
                    <a:cubicBezTo>
                      <a:pt x="5" y="0"/>
                      <a:pt x="5" y="0"/>
                      <a:pt x="4" y="0"/>
                    </a:cubicBezTo>
                    <a:cubicBezTo>
                      <a:pt x="1" y="0"/>
                      <a:pt x="1" y="0"/>
                      <a:pt x="1" y="0"/>
                    </a:cubicBezTo>
                    <a:cubicBezTo>
                      <a:pt x="1" y="0"/>
                      <a:pt x="0" y="1"/>
                      <a:pt x="0" y="1"/>
                    </a:cubicBezTo>
                    <a:close/>
                  </a:path>
                </a:pathLst>
              </a:custGeom>
              <a:solidFill>
                <a:srgbClr val="FFDE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îSḷide">
                <a:extLst>
                  <a:ext uri="{FF2B5EF4-FFF2-40B4-BE49-F238E27FC236}">
                    <a16:creationId xmlns:a16="http://schemas.microsoft.com/office/drawing/2014/main" id="{D7615B94-B1C5-4088-98EF-1E6AAE250E5E}"/>
                  </a:ext>
                </a:extLst>
              </p:cNvPr>
              <p:cNvSpPr/>
              <p:nvPr/>
            </p:nvSpPr>
            <p:spPr bwMode="auto">
              <a:xfrm>
                <a:off x="4292363" y="2018102"/>
                <a:ext cx="249554" cy="187163"/>
              </a:xfrm>
              <a:custGeom>
                <a:avLst/>
                <a:gdLst>
                  <a:gd name="T0" fmla="*/ 0 w 8"/>
                  <a:gd name="T1" fmla="*/ 6 h 6"/>
                  <a:gd name="T2" fmla="*/ 6 w 8"/>
                  <a:gd name="T3" fmla="*/ 6 h 6"/>
                  <a:gd name="T4" fmla="*/ 8 w 8"/>
                  <a:gd name="T5" fmla="*/ 0 h 6"/>
                  <a:gd name="T6" fmla="*/ 2 w 8"/>
                  <a:gd name="T7" fmla="*/ 0 h 6"/>
                  <a:gd name="T8" fmla="*/ 0 w 8"/>
                  <a:gd name="T9" fmla="*/ 6 h 6"/>
                </a:gdLst>
                <a:ahLst/>
                <a:cxnLst>
                  <a:cxn ang="0">
                    <a:pos x="T0" y="T1"/>
                  </a:cxn>
                  <a:cxn ang="0">
                    <a:pos x="T2" y="T3"/>
                  </a:cxn>
                  <a:cxn ang="0">
                    <a:pos x="T4" y="T5"/>
                  </a:cxn>
                  <a:cxn ang="0">
                    <a:pos x="T6" y="T7"/>
                  </a:cxn>
                  <a:cxn ang="0">
                    <a:pos x="T8" y="T9"/>
                  </a:cxn>
                </a:cxnLst>
                <a:rect l="0" t="0" r="r" b="b"/>
                <a:pathLst>
                  <a:path w="8" h="6">
                    <a:moveTo>
                      <a:pt x="0" y="6"/>
                    </a:moveTo>
                    <a:lnTo>
                      <a:pt x="6" y="6"/>
                    </a:lnTo>
                    <a:lnTo>
                      <a:pt x="8" y="0"/>
                    </a:lnTo>
                    <a:lnTo>
                      <a:pt x="2" y="0"/>
                    </a:lnTo>
                    <a:lnTo>
                      <a:pt x="0" y="6"/>
                    </a:lnTo>
                    <a:close/>
                  </a:path>
                </a:pathLst>
              </a:custGeom>
              <a:solidFill>
                <a:srgbClr val="FFDE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ïṡlïḋè">
                <a:extLst>
                  <a:ext uri="{FF2B5EF4-FFF2-40B4-BE49-F238E27FC236}">
                    <a16:creationId xmlns:a16="http://schemas.microsoft.com/office/drawing/2014/main" id="{DB9F74FF-3625-4F98-9F65-3B4C32ABE3B7}"/>
                  </a:ext>
                </a:extLst>
              </p:cNvPr>
              <p:cNvSpPr/>
              <p:nvPr/>
            </p:nvSpPr>
            <p:spPr bwMode="auto">
              <a:xfrm>
                <a:off x="3855646" y="2142885"/>
                <a:ext cx="779852" cy="1622096"/>
              </a:xfrm>
              <a:custGeom>
                <a:avLst/>
                <a:gdLst>
                  <a:gd name="T0" fmla="*/ 0 w 25"/>
                  <a:gd name="T1" fmla="*/ 50 h 52"/>
                  <a:gd name="T2" fmla="*/ 16 w 25"/>
                  <a:gd name="T3" fmla="*/ 52 h 52"/>
                  <a:gd name="T4" fmla="*/ 25 w 25"/>
                  <a:gd name="T5" fmla="*/ 2 h 52"/>
                  <a:gd name="T6" fmla="*/ 12 w 25"/>
                  <a:gd name="T7" fmla="*/ 0 h 52"/>
                  <a:gd name="T8" fmla="*/ 0 w 25"/>
                  <a:gd name="T9" fmla="*/ 50 h 52"/>
                </a:gdLst>
                <a:ahLst/>
                <a:cxnLst>
                  <a:cxn ang="0">
                    <a:pos x="T0" y="T1"/>
                  </a:cxn>
                  <a:cxn ang="0">
                    <a:pos x="T2" y="T3"/>
                  </a:cxn>
                  <a:cxn ang="0">
                    <a:pos x="T4" y="T5"/>
                  </a:cxn>
                  <a:cxn ang="0">
                    <a:pos x="T6" y="T7"/>
                  </a:cxn>
                  <a:cxn ang="0">
                    <a:pos x="T8" y="T9"/>
                  </a:cxn>
                </a:cxnLst>
                <a:rect l="0" t="0" r="r" b="b"/>
                <a:pathLst>
                  <a:path w="25" h="52">
                    <a:moveTo>
                      <a:pt x="0" y="50"/>
                    </a:moveTo>
                    <a:lnTo>
                      <a:pt x="16" y="52"/>
                    </a:lnTo>
                    <a:lnTo>
                      <a:pt x="25" y="2"/>
                    </a:lnTo>
                    <a:lnTo>
                      <a:pt x="12" y="0"/>
                    </a:lnTo>
                    <a:lnTo>
                      <a:pt x="0" y="50"/>
                    </a:lnTo>
                    <a:close/>
                  </a:path>
                </a:pathLst>
              </a:custGeom>
              <a:solidFill>
                <a:srgbClr val="637E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ïṩ1iďê">
                <a:extLst>
                  <a:ext uri="{FF2B5EF4-FFF2-40B4-BE49-F238E27FC236}">
                    <a16:creationId xmlns:a16="http://schemas.microsoft.com/office/drawing/2014/main" id="{AE19F89D-8B9B-4847-9B51-9856F5A48F9F}"/>
                  </a:ext>
                </a:extLst>
              </p:cNvPr>
              <p:cNvSpPr/>
              <p:nvPr/>
            </p:nvSpPr>
            <p:spPr bwMode="auto">
              <a:xfrm>
                <a:off x="4292363" y="1300641"/>
                <a:ext cx="592690" cy="842244"/>
              </a:xfrm>
              <a:custGeom>
                <a:avLst/>
                <a:gdLst>
                  <a:gd name="T0" fmla="*/ 0 w 9"/>
                  <a:gd name="T1" fmla="*/ 4 h 13"/>
                  <a:gd name="T2" fmla="*/ 1 w 9"/>
                  <a:gd name="T3" fmla="*/ 9 h 13"/>
                  <a:gd name="T4" fmla="*/ 1 w 9"/>
                  <a:gd name="T5" fmla="*/ 12 h 13"/>
                  <a:gd name="T6" fmla="*/ 4 w 9"/>
                  <a:gd name="T7" fmla="*/ 13 h 13"/>
                  <a:gd name="T8" fmla="*/ 7 w 9"/>
                  <a:gd name="T9" fmla="*/ 9 h 13"/>
                  <a:gd name="T10" fmla="*/ 9 w 9"/>
                  <a:gd name="T11" fmla="*/ 9 h 13"/>
                  <a:gd name="T12" fmla="*/ 8 w 9"/>
                  <a:gd name="T13" fmla="*/ 6 h 13"/>
                  <a:gd name="T14" fmla="*/ 8 w 9"/>
                  <a:gd name="T15" fmla="*/ 5 h 13"/>
                  <a:gd name="T16" fmla="*/ 5 w 9"/>
                  <a:gd name="T17" fmla="*/ 0 h 13"/>
                  <a:gd name="T18" fmla="*/ 5 w 9"/>
                  <a:gd name="T19" fmla="*/ 0 h 13"/>
                  <a:gd name="T20" fmla="*/ 0 w 9"/>
                  <a:gd name="T21" fmla="*/ 3 h 13"/>
                  <a:gd name="T22" fmla="*/ 0 w 9"/>
                  <a:gd name="T23"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3">
                    <a:moveTo>
                      <a:pt x="0" y="4"/>
                    </a:moveTo>
                    <a:cubicBezTo>
                      <a:pt x="0" y="6"/>
                      <a:pt x="0" y="8"/>
                      <a:pt x="1" y="9"/>
                    </a:cubicBezTo>
                    <a:cubicBezTo>
                      <a:pt x="1" y="12"/>
                      <a:pt x="1" y="12"/>
                      <a:pt x="1" y="12"/>
                    </a:cubicBezTo>
                    <a:cubicBezTo>
                      <a:pt x="4" y="13"/>
                      <a:pt x="4" y="13"/>
                      <a:pt x="4" y="13"/>
                    </a:cubicBezTo>
                    <a:cubicBezTo>
                      <a:pt x="6" y="13"/>
                      <a:pt x="7" y="12"/>
                      <a:pt x="7" y="9"/>
                    </a:cubicBezTo>
                    <a:cubicBezTo>
                      <a:pt x="9" y="9"/>
                      <a:pt x="9" y="9"/>
                      <a:pt x="9" y="9"/>
                    </a:cubicBezTo>
                    <a:cubicBezTo>
                      <a:pt x="8" y="6"/>
                      <a:pt x="8" y="6"/>
                      <a:pt x="8" y="6"/>
                    </a:cubicBezTo>
                    <a:cubicBezTo>
                      <a:pt x="8" y="5"/>
                      <a:pt x="8" y="5"/>
                      <a:pt x="8" y="5"/>
                    </a:cubicBezTo>
                    <a:cubicBezTo>
                      <a:pt x="9" y="3"/>
                      <a:pt x="8" y="1"/>
                      <a:pt x="5" y="0"/>
                    </a:cubicBezTo>
                    <a:cubicBezTo>
                      <a:pt x="5" y="0"/>
                      <a:pt x="5" y="0"/>
                      <a:pt x="5" y="0"/>
                    </a:cubicBezTo>
                    <a:cubicBezTo>
                      <a:pt x="3" y="0"/>
                      <a:pt x="1" y="1"/>
                      <a:pt x="0" y="3"/>
                    </a:cubicBezTo>
                    <a:lnTo>
                      <a:pt x="0" y="4"/>
                    </a:lnTo>
                    <a:close/>
                  </a:path>
                </a:pathLst>
              </a:custGeom>
              <a:solidFill>
                <a:srgbClr val="FFDE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îšlïḓe">
                <a:extLst>
                  <a:ext uri="{FF2B5EF4-FFF2-40B4-BE49-F238E27FC236}">
                    <a16:creationId xmlns:a16="http://schemas.microsoft.com/office/drawing/2014/main" id="{27B92848-CEDD-43DB-98FD-2CE885A32C74}"/>
                  </a:ext>
                </a:extLst>
              </p:cNvPr>
              <p:cNvSpPr/>
              <p:nvPr/>
            </p:nvSpPr>
            <p:spPr bwMode="auto">
              <a:xfrm>
                <a:off x="4229983" y="1238250"/>
                <a:ext cx="655081" cy="592690"/>
              </a:xfrm>
              <a:custGeom>
                <a:avLst/>
                <a:gdLst>
                  <a:gd name="T0" fmla="*/ 2 w 10"/>
                  <a:gd name="T1" fmla="*/ 8 h 9"/>
                  <a:gd name="T2" fmla="*/ 4 w 10"/>
                  <a:gd name="T3" fmla="*/ 6 h 9"/>
                  <a:gd name="T4" fmla="*/ 5 w 10"/>
                  <a:gd name="T5" fmla="*/ 8 h 9"/>
                  <a:gd name="T6" fmla="*/ 8 w 10"/>
                  <a:gd name="T7" fmla="*/ 5 h 9"/>
                  <a:gd name="T8" fmla="*/ 8 w 10"/>
                  <a:gd name="T9" fmla="*/ 2 h 9"/>
                  <a:gd name="T10" fmla="*/ 7 w 10"/>
                  <a:gd name="T11" fmla="*/ 0 h 9"/>
                  <a:gd name="T12" fmla="*/ 7 w 10"/>
                  <a:gd name="T13" fmla="*/ 0 h 9"/>
                  <a:gd name="T14" fmla="*/ 2 w 10"/>
                  <a:gd name="T15" fmla="*/ 3 h 9"/>
                  <a:gd name="T16" fmla="*/ 2 w 10"/>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2" y="8"/>
                    </a:moveTo>
                    <a:cubicBezTo>
                      <a:pt x="3" y="9"/>
                      <a:pt x="3" y="6"/>
                      <a:pt x="4" y="6"/>
                    </a:cubicBezTo>
                    <a:cubicBezTo>
                      <a:pt x="6" y="7"/>
                      <a:pt x="4" y="8"/>
                      <a:pt x="5" y="8"/>
                    </a:cubicBezTo>
                    <a:cubicBezTo>
                      <a:pt x="6" y="9"/>
                      <a:pt x="5" y="4"/>
                      <a:pt x="8" y="5"/>
                    </a:cubicBezTo>
                    <a:cubicBezTo>
                      <a:pt x="10" y="5"/>
                      <a:pt x="8" y="4"/>
                      <a:pt x="8" y="2"/>
                    </a:cubicBezTo>
                    <a:cubicBezTo>
                      <a:pt x="6" y="3"/>
                      <a:pt x="9" y="1"/>
                      <a:pt x="7" y="0"/>
                    </a:cubicBezTo>
                    <a:cubicBezTo>
                      <a:pt x="7" y="0"/>
                      <a:pt x="7" y="0"/>
                      <a:pt x="7" y="0"/>
                    </a:cubicBezTo>
                    <a:cubicBezTo>
                      <a:pt x="4" y="0"/>
                      <a:pt x="2" y="1"/>
                      <a:pt x="2" y="3"/>
                    </a:cubicBezTo>
                    <a:cubicBezTo>
                      <a:pt x="2" y="3"/>
                      <a:pt x="0" y="8"/>
                      <a:pt x="2" y="8"/>
                    </a:cubicBezTo>
                    <a:close/>
                  </a:path>
                </a:pathLst>
              </a:custGeom>
              <a:solidFill>
                <a:srgbClr val="753A1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iṧḻïḑè">
                <a:extLst>
                  <a:ext uri="{FF2B5EF4-FFF2-40B4-BE49-F238E27FC236}">
                    <a16:creationId xmlns:a16="http://schemas.microsoft.com/office/drawing/2014/main" id="{26C81796-F098-4300-91AF-35AB6A058CBC}"/>
                  </a:ext>
                </a:extLst>
              </p:cNvPr>
              <p:cNvSpPr/>
              <p:nvPr/>
            </p:nvSpPr>
            <p:spPr bwMode="auto">
              <a:xfrm>
                <a:off x="4229983" y="2392439"/>
                <a:ext cx="1372542" cy="1122988"/>
              </a:xfrm>
              <a:custGeom>
                <a:avLst/>
                <a:gdLst>
                  <a:gd name="T0" fmla="*/ 0 w 21"/>
                  <a:gd name="T1" fmla="*/ 2 h 17"/>
                  <a:gd name="T2" fmla="*/ 1 w 21"/>
                  <a:gd name="T3" fmla="*/ 0 h 17"/>
                  <a:gd name="T4" fmla="*/ 3 w 21"/>
                  <a:gd name="T5" fmla="*/ 1 h 17"/>
                  <a:gd name="T6" fmla="*/ 4 w 21"/>
                  <a:gd name="T7" fmla="*/ 1 h 17"/>
                  <a:gd name="T8" fmla="*/ 21 w 21"/>
                  <a:gd name="T9" fmla="*/ 12 h 17"/>
                  <a:gd name="T10" fmla="*/ 21 w 21"/>
                  <a:gd name="T11" fmla="*/ 14 h 17"/>
                  <a:gd name="T12" fmla="*/ 0 w 21"/>
                  <a:gd name="T13" fmla="*/ 2 h 17"/>
                  <a:gd name="T14" fmla="*/ 0 w 21"/>
                  <a:gd name="T15" fmla="*/ 2 h 17"/>
                  <a:gd name="T16" fmla="*/ 0 w 21"/>
                  <a:gd name="T1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
                    <a:moveTo>
                      <a:pt x="0" y="2"/>
                    </a:moveTo>
                    <a:cubicBezTo>
                      <a:pt x="0" y="1"/>
                      <a:pt x="0" y="0"/>
                      <a:pt x="1" y="0"/>
                    </a:cubicBezTo>
                    <a:cubicBezTo>
                      <a:pt x="2" y="0"/>
                      <a:pt x="3" y="0"/>
                      <a:pt x="3" y="1"/>
                    </a:cubicBezTo>
                    <a:cubicBezTo>
                      <a:pt x="3" y="1"/>
                      <a:pt x="4" y="1"/>
                      <a:pt x="4" y="1"/>
                    </a:cubicBezTo>
                    <a:cubicBezTo>
                      <a:pt x="5" y="3"/>
                      <a:pt x="10" y="13"/>
                      <a:pt x="21" y="12"/>
                    </a:cubicBezTo>
                    <a:cubicBezTo>
                      <a:pt x="21" y="13"/>
                      <a:pt x="21" y="13"/>
                      <a:pt x="21" y="14"/>
                    </a:cubicBezTo>
                    <a:cubicBezTo>
                      <a:pt x="5" y="17"/>
                      <a:pt x="0" y="2"/>
                      <a:pt x="0" y="2"/>
                    </a:cubicBezTo>
                    <a:cubicBezTo>
                      <a:pt x="0" y="2"/>
                      <a:pt x="0" y="2"/>
                      <a:pt x="0" y="2"/>
                    </a:cubicBezTo>
                    <a:cubicBezTo>
                      <a:pt x="0" y="2"/>
                      <a:pt x="0" y="2"/>
                      <a:pt x="0" y="2"/>
                    </a:cubicBezTo>
                    <a:close/>
                  </a:path>
                </a:pathLst>
              </a:custGeom>
              <a:solidFill>
                <a:srgbClr val="728EB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íşḷïḋé">
                <a:extLst>
                  <a:ext uri="{FF2B5EF4-FFF2-40B4-BE49-F238E27FC236}">
                    <a16:creationId xmlns:a16="http://schemas.microsoft.com/office/drawing/2014/main" id="{F2ABF674-B016-4314-A251-800FB588A11F}"/>
                  </a:ext>
                </a:extLst>
              </p:cNvPr>
              <p:cNvSpPr/>
              <p:nvPr/>
            </p:nvSpPr>
            <p:spPr bwMode="auto">
              <a:xfrm>
                <a:off x="4697890" y="1674967"/>
                <a:ext cx="62391" cy="93581"/>
              </a:xfrm>
              <a:custGeom>
                <a:avLst/>
                <a:gdLst>
                  <a:gd name="T0" fmla="*/ 0 w 1"/>
                  <a:gd name="T1" fmla="*/ 1 h 1"/>
                  <a:gd name="T2" fmla="*/ 0 w 1"/>
                  <a:gd name="T3" fmla="*/ 1 h 1"/>
                  <a:gd name="T4" fmla="*/ 1 w 1"/>
                  <a:gd name="T5" fmla="*/ 1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1" y="1"/>
                      <a:pt x="1" y="1"/>
                      <a:pt x="1" y="1"/>
                    </a:cubicBezTo>
                    <a:cubicBezTo>
                      <a:pt x="1" y="1"/>
                      <a:pt x="1" y="0"/>
                      <a:pt x="1" y="0"/>
                    </a:cubicBezTo>
                    <a:cubicBezTo>
                      <a:pt x="0" y="0"/>
                      <a:pt x="0" y="0"/>
                      <a:pt x="0" y="1"/>
                    </a:cubicBezTo>
                    <a:close/>
                  </a:path>
                </a:pathLst>
              </a:cu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ïśľiḓe">
                <a:extLst>
                  <a:ext uri="{FF2B5EF4-FFF2-40B4-BE49-F238E27FC236}">
                    <a16:creationId xmlns:a16="http://schemas.microsoft.com/office/drawing/2014/main" id="{FAC4C49E-4C88-454E-BCB5-9CAA8E1AF219}"/>
                  </a:ext>
                </a:extLst>
              </p:cNvPr>
              <p:cNvSpPr/>
              <p:nvPr/>
            </p:nvSpPr>
            <p:spPr bwMode="auto">
              <a:xfrm>
                <a:off x="4697890" y="1612587"/>
                <a:ext cx="124772" cy="62391"/>
              </a:xfrm>
              <a:custGeom>
                <a:avLst/>
                <a:gdLst>
                  <a:gd name="T0" fmla="*/ 0 w 4"/>
                  <a:gd name="T1" fmla="*/ 2 h 2"/>
                  <a:gd name="T2" fmla="*/ 4 w 4"/>
                  <a:gd name="T3" fmla="*/ 2 h 2"/>
                  <a:gd name="T4" fmla="*/ 4 w 4"/>
                  <a:gd name="T5" fmla="*/ 2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4" y="2"/>
                    </a:lnTo>
                    <a:lnTo>
                      <a:pt x="4" y="2"/>
                    </a:lnTo>
                    <a:lnTo>
                      <a:pt x="0" y="0"/>
                    </a:lnTo>
                    <a:lnTo>
                      <a:pt x="0" y="2"/>
                    </a:lnTo>
                    <a:close/>
                  </a:path>
                </a:pathLst>
              </a:cu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ïṩlîḍe">
                <a:extLst>
                  <a:ext uri="{FF2B5EF4-FFF2-40B4-BE49-F238E27FC236}">
                    <a16:creationId xmlns:a16="http://schemas.microsoft.com/office/drawing/2014/main" id="{603C38F1-F3ED-419C-8913-385E8E958C3A}"/>
                  </a:ext>
                </a:extLst>
              </p:cNvPr>
              <p:cNvSpPr/>
              <p:nvPr/>
            </p:nvSpPr>
            <p:spPr bwMode="auto">
              <a:xfrm>
                <a:off x="4947444" y="5917364"/>
                <a:ext cx="592690" cy="124772"/>
              </a:xfrm>
              <a:custGeom>
                <a:avLst/>
                <a:gdLst>
                  <a:gd name="T0" fmla="*/ 19 w 19"/>
                  <a:gd name="T1" fmla="*/ 2 h 4"/>
                  <a:gd name="T2" fmla="*/ 19 w 19"/>
                  <a:gd name="T3" fmla="*/ 4 h 4"/>
                  <a:gd name="T4" fmla="*/ 13 w 19"/>
                  <a:gd name="T5" fmla="*/ 4 h 4"/>
                  <a:gd name="T6" fmla="*/ 6 w 19"/>
                  <a:gd name="T7" fmla="*/ 2 h 4"/>
                  <a:gd name="T8" fmla="*/ 4 w 19"/>
                  <a:gd name="T9" fmla="*/ 2 h 4"/>
                  <a:gd name="T10" fmla="*/ 0 w 19"/>
                  <a:gd name="T11" fmla="*/ 2 h 4"/>
                  <a:gd name="T12" fmla="*/ 0 w 19"/>
                  <a:gd name="T13" fmla="*/ 0 h 4"/>
                  <a:gd name="T14" fmla="*/ 19 w 19"/>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4">
                    <a:moveTo>
                      <a:pt x="19" y="2"/>
                    </a:moveTo>
                    <a:lnTo>
                      <a:pt x="19" y="4"/>
                    </a:lnTo>
                    <a:lnTo>
                      <a:pt x="13" y="4"/>
                    </a:lnTo>
                    <a:lnTo>
                      <a:pt x="6" y="2"/>
                    </a:lnTo>
                    <a:lnTo>
                      <a:pt x="4" y="2"/>
                    </a:lnTo>
                    <a:lnTo>
                      <a:pt x="0" y="2"/>
                    </a:lnTo>
                    <a:lnTo>
                      <a:pt x="0" y="0"/>
                    </a:lnTo>
                    <a:lnTo>
                      <a:pt x="19" y="2"/>
                    </a:lnTo>
                    <a:close/>
                  </a:path>
                </a:pathLst>
              </a:custGeom>
              <a:solidFill>
                <a:srgbClr val="635D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iSḷíḋé">
                <a:extLst>
                  <a:ext uri="{FF2B5EF4-FFF2-40B4-BE49-F238E27FC236}">
                    <a16:creationId xmlns:a16="http://schemas.microsoft.com/office/drawing/2014/main" id="{6FE938B0-080A-40BA-ABF6-B2EE289E5121}"/>
                  </a:ext>
                </a:extLst>
              </p:cNvPr>
              <p:cNvSpPr/>
              <p:nvPr/>
            </p:nvSpPr>
            <p:spPr bwMode="auto">
              <a:xfrm>
                <a:off x="4417146" y="1674967"/>
                <a:ext cx="124772" cy="155973"/>
              </a:xfrm>
              <a:custGeom>
                <a:avLst/>
                <a:gdLst>
                  <a:gd name="T0" fmla="*/ 0 w 2"/>
                  <a:gd name="T1" fmla="*/ 0 h 2"/>
                  <a:gd name="T2" fmla="*/ 1 w 2"/>
                  <a:gd name="T3" fmla="*/ 2 h 2"/>
                  <a:gd name="T4" fmla="*/ 2 w 2"/>
                  <a:gd name="T5" fmla="*/ 1 h 2"/>
                  <a:gd name="T6" fmla="*/ 1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1"/>
                      <a:pt x="0" y="1"/>
                      <a:pt x="1" y="2"/>
                    </a:cubicBezTo>
                    <a:cubicBezTo>
                      <a:pt x="1" y="2"/>
                      <a:pt x="2" y="1"/>
                      <a:pt x="2" y="1"/>
                    </a:cubicBezTo>
                    <a:cubicBezTo>
                      <a:pt x="2" y="0"/>
                      <a:pt x="2" y="0"/>
                      <a:pt x="1" y="0"/>
                    </a:cubicBezTo>
                    <a:cubicBezTo>
                      <a:pt x="1" y="0"/>
                      <a:pt x="0" y="0"/>
                      <a:pt x="0" y="0"/>
                    </a:cubicBezTo>
                    <a:close/>
                  </a:path>
                </a:pathLst>
              </a:custGeom>
              <a:solidFill>
                <a:srgbClr val="FFEB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îšlîde">
                <a:extLst>
                  <a:ext uri="{FF2B5EF4-FFF2-40B4-BE49-F238E27FC236}">
                    <a16:creationId xmlns:a16="http://schemas.microsoft.com/office/drawing/2014/main" id="{94C309EA-D332-467D-A903-CF104C2BBE7D}"/>
                  </a:ext>
                </a:extLst>
              </p:cNvPr>
              <p:cNvSpPr/>
              <p:nvPr/>
            </p:nvSpPr>
            <p:spPr bwMode="auto">
              <a:xfrm>
                <a:off x="4417146" y="1674967"/>
                <a:ext cx="124772" cy="93581"/>
              </a:xfrm>
              <a:custGeom>
                <a:avLst/>
                <a:gdLst>
                  <a:gd name="T0" fmla="*/ 1 w 2"/>
                  <a:gd name="T1" fmla="*/ 0 h 1"/>
                  <a:gd name="T2" fmla="*/ 1 w 2"/>
                  <a:gd name="T3" fmla="*/ 1 h 1"/>
                  <a:gd name="T4" fmla="*/ 1 w 2"/>
                  <a:gd name="T5" fmla="*/ 1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0" y="1"/>
                      <a:pt x="1" y="1"/>
                      <a:pt x="1" y="1"/>
                    </a:cubicBezTo>
                    <a:cubicBezTo>
                      <a:pt x="1" y="1"/>
                      <a:pt x="1" y="1"/>
                      <a:pt x="1" y="1"/>
                    </a:cubicBezTo>
                    <a:cubicBezTo>
                      <a:pt x="2" y="0"/>
                      <a:pt x="1" y="0"/>
                      <a:pt x="1" y="0"/>
                    </a:cubicBezTo>
                    <a:cubicBezTo>
                      <a:pt x="1" y="0"/>
                      <a:pt x="1" y="0"/>
                      <a:pt x="1" y="0"/>
                    </a:cubicBezTo>
                    <a:close/>
                  </a:path>
                </a:pathLst>
              </a:custGeom>
              <a:solidFill>
                <a:srgbClr val="F2D0B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íṧḻïḑè">
                <a:extLst>
                  <a:ext uri="{FF2B5EF4-FFF2-40B4-BE49-F238E27FC236}">
                    <a16:creationId xmlns:a16="http://schemas.microsoft.com/office/drawing/2014/main" id="{B169BF72-7B1B-4505-8BF9-EEDDDE324302}"/>
                  </a:ext>
                </a:extLst>
              </p:cNvPr>
              <p:cNvSpPr/>
              <p:nvPr/>
            </p:nvSpPr>
            <p:spPr bwMode="auto">
              <a:xfrm>
                <a:off x="4292363" y="1238250"/>
                <a:ext cx="655081" cy="374326"/>
              </a:xfrm>
              <a:custGeom>
                <a:avLst/>
                <a:gdLst>
                  <a:gd name="T0" fmla="*/ 6 w 10"/>
                  <a:gd name="T1" fmla="*/ 0 h 6"/>
                  <a:gd name="T2" fmla="*/ 0 w 10"/>
                  <a:gd name="T3" fmla="*/ 4 h 6"/>
                  <a:gd name="T4" fmla="*/ 9 w 10"/>
                  <a:gd name="T5" fmla="*/ 6 h 6"/>
                  <a:gd name="T6" fmla="*/ 6 w 10"/>
                  <a:gd name="T7" fmla="*/ 0 h 6"/>
                </a:gdLst>
                <a:ahLst/>
                <a:cxnLst>
                  <a:cxn ang="0">
                    <a:pos x="T0" y="T1"/>
                  </a:cxn>
                  <a:cxn ang="0">
                    <a:pos x="T2" y="T3"/>
                  </a:cxn>
                  <a:cxn ang="0">
                    <a:pos x="T4" y="T5"/>
                  </a:cxn>
                  <a:cxn ang="0">
                    <a:pos x="T6" y="T7"/>
                  </a:cxn>
                </a:cxnLst>
                <a:rect l="0" t="0" r="r" b="b"/>
                <a:pathLst>
                  <a:path w="10" h="6">
                    <a:moveTo>
                      <a:pt x="6" y="0"/>
                    </a:moveTo>
                    <a:cubicBezTo>
                      <a:pt x="3" y="0"/>
                      <a:pt x="0" y="1"/>
                      <a:pt x="0" y="4"/>
                    </a:cubicBezTo>
                    <a:cubicBezTo>
                      <a:pt x="9" y="6"/>
                      <a:pt x="9" y="6"/>
                      <a:pt x="9" y="6"/>
                    </a:cubicBezTo>
                    <a:cubicBezTo>
                      <a:pt x="10" y="4"/>
                      <a:pt x="8" y="1"/>
                      <a:pt x="6" y="0"/>
                    </a:cubicBezTo>
                    <a:close/>
                  </a:path>
                </a:pathLst>
              </a:custGeom>
              <a:solidFill>
                <a:srgbClr val="4A61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îSlíḍé">
                <a:extLst>
                  <a:ext uri="{FF2B5EF4-FFF2-40B4-BE49-F238E27FC236}">
                    <a16:creationId xmlns:a16="http://schemas.microsoft.com/office/drawing/2014/main" id="{F11F5A1C-0F5F-4923-8048-B266A35DE6FE}"/>
                  </a:ext>
                </a:extLst>
              </p:cNvPr>
              <p:cNvSpPr/>
              <p:nvPr/>
            </p:nvSpPr>
            <p:spPr bwMode="auto">
              <a:xfrm>
                <a:off x="4885053" y="1612587"/>
                <a:ext cx="187163" cy="62391"/>
              </a:xfrm>
              <a:custGeom>
                <a:avLst/>
                <a:gdLst>
                  <a:gd name="T0" fmla="*/ 6 w 6"/>
                  <a:gd name="T1" fmla="*/ 2 h 2"/>
                  <a:gd name="T2" fmla="*/ 0 w 6"/>
                  <a:gd name="T3" fmla="*/ 0 h 2"/>
                  <a:gd name="T4" fmla="*/ 0 w 6"/>
                  <a:gd name="T5" fmla="*/ 0 h 2"/>
                  <a:gd name="T6" fmla="*/ 6 w 6"/>
                  <a:gd name="T7" fmla="*/ 0 h 2"/>
                  <a:gd name="T8" fmla="*/ 6 w 6"/>
                  <a:gd name="T9" fmla="*/ 2 h 2"/>
                </a:gdLst>
                <a:ahLst/>
                <a:cxnLst>
                  <a:cxn ang="0">
                    <a:pos x="T0" y="T1"/>
                  </a:cxn>
                  <a:cxn ang="0">
                    <a:pos x="T2" y="T3"/>
                  </a:cxn>
                  <a:cxn ang="0">
                    <a:pos x="T4" y="T5"/>
                  </a:cxn>
                  <a:cxn ang="0">
                    <a:pos x="T6" y="T7"/>
                  </a:cxn>
                  <a:cxn ang="0">
                    <a:pos x="T8" y="T9"/>
                  </a:cxn>
                </a:cxnLst>
                <a:rect l="0" t="0" r="r" b="b"/>
                <a:pathLst>
                  <a:path w="6" h="2">
                    <a:moveTo>
                      <a:pt x="6" y="2"/>
                    </a:moveTo>
                    <a:lnTo>
                      <a:pt x="0" y="0"/>
                    </a:lnTo>
                    <a:lnTo>
                      <a:pt x="0" y="0"/>
                    </a:lnTo>
                    <a:lnTo>
                      <a:pt x="6" y="0"/>
                    </a:lnTo>
                    <a:lnTo>
                      <a:pt x="6" y="2"/>
                    </a:lnTo>
                    <a:close/>
                  </a:path>
                </a:pathLst>
              </a:custGeom>
              <a:solidFill>
                <a:srgbClr val="4A61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Tree>
    <p:custDataLst>
      <p:tags r:id="rId1"/>
    </p:custDataLst>
    <p:extLst>
      <p:ext uri="{BB962C8B-B14F-4D97-AF65-F5344CB8AC3E}">
        <p14:creationId xmlns:p14="http://schemas.microsoft.com/office/powerpoint/2010/main" val="33800667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矩形 12"/>
          <p:cNvSpPr/>
          <p:nvPr/>
        </p:nvSpPr>
        <p:spPr>
          <a:xfrm>
            <a:off x="0" y="5377685"/>
            <a:ext cx="12192000" cy="467246"/>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grpSp>
        <p:nvGrpSpPr>
          <p:cNvPr id="4" name="组合 3"/>
          <p:cNvGrpSpPr/>
          <p:nvPr/>
        </p:nvGrpSpPr>
        <p:grpSpPr>
          <a:xfrm>
            <a:off x="1935539" y="602618"/>
            <a:ext cx="3143809" cy="708184"/>
            <a:chOff x="1935539" y="604570"/>
            <a:chExt cx="3143809" cy="708184"/>
          </a:xfrm>
        </p:grpSpPr>
        <p:sp>
          <p:nvSpPr>
            <p:cNvPr id="11" name="矩形 10"/>
            <p:cNvSpPr/>
            <p:nvPr/>
          </p:nvSpPr>
          <p:spPr>
            <a:xfrm>
              <a:off x="1935539" y="604570"/>
              <a:ext cx="2749471" cy="430374"/>
            </a:xfrm>
            <a:prstGeom prst="rect">
              <a:avLst/>
            </a:prstGeom>
          </p:spPr>
          <p:txBody>
            <a:bodyPr wrap="none">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对平台服务提供商而言</a:t>
              </a:r>
            </a:p>
          </p:txBody>
        </p:sp>
        <p:sp>
          <p:nvSpPr>
            <p:cNvPr id="12" name="矩形 11"/>
            <p:cNvSpPr/>
            <p:nvPr/>
          </p:nvSpPr>
          <p:spPr>
            <a:xfrm>
              <a:off x="1935539" y="974200"/>
              <a:ext cx="3143809" cy="338554"/>
            </a:xfrm>
            <a:prstGeom prst="rect">
              <a:avLst/>
            </a:prstGeom>
          </p:spPr>
          <p:txBody>
            <a:bodyPr wrap="none">
              <a:spAutoFit/>
            </a:bodyPr>
            <a:lstStyle/>
            <a:p>
              <a:r>
                <a:rPr lang="en-US" altLang="zh-CN" sz="1600" dirty="0">
                  <a:solidFill>
                    <a:schemeClr val="bg1">
                      <a:lumMod val="75000"/>
                    </a:schemeClr>
                  </a:solidFill>
                </a:rPr>
                <a:t>For Service Providers of Platforms</a:t>
              </a:r>
            </a:p>
          </p:txBody>
        </p:sp>
      </p:grpSp>
      <p:sp>
        <p:nvSpPr>
          <p:cNvPr id="14" name="矩形 13"/>
          <p:cNvSpPr/>
          <p:nvPr/>
        </p:nvSpPr>
        <p:spPr>
          <a:xfrm>
            <a:off x="5645224" y="2442684"/>
            <a:ext cx="5608905" cy="1569660"/>
          </a:xfrm>
          <a:prstGeom prst="rect">
            <a:avLst/>
          </a:prstGeom>
        </p:spPr>
        <p:txBody>
          <a:bodyPr wrap="square">
            <a:spAutoFit/>
          </a:bodyPr>
          <a:lstStyle/>
          <a:p>
            <a:pP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O2O</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模式可带来大规模高黏度的消费者，进而能争取到更多的商家资源。掌握庞大的消费者数据资源，且本地化程度较高的垂直网站借助</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O2O</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模式，还能为商家提供其他增值服务</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0" y="646133"/>
            <a:ext cx="1551008" cy="621154"/>
            <a:chOff x="0" y="600667"/>
            <a:chExt cx="1551008" cy="621154"/>
          </a:xfrm>
          <a:solidFill>
            <a:srgbClr val="FFC353"/>
          </a:solidFill>
        </p:grpSpPr>
        <p:sp>
          <p:nvSpPr>
            <p:cNvPr id="23" name="矩形 22"/>
            <p:cNvSpPr/>
            <p:nvPr/>
          </p:nvSpPr>
          <p:spPr>
            <a:xfrm>
              <a:off x="0" y="600667"/>
              <a:ext cx="1261641" cy="6211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sp>
          <p:nvSpPr>
            <p:cNvPr id="24" name="矩形 23"/>
            <p:cNvSpPr/>
            <p:nvPr/>
          </p:nvSpPr>
          <p:spPr>
            <a:xfrm>
              <a:off x="1362591" y="600667"/>
              <a:ext cx="188417" cy="6211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微软雅黑" panose="020B0503020204020204" pitchFamily="34" charset="-122"/>
                <a:ea typeface="微软雅黑" panose="020B0503020204020204" pitchFamily="34" charset="-122"/>
              </a:endParaRPr>
            </a:p>
          </p:txBody>
        </p:sp>
      </p:grpSp>
      <p:sp>
        <p:nvSpPr>
          <p:cNvPr id="25" name="矩形 24"/>
          <p:cNvSpPr/>
          <p:nvPr/>
        </p:nvSpPr>
        <p:spPr>
          <a:xfrm>
            <a:off x="5917857" y="5611308"/>
            <a:ext cx="576000" cy="576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183767" y="5611308"/>
            <a:ext cx="576000" cy="576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449677" y="5611308"/>
            <a:ext cx="576000" cy="576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15587" y="5611308"/>
            <a:ext cx="576000" cy="576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981496" y="5611308"/>
            <a:ext cx="576000" cy="576000"/>
          </a:xfrm>
          <a:prstGeom prst="rect">
            <a:avLst/>
          </a:prstGeom>
          <a:solidFill>
            <a:srgbClr val="FFFE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1023bac6-5706-41a8-8969-67535e3067e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1736203" y="2128319"/>
            <a:ext cx="2570020" cy="2388335"/>
            <a:chOff x="6985628" y="1923003"/>
            <a:chExt cx="4534860" cy="4214272"/>
          </a:xfrm>
        </p:grpSpPr>
        <p:sp>
          <p:nvSpPr>
            <p:cNvPr id="56" name="îṣ1iďè">
              <a:extLst>
                <a:ext uri="{FF2B5EF4-FFF2-40B4-BE49-F238E27FC236}">
                  <a16:creationId xmlns:a16="http://schemas.microsoft.com/office/drawing/2014/main" id="{D7A926F3-52AD-4EF9-85C7-B6A780527B09}"/>
                </a:ext>
              </a:extLst>
            </p:cNvPr>
            <p:cNvSpPr/>
            <p:nvPr/>
          </p:nvSpPr>
          <p:spPr bwMode="auto">
            <a:xfrm>
              <a:off x="7316902" y="4748061"/>
              <a:ext cx="1016166" cy="1013252"/>
            </a:xfrm>
            <a:prstGeom prst="ellipse">
              <a:avLst/>
            </a:prstGeom>
            <a:solidFill>
              <a:srgbClr val="D5DE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ïṡľîďè">
              <a:extLst>
                <a:ext uri="{FF2B5EF4-FFF2-40B4-BE49-F238E27FC236}">
                  <a16:creationId xmlns:a16="http://schemas.microsoft.com/office/drawing/2014/main" id="{CDFCD59A-8F8E-4E10-95D2-356D691F048F}"/>
                </a:ext>
              </a:extLst>
            </p:cNvPr>
            <p:cNvSpPr/>
            <p:nvPr/>
          </p:nvSpPr>
          <p:spPr bwMode="auto">
            <a:xfrm>
              <a:off x="10837539" y="4899612"/>
              <a:ext cx="619803" cy="619803"/>
            </a:xfrm>
            <a:prstGeom prst="ellipse">
              <a:avLst/>
            </a:prstGeom>
            <a:solidFill>
              <a:srgbClr val="D5DE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îsḷiḋè">
              <a:extLst>
                <a:ext uri="{FF2B5EF4-FFF2-40B4-BE49-F238E27FC236}">
                  <a16:creationId xmlns:a16="http://schemas.microsoft.com/office/drawing/2014/main" id="{0ABC02A2-B116-4B39-A148-1FF390E86791}"/>
                </a:ext>
              </a:extLst>
            </p:cNvPr>
            <p:cNvSpPr/>
            <p:nvPr/>
          </p:nvSpPr>
          <p:spPr bwMode="auto">
            <a:xfrm>
              <a:off x="10041898" y="4704345"/>
              <a:ext cx="895703" cy="896674"/>
            </a:xfrm>
            <a:prstGeom prst="ellipse">
              <a:avLst/>
            </a:prstGeom>
            <a:solidFill>
              <a:srgbClr val="D5DE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ísliḓê">
              <a:extLst>
                <a:ext uri="{FF2B5EF4-FFF2-40B4-BE49-F238E27FC236}">
                  <a16:creationId xmlns:a16="http://schemas.microsoft.com/office/drawing/2014/main" id="{BEF02378-553B-4AC1-9011-02B6A444B350}"/>
                </a:ext>
              </a:extLst>
            </p:cNvPr>
            <p:cNvSpPr/>
            <p:nvPr/>
          </p:nvSpPr>
          <p:spPr bwMode="auto">
            <a:xfrm>
              <a:off x="7179924" y="5016189"/>
              <a:ext cx="536256" cy="535284"/>
            </a:xfrm>
            <a:prstGeom prst="ellipse">
              <a:avLst/>
            </a:prstGeom>
            <a:solidFill>
              <a:srgbClr val="30A0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íşḻïďè">
              <a:extLst>
                <a:ext uri="{FF2B5EF4-FFF2-40B4-BE49-F238E27FC236}">
                  <a16:creationId xmlns:a16="http://schemas.microsoft.com/office/drawing/2014/main" id="{BB454566-C1C8-48C8-9477-537648C8C86F}"/>
                </a:ext>
              </a:extLst>
            </p:cNvPr>
            <p:cNvSpPr/>
            <p:nvPr/>
          </p:nvSpPr>
          <p:spPr bwMode="auto">
            <a:xfrm>
              <a:off x="10474206" y="4926813"/>
              <a:ext cx="536256" cy="536256"/>
            </a:xfrm>
            <a:prstGeom prst="ellipse">
              <a:avLst/>
            </a:prstGeom>
            <a:solidFill>
              <a:srgbClr val="30A0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ïŝļiḓé">
              <a:extLst>
                <a:ext uri="{FF2B5EF4-FFF2-40B4-BE49-F238E27FC236}">
                  <a16:creationId xmlns:a16="http://schemas.microsoft.com/office/drawing/2014/main" id="{810979E2-9338-4F52-9D23-E6B3C774CD41}"/>
                </a:ext>
              </a:extLst>
            </p:cNvPr>
            <p:cNvSpPr/>
            <p:nvPr/>
          </p:nvSpPr>
          <p:spPr bwMode="auto">
            <a:xfrm>
              <a:off x="6985628" y="5238658"/>
              <a:ext cx="4534860" cy="898617"/>
            </a:xfrm>
            <a:prstGeom prst="rect">
              <a:avLst/>
            </a:prstGeom>
            <a:solidFill>
              <a:srgbClr val="7BAD1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2" name="îṥḻïďé">
              <a:extLst>
                <a:ext uri="{FF2B5EF4-FFF2-40B4-BE49-F238E27FC236}">
                  <a16:creationId xmlns:a16="http://schemas.microsoft.com/office/drawing/2014/main" id="{56136ED5-008E-4E2C-8D06-3042D713AF24}"/>
                </a:ext>
              </a:extLst>
            </p:cNvPr>
            <p:cNvSpPr/>
            <p:nvPr/>
          </p:nvSpPr>
          <p:spPr bwMode="auto">
            <a:xfrm>
              <a:off x="9736854" y="3619204"/>
              <a:ext cx="321559" cy="486711"/>
            </a:xfrm>
            <a:prstGeom prst="rect">
              <a:avLst/>
            </a:prstGeom>
            <a:solidFill>
              <a:srgbClr val="5F381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 name="îṣḻíḍè">
              <a:extLst>
                <a:ext uri="{FF2B5EF4-FFF2-40B4-BE49-F238E27FC236}">
                  <a16:creationId xmlns:a16="http://schemas.microsoft.com/office/drawing/2014/main" id="{A5F60ED8-8534-4CB8-96B2-4CBF808CC5BA}"/>
                </a:ext>
              </a:extLst>
            </p:cNvPr>
            <p:cNvSpPr/>
            <p:nvPr/>
          </p:nvSpPr>
          <p:spPr bwMode="auto">
            <a:xfrm>
              <a:off x="8260207" y="3540514"/>
              <a:ext cx="1992502" cy="2066334"/>
            </a:xfrm>
            <a:custGeom>
              <a:avLst/>
              <a:gdLst>
                <a:gd name="T0" fmla="*/ 1025 w 2051"/>
                <a:gd name="T1" fmla="*/ 0 h 2127"/>
                <a:gd name="T2" fmla="*/ 12 w 2051"/>
                <a:gd name="T3" fmla="*/ 842 h 2127"/>
                <a:gd name="T4" fmla="*/ 0 w 2051"/>
                <a:gd name="T5" fmla="*/ 842 h 2127"/>
                <a:gd name="T6" fmla="*/ 0 w 2051"/>
                <a:gd name="T7" fmla="*/ 2127 h 2127"/>
                <a:gd name="T8" fmla="*/ 2051 w 2051"/>
                <a:gd name="T9" fmla="*/ 2127 h 2127"/>
                <a:gd name="T10" fmla="*/ 2051 w 2051"/>
                <a:gd name="T11" fmla="*/ 842 h 2127"/>
                <a:gd name="T12" fmla="*/ 2040 w 2051"/>
                <a:gd name="T13" fmla="*/ 842 h 2127"/>
                <a:gd name="T14" fmla="*/ 1025 w 2051"/>
                <a:gd name="T15" fmla="*/ 0 h 2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1" h="2127">
                  <a:moveTo>
                    <a:pt x="1025" y="0"/>
                  </a:moveTo>
                  <a:lnTo>
                    <a:pt x="12" y="842"/>
                  </a:lnTo>
                  <a:lnTo>
                    <a:pt x="0" y="842"/>
                  </a:lnTo>
                  <a:lnTo>
                    <a:pt x="0" y="2127"/>
                  </a:lnTo>
                  <a:lnTo>
                    <a:pt x="2051" y="2127"/>
                  </a:lnTo>
                  <a:lnTo>
                    <a:pt x="2051" y="842"/>
                  </a:lnTo>
                  <a:lnTo>
                    <a:pt x="2040" y="842"/>
                  </a:lnTo>
                  <a:lnTo>
                    <a:pt x="1025" y="0"/>
                  </a:lnTo>
                  <a:close/>
                </a:path>
              </a:pathLst>
            </a:custGeom>
            <a:solidFill>
              <a:srgbClr val="FCC0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îṥḷïďè">
              <a:extLst>
                <a:ext uri="{FF2B5EF4-FFF2-40B4-BE49-F238E27FC236}">
                  <a16:creationId xmlns:a16="http://schemas.microsoft.com/office/drawing/2014/main" id="{771DF458-28EC-4C7B-A69C-32661EFF4E6D}"/>
                </a:ext>
              </a:extLst>
            </p:cNvPr>
            <p:cNvSpPr/>
            <p:nvPr/>
          </p:nvSpPr>
          <p:spPr bwMode="auto">
            <a:xfrm>
              <a:off x="8260207" y="5365921"/>
              <a:ext cx="1992502" cy="240927"/>
            </a:xfrm>
            <a:prstGeom prst="rect">
              <a:avLst/>
            </a:prstGeom>
            <a:solidFill>
              <a:srgbClr val="E8AF2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5" name="íṡḻiḓe">
              <a:extLst>
                <a:ext uri="{FF2B5EF4-FFF2-40B4-BE49-F238E27FC236}">
                  <a16:creationId xmlns:a16="http://schemas.microsoft.com/office/drawing/2014/main" id="{F39D09A3-4DD9-4014-B0A9-35E2D96F18C0}"/>
                </a:ext>
              </a:extLst>
            </p:cNvPr>
            <p:cNvSpPr/>
            <p:nvPr/>
          </p:nvSpPr>
          <p:spPr bwMode="auto">
            <a:xfrm>
              <a:off x="8559423" y="4613026"/>
              <a:ext cx="565400" cy="993822"/>
            </a:xfrm>
            <a:prstGeom prst="rect">
              <a:avLst/>
            </a:prstGeom>
            <a:solidFill>
              <a:srgbClr val="6030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6" name="íšľiďe">
              <a:extLst>
                <a:ext uri="{FF2B5EF4-FFF2-40B4-BE49-F238E27FC236}">
                  <a16:creationId xmlns:a16="http://schemas.microsoft.com/office/drawing/2014/main" id="{611FEE51-BB0E-4633-B1C5-9A68F0F88F76}"/>
                </a:ext>
              </a:extLst>
            </p:cNvPr>
            <p:cNvSpPr/>
            <p:nvPr/>
          </p:nvSpPr>
          <p:spPr bwMode="auto">
            <a:xfrm>
              <a:off x="8612854" y="4698516"/>
              <a:ext cx="204982" cy="218583"/>
            </a:xfrm>
            <a:prstGeom prst="rect">
              <a:avLst/>
            </a:prstGeom>
            <a:solidFill>
              <a:srgbClr val="99440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7" name="ïṥľiḍé">
              <a:extLst>
                <a:ext uri="{FF2B5EF4-FFF2-40B4-BE49-F238E27FC236}">
                  <a16:creationId xmlns:a16="http://schemas.microsoft.com/office/drawing/2014/main" id="{B91950E6-0FC6-4EDC-AC3B-3233A0949706}"/>
                </a:ext>
              </a:extLst>
            </p:cNvPr>
            <p:cNvSpPr/>
            <p:nvPr/>
          </p:nvSpPr>
          <p:spPr bwMode="auto">
            <a:xfrm>
              <a:off x="8867381" y="4698516"/>
              <a:ext cx="205953" cy="218583"/>
            </a:xfrm>
            <a:prstGeom prst="rect">
              <a:avLst/>
            </a:prstGeom>
            <a:solidFill>
              <a:srgbClr val="99440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8" name="íṩlîḍe">
              <a:extLst>
                <a:ext uri="{FF2B5EF4-FFF2-40B4-BE49-F238E27FC236}">
                  <a16:creationId xmlns:a16="http://schemas.microsoft.com/office/drawing/2014/main" id="{7D8872B5-9F41-4FC3-A3C3-9420B0344308}"/>
                </a:ext>
              </a:extLst>
            </p:cNvPr>
            <p:cNvSpPr/>
            <p:nvPr/>
          </p:nvSpPr>
          <p:spPr bwMode="auto">
            <a:xfrm>
              <a:off x="8612854" y="4976359"/>
              <a:ext cx="204982" cy="220526"/>
            </a:xfrm>
            <a:prstGeom prst="rect">
              <a:avLst/>
            </a:prstGeom>
            <a:solidFill>
              <a:srgbClr val="99440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9" name="išļíḋè">
              <a:extLst>
                <a:ext uri="{FF2B5EF4-FFF2-40B4-BE49-F238E27FC236}">
                  <a16:creationId xmlns:a16="http://schemas.microsoft.com/office/drawing/2014/main" id="{44BE9392-83C0-482B-9C28-2A35AB7102AD}"/>
                </a:ext>
              </a:extLst>
            </p:cNvPr>
            <p:cNvSpPr/>
            <p:nvPr/>
          </p:nvSpPr>
          <p:spPr bwMode="auto">
            <a:xfrm>
              <a:off x="8867381" y="4976359"/>
              <a:ext cx="205953" cy="220526"/>
            </a:xfrm>
            <a:prstGeom prst="rect">
              <a:avLst/>
            </a:prstGeom>
            <a:solidFill>
              <a:srgbClr val="99440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0" name="îšḷíḑè">
              <a:extLst>
                <a:ext uri="{FF2B5EF4-FFF2-40B4-BE49-F238E27FC236}">
                  <a16:creationId xmlns:a16="http://schemas.microsoft.com/office/drawing/2014/main" id="{7FCEF805-59FA-465C-A971-078CE34A658D}"/>
                </a:ext>
              </a:extLst>
            </p:cNvPr>
            <p:cNvSpPr/>
            <p:nvPr/>
          </p:nvSpPr>
          <p:spPr bwMode="auto">
            <a:xfrm>
              <a:off x="8612854" y="5255173"/>
              <a:ext cx="204982" cy="218583"/>
            </a:xfrm>
            <a:prstGeom prst="rect">
              <a:avLst/>
            </a:prstGeom>
            <a:solidFill>
              <a:srgbClr val="99440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 name="ïṩḷïḑê">
              <a:extLst>
                <a:ext uri="{FF2B5EF4-FFF2-40B4-BE49-F238E27FC236}">
                  <a16:creationId xmlns:a16="http://schemas.microsoft.com/office/drawing/2014/main" id="{39700A36-11F7-47E1-9C3A-4F6CF622082C}"/>
                </a:ext>
              </a:extLst>
            </p:cNvPr>
            <p:cNvSpPr/>
            <p:nvPr/>
          </p:nvSpPr>
          <p:spPr bwMode="auto">
            <a:xfrm>
              <a:off x="8867381" y="5255173"/>
              <a:ext cx="205953" cy="218583"/>
            </a:xfrm>
            <a:prstGeom prst="rect">
              <a:avLst/>
            </a:prstGeom>
            <a:solidFill>
              <a:srgbClr val="99440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2" name="íṣḷîḑê">
              <a:extLst>
                <a:ext uri="{FF2B5EF4-FFF2-40B4-BE49-F238E27FC236}">
                  <a16:creationId xmlns:a16="http://schemas.microsoft.com/office/drawing/2014/main" id="{40151C87-DBF8-4D5A-B5D7-351CC9603230}"/>
                </a:ext>
              </a:extLst>
            </p:cNvPr>
            <p:cNvSpPr/>
            <p:nvPr/>
          </p:nvSpPr>
          <p:spPr bwMode="auto">
            <a:xfrm>
              <a:off x="8972301" y="5086136"/>
              <a:ext cx="67032" cy="67032"/>
            </a:xfrm>
            <a:prstGeom prst="ellipse">
              <a:avLst/>
            </a:prstGeom>
            <a:solidFill>
              <a:srgbClr val="E6E6E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iṣ1iḑè">
              <a:extLst>
                <a:ext uri="{FF2B5EF4-FFF2-40B4-BE49-F238E27FC236}">
                  <a16:creationId xmlns:a16="http://schemas.microsoft.com/office/drawing/2014/main" id="{4582589F-E454-4440-B7BA-D906CEDC7FB2}"/>
                </a:ext>
              </a:extLst>
            </p:cNvPr>
            <p:cNvSpPr/>
            <p:nvPr/>
          </p:nvSpPr>
          <p:spPr bwMode="auto">
            <a:xfrm>
              <a:off x="8517649" y="4605254"/>
              <a:ext cx="41774" cy="1001594"/>
            </a:xfrm>
            <a:prstGeom prst="rect">
              <a:avLst/>
            </a:prstGeom>
            <a:solidFill>
              <a:srgbClr val="3B23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4" name="iṧḻîdê">
              <a:extLst>
                <a:ext uri="{FF2B5EF4-FFF2-40B4-BE49-F238E27FC236}">
                  <a16:creationId xmlns:a16="http://schemas.microsoft.com/office/drawing/2014/main" id="{EEE4715F-BD8A-4BC9-B442-EA182C40BC76}"/>
                </a:ext>
              </a:extLst>
            </p:cNvPr>
            <p:cNvSpPr/>
            <p:nvPr/>
          </p:nvSpPr>
          <p:spPr bwMode="auto">
            <a:xfrm>
              <a:off x="9124823" y="4613026"/>
              <a:ext cx="41774" cy="993822"/>
            </a:xfrm>
            <a:prstGeom prst="rect">
              <a:avLst/>
            </a:prstGeom>
            <a:solidFill>
              <a:srgbClr val="3B23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5" name="íşļïḑe">
              <a:extLst>
                <a:ext uri="{FF2B5EF4-FFF2-40B4-BE49-F238E27FC236}">
                  <a16:creationId xmlns:a16="http://schemas.microsoft.com/office/drawing/2014/main" id="{B95B8140-874D-40E7-AEF4-EF2C59ADE242}"/>
                </a:ext>
              </a:extLst>
            </p:cNvPr>
            <p:cNvSpPr/>
            <p:nvPr/>
          </p:nvSpPr>
          <p:spPr bwMode="auto">
            <a:xfrm>
              <a:off x="8517649" y="4584853"/>
              <a:ext cx="648947" cy="43717"/>
            </a:xfrm>
            <a:prstGeom prst="rect">
              <a:avLst/>
            </a:prstGeom>
            <a:solidFill>
              <a:srgbClr val="3B23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6" name="îṥḻïḋe">
              <a:extLst>
                <a:ext uri="{FF2B5EF4-FFF2-40B4-BE49-F238E27FC236}">
                  <a16:creationId xmlns:a16="http://schemas.microsoft.com/office/drawing/2014/main" id="{584627A3-1B11-4987-9F48-07FD55B4FD66}"/>
                </a:ext>
              </a:extLst>
            </p:cNvPr>
            <p:cNvSpPr/>
            <p:nvPr/>
          </p:nvSpPr>
          <p:spPr bwMode="auto">
            <a:xfrm>
              <a:off x="9373521" y="4582910"/>
              <a:ext cx="658662" cy="610088"/>
            </a:xfrm>
            <a:prstGeom prst="rect">
              <a:avLst/>
            </a:prstGeom>
            <a:solidFill>
              <a:srgbClr val="3B23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7" name="ïṥḻíḋê">
              <a:extLst>
                <a:ext uri="{FF2B5EF4-FFF2-40B4-BE49-F238E27FC236}">
                  <a16:creationId xmlns:a16="http://schemas.microsoft.com/office/drawing/2014/main" id="{D88A4A4B-7EF4-49EC-A525-8800C056691B}"/>
                </a:ext>
              </a:extLst>
            </p:cNvPr>
            <p:cNvSpPr/>
            <p:nvPr/>
          </p:nvSpPr>
          <p:spPr bwMode="auto">
            <a:xfrm>
              <a:off x="9728111" y="4645085"/>
              <a:ext cx="248698" cy="494482"/>
            </a:xfrm>
            <a:prstGeom prst="rect">
              <a:avLst/>
            </a:prstGeom>
            <a:solidFill>
              <a:srgbClr val="F0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8" name="íṥlïḍé">
              <a:extLst>
                <a:ext uri="{FF2B5EF4-FFF2-40B4-BE49-F238E27FC236}">
                  <a16:creationId xmlns:a16="http://schemas.microsoft.com/office/drawing/2014/main" id="{F69FB7C7-D766-455D-89B6-EA7E795D04D4}"/>
                </a:ext>
              </a:extLst>
            </p:cNvPr>
            <p:cNvSpPr/>
            <p:nvPr/>
          </p:nvSpPr>
          <p:spPr bwMode="auto">
            <a:xfrm>
              <a:off x="9428896" y="4645085"/>
              <a:ext cx="249670" cy="494482"/>
            </a:xfrm>
            <a:prstGeom prst="rect">
              <a:avLst/>
            </a:prstGeom>
            <a:solidFill>
              <a:srgbClr val="F0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9" name="íṩliḋê">
              <a:extLst>
                <a:ext uri="{FF2B5EF4-FFF2-40B4-BE49-F238E27FC236}">
                  <a16:creationId xmlns:a16="http://schemas.microsoft.com/office/drawing/2014/main" id="{E63ED9B2-6698-40E8-85A8-B420293F9E8D}"/>
                </a:ext>
              </a:extLst>
            </p:cNvPr>
            <p:cNvSpPr/>
            <p:nvPr/>
          </p:nvSpPr>
          <p:spPr bwMode="auto">
            <a:xfrm>
              <a:off x="9313290" y="5192998"/>
              <a:ext cx="780097" cy="39831"/>
            </a:xfrm>
            <a:prstGeom prst="rect">
              <a:avLst/>
            </a:prstGeom>
            <a:solidFill>
              <a:srgbClr val="6030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0" name="ísľïḍé">
              <a:extLst>
                <a:ext uri="{FF2B5EF4-FFF2-40B4-BE49-F238E27FC236}">
                  <a16:creationId xmlns:a16="http://schemas.microsoft.com/office/drawing/2014/main" id="{DDD0C500-CBF7-4162-90C9-989555F2C242}"/>
                </a:ext>
              </a:extLst>
            </p:cNvPr>
            <p:cNvSpPr/>
            <p:nvPr/>
          </p:nvSpPr>
          <p:spPr bwMode="auto">
            <a:xfrm>
              <a:off x="8260207" y="3548286"/>
              <a:ext cx="1124972" cy="988965"/>
            </a:xfrm>
            <a:custGeom>
              <a:avLst/>
              <a:gdLst>
                <a:gd name="T0" fmla="*/ 1025 w 1158"/>
                <a:gd name="T1" fmla="*/ 0 h 1018"/>
                <a:gd name="T2" fmla="*/ 0 w 1158"/>
                <a:gd name="T3" fmla="*/ 802 h 1018"/>
                <a:gd name="T4" fmla="*/ 0 w 1158"/>
                <a:gd name="T5" fmla="*/ 1018 h 1018"/>
                <a:gd name="T6" fmla="*/ 1158 w 1158"/>
                <a:gd name="T7" fmla="*/ 225 h 1018"/>
                <a:gd name="T8" fmla="*/ 1123 w 1158"/>
                <a:gd name="T9" fmla="*/ 81 h 1018"/>
                <a:gd name="T10" fmla="*/ 1025 w 1158"/>
                <a:gd name="T11" fmla="*/ 0 h 1018"/>
              </a:gdLst>
              <a:ahLst/>
              <a:cxnLst>
                <a:cxn ang="0">
                  <a:pos x="T0" y="T1"/>
                </a:cxn>
                <a:cxn ang="0">
                  <a:pos x="T2" y="T3"/>
                </a:cxn>
                <a:cxn ang="0">
                  <a:pos x="T4" y="T5"/>
                </a:cxn>
                <a:cxn ang="0">
                  <a:pos x="T6" y="T7"/>
                </a:cxn>
                <a:cxn ang="0">
                  <a:pos x="T8" y="T9"/>
                </a:cxn>
                <a:cxn ang="0">
                  <a:pos x="T10" y="T11"/>
                </a:cxn>
              </a:cxnLst>
              <a:rect l="0" t="0" r="r" b="b"/>
              <a:pathLst>
                <a:path w="1158" h="1018">
                  <a:moveTo>
                    <a:pt x="1025" y="0"/>
                  </a:moveTo>
                  <a:lnTo>
                    <a:pt x="0" y="802"/>
                  </a:lnTo>
                  <a:lnTo>
                    <a:pt x="0" y="1018"/>
                  </a:lnTo>
                  <a:lnTo>
                    <a:pt x="1158" y="225"/>
                  </a:lnTo>
                  <a:lnTo>
                    <a:pt x="1123" y="81"/>
                  </a:lnTo>
                  <a:lnTo>
                    <a:pt x="1025" y="0"/>
                  </a:lnTo>
                  <a:close/>
                </a:path>
              </a:pathLst>
            </a:custGeom>
            <a:solidFill>
              <a:srgbClr val="E0A2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íś1îde">
              <a:extLst>
                <a:ext uri="{FF2B5EF4-FFF2-40B4-BE49-F238E27FC236}">
                  <a16:creationId xmlns:a16="http://schemas.microsoft.com/office/drawing/2014/main" id="{6B5E0F97-8B9E-4A08-8955-579D6CDC3C86}"/>
                </a:ext>
              </a:extLst>
            </p:cNvPr>
            <p:cNvSpPr/>
            <p:nvPr/>
          </p:nvSpPr>
          <p:spPr bwMode="auto">
            <a:xfrm>
              <a:off x="8023167" y="3450167"/>
              <a:ext cx="1362012" cy="1043367"/>
            </a:xfrm>
            <a:custGeom>
              <a:avLst/>
              <a:gdLst>
                <a:gd name="T0" fmla="*/ 0 w 1402"/>
                <a:gd name="T1" fmla="*/ 882 h 1074"/>
                <a:gd name="T2" fmla="*/ 133 w 1402"/>
                <a:gd name="T3" fmla="*/ 1074 h 1074"/>
                <a:gd name="T4" fmla="*/ 1402 w 1402"/>
                <a:gd name="T5" fmla="*/ 189 h 1074"/>
                <a:gd name="T6" fmla="*/ 1269 w 1402"/>
                <a:gd name="T7" fmla="*/ 0 h 1074"/>
                <a:gd name="T8" fmla="*/ 0 w 1402"/>
                <a:gd name="T9" fmla="*/ 882 h 1074"/>
              </a:gdLst>
              <a:ahLst/>
              <a:cxnLst>
                <a:cxn ang="0">
                  <a:pos x="T0" y="T1"/>
                </a:cxn>
                <a:cxn ang="0">
                  <a:pos x="T2" y="T3"/>
                </a:cxn>
                <a:cxn ang="0">
                  <a:pos x="T4" y="T5"/>
                </a:cxn>
                <a:cxn ang="0">
                  <a:pos x="T6" y="T7"/>
                </a:cxn>
                <a:cxn ang="0">
                  <a:pos x="T8" y="T9"/>
                </a:cxn>
              </a:cxnLst>
              <a:rect l="0" t="0" r="r" b="b"/>
              <a:pathLst>
                <a:path w="1402" h="1074">
                  <a:moveTo>
                    <a:pt x="0" y="882"/>
                  </a:moveTo>
                  <a:lnTo>
                    <a:pt x="133" y="1074"/>
                  </a:lnTo>
                  <a:lnTo>
                    <a:pt x="1402" y="189"/>
                  </a:lnTo>
                  <a:lnTo>
                    <a:pt x="1269" y="0"/>
                  </a:lnTo>
                  <a:lnTo>
                    <a:pt x="0" y="882"/>
                  </a:lnTo>
                  <a:close/>
                </a:path>
              </a:pathLst>
            </a:custGeom>
            <a:solidFill>
              <a:srgbClr val="3B231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ïsľiḋê">
              <a:extLst>
                <a:ext uri="{FF2B5EF4-FFF2-40B4-BE49-F238E27FC236}">
                  <a16:creationId xmlns:a16="http://schemas.microsoft.com/office/drawing/2014/main" id="{A6B3EB2B-1D0B-40B3-A5B5-2C84481C5A6D}"/>
                </a:ext>
              </a:extLst>
            </p:cNvPr>
            <p:cNvSpPr/>
            <p:nvPr/>
          </p:nvSpPr>
          <p:spPr bwMode="auto">
            <a:xfrm>
              <a:off x="9128709" y="3450167"/>
              <a:ext cx="1360069" cy="1043367"/>
            </a:xfrm>
            <a:custGeom>
              <a:avLst/>
              <a:gdLst>
                <a:gd name="T0" fmla="*/ 0 w 1400"/>
                <a:gd name="T1" fmla="*/ 189 h 1074"/>
                <a:gd name="T2" fmla="*/ 1269 w 1400"/>
                <a:gd name="T3" fmla="*/ 1074 h 1074"/>
                <a:gd name="T4" fmla="*/ 1400 w 1400"/>
                <a:gd name="T5" fmla="*/ 882 h 1074"/>
                <a:gd name="T6" fmla="*/ 131 w 1400"/>
                <a:gd name="T7" fmla="*/ 0 h 1074"/>
                <a:gd name="T8" fmla="*/ 0 w 1400"/>
                <a:gd name="T9" fmla="*/ 189 h 1074"/>
              </a:gdLst>
              <a:ahLst/>
              <a:cxnLst>
                <a:cxn ang="0">
                  <a:pos x="T0" y="T1"/>
                </a:cxn>
                <a:cxn ang="0">
                  <a:pos x="T2" y="T3"/>
                </a:cxn>
                <a:cxn ang="0">
                  <a:pos x="T4" y="T5"/>
                </a:cxn>
                <a:cxn ang="0">
                  <a:pos x="T6" y="T7"/>
                </a:cxn>
                <a:cxn ang="0">
                  <a:pos x="T8" y="T9"/>
                </a:cxn>
              </a:cxnLst>
              <a:rect l="0" t="0" r="r" b="b"/>
              <a:pathLst>
                <a:path w="1400" h="1074">
                  <a:moveTo>
                    <a:pt x="0" y="189"/>
                  </a:moveTo>
                  <a:lnTo>
                    <a:pt x="1269" y="1074"/>
                  </a:lnTo>
                  <a:lnTo>
                    <a:pt x="1400" y="882"/>
                  </a:lnTo>
                  <a:lnTo>
                    <a:pt x="131" y="0"/>
                  </a:lnTo>
                  <a:lnTo>
                    <a:pt x="0" y="189"/>
                  </a:lnTo>
                  <a:close/>
                </a:path>
              </a:pathLst>
            </a:custGeom>
            <a:solidFill>
              <a:srgbClr val="3B231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îṧľiḋé">
              <a:extLst>
                <a:ext uri="{FF2B5EF4-FFF2-40B4-BE49-F238E27FC236}">
                  <a16:creationId xmlns:a16="http://schemas.microsoft.com/office/drawing/2014/main" id="{01D99A77-8610-48E7-8E2F-034F771D8B45}"/>
                </a:ext>
              </a:extLst>
            </p:cNvPr>
            <p:cNvSpPr/>
            <p:nvPr/>
          </p:nvSpPr>
          <p:spPr bwMode="auto">
            <a:xfrm>
              <a:off x="9736854" y="3599774"/>
              <a:ext cx="321559" cy="129207"/>
            </a:xfrm>
            <a:custGeom>
              <a:avLst/>
              <a:gdLst>
                <a:gd name="T0" fmla="*/ 331 w 331"/>
                <a:gd name="T1" fmla="*/ 133 h 133"/>
                <a:gd name="T2" fmla="*/ 331 w 331"/>
                <a:gd name="T3" fmla="*/ 0 h 133"/>
                <a:gd name="T4" fmla="*/ 0 w 331"/>
                <a:gd name="T5" fmla="*/ 59 h 133"/>
                <a:gd name="T6" fmla="*/ 331 w 331"/>
                <a:gd name="T7" fmla="*/ 133 h 133"/>
              </a:gdLst>
              <a:ahLst/>
              <a:cxnLst>
                <a:cxn ang="0">
                  <a:pos x="T0" y="T1"/>
                </a:cxn>
                <a:cxn ang="0">
                  <a:pos x="T2" y="T3"/>
                </a:cxn>
                <a:cxn ang="0">
                  <a:pos x="T4" y="T5"/>
                </a:cxn>
                <a:cxn ang="0">
                  <a:pos x="T6" y="T7"/>
                </a:cxn>
              </a:cxnLst>
              <a:rect l="0" t="0" r="r" b="b"/>
              <a:pathLst>
                <a:path w="331" h="133">
                  <a:moveTo>
                    <a:pt x="331" y="133"/>
                  </a:moveTo>
                  <a:lnTo>
                    <a:pt x="331" y="0"/>
                  </a:lnTo>
                  <a:lnTo>
                    <a:pt x="0" y="59"/>
                  </a:lnTo>
                  <a:lnTo>
                    <a:pt x="331" y="133"/>
                  </a:lnTo>
                  <a:close/>
                </a:path>
              </a:pathLst>
            </a:custGeom>
            <a:solidFill>
              <a:srgbClr val="4F2B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îṣļïḑe">
              <a:extLst>
                <a:ext uri="{FF2B5EF4-FFF2-40B4-BE49-F238E27FC236}">
                  <a16:creationId xmlns:a16="http://schemas.microsoft.com/office/drawing/2014/main" id="{3D31C555-3F95-40A2-A35A-3DAEF95E6029}"/>
                </a:ext>
              </a:extLst>
            </p:cNvPr>
            <p:cNvSpPr/>
            <p:nvPr/>
          </p:nvSpPr>
          <p:spPr bwMode="auto">
            <a:xfrm>
              <a:off x="9676622" y="3500683"/>
              <a:ext cx="441051" cy="156408"/>
            </a:xfrm>
            <a:prstGeom prst="rect">
              <a:avLst/>
            </a:prstGeom>
            <a:solidFill>
              <a:srgbClr val="3B23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5" name="îśľiḑe">
              <a:extLst>
                <a:ext uri="{FF2B5EF4-FFF2-40B4-BE49-F238E27FC236}">
                  <a16:creationId xmlns:a16="http://schemas.microsoft.com/office/drawing/2014/main" id="{ED0783B1-C32D-4817-9A9E-84D25A48185E}"/>
                </a:ext>
              </a:extLst>
            </p:cNvPr>
            <p:cNvSpPr/>
            <p:nvPr/>
          </p:nvSpPr>
          <p:spPr bwMode="auto">
            <a:xfrm>
              <a:off x="7239184" y="2056095"/>
              <a:ext cx="1242521" cy="441051"/>
            </a:xfrm>
            <a:custGeom>
              <a:avLst/>
              <a:gdLst>
                <a:gd name="T0" fmla="*/ 519 w 653"/>
                <a:gd name="T1" fmla="*/ 98 h 232"/>
                <a:gd name="T2" fmla="*/ 487 w 653"/>
                <a:gd name="T3" fmla="*/ 109 h 232"/>
                <a:gd name="T4" fmla="*/ 487 w 653"/>
                <a:gd name="T5" fmla="*/ 104 h 232"/>
                <a:gd name="T6" fmla="*/ 350 w 653"/>
                <a:gd name="T7" fmla="*/ 12 h 232"/>
                <a:gd name="T8" fmla="*/ 269 w 653"/>
                <a:gd name="T9" fmla="*/ 74 h 232"/>
                <a:gd name="T10" fmla="*/ 196 w 653"/>
                <a:gd name="T11" fmla="*/ 60 h 232"/>
                <a:gd name="T12" fmla="*/ 116 w 653"/>
                <a:gd name="T13" fmla="*/ 136 h 232"/>
                <a:gd name="T14" fmla="*/ 80 w 653"/>
                <a:gd name="T15" fmla="*/ 136 h 232"/>
                <a:gd name="T16" fmla="*/ 0 w 653"/>
                <a:gd name="T17" fmla="*/ 232 h 232"/>
                <a:gd name="T18" fmla="*/ 649 w 653"/>
                <a:gd name="T19" fmla="*/ 232 h 232"/>
                <a:gd name="T20" fmla="*/ 650 w 653"/>
                <a:gd name="T21" fmla="*/ 186 h 232"/>
                <a:gd name="T22" fmla="*/ 519 w 653"/>
                <a:gd name="T23" fmla="*/ 9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3" h="232">
                  <a:moveTo>
                    <a:pt x="519" y="98"/>
                  </a:moveTo>
                  <a:cubicBezTo>
                    <a:pt x="507" y="100"/>
                    <a:pt x="497" y="104"/>
                    <a:pt x="487" y="109"/>
                  </a:cubicBezTo>
                  <a:cubicBezTo>
                    <a:pt x="487" y="107"/>
                    <a:pt x="487" y="106"/>
                    <a:pt x="487" y="104"/>
                  </a:cubicBezTo>
                  <a:cubicBezTo>
                    <a:pt x="474" y="41"/>
                    <a:pt x="413" y="0"/>
                    <a:pt x="350" y="12"/>
                  </a:cubicBezTo>
                  <a:cubicBezTo>
                    <a:pt x="314" y="19"/>
                    <a:pt x="285" y="43"/>
                    <a:pt x="269" y="74"/>
                  </a:cubicBezTo>
                  <a:cubicBezTo>
                    <a:pt x="248" y="61"/>
                    <a:pt x="222" y="55"/>
                    <a:pt x="196" y="60"/>
                  </a:cubicBezTo>
                  <a:cubicBezTo>
                    <a:pt x="156" y="68"/>
                    <a:pt x="125" y="99"/>
                    <a:pt x="116" y="136"/>
                  </a:cubicBezTo>
                  <a:cubicBezTo>
                    <a:pt x="105" y="134"/>
                    <a:pt x="92" y="134"/>
                    <a:pt x="80" y="136"/>
                  </a:cubicBezTo>
                  <a:cubicBezTo>
                    <a:pt x="34" y="145"/>
                    <a:pt x="1" y="186"/>
                    <a:pt x="0" y="232"/>
                  </a:cubicBezTo>
                  <a:cubicBezTo>
                    <a:pt x="649" y="232"/>
                    <a:pt x="649" y="232"/>
                    <a:pt x="649" y="232"/>
                  </a:cubicBezTo>
                  <a:cubicBezTo>
                    <a:pt x="652" y="217"/>
                    <a:pt x="653" y="201"/>
                    <a:pt x="650" y="186"/>
                  </a:cubicBezTo>
                  <a:cubicBezTo>
                    <a:pt x="638" y="125"/>
                    <a:pt x="579" y="86"/>
                    <a:pt x="519" y="9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îş1íďe">
              <a:extLst>
                <a:ext uri="{FF2B5EF4-FFF2-40B4-BE49-F238E27FC236}">
                  <a16:creationId xmlns:a16="http://schemas.microsoft.com/office/drawing/2014/main" id="{650977DC-0E64-4F3D-9678-DFB5244AA3F5}"/>
                </a:ext>
              </a:extLst>
            </p:cNvPr>
            <p:cNvSpPr/>
            <p:nvPr/>
          </p:nvSpPr>
          <p:spPr bwMode="auto">
            <a:xfrm>
              <a:off x="7942534" y="2693385"/>
              <a:ext cx="813127" cy="256470"/>
            </a:xfrm>
            <a:custGeom>
              <a:avLst/>
              <a:gdLst>
                <a:gd name="T0" fmla="*/ 349 w 427"/>
                <a:gd name="T1" fmla="*/ 70 h 135"/>
                <a:gd name="T2" fmla="*/ 335 w 427"/>
                <a:gd name="T3" fmla="*/ 75 h 135"/>
                <a:gd name="T4" fmla="*/ 334 w 427"/>
                <a:gd name="T5" fmla="*/ 67 h 135"/>
                <a:gd name="T6" fmla="*/ 247 w 427"/>
                <a:gd name="T7" fmla="*/ 8 h 135"/>
                <a:gd name="T8" fmla="*/ 197 w 427"/>
                <a:gd name="T9" fmla="*/ 44 h 135"/>
                <a:gd name="T10" fmla="*/ 137 w 427"/>
                <a:gd name="T11" fmla="*/ 26 h 135"/>
                <a:gd name="T12" fmla="*/ 84 w 427"/>
                <a:gd name="T13" fmla="*/ 79 h 135"/>
                <a:gd name="T14" fmla="*/ 58 w 427"/>
                <a:gd name="T15" fmla="*/ 79 h 135"/>
                <a:gd name="T16" fmla="*/ 0 w 427"/>
                <a:gd name="T17" fmla="*/ 135 h 135"/>
                <a:gd name="T18" fmla="*/ 427 w 427"/>
                <a:gd name="T19" fmla="*/ 135 h 135"/>
                <a:gd name="T20" fmla="*/ 425 w 427"/>
                <a:gd name="T21" fmla="*/ 122 h 135"/>
                <a:gd name="T22" fmla="*/ 349 w 427"/>
                <a:gd name="T23" fmla="*/ 70 h 135"/>
                <a:gd name="T24" fmla="*/ 202 w 427"/>
                <a:gd name="T25" fmla="*/ 131 h 135"/>
                <a:gd name="T26" fmla="*/ 204 w 427"/>
                <a:gd name="T27" fmla="*/ 128 h 135"/>
                <a:gd name="T28" fmla="*/ 208 w 427"/>
                <a:gd name="T29" fmla="*/ 133 h 135"/>
                <a:gd name="T30" fmla="*/ 202 w 427"/>
                <a:gd name="T31" fmla="*/ 13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7" h="135">
                  <a:moveTo>
                    <a:pt x="349" y="70"/>
                  </a:moveTo>
                  <a:cubicBezTo>
                    <a:pt x="344" y="71"/>
                    <a:pt x="340" y="73"/>
                    <a:pt x="335" y="75"/>
                  </a:cubicBezTo>
                  <a:cubicBezTo>
                    <a:pt x="335" y="72"/>
                    <a:pt x="334" y="69"/>
                    <a:pt x="334" y="67"/>
                  </a:cubicBezTo>
                  <a:cubicBezTo>
                    <a:pt x="326" y="26"/>
                    <a:pt x="287" y="0"/>
                    <a:pt x="247" y="8"/>
                  </a:cubicBezTo>
                  <a:cubicBezTo>
                    <a:pt x="225" y="12"/>
                    <a:pt x="207" y="26"/>
                    <a:pt x="197" y="44"/>
                  </a:cubicBezTo>
                  <a:cubicBezTo>
                    <a:pt x="182" y="29"/>
                    <a:pt x="159" y="21"/>
                    <a:pt x="137" y="26"/>
                  </a:cubicBezTo>
                  <a:cubicBezTo>
                    <a:pt x="109" y="31"/>
                    <a:pt x="89" y="53"/>
                    <a:pt x="84" y="79"/>
                  </a:cubicBezTo>
                  <a:cubicBezTo>
                    <a:pt x="76" y="77"/>
                    <a:pt x="67" y="77"/>
                    <a:pt x="58" y="79"/>
                  </a:cubicBezTo>
                  <a:cubicBezTo>
                    <a:pt x="28" y="85"/>
                    <a:pt x="6" y="107"/>
                    <a:pt x="0" y="135"/>
                  </a:cubicBezTo>
                  <a:cubicBezTo>
                    <a:pt x="427" y="135"/>
                    <a:pt x="427" y="135"/>
                    <a:pt x="427" y="135"/>
                  </a:cubicBezTo>
                  <a:cubicBezTo>
                    <a:pt x="427" y="131"/>
                    <a:pt x="426" y="126"/>
                    <a:pt x="425" y="122"/>
                  </a:cubicBezTo>
                  <a:cubicBezTo>
                    <a:pt x="419" y="87"/>
                    <a:pt x="385" y="64"/>
                    <a:pt x="349" y="70"/>
                  </a:cubicBezTo>
                  <a:close/>
                  <a:moveTo>
                    <a:pt x="202" y="131"/>
                  </a:moveTo>
                  <a:cubicBezTo>
                    <a:pt x="203" y="130"/>
                    <a:pt x="203" y="129"/>
                    <a:pt x="204" y="128"/>
                  </a:cubicBezTo>
                  <a:cubicBezTo>
                    <a:pt x="205" y="130"/>
                    <a:pt x="207" y="131"/>
                    <a:pt x="208" y="133"/>
                  </a:cubicBezTo>
                  <a:cubicBezTo>
                    <a:pt x="206" y="132"/>
                    <a:pt x="204" y="131"/>
                    <a:pt x="202" y="13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îŝľiďe">
              <a:extLst>
                <a:ext uri="{FF2B5EF4-FFF2-40B4-BE49-F238E27FC236}">
                  <a16:creationId xmlns:a16="http://schemas.microsoft.com/office/drawing/2014/main" id="{675C0699-F56F-4173-BEF5-03CBE029B22B}"/>
                </a:ext>
              </a:extLst>
            </p:cNvPr>
            <p:cNvSpPr/>
            <p:nvPr/>
          </p:nvSpPr>
          <p:spPr bwMode="auto">
            <a:xfrm>
              <a:off x="10155561" y="5167740"/>
              <a:ext cx="664491" cy="85490"/>
            </a:xfrm>
            <a:prstGeom prst="rect">
              <a:avLst/>
            </a:prstGeom>
            <a:solidFill>
              <a:srgbClr val="E6E6E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8" name="íṡlíḓè">
              <a:extLst>
                <a:ext uri="{FF2B5EF4-FFF2-40B4-BE49-F238E27FC236}">
                  <a16:creationId xmlns:a16="http://schemas.microsoft.com/office/drawing/2014/main" id="{2C3C3BB5-0E36-4B20-B69B-16C2C4BB8511}"/>
                </a:ext>
              </a:extLst>
            </p:cNvPr>
            <p:cNvSpPr/>
            <p:nvPr/>
          </p:nvSpPr>
          <p:spPr bwMode="auto">
            <a:xfrm>
              <a:off x="10155561" y="5399923"/>
              <a:ext cx="664491" cy="83547"/>
            </a:xfrm>
            <a:prstGeom prst="rect">
              <a:avLst/>
            </a:prstGeom>
            <a:solidFill>
              <a:srgbClr val="E6E6E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 name="íśḻïḍé">
              <a:extLst>
                <a:ext uri="{FF2B5EF4-FFF2-40B4-BE49-F238E27FC236}">
                  <a16:creationId xmlns:a16="http://schemas.microsoft.com/office/drawing/2014/main" id="{19C28C3F-9B86-4543-BC3B-9A1D3F01CDD7}"/>
                </a:ext>
              </a:extLst>
            </p:cNvPr>
            <p:cNvSpPr/>
            <p:nvPr/>
          </p:nvSpPr>
          <p:spPr bwMode="auto">
            <a:xfrm>
              <a:off x="10214821" y="5090022"/>
              <a:ext cx="121435" cy="5624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 name="ïṩḷidê">
              <a:extLst>
                <a:ext uri="{FF2B5EF4-FFF2-40B4-BE49-F238E27FC236}">
                  <a16:creationId xmlns:a16="http://schemas.microsoft.com/office/drawing/2014/main" id="{1A105A9E-AB74-4E45-8E0F-219F413E0DCB}"/>
                </a:ext>
              </a:extLst>
            </p:cNvPr>
            <p:cNvSpPr/>
            <p:nvPr/>
          </p:nvSpPr>
          <p:spPr bwMode="auto">
            <a:xfrm>
              <a:off x="10214821" y="5025904"/>
              <a:ext cx="121435" cy="64118"/>
            </a:xfrm>
            <a:custGeom>
              <a:avLst/>
              <a:gdLst>
                <a:gd name="T0" fmla="*/ 0 w 125"/>
                <a:gd name="T1" fmla="*/ 66 h 66"/>
                <a:gd name="T2" fmla="*/ 125 w 125"/>
                <a:gd name="T3" fmla="*/ 66 h 66"/>
                <a:gd name="T4" fmla="*/ 63 w 125"/>
                <a:gd name="T5" fmla="*/ 0 h 66"/>
                <a:gd name="T6" fmla="*/ 0 w 125"/>
                <a:gd name="T7" fmla="*/ 66 h 66"/>
              </a:gdLst>
              <a:ahLst/>
              <a:cxnLst>
                <a:cxn ang="0">
                  <a:pos x="T0" y="T1"/>
                </a:cxn>
                <a:cxn ang="0">
                  <a:pos x="T2" y="T3"/>
                </a:cxn>
                <a:cxn ang="0">
                  <a:pos x="T4" y="T5"/>
                </a:cxn>
                <a:cxn ang="0">
                  <a:pos x="T6" y="T7"/>
                </a:cxn>
              </a:cxnLst>
              <a:rect l="0" t="0" r="r" b="b"/>
              <a:pathLst>
                <a:path w="125" h="66">
                  <a:moveTo>
                    <a:pt x="0" y="66"/>
                  </a:moveTo>
                  <a:lnTo>
                    <a:pt x="125" y="66"/>
                  </a:lnTo>
                  <a:lnTo>
                    <a:pt x="63"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îšļíḍe">
              <a:extLst>
                <a:ext uri="{FF2B5EF4-FFF2-40B4-BE49-F238E27FC236}">
                  <a16:creationId xmlns:a16="http://schemas.microsoft.com/office/drawing/2014/main" id="{CF5CE1F7-90E3-42DC-9B95-4954DEB7CA52}"/>
                </a:ext>
              </a:extLst>
            </p:cNvPr>
            <p:cNvSpPr/>
            <p:nvPr/>
          </p:nvSpPr>
          <p:spPr bwMode="auto">
            <a:xfrm>
              <a:off x="10431461" y="5090022"/>
              <a:ext cx="122406" cy="5624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2" name="ïsḷíḍè">
              <a:extLst>
                <a:ext uri="{FF2B5EF4-FFF2-40B4-BE49-F238E27FC236}">
                  <a16:creationId xmlns:a16="http://schemas.microsoft.com/office/drawing/2014/main" id="{49686A24-3650-4FBE-91A0-D46041F12577}"/>
                </a:ext>
              </a:extLst>
            </p:cNvPr>
            <p:cNvSpPr/>
            <p:nvPr/>
          </p:nvSpPr>
          <p:spPr bwMode="auto">
            <a:xfrm>
              <a:off x="10431461" y="5025904"/>
              <a:ext cx="122406" cy="64118"/>
            </a:xfrm>
            <a:custGeom>
              <a:avLst/>
              <a:gdLst>
                <a:gd name="T0" fmla="*/ 0 w 126"/>
                <a:gd name="T1" fmla="*/ 66 h 66"/>
                <a:gd name="T2" fmla="*/ 126 w 126"/>
                <a:gd name="T3" fmla="*/ 66 h 66"/>
                <a:gd name="T4" fmla="*/ 63 w 126"/>
                <a:gd name="T5" fmla="*/ 0 h 66"/>
                <a:gd name="T6" fmla="*/ 0 w 126"/>
                <a:gd name="T7" fmla="*/ 66 h 66"/>
              </a:gdLst>
              <a:ahLst/>
              <a:cxnLst>
                <a:cxn ang="0">
                  <a:pos x="T0" y="T1"/>
                </a:cxn>
                <a:cxn ang="0">
                  <a:pos x="T2" y="T3"/>
                </a:cxn>
                <a:cxn ang="0">
                  <a:pos x="T4" y="T5"/>
                </a:cxn>
                <a:cxn ang="0">
                  <a:pos x="T6" y="T7"/>
                </a:cxn>
              </a:cxnLst>
              <a:rect l="0" t="0" r="r" b="b"/>
              <a:pathLst>
                <a:path w="126" h="66">
                  <a:moveTo>
                    <a:pt x="0" y="66"/>
                  </a:moveTo>
                  <a:lnTo>
                    <a:pt x="126" y="66"/>
                  </a:lnTo>
                  <a:lnTo>
                    <a:pt x="63"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iṡḷíḑe">
              <a:extLst>
                <a:ext uri="{FF2B5EF4-FFF2-40B4-BE49-F238E27FC236}">
                  <a16:creationId xmlns:a16="http://schemas.microsoft.com/office/drawing/2014/main" id="{D32EEA9D-AB1F-45D4-BB63-36AA0A29DC84}"/>
                </a:ext>
              </a:extLst>
            </p:cNvPr>
            <p:cNvSpPr/>
            <p:nvPr/>
          </p:nvSpPr>
          <p:spPr bwMode="auto">
            <a:xfrm>
              <a:off x="10647129" y="5090022"/>
              <a:ext cx="121435" cy="5624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4" name="ïṡļïḑè">
              <a:extLst>
                <a:ext uri="{FF2B5EF4-FFF2-40B4-BE49-F238E27FC236}">
                  <a16:creationId xmlns:a16="http://schemas.microsoft.com/office/drawing/2014/main" id="{30BFF2CA-9D2D-442A-AD35-166A84321028}"/>
                </a:ext>
              </a:extLst>
            </p:cNvPr>
            <p:cNvSpPr/>
            <p:nvPr/>
          </p:nvSpPr>
          <p:spPr bwMode="auto">
            <a:xfrm>
              <a:off x="10647129" y="5025904"/>
              <a:ext cx="121435" cy="64118"/>
            </a:xfrm>
            <a:custGeom>
              <a:avLst/>
              <a:gdLst>
                <a:gd name="T0" fmla="*/ 0 w 125"/>
                <a:gd name="T1" fmla="*/ 66 h 66"/>
                <a:gd name="T2" fmla="*/ 125 w 125"/>
                <a:gd name="T3" fmla="*/ 66 h 66"/>
                <a:gd name="T4" fmla="*/ 62 w 125"/>
                <a:gd name="T5" fmla="*/ 0 h 66"/>
                <a:gd name="T6" fmla="*/ 0 w 125"/>
                <a:gd name="T7" fmla="*/ 66 h 66"/>
              </a:gdLst>
              <a:ahLst/>
              <a:cxnLst>
                <a:cxn ang="0">
                  <a:pos x="T0" y="T1"/>
                </a:cxn>
                <a:cxn ang="0">
                  <a:pos x="T2" y="T3"/>
                </a:cxn>
                <a:cxn ang="0">
                  <a:pos x="T4" y="T5"/>
                </a:cxn>
                <a:cxn ang="0">
                  <a:pos x="T6" y="T7"/>
                </a:cxn>
              </a:cxnLst>
              <a:rect l="0" t="0" r="r" b="b"/>
              <a:pathLst>
                <a:path w="125" h="66">
                  <a:moveTo>
                    <a:pt x="0" y="66"/>
                  </a:moveTo>
                  <a:lnTo>
                    <a:pt x="125" y="66"/>
                  </a:lnTo>
                  <a:lnTo>
                    <a:pt x="62"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iŝļíḍé">
              <a:extLst>
                <a:ext uri="{FF2B5EF4-FFF2-40B4-BE49-F238E27FC236}">
                  <a16:creationId xmlns:a16="http://schemas.microsoft.com/office/drawing/2014/main" id="{9869023A-BBA5-4B4B-A34C-16A7C145B113}"/>
                </a:ext>
              </a:extLst>
            </p:cNvPr>
            <p:cNvSpPr/>
            <p:nvPr/>
          </p:nvSpPr>
          <p:spPr bwMode="auto">
            <a:xfrm>
              <a:off x="7688007" y="5167740"/>
              <a:ext cx="663520" cy="85490"/>
            </a:xfrm>
            <a:prstGeom prst="rect">
              <a:avLst/>
            </a:prstGeom>
            <a:solidFill>
              <a:srgbClr val="E6E6E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6" name="iŝḷîḍê">
              <a:extLst>
                <a:ext uri="{FF2B5EF4-FFF2-40B4-BE49-F238E27FC236}">
                  <a16:creationId xmlns:a16="http://schemas.microsoft.com/office/drawing/2014/main" id="{070DF107-B0FB-43C0-A132-3791625B1AF6}"/>
                </a:ext>
              </a:extLst>
            </p:cNvPr>
            <p:cNvSpPr/>
            <p:nvPr/>
          </p:nvSpPr>
          <p:spPr bwMode="auto">
            <a:xfrm>
              <a:off x="7688007" y="5397980"/>
              <a:ext cx="663520" cy="85490"/>
            </a:xfrm>
            <a:prstGeom prst="rect">
              <a:avLst/>
            </a:prstGeom>
            <a:solidFill>
              <a:srgbClr val="E6E6E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7" name="îSḻiḍé">
              <a:extLst>
                <a:ext uri="{FF2B5EF4-FFF2-40B4-BE49-F238E27FC236}">
                  <a16:creationId xmlns:a16="http://schemas.microsoft.com/office/drawing/2014/main" id="{A1919F21-E9B1-4E59-BA4B-2A91FF3366C3}"/>
                </a:ext>
              </a:extLst>
            </p:cNvPr>
            <p:cNvSpPr/>
            <p:nvPr/>
          </p:nvSpPr>
          <p:spPr bwMode="auto">
            <a:xfrm>
              <a:off x="8168888" y="5088079"/>
              <a:ext cx="122406" cy="5624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8" name="îşḷíďe">
              <a:extLst>
                <a:ext uri="{FF2B5EF4-FFF2-40B4-BE49-F238E27FC236}">
                  <a16:creationId xmlns:a16="http://schemas.microsoft.com/office/drawing/2014/main" id="{5F296406-D24C-48BB-81C7-DB2668938BDC}"/>
                </a:ext>
              </a:extLst>
            </p:cNvPr>
            <p:cNvSpPr/>
            <p:nvPr/>
          </p:nvSpPr>
          <p:spPr bwMode="auto">
            <a:xfrm>
              <a:off x="8168888" y="5025904"/>
              <a:ext cx="122406" cy="64118"/>
            </a:xfrm>
            <a:custGeom>
              <a:avLst/>
              <a:gdLst>
                <a:gd name="T0" fmla="*/ 0 w 126"/>
                <a:gd name="T1" fmla="*/ 66 h 66"/>
                <a:gd name="T2" fmla="*/ 126 w 126"/>
                <a:gd name="T3" fmla="*/ 66 h 66"/>
                <a:gd name="T4" fmla="*/ 63 w 126"/>
                <a:gd name="T5" fmla="*/ 0 h 66"/>
                <a:gd name="T6" fmla="*/ 0 w 126"/>
                <a:gd name="T7" fmla="*/ 66 h 66"/>
              </a:gdLst>
              <a:ahLst/>
              <a:cxnLst>
                <a:cxn ang="0">
                  <a:pos x="T0" y="T1"/>
                </a:cxn>
                <a:cxn ang="0">
                  <a:pos x="T2" y="T3"/>
                </a:cxn>
                <a:cxn ang="0">
                  <a:pos x="T4" y="T5"/>
                </a:cxn>
                <a:cxn ang="0">
                  <a:pos x="T6" y="T7"/>
                </a:cxn>
              </a:cxnLst>
              <a:rect l="0" t="0" r="r" b="b"/>
              <a:pathLst>
                <a:path w="126" h="66">
                  <a:moveTo>
                    <a:pt x="0" y="66"/>
                  </a:moveTo>
                  <a:lnTo>
                    <a:pt x="126" y="66"/>
                  </a:lnTo>
                  <a:lnTo>
                    <a:pt x="63"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ïṥḻîḋé">
              <a:extLst>
                <a:ext uri="{FF2B5EF4-FFF2-40B4-BE49-F238E27FC236}">
                  <a16:creationId xmlns:a16="http://schemas.microsoft.com/office/drawing/2014/main" id="{43F57E44-3AE1-4EB3-A4D8-0A4DF2BAD6C6}"/>
                </a:ext>
              </a:extLst>
            </p:cNvPr>
            <p:cNvSpPr/>
            <p:nvPr/>
          </p:nvSpPr>
          <p:spPr bwMode="auto">
            <a:xfrm>
              <a:off x="7954192" y="5088079"/>
              <a:ext cx="121435" cy="5624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0" name="iṧlídé">
              <a:extLst>
                <a:ext uri="{FF2B5EF4-FFF2-40B4-BE49-F238E27FC236}">
                  <a16:creationId xmlns:a16="http://schemas.microsoft.com/office/drawing/2014/main" id="{0F8AA86A-AB9B-4CC3-A467-9641529C2B64}"/>
                </a:ext>
              </a:extLst>
            </p:cNvPr>
            <p:cNvSpPr/>
            <p:nvPr/>
          </p:nvSpPr>
          <p:spPr bwMode="auto">
            <a:xfrm>
              <a:off x="7954192" y="5025904"/>
              <a:ext cx="121435" cy="64118"/>
            </a:xfrm>
            <a:custGeom>
              <a:avLst/>
              <a:gdLst>
                <a:gd name="T0" fmla="*/ 0 w 125"/>
                <a:gd name="T1" fmla="*/ 66 h 66"/>
                <a:gd name="T2" fmla="*/ 125 w 125"/>
                <a:gd name="T3" fmla="*/ 66 h 66"/>
                <a:gd name="T4" fmla="*/ 63 w 125"/>
                <a:gd name="T5" fmla="*/ 0 h 66"/>
                <a:gd name="T6" fmla="*/ 0 w 125"/>
                <a:gd name="T7" fmla="*/ 66 h 66"/>
              </a:gdLst>
              <a:ahLst/>
              <a:cxnLst>
                <a:cxn ang="0">
                  <a:pos x="T0" y="T1"/>
                </a:cxn>
                <a:cxn ang="0">
                  <a:pos x="T2" y="T3"/>
                </a:cxn>
                <a:cxn ang="0">
                  <a:pos x="T4" y="T5"/>
                </a:cxn>
                <a:cxn ang="0">
                  <a:pos x="T6" y="T7"/>
                </a:cxn>
              </a:cxnLst>
              <a:rect l="0" t="0" r="r" b="b"/>
              <a:pathLst>
                <a:path w="125" h="66">
                  <a:moveTo>
                    <a:pt x="0" y="66"/>
                  </a:moveTo>
                  <a:lnTo>
                    <a:pt x="125" y="66"/>
                  </a:lnTo>
                  <a:lnTo>
                    <a:pt x="63"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îṩļíḋê">
              <a:extLst>
                <a:ext uri="{FF2B5EF4-FFF2-40B4-BE49-F238E27FC236}">
                  <a16:creationId xmlns:a16="http://schemas.microsoft.com/office/drawing/2014/main" id="{86721FE4-8353-4FE3-BFEE-D066153E1F3C}"/>
                </a:ext>
              </a:extLst>
            </p:cNvPr>
            <p:cNvSpPr/>
            <p:nvPr/>
          </p:nvSpPr>
          <p:spPr bwMode="auto">
            <a:xfrm>
              <a:off x="7737552" y="5088079"/>
              <a:ext cx="121435" cy="5624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2" name="îṡḻïďé">
              <a:extLst>
                <a:ext uri="{FF2B5EF4-FFF2-40B4-BE49-F238E27FC236}">
                  <a16:creationId xmlns:a16="http://schemas.microsoft.com/office/drawing/2014/main" id="{F5C34792-C5C0-4785-9DCF-B67AFD72B030}"/>
                </a:ext>
              </a:extLst>
            </p:cNvPr>
            <p:cNvSpPr/>
            <p:nvPr/>
          </p:nvSpPr>
          <p:spPr bwMode="auto">
            <a:xfrm>
              <a:off x="7737552" y="5025904"/>
              <a:ext cx="121435" cy="64118"/>
            </a:xfrm>
            <a:custGeom>
              <a:avLst/>
              <a:gdLst>
                <a:gd name="T0" fmla="*/ 0 w 125"/>
                <a:gd name="T1" fmla="*/ 66 h 66"/>
                <a:gd name="T2" fmla="*/ 125 w 125"/>
                <a:gd name="T3" fmla="*/ 66 h 66"/>
                <a:gd name="T4" fmla="*/ 62 w 125"/>
                <a:gd name="T5" fmla="*/ 0 h 66"/>
                <a:gd name="T6" fmla="*/ 0 w 125"/>
                <a:gd name="T7" fmla="*/ 66 h 66"/>
              </a:gdLst>
              <a:ahLst/>
              <a:cxnLst>
                <a:cxn ang="0">
                  <a:pos x="T0" y="T1"/>
                </a:cxn>
                <a:cxn ang="0">
                  <a:pos x="T2" y="T3"/>
                </a:cxn>
                <a:cxn ang="0">
                  <a:pos x="T4" y="T5"/>
                </a:cxn>
                <a:cxn ang="0">
                  <a:pos x="T6" y="T7"/>
                </a:cxn>
              </a:cxnLst>
              <a:rect l="0" t="0" r="r" b="b"/>
              <a:pathLst>
                <a:path w="125" h="66">
                  <a:moveTo>
                    <a:pt x="0" y="66"/>
                  </a:moveTo>
                  <a:lnTo>
                    <a:pt x="125" y="66"/>
                  </a:lnTo>
                  <a:lnTo>
                    <a:pt x="62"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iŝḻiḍé">
              <a:extLst>
                <a:ext uri="{FF2B5EF4-FFF2-40B4-BE49-F238E27FC236}">
                  <a16:creationId xmlns:a16="http://schemas.microsoft.com/office/drawing/2014/main" id="{D2411DCC-70D5-4D90-8A33-07C4C136952A}"/>
                </a:ext>
              </a:extLst>
            </p:cNvPr>
            <p:cNvSpPr/>
            <p:nvPr/>
          </p:nvSpPr>
          <p:spPr bwMode="auto">
            <a:xfrm>
              <a:off x="9459011" y="5588390"/>
              <a:ext cx="1943" cy="194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0" y="1"/>
                    <a:pt x="1" y="1"/>
                    <a:pt x="1" y="0"/>
                  </a:cubicBezTo>
                  <a:close/>
                </a:path>
              </a:pathLst>
            </a:custGeom>
            <a:solidFill>
              <a:srgbClr val="7BAD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íŝḷîḍê">
              <a:extLst>
                <a:ext uri="{FF2B5EF4-FFF2-40B4-BE49-F238E27FC236}">
                  <a16:creationId xmlns:a16="http://schemas.microsoft.com/office/drawing/2014/main" id="{51E7E682-AD46-4298-9BC7-CFE295FD35FB}"/>
                </a:ext>
              </a:extLst>
            </p:cNvPr>
            <p:cNvSpPr/>
            <p:nvPr/>
          </p:nvSpPr>
          <p:spPr bwMode="auto">
            <a:xfrm>
              <a:off x="9174368" y="557478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7BAD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îṣľiḑé">
              <a:extLst>
                <a:ext uri="{FF2B5EF4-FFF2-40B4-BE49-F238E27FC236}">
                  <a16:creationId xmlns:a16="http://schemas.microsoft.com/office/drawing/2014/main" id="{3520AFEA-B8D0-4011-825E-AFA4FC0FD5FA}"/>
                </a:ext>
              </a:extLst>
            </p:cNvPr>
            <p:cNvSpPr/>
            <p:nvPr/>
          </p:nvSpPr>
          <p:spPr bwMode="auto">
            <a:xfrm>
              <a:off x="7828871" y="5523301"/>
              <a:ext cx="3145646" cy="391506"/>
            </a:xfrm>
            <a:custGeom>
              <a:avLst/>
              <a:gdLst>
                <a:gd name="T0" fmla="*/ 1638 w 1653"/>
                <a:gd name="T1" fmla="*/ 40 h 206"/>
                <a:gd name="T2" fmla="*/ 1521 w 1653"/>
                <a:gd name="T3" fmla="*/ 27 h 206"/>
                <a:gd name="T4" fmla="*/ 1446 w 1653"/>
                <a:gd name="T5" fmla="*/ 24 h 206"/>
                <a:gd name="T6" fmla="*/ 1408 w 1653"/>
                <a:gd name="T7" fmla="*/ 17 h 206"/>
                <a:gd name="T8" fmla="*/ 1356 w 1653"/>
                <a:gd name="T9" fmla="*/ 22 h 206"/>
                <a:gd name="T10" fmla="*/ 1308 w 1653"/>
                <a:gd name="T11" fmla="*/ 33 h 206"/>
                <a:gd name="T12" fmla="*/ 1234 w 1653"/>
                <a:gd name="T13" fmla="*/ 8 h 206"/>
                <a:gd name="T14" fmla="*/ 1195 w 1653"/>
                <a:gd name="T15" fmla="*/ 37 h 206"/>
                <a:gd name="T16" fmla="*/ 1135 w 1653"/>
                <a:gd name="T17" fmla="*/ 14 h 206"/>
                <a:gd name="T18" fmla="*/ 1046 w 1653"/>
                <a:gd name="T19" fmla="*/ 8 h 206"/>
                <a:gd name="T20" fmla="*/ 1036 w 1653"/>
                <a:gd name="T21" fmla="*/ 30 h 206"/>
                <a:gd name="T22" fmla="*/ 937 w 1653"/>
                <a:gd name="T23" fmla="*/ 0 h 206"/>
                <a:gd name="T24" fmla="*/ 899 w 1653"/>
                <a:gd name="T25" fmla="*/ 34 h 206"/>
                <a:gd name="T26" fmla="*/ 857 w 1653"/>
                <a:gd name="T27" fmla="*/ 35 h 206"/>
                <a:gd name="T28" fmla="*/ 857 w 1653"/>
                <a:gd name="T29" fmla="*/ 35 h 206"/>
                <a:gd name="T30" fmla="*/ 787 w 1653"/>
                <a:gd name="T31" fmla="*/ 31 h 206"/>
                <a:gd name="T32" fmla="*/ 787 w 1653"/>
                <a:gd name="T33" fmla="*/ 31 h 206"/>
                <a:gd name="T34" fmla="*/ 765 w 1653"/>
                <a:gd name="T35" fmla="*/ 24 h 206"/>
                <a:gd name="T36" fmla="*/ 723 w 1653"/>
                <a:gd name="T37" fmla="*/ 26 h 206"/>
                <a:gd name="T38" fmla="*/ 702 w 1653"/>
                <a:gd name="T39" fmla="*/ 27 h 206"/>
                <a:gd name="T40" fmla="*/ 684 w 1653"/>
                <a:gd name="T41" fmla="*/ 29 h 206"/>
                <a:gd name="T42" fmla="*/ 639 w 1653"/>
                <a:gd name="T43" fmla="*/ 40 h 206"/>
                <a:gd name="T44" fmla="*/ 568 w 1653"/>
                <a:gd name="T45" fmla="*/ 40 h 206"/>
                <a:gd name="T46" fmla="*/ 535 w 1653"/>
                <a:gd name="T47" fmla="*/ 37 h 206"/>
                <a:gd name="T48" fmla="*/ 487 w 1653"/>
                <a:gd name="T49" fmla="*/ 40 h 206"/>
                <a:gd name="T50" fmla="*/ 419 w 1653"/>
                <a:gd name="T51" fmla="*/ 28 h 206"/>
                <a:gd name="T52" fmla="*/ 338 w 1653"/>
                <a:gd name="T53" fmla="*/ 27 h 206"/>
                <a:gd name="T54" fmla="*/ 251 w 1653"/>
                <a:gd name="T55" fmla="*/ 27 h 206"/>
                <a:gd name="T56" fmla="*/ 182 w 1653"/>
                <a:gd name="T57" fmla="*/ 36 h 206"/>
                <a:gd name="T58" fmla="*/ 81 w 1653"/>
                <a:gd name="T59" fmla="*/ 38 h 206"/>
                <a:gd name="T60" fmla="*/ 0 w 1653"/>
                <a:gd name="T61" fmla="*/ 42 h 206"/>
                <a:gd name="T62" fmla="*/ 1648 w 1653"/>
                <a:gd name="T63" fmla="*/ 206 h 206"/>
                <a:gd name="T64" fmla="*/ 1653 w 1653"/>
                <a:gd name="T65" fmla="*/ 5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53" h="206">
                  <a:moveTo>
                    <a:pt x="1652" y="42"/>
                  </a:moveTo>
                  <a:cubicBezTo>
                    <a:pt x="1648" y="42"/>
                    <a:pt x="1640" y="42"/>
                    <a:pt x="1638" y="40"/>
                  </a:cubicBezTo>
                  <a:cubicBezTo>
                    <a:pt x="1608" y="42"/>
                    <a:pt x="1585" y="42"/>
                    <a:pt x="1578" y="31"/>
                  </a:cubicBezTo>
                  <a:cubicBezTo>
                    <a:pt x="1546" y="42"/>
                    <a:pt x="1535" y="42"/>
                    <a:pt x="1521" y="27"/>
                  </a:cubicBezTo>
                  <a:cubicBezTo>
                    <a:pt x="1518" y="41"/>
                    <a:pt x="1510" y="39"/>
                    <a:pt x="1488" y="22"/>
                  </a:cubicBezTo>
                  <a:cubicBezTo>
                    <a:pt x="1493" y="38"/>
                    <a:pt x="1480" y="30"/>
                    <a:pt x="1446" y="24"/>
                  </a:cubicBezTo>
                  <a:cubicBezTo>
                    <a:pt x="1458" y="30"/>
                    <a:pt x="1448" y="38"/>
                    <a:pt x="1427" y="32"/>
                  </a:cubicBezTo>
                  <a:cubicBezTo>
                    <a:pt x="1428" y="31"/>
                    <a:pt x="1418" y="25"/>
                    <a:pt x="1408" y="17"/>
                  </a:cubicBezTo>
                  <a:cubicBezTo>
                    <a:pt x="1403" y="30"/>
                    <a:pt x="1397" y="36"/>
                    <a:pt x="1389" y="36"/>
                  </a:cubicBezTo>
                  <a:cubicBezTo>
                    <a:pt x="1381" y="37"/>
                    <a:pt x="1370" y="32"/>
                    <a:pt x="1356" y="22"/>
                  </a:cubicBezTo>
                  <a:cubicBezTo>
                    <a:pt x="1367" y="38"/>
                    <a:pt x="1362" y="34"/>
                    <a:pt x="1351" y="14"/>
                  </a:cubicBezTo>
                  <a:cubicBezTo>
                    <a:pt x="1344" y="31"/>
                    <a:pt x="1329" y="35"/>
                    <a:pt x="1308" y="33"/>
                  </a:cubicBezTo>
                  <a:cubicBezTo>
                    <a:pt x="1300" y="37"/>
                    <a:pt x="1287" y="35"/>
                    <a:pt x="1275" y="30"/>
                  </a:cubicBezTo>
                  <a:cubicBezTo>
                    <a:pt x="1262" y="25"/>
                    <a:pt x="1249" y="21"/>
                    <a:pt x="1234" y="8"/>
                  </a:cubicBezTo>
                  <a:cubicBezTo>
                    <a:pt x="1229" y="21"/>
                    <a:pt x="1223" y="25"/>
                    <a:pt x="1216" y="30"/>
                  </a:cubicBezTo>
                  <a:cubicBezTo>
                    <a:pt x="1208" y="36"/>
                    <a:pt x="1199" y="39"/>
                    <a:pt x="1195" y="37"/>
                  </a:cubicBezTo>
                  <a:cubicBezTo>
                    <a:pt x="1178" y="41"/>
                    <a:pt x="1167" y="41"/>
                    <a:pt x="1174" y="29"/>
                  </a:cubicBezTo>
                  <a:cubicBezTo>
                    <a:pt x="1142" y="41"/>
                    <a:pt x="1129" y="42"/>
                    <a:pt x="1135" y="14"/>
                  </a:cubicBezTo>
                  <a:cubicBezTo>
                    <a:pt x="1111" y="33"/>
                    <a:pt x="1097" y="39"/>
                    <a:pt x="1078" y="31"/>
                  </a:cubicBezTo>
                  <a:cubicBezTo>
                    <a:pt x="1069" y="27"/>
                    <a:pt x="1059" y="19"/>
                    <a:pt x="1046" y="8"/>
                  </a:cubicBezTo>
                  <a:cubicBezTo>
                    <a:pt x="1044" y="19"/>
                    <a:pt x="1040" y="27"/>
                    <a:pt x="1045" y="28"/>
                  </a:cubicBezTo>
                  <a:cubicBezTo>
                    <a:pt x="1026" y="37"/>
                    <a:pt x="1018" y="39"/>
                    <a:pt x="1036" y="30"/>
                  </a:cubicBezTo>
                  <a:cubicBezTo>
                    <a:pt x="996" y="40"/>
                    <a:pt x="983" y="39"/>
                    <a:pt x="1003" y="11"/>
                  </a:cubicBezTo>
                  <a:cubicBezTo>
                    <a:pt x="962" y="40"/>
                    <a:pt x="951" y="41"/>
                    <a:pt x="937" y="0"/>
                  </a:cubicBezTo>
                  <a:cubicBezTo>
                    <a:pt x="933" y="14"/>
                    <a:pt x="929" y="24"/>
                    <a:pt x="923" y="29"/>
                  </a:cubicBezTo>
                  <a:cubicBezTo>
                    <a:pt x="917" y="34"/>
                    <a:pt x="909" y="36"/>
                    <a:pt x="899" y="34"/>
                  </a:cubicBezTo>
                  <a:cubicBezTo>
                    <a:pt x="884" y="33"/>
                    <a:pt x="869" y="28"/>
                    <a:pt x="854" y="16"/>
                  </a:cubicBezTo>
                  <a:cubicBezTo>
                    <a:pt x="856" y="29"/>
                    <a:pt x="854" y="35"/>
                    <a:pt x="857" y="35"/>
                  </a:cubicBezTo>
                  <a:cubicBezTo>
                    <a:pt x="857" y="35"/>
                    <a:pt x="858" y="35"/>
                    <a:pt x="858" y="34"/>
                  </a:cubicBezTo>
                  <a:cubicBezTo>
                    <a:pt x="858" y="35"/>
                    <a:pt x="857" y="35"/>
                    <a:pt x="857" y="35"/>
                  </a:cubicBezTo>
                  <a:cubicBezTo>
                    <a:pt x="833" y="42"/>
                    <a:pt x="819" y="42"/>
                    <a:pt x="833" y="31"/>
                  </a:cubicBezTo>
                  <a:cubicBezTo>
                    <a:pt x="805" y="40"/>
                    <a:pt x="792" y="41"/>
                    <a:pt x="787" y="31"/>
                  </a:cubicBezTo>
                  <a:cubicBezTo>
                    <a:pt x="783" y="36"/>
                    <a:pt x="783" y="36"/>
                    <a:pt x="786" y="30"/>
                  </a:cubicBezTo>
                  <a:cubicBezTo>
                    <a:pt x="786" y="31"/>
                    <a:pt x="787" y="31"/>
                    <a:pt x="787" y="31"/>
                  </a:cubicBezTo>
                  <a:cubicBezTo>
                    <a:pt x="789" y="28"/>
                    <a:pt x="792" y="24"/>
                    <a:pt x="797" y="18"/>
                  </a:cubicBezTo>
                  <a:cubicBezTo>
                    <a:pt x="786" y="31"/>
                    <a:pt x="778" y="32"/>
                    <a:pt x="765" y="24"/>
                  </a:cubicBezTo>
                  <a:cubicBezTo>
                    <a:pt x="765" y="35"/>
                    <a:pt x="759" y="36"/>
                    <a:pt x="744" y="29"/>
                  </a:cubicBezTo>
                  <a:cubicBezTo>
                    <a:pt x="741" y="38"/>
                    <a:pt x="732" y="37"/>
                    <a:pt x="723" y="26"/>
                  </a:cubicBezTo>
                  <a:cubicBezTo>
                    <a:pt x="724" y="30"/>
                    <a:pt x="718" y="34"/>
                    <a:pt x="707" y="27"/>
                  </a:cubicBezTo>
                  <a:cubicBezTo>
                    <a:pt x="707" y="29"/>
                    <a:pt x="702" y="35"/>
                    <a:pt x="702" y="27"/>
                  </a:cubicBezTo>
                  <a:cubicBezTo>
                    <a:pt x="694" y="36"/>
                    <a:pt x="693" y="20"/>
                    <a:pt x="686" y="23"/>
                  </a:cubicBezTo>
                  <a:cubicBezTo>
                    <a:pt x="685" y="28"/>
                    <a:pt x="685" y="30"/>
                    <a:pt x="684" y="29"/>
                  </a:cubicBezTo>
                  <a:cubicBezTo>
                    <a:pt x="675" y="34"/>
                    <a:pt x="666" y="36"/>
                    <a:pt x="658" y="38"/>
                  </a:cubicBezTo>
                  <a:cubicBezTo>
                    <a:pt x="651" y="39"/>
                    <a:pt x="645" y="40"/>
                    <a:pt x="639" y="40"/>
                  </a:cubicBezTo>
                  <a:cubicBezTo>
                    <a:pt x="626" y="41"/>
                    <a:pt x="612" y="36"/>
                    <a:pt x="594" y="31"/>
                  </a:cubicBezTo>
                  <a:cubicBezTo>
                    <a:pt x="598" y="35"/>
                    <a:pt x="589" y="40"/>
                    <a:pt x="568" y="40"/>
                  </a:cubicBezTo>
                  <a:cubicBezTo>
                    <a:pt x="581" y="39"/>
                    <a:pt x="560" y="24"/>
                    <a:pt x="560" y="24"/>
                  </a:cubicBezTo>
                  <a:cubicBezTo>
                    <a:pt x="554" y="32"/>
                    <a:pt x="552" y="40"/>
                    <a:pt x="535" y="37"/>
                  </a:cubicBezTo>
                  <a:cubicBezTo>
                    <a:pt x="535" y="35"/>
                    <a:pt x="518" y="39"/>
                    <a:pt x="517" y="24"/>
                  </a:cubicBezTo>
                  <a:cubicBezTo>
                    <a:pt x="503" y="34"/>
                    <a:pt x="502" y="36"/>
                    <a:pt x="487" y="40"/>
                  </a:cubicBezTo>
                  <a:cubicBezTo>
                    <a:pt x="473" y="44"/>
                    <a:pt x="459" y="39"/>
                    <a:pt x="444" y="39"/>
                  </a:cubicBezTo>
                  <a:cubicBezTo>
                    <a:pt x="429" y="39"/>
                    <a:pt x="428" y="36"/>
                    <a:pt x="419" y="28"/>
                  </a:cubicBezTo>
                  <a:cubicBezTo>
                    <a:pt x="407" y="37"/>
                    <a:pt x="384" y="44"/>
                    <a:pt x="388" y="30"/>
                  </a:cubicBezTo>
                  <a:cubicBezTo>
                    <a:pt x="361" y="45"/>
                    <a:pt x="347" y="51"/>
                    <a:pt x="338" y="27"/>
                  </a:cubicBezTo>
                  <a:cubicBezTo>
                    <a:pt x="317" y="51"/>
                    <a:pt x="301" y="42"/>
                    <a:pt x="274" y="23"/>
                  </a:cubicBezTo>
                  <a:cubicBezTo>
                    <a:pt x="275" y="40"/>
                    <a:pt x="264" y="38"/>
                    <a:pt x="251" y="27"/>
                  </a:cubicBezTo>
                  <a:cubicBezTo>
                    <a:pt x="243" y="36"/>
                    <a:pt x="230" y="38"/>
                    <a:pt x="217" y="39"/>
                  </a:cubicBezTo>
                  <a:cubicBezTo>
                    <a:pt x="205" y="39"/>
                    <a:pt x="194" y="39"/>
                    <a:pt x="182" y="36"/>
                  </a:cubicBezTo>
                  <a:cubicBezTo>
                    <a:pt x="171" y="34"/>
                    <a:pt x="160" y="30"/>
                    <a:pt x="148" y="23"/>
                  </a:cubicBezTo>
                  <a:cubicBezTo>
                    <a:pt x="135" y="42"/>
                    <a:pt x="113" y="42"/>
                    <a:pt x="81" y="38"/>
                  </a:cubicBezTo>
                  <a:cubicBezTo>
                    <a:pt x="74" y="42"/>
                    <a:pt x="57" y="42"/>
                    <a:pt x="43" y="42"/>
                  </a:cubicBezTo>
                  <a:cubicBezTo>
                    <a:pt x="16" y="42"/>
                    <a:pt x="0" y="42"/>
                    <a:pt x="0" y="42"/>
                  </a:cubicBezTo>
                  <a:cubicBezTo>
                    <a:pt x="0" y="206"/>
                    <a:pt x="0" y="206"/>
                    <a:pt x="0" y="206"/>
                  </a:cubicBezTo>
                  <a:cubicBezTo>
                    <a:pt x="1648" y="206"/>
                    <a:pt x="1648" y="206"/>
                    <a:pt x="1648" y="206"/>
                  </a:cubicBezTo>
                  <a:cubicBezTo>
                    <a:pt x="1648" y="206"/>
                    <a:pt x="1648" y="147"/>
                    <a:pt x="1648" y="100"/>
                  </a:cubicBezTo>
                  <a:cubicBezTo>
                    <a:pt x="1648" y="84"/>
                    <a:pt x="1648" y="70"/>
                    <a:pt x="1653" y="59"/>
                  </a:cubicBezTo>
                  <a:cubicBezTo>
                    <a:pt x="1648" y="49"/>
                    <a:pt x="1648" y="42"/>
                    <a:pt x="1652" y="42"/>
                  </a:cubicBezTo>
                  <a:close/>
                </a:path>
              </a:pathLst>
            </a:custGeom>
            <a:solidFill>
              <a:srgbClr val="7BAD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î$ḻiḍe">
              <a:extLst>
                <a:ext uri="{FF2B5EF4-FFF2-40B4-BE49-F238E27FC236}">
                  <a16:creationId xmlns:a16="http://schemas.microsoft.com/office/drawing/2014/main" id="{2542CEAC-0B5D-4B29-8AE0-CFB8FC69CB02}"/>
                </a:ext>
              </a:extLst>
            </p:cNvPr>
            <p:cNvSpPr/>
            <p:nvPr/>
          </p:nvSpPr>
          <p:spPr bwMode="auto">
            <a:xfrm>
              <a:off x="9319119" y="5580618"/>
              <a:ext cx="6800" cy="11658"/>
            </a:xfrm>
            <a:custGeom>
              <a:avLst/>
              <a:gdLst>
                <a:gd name="T0" fmla="*/ 4 w 4"/>
                <a:gd name="T1" fmla="*/ 1 h 6"/>
                <a:gd name="T2" fmla="*/ 3 w 4"/>
                <a:gd name="T3" fmla="*/ 0 h 6"/>
                <a:gd name="T4" fmla="*/ 4 w 4"/>
                <a:gd name="T5" fmla="*/ 1 h 6"/>
              </a:gdLst>
              <a:ahLst/>
              <a:cxnLst>
                <a:cxn ang="0">
                  <a:pos x="T0" y="T1"/>
                </a:cxn>
                <a:cxn ang="0">
                  <a:pos x="T2" y="T3"/>
                </a:cxn>
                <a:cxn ang="0">
                  <a:pos x="T4" y="T5"/>
                </a:cxn>
              </a:cxnLst>
              <a:rect l="0" t="0" r="r" b="b"/>
              <a:pathLst>
                <a:path w="4" h="6">
                  <a:moveTo>
                    <a:pt x="4" y="1"/>
                  </a:moveTo>
                  <a:cubicBezTo>
                    <a:pt x="4" y="1"/>
                    <a:pt x="3" y="1"/>
                    <a:pt x="3" y="0"/>
                  </a:cubicBezTo>
                  <a:cubicBezTo>
                    <a:pt x="0" y="6"/>
                    <a:pt x="0" y="6"/>
                    <a:pt x="4" y="1"/>
                  </a:cubicBezTo>
                  <a:close/>
                </a:path>
              </a:pathLst>
            </a:custGeom>
            <a:solidFill>
              <a:srgbClr val="7BAD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ïśḷiḓè">
              <a:extLst>
                <a:ext uri="{FF2B5EF4-FFF2-40B4-BE49-F238E27FC236}">
                  <a16:creationId xmlns:a16="http://schemas.microsoft.com/office/drawing/2014/main" id="{BD12E951-EABD-4B70-9605-41026711063C}"/>
                </a:ext>
              </a:extLst>
            </p:cNvPr>
            <p:cNvSpPr/>
            <p:nvPr/>
          </p:nvSpPr>
          <p:spPr bwMode="auto">
            <a:xfrm>
              <a:off x="7525770" y="5542730"/>
              <a:ext cx="991879" cy="389563"/>
            </a:xfrm>
            <a:custGeom>
              <a:avLst/>
              <a:gdLst>
                <a:gd name="T0" fmla="*/ 470 w 521"/>
                <a:gd name="T1" fmla="*/ 30 h 205"/>
                <a:gd name="T2" fmla="*/ 449 w 521"/>
                <a:gd name="T3" fmla="*/ 37 h 205"/>
                <a:gd name="T4" fmla="*/ 428 w 521"/>
                <a:gd name="T5" fmla="*/ 28 h 205"/>
                <a:gd name="T6" fmla="*/ 389 w 521"/>
                <a:gd name="T7" fmla="*/ 13 h 205"/>
                <a:gd name="T8" fmla="*/ 332 w 521"/>
                <a:gd name="T9" fmla="*/ 31 h 205"/>
                <a:gd name="T10" fmla="*/ 300 w 521"/>
                <a:gd name="T11" fmla="*/ 8 h 205"/>
                <a:gd name="T12" fmla="*/ 298 w 521"/>
                <a:gd name="T13" fmla="*/ 28 h 205"/>
                <a:gd name="T14" fmla="*/ 290 w 521"/>
                <a:gd name="T15" fmla="*/ 30 h 205"/>
                <a:gd name="T16" fmla="*/ 257 w 521"/>
                <a:gd name="T17" fmla="*/ 11 h 205"/>
                <a:gd name="T18" fmla="*/ 191 w 521"/>
                <a:gd name="T19" fmla="*/ 0 h 205"/>
                <a:gd name="T20" fmla="*/ 177 w 521"/>
                <a:gd name="T21" fmla="*/ 28 h 205"/>
                <a:gd name="T22" fmla="*/ 153 w 521"/>
                <a:gd name="T23" fmla="*/ 33 h 205"/>
                <a:gd name="T24" fmla="*/ 108 w 521"/>
                <a:gd name="T25" fmla="*/ 15 h 205"/>
                <a:gd name="T26" fmla="*/ 110 w 521"/>
                <a:gd name="T27" fmla="*/ 34 h 205"/>
                <a:gd name="T28" fmla="*/ 87 w 521"/>
                <a:gd name="T29" fmla="*/ 30 h 205"/>
                <a:gd name="T30" fmla="*/ 40 w 521"/>
                <a:gd name="T31" fmla="*/ 31 h 205"/>
                <a:gd name="T32" fmla="*/ 51 w 521"/>
                <a:gd name="T33" fmla="*/ 17 h 205"/>
                <a:gd name="T34" fmla="*/ 19 w 521"/>
                <a:gd name="T35" fmla="*/ 24 h 205"/>
                <a:gd name="T36" fmla="*/ 0 w 521"/>
                <a:gd name="T37" fmla="*/ 29 h 205"/>
                <a:gd name="T38" fmla="*/ 7 w 521"/>
                <a:gd name="T39" fmla="*/ 205 h 205"/>
                <a:gd name="T40" fmla="*/ 521 w 521"/>
                <a:gd name="T41" fmla="*/ 205 h 205"/>
                <a:gd name="T42" fmla="*/ 521 w 521"/>
                <a:gd name="T43" fmla="*/ 27 h 205"/>
                <a:gd name="T44" fmla="*/ 487 w 521"/>
                <a:gd name="T45" fmla="*/ 7 h 205"/>
                <a:gd name="T46" fmla="*/ 470 w 521"/>
                <a:gd name="T47" fmla="*/ 3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1" h="205">
                  <a:moveTo>
                    <a:pt x="470" y="30"/>
                  </a:moveTo>
                  <a:cubicBezTo>
                    <a:pt x="462" y="36"/>
                    <a:pt x="453" y="38"/>
                    <a:pt x="449" y="37"/>
                  </a:cubicBezTo>
                  <a:cubicBezTo>
                    <a:pt x="432" y="41"/>
                    <a:pt x="420" y="40"/>
                    <a:pt x="428" y="28"/>
                  </a:cubicBezTo>
                  <a:cubicBezTo>
                    <a:pt x="396" y="41"/>
                    <a:pt x="383" y="41"/>
                    <a:pt x="389" y="13"/>
                  </a:cubicBezTo>
                  <a:cubicBezTo>
                    <a:pt x="365" y="32"/>
                    <a:pt x="350" y="38"/>
                    <a:pt x="332" y="31"/>
                  </a:cubicBezTo>
                  <a:cubicBezTo>
                    <a:pt x="323" y="27"/>
                    <a:pt x="312" y="19"/>
                    <a:pt x="300" y="8"/>
                  </a:cubicBezTo>
                  <a:cubicBezTo>
                    <a:pt x="298" y="19"/>
                    <a:pt x="293" y="27"/>
                    <a:pt x="298" y="28"/>
                  </a:cubicBezTo>
                  <a:cubicBezTo>
                    <a:pt x="280" y="36"/>
                    <a:pt x="271" y="39"/>
                    <a:pt x="290" y="30"/>
                  </a:cubicBezTo>
                  <a:cubicBezTo>
                    <a:pt x="250" y="40"/>
                    <a:pt x="237" y="39"/>
                    <a:pt x="257" y="11"/>
                  </a:cubicBezTo>
                  <a:cubicBezTo>
                    <a:pt x="216" y="40"/>
                    <a:pt x="205" y="41"/>
                    <a:pt x="191" y="0"/>
                  </a:cubicBezTo>
                  <a:cubicBezTo>
                    <a:pt x="187" y="14"/>
                    <a:pt x="183" y="23"/>
                    <a:pt x="177" y="28"/>
                  </a:cubicBezTo>
                  <a:cubicBezTo>
                    <a:pt x="171" y="34"/>
                    <a:pt x="162" y="35"/>
                    <a:pt x="153" y="33"/>
                  </a:cubicBezTo>
                  <a:cubicBezTo>
                    <a:pt x="138" y="32"/>
                    <a:pt x="122" y="27"/>
                    <a:pt x="108" y="15"/>
                  </a:cubicBezTo>
                  <a:cubicBezTo>
                    <a:pt x="110" y="29"/>
                    <a:pt x="108" y="35"/>
                    <a:pt x="110" y="34"/>
                  </a:cubicBezTo>
                  <a:cubicBezTo>
                    <a:pt x="87" y="42"/>
                    <a:pt x="72" y="41"/>
                    <a:pt x="87" y="30"/>
                  </a:cubicBezTo>
                  <a:cubicBezTo>
                    <a:pt x="59" y="40"/>
                    <a:pt x="46" y="41"/>
                    <a:pt x="40" y="31"/>
                  </a:cubicBezTo>
                  <a:cubicBezTo>
                    <a:pt x="42" y="28"/>
                    <a:pt x="46" y="23"/>
                    <a:pt x="51" y="17"/>
                  </a:cubicBezTo>
                  <a:cubicBezTo>
                    <a:pt x="39" y="30"/>
                    <a:pt x="32" y="32"/>
                    <a:pt x="19" y="24"/>
                  </a:cubicBezTo>
                  <a:cubicBezTo>
                    <a:pt x="18" y="34"/>
                    <a:pt x="13" y="36"/>
                    <a:pt x="0" y="29"/>
                  </a:cubicBezTo>
                  <a:cubicBezTo>
                    <a:pt x="1" y="88"/>
                    <a:pt x="5" y="146"/>
                    <a:pt x="7" y="205"/>
                  </a:cubicBezTo>
                  <a:cubicBezTo>
                    <a:pt x="521" y="205"/>
                    <a:pt x="521" y="205"/>
                    <a:pt x="521" y="205"/>
                  </a:cubicBezTo>
                  <a:cubicBezTo>
                    <a:pt x="521" y="27"/>
                    <a:pt x="521" y="27"/>
                    <a:pt x="521" y="27"/>
                  </a:cubicBezTo>
                  <a:cubicBezTo>
                    <a:pt x="510" y="22"/>
                    <a:pt x="499" y="18"/>
                    <a:pt x="487" y="7"/>
                  </a:cubicBezTo>
                  <a:cubicBezTo>
                    <a:pt x="483" y="20"/>
                    <a:pt x="477" y="24"/>
                    <a:pt x="470" y="30"/>
                  </a:cubicBezTo>
                  <a:close/>
                </a:path>
              </a:pathLst>
            </a:custGeom>
            <a:solidFill>
              <a:srgbClr val="7BAD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iSļíḍé">
              <a:extLst>
                <a:ext uri="{FF2B5EF4-FFF2-40B4-BE49-F238E27FC236}">
                  <a16:creationId xmlns:a16="http://schemas.microsoft.com/office/drawing/2014/main" id="{E308FD8A-F49D-4CEF-9AF0-0429E6855A9A}"/>
                </a:ext>
              </a:extLst>
            </p:cNvPr>
            <p:cNvSpPr/>
            <p:nvPr/>
          </p:nvSpPr>
          <p:spPr bwMode="auto">
            <a:xfrm>
              <a:off x="9398780" y="1968662"/>
              <a:ext cx="871416" cy="412878"/>
            </a:xfrm>
            <a:custGeom>
              <a:avLst/>
              <a:gdLst>
                <a:gd name="T0" fmla="*/ 398 w 458"/>
                <a:gd name="T1" fmla="*/ 96 h 217"/>
                <a:gd name="T2" fmla="*/ 339 w 458"/>
                <a:gd name="T3" fmla="*/ 20 h 217"/>
                <a:gd name="T4" fmla="*/ 295 w 458"/>
                <a:gd name="T5" fmla="*/ 2 h 217"/>
                <a:gd name="T6" fmla="*/ 137 w 458"/>
                <a:gd name="T7" fmla="*/ 7 h 217"/>
                <a:gd name="T8" fmla="*/ 92 w 458"/>
                <a:gd name="T9" fmla="*/ 37 h 217"/>
                <a:gd name="T10" fmla="*/ 0 w 458"/>
                <a:gd name="T11" fmla="*/ 179 h 217"/>
                <a:gd name="T12" fmla="*/ 77 w 458"/>
                <a:gd name="T13" fmla="*/ 164 h 217"/>
                <a:gd name="T14" fmla="*/ 133 w 458"/>
                <a:gd name="T15" fmla="*/ 93 h 217"/>
                <a:gd name="T16" fmla="*/ 208 w 458"/>
                <a:gd name="T17" fmla="*/ 98 h 217"/>
                <a:gd name="T18" fmla="*/ 303 w 458"/>
                <a:gd name="T19" fmla="*/ 126 h 217"/>
                <a:gd name="T20" fmla="*/ 450 w 458"/>
                <a:gd name="T21" fmla="*/ 217 h 217"/>
                <a:gd name="T22" fmla="*/ 398 w 458"/>
                <a:gd name="T23" fmla="*/ 9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8" h="217">
                  <a:moveTo>
                    <a:pt x="398" y="96"/>
                  </a:moveTo>
                  <a:cubicBezTo>
                    <a:pt x="339" y="20"/>
                    <a:pt x="339" y="20"/>
                    <a:pt x="339" y="20"/>
                  </a:cubicBezTo>
                  <a:cubicBezTo>
                    <a:pt x="339" y="20"/>
                    <a:pt x="332" y="0"/>
                    <a:pt x="295" y="2"/>
                  </a:cubicBezTo>
                  <a:cubicBezTo>
                    <a:pt x="267" y="4"/>
                    <a:pt x="178" y="3"/>
                    <a:pt x="137" y="7"/>
                  </a:cubicBezTo>
                  <a:cubicBezTo>
                    <a:pt x="117" y="8"/>
                    <a:pt x="115" y="6"/>
                    <a:pt x="92" y="37"/>
                  </a:cubicBezTo>
                  <a:cubicBezTo>
                    <a:pt x="64" y="75"/>
                    <a:pt x="0" y="179"/>
                    <a:pt x="0" y="179"/>
                  </a:cubicBezTo>
                  <a:cubicBezTo>
                    <a:pt x="0" y="179"/>
                    <a:pt x="39" y="207"/>
                    <a:pt x="77" y="164"/>
                  </a:cubicBezTo>
                  <a:cubicBezTo>
                    <a:pt x="103" y="134"/>
                    <a:pt x="122" y="110"/>
                    <a:pt x="133" y="93"/>
                  </a:cubicBezTo>
                  <a:cubicBezTo>
                    <a:pt x="142" y="79"/>
                    <a:pt x="208" y="98"/>
                    <a:pt x="208" y="98"/>
                  </a:cubicBezTo>
                  <a:cubicBezTo>
                    <a:pt x="208" y="98"/>
                    <a:pt x="290" y="102"/>
                    <a:pt x="303" y="126"/>
                  </a:cubicBezTo>
                  <a:cubicBezTo>
                    <a:pt x="329" y="178"/>
                    <a:pt x="450" y="217"/>
                    <a:pt x="450" y="217"/>
                  </a:cubicBezTo>
                  <a:cubicBezTo>
                    <a:pt x="458" y="205"/>
                    <a:pt x="453" y="137"/>
                    <a:pt x="398" y="96"/>
                  </a:cubicBezTo>
                  <a:close/>
                </a:path>
              </a:pathLst>
            </a:custGeom>
            <a:solidFill>
              <a:srgbClr val="E6AC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îSľîďè">
              <a:extLst>
                <a:ext uri="{FF2B5EF4-FFF2-40B4-BE49-F238E27FC236}">
                  <a16:creationId xmlns:a16="http://schemas.microsoft.com/office/drawing/2014/main" id="{B99682B2-9B08-472D-A464-76DD166BB514}"/>
                </a:ext>
              </a:extLst>
            </p:cNvPr>
            <p:cNvSpPr/>
            <p:nvPr/>
          </p:nvSpPr>
          <p:spPr bwMode="auto">
            <a:xfrm>
              <a:off x="9466783" y="1938547"/>
              <a:ext cx="845186" cy="619803"/>
            </a:xfrm>
            <a:custGeom>
              <a:avLst/>
              <a:gdLst>
                <a:gd name="T0" fmla="*/ 371 w 444"/>
                <a:gd name="T1" fmla="*/ 70 h 326"/>
                <a:gd name="T2" fmla="*/ 279 w 444"/>
                <a:gd name="T3" fmla="*/ 17 h 326"/>
                <a:gd name="T4" fmla="*/ 227 w 444"/>
                <a:gd name="T5" fmla="*/ 17 h 326"/>
                <a:gd name="T6" fmla="*/ 68 w 444"/>
                <a:gd name="T7" fmla="*/ 84 h 326"/>
                <a:gd name="T8" fmla="*/ 35 w 444"/>
                <a:gd name="T9" fmla="*/ 132 h 326"/>
                <a:gd name="T10" fmla="*/ 0 w 444"/>
                <a:gd name="T11" fmla="*/ 312 h 326"/>
                <a:gd name="T12" fmla="*/ 72 w 444"/>
                <a:gd name="T13" fmla="*/ 267 h 326"/>
                <a:gd name="T14" fmla="*/ 100 w 444"/>
                <a:gd name="T15" fmla="*/ 173 h 326"/>
                <a:gd name="T16" fmla="*/ 178 w 444"/>
                <a:gd name="T17" fmla="*/ 148 h 326"/>
                <a:gd name="T18" fmla="*/ 286 w 444"/>
                <a:gd name="T19" fmla="*/ 139 h 326"/>
                <a:gd name="T20" fmla="*/ 406 w 444"/>
                <a:gd name="T21" fmla="*/ 261 h 326"/>
                <a:gd name="T22" fmla="*/ 371 w 444"/>
                <a:gd name="T23" fmla="*/ 7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4" h="326">
                  <a:moveTo>
                    <a:pt x="371" y="70"/>
                  </a:moveTo>
                  <a:cubicBezTo>
                    <a:pt x="279" y="17"/>
                    <a:pt x="279" y="17"/>
                    <a:pt x="279" y="17"/>
                  </a:cubicBezTo>
                  <a:cubicBezTo>
                    <a:pt x="279" y="17"/>
                    <a:pt x="264" y="0"/>
                    <a:pt x="227" y="17"/>
                  </a:cubicBezTo>
                  <a:cubicBezTo>
                    <a:pt x="199" y="29"/>
                    <a:pt x="108" y="65"/>
                    <a:pt x="68" y="84"/>
                  </a:cubicBezTo>
                  <a:cubicBezTo>
                    <a:pt x="48" y="94"/>
                    <a:pt x="45" y="92"/>
                    <a:pt x="35" y="132"/>
                  </a:cubicBezTo>
                  <a:cubicBezTo>
                    <a:pt x="22" y="183"/>
                    <a:pt x="0" y="312"/>
                    <a:pt x="0" y="312"/>
                  </a:cubicBezTo>
                  <a:cubicBezTo>
                    <a:pt x="0" y="312"/>
                    <a:pt x="51" y="326"/>
                    <a:pt x="72" y="267"/>
                  </a:cubicBezTo>
                  <a:cubicBezTo>
                    <a:pt x="86" y="227"/>
                    <a:pt x="95" y="194"/>
                    <a:pt x="100" y="173"/>
                  </a:cubicBezTo>
                  <a:cubicBezTo>
                    <a:pt x="103" y="155"/>
                    <a:pt x="178" y="148"/>
                    <a:pt x="178" y="148"/>
                  </a:cubicBezTo>
                  <a:cubicBezTo>
                    <a:pt x="178" y="148"/>
                    <a:pt x="263" y="119"/>
                    <a:pt x="286" y="139"/>
                  </a:cubicBezTo>
                  <a:cubicBezTo>
                    <a:pt x="335" y="180"/>
                    <a:pt x="406" y="261"/>
                    <a:pt x="406" y="261"/>
                  </a:cubicBezTo>
                  <a:cubicBezTo>
                    <a:pt x="409" y="245"/>
                    <a:pt x="444" y="89"/>
                    <a:pt x="371" y="70"/>
                  </a:cubicBezTo>
                  <a:close/>
                </a:path>
              </a:pathLst>
            </a:custGeom>
            <a:solidFill>
              <a:srgbClr val="F2BA8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ïsḻîḑé">
              <a:extLst>
                <a:ext uri="{FF2B5EF4-FFF2-40B4-BE49-F238E27FC236}">
                  <a16:creationId xmlns:a16="http://schemas.microsoft.com/office/drawing/2014/main" id="{F023290B-FAB5-424E-897E-FF1776EFD308}"/>
                </a:ext>
              </a:extLst>
            </p:cNvPr>
            <p:cNvSpPr/>
            <p:nvPr/>
          </p:nvSpPr>
          <p:spPr bwMode="auto">
            <a:xfrm>
              <a:off x="9567817" y="1923003"/>
              <a:ext cx="767468" cy="722780"/>
            </a:xfrm>
            <a:custGeom>
              <a:avLst/>
              <a:gdLst>
                <a:gd name="T0" fmla="*/ 320 w 403"/>
                <a:gd name="T1" fmla="*/ 43 h 380"/>
                <a:gd name="T2" fmla="*/ 214 w 403"/>
                <a:gd name="T3" fmla="*/ 13 h 380"/>
                <a:gd name="T4" fmla="*/ 162 w 403"/>
                <a:gd name="T5" fmla="*/ 26 h 380"/>
                <a:gd name="T6" fmla="*/ 20 w 403"/>
                <a:gd name="T7" fmla="*/ 135 h 380"/>
                <a:gd name="T8" fmla="*/ 0 w 403"/>
                <a:gd name="T9" fmla="*/ 191 h 380"/>
                <a:gd name="T10" fmla="*/ 11 w 403"/>
                <a:gd name="T11" fmla="*/ 380 h 380"/>
                <a:gd name="T12" fmla="*/ 71 w 403"/>
                <a:gd name="T13" fmla="*/ 316 h 380"/>
                <a:gd name="T14" fmla="*/ 75 w 403"/>
                <a:gd name="T15" fmla="*/ 215 h 380"/>
                <a:gd name="T16" fmla="*/ 147 w 403"/>
                <a:gd name="T17" fmla="*/ 170 h 380"/>
                <a:gd name="T18" fmla="*/ 199 w 403"/>
                <a:gd name="T19" fmla="*/ 173 h 380"/>
                <a:gd name="T20" fmla="*/ 260 w 403"/>
                <a:gd name="T21" fmla="*/ 280 h 380"/>
                <a:gd name="T22" fmla="*/ 403 w 403"/>
                <a:gd name="T23" fmla="*/ 224 h 380"/>
                <a:gd name="T24" fmla="*/ 320 w 403"/>
                <a:gd name="T25" fmla="*/ 43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3" h="380">
                  <a:moveTo>
                    <a:pt x="320" y="43"/>
                  </a:moveTo>
                  <a:cubicBezTo>
                    <a:pt x="214" y="13"/>
                    <a:pt x="214" y="13"/>
                    <a:pt x="214" y="13"/>
                  </a:cubicBezTo>
                  <a:cubicBezTo>
                    <a:pt x="214" y="13"/>
                    <a:pt x="195" y="0"/>
                    <a:pt x="162" y="26"/>
                  </a:cubicBezTo>
                  <a:cubicBezTo>
                    <a:pt x="138" y="46"/>
                    <a:pt x="56" y="105"/>
                    <a:pt x="20" y="135"/>
                  </a:cubicBezTo>
                  <a:cubicBezTo>
                    <a:pt x="3" y="150"/>
                    <a:pt x="0" y="149"/>
                    <a:pt x="0" y="191"/>
                  </a:cubicBezTo>
                  <a:cubicBezTo>
                    <a:pt x="0" y="245"/>
                    <a:pt x="11" y="380"/>
                    <a:pt x="11" y="380"/>
                  </a:cubicBezTo>
                  <a:cubicBezTo>
                    <a:pt x="11" y="380"/>
                    <a:pt x="66" y="380"/>
                    <a:pt x="71" y="316"/>
                  </a:cubicBezTo>
                  <a:cubicBezTo>
                    <a:pt x="75" y="273"/>
                    <a:pt x="76" y="237"/>
                    <a:pt x="75" y="215"/>
                  </a:cubicBezTo>
                  <a:cubicBezTo>
                    <a:pt x="74" y="196"/>
                    <a:pt x="147" y="170"/>
                    <a:pt x="147" y="170"/>
                  </a:cubicBezTo>
                  <a:cubicBezTo>
                    <a:pt x="147" y="170"/>
                    <a:pt x="172" y="160"/>
                    <a:pt x="199" y="173"/>
                  </a:cubicBezTo>
                  <a:cubicBezTo>
                    <a:pt x="258" y="202"/>
                    <a:pt x="260" y="280"/>
                    <a:pt x="260" y="280"/>
                  </a:cubicBezTo>
                  <a:cubicBezTo>
                    <a:pt x="403" y="224"/>
                    <a:pt x="403" y="224"/>
                    <a:pt x="403" y="224"/>
                  </a:cubicBezTo>
                  <a:cubicBezTo>
                    <a:pt x="403" y="208"/>
                    <a:pt x="397" y="43"/>
                    <a:pt x="320" y="43"/>
                  </a:cubicBezTo>
                  <a:close/>
                </a:path>
              </a:pathLst>
            </a:custGeom>
            <a:solidFill>
              <a:srgbClr val="FBC6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íṥḷíḋé">
              <a:extLst>
                <a:ext uri="{FF2B5EF4-FFF2-40B4-BE49-F238E27FC236}">
                  <a16:creationId xmlns:a16="http://schemas.microsoft.com/office/drawing/2014/main" id="{929F1C18-D162-4A0D-8460-30B360CB1A9A}"/>
                </a:ext>
              </a:extLst>
            </p:cNvPr>
            <p:cNvSpPr/>
            <p:nvPr/>
          </p:nvSpPr>
          <p:spPr bwMode="auto">
            <a:xfrm>
              <a:off x="9535758" y="2407771"/>
              <a:ext cx="472138" cy="474081"/>
            </a:xfrm>
            <a:custGeom>
              <a:avLst/>
              <a:gdLst>
                <a:gd name="T0" fmla="*/ 159 w 248"/>
                <a:gd name="T1" fmla="*/ 20 h 249"/>
                <a:gd name="T2" fmla="*/ 19 w 248"/>
                <a:gd name="T3" fmla="*/ 90 h 249"/>
                <a:gd name="T4" fmla="*/ 89 w 248"/>
                <a:gd name="T5" fmla="*/ 230 h 249"/>
                <a:gd name="T6" fmla="*/ 229 w 248"/>
                <a:gd name="T7" fmla="*/ 160 h 249"/>
                <a:gd name="T8" fmla="*/ 159 w 248"/>
                <a:gd name="T9" fmla="*/ 20 h 249"/>
              </a:gdLst>
              <a:ahLst/>
              <a:cxnLst>
                <a:cxn ang="0">
                  <a:pos x="T0" y="T1"/>
                </a:cxn>
                <a:cxn ang="0">
                  <a:pos x="T2" y="T3"/>
                </a:cxn>
                <a:cxn ang="0">
                  <a:pos x="T4" y="T5"/>
                </a:cxn>
                <a:cxn ang="0">
                  <a:pos x="T6" y="T7"/>
                </a:cxn>
                <a:cxn ang="0">
                  <a:pos x="T8" y="T9"/>
                </a:cxn>
              </a:cxnLst>
              <a:rect l="0" t="0" r="r" b="b"/>
              <a:pathLst>
                <a:path w="248" h="249">
                  <a:moveTo>
                    <a:pt x="159" y="20"/>
                  </a:moveTo>
                  <a:cubicBezTo>
                    <a:pt x="101" y="0"/>
                    <a:pt x="39" y="32"/>
                    <a:pt x="19" y="90"/>
                  </a:cubicBezTo>
                  <a:cubicBezTo>
                    <a:pt x="0" y="148"/>
                    <a:pt x="31" y="210"/>
                    <a:pt x="89" y="230"/>
                  </a:cubicBezTo>
                  <a:cubicBezTo>
                    <a:pt x="147" y="249"/>
                    <a:pt x="210" y="218"/>
                    <a:pt x="229" y="160"/>
                  </a:cubicBezTo>
                  <a:cubicBezTo>
                    <a:pt x="248" y="102"/>
                    <a:pt x="217" y="39"/>
                    <a:pt x="159" y="20"/>
                  </a:cubicBezTo>
                  <a:close/>
                </a:path>
              </a:pathLst>
            </a:custGeom>
            <a:solidFill>
              <a:srgbClr val="E8AF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îşlïḋe">
              <a:extLst>
                <a:ext uri="{FF2B5EF4-FFF2-40B4-BE49-F238E27FC236}">
                  <a16:creationId xmlns:a16="http://schemas.microsoft.com/office/drawing/2014/main" id="{6C5E9BD0-C73E-43CC-A31D-3661BEA40E84}"/>
                </a:ext>
              </a:extLst>
            </p:cNvPr>
            <p:cNvSpPr/>
            <p:nvPr/>
          </p:nvSpPr>
          <p:spPr bwMode="auto">
            <a:xfrm>
              <a:off x="9577532" y="2451487"/>
              <a:ext cx="388591" cy="386648"/>
            </a:xfrm>
            <a:custGeom>
              <a:avLst/>
              <a:gdLst>
                <a:gd name="T0" fmla="*/ 131 w 204"/>
                <a:gd name="T1" fmla="*/ 16 h 203"/>
                <a:gd name="T2" fmla="*/ 16 w 204"/>
                <a:gd name="T3" fmla="*/ 73 h 203"/>
                <a:gd name="T4" fmla="*/ 73 w 204"/>
                <a:gd name="T5" fmla="*/ 188 h 203"/>
                <a:gd name="T6" fmla="*/ 188 w 204"/>
                <a:gd name="T7" fmla="*/ 130 h 203"/>
                <a:gd name="T8" fmla="*/ 131 w 204"/>
                <a:gd name="T9" fmla="*/ 16 h 203"/>
              </a:gdLst>
              <a:ahLst/>
              <a:cxnLst>
                <a:cxn ang="0">
                  <a:pos x="T0" y="T1"/>
                </a:cxn>
                <a:cxn ang="0">
                  <a:pos x="T2" y="T3"/>
                </a:cxn>
                <a:cxn ang="0">
                  <a:pos x="T4" y="T5"/>
                </a:cxn>
                <a:cxn ang="0">
                  <a:pos x="T6" y="T7"/>
                </a:cxn>
                <a:cxn ang="0">
                  <a:pos x="T8" y="T9"/>
                </a:cxn>
              </a:cxnLst>
              <a:rect l="0" t="0" r="r" b="b"/>
              <a:pathLst>
                <a:path w="204" h="203">
                  <a:moveTo>
                    <a:pt x="131" y="16"/>
                  </a:moveTo>
                  <a:cubicBezTo>
                    <a:pt x="83" y="0"/>
                    <a:pt x="32" y="26"/>
                    <a:pt x="16" y="73"/>
                  </a:cubicBezTo>
                  <a:cubicBezTo>
                    <a:pt x="0" y="120"/>
                    <a:pt x="26" y="172"/>
                    <a:pt x="73" y="188"/>
                  </a:cubicBezTo>
                  <a:cubicBezTo>
                    <a:pt x="121" y="203"/>
                    <a:pt x="172" y="178"/>
                    <a:pt x="188" y="130"/>
                  </a:cubicBezTo>
                  <a:cubicBezTo>
                    <a:pt x="204" y="83"/>
                    <a:pt x="178" y="32"/>
                    <a:pt x="131" y="16"/>
                  </a:cubicBezTo>
                  <a:close/>
                </a:path>
              </a:pathLst>
            </a:custGeom>
            <a:solidFill>
              <a:srgbClr val="F9CA3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iṩḻíḍè">
              <a:extLst>
                <a:ext uri="{FF2B5EF4-FFF2-40B4-BE49-F238E27FC236}">
                  <a16:creationId xmlns:a16="http://schemas.microsoft.com/office/drawing/2014/main" id="{1B079ECB-9E52-4600-99A0-98D57284C8A8}"/>
                </a:ext>
              </a:extLst>
            </p:cNvPr>
            <p:cNvSpPr/>
            <p:nvPr/>
          </p:nvSpPr>
          <p:spPr bwMode="auto">
            <a:xfrm>
              <a:off x="9642621" y="2534063"/>
              <a:ext cx="233155" cy="237041"/>
            </a:xfrm>
            <a:custGeom>
              <a:avLst/>
              <a:gdLst>
                <a:gd name="T0" fmla="*/ 48 w 123"/>
                <a:gd name="T1" fmla="*/ 7 h 125"/>
                <a:gd name="T2" fmla="*/ 25 w 123"/>
                <a:gd name="T3" fmla="*/ 27 h 125"/>
                <a:gd name="T4" fmla="*/ 14 w 123"/>
                <a:gd name="T5" fmla="*/ 23 h 125"/>
                <a:gd name="T6" fmla="*/ 7 w 123"/>
                <a:gd name="T7" fmla="*/ 34 h 125"/>
                <a:gd name="T8" fmla="*/ 19 w 123"/>
                <a:gd name="T9" fmla="*/ 38 h 125"/>
                <a:gd name="T10" fmla="*/ 17 w 123"/>
                <a:gd name="T11" fmla="*/ 44 h 125"/>
                <a:gd name="T12" fmla="*/ 15 w 123"/>
                <a:gd name="T13" fmla="*/ 48 h 125"/>
                <a:gd name="T14" fmla="*/ 7 w 123"/>
                <a:gd name="T15" fmla="*/ 45 h 125"/>
                <a:gd name="T16" fmla="*/ 0 w 123"/>
                <a:gd name="T17" fmla="*/ 55 h 125"/>
                <a:gd name="T18" fmla="*/ 13 w 123"/>
                <a:gd name="T19" fmla="*/ 60 h 125"/>
                <a:gd name="T20" fmla="*/ 20 w 123"/>
                <a:gd name="T21" fmla="*/ 90 h 125"/>
                <a:gd name="T22" fmla="*/ 58 w 123"/>
                <a:gd name="T23" fmla="*/ 120 h 125"/>
                <a:gd name="T24" fmla="*/ 87 w 123"/>
                <a:gd name="T25" fmla="*/ 124 h 125"/>
                <a:gd name="T26" fmla="*/ 95 w 123"/>
                <a:gd name="T27" fmla="*/ 101 h 125"/>
                <a:gd name="T28" fmla="*/ 64 w 123"/>
                <a:gd name="T29" fmla="*/ 101 h 125"/>
                <a:gd name="T30" fmla="*/ 44 w 123"/>
                <a:gd name="T31" fmla="*/ 84 h 125"/>
                <a:gd name="T32" fmla="*/ 41 w 123"/>
                <a:gd name="T33" fmla="*/ 69 h 125"/>
                <a:gd name="T34" fmla="*/ 82 w 123"/>
                <a:gd name="T35" fmla="*/ 83 h 125"/>
                <a:gd name="T36" fmla="*/ 89 w 123"/>
                <a:gd name="T37" fmla="*/ 72 h 125"/>
                <a:gd name="T38" fmla="*/ 43 w 123"/>
                <a:gd name="T39" fmla="*/ 57 h 125"/>
                <a:gd name="T40" fmla="*/ 45 w 123"/>
                <a:gd name="T41" fmla="*/ 51 h 125"/>
                <a:gd name="T42" fmla="*/ 46 w 123"/>
                <a:gd name="T43" fmla="*/ 47 h 125"/>
                <a:gd name="T44" fmla="*/ 95 w 123"/>
                <a:gd name="T45" fmla="*/ 63 h 125"/>
                <a:gd name="T46" fmla="*/ 102 w 123"/>
                <a:gd name="T47" fmla="*/ 52 h 125"/>
                <a:gd name="T48" fmla="*/ 52 w 123"/>
                <a:gd name="T49" fmla="*/ 36 h 125"/>
                <a:gd name="T50" fmla="*/ 64 w 123"/>
                <a:gd name="T51" fmla="*/ 26 h 125"/>
                <a:gd name="T52" fmla="*/ 90 w 123"/>
                <a:gd name="T53" fmla="*/ 25 h 125"/>
                <a:gd name="T54" fmla="*/ 111 w 123"/>
                <a:gd name="T55" fmla="*/ 39 h 125"/>
                <a:gd name="T56" fmla="*/ 123 w 123"/>
                <a:gd name="T57" fmla="*/ 20 h 125"/>
                <a:gd name="T58" fmla="*/ 98 w 123"/>
                <a:gd name="T59" fmla="*/ 6 h 125"/>
                <a:gd name="T60" fmla="*/ 48 w 123"/>
                <a:gd name="T61" fmla="*/ 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3" h="125">
                  <a:moveTo>
                    <a:pt x="48" y="7"/>
                  </a:moveTo>
                  <a:cubicBezTo>
                    <a:pt x="38" y="11"/>
                    <a:pt x="30" y="17"/>
                    <a:pt x="25" y="27"/>
                  </a:cubicBezTo>
                  <a:cubicBezTo>
                    <a:pt x="14" y="23"/>
                    <a:pt x="14" y="23"/>
                    <a:pt x="14" y="23"/>
                  </a:cubicBezTo>
                  <a:cubicBezTo>
                    <a:pt x="7" y="34"/>
                    <a:pt x="7" y="34"/>
                    <a:pt x="7" y="34"/>
                  </a:cubicBezTo>
                  <a:cubicBezTo>
                    <a:pt x="19" y="38"/>
                    <a:pt x="19" y="38"/>
                    <a:pt x="19" y="38"/>
                  </a:cubicBezTo>
                  <a:cubicBezTo>
                    <a:pt x="18" y="39"/>
                    <a:pt x="17" y="41"/>
                    <a:pt x="17" y="44"/>
                  </a:cubicBezTo>
                  <a:cubicBezTo>
                    <a:pt x="16" y="45"/>
                    <a:pt x="16" y="46"/>
                    <a:pt x="15" y="48"/>
                  </a:cubicBezTo>
                  <a:cubicBezTo>
                    <a:pt x="7" y="45"/>
                    <a:pt x="7" y="45"/>
                    <a:pt x="7" y="45"/>
                  </a:cubicBezTo>
                  <a:cubicBezTo>
                    <a:pt x="0" y="55"/>
                    <a:pt x="0" y="55"/>
                    <a:pt x="0" y="55"/>
                  </a:cubicBezTo>
                  <a:cubicBezTo>
                    <a:pt x="13" y="60"/>
                    <a:pt x="13" y="60"/>
                    <a:pt x="13" y="60"/>
                  </a:cubicBezTo>
                  <a:cubicBezTo>
                    <a:pt x="12" y="71"/>
                    <a:pt x="15" y="81"/>
                    <a:pt x="20" y="90"/>
                  </a:cubicBezTo>
                  <a:cubicBezTo>
                    <a:pt x="28" y="104"/>
                    <a:pt x="41" y="114"/>
                    <a:pt x="58" y="120"/>
                  </a:cubicBezTo>
                  <a:cubicBezTo>
                    <a:pt x="69" y="123"/>
                    <a:pt x="78" y="125"/>
                    <a:pt x="87" y="124"/>
                  </a:cubicBezTo>
                  <a:cubicBezTo>
                    <a:pt x="95" y="101"/>
                    <a:pt x="95" y="101"/>
                    <a:pt x="95" y="101"/>
                  </a:cubicBezTo>
                  <a:cubicBezTo>
                    <a:pt x="86" y="105"/>
                    <a:pt x="76" y="105"/>
                    <a:pt x="64" y="101"/>
                  </a:cubicBezTo>
                  <a:cubicBezTo>
                    <a:pt x="55" y="98"/>
                    <a:pt x="48" y="92"/>
                    <a:pt x="44" y="84"/>
                  </a:cubicBezTo>
                  <a:cubicBezTo>
                    <a:pt x="42" y="80"/>
                    <a:pt x="41" y="75"/>
                    <a:pt x="41" y="69"/>
                  </a:cubicBezTo>
                  <a:cubicBezTo>
                    <a:pt x="82" y="83"/>
                    <a:pt x="82" y="83"/>
                    <a:pt x="82" y="83"/>
                  </a:cubicBezTo>
                  <a:cubicBezTo>
                    <a:pt x="89" y="72"/>
                    <a:pt x="89" y="72"/>
                    <a:pt x="89" y="72"/>
                  </a:cubicBezTo>
                  <a:cubicBezTo>
                    <a:pt x="43" y="57"/>
                    <a:pt x="43" y="57"/>
                    <a:pt x="43" y="57"/>
                  </a:cubicBezTo>
                  <a:cubicBezTo>
                    <a:pt x="44" y="55"/>
                    <a:pt x="44" y="53"/>
                    <a:pt x="45" y="51"/>
                  </a:cubicBezTo>
                  <a:cubicBezTo>
                    <a:pt x="45" y="49"/>
                    <a:pt x="46" y="48"/>
                    <a:pt x="46" y="47"/>
                  </a:cubicBezTo>
                  <a:cubicBezTo>
                    <a:pt x="95" y="63"/>
                    <a:pt x="95" y="63"/>
                    <a:pt x="95" y="63"/>
                  </a:cubicBezTo>
                  <a:cubicBezTo>
                    <a:pt x="102" y="52"/>
                    <a:pt x="102" y="52"/>
                    <a:pt x="102" y="52"/>
                  </a:cubicBezTo>
                  <a:cubicBezTo>
                    <a:pt x="52" y="36"/>
                    <a:pt x="52" y="36"/>
                    <a:pt x="52" y="36"/>
                  </a:cubicBezTo>
                  <a:cubicBezTo>
                    <a:pt x="55" y="31"/>
                    <a:pt x="59" y="28"/>
                    <a:pt x="64" y="26"/>
                  </a:cubicBezTo>
                  <a:cubicBezTo>
                    <a:pt x="72" y="22"/>
                    <a:pt x="81" y="22"/>
                    <a:pt x="90" y="25"/>
                  </a:cubicBezTo>
                  <a:cubicBezTo>
                    <a:pt x="100" y="28"/>
                    <a:pt x="107" y="33"/>
                    <a:pt x="111" y="39"/>
                  </a:cubicBezTo>
                  <a:cubicBezTo>
                    <a:pt x="123" y="20"/>
                    <a:pt x="123" y="20"/>
                    <a:pt x="123" y="20"/>
                  </a:cubicBezTo>
                  <a:cubicBezTo>
                    <a:pt x="116" y="14"/>
                    <a:pt x="108" y="10"/>
                    <a:pt x="98" y="6"/>
                  </a:cubicBezTo>
                  <a:cubicBezTo>
                    <a:pt x="80" y="0"/>
                    <a:pt x="63" y="0"/>
                    <a:pt x="48" y="7"/>
                  </a:cubicBezTo>
                  <a:close/>
                </a:path>
              </a:pathLst>
            </a:custGeom>
            <a:solidFill>
              <a:srgbClr val="C387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íṡ1ïḍé">
              <a:extLst>
                <a:ext uri="{FF2B5EF4-FFF2-40B4-BE49-F238E27FC236}">
                  <a16:creationId xmlns:a16="http://schemas.microsoft.com/office/drawing/2014/main" id="{E406E2D2-FBD2-4338-81F7-3379834F8103}"/>
                </a:ext>
              </a:extLst>
            </p:cNvPr>
            <p:cNvSpPr/>
            <p:nvPr/>
          </p:nvSpPr>
          <p:spPr bwMode="auto">
            <a:xfrm>
              <a:off x="9565874" y="2457316"/>
              <a:ext cx="118520" cy="120463"/>
            </a:xfrm>
            <a:custGeom>
              <a:avLst/>
              <a:gdLst>
                <a:gd name="T0" fmla="*/ 31 w 62"/>
                <a:gd name="T1" fmla="*/ 0 h 63"/>
                <a:gd name="T2" fmla="*/ 24 w 62"/>
                <a:gd name="T3" fmla="*/ 25 h 63"/>
                <a:gd name="T4" fmla="*/ 0 w 62"/>
                <a:gd name="T5" fmla="*/ 32 h 63"/>
                <a:gd name="T6" fmla="*/ 24 w 62"/>
                <a:gd name="T7" fmla="*/ 38 h 63"/>
                <a:gd name="T8" fmla="*/ 31 w 62"/>
                <a:gd name="T9" fmla="*/ 63 h 63"/>
                <a:gd name="T10" fmla="*/ 38 w 62"/>
                <a:gd name="T11" fmla="*/ 38 h 63"/>
                <a:gd name="T12" fmla="*/ 62 w 62"/>
                <a:gd name="T13" fmla="*/ 32 h 63"/>
                <a:gd name="T14" fmla="*/ 38 w 62"/>
                <a:gd name="T15" fmla="*/ 25 h 63"/>
                <a:gd name="T16" fmla="*/ 31 w 62"/>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3">
                  <a:moveTo>
                    <a:pt x="31" y="0"/>
                  </a:moveTo>
                  <a:cubicBezTo>
                    <a:pt x="31" y="9"/>
                    <a:pt x="28" y="22"/>
                    <a:pt x="24" y="25"/>
                  </a:cubicBezTo>
                  <a:cubicBezTo>
                    <a:pt x="20" y="29"/>
                    <a:pt x="8" y="32"/>
                    <a:pt x="0" y="32"/>
                  </a:cubicBezTo>
                  <a:cubicBezTo>
                    <a:pt x="8" y="32"/>
                    <a:pt x="21" y="35"/>
                    <a:pt x="24" y="38"/>
                  </a:cubicBezTo>
                  <a:cubicBezTo>
                    <a:pt x="28" y="41"/>
                    <a:pt x="31" y="54"/>
                    <a:pt x="31" y="63"/>
                  </a:cubicBezTo>
                  <a:cubicBezTo>
                    <a:pt x="31" y="54"/>
                    <a:pt x="35" y="41"/>
                    <a:pt x="38" y="38"/>
                  </a:cubicBezTo>
                  <a:cubicBezTo>
                    <a:pt x="40" y="35"/>
                    <a:pt x="54" y="32"/>
                    <a:pt x="62" y="32"/>
                  </a:cubicBezTo>
                  <a:cubicBezTo>
                    <a:pt x="54" y="32"/>
                    <a:pt x="41" y="28"/>
                    <a:pt x="38" y="25"/>
                  </a:cubicBezTo>
                  <a:cubicBezTo>
                    <a:pt x="34" y="21"/>
                    <a:pt x="31" y="9"/>
                    <a:pt x="3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isľíḋè">
              <a:extLst>
                <a:ext uri="{FF2B5EF4-FFF2-40B4-BE49-F238E27FC236}">
                  <a16:creationId xmlns:a16="http://schemas.microsoft.com/office/drawing/2014/main" id="{C0C35CAD-D417-49CF-AE31-C6B172DD61D0}"/>
                </a:ext>
              </a:extLst>
            </p:cNvPr>
            <p:cNvSpPr/>
            <p:nvPr/>
          </p:nvSpPr>
          <p:spPr bwMode="auto">
            <a:xfrm>
              <a:off x="9643592" y="2542806"/>
              <a:ext cx="42745" cy="43717"/>
            </a:xfrm>
            <a:custGeom>
              <a:avLst/>
              <a:gdLst>
                <a:gd name="T0" fmla="*/ 11 w 22"/>
                <a:gd name="T1" fmla="*/ 0 h 23"/>
                <a:gd name="T2" fmla="*/ 8 w 22"/>
                <a:gd name="T3" fmla="*/ 9 h 23"/>
                <a:gd name="T4" fmla="*/ 0 w 22"/>
                <a:gd name="T5" fmla="*/ 12 h 23"/>
                <a:gd name="T6" fmla="*/ 8 w 22"/>
                <a:gd name="T7" fmla="*/ 14 h 23"/>
                <a:gd name="T8" fmla="*/ 11 w 22"/>
                <a:gd name="T9" fmla="*/ 23 h 23"/>
                <a:gd name="T10" fmla="*/ 13 w 22"/>
                <a:gd name="T11" fmla="*/ 14 h 23"/>
                <a:gd name="T12" fmla="*/ 22 w 22"/>
                <a:gd name="T13" fmla="*/ 12 h 23"/>
                <a:gd name="T14" fmla="*/ 13 w 22"/>
                <a:gd name="T15" fmla="*/ 9 h 23"/>
                <a:gd name="T16" fmla="*/ 11 w 22"/>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3">
                  <a:moveTo>
                    <a:pt x="11" y="0"/>
                  </a:moveTo>
                  <a:cubicBezTo>
                    <a:pt x="11" y="4"/>
                    <a:pt x="10" y="8"/>
                    <a:pt x="8" y="9"/>
                  </a:cubicBezTo>
                  <a:cubicBezTo>
                    <a:pt x="7" y="11"/>
                    <a:pt x="3" y="12"/>
                    <a:pt x="0" y="12"/>
                  </a:cubicBezTo>
                  <a:cubicBezTo>
                    <a:pt x="3" y="12"/>
                    <a:pt x="7" y="13"/>
                    <a:pt x="8" y="14"/>
                  </a:cubicBezTo>
                  <a:cubicBezTo>
                    <a:pt x="10" y="15"/>
                    <a:pt x="11" y="20"/>
                    <a:pt x="11" y="23"/>
                  </a:cubicBezTo>
                  <a:cubicBezTo>
                    <a:pt x="11" y="20"/>
                    <a:pt x="12" y="15"/>
                    <a:pt x="13" y="14"/>
                  </a:cubicBezTo>
                  <a:cubicBezTo>
                    <a:pt x="14" y="13"/>
                    <a:pt x="19" y="12"/>
                    <a:pt x="22" y="12"/>
                  </a:cubicBezTo>
                  <a:cubicBezTo>
                    <a:pt x="19" y="12"/>
                    <a:pt x="14" y="10"/>
                    <a:pt x="13" y="9"/>
                  </a:cubicBezTo>
                  <a:cubicBezTo>
                    <a:pt x="12" y="8"/>
                    <a:pt x="11" y="3"/>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i$ḷiḑe">
              <a:extLst>
                <a:ext uri="{FF2B5EF4-FFF2-40B4-BE49-F238E27FC236}">
                  <a16:creationId xmlns:a16="http://schemas.microsoft.com/office/drawing/2014/main" id="{6B38755F-BCA6-4A5A-AD11-CC3E4351700A}"/>
                </a:ext>
              </a:extLst>
            </p:cNvPr>
            <p:cNvSpPr/>
            <p:nvPr/>
          </p:nvSpPr>
          <p:spPr bwMode="auto">
            <a:xfrm>
              <a:off x="9558102" y="2571950"/>
              <a:ext cx="59260" cy="58289"/>
            </a:xfrm>
            <a:custGeom>
              <a:avLst/>
              <a:gdLst>
                <a:gd name="T0" fmla="*/ 15 w 31"/>
                <a:gd name="T1" fmla="*/ 0 h 31"/>
                <a:gd name="T2" fmla="*/ 12 w 31"/>
                <a:gd name="T3" fmla="*/ 13 h 31"/>
                <a:gd name="T4" fmla="*/ 0 w 31"/>
                <a:gd name="T5" fmla="*/ 16 h 31"/>
                <a:gd name="T6" fmla="*/ 12 w 31"/>
                <a:gd name="T7" fmla="*/ 19 h 31"/>
                <a:gd name="T8" fmla="*/ 15 w 31"/>
                <a:gd name="T9" fmla="*/ 31 h 31"/>
                <a:gd name="T10" fmla="*/ 18 w 31"/>
                <a:gd name="T11" fmla="*/ 19 h 31"/>
                <a:gd name="T12" fmla="*/ 31 w 31"/>
                <a:gd name="T13" fmla="*/ 16 h 31"/>
                <a:gd name="T14" fmla="*/ 18 w 31"/>
                <a:gd name="T15" fmla="*/ 13 h 31"/>
                <a:gd name="T16" fmla="*/ 15 w 3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1">
                  <a:moveTo>
                    <a:pt x="15" y="0"/>
                  </a:moveTo>
                  <a:cubicBezTo>
                    <a:pt x="15" y="5"/>
                    <a:pt x="13" y="11"/>
                    <a:pt x="12" y="13"/>
                  </a:cubicBezTo>
                  <a:cubicBezTo>
                    <a:pt x="10" y="15"/>
                    <a:pt x="4" y="16"/>
                    <a:pt x="0" y="16"/>
                  </a:cubicBezTo>
                  <a:cubicBezTo>
                    <a:pt x="4" y="16"/>
                    <a:pt x="10" y="18"/>
                    <a:pt x="12" y="19"/>
                  </a:cubicBezTo>
                  <a:cubicBezTo>
                    <a:pt x="13" y="21"/>
                    <a:pt x="15" y="27"/>
                    <a:pt x="15" y="31"/>
                  </a:cubicBezTo>
                  <a:cubicBezTo>
                    <a:pt x="15" y="27"/>
                    <a:pt x="17" y="21"/>
                    <a:pt x="18" y="19"/>
                  </a:cubicBezTo>
                  <a:cubicBezTo>
                    <a:pt x="20" y="18"/>
                    <a:pt x="26" y="16"/>
                    <a:pt x="31" y="16"/>
                  </a:cubicBezTo>
                  <a:cubicBezTo>
                    <a:pt x="26" y="16"/>
                    <a:pt x="20" y="14"/>
                    <a:pt x="18" y="13"/>
                  </a:cubicBezTo>
                  <a:cubicBezTo>
                    <a:pt x="17" y="11"/>
                    <a:pt x="15" y="5"/>
                    <a:pt x="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îšḻiḓé">
              <a:extLst>
                <a:ext uri="{FF2B5EF4-FFF2-40B4-BE49-F238E27FC236}">
                  <a16:creationId xmlns:a16="http://schemas.microsoft.com/office/drawing/2014/main" id="{0CE1C9F2-7ADE-4E6C-9D71-727CECDA6946}"/>
                </a:ext>
              </a:extLst>
            </p:cNvPr>
            <p:cNvSpPr/>
            <p:nvPr/>
          </p:nvSpPr>
          <p:spPr bwMode="auto">
            <a:xfrm>
              <a:off x="9885490" y="1942433"/>
              <a:ext cx="862673" cy="810213"/>
            </a:xfrm>
            <a:custGeom>
              <a:avLst/>
              <a:gdLst>
                <a:gd name="T0" fmla="*/ 378 w 453"/>
                <a:gd name="T1" fmla="*/ 65 h 426"/>
                <a:gd name="T2" fmla="*/ 266 w 453"/>
                <a:gd name="T3" fmla="*/ 32 h 426"/>
                <a:gd name="T4" fmla="*/ 35 w 453"/>
                <a:gd name="T5" fmla="*/ 0 h 426"/>
                <a:gd name="T6" fmla="*/ 146 w 453"/>
                <a:gd name="T7" fmla="*/ 225 h 426"/>
                <a:gd name="T8" fmla="*/ 13 w 453"/>
                <a:gd name="T9" fmla="*/ 348 h 426"/>
                <a:gd name="T10" fmla="*/ 13 w 453"/>
                <a:gd name="T11" fmla="*/ 423 h 426"/>
                <a:gd name="T12" fmla="*/ 236 w 453"/>
                <a:gd name="T13" fmla="*/ 303 h 426"/>
                <a:gd name="T14" fmla="*/ 369 w 453"/>
                <a:gd name="T15" fmla="*/ 251 h 426"/>
                <a:gd name="T16" fmla="*/ 453 w 453"/>
                <a:gd name="T17" fmla="*/ 251 h 426"/>
                <a:gd name="T18" fmla="*/ 453 w 453"/>
                <a:gd name="T19" fmla="*/ 65 h 426"/>
                <a:gd name="T20" fmla="*/ 378 w 453"/>
                <a:gd name="T21" fmla="*/ 6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3" h="426">
                  <a:moveTo>
                    <a:pt x="378" y="65"/>
                  </a:moveTo>
                  <a:cubicBezTo>
                    <a:pt x="378" y="65"/>
                    <a:pt x="298" y="35"/>
                    <a:pt x="266" y="32"/>
                  </a:cubicBezTo>
                  <a:cubicBezTo>
                    <a:pt x="229" y="28"/>
                    <a:pt x="35" y="0"/>
                    <a:pt x="35" y="0"/>
                  </a:cubicBezTo>
                  <a:cubicBezTo>
                    <a:pt x="146" y="225"/>
                    <a:pt x="146" y="225"/>
                    <a:pt x="146" y="225"/>
                  </a:cubicBezTo>
                  <a:cubicBezTo>
                    <a:pt x="146" y="225"/>
                    <a:pt x="26" y="313"/>
                    <a:pt x="13" y="348"/>
                  </a:cubicBezTo>
                  <a:cubicBezTo>
                    <a:pt x="0" y="383"/>
                    <a:pt x="3" y="426"/>
                    <a:pt x="13" y="423"/>
                  </a:cubicBezTo>
                  <a:cubicBezTo>
                    <a:pt x="24" y="420"/>
                    <a:pt x="185" y="323"/>
                    <a:pt x="236" y="303"/>
                  </a:cubicBezTo>
                  <a:cubicBezTo>
                    <a:pt x="265" y="292"/>
                    <a:pt x="369" y="251"/>
                    <a:pt x="369" y="251"/>
                  </a:cubicBezTo>
                  <a:cubicBezTo>
                    <a:pt x="453" y="251"/>
                    <a:pt x="453" y="251"/>
                    <a:pt x="453" y="251"/>
                  </a:cubicBezTo>
                  <a:cubicBezTo>
                    <a:pt x="453" y="65"/>
                    <a:pt x="453" y="65"/>
                    <a:pt x="453" y="65"/>
                  </a:cubicBezTo>
                  <a:lnTo>
                    <a:pt x="378" y="65"/>
                  </a:lnTo>
                  <a:close/>
                </a:path>
              </a:pathLst>
            </a:custGeom>
            <a:solidFill>
              <a:srgbClr val="FBC6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íṧḷíḑè">
              <a:extLst>
                <a:ext uri="{FF2B5EF4-FFF2-40B4-BE49-F238E27FC236}">
                  <a16:creationId xmlns:a16="http://schemas.microsoft.com/office/drawing/2014/main" id="{8824627A-FB02-412E-A5B9-A4294C661E4F}"/>
                </a:ext>
              </a:extLst>
            </p:cNvPr>
            <p:cNvSpPr/>
            <p:nvPr/>
          </p:nvSpPr>
          <p:spPr bwMode="auto">
            <a:xfrm>
              <a:off x="10675302" y="2005579"/>
              <a:ext cx="136978" cy="505169"/>
            </a:xfrm>
            <a:custGeom>
              <a:avLst/>
              <a:gdLst>
                <a:gd name="T0" fmla="*/ 0 w 141"/>
                <a:gd name="T1" fmla="*/ 520 h 520"/>
                <a:gd name="T2" fmla="*/ 131 w 141"/>
                <a:gd name="T3" fmla="*/ 520 h 520"/>
                <a:gd name="T4" fmla="*/ 141 w 141"/>
                <a:gd name="T5" fmla="*/ 0 h 520"/>
                <a:gd name="T6" fmla="*/ 8 w 141"/>
                <a:gd name="T7" fmla="*/ 0 h 520"/>
                <a:gd name="T8" fmla="*/ 0 w 141"/>
                <a:gd name="T9" fmla="*/ 520 h 520"/>
              </a:gdLst>
              <a:ahLst/>
              <a:cxnLst>
                <a:cxn ang="0">
                  <a:pos x="T0" y="T1"/>
                </a:cxn>
                <a:cxn ang="0">
                  <a:pos x="T2" y="T3"/>
                </a:cxn>
                <a:cxn ang="0">
                  <a:pos x="T4" y="T5"/>
                </a:cxn>
                <a:cxn ang="0">
                  <a:pos x="T6" y="T7"/>
                </a:cxn>
                <a:cxn ang="0">
                  <a:pos x="T8" y="T9"/>
                </a:cxn>
              </a:cxnLst>
              <a:rect l="0" t="0" r="r" b="b"/>
              <a:pathLst>
                <a:path w="141" h="520">
                  <a:moveTo>
                    <a:pt x="0" y="520"/>
                  </a:moveTo>
                  <a:lnTo>
                    <a:pt x="131" y="520"/>
                  </a:lnTo>
                  <a:lnTo>
                    <a:pt x="141" y="0"/>
                  </a:lnTo>
                  <a:lnTo>
                    <a:pt x="8" y="0"/>
                  </a:lnTo>
                  <a:lnTo>
                    <a:pt x="0" y="520"/>
                  </a:lnTo>
                  <a:close/>
                </a:path>
              </a:pathLst>
            </a:cu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îṥļîḍe">
              <a:extLst>
                <a:ext uri="{FF2B5EF4-FFF2-40B4-BE49-F238E27FC236}">
                  <a16:creationId xmlns:a16="http://schemas.microsoft.com/office/drawing/2014/main" id="{47CE2BA4-8CFC-4592-90FE-FBDCF5B37615}"/>
                </a:ext>
              </a:extLst>
            </p:cNvPr>
            <p:cNvSpPr/>
            <p:nvPr/>
          </p:nvSpPr>
          <p:spPr bwMode="auto">
            <a:xfrm>
              <a:off x="10679188" y="2005579"/>
              <a:ext cx="131150" cy="252584"/>
            </a:xfrm>
            <a:custGeom>
              <a:avLst/>
              <a:gdLst>
                <a:gd name="T0" fmla="*/ 0 w 135"/>
                <a:gd name="T1" fmla="*/ 260 h 260"/>
                <a:gd name="T2" fmla="*/ 131 w 135"/>
                <a:gd name="T3" fmla="*/ 258 h 260"/>
                <a:gd name="T4" fmla="*/ 135 w 135"/>
                <a:gd name="T5" fmla="*/ 0 h 260"/>
                <a:gd name="T6" fmla="*/ 4 w 135"/>
                <a:gd name="T7" fmla="*/ 2 h 260"/>
                <a:gd name="T8" fmla="*/ 0 w 135"/>
                <a:gd name="T9" fmla="*/ 260 h 260"/>
              </a:gdLst>
              <a:ahLst/>
              <a:cxnLst>
                <a:cxn ang="0">
                  <a:pos x="T0" y="T1"/>
                </a:cxn>
                <a:cxn ang="0">
                  <a:pos x="T2" y="T3"/>
                </a:cxn>
                <a:cxn ang="0">
                  <a:pos x="T4" y="T5"/>
                </a:cxn>
                <a:cxn ang="0">
                  <a:pos x="T6" y="T7"/>
                </a:cxn>
                <a:cxn ang="0">
                  <a:pos x="T8" y="T9"/>
                </a:cxn>
              </a:cxnLst>
              <a:rect l="0" t="0" r="r" b="b"/>
              <a:pathLst>
                <a:path w="135" h="260">
                  <a:moveTo>
                    <a:pt x="0" y="260"/>
                  </a:moveTo>
                  <a:lnTo>
                    <a:pt x="131" y="258"/>
                  </a:lnTo>
                  <a:lnTo>
                    <a:pt x="135" y="0"/>
                  </a:lnTo>
                  <a:lnTo>
                    <a:pt x="4" y="2"/>
                  </a:lnTo>
                  <a:lnTo>
                    <a:pt x="0" y="260"/>
                  </a:ln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íṥ1ide">
              <a:extLst>
                <a:ext uri="{FF2B5EF4-FFF2-40B4-BE49-F238E27FC236}">
                  <a16:creationId xmlns:a16="http://schemas.microsoft.com/office/drawing/2014/main" id="{DBAFCEE6-9E4B-4EBE-802C-B2646A598550}"/>
                </a:ext>
              </a:extLst>
            </p:cNvPr>
            <p:cNvSpPr/>
            <p:nvPr/>
          </p:nvSpPr>
          <p:spPr bwMode="auto">
            <a:xfrm>
              <a:off x="10778279" y="1980320"/>
              <a:ext cx="742209" cy="553743"/>
            </a:xfrm>
            <a:custGeom>
              <a:avLst/>
              <a:gdLst>
                <a:gd name="T0" fmla="*/ 10 w 764"/>
                <a:gd name="T1" fmla="*/ 0 h 570"/>
                <a:gd name="T2" fmla="*/ 0 w 764"/>
                <a:gd name="T3" fmla="*/ 568 h 570"/>
                <a:gd name="T4" fmla="*/ 764 w 764"/>
                <a:gd name="T5" fmla="*/ 570 h 570"/>
                <a:gd name="T6" fmla="*/ 764 w 764"/>
                <a:gd name="T7" fmla="*/ 2 h 570"/>
                <a:gd name="T8" fmla="*/ 10 w 764"/>
                <a:gd name="T9" fmla="*/ 0 h 570"/>
              </a:gdLst>
              <a:ahLst/>
              <a:cxnLst>
                <a:cxn ang="0">
                  <a:pos x="T0" y="T1"/>
                </a:cxn>
                <a:cxn ang="0">
                  <a:pos x="T2" y="T3"/>
                </a:cxn>
                <a:cxn ang="0">
                  <a:pos x="T4" y="T5"/>
                </a:cxn>
                <a:cxn ang="0">
                  <a:pos x="T6" y="T7"/>
                </a:cxn>
                <a:cxn ang="0">
                  <a:pos x="T8" y="T9"/>
                </a:cxn>
              </a:cxnLst>
              <a:rect l="0" t="0" r="r" b="b"/>
              <a:pathLst>
                <a:path w="764" h="570">
                  <a:moveTo>
                    <a:pt x="10" y="0"/>
                  </a:moveTo>
                  <a:lnTo>
                    <a:pt x="0" y="568"/>
                  </a:lnTo>
                  <a:lnTo>
                    <a:pt x="764" y="570"/>
                  </a:lnTo>
                  <a:lnTo>
                    <a:pt x="764" y="2"/>
                  </a:lnTo>
                  <a:lnTo>
                    <a:pt x="10" y="0"/>
                  </a:lnTo>
                  <a:close/>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ísļïḓê">
              <a:extLst>
                <a:ext uri="{FF2B5EF4-FFF2-40B4-BE49-F238E27FC236}">
                  <a16:creationId xmlns:a16="http://schemas.microsoft.com/office/drawing/2014/main" id="{05869624-06C2-49F0-ABD3-619835E6A546}"/>
                </a:ext>
              </a:extLst>
            </p:cNvPr>
            <p:cNvSpPr/>
            <p:nvPr/>
          </p:nvSpPr>
          <p:spPr bwMode="auto">
            <a:xfrm>
              <a:off x="10854054" y="2429143"/>
              <a:ext cx="55374" cy="55374"/>
            </a:xfrm>
            <a:custGeom>
              <a:avLst/>
              <a:gdLst>
                <a:gd name="T0" fmla="*/ 18 w 29"/>
                <a:gd name="T1" fmla="*/ 2 h 29"/>
                <a:gd name="T2" fmla="*/ 2 w 29"/>
                <a:gd name="T3" fmla="*/ 12 h 29"/>
                <a:gd name="T4" fmla="*/ 12 w 29"/>
                <a:gd name="T5" fmla="*/ 28 h 29"/>
                <a:gd name="T6" fmla="*/ 28 w 29"/>
                <a:gd name="T7" fmla="*/ 18 h 29"/>
                <a:gd name="T8" fmla="*/ 18 w 29"/>
                <a:gd name="T9" fmla="*/ 2 h 29"/>
              </a:gdLst>
              <a:ahLst/>
              <a:cxnLst>
                <a:cxn ang="0">
                  <a:pos x="T0" y="T1"/>
                </a:cxn>
                <a:cxn ang="0">
                  <a:pos x="T2" y="T3"/>
                </a:cxn>
                <a:cxn ang="0">
                  <a:pos x="T4" y="T5"/>
                </a:cxn>
                <a:cxn ang="0">
                  <a:pos x="T6" y="T7"/>
                </a:cxn>
                <a:cxn ang="0">
                  <a:pos x="T8" y="T9"/>
                </a:cxn>
              </a:cxnLst>
              <a:rect l="0" t="0" r="r" b="b"/>
              <a:pathLst>
                <a:path w="29" h="29">
                  <a:moveTo>
                    <a:pt x="18" y="2"/>
                  </a:moveTo>
                  <a:cubicBezTo>
                    <a:pt x="11" y="0"/>
                    <a:pt x="4" y="5"/>
                    <a:pt x="2" y="12"/>
                  </a:cubicBezTo>
                  <a:cubicBezTo>
                    <a:pt x="0" y="19"/>
                    <a:pt x="5" y="26"/>
                    <a:pt x="12" y="28"/>
                  </a:cubicBezTo>
                  <a:cubicBezTo>
                    <a:pt x="19" y="29"/>
                    <a:pt x="26" y="25"/>
                    <a:pt x="28" y="18"/>
                  </a:cubicBezTo>
                  <a:cubicBezTo>
                    <a:pt x="29" y="11"/>
                    <a:pt x="25" y="3"/>
                    <a:pt x="18" y="2"/>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íšḷîḓé">
              <a:extLst>
                <a:ext uri="{FF2B5EF4-FFF2-40B4-BE49-F238E27FC236}">
                  <a16:creationId xmlns:a16="http://schemas.microsoft.com/office/drawing/2014/main" id="{E1A8E76F-A194-4694-A121-1D8E4352C8F4}"/>
                </a:ext>
              </a:extLst>
            </p:cNvPr>
            <p:cNvSpPr/>
            <p:nvPr/>
          </p:nvSpPr>
          <p:spPr bwMode="auto">
            <a:xfrm>
              <a:off x="10941487" y="2429143"/>
              <a:ext cx="55374" cy="55374"/>
            </a:xfrm>
            <a:custGeom>
              <a:avLst/>
              <a:gdLst>
                <a:gd name="T0" fmla="*/ 17 w 29"/>
                <a:gd name="T1" fmla="*/ 1 h 29"/>
                <a:gd name="T2" fmla="*/ 1 w 29"/>
                <a:gd name="T3" fmla="*/ 11 h 29"/>
                <a:gd name="T4" fmla="*/ 11 w 29"/>
                <a:gd name="T5" fmla="*/ 27 h 29"/>
                <a:gd name="T6" fmla="*/ 27 w 29"/>
                <a:gd name="T7" fmla="*/ 17 h 29"/>
                <a:gd name="T8" fmla="*/ 17 w 29"/>
                <a:gd name="T9" fmla="*/ 1 h 29"/>
              </a:gdLst>
              <a:ahLst/>
              <a:cxnLst>
                <a:cxn ang="0">
                  <a:pos x="T0" y="T1"/>
                </a:cxn>
                <a:cxn ang="0">
                  <a:pos x="T2" y="T3"/>
                </a:cxn>
                <a:cxn ang="0">
                  <a:pos x="T4" y="T5"/>
                </a:cxn>
                <a:cxn ang="0">
                  <a:pos x="T6" y="T7"/>
                </a:cxn>
                <a:cxn ang="0">
                  <a:pos x="T8" y="T9"/>
                </a:cxn>
              </a:cxnLst>
              <a:rect l="0" t="0" r="r" b="b"/>
              <a:pathLst>
                <a:path w="29" h="29">
                  <a:moveTo>
                    <a:pt x="17" y="1"/>
                  </a:moveTo>
                  <a:cubicBezTo>
                    <a:pt x="10" y="0"/>
                    <a:pt x="3" y="4"/>
                    <a:pt x="1" y="11"/>
                  </a:cubicBezTo>
                  <a:cubicBezTo>
                    <a:pt x="0" y="19"/>
                    <a:pt x="4" y="26"/>
                    <a:pt x="11" y="27"/>
                  </a:cubicBezTo>
                  <a:cubicBezTo>
                    <a:pt x="19" y="29"/>
                    <a:pt x="26" y="25"/>
                    <a:pt x="27" y="17"/>
                  </a:cubicBezTo>
                  <a:cubicBezTo>
                    <a:pt x="29" y="10"/>
                    <a:pt x="24" y="3"/>
                    <a:pt x="17" y="1"/>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íśļîḑé">
              <a:extLst>
                <a:ext uri="{FF2B5EF4-FFF2-40B4-BE49-F238E27FC236}">
                  <a16:creationId xmlns:a16="http://schemas.microsoft.com/office/drawing/2014/main" id="{7E5CD94A-19CA-4F4D-B423-6845B9F4BD75}"/>
                </a:ext>
              </a:extLst>
            </p:cNvPr>
            <p:cNvSpPr/>
            <p:nvPr/>
          </p:nvSpPr>
          <p:spPr bwMode="auto">
            <a:xfrm>
              <a:off x="11027949" y="2427200"/>
              <a:ext cx="54403" cy="57317"/>
            </a:xfrm>
            <a:custGeom>
              <a:avLst/>
              <a:gdLst>
                <a:gd name="T0" fmla="*/ 18 w 29"/>
                <a:gd name="T1" fmla="*/ 2 h 30"/>
                <a:gd name="T2" fmla="*/ 2 w 29"/>
                <a:gd name="T3" fmla="*/ 12 h 30"/>
                <a:gd name="T4" fmla="*/ 12 w 29"/>
                <a:gd name="T5" fmla="*/ 28 h 30"/>
                <a:gd name="T6" fmla="*/ 28 w 29"/>
                <a:gd name="T7" fmla="*/ 18 h 30"/>
                <a:gd name="T8" fmla="*/ 18 w 29"/>
                <a:gd name="T9" fmla="*/ 2 h 30"/>
              </a:gdLst>
              <a:ahLst/>
              <a:cxnLst>
                <a:cxn ang="0">
                  <a:pos x="T0" y="T1"/>
                </a:cxn>
                <a:cxn ang="0">
                  <a:pos x="T2" y="T3"/>
                </a:cxn>
                <a:cxn ang="0">
                  <a:pos x="T4" y="T5"/>
                </a:cxn>
                <a:cxn ang="0">
                  <a:pos x="T6" y="T7"/>
                </a:cxn>
                <a:cxn ang="0">
                  <a:pos x="T8" y="T9"/>
                </a:cxn>
              </a:cxnLst>
              <a:rect l="0" t="0" r="r" b="b"/>
              <a:pathLst>
                <a:path w="29" h="30">
                  <a:moveTo>
                    <a:pt x="18" y="2"/>
                  </a:moveTo>
                  <a:cubicBezTo>
                    <a:pt x="11" y="0"/>
                    <a:pt x="4" y="5"/>
                    <a:pt x="2" y="12"/>
                  </a:cubicBezTo>
                  <a:cubicBezTo>
                    <a:pt x="0" y="19"/>
                    <a:pt x="5" y="26"/>
                    <a:pt x="12" y="28"/>
                  </a:cubicBezTo>
                  <a:cubicBezTo>
                    <a:pt x="19" y="30"/>
                    <a:pt x="26" y="25"/>
                    <a:pt x="28" y="18"/>
                  </a:cubicBezTo>
                  <a:cubicBezTo>
                    <a:pt x="29" y="11"/>
                    <a:pt x="25" y="4"/>
                    <a:pt x="18" y="2"/>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ïšļïďê">
              <a:extLst>
                <a:ext uri="{FF2B5EF4-FFF2-40B4-BE49-F238E27FC236}">
                  <a16:creationId xmlns:a16="http://schemas.microsoft.com/office/drawing/2014/main" id="{1164B474-49C6-4209-90B8-DE9BCAFA3C47}"/>
                </a:ext>
              </a:extLst>
            </p:cNvPr>
            <p:cNvSpPr/>
            <p:nvPr/>
          </p:nvSpPr>
          <p:spPr bwMode="auto">
            <a:xfrm>
              <a:off x="10784108" y="1980320"/>
              <a:ext cx="736380" cy="277843"/>
            </a:xfrm>
            <a:custGeom>
              <a:avLst/>
              <a:gdLst>
                <a:gd name="T0" fmla="*/ 4 w 758"/>
                <a:gd name="T1" fmla="*/ 0 h 286"/>
                <a:gd name="T2" fmla="*/ 0 w 758"/>
                <a:gd name="T3" fmla="*/ 284 h 286"/>
                <a:gd name="T4" fmla="*/ 758 w 758"/>
                <a:gd name="T5" fmla="*/ 286 h 286"/>
                <a:gd name="T6" fmla="*/ 758 w 758"/>
                <a:gd name="T7" fmla="*/ 2 h 286"/>
                <a:gd name="T8" fmla="*/ 4 w 758"/>
                <a:gd name="T9" fmla="*/ 0 h 286"/>
              </a:gdLst>
              <a:ahLst/>
              <a:cxnLst>
                <a:cxn ang="0">
                  <a:pos x="T0" y="T1"/>
                </a:cxn>
                <a:cxn ang="0">
                  <a:pos x="T2" y="T3"/>
                </a:cxn>
                <a:cxn ang="0">
                  <a:pos x="T4" y="T5"/>
                </a:cxn>
                <a:cxn ang="0">
                  <a:pos x="T6" y="T7"/>
                </a:cxn>
                <a:cxn ang="0">
                  <a:pos x="T8" y="T9"/>
                </a:cxn>
              </a:cxnLst>
              <a:rect l="0" t="0" r="r" b="b"/>
              <a:pathLst>
                <a:path w="758" h="286">
                  <a:moveTo>
                    <a:pt x="4" y="0"/>
                  </a:moveTo>
                  <a:lnTo>
                    <a:pt x="0" y="284"/>
                  </a:lnTo>
                  <a:lnTo>
                    <a:pt x="758" y="286"/>
                  </a:lnTo>
                  <a:lnTo>
                    <a:pt x="758" y="2"/>
                  </a:lnTo>
                  <a:lnTo>
                    <a:pt x="4" y="0"/>
                  </a:lnTo>
                  <a:close/>
                </a:path>
              </a:pathLst>
            </a:custGeom>
            <a:solidFill>
              <a:srgbClr val="403F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îṥḻîḑe">
              <a:extLst>
                <a:ext uri="{FF2B5EF4-FFF2-40B4-BE49-F238E27FC236}">
                  <a16:creationId xmlns:a16="http://schemas.microsoft.com/office/drawing/2014/main" id="{D21960D4-6BDE-4E1C-BB73-A2DA25DA4569}"/>
                </a:ext>
              </a:extLst>
            </p:cNvPr>
            <p:cNvSpPr/>
            <p:nvPr/>
          </p:nvSpPr>
          <p:spPr bwMode="auto">
            <a:xfrm>
              <a:off x="9684394" y="2955684"/>
              <a:ext cx="421622" cy="423564"/>
            </a:xfrm>
            <a:custGeom>
              <a:avLst/>
              <a:gdLst>
                <a:gd name="T0" fmla="*/ 87 w 222"/>
                <a:gd name="T1" fmla="*/ 14 h 223"/>
                <a:gd name="T2" fmla="*/ 13 w 222"/>
                <a:gd name="T3" fmla="*/ 136 h 223"/>
                <a:gd name="T4" fmla="*/ 135 w 222"/>
                <a:gd name="T5" fmla="*/ 210 h 223"/>
                <a:gd name="T6" fmla="*/ 209 w 222"/>
                <a:gd name="T7" fmla="*/ 88 h 223"/>
                <a:gd name="T8" fmla="*/ 87 w 222"/>
                <a:gd name="T9" fmla="*/ 14 h 223"/>
              </a:gdLst>
              <a:ahLst/>
              <a:cxnLst>
                <a:cxn ang="0">
                  <a:pos x="T0" y="T1"/>
                </a:cxn>
                <a:cxn ang="0">
                  <a:pos x="T2" y="T3"/>
                </a:cxn>
                <a:cxn ang="0">
                  <a:pos x="T4" y="T5"/>
                </a:cxn>
                <a:cxn ang="0">
                  <a:pos x="T6" y="T7"/>
                </a:cxn>
                <a:cxn ang="0">
                  <a:pos x="T8" y="T9"/>
                </a:cxn>
              </a:cxnLst>
              <a:rect l="0" t="0" r="r" b="b"/>
              <a:pathLst>
                <a:path w="222" h="223">
                  <a:moveTo>
                    <a:pt x="87" y="14"/>
                  </a:moveTo>
                  <a:cubicBezTo>
                    <a:pt x="33" y="27"/>
                    <a:pt x="0" y="81"/>
                    <a:pt x="13" y="136"/>
                  </a:cubicBezTo>
                  <a:cubicBezTo>
                    <a:pt x="26" y="190"/>
                    <a:pt x="80" y="223"/>
                    <a:pt x="135" y="210"/>
                  </a:cubicBezTo>
                  <a:cubicBezTo>
                    <a:pt x="189" y="197"/>
                    <a:pt x="222" y="143"/>
                    <a:pt x="209" y="88"/>
                  </a:cubicBezTo>
                  <a:cubicBezTo>
                    <a:pt x="196" y="34"/>
                    <a:pt x="142" y="0"/>
                    <a:pt x="87" y="14"/>
                  </a:cubicBezTo>
                  <a:close/>
                </a:path>
              </a:pathLst>
            </a:custGeom>
            <a:solidFill>
              <a:srgbClr val="E8AF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iṩḷïḓé">
              <a:extLst>
                <a:ext uri="{FF2B5EF4-FFF2-40B4-BE49-F238E27FC236}">
                  <a16:creationId xmlns:a16="http://schemas.microsoft.com/office/drawing/2014/main" id="{F8BEDE0D-B5A0-4F96-934D-7EC479F24822}"/>
                </a:ext>
              </a:extLst>
            </p:cNvPr>
            <p:cNvSpPr/>
            <p:nvPr/>
          </p:nvSpPr>
          <p:spPr bwMode="auto">
            <a:xfrm>
              <a:off x="9722282" y="2995515"/>
              <a:ext cx="345846" cy="345846"/>
            </a:xfrm>
            <a:custGeom>
              <a:avLst/>
              <a:gdLst>
                <a:gd name="T0" fmla="*/ 72 w 182"/>
                <a:gd name="T1" fmla="*/ 10 h 182"/>
                <a:gd name="T2" fmla="*/ 10 w 182"/>
                <a:gd name="T3" fmla="*/ 110 h 182"/>
                <a:gd name="T4" fmla="*/ 110 w 182"/>
                <a:gd name="T5" fmla="*/ 172 h 182"/>
                <a:gd name="T6" fmla="*/ 172 w 182"/>
                <a:gd name="T7" fmla="*/ 72 h 182"/>
                <a:gd name="T8" fmla="*/ 72 w 182"/>
                <a:gd name="T9" fmla="*/ 10 h 182"/>
              </a:gdLst>
              <a:ahLst/>
              <a:cxnLst>
                <a:cxn ang="0">
                  <a:pos x="T0" y="T1"/>
                </a:cxn>
                <a:cxn ang="0">
                  <a:pos x="T2" y="T3"/>
                </a:cxn>
                <a:cxn ang="0">
                  <a:pos x="T4" y="T5"/>
                </a:cxn>
                <a:cxn ang="0">
                  <a:pos x="T6" y="T7"/>
                </a:cxn>
                <a:cxn ang="0">
                  <a:pos x="T8" y="T9"/>
                </a:cxn>
              </a:cxnLst>
              <a:rect l="0" t="0" r="r" b="b"/>
              <a:pathLst>
                <a:path w="182" h="182">
                  <a:moveTo>
                    <a:pt x="72" y="10"/>
                  </a:moveTo>
                  <a:cubicBezTo>
                    <a:pt x="27" y="21"/>
                    <a:pt x="0" y="66"/>
                    <a:pt x="10" y="110"/>
                  </a:cubicBezTo>
                  <a:cubicBezTo>
                    <a:pt x="21" y="155"/>
                    <a:pt x="66" y="182"/>
                    <a:pt x="110" y="172"/>
                  </a:cubicBezTo>
                  <a:cubicBezTo>
                    <a:pt x="155" y="161"/>
                    <a:pt x="182" y="116"/>
                    <a:pt x="172" y="72"/>
                  </a:cubicBezTo>
                  <a:cubicBezTo>
                    <a:pt x="161" y="27"/>
                    <a:pt x="116" y="0"/>
                    <a:pt x="72" y="10"/>
                  </a:cubicBezTo>
                  <a:close/>
                </a:path>
              </a:pathLst>
            </a:custGeom>
            <a:solidFill>
              <a:srgbClr val="F9CA3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ïṡ1ïďé">
              <a:extLst>
                <a:ext uri="{FF2B5EF4-FFF2-40B4-BE49-F238E27FC236}">
                  <a16:creationId xmlns:a16="http://schemas.microsoft.com/office/drawing/2014/main" id="{0D6F8105-7896-463D-BEEE-E174446957EC}"/>
                </a:ext>
              </a:extLst>
            </p:cNvPr>
            <p:cNvSpPr/>
            <p:nvPr/>
          </p:nvSpPr>
          <p:spPr bwMode="auto">
            <a:xfrm>
              <a:off x="9781542" y="3058661"/>
              <a:ext cx="203039" cy="216640"/>
            </a:xfrm>
            <a:custGeom>
              <a:avLst/>
              <a:gdLst>
                <a:gd name="T0" fmla="*/ 78 w 107"/>
                <a:gd name="T1" fmla="*/ 92 h 114"/>
                <a:gd name="T2" fmla="*/ 53 w 107"/>
                <a:gd name="T3" fmla="*/ 89 h 114"/>
                <a:gd name="T4" fmla="*/ 44 w 107"/>
                <a:gd name="T5" fmla="*/ 79 h 114"/>
                <a:gd name="T6" fmla="*/ 83 w 107"/>
                <a:gd name="T7" fmla="*/ 70 h 114"/>
                <a:gd name="T8" fmla="*/ 83 w 107"/>
                <a:gd name="T9" fmla="*/ 58 h 114"/>
                <a:gd name="T10" fmla="*/ 40 w 107"/>
                <a:gd name="T11" fmla="*/ 69 h 114"/>
                <a:gd name="T12" fmla="*/ 38 w 107"/>
                <a:gd name="T13" fmla="*/ 64 h 114"/>
                <a:gd name="T14" fmla="*/ 37 w 107"/>
                <a:gd name="T15" fmla="*/ 59 h 114"/>
                <a:gd name="T16" fmla="*/ 83 w 107"/>
                <a:gd name="T17" fmla="*/ 48 h 114"/>
                <a:gd name="T18" fmla="*/ 83 w 107"/>
                <a:gd name="T19" fmla="*/ 37 h 114"/>
                <a:gd name="T20" fmla="*/ 36 w 107"/>
                <a:gd name="T21" fmla="*/ 48 h 114"/>
                <a:gd name="T22" fmla="*/ 40 w 107"/>
                <a:gd name="T23" fmla="*/ 35 h 114"/>
                <a:gd name="T24" fmla="*/ 61 w 107"/>
                <a:gd name="T25" fmla="*/ 21 h 114"/>
                <a:gd name="T26" fmla="*/ 83 w 107"/>
                <a:gd name="T27" fmla="*/ 22 h 114"/>
                <a:gd name="T28" fmla="*/ 84 w 107"/>
                <a:gd name="T29" fmla="*/ 1 h 114"/>
                <a:gd name="T30" fmla="*/ 58 w 107"/>
                <a:gd name="T31" fmla="*/ 3 h 114"/>
                <a:gd name="T32" fmla="*/ 19 w 107"/>
                <a:gd name="T33" fmla="*/ 27 h 114"/>
                <a:gd name="T34" fmla="*/ 11 w 107"/>
                <a:gd name="T35" fmla="*/ 54 h 114"/>
                <a:gd name="T36" fmla="*/ 1 w 107"/>
                <a:gd name="T37" fmla="*/ 57 h 114"/>
                <a:gd name="T38" fmla="*/ 0 w 107"/>
                <a:gd name="T39" fmla="*/ 68 h 114"/>
                <a:gd name="T40" fmla="*/ 12 w 107"/>
                <a:gd name="T41" fmla="*/ 66 h 114"/>
                <a:gd name="T42" fmla="*/ 13 w 107"/>
                <a:gd name="T43" fmla="*/ 71 h 114"/>
                <a:gd name="T44" fmla="*/ 14 w 107"/>
                <a:gd name="T45" fmla="*/ 75 h 114"/>
                <a:gd name="T46" fmla="*/ 5 w 107"/>
                <a:gd name="T47" fmla="*/ 77 h 114"/>
                <a:gd name="T48" fmla="*/ 5 w 107"/>
                <a:gd name="T49" fmla="*/ 88 h 114"/>
                <a:gd name="T50" fmla="*/ 18 w 107"/>
                <a:gd name="T51" fmla="*/ 85 h 114"/>
                <a:gd name="T52" fmla="*/ 38 w 107"/>
                <a:gd name="T53" fmla="*/ 106 h 114"/>
                <a:gd name="T54" fmla="*/ 82 w 107"/>
                <a:gd name="T55" fmla="*/ 110 h 114"/>
                <a:gd name="T56" fmla="*/ 107 w 107"/>
                <a:gd name="T57" fmla="*/ 100 h 114"/>
                <a:gd name="T58" fmla="*/ 102 w 107"/>
                <a:gd name="T59" fmla="*/ 78 h 114"/>
                <a:gd name="T60" fmla="*/ 78 w 107"/>
                <a:gd name="T61" fmla="*/ 9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7" h="114">
                  <a:moveTo>
                    <a:pt x="78" y="92"/>
                  </a:moveTo>
                  <a:cubicBezTo>
                    <a:pt x="68" y="95"/>
                    <a:pt x="60" y="94"/>
                    <a:pt x="53" y="89"/>
                  </a:cubicBezTo>
                  <a:cubicBezTo>
                    <a:pt x="50" y="87"/>
                    <a:pt x="47" y="84"/>
                    <a:pt x="44" y="79"/>
                  </a:cubicBezTo>
                  <a:cubicBezTo>
                    <a:pt x="83" y="70"/>
                    <a:pt x="83" y="70"/>
                    <a:pt x="83" y="70"/>
                  </a:cubicBezTo>
                  <a:cubicBezTo>
                    <a:pt x="83" y="58"/>
                    <a:pt x="83" y="58"/>
                    <a:pt x="83" y="58"/>
                  </a:cubicBezTo>
                  <a:cubicBezTo>
                    <a:pt x="40" y="69"/>
                    <a:pt x="40" y="69"/>
                    <a:pt x="40" y="69"/>
                  </a:cubicBezTo>
                  <a:cubicBezTo>
                    <a:pt x="39" y="67"/>
                    <a:pt x="39" y="65"/>
                    <a:pt x="38" y="64"/>
                  </a:cubicBezTo>
                  <a:cubicBezTo>
                    <a:pt x="38" y="62"/>
                    <a:pt x="38" y="60"/>
                    <a:pt x="37" y="59"/>
                  </a:cubicBezTo>
                  <a:cubicBezTo>
                    <a:pt x="83" y="48"/>
                    <a:pt x="83" y="48"/>
                    <a:pt x="83" y="48"/>
                  </a:cubicBezTo>
                  <a:cubicBezTo>
                    <a:pt x="83" y="37"/>
                    <a:pt x="83" y="37"/>
                    <a:pt x="83" y="37"/>
                  </a:cubicBezTo>
                  <a:cubicBezTo>
                    <a:pt x="36" y="48"/>
                    <a:pt x="36" y="48"/>
                    <a:pt x="36" y="48"/>
                  </a:cubicBezTo>
                  <a:cubicBezTo>
                    <a:pt x="37" y="43"/>
                    <a:pt x="38" y="39"/>
                    <a:pt x="40" y="35"/>
                  </a:cubicBezTo>
                  <a:cubicBezTo>
                    <a:pt x="45" y="28"/>
                    <a:pt x="52" y="23"/>
                    <a:pt x="61" y="21"/>
                  </a:cubicBezTo>
                  <a:cubicBezTo>
                    <a:pt x="70" y="19"/>
                    <a:pt x="78" y="19"/>
                    <a:pt x="83" y="22"/>
                  </a:cubicBezTo>
                  <a:cubicBezTo>
                    <a:pt x="84" y="1"/>
                    <a:pt x="84" y="1"/>
                    <a:pt x="84" y="1"/>
                  </a:cubicBezTo>
                  <a:cubicBezTo>
                    <a:pt x="76" y="0"/>
                    <a:pt x="67" y="1"/>
                    <a:pt x="58" y="3"/>
                  </a:cubicBezTo>
                  <a:cubicBezTo>
                    <a:pt x="40" y="7"/>
                    <a:pt x="28" y="15"/>
                    <a:pt x="19" y="27"/>
                  </a:cubicBezTo>
                  <a:cubicBezTo>
                    <a:pt x="14" y="35"/>
                    <a:pt x="11" y="44"/>
                    <a:pt x="11" y="54"/>
                  </a:cubicBezTo>
                  <a:cubicBezTo>
                    <a:pt x="1" y="57"/>
                    <a:pt x="1" y="57"/>
                    <a:pt x="1" y="57"/>
                  </a:cubicBezTo>
                  <a:cubicBezTo>
                    <a:pt x="0" y="68"/>
                    <a:pt x="0" y="68"/>
                    <a:pt x="0" y="68"/>
                  </a:cubicBezTo>
                  <a:cubicBezTo>
                    <a:pt x="12" y="66"/>
                    <a:pt x="12" y="66"/>
                    <a:pt x="12" y="66"/>
                  </a:cubicBezTo>
                  <a:cubicBezTo>
                    <a:pt x="12" y="67"/>
                    <a:pt x="12" y="69"/>
                    <a:pt x="13" y="71"/>
                  </a:cubicBezTo>
                  <a:cubicBezTo>
                    <a:pt x="13" y="73"/>
                    <a:pt x="13" y="74"/>
                    <a:pt x="14" y="75"/>
                  </a:cubicBezTo>
                  <a:cubicBezTo>
                    <a:pt x="5" y="77"/>
                    <a:pt x="5" y="77"/>
                    <a:pt x="5" y="77"/>
                  </a:cubicBezTo>
                  <a:cubicBezTo>
                    <a:pt x="5" y="88"/>
                    <a:pt x="5" y="88"/>
                    <a:pt x="5" y="88"/>
                  </a:cubicBezTo>
                  <a:cubicBezTo>
                    <a:pt x="18" y="85"/>
                    <a:pt x="18" y="85"/>
                    <a:pt x="18" y="85"/>
                  </a:cubicBezTo>
                  <a:cubicBezTo>
                    <a:pt x="22" y="94"/>
                    <a:pt x="29" y="101"/>
                    <a:pt x="38" y="106"/>
                  </a:cubicBezTo>
                  <a:cubicBezTo>
                    <a:pt x="51" y="113"/>
                    <a:pt x="66" y="114"/>
                    <a:pt x="82" y="110"/>
                  </a:cubicBezTo>
                  <a:cubicBezTo>
                    <a:pt x="92" y="108"/>
                    <a:pt x="100" y="104"/>
                    <a:pt x="107" y="100"/>
                  </a:cubicBezTo>
                  <a:cubicBezTo>
                    <a:pt x="102" y="78"/>
                    <a:pt x="102" y="78"/>
                    <a:pt x="102" y="78"/>
                  </a:cubicBezTo>
                  <a:cubicBezTo>
                    <a:pt x="96" y="85"/>
                    <a:pt x="88" y="90"/>
                    <a:pt x="78" y="92"/>
                  </a:cubicBezTo>
                  <a:close/>
                </a:path>
              </a:pathLst>
            </a:custGeom>
            <a:solidFill>
              <a:srgbClr val="C387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8" name="îṧḻïde">
              <a:extLst>
                <a:ext uri="{FF2B5EF4-FFF2-40B4-BE49-F238E27FC236}">
                  <a16:creationId xmlns:a16="http://schemas.microsoft.com/office/drawing/2014/main" id="{E5754B03-CB63-44AF-9F8C-B66EEB49D471}"/>
                </a:ext>
              </a:extLst>
            </p:cNvPr>
            <p:cNvSpPr/>
            <p:nvPr/>
          </p:nvSpPr>
          <p:spPr bwMode="auto">
            <a:xfrm>
              <a:off x="9689252" y="3001344"/>
              <a:ext cx="122406" cy="121435"/>
            </a:xfrm>
            <a:custGeom>
              <a:avLst/>
              <a:gdLst>
                <a:gd name="T0" fmla="*/ 32 w 64"/>
                <a:gd name="T1" fmla="*/ 0 h 64"/>
                <a:gd name="T2" fmla="*/ 25 w 64"/>
                <a:gd name="T3" fmla="*/ 25 h 64"/>
                <a:gd name="T4" fmla="*/ 0 w 64"/>
                <a:gd name="T5" fmla="*/ 32 h 64"/>
                <a:gd name="T6" fmla="*/ 25 w 64"/>
                <a:gd name="T7" fmla="*/ 39 h 64"/>
                <a:gd name="T8" fmla="*/ 32 w 64"/>
                <a:gd name="T9" fmla="*/ 64 h 64"/>
                <a:gd name="T10" fmla="*/ 39 w 64"/>
                <a:gd name="T11" fmla="*/ 39 h 64"/>
                <a:gd name="T12" fmla="*/ 64 w 64"/>
                <a:gd name="T13" fmla="*/ 32 h 64"/>
                <a:gd name="T14" fmla="*/ 39 w 64"/>
                <a:gd name="T15" fmla="*/ 25 h 64"/>
                <a:gd name="T16" fmla="*/ 32 w 64"/>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4">
                  <a:moveTo>
                    <a:pt x="32" y="0"/>
                  </a:moveTo>
                  <a:cubicBezTo>
                    <a:pt x="32" y="9"/>
                    <a:pt x="28" y="22"/>
                    <a:pt x="25" y="25"/>
                  </a:cubicBezTo>
                  <a:cubicBezTo>
                    <a:pt x="21" y="29"/>
                    <a:pt x="8" y="32"/>
                    <a:pt x="0" y="32"/>
                  </a:cubicBezTo>
                  <a:cubicBezTo>
                    <a:pt x="8" y="32"/>
                    <a:pt x="22" y="35"/>
                    <a:pt x="25" y="39"/>
                  </a:cubicBezTo>
                  <a:cubicBezTo>
                    <a:pt x="28" y="42"/>
                    <a:pt x="32" y="55"/>
                    <a:pt x="32" y="64"/>
                  </a:cubicBezTo>
                  <a:cubicBezTo>
                    <a:pt x="32" y="55"/>
                    <a:pt x="36" y="42"/>
                    <a:pt x="39" y="39"/>
                  </a:cubicBezTo>
                  <a:cubicBezTo>
                    <a:pt x="42" y="36"/>
                    <a:pt x="55" y="32"/>
                    <a:pt x="64" y="32"/>
                  </a:cubicBezTo>
                  <a:cubicBezTo>
                    <a:pt x="55" y="32"/>
                    <a:pt x="42" y="28"/>
                    <a:pt x="39" y="25"/>
                  </a:cubicBezTo>
                  <a:cubicBezTo>
                    <a:pt x="35" y="21"/>
                    <a:pt x="32" y="9"/>
                    <a:pt x="3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îṧ1íḍe">
              <a:extLst>
                <a:ext uri="{FF2B5EF4-FFF2-40B4-BE49-F238E27FC236}">
                  <a16:creationId xmlns:a16="http://schemas.microsoft.com/office/drawing/2014/main" id="{38910350-F4E6-4CF9-8AEE-78F5E7979E8C}"/>
                </a:ext>
              </a:extLst>
            </p:cNvPr>
            <p:cNvSpPr/>
            <p:nvPr/>
          </p:nvSpPr>
          <p:spPr bwMode="auto">
            <a:xfrm>
              <a:off x="9769884" y="3088777"/>
              <a:ext cx="43717" cy="43717"/>
            </a:xfrm>
            <a:custGeom>
              <a:avLst/>
              <a:gdLst>
                <a:gd name="T0" fmla="*/ 11 w 23"/>
                <a:gd name="T1" fmla="*/ 0 h 23"/>
                <a:gd name="T2" fmla="*/ 9 w 23"/>
                <a:gd name="T3" fmla="*/ 9 h 23"/>
                <a:gd name="T4" fmla="*/ 0 w 23"/>
                <a:gd name="T5" fmla="*/ 12 h 23"/>
                <a:gd name="T6" fmla="*/ 9 w 23"/>
                <a:gd name="T7" fmla="*/ 14 h 23"/>
                <a:gd name="T8" fmla="*/ 11 w 23"/>
                <a:gd name="T9" fmla="*/ 23 h 23"/>
                <a:gd name="T10" fmla="*/ 14 w 23"/>
                <a:gd name="T11" fmla="*/ 14 h 23"/>
                <a:gd name="T12" fmla="*/ 23 w 23"/>
                <a:gd name="T13" fmla="*/ 12 h 23"/>
                <a:gd name="T14" fmla="*/ 14 w 23"/>
                <a:gd name="T15" fmla="*/ 9 h 23"/>
                <a:gd name="T16" fmla="*/ 11 w 23"/>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1" y="0"/>
                  </a:moveTo>
                  <a:cubicBezTo>
                    <a:pt x="11" y="3"/>
                    <a:pt x="10" y="8"/>
                    <a:pt x="9" y="9"/>
                  </a:cubicBezTo>
                  <a:cubicBezTo>
                    <a:pt x="7" y="11"/>
                    <a:pt x="3" y="12"/>
                    <a:pt x="0" y="12"/>
                  </a:cubicBezTo>
                  <a:cubicBezTo>
                    <a:pt x="3" y="12"/>
                    <a:pt x="8" y="13"/>
                    <a:pt x="9" y="14"/>
                  </a:cubicBezTo>
                  <a:cubicBezTo>
                    <a:pt x="10" y="15"/>
                    <a:pt x="11" y="20"/>
                    <a:pt x="11" y="23"/>
                  </a:cubicBezTo>
                  <a:cubicBezTo>
                    <a:pt x="11" y="20"/>
                    <a:pt x="13" y="15"/>
                    <a:pt x="14" y="14"/>
                  </a:cubicBezTo>
                  <a:cubicBezTo>
                    <a:pt x="15" y="13"/>
                    <a:pt x="20" y="12"/>
                    <a:pt x="23" y="12"/>
                  </a:cubicBezTo>
                  <a:cubicBezTo>
                    <a:pt x="20" y="12"/>
                    <a:pt x="15" y="10"/>
                    <a:pt x="14" y="9"/>
                  </a:cubicBezTo>
                  <a:cubicBezTo>
                    <a:pt x="13" y="8"/>
                    <a:pt x="11" y="3"/>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íś1ïḋè">
              <a:extLst>
                <a:ext uri="{FF2B5EF4-FFF2-40B4-BE49-F238E27FC236}">
                  <a16:creationId xmlns:a16="http://schemas.microsoft.com/office/drawing/2014/main" id="{9FC6964A-47FC-4F0F-96D7-BEEC35A2BDFE}"/>
                </a:ext>
              </a:extLst>
            </p:cNvPr>
            <p:cNvSpPr/>
            <p:nvPr/>
          </p:nvSpPr>
          <p:spPr bwMode="auto">
            <a:xfrm>
              <a:off x="9680508" y="3118893"/>
              <a:ext cx="60232" cy="61203"/>
            </a:xfrm>
            <a:custGeom>
              <a:avLst/>
              <a:gdLst>
                <a:gd name="T0" fmla="*/ 16 w 32"/>
                <a:gd name="T1" fmla="*/ 0 h 32"/>
                <a:gd name="T2" fmla="*/ 13 w 32"/>
                <a:gd name="T3" fmla="*/ 12 h 32"/>
                <a:gd name="T4" fmla="*/ 0 w 32"/>
                <a:gd name="T5" fmla="*/ 16 h 32"/>
                <a:gd name="T6" fmla="*/ 13 w 32"/>
                <a:gd name="T7" fmla="*/ 19 h 32"/>
                <a:gd name="T8" fmla="*/ 16 w 32"/>
                <a:gd name="T9" fmla="*/ 32 h 32"/>
                <a:gd name="T10" fmla="*/ 20 w 32"/>
                <a:gd name="T11" fmla="*/ 19 h 32"/>
                <a:gd name="T12" fmla="*/ 32 w 32"/>
                <a:gd name="T13" fmla="*/ 16 h 32"/>
                <a:gd name="T14" fmla="*/ 20 w 32"/>
                <a:gd name="T15" fmla="*/ 12 h 32"/>
                <a:gd name="T16" fmla="*/ 16 w 32"/>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2">
                  <a:moveTo>
                    <a:pt x="16" y="0"/>
                  </a:moveTo>
                  <a:cubicBezTo>
                    <a:pt x="16" y="4"/>
                    <a:pt x="15" y="11"/>
                    <a:pt x="13" y="12"/>
                  </a:cubicBezTo>
                  <a:cubicBezTo>
                    <a:pt x="11" y="14"/>
                    <a:pt x="5" y="16"/>
                    <a:pt x="0" y="16"/>
                  </a:cubicBezTo>
                  <a:cubicBezTo>
                    <a:pt x="5" y="16"/>
                    <a:pt x="11" y="17"/>
                    <a:pt x="13" y="19"/>
                  </a:cubicBezTo>
                  <a:cubicBezTo>
                    <a:pt x="15" y="21"/>
                    <a:pt x="16" y="27"/>
                    <a:pt x="16" y="32"/>
                  </a:cubicBezTo>
                  <a:cubicBezTo>
                    <a:pt x="16" y="27"/>
                    <a:pt x="18" y="20"/>
                    <a:pt x="20" y="19"/>
                  </a:cubicBezTo>
                  <a:cubicBezTo>
                    <a:pt x="21" y="18"/>
                    <a:pt x="28" y="16"/>
                    <a:pt x="32" y="16"/>
                  </a:cubicBezTo>
                  <a:cubicBezTo>
                    <a:pt x="28" y="16"/>
                    <a:pt x="21" y="14"/>
                    <a:pt x="20" y="12"/>
                  </a:cubicBezTo>
                  <a:cubicBezTo>
                    <a:pt x="18" y="10"/>
                    <a:pt x="16" y="4"/>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Tree>
    <p:custDataLst>
      <p:tags r:id="rId1"/>
    </p:custDataLst>
    <p:extLst>
      <p:ext uri="{BB962C8B-B14F-4D97-AF65-F5344CB8AC3E}">
        <p14:creationId xmlns:p14="http://schemas.microsoft.com/office/powerpoint/2010/main" val="18310953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6193466" cy="584775"/>
          </a:xfrm>
          <a:prstGeom prst="rect">
            <a:avLst/>
          </a:prstGeom>
          <a:noFill/>
        </p:spPr>
        <p:txBody>
          <a:bodyPr wrap="square" rtlCol="0">
            <a:spAutoFit/>
          </a:bodyPr>
          <a:lstStyle/>
          <a:p>
            <a:r>
              <a:rPr lang="zh-CN" altLang="en-US" sz="3200" b="1" dirty="0" smtClean="0">
                <a:solidFill>
                  <a:srgbClr val="524F6A"/>
                </a:solidFill>
                <a:latin typeface="微软雅黑" panose="020B0503020204020204" pitchFamily="34" charset="-122"/>
                <a:ea typeface="微软雅黑" panose="020B0503020204020204" pitchFamily="34" charset="-122"/>
              </a:rPr>
              <a:t>第三节 </a:t>
            </a:r>
            <a:r>
              <a:rPr lang="en-US" altLang="zh-CN" sz="3200" b="1" dirty="0">
                <a:solidFill>
                  <a:srgbClr val="524F6A"/>
                </a:solidFill>
                <a:latin typeface="微软雅黑" panose="020B0503020204020204" pitchFamily="34" charset="-122"/>
                <a:ea typeface="微软雅黑" panose="020B0503020204020204" pitchFamily="34" charset="-122"/>
              </a:rPr>
              <a:t>O2O</a:t>
            </a:r>
            <a:r>
              <a:rPr lang="zh-CN" altLang="en-US" sz="3200" b="1" dirty="0">
                <a:solidFill>
                  <a:srgbClr val="524F6A"/>
                </a:solidFill>
                <a:latin typeface="微软雅黑" panose="020B0503020204020204" pitchFamily="34" charset="-122"/>
                <a:ea typeface="微软雅黑" panose="020B0503020204020204" pitchFamily="34" charset="-122"/>
              </a:rPr>
              <a:t>模式消费者消费流程</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sp>
        <p:nvSpPr>
          <p:cNvPr id="28" name="Rectangle 14"/>
          <p:cNvSpPr/>
          <p:nvPr/>
        </p:nvSpPr>
        <p:spPr>
          <a:xfrm>
            <a:off x="742950" y="5228810"/>
            <a:ext cx="8822237" cy="846001"/>
          </a:xfrm>
          <a:prstGeom prst="rect">
            <a:avLst/>
          </a:prstGeom>
        </p:spPr>
        <p:txBody>
          <a:bodyPr wrap="square">
            <a:spAutoFit/>
          </a:bodyPr>
          <a:lstStyle/>
          <a:p>
            <a:pPr>
              <a:lnSpc>
                <a:spcPct val="120000"/>
              </a:lnSpc>
            </a:pPr>
            <a:r>
              <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O2O</a:t>
            </a: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与传统的纯线下消费模式不同，在</a:t>
            </a:r>
            <a:r>
              <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O2O</a:t>
            </a: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平台商业模式中，整个消费过程由线上和线下两部分构成。线上平台为消费者提供消费指南、优惠信息、便利服务（预订、在线支付、地图等）和分享平台，而线下商户则专注于提供服务</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27378050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组合 13"/>
          <p:cNvGrpSpPr>
            <a:grpSpLocks/>
          </p:cNvGrpSpPr>
          <p:nvPr/>
        </p:nvGrpSpPr>
        <p:grpSpPr bwMode="auto">
          <a:xfrm>
            <a:off x="1849178" y="2257126"/>
            <a:ext cx="8386762" cy="111125"/>
            <a:chOff x="688893" y="2574256"/>
            <a:chExt cx="7739508" cy="81111"/>
          </a:xfrm>
        </p:grpSpPr>
        <p:sp>
          <p:nvSpPr>
            <p:cNvPr id="15" name="Rectangle 4"/>
            <p:cNvSpPr>
              <a:spLocks noChangeArrowheads="1"/>
            </p:cNvSpPr>
            <p:nvPr/>
          </p:nvSpPr>
          <p:spPr bwMode="auto">
            <a:xfrm>
              <a:off x="688893" y="2574256"/>
              <a:ext cx="1539000" cy="81111"/>
            </a:xfrm>
            <a:prstGeom prst="rect">
              <a:avLst/>
            </a:prstGeom>
            <a:solidFill>
              <a:srgbClr val="202F3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16" name="Rectangle 5"/>
            <p:cNvSpPr>
              <a:spLocks noChangeArrowheads="1"/>
            </p:cNvSpPr>
            <p:nvPr/>
          </p:nvSpPr>
          <p:spPr bwMode="auto">
            <a:xfrm>
              <a:off x="2239021" y="2574256"/>
              <a:ext cx="1539000" cy="81111"/>
            </a:xfrm>
            <a:prstGeom prst="rect">
              <a:avLst/>
            </a:prstGeom>
            <a:solidFill>
              <a:srgbClr val="1C949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17" name="Rectangle 6"/>
            <p:cNvSpPr>
              <a:spLocks noChangeArrowheads="1"/>
            </p:cNvSpPr>
            <p:nvPr/>
          </p:nvSpPr>
          <p:spPr bwMode="auto">
            <a:xfrm>
              <a:off x="3789153" y="2574256"/>
              <a:ext cx="1539000" cy="81111"/>
            </a:xfrm>
            <a:prstGeom prst="rect">
              <a:avLst/>
            </a:prstGeom>
            <a:solidFill>
              <a:srgbClr val="7CB554"/>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18" name="Rectangle 7"/>
            <p:cNvSpPr>
              <a:spLocks noChangeArrowheads="1"/>
            </p:cNvSpPr>
            <p:nvPr/>
          </p:nvSpPr>
          <p:spPr bwMode="auto">
            <a:xfrm>
              <a:off x="5339276" y="2574256"/>
              <a:ext cx="1539000" cy="81111"/>
            </a:xfrm>
            <a:prstGeom prst="rect">
              <a:avLst/>
            </a:prstGeom>
            <a:solidFill>
              <a:srgbClr val="FAC14D"/>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sp>
          <p:nvSpPr>
            <p:cNvPr id="19" name="Rectangle 8"/>
            <p:cNvSpPr>
              <a:spLocks noChangeArrowheads="1"/>
            </p:cNvSpPr>
            <p:nvPr/>
          </p:nvSpPr>
          <p:spPr bwMode="auto">
            <a:xfrm>
              <a:off x="6889401" y="2574256"/>
              <a:ext cx="1539000" cy="81111"/>
            </a:xfrm>
            <a:prstGeom prst="rect">
              <a:avLst/>
            </a:prstGeom>
            <a:solidFill>
              <a:srgbClr val="F95647"/>
            </a:solidFill>
            <a:ln>
              <a:noFill/>
            </a:ln>
            <a:extLst>
              <a:ext uri="{91240B29-F687-4F45-9708-019B960494DF}">
                <a14:hiddenLine xmlns:a14="http://schemas.microsoft.com/office/drawing/2010/main" w="6350">
                  <a:solidFill>
                    <a:srgbClr val="000000"/>
                  </a:solidFill>
                  <a:miter lim="800000"/>
                  <a:headEnd/>
                  <a:tailEnd/>
                </a14:hiddenLine>
              </a:ext>
            </a:extLst>
          </p:spPr>
          <p:txBody>
            <a:bodyPr lIns="68570" tIns="34287" rIns="68570" bIns="34287"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en-US" altLang="zh-CN" sz="900">
                <a:solidFill>
                  <a:srgbClr val="FFFFFF"/>
                </a:solidFill>
                <a:latin typeface="Roboto" panose="02000000000000000000" pitchFamily="2" charset="0"/>
              </a:endParaRPr>
            </a:p>
          </p:txBody>
        </p:sp>
      </p:grpSp>
      <p:grpSp>
        <p:nvGrpSpPr>
          <p:cNvPr id="54" name="组合 53"/>
          <p:cNvGrpSpPr/>
          <p:nvPr/>
        </p:nvGrpSpPr>
        <p:grpSpPr>
          <a:xfrm>
            <a:off x="2409565" y="3796895"/>
            <a:ext cx="7572521" cy="477838"/>
            <a:chOff x="2409565" y="4155713"/>
            <a:chExt cx="7572521" cy="477838"/>
          </a:xfrm>
        </p:grpSpPr>
        <p:cxnSp>
          <p:nvCxnSpPr>
            <p:cNvPr id="51" name="直接箭头连接符 50"/>
            <p:cNvCxnSpPr/>
            <p:nvPr/>
          </p:nvCxnSpPr>
          <p:spPr>
            <a:xfrm>
              <a:off x="9818427" y="4387933"/>
              <a:ext cx="163659" cy="0"/>
            </a:xfrm>
            <a:prstGeom prst="straightConnector1">
              <a:avLst/>
            </a:prstGeom>
            <a:ln w="57150">
              <a:solidFill>
                <a:srgbClr val="C3C1C2"/>
              </a:solidFill>
              <a:tailEnd type="triangle"/>
            </a:ln>
          </p:spPr>
          <p:style>
            <a:lnRef idx="1">
              <a:schemeClr val="accent1"/>
            </a:lnRef>
            <a:fillRef idx="0">
              <a:schemeClr val="accent1"/>
            </a:fillRef>
            <a:effectRef idx="0">
              <a:schemeClr val="accent1"/>
            </a:effectRef>
            <a:fontRef idx="minor">
              <a:schemeClr val="tx1"/>
            </a:fontRef>
          </p:style>
        </p:cxnSp>
        <p:sp>
          <p:nvSpPr>
            <p:cNvPr id="21" name="MH_Other_1"/>
            <p:cNvSpPr/>
            <p:nvPr>
              <p:custDataLst>
                <p:tags r:id="rId29"/>
              </p:custDataLst>
            </p:nvPr>
          </p:nvSpPr>
          <p:spPr>
            <a:xfrm>
              <a:off x="2409565" y="4155713"/>
              <a:ext cx="7408862" cy="477838"/>
            </a:xfrm>
            <a:custGeom>
              <a:avLst/>
              <a:gdLst>
                <a:gd name="connsiteX0" fmla="*/ 4908343 w 7407966"/>
                <a:gd name="connsiteY0" fmla="*/ 423912 h 476941"/>
                <a:gd name="connsiteX1" fmla="*/ 4932501 w 7407966"/>
                <a:gd name="connsiteY1" fmla="*/ 426347 h 476941"/>
                <a:gd name="connsiteX2" fmla="*/ 4956659 w 7407966"/>
                <a:gd name="connsiteY2" fmla="*/ 423912 h 476941"/>
                <a:gd name="connsiteX3" fmla="*/ 4956659 w 7407966"/>
                <a:gd name="connsiteY3" fmla="*/ 476941 h 476941"/>
                <a:gd name="connsiteX4" fmla="*/ 4908343 w 7407966"/>
                <a:gd name="connsiteY4" fmla="*/ 476941 h 476941"/>
                <a:gd name="connsiteX5" fmla="*/ 1996867 w 7407966"/>
                <a:gd name="connsiteY5" fmla="*/ 423912 h 476941"/>
                <a:gd name="connsiteX6" fmla="*/ 2021025 w 7407966"/>
                <a:gd name="connsiteY6" fmla="*/ 426347 h 476941"/>
                <a:gd name="connsiteX7" fmla="*/ 2045183 w 7407966"/>
                <a:gd name="connsiteY7" fmla="*/ 423912 h 476941"/>
                <a:gd name="connsiteX8" fmla="*/ 2045183 w 7407966"/>
                <a:gd name="connsiteY8" fmla="*/ 476941 h 476941"/>
                <a:gd name="connsiteX9" fmla="*/ 1996867 w 7407966"/>
                <a:gd name="connsiteY9" fmla="*/ 476941 h 476941"/>
                <a:gd name="connsiteX10" fmla="*/ 6569706 w 7407966"/>
                <a:gd name="connsiteY10" fmla="*/ 217819 h 476941"/>
                <a:gd name="connsiteX11" fmla="*/ 7407966 w 7407966"/>
                <a:gd name="connsiteY11" fmla="*/ 217819 h 476941"/>
                <a:gd name="connsiteX12" fmla="*/ 7407966 w 7407966"/>
                <a:gd name="connsiteY12" fmla="*/ 263538 h 476941"/>
                <a:gd name="connsiteX13" fmla="*/ 6569706 w 7407966"/>
                <a:gd name="connsiteY13" fmla="*/ 263538 h 476941"/>
                <a:gd name="connsiteX14" fmla="*/ 6574321 w 7407966"/>
                <a:gd name="connsiteY14" fmla="*/ 240678 h 476941"/>
                <a:gd name="connsiteX15" fmla="*/ 5113555 w 7407966"/>
                <a:gd name="connsiteY15" fmla="*/ 217819 h 476941"/>
                <a:gd name="connsiteX16" fmla="*/ 6207598 w 7407966"/>
                <a:gd name="connsiteY16" fmla="*/ 217819 h 476941"/>
                <a:gd name="connsiteX17" fmla="*/ 6202983 w 7407966"/>
                <a:gd name="connsiteY17" fmla="*/ 240678 h 476941"/>
                <a:gd name="connsiteX18" fmla="*/ 6207598 w 7407966"/>
                <a:gd name="connsiteY18" fmla="*/ 263538 h 476941"/>
                <a:gd name="connsiteX19" fmla="*/ 5113555 w 7407966"/>
                <a:gd name="connsiteY19" fmla="*/ 263538 h 476941"/>
                <a:gd name="connsiteX20" fmla="*/ 5118170 w 7407966"/>
                <a:gd name="connsiteY20" fmla="*/ 240678 h 476941"/>
                <a:gd name="connsiteX21" fmla="*/ 3657817 w 7407966"/>
                <a:gd name="connsiteY21" fmla="*/ 217819 h 476941"/>
                <a:gd name="connsiteX22" fmla="*/ 4751447 w 7407966"/>
                <a:gd name="connsiteY22" fmla="*/ 217819 h 476941"/>
                <a:gd name="connsiteX23" fmla="*/ 4746832 w 7407966"/>
                <a:gd name="connsiteY23" fmla="*/ 240678 h 476941"/>
                <a:gd name="connsiteX24" fmla="*/ 4751447 w 7407966"/>
                <a:gd name="connsiteY24" fmla="*/ 263538 h 476941"/>
                <a:gd name="connsiteX25" fmla="*/ 3657817 w 7407966"/>
                <a:gd name="connsiteY25" fmla="*/ 263538 h 476941"/>
                <a:gd name="connsiteX26" fmla="*/ 3662432 w 7407966"/>
                <a:gd name="connsiteY26" fmla="*/ 240678 h 476941"/>
                <a:gd name="connsiteX27" fmla="*/ 2202079 w 7407966"/>
                <a:gd name="connsiteY27" fmla="*/ 217819 h 476941"/>
                <a:gd name="connsiteX28" fmla="*/ 3295709 w 7407966"/>
                <a:gd name="connsiteY28" fmla="*/ 217819 h 476941"/>
                <a:gd name="connsiteX29" fmla="*/ 3291094 w 7407966"/>
                <a:gd name="connsiteY29" fmla="*/ 240678 h 476941"/>
                <a:gd name="connsiteX30" fmla="*/ 3295710 w 7407966"/>
                <a:gd name="connsiteY30" fmla="*/ 263538 h 476941"/>
                <a:gd name="connsiteX31" fmla="*/ 2202079 w 7407966"/>
                <a:gd name="connsiteY31" fmla="*/ 263538 h 476941"/>
                <a:gd name="connsiteX32" fmla="*/ 2206694 w 7407966"/>
                <a:gd name="connsiteY32" fmla="*/ 240678 h 476941"/>
                <a:gd name="connsiteX33" fmla="*/ 746341 w 7407966"/>
                <a:gd name="connsiteY33" fmla="*/ 217819 h 476941"/>
                <a:gd name="connsiteX34" fmla="*/ 1839971 w 7407966"/>
                <a:gd name="connsiteY34" fmla="*/ 217819 h 476941"/>
                <a:gd name="connsiteX35" fmla="*/ 1835356 w 7407966"/>
                <a:gd name="connsiteY35" fmla="*/ 240678 h 476941"/>
                <a:gd name="connsiteX36" fmla="*/ 1839971 w 7407966"/>
                <a:gd name="connsiteY36" fmla="*/ 263538 h 476941"/>
                <a:gd name="connsiteX37" fmla="*/ 746341 w 7407966"/>
                <a:gd name="connsiteY37" fmla="*/ 263538 h 476941"/>
                <a:gd name="connsiteX38" fmla="*/ 750956 w 7407966"/>
                <a:gd name="connsiteY38" fmla="*/ 240678 h 476941"/>
                <a:gd name="connsiteX39" fmla="*/ 0 w 7407966"/>
                <a:gd name="connsiteY39" fmla="*/ 217819 h 476941"/>
                <a:gd name="connsiteX40" fmla="*/ 384233 w 7407966"/>
                <a:gd name="connsiteY40" fmla="*/ 217819 h 476941"/>
                <a:gd name="connsiteX41" fmla="*/ 379618 w 7407966"/>
                <a:gd name="connsiteY41" fmla="*/ 240678 h 476941"/>
                <a:gd name="connsiteX42" fmla="*/ 384233 w 7407966"/>
                <a:gd name="connsiteY42" fmla="*/ 263538 h 476941"/>
                <a:gd name="connsiteX43" fmla="*/ 0 w 7407966"/>
                <a:gd name="connsiteY43" fmla="*/ 263538 h 476941"/>
                <a:gd name="connsiteX44" fmla="*/ 6367254 w 7407966"/>
                <a:gd name="connsiteY44" fmla="*/ 0 h 476941"/>
                <a:gd name="connsiteX45" fmla="*/ 6415570 w 7407966"/>
                <a:gd name="connsiteY45" fmla="*/ 0 h 476941"/>
                <a:gd name="connsiteX46" fmla="*/ 6415570 w 7407966"/>
                <a:gd name="connsiteY46" fmla="*/ 57723 h 476941"/>
                <a:gd name="connsiteX47" fmla="*/ 6388652 w 7407966"/>
                <a:gd name="connsiteY47" fmla="*/ 55009 h 476941"/>
                <a:gd name="connsiteX48" fmla="*/ 6367254 w 7407966"/>
                <a:gd name="connsiteY48" fmla="*/ 57166 h 476941"/>
                <a:gd name="connsiteX49" fmla="*/ 3452605 w 7407966"/>
                <a:gd name="connsiteY49" fmla="*/ 0 h 476941"/>
                <a:gd name="connsiteX50" fmla="*/ 3500921 w 7407966"/>
                <a:gd name="connsiteY50" fmla="*/ 0 h 476941"/>
                <a:gd name="connsiteX51" fmla="*/ 3500921 w 7407966"/>
                <a:gd name="connsiteY51" fmla="*/ 57444 h 476941"/>
                <a:gd name="connsiteX52" fmla="*/ 3476763 w 7407966"/>
                <a:gd name="connsiteY52" fmla="*/ 55009 h 476941"/>
                <a:gd name="connsiteX53" fmla="*/ 3452605 w 7407966"/>
                <a:gd name="connsiteY53" fmla="*/ 57444 h 476941"/>
                <a:gd name="connsiteX54" fmla="*/ 541129 w 7407966"/>
                <a:gd name="connsiteY54" fmla="*/ 0 h 476941"/>
                <a:gd name="connsiteX55" fmla="*/ 589445 w 7407966"/>
                <a:gd name="connsiteY55" fmla="*/ 0 h 476941"/>
                <a:gd name="connsiteX56" fmla="*/ 589445 w 7407966"/>
                <a:gd name="connsiteY56" fmla="*/ 57444 h 476941"/>
                <a:gd name="connsiteX57" fmla="*/ 565287 w 7407966"/>
                <a:gd name="connsiteY57" fmla="*/ 55009 h 476941"/>
                <a:gd name="connsiteX58" fmla="*/ 541129 w 7407966"/>
                <a:gd name="connsiteY58" fmla="*/ 57444 h 47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407966" h="476941">
                  <a:moveTo>
                    <a:pt x="4908343" y="423912"/>
                  </a:moveTo>
                  <a:lnTo>
                    <a:pt x="4932501" y="426347"/>
                  </a:lnTo>
                  <a:lnTo>
                    <a:pt x="4956659" y="423912"/>
                  </a:lnTo>
                  <a:lnTo>
                    <a:pt x="4956659" y="476941"/>
                  </a:lnTo>
                  <a:lnTo>
                    <a:pt x="4908343" y="476941"/>
                  </a:lnTo>
                  <a:close/>
                  <a:moveTo>
                    <a:pt x="1996867" y="423912"/>
                  </a:moveTo>
                  <a:lnTo>
                    <a:pt x="2021025" y="426347"/>
                  </a:lnTo>
                  <a:lnTo>
                    <a:pt x="2045183" y="423912"/>
                  </a:lnTo>
                  <a:lnTo>
                    <a:pt x="2045183" y="476941"/>
                  </a:lnTo>
                  <a:lnTo>
                    <a:pt x="1996867" y="476941"/>
                  </a:lnTo>
                  <a:close/>
                  <a:moveTo>
                    <a:pt x="6569706" y="217819"/>
                  </a:moveTo>
                  <a:lnTo>
                    <a:pt x="7407966" y="217819"/>
                  </a:lnTo>
                  <a:lnTo>
                    <a:pt x="7407966" y="263538"/>
                  </a:lnTo>
                  <a:lnTo>
                    <a:pt x="6569706" y="263538"/>
                  </a:lnTo>
                  <a:lnTo>
                    <a:pt x="6574321" y="240678"/>
                  </a:lnTo>
                  <a:close/>
                  <a:moveTo>
                    <a:pt x="5113555" y="217819"/>
                  </a:moveTo>
                  <a:lnTo>
                    <a:pt x="6207598" y="217819"/>
                  </a:lnTo>
                  <a:lnTo>
                    <a:pt x="6202983" y="240678"/>
                  </a:lnTo>
                  <a:lnTo>
                    <a:pt x="6207598" y="263538"/>
                  </a:lnTo>
                  <a:lnTo>
                    <a:pt x="5113555" y="263538"/>
                  </a:lnTo>
                  <a:lnTo>
                    <a:pt x="5118170" y="240678"/>
                  </a:lnTo>
                  <a:close/>
                  <a:moveTo>
                    <a:pt x="3657817" y="217819"/>
                  </a:moveTo>
                  <a:lnTo>
                    <a:pt x="4751447" y="217819"/>
                  </a:lnTo>
                  <a:lnTo>
                    <a:pt x="4746832" y="240678"/>
                  </a:lnTo>
                  <a:lnTo>
                    <a:pt x="4751447" y="263538"/>
                  </a:lnTo>
                  <a:lnTo>
                    <a:pt x="3657817" y="263538"/>
                  </a:lnTo>
                  <a:lnTo>
                    <a:pt x="3662432" y="240678"/>
                  </a:lnTo>
                  <a:close/>
                  <a:moveTo>
                    <a:pt x="2202079" y="217819"/>
                  </a:moveTo>
                  <a:lnTo>
                    <a:pt x="3295709" y="217819"/>
                  </a:lnTo>
                  <a:lnTo>
                    <a:pt x="3291094" y="240678"/>
                  </a:lnTo>
                  <a:lnTo>
                    <a:pt x="3295710" y="263538"/>
                  </a:lnTo>
                  <a:lnTo>
                    <a:pt x="2202079" y="263538"/>
                  </a:lnTo>
                  <a:lnTo>
                    <a:pt x="2206694" y="240678"/>
                  </a:lnTo>
                  <a:close/>
                  <a:moveTo>
                    <a:pt x="746341" y="217819"/>
                  </a:moveTo>
                  <a:lnTo>
                    <a:pt x="1839971" y="217819"/>
                  </a:lnTo>
                  <a:lnTo>
                    <a:pt x="1835356" y="240678"/>
                  </a:lnTo>
                  <a:lnTo>
                    <a:pt x="1839971" y="263538"/>
                  </a:lnTo>
                  <a:lnTo>
                    <a:pt x="746341" y="263538"/>
                  </a:lnTo>
                  <a:lnTo>
                    <a:pt x="750956" y="240678"/>
                  </a:lnTo>
                  <a:close/>
                  <a:moveTo>
                    <a:pt x="0" y="217819"/>
                  </a:moveTo>
                  <a:lnTo>
                    <a:pt x="384233" y="217819"/>
                  </a:lnTo>
                  <a:lnTo>
                    <a:pt x="379618" y="240678"/>
                  </a:lnTo>
                  <a:lnTo>
                    <a:pt x="384233" y="263538"/>
                  </a:lnTo>
                  <a:lnTo>
                    <a:pt x="0" y="263538"/>
                  </a:lnTo>
                  <a:close/>
                  <a:moveTo>
                    <a:pt x="6367254" y="0"/>
                  </a:moveTo>
                  <a:lnTo>
                    <a:pt x="6415570" y="0"/>
                  </a:lnTo>
                  <a:lnTo>
                    <a:pt x="6415570" y="57723"/>
                  </a:lnTo>
                  <a:lnTo>
                    <a:pt x="6388652" y="55009"/>
                  </a:lnTo>
                  <a:lnTo>
                    <a:pt x="6367254" y="57166"/>
                  </a:lnTo>
                  <a:close/>
                  <a:moveTo>
                    <a:pt x="3452605" y="0"/>
                  </a:moveTo>
                  <a:lnTo>
                    <a:pt x="3500921" y="0"/>
                  </a:lnTo>
                  <a:lnTo>
                    <a:pt x="3500921" y="57444"/>
                  </a:lnTo>
                  <a:lnTo>
                    <a:pt x="3476763" y="55009"/>
                  </a:lnTo>
                  <a:lnTo>
                    <a:pt x="3452605" y="57444"/>
                  </a:lnTo>
                  <a:close/>
                  <a:moveTo>
                    <a:pt x="541129" y="0"/>
                  </a:moveTo>
                  <a:lnTo>
                    <a:pt x="589445" y="0"/>
                  </a:lnTo>
                  <a:lnTo>
                    <a:pt x="589445" y="57444"/>
                  </a:lnTo>
                  <a:lnTo>
                    <a:pt x="565287" y="55009"/>
                  </a:lnTo>
                  <a:lnTo>
                    <a:pt x="541129" y="57444"/>
                  </a:lnTo>
                  <a:close/>
                </a:path>
              </a:pathLst>
            </a:custGeom>
            <a:solidFill>
              <a:srgbClr val="C6C4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2" name="MH_Other_2"/>
          <p:cNvSpPr/>
          <p:nvPr>
            <p:custDataLst>
              <p:tags r:id="rId2"/>
            </p:custDataLst>
          </p:nvPr>
        </p:nvSpPr>
        <p:spPr>
          <a:xfrm>
            <a:off x="2815966" y="3882620"/>
            <a:ext cx="312737" cy="311150"/>
          </a:xfrm>
          <a:prstGeom prst="donut">
            <a:avLst>
              <a:gd name="adj" fmla="val 1860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MH_Other_3"/>
          <p:cNvSpPr/>
          <p:nvPr>
            <p:custDataLst>
              <p:tags r:id="rId3"/>
            </p:custDataLst>
          </p:nvPr>
        </p:nvSpPr>
        <p:spPr>
          <a:xfrm>
            <a:off x="2520690" y="2871383"/>
            <a:ext cx="901700" cy="901700"/>
          </a:xfrm>
          <a:prstGeom prst="ellipse">
            <a:avLst/>
          </a:prstGeom>
          <a:solidFill>
            <a:srgbClr val="C3C1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4" name="MH_Other_4"/>
          <p:cNvSpPr/>
          <p:nvPr>
            <p:custDataLst>
              <p:tags r:id="rId4"/>
            </p:custDataLst>
          </p:nvPr>
        </p:nvSpPr>
        <p:spPr>
          <a:xfrm>
            <a:off x="2801678" y="3199996"/>
            <a:ext cx="339725" cy="290513"/>
          </a:xfrm>
          <a:prstGeom prst="heart">
            <a:avLst/>
          </a:pr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MH_Other_5"/>
          <p:cNvSpPr/>
          <p:nvPr>
            <p:custDataLst>
              <p:tags r:id="rId5"/>
            </p:custDataLst>
          </p:nvPr>
        </p:nvSpPr>
        <p:spPr>
          <a:xfrm>
            <a:off x="2838190" y="3239683"/>
            <a:ext cx="100012" cy="100012"/>
          </a:xfrm>
          <a:prstGeom prst="blockArc">
            <a:avLst>
              <a:gd name="adj1" fmla="val 11070746"/>
              <a:gd name="adj2" fmla="val 14909877"/>
              <a:gd name="adj3" fmla="val 4409"/>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6" name="MH_Other_6"/>
          <p:cNvSpPr/>
          <p:nvPr>
            <p:custDataLst>
              <p:tags r:id="rId6"/>
            </p:custDataLst>
          </p:nvPr>
        </p:nvSpPr>
        <p:spPr>
          <a:xfrm>
            <a:off x="4271702" y="3882620"/>
            <a:ext cx="312738" cy="311150"/>
          </a:xfrm>
          <a:prstGeom prst="donut">
            <a:avLst>
              <a:gd name="adj" fmla="val 186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MH_Other_7"/>
          <p:cNvSpPr/>
          <p:nvPr>
            <p:custDataLst>
              <p:tags r:id="rId7"/>
            </p:custDataLst>
          </p:nvPr>
        </p:nvSpPr>
        <p:spPr>
          <a:xfrm>
            <a:off x="3976427" y="4303308"/>
            <a:ext cx="901700" cy="901700"/>
          </a:xfrm>
          <a:prstGeom prst="ellipse">
            <a:avLst/>
          </a:prstGeom>
          <a:solidFill>
            <a:srgbClr val="C3C1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MH_Other_8"/>
          <p:cNvSpPr/>
          <p:nvPr>
            <p:custDataLst>
              <p:tags r:id="rId8"/>
            </p:custDataLst>
          </p:nvPr>
        </p:nvSpPr>
        <p:spPr>
          <a:xfrm>
            <a:off x="4254240" y="4611283"/>
            <a:ext cx="330200" cy="285750"/>
          </a:xfrm>
          <a:custGeom>
            <a:avLst/>
            <a:gdLst>
              <a:gd name="connsiteX0" fmla="*/ 112920 w 390525"/>
              <a:gd name="connsiteY0" fmla="*/ 0 h 338819"/>
              <a:gd name="connsiteX1" fmla="*/ 277604 w 390525"/>
              <a:gd name="connsiteY1" fmla="*/ 0 h 338819"/>
              <a:gd name="connsiteX2" fmla="*/ 315997 w 390525"/>
              <a:gd name="connsiteY2" fmla="*/ 57922 h 338819"/>
              <a:gd name="connsiteX3" fmla="*/ 339139 w 390525"/>
              <a:gd name="connsiteY3" fmla="*/ 62594 h 338819"/>
              <a:gd name="connsiteX4" fmla="*/ 344487 w 390525"/>
              <a:gd name="connsiteY4" fmla="*/ 62594 h 338819"/>
              <a:gd name="connsiteX5" fmla="*/ 390525 w 390525"/>
              <a:gd name="connsiteY5" fmla="*/ 108632 h 338819"/>
              <a:gd name="connsiteX6" fmla="*/ 390525 w 390525"/>
              <a:gd name="connsiteY6" fmla="*/ 292781 h 338819"/>
              <a:gd name="connsiteX7" fmla="*/ 344487 w 390525"/>
              <a:gd name="connsiteY7" fmla="*/ 338819 h 338819"/>
              <a:gd name="connsiteX8" fmla="*/ 46038 w 390525"/>
              <a:gd name="connsiteY8" fmla="*/ 338819 h 338819"/>
              <a:gd name="connsiteX9" fmla="*/ 0 w 390525"/>
              <a:gd name="connsiteY9" fmla="*/ 292781 h 338819"/>
              <a:gd name="connsiteX10" fmla="*/ 0 w 390525"/>
              <a:gd name="connsiteY10" fmla="*/ 108632 h 338819"/>
              <a:gd name="connsiteX11" fmla="*/ 46038 w 390525"/>
              <a:gd name="connsiteY11" fmla="*/ 62594 h 338819"/>
              <a:gd name="connsiteX12" fmla="*/ 51386 w 390525"/>
              <a:gd name="connsiteY12" fmla="*/ 62594 h 338819"/>
              <a:gd name="connsiteX13" fmla="*/ 74527 w 390525"/>
              <a:gd name="connsiteY13" fmla="*/ 57922 h 338819"/>
              <a:gd name="connsiteX14" fmla="*/ 112920 w 390525"/>
              <a:gd name="connsiteY14" fmla="*/ 0 h 33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0525" h="338819">
                <a:moveTo>
                  <a:pt x="112920" y="0"/>
                </a:moveTo>
                <a:lnTo>
                  <a:pt x="277604" y="0"/>
                </a:lnTo>
                <a:cubicBezTo>
                  <a:pt x="277604" y="26039"/>
                  <a:pt x="293435" y="48379"/>
                  <a:pt x="315997" y="57922"/>
                </a:cubicBezTo>
                <a:lnTo>
                  <a:pt x="339139" y="62594"/>
                </a:lnTo>
                <a:lnTo>
                  <a:pt x="344487" y="62594"/>
                </a:lnTo>
                <a:cubicBezTo>
                  <a:pt x="369913" y="62594"/>
                  <a:pt x="390525" y="83206"/>
                  <a:pt x="390525" y="108632"/>
                </a:cubicBezTo>
                <a:lnTo>
                  <a:pt x="390525" y="292781"/>
                </a:lnTo>
                <a:cubicBezTo>
                  <a:pt x="390525" y="318207"/>
                  <a:pt x="369913" y="338819"/>
                  <a:pt x="344487" y="338819"/>
                </a:cubicBezTo>
                <a:lnTo>
                  <a:pt x="46038" y="338819"/>
                </a:lnTo>
                <a:cubicBezTo>
                  <a:pt x="20612" y="338819"/>
                  <a:pt x="0" y="318207"/>
                  <a:pt x="0" y="292781"/>
                </a:cubicBezTo>
                <a:lnTo>
                  <a:pt x="0" y="108632"/>
                </a:lnTo>
                <a:cubicBezTo>
                  <a:pt x="0" y="83206"/>
                  <a:pt x="20612" y="62594"/>
                  <a:pt x="46038" y="62594"/>
                </a:cubicBezTo>
                <a:lnTo>
                  <a:pt x="51386" y="62594"/>
                </a:lnTo>
                <a:lnTo>
                  <a:pt x="74527" y="57922"/>
                </a:lnTo>
                <a:cubicBezTo>
                  <a:pt x="97089" y="48379"/>
                  <a:pt x="112920" y="26039"/>
                  <a:pt x="11292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MH_Other_9"/>
          <p:cNvSpPr/>
          <p:nvPr>
            <p:custDataLst>
              <p:tags r:id="rId9"/>
            </p:custDataLst>
          </p:nvPr>
        </p:nvSpPr>
        <p:spPr>
          <a:xfrm>
            <a:off x="4328853" y="4673196"/>
            <a:ext cx="182563" cy="182563"/>
          </a:xfrm>
          <a:prstGeom prst="ellipse">
            <a:avLst/>
          </a:pr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MH_Other_10"/>
          <p:cNvSpPr/>
          <p:nvPr>
            <p:custDataLst>
              <p:tags r:id="rId10"/>
            </p:custDataLst>
          </p:nvPr>
        </p:nvSpPr>
        <p:spPr>
          <a:xfrm>
            <a:off x="4355841" y="4701770"/>
            <a:ext cx="128587" cy="128588"/>
          </a:xfrm>
          <a:prstGeom prst="arc">
            <a:avLst>
              <a:gd name="adj1" fmla="val 11036093"/>
              <a:gd name="adj2" fmla="val 15327272"/>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MH_Other_11"/>
          <p:cNvSpPr/>
          <p:nvPr>
            <p:custDataLst>
              <p:tags r:id="rId11"/>
            </p:custDataLst>
          </p:nvPr>
        </p:nvSpPr>
        <p:spPr>
          <a:xfrm>
            <a:off x="5727441" y="3882620"/>
            <a:ext cx="312737" cy="311150"/>
          </a:xfrm>
          <a:prstGeom prst="donut">
            <a:avLst>
              <a:gd name="adj" fmla="val 1860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MH_Other_12"/>
          <p:cNvSpPr/>
          <p:nvPr>
            <p:custDataLst>
              <p:tags r:id="rId12"/>
            </p:custDataLst>
          </p:nvPr>
        </p:nvSpPr>
        <p:spPr>
          <a:xfrm>
            <a:off x="5432165" y="2871383"/>
            <a:ext cx="901700" cy="901700"/>
          </a:xfrm>
          <a:prstGeom prst="ellipse">
            <a:avLst/>
          </a:prstGeom>
          <a:solidFill>
            <a:srgbClr val="C3C1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MH_Other_13"/>
          <p:cNvSpPr/>
          <p:nvPr>
            <p:custDataLst>
              <p:tags r:id="rId13"/>
            </p:custDataLst>
          </p:nvPr>
        </p:nvSpPr>
        <p:spPr>
          <a:xfrm>
            <a:off x="5694103" y="3123795"/>
            <a:ext cx="379413" cy="381000"/>
          </a:xfrm>
          <a:prstGeom prst="star5">
            <a:avLst>
              <a:gd name="adj" fmla="val 25400"/>
              <a:gd name="hf" fmla="val 105146"/>
              <a:gd name="vf" fmla="val 110557"/>
            </a:avLst>
          </a:pr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MH_Other_14"/>
          <p:cNvSpPr/>
          <p:nvPr>
            <p:custDataLst>
              <p:tags r:id="rId14"/>
            </p:custDataLst>
          </p:nvPr>
        </p:nvSpPr>
        <p:spPr>
          <a:xfrm>
            <a:off x="7189527" y="3882620"/>
            <a:ext cx="312738" cy="311150"/>
          </a:xfrm>
          <a:prstGeom prst="donut">
            <a:avLst>
              <a:gd name="adj" fmla="val 186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15"/>
          <p:cNvSpPr/>
          <p:nvPr>
            <p:custDataLst>
              <p:tags r:id="rId15"/>
            </p:custDataLst>
          </p:nvPr>
        </p:nvSpPr>
        <p:spPr>
          <a:xfrm>
            <a:off x="6894252" y="4303308"/>
            <a:ext cx="901700" cy="901700"/>
          </a:xfrm>
          <a:prstGeom prst="ellipse">
            <a:avLst/>
          </a:prstGeom>
          <a:solidFill>
            <a:srgbClr val="C3C1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MH_Other_16"/>
          <p:cNvSpPr/>
          <p:nvPr>
            <p:custDataLst>
              <p:tags r:id="rId16"/>
            </p:custDataLst>
          </p:nvPr>
        </p:nvSpPr>
        <p:spPr bwMode="auto">
          <a:xfrm>
            <a:off x="7119677" y="4635096"/>
            <a:ext cx="452438" cy="233363"/>
          </a:xfrm>
          <a:custGeom>
            <a:avLst/>
            <a:gdLst>
              <a:gd name="connsiteX0" fmla="*/ 436439 w 872878"/>
              <a:gd name="connsiteY0" fmla="*/ 0 h 723898"/>
              <a:gd name="connsiteX1" fmla="*/ 692377 w 872878"/>
              <a:gd name="connsiteY1" fmla="*/ 106012 h 723898"/>
              <a:gd name="connsiteX2" fmla="*/ 872878 w 872878"/>
              <a:gd name="connsiteY2" fmla="*/ 361949 h 723898"/>
              <a:gd name="connsiteX3" fmla="*/ 692377 w 872878"/>
              <a:gd name="connsiteY3" fmla="*/ 617887 h 723898"/>
              <a:gd name="connsiteX4" fmla="*/ 180501 w 872878"/>
              <a:gd name="connsiteY4" fmla="*/ 617887 h 723898"/>
              <a:gd name="connsiteX5" fmla="*/ 0 w 872878"/>
              <a:gd name="connsiteY5" fmla="*/ 361949 h 723898"/>
              <a:gd name="connsiteX6" fmla="*/ 180501 w 872878"/>
              <a:gd name="connsiteY6" fmla="*/ 106012 h 723898"/>
              <a:gd name="connsiteX7" fmla="*/ 436439 w 872878"/>
              <a:gd name="connsiteY7" fmla="*/ 0 h 72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2878" h="723898">
                <a:moveTo>
                  <a:pt x="436439" y="0"/>
                </a:moveTo>
                <a:cubicBezTo>
                  <a:pt x="529070" y="0"/>
                  <a:pt x="621701" y="35337"/>
                  <a:pt x="692377" y="106012"/>
                </a:cubicBezTo>
                <a:cubicBezTo>
                  <a:pt x="765117" y="178752"/>
                  <a:pt x="825284" y="264064"/>
                  <a:pt x="872878" y="361949"/>
                </a:cubicBezTo>
                <a:cubicBezTo>
                  <a:pt x="825284" y="459834"/>
                  <a:pt x="765117" y="545146"/>
                  <a:pt x="692377" y="617887"/>
                </a:cubicBezTo>
                <a:cubicBezTo>
                  <a:pt x="551026" y="759236"/>
                  <a:pt x="321851" y="759236"/>
                  <a:pt x="180501" y="617887"/>
                </a:cubicBezTo>
                <a:cubicBezTo>
                  <a:pt x="107761" y="545146"/>
                  <a:pt x="47594" y="459834"/>
                  <a:pt x="0" y="361949"/>
                </a:cubicBezTo>
                <a:cubicBezTo>
                  <a:pt x="47594" y="264064"/>
                  <a:pt x="107761" y="178752"/>
                  <a:pt x="180501" y="106012"/>
                </a:cubicBezTo>
                <a:cubicBezTo>
                  <a:pt x="251176" y="35337"/>
                  <a:pt x="343808" y="0"/>
                  <a:pt x="436439"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MH_Other_17"/>
          <p:cNvSpPr/>
          <p:nvPr>
            <p:custDataLst>
              <p:tags r:id="rId17"/>
            </p:custDataLst>
          </p:nvPr>
        </p:nvSpPr>
        <p:spPr bwMode="auto">
          <a:xfrm>
            <a:off x="7254615" y="4660496"/>
            <a:ext cx="182562" cy="182563"/>
          </a:xfrm>
          <a:prstGeom prst="ellipse">
            <a:avLst/>
          </a:pr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MH_Other_18"/>
          <p:cNvSpPr/>
          <p:nvPr>
            <p:custDataLst>
              <p:tags r:id="rId18"/>
            </p:custDataLst>
          </p:nvPr>
        </p:nvSpPr>
        <p:spPr bwMode="auto">
          <a:xfrm>
            <a:off x="7284777" y="4689071"/>
            <a:ext cx="128588" cy="130175"/>
          </a:xfrm>
          <a:prstGeom prst="arc">
            <a:avLst>
              <a:gd name="adj1" fmla="val 11036093"/>
              <a:gd name="adj2" fmla="val 15327272"/>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MH_Other_19"/>
          <p:cNvSpPr/>
          <p:nvPr>
            <p:custDataLst>
              <p:tags r:id="rId19"/>
            </p:custDataLst>
          </p:nvPr>
        </p:nvSpPr>
        <p:spPr>
          <a:xfrm>
            <a:off x="8648440" y="3882620"/>
            <a:ext cx="311150" cy="311150"/>
          </a:xfrm>
          <a:prstGeom prst="donut">
            <a:avLst>
              <a:gd name="adj" fmla="val 1860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MH_Other_20"/>
          <p:cNvSpPr/>
          <p:nvPr>
            <p:custDataLst>
              <p:tags r:id="rId20"/>
            </p:custDataLst>
          </p:nvPr>
        </p:nvSpPr>
        <p:spPr>
          <a:xfrm>
            <a:off x="8353165" y="2871383"/>
            <a:ext cx="901700" cy="901700"/>
          </a:xfrm>
          <a:prstGeom prst="ellipse">
            <a:avLst/>
          </a:prstGeom>
          <a:solidFill>
            <a:srgbClr val="C3C1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MH_Other_21"/>
          <p:cNvSpPr/>
          <p:nvPr>
            <p:custDataLst>
              <p:tags r:id="rId21"/>
            </p:custDataLst>
          </p:nvPr>
        </p:nvSpPr>
        <p:spPr bwMode="auto">
          <a:xfrm>
            <a:off x="8607165" y="3125383"/>
            <a:ext cx="393700" cy="393700"/>
          </a:xfrm>
          <a:prstGeom prst="ellipse">
            <a:avLst/>
          </a:pr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42" name="MH_Other_22"/>
          <p:cNvCxnSpPr/>
          <p:nvPr>
            <p:custDataLst>
              <p:tags r:id="rId22"/>
            </p:custDataLst>
          </p:nvPr>
        </p:nvCxnSpPr>
        <p:spPr bwMode="auto">
          <a:xfrm>
            <a:off x="8796078" y="3322233"/>
            <a:ext cx="98425" cy="0"/>
          </a:xfrm>
          <a:prstGeom prst="line">
            <a:avLst/>
          </a:pr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cxnSp>
      <p:cxnSp>
        <p:nvCxnSpPr>
          <p:cNvPr id="43" name="MH_Other_23"/>
          <p:cNvCxnSpPr/>
          <p:nvPr>
            <p:custDataLst>
              <p:tags r:id="rId23"/>
            </p:custDataLst>
          </p:nvPr>
        </p:nvCxnSpPr>
        <p:spPr bwMode="auto">
          <a:xfrm>
            <a:off x="8804015" y="3192058"/>
            <a:ext cx="0" cy="139700"/>
          </a:xfrm>
          <a:prstGeom prst="line">
            <a:avLst/>
          </a:pr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cxnSp>
      <p:sp>
        <p:nvSpPr>
          <p:cNvPr id="44" name="MH_SubTitle_1"/>
          <p:cNvSpPr txBox="1">
            <a:spLocks noChangeArrowheads="1"/>
          </p:cNvSpPr>
          <p:nvPr>
            <p:custDataLst>
              <p:tags r:id="rId24"/>
            </p:custDataLst>
          </p:nvPr>
        </p:nvSpPr>
        <p:spPr bwMode="auto">
          <a:xfrm>
            <a:off x="2431791" y="4203295"/>
            <a:ext cx="1081087"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引流</a:t>
            </a:r>
            <a:endParaRPr lang="en-US" altLang="zh-CN" sz="2400"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MH_SubTitle_2"/>
          <p:cNvSpPr txBox="1">
            <a:spLocks noChangeArrowheads="1"/>
          </p:cNvSpPr>
          <p:nvPr>
            <p:custDataLst>
              <p:tags r:id="rId25"/>
            </p:custDataLst>
          </p:nvPr>
        </p:nvSpPr>
        <p:spPr bwMode="auto">
          <a:xfrm>
            <a:off x="3887527" y="2895195"/>
            <a:ext cx="1081088"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2400" b="1" dirty="0">
                <a:latin typeface="微软雅黑" panose="020B0503020204020204" pitchFamily="34" charset="-122"/>
                <a:ea typeface="微软雅黑" panose="020B0503020204020204" pitchFamily="34" charset="-122"/>
              </a:rPr>
              <a:t>转化</a:t>
            </a:r>
            <a:endParaRPr lang="en-US" altLang="zh-CN" sz="2400" b="1" dirty="0">
              <a:latin typeface="微软雅黑" panose="020B0503020204020204" pitchFamily="34" charset="-122"/>
              <a:ea typeface="微软雅黑" panose="020B0503020204020204" pitchFamily="34" charset="-122"/>
            </a:endParaRPr>
          </a:p>
        </p:txBody>
      </p:sp>
      <p:sp>
        <p:nvSpPr>
          <p:cNvPr id="46" name="MH_SubTitle_3"/>
          <p:cNvSpPr txBox="1">
            <a:spLocks noChangeArrowheads="1"/>
          </p:cNvSpPr>
          <p:nvPr>
            <p:custDataLst>
              <p:tags r:id="rId26"/>
            </p:custDataLst>
          </p:nvPr>
        </p:nvSpPr>
        <p:spPr bwMode="auto">
          <a:xfrm>
            <a:off x="5343266" y="4203295"/>
            <a:ext cx="1081087"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defPPr>
              <a:defRPr lang="zh-CN"/>
            </a:defPPr>
            <a:lvl1pPr algn="ctr">
              <a:lnSpc>
                <a:spcPct val="100000"/>
              </a:lnSpc>
              <a:spcBef>
                <a:spcPct val="0"/>
              </a:spcBef>
              <a:buFontTx/>
              <a:buNone/>
              <a:defRPr sz="2400" b="1">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zh-CN" altLang="en-US" dirty="0"/>
              <a:t>消费</a:t>
            </a:r>
            <a:endParaRPr lang="en-US" altLang="zh-CN" dirty="0"/>
          </a:p>
        </p:txBody>
      </p:sp>
      <p:sp>
        <p:nvSpPr>
          <p:cNvPr id="47" name="MH_SubTitle_5"/>
          <p:cNvSpPr txBox="1">
            <a:spLocks noChangeArrowheads="1"/>
          </p:cNvSpPr>
          <p:nvPr>
            <p:custDataLst>
              <p:tags r:id="rId27"/>
            </p:custDataLst>
          </p:nvPr>
        </p:nvSpPr>
        <p:spPr bwMode="auto">
          <a:xfrm>
            <a:off x="8264265" y="4203295"/>
            <a:ext cx="1079500"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defPPr>
              <a:defRPr lang="zh-CN"/>
            </a:defPPr>
            <a:lvl1pPr algn="ctr">
              <a:lnSpc>
                <a:spcPct val="100000"/>
              </a:lnSpc>
              <a:spcBef>
                <a:spcPct val="0"/>
              </a:spcBef>
              <a:buFontTx/>
              <a:buNone/>
              <a:defRPr sz="2400" b="1">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zh-CN" altLang="en-US" dirty="0"/>
              <a:t>存留</a:t>
            </a:r>
            <a:endParaRPr lang="en-US" altLang="zh-CN" dirty="0"/>
          </a:p>
        </p:txBody>
      </p:sp>
      <p:sp>
        <p:nvSpPr>
          <p:cNvPr id="48" name="MH_SubTitle_4"/>
          <p:cNvSpPr txBox="1">
            <a:spLocks noChangeArrowheads="1"/>
          </p:cNvSpPr>
          <p:nvPr>
            <p:custDataLst>
              <p:tags r:id="rId28"/>
            </p:custDataLst>
          </p:nvPr>
        </p:nvSpPr>
        <p:spPr bwMode="auto">
          <a:xfrm>
            <a:off x="6805352" y="2895195"/>
            <a:ext cx="1081088"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defPPr>
              <a:defRPr lang="zh-CN"/>
            </a:defPPr>
            <a:lvl1pPr algn="ctr">
              <a:lnSpc>
                <a:spcPct val="100000"/>
              </a:lnSpc>
              <a:spcBef>
                <a:spcPct val="0"/>
              </a:spcBef>
              <a:buFontTx/>
              <a:buNone/>
              <a:defRPr sz="2400" b="1">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zh-CN" altLang="en-US" dirty="0"/>
              <a:t>反馈</a:t>
            </a:r>
            <a:endParaRPr lang="en-US" altLang="zh-CN" dirty="0"/>
          </a:p>
        </p:txBody>
      </p:sp>
      <p:sp>
        <p:nvSpPr>
          <p:cNvPr id="49" name="矩形 48"/>
          <p:cNvSpPr/>
          <p:nvPr/>
        </p:nvSpPr>
        <p:spPr>
          <a:xfrm>
            <a:off x="1032886" y="1195240"/>
            <a:ext cx="10254817" cy="757130"/>
          </a:xfrm>
          <a:prstGeom prst="rect">
            <a:avLst/>
          </a:prstGeom>
        </p:spPr>
        <p:txBody>
          <a:bodyPr wrap="square">
            <a:spAutoFit/>
          </a:bodyPr>
          <a:lstStyle/>
          <a:p>
            <a:pPr>
              <a:lnSpc>
                <a:spcPct val="120000"/>
              </a:lnSpc>
            </a:pP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O2O</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模式中，消费者的消费流程可以分解为五个阶段：引流→转化→消费→反馈→存留，在反馈阶段，消费者的评价、口碑传播等可以影响周围消费者，为商户再次引流，形成消费流程闭环</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2794465" y="5294327"/>
            <a:ext cx="4564063" cy="671331"/>
            <a:chOff x="2794465" y="5653145"/>
            <a:chExt cx="4564063" cy="671331"/>
          </a:xfrm>
        </p:grpSpPr>
        <p:sp>
          <p:nvSpPr>
            <p:cNvPr id="55" name="下弧形箭头 54"/>
            <p:cNvSpPr/>
            <p:nvPr/>
          </p:nvSpPr>
          <p:spPr>
            <a:xfrm flipH="1">
              <a:off x="2794465" y="5653145"/>
              <a:ext cx="4564063" cy="671331"/>
            </a:xfrm>
            <a:prstGeom prst="curvedUpArrow">
              <a:avLst>
                <a:gd name="adj1" fmla="val 18211"/>
                <a:gd name="adj2" fmla="val 50000"/>
                <a:gd name="adj3" fmla="val 3534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矩形 55"/>
            <p:cNvSpPr/>
            <p:nvPr/>
          </p:nvSpPr>
          <p:spPr>
            <a:xfrm>
              <a:off x="4028962" y="5849576"/>
              <a:ext cx="2095068" cy="424732"/>
            </a:xfrm>
            <a:prstGeom prst="rect">
              <a:avLst/>
            </a:prstGeom>
          </p:spPr>
          <p:txBody>
            <a:bodyPr wrap="square">
              <a:spAutoFit/>
            </a:bodyPr>
            <a:lstStyle/>
            <a:p>
              <a:pPr>
                <a:lnSpc>
                  <a:spcPct val="120000"/>
                </a:lnSpc>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评价、分享、口碑</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19356963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引流</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37520034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65713" y="2132798"/>
            <a:ext cx="9954310" cy="1615314"/>
          </a:xfrm>
          <a:prstGeom prst="rect">
            <a:avLst/>
          </a:prstGeom>
        </p:spPr>
        <p:txBody>
          <a:bodyPr wrap="square">
            <a:spAutoFit/>
          </a:bodyPr>
          <a:lstStyle/>
          <a:p>
            <a:pPr marL="342900" indent="-342900">
              <a:lnSpc>
                <a:spcPct val="120000"/>
              </a:lnSpc>
              <a:spcAft>
                <a:spcPts val="600"/>
              </a:spcAft>
              <a:buFont typeface="Wingdings" panose="05000000000000000000" pitchFamily="2" charset="2"/>
              <a:buChar char="l"/>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线上平台作为线下零售决策的入口，可以汇聚大量有消费需求的消费者，或者引发消费者的线下消费</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需求</a:t>
            </a:r>
            <a:endPar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342900" indent="-342900">
              <a:lnSpc>
                <a:spcPct val="120000"/>
              </a:lnSpc>
              <a:spcAft>
                <a:spcPts val="600"/>
              </a:spcAft>
              <a:buFont typeface="Wingdings" panose="05000000000000000000" pitchFamily="2" charset="2"/>
              <a:buChar char="l"/>
            </a:pP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常见</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的</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O2O</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平台引流入口包括</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：消费</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点评类网站，如大众点评</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；电子地图</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，如百度地图、高德地图</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；社交</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类网站或应用，如微信</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279858" y="4168190"/>
            <a:ext cx="9512553" cy="1620000"/>
            <a:chOff x="1252002" y="4376534"/>
            <a:chExt cx="9512553" cy="1620000"/>
          </a:xfrm>
        </p:grpSpPr>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2002" y="4376534"/>
              <a:ext cx="1620000" cy="1620000"/>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22875" y="4376534"/>
              <a:ext cx="1620000" cy="1620000"/>
            </a:xfrm>
            <a:prstGeom prst="rect">
              <a:avLst/>
            </a:prstGeom>
          </p:spPr>
        </p:pic>
        <p:pic>
          <p:nvPicPr>
            <p:cNvPr id="9" name="图片 8"/>
            <p:cNvPicPr>
              <a:picLocks noChangeAspect="1"/>
            </p:cNvPicPr>
            <p:nvPr/>
          </p:nvPicPr>
          <p:blipFill rotWithShape="1">
            <a:blip r:embed="rId6">
              <a:extLst>
                <a:ext uri="{28A0092B-C50C-407E-A947-70E740481C1C}">
                  <a14:useLocalDpi xmlns:a14="http://schemas.microsoft.com/office/drawing/2010/main" val="0"/>
                </a:ext>
              </a:extLst>
            </a:blip>
            <a:srcRect l="20733" t="4097" r="21301" b="4203"/>
            <a:stretch/>
          </p:blipFill>
          <p:spPr>
            <a:xfrm>
              <a:off x="5193748" y="4376534"/>
              <a:ext cx="1638479" cy="1620000"/>
            </a:xfrm>
            <a:prstGeom prst="rect">
              <a:avLst/>
            </a:prstGeom>
          </p:spPr>
        </p:pic>
        <p:pic>
          <p:nvPicPr>
            <p:cNvPr id="10" name="图片 9"/>
            <p:cNvPicPr>
              <a:picLocks noChangeAspect="1"/>
            </p:cNvPicPr>
            <p:nvPr/>
          </p:nvPicPr>
          <p:blipFill rotWithShape="1">
            <a:blip r:embed="rId7" cstate="print">
              <a:extLst>
                <a:ext uri="{28A0092B-C50C-407E-A947-70E740481C1C}">
                  <a14:useLocalDpi xmlns:a14="http://schemas.microsoft.com/office/drawing/2010/main" val="0"/>
                </a:ext>
              </a:extLst>
            </a:blip>
            <a:srcRect l="19953" t="10518" r="20001" b="10151"/>
            <a:stretch/>
          </p:blipFill>
          <p:spPr>
            <a:xfrm>
              <a:off x="7183100" y="4376534"/>
              <a:ext cx="1610584" cy="1620000"/>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44555" y="4376534"/>
              <a:ext cx="1620000" cy="1620000"/>
            </a:xfrm>
            <a:prstGeom prst="rect">
              <a:avLst/>
            </a:prstGeom>
          </p:spPr>
        </p:pic>
      </p:grpSp>
      <p:sp>
        <p:nvSpPr>
          <p:cNvPr id="13" name="文本框 12">
            <a:extLst>
              <a:ext uri="{FF2B5EF4-FFF2-40B4-BE49-F238E27FC236}">
                <a16:creationId xmlns:a16="http://schemas.microsoft.com/office/drawing/2014/main" id="{558A7331-B028-48EC-A661-C52450D90D79}"/>
              </a:ext>
            </a:extLst>
          </p:cNvPr>
          <p:cNvSpPr txBox="1"/>
          <p:nvPr/>
        </p:nvSpPr>
        <p:spPr>
          <a:xfrm>
            <a:off x="1389235" y="677745"/>
            <a:ext cx="9293801" cy="1348061"/>
          </a:xfrm>
          <a:prstGeom prst="rect">
            <a:avLst/>
          </a:prstGeom>
          <a:noFill/>
        </p:spPr>
        <p:txBody>
          <a:bodyPr wrap="square" rtlCol="0">
            <a:spAutoFit/>
          </a:bodyPr>
          <a:lstStyle/>
          <a:p>
            <a:pPr marL="571500" indent="-571500" algn="r">
              <a:lnSpc>
                <a:spcPct val="120000"/>
              </a:lnSpc>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第一阶段：引流</a:t>
            </a:r>
          </a:p>
          <a:p>
            <a:pPr algn="r">
              <a:lnSpc>
                <a:spcPct val="120000"/>
              </a:lnSpc>
            </a:pPr>
            <a:r>
              <a:rPr lang="en-US" altLang="zh-CN" sz="3200" dirty="0">
                <a:solidFill>
                  <a:schemeClr val="bg1">
                    <a:lumMod val="85000"/>
                  </a:schemeClr>
                </a:solidFill>
                <a:latin typeface="Arial Black" panose="020B0A04020102020204" pitchFamily="34" charset="0"/>
                <a:ea typeface="微软雅黑" panose="020B0503020204020204" pitchFamily="34" charset="-122"/>
              </a:rPr>
              <a:t>Stage1</a:t>
            </a:r>
            <a:r>
              <a:rPr lang="zh-CN" altLang="en-US" sz="3200" dirty="0">
                <a:solidFill>
                  <a:schemeClr val="bg1">
                    <a:lumMod val="85000"/>
                  </a:schemeClr>
                </a:solidFill>
                <a:latin typeface="Arial Black" panose="020B0A04020102020204" pitchFamily="34" charset="0"/>
                <a:ea typeface="微软雅黑" panose="020B0503020204020204" pitchFamily="34" charset="-122"/>
              </a:rPr>
              <a:t>：</a:t>
            </a:r>
            <a:r>
              <a:rPr lang="en-US" altLang="zh-CN" sz="3200" dirty="0">
                <a:solidFill>
                  <a:schemeClr val="bg1">
                    <a:lumMod val="85000"/>
                  </a:schemeClr>
                </a:solidFill>
                <a:latin typeface="Arial Black" panose="020B0A04020102020204" pitchFamily="34" charset="0"/>
                <a:ea typeface="微软雅黑" panose="020B0503020204020204" pitchFamily="34" charset="-122"/>
              </a:rPr>
              <a:t>Drainage</a:t>
            </a:r>
          </a:p>
        </p:txBody>
      </p:sp>
      <p:cxnSp>
        <p:nvCxnSpPr>
          <p:cNvPr id="14" name="直接连接符 13">
            <a:extLst>
              <a:ext uri="{FF2B5EF4-FFF2-40B4-BE49-F238E27FC236}">
                <a16:creationId xmlns:a16="http://schemas.microsoft.com/office/drawing/2014/main" id="{39F71BC9-40DB-4935-B0C5-BEDD00D68362}"/>
              </a:ext>
            </a:extLst>
          </p:cNvPr>
          <p:cNvCxnSpPr/>
          <p:nvPr/>
        </p:nvCxnSpPr>
        <p:spPr>
          <a:xfrm>
            <a:off x="11020023" y="724961"/>
            <a:ext cx="0" cy="1253628"/>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Tree>
    <p:custDataLst>
      <p:tags r:id="rId2"/>
    </p:custDataLst>
    <p:extLst>
      <p:ext uri="{BB962C8B-B14F-4D97-AF65-F5344CB8AC3E}">
        <p14:creationId xmlns:p14="http://schemas.microsoft.com/office/powerpoint/2010/main" val="3813340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转化</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29856036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114540" y="3071672"/>
            <a:ext cx="4063638" cy="2308324"/>
          </a:xfrm>
          <a:prstGeom prst="rect">
            <a:avLst/>
          </a:prstGeom>
        </p:spPr>
        <p:txBody>
          <a:bodyPr wrap="square">
            <a:spAutoFit/>
          </a:bodyPr>
          <a:lstStyle/>
          <a:p>
            <a:pPr marL="342900" indent="-342900">
              <a:lnSpc>
                <a:spcPct val="120000"/>
              </a:lnSpc>
              <a:spcAft>
                <a:spcPts val="600"/>
              </a:spcAft>
              <a:buFont typeface="Wingdings" panose="05000000000000000000" pitchFamily="2" charset="2"/>
              <a:buChar char="l"/>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线上平台向消费者提供商铺的详细信息、优惠（如团购、优惠券）、便利服务，方便消费者搜索、对比商铺，并最终帮助消费者选择线下商户、完成消费</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决策</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558A7331-B028-48EC-A661-C52450D90D79}"/>
              </a:ext>
            </a:extLst>
          </p:cNvPr>
          <p:cNvSpPr txBox="1"/>
          <p:nvPr/>
        </p:nvSpPr>
        <p:spPr>
          <a:xfrm>
            <a:off x="1389235" y="677745"/>
            <a:ext cx="9293801" cy="1348061"/>
          </a:xfrm>
          <a:prstGeom prst="rect">
            <a:avLst/>
          </a:prstGeom>
          <a:noFill/>
        </p:spPr>
        <p:txBody>
          <a:bodyPr wrap="square" rtlCol="0">
            <a:spAutoFit/>
          </a:bodyPr>
          <a:lstStyle/>
          <a:p>
            <a:pPr marL="571500" indent="-571500" algn="r">
              <a:lnSpc>
                <a:spcPct val="120000"/>
              </a:lnSpc>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第二阶段：转化</a:t>
            </a:r>
          </a:p>
          <a:p>
            <a:pPr algn="r">
              <a:lnSpc>
                <a:spcPct val="120000"/>
              </a:lnSpc>
            </a:pPr>
            <a:r>
              <a:rPr lang="en-US" altLang="zh-CN" sz="3200" dirty="0">
                <a:solidFill>
                  <a:schemeClr val="bg1">
                    <a:lumMod val="85000"/>
                  </a:schemeClr>
                </a:solidFill>
                <a:latin typeface="Arial Black" panose="020B0A04020102020204" pitchFamily="34" charset="0"/>
                <a:ea typeface="微软雅黑" panose="020B0503020204020204" pitchFamily="34" charset="-122"/>
              </a:rPr>
              <a:t>Stage2</a:t>
            </a:r>
            <a:r>
              <a:rPr lang="zh-CN" altLang="en-US" sz="3200" dirty="0">
                <a:solidFill>
                  <a:schemeClr val="bg1">
                    <a:lumMod val="85000"/>
                  </a:schemeClr>
                </a:solidFill>
                <a:latin typeface="Arial Black" panose="020B0A04020102020204" pitchFamily="34" charset="0"/>
                <a:ea typeface="微软雅黑" panose="020B0503020204020204" pitchFamily="34" charset="-122"/>
              </a:rPr>
              <a:t>：</a:t>
            </a:r>
            <a:r>
              <a:rPr lang="en-US" altLang="zh-CN" sz="3200" dirty="0">
                <a:solidFill>
                  <a:schemeClr val="bg1">
                    <a:lumMod val="85000"/>
                  </a:schemeClr>
                </a:solidFill>
                <a:latin typeface="Arial Black" panose="020B0A04020102020204" pitchFamily="34" charset="0"/>
                <a:ea typeface="微软雅黑" panose="020B0503020204020204" pitchFamily="34" charset="-122"/>
              </a:rPr>
              <a:t>Transformation</a:t>
            </a:r>
          </a:p>
        </p:txBody>
      </p:sp>
      <p:cxnSp>
        <p:nvCxnSpPr>
          <p:cNvPr id="14" name="直接连接符 13">
            <a:extLst>
              <a:ext uri="{FF2B5EF4-FFF2-40B4-BE49-F238E27FC236}">
                <a16:creationId xmlns:a16="http://schemas.microsoft.com/office/drawing/2014/main" id="{39F71BC9-40DB-4935-B0C5-BEDD00D68362}"/>
              </a:ext>
            </a:extLst>
          </p:cNvPr>
          <p:cNvCxnSpPr/>
          <p:nvPr/>
        </p:nvCxnSpPr>
        <p:spPr>
          <a:xfrm>
            <a:off x="11020023" y="724961"/>
            <a:ext cx="0" cy="1253628"/>
          </a:xfrm>
          <a:prstGeom prst="line">
            <a:avLst/>
          </a:prstGeom>
          <a:ln w="19050">
            <a:solidFill>
              <a:srgbClr val="A5779E"/>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933" y="3288513"/>
            <a:ext cx="1620000" cy="1620000"/>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9942" y="3288513"/>
            <a:ext cx="3085714" cy="1620000"/>
          </a:xfrm>
          <a:prstGeom prst="rect">
            <a:avLst/>
          </a:prstGeom>
        </p:spPr>
      </p:pic>
    </p:spTree>
    <p:custDataLst>
      <p:tags r:id="rId2"/>
    </p:custDataLst>
    <p:extLst>
      <p:ext uri="{BB962C8B-B14F-4D97-AF65-F5344CB8AC3E}">
        <p14:creationId xmlns:p14="http://schemas.microsoft.com/office/powerpoint/2010/main" val="39458663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消费</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5422292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535543" y="2720407"/>
            <a:ext cx="4367546" cy="2800254"/>
          </a:xfrm>
          <a:prstGeom prst="rect">
            <a:avLst/>
          </a:prstGeom>
        </p:spPr>
        <p:txBody>
          <a:bodyPr wrap="square">
            <a:spAutoFit/>
          </a:bodyPr>
          <a:lstStyle/>
          <a:p>
            <a:pPr marL="342900" indent="-342900">
              <a:lnSpc>
                <a:spcPct val="120000"/>
              </a:lnSpc>
              <a:spcAft>
                <a:spcPts val="1200"/>
              </a:spcAft>
              <a:buFont typeface="Wingdings" panose="05000000000000000000" pitchFamily="2" charset="2"/>
              <a:buChar char="l"/>
            </a:pPr>
            <a:r>
              <a:rPr lang="zh-CN" altLang="en-US" sz="2000" b="1" dirty="0">
                <a:solidFill>
                  <a:srgbClr val="1B6AA2"/>
                </a:solidFill>
                <a:latin typeface="微软雅黑" panose="020B0503020204020204" pitchFamily="34" charset="-122"/>
                <a:ea typeface="微软雅黑" panose="020B0503020204020204" pitchFamily="34" charset="-122"/>
              </a:rPr>
              <a:t>消费者利用线上获得的信息到线下商户接受服务、完成</a:t>
            </a:r>
            <a:r>
              <a:rPr lang="zh-CN" altLang="en-US" sz="2000" b="1" dirty="0" smtClean="0">
                <a:solidFill>
                  <a:srgbClr val="1B6AA2"/>
                </a:solidFill>
                <a:latin typeface="微软雅黑" panose="020B0503020204020204" pitchFamily="34" charset="-122"/>
                <a:ea typeface="微软雅黑" panose="020B0503020204020204" pitchFamily="34" charset="-122"/>
              </a:rPr>
              <a:t>消费</a:t>
            </a:r>
            <a:endParaRPr lang="en-US" altLang="zh-CN" sz="2000" b="1" dirty="0" smtClean="0">
              <a:solidFill>
                <a:srgbClr val="1B6AA2"/>
              </a:solidFill>
              <a:latin typeface="微软雅黑" panose="020B0503020204020204" pitchFamily="34" charset="-122"/>
              <a:ea typeface="微软雅黑" panose="020B0503020204020204" pitchFamily="34" charset="-122"/>
            </a:endParaRPr>
          </a:p>
          <a:p>
            <a:pPr marL="342900" indent="-342900">
              <a:lnSpc>
                <a:spcPct val="120000"/>
              </a:lnSpc>
              <a:spcAft>
                <a:spcPts val="1200"/>
              </a:spcAft>
              <a:buFont typeface="Wingdings" panose="05000000000000000000" pitchFamily="2" charset="2"/>
              <a:buChar char="l"/>
            </a:pP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比如</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，消费者通过美团手机客户端选购了某家餐厅的</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代金券</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然后</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去餐厅吃完饭买单的时候向收银员展示并扫描二维码或者输入券码信息，享受优惠完成付款</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558A7331-B028-48EC-A661-C52450D90D79}"/>
              </a:ext>
            </a:extLst>
          </p:cNvPr>
          <p:cNvSpPr txBox="1"/>
          <p:nvPr/>
        </p:nvSpPr>
        <p:spPr>
          <a:xfrm>
            <a:off x="1389235" y="677745"/>
            <a:ext cx="9293801" cy="1348061"/>
          </a:xfrm>
          <a:prstGeom prst="rect">
            <a:avLst/>
          </a:prstGeom>
          <a:noFill/>
        </p:spPr>
        <p:txBody>
          <a:bodyPr wrap="square" rtlCol="0">
            <a:spAutoFit/>
          </a:bodyPr>
          <a:lstStyle/>
          <a:p>
            <a:pPr marL="571500" indent="-571500" algn="r">
              <a:lnSpc>
                <a:spcPct val="120000"/>
              </a:lnSpc>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第三阶段：消费</a:t>
            </a:r>
          </a:p>
          <a:p>
            <a:pPr algn="r">
              <a:lnSpc>
                <a:spcPct val="120000"/>
              </a:lnSpc>
            </a:pPr>
            <a:r>
              <a:rPr lang="en-US" altLang="zh-CN" sz="3200" dirty="0">
                <a:solidFill>
                  <a:schemeClr val="bg1">
                    <a:lumMod val="85000"/>
                  </a:schemeClr>
                </a:solidFill>
                <a:latin typeface="Arial Black" panose="020B0A04020102020204" pitchFamily="34" charset="0"/>
                <a:ea typeface="微软雅黑" panose="020B0503020204020204" pitchFamily="34" charset="-122"/>
              </a:rPr>
              <a:t>Stage 3: Consumptions</a:t>
            </a:r>
          </a:p>
        </p:txBody>
      </p:sp>
      <p:cxnSp>
        <p:nvCxnSpPr>
          <p:cNvPr id="14" name="直接连接符 13">
            <a:extLst>
              <a:ext uri="{FF2B5EF4-FFF2-40B4-BE49-F238E27FC236}">
                <a16:creationId xmlns:a16="http://schemas.microsoft.com/office/drawing/2014/main" id="{39F71BC9-40DB-4935-B0C5-BEDD00D68362}"/>
              </a:ext>
            </a:extLst>
          </p:cNvPr>
          <p:cNvCxnSpPr/>
          <p:nvPr/>
        </p:nvCxnSpPr>
        <p:spPr>
          <a:xfrm>
            <a:off x="11020023" y="724961"/>
            <a:ext cx="0" cy="1253628"/>
          </a:xfrm>
          <a:prstGeom prst="line">
            <a:avLst/>
          </a:prstGeom>
          <a:ln w="19050">
            <a:solidFill>
              <a:srgbClr val="1B6AA2"/>
            </a:solidFill>
          </a:ln>
        </p:spPr>
        <p:style>
          <a:lnRef idx="1">
            <a:schemeClr val="accent1"/>
          </a:lnRef>
          <a:fillRef idx="0">
            <a:schemeClr val="accent1"/>
          </a:fillRef>
          <a:effectRef idx="0">
            <a:schemeClr val="accent1"/>
          </a:effectRef>
          <a:fontRef idx="minor">
            <a:schemeClr val="tx1"/>
          </a:fontRef>
        </p:style>
      </p:cxnSp>
      <p:pic>
        <p:nvPicPr>
          <p:cNvPr id="7" name="图片 6" descr="C:\Users\Administrator\Desktop\微信图片_20180421145504.jpg"/>
          <p:cNvPicPr/>
          <p:nvPr/>
        </p:nvPicPr>
        <p:blipFill rotWithShape="1">
          <a:blip r:embed="rId4" cstate="print">
            <a:extLst>
              <a:ext uri="{28A0092B-C50C-407E-A947-70E740481C1C}">
                <a14:useLocalDpi xmlns:a14="http://schemas.microsoft.com/office/drawing/2010/main" val="0"/>
              </a:ext>
            </a:extLst>
          </a:blip>
          <a:srcRect b="1367"/>
          <a:stretch/>
        </p:blipFill>
        <p:spPr bwMode="auto">
          <a:xfrm>
            <a:off x="7829662" y="2025806"/>
            <a:ext cx="2496627" cy="4307323"/>
          </a:xfrm>
          <a:prstGeom prst="rect">
            <a:avLst/>
          </a:prstGeom>
          <a:noFill/>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sp>
        <p:nvSpPr>
          <p:cNvPr id="9" name="Arc 324"/>
          <p:cNvSpPr/>
          <p:nvPr/>
        </p:nvSpPr>
        <p:spPr>
          <a:xfrm rot="19790247" flipV="1">
            <a:off x="4984923" y="3530701"/>
            <a:ext cx="2403230" cy="1834044"/>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spTree>
    <p:custDataLst>
      <p:tags r:id="rId2"/>
    </p:custDataLst>
    <p:extLst>
      <p:ext uri="{BB962C8B-B14F-4D97-AF65-F5344CB8AC3E}">
        <p14:creationId xmlns:p14="http://schemas.microsoft.com/office/powerpoint/2010/main" val="18063295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反馈</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14491841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652477" y="2813538"/>
            <a:ext cx="4367546" cy="2905411"/>
          </a:xfrm>
          <a:prstGeom prst="rect">
            <a:avLst/>
          </a:prstGeom>
        </p:spPr>
        <p:txBody>
          <a:bodyPr wrap="square">
            <a:spAutoFit/>
          </a:bodyPr>
          <a:lstStyle/>
          <a:p>
            <a:pPr marL="342900" indent="-342900">
              <a:lnSpc>
                <a:spcPct val="120000"/>
              </a:lnSpc>
              <a:spcAft>
                <a:spcPts val="1200"/>
              </a:spcAft>
              <a:buFont typeface="Wingdings" panose="05000000000000000000" pitchFamily="2" charset="2"/>
              <a:buChar char="l"/>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消费者将自己的消费体验反馈到线上</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平台，</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有助于其他消费者做出消费决策。消费者通过口碑、微博、论坛等分享评价、体验等影响其他消费者，可以为商户再次引流，形成口碑</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营销</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a:p>
            <a:pPr marL="342900" indent="-342900">
              <a:lnSpc>
                <a:spcPct val="120000"/>
              </a:lnSpc>
              <a:spcAft>
                <a:spcPts val="1200"/>
              </a:spcAft>
              <a:buFont typeface="Wingdings" panose="05000000000000000000" pitchFamily="2" charset="2"/>
              <a:buChar char="l"/>
            </a:pPr>
            <a:r>
              <a:rPr lang="zh-CN" altLang="en-US" dirty="0">
                <a:solidFill>
                  <a:srgbClr val="FF6E55"/>
                </a:solidFill>
                <a:latin typeface="微软雅黑" panose="020B0503020204020204" pitchFamily="34" charset="-122"/>
                <a:ea typeface="微软雅黑" panose="020B0503020204020204" pitchFamily="34" charset="-122"/>
              </a:rPr>
              <a:t>线上平台通过梳理和分析消费者的反馈，形成更加完整的本地商铺信息库，可以吸引更多的消费者使用在线平台</a:t>
            </a:r>
          </a:p>
        </p:txBody>
      </p:sp>
      <p:sp>
        <p:nvSpPr>
          <p:cNvPr id="13" name="文本框 12">
            <a:extLst>
              <a:ext uri="{FF2B5EF4-FFF2-40B4-BE49-F238E27FC236}">
                <a16:creationId xmlns:a16="http://schemas.microsoft.com/office/drawing/2014/main" id="{558A7331-B028-48EC-A661-C52450D90D79}"/>
              </a:ext>
            </a:extLst>
          </p:cNvPr>
          <p:cNvSpPr txBox="1"/>
          <p:nvPr/>
        </p:nvSpPr>
        <p:spPr>
          <a:xfrm>
            <a:off x="1389235" y="677745"/>
            <a:ext cx="9293801" cy="1348061"/>
          </a:xfrm>
          <a:prstGeom prst="rect">
            <a:avLst/>
          </a:prstGeom>
          <a:noFill/>
        </p:spPr>
        <p:txBody>
          <a:bodyPr wrap="square" rtlCol="0">
            <a:spAutoFit/>
          </a:bodyPr>
          <a:lstStyle/>
          <a:p>
            <a:pPr marL="571500" indent="-571500" algn="r">
              <a:lnSpc>
                <a:spcPct val="120000"/>
              </a:lnSpc>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第四阶段：反馈</a:t>
            </a:r>
          </a:p>
          <a:p>
            <a:pPr algn="r">
              <a:lnSpc>
                <a:spcPct val="120000"/>
              </a:lnSpc>
            </a:pPr>
            <a:r>
              <a:rPr lang="en-US" altLang="zh-CN" sz="3200" dirty="0">
                <a:solidFill>
                  <a:schemeClr val="bg1">
                    <a:lumMod val="85000"/>
                  </a:schemeClr>
                </a:solidFill>
                <a:latin typeface="Arial Black" panose="020B0A04020102020204" pitchFamily="34" charset="0"/>
                <a:ea typeface="微软雅黑" panose="020B0503020204020204" pitchFamily="34" charset="-122"/>
              </a:rPr>
              <a:t>Stage4</a:t>
            </a:r>
            <a:r>
              <a:rPr lang="zh-CN" altLang="en-US" sz="3200" dirty="0">
                <a:solidFill>
                  <a:schemeClr val="bg1">
                    <a:lumMod val="85000"/>
                  </a:schemeClr>
                </a:solidFill>
                <a:latin typeface="Arial Black" panose="020B0A04020102020204" pitchFamily="34" charset="0"/>
                <a:ea typeface="微软雅黑" panose="020B0503020204020204" pitchFamily="34" charset="-122"/>
              </a:rPr>
              <a:t>：</a:t>
            </a:r>
            <a:r>
              <a:rPr lang="en-US" altLang="zh-CN" sz="3200" dirty="0">
                <a:solidFill>
                  <a:schemeClr val="bg1">
                    <a:lumMod val="85000"/>
                  </a:schemeClr>
                </a:solidFill>
                <a:latin typeface="Arial Black" panose="020B0A04020102020204" pitchFamily="34" charset="0"/>
                <a:ea typeface="微软雅黑" panose="020B0503020204020204" pitchFamily="34" charset="-122"/>
              </a:rPr>
              <a:t>Feedback</a:t>
            </a:r>
          </a:p>
        </p:txBody>
      </p:sp>
      <p:cxnSp>
        <p:nvCxnSpPr>
          <p:cNvPr id="14" name="直接连接符 13">
            <a:extLst>
              <a:ext uri="{FF2B5EF4-FFF2-40B4-BE49-F238E27FC236}">
                <a16:creationId xmlns:a16="http://schemas.microsoft.com/office/drawing/2014/main" id="{39F71BC9-40DB-4935-B0C5-BEDD00D68362}"/>
              </a:ext>
            </a:extLst>
          </p:cNvPr>
          <p:cNvCxnSpPr/>
          <p:nvPr/>
        </p:nvCxnSpPr>
        <p:spPr>
          <a:xfrm>
            <a:off x="11020023" y="724961"/>
            <a:ext cx="0" cy="1253628"/>
          </a:xfrm>
          <a:prstGeom prst="line">
            <a:avLst/>
          </a:prstGeom>
          <a:ln w="19050">
            <a:solidFill>
              <a:srgbClr val="FFC353"/>
            </a:solidFill>
          </a:ln>
        </p:spPr>
        <p:style>
          <a:lnRef idx="1">
            <a:schemeClr val="accent1"/>
          </a:lnRef>
          <a:fillRef idx="0">
            <a:schemeClr val="accent1"/>
          </a:fillRef>
          <a:effectRef idx="0">
            <a:schemeClr val="accent1"/>
          </a:effectRef>
          <a:fontRef idx="minor">
            <a:schemeClr val="tx1"/>
          </a:fontRef>
        </p:style>
      </p:cxnSp>
      <p:sp>
        <p:nvSpPr>
          <p:cNvPr id="9" name="Arc 324"/>
          <p:cNvSpPr/>
          <p:nvPr/>
        </p:nvSpPr>
        <p:spPr>
          <a:xfrm rot="1809753" flipH="1" flipV="1">
            <a:off x="4778871" y="1039612"/>
            <a:ext cx="1934614" cy="1834044"/>
          </a:xfrm>
          <a:prstGeom prst="arc">
            <a:avLst>
              <a:gd name="adj1" fmla="val 11784097"/>
              <a:gd name="adj2" fmla="val 15705427"/>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a typeface="微软雅黑" panose="020B0503020204020204" pitchFamily="34" charset="-122"/>
            </a:endParaRPr>
          </a:p>
        </p:txBody>
      </p:sp>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b="3955"/>
          <a:stretch/>
        </p:blipFill>
        <p:spPr>
          <a:xfrm>
            <a:off x="1967968" y="1180617"/>
            <a:ext cx="3012593" cy="5135871"/>
          </a:xfrm>
          <a:prstGeom prst="rect">
            <a:avLst/>
          </a:prstGeom>
          <a:effectLst>
            <a:outerShdw blurRad="50800" dist="38100" dir="2700000" algn="tl" rotWithShape="0">
              <a:prstClr val="black">
                <a:alpha val="40000"/>
              </a:prstClr>
            </a:outerShdw>
          </a:effectLst>
        </p:spPr>
      </p:pic>
    </p:spTree>
    <p:custDataLst>
      <p:tags r:id="rId2"/>
    </p:custDataLst>
    <p:extLst>
      <p:ext uri="{BB962C8B-B14F-4D97-AF65-F5344CB8AC3E}">
        <p14:creationId xmlns:p14="http://schemas.microsoft.com/office/powerpoint/2010/main" val="24549297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NO.5</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zh-CN" altLang="en-US" sz="3200" b="1" dirty="0">
                <a:solidFill>
                  <a:srgbClr val="FFFFFF"/>
                </a:solidFill>
                <a:latin typeface="Arial Black" panose="020B0A04020102020204" pitchFamily="34" charset="0"/>
                <a:ea typeface="微软雅黑" panose="020B0503020204020204" pitchFamily="34" charset="-122"/>
              </a:rPr>
              <a:t>存留</a:t>
            </a:r>
            <a:endParaRPr lang="zh-CN" altLang="en-US" sz="3200" b="1" dirty="0">
              <a:solidFill>
                <a:srgbClr val="FFFFFF"/>
              </a:solidFill>
              <a:latin typeface="Arial Black" panose="020B0A04020102020204" pitchFamily="34" charset="0"/>
              <a:ea typeface="微软雅黑" panose="020B0503020204020204" pitchFamily="34" charset="-122"/>
            </a:endParaRP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10298327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78971" y="4716460"/>
            <a:ext cx="9841052" cy="1354217"/>
          </a:xfrm>
          <a:prstGeom prst="rect">
            <a:avLst/>
          </a:prstGeom>
        </p:spPr>
        <p:txBody>
          <a:bodyPr wrap="square">
            <a:spAutoFit/>
          </a:bodyPr>
          <a:lstStyle/>
          <a:p>
            <a:pPr marL="342900" indent="-342900">
              <a:lnSpc>
                <a:spcPct val="120000"/>
              </a:lnSpc>
              <a:spcAft>
                <a:spcPts val="1200"/>
              </a:spcAft>
              <a:buFont typeface="Wingdings" panose="05000000000000000000" pitchFamily="2" charset="2"/>
              <a:buChar char="l"/>
            </a:pP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rPr>
              <a:t>O2O</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模式下客户关系维护的主要特点是</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：精</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准和</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个性化</a:t>
            </a:r>
            <a:endPar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342900" indent="-342900">
              <a:lnSpc>
                <a:spcPct val="120000"/>
              </a:lnSpc>
              <a:spcAft>
                <a:spcPts val="1200"/>
              </a:spcAft>
              <a:buFont typeface="Wingdings" panose="05000000000000000000" pitchFamily="2" charset="2"/>
              <a:buChar char="l"/>
            </a:pP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企业</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借助</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O2O</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平台可以收集客户多样化的信息，实现客户的个性化需求，对客户进行细分，从而在整个营销过程中实现精准管理</a:t>
            </a:r>
            <a:endParaRPr lang="zh-CN" altLang="en-US" sz="2000" dirty="0">
              <a:solidFill>
                <a:srgbClr val="FF6E55"/>
              </a:solidFill>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558A7331-B028-48EC-A661-C52450D90D79}"/>
              </a:ext>
            </a:extLst>
          </p:cNvPr>
          <p:cNvSpPr txBox="1"/>
          <p:nvPr/>
        </p:nvSpPr>
        <p:spPr>
          <a:xfrm>
            <a:off x="1389235" y="677745"/>
            <a:ext cx="9293801" cy="1348061"/>
          </a:xfrm>
          <a:prstGeom prst="rect">
            <a:avLst/>
          </a:prstGeom>
          <a:noFill/>
        </p:spPr>
        <p:txBody>
          <a:bodyPr wrap="square" rtlCol="0">
            <a:spAutoFit/>
          </a:bodyPr>
          <a:lstStyle/>
          <a:p>
            <a:pPr marL="571500" indent="-571500" algn="r">
              <a:lnSpc>
                <a:spcPct val="120000"/>
              </a:lnSpc>
              <a:buFont typeface="Wingdings" panose="05000000000000000000" pitchFamily="2" charset="2"/>
              <a:buChar char="l"/>
            </a:pPr>
            <a:r>
              <a:rPr lang="zh-CN" altLang="en-US" sz="3600" b="1" dirty="0">
                <a:solidFill>
                  <a:srgbClr val="524F6A"/>
                </a:solidFill>
                <a:latin typeface="微软雅黑" panose="020B0503020204020204" pitchFamily="34" charset="-122"/>
                <a:ea typeface="微软雅黑" panose="020B0503020204020204" pitchFamily="34" charset="-122"/>
              </a:rPr>
              <a:t>第五阶段：存留</a:t>
            </a:r>
          </a:p>
          <a:p>
            <a:pPr algn="r">
              <a:lnSpc>
                <a:spcPct val="120000"/>
              </a:lnSpc>
            </a:pPr>
            <a:r>
              <a:rPr lang="en-US" altLang="zh-CN" sz="3200" dirty="0">
                <a:solidFill>
                  <a:schemeClr val="bg1">
                    <a:lumMod val="85000"/>
                  </a:schemeClr>
                </a:solidFill>
                <a:latin typeface="Arial Black" panose="020B0A04020102020204" pitchFamily="34" charset="0"/>
                <a:ea typeface="微软雅黑" panose="020B0503020204020204" pitchFamily="34" charset="-122"/>
              </a:rPr>
              <a:t>Stage4</a:t>
            </a:r>
            <a:r>
              <a:rPr lang="zh-CN" altLang="en-US" sz="3200" dirty="0">
                <a:solidFill>
                  <a:schemeClr val="bg1">
                    <a:lumMod val="85000"/>
                  </a:schemeClr>
                </a:solidFill>
                <a:latin typeface="Arial Black" panose="020B0A04020102020204" pitchFamily="34" charset="0"/>
                <a:ea typeface="微软雅黑" panose="020B0503020204020204" pitchFamily="34" charset="-122"/>
              </a:rPr>
              <a:t>：</a:t>
            </a:r>
            <a:r>
              <a:rPr lang="en-US" altLang="zh-CN" sz="3200" dirty="0">
                <a:solidFill>
                  <a:schemeClr val="bg1">
                    <a:lumMod val="85000"/>
                  </a:schemeClr>
                </a:solidFill>
                <a:latin typeface="Arial Black" panose="020B0A04020102020204" pitchFamily="34" charset="0"/>
                <a:ea typeface="微软雅黑" panose="020B0503020204020204" pitchFamily="34" charset="-122"/>
              </a:rPr>
              <a:t>Feedback</a:t>
            </a:r>
          </a:p>
        </p:txBody>
      </p:sp>
      <p:cxnSp>
        <p:nvCxnSpPr>
          <p:cNvPr id="14" name="直接连接符 13">
            <a:extLst>
              <a:ext uri="{FF2B5EF4-FFF2-40B4-BE49-F238E27FC236}">
                <a16:creationId xmlns:a16="http://schemas.microsoft.com/office/drawing/2014/main" id="{39F71BC9-40DB-4935-B0C5-BEDD00D68362}"/>
              </a:ext>
            </a:extLst>
          </p:cNvPr>
          <p:cNvCxnSpPr/>
          <p:nvPr/>
        </p:nvCxnSpPr>
        <p:spPr>
          <a:xfrm>
            <a:off x="11020023" y="724961"/>
            <a:ext cx="0" cy="1253628"/>
          </a:xfrm>
          <a:prstGeom prst="line">
            <a:avLst/>
          </a:prstGeom>
          <a:ln w="19050">
            <a:solidFill>
              <a:srgbClr val="A5779E"/>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6941447" y="2860795"/>
            <a:ext cx="4078576" cy="1089529"/>
          </a:xfrm>
          <a:prstGeom prst="rect">
            <a:avLst/>
          </a:prstGeom>
        </p:spPr>
        <p:txBody>
          <a:bodyPr wrap="square">
            <a:spAutoFit/>
          </a:bodyPr>
          <a:lstStyle/>
          <a:p>
            <a:pPr>
              <a:lnSpc>
                <a:spcPct val="120000"/>
              </a:lnSpc>
              <a:spcAft>
                <a:spcPts val="1200"/>
              </a:spcAft>
            </a:pPr>
            <a:r>
              <a:rPr lang="zh-CN" altLang="en-US" dirty="0">
                <a:solidFill>
                  <a:srgbClr val="A5779E"/>
                </a:solidFill>
                <a:latin typeface="微软雅黑" panose="020B0503020204020204" pitchFamily="34" charset="-122"/>
                <a:ea typeface="微软雅黑" panose="020B0503020204020204" pitchFamily="34" charset="-122"/>
              </a:rPr>
              <a:t>线上平台为消费者和本地商户建立沟通渠道，可以帮助本地商户维护客户关系，使消费者重复消费，成为商家的</a:t>
            </a:r>
            <a:r>
              <a:rPr lang="zh-CN" altLang="en-US" dirty="0" smtClean="0">
                <a:solidFill>
                  <a:srgbClr val="A5779E"/>
                </a:solidFill>
                <a:latin typeface="微软雅黑" panose="020B0503020204020204" pitchFamily="34" charset="-122"/>
                <a:ea typeface="微软雅黑" panose="020B0503020204020204" pitchFamily="34" charset="-122"/>
              </a:rPr>
              <a:t>回头客</a:t>
            </a:r>
            <a:endParaRPr lang="zh-CN" altLang="en-US" dirty="0">
              <a:solidFill>
                <a:srgbClr val="A5779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234190" y="1856684"/>
            <a:ext cx="2476708" cy="2476708"/>
            <a:chOff x="1886948" y="1569282"/>
            <a:chExt cx="2858672" cy="2858672"/>
          </a:xfrm>
        </p:grpSpPr>
        <p:sp>
          <p:nvSpPr>
            <p:cNvPr id="2" name="椭圆 1"/>
            <p:cNvSpPr/>
            <p:nvPr/>
          </p:nvSpPr>
          <p:spPr>
            <a:xfrm>
              <a:off x="1886948" y="1569282"/>
              <a:ext cx="2858672" cy="2858672"/>
            </a:xfrm>
            <a:prstGeom prst="ellipse">
              <a:avLst/>
            </a:prstGeom>
            <a:noFill/>
            <a:ln w="57150">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b9d2c9f2-12ed-4a34-a74a-098a121884b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3"/>
              </p:custDataLst>
            </p:nvPr>
          </p:nvGrpSpPr>
          <p:grpSpPr>
            <a:xfrm>
              <a:off x="2231700" y="1967125"/>
              <a:ext cx="2169169" cy="2062986"/>
              <a:chOff x="3505387" y="1209675"/>
              <a:chExt cx="5181227" cy="4927600"/>
            </a:xfrm>
          </p:grpSpPr>
          <p:sp>
            <p:nvSpPr>
              <p:cNvPr id="18" name="iṧlîḓè">
                <a:extLst>
                  <a:ext uri="{FF2B5EF4-FFF2-40B4-BE49-F238E27FC236}">
                    <a16:creationId xmlns:a16="http://schemas.microsoft.com/office/drawing/2014/main" id="{F5AEBD12-4F84-4282-9865-59F10837AF1E}"/>
                  </a:ext>
                </a:extLst>
              </p:cNvPr>
              <p:cNvSpPr/>
              <p:nvPr/>
            </p:nvSpPr>
            <p:spPr bwMode="auto">
              <a:xfrm>
                <a:off x="4790911" y="4305367"/>
                <a:ext cx="1030448" cy="288410"/>
              </a:xfrm>
              <a:custGeom>
                <a:avLst/>
                <a:gdLst>
                  <a:gd name="T0" fmla="*/ 3566 w 3566"/>
                  <a:gd name="T1" fmla="*/ 789 h 1004"/>
                  <a:gd name="T2" fmla="*/ 2812 w 3566"/>
                  <a:gd name="T3" fmla="*/ 511 h 1004"/>
                  <a:gd name="T4" fmla="*/ 2368 w 3566"/>
                  <a:gd name="T5" fmla="*/ 0 h 1004"/>
                  <a:gd name="T6" fmla="*/ 1788 w 3566"/>
                  <a:gd name="T7" fmla="*/ 0 h 1004"/>
                  <a:gd name="T8" fmla="*/ 1779 w 3566"/>
                  <a:gd name="T9" fmla="*/ 0 h 1004"/>
                  <a:gd name="T10" fmla="*/ 1198 w 3566"/>
                  <a:gd name="T11" fmla="*/ 0 h 1004"/>
                  <a:gd name="T12" fmla="*/ 755 w 3566"/>
                  <a:gd name="T13" fmla="*/ 511 h 1004"/>
                  <a:gd name="T14" fmla="*/ 0 w 3566"/>
                  <a:gd name="T15" fmla="*/ 789 h 1004"/>
                  <a:gd name="T16" fmla="*/ 1783 w 3566"/>
                  <a:gd name="T17" fmla="*/ 1004 h 1004"/>
                  <a:gd name="T18" fmla="*/ 3566 w 3566"/>
                  <a:gd name="T19" fmla="*/ 789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6" h="1004">
                    <a:moveTo>
                      <a:pt x="3566" y="789"/>
                    </a:moveTo>
                    <a:cubicBezTo>
                      <a:pt x="2812" y="511"/>
                      <a:pt x="2812" y="511"/>
                      <a:pt x="2812" y="511"/>
                    </a:cubicBezTo>
                    <a:cubicBezTo>
                      <a:pt x="2247" y="325"/>
                      <a:pt x="2368" y="0"/>
                      <a:pt x="2368" y="0"/>
                    </a:cubicBezTo>
                    <a:cubicBezTo>
                      <a:pt x="1788" y="0"/>
                      <a:pt x="1788" y="0"/>
                      <a:pt x="1788" y="0"/>
                    </a:cubicBezTo>
                    <a:cubicBezTo>
                      <a:pt x="1779" y="0"/>
                      <a:pt x="1779" y="0"/>
                      <a:pt x="1779" y="0"/>
                    </a:cubicBezTo>
                    <a:cubicBezTo>
                      <a:pt x="1198" y="0"/>
                      <a:pt x="1198" y="0"/>
                      <a:pt x="1198" y="0"/>
                    </a:cubicBezTo>
                    <a:cubicBezTo>
                      <a:pt x="1198" y="0"/>
                      <a:pt x="1319" y="325"/>
                      <a:pt x="755" y="511"/>
                    </a:cubicBezTo>
                    <a:cubicBezTo>
                      <a:pt x="0" y="789"/>
                      <a:pt x="0" y="789"/>
                      <a:pt x="0" y="789"/>
                    </a:cubicBezTo>
                    <a:cubicBezTo>
                      <a:pt x="1783" y="1004"/>
                      <a:pt x="1783" y="1004"/>
                      <a:pt x="1783" y="1004"/>
                    </a:cubicBezTo>
                    <a:lnTo>
                      <a:pt x="3566" y="789"/>
                    </a:ln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ïṣļiḓe">
                <a:extLst>
                  <a:ext uri="{FF2B5EF4-FFF2-40B4-BE49-F238E27FC236}">
                    <a16:creationId xmlns:a16="http://schemas.microsoft.com/office/drawing/2014/main" id="{979224BC-508A-4D18-BF3A-2225D44E57AA}"/>
                  </a:ext>
                </a:extLst>
              </p:cNvPr>
              <p:cNvSpPr/>
              <p:nvPr/>
            </p:nvSpPr>
            <p:spPr bwMode="auto">
              <a:xfrm>
                <a:off x="4783665" y="3547386"/>
                <a:ext cx="107248" cy="233336"/>
              </a:xfrm>
              <a:custGeom>
                <a:avLst/>
                <a:gdLst>
                  <a:gd name="T0" fmla="*/ 365 w 372"/>
                  <a:gd name="T1" fmla="*/ 388 h 810"/>
                  <a:gd name="T2" fmla="*/ 213 w 372"/>
                  <a:gd name="T3" fmla="*/ 806 h 810"/>
                  <a:gd name="T4" fmla="*/ 8 w 372"/>
                  <a:gd name="T5" fmla="*/ 412 h 810"/>
                  <a:gd name="T6" fmla="*/ 202 w 372"/>
                  <a:gd name="T7" fmla="*/ 4 h 810"/>
                  <a:gd name="T8" fmla="*/ 365 w 372"/>
                  <a:gd name="T9" fmla="*/ 388 h 810"/>
                </a:gdLst>
                <a:ahLst/>
                <a:cxnLst>
                  <a:cxn ang="0">
                    <a:pos x="T0" y="T1"/>
                  </a:cxn>
                  <a:cxn ang="0">
                    <a:pos x="T2" y="T3"/>
                  </a:cxn>
                  <a:cxn ang="0">
                    <a:pos x="T4" y="T5"/>
                  </a:cxn>
                  <a:cxn ang="0">
                    <a:pos x="T6" y="T7"/>
                  </a:cxn>
                  <a:cxn ang="0">
                    <a:pos x="T8" y="T9"/>
                  </a:cxn>
                </a:cxnLst>
                <a:rect l="0" t="0" r="r" b="b"/>
                <a:pathLst>
                  <a:path w="372" h="810">
                    <a:moveTo>
                      <a:pt x="365" y="388"/>
                    </a:moveTo>
                    <a:cubicBezTo>
                      <a:pt x="372" y="609"/>
                      <a:pt x="327" y="802"/>
                      <a:pt x="213" y="806"/>
                    </a:cubicBezTo>
                    <a:cubicBezTo>
                      <a:pt x="98" y="810"/>
                      <a:pt x="16" y="633"/>
                      <a:pt x="8" y="412"/>
                    </a:cubicBezTo>
                    <a:cubicBezTo>
                      <a:pt x="0" y="190"/>
                      <a:pt x="88" y="7"/>
                      <a:pt x="202" y="4"/>
                    </a:cubicBezTo>
                    <a:cubicBezTo>
                      <a:pt x="317" y="0"/>
                      <a:pt x="357" y="166"/>
                      <a:pt x="365" y="388"/>
                    </a:cubicBezTo>
                    <a:close/>
                  </a:path>
                </a:pathLst>
              </a:custGeom>
              <a:solidFill>
                <a:srgbClr val="EFD4B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îşḻiḍe">
                <a:extLst>
                  <a:ext uri="{FF2B5EF4-FFF2-40B4-BE49-F238E27FC236}">
                    <a16:creationId xmlns:a16="http://schemas.microsoft.com/office/drawing/2014/main" id="{B68B0B59-A022-4AEB-8B97-E8F8D8BA2495}"/>
                  </a:ext>
                </a:extLst>
              </p:cNvPr>
              <p:cNvSpPr/>
              <p:nvPr/>
            </p:nvSpPr>
            <p:spPr bwMode="auto">
              <a:xfrm>
                <a:off x="5727155" y="3534343"/>
                <a:ext cx="107248" cy="233336"/>
              </a:xfrm>
              <a:custGeom>
                <a:avLst/>
                <a:gdLst>
                  <a:gd name="T0" fmla="*/ 7 w 372"/>
                  <a:gd name="T1" fmla="*/ 388 h 810"/>
                  <a:gd name="T2" fmla="*/ 159 w 372"/>
                  <a:gd name="T3" fmla="*/ 807 h 810"/>
                  <a:gd name="T4" fmla="*/ 364 w 372"/>
                  <a:gd name="T5" fmla="*/ 412 h 810"/>
                  <a:gd name="T6" fmla="*/ 170 w 372"/>
                  <a:gd name="T7" fmla="*/ 4 h 810"/>
                  <a:gd name="T8" fmla="*/ 7 w 372"/>
                  <a:gd name="T9" fmla="*/ 388 h 810"/>
                </a:gdLst>
                <a:ahLst/>
                <a:cxnLst>
                  <a:cxn ang="0">
                    <a:pos x="T0" y="T1"/>
                  </a:cxn>
                  <a:cxn ang="0">
                    <a:pos x="T2" y="T3"/>
                  </a:cxn>
                  <a:cxn ang="0">
                    <a:pos x="T4" y="T5"/>
                  </a:cxn>
                  <a:cxn ang="0">
                    <a:pos x="T6" y="T7"/>
                  </a:cxn>
                  <a:cxn ang="0">
                    <a:pos x="T8" y="T9"/>
                  </a:cxn>
                </a:cxnLst>
                <a:rect l="0" t="0" r="r" b="b"/>
                <a:pathLst>
                  <a:path w="372" h="810">
                    <a:moveTo>
                      <a:pt x="7" y="388"/>
                    </a:moveTo>
                    <a:cubicBezTo>
                      <a:pt x="0" y="610"/>
                      <a:pt x="45" y="803"/>
                      <a:pt x="159" y="807"/>
                    </a:cubicBezTo>
                    <a:cubicBezTo>
                      <a:pt x="274" y="810"/>
                      <a:pt x="357" y="634"/>
                      <a:pt x="364" y="412"/>
                    </a:cubicBezTo>
                    <a:cubicBezTo>
                      <a:pt x="372" y="191"/>
                      <a:pt x="284" y="8"/>
                      <a:pt x="170" y="4"/>
                    </a:cubicBezTo>
                    <a:cubicBezTo>
                      <a:pt x="55" y="0"/>
                      <a:pt x="15" y="167"/>
                      <a:pt x="7" y="388"/>
                    </a:cubicBezTo>
                    <a:close/>
                  </a:path>
                </a:pathLst>
              </a:custGeom>
              <a:solidFill>
                <a:srgbClr val="EFD4B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ïŝľïdê">
                <a:extLst>
                  <a:ext uri="{FF2B5EF4-FFF2-40B4-BE49-F238E27FC236}">
                    <a16:creationId xmlns:a16="http://schemas.microsoft.com/office/drawing/2014/main" id="{63964835-13C5-408E-9909-660B30840980}"/>
                  </a:ext>
                </a:extLst>
              </p:cNvPr>
              <p:cNvSpPr/>
              <p:nvPr/>
            </p:nvSpPr>
            <p:spPr bwMode="auto">
              <a:xfrm>
                <a:off x="4856129" y="3069119"/>
                <a:ext cx="898562" cy="1281176"/>
              </a:xfrm>
              <a:prstGeom prst="ellipse">
                <a:avLst/>
              </a:prstGeom>
              <a:solidFill>
                <a:srgbClr val="EFD4B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iṥḻîḍé">
                <a:extLst>
                  <a:ext uri="{FF2B5EF4-FFF2-40B4-BE49-F238E27FC236}">
                    <a16:creationId xmlns:a16="http://schemas.microsoft.com/office/drawing/2014/main" id="{3F84F134-B63E-4D66-9D26-9A50D7629CDA}"/>
                  </a:ext>
                </a:extLst>
              </p:cNvPr>
              <p:cNvSpPr/>
              <p:nvPr/>
            </p:nvSpPr>
            <p:spPr bwMode="auto">
              <a:xfrm>
                <a:off x="4851781" y="3070569"/>
                <a:ext cx="449281" cy="1281176"/>
              </a:xfrm>
              <a:custGeom>
                <a:avLst/>
                <a:gdLst>
                  <a:gd name="T0" fmla="*/ 1555 w 1555"/>
                  <a:gd name="T1" fmla="*/ 0 h 4439"/>
                  <a:gd name="T2" fmla="*/ 1555 w 1555"/>
                  <a:gd name="T3" fmla="*/ 4439 h 4439"/>
                  <a:gd name="T4" fmla="*/ 0 w 1555"/>
                  <a:gd name="T5" fmla="*/ 2219 h 4439"/>
                  <a:gd name="T6" fmla="*/ 1555 w 1555"/>
                  <a:gd name="T7" fmla="*/ 0 h 4439"/>
                </a:gdLst>
                <a:ahLst/>
                <a:cxnLst>
                  <a:cxn ang="0">
                    <a:pos x="T0" y="T1"/>
                  </a:cxn>
                  <a:cxn ang="0">
                    <a:pos x="T2" y="T3"/>
                  </a:cxn>
                  <a:cxn ang="0">
                    <a:pos x="T4" y="T5"/>
                  </a:cxn>
                  <a:cxn ang="0">
                    <a:pos x="T6" y="T7"/>
                  </a:cxn>
                </a:cxnLst>
                <a:rect l="0" t="0" r="r" b="b"/>
                <a:pathLst>
                  <a:path w="1555" h="4439">
                    <a:moveTo>
                      <a:pt x="1555" y="0"/>
                    </a:moveTo>
                    <a:cubicBezTo>
                      <a:pt x="1555" y="4439"/>
                      <a:pt x="1555" y="4439"/>
                      <a:pt x="1555" y="4439"/>
                    </a:cubicBezTo>
                    <a:cubicBezTo>
                      <a:pt x="683" y="4439"/>
                      <a:pt x="0" y="3445"/>
                      <a:pt x="0" y="2219"/>
                    </a:cubicBezTo>
                    <a:cubicBezTo>
                      <a:pt x="0" y="994"/>
                      <a:pt x="683" y="0"/>
                      <a:pt x="1555" y="0"/>
                    </a:cubicBez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îS1îḓe">
                <a:extLst>
                  <a:ext uri="{FF2B5EF4-FFF2-40B4-BE49-F238E27FC236}">
                    <a16:creationId xmlns:a16="http://schemas.microsoft.com/office/drawing/2014/main" id="{2A437F45-1769-4FAC-9553-CFB3B03058EF}"/>
                  </a:ext>
                </a:extLst>
              </p:cNvPr>
              <p:cNvSpPr/>
              <p:nvPr/>
            </p:nvSpPr>
            <p:spPr bwMode="auto">
              <a:xfrm>
                <a:off x="4932942" y="3438689"/>
                <a:ext cx="298555" cy="60870"/>
              </a:xfrm>
              <a:custGeom>
                <a:avLst/>
                <a:gdLst>
                  <a:gd name="T0" fmla="*/ 954 w 1037"/>
                  <a:gd name="T1" fmla="*/ 206 h 210"/>
                  <a:gd name="T2" fmla="*/ 606 w 1037"/>
                  <a:gd name="T3" fmla="*/ 133 h 210"/>
                  <a:gd name="T4" fmla="*/ 418 w 1037"/>
                  <a:gd name="T5" fmla="*/ 133 h 210"/>
                  <a:gd name="T6" fmla="*/ 70 w 1037"/>
                  <a:gd name="T7" fmla="*/ 206 h 210"/>
                  <a:gd name="T8" fmla="*/ 20 w 1037"/>
                  <a:gd name="T9" fmla="*/ 187 h 210"/>
                  <a:gd name="T10" fmla="*/ 7 w 1037"/>
                  <a:gd name="T11" fmla="*/ 147 h 210"/>
                  <a:gd name="T12" fmla="*/ 7 w 1037"/>
                  <a:gd name="T13" fmla="*/ 147 h 210"/>
                  <a:gd name="T14" fmla="*/ 270 w 1037"/>
                  <a:gd name="T15" fmla="*/ 38 h 210"/>
                  <a:gd name="T16" fmla="*/ 676 w 1037"/>
                  <a:gd name="T17" fmla="*/ 27 h 210"/>
                  <a:gd name="T18" fmla="*/ 1018 w 1037"/>
                  <a:gd name="T19" fmla="*/ 147 h 210"/>
                  <a:gd name="T20" fmla="*/ 1018 w 1037"/>
                  <a:gd name="T21" fmla="*/ 147 h 210"/>
                  <a:gd name="T22" fmla="*/ 1005 w 1037"/>
                  <a:gd name="T23" fmla="*/ 187 h 210"/>
                  <a:gd name="T24" fmla="*/ 954 w 1037"/>
                  <a:gd name="T25" fmla="*/ 20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7" h="210">
                    <a:moveTo>
                      <a:pt x="954" y="206"/>
                    </a:moveTo>
                    <a:cubicBezTo>
                      <a:pt x="606" y="133"/>
                      <a:pt x="606" y="133"/>
                      <a:pt x="606" y="133"/>
                    </a:cubicBezTo>
                    <a:cubicBezTo>
                      <a:pt x="544" y="120"/>
                      <a:pt x="481" y="120"/>
                      <a:pt x="418" y="133"/>
                    </a:cubicBezTo>
                    <a:cubicBezTo>
                      <a:pt x="70" y="206"/>
                      <a:pt x="70" y="206"/>
                      <a:pt x="70" y="206"/>
                    </a:cubicBezTo>
                    <a:cubicBezTo>
                      <a:pt x="52" y="210"/>
                      <a:pt x="32" y="203"/>
                      <a:pt x="20" y="187"/>
                    </a:cubicBezTo>
                    <a:cubicBezTo>
                      <a:pt x="12" y="176"/>
                      <a:pt x="7" y="162"/>
                      <a:pt x="7" y="147"/>
                    </a:cubicBezTo>
                    <a:cubicBezTo>
                      <a:pt x="7" y="147"/>
                      <a:pt x="7" y="147"/>
                      <a:pt x="7" y="147"/>
                    </a:cubicBezTo>
                    <a:cubicBezTo>
                      <a:pt x="0" y="86"/>
                      <a:pt x="270" y="38"/>
                      <a:pt x="270" y="38"/>
                    </a:cubicBezTo>
                    <a:cubicBezTo>
                      <a:pt x="317" y="29"/>
                      <a:pt x="448" y="0"/>
                      <a:pt x="676" y="27"/>
                    </a:cubicBezTo>
                    <a:cubicBezTo>
                      <a:pt x="676" y="27"/>
                      <a:pt x="1037" y="71"/>
                      <a:pt x="1018" y="147"/>
                    </a:cubicBezTo>
                    <a:cubicBezTo>
                      <a:pt x="1018" y="147"/>
                      <a:pt x="1018" y="147"/>
                      <a:pt x="1018" y="147"/>
                    </a:cubicBezTo>
                    <a:cubicBezTo>
                      <a:pt x="1018" y="162"/>
                      <a:pt x="1013" y="176"/>
                      <a:pt x="1005" y="187"/>
                    </a:cubicBezTo>
                    <a:cubicBezTo>
                      <a:pt x="992" y="203"/>
                      <a:pt x="973" y="210"/>
                      <a:pt x="954" y="206"/>
                    </a:cubicBezTo>
                    <a:close/>
                  </a:path>
                </a:pathLst>
              </a:custGeom>
              <a:solidFill>
                <a:srgbClr val="311F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íš1îdè">
                <a:extLst>
                  <a:ext uri="{FF2B5EF4-FFF2-40B4-BE49-F238E27FC236}">
                    <a16:creationId xmlns:a16="http://schemas.microsoft.com/office/drawing/2014/main" id="{21B1221E-E2F7-49E2-9294-E1E90F60DFCC}"/>
                  </a:ext>
                </a:extLst>
              </p:cNvPr>
              <p:cNvSpPr/>
              <p:nvPr/>
            </p:nvSpPr>
            <p:spPr bwMode="auto">
              <a:xfrm>
                <a:off x="5376426" y="3434341"/>
                <a:ext cx="300004" cy="60870"/>
              </a:xfrm>
              <a:custGeom>
                <a:avLst/>
                <a:gdLst>
                  <a:gd name="T0" fmla="*/ 955 w 1037"/>
                  <a:gd name="T1" fmla="*/ 206 h 210"/>
                  <a:gd name="T2" fmla="*/ 607 w 1037"/>
                  <a:gd name="T3" fmla="*/ 133 h 210"/>
                  <a:gd name="T4" fmla="*/ 419 w 1037"/>
                  <a:gd name="T5" fmla="*/ 133 h 210"/>
                  <a:gd name="T6" fmla="*/ 71 w 1037"/>
                  <a:gd name="T7" fmla="*/ 206 h 210"/>
                  <a:gd name="T8" fmla="*/ 20 w 1037"/>
                  <a:gd name="T9" fmla="*/ 187 h 210"/>
                  <a:gd name="T10" fmla="*/ 7 w 1037"/>
                  <a:gd name="T11" fmla="*/ 147 h 210"/>
                  <a:gd name="T12" fmla="*/ 7 w 1037"/>
                  <a:gd name="T13" fmla="*/ 147 h 210"/>
                  <a:gd name="T14" fmla="*/ 270 w 1037"/>
                  <a:gd name="T15" fmla="*/ 38 h 210"/>
                  <a:gd name="T16" fmla="*/ 676 w 1037"/>
                  <a:gd name="T17" fmla="*/ 27 h 210"/>
                  <a:gd name="T18" fmla="*/ 1018 w 1037"/>
                  <a:gd name="T19" fmla="*/ 147 h 210"/>
                  <a:gd name="T20" fmla="*/ 1018 w 1037"/>
                  <a:gd name="T21" fmla="*/ 147 h 210"/>
                  <a:gd name="T22" fmla="*/ 1005 w 1037"/>
                  <a:gd name="T23" fmla="*/ 187 h 210"/>
                  <a:gd name="T24" fmla="*/ 955 w 1037"/>
                  <a:gd name="T25" fmla="*/ 20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7" h="210">
                    <a:moveTo>
                      <a:pt x="955" y="206"/>
                    </a:moveTo>
                    <a:cubicBezTo>
                      <a:pt x="607" y="133"/>
                      <a:pt x="607" y="133"/>
                      <a:pt x="607" y="133"/>
                    </a:cubicBezTo>
                    <a:cubicBezTo>
                      <a:pt x="544" y="120"/>
                      <a:pt x="481" y="120"/>
                      <a:pt x="419" y="133"/>
                    </a:cubicBezTo>
                    <a:cubicBezTo>
                      <a:pt x="71" y="206"/>
                      <a:pt x="71" y="206"/>
                      <a:pt x="71" y="206"/>
                    </a:cubicBezTo>
                    <a:cubicBezTo>
                      <a:pt x="52" y="210"/>
                      <a:pt x="32" y="204"/>
                      <a:pt x="20" y="187"/>
                    </a:cubicBezTo>
                    <a:cubicBezTo>
                      <a:pt x="12" y="176"/>
                      <a:pt x="7" y="162"/>
                      <a:pt x="7" y="147"/>
                    </a:cubicBezTo>
                    <a:cubicBezTo>
                      <a:pt x="7" y="147"/>
                      <a:pt x="7" y="147"/>
                      <a:pt x="7" y="147"/>
                    </a:cubicBezTo>
                    <a:cubicBezTo>
                      <a:pt x="0" y="86"/>
                      <a:pt x="270" y="38"/>
                      <a:pt x="270" y="38"/>
                    </a:cubicBezTo>
                    <a:cubicBezTo>
                      <a:pt x="317" y="29"/>
                      <a:pt x="448" y="0"/>
                      <a:pt x="676" y="27"/>
                    </a:cubicBezTo>
                    <a:cubicBezTo>
                      <a:pt x="676" y="27"/>
                      <a:pt x="1037" y="71"/>
                      <a:pt x="1018" y="147"/>
                    </a:cubicBezTo>
                    <a:cubicBezTo>
                      <a:pt x="1018" y="147"/>
                      <a:pt x="1018" y="147"/>
                      <a:pt x="1018" y="147"/>
                    </a:cubicBezTo>
                    <a:cubicBezTo>
                      <a:pt x="1018" y="162"/>
                      <a:pt x="1013" y="176"/>
                      <a:pt x="1005" y="187"/>
                    </a:cubicBezTo>
                    <a:cubicBezTo>
                      <a:pt x="993" y="204"/>
                      <a:pt x="973" y="210"/>
                      <a:pt x="955" y="206"/>
                    </a:cubicBezTo>
                    <a:close/>
                  </a:path>
                </a:pathLst>
              </a:custGeom>
              <a:solidFill>
                <a:srgbClr val="311F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îṩ1ïďé">
                <a:extLst>
                  <a:ext uri="{FF2B5EF4-FFF2-40B4-BE49-F238E27FC236}">
                    <a16:creationId xmlns:a16="http://schemas.microsoft.com/office/drawing/2014/main" id="{B6A7F0EE-898A-46A6-AA74-9C3D7CCC21BB}"/>
                  </a:ext>
                </a:extLst>
              </p:cNvPr>
              <p:cNvSpPr/>
              <p:nvPr/>
            </p:nvSpPr>
            <p:spPr bwMode="auto">
              <a:xfrm>
                <a:off x="4967725" y="3576372"/>
                <a:ext cx="204350" cy="114494"/>
              </a:xfrm>
              <a:prstGeom prst="ellipse">
                <a:avLst/>
              </a:prstGeom>
              <a:solidFill>
                <a:srgbClr val="F8F1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íṡḷïďé">
                <a:extLst>
                  <a:ext uri="{FF2B5EF4-FFF2-40B4-BE49-F238E27FC236}">
                    <a16:creationId xmlns:a16="http://schemas.microsoft.com/office/drawing/2014/main" id="{D0B73D7B-A926-4179-9859-451FC7B4C206}"/>
                  </a:ext>
                </a:extLst>
              </p:cNvPr>
              <p:cNvSpPr/>
              <p:nvPr/>
            </p:nvSpPr>
            <p:spPr bwMode="auto">
              <a:xfrm>
                <a:off x="5031494" y="3595213"/>
                <a:ext cx="76813" cy="76813"/>
              </a:xfrm>
              <a:prstGeom prst="ellipse">
                <a:avLst/>
              </a:prstGeom>
              <a:solidFill>
                <a:srgbClr val="4A4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ïśḷíḑe">
                <a:extLst>
                  <a:ext uri="{FF2B5EF4-FFF2-40B4-BE49-F238E27FC236}">
                    <a16:creationId xmlns:a16="http://schemas.microsoft.com/office/drawing/2014/main" id="{064BB95E-86DC-4882-98F9-D4EF12EE772E}"/>
                  </a:ext>
                </a:extLst>
              </p:cNvPr>
              <p:cNvSpPr/>
              <p:nvPr/>
            </p:nvSpPr>
            <p:spPr bwMode="auto">
              <a:xfrm>
                <a:off x="5067726" y="3608257"/>
                <a:ext cx="27537" cy="275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í$1ïḍé">
                <a:extLst>
                  <a:ext uri="{FF2B5EF4-FFF2-40B4-BE49-F238E27FC236}">
                    <a16:creationId xmlns:a16="http://schemas.microsoft.com/office/drawing/2014/main" id="{ADAA9EA6-1995-4376-BA1F-9C3E6DAA5529}"/>
                  </a:ext>
                </a:extLst>
              </p:cNvPr>
              <p:cNvSpPr/>
              <p:nvPr/>
            </p:nvSpPr>
            <p:spPr bwMode="auto">
              <a:xfrm>
                <a:off x="5432948" y="3573474"/>
                <a:ext cx="204350" cy="113045"/>
              </a:xfrm>
              <a:prstGeom prst="ellipse">
                <a:avLst/>
              </a:prstGeom>
              <a:solidFill>
                <a:srgbClr val="F8F1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işlîḑé">
                <a:extLst>
                  <a:ext uri="{FF2B5EF4-FFF2-40B4-BE49-F238E27FC236}">
                    <a16:creationId xmlns:a16="http://schemas.microsoft.com/office/drawing/2014/main" id="{DBDE2E26-0103-4F1D-9819-3A4A1505DF40}"/>
                  </a:ext>
                </a:extLst>
              </p:cNvPr>
              <p:cNvSpPr/>
              <p:nvPr/>
            </p:nvSpPr>
            <p:spPr bwMode="auto">
              <a:xfrm>
                <a:off x="4796708" y="2908248"/>
                <a:ext cx="1011607" cy="831895"/>
              </a:xfrm>
              <a:custGeom>
                <a:avLst/>
                <a:gdLst>
                  <a:gd name="T0" fmla="*/ 52 w 3501"/>
                  <a:gd name="T1" fmla="*/ 2348 h 2883"/>
                  <a:gd name="T2" fmla="*/ 167 w 3501"/>
                  <a:gd name="T3" fmla="*/ 1077 h 2883"/>
                  <a:gd name="T4" fmla="*/ 714 w 3501"/>
                  <a:gd name="T5" fmla="*/ 284 h 2883"/>
                  <a:gd name="T6" fmla="*/ 1593 w 3501"/>
                  <a:gd name="T7" fmla="*/ 229 h 2883"/>
                  <a:gd name="T8" fmla="*/ 2755 w 3501"/>
                  <a:gd name="T9" fmla="*/ 151 h 2883"/>
                  <a:gd name="T10" fmla="*/ 3431 w 3501"/>
                  <a:gd name="T11" fmla="*/ 1494 h 2883"/>
                  <a:gd name="T12" fmla="*/ 3432 w 3501"/>
                  <a:gd name="T13" fmla="*/ 1499 h 2883"/>
                  <a:gd name="T14" fmla="*/ 3476 w 3501"/>
                  <a:gd name="T15" fmla="*/ 2322 h 2883"/>
                  <a:gd name="T16" fmla="*/ 3336 w 3501"/>
                  <a:gd name="T17" fmla="*/ 2812 h 2883"/>
                  <a:gd name="T18" fmla="*/ 3231 w 3501"/>
                  <a:gd name="T19" fmla="*/ 2795 h 2883"/>
                  <a:gd name="T20" fmla="*/ 3267 w 3501"/>
                  <a:gd name="T21" fmla="*/ 2312 h 2883"/>
                  <a:gd name="T22" fmla="*/ 2776 w 3501"/>
                  <a:gd name="T23" fmla="*/ 1330 h 2883"/>
                  <a:gd name="T24" fmla="*/ 2239 w 3501"/>
                  <a:gd name="T25" fmla="*/ 1423 h 2883"/>
                  <a:gd name="T26" fmla="*/ 1211 w 3501"/>
                  <a:gd name="T27" fmla="*/ 1438 h 2883"/>
                  <a:gd name="T28" fmla="*/ 1102 w 3501"/>
                  <a:gd name="T29" fmla="*/ 1376 h 2883"/>
                  <a:gd name="T30" fmla="*/ 486 w 3501"/>
                  <a:gd name="T31" fmla="*/ 1534 h 2883"/>
                  <a:gd name="T32" fmla="*/ 480 w 3501"/>
                  <a:gd name="T33" fmla="*/ 1544 h 2883"/>
                  <a:gd name="T34" fmla="*/ 232 w 3501"/>
                  <a:gd name="T35" fmla="*/ 2351 h 2883"/>
                  <a:gd name="T36" fmla="*/ 294 w 3501"/>
                  <a:gd name="T37" fmla="*/ 2808 h 2883"/>
                  <a:gd name="T38" fmla="*/ 185 w 3501"/>
                  <a:gd name="T39" fmla="*/ 2794 h 2883"/>
                  <a:gd name="T40" fmla="*/ 52 w 3501"/>
                  <a:gd name="T41" fmla="*/ 2348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01" h="2883">
                    <a:moveTo>
                      <a:pt x="52" y="2348"/>
                    </a:moveTo>
                    <a:cubicBezTo>
                      <a:pt x="26" y="2034"/>
                      <a:pt x="0" y="1555"/>
                      <a:pt x="167" y="1077"/>
                    </a:cubicBezTo>
                    <a:cubicBezTo>
                      <a:pt x="274" y="773"/>
                      <a:pt x="417" y="408"/>
                      <a:pt x="714" y="284"/>
                    </a:cubicBezTo>
                    <a:cubicBezTo>
                      <a:pt x="1082" y="130"/>
                      <a:pt x="826" y="380"/>
                      <a:pt x="1593" y="229"/>
                    </a:cubicBezTo>
                    <a:cubicBezTo>
                      <a:pt x="1920" y="164"/>
                      <a:pt x="2225" y="0"/>
                      <a:pt x="2755" y="151"/>
                    </a:cubicBezTo>
                    <a:cubicBezTo>
                      <a:pt x="2755" y="151"/>
                      <a:pt x="3277" y="310"/>
                      <a:pt x="3431" y="1494"/>
                    </a:cubicBezTo>
                    <a:cubicBezTo>
                      <a:pt x="3431" y="1496"/>
                      <a:pt x="3432" y="1497"/>
                      <a:pt x="3432" y="1499"/>
                    </a:cubicBezTo>
                    <a:cubicBezTo>
                      <a:pt x="3438" y="1532"/>
                      <a:pt x="3501" y="1884"/>
                      <a:pt x="3476" y="2322"/>
                    </a:cubicBezTo>
                    <a:cubicBezTo>
                      <a:pt x="3472" y="2398"/>
                      <a:pt x="3398" y="2767"/>
                      <a:pt x="3336" y="2812"/>
                    </a:cubicBezTo>
                    <a:cubicBezTo>
                      <a:pt x="3241" y="2883"/>
                      <a:pt x="3239" y="2799"/>
                      <a:pt x="3231" y="2795"/>
                    </a:cubicBezTo>
                    <a:cubicBezTo>
                      <a:pt x="3199" y="2780"/>
                      <a:pt x="3272" y="2346"/>
                      <a:pt x="3267" y="2312"/>
                    </a:cubicBezTo>
                    <a:cubicBezTo>
                      <a:pt x="3240" y="2113"/>
                      <a:pt x="3099" y="1486"/>
                      <a:pt x="2776" y="1330"/>
                    </a:cubicBezTo>
                    <a:cubicBezTo>
                      <a:pt x="2774" y="1329"/>
                      <a:pt x="2573" y="1261"/>
                      <a:pt x="2239" y="1423"/>
                    </a:cubicBezTo>
                    <a:cubicBezTo>
                      <a:pt x="1596" y="1736"/>
                      <a:pt x="1294" y="1462"/>
                      <a:pt x="1211" y="1438"/>
                    </a:cubicBezTo>
                    <a:cubicBezTo>
                      <a:pt x="1205" y="1436"/>
                      <a:pt x="1108" y="1379"/>
                      <a:pt x="1102" y="1376"/>
                    </a:cubicBezTo>
                    <a:cubicBezTo>
                      <a:pt x="1039" y="1346"/>
                      <a:pt x="670" y="1194"/>
                      <a:pt x="486" y="1534"/>
                    </a:cubicBezTo>
                    <a:cubicBezTo>
                      <a:pt x="484" y="1537"/>
                      <a:pt x="482" y="1541"/>
                      <a:pt x="480" y="1544"/>
                    </a:cubicBezTo>
                    <a:cubicBezTo>
                      <a:pt x="455" y="1579"/>
                      <a:pt x="291" y="1814"/>
                      <a:pt x="232" y="2351"/>
                    </a:cubicBezTo>
                    <a:cubicBezTo>
                      <a:pt x="228" y="2383"/>
                      <a:pt x="303" y="2769"/>
                      <a:pt x="294" y="2808"/>
                    </a:cubicBezTo>
                    <a:cubicBezTo>
                      <a:pt x="294" y="2808"/>
                      <a:pt x="199" y="2855"/>
                      <a:pt x="185" y="2794"/>
                    </a:cubicBezTo>
                    <a:cubicBezTo>
                      <a:pt x="181" y="2778"/>
                      <a:pt x="67" y="2515"/>
                      <a:pt x="52" y="2348"/>
                    </a:cubicBezTo>
                    <a:close/>
                  </a:path>
                </a:pathLst>
              </a:custGeom>
              <a:solidFill>
                <a:srgbClr val="39261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i$ļïḋé">
                <a:extLst>
                  <a:ext uri="{FF2B5EF4-FFF2-40B4-BE49-F238E27FC236}">
                    <a16:creationId xmlns:a16="http://schemas.microsoft.com/office/drawing/2014/main" id="{1ACFE71D-C994-4C1E-BB71-BE12CB07A100}"/>
                  </a:ext>
                </a:extLst>
              </p:cNvPr>
              <p:cNvSpPr/>
              <p:nvPr/>
            </p:nvSpPr>
            <p:spPr bwMode="auto">
              <a:xfrm>
                <a:off x="4835839" y="3521299"/>
                <a:ext cx="940592" cy="268119"/>
              </a:xfrm>
              <a:custGeom>
                <a:avLst/>
                <a:gdLst>
                  <a:gd name="T0" fmla="*/ 3217 w 3257"/>
                  <a:gd name="T1" fmla="*/ 164 h 929"/>
                  <a:gd name="T2" fmla="*/ 3192 w 3257"/>
                  <a:gd name="T3" fmla="*/ 114 h 929"/>
                  <a:gd name="T4" fmla="*/ 2943 w 3257"/>
                  <a:gd name="T5" fmla="*/ 4 h 929"/>
                  <a:gd name="T6" fmla="*/ 2610 w 3257"/>
                  <a:gd name="T7" fmla="*/ 4 h 929"/>
                  <a:gd name="T8" fmla="*/ 1791 w 3257"/>
                  <a:gd name="T9" fmla="*/ 33 h 929"/>
                  <a:gd name="T10" fmla="*/ 1627 w 3257"/>
                  <a:gd name="T11" fmla="*/ 38 h 929"/>
                  <a:gd name="T12" fmla="*/ 1466 w 3257"/>
                  <a:gd name="T13" fmla="*/ 33 h 929"/>
                  <a:gd name="T14" fmla="*/ 647 w 3257"/>
                  <a:gd name="T15" fmla="*/ 4 h 929"/>
                  <a:gd name="T16" fmla="*/ 314 w 3257"/>
                  <a:gd name="T17" fmla="*/ 4 h 929"/>
                  <a:gd name="T18" fmla="*/ 66 w 3257"/>
                  <a:gd name="T19" fmla="*/ 114 h 929"/>
                  <a:gd name="T20" fmla="*/ 40 w 3257"/>
                  <a:gd name="T21" fmla="*/ 164 h 929"/>
                  <a:gd name="T22" fmla="*/ 110 w 3257"/>
                  <a:gd name="T23" fmla="*/ 430 h 929"/>
                  <a:gd name="T24" fmla="*/ 153 w 3257"/>
                  <a:gd name="T25" fmla="*/ 595 h 929"/>
                  <a:gd name="T26" fmla="*/ 501 w 3257"/>
                  <a:gd name="T27" fmla="*/ 886 h 929"/>
                  <a:gd name="T28" fmla="*/ 1114 w 3257"/>
                  <a:gd name="T29" fmla="*/ 902 h 929"/>
                  <a:gd name="T30" fmla="*/ 1313 w 3257"/>
                  <a:gd name="T31" fmla="*/ 785 h 929"/>
                  <a:gd name="T32" fmla="*/ 1469 w 3257"/>
                  <a:gd name="T33" fmla="*/ 541 h 929"/>
                  <a:gd name="T34" fmla="*/ 1538 w 3257"/>
                  <a:gd name="T35" fmla="*/ 395 h 929"/>
                  <a:gd name="T36" fmla="*/ 1627 w 3257"/>
                  <a:gd name="T37" fmla="*/ 343 h 929"/>
                  <a:gd name="T38" fmla="*/ 1719 w 3257"/>
                  <a:gd name="T39" fmla="*/ 395 h 929"/>
                  <a:gd name="T40" fmla="*/ 1789 w 3257"/>
                  <a:gd name="T41" fmla="*/ 541 h 929"/>
                  <a:gd name="T42" fmla="*/ 1945 w 3257"/>
                  <a:gd name="T43" fmla="*/ 785 h 929"/>
                  <a:gd name="T44" fmla="*/ 2143 w 3257"/>
                  <a:gd name="T45" fmla="*/ 902 h 929"/>
                  <a:gd name="T46" fmla="*/ 2757 w 3257"/>
                  <a:gd name="T47" fmla="*/ 886 h 929"/>
                  <a:gd name="T48" fmla="*/ 3105 w 3257"/>
                  <a:gd name="T49" fmla="*/ 595 h 929"/>
                  <a:gd name="T50" fmla="*/ 3148 w 3257"/>
                  <a:gd name="T51" fmla="*/ 430 h 929"/>
                  <a:gd name="T52" fmla="*/ 3217 w 3257"/>
                  <a:gd name="T53" fmla="*/ 164 h 929"/>
                  <a:gd name="T54" fmla="*/ 1434 w 3257"/>
                  <a:gd name="T55" fmla="*/ 372 h 929"/>
                  <a:gd name="T56" fmla="*/ 1277 w 3257"/>
                  <a:gd name="T57" fmla="*/ 704 h 929"/>
                  <a:gd name="T58" fmla="*/ 1046 w 3257"/>
                  <a:gd name="T59" fmla="*/ 830 h 929"/>
                  <a:gd name="T60" fmla="*/ 510 w 3257"/>
                  <a:gd name="T61" fmla="*/ 823 h 929"/>
                  <a:gd name="T62" fmla="*/ 283 w 3257"/>
                  <a:gd name="T63" fmla="*/ 647 h 929"/>
                  <a:gd name="T64" fmla="*/ 252 w 3257"/>
                  <a:gd name="T65" fmla="*/ 201 h 929"/>
                  <a:gd name="T66" fmla="*/ 365 w 3257"/>
                  <a:gd name="T67" fmla="*/ 93 h 929"/>
                  <a:gd name="T68" fmla="*/ 740 w 3257"/>
                  <a:gd name="T69" fmla="*/ 74 h 929"/>
                  <a:gd name="T70" fmla="*/ 957 w 3257"/>
                  <a:gd name="T71" fmla="*/ 80 h 929"/>
                  <a:gd name="T72" fmla="*/ 1277 w 3257"/>
                  <a:gd name="T73" fmla="*/ 130 h 929"/>
                  <a:gd name="T74" fmla="*/ 1434 w 3257"/>
                  <a:gd name="T75" fmla="*/ 372 h 929"/>
                  <a:gd name="T76" fmla="*/ 2974 w 3257"/>
                  <a:gd name="T77" fmla="*/ 647 h 929"/>
                  <a:gd name="T78" fmla="*/ 2748 w 3257"/>
                  <a:gd name="T79" fmla="*/ 823 h 929"/>
                  <a:gd name="T80" fmla="*/ 2212 w 3257"/>
                  <a:gd name="T81" fmla="*/ 830 h 929"/>
                  <a:gd name="T82" fmla="*/ 1981 w 3257"/>
                  <a:gd name="T83" fmla="*/ 704 h 929"/>
                  <a:gd name="T84" fmla="*/ 1824 w 3257"/>
                  <a:gd name="T85" fmla="*/ 372 h 929"/>
                  <a:gd name="T86" fmla="*/ 1981 w 3257"/>
                  <a:gd name="T87" fmla="*/ 130 h 929"/>
                  <a:gd name="T88" fmla="*/ 2300 w 3257"/>
                  <a:gd name="T89" fmla="*/ 80 h 929"/>
                  <a:gd name="T90" fmla="*/ 2518 w 3257"/>
                  <a:gd name="T91" fmla="*/ 74 h 929"/>
                  <a:gd name="T92" fmla="*/ 2893 w 3257"/>
                  <a:gd name="T93" fmla="*/ 93 h 929"/>
                  <a:gd name="T94" fmla="*/ 3006 w 3257"/>
                  <a:gd name="T95" fmla="*/ 201 h 929"/>
                  <a:gd name="T96" fmla="*/ 2974 w 3257"/>
                  <a:gd name="T97" fmla="*/ 647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57" h="929">
                    <a:moveTo>
                      <a:pt x="3217" y="164"/>
                    </a:moveTo>
                    <a:cubicBezTo>
                      <a:pt x="3218" y="155"/>
                      <a:pt x="3198" y="119"/>
                      <a:pt x="3192" y="114"/>
                    </a:cubicBezTo>
                    <a:cubicBezTo>
                      <a:pt x="3109" y="61"/>
                      <a:pt x="3060" y="5"/>
                      <a:pt x="2943" y="4"/>
                    </a:cubicBezTo>
                    <a:cubicBezTo>
                      <a:pt x="2832" y="4"/>
                      <a:pt x="2721" y="0"/>
                      <a:pt x="2610" y="4"/>
                    </a:cubicBezTo>
                    <a:cubicBezTo>
                      <a:pt x="2337" y="12"/>
                      <a:pt x="2064" y="24"/>
                      <a:pt x="1791" y="33"/>
                    </a:cubicBezTo>
                    <a:cubicBezTo>
                      <a:pt x="1736" y="35"/>
                      <a:pt x="1680" y="37"/>
                      <a:pt x="1627" y="38"/>
                    </a:cubicBezTo>
                    <a:cubicBezTo>
                      <a:pt x="1574" y="37"/>
                      <a:pt x="1520" y="35"/>
                      <a:pt x="1466" y="33"/>
                    </a:cubicBezTo>
                    <a:cubicBezTo>
                      <a:pt x="1193" y="24"/>
                      <a:pt x="920" y="12"/>
                      <a:pt x="647" y="4"/>
                    </a:cubicBezTo>
                    <a:cubicBezTo>
                      <a:pt x="536" y="0"/>
                      <a:pt x="425" y="4"/>
                      <a:pt x="314" y="4"/>
                    </a:cubicBezTo>
                    <a:cubicBezTo>
                      <a:pt x="197" y="5"/>
                      <a:pt x="148" y="61"/>
                      <a:pt x="66" y="114"/>
                    </a:cubicBezTo>
                    <a:cubicBezTo>
                      <a:pt x="59" y="119"/>
                      <a:pt x="40" y="155"/>
                      <a:pt x="40" y="164"/>
                    </a:cubicBezTo>
                    <a:cubicBezTo>
                      <a:pt x="47" y="261"/>
                      <a:pt x="0" y="357"/>
                      <a:pt x="110" y="430"/>
                    </a:cubicBezTo>
                    <a:cubicBezTo>
                      <a:pt x="142" y="468"/>
                      <a:pt x="142" y="545"/>
                      <a:pt x="153" y="595"/>
                    </a:cubicBezTo>
                    <a:cubicBezTo>
                      <a:pt x="190" y="767"/>
                      <a:pt x="318" y="860"/>
                      <a:pt x="501" y="886"/>
                    </a:cubicBezTo>
                    <a:cubicBezTo>
                      <a:pt x="719" y="929"/>
                      <a:pt x="1047" y="915"/>
                      <a:pt x="1114" y="902"/>
                    </a:cubicBezTo>
                    <a:cubicBezTo>
                      <a:pt x="1198" y="893"/>
                      <a:pt x="1271" y="842"/>
                      <a:pt x="1313" y="785"/>
                    </a:cubicBezTo>
                    <a:cubicBezTo>
                      <a:pt x="1370" y="706"/>
                      <a:pt x="1420" y="623"/>
                      <a:pt x="1469" y="541"/>
                    </a:cubicBezTo>
                    <a:cubicBezTo>
                      <a:pt x="1496" y="494"/>
                      <a:pt x="1515" y="444"/>
                      <a:pt x="1538" y="395"/>
                    </a:cubicBezTo>
                    <a:cubicBezTo>
                      <a:pt x="1555" y="359"/>
                      <a:pt x="1581" y="343"/>
                      <a:pt x="1627" y="343"/>
                    </a:cubicBezTo>
                    <a:cubicBezTo>
                      <a:pt x="1674" y="343"/>
                      <a:pt x="1702" y="359"/>
                      <a:pt x="1719" y="395"/>
                    </a:cubicBezTo>
                    <a:cubicBezTo>
                      <a:pt x="1741" y="444"/>
                      <a:pt x="1762" y="494"/>
                      <a:pt x="1789" y="541"/>
                    </a:cubicBezTo>
                    <a:cubicBezTo>
                      <a:pt x="1838" y="623"/>
                      <a:pt x="1888" y="706"/>
                      <a:pt x="1945" y="785"/>
                    </a:cubicBezTo>
                    <a:cubicBezTo>
                      <a:pt x="1986" y="842"/>
                      <a:pt x="2060" y="893"/>
                      <a:pt x="2143" y="902"/>
                    </a:cubicBezTo>
                    <a:cubicBezTo>
                      <a:pt x="2210" y="915"/>
                      <a:pt x="2539" y="929"/>
                      <a:pt x="2757" y="886"/>
                    </a:cubicBezTo>
                    <a:cubicBezTo>
                      <a:pt x="2940" y="860"/>
                      <a:pt x="3068" y="767"/>
                      <a:pt x="3105" y="595"/>
                    </a:cubicBezTo>
                    <a:cubicBezTo>
                      <a:pt x="3116" y="545"/>
                      <a:pt x="3116" y="468"/>
                      <a:pt x="3148" y="430"/>
                    </a:cubicBezTo>
                    <a:cubicBezTo>
                      <a:pt x="3257" y="357"/>
                      <a:pt x="3210" y="261"/>
                      <a:pt x="3217" y="164"/>
                    </a:cubicBezTo>
                    <a:close/>
                    <a:moveTo>
                      <a:pt x="1434" y="372"/>
                    </a:moveTo>
                    <a:cubicBezTo>
                      <a:pt x="1414" y="494"/>
                      <a:pt x="1357" y="604"/>
                      <a:pt x="1277" y="704"/>
                    </a:cubicBezTo>
                    <a:cubicBezTo>
                      <a:pt x="1222" y="774"/>
                      <a:pt x="1143" y="813"/>
                      <a:pt x="1046" y="830"/>
                    </a:cubicBezTo>
                    <a:cubicBezTo>
                      <a:pt x="866" y="860"/>
                      <a:pt x="688" y="845"/>
                      <a:pt x="510" y="823"/>
                    </a:cubicBezTo>
                    <a:cubicBezTo>
                      <a:pt x="394" y="808"/>
                      <a:pt x="316" y="746"/>
                      <a:pt x="283" y="647"/>
                    </a:cubicBezTo>
                    <a:cubicBezTo>
                      <a:pt x="235" y="501"/>
                      <a:pt x="225" y="352"/>
                      <a:pt x="252" y="201"/>
                    </a:cubicBezTo>
                    <a:cubicBezTo>
                      <a:pt x="262" y="141"/>
                      <a:pt x="296" y="99"/>
                      <a:pt x="365" y="93"/>
                    </a:cubicBezTo>
                    <a:cubicBezTo>
                      <a:pt x="490" y="81"/>
                      <a:pt x="664" y="76"/>
                      <a:pt x="740" y="74"/>
                    </a:cubicBezTo>
                    <a:cubicBezTo>
                      <a:pt x="811" y="74"/>
                      <a:pt x="887" y="73"/>
                      <a:pt x="957" y="80"/>
                    </a:cubicBezTo>
                    <a:cubicBezTo>
                      <a:pt x="1065" y="91"/>
                      <a:pt x="1174" y="102"/>
                      <a:pt x="1277" y="130"/>
                    </a:cubicBezTo>
                    <a:cubicBezTo>
                      <a:pt x="1401" y="165"/>
                      <a:pt x="1453" y="258"/>
                      <a:pt x="1434" y="372"/>
                    </a:cubicBezTo>
                    <a:close/>
                    <a:moveTo>
                      <a:pt x="2974" y="647"/>
                    </a:moveTo>
                    <a:cubicBezTo>
                      <a:pt x="2941" y="746"/>
                      <a:pt x="2864" y="808"/>
                      <a:pt x="2748" y="823"/>
                    </a:cubicBezTo>
                    <a:cubicBezTo>
                      <a:pt x="2570" y="845"/>
                      <a:pt x="2392" y="860"/>
                      <a:pt x="2212" y="830"/>
                    </a:cubicBezTo>
                    <a:cubicBezTo>
                      <a:pt x="2114" y="813"/>
                      <a:pt x="2036" y="774"/>
                      <a:pt x="1981" y="704"/>
                    </a:cubicBezTo>
                    <a:cubicBezTo>
                      <a:pt x="1901" y="604"/>
                      <a:pt x="1844" y="494"/>
                      <a:pt x="1824" y="372"/>
                    </a:cubicBezTo>
                    <a:cubicBezTo>
                      <a:pt x="1805" y="258"/>
                      <a:pt x="1857" y="165"/>
                      <a:pt x="1981" y="130"/>
                    </a:cubicBezTo>
                    <a:cubicBezTo>
                      <a:pt x="2083" y="102"/>
                      <a:pt x="2193" y="91"/>
                      <a:pt x="2300" y="80"/>
                    </a:cubicBezTo>
                    <a:cubicBezTo>
                      <a:pt x="2371" y="73"/>
                      <a:pt x="2447" y="74"/>
                      <a:pt x="2518" y="74"/>
                    </a:cubicBezTo>
                    <a:cubicBezTo>
                      <a:pt x="2594" y="76"/>
                      <a:pt x="2768" y="81"/>
                      <a:pt x="2893" y="93"/>
                    </a:cubicBezTo>
                    <a:cubicBezTo>
                      <a:pt x="2962" y="99"/>
                      <a:pt x="2995" y="141"/>
                      <a:pt x="3006" y="201"/>
                    </a:cubicBezTo>
                    <a:cubicBezTo>
                      <a:pt x="3033" y="352"/>
                      <a:pt x="3023" y="501"/>
                      <a:pt x="2974" y="647"/>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ïśḷíḍe">
                <a:extLst>
                  <a:ext uri="{FF2B5EF4-FFF2-40B4-BE49-F238E27FC236}">
                    <a16:creationId xmlns:a16="http://schemas.microsoft.com/office/drawing/2014/main" id="{7CFB355E-528F-44AD-A387-B7E648D8D134}"/>
                  </a:ext>
                </a:extLst>
              </p:cNvPr>
              <p:cNvSpPr/>
              <p:nvPr/>
            </p:nvSpPr>
            <p:spPr bwMode="auto">
              <a:xfrm>
                <a:off x="4850332" y="3709707"/>
                <a:ext cx="911606" cy="642037"/>
              </a:xfrm>
              <a:custGeom>
                <a:avLst/>
                <a:gdLst>
                  <a:gd name="T0" fmla="*/ 3045 w 3157"/>
                  <a:gd name="T1" fmla="*/ 0 h 2221"/>
                  <a:gd name="T2" fmla="*/ 2899 w 3157"/>
                  <a:gd name="T3" fmla="*/ 558 h 2221"/>
                  <a:gd name="T4" fmla="*/ 2844 w 3157"/>
                  <a:gd name="T5" fmla="*/ 681 h 2221"/>
                  <a:gd name="T6" fmla="*/ 2218 w 3157"/>
                  <a:gd name="T7" fmla="*/ 941 h 2221"/>
                  <a:gd name="T8" fmla="*/ 1732 w 3157"/>
                  <a:gd name="T9" fmla="*/ 768 h 2221"/>
                  <a:gd name="T10" fmla="*/ 1579 w 3157"/>
                  <a:gd name="T11" fmla="*/ 770 h 2221"/>
                  <a:gd name="T12" fmla="*/ 1425 w 3157"/>
                  <a:gd name="T13" fmla="*/ 768 h 2221"/>
                  <a:gd name="T14" fmla="*/ 939 w 3157"/>
                  <a:gd name="T15" fmla="*/ 941 h 2221"/>
                  <a:gd name="T16" fmla="*/ 313 w 3157"/>
                  <a:gd name="T17" fmla="*/ 681 h 2221"/>
                  <a:gd name="T18" fmla="*/ 258 w 3157"/>
                  <a:gd name="T19" fmla="*/ 558 h 2221"/>
                  <a:gd name="T20" fmla="*/ 112 w 3157"/>
                  <a:gd name="T21" fmla="*/ 0 h 2221"/>
                  <a:gd name="T22" fmla="*/ 0 w 3157"/>
                  <a:gd name="T23" fmla="*/ 0 h 2221"/>
                  <a:gd name="T24" fmla="*/ 83 w 3157"/>
                  <a:gd name="T25" fmla="*/ 605 h 2221"/>
                  <a:gd name="T26" fmla="*/ 1516 w 3157"/>
                  <a:gd name="T27" fmla="*/ 2218 h 2221"/>
                  <a:gd name="T28" fmla="*/ 1576 w 3157"/>
                  <a:gd name="T29" fmla="*/ 2221 h 2221"/>
                  <a:gd name="T30" fmla="*/ 1576 w 3157"/>
                  <a:gd name="T31" fmla="*/ 2221 h 2221"/>
                  <a:gd name="T32" fmla="*/ 1576 w 3157"/>
                  <a:gd name="T33" fmla="*/ 2221 h 2221"/>
                  <a:gd name="T34" fmla="*/ 1576 w 3157"/>
                  <a:gd name="T35" fmla="*/ 2221 h 2221"/>
                  <a:gd name="T36" fmla="*/ 1578 w 3157"/>
                  <a:gd name="T37" fmla="*/ 2221 h 2221"/>
                  <a:gd name="T38" fmla="*/ 1580 w 3157"/>
                  <a:gd name="T39" fmla="*/ 2221 h 2221"/>
                  <a:gd name="T40" fmla="*/ 1580 w 3157"/>
                  <a:gd name="T41" fmla="*/ 2221 h 2221"/>
                  <a:gd name="T42" fmla="*/ 1584 w 3157"/>
                  <a:gd name="T43" fmla="*/ 2221 h 2221"/>
                  <a:gd name="T44" fmla="*/ 1584 w 3157"/>
                  <a:gd name="T45" fmla="*/ 2221 h 2221"/>
                  <a:gd name="T46" fmla="*/ 1642 w 3157"/>
                  <a:gd name="T47" fmla="*/ 2218 h 2221"/>
                  <a:gd name="T48" fmla="*/ 3075 w 3157"/>
                  <a:gd name="T49" fmla="*/ 605 h 2221"/>
                  <a:gd name="T50" fmla="*/ 3157 w 3157"/>
                  <a:gd name="T51" fmla="*/ 0 h 2221"/>
                  <a:gd name="T52" fmla="*/ 3045 w 3157"/>
                  <a:gd name="T53" fmla="*/ 0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57" h="2221">
                    <a:moveTo>
                      <a:pt x="3045" y="0"/>
                    </a:moveTo>
                    <a:cubicBezTo>
                      <a:pt x="3050" y="60"/>
                      <a:pt x="2978" y="380"/>
                      <a:pt x="2899" y="558"/>
                    </a:cubicBezTo>
                    <a:cubicBezTo>
                      <a:pt x="2879" y="602"/>
                      <a:pt x="2861" y="643"/>
                      <a:pt x="2844" y="681"/>
                    </a:cubicBezTo>
                    <a:cubicBezTo>
                      <a:pt x="2736" y="919"/>
                      <a:pt x="2447" y="1067"/>
                      <a:pt x="2218" y="941"/>
                    </a:cubicBezTo>
                    <a:cubicBezTo>
                      <a:pt x="2104" y="879"/>
                      <a:pt x="2037" y="808"/>
                      <a:pt x="1732" y="768"/>
                    </a:cubicBezTo>
                    <a:cubicBezTo>
                      <a:pt x="1579" y="770"/>
                      <a:pt x="1579" y="770"/>
                      <a:pt x="1579" y="770"/>
                    </a:cubicBezTo>
                    <a:cubicBezTo>
                      <a:pt x="1425" y="768"/>
                      <a:pt x="1425" y="768"/>
                      <a:pt x="1425" y="768"/>
                    </a:cubicBezTo>
                    <a:cubicBezTo>
                      <a:pt x="1120" y="808"/>
                      <a:pt x="1053" y="879"/>
                      <a:pt x="939" y="941"/>
                    </a:cubicBezTo>
                    <a:cubicBezTo>
                      <a:pt x="710" y="1067"/>
                      <a:pt x="421" y="919"/>
                      <a:pt x="313" y="681"/>
                    </a:cubicBezTo>
                    <a:cubicBezTo>
                      <a:pt x="296" y="643"/>
                      <a:pt x="278" y="602"/>
                      <a:pt x="258" y="558"/>
                    </a:cubicBezTo>
                    <a:cubicBezTo>
                      <a:pt x="179" y="380"/>
                      <a:pt x="107" y="60"/>
                      <a:pt x="112" y="0"/>
                    </a:cubicBezTo>
                    <a:cubicBezTo>
                      <a:pt x="0" y="0"/>
                      <a:pt x="0" y="0"/>
                      <a:pt x="0" y="0"/>
                    </a:cubicBezTo>
                    <a:cubicBezTo>
                      <a:pt x="14" y="208"/>
                      <a:pt x="39" y="417"/>
                      <a:pt x="83" y="605"/>
                    </a:cubicBezTo>
                    <a:cubicBezTo>
                      <a:pt x="83" y="605"/>
                      <a:pt x="303" y="2136"/>
                      <a:pt x="1516" y="2218"/>
                    </a:cubicBezTo>
                    <a:cubicBezTo>
                      <a:pt x="1516" y="2218"/>
                      <a:pt x="1536" y="2220"/>
                      <a:pt x="1576" y="2221"/>
                    </a:cubicBezTo>
                    <a:cubicBezTo>
                      <a:pt x="1576" y="2221"/>
                      <a:pt x="1576" y="2221"/>
                      <a:pt x="1576" y="2221"/>
                    </a:cubicBezTo>
                    <a:cubicBezTo>
                      <a:pt x="1576" y="2221"/>
                      <a:pt x="1576" y="2221"/>
                      <a:pt x="1576" y="2221"/>
                    </a:cubicBezTo>
                    <a:cubicBezTo>
                      <a:pt x="1576" y="2221"/>
                      <a:pt x="1576" y="2221"/>
                      <a:pt x="1576" y="2221"/>
                    </a:cubicBezTo>
                    <a:cubicBezTo>
                      <a:pt x="1576" y="2221"/>
                      <a:pt x="1578" y="2221"/>
                      <a:pt x="1578" y="2221"/>
                    </a:cubicBezTo>
                    <a:cubicBezTo>
                      <a:pt x="1578" y="2221"/>
                      <a:pt x="1580" y="2221"/>
                      <a:pt x="1580" y="2221"/>
                    </a:cubicBezTo>
                    <a:cubicBezTo>
                      <a:pt x="1580" y="2221"/>
                      <a:pt x="1580" y="2221"/>
                      <a:pt x="1580" y="2221"/>
                    </a:cubicBezTo>
                    <a:cubicBezTo>
                      <a:pt x="1580" y="2221"/>
                      <a:pt x="1580" y="2221"/>
                      <a:pt x="1584" y="2221"/>
                    </a:cubicBezTo>
                    <a:cubicBezTo>
                      <a:pt x="1584" y="2221"/>
                      <a:pt x="1584" y="2221"/>
                      <a:pt x="1584" y="2221"/>
                    </a:cubicBezTo>
                    <a:cubicBezTo>
                      <a:pt x="1620" y="2220"/>
                      <a:pt x="1642" y="2218"/>
                      <a:pt x="1642" y="2218"/>
                    </a:cubicBezTo>
                    <a:cubicBezTo>
                      <a:pt x="2856" y="2136"/>
                      <a:pt x="3075" y="605"/>
                      <a:pt x="3075" y="605"/>
                    </a:cubicBezTo>
                    <a:cubicBezTo>
                      <a:pt x="3118" y="417"/>
                      <a:pt x="3143" y="208"/>
                      <a:pt x="3157" y="0"/>
                    </a:cubicBezTo>
                    <a:lnTo>
                      <a:pt x="3045" y="0"/>
                    </a:lnTo>
                    <a:close/>
                  </a:path>
                </a:pathLst>
              </a:custGeom>
              <a:solidFill>
                <a:srgbClr val="39261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îṣ1íḓè">
                <a:extLst>
                  <a:ext uri="{FF2B5EF4-FFF2-40B4-BE49-F238E27FC236}">
                    <a16:creationId xmlns:a16="http://schemas.microsoft.com/office/drawing/2014/main" id="{E1AA6F88-BFB7-4D43-9980-01249C85793F}"/>
                  </a:ext>
                </a:extLst>
              </p:cNvPr>
              <p:cNvSpPr/>
              <p:nvPr/>
            </p:nvSpPr>
            <p:spPr bwMode="auto">
              <a:xfrm>
                <a:off x="5182220" y="4066234"/>
                <a:ext cx="240583" cy="107248"/>
              </a:xfrm>
              <a:custGeom>
                <a:avLst/>
                <a:gdLst>
                  <a:gd name="T0" fmla="*/ 415 w 834"/>
                  <a:gd name="T1" fmla="*/ 374 h 374"/>
                  <a:gd name="T2" fmla="*/ 834 w 834"/>
                  <a:gd name="T3" fmla="*/ 0 h 374"/>
                  <a:gd name="T4" fmla="*/ 0 w 834"/>
                  <a:gd name="T5" fmla="*/ 0 h 374"/>
                  <a:gd name="T6" fmla="*/ 415 w 834"/>
                  <a:gd name="T7" fmla="*/ 374 h 374"/>
                </a:gdLst>
                <a:ahLst/>
                <a:cxnLst>
                  <a:cxn ang="0">
                    <a:pos x="T0" y="T1"/>
                  </a:cxn>
                  <a:cxn ang="0">
                    <a:pos x="T2" y="T3"/>
                  </a:cxn>
                  <a:cxn ang="0">
                    <a:pos x="T4" y="T5"/>
                  </a:cxn>
                  <a:cxn ang="0">
                    <a:pos x="T6" y="T7"/>
                  </a:cxn>
                </a:cxnLst>
                <a:rect l="0" t="0" r="r" b="b"/>
                <a:pathLst>
                  <a:path w="834" h="374">
                    <a:moveTo>
                      <a:pt x="415" y="374"/>
                    </a:moveTo>
                    <a:cubicBezTo>
                      <a:pt x="571" y="372"/>
                      <a:pt x="763" y="260"/>
                      <a:pt x="834" y="0"/>
                    </a:cubicBezTo>
                    <a:cubicBezTo>
                      <a:pt x="0" y="0"/>
                      <a:pt x="0" y="0"/>
                      <a:pt x="0" y="0"/>
                    </a:cubicBezTo>
                    <a:cubicBezTo>
                      <a:pt x="72" y="260"/>
                      <a:pt x="265" y="372"/>
                      <a:pt x="415" y="3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íşlïḍê">
                <a:extLst>
                  <a:ext uri="{FF2B5EF4-FFF2-40B4-BE49-F238E27FC236}">
                    <a16:creationId xmlns:a16="http://schemas.microsoft.com/office/drawing/2014/main" id="{7AA38BD9-5872-4C58-B6A9-B76D4813652C}"/>
                  </a:ext>
                </a:extLst>
              </p:cNvPr>
              <p:cNvSpPr/>
              <p:nvPr/>
            </p:nvSpPr>
            <p:spPr bwMode="auto">
              <a:xfrm>
                <a:off x="5172075" y="4060437"/>
                <a:ext cx="260873" cy="126089"/>
              </a:xfrm>
              <a:custGeom>
                <a:avLst/>
                <a:gdLst>
                  <a:gd name="T0" fmla="*/ 903 w 907"/>
                  <a:gd name="T1" fmla="*/ 6 h 435"/>
                  <a:gd name="T2" fmla="*/ 891 w 907"/>
                  <a:gd name="T3" fmla="*/ 0 h 435"/>
                  <a:gd name="T4" fmla="*/ 16 w 907"/>
                  <a:gd name="T5" fmla="*/ 0 h 435"/>
                  <a:gd name="T6" fmla="*/ 4 w 907"/>
                  <a:gd name="T7" fmla="*/ 6 h 435"/>
                  <a:gd name="T8" fmla="*/ 2 w 907"/>
                  <a:gd name="T9" fmla="*/ 19 h 435"/>
                  <a:gd name="T10" fmla="*/ 452 w 907"/>
                  <a:gd name="T11" fmla="*/ 435 h 435"/>
                  <a:gd name="T12" fmla="*/ 905 w 907"/>
                  <a:gd name="T13" fmla="*/ 19 h 435"/>
                  <a:gd name="T14" fmla="*/ 903 w 907"/>
                  <a:gd name="T15" fmla="*/ 6 h 435"/>
                  <a:gd name="T16" fmla="*/ 452 w 907"/>
                  <a:gd name="T17" fmla="*/ 404 h 435"/>
                  <a:gd name="T18" fmla="*/ 37 w 907"/>
                  <a:gd name="T19" fmla="*/ 31 h 435"/>
                  <a:gd name="T20" fmla="*/ 871 w 907"/>
                  <a:gd name="T21" fmla="*/ 31 h 435"/>
                  <a:gd name="T22" fmla="*/ 452 w 907"/>
                  <a:gd name="T23" fmla="*/ 40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435">
                    <a:moveTo>
                      <a:pt x="903" y="6"/>
                    </a:moveTo>
                    <a:cubicBezTo>
                      <a:pt x="900" y="2"/>
                      <a:pt x="895" y="0"/>
                      <a:pt x="891" y="0"/>
                    </a:cubicBezTo>
                    <a:cubicBezTo>
                      <a:pt x="16" y="0"/>
                      <a:pt x="16" y="0"/>
                      <a:pt x="16" y="0"/>
                    </a:cubicBezTo>
                    <a:cubicBezTo>
                      <a:pt x="12" y="0"/>
                      <a:pt x="7" y="2"/>
                      <a:pt x="4" y="6"/>
                    </a:cubicBezTo>
                    <a:cubicBezTo>
                      <a:pt x="1" y="10"/>
                      <a:pt x="0" y="15"/>
                      <a:pt x="2" y="19"/>
                    </a:cubicBezTo>
                    <a:cubicBezTo>
                      <a:pt x="73" y="287"/>
                      <a:pt x="287" y="433"/>
                      <a:pt x="452" y="435"/>
                    </a:cubicBezTo>
                    <a:cubicBezTo>
                      <a:pt x="624" y="433"/>
                      <a:pt x="836" y="290"/>
                      <a:pt x="905" y="19"/>
                    </a:cubicBezTo>
                    <a:cubicBezTo>
                      <a:pt x="907" y="15"/>
                      <a:pt x="906" y="10"/>
                      <a:pt x="903" y="6"/>
                    </a:cubicBezTo>
                    <a:close/>
                    <a:moveTo>
                      <a:pt x="452" y="404"/>
                    </a:moveTo>
                    <a:cubicBezTo>
                      <a:pt x="302" y="403"/>
                      <a:pt x="109" y="271"/>
                      <a:pt x="37" y="31"/>
                    </a:cubicBezTo>
                    <a:cubicBezTo>
                      <a:pt x="871" y="31"/>
                      <a:pt x="871" y="31"/>
                      <a:pt x="871" y="31"/>
                    </a:cubicBezTo>
                    <a:cubicBezTo>
                      <a:pt x="800" y="274"/>
                      <a:pt x="608" y="403"/>
                      <a:pt x="452" y="404"/>
                    </a:cubicBezTo>
                    <a:close/>
                  </a:path>
                </a:pathLst>
              </a:custGeom>
              <a:solidFill>
                <a:srgbClr val="E341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íṥḻíḓê">
                <a:extLst>
                  <a:ext uri="{FF2B5EF4-FFF2-40B4-BE49-F238E27FC236}">
                    <a16:creationId xmlns:a16="http://schemas.microsoft.com/office/drawing/2014/main" id="{D5D92DFB-BADE-47B6-9C93-BC050EDBC907}"/>
                  </a:ext>
                </a:extLst>
              </p:cNvPr>
              <p:cNvSpPr/>
              <p:nvPr/>
            </p:nvSpPr>
            <p:spPr bwMode="auto">
              <a:xfrm>
                <a:off x="5190916" y="4092321"/>
                <a:ext cx="223191" cy="62320"/>
              </a:xfrm>
              <a:custGeom>
                <a:avLst/>
                <a:gdLst>
                  <a:gd name="T0" fmla="*/ 773 w 773"/>
                  <a:gd name="T1" fmla="*/ 0 h 216"/>
                  <a:gd name="T2" fmla="*/ 0 w 773"/>
                  <a:gd name="T3" fmla="*/ 0 h 216"/>
                  <a:gd name="T4" fmla="*/ 173 w 773"/>
                  <a:gd name="T5" fmla="*/ 216 h 216"/>
                  <a:gd name="T6" fmla="*/ 600 w 773"/>
                  <a:gd name="T7" fmla="*/ 216 h 216"/>
                  <a:gd name="T8" fmla="*/ 773 w 773"/>
                  <a:gd name="T9" fmla="*/ 0 h 216"/>
                </a:gdLst>
                <a:ahLst/>
                <a:cxnLst>
                  <a:cxn ang="0">
                    <a:pos x="T0" y="T1"/>
                  </a:cxn>
                  <a:cxn ang="0">
                    <a:pos x="T2" y="T3"/>
                  </a:cxn>
                  <a:cxn ang="0">
                    <a:pos x="T4" y="T5"/>
                  </a:cxn>
                  <a:cxn ang="0">
                    <a:pos x="T6" y="T7"/>
                  </a:cxn>
                  <a:cxn ang="0">
                    <a:pos x="T8" y="T9"/>
                  </a:cxn>
                </a:cxnLst>
                <a:rect l="0" t="0" r="r" b="b"/>
                <a:pathLst>
                  <a:path w="773" h="216">
                    <a:moveTo>
                      <a:pt x="773" y="0"/>
                    </a:moveTo>
                    <a:cubicBezTo>
                      <a:pt x="0" y="0"/>
                      <a:pt x="0" y="0"/>
                      <a:pt x="0" y="0"/>
                    </a:cubicBezTo>
                    <a:cubicBezTo>
                      <a:pt x="35" y="96"/>
                      <a:pt x="116" y="172"/>
                      <a:pt x="173" y="216"/>
                    </a:cubicBezTo>
                    <a:cubicBezTo>
                      <a:pt x="600" y="216"/>
                      <a:pt x="600" y="216"/>
                      <a:pt x="600" y="216"/>
                    </a:cubicBezTo>
                    <a:cubicBezTo>
                      <a:pt x="669" y="172"/>
                      <a:pt x="734" y="92"/>
                      <a:pt x="773" y="0"/>
                    </a:cubicBezTo>
                    <a:close/>
                  </a:path>
                </a:pathLst>
              </a:custGeom>
              <a:solidFill>
                <a:srgbClr val="F5969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íṣḷíḓé">
                <a:extLst>
                  <a:ext uri="{FF2B5EF4-FFF2-40B4-BE49-F238E27FC236}">
                    <a16:creationId xmlns:a16="http://schemas.microsoft.com/office/drawing/2014/main" id="{CCC34866-192A-449B-A148-550EFAA5A534}"/>
                  </a:ext>
                </a:extLst>
              </p:cNvPr>
              <p:cNvSpPr/>
              <p:nvPr/>
            </p:nvSpPr>
            <p:spPr bwMode="auto">
              <a:xfrm>
                <a:off x="5256134" y="3866231"/>
                <a:ext cx="92755" cy="34783"/>
              </a:xfrm>
              <a:custGeom>
                <a:avLst/>
                <a:gdLst>
                  <a:gd name="T0" fmla="*/ 224 w 323"/>
                  <a:gd name="T1" fmla="*/ 53 h 120"/>
                  <a:gd name="T2" fmla="*/ 162 w 323"/>
                  <a:gd name="T3" fmla="*/ 82 h 120"/>
                  <a:gd name="T4" fmla="*/ 100 w 323"/>
                  <a:gd name="T5" fmla="*/ 53 h 120"/>
                  <a:gd name="T6" fmla="*/ 0 w 323"/>
                  <a:gd name="T7" fmla="*/ 70 h 120"/>
                  <a:gd name="T8" fmla="*/ 102 w 323"/>
                  <a:gd name="T9" fmla="*/ 95 h 120"/>
                  <a:gd name="T10" fmla="*/ 162 w 323"/>
                  <a:gd name="T11" fmla="*/ 119 h 120"/>
                  <a:gd name="T12" fmla="*/ 222 w 323"/>
                  <a:gd name="T13" fmla="*/ 95 h 120"/>
                  <a:gd name="T14" fmla="*/ 323 w 323"/>
                  <a:gd name="T15" fmla="*/ 70 h 120"/>
                  <a:gd name="T16" fmla="*/ 224 w 323"/>
                  <a:gd name="T17" fmla="*/ 5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120">
                    <a:moveTo>
                      <a:pt x="224" y="53"/>
                    </a:moveTo>
                    <a:cubicBezTo>
                      <a:pt x="224" y="53"/>
                      <a:pt x="199" y="82"/>
                      <a:pt x="162" y="82"/>
                    </a:cubicBezTo>
                    <a:cubicBezTo>
                      <a:pt x="125" y="82"/>
                      <a:pt x="100" y="53"/>
                      <a:pt x="100" y="53"/>
                    </a:cubicBezTo>
                    <a:cubicBezTo>
                      <a:pt x="13" y="0"/>
                      <a:pt x="0" y="70"/>
                      <a:pt x="0" y="70"/>
                    </a:cubicBezTo>
                    <a:cubicBezTo>
                      <a:pt x="5" y="112"/>
                      <a:pt x="102" y="95"/>
                      <a:pt x="102" y="95"/>
                    </a:cubicBezTo>
                    <a:cubicBezTo>
                      <a:pt x="122" y="115"/>
                      <a:pt x="143" y="120"/>
                      <a:pt x="162" y="119"/>
                    </a:cubicBezTo>
                    <a:cubicBezTo>
                      <a:pt x="180" y="120"/>
                      <a:pt x="201" y="115"/>
                      <a:pt x="222" y="95"/>
                    </a:cubicBezTo>
                    <a:cubicBezTo>
                      <a:pt x="222" y="95"/>
                      <a:pt x="319" y="112"/>
                      <a:pt x="323" y="70"/>
                    </a:cubicBezTo>
                    <a:cubicBezTo>
                      <a:pt x="323" y="70"/>
                      <a:pt x="310" y="0"/>
                      <a:pt x="224" y="53"/>
                    </a:cubicBezTo>
                    <a:close/>
                  </a:path>
                </a:pathLst>
              </a:custGeom>
              <a:solidFill>
                <a:srgbClr val="BA946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ş1íḑè">
                <a:extLst>
                  <a:ext uri="{FF2B5EF4-FFF2-40B4-BE49-F238E27FC236}">
                    <a16:creationId xmlns:a16="http://schemas.microsoft.com/office/drawing/2014/main" id="{C309C4CB-ED3C-4213-8B0A-58B9F4B29DE8}"/>
                  </a:ext>
                </a:extLst>
              </p:cNvPr>
              <p:cNvSpPr/>
              <p:nvPr/>
            </p:nvSpPr>
            <p:spPr bwMode="auto">
              <a:xfrm>
                <a:off x="5011204" y="4415514"/>
                <a:ext cx="584066" cy="1089869"/>
              </a:xfrm>
              <a:custGeom>
                <a:avLst/>
                <a:gdLst>
                  <a:gd name="T0" fmla="*/ 4 w 2025"/>
                  <a:gd name="T1" fmla="*/ 58 h 3776"/>
                  <a:gd name="T2" fmla="*/ 8 w 2025"/>
                  <a:gd name="T3" fmla="*/ 57 h 3776"/>
                  <a:gd name="T4" fmla="*/ 338 w 2025"/>
                  <a:gd name="T5" fmla="*/ 1761 h 3776"/>
                  <a:gd name="T6" fmla="*/ 340 w 2025"/>
                  <a:gd name="T7" fmla="*/ 1772 h 3776"/>
                  <a:gd name="T8" fmla="*/ 607 w 2025"/>
                  <a:gd name="T9" fmla="*/ 3149 h 3776"/>
                  <a:gd name="T10" fmla="*/ 728 w 2025"/>
                  <a:gd name="T11" fmla="*/ 3776 h 3776"/>
                  <a:gd name="T12" fmla="*/ 1308 w 2025"/>
                  <a:gd name="T13" fmla="*/ 3776 h 3776"/>
                  <a:gd name="T14" fmla="*/ 1413 w 2025"/>
                  <a:gd name="T15" fmla="*/ 3232 h 3776"/>
                  <a:gd name="T16" fmla="*/ 1695 w 2025"/>
                  <a:gd name="T17" fmla="*/ 1777 h 3776"/>
                  <a:gd name="T18" fmla="*/ 2025 w 2025"/>
                  <a:gd name="T19" fmla="*/ 72 h 3776"/>
                  <a:gd name="T20" fmla="*/ 1767 w 2025"/>
                  <a:gd name="T21" fmla="*/ 0 h 3776"/>
                  <a:gd name="T22" fmla="*/ 1111 w 2025"/>
                  <a:gd name="T23" fmla="*/ 461 h 3776"/>
                  <a:gd name="T24" fmla="*/ 289 w 2025"/>
                  <a:gd name="T25" fmla="*/ 0 h 3776"/>
                  <a:gd name="T26" fmla="*/ 0 w 2025"/>
                  <a:gd name="T27" fmla="*/ 58 h 3776"/>
                  <a:gd name="T28" fmla="*/ 4 w 2025"/>
                  <a:gd name="T29" fmla="*/ 57 h 3776"/>
                  <a:gd name="T30" fmla="*/ 4 w 2025"/>
                  <a:gd name="T31" fmla="*/ 58 h 3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5" h="3776">
                    <a:moveTo>
                      <a:pt x="4" y="58"/>
                    </a:moveTo>
                    <a:cubicBezTo>
                      <a:pt x="5" y="58"/>
                      <a:pt x="6" y="58"/>
                      <a:pt x="8" y="57"/>
                    </a:cubicBezTo>
                    <a:cubicBezTo>
                      <a:pt x="338" y="1761"/>
                      <a:pt x="338" y="1761"/>
                      <a:pt x="338" y="1761"/>
                    </a:cubicBezTo>
                    <a:cubicBezTo>
                      <a:pt x="340" y="1772"/>
                      <a:pt x="340" y="1772"/>
                      <a:pt x="340" y="1772"/>
                    </a:cubicBezTo>
                    <a:cubicBezTo>
                      <a:pt x="607" y="3149"/>
                      <a:pt x="607" y="3149"/>
                      <a:pt x="607" y="3149"/>
                    </a:cubicBezTo>
                    <a:cubicBezTo>
                      <a:pt x="728" y="3776"/>
                      <a:pt x="728" y="3776"/>
                      <a:pt x="728" y="3776"/>
                    </a:cubicBezTo>
                    <a:cubicBezTo>
                      <a:pt x="1308" y="3776"/>
                      <a:pt x="1308" y="3776"/>
                      <a:pt x="1308" y="3776"/>
                    </a:cubicBezTo>
                    <a:cubicBezTo>
                      <a:pt x="1413" y="3232"/>
                      <a:pt x="1413" y="3232"/>
                      <a:pt x="1413" y="3232"/>
                    </a:cubicBezTo>
                    <a:cubicBezTo>
                      <a:pt x="1695" y="1777"/>
                      <a:pt x="1695" y="1777"/>
                      <a:pt x="1695" y="1777"/>
                    </a:cubicBezTo>
                    <a:cubicBezTo>
                      <a:pt x="2025" y="72"/>
                      <a:pt x="2025" y="72"/>
                      <a:pt x="2025" y="72"/>
                    </a:cubicBezTo>
                    <a:cubicBezTo>
                      <a:pt x="1942" y="39"/>
                      <a:pt x="1856" y="14"/>
                      <a:pt x="1767" y="0"/>
                    </a:cubicBezTo>
                    <a:cubicBezTo>
                      <a:pt x="1767" y="0"/>
                      <a:pt x="1835" y="443"/>
                      <a:pt x="1111" y="461"/>
                    </a:cubicBezTo>
                    <a:cubicBezTo>
                      <a:pt x="299" y="482"/>
                      <a:pt x="289" y="0"/>
                      <a:pt x="289" y="0"/>
                    </a:cubicBezTo>
                    <a:cubicBezTo>
                      <a:pt x="189" y="10"/>
                      <a:pt x="93" y="31"/>
                      <a:pt x="0" y="58"/>
                    </a:cubicBezTo>
                    <a:cubicBezTo>
                      <a:pt x="1" y="58"/>
                      <a:pt x="3" y="58"/>
                      <a:pt x="4" y="57"/>
                    </a:cubicBezTo>
                    <a:lnTo>
                      <a:pt x="4" y="58"/>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íšḷïḋê">
                <a:extLst>
                  <a:ext uri="{FF2B5EF4-FFF2-40B4-BE49-F238E27FC236}">
                    <a16:creationId xmlns:a16="http://schemas.microsoft.com/office/drawing/2014/main" id="{641E10C4-0933-4BDD-8EFF-AB419627F0F2}"/>
                  </a:ext>
                </a:extLst>
              </p:cNvPr>
              <p:cNvSpPr/>
              <p:nvPr/>
            </p:nvSpPr>
            <p:spPr bwMode="auto">
              <a:xfrm>
                <a:off x="4280759" y="4431456"/>
                <a:ext cx="940592" cy="1073927"/>
              </a:xfrm>
              <a:custGeom>
                <a:avLst/>
                <a:gdLst>
                  <a:gd name="T0" fmla="*/ 3132 w 3253"/>
                  <a:gd name="T1" fmla="*/ 3092 h 3720"/>
                  <a:gd name="T2" fmla="*/ 2863 w 3253"/>
                  <a:gd name="T3" fmla="*/ 1703 h 3720"/>
                  <a:gd name="T4" fmla="*/ 2529 w 3253"/>
                  <a:gd name="T5" fmla="*/ 0 h 3720"/>
                  <a:gd name="T6" fmla="*/ 2524 w 3253"/>
                  <a:gd name="T7" fmla="*/ 0 h 3720"/>
                  <a:gd name="T8" fmla="*/ 2503 w 3253"/>
                  <a:gd name="T9" fmla="*/ 1 h 3720"/>
                  <a:gd name="T10" fmla="*/ 569 w 3253"/>
                  <a:gd name="T11" fmla="*/ 719 h 3720"/>
                  <a:gd name="T12" fmla="*/ 578 w 3253"/>
                  <a:gd name="T13" fmla="*/ 763 h 3720"/>
                  <a:gd name="T14" fmla="*/ 0 w 3253"/>
                  <a:gd name="T15" fmla="*/ 3720 h 3720"/>
                  <a:gd name="T16" fmla="*/ 1916 w 3253"/>
                  <a:gd name="T17" fmla="*/ 3720 h 3720"/>
                  <a:gd name="T18" fmla="*/ 2849 w 3253"/>
                  <a:gd name="T19" fmla="*/ 3720 h 3720"/>
                  <a:gd name="T20" fmla="*/ 3090 w 3253"/>
                  <a:gd name="T21" fmla="*/ 3720 h 3720"/>
                  <a:gd name="T22" fmla="*/ 3253 w 3253"/>
                  <a:gd name="T23" fmla="*/ 3720 h 3720"/>
                  <a:gd name="T24" fmla="*/ 3132 w 3253"/>
                  <a:gd name="T25" fmla="*/ 3092 h 3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3" h="3720">
                    <a:moveTo>
                      <a:pt x="3132" y="3092"/>
                    </a:moveTo>
                    <a:cubicBezTo>
                      <a:pt x="2863" y="1703"/>
                      <a:pt x="2863" y="1703"/>
                      <a:pt x="2863" y="1703"/>
                    </a:cubicBezTo>
                    <a:cubicBezTo>
                      <a:pt x="2529" y="0"/>
                      <a:pt x="2529" y="0"/>
                      <a:pt x="2529" y="0"/>
                    </a:cubicBezTo>
                    <a:cubicBezTo>
                      <a:pt x="2527" y="0"/>
                      <a:pt x="2526" y="0"/>
                      <a:pt x="2524" y="0"/>
                    </a:cubicBezTo>
                    <a:cubicBezTo>
                      <a:pt x="2517" y="0"/>
                      <a:pt x="2510" y="1"/>
                      <a:pt x="2503" y="1"/>
                    </a:cubicBezTo>
                    <a:cubicBezTo>
                      <a:pt x="1828" y="44"/>
                      <a:pt x="689" y="585"/>
                      <a:pt x="569" y="719"/>
                    </a:cubicBezTo>
                    <a:cubicBezTo>
                      <a:pt x="572" y="734"/>
                      <a:pt x="575" y="748"/>
                      <a:pt x="578" y="763"/>
                    </a:cubicBezTo>
                    <a:cubicBezTo>
                      <a:pt x="0" y="3720"/>
                      <a:pt x="0" y="3720"/>
                      <a:pt x="0" y="3720"/>
                    </a:cubicBezTo>
                    <a:cubicBezTo>
                      <a:pt x="1916" y="3720"/>
                      <a:pt x="1916" y="3720"/>
                      <a:pt x="1916" y="3720"/>
                    </a:cubicBezTo>
                    <a:cubicBezTo>
                      <a:pt x="2849" y="3720"/>
                      <a:pt x="2849" y="3720"/>
                      <a:pt x="2849" y="3720"/>
                    </a:cubicBezTo>
                    <a:cubicBezTo>
                      <a:pt x="3090" y="3720"/>
                      <a:pt x="3090" y="3720"/>
                      <a:pt x="3090" y="3720"/>
                    </a:cubicBezTo>
                    <a:cubicBezTo>
                      <a:pt x="3253" y="3720"/>
                      <a:pt x="3253" y="3720"/>
                      <a:pt x="3253" y="3720"/>
                    </a:cubicBezTo>
                    <a:lnTo>
                      <a:pt x="3132" y="3092"/>
                    </a:lnTo>
                    <a:close/>
                  </a:path>
                </a:pathLst>
              </a:custGeom>
              <a:solidFill>
                <a:srgbClr val="17151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îṥ1ïḋé">
                <a:extLst>
                  <a:ext uri="{FF2B5EF4-FFF2-40B4-BE49-F238E27FC236}">
                    <a16:creationId xmlns:a16="http://schemas.microsoft.com/office/drawing/2014/main" id="{3EC3C4ED-D054-4EF0-B531-7D0A4D291FE0}"/>
                  </a:ext>
                </a:extLst>
              </p:cNvPr>
              <p:cNvSpPr/>
              <p:nvPr/>
            </p:nvSpPr>
            <p:spPr bwMode="auto">
              <a:xfrm>
                <a:off x="5595269" y="4435804"/>
                <a:ext cx="0" cy="0"/>
              </a:xfrm>
              <a:custGeom>
                <a:avLst/>
                <a:gdLst>
                  <a:gd name="T0" fmla="*/ 1 w 1"/>
                  <a:gd name="T1" fmla="*/ 0 h 2"/>
                  <a:gd name="T2" fmla="*/ 0 w 1"/>
                  <a:gd name="T3" fmla="*/ 0 h 2"/>
                  <a:gd name="T4" fmla="*/ 0 w 1"/>
                  <a:gd name="T5" fmla="*/ 1 h 2"/>
                  <a:gd name="T6" fmla="*/ 0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cubicBezTo>
                      <a:pt x="1" y="0"/>
                      <a:pt x="0" y="0"/>
                      <a:pt x="0" y="0"/>
                    </a:cubicBezTo>
                    <a:cubicBezTo>
                      <a:pt x="0" y="1"/>
                      <a:pt x="0" y="1"/>
                      <a:pt x="0" y="1"/>
                    </a:cubicBezTo>
                    <a:cubicBezTo>
                      <a:pt x="0" y="1"/>
                      <a:pt x="0" y="2"/>
                      <a:pt x="0" y="2"/>
                    </a:cubicBezTo>
                    <a:lnTo>
                      <a:pt x="1" y="0"/>
                    </a:lnTo>
                    <a:close/>
                  </a:path>
                </a:pathLst>
              </a:custGeom>
              <a:solidFill>
                <a:srgbClr val="3C38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í$ḻîḑé">
                <a:extLst>
                  <a:ext uri="{FF2B5EF4-FFF2-40B4-BE49-F238E27FC236}">
                    <a16:creationId xmlns:a16="http://schemas.microsoft.com/office/drawing/2014/main" id="{CE60ADF6-F4D9-49DF-A158-6BA6639CD3CC}"/>
                  </a:ext>
                </a:extLst>
              </p:cNvPr>
              <p:cNvSpPr/>
              <p:nvPr/>
            </p:nvSpPr>
            <p:spPr bwMode="auto">
              <a:xfrm>
                <a:off x="5388020" y="4435804"/>
                <a:ext cx="942041" cy="1069579"/>
              </a:xfrm>
              <a:custGeom>
                <a:avLst/>
                <a:gdLst>
                  <a:gd name="T0" fmla="*/ 2686 w 3261"/>
                  <a:gd name="T1" fmla="*/ 761 h 3705"/>
                  <a:gd name="T2" fmla="*/ 2679 w 3261"/>
                  <a:gd name="T3" fmla="*/ 730 h 3705"/>
                  <a:gd name="T4" fmla="*/ 2682 w 3261"/>
                  <a:gd name="T5" fmla="*/ 719 h 3705"/>
                  <a:gd name="T6" fmla="*/ 718 w 3261"/>
                  <a:gd name="T7" fmla="*/ 0 h 3705"/>
                  <a:gd name="T8" fmla="*/ 718 w 3261"/>
                  <a:gd name="T9" fmla="*/ 0 h 3705"/>
                  <a:gd name="T10" fmla="*/ 718 w 3261"/>
                  <a:gd name="T11" fmla="*/ 2 h 3705"/>
                  <a:gd name="T12" fmla="*/ 107 w 3261"/>
                  <a:gd name="T13" fmla="*/ 3162 h 3705"/>
                  <a:gd name="T14" fmla="*/ 107 w 3261"/>
                  <a:gd name="T15" fmla="*/ 3162 h 3705"/>
                  <a:gd name="T16" fmla="*/ 0 w 3261"/>
                  <a:gd name="T17" fmla="*/ 3705 h 3705"/>
                  <a:gd name="T18" fmla="*/ 142 w 3261"/>
                  <a:gd name="T19" fmla="*/ 3705 h 3705"/>
                  <a:gd name="T20" fmla="*/ 505 w 3261"/>
                  <a:gd name="T21" fmla="*/ 3705 h 3705"/>
                  <a:gd name="T22" fmla="*/ 1872 w 3261"/>
                  <a:gd name="T23" fmla="*/ 3705 h 3705"/>
                  <a:gd name="T24" fmla="*/ 3261 w 3261"/>
                  <a:gd name="T25" fmla="*/ 3705 h 3705"/>
                  <a:gd name="T26" fmla="*/ 2686 w 3261"/>
                  <a:gd name="T27" fmla="*/ 761 h 3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61" h="3705">
                    <a:moveTo>
                      <a:pt x="2686" y="761"/>
                    </a:moveTo>
                    <a:cubicBezTo>
                      <a:pt x="2679" y="730"/>
                      <a:pt x="2679" y="730"/>
                      <a:pt x="2679" y="730"/>
                    </a:cubicBezTo>
                    <a:cubicBezTo>
                      <a:pt x="2680" y="726"/>
                      <a:pt x="2681" y="723"/>
                      <a:pt x="2682" y="719"/>
                    </a:cubicBezTo>
                    <a:cubicBezTo>
                      <a:pt x="2560" y="583"/>
                      <a:pt x="1389" y="29"/>
                      <a:pt x="718" y="0"/>
                    </a:cubicBezTo>
                    <a:cubicBezTo>
                      <a:pt x="718" y="0"/>
                      <a:pt x="718" y="0"/>
                      <a:pt x="718" y="0"/>
                    </a:cubicBezTo>
                    <a:cubicBezTo>
                      <a:pt x="718" y="2"/>
                      <a:pt x="718" y="2"/>
                      <a:pt x="718" y="2"/>
                    </a:cubicBezTo>
                    <a:cubicBezTo>
                      <a:pt x="107" y="3162"/>
                      <a:pt x="107" y="3162"/>
                      <a:pt x="107" y="3162"/>
                    </a:cubicBezTo>
                    <a:cubicBezTo>
                      <a:pt x="107" y="3162"/>
                      <a:pt x="107" y="3162"/>
                      <a:pt x="107" y="3162"/>
                    </a:cubicBezTo>
                    <a:cubicBezTo>
                      <a:pt x="0" y="3705"/>
                      <a:pt x="0" y="3705"/>
                      <a:pt x="0" y="3705"/>
                    </a:cubicBezTo>
                    <a:cubicBezTo>
                      <a:pt x="142" y="3705"/>
                      <a:pt x="142" y="3705"/>
                      <a:pt x="142" y="3705"/>
                    </a:cubicBezTo>
                    <a:cubicBezTo>
                      <a:pt x="505" y="3705"/>
                      <a:pt x="505" y="3705"/>
                      <a:pt x="505" y="3705"/>
                    </a:cubicBezTo>
                    <a:cubicBezTo>
                      <a:pt x="1872" y="3705"/>
                      <a:pt x="1872" y="3705"/>
                      <a:pt x="1872" y="3705"/>
                    </a:cubicBezTo>
                    <a:cubicBezTo>
                      <a:pt x="3261" y="3705"/>
                      <a:pt x="3261" y="3705"/>
                      <a:pt x="3261" y="3705"/>
                    </a:cubicBezTo>
                    <a:lnTo>
                      <a:pt x="2686" y="761"/>
                    </a:lnTo>
                    <a:close/>
                  </a:path>
                </a:pathLst>
              </a:custGeom>
              <a:solidFill>
                <a:srgbClr val="17151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îṩľïḋé">
                <a:extLst>
                  <a:ext uri="{FF2B5EF4-FFF2-40B4-BE49-F238E27FC236}">
                    <a16:creationId xmlns:a16="http://schemas.microsoft.com/office/drawing/2014/main" id="{8B82A6BE-D39E-4CEA-91EC-511F5003C3E0}"/>
                  </a:ext>
                </a:extLst>
              </p:cNvPr>
              <p:cNvSpPr/>
              <p:nvPr/>
            </p:nvSpPr>
            <p:spPr bwMode="auto">
              <a:xfrm>
                <a:off x="5496717" y="3595213"/>
                <a:ext cx="78262" cy="76813"/>
              </a:xfrm>
              <a:prstGeom prst="ellipse">
                <a:avLst/>
              </a:prstGeom>
              <a:solidFill>
                <a:srgbClr val="4A4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íṩḻíḍê">
                <a:extLst>
                  <a:ext uri="{FF2B5EF4-FFF2-40B4-BE49-F238E27FC236}">
                    <a16:creationId xmlns:a16="http://schemas.microsoft.com/office/drawing/2014/main" id="{D785F99D-983D-4710-96BC-DFA36F63001C}"/>
                  </a:ext>
                </a:extLst>
              </p:cNvPr>
              <p:cNvSpPr/>
              <p:nvPr/>
            </p:nvSpPr>
            <p:spPr bwMode="auto">
              <a:xfrm>
                <a:off x="5532950" y="3608257"/>
                <a:ext cx="27537" cy="275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íSľïḑè">
                <a:extLst>
                  <a:ext uri="{FF2B5EF4-FFF2-40B4-BE49-F238E27FC236}">
                    <a16:creationId xmlns:a16="http://schemas.microsoft.com/office/drawing/2014/main" id="{E4592C2F-E050-4971-9F7A-4C18935D7B25}"/>
                  </a:ext>
                </a:extLst>
              </p:cNvPr>
              <p:cNvSpPr/>
              <p:nvPr/>
            </p:nvSpPr>
            <p:spPr bwMode="auto">
              <a:xfrm>
                <a:off x="6383685" y="4296671"/>
                <a:ext cx="1149290" cy="253626"/>
              </a:xfrm>
              <a:custGeom>
                <a:avLst/>
                <a:gdLst>
                  <a:gd name="T0" fmla="*/ 3977 w 3977"/>
                  <a:gd name="T1" fmla="*/ 880 h 880"/>
                  <a:gd name="T2" fmla="*/ 3136 w 3977"/>
                  <a:gd name="T3" fmla="*/ 569 h 880"/>
                  <a:gd name="T4" fmla="*/ 2641 w 3977"/>
                  <a:gd name="T5" fmla="*/ 0 h 880"/>
                  <a:gd name="T6" fmla="*/ 1994 w 3977"/>
                  <a:gd name="T7" fmla="*/ 0 h 880"/>
                  <a:gd name="T8" fmla="*/ 1983 w 3977"/>
                  <a:gd name="T9" fmla="*/ 0 h 880"/>
                  <a:gd name="T10" fmla="*/ 1336 w 3977"/>
                  <a:gd name="T11" fmla="*/ 0 h 880"/>
                  <a:gd name="T12" fmla="*/ 841 w 3977"/>
                  <a:gd name="T13" fmla="*/ 569 h 880"/>
                  <a:gd name="T14" fmla="*/ 0 w 3977"/>
                  <a:gd name="T15" fmla="*/ 880 h 880"/>
                  <a:gd name="T16" fmla="*/ 1988 w 3977"/>
                  <a:gd name="T17" fmla="*/ 859 h 880"/>
                  <a:gd name="T18" fmla="*/ 3977 w 3977"/>
                  <a:gd name="T19" fmla="*/ 88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7" h="880">
                    <a:moveTo>
                      <a:pt x="3977" y="880"/>
                    </a:moveTo>
                    <a:cubicBezTo>
                      <a:pt x="3136" y="569"/>
                      <a:pt x="3136" y="569"/>
                      <a:pt x="3136" y="569"/>
                    </a:cubicBezTo>
                    <a:cubicBezTo>
                      <a:pt x="2506" y="362"/>
                      <a:pt x="2641" y="0"/>
                      <a:pt x="2641" y="0"/>
                    </a:cubicBezTo>
                    <a:cubicBezTo>
                      <a:pt x="1994" y="0"/>
                      <a:pt x="1994" y="0"/>
                      <a:pt x="1994" y="0"/>
                    </a:cubicBezTo>
                    <a:cubicBezTo>
                      <a:pt x="1983" y="0"/>
                      <a:pt x="1983" y="0"/>
                      <a:pt x="1983" y="0"/>
                    </a:cubicBezTo>
                    <a:cubicBezTo>
                      <a:pt x="1336" y="0"/>
                      <a:pt x="1336" y="0"/>
                      <a:pt x="1336" y="0"/>
                    </a:cubicBezTo>
                    <a:cubicBezTo>
                      <a:pt x="1336" y="0"/>
                      <a:pt x="1471" y="362"/>
                      <a:pt x="841" y="569"/>
                    </a:cubicBezTo>
                    <a:cubicBezTo>
                      <a:pt x="0" y="880"/>
                      <a:pt x="0" y="880"/>
                      <a:pt x="0" y="880"/>
                    </a:cubicBezTo>
                    <a:cubicBezTo>
                      <a:pt x="1988" y="859"/>
                      <a:pt x="1988" y="859"/>
                      <a:pt x="1988" y="859"/>
                    </a:cubicBezTo>
                    <a:lnTo>
                      <a:pt x="3977" y="880"/>
                    </a:ln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iṡliḓe">
                <a:extLst>
                  <a:ext uri="{FF2B5EF4-FFF2-40B4-BE49-F238E27FC236}">
                    <a16:creationId xmlns:a16="http://schemas.microsoft.com/office/drawing/2014/main" id="{4F534774-E18B-4967-9F10-34AFE7455037}"/>
                  </a:ext>
                </a:extLst>
              </p:cNvPr>
              <p:cNvSpPr/>
              <p:nvPr/>
            </p:nvSpPr>
            <p:spPr bwMode="auto">
              <a:xfrm>
                <a:off x="6383685" y="4550298"/>
                <a:ext cx="1200016" cy="91450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 name="ïṡlidé">
                <a:extLst>
                  <a:ext uri="{FF2B5EF4-FFF2-40B4-BE49-F238E27FC236}">
                    <a16:creationId xmlns:a16="http://schemas.microsoft.com/office/drawing/2014/main" id="{C1DE6F9F-469A-4E8A-985B-F7D7A2475C05}"/>
                  </a:ext>
                </a:extLst>
              </p:cNvPr>
              <p:cNvSpPr/>
              <p:nvPr/>
            </p:nvSpPr>
            <p:spPr bwMode="auto">
              <a:xfrm>
                <a:off x="6814126" y="4519863"/>
                <a:ext cx="278264" cy="150727"/>
              </a:xfrm>
              <a:custGeom>
                <a:avLst/>
                <a:gdLst>
                  <a:gd name="T0" fmla="*/ 745 w 962"/>
                  <a:gd name="T1" fmla="*/ 485 h 523"/>
                  <a:gd name="T2" fmla="*/ 639 w 962"/>
                  <a:gd name="T3" fmla="*/ 523 h 523"/>
                  <a:gd name="T4" fmla="*/ 322 w 962"/>
                  <a:gd name="T5" fmla="*/ 523 h 523"/>
                  <a:gd name="T6" fmla="*/ 217 w 962"/>
                  <a:gd name="T7" fmla="*/ 485 h 523"/>
                  <a:gd name="T8" fmla="*/ 35 w 962"/>
                  <a:gd name="T9" fmla="*/ 132 h 523"/>
                  <a:gd name="T10" fmla="*/ 148 w 962"/>
                  <a:gd name="T11" fmla="*/ 0 h 523"/>
                  <a:gd name="T12" fmla="*/ 813 w 962"/>
                  <a:gd name="T13" fmla="*/ 0 h 523"/>
                  <a:gd name="T14" fmla="*/ 926 w 962"/>
                  <a:gd name="T15" fmla="*/ 132 h 523"/>
                  <a:gd name="T16" fmla="*/ 745 w 962"/>
                  <a:gd name="T17" fmla="*/ 485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2" h="523">
                    <a:moveTo>
                      <a:pt x="745" y="485"/>
                    </a:moveTo>
                    <a:cubicBezTo>
                      <a:pt x="734" y="506"/>
                      <a:pt x="687" y="523"/>
                      <a:pt x="639" y="523"/>
                    </a:cubicBezTo>
                    <a:cubicBezTo>
                      <a:pt x="322" y="523"/>
                      <a:pt x="322" y="523"/>
                      <a:pt x="322" y="523"/>
                    </a:cubicBezTo>
                    <a:cubicBezTo>
                      <a:pt x="275" y="523"/>
                      <a:pt x="228" y="506"/>
                      <a:pt x="217" y="485"/>
                    </a:cubicBezTo>
                    <a:cubicBezTo>
                      <a:pt x="35" y="132"/>
                      <a:pt x="35" y="132"/>
                      <a:pt x="35" y="132"/>
                    </a:cubicBezTo>
                    <a:cubicBezTo>
                      <a:pt x="0" y="64"/>
                      <a:pt x="48" y="0"/>
                      <a:pt x="148" y="0"/>
                    </a:cubicBezTo>
                    <a:cubicBezTo>
                      <a:pt x="813" y="0"/>
                      <a:pt x="813" y="0"/>
                      <a:pt x="813" y="0"/>
                    </a:cubicBezTo>
                    <a:cubicBezTo>
                      <a:pt x="913" y="0"/>
                      <a:pt x="962" y="64"/>
                      <a:pt x="926" y="132"/>
                    </a:cubicBezTo>
                    <a:lnTo>
                      <a:pt x="745" y="485"/>
                    </a:lnTo>
                    <a:close/>
                  </a:path>
                </a:pathLst>
              </a:custGeom>
              <a:solidFill>
                <a:srgbClr val="D653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ïṥľíḓe">
                <a:extLst>
                  <a:ext uri="{FF2B5EF4-FFF2-40B4-BE49-F238E27FC236}">
                    <a16:creationId xmlns:a16="http://schemas.microsoft.com/office/drawing/2014/main" id="{4DB01EEC-FB45-4294-96D6-B4A50A606D5C}"/>
                  </a:ext>
                </a:extLst>
              </p:cNvPr>
              <p:cNvSpPr/>
              <p:nvPr/>
            </p:nvSpPr>
            <p:spPr bwMode="auto">
              <a:xfrm>
                <a:off x="6428614" y="4302469"/>
                <a:ext cx="527543" cy="275366"/>
              </a:xfrm>
              <a:custGeom>
                <a:avLst/>
                <a:gdLst>
                  <a:gd name="T0" fmla="*/ 1829 w 1829"/>
                  <a:gd name="T1" fmla="*/ 160 h 955"/>
                  <a:gd name="T2" fmla="*/ 867 w 1829"/>
                  <a:gd name="T3" fmla="*/ 955 h 955"/>
                  <a:gd name="T4" fmla="*/ 0 w 1829"/>
                  <a:gd name="T5" fmla="*/ 625 h 955"/>
                  <a:gd name="T6" fmla="*/ 1238 w 1829"/>
                  <a:gd name="T7" fmla="*/ 391 h 955"/>
                  <a:gd name="T8" fmla="*/ 1143 w 1829"/>
                  <a:gd name="T9" fmla="*/ 194 h 955"/>
                  <a:gd name="T10" fmla="*/ 1187 w 1829"/>
                  <a:gd name="T11" fmla="*/ 0 h 955"/>
                  <a:gd name="T12" fmla="*/ 1829 w 1829"/>
                  <a:gd name="T13" fmla="*/ 160 h 955"/>
                </a:gdLst>
                <a:ahLst/>
                <a:cxnLst>
                  <a:cxn ang="0">
                    <a:pos x="T0" y="T1"/>
                  </a:cxn>
                  <a:cxn ang="0">
                    <a:pos x="T2" y="T3"/>
                  </a:cxn>
                  <a:cxn ang="0">
                    <a:pos x="T4" y="T5"/>
                  </a:cxn>
                  <a:cxn ang="0">
                    <a:pos x="T6" y="T7"/>
                  </a:cxn>
                  <a:cxn ang="0">
                    <a:pos x="T8" y="T9"/>
                  </a:cxn>
                  <a:cxn ang="0">
                    <a:pos x="T10" y="T11"/>
                  </a:cxn>
                  <a:cxn ang="0">
                    <a:pos x="T12" y="T13"/>
                  </a:cxn>
                </a:cxnLst>
                <a:rect l="0" t="0" r="r" b="b"/>
                <a:pathLst>
                  <a:path w="1829" h="955">
                    <a:moveTo>
                      <a:pt x="1829" y="160"/>
                    </a:moveTo>
                    <a:cubicBezTo>
                      <a:pt x="867" y="955"/>
                      <a:pt x="867" y="955"/>
                      <a:pt x="867" y="955"/>
                    </a:cubicBezTo>
                    <a:cubicBezTo>
                      <a:pt x="0" y="625"/>
                      <a:pt x="0" y="625"/>
                      <a:pt x="0" y="625"/>
                    </a:cubicBezTo>
                    <a:cubicBezTo>
                      <a:pt x="1238" y="391"/>
                      <a:pt x="1238" y="391"/>
                      <a:pt x="1238" y="391"/>
                    </a:cubicBezTo>
                    <a:cubicBezTo>
                      <a:pt x="1143" y="194"/>
                      <a:pt x="1143" y="194"/>
                      <a:pt x="1143" y="194"/>
                    </a:cubicBezTo>
                    <a:cubicBezTo>
                      <a:pt x="1143" y="194"/>
                      <a:pt x="1217" y="144"/>
                      <a:pt x="1187" y="0"/>
                    </a:cubicBezTo>
                    <a:cubicBezTo>
                      <a:pt x="1187" y="0"/>
                      <a:pt x="1479" y="161"/>
                      <a:pt x="1829" y="160"/>
                    </a:cubicBezTo>
                    <a:close/>
                  </a:path>
                </a:pathLst>
              </a:custGeom>
              <a:solidFill>
                <a:srgbClr val="D2AF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ïṥḷiḑê">
                <a:extLst>
                  <a:ext uri="{FF2B5EF4-FFF2-40B4-BE49-F238E27FC236}">
                    <a16:creationId xmlns:a16="http://schemas.microsoft.com/office/drawing/2014/main" id="{B95CDCC2-4E05-46E7-9491-CB6F4AECA34D}"/>
                  </a:ext>
                </a:extLst>
              </p:cNvPr>
              <p:cNvSpPr/>
              <p:nvPr/>
            </p:nvSpPr>
            <p:spPr bwMode="auto">
              <a:xfrm>
                <a:off x="6615572" y="4334353"/>
                <a:ext cx="342033" cy="344932"/>
              </a:xfrm>
              <a:custGeom>
                <a:avLst/>
                <a:gdLst>
                  <a:gd name="T0" fmla="*/ 543 w 1184"/>
                  <a:gd name="T1" fmla="*/ 0 h 1195"/>
                  <a:gd name="T2" fmla="*/ 1184 w 1184"/>
                  <a:gd name="T3" fmla="*/ 642 h 1195"/>
                  <a:gd name="T4" fmla="*/ 221 w 1184"/>
                  <a:gd name="T5" fmla="*/ 1195 h 1195"/>
                  <a:gd name="T6" fmla="*/ 0 w 1184"/>
                  <a:gd name="T7" fmla="*/ 378 h 1195"/>
                  <a:gd name="T8" fmla="*/ 543 w 1184"/>
                  <a:gd name="T9" fmla="*/ 0 h 1195"/>
                </a:gdLst>
                <a:ahLst/>
                <a:cxnLst>
                  <a:cxn ang="0">
                    <a:pos x="T0" y="T1"/>
                  </a:cxn>
                  <a:cxn ang="0">
                    <a:pos x="T2" y="T3"/>
                  </a:cxn>
                  <a:cxn ang="0">
                    <a:pos x="T4" y="T5"/>
                  </a:cxn>
                  <a:cxn ang="0">
                    <a:pos x="T6" y="T7"/>
                  </a:cxn>
                  <a:cxn ang="0">
                    <a:pos x="T8" y="T9"/>
                  </a:cxn>
                </a:cxnLst>
                <a:rect l="0" t="0" r="r" b="b"/>
                <a:pathLst>
                  <a:path w="1184" h="1195">
                    <a:moveTo>
                      <a:pt x="543" y="0"/>
                    </a:moveTo>
                    <a:cubicBezTo>
                      <a:pt x="550" y="1"/>
                      <a:pt x="1184" y="642"/>
                      <a:pt x="1184" y="642"/>
                    </a:cubicBezTo>
                    <a:cubicBezTo>
                      <a:pt x="221" y="1195"/>
                      <a:pt x="221" y="1195"/>
                      <a:pt x="221" y="1195"/>
                    </a:cubicBezTo>
                    <a:cubicBezTo>
                      <a:pt x="0" y="378"/>
                      <a:pt x="0" y="378"/>
                      <a:pt x="0" y="378"/>
                    </a:cubicBezTo>
                    <a:lnTo>
                      <a:pt x="5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ï$1íḑe">
                <a:extLst>
                  <a:ext uri="{FF2B5EF4-FFF2-40B4-BE49-F238E27FC236}">
                    <a16:creationId xmlns:a16="http://schemas.microsoft.com/office/drawing/2014/main" id="{690A798B-09CF-461B-A349-6BBF67ADE2E2}"/>
                  </a:ext>
                </a:extLst>
              </p:cNvPr>
              <p:cNvSpPr/>
              <p:nvPr/>
            </p:nvSpPr>
            <p:spPr bwMode="auto">
              <a:xfrm>
                <a:off x="6956157" y="4334353"/>
                <a:ext cx="339135" cy="344932"/>
              </a:xfrm>
              <a:custGeom>
                <a:avLst/>
                <a:gdLst>
                  <a:gd name="T0" fmla="*/ 651 w 1174"/>
                  <a:gd name="T1" fmla="*/ 0 h 1195"/>
                  <a:gd name="T2" fmla="*/ 0 w 1174"/>
                  <a:gd name="T3" fmla="*/ 642 h 1195"/>
                  <a:gd name="T4" fmla="*/ 973 w 1174"/>
                  <a:gd name="T5" fmla="*/ 1195 h 1195"/>
                  <a:gd name="T6" fmla="*/ 1174 w 1174"/>
                  <a:gd name="T7" fmla="*/ 377 h 1195"/>
                  <a:gd name="T8" fmla="*/ 651 w 1174"/>
                  <a:gd name="T9" fmla="*/ 0 h 1195"/>
                </a:gdLst>
                <a:ahLst/>
                <a:cxnLst>
                  <a:cxn ang="0">
                    <a:pos x="T0" y="T1"/>
                  </a:cxn>
                  <a:cxn ang="0">
                    <a:pos x="T2" y="T3"/>
                  </a:cxn>
                  <a:cxn ang="0">
                    <a:pos x="T4" y="T5"/>
                  </a:cxn>
                  <a:cxn ang="0">
                    <a:pos x="T6" y="T7"/>
                  </a:cxn>
                  <a:cxn ang="0">
                    <a:pos x="T8" y="T9"/>
                  </a:cxn>
                </a:cxnLst>
                <a:rect l="0" t="0" r="r" b="b"/>
                <a:pathLst>
                  <a:path w="1174" h="1195">
                    <a:moveTo>
                      <a:pt x="651" y="0"/>
                    </a:moveTo>
                    <a:cubicBezTo>
                      <a:pt x="644" y="1"/>
                      <a:pt x="0" y="642"/>
                      <a:pt x="0" y="642"/>
                    </a:cubicBezTo>
                    <a:cubicBezTo>
                      <a:pt x="973" y="1195"/>
                      <a:pt x="973" y="1195"/>
                      <a:pt x="973" y="1195"/>
                    </a:cubicBezTo>
                    <a:cubicBezTo>
                      <a:pt x="1174" y="377"/>
                      <a:pt x="1174" y="377"/>
                      <a:pt x="1174" y="377"/>
                    </a:cubicBezTo>
                    <a:lnTo>
                      <a:pt x="6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iśļíḍe">
                <a:extLst>
                  <a:ext uri="{FF2B5EF4-FFF2-40B4-BE49-F238E27FC236}">
                    <a16:creationId xmlns:a16="http://schemas.microsoft.com/office/drawing/2014/main" id="{0AAB21C3-8CAB-44F0-8A95-09229E54C55A}"/>
                  </a:ext>
                </a:extLst>
              </p:cNvPr>
              <p:cNvSpPr/>
              <p:nvPr/>
            </p:nvSpPr>
            <p:spPr bwMode="auto">
              <a:xfrm>
                <a:off x="6421367" y="3572024"/>
                <a:ext cx="88407" cy="192756"/>
              </a:xfrm>
              <a:custGeom>
                <a:avLst/>
                <a:gdLst>
                  <a:gd name="T0" fmla="*/ 299 w 305"/>
                  <a:gd name="T1" fmla="*/ 319 h 665"/>
                  <a:gd name="T2" fmla="*/ 174 w 305"/>
                  <a:gd name="T3" fmla="*/ 662 h 665"/>
                  <a:gd name="T4" fmla="*/ 6 w 305"/>
                  <a:gd name="T5" fmla="*/ 338 h 665"/>
                  <a:gd name="T6" fmla="*/ 165 w 305"/>
                  <a:gd name="T7" fmla="*/ 4 h 665"/>
                  <a:gd name="T8" fmla="*/ 299 w 305"/>
                  <a:gd name="T9" fmla="*/ 319 h 665"/>
                </a:gdLst>
                <a:ahLst/>
                <a:cxnLst>
                  <a:cxn ang="0">
                    <a:pos x="T0" y="T1"/>
                  </a:cxn>
                  <a:cxn ang="0">
                    <a:pos x="T2" y="T3"/>
                  </a:cxn>
                  <a:cxn ang="0">
                    <a:pos x="T4" y="T5"/>
                  </a:cxn>
                  <a:cxn ang="0">
                    <a:pos x="T6" y="T7"/>
                  </a:cxn>
                  <a:cxn ang="0">
                    <a:pos x="T8" y="T9"/>
                  </a:cxn>
                </a:cxnLst>
                <a:rect l="0" t="0" r="r" b="b"/>
                <a:pathLst>
                  <a:path w="305" h="665">
                    <a:moveTo>
                      <a:pt x="299" y="319"/>
                    </a:moveTo>
                    <a:cubicBezTo>
                      <a:pt x="305" y="500"/>
                      <a:pt x="268" y="658"/>
                      <a:pt x="174" y="662"/>
                    </a:cubicBezTo>
                    <a:cubicBezTo>
                      <a:pt x="80" y="665"/>
                      <a:pt x="12" y="520"/>
                      <a:pt x="6" y="338"/>
                    </a:cubicBezTo>
                    <a:cubicBezTo>
                      <a:pt x="0" y="157"/>
                      <a:pt x="72" y="7"/>
                      <a:pt x="165" y="4"/>
                    </a:cubicBezTo>
                    <a:cubicBezTo>
                      <a:pt x="259" y="0"/>
                      <a:pt x="292" y="137"/>
                      <a:pt x="299" y="319"/>
                    </a:cubicBez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íṡļídê">
                <a:extLst>
                  <a:ext uri="{FF2B5EF4-FFF2-40B4-BE49-F238E27FC236}">
                    <a16:creationId xmlns:a16="http://schemas.microsoft.com/office/drawing/2014/main" id="{75817EED-7D29-494B-940F-461E1AC7B6AF}"/>
                  </a:ext>
                </a:extLst>
              </p:cNvPr>
              <p:cNvSpPr/>
              <p:nvPr/>
            </p:nvSpPr>
            <p:spPr bwMode="auto">
              <a:xfrm>
                <a:off x="7408336" y="3572024"/>
                <a:ext cx="88407" cy="192756"/>
              </a:xfrm>
              <a:custGeom>
                <a:avLst/>
                <a:gdLst>
                  <a:gd name="T0" fmla="*/ 7 w 306"/>
                  <a:gd name="T1" fmla="*/ 319 h 665"/>
                  <a:gd name="T2" fmla="*/ 131 w 306"/>
                  <a:gd name="T3" fmla="*/ 662 h 665"/>
                  <a:gd name="T4" fmla="*/ 299 w 306"/>
                  <a:gd name="T5" fmla="*/ 338 h 665"/>
                  <a:gd name="T6" fmla="*/ 140 w 306"/>
                  <a:gd name="T7" fmla="*/ 4 h 665"/>
                  <a:gd name="T8" fmla="*/ 7 w 306"/>
                  <a:gd name="T9" fmla="*/ 319 h 665"/>
                </a:gdLst>
                <a:ahLst/>
                <a:cxnLst>
                  <a:cxn ang="0">
                    <a:pos x="T0" y="T1"/>
                  </a:cxn>
                  <a:cxn ang="0">
                    <a:pos x="T2" y="T3"/>
                  </a:cxn>
                  <a:cxn ang="0">
                    <a:pos x="T4" y="T5"/>
                  </a:cxn>
                  <a:cxn ang="0">
                    <a:pos x="T6" y="T7"/>
                  </a:cxn>
                  <a:cxn ang="0">
                    <a:pos x="T8" y="T9"/>
                  </a:cxn>
                </a:cxnLst>
                <a:rect l="0" t="0" r="r" b="b"/>
                <a:pathLst>
                  <a:path w="306" h="665">
                    <a:moveTo>
                      <a:pt x="7" y="319"/>
                    </a:moveTo>
                    <a:cubicBezTo>
                      <a:pt x="0" y="500"/>
                      <a:pt x="38" y="658"/>
                      <a:pt x="131" y="662"/>
                    </a:cubicBezTo>
                    <a:cubicBezTo>
                      <a:pt x="225" y="665"/>
                      <a:pt x="293" y="520"/>
                      <a:pt x="299" y="338"/>
                    </a:cubicBezTo>
                    <a:cubicBezTo>
                      <a:pt x="306" y="157"/>
                      <a:pt x="234" y="7"/>
                      <a:pt x="140" y="4"/>
                    </a:cubicBezTo>
                    <a:cubicBezTo>
                      <a:pt x="46" y="0"/>
                      <a:pt x="13" y="137"/>
                      <a:pt x="7" y="319"/>
                    </a:cubicBez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íśľíḍê">
                <a:extLst>
                  <a:ext uri="{FF2B5EF4-FFF2-40B4-BE49-F238E27FC236}">
                    <a16:creationId xmlns:a16="http://schemas.microsoft.com/office/drawing/2014/main" id="{8FA0D818-08AE-4662-9B0B-DD9ECA86F985}"/>
                  </a:ext>
                </a:extLst>
              </p:cNvPr>
              <p:cNvSpPr/>
              <p:nvPr/>
            </p:nvSpPr>
            <p:spPr bwMode="auto">
              <a:xfrm>
                <a:off x="6476440" y="3006800"/>
                <a:ext cx="966679" cy="1347844"/>
              </a:xfrm>
              <a:prstGeom prst="ellipse">
                <a:avLst/>
              </a:prstGeom>
              <a:solidFill>
                <a:srgbClr val="EFD4B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íşľíḋe">
                <a:extLst>
                  <a:ext uri="{FF2B5EF4-FFF2-40B4-BE49-F238E27FC236}">
                    <a16:creationId xmlns:a16="http://schemas.microsoft.com/office/drawing/2014/main" id="{6D25CF76-6CF5-4DFA-86F8-A74C77AFD33A}"/>
                  </a:ext>
                </a:extLst>
              </p:cNvPr>
              <p:cNvSpPr/>
              <p:nvPr/>
            </p:nvSpPr>
            <p:spPr bwMode="auto">
              <a:xfrm>
                <a:off x="6476440" y="3005350"/>
                <a:ext cx="484064" cy="1349293"/>
              </a:xfrm>
              <a:custGeom>
                <a:avLst/>
                <a:gdLst>
                  <a:gd name="T0" fmla="*/ 1675 w 1675"/>
                  <a:gd name="T1" fmla="*/ 0 h 4675"/>
                  <a:gd name="T2" fmla="*/ 1675 w 1675"/>
                  <a:gd name="T3" fmla="*/ 4675 h 4675"/>
                  <a:gd name="T4" fmla="*/ 0 w 1675"/>
                  <a:gd name="T5" fmla="*/ 2337 h 4675"/>
                  <a:gd name="T6" fmla="*/ 1675 w 1675"/>
                  <a:gd name="T7" fmla="*/ 0 h 4675"/>
                </a:gdLst>
                <a:ahLst/>
                <a:cxnLst>
                  <a:cxn ang="0">
                    <a:pos x="T0" y="T1"/>
                  </a:cxn>
                  <a:cxn ang="0">
                    <a:pos x="T2" y="T3"/>
                  </a:cxn>
                  <a:cxn ang="0">
                    <a:pos x="T4" y="T5"/>
                  </a:cxn>
                  <a:cxn ang="0">
                    <a:pos x="T6" y="T7"/>
                  </a:cxn>
                </a:cxnLst>
                <a:rect l="0" t="0" r="r" b="b"/>
                <a:pathLst>
                  <a:path w="1675" h="4675">
                    <a:moveTo>
                      <a:pt x="1675" y="0"/>
                    </a:moveTo>
                    <a:cubicBezTo>
                      <a:pt x="1675" y="4675"/>
                      <a:pt x="1675" y="4675"/>
                      <a:pt x="1675" y="4675"/>
                    </a:cubicBezTo>
                    <a:cubicBezTo>
                      <a:pt x="751" y="4675"/>
                      <a:pt x="0" y="3628"/>
                      <a:pt x="0" y="2337"/>
                    </a:cubicBezTo>
                    <a:cubicBezTo>
                      <a:pt x="0" y="1046"/>
                      <a:pt x="751" y="0"/>
                      <a:pt x="1675" y="0"/>
                    </a:cubicBez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ïSḷíḋé">
                <a:extLst>
                  <a:ext uri="{FF2B5EF4-FFF2-40B4-BE49-F238E27FC236}">
                    <a16:creationId xmlns:a16="http://schemas.microsoft.com/office/drawing/2014/main" id="{21542956-CCFC-4FBA-B8E1-E7285520C236}"/>
                  </a:ext>
                </a:extLst>
              </p:cNvPr>
              <p:cNvSpPr/>
              <p:nvPr/>
            </p:nvSpPr>
            <p:spPr bwMode="auto">
              <a:xfrm>
                <a:off x="6488035" y="3816955"/>
                <a:ext cx="947838" cy="537688"/>
              </a:xfrm>
              <a:custGeom>
                <a:avLst/>
                <a:gdLst>
                  <a:gd name="T0" fmla="*/ 2450 w 3280"/>
                  <a:gd name="T1" fmla="*/ 743 h 1866"/>
                  <a:gd name="T2" fmla="*/ 2310 w 3280"/>
                  <a:gd name="T3" fmla="*/ 1073 h 1866"/>
                  <a:gd name="T4" fmla="*/ 2248 w 3280"/>
                  <a:gd name="T5" fmla="*/ 560 h 1866"/>
                  <a:gd name="T6" fmla="*/ 1980 w 3280"/>
                  <a:gd name="T7" fmla="*/ 443 h 1866"/>
                  <a:gd name="T8" fmla="*/ 1277 w 3280"/>
                  <a:gd name="T9" fmla="*/ 442 h 1866"/>
                  <a:gd name="T10" fmla="*/ 1008 w 3280"/>
                  <a:gd name="T11" fmla="*/ 560 h 1866"/>
                  <a:gd name="T12" fmla="*/ 946 w 3280"/>
                  <a:gd name="T13" fmla="*/ 1073 h 1866"/>
                  <a:gd name="T14" fmla="*/ 806 w 3280"/>
                  <a:gd name="T15" fmla="*/ 743 h 1866"/>
                  <a:gd name="T16" fmla="*/ 0 w 3280"/>
                  <a:gd name="T17" fmla="*/ 60 h 1866"/>
                  <a:gd name="T18" fmla="*/ 596 w 3280"/>
                  <a:gd name="T19" fmla="*/ 1366 h 1866"/>
                  <a:gd name="T20" fmla="*/ 1622 w 3280"/>
                  <a:gd name="T21" fmla="*/ 1866 h 1866"/>
                  <a:gd name="T22" fmla="*/ 2772 w 3280"/>
                  <a:gd name="T23" fmla="*/ 1241 h 1866"/>
                  <a:gd name="T24" fmla="*/ 3280 w 3280"/>
                  <a:gd name="T25" fmla="*/ 0 h 1866"/>
                  <a:gd name="T26" fmla="*/ 2450 w 3280"/>
                  <a:gd name="T27" fmla="*/ 743 h 1866"/>
                  <a:gd name="T28" fmla="*/ 2073 w 3280"/>
                  <a:gd name="T29" fmla="*/ 1351 h 1866"/>
                  <a:gd name="T30" fmla="*/ 1889 w 3280"/>
                  <a:gd name="T31" fmla="*/ 1440 h 1866"/>
                  <a:gd name="T32" fmla="*/ 1628 w 3280"/>
                  <a:gd name="T33" fmla="*/ 1283 h 1866"/>
                  <a:gd name="T34" fmla="*/ 1368 w 3280"/>
                  <a:gd name="T35" fmla="*/ 1440 h 1866"/>
                  <a:gd name="T36" fmla="*/ 1183 w 3280"/>
                  <a:gd name="T37" fmla="*/ 1351 h 1866"/>
                  <a:gd name="T38" fmla="*/ 1034 w 3280"/>
                  <a:gd name="T39" fmla="*/ 800 h 1866"/>
                  <a:gd name="T40" fmla="*/ 1637 w 3280"/>
                  <a:gd name="T41" fmla="*/ 567 h 1866"/>
                  <a:gd name="T42" fmla="*/ 2222 w 3280"/>
                  <a:gd name="T43" fmla="*/ 800 h 1866"/>
                  <a:gd name="T44" fmla="*/ 2073 w 3280"/>
                  <a:gd name="T45" fmla="*/ 1351 h 1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80" h="1866">
                    <a:moveTo>
                      <a:pt x="2450" y="743"/>
                    </a:moveTo>
                    <a:cubicBezTo>
                      <a:pt x="2378" y="928"/>
                      <a:pt x="2310" y="1073"/>
                      <a:pt x="2310" y="1073"/>
                    </a:cubicBezTo>
                    <a:cubicBezTo>
                      <a:pt x="2373" y="674"/>
                      <a:pt x="2248" y="560"/>
                      <a:pt x="2248" y="560"/>
                    </a:cubicBezTo>
                    <a:cubicBezTo>
                      <a:pt x="2200" y="508"/>
                      <a:pt x="2092" y="470"/>
                      <a:pt x="1980" y="443"/>
                    </a:cubicBezTo>
                    <a:cubicBezTo>
                      <a:pt x="1750" y="386"/>
                      <a:pt x="1508" y="386"/>
                      <a:pt x="1277" y="442"/>
                    </a:cubicBezTo>
                    <a:cubicBezTo>
                      <a:pt x="1165" y="470"/>
                      <a:pt x="1057" y="508"/>
                      <a:pt x="1008" y="560"/>
                    </a:cubicBezTo>
                    <a:cubicBezTo>
                      <a:pt x="1008" y="560"/>
                      <a:pt x="883" y="674"/>
                      <a:pt x="946" y="1073"/>
                    </a:cubicBezTo>
                    <a:cubicBezTo>
                      <a:pt x="946" y="1073"/>
                      <a:pt x="878" y="928"/>
                      <a:pt x="806" y="743"/>
                    </a:cubicBezTo>
                    <a:cubicBezTo>
                      <a:pt x="806" y="743"/>
                      <a:pt x="201" y="215"/>
                      <a:pt x="0" y="60"/>
                    </a:cubicBezTo>
                    <a:cubicBezTo>
                      <a:pt x="0" y="60"/>
                      <a:pt x="129" y="872"/>
                      <a:pt x="596" y="1366"/>
                    </a:cubicBezTo>
                    <a:cubicBezTo>
                      <a:pt x="596" y="1366"/>
                      <a:pt x="1002" y="1866"/>
                      <a:pt x="1622" y="1866"/>
                    </a:cubicBezTo>
                    <a:cubicBezTo>
                      <a:pt x="2335" y="1866"/>
                      <a:pt x="2772" y="1241"/>
                      <a:pt x="2772" y="1241"/>
                    </a:cubicBezTo>
                    <a:cubicBezTo>
                      <a:pt x="3170" y="736"/>
                      <a:pt x="3280" y="0"/>
                      <a:pt x="3280" y="0"/>
                    </a:cubicBezTo>
                    <a:cubicBezTo>
                      <a:pt x="3079" y="155"/>
                      <a:pt x="2450" y="743"/>
                      <a:pt x="2450" y="743"/>
                    </a:cubicBezTo>
                    <a:close/>
                    <a:moveTo>
                      <a:pt x="2073" y="1351"/>
                    </a:moveTo>
                    <a:cubicBezTo>
                      <a:pt x="2026" y="1408"/>
                      <a:pt x="1959" y="1439"/>
                      <a:pt x="1889" y="1440"/>
                    </a:cubicBezTo>
                    <a:cubicBezTo>
                      <a:pt x="1713" y="1442"/>
                      <a:pt x="1628" y="1283"/>
                      <a:pt x="1628" y="1283"/>
                    </a:cubicBezTo>
                    <a:cubicBezTo>
                      <a:pt x="1628" y="1283"/>
                      <a:pt x="1543" y="1442"/>
                      <a:pt x="1368" y="1440"/>
                    </a:cubicBezTo>
                    <a:cubicBezTo>
                      <a:pt x="1297" y="1439"/>
                      <a:pt x="1231" y="1408"/>
                      <a:pt x="1183" y="1351"/>
                    </a:cubicBezTo>
                    <a:cubicBezTo>
                      <a:pt x="1116" y="1272"/>
                      <a:pt x="1036" y="1111"/>
                      <a:pt x="1034" y="800"/>
                    </a:cubicBezTo>
                    <a:cubicBezTo>
                      <a:pt x="1034" y="800"/>
                      <a:pt x="1126" y="567"/>
                      <a:pt x="1637" y="567"/>
                    </a:cubicBezTo>
                    <a:cubicBezTo>
                      <a:pt x="2163" y="567"/>
                      <a:pt x="2222" y="800"/>
                      <a:pt x="2222" y="800"/>
                    </a:cubicBezTo>
                    <a:cubicBezTo>
                      <a:pt x="2220" y="1111"/>
                      <a:pt x="2140" y="1272"/>
                      <a:pt x="2073" y="1351"/>
                    </a:cubicBezTo>
                    <a:close/>
                  </a:path>
                </a:pathLst>
              </a:custGeom>
              <a:solidFill>
                <a:srgbClr val="311F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iṩḻiďé">
                <a:extLst>
                  <a:ext uri="{FF2B5EF4-FFF2-40B4-BE49-F238E27FC236}">
                    <a16:creationId xmlns:a16="http://schemas.microsoft.com/office/drawing/2014/main" id="{A0DFF13B-DBB0-4B73-AC78-6A0E99D839E1}"/>
                  </a:ext>
                </a:extLst>
              </p:cNvPr>
              <p:cNvSpPr/>
              <p:nvPr/>
            </p:nvSpPr>
            <p:spPr bwMode="auto">
              <a:xfrm>
                <a:off x="6419918" y="2928538"/>
                <a:ext cx="1082623" cy="905809"/>
              </a:xfrm>
              <a:custGeom>
                <a:avLst/>
                <a:gdLst>
                  <a:gd name="T0" fmla="*/ 258 w 3747"/>
                  <a:gd name="T1" fmla="*/ 2794 h 3137"/>
                  <a:gd name="T2" fmla="*/ 429 w 3747"/>
                  <a:gd name="T3" fmla="*/ 1510 h 3137"/>
                  <a:gd name="T4" fmla="*/ 2264 w 3747"/>
                  <a:gd name="T5" fmla="*/ 1543 h 3137"/>
                  <a:gd name="T6" fmla="*/ 3319 w 3747"/>
                  <a:gd name="T7" fmla="*/ 1634 h 3137"/>
                  <a:gd name="T8" fmla="*/ 3465 w 3747"/>
                  <a:gd name="T9" fmla="*/ 2854 h 3137"/>
                  <a:gd name="T10" fmla="*/ 3500 w 3747"/>
                  <a:gd name="T11" fmla="*/ 3137 h 3137"/>
                  <a:gd name="T12" fmla="*/ 3596 w 3747"/>
                  <a:gd name="T13" fmla="*/ 1416 h 3137"/>
                  <a:gd name="T14" fmla="*/ 1954 w 3747"/>
                  <a:gd name="T15" fmla="*/ 104 h 3137"/>
                  <a:gd name="T16" fmla="*/ 434 w 3747"/>
                  <a:gd name="T17" fmla="*/ 579 h 3137"/>
                  <a:gd name="T18" fmla="*/ 302 w 3747"/>
                  <a:gd name="T19" fmla="*/ 1217 h 3137"/>
                  <a:gd name="T20" fmla="*/ 85 w 3747"/>
                  <a:gd name="T21" fmla="*/ 1403 h 3137"/>
                  <a:gd name="T22" fmla="*/ 233 w 3747"/>
                  <a:gd name="T23" fmla="*/ 3115 h 3137"/>
                  <a:gd name="T24" fmla="*/ 258 w 3747"/>
                  <a:gd name="T25" fmla="*/ 2794 h 3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47" h="3137">
                    <a:moveTo>
                      <a:pt x="258" y="2794"/>
                    </a:moveTo>
                    <a:cubicBezTo>
                      <a:pt x="258" y="2794"/>
                      <a:pt x="340" y="1955"/>
                      <a:pt x="429" y="1510"/>
                    </a:cubicBezTo>
                    <a:cubicBezTo>
                      <a:pt x="429" y="1510"/>
                      <a:pt x="957" y="536"/>
                      <a:pt x="2264" y="1543"/>
                    </a:cubicBezTo>
                    <a:cubicBezTo>
                      <a:pt x="2264" y="1543"/>
                      <a:pt x="2959" y="2098"/>
                      <a:pt x="3319" y="1634"/>
                    </a:cubicBezTo>
                    <a:cubicBezTo>
                      <a:pt x="3319" y="1634"/>
                      <a:pt x="3459" y="2451"/>
                      <a:pt x="3465" y="2854"/>
                    </a:cubicBezTo>
                    <a:cubicBezTo>
                      <a:pt x="3500" y="3137"/>
                      <a:pt x="3500" y="3137"/>
                      <a:pt x="3500" y="3137"/>
                    </a:cubicBezTo>
                    <a:cubicBezTo>
                      <a:pt x="3747" y="2308"/>
                      <a:pt x="3596" y="1416"/>
                      <a:pt x="3596" y="1416"/>
                    </a:cubicBezTo>
                    <a:cubicBezTo>
                      <a:pt x="3266" y="0"/>
                      <a:pt x="1954" y="104"/>
                      <a:pt x="1954" y="104"/>
                    </a:cubicBezTo>
                    <a:cubicBezTo>
                      <a:pt x="968" y="3"/>
                      <a:pt x="434" y="579"/>
                      <a:pt x="434" y="579"/>
                    </a:cubicBezTo>
                    <a:cubicBezTo>
                      <a:pt x="73" y="833"/>
                      <a:pt x="302" y="1217"/>
                      <a:pt x="302" y="1217"/>
                    </a:cubicBezTo>
                    <a:cubicBezTo>
                      <a:pt x="101" y="1237"/>
                      <a:pt x="85" y="1403"/>
                      <a:pt x="85" y="1403"/>
                    </a:cubicBezTo>
                    <a:cubicBezTo>
                      <a:pt x="0" y="2179"/>
                      <a:pt x="233" y="3115"/>
                      <a:pt x="233" y="3115"/>
                    </a:cubicBezTo>
                    <a:cubicBezTo>
                      <a:pt x="240" y="3084"/>
                      <a:pt x="252" y="2824"/>
                      <a:pt x="258" y="2794"/>
                    </a:cubicBezTo>
                    <a:close/>
                  </a:path>
                </a:pathLst>
              </a:custGeom>
              <a:solidFill>
                <a:srgbClr val="311F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ïṩ1íďè">
                <a:extLst>
                  <a:ext uri="{FF2B5EF4-FFF2-40B4-BE49-F238E27FC236}">
                    <a16:creationId xmlns:a16="http://schemas.microsoft.com/office/drawing/2014/main" id="{E516049A-8815-4E16-9A09-2783835C2DF2}"/>
                  </a:ext>
                </a:extLst>
              </p:cNvPr>
              <p:cNvSpPr/>
              <p:nvPr/>
            </p:nvSpPr>
            <p:spPr bwMode="auto">
              <a:xfrm>
                <a:off x="6832967" y="4047393"/>
                <a:ext cx="256525" cy="114494"/>
              </a:xfrm>
              <a:custGeom>
                <a:avLst/>
                <a:gdLst>
                  <a:gd name="T0" fmla="*/ 441 w 887"/>
                  <a:gd name="T1" fmla="*/ 397 h 397"/>
                  <a:gd name="T2" fmla="*/ 887 w 887"/>
                  <a:gd name="T3" fmla="*/ 0 h 397"/>
                  <a:gd name="T4" fmla="*/ 0 w 887"/>
                  <a:gd name="T5" fmla="*/ 0 h 397"/>
                  <a:gd name="T6" fmla="*/ 441 w 887"/>
                  <a:gd name="T7" fmla="*/ 397 h 397"/>
                </a:gdLst>
                <a:ahLst/>
                <a:cxnLst>
                  <a:cxn ang="0">
                    <a:pos x="T0" y="T1"/>
                  </a:cxn>
                  <a:cxn ang="0">
                    <a:pos x="T2" y="T3"/>
                  </a:cxn>
                  <a:cxn ang="0">
                    <a:pos x="T4" y="T5"/>
                  </a:cxn>
                  <a:cxn ang="0">
                    <a:pos x="T6" y="T7"/>
                  </a:cxn>
                </a:cxnLst>
                <a:rect l="0" t="0" r="r" b="b"/>
                <a:pathLst>
                  <a:path w="887" h="397">
                    <a:moveTo>
                      <a:pt x="441" y="397"/>
                    </a:moveTo>
                    <a:cubicBezTo>
                      <a:pt x="608" y="395"/>
                      <a:pt x="812" y="240"/>
                      <a:pt x="887" y="0"/>
                    </a:cubicBezTo>
                    <a:cubicBezTo>
                      <a:pt x="0" y="0"/>
                      <a:pt x="0" y="0"/>
                      <a:pt x="0" y="0"/>
                    </a:cubicBezTo>
                    <a:cubicBezTo>
                      <a:pt x="77" y="240"/>
                      <a:pt x="282" y="395"/>
                      <a:pt x="441" y="39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íṥľïḑè">
                <a:extLst>
                  <a:ext uri="{FF2B5EF4-FFF2-40B4-BE49-F238E27FC236}">
                    <a16:creationId xmlns:a16="http://schemas.microsoft.com/office/drawing/2014/main" id="{E543B67F-C43E-42DB-B0D8-2AAC04DA29B7}"/>
                  </a:ext>
                </a:extLst>
              </p:cNvPr>
              <p:cNvSpPr/>
              <p:nvPr/>
            </p:nvSpPr>
            <p:spPr bwMode="auto">
              <a:xfrm>
                <a:off x="6821372" y="4037248"/>
                <a:ext cx="279714" cy="133335"/>
              </a:xfrm>
              <a:custGeom>
                <a:avLst/>
                <a:gdLst>
                  <a:gd name="T0" fmla="*/ 960 w 964"/>
                  <a:gd name="T1" fmla="*/ 7 h 463"/>
                  <a:gd name="T2" fmla="*/ 947 w 964"/>
                  <a:gd name="T3" fmla="*/ 0 h 463"/>
                  <a:gd name="T4" fmla="*/ 17 w 964"/>
                  <a:gd name="T5" fmla="*/ 0 h 463"/>
                  <a:gd name="T6" fmla="*/ 4 w 964"/>
                  <a:gd name="T7" fmla="*/ 7 h 463"/>
                  <a:gd name="T8" fmla="*/ 2 w 964"/>
                  <a:gd name="T9" fmla="*/ 21 h 463"/>
                  <a:gd name="T10" fmla="*/ 480 w 964"/>
                  <a:gd name="T11" fmla="*/ 463 h 463"/>
                  <a:gd name="T12" fmla="*/ 963 w 964"/>
                  <a:gd name="T13" fmla="*/ 21 h 463"/>
                  <a:gd name="T14" fmla="*/ 960 w 964"/>
                  <a:gd name="T15" fmla="*/ 7 h 463"/>
                  <a:gd name="T16" fmla="*/ 480 w 964"/>
                  <a:gd name="T17" fmla="*/ 430 h 463"/>
                  <a:gd name="T18" fmla="*/ 39 w 964"/>
                  <a:gd name="T19" fmla="*/ 33 h 463"/>
                  <a:gd name="T20" fmla="*/ 926 w 964"/>
                  <a:gd name="T21" fmla="*/ 33 h 463"/>
                  <a:gd name="T22" fmla="*/ 480 w 964"/>
                  <a:gd name="T23" fmla="*/ 43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4" h="463">
                    <a:moveTo>
                      <a:pt x="960" y="7"/>
                    </a:moveTo>
                    <a:cubicBezTo>
                      <a:pt x="957" y="3"/>
                      <a:pt x="952" y="0"/>
                      <a:pt x="947" y="0"/>
                    </a:cubicBezTo>
                    <a:cubicBezTo>
                      <a:pt x="17" y="0"/>
                      <a:pt x="17" y="0"/>
                      <a:pt x="17" y="0"/>
                    </a:cubicBezTo>
                    <a:cubicBezTo>
                      <a:pt x="12" y="0"/>
                      <a:pt x="7" y="3"/>
                      <a:pt x="4" y="7"/>
                    </a:cubicBezTo>
                    <a:cubicBezTo>
                      <a:pt x="1" y="11"/>
                      <a:pt x="0" y="16"/>
                      <a:pt x="2" y="21"/>
                    </a:cubicBezTo>
                    <a:cubicBezTo>
                      <a:pt x="78" y="305"/>
                      <a:pt x="305" y="461"/>
                      <a:pt x="480" y="463"/>
                    </a:cubicBezTo>
                    <a:cubicBezTo>
                      <a:pt x="664" y="461"/>
                      <a:pt x="889" y="308"/>
                      <a:pt x="963" y="21"/>
                    </a:cubicBezTo>
                    <a:cubicBezTo>
                      <a:pt x="964" y="16"/>
                      <a:pt x="963" y="11"/>
                      <a:pt x="960" y="7"/>
                    </a:cubicBezTo>
                    <a:close/>
                    <a:moveTo>
                      <a:pt x="480" y="430"/>
                    </a:moveTo>
                    <a:cubicBezTo>
                      <a:pt x="321" y="428"/>
                      <a:pt x="116" y="289"/>
                      <a:pt x="39" y="33"/>
                    </a:cubicBezTo>
                    <a:cubicBezTo>
                      <a:pt x="926" y="33"/>
                      <a:pt x="926" y="33"/>
                      <a:pt x="926" y="33"/>
                    </a:cubicBezTo>
                    <a:cubicBezTo>
                      <a:pt x="851" y="291"/>
                      <a:pt x="647" y="428"/>
                      <a:pt x="480" y="430"/>
                    </a:cubicBezTo>
                    <a:close/>
                  </a:path>
                </a:pathLst>
              </a:custGeom>
              <a:solidFill>
                <a:srgbClr val="E341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íṥḷiďé">
                <a:extLst>
                  <a:ext uri="{FF2B5EF4-FFF2-40B4-BE49-F238E27FC236}">
                    <a16:creationId xmlns:a16="http://schemas.microsoft.com/office/drawing/2014/main" id="{781D6EE6-2281-4A43-B079-22F105A276D2}"/>
                  </a:ext>
                </a:extLst>
              </p:cNvPr>
              <p:cNvSpPr/>
              <p:nvPr/>
            </p:nvSpPr>
            <p:spPr bwMode="auto">
              <a:xfrm>
                <a:off x="6843112" y="4072031"/>
                <a:ext cx="237684" cy="66668"/>
              </a:xfrm>
              <a:custGeom>
                <a:avLst/>
                <a:gdLst>
                  <a:gd name="T0" fmla="*/ 822 w 822"/>
                  <a:gd name="T1" fmla="*/ 0 h 232"/>
                  <a:gd name="T2" fmla="*/ 0 w 822"/>
                  <a:gd name="T3" fmla="*/ 0 h 232"/>
                  <a:gd name="T4" fmla="*/ 184 w 822"/>
                  <a:gd name="T5" fmla="*/ 232 h 232"/>
                  <a:gd name="T6" fmla="*/ 638 w 822"/>
                  <a:gd name="T7" fmla="*/ 232 h 232"/>
                  <a:gd name="T8" fmla="*/ 822 w 822"/>
                  <a:gd name="T9" fmla="*/ 0 h 232"/>
                </a:gdLst>
                <a:ahLst/>
                <a:cxnLst>
                  <a:cxn ang="0">
                    <a:pos x="T0" y="T1"/>
                  </a:cxn>
                  <a:cxn ang="0">
                    <a:pos x="T2" y="T3"/>
                  </a:cxn>
                  <a:cxn ang="0">
                    <a:pos x="T4" y="T5"/>
                  </a:cxn>
                  <a:cxn ang="0">
                    <a:pos x="T6" y="T7"/>
                  </a:cxn>
                  <a:cxn ang="0">
                    <a:pos x="T8" y="T9"/>
                  </a:cxn>
                </a:cxnLst>
                <a:rect l="0" t="0" r="r" b="b"/>
                <a:pathLst>
                  <a:path w="822" h="232">
                    <a:moveTo>
                      <a:pt x="822" y="0"/>
                    </a:moveTo>
                    <a:cubicBezTo>
                      <a:pt x="0" y="0"/>
                      <a:pt x="0" y="0"/>
                      <a:pt x="0" y="0"/>
                    </a:cubicBezTo>
                    <a:cubicBezTo>
                      <a:pt x="38" y="100"/>
                      <a:pt x="124" y="184"/>
                      <a:pt x="184" y="232"/>
                    </a:cubicBezTo>
                    <a:cubicBezTo>
                      <a:pt x="638" y="232"/>
                      <a:pt x="638" y="232"/>
                      <a:pt x="638" y="232"/>
                    </a:cubicBezTo>
                    <a:cubicBezTo>
                      <a:pt x="712" y="184"/>
                      <a:pt x="780" y="100"/>
                      <a:pt x="822" y="0"/>
                    </a:cubicBezTo>
                    <a:close/>
                  </a:path>
                </a:pathLst>
              </a:custGeom>
              <a:solidFill>
                <a:srgbClr val="F5969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ïş1îḑè">
                <a:extLst>
                  <a:ext uri="{FF2B5EF4-FFF2-40B4-BE49-F238E27FC236}">
                    <a16:creationId xmlns:a16="http://schemas.microsoft.com/office/drawing/2014/main" id="{A0190B68-D057-4AD9-A71D-29A31577E139}"/>
                  </a:ext>
                </a:extLst>
              </p:cNvPr>
              <p:cNvSpPr/>
              <p:nvPr/>
            </p:nvSpPr>
            <p:spPr bwMode="auto">
              <a:xfrm>
                <a:off x="6573543" y="3480719"/>
                <a:ext cx="314497" cy="63769"/>
              </a:xfrm>
              <a:custGeom>
                <a:avLst/>
                <a:gdLst>
                  <a:gd name="T0" fmla="*/ 1001 w 1088"/>
                  <a:gd name="T1" fmla="*/ 217 h 221"/>
                  <a:gd name="T2" fmla="*/ 636 w 1088"/>
                  <a:gd name="T3" fmla="*/ 140 h 221"/>
                  <a:gd name="T4" fmla="*/ 439 w 1088"/>
                  <a:gd name="T5" fmla="*/ 140 h 221"/>
                  <a:gd name="T6" fmla="*/ 74 w 1088"/>
                  <a:gd name="T7" fmla="*/ 217 h 221"/>
                  <a:gd name="T8" fmla="*/ 21 w 1088"/>
                  <a:gd name="T9" fmla="*/ 196 h 221"/>
                  <a:gd name="T10" fmla="*/ 8 w 1088"/>
                  <a:gd name="T11" fmla="*/ 154 h 221"/>
                  <a:gd name="T12" fmla="*/ 8 w 1088"/>
                  <a:gd name="T13" fmla="*/ 154 h 221"/>
                  <a:gd name="T14" fmla="*/ 283 w 1088"/>
                  <a:gd name="T15" fmla="*/ 40 h 221"/>
                  <a:gd name="T16" fmla="*/ 709 w 1088"/>
                  <a:gd name="T17" fmla="*/ 29 h 221"/>
                  <a:gd name="T18" fmla="*/ 1068 w 1088"/>
                  <a:gd name="T19" fmla="*/ 154 h 221"/>
                  <a:gd name="T20" fmla="*/ 1068 w 1088"/>
                  <a:gd name="T21" fmla="*/ 154 h 221"/>
                  <a:gd name="T22" fmla="*/ 1054 w 1088"/>
                  <a:gd name="T23" fmla="*/ 196 h 221"/>
                  <a:gd name="T24" fmla="*/ 1001 w 1088"/>
                  <a:gd name="T25" fmla="*/ 217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8" h="221">
                    <a:moveTo>
                      <a:pt x="1001" y="217"/>
                    </a:moveTo>
                    <a:cubicBezTo>
                      <a:pt x="636" y="140"/>
                      <a:pt x="636" y="140"/>
                      <a:pt x="636" y="140"/>
                    </a:cubicBezTo>
                    <a:cubicBezTo>
                      <a:pt x="571" y="126"/>
                      <a:pt x="504" y="126"/>
                      <a:pt x="439" y="140"/>
                    </a:cubicBezTo>
                    <a:cubicBezTo>
                      <a:pt x="74" y="217"/>
                      <a:pt x="74" y="217"/>
                      <a:pt x="74" y="217"/>
                    </a:cubicBezTo>
                    <a:cubicBezTo>
                      <a:pt x="55" y="221"/>
                      <a:pt x="34" y="213"/>
                      <a:pt x="21" y="196"/>
                    </a:cubicBezTo>
                    <a:cubicBezTo>
                      <a:pt x="13" y="185"/>
                      <a:pt x="8" y="170"/>
                      <a:pt x="8" y="154"/>
                    </a:cubicBezTo>
                    <a:cubicBezTo>
                      <a:pt x="8" y="154"/>
                      <a:pt x="8" y="154"/>
                      <a:pt x="8" y="154"/>
                    </a:cubicBezTo>
                    <a:cubicBezTo>
                      <a:pt x="0" y="90"/>
                      <a:pt x="283" y="40"/>
                      <a:pt x="283" y="40"/>
                    </a:cubicBezTo>
                    <a:cubicBezTo>
                      <a:pt x="333" y="30"/>
                      <a:pt x="470" y="0"/>
                      <a:pt x="709" y="29"/>
                    </a:cubicBezTo>
                    <a:cubicBezTo>
                      <a:pt x="709" y="29"/>
                      <a:pt x="1088" y="74"/>
                      <a:pt x="1068" y="154"/>
                    </a:cubicBezTo>
                    <a:cubicBezTo>
                      <a:pt x="1068" y="154"/>
                      <a:pt x="1068" y="154"/>
                      <a:pt x="1068" y="154"/>
                    </a:cubicBezTo>
                    <a:cubicBezTo>
                      <a:pt x="1068" y="170"/>
                      <a:pt x="1062" y="185"/>
                      <a:pt x="1054" y="196"/>
                    </a:cubicBezTo>
                    <a:cubicBezTo>
                      <a:pt x="1041" y="213"/>
                      <a:pt x="1021" y="221"/>
                      <a:pt x="1001" y="217"/>
                    </a:cubicBezTo>
                    <a:close/>
                  </a:path>
                </a:pathLst>
              </a:custGeom>
              <a:solidFill>
                <a:srgbClr val="5139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ísliḋé">
                <a:extLst>
                  <a:ext uri="{FF2B5EF4-FFF2-40B4-BE49-F238E27FC236}">
                    <a16:creationId xmlns:a16="http://schemas.microsoft.com/office/drawing/2014/main" id="{2D584258-3667-4725-8480-AA862DCD47FF}"/>
                  </a:ext>
                </a:extLst>
              </p:cNvPr>
              <p:cNvSpPr/>
              <p:nvPr/>
            </p:nvSpPr>
            <p:spPr bwMode="auto">
              <a:xfrm>
                <a:off x="7040216" y="3476371"/>
                <a:ext cx="314497" cy="63769"/>
              </a:xfrm>
              <a:custGeom>
                <a:avLst/>
                <a:gdLst>
                  <a:gd name="T0" fmla="*/ 1002 w 1088"/>
                  <a:gd name="T1" fmla="*/ 216 h 220"/>
                  <a:gd name="T2" fmla="*/ 636 w 1088"/>
                  <a:gd name="T3" fmla="*/ 139 h 220"/>
                  <a:gd name="T4" fmla="*/ 439 w 1088"/>
                  <a:gd name="T5" fmla="*/ 139 h 220"/>
                  <a:gd name="T6" fmla="*/ 74 w 1088"/>
                  <a:gd name="T7" fmla="*/ 216 h 220"/>
                  <a:gd name="T8" fmla="*/ 22 w 1088"/>
                  <a:gd name="T9" fmla="*/ 195 h 220"/>
                  <a:gd name="T10" fmla="*/ 8 w 1088"/>
                  <a:gd name="T11" fmla="*/ 153 h 220"/>
                  <a:gd name="T12" fmla="*/ 8 w 1088"/>
                  <a:gd name="T13" fmla="*/ 153 h 220"/>
                  <a:gd name="T14" fmla="*/ 284 w 1088"/>
                  <a:gd name="T15" fmla="*/ 39 h 220"/>
                  <a:gd name="T16" fmla="*/ 710 w 1088"/>
                  <a:gd name="T17" fmla="*/ 28 h 220"/>
                  <a:gd name="T18" fmla="*/ 1068 w 1088"/>
                  <a:gd name="T19" fmla="*/ 153 h 220"/>
                  <a:gd name="T20" fmla="*/ 1068 w 1088"/>
                  <a:gd name="T21" fmla="*/ 153 h 220"/>
                  <a:gd name="T22" fmla="*/ 1054 w 1088"/>
                  <a:gd name="T23" fmla="*/ 195 h 220"/>
                  <a:gd name="T24" fmla="*/ 1002 w 1088"/>
                  <a:gd name="T25" fmla="*/ 216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8" h="220">
                    <a:moveTo>
                      <a:pt x="1002" y="216"/>
                    </a:moveTo>
                    <a:cubicBezTo>
                      <a:pt x="636" y="139"/>
                      <a:pt x="636" y="139"/>
                      <a:pt x="636" y="139"/>
                    </a:cubicBezTo>
                    <a:cubicBezTo>
                      <a:pt x="571" y="125"/>
                      <a:pt x="505" y="125"/>
                      <a:pt x="439" y="139"/>
                    </a:cubicBezTo>
                    <a:cubicBezTo>
                      <a:pt x="74" y="216"/>
                      <a:pt x="74" y="216"/>
                      <a:pt x="74" y="216"/>
                    </a:cubicBezTo>
                    <a:cubicBezTo>
                      <a:pt x="55" y="220"/>
                      <a:pt x="34" y="213"/>
                      <a:pt x="22" y="195"/>
                    </a:cubicBezTo>
                    <a:cubicBezTo>
                      <a:pt x="13" y="184"/>
                      <a:pt x="8" y="169"/>
                      <a:pt x="8" y="153"/>
                    </a:cubicBezTo>
                    <a:cubicBezTo>
                      <a:pt x="8" y="153"/>
                      <a:pt x="8" y="153"/>
                      <a:pt x="8" y="153"/>
                    </a:cubicBezTo>
                    <a:cubicBezTo>
                      <a:pt x="0" y="90"/>
                      <a:pt x="284" y="39"/>
                      <a:pt x="284" y="39"/>
                    </a:cubicBezTo>
                    <a:cubicBezTo>
                      <a:pt x="333" y="30"/>
                      <a:pt x="470" y="0"/>
                      <a:pt x="710" y="28"/>
                    </a:cubicBezTo>
                    <a:cubicBezTo>
                      <a:pt x="710" y="28"/>
                      <a:pt x="1088" y="74"/>
                      <a:pt x="1068" y="153"/>
                    </a:cubicBezTo>
                    <a:cubicBezTo>
                      <a:pt x="1068" y="153"/>
                      <a:pt x="1068" y="153"/>
                      <a:pt x="1068" y="153"/>
                    </a:cubicBezTo>
                    <a:cubicBezTo>
                      <a:pt x="1068" y="169"/>
                      <a:pt x="1063" y="184"/>
                      <a:pt x="1054" y="195"/>
                    </a:cubicBezTo>
                    <a:cubicBezTo>
                      <a:pt x="1041" y="213"/>
                      <a:pt x="1021" y="220"/>
                      <a:pt x="1002" y="216"/>
                    </a:cubicBezTo>
                    <a:close/>
                  </a:path>
                </a:pathLst>
              </a:custGeom>
              <a:solidFill>
                <a:srgbClr val="5139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ïṡľîḍe">
                <a:extLst>
                  <a:ext uri="{FF2B5EF4-FFF2-40B4-BE49-F238E27FC236}">
                    <a16:creationId xmlns:a16="http://schemas.microsoft.com/office/drawing/2014/main" id="{CA9EBB44-CD0D-483C-A485-132E2A6EAFAA}"/>
                  </a:ext>
                </a:extLst>
              </p:cNvPr>
              <p:cNvSpPr/>
              <p:nvPr/>
            </p:nvSpPr>
            <p:spPr bwMode="auto">
              <a:xfrm>
                <a:off x="6630065" y="3554633"/>
                <a:ext cx="198553" cy="110146"/>
              </a:xfrm>
              <a:prstGeom prst="ellipse">
                <a:avLst/>
              </a:prstGeom>
              <a:solidFill>
                <a:srgbClr val="F8F1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ïş1ïḓé">
                <a:extLst>
                  <a:ext uri="{FF2B5EF4-FFF2-40B4-BE49-F238E27FC236}">
                    <a16:creationId xmlns:a16="http://schemas.microsoft.com/office/drawing/2014/main" id="{59F3A45C-3B48-41DF-855B-784BF480369E}"/>
                  </a:ext>
                </a:extLst>
              </p:cNvPr>
              <p:cNvSpPr/>
              <p:nvPr/>
            </p:nvSpPr>
            <p:spPr bwMode="auto">
              <a:xfrm>
                <a:off x="6690936" y="3572024"/>
                <a:ext cx="75363" cy="75363"/>
              </a:xfrm>
              <a:prstGeom prst="ellipse">
                <a:avLst/>
              </a:prstGeom>
              <a:solidFill>
                <a:srgbClr val="4A4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îšľíďé">
                <a:extLst>
                  <a:ext uri="{FF2B5EF4-FFF2-40B4-BE49-F238E27FC236}">
                    <a16:creationId xmlns:a16="http://schemas.microsoft.com/office/drawing/2014/main" id="{EE86E38B-943F-4215-BAE0-3736099171AA}"/>
                  </a:ext>
                </a:extLst>
              </p:cNvPr>
              <p:cNvSpPr/>
              <p:nvPr/>
            </p:nvSpPr>
            <p:spPr bwMode="auto">
              <a:xfrm>
                <a:off x="6727168" y="3586517"/>
                <a:ext cx="26087" cy="2608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ïšļidê">
                <a:extLst>
                  <a:ext uri="{FF2B5EF4-FFF2-40B4-BE49-F238E27FC236}">
                    <a16:creationId xmlns:a16="http://schemas.microsoft.com/office/drawing/2014/main" id="{0EB1BEBA-81B1-46B4-9E8C-82978095CD41}"/>
                  </a:ext>
                </a:extLst>
              </p:cNvPr>
              <p:cNvSpPr/>
              <p:nvPr/>
            </p:nvSpPr>
            <p:spPr bwMode="auto">
              <a:xfrm>
                <a:off x="7082245" y="3551734"/>
                <a:ext cx="198553" cy="110146"/>
              </a:xfrm>
              <a:prstGeom prst="ellipse">
                <a:avLst/>
              </a:prstGeom>
              <a:solidFill>
                <a:srgbClr val="F8F1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îṡḷïdê">
                <a:extLst>
                  <a:ext uri="{FF2B5EF4-FFF2-40B4-BE49-F238E27FC236}">
                    <a16:creationId xmlns:a16="http://schemas.microsoft.com/office/drawing/2014/main" id="{0DA0DC69-6A54-4D59-885F-898C0DF25E13}"/>
                  </a:ext>
                </a:extLst>
              </p:cNvPr>
              <p:cNvSpPr/>
              <p:nvPr/>
            </p:nvSpPr>
            <p:spPr bwMode="auto">
              <a:xfrm>
                <a:off x="7144565" y="3569126"/>
                <a:ext cx="75363" cy="75363"/>
              </a:xfrm>
              <a:prstGeom prst="ellipse">
                <a:avLst/>
              </a:prstGeom>
              <a:solidFill>
                <a:srgbClr val="4A4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iṡlïďe">
                <a:extLst>
                  <a:ext uri="{FF2B5EF4-FFF2-40B4-BE49-F238E27FC236}">
                    <a16:creationId xmlns:a16="http://schemas.microsoft.com/office/drawing/2014/main" id="{A304A989-0C77-4938-91FA-BDC53D01B8F7}"/>
                  </a:ext>
                </a:extLst>
              </p:cNvPr>
              <p:cNvSpPr/>
              <p:nvPr/>
            </p:nvSpPr>
            <p:spPr bwMode="auto">
              <a:xfrm>
                <a:off x="7179348" y="3585068"/>
                <a:ext cx="26087" cy="2608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ïṧ1îḍê">
                <a:extLst>
                  <a:ext uri="{FF2B5EF4-FFF2-40B4-BE49-F238E27FC236}">
                    <a16:creationId xmlns:a16="http://schemas.microsoft.com/office/drawing/2014/main" id="{F633DABC-130C-4C71-AD60-A509FC45976B}"/>
                  </a:ext>
                </a:extLst>
              </p:cNvPr>
              <p:cNvSpPr/>
              <p:nvPr/>
            </p:nvSpPr>
            <p:spPr bwMode="auto">
              <a:xfrm>
                <a:off x="6890938" y="3844492"/>
                <a:ext cx="130436" cy="49276"/>
              </a:xfrm>
              <a:custGeom>
                <a:avLst/>
                <a:gdLst>
                  <a:gd name="T0" fmla="*/ 314 w 455"/>
                  <a:gd name="T1" fmla="*/ 75 h 169"/>
                  <a:gd name="T2" fmla="*/ 227 w 455"/>
                  <a:gd name="T3" fmla="*/ 115 h 169"/>
                  <a:gd name="T4" fmla="*/ 141 w 455"/>
                  <a:gd name="T5" fmla="*/ 75 h 169"/>
                  <a:gd name="T6" fmla="*/ 0 w 455"/>
                  <a:gd name="T7" fmla="*/ 99 h 169"/>
                  <a:gd name="T8" fmla="*/ 143 w 455"/>
                  <a:gd name="T9" fmla="*/ 134 h 169"/>
                  <a:gd name="T10" fmla="*/ 227 w 455"/>
                  <a:gd name="T11" fmla="*/ 167 h 169"/>
                  <a:gd name="T12" fmla="*/ 311 w 455"/>
                  <a:gd name="T13" fmla="*/ 134 h 169"/>
                  <a:gd name="T14" fmla="*/ 455 w 455"/>
                  <a:gd name="T15" fmla="*/ 99 h 169"/>
                  <a:gd name="T16" fmla="*/ 314 w 455"/>
                  <a:gd name="T17" fmla="*/ 7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5" h="169">
                    <a:moveTo>
                      <a:pt x="314" y="75"/>
                    </a:moveTo>
                    <a:cubicBezTo>
                      <a:pt x="314" y="75"/>
                      <a:pt x="279" y="116"/>
                      <a:pt x="227" y="115"/>
                    </a:cubicBezTo>
                    <a:cubicBezTo>
                      <a:pt x="176" y="116"/>
                      <a:pt x="141" y="75"/>
                      <a:pt x="141" y="75"/>
                    </a:cubicBezTo>
                    <a:cubicBezTo>
                      <a:pt x="19" y="0"/>
                      <a:pt x="0" y="99"/>
                      <a:pt x="0" y="99"/>
                    </a:cubicBezTo>
                    <a:cubicBezTo>
                      <a:pt x="7" y="157"/>
                      <a:pt x="143" y="134"/>
                      <a:pt x="143" y="134"/>
                    </a:cubicBezTo>
                    <a:cubicBezTo>
                      <a:pt x="172" y="162"/>
                      <a:pt x="201" y="169"/>
                      <a:pt x="227" y="167"/>
                    </a:cubicBezTo>
                    <a:cubicBezTo>
                      <a:pt x="254" y="169"/>
                      <a:pt x="283" y="162"/>
                      <a:pt x="311" y="134"/>
                    </a:cubicBezTo>
                    <a:cubicBezTo>
                      <a:pt x="311" y="134"/>
                      <a:pt x="448" y="157"/>
                      <a:pt x="455" y="99"/>
                    </a:cubicBezTo>
                    <a:cubicBezTo>
                      <a:pt x="455" y="99"/>
                      <a:pt x="436" y="0"/>
                      <a:pt x="314" y="75"/>
                    </a:cubicBezTo>
                    <a:close/>
                  </a:path>
                </a:pathLst>
              </a:custGeom>
              <a:solidFill>
                <a:srgbClr val="BA946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îš1íďê">
                <a:extLst>
                  <a:ext uri="{FF2B5EF4-FFF2-40B4-BE49-F238E27FC236}">
                    <a16:creationId xmlns:a16="http://schemas.microsoft.com/office/drawing/2014/main" id="{4075C409-05CE-4AAD-A509-D3399E4F0B72}"/>
                  </a:ext>
                </a:extLst>
              </p:cNvPr>
              <p:cNvSpPr/>
              <p:nvPr/>
            </p:nvSpPr>
            <p:spPr bwMode="auto">
              <a:xfrm>
                <a:off x="6827169" y="4656096"/>
                <a:ext cx="255076" cy="911606"/>
              </a:xfrm>
              <a:custGeom>
                <a:avLst/>
                <a:gdLst>
                  <a:gd name="T0" fmla="*/ 158 w 176"/>
                  <a:gd name="T1" fmla="*/ 629 h 629"/>
                  <a:gd name="T2" fmla="*/ 176 w 176"/>
                  <a:gd name="T3" fmla="*/ 542 h 629"/>
                  <a:gd name="T4" fmla="*/ 156 w 176"/>
                  <a:gd name="T5" fmla="*/ 232 h 629"/>
                  <a:gd name="T6" fmla="*/ 140 w 176"/>
                  <a:gd name="T7" fmla="*/ 0 h 629"/>
                  <a:gd name="T8" fmla="*/ 34 w 176"/>
                  <a:gd name="T9" fmla="*/ 0 h 629"/>
                  <a:gd name="T10" fmla="*/ 19 w 176"/>
                  <a:gd name="T11" fmla="*/ 232 h 629"/>
                  <a:gd name="T12" fmla="*/ 0 w 176"/>
                  <a:gd name="T13" fmla="*/ 514 h 629"/>
                  <a:gd name="T14" fmla="*/ 23 w 176"/>
                  <a:gd name="T15" fmla="*/ 629 h 629"/>
                  <a:gd name="T16" fmla="*/ 158 w 176"/>
                  <a:gd name="T17"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629">
                    <a:moveTo>
                      <a:pt x="158" y="629"/>
                    </a:moveTo>
                    <a:lnTo>
                      <a:pt x="176" y="542"/>
                    </a:lnTo>
                    <a:lnTo>
                      <a:pt x="156" y="232"/>
                    </a:lnTo>
                    <a:lnTo>
                      <a:pt x="140" y="0"/>
                    </a:lnTo>
                    <a:lnTo>
                      <a:pt x="34" y="0"/>
                    </a:lnTo>
                    <a:lnTo>
                      <a:pt x="19" y="232"/>
                    </a:lnTo>
                    <a:lnTo>
                      <a:pt x="0" y="514"/>
                    </a:lnTo>
                    <a:lnTo>
                      <a:pt x="23" y="629"/>
                    </a:lnTo>
                    <a:lnTo>
                      <a:pt x="158" y="629"/>
                    </a:lnTo>
                    <a:close/>
                  </a:path>
                </a:pathLst>
              </a:custGeom>
              <a:solidFill>
                <a:srgbClr val="D653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šlîḋè">
                <a:extLst>
                  <a:ext uri="{FF2B5EF4-FFF2-40B4-BE49-F238E27FC236}">
                    <a16:creationId xmlns:a16="http://schemas.microsoft.com/office/drawing/2014/main" id="{4CF68ECD-FAE1-42ED-B966-47504757DB6A}"/>
                  </a:ext>
                </a:extLst>
              </p:cNvPr>
              <p:cNvSpPr/>
              <p:nvPr/>
            </p:nvSpPr>
            <p:spPr bwMode="auto">
              <a:xfrm>
                <a:off x="5754692" y="4438702"/>
                <a:ext cx="1105812" cy="1129000"/>
              </a:xfrm>
              <a:custGeom>
                <a:avLst/>
                <a:gdLst>
                  <a:gd name="T0" fmla="*/ 3712 w 3829"/>
                  <a:gd name="T1" fmla="*/ 3338 h 3913"/>
                  <a:gd name="T2" fmla="*/ 3422 w 3829"/>
                  <a:gd name="T3" fmla="*/ 1911 h 3913"/>
                  <a:gd name="T4" fmla="*/ 3006 w 3829"/>
                  <a:gd name="T5" fmla="*/ 0 h 3913"/>
                  <a:gd name="T6" fmla="*/ 2491 w 3829"/>
                  <a:gd name="T7" fmla="*/ 108 h 3913"/>
                  <a:gd name="T8" fmla="*/ 2491 w 3829"/>
                  <a:gd name="T9" fmla="*/ 107 h 3913"/>
                  <a:gd name="T10" fmla="*/ 988 w 3829"/>
                  <a:gd name="T11" fmla="*/ 871 h 3913"/>
                  <a:gd name="T12" fmla="*/ 0 w 3829"/>
                  <a:gd name="T13" fmla="*/ 3913 h 3913"/>
                  <a:gd name="T14" fmla="*/ 1665 w 3829"/>
                  <a:gd name="T15" fmla="*/ 3913 h 3913"/>
                  <a:gd name="T16" fmla="*/ 1702 w 3829"/>
                  <a:gd name="T17" fmla="*/ 3812 h 3913"/>
                  <a:gd name="T18" fmla="*/ 1992 w 3829"/>
                  <a:gd name="T19" fmla="*/ 3073 h 3913"/>
                  <a:gd name="T20" fmla="*/ 2052 w 3829"/>
                  <a:gd name="T21" fmla="*/ 3856 h 3913"/>
                  <a:gd name="T22" fmla="*/ 2055 w 3829"/>
                  <a:gd name="T23" fmla="*/ 3913 h 3913"/>
                  <a:gd name="T24" fmla="*/ 3295 w 3829"/>
                  <a:gd name="T25" fmla="*/ 3913 h 3913"/>
                  <a:gd name="T26" fmla="*/ 3329 w 3829"/>
                  <a:gd name="T27" fmla="*/ 3913 h 3913"/>
                  <a:gd name="T28" fmla="*/ 3673 w 3829"/>
                  <a:gd name="T29" fmla="*/ 3913 h 3913"/>
                  <a:gd name="T30" fmla="*/ 3799 w 3829"/>
                  <a:gd name="T31" fmla="*/ 3913 h 3913"/>
                  <a:gd name="T32" fmla="*/ 3829 w 3829"/>
                  <a:gd name="T33" fmla="*/ 3913 h 3913"/>
                  <a:gd name="T34" fmla="*/ 3712 w 3829"/>
                  <a:gd name="T35" fmla="*/ 3338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29" h="3913">
                    <a:moveTo>
                      <a:pt x="3712" y="3338"/>
                    </a:moveTo>
                    <a:cubicBezTo>
                      <a:pt x="3422" y="1911"/>
                      <a:pt x="3422" y="1911"/>
                      <a:pt x="3422" y="1911"/>
                    </a:cubicBezTo>
                    <a:cubicBezTo>
                      <a:pt x="3006" y="0"/>
                      <a:pt x="3006" y="0"/>
                      <a:pt x="3006" y="0"/>
                    </a:cubicBezTo>
                    <a:cubicBezTo>
                      <a:pt x="2758" y="0"/>
                      <a:pt x="2564" y="88"/>
                      <a:pt x="2491" y="108"/>
                    </a:cubicBezTo>
                    <a:cubicBezTo>
                      <a:pt x="2491" y="107"/>
                      <a:pt x="2491" y="107"/>
                      <a:pt x="2491" y="107"/>
                    </a:cubicBezTo>
                    <a:cubicBezTo>
                      <a:pt x="1780" y="280"/>
                      <a:pt x="1064" y="750"/>
                      <a:pt x="988" y="871"/>
                    </a:cubicBezTo>
                    <a:cubicBezTo>
                      <a:pt x="912" y="991"/>
                      <a:pt x="0" y="3913"/>
                      <a:pt x="0" y="3913"/>
                    </a:cubicBezTo>
                    <a:cubicBezTo>
                      <a:pt x="1665" y="3913"/>
                      <a:pt x="1665" y="3913"/>
                      <a:pt x="1665" y="3913"/>
                    </a:cubicBezTo>
                    <a:cubicBezTo>
                      <a:pt x="1702" y="3812"/>
                      <a:pt x="1702" y="3812"/>
                      <a:pt x="1702" y="3812"/>
                    </a:cubicBezTo>
                    <a:cubicBezTo>
                      <a:pt x="1992" y="3073"/>
                      <a:pt x="1992" y="3073"/>
                      <a:pt x="1992" y="3073"/>
                    </a:cubicBezTo>
                    <a:cubicBezTo>
                      <a:pt x="2019" y="3293"/>
                      <a:pt x="2038" y="3562"/>
                      <a:pt x="2052" y="3856"/>
                    </a:cubicBezTo>
                    <a:cubicBezTo>
                      <a:pt x="2053" y="3875"/>
                      <a:pt x="2054" y="3897"/>
                      <a:pt x="2055" y="3913"/>
                    </a:cubicBezTo>
                    <a:cubicBezTo>
                      <a:pt x="3295" y="3913"/>
                      <a:pt x="3295" y="3913"/>
                      <a:pt x="3295" y="3913"/>
                    </a:cubicBezTo>
                    <a:cubicBezTo>
                      <a:pt x="3329" y="3913"/>
                      <a:pt x="3329" y="3913"/>
                      <a:pt x="3329" y="3913"/>
                    </a:cubicBezTo>
                    <a:cubicBezTo>
                      <a:pt x="3673" y="3913"/>
                      <a:pt x="3673" y="3913"/>
                      <a:pt x="3673" y="3913"/>
                    </a:cubicBezTo>
                    <a:cubicBezTo>
                      <a:pt x="3799" y="3913"/>
                      <a:pt x="3799" y="3913"/>
                      <a:pt x="3799" y="3913"/>
                    </a:cubicBezTo>
                    <a:cubicBezTo>
                      <a:pt x="3829" y="3913"/>
                      <a:pt x="3829" y="3913"/>
                      <a:pt x="3829" y="3913"/>
                    </a:cubicBezTo>
                    <a:lnTo>
                      <a:pt x="3712" y="3338"/>
                    </a:lnTo>
                    <a:close/>
                  </a:path>
                </a:pathLst>
              </a:custGeom>
              <a:solidFill>
                <a:srgbClr val="386B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iŝlîde">
                <a:extLst>
                  <a:ext uri="{FF2B5EF4-FFF2-40B4-BE49-F238E27FC236}">
                    <a16:creationId xmlns:a16="http://schemas.microsoft.com/office/drawing/2014/main" id="{E6C15511-1B28-4582-A9A7-50D2D0F82EE0}"/>
                  </a:ext>
                </a:extLst>
              </p:cNvPr>
              <p:cNvSpPr/>
              <p:nvPr/>
            </p:nvSpPr>
            <p:spPr bwMode="auto">
              <a:xfrm>
                <a:off x="7056158" y="4440152"/>
                <a:ext cx="1113058" cy="1127551"/>
              </a:xfrm>
              <a:custGeom>
                <a:avLst/>
                <a:gdLst>
                  <a:gd name="T0" fmla="*/ 2869 w 3857"/>
                  <a:gd name="T1" fmla="*/ 864 h 3906"/>
                  <a:gd name="T2" fmla="*/ 1366 w 3857"/>
                  <a:gd name="T3" fmla="*/ 100 h 3906"/>
                  <a:gd name="T4" fmla="*/ 1366 w 3857"/>
                  <a:gd name="T5" fmla="*/ 100 h 3906"/>
                  <a:gd name="T6" fmla="*/ 810 w 3857"/>
                  <a:gd name="T7" fmla="*/ 0 h 3906"/>
                  <a:gd name="T8" fmla="*/ 439 w 3857"/>
                  <a:gd name="T9" fmla="*/ 1904 h 3906"/>
                  <a:gd name="T10" fmla="*/ 95 w 3857"/>
                  <a:gd name="T11" fmla="*/ 3472 h 3906"/>
                  <a:gd name="T12" fmla="*/ 0 w 3857"/>
                  <a:gd name="T13" fmla="*/ 3906 h 3906"/>
                  <a:gd name="T14" fmla="*/ 62 w 3857"/>
                  <a:gd name="T15" fmla="*/ 3906 h 3906"/>
                  <a:gd name="T16" fmla="*/ 125 w 3857"/>
                  <a:gd name="T17" fmla="*/ 3906 h 3906"/>
                  <a:gd name="T18" fmla="*/ 528 w 3857"/>
                  <a:gd name="T19" fmla="*/ 3906 h 3906"/>
                  <a:gd name="T20" fmla="*/ 1802 w 3857"/>
                  <a:gd name="T21" fmla="*/ 3906 h 3906"/>
                  <a:gd name="T22" fmla="*/ 1805 w 3857"/>
                  <a:gd name="T23" fmla="*/ 3849 h 3906"/>
                  <a:gd name="T24" fmla="*/ 1865 w 3857"/>
                  <a:gd name="T25" fmla="*/ 3066 h 3906"/>
                  <a:gd name="T26" fmla="*/ 2155 w 3857"/>
                  <a:gd name="T27" fmla="*/ 3804 h 3906"/>
                  <a:gd name="T28" fmla="*/ 2192 w 3857"/>
                  <a:gd name="T29" fmla="*/ 3906 h 3906"/>
                  <a:gd name="T30" fmla="*/ 3857 w 3857"/>
                  <a:gd name="T31" fmla="*/ 3906 h 3906"/>
                  <a:gd name="T32" fmla="*/ 2869 w 3857"/>
                  <a:gd name="T33" fmla="*/ 864 h 3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57" h="3906">
                    <a:moveTo>
                      <a:pt x="2869" y="864"/>
                    </a:moveTo>
                    <a:cubicBezTo>
                      <a:pt x="2793" y="743"/>
                      <a:pt x="2077" y="272"/>
                      <a:pt x="1366" y="100"/>
                    </a:cubicBezTo>
                    <a:cubicBezTo>
                      <a:pt x="1366" y="100"/>
                      <a:pt x="1366" y="100"/>
                      <a:pt x="1366" y="100"/>
                    </a:cubicBezTo>
                    <a:cubicBezTo>
                      <a:pt x="1312" y="82"/>
                      <a:pt x="970" y="2"/>
                      <a:pt x="810" y="0"/>
                    </a:cubicBezTo>
                    <a:cubicBezTo>
                      <a:pt x="439" y="1904"/>
                      <a:pt x="439" y="1904"/>
                      <a:pt x="439" y="1904"/>
                    </a:cubicBezTo>
                    <a:cubicBezTo>
                      <a:pt x="95" y="3472"/>
                      <a:pt x="95" y="3472"/>
                      <a:pt x="95" y="3472"/>
                    </a:cubicBezTo>
                    <a:cubicBezTo>
                      <a:pt x="0" y="3906"/>
                      <a:pt x="0" y="3906"/>
                      <a:pt x="0" y="3906"/>
                    </a:cubicBezTo>
                    <a:cubicBezTo>
                      <a:pt x="62" y="3906"/>
                      <a:pt x="62" y="3906"/>
                      <a:pt x="62" y="3906"/>
                    </a:cubicBezTo>
                    <a:cubicBezTo>
                      <a:pt x="125" y="3906"/>
                      <a:pt x="125" y="3906"/>
                      <a:pt x="125" y="3906"/>
                    </a:cubicBezTo>
                    <a:cubicBezTo>
                      <a:pt x="528" y="3906"/>
                      <a:pt x="528" y="3906"/>
                      <a:pt x="528" y="3906"/>
                    </a:cubicBezTo>
                    <a:cubicBezTo>
                      <a:pt x="1802" y="3906"/>
                      <a:pt x="1802" y="3906"/>
                      <a:pt x="1802" y="3906"/>
                    </a:cubicBezTo>
                    <a:cubicBezTo>
                      <a:pt x="1803" y="3890"/>
                      <a:pt x="1804" y="3868"/>
                      <a:pt x="1805" y="3849"/>
                    </a:cubicBezTo>
                    <a:cubicBezTo>
                      <a:pt x="1819" y="3555"/>
                      <a:pt x="1838" y="3286"/>
                      <a:pt x="1865" y="3066"/>
                    </a:cubicBezTo>
                    <a:cubicBezTo>
                      <a:pt x="2155" y="3804"/>
                      <a:pt x="2155" y="3804"/>
                      <a:pt x="2155" y="3804"/>
                    </a:cubicBezTo>
                    <a:cubicBezTo>
                      <a:pt x="2192" y="3906"/>
                      <a:pt x="2192" y="3906"/>
                      <a:pt x="2192" y="3906"/>
                    </a:cubicBezTo>
                    <a:cubicBezTo>
                      <a:pt x="3857" y="3906"/>
                      <a:pt x="3857" y="3906"/>
                      <a:pt x="3857" y="3906"/>
                    </a:cubicBezTo>
                    <a:cubicBezTo>
                      <a:pt x="3857" y="3906"/>
                      <a:pt x="2945" y="984"/>
                      <a:pt x="2869" y="864"/>
                    </a:cubicBezTo>
                    <a:close/>
                  </a:path>
                </a:pathLst>
              </a:custGeom>
              <a:solidFill>
                <a:srgbClr val="386B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işḻiďè">
                <a:extLst>
                  <a:ext uri="{FF2B5EF4-FFF2-40B4-BE49-F238E27FC236}">
                    <a16:creationId xmlns:a16="http://schemas.microsoft.com/office/drawing/2014/main" id="{15463345-0991-4124-8B98-C237C7A13FA9}"/>
                  </a:ext>
                </a:extLst>
              </p:cNvPr>
              <p:cNvSpPr/>
              <p:nvPr/>
            </p:nvSpPr>
            <p:spPr bwMode="auto">
              <a:xfrm>
                <a:off x="4267716" y="5037261"/>
                <a:ext cx="550732" cy="305801"/>
              </a:xfrm>
              <a:custGeom>
                <a:avLst/>
                <a:gdLst>
                  <a:gd name="T0" fmla="*/ 132 w 380"/>
                  <a:gd name="T1" fmla="*/ 0 h 211"/>
                  <a:gd name="T2" fmla="*/ 0 w 380"/>
                  <a:gd name="T3" fmla="*/ 0 h 211"/>
                  <a:gd name="T4" fmla="*/ 34 w 380"/>
                  <a:gd name="T5" fmla="*/ 59 h 211"/>
                  <a:gd name="T6" fmla="*/ 188 w 380"/>
                  <a:gd name="T7" fmla="*/ 211 h 211"/>
                  <a:gd name="T8" fmla="*/ 380 w 380"/>
                  <a:gd name="T9" fmla="*/ 10 h 211"/>
                  <a:gd name="T10" fmla="*/ 132 w 380"/>
                  <a:gd name="T11" fmla="*/ 0 h 211"/>
                </a:gdLst>
                <a:ahLst/>
                <a:cxnLst>
                  <a:cxn ang="0">
                    <a:pos x="T0" y="T1"/>
                  </a:cxn>
                  <a:cxn ang="0">
                    <a:pos x="T2" y="T3"/>
                  </a:cxn>
                  <a:cxn ang="0">
                    <a:pos x="T4" y="T5"/>
                  </a:cxn>
                  <a:cxn ang="0">
                    <a:pos x="T6" y="T7"/>
                  </a:cxn>
                  <a:cxn ang="0">
                    <a:pos x="T8" y="T9"/>
                  </a:cxn>
                  <a:cxn ang="0">
                    <a:pos x="T10" y="T11"/>
                  </a:cxn>
                </a:cxnLst>
                <a:rect l="0" t="0" r="r" b="b"/>
                <a:pathLst>
                  <a:path w="380" h="211">
                    <a:moveTo>
                      <a:pt x="132" y="0"/>
                    </a:moveTo>
                    <a:lnTo>
                      <a:pt x="0" y="0"/>
                    </a:lnTo>
                    <a:lnTo>
                      <a:pt x="34" y="59"/>
                    </a:lnTo>
                    <a:lnTo>
                      <a:pt x="188" y="211"/>
                    </a:lnTo>
                    <a:lnTo>
                      <a:pt x="380" y="10"/>
                    </a:lnTo>
                    <a:lnTo>
                      <a:pt x="132" y="0"/>
                    </a:ln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íŝḻiḑe">
                <a:extLst>
                  <a:ext uri="{FF2B5EF4-FFF2-40B4-BE49-F238E27FC236}">
                    <a16:creationId xmlns:a16="http://schemas.microsoft.com/office/drawing/2014/main" id="{0C162A44-65CB-487B-8587-882A8285DE24}"/>
                  </a:ext>
                </a:extLst>
              </p:cNvPr>
              <p:cNvSpPr/>
              <p:nvPr/>
            </p:nvSpPr>
            <p:spPr bwMode="auto">
              <a:xfrm>
                <a:off x="4209744" y="4763344"/>
                <a:ext cx="702908" cy="347831"/>
              </a:xfrm>
              <a:custGeom>
                <a:avLst/>
                <a:gdLst>
                  <a:gd name="T0" fmla="*/ 1627 w 2433"/>
                  <a:gd name="T1" fmla="*/ 1 h 1205"/>
                  <a:gd name="T2" fmla="*/ 761 w 2433"/>
                  <a:gd name="T3" fmla="*/ 0 h 1205"/>
                  <a:gd name="T4" fmla="*/ 0 w 2433"/>
                  <a:gd name="T5" fmla="*/ 999 h 1205"/>
                  <a:gd name="T6" fmla="*/ 1227 w 2433"/>
                  <a:gd name="T7" fmla="*/ 1205 h 1205"/>
                  <a:gd name="T8" fmla="*/ 2433 w 2433"/>
                  <a:gd name="T9" fmla="*/ 998 h 1205"/>
                  <a:gd name="T10" fmla="*/ 1627 w 2433"/>
                  <a:gd name="T11" fmla="*/ 1 h 1205"/>
                </a:gdLst>
                <a:ahLst/>
                <a:cxnLst>
                  <a:cxn ang="0">
                    <a:pos x="T0" y="T1"/>
                  </a:cxn>
                  <a:cxn ang="0">
                    <a:pos x="T2" y="T3"/>
                  </a:cxn>
                  <a:cxn ang="0">
                    <a:pos x="T4" y="T5"/>
                  </a:cxn>
                  <a:cxn ang="0">
                    <a:pos x="T6" y="T7"/>
                  </a:cxn>
                  <a:cxn ang="0">
                    <a:pos x="T8" y="T9"/>
                  </a:cxn>
                  <a:cxn ang="0">
                    <a:pos x="T10" y="T11"/>
                  </a:cxn>
                </a:cxnLst>
                <a:rect l="0" t="0" r="r" b="b"/>
                <a:pathLst>
                  <a:path w="2433" h="1205">
                    <a:moveTo>
                      <a:pt x="1627" y="1"/>
                    </a:moveTo>
                    <a:cubicBezTo>
                      <a:pt x="761" y="0"/>
                      <a:pt x="761" y="0"/>
                      <a:pt x="761" y="0"/>
                    </a:cubicBezTo>
                    <a:cubicBezTo>
                      <a:pt x="761" y="0"/>
                      <a:pt x="1045" y="836"/>
                      <a:pt x="0" y="999"/>
                    </a:cubicBezTo>
                    <a:cubicBezTo>
                      <a:pt x="1227" y="1205"/>
                      <a:pt x="1227" y="1205"/>
                      <a:pt x="1227" y="1205"/>
                    </a:cubicBezTo>
                    <a:cubicBezTo>
                      <a:pt x="2433" y="998"/>
                      <a:pt x="2433" y="998"/>
                      <a:pt x="2433" y="998"/>
                    </a:cubicBezTo>
                    <a:cubicBezTo>
                      <a:pt x="1520" y="940"/>
                      <a:pt x="1627" y="1"/>
                      <a:pt x="1627" y="1"/>
                    </a:cubicBez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îsľîḑe">
                <a:extLst>
                  <a:ext uri="{FF2B5EF4-FFF2-40B4-BE49-F238E27FC236}">
                    <a16:creationId xmlns:a16="http://schemas.microsoft.com/office/drawing/2014/main" id="{49F7AA13-FBAB-4274-872F-D6198CC095D7}"/>
                  </a:ext>
                </a:extLst>
              </p:cNvPr>
              <p:cNvSpPr/>
              <p:nvPr/>
            </p:nvSpPr>
            <p:spPr bwMode="auto">
              <a:xfrm>
                <a:off x="4198150" y="3883623"/>
                <a:ext cx="705806" cy="915954"/>
              </a:xfrm>
              <a:prstGeom prst="ellipse">
                <a:avLst/>
              </a:prstGeom>
              <a:solidFill>
                <a:srgbClr val="EFD4B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ïśľiďe">
                <a:extLst>
                  <a:ext uri="{FF2B5EF4-FFF2-40B4-BE49-F238E27FC236}">
                    <a16:creationId xmlns:a16="http://schemas.microsoft.com/office/drawing/2014/main" id="{758D5472-D70C-45EB-8A06-735F723DF4EE}"/>
                  </a:ext>
                </a:extLst>
              </p:cNvPr>
              <p:cNvSpPr/>
              <p:nvPr/>
            </p:nvSpPr>
            <p:spPr bwMode="auto">
              <a:xfrm>
                <a:off x="4195251" y="3887971"/>
                <a:ext cx="355077" cy="911606"/>
              </a:xfrm>
              <a:custGeom>
                <a:avLst/>
                <a:gdLst>
                  <a:gd name="T0" fmla="*/ 1224 w 1229"/>
                  <a:gd name="T1" fmla="*/ 0 h 3158"/>
                  <a:gd name="T2" fmla="*/ 1229 w 1229"/>
                  <a:gd name="T3" fmla="*/ 3158 h 3158"/>
                  <a:gd name="T4" fmla="*/ 0 w 1229"/>
                  <a:gd name="T5" fmla="*/ 1586 h 3158"/>
                  <a:gd name="T6" fmla="*/ 1224 w 1229"/>
                  <a:gd name="T7" fmla="*/ 0 h 3158"/>
                </a:gdLst>
                <a:ahLst/>
                <a:cxnLst>
                  <a:cxn ang="0">
                    <a:pos x="T0" y="T1"/>
                  </a:cxn>
                  <a:cxn ang="0">
                    <a:pos x="T2" y="T3"/>
                  </a:cxn>
                  <a:cxn ang="0">
                    <a:pos x="T4" y="T5"/>
                  </a:cxn>
                  <a:cxn ang="0">
                    <a:pos x="T6" y="T7"/>
                  </a:cxn>
                </a:cxnLst>
                <a:rect l="0" t="0" r="r" b="b"/>
                <a:pathLst>
                  <a:path w="1229" h="3158">
                    <a:moveTo>
                      <a:pt x="1224" y="0"/>
                    </a:moveTo>
                    <a:cubicBezTo>
                      <a:pt x="1229" y="3158"/>
                      <a:pt x="1229" y="3158"/>
                      <a:pt x="1229" y="3158"/>
                    </a:cubicBezTo>
                    <a:cubicBezTo>
                      <a:pt x="553" y="3158"/>
                      <a:pt x="0" y="2462"/>
                      <a:pt x="0" y="1586"/>
                    </a:cubicBezTo>
                    <a:cubicBezTo>
                      <a:pt x="0" y="710"/>
                      <a:pt x="548" y="0"/>
                      <a:pt x="1224" y="0"/>
                    </a:cubicBez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îṥlïḓè">
                <a:extLst>
                  <a:ext uri="{FF2B5EF4-FFF2-40B4-BE49-F238E27FC236}">
                    <a16:creationId xmlns:a16="http://schemas.microsoft.com/office/drawing/2014/main" id="{A04082CC-17CA-4FBD-B62E-FD9544F8E7F1}"/>
                  </a:ext>
                </a:extLst>
              </p:cNvPr>
              <p:cNvSpPr/>
              <p:nvPr/>
            </p:nvSpPr>
            <p:spPr bwMode="auto">
              <a:xfrm>
                <a:off x="4308296" y="4309715"/>
                <a:ext cx="163770" cy="91306"/>
              </a:xfrm>
              <a:prstGeom prst="ellipse">
                <a:avLst/>
              </a:prstGeom>
              <a:solidFill>
                <a:srgbClr val="F8F1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ïśḷiḍè">
                <a:extLst>
                  <a:ext uri="{FF2B5EF4-FFF2-40B4-BE49-F238E27FC236}">
                    <a16:creationId xmlns:a16="http://schemas.microsoft.com/office/drawing/2014/main" id="{08918E28-ED0E-41DB-B3F1-D0AC855A95C5}"/>
                  </a:ext>
                </a:extLst>
              </p:cNvPr>
              <p:cNvSpPr/>
              <p:nvPr/>
            </p:nvSpPr>
            <p:spPr bwMode="auto">
              <a:xfrm>
                <a:off x="4359021" y="4324208"/>
                <a:ext cx="62320" cy="62320"/>
              </a:xfrm>
              <a:prstGeom prst="ellipse">
                <a:avLst/>
              </a:prstGeom>
              <a:solidFill>
                <a:srgbClr val="4A4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iṩ1îďè">
                <a:extLst>
                  <a:ext uri="{FF2B5EF4-FFF2-40B4-BE49-F238E27FC236}">
                    <a16:creationId xmlns:a16="http://schemas.microsoft.com/office/drawing/2014/main" id="{2C64A7A6-DED4-499D-ABFC-68F75A4FB845}"/>
                  </a:ext>
                </a:extLst>
              </p:cNvPr>
              <p:cNvSpPr/>
              <p:nvPr/>
            </p:nvSpPr>
            <p:spPr bwMode="auto">
              <a:xfrm>
                <a:off x="4319890" y="4367687"/>
                <a:ext cx="144929" cy="40580"/>
              </a:xfrm>
              <a:custGeom>
                <a:avLst/>
                <a:gdLst>
                  <a:gd name="T0" fmla="*/ 271 w 501"/>
                  <a:gd name="T1" fmla="*/ 121 h 141"/>
                  <a:gd name="T2" fmla="*/ 501 w 501"/>
                  <a:gd name="T3" fmla="*/ 0 h 141"/>
                  <a:gd name="T4" fmla="*/ 275 w 501"/>
                  <a:gd name="T5" fmla="*/ 129 h 141"/>
                  <a:gd name="T6" fmla="*/ 0 w 501"/>
                  <a:gd name="T7" fmla="*/ 67 h 141"/>
                  <a:gd name="T8" fmla="*/ 271 w 501"/>
                  <a:gd name="T9" fmla="*/ 121 h 141"/>
                </a:gdLst>
                <a:ahLst/>
                <a:cxnLst>
                  <a:cxn ang="0">
                    <a:pos x="T0" y="T1"/>
                  </a:cxn>
                  <a:cxn ang="0">
                    <a:pos x="T2" y="T3"/>
                  </a:cxn>
                  <a:cxn ang="0">
                    <a:pos x="T4" y="T5"/>
                  </a:cxn>
                  <a:cxn ang="0">
                    <a:pos x="T6" y="T7"/>
                  </a:cxn>
                  <a:cxn ang="0">
                    <a:pos x="T8" y="T9"/>
                  </a:cxn>
                </a:cxnLst>
                <a:rect l="0" t="0" r="r" b="b"/>
                <a:pathLst>
                  <a:path w="501" h="141">
                    <a:moveTo>
                      <a:pt x="271" y="121"/>
                    </a:moveTo>
                    <a:cubicBezTo>
                      <a:pt x="375" y="108"/>
                      <a:pt x="447" y="40"/>
                      <a:pt x="501" y="0"/>
                    </a:cubicBezTo>
                    <a:cubicBezTo>
                      <a:pt x="449" y="45"/>
                      <a:pt x="379" y="116"/>
                      <a:pt x="275" y="129"/>
                    </a:cubicBezTo>
                    <a:cubicBezTo>
                      <a:pt x="174" y="141"/>
                      <a:pt x="85" y="94"/>
                      <a:pt x="0" y="67"/>
                    </a:cubicBezTo>
                    <a:cubicBezTo>
                      <a:pt x="82" y="89"/>
                      <a:pt x="170" y="133"/>
                      <a:pt x="271" y="121"/>
                    </a:cubicBezTo>
                    <a:close/>
                  </a:path>
                </a:pathLst>
              </a:custGeom>
              <a:solidFill>
                <a:srgbClr val="7754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ïŝlide">
                <a:extLst>
                  <a:ext uri="{FF2B5EF4-FFF2-40B4-BE49-F238E27FC236}">
                    <a16:creationId xmlns:a16="http://schemas.microsoft.com/office/drawing/2014/main" id="{D3083CF7-3A38-46C4-A6AD-5B38C745E5CE}"/>
                  </a:ext>
                </a:extLst>
              </p:cNvPr>
              <p:cNvSpPr/>
              <p:nvPr/>
            </p:nvSpPr>
            <p:spPr bwMode="auto">
              <a:xfrm>
                <a:off x="4264817" y="4283628"/>
                <a:ext cx="205800" cy="76813"/>
              </a:xfrm>
              <a:custGeom>
                <a:avLst/>
                <a:gdLst>
                  <a:gd name="T0" fmla="*/ 55 w 708"/>
                  <a:gd name="T1" fmla="*/ 87 h 268"/>
                  <a:gd name="T2" fmla="*/ 180 w 708"/>
                  <a:gd name="T3" fmla="*/ 88 h 268"/>
                  <a:gd name="T4" fmla="*/ 262 w 708"/>
                  <a:gd name="T5" fmla="*/ 62 h 268"/>
                  <a:gd name="T6" fmla="*/ 262 w 708"/>
                  <a:gd name="T7" fmla="*/ 62 h 268"/>
                  <a:gd name="T8" fmla="*/ 375 w 708"/>
                  <a:gd name="T9" fmla="*/ 24 h 268"/>
                  <a:gd name="T10" fmla="*/ 708 w 708"/>
                  <a:gd name="T11" fmla="*/ 226 h 268"/>
                  <a:gd name="T12" fmla="*/ 595 w 708"/>
                  <a:gd name="T13" fmla="*/ 118 h 268"/>
                  <a:gd name="T14" fmla="*/ 393 w 708"/>
                  <a:gd name="T15" fmla="*/ 76 h 268"/>
                  <a:gd name="T16" fmla="*/ 112 w 708"/>
                  <a:gd name="T17" fmla="*/ 268 h 268"/>
                  <a:gd name="T18" fmla="*/ 182 w 708"/>
                  <a:gd name="T19" fmla="*/ 139 h 268"/>
                  <a:gd name="T20" fmla="*/ 84 w 708"/>
                  <a:gd name="T21" fmla="*/ 135 h 268"/>
                  <a:gd name="T22" fmla="*/ 0 w 708"/>
                  <a:gd name="T23" fmla="*/ 78 h 268"/>
                  <a:gd name="T24" fmla="*/ 55 w 708"/>
                  <a:gd name="T25" fmla="*/ 8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8" h="268">
                    <a:moveTo>
                      <a:pt x="55" y="87"/>
                    </a:moveTo>
                    <a:cubicBezTo>
                      <a:pt x="92" y="92"/>
                      <a:pt x="133" y="96"/>
                      <a:pt x="180" y="88"/>
                    </a:cubicBezTo>
                    <a:cubicBezTo>
                      <a:pt x="227" y="80"/>
                      <a:pt x="262" y="62"/>
                      <a:pt x="262" y="62"/>
                    </a:cubicBezTo>
                    <a:cubicBezTo>
                      <a:pt x="262" y="62"/>
                      <a:pt x="262" y="62"/>
                      <a:pt x="262" y="62"/>
                    </a:cubicBezTo>
                    <a:cubicBezTo>
                      <a:pt x="294" y="44"/>
                      <a:pt x="332" y="30"/>
                      <a:pt x="375" y="24"/>
                    </a:cubicBezTo>
                    <a:cubicBezTo>
                      <a:pt x="525" y="0"/>
                      <a:pt x="678" y="169"/>
                      <a:pt x="708" y="226"/>
                    </a:cubicBezTo>
                    <a:cubicBezTo>
                      <a:pt x="708" y="225"/>
                      <a:pt x="657" y="151"/>
                      <a:pt x="595" y="118"/>
                    </a:cubicBezTo>
                    <a:cubicBezTo>
                      <a:pt x="531" y="84"/>
                      <a:pt x="469" y="64"/>
                      <a:pt x="393" y="76"/>
                    </a:cubicBezTo>
                    <a:cubicBezTo>
                      <a:pt x="245" y="99"/>
                      <a:pt x="145" y="212"/>
                      <a:pt x="112" y="268"/>
                    </a:cubicBezTo>
                    <a:cubicBezTo>
                      <a:pt x="117" y="248"/>
                      <a:pt x="161" y="175"/>
                      <a:pt x="182" y="139"/>
                    </a:cubicBezTo>
                    <a:cubicBezTo>
                      <a:pt x="173" y="142"/>
                      <a:pt x="130" y="154"/>
                      <a:pt x="84" y="135"/>
                    </a:cubicBezTo>
                    <a:cubicBezTo>
                      <a:pt x="32" y="115"/>
                      <a:pt x="0" y="78"/>
                      <a:pt x="0" y="78"/>
                    </a:cubicBezTo>
                    <a:cubicBezTo>
                      <a:pt x="0" y="78"/>
                      <a:pt x="17" y="83"/>
                      <a:pt x="55" y="87"/>
                    </a:cubicBezTo>
                    <a:close/>
                  </a:path>
                </a:pathLst>
              </a:custGeom>
              <a:solidFill>
                <a:srgbClr val="7754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ïṥ1iḓê">
                <a:extLst>
                  <a:ext uri="{FF2B5EF4-FFF2-40B4-BE49-F238E27FC236}">
                    <a16:creationId xmlns:a16="http://schemas.microsoft.com/office/drawing/2014/main" id="{0B0A2112-0C5E-490F-A064-F0411DB5A8AF}"/>
                  </a:ext>
                </a:extLst>
              </p:cNvPr>
              <p:cNvSpPr/>
              <p:nvPr/>
            </p:nvSpPr>
            <p:spPr bwMode="auto">
              <a:xfrm>
                <a:off x="4643083" y="4309715"/>
                <a:ext cx="165220" cy="91306"/>
              </a:xfrm>
              <a:prstGeom prst="ellipse">
                <a:avLst/>
              </a:prstGeom>
              <a:solidFill>
                <a:srgbClr val="F8F1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î$ḻîḑè">
                <a:extLst>
                  <a:ext uri="{FF2B5EF4-FFF2-40B4-BE49-F238E27FC236}">
                    <a16:creationId xmlns:a16="http://schemas.microsoft.com/office/drawing/2014/main" id="{7E6F1E6F-9FA5-4FBD-85D5-1043C8E83A75}"/>
                  </a:ext>
                </a:extLst>
              </p:cNvPr>
              <p:cNvSpPr/>
              <p:nvPr/>
            </p:nvSpPr>
            <p:spPr bwMode="auto">
              <a:xfrm>
                <a:off x="4695258" y="4324208"/>
                <a:ext cx="62320" cy="62320"/>
              </a:xfrm>
              <a:prstGeom prst="ellipse">
                <a:avLst/>
              </a:prstGeom>
              <a:solidFill>
                <a:srgbClr val="4A4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iṥḻîḋè">
                <a:extLst>
                  <a:ext uri="{FF2B5EF4-FFF2-40B4-BE49-F238E27FC236}">
                    <a16:creationId xmlns:a16="http://schemas.microsoft.com/office/drawing/2014/main" id="{3F8CAD4D-0DAF-4506-A482-7BC1FCE673E6}"/>
                  </a:ext>
                </a:extLst>
              </p:cNvPr>
              <p:cNvSpPr/>
              <p:nvPr/>
            </p:nvSpPr>
            <p:spPr bwMode="auto">
              <a:xfrm>
                <a:off x="4651779" y="4367687"/>
                <a:ext cx="143480" cy="40580"/>
              </a:xfrm>
              <a:custGeom>
                <a:avLst/>
                <a:gdLst>
                  <a:gd name="T0" fmla="*/ 230 w 500"/>
                  <a:gd name="T1" fmla="*/ 121 h 141"/>
                  <a:gd name="T2" fmla="*/ 0 w 500"/>
                  <a:gd name="T3" fmla="*/ 0 h 141"/>
                  <a:gd name="T4" fmla="*/ 225 w 500"/>
                  <a:gd name="T5" fmla="*/ 129 h 141"/>
                  <a:gd name="T6" fmla="*/ 500 w 500"/>
                  <a:gd name="T7" fmla="*/ 67 h 141"/>
                  <a:gd name="T8" fmla="*/ 230 w 500"/>
                  <a:gd name="T9" fmla="*/ 121 h 141"/>
                </a:gdLst>
                <a:ahLst/>
                <a:cxnLst>
                  <a:cxn ang="0">
                    <a:pos x="T0" y="T1"/>
                  </a:cxn>
                  <a:cxn ang="0">
                    <a:pos x="T2" y="T3"/>
                  </a:cxn>
                  <a:cxn ang="0">
                    <a:pos x="T4" y="T5"/>
                  </a:cxn>
                  <a:cxn ang="0">
                    <a:pos x="T6" y="T7"/>
                  </a:cxn>
                  <a:cxn ang="0">
                    <a:pos x="T8" y="T9"/>
                  </a:cxn>
                </a:cxnLst>
                <a:rect l="0" t="0" r="r" b="b"/>
                <a:pathLst>
                  <a:path w="500" h="141">
                    <a:moveTo>
                      <a:pt x="230" y="121"/>
                    </a:moveTo>
                    <a:cubicBezTo>
                      <a:pt x="125" y="108"/>
                      <a:pt x="54" y="40"/>
                      <a:pt x="0" y="0"/>
                    </a:cubicBezTo>
                    <a:cubicBezTo>
                      <a:pt x="52" y="45"/>
                      <a:pt x="121" y="116"/>
                      <a:pt x="225" y="129"/>
                    </a:cubicBezTo>
                    <a:cubicBezTo>
                      <a:pt x="326" y="141"/>
                      <a:pt x="416" y="94"/>
                      <a:pt x="500" y="67"/>
                    </a:cubicBezTo>
                    <a:cubicBezTo>
                      <a:pt x="419" y="89"/>
                      <a:pt x="330" y="133"/>
                      <a:pt x="230" y="121"/>
                    </a:cubicBezTo>
                    <a:close/>
                  </a:path>
                </a:pathLst>
              </a:custGeom>
              <a:solidFill>
                <a:srgbClr val="7754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íṩḷïḍe">
                <a:extLst>
                  <a:ext uri="{FF2B5EF4-FFF2-40B4-BE49-F238E27FC236}">
                    <a16:creationId xmlns:a16="http://schemas.microsoft.com/office/drawing/2014/main" id="{8B0DAF7C-66AF-40AD-A8DA-5E0E5112E295}"/>
                  </a:ext>
                </a:extLst>
              </p:cNvPr>
              <p:cNvSpPr/>
              <p:nvPr/>
            </p:nvSpPr>
            <p:spPr bwMode="auto">
              <a:xfrm>
                <a:off x="4645982" y="4283628"/>
                <a:ext cx="204350" cy="76813"/>
              </a:xfrm>
              <a:custGeom>
                <a:avLst/>
                <a:gdLst>
                  <a:gd name="T0" fmla="*/ 653 w 707"/>
                  <a:gd name="T1" fmla="*/ 87 h 268"/>
                  <a:gd name="T2" fmla="*/ 528 w 707"/>
                  <a:gd name="T3" fmla="*/ 88 h 268"/>
                  <a:gd name="T4" fmla="*/ 445 w 707"/>
                  <a:gd name="T5" fmla="*/ 62 h 268"/>
                  <a:gd name="T6" fmla="*/ 446 w 707"/>
                  <a:gd name="T7" fmla="*/ 62 h 268"/>
                  <a:gd name="T8" fmla="*/ 333 w 707"/>
                  <a:gd name="T9" fmla="*/ 24 h 268"/>
                  <a:gd name="T10" fmla="*/ 0 w 707"/>
                  <a:gd name="T11" fmla="*/ 226 h 268"/>
                  <a:gd name="T12" fmla="*/ 113 w 707"/>
                  <a:gd name="T13" fmla="*/ 118 h 268"/>
                  <a:gd name="T14" fmla="*/ 315 w 707"/>
                  <a:gd name="T15" fmla="*/ 76 h 268"/>
                  <a:gd name="T16" fmla="*/ 596 w 707"/>
                  <a:gd name="T17" fmla="*/ 268 h 268"/>
                  <a:gd name="T18" fmla="*/ 526 w 707"/>
                  <a:gd name="T19" fmla="*/ 139 h 268"/>
                  <a:gd name="T20" fmla="*/ 624 w 707"/>
                  <a:gd name="T21" fmla="*/ 135 h 268"/>
                  <a:gd name="T22" fmla="*/ 707 w 707"/>
                  <a:gd name="T23" fmla="*/ 78 h 268"/>
                  <a:gd name="T24" fmla="*/ 653 w 707"/>
                  <a:gd name="T25" fmla="*/ 8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7" h="268">
                    <a:moveTo>
                      <a:pt x="653" y="87"/>
                    </a:moveTo>
                    <a:cubicBezTo>
                      <a:pt x="616" y="92"/>
                      <a:pt x="575" y="96"/>
                      <a:pt x="528" y="88"/>
                    </a:cubicBezTo>
                    <a:cubicBezTo>
                      <a:pt x="481" y="80"/>
                      <a:pt x="445" y="62"/>
                      <a:pt x="445" y="62"/>
                    </a:cubicBezTo>
                    <a:cubicBezTo>
                      <a:pt x="446" y="62"/>
                      <a:pt x="446" y="62"/>
                      <a:pt x="446" y="62"/>
                    </a:cubicBezTo>
                    <a:cubicBezTo>
                      <a:pt x="414" y="44"/>
                      <a:pt x="376" y="30"/>
                      <a:pt x="333" y="24"/>
                    </a:cubicBezTo>
                    <a:cubicBezTo>
                      <a:pt x="183" y="0"/>
                      <a:pt x="30" y="169"/>
                      <a:pt x="0" y="226"/>
                    </a:cubicBezTo>
                    <a:cubicBezTo>
                      <a:pt x="0" y="225"/>
                      <a:pt x="50" y="151"/>
                      <a:pt x="113" y="118"/>
                    </a:cubicBezTo>
                    <a:cubicBezTo>
                      <a:pt x="176" y="84"/>
                      <a:pt x="239" y="64"/>
                      <a:pt x="315" y="76"/>
                    </a:cubicBezTo>
                    <a:cubicBezTo>
                      <a:pt x="463" y="99"/>
                      <a:pt x="563" y="212"/>
                      <a:pt x="596" y="268"/>
                    </a:cubicBezTo>
                    <a:cubicBezTo>
                      <a:pt x="590" y="248"/>
                      <a:pt x="546" y="175"/>
                      <a:pt x="526" y="139"/>
                    </a:cubicBezTo>
                    <a:cubicBezTo>
                      <a:pt x="535" y="142"/>
                      <a:pt x="578" y="154"/>
                      <a:pt x="624" y="135"/>
                    </a:cubicBezTo>
                    <a:cubicBezTo>
                      <a:pt x="676" y="115"/>
                      <a:pt x="707" y="78"/>
                      <a:pt x="707" y="78"/>
                    </a:cubicBezTo>
                    <a:cubicBezTo>
                      <a:pt x="707" y="78"/>
                      <a:pt x="691" y="83"/>
                      <a:pt x="653" y="87"/>
                    </a:cubicBezTo>
                    <a:close/>
                  </a:path>
                </a:pathLst>
              </a:custGeom>
              <a:solidFill>
                <a:srgbClr val="7754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islidè">
                <a:extLst>
                  <a:ext uri="{FF2B5EF4-FFF2-40B4-BE49-F238E27FC236}">
                    <a16:creationId xmlns:a16="http://schemas.microsoft.com/office/drawing/2014/main" id="{68EF0F1E-7501-4D3F-9FF5-23D71257B274}"/>
                  </a:ext>
                </a:extLst>
              </p:cNvPr>
              <p:cNvSpPr/>
              <p:nvPr/>
            </p:nvSpPr>
            <p:spPr bwMode="auto">
              <a:xfrm>
                <a:off x="4444530" y="4630009"/>
                <a:ext cx="208698" cy="92755"/>
              </a:xfrm>
              <a:custGeom>
                <a:avLst/>
                <a:gdLst>
                  <a:gd name="T0" fmla="*/ 359 w 721"/>
                  <a:gd name="T1" fmla="*/ 323 h 323"/>
                  <a:gd name="T2" fmla="*/ 721 w 721"/>
                  <a:gd name="T3" fmla="*/ 0 h 323"/>
                  <a:gd name="T4" fmla="*/ 0 w 721"/>
                  <a:gd name="T5" fmla="*/ 0 h 323"/>
                  <a:gd name="T6" fmla="*/ 359 w 721"/>
                  <a:gd name="T7" fmla="*/ 323 h 323"/>
                </a:gdLst>
                <a:ahLst/>
                <a:cxnLst>
                  <a:cxn ang="0">
                    <a:pos x="T0" y="T1"/>
                  </a:cxn>
                  <a:cxn ang="0">
                    <a:pos x="T2" y="T3"/>
                  </a:cxn>
                  <a:cxn ang="0">
                    <a:pos x="T4" y="T5"/>
                  </a:cxn>
                  <a:cxn ang="0">
                    <a:pos x="T6" y="T7"/>
                  </a:cxn>
                </a:cxnLst>
                <a:rect l="0" t="0" r="r" b="b"/>
                <a:pathLst>
                  <a:path w="721" h="323">
                    <a:moveTo>
                      <a:pt x="359" y="323"/>
                    </a:moveTo>
                    <a:cubicBezTo>
                      <a:pt x="494" y="322"/>
                      <a:pt x="660" y="196"/>
                      <a:pt x="721" y="0"/>
                    </a:cubicBezTo>
                    <a:cubicBezTo>
                      <a:pt x="0" y="0"/>
                      <a:pt x="0" y="0"/>
                      <a:pt x="0" y="0"/>
                    </a:cubicBezTo>
                    <a:cubicBezTo>
                      <a:pt x="62" y="196"/>
                      <a:pt x="229" y="322"/>
                      <a:pt x="359" y="3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ïṩľiďè">
                <a:extLst>
                  <a:ext uri="{FF2B5EF4-FFF2-40B4-BE49-F238E27FC236}">
                    <a16:creationId xmlns:a16="http://schemas.microsoft.com/office/drawing/2014/main" id="{0F22E2B6-8768-4036-8951-7AC931E67F39}"/>
                  </a:ext>
                </a:extLst>
              </p:cNvPr>
              <p:cNvSpPr/>
              <p:nvPr/>
            </p:nvSpPr>
            <p:spPr bwMode="auto">
              <a:xfrm>
                <a:off x="4434385" y="4619864"/>
                <a:ext cx="227539" cy="108697"/>
              </a:xfrm>
              <a:custGeom>
                <a:avLst/>
                <a:gdLst>
                  <a:gd name="T0" fmla="*/ 781 w 784"/>
                  <a:gd name="T1" fmla="*/ 5 h 376"/>
                  <a:gd name="T2" fmla="*/ 770 w 784"/>
                  <a:gd name="T3" fmla="*/ 0 h 376"/>
                  <a:gd name="T4" fmla="*/ 14 w 784"/>
                  <a:gd name="T5" fmla="*/ 0 h 376"/>
                  <a:gd name="T6" fmla="*/ 4 w 784"/>
                  <a:gd name="T7" fmla="*/ 5 h 376"/>
                  <a:gd name="T8" fmla="*/ 1 w 784"/>
                  <a:gd name="T9" fmla="*/ 17 h 376"/>
                  <a:gd name="T10" fmla="*/ 391 w 784"/>
                  <a:gd name="T11" fmla="*/ 376 h 376"/>
                  <a:gd name="T12" fmla="*/ 783 w 784"/>
                  <a:gd name="T13" fmla="*/ 17 h 376"/>
                  <a:gd name="T14" fmla="*/ 781 w 784"/>
                  <a:gd name="T15" fmla="*/ 5 h 376"/>
                  <a:gd name="T16" fmla="*/ 391 w 784"/>
                  <a:gd name="T17" fmla="*/ 350 h 376"/>
                  <a:gd name="T18" fmla="*/ 32 w 784"/>
                  <a:gd name="T19" fmla="*/ 27 h 376"/>
                  <a:gd name="T20" fmla="*/ 753 w 784"/>
                  <a:gd name="T21" fmla="*/ 27 h 376"/>
                  <a:gd name="T22" fmla="*/ 391 w 784"/>
                  <a:gd name="T23" fmla="*/ 35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4" h="376">
                    <a:moveTo>
                      <a:pt x="781" y="5"/>
                    </a:moveTo>
                    <a:cubicBezTo>
                      <a:pt x="778" y="2"/>
                      <a:pt x="774" y="0"/>
                      <a:pt x="770" y="0"/>
                    </a:cubicBezTo>
                    <a:cubicBezTo>
                      <a:pt x="14" y="0"/>
                      <a:pt x="14" y="0"/>
                      <a:pt x="14" y="0"/>
                    </a:cubicBezTo>
                    <a:cubicBezTo>
                      <a:pt x="10" y="0"/>
                      <a:pt x="6" y="2"/>
                      <a:pt x="4" y="5"/>
                    </a:cubicBezTo>
                    <a:cubicBezTo>
                      <a:pt x="1" y="9"/>
                      <a:pt x="0" y="13"/>
                      <a:pt x="1" y="17"/>
                    </a:cubicBezTo>
                    <a:cubicBezTo>
                      <a:pt x="63" y="248"/>
                      <a:pt x="248" y="375"/>
                      <a:pt x="391" y="376"/>
                    </a:cubicBezTo>
                    <a:cubicBezTo>
                      <a:pt x="540" y="375"/>
                      <a:pt x="723" y="251"/>
                      <a:pt x="783" y="17"/>
                    </a:cubicBezTo>
                    <a:cubicBezTo>
                      <a:pt x="784" y="13"/>
                      <a:pt x="783" y="9"/>
                      <a:pt x="781" y="5"/>
                    </a:cubicBezTo>
                    <a:close/>
                    <a:moveTo>
                      <a:pt x="391" y="350"/>
                    </a:moveTo>
                    <a:cubicBezTo>
                      <a:pt x="261" y="348"/>
                      <a:pt x="94" y="235"/>
                      <a:pt x="32" y="27"/>
                    </a:cubicBezTo>
                    <a:cubicBezTo>
                      <a:pt x="753" y="27"/>
                      <a:pt x="753" y="27"/>
                      <a:pt x="753" y="27"/>
                    </a:cubicBezTo>
                    <a:cubicBezTo>
                      <a:pt x="692" y="237"/>
                      <a:pt x="526" y="348"/>
                      <a:pt x="391" y="350"/>
                    </a:cubicBezTo>
                    <a:close/>
                  </a:path>
                </a:pathLst>
              </a:custGeom>
              <a:solidFill>
                <a:srgbClr val="E341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íšļiḋe">
                <a:extLst>
                  <a:ext uri="{FF2B5EF4-FFF2-40B4-BE49-F238E27FC236}">
                    <a16:creationId xmlns:a16="http://schemas.microsoft.com/office/drawing/2014/main" id="{98F5B23C-5349-45DD-9729-DC38FD59C779}"/>
                  </a:ext>
                </a:extLst>
              </p:cNvPr>
              <p:cNvSpPr/>
              <p:nvPr/>
            </p:nvSpPr>
            <p:spPr bwMode="auto">
              <a:xfrm>
                <a:off x="4451776" y="4648850"/>
                <a:ext cx="192756" cy="53624"/>
              </a:xfrm>
              <a:custGeom>
                <a:avLst/>
                <a:gdLst>
                  <a:gd name="T0" fmla="*/ 668 w 668"/>
                  <a:gd name="T1" fmla="*/ 0 h 188"/>
                  <a:gd name="T2" fmla="*/ 0 w 668"/>
                  <a:gd name="T3" fmla="*/ 0 h 188"/>
                  <a:gd name="T4" fmla="*/ 150 w 668"/>
                  <a:gd name="T5" fmla="*/ 188 h 188"/>
                  <a:gd name="T6" fmla="*/ 519 w 668"/>
                  <a:gd name="T7" fmla="*/ 188 h 188"/>
                  <a:gd name="T8" fmla="*/ 668 w 668"/>
                  <a:gd name="T9" fmla="*/ 0 h 188"/>
                </a:gdLst>
                <a:ahLst/>
                <a:cxnLst>
                  <a:cxn ang="0">
                    <a:pos x="T0" y="T1"/>
                  </a:cxn>
                  <a:cxn ang="0">
                    <a:pos x="T2" y="T3"/>
                  </a:cxn>
                  <a:cxn ang="0">
                    <a:pos x="T4" y="T5"/>
                  </a:cxn>
                  <a:cxn ang="0">
                    <a:pos x="T6" y="T7"/>
                  </a:cxn>
                  <a:cxn ang="0">
                    <a:pos x="T8" y="T9"/>
                  </a:cxn>
                </a:cxnLst>
                <a:rect l="0" t="0" r="r" b="b"/>
                <a:pathLst>
                  <a:path w="668" h="188">
                    <a:moveTo>
                      <a:pt x="668" y="0"/>
                    </a:moveTo>
                    <a:cubicBezTo>
                      <a:pt x="0" y="0"/>
                      <a:pt x="0" y="0"/>
                      <a:pt x="0" y="0"/>
                    </a:cubicBezTo>
                    <a:cubicBezTo>
                      <a:pt x="30" y="80"/>
                      <a:pt x="100" y="148"/>
                      <a:pt x="150" y="188"/>
                    </a:cubicBezTo>
                    <a:cubicBezTo>
                      <a:pt x="519" y="188"/>
                      <a:pt x="519" y="188"/>
                      <a:pt x="519" y="188"/>
                    </a:cubicBezTo>
                    <a:cubicBezTo>
                      <a:pt x="578" y="148"/>
                      <a:pt x="634" y="80"/>
                      <a:pt x="668" y="0"/>
                    </a:cubicBezTo>
                    <a:close/>
                  </a:path>
                </a:pathLst>
              </a:custGeom>
              <a:solidFill>
                <a:srgbClr val="F5969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íṡḻîḍè">
                <a:extLst>
                  <a:ext uri="{FF2B5EF4-FFF2-40B4-BE49-F238E27FC236}">
                    <a16:creationId xmlns:a16="http://schemas.microsoft.com/office/drawing/2014/main" id="{C0D4E9ED-C043-4882-B95D-EAF775901B04}"/>
                  </a:ext>
                </a:extLst>
              </p:cNvPr>
              <p:cNvSpPr/>
              <p:nvPr/>
            </p:nvSpPr>
            <p:spPr bwMode="auto">
              <a:xfrm>
                <a:off x="4064815" y="3545937"/>
                <a:ext cx="1039144" cy="1421758"/>
              </a:xfrm>
              <a:custGeom>
                <a:avLst/>
                <a:gdLst>
                  <a:gd name="T0" fmla="*/ 2220 w 3594"/>
                  <a:gd name="T1" fmla="*/ 1621 h 4924"/>
                  <a:gd name="T2" fmla="*/ 806 w 3594"/>
                  <a:gd name="T3" fmla="*/ 2111 h 4924"/>
                  <a:gd name="T4" fmla="*/ 470 w 3594"/>
                  <a:gd name="T5" fmla="*/ 2591 h 4924"/>
                  <a:gd name="T6" fmla="*/ 639 w 3594"/>
                  <a:gd name="T7" fmla="*/ 3600 h 4924"/>
                  <a:gd name="T8" fmla="*/ 594 w 3594"/>
                  <a:gd name="T9" fmla="*/ 4863 h 4924"/>
                  <a:gd name="T10" fmla="*/ 458 w 3594"/>
                  <a:gd name="T11" fmla="*/ 3829 h 4924"/>
                  <a:gd name="T12" fmla="*/ 0 w 3594"/>
                  <a:gd name="T13" fmla="*/ 2460 h 4924"/>
                  <a:gd name="T14" fmla="*/ 647 w 3594"/>
                  <a:gd name="T15" fmla="*/ 725 h 4924"/>
                  <a:gd name="T16" fmla="*/ 2577 w 3594"/>
                  <a:gd name="T17" fmla="*/ 593 h 4924"/>
                  <a:gd name="T18" fmla="*/ 3420 w 3594"/>
                  <a:gd name="T19" fmla="*/ 1706 h 4924"/>
                  <a:gd name="T20" fmla="*/ 3199 w 3594"/>
                  <a:gd name="T21" fmla="*/ 2954 h 4924"/>
                  <a:gd name="T22" fmla="*/ 2801 w 3594"/>
                  <a:gd name="T23" fmla="*/ 4063 h 4924"/>
                  <a:gd name="T24" fmla="*/ 3025 w 3594"/>
                  <a:gd name="T25" fmla="*/ 4924 h 4924"/>
                  <a:gd name="T26" fmla="*/ 2612 w 3594"/>
                  <a:gd name="T27" fmla="*/ 3783 h 4924"/>
                  <a:gd name="T28" fmla="*/ 2912 w 3594"/>
                  <a:gd name="T29" fmla="*/ 2714 h 4924"/>
                  <a:gd name="T30" fmla="*/ 2220 w 3594"/>
                  <a:gd name="T31" fmla="*/ 1621 h 4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94" h="4924">
                    <a:moveTo>
                      <a:pt x="2220" y="1621"/>
                    </a:moveTo>
                    <a:cubicBezTo>
                      <a:pt x="2220" y="1621"/>
                      <a:pt x="1311" y="2061"/>
                      <a:pt x="806" y="2111"/>
                    </a:cubicBezTo>
                    <a:cubicBezTo>
                      <a:pt x="806" y="2111"/>
                      <a:pt x="438" y="2168"/>
                      <a:pt x="470" y="2591"/>
                    </a:cubicBezTo>
                    <a:cubicBezTo>
                      <a:pt x="502" y="3014"/>
                      <a:pt x="615" y="3534"/>
                      <a:pt x="639" y="3600"/>
                    </a:cubicBezTo>
                    <a:cubicBezTo>
                      <a:pt x="679" y="3708"/>
                      <a:pt x="839" y="4572"/>
                      <a:pt x="594" y="4863"/>
                    </a:cubicBezTo>
                    <a:cubicBezTo>
                      <a:pt x="594" y="4863"/>
                      <a:pt x="711" y="4063"/>
                      <a:pt x="458" y="3829"/>
                    </a:cubicBezTo>
                    <a:cubicBezTo>
                      <a:pt x="458" y="3829"/>
                      <a:pt x="42" y="3175"/>
                      <a:pt x="0" y="2460"/>
                    </a:cubicBezTo>
                    <a:cubicBezTo>
                      <a:pt x="0" y="2460"/>
                      <a:pt x="3" y="1265"/>
                      <a:pt x="647" y="725"/>
                    </a:cubicBezTo>
                    <a:cubicBezTo>
                      <a:pt x="647" y="725"/>
                      <a:pt x="1450" y="0"/>
                      <a:pt x="2577" y="593"/>
                    </a:cubicBezTo>
                    <a:cubicBezTo>
                      <a:pt x="2577" y="593"/>
                      <a:pt x="3164" y="821"/>
                      <a:pt x="3420" y="1706"/>
                    </a:cubicBezTo>
                    <a:cubicBezTo>
                      <a:pt x="3420" y="1706"/>
                      <a:pt x="3594" y="2076"/>
                      <a:pt x="3199" y="2954"/>
                    </a:cubicBezTo>
                    <a:cubicBezTo>
                      <a:pt x="2805" y="3832"/>
                      <a:pt x="2837" y="3910"/>
                      <a:pt x="2801" y="4063"/>
                    </a:cubicBezTo>
                    <a:cubicBezTo>
                      <a:pt x="2801" y="4063"/>
                      <a:pt x="2734" y="4600"/>
                      <a:pt x="3025" y="4924"/>
                    </a:cubicBezTo>
                    <a:cubicBezTo>
                      <a:pt x="3025" y="4924"/>
                      <a:pt x="2339" y="4214"/>
                      <a:pt x="2612" y="3783"/>
                    </a:cubicBezTo>
                    <a:cubicBezTo>
                      <a:pt x="2886" y="3353"/>
                      <a:pt x="2922" y="2811"/>
                      <a:pt x="2912" y="2714"/>
                    </a:cubicBezTo>
                    <a:cubicBezTo>
                      <a:pt x="2912" y="2714"/>
                      <a:pt x="2838" y="1717"/>
                      <a:pt x="2220" y="1621"/>
                    </a:cubicBezTo>
                    <a:close/>
                  </a:path>
                </a:pathLst>
              </a:custGeom>
              <a:solidFill>
                <a:srgbClr val="A836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íśľiďé">
                <a:extLst>
                  <a:ext uri="{FF2B5EF4-FFF2-40B4-BE49-F238E27FC236}">
                    <a16:creationId xmlns:a16="http://schemas.microsoft.com/office/drawing/2014/main" id="{78942690-BB2A-4444-9C52-6B35DD5EE728}"/>
                  </a:ext>
                </a:extLst>
              </p:cNvPr>
              <p:cNvSpPr/>
              <p:nvPr/>
            </p:nvSpPr>
            <p:spPr bwMode="auto">
              <a:xfrm>
                <a:off x="4169164" y="4218410"/>
                <a:ext cx="765227" cy="262322"/>
              </a:xfrm>
              <a:custGeom>
                <a:avLst/>
                <a:gdLst>
                  <a:gd name="T0" fmla="*/ 2647 w 2650"/>
                  <a:gd name="T1" fmla="*/ 60 h 909"/>
                  <a:gd name="T2" fmla="*/ 2647 w 2650"/>
                  <a:gd name="T3" fmla="*/ 147 h 909"/>
                  <a:gd name="T4" fmla="*/ 2600 w 2650"/>
                  <a:gd name="T5" fmla="*/ 243 h 909"/>
                  <a:gd name="T6" fmla="*/ 2571 w 2650"/>
                  <a:gd name="T7" fmla="*/ 288 h 909"/>
                  <a:gd name="T8" fmla="*/ 2499 w 2650"/>
                  <a:gd name="T9" fmla="*/ 590 h 909"/>
                  <a:gd name="T10" fmla="*/ 2479 w 2650"/>
                  <a:gd name="T11" fmla="*/ 657 h 909"/>
                  <a:gd name="T12" fmla="*/ 2288 w 2650"/>
                  <a:gd name="T13" fmla="*/ 848 h 909"/>
                  <a:gd name="T14" fmla="*/ 1947 w 2650"/>
                  <a:gd name="T15" fmla="*/ 887 h 909"/>
                  <a:gd name="T16" fmla="*/ 1529 w 2650"/>
                  <a:gd name="T17" fmla="*/ 624 h 909"/>
                  <a:gd name="T18" fmla="*/ 1425 w 2650"/>
                  <a:gd name="T19" fmla="*/ 393 h 909"/>
                  <a:gd name="T20" fmla="*/ 1297 w 2650"/>
                  <a:gd name="T21" fmla="*/ 306 h 909"/>
                  <a:gd name="T22" fmla="*/ 1211 w 2650"/>
                  <a:gd name="T23" fmla="*/ 373 h 909"/>
                  <a:gd name="T24" fmla="*/ 1099 w 2650"/>
                  <a:gd name="T25" fmla="*/ 643 h 909"/>
                  <a:gd name="T26" fmla="*/ 771 w 2650"/>
                  <a:gd name="T27" fmla="*/ 880 h 909"/>
                  <a:gd name="T28" fmla="*/ 447 w 2650"/>
                  <a:gd name="T29" fmla="*/ 879 h 909"/>
                  <a:gd name="T30" fmla="*/ 177 w 2650"/>
                  <a:gd name="T31" fmla="*/ 648 h 909"/>
                  <a:gd name="T32" fmla="*/ 93 w 2650"/>
                  <a:gd name="T33" fmla="*/ 349 h 909"/>
                  <a:gd name="T34" fmla="*/ 32 w 2650"/>
                  <a:gd name="T35" fmla="*/ 251 h 909"/>
                  <a:gd name="T36" fmla="*/ 9 w 2650"/>
                  <a:gd name="T37" fmla="*/ 208 h 909"/>
                  <a:gd name="T38" fmla="*/ 2 w 2650"/>
                  <a:gd name="T39" fmla="*/ 107 h 909"/>
                  <a:gd name="T40" fmla="*/ 30 w 2650"/>
                  <a:gd name="T41" fmla="*/ 73 h 909"/>
                  <a:gd name="T42" fmla="*/ 519 w 2650"/>
                  <a:gd name="T43" fmla="*/ 14 h 909"/>
                  <a:gd name="T44" fmla="*/ 1033 w 2650"/>
                  <a:gd name="T45" fmla="*/ 63 h 909"/>
                  <a:gd name="T46" fmla="*/ 1250 w 2650"/>
                  <a:gd name="T47" fmla="*/ 108 h 909"/>
                  <a:gd name="T48" fmla="*/ 1557 w 2650"/>
                  <a:gd name="T49" fmla="*/ 71 h 909"/>
                  <a:gd name="T50" fmla="*/ 2033 w 2650"/>
                  <a:gd name="T51" fmla="*/ 2 h 909"/>
                  <a:gd name="T52" fmla="*/ 2434 w 2650"/>
                  <a:gd name="T53" fmla="*/ 22 h 909"/>
                  <a:gd name="T54" fmla="*/ 2590 w 2650"/>
                  <a:gd name="T55" fmla="*/ 41 h 909"/>
                  <a:gd name="T56" fmla="*/ 2647 w 2650"/>
                  <a:gd name="T57" fmla="*/ 60 h 909"/>
                  <a:gd name="T58" fmla="*/ 2455 w 2650"/>
                  <a:gd name="T59" fmla="*/ 238 h 909"/>
                  <a:gd name="T60" fmla="*/ 2290 w 2650"/>
                  <a:gd name="T61" fmla="*/ 80 h 909"/>
                  <a:gd name="T62" fmla="*/ 1814 w 2650"/>
                  <a:gd name="T63" fmla="*/ 76 h 909"/>
                  <a:gd name="T64" fmla="*/ 1617 w 2650"/>
                  <a:gd name="T65" fmla="*/ 132 h 909"/>
                  <a:gd name="T66" fmla="*/ 1499 w 2650"/>
                  <a:gd name="T67" fmla="*/ 309 h 909"/>
                  <a:gd name="T68" fmla="*/ 1576 w 2650"/>
                  <a:gd name="T69" fmla="*/ 581 h 909"/>
                  <a:gd name="T70" fmla="*/ 1840 w 2650"/>
                  <a:gd name="T71" fmla="*/ 807 h 909"/>
                  <a:gd name="T72" fmla="*/ 2169 w 2650"/>
                  <a:gd name="T73" fmla="*/ 820 h 909"/>
                  <a:gd name="T74" fmla="*/ 2444 w 2650"/>
                  <a:gd name="T75" fmla="*/ 564 h 909"/>
                  <a:gd name="T76" fmla="*/ 2471 w 2650"/>
                  <a:gd name="T77" fmla="*/ 333 h 909"/>
                  <a:gd name="T78" fmla="*/ 2462 w 2650"/>
                  <a:gd name="T79" fmla="*/ 257 h 909"/>
                  <a:gd name="T80" fmla="*/ 2455 w 2650"/>
                  <a:gd name="T81" fmla="*/ 238 h 909"/>
                  <a:gd name="T82" fmla="*/ 616 w 2650"/>
                  <a:gd name="T83" fmla="*/ 56 h 909"/>
                  <a:gd name="T84" fmla="*/ 365 w 2650"/>
                  <a:gd name="T85" fmla="*/ 92 h 909"/>
                  <a:gd name="T86" fmla="*/ 190 w 2650"/>
                  <a:gd name="T87" fmla="*/ 292 h 909"/>
                  <a:gd name="T88" fmla="*/ 240 w 2650"/>
                  <a:gd name="T89" fmla="*/ 624 h 909"/>
                  <a:gd name="T90" fmla="*/ 430 w 2650"/>
                  <a:gd name="T91" fmla="*/ 804 h 909"/>
                  <a:gd name="T92" fmla="*/ 626 w 2650"/>
                  <a:gd name="T93" fmla="*/ 846 h 909"/>
                  <a:gd name="T94" fmla="*/ 868 w 2650"/>
                  <a:gd name="T95" fmla="*/ 793 h 909"/>
                  <a:gd name="T96" fmla="*/ 1116 w 2650"/>
                  <a:gd name="T97" fmla="*/ 422 h 909"/>
                  <a:gd name="T98" fmla="*/ 1124 w 2650"/>
                  <a:gd name="T99" fmla="*/ 284 h 909"/>
                  <a:gd name="T100" fmla="*/ 965 w 2650"/>
                  <a:gd name="T101" fmla="*/ 113 h 909"/>
                  <a:gd name="T102" fmla="*/ 616 w 2650"/>
                  <a:gd name="T103" fmla="*/ 56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50" h="909">
                    <a:moveTo>
                      <a:pt x="2647" y="60"/>
                    </a:moveTo>
                    <a:cubicBezTo>
                      <a:pt x="2647" y="89"/>
                      <a:pt x="2646" y="118"/>
                      <a:pt x="2647" y="147"/>
                    </a:cubicBezTo>
                    <a:cubicBezTo>
                      <a:pt x="2650" y="188"/>
                      <a:pt x="2647" y="224"/>
                      <a:pt x="2600" y="243"/>
                    </a:cubicBezTo>
                    <a:cubicBezTo>
                      <a:pt x="2586" y="249"/>
                      <a:pt x="2575" y="271"/>
                      <a:pt x="2571" y="288"/>
                    </a:cubicBezTo>
                    <a:cubicBezTo>
                      <a:pt x="2546" y="389"/>
                      <a:pt x="2523" y="490"/>
                      <a:pt x="2499" y="590"/>
                    </a:cubicBezTo>
                    <a:cubicBezTo>
                      <a:pt x="2494" y="613"/>
                      <a:pt x="2485" y="635"/>
                      <a:pt x="2479" y="657"/>
                    </a:cubicBezTo>
                    <a:cubicBezTo>
                      <a:pt x="2453" y="758"/>
                      <a:pt x="2384" y="813"/>
                      <a:pt x="2288" y="848"/>
                    </a:cubicBezTo>
                    <a:cubicBezTo>
                      <a:pt x="2177" y="890"/>
                      <a:pt x="2061" y="900"/>
                      <a:pt x="1947" y="887"/>
                    </a:cubicBezTo>
                    <a:cubicBezTo>
                      <a:pt x="1770" y="866"/>
                      <a:pt x="1620" y="786"/>
                      <a:pt x="1529" y="624"/>
                    </a:cubicBezTo>
                    <a:cubicBezTo>
                      <a:pt x="1488" y="550"/>
                      <a:pt x="1454" y="472"/>
                      <a:pt x="1425" y="393"/>
                    </a:cubicBezTo>
                    <a:cubicBezTo>
                      <a:pt x="1401" y="329"/>
                      <a:pt x="1362" y="300"/>
                      <a:pt x="1297" y="306"/>
                    </a:cubicBezTo>
                    <a:cubicBezTo>
                      <a:pt x="1247" y="311"/>
                      <a:pt x="1228" y="324"/>
                      <a:pt x="1211" y="373"/>
                    </a:cubicBezTo>
                    <a:cubicBezTo>
                      <a:pt x="1179" y="465"/>
                      <a:pt x="1151" y="559"/>
                      <a:pt x="1099" y="643"/>
                    </a:cubicBezTo>
                    <a:cubicBezTo>
                      <a:pt x="1021" y="767"/>
                      <a:pt x="913" y="842"/>
                      <a:pt x="771" y="880"/>
                    </a:cubicBezTo>
                    <a:cubicBezTo>
                      <a:pt x="661" y="909"/>
                      <a:pt x="551" y="903"/>
                      <a:pt x="447" y="879"/>
                    </a:cubicBezTo>
                    <a:cubicBezTo>
                      <a:pt x="326" y="851"/>
                      <a:pt x="212" y="790"/>
                      <a:pt x="177" y="648"/>
                    </a:cubicBezTo>
                    <a:cubicBezTo>
                      <a:pt x="152" y="547"/>
                      <a:pt x="121" y="449"/>
                      <a:pt x="93" y="349"/>
                    </a:cubicBezTo>
                    <a:cubicBezTo>
                      <a:pt x="83" y="310"/>
                      <a:pt x="69" y="275"/>
                      <a:pt x="32" y="251"/>
                    </a:cubicBezTo>
                    <a:cubicBezTo>
                      <a:pt x="20" y="243"/>
                      <a:pt x="11" y="224"/>
                      <a:pt x="9" y="208"/>
                    </a:cubicBezTo>
                    <a:cubicBezTo>
                      <a:pt x="4" y="175"/>
                      <a:pt x="5" y="141"/>
                      <a:pt x="2" y="107"/>
                    </a:cubicBezTo>
                    <a:cubicBezTo>
                      <a:pt x="0" y="85"/>
                      <a:pt x="9" y="75"/>
                      <a:pt x="30" y="73"/>
                    </a:cubicBezTo>
                    <a:cubicBezTo>
                      <a:pt x="193" y="53"/>
                      <a:pt x="355" y="27"/>
                      <a:pt x="519" y="14"/>
                    </a:cubicBezTo>
                    <a:cubicBezTo>
                      <a:pt x="692" y="0"/>
                      <a:pt x="863" y="31"/>
                      <a:pt x="1033" y="63"/>
                    </a:cubicBezTo>
                    <a:cubicBezTo>
                      <a:pt x="1105" y="76"/>
                      <a:pt x="1177" y="97"/>
                      <a:pt x="1250" y="108"/>
                    </a:cubicBezTo>
                    <a:cubicBezTo>
                      <a:pt x="1355" y="125"/>
                      <a:pt x="1456" y="93"/>
                      <a:pt x="1557" y="71"/>
                    </a:cubicBezTo>
                    <a:cubicBezTo>
                      <a:pt x="1714" y="37"/>
                      <a:pt x="1872" y="2"/>
                      <a:pt x="2033" y="2"/>
                    </a:cubicBezTo>
                    <a:cubicBezTo>
                      <a:pt x="2166" y="1"/>
                      <a:pt x="2300" y="14"/>
                      <a:pt x="2434" y="22"/>
                    </a:cubicBezTo>
                    <a:cubicBezTo>
                      <a:pt x="2486" y="26"/>
                      <a:pt x="2538" y="33"/>
                      <a:pt x="2590" y="41"/>
                    </a:cubicBezTo>
                    <a:cubicBezTo>
                      <a:pt x="2609" y="44"/>
                      <a:pt x="2627" y="53"/>
                      <a:pt x="2647" y="60"/>
                    </a:cubicBezTo>
                    <a:close/>
                    <a:moveTo>
                      <a:pt x="2455" y="238"/>
                    </a:moveTo>
                    <a:cubicBezTo>
                      <a:pt x="2455" y="238"/>
                      <a:pt x="2378" y="99"/>
                      <a:pt x="2290" y="80"/>
                    </a:cubicBezTo>
                    <a:cubicBezTo>
                      <a:pt x="2132" y="45"/>
                      <a:pt x="1972" y="48"/>
                      <a:pt x="1814" y="76"/>
                    </a:cubicBezTo>
                    <a:cubicBezTo>
                      <a:pt x="1747" y="88"/>
                      <a:pt x="1680" y="107"/>
                      <a:pt x="1617" y="132"/>
                    </a:cubicBezTo>
                    <a:cubicBezTo>
                      <a:pt x="1536" y="164"/>
                      <a:pt x="1496" y="231"/>
                      <a:pt x="1499" y="309"/>
                    </a:cubicBezTo>
                    <a:cubicBezTo>
                      <a:pt x="1502" y="406"/>
                      <a:pt x="1527" y="498"/>
                      <a:pt x="1576" y="581"/>
                    </a:cubicBezTo>
                    <a:cubicBezTo>
                      <a:pt x="1637" y="685"/>
                      <a:pt x="1704" y="783"/>
                      <a:pt x="1840" y="807"/>
                    </a:cubicBezTo>
                    <a:cubicBezTo>
                      <a:pt x="1950" y="826"/>
                      <a:pt x="2059" y="840"/>
                      <a:pt x="2169" y="820"/>
                    </a:cubicBezTo>
                    <a:cubicBezTo>
                      <a:pt x="2315" y="794"/>
                      <a:pt x="2414" y="713"/>
                      <a:pt x="2444" y="564"/>
                    </a:cubicBezTo>
                    <a:cubicBezTo>
                      <a:pt x="2459" y="488"/>
                      <a:pt x="2464" y="410"/>
                      <a:pt x="2471" y="333"/>
                    </a:cubicBezTo>
                    <a:cubicBezTo>
                      <a:pt x="2473" y="311"/>
                      <a:pt x="2462" y="257"/>
                      <a:pt x="2462" y="257"/>
                    </a:cubicBezTo>
                    <a:lnTo>
                      <a:pt x="2455" y="238"/>
                    </a:lnTo>
                    <a:close/>
                    <a:moveTo>
                      <a:pt x="616" y="56"/>
                    </a:moveTo>
                    <a:cubicBezTo>
                      <a:pt x="532" y="67"/>
                      <a:pt x="446" y="72"/>
                      <a:pt x="365" y="92"/>
                    </a:cubicBezTo>
                    <a:cubicBezTo>
                      <a:pt x="255" y="120"/>
                      <a:pt x="199" y="185"/>
                      <a:pt x="190" y="292"/>
                    </a:cubicBezTo>
                    <a:cubicBezTo>
                      <a:pt x="181" y="406"/>
                      <a:pt x="201" y="517"/>
                      <a:pt x="240" y="624"/>
                    </a:cubicBezTo>
                    <a:cubicBezTo>
                      <a:pt x="273" y="715"/>
                      <a:pt x="336" y="777"/>
                      <a:pt x="430" y="804"/>
                    </a:cubicBezTo>
                    <a:cubicBezTo>
                      <a:pt x="494" y="822"/>
                      <a:pt x="560" y="840"/>
                      <a:pt x="626" y="846"/>
                    </a:cubicBezTo>
                    <a:cubicBezTo>
                      <a:pt x="711" y="853"/>
                      <a:pt x="795" y="838"/>
                      <a:pt x="868" y="793"/>
                    </a:cubicBezTo>
                    <a:cubicBezTo>
                      <a:pt x="1007" y="708"/>
                      <a:pt x="1088" y="582"/>
                      <a:pt x="1116" y="422"/>
                    </a:cubicBezTo>
                    <a:cubicBezTo>
                      <a:pt x="1124" y="377"/>
                      <a:pt x="1130" y="329"/>
                      <a:pt x="1124" y="284"/>
                    </a:cubicBezTo>
                    <a:cubicBezTo>
                      <a:pt x="1111" y="193"/>
                      <a:pt x="1050" y="141"/>
                      <a:pt x="965" y="113"/>
                    </a:cubicBezTo>
                    <a:cubicBezTo>
                      <a:pt x="852" y="76"/>
                      <a:pt x="735" y="64"/>
                      <a:pt x="616" y="56"/>
                    </a:cubicBezTo>
                    <a:close/>
                  </a:path>
                </a:pathLst>
              </a:custGeom>
              <a:solidFill>
                <a:srgbClr val="2727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íS1ïďé">
                <a:extLst>
                  <a:ext uri="{FF2B5EF4-FFF2-40B4-BE49-F238E27FC236}">
                    <a16:creationId xmlns:a16="http://schemas.microsoft.com/office/drawing/2014/main" id="{2F9E5D43-9E0D-460E-80B2-79B5AF32F059}"/>
                  </a:ext>
                </a:extLst>
              </p:cNvPr>
              <p:cNvSpPr/>
              <p:nvPr/>
            </p:nvSpPr>
            <p:spPr bwMode="auto">
              <a:xfrm>
                <a:off x="4161917" y="3764781"/>
                <a:ext cx="810155" cy="391309"/>
              </a:xfrm>
              <a:custGeom>
                <a:avLst/>
                <a:gdLst>
                  <a:gd name="T0" fmla="*/ 1494 w 2804"/>
                  <a:gd name="T1" fmla="*/ 3 h 1355"/>
                  <a:gd name="T2" fmla="*/ 1423 w 2804"/>
                  <a:gd name="T3" fmla="*/ 2 h 1355"/>
                  <a:gd name="T4" fmla="*/ 1423 w 2804"/>
                  <a:gd name="T5" fmla="*/ 2 h 1355"/>
                  <a:gd name="T6" fmla="*/ 1421 w 2804"/>
                  <a:gd name="T7" fmla="*/ 2 h 1355"/>
                  <a:gd name="T8" fmla="*/ 1419 w 2804"/>
                  <a:gd name="T9" fmla="*/ 2 h 1355"/>
                  <a:gd name="T10" fmla="*/ 1419 w 2804"/>
                  <a:gd name="T11" fmla="*/ 2 h 1355"/>
                  <a:gd name="T12" fmla="*/ 1349 w 2804"/>
                  <a:gd name="T13" fmla="*/ 3 h 1355"/>
                  <a:gd name="T14" fmla="*/ 0 w 2804"/>
                  <a:gd name="T15" fmla="*/ 1355 h 1355"/>
                  <a:gd name="T16" fmla="*/ 83 w 2804"/>
                  <a:gd name="T17" fmla="*/ 1355 h 1355"/>
                  <a:gd name="T18" fmla="*/ 1058 w 2804"/>
                  <a:gd name="T19" fmla="*/ 296 h 1355"/>
                  <a:gd name="T20" fmla="*/ 1419 w 2804"/>
                  <a:gd name="T21" fmla="*/ 266 h 1355"/>
                  <a:gd name="T22" fmla="*/ 1784 w 2804"/>
                  <a:gd name="T23" fmla="*/ 309 h 1355"/>
                  <a:gd name="T24" fmla="*/ 2715 w 2804"/>
                  <a:gd name="T25" fmla="*/ 1355 h 1355"/>
                  <a:gd name="T26" fmla="*/ 2804 w 2804"/>
                  <a:gd name="T27" fmla="*/ 1355 h 1355"/>
                  <a:gd name="T28" fmla="*/ 1494 w 2804"/>
                  <a:gd name="T29" fmla="*/ 3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4" h="1355">
                    <a:moveTo>
                      <a:pt x="1494" y="3"/>
                    </a:moveTo>
                    <a:cubicBezTo>
                      <a:pt x="1470" y="4"/>
                      <a:pt x="1447" y="3"/>
                      <a:pt x="1423" y="2"/>
                    </a:cubicBezTo>
                    <a:cubicBezTo>
                      <a:pt x="1423" y="2"/>
                      <a:pt x="1423" y="2"/>
                      <a:pt x="1423" y="2"/>
                    </a:cubicBezTo>
                    <a:cubicBezTo>
                      <a:pt x="1423" y="2"/>
                      <a:pt x="1422" y="2"/>
                      <a:pt x="1421" y="2"/>
                    </a:cubicBezTo>
                    <a:cubicBezTo>
                      <a:pt x="1420" y="2"/>
                      <a:pt x="1419" y="2"/>
                      <a:pt x="1419" y="2"/>
                    </a:cubicBezTo>
                    <a:cubicBezTo>
                      <a:pt x="1419" y="2"/>
                      <a:pt x="1419" y="2"/>
                      <a:pt x="1419" y="2"/>
                    </a:cubicBezTo>
                    <a:cubicBezTo>
                      <a:pt x="1395" y="3"/>
                      <a:pt x="1372" y="4"/>
                      <a:pt x="1349" y="3"/>
                    </a:cubicBezTo>
                    <a:cubicBezTo>
                      <a:pt x="1155" y="0"/>
                      <a:pt x="232" y="75"/>
                      <a:pt x="0" y="1355"/>
                    </a:cubicBezTo>
                    <a:cubicBezTo>
                      <a:pt x="83" y="1355"/>
                      <a:pt x="83" y="1355"/>
                      <a:pt x="83" y="1355"/>
                    </a:cubicBezTo>
                    <a:cubicBezTo>
                      <a:pt x="83" y="1355"/>
                      <a:pt x="249" y="514"/>
                      <a:pt x="1058" y="296"/>
                    </a:cubicBezTo>
                    <a:cubicBezTo>
                      <a:pt x="1121" y="279"/>
                      <a:pt x="1374" y="264"/>
                      <a:pt x="1419" y="266"/>
                    </a:cubicBezTo>
                    <a:cubicBezTo>
                      <a:pt x="1585" y="273"/>
                      <a:pt x="1670" y="267"/>
                      <a:pt x="1784" y="309"/>
                    </a:cubicBezTo>
                    <a:cubicBezTo>
                      <a:pt x="2573" y="596"/>
                      <a:pt x="2715" y="1355"/>
                      <a:pt x="2715" y="1355"/>
                    </a:cubicBezTo>
                    <a:cubicBezTo>
                      <a:pt x="2804" y="1355"/>
                      <a:pt x="2804" y="1355"/>
                      <a:pt x="2804" y="1355"/>
                    </a:cubicBezTo>
                    <a:cubicBezTo>
                      <a:pt x="2463" y="51"/>
                      <a:pt x="1687" y="0"/>
                      <a:pt x="1494" y="3"/>
                    </a:cubicBezTo>
                    <a:close/>
                  </a:path>
                </a:pathLst>
              </a:custGeom>
              <a:solidFill>
                <a:srgbClr val="0D33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íṣ1îḓe">
                <a:extLst>
                  <a:ext uri="{FF2B5EF4-FFF2-40B4-BE49-F238E27FC236}">
                    <a16:creationId xmlns:a16="http://schemas.microsoft.com/office/drawing/2014/main" id="{FE5F3F1F-4805-4D2A-B254-E387D5EB3404}"/>
                  </a:ext>
                </a:extLst>
              </p:cNvPr>
              <p:cNvSpPr/>
              <p:nvPr/>
            </p:nvSpPr>
            <p:spPr bwMode="auto">
              <a:xfrm>
                <a:off x="4431486" y="4767692"/>
                <a:ext cx="310149" cy="208698"/>
              </a:xfrm>
              <a:custGeom>
                <a:avLst/>
                <a:gdLst>
                  <a:gd name="T0" fmla="*/ 21 w 1071"/>
                  <a:gd name="T1" fmla="*/ 145 h 724"/>
                  <a:gd name="T2" fmla="*/ 1071 w 1071"/>
                  <a:gd name="T3" fmla="*/ 724 h 724"/>
                  <a:gd name="T4" fmla="*/ 854 w 1071"/>
                  <a:gd name="T5" fmla="*/ 0 h 724"/>
                  <a:gd name="T6" fmla="*/ 0 w 1071"/>
                  <a:gd name="T7" fmla="*/ 18 h 724"/>
                  <a:gd name="T8" fmla="*/ 21 w 1071"/>
                  <a:gd name="T9" fmla="*/ 145 h 724"/>
                </a:gdLst>
                <a:ahLst/>
                <a:cxnLst>
                  <a:cxn ang="0">
                    <a:pos x="T0" y="T1"/>
                  </a:cxn>
                  <a:cxn ang="0">
                    <a:pos x="T2" y="T3"/>
                  </a:cxn>
                  <a:cxn ang="0">
                    <a:pos x="T4" y="T5"/>
                  </a:cxn>
                  <a:cxn ang="0">
                    <a:pos x="T6" y="T7"/>
                  </a:cxn>
                  <a:cxn ang="0">
                    <a:pos x="T8" y="T9"/>
                  </a:cxn>
                </a:cxnLst>
                <a:rect l="0" t="0" r="r" b="b"/>
                <a:pathLst>
                  <a:path w="1071" h="724">
                    <a:moveTo>
                      <a:pt x="21" y="145"/>
                    </a:moveTo>
                    <a:cubicBezTo>
                      <a:pt x="1071" y="724"/>
                      <a:pt x="1071" y="724"/>
                      <a:pt x="1071" y="724"/>
                    </a:cubicBezTo>
                    <a:cubicBezTo>
                      <a:pt x="1071" y="724"/>
                      <a:pt x="822" y="487"/>
                      <a:pt x="854" y="0"/>
                    </a:cubicBezTo>
                    <a:cubicBezTo>
                      <a:pt x="854" y="0"/>
                      <a:pt x="438" y="228"/>
                      <a:pt x="0" y="18"/>
                    </a:cubicBezTo>
                    <a:cubicBezTo>
                      <a:pt x="0" y="18"/>
                      <a:pt x="18" y="93"/>
                      <a:pt x="21" y="145"/>
                    </a:cubicBezTo>
                    <a:close/>
                  </a:path>
                </a:pathLst>
              </a:custGeom>
              <a:solidFill>
                <a:srgbClr val="D2AF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ïsḷîḋè">
                <a:extLst>
                  <a:ext uri="{FF2B5EF4-FFF2-40B4-BE49-F238E27FC236}">
                    <a16:creationId xmlns:a16="http://schemas.microsoft.com/office/drawing/2014/main" id="{B4B4FA81-3FB7-4829-919D-C268E5622E6C}"/>
                  </a:ext>
                </a:extLst>
              </p:cNvPr>
              <p:cNvSpPr/>
              <p:nvPr/>
            </p:nvSpPr>
            <p:spPr bwMode="auto">
              <a:xfrm>
                <a:off x="3777854" y="5050304"/>
                <a:ext cx="1547846" cy="679719"/>
              </a:xfrm>
              <a:custGeom>
                <a:avLst/>
                <a:gdLst>
                  <a:gd name="T0" fmla="*/ 1218 w 5358"/>
                  <a:gd name="T1" fmla="*/ 1907 h 2354"/>
                  <a:gd name="T2" fmla="*/ 1219 w 5358"/>
                  <a:gd name="T3" fmla="*/ 1909 h 2354"/>
                  <a:gd name="T4" fmla="*/ 1245 w 5358"/>
                  <a:gd name="T5" fmla="*/ 2354 h 2354"/>
                  <a:gd name="T6" fmla="*/ 4121 w 5358"/>
                  <a:gd name="T7" fmla="*/ 2354 h 2354"/>
                  <a:gd name="T8" fmla="*/ 4142 w 5358"/>
                  <a:gd name="T9" fmla="*/ 1913 h 2354"/>
                  <a:gd name="T10" fmla="*/ 4298 w 5358"/>
                  <a:gd name="T11" fmla="*/ 2354 h 2354"/>
                  <a:gd name="T12" fmla="*/ 5358 w 5358"/>
                  <a:gd name="T13" fmla="*/ 2354 h 2354"/>
                  <a:gd name="T14" fmla="*/ 4793 w 5358"/>
                  <a:gd name="T15" fmla="*/ 671 h 2354"/>
                  <a:gd name="T16" fmla="*/ 4777 w 5358"/>
                  <a:gd name="T17" fmla="*/ 635 h 2354"/>
                  <a:gd name="T18" fmla="*/ 3884 w 5358"/>
                  <a:gd name="T19" fmla="*/ 0 h 2354"/>
                  <a:gd name="T20" fmla="*/ 3204 w 5358"/>
                  <a:gd name="T21" fmla="*/ 126 h 2354"/>
                  <a:gd name="T22" fmla="*/ 2167 w 5358"/>
                  <a:gd name="T23" fmla="*/ 127 h 2354"/>
                  <a:gd name="T24" fmla="*/ 1474 w 5358"/>
                  <a:gd name="T25" fmla="*/ 0 h 2354"/>
                  <a:gd name="T26" fmla="*/ 581 w 5358"/>
                  <a:gd name="T27" fmla="*/ 635 h 2354"/>
                  <a:gd name="T28" fmla="*/ 565 w 5358"/>
                  <a:gd name="T29" fmla="*/ 671 h 2354"/>
                  <a:gd name="T30" fmla="*/ 0 w 5358"/>
                  <a:gd name="T31" fmla="*/ 2354 h 2354"/>
                  <a:gd name="T32" fmla="*/ 1059 w 5358"/>
                  <a:gd name="T33" fmla="*/ 2354 h 2354"/>
                  <a:gd name="T34" fmla="*/ 1218 w 5358"/>
                  <a:gd name="T35" fmla="*/ 1907 h 2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58" h="2354">
                    <a:moveTo>
                      <a:pt x="1218" y="1907"/>
                    </a:moveTo>
                    <a:cubicBezTo>
                      <a:pt x="1219" y="1908"/>
                      <a:pt x="1219" y="1909"/>
                      <a:pt x="1219" y="1909"/>
                    </a:cubicBezTo>
                    <a:cubicBezTo>
                      <a:pt x="1245" y="2354"/>
                      <a:pt x="1245" y="2354"/>
                      <a:pt x="1245" y="2354"/>
                    </a:cubicBezTo>
                    <a:cubicBezTo>
                      <a:pt x="4121" y="2354"/>
                      <a:pt x="4121" y="2354"/>
                      <a:pt x="4121" y="2354"/>
                    </a:cubicBezTo>
                    <a:cubicBezTo>
                      <a:pt x="4142" y="1913"/>
                      <a:pt x="4142" y="1913"/>
                      <a:pt x="4142" y="1913"/>
                    </a:cubicBezTo>
                    <a:cubicBezTo>
                      <a:pt x="4298" y="2354"/>
                      <a:pt x="4298" y="2354"/>
                      <a:pt x="4298" y="2354"/>
                    </a:cubicBezTo>
                    <a:cubicBezTo>
                      <a:pt x="5358" y="2354"/>
                      <a:pt x="5358" y="2354"/>
                      <a:pt x="5358" y="2354"/>
                    </a:cubicBezTo>
                    <a:cubicBezTo>
                      <a:pt x="4793" y="671"/>
                      <a:pt x="4793" y="671"/>
                      <a:pt x="4793" y="671"/>
                    </a:cubicBezTo>
                    <a:cubicBezTo>
                      <a:pt x="4788" y="659"/>
                      <a:pt x="4783" y="647"/>
                      <a:pt x="4777" y="635"/>
                    </a:cubicBezTo>
                    <a:cubicBezTo>
                      <a:pt x="4643" y="266"/>
                      <a:pt x="4293" y="0"/>
                      <a:pt x="3884" y="0"/>
                    </a:cubicBezTo>
                    <a:cubicBezTo>
                      <a:pt x="3204" y="126"/>
                      <a:pt x="3204" y="126"/>
                      <a:pt x="3204" y="126"/>
                    </a:cubicBezTo>
                    <a:cubicBezTo>
                      <a:pt x="2862" y="189"/>
                      <a:pt x="2510" y="189"/>
                      <a:pt x="2167" y="127"/>
                    </a:cubicBezTo>
                    <a:cubicBezTo>
                      <a:pt x="1474" y="0"/>
                      <a:pt x="1474" y="0"/>
                      <a:pt x="1474" y="0"/>
                    </a:cubicBezTo>
                    <a:cubicBezTo>
                      <a:pt x="1066" y="0"/>
                      <a:pt x="715" y="266"/>
                      <a:pt x="581" y="635"/>
                    </a:cubicBezTo>
                    <a:cubicBezTo>
                      <a:pt x="575" y="647"/>
                      <a:pt x="570" y="659"/>
                      <a:pt x="565" y="671"/>
                    </a:cubicBezTo>
                    <a:cubicBezTo>
                      <a:pt x="0" y="2354"/>
                      <a:pt x="0" y="2354"/>
                      <a:pt x="0" y="2354"/>
                    </a:cubicBezTo>
                    <a:cubicBezTo>
                      <a:pt x="1059" y="2354"/>
                      <a:pt x="1059" y="2354"/>
                      <a:pt x="1059" y="2354"/>
                    </a:cubicBezTo>
                    <a:lnTo>
                      <a:pt x="1218" y="1907"/>
                    </a:lnTo>
                    <a:close/>
                  </a:path>
                </a:pathLst>
              </a:custGeom>
              <a:solidFill>
                <a:srgbClr val="4B50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îślíḍe">
                <a:extLst>
                  <a:ext uri="{FF2B5EF4-FFF2-40B4-BE49-F238E27FC236}">
                    <a16:creationId xmlns:a16="http://schemas.microsoft.com/office/drawing/2014/main" id="{155297E1-D963-4C15-8EB4-DEEF4DF222B7}"/>
                  </a:ext>
                </a:extLst>
              </p:cNvPr>
              <p:cNvSpPr/>
              <p:nvPr/>
            </p:nvSpPr>
            <p:spPr bwMode="auto">
              <a:xfrm>
                <a:off x="4393804" y="4338701"/>
                <a:ext cx="18841" cy="1884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íṩḷïḓê">
                <a:extLst>
                  <a:ext uri="{FF2B5EF4-FFF2-40B4-BE49-F238E27FC236}">
                    <a16:creationId xmlns:a16="http://schemas.microsoft.com/office/drawing/2014/main" id="{82E772EB-1BD4-4FD0-952C-8F156BC93D1D}"/>
                  </a:ext>
                </a:extLst>
              </p:cNvPr>
              <p:cNvSpPr/>
              <p:nvPr/>
            </p:nvSpPr>
            <p:spPr bwMode="auto">
              <a:xfrm>
                <a:off x="4730041" y="4338701"/>
                <a:ext cx="18841" cy="1884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ïšļïḓê">
                <a:extLst>
                  <a:ext uri="{FF2B5EF4-FFF2-40B4-BE49-F238E27FC236}">
                    <a16:creationId xmlns:a16="http://schemas.microsoft.com/office/drawing/2014/main" id="{19473E61-1C71-477E-947B-ACF5224C5EFE}"/>
                  </a:ext>
                </a:extLst>
              </p:cNvPr>
              <p:cNvSpPr/>
              <p:nvPr/>
            </p:nvSpPr>
            <p:spPr bwMode="auto">
              <a:xfrm>
                <a:off x="7330075" y="4109713"/>
                <a:ext cx="801460" cy="1068130"/>
              </a:xfrm>
              <a:prstGeom prst="rect">
                <a:avLst/>
              </a:prstGeom>
              <a:solidFill>
                <a:srgbClr val="A8362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2" name="iṡ1ïḑé">
                <a:extLst>
                  <a:ext uri="{FF2B5EF4-FFF2-40B4-BE49-F238E27FC236}">
                    <a16:creationId xmlns:a16="http://schemas.microsoft.com/office/drawing/2014/main" id="{4371B2CB-0FDC-4481-85B5-02C7C4DEC996}"/>
                  </a:ext>
                </a:extLst>
              </p:cNvPr>
              <p:cNvSpPr/>
              <p:nvPr/>
            </p:nvSpPr>
            <p:spPr bwMode="auto">
              <a:xfrm>
                <a:off x="7398191" y="3899565"/>
                <a:ext cx="704357" cy="913055"/>
              </a:xfrm>
              <a:prstGeom prst="ellipse">
                <a:avLst/>
              </a:prstGeom>
              <a:solidFill>
                <a:srgbClr val="EFD4B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iṧļïďè">
                <a:extLst>
                  <a:ext uri="{FF2B5EF4-FFF2-40B4-BE49-F238E27FC236}">
                    <a16:creationId xmlns:a16="http://schemas.microsoft.com/office/drawing/2014/main" id="{05A64A1C-A9C9-47D4-8877-71C7BCED8A65}"/>
                  </a:ext>
                </a:extLst>
              </p:cNvPr>
              <p:cNvSpPr/>
              <p:nvPr/>
            </p:nvSpPr>
            <p:spPr bwMode="auto">
              <a:xfrm>
                <a:off x="7395293" y="3903913"/>
                <a:ext cx="355077" cy="908707"/>
              </a:xfrm>
              <a:custGeom>
                <a:avLst/>
                <a:gdLst>
                  <a:gd name="T0" fmla="*/ 1220 w 1226"/>
                  <a:gd name="T1" fmla="*/ 1 h 3150"/>
                  <a:gd name="T2" fmla="*/ 1226 w 1226"/>
                  <a:gd name="T3" fmla="*/ 3150 h 3150"/>
                  <a:gd name="T4" fmla="*/ 0 w 1226"/>
                  <a:gd name="T5" fmla="*/ 1582 h 3150"/>
                  <a:gd name="T6" fmla="*/ 1220 w 1226"/>
                  <a:gd name="T7" fmla="*/ 1 h 3150"/>
                </a:gdLst>
                <a:ahLst/>
                <a:cxnLst>
                  <a:cxn ang="0">
                    <a:pos x="T0" y="T1"/>
                  </a:cxn>
                  <a:cxn ang="0">
                    <a:pos x="T2" y="T3"/>
                  </a:cxn>
                  <a:cxn ang="0">
                    <a:pos x="T4" y="T5"/>
                  </a:cxn>
                  <a:cxn ang="0">
                    <a:pos x="T6" y="T7"/>
                  </a:cxn>
                </a:cxnLst>
                <a:rect l="0" t="0" r="r" b="b"/>
                <a:pathLst>
                  <a:path w="1226" h="3150">
                    <a:moveTo>
                      <a:pt x="1220" y="1"/>
                    </a:moveTo>
                    <a:cubicBezTo>
                      <a:pt x="1226" y="3150"/>
                      <a:pt x="1226" y="3150"/>
                      <a:pt x="1226" y="3150"/>
                    </a:cubicBezTo>
                    <a:cubicBezTo>
                      <a:pt x="552" y="3150"/>
                      <a:pt x="0" y="2456"/>
                      <a:pt x="0" y="1582"/>
                    </a:cubicBezTo>
                    <a:cubicBezTo>
                      <a:pt x="0" y="709"/>
                      <a:pt x="546" y="0"/>
                      <a:pt x="1220" y="1"/>
                    </a:cubicBez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îṧ1iḍé">
                <a:extLst>
                  <a:ext uri="{FF2B5EF4-FFF2-40B4-BE49-F238E27FC236}">
                    <a16:creationId xmlns:a16="http://schemas.microsoft.com/office/drawing/2014/main" id="{DCF03A4B-0DC3-4FD2-9CF7-829B20D0CAC2}"/>
                  </a:ext>
                </a:extLst>
              </p:cNvPr>
              <p:cNvSpPr/>
              <p:nvPr/>
            </p:nvSpPr>
            <p:spPr bwMode="auto">
              <a:xfrm>
                <a:off x="7489497" y="4319860"/>
                <a:ext cx="176814" cy="98552"/>
              </a:xfrm>
              <a:custGeom>
                <a:avLst/>
                <a:gdLst>
                  <a:gd name="T0" fmla="*/ 611 w 611"/>
                  <a:gd name="T1" fmla="*/ 170 h 340"/>
                  <a:gd name="T2" fmla="*/ 305 w 611"/>
                  <a:gd name="T3" fmla="*/ 340 h 340"/>
                  <a:gd name="T4" fmla="*/ 0 w 611"/>
                  <a:gd name="T5" fmla="*/ 170 h 340"/>
                  <a:gd name="T6" fmla="*/ 305 w 611"/>
                  <a:gd name="T7" fmla="*/ 0 h 340"/>
                  <a:gd name="T8" fmla="*/ 611 w 611"/>
                  <a:gd name="T9" fmla="*/ 170 h 340"/>
                </a:gdLst>
                <a:ahLst/>
                <a:cxnLst>
                  <a:cxn ang="0">
                    <a:pos x="T0" y="T1"/>
                  </a:cxn>
                  <a:cxn ang="0">
                    <a:pos x="T2" y="T3"/>
                  </a:cxn>
                  <a:cxn ang="0">
                    <a:pos x="T4" y="T5"/>
                  </a:cxn>
                  <a:cxn ang="0">
                    <a:pos x="T6" y="T7"/>
                  </a:cxn>
                  <a:cxn ang="0">
                    <a:pos x="T8" y="T9"/>
                  </a:cxn>
                </a:cxnLst>
                <a:rect l="0" t="0" r="r" b="b"/>
                <a:pathLst>
                  <a:path w="611" h="340">
                    <a:moveTo>
                      <a:pt x="611" y="170"/>
                    </a:moveTo>
                    <a:cubicBezTo>
                      <a:pt x="611" y="170"/>
                      <a:pt x="475" y="340"/>
                      <a:pt x="305" y="340"/>
                    </a:cubicBezTo>
                    <a:cubicBezTo>
                      <a:pt x="137" y="340"/>
                      <a:pt x="0" y="170"/>
                      <a:pt x="0" y="170"/>
                    </a:cubicBezTo>
                    <a:cubicBezTo>
                      <a:pt x="0" y="170"/>
                      <a:pt x="137" y="0"/>
                      <a:pt x="305" y="0"/>
                    </a:cubicBezTo>
                    <a:cubicBezTo>
                      <a:pt x="475" y="0"/>
                      <a:pt x="611" y="170"/>
                      <a:pt x="611" y="170"/>
                    </a:cubicBezTo>
                    <a:close/>
                  </a:path>
                </a:pathLst>
              </a:custGeom>
              <a:solidFill>
                <a:srgbClr val="F8F1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íšļiḑè">
                <a:extLst>
                  <a:ext uri="{FF2B5EF4-FFF2-40B4-BE49-F238E27FC236}">
                    <a16:creationId xmlns:a16="http://schemas.microsoft.com/office/drawing/2014/main" id="{58785E8F-90F1-4B34-80AC-E75665A522CB}"/>
                  </a:ext>
                </a:extLst>
              </p:cNvPr>
              <p:cNvSpPr/>
              <p:nvPr/>
            </p:nvSpPr>
            <p:spPr bwMode="auto">
              <a:xfrm>
                <a:off x="7544570" y="4335802"/>
                <a:ext cx="66668" cy="66668"/>
              </a:xfrm>
              <a:prstGeom prst="ellipse">
                <a:avLst/>
              </a:prstGeom>
              <a:solidFill>
                <a:srgbClr val="2A2A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ïṣḻiďê">
                <a:extLst>
                  <a:ext uri="{FF2B5EF4-FFF2-40B4-BE49-F238E27FC236}">
                    <a16:creationId xmlns:a16="http://schemas.microsoft.com/office/drawing/2014/main" id="{2175FEB4-6846-490C-9BCE-30B42ABFF6F3}"/>
                  </a:ext>
                </a:extLst>
              </p:cNvPr>
              <p:cNvSpPr/>
              <p:nvPr/>
            </p:nvSpPr>
            <p:spPr bwMode="auto">
              <a:xfrm>
                <a:off x="7502541" y="4382180"/>
                <a:ext cx="155074" cy="44928"/>
              </a:xfrm>
              <a:custGeom>
                <a:avLst/>
                <a:gdLst>
                  <a:gd name="T0" fmla="*/ 290 w 536"/>
                  <a:gd name="T1" fmla="*/ 130 h 151"/>
                  <a:gd name="T2" fmla="*/ 536 w 536"/>
                  <a:gd name="T3" fmla="*/ 0 h 151"/>
                  <a:gd name="T4" fmla="*/ 295 w 536"/>
                  <a:gd name="T5" fmla="*/ 138 h 151"/>
                  <a:gd name="T6" fmla="*/ 0 w 536"/>
                  <a:gd name="T7" fmla="*/ 72 h 151"/>
                  <a:gd name="T8" fmla="*/ 290 w 536"/>
                  <a:gd name="T9" fmla="*/ 130 h 151"/>
                </a:gdLst>
                <a:ahLst/>
                <a:cxnLst>
                  <a:cxn ang="0">
                    <a:pos x="T0" y="T1"/>
                  </a:cxn>
                  <a:cxn ang="0">
                    <a:pos x="T2" y="T3"/>
                  </a:cxn>
                  <a:cxn ang="0">
                    <a:pos x="T4" y="T5"/>
                  </a:cxn>
                  <a:cxn ang="0">
                    <a:pos x="T6" y="T7"/>
                  </a:cxn>
                  <a:cxn ang="0">
                    <a:pos x="T8" y="T9"/>
                  </a:cxn>
                </a:cxnLst>
                <a:rect l="0" t="0" r="r" b="b"/>
                <a:pathLst>
                  <a:path w="536" h="151">
                    <a:moveTo>
                      <a:pt x="290" y="130"/>
                    </a:moveTo>
                    <a:cubicBezTo>
                      <a:pt x="402" y="116"/>
                      <a:pt x="479" y="43"/>
                      <a:pt x="536" y="0"/>
                    </a:cubicBezTo>
                    <a:cubicBezTo>
                      <a:pt x="481" y="48"/>
                      <a:pt x="406" y="125"/>
                      <a:pt x="295" y="138"/>
                    </a:cubicBezTo>
                    <a:cubicBezTo>
                      <a:pt x="187" y="151"/>
                      <a:pt x="90" y="100"/>
                      <a:pt x="0" y="72"/>
                    </a:cubicBezTo>
                    <a:cubicBezTo>
                      <a:pt x="88" y="95"/>
                      <a:pt x="182" y="143"/>
                      <a:pt x="290" y="130"/>
                    </a:cubicBezTo>
                    <a:close/>
                  </a:path>
                </a:pathLst>
              </a:custGeom>
              <a:solidFill>
                <a:srgbClr val="7754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íşľïḍê">
                <a:extLst>
                  <a:ext uri="{FF2B5EF4-FFF2-40B4-BE49-F238E27FC236}">
                    <a16:creationId xmlns:a16="http://schemas.microsoft.com/office/drawing/2014/main" id="{3A86900B-2274-4E47-B0A2-BB3FF8E86E55}"/>
                  </a:ext>
                </a:extLst>
              </p:cNvPr>
              <p:cNvSpPr/>
              <p:nvPr/>
            </p:nvSpPr>
            <p:spPr bwMode="auto">
              <a:xfrm>
                <a:off x="7848922" y="4319860"/>
                <a:ext cx="176814" cy="98552"/>
              </a:xfrm>
              <a:custGeom>
                <a:avLst/>
                <a:gdLst>
                  <a:gd name="T0" fmla="*/ 0 w 611"/>
                  <a:gd name="T1" fmla="*/ 170 h 340"/>
                  <a:gd name="T2" fmla="*/ 306 w 611"/>
                  <a:gd name="T3" fmla="*/ 340 h 340"/>
                  <a:gd name="T4" fmla="*/ 611 w 611"/>
                  <a:gd name="T5" fmla="*/ 170 h 340"/>
                  <a:gd name="T6" fmla="*/ 306 w 611"/>
                  <a:gd name="T7" fmla="*/ 0 h 340"/>
                  <a:gd name="T8" fmla="*/ 0 w 611"/>
                  <a:gd name="T9" fmla="*/ 170 h 340"/>
                </a:gdLst>
                <a:ahLst/>
                <a:cxnLst>
                  <a:cxn ang="0">
                    <a:pos x="T0" y="T1"/>
                  </a:cxn>
                  <a:cxn ang="0">
                    <a:pos x="T2" y="T3"/>
                  </a:cxn>
                  <a:cxn ang="0">
                    <a:pos x="T4" y="T5"/>
                  </a:cxn>
                  <a:cxn ang="0">
                    <a:pos x="T6" y="T7"/>
                  </a:cxn>
                  <a:cxn ang="0">
                    <a:pos x="T8" y="T9"/>
                  </a:cxn>
                </a:cxnLst>
                <a:rect l="0" t="0" r="r" b="b"/>
                <a:pathLst>
                  <a:path w="611" h="340">
                    <a:moveTo>
                      <a:pt x="0" y="170"/>
                    </a:moveTo>
                    <a:cubicBezTo>
                      <a:pt x="0" y="170"/>
                      <a:pt x="136" y="340"/>
                      <a:pt x="306" y="340"/>
                    </a:cubicBezTo>
                    <a:cubicBezTo>
                      <a:pt x="474" y="340"/>
                      <a:pt x="611" y="170"/>
                      <a:pt x="611" y="170"/>
                    </a:cubicBezTo>
                    <a:cubicBezTo>
                      <a:pt x="611" y="170"/>
                      <a:pt x="474" y="0"/>
                      <a:pt x="306" y="0"/>
                    </a:cubicBezTo>
                    <a:cubicBezTo>
                      <a:pt x="136" y="0"/>
                      <a:pt x="0" y="170"/>
                      <a:pt x="0" y="170"/>
                    </a:cubicBezTo>
                    <a:close/>
                  </a:path>
                </a:pathLst>
              </a:custGeom>
              <a:solidFill>
                <a:srgbClr val="F8F1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íŝḷíḋé">
                <a:extLst>
                  <a:ext uri="{FF2B5EF4-FFF2-40B4-BE49-F238E27FC236}">
                    <a16:creationId xmlns:a16="http://schemas.microsoft.com/office/drawing/2014/main" id="{54676432-5E7E-414F-8329-8F9FB6BDBBA2}"/>
                  </a:ext>
                </a:extLst>
              </p:cNvPr>
              <p:cNvSpPr/>
              <p:nvPr/>
            </p:nvSpPr>
            <p:spPr bwMode="auto">
              <a:xfrm>
                <a:off x="7903995" y="4335802"/>
                <a:ext cx="66668" cy="66668"/>
              </a:xfrm>
              <a:prstGeom prst="ellipse">
                <a:avLst/>
              </a:prstGeom>
              <a:solidFill>
                <a:srgbClr val="2A2A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íṩļídê">
                <a:extLst>
                  <a:ext uri="{FF2B5EF4-FFF2-40B4-BE49-F238E27FC236}">
                    <a16:creationId xmlns:a16="http://schemas.microsoft.com/office/drawing/2014/main" id="{1986631E-0547-448B-B414-BF2578DBB09A}"/>
                  </a:ext>
                </a:extLst>
              </p:cNvPr>
              <p:cNvSpPr/>
              <p:nvPr/>
            </p:nvSpPr>
            <p:spPr bwMode="auto">
              <a:xfrm>
                <a:off x="7857618" y="4382180"/>
                <a:ext cx="155074" cy="44928"/>
              </a:xfrm>
              <a:custGeom>
                <a:avLst/>
                <a:gdLst>
                  <a:gd name="T0" fmla="*/ 247 w 537"/>
                  <a:gd name="T1" fmla="*/ 130 h 151"/>
                  <a:gd name="T2" fmla="*/ 0 w 537"/>
                  <a:gd name="T3" fmla="*/ 0 h 151"/>
                  <a:gd name="T4" fmla="*/ 242 w 537"/>
                  <a:gd name="T5" fmla="*/ 138 h 151"/>
                  <a:gd name="T6" fmla="*/ 537 w 537"/>
                  <a:gd name="T7" fmla="*/ 72 h 151"/>
                  <a:gd name="T8" fmla="*/ 247 w 537"/>
                  <a:gd name="T9" fmla="*/ 130 h 151"/>
                </a:gdLst>
                <a:ahLst/>
                <a:cxnLst>
                  <a:cxn ang="0">
                    <a:pos x="T0" y="T1"/>
                  </a:cxn>
                  <a:cxn ang="0">
                    <a:pos x="T2" y="T3"/>
                  </a:cxn>
                  <a:cxn ang="0">
                    <a:pos x="T4" y="T5"/>
                  </a:cxn>
                  <a:cxn ang="0">
                    <a:pos x="T6" y="T7"/>
                  </a:cxn>
                  <a:cxn ang="0">
                    <a:pos x="T8" y="T9"/>
                  </a:cxn>
                </a:cxnLst>
                <a:rect l="0" t="0" r="r" b="b"/>
                <a:pathLst>
                  <a:path w="537" h="151">
                    <a:moveTo>
                      <a:pt x="247" y="130"/>
                    </a:moveTo>
                    <a:cubicBezTo>
                      <a:pt x="135" y="116"/>
                      <a:pt x="58" y="43"/>
                      <a:pt x="0" y="0"/>
                    </a:cubicBezTo>
                    <a:cubicBezTo>
                      <a:pt x="56" y="48"/>
                      <a:pt x="131" y="125"/>
                      <a:pt x="242" y="138"/>
                    </a:cubicBezTo>
                    <a:cubicBezTo>
                      <a:pt x="350" y="151"/>
                      <a:pt x="447" y="100"/>
                      <a:pt x="537" y="72"/>
                    </a:cubicBezTo>
                    <a:cubicBezTo>
                      <a:pt x="449" y="95"/>
                      <a:pt x="355" y="143"/>
                      <a:pt x="247" y="130"/>
                    </a:cubicBezTo>
                    <a:close/>
                  </a:path>
                </a:pathLst>
              </a:custGeom>
              <a:solidFill>
                <a:srgbClr val="7754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ïṧļiḍê">
                <a:extLst>
                  <a:ext uri="{FF2B5EF4-FFF2-40B4-BE49-F238E27FC236}">
                    <a16:creationId xmlns:a16="http://schemas.microsoft.com/office/drawing/2014/main" id="{B6A29E89-5A8F-4D65-BD28-40FAA1B8FF90}"/>
                  </a:ext>
                </a:extLst>
              </p:cNvPr>
              <p:cNvSpPr/>
              <p:nvPr/>
            </p:nvSpPr>
            <p:spPr bwMode="auto">
              <a:xfrm>
                <a:off x="7644571" y="4638705"/>
                <a:ext cx="207249" cy="92755"/>
              </a:xfrm>
              <a:custGeom>
                <a:avLst/>
                <a:gdLst>
                  <a:gd name="T0" fmla="*/ 358 w 720"/>
                  <a:gd name="T1" fmla="*/ 322 h 322"/>
                  <a:gd name="T2" fmla="*/ 720 w 720"/>
                  <a:gd name="T3" fmla="*/ 0 h 322"/>
                  <a:gd name="T4" fmla="*/ 0 w 720"/>
                  <a:gd name="T5" fmla="*/ 0 h 322"/>
                  <a:gd name="T6" fmla="*/ 358 w 720"/>
                  <a:gd name="T7" fmla="*/ 322 h 322"/>
                </a:gdLst>
                <a:ahLst/>
                <a:cxnLst>
                  <a:cxn ang="0">
                    <a:pos x="T0" y="T1"/>
                  </a:cxn>
                  <a:cxn ang="0">
                    <a:pos x="T2" y="T3"/>
                  </a:cxn>
                  <a:cxn ang="0">
                    <a:pos x="T4" y="T5"/>
                  </a:cxn>
                  <a:cxn ang="0">
                    <a:pos x="T6" y="T7"/>
                  </a:cxn>
                </a:cxnLst>
                <a:rect l="0" t="0" r="r" b="b"/>
                <a:pathLst>
                  <a:path w="720" h="322">
                    <a:moveTo>
                      <a:pt x="358" y="322"/>
                    </a:moveTo>
                    <a:cubicBezTo>
                      <a:pt x="494" y="321"/>
                      <a:pt x="659" y="240"/>
                      <a:pt x="720" y="0"/>
                    </a:cubicBezTo>
                    <a:cubicBezTo>
                      <a:pt x="0" y="0"/>
                      <a:pt x="0" y="0"/>
                      <a:pt x="0" y="0"/>
                    </a:cubicBezTo>
                    <a:cubicBezTo>
                      <a:pt x="63" y="212"/>
                      <a:pt x="229" y="321"/>
                      <a:pt x="358" y="3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isḻîdê">
                <a:extLst>
                  <a:ext uri="{FF2B5EF4-FFF2-40B4-BE49-F238E27FC236}">
                    <a16:creationId xmlns:a16="http://schemas.microsoft.com/office/drawing/2014/main" id="{74BA9F20-A155-480B-A8D6-D201878CF11E}"/>
                  </a:ext>
                </a:extLst>
              </p:cNvPr>
              <p:cNvSpPr/>
              <p:nvPr/>
            </p:nvSpPr>
            <p:spPr bwMode="auto">
              <a:xfrm>
                <a:off x="7634426" y="4634357"/>
                <a:ext cx="226090" cy="108697"/>
              </a:xfrm>
              <a:custGeom>
                <a:avLst/>
                <a:gdLst>
                  <a:gd name="T0" fmla="*/ 778 w 782"/>
                  <a:gd name="T1" fmla="*/ 5 h 375"/>
                  <a:gd name="T2" fmla="*/ 768 w 782"/>
                  <a:gd name="T3" fmla="*/ 0 h 375"/>
                  <a:gd name="T4" fmla="*/ 14 w 782"/>
                  <a:gd name="T5" fmla="*/ 0 h 375"/>
                  <a:gd name="T6" fmla="*/ 4 w 782"/>
                  <a:gd name="T7" fmla="*/ 6 h 375"/>
                  <a:gd name="T8" fmla="*/ 1 w 782"/>
                  <a:gd name="T9" fmla="*/ 17 h 375"/>
                  <a:gd name="T10" fmla="*/ 389 w 782"/>
                  <a:gd name="T11" fmla="*/ 375 h 375"/>
                  <a:gd name="T12" fmla="*/ 781 w 782"/>
                  <a:gd name="T13" fmla="*/ 17 h 375"/>
                  <a:gd name="T14" fmla="*/ 778 w 782"/>
                  <a:gd name="T15" fmla="*/ 5 h 375"/>
                  <a:gd name="T16" fmla="*/ 389 w 782"/>
                  <a:gd name="T17" fmla="*/ 349 h 375"/>
                  <a:gd name="T18" fmla="*/ 31 w 782"/>
                  <a:gd name="T19" fmla="*/ 27 h 375"/>
                  <a:gd name="T20" fmla="*/ 751 w 782"/>
                  <a:gd name="T21" fmla="*/ 27 h 375"/>
                  <a:gd name="T22" fmla="*/ 389 w 782"/>
                  <a:gd name="T23" fmla="*/ 349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2" h="375">
                    <a:moveTo>
                      <a:pt x="778" y="5"/>
                    </a:moveTo>
                    <a:cubicBezTo>
                      <a:pt x="776" y="2"/>
                      <a:pt x="772" y="0"/>
                      <a:pt x="768" y="0"/>
                    </a:cubicBezTo>
                    <a:cubicBezTo>
                      <a:pt x="14" y="0"/>
                      <a:pt x="14" y="0"/>
                      <a:pt x="14" y="0"/>
                    </a:cubicBezTo>
                    <a:cubicBezTo>
                      <a:pt x="10" y="0"/>
                      <a:pt x="6" y="2"/>
                      <a:pt x="4" y="6"/>
                    </a:cubicBezTo>
                    <a:cubicBezTo>
                      <a:pt x="1" y="9"/>
                      <a:pt x="0" y="13"/>
                      <a:pt x="1" y="17"/>
                    </a:cubicBezTo>
                    <a:cubicBezTo>
                      <a:pt x="63" y="248"/>
                      <a:pt x="247" y="374"/>
                      <a:pt x="389" y="375"/>
                    </a:cubicBezTo>
                    <a:cubicBezTo>
                      <a:pt x="538" y="374"/>
                      <a:pt x="721" y="250"/>
                      <a:pt x="781" y="17"/>
                    </a:cubicBezTo>
                    <a:cubicBezTo>
                      <a:pt x="782" y="13"/>
                      <a:pt x="781" y="9"/>
                      <a:pt x="778" y="5"/>
                    </a:cubicBezTo>
                    <a:close/>
                    <a:moveTo>
                      <a:pt x="389" y="349"/>
                    </a:moveTo>
                    <a:cubicBezTo>
                      <a:pt x="260" y="348"/>
                      <a:pt x="94" y="234"/>
                      <a:pt x="31" y="27"/>
                    </a:cubicBezTo>
                    <a:cubicBezTo>
                      <a:pt x="751" y="27"/>
                      <a:pt x="751" y="27"/>
                      <a:pt x="751" y="27"/>
                    </a:cubicBezTo>
                    <a:cubicBezTo>
                      <a:pt x="690" y="236"/>
                      <a:pt x="525" y="347"/>
                      <a:pt x="389" y="349"/>
                    </a:cubicBezTo>
                    <a:close/>
                  </a:path>
                </a:pathLst>
              </a:custGeom>
              <a:solidFill>
                <a:srgbClr val="E341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ïşḻîḍê">
                <a:extLst>
                  <a:ext uri="{FF2B5EF4-FFF2-40B4-BE49-F238E27FC236}">
                    <a16:creationId xmlns:a16="http://schemas.microsoft.com/office/drawing/2014/main" id="{747EC11D-625C-4210-A588-5402BD81F2DE}"/>
                  </a:ext>
                </a:extLst>
              </p:cNvPr>
              <p:cNvSpPr/>
              <p:nvPr/>
            </p:nvSpPr>
            <p:spPr bwMode="auto">
              <a:xfrm>
                <a:off x="7651818" y="4661894"/>
                <a:ext cx="192756" cy="55073"/>
              </a:xfrm>
              <a:custGeom>
                <a:avLst/>
                <a:gdLst>
                  <a:gd name="T0" fmla="*/ 667 w 667"/>
                  <a:gd name="T1" fmla="*/ 0 h 188"/>
                  <a:gd name="T2" fmla="*/ 0 w 667"/>
                  <a:gd name="T3" fmla="*/ 0 h 188"/>
                  <a:gd name="T4" fmla="*/ 150 w 667"/>
                  <a:gd name="T5" fmla="*/ 188 h 188"/>
                  <a:gd name="T6" fmla="*/ 518 w 667"/>
                  <a:gd name="T7" fmla="*/ 188 h 188"/>
                  <a:gd name="T8" fmla="*/ 667 w 667"/>
                  <a:gd name="T9" fmla="*/ 0 h 188"/>
                </a:gdLst>
                <a:ahLst/>
                <a:cxnLst>
                  <a:cxn ang="0">
                    <a:pos x="T0" y="T1"/>
                  </a:cxn>
                  <a:cxn ang="0">
                    <a:pos x="T2" y="T3"/>
                  </a:cxn>
                  <a:cxn ang="0">
                    <a:pos x="T4" y="T5"/>
                  </a:cxn>
                  <a:cxn ang="0">
                    <a:pos x="T6" y="T7"/>
                  </a:cxn>
                  <a:cxn ang="0">
                    <a:pos x="T8" y="T9"/>
                  </a:cxn>
                </a:cxnLst>
                <a:rect l="0" t="0" r="r" b="b"/>
                <a:pathLst>
                  <a:path w="667" h="188">
                    <a:moveTo>
                      <a:pt x="667" y="0"/>
                    </a:moveTo>
                    <a:cubicBezTo>
                      <a:pt x="0" y="0"/>
                      <a:pt x="0" y="0"/>
                      <a:pt x="0" y="0"/>
                    </a:cubicBezTo>
                    <a:cubicBezTo>
                      <a:pt x="31" y="80"/>
                      <a:pt x="101" y="148"/>
                      <a:pt x="150" y="188"/>
                    </a:cubicBezTo>
                    <a:cubicBezTo>
                      <a:pt x="518" y="188"/>
                      <a:pt x="518" y="188"/>
                      <a:pt x="518" y="188"/>
                    </a:cubicBezTo>
                    <a:cubicBezTo>
                      <a:pt x="577" y="148"/>
                      <a:pt x="633" y="80"/>
                      <a:pt x="667" y="0"/>
                    </a:cubicBezTo>
                    <a:close/>
                  </a:path>
                </a:pathLst>
              </a:custGeom>
              <a:solidFill>
                <a:srgbClr val="F5969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ïšliḓé">
                <a:extLst>
                  <a:ext uri="{FF2B5EF4-FFF2-40B4-BE49-F238E27FC236}">
                    <a16:creationId xmlns:a16="http://schemas.microsoft.com/office/drawing/2014/main" id="{283CCEB5-DE2C-449D-9913-8A3BE1B4A73F}"/>
                  </a:ext>
                </a:extLst>
              </p:cNvPr>
              <p:cNvSpPr/>
              <p:nvPr/>
            </p:nvSpPr>
            <p:spPr bwMode="auto">
              <a:xfrm>
                <a:off x="7105434" y="3619851"/>
                <a:ext cx="1285524" cy="2186985"/>
              </a:xfrm>
              <a:custGeom>
                <a:avLst/>
                <a:gdLst>
                  <a:gd name="T0" fmla="*/ 4201 w 4452"/>
                  <a:gd name="T1" fmla="*/ 5541 h 7577"/>
                  <a:gd name="T2" fmla="*/ 3868 w 4452"/>
                  <a:gd name="T3" fmla="*/ 4165 h 7577"/>
                  <a:gd name="T4" fmla="*/ 3919 w 4452"/>
                  <a:gd name="T5" fmla="*/ 1912 h 7577"/>
                  <a:gd name="T6" fmla="*/ 3557 w 4452"/>
                  <a:gd name="T7" fmla="*/ 748 h 7577"/>
                  <a:gd name="T8" fmla="*/ 3016 w 4452"/>
                  <a:gd name="T9" fmla="*/ 422 h 7577"/>
                  <a:gd name="T10" fmla="*/ 2416 w 4452"/>
                  <a:gd name="T11" fmla="*/ 9 h 7577"/>
                  <a:gd name="T12" fmla="*/ 2226 w 4452"/>
                  <a:gd name="T13" fmla="*/ 0 h 7577"/>
                  <a:gd name="T14" fmla="*/ 2035 w 4452"/>
                  <a:gd name="T15" fmla="*/ 9 h 7577"/>
                  <a:gd name="T16" fmla="*/ 1387 w 4452"/>
                  <a:gd name="T17" fmla="*/ 242 h 7577"/>
                  <a:gd name="T18" fmla="*/ 872 w 4452"/>
                  <a:gd name="T19" fmla="*/ 730 h 7577"/>
                  <a:gd name="T20" fmla="*/ 532 w 4452"/>
                  <a:gd name="T21" fmla="*/ 1912 h 7577"/>
                  <a:gd name="T22" fmla="*/ 583 w 4452"/>
                  <a:gd name="T23" fmla="*/ 4165 h 7577"/>
                  <a:gd name="T24" fmla="*/ 250 w 4452"/>
                  <a:gd name="T25" fmla="*/ 5541 h 7577"/>
                  <a:gd name="T26" fmla="*/ 0 w 4452"/>
                  <a:gd name="T27" fmla="*/ 7243 h 7577"/>
                  <a:gd name="T28" fmla="*/ 1257 w 4452"/>
                  <a:gd name="T29" fmla="*/ 7270 h 7577"/>
                  <a:gd name="T30" fmla="*/ 1706 w 4452"/>
                  <a:gd name="T31" fmla="*/ 7045 h 7577"/>
                  <a:gd name="T32" fmla="*/ 1292 w 4452"/>
                  <a:gd name="T33" fmla="*/ 4642 h 7577"/>
                  <a:gd name="T34" fmla="*/ 1297 w 4452"/>
                  <a:gd name="T35" fmla="*/ 3616 h 7577"/>
                  <a:gd name="T36" fmla="*/ 1008 w 4452"/>
                  <a:gd name="T37" fmla="*/ 2888 h 7577"/>
                  <a:gd name="T38" fmla="*/ 1204 w 4452"/>
                  <a:gd name="T39" fmla="*/ 1697 h 7577"/>
                  <a:gd name="T40" fmla="*/ 2226 w 4452"/>
                  <a:gd name="T41" fmla="*/ 1839 h 7577"/>
                  <a:gd name="T42" fmla="*/ 3259 w 4452"/>
                  <a:gd name="T43" fmla="*/ 1694 h 7577"/>
                  <a:gd name="T44" fmla="*/ 3444 w 4452"/>
                  <a:gd name="T45" fmla="*/ 2888 h 7577"/>
                  <a:gd name="T46" fmla="*/ 3154 w 4452"/>
                  <a:gd name="T47" fmla="*/ 3616 h 7577"/>
                  <a:gd name="T48" fmla="*/ 3159 w 4452"/>
                  <a:gd name="T49" fmla="*/ 4642 h 7577"/>
                  <a:gd name="T50" fmla="*/ 2746 w 4452"/>
                  <a:gd name="T51" fmla="*/ 7045 h 7577"/>
                  <a:gd name="T52" fmla="*/ 3195 w 4452"/>
                  <a:gd name="T53" fmla="*/ 7270 h 7577"/>
                  <a:gd name="T54" fmla="*/ 4452 w 4452"/>
                  <a:gd name="T55" fmla="*/ 7243 h 7577"/>
                  <a:gd name="T56" fmla="*/ 4201 w 4452"/>
                  <a:gd name="T57" fmla="*/ 5541 h 7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52" h="7577">
                    <a:moveTo>
                      <a:pt x="4201" y="5541"/>
                    </a:moveTo>
                    <a:cubicBezTo>
                      <a:pt x="4201" y="5541"/>
                      <a:pt x="3896" y="4704"/>
                      <a:pt x="3868" y="4165"/>
                    </a:cubicBezTo>
                    <a:cubicBezTo>
                      <a:pt x="3868" y="4165"/>
                      <a:pt x="3912" y="2356"/>
                      <a:pt x="3919" y="1912"/>
                    </a:cubicBezTo>
                    <a:cubicBezTo>
                      <a:pt x="3919" y="1912"/>
                      <a:pt x="3915" y="1235"/>
                      <a:pt x="3557" y="748"/>
                    </a:cubicBezTo>
                    <a:cubicBezTo>
                      <a:pt x="3557" y="748"/>
                      <a:pt x="3342" y="406"/>
                      <a:pt x="3016" y="422"/>
                    </a:cubicBezTo>
                    <a:cubicBezTo>
                      <a:pt x="3016" y="422"/>
                      <a:pt x="2805" y="52"/>
                      <a:pt x="2416" y="9"/>
                    </a:cubicBezTo>
                    <a:cubicBezTo>
                      <a:pt x="2416" y="9"/>
                      <a:pt x="2349" y="0"/>
                      <a:pt x="2226" y="0"/>
                    </a:cubicBezTo>
                    <a:cubicBezTo>
                      <a:pt x="2102" y="0"/>
                      <a:pt x="2035" y="9"/>
                      <a:pt x="2035" y="9"/>
                    </a:cubicBezTo>
                    <a:cubicBezTo>
                      <a:pt x="1646" y="52"/>
                      <a:pt x="1387" y="242"/>
                      <a:pt x="1387" y="242"/>
                    </a:cubicBezTo>
                    <a:cubicBezTo>
                      <a:pt x="1074" y="439"/>
                      <a:pt x="872" y="730"/>
                      <a:pt x="872" y="730"/>
                    </a:cubicBezTo>
                    <a:cubicBezTo>
                      <a:pt x="514" y="1217"/>
                      <a:pt x="532" y="1912"/>
                      <a:pt x="532" y="1912"/>
                    </a:cubicBezTo>
                    <a:cubicBezTo>
                      <a:pt x="539" y="2356"/>
                      <a:pt x="583" y="4165"/>
                      <a:pt x="583" y="4165"/>
                    </a:cubicBezTo>
                    <a:cubicBezTo>
                      <a:pt x="556" y="4704"/>
                      <a:pt x="250" y="5541"/>
                      <a:pt x="250" y="5541"/>
                    </a:cubicBezTo>
                    <a:cubicBezTo>
                      <a:pt x="0" y="7243"/>
                      <a:pt x="0" y="7243"/>
                      <a:pt x="0" y="7243"/>
                    </a:cubicBezTo>
                    <a:cubicBezTo>
                      <a:pt x="344" y="7577"/>
                      <a:pt x="1257" y="7270"/>
                      <a:pt x="1257" y="7270"/>
                    </a:cubicBezTo>
                    <a:cubicBezTo>
                      <a:pt x="1613" y="7160"/>
                      <a:pt x="1706" y="7045"/>
                      <a:pt x="1706" y="7045"/>
                    </a:cubicBezTo>
                    <a:cubicBezTo>
                      <a:pt x="1518" y="6380"/>
                      <a:pt x="1292" y="4642"/>
                      <a:pt x="1292" y="4642"/>
                    </a:cubicBezTo>
                    <a:cubicBezTo>
                      <a:pt x="1232" y="3886"/>
                      <a:pt x="1297" y="3616"/>
                      <a:pt x="1297" y="3616"/>
                    </a:cubicBezTo>
                    <a:cubicBezTo>
                      <a:pt x="1057" y="3353"/>
                      <a:pt x="1008" y="2888"/>
                      <a:pt x="1008" y="2888"/>
                    </a:cubicBezTo>
                    <a:cubicBezTo>
                      <a:pt x="945" y="2030"/>
                      <a:pt x="1204" y="1697"/>
                      <a:pt x="1204" y="1697"/>
                    </a:cubicBezTo>
                    <a:cubicBezTo>
                      <a:pt x="1569" y="1826"/>
                      <a:pt x="1912" y="1850"/>
                      <a:pt x="2226" y="1839"/>
                    </a:cubicBezTo>
                    <a:cubicBezTo>
                      <a:pt x="2539" y="1850"/>
                      <a:pt x="2893" y="1822"/>
                      <a:pt x="3259" y="1694"/>
                    </a:cubicBezTo>
                    <a:cubicBezTo>
                      <a:pt x="3259" y="1694"/>
                      <a:pt x="3506" y="2030"/>
                      <a:pt x="3444" y="2888"/>
                    </a:cubicBezTo>
                    <a:cubicBezTo>
                      <a:pt x="3444" y="2888"/>
                      <a:pt x="3394" y="3353"/>
                      <a:pt x="3154" y="3616"/>
                    </a:cubicBezTo>
                    <a:cubicBezTo>
                      <a:pt x="3154" y="3616"/>
                      <a:pt x="3219" y="3886"/>
                      <a:pt x="3159" y="4642"/>
                    </a:cubicBezTo>
                    <a:cubicBezTo>
                      <a:pt x="3159" y="4642"/>
                      <a:pt x="2934" y="6380"/>
                      <a:pt x="2746" y="7045"/>
                    </a:cubicBezTo>
                    <a:cubicBezTo>
                      <a:pt x="2746" y="7045"/>
                      <a:pt x="2845" y="7154"/>
                      <a:pt x="3195" y="7270"/>
                    </a:cubicBezTo>
                    <a:cubicBezTo>
                      <a:pt x="3195" y="7270"/>
                      <a:pt x="4107" y="7577"/>
                      <a:pt x="4452" y="7243"/>
                    </a:cubicBezTo>
                    <a:lnTo>
                      <a:pt x="4201" y="5541"/>
                    </a:lnTo>
                    <a:close/>
                  </a:path>
                </a:pathLst>
              </a:custGeom>
              <a:solidFill>
                <a:srgbClr val="A8362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îşļïḑe">
                <a:extLst>
                  <a:ext uri="{FF2B5EF4-FFF2-40B4-BE49-F238E27FC236}">
                    <a16:creationId xmlns:a16="http://schemas.microsoft.com/office/drawing/2014/main" id="{FB60C317-A9C0-43BB-A3D6-9B3C9AA55CC4}"/>
                  </a:ext>
                </a:extLst>
              </p:cNvPr>
              <p:cNvSpPr/>
              <p:nvPr/>
            </p:nvSpPr>
            <p:spPr bwMode="auto">
              <a:xfrm>
                <a:off x="7415583" y="5050304"/>
                <a:ext cx="647835" cy="352178"/>
              </a:xfrm>
              <a:custGeom>
                <a:avLst/>
                <a:gdLst>
                  <a:gd name="T0" fmla="*/ 168 w 447"/>
                  <a:gd name="T1" fmla="*/ 0 h 243"/>
                  <a:gd name="T2" fmla="*/ 33 w 447"/>
                  <a:gd name="T3" fmla="*/ 7 h 243"/>
                  <a:gd name="T4" fmla="*/ 0 w 447"/>
                  <a:gd name="T5" fmla="*/ 96 h 243"/>
                  <a:gd name="T6" fmla="*/ 208 w 447"/>
                  <a:gd name="T7" fmla="*/ 243 h 243"/>
                  <a:gd name="T8" fmla="*/ 402 w 447"/>
                  <a:gd name="T9" fmla="*/ 168 h 243"/>
                  <a:gd name="T10" fmla="*/ 447 w 447"/>
                  <a:gd name="T11" fmla="*/ 7 h 243"/>
                  <a:gd name="T12" fmla="*/ 168 w 447"/>
                  <a:gd name="T13" fmla="*/ 0 h 243"/>
                </a:gdLst>
                <a:ahLst/>
                <a:cxnLst>
                  <a:cxn ang="0">
                    <a:pos x="T0" y="T1"/>
                  </a:cxn>
                  <a:cxn ang="0">
                    <a:pos x="T2" y="T3"/>
                  </a:cxn>
                  <a:cxn ang="0">
                    <a:pos x="T4" y="T5"/>
                  </a:cxn>
                  <a:cxn ang="0">
                    <a:pos x="T6" y="T7"/>
                  </a:cxn>
                  <a:cxn ang="0">
                    <a:pos x="T8" y="T9"/>
                  </a:cxn>
                  <a:cxn ang="0">
                    <a:pos x="T10" y="T11"/>
                  </a:cxn>
                  <a:cxn ang="0">
                    <a:pos x="T12" y="T13"/>
                  </a:cxn>
                </a:cxnLst>
                <a:rect l="0" t="0" r="r" b="b"/>
                <a:pathLst>
                  <a:path w="447" h="243">
                    <a:moveTo>
                      <a:pt x="168" y="0"/>
                    </a:moveTo>
                    <a:lnTo>
                      <a:pt x="33" y="7"/>
                    </a:lnTo>
                    <a:lnTo>
                      <a:pt x="0" y="96"/>
                    </a:lnTo>
                    <a:lnTo>
                      <a:pt x="208" y="243"/>
                    </a:lnTo>
                    <a:lnTo>
                      <a:pt x="402" y="168"/>
                    </a:lnTo>
                    <a:lnTo>
                      <a:pt x="447" y="7"/>
                    </a:lnTo>
                    <a:lnTo>
                      <a:pt x="168" y="0"/>
                    </a:ln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ïṥļïḍe">
                <a:extLst>
                  <a:ext uri="{FF2B5EF4-FFF2-40B4-BE49-F238E27FC236}">
                    <a16:creationId xmlns:a16="http://schemas.microsoft.com/office/drawing/2014/main" id="{9AE9DCFC-9669-4916-BC65-87A14862C7A9}"/>
                  </a:ext>
                </a:extLst>
              </p:cNvPr>
              <p:cNvSpPr/>
              <p:nvPr/>
            </p:nvSpPr>
            <p:spPr bwMode="auto">
              <a:xfrm>
                <a:off x="7343118" y="3754635"/>
                <a:ext cx="808706" cy="389860"/>
              </a:xfrm>
              <a:custGeom>
                <a:avLst/>
                <a:gdLst>
                  <a:gd name="T0" fmla="*/ 1490 w 2796"/>
                  <a:gd name="T1" fmla="*/ 3 h 1351"/>
                  <a:gd name="T2" fmla="*/ 1420 w 2796"/>
                  <a:gd name="T3" fmla="*/ 2 h 1351"/>
                  <a:gd name="T4" fmla="*/ 1420 w 2796"/>
                  <a:gd name="T5" fmla="*/ 2 h 1351"/>
                  <a:gd name="T6" fmla="*/ 1418 w 2796"/>
                  <a:gd name="T7" fmla="*/ 2 h 1351"/>
                  <a:gd name="T8" fmla="*/ 1416 w 2796"/>
                  <a:gd name="T9" fmla="*/ 2 h 1351"/>
                  <a:gd name="T10" fmla="*/ 1416 w 2796"/>
                  <a:gd name="T11" fmla="*/ 2 h 1351"/>
                  <a:gd name="T12" fmla="*/ 1345 w 2796"/>
                  <a:gd name="T13" fmla="*/ 3 h 1351"/>
                  <a:gd name="T14" fmla="*/ 0 w 2796"/>
                  <a:gd name="T15" fmla="*/ 1351 h 1351"/>
                  <a:gd name="T16" fmla="*/ 83 w 2796"/>
                  <a:gd name="T17" fmla="*/ 1351 h 1351"/>
                  <a:gd name="T18" fmla="*/ 1055 w 2796"/>
                  <a:gd name="T19" fmla="*/ 295 h 1351"/>
                  <a:gd name="T20" fmla="*/ 1415 w 2796"/>
                  <a:gd name="T21" fmla="*/ 265 h 1351"/>
                  <a:gd name="T22" fmla="*/ 1779 w 2796"/>
                  <a:gd name="T23" fmla="*/ 308 h 1351"/>
                  <a:gd name="T24" fmla="*/ 2707 w 2796"/>
                  <a:gd name="T25" fmla="*/ 1351 h 1351"/>
                  <a:gd name="T26" fmla="*/ 2796 w 2796"/>
                  <a:gd name="T27" fmla="*/ 1351 h 1351"/>
                  <a:gd name="T28" fmla="*/ 1490 w 2796"/>
                  <a:gd name="T29" fmla="*/ 3 h 1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6" h="1351">
                    <a:moveTo>
                      <a:pt x="1490" y="3"/>
                    </a:moveTo>
                    <a:cubicBezTo>
                      <a:pt x="1467" y="3"/>
                      <a:pt x="1444" y="2"/>
                      <a:pt x="1420" y="2"/>
                    </a:cubicBezTo>
                    <a:cubicBezTo>
                      <a:pt x="1420" y="2"/>
                      <a:pt x="1420" y="2"/>
                      <a:pt x="1420" y="2"/>
                    </a:cubicBezTo>
                    <a:cubicBezTo>
                      <a:pt x="1420" y="2"/>
                      <a:pt x="1419" y="2"/>
                      <a:pt x="1418" y="2"/>
                    </a:cubicBezTo>
                    <a:cubicBezTo>
                      <a:pt x="1417" y="2"/>
                      <a:pt x="1416" y="2"/>
                      <a:pt x="1416" y="2"/>
                    </a:cubicBezTo>
                    <a:cubicBezTo>
                      <a:pt x="1416" y="2"/>
                      <a:pt x="1416" y="2"/>
                      <a:pt x="1416" y="2"/>
                    </a:cubicBezTo>
                    <a:cubicBezTo>
                      <a:pt x="1392" y="2"/>
                      <a:pt x="1369" y="3"/>
                      <a:pt x="1345" y="3"/>
                    </a:cubicBezTo>
                    <a:cubicBezTo>
                      <a:pt x="1152" y="0"/>
                      <a:pt x="231" y="75"/>
                      <a:pt x="0" y="1351"/>
                    </a:cubicBezTo>
                    <a:cubicBezTo>
                      <a:pt x="83" y="1351"/>
                      <a:pt x="83" y="1351"/>
                      <a:pt x="83" y="1351"/>
                    </a:cubicBezTo>
                    <a:cubicBezTo>
                      <a:pt x="83" y="1351"/>
                      <a:pt x="248" y="512"/>
                      <a:pt x="1055" y="295"/>
                    </a:cubicBezTo>
                    <a:cubicBezTo>
                      <a:pt x="1118" y="278"/>
                      <a:pt x="1371" y="263"/>
                      <a:pt x="1415" y="265"/>
                    </a:cubicBezTo>
                    <a:cubicBezTo>
                      <a:pt x="1580" y="272"/>
                      <a:pt x="1665" y="266"/>
                      <a:pt x="1779" y="308"/>
                    </a:cubicBezTo>
                    <a:cubicBezTo>
                      <a:pt x="2566" y="594"/>
                      <a:pt x="2707" y="1351"/>
                      <a:pt x="2707" y="1351"/>
                    </a:cubicBezTo>
                    <a:cubicBezTo>
                      <a:pt x="2796" y="1351"/>
                      <a:pt x="2796" y="1351"/>
                      <a:pt x="2796" y="1351"/>
                    </a:cubicBezTo>
                    <a:cubicBezTo>
                      <a:pt x="2456" y="51"/>
                      <a:pt x="1683" y="0"/>
                      <a:pt x="1490" y="3"/>
                    </a:cubicBezTo>
                    <a:close/>
                  </a:path>
                </a:pathLst>
              </a:custGeom>
              <a:solidFill>
                <a:srgbClr val="0D33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íśļîḑè">
                <a:extLst>
                  <a:ext uri="{FF2B5EF4-FFF2-40B4-BE49-F238E27FC236}">
                    <a16:creationId xmlns:a16="http://schemas.microsoft.com/office/drawing/2014/main" id="{BDBE48E2-21C7-42C0-AFDD-5AE7FE2F9E3C}"/>
                  </a:ext>
                </a:extLst>
              </p:cNvPr>
              <p:cNvSpPr/>
              <p:nvPr/>
            </p:nvSpPr>
            <p:spPr bwMode="auto">
              <a:xfrm>
                <a:off x="7463410" y="4782185"/>
                <a:ext cx="600008" cy="410150"/>
              </a:xfrm>
              <a:custGeom>
                <a:avLst/>
                <a:gdLst>
                  <a:gd name="T0" fmla="*/ 1436 w 2080"/>
                  <a:gd name="T1" fmla="*/ 0 h 1421"/>
                  <a:gd name="T2" fmla="*/ 992 w 2080"/>
                  <a:gd name="T3" fmla="*/ 106 h 1421"/>
                  <a:gd name="T4" fmla="*/ 589 w 2080"/>
                  <a:gd name="T5" fmla="*/ 20 h 1421"/>
                  <a:gd name="T6" fmla="*/ 0 w 2080"/>
                  <a:gd name="T7" fmla="*/ 963 h 1421"/>
                  <a:gd name="T8" fmla="*/ 1043 w 2080"/>
                  <a:gd name="T9" fmla="*/ 1421 h 1421"/>
                  <a:gd name="T10" fmla="*/ 2080 w 2080"/>
                  <a:gd name="T11" fmla="*/ 963 h 1421"/>
                  <a:gd name="T12" fmla="*/ 1436 w 2080"/>
                  <a:gd name="T13" fmla="*/ 0 h 1421"/>
                </a:gdLst>
                <a:ahLst/>
                <a:cxnLst>
                  <a:cxn ang="0">
                    <a:pos x="T0" y="T1"/>
                  </a:cxn>
                  <a:cxn ang="0">
                    <a:pos x="T2" y="T3"/>
                  </a:cxn>
                  <a:cxn ang="0">
                    <a:pos x="T4" y="T5"/>
                  </a:cxn>
                  <a:cxn ang="0">
                    <a:pos x="T6" y="T7"/>
                  </a:cxn>
                  <a:cxn ang="0">
                    <a:pos x="T8" y="T9"/>
                  </a:cxn>
                  <a:cxn ang="0">
                    <a:pos x="T10" y="T11"/>
                  </a:cxn>
                  <a:cxn ang="0">
                    <a:pos x="T12" y="T13"/>
                  </a:cxn>
                </a:cxnLst>
                <a:rect l="0" t="0" r="r" b="b"/>
                <a:pathLst>
                  <a:path w="2080" h="1421">
                    <a:moveTo>
                      <a:pt x="1436" y="0"/>
                    </a:moveTo>
                    <a:cubicBezTo>
                      <a:pt x="1436" y="0"/>
                      <a:pt x="1223" y="106"/>
                      <a:pt x="992" y="106"/>
                    </a:cubicBezTo>
                    <a:cubicBezTo>
                      <a:pt x="774" y="106"/>
                      <a:pt x="589" y="20"/>
                      <a:pt x="589" y="20"/>
                    </a:cubicBezTo>
                    <a:cubicBezTo>
                      <a:pt x="589" y="20"/>
                      <a:pt x="946" y="740"/>
                      <a:pt x="0" y="963"/>
                    </a:cubicBezTo>
                    <a:cubicBezTo>
                      <a:pt x="1043" y="1421"/>
                      <a:pt x="1043" y="1421"/>
                      <a:pt x="1043" y="1421"/>
                    </a:cubicBezTo>
                    <a:cubicBezTo>
                      <a:pt x="2080" y="963"/>
                      <a:pt x="2080" y="963"/>
                      <a:pt x="2080" y="963"/>
                    </a:cubicBezTo>
                    <a:cubicBezTo>
                      <a:pt x="1232" y="895"/>
                      <a:pt x="1436" y="0"/>
                      <a:pt x="1436" y="0"/>
                    </a:cubicBez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iṧļïḓè">
                <a:extLst>
                  <a:ext uri="{FF2B5EF4-FFF2-40B4-BE49-F238E27FC236}">
                    <a16:creationId xmlns:a16="http://schemas.microsoft.com/office/drawing/2014/main" id="{67634282-D51A-4805-853B-3BBE9696C6E6}"/>
                  </a:ext>
                </a:extLst>
              </p:cNvPr>
              <p:cNvSpPr/>
              <p:nvPr/>
            </p:nvSpPr>
            <p:spPr bwMode="auto">
              <a:xfrm>
                <a:off x="7632977" y="4782185"/>
                <a:ext cx="297105" cy="224641"/>
              </a:xfrm>
              <a:custGeom>
                <a:avLst/>
                <a:gdLst>
                  <a:gd name="T0" fmla="*/ 47 w 1027"/>
                  <a:gd name="T1" fmla="*/ 163 h 779"/>
                  <a:gd name="T2" fmla="*/ 1027 w 1027"/>
                  <a:gd name="T3" fmla="*/ 779 h 779"/>
                  <a:gd name="T4" fmla="*/ 846 w 1027"/>
                  <a:gd name="T5" fmla="*/ 0 h 779"/>
                  <a:gd name="T6" fmla="*/ 0 w 1027"/>
                  <a:gd name="T7" fmla="*/ 20 h 779"/>
                  <a:gd name="T8" fmla="*/ 47 w 1027"/>
                  <a:gd name="T9" fmla="*/ 163 h 779"/>
                </a:gdLst>
                <a:ahLst/>
                <a:cxnLst>
                  <a:cxn ang="0">
                    <a:pos x="T0" y="T1"/>
                  </a:cxn>
                  <a:cxn ang="0">
                    <a:pos x="T2" y="T3"/>
                  </a:cxn>
                  <a:cxn ang="0">
                    <a:pos x="T4" y="T5"/>
                  </a:cxn>
                  <a:cxn ang="0">
                    <a:pos x="T6" y="T7"/>
                  </a:cxn>
                  <a:cxn ang="0">
                    <a:pos x="T8" y="T9"/>
                  </a:cxn>
                </a:cxnLst>
                <a:rect l="0" t="0" r="r" b="b"/>
                <a:pathLst>
                  <a:path w="1027" h="779">
                    <a:moveTo>
                      <a:pt x="47" y="163"/>
                    </a:moveTo>
                    <a:cubicBezTo>
                      <a:pt x="1027" y="779"/>
                      <a:pt x="1027" y="779"/>
                      <a:pt x="1027" y="779"/>
                    </a:cubicBezTo>
                    <a:cubicBezTo>
                      <a:pt x="1027" y="779"/>
                      <a:pt x="744" y="549"/>
                      <a:pt x="846" y="0"/>
                    </a:cubicBezTo>
                    <a:cubicBezTo>
                      <a:pt x="846" y="0"/>
                      <a:pt x="416" y="225"/>
                      <a:pt x="0" y="20"/>
                    </a:cubicBezTo>
                    <a:cubicBezTo>
                      <a:pt x="0" y="20"/>
                      <a:pt x="29" y="81"/>
                      <a:pt x="47" y="163"/>
                    </a:cubicBezTo>
                    <a:close/>
                  </a:path>
                </a:pathLst>
              </a:custGeom>
              <a:solidFill>
                <a:srgbClr val="D2AF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îŝḻîḑe">
                <a:extLst>
                  <a:ext uri="{FF2B5EF4-FFF2-40B4-BE49-F238E27FC236}">
                    <a16:creationId xmlns:a16="http://schemas.microsoft.com/office/drawing/2014/main" id="{859B9F24-F169-40D4-B777-F915C2ABDB39}"/>
                  </a:ext>
                </a:extLst>
              </p:cNvPr>
              <p:cNvSpPr/>
              <p:nvPr/>
            </p:nvSpPr>
            <p:spPr bwMode="auto">
              <a:xfrm>
                <a:off x="7843125" y="4237250"/>
                <a:ext cx="200003" cy="56522"/>
              </a:xfrm>
              <a:custGeom>
                <a:avLst/>
                <a:gdLst>
                  <a:gd name="T0" fmla="*/ 8 w 691"/>
                  <a:gd name="T1" fmla="*/ 141 h 198"/>
                  <a:gd name="T2" fmla="*/ 32 w 691"/>
                  <a:gd name="T3" fmla="*/ 198 h 198"/>
                  <a:gd name="T4" fmla="*/ 691 w 691"/>
                  <a:gd name="T5" fmla="*/ 198 h 198"/>
                  <a:gd name="T6" fmla="*/ 8 w 691"/>
                  <a:gd name="T7" fmla="*/ 141 h 198"/>
                </a:gdLst>
                <a:ahLst/>
                <a:cxnLst>
                  <a:cxn ang="0">
                    <a:pos x="T0" y="T1"/>
                  </a:cxn>
                  <a:cxn ang="0">
                    <a:pos x="T2" y="T3"/>
                  </a:cxn>
                  <a:cxn ang="0">
                    <a:pos x="T4" y="T5"/>
                  </a:cxn>
                  <a:cxn ang="0">
                    <a:pos x="T6" y="T7"/>
                  </a:cxn>
                </a:cxnLst>
                <a:rect l="0" t="0" r="r" b="b"/>
                <a:pathLst>
                  <a:path w="691" h="198">
                    <a:moveTo>
                      <a:pt x="8" y="141"/>
                    </a:moveTo>
                    <a:cubicBezTo>
                      <a:pt x="8" y="141"/>
                      <a:pt x="0" y="179"/>
                      <a:pt x="32" y="198"/>
                    </a:cubicBezTo>
                    <a:cubicBezTo>
                      <a:pt x="32" y="198"/>
                      <a:pt x="415" y="43"/>
                      <a:pt x="691" y="198"/>
                    </a:cubicBezTo>
                    <a:cubicBezTo>
                      <a:pt x="691" y="198"/>
                      <a:pt x="607" y="0"/>
                      <a:pt x="8" y="141"/>
                    </a:cubicBezTo>
                    <a:close/>
                  </a:path>
                </a:pathLst>
              </a:custGeom>
              <a:solidFill>
                <a:srgbClr val="5B41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îŝ1ïḍè">
                <a:extLst>
                  <a:ext uri="{FF2B5EF4-FFF2-40B4-BE49-F238E27FC236}">
                    <a16:creationId xmlns:a16="http://schemas.microsoft.com/office/drawing/2014/main" id="{94EF108A-8FE1-4FE6-9651-F2EAE6B07CAE}"/>
                  </a:ext>
                </a:extLst>
              </p:cNvPr>
              <p:cNvSpPr/>
              <p:nvPr/>
            </p:nvSpPr>
            <p:spPr bwMode="auto">
              <a:xfrm>
                <a:off x="7457612" y="4237250"/>
                <a:ext cx="200003" cy="56522"/>
              </a:xfrm>
              <a:custGeom>
                <a:avLst/>
                <a:gdLst>
                  <a:gd name="T0" fmla="*/ 684 w 692"/>
                  <a:gd name="T1" fmla="*/ 141 h 198"/>
                  <a:gd name="T2" fmla="*/ 659 w 692"/>
                  <a:gd name="T3" fmla="*/ 198 h 198"/>
                  <a:gd name="T4" fmla="*/ 0 w 692"/>
                  <a:gd name="T5" fmla="*/ 198 h 198"/>
                  <a:gd name="T6" fmla="*/ 684 w 692"/>
                  <a:gd name="T7" fmla="*/ 141 h 198"/>
                </a:gdLst>
                <a:ahLst/>
                <a:cxnLst>
                  <a:cxn ang="0">
                    <a:pos x="T0" y="T1"/>
                  </a:cxn>
                  <a:cxn ang="0">
                    <a:pos x="T2" y="T3"/>
                  </a:cxn>
                  <a:cxn ang="0">
                    <a:pos x="T4" y="T5"/>
                  </a:cxn>
                  <a:cxn ang="0">
                    <a:pos x="T6" y="T7"/>
                  </a:cxn>
                </a:cxnLst>
                <a:rect l="0" t="0" r="r" b="b"/>
                <a:pathLst>
                  <a:path w="692" h="198">
                    <a:moveTo>
                      <a:pt x="684" y="141"/>
                    </a:moveTo>
                    <a:cubicBezTo>
                      <a:pt x="684" y="141"/>
                      <a:pt x="692" y="179"/>
                      <a:pt x="659" y="198"/>
                    </a:cubicBezTo>
                    <a:cubicBezTo>
                      <a:pt x="659" y="198"/>
                      <a:pt x="276" y="43"/>
                      <a:pt x="0" y="198"/>
                    </a:cubicBezTo>
                    <a:cubicBezTo>
                      <a:pt x="0" y="198"/>
                      <a:pt x="85" y="0"/>
                      <a:pt x="684" y="141"/>
                    </a:cubicBezTo>
                    <a:close/>
                  </a:path>
                </a:pathLst>
              </a:custGeom>
              <a:solidFill>
                <a:srgbClr val="5B41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iśļîḓé">
                <a:extLst>
                  <a:ext uri="{FF2B5EF4-FFF2-40B4-BE49-F238E27FC236}">
                    <a16:creationId xmlns:a16="http://schemas.microsoft.com/office/drawing/2014/main" id="{26AF42CF-D366-4F48-9E68-9CD13E29AAEA}"/>
                  </a:ext>
                </a:extLst>
              </p:cNvPr>
              <p:cNvSpPr/>
              <p:nvPr/>
            </p:nvSpPr>
            <p:spPr bwMode="auto">
              <a:xfrm>
                <a:off x="7706891" y="4558994"/>
                <a:ext cx="81160" cy="30435"/>
              </a:xfrm>
              <a:custGeom>
                <a:avLst/>
                <a:gdLst>
                  <a:gd name="T0" fmla="*/ 195 w 282"/>
                  <a:gd name="T1" fmla="*/ 47 h 105"/>
                  <a:gd name="T2" fmla="*/ 141 w 282"/>
                  <a:gd name="T3" fmla="*/ 72 h 105"/>
                  <a:gd name="T4" fmla="*/ 87 w 282"/>
                  <a:gd name="T5" fmla="*/ 47 h 105"/>
                  <a:gd name="T6" fmla="*/ 0 w 282"/>
                  <a:gd name="T7" fmla="*/ 62 h 105"/>
                  <a:gd name="T8" fmla="*/ 89 w 282"/>
                  <a:gd name="T9" fmla="*/ 83 h 105"/>
                  <a:gd name="T10" fmla="*/ 141 w 282"/>
                  <a:gd name="T11" fmla="*/ 104 h 105"/>
                  <a:gd name="T12" fmla="*/ 193 w 282"/>
                  <a:gd name="T13" fmla="*/ 83 h 105"/>
                  <a:gd name="T14" fmla="*/ 282 w 282"/>
                  <a:gd name="T15" fmla="*/ 62 h 105"/>
                  <a:gd name="T16" fmla="*/ 195 w 282"/>
                  <a:gd name="T17" fmla="*/ 4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105">
                    <a:moveTo>
                      <a:pt x="195" y="47"/>
                    </a:moveTo>
                    <a:cubicBezTo>
                      <a:pt x="195" y="47"/>
                      <a:pt x="173" y="72"/>
                      <a:pt x="141" y="72"/>
                    </a:cubicBezTo>
                    <a:cubicBezTo>
                      <a:pt x="109" y="72"/>
                      <a:pt x="87" y="47"/>
                      <a:pt x="87" y="47"/>
                    </a:cubicBezTo>
                    <a:cubicBezTo>
                      <a:pt x="11" y="0"/>
                      <a:pt x="0" y="62"/>
                      <a:pt x="0" y="62"/>
                    </a:cubicBezTo>
                    <a:cubicBezTo>
                      <a:pt x="4" y="98"/>
                      <a:pt x="89" y="83"/>
                      <a:pt x="89" y="83"/>
                    </a:cubicBezTo>
                    <a:cubicBezTo>
                      <a:pt x="106" y="101"/>
                      <a:pt x="125" y="105"/>
                      <a:pt x="141" y="104"/>
                    </a:cubicBezTo>
                    <a:cubicBezTo>
                      <a:pt x="157" y="105"/>
                      <a:pt x="175" y="101"/>
                      <a:pt x="193" y="83"/>
                    </a:cubicBezTo>
                    <a:cubicBezTo>
                      <a:pt x="193" y="83"/>
                      <a:pt x="278" y="98"/>
                      <a:pt x="282" y="62"/>
                    </a:cubicBezTo>
                    <a:cubicBezTo>
                      <a:pt x="282" y="62"/>
                      <a:pt x="270" y="0"/>
                      <a:pt x="195" y="47"/>
                    </a:cubicBezTo>
                    <a:close/>
                  </a:path>
                </a:pathLst>
              </a:custGeom>
              <a:solidFill>
                <a:srgbClr val="BA946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íṧļïḍe">
                <a:extLst>
                  <a:ext uri="{FF2B5EF4-FFF2-40B4-BE49-F238E27FC236}">
                    <a16:creationId xmlns:a16="http://schemas.microsoft.com/office/drawing/2014/main" id="{6F43C1C2-666A-466C-8E03-10AEC5F1BCF2}"/>
                  </a:ext>
                </a:extLst>
              </p:cNvPr>
              <p:cNvSpPr/>
              <p:nvPr/>
            </p:nvSpPr>
            <p:spPr bwMode="auto">
              <a:xfrm>
                <a:off x="7580802" y="4350295"/>
                <a:ext cx="17392" cy="159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í$lïdê">
                <a:extLst>
                  <a:ext uri="{FF2B5EF4-FFF2-40B4-BE49-F238E27FC236}">
                    <a16:creationId xmlns:a16="http://schemas.microsoft.com/office/drawing/2014/main" id="{5A5C1AB2-E03E-4794-8CD0-3C8099973061}"/>
                  </a:ext>
                </a:extLst>
              </p:cNvPr>
              <p:cNvSpPr/>
              <p:nvPr/>
            </p:nvSpPr>
            <p:spPr bwMode="auto">
              <a:xfrm>
                <a:off x="7941677" y="4350295"/>
                <a:ext cx="17392" cy="159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iṧlíḋê">
                <a:extLst>
                  <a:ext uri="{FF2B5EF4-FFF2-40B4-BE49-F238E27FC236}">
                    <a16:creationId xmlns:a16="http://schemas.microsoft.com/office/drawing/2014/main" id="{5D158CBB-5E8A-4381-AB72-1AB595613EB5}"/>
                  </a:ext>
                </a:extLst>
              </p:cNvPr>
              <p:cNvSpPr/>
              <p:nvPr/>
            </p:nvSpPr>
            <p:spPr bwMode="auto">
              <a:xfrm>
                <a:off x="8161969" y="5138711"/>
                <a:ext cx="262322" cy="631892"/>
              </a:xfrm>
              <a:custGeom>
                <a:avLst/>
                <a:gdLst>
                  <a:gd name="T0" fmla="*/ 908 w 908"/>
                  <a:gd name="T1" fmla="*/ 849 h 2191"/>
                  <a:gd name="T2" fmla="*/ 0 w 908"/>
                  <a:gd name="T3" fmla="*/ 0 h 2191"/>
                  <a:gd name="T4" fmla="*/ 134 w 908"/>
                  <a:gd name="T5" fmla="*/ 1338 h 2191"/>
                  <a:gd name="T6" fmla="*/ 237 w 908"/>
                  <a:gd name="T7" fmla="*/ 2191 h 2191"/>
                  <a:gd name="T8" fmla="*/ 908 w 908"/>
                  <a:gd name="T9" fmla="*/ 2191 h 2191"/>
                  <a:gd name="T10" fmla="*/ 908 w 908"/>
                  <a:gd name="T11" fmla="*/ 849 h 2191"/>
                </a:gdLst>
                <a:ahLst/>
                <a:cxnLst>
                  <a:cxn ang="0">
                    <a:pos x="T0" y="T1"/>
                  </a:cxn>
                  <a:cxn ang="0">
                    <a:pos x="T2" y="T3"/>
                  </a:cxn>
                  <a:cxn ang="0">
                    <a:pos x="T4" y="T5"/>
                  </a:cxn>
                  <a:cxn ang="0">
                    <a:pos x="T6" y="T7"/>
                  </a:cxn>
                  <a:cxn ang="0">
                    <a:pos x="T8" y="T9"/>
                  </a:cxn>
                  <a:cxn ang="0">
                    <a:pos x="T10" y="T11"/>
                  </a:cxn>
                </a:cxnLst>
                <a:rect l="0" t="0" r="r" b="b"/>
                <a:pathLst>
                  <a:path w="908" h="2191">
                    <a:moveTo>
                      <a:pt x="908" y="849"/>
                    </a:moveTo>
                    <a:cubicBezTo>
                      <a:pt x="908" y="77"/>
                      <a:pt x="0" y="0"/>
                      <a:pt x="0" y="0"/>
                    </a:cubicBezTo>
                    <a:cubicBezTo>
                      <a:pt x="134" y="1338"/>
                      <a:pt x="134" y="1338"/>
                      <a:pt x="134" y="1338"/>
                    </a:cubicBezTo>
                    <a:cubicBezTo>
                      <a:pt x="141" y="1608"/>
                      <a:pt x="190" y="1923"/>
                      <a:pt x="237" y="2191"/>
                    </a:cubicBezTo>
                    <a:cubicBezTo>
                      <a:pt x="908" y="2191"/>
                      <a:pt x="908" y="2191"/>
                      <a:pt x="908" y="2191"/>
                    </a:cubicBezTo>
                    <a:lnTo>
                      <a:pt x="908" y="849"/>
                    </a:lnTo>
                    <a:close/>
                  </a:path>
                </a:pathLst>
              </a:custGeom>
              <a:solidFill>
                <a:srgbClr val="E3BA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iśḻíḍé">
                <a:extLst>
                  <a:ext uri="{FF2B5EF4-FFF2-40B4-BE49-F238E27FC236}">
                    <a16:creationId xmlns:a16="http://schemas.microsoft.com/office/drawing/2014/main" id="{2421D47C-73A2-4631-BA8F-2E5AF5CEC744}"/>
                  </a:ext>
                </a:extLst>
              </p:cNvPr>
              <p:cNvSpPr/>
              <p:nvPr/>
            </p:nvSpPr>
            <p:spPr bwMode="auto">
              <a:xfrm>
                <a:off x="7102535" y="5140161"/>
                <a:ext cx="263772" cy="630443"/>
              </a:xfrm>
              <a:custGeom>
                <a:avLst/>
                <a:gdLst>
                  <a:gd name="T0" fmla="*/ 776 w 909"/>
                  <a:gd name="T1" fmla="*/ 1337 h 2190"/>
                  <a:gd name="T2" fmla="*/ 909 w 909"/>
                  <a:gd name="T3" fmla="*/ 0 h 2190"/>
                  <a:gd name="T4" fmla="*/ 0 w 909"/>
                  <a:gd name="T5" fmla="*/ 848 h 2190"/>
                  <a:gd name="T6" fmla="*/ 0 w 909"/>
                  <a:gd name="T7" fmla="*/ 2190 h 2190"/>
                  <a:gd name="T8" fmla="*/ 674 w 909"/>
                  <a:gd name="T9" fmla="*/ 2190 h 2190"/>
                  <a:gd name="T10" fmla="*/ 776 w 909"/>
                  <a:gd name="T11" fmla="*/ 1337 h 2190"/>
                </a:gdLst>
                <a:ahLst/>
                <a:cxnLst>
                  <a:cxn ang="0">
                    <a:pos x="T0" y="T1"/>
                  </a:cxn>
                  <a:cxn ang="0">
                    <a:pos x="T2" y="T3"/>
                  </a:cxn>
                  <a:cxn ang="0">
                    <a:pos x="T4" y="T5"/>
                  </a:cxn>
                  <a:cxn ang="0">
                    <a:pos x="T6" y="T7"/>
                  </a:cxn>
                  <a:cxn ang="0">
                    <a:pos x="T8" y="T9"/>
                  </a:cxn>
                  <a:cxn ang="0">
                    <a:pos x="T10" y="T11"/>
                  </a:cxn>
                </a:cxnLst>
                <a:rect l="0" t="0" r="r" b="b"/>
                <a:pathLst>
                  <a:path w="909" h="2190">
                    <a:moveTo>
                      <a:pt x="776" y="1337"/>
                    </a:moveTo>
                    <a:cubicBezTo>
                      <a:pt x="909" y="0"/>
                      <a:pt x="909" y="0"/>
                      <a:pt x="909" y="0"/>
                    </a:cubicBezTo>
                    <a:cubicBezTo>
                      <a:pt x="909" y="0"/>
                      <a:pt x="0" y="76"/>
                      <a:pt x="0" y="848"/>
                    </a:cubicBezTo>
                    <a:cubicBezTo>
                      <a:pt x="0" y="2190"/>
                      <a:pt x="0" y="2190"/>
                      <a:pt x="0" y="2190"/>
                    </a:cubicBezTo>
                    <a:cubicBezTo>
                      <a:pt x="674" y="2190"/>
                      <a:pt x="674" y="2190"/>
                      <a:pt x="674" y="2190"/>
                    </a:cubicBezTo>
                    <a:cubicBezTo>
                      <a:pt x="721" y="1922"/>
                      <a:pt x="769" y="1607"/>
                      <a:pt x="776" y="1337"/>
                    </a:cubicBezTo>
                    <a:close/>
                  </a:path>
                </a:pathLst>
              </a:custGeom>
              <a:solidFill>
                <a:srgbClr val="E3BA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ïṩḻiḍè">
                <a:extLst>
                  <a:ext uri="{FF2B5EF4-FFF2-40B4-BE49-F238E27FC236}">
                    <a16:creationId xmlns:a16="http://schemas.microsoft.com/office/drawing/2014/main" id="{3F88499D-D2BA-4F29-993D-FDD11F05BFDA}"/>
                  </a:ext>
                </a:extLst>
              </p:cNvPr>
              <p:cNvSpPr/>
              <p:nvPr/>
            </p:nvSpPr>
            <p:spPr bwMode="auto">
              <a:xfrm>
                <a:off x="7090941" y="5060449"/>
                <a:ext cx="1347844" cy="710154"/>
              </a:xfrm>
              <a:custGeom>
                <a:avLst/>
                <a:gdLst>
                  <a:gd name="T0" fmla="*/ 4030 w 4664"/>
                  <a:gd name="T1" fmla="*/ 1342 h 2462"/>
                  <a:gd name="T2" fmla="*/ 4664 w 4664"/>
                  <a:gd name="T3" fmla="*/ 1192 h 2462"/>
                  <a:gd name="T4" fmla="*/ 4580 w 4664"/>
                  <a:gd name="T5" fmla="*/ 780 h 2462"/>
                  <a:gd name="T6" fmla="*/ 4099 w 4664"/>
                  <a:gd name="T7" fmla="*/ 338 h 2462"/>
                  <a:gd name="T8" fmla="*/ 3897 w 4664"/>
                  <a:gd name="T9" fmla="*/ 240 h 2462"/>
                  <a:gd name="T10" fmla="*/ 3889 w 4664"/>
                  <a:gd name="T11" fmla="*/ 235 h 2462"/>
                  <a:gd name="T12" fmla="*/ 3772 w 4664"/>
                  <a:gd name="T13" fmla="*/ 179 h 2462"/>
                  <a:gd name="T14" fmla="*/ 3367 w 4664"/>
                  <a:gd name="T15" fmla="*/ 0 h 2462"/>
                  <a:gd name="T16" fmla="*/ 2327 w 4664"/>
                  <a:gd name="T17" fmla="*/ 914 h 2462"/>
                  <a:gd name="T18" fmla="*/ 1287 w 4664"/>
                  <a:gd name="T19" fmla="*/ 0 h 2462"/>
                  <a:gd name="T20" fmla="*/ 883 w 4664"/>
                  <a:gd name="T21" fmla="*/ 179 h 2462"/>
                  <a:gd name="T22" fmla="*/ 766 w 4664"/>
                  <a:gd name="T23" fmla="*/ 235 h 2462"/>
                  <a:gd name="T24" fmla="*/ 758 w 4664"/>
                  <a:gd name="T25" fmla="*/ 240 h 2462"/>
                  <a:gd name="T26" fmla="*/ 541 w 4664"/>
                  <a:gd name="T27" fmla="*/ 356 h 2462"/>
                  <a:gd name="T28" fmla="*/ 450 w 4664"/>
                  <a:gd name="T29" fmla="*/ 412 h 2462"/>
                  <a:gd name="T30" fmla="*/ 84 w 4664"/>
                  <a:gd name="T31" fmla="*/ 806 h 2462"/>
                  <a:gd name="T32" fmla="*/ 0 w 4664"/>
                  <a:gd name="T33" fmla="*/ 1218 h 2462"/>
                  <a:gd name="T34" fmla="*/ 625 w 4664"/>
                  <a:gd name="T35" fmla="*/ 1366 h 2462"/>
                  <a:gd name="T36" fmla="*/ 628 w 4664"/>
                  <a:gd name="T37" fmla="*/ 1634 h 2462"/>
                  <a:gd name="T38" fmla="*/ 485 w 4664"/>
                  <a:gd name="T39" fmla="*/ 2148 h 2462"/>
                  <a:gd name="T40" fmla="*/ 534 w 4664"/>
                  <a:gd name="T41" fmla="*/ 2462 h 2462"/>
                  <a:gd name="T42" fmla="*/ 4121 w 4664"/>
                  <a:gd name="T43" fmla="*/ 2462 h 2462"/>
                  <a:gd name="T44" fmla="*/ 4170 w 4664"/>
                  <a:gd name="T45" fmla="*/ 2148 h 2462"/>
                  <a:gd name="T46" fmla="*/ 4027 w 4664"/>
                  <a:gd name="T47" fmla="*/ 1634 h 2462"/>
                  <a:gd name="T48" fmla="*/ 4030 w 4664"/>
                  <a:gd name="T49" fmla="*/ 1342 h 2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64" h="2462">
                    <a:moveTo>
                      <a:pt x="4030" y="1342"/>
                    </a:moveTo>
                    <a:cubicBezTo>
                      <a:pt x="4664" y="1192"/>
                      <a:pt x="4664" y="1192"/>
                      <a:pt x="4664" y="1192"/>
                    </a:cubicBezTo>
                    <a:cubicBezTo>
                      <a:pt x="4580" y="780"/>
                      <a:pt x="4580" y="780"/>
                      <a:pt x="4580" y="780"/>
                    </a:cubicBezTo>
                    <a:cubicBezTo>
                      <a:pt x="4541" y="598"/>
                      <a:pt x="4313" y="407"/>
                      <a:pt x="4099" y="338"/>
                    </a:cubicBezTo>
                    <a:cubicBezTo>
                      <a:pt x="3897" y="240"/>
                      <a:pt x="3897" y="240"/>
                      <a:pt x="3897" y="240"/>
                    </a:cubicBezTo>
                    <a:cubicBezTo>
                      <a:pt x="3894" y="238"/>
                      <a:pt x="3892" y="237"/>
                      <a:pt x="3889" y="235"/>
                    </a:cubicBezTo>
                    <a:cubicBezTo>
                      <a:pt x="3861" y="220"/>
                      <a:pt x="3821" y="201"/>
                      <a:pt x="3772" y="179"/>
                    </a:cubicBezTo>
                    <a:cubicBezTo>
                      <a:pt x="3670" y="133"/>
                      <a:pt x="3527" y="73"/>
                      <a:pt x="3367" y="0"/>
                    </a:cubicBezTo>
                    <a:cubicBezTo>
                      <a:pt x="3216" y="109"/>
                      <a:pt x="2896" y="833"/>
                      <a:pt x="2327" y="914"/>
                    </a:cubicBezTo>
                    <a:cubicBezTo>
                      <a:pt x="1758" y="833"/>
                      <a:pt x="1439" y="109"/>
                      <a:pt x="1287" y="0"/>
                    </a:cubicBezTo>
                    <a:cubicBezTo>
                      <a:pt x="1127" y="73"/>
                      <a:pt x="985" y="133"/>
                      <a:pt x="883" y="179"/>
                    </a:cubicBezTo>
                    <a:cubicBezTo>
                      <a:pt x="834" y="201"/>
                      <a:pt x="794" y="220"/>
                      <a:pt x="766" y="235"/>
                    </a:cubicBezTo>
                    <a:cubicBezTo>
                      <a:pt x="763" y="237"/>
                      <a:pt x="761" y="238"/>
                      <a:pt x="758" y="240"/>
                    </a:cubicBezTo>
                    <a:cubicBezTo>
                      <a:pt x="541" y="356"/>
                      <a:pt x="541" y="356"/>
                      <a:pt x="541" y="356"/>
                    </a:cubicBezTo>
                    <a:cubicBezTo>
                      <a:pt x="507" y="376"/>
                      <a:pt x="477" y="395"/>
                      <a:pt x="450" y="412"/>
                    </a:cubicBezTo>
                    <a:cubicBezTo>
                      <a:pt x="275" y="501"/>
                      <a:pt x="116" y="657"/>
                      <a:pt x="84" y="806"/>
                    </a:cubicBezTo>
                    <a:cubicBezTo>
                      <a:pt x="0" y="1218"/>
                      <a:pt x="0" y="1218"/>
                      <a:pt x="0" y="1218"/>
                    </a:cubicBezTo>
                    <a:cubicBezTo>
                      <a:pt x="625" y="1366"/>
                      <a:pt x="625" y="1366"/>
                      <a:pt x="625" y="1366"/>
                    </a:cubicBezTo>
                    <a:cubicBezTo>
                      <a:pt x="626" y="1440"/>
                      <a:pt x="627" y="1519"/>
                      <a:pt x="628" y="1634"/>
                    </a:cubicBezTo>
                    <a:cubicBezTo>
                      <a:pt x="539" y="1774"/>
                      <a:pt x="485" y="1953"/>
                      <a:pt x="485" y="2148"/>
                    </a:cubicBezTo>
                    <a:cubicBezTo>
                      <a:pt x="485" y="2259"/>
                      <a:pt x="502" y="2366"/>
                      <a:pt x="534" y="2462"/>
                    </a:cubicBezTo>
                    <a:cubicBezTo>
                      <a:pt x="4121" y="2462"/>
                      <a:pt x="4121" y="2462"/>
                      <a:pt x="4121" y="2462"/>
                    </a:cubicBezTo>
                    <a:cubicBezTo>
                      <a:pt x="4153" y="2366"/>
                      <a:pt x="4170" y="2259"/>
                      <a:pt x="4170" y="2148"/>
                    </a:cubicBezTo>
                    <a:cubicBezTo>
                      <a:pt x="4170" y="1953"/>
                      <a:pt x="4116" y="1773"/>
                      <a:pt x="4027" y="1634"/>
                    </a:cubicBezTo>
                    <a:cubicBezTo>
                      <a:pt x="4028" y="1506"/>
                      <a:pt x="4029" y="1423"/>
                      <a:pt x="4030" y="1342"/>
                    </a:cubicBezTo>
                    <a:close/>
                  </a:path>
                </a:pathLst>
              </a:custGeom>
              <a:solidFill>
                <a:srgbClr val="707D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ïṡ1iḑê">
                <a:extLst>
                  <a:ext uri="{FF2B5EF4-FFF2-40B4-BE49-F238E27FC236}">
                    <a16:creationId xmlns:a16="http://schemas.microsoft.com/office/drawing/2014/main" id="{774AA4CE-17CE-4ED3-84E5-85DAC141BDFE}"/>
                  </a:ext>
                </a:extLst>
              </p:cNvPr>
              <p:cNvSpPr/>
              <p:nvPr/>
            </p:nvSpPr>
            <p:spPr bwMode="auto">
              <a:xfrm>
                <a:off x="7340220" y="4234352"/>
                <a:ext cx="820301" cy="233336"/>
              </a:xfrm>
              <a:custGeom>
                <a:avLst/>
                <a:gdLst>
                  <a:gd name="T0" fmla="*/ 2803 w 2837"/>
                  <a:gd name="T1" fmla="*/ 143 h 809"/>
                  <a:gd name="T2" fmla="*/ 2780 w 2837"/>
                  <a:gd name="T3" fmla="*/ 100 h 809"/>
                  <a:gd name="T4" fmla="*/ 2564 w 2837"/>
                  <a:gd name="T5" fmla="*/ 4 h 809"/>
                  <a:gd name="T6" fmla="*/ 2274 w 2837"/>
                  <a:gd name="T7" fmla="*/ 3 h 809"/>
                  <a:gd name="T8" fmla="*/ 1560 w 2837"/>
                  <a:gd name="T9" fmla="*/ 29 h 809"/>
                  <a:gd name="T10" fmla="*/ 1417 w 2837"/>
                  <a:gd name="T11" fmla="*/ 34 h 809"/>
                  <a:gd name="T12" fmla="*/ 1276 w 2837"/>
                  <a:gd name="T13" fmla="*/ 29 h 809"/>
                  <a:gd name="T14" fmla="*/ 563 w 2837"/>
                  <a:gd name="T15" fmla="*/ 3 h 809"/>
                  <a:gd name="T16" fmla="*/ 273 w 2837"/>
                  <a:gd name="T17" fmla="*/ 4 h 809"/>
                  <a:gd name="T18" fmla="*/ 57 w 2837"/>
                  <a:gd name="T19" fmla="*/ 100 h 809"/>
                  <a:gd name="T20" fmla="*/ 35 w 2837"/>
                  <a:gd name="T21" fmla="*/ 143 h 809"/>
                  <a:gd name="T22" fmla="*/ 95 w 2837"/>
                  <a:gd name="T23" fmla="*/ 375 h 809"/>
                  <a:gd name="T24" fmla="*/ 133 w 2837"/>
                  <a:gd name="T25" fmla="*/ 518 h 809"/>
                  <a:gd name="T26" fmla="*/ 436 w 2837"/>
                  <a:gd name="T27" fmla="*/ 772 h 809"/>
                  <a:gd name="T28" fmla="*/ 970 w 2837"/>
                  <a:gd name="T29" fmla="*/ 786 h 809"/>
                  <a:gd name="T30" fmla="*/ 1143 w 2837"/>
                  <a:gd name="T31" fmla="*/ 684 h 809"/>
                  <a:gd name="T32" fmla="*/ 1279 w 2837"/>
                  <a:gd name="T33" fmla="*/ 471 h 809"/>
                  <a:gd name="T34" fmla="*/ 1339 w 2837"/>
                  <a:gd name="T35" fmla="*/ 345 h 809"/>
                  <a:gd name="T36" fmla="*/ 1417 w 2837"/>
                  <a:gd name="T37" fmla="*/ 299 h 809"/>
                  <a:gd name="T38" fmla="*/ 1497 w 2837"/>
                  <a:gd name="T39" fmla="*/ 345 h 809"/>
                  <a:gd name="T40" fmla="*/ 1558 w 2837"/>
                  <a:gd name="T41" fmla="*/ 471 h 809"/>
                  <a:gd name="T42" fmla="*/ 1694 w 2837"/>
                  <a:gd name="T43" fmla="*/ 684 h 809"/>
                  <a:gd name="T44" fmla="*/ 1867 w 2837"/>
                  <a:gd name="T45" fmla="*/ 786 h 809"/>
                  <a:gd name="T46" fmla="*/ 2401 w 2837"/>
                  <a:gd name="T47" fmla="*/ 772 h 809"/>
                  <a:gd name="T48" fmla="*/ 2705 w 2837"/>
                  <a:gd name="T49" fmla="*/ 518 h 809"/>
                  <a:gd name="T50" fmla="*/ 2742 w 2837"/>
                  <a:gd name="T51" fmla="*/ 375 h 809"/>
                  <a:gd name="T52" fmla="*/ 2803 w 2837"/>
                  <a:gd name="T53" fmla="*/ 143 h 809"/>
                  <a:gd name="T54" fmla="*/ 1249 w 2837"/>
                  <a:gd name="T55" fmla="*/ 324 h 809"/>
                  <a:gd name="T56" fmla="*/ 1112 w 2837"/>
                  <a:gd name="T57" fmla="*/ 614 h 809"/>
                  <a:gd name="T58" fmla="*/ 911 w 2837"/>
                  <a:gd name="T59" fmla="*/ 723 h 809"/>
                  <a:gd name="T60" fmla="*/ 443 w 2837"/>
                  <a:gd name="T61" fmla="*/ 717 h 809"/>
                  <a:gd name="T62" fmla="*/ 246 w 2837"/>
                  <a:gd name="T63" fmla="*/ 564 h 809"/>
                  <a:gd name="T64" fmla="*/ 219 w 2837"/>
                  <a:gd name="T65" fmla="*/ 175 h 809"/>
                  <a:gd name="T66" fmla="*/ 317 w 2837"/>
                  <a:gd name="T67" fmla="*/ 81 h 809"/>
                  <a:gd name="T68" fmla="*/ 644 w 2837"/>
                  <a:gd name="T69" fmla="*/ 65 h 809"/>
                  <a:gd name="T70" fmla="*/ 834 w 2837"/>
                  <a:gd name="T71" fmla="*/ 70 h 809"/>
                  <a:gd name="T72" fmla="*/ 1112 w 2837"/>
                  <a:gd name="T73" fmla="*/ 114 h 809"/>
                  <a:gd name="T74" fmla="*/ 1249 w 2837"/>
                  <a:gd name="T75" fmla="*/ 324 h 809"/>
                  <a:gd name="T76" fmla="*/ 2591 w 2837"/>
                  <a:gd name="T77" fmla="*/ 564 h 809"/>
                  <a:gd name="T78" fmla="*/ 2394 w 2837"/>
                  <a:gd name="T79" fmla="*/ 717 h 809"/>
                  <a:gd name="T80" fmla="*/ 1926 w 2837"/>
                  <a:gd name="T81" fmla="*/ 723 h 809"/>
                  <a:gd name="T82" fmla="*/ 1725 w 2837"/>
                  <a:gd name="T83" fmla="*/ 614 h 809"/>
                  <a:gd name="T84" fmla="*/ 1589 w 2837"/>
                  <a:gd name="T85" fmla="*/ 324 h 809"/>
                  <a:gd name="T86" fmla="*/ 1726 w 2837"/>
                  <a:gd name="T87" fmla="*/ 114 h 809"/>
                  <a:gd name="T88" fmla="*/ 2004 w 2837"/>
                  <a:gd name="T89" fmla="*/ 70 h 809"/>
                  <a:gd name="T90" fmla="*/ 2193 w 2837"/>
                  <a:gd name="T91" fmla="*/ 65 h 809"/>
                  <a:gd name="T92" fmla="*/ 2520 w 2837"/>
                  <a:gd name="T93" fmla="*/ 81 h 809"/>
                  <a:gd name="T94" fmla="*/ 2619 w 2837"/>
                  <a:gd name="T95" fmla="*/ 175 h 809"/>
                  <a:gd name="T96" fmla="*/ 2591 w 2837"/>
                  <a:gd name="T97" fmla="*/ 564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37" h="809">
                    <a:moveTo>
                      <a:pt x="2803" y="143"/>
                    </a:moveTo>
                    <a:cubicBezTo>
                      <a:pt x="2803" y="135"/>
                      <a:pt x="2786" y="104"/>
                      <a:pt x="2780" y="100"/>
                    </a:cubicBezTo>
                    <a:cubicBezTo>
                      <a:pt x="2709" y="53"/>
                      <a:pt x="2666" y="5"/>
                      <a:pt x="2564" y="4"/>
                    </a:cubicBezTo>
                    <a:cubicBezTo>
                      <a:pt x="2467" y="4"/>
                      <a:pt x="2370" y="0"/>
                      <a:pt x="2274" y="3"/>
                    </a:cubicBezTo>
                    <a:cubicBezTo>
                      <a:pt x="2036" y="11"/>
                      <a:pt x="1798" y="21"/>
                      <a:pt x="1560" y="29"/>
                    </a:cubicBezTo>
                    <a:cubicBezTo>
                      <a:pt x="1512" y="31"/>
                      <a:pt x="1464" y="33"/>
                      <a:pt x="1417" y="34"/>
                    </a:cubicBezTo>
                    <a:cubicBezTo>
                      <a:pt x="1371" y="33"/>
                      <a:pt x="1324" y="31"/>
                      <a:pt x="1276" y="29"/>
                    </a:cubicBezTo>
                    <a:cubicBezTo>
                      <a:pt x="1039" y="21"/>
                      <a:pt x="801" y="11"/>
                      <a:pt x="563" y="3"/>
                    </a:cubicBezTo>
                    <a:cubicBezTo>
                      <a:pt x="467" y="0"/>
                      <a:pt x="370" y="4"/>
                      <a:pt x="273" y="4"/>
                    </a:cubicBezTo>
                    <a:cubicBezTo>
                      <a:pt x="171" y="5"/>
                      <a:pt x="129" y="53"/>
                      <a:pt x="57" y="100"/>
                    </a:cubicBezTo>
                    <a:cubicBezTo>
                      <a:pt x="51" y="104"/>
                      <a:pt x="34" y="135"/>
                      <a:pt x="35" y="143"/>
                    </a:cubicBezTo>
                    <a:cubicBezTo>
                      <a:pt x="41" y="228"/>
                      <a:pt x="0" y="312"/>
                      <a:pt x="95" y="375"/>
                    </a:cubicBezTo>
                    <a:cubicBezTo>
                      <a:pt x="123" y="408"/>
                      <a:pt x="123" y="475"/>
                      <a:pt x="133" y="518"/>
                    </a:cubicBezTo>
                    <a:cubicBezTo>
                      <a:pt x="165" y="668"/>
                      <a:pt x="276" y="749"/>
                      <a:pt x="436" y="772"/>
                    </a:cubicBezTo>
                    <a:cubicBezTo>
                      <a:pt x="626" y="809"/>
                      <a:pt x="912" y="798"/>
                      <a:pt x="970" y="786"/>
                    </a:cubicBezTo>
                    <a:cubicBezTo>
                      <a:pt x="1043" y="778"/>
                      <a:pt x="1107" y="734"/>
                      <a:pt x="1143" y="684"/>
                    </a:cubicBezTo>
                    <a:cubicBezTo>
                      <a:pt x="1193" y="616"/>
                      <a:pt x="1236" y="543"/>
                      <a:pt x="1279" y="471"/>
                    </a:cubicBezTo>
                    <a:cubicBezTo>
                      <a:pt x="1303" y="431"/>
                      <a:pt x="1319" y="387"/>
                      <a:pt x="1339" y="345"/>
                    </a:cubicBezTo>
                    <a:cubicBezTo>
                      <a:pt x="1354" y="313"/>
                      <a:pt x="1377" y="299"/>
                      <a:pt x="1417" y="299"/>
                    </a:cubicBezTo>
                    <a:cubicBezTo>
                      <a:pt x="1458" y="299"/>
                      <a:pt x="1482" y="313"/>
                      <a:pt x="1497" y="345"/>
                    </a:cubicBezTo>
                    <a:cubicBezTo>
                      <a:pt x="1517" y="387"/>
                      <a:pt x="1534" y="431"/>
                      <a:pt x="1558" y="471"/>
                    </a:cubicBezTo>
                    <a:cubicBezTo>
                      <a:pt x="1601" y="543"/>
                      <a:pt x="1644" y="616"/>
                      <a:pt x="1694" y="684"/>
                    </a:cubicBezTo>
                    <a:cubicBezTo>
                      <a:pt x="1730" y="734"/>
                      <a:pt x="1794" y="778"/>
                      <a:pt x="1867" y="786"/>
                    </a:cubicBezTo>
                    <a:cubicBezTo>
                      <a:pt x="1925" y="798"/>
                      <a:pt x="2211" y="809"/>
                      <a:pt x="2401" y="772"/>
                    </a:cubicBezTo>
                    <a:cubicBezTo>
                      <a:pt x="2561" y="749"/>
                      <a:pt x="2672" y="668"/>
                      <a:pt x="2705" y="518"/>
                    </a:cubicBezTo>
                    <a:cubicBezTo>
                      <a:pt x="2714" y="475"/>
                      <a:pt x="2714" y="408"/>
                      <a:pt x="2742" y="375"/>
                    </a:cubicBezTo>
                    <a:cubicBezTo>
                      <a:pt x="2837" y="312"/>
                      <a:pt x="2797" y="228"/>
                      <a:pt x="2803" y="143"/>
                    </a:cubicBezTo>
                    <a:close/>
                    <a:moveTo>
                      <a:pt x="1249" y="324"/>
                    </a:moveTo>
                    <a:cubicBezTo>
                      <a:pt x="1231" y="431"/>
                      <a:pt x="1181" y="526"/>
                      <a:pt x="1112" y="614"/>
                    </a:cubicBezTo>
                    <a:cubicBezTo>
                      <a:pt x="1064" y="674"/>
                      <a:pt x="996" y="709"/>
                      <a:pt x="911" y="723"/>
                    </a:cubicBezTo>
                    <a:cubicBezTo>
                      <a:pt x="754" y="750"/>
                      <a:pt x="599" y="737"/>
                      <a:pt x="443" y="717"/>
                    </a:cubicBezTo>
                    <a:cubicBezTo>
                      <a:pt x="343" y="705"/>
                      <a:pt x="275" y="651"/>
                      <a:pt x="246" y="564"/>
                    </a:cubicBezTo>
                    <a:cubicBezTo>
                      <a:pt x="204" y="437"/>
                      <a:pt x="195" y="307"/>
                      <a:pt x="219" y="175"/>
                    </a:cubicBezTo>
                    <a:cubicBezTo>
                      <a:pt x="228" y="123"/>
                      <a:pt x="257" y="87"/>
                      <a:pt x="317" y="81"/>
                    </a:cubicBezTo>
                    <a:cubicBezTo>
                      <a:pt x="427" y="71"/>
                      <a:pt x="578" y="67"/>
                      <a:pt x="644" y="65"/>
                    </a:cubicBezTo>
                    <a:cubicBezTo>
                      <a:pt x="706" y="65"/>
                      <a:pt x="772" y="64"/>
                      <a:pt x="834" y="70"/>
                    </a:cubicBezTo>
                    <a:cubicBezTo>
                      <a:pt x="927" y="80"/>
                      <a:pt x="1023" y="89"/>
                      <a:pt x="1112" y="114"/>
                    </a:cubicBezTo>
                    <a:cubicBezTo>
                      <a:pt x="1220" y="144"/>
                      <a:pt x="1265" y="225"/>
                      <a:pt x="1249" y="324"/>
                    </a:cubicBezTo>
                    <a:close/>
                    <a:moveTo>
                      <a:pt x="2591" y="564"/>
                    </a:moveTo>
                    <a:cubicBezTo>
                      <a:pt x="2562" y="651"/>
                      <a:pt x="2495" y="705"/>
                      <a:pt x="2394" y="717"/>
                    </a:cubicBezTo>
                    <a:cubicBezTo>
                      <a:pt x="2239" y="737"/>
                      <a:pt x="2083" y="750"/>
                      <a:pt x="1926" y="723"/>
                    </a:cubicBezTo>
                    <a:cubicBezTo>
                      <a:pt x="1842" y="709"/>
                      <a:pt x="1773" y="674"/>
                      <a:pt x="1725" y="614"/>
                    </a:cubicBezTo>
                    <a:cubicBezTo>
                      <a:pt x="1656" y="526"/>
                      <a:pt x="1606" y="431"/>
                      <a:pt x="1589" y="324"/>
                    </a:cubicBezTo>
                    <a:cubicBezTo>
                      <a:pt x="1572" y="225"/>
                      <a:pt x="1617" y="144"/>
                      <a:pt x="1726" y="114"/>
                    </a:cubicBezTo>
                    <a:cubicBezTo>
                      <a:pt x="1815" y="89"/>
                      <a:pt x="1910" y="80"/>
                      <a:pt x="2004" y="70"/>
                    </a:cubicBezTo>
                    <a:cubicBezTo>
                      <a:pt x="2065" y="64"/>
                      <a:pt x="2131" y="65"/>
                      <a:pt x="2193" y="65"/>
                    </a:cubicBezTo>
                    <a:cubicBezTo>
                      <a:pt x="2260" y="67"/>
                      <a:pt x="2411" y="71"/>
                      <a:pt x="2520" y="81"/>
                    </a:cubicBezTo>
                    <a:cubicBezTo>
                      <a:pt x="2580" y="87"/>
                      <a:pt x="2609" y="123"/>
                      <a:pt x="2619" y="175"/>
                    </a:cubicBezTo>
                    <a:cubicBezTo>
                      <a:pt x="2642" y="307"/>
                      <a:pt x="2633" y="437"/>
                      <a:pt x="2591" y="564"/>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îṧlïdè">
                <a:extLst>
                  <a:ext uri="{FF2B5EF4-FFF2-40B4-BE49-F238E27FC236}">
                    <a16:creationId xmlns:a16="http://schemas.microsoft.com/office/drawing/2014/main" id="{00382207-36F5-4EFD-8258-6BFF8DD08933}"/>
                  </a:ext>
                </a:extLst>
              </p:cNvPr>
              <p:cNvSpPr/>
              <p:nvPr/>
            </p:nvSpPr>
            <p:spPr bwMode="auto">
              <a:xfrm>
                <a:off x="5530051" y="4769141"/>
                <a:ext cx="1147841" cy="471021"/>
              </a:xfrm>
              <a:custGeom>
                <a:avLst/>
                <a:gdLst>
                  <a:gd name="T0" fmla="*/ 3974 w 3974"/>
                  <a:gd name="T1" fmla="*/ 1632 h 1633"/>
                  <a:gd name="T2" fmla="*/ 3136 w 3974"/>
                  <a:gd name="T3" fmla="*/ 1395 h 1633"/>
                  <a:gd name="T4" fmla="*/ 2639 w 3974"/>
                  <a:gd name="T5" fmla="*/ 0 h 1633"/>
                  <a:gd name="T6" fmla="*/ 1992 w 3974"/>
                  <a:gd name="T7" fmla="*/ 0 h 1633"/>
                  <a:gd name="T8" fmla="*/ 1982 w 3974"/>
                  <a:gd name="T9" fmla="*/ 0 h 1633"/>
                  <a:gd name="T10" fmla="*/ 1335 w 3974"/>
                  <a:gd name="T11" fmla="*/ 0 h 1633"/>
                  <a:gd name="T12" fmla="*/ 805 w 3974"/>
                  <a:gd name="T13" fmla="*/ 1367 h 1633"/>
                  <a:gd name="T14" fmla="*/ 0 w 3974"/>
                  <a:gd name="T15" fmla="*/ 1633 h 1633"/>
                  <a:gd name="T16" fmla="*/ 1987 w 3974"/>
                  <a:gd name="T17" fmla="*/ 1594 h 1633"/>
                  <a:gd name="T18" fmla="*/ 3974 w 3974"/>
                  <a:gd name="T19" fmla="*/ 1632 h 1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4" h="1633">
                    <a:moveTo>
                      <a:pt x="3974" y="1632"/>
                    </a:moveTo>
                    <a:cubicBezTo>
                      <a:pt x="3136" y="1395"/>
                      <a:pt x="3136" y="1395"/>
                      <a:pt x="3136" y="1395"/>
                    </a:cubicBezTo>
                    <a:cubicBezTo>
                      <a:pt x="2506" y="1010"/>
                      <a:pt x="2639" y="0"/>
                      <a:pt x="2639" y="0"/>
                    </a:cubicBezTo>
                    <a:cubicBezTo>
                      <a:pt x="1992" y="0"/>
                      <a:pt x="1992" y="0"/>
                      <a:pt x="1992" y="0"/>
                    </a:cubicBezTo>
                    <a:cubicBezTo>
                      <a:pt x="1982" y="0"/>
                      <a:pt x="1982" y="0"/>
                      <a:pt x="1982" y="0"/>
                    </a:cubicBezTo>
                    <a:cubicBezTo>
                      <a:pt x="1335" y="0"/>
                      <a:pt x="1335" y="0"/>
                      <a:pt x="1335" y="0"/>
                    </a:cubicBezTo>
                    <a:cubicBezTo>
                      <a:pt x="1335" y="0"/>
                      <a:pt x="1434" y="982"/>
                      <a:pt x="805" y="1367"/>
                    </a:cubicBezTo>
                    <a:cubicBezTo>
                      <a:pt x="0" y="1633"/>
                      <a:pt x="0" y="1633"/>
                      <a:pt x="0" y="1633"/>
                    </a:cubicBezTo>
                    <a:cubicBezTo>
                      <a:pt x="1987" y="1594"/>
                      <a:pt x="1987" y="1594"/>
                      <a:pt x="1987" y="1594"/>
                    </a:cubicBezTo>
                    <a:lnTo>
                      <a:pt x="3974" y="1632"/>
                    </a:ln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ïṣļiḓé">
                <a:extLst>
                  <a:ext uri="{FF2B5EF4-FFF2-40B4-BE49-F238E27FC236}">
                    <a16:creationId xmlns:a16="http://schemas.microsoft.com/office/drawing/2014/main" id="{F6D34342-A38A-4589-BD48-CFFDDF452C7C}"/>
                  </a:ext>
                </a:extLst>
              </p:cNvPr>
              <p:cNvSpPr/>
              <p:nvPr/>
            </p:nvSpPr>
            <p:spPr bwMode="auto">
              <a:xfrm>
                <a:off x="5532950" y="5132914"/>
                <a:ext cx="1185523" cy="902910"/>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9" name="iš1îḑè">
                <a:extLst>
                  <a:ext uri="{FF2B5EF4-FFF2-40B4-BE49-F238E27FC236}">
                    <a16:creationId xmlns:a16="http://schemas.microsoft.com/office/drawing/2014/main" id="{F776DF17-5110-48E9-8139-64515CABD540}"/>
                  </a:ext>
                </a:extLst>
              </p:cNvPr>
              <p:cNvSpPr/>
              <p:nvPr/>
            </p:nvSpPr>
            <p:spPr bwMode="auto">
              <a:xfrm>
                <a:off x="5959042" y="5101030"/>
                <a:ext cx="273917" cy="149277"/>
              </a:xfrm>
              <a:custGeom>
                <a:avLst/>
                <a:gdLst>
                  <a:gd name="T0" fmla="*/ 736 w 950"/>
                  <a:gd name="T1" fmla="*/ 480 h 517"/>
                  <a:gd name="T2" fmla="*/ 631 w 950"/>
                  <a:gd name="T3" fmla="*/ 517 h 517"/>
                  <a:gd name="T4" fmla="*/ 318 w 950"/>
                  <a:gd name="T5" fmla="*/ 517 h 517"/>
                  <a:gd name="T6" fmla="*/ 214 w 950"/>
                  <a:gd name="T7" fmla="*/ 480 h 517"/>
                  <a:gd name="T8" fmla="*/ 35 w 950"/>
                  <a:gd name="T9" fmla="*/ 131 h 517"/>
                  <a:gd name="T10" fmla="*/ 146 w 950"/>
                  <a:gd name="T11" fmla="*/ 0 h 517"/>
                  <a:gd name="T12" fmla="*/ 803 w 950"/>
                  <a:gd name="T13" fmla="*/ 0 h 517"/>
                  <a:gd name="T14" fmla="*/ 915 w 950"/>
                  <a:gd name="T15" fmla="*/ 131 h 517"/>
                  <a:gd name="T16" fmla="*/ 736 w 950"/>
                  <a:gd name="T17" fmla="*/ 48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0" h="517">
                    <a:moveTo>
                      <a:pt x="736" y="480"/>
                    </a:moveTo>
                    <a:cubicBezTo>
                      <a:pt x="725" y="501"/>
                      <a:pt x="679" y="517"/>
                      <a:pt x="631" y="517"/>
                    </a:cubicBezTo>
                    <a:cubicBezTo>
                      <a:pt x="318" y="517"/>
                      <a:pt x="318" y="517"/>
                      <a:pt x="318" y="517"/>
                    </a:cubicBezTo>
                    <a:cubicBezTo>
                      <a:pt x="271" y="517"/>
                      <a:pt x="225" y="501"/>
                      <a:pt x="214" y="480"/>
                    </a:cubicBezTo>
                    <a:cubicBezTo>
                      <a:pt x="35" y="131"/>
                      <a:pt x="35" y="131"/>
                      <a:pt x="35" y="131"/>
                    </a:cubicBezTo>
                    <a:cubicBezTo>
                      <a:pt x="0" y="63"/>
                      <a:pt x="47" y="0"/>
                      <a:pt x="146" y="0"/>
                    </a:cubicBezTo>
                    <a:cubicBezTo>
                      <a:pt x="803" y="0"/>
                      <a:pt x="803" y="0"/>
                      <a:pt x="803" y="0"/>
                    </a:cubicBezTo>
                    <a:cubicBezTo>
                      <a:pt x="902" y="0"/>
                      <a:pt x="950" y="63"/>
                      <a:pt x="915" y="131"/>
                    </a:cubicBezTo>
                    <a:lnTo>
                      <a:pt x="736" y="480"/>
                    </a:lnTo>
                    <a:close/>
                  </a:path>
                </a:pathLst>
              </a:custGeom>
              <a:solidFill>
                <a:srgbClr val="D653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îsľïde">
                <a:extLst>
                  <a:ext uri="{FF2B5EF4-FFF2-40B4-BE49-F238E27FC236}">
                    <a16:creationId xmlns:a16="http://schemas.microsoft.com/office/drawing/2014/main" id="{C5A7ED0A-4708-421A-AB1E-EFB57235DB70}"/>
                  </a:ext>
                </a:extLst>
              </p:cNvPr>
              <p:cNvSpPr/>
              <p:nvPr/>
            </p:nvSpPr>
            <p:spPr bwMode="auto">
              <a:xfrm>
                <a:off x="5761938" y="4918419"/>
                <a:ext cx="337686" cy="340584"/>
              </a:xfrm>
              <a:custGeom>
                <a:avLst/>
                <a:gdLst>
                  <a:gd name="T0" fmla="*/ 536 w 1170"/>
                  <a:gd name="T1" fmla="*/ 0 h 1181"/>
                  <a:gd name="T2" fmla="*/ 1170 w 1170"/>
                  <a:gd name="T3" fmla="*/ 634 h 1181"/>
                  <a:gd name="T4" fmla="*/ 218 w 1170"/>
                  <a:gd name="T5" fmla="*/ 1181 h 1181"/>
                  <a:gd name="T6" fmla="*/ 0 w 1170"/>
                  <a:gd name="T7" fmla="*/ 374 h 1181"/>
                  <a:gd name="T8" fmla="*/ 536 w 1170"/>
                  <a:gd name="T9" fmla="*/ 0 h 1181"/>
                </a:gdLst>
                <a:ahLst/>
                <a:cxnLst>
                  <a:cxn ang="0">
                    <a:pos x="T0" y="T1"/>
                  </a:cxn>
                  <a:cxn ang="0">
                    <a:pos x="T2" y="T3"/>
                  </a:cxn>
                  <a:cxn ang="0">
                    <a:pos x="T4" y="T5"/>
                  </a:cxn>
                  <a:cxn ang="0">
                    <a:pos x="T6" y="T7"/>
                  </a:cxn>
                  <a:cxn ang="0">
                    <a:pos x="T8" y="T9"/>
                  </a:cxn>
                </a:cxnLst>
                <a:rect l="0" t="0" r="r" b="b"/>
                <a:pathLst>
                  <a:path w="1170" h="1181">
                    <a:moveTo>
                      <a:pt x="536" y="0"/>
                    </a:moveTo>
                    <a:cubicBezTo>
                      <a:pt x="544" y="1"/>
                      <a:pt x="1170" y="634"/>
                      <a:pt x="1170" y="634"/>
                    </a:cubicBezTo>
                    <a:cubicBezTo>
                      <a:pt x="218" y="1181"/>
                      <a:pt x="218" y="1181"/>
                      <a:pt x="218" y="1181"/>
                    </a:cubicBezTo>
                    <a:cubicBezTo>
                      <a:pt x="0" y="374"/>
                      <a:pt x="0" y="374"/>
                      <a:pt x="0" y="374"/>
                    </a:cubicBezTo>
                    <a:lnTo>
                      <a:pt x="53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iṡḷïḋé">
                <a:extLst>
                  <a:ext uri="{FF2B5EF4-FFF2-40B4-BE49-F238E27FC236}">
                    <a16:creationId xmlns:a16="http://schemas.microsoft.com/office/drawing/2014/main" id="{4EF8E9E7-4B45-41E1-BF81-2890ED189A72}"/>
                  </a:ext>
                </a:extLst>
              </p:cNvPr>
              <p:cNvSpPr/>
              <p:nvPr/>
            </p:nvSpPr>
            <p:spPr bwMode="auto">
              <a:xfrm>
                <a:off x="6098174" y="4918419"/>
                <a:ext cx="336236" cy="340584"/>
              </a:xfrm>
              <a:custGeom>
                <a:avLst/>
                <a:gdLst>
                  <a:gd name="T0" fmla="*/ 643 w 1160"/>
                  <a:gd name="T1" fmla="*/ 0 h 1181"/>
                  <a:gd name="T2" fmla="*/ 0 w 1160"/>
                  <a:gd name="T3" fmla="*/ 634 h 1181"/>
                  <a:gd name="T4" fmla="*/ 961 w 1160"/>
                  <a:gd name="T5" fmla="*/ 1181 h 1181"/>
                  <a:gd name="T6" fmla="*/ 1160 w 1160"/>
                  <a:gd name="T7" fmla="*/ 373 h 1181"/>
                  <a:gd name="T8" fmla="*/ 643 w 1160"/>
                  <a:gd name="T9" fmla="*/ 0 h 1181"/>
                </a:gdLst>
                <a:ahLst/>
                <a:cxnLst>
                  <a:cxn ang="0">
                    <a:pos x="T0" y="T1"/>
                  </a:cxn>
                  <a:cxn ang="0">
                    <a:pos x="T2" y="T3"/>
                  </a:cxn>
                  <a:cxn ang="0">
                    <a:pos x="T4" y="T5"/>
                  </a:cxn>
                  <a:cxn ang="0">
                    <a:pos x="T6" y="T7"/>
                  </a:cxn>
                  <a:cxn ang="0">
                    <a:pos x="T8" y="T9"/>
                  </a:cxn>
                </a:cxnLst>
                <a:rect l="0" t="0" r="r" b="b"/>
                <a:pathLst>
                  <a:path w="1160" h="1181">
                    <a:moveTo>
                      <a:pt x="643" y="0"/>
                    </a:moveTo>
                    <a:cubicBezTo>
                      <a:pt x="636" y="1"/>
                      <a:pt x="0" y="634"/>
                      <a:pt x="0" y="634"/>
                    </a:cubicBezTo>
                    <a:cubicBezTo>
                      <a:pt x="961" y="1181"/>
                      <a:pt x="961" y="1181"/>
                      <a:pt x="961" y="1181"/>
                    </a:cubicBezTo>
                    <a:cubicBezTo>
                      <a:pt x="1160" y="373"/>
                      <a:pt x="1160" y="373"/>
                      <a:pt x="1160" y="373"/>
                    </a:cubicBezTo>
                    <a:lnTo>
                      <a:pt x="6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ïSlíḑè">
                <a:extLst>
                  <a:ext uri="{FF2B5EF4-FFF2-40B4-BE49-F238E27FC236}">
                    <a16:creationId xmlns:a16="http://schemas.microsoft.com/office/drawing/2014/main" id="{6AB25035-74E2-42D6-BD93-616957A8A7F2}"/>
                  </a:ext>
                </a:extLst>
              </p:cNvPr>
              <p:cNvSpPr/>
              <p:nvPr/>
            </p:nvSpPr>
            <p:spPr bwMode="auto">
              <a:xfrm>
                <a:off x="5970637" y="5238713"/>
                <a:ext cx="253626" cy="898562"/>
              </a:xfrm>
              <a:custGeom>
                <a:avLst/>
                <a:gdLst>
                  <a:gd name="T0" fmla="*/ 156 w 175"/>
                  <a:gd name="T1" fmla="*/ 620 h 620"/>
                  <a:gd name="T2" fmla="*/ 175 w 175"/>
                  <a:gd name="T3" fmla="*/ 535 h 620"/>
                  <a:gd name="T4" fmla="*/ 154 w 175"/>
                  <a:gd name="T5" fmla="*/ 228 h 620"/>
                  <a:gd name="T6" fmla="*/ 139 w 175"/>
                  <a:gd name="T7" fmla="*/ 0 h 620"/>
                  <a:gd name="T8" fmla="*/ 34 w 175"/>
                  <a:gd name="T9" fmla="*/ 0 h 620"/>
                  <a:gd name="T10" fmla="*/ 19 w 175"/>
                  <a:gd name="T11" fmla="*/ 228 h 620"/>
                  <a:gd name="T12" fmla="*/ 0 w 175"/>
                  <a:gd name="T13" fmla="*/ 507 h 620"/>
                  <a:gd name="T14" fmla="*/ 23 w 175"/>
                  <a:gd name="T15" fmla="*/ 620 h 620"/>
                  <a:gd name="T16" fmla="*/ 156 w 175"/>
                  <a:gd name="T17" fmla="*/ 62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620">
                    <a:moveTo>
                      <a:pt x="156" y="620"/>
                    </a:moveTo>
                    <a:lnTo>
                      <a:pt x="175" y="535"/>
                    </a:lnTo>
                    <a:lnTo>
                      <a:pt x="154" y="228"/>
                    </a:lnTo>
                    <a:lnTo>
                      <a:pt x="139" y="0"/>
                    </a:lnTo>
                    <a:lnTo>
                      <a:pt x="34" y="0"/>
                    </a:lnTo>
                    <a:lnTo>
                      <a:pt x="19" y="228"/>
                    </a:lnTo>
                    <a:lnTo>
                      <a:pt x="0" y="507"/>
                    </a:lnTo>
                    <a:lnTo>
                      <a:pt x="23" y="620"/>
                    </a:lnTo>
                    <a:lnTo>
                      <a:pt x="156" y="620"/>
                    </a:lnTo>
                    <a:close/>
                  </a:path>
                </a:pathLst>
              </a:custGeom>
              <a:solidFill>
                <a:srgbClr val="D653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îṡlîḋé">
                <a:extLst>
                  <a:ext uri="{FF2B5EF4-FFF2-40B4-BE49-F238E27FC236}">
                    <a16:creationId xmlns:a16="http://schemas.microsoft.com/office/drawing/2014/main" id="{08150B59-40E9-490B-844F-C93933502A7D}"/>
                  </a:ext>
                </a:extLst>
              </p:cNvPr>
              <p:cNvSpPr/>
              <p:nvPr/>
            </p:nvSpPr>
            <p:spPr bwMode="auto">
              <a:xfrm>
                <a:off x="6347453" y="5051754"/>
                <a:ext cx="950737" cy="1085521"/>
              </a:xfrm>
              <a:custGeom>
                <a:avLst/>
                <a:gdLst>
                  <a:gd name="T0" fmla="*/ 555 w 3289"/>
                  <a:gd name="T1" fmla="*/ 1546 h 3761"/>
                  <a:gd name="T2" fmla="*/ 1077 w 3289"/>
                  <a:gd name="T3" fmla="*/ 1768 h 3761"/>
                  <a:gd name="T4" fmla="*/ 0 w 3289"/>
                  <a:gd name="T5" fmla="*/ 3761 h 3761"/>
                  <a:gd name="T6" fmla="*/ 1258 w 3289"/>
                  <a:gd name="T7" fmla="*/ 3761 h 3761"/>
                  <a:gd name="T8" fmla="*/ 1261 w 3289"/>
                  <a:gd name="T9" fmla="*/ 3705 h 3761"/>
                  <a:gd name="T10" fmla="*/ 1320 w 3289"/>
                  <a:gd name="T11" fmla="*/ 2932 h 3761"/>
                  <a:gd name="T12" fmla="*/ 1607 w 3289"/>
                  <a:gd name="T13" fmla="*/ 3661 h 3761"/>
                  <a:gd name="T14" fmla="*/ 1644 w 3289"/>
                  <a:gd name="T15" fmla="*/ 3761 h 3761"/>
                  <a:gd name="T16" fmla="*/ 3289 w 3289"/>
                  <a:gd name="T17" fmla="*/ 3761 h 3761"/>
                  <a:gd name="T18" fmla="*/ 2313 w 3289"/>
                  <a:gd name="T19" fmla="*/ 755 h 3761"/>
                  <a:gd name="T20" fmla="*/ 827 w 3289"/>
                  <a:gd name="T21" fmla="*/ 0 h 3761"/>
                  <a:gd name="T22" fmla="*/ 936 w 3289"/>
                  <a:gd name="T23" fmla="*/ 1413 h 3761"/>
                  <a:gd name="T24" fmla="*/ 555 w 3289"/>
                  <a:gd name="T25" fmla="*/ 1546 h 3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9" h="3761">
                    <a:moveTo>
                      <a:pt x="555" y="1546"/>
                    </a:moveTo>
                    <a:cubicBezTo>
                      <a:pt x="1077" y="1768"/>
                      <a:pt x="1077" y="1768"/>
                      <a:pt x="1077" y="1768"/>
                    </a:cubicBezTo>
                    <a:cubicBezTo>
                      <a:pt x="0" y="3761"/>
                      <a:pt x="0" y="3761"/>
                      <a:pt x="0" y="3761"/>
                    </a:cubicBezTo>
                    <a:cubicBezTo>
                      <a:pt x="1258" y="3761"/>
                      <a:pt x="1258" y="3761"/>
                      <a:pt x="1258" y="3761"/>
                    </a:cubicBezTo>
                    <a:cubicBezTo>
                      <a:pt x="1259" y="3745"/>
                      <a:pt x="1260" y="3724"/>
                      <a:pt x="1261" y="3705"/>
                    </a:cubicBezTo>
                    <a:cubicBezTo>
                      <a:pt x="1275" y="3415"/>
                      <a:pt x="1294" y="3149"/>
                      <a:pt x="1320" y="2932"/>
                    </a:cubicBezTo>
                    <a:cubicBezTo>
                      <a:pt x="1607" y="3661"/>
                      <a:pt x="1607" y="3661"/>
                      <a:pt x="1607" y="3661"/>
                    </a:cubicBezTo>
                    <a:cubicBezTo>
                      <a:pt x="1644" y="3761"/>
                      <a:pt x="1644" y="3761"/>
                      <a:pt x="1644" y="3761"/>
                    </a:cubicBezTo>
                    <a:cubicBezTo>
                      <a:pt x="3289" y="3761"/>
                      <a:pt x="3289" y="3761"/>
                      <a:pt x="3289" y="3761"/>
                    </a:cubicBezTo>
                    <a:cubicBezTo>
                      <a:pt x="3289" y="3761"/>
                      <a:pt x="2388" y="874"/>
                      <a:pt x="2313" y="755"/>
                    </a:cubicBezTo>
                    <a:cubicBezTo>
                      <a:pt x="2238" y="636"/>
                      <a:pt x="1530" y="171"/>
                      <a:pt x="827" y="0"/>
                    </a:cubicBezTo>
                    <a:cubicBezTo>
                      <a:pt x="936" y="1413"/>
                      <a:pt x="936" y="1413"/>
                      <a:pt x="936" y="1413"/>
                    </a:cubicBezTo>
                    <a:lnTo>
                      <a:pt x="555" y="1546"/>
                    </a:lnTo>
                    <a:close/>
                  </a:path>
                </a:pathLst>
              </a:custGeom>
              <a:solidFill>
                <a:srgbClr val="24292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iŝļíḓé">
                <a:extLst>
                  <a:ext uri="{FF2B5EF4-FFF2-40B4-BE49-F238E27FC236}">
                    <a16:creationId xmlns:a16="http://schemas.microsoft.com/office/drawing/2014/main" id="{CDC9E325-C524-40E7-B1AA-8E5932AB54FF}"/>
                  </a:ext>
                </a:extLst>
              </p:cNvPr>
              <p:cNvSpPr/>
              <p:nvPr/>
            </p:nvSpPr>
            <p:spPr bwMode="auto">
              <a:xfrm>
                <a:off x="4911202" y="5051754"/>
                <a:ext cx="950737" cy="1085521"/>
              </a:xfrm>
              <a:custGeom>
                <a:avLst/>
                <a:gdLst>
                  <a:gd name="T0" fmla="*/ 2734 w 3289"/>
                  <a:gd name="T1" fmla="*/ 1546 h 3761"/>
                  <a:gd name="T2" fmla="*/ 2211 w 3289"/>
                  <a:gd name="T3" fmla="*/ 1768 h 3761"/>
                  <a:gd name="T4" fmla="*/ 3289 w 3289"/>
                  <a:gd name="T5" fmla="*/ 3761 h 3761"/>
                  <a:gd name="T6" fmla="*/ 2030 w 3289"/>
                  <a:gd name="T7" fmla="*/ 3761 h 3761"/>
                  <a:gd name="T8" fmla="*/ 2027 w 3289"/>
                  <a:gd name="T9" fmla="*/ 3705 h 3761"/>
                  <a:gd name="T10" fmla="*/ 1968 w 3289"/>
                  <a:gd name="T11" fmla="*/ 2932 h 3761"/>
                  <a:gd name="T12" fmla="*/ 1682 w 3289"/>
                  <a:gd name="T13" fmla="*/ 3661 h 3761"/>
                  <a:gd name="T14" fmla="*/ 1645 w 3289"/>
                  <a:gd name="T15" fmla="*/ 3761 h 3761"/>
                  <a:gd name="T16" fmla="*/ 0 w 3289"/>
                  <a:gd name="T17" fmla="*/ 3761 h 3761"/>
                  <a:gd name="T18" fmla="*/ 976 w 3289"/>
                  <a:gd name="T19" fmla="*/ 755 h 3761"/>
                  <a:gd name="T20" fmla="*/ 2461 w 3289"/>
                  <a:gd name="T21" fmla="*/ 0 h 3761"/>
                  <a:gd name="T22" fmla="*/ 2353 w 3289"/>
                  <a:gd name="T23" fmla="*/ 1413 h 3761"/>
                  <a:gd name="T24" fmla="*/ 2734 w 3289"/>
                  <a:gd name="T25" fmla="*/ 1546 h 3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9" h="3761">
                    <a:moveTo>
                      <a:pt x="2734" y="1546"/>
                    </a:moveTo>
                    <a:cubicBezTo>
                      <a:pt x="2211" y="1768"/>
                      <a:pt x="2211" y="1768"/>
                      <a:pt x="2211" y="1768"/>
                    </a:cubicBezTo>
                    <a:cubicBezTo>
                      <a:pt x="3289" y="3761"/>
                      <a:pt x="3289" y="3761"/>
                      <a:pt x="3289" y="3761"/>
                    </a:cubicBezTo>
                    <a:cubicBezTo>
                      <a:pt x="2030" y="3761"/>
                      <a:pt x="2030" y="3761"/>
                      <a:pt x="2030" y="3761"/>
                    </a:cubicBezTo>
                    <a:cubicBezTo>
                      <a:pt x="2029" y="3745"/>
                      <a:pt x="2028" y="3724"/>
                      <a:pt x="2027" y="3705"/>
                    </a:cubicBezTo>
                    <a:cubicBezTo>
                      <a:pt x="2013" y="3415"/>
                      <a:pt x="1994" y="3149"/>
                      <a:pt x="1968" y="2932"/>
                    </a:cubicBezTo>
                    <a:cubicBezTo>
                      <a:pt x="1682" y="3661"/>
                      <a:pt x="1682" y="3661"/>
                      <a:pt x="1682" y="3661"/>
                    </a:cubicBezTo>
                    <a:cubicBezTo>
                      <a:pt x="1645" y="3761"/>
                      <a:pt x="1645" y="3761"/>
                      <a:pt x="1645" y="3761"/>
                    </a:cubicBezTo>
                    <a:cubicBezTo>
                      <a:pt x="0" y="3761"/>
                      <a:pt x="0" y="3761"/>
                      <a:pt x="0" y="3761"/>
                    </a:cubicBezTo>
                    <a:cubicBezTo>
                      <a:pt x="0" y="3761"/>
                      <a:pt x="901" y="874"/>
                      <a:pt x="976" y="755"/>
                    </a:cubicBezTo>
                    <a:cubicBezTo>
                      <a:pt x="1051" y="636"/>
                      <a:pt x="1758" y="171"/>
                      <a:pt x="2461" y="0"/>
                    </a:cubicBezTo>
                    <a:cubicBezTo>
                      <a:pt x="2353" y="1413"/>
                      <a:pt x="2353" y="1413"/>
                      <a:pt x="2353" y="1413"/>
                    </a:cubicBezTo>
                    <a:lnTo>
                      <a:pt x="2734" y="1546"/>
                    </a:lnTo>
                    <a:close/>
                  </a:path>
                </a:pathLst>
              </a:custGeom>
              <a:solidFill>
                <a:srgbClr val="24292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i$ḻîḍè">
                <a:extLst>
                  <a:ext uri="{FF2B5EF4-FFF2-40B4-BE49-F238E27FC236}">
                    <a16:creationId xmlns:a16="http://schemas.microsoft.com/office/drawing/2014/main" id="{190FEA18-9920-4FAF-BB68-2451A71E896C}"/>
                  </a:ext>
                </a:extLst>
              </p:cNvPr>
              <p:cNvSpPr/>
              <p:nvPr/>
            </p:nvSpPr>
            <p:spPr bwMode="auto">
              <a:xfrm>
                <a:off x="5548892" y="5021319"/>
                <a:ext cx="455078" cy="1115956"/>
              </a:xfrm>
              <a:custGeom>
                <a:avLst/>
                <a:gdLst>
                  <a:gd name="T0" fmla="*/ 1176 w 1578"/>
                  <a:gd name="T1" fmla="*/ 1888 h 3866"/>
                  <a:gd name="T2" fmla="*/ 764 w 1578"/>
                  <a:gd name="T3" fmla="*/ 0 h 3866"/>
                  <a:gd name="T4" fmla="*/ 252 w 1578"/>
                  <a:gd name="T5" fmla="*/ 108 h 3866"/>
                  <a:gd name="T6" fmla="*/ 252 w 1578"/>
                  <a:gd name="T7" fmla="*/ 109 h 3866"/>
                  <a:gd name="T8" fmla="*/ 142 w 1578"/>
                  <a:gd name="T9" fmla="*/ 1518 h 3866"/>
                  <a:gd name="T10" fmla="*/ 527 w 1578"/>
                  <a:gd name="T11" fmla="*/ 1651 h 3866"/>
                  <a:gd name="T12" fmla="*/ 0 w 1578"/>
                  <a:gd name="T13" fmla="*/ 1873 h 3866"/>
                  <a:gd name="T14" fmla="*/ 1050 w 1578"/>
                  <a:gd name="T15" fmla="*/ 3866 h 3866"/>
                  <a:gd name="T16" fmla="*/ 1423 w 1578"/>
                  <a:gd name="T17" fmla="*/ 3866 h 3866"/>
                  <a:gd name="T18" fmla="*/ 1548 w 1578"/>
                  <a:gd name="T19" fmla="*/ 3866 h 3866"/>
                  <a:gd name="T20" fmla="*/ 1578 w 1578"/>
                  <a:gd name="T21" fmla="*/ 3866 h 3866"/>
                  <a:gd name="T22" fmla="*/ 1462 w 1578"/>
                  <a:gd name="T23" fmla="*/ 3298 h 3866"/>
                  <a:gd name="T24" fmla="*/ 1176 w 1578"/>
                  <a:gd name="T25" fmla="*/ 1888 h 3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78" h="3866">
                    <a:moveTo>
                      <a:pt x="1176" y="1888"/>
                    </a:moveTo>
                    <a:cubicBezTo>
                      <a:pt x="764" y="0"/>
                      <a:pt x="764" y="0"/>
                      <a:pt x="764" y="0"/>
                    </a:cubicBezTo>
                    <a:cubicBezTo>
                      <a:pt x="515" y="0"/>
                      <a:pt x="321" y="90"/>
                      <a:pt x="252" y="108"/>
                    </a:cubicBezTo>
                    <a:cubicBezTo>
                      <a:pt x="252" y="109"/>
                      <a:pt x="252" y="109"/>
                      <a:pt x="252" y="109"/>
                    </a:cubicBezTo>
                    <a:cubicBezTo>
                      <a:pt x="142" y="1518"/>
                      <a:pt x="142" y="1518"/>
                      <a:pt x="142" y="1518"/>
                    </a:cubicBezTo>
                    <a:cubicBezTo>
                      <a:pt x="527" y="1651"/>
                      <a:pt x="527" y="1651"/>
                      <a:pt x="527" y="1651"/>
                    </a:cubicBezTo>
                    <a:cubicBezTo>
                      <a:pt x="0" y="1873"/>
                      <a:pt x="0" y="1873"/>
                      <a:pt x="0" y="1873"/>
                    </a:cubicBezTo>
                    <a:cubicBezTo>
                      <a:pt x="1050" y="3866"/>
                      <a:pt x="1050" y="3866"/>
                      <a:pt x="1050" y="3866"/>
                    </a:cubicBezTo>
                    <a:cubicBezTo>
                      <a:pt x="1423" y="3866"/>
                      <a:pt x="1423" y="3866"/>
                      <a:pt x="1423" y="3866"/>
                    </a:cubicBezTo>
                    <a:cubicBezTo>
                      <a:pt x="1548" y="3866"/>
                      <a:pt x="1548" y="3866"/>
                      <a:pt x="1548" y="3866"/>
                    </a:cubicBezTo>
                    <a:cubicBezTo>
                      <a:pt x="1578" y="3866"/>
                      <a:pt x="1578" y="3866"/>
                      <a:pt x="1578" y="3866"/>
                    </a:cubicBezTo>
                    <a:cubicBezTo>
                      <a:pt x="1462" y="3298"/>
                      <a:pt x="1462" y="3298"/>
                      <a:pt x="1462" y="3298"/>
                    </a:cubicBezTo>
                    <a:lnTo>
                      <a:pt x="1176" y="1888"/>
                    </a:lnTo>
                    <a:close/>
                  </a:path>
                </a:pathLst>
              </a:custGeom>
              <a:solidFill>
                <a:srgbClr val="A1A1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íšḷiḑé">
                <a:extLst>
                  <a:ext uri="{FF2B5EF4-FFF2-40B4-BE49-F238E27FC236}">
                    <a16:creationId xmlns:a16="http://schemas.microsoft.com/office/drawing/2014/main" id="{E8058A41-9F5F-416F-86B2-06FDFCBD6DE7}"/>
                  </a:ext>
                </a:extLst>
              </p:cNvPr>
              <p:cNvSpPr/>
              <p:nvPr/>
            </p:nvSpPr>
            <p:spPr bwMode="auto">
              <a:xfrm>
                <a:off x="6196726" y="5024217"/>
                <a:ext cx="462325" cy="1113058"/>
              </a:xfrm>
              <a:custGeom>
                <a:avLst/>
                <a:gdLst>
                  <a:gd name="T0" fmla="*/ 1077 w 1599"/>
                  <a:gd name="T1" fmla="*/ 1644 h 3859"/>
                  <a:gd name="T2" fmla="*/ 1458 w 1599"/>
                  <a:gd name="T3" fmla="*/ 1511 h 3859"/>
                  <a:gd name="T4" fmla="*/ 1349 w 1599"/>
                  <a:gd name="T5" fmla="*/ 99 h 3859"/>
                  <a:gd name="T6" fmla="*/ 1349 w 1599"/>
                  <a:gd name="T7" fmla="*/ 99 h 3859"/>
                  <a:gd name="T8" fmla="*/ 800 w 1599"/>
                  <a:gd name="T9" fmla="*/ 0 h 3859"/>
                  <a:gd name="T10" fmla="*/ 434 w 1599"/>
                  <a:gd name="T11" fmla="*/ 1881 h 3859"/>
                  <a:gd name="T12" fmla="*/ 94 w 1599"/>
                  <a:gd name="T13" fmla="*/ 3431 h 3859"/>
                  <a:gd name="T14" fmla="*/ 0 w 1599"/>
                  <a:gd name="T15" fmla="*/ 3859 h 3859"/>
                  <a:gd name="T16" fmla="*/ 61 w 1599"/>
                  <a:gd name="T17" fmla="*/ 3859 h 3859"/>
                  <a:gd name="T18" fmla="*/ 123 w 1599"/>
                  <a:gd name="T19" fmla="*/ 3859 h 3859"/>
                  <a:gd name="T20" fmla="*/ 522 w 1599"/>
                  <a:gd name="T21" fmla="*/ 3859 h 3859"/>
                  <a:gd name="T22" fmla="*/ 1599 w 1599"/>
                  <a:gd name="T23" fmla="*/ 1866 h 3859"/>
                  <a:gd name="T24" fmla="*/ 1077 w 1599"/>
                  <a:gd name="T25" fmla="*/ 1644 h 3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9" h="3859">
                    <a:moveTo>
                      <a:pt x="1077" y="1644"/>
                    </a:moveTo>
                    <a:cubicBezTo>
                      <a:pt x="1458" y="1511"/>
                      <a:pt x="1458" y="1511"/>
                      <a:pt x="1458" y="1511"/>
                    </a:cubicBezTo>
                    <a:cubicBezTo>
                      <a:pt x="1349" y="99"/>
                      <a:pt x="1349" y="99"/>
                      <a:pt x="1349" y="99"/>
                    </a:cubicBezTo>
                    <a:cubicBezTo>
                      <a:pt x="1349" y="99"/>
                      <a:pt x="1349" y="99"/>
                      <a:pt x="1349" y="99"/>
                    </a:cubicBezTo>
                    <a:cubicBezTo>
                      <a:pt x="1296" y="81"/>
                      <a:pt x="958" y="2"/>
                      <a:pt x="800" y="0"/>
                    </a:cubicBezTo>
                    <a:cubicBezTo>
                      <a:pt x="434" y="1881"/>
                      <a:pt x="434" y="1881"/>
                      <a:pt x="434" y="1881"/>
                    </a:cubicBezTo>
                    <a:cubicBezTo>
                      <a:pt x="94" y="3431"/>
                      <a:pt x="94" y="3431"/>
                      <a:pt x="94" y="3431"/>
                    </a:cubicBezTo>
                    <a:cubicBezTo>
                      <a:pt x="0" y="3859"/>
                      <a:pt x="0" y="3859"/>
                      <a:pt x="0" y="3859"/>
                    </a:cubicBezTo>
                    <a:cubicBezTo>
                      <a:pt x="61" y="3859"/>
                      <a:pt x="61" y="3859"/>
                      <a:pt x="61" y="3859"/>
                    </a:cubicBezTo>
                    <a:cubicBezTo>
                      <a:pt x="123" y="3859"/>
                      <a:pt x="123" y="3859"/>
                      <a:pt x="123" y="3859"/>
                    </a:cubicBezTo>
                    <a:cubicBezTo>
                      <a:pt x="522" y="3859"/>
                      <a:pt x="522" y="3859"/>
                      <a:pt x="522" y="3859"/>
                    </a:cubicBezTo>
                    <a:cubicBezTo>
                      <a:pt x="1599" y="1866"/>
                      <a:pt x="1599" y="1866"/>
                      <a:pt x="1599" y="1866"/>
                    </a:cubicBezTo>
                    <a:lnTo>
                      <a:pt x="1077" y="1644"/>
                    </a:lnTo>
                    <a:close/>
                  </a:path>
                </a:pathLst>
              </a:custGeom>
              <a:solidFill>
                <a:srgbClr val="A1A1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îSľïḍé">
                <a:extLst>
                  <a:ext uri="{FF2B5EF4-FFF2-40B4-BE49-F238E27FC236}">
                    <a16:creationId xmlns:a16="http://schemas.microsoft.com/office/drawing/2014/main" id="{9F8EEC94-EF88-4F0D-8B68-D671E0769718}"/>
                  </a:ext>
                </a:extLst>
              </p:cNvPr>
              <p:cNvSpPr/>
              <p:nvPr/>
            </p:nvSpPr>
            <p:spPr bwMode="auto">
              <a:xfrm>
                <a:off x="5586574" y="4154641"/>
                <a:ext cx="104349" cy="223191"/>
              </a:xfrm>
              <a:custGeom>
                <a:avLst/>
                <a:gdLst>
                  <a:gd name="T0" fmla="*/ 349 w 357"/>
                  <a:gd name="T1" fmla="*/ 371 h 775"/>
                  <a:gd name="T2" fmla="*/ 204 w 357"/>
                  <a:gd name="T3" fmla="*/ 772 h 775"/>
                  <a:gd name="T4" fmla="*/ 8 w 357"/>
                  <a:gd name="T5" fmla="*/ 394 h 775"/>
                  <a:gd name="T6" fmla="*/ 194 w 357"/>
                  <a:gd name="T7" fmla="*/ 3 h 775"/>
                  <a:gd name="T8" fmla="*/ 349 w 357"/>
                  <a:gd name="T9" fmla="*/ 371 h 775"/>
                </a:gdLst>
                <a:ahLst/>
                <a:cxnLst>
                  <a:cxn ang="0">
                    <a:pos x="T0" y="T1"/>
                  </a:cxn>
                  <a:cxn ang="0">
                    <a:pos x="T2" y="T3"/>
                  </a:cxn>
                  <a:cxn ang="0">
                    <a:pos x="T4" y="T5"/>
                  </a:cxn>
                  <a:cxn ang="0">
                    <a:pos x="T6" y="T7"/>
                  </a:cxn>
                  <a:cxn ang="0">
                    <a:pos x="T8" y="T9"/>
                  </a:cxn>
                </a:cxnLst>
                <a:rect l="0" t="0" r="r" b="b"/>
                <a:pathLst>
                  <a:path w="357" h="775">
                    <a:moveTo>
                      <a:pt x="349" y="371"/>
                    </a:moveTo>
                    <a:cubicBezTo>
                      <a:pt x="357" y="583"/>
                      <a:pt x="314" y="768"/>
                      <a:pt x="204" y="772"/>
                    </a:cubicBezTo>
                    <a:cubicBezTo>
                      <a:pt x="94" y="775"/>
                      <a:pt x="15" y="606"/>
                      <a:pt x="8" y="394"/>
                    </a:cubicBezTo>
                    <a:cubicBezTo>
                      <a:pt x="0" y="182"/>
                      <a:pt x="85" y="7"/>
                      <a:pt x="194" y="3"/>
                    </a:cubicBezTo>
                    <a:cubicBezTo>
                      <a:pt x="304" y="0"/>
                      <a:pt x="342" y="159"/>
                      <a:pt x="349" y="371"/>
                    </a:cubicBez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išlîďe">
                <a:extLst>
                  <a:ext uri="{FF2B5EF4-FFF2-40B4-BE49-F238E27FC236}">
                    <a16:creationId xmlns:a16="http://schemas.microsoft.com/office/drawing/2014/main" id="{270FA141-753C-48DE-8408-AA0D957C41AC}"/>
                  </a:ext>
                </a:extLst>
              </p:cNvPr>
              <p:cNvSpPr/>
              <p:nvPr/>
            </p:nvSpPr>
            <p:spPr bwMode="auto">
              <a:xfrm>
                <a:off x="6489484" y="4141597"/>
                <a:ext cx="102900" cy="224641"/>
              </a:xfrm>
              <a:custGeom>
                <a:avLst/>
                <a:gdLst>
                  <a:gd name="T0" fmla="*/ 7 w 356"/>
                  <a:gd name="T1" fmla="*/ 372 h 776"/>
                  <a:gd name="T2" fmla="*/ 153 w 356"/>
                  <a:gd name="T3" fmla="*/ 772 h 776"/>
                  <a:gd name="T4" fmla="*/ 349 w 356"/>
                  <a:gd name="T5" fmla="*/ 395 h 776"/>
                  <a:gd name="T6" fmla="*/ 163 w 356"/>
                  <a:gd name="T7" fmla="*/ 4 h 776"/>
                  <a:gd name="T8" fmla="*/ 7 w 356"/>
                  <a:gd name="T9" fmla="*/ 372 h 776"/>
                </a:gdLst>
                <a:ahLst/>
                <a:cxnLst>
                  <a:cxn ang="0">
                    <a:pos x="T0" y="T1"/>
                  </a:cxn>
                  <a:cxn ang="0">
                    <a:pos x="T2" y="T3"/>
                  </a:cxn>
                  <a:cxn ang="0">
                    <a:pos x="T4" y="T5"/>
                  </a:cxn>
                  <a:cxn ang="0">
                    <a:pos x="T6" y="T7"/>
                  </a:cxn>
                  <a:cxn ang="0">
                    <a:pos x="T8" y="T9"/>
                  </a:cxn>
                </a:cxnLst>
                <a:rect l="0" t="0" r="r" b="b"/>
                <a:pathLst>
                  <a:path w="356" h="776">
                    <a:moveTo>
                      <a:pt x="7" y="372"/>
                    </a:moveTo>
                    <a:cubicBezTo>
                      <a:pt x="0" y="583"/>
                      <a:pt x="43" y="768"/>
                      <a:pt x="153" y="772"/>
                    </a:cubicBezTo>
                    <a:cubicBezTo>
                      <a:pt x="262" y="776"/>
                      <a:pt x="342" y="607"/>
                      <a:pt x="349" y="395"/>
                    </a:cubicBezTo>
                    <a:cubicBezTo>
                      <a:pt x="356" y="183"/>
                      <a:pt x="272" y="8"/>
                      <a:pt x="163" y="4"/>
                    </a:cubicBezTo>
                    <a:cubicBezTo>
                      <a:pt x="53" y="0"/>
                      <a:pt x="15" y="160"/>
                      <a:pt x="7" y="372"/>
                    </a:cubicBezTo>
                    <a:close/>
                  </a:path>
                </a:pathLst>
              </a:custGeom>
              <a:solidFill>
                <a:srgbClr val="EFD4B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iSḻîḓè">
                <a:extLst>
                  <a:ext uri="{FF2B5EF4-FFF2-40B4-BE49-F238E27FC236}">
                    <a16:creationId xmlns:a16="http://schemas.microsoft.com/office/drawing/2014/main" id="{800EACD3-CC0E-47C6-A601-447518C33F7C}"/>
                  </a:ext>
                </a:extLst>
              </p:cNvPr>
              <p:cNvSpPr/>
              <p:nvPr/>
            </p:nvSpPr>
            <p:spPr bwMode="auto">
              <a:xfrm>
                <a:off x="5657589" y="3650286"/>
                <a:ext cx="859431" cy="1272480"/>
              </a:xfrm>
              <a:prstGeom prst="ellipse">
                <a:avLst/>
              </a:prstGeom>
              <a:solidFill>
                <a:srgbClr val="EFD4B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íŝļiḓe">
                <a:extLst>
                  <a:ext uri="{FF2B5EF4-FFF2-40B4-BE49-F238E27FC236}">
                    <a16:creationId xmlns:a16="http://schemas.microsoft.com/office/drawing/2014/main" id="{25F8BF6F-430C-40F7-AA6B-612D76267F71}"/>
                  </a:ext>
                </a:extLst>
              </p:cNvPr>
              <p:cNvSpPr/>
              <p:nvPr/>
            </p:nvSpPr>
            <p:spPr bwMode="auto">
              <a:xfrm>
                <a:off x="5657589" y="3650286"/>
                <a:ext cx="433339" cy="1272480"/>
              </a:xfrm>
              <a:custGeom>
                <a:avLst/>
                <a:gdLst>
                  <a:gd name="T0" fmla="*/ 1502 w 1502"/>
                  <a:gd name="T1" fmla="*/ 0 h 4413"/>
                  <a:gd name="T2" fmla="*/ 1502 w 1502"/>
                  <a:gd name="T3" fmla="*/ 4412 h 4413"/>
                  <a:gd name="T4" fmla="*/ 0 w 1502"/>
                  <a:gd name="T5" fmla="*/ 2260 h 4413"/>
                  <a:gd name="T6" fmla="*/ 1502 w 1502"/>
                  <a:gd name="T7" fmla="*/ 0 h 4413"/>
                </a:gdLst>
                <a:ahLst/>
                <a:cxnLst>
                  <a:cxn ang="0">
                    <a:pos x="T0" y="T1"/>
                  </a:cxn>
                  <a:cxn ang="0">
                    <a:pos x="T2" y="T3"/>
                  </a:cxn>
                  <a:cxn ang="0">
                    <a:pos x="T4" y="T5"/>
                  </a:cxn>
                  <a:cxn ang="0">
                    <a:pos x="T6" y="T7"/>
                  </a:cxn>
                </a:cxnLst>
                <a:rect l="0" t="0" r="r" b="b"/>
                <a:pathLst>
                  <a:path w="1502" h="4413">
                    <a:moveTo>
                      <a:pt x="1502" y="0"/>
                    </a:moveTo>
                    <a:cubicBezTo>
                      <a:pt x="1502" y="4412"/>
                      <a:pt x="1502" y="4412"/>
                      <a:pt x="1502" y="4412"/>
                    </a:cubicBezTo>
                    <a:cubicBezTo>
                      <a:pt x="676" y="4413"/>
                      <a:pt x="0" y="3460"/>
                      <a:pt x="0" y="2260"/>
                    </a:cubicBezTo>
                    <a:cubicBezTo>
                      <a:pt x="0" y="1035"/>
                      <a:pt x="627" y="21"/>
                      <a:pt x="1502" y="0"/>
                    </a:cubicBezTo>
                    <a:close/>
                  </a:path>
                </a:pathLst>
              </a:custGeom>
              <a:solidFill>
                <a:srgbClr val="DDBA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ïsļïďé">
                <a:extLst>
                  <a:ext uri="{FF2B5EF4-FFF2-40B4-BE49-F238E27FC236}">
                    <a16:creationId xmlns:a16="http://schemas.microsoft.com/office/drawing/2014/main" id="{350550AC-8416-47BC-AAB4-5CE103820D68}"/>
                  </a:ext>
                </a:extLst>
              </p:cNvPr>
              <p:cNvSpPr/>
              <p:nvPr/>
            </p:nvSpPr>
            <p:spPr bwMode="auto">
              <a:xfrm>
                <a:off x="5601067" y="3528546"/>
                <a:ext cx="968129" cy="810155"/>
              </a:xfrm>
              <a:custGeom>
                <a:avLst/>
                <a:gdLst>
                  <a:gd name="T0" fmla="*/ 50 w 3351"/>
                  <a:gd name="T1" fmla="*/ 2297 h 2809"/>
                  <a:gd name="T2" fmla="*/ 161 w 3351"/>
                  <a:gd name="T3" fmla="*/ 1080 h 2809"/>
                  <a:gd name="T4" fmla="*/ 684 w 3351"/>
                  <a:gd name="T5" fmla="*/ 271 h 2809"/>
                  <a:gd name="T6" fmla="*/ 1525 w 3351"/>
                  <a:gd name="T7" fmla="*/ 219 h 2809"/>
                  <a:gd name="T8" fmla="*/ 2638 w 3351"/>
                  <a:gd name="T9" fmla="*/ 144 h 2809"/>
                  <a:gd name="T10" fmla="*/ 3285 w 3351"/>
                  <a:gd name="T11" fmla="*/ 1480 h 2809"/>
                  <a:gd name="T12" fmla="*/ 3285 w 3351"/>
                  <a:gd name="T13" fmla="*/ 1485 h 2809"/>
                  <a:gd name="T14" fmla="*/ 3328 w 3351"/>
                  <a:gd name="T15" fmla="*/ 2272 h 2809"/>
                  <a:gd name="T16" fmla="*/ 3193 w 3351"/>
                  <a:gd name="T17" fmla="*/ 2742 h 2809"/>
                  <a:gd name="T18" fmla="*/ 3093 w 3351"/>
                  <a:gd name="T19" fmla="*/ 2725 h 2809"/>
                  <a:gd name="T20" fmla="*/ 3128 w 3351"/>
                  <a:gd name="T21" fmla="*/ 2262 h 2809"/>
                  <a:gd name="T22" fmla="*/ 2657 w 3351"/>
                  <a:gd name="T23" fmla="*/ 1323 h 2809"/>
                  <a:gd name="T24" fmla="*/ 2144 w 3351"/>
                  <a:gd name="T25" fmla="*/ 1412 h 2809"/>
                  <a:gd name="T26" fmla="*/ 1159 w 3351"/>
                  <a:gd name="T27" fmla="*/ 1426 h 2809"/>
                  <a:gd name="T28" fmla="*/ 1055 w 3351"/>
                  <a:gd name="T29" fmla="*/ 1367 h 2809"/>
                  <a:gd name="T30" fmla="*/ 466 w 3351"/>
                  <a:gd name="T31" fmla="*/ 1518 h 2809"/>
                  <a:gd name="T32" fmla="*/ 459 w 3351"/>
                  <a:gd name="T33" fmla="*/ 1528 h 2809"/>
                  <a:gd name="T34" fmla="*/ 222 w 3351"/>
                  <a:gd name="T35" fmla="*/ 2300 h 2809"/>
                  <a:gd name="T36" fmla="*/ 282 w 3351"/>
                  <a:gd name="T37" fmla="*/ 2737 h 2809"/>
                  <a:gd name="T38" fmla="*/ 177 w 3351"/>
                  <a:gd name="T39" fmla="*/ 2724 h 2809"/>
                  <a:gd name="T40" fmla="*/ 50 w 3351"/>
                  <a:gd name="T41" fmla="*/ 2297 h 2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51" h="2809">
                    <a:moveTo>
                      <a:pt x="50" y="2297"/>
                    </a:moveTo>
                    <a:cubicBezTo>
                      <a:pt x="25" y="1997"/>
                      <a:pt x="0" y="1538"/>
                      <a:pt x="161" y="1080"/>
                    </a:cubicBezTo>
                    <a:cubicBezTo>
                      <a:pt x="262" y="790"/>
                      <a:pt x="400" y="390"/>
                      <a:pt x="684" y="271"/>
                    </a:cubicBezTo>
                    <a:cubicBezTo>
                      <a:pt x="1035" y="124"/>
                      <a:pt x="791" y="364"/>
                      <a:pt x="1525" y="219"/>
                    </a:cubicBezTo>
                    <a:cubicBezTo>
                      <a:pt x="1838" y="157"/>
                      <a:pt x="2130" y="0"/>
                      <a:pt x="2638" y="144"/>
                    </a:cubicBezTo>
                    <a:cubicBezTo>
                      <a:pt x="2638" y="144"/>
                      <a:pt x="3137" y="347"/>
                      <a:pt x="3285" y="1480"/>
                    </a:cubicBezTo>
                    <a:cubicBezTo>
                      <a:pt x="3285" y="1481"/>
                      <a:pt x="3285" y="1483"/>
                      <a:pt x="3285" y="1485"/>
                    </a:cubicBezTo>
                    <a:cubicBezTo>
                      <a:pt x="3291" y="1516"/>
                      <a:pt x="3351" y="1853"/>
                      <a:pt x="3328" y="2272"/>
                    </a:cubicBezTo>
                    <a:cubicBezTo>
                      <a:pt x="3324" y="2345"/>
                      <a:pt x="3252" y="2698"/>
                      <a:pt x="3193" y="2742"/>
                    </a:cubicBezTo>
                    <a:cubicBezTo>
                      <a:pt x="3102" y="2809"/>
                      <a:pt x="3101" y="2729"/>
                      <a:pt x="3093" y="2725"/>
                    </a:cubicBezTo>
                    <a:cubicBezTo>
                      <a:pt x="3062" y="2711"/>
                      <a:pt x="3132" y="2295"/>
                      <a:pt x="3128" y="2262"/>
                    </a:cubicBezTo>
                    <a:cubicBezTo>
                      <a:pt x="3101" y="2072"/>
                      <a:pt x="2967" y="1472"/>
                      <a:pt x="2657" y="1323"/>
                    </a:cubicBezTo>
                    <a:cubicBezTo>
                      <a:pt x="2656" y="1322"/>
                      <a:pt x="2463" y="1257"/>
                      <a:pt x="2144" y="1412"/>
                    </a:cubicBezTo>
                    <a:cubicBezTo>
                      <a:pt x="1528" y="1712"/>
                      <a:pt x="1239" y="1449"/>
                      <a:pt x="1159" y="1426"/>
                    </a:cubicBezTo>
                    <a:cubicBezTo>
                      <a:pt x="1154" y="1424"/>
                      <a:pt x="1060" y="1370"/>
                      <a:pt x="1055" y="1367"/>
                    </a:cubicBezTo>
                    <a:cubicBezTo>
                      <a:pt x="995" y="1338"/>
                      <a:pt x="642" y="1192"/>
                      <a:pt x="466" y="1518"/>
                    </a:cubicBezTo>
                    <a:cubicBezTo>
                      <a:pt x="464" y="1521"/>
                      <a:pt x="462" y="1525"/>
                      <a:pt x="459" y="1528"/>
                    </a:cubicBezTo>
                    <a:cubicBezTo>
                      <a:pt x="436" y="1561"/>
                      <a:pt x="279" y="1786"/>
                      <a:pt x="222" y="2300"/>
                    </a:cubicBezTo>
                    <a:cubicBezTo>
                      <a:pt x="218" y="2330"/>
                      <a:pt x="290" y="2700"/>
                      <a:pt x="282" y="2737"/>
                    </a:cubicBezTo>
                    <a:cubicBezTo>
                      <a:pt x="282" y="2738"/>
                      <a:pt x="191" y="2782"/>
                      <a:pt x="177" y="2724"/>
                    </a:cubicBezTo>
                    <a:cubicBezTo>
                      <a:pt x="173" y="2709"/>
                      <a:pt x="64" y="2457"/>
                      <a:pt x="50" y="2297"/>
                    </a:cubicBezTo>
                    <a:close/>
                  </a:path>
                </a:pathLst>
              </a:custGeom>
              <a:solidFill>
                <a:srgbClr val="5131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îṩḷíďe">
                <a:extLst>
                  <a:ext uri="{FF2B5EF4-FFF2-40B4-BE49-F238E27FC236}">
                    <a16:creationId xmlns:a16="http://schemas.microsoft.com/office/drawing/2014/main" id="{24A29217-5096-4A4C-891F-505FE1F594C6}"/>
                  </a:ext>
                </a:extLst>
              </p:cNvPr>
              <p:cNvSpPr/>
              <p:nvPr/>
            </p:nvSpPr>
            <p:spPr bwMode="auto">
              <a:xfrm>
                <a:off x="5970637" y="4667691"/>
                <a:ext cx="228988" cy="101451"/>
              </a:xfrm>
              <a:custGeom>
                <a:avLst/>
                <a:gdLst>
                  <a:gd name="T0" fmla="*/ 395 w 795"/>
                  <a:gd name="T1" fmla="*/ 356 h 356"/>
                  <a:gd name="T2" fmla="*/ 795 w 795"/>
                  <a:gd name="T3" fmla="*/ 0 h 356"/>
                  <a:gd name="T4" fmla="*/ 0 w 795"/>
                  <a:gd name="T5" fmla="*/ 0 h 356"/>
                  <a:gd name="T6" fmla="*/ 395 w 795"/>
                  <a:gd name="T7" fmla="*/ 356 h 356"/>
                </a:gdLst>
                <a:ahLst/>
                <a:cxnLst>
                  <a:cxn ang="0">
                    <a:pos x="T0" y="T1"/>
                  </a:cxn>
                  <a:cxn ang="0">
                    <a:pos x="T2" y="T3"/>
                  </a:cxn>
                  <a:cxn ang="0">
                    <a:pos x="T4" y="T5"/>
                  </a:cxn>
                  <a:cxn ang="0">
                    <a:pos x="T6" y="T7"/>
                  </a:cxn>
                </a:cxnLst>
                <a:rect l="0" t="0" r="r" b="b"/>
                <a:pathLst>
                  <a:path w="795" h="356">
                    <a:moveTo>
                      <a:pt x="395" y="356"/>
                    </a:moveTo>
                    <a:cubicBezTo>
                      <a:pt x="545" y="354"/>
                      <a:pt x="728" y="228"/>
                      <a:pt x="795" y="0"/>
                    </a:cubicBezTo>
                    <a:cubicBezTo>
                      <a:pt x="0" y="0"/>
                      <a:pt x="0" y="0"/>
                      <a:pt x="0" y="0"/>
                    </a:cubicBezTo>
                    <a:cubicBezTo>
                      <a:pt x="69" y="228"/>
                      <a:pt x="253" y="354"/>
                      <a:pt x="395" y="3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íślïḋê">
                <a:extLst>
                  <a:ext uri="{FF2B5EF4-FFF2-40B4-BE49-F238E27FC236}">
                    <a16:creationId xmlns:a16="http://schemas.microsoft.com/office/drawing/2014/main" id="{B4D4D1D4-A62A-4730-B441-16B7EFE83D48}"/>
                  </a:ext>
                </a:extLst>
              </p:cNvPr>
              <p:cNvSpPr/>
              <p:nvPr/>
            </p:nvSpPr>
            <p:spPr bwMode="auto">
              <a:xfrm>
                <a:off x="5960491" y="4658995"/>
                <a:ext cx="249279" cy="120291"/>
              </a:xfrm>
              <a:custGeom>
                <a:avLst/>
                <a:gdLst>
                  <a:gd name="T0" fmla="*/ 860 w 864"/>
                  <a:gd name="T1" fmla="*/ 5 h 414"/>
                  <a:gd name="T2" fmla="*/ 849 w 864"/>
                  <a:gd name="T3" fmla="*/ 0 h 414"/>
                  <a:gd name="T4" fmla="*/ 16 w 864"/>
                  <a:gd name="T5" fmla="*/ 0 h 414"/>
                  <a:gd name="T6" fmla="*/ 4 w 864"/>
                  <a:gd name="T7" fmla="*/ 5 h 414"/>
                  <a:gd name="T8" fmla="*/ 2 w 864"/>
                  <a:gd name="T9" fmla="*/ 18 h 414"/>
                  <a:gd name="T10" fmla="*/ 430 w 864"/>
                  <a:gd name="T11" fmla="*/ 414 h 414"/>
                  <a:gd name="T12" fmla="*/ 863 w 864"/>
                  <a:gd name="T13" fmla="*/ 18 h 414"/>
                  <a:gd name="T14" fmla="*/ 860 w 864"/>
                  <a:gd name="T15" fmla="*/ 5 h 414"/>
                  <a:gd name="T16" fmla="*/ 430 w 864"/>
                  <a:gd name="T17" fmla="*/ 385 h 414"/>
                  <a:gd name="T18" fmla="*/ 35 w 864"/>
                  <a:gd name="T19" fmla="*/ 29 h 414"/>
                  <a:gd name="T20" fmla="*/ 830 w 864"/>
                  <a:gd name="T21" fmla="*/ 29 h 414"/>
                  <a:gd name="T22" fmla="*/ 430 w 864"/>
                  <a:gd name="T23" fmla="*/ 38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4" h="414">
                    <a:moveTo>
                      <a:pt x="860" y="5"/>
                    </a:moveTo>
                    <a:cubicBezTo>
                      <a:pt x="858" y="2"/>
                      <a:pt x="853" y="0"/>
                      <a:pt x="849" y="0"/>
                    </a:cubicBezTo>
                    <a:cubicBezTo>
                      <a:pt x="16" y="0"/>
                      <a:pt x="16" y="0"/>
                      <a:pt x="16" y="0"/>
                    </a:cubicBezTo>
                    <a:cubicBezTo>
                      <a:pt x="11" y="0"/>
                      <a:pt x="7" y="2"/>
                      <a:pt x="4" y="5"/>
                    </a:cubicBezTo>
                    <a:cubicBezTo>
                      <a:pt x="1" y="9"/>
                      <a:pt x="0" y="14"/>
                      <a:pt x="2" y="18"/>
                    </a:cubicBezTo>
                    <a:cubicBezTo>
                      <a:pt x="70" y="273"/>
                      <a:pt x="273" y="412"/>
                      <a:pt x="430" y="414"/>
                    </a:cubicBezTo>
                    <a:cubicBezTo>
                      <a:pt x="595" y="412"/>
                      <a:pt x="797" y="276"/>
                      <a:pt x="863" y="18"/>
                    </a:cubicBezTo>
                    <a:cubicBezTo>
                      <a:pt x="864" y="14"/>
                      <a:pt x="863" y="9"/>
                      <a:pt x="860" y="5"/>
                    </a:cubicBezTo>
                    <a:close/>
                    <a:moveTo>
                      <a:pt x="430" y="385"/>
                    </a:moveTo>
                    <a:cubicBezTo>
                      <a:pt x="288" y="383"/>
                      <a:pt x="104" y="258"/>
                      <a:pt x="35" y="29"/>
                    </a:cubicBezTo>
                    <a:cubicBezTo>
                      <a:pt x="830" y="29"/>
                      <a:pt x="830" y="29"/>
                      <a:pt x="830" y="29"/>
                    </a:cubicBezTo>
                    <a:cubicBezTo>
                      <a:pt x="763" y="261"/>
                      <a:pt x="580" y="383"/>
                      <a:pt x="430" y="385"/>
                    </a:cubicBezTo>
                    <a:close/>
                  </a:path>
                </a:pathLst>
              </a:custGeom>
              <a:solidFill>
                <a:srgbClr val="E341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íṣlîḑè">
                <a:extLst>
                  <a:ext uri="{FF2B5EF4-FFF2-40B4-BE49-F238E27FC236}">
                    <a16:creationId xmlns:a16="http://schemas.microsoft.com/office/drawing/2014/main" id="{E95BA829-3F93-4FA2-BB0A-2ED7B26613B9}"/>
                  </a:ext>
                </a:extLst>
              </p:cNvPr>
              <p:cNvSpPr/>
              <p:nvPr/>
            </p:nvSpPr>
            <p:spPr bwMode="auto">
              <a:xfrm>
                <a:off x="5979332" y="4689430"/>
                <a:ext cx="213046" cy="60870"/>
              </a:xfrm>
              <a:custGeom>
                <a:avLst/>
                <a:gdLst>
                  <a:gd name="T0" fmla="*/ 737 w 737"/>
                  <a:gd name="T1" fmla="*/ 0 h 208"/>
                  <a:gd name="T2" fmla="*/ 0 w 737"/>
                  <a:gd name="T3" fmla="*/ 0 h 208"/>
                  <a:gd name="T4" fmla="*/ 166 w 737"/>
                  <a:gd name="T5" fmla="*/ 208 h 208"/>
                  <a:gd name="T6" fmla="*/ 572 w 737"/>
                  <a:gd name="T7" fmla="*/ 208 h 208"/>
                  <a:gd name="T8" fmla="*/ 737 w 737"/>
                  <a:gd name="T9" fmla="*/ 0 h 208"/>
                </a:gdLst>
                <a:ahLst/>
                <a:cxnLst>
                  <a:cxn ang="0">
                    <a:pos x="T0" y="T1"/>
                  </a:cxn>
                  <a:cxn ang="0">
                    <a:pos x="T2" y="T3"/>
                  </a:cxn>
                  <a:cxn ang="0">
                    <a:pos x="T4" y="T5"/>
                  </a:cxn>
                  <a:cxn ang="0">
                    <a:pos x="T6" y="T7"/>
                  </a:cxn>
                  <a:cxn ang="0">
                    <a:pos x="T8" y="T9"/>
                  </a:cxn>
                </a:cxnLst>
                <a:rect l="0" t="0" r="r" b="b"/>
                <a:pathLst>
                  <a:path w="737" h="208">
                    <a:moveTo>
                      <a:pt x="737" y="0"/>
                    </a:moveTo>
                    <a:cubicBezTo>
                      <a:pt x="0" y="0"/>
                      <a:pt x="0" y="0"/>
                      <a:pt x="0" y="0"/>
                    </a:cubicBezTo>
                    <a:cubicBezTo>
                      <a:pt x="34" y="88"/>
                      <a:pt x="111" y="164"/>
                      <a:pt x="166" y="208"/>
                    </a:cubicBezTo>
                    <a:cubicBezTo>
                      <a:pt x="572" y="208"/>
                      <a:pt x="572" y="208"/>
                      <a:pt x="572" y="208"/>
                    </a:cubicBezTo>
                    <a:cubicBezTo>
                      <a:pt x="638" y="164"/>
                      <a:pt x="700" y="88"/>
                      <a:pt x="737" y="0"/>
                    </a:cubicBezTo>
                    <a:close/>
                  </a:path>
                </a:pathLst>
              </a:custGeom>
              <a:solidFill>
                <a:srgbClr val="F5969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îṧ1íďê">
                <a:extLst>
                  <a:ext uri="{FF2B5EF4-FFF2-40B4-BE49-F238E27FC236}">
                    <a16:creationId xmlns:a16="http://schemas.microsoft.com/office/drawing/2014/main" id="{1A91FE3F-0375-450B-9CFA-2554092AE6C7}"/>
                  </a:ext>
                </a:extLst>
              </p:cNvPr>
              <p:cNvSpPr/>
              <p:nvPr/>
            </p:nvSpPr>
            <p:spPr bwMode="auto">
              <a:xfrm>
                <a:off x="5824258" y="4551747"/>
                <a:ext cx="528992" cy="405802"/>
              </a:xfrm>
              <a:custGeom>
                <a:avLst/>
                <a:gdLst>
                  <a:gd name="T0" fmla="*/ 1695 w 1832"/>
                  <a:gd name="T1" fmla="*/ 163 h 1408"/>
                  <a:gd name="T2" fmla="*/ 980 w 1832"/>
                  <a:gd name="T3" fmla="*/ 0 h 1408"/>
                  <a:gd name="T4" fmla="*/ 963 w 1832"/>
                  <a:gd name="T5" fmla="*/ 0 h 1408"/>
                  <a:gd name="T6" fmla="*/ 961 w 1832"/>
                  <a:gd name="T7" fmla="*/ 193 h 1408"/>
                  <a:gd name="T8" fmla="*/ 1161 w 1832"/>
                  <a:gd name="T9" fmla="*/ 187 h 1408"/>
                  <a:gd name="T10" fmla="*/ 1593 w 1832"/>
                  <a:gd name="T11" fmla="*/ 312 h 1408"/>
                  <a:gd name="T12" fmla="*/ 1629 w 1832"/>
                  <a:gd name="T13" fmla="*/ 437 h 1408"/>
                  <a:gd name="T14" fmla="*/ 1466 w 1832"/>
                  <a:gd name="T15" fmla="*/ 879 h 1408"/>
                  <a:gd name="T16" fmla="*/ 1195 w 1832"/>
                  <a:gd name="T17" fmla="*/ 1026 h 1408"/>
                  <a:gd name="T18" fmla="*/ 1112 w 1832"/>
                  <a:gd name="T19" fmla="*/ 1005 h 1408"/>
                  <a:gd name="T20" fmla="*/ 916 w 1832"/>
                  <a:gd name="T21" fmla="*/ 855 h 1408"/>
                  <a:gd name="T22" fmla="*/ 720 w 1832"/>
                  <a:gd name="T23" fmla="*/ 1005 h 1408"/>
                  <a:gd name="T24" fmla="*/ 637 w 1832"/>
                  <a:gd name="T25" fmla="*/ 1025 h 1408"/>
                  <a:gd name="T26" fmla="*/ 366 w 1832"/>
                  <a:gd name="T27" fmla="*/ 878 h 1408"/>
                  <a:gd name="T28" fmla="*/ 203 w 1832"/>
                  <a:gd name="T29" fmla="*/ 436 h 1408"/>
                  <a:gd name="T30" fmla="*/ 239 w 1832"/>
                  <a:gd name="T31" fmla="*/ 310 h 1408"/>
                  <a:gd name="T32" fmla="*/ 672 w 1832"/>
                  <a:gd name="T33" fmla="*/ 182 h 1408"/>
                  <a:gd name="T34" fmla="*/ 871 w 1832"/>
                  <a:gd name="T35" fmla="*/ 193 h 1408"/>
                  <a:gd name="T36" fmla="*/ 870 w 1832"/>
                  <a:gd name="T37" fmla="*/ 0 h 1408"/>
                  <a:gd name="T38" fmla="*/ 852 w 1832"/>
                  <a:gd name="T39" fmla="*/ 0 h 1408"/>
                  <a:gd name="T40" fmla="*/ 138 w 1832"/>
                  <a:gd name="T41" fmla="*/ 163 h 1408"/>
                  <a:gd name="T42" fmla="*/ 77 w 1832"/>
                  <a:gd name="T43" fmla="*/ 605 h 1408"/>
                  <a:gd name="T44" fmla="*/ 209 w 1832"/>
                  <a:gd name="T45" fmla="*/ 1039 h 1408"/>
                  <a:gd name="T46" fmla="*/ 258 w 1832"/>
                  <a:gd name="T47" fmla="*/ 1134 h 1408"/>
                  <a:gd name="T48" fmla="*/ 539 w 1832"/>
                  <a:gd name="T49" fmla="*/ 1336 h 1408"/>
                  <a:gd name="T50" fmla="*/ 916 w 1832"/>
                  <a:gd name="T51" fmla="*/ 1408 h 1408"/>
                  <a:gd name="T52" fmla="*/ 1293 w 1832"/>
                  <a:gd name="T53" fmla="*/ 1336 h 1408"/>
                  <a:gd name="T54" fmla="*/ 1575 w 1832"/>
                  <a:gd name="T55" fmla="*/ 1133 h 1408"/>
                  <a:gd name="T56" fmla="*/ 1624 w 1832"/>
                  <a:gd name="T57" fmla="*/ 1037 h 1408"/>
                  <a:gd name="T58" fmla="*/ 1755 w 1832"/>
                  <a:gd name="T59" fmla="*/ 604 h 1408"/>
                  <a:gd name="T60" fmla="*/ 1695 w 1832"/>
                  <a:gd name="T61" fmla="*/ 163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32" h="1408">
                    <a:moveTo>
                      <a:pt x="1695" y="163"/>
                    </a:moveTo>
                    <a:cubicBezTo>
                      <a:pt x="1562" y="14"/>
                      <a:pt x="980" y="0"/>
                      <a:pt x="980" y="0"/>
                    </a:cubicBezTo>
                    <a:cubicBezTo>
                      <a:pt x="963" y="0"/>
                      <a:pt x="963" y="0"/>
                      <a:pt x="963" y="0"/>
                    </a:cubicBezTo>
                    <a:cubicBezTo>
                      <a:pt x="961" y="193"/>
                      <a:pt x="961" y="193"/>
                      <a:pt x="961" y="193"/>
                    </a:cubicBezTo>
                    <a:cubicBezTo>
                      <a:pt x="1161" y="187"/>
                      <a:pt x="1161" y="187"/>
                      <a:pt x="1161" y="187"/>
                    </a:cubicBezTo>
                    <a:cubicBezTo>
                      <a:pt x="1424" y="177"/>
                      <a:pt x="1539" y="230"/>
                      <a:pt x="1593" y="312"/>
                    </a:cubicBezTo>
                    <a:cubicBezTo>
                      <a:pt x="1618" y="349"/>
                      <a:pt x="1629" y="392"/>
                      <a:pt x="1629" y="437"/>
                    </a:cubicBezTo>
                    <a:cubicBezTo>
                      <a:pt x="1632" y="680"/>
                      <a:pt x="1466" y="879"/>
                      <a:pt x="1466" y="879"/>
                    </a:cubicBezTo>
                    <a:cubicBezTo>
                      <a:pt x="1367" y="1006"/>
                      <a:pt x="1262" y="1027"/>
                      <a:pt x="1195" y="1026"/>
                    </a:cubicBezTo>
                    <a:cubicBezTo>
                      <a:pt x="1167" y="1025"/>
                      <a:pt x="1138" y="1018"/>
                      <a:pt x="1112" y="1005"/>
                    </a:cubicBezTo>
                    <a:cubicBezTo>
                      <a:pt x="983" y="942"/>
                      <a:pt x="916" y="855"/>
                      <a:pt x="916" y="855"/>
                    </a:cubicBezTo>
                    <a:cubicBezTo>
                      <a:pt x="916" y="855"/>
                      <a:pt x="849" y="942"/>
                      <a:pt x="720" y="1005"/>
                    </a:cubicBezTo>
                    <a:cubicBezTo>
                      <a:pt x="694" y="1018"/>
                      <a:pt x="666" y="1025"/>
                      <a:pt x="637" y="1025"/>
                    </a:cubicBezTo>
                    <a:cubicBezTo>
                      <a:pt x="570" y="1027"/>
                      <a:pt x="465" y="1005"/>
                      <a:pt x="366" y="878"/>
                    </a:cubicBezTo>
                    <a:cubicBezTo>
                      <a:pt x="366" y="878"/>
                      <a:pt x="201" y="679"/>
                      <a:pt x="203" y="436"/>
                    </a:cubicBezTo>
                    <a:cubicBezTo>
                      <a:pt x="204" y="391"/>
                      <a:pt x="214" y="347"/>
                      <a:pt x="239" y="310"/>
                    </a:cubicBezTo>
                    <a:cubicBezTo>
                      <a:pt x="293" y="228"/>
                      <a:pt x="408" y="172"/>
                      <a:pt x="672" y="182"/>
                    </a:cubicBezTo>
                    <a:cubicBezTo>
                      <a:pt x="871" y="193"/>
                      <a:pt x="871" y="193"/>
                      <a:pt x="871" y="193"/>
                    </a:cubicBezTo>
                    <a:cubicBezTo>
                      <a:pt x="870" y="0"/>
                      <a:pt x="870" y="0"/>
                      <a:pt x="870" y="0"/>
                    </a:cubicBezTo>
                    <a:cubicBezTo>
                      <a:pt x="852" y="0"/>
                      <a:pt x="852" y="0"/>
                      <a:pt x="852" y="0"/>
                    </a:cubicBezTo>
                    <a:cubicBezTo>
                      <a:pt x="852" y="0"/>
                      <a:pt x="270" y="14"/>
                      <a:pt x="138" y="163"/>
                    </a:cubicBezTo>
                    <a:cubicBezTo>
                      <a:pt x="138" y="163"/>
                      <a:pt x="0" y="277"/>
                      <a:pt x="77" y="605"/>
                    </a:cubicBezTo>
                    <a:cubicBezTo>
                      <a:pt x="77" y="605"/>
                      <a:pt x="159" y="891"/>
                      <a:pt x="209" y="1039"/>
                    </a:cubicBezTo>
                    <a:cubicBezTo>
                      <a:pt x="220" y="1073"/>
                      <a:pt x="237" y="1105"/>
                      <a:pt x="258" y="1134"/>
                    </a:cubicBezTo>
                    <a:cubicBezTo>
                      <a:pt x="306" y="1204"/>
                      <a:pt x="416" y="1287"/>
                      <a:pt x="539" y="1336"/>
                    </a:cubicBezTo>
                    <a:cubicBezTo>
                      <a:pt x="539" y="1336"/>
                      <a:pt x="704" y="1408"/>
                      <a:pt x="916" y="1408"/>
                    </a:cubicBezTo>
                    <a:cubicBezTo>
                      <a:pt x="1135" y="1408"/>
                      <a:pt x="1293" y="1336"/>
                      <a:pt x="1293" y="1336"/>
                    </a:cubicBezTo>
                    <a:cubicBezTo>
                      <a:pt x="1431" y="1286"/>
                      <a:pt x="1526" y="1203"/>
                      <a:pt x="1575" y="1133"/>
                    </a:cubicBezTo>
                    <a:cubicBezTo>
                      <a:pt x="1596" y="1104"/>
                      <a:pt x="1612" y="1071"/>
                      <a:pt x="1624" y="1037"/>
                    </a:cubicBezTo>
                    <a:cubicBezTo>
                      <a:pt x="1673" y="889"/>
                      <a:pt x="1755" y="604"/>
                      <a:pt x="1755" y="604"/>
                    </a:cubicBezTo>
                    <a:cubicBezTo>
                      <a:pt x="1832" y="277"/>
                      <a:pt x="1695" y="163"/>
                      <a:pt x="1695" y="163"/>
                    </a:cubicBezTo>
                    <a:close/>
                  </a:path>
                </a:pathLst>
              </a:custGeom>
              <a:solidFill>
                <a:srgbClr val="5131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iṩľíďe">
                <a:extLst>
                  <a:ext uri="{FF2B5EF4-FFF2-40B4-BE49-F238E27FC236}">
                    <a16:creationId xmlns:a16="http://schemas.microsoft.com/office/drawing/2014/main" id="{FA243A79-8806-4015-A7AF-1E58F132E7E0}"/>
                  </a:ext>
                </a:extLst>
              </p:cNvPr>
              <p:cNvSpPr/>
              <p:nvPr/>
            </p:nvSpPr>
            <p:spPr bwMode="auto">
              <a:xfrm>
                <a:off x="5757590" y="4045944"/>
                <a:ext cx="268119" cy="53624"/>
              </a:xfrm>
              <a:custGeom>
                <a:avLst/>
                <a:gdLst>
                  <a:gd name="T0" fmla="*/ 852 w 925"/>
                  <a:gd name="T1" fmla="*/ 184 h 187"/>
                  <a:gd name="T2" fmla="*/ 541 w 925"/>
                  <a:gd name="T3" fmla="*/ 118 h 187"/>
                  <a:gd name="T4" fmla="*/ 373 w 925"/>
                  <a:gd name="T5" fmla="*/ 118 h 187"/>
                  <a:gd name="T6" fmla="*/ 63 w 925"/>
                  <a:gd name="T7" fmla="*/ 184 h 187"/>
                  <a:gd name="T8" fmla="*/ 18 w 925"/>
                  <a:gd name="T9" fmla="*/ 166 h 187"/>
                  <a:gd name="T10" fmla="*/ 6 w 925"/>
                  <a:gd name="T11" fmla="*/ 130 h 187"/>
                  <a:gd name="T12" fmla="*/ 6 w 925"/>
                  <a:gd name="T13" fmla="*/ 130 h 187"/>
                  <a:gd name="T14" fmla="*/ 241 w 925"/>
                  <a:gd name="T15" fmla="*/ 33 h 187"/>
                  <a:gd name="T16" fmla="*/ 603 w 925"/>
                  <a:gd name="T17" fmla="*/ 24 h 187"/>
                  <a:gd name="T18" fmla="*/ 908 w 925"/>
                  <a:gd name="T19" fmla="*/ 130 h 187"/>
                  <a:gd name="T20" fmla="*/ 908 w 925"/>
                  <a:gd name="T21" fmla="*/ 130 h 187"/>
                  <a:gd name="T22" fmla="*/ 897 w 925"/>
                  <a:gd name="T23" fmla="*/ 166 h 187"/>
                  <a:gd name="T24" fmla="*/ 852 w 925"/>
                  <a:gd name="T25" fmla="*/ 18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5" h="187">
                    <a:moveTo>
                      <a:pt x="852" y="184"/>
                    </a:moveTo>
                    <a:cubicBezTo>
                      <a:pt x="541" y="118"/>
                      <a:pt x="541" y="118"/>
                      <a:pt x="541" y="118"/>
                    </a:cubicBezTo>
                    <a:cubicBezTo>
                      <a:pt x="486" y="107"/>
                      <a:pt x="429" y="107"/>
                      <a:pt x="373" y="118"/>
                    </a:cubicBezTo>
                    <a:cubicBezTo>
                      <a:pt x="63" y="184"/>
                      <a:pt x="63" y="184"/>
                      <a:pt x="63" y="184"/>
                    </a:cubicBezTo>
                    <a:cubicBezTo>
                      <a:pt x="46" y="187"/>
                      <a:pt x="29" y="181"/>
                      <a:pt x="18" y="166"/>
                    </a:cubicBezTo>
                    <a:cubicBezTo>
                      <a:pt x="10" y="157"/>
                      <a:pt x="6" y="144"/>
                      <a:pt x="6" y="130"/>
                    </a:cubicBezTo>
                    <a:cubicBezTo>
                      <a:pt x="6" y="130"/>
                      <a:pt x="6" y="130"/>
                      <a:pt x="6" y="130"/>
                    </a:cubicBezTo>
                    <a:cubicBezTo>
                      <a:pt x="0" y="76"/>
                      <a:pt x="241" y="33"/>
                      <a:pt x="241" y="33"/>
                    </a:cubicBezTo>
                    <a:cubicBezTo>
                      <a:pt x="283" y="25"/>
                      <a:pt x="400" y="0"/>
                      <a:pt x="603" y="24"/>
                    </a:cubicBezTo>
                    <a:cubicBezTo>
                      <a:pt x="603" y="24"/>
                      <a:pt x="925" y="63"/>
                      <a:pt x="908" y="130"/>
                    </a:cubicBezTo>
                    <a:cubicBezTo>
                      <a:pt x="908" y="130"/>
                      <a:pt x="908" y="130"/>
                      <a:pt x="908" y="130"/>
                    </a:cubicBezTo>
                    <a:cubicBezTo>
                      <a:pt x="908" y="144"/>
                      <a:pt x="904" y="157"/>
                      <a:pt x="897" y="166"/>
                    </a:cubicBezTo>
                    <a:cubicBezTo>
                      <a:pt x="886" y="181"/>
                      <a:pt x="868" y="187"/>
                      <a:pt x="852" y="184"/>
                    </a:cubicBezTo>
                    <a:close/>
                  </a:path>
                </a:pathLst>
              </a:custGeom>
              <a:solidFill>
                <a:srgbClr val="16131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iṩḻîďé">
                <a:extLst>
                  <a:ext uri="{FF2B5EF4-FFF2-40B4-BE49-F238E27FC236}">
                    <a16:creationId xmlns:a16="http://schemas.microsoft.com/office/drawing/2014/main" id="{BAB72C0B-B0CE-4DD8-A655-9C02472685EF}"/>
                  </a:ext>
                </a:extLst>
              </p:cNvPr>
              <p:cNvSpPr/>
              <p:nvPr/>
            </p:nvSpPr>
            <p:spPr bwMode="auto">
              <a:xfrm>
                <a:off x="6154697" y="4043045"/>
                <a:ext cx="266670" cy="53624"/>
              </a:xfrm>
              <a:custGeom>
                <a:avLst/>
                <a:gdLst>
                  <a:gd name="T0" fmla="*/ 852 w 926"/>
                  <a:gd name="T1" fmla="*/ 184 h 188"/>
                  <a:gd name="T2" fmla="*/ 541 w 926"/>
                  <a:gd name="T3" fmla="*/ 119 h 188"/>
                  <a:gd name="T4" fmla="*/ 374 w 926"/>
                  <a:gd name="T5" fmla="*/ 119 h 188"/>
                  <a:gd name="T6" fmla="*/ 63 w 926"/>
                  <a:gd name="T7" fmla="*/ 184 h 188"/>
                  <a:gd name="T8" fmla="*/ 18 w 926"/>
                  <a:gd name="T9" fmla="*/ 167 h 188"/>
                  <a:gd name="T10" fmla="*/ 6 w 926"/>
                  <a:gd name="T11" fmla="*/ 131 h 188"/>
                  <a:gd name="T12" fmla="*/ 6 w 926"/>
                  <a:gd name="T13" fmla="*/ 131 h 188"/>
                  <a:gd name="T14" fmla="*/ 241 w 926"/>
                  <a:gd name="T15" fmla="*/ 34 h 188"/>
                  <a:gd name="T16" fmla="*/ 604 w 926"/>
                  <a:gd name="T17" fmla="*/ 24 h 188"/>
                  <a:gd name="T18" fmla="*/ 909 w 926"/>
                  <a:gd name="T19" fmla="*/ 131 h 188"/>
                  <a:gd name="T20" fmla="*/ 909 w 926"/>
                  <a:gd name="T21" fmla="*/ 131 h 188"/>
                  <a:gd name="T22" fmla="*/ 897 w 926"/>
                  <a:gd name="T23" fmla="*/ 167 h 188"/>
                  <a:gd name="T24" fmla="*/ 852 w 926"/>
                  <a:gd name="T25" fmla="*/ 18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6" h="188">
                    <a:moveTo>
                      <a:pt x="852" y="184"/>
                    </a:moveTo>
                    <a:cubicBezTo>
                      <a:pt x="541" y="119"/>
                      <a:pt x="541" y="119"/>
                      <a:pt x="541" y="119"/>
                    </a:cubicBezTo>
                    <a:cubicBezTo>
                      <a:pt x="486" y="107"/>
                      <a:pt x="429" y="107"/>
                      <a:pt x="374" y="119"/>
                    </a:cubicBezTo>
                    <a:cubicBezTo>
                      <a:pt x="63" y="184"/>
                      <a:pt x="63" y="184"/>
                      <a:pt x="63" y="184"/>
                    </a:cubicBezTo>
                    <a:cubicBezTo>
                      <a:pt x="46" y="188"/>
                      <a:pt x="29" y="182"/>
                      <a:pt x="18" y="167"/>
                    </a:cubicBezTo>
                    <a:cubicBezTo>
                      <a:pt x="11" y="157"/>
                      <a:pt x="6" y="145"/>
                      <a:pt x="6" y="131"/>
                    </a:cubicBezTo>
                    <a:cubicBezTo>
                      <a:pt x="6" y="131"/>
                      <a:pt x="6" y="131"/>
                      <a:pt x="6" y="131"/>
                    </a:cubicBezTo>
                    <a:cubicBezTo>
                      <a:pt x="0" y="77"/>
                      <a:pt x="241" y="34"/>
                      <a:pt x="241" y="34"/>
                    </a:cubicBezTo>
                    <a:cubicBezTo>
                      <a:pt x="283" y="26"/>
                      <a:pt x="400" y="0"/>
                      <a:pt x="604" y="24"/>
                    </a:cubicBezTo>
                    <a:cubicBezTo>
                      <a:pt x="604" y="24"/>
                      <a:pt x="926" y="63"/>
                      <a:pt x="909" y="131"/>
                    </a:cubicBezTo>
                    <a:cubicBezTo>
                      <a:pt x="909" y="131"/>
                      <a:pt x="909" y="131"/>
                      <a:pt x="909" y="131"/>
                    </a:cubicBezTo>
                    <a:cubicBezTo>
                      <a:pt x="909" y="145"/>
                      <a:pt x="904" y="157"/>
                      <a:pt x="897" y="167"/>
                    </a:cubicBezTo>
                    <a:cubicBezTo>
                      <a:pt x="886" y="182"/>
                      <a:pt x="869" y="188"/>
                      <a:pt x="852" y="184"/>
                    </a:cubicBezTo>
                    <a:close/>
                  </a:path>
                </a:pathLst>
              </a:custGeom>
              <a:solidFill>
                <a:srgbClr val="16131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íŝ1îḍé">
                <a:extLst>
                  <a:ext uri="{FF2B5EF4-FFF2-40B4-BE49-F238E27FC236}">
                    <a16:creationId xmlns:a16="http://schemas.microsoft.com/office/drawing/2014/main" id="{55F94CE4-E231-487F-A976-83203037556F}"/>
                  </a:ext>
                </a:extLst>
              </p:cNvPr>
              <p:cNvSpPr/>
              <p:nvPr/>
            </p:nvSpPr>
            <p:spPr bwMode="auto">
              <a:xfrm>
                <a:off x="5637299" y="4124205"/>
                <a:ext cx="908708" cy="257974"/>
              </a:xfrm>
              <a:custGeom>
                <a:avLst/>
                <a:gdLst>
                  <a:gd name="T0" fmla="*/ 3108 w 3146"/>
                  <a:gd name="T1" fmla="*/ 158 h 896"/>
                  <a:gd name="T2" fmla="*/ 3083 w 3146"/>
                  <a:gd name="T3" fmla="*/ 110 h 896"/>
                  <a:gd name="T4" fmla="*/ 2843 w 3146"/>
                  <a:gd name="T5" fmla="*/ 4 h 896"/>
                  <a:gd name="T6" fmla="*/ 2521 w 3146"/>
                  <a:gd name="T7" fmla="*/ 3 h 896"/>
                  <a:gd name="T8" fmla="*/ 1729 w 3146"/>
                  <a:gd name="T9" fmla="*/ 32 h 896"/>
                  <a:gd name="T10" fmla="*/ 1572 w 3146"/>
                  <a:gd name="T11" fmla="*/ 37 h 896"/>
                  <a:gd name="T12" fmla="*/ 1415 w 3146"/>
                  <a:gd name="T13" fmla="*/ 32 h 896"/>
                  <a:gd name="T14" fmla="*/ 624 w 3146"/>
                  <a:gd name="T15" fmla="*/ 3 h 896"/>
                  <a:gd name="T16" fmla="*/ 303 w 3146"/>
                  <a:gd name="T17" fmla="*/ 4 h 896"/>
                  <a:gd name="T18" fmla="*/ 63 w 3146"/>
                  <a:gd name="T19" fmla="*/ 110 h 896"/>
                  <a:gd name="T20" fmla="*/ 38 w 3146"/>
                  <a:gd name="T21" fmla="*/ 158 h 896"/>
                  <a:gd name="T22" fmla="*/ 105 w 3146"/>
                  <a:gd name="T23" fmla="*/ 415 h 896"/>
                  <a:gd name="T24" fmla="*/ 147 w 3146"/>
                  <a:gd name="T25" fmla="*/ 574 h 896"/>
                  <a:gd name="T26" fmla="*/ 483 w 3146"/>
                  <a:gd name="T27" fmla="*/ 855 h 896"/>
                  <a:gd name="T28" fmla="*/ 1076 w 3146"/>
                  <a:gd name="T29" fmla="*/ 871 h 896"/>
                  <a:gd name="T30" fmla="*/ 1268 w 3146"/>
                  <a:gd name="T31" fmla="*/ 758 h 896"/>
                  <a:gd name="T32" fmla="*/ 1418 w 3146"/>
                  <a:gd name="T33" fmla="*/ 522 h 896"/>
                  <a:gd name="T34" fmla="*/ 1485 w 3146"/>
                  <a:gd name="T35" fmla="*/ 381 h 896"/>
                  <a:gd name="T36" fmla="*/ 1572 w 3146"/>
                  <a:gd name="T37" fmla="*/ 331 h 896"/>
                  <a:gd name="T38" fmla="*/ 1660 w 3146"/>
                  <a:gd name="T39" fmla="*/ 381 h 896"/>
                  <a:gd name="T40" fmla="*/ 1728 w 3146"/>
                  <a:gd name="T41" fmla="*/ 522 h 896"/>
                  <a:gd name="T42" fmla="*/ 1878 w 3146"/>
                  <a:gd name="T43" fmla="*/ 758 h 896"/>
                  <a:gd name="T44" fmla="*/ 2070 w 3146"/>
                  <a:gd name="T45" fmla="*/ 871 h 896"/>
                  <a:gd name="T46" fmla="*/ 2663 w 3146"/>
                  <a:gd name="T47" fmla="*/ 855 h 896"/>
                  <a:gd name="T48" fmla="*/ 2999 w 3146"/>
                  <a:gd name="T49" fmla="*/ 574 h 896"/>
                  <a:gd name="T50" fmla="*/ 3041 w 3146"/>
                  <a:gd name="T51" fmla="*/ 415 h 896"/>
                  <a:gd name="T52" fmla="*/ 3108 w 3146"/>
                  <a:gd name="T53" fmla="*/ 158 h 896"/>
                  <a:gd name="T54" fmla="*/ 1385 w 3146"/>
                  <a:gd name="T55" fmla="*/ 358 h 896"/>
                  <a:gd name="T56" fmla="*/ 1233 w 3146"/>
                  <a:gd name="T57" fmla="*/ 679 h 896"/>
                  <a:gd name="T58" fmla="*/ 1010 w 3146"/>
                  <a:gd name="T59" fmla="*/ 801 h 896"/>
                  <a:gd name="T60" fmla="*/ 492 w 3146"/>
                  <a:gd name="T61" fmla="*/ 795 h 896"/>
                  <a:gd name="T62" fmla="*/ 273 w 3146"/>
                  <a:gd name="T63" fmla="*/ 625 h 896"/>
                  <a:gd name="T64" fmla="*/ 243 w 3146"/>
                  <a:gd name="T65" fmla="*/ 193 h 896"/>
                  <a:gd name="T66" fmla="*/ 352 w 3146"/>
                  <a:gd name="T67" fmla="*/ 89 h 896"/>
                  <a:gd name="T68" fmla="*/ 714 w 3146"/>
                  <a:gd name="T69" fmla="*/ 71 h 896"/>
                  <a:gd name="T70" fmla="*/ 924 w 3146"/>
                  <a:gd name="T71" fmla="*/ 77 h 896"/>
                  <a:gd name="T72" fmla="*/ 1233 w 3146"/>
                  <a:gd name="T73" fmla="*/ 125 h 896"/>
                  <a:gd name="T74" fmla="*/ 1385 w 3146"/>
                  <a:gd name="T75" fmla="*/ 358 h 896"/>
                  <a:gd name="T76" fmla="*/ 2873 w 3146"/>
                  <a:gd name="T77" fmla="*/ 625 h 896"/>
                  <a:gd name="T78" fmla="*/ 2655 w 3146"/>
                  <a:gd name="T79" fmla="*/ 795 h 896"/>
                  <a:gd name="T80" fmla="*/ 2136 w 3146"/>
                  <a:gd name="T81" fmla="*/ 801 h 896"/>
                  <a:gd name="T82" fmla="*/ 1913 w 3146"/>
                  <a:gd name="T83" fmla="*/ 679 h 896"/>
                  <a:gd name="T84" fmla="*/ 1761 w 3146"/>
                  <a:gd name="T85" fmla="*/ 358 h 896"/>
                  <a:gd name="T86" fmla="*/ 1914 w 3146"/>
                  <a:gd name="T87" fmla="*/ 125 h 896"/>
                  <a:gd name="T88" fmla="*/ 2222 w 3146"/>
                  <a:gd name="T89" fmla="*/ 77 h 896"/>
                  <a:gd name="T90" fmla="*/ 2432 w 3146"/>
                  <a:gd name="T91" fmla="*/ 71 h 896"/>
                  <a:gd name="T92" fmla="*/ 2794 w 3146"/>
                  <a:gd name="T93" fmla="*/ 89 h 896"/>
                  <a:gd name="T94" fmla="*/ 2904 w 3146"/>
                  <a:gd name="T95" fmla="*/ 193 h 896"/>
                  <a:gd name="T96" fmla="*/ 2873 w 3146"/>
                  <a:gd name="T97" fmla="*/ 625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46" h="896">
                    <a:moveTo>
                      <a:pt x="3108" y="158"/>
                    </a:moveTo>
                    <a:cubicBezTo>
                      <a:pt x="3108" y="149"/>
                      <a:pt x="3089" y="114"/>
                      <a:pt x="3083" y="110"/>
                    </a:cubicBezTo>
                    <a:cubicBezTo>
                      <a:pt x="3003" y="58"/>
                      <a:pt x="2956" y="4"/>
                      <a:pt x="2843" y="4"/>
                    </a:cubicBezTo>
                    <a:cubicBezTo>
                      <a:pt x="2736" y="3"/>
                      <a:pt x="2628" y="0"/>
                      <a:pt x="2521" y="3"/>
                    </a:cubicBezTo>
                    <a:cubicBezTo>
                      <a:pt x="2257" y="11"/>
                      <a:pt x="1993" y="22"/>
                      <a:pt x="1729" y="32"/>
                    </a:cubicBezTo>
                    <a:cubicBezTo>
                      <a:pt x="1677" y="33"/>
                      <a:pt x="1623" y="36"/>
                      <a:pt x="1572" y="37"/>
                    </a:cubicBezTo>
                    <a:cubicBezTo>
                      <a:pt x="1520" y="36"/>
                      <a:pt x="1468" y="33"/>
                      <a:pt x="1415" y="32"/>
                    </a:cubicBezTo>
                    <a:cubicBezTo>
                      <a:pt x="1152" y="22"/>
                      <a:pt x="888" y="11"/>
                      <a:pt x="624" y="3"/>
                    </a:cubicBezTo>
                    <a:cubicBezTo>
                      <a:pt x="517" y="0"/>
                      <a:pt x="410" y="3"/>
                      <a:pt x="303" y="4"/>
                    </a:cubicBezTo>
                    <a:cubicBezTo>
                      <a:pt x="190" y="4"/>
                      <a:pt x="143" y="58"/>
                      <a:pt x="63" y="110"/>
                    </a:cubicBezTo>
                    <a:cubicBezTo>
                      <a:pt x="57" y="114"/>
                      <a:pt x="38" y="149"/>
                      <a:pt x="38" y="158"/>
                    </a:cubicBezTo>
                    <a:cubicBezTo>
                      <a:pt x="45" y="252"/>
                      <a:pt x="0" y="345"/>
                      <a:pt x="105" y="415"/>
                    </a:cubicBezTo>
                    <a:cubicBezTo>
                      <a:pt x="136" y="452"/>
                      <a:pt x="136" y="526"/>
                      <a:pt x="147" y="574"/>
                    </a:cubicBezTo>
                    <a:cubicBezTo>
                      <a:pt x="183" y="740"/>
                      <a:pt x="306" y="830"/>
                      <a:pt x="483" y="855"/>
                    </a:cubicBezTo>
                    <a:cubicBezTo>
                      <a:pt x="694" y="896"/>
                      <a:pt x="1011" y="883"/>
                      <a:pt x="1076" y="871"/>
                    </a:cubicBezTo>
                    <a:cubicBezTo>
                      <a:pt x="1156" y="862"/>
                      <a:pt x="1228" y="813"/>
                      <a:pt x="1268" y="758"/>
                    </a:cubicBezTo>
                    <a:cubicBezTo>
                      <a:pt x="1323" y="682"/>
                      <a:pt x="1371" y="602"/>
                      <a:pt x="1418" y="522"/>
                    </a:cubicBezTo>
                    <a:cubicBezTo>
                      <a:pt x="1445" y="477"/>
                      <a:pt x="1463" y="428"/>
                      <a:pt x="1485" y="381"/>
                    </a:cubicBezTo>
                    <a:cubicBezTo>
                      <a:pt x="1501" y="346"/>
                      <a:pt x="1527" y="331"/>
                      <a:pt x="1572" y="331"/>
                    </a:cubicBezTo>
                    <a:cubicBezTo>
                      <a:pt x="1617" y="331"/>
                      <a:pt x="1643" y="346"/>
                      <a:pt x="1660" y="381"/>
                    </a:cubicBezTo>
                    <a:cubicBezTo>
                      <a:pt x="1682" y="428"/>
                      <a:pt x="1701" y="477"/>
                      <a:pt x="1728" y="522"/>
                    </a:cubicBezTo>
                    <a:cubicBezTo>
                      <a:pt x="1775" y="602"/>
                      <a:pt x="1823" y="682"/>
                      <a:pt x="1878" y="758"/>
                    </a:cubicBezTo>
                    <a:cubicBezTo>
                      <a:pt x="1919" y="813"/>
                      <a:pt x="1990" y="862"/>
                      <a:pt x="2070" y="871"/>
                    </a:cubicBezTo>
                    <a:cubicBezTo>
                      <a:pt x="2135" y="883"/>
                      <a:pt x="2452" y="896"/>
                      <a:pt x="2663" y="855"/>
                    </a:cubicBezTo>
                    <a:cubicBezTo>
                      <a:pt x="2840" y="830"/>
                      <a:pt x="2963" y="740"/>
                      <a:pt x="2999" y="574"/>
                    </a:cubicBezTo>
                    <a:cubicBezTo>
                      <a:pt x="3010" y="526"/>
                      <a:pt x="3010" y="452"/>
                      <a:pt x="3041" y="415"/>
                    </a:cubicBezTo>
                    <a:cubicBezTo>
                      <a:pt x="3146" y="345"/>
                      <a:pt x="3101" y="252"/>
                      <a:pt x="3108" y="158"/>
                    </a:cubicBezTo>
                    <a:close/>
                    <a:moveTo>
                      <a:pt x="1385" y="358"/>
                    </a:moveTo>
                    <a:cubicBezTo>
                      <a:pt x="1365" y="477"/>
                      <a:pt x="1310" y="583"/>
                      <a:pt x="1233" y="679"/>
                    </a:cubicBezTo>
                    <a:cubicBezTo>
                      <a:pt x="1180" y="747"/>
                      <a:pt x="1104" y="785"/>
                      <a:pt x="1010" y="801"/>
                    </a:cubicBezTo>
                    <a:cubicBezTo>
                      <a:pt x="836" y="831"/>
                      <a:pt x="664" y="816"/>
                      <a:pt x="492" y="795"/>
                    </a:cubicBezTo>
                    <a:cubicBezTo>
                      <a:pt x="380" y="780"/>
                      <a:pt x="305" y="721"/>
                      <a:pt x="273" y="625"/>
                    </a:cubicBezTo>
                    <a:cubicBezTo>
                      <a:pt x="226" y="483"/>
                      <a:pt x="216" y="339"/>
                      <a:pt x="243" y="193"/>
                    </a:cubicBezTo>
                    <a:cubicBezTo>
                      <a:pt x="253" y="135"/>
                      <a:pt x="285" y="95"/>
                      <a:pt x="352" y="89"/>
                    </a:cubicBezTo>
                    <a:cubicBezTo>
                      <a:pt x="473" y="78"/>
                      <a:pt x="641" y="73"/>
                      <a:pt x="714" y="71"/>
                    </a:cubicBezTo>
                    <a:cubicBezTo>
                      <a:pt x="783" y="71"/>
                      <a:pt x="856" y="70"/>
                      <a:pt x="924" y="77"/>
                    </a:cubicBezTo>
                    <a:cubicBezTo>
                      <a:pt x="1028" y="88"/>
                      <a:pt x="1134" y="98"/>
                      <a:pt x="1233" y="125"/>
                    </a:cubicBezTo>
                    <a:cubicBezTo>
                      <a:pt x="1353" y="159"/>
                      <a:pt x="1403" y="248"/>
                      <a:pt x="1385" y="358"/>
                    </a:cubicBezTo>
                    <a:close/>
                    <a:moveTo>
                      <a:pt x="2873" y="625"/>
                    </a:moveTo>
                    <a:cubicBezTo>
                      <a:pt x="2841" y="721"/>
                      <a:pt x="2766" y="780"/>
                      <a:pt x="2655" y="795"/>
                    </a:cubicBezTo>
                    <a:cubicBezTo>
                      <a:pt x="2483" y="816"/>
                      <a:pt x="2310" y="831"/>
                      <a:pt x="2136" y="801"/>
                    </a:cubicBezTo>
                    <a:cubicBezTo>
                      <a:pt x="2042" y="785"/>
                      <a:pt x="1966" y="747"/>
                      <a:pt x="1913" y="679"/>
                    </a:cubicBezTo>
                    <a:cubicBezTo>
                      <a:pt x="1836" y="583"/>
                      <a:pt x="1781" y="477"/>
                      <a:pt x="1761" y="358"/>
                    </a:cubicBezTo>
                    <a:cubicBezTo>
                      <a:pt x="1743" y="248"/>
                      <a:pt x="1793" y="159"/>
                      <a:pt x="1914" y="125"/>
                    </a:cubicBezTo>
                    <a:cubicBezTo>
                      <a:pt x="2012" y="98"/>
                      <a:pt x="2118" y="88"/>
                      <a:pt x="2222" y="77"/>
                    </a:cubicBezTo>
                    <a:cubicBezTo>
                      <a:pt x="2290" y="70"/>
                      <a:pt x="2363" y="71"/>
                      <a:pt x="2432" y="71"/>
                    </a:cubicBezTo>
                    <a:cubicBezTo>
                      <a:pt x="2506" y="73"/>
                      <a:pt x="2673" y="78"/>
                      <a:pt x="2794" y="89"/>
                    </a:cubicBezTo>
                    <a:cubicBezTo>
                      <a:pt x="2861" y="95"/>
                      <a:pt x="2893" y="135"/>
                      <a:pt x="2904" y="193"/>
                    </a:cubicBezTo>
                    <a:cubicBezTo>
                      <a:pt x="2930" y="339"/>
                      <a:pt x="2920" y="483"/>
                      <a:pt x="2873" y="625"/>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iṩļîďe">
                <a:extLst>
                  <a:ext uri="{FF2B5EF4-FFF2-40B4-BE49-F238E27FC236}">
                    <a16:creationId xmlns:a16="http://schemas.microsoft.com/office/drawing/2014/main" id="{B4D47EAC-75CC-4607-A306-4729B9E2735F}"/>
                  </a:ext>
                </a:extLst>
              </p:cNvPr>
              <p:cNvSpPr/>
              <p:nvPr/>
            </p:nvSpPr>
            <p:spPr bwMode="auto">
              <a:xfrm>
                <a:off x="5788025" y="4189424"/>
                <a:ext cx="182611" cy="101451"/>
              </a:xfrm>
              <a:prstGeom prst="ellipse">
                <a:avLst/>
              </a:prstGeom>
              <a:solidFill>
                <a:srgbClr val="F8F1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ï$ļiḋe">
                <a:extLst>
                  <a:ext uri="{FF2B5EF4-FFF2-40B4-BE49-F238E27FC236}">
                    <a16:creationId xmlns:a16="http://schemas.microsoft.com/office/drawing/2014/main" id="{722DDADE-4902-4975-9E07-6E9BC153AFEB}"/>
                  </a:ext>
                </a:extLst>
              </p:cNvPr>
              <p:cNvSpPr/>
              <p:nvPr/>
            </p:nvSpPr>
            <p:spPr bwMode="auto">
              <a:xfrm>
                <a:off x="5844548" y="4205366"/>
                <a:ext cx="69566" cy="69566"/>
              </a:xfrm>
              <a:prstGeom prst="ellipse">
                <a:avLst/>
              </a:prstGeom>
              <a:solidFill>
                <a:srgbClr val="2F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îṡļïḋé">
                <a:extLst>
                  <a:ext uri="{FF2B5EF4-FFF2-40B4-BE49-F238E27FC236}">
                    <a16:creationId xmlns:a16="http://schemas.microsoft.com/office/drawing/2014/main" id="{135AB6E2-145A-4E83-BE8D-EFC49C2D2BC4}"/>
                  </a:ext>
                </a:extLst>
              </p:cNvPr>
              <p:cNvSpPr/>
              <p:nvPr/>
            </p:nvSpPr>
            <p:spPr bwMode="auto">
              <a:xfrm>
                <a:off x="5877882" y="4218410"/>
                <a:ext cx="23189" cy="231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ïşliďê">
                <a:extLst>
                  <a:ext uri="{FF2B5EF4-FFF2-40B4-BE49-F238E27FC236}">
                    <a16:creationId xmlns:a16="http://schemas.microsoft.com/office/drawing/2014/main" id="{6B5BB7ED-4E56-4F22-9CFF-83345B1608A3}"/>
                  </a:ext>
                </a:extLst>
              </p:cNvPr>
              <p:cNvSpPr/>
              <p:nvPr/>
            </p:nvSpPr>
            <p:spPr bwMode="auto">
              <a:xfrm>
                <a:off x="6203973" y="4186525"/>
                <a:ext cx="182611" cy="101451"/>
              </a:xfrm>
              <a:prstGeom prst="ellipse">
                <a:avLst/>
              </a:prstGeom>
              <a:solidFill>
                <a:srgbClr val="F8F1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ïŝḷîḋê">
                <a:extLst>
                  <a:ext uri="{FF2B5EF4-FFF2-40B4-BE49-F238E27FC236}">
                    <a16:creationId xmlns:a16="http://schemas.microsoft.com/office/drawing/2014/main" id="{7B5C999C-E293-4225-906A-17FDED60A43D}"/>
                  </a:ext>
                </a:extLst>
              </p:cNvPr>
              <p:cNvSpPr/>
              <p:nvPr/>
            </p:nvSpPr>
            <p:spPr bwMode="auto">
              <a:xfrm>
                <a:off x="6260495" y="4202467"/>
                <a:ext cx="69566" cy="68117"/>
              </a:xfrm>
              <a:prstGeom prst="ellipse">
                <a:avLst/>
              </a:prstGeom>
              <a:solidFill>
                <a:srgbClr val="2F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íşľîḋè">
                <a:extLst>
                  <a:ext uri="{FF2B5EF4-FFF2-40B4-BE49-F238E27FC236}">
                    <a16:creationId xmlns:a16="http://schemas.microsoft.com/office/drawing/2014/main" id="{436863A3-59A7-466D-ACF9-86FE7E8A7C8C}"/>
                  </a:ext>
                </a:extLst>
              </p:cNvPr>
              <p:cNvSpPr/>
              <p:nvPr/>
            </p:nvSpPr>
            <p:spPr bwMode="auto">
              <a:xfrm>
                <a:off x="6293829" y="4218410"/>
                <a:ext cx="24638" cy="231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íṥļíḑê">
                <a:extLst>
                  <a:ext uri="{FF2B5EF4-FFF2-40B4-BE49-F238E27FC236}">
                    <a16:creationId xmlns:a16="http://schemas.microsoft.com/office/drawing/2014/main" id="{FBAD1CD9-9C19-4FFF-BE07-E631E05F0D26}"/>
                  </a:ext>
                </a:extLst>
              </p:cNvPr>
              <p:cNvSpPr/>
              <p:nvPr/>
            </p:nvSpPr>
            <p:spPr bwMode="auto">
              <a:xfrm>
                <a:off x="6044551" y="4487978"/>
                <a:ext cx="92755" cy="34783"/>
              </a:xfrm>
              <a:custGeom>
                <a:avLst/>
                <a:gdLst>
                  <a:gd name="T0" fmla="*/ 224 w 323"/>
                  <a:gd name="T1" fmla="*/ 53 h 120"/>
                  <a:gd name="T2" fmla="*/ 162 w 323"/>
                  <a:gd name="T3" fmla="*/ 82 h 120"/>
                  <a:gd name="T4" fmla="*/ 100 w 323"/>
                  <a:gd name="T5" fmla="*/ 53 h 120"/>
                  <a:gd name="T6" fmla="*/ 0 w 323"/>
                  <a:gd name="T7" fmla="*/ 70 h 120"/>
                  <a:gd name="T8" fmla="*/ 102 w 323"/>
                  <a:gd name="T9" fmla="*/ 95 h 120"/>
                  <a:gd name="T10" fmla="*/ 162 w 323"/>
                  <a:gd name="T11" fmla="*/ 119 h 120"/>
                  <a:gd name="T12" fmla="*/ 222 w 323"/>
                  <a:gd name="T13" fmla="*/ 95 h 120"/>
                  <a:gd name="T14" fmla="*/ 323 w 323"/>
                  <a:gd name="T15" fmla="*/ 70 h 120"/>
                  <a:gd name="T16" fmla="*/ 224 w 323"/>
                  <a:gd name="T17" fmla="*/ 5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120">
                    <a:moveTo>
                      <a:pt x="224" y="53"/>
                    </a:moveTo>
                    <a:cubicBezTo>
                      <a:pt x="224" y="53"/>
                      <a:pt x="199" y="82"/>
                      <a:pt x="162" y="82"/>
                    </a:cubicBezTo>
                    <a:cubicBezTo>
                      <a:pt x="125" y="82"/>
                      <a:pt x="100" y="53"/>
                      <a:pt x="100" y="53"/>
                    </a:cubicBezTo>
                    <a:cubicBezTo>
                      <a:pt x="13" y="0"/>
                      <a:pt x="0" y="70"/>
                      <a:pt x="0" y="70"/>
                    </a:cubicBezTo>
                    <a:cubicBezTo>
                      <a:pt x="5" y="112"/>
                      <a:pt x="102" y="95"/>
                      <a:pt x="102" y="95"/>
                    </a:cubicBezTo>
                    <a:cubicBezTo>
                      <a:pt x="122" y="115"/>
                      <a:pt x="143" y="120"/>
                      <a:pt x="162" y="119"/>
                    </a:cubicBezTo>
                    <a:cubicBezTo>
                      <a:pt x="180" y="120"/>
                      <a:pt x="201" y="115"/>
                      <a:pt x="222" y="95"/>
                    </a:cubicBezTo>
                    <a:cubicBezTo>
                      <a:pt x="222" y="95"/>
                      <a:pt x="319" y="112"/>
                      <a:pt x="323" y="70"/>
                    </a:cubicBezTo>
                    <a:cubicBezTo>
                      <a:pt x="323" y="70"/>
                      <a:pt x="310" y="0"/>
                      <a:pt x="224" y="53"/>
                    </a:cubicBezTo>
                    <a:close/>
                  </a:path>
                </a:pathLst>
              </a:custGeom>
              <a:solidFill>
                <a:srgbClr val="BA946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îṧlïďé">
                <a:extLst>
                  <a:ext uri="{FF2B5EF4-FFF2-40B4-BE49-F238E27FC236}">
                    <a16:creationId xmlns:a16="http://schemas.microsoft.com/office/drawing/2014/main" id="{7B4955AB-A17F-4945-B58F-043994AC3759}"/>
                  </a:ext>
                </a:extLst>
              </p:cNvPr>
              <p:cNvSpPr/>
              <p:nvPr/>
            </p:nvSpPr>
            <p:spPr bwMode="auto">
              <a:xfrm>
                <a:off x="3505387" y="1869104"/>
                <a:ext cx="1244944" cy="1065231"/>
              </a:xfrm>
              <a:custGeom>
                <a:avLst/>
                <a:gdLst>
                  <a:gd name="T0" fmla="*/ 1388 w 4308"/>
                  <a:gd name="T1" fmla="*/ 0 h 3695"/>
                  <a:gd name="T2" fmla="*/ 2921 w 4308"/>
                  <a:gd name="T3" fmla="*/ 0 h 3695"/>
                  <a:gd name="T4" fmla="*/ 4308 w 4308"/>
                  <a:gd name="T5" fmla="*/ 1387 h 3695"/>
                  <a:gd name="T6" fmla="*/ 4308 w 4308"/>
                  <a:gd name="T7" fmla="*/ 1480 h 3695"/>
                  <a:gd name="T8" fmla="*/ 2921 w 4308"/>
                  <a:gd name="T9" fmla="*/ 2872 h 3695"/>
                  <a:gd name="T10" fmla="*/ 2425 w 4308"/>
                  <a:gd name="T11" fmla="*/ 2872 h 3695"/>
                  <a:gd name="T12" fmla="*/ 2736 w 4308"/>
                  <a:gd name="T13" fmla="*/ 3695 h 3695"/>
                  <a:gd name="T14" fmla="*/ 1551 w 4308"/>
                  <a:gd name="T15" fmla="*/ 2872 h 3695"/>
                  <a:gd name="T16" fmla="*/ 1388 w 4308"/>
                  <a:gd name="T17" fmla="*/ 2872 h 3695"/>
                  <a:gd name="T18" fmla="*/ 0 w 4308"/>
                  <a:gd name="T19" fmla="*/ 1480 h 3695"/>
                  <a:gd name="T20" fmla="*/ 0 w 4308"/>
                  <a:gd name="T21" fmla="*/ 1387 h 3695"/>
                  <a:gd name="T22" fmla="*/ 1388 w 4308"/>
                  <a:gd name="T23" fmla="*/ 0 h 3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08" h="3695">
                    <a:moveTo>
                      <a:pt x="1388" y="0"/>
                    </a:moveTo>
                    <a:cubicBezTo>
                      <a:pt x="2921" y="0"/>
                      <a:pt x="2921" y="0"/>
                      <a:pt x="2921" y="0"/>
                    </a:cubicBezTo>
                    <a:cubicBezTo>
                      <a:pt x="3685" y="0"/>
                      <a:pt x="4308" y="623"/>
                      <a:pt x="4308" y="1387"/>
                    </a:cubicBezTo>
                    <a:cubicBezTo>
                      <a:pt x="4308" y="1480"/>
                      <a:pt x="4308" y="1480"/>
                      <a:pt x="4308" y="1480"/>
                    </a:cubicBezTo>
                    <a:cubicBezTo>
                      <a:pt x="4308" y="2245"/>
                      <a:pt x="3685" y="2872"/>
                      <a:pt x="2921" y="2872"/>
                    </a:cubicBezTo>
                    <a:cubicBezTo>
                      <a:pt x="2425" y="2872"/>
                      <a:pt x="2425" y="2872"/>
                      <a:pt x="2425" y="2872"/>
                    </a:cubicBezTo>
                    <a:cubicBezTo>
                      <a:pt x="2736" y="3695"/>
                      <a:pt x="2736" y="3695"/>
                      <a:pt x="2736" y="3695"/>
                    </a:cubicBezTo>
                    <a:cubicBezTo>
                      <a:pt x="1551" y="2872"/>
                      <a:pt x="1551" y="2872"/>
                      <a:pt x="1551" y="2872"/>
                    </a:cubicBezTo>
                    <a:cubicBezTo>
                      <a:pt x="1388" y="2872"/>
                      <a:pt x="1388" y="2872"/>
                      <a:pt x="1388" y="2872"/>
                    </a:cubicBezTo>
                    <a:cubicBezTo>
                      <a:pt x="624" y="2872"/>
                      <a:pt x="0" y="2245"/>
                      <a:pt x="0" y="1480"/>
                    </a:cubicBezTo>
                    <a:cubicBezTo>
                      <a:pt x="0" y="1387"/>
                      <a:pt x="0" y="1387"/>
                      <a:pt x="0" y="1387"/>
                    </a:cubicBezTo>
                    <a:cubicBezTo>
                      <a:pt x="0" y="623"/>
                      <a:pt x="624" y="0"/>
                      <a:pt x="1388" y="0"/>
                    </a:cubicBezTo>
                    <a:close/>
                  </a:path>
                </a:pathLst>
              </a:custGeom>
              <a:solidFill>
                <a:srgbClr val="C25C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ïŝľîḓè">
                <a:extLst>
                  <a:ext uri="{FF2B5EF4-FFF2-40B4-BE49-F238E27FC236}">
                    <a16:creationId xmlns:a16="http://schemas.microsoft.com/office/drawing/2014/main" id="{A219D6BA-92DC-401F-98C8-9759B4E05870}"/>
                  </a:ext>
                </a:extLst>
              </p:cNvPr>
              <p:cNvSpPr/>
              <p:nvPr/>
            </p:nvSpPr>
            <p:spPr bwMode="auto">
              <a:xfrm>
                <a:off x="7441670" y="2111136"/>
                <a:ext cx="1244944" cy="1065231"/>
              </a:xfrm>
              <a:custGeom>
                <a:avLst/>
                <a:gdLst>
                  <a:gd name="T0" fmla="*/ 2921 w 4308"/>
                  <a:gd name="T1" fmla="*/ 0 h 3695"/>
                  <a:gd name="T2" fmla="*/ 1388 w 4308"/>
                  <a:gd name="T3" fmla="*/ 0 h 3695"/>
                  <a:gd name="T4" fmla="*/ 0 w 4308"/>
                  <a:gd name="T5" fmla="*/ 1387 h 3695"/>
                  <a:gd name="T6" fmla="*/ 0 w 4308"/>
                  <a:gd name="T7" fmla="*/ 1480 h 3695"/>
                  <a:gd name="T8" fmla="*/ 1388 w 4308"/>
                  <a:gd name="T9" fmla="*/ 2872 h 3695"/>
                  <a:gd name="T10" fmla="*/ 1884 w 4308"/>
                  <a:gd name="T11" fmla="*/ 2872 h 3695"/>
                  <a:gd name="T12" fmla="*/ 1573 w 4308"/>
                  <a:gd name="T13" fmla="*/ 3695 h 3695"/>
                  <a:gd name="T14" fmla="*/ 2759 w 4308"/>
                  <a:gd name="T15" fmla="*/ 2872 h 3695"/>
                  <a:gd name="T16" fmla="*/ 2921 w 4308"/>
                  <a:gd name="T17" fmla="*/ 2872 h 3695"/>
                  <a:gd name="T18" fmla="*/ 4308 w 4308"/>
                  <a:gd name="T19" fmla="*/ 1480 h 3695"/>
                  <a:gd name="T20" fmla="*/ 4308 w 4308"/>
                  <a:gd name="T21" fmla="*/ 1387 h 3695"/>
                  <a:gd name="T22" fmla="*/ 2921 w 4308"/>
                  <a:gd name="T23" fmla="*/ 0 h 3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08" h="3695">
                    <a:moveTo>
                      <a:pt x="2921" y="0"/>
                    </a:moveTo>
                    <a:cubicBezTo>
                      <a:pt x="1388" y="0"/>
                      <a:pt x="1388" y="0"/>
                      <a:pt x="1388" y="0"/>
                    </a:cubicBezTo>
                    <a:cubicBezTo>
                      <a:pt x="624" y="0"/>
                      <a:pt x="0" y="623"/>
                      <a:pt x="0" y="1387"/>
                    </a:cubicBezTo>
                    <a:cubicBezTo>
                      <a:pt x="0" y="1480"/>
                      <a:pt x="0" y="1480"/>
                      <a:pt x="0" y="1480"/>
                    </a:cubicBezTo>
                    <a:cubicBezTo>
                      <a:pt x="0" y="2245"/>
                      <a:pt x="624" y="2872"/>
                      <a:pt x="1388" y="2872"/>
                    </a:cubicBezTo>
                    <a:cubicBezTo>
                      <a:pt x="1884" y="2872"/>
                      <a:pt x="1884" y="2872"/>
                      <a:pt x="1884" y="2872"/>
                    </a:cubicBezTo>
                    <a:cubicBezTo>
                      <a:pt x="1573" y="3695"/>
                      <a:pt x="1573" y="3695"/>
                      <a:pt x="1573" y="3695"/>
                    </a:cubicBezTo>
                    <a:cubicBezTo>
                      <a:pt x="2759" y="2872"/>
                      <a:pt x="2759" y="2872"/>
                      <a:pt x="2759" y="2872"/>
                    </a:cubicBezTo>
                    <a:cubicBezTo>
                      <a:pt x="2921" y="2872"/>
                      <a:pt x="2921" y="2872"/>
                      <a:pt x="2921" y="2872"/>
                    </a:cubicBezTo>
                    <a:cubicBezTo>
                      <a:pt x="3685" y="2872"/>
                      <a:pt x="4308" y="2245"/>
                      <a:pt x="4308" y="1480"/>
                    </a:cubicBezTo>
                    <a:cubicBezTo>
                      <a:pt x="4308" y="1387"/>
                      <a:pt x="4308" y="1387"/>
                      <a:pt x="4308" y="1387"/>
                    </a:cubicBezTo>
                    <a:cubicBezTo>
                      <a:pt x="4308" y="623"/>
                      <a:pt x="3685" y="0"/>
                      <a:pt x="2921" y="0"/>
                    </a:cubicBezTo>
                    <a:close/>
                  </a:path>
                </a:pathLst>
              </a:custGeom>
              <a:solidFill>
                <a:srgbClr val="CE6E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işļîḓe">
                <a:extLst>
                  <a:ext uri="{FF2B5EF4-FFF2-40B4-BE49-F238E27FC236}">
                    <a16:creationId xmlns:a16="http://schemas.microsoft.com/office/drawing/2014/main" id="{6FA1A1AA-7406-4B70-9822-AF4AA9177FC7}"/>
                  </a:ext>
                </a:extLst>
              </p:cNvPr>
              <p:cNvSpPr/>
              <p:nvPr/>
            </p:nvSpPr>
            <p:spPr bwMode="auto">
              <a:xfrm>
                <a:off x="6203973" y="1944467"/>
                <a:ext cx="1071028" cy="915954"/>
              </a:xfrm>
              <a:custGeom>
                <a:avLst/>
                <a:gdLst>
                  <a:gd name="T0" fmla="*/ 1195 w 3708"/>
                  <a:gd name="T1" fmla="*/ 0 h 3176"/>
                  <a:gd name="T2" fmla="*/ 2514 w 3708"/>
                  <a:gd name="T3" fmla="*/ 0 h 3176"/>
                  <a:gd name="T4" fmla="*/ 3708 w 3708"/>
                  <a:gd name="T5" fmla="*/ 1192 h 3176"/>
                  <a:gd name="T6" fmla="*/ 3708 w 3708"/>
                  <a:gd name="T7" fmla="*/ 1272 h 3176"/>
                  <a:gd name="T8" fmla="*/ 2514 w 3708"/>
                  <a:gd name="T9" fmla="*/ 2468 h 3176"/>
                  <a:gd name="T10" fmla="*/ 2087 w 3708"/>
                  <a:gd name="T11" fmla="*/ 2468 h 3176"/>
                  <a:gd name="T12" fmla="*/ 2355 w 3708"/>
                  <a:gd name="T13" fmla="*/ 3176 h 3176"/>
                  <a:gd name="T14" fmla="*/ 1335 w 3708"/>
                  <a:gd name="T15" fmla="*/ 2468 h 3176"/>
                  <a:gd name="T16" fmla="*/ 1195 w 3708"/>
                  <a:gd name="T17" fmla="*/ 2468 h 3176"/>
                  <a:gd name="T18" fmla="*/ 0 w 3708"/>
                  <a:gd name="T19" fmla="*/ 1272 h 3176"/>
                  <a:gd name="T20" fmla="*/ 0 w 3708"/>
                  <a:gd name="T21" fmla="*/ 1192 h 3176"/>
                  <a:gd name="T22" fmla="*/ 1195 w 3708"/>
                  <a:gd name="T23" fmla="*/ 0 h 3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08" h="3176">
                    <a:moveTo>
                      <a:pt x="1195" y="0"/>
                    </a:moveTo>
                    <a:cubicBezTo>
                      <a:pt x="2514" y="0"/>
                      <a:pt x="2514" y="0"/>
                      <a:pt x="2514" y="0"/>
                    </a:cubicBezTo>
                    <a:cubicBezTo>
                      <a:pt x="3171" y="0"/>
                      <a:pt x="3708" y="534"/>
                      <a:pt x="3708" y="1192"/>
                    </a:cubicBezTo>
                    <a:cubicBezTo>
                      <a:pt x="3708" y="1272"/>
                      <a:pt x="3708" y="1272"/>
                      <a:pt x="3708" y="1272"/>
                    </a:cubicBezTo>
                    <a:cubicBezTo>
                      <a:pt x="3708" y="1929"/>
                      <a:pt x="3171" y="2468"/>
                      <a:pt x="2514" y="2468"/>
                    </a:cubicBezTo>
                    <a:cubicBezTo>
                      <a:pt x="2087" y="2468"/>
                      <a:pt x="2087" y="2468"/>
                      <a:pt x="2087" y="2468"/>
                    </a:cubicBezTo>
                    <a:cubicBezTo>
                      <a:pt x="2355" y="3176"/>
                      <a:pt x="2355" y="3176"/>
                      <a:pt x="2355" y="3176"/>
                    </a:cubicBezTo>
                    <a:cubicBezTo>
                      <a:pt x="1335" y="2468"/>
                      <a:pt x="1335" y="2468"/>
                      <a:pt x="1335" y="2468"/>
                    </a:cubicBezTo>
                    <a:cubicBezTo>
                      <a:pt x="1195" y="2468"/>
                      <a:pt x="1195" y="2468"/>
                      <a:pt x="1195" y="2468"/>
                    </a:cubicBezTo>
                    <a:cubicBezTo>
                      <a:pt x="538" y="2468"/>
                      <a:pt x="0" y="1929"/>
                      <a:pt x="0" y="1272"/>
                    </a:cubicBezTo>
                    <a:cubicBezTo>
                      <a:pt x="0" y="1192"/>
                      <a:pt x="0" y="1192"/>
                      <a:pt x="0" y="1192"/>
                    </a:cubicBezTo>
                    <a:cubicBezTo>
                      <a:pt x="0" y="534"/>
                      <a:pt x="538" y="0"/>
                      <a:pt x="1195" y="0"/>
                    </a:cubicBezTo>
                    <a:close/>
                  </a:path>
                </a:pathLst>
              </a:custGeom>
              <a:solidFill>
                <a:srgbClr val="DD6C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ísḻïďe">
                <a:extLst>
                  <a:ext uri="{FF2B5EF4-FFF2-40B4-BE49-F238E27FC236}">
                    <a16:creationId xmlns:a16="http://schemas.microsoft.com/office/drawing/2014/main" id="{E97A602D-BC55-4B7C-A009-E451E60E7BAD}"/>
                  </a:ext>
                </a:extLst>
              </p:cNvPr>
              <p:cNvSpPr/>
              <p:nvPr/>
            </p:nvSpPr>
            <p:spPr bwMode="auto">
              <a:xfrm>
                <a:off x="4661924" y="1209675"/>
                <a:ext cx="1540600" cy="1318858"/>
              </a:xfrm>
              <a:custGeom>
                <a:avLst/>
                <a:gdLst>
                  <a:gd name="T0" fmla="*/ 3615 w 5332"/>
                  <a:gd name="T1" fmla="*/ 0 h 4570"/>
                  <a:gd name="T2" fmla="*/ 1718 w 5332"/>
                  <a:gd name="T3" fmla="*/ 0 h 4570"/>
                  <a:gd name="T4" fmla="*/ 0 w 5332"/>
                  <a:gd name="T5" fmla="*/ 1714 h 4570"/>
                  <a:gd name="T6" fmla="*/ 0 w 5332"/>
                  <a:gd name="T7" fmla="*/ 1829 h 4570"/>
                  <a:gd name="T8" fmla="*/ 1718 w 5332"/>
                  <a:gd name="T9" fmla="*/ 3552 h 4570"/>
                  <a:gd name="T10" fmla="*/ 2332 w 5332"/>
                  <a:gd name="T11" fmla="*/ 3552 h 4570"/>
                  <a:gd name="T12" fmla="*/ 1947 w 5332"/>
                  <a:gd name="T13" fmla="*/ 4570 h 4570"/>
                  <a:gd name="T14" fmla="*/ 3414 w 5332"/>
                  <a:gd name="T15" fmla="*/ 3552 h 4570"/>
                  <a:gd name="T16" fmla="*/ 3615 w 5332"/>
                  <a:gd name="T17" fmla="*/ 3552 h 4570"/>
                  <a:gd name="T18" fmla="*/ 5332 w 5332"/>
                  <a:gd name="T19" fmla="*/ 1829 h 4570"/>
                  <a:gd name="T20" fmla="*/ 5332 w 5332"/>
                  <a:gd name="T21" fmla="*/ 1714 h 4570"/>
                  <a:gd name="T22" fmla="*/ 3615 w 5332"/>
                  <a:gd name="T23" fmla="*/ 0 h 4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32" h="4570">
                    <a:moveTo>
                      <a:pt x="3615" y="0"/>
                    </a:moveTo>
                    <a:cubicBezTo>
                      <a:pt x="1718" y="0"/>
                      <a:pt x="1718" y="0"/>
                      <a:pt x="1718" y="0"/>
                    </a:cubicBezTo>
                    <a:cubicBezTo>
                      <a:pt x="773" y="0"/>
                      <a:pt x="0" y="769"/>
                      <a:pt x="0" y="1714"/>
                    </a:cubicBezTo>
                    <a:cubicBezTo>
                      <a:pt x="0" y="1829"/>
                      <a:pt x="0" y="1829"/>
                      <a:pt x="0" y="1829"/>
                    </a:cubicBezTo>
                    <a:cubicBezTo>
                      <a:pt x="0" y="2775"/>
                      <a:pt x="773" y="3552"/>
                      <a:pt x="1718" y="3552"/>
                    </a:cubicBezTo>
                    <a:cubicBezTo>
                      <a:pt x="2332" y="3552"/>
                      <a:pt x="2332" y="3552"/>
                      <a:pt x="2332" y="3552"/>
                    </a:cubicBezTo>
                    <a:cubicBezTo>
                      <a:pt x="1947" y="4570"/>
                      <a:pt x="1947" y="4570"/>
                      <a:pt x="1947" y="4570"/>
                    </a:cubicBezTo>
                    <a:cubicBezTo>
                      <a:pt x="3414" y="3552"/>
                      <a:pt x="3414" y="3552"/>
                      <a:pt x="3414" y="3552"/>
                    </a:cubicBezTo>
                    <a:cubicBezTo>
                      <a:pt x="3615" y="3552"/>
                      <a:pt x="3615" y="3552"/>
                      <a:pt x="3615" y="3552"/>
                    </a:cubicBezTo>
                    <a:cubicBezTo>
                      <a:pt x="4560" y="3552"/>
                      <a:pt x="5332" y="2775"/>
                      <a:pt x="5332" y="1829"/>
                    </a:cubicBezTo>
                    <a:cubicBezTo>
                      <a:pt x="5332" y="1714"/>
                      <a:pt x="5332" y="1714"/>
                      <a:pt x="5332" y="1714"/>
                    </a:cubicBezTo>
                    <a:cubicBezTo>
                      <a:pt x="5332" y="769"/>
                      <a:pt x="4560" y="0"/>
                      <a:pt x="3615" y="0"/>
                    </a:cubicBezTo>
                    <a:close/>
                  </a:path>
                </a:pathLst>
              </a:custGeom>
              <a:solidFill>
                <a:srgbClr val="C168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îS1iḋê">
                <a:extLst>
                  <a:ext uri="{FF2B5EF4-FFF2-40B4-BE49-F238E27FC236}">
                    <a16:creationId xmlns:a16="http://schemas.microsoft.com/office/drawing/2014/main" id="{19F51457-AF85-44DB-A772-E5CD39EC70E9}"/>
                  </a:ext>
                </a:extLst>
              </p:cNvPr>
              <p:cNvSpPr/>
              <p:nvPr/>
            </p:nvSpPr>
            <p:spPr bwMode="auto">
              <a:xfrm>
                <a:off x="3751767" y="2195195"/>
                <a:ext cx="166669" cy="166669"/>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ïṥľíḑe">
                <a:extLst>
                  <a:ext uri="{FF2B5EF4-FFF2-40B4-BE49-F238E27FC236}">
                    <a16:creationId xmlns:a16="http://schemas.microsoft.com/office/drawing/2014/main" id="{13DDF495-2319-41A5-B462-6E14BF1420FE}"/>
                  </a:ext>
                </a:extLst>
              </p:cNvPr>
              <p:cNvSpPr/>
              <p:nvPr/>
            </p:nvSpPr>
            <p:spPr bwMode="auto">
              <a:xfrm>
                <a:off x="4044524" y="2195195"/>
                <a:ext cx="166669" cy="166669"/>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îSḷiḓé">
                <a:extLst>
                  <a:ext uri="{FF2B5EF4-FFF2-40B4-BE49-F238E27FC236}">
                    <a16:creationId xmlns:a16="http://schemas.microsoft.com/office/drawing/2014/main" id="{1FB310BC-14BF-43EC-88A9-285326F274F4}"/>
                  </a:ext>
                </a:extLst>
              </p:cNvPr>
              <p:cNvSpPr/>
              <p:nvPr/>
            </p:nvSpPr>
            <p:spPr bwMode="auto">
              <a:xfrm>
                <a:off x="4337282" y="2195195"/>
                <a:ext cx="166669" cy="166669"/>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íš1ïḍè">
                <a:extLst>
                  <a:ext uri="{FF2B5EF4-FFF2-40B4-BE49-F238E27FC236}">
                    <a16:creationId xmlns:a16="http://schemas.microsoft.com/office/drawing/2014/main" id="{227FA737-61C4-451A-BDA6-EBF2DF2DE79E}"/>
                  </a:ext>
                </a:extLst>
              </p:cNvPr>
              <p:cNvSpPr/>
              <p:nvPr/>
            </p:nvSpPr>
            <p:spPr bwMode="auto">
              <a:xfrm>
                <a:off x="4956131" y="1615477"/>
                <a:ext cx="210148" cy="211597"/>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ïŝḻíďè">
                <a:extLst>
                  <a:ext uri="{FF2B5EF4-FFF2-40B4-BE49-F238E27FC236}">
                    <a16:creationId xmlns:a16="http://schemas.microsoft.com/office/drawing/2014/main" id="{23CAF839-7B25-412D-9CC7-225EB95058F5}"/>
                  </a:ext>
                </a:extLst>
              </p:cNvPr>
              <p:cNvSpPr/>
              <p:nvPr/>
            </p:nvSpPr>
            <p:spPr bwMode="auto">
              <a:xfrm>
                <a:off x="5327150" y="1615477"/>
                <a:ext cx="211597" cy="211597"/>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ïṧḻiḋê">
                <a:extLst>
                  <a:ext uri="{FF2B5EF4-FFF2-40B4-BE49-F238E27FC236}">
                    <a16:creationId xmlns:a16="http://schemas.microsoft.com/office/drawing/2014/main" id="{965D6F9C-4CFA-4157-9009-BD7E3BFFEAB5}"/>
                  </a:ext>
                </a:extLst>
              </p:cNvPr>
              <p:cNvSpPr/>
              <p:nvPr/>
            </p:nvSpPr>
            <p:spPr bwMode="auto">
              <a:xfrm>
                <a:off x="5698169" y="1615477"/>
                <a:ext cx="211597" cy="211597"/>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íṧľîḑè">
                <a:extLst>
                  <a:ext uri="{FF2B5EF4-FFF2-40B4-BE49-F238E27FC236}">
                    <a16:creationId xmlns:a16="http://schemas.microsoft.com/office/drawing/2014/main" id="{71EBE66F-BBD7-4E6A-AD2D-71634BE2EF85}"/>
                  </a:ext>
                </a:extLst>
              </p:cNvPr>
              <p:cNvSpPr/>
              <p:nvPr/>
            </p:nvSpPr>
            <p:spPr bwMode="auto">
              <a:xfrm>
                <a:off x="7689500" y="2437227"/>
                <a:ext cx="165220" cy="165220"/>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iṧľíḋé">
                <a:extLst>
                  <a:ext uri="{FF2B5EF4-FFF2-40B4-BE49-F238E27FC236}">
                    <a16:creationId xmlns:a16="http://schemas.microsoft.com/office/drawing/2014/main" id="{FB23FB36-F418-45EE-ACF2-7DAB0CED4705}"/>
                  </a:ext>
                </a:extLst>
              </p:cNvPr>
              <p:cNvSpPr/>
              <p:nvPr/>
            </p:nvSpPr>
            <p:spPr bwMode="auto">
              <a:xfrm>
                <a:off x="7980808" y="2437227"/>
                <a:ext cx="166669" cy="165220"/>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íśľíḋe">
                <a:extLst>
                  <a:ext uri="{FF2B5EF4-FFF2-40B4-BE49-F238E27FC236}">
                    <a16:creationId xmlns:a16="http://schemas.microsoft.com/office/drawing/2014/main" id="{4CC95FFD-EE35-49A5-8BE8-87A1F41E95E9}"/>
                  </a:ext>
                </a:extLst>
              </p:cNvPr>
              <p:cNvSpPr/>
              <p:nvPr/>
            </p:nvSpPr>
            <p:spPr bwMode="auto">
              <a:xfrm>
                <a:off x="8273565" y="2437227"/>
                <a:ext cx="165220" cy="165220"/>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iŝḷîḍé">
                <a:extLst>
                  <a:ext uri="{FF2B5EF4-FFF2-40B4-BE49-F238E27FC236}">
                    <a16:creationId xmlns:a16="http://schemas.microsoft.com/office/drawing/2014/main" id="{2FD28ED8-4039-4DC7-893A-7C252833F255}"/>
                  </a:ext>
                </a:extLst>
              </p:cNvPr>
              <p:cNvSpPr/>
              <p:nvPr/>
            </p:nvSpPr>
            <p:spPr bwMode="auto">
              <a:xfrm>
                <a:off x="6448904" y="2227079"/>
                <a:ext cx="128987" cy="128987"/>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ïṩļïḑé">
                <a:extLst>
                  <a:ext uri="{FF2B5EF4-FFF2-40B4-BE49-F238E27FC236}">
                    <a16:creationId xmlns:a16="http://schemas.microsoft.com/office/drawing/2014/main" id="{FE80B276-860A-4F70-AF2D-44D2B57B3C96}"/>
                  </a:ext>
                </a:extLst>
              </p:cNvPr>
              <p:cNvSpPr/>
              <p:nvPr/>
            </p:nvSpPr>
            <p:spPr bwMode="auto">
              <a:xfrm>
                <a:off x="6674994" y="2227079"/>
                <a:ext cx="128987" cy="128987"/>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iṥḻïḑê">
                <a:extLst>
                  <a:ext uri="{FF2B5EF4-FFF2-40B4-BE49-F238E27FC236}">
                    <a16:creationId xmlns:a16="http://schemas.microsoft.com/office/drawing/2014/main" id="{499F801E-CF94-4259-B805-BCCB7358EB1D}"/>
                  </a:ext>
                </a:extLst>
              </p:cNvPr>
              <p:cNvSpPr/>
              <p:nvPr/>
            </p:nvSpPr>
            <p:spPr bwMode="auto">
              <a:xfrm>
                <a:off x="6902533" y="2227079"/>
                <a:ext cx="128987" cy="128987"/>
              </a:xfrm>
              <a:prstGeom prst="ellipse">
                <a:avLst/>
              </a:prstGeom>
              <a:solidFill>
                <a:srgbClr val="FFED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162" name="network-connection_81082"/>
          <p:cNvSpPr>
            <a:spLocks noChangeAspect="1"/>
          </p:cNvSpPr>
          <p:nvPr/>
        </p:nvSpPr>
        <p:spPr bwMode="auto">
          <a:xfrm>
            <a:off x="6210810" y="3101176"/>
            <a:ext cx="609685" cy="608766"/>
          </a:xfrm>
          <a:custGeom>
            <a:avLst/>
            <a:gdLst>
              <a:gd name="T0" fmla="*/ 5847 w 6130"/>
              <a:gd name="T1" fmla="*/ 4531 h 6130"/>
              <a:gd name="T2" fmla="*/ 5530 w 6130"/>
              <a:gd name="T3" fmla="*/ 4531 h 6130"/>
              <a:gd name="T4" fmla="*/ 5530 w 6130"/>
              <a:gd name="T5" fmla="*/ 4463 h 6130"/>
              <a:gd name="T6" fmla="*/ 4132 w 6130"/>
              <a:gd name="T7" fmla="*/ 3065 h 6130"/>
              <a:gd name="T8" fmla="*/ 3265 w 6130"/>
              <a:gd name="T9" fmla="*/ 3065 h 6130"/>
              <a:gd name="T10" fmla="*/ 3265 w 6130"/>
              <a:gd name="T11" fmla="*/ 1599 h 6130"/>
              <a:gd name="T12" fmla="*/ 3581 w 6130"/>
              <a:gd name="T13" fmla="*/ 1599 h 6130"/>
              <a:gd name="T14" fmla="*/ 3864 w 6130"/>
              <a:gd name="T15" fmla="*/ 1316 h 6130"/>
              <a:gd name="T16" fmla="*/ 3864 w 6130"/>
              <a:gd name="T17" fmla="*/ 283 h 6130"/>
              <a:gd name="T18" fmla="*/ 3581 w 6130"/>
              <a:gd name="T19" fmla="*/ 0 h 6130"/>
              <a:gd name="T20" fmla="*/ 2549 w 6130"/>
              <a:gd name="T21" fmla="*/ 0 h 6130"/>
              <a:gd name="T22" fmla="*/ 2265 w 6130"/>
              <a:gd name="T23" fmla="*/ 283 h 6130"/>
              <a:gd name="T24" fmla="*/ 2265 w 6130"/>
              <a:gd name="T25" fmla="*/ 1316 h 6130"/>
              <a:gd name="T26" fmla="*/ 2549 w 6130"/>
              <a:gd name="T27" fmla="*/ 1599 h 6130"/>
              <a:gd name="T28" fmla="*/ 2865 w 6130"/>
              <a:gd name="T29" fmla="*/ 1599 h 6130"/>
              <a:gd name="T30" fmla="*/ 2865 w 6130"/>
              <a:gd name="T31" fmla="*/ 3065 h 6130"/>
              <a:gd name="T32" fmla="*/ 1998 w 6130"/>
              <a:gd name="T33" fmla="*/ 3065 h 6130"/>
              <a:gd name="T34" fmla="*/ 600 w 6130"/>
              <a:gd name="T35" fmla="*/ 4463 h 6130"/>
              <a:gd name="T36" fmla="*/ 600 w 6130"/>
              <a:gd name="T37" fmla="*/ 4531 h 6130"/>
              <a:gd name="T38" fmla="*/ 283 w 6130"/>
              <a:gd name="T39" fmla="*/ 4531 h 6130"/>
              <a:gd name="T40" fmla="*/ 0 w 6130"/>
              <a:gd name="T41" fmla="*/ 4814 h 6130"/>
              <a:gd name="T42" fmla="*/ 0 w 6130"/>
              <a:gd name="T43" fmla="*/ 5847 h 6130"/>
              <a:gd name="T44" fmla="*/ 283 w 6130"/>
              <a:gd name="T45" fmla="*/ 6130 h 6130"/>
              <a:gd name="T46" fmla="*/ 1316 w 6130"/>
              <a:gd name="T47" fmla="*/ 6130 h 6130"/>
              <a:gd name="T48" fmla="*/ 1599 w 6130"/>
              <a:gd name="T49" fmla="*/ 5847 h 6130"/>
              <a:gd name="T50" fmla="*/ 1599 w 6130"/>
              <a:gd name="T51" fmla="*/ 4814 h 6130"/>
              <a:gd name="T52" fmla="*/ 1316 w 6130"/>
              <a:gd name="T53" fmla="*/ 4531 h 6130"/>
              <a:gd name="T54" fmla="*/ 999 w 6130"/>
              <a:gd name="T55" fmla="*/ 4531 h 6130"/>
              <a:gd name="T56" fmla="*/ 999 w 6130"/>
              <a:gd name="T57" fmla="*/ 4463 h 6130"/>
              <a:gd name="T58" fmla="*/ 1998 w 6130"/>
              <a:gd name="T59" fmla="*/ 3465 h 6130"/>
              <a:gd name="T60" fmla="*/ 2865 w 6130"/>
              <a:gd name="T61" fmla="*/ 3465 h 6130"/>
              <a:gd name="T62" fmla="*/ 2865 w 6130"/>
              <a:gd name="T63" fmla="*/ 4531 h 6130"/>
              <a:gd name="T64" fmla="*/ 2549 w 6130"/>
              <a:gd name="T65" fmla="*/ 4531 h 6130"/>
              <a:gd name="T66" fmla="*/ 2265 w 6130"/>
              <a:gd name="T67" fmla="*/ 4814 h 6130"/>
              <a:gd name="T68" fmla="*/ 2265 w 6130"/>
              <a:gd name="T69" fmla="*/ 5847 h 6130"/>
              <a:gd name="T70" fmla="*/ 2549 w 6130"/>
              <a:gd name="T71" fmla="*/ 6130 h 6130"/>
              <a:gd name="T72" fmla="*/ 3581 w 6130"/>
              <a:gd name="T73" fmla="*/ 6130 h 6130"/>
              <a:gd name="T74" fmla="*/ 3864 w 6130"/>
              <a:gd name="T75" fmla="*/ 5847 h 6130"/>
              <a:gd name="T76" fmla="*/ 3864 w 6130"/>
              <a:gd name="T77" fmla="*/ 4814 h 6130"/>
              <a:gd name="T78" fmla="*/ 3581 w 6130"/>
              <a:gd name="T79" fmla="*/ 4531 h 6130"/>
              <a:gd name="T80" fmla="*/ 3265 w 6130"/>
              <a:gd name="T81" fmla="*/ 4531 h 6130"/>
              <a:gd name="T82" fmla="*/ 3265 w 6130"/>
              <a:gd name="T83" fmla="*/ 3465 h 6130"/>
              <a:gd name="T84" fmla="*/ 4132 w 6130"/>
              <a:gd name="T85" fmla="*/ 3465 h 6130"/>
              <a:gd name="T86" fmla="*/ 5130 w 6130"/>
              <a:gd name="T87" fmla="*/ 4463 h 6130"/>
              <a:gd name="T88" fmla="*/ 5130 w 6130"/>
              <a:gd name="T89" fmla="*/ 4531 h 6130"/>
              <a:gd name="T90" fmla="*/ 4814 w 6130"/>
              <a:gd name="T91" fmla="*/ 4531 h 6130"/>
              <a:gd name="T92" fmla="*/ 4531 w 6130"/>
              <a:gd name="T93" fmla="*/ 4814 h 6130"/>
              <a:gd name="T94" fmla="*/ 4531 w 6130"/>
              <a:gd name="T95" fmla="*/ 5847 h 6130"/>
              <a:gd name="T96" fmla="*/ 4814 w 6130"/>
              <a:gd name="T97" fmla="*/ 6130 h 6130"/>
              <a:gd name="T98" fmla="*/ 5847 w 6130"/>
              <a:gd name="T99" fmla="*/ 6130 h 6130"/>
              <a:gd name="T100" fmla="*/ 6130 w 6130"/>
              <a:gd name="T101" fmla="*/ 5847 h 6130"/>
              <a:gd name="T102" fmla="*/ 6130 w 6130"/>
              <a:gd name="T103" fmla="*/ 4814 h 6130"/>
              <a:gd name="T104" fmla="*/ 5847 w 6130"/>
              <a:gd name="T105" fmla="*/ 4531 h 6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30" h="6130">
                <a:moveTo>
                  <a:pt x="5847" y="4531"/>
                </a:moveTo>
                <a:lnTo>
                  <a:pt x="5530" y="4531"/>
                </a:lnTo>
                <a:lnTo>
                  <a:pt x="5530" y="4463"/>
                </a:lnTo>
                <a:cubicBezTo>
                  <a:pt x="5530" y="3692"/>
                  <a:pt x="4903" y="3065"/>
                  <a:pt x="4132" y="3065"/>
                </a:cubicBezTo>
                <a:lnTo>
                  <a:pt x="3265" y="3065"/>
                </a:lnTo>
                <a:lnTo>
                  <a:pt x="3265" y="1599"/>
                </a:lnTo>
                <a:lnTo>
                  <a:pt x="3581" y="1599"/>
                </a:lnTo>
                <a:cubicBezTo>
                  <a:pt x="3738" y="1599"/>
                  <a:pt x="3864" y="1472"/>
                  <a:pt x="3864" y="1316"/>
                </a:cubicBezTo>
                <a:lnTo>
                  <a:pt x="3864" y="283"/>
                </a:lnTo>
                <a:cubicBezTo>
                  <a:pt x="3864" y="127"/>
                  <a:pt x="3738" y="0"/>
                  <a:pt x="3581" y="0"/>
                </a:cubicBezTo>
                <a:lnTo>
                  <a:pt x="2549" y="0"/>
                </a:lnTo>
                <a:cubicBezTo>
                  <a:pt x="2392" y="0"/>
                  <a:pt x="2265" y="127"/>
                  <a:pt x="2265" y="283"/>
                </a:cubicBezTo>
                <a:lnTo>
                  <a:pt x="2265" y="1316"/>
                </a:lnTo>
                <a:cubicBezTo>
                  <a:pt x="2265" y="1472"/>
                  <a:pt x="2392" y="1599"/>
                  <a:pt x="2549" y="1599"/>
                </a:cubicBezTo>
                <a:lnTo>
                  <a:pt x="2865" y="1599"/>
                </a:lnTo>
                <a:lnTo>
                  <a:pt x="2865" y="3065"/>
                </a:lnTo>
                <a:lnTo>
                  <a:pt x="1998" y="3065"/>
                </a:lnTo>
                <a:cubicBezTo>
                  <a:pt x="1227" y="3065"/>
                  <a:pt x="600" y="3692"/>
                  <a:pt x="600" y="4463"/>
                </a:cubicBezTo>
                <a:lnTo>
                  <a:pt x="600" y="4531"/>
                </a:lnTo>
                <a:lnTo>
                  <a:pt x="283" y="4531"/>
                </a:lnTo>
                <a:cubicBezTo>
                  <a:pt x="127" y="4531"/>
                  <a:pt x="0" y="4658"/>
                  <a:pt x="0" y="4814"/>
                </a:cubicBezTo>
                <a:lnTo>
                  <a:pt x="0" y="5847"/>
                </a:lnTo>
                <a:cubicBezTo>
                  <a:pt x="0" y="6003"/>
                  <a:pt x="127" y="6130"/>
                  <a:pt x="283" y="6130"/>
                </a:cubicBezTo>
                <a:lnTo>
                  <a:pt x="1316" y="6130"/>
                </a:lnTo>
                <a:cubicBezTo>
                  <a:pt x="1472" y="6130"/>
                  <a:pt x="1599" y="6003"/>
                  <a:pt x="1599" y="5847"/>
                </a:cubicBezTo>
                <a:lnTo>
                  <a:pt x="1599" y="4814"/>
                </a:lnTo>
                <a:cubicBezTo>
                  <a:pt x="1599" y="4658"/>
                  <a:pt x="1472" y="4531"/>
                  <a:pt x="1316" y="4531"/>
                </a:cubicBezTo>
                <a:lnTo>
                  <a:pt x="999" y="4531"/>
                </a:lnTo>
                <a:lnTo>
                  <a:pt x="999" y="4463"/>
                </a:lnTo>
                <a:cubicBezTo>
                  <a:pt x="999" y="3913"/>
                  <a:pt x="1447" y="3465"/>
                  <a:pt x="1998" y="3465"/>
                </a:cubicBezTo>
                <a:lnTo>
                  <a:pt x="2865" y="3465"/>
                </a:lnTo>
                <a:lnTo>
                  <a:pt x="2865" y="4531"/>
                </a:lnTo>
                <a:lnTo>
                  <a:pt x="2549" y="4531"/>
                </a:lnTo>
                <a:cubicBezTo>
                  <a:pt x="2392" y="4531"/>
                  <a:pt x="2265" y="4658"/>
                  <a:pt x="2265" y="4814"/>
                </a:cubicBezTo>
                <a:lnTo>
                  <a:pt x="2265" y="5847"/>
                </a:lnTo>
                <a:cubicBezTo>
                  <a:pt x="2265" y="6003"/>
                  <a:pt x="2392" y="6130"/>
                  <a:pt x="2549" y="6130"/>
                </a:cubicBezTo>
                <a:lnTo>
                  <a:pt x="3581" y="6130"/>
                </a:lnTo>
                <a:cubicBezTo>
                  <a:pt x="3738" y="6130"/>
                  <a:pt x="3864" y="6003"/>
                  <a:pt x="3864" y="5847"/>
                </a:cubicBezTo>
                <a:lnTo>
                  <a:pt x="3864" y="4814"/>
                </a:lnTo>
                <a:cubicBezTo>
                  <a:pt x="3864" y="4658"/>
                  <a:pt x="3738" y="4531"/>
                  <a:pt x="3581" y="4531"/>
                </a:cubicBezTo>
                <a:lnTo>
                  <a:pt x="3265" y="4531"/>
                </a:lnTo>
                <a:lnTo>
                  <a:pt x="3265" y="3465"/>
                </a:lnTo>
                <a:lnTo>
                  <a:pt x="4132" y="3465"/>
                </a:lnTo>
                <a:cubicBezTo>
                  <a:pt x="4683" y="3465"/>
                  <a:pt x="5130" y="3913"/>
                  <a:pt x="5130" y="4463"/>
                </a:cubicBezTo>
                <a:lnTo>
                  <a:pt x="5130" y="4531"/>
                </a:lnTo>
                <a:lnTo>
                  <a:pt x="4814" y="4531"/>
                </a:lnTo>
                <a:cubicBezTo>
                  <a:pt x="4657" y="4531"/>
                  <a:pt x="4531" y="4658"/>
                  <a:pt x="4531" y="4814"/>
                </a:cubicBezTo>
                <a:lnTo>
                  <a:pt x="4531" y="5847"/>
                </a:lnTo>
                <a:cubicBezTo>
                  <a:pt x="4531" y="6003"/>
                  <a:pt x="4657" y="6130"/>
                  <a:pt x="4814" y="6130"/>
                </a:cubicBezTo>
                <a:lnTo>
                  <a:pt x="5847" y="6130"/>
                </a:lnTo>
                <a:cubicBezTo>
                  <a:pt x="6003" y="6130"/>
                  <a:pt x="6130" y="6003"/>
                  <a:pt x="6130" y="5847"/>
                </a:cubicBezTo>
                <a:lnTo>
                  <a:pt x="6130" y="4814"/>
                </a:lnTo>
                <a:cubicBezTo>
                  <a:pt x="6130" y="4658"/>
                  <a:pt x="6003" y="4531"/>
                  <a:pt x="5847" y="4531"/>
                </a:cubicBezTo>
                <a:close/>
              </a:path>
            </a:pathLst>
          </a:custGeom>
          <a:solidFill>
            <a:srgbClr val="FFC353"/>
          </a:solidFill>
          <a:ln>
            <a:noFill/>
          </a:ln>
        </p:spPr>
      </p:sp>
    </p:spTree>
    <p:custDataLst>
      <p:tags r:id="rId2"/>
    </p:custDataLst>
    <p:extLst>
      <p:ext uri="{BB962C8B-B14F-4D97-AF65-F5344CB8AC3E}">
        <p14:creationId xmlns:p14="http://schemas.microsoft.com/office/powerpoint/2010/main" val="8416024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524F6A"/>
        </a:solidFill>
        <a:effectLst/>
      </p:bgPr>
    </p:bg>
    <p:spTree>
      <p:nvGrpSpPr>
        <p:cNvPr id="1" name=""/>
        <p:cNvGrpSpPr/>
        <p:nvPr/>
      </p:nvGrpSpPr>
      <p:grpSpPr>
        <a:xfrm>
          <a:off x="0" y="0"/>
          <a:ext cx="0" cy="0"/>
          <a:chOff x="0" y="0"/>
          <a:chExt cx="0" cy="0"/>
        </a:xfrm>
      </p:grpSpPr>
      <p:grpSp>
        <p:nvGrpSpPr>
          <p:cNvPr id="4" name="组合 3"/>
          <p:cNvGrpSpPr/>
          <p:nvPr/>
        </p:nvGrpSpPr>
        <p:grpSpPr>
          <a:xfrm>
            <a:off x="1735504" y="1938938"/>
            <a:ext cx="9108701" cy="2339102"/>
            <a:chOff x="2952637" y="409996"/>
            <a:chExt cx="6724650" cy="2339102"/>
          </a:xfrm>
        </p:grpSpPr>
        <p:sp>
          <p:nvSpPr>
            <p:cNvPr id="5" name="文本框 4"/>
            <p:cNvSpPr txBox="1"/>
            <p:nvPr/>
          </p:nvSpPr>
          <p:spPr>
            <a:xfrm>
              <a:off x="4414033" y="409996"/>
              <a:ext cx="3801858" cy="1323439"/>
            </a:xfrm>
            <a:prstGeom prst="rect">
              <a:avLst/>
            </a:prstGeom>
            <a:noFill/>
          </p:spPr>
          <p:txBody>
            <a:bodyPr wrap="square" rtlCol="0">
              <a:spAutoFit/>
            </a:bodyPr>
            <a:lstStyle/>
            <a:p>
              <a:pPr algn="ctr"/>
              <a:r>
                <a:rPr lang="zh-CN" altLang="en-US" sz="8000" dirty="0">
                  <a:solidFill>
                    <a:schemeClr val="bg1"/>
                  </a:solidFill>
                  <a:latin typeface="微软雅黑" panose="020B0503020204020204" pitchFamily="34" charset="-122"/>
                  <a:ea typeface="微软雅黑" panose="020B0503020204020204" pitchFamily="34" charset="-122"/>
                </a:rPr>
                <a:t>感谢聆听</a:t>
              </a:r>
            </a:p>
          </p:txBody>
        </p:sp>
        <p:sp>
          <p:nvSpPr>
            <p:cNvPr id="6" name="文本框 5"/>
            <p:cNvSpPr txBox="1"/>
            <p:nvPr/>
          </p:nvSpPr>
          <p:spPr>
            <a:xfrm>
              <a:off x="2952637" y="1733435"/>
              <a:ext cx="6724650" cy="1015663"/>
            </a:xfrm>
            <a:prstGeom prst="rect">
              <a:avLst/>
            </a:prstGeom>
            <a:noFill/>
          </p:spPr>
          <p:txBody>
            <a:bodyPr wrap="square" rtlCol="0">
              <a:spAutoFit/>
            </a:bodyPr>
            <a:lstStyle/>
            <a:p>
              <a:pPr algn="ctr"/>
              <a:r>
                <a:rPr lang="en-US" altLang="zh-CN" sz="6000" dirty="0">
                  <a:solidFill>
                    <a:schemeClr val="bg1"/>
                  </a:solidFill>
                  <a:latin typeface="微软雅黑" panose="020B0503020204020204" pitchFamily="34" charset="-122"/>
                  <a:ea typeface="微软雅黑" panose="020B0503020204020204" pitchFamily="34" charset="-122"/>
                </a:rPr>
                <a:t>THANK YOU</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960084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_CONTENTSID" val="292"/>
  <p:tag name="MH_SECTIONID" val="293,294,"/>
</p:tagLst>
</file>

<file path=ppt/tags/tag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5.xml><?xml version="1.0" encoding="utf-8"?>
<p:tagLst xmlns:a="http://schemas.openxmlformats.org/drawingml/2006/main" xmlns:r="http://schemas.openxmlformats.org/officeDocument/2006/relationships" xmlns:p="http://schemas.openxmlformats.org/presentationml/2006/main">
  <p:tag name="MH" val="20170703113555"/>
  <p:tag name="MH_LIBRARY" val="GRAPHIC"/>
  <p:tag name="MH_TYPE" val="SubTitle"/>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70703113555"/>
  <p:tag name="MH_LIBRARY" val="GRAPHIC"/>
  <p:tag name="MH_TYPE" val="Other"/>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70703113555"/>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70703113555"/>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70703113555"/>
  <p:tag name="MH_LIBRARY" val="GRAPHIC"/>
  <p:tag name="MH_TYPE" val="SubTitle"/>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70703113555"/>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70703113555"/>
  <p:tag name="MH_LIBRARY" val="GRAPHIC"/>
  <p:tag name="MH_TYPE" val="SubTitle"/>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2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2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2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8.xml><?xml version="1.0" encoding="utf-8"?>
<p:tagLst xmlns:a="http://schemas.openxmlformats.org/drawingml/2006/main" xmlns:r="http://schemas.openxmlformats.org/officeDocument/2006/relationships" xmlns:p="http://schemas.openxmlformats.org/presentationml/2006/main">
  <p:tag name="MH" val="20181011142642"/>
  <p:tag name="MH_LIBRARY" val="GRAPHIC"/>
  <p:tag name="MH_TYPE" val="Text"/>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81011142642"/>
  <p:tag name="MH_LIBRARY" val="GRAPHIC"/>
  <p:tag name="MH_TYPE" val="Text"/>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ISLIDE.VECTOR" val="acef9dee-2d70-48f9-a0f5-9bcb15d6252d"/>
</p:tagLst>
</file>

<file path=ppt/tags/tag3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3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3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35.xml><?xml version="1.0" encoding="utf-8"?>
<p:tagLst xmlns:a="http://schemas.openxmlformats.org/drawingml/2006/main" xmlns:r="http://schemas.openxmlformats.org/officeDocument/2006/relationships" xmlns:p="http://schemas.openxmlformats.org/presentationml/2006/main">
  <p:tag name="MH" val="20170725164921"/>
  <p:tag name="MH_LIBRARY" val="GRAPHIC"/>
  <p:tag name="MH_TYPE" val="Title"/>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70725164921"/>
  <p:tag name="MH_LIBRARY" val="GRAPHIC"/>
  <p:tag name="MH_TYPE" val="Other"/>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70725164921"/>
  <p:tag name="MH_LIBRARY" val="GRAPHIC"/>
  <p:tag name="MH_TYPE" val="SubTitle"/>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70725164921"/>
  <p:tag name="MH_LIBRARY" val="GRAPHIC"/>
  <p:tag name="MH_TYPE" val="SubTitle"/>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70725164921"/>
  <p:tag name="MH_LIBRARY" val="GRAPHIC"/>
  <p:tag name="MH_TYPE" val="SubTitle"/>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Text"/>
  <p:tag name="MH" val="20181011142642"/>
  <p:tag name="MH_LIBRARY" val="GRAPHIC"/>
</p:tagLst>
</file>

<file path=ppt/tags/tag4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Text"/>
  <p:tag name="MH" val="20181011142642"/>
  <p:tag name="MH_LIBRARY" val="GRAPHIC"/>
</p:tagLst>
</file>

<file path=ppt/tags/tag42.xml><?xml version="1.0" encoding="utf-8"?>
<p:tagLst xmlns:a="http://schemas.openxmlformats.org/drawingml/2006/main" xmlns:r="http://schemas.openxmlformats.org/officeDocument/2006/relationships" xmlns:p="http://schemas.openxmlformats.org/presentationml/2006/main">
  <p:tag name="ISLIDE.VECTOR" val="096bb03f-3624-4bb7-b64e-8494807e67c4"/>
</p:tagLst>
</file>

<file path=ppt/tags/tag43.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Text"/>
  <p:tag name="MH" val="20181011142642"/>
  <p:tag name="MH_LIBRARY" val="GRAPHIC"/>
</p:tagLst>
</file>

<file path=ppt/tags/tag44.xml><?xml version="1.0" encoding="utf-8"?>
<p:tagLst xmlns:a="http://schemas.openxmlformats.org/drawingml/2006/main" xmlns:r="http://schemas.openxmlformats.org/officeDocument/2006/relationships" xmlns:p="http://schemas.openxmlformats.org/presentationml/2006/main">
  <p:tag name="ISLIDE.VECTOR" val="1023bac6-5706-41a8-8969-67535e3067e4"/>
</p:tagLst>
</file>

<file path=ppt/tags/tag45.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Text"/>
  <p:tag name="MH" val="20181011142642"/>
  <p:tag name="MH_LIBRARY" val="GRAPHIC"/>
</p:tagLst>
</file>

<file path=ppt/tags/tag46.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2"/>
</p:tagLst>
</file>

<file path=ppt/tags/tag47.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3"/>
</p:tagLst>
</file>

<file path=ppt/tags/tag48.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4"/>
</p:tagLst>
</file>

<file path=ppt/tags/tag49.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5"/>
</p:tagLst>
</file>

<file path=ppt/tags/tag50.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6"/>
</p:tagLst>
</file>

<file path=ppt/tags/tag51.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7"/>
</p:tagLst>
</file>

<file path=ppt/tags/tag52.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8"/>
</p:tagLst>
</file>

<file path=ppt/tags/tag53.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9"/>
</p:tagLst>
</file>

<file path=ppt/tags/tag54.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0"/>
</p:tagLst>
</file>

<file path=ppt/tags/tag55.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1"/>
</p:tagLst>
</file>

<file path=ppt/tags/tag56.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2"/>
</p:tagLst>
</file>

<file path=ppt/tags/tag57.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3"/>
</p:tagLst>
</file>

<file path=ppt/tags/tag58.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4"/>
</p:tagLst>
</file>

<file path=ppt/tags/tag59.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5"/>
</p:tagLst>
</file>

<file path=ppt/tags/tag60.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6"/>
</p:tagLst>
</file>

<file path=ppt/tags/tag61.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7"/>
</p:tagLst>
</file>

<file path=ppt/tags/tag62.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8"/>
</p:tagLst>
</file>

<file path=ppt/tags/tag63.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9"/>
</p:tagLst>
</file>

<file path=ppt/tags/tag64.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20"/>
</p:tagLst>
</file>

<file path=ppt/tags/tag65.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21"/>
</p:tagLst>
</file>

<file path=ppt/tags/tag66.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22"/>
</p:tagLst>
</file>

<file path=ppt/tags/tag67.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23"/>
</p:tagLst>
</file>

<file path=ppt/tags/tag68.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SubTitle"/>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SubTitle"/>
  <p:tag name="MH_ORDER" val="2"/>
</p:tagLst>
</file>

<file path=ppt/tags/tag70.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SubTitle"/>
  <p:tag name="MH_ORDER" val="3"/>
</p:tagLst>
</file>

<file path=ppt/tags/tag71.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SubTitle"/>
  <p:tag name="MH_ORDER" val="5"/>
</p:tagLst>
</file>

<file path=ppt/tags/tag72.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SubTitle"/>
  <p:tag name="MH_ORDER" val="4"/>
</p:tagLst>
</file>

<file path=ppt/tags/tag73.xml><?xml version="1.0" encoding="utf-8"?>
<p:tagLst xmlns:a="http://schemas.openxmlformats.org/drawingml/2006/main" xmlns:r="http://schemas.openxmlformats.org/officeDocument/2006/relationships" xmlns:p="http://schemas.openxmlformats.org/presentationml/2006/main">
  <p:tag name="MH" val="20170725172254"/>
  <p:tag name="MH_LIBRARY" val="GRAPHIC"/>
  <p:tag name="MH_TYPE" val="Other"/>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7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7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7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8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8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8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8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8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8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8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8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8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8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9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9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9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9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9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9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9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9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9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99.xml><?xml version="1.0" encoding="utf-8"?>
<p:tagLst xmlns:a="http://schemas.openxmlformats.org/drawingml/2006/main" xmlns:r="http://schemas.openxmlformats.org/officeDocument/2006/relationships" xmlns:p="http://schemas.openxmlformats.org/presentationml/2006/main">
  <p:tag name="ISLIDE.VECTOR" val="b9d2c9f2-12ed-4a34-a74a-098a121884b2"/>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4.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5.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6.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7.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8.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29.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30.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31.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32.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33.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34.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35.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ppt/theme/themeOverride36.xml><?xml version="1.0" encoding="utf-8"?>
<a:themeOverride xmlns:a="http://schemas.openxmlformats.org/drawingml/2006/main">
  <a:clrScheme name="Office">
    <a:dk1>
      <a:srgbClr val="000000"/>
    </a:dk1>
    <a:lt1>
      <a:srgbClr val="FFFFFF"/>
    </a:lt1>
    <a:dk2>
      <a:srgbClr val="44546A"/>
    </a:dk2>
    <a:lt2>
      <a:srgbClr val="E6E4E4"/>
    </a:lt2>
    <a:accent1>
      <a:srgbClr val="A4769D"/>
    </a:accent1>
    <a:accent2>
      <a:srgbClr val="FF6E55"/>
    </a:accent2>
    <a:accent3>
      <a:srgbClr val="FFC353"/>
    </a:accent3>
    <a:accent4>
      <a:srgbClr val="48B49C"/>
    </a:accent4>
    <a:accent5>
      <a:srgbClr val="1A6AA2"/>
    </a:accent5>
    <a:accent6>
      <a:srgbClr val="6EAC46"/>
    </a:accent6>
    <a:hlink>
      <a:srgbClr val="0563C1"/>
    </a:hlink>
    <a:folHlink>
      <a:srgbClr val="954D72"/>
    </a:folHlink>
  </a:clrScheme>
</a:themeOverride>
</file>

<file path=docProps/app.xml><?xml version="1.0" encoding="utf-8"?>
<Properties xmlns="http://schemas.openxmlformats.org/officeDocument/2006/extended-properties" xmlns:vt="http://schemas.openxmlformats.org/officeDocument/2006/docPropsVTypes">
  <TotalTime>977</TotalTime>
  <Words>2272</Words>
  <Application>Microsoft Office PowerPoint</Application>
  <PresentationFormat>宽屏</PresentationFormat>
  <Paragraphs>178</Paragraphs>
  <Slides>42</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42</vt:i4>
      </vt:variant>
    </vt:vector>
  </HeadingPairs>
  <TitlesOfParts>
    <vt:vector size="55" baseType="lpstr">
      <vt:lpstr>Helvetica Neue</vt:lpstr>
      <vt:lpstr>Open Sans Light</vt:lpstr>
      <vt:lpstr>等线</vt:lpstr>
      <vt:lpstr>等线 Light</vt:lpstr>
      <vt:lpstr>宋体</vt:lpstr>
      <vt:lpstr>微软雅黑</vt:lpstr>
      <vt:lpstr>Arial</vt:lpstr>
      <vt:lpstr>Arial Black</vt:lpstr>
      <vt:lpstr>Impact</vt:lpstr>
      <vt:lpstr>Roboto</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龙时富</dc:creator>
  <cp:lastModifiedBy>ZL</cp:lastModifiedBy>
  <cp:revision>111</cp:revision>
  <dcterms:created xsi:type="dcterms:W3CDTF">2016-06-26T03:01:00Z</dcterms:created>
  <dcterms:modified xsi:type="dcterms:W3CDTF">2018-10-11T08:15:19Z</dcterms:modified>
</cp:coreProperties>
</file>