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Override4.xml" ContentType="application/vnd.openxmlformats-officedocument.themeOverr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Override5.xml" ContentType="application/vnd.openxmlformats-officedocument.themeOverride+xml"/>
  <Override PartName="/ppt/theme/themeOverride6.xml" ContentType="application/vnd.openxmlformats-officedocument.themeOverr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Override7.xml" ContentType="application/vnd.openxmlformats-officedocument.themeOverride+xml"/>
  <Override PartName="/ppt/theme/themeOverride8.xml" ContentType="application/vnd.openxmlformats-officedocument.themeOverr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heme/themeOverride9.xml" ContentType="application/vnd.openxmlformats-officedocument.themeOverride+xml"/>
  <Override PartName="/ppt/tags/tag19.xml" ContentType="application/vnd.openxmlformats-officedocument.presentationml.tags+xml"/>
  <Override PartName="/ppt/theme/themeOverride10.xml" ContentType="application/vnd.openxmlformats-officedocument.themeOverride+xml"/>
  <Override PartName="/ppt/tags/tag20.xml" ContentType="application/vnd.openxmlformats-officedocument.presentationml.tags+xml"/>
  <Override PartName="/ppt/theme/themeOverride11.xml" ContentType="application/vnd.openxmlformats-officedocument.themeOverride+xml"/>
  <Override PartName="/ppt/tags/tag21.xml" ContentType="application/vnd.openxmlformats-officedocument.presentationml.tags+xml"/>
  <Override PartName="/ppt/theme/themeOverride12.xml" ContentType="application/vnd.openxmlformats-officedocument.themeOverr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heme/themeOverride13.xml" ContentType="application/vnd.openxmlformats-officedocument.themeOverride+xml"/>
  <Override PartName="/ppt/tags/tag26.xml" ContentType="application/vnd.openxmlformats-officedocument.presentationml.tags+xml"/>
  <Override PartName="/ppt/theme/themeOverride14.xml" ContentType="application/vnd.openxmlformats-officedocument.themeOverride+xml"/>
  <Override PartName="/ppt/theme/themeOverride15.xml" ContentType="application/vnd.openxmlformats-officedocument.themeOverr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heme/themeOverride16.xml" ContentType="application/vnd.openxmlformats-officedocument.themeOverride+xml"/>
  <Override PartName="/ppt/theme/themeOverride17.xml" ContentType="application/vnd.openxmlformats-officedocument.themeOverr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heme/themeOverride18.xml" ContentType="application/vnd.openxmlformats-officedocument.themeOverride+xml"/>
  <Override PartName="/ppt/theme/themeOverride19.xml" ContentType="application/vnd.openxmlformats-officedocument.themeOverride+xml"/>
  <Override PartName="/ppt/tags/tag35.xml" ContentType="application/vnd.openxmlformats-officedocument.presentationml.tags+xml"/>
  <Override PartName="/ppt/theme/themeOverride20.xml" ContentType="application/vnd.openxmlformats-officedocument.themeOverride+xml"/>
  <Override PartName="/ppt/tags/tag36.xml" ContentType="application/vnd.openxmlformats-officedocument.presentationml.tags+xml"/>
  <Override PartName="/ppt/theme/themeOverride21.xml" ContentType="application/vnd.openxmlformats-officedocument.themeOverride+xml"/>
  <Override PartName="/ppt/theme/themeOverride22.xml" ContentType="application/vnd.openxmlformats-officedocument.themeOverr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xml" ContentType="application/vnd.openxmlformats-officedocument.presentationml.notesSl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2.xml" ContentType="application/vnd.openxmlformats-officedocument.presentationml.notesSlide+xml"/>
  <Override PartName="/ppt/theme/themeOverride36.xml" ContentType="application/vnd.openxmlformats-officedocument.themeOverr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heme/themeOverride37.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82" r:id="rId2"/>
    <p:sldId id="258" r:id="rId3"/>
    <p:sldId id="293" r:id="rId4"/>
    <p:sldId id="345" r:id="rId5"/>
    <p:sldId id="348" r:id="rId6"/>
    <p:sldId id="349" r:id="rId7"/>
    <p:sldId id="291" r:id="rId8"/>
    <p:sldId id="352" r:id="rId9"/>
    <p:sldId id="347" r:id="rId10"/>
    <p:sldId id="353" r:id="rId11"/>
    <p:sldId id="354" r:id="rId12"/>
    <p:sldId id="355" r:id="rId13"/>
    <p:sldId id="358" r:id="rId14"/>
    <p:sldId id="302" r:id="rId15"/>
    <p:sldId id="359" r:id="rId16"/>
    <p:sldId id="363" r:id="rId17"/>
    <p:sldId id="364" r:id="rId18"/>
    <p:sldId id="288" r:id="rId19"/>
    <p:sldId id="367" r:id="rId20"/>
    <p:sldId id="379" r:id="rId21"/>
    <p:sldId id="368" r:id="rId22"/>
    <p:sldId id="369" r:id="rId23"/>
    <p:sldId id="331" r:id="rId24"/>
    <p:sldId id="310" r:id="rId25"/>
    <p:sldId id="370" r:id="rId26"/>
    <p:sldId id="371" r:id="rId27"/>
    <p:sldId id="372" r:id="rId28"/>
    <p:sldId id="304" r:id="rId29"/>
    <p:sldId id="319" r:id="rId30"/>
    <p:sldId id="342" r:id="rId31"/>
    <p:sldId id="360" r:id="rId32"/>
    <p:sldId id="373" r:id="rId33"/>
    <p:sldId id="374" r:id="rId34"/>
    <p:sldId id="375" r:id="rId35"/>
    <p:sldId id="376" r:id="rId36"/>
    <p:sldId id="377" r:id="rId37"/>
    <p:sldId id="378" r:id="rId38"/>
    <p:sldId id="279" r:id="rId39"/>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353"/>
    <a:srgbClr val="FF6E55"/>
    <a:srgbClr val="A5779E"/>
    <a:srgbClr val="48B49C"/>
    <a:srgbClr val="A6A6A6"/>
    <a:srgbClr val="1B6AA2"/>
    <a:srgbClr val="01B1FA"/>
    <a:srgbClr val="A9D4F1"/>
    <a:srgbClr val="FFBEB3"/>
    <a:srgbClr val="93C9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46" autoAdjust="0"/>
    <p:restoredTop sz="94660"/>
  </p:normalViewPr>
  <p:slideViewPr>
    <p:cSldViewPr snapToGrid="0">
      <p:cViewPr>
        <p:scale>
          <a:sx n="75" d="100"/>
          <a:sy n="75" d="100"/>
        </p:scale>
        <p:origin x="701"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3DC1E6-A9D8-4443-A02F-23E6971BADC7}" type="datetimeFigureOut">
              <a:rPr lang="zh-CN" altLang="en-US" smtClean="0"/>
              <a:t>2018/10/10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B4CA43-9699-48E5-A4C1-070D9AA5CDF3}" type="slidenum">
              <a:rPr lang="zh-CN" altLang="en-US" smtClean="0"/>
              <a:t>‹#›</a:t>
            </a:fld>
            <a:endParaRPr lang="zh-CN" altLang="en-US"/>
          </a:p>
        </p:txBody>
      </p:sp>
    </p:spTree>
    <p:extLst>
      <p:ext uri="{BB962C8B-B14F-4D97-AF65-F5344CB8AC3E}">
        <p14:creationId xmlns:p14="http://schemas.microsoft.com/office/powerpoint/2010/main" val="3001429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5B8432-ABBA-4114-9A50-EFDE3776AFD0}" type="slidenum">
              <a:rPr lang="zh-CN" altLang="en-US" smtClean="0"/>
              <a:t>32</a:t>
            </a:fld>
            <a:endParaRPr lang="zh-CN" altLang="en-US"/>
          </a:p>
        </p:txBody>
      </p:sp>
    </p:spTree>
    <p:extLst>
      <p:ext uri="{BB962C8B-B14F-4D97-AF65-F5344CB8AC3E}">
        <p14:creationId xmlns:p14="http://schemas.microsoft.com/office/powerpoint/2010/main" val="4252404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5B8432-ABBA-4114-9A50-EFDE3776AFD0}" type="slidenum">
              <a:rPr lang="zh-CN" altLang="en-US" smtClean="0"/>
              <a:t>35</a:t>
            </a:fld>
            <a:endParaRPr lang="zh-CN" altLang="en-US"/>
          </a:p>
        </p:txBody>
      </p:sp>
    </p:spTree>
    <p:extLst>
      <p:ext uri="{BB962C8B-B14F-4D97-AF65-F5344CB8AC3E}">
        <p14:creationId xmlns:p14="http://schemas.microsoft.com/office/powerpoint/2010/main" val="2954257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9085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595813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07153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23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C9F7F0D-ADAC-4FC5-9E0E-D46C6A0268EC}" type="datetimeFigureOut">
              <a:rPr lang="zh-CN" altLang="en-US" smtClean="0"/>
              <a:t>2018/10/10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776432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C9F7F0D-ADAC-4FC5-9E0E-D46C6A0268EC}" type="datetimeFigureOut">
              <a:rPr lang="zh-CN" altLang="en-US" smtClean="0"/>
              <a:t>2018/10/10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4109719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9F7F0D-ADAC-4FC5-9E0E-D46C6A0268EC}" type="datetimeFigureOut">
              <a:rPr lang="zh-CN" altLang="en-US" smtClean="0"/>
              <a:t>2018/10/10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55668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964514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9F7F0D-ADAC-4FC5-9E0E-D46C6A0268EC}" type="datetimeFigureOut">
              <a:rPr lang="zh-CN" altLang="en-US" smtClean="0"/>
              <a:t>2018/10/10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2389986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1173910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9F7F0D-ADAC-4FC5-9E0E-D46C6A0268EC}" type="datetimeFigureOut">
              <a:rPr lang="zh-CN" altLang="en-US" smtClean="0"/>
              <a:t>2018/10/10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732255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F7F0D-ADAC-4FC5-9E0E-D46C6A0268EC}" type="datetimeFigureOut">
              <a:rPr lang="zh-CN" altLang="en-US" smtClean="0"/>
              <a:t>2018/10/10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59DF01-35D2-4B61-AEE8-401F0F6C24A7}" type="slidenum">
              <a:rPr lang="zh-CN" altLang="en-US" smtClean="0"/>
              <a:t>‹#›</a:t>
            </a:fld>
            <a:endParaRPr lang="zh-CN" altLang="en-US"/>
          </a:p>
        </p:txBody>
      </p:sp>
    </p:spTree>
    <p:extLst>
      <p:ext uri="{BB962C8B-B14F-4D97-AF65-F5344CB8AC3E}">
        <p14:creationId xmlns:p14="http://schemas.microsoft.com/office/powerpoint/2010/main" val="807123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hemeOverride" Target="../theme/themeOverride3.xml"/><Relationship Id="rId6" Type="http://schemas.openxmlformats.org/officeDocument/2006/relationships/slideLayout" Target="../slideLayouts/slideLayout7.xml"/><Relationship Id="rId5" Type="http://schemas.openxmlformats.org/officeDocument/2006/relationships/tags" Target="../tags/tag5.xml"/><Relationship Id="rId4" Type="http://schemas.openxmlformats.org/officeDocument/2006/relationships/tags" Target="../tags/tag4.xml"/></Relationships>
</file>

<file path=ppt/slides/_rels/slide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7.xml"/><Relationship Id="rId7" Type="http://schemas.openxmlformats.org/officeDocument/2006/relationships/slideLayout" Target="../slideLayouts/slideLayout7.xml"/><Relationship Id="rId2" Type="http://schemas.openxmlformats.org/officeDocument/2006/relationships/tags" Target="../tags/tag6.xml"/><Relationship Id="rId1" Type="http://schemas.openxmlformats.org/officeDocument/2006/relationships/themeOverride" Target="../theme/themeOverride4.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hemeOverride" Target="../theme/themeOverride6.xml"/><Relationship Id="rId6" Type="http://schemas.openxmlformats.org/officeDocument/2006/relationships/slideLayout" Target="../slideLayouts/slideLayout7.xml"/><Relationship Id="rId5" Type="http://schemas.openxmlformats.org/officeDocument/2006/relationships/tags" Target="../tags/tag14.xml"/><Relationship Id="rId4" Type="http://schemas.openxmlformats.org/officeDocument/2006/relationships/tags" Target="../tags/tag1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hemeOverride" Target="../theme/themeOverride8.xml"/><Relationship Id="rId6" Type="http://schemas.openxmlformats.org/officeDocument/2006/relationships/slideLayout" Target="../slideLayouts/slideLayout7.xml"/><Relationship Id="rId5" Type="http://schemas.openxmlformats.org/officeDocument/2006/relationships/tags" Target="../tags/tag18.xml"/><Relationship Id="rId4" Type="http://schemas.openxmlformats.org/officeDocument/2006/relationships/tags" Target="../tags/tag1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9.xml"/><Relationship Id="rId1" Type="http://schemas.openxmlformats.org/officeDocument/2006/relationships/themeOverride" Target="../theme/themeOverride9.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0.xml"/><Relationship Id="rId1" Type="http://schemas.openxmlformats.org/officeDocument/2006/relationships/themeOverride" Target="../theme/themeOverride10.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1.xml"/><Relationship Id="rId1" Type="http://schemas.openxmlformats.org/officeDocument/2006/relationships/themeOverride" Target="../theme/themeOverride1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hemeOverride" Target="../theme/themeOverride12.xml"/><Relationship Id="rId6" Type="http://schemas.openxmlformats.org/officeDocument/2006/relationships/slideLayout" Target="../slideLayouts/slideLayout7.xml"/><Relationship Id="rId5" Type="http://schemas.openxmlformats.org/officeDocument/2006/relationships/tags" Target="../tags/tag25.xml"/><Relationship Id="rId4" Type="http://schemas.openxmlformats.org/officeDocument/2006/relationships/tags" Target="../tags/tag2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6.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14.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hemeOverride" Target="../theme/themeOverride15.xml"/><Relationship Id="rId6" Type="http://schemas.openxmlformats.org/officeDocument/2006/relationships/slideLayout" Target="../slideLayouts/slideLayout7.xml"/><Relationship Id="rId5" Type="http://schemas.openxmlformats.org/officeDocument/2006/relationships/tags" Target="../tags/tag30.xml"/><Relationship Id="rId4" Type="http://schemas.openxmlformats.org/officeDocument/2006/relationships/tags" Target="../tags/tag29.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hemeOverride" Target="../theme/themeOverride17.xml"/><Relationship Id="rId6" Type="http://schemas.openxmlformats.org/officeDocument/2006/relationships/slideLayout" Target="../slideLayouts/slideLayout7.xml"/><Relationship Id="rId5" Type="http://schemas.openxmlformats.org/officeDocument/2006/relationships/tags" Target="../tags/tag34.xml"/><Relationship Id="rId4" Type="http://schemas.openxmlformats.org/officeDocument/2006/relationships/tags" Target="../tags/tag3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5.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6.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21.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hemeOverride" Target="../theme/themeOverride22.xml"/><Relationship Id="rId6" Type="http://schemas.openxmlformats.org/officeDocument/2006/relationships/slideLayout" Target="../slideLayouts/slideLayout7.xml"/><Relationship Id="rId5" Type="http://schemas.openxmlformats.org/officeDocument/2006/relationships/tags" Target="../tags/tag40.xml"/><Relationship Id="rId4" Type="http://schemas.openxmlformats.org/officeDocument/2006/relationships/tags" Target="../tags/tag39.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themeOverride" Target="../theme/themeOverr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slideLayout" Target="../slideLayouts/slideLayout1.xml"/><Relationship Id="rId1" Type="http://schemas.openxmlformats.org/officeDocument/2006/relationships/themeOverride" Target="../theme/themeOverr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themeOverride" Target="../theme/themeOverride26.xml"/></Relationships>
</file>

<file path=ppt/slides/_rels/slide2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hemeOverride" Target="../theme/themeOverride27.xml"/><Relationship Id="rId6" Type="http://schemas.openxmlformats.org/officeDocument/2006/relationships/slideLayout" Target="../slideLayouts/slideLayout7.xml"/><Relationship Id="rId5" Type="http://schemas.openxmlformats.org/officeDocument/2006/relationships/tags" Target="../tags/tag44.xml"/><Relationship Id="rId4" Type="http://schemas.openxmlformats.org/officeDocument/2006/relationships/tags" Target="../tags/tag43.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Layout" Target="../slideLayouts/slideLayout2.xml"/><Relationship Id="rId1" Type="http://schemas.openxmlformats.org/officeDocument/2006/relationships/themeOverride" Target="../theme/themeOverr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slideLayout" Target="../slideLayouts/slideLayout2.xml"/><Relationship Id="rId1" Type="http://schemas.openxmlformats.org/officeDocument/2006/relationships/themeOverride" Target="../theme/themeOverr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6.xml"/><Relationship Id="rId1" Type="http://schemas.openxmlformats.org/officeDocument/2006/relationships/themeOverride" Target="../theme/themeOverride31.xml"/></Relationships>
</file>

<file path=ppt/slides/_rels/slide32.xml.rels><?xml version="1.0" encoding="UTF-8" standalone="yes"?>
<Relationships xmlns="http://schemas.openxmlformats.org/package/2006/relationships"><Relationship Id="rId8" Type="http://schemas.openxmlformats.org/officeDocument/2006/relationships/tags" Target="../tags/tag51.xml"/><Relationship Id="rId3" Type="http://schemas.openxmlformats.org/officeDocument/2006/relationships/tags" Target="../tags/tag46.xml"/><Relationship Id="rId7" Type="http://schemas.openxmlformats.org/officeDocument/2006/relationships/tags" Target="../tags/tag50.xml"/><Relationship Id="rId2" Type="http://schemas.openxmlformats.org/officeDocument/2006/relationships/tags" Target="../tags/tag45.xml"/><Relationship Id="rId1" Type="http://schemas.openxmlformats.org/officeDocument/2006/relationships/themeOverride" Target="../theme/themeOverride32.xml"/><Relationship Id="rId6" Type="http://schemas.openxmlformats.org/officeDocument/2006/relationships/tags" Target="../tags/tag49.xml"/><Relationship Id="rId5" Type="http://schemas.openxmlformats.org/officeDocument/2006/relationships/tags" Target="../tags/tag48.xml"/><Relationship Id="rId10" Type="http://schemas.openxmlformats.org/officeDocument/2006/relationships/notesSlide" Target="../notesSlides/notesSlide1.xml"/><Relationship Id="rId4" Type="http://schemas.openxmlformats.org/officeDocument/2006/relationships/tags" Target="../tags/tag47.xml"/><Relationship Id="rId9"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Layout" Target="../slideLayouts/slideLayout2.xml"/><Relationship Id="rId1" Type="http://schemas.openxmlformats.org/officeDocument/2006/relationships/themeOverride" Target="../theme/themeOverride33.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Layout" Target="../slideLayouts/slideLayout2.xml"/><Relationship Id="rId1" Type="http://schemas.openxmlformats.org/officeDocument/2006/relationships/themeOverride" Target="../theme/themeOverride34.xml"/></Relationships>
</file>

<file path=ppt/slides/_rels/slide35.xml.rels><?xml version="1.0" encoding="UTF-8" standalone="yes"?>
<Relationships xmlns="http://schemas.openxmlformats.org/package/2006/relationships"><Relationship Id="rId8" Type="http://schemas.openxmlformats.org/officeDocument/2006/relationships/tags" Target="../tags/tag58.xml"/><Relationship Id="rId13" Type="http://schemas.openxmlformats.org/officeDocument/2006/relationships/tags" Target="../tags/tag63.xml"/><Relationship Id="rId3" Type="http://schemas.openxmlformats.org/officeDocument/2006/relationships/tags" Target="../tags/tag53.xml"/><Relationship Id="rId7" Type="http://schemas.openxmlformats.org/officeDocument/2006/relationships/tags" Target="../tags/tag57.xml"/><Relationship Id="rId12" Type="http://schemas.openxmlformats.org/officeDocument/2006/relationships/tags" Target="../tags/tag62.xml"/><Relationship Id="rId2" Type="http://schemas.openxmlformats.org/officeDocument/2006/relationships/tags" Target="../tags/tag52.xml"/><Relationship Id="rId16" Type="http://schemas.openxmlformats.org/officeDocument/2006/relationships/notesSlide" Target="../notesSlides/notesSlide2.xml"/><Relationship Id="rId1" Type="http://schemas.openxmlformats.org/officeDocument/2006/relationships/themeOverride" Target="../theme/themeOverride35.xml"/><Relationship Id="rId6" Type="http://schemas.openxmlformats.org/officeDocument/2006/relationships/tags" Target="../tags/tag56.xml"/><Relationship Id="rId11" Type="http://schemas.openxmlformats.org/officeDocument/2006/relationships/tags" Target="../tags/tag61.xml"/><Relationship Id="rId5" Type="http://schemas.openxmlformats.org/officeDocument/2006/relationships/tags" Target="../tags/tag55.xml"/><Relationship Id="rId15" Type="http://schemas.openxmlformats.org/officeDocument/2006/relationships/slideLayout" Target="../slideLayouts/slideLayout6.xml"/><Relationship Id="rId10" Type="http://schemas.openxmlformats.org/officeDocument/2006/relationships/tags" Target="../tags/tag60.xml"/><Relationship Id="rId4" Type="http://schemas.openxmlformats.org/officeDocument/2006/relationships/tags" Target="../tags/tag54.xml"/><Relationship Id="rId9" Type="http://schemas.openxmlformats.org/officeDocument/2006/relationships/tags" Target="../tags/tag59.xml"/><Relationship Id="rId14" Type="http://schemas.openxmlformats.org/officeDocument/2006/relationships/tags" Target="../tags/tag64.xml"/></Relationships>
</file>

<file path=ppt/slides/_rels/slide36.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tags" Target="../tags/tag76.xml"/><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tags" Target="../tags/tag75.xml"/><Relationship Id="rId2" Type="http://schemas.openxmlformats.org/officeDocument/2006/relationships/tags" Target="../tags/tag65.xml"/><Relationship Id="rId1" Type="http://schemas.openxmlformats.org/officeDocument/2006/relationships/themeOverride" Target="../theme/themeOverride36.xml"/><Relationship Id="rId6" Type="http://schemas.openxmlformats.org/officeDocument/2006/relationships/tags" Target="../tags/tag69.xml"/><Relationship Id="rId11" Type="http://schemas.openxmlformats.org/officeDocument/2006/relationships/tags" Target="../tags/tag74.xml"/><Relationship Id="rId5" Type="http://schemas.openxmlformats.org/officeDocument/2006/relationships/tags" Target="../tags/tag68.xml"/><Relationship Id="rId15" Type="http://schemas.openxmlformats.org/officeDocument/2006/relationships/slideLayout" Target="../slideLayouts/slideLayout6.xml"/><Relationship Id="rId10" Type="http://schemas.openxmlformats.org/officeDocument/2006/relationships/tags" Target="../tags/tag73.xml"/><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tags" Target="../tags/tag77.xml"/></Relationships>
</file>

<file path=ppt/slides/_rels/slide37.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5" Type="http://schemas.openxmlformats.org/officeDocument/2006/relationships/tags" Target="../tags/tag82.xml"/><Relationship Id="rId10" Type="http://schemas.openxmlformats.org/officeDocument/2006/relationships/slideLayout" Target="../slideLayouts/slideLayout6.xml"/><Relationship Id="rId4" Type="http://schemas.openxmlformats.org/officeDocument/2006/relationships/tags" Target="../tags/tag81.xml"/><Relationship Id="rId9" Type="http://schemas.openxmlformats.org/officeDocument/2006/relationships/tags" Target="../tags/tag86.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0"/>
            <a:ext cx="2437200" cy="685800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 name="矩形 4"/>
          <p:cNvSpPr/>
          <p:nvPr/>
        </p:nvSpPr>
        <p:spPr>
          <a:xfrm>
            <a:off x="2422310" y="0"/>
            <a:ext cx="2437200" cy="68580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 name="矩形 5"/>
          <p:cNvSpPr/>
          <p:nvPr/>
        </p:nvSpPr>
        <p:spPr>
          <a:xfrm>
            <a:off x="4859510" y="0"/>
            <a:ext cx="2437200" cy="685800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矩形 6"/>
          <p:cNvSpPr/>
          <p:nvPr/>
        </p:nvSpPr>
        <p:spPr>
          <a:xfrm>
            <a:off x="7296335" y="0"/>
            <a:ext cx="2437200" cy="68580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矩形 7"/>
          <p:cNvSpPr/>
          <p:nvPr/>
        </p:nvSpPr>
        <p:spPr>
          <a:xfrm>
            <a:off x="9733535" y="0"/>
            <a:ext cx="2437200" cy="685800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6757" y="-861341"/>
            <a:ext cx="11132457" cy="8349343"/>
          </a:xfrm>
          <a:prstGeom prst="rect">
            <a:avLst/>
          </a:prstGeom>
        </p:spPr>
      </p:pic>
      <p:sp>
        <p:nvSpPr>
          <p:cNvPr id="19" name="文本框 18">
            <a:extLst>
              <a:ext uri="{FF2B5EF4-FFF2-40B4-BE49-F238E27FC236}">
                <a16:creationId xmlns:a16="http://schemas.microsoft.com/office/drawing/2014/main" id="{70F58297-C9CA-44AA-8695-BD728AD196C8}"/>
              </a:ext>
            </a:extLst>
          </p:cNvPr>
          <p:cNvSpPr txBox="1"/>
          <p:nvPr/>
        </p:nvSpPr>
        <p:spPr>
          <a:xfrm>
            <a:off x="7542011" y="2761268"/>
            <a:ext cx="4267200" cy="2308324"/>
          </a:xfrm>
          <a:prstGeom prst="rect">
            <a:avLst/>
          </a:prstGeom>
          <a:noFill/>
        </p:spPr>
        <p:txBody>
          <a:bodyPr wrap="square" rtlCol="0">
            <a:spAutoFit/>
          </a:bodyPr>
          <a:lstStyle/>
          <a:p>
            <a:pPr algn="r">
              <a:lnSpc>
                <a:spcPct val="120000"/>
              </a:lnSpc>
            </a:pPr>
            <a:r>
              <a:rPr lang="zh-CN" altLang="en-US" sz="6000" b="1" dirty="0">
                <a:solidFill>
                  <a:schemeClr val="bg1"/>
                </a:solidFill>
                <a:latin typeface="微软雅黑" panose="020B0503020204020204" pitchFamily="34" charset="-122"/>
                <a:ea typeface="微软雅黑" panose="020B0503020204020204" pitchFamily="34" charset="-122"/>
              </a:rPr>
              <a:t>电子商务</a:t>
            </a:r>
            <a:endParaRPr lang="en-US" altLang="zh-CN" sz="6000" b="1" dirty="0">
              <a:solidFill>
                <a:schemeClr val="bg1"/>
              </a:solidFill>
              <a:latin typeface="微软雅黑" panose="020B0503020204020204" pitchFamily="34" charset="-122"/>
              <a:ea typeface="微软雅黑" panose="020B0503020204020204" pitchFamily="34" charset="-122"/>
            </a:endParaRPr>
          </a:p>
          <a:p>
            <a:pPr algn="r">
              <a:lnSpc>
                <a:spcPct val="120000"/>
              </a:lnSpc>
            </a:pPr>
            <a:r>
              <a:rPr lang="zh-CN" altLang="en-US" sz="6000" b="1" dirty="0" smtClean="0">
                <a:solidFill>
                  <a:schemeClr val="bg1"/>
                </a:solidFill>
                <a:latin typeface="微软雅黑" panose="020B0503020204020204" pitchFamily="34" charset="-122"/>
                <a:ea typeface="微软雅黑" panose="020B0503020204020204" pitchFamily="34" charset="-122"/>
              </a:rPr>
              <a:t>基础与</a:t>
            </a:r>
            <a:r>
              <a:rPr lang="zh-CN" altLang="en-US" sz="6000" b="1" dirty="0">
                <a:solidFill>
                  <a:schemeClr val="bg1"/>
                </a:solidFill>
                <a:latin typeface="微软雅黑" panose="020B0503020204020204" pitchFamily="34" charset="-122"/>
                <a:ea typeface="微软雅黑" panose="020B0503020204020204" pitchFamily="34" charset="-122"/>
              </a:rPr>
              <a:t>实务</a:t>
            </a:r>
            <a:endParaRPr lang="zh-CN" altLang="en-US" sz="6000" dirty="0">
              <a:solidFill>
                <a:schemeClr val="bg1"/>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4E29DD69-5ACF-434E-B01B-5663D6029E3A}"/>
              </a:ext>
            </a:extLst>
          </p:cNvPr>
          <p:cNvSpPr txBox="1"/>
          <p:nvPr/>
        </p:nvSpPr>
        <p:spPr>
          <a:xfrm>
            <a:off x="7314589" y="5180813"/>
            <a:ext cx="4494622" cy="646331"/>
          </a:xfrm>
          <a:prstGeom prst="rect">
            <a:avLst/>
          </a:prstGeom>
          <a:noFill/>
        </p:spPr>
        <p:txBody>
          <a:bodyPr wrap="square" rtlCol="0">
            <a:spAutoFit/>
          </a:bodyPr>
          <a:lstStyle/>
          <a:p>
            <a:pPr algn="r"/>
            <a:r>
              <a:rPr lang="zh-CN" altLang="en-US" sz="3600" dirty="0">
                <a:solidFill>
                  <a:schemeClr val="bg1"/>
                </a:solidFill>
                <a:latin typeface="微软雅黑" panose="020B0503020204020204" pitchFamily="34" charset="-122"/>
                <a:ea typeface="微软雅黑" panose="020B0503020204020204" pitchFamily="34" charset="-122"/>
              </a:rPr>
              <a:t>第三章 </a:t>
            </a:r>
            <a:r>
              <a:rPr lang="en-US" altLang="zh-CN" sz="3600" dirty="0">
                <a:solidFill>
                  <a:schemeClr val="bg1"/>
                </a:solidFill>
                <a:latin typeface="微软雅黑" panose="020B0503020204020204" pitchFamily="34" charset="-122"/>
                <a:ea typeface="微软雅黑" panose="020B0503020204020204" pitchFamily="34" charset="-122"/>
              </a:rPr>
              <a:t>B2B</a:t>
            </a:r>
            <a:r>
              <a:rPr lang="zh-CN" altLang="en-US" sz="3600" dirty="0">
                <a:solidFill>
                  <a:schemeClr val="bg1"/>
                </a:solidFill>
                <a:latin typeface="微软雅黑" panose="020B0503020204020204" pitchFamily="34" charset="-122"/>
                <a:ea typeface="微软雅黑" panose="020B0503020204020204" pitchFamily="34" charset="-122"/>
              </a:rPr>
              <a:t>电子商务</a:t>
            </a:r>
          </a:p>
        </p:txBody>
      </p:sp>
      <p:pic>
        <p:nvPicPr>
          <p:cNvPr id="24" name="图片 23">
            <a:extLst>
              <a:ext uri="{FF2B5EF4-FFF2-40B4-BE49-F238E27FC236}">
                <a16:creationId xmlns:a16="http://schemas.microsoft.com/office/drawing/2014/main" id="{79576396-2A85-41A9-B655-C170CAE93EB8}"/>
              </a:ext>
            </a:extLst>
          </p:cNvPr>
          <p:cNvPicPr>
            <a:picLocks noChangeAspect="1"/>
          </p:cNvPicPr>
          <p:nvPr/>
        </p:nvPicPr>
        <p:blipFill rotWithShape="1">
          <a:blip r:embed="rId4"/>
          <a:srcRect b="8486"/>
          <a:stretch/>
        </p:blipFill>
        <p:spPr>
          <a:xfrm>
            <a:off x="1078031" y="1318192"/>
            <a:ext cx="5382880" cy="3055846"/>
          </a:xfrm>
          <a:prstGeom prst="rect">
            <a:avLst/>
          </a:prstGeom>
        </p:spPr>
      </p:pic>
    </p:spTree>
    <p:extLst>
      <p:ext uri="{BB962C8B-B14F-4D97-AF65-F5344CB8AC3E}">
        <p14:creationId xmlns:p14="http://schemas.microsoft.com/office/powerpoint/2010/main" val="3432462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7" name="文本框 26"/>
          <p:cNvSpPr txBox="1"/>
          <p:nvPr/>
        </p:nvSpPr>
        <p:spPr>
          <a:xfrm>
            <a:off x="742949" y="4541160"/>
            <a:ext cx="5079117"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第一节  </a:t>
            </a:r>
            <a:r>
              <a:rPr lang="en-US" altLang="zh-CN" sz="3200" b="1" dirty="0">
                <a:solidFill>
                  <a:srgbClr val="524F6A"/>
                </a:solidFill>
                <a:latin typeface="微软雅黑" panose="020B0503020204020204" pitchFamily="34" charset="-122"/>
                <a:ea typeface="微软雅黑" panose="020B0503020204020204" pitchFamily="34" charset="-122"/>
              </a:rPr>
              <a:t>B2B</a:t>
            </a:r>
            <a:r>
              <a:rPr lang="zh-CN" altLang="en-US" sz="3200" b="1" dirty="0">
                <a:solidFill>
                  <a:srgbClr val="524F6A"/>
                </a:solidFill>
                <a:latin typeface="微软雅黑" panose="020B0503020204020204" pitchFamily="34" charset="-122"/>
                <a:ea typeface="微软雅黑" panose="020B0503020204020204" pitchFamily="34" charset="-122"/>
              </a:rPr>
              <a:t>电子商务认知</a:t>
            </a:r>
          </a:p>
        </p:txBody>
      </p:sp>
      <p:sp>
        <p:nvSpPr>
          <p:cNvPr id="28" name="Rectangle 14"/>
          <p:cNvSpPr/>
          <p:nvPr/>
        </p:nvSpPr>
        <p:spPr>
          <a:xfrm>
            <a:off x="742950" y="5228810"/>
            <a:ext cx="8822237" cy="867930"/>
          </a:xfrm>
          <a:prstGeom prst="rect">
            <a:avLst/>
          </a:prstGeom>
        </p:spPr>
        <p:txBody>
          <a:bodyPr wrap="square">
            <a:spAutoFit/>
          </a:bodyPr>
          <a:lstStyle/>
          <a:p>
            <a:pPr>
              <a:lnSpc>
                <a:spcPct val="120000"/>
              </a:lnSpc>
            </a:pPr>
            <a:r>
              <a:rPr lang="zh-CN" altLang="en-US"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据中国电子商务研究中心监测数据显示，</a:t>
            </a:r>
            <a:r>
              <a:rPr lang="en-US" altLang="zh-CN"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2017</a:t>
            </a:r>
            <a:r>
              <a:rPr lang="zh-CN" altLang="en-US"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上半年中国</a:t>
            </a:r>
            <a:r>
              <a:rPr lang="en-US" altLang="zh-CN"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B2B</a:t>
            </a:r>
            <a:r>
              <a:rPr lang="zh-CN" alt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电子商务</a:t>
            </a:r>
            <a:r>
              <a:rPr lang="zh-CN" altLang="en-US"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市场交易额</a:t>
            </a:r>
            <a:r>
              <a:rPr lang="en-US" altLang="zh-CN"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9.8</a:t>
            </a:r>
            <a:r>
              <a:rPr lang="zh-CN" altLang="en-US"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万亿元，同比增长</a:t>
            </a:r>
            <a:r>
              <a:rPr lang="en-US" altLang="zh-CN"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24%</a:t>
            </a:r>
            <a:r>
              <a:rPr lang="zh-CN" altLang="en-US"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r>
              <a:rPr lang="en-US" altLang="zh-CN"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2017</a:t>
            </a:r>
            <a:r>
              <a:rPr lang="zh-CN" altLang="en-US"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年，</a:t>
            </a:r>
            <a:r>
              <a:rPr lang="en-US" altLang="zh-CN"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B2B</a:t>
            </a:r>
            <a:r>
              <a:rPr lang="zh-CN" altLang="en-US"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电商市场实现稳步增长。随着企业用户消费习惯逐渐转移至线上，加之</a:t>
            </a:r>
            <a:r>
              <a:rPr lang="en-US" altLang="zh-CN"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B2B</a:t>
            </a:r>
            <a:r>
              <a:rPr lang="zh-CN" altLang="en-US"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电子商务的在线服务趋向标准化和产业链化，为</a:t>
            </a:r>
            <a:r>
              <a:rPr lang="en-US" altLang="zh-CN"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B2B</a:t>
            </a:r>
            <a:r>
              <a:rPr lang="zh-CN" altLang="en-US"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迎来了新的机遇</a:t>
            </a:r>
            <a:endParaRPr 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591066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en-US" altLang="zh-CN" sz="3200" b="1" dirty="0">
                <a:solidFill>
                  <a:srgbClr val="FFFFFF"/>
                </a:solidFill>
                <a:latin typeface="Arial Black" panose="020B0A04020102020204" pitchFamily="34" charset="0"/>
                <a:ea typeface="微软雅黑" panose="020B0503020204020204" pitchFamily="34" charset="-122"/>
              </a:rPr>
              <a:t>B2B</a:t>
            </a:r>
            <a:r>
              <a:rPr lang="zh-CN" altLang="en-US" sz="3200" b="1" dirty="0">
                <a:solidFill>
                  <a:srgbClr val="FFFFFF"/>
                </a:solidFill>
                <a:latin typeface="Arial Black" panose="020B0A04020102020204" pitchFamily="34" charset="0"/>
                <a:ea typeface="微软雅黑" panose="020B0503020204020204" pitchFamily="34" charset="-122"/>
              </a:rPr>
              <a:t>电子商务范畴</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25840586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MH_Other_1"/>
          <p:cNvSpPr/>
          <p:nvPr>
            <p:custDataLst>
              <p:tags r:id="rId3"/>
            </p:custDataLst>
          </p:nvPr>
        </p:nvSpPr>
        <p:spPr>
          <a:xfrm>
            <a:off x="3802477" y="3132718"/>
            <a:ext cx="943144" cy="943144"/>
          </a:xfrm>
          <a:prstGeom prst="ellipse">
            <a:avLst/>
          </a:prstGeom>
          <a:solidFill>
            <a:schemeClr val="accent1">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MH_Other_3"/>
          <p:cNvSpPr/>
          <p:nvPr>
            <p:custDataLst>
              <p:tags r:id="rId4"/>
            </p:custDataLst>
          </p:nvPr>
        </p:nvSpPr>
        <p:spPr>
          <a:xfrm>
            <a:off x="3758517" y="4131231"/>
            <a:ext cx="492125" cy="492125"/>
          </a:xfrm>
          <a:prstGeom prst="ellipse">
            <a:avLst/>
          </a:prstGeom>
          <a:solidFill>
            <a:schemeClr val="accent1">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矩形 1"/>
          <p:cNvSpPr/>
          <p:nvPr/>
        </p:nvSpPr>
        <p:spPr>
          <a:xfrm>
            <a:off x="1119837" y="5038409"/>
            <a:ext cx="10091224" cy="523220"/>
          </a:xfrm>
          <a:prstGeom prst="rect">
            <a:avLst/>
          </a:prstGeom>
        </p:spPr>
        <p:txBody>
          <a:bodyPr wrap="none">
            <a:spAutoFit/>
          </a:bodyPr>
          <a:lstStyle/>
          <a:p>
            <a:pPr marL="571500" indent="-571500" algn="ctr">
              <a:buFont typeface="Wingdings" panose="05000000000000000000" pitchFamily="2" charset="2"/>
              <a:buChar char="l"/>
            </a:pPr>
            <a:r>
              <a:rPr lang="en-US" altLang="zh-CN" sz="2800" b="1" dirty="0">
                <a:solidFill>
                  <a:srgbClr val="524F6A"/>
                </a:solidFill>
                <a:latin typeface="微软雅黑" panose="020B0503020204020204" pitchFamily="34" charset="-122"/>
                <a:ea typeface="微软雅黑" panose="020B0503020204020204" pitchFamily="34" charset="-122"/>
              </a:rPr>
              <a:t>B2B</a:t>
            </a:r>
            <a:r>
              <a:rPr lang="zh-CN" altLang="zh-CN" sz="2800" b="1" dirty="0">
                <a:solidFill>
                  <a:srgbClr val="524F6A"/>
                </a:solidFill>
                <a:latin typeface="微软雅黑" panose="020B0503020204020204" pitchFamily="34" charset="-122"/>
                <a:ea typeface="微软雅黑" panose="020B0503020204020204" pitchFamily="34" charset="-122"/>
              </a:rPr>
              <a:t>电子商务较传统贸易而言，是一场技术改革、观念改革</a:t>
            </a:r>
            <a:endParaRPr lang="zh-CN" altLang="en-US" sz="2800" b="1" dirty="0">
              <a:solidFill>
                <a:srgbClr val="524F6A"/>
              </a:solidFill>
              <a:latin typeface="微软雅黑" panose="020B0503020204020204" pitchFamily="34" charset="-122"/>
              <a:ea typeface="微软雅黑" panose="020B0503020204020204" pitchFamily="34" charset="-122"/>
            </a:endParaRPr>
          </a:p>
        </p:txBody>
      </p:sp>
      <p:sp>
        <p:nvSpPr>
          <p:cNvPr id="6" name="矩形 5"/>
          <p:cNvSpPr/>
          <p:nvPr/>
        </p:nvSpPr>
        <p:spPr>
          <a:xfrm>
            <a:off x="5185457" y="1740795"/>
            <a:ext cx="5787343" cy="2419124"/>
          </a:xfrm>
          <a:prstGeom prst="rect">
            <a:avLst/>
          </a:prstGeom>
        </p:spPr>
        <p:txBody>
          <a:bodyPr wrap="square">
            <a:spAutoFit/>
          </a:bodyPr>
          <a:lstStyle/>
          <a:p>
            <a:pPr>
              <a:lnSpc>
                <a:spcPct val="120000"/>
              </a:lnSpc>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马云创立</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B2B</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平台的时代，那是一个没有人相信互联网的时代，是一个信息不对称的时代。在那个时代，企业为了贸易操碎了心，企业忙碌于跑业务、走展会、找关系，耗时耗力，成本较高。企业在业务中的辛苦与忙碌，是当代人难以想象的。很显然，在这样一个时代，企业间开展业务，急需要一种高效、能降低企业成本的手段，它就是</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B2B</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电子商务</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grpSp>
        <p:nvGrpSpPr>
          <p:cNvPr id="8" name="组合 7"/>
          <p:cNvGrpSpPr/>
          <p:nvPr/>
        </p:nvGrpSpPr>
        <p:grpSpPr>
          <a:xfrm>
            <a:off x="1319761" y="1386981"/>
            <a:ext cx="3043896" cy="3126753"/>
            <a:chOff x="1273462" y="1284168"/>
            <a:chExt cx="3043896" cy="3126753"/>
          </a:xfrm>
        </p:grpSpPr>
        <p:pic>
          <p:nvPicPr>
            <p:cNvPr id="1026" name="Picture 2" descr="https://timgsa.baidu.com/timg?image&amp;quality=80&amp;size=b9999_10000&amp;sec=1539061617777&amp;di=30b0b9c53173719271082558f1d8f466&amp;imgtype=0&amp;src=http%3A%2F%2Fres10.xzlres.com%2Fdichanren_res%2F898d2757-52ae-4207-a4db-e24f1a6a1fbc_1.jpg"/>
            <p:cNvPicPr>
              <a:picLocks noChangeAspect="1" noChangeArrowheads="1"/>
            </p:cNvPicPr>
            <p:nvPr/>
          </p:nvPicPr>
          <p:blipFill rotWithShape="1">
            <a:blip r:embed="rId8">
              <a:extLst>
                <a:ext uri="{28A0092B-C50C-407E-A947-70E740481C1C}">
                  <a14:useLocalDpi xmlns:a14="http://schemas.microsoft.com/office/drawing/2010/main" val="0"/>
                </a:ext>
              </a:extLst>
            </a:blip>
            <a:srcRect l="29544"/>
            <a:stretch/>
          </p:blipFill>
          <p:spPr bwMode="auto">
            <a:xfrm flipH="1">
              <a:off x="1539556" y="1557049"/>
              <a:ext cx="2511708" cy="2580991"/>
            </a:xfrm>
            <a:prstGeom prst="ellipse">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sp>
          <p:nvSpPr>
            <p:cNvPr id="14" name="MH_Other_5"/>
            <p:cNvSpPr/>
            <p:nvPr>
              <p:custDataLst>
                <p:tags r:id="rId6"/>
              </p:custDataLst>
            </p:nvPr>
          </p:nvSpPr>
          <p:spPr>
            <a:xfrm>
              <a:off x="1273462" y="1284168"/>
              <a:ext cx="3043896" cy="3126753"/>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8" name="MH_Other_2"/>
          <p:cNvSpPr>
            <a:spLocks/>
          </p:cNvSpPr>
          <p:nvPr>
            <p:custDataLst>
              <p:tags r:id="rId5"/>
            </p:custDataLst>
          </p:nvPr>
        </p:nvSpPr>
        <p:spPr bwMode="auto">
          <a:xfrm>
            <a:off x="9793560" y="1386981"/>
            <a:ext cx="1417501" cy="1478659"/>
          </a:xfrm>
          <a:custGeom>
            <a:avLst/>
            <a:gdLst>
              <a:gd name="T0" fmla="*/ 0 w 1656184"/>
              <a:gd name="T1" fmla="*/ 0 h 1728192"/>
              <a:gd name="T2" fmla="*/ 1646925 w 1656184"/>
              <a:gd name="T3" fmla="*/ 0 h 1728192"/>
              <a:gd name="T4" fmla="*/ 1646925 w 1656184"/>
              <a:gd name="T5" fmla="*/ 71106 h 1728192"/>
              <a:gd name="T6" fmla="*/ 1646925 w 1656184"/>
              <a:gd name="T7" fmla="*/ 106655 h 1728192"/>
              <a:gd name="T8" fmla="*/ 1646925 w 1656184"/>
              <a:gd name="T9" fmla="*/ 1706500 h 1728192"/>
              <a:gd name="T10" fmla="*/ 1539518 w 1656184"/>
              <a:gd name="T11" fmla="*/ 1706500 h 1728192"/>
              <a:gd name="T12" fmla="*/ 1539518 w 1656184"/>
              <a:gd name="T13" fmla="*/ 106655 h 1728192"/>
              <a:gd name="T14" fmla="*/ 0 w 1656184"/>
              <a:gd name="T15" fmla="*/ 106655 h 1728192"/>
              <a:gd name="T16" fmla="*/ 0 w 1656184"/>
              <a:gd name="T17" fmla="*/ 0 h 17281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56184" h="1728192">
                <a:moveTo>
                  <a:pt x="0" y="0"/>
                </a:moveTo>
                <a:lnTo>
                  <a:pt x="1656184" y="0"/>
                </a:lnTo>
                <a:lnTo>
                  <a:pt x="1656184" y="72008"/>
                </a:lnTo>
                <a:lnTo>
                  <a:pt x="1656184" y="108012"/>
                </a:lnTo>
                <a:lnTo>
                  <a:pt x="1656184" y="1728192"/>
                </a:lnTo>
                <a:lnTo>
                  <a:pt x="1548172" y="1728192"/>
                </a:lnTo>
                <a:lnTo>
                  <a:pt x="1548172" y="108012"/>
                </a:lnTo>
                <a:lnTo>
                  <a:pt x="0" y="108012"/>
                </a:lnTo>
                <a:lnTo>
                  <a:pt x="0" y="0"/>
                </a:lnTo>
                <a:close/>
              </a:path>
            </a:pathLst>
          </a:custGeom>
          <a:solidFill>
            <a:srgbClr val="FFC353"/>
          </a:solidFill>
          <a:ln>
            <a:noFill/>
          </a:ln>
        </p:spPr>
        <p:txBody>
          <a:bodyPr anchor="ctr"/>
          <a:lstStyle/>
          <a:p>
            <a:endParaRPr lang="zh-CN" altLang="en-US"/>
          </a:p>
        </p:txBody>
      </p:sp>
    </p:spTree>
    <p:custDataLst>
      <p:tags r:id="rId2"/>
    </p:custDataLst>
    <p:extLst>
      <p:ext uri="{BB962C8B-B14F-4D97-AF65-F5344CB8AC3E}">
        <p14:creationId xmlns:p14="http://schemas.microsoft.com/office/powerpoint/2010/main" val="31742914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íṥ1îḓê">
            <a:extLst>
              <a:ext uri="{FF2B5EF4-FFF2-40B4-BE49-F238E27FC236}">
                <a16:creationId xmlns:a16="http://schemas.microsoft.com/office/drawing/2014/main" id="{6BF7A20F-B2F3-4B92-A7B2-4F1A966B1F26}"/>
              </a:ext>
            </a:extLst>
          </p:cNvPr>
          <p:cNvSpPr/>
          <p:nvPr/>
        </p:nvSpPr>
        <p:spPr>
          <a:xfrm>
            <a:off x="1" y="1575148"/>
            <a:ext cx="8075999" cy="2847442"/>
          </a:xfrm>
          <a:prstGeom prst="homePlate">
            <a:avLst>
              <a:gd name="adj" fmla="val 36237"/>
            </a:avLst>
          </a:prstGeom>
          <a:blipFill>
            <a:blip r:embed="rId3"/>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ïSlïḑe">
            <a:extLst>
              <a:ext uri="{FF2B5EF4-FFF2-40B4-BE49-F238E27FC236}">
                <a16:creationId xmlns:a16="http://schemas.microsoft.com/office/drawing/2014/main" id="{7E805008-6ED9-4D72-9896-4FB6E9174BB8}"/>
              </a:ext>
            </a:extLst>
          </p:cNvPr>
          <p:cNvSpPr/>
          <p:nvPr/>
        </p:nvSpPr>
        <p:spPr>
          <a:xfrm>
            <a:off x="669924" y="1557503"/>
            <a:ext cx="6371076" cy="2865087"/>
          </a:xfrm>
          <a:prstGeom prst="rect">
            <a:avLst/>
          </a:prstGeom>
          <a:solidFill>
            <a:schemeClr val="bg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iṧ1îḓè">
            <a:extLst>
              <a:ext uri="{FF2B5EF4-FFF2-40B4-BE49-F238E27FC236}">
                <a16:creationId xmlns:a16="http://schemas.microsoft.com/office/drawing/2014/main" id="{26BBD4B4-9F72-4F16-8A37-CA7935D6F041}"/>
              </a:ext>
            </a:extLst>
          </p:cNvPr>
          <p:cNvSpPr txBox="1"/>
          <p:nvPr/>
        </p:nvSpPr>
        <p:spPr>
          <a:xfrm>
            <a:off x="4328639" y="3885259"/>
            <a:ext cx="6958761" cy="2193474"/>
          </a:xfrm>
          <a:prstGeom prst="rect">
            <a:avLst/>
          </a:prstGeom>
          <a:noFill/>
        </p:spPr>
        <p:txBody>
          <a:bodyPr wrap="square" lIns="90000" tIns="46800" rIns="90000" bIns="46800" rtlCol="0">
            <a:noAutofit/>
          </a:bodyPr>
          <a:lstStyle/>
          <a:p>
            <a:pPr marL="4000500" lvl="8" indent="-342900" algn="r">
              <a:lnSpc>
                <a:spcPct val="120000"/>
              </a:lnSpc>
              <a:spcAft>
                <a:spcPts val="1800"/>
              </a:spcAft>
              <a:buFont typeface="Wingdings" panose="05000000000000000000" pitchFamily="2" charset="2"/>
              <a:buChar char="l"/>
            </a:pPr>
            <a:r>
              <a:rPr lang="en-US" altLang="zh-CN" sz="4400" b="1" dirty="0" smtClean="0">
                <a:solidFill>
                  <a:schemeClr val="tx1">
                    <a:lumMod val="65000"/>
                    <a:lumOff val="35000"/>
                  </a:schemeClr>
                </a:solidFill>
                <a:latin typeface="微软雅黑" panose="020B0503020204020204" pitchFamily="34" charset="-122"/>
                <a:ea typeface="微软雅黑" panose="020B0503020204020204" pitchFamily="34" charset="-122"/>
              </a:rPr>
              <a:t>B2B</a:t>
            </a:r>
            <a:r>
              <a:rPr lang="zh-CN" altLang="en-US" sz="4400" b="1" dirty="0" smtClean="0">
                <a:solidFill>
                  <a:schemeClr val="tx1">
                    <a:lumMod val="65000"/>
                    <a:lumOff val="35000"/>
                  </a:schemeClr>
                </a:solidFill>
                <a:latin typeface="微软雅黑" panose="020B0503020204020204" pitchFamily="34" charset="-122"/>
                <a:ea typeface="微软雅黑" panose="020B0503020204020204" pitchFamily="34" charset="-122"/>
              </a:rPr>
              <a:t>范畴：</a:t>
            </a:r>
            <a:endParaRPr lang="en-US" altLang="zh-CN" sz="4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pPr>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rPr>
              <a:t>B2B</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电子商务就是指企业间通过互联网开展的商务</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活动</a:t>
            </a:r>
            <a:endPar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总之借助于互联网完成的业务都属于这种</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范畴</a:t>
            </a:r>
            <a:endPar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7" name="îṡļidè">
            <a:extLst>
              <a:ext uri="{FF2B5EF4-FFF2-40B4-BE49-F238E27FC236}">
                <a16:creationId xmlns:a16="http://schemas.microsoft.com/office/drawing/2014/main" id="{09D616C8-4052-4EC1-A4DE-EB61A6A37543}"/>
              </a:ext>
            </a:extLst>
          </p:cNvPr>
          <p:cNvGrpSpPr/>
          <p:nvPr/>
        </p:nvGrpSpPr>
        <p:grpSpPr>
          <a:xfrm>
            <a:off x="1911000" y="2116034"/>
            <a:ext cx="689718" cy="689717"/>
            <a:chOff x="4755054" y="2276333"/>
            <a:chExt cx="689718" cy="689717"/>
          </a:xfrm>
        </p:grpSpPr>
        <p:sp>
          <p:nvSpPr>
            <p:cNvPr id="18" name="îşḻîḋé">
              <a:extLst>
                <a:ext uri="{FF2B5EF4-FFF2-40B4-BE49-F238E27FC236}">
                  <a16:creationId xmlns:a16="http://schemas.microsoft.com/office/drawing/2014/main" id="{469507C2-F27B-40F3-995D-8AB78A3AB797}"/>
                </a:ext>
              </a:extLst>
            </p:cNvPr>
            <p:cNvSpPr/>
            <p:nvPr/>
          </p:nvSpPr>
          <p:spPr>
            <a:xfrm>
              <a:off x="4755054" y="2276333"/>
              <a:ext cx="689718" cy="689717"/>
            </a:xfrm>
            <a:prstGeom prst="ellipse">
              <a:avLst/>
            </a:prstGeom>
            <a:solidFill>
              <a:srgbClr val="1B6AA2"/>
            </a:solidFill>
            <a:ln w="76200">
              <a:solidFill>
                <a:srgbClr val="A9D4F1">
                  <a:alpha val="69020"/>
                </a:srgbClr>
              </a:solid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rmAutofit/>
            </a:bodyPr>
            <a:lstStyle/>
            <a:p>
              <a:pPr algn="ctr"/>
              <a:endParaRPr dirty="0"/>
            </a:p>
          </p:txBody>
        </p:sp>
        <p:sp>
          <p:nvSpPr>
            <p:cNvPr id="19" name="íSlîdê">
              <a:extLst>
                <a:ext uri="{FF2B5EF4-FFF2-40B4-BE49-F238E27FC236}">
                  <a16:creationId xmlns:a16="http://schemas.microsoft.com/office/drawing/2014/main" id="{8891A826-7E09-4868-B72D-CA1586F11B8F}"/>
                </a:ext>
              </a:extLst>
            </p:cNvPr>
            <p:cNvSpPr/>
            <p:nvPr/>
          </p:nvSpPr>
          <p:spPr bwMode="auto">
            <a:xfrm>
              <a:off x="4903676" y="2432408"/>
              <a:ext cx="392474" cy="377566"/>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chemeClr val="bg1"/>
            </a:solidFill>
            <a:ln>
              <a:noFill/>
            </a:ln>
          </p:spPr>
        </p:sp>
      </p:grpSp>
      <p:grpSp>
        <p:nvGrpSpPr>
          <p:cNvPr id="8" name="ïşļiḍé">
            <a:extLst>
              <a:ext uri="{FF2B5EF4-FFF2-40B4-BE49-F238E27FC236}">
                <a16:creationId xmlns:a16="http://schemas.microsoft.com/office/drawing/2014/main" id="{C939398D-A48B-4F45-BFAE-4A7EE1F989D0}"/>
              </a:ext>
            </a:extLst>
          </p:cNvPr>
          <p:cNvGrpSpPr/>
          <p:nvPr/>
        </p:nvGrpSpPr>
        <p:grpSpPr>
          <a:xfrm>
            <a:off x="743296" y="2961826"/>
            <a:ext cx="3025126" cy="1259258"/>
            <a:chOff x="2034459" y="3225986"/>
            <a:chExt cx="3025126" cy="1259258"/>
          </a:xfrm>
        </p:grpSpPr>
        <p:sp>
          <p:nvSpPr>
            <p:cNvPr id="16" name="iŝļîḋe">
              <a:extLst>
                <a:ext uri="{FF2B5EF4-FFF2-40B4-BE49-F238E27FC236}">
                  <a16:creationId xmlns:a16="http://schemas.microsoft.com/office/drawing/2014/main" id="{2CF834D6-DDF9-49E8-8F88-DFB8C0C0CC91}"/>
                </a:ext>
              </a:extLst>
            </p:cNvPr>
            <p:cNvSpPr/>
            <p:nvPr/>
          </p:nvSpPr>
          <p:spPr bwMode="auto">
            <a:xfrm>
              <a:off x="2034459" y="3595318"/>
              <a:ext cx="3025126" cy="88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spcBef>
                  <a:spcPct val="0"/>
                </a:spcBef>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包括</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Email</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、企业网站、</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B2B</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平台、搜索引擎等方式</a:t>
              </a:r>
            </a:p>
          </p:txBody>
        </p:sp>
        <p:sp>
          <p:nvSpPr>
            <p:cNvPr id="17" name="í$ľîḍê">
              <a:extLst>
                <a:ext uri="{FF2B5EF4-FFF2-40B4-BE49-F238E27FC236}">
                  <a16:creationId xmlns:a16="http://schemas.microsoft.com/office/drawing/2014/main" id="{FAC640D0-822A-4078-8D4D-DCFF505DBA8E}"/>
                </a:ext>
              </a:extLst>
            </p:cNvPr>
            <p:cNvSpPr txBox="1"/>
            <p:nvPr/>
          </p:nvSpPr>
          <p:spPr bwMode="auto">
            <a:xfrm>
              <a:off x="2034459" y="3225986"/>
              <a:ext cx="3025126" cy="36933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spcBef>
                  <a:spcPct val="0"/>
                </a:spcBef>
              </a:pPr>
              <a:r>
                <a:rPr lang="zh-CN" altLang="en-US" b="1" dirty="0">
                  <a:solidFill>
                    <a:srgbClr val="1B6AA2"/>
                  </a:solidFill>
                  <a:latin typeface="微软雅黑" panose="020B0503020204020204" pitchFamily="34" charset="-122"/>
                  <a:ea typeface="微软雅黑" panose="020B0503020204020204" pitchFamily="34" charset="-122"/>
                </a:rPr>
                <a:t>从网络技术角度而言</a:t>
              </a:r>
              <a:endParaRPr lang="en-US" altLang="zh-CN" sz="1800" b="1" dirty="0">
                <a:solidFill>
                  <a:srgbClr val="1B6AA2"/>
                </a:solidFill>
                <a:latin typeface="微软雅黑" panose="020B0503020204020204" pitchFamily="34" charset="-122"/>
                <a:ea typeface="微软雅黑" panose="020B0503020204020204" pitchFamily="34" charset="-122"/>
              </a:endParaRPr>
            </a:p>
          </p:txBody>
        </p:sp>
      </p:grpSp>
      <p:grpSp>
        <p:nvGrpSpPr>
          <p:cNvPr id="9" name="íṥ1iḋê">
            <a:extLst>
              <a:ext uri="{FF2B5EF4-FFF2-40B4-BE49-F238E27FC236}">
                <a16:creationId xmlns:a16="http://schemas.microsoft.com/office/drawing/2014/main" id="{BA3B2850-78F1-4AE3-A090-DB4428B00733}"/>
              </a:ext>
            </a:extLst>
          </p:cNvPr>
          <p:cNvGrpSpPr/>
          <p:nvPr/>
        </p:nvGrpSpPr>
        <p:grpSpPr>
          <a:xfrm>
            <a:off x="5191903" y="2116034"/>
            <a:ext cx="689718" cy="689717"/>
            <a:chOff x="4755054" y="2276333"/>
            <a:chExt cx="689718" cy="689717"/>
          </a:xfrm>
        </p:grpSpPr>
        <p:sp>
          <p:nvSpPr>
            <p:cNvPr id="14" name="íṩľïde">
              <a:extLst>
                <a:ext uri="{FF2B5EF4-FFF2-40B4-BE49-F238E27FC236}">
                  <a16:creationId xmlns:a16="http://schemas.microsoft.com/office/drawing/2014/main" id="{86266345-803A-4FE2-9917-7EDDC25A9412}"/>
                </a:ext>
              </a:extLst>
            </p:cNvPr>
            <p:cNvSpPr/>
            <p:nvPr/>
          </p:nvSpPr>
          <p:spPr>
            <a:xfrm>
              <a:off x="4755054" y="2276333"/>
              <a:ext cx="689718" cy="689717"/>
            </a:xfrm>
            <a:prstGeom prst="ellipse">
              <a:avLst/>
            </a:prstGeom>
            <a:solidFill>
              <a:srgbClr val="FF6E55"/>
            </a:solidFill>
            <a:ln w="76200">
              <a:solidFill>
                <a:srgbClr val="FFBEB3">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rmAutofit/>
            </a:bodyPr>
            <a:lstStyle/>
            <a:p>
              <a:pPr algn="ctr"/>
              <a:endParaRPr dirty="0"/>
            </a:p>
          </p:txBody>
        </p:sp>
        <p:sp>
          <p:nvSpPr>
            <p:cNvPr id="15" name="íSľiḓe">
              <a:extLst>
                <a:ext uri="{FF2B5EF4-FFF2-40B4-BE49-F238E27FC236}">
                  <a16:creationId xmlns:a16="http://schemas.microsoft.com/office/drawing/2014/main" id="{AEB1FA65-FC91-4389-9C5D-913277921779}"/>
                </a:ext>
              </a:extLst>
            </p:cNvPr>
            <p:cNvSpPr/>
            <p:nvPr/>
          </p:nvSpPr>
          <p:spPr bwMode="auto">
            <a:xfrm>
              <a:off x="4903676" y="2432408"/>
              <a:ext cx="392474" cy="377566"/>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chemeClr val="bg1"/>
            </a:solidFill>
            <a:ln>
              <a:noFill/>
            </a:ln>
          </p:spPr>
        </p:sp>
      </p:grpSp>
      <p:grpSp>
        <p:nvGrpSpPr>
          <p:cNvPr id="10" name="íş1îḋé">
            <a:extLst>
              <a:ext uri="{FF2B5EF4-FFF2-40B4-BE49-F238E27FC236}">
                <a16:creationId xmlns:a16="http://schemas.microsoft.com/office/drawing/2014/main" id="{394D23BF-67D4-433F-AE59-7484B8BA1B66}"/>
              </a:ext>
            </a:extLst>
          </p:cNvPr>
          <p:cNvGrpSpPr/>
          <p:nvPr/>
        </p:nvGrpSpPr>
        <p:grpSpPr>
          <a:xfrm>
            <a:off x="4024199" y="2961826"/>
            <a:ext cx="3025126" cy="1259258"/>
            <a:chOff x="2034459" y="3225986"/>
            <a:chExt cx="3025126" cy="1259258"/>
          </a:xfrm>
        </p:grpSpPr>
        <p:sp>
          <p:nvSpPr>
            <p:cNvPr id="12" name="îṥlíḋê">
              <a:extLst>
                <a:ext uri="{FF2B5EF4-FFF2-40B4-BE49-F238E27FC236}">
                  <a16:creationId xmlns:a16="http://schemas.microsoft.com/office/drawing/2014/main" id="{E29F6B58-1DD0-4C55-B0DF-033D10DC3C3F}"/>
                </a:ext>
              </a:extLst>
            </p:cNvPr>
            <p:cNvSpPr/>
            <p:nvPr/>
          </p:nvSpPr>
          <p:spPr bwMode="auto">
            <a:xfrm>
              <a:off x="2034459" y="3595318"/>
              <a:ext cx="3025126" cy="88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spcBef>
                  <a:spcPct val="0"/>
                </a:spcBef>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包括</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工业品、原材料，也包括消费品批发、企业的服务业务</a:t>
              </a:r>
            </a:p>
          </p:txBody>
        </p:sp>
        <p:sp>
          <p:nvSpPr>
            <p:cNvPr id="13" name="îśḻíḓê">
              <a:extLst>
                <a:ext uri="{FF2B5EF4-FFF2-40B4-BE49-F238E27FC236}">
                  <a16:creationId xmlns:a16="http://schemas.microsoft.com/office/drawing/2014/main" id="{13CD3DEF-BEBA-44DF-A002-5CACA2D49FE5}"/>
                </a:ext>
              </a:extLst>
            </p:cNvPr>
            <p:cNvSpPr txBox="1"/>
            <p:nvPr/>
          </p:nvSpPr>
          <p:spPr bwMode="auto">
            <a:xfrm>
              <a:off x="2034459" y="3225986"/>
              <a:ext cx="3025126" cy="36933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spcBef>
                  <a:spcPct val="0"/>
                </a:spcBef>
              </a:pPr>
              <a:r>
                <a:rPr lang="zh-CN" altLang="en-US" b="1" dirty="0">
                  <a:solidFill>
                    <a:srgbClr val="FF6E55"/>
                  </a:solidFill>
                  <a:latin typeface="微软雅黑" panose="020B0503020204020204" pitchFamily="34" charset="-122"/>
                  <a:ea typeface="微软雅黑" panose="020B0503020204020204" pitchFamily="34" charset="-122"/>
                </a:rPr>
                <a:t>从交易商品的范畴而言，</a:t>
              </a:r>
              <a:endParaRPr lang="en-US" altLang="zh-CN" sz="1800" b="1" dirty="0">
                <a:solidFill>
                  <a:srgbClr val="FF6E55"/>
                </a:solidFill>
                <a:latin typeface="微软雅黑" panose="020B0503020204020204" pitchFamily="34" charset="-122"/>
                <a:ea typeface="微软雅黑" panose="020B0503020204020204" pitchFamily="34" charset="-122"/>
              </a:endParaRPr>
            </a:p>
          </p:txBody>
        </p:sp>
      </p:grpSp>
      <p:cxnSp>
        <p:nvCxnSpPr>
          <p:cNvPr id="11" name="直接连接符 10">
            <a:extLst>
              <a:ext uri="{FF2B5EF4-FFF2-40B4-BE49-F238E27FC236}">
                <a16:creationId xmlns:a16="http://schemas.microsoft.com/office/drawing/2014/main" id="{7ECC7B00-C598-4387-A249-1791A4E40D81}"/>
              </a:ext>
            </a:extLst>
          </p:cNvPr>
          <p:cNvCxnSpPr/>
          <p:nvPr/>
        </p:nvCxnSpPr>
        <p:spPr>
          <a:xfrm>
            <a:off x="3881324" y="2805751"/>
            <a:ext cx="0" cy="1415333"/>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39F71BC9-40DB-4935-B0C5-BEDD00D68362}"/>
              </a:ext>
            </a:extLst>
          </p:cNvPr>
          <p:cNvCxnSpPr/>
          <p:nvPr/>
        </p:nvCxnSpPr>
        <p:spPr>
          <a:xfrm>
            <a:off x="11443512" y="3333358"/>
            <a:ext cx="0" cy="2303771"/>
          </a:xfrm>
          <a:prstGeom prst="line">
            <a:avLst/>
          </a:prstGeom>
          <a:ln w="19050">
            <a:solidFill>
              <a:srgbClr val="FF6E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6471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en-US" altLang="zh-CN" sz="3200" b="1" dirty="0">
                <a:solidFill>
                  <a:srgbClr val="FFFFFF"/>
                </a:solidFill>
                <a:latin typeface="Arial Black" panose="020B0A04020102020204" pitchFamily="34" charset="0"/>
                <a:ea typeface="微软雅黑" panose="020B0503020204020204" pitchFamily="34" charset="-122"/>
              </a:rPr>
              <a:t>B2B</a:t>
            </a:r>
            <a:r>
              <a:rPr lang="zh-CN" altLang="en-US" sz="3200" b="1" dirty="0">
                <a:solidFill>
                  <a:srgbClr val="FFFFFF"/>
                </a:solidFill>
                <a:latin typeface="Arial Black" panose="020B0A04020102020204" pitchFamily="34" charset="0"/>
                <a:ea typeface="微软雅黑" panose="020B0503020204020204" pitchFamily="34" charset="-122"/>
              </a:rPr>
              <a:t>电子商务优势</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40110375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48"/>
          <p:cNvGrpSpPr/>
          <p:nvPr/>
        </p:nvGrpSpPr>
        <p:grpSpPr>
          <a:xfrm>
            <a:off x="3468651" y="1333486"/>
            <a:ext cx="2095515" cy="3655461"/>
            <a:chOff x="2714612" y="1000114"/>
            <a:chExt cx="1571636" cy="2741596"/>
          </a:xfrm>
        </p:grpSpPr>
        <p:sp>
          <p:nvSpPr>
            <p:cNvPr id="25" name="Rectangle 38"/>
            <p:cNvSpPr/>
            <p:nvPr/>
          </p:nvSpPr>
          <p:spPr>
            <a:xfrm>
              <a:off x="2745912" y="2786064"/>
              <a:ext cx="1540336" cy="955646"/>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可以随时随地不受时空限制，真正做到全世界的生意，</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24</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小时发现买家卖家</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26" name="Rectangle 39"/>
            <p:cNvSpPr/>
            <p:nvPr/>
          </p:nvSpPr>
          <p:spPr>
            <a:xfrm>
              <a:off x="2714612" y="2357436"/>
              <a:ext cx="1530367" cy="377075"/>
            </a:xfrm>
            <a:prstGeom prst="rect">
              <a:avLst/>
            </a:prstGeom>
          </p:spPr>
          <p:txBody>
            <a:bodyPr wrap="square">
              <a:spAutoFit/>
            </a:bodyPr>
            <a:lstStyle/>
            <a:p>
              <a:r>
                <a:rPr lang="zh-CN" altLang="en-US" sz="2667" b="1" dirty="0">
                  <a:solidFill>
                    <a:srgbClr val="FF6E55"/>
                  </a:solidFill>
                  <a:latin typeface="Open Sans" pitchFamily="34" charset="0"/>
                  <a:ea typeface="微软雅黑" panose="020B0503020204020204" pitchFamily="34" charset="-122"/>
                  <a:cs typeface="Open Sans Light" pitchFamily="34" charset="0"/>
                </a:rPr>
                <a:t>超越时空</a:t>
              </a:r>
              <a:endParaRPr lang="en-US" sz="2667" b="1" dirty="0">
                <a:solidFill>
                  <a:srgbClr val="FF6E55"/>
                </a:solidFill>
                <a:latin typeface="微软雅黑" panose="020B0503020204020204" pitchFamily="34" charset="-122"/>
                <a:ea typeface="微软雅黑" panose="020B0503020204020204" pitchFamily="34" charset="-122"/>
                <a:cs typeface="Open Sans Light" pitchFamily="34" charset="0"/>
              </a:endParaRPr>
            </a:p>
          </p:txBody>
        </p:sp>
        <p:sp>
          <p:nvSpPr>
            <p:cNvPr id="27" name="Rectangle 40"/>
            <p:cNvSpPr/>
            <p:nvPr/>
          </p:nvSpPr>
          <p:spPr>
            <a:xfrm>
              <a:off x="2786050" y="1000114"/>
              <a:ext cx="570374" cy="1546577"/>
            </a:xfrm>
            <a:prstGeom prst="rect">
              <a:avLst/>
            </a:prstGeom>
          </p:spPr>
          <p:txBody>
            <a:bodyPr wrap="square">
              <a:spAutoFit/>
            </a:bodyPr>
            <a:lstStyle/>
            <a:p>
              <a:pPr algn="ctr"/>
              <a:r>
                <a:rPr lang="en-US" sz="12800" dirty="0" smtClean="0">
                  <a:solidFill>
                    <a:srgbClr val="FF6E55"/>
                  </a:solidFill>
                  <a:latin typeface="微软雅黑" panose="020B0503020204020204" pitchFamily="34" charset="-122"/>
                  <a:ea typeface="微软雅黑" panose="020B0503020204020204" pitchFamily="34" charset="-122"/>
                  <a:cs typeface="Open Sans Light" pitchFamily="34" charset="0"/>
                </a:rPr>
                <a:t>1</a:t>
              </a:r>
              <a:endParaRPr lang="en-US" sz="12800" dirty="0">
                <a:solidFill>
                  <a:srgbClr val="FF6E55"/>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28" name="Group 49"/>
          <p:cNvGrpSpPr/>
          <p:nvPr/>
        </p:nvGrpSpPr>
        <p:grpSpPr>
          <a:xfrm>
            <a:off x="6012203" y="1333486"/>
            <a:ext cx="2725411" cy="3950926"/>
            <a:chOff x="4929189" y="1000114"/>
            <a:chExt cx="2044058" cy="2963195"/>
          </a:xfrm>
        </p:grpSpPr>
        <p:sp>
          <p:nvSpPr>
            <p:cNvPr id="29" name="Rectangle 41"/>
            <p:cNvSpPr/>
            <p:nvPr/>
          </p:nvSpPr>
          <p:spPr>
            <a:xfrm>
              <a:off x="4960490" y="2786064"/>
              <a:ext cx="2012757" cy="1177245"/>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与外贸交易相比，原来的差旅，洽谈客户的成本大大降低。完全由企业平台费用承担，每年几十万的差旅费由几千元的平台费所替代</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42"/>
            <p:cNvSpPr/>
            <p:nvPr/>
          </p:nvSpPr>
          <p:spPr>
            <a:xfrm>
              <a:off x="4929189" y="2357436"/>
              <a:ext cx="1952616" cy="377075"/>
            </a:xfrm>
            <a:prstGeom prst="rect">
              <a:avLst/>
            </a:prstGeom>
          </p:spPr>
          <p:txBody>
            <a:bodyPr wrap="square">
              <a:spAutoFit/>
            </a:bodyPr>
            <a:lstStyle/>
            <a:p>
              <a:r>
                <a:rPr lang="zh-CN" altLang="en-US" sz="2667" b="1" dirty="0">
                  <a:solidFill>
                    <a:srgbClr val="FFC353"/>
                  </a:solidFill>
                  <a:latin typeface="Open Sans" pitchFamily="34" charset="0"/>
                  <a:ea typeface="微软雅黑" panose="020B0503020204020204" pitchFamily="34" charset="-122"/>
                  <a:cs typeface="Open Sans Light" pitchFamily="34" charset="0"/>
                </a:rPr>
                <a:t>低成本、高效率</a:t>
              </a:r>
              <a:endParaRPr lang="en-US" sz="2667" b="1" dirty="0">
                <a:solidFill>
                  <a:srgbClr val="FFC353"/>
                </a:solidFill>
                <a:latin typeface="微软雅黑" panose="020B0503020204020204" pitchFamily="34" charset="-122"/>
                <a:ea typeface="微软雅黑" panose="020B0503020204020204" pitchFamily="34" charset="-122"/>
                <a:cs typeface="Open Sans Light" pitchFamily="34" charset="0"/>
              </a:endParaRPr>
            </a:p>
          </p:txBody>
        </p:sp>
        <p:sp>
          <p:nvSpPr>
            <p:cNvPr id="31" name="Rectangle 43"/>
            <p:cNvSpPr/>
            <p:nvPr/>
          </p:nvSpPr>
          <p:spPr>
            <a:xfrm>
              <a:off x="5000628" y="1000114"/>
              <a:ext cx="570374" cy="1546577"/>
            </a:xfrm>
            <a:prstGeom prst="rect">
              <a:avLst/>
            </a:prstGeom>
          </p:spPr>
          <p:txBody>
            <a:bodyPr wrap="square">
              <a:spAutoFit/>
            </a:bodyPr>
            <a:lstStyle/>
            <a:p>
              <a:pPr algn="ctr"/>
              <a:r>
                <a:rPr lang="en-US" sz="12800" dirty="0" smtClean="0">
                  <a:solidFill>
                    <a:srgbClr val="FFC353"/>
                  </a:solidFill>
                  <a:latin typeface="微软雅黑" panose="020B0503020204020204" pitchFamily="34" charset="-122"/>
                  <a:ea typeface="微软雅黑" panose="020B0503020204020204" pitchFamily="34" charset="-122"/>
                  <a:cs typeface="Open Sans Light" pitchFamily="34" charset="0"/>
                </a:rPr>
                <a:t>2</a:t>
              </a:r>
              <a:endParaRPr lang="en-US" sz="12800" dirty="0">
                <a:solidFill>
                  <a:srgbClr val="FFC353"/>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32" name="Group 50"/>
          <p:cNvGrpSpPr/>
          <p:nvPr/>
        </p:nvGrpSpPr>
        <p:grpSpPr>
          <a:xfrm>
            <a:off x="9185652" y="1333486"/>
            <a:ext cx="2550715" cy="3925921"/>
            <a:chOff x="7143768" y="1000114"/>
            <a:chExt cx="1913036" cy="2944441"/>
          </a:xfrm>
        </p:grpSpPr>
        <p:sp>
          <p:nvSpPr>
            <p:cNvPr id="33" name="Rectangle 44"/>
            <p:cNvSpPr/>
            <p:nvPr/>
          </p:nvSpPr>
          <p:spPr>
            <a:xfrm>
              <a:off x="7175068" y="2786064"/>
              <a:ext cx="1881736" cy="1158491"/>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在网络世界里，中小企业和大企业可以站在同一个起跑线上，使中小企业能够公平、公正的参与新经济活动中</a:t>
              </a:r>
              <a:endParaRPr lang="ms-MY"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Rectangle 45"/>
            <p:cNvSpPr/>
            <p:nvPr/>
          </p:nvSpPr>
          <p:spPr>
            <a:xfrm>
              <a:off x="7143768" y="2357436"/>
              <a:ext cx="1530367" cy="377075"/>
            </a:xfrm>
            <a:prstGeom prst="rect">
              <a:avLst/>
            </a:prstGeom>
          </p:spPr>
          <p:txBody>
            <a:bodyPr wrap="square">
              <a:spAutoFit/>
            </a:bodyPr>
            <a:lstStyle/>
            <a:p>
              <a:r>
                <a:rPr lang="zh-CN" altLang="en-US" sz="2667" b="1" dirty="0">
                  <a:solidFill>
                    <a:srgbClr val="48B49C"/>
                  </a:solidFill>
                  <a:latin typeface="微软雅黑" panose="020B0503020204020204" pitchFamily="34" charset="-122"/>
                  <a:ea typeface="微软雅黑" panose="020B0503020204020204" pitchFamily="34" charset="-122"/>
                  <a:cs typeface="Open Sans" pitchFamily="34" charset="0"/>
                </a:rPr>
                <a:t>公平、公开</a:t>
              </a:r>
              <a:endParaRPr lang="en-US" sz="2667" b="1" dirty="0">
                <a:solidFill>
                  <a:srgbClr val="48B49C"/>
                </a:solidFill>
                <a:latin typeface="微软雅黑" panose="020B0503020204020204" pitchFamily="34" charset="-122"/>
                <a:ea typeface="微软雅黑" panose="020B0503020204020204" pitchFamily="34" charset="-122"/>
                <a:cs typeface="Open Sans Light" pitchFamily="34" charset="0"/>
              </a:endParaRPr>
            </a:p>
          </p:txBody>
        </p:sp>
        <p:sp>
          <p:nvSpPr>
            <p:cNvPr id="35" name="Rectangle 46"/>
            <p:cNvSpPr/>
            <p:nvPr/>
          </p:nvSpPr>
          <p:spPr>
            <a:xfrm>
              <a:off x="7215206" y="1000114"/>
              <a:ext cx="570374" cy="1546577"/>
            </a:xfrm>
            <a:prstGeom prst="rect">
              <a:avLst/>
            </a:prstGeom>
          </p:spPr>
          <p:txBody>
            <a:bodyPr wrap="square">
              <a:spAutoFit/>
            </a:bodyPr>
            <a:lstStyle/>
            <a:p>
              <a:pPr algn="ctr"/>
              <a:r>
                <a:rPr lang="en-US" sz="12800" dirty="0" smtClean="0">
                  <a:solidFill>
                    <a:srgbClr val="48B49C"/>
                  </a:solidFill>
                  <a:latin typeface="微软雅黑" panose="020B0503020204020204" pitchFamily="34" charset="-122"/>
                  <a:ea typeface="微软雅黑" panose="020B0503020204020204" pitchFamily="34" charset="-122"/>
                  <a:cs typeface="Open Sans Light" pitchFamily="34" charset="0"/>
                </a:rPr>
                <a:t>3</a:t>
              </a:r>
              <a:endParaRPr lang="en-US" sz="12800" dirty="0">
                <a:solidFill>
                  <a:srgbClr val="48B49C"/>
                </a:solidFill>
                <a:latin typeface="微软雅黑" panose="020B0503020204020204" pitchFamily="34" charset="-122"/>
                <a:ea typeface="微软雅黑" panose="020B0503020204020204" pitchFamily="34" charset="-122"/>
                <a:cs typeface="Open Sans Light" pitchFamily="34" charset="0"/>
              </a:endParaRPr>
            </a:p>
          </p:txBody>
        </p:sp>
      </p:grpSp>
      <p:cxnSp>
        <p:nvCxnSpPr>
          <p:cNvPr id="40" name="直接连接符 39">
            <a:extLst>
              <a:ext uri="{FF2B5EF4-FFF2-40B4-BE49-F238E27FC236}">
                <a16:creationId xmlns:a16="http://schemas.microsoft.com/office/drawing/2014/main" id="{A05532F2-1554-4724-BC5B-9EA16646D3FA}"/>
              </a:ext>
            </a:extLst>
          </p:cNvPr>
          <p:cNvCxnSpPr/>
          <p:nvPr/>
        </p:nvCxnSpPr>
        <p:spPr>
          <a:xfrm>
            <a:off x="936366" y="541971"/>
            <a:ext cx="0" cy="2303771"/>
          </a:xfrm>
          <a:prstGeom prst="line">
            <a:avLst/>
          </a:prstGeom>
          <a:ln w="19050">
            <a:solidFill>
              <a:srgbClr val="FF6E55"/>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170718" y="149726"/>
            <a:ext cx="3660401" cy="6125705"/>
            <a:chOff x="-170718" y="261486"/>
            <a:chExt cx="3660401" cy="6125705"/>
          </a:xfrm>
        </p:grpSpPr>
        <p:sp>
          <p:nvSpPr>
            <p:cNvPr id="39" name="文本框 38">
              <a:extLst>
                <a:ext uri="{FF2B5EF4-FFF2-40B4-BE49-F238E27FC236}">
                  <a16:creationId xmlns:a16="http://schemas.microsoft.com/office/drawing/2014/main" id="{6B1BA4D5-7230-47D7-94BE-56E6D84B7270}"/>
                </a:ext>
              </a:extLst>
            </p:cNvPr>
            <p:cNvSpPr txBox="1"/>
            <p:nvPr/>
          </p:nvSpPr>
          <p:spPr>
            <a:xfrm>
              <a:off x="-170718" y="1862876"/>
              <a:ext cx="3660401" cy="4524315"/>
            </a:xfrm>
            <a:prstGeom prst="rect">
              <a:avLst/>
            </a:prstGeom>
            <a:noFill/>
          </p:spPr>
          <p:txBody>
            <a:bodyPr wrap="square" rtlCol="0">
              <a:spAutoFit/>
            </a:bodyPr>
            <a:lstStyle/>
            <a:p>
              <a:pPr algn="ctr"/>
              <a:r>
                <a:rPr lang="zh-CN" altLang="en-US" sz="4800" b="1" dirty="0" smtClean="0">
                  <a:solidFill>
                    <a:srgbClr val="524F6A"/>
                  </a:solidFill>
                  <a:latin typeface="微软雅黑" panose="020B0503020204020204" pitchFamily="34" charset="-122"/>
                  <a:ea typeface="微软雅黑" panose="020B0503020204020204" pitchFamily="34" charset="-122"/>
                </a:rPr>
                <a:t>电</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子</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商</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a:solidFill>
                    <a:srgbClr val="524F6A"/>
                  </a:solidFill>
                  <a:latin typeface="微软雅黑" panose="020B0503020204020204" pitchFamily="34" charset="-122"/>
                  <a:ea typeface="微软雅黑" panose="020B0503020204020204" pitchFamily="34" charset="-122"/>
                </a:rPr>
                <a:t>务</a:t>
              </a:r>
              <a:endParaRPr lang="en-US" altLang="zh-CN" sz="4800" b="1" dirty="0">
                <a:solidFill>
                  <a:srgbClr val="524F6A"/>
                </a:solidFill>
                <a:latin typeface="微软雅黑" panose="020B0503020204020204" pitchFamily="34" charset="-122"/>
                <a:ea typeface="微软雅黑" panose="020B0503020204020204" pitchFamily="34" charset="-122"/>
              </a:endParaRPr>
            </a:p>
            <a:p>
              <a:pPr algn="ctr"/>
              <a:r>
                <a:rPr lang="zh-CN" altLang="en-US" sz="4800" b="1" dirty="0" smtClean="0">
                  <a:solidFill>
                    <a:srgbClr val="524F6A"/>
                  </a:solidFill>
                  <a:latin typeface="微软雅黑" panose="020B0503020204020204" pitchFamily="34" charset="-122"/>
                  <a:ea typeface="微软雅黑" panose="020B0503020204020204" pitchFamily="34" charset="-122"/>
                </a:rPr>
                <a:t>优</a:t>
              </a:r>
              <a:endParaRPr lang="en-US" altLang="zh-CN" sz="4800" b="1" dirty="0" smtClean="0">
                <a:solidFill>
                  <a:srgbClr val="524F6A"/>
                </a:solidFill>
                <a:latin typeface="微软雅黑" panose="020B0503020204020204" pitchFamily="34" charset="-122"/>
                <a:ea typeface="微软雅黑" panose="020B0503020204020204" pitchFamily="34" charset="-122"/>
              </a:endParaRPr>
            </a:p>
            <a:p>
              <a:pPr algn="ctr"/>
              <a:r>
                <a:rPr lang="zh-CN" altLang="en-US" sz="4800" b="1" dirty="0" smtClean="0">
                  <a:solidFill>
                    <a:srgbClr val="524F6A"/>
                  </a:solidFill>
                  <a:latin typeface="微软雅黑" panose="020B0503020204020204" pitchFamily="34" charset="-122"/>
                  <a:ea typeface="微软雅黑" panose="020B0503020204020204" pitchFamily="34" charset="-122"/>
                </a:rPr>
                <a:t>势</a:t>
              </a:r>
              <a:endParaRPr lang="zh-CN" altLang="en-US" sz="4800" b="1" dirty="0">
                <a:solidFill>
                  <a:srgbClr val="524F6A"/>
                </a:solidFill>
                <a:latin typeface="微软雅黑" panose="020B0503020204020204" pitchFamily="34" charset="-122"/>
                <a:ea typeface="微软雅黑" panose="020B0503020204020204" pitchFamily="34" charset="-122"/>
              </a:endParaRPr>
            </a:p>
          </p:txBody>
        </p:sp>
        <p:sp>
          <p:nvSpPr>
            <p:cNvPr id="2" name="矩形 1"/>
            <p:cNvSpPr/>
            <p:nvPr/>
          </p:nvSpPr>
          <p:spPr>
            <a:xfrm rot="5400000">
              <a:off x="718544" y="786925"/>
              <a:ext cx="1881875" cy="830997"/>
            </a:xfrm>
            <a:prstGeom prst="rect">
              <a:avLst/>
            </a:prstGeom>
          </p:spPr>
          <p:txBody>
            <a:bodyPr wrap="square">
              <a:spAutoFit/>
            </a:bodyPr>
            <a:lstStyle/>
            <a:p>
              <a:pPr algn="ctr"/>
              <a:r>
                <a:rPr lang="en-US" altLang="zh-CN" sz="4800" b="1" dirty="0" smtClean="0">
                  <a:solidFill>
                    <a:srgbClr val="524F6A"/>
                  </a:solidFill>
                  <a:latin typeface="微软雅黑" panose="020B0503020204020204" pitchFamily="34" charset="-122"/>
                  <a:ea typeface="微软雅黑" panose="020B0503020204020204" pitchFamily="34" charset="-122"/>
                </a:rPr>
                <a:t>B2B</a:t>
              </a:r>
              <a:endParaRPr lang="en-US" altLang="zh-CN" sz="4800" b="1" dirty="0">
                <a:solidFill>
                  <a:srgbClr val="524F6A"/>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062659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en-US" altLang="zh-CN" sz="3200" b="1" dirty="0">
                <a:solidFill>
                  <a:srgbClr val="FFFFFF"/>
                </a:solidFill>
                <a:latin typeface="Arial Black" panose="020B0A04020102020204" pitchFamily="34" charset="0"/>
                <a:ea typeface="微软雅黑" panose="020B0503020204020204" pitchFamily="34" charset="-122"/>
              </a:rPr>
              <a:t>B2B</a:t>
            </a:r>
            <a:r>
              <a:rPr lang="zh-CN" altLang="en-US" sz="3200" b="1" dirty="0">
                <a:solidFill>
                  <a:srgbClr val="FFFFFF"/>
                </a:solidFill>
                <a:latin typeface="Arial Black" panose="020B0A04020102020204" pitchFamily="34" charset="0"/>
                <a:ea typeface="微软雅黑" panose="020B0503020204020204" pitchFamily="34" charset="-122"/>
              </a:rPr>
              <a:t>电子商务的发展阶段</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5725180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95D8807B-713E-4AD8-BAF9-27DFFC19C6EB}"/>
              </a:ext>
            </a:extLst>
          </p:cNvPr>
          <p:cNvSpPr txBox="1"/>
          <p:nvPr/>
        </p:nvSpPr>
        <p:spPr>
          <a:xfrm>
            <a:off x="812310" y="639172"/>
            <a:ext cx="9275653" cy="584775"/>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信息服务阶段</a:t>
            </a:r>
            <a:r>
              <a:rPr lang="en-US" altLang="zh-CN" sz="3200" b="1" dirty="0">
                <a:solidFill>
                  <a:srgbClr val="524F6A"/>
                </a:solidFill>
                <a:latin typeface="微软雅黑" panose="020B0503020204020204" pitchFamily="34" charset="-122"/>
                <a:ea typeface="微软雅黑" panose="020B0503020204020204" pitchFamily="34" charset="-122"/>
              </a:rPr>
              <a:t>——</a:t>
            </a:r>
            <a:r>
              <a:rPr lang="en-US" altLang="zh-CN" sz="3200" b="1" dirty="0" smtClean="0">
                <a:solidFill>
                  <a:srgbClr val="524F6A"/>
                </a:solidFill>
                <a:latin typeface="微软雅黑" panose="020B0503020204020204" pitchFamily="34" charset="-122"/>
                <a:ea typeface="微软雅黑" panose="020B0503020204020204" pitchFamily="34" charset="-122"/>
              </a:rPr>
              <a:t>B2B 1.0</a:t>
            </a:r>
            <a:r>
              <a:rPr lang="zh-CN" altLang="en-US" sz="3200" b="1" dirty="0">
                <a:solidFill>
                  <a:srgbClr val="524F6A"/>
                </a:solidFill>
                <a:latin typeface="微软雅黑" panose="020B0503020204020204" pitchFamily="34" charset="-122"/>
                <a:ea typeface="微软雅黑" panose="020B0503020204020204" pitchFamily="34" charset="-122"/>
              </a:rPr>
              <a:t>（</a:t>
            </a:r>
            <a:r>
              <a:rPr lang="en-US" altLang="zh-CN" sz="3200" b="1" dirty="0">
                <a:solidFill>
                  <a:srgbClr val="524F6A"/>
                </a:solidFill>
                <a:latin typeface="微软雅黑" panose="020B0503020204020204" pitchFamily="34" charset="-122"/>
                <a:ea typeface="微软雅黑" panose="020B0503020204020204" pitchFamily="34" charset="-122"/>
              </a:rPr>
              <a:t>1999</a:t>
            </a:r>
            <a:r>
              <a:rPr lang="zh-CN" altLang="en-US" sz="3200" b="1" dirty="0">
                <a:solidFill>
                  <a:srgbClr val="524F6A"/>
                </a:solidFill>
                <a:latin typeface="微软雅黑" panose="020B0503020204020204" pitchFamily="34" charset="-122"/>
                <a:ea typeface="微软雅黑" panose="020B0503020204020204" pitchFamily="34" charset="-122"/>
              </a:rPr>
              <a:t>年至</a:t>
            </a:r>
            <a:r>
              <a:rPr lang="en-US" altLang="zh-CN" sz="3200" b="1" dirty="0">
                <a:solidFill>
                  <a:srgbClr val="524F6A"/>
                </a:solidFill>
                <a:latin typeface="微软雅黑" panose="020B0503020204020204" pitchFamily="34" charset="-122"/>
                <a:ea typeface="微软雅黑" panose="020B0503020204020204" pitchFamily="34" charset="-122"/>
              </a:rPr>
              <a:t>2003</a:t>
            </a:r>
            <a:r>
              <a:rPr lang="zh-CN" altLang="en-US" sz="3200" b="1" dirty="0">
                <a:solidFill>
                  <a:srgbClr val="524F6A"/>
                </a:solidFill>
                <a:latin typeface="微软雅黑" panose="020B0503020204020204" pitchFamily="34" charset="-122"/>
                <a:ea typeface="微软雅黑" panose="020B0503020204020204" pitchFamily="34" charset="-122"/>
              </a:rPr>
              <a:t>年）</a:t>
            </a:r>
          </a:p>
        </p:txBody>
      </p:sp>
      <p:grpSp>
        <p:nvGrpSpPr>
          <p:cNvPr id="7" name="组合 6"/>
          <p:cNvGrpSpPr/>
          <p:nvPr/>
        </p:nvGrpSpPr>
        <p:grpSpPr>
          <a:xfrm>
            <a:off x="731030" y="1782897"/>
            <a:ext cx="10841210" cy="4206605"/>
            <a:chOff x="812310" y="1782897"/>
            <a:chExt cx="10841210" cy="4206605"/>
          </a:xfrm>
        </p:grpSpPr>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r="2839"/>
            <a:stretch/>
          </p:blipFill>
          <p:spPr>
            <a:xfrm>
              <a:off x="812310" y="1782897"/>
              <a:ext cx="7915130" cy="4206605"/>
            </a:xfrm>
            <a:prstGeom prst="rect">
              <a:avLst/>
            </a:prstGeom>
          </p:spPr>
        </p:pic>
        <p:grpSp>
          <p:nvGrpSpPr>
            <p:cNvPr id="6" name="组合 5"/>
            <p:cNvGrpSpPr/>
            <p:nvPr/>
          </p:nvGrpSpPr>
          <p:grpSpPr>
            <a:xfrm>
              <a:off x="8816556" y="2773679"/>
              <a:ext cx="2836964" cy="2225040"/>
              <a:chOff x="8918156" y="2753360"/>
              <a:chExt cx="2836964" cy="2225040"/>
            </a:xfrm>
          </p:grpSpPr>
          <p:sp>
            <p:nvSpPr>
              <p:cNvPr id="5" name="矩形 4"/>
              <p:cNvSpPr/>
              <p:nvPr/>
            </p:nvSpPr>
            <p:spPr>
              <a:xfrm>
                <a:off x="8918156" y="2753360"/>
                <a:ext cx="2836964" cy="2225040"/>
              </a:xfrm>
              <a:prstGeom prst="rect">
                <a:avLst/>
              </a:prstGeom>
              <a:noFill/>
              <a:ln w="19050">
                <a:solidFill>
                  <a:srgbClr val="01B1F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9112358" y="2873301"/>
                <a:ext cx="2448561" cy="1985159"/>
              </a:xfrm>
              <a:prstGeom prst="rect">
                <a:avLst/>
              </a:prstGeom>
            </p:spPr>
            <p:txBody>
              <a:bodyPr wrap="square">
                <a:spAutoFit/>
              </a:bodyPr>
              <a:lstStyle/>
              <a:p>
                <a:pPr>
                  <a:lnSpc>
                    <a:spcPct val="120000"/>
                  </a:lnSpc>
                  <a:spcAft>
                    <a:spcPts val="600"/>
                  </a:spcAft>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在该阶段，有大量</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B2B</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平台相继出现，</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如</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120000"/>
                  </a:lnSpc>
                  <a:spcAft>
                    <a:spcPts val="600"/>
                  </a:spcAft>
                  <a:buFont typeface="Wingdings" panose="05000000000000000000" pitchFamily="2" charset="2"/>
                  <a:buChar char="l"/>
                </a:pPr>
                <a:r>
                  <a:rPr lang="zh-CN" altLang="zh-CN" dirty="0" smtClean="0">
                    <a:solidFill>
                      <a:srgbClr val="01B1FA"/>
                    </a:solidFill>
                    <a:latin typeface="微软雅黑" panose="020B0503020204020204" pitchFamily="34" charset="-122"/>
                    <a:ea typeface="微软雅黑" panose="020B0503020204020204" pitchFamily="34" charset="-122"/>
                  </a:rPr>
                  <a:t>中国</a:t>
                </a:r>
                <a:r>
                  <a:rPr lang="zh-CN" altLang="zh-CN" dirty="0">
                    <a:solidFill>
                      <a:srgbClr val="01B1FA"/>
                    </a:solidFill>
                    <a:latin typeface="微软雅黑" panose="020B0503020204020204" pitchFamily="34" charset="-122"/>
                    <a:ea typeface="微软雅黑" panose="020B0503020204020204" pitchFamily="34" charset="-122"/>
                  </a:rPr>
                  <a:t>制造</a:t>
                </a:r>
                <a:r>
                  <a:rPr lang="zh-CN" altLang="zh-CN" dirty="0" smtClean="0">
                    <a:solidFill>
                      <a:srgbClr val="01B1FA"/>
                    </a:solidFill>
                    <a:latin typeface="微软雅黑" panose="020B0503020204020204" pitchFamily="34" charset="-122"/>
                    <a:ea typeface="微软雅黑" panose="020B0503020204020204" pitchFamily="34" charset="-122"/>
                  </a:rPr>
                  <a:t>网</a:t>
                </a:r>
                <a:endParaRPr lang="en-US" altLang="zh-CN" dirty="0" smtClean="0">
                  <a:solidFill>
                    <a:srgbClr val="01B1FA"/>
                  </a:solidFill>
                  <a:latin typeface="微软雅黑" panose="020B0503020204020204" pitchFamily="34" charset="-122"/>
                  <a:ea typeface="微软雅黑" panose="020B0503020204020204" pitchFamily="34" charset="-122"/>
                </a:endParaRPr>
              </a:p>
              <a:p>
                <a:pPr marL="285750" indent="-285750">
                  <a:lnSpc>
                    <a:spcPct val="120000"/>
                  </a:lnSpc>
                  <a:spcAft>
                    <a:spcPts val="600"/>
                  </a:spcAft>
                  <a:buFont typeface="Wingdings" panose="05000000000000000000" pitchFamily="2" charset="2"/>
                  <a:buChar char="l"/>
                </a:pPr>
                <a:r>
                  <a:rPr lang="zh-CN" altLang="zh-CN" dirty="0" smtClean="0">
                    <a:solidFill>
                      <a:srgbClr val="01B1FA"/>
                    </a:solidFill>
                    <a:latin typeface="微软雅黑" panose="020B0503020204020204" pitchFamily="34" charset="-122"/>
                    <a:ea typeface="微软雅黑" panose="020B0503020204020204" pitchFamily="34" charset="-122"/>
                  </a:rPr>
                  <a:t>中国</a:t>
                </a:r>
                <a:r>
                  <a:rPr lang="zh-CN" altLang="zh-CN" dirty="0">
                    <a:solidFill>
                      <a:srgbClr val="01B1FA"/>
                    </a:solidFill>
                    <a:latin typeface="微软雅黑" panose="020B0503020204020204" pitchFamily="34" charset="-122"/>
                    <a:ea typeface="微软雅黑" panose="020B0503020204020204" pitchFamily="34" charset="-122"/>
                  </a:rPr>
                  <a:t>网</a:t>
                </a:r>
                <a:r>
                  <a:rPr lang="zh-CN" altLang="zh-CN" dirty="0" smtClean="0">
                    <a:solidFill>
                      <a:srgbClr val="01B1FA"/>
                    </a:solidFill>
                    <a:latin typeface="微软雅黑" panose="020B0503020204020204" pitchFamily="34" charset="-122"/>
                    <a:ea typeface="微软雅黑" panose="020B0503020204020204" pitchFamily="34" charset="-122"/>
                  </a:rPr>
                  <a:t>库</a:t>
                </a:r>
                <a:endParaRPr lang="en-US" altLang="zh-CN" dirty="0" smtClean="0">
                  <a:solidFill>
                    <a:srgbClr val="01B1FA"/>
                  </a:solidFill>
                  <a:latin typeface="微软雅黑" panose="020B0503020204020204" pitchFamily="34" charset="-122"/>
                  <a:ea typeface="微软雅黑" panose="020B0503020204020204" pitchFamily="34" charset="-122"/>
                </a:endParaRPr>
              </a:p>
              <a:p>
                <a:pPr marL="285750" indent="-285750">
                  <a:lnSpc>
                    <a:spcPct val="120000"/>
                  </a:lnSpc>
                  <a:spcAft>
                    <a:spcPts val="600"/>
                  </a:spcAft>
                  <a:buFont typeface="Wingdings" panose="05000000000000000000" pitchFamily="2" charset="2"/>
                  <a:buChar char="l"/>
                </a:pPr>
                <a:r>
                  <a:rPr lang="zh-CN" altLang="zh-CN" dirty="0" smtClean="0">
                    <a:solidFill>
                      <a:srgbClr val="01B1FA"/>
                    </a:solidFill>
                    <a:latin typeface="微软雅黑" panose="020B0503020204020204" pitchFamily="34" charset="-122"/>
                    <a:ea typeface="微软雅黑" panose="020B0503020204020204" pitchFamily="34" charset="-122"/>
                  </a:rPr>
                  <a:t>中国</a:t>
                </a:r>
                <a:r>
                  <a:rPr lang="zh-CN" altLang="zh-CN" dirty="0">
                    <a:solidFill>
                      <a:srgbClr val="01B1FA"/>
                    </a:solidFill>
                    <a:latin typeface="微软雅黑" panose="020B0503020204020204" pitchFamily="34" charset="-122"/>
                    <a:ea typeface="微软雅黑" panose="020B0503020204020204" pitchFamily="34" charset="-122"/>
                  </a:rPr>
                  <a:t>化工网</a:t>
                </a:r>
                <a:r>
                  <a:rPr lang="zh-CN" altLang="zh-CN" dirty="0" smtClean="0">
                    <a:solidFill>
                      <a:srgbClr val="01B1FA"/>
                    </a:solidFill>
                    <a:latin typeface="微软雅黑" panose="020B0503020204020204" pitchFamily="34" charset="-122"/>
                    <a:ea typeface="微软雅黑" panose="020B0503020204020204" pitchFamily="34" charset="-122"/>
                  </a:rPr>
                  <a:t>等</a:t>
                </a:r>
                <a:endParaRPr lang="zh-CN" altLang="en-US" dirty="0">
                  <a:solidFill>
                    <a:srgbClr val="01B1FA"/>
                  </a:solidFill>
                  <a:latin typeface="微软雅黑" panose="020B0503020204020204" pitchFamily="34" charset="-122"/>
                  <a:ea typeface="微软雅黑" panose="020B0503020204020204" pitchFamily="34" charset="-122"/>
                </a:endParaRPr>
              </a:p>
            </p:txBody>
          </p:sp>
        </p:grpSp>
      </p:grpSp>
    </p:spTree>
    <p:custDataLst>
      <p:tags r:id="rId2"/>
    </p:custDataLst>
    <p:extLst>
      <p:ext uri="{BB962C8B-B14F-4D97-AF65-F5344CB8AC3E}">
        <p14:creationId xmlns:p14="http://schemas.microsoft.com/office/powerpoint/2010/main" val="35040744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95D8807B-713E-4AD8-BAF9-27DFFC19C6EB}"/>
              </a:ext>
            </a:extLst>
          </p:cNvPr>
          <p:cNvSpPr txBox="1"/>
          <p:nvPr/>
        </p:nvSpPr>
        <p:spPr>
          <a:xfrm>
            <a:off x="812310" y="639172"/>
            <a:ext cx="9275653" cy="584775"/>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交易服务阶段</a:t>
            </a:r>
            <a:r>
              <a:rPr lang="en-US" altLang="zh-CN" sz="3200" b="1" dirty="0">
                <a:solidFill>
                  <a:srgbClr val="524F6A"/>
                </a:solidFill>
                <a:latin typeface="微软雅黑" panose="020B0503020204020204" pitchFamily="34" charset="-122"/>
                <a:ea typeface="微软雅黑" panose="020B0503020204020204" pitchFamily="34" charset="-122"/>
              </a:rPr>
              <a:t>——</a:t>
            </a:r>
            <a:r>
              <a:rPr lang="en-US" altLang="zh-CN" sz="3200" b="1" dirty="0" smtClean="0">
                <a:solidFill>
                  <a:srgbClr val="524F6A"/>
                </a:solidFill>
                <a:latin typeface="微软雅黑" panose="020B0503020204020204" pitchFamily="34" charset="-122"/>
                <a:ea typeface="微软雅黑" panose="020B0503020204020204" pitchFamily="34" charset="-122"/>
              </a:rPr>
              <a:t>B2B 2.0</a:t>
            </a:r>
            <a:r>
              <a:rPr lang="zh-CN" altLang="en-US" sz="3200" b="1" dirty="0">
                <a:solidFill>
                  <a:srgbClr val="524F6A"/>
                </a:solidFill>
                <a:latin typeface="微软雅黑" panose="020B0503020204020204" pitchFamily="34" charset="-122"/>
                <a:ea typeface="微软雅黑" panose="020B0503020204020204" pitchFamily="34" charset="-122"/>
              </a:rPr>
              <a:t>（</a:t>
            </a:r>
            <a:r>
              <a:rPr lang="en-US" altLang="zh-CN" sz="3200" b="1" dirty="0">
                <a:solidFill>
                  <a:srgbClr val="524F6A"/>
                </a:solidFill>
                <a:latin typeface="微软雅黑" panose="020B0503020204020204" pitchFamily="34" charset="-122"/>
                <a:ea typeface="微软雅黑" panose="020B0503020204020204" pitchFamily="34" charset="-122"/>
              </a:rPr>
              <a:t>2004</a:t>
            </a:r>
            <a:r>
              <a:rPr lang="zh-CN" altLang="en-US" sz="3200" b="1" dirty="0">
                <a:solidFill>
                  <a:srgbClr val="524F6A"/>
                </a:solidFill>
                <a:latin typeface="微软雅黑" panose="020B0503020204020204" pitchFamily="34" charset="-122"/>
                <a:ea typeface="微软雅黑" panose="020B0503020204020204" pitchFamily="34" charset="-122"/>
              </a:rPr>
              <a:t>年至</a:t>
            </a:r>
            <a:r>
              <a:rPr lang="en-US" altLang="zh-CN" sz="3200" b="1" dirty="0">
                <a:solidFill>
                  <a:srgbClr val="524F6A"/>
                </a:solidFill>
                <a:latin typeface="微软雅黑" panose="020B0503020204020204" pitchFamily="34" charset="-122"/>
                <a:ea typeface="微软雅黑" panose="020B0503020204020204" pitchFamily="34" charset="-122"/>
              </a:rPr>
              <a:t>2014</a:t>
            </a:r>
            <a:r>
              <a:rPr lang="zh-CN" altLang="en-US" sz="3200" b="1" dirty="0">
                <a:solidFill>
                  <a:srgbClr val="524F6A"/>
                </a:solidFill>
                <a:latin typeface="微软雅黑" panose="020B0503020204020204" pitchFamily="34" charset="-122"/>
                <a:ea typeface="微软雅黑" panose="020B0503020204020204" pitchFamily="34" charset="-122"/>
              </a:rPr>
              <a:t>年）</a:t>
            </a:r>
          </a:p>
        </p:txBody>
      </p:sp>
      <p:grpSp>
        <p:nvGrpSpPr>
          <p:cNvPr id="12" name="组合 11"/>
          <p:cNvGrpSpPr/>
          <p:nvPr/>
        </p:nvGrpSpPr>
        <p:grpSpPr>
          <a:xfrm>
            <a:off x="590197" y="1732092"/>
            <a:ext cx="10986542" cy="4328535"/>
            <a:chOff x="508917" y="1732092"/>
            <a:chExt cx="10986542" cy="4328535"/>
          </a:xfrm>
        </p:grpSpPr>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917" y="1732092"/>
              <a:ext cx="8146486" cy="4328535"/>
            </a:xfrm>
            <a:prstGeom prst="rect">
              <a:avLst/>
            </a:prstGeom>
          </p:spPr>
        </p:pic>
        <p:grpSp>
          <p:nvGrpSpPr>
            <p:cNvPr id="11" name="组合 10"/>
            <p:cNvGrpSpPr/>
            <p:nvPr/>
          </p:nvGrpSpPr>
          <p:grpSpPr>
            <a:xfrm>
              <a:off x="8653996" y="2470771"/>
              <a:ext cx="2841463" cy="2851176"/>
              <a:chOff x="8745436" y="2397761"/>
              <a:chExt cx="2841463" cy="2851176"/>
            </a:xfrm>
          </p:grpSpPr>
          <p:sp>
            <p:nvSpPr>
              <p:cNvPr id="9" name="矩形 8"/>
              <p:cNvSpPr/>
              <p:nvPr/>
            </p:nvSpPr>
            <p:spPr>
              <a:xfrm>
                <a:off x="8745436" y="2397761"/>
                <a:ext cx="2836964" cy="2851176"/>
              </a:xfrm>
              <a:prstGeom prst="rect">
                <a:avLst/>
              </a:prstGeom>
              <a:noFill/>
              <a:ln w="19050">
                <a:solidFill>
                  <a:srgbClr val="01B1F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944137" y="2498371"/>
                <a:ext cx="2642762" cy="2649956"/>
              </a:xfrm>
              <a:prstGeom prst="rect">
                <a:avLst/>
              </a:prstGeom>
            </p:spPr>
            <p:txBody>
              <a:bodyPr wrap="square">
                <a:spAutoFit/>
              </a:bodyPr>
              <a:lstStyle/>
              <a:p>
                <a:pPr>
                  <a:lnSpc>
                    <a:spcPct val="120000"/>
                  </a:lnSpc>
                  <a:spcAft>
                    <a:spcPts val="600"/>
                  </a:spcAft>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在该阶段</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中国的</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B2B</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电子商务市场达到第一次顶峰，越来越多的参与者进入</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市场，包括：</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120000"/>
                  </a:lnSpc>
                  <a:spcAft>
                    <a:spcPts val="600"/>
                  </a:spcAft>
                  <a:buFont typeface="Wingdings" panose="05000000000000000000" pitchFamily="2" charset="2"/>
                  <a:buChar char="l"/>
                </a:pPr>
                <a:r>
                  <a:rPr lang="zh-CN" altLang="en-US" dirty="0">
                    <a:solidFill>
                      <a:srgbClr val="01B1FA"/>
                    </a:solidFill>
                    <a:latin typeface="微软雅黑" panose="020B0503020204020204" pitchFamily="34" charset="-122"/>
                    <a:ea typeface="微软雅黑" panose="020B0503020204020204" pitchFamily="34" charset="-122"/>
                  </a:rPr>
                  <a:t>括慧聪</a:t>
                </a:r>
                <a:r>
                  <a:rPr lang="zh-CN" altLang="en-US" dirty="0" smtClean="0">
                    <a:solidFill>
                      <a:srgbClr val="01B1FA"/>
                    </a:solidFill>
                    <a:latin typeface="微软雅黑" panose="020B0503020204020204" pitchFamily="34" charset="-122"/>
                    <a:ea typeface="微软雅黑" panose="020B0503020204020204" pitchFamily="34" charset="-122"/>
                  </a:rPr>
                  <a:t>网</a:t>
                </a:r>
                <a:endParaRPr lang="en-US" altLang="zh-CN" dirty="0" smtClean="0">
                  <a:solidFill>
                    <a:srgbClr val="01B1FA"/>
                  </a:solidFill>
                  <a:latin typeface="微软雅黑" panose="020B0503020204020204" pitchFamily="34" charset="-122"/>
                  <a:ea typeface="微软雅黑" panose="020B0503020204020204" pitchFamily="34" charset="-122"/>
                </a:endParaRPr>
              </a:p>
              <a:p>
                <a:pPr marL="285750" indent="-285750">
                  <a:lnSpc>
                    <a:spcPct val="120000"/>
                  </a:lnSpc>
                  <a:spcAft>
                    <a:spcPts val="600"/>
                  </a:spcAft>
                  <a:buFont typeface="Wingdings" panose="05000000000000000000" pitchFamily="2" charset="2"/>
                  <a:buChar char="l"/>
                </a:pPr>
                <a:r>
                  <a:rPr lang="zh-CN" altLang="en-US" dirty="0" smtClean="0">
                    <a:solidFill>
                      <a:srgbClr val="01B1FA"/>
                    </a:solidFill>
                    <a:latin typeface="微软雅黑" panose="020B0503020204020204" pitchFamily="34" charset="-122"/>
                    <a:ea typeface="微软雅黑" panose="020B0503020204020204" pitchFamily="34" charset="-122"/>
                  </a:rPr>
                  <a:t>环球</a:t>
                </a:r>
                <a:r>
                  <a:rPr lang="zh-CN" altLang="en-US" dirty="0">
                    <a:solidFill>
                      <a:srgbClr val="01B1FA"/>
                    </a:solidFill>
                    <a:latin typeface="微软雅黑" panose="020B0503020204020204" pitchFamily="34" charset="-122"/>
                    <a:ea typeface="微软雅黑" panose="020B0503020204020204" pitchFamily="34" charset="-122"/>
                  </a:rPr>
                  <a:t>资源</a:t>
                </a:r>
                <a:r>
                  <a:rPr lang="zh-CN" altLang="en-US" dirty="0" smtClean="0">
                    <a:solidFill>
                      <a:srgbClr val="01B1FA"/>
                    </a:solidFill>
                    <a:latin typeface="微软雅黑" panose="020B0503020204020204" pitchFamily="34" charset="-122"/>
                    <a:ea typeface="微软雅黑" panose="020B0503020204020204" pitchFamily="34" charset="-122"/>
                  </a:rPr>
                  <a:t>网</a:t>
                </a:r>
                <a:endParaRPr lang="en-US" altLang="zh-CN" dirty="0" smtClean="0">
                  <a:solidFill>
                    <a:srgbClr val="01B1FA"/>
                  </a:solidFill>
                  <a:latin typeface="微软雅黑" panose="020B0503020204020204" pitchFamily="34" charset="-122"/>
                  <a:ea typeface="微软雅黑" panose="020B0503020204020204" pitchFamily="34" charset="-122"/>
                </a:endParaRPr>
              </a:p>
              <a:p>
                <a:pPr marL="285750" indent="-285750">
                  <a:lnSpc>
                    <a:spcPct val="120000"/>
                  </a:lnSpc>
                  <a:spcAft>
                    <a:spcPts val="600"/>
                  </a:spcAft>
                  <a:buFont typeface="Wingdings" panose="05000000000000000000" pitchFamily="2" charset="2"/>
                  <a:buChar char="l"/>
                </a:pPr>
                <a:r>
                  <a:rPr lang="zh-CN" altLang="en-US" dirty="0">
                    <a:solidFill>
                      <a:srgbClr val="01B1FA"/>
                    </a:solidFill>
                    <a:latin typeface="微软雅黑" panose="020B0503020204020204" pitchFamily="34" charset="-122"/>
                    <a:ea typeface="微软雅黑" panose="020B0503020204020204" pitchFamily="34" charset="-122"/>
                  </a:rPr>
                  <a:t>马可波罗网</a:t>
                </a:r>
              </a:p>
            </p:txBody>
          </p:sp>
        </p:grpSp>
      </p:grpSp>
    </p:spTree>
    <p:custDataLst>
      <p:tags r:id="rId2"/>
    </p:custDataLst>
    <p:extLst>
      <p:ext uri="{BB962C8B-B14F-4D97-AF65-F5344CB8AC3E}">
        <p14:creationId xmlns:p14="http://schemas.microsoft.com/office/powerpoint/2010/main" val="17787470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95D8807B-713E-4AD8-BAF9-27DFFC19C6EB}"/>
              </a:ext>
            </a:extLst>
          </p:cNvPr>
          <p:cNvSpPr txBox="1"/>
          <p:nvPr/>
        </p:nvSpPr>
        <p:spPr>
          <a:xfrm>
            <a:off x="812310" y="639172"/>
            <a:ext cx="9275653" cy="584775"/>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200" b="1" dirty="0">
                <a:solidFill>
                  <a:srgbClr val="524F6A"/>
                </a:solidFill>
                <a:latin typeface="微软雅黑" panose="020B0503020204020204" pitchFamily="34" charset="-122"/>
                <a:ea typeface="微软雅黑" panose="020B0503020204020204" pitchFamily="34" charset="-122"/>
              </a:rPr>
              <a:t>供应链整合阶段</a:t>
            </a:r>
            <a:r>
              <a:rPr lang="en-US" altLang="zh-CN" sz="3200" b="1" dirty="0">
                <a:solidFill>
                  <a:srgbClr val="524F6A"/>
                </a:solidFill>
                <a:latin typeface="微软雅黑" panose="020B0503020204020204" pitchFamily="34" charset="-122"/>
                <a:ea typeface="微软雅黑" panose="020B0503020204020204" pitchFamily="34" charset="-122"/>
              </a:rPr>
              <a:t>——B2B3.0</a:t>
            </a:r>
            <a:r>
              <a:rPr lang="zh-CN" altLang="en-US" sz="3200" b="1" dirty="0">
                <a:solidFill>
                  <a:srgbClr val="524F6A"/>
                </a:solidFill>
                <a:latin typeface="微软雅黑" panose="020B0503020204020204" pitchFamily="34" charset="-122"/>
                <a:ea typeface="微软雅黑" panose="020B0503020204020204" pitchFamily="34" charset="-122"/>
              </a:rPr>
              <a:t>（ </a:t>
            </a:r>
            <a:r>
              <a:rPr lang="en-US" altLang="zh-CN" sz="3200" b="1" dirty="0">
                <a:solidFill>
                  <a:srgbClr val="524F6A"/>
                </a:solidFill>
                <a:latin typeface="微软雅黑" panose="020B0503020204020204" pitchFamily="34" charset="-122"/>
                <a:ea typeface="微软雅黑" panose="020B0503020204020204" pitchFamily="34" charset="-122"/>
              </a:rPr>
              <a:t>2015 </a:t>
            </a:r>
            <a:r>
              <a:rPr lang="zh-CN" altLang="en-US" sz="3200" b="1" dirty="0">
                <a:solidFill>
                  <a:srgbClr val="524F6A"/>
                </a:solidFill>
                <a:latin typeface="微软雅黑" panose="020B0503020204020204" pitchFamily="34" charset="-122"/>
                <a:ea typeface="微软雅黑" panose="020B0503020204020204" pitchFamily="34" charset="-122"/>
              </a:rPr>
              <a:t>年～）</a:t>
            </a:r>
          </a:p>
        </p:txBody>
      </p:sp>
      <p:grpSp>
        <p:nvGrpSpPr>
          <p:cNvPr id="5" name="组合 4"/>
          <p:cNvGrpSpPr/>
          <p:nvPr/>
        </p:nvGrpSpPr>
        <p:grpSpPr>
          <a:xfrm>
            <a:off x="716371" y="1732091"/>
            <a:ext cx="10831258" cy="4328535"/>
            <a:chOff x="716371" y="1732091"/>
            <a:chExt cx="10831258" cy="4328535"/>
          </a:xfrm>
        </p:grpSpPr>
        <p:grpSp>
          <p:nvGrpSpPr>
            <p:cNvPr id="4" name="组合 3"/>
            <p:cNvGrpSpPr/>
            <p:nvPr/>
          </p:nvGrpSpPr>
          <p:grpSpPr>
            <a:xfrm>
              <a:off x="8628297" y="2698423"/>
              <a:ext cx="2919332" cy="2395869"/>
              <a:chOff x="8835713" y="2470771"/>
              <a:chExt cx="2919332" cy="2395869"/>
            </a:xfrm>
          </p:grpSpPr>
          <p:sp>
            <p:nvSpPr>
              <p:cNvPr id="9" name="矩形 8"/>
              <p:cNvSpPr/>
              <p:nvPr/>
            </p:nvSpPr>
            <p:spPr>
              <a:xfrm>
                <a:off x="8835713" y="2470771"/>
                <a:ext cx="2836964" cy="2395869"/>
              </a:xfrm>
              <a:prstGeom prst="rect">
                <a:avLst/>
              </a:prstGeom>
              <a:noFill/>
              <a:ln w="19050">
                <a:solidFill>
                  <a:srgbClr val="01B1F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915906" y="2625343"/>
                <a:ext cx="2839139" cy="2086725"/>
              </a:xfrm>
              <a:prstGeom prst="rect">
                <a:avLst/>
              </a:prstGeom>
            </p:spPr>
            <p:txBody>
              <a:bodyPr wrap="square">
                <a:spAutoFit/>
              </a:bodyPr>
              <a:lstStyle/>
              <a:p>
                <a:pPr>
                  <a:lnSpc>
                    <a:spcPct val="120000"/>
                  </a:lnSpc>
                  <a:spcAft>
                    <a:spcPts val="600"/>
                  </a:spcAft>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中国</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B2B</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电子商务垂直领域快速崛起，为中国整个</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B2B</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电子商务市场带来了新的“增长动力”，也促进了中国</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B2B</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电子商务市场的快速发展</a:t>
                </a:r>
                <a:endParaRPr lang="zh-CN" altLang="en-US" dirty="0">
                  <a:solidFill>
                    <a:srgbClr val="01B1FA"/>
                  </a:solidFill>
                  <a:latin typeface="微软雅黑" panose="020B0503020204020204" pitchFamily="34" charset="-122"/>
                  <a:ea typeface="微软雅黑" panose="020B0503020204020204" pitchFamily="34" charset="-122"/>
                </a:endParaRPr>
              </a:p>
            </p:txBody>
          </p:sp>
        </p:grpSp>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r="4032"/>
            <a:stretch/>
          </p:blipFill>
          <p:spPr>
            <a:xfrm>
              <a:off x="716371" y="1732091"/>
              <a:ext cx="7818029" cy="4328535"/>
            </a:xfrm>
            <a:prstGeom prst="rect">
              <a:avLst/>
            </a:prstGeom>
          </p:spPr>
        </p:pic>
      </p:grpSp>
    </p:spTree>
    <p:custDataLst>
      <p:tags r:id="rId2"/>
    </p:custDataLst>
    <p:extLst>
      <p:ext uri="{BB962C8B-B14F-4D97-AF65-F5344CB8AC3E}">
        <p14:creationId xmlns:p14="http://schemas.microsoft.com/office/powerpoint/2010/main" val="27198154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NO.4</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en-US" altLang="zh-CN" sz="3200" b="1" dirty="0">
                <a:solidFill>
                  <a:srgbClr val="FFFFFF"/>
                </a:solidFill>
                <a:latin typeface="Arial Black" panose="020B0A04020102020204" pitchFamily="34" charset="0"/>
                <a:ea typeface="微软雅黑" panose="020B0503020204020204" pitchFamily="34" charset="-122"/>
              </a:rPr>
              <a:t>B2B</a:t>
            </a:r>
            <a:r>
              <a:rPr lang="zh-CN" altLang="en-US" sz="3200" b="1" dirty="0">
                <a:solidFill>
                  <a:srgbClr val="FFFFFF"/>
                </a:solidFill>
                <a:latin typeface="Arial Black" panose="020B0A04020102020204" pitchFamily="34" charset="0"/>
                <a:ea typeface="微软雅黑" panose="020B0503020204020204" pitchFamily="34" charset="-122"/>
              </a:rPr>
              <a:t>电子商务的发展特点</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11138629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ebba2635-672c-44a3-9a32-a22c2432cc9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955040" y="1219200"/>
            <a:ext cx="10292080" cy="4511040"/>
            <a:chOff x="365052" y="1628800"/>
            <a:chExt cx="11464796" cy="5025044"/>
          </a:xfrm>
        </p:grpSpPr>
        <p:sp>
          <p:nvSpPr>
            <p:cNvPr id="4" name="išlíḍè"/>
            <p:cNvSpPr/>
            <p:nvPr/>
          </p:nvSpPr>
          <p:spPr bwMode="auto">
            <a:xfrm>
              <a:off x="4076007" y="1635345"/>
              <a:ext cx="2460717" cy="2076774"/>
            </a:xfrm>
            <a:custGeom>
              <a:avLst/>
              <a:gdLst/>
              <a:ahLst/>
              <a:cxnLst>
                <a:cxn ang="0">
                  <a:pos x="372" y="215"/>
                </a:cxn>
                <a:cxn ang="0">
                  <a:pos x="372" y="215"/>
                </a:cxn>
                <a:cxn ang="0">
                  <a:pos x="260" y="262"/>
                </a:cxn>
                <a:cxn ang="0">
                  <a:pos x="214" y="373"/>
                </a:cxn>
                <a:cxn ang="0">
                  <a:pos x="214" y="375"/>
                </a:cxn>
                <a:cxn ang="0">
                  <a:pos x="158" y="375"/>
                </a:cxn>
                <a:cxn ang="0">
                  <a:pos x="167" y="368"/>
                </a:cxn>
                <a:cxn ang="0">
                  <a:pos x="179" y="340"/>
                </a:cxn>
                <a:cxn ang="0">
                  <a:pos x="167" y="311"/>
                </a:cxn>
                <a:cxn ang="0">
                  <a:pos x="138" y="299"/>
                </a:cxn>
                <a:cxn ang="0">
                  <a:pos x="109" y="311"/>
                </a:cxn>
                <a:cxn ang="0">
                  <a:pos x="97" y="340"/>
                </a:cxn>
                <a:cxn ang="0">
                  <a:pos x="109" y="368"/>
                </a:cxn>
                <a:cxn ang="0">
                  <a:pos x="118" y="375"/>
                </a:cxn>
                <a:cxn ang="0">
                  <a:pos x="61" y="375"/>
                </a:cxn>
                <a:cxn ang="0">
                  <a:pos x="61" y="373"/>
                </a:cxn>
                <a:cxn ang="0">
                  <a:pos x="61" y="367"/>
                </a:cxn>
                <a:cxn ang="0">
                  <a:pos x="62" y="342"/>
                </a:cxn>
                <a:cxn ang="0">
                  <a:pos x="0" y="307"/>
                </a:cxn>
                <a:cxn ang="0">
                  <a:pos x="17" y="243"/>
                </a:cxn>
                <a:cxn ang="0">
                  <a:pos x="86" y="247"/>
                </a:cxn>
                <a:cxn ang="0">
                  <a:pos x="119" y="191"/>
                </a:cxn>
                <a:cxn ang="0">
                  <a:pos x="85" y="127"/>
                </a:cxn>
                <a:cxn ang="0">
                  <a:pos x="106" y="105"/>
                </a:cxn>
                <a:cxn ang="0">
                  <a:pos x="128" y="84"/>
                </a:cxn>
                <a:cxn ang="0">
                  <a:pos x="188" y="120"/>
                </a:cxn>
                <a:cxn ang="0">
                  <a:pos x="243" y="88"/>
                </a:cxn>
                <a:cxn ang="0">
                  <a:pos x="243" y="16"/>
                </a:cxn>
                <a:cxn ang="0">
                  <a:pos x="303" y="0"/>
                </a:cxn>
                <a:cxn ang="0">
                  <a:pos x="339" y="62"/>
                </a:cxn>
                <a:cxn ang="0">
                  <a:pos x="372" y="60"/>
                </a:cxn>
                <a:cxn ang="0">
                  <a:pos x="372" y="121"/>
                </a:cxn>
                <a:cxn ang="0">
                  <a:pos x="375" y="117"/>
                </a:cxn>
                <a:cxn ang="0">
                  <a:pos x="404" y="105"/>
                </a:cxn>
                <a:cxn ang="0">
                  <a:pos x="433" y="117"/>
                </a:cxn>
                <a:cxn ang="0">
                  <a:pos x="445" y="145"/>
                </a:cxn>
                <a:cxn ang="0">
                  <a:pos x="433" y="174"/>
                </a:cxn>
                <a:cxn ang="0">
                  <a:pos x="404" y="186"/>
                </a:cxn>
                <a:cxn ang="0">
                  <a:pos x="375" y="174"/>
                </a:cxn>
                <a:cxn ang="0">
                  <a:pos x="372" y="170"/>
                </a:cxn>
                <a:cxn ang="0">
                  <a:pos x="372" y="215"/>
                </a:cxn>
              </a:cxnLst>
              <a:rect l="0" t="0" r="r" b="b"/>
              <a:pathLst>
                <a:path w="445" h="375">
                  <a:moveTo>
                    <a:pt x="372" y="215"/>
                  </a:moveTo>
                  <a:cubicBezTo>
                    <a:pt x="372" y="215"/>
                    <a:pt x="372" y="215"/>
                    <a:pt x="372" y="215"/>
                  </a:cubicBezTo>
                  <a:cubicBezTo>
                    <a:pt x="328" y="215"/>
                    <a:pt x="291" y="231"/>
                    <a:pt x="260" y="262"/>
                  </a:cubicBezTo>
                  <a:cubicBezTo>
                    <a:pt x="229" y="292"/>
                    <a:pt x="214" y="330"/>
                    <a:pt x="214" y="373"/>
                  </a:cubicBezTo>
                  <a:cubicBezTo>
                    <a:pt x="214" y="374"/>
                    <a:pt x="214" y="375"/>
                    <a:pt x="214" y="375"/>
                  </a:cubicBezTo>
                  <a:cubicBezTo>
                    <a:pt x="158" y="375"/>
                    <a:pt x="158" y="375"/>
                    <a:pt x="158" y="375"/>
                  </a:cubicBezTo>
                  <a:cubicBezTo>
                    <a:pt x="161" y="373"/>
                    <a:pt x="164" y="371"/>
                    <a:pt x="167" y="368"/>
                  </a:cubicBezTo>
                  <a:cubicBezTo>
                    <a:pt x="175" y="360"/>
                    <a:pt x="179" y="351"/>
                    <a:pt x="179" y="340"/>
                  </a:cubicBezTo>
                  <a:cubicBezTo>
                    <a:pt x="179" y="328"/>
                    <a:pt x="175" y="319"/>
                    <a:pt x="167" y="311"/>
                  </a:cubicBezTo>
                  <a:cubicBezTo>
                    <a:pt x="159" y="303"/>
                    <a:pt x="149" y="299"/>
                    <a:pt x="138" y="299"/>
                  </a:cubicBezTo>
                  <a:cubicBezTo>
                    <a:pt x="127" y="299"/>
                    <a:pt x="117" y="303"/>
                    <a:pt x="109" y="311"/>
                  </a:cubicBezTo>
                  <a:cubicBezTo>
                    <a:pt x="101" y="319"/>
                    <a:pt x="97" y="328"/>
                    <a:pt x="97" y="340"/>
                  </a:cubicBezTo>
                  <a:cubicBezTo>
                    <a:pt x="97" y="351"/>
                    <a:pt x="101" y="360"/>
                    <a:pt x="109" y="368"/>
                  </a:cubicBezTo>
                  <a:cubicBezTo>
                    <a:pt x="112" y="371"/>
                    <a:pt x="115" y="373"/>
                    <a:pt x="118" y="375"/>
                  </a:cubicBezTo>
                  <a:cubicBezTo>
                    <a:pt x="61" y="375"/>
                    <a:pt x="61" y="375"/>
                    <a:pt x="61" y="375"/>
                  </a:cubicBezTo>
                  <a:cubicBezTo>
                    <a:pt x="61" y="374"/>
                    <a:pt x="61" y="374"/>
                    <a:pt x="61" y="373"/>
                  </a:cubicBezTo>
                  <a:cubicBezTo>
                    <a:pt x="61" y="371"/>
                    <a:pt x="61" y="369"/>
                    <a:pt x="61" y="367"/>
                  </a:cubicBezTo>
                  <a:cubicBezTo>
                    <a:pt x="61" y="359"/>
                    <a:pt x="62" y="350"/>
                    <a:pt x="62" y="342"/>
                  </a:cubicBezTo>
                  <a:cubicBezTo>
                    <a:pt x="0" y="307"/>
                    <a:pt x="0" y="307"/>
                    <a:pt x="0" y="307"/>
                  </a:cubicBezTo>
                  <a:cubicBezTo>
                    <a:pt x="4" y="285"/>
                    <a:pt x="9" y="263"/>
                    <a:pt x="17" y="243"/>
                  </a:cubicBezTo>
                  <a:cubicBezTo>
                    <a:pt x="86" y="247"/>
                    <a:pt x="86" y="247"/>
                    <a:pt x="86" y="247"/>
                  </a:cubicBezTo>
                  <a:cubicBezTo>
                    <a:pt x="95" y="227"/>
                    <a:pt x="106" y="209"/>
                    <a:pt x="119" y="191"/>
                  </a:cubicBezTo>
                  <a:cubicBezTo>
                    <a:pt x="85" y="127"/>
                    <a:pt x="85" y="127"/>
                    <a:pt x="85" y="127"/>
                  </a:cubicBezTo>
                  <a:cubicBezTo>
                    <a:pt x="92" y="120"/>
                    <a:pt x="99" y="112"/>
                    <a:pt x="106" y="105"/>
                  </a:cubicBezTo>
                  <a:cubicBezTo>
                    <a:pt x="113" y="98"/>
                    <a:pt x="120" y="91"/>
                    <a:pt x="128" y="84"/>
                  </a:cubicBezTo>
                  <a:cubicBezTo>
                    <a:pt x="188" y="120"/>
                    <a:pt x="188" y="120"/>
                    <a:pt x="188" y="120"/>
                  </a:cubicBezTo>
                  <a:cubicBezTo>
                    <a:pt x="206" y="107"/>
                    <a:pt x="224" y="96"/>
                    <a:pt x="243" y="88"/>
                  </a:cubicBezTo>
                  <a:cubicBezTo>
                    <a:pt x="243" y="16"/>
                    <a:pt x="243" y="16"/>
                    <a:pt x="243" y="16"/>
                  </a:cubicBezTo>
                  <a:cubicBezTo>
                    <a:pt x="262" y="9"/>
                    <a:pt x="283" y="4"/>
                    <a:pt x="303" y="0"/>
                  </a:cubicBezTo>
                  <a:cubicBezTo>
                    <a:pt x="339" y="62"/>
                    <a:pt x="339" y="62"/>
                    <a:pt x="339" y="62"/>
                  </a:cubicBezTo>
                  <a:cubicBezTo>
                    <a:pt x="350" y="61"/>
                    <a:pt x="361" y="60"/>
                    <a:pt x="372" y="60"/>
                  </a:cubicBezTo>
                  <a:cubicBezTo>
                    <a:pt x="372" y="121"/>
                    <a:pt x="372" y="121"/>
                    <a:pt x="372" y="121"/>
                  </a:cubicBezTo>
                  <a:cubicBezTo>
                    <a:pt x="373" y="119"/>
                    <a:pt x="374" y="118"/>
                    <a:pt x="375" y="117"/>
                  </a:cubicBezTo>
                  <a:cubicBezTo>
                    <a:pt x="383" y="109"/>
                    <a:pt x="393" y="105"/>
                    <a:pt x="404" y="105"/>
                  </a:cubicBezTo>
                  <a:cubicBezTo>
                    <a:pt x="415" y="105"/>
                    <a:pt x="425" y="109"/>
                    <a:pt x="433" y="117"/>
                  </a:cubicBezTo>
                  <a:cubicBezTo>
                    <a:pt x="441" y="125"/>
                    <a:pt x="445" y="134"/>
                    <a:pt x="445" y="145"/>
                  </a:cubicBezTo>
                  <a:cubicBezTo>
                    <a:pt x="445" y="157"/>
                    <a:pt x="441" y="166"/>
                    <a:pt x="433" y="174"/>
                  </a:cubicBezTo>
                  <a:cubicBezTo>
                    <a:pt x="425" y="182"/>
                    <a:pt x="415" y="186"/>
                    <a:pt x="404" y="186"/>
                  </a:cubicBezTo>
                  <a:cubicBezTo>
                    <a:pt x="393" y="186"/>
                    <a:pt x="383" y="182"/>
                    <a:pt x="375" y="174"/>
                  </a:cubicBezTo>
                  <a:cubicBezTo>
                    <a:pt x="374" y="173"/>
                    <a:pt x="373" y="172"/>
                    <a:pt x="372" y="170"/>
                  </a:cubicBezTo>
                  <a:lnTo>
                    <a:pt x="372" y="215"/>
                  </a:lnTo>
                  <a:close/>
                </a:path>
              </a:pathLst>
            </a:custGeom>
            <a:solidFill>
              <a:schemeClr val="accent1"/>
            </a:solidFill>
            <a:ln w="19050">
              <a:solidFill>
                <a:schemeClr val="bg1">
                  <a:lumMod val="95000"/>
                </a:schemeClr>
              </a:solidFill>
              <a:round/>
              <a:headEnd/>
              <a:tailEnd/>
            </a:ln>
            <a:effectLst/>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îṩḷíḓe"/>
            <p:cNvSpPr/>
            <p:nvPr/>
          </p:nvSpPr>
          <p:spPr bwMode="auto">
            <a:xfrm>
              <a:off x="6133147" y="1628800"/>
              <a:ext cx="2068049" cy="2471623"/>
            </a:xfrm>
            <a:custGeom>
              <a:avLst/>
              <a:gdLst/>
              <a:ahLst/>
              <a:cxnLst>
                <a:cxn ang="0">
                  <a:pos x="314" y="376"/>
                </a:cxn>
                <a:cxn ang="0">
                  <a:pos x="256" y="376"/>
                </a:cxn>
                <a:cxn ang="0">
                  <a:pos x="257" y="377"/>
                </a:cxn>
                <a:cxn ang="0">
                  <a:pos x="269" y="406"/>
                </a:cxn>
                <a:cxn ang="0">
                  <a:pos x="257" y="434"/>
                </a:cxn>
                <a:cxn ang="0">
                  <a:pos x="228" y="446"/>
                </a:cxn>
                <a:cxn ang="0">
                  <a:pos x="200" y="434"/>
                </a:cxn>
                <a:cxn ang="0">
                  <a:pos x="188" y="406"/>
                </a:cxn>
                <a:cxn ang="0">
                  <a:pos x="200" y="377"/>
                </a:cxn>
                <a:cxn ang="0">
                  <a:pos x="200" y="376"/>
                </a:cxn>
                <a:cxn ang="0">
                  <a:pos x="158" y="376"/>
                </a:cxn>
                <a:cxn ang="0">
                  <a:pos x="158" y="374"/>
                </a:cxn>
                <a:cxn ang="0">
                  <a:pos x="111" y="263"/>
                </a:cxn>
                <a:cxn ang="0">
                  <a:pos x="0" y="216"/>
                </a:cxn>
                <a:cxn ang="0">
                  <a:pos x="0" y="171"/>
                </a:cxn>
                <a:cxn ang="0">
                  <a:pos x="3" y="175"/>
                </a:cxn>
                <a:cxn ang="0">
                  <a:pos x="32" y="187"/>
                </a:cxn>
                <a:cxn ang="0">
                  <a:pos x="61" y="175"/>
                </a:cxn>
                <a:cxn ang="0">
                  <a:pos x="73" y="146"/>
                </a:cxn>
                <a:cxn ang="0">
                  <a:pos x="61" y="118"/>
                </a:cxn>
                <a:cxn ang="0">
                  <a:pos x="32" y="106"/>
                </a:cxn>
                <a:cxn ang="0">
                  <a:pos x="3" y="118"/>
                </a:cxn>
                <a:cxn ang="0">
                  <a:pos x="0" y="122"/>
                </a:cxn>
                <a:cxn ang="0">
                  <a:pos x="0" y="61"/>
                </a:cxn>
                <a:cxn ang="0">
                  <a:pos x="2" y="61"/>
                </a:cxn>
                <a:cxn ang="0">
                  <a:pos x="32" y="62"/>
                </a:cxn>
                <a:cxn ang="0">
                  <a:pos x="67" y="0"/>
                </a:cxn>
                <a:cxn ang="0">
                  <a:pos x="126" y="15"/>
                </a:cxn>
                <a:cxn ang="0">
                  <a:pos x="126" y="86"/>
                </a:cxn>
                <a:cxn ang="0">
                  <a:pos x="186" y="120"/>
                </a:cxn>
                <a:cxn ang="0">
                  <a:pos x="246" y="84"/>
                </a:cxn>
                <a:cxn ang="0">
                  <a:pos x="270" y="106"/>
                </a:cxn>
                <a:cxn ang="0">
                  <a:pos x="288" y="126"/>
                </a:cxn>
                <a:cxn ang="0">
                  <a:pos x="252" y="186"/>
                </a:cxn>
                <a:cxn ang="0">
                  <a:pos x="288" y="244"/>
                </a:cxn>
                <a:cxn ang="0">
                  <a:pos x="359" y="244"/>
                </a:cxn>
                <a:cxn ang="0">
                  <a:pos x="374" y="301"/>
                </a:cxn>
                <a:cxn ang="0">
                  <a:pos x="313" y="341"/>
                </a:cxn>
                <a:cxn ang="0">
                  <a:pos x="314" y="374"/>
                </a:cxn>
                <a:cxn ang="0">
                  <a:pos x="314" y="376"/>
                </a:cxn>
              </a:cxnLst>
              <a:rect l="0" t="0" r="r" b="b"/>
              <a:pathLst>
                <a:path w="374" h="446">
                  <a:moveTo>
                    <a:pt x="314" y="376"/>
                  </a:moveTo>
                  <a:cubicBezTo>
                    <a:pt x="256" y="376"/>
                    <a:pt x="256" y="376"/>
                    <a:pt x="256" y="376"/>
                  </a:cubicBezTo>
                  <a:cubicBezTo>
                    <a:pt x="256" y="376"/>
                    <a:pt x="257" y="377"/>
                    <a:pt x="257" y="377"/>
                  </a:cubicBezTo>
                  <a:cubicBezTo>
                    <a:pt x="265" y="385"/>
                    <a:pt x="269" y="395"/>
                    <a:pt x="269" y="406"/>
                  </a:cubicBezTo>
                  <a:cubicBezTo>
                    <a:pt x="269" y="417"/>
                    <a:pt x="265" y="427"/>
                    <a:pt x="257" y="434"/>
                  </a:cubicBezTo>
                  <a:cubicBezTo>
                    <a:pt x="249" y="442"/>
                    <a:pt x="240" y="446"/>
                    <a:pt x="228" y="446"/>
                  </a:cubicBezTo>
                  <a:cubicBezTo>
                    <a:pt x="217" y="446"/>
                    <a:pt x="208" y="442"/>
                    <a:pt x="200" y="434"/>
                  </a:cubicBezTo>
                  <a:cubicBezTo>
                    <a:pt x="192" y="427"/>
                    <a:pt x="188" y="417"/>
                    <a:pt x="188" y="406"/>
                  </a:cubicBezTo>
                  <a:cubicBezTo>
                    <a:pt x="188" y="395"/>
                    <a:pt x="192" y="385"/>
                    <a:pt x="200" y="377"/>
                  </a:cubicBezTo>
                  <a:cubicBezTo>
                    <a:pt x="200" y="377"/>
                    <a:pt x="200" y="376"/>
                    <a:pt x="200" y="376"/>
                  </a:cubicBezTo>
                  <a:cubicBezTo>
                    <a:pt x="158" y="376"/>
                    <a:pt x="158" y="376"/>
                    <a:pt x="158" y="376"/>
                  </a:cubicBezTo>
                  <a:cubicBezTo>
                    <a:pt x="158" y="376"/>
                    <a:pt x="158" y="375"/>
                    <a:pt x="158" y="374"/>
                  </a:cubicBezTo>
                  <a:cubicBezTo>
                    <a:pt x="158" y="331"/>
                    <a:pt x="142" y="293"/>
                    <a:pt x="111" y="263"/>
                  </a:cubicBezTo>
                  <a:cubicBezTo>
                    <a:pt x="81" y="232"/>
                    <a:pt x="43" y="216"/>
                    <a:pt x="0" y="216"/>
                  </a:cubicBezTo>
                  <a:cubicBezTo>
                    <a:pt x="0" y="171"/>
                    <a:pt x="0" y="171"/>
                    <a:pt x="0" y="171"/>
                  </a:cubicBezTo>
                  <a:cubicBezTo>
                    <a:pt x="1" y="173"/>
                    <a:pt x="2" y="174"/>
                    <a:pt x="3" y="175"/>
                  </a:cubicBezTo>
                  <a:cubicBezTo>
                    <a:pt x="11" y="183"/>
                    <a:pt x="21" y="187"/>
                    <a:pt x="32" y="187"/>
                  </a:cubicBezTo>
                  <a:cubicBezTo>
                    <a:pt x="43" y="187"/>
                    <a:pt x="53" y="183"/>
                    <a:pt x="61" y="175"/>
                  </a:cubicBezTo>
                  <a:cubicBezTo>
                    <a:pt x="69" y="167"/>
                    <a:pt x="73" y="158"/>
                    <a:pt x="73" y="146"/>
                  </a:cubicBezTo>
                  <a:cubicBezTo>
                    <a:pt x="73" y="135"/>
                    <a:pt x="69" y="126"/>
                    <a:pt x="61" y="118"/>
                  </a:cubicBezTo>
                  <a:cubicBezTo>
                    <a:pt x="53" y="110"/>
                    <a:pt x="43" y="106"/>
                    <a:pt x="32" y="106"/>
                  </a:cubicBezTo>
                  <a:cubicBezTo>
                    <a:pt x="21" y="106"/>
                    <a:pt x="11" y="110"/>
                    <a:pt x="3" y="118"/>
                  </a:cubicBezTo>
                  <a:cubicBezTo>
                    <a:pt x="2" y="119"/>
                    <a:pt x="1" y="120"/>
                    <a:pt x="0" y="122"/>
                  </a:cubicBezTo>
                  <a:cubicBezTo>
                    <a:pt x="0" y="61"/>
                    <a:pt x="0" y="61"/>
                    <a:pt x="0" y="61"/>
                  </a:cubicBezTo>
                  <a:cubicBezTo>
                    <a:pt x="1" y="61"/>
                    <a:pt x="1" y="61"/>
                    <a:pt x="2" y="61"/>
                  </a:cubicBezTo>
                  <a:cubicBezTo>
                    <a:pt x="12" y="61"/>
                    <a:pt x="22" y="61"/>
                    <a:pt x="32" y="62"/>
                  </a:cubicBezTo>
                  <a:cubicBezTo>
                    <a:pt x="67" y="0"/>
                    <a:pt x="67" y="0"/>
                    <a:pt x="67" y="0"/>
                  </a:cubicBezTo>
                  <a:cubicBezTo>
                    <a:pt x="87" y="4"/>
                    <a:pt x="107" y="8"/>
                    <a:pt x="126" y="15"/>
                  </a:cubicBezTo>
                  <a:cubicBezTo>
                    <a:pt x="126" y="86"/>
                    <a:pt x="126" y="86"/>
                    <a:pt x="126" y="86"/>
                  </a:cubicBezTo>
                  <a:cubicBezTo>
                    <a:pt x="147" y="95"/>
                    <a:pt x="167" y="106"/>
                    <a:pt x="186" y="120"/>
                  </a:cubicBezTo>
                  <a:cubicBezTo>
                    <a:pt x="246" y="84"/>
                    <a:pt x="246" y="84"/>
                    <a:pt x="246" y="84"/>
                  </a:cubicBezTo>
                  <a:cubicBezTo>
                    <a:pt x="254" y="91"/>
                    <a:pt x="262" y="98"/>
                    <a:pt x="270" y="106"/>
                  </a:cubicBezTo>
                  <a:cubicBezTo>
                    <a:pt x="276" y="113"/>
                    <a:pt x="282" y="119"/>
                    <a:pt x="288" y="126"/>
                  </a:cubicBezTo>
                  <a:cubicBezTo>
                    <a:pt x="252" y="186"/>
                    <a:pt x="252" y="186"/>
                    <a:pt x="252" y="186"/>
                  </a:cubicBezTo>
                  <a:cubicBezTo>
                    <a:pt x="266" y="204"/>
                    <a:pt x="278" y="224"/>
                    <a:pt x="288"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lose/>
                </a:path>
              </a:pathLst>
            </a:custGeom>
            <a:solidFill>
              <a:schemeClr val="accent2"/>
            </a:solidFill>
            <a:ln w="19050">
              <a:solidFill>
                <a:schemeClr val="bg1">
                  <a:lumMod val="95000"/>
                </a:schemeClr>
              </a:solidFill>
              <a:round/>
              <a:headEnd/>
              <a:tailEnd/>
            </a:ln>
            <a:effectLst/>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ïś1ïḓé"/>
            <p:cNvSpPr/>
            <p:nvPr/>
          </p:nvSpPr>
          <p:spPr bwMode="auto">
            <a:xfrm>
              <a:off x="5723029" y="3712117"/>
              <a:ext cx="2484713" cy="2057142"/>
            </a:xfrm>
            <a:custGeom>
              <a:avLst/>
              <a:gdLst/>
              <a:ahLst/>
              <a:cxnLst>
                <a:cxn ang="0">
                  <a:pos x="74" y="156"/>
                </a:cxn>
                <a:cxn ang="0">
                  <a:pos x="185" y="110"/>
                </a:cxn>
                <a:cxn ang="0">
                  <a:pos x="232" y="0"/>
                </a:cxn>
                <a:cxn ang="0">
                  <a:pos x="274" y="0"/>
                </a:cxn>
                <a:cxn ang="0">
                  <a:pos x="274" y="1"/>
                </a:cxn>
                <a:cxn ang="0">
                  <a:pos x="262" y="30"/>
                </a:cxn>
                <a:cxn ang="0">
                  <a:pos x="274" y="58"/>
                </a:cxn>
                <a:cxn ang="0">
                  <a:pos x="302" y="70"/>
                </a:cxn>
                <a:cxn ang="0">
                  <a:pos x="331" y="58"/>
                </a:cxn>
                <a:cxn ang="0">
                  <a:pos x="343" y="30"/>
                </a:cxn>
                <a:cxn ang="0">
                  <a:pos x="331" y="1"/>
                </a:cxn>
                <a:cxn ang="0">
                  <a:pos x="330" y="0"/>
                </a:cxn>
                <a:cxn ang="0">
                  <a:pos x="388" y="0"/>
                </a:cxn>
                <a:cxn ang="0">
                  <a:pos x="387" y="32"/>
                </a:cxn>
                <a:cxn ang="0">
                  <a:pos x="449" y="66"/>
                </a:cxn>
                <a:cxn ang="0">
                  <a:pos x="435" y="121"/>
                </a:cxn>
                <a:cxn ang="0">
                  <a:pos x="362" y="125"/>
                </a:cxn>
                <a:cxn ang="0">
                  <a:pos x="328" y="183"/>
                </a:cxn>
                <a:cxn ang="0">
                  <a:pos x="365" y="243"/>
                </a:cxn>
                <a:cxn ang="0">
                  <a:pos x="344" y="266"/>
                </a:cxn>
                <a:cxn ang="0">
                  <a:pos x="321" y="287"/>
                </a:cxn>
                <a:cxn ang="0">
                  <a:pos x="260" y="251"/>
                </a:cxn>
                <a:cxn ang="0">
                  <a:pos x="202" y="285"/>
                </a:cxn>
                <a:cxn ang="0">
                  <a:pos x="202" y="356"/>
                </a:cxn>
                <a:cxn ang="0">
                  <a:pos x="144" y="371"/>
                </a:cxn>
                <a:cxn ang="0">
                  <a:pos x="108" y="309"/>
                </a:cxn>
                <a:cxn ang="0">
                  <a:pos x="76" y="311"/>
                </a:cxn>
                <a:cxn ang="0">
                  <a:pos x="74" y="311"/>
                </a:cxn>
                <a:cxn ang="0">
                  <a:pos x="74" y="248"/>
                </a:cxn>
                <a:cxn ang="0">
                  <a:pos x="69" y="254"/>
                </a:cxn>
                <a:cxn ang="0">
                  <a:pos x="40" y="266"/>
                </a:cxn>
                <a:cxn ang="0">
                  <a:pos x="11" y="254"/>
                </a:cxn>
                <a:cxn ang="0">
                  <a:pos x="0" y="226"/>
                </a:cxn>
                <a:cxn ang="0">
                  <a:pos x="11" y="197"/>
                </a:cxn>
                <a:cxn ang="0">
                  <a:pos x="40" y="185"/>
                </a:cxn>
                <a:cxn ang="0">
                  <a:pos x="69" y="197"/>
                </a:cxn>
                <a:cxn ang="0">
                  <a:pos x="74" y="203"/>
                </a:cxn>
                <a:cxn ang="0">
                  <a:pos x="74" y="156"/>
                </a:cxn>
              </a:cxnLst>
              <a:rect l="0" t="0" r="r" b="b"/>
              <a:pathLst>
                <a:path w="449" h="371">
                  <a:moveTo>
                    <a:pt x="74" y="156"/>
                  </a:moveTo>
                  <a:cubicBezTo>
                    <a:pt x="117" y="156"/>
                    <a:pt x="155" y="141"/>
                    <a:pt x="185" y="110"/>
                  </a:cubicBezTo>
                  <a:cubicBezTo>
                    <a:pt x="216" y="80"/>
                    <a:pt x="231" y="43"/>
                    <a:pt x="232" y="0"/>
                  </a:cubicBezTo>
                  <a:cubicBezTo>
                    <a:pt x="274" y="0"/>
                    <a:pt x="274" y="0"/>
                    <a:pt x="274" y="0"/>
                  </a:cubicBezTo>
                  <a:cubicBezTo>
                    <a:pt x="274" y="0"/>
                    <a:pt x="274" y="1"/>
                    <a:pt x="274" y="1"/>
                  </a:cubicBezTo>
                  <a:cubicBezTo>
                    <a:pt x="266" y="9"/>
                    <a:pt x="262" y="19"/>
                    <a:pt x="262" y="30"/>
                  </a:cubicBezTo>
                  <a:cubicBezTo>
                    <a:pt x="262" y="41"/>
                    <a:pt x="266" y="51"/>
                    <a:pt x="274" y="58"/>
                  </a:cubicBezTo>
                  <a:cubicBezTo>
                    <a:pt x="282" y="66"/>
                    <a:pt x="291" y="70"/>
                    <a:pt x="302" y="70"/>
                  </a:cubicBezTo>
                  <a:cubicBezTo>
                    <a:pt x="314" y="70"/>
                    <a:pt x="323" y="66"/>
                    <a:pt x="331" y="58"/>
                  </a:cubicBezTo>
                  <a:cubicBezTo>
                    <a:pt x="339" y="51"/>
                    <a:pt x="343" y="41"/>
                    <a:pt x="343" y="30"/>
                  </a:cubicBezTo>
                  <a:cubicBezTo>
                    <a:pt x="343" y="19"/>
                    <a:pt x="339" y="9"/>
                    <a:pt x="331" y="1"/>
                  </a:cubicBezTo>
                  <a:cubicBezTo>
                    <a:pt x="331" y="1"/>
                    <a:pt x="330" y="0"/>
                    <a:pt x="330" y="0"/>
                  </a:cubicBezTo>
                  <a:cubicBezTo>
                    <a:pt x="388" y="0"/>
                    <a:pt x="388" y="0"/>
                    <a:pt x="388" y="0"/>
                  </a:cubicBezTo>
                  <a:cubicBezTo>
                    <a:pt x="388" y="11"/>
                    <a:pt x="388" y="22"/>
                    <a:pt x="387" y="32"/>
                  </a:cubicBezTo>
                  <a:cubicBezTo>
                    <a:pt x="449" y="66"/>
                    <a:pt x="449" y="66"/>
                    <a:pt x="449" y="66"/>
                  </a:cubicBezTo>
                  <a:cubicBezTo>
                    <a:pt x="446" y="85"/>
                    <a:pt x="441" y="103"/>
                    <a:pt x="435" y="121"/>
                  </a:cubicBezTo>
                  <a:cubicBezTo>
                    <a:pt x="362" y="125"/>
                    <a:pt x="362" y="125"/>
                    <a:pt x="362" y="125"/>
                  </a:cubicBezTo>
                  <a:cubicBezTo>
                    <a:pt x="353" y="145"/>
                    <a:pt x="342" y="164"/>
                    <a:pt x="328" y="183"/>
                  </a:cubicBezTo>
                  <a:cubicBezTo>
                    <a:pt x="365" y="243"/>
                    <a:pt x="365" y="243"/>
                    <a:pt x="365" y="243"/>
                  </a:cubicBezTo>
                  <a:cubicBezTo>
                    <a:pt x="358" y="251"/>
                    <a:pt x="351" y="258"/>
                    <a:pt x="344" y="266"/>
                  </a:cubicBezTo>
                  <a:cubicBezTo>
                    <a:pt x="336" y="273"/>
                    <a:pt x="329" y="280"/>
                    <a:pt x="321" y="287"/>
                  </a:cubicBezTo>
                  <a:cubicBezTo>
                    <a:pt x="260" y="251"/>
                    <a:pt x="260" y="251"/>
                    <a:pt x="260" y="251"/>
                  </a:cubicBezTo>
                  <a:cubicBezTo>
                    <a:pt x="241" y="265"/>
                    <a:pt x="222" y="276"/>
                    <a:pt x="202" y="285"/>
                  </a:cubicBezTo>
                  <a:cubicBezTo>
                    <a:pt x="202" y="356"/>
                    <a:pt x="202" y="356"/>
                    <a:pt x="202" y="356"/>
                  </a:cubicBezTo>
                  <a:cubicBezTo>
                    <a:pt x="183" y="363"/>
                    <a:pt x="164" y="368"/>
                    <a:pt x="144" y="371"/>
                  </a:cubicBezTo>
                  <a:cubicBezTo>
                    <a:pt x="108" y="309"/>
                    <a:pt x="108" y="309"/>
                    <a:pt x="108" y="309"/>
                  </a:cubicBezTo>
                  <a:cubicBezTo>
                    <a:pt x="97" y="310"/>
                    <a:pt x="86" y="311"/>
                    <a:pt x="76" y="311"/>
                  </a:cubicBezTo>
                  <a:cubicBezTo>
                    <a:pt x="75" y="311"/>
                    <a:pt x="75" y="311"/>
                    <a:pt x="74" y="311"/>
                  </a:cubicBezTo>
                  <a:cubicBezTo>
                    <a:pt x="74" y="248"/>
                    <a:pt x="74" y="248"/>
                    <a:pt x="74" y="248"/>
                  </a:cubicBezTo>
                  <a:cubicBezTo>
                    <a:pt x="73" y="250"/>
                    <a:pt x="71" y="252"/>
                    <a:pt x="69" y="254"/>
                  </a:cubicBezTo>
                  <a:cubicBezTo>
                    <a:pt x="61" y="262"/>
                    <a:pt x="51" y="266"/>
                    <a:pt x="40" y="266"/>
                  </a:cubicBezTo>
                  <a:cubicBezTo>
                    <a:pt x="29" y="266"/>
                    <a:pt x="19" y="262"/>
                    <a:pt x="11" y="254"/>
                  </a:cubicBezTo>
                  <a:cubicBezTo>
                    <a:pt x="4" y="247"/>
                    <a:pt x="0" y="237"/>
                    <a:pt x="0" y="226"/>
                  </a:cubicBezTo>
                  <a:cubicBezTo>
                    <a:pt x="0" y="215"/>
                    <a:pt x="4" y="205"/>
                    <a:pt x="11" y="197"/>
                  </a:cubicBezTo>
                  <a:cubicBezTo>
                    <a:pt x="19" y="189"/>
                    <a:pt x="29" y="185"/>
                    <a:pt x="40" y="185"/>
                  </a:cubicBezTo>
                  <a:cubicBezTo>
                    <a:pt x="51" y="185"/>
                    <a:pt x="61" y="189"/>
                    <a:pt x="69" y="197"/>
                  </a:cubicBezTo>
                  <a:cubicBezTo>
                    <a:pt x="71" y="199"/>
                    <a:pt x="73" y="201"/>
                    <a:pt x="74" y="203"/>
                  </a:cubicBezTo>
                  <a:lnTo>
                    <a:pt x="74" y="156"/>
                  </a:lnTo>
                  <a:close/>
                </a:path>
              </a:pathLst>
            </a:custGeom>
            <a:solidFill>
              <a:schemeClr val="accent3"/>
            </a:solidFill>
            <a:ln w="19050">
              <a:solidFill>
                <a:schemeClr val="bg1">
                  <a:lumMod val="95000"/>
                </a:schemeClr>
              </a:solidFill>
              <a:round/>
              <a:headEnd/>
              <a:tailEnd/>
            </a:ln>
            <a:effectLst/>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ïŝlïḍè"/>
            <p:cNvSpPr/>
            <p:nvPr/>
          </p:nvSpPr>
          <p:spPr bwMode="auto">
            <a:xfrm>
              <a:off x="4076009" y="3291092"/>
              <a:ext cx="2057142" cy="2471623"/>
            </a:xfrm>
            <a:custGeom>
              <a:avLst/>
              <a:gdLst/>
              <a:ahLst/>
              <a:cxnLst>
                <a:cxn ang="0">
                  <a:pos x="372" y="232"/>
                </a:cxn>
                <a:cxn ang="0">
                  <a:pos x="372" y="279"/>
                </a:cxn>
                <a:cxn ang="0">
                  <a:pos x="367" y="273"/>
                </a:cxn>
                <a:cxn ang="0">
                  <a:pos x="338" y="261"/>
                </a:cxn>
                <a:cxn ang="0">
                  <a:pos x="309" y="273"/>
                </a:cxn>
                <a:cxn ang="0">
                  <a:pos x="298" y="302"/>
                </a:cxn>
                <a:cxn ang="0">
                  <a:pos x="309" y="330"/>
                </a:cxn>
                <a:cxn ang="0">
                  <a:pos x="338" y="342"/>
                </a:cxn>
                <a:cxn ang="0">
                  <a:pos x="367" y="330"/>
                </a:cxn>
                <a:cxn ang="0">
                  <a:pos x="372" y="324"/>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 ang="0">
                  <a:pos x="118" y="76"/>
                </a:cxn>
                <a:cxn ang="0">
                  <a:pos x="109" y="69"/>
                </a:cxn>
                <a:cxn ang="0">
                  <a:pos x="97" y="41"/>
                </a:cxn>
                <a:cxn ang="0">
                  <a:pos x="109" y="12"/>
                </a:cxn>
                <a:cxn ang="0">
                  <a:pos x="138" y="0"/>
                </a:cxn>
                <a:cxn ang="0">
                  <a:pos x="167" y="12"/>
                </a:cxn>
                <a:cxn ang="0">
                  <a:pos x="179" y="41"/>
                </a:cxn>
                <a:cxn ang="0">
                  <a:pos x="167" y="69"/>
                </a:cxn>
                <a:cxn ang="0">
                  <a:pos x="158" y="76"/>
                </a:cxn>
                <a:cxn ang="0">
                  <a:pos x="214" y="76"/>
                </a:cxn>
                <a:cxn ang="0">
                  <a:pos x="260" y="186"/>
                </a:cxn>
                <a:cxn ang="0">
                  <a:pos x="372" y="232"/>
                </a:cxn>
                <a:cxn ang="0">
                  <a:pos x="372" y="232"/>
                </a:cxn>
              </a:cxnLst>
              <a:rect l="0" t="0" r="r" b="b"/>
              <a:pathLst>
                <a:path w="372" h="446">
                  <a:moveTo>
                    <a:pt x="372" y="232"/>
                  </a:moveTo>
                  <a:cubicBezTo>
                    <a:pt x="372" y="279"/>
                    <a:pt x="372" y="279"/>
                    <a:pt x="372" y="279"/>
                  </a:cubicBezTo>
                  <a:cubicBezTo>
                    <a:pt x="371" y="277"/>
                    <a:pt x="369" y="275"/>
                    <a:pt x="367" y="273"/>
                  </a:cubicBezTo>
                  <a:cubicBezTo>
                    <a:pt x="359" y="265"/>
                    <a:pt x="349" y="261"/>
                    <a:pt x="338" y="261"/>
                  </a:cubicBezTo>
                  <a:cubicBezTo>
                    <a:pt x="327" y="261"/>
                    <a:pt x="317" y="265"/>
                    <a:pt x="309" y="273"/>
                  </a:cubicBezTo>
                  <a:cubicBezTo>
                    <a:pt x="302" y="281"/>
                    <a:pt x="298" y="291"/>
                    <a:pt x="298" y="302"/>
                  </a:cubicBezTo>
                  <a:cubicBezTo>
                    <a:pt x="298" y="313"/>
                    <a:pt x="302" y="323"/>
                    <a:pt x="309" y="330"/>
                  </a:cubicBezTo>
                  <a:cubicBezTo>
                    <a:pt x="317" y="338"/>
                    <a:pt x="327" y="342"/>
                    <a:pt x="338" y="342"/>
                  </a:cubicBezTo>
                  <a:cubicBezTo>
                    <a:pt x="349" y="342"/>
                    <a:pt x="359" y="338"/>
                    <a:pt x="367" y="330"/>
                  </a:cubicBezTo>
                  <a:cubicBezTo>
                    <a:pt x="369" y="328"/>
                    <a:pt x="371" y="326"/>
                    <a:pt x="372" y="324"/>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5" y="219"/>
                    <a:pt x="86" y="199"/>
                  </a:cubicBezTo>
                  <a:cubicBezTo>
                    <a:pt x="15" y="199"/>
                    <a:pt x="15" y="199"/>
                    <a:pt x="15" y="199"/>
                  </a:cubicBezTo>
                  <a:cubicBezTo>
                    <a:pt x="8" y="180"/>
                    <a:pt x="4" y="161"/>
                    <a:pt x="0" y="141"/>
                  </a:cubicBezTo>
                  <a:cubicBezTo>
                    <a:pt x="62" y="104"/>
                    <a:pt x="62" y="104"/>
                    <a:pt x="62" y="104"/>
                  </a:cubicBezTo>
                  <a:cubicBezTo>
                    <a:pt x="62" y="98"/>
                    <a:pt x="61" y="91"/>
                    <a:pt x="61" y="84"/>
                  </a:cubicBezTo>
                  <a:cubicBezTo>
                    <a:pt x="61" y="82"/>
                    <a:pt x="61" y="79"/>
                    <a:pt x="61" y="76"/>
                  </a:cubicBezTo>
                  <a:cubicBezTo>
                    <a:pt x="118" y="76"/>
                    <a:pt x="118" y="76"/>
                    <a:pt x="118" y="76"/>
                  </a:cubicBezTo>
                  <a:cubicBezTo>
                    <a:pt x="115" y="74"/>
                    <a:pt x="112" y="72"/>
                    <a:pt x="109" y="69"/>
                  </a:cubicBezTo>
                  <a:cubicBezTo>
                    <a:pt x="101" y="61"/>
                    <a:pt x="97" y="52"/>
                    <a:pt x="97" y="41"/>
                  </a:cubicBezTo>
                  <a:cubicBezTo>
                    <a:pt x="97" y="29"/>
                    <a:pt x="101" y="20"/>
                    <a:pt x="109" y="12"/>
                  </a:cubicBezTo>
                  <a:cubicBezTo>
                    <a:pt x="117" y="4"/>
                    <a:pt x="127" y="0"/>
                    <a:pt x="138" y="0"/>
                  </a:cubicBezTo>
                  <a:cubicBezTo>
                    <a:pt x="149" y="0"/>
                    <a:pt x="159" y="4"/>
                    <a:pt x="167" y="12"/>
                  </a:cubicBezTo>
                  <a:cubicBezTo>
                    <a:pt x="175" y="20"/>
                    <a:pt x="179" y="29"/>
                    <a:pt x="179" y="41"/>
                  </a:cubicBezTo>
                  <a:cubicBezTo>
                    <a:pt x="179" y="52"/>
                    <a:pt x="175" y="61"/>
                    <a:pt x="167" y="69"/>
                  </a:cubicBezTo>
                  <a:cubicBezTo>
                    <a:pt x="164" y="72"/>
                    <a:pt x="161" y="74"/>
                    <a:pt x="158" y="76"/>
                  </a:cubicBezTo>
                  <a:cubicBezTo>
                    <a:pt x="214" y="76"/>
                    <a:pt x="214" y="76"/>
                    <a:pt x="214" y="76"/>
                  </a:cubicBezTo>
                  <a:cubicBezTo>
                    <a:pt x="214" y="119"/>
                    <a:pt x="229" y="156"/>
                    <a:pt x="260" y="186"/>
                  </a:cubicBezTo>
                  <a:cubicBezTo>
                    <a:pt x="291" y="217"/>
                    <a:pt x="328" y="232"/>
                    <a:pt x="372" y="232"/>
                  </a:cubicBezTo>
                  <a:cubicBezTo>
                    <a:pt x="372" y="232"/>
                    <a:pt x="372" y="232"/>
                    <a:pt x="372" y="232"/>
                  </a:cubicBezTo>
                  <a:close/>
                </a:path>
              </a:pathLst>
            </a:custGeom>
            <a:solidFill>
              <a:schemeClr val="accent4"/>
            </a:solidFill>
            <a:ln w="19050">
              <a:solidFill>
                <a:schemeClr val="bg1">
                  <a:lumMod val="95000"/>
                </a:schemeClr>
              </a:solidFill>
              <a:round/>
              <a:headEnd/>
              <a:tailEnd/>
            </a:ln>
            <a:effectLst/>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flipV="1">
              <a:off x="7816958" y="2139771"/>
              <a:ext cx="994498" cy="530690"/>
            </a:xfrm>
            <a:prstGeom prst="line">
              <a:avLst/>
            </a:prstGeom>
            <a:ln w="12700" cmpd="sng">
              <a:solidFill>
                <a:schemeClr val="accent2"/>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9" name="直接连接符 8"/>
            <p:cNvCxnSpPr/>
            <p:nvPr/>
          </p:nvCxnSpPr>
          <p:spPr>
            <a:xfrm>
              <a:off x="7874951" y="4582625"/>
              <a:ext cx="936504" cy="497936"/>
            </a:xfrm>
            <a:prstGeom prst="line">
              <a:avLst/>
            </a:prstGeom>
            <a:ln w="12700" cmpd="sng">
              <a:solidFill>
                <a:schemeClr val="accent3"/>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10" name="直接连接符 9"/>
            <p:cNvCxnSpPr/>
            <p:nvPr/>
          </p:nvCxnSpPr>
          <p:spPr>
            <a:xfrm flipH="1">
              <a:off x="3393895" y="4582625"/>
              <a:ext cx="936504" cy="497936"/>
            </a:xfrm>
            <a:prstGeom prst="line">
              <a:avLst/>
            </a:prstGeom>
            <a:ln w="12700" cmpd="sng">
              <a:solidFill>
                <a:schemeClr val="accent4"/>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11" name="直接连接符 10"/>
            <p:cNvCxnSpPr/>
            <p:nvPr/>
          </p:nvCxnSpPr>
          <p:spPr>
            <a:xfrm flipH="1" flipV="1">
              <a:off x="3266698" y="2214249"/>
              <a:ext cx="1063702" cy="488487"/>
            </a:xfrm>
            <a:prstGeom prst="line">
              <a:avLst/>
            </a:prstGeom>
            <a:ln w="12700" cmpd="sng">
              <a:solidFill>
                <a:schemeClr val="accent1"/>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12" name="ïṧḷiḍè"/>
            <p:cNvSpPr/>
            <p:nvPr/>
          </p:nvSpPr>
          <p:spPr bwMode="black">
            <a:xfrm>
              <a:off x="5286000" y="3500356"/>
              <a:ext cx="1660842" cy="461665"/>
            </a:xfrm>
            <a:prstGeom prst="rect">
              <a:avLst/>
            </a:prstGeom>
            <a:effectLst/>
          </p:spPr>
          <p:txBody>
            <a:bodyPr wrap="none" anchor="ctr" anchorCtr="0">
              <a:noAutofit/>
            </a:bodyPr>
            <a:lstStyle/>
            <a:p>
              <a:pPr algn="ctr"/>
              <a:r>
                <a:rPr lang="zh-CN" altLang="en-US" sz="3200" b="1" spc="-20" dirty="0" smtClean="0">
                  <a:solidFill>
                    <a:schemeClr val="tx2">
                      <a:lumMod val="75000"/>
                    </a:schemeClr>
                  </a:solidFill>
                  <a:latin typeface="微软雅黑" panose="020B0503020204020204" pitchFamily="34" charset="-122"/>
                  <a:ea typeface="微软雅黑" panose="020B0503020204020204" pitchFamily="34" charset="-122"/>
                </a:rPr>
                <a:t>发展</a:t>
              </a:r>
              <a:endParaRPr lang="en-US" altLang="zh-CN" sz="3200" b="1" spc="-20" dirty="0" smtClean="0">
                <a:solidFill>
                  <a:schemeClr val="tx2">
                    <a:lumMod val="75000"/>
                  </a:schemeClr>
                </a:solidFill>
                <a:latin typeface="微软雅黑" panose="020B0503020204020204" pitchFamily="34" charset="-122"/>
                <a:ea typeface="微软雅黑" panose="020B0503020204020204" pitchFamily="34" charset="-122"/>
              </a:endParaRPr>
            </a:p>
            <a:p>
              <a:pPr algn="ctr"/>
              <a:r>
                <a:rPr lang="zh-CN" altLang="en-US" sz="3200" b="1" spc="-20" dirty="0" smtClean="0">
                  <a:solidFill>
                    <a:schemeClr val="tx2">
                      <a:lumMod val="75000"/>
                    </a:schemeClr>
                  </a:solidFill>
                  <a:latin typeface="微软雅黑" panose="020B0503020204020204" pitchFamily="34" charset="-122"/>
                  <a:ea typeface="微软雅黑" panose="020B0503020204020204" pitchFamily="34" charset="-122"/>
                </a:rPr>
                <a:t>特点</a:t>
              </a:r>
              <a:endParaRPr lang="zh-CN" altLang="en-US" sz="3200" b="1" spc="-2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3" name="îslîḑè"/>
            <p:cNvSpPr txBox="1"/>
            <p:nvPr/>
          </p:nvSpPr>
          <p:spPr>
            <a:xfrm>
              <a:off x="669925" y="1817232"/>
              <a:ext cx="2450742" cy="321708"/>
            </a:xfrm>
            <a:prstGeom prst="rect">
              <a:avLst/>
            </a:prstGeom>
          </p:spPr>
          <p:txBody>
            <a:bodyPr vert="horz" wrap="none" lIns="90000" tIns="46800" rIns="90000" bIns="46800" anchor="ctr">
              <a:noAutofit/>
            </a:bodyPr>
            <a:lstStyle/>
            <a:p>
              <a:pPr algn="r">
                <a:spcBef>
                  <a:spcPct val="0"/>
                </a:spcBef>
              </a:pP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外贸发展快于内贸</a:t>
              </a:r>
            </a:p>
          </p:txBody>
        </p:sp>
        <p:sp>
          <p:nvSpPr>
            <p:cNvPr id="14" name="iṣliḑé"/>
            <p:cNvSpPr txBox="1"/>
            <p:nvPr/>
          </p:nvSpPr>
          <p:spPr>
            <a:xfrm>
              <a:off x="365052" y="2185106"/>
              <a:ext cx="2751221" cy="1527012"/>
            </a:xfrm>
            <a:prstGeom prst="rect">
              <a:avLst/>
            </a:prstGeom>
          </p:spPr>
          <p:txBody>
            <a:bodyPr vert="horz" wrap="square" lIns="90000" tIns="46800" rIns="90000" bIns="46800" anchor="ctr">
              <a:noAutofit/>
            </a:bodyPr>
            <a:lstStyle/>
            <a:p>
              <a:pPr algn="r">
                <a:lnSpc>
                  <a:spcPct val="120000"/>
                </a:lnSpc>
                <a:spcBef>
                  <a:spcPct val="0"/>
                </a:spcBef>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一方面，由于西方国家早期</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互联网普及较高，商业机构对网络应用程度比较</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高；</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另一方面</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，在网络</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外贸的成本上，外贸比内贸更具备</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优势</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îṣ1íḓè"/>
            <p:cNvSpPr txBox="1"/>
            <p:nvPr/>
          </p:nvSpPr>
          <p:spPr>
            <a:xfrm>
              <a:off x="534109" y="4245709"/>
              <a:ext cx="2625551" cy="748894"/>
            </a:xfrm>
            <a:prstGeom prst="rect">
              <a:avLst/>
            </a:prstGeom>
          </p:spPr>
          <p:txBody>
            <a:bodyPr vert="horz" wrap="none" lIns="90000" tIns="46800" rIns="90000" bIns="46800" anchor="ctr">
              <a:noAutofit/>
            </a:bodyPr>
            <a:lstStyle/>
            <a:p>
              <a:pPr algn="r">
                <a:spcBef>
                  <a:spcPct val="0"/>
                </a:spcBef>
              </a:pP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2.B2B</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电商</a:t>
              </a: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发展早于</a:t>
              </a:r>
              <a:endParaRPr lang="en-US" altLang="zh-CN" sz="2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r">
                <a:spcBef>
                  <a:spcPct val="0"/>
                </a:spcBef>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网络</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零售</a:t>
              </a:r>
            </a:p>
          </p:txBody>
        </p:sp>
        <p:sp>
          <p:nvSpPr>
            <p:cNvPr id="16" name="íšḻîḋé"/>
            <p:cNvSpPr txBox="1"/>
            <p:nvPr/>
          </p:nvSpPr>
          <p:spPr>
            <a:xfrm>
              <a:off x="454890" y="5040769"/>
              <a:ext cx="2619430" cy="1499898"/>
            </a:xfrm>
            <a:prstGeom prst="rect">
              <a:avLst/>
            </a:prstGeom>
          </p:spPr>
          <p:txBody>
            <a:bodyPr vert="horz" wrap="square" lIns="90000" tIns="46800" rIns="90000" bIns="46800" anchor="ctr">
              <a:noAutofit/>
            </a:bodyPr>
            <a:lstStyle/>
            <a:p>
              <a:pPr algn="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主要原因是由网民普及率、网民对网络的认知度、网络安全支付环境造成的。商业用户比消费用户对网络的敏感度更强，需求更明确</a:t>
              </a:r>
            </a:p>
          </p:txBody>
        </p:sp>
        <p:sp>
          <p:nvSpPr>
            <p:cNvPr id="17" name="i$ļïḑé"/>
            <p:cNvSpPr txBox="1"/>
            <p:nvPr/>
          </p:nvSpPr>
          <p:spPr>
            <a:xfrm>
              <a:off x="8910446" y="1742754"/>
              <a:ext cx="2627703" cy="321708"/>
            </a:xfrm>
            <a:prstGeom prst="rect">
              <a:avLst/>
            </a:prstGeom>
          </p:spPr>
          <p:txBody>
            <a:bodyPr vert="horz" wrap="none" lIns="90000" tIns="46800" rIns="90000" bIns="46800" anchor="ctr">
              <a:noAutofit/>
            </a:bodyPr>
            <a:lstStyle/>
            <a:p>
              <a:pPr>
                <a:spcBef>
                  <a:spcPct val="0"/>
                </a:spcBef>
              </a:pP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3.B2B</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是半程电子商务</a:t>
              </a:r>
            </a:p>
          </p:txBody>
        </p:sp>
        <p:sp>
          <p:nvSpPr>
            <p:cNvPr id="18" name="îṡ1íḑé"/>
            <p:cNvSpPr txBox="1"/>
            <p:nvPr/>
          </p:nvSpPr>
          <p:spPr>
            <a:xfrm>
              <a:off x="8960900" y="2133264"/>
              <a:ext cx="2868948" cy="1389728"/>
            </a:xfrm>
            <a:prstGeom prst="rect">
              <a:avLst/>
            </a:prstGeom>
          </p:spPr>
          <p:txBody>
            <a:bodyPr vert="horz" wrap="square" lIns="90000" tIns="46800" rIns="90000" bIns="46800" anchor="ctr">
              <a:noAutofit/>
            </a:bodyPr>
            <a:lstStyle/>
            <a:p>
              <a:pP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由于其交易的复杂性，双方更多的是通过网络进行信息推广。签订合同、发货后续服务则更多的是需要传统流程完成</a:t>
              </a:r>
            </a:p>
          </p:txBody>
        </p:sp>
        <p:sp>
          <p:nvSpPr>
            <p:cNvPr id="19" name="ïśḷîḑe"/>
            <p:cNvSpPr txBox="1"/>
            <p:nvPr/>
          </p:nvSpPr>
          <p:spPr>
            <a:xfrm>
              <a:off x="8970316" y="4333722"/>
              <a:ext cx="2627703" cy="660882"/>
            </a:xfrm>
            <a:prstGeom prst="rect">
              <a:avLst/>
            </a:prstGeom>
          </p:spPr>
          <p:txBody>
            <a:bodyPr vert="horz" wrap="none" lIns="90000" tIns="46800" rIns="90000" bIns="46800" anchor="ctr">
              <a:noAutofit/>
            </a:bodyPr>
            <a:lstStyle/>
            <a:p>
              <a:pPr>
                <a:spcBef>
                  <a:spcPct val="0"/>
                </a:spcBef>
              </a:pP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小批量、多批次</a:t>
              </a: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2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spcBef>
                  <a:spcPct val="0"/>
                </a:spcBef>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在线</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交易趋势</a:t>
              </a:r>
            </a:p>
          </p:txBody>
        </p:sp>
        <p:sp>
          <p:nvSpPr>
            <p:cNvPr id="20" name="îş1îḍé"/>
            <p:cNvSpPr txBox="1"/>
            <p:nvPr/>
          </p:nvSpPr>
          <p:spPr>
            <a:xfrm>
              <a:off x="9057020" y="5080561"/>
              <a:ext cx="2772828" cy="1573283"/>
            </a:xfrm>
            <a:prstGeom prst="rect">
              <a:avLst/>
            </a:prstGeom>
          </p:spPr>
          <p:txBody>
            <a:bodyPr vert="horz" wrap="square" lIns="90000" tIns="46800" rIns="90000" bIns="46800" anchor="ctr">
              <a:noAutofit/>
            </a:bodyPr>
            <a:lstStyle/>
            <a:p>
              <a:pP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随着信息逐渐透明，买卖双方可以快速找到更多、更合适的交易伙伴。平台为商家提供了更多的诚信认证、付款便利、物流便利</a:t>
              </a:r>
            </a:p>
          </p:txBody>
        </p:sp>
      </p:grpSp>
    </p:spTree>
    <p:extLst>
      <p:ext uri="{BB962C8B-B14F-4D97-AF65-F5344CB8AC3E}">
        <p14:creationId xmlns:p14="http://schemas.microsoft.com/office/powerpoint/2010/main" val="2526233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1" name="文本框 20"/>
          <p:cNvSpPr txBox="1"/>
          <p:nvPr/>
        </p:nvSpPr>
        <p:spPr>
          <a:xfrm>
            <a:off x="742949" y="4724040"/>
            <a:ext cx="6623051"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第二节  </a:t>
            </a:r>
            <a:r>
              <a:rPr lang="en-US" altLang="zh-CN" sz="3200" b="1" dirty="0">
                <a:solidFill>
                  <a:srgbClr val="524F6A"/>
                </a:solidFill>
                <a:latin typeface="微软雅黑" panose="020B0503020204020204" pitchFamily="34" charset="-122"/>
                <a:ea typeface="微软雅黑" panose="020B0503020204020204" pitchFamily="34" charset="-122"/>
              </a:rPr>
              <a:t>B2B</a:t>
            </a:r>
            <a:r>
              <a:rPr lang="zh-CN" altLang="en-US" sz="3200" b="1" dirty="0">
                <a:solidFill>
                  <a:srgbClr val="524F6A"/>
                </a:solidFill>
                <a:latin typeface="微软雅黑" panose="020B0503020204020204" pitchFamily="34" charset="-122"/>
                <a:ea typeface="微软雅黑" panose="020B0503020204020204" pitchFamily="34" charset="-122"/>
              </a:rPr>
              <a:t>电子商务的应用思路</a:t>
            </a:r>
          </a:p>
        </p:txBody>
      </p:sp>
      <p:sp>
        <p:nvSpPr>
          <p:cNvPr id="22" name="Rectangle 14"/>
          <p:cNvSpPr/>
          <p:nvPr/>
        </p:nvSpPr>
        <p:spPr>
          <a:xfrm>
            <a:off x="742950" y="5350730"/>
            <a:ext cx="8822237" cy="609398"/>
          </a:xfrm>
          <a:prstGeom prst="rect">
            <a:avLst/>
          </a:prstGeom>
        </p:spPr>
        <p:txBody>
          <a:bodyPr wrap="square">
            <a:spAutoFit/>
          </a:bodyPr>
          <a:lstStyle/>
          <a:p>
            <a:pPr>
              <a:lnSpc>
                <a:spcPct val="120000"/>
              </a:lnSpc>
            </a:pPr>
            <a:r>
              <a:rPr lang="zh-CN" altLang="en-US"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我国电子商务市场发展迅猛，未来仍有很大的增长潜力。探索适合企业特点的</a:t>
            </a:r>
            <a:r>
              <a:rPr lang="en-US" altLang="zh-CN"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B2B</a:t>
            </a:r>
            <a:r>
              <a:rPr lang="zh-CN" altLang="en-US" sz="14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电子商务模式，了解其业务流程，充分发挥企业自身优势，已成为所有企业当下迫切需要解决的问题</a:t>
            </a:r>
            <a:endParaRPr 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703214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en-US" altLang="zh-CN" sz="3200" b="1" dirty="0">
                <a:solidFill>
                  <a:srgbClr val="FFFFFF"/>
                </a:solidFill>
                <a:latin typeface="Arial Black" panose="020B0A04020102020204" pitchFamily="34" charset="0"/>
                <a:ea typeface="微软雅黑" panose="020B0503020204020204" pitchFamily="34" charset="-122"/>
              </a:rPr>
              <a:t>B2B</a:t>
            </a:r>
            <a:r>
              <a:rPr lang="zh-CN" altLang="en-US" sz="3200" b="1" dirty="0">
                <a:solidFill>
                  <a:srgbClr val="FFFFFF"/>
                </a:solidFill>
                <a:latin typeface="Arial Black" panose="020B0A04020102020204" pitchFamily="34" charset="0"/>
                <a:ea typeface="微软雅黑" panose="020B0503020204020204" pitchFamily="34" charset="-122"/>
              </a:rPr>
              <a:t>电子商务的主要模式</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17952945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 name="组合 130"/>
          <p:cNvGrpSpPr/>
          <p:nvPr/>
        </p:nvGrpSpPr>
        <p:grpSpPr>
          <a:xfrm>
            <a:off x="6026190" y="1199698"/>
            <a:ext cx="5319712" cy="1186635"/>
            <a:chOff x="5352146" y="1487618"/>
            <a:chExt cx="5319712" cy="1186635"/>
          </a:xfrm>
        </p:grpSpPr>
        <p:sp>
          <p:nvSpPr>
            <p:cNvPr id="5" name="ïŝḻiďe">
              <a:extLst>
                <a:ext uri="{FF2B5EF4-FFF2-40B4-BE49-F238E27FC236}">
                  <a16:creationId xmlns:a16="http://schemas.microsoft.com/office/drawing/2014/main" id="{92997CBC-A3B8-4425-8B93-54503FCFE67A}"/>
                </a:ext>
              </a:extLst>
            </p:cNvPr>
            <p:cNvSpPr/>
            <p:nvPr/>
          </p:nvSpPr>
          <p:spPr bwMode="auto">
            <a:xfrm>
              <a:off x="5352146" y="1487618"/>
              <a:ext cx="1986203" cy="432249"/>
            </a:xfrm>
            <a:prstGeom prst="roundRect">
              <a:avLst>
                <a:gd name="adj" fmla="val 14047"/>
              </a:avLst>
            </a:prstGeom>
            <a:solidFill>
              <a:srgbClr val="A5779E"/>
            </a:solidFill>
            <a:ln w="38100">
              <a:noFill/>
            </a:ln>
            <a:extLst/>
          </p:spPr>
          <p:style>
            <a:lnRef idx="2">
              <a:schemeClr val="dk1"/>
            </a:lnRef>
            <a:fillRef idx="1">
              <a:schemeClr val="lt1"/>
            </a:fillRef>
            <a:effectRef idx="0">
              <a:schemeClr val="dk1"/>
            </a:effectRef>
            <a:fontRef idx="minor">
              <a:schemeClr val="dk1"/>
            </a:fontRef>
          </p:style>
          <p:txBody>
            <a:bodyPr wrap="square" lIns="91440" tIns="45720" rIns="91440" bIns="45720" rtlCol="0" anchor="ctr">
              <a:norm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卖方主导模式</a:t>
              </a:r>
            </a:p>
          </p:txBody>
        </p:sp>
        <p:sp>
          <p:nvSpPr>
            <p:cNvPr id="6" name="ïṥliḍe">
              <a:extLst>
                <a:ext uri="{FF2B5EF4-FFF2-40B4-BE49-F238E27FC236}">
                  <a16:creationId xmlns:a16="http://schemas.microsoft.com/office/drawing/2014/main" id="{A79B4932-1025-47D9-88D3-A34F21C6A93F}"/>
                </a:ext>
              </a:extLst>
            </p:cNvPr>
            <p:cNvSpPr/>
            <p:nvPr/>
          </p:nvSpPr>
          <p:spPr>
            <a:xfrm>
              <a:off x="5352146" y="2063992"/>
              <a:ext cx="5319712" cy="610261"/>
            </a:xfrm>
            <a:prstGeom prst="snip2SameRect">
              <a:avLst>
                <a:gd name="adj1" fmla="val 0"/>
                <a:gd name="adj2" fmla="val 0"/>
              </a:avLst>
            </a:prstGeom>
            <a:ln>
              <a:noFill/>
            </a:ln>
          </p:spPr>
          <p:txBody>
            <a:bodyPr wrap="square" lIns="91440" tIns="45720" rIns="91440" bIns="45720" anchor="ctr" anchorCtr="0">
              <a:noAutofit/>
            </a:bodyPr>
            <a:lstStyle/>
            <a:p>
              <a:pPr marL="171450" indent="-171450">
                <a:lnSpc>
                  <a:spcPct val="120000"/>
                </a:lnSpc>
                <a:buFont typeface="Arial" panose="020B0604020202020204" pitchFamily="34" charset="0"/>
                <a:buChar cha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卖方主导模式是企业为寻求众多的客户，单独设立自己的网站进行产品销售的市场模式。其目的是建立或维持企业在交易中的市场优势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32" name="组合 131"/>
          <p:cNvGrpSpPr/>
          <p:nvPr/>
        </p:nvGrpSpPr>
        <p:grpSpPr>
          <a:xfrm>
            <a:off x="6026190" y="2784907"/>
            <a:ext cx="5319712" cy="1186635"/>
            <a:chOff x="5352146" y="2916569"/>
            <a:chExt cx="5319712" cy="1186635"/>
          </a:xfrm>
        </p:grpSpPr>
        <p:sp>
          <p:nvSpPr>
            <p:cNvPr id="7" name="iśļiḍè">
              <a:extLst>
                <a:ext uri="{FF2B5EF4-FFF2-40B4-BE49-F238E27FC236}">
                  <a16:creationId xmlns:a16="http://schemas.microsoft.com/office/drawing/2014/main" id="{C63DF57E-3B38-4F2C-80D5-96072C830715}"/>
                </a:ext>
              </a:extLst>
            </p:cNvPr>
            <p:cNvSpPr/>
            <p:nvPr/>
          </p:nvSpPr>
          <p:spPr bwMode="auto">
            <a:xfrm>
              <a:off x="5352146" y="2916569"/>
              <a:ext cx="1986203" cy="432249"/>
            </a:xfrm>
            <a:prstGeom prst="roundRect">
              <a:avLst>
                <a:gd name="adj" fmla="val 14047"/>
              </a:avLst>
            </a:prstGeom>
            <a:solidFill>
              <a:srgbClr val="FF6E55"/>
            </a:solidFill>
            <a:ln w="38100">
              <a:noFill/>
            </a:ln>
            <a:extLst/>
          </p:spPr>
          <p:style>
            <a:lnRef idx="2">
              <a:schemeClr val="dk1"/>
            </a:lnRef>
            <a:fillRef idx="1">
              <a:schemeClr val="lt1"/>
            </a:fillRef>
            <a:effectRef idx="0">
              <a:schemeClr val="dk1"/>
            </a:effectRef>
            <a:fontRef idx="minor">
              <a:schemeClr val="dk1"/>
            </a:fontRef>
          </p:style>
          <p:txBody>
            <a:bodyPr wrap="square" lIns="91440" tIns="45720" rIns="91440" bIns="45720" rtlCol="0" anchor="ctr">
              <a:norm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买方主导模式</a:t>
              </a:r>
            </a:p>
          </p:txBody>
        </p:sp>
        <p:sp>
          <p:nvSpPr>
            <p:cNvPr id="8" name="îṥļîḋê">
              <a:extLst>
                <a:ext uri="{FF2B5EF4-FFF2-40B4-BE49-F238E27FC236}">
                  <a16:creationId xmlns:a16="http://schemas.microsoft.com/office/drawing/2014/main" id="{5931DEB9-0798-425B-BC42-40C0F9808957}"/>
                </a:ext>
              </a:extLst>
            </p:cNvPr>
            <p:cNvSpPr/>
            <p:nvPr/>
          </p:nvSpPr>
          <p:spPr>
            <a:xfrm>
              <a:off x="5352146" y="3492943"/>
              <a:ext cx="5319712" cy="610261"/>
            </a:xfrm>
            <a:prstGeom prst="snip2SameRect">
              <a:avLst>
                <a:gd name="adj1" fmla="val 0"/>
                <a:gd name="adj2" fmla="val 0"/>
              </a:avLst>
            </a:prstGeom>
            <a:ln>
              <a:noFill/>
            </a:ln>
          </p:spPr>
          <p:txBody>
            <a:bodyPr wrap="square" lIns="91440" tIns="45720" rIns="91440" bIns="45720" anchor="ctr" anchorCtr="0">
              <a:noAutofit/>
            </a:bodyPr>
            <a:lstStyle/>
            <a:p>
              <a:pPr marL="171450" indent="-171450">
                <a:lnSpc>
                  <a:spcPct val="120000"/>
                </a:lnSpc>
                <a:buFont typeface="Arial" panose="020B0604020202020204" pitchFamily="34" charset="0"/>
                <a:buChar cha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买方主导的</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B2B</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电子商务是一种以买家为中心，专门为某一家公司所设计的采购型网站，它是由买方自己投资建设的。分为联合采购门户、团体购买、集中目录采购、电子易货模式</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6026190" y="4370116"/>
            <a:ext cx="5319712" cy="1337104"/>
            <a:chOff x="5352146" y="4345519"/>
            <a:chExt cx="5319712" cy="1337104"/>
          </a:xfrm>
        </p:grpSpPr>
        <p:sp>
          <p:nvSpPr>
            <p:cNvPr id="9" name="iṥḻíḍè">
              <a:extLst>
                <a:ext uri="{FF2B5EF4-FFF2-40B4-BE49-F238E27FC236}">
                  <a16:creationId xmlns:a16="http://schemas.microsoft.com/office/drawing/2014/main" id="{51142939-C846-4B13-90F6-3A9B93EC6AFA}"/>
                </a:ext>
              </a:extLst>
            </p:cNvPr>
            <p:cNvSpPr/>
            <p:nvPr/>
          </p:nvSpPr>
          <p:spPr bwMode="auto">
            <a:xfrm>
              <a:off x="5352146" y="4345519"/>
              <a:ext cx="1986203" cy="432249"/>
            </a:xfrm>
            <a:prstGeom prst="roundRect">
              <a:avLst>
                <a:gd name="adj" fmla="val 14047"/>
              </a:avLst>
            </a:prstGeom>
            <a:solidFill>
              <a:srgbClr val="48B49C"/>
            </a:solidFill>
            <a:ln w="38100">
              <a:noFill/>
            </a:ln>
            <a:extLst/>
          </p:spPr>
          <p:style>
            <a:lnRef idx="2">
              <a:schemeClr val="dk1"/>
            </a:lnRef>
            <a:fillRef idx="1">
              <a:schemeClr val="lt1"/>
            </a:fillRef>
            <a:effectRef idx="0">
              <a:schemeClr val="dk1"/>
            </a:effectRef>
            <a:fontRef idx="minor">
              <a:schemeClr val="dk1"/>
            </a:fontRef>
          </p:style>
          <p:txBody>
            <a:bodyPr wrap="square" lIns="91440" tIns="45720" rIns="91440" bIns="45720" rtlCol="0" anchor="ctr">
              <a:norm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第三方主导模式</a:t>
              </a:r>
            </a:p>
          </p:txBody>
        </p:sp>
        <p:sp>
          <p:nvSpPr>
            <p:cNvPr id="10" name="išḻíďe">
              <a:extLst>
                <a:ext uri="{FF2B5EF4-FFF2-40B4-BE49-F238E27FC236}">
                  <a16:creationId xmlns:a16="http://schemas.microsoft.com/office/drawing/2014/main" id="{1955EFA4-9AB6-4C2D-9578-7EE9D6964EB9}"/>
                </a:ext>
              </a:extLst>
            </p:cNvPr>
            <p:cNvSpPr/>
            <p:nvPr/>
          </p:nvSpPr>
          <p:spPr>
            <a:xfrm>
              <a:off x="5352146" y="5072362"/>
              <a:ext cx="5319712" cy="610261"/>
            </a:xfrm>
            <a:prstGeom prst="snip2SameRect">
              <a:avLst>
                <a:gd name="adj1" fmla="val 0"/>
                <a:gd name="adj2" fmla="val 0"/>
              </a:avLst>
            </a:prstGeom>
            <a:ln>
              <a:noFill/>
            </a:ln>
          </p:spPr>
          <p:txBody>
            <a:bodyPr wrap="square" lIns="91440" tIns="45720" rIns="91440" bIns="45720" anchor="ctr" anchorCtr="0">
              <a:noAutofit/>
            </a:bodyPr>
            <a:lstStyle/>
            <a:p>
              <a:pPr marL="171450" indent="-171450">
                <a:lnSpc>
                  <a:spcPct val="120000"/>
                </a:lnSpc>
                <a:buFont typeface="Arial" panose="020B0604020202020204" pitchFamily="34" charset="0"/>
                <a:buChar cha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第三方主导模式是由买卖双方之外的第三者建立，以便匹配买卖双方的需求与价格的市场模式，也称独立第三方市场，是一种不会有买方和卖方投资而自行建立起来的中立的网上市场交易中枢</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cxnSp>
        <p:nvCxnSpPr>
          <p:cNvPr id="11" name="直接连接符 10">
            <a:extLst>
              <a:ext uri="{FF2B5EF4-FFF2-40B4-BE49-F238E27FC236}">
                <a16:creationId xmlns:a16="http://schemas.microsoft.com/office/drawing/2014/main" id="{04B625A1-F9E1-4EF3-A5A3-3BC7C3FFF121}"/>
              </a:ext>
            </a:extLst>
          </p:cNvPr>
          <p:cNvCxnSpPr>
            <a:cxnSpLocks/>
          </p:cNvCxnSpPr>
          <p:nvPr/>
        </p:nvCxnSpPr>
        <p:spPr>
          <a:xfrm>
            <a:off x="6052365" y="2585620"/>
            <a:ext cx="5143066"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B48F7D4D-FF84-4CCC-9FF0-EC1B5E729421}"/>
              </a:ext>
            </a:extLst>
          </p:cNvPr>
          <p:cNvCxnSpPr>
            <a:cxnSpLocks/>
          </p:cNvCxnSpPr>
          <p:nvPr/>
        </p:nvCxnSpPr>
        <p:spPr>
          <a:xfrm>
            <a:off x="6080940" y="4170829"/>
            <a:ext cx="5114491"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36" name="组合 135"/>
          <p:cNvGrpSpPr/>
          <p:nvPr/>
        </p:nvGrpSpPr>
        <p:grpSpPr>
          <a:xfrm>
            <a:off x="1275556" y="2266166"/>
            <a:ext cx="3885282" cy="3410752"/>
            <a:chOff x="1321854" y="1719524"/>
            <a:chExt cx="3885282" cy="3410752"/>
          </a:xfrm>
        </p:grpSpPr>
        <p:grpSp>
          <p:nvGrpSpPr>
            <p:cNvPr id="4" name="iṧlíď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4ED437B7-5CD7-4147-BCC8-8402FB7B8FE6}"/>
                </a:ext>
              </a:extLst>
            </p:cNvPr>
            <p:cNvGrpSpPr/>
            <p:nvPr/>
          </p:nvGrpSpPr>
          <p:grpSpPr>
            <a:xfrm>
              <a:off x="1321854" y="1719524"/>
              <a:ext cx="3885282" cy="2831366"/>
              <a:chOff x="2194814" y="1172086"/>
              <a:chExt cx="7802373" cy="5685914"/>
            </a:xfrm>
          </p:grpSpPr>
          <p:grpSp>
            <p:nvGrpSpPr>
              <p:cNvPr id="21" name="ïşḷîďè">
                <a:extLst>
                  <a:ext uri="{FF2B5EF4-FFF2-40B4-BE49-F238E27FC236}">
                    <a16:creationId xmlns:a16="http://schemas.microsoft.com/office/drawing/2014/main" id="{2D1B7230-AB1A-44B5-9859-CEE7489A9F0A}"/>
                  </a:ext>
                </a:extLst>
              </p:cNvPr>
              <p:cNvGrpSpPr/>
              <p:nvPr/>
            </p:nvGrpSpPr>
            <p:grpSpPr>
              <a:xfrm>
                <a:off x="3726112" y="1172086"/>
                <a:ext cx="6271075" cy="4435325"/>
                <a:chOff x="1905819" y="2238794"/>
                <a:chExt cx="5094588" cy="3603233"/>
              </a:xfrm>
            </p:grpSpPr>
            <p:sp>
              <p:nvSpPr>
                <p:cNvPr id="36" name="îšliḑê">
                  <a:extLst>
                    <a:ext uri="{FF2B5EF4-FFF2-40B4-BE49-F238E27FC236}">
                      <a16:creationId xmlns:a16="http://schemas.microsoft.com/office/drawing/2014/main" id="{A8C98A0F-730A-40A2-A5C8-EC270A55EAB3}"/>
                    </a:ext>
                  </a:extLst>
                </p:cNvPr>
                <p:cNvSpPr/>
                <p:nvPr/>
              </p:nvSpPr>
              <p:spPr bwMode="auto">
                <a:xfrm>
                  <a:off x="2135096" y="3229526"/>
                  <a:ext cx="3289817" cy="2204429"/>
                </a:xfrm>
                <a:custGeom>
                  <a:avLst/>
                  <a:gdLst>
                    <a:gd name="T0" fmla="*/ 7207 w 7822"/>
                    <a:gd name="T1" fmla="*/ 1 h 5239"/>
                    <a:gd name="T2" fmla="*/ 7229 w 7822"/>
                    <a:gd name="T3" fmla="*/ 0 h 5239"/>
                    <a:gd name="T4" fmla="*/ 7251 w 7822"/>
                    <a:gd name="T5" fmla="*/ 1 h 5239"/>
                    <a:gd name="T6" fmla="*/ 7293 w 7822"/>
                    <a:gd name="T7" fmla="*/ 11 h 5239"/>
                    <a:gd name="T8" fmla="*/ 7332 w 7822"/>
                    <a:gd name="T9" fmla="*/ 27 h 5239"/>
                    <a:gd name="T10" fmla="*/ 7367 w 7822"/>
                    <a:gd name="T11" fmla="*/ 51 h 5239"/>
                    <a:gd name="T12" fmla="*/ 7396 w 7822"/>
                    <a:gd name="T13" fmla="*/ 81 h 5239"/>
                    <a:gd name="T14" fmla="*/ 7420 w 7822"/>
                    <a:gd name="T15" fmla="*/ 116 h 5239"/>
                    <a:gd name="T16" fmla="*/ 7436 w 7822"/>
                    <a:gd name="T17" fmla="*/ 156 h 5239"/>
                    <a:gd name="T18" fmla="*/ 7441 w 7822"/>
                    <a:gd name="T19" fmla="*/ 177 h 5239"/>
                    <a:gd name="T20" fmla="*/ 7445 w 7822"/>
                    <a:gd name="T21" fmla="*/ 199 h 5239"/>
                    <a:gd name="T22" fmla="*/ 7822 w 7822"/>
                    <a:gd name="T23" fmla="*/ 4378 h 5239"/>
                    <a:gd name="T24" fmla="*/ 7822 w 7822"/>
                    <a:gd name="T25" fmla="*/ 4400 h 5239"/>
                    <a:gd name="T26" fmla="*/ 7817 w 7822"/>
                    <a:gd name="T27" fmla="*/ 4432 h 5239"/>
                    <a:gd name="T28" fmla="*/ 7804 w 7822"/>
                    <a:gd name="T29" fmla="*/ 4472 h 5239"/>
                    <a:gd name="T30" fmla="*/ 7784 w 7822"/>
                    <a:gd name="T31" fmla="*/ 4510 h 5239"/>
                    <a:gd name="T32" fmla="*/ 7757 w 7822"/>
                    <a:gd name="T33" fmla="*/ 4541 h 5239"/>
                    <a:gd name="T34" fmla="*/ 7724 w 7822"/>
                    <a:gd name="T35" fmla="*/ 4568 h 5239"/>
                    <a:gd name="T36" fmla="*/ 7687 w 7822"/>
                    <a:gd name="T37" fmla="*/ 4589 h 5239"/>
                    <a:gd name="T38" fmla="*/ 7655 w 7822"/>
                    <a:gd name="T39" fmla="*/ 4599 h 5239"/>
                    <a:gd name="T40" fmla="*/ 7634 w 7822"/>
                    <a:gd name="T41" fmla="*/ 4603 h 5239"/>
                    <a:gd name="T42" fmla="*/ 615 w 7822"/>
                    <a:gd name="T43" fmla="*/ 5238 h 5239"/>
                    <a:gd name="T44" fmla="*/ 592 w 7822"/>
                    <a:gd name="T45" fmla="*/ 5239 h 5239"/>
                    <a:gd name="T46" fmla="*/ 571 w 7822"/>
                    <a:gd name="T47" fmla="*/ 5238 h 5239"/>
                    <a:gd name="T48" fmla="*/ 529 w 7822"/>
                    <a:gd name="T49" fmla="*/ 5229 h 5239"/>
                    <a:gd name="T50" fmla="*/ 490 w 7822"/>
                    <a:gd name="T51" fmla="*/ 5212 h 5239"/>
                    <a:gd name="T52" fmla="*/ 455 w 7822"/>
                    <a:gd name="T53" fmla="*/ 5188 h 5239"/>
                    <a:gd name="T54" fmla="*/ 426 w 7822"/>
                    <a:gd name="T55" fmla="*/ 5158 h 5239"/>
                    <a:gd name="T56" fmla="*/ 402 w 7822"/>
                    <a:gd name="T57" fmla="*/ 5123 h 5239"/>
                    <a:gd name="T58" fmla="*/ 386 w 7822"/>
                    <a:gd name="T59" fmla="*/ 5083 h 5239"/>
                    <a:gd name="T60" fmla="*/ 380 w 7822"/>
                    <a:gd name="T61" fmla="*/ 5062 h 5239"/>
                    <a:gd name="T62" fmla="*/ 377 w 7822"/>
                    <a:gd name="T63" fmla="*/ 5040 h 5239"/>
                    <a:gd name="T64" fmla="*/ 0 w 7822"/>
                    <a:gd name="T65" fmla="*/ 861 h 5239"/>
                    <a:gd name="T66" fmla="*/ 0 w 7822"/>
                    <a:gd name="T67" fmla="*/ 839 h 5239"/>
                    <a:gd name="T68" fmla="*/ 6 w 7822"/>
                    <a:gd name="T69" fmla="*/ 807 h 5239"/>
                    <a:gd name="T70" fmla="*/ 18 w 7822"/>
                    <a:gd name="T71" fmla="*/ 767 h 5239"/>
                    <a:gd name="T72" fmla="*/ 38 w 7822"/>
                    <a:gd name="T73" fmla="*/ 730 h 5239"/>
                    <a:gd name="T74" fmla="*/ 65 w 7822"/>
                    <a:gd name="T75" fmla="*/ 698 h 5239"/>
                    <a:gd name="T76" fmla="*/ 98 w 7822"/>
                    <a:gd name="T77" fmla="*/ 671 h 5239"/>
                    <a:gd name="T78" fmla="*/ 135 w 7822"/>
                    <a:gd name="T79" fmla="*/ 650 h 5239"/>
                    <a:gd name="T80" fmla="*/ 167 w 7822"/>
                    <a:gd name="T81" fmla="*/ 640 h 5239"/>
                    <a:gd name="T82" fmla="*/ 188 w 7822"/>
                    <a:gd name="T83" fmla="*/ 636 h 5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822" h="5239">
                      <a:moveTo>
                        <a:pt x="199" y="635"/>
                      </a:moveTo>
                      <a:lnTo>
                        <a:pt x="7207" y="1"/>
                      </a:lnTo>
                      <a:lnTo>
                        <a:pt x="7219" y="0"/>
                      </a:lnTo>
                      <a:lnTo>
                        <a:pt x="7229" y="0"/>
                      </a:lnTo>
                      <a:lnTo>
                        <a:pt x="7240" y="0"/>
                      </a:lnTo>
                      <a:lnTo>
                        <a:pt x="7251" y="1"/>
                      </a:lnTo>
                      <a:lnTo>
                        <a:pt x="7273" y="4"/>
                      </a:lnTo>
                      <a:lnTo>
                        <a:pt x="7293" y="11"/>
                      </a:lnTo>
                      <a:lnTo>
                        <a:pt x="7313" y="18"/>
                      </a:lnTo>
                      <a:lnTo>
                        <a:pt x="7332" y="27"/>
                      </a:lnTo>
                      <a:lnTo>
                        <a:pt x="7349" y="38"/>
                      </a:lnTo>
                      <a:lnTo>
                        <a:pt x="7367" y="51"/>
                      </a:lnTo>
                      <a:lnTo>
                        <a:pt x="7382" y="65"/>
                      </a:lnTo>
                      <a:lnTo>
                        <a:pt x="7396" y="81"/>
                      </a:lnTo>
                      <a:lnTo>
                        <a:pt x="7409" y="97"/>
                      </a:lnTo>
                      <a:lnTo>
                        <a:pt x="7420" y="116"/>
                      </a:lnTo>
                      <a:lnTo>
                        <a:pt x="7429" y="135"/>
                      </a:lnTo>
                      <a:lnTo>
                        <a:pt x="7436" y="156"/>
                      </a:lnTo>
                      <a:lnTo>
                        <a:pt x="7439" y="167"/>
                      </a:lnTo>
                      <a:lnTo>
                        <a:pt x="7441" y="177"/>
                      </a:lnTo>
                      <a:lnTo>
                        <a:pt x="7443" y="188"/>
                      </a:lnTo>
                      <a:lnTo>
                        <a:pt x="7445" y="199"/>
                      </a:lnTo>
                      <a:lnTo>
                        <a:pt x="7821" y="4366"/>
                      </a:lnTo>
                      <a:lnTo>
                        <a:pt x="7822" y="4378"/>
                      </a:lnTo>
                      <a:lnTo>
                        <a:pt x="7822" y="4389"/>
                      </a:lnTo>
                      <a:lnTo>
                        <a:pt x="7822" y="4400"/>
                      </a:lnTo>
                      <a:lnTo>
                        <a:pt x="7821" y="4410"/>
                      </a:lnTo>
                      <a:lnTo>
                        <a:pt x="7817" y="4432"/>
                      </a:lnTo>
                      <a:lnTo>
                        <a:pt x="7811" y="4453"/>
                      </a:lnTo>
                      <a:lnTo>
                        <a:pt x="7804" y="4472"/>
                      </a:lnTo>
                      <a:lnTo>
                        <a:pt x="7795" y="4491"/>
                      </a:lnTo>
                      <a:lnTo>
                        <a:pt x="7784" y="4510"/>
                      </a:lnTo>
                      <a:lnTo>
                        <a:pt x="7771" y="4526"/>
                      </a:lnTo>
                      <a:lnTo>
                        <a:pt x="7757" y="4541"/>
                      </a:lnTo>
                      <a:lnTo>
                        <a:pt x="7741" y="4556"/>
                      </a:lnTo>
                      <a:lnTo>
                        <a:pt x="7724" y="4568"/>
                      </a:lnTo>
                      <a:lnTo>
                        <a:pt x="7706" y="4579"/>
                      </a:lnTo>
                      <a:lnTo>
                        <a:pt x="7687" y="4589"/>
                      </a:lnTo>
                      <a:lnTo>
                        <a:pt x="7666" y="4595"/>
                      </a:lnTo>
                      <a:lnTo>
                        <a:pt x="7655" y="4599"/>
                      </a:lnTo>
                      <a:lnTo>
                        <a:pt x="7644" y="4601"/>
                      </a:lnTo>
                      <a:lnTo>
                        <a:pt x="7634" y="4603"/>
                      </a:lnTo>
                      <a:lnTo>
                        <a:pt x="7623" y="4604"/>
                      </a:lnTo>
                      <a:lnTo>
                        <a:pt x="615" y="5238"/>
                      </a:lnTo>
                      <a:lnTo>
                        <a:pt x="604" y="5239"/>
                      </a:lnTo>
                      <a:lnTo>
                        <a:pt x="592" y="5239"/>
                      </a:lnTo>
                      <a:lnTo>
                        <a:pt x="581" y="5239"/>
                      </a:lnTo>
                      <a:lnTo>
                        <a:pt x="571" y="5238"/>
                      </a:lnTo>
                      <a:lnTo>
                        <a:pt x="549" y="5235"/>
                      </a:lnTo>
                      <a:lnTo>
                        <a:pt x="529" y="5229"/>
                      </a:lnTo>
                      <a:lnTo>
                        <a:pt x="509" y="5222"/>
                      </a:lnTo>
                      <a:lnTo>
                        <a:pt x="490" y="5212"/>
                      </a:lnTo>
                      <a:lnTo>
                        <a:pt x="472" y="5201"/>
                      </a:lnTo>
                      <a:lnTo>
                        <a:pt x="455" y="5188"/>
                      </a:lnTo>
                      <a:lnTo>
                        <a:pt x="440" y="5174"/>
                      </a:lnTo>
                      <a:lnTo>
                        <a:pt x="426" y="5158"/>
                      </a:lnTo>
                      <a:lnTo>
                        <a:pt x="413" y="5142"/>
                      </a:lnTo>
                      <a:lnTo>
                        <a:pt x="402" y="5123"/>
                      </a:lnTo>
                      <a:lnTo>
                        <a:pt x="393" y="5104"/>
                      </a:lnTo>
                      <a:lnTo>
                        <a:pt x="386" y="5083"/>
                      </a:lnTo>
                      <a:lnTo>
                        <a:pt x="383" y="5072"/>
                      </a:lnTo>
                      <a:lnTo>
                        <a:pt x="380" y="5062"/>
                      </a:lnTo>
                      <a:lnTo>
                        <a:pt x="378" y="5051"/>
                      </a:lnTo>
                      <a:lnTo>
                        <a:pt x="377" y="5040"/>
                      </a:lnTo>
                      <a:lnTo>
                        <a:pt x="1" y="873"/>
                      </a:lnTo>
                      <a:lnTo>
                        <a:pt x="0" y="861"/>
                      </a:lnTo>
                      <a:lnTo>
                        <a:pt x="0" y="850"/>
                      </a:lnTo>
                      <a:lnTo>
                        <a:pt x="0" y="839"/>
                      </a:lnTo>
                      <a:lnTo>
                        <a:pt x="1" y="829"/>
                      </a:lnTo>
                      <a:lnTo>
                        <a:pt x="6" y="807"/>
                      </a:lnTo>
                      <a:lnTo>
                        <a:pt x="11" y="786"/>
                      </a:lnTo>
                      <a:lnTo>
                        <a:pt x="18" y="767"/>
                      </a:lnTo>
                      <a:lnTo>
                        <a:pt x="27" y="747"/>
                      </a:lnTo>
                      <a:lnTo>
                        <a:pt x="38" y="730"/>
                      </a:lnTo>
                      <a:lnTo>
                        <a:pt x="51" y="713"/>
                      </a:lnTo>
                      <a:lnTo>
                        <a:pt x="65" y="698"/>
                      </a:lnTo>
                      <a:lnTo>
                        <a:pt x="81" y="684"/>
                      </a:lnTo>
                      <a:lnTo>
                        <a:pt x="98" y="671"/>
                      </a:lnTo>
                      <a:lnTo>
                        <a:pt x="116" y="660"/>
                      </a:lnTo>
                      <a:lnTo>
                        <a:pt x="135" y="650"/>
                      </a:lnTo>
                      <a:lnTo>
                        <a:pt x="156" y="644"/>
                      </a:lnTo>
                      <a:lnTo>
                        <a:pt x="167" y="640"/>
                      </a:lnTo>
                      <a:lnTo>
                        <a:pt x="177" y="638"/>
                      </a:lnTo>
                      <a:lnTo>
                        <a:pt x="188" y="636"/>
                      </a:lnTo>
                      <a:lnTo>
                        <a:pt x="199" y="635"/>
                      </a:lnTo>
                      <a:close/>
                    </a:path>
                  </a:pathLst>
                </a:custGeom>
                <a:solidFill>
                  <a:srgbClr val="F0EDED"/>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a:bodyPr>
                <a:lstStyle/>
                <a:p>
                  <a:pPr algn="ctr"/>
                  <a:endParaRPr/>
                </a:p>
              </p:txBody>
            </p:sp>
            <p:sp>
              <p:nvSpPr>
                <p:cNvPr id="37" name="ïṩḻíde">
                  <a:extLst>
                    <a:ext uri="{FF2B5EF4-FFF2-40B4-BE49-F238E27FC236}">
                      <a16:creationId xmlns:a16="http://schemas.microsoft.com/office/drawing/2014/main" id="{8704717A-6C3B-4C44-A060-3C00E5D82137}"/>
                    </a:ext>
                  </a:extLst>
                </p:cNvPr>
                <p:cNvSpPr/>
                <p:nvPr/>
              </p:nvSpPr>
              <p:spPr bwMode="auto">
                <a:xfrm>
                  <a:off x="2360167" y="3313664"/>
                  <a:ext cx="2787089" cy="1257871"/>
                </a:xfrm>
                <a:custGeom>
                  <a:avLst/>
                  <a:gdLst>
                    <a:gd name="T0" fmla="*/ 6319 w 6626"/>
                    <a:gd name="T1" fmla="*/ 1 h 2994"/>
                    <a:gd name="T2" fmla="*/ 6339 w 6626"/>
                    <a:gd name="T3" fmla="*/ 1 h 2994"/>
                    <a:gd name="T4" fmla="*/ 6357 w 6626"/>
                    <a:gd name="T5" fmla="*/ 5 h 2994"/>
                    <a:gd name="T6" fmla="*/ 6375 w 6626"/>
                    <a:gd name="T7" fmla="*/ 12 h 2994"/>
                    <a:gd name="T8" fmla="*/ 6390 w 6626"/>
                    <a:gd name="T9" fmla="*/ 23 h 2994"/>
                    <a:gd name="T10" fmla="*/ 6403 w 6626"/>
                    <a:gd name="T11" fmla="*/ 36 h 2994"/>
                    <a:gd name="T12" fmla="*/ 6412 w 6626"/>
                    <a:gd name="T13" fmla="*/ 51 h 2994"/>
                    <a:gd name="T14" fmla="*/ 6420 w 6626"/>
                    <a:gd name="T15" fmla="*/ 68 h 2994"/>
                    <a:gd name="T16" fmla="*/ 6423 w 6626"/>
                    <a:gd name="T17" fmla="*/ 88 h 2994"/>
                    <a:gd name="T18" fmla="*/ 6626 w 6626"/>
                    <a:gd name="T19" fmla="*/ 2336 h 2994"/>
                    <a:gd name="T20" fmla="*/ 6624 w 6626"/>
                    <a:gd name="T21" fmla="*/ 2355 h 2994"/>
                    <a:gd name="T22" fmla="*/ 6618 w 6626"/>
                    <a:gd name="T23" fmla="*/ 2372 h 2994"/>
                    <a:gd name="T24" fmla="*/ 6609 w 6626"/>
                    <a:gd name="T25" fmla="*/ 2389 h 2994"/>
                    <a:gd name="T26" fmla="*/ 6597 w 6626"/>
                    <a:gd name="T27" fmla="*/ 2403 h 2994"/>
                    <a:gd name="T28" fmla="*/ 6583 w 6626"/>
                    <a:gd name="T29" fmla="*/ 2415 h 2994"/>
                    <a:gd name="T30" fmla="*/ 6567 w 6626"/>
                    <a:gd name="T31" fmla="*/ 2423 h 2994"/>
                    <a:gd name="T32" fmla="*/ 6549 w 6626"/>
                    <a:gd name="T33" fmla="*/ 2429 h 2994"/>
                    <a:gd name="T34" fmla="*/ 306 w 6626"/>
                    <a:gd name="T35" fmla="*/ 2994 h 2994"/>
                    <a:gd name="T36" fmla="*/ 286 w 6626"/>
                    <a:gd name="T37" fmla="*/ 2994 h 2994"/>
                    <a:gd name="T38" fmla="*/ 268 w 6626"/>
                    <a:gd name="T39" fmla="*/ 2990 h 2994"/>
                    <a:gd name="T40" fmla="*/ 251 w 6626"/>
                    <a:gd name="T41" fmla="*/ 2982 h 2994"/>
                    <a:gd name="T42" fmla="*/ 236 w 6626"/>
                    <a:gd name="T43" fmla="*/ 2973 h 2994"/>
                    <a:gd name="T44" fmla="*/ 224 w 6626"/>
                    <a:gd name="T45" fmla="*/ 2959 h 2994"/>
                    <a:gd name="T46" fmla="*/ 213 w 6626"/>
                    <a:gd name="T47" fmla="*/ 2943 h 2994"/>
                    <a:gd name="T48" fmla="*/ 205 w 6626"/>
                    <a:gd name="T49" fmla="*/ 2926 h 2994"/>
                    <a:gd name="T50" fmla="*/ 202 w 6626"/>
                    <a:gd name="T51" fmla="*/ 2908 h 2994"/>
                    <a:gd name="T52" fmla="*/ 0 w 6626"/>
                    <a:gd name="T53" fmla="*/ 659 h 2994"/>
                    <a:gd name="T54" fmla="*/ 2 w 6626"/>
                    <a:gd name="T55" fmla="*/ 640 h 2994"/>
                    <a:gd name="T56" fmla="*/ 7 w 6626"/>
                    <a:gd name="T57" fmla="*/ 622 h 2994"/>
                    <a:gd name="T58" fmla="*/ 16 w 6626"/>
                    <a:gd name="T59" fmla="*/ 606 h 2994"/>
                    <a:gd name="T60" fmla="*/ 28 w 6626"/>
                    <a:gd name="T61" fmla="*/ 592 h 2994"/>
                    <a:gd name="T62" fmla="*/ 42 w 6626"/>
                    <a:gd name="T63" fmla="*/ 581 h 2994"/>
                    <a:gd name="T64" fmla="*/ 58 w 6626"/>
                    <a:gd name="T65" fmla="*/ 571 h 2994"/>
                    <a:gd name="T66" fmla="*/ 77 w 6626"/>
                    <a:gd name="T67" fmla="*/ 566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626" h="2994">
                      <a:moveTo>
                        <a:pt x="86" y="565"/>
                      </a:moveTo>
                      <a:lnTo>
                        <a:pt x="6319" y="1"/>
                      </a:lnTo>
                      <a:lnTo>
                        <a:pt x="6329" y="0"/>
                      </a:lnTo>
                      <a:lnTo>
                        <a:pt x="6339" y="1"/>
                      </a:lnTo>
                      <a:lnTo>
                        <a:pt x="6349" y="2"/>
                      </a:lnTo>
                      <a:lnTo>
                        <a:pt x="6357" y="5"/>
                      </a:lnTo>
                      <a:lnTo>
                        <a:pt x="6366" y="9"/>
                      </a:lnTo>
                      <a:lnTo>
                        <a:pt x="6375" y="12"/>
                      </a:lnTo>
                      <a:lnTo>
                        <a:pt x="6382" y="17"/>
                      </a:lnTo>
                      <a:lnTo>
                        <a:pt x="6390" y="23"/>
                      </a:lnTo>
                      <a:lnTo>
                        <a:pt x="6396" y="29"/>
                      </a:lnTo>
                      <a:lnTo>
                        <a:pt x="6403" y="36"/>
                      </a:lnTo>
                      <a:lnTo>
                        <a:pt x="6408" y="43"/>
                      </a:lnTo>
                      <a:lnTo>
                        <a:pt x="6412" y="51"/>
                      </a:lnTo>
                      <a:lnTo>
                        <a:pt x="6417" y="59"/>
                      </a:lnTo>
                      <a:lnTo>
                        <a:pt x="6420" y="68"/>
                      </a:lnTo>
                      <a:lnTo>
                        <a:pt x="6422" y="78"/>
                      </a:lnTo>
                      <a:lnTo>
                        <a:pt x="6423" y="88"/>
                      </a:lnTo>
                      <a:lnTo>
                        <a:pt x="6625" y="2326"/>
                      </a:lnTo>
                      <a:lnTo>
                        <a:pt x="6626" y="2336"/>
                      </a:lnTo>
                      <a:lnTo>
                        <a:pt x="6625" y="2345"/>
                      </a:lnTo>
                      <a:lnTo>
                        <a:pt x="6624" y="2355"/>
                      </a:lnTo>
                      <a:lnTo>
                        <a:pt x="6621" y="2364"/>
                      </a:lnTo>
                      <a:lnTo>
                        <a:pt x="6618" y="2372"/>
                      </a:lnTo>
                      <a:lnTo>
                        <a:pt x="6614" y="2381"/>
                      </a:lnTo>
                      <a:lnTo>
                        <a:pt x="6609" y="2389"/>
                      </a:lnTo>
                      <a:lnTo>
                        <a:pt x="6604" y="2396"/>
                      </a:lnTo>
                      <a:lnTo>
                        <a:pt x="6597" y="2403"/>
                      </a:lnTo>
                      <a:lnTo>
                        <a:pt x="6591" y="2409"/>
                      </a:lnTo>
                      <a:lnTo>
                        <a:pt x="6583" y="2415"/>
                      </a:lnTo>
                      <a:lnTo>
                        <a:pt x="6576" y="2419"/>
                      </a:lnTo>
                      <a:lnTo>
                        <a:pt x="6567" y="2423"/>
                      </a:lnTo>
                      <a:lnTo>
                        <a:pt x="6558" y="2426"/>
                      </a:lnTo>
                      <a:lnTo>
                        <a:pt x="6549" y="2429"/>
                      </a:lnTo>
                      <a:lnTo>
                        <a:pt x="6539" y="2430"/>
                      </a:lnTo>
                      <a:lnTo>
                        <a:pt x="306" y="2994"/>
                      </a:lnTo>
                      <a:lnTo>
                        <a:pt x="296" y="2994"/>
                      </a:lnTo>
                      <a:lnTo>
                        <a:pt x="286" y="2994"/>
                      </a:lnTo>
                      <a:lnTo>
                        <a:pt x="278" y="2992"/>
                      </a:lnTo>
                      <a:lnTo>
                        <a:pt x="268" y="2990"/>
                      </a:lnTo>
                      <a:lnTo>
                        <a:pt x="259" y="2987"/>
                      </a:lnTo>
                      <a:lnTo>
                        <a:pt x="251" y="2982"/>
                      </a:lnTo>
                      <a:lnTo>
                        <a:pt x="243" y="2978"/>
                      </a:lnTo>
                      <a:lnTo>
                        <a:pt x="236" y="2973"/>
                      </a:lnTo>
                      <a:lnTo>
                        <a:pt x="229" y="2966"/>
                      </a:lnTo>
                      <a:lnTo>
                        <a:pt x="224" y="2959"/>
                      </a:lnTo>
                      <a:lnTo>
                        <a:pt x="217" y="2952"/>
                      </a:lnTo>
                      <a:lnTo>
                        <a:pt x="213" y="2943"/>
                      </a:lnTo>
                      <a:lnTo>
                        <a:pt x="208" y="2935"/>
                      </a:lnTo>
                      <a:lnTo>
                        <a:pt x="205" y="2926"/>
                      </a:lnTo>
                      <a:lnTo>
                        <a:pt x="203" y="2918"/>
                      </a:lnTo>
                      <a:lnTo>
                        <a:pt x="202" y="2908"/>
                      </a:lnTo>
                      <a:lnTo>
                        <a:pt x="0" y="669"/>
                      </a:lnTo>
                      <a:lnTo>
                        <a:pt x="0" y="659"/>
                      </a:lnTo>
                      <a:lnTo>
                        <a:pt x="0" y="649"/>
                      </a:lnTo>
                      <a:lnTo>
                        <a:pt x="2" y="640"/>
                      </a:lnTo>
                      <a:lnTo>
                        <a:pt x="4" y="631"/>
                      </a:lnTo>
                      <a:lnTo>
                        <a:pt x="7" y="622"/>
                      </a:lnTo>
                      <a:lnTo>
                        <a:pt x="12" y="614"/>
                      </a:lnTo>
                      <a:lnTo>
                        <a:pt x="16" y="606"/>
                      </a:lnTo>
                      <a:lnTo>
                        <a:pt x="22" y="599"/>
                      </a:lnTo>
                      <a:lnTo>
                        <a:pt x="28" y="592"/>
                      </a:lnTo>
                      <a:lnTo>
                        <a:pt x="35" y="586"/>
                      </a:lnTo>
                      <a:lnTo>
                        <a:pt x="42" y="581"/>
                      </a:lnTo>
                      <a:lnTo>
                        <a:pt x="50" y="575"/>
                      </a:lnTo>
                      <a:lnTo>
                        <a:pt x="58" y="571"/>
                      </a:lnTo>
                      <a:lnTo>
                        <a:pt x="68" y="568"/>
                      </a:lnTo>
                      <a:lnTo>
                        <a:pt x="77" y="566"/>
                      </a:lnTo>
                      <a:lnTo>
                        <a:pt x="86" y="565"/>
                      </a:lnTo>
                      <a:close/>
                    </a:path>
                  </a:pathLst>
                </a:custGeom>
                <a:solidFill>
                  <a:srgbClr val="ABA8A8"/>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a:bodyPr>
                <a:lstStyle/>
                <a:p>
                  <a:pPr algn="ctr"/>
                  <a:endParaRPr/>
                </a:p>
              </p:txBody>
            </p:sp>
            <p:sp>
              <p:nvSpPr>
                <p:cNvPr id="38" name="ïsļîḑè">
                  <a:extLst>
                    <a:ext uri="{FF2B5EF4-FFF2-40B4-BE49-F238E27FC236}">
                      <a16:creationId xmlns:a16="http://schemas.microsoft.com/office/drawing/2014/main" id="{9CE93D74-E319-4218-8D3F-139828239CBD}"/>
                    </a:ext>
                  </a:extLst>
                </p:cNvPr>
                <p:cNvSpPr/>
                <p:nvPr/>
              </p:nvSpPr>
              <p:spPr bwMode="auto">
                <a:xfrm>
                  <a:off x="2656755" y="3269491"/>
                  <a:ext cx="2092947" cy="302899"/>
                </a:xfrm>
                <a:custGeom>
                  <a:avLst/>
                  <a:gdLst>
                    <a:gd name="T0" fmla="*/ 4903 w 4974"/>
                    <a:gd name="T1" fmla="*/ 289 h 723"/>
                    <a:gd name="T2" fmla="*/ 109 w 4974"/>
                    <a:gd name="T3" fmla="*/ 723 h 723"/>
                    <a:gd name="T4" fmla="*/ 100 w 4974"/>
                    <a:gd name="T5" fmla="*/ 723 h 723"/>
                    <a:gd name="T6" fmla="*/ 92 w 4974"/>
                    <a:gd name="T7" fmla="*/ 721 h 723"/>
                    <a:gd name="T8" fmla="*/ 84 w 4974"/>
                    <a:gd name="T9" fmla="*/ 718 h 723"/>
                    <a:gd name="T10" fmla="*/ 75 w 4974"/>
                    <a:gd name="T11" fmla="*/ 714 h 723"/>
                    <a:gd name="T12" fmla="*/ 68 w 4974"/>
                    <a:gd name="T13" fmla="*/ 708 h 723"/>
                    <a:gd name="T14" fmla="*/ 60 w 4974"/>
                    <a:gd name="T15" fmla="*/ 701 h 723"/>
                    <a:gd name="T16" fmla="*/ 53 w 4974"/>
                    <a:gd name="T17" fmla="*/ 693 h 723"/>
                    <a:gd name="T18" fmla="*/ 46 w 4974"/>
                    <a:gd name="T19" fmla="*/ 684 h 723"/>
                    <a:gd name="T20" fmla="*/ 40 w 4974"/>
                    <a:gd name="T21" fmla="*/ 674 h 723"/>
                    <a:gd name="T22" fmla="*/ 33 w 4974"/>
                    <a:gd name="T23" fmla="*/ 663 h 723"/>
                    <a:gd name="T24" fmla="*/ 29 w 4974"/>
                    <a:gd name="T25" fmla="*/ 651 h 723"/>
                    <a:gd name="T26" fmla="*/ 24 w 4974"/>
                    <a:gd name="T27" fmla="*/ 638 h 723"/>
                    <a:gd name="T28" fmla="*/ 19 w 4974"/>
                    <a:gd name="T29" fmla="*/ 624 h 723"/>
                    <a:gd name="T30" fmla="*/ 16 w 4974"/>
                    <a:gd name="T31" fmla="*/ 610 h 723"/>
                    <a:gd name="T32" fmla="*/ 14 w 4974"/>
                    <a:gd name="T33" fmla="*/ 596 h 723"/>
                    <a:gd name="T34" fmla="*/ 12 w 4974"/>
                    <a:gd name="T35" fmla="*/ 581 h 723"/>
                    <a:gd name="T36" fmla="*/ 0 w 4974"/>
                    <a:gd name="T37" fmla="*/ 449 h 723"/>
                    <a:gd name="T38" fmla="*/ 4961 w 4974"/>
                    <a:gd name="T39" fmla="*/ 0 h 723"/>
                    <a:gd name="T40" fmla="*/ 4973 w 4974"/>
                    <a:gd name="T41" fmla="*/ 132 h 723"/>
                    <a:gd name="T42" fmla="*/ 4974 w 4974"/>
                    <a:gd name="T43" fmla="*/ 147 h 723"/>
                    <a:gd name="T44" fmla="*/ 4974 w 4974"/>
                    <a:gd name="T45" fmla="*/ 162 h 723"/>
                    <a:gd name="T46" fmla="*/ 4973 w 4974"/>
                    <a:gd name="T47" fmla="*/ 176 h 723"/>
                    <a:gd name="T48" fmla="*/ 4972 w 4974"/>
                    <a:gd name="T49" fmla="*/ 190 h 723"/>
                    <a:gd name="T50" fmla="*/ 4968 w 4974"/>
                    <a:gd name="T51" fmla="*/ 203 h 723"/>
                    <a:gd name="T52" fmla="*/ 4966 w 4974"/>
                    <a:gd name="T53" fmla="*/ 216 h 723"/>
                    <a:gd name="T54" fmla="*/ 4962 w 4974"/>
                    <a:gd name="T55" fmla="*/ 228 h 723"/>
                    <a:gd name="T56" fmla="*/ 4958 w 4974"/>
                    <a:gd name="T57" fmla="*/ 239 h 723"/>
                    <a:gd name="T58" fmla="*/ 4952 w 4974"/>
                    <a:gd name="T59" fmla="*/ 250 h 723"/>
                    <a:gd name="T60" fmla="*/ 4947 w 4974"/>
                    <a:gd name="T61" fmla="*/ 259 h 723"/>
                    <a:gd name="T62" fmla="*/ 4940 w 4974"/>
                    <a:gd name="T63" fmla="*/ 267 h 723"/>
                    <a:gd name="T64" fmla="*/ 4934 w 4974"/>
                    <a:gd name="T65" fmla="*/ 274 h 723"/>
                    <a:gd name="T66" fmla="*/ 4926 w 4974"/>
                    <a:gd name="T67" fmla="*/ 280 h 723"/>
                    <a:gd name="T68" fmla="*/ 4919 w 4974"/>
                    <a:gd name="T69" fmla="*/ 285 h 723"/>
                    <a:gd name="T70" fmla="*/ 4911 w 4974"/>
                    <a:gd name="T71" fmla="*/ 287 h 723"/>
                    <a:gd name="T72" fmla="*/ 4903 w 4974"/>
                    <a:gd name="T73" fmla="*/ 289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4" h="723">
                      <a:moveTo>
                        <a:pt x="4903" y="289"/>
                      </a:moveTo>
                      <a:lnTo>
                        <a:pt x="109" y="723"/>
                      </a:lnTo>
                      <a:lnTo>
                        <a:pt x="100" y="723"/>
                      </a:lnTo>
                      <a:lnTo>
                        <a:pt x="92" y="721"/>
                      </a:lnTo>
                      <a:lnTo>
                        <a:pt x="84" y="718"/>
                      </a:lnTo>
                      <a:lnTo>
                        <a:pt x="75" y="714"/>
                      </a:lnTo>
                      <a:lnTo>
                        <a:pt x="68" y="708"/>
                      </a:lnTo>
                      <a:lnTo>
                        <a:pt x="60" y="701"/>
                      </a:lnTo>
                      <a:lnTo>
                        <a:pt x="53" y="693"/>
                      </a:lnTo>
                      <a:lnTo>
                        <a:pt x="46" y="684"/>
                      </a:lnTo>
                      <a:lnTo>
                        <a:pt x="40" y="674"/>
                      </a:lnTo>
                      <a:lnTo>
                        <a:pt x="33" y="663"/>
                      </a:lnTo>
                      <a:lnTo>
                        <a:pt x="29" y="651"/>
                      </a:lnTo>
                      <a:lnTo>
                        <a:pt x="24" y="638"/>
                      </a:lnTo>
                      <a:lnTo>
                        <a:pt x="19" y="624"/>
                      </a:lnTo>
                      <a:lnTo>
                        <a:pt x="16" y="610"/>
                      </a:lnTo>
                      <a:lnTo>
                        <a:pt x="14" y="596"/>
                      </a:lnTo>
                      <a:lnTo>
                        <a:pt x="12" y="581"/>
                      </a:lnTo>
                      <a:lnTo>
                        <a:pt x="0" y="449"/>
                      </a:lnTo>
                      <a:lnTo>
                        <a:pt x="4961" y="0"/>
                      </a:lnTo>
                      <a:lnTo>
                        <a:pt x="4973" y="132"/>
                      </a:lnTo>
                      <a:lnTo>
                        <a:pt x="4974" y="147"/>
                      </a:lnTo>
                      <a:lnTo>
                        <a:pt x="4974" y="162"/>
                      </a:lnTo>
                      <a:lnTo>
                        <a:pt x="4973" y="176"/>
                      </a:lnTo>
                      <a:lnTo>
                        <a:pt x="4972" y="190"/>
                      </a:lnTo>
                      <a:lnTo>
                        <a:pt x="4968" y="203"/>
                      </a:lnTo>
                      <a:lnTo>
                        <a:pt x="4966" y="216"/>
                      </a:lnTo>
                      <a:lnTo>
                        <a:pt x="4962" y="228"/>
                      </a:lnTo>
                      <a:lnTo>
                        <a:pt x="4958" y="239"/>
                      </a:lnTo>
                      <a:lnTo>
                        <a:pt x="4952" y="250"/>
                      </a:lnTo>
                      <a:lnTo>
                        <a:pt x="4947" y="259"/>
                      </a:lnTo>
                      <a:lnTo>
                        <a:pt x="4940" y="267"/>
                      </a:lnTo>
                      <a:lnTo>
                        <a:pt x="4934" y="274"/>
                      </a:lnTo>
                      <a:lnTo>
                        <a:pt x="4926" y="280"/>
                      </a:lnTo>
                      <a:lnTo>
                        <a:pt x="4919" y="285"/>
                      </a:lnTo>
                      <a:lnTo>
                        <a:pt x="4911" y="287"/>
                      </a:lnTo>
                      <a:lnTo>
                        <a:pt x="4903" y="289"/>
                      </a:lnTo>
                      <a:close/>
                    </a:path>
                  </a:pathLst>
                </a:custGeom>
                <a:solidFill>
                  <a:srgbClr val="0F0F0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40000" lnSpcReduction="20000"/>
                </a:bodyPr>
                <a:lstStyle/>
                <a:p>
                  <a:pPr algn="ctr"/>
                  <a:endParaRPr/>
                </a:p>
              </p:txBody>
            </p:sp>
            <p:sp>
              <p:nvSpPr>
                <p:cNvPr id="39" name="ïsḷïďè">
                  <a:extLst>
                    <a:ext uri="{FF2B5EF4-FFF2-40B4-BE49-F238E27FC236}">
                      <a16:creationId xmlns:a16="http://schemas.microsoft.com/office/drawing/2014/main" id="{EB02E614-1565-4AA7-81D3-C8585D40D8BA}"/>
                    </a:ext>
                  </a:extLst>
                </p:cNvPr>
                <p:cNvSpPr/>
                <p:nvPr/>
              </p:nvSpPr>
              <p:spPr bwMode="auto">
                <a:xfrm>
                  <a:off x="2406443" y="3652321"/>
                  <a:ext cx="170381" cy="92552"/>
                </a:xfrm>
                <a:custGeom>
                  <a:avLst/>
                  <a:gdLst>
                    <a:gd name="T0" fmla="*/ 0 w 406"/>
                    <a:gd name="T1" fmla="*/ 34 h 222"/>
                    <a:gd name="T2" fmla="*/ 388 w 406"/>
                    <a:gd name="T3" fmla="*/ 0 h 222"/>
                    <a:gd name="T4" fmla="*/ 406 w 406"/>
                    <a:gd name="T5" fmla="*/ 186 h 222"/>
                    <a:gd name="T6" fmla="*/ 18 w 406"/>
                    <a:gd name="T7" fmla="*/ 222 h 222"/>
                    <a:gd name="T8" fmla="*/ 0 w 406"/>
                    <a:gd name="T9" fmla="*/ 34 h 222"/>
                  </a:gdLst>
                  <a:ahLst/>
                  <a:cxnLst>
                    <a:cxn ang="0">
                      <a:pos x="T0" y="T1"/>
                    </a:cxn>
                    <a:cxn ang="0">
                      <a:pos x="T2" y="T3"/>
                    </a:cxn>
                    <a:cxn ang="0">
                      <a:pos x="T4" y="T5"/>
                    </a:cxn>
                    <a:cxn ang="0">
                      <a:pos x="T6" y="T7"/>
                    </a:cxn>
                    <a:cxn ang="0">
                      <a:pos x="T8" y="T9"/>
                    </a:cxn>
                  </a:cxnLst>
                  <a:rect l="0" t="0" r="r" b="b"/>
                  <a:pathLst>
                    <a:path w="406" h="222">
                      <a:moveTo>
                        <a:pt x="0" y="34"/>
                      </a:moveTo>
                      <a:lnTo>
                        <a:pt x="388" y="0"/>
                      </a:lnTo>
                      <a:lnTo>
                        <a:pt x="406" y="186"/>
                      </a:lnTo>
                      <a:lnTo>
                        <a:pt x="18" y="222"/>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0" name="îš1iḋé">
                  <a:extLst>
                    <a:ext uri="{FF2B5EF4-FFF2-40B4-BE49-F238E27FC236}">
                      <a16:creationId xmlns:a16="http://schemas.microsoft.com/office/drawing/2014/main" id="{4CD79FFB-285B-4335-8C2C-E77EB34E3BC1}"/>
                    </a:ext>
                  </a:extLst>
                </p:cNvPr>
                <p:cNvSpPr/>
                <p:nvPr/>
              </p:nvSpPr>
              <p:spPr bwMode="auto">
                <a:xfrm>
                  <a:off x="2591548" y="3635493"/>
                  <a:ext cx="170381" cy="92552"/>
                </a:xfrm>
                <a:custGeom>
                  <a:avLst/>
                  <a:gdLst>
                    <a:gd name="T0" fmla="*/ 0 w 405"/>
                    <a:gd name="T1" fmla="*/ 34 h 222"/>
                    <a:gd name="T2" fmla="*/ 389 w 405"/>
                    <a:gd name="T3" fmla="*/ 0 h 222"/>
                    <a:gd name="T4" fmla="*/ 405 w 405"/>
                    <a:gd name="T5" fmla="*/ 186 h 222"/>
                    <a:gd name="T6" fmla="*/ 18 w 405"/>
                    <a:gd name="T7" fmla="*/ 222 h 222"/>
                    <a:gd name="T8" fmla="*/ 0 w 405"/>
                    <a:gd name="T9" fmla="*/ 34 h 222"/>
                  </a:gdLst>
                  <a:ahLst/>
                  <a:cxnLst>
                    <a:cxn ang="0">
                      <a:pos x="T0" y="T1"/>
                    </a:cxn>
                    <a:cxn ang="0">
                      <a:pos x="T2" y="T3"/>
                    </a:cxn>
                    <a:cxn ang="0">
                      <a:pos x="T4" y="T5"/>
                    </a:cxn>
                    <a:cxn ang="0">
                      <a:pos x="T6" y="T7"/>
                    </a:cxn>
                    <a:cxn ang="0">
                      <a:pos x="T8" y="T9"/>
                    </a:cxn>
                  </a:cxnLst>
                  <a:rect l="0" t="0" r="r" b="b"/>
                  <a:pathLst>
                    <a:path w="405" h="222">
                      <a:moveTo>
                        <a:pt x="0" y="34"/>
                      </a:moveTo>
                      <a:lnTo>
                        <a:pt x="389" y="0"/>
                      </a:lnTo>
                      <a:lnTo>
                        <a:pt x="405" y="186"/>
                      </a:lnTo>
                      <a:lnTo>
                        <a:pt x="18" y="222"/>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1" name="iŝļîḓè">
                  <a:extLst>
                    <a:ext uri="{FF2B5EF4-FFF2-40B4-BE49-F238E27FC236}">
                      <a16:creationId xmlns:a16="http://schemas.microsoft.com/office/drawing/2014/main" id="{93DE1AE1-2E46-4A7B-8E4C-1DAC0C2C92D5}"/>
                    </a:ext>
                  </a:extLst>
                </p:cNvPr>
                <p:cNvSpPr/>
                <p:nvPr/>
              </p:nvSpPr>
              <p:spPr bwMode="auto">
                <a:xfrm>
                  <a:off x="2780860" y="3618666"/>
                  <a:ext cx="170381" cy="92552"/>
                </a:xfrm>
                <a:custGeom>
                  <a:avLst/>
                  <a:gdLst>
                    <a:gd name="T0" fmla="*/ 0 w 405"/>
                    <a:gd name="T1" fmla="*/ 34 h 222"/>
                    <a:gd name="T2" fmla="*/ 387 w 405"/>
                    <a:gd name="T3" fmla="*/ 0 h 222"/>
                    <a:gd name="T4" fmla="*/ 405 w 405"/>
                    <a:gd name="T5" fmla="*/ 186 h 222"/>
                    <a:gd name="T6" fmla="*/ 17 w 405"/>
                    <a:gd name="T7" fmla="*/ 222 h 222"/>
                    <a:gd name="T8" fmla="*/ 0 w 405"/>
                    <a:gd name="T9" fmla="*/ 34 h 222"/>
                  </a:gdLst>
                  <a:ahLst/>
                  <a:cxnLst>
                    <a:cxn ang="0">
                      <a:pos x="T0" y="T1"/>
                    </a:cxn>
                    <a:cxn ang="0">
                      <a:pos x="T2" y="T3"/>
                    </a:cxn>
                    <a:cxn ang="0">
                      <a:pos x="T4" y="T5"/>
                    </a:cxn>
                    <a:cxn ang="0">
                      <a:pos x="T6" y="T7"/>
                    </a:cxn>
                    <a:cxn ang="0">
                      <a:pos x="T8" y="T9"/>
                    </a:cxn>
                  </a:cxnLst>
                  <a:rect l="0" t="0" r="r" b="b"/>
                  <a:pathLst>
                    <a:path w="405" h="222">
                      <a:moveTo>
                        <a:pt x="0" y="34"/>
                      </a:moveTo>
                      <a:lnTo>
                        <a:pt x="387" y="0"/>
                      </a:lnTo>
                      <a:lnTo>
                        <a:pt x="405" y="186"/>
                      </a:lnTo>
                      <a:lnTo>
                        <a:pt x="17" y="222"/>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2" name="íş1iḓê">
                  <a:extLst>
                    <a:ext uri="{FF2B5EF4-FFF2-40B4-BE49-F238E27FC236}">
                      <a16:creationId xmlns:a16="http://schemas.microsoft.com/office/drawing/2014/main" id="{33E65431-8720-425B-A515-79DB136E0F76}"/>
                    </a:ext>
                  </a:extLst>
                </p:cNvPr>
                <p:cNvSpPr/>
                <p:nvPr/>
              </p:nvSpPr>
              <p:spPr bwMode="auto">
                <a:xfrm>
                  <a:off x="2965964" y="3601838"/>
                  <a:ext cx="170381" cy="92552"/>
                </a:xfrm>
                <a:custGeom>
                  <a:avLst/>
                  <a:gdLst>
                    <a:gd name="T0" fmla="*/ 0 w 405"/>
                    <a:gd name="T1" fmla="*/ 34 h 222"/>
                    <a:gd name="T2" fmla="*/ 388 w 405"/>
                    <a:gd name="T3" fmla="*/ 0 h 222"/>
                    <a:gd name="T4" fmla="*/ 405 w 405"/>
                    <a:gd name="T5" fmla="*/ 186 h 222"/>
                    <a:gd name="T6" fmla="*/ 17 w 405"/>
                    <a:gd name="T7" fmla="*/ 222 h 222"/>
                    <a:gd name="T8" fmla="*/ 0 w 405"/>
                    <a:gd name="T9" fmla="*/ 34 h 222"/>
                  </a:gdLst>
                  <a:ahLst/>
                  <a:cxnLst>
                    <a:cxn ang="0">
                      <a:pos x="T0" y="T1"/>
                    </a:cxn>
                    <a:cxn ang="0">
                      <a:pos x="T2" y="T3"/>
                    </a:cxn>
                    <a:cxn ang="0">
                      <a:pos x="T4" y="T5"/>
                    </a:cxn>
                    <a:cxn ang="0">
                      <a:pos x="T6" y="T7"/>
                    </a:cxn>
                    <a:cxn ang="0">
                      <a:pos x="T8" y="T9"/>
                    </a:cxn>
                  </a:cxnLst>
                  <a:rect l="0" t="0" r="r" b="b"/>
                  <a:pathLst>
                    <a:path w="405" h="222">
                      <a:moveTo>
                        <a:pt x="0" y="34"/>
                      </a:moveTo>
                      <a:lnTo>
                        <a:pt x="388" y="0"/>
                      </a:lnTo>
                      <a:lnTo>
                        <a:pt x="405" y="186"/>
                      </a:lnTo>
                      <a:lnTo>
                        <a:pt x="17" y="222"/>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3" name="ïṧ1îḍé">
                  <a:extLst>
                    <a:ext uri="{FF2B5EF4-FFF2-40B4-BE49-F238E27FC236}">
                      <a16:creationId xmlns:a16="http://schemas.microsoft.com/office/drawing/2014/main" id="{F06A6887-6200-48FE-AAD6-E3152159820A}"/>
                    </a:ext>
                  </a:extLst>
                </p:cNvPr>
                <p:cNvSpPr/>
                <p:nvPr/>
              </p:nvSpPr>
              <p:spPr bwMode="auto">
                <a:xfrm>
                  <a:off x="3157379" y="3582907"/>
                  <a:ext cx="170381" cy="92552"/>
                </a:xfrm>
                <a:custGeom>
                  <a:avLst/>
                  <a:gdLst>
                    <a:gd name="T0" fmla="*/ 0 w 404"/>
                    <a:gd name="T1" fmla="*/ 35 h 221"/>
                    <a:gd name="T2" fmla="*/ 387 w 404"/>
                    <a:gd name="T3" fmla="*/ 0 h 221"/>
                    <a:gd name="T4" fmla="*/ 404 w 404"/>
                    <a:gd name="T5" fmla="*/ 187 h 221"/>
                    <a:gd name="T6" fmla="*/ 16 w 404"/>
                    <a:gd name="T7" fmla="*/ 221 h 221"/>
                    <a:gd name="T8" fmla="*/ 0 w 404"/>
                    <a:gd name="T9" fmla="*/ 35 h 221"/>
                  </a:gdLst>
                  <a:ahLst/>
                  <a:cxnLst>
                    <a:cxn ang="0">
                      <a:pos x="T0" y="T1"/>
                    </a:cxn>
                    <a:cxn ang="0">
                      <a:pos x="T2" y="T3"/>
                    </a:cxn>
                    <a:cxn ang="0">
                      <a:pos x="T4" y="T5"/>
                    </a:cxn>
                    <a:cxn ang="0">
                      <a:pos x="T6" y="T7"/>
                    </a:cxn>
                    <a:cxn ang="0">
                      <a:pos x="T8" y="T9"/>
                    </a:cxn>
                  </a:cxnLst>
                  <a:rect l="0" t="0" r="r" b="b"/>
                  <a:pathLst>
                    <a:path w="404" h="221">
                      <a:moveTo>
                        <a:pt x="0" y="35"/>
                      </a:moveTo>
                      <a:lnTo>
                        <a:pt x="387" y="0"/>
                      </a:lnTo>
                      <a:lnTo>
                        <a:pt x="404" y="187"/>
                      </a:lnTo>
                      <a:lnTo>
                        <a:pt x="16" y="221"/>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4" name="ís1îďe">
                  <a:extLst>
                    <a:ext uri="{FF2B5EF4-FFF2-40B4-BE49-F238E27FC236}">
                      <a16:creationId xmlns:a16="http://schemas.microsoft.com/office/drawing/2014/main" id="{38B4DED1-AB9D-4BF2-99D2-66AB59939576}"/>
                    </a:ext>
                  </a:extLst>
                </p:cNvPr>
                <p:cNvSpPr/>
                <p:nvPr/>
              </p:nvSpPr>
              <p:spPr bwMode="auto">
                <a:xfrm>
                  <a:off x="3342484" y="3566080"/>
                  <a:ext cx="170381" cy="94656"/>
                </a:xfrm>
                <a:custGeom>
                  <a:avLst/>
                  <a:gdLst>
                    <a:gd name="T0" fmla="*/ 0 w 406"/>
                    <a:gd name="T1" fmla="*/ 34 h 221"/>
                    <a:gd name="T2" fmla="*/ 388 w 406"/>
                    <a:gd name="T3" fmla="*/ 0 h 221"/>
                    <a:gd name="T4" fmla="*/ 406 w 406"/>
                    <a:gd name="T5" fmla="*/ 186 h 221"/>
                    <a:gd name="T6" fmla="*/ 18 w 406"/>
                    <a:gd name="T7" fmla="*/ 221 h 221"/>
                    <a:gd name="T8" fmla="*/ 0 w 406"/>
                    <a:gd name="T9" fmla="*/ 34 h 221"/>
                  </a:gdLst>
                  <a:ahLst/>
                  <a:cxnLst>
                    <a:cxn ang="0">
                      <a:pos x="T0" y="T1"/>
                    </a:cxn>
                    <a:cxn ang="0">
                      <a:pos x="T2" y="T3"/>
                    </a:cxn>
                    <a:cxn ang="0">
                      <a:pos x="T4" y="T5"/>
                    </a:cxn>
                    <a:cxn ang="0">
                      <a:pos x="T6" y="T7"/>
                    </a:cxn>
                    <a:cxn ang="0">
                      <a:pos x="T8" y="T9"/>
                    </a:cxn>
                  </a:cxnLst>
                  <a:rect l="0" t="0" r="r" b="b"/>
                  <a:pathLst>
                    <a:path w="406" h="221">
                      <a:moveTo>
                        <a:pt x="0" y="34"/>
                      </a:moveTo>
                      <a:lnTo>
                        <a:pt x="388" y="0"/>
                      </a:lnTo>
                      <a:lnTo>
                        <a:pt x="406" y="186"/>
                      </a:lnTo>
                      <a:lnTo>
                        <a:pt x="18" y="221"/>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5" name="ïṣ1îḑé">
                  <a:extLst>
                    <a:ext uri="{FF2B5EF4-FFF2-40B4-BE49-F238E27FC236}">
                      <a16:creationId xmlns:a16="http://schemas.microsoft.com/office/drawing/2014/main" id="{874BE27C-E7BB-42A9-A80F-E2DE0E269352}"/>
                    </a:ext>
                  </a:extLst>
                </p:cNvPr>
                <p:cNvSpPr/>
                <p:nvPr/>
              </p:nvSpPr>
              <p:spPr bwMode="auto">
                <a:xfrm>
                  <a:off x="3714797" y="3532424"/>
                  <a:ext cx="170381" cy="94656"/>
                </a:xfrm>
                <a:custGeom>
                  <a:avLst/>
                  <a:gdLst>
                    <a:gd name="T0" fmla="*/ 0 w 406"/>
                    <a:gd name="T1" fmla="*/ 36 h 223"/>
                    <a:gd name="T2" fmla="*/ 388 w 406"/>
                    <a:gd name="T3" fmla="*/ 0 h 223"/>
                    <a:gd name="T4" fmla="*/ 406 w 406"/>
                    <a:gd name="T5" fmla="*/ 188 h 223"/>
                    <a:gd name="T6" fmla="*/ 18 w 406"/>
                    <a:gd name="T7" fmla="*/ 223 h 223"/>
                    <a:gd name="T8" fmla="*/ 0 w 406"/>
                    <a:gd name="T9" fmla="*/ 36 h 223"/>
                  </a:gdLst>
                  <a:ahLst/>
                  <a:cxnLst>
                    <a:cxn ang="0">
                      <a:pos x="T0" y="T1"/>
                    </a:cxn>
                    <a:cxn ang="0">
                      <a:pos x="T2" y="T3"/>
                    </a:cxn>
                    <a:cxn ang="0">
                      <a:pos x="T4" y="T5"/>
                    </a:cxn>
                    <a:cxn ang="0">
                      <a:pos x="T6" y="T7"/>
                    </a:cxn>
                    <a:cxn ang="0">
                      <a:pos x="T8" y="T9"/>
                    </a:cxn>
                  </a:cxnLst>
                  <a:rect l="0" t="0" r="r" b="b"/>
                  <a:pathLst>
                    <a:path w="406" h="223">
                      <a:moveTo>
                        <a:pt x="0" y="36"/>
                      </a:moveTo>
                      <a:lnTo>
                        <a:pt x="388" y="0"/>
                      </a:lnTo>
                      <a:lnTo>
                        <a:pt x="406" y="188"/>
                      </a:lnTo>
                      <a:lnTo>
                        <a:pt x="18" y="223"/>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6" name="ïṥliḋè">
                  <a:extLst>
                    <a:ext uri="{FF2B5EF4-FFF2-40B4-BE49-F238E27FC236}">
                      <a16:creationId xmlns:a16="http://schemas.microsoft.com/office/drawing/2014/main" id="{EFFA58E9-277F-425E-996C-B292D6E62B2E}"/>
                    </a:ext>
                  </a:extLst>
                </p:cNvPr>
                <p:cNvSpPr/>
                <p:nvPr/>
              </p:nvSpPr>
              <p:spPr bwMode="auto">
                <a:xfrm>
                  <a:off x="3916730" y="3513493"/>
                  <a:ext cx="172484" cy="94656"/>
                </a:xfrm>
                <a:custGeom>
                  <a:avLst/>
                  <a:gdLst>
                    <a:gd name="T0" fmla="*/ 0 w 406"/>
                    <a:gd name="T1" fmla="*/ 36 h 222"/>
                    <a:gd name="T2" fmla="*/ 388 w 406"/>
                    <a:gd name="T3" fmla="*/ 0 h 222"/>
                    <a:gd name="T4" fmla="*/ 406 w 406"/>
                    <a:gd name="T5" fmla="*/ 187 h 222"/>
                    <a:gd name="T6" fmla="*/ 18 w 406"/>
                    <a:gd name="T7" fmla="*/ 222 h 222"/>
                    <a:gd name="T8" fmla="*/ 0 w 406"/>
                    <a:gd name="T9" fmla="*/ 36 h 222"/>
                  </a:gdLst>
                  <a:ahLst/>
                  <a:cxnLst>
                    <a:cxn ang="0">
                      <a:pos x="T0" y="T1"/>
                    </a:cxn>
                    <a:cxn ang="0">
                      <a:pos x="T2" y="T3"/>
                    </a:cxn>
                    <a:cxn ang="0">
                      <a:pos x="T4" y="T5"/>
                    </a:cxn>
                    <a:cxn ang="0">
                      <a:pos x="T6" y="T7"/>
                    </a:cxn>
                    <a:cxn ang="0">
                      <a:pos x="T8" y="T9"/>
                    </a:cxn>
                  </a:cxnLst>
                  <a:rect l="0" t="0" r="r" b="b"/>
                  <a:pathLst>
                    <a:path w="406" h="222">
                      <a:moveTo>
                        <a:pt x="0" y="36"/>
                      </a:moveTo>
                      <a:lnTo>
                        <a:pt x="388" y="0"/>
                      </a:lnTo>
                      <a:lnTo>
                        <a:pt x="406" y="187"/>
                      </a:lnTo>
                      <a:lnTo>
                        <a:pt x="18" y="222"/>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7" name="í$ľiḋé">
                  <a:extLst>
                    <a:ext uri="{FF2B5EF4-FFF2-40B4-BE49-F238E27FC236}">
                      <a16:creationId xmlns:a16="http://schemas.microsoft.com/office/drawing/2014/main" id="{ED2571DB-C9C8-42A4-9275-28DBAE50A95D}"/>
                    </a:ext>
                  </a:extLst>
                </p:cNvPr>
                <p:cNvSpPr/>
                <p:nvPr/>
              </p:nvSpPr>
              <p:spPr bwMode="auto">
                <a:xfrm>
                  <a:off x="4110248" y="3496665"/>
                  <a:ext cx="170381" cy="94656"/>
                </a:xfrm>
                <a:custGeom>
                  <a:avLst/>
                  <a:gdLst>
                    <a:gd name="T0" fmla="*/ 0 w 406"/>
                    <a:gd name="T1" fmla="*/ 36 h 222"/>
                    <a:gd name="T2" fmla="*/ 388 w 406"/>
                    <a:gd name="T3" fmla="*/ 0 h 222"/>
                    <a:gd name="T4" fmla="*/ 406 w 406"/>
                    <a:gd name="T5" fmla="*/ 187 h 222"/>
                    <a:gd name="T6" fmla="*/ 18 w 406"/>
                    <a:gd name="T7" fmla="*/ 222 h 222"/>
                    <a:gd name="T8" fmla="*/ 0 w 406"/>
                    <a:gd name="T9" fmla="*/ 36 h 222"/>
                  </a:gdLst>
                  <a:ahLst/>
                  <a:cxnLst>
                    <a:cxn ang="0">
                      <a:pos x="T0" y="T1"/>
                    </a:cxn>
                    <a:cxn ang="0">
                      <a:pos x="T2" y="T3"/>
                    </a:cxn>
                    <a:cxn ang="0">
                      <a:pos x="T4" y="T5"/>
                    </a:cxn>
                    <a:cxn ang="0">
                      <a:pos x="T6" y="T7"/>
                    </a:cxn>
                    <a:cxn ang="0">
                      <a:pos x="T8" y="T9"/>
                    </a:cxn>
                  </a:cxnLst>
                  <a:rect l="0" t="0" r="r" b="b"/>
                  <a:pathLst>
                    <a:path w="406" h="222">
                      <a:moveTo>
                        <a:pt x="0" y="36"/>
                      </a:moveTo>
                      <a:lnTo>
                        <a:pt x="388" y="0"/>
                      </a:lnTo>
                      <a:lnTo>
                        <a:pt x="406" y="187"/>
                      </a:lnTo>
                      <a:lnTo>
                        <a:pt x="18" y="222"/>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8" name="iŝlïde">
                  <a:extLst>
                    <a:ext uri="{FF2B5EF4-FFF2-40B4-BE49-F238E27FC236}">
                      <a16:creationId xmlns:a16="http://schemas.microsoft.com/office/drawing/2014/main" id="{0718769A-B0AA-4416-AC70-5A9025625D30}"/>
                    </a:ext>
                  </a:extLst>
                </p:cNvPr>
                <p:cNvSpPr/>
                <p:nvPr/>
              </p:nvSpPr>
              <p:spPr bwMode="auto">
                <a:xfrm>
                  <a:off x="4295353" y="3479837"/>
                  <a:ext cx="170381" cy="94656"/>
                </a:xfrm>
                <a:custGeom>
                  <a:avLst/>
                  <a:gdLst>
                    <a:gd name="T0" fmla="*/ 0 w 404"/>
                    <a:gd name="T1" fmla="*/ 36 h 222"/>
                    <a:gd name="T2" fmla="*/ 388 w 404"/>
                    <a:gd name="T3" fmla="*/ 0 h 222"/>
                    <a:gd name="T4" fmla="*/ 404 w 404"/>
                    <a:gd name="T5" fmla="*/ 187 h 222"/>
                    <a:gd name="T6" fmla="*/ 17 w 404"/>
                    <a:gd name="T7" fmla="*/ 222 h 222"/>
                    <a:gd name="T8" fmla="*/ 0 w 404"/>
                    <a:gd name="T9" fmla="*/ 36 h 222"/>
                  </a:gdLst>
                  <a:ahLst/>
                  <a:cxnLst>
                    <a:cxn ang="0">
                      <a:pos x="T0" y="T1"/>
                    </a:cxn>
                    <a:cxn ang="0">
                      <a:pos x="T2" y="T3"/>
                    </a:cxn>
                    <a:cxn ang="0">
                      <a:pos x="T4" y="T5"/>
                    </a:cxn>
                    <a:cxn ang="0">
                      <a:pos x="T6" y="T7"/>
                    </a:cxn>
                    <a:cxn ang="0">
                      <a:pos x="T8" y="T9"/>
                    </a:cxn>
                  </a:cxnLst>
                  <a:rect l="0" t="0" r="r" b="b"/>
                  <a:pathLst>
                    <a:path w="404" h="222">
                      <a:moveTo>
                        <a:pt x="0" y="36"/>
                      </a:moveTo>
                      <a:lnTo>
                        <a:pt x="388" y="0"/>
                      </a:lnTo>
                      <a:lnTo>
                        <a:pt x="404" y="187"/>
                      </a:lnTo>
                      <a:lnTo>
                        <a:pt x="17" y="222"/>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9" name="ísľíḓe">
                  <a:extLst>
                    <a:ext uri="{FF2B5EF4-FFF2-40B4-BE49-F238E27FC236}">
                      <a16:creationId xmlns:a16="http://schemas.microsoft.com/office/drawing/2014/main" id="{8624AA30-3507-405E-B157-6ABB8E32E7D0}"/>
                    </a:ext>
                  </a:extLst>
                </p:cNvPr>
                <p:cNvSpPr/>
                <p:nvPr/>
              </p:nvSpPr>
              <p:spPr bwMode="auto">
                <a:xfrm>
                  <a:off x="4482561" y="3463009"/>
                  <a:ext cx="170381" cy="94656"/>
                </a:xfrm>
                <a:custGeom>
                  <a:avLst/>
                  <a:gdLst>
                    <a:gd name="T0" fmla="*/ 0 w 405"/>
                    <a:gd name="T1" fmla="*/ 35 h 222"/>
                    <a:gd name="T2" fmla="*/ 389 w 405"/>
                    <a:gd name="T3" fmla="*/ 0 h 222"/>
                    <a:gd name="T4" fmla="*/ 405 w 405"/>
                    <a:gd name="T5" fmla="*/ 186 h 222"/>
                    <a:gd name="T6" fmla="*/ 17 w 405"/>
                    <a:gd name="T7" fmla="*/ 222 h 222"/>
                    <a:gd name="T8" fmla="*/ 0 w 405"/>
                    <a:gd name="T9" fmla="*/ 35 h 222"/>
                  </a:gdLst>
                  <a:ahLst/>
                  <a:cxnLst>
                    <a:cxn ang="0">
                      <a:pos x="T0" y="T1"/>
                    </a:cxn>
                    <a:cxn ang="0">
                      <a:pos x="T2" y="T3"/>
                    </a:cxn>
                    <a:cxn ang="0">
                      <a:pos x="T4" y="T5"/>
                    </a:cxn>
                    <a:cxn ang="0">
                      <a:pos x="T6" y="T7"/>
                    </a:cxn>
                    <a:cxn ang="0">
                      <a:pos x="T8" y="T9"/>
                    </a:cxn>
                  </a:cxnLst>
                  <a:rect l="0" t="0" r="r" b="b"/>
                  <a:pathLst>
                    <a:path w="405" h="222">
                      <a:moveTo>
                        <a:pt x="0" y="35"/>
                      </a:moveTo>
                      <a:lnTo>
                        <a:pt x="389" y="0"/>
                      </a:lnTo>
                      <a:lnTo>
                        <a:pt x="405" y="186"/>
                      </a:lnTo>
                      <a:lnTo>
                        <a:pt x="17" y="222"/>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0" name="îṥḷíḓe">
                  <a:extLst>
                    <a:ext uri="{FF2B5EF4-FFF2-40B4-BE49-F238E27FC236}">
                      <a16:creationId xmlns:a16="http://schemas.microsoft.com/office/drawing/2014/main" id="{37EEC8DA-CDF7-461D-92D3-64E59F2F317F}"/>
                    </a:ext>
                  </a:extLst>
                </p:cNvPr>
                <p:cNvSpPr/>
                <p:nvPr/>
              </p:nvSpPr>
              <p:spPr bwMode="auto">
                <a:xfrm>
                  <a:off x="4667665" y="3446182"/>
                  <a:ext cx="170381" cy="94656"/>
                </a:xfrm>
                <a:custGeom>
                  <a:avLst/>
                  <a:gdLst>
                    <a:gd name="T0" fmla="*/ 0 w 406"/>
                    <a:gd name="T1" fmla="*/ 36 h 222"/>
                    <a:gd name="T2" fmla="*/ 388 w 406"/>
                    <a:gd name="T3" fmla="*/ 0 h 222"/>
                    <a:gd name="T4" fmla="*/ 406 w 406"/>
                    <a:gd name="T5" fmla="*/ 187 h 222"/>
                    <a:gd name="T6" fmla="*/ 17 w 406"/>
                    <a:gd name="T7" fmla="*/ 222 h 222"/>
                    <a:gd name="T8" fmla="*/ 0 w 406"/>
                    <a:gd name="T9" fmla="*/ 36 h 222"/>
                  </a:gdLst>
                  <a:ahLst/>
                  <a:cxnLst>
                    <a:cxn ang="0">
                      <a:pos x="T0" y="T1"/>
                    </a:cxn>
                    <a:cxn ang="0">
                      <a:pos x="T2" y="T3"/>
                    </a:cxn>
                    <a:cxn ang="0">
                      <a:pos x="T4" y="T5"/>
                    </a:cxn>
                    <a:cxn ang="0">
                      <a:pos x="T6" y="T7"/>
                    </a:cxn>
                    <a:cxn ang="0">
                      <a:pos x="T8" y="T9"/>
                    </a:cxn>
                  </a:cxnLst>
                  <a:rect l="0" t="0" r="r" b="b"/>
                  <a:pathLst>
                    <a:path w="406" h="222">
                      <a:moveTo>
                        <a:pt x="0" y="36"/>
                      </a:moveTo>
                      <a:lnTo>
                        <a:pt x="388" y="0"/>
                      </a:lnTo>
                      <a:lnTo>
                        <a:pt x="406" y="187"/>
                      </a:lnTo>
                      <a:lnTo>
                        <a:pt x="17" y="222"/>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1" name="íŝľíḍè">
                  <a:extLst>
                    <a:ext uri="{FF2B5EF4-FFF2-40B4-BE49-F238E27FC236}">
                      <a16:creationId xmlns:a16="http://schemas.microsoft.com/office/drawing/2014/main" id="{AC5BB8FE-A12A-4EAC-9484-ECA0B6D9A1EB}"/>
                    </a:ext>
                  </a:extLst>
                </p:cNvPr>
                <p:cNvSpPr/>
                <p:nvPr/>
              </p:nvSpPr>
              <p:spPr bwMode="auto">
                <a:xfrm>
                  <a:off x="4859081" y="3429354"/>
                  <a:ext cx="170381" cy="92552"/>
                </a:xfrm>
                <a:custGeom>
                  <a:avLst/>
                  <a:gdLst>
                    <a:gd name="T0" fmla="*/ 0 w 404"/>
                    <a:gd name="T1" fmla="*/ 36 h 222"/>
                    <a:gd name="T2" fmla="*/ 388 w 404"/>
                    <a:gd name="T3" fmla="*/ 0 h 222"/>
                    <a:gd name="T4" fmla="*/ 404 w 404"/>
                    <a:gd name="T5" fmla="*/ 187 h 222"/>
                    <a:gd name="T6" fmla="*/ 17 w 404"/>
                    <a:gd name="T7" fmla="*/ 222 h 222"/>
                    <a:gd name="T8" fmla="*/ 0 w 404"/>
                    <a:gd name="T9" fmla="*/ 36 h 222"/>
                  </a:gdLst>
                  <a:ahLst/>
                  <a:cxnLst>
                    <a:cxn ang="0">
                      <a:pos x="T0" y="T1"/>
                    </a:cxn>
                    <a:cxn ang="0">
                      <a:pos x="T2" y="T3"/>
                    </a:cxn>
                    <a:cxn ang="0">
                      <a:pos x="T4" y="T5"/>
                    </a:cxn>
                    <a:cxn ang="0">
                      <a:pos x="T6" y="T7"/>
                    </a:cxn>
                    <a:cxn ang="0">
                      <a:pos x="T8" y="T9"/>
                    </a:cxn>
                  </a:cxnLst>
                  <a:rect l="0" t="0" r="r" b="b"/>
                  <a:pathLst>
                    <a:path w="404" h="222">
                      <a:moveTo>
                        <a:pt x="0" y="36"/>
                      </a:moveTo>
                      <a:lnTo>
                        <a:pt x="388" y="0"/>
                      </a:lnTo>
                      <a:lnTo>
                        <a:pt x="404" y="187"/>
                      </a:lnTo>
                      <a:lnTo>
                        <a:pt x="17" y="222"/>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2" name="ïṣľîḋe">
                  <a:extLst>
                    <a:ext uri="{FF2B5EF4-FFF2-40B4-BE49-F238E27FC236}">
                      <a16:creationId xmlns:a16="http://schemas.microsoft.com/office/drawing/2014/main" id="{3A9B6219-FAEB-4DE4-894C-19B1619A1F4B}"/>
                    </a:ext>
                  </a:extLst>
                </p:cNvPr>
                <p:cNvSpPr/>
                <p:nvPr/>
              </p:nvSpPr>
              <p:spPr bwMode="auto">
                <a:xfrm>
                  <a:off x="2416960" y="3759598"/>
                  <a:ext cx="174588" cy="138829"/>
                </a:xfrm>
                <a:custGeom>
                  <a:avLst/>
                  <a:gdLst>
                    <a:gd name="T0" fmla="*/ 0 w 414"/>
                    <a:gd name="T1" fmla="*/ 35 h 328"/>
                    <a:gd name="T2" fmla="*/ 388 w 414"/>
                    <a:gd name="T3" fmla="*/ 0 h 328"/>
                    <a:gd name="T4" fmla="*/ 414 w 414"/>
                    <a:gd name="T5" fmla="*/ 294 h 328"/>
                    <a:gd name="T6" fmla="*/ 26 w 414"/>
                    <a:gd name="T7" fmla="*/ 328 h 328"/>
                    <a:gd name="T8" fmla="*/ 0 w 414"/>
                    <a:gd name="T9" fmla="*/ 35 h 328"/>
                  </a:gdLst>
                  <a:ahLst/>
                  <a:cxnLst>
                    <a:cxn ang="0">
                      <a:pos x="T0" y="T1"/>
                    </a:cxn>
                    <a:cxn ang="0">
                      <a:pos x="T2" y="T3"/>
                    </a:cxn>
                    <a:cxn ang="0">
                      <a:pos x="T4" y="T5"/>
                    </a:cxn>
                    <a:cxn ang="0">
                      <a:pos x="T6" y="T7"/>
                    </a:cxn>
                    <a:cxn ang="0">
                      <a:pos x="T8" y="T9"/>
                    </a:cxn>
                  </a:cxnLst>
                  <a:rect l="0" t="0" r="r" b="b"/>
                  <a:pathLst>
                    <a:path w="414" h="328">
                      <a:moveTo>
                        <a:pt x="0" y="35"/>
                      </a:moveTo>
                      <a:lnTo>
                        <a:pt x="388" y="0"/>
                      </a:lnTo>
                      <a:lnTo>
                        <a:pt x="414" y="294"/>
                      </a:lnTo>
                      <a:lnTo>
                        <a:pt x="26"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3" name="iśḻíḍe">
                  <a:extLst>
                    <a:ext uri="{FF2B5EF4-FFF2-40B4-BE49-F238E27FC236}">
                      <a16:creationId xmlns:a16="http://schemas.microsoft.com/office/drawing/2014/main" id="{E69A3817-AF81-4284-9ACA-53DDC6089223}"/>
                    </a:ext>
                  </a:extLst>
                </p:cNvPr>
                <p:cNvSpPr/>
                <p:nvPr/>
              </p:nvSpPr>
              <p:spPr bwMode="auto">
                <a:xfrm>
                  <a:off x="2602064" y="3742771"/>
                  <a:ext cx="174588" cy="138829"/>
                </a:xfrm>
                <a:custGeom>
                  <a:avLst/>
                  <a:gdLst>
                    <a:gd name="T0" fmla="*/ 0 w 415"/>
                    <a:gd name="T1" fmla="*/ 35 h 328"/>
                    <a:gd name="T2" fmla="*/ 388 w 415"/>
                    <a:gd name="T3" fmla="*/ 0 h 328"/>
                    <a:gd name="T4" fmla="*/ 415 w 415"/>
                    <a:gd name="T5" fmla="*/ 294 h 328"/>
                    <a:gd name="T6" fmla="*/ 27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4"/>
                      </a:lnTo>
                      <a:lnTo>
                        <a:pt x="27"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4" name="ïsļïḋè">
                  <a:extLst>
                    <a:ext uri="{FF2B5EF4-FFF2-40B4-BE49-F238E27FC236}">
                      <a16:creationId xmlns:a16="http://schemas.microsoft.com/office/drawing/2014/main" id="{1B83C23A-31C9-431B-9C3D-E9A1344DB38D}"/>
                    </a:ext>
                  </a:extLst>
                </p:cNvPr>
                <p:cNvSpPr/>
                <p:nvPr/>
              </p:nvSpPr>
              <p:spPr bwMode="auto">
                <a:xfrm>
                  <a:off x="2789273" y="3725943"/>
                  <a:ext cx="174588" cy="138829"/>
                </a:xfrm>
                <a:custGeom>
                  <a:avLst/>
                  <a:gdLst>
                    <a:gd name="T0" fmla="*/ 0 w 415"/>
                    <a:gd name="T1" fmla="*/ 35 h 328"/>
                    <a:gd name="T2" fmla="*/ 388 w 415"/>
                    <a:gd name="T3" fmla="*/ 0 h 328"/>
                    <a:gd name="T4" fmla="*/ 415 w 415"/>
                    <a:gd name="T5" fmla="*/ 293 h 328"/>
                    <a:gd name="T6" fmla="*/ 26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3"/>
                      </a:lnTo>
                      <a:lnTo>
                        <a:pt x="26"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5" name="iśḷiḑê">
                  <a:extLst>
                    <a:ext uri="{FF2B5EF4-FFF2-40B4-BE49-F238E27FC236}">
                      <a16:creationId xmlns:a16="http://schemas.microsoft.com/office/drawing/2014/main" id="{AF6EDC8A-FCDF-4CEA-A504-9330E32824A9}"/>
                    </a:ext>
                  </a:extLst>
                </p:cNvPr>
                <p:cNvSpPr/>
                <p:nvPr/>
              </p:nvSpPr>
              <p:spPr bwMode="auto">
                <a:xfrm>
                  <a:off x="2974378" y="3709115"/>
                  <a:ext cx="174588" cy="138829"/>
                </a:xfrm>
                <a:custGeom>
                  <a:avLst/>
                  <a:gdLst>
                    <a:gd name="T0" fmla="*/ 0 w 415"/>
                    <a:gd name="T1" fmla="*/ 35 h 328"/>
                    <a:gd name="T2" fmla="*/ 388 w 415"/>
                    <a:gd name="T3" fmla="*/ 0 h 328"/>
                    <a:gd name="T4" fmla="*/ 415 w 415"/>
                    <a:gd name="T5" fmla="*/ 293 h 328"/>
                    <a:gd name="T6" fmla="*/ 27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3"/>
                      </a:lnTo>
                      <a:lnTo>
                        <a:pt x="27"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6" name="îšľíḓé">
                  <a:extLst>
                    <a:ext uri="{FF2B5EF4-FFF2-40B4-BE49-F238E27FC236}">
                      <a16:creationId xmlns:a16="http://schemas.microsoft.com/office/drawing/2014/main" id="{AED064D4-0E7A-4A4F-A98F-2384D1ACF5EA}"/>
                    </a:ext>
                  </a:extLst>
                </p:cNvPr>
                <p:cNvSpPr/>
                <p:nvPr/>
              </p:nvSpPr>
              <p:spPr bwMode="auto">
                <a:xfrm>
                  <a:off x="3167897" y="3692288"/>
                  <a:ext cx="174588" cy="138829"/>
                </a:xfrm>
                <a:custGeom>
                  <a:avLst/>
                  <a:gdLst>
                    <a:gd name="T0" fmla="*/ 0 w 415"/>
                    <a:gd name="T1" fmla="*/ 35 h 328"/>
                    <a:gd name="T2" fmla="*/ 388 w 415"/>
                    <a:gd name="T3" fmla="*/ 0 h 328"/>
                    <a:gd name="T4" fmla="*/ 415 w 415"/>
                    <a:gd name="T5" fmla="*/ 293 h 328"/>
                    <a:gd name="T6" fmla="*/ 27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3"/>
                      </a:lnTo>
                      <a:lnTo>
                        <a:pt x="27"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7" name="išlidè">
                  <a:extLst>
                    <a:ext uri="{FF2B5EF4-FFF2-40B4-BE49-F238E27FC236}">
                      <a16:creationId xmlns:a16="http://schemas.microsoft.com/office/drawing/2014/main" id="{D2968BE7-7766-4E99-AE37-405C483BEFB9}"/>
                    </a:ext>
                  </a:extLst>
                </p:cNvPr>
                <p:cNvSpPr/>
                <p:nvPr/>
              </p:nvSpPr>
              <p:spPr bwMode="auto">
                <a:xfrm>
                  <a:off x="3353002" y="3675460"/>
                  <a:ext cx="174588" cy="138829"/>
                </a:xfrm>
                <a:custGeom>
                  <a:avLst/>
                  <a:gdLst>
                    <a:gd name="T0" fmla="*/ 0 w 414"/>
                    <a:gd name="T1" fmla="*/ 35 h 328"/>
                    <a:gd name="T2" fmla="*/ 388 w 414"/>
                    <a:gd name="T3" fmla="*/ 0 h 328"/>
                    <a:gd name="T4" fmla="*/ 414 w 414"/>
                    <a:gd name="T5" fmla="*/ 293 h 328"/>
                    <a:gd name="T6" fmla="*/ 26 w 414"/>
                    <a:gd name="T7" fmla="*/ 328 h 328"/>
                    <a:gd name="T8" fmla="*/ 0 w 414"/>
                    <a:gd name="T9" fmla="*/ 35 h 328"/>
                  </a:gdLst>
                  <a:ahLst/>
                  <a:cxnLst>
                    <a:cxn ang="0">
                      <a:pos x="T0" y="T1"/>
                    </a:cxn>
                    <a:cxn ang="0">
                      <a:pos x="T2" y="T3"/>
                    </a:cxn>
                    <a:cxn ang="0">
                      <a:pos x="T4" y="T5"/>
                    </a:cxn>
                    <a:cxn ang="0">
                      <a:pos x="T6" y="T7"/>
                    </a:cxn>
                    <a:cxn ang="0">
                      <a:pos x="T8" y="T9"/>
                    </a:cxn>
                  </a:cxnLst>
                  <a:rect l="0" t="0" r="r" b="b"/>
                  <a:pathLst>
                    <a:path w="414" h="328">
                      <a:moveTo>
                        <a:pt x="0" y="35"/>
                      </a:moveTo>
                      <a:lnTo>
                        <a:pt x="388" y="0"/>
                      </a:lnTo>
                      <a:lnTo>
                        <a:pt x="414" y="293"/>
                      </a:lnTo>
                      <a:lnTo>
                        <a:pt x="26"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8" name="îṧḻíḋè">
                  <a:extLst>
                    <a:ext uri="{FF2B5EF4-FFF2-40B4-BE49-F238E27FC236}">
                      <a16:creationId xmlns:a16="http://schemas.microsoft.com/office/drawing/2014/main" id="{2110D9A1-D9A8-4B4E-BF99-B8EC95417746}"/>
                    </a:ext>
                  </a:extLst>
                </p:cNvPr>
                <p:cNvSpPr/>
                <p:nvPr/>
              </p:nvSpPr>
              <p:spPr bwMode="auto">
                <a:xfrm>
                  <a:off x="3540209" y="3658632"/>
                  <a:ext cx="174588" cy="138829"/>
                </a:xfrm>
                <a:custGeom>
                  <a:avLst/>
                  <a:gdLst>
                    <a:gd name="T0" fmla="*/ 0 w 415"/>
                    <a:gd name="T1" fmla="*/ 36 h 329"/>
                    <a:gd name="T2" fmla="*/ 389 w 415"/>
                    <a:gd name="T3" fmla="*/ 0 h 329"/>
                    <a:gd name="T4" fmla="*/ 415 w 415"/>
                    <a:gd name="T5" fmla="*/ 293 h 329"/>
                    <a:gd name="T6" fmla="*/ 27 w 415"/>
                    <a:gd name="T7" fmla="*/ 329 h 329"/>
                    <a:gd name="T8" fmla="*/ 0 w 415"/>
                    <a:gd name="T9" fmla="*/ 36 h 329"/>
                  </a:gdLst>
                  <a:ahLst/>
                  <a:cxnLst>
                    <a:cxn ang="0">
                      <a:pos x="T0" y="T1"/>
                    </a:cxn>
                    <a:cxn ang="0">
                      <a:pos x="T2" y="T3"/>
                    </a:cxn>
                    <a:cxn ang="0">
                      <a:pos x="T4" y="T5"/>
                    </a:cxn>
                    <a:cxn ang="0">
                      <a:pos x="T6" y="T7"/>
                    </a:cxn>
                    <a:cxn ang="0">
                      <a:pos x="T8" y="T9"/>
                    </a:cxn>
                  </a:cxnLst>
                  <a:rect l="0" t="0" r="r" b="b"/>
                  <a:pathLst>
                    <a:path w="415" h="329">
                      <a:moveTo>
                        <a:pt x="0" y="36"/>
                      </a:moveTo>
                      <a:lnTo>
                        <a:pt x="389" y="0"/>
                      </a:lnTo>
                      <a:lnTo>
                        <a:pt x="415" y="293"/>
                      </a:lnTo>
                      <a:lnTo>
                        <a:pt x="27" y="329"/>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9" name="í$1îḑé">
                  <a:extLst>
                    <a:ext uri="{FF2B5EF4-FFF2-40B4-BE49-F238E27FC236}">
                      <a16:creationId xmlns:a16="http://schemas.microsoft.com/office/drawing/2014/main" id="{952575B3-31D5-48FF-8390-B9A368CE7AC9}"/>
                    </a:ext>
                  </a:extLst>
                </p:cNvPr>
                <p:cNvSpPr/>
                <p:nvPr/>
              </p:nvSpPr>
              <p:spPr bwMode="auto">
                <a:xfrm>
                  <a:off x="3725314" y="3641804"/>
                  <a:ext cx="174588" cy="138829"/>
                </a:xfrm>
                <a:custGeom>
                  <a:avLst/>
                  <a:gdLst>
                    <a:gd name="T0" fmla="*/ 0 w 415"/>
                    <a:gd name="T1" fmla="*/ 35 h 328"/>
                    <a:gd name="T2" fmla="*/ 388 w 415"/>
                    <a:gd name="T3" fmla="*/ 0 h 328"/>
                    <a:gd name="T4" fmla="*/ 415 w 415"/>
                    <a:gd name="T5" fmla="*/ 293 h 328"/>
                    <a:gd name="T6" fmla="*/ 26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3"/>
                      </a:lnTo>
                      <a:lnTo>
                        <a:pt x="26"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0" name="îṥľiḋe">
                  <a:extLst>
                    <a:ext uri="{FF2B5EF4-FFF2-40B4-BE49-F238E27FC236}">
                      <a16:creationId xmlns:a16="http://schemas.microsoft.com/office/drawing/2014/main" id="{CD4DAA70-9488-4F2F-BA7B-7DE3359BA73E}"/>
                    </a:ext>
                  </a:extLst>
                </p:cNvPr>
                <p:cNvSpPr/>
                <p:nvPr/>
              </p:nvSpPr>
              <p:spPr bwMode="auto">
                <a:xfrm>
                  <a:off x="3927246" y="3622873"/>
                  <a:ext cx="174588" cy="138829"/>
                </a:xfrm>
                <a:custGeom>
                  <a:avLst/>
                  <a:gdLst>
                    <a:gd name="T0" fmla="*/ 0 w 415"/>
                    <a:gd name="T1" fmla="*/ 35 h 329"/>
                    <a:gd name="T2" fmla="*/ 388 w 415"/>
                    <a:gd name="T3" fmla="*/ 0 h 329"/>
                    <a:gd name="T4" fmla="*/ 415 w 415"/>
                    <a:gd name="T5" fmla="*/ 293 h 329"/>
                    <a:gd name="T6" fmla="*/ 26 w 415"/>
                    <a:gd name="T7" fmla="*/ 329 h 329"/>
                    <a:gd name="T8" fmla="*/ 0 w 415"/>
                    <a:gd name="T9" fmla="*/ 35 h 329"/>
                  </a:gdLst>
                  <a:ahLst/>
                  <a:cxnLst>
                    <a:cxn ang="0">
                      <a:pos x="T0" y="T1"/>
                    </a:cxn>
                    <a:cxn ang="0">
                      <a:pos x="T2" y="T3"/>
                    </a:cxn>
                    <a:cxn ang="0">
                      <a:pos x="T4" y="T5"/>
                    </a:cxn>
                    <a:cxn ang="0">
                      <a:pos x="T6" y="T7"/>
                    </a:cxn>
                    <a:cxn ang="0">
                      <a:pos x="T8" y="T9"/>
                    </a:cxn>
                  </a:cxnLst>
                  <a:rect l="0" t="0" r="r" b="b"/>
                  <a:pathLst>
                    <a:path w="415" h="329">
                      <a:moveTo>
                        <a:pt x="0" y="35"/>
                      </a:moveTo>
                      <a:lnTo>
                        <a:pt x="388" y="0"/>
                      </a:lnTo>
                      <a:lnTo>
                        <a:pt x="415" y="293"/>
                      </a:lnTo>
                      <a:lnTo>
                        <a:pt x="26" y="329"/>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1" name="îŝ1îdè">
                  <a:extLst>
                    <a:ext uri="{FF2B5EF4-FFF2-40B4-BE49-F238E27FC236}">
                      <a16:creationId xmlns:a16="http://schemas.microsoft.com/office/drawing/2014/main" id="{9AB5F799-4637-482D-876E-4DA6106A8209}"/>
                    </a:ext>
                  </a:extLst>
                </p:cNvPr>
                <p:cNvSpPr/>
                <p:nvPr/>
              </p:nvSpPr>
              <p:spPr bwMode="auto">
                <a:xfrm>
                  <a:off x="4120765" y="3606045"/>
                  <a:ext cx="172484" cy="138829"/>
                </a:xfrm>
                <a:custGeom>
                  <a:avLst/>
                  <a:gdLst>
                    <a:gd name="T0" fmla="*/ 0 w 414"/>
                    <a:gd name="T1" fmla="*/ 35 h 329"/>
                    <a:gd name="T2" fmla="*/ 388 w 414"/>
                    <a:gd name="T3" fmla="*/ 0 h 329"/>
                    <a:gd name="T4" fmla="*/ 414 w 414"/>
                    <a:gd name="T5" fmla="*/ 293 h 329"/>
                    <a:gd name="T6" fmla="*/ 26 w 414"/>
                    <a:gd name="T7" fmla="*/ 329 h 329"/>
                    <a:gd name="T8" fmla="*/ 0 w 414"/>
                    <a:gd name="T9" fmla="*/ 35 h 329"/>
                  </a:gdLst>
                  <a:ahLst/>
                  <a:cxnLst>
                    <a:cxn ang="0">
                      <a:pos x="T0" y="T1"/>
                    </a:cxn>
                    <a:cxn ang="0">
                      <a:pos x="T2" y="T3"/>
                    </a:cxn>
                    <a:cxn ang="0">
                      <a:pos x="T4" y="T5"/>
                    </a:cxn>
                    <a:cxn ang="0">
                      <a:pos x="T6" y="T7"/>
                    </a:cxn>
                    <a:cxn ang="0">
                      <a:pos x="T8" y="T9"/>
                    </a:cxn>
                  </a:cxnLst>
                  <a:rect l="0" t="0" r="r" b="b"/>
                  <a:pathLst>
                    <a:path w="414" h="329">
                      <a:moveTo>
                        <a:pt x="0" y="35"/>
                      </a:moveTo>
                      <a:lnTo>
                        <a:pt x="388" y="0"/>
                      </a:lnTo>
                      <a:lnTo>
                        <a:pt x="414" y="293"/>
                      </a:lnTo>
                      <a:lnTo>
                        <a:pt x="26" y="329"/>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2" name="îŝļíḋé">
                  <a:extLst>
                    <a:ext uri="{FF2B5EF4-FFF2-40B4-BE49-F238E27FC236}">
                      <a16:creationId xmlns:a16="http://schemas.microsoft.com/office/drawing/2014/main" id="{3BB95239-21A5-49DF-BA32-DE59653BF15F}"/>
                    </a:ext>
                  </a:extLst>
                </p:cNvPr>
                <p:cNvSpPr/>
                <p:nvPr/>
              </p:nvSpPr>
              <p:spPr bwMode="auto">
                <a:xfrm>
                  <a:off x="4305870" y="3589217"/>
                  <a:ext cx="174588" cy="138829"/>
                </a:xfrm>
                <a:custGeom>
                  <a:avLst/>
                  <a:gdLst>
                    <a:gd name="T0" fmla="*/ 0 w 415"/>
                    <a:gd name="T1" fmla="*/ 35 h 328"/>
                    <a:gd name="T2" fmla="*/ 388 w 415"/>
                    <a:gd name="T3" fmla="*/ 0 h 328"/>
                    <a:gd name="T4" fmla="*/ 415 w 415"/>
                    <a:gd name="T5" fmla="*/ 293 h 328"/>
                    <a:gd name="T6" fmla="*/ 27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3"/>
                      </a:lnTo>
                      <a:lnTo>
                        <a:pt x="27"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3" name="ïṧ1iḋé">
                  <a:extLst>
                    <a:ext uri="{FF2B5EF4-FFF2-40B4-BE49-F238E27FC236}">
                      <a16:creationId xmlns:a16="http://schemas.microsoft.com/office/drawing/2014/main" id="{945286F3-A3DA-4093-9735-3111CEAC6E8F}"/>
                    </a:ext>
                  </a:extLst>
                </p:cNvPr>
                <p:cNvSpPr/>
                <p:nvPr/>
              </p:nvSpPr>
              <p:spPr bwMode="auto">
                <a:xfrm>
                  <a:off x="4678183" y="3536631"/>
                  <a:ext cx="370210" cy="157760"/>
                </a:xfrm>
                <a:custGeom>
                  <a:avLst/>
                  <a:gdLst>
                    <a:gd name="T0" fmla="*/ 0 w 879"/>
                    <a:gd name="T1" fmla="*/ 78 h 371"/>
                    <a:gd name="T2" fmla="*/ 853 w 879"/>
                    <a:gd name="T3" fmla="*/ 0 h 371"/>
                    <a:gd name="T4" fmla="*/ 879 w 879"/>
                    <a:gd name="T5" fmla="*/ 294 h 371"/>
                    <a:gd name="T6" fmla="*/ 27 w 879"/>
                    <a:gd name="T7" fmla="*/ 371 h 371"/>
                    <a:gd name="T8" fmla="*/ 0 w 879"/>
                    <a:gd name="T9" fmla="*/ 78 h 371"/>
                  </a:gdLst>
                  <a:ahLst/>
                  <a:cxnLst>
                    <a:cxn ang="0">
                      <a:pos x="T0" y="T1"/>
                    </a:cxn>
                    <a:cxn ang="0">
                      <a:pos x="T2" y="T3"/>
                    </a:cxn>
                    <a:cxn ang="0">
                      <a:pos x="T4" y="T5"/>
                    </a:cxn>
                    <a:cxn ang="0">
                      <a:pos x="T6" y="T7"/>
                    </a:cxn>
                    <a:cxn ang="0">
                      <a:pos x="T8" y="T9"/>
                    </a:cxn>
                  </a:cxnLst>
                  <a:rect l="0" t="0" r="r" b="b"/>
                  <a:pathLst>
                    <a:path w="879" h="371">
                      <a:moveTo>
                        <a:pt x="0" y="78"/>
                      </a:moveTo>
                      <a:lnTo>
                        <a:pt x="853" y="0"/>
                      </a:lnTo>
                      <a:lnTo>
                        <a:pt x="879" y="294"/>
                      </a:lnTo>
                      <a:lnTo>
                        <a:pt x="27" y="371"/>
                      </a:lnTo>
                      <a:lnTo>
                        <a:pt x="0"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4" name="îš1iḓè">
                  <a:extLst>
                    <a:ext uri="{FF2B5EF4-FFF2-40B4-BE49-F238E27FC236}">
                      <a16:creationId xmlns:a16="http://schemas.microsoft.com/office/drawing/2014/main" id="{02FA8AB3-2B4A-4BEA-9DAF-A2E330AB1748}"/>
                    </a:ext>
                  </a:extLst>
                </p:cNvPr>
                <p:cNvSpPr/>
                <p:nvPr/>
              </p:nvSpPr>
              <p:spPr bwMode="auto">
                <a:xfrm>
                  <a:off x="2431685" y="3906841"/>
                  <a:ext cx="244002" cy="145140"/>
                </a:xfrm>
                <a:custGeom>
                  <a:avLst/>
                  <a:gdLst>
                    <a:gd name="T0" fmla="*/ 0 w 580"/>
                    <a:gd name="T1" fmla="*/ 49 h 343"/>
                    <a:gd name="T2" fmla="*/ 553 w 580"/>
                    <a:gd name="T3" fmla="*/ 0 h 343"/>
                    <a:gd name="T4" fmla="*/ 580 w 580"/>
                    <a:gd name="T5" fmla="*/ 293 h 343"/>
                    <a:gd name="T6" fmla="*/ 26 w 580"/>
                    <a:gd name="T7" fmla="*/ 343 h 343"/>
                    <a:gd name="T8" fmla="*/ 0 w 580"/>
                    <a:gd name="T9" fmla="*/ 49 h 343"/>
                  </a:gdLst>
                  <a:ahLst/>
                  <a:cxnLst>
                    <a:cxn ang="0">
                      <a:pos x="T0" y="T1"/>
                    </a:cxn>
                    <a:cxn ang="0">
                      <a:pos x="T2" y="T3"/>
                    </a:cxn>
                    <a:cxn ang="0">
                      <a:pos x="T4" y="T5"/>
                    </a:cxn>
                    <a:cxn ang="0">
                      <a:pos x="T6" y="T7"/>
                    </a:cxn>
                    <a:cxn ang="0">
                      <a:pos x="T8" y="T9"/>
                    </a:cxn>
                  </a:cxnLst>
                  <a:rect l="0" t="0" r="r" b="b"/>
                  <a:pathLst>
                    <a:path w="580" h="343">
                      <a:moveTo>
                        <a:pt x="0" y="49"/>
                      </a:moveTo>
                      <a:lnTo>
                        <a:pt x="553" y="0"/>
                      </a:lnTo>
                      <a:lnTo>
                        <a:pt x="580" y="293"/>
                      </a:lnTo>
                      <a:lnTo>
                        <a:pt x="26" y="343"/>
                      </a:lnTo>
                      <a:lnTo>
                        <a:pt x="0" y="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5" name="îşlîďe">
                  <a:extLst>
                    <a:ext uri="{FF2B5EF4-FFF2-40B4-BE49-F238E27FC236}">
                      <a16:creationId xmlns:a16="http://schemas.microsoft.com/office/drawing/2014/main" id="{4FE92AE0-1916-469D-B92C-1AC203DFC663}"/>
                    </a:ext>
                  </a:extLst>
                </p:cNvPr>
                <p:cNvSpPr/>
                <p:nvPr/>
              </p:nvSpPr>
              <p:spPr bwMode="auto">
                <a:xfrm>
                  <a:off x="2688307" y="3887909"/>
                  <a:ext cx="174588" cy="138829"/>
                </a:xfrm>
                <a:custGeom>
                  <a:avLst/>
                  <a:gdLst>
                    <a:gd name="T0" fmla="*/ 0 w 415"/>
                    <a:gd name="T1" fmla="*/ 36 h 329"/>
                    <a:gd name="T2" fmla="*/ 388 w 415"/>
                    <a:gd name="T3" fmla="*/ 0 h 329"/>
                    <a:gd name="T4" fmla="*/ 415 w 415"/>
                    <a:gd name="T5" fmla="*/ 293 h 329"/>
                    <a:gd name="T6" fmla="*/ 27 w 415"/>
                    <a:gd name="T7" fmla="*/ 329 h 329"/>
                    <a:gd name="T8" fmla="*/ 0 w 415"/>
                    <a:gd name="T9" fmla="*/ 36 h 329"/>
                  </a:gdLst>
                  <a:ahLst/>
                  <a:cxnLst>
                    <a:cxn ang="0">
                      <a:pos x="T0" y="T1"/>
                    </a:cxn>
                    <a:cxn ang="0">
                      <a:pos x="T2" y="T3"/>
                    </a:cxn>
                    <a:cxn ang="0">
                      <a:pos x="T4" y="T5"/>
                    </a:cxn>
                    <a:cxn ang="0">
                      <a:pos x="T6" y="T7"/>
                    </a:cxn>
                    <a:cxn ang="0">
                      <a:pos x="T8" y="T9"/>
                    </a:cxn>
                  </a:cxnLst>
                  <a:rect l="0" t="0" r="r" b="b"/>
                  <a:pathLst>
                    <a:path w="415" h="329">
                      <a:moveTo>
                        <a:pt x="0" y="36"/>
                      </a:moveTo>
                      <a:lnTo>
                        <a:pt x="388" y="0"/>
                      </a:lnTo>
                      <a:lnTo>
                        <a:pt x="415" y="293"/>
                      </a:lnTo>
                      <a:lnTo>
                        <a:pt x="27" y="329"/>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6" name="isḷiḍè">
                  <a:extLst>
                    <a:ext uri="{FF2B5EF4-FFF2-40B4-BE49-F238E27FC236}">
                      <a16:creationId xmlns:a16="http://schemas.microsoft.com/office/drawing/2014/main" id="{08288A55-41B2-4ACD-8BA7-2AA2F7A7D2DD}"/>
                    </a:ext>
                  </a:extLst>
                </p:cNvPr>
                <p:cNvSpPr/>
                <p:nvPr/>
              </p:nvSpPr>
              <p:spPr bwMode="auto">
                <a:xfrm>
                  <a:off x="2877619" y="3871081"/>
                  <a:ext cx="174588" cy="136726"/>
                </a:xfrm>
                <a:custGeom>
                  <a:avLst/>
                  <a:gdLst>
                    <a:gd name="T0" fmla="*/ 0 w 415"/>
                    <a:gd name="T1" fmla="*/ 35 h 328"/>
                    <a:gd name="T2" fmla="*/ 388 w 415"/>
                    <a:gd name="T3" fmla="*/ 0 h 328"/>
                    <a:gd name="T4" fmla="*/ 415 w 415"/>
                    <a:gd name="T5" fmla="*/ 293 h 328"/>
                    <a:gd name="T6" fmla="*/ 26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3"/>
                      </a:lnTo>
                      <a:lnTo>
                        <a:pt x="26"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7" name="íSḷîḑé">
                  <a:extLst>
                    <a:ext uri="{FF2B5EF4-FFF2-40B4-BE49-F238E27FC236}">
                      <a16:creationId xmlns:a16="http://schemas.microsoft.com/office/drawing/2014/main" id="{FD3BEA2C-EF75-46AD-AF0F-7E52AF8C96E1}"/>
                    </a:ext>
                  </a:extLst>
                </p:cNvPr>
                <p:cNvSpPr/>
                <p:nvPr/>
              </p:nvSpPr>
              <p:spPr bwMode="auto">
                <a:xfrm>
                  <a:off x="3062724" y="3854254"/>
                  <a:ext cx="172484" cy="136726"/>
                </a:xfrm>
                <a:custGeom>
                  <a:avLst/>
                  <a:gdLst>
                    <a:gd name="T0" fmla="*/ 0 w 414"/>
                    <a:gd name="T1" fmla="*/ 35 h 328"/>
                    <a:gd name="T2" fmla="*/ 387 w 414"/>
                    <a:gd name="T3" fmla="*/ 0 h 328"/>
                    <a:gd name="T4" fmla="*/ 414 w 414"/>
                    <a:gd name="T5" fmla="*/ 293 h 328"/>
                    <a:gd name="T6" fmla="*/ 27 w 414"/>
                    <a:gd name="T7" fmla="*/ 328 h 328"/>
                    <a:gd name="T8" fmla="*/ 0 w 414"/>
                    <a:gd name="T9" fmla="*/ 35 h 328"/>
                  </a:gdLst>
                  <a:ahLst/>
                  <a:cxnLst>
                    <a:cxn ang="0">
                      <a:pos x="T0" y="T1"/>
                    </a:cxn>
                    <a:cxn ang="0">
                      <a:pos x="T2" y="T3"/>
                    </a:cxn>
                    <a:cxn ang="0">
                      <a:pos x="T4" y="T5"/>
                    </a:cxn>
                    <a:cxn ang="0">
                      <a:pos x="T6" y="T7"/>
                    </a:cxn>
                    <a:cxn ang="0">
                      <a:pos x="T8" y="T9"/>
                    </a:cxn>
                  </a:cxnLst>
                  <a:rect l="0" t="0" r="r" b="b"/>
                  <a:pathLst>
                    <a:path w="414" h="328">
                      <a:moveTo>
                        <a:pt x="0" y="35"/>
                      </a:moveTo>
                      <a:lnTo>
                        <a:pt x="387" y="0"/>
                      </a:lnTo>
                      <a:lnTo>
                        <a:pt x="414" y="293"/>
                      </a:lnTo>
                      <a:lnTo>
                        <a:pt x="27"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8" name="ïSḻîḑê">
                  <a:extLst>
                    <a:ext uri="{FF2B5EF4-FFF2-40B4-BE49-F238E27FC236}">
                      <a16:creationId xmlns:a16="http://schemas.microsoft.com/office/drawing/2014/main" id="{71EE27E4-FFCB-4EDA-852B-29E2C39BC6F7}"/>
                    </a:ext>
                  </a:extLst>
                </p:cNvPr>
                <p:cNvSpPr/>
                <p:nvPr/>
              </p:nvSpPr>
              <p:spPr bwMode="auto">
                <a:xfrm>
                  <a:off x="3439243" y="3820598"/>
                  <a:ext cx="174588" cy="136726"/>
                </a:xfrm>
                <a:custGeom>
                  <a:avLst/>
                  <a:gdLst>
                    <a:gd name="T0" fmla="*/ 0 w 413"/>
                    <a:gd name="T1" fmla="*/ 35 h 328"/>
                    <a:gd name="T2" fmla="*/ 387 w 413"/>
                    <a:gd name="T3" fmla="*/ 0 h 328"/>
                    <a:gd name="T4" fmla="*/ 413 w 413"/>
                    <a:gd name="T5" fmla="*/ 293 h 328"/>
                    <a:gd name="T6" fmla="*/ 25 w 413"/>
                    <a:gd name="T7" fmla="*/ 328 h 328"/>
                    <a:gd name="T8" fmla="*/ 0 w 413"/>
                    <a:gd name="T9" fmla="*/ 35 h 328"/>
                  </a:gdLst>
                  <a:ahLst/>
                  <a:cxnLst>
                    <a:cxn ang="0">
                      <a:pos x="T0" y="T1"/>
                    </a:cxn>
                    <a:cxn ang="0">
                      <a:pos x="T2" y="T3"/>
                    </a:cxn>
                    <a:cxn ang="0">
                      <a:pos x="T4" y="T5"/>
                    </a:cxn>
                    <a:cxn ang="0">
                      <a:pos x="T6" y="T7"/>
                    </a:cxn>
                    <a:cxn ang="0">
                      <a:pos x="T8" y="T9"/>
                    </a:cxn>
                  </a:cxnLst>
                  <a:rect l="0" t="0" r="r" b="b"/>
                  <a:pathLst>
                    <a:path w="413" h="328">
                      <a:moveTo>
                        <a:pt x="0" y="35"/>
                      </a:moveTo>
                      <a:lnTo>
                        <a:pt x="387" y="0"/>
                      </a:lnTo>
                      <a:lnTo>
                        <a:pt x="413" y="293"/>
                      </a:lnTo>
                      <a:lnTo>
                        <a:pt x="25"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9" name="îṩlïḑè">
                  <a:extLst>
                    <a:ext uri="{FF2B5EF4-FFF2-40B4-BE49-F238E27FC236}">
                      <a16:creationId xmlns:a16="http://schemas.microsoft.com/office/drawing/2014/main" id="{FB8A88B0-D965-4E6D-829A-FA285969B540}"/>
                    </a:ext>
                  </a:extLst>
                </p:cNvPr>
                <p:cNvSpPr/>
                <p:nvPr/>
              </p:nvSpPr>
              <p:spPr bwMode="auto">
                <a:xfrm>
                  <a:off x="3626452" y="3803770"/>
                  <a:ext cx="174588" cy="136726"/>
                </a:xfrm>
                <a:custGeom>
                  <a:avLst/>
                  <a:gdLst>
                    <a:gd name="T0" fmla="*/ 0 w 415"/>
                    <a:gd name="T1" fmla="*/ 35 h 328"/>
                    <a:gd name="T2" fmla="*/ 389 w 415"/>
                    <a:gd name="T3" fmla="*/ 0 h 328"/>
                    <a:gd name="T4" fmla="*/ 415 w 415"/>
                    <a:gd name="T5" fmla="*/ 293 h 328"/>
                    <a:gd name="T6" fmla="*/ 27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9" y="0"/>
                      </a:lnTo>
                      <a:lnTo>
                        <a:pt x="415" y="293"/>
                      </a:lnTo>
                      <a:lnTo>
                        <a:pt x="27"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0" name="iṡḻïďe">
                  <a:extLst>
                    <a:ext uri="{FF2B5EF4-FFF2-40B4-BE49-F238E27FC236}">
                      <a16:creationId xmlns:a16="http://schemas.microsoft.com/office/drawing/2014/main" id="{2ADC9ED9-5CE8-428E-9503-8B4ABDFC9F15}"/>
                    </a:ext>
                  </a:extLst>
                </p:cNvPr>
                <p:cNvSpPr/>
                <p:nvPr/>
              </p:nvSpPr>
              <p:spPr bwMode="auto">
                <a:xfrm>
                  <a:off x="3811557" y="3786943"/>
                  <a:ext cx="174588" cy="136726"/>
                </a:xfrm>
                <a:custGeom>
                  <a:avLst/>
                  <a:gdLst>
                    <a:gd name="T0" fmla="*/ 0 w 415"/>
                    <a:gd name="T1" fmla="*/ 35 h 328"/>
                    <a:gd name="T2" fmla="*/ 388 w 415"/>
                    <a:gd name="T3" fmla="*/ 0 h 328"/>
                    <a:gd name="T4" fmla="*/ 415 w 415"/>
                    <a:gd name="T5" fmla="*/ 293 h 328"/>
                    <a:gd name="T6" fmla="*/ 26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3"/>
                      </a:lnTo>
                      <a:lnTo>
                        <a:pt x="26"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1" name="iSḻíde">
                  <a:extLst>
                    <a:ext uri="{FF2B5EF4-FFF2-40B4-BE49-F238E27FC236}">
                      <a16:creationId xmlns:a16="http://schemas.microsoft.com/office/drawing/2014/main" id="{335777A4-0421-4DA2-93F1-BA530617D348}"/>
                    </a:ext>
                  </a:extLst>
                </p:cNvPr>
                <p:cNvSpPr/>
                <p:nvPr/>
              </p:nvSpPr>
              <p:spPr bwMode="auto">
                <a:xfrm>
                  <a:off x="4013489" y="3768012"/>
                  <a:ext cx="174588" cy="138829"/>
                </a:xfrm>
                <a:custGeom>
                  <a:avLst/>
                  <a:gdLst>
                    <a:gd name="T0" fmla="*/ 0 w 415"/>
                    <a:gd name="T1" fmla="*/ 34 h 328"/>
                    <a:gd name="T2" fmla="*/ 388 w 415"/>
                    <a:gd name="T3" fmla="*/ 0 h 328"/>
                    <a:gd name="T4" fmla="*/ 415 w 415"/>
                    <a:gd name="T5" fmla="*/ 293 h 328"/>
                    <a:gd name="T6" fmla="*/ 26 w 415"/>
                    <a:gd name="T7" fmla="*/ 328 h 328"/>
                    <a:gd name="T8" fmla="*/ 0 w 415"/>
                    <a:gd name="T9" fmla="*/ 34 h 328"/>
                  </a:gdLst>
                  <a:ahLst/>
                  <a:cxnLst>
                    <a:cxn ang="0">
                      <a:pos x="T0" y="T1"/>
                    </a:cxn>
                    <a:cxn ang="0">
                      <a:pos x="T2" y="T3"/>
                    </a:cxn>
                    <a:cxn ang="0">
                      <a:pos x="T4" y="T5"/>
                    </a:cxn>
                    <a:cxn ang="0">
                      <a:pos x="T6" y="T7"/>
                    </a:cxn>
                    <a:cxn ang="0">
                      <a:pos x="T8" y="T9"/>
                    </a:cxn>
                  </a:cxnLst>
                  <a:rect l="0" t="0" r="r" b="b"/>
                  <a:pathLst>
                    <a:path w="415" h="328">
                      <a:moveTo>
                        <a:pt x="0" y="34"/>
                      </a:moveTo>
                      <a:lnTo>
                        <a:pt x="388" y="0"/>
                      </a:lnTo>
                      <a:lnTo>
                        <a:pt x="415" y="293"/>
                      </a:lnTo>
                      <a:lnTo>
                        <a:pt x="26" y="328"/>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2" name="ïşlïḓe">
                  <a:extLst>
                    <a:ext uri="{FF2B5EF4-FFF2-40B4-BE49-F238E27FC236}">
                      <a16:creationId xmlns:a16="http://schemas.microsoft.com/office/drawing/2014/main" id="{FB0431B2-1D0B-4F96-96FC-02DBBC8E766F}"/>
                    </a:ext>
                  </a:extLst>
                </p:cNvPr>
                <p:cNvSpPr/>
                <p:nvPr/>
              </p:nvSpPr>
              <p:spPr bwMode="auto">
                <a:xfrm>
                  <a:off x="4207008" y="3751185"/>
                  <a:ext cx="174588" cy="136726"/>
                </a:xfrm>
                <a:custGeom>
                  <a:avLst/>
                  <a:gdLst>
                    <a:gd name="T0" fmla="*/ 0 w 415"/>
                    <a:gd name="T1" fmla="*/ 35 h 328"/>
                    <a:gd name="T2" fmla="*/ 388 w 415"/>
                    <a:gd name="T3" fmla="*/ 0 h 328"/>
                    <a:gd name="T4" fmla="*/ 415 w 415"/>
                    <a:gd name="T5" fmla="*/ 293 h 328"/>
                    <a:gd name="T6" fmla="*/ 26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3"/>
                      </a:lnTo>
                      <a:lnTo>
                        <a:pt x="26"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3" name="ïşlíḋé">
                  <a:extLst>
                    <a:ext uri="{FF2B5EF4-FFF2-40B4-BE49-F238E27FC236}">
                      <a16:creationId xmlns:a16="http://schemas.microsoft.com/office/drawing/2014/main" id="{CC6FC137-721D-4D2E-8475-34F442A110DE}"/>
                    </a:ext>
                  </a:extLst>
                </p:cNvPr>
                <p:cNvSpPr/>
                <p:nvPr/>
              </p:nvSpPr>
              <p:spPr bwMode="auto">
                <a:xfrm>
                  <a:off x="4392112" y="3734357"/>
                  <a:ext cx="174588" cy="136726"/>
                </a:xfrm>
                <a:custGeom>
                  <a:avLst/>
                  <a:gdLst>
                    <a:gd name="T0" fmla="*/ 0 w 415"/>
                    <a:gd name="T1" fmla="*/ 35 h 328"/>
                    <a:gd name="T2" fmla="*/ 388 w 415"/>
                    <a:gd name="T3" fmla="*/ 0 h 328"/>
                    <a:gd name="T4" fmla="*/ 415 w 415"/>
                    <a:gd name="T5" fmla="*/ 294 h 328"/>
                    <a:gd name="T6" fmla="*/ 27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4"/>
                      </a:lnTo>
                      <a:lnTo>
                        <a:pt x="27"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4" name="íslídè">
                  <a:extLst>
                    <a:ext uri="{FF2B5EF4-FFF2-40B4-BE49-F238E27FC236}">
                      <a16:creationId xmlns:a16="http://schemas.microsoft.com/office/drawing/2014/main" id="{A59C680F-5EAD-483D-863C-0F103F848728}"/>
                    </a:ext>
                  </a:extLst>
                </p:cNvPr>
                <p:cNvSpPr/>
                <p:nvPr/>
              </p:nvSpPr>
              <p:spPr bwMode="auto">
                <a:xfrm>
                  <a:off x="4585631" y="3715425"/>
                  <a:ext cx="174588" cy="138829"/>
                </a:xfrm>
                <a:custGeom>
                  <a:avLst/>
                  <a:gdLst>
                    <a:gd name="T0" fmla="*/ 0 w 415"/>
                    <a:gd name="T1" fmla="*/ 35 h 328"/>
                    <a:gd name="T2" fmla="*/ 388 w 415"/>
                    <a:gd name="T3" fmla="*/ 0 h 328"/>
                    <a:gd name="T4" fmla="*/ 415 w 415"/>
                    <a:gd name="T5" fmla="*/ 294 h 328"/>
                    <a:gd name="T6" fmla="*/ 27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4"/>
                      </a:lnTo>
                      <a:lnTo>
                        <a:pt x="27"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5" name="ïṩļíďe">
                  <a:extLst>
                    <a:ext uri="{FF2B5EF4-FFF2-40B4-BE49-F238E27FC236}">
                      <a16:creationId xmlns:a16="http://schemas.microsoft.com/office/drawing/2014/main" id="{8B14EEF8-C210-425F-BFD1-53DE637A2EA7}"/>
                    </a:ext>
                  </a:extLst>
                </p:cNvPr>
                <p:cNvSpPr/>
                <p:nvPr/>
              </p:nvSpPr>
              <p:spPr bwMode="auto">
                <a:xfrm>
                  <a:off x="4770736" y="3688081"/>
                  <a:ext cx="305003" cy="298692"/>
                </a:xfrm>
                <a:custGeom>
                  <a:avLst/>
                  <a:gdLst>
                    <a:gd name="T0" fmla="*/ 0 w 722"/>
                    <a:gd name="T1" fmla="*/ 60 h 706"/>
                    <a:gd name="T2" fmla="*/ 662 w 722"/>
                    <a:gd name="T3" fmla="*/ 0 h 706"/>
                    <a:gd name="T4" fmla="*/ 683 w 722"/>
                    <a:gd name="T5" fmla="*/ 220 h 706"/>
                    <a:gd name="T6" fmla="*/ 689 w 722"/>
                    <a:gd name="T7" fmla="*/ 293 h 706"/>
                    <a:gd name="T8" fmla="*/ 722 w 722"/>
                    <a:gd name="T9" fmla="*/ 656 h 706"/>
                    <a:gd name="T10" fmla="*/ 177 w 722"/>
                    <a:gd name="T11" fmla="*/ 706 h 706"/>
                    <a:gd name="T12" fmla="*/ 144 w 722"/>
                    <a:gd name="T13" fmla="*/ 342 h 706"/>
                    <a:gd name="T14" fmla="*/ 27 w 722"/>
                    <a:gd name="T15" fmla="*/ 353 h 706"/>
                    <a:gd name="T16" fmla="*/ 0 w 722"/>
                    <a:gd name="T17" fmla="*/ 60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2" h="706">
                      <a:moveTo>
                        <a:pt x="0" y="60"/>
                      </a:moveTo>
                      <a:lnTo>
                        <a:pt x="662" y="0"/>
                      </a:lnTo>
                      <a:lnTo>
                        <a:pt x="683" y="220"/>
                      </a:lnTo>
                      <a:lnTo>
                        <a:pt x="689" y="293"/>
                      </a:lnTo>
                      <a:lnTo>
                        <a:pt x="722" y="656"/>
                      </a:lnTo>
                      <a:lnTo>
                        <a:pt x="177" y="706"/>
                      </a:lnTo>
                      <a:lnTo>
                        <a:pt x="144" y="342"/>
                      </a:lnTo>
                      <a:lnTo>
                        <a:pt x="27" y="353"/>
                      </a:lnTo>
                      <a:lnTo>
                        <a:pt x="0"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40000" lnSpcReduction="20000"/>
                </a:bodyPr>
                <a:lstStyle/>
                <a:p>
                  <a:pPr algn="ctr"/>
                  <a:endParaRPr/>
                </a:p>
              </p:txBody>
            </p:sp>
            <p:sp>
              <p:nvSpPr>
                <p:cNvPr id="76" name="íṩ1îḑé">
                  <a:extLst>
                    <a:ext uri="{FF2B5EF4-FFF2-40B4-BE49-F238E27FC236}">
                      <a16:creationId xmlns:a16="http://schemas.microsoft.com/office/drawing/2014/main" id="{5286D352-447D-4747-8C9B-70318EA84A26}"/>
                    </a:ext>
                  </a:extLst>
                </p:cNvPr>
                <p:cNvSpPr/>
                <p:nvPr/>
              </p:nvSpPr>
              <p:spPr bwMode="auto">
                <a:xfrm>
                  <a:off x="2759825" y="4035151"/>
                  <a:ext cx="174588" cy="138829"/>
                </a:xfrm>
                <a:custGeom>
                  <a:avLst/>
                  <a:gdLst>
                    <a:gd name="T0" fmla="*/ 0 w 415"/>
                    <a:gd name="T1" fmla="*/ 35 h 328"/>
                    <a:gd name="T2" fmla="*/ 389 w 415"/>
                    <a:gd name="T3" fmla="*/ 0 h 328"/>
                    <a:gd name="T4" fmla="*/ 415 w 415"/>
                    <a:gd name="T5" fmla="*/ 293 h 328"/>
                    <a:gd name="T6" fmla="*/ 27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9" y="0"/>
                      </a:lnTo>
                      <a:lnTo>
                        <a:pt x="415" y="293"/>
                      </a:lnTo>
                      <a:lnTo>
                        <a:pt x="27"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7" name="îṥḻïḓé">
                  <a:extLst>
                    <a:ext uri="{FF2B5EF4-FFF2-40B4-BE49-F238E27FC236}">
                      <a16:creationId xmlns:a16="http://schemas.microsoft.com/office/drawing/2014/main" id="{D1BCE80F-6C61-4B74-95F5-9252621F918E}"/>
                    </a:ext>
                  </a:extLst>
                </p:cNvPr>
                <p:cNvSpPr/>
                <p:nvPr/>
              </p:nvSpPr>
              <p:spPr bwMode="auto">
                <a:xfrm>
                  <a:off x="2947032" y="4018324"/>
                  <a:ext cx="174588" cy="138829"/>
                </a:xfrm>
                <a:custGeom>
                  <a:avLst/>
                  <a:gdLst>
                    <a:gd name="T0" fmla="*/ 0 w 415"/>
                    <a:gd name="T1" fmla="*/ 36 h 329"/>
                    <a:gd name="T2" fmla="*/ 388 w 415"/>
                    <a:gd name="T3" fmla="*/ 0 h 329"/>
                    <a:gd name="T4" fmla="*/ 415 w 415"/>
                    <a:gd name="T5" fmla="*/ 294 h 329"/>
                    <a:gd name="T6" fmla="*/ 27 w 415"/>
                    <a:gd name="T7" fmla="*/ 329 h 329"/>
                    <a:gd name="T8" fmla="*/ 0 w 415"/>
                    <a:gd name="T9" fmla="*/ 36 h 329"/>
                  </a:gdLst>
                  <a:ahLst/>
                  <a:cxnLst>
                    <a:cxn ang="0">
                      <a:pos x="T0" y="T1"/>
                    </a:cxn>
                    <a:cxn ang="0">
                      <a:pos x="T2" y="T3"/>
                    </a:cxn>
                    <a:cxn ang="0">
                      <a:pos x="T4" y="T5"/>
                    </a:cxn>
                    <a:cxn ang="0">
                      <a:pos x="T6" y="T7"/>
                    </a:cxn>
                    <a:cxn ang="0">
                      <a:pos x="T8" y="T9"/>
                    </a:cxn>
                  </a:cxnLst>
                  <a:rect l="0" t="0" r="r" b="b"/>
                  <a:pathLst>
                    <a:path w="415" h="329">
                      <a:moveTo>
                        <a:pt x="0" y="36"/>
                      </a:moveTo>
                      <a:lnTo>
                        <a:pt x="388" y="0"/>
                      </a:lnTo>
                      <a:lnTo>
                        <a:pt x="415" y="294"/>
                      </a:lnTo>
                      <a:lnTo>
                        <a:pt x="27" y="329"/>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8" name="íŝḷiďé">
                  <a:extLst>
                    <a:ext uri="{FF2B5EF4-FFF2-40B4-BE49-F238E27FC236}">
                      <a16:creationId xmlns:a16="http://schemas.microsoft.com/office/drawing/2014/main" id="{8EBCA3BF-96E7-4C51-90ED-8105E210B859}"/>
                    </a:ext>
                  </a:extLst>
                </p:cNvPr>
                <p:cNvSpPr/>
                <p:nvPr/>
              </p:nvSpPr>
              <p:spPr bwMode="auto">
                <a:xfrm>
                  <a:off x="3132137" y="4001496"/>
                  <a:ext cx="174588" cy="138829"/>
                </a:xfrm>
                <a:custGeom>
                  <a:avLst/>
                  <a:gdLst>
                    <a:gd name="T0" fmla="*/ 0 w 414"/>
                    <a:gd name="T1" fmla="*/ 34 h 328"/>
                    <a:gd name="T2" fmla="*/ 388 w 414"/>
                    <a:gd name="T3" fmla="*/ 0 h 328"/>
                    <a:gd name="T4" fmla="*/ 414 w 414"/>
                    <a:gd name="T5" fmla="*/ 293 h 328"/>
                    <a:gd name="T6" fmla="*/ 26 w 414"/>
                    <a:gd name="T7" fmla="*/ 328 h 328"/>
                    <a:gd name="T8" fmla="*/ 0 w 414"/>
                    <a:gd name="T9" fmla="*/ 34 h 328"/>
                  </a:gdLst>
                  <a:ahLst/>
                  <a:cxnLst>
                    <a:cxn ang="0">
                      <a:pos x="T0" y="T1"/>
                    </a:cxn>
                    <a:cxn ang="0">
                      <a:pos x="T2" y="T3"/>
                    </a:cxn>
                    <a:cxn ang="0">
                      <a:pos x="T4" y="T5"/>
                    </a:cxn>
                    <a:cxn ang="0">
                      <a:pos x="T6" y="T7"/>
                    </a:cxn>
                    <a:cxn ang="0">
                      <a:pos x="T8" y="T9"/>
                    </a:cxn>
                  </a:cxnLst>
                  <a:rect l="0" t="0" r="r" b="b"/>
                  <a:pathLst>
                    <a:path w="414" h="328">
                      <a:moveTo>
                        <a:pt x="0" y="34"/>
                      </a:moveTo>
                      <a:lnTo>
                        <a:pt x="388" y="0"/>
                      </a:lnTo>
                      <a:lnTo>
                        <a:pt x="414" y="293"/>
                      </a:lnTo>
                      <a:lnTo>
                        <a:pt x="26" y="328"/>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9" name="iṣ1iḑê">
                  <a:extLst>
                    <a:ext uri="{FF2B5EF4-FFF2-40B4-BE49-F238E27FC236}">
                      <a16:creationId xmlns:a16="http://schemas.microsoft.com/office/drawing/2014/main" id="{653F1962-DE47-4A52-80AD-7A09A5816BE1}"/>
                    </a:ext>
                  </a:extLst>
                </p:cNvPr>
                <p:cNvSpPr/>
                <p:nvPr/>
              </p:nvSpPr>
              <p:spPr bwMode="auto">
                <a:xfrm>
                  <a:off x="3323553" y="3984668"/>
                  <a:ext cx="174588" cy="138829"/>
                </a:xfrm>
                <a:custGeom>
                  <a:avLst/>
                  <a:gdLst>
                    <a:gd name="T0" fmla="*/ 0 w 414"/>
                    <a:gd name="T1" fmla="*/ 35 h 329"/>
                    <a:gd name="T2" fmla="*/ 388 w 414"/>
                    <a:gd name="T3" fmla="*/ 0 h 329"/>
                    <a:gd name="T4" fmla="*/ 414 w 414"/>
                    <a:gd name="T5" fmla="*/ 293 h 329"/>
                    <a:gd name="T6" fmla="*/ 26 w 414"/>
                    <a:gd name="T7" fmla="*/ 329 h 329"/>
                    <a:gd name="T8" fmla="*/ 0 w 414"/>
                    <a:gd name="T9" fmla="*/ 35 h 329"/>
                  </a:gdLst>
                  <a:ahLst/>
                  <a:cxnLst>
                    <a:cxn ang="0">
                      <a:pos x="T0" y="T1"/>
                    </a:cxn>
                    <a:cxn ang="0">
                      <a:pos x="T2" y="T3"/>
                    </a:cxn>
                    <a:cxn ang="0">
                      <a:pos x="T4" y="T5"/>
                    </a:cxn>
                    <a:cxn ang="0">
                      <a:pos x="T6" y="T7"/>
                    </a:cxn>
                    <a:cxn ang="0">
                      <a:pos x="T8" y="T9"/>
                    </a:cxn>
                  </a:cxnLst>
                  <a:rect l="0" t="0" r="r" b="b"/>
                  <a:pathLst>
                    <a:path w="414" h="329">
                      <a:moveTo>
                        <a:pt x="0" y="35"/>
                      </a:moveTo>
                      <a:lnTo>
                        <a:pt x="388" y="0"/>
                      </a:lnTo>
                      <a:lnTo>
                        <a:pt x="414" y="293"/>
                      </a:lnTo>
                      <a:lnTo>
                        <a:pt x="26" y="329"/>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0" name="ïṣḻíḑé">
                  <a:extLst>
                    <a:ext uri="{FF2B5EF4-FFF2-40B4-BE49-F238E27FC236}">
                      <a16:creationId xmlns:a16="http://schemas.microsoft.com/office/drawing/2014/main" id="{4BD8F93D-93E5-41CC-8FD8-2B614E3A73A6}"/>
                    </a:ext>
                  </a:extLst>
                </p:cNvPr>
                <p:cNvSpPr/>
                <p:nvPr/>
              </p:nvSpPr>
              <p:spPr bwMode="auto">
                <a:xfrm>
                  <a:off x="3508658" y="3967841"/>
                  <a:ext cx="174588" cy="138829"/>
                </a:xfrm>
                <a:custGeom>
                  <a:avLst/>
                  <a:gdLst>
                    <a:gd name="T0" fmla="*/ 0 w 415"/>
                    <a:gd name="T1" fmla="*/ 34 h 328"/>
                    <a:gd name="T2" fmla="*/ 388 w 415"/>
                    <a:gd name="T3" fmla="*/ 0 h 328"/>
                    <a:gd name="T4" fmla="*/ 415 w 415"/>
                    <a:gd name="T5" fmla="*/ 293 h 328"/>
                    <a:gd name="T6" fmla="*/ 27 w 415"/>
                    <a:gd name="T7" fmla="*/ 328 h 328"/>
                    <a:gd name="T8" fmla="*/ 0 w 415"/>
                    <a:gd name="T9" fmla="*/ 34 h 328"/>
                  </a:gdLst>
                  <a:ahLst/>
                  <a:cxnLst>
                    <a:cxn ang="0">
                      <a:pos x="T0" y="T1"/>
                    </a:cxn>
                    <a:cxn ang="0">
                      <a:pos x="T2" y="T3"/>
                    </a:cxn>
                    <a:cxn ang="0">
                      <a:pos x="T4" y="T5"/>
                    </a:cxn>
                    <a:cxn ang="0">
                      <a:pos x="T6" y="T7"/>
                    </a:cxn>
                    <a:cxn ang="0">
                      <a:pos x="T8" y="T9"/>
                    </a:cxn>
                  </a:cxnLst>
                  <a:rect l="0" t="0" r="r" b="b"/>
                  <a:pathLst>
                    <a:path w="415" h="328">
                      <a:moveTo>
                        <a:pt x="0" y="34"/>
                      </a:moveTo>
                      <a:lnTo>
                        <a:pt x="388" y="0"/>
                      </a:lnTo>
                      <a:lnTo>
                        <a:pt x="415" y="293"/>
                      </a:lnTo>
                      <a:lnTo>
                        <a:pt x="27" y="328"/>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1" name="îṥ1iḑe">
                  <a:extLst>
                    <a:ext uri="{FF2B5EF4-FFF2-40B4-BE49-F238E27FC236}">
                      <a16:creationId xmlns:a16="http://schemas.microsoft.com/office/drawing/2014/main" id="{B4A42091-829F-491E-AE80-731A599BCB5F}"/>
                    </a:ext>
                  </a:extLst>
                </p:cNvPr>
                <p:cNvSpPr/>
                <p:nvPr/>
              </p:nvSpPr>
              <p:spPr bwMode="auto">
                <a:xfrm>
                  <a:off x="3697969" y="3951013"/>
                  <a:ext cx="174588" cy="138829"/>
                </a:xfrm>
                <a:custGeom>
                  <a:avLst/>
                  <a:gdLst>
                    <a:gd name="T0" fmla="*/ 0 w 415"/>
                    <a:gd name="T1" fmla="*/ 35 h 328"/>
                    <a:gd name="T2" fmla="*/ 388 w 415"/>
                    <a:gd name="T3" fmla="*/ 0 h 328"/>
                    <a:gd name="T4" fmla="*/ 415 w 415"/>
                    <a:gd name="T5" fmla="*/ 293 h 328"/>
                    <a:gd name="T6" fmla="*/ 26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3"/>
                      </a:lnTo>
                      <a:lnTo>
                        <a:pt x="26"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2" name="iśľîḓê">
                  <a:extLst>
                    <a:ext uri="{FF2B5EF4-FFF2-40B4-BE49-F238E27FC236}">
                      <a16:creationId xmlns:a16="http://schemas.microsoft.com/office/drawing/2014/main" id="{9BC2D688-538A-48FF-B8C0-27D487A5206E}"/>
                    </a:ext>
                  </a:extLst>
                </p:cNvPr>
                <p:cNvSpPr/>
                <p:nvPr/>
              </p:nvSpPr>
              <p:spPr bwMode="auto">
                <a:xfrm>
                  <a:off x="3883074" y="3934185"/>
                  <a:ext cx="174588" cy="138829"/>
                </a:xfrm>
                <a:custGeom>
                  <a:avLst/>
                  <a:gdLst>
                    <a:gd name="T0" fmla="*/ 0 w 415"/>
                    <a:gd name="T1" fmla="*/ 35 h 328"/>
                    <a:gd name="T2" fmla="*/ 389 w 415"/>
                    <a:gd name="T3" fmla="*/ 0 h 328"/>
                    <a:gd name="T4" fmla="*/ 415 w 415"/>
                    <a:gd name="T5" fmla="*/ 294 h 328"/>
                    <a:gd name="T6" fmla="*/ 27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9" y="0"/>
                      </a:lnTo>
                      <a:lnTo>
                        <a:pt x="415" y="294"/>
                      </a:lnTo>
                      <a:lnTo>
                        <a:pt x="27"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3" name="ïṩľîďè">
                  <a:extLst>
                    <a:ext uri="{FF2B5EF4-FFF2-40B4-BE49-F238E27FC236}">
                      <a16:creationId xmlns:a16="http://schemas.microsoft.com/office/drawing/2014/main" id="{941FFCE3-CE08-4FF1-8AAA-0F2E94EB4A66}"/>
                    </a:ext>
                  </a:extLst>
                </p:cNvPr>
                <p:cNvSpPr/>
                <p:nvPr/>
              </p:nvSpPr>
              <p:spPr bwMode="auto">
                <a:xfrm>
                  <a:off x="4085007" y="3915255"/>
                  <a:ext cx="174588" cy="138829"/>
                </a:xfrm>
                <a:custGeom>
                  <a:avLst/>
                  <a:gdLst>
                    <a:gd name="T0" fmla="*/ 0 w 415"/>
                    <a:gd name="T1" fmla="*/ 36 h 329"/>
                    <a:gd name="T2" fmla="*/ 389 w 415"/>
                    <a:gd name="T3" fmla="*/ 0 h 329"/>
                    <a:gd name="T4" fmla="*/ 415 w 415"/>
                    <a:gd name="T5" fmla="*/ 293 h 329"/>
                    <a:gd name="T6" fmla="*/ 27 w 415"/>
                    <a:gd name="T7" fmla="*/ 329 h 329"/>
                    <a:gd name="T8" fmla="*/ 0 w 415"/>
                    <a:gd name="T9" fmla="*/ 36 h 329"/>
                  </a:gdLst>
                  <a:ahLst/>
                  <a:cxnLst>
                    <a:cxn ang="0">
                      <a:pos x="T0" y="T1"/>
                    </a:cxn>
                    <a:cxn ang="0">
                      <a:pos x="T2" y="T3"/>
                    </a:cxn>
                    <a:cxn ang="0">
                      <a:pos x="T4" y="T5"/>
                    </a:cxn>
                    <a:cxn ang="0">
                      <a:pos x="T6" y="T7"/>
                    </a:cxn>
                    <a:cxn ang="0">
                      <a:pos x="T8" y="T9"/>
                    </a:cxn>
                  </a:cxnLst>
                  <a:rect l="0" t="0" r="r" b="b"/>
                  <a:pathLst>
                    <a:path w="415" h="329">
                      <a:moveTo>
                        <a:pt x="0" y="36"/>
                      </a:moveTo>
                      <a:lnTo>
                        <a:pt x="389" y="0"/>
                      </a:lnTo>
                      <a:lnTo>
                        <a:pt x="415" y="293"/>
                      </a:lnTo>
                      <a:lnTo>
                        <a:pt x="27" y="329"/>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4" name="îŝľiḋè">
                  <a:extLst>
                    <a:ext uri="{FF2B5EF4-FFF2-40B4-BE49-F238E27FC236}">
                      <a16:creationId xmlns:a16="http://schemas.microsoft.com/office/drawing/2014/main" id="{BA4B8CA6-2BDE-4C2A-8097-C2F94BD69AA8}"/>
                    </a:ext>
                  </a:extLst>
                </p:cNvPr>
                <p:cNvSpPr/>
                <p:nvPr/>
              </p:nvSpPr>
              <p:spPr bwMode="auto">
                <a:xfrm>
                  <a:off x="4276421" y="3898427"/>
                  <a:ext cx="174588" cy="138829"/>
                </a:xfrm>
                <a:custGeom>
                  <a:avLst/>
                  <a:gdLst>
                    <a:gd name="T0" fmla="*/ 0 w 415"/>
                    <a:gd name="T1" fmla="*/ 35 h 329"/>
                    <a:gd name="T2" fmla="*/ 388 w 415"/>
                    <a:gd name="T3" fmla="*/ 0 h 329"/>
                    <a:gd name="T4" fmla="*/ 415 w 415"/>
                    <a:gd name="T5" fmla="*/ 293 h 329"/>
                    <a:gd name="T6" fmla="*/ 27 w 415"/>
                    <a:gd name="T7" fmla="*/ 329 h 329"/>
                    <a:gd name="T8" fmla="*/ 0 w 415"/>
                    <a:gd name="T9" fmla="*/ 35 h 329"/>
                  </a:gdLst>
                  <a:ahLst/>
                  <a:cxnLst>
                    <a:cxn ang="0">
                      <a:pos x="T0" y="T1"/>
                    </a:cxn>
                    <a:cxn ang="0">
                      <a:pos x="T2" y="T3"/>
                    </a:cxn>
                    <a:cxn ang="0">
                      <a:pos x="T4" y="T5"/>
                    </a:cxn>
                    <a:cxn ang="0">
                      <a:pos x="T6" y="T7"/>
                    </a:cxn>
                    <a:cxn ang="0">
                      <a:pos x="T8" y="T9"/>
                    </a:cxn>
                  </a:cxnLst>
                  <a:rect l="0" t="0" r="r" b="b"/>
                  <a:pathLst>
                    <a:path w="415" h="329">
                      <a:moveTo>
                        <a:pt x="0" y="35"/>
                      </a:moveTo>
                      <a:lnTo>
                        <a:pt x="388" y="0"/>
                      </a:lnTo>
                      <a:lnTo>
                        <a:pt x="415" y="293"/>
                      </a:lnTo>
                      <a:lnTo>
                        <a:pt x="27" y="329"/>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5" name="iSḻiḓê">
                  <a:extLst>
                    <a:ext uri="{FF2B5EF4-FFF2-40B4-BE49-F238E27FC236}">
                      <a16:creationId xmlns:a16="http://schemas.microsoft.com/office/drawing/2014/main" id="{021AF122-10CF-42EF-81A3-AAAB3A1B3473}"/>
                    </a:ext>
                  </a:extLst>
                </p:cNvPr>
                <p:cNvSpPr/>
                <p:nvPr/>
              </p:nvSpPr>
              <p:spPr bwMode="auto">
                <a:xfrm>
                  <a:off x="4461526" y="3881599"/>
                  <a:ext cx="174588" cy="138829"/>
                </a:xfrm>
                <a:custGeom>
                  <a:avLst/>
                  <a:gdLst>
                    <a:gd name="T0" fmla="*/ 0 w 414"/>
                    <a:gd name="T1" fmla="*/ 36 h 329"/>
                    <a:gd name="T2" fmla="*/ 388 w 414"/>
                    <a:gd name="T3" fmla="*/ 0 h 329"/>
                    <a:gd name="T4" fmla="*/ 414 w 414"/>
                    <a:gd name="T5" fmla="*/ 293 h 329"/>
                    <a:gd name="T6" fmla="*/ 26 w 414"/>
                    <a:gd name="T7" fmla="*/ 329 h 329"/>
                    <a:gd name="T8" fmla="*/ 0 w 414"/>
                    <a:gd name="T9" fmla="*/ 36 h 329"/>
                  </a:gdLst>
                  <a:ahLst/>
                  <a:cxnLst>
                    <a:cxn ang="0">
                      <a:pos x="T0" y="T1"/>
                    </a:cxn>
                    <a:cxn ang="0">
                      <a:pos x="T2" y="T3"/>
                    </a:cxn>
                    <a:cxn ang="0">
                      <a:pos x="T4" y="T5"/>
                    </a:cxn>
                    <a:cxn ang="0">
                      <a:pos x="T6" y="T7"/>
                    </a:cxn>
                    <a:cxn ang="0">
                      <a:pos x="T8" y="T9"/>
                    </a:cxn>
                  </a:cxnLst>
                  <a:rect l="0" t="0" r="r" b="b"/>
                  <a:pathLst>
                    <a:path w="414" h="329">
                      <a:moveTo>
                        <a:pt x="0" y="36"/>
                      </a:moveTo>
                      <a:lnTo>
                        <a:pt x="388" y="0"/>
                      </a:lnTo>
                      <a:lnTo>
                        <a:pt x="414" y="293"/>
                      </a:lnTo>
                      <a:lnTo>
                        <a:pt x="26" y="329"/>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6" name="î$ḻíḋe">
                  <a:extLst>
                    <a:ext uri="{FF2B5EF4-FFF2-40B4-BE49-F238E27FC236}">
                      <a16:creationId xmlns:a16="http://schemas.microsoft.com/office/drawing/2014/main" id="{A5133B95-343C-470F-B8A8-CCBC27177426}"/>
                    </a:ext>
                  </a:extLst>
                </p:cNvPr>
                <p:cNvSpPr/>
                <p:nvPr/>
              </p:nvSpPr>
              <p:spPr bwMode="auto">
                <a:xfrm>
                  <a:off x="4650838" y="3864772"/>
                  <a:ext cx="174588" cy="138829"/>
                </a:xfrm>
                <a:custGeom>
                  <a:avLst/>
                  <a:gdLst>
                    <a:gd name="T0" fmla="*/ 0 w 414"/>
                    <a:gd name="T1" fmla="*/ 35 h 328"/>
                    <a:gd name="T2" fmla="*/ 388 w 414"/>
                    <a:gd name="T3" fmla="*/ 0 h 328"/>
                    <a:gd name="T4" fmla="*/ 414 w 414"/>
                    <a:gd name="T5" fmla="*/ 293 h 328"/>
                    <a:gd name="T6" fmla="*/ 26 w 414"/>
                    <a:gd name="T7" fmla="*/ 328 h 328"/>
                    <a:gd name="T8" fmla="*/ 0 w 414"/>
                    <a:gd name="T9" fmla="*/ 35 h 328"/>
                  </a:gdLst>
                  <a:ahLst/>
                  <a:cxnLst>
                    <a:cxn ang="0">
                      <a:pos x="T0" y="T1"/>
                    </a:cxn>
                    <a:cxn ang="0">
                      <a:pos x="T2" y="T3"/>
                    </a:cxn>
                    <a:cxn ang="0">
                      <a:pos x="T4" y="T5"/>
                    </a:cxn>
                    <a:cxn ang="0">
                      <a:pos x="T6" y="T7"/>
                    </a:cxn>
                    <a:cxn ang="0">
                      <a:pos x="T8" y="T9"/>
                    </a:cxn>
                  </a:cxnLst>
                  <a:rect l="0" t="0" r="r" b="b"/>
                  <a:pathLst>
                    <a:path w="414" h="328">
                      <a:moveTo>
                        <a:pt x="0" y="35"/>
                      </a:moveTo>
                      <a:lnTo>
                        <a:pt x="388" y="0"/>
                      </a:lnTo>
                      <a:lnTo>
                        <a:pt x="414" y="293"/>
                      </a:lnTo>
                      <a:lnTo>
                        <a:pt x="26"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7" name="îślîdé">
                  <a:extLst>
                    <a:ext uri="{FF2B5EF4-FFF2-40B4-BE49-F238E27FC236}">
                      <a16:creationId xmlns:a16="http://schemas.microsoft.com/office/drawing/2014/main" id="{D85286FB-D45D-41F7-82C8-291940C24515}"/>
                    </a:ext>
                  </a:extLst>
                </p:cNvPr>
                <p:cNvSpPr/>
                <p:nvPr/>
              </p:nvSpPr>
              <p:spPr bwMode="auto">
                <a:xfrm>
                  <a:off x="2444305" y="4047772"/>
                  <a:ext cx="300796" cy="149347"/>
                </a:xfrm>
                <a:custGeom>
                  <a:avLst/>
                  <a:gdLst>
                    <a:gd name="T0" fmla="*/ 0 w 715"/>
                    <a:gd name="T1" fmla="*/ 62 h 356"/>
                    <a:gd name="T2" fmla="*/ 688 w 715"/>
                    <a:gd name="T3" fmla="*/ 0 h 356"/>
                    <a:gd name="T4" fmla="*/ 715 w 715"/>
                    <a:gd name="T5" fmla="*/ 293 h 356"/>
                    <a:gd name="T6" fmla="*/ 26 w 715"/>
                    <a:gd name="T7" fmla="*/ 356 h 356"/>
                    <a:gd name="T8" fmla="*/ 0 w 715"/>
                    <a:gd name="T9" fmla="*/ 62 h 356"/>
                  </a:gdLst>
                  <a:ahLst/>
                  <a:cxnLst>
                    <a:cxn ang="0">
                      <a:pos x="T0" y="T1"/>
                    </a:cxn>
                    <a:cxn ang="0">
                      <a:pos x="T2" y="T3"/>
                    </a:cxn>
                    <a:cxn ang="0">
                      <a:pos x="T4" y="T5"/>
                    </a:cxn>
                    <a:cxn ang="0">
                      <a:pos x="T6" y="T7"/>
                    </a:cxn>
                    <a:cxn ang="0">
                      <a:pos x="T8" y="T9"/>
                    </a:cxn>
                  </a:cxnLst>
                  <a:rect l="0" t="0" r="r" b="b"/>
                  <a:pathLst>
                    <a:path w="715" h="356">
                      <a:moveTo>
                        <a:pt x="0" y="62"/>
                      </a:moveTo>
                      <a:lnTo>
                        <a:pt x="688" y="0"/>
                      </a:lnTo>
                      <a:lnTo>
                        <a:pt x="715" y="293"/>
                      </a:lnTo>
                      <a:lnTo>
                        <a:pt x="26" y="356"/>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8" name="iṩḷiḍe">
                  <a:extLst>
                    <a:ext uri="{FF2B5EF4-FFF2-40B4-BE49-F238E27FC236}">
                      <a16:creationId xmlns:a16="http://schemas.microsoft.com/office/drawing/2014/main" id="{9FBC7EF9-A75E-4400-8BE9-4515A4DF6CCF}"/>
                    </a:ext>
                  </a:extLst>
                </p:cNvPr>
                <p:cNvSpPr/>
                <p:nvPr/>
              </p:nvSpPr>
              <p:spPr bwMode="auto">
                <a:xfrm>
                  <a:off x="2867101" y="4180291"/>
                  <a:ext cx="174588" cy="138829"/>
                </a:xfrm>
                <a:custGeom>
                  <a:avLst/>
                  <a:gdLst>
                    <a:gd name="T0" fmla="*/ 0 w 415"/>
                    <a:gd name="T1" fmla="*/ 36 h 329"/>
                    <a:gd name="T2" fmla="*/ 388 w 415"/>
                    <a:gd name="T3" fmla="*/ 0 h 329"/>
                    <a:gd name="T4" fmla="*/ 415 w 415"/>
                    <a:gd name="T5" fmla="*/ 293 h 329"/>
                    <a:gd name="T6" fmla="*/ 27 w 415"/>
                    <a:gd name="T7" fmla="*/ 329 h 329"/>
                    <a:gd name="T8" fmla="*/ 0 w 415"/>
                    <a:gd name="T9" fmla="*/ 36 h 329"/>
                  </a:gdLst>
                  <a:ahLst/>
                  <a:cxnLst>
                    <a:cxn ang="0">
                      <a:pos x="T0" y="T1"/>
                    </a:cxn>
                    <a:cxn ang="0">
                      <a:pos x="T2" y="T3"/>
                    </a:cxn>
                    <a:cxn ang="0">
                      <a:pos x="T4" y="T5"/>
                    </a:cxn>
                    <a:cxn ang="0">
                      <a:pos x="T6" y="T7"/>
                    </a:cxn>
                    <a:cxn ang="0">
                      <a:pos x="T8" y="T9"/>
                    </a:cxn>
                  </a:cxnLst>
                  <a:rect l="0" t="0" r="r" b="b"/>
                  <a:pathLst>
                    <a:path w="415" h="329">
                      <a:moveTo>
                        <a:pt x="0" y="36"/>
                      </a:moveTo>
                      <a:lnTo>
                        <a:pt x="388" y="0"/>
                      </a:lnTo>
                      <a:lnTo>
                        <a:pt x="415" y="293"/>
                      </a:lnTo>
                      <a:lnTo>
                        <a:pt x="27" y="329"/>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9" name="îsļíďê">
                  <a:extLst>
                    <a:ext uri="{FF2B5EF4-FFF2-40B4-BE49-F238E27FC236}">
                      <a16:creationId xmlns:a16="http://schemas.microsoft.com/office/drawing/2014/main" id="{5DC1D1FB-DAD2-4C2A-94EF-EAF7F0F755CE}"/>
                    </a:ext>
                  </a:extLst>
                </p:cNvPr>
                <p:cNvSpPr/>
                <p:nvPr/>
              </p:nvSpPr>
              <p:spPr bwMode="auto">
                <a:xfrm>
                  <a:off x="3052206" y="4163463"/>
                  <a:ext cx="174588" cy="138829"/>
                </a:xfrm>
                <a:custGeom>
                  <a:avLst/>
                  <a:gdLst>
                    <a:gd name="T0" fmla="*/ 0 w 414"/>
                    <a:gd name="T1" fmla="*/ 35 h 328"/>
                    <a:gd name="T2" fmla="*/ 388 w 414"/>
                    <a:gd name="T3" fmla="*/ 0 h 328"/>
                    <a:gd name="T4" fmla="*/ 414 w 414"/>
                    <a:gd name="T5" fmla="*/ 293 h 328"/>
                    <a:gd name="T6" fmla="*/ 26 w 414"/>
                    <a:gd name="T7" fmla="*/ 328 h 328"/>
                    <a:gd name="T8" fmla="*/ 0 w 414"/>
                    <a:gd name="T9" fmla="*/ 35 h 328"/>
                  </a:gdLst>
                  <a:ahLst/>
                  <a:cxnLst>
                    <a:cxn ang="0">
                      <a:pos x="T0" y="T1"/>
                    </a:cxn>
                    <a:cxn ang="0">
                      <a:pos x="T2" y="T3"/>
                    </a:cxn>
                    <a:cxn ang="0">
                      <a:pos x="T4" y="T5"/>
                    </a:cxn>
                    <a:cxn ang="0">
                      <a:pos x="T6" y="T7"/>
                    </a:cxn>
                    <a:cxn ang="0">
                      <a:pos x="T8" y="T9"/>
                    </a:cxn>
                  </a:cxnLst>
                  <a:rect l="0" t="0" r="r" b="b"/>
                  <a:pathLst>
                    <a:path w="414" h="328">
                      <a:moveTo>
                        <a:pt x="0" y="35"/>
                      </a:moveTo>
                      <a:lnTo>
                        <a:pt x="388" y="0"/>
                      </a:lnTo>
                      <a:lnTo>
                        <a:pt x="414" y="293"/>
                      </a:lnTo>
                      <a:lnTo>
                        <a:pt x="26"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0" name="iṩlîdè">
                  <a:extLst>
                    <a:ext uri="{FF2B5EF4-FFF2-40B4-BE49-F238E27FC236}">
                      <a16:creationId xmlns:a16="http://schemas.microsoft.com/office/drawing/2014/main" id="{F2132FCD-CE1E-424A-8B7C-6778145BEED4}"/>
                    </a:ext>
                  </a:extLst>
                </p:cNvPr>
                <p:cNvSpPr/>
                <p:nvPr/>
              </p:nvSpPr>
              <p:spPr bwMode="auto">
                <a:xfrm>
                  <a:off x="3245724" y="4146636"/>
                  <a:ext cx="174588" cy="138829"/>
                </a:xfrm>
                <a:custGeom>
                  <a:avLst/>
                  <a:gdLst>
                    <a:gd name="T0" fmla="*/ 0 w 415"/>
                    <a:gd name="T1" fmla="*/ 35 h 329"/>
                    <a:gd name="T2" fmla="*/ 389 w 415"/>
                    <a:gd name="T3" fmla="*/ 0 h 329"/>
                    <a:gd name="T4" fmla="*/ 415 w 415"/>
                    <a:gd name="T5" fmla="*/ 293 h 329"/>
                    <a:gd name="T6" fmla="*/ 27 w 415"/>
                    <a:gd name="T7" fmla="*/ 329 h 329"/>
                    <a:gd name="T8" fmla="*/ 0 w 415"/>
                    <a:gd name="T9" fmla="*/ 35 h 329"/>
                  </a:gdLst>
                  <a:ahLst/>
                  <a:cxnLst>
                    <a:cxn ang="0">
                      <a:pos x="T0" y="T1"/>
                    </a:cxn>
                    <a:cxn ang="0">
                      <a:pos x="T2" y="T3"/>
                    </a:cxn>
                    <a:cxn ang="0">
                      <a:pos x="T4" y="T5"/>
                    </a:cxn>
                    <a:cxn ang="0">
                      <a:pos x="T6" y="T7"/>
                    </a:cxn>
                    <a:cxn ang="0">
                      <a:pos x="T8" y="T9"/>
                    </a:cxn>
                  </a:cxnLst>
                  <a:rect l="0" t="0" r="r" b="b"/>
                  <a:pathLst>
                    <a:path w="415" h="329">
                      <a:moveTo>
                        <a:pt x="0" y="35"/>
                      </a:moveTo>
                      <a:lnTo>
                        <a:pt x="389" y="0"/>
                      </a:lnTo>
                      <a:lnTo>
                        <a:pt x="415" y="293"/>
                      </a:lnTo>
                      <a:lnTo>
                        <a:pt x="27" y="329"/>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1" name="íšľîďé">
                  <a:extLst>
                    <a:ext uri="{FF2B5EF4-FFF2-40B4-BE49-F238E27FC236}">
                      <a16:creationId xmlns:a16="http://schemas.microsoft.com/office/drawing/2014/main" id="{998A9CCA-0520-4775-A493-3348DD5B0F28}"/>
                    </a:ext>
                  </a:extLst>
                </p:cNvPr>
                <p:cNvSpPr/>
                <p:nvPr/>
              </p:nvSpPr>
              <p:spPr bwMode="auto">
                <a:xfrm>
                  <a:off x="3430829" y="4129808"/>
                  <a:ext cx="174588" cy="138829"/>
                </a:xfrm>
                <a:custGeom>
                  <a:avLst/>
                  <a:gdLst>
                    <a:gd name="T0" fmla="*/ 0 w 415"/>
                    <a:gd name="T1" fmla="*/ 35 h 329"/>
                    <a:gd name="T2" fmla="*/ 388 w 415"/>
                    <a:gd name="T3" fmla="*/ 0 h 329"/>
                    <a:gd name="T4" fmla="*/ 415 w 415"/>
                    <a:gd name="T5" fmla="*/ 294 h 329"/>
                    <a:gd name="T6" fmla="*/ 26 w 415"/>
                    <a:gd name="T7" fmla="*/ 329 h 329"/>
                    <a:gd name="T8" fmla="*/ 0 w 415"/>
                    <a:gd name="T9" fmla="*/ 35 h 329"/>
                  </a:gdLst>
                  <a:ahLst/>
                  <a:cxnLst>
                    <a:cxn ang="0">
                      <a:pos x="T0" y="T1"/>
                    </a:cxn>
                    <a:cxn ang="0">
                      <a:pos x="T2" y="T3"/>
                    </a:cxn>
                    <a:cxn ang="0">
                      <a:pos x="T4" y="T5"/>
                    </a:cxn>
                    <a:cxn ang="0">
                      <a:pos x="T6" y="T7"/>
                    </a:cxn>
                    <a:cxn ang="0">
                      <a:pos x="T8" y="T9"/>
                    </a:cxn>
                  </a:cxnLst>
                  <a:rect l="0" t="0" r="r" b="b"/>
                  <a:pathLst>
                    <a:path w="415" h="329">
                      <a:moveTo>
                        <a:pt x="0" y="35"/>
                      </a:moveTo>
                      <a:lnTo>
                        <a:pt x="388" y="0"/>
                      </a:lnTo>
                      <a:lnTo>
                        <a:pt x="415" y="294"/>
                      </a:lnTo>
                      <a:lnTo>
                        <a:pt x="26" y="329"/>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2" name="ïṥliďé">
                  <a:extLst>
                    <a:ext uri="{FF2B5EF4-FFF2-40B4-BE49-F238E27FC236}">
                      <a16:creationId xmlns:a16="http://schemas.microsoft.com/office/drawing/2014/main" id="{D92A0173-2CC1-465A-B1B3-EBFC78D73329}"/>
                    </a:ext>
                  </a:extLst>
                </p:cNvPr>
                <p:cNvSpPr/>
                <p:nvPr/>
              </p:nvSpPr>
              <p:spPr bwMode="auto">
                <a:xfrm>
                  <a:off x="3618038" y="4112980"/>
                  <a:ext cx="174588" cy="138829"/>
                </a:xfrm>
                <a:custGeom>
                  <a:avLst/>
                  <a:gdLst>
                    <a:gd name="T0" fmla="*/ 0 w 414"/>
                    <a:gd name="T1" fmla="*/ 35 h 329"/>
                    <a:gd name="T2" fmla="*/ 388 w 414"/>
                    <a:gd name="T3" fmla="*/ 0 h 329"/>
                    <a:gd name="T4" fmla="*/ 414 w 414"/>
                    <a:gd name="T5" fmla="*/ 293 h 329"/>
                    <a:gd name="T6" fmla="*/ 26 w 414"/>
                    <a:gd name="T7" fmla="*/ 329 h 329"/>
                    <a:gd name="T8" fmla="*/ 0 w 414"/>
                    <a:gd name="T9" fmla="*/ 35 h 329"/>
                  </a:gdLst>
                  <a:ahLst/>
                  <a:cxnLst>
                    <a:cxn ang="0">
                      <a:pos x="T0" y="T1"/>
                    </a:cxn>
                    <a:cxn ang="0">
                      <a:pos x="T2" y="T3"/>
                    </a:cxn>
                    <a:cxn ang="0">
                      <a:pos x="T4" y="T5"/>
                    </a:cxn>
                    <a:cxn ang="0">
                      <a:pos x="T6" y="T7"/>
                    </a:cxn>
                    <a:cxn ang="0">
                      <a:pos x="T8" y="T9"/>
                    </a:cxn>
                  </a:cxnLst>
                  <a:rect l="0" t="0" r="r" b="b"/>
                  <a:pathLst>
                    <a:path w="414" h="329">
                      <a:moveTo>
                        <a:pt x="0" y="35"/>
                      </a:moveTo>
                      <a:lnTo>
                        <a:pt x="388" y="0"/>
                      </a:lnTo>
                      <a:lnTo>
                        <a:pt x="414" y="293"/>
                      </a:lnTo>
                      <a:lnTo>
                        <a:pt x="26" y="329"/>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3" name="iSļïďé">
                  <a:extLst>
                    <a:ext uri="{FF2B5EF4-FFF2-40B4-BE49-F238E27FC236}">
                      <a16:creationId xmlns:a16="http://schemas.microsoft.com/office/drawing/2014/main" id="{52AFFD9E-3C4A-459F-8FCE-23E549074B44}"/>
                    </a:ext>
                  </a:extLst>
                </p:cNvPr>
                <p:cNvSpPr/>
                <p:nvPr/>
              </p:nvSpPr>
              <p:spPr bwMode="auto">
                <a:xfrm>
                  <a:off x="3803143" y="4096152"/>
                  <a:ext cx="174588" cy="136726"/>
                </a:xfrm>
                <a:custGeom>
                  <a:avLst/>
                  <a:gdLst>
                    <a:gd name="T0" fmla="*/ 0 w 415"/>
                    <a:gd name="T1" fmla="*/ 35 h 328"/>
                    <a:gd name="T2" fmla="*/ 388 w 415"/>
                    <a:gd name="T3" fmla="*/ 0 h 328"/>
                    <a:gd name="T4" fmla="*/ 415 w 415"/>
                    <a:gd name="T5" fmla="*/ 293 h 328"/>
                    <a:gd name="T6" fmla="*/ 27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3"/>
                      </a:lnTo>
                      <a:lnTo>
                        <a:pt x="27"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4" name="íšļîḓé">
                  <a:extLst>
                    <a:ext uri="{FF2B5EF4-FFF2-40B4-BE49-F238E27FC236}">
                      <a16:creationId xmlns:a16="http://schemas.microsoft.com/office/drawing/2014/main" id="{EEDF84AC-E7C1-4F36-9B9A-2C4889FC2E01}"/>
                    </a:ext>
                  </a:extLst>
                </p:cNvPr>
                <p:cNvSpPr/>
                <p:nvPr/>
              </p:nvSpPr>
              <p:spPr bwMode="auto">
                <a:xfrm>
                  <a:off x="4198594" y="4060393"/>
                  <a:ext cx="174588" cy="136726"/>
                </a:xfrm>
                <a:custGeom>
                  <a:avLst/>
                  <a:gdLst>
                    <a:gd name="T0" fmla="*/ 0 w 415"/>
                    <a:gd name="T1" fmla="*/ 35 h 328"/>
                    <a:gd name="T2" fmla="*/ 388 w 415"/>
                    <a:gd name="T3" fmla="*/ 0 h 328"/>
                    <a:gd name="T4" fmla="*/ 415 w 415"/>
                    <a:gd name="T5" fmla="*/ 293 h 328"/>
                    <a:gd name="T6" fmla="*/ 27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3"/>
                      </a:lnTo>
                      <a:lnTo>
                        <a:pt x="27"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5" name="íślidê">
                  <a:extLst>
                    <a:ext uri="{FF2B5EF4-FFF2-40B4-BE49-F238E27FC236}">
                      <a16:creationId xmlns:a16="http://schemas.microsoft.com/office/drawing/2014/main" id="{C2F9E744-68FC-4272-82DD-076F94C76B1D}"/>
                    </a:ext>
                  </a:extLst>
                </p:cNvPr>
                <p:cNvSpPr/>
                <p:nvPr/>
              </p:nvSpPr>
              <p:spPr bwMode="auto">
                <a:xfrm>
                  <a:off x="4383699" y="4043565"/>
                  <a:ext cx="174588" cy="138829"/>
                </a:xfrm>
                <a:custGeom>
                  <a:avLst/>
                  <a:gdLst>
                    <a:gd name="T0" fmla="*/ 0 w 414"/>
                    <a:gd name="T1" fmla="*/ 35 h 329"/>
                    <a:gd name="T2" fmla="*/ 388 w 414"/>
                    <a:gd name="T3" fmla="*/ 0 h 329"/>
                    <a:gd name="T4" fmla="*/ 414 w 414"/>
                    <a:gd name="T5" fmla="*/ 293 h 329"/>
                    <a:gd name="T6" fmla="*/ 26 w 414"/>
                    <a:gd name="T7" fmla="*/ 329 h 329"/>
                    <a:gd name="T8" fmla="*/ 0 w 414"/>
                    <a:gd name="T9" fmla="*/ 35 h 329"/>
                  </a:gdLst>
                  <a:ahLst/>
                  <a:cxnLst>
                    <a:cxn ang="0">
                      <a:pos x="T0" y="T1"/>
                    </a:cxn>
                    <a:cxn ang="0">
                      <a:pos x="T2" y="T3"/>
                    </a:cxn>
                    <a:cxn ang="0">
                      <a:pos x="T4" y="T5"/>
                    </a:cxn>
                    <a:cxn ang="0">
                      <a:pos x="T6" y="T7"/>
                    </a:cxn>
                    <a:cxn ang="0">
                      <a:pos x="T8" y="T9"/>
                    </a:cxn>
                  </a:cxnLst>
                  <a:rect l="0" t="0" r="r" b="b"/>
                  <a:pathLst>
                    <a:path w="414" h="329">
                      <a:moveTo>
                        <a:pt x="0" y="35"/>
                      </a:moveTo>
                      <a:lnTo>
                        <a:pt x="388" y="0"/>
                      </a:lnTo>
                      <a:lnTo>
                        <a:pt x="414" y="293"/>
                      </a:lnTo>
                      <a:lnTo>
                        <a:pt x="26" y="329"/>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6" name="ïSlïḋè">
                  <a:extLst>
                    <a:ext uri="{FF2B5EF4-FFF2-40B4-BE49-F238E27FC236}">
                      <a16:creationId xmlns:a16="http://schemas.microsoft.com/office/drawing/2014/main" id="{C512F043-6AB7-46A6-B80F-5616CAC63EB1}"/>
                    </a:ext>
                  </a:extLst>
                </p:cNvPr>
                <p:cNvSpPr/>
                <p:nvPr/>
              </p:nvSpPr>
              <p:spPr bwMode="auto">
                <a:xfrm>
                  <a:off x="4573010" y="4026738"/>
                  <a:ext cx="172484" cy="136726"/>
                </a:xfrm>
                <a:custGeom>
                  <a:avLst/>
                  <a:gdLst>
                    <a:gd name="T0" fmla="*/ 0 w 414"/>
                    <a:gd name="T1" fmla="*/ 36 h 329"/>
                    <a:gd name="T2" fmla="*/ 388 w 414"/>
                    <a:gd name="T3" fmla="*/ 0 h 329"/>
                    <a:gd name="T4" fmla="*/ 414 w 414"/>
                    <a:gd name="T5" fmla="*/ 294 h 329"/>
                    <a:gd name="T6" fmla="*/ 26 w 414"/>
                    <a:gd name="T7" fmla="*/ 329 h 329"/>
                    <a:gd name="T8" fmla="*/ 0 w 414"/>
                    <a:gd name="T9" fmla="*/ 36 h 329"/>
                  </a:gdLst>
                  <a:ahLst/>
                  <a:cxnLst>
                    <a:cxn ang="0">
                      <a:pos x="T0" y="T1"/>
                    </a:cxn>
                    <a:cxn ang="0">
                      <a:pos x="T2" y="T3"/>
                    </a:cxn>
                    <a:cxn ang="0">
                      <a:pos x="T4" y="T5"/>
                    </a:cxn>
                    <a:cxn ang="0">
                      <a:pos x="T6" y="T7"/>
                    </a:cxn>
                    <a:cxn ang="0">
                      <a:pos x="T8" y="T9"/>
                    </a:cxn>
                  </a:cxnLst>
                  <a:rect l="0" t="0" r="r" b="b"/>
                  <a:pathLst>
                    <a:path w="414" h="329">
                      <a:moveTo>
                        <a:pt x="0" y="36"/>
                      </a:moveTo>
                      <a:lnTo>
                        <a:pt x="388" y="0"/>
                      </a:lnTo>
                      <a:lnTo>
                        <a:pt x="414" y="294"/>
                      </a:lnTo>
                      <a:lnTo>
                        <a:pt x="26" y="329"/>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7" name="iṣļiḍê">
                  <a:extLst>
                    <a:ext uri="{FF2B5EF4-FFF2-40B4-BE49-F238E27FC236}">
                      <a16:creationId xmlns:a16="http://schemas.microsoft.com/office/drawing/2014/main" id="{5DF718E9-E702-4CB3-B776-E59773674933}"/>
                    </a:ext>
                  </a:extLst>
                </p:cNvPr>
                <p:cNvSpPr/>
                <p:nvPr/>
              </p:nvSpPr>
              <p:spPr bwMode="auto">
                <a:xfrm>
                  <a:off x="2454822" y="4192912"/>
                  <a:ext cx="384934" cy="157760"/>
                </a:xfrm>
                <a:custGeom>
                  <a:avLst/>
                  <a:gdLst>
                    <a:gd name="T0" fmla="*/ 0 w 916"/>
                    <a:gd name="T1" fmla="*/ 80 h 374"/>
                    <a:gd name="T2" fmla="*/ 889 w 916"/>
                    <a:gd name="T3" fmla="*/ 0 h 374"/>
                    <a:gd name="T4" fmla="*/ 916 w 916"/>
                    <a:gd name="T5" fmla="*/ 293 h 374"/>
                    <a:gd name="T6" fmla="*/ 27 w 916"/>
                    <a:gd name="T7" fmla="*/ 374 h 374"/>
                    <a:gd name="T8" fmla="*/ 0 w 916"/>
                    <a:gd name="T9" fmla="*/ 80 h 374"/>
                  </a:gdLst>
                  <a:ahLst/>
                  <a:cxnLst>
                    <a:cxn ang="0">
                      <a:pos x="T0" y="T1"/>
                    </a:cxn>
                    <a:cxn ang="0">
                      <a:pos x="T2" y="T3"/>
                    </a:cxn>
                    <a:cxn ang="0">
                      <a:pos x="T4" y="T5"/>
                    </a:cxn>
                    <a:cxn ang="0">
                      <a:pos x="T6" y="T7"/>
                    </a:cxn>
                    <a:cxn ang="0">
                      <a:pos x="T8" y="T9"/>
                    </a:cxn>
                  </a:cxnLst>
                  <a:rect l="0" t="0" r="r" b="b"/>
                  <a:pathLst>
                    <a:path w="916" h="374">
                      <a:moveTo>
                        <a:pt x="0" y="80"/>
                      </a:moveTo>
                      <a:lnTo>
                        <a:pt x="889" y="0"/>
                      </a:lnTo>
                      <a:lnTo>
                        <a:pt x="916" y="293"/>
                      </a:lnTo>
                      <a:lnTo>
                        <a:pt x="27" y="374"/>
                      </a:lnTo>
                      <a:lnTo>
                        <a:pt x="0" y="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8" name="ïṡlïḋê">
                  <a:extLst>
                    <a:ext uri="{FF2B5EF4-FFF2-40B4-BE49-F238E27FC236}">
                      <a16:creationId xmlns:a16="http://schemas.microsoft.com/office/drawing/2014/main" id="{210474FC-46B7-4093-BBE1-01494D9565D4}"/>
                    </a:ext>
                  </a:extLst>
                </p:cNvPr>
                <p:cNvSpPr/>
                <p:nvPr/>
              </p:nvSpPr>
              <p:spPr bwMode="auto">
                <a:xfrm>
                  <a:off x="4762322" y="3995186"/>
                  <a:ext cx="323933" cy="151449"/>
                </a:xfrm>
                <a:custGeom>
                  <a:avLst/>
                  <a:gdLst>
                    <a:gd name="T0" fmla="*/ 0 w 770"/>
                    <a:gd name="T1" fmla="*/ 67 h 360"/>
                    <a:gd name="T2" fmla="*/ 744 w 770"/>
                    <a:gd name="T3" fmla="*/ 0 h 360"/>
                    <a:gd name="T4" fmla="*/ 770 w 770"/>
                    <a:gd name="T5" fmla="*/ 293 h 360"/>
                    <a:gd name="T6" fmla="*/ 26 w 770"/>
                    <a:gd name="T7" fmla="*/ 360 h 360"/>
                    <a:gd name="T8" fmla="*/ 0 w 770"/>
                    <a:gd name="T9" fmla="*/ 67 h 360"/>
                  </a:gdLst>
                  <a:ahLst/>
                  <a:cxnLst>
                    <a:cxn ang="0">
                      <a:pos x="T0" y="T1"/>
                    </a:cxn>
                    <a:cxn ang="0">
                      <a:pos x="T2" y="T3"/>
                    </a:cxn>
                    <a:cxn ang="0">
                      <a:pos x="T4" y="T5"/>
                    </a:cxn>
                    <a:cxn ang="0">
                      <a:pos x="T6" y="T7"/>
                    </a:cxn>
                    <a:cxn ang="0">
                      <a:pos x="T8" y="T9"/>
                    </a:cxn>
                  </a:cxnLst>
                  <a:rect l="0" t="0" r="r" b="b"/>
                  <a:pathLst>
                    <a:path w="770" h="360">
                      <a:moveTo>
                        <a:pt x="0" y="67"/>
                      </a:moveTo>
                      <a:lnTo>
                        <a:pt x="744" y="0"/>
                      </a:lnTo>
                      <a:lnTo>
                        <a:pt x="770" y="293"/>
                      </a:lnTo>
                      <a:lnTo>
                        <a:pt x="26" y="360"/>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9" name="íśļîḋe">
                  <a:extLst>
                    <a:ext uri="{FF2B5EF4-FFF2-40B4-BE49-F238E27FC236}">
                      <a16:creationId xmlns:a16="http://schemas.microsoft.com/office/drawing/2014/main" id="{2155E298-D3EC-4084-845F-601315070D65}"/>
                    </a:ext>
                  </a:extLst>
                </p:cNvPr>
                <p:cNvSpPr/>
                <p:nvPr/>
              </p:nvSpPr>
              <p:spPr bwMode="auto">
                <a:xfrm>
                  <a:off x="2467443" y="4375912"/>
                  <a:ext cx="174588" cy="136726"/>
                </a:xfrm>
                <a:custGeom>
                  <a:avLst/>
                  <a:gdLst>
                    <a:gd name="T0" fmla="*/ 0 w 415"/>
                    <a:gd name="T1" fmla="*/ 35 h 328"/>
                    <a:gd name="T2" fmla="*/ 388 w 415"/>
                    <a:gd name="T3" fmla="*/ 0 h 328"/>
                    <a:gd name="T4" fmla="*/ 415 w 415"/>
                    <a:gd name="T5" fmla="*/ 293 h 328"/>
                    <a:gd name="T6" fmla="*/ 27 w 415"/>
                    <a:gd name="T7" fmla="*/ 328 h 328"/>
                    <a:gd name="T8" fmla="*/ 0 w 415"/>
                    <a:gd name="T9" fmla="*/ 35 h 328"/>
                  </a:gdLst>
                  <a:ahLst/>
                  <a:cxnLst>
                    <a:cxn ang="0">
                      <a:pos x="T0" y="T1"/>
                    </a:cxn>
                    <a:cxn ang="0">
                      <a:pos x="T2" y="T3"/>
                    </a:cxn>
                    <a:cxn ang="0">
                      <a:pos x="T4" y="T5"/>
                    </a:cxn>
                    <a:cxn ang="0">
                      <a:pos x="T6" y="T7"/>
                    </a:cxn>
                    <a:cxn ang="0">
                      <a:pos x="T8" y="T9"/>
                    </a:cxn>
                  </a:cxnLst>
                  <a:rect l="0" t="0" r="r" b="b"/>
                  <a:pathLst>
                    <a:path w="415" h="328">
                      <a:moveTo>
                        <a:pt x="0" y="35"/>
                      </a:moveTo>
                      <a:lnTo>
                        <a:pt x="388" y="0"/>
                      </a:lnTo>
                      <a:lnTo>
                        <a:pt x="415" y="293"/>
                      </a:lnTo>
                      <a:lnTo>
                        <a:pt x="27" y="328"/>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0" name="ïṣ1ïḋé">
                  <a:extLst>
                    <a:ext uri="{FF2B5EF4-FFF2-40B4-BE49-F238E27FC236}">
                      <a16:creationId xmlns:a16="http://schemas.microsoft.com/office/drawing/2014/main" id="{4F44BBC2-D564-423D-8CA3-3D85C214C5D4}"/>
                    </a:ext>
                  </a:extLst>
                </p:cNvPr>
                <p:cNvSpPr/>
                <p:nvPr/>
              </p:nvSpPr>
              <p:spPr bwMode="auto">
                <a:xfrm>
                  <a:off x="2656755" y="4359085"/>
                  <a:ext cx="174588" cy="136726"/>
                </a:xfrm>
                <a:custGeom>
                  <a:avLst/>
                  <a:gdLst>
                    <a:gd name="T0" fmla="*/ 0 w 415"/>
                    <a:gd name="T1" fmla="*/ 36 h 329"/>
                    <a:gd name="T2" fmla="*/ 388 w 415"/>
                    <a:gd name="T3" fmla="*/ 0 h 329"/>
                    <a:gd name="T4" fmla="*/ 415 w 415"/>
                    <a:gd name="T5" fmla="*/ 293 h 329"/>
                    <a:gd name="T6" fmla="*/ 26 w 415"/>
                    <a:gd name="T7" fmla="*/ 329 h 329"/>
                    <a:gd name="T8" fmla="*/ 0 w 415"/>
                    <a:gd name="T9" fmla="*/ 36 h 329"/>
                  </a:gdLst>
                  <a:ahLst/>
                  <a:cxnLst>
                    <a:cxn ang="0">
                      <a:pos x="T0" y="T1"/>
                    </a:cxn>
                    <a:cxn ang="0">
                      <a:pos x="T2" y="T3"/>
                    </a:cxn>
                    <a:cxn ang="0">
                      <a:pos x="T4" y="T5"/>
                    </a:cxn>
                    <a:cxn ang="0">
                      <a:pos x="T6" y="T7"/>
                    </a:cxn>
                    <a:cxn ang="0">
                      <a:pos x="T8" y="T9"/>
                    </a:cxn>
                  </a:cxnLst>
                  <a:rect l="0" t="0" r="r" b="b"/>
                  <a:pathLst>
                    <a:path w="415" h="329">
                      <a:moveTo>
                        <a:pt x="0" y="36"/>
                      </a:moveTo>
                      <a:lnTo>
                        <a:pt x="388" y="0"/>
                      </a:lnTo>
                      <a:lnTo>
                        <a:pt x="415" y="293"/>
                      </a:lnTo>
                      <a:lnTo>
                        <a:pt x="26" y="329"/>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1" name="íṣľíḋê">
                  <a:extLst>
                    <a:ext uri="{FF2B5EF4-FFF2-40B4-BE49-F238E27FC236}">
                      <a16:creationId xmlns:a16="http://schemas.microsoft.com/office/drawing/2014/main" id="{0D26948F-A390-4FEB-8675-DF6C353AF4F2}"/>
                    </a:ext>
                  </a:extLst>
                </p:cNvPr>
                <p:cNvSpPr/>
                <p:nvPr/>
              </p:nvSpPr>
              <p:spPr bwMode="auto">
                <a:xfrm>
                  <a:off x="2841859" y="4342257"/>
                  <a:ext cx="174588" cy="136726"/>
                </a:xfrm>
                <a:custGeom>
                  <a:avLst/>
                  <a:gdLst>
                    <a:gd name="T0" fmla="*/ 0 w 415"/>
                    <a:gd name="T1" fmla="*/ 35 h 329"/>
                    <a:gd name="T2" fmla="*/ 389 w 415"/>
                    <a:gd name="T3" fmla="*/ 0 h 329"/>
                    <a:gd name="T4" fmla="*/ 415 w 415"/>
                    <a:gd name="T5" fmla="*/ 294 h 329"/>
                    <a:gd name="T6" fmla="*/ 27 w 415"/>
                    <a:gd name="T7" fmla="*/ 329 h 329"/>
                    <a:gd name="T8" fmla="*/ 0 w 415"/>
                    <a:gd name="T9" fmla="*/ 35 h 329"/>
                  </a:gdLst>
                  <a:ahLst/>
                  <a:cxnLst>
                    <a:cxn ang="0">
                      <a:pos x="T0" y="T1"/>
                    </a:cxn>
                    <a:cxn ang="0">
                      <a:pos x="T2" y="T3"/>
                    </a:cxn>
                    <a:cxn ang="0">
                      <a:pos x="T4" y="T5"/>
                    </a:cxn>
                    <a:cxn ang="0">
                      <a:pos x="T6" y="T7"/>
                    </a:cxn>
                    <a:cxn ang="0">
                      <a:pos x="T8" y="T9"/>
                    </a:cxn>
                  </a:cxnLst>
                  <a:rect l="0" t="0" r="r" b="b"/>
                  <a:pathLst>
                    <a:path w="415" h="329">
                      <a:moveTo>
                        <a:pt x="0" y="35"/>
                      </a:moveTo>
                      <a:lnTo>
                        <a:pt x="389" y="0"/>
                      </a:lnTo>
                      <a:lnTo>
                        <a:pt x="415" y="294"/>
                      </a:lnTo>
                      <a:lnTo>
                        <a:pt x="27" y="329"/>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2" name="íṡḷíḑè">
                  <a:extLst>
                    <a:ext uri="{FF2B5EF4-FFF2-40B4-BE49-F238E27FC236}">
                      <a16:creationId xmlns:a16="http://schemas.microsoft.com/office/drawing/2014/main" id="{B3FD9183-5631-435C-B1C2-6B96D381F7E5}"/>
                    </a:ext>
                  </a:extLst>
                </p:cNvPr>
                <p:cNvSpPr/>
                <p:nvPr/>
              </p:nvSpPr>
              <p:spPr bwMode="auto">
                <a:xfrm>
                  <a:off x="3033275" y="4323326"/>
                  <a:ext cx="174588" cy="138829"/>
                </a:xfrm>
                <a:custGeom>
                  <a:avLst/>
                  <a:gdLst>
                    <a:gd name="T0" fmla="*/ 0 w 414"/>
                    <a:gd name="T1" fmla="*/ 35 h 329"/>
                    <a:gd name="T2" fmla="*/ 387 w 414"/>
                    <a:gd name="T3" fmla="*/ 0 h 329"/>
                    <a:gd name="T4" fmla="*/ 414 w 414"/>
                    <a:gd name="T5" fmla="*/ 293 h 329"/>
                    <a:gd name="T6" fmla="*/ 27 w 414"/>
                    <a:gd name="T7" fmla="*/ 329 h 329"/>
                    <a:gd name="T8" fmla="*/ 0 w 414"/>
                    <a:gd name="T9" fmla="*/ 35 h 329"/>
                  </a:gdLst>
                  <a:ahLst/>
                  <a:cxnLst>
                    <a:cxn ang="0">
                      <a:pos x="T0" y="T1"/>
                    </a:cxn>
                    <a:cxn ang="0">
                      <a:pos x="T2" y="T3"/>
                    </a:cxn>
                    <a:cxn ang="0">
                      <a:pos x="T4" y="T5"/>
                    </a:cxn>
                    <a:cxn ang="0">
                      <a:pos x="T6" y="T7"/>
                    </a:cxn>
                    <a:cxn ang="0">
                      <a:pos x="T8" y="T9"/>
                    </a:cxn>
                  </a:cxnLst>
                  <a:rect l="0" t="0" r="r" b="b"/>
                  <a:pathLst>
                    <a:path w="414" h="329">
                      <a:moveTo>
                        <a:pt x="0" y="35"/>
                      </a:moveTo>
                      <a:lnTo>
                        <a:pt x="387" y="0"/>
                      </a:lnTo>
                      <a:lnTo>
                        <a:pt x="414" y="293"/>
                      </a:lnTo>
                      <a:lnTo>
                        <a:pt x="27" y="329"/>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3" name="iśľîḓè">
                  <a:extLst>
                    <a:ext uri="{FF2B5EF4-FFF2-40B4-BE49-F238E27FC236}">
                      <a16:creationId xmlns:a16="http://schemas.microsoft.com/office/drawing/2014/main" id="{0CF02722-7FC0-43F6-A7EE-0A168CCFCFD8}"/>
                    </a:ext>
                  </a:extLst>
                </p:cNvPr>
                <p:cNvSpPr/>
                <p:nvPr/>
              </p:nvSpPr>
              <p:spPr bwMode="auto">
                <a:xfrm>
                  <a:off x="3231001" y="4245498"/>
                  <a:ext cx="856110" cy="197726"/>
                </a:xfrm>
                <a:custGeom>
                  <a:avLst/>
                  <a:gdLst>
                    <a:gd name="T0" fmla="*/ 0 w 2032"/>
                    <a:gd name="T1" fmla="*/ 181 h 474"/>
                    <a:gd name="T2" fmla="*/ 2005 w 2032"/>
                    <a:gd name="T3" fmla="*/ 0 h 474"/>
                    <a:gd name="T4" fmla="*/ 2032 w 2032"/>
                    <a:gd name="T5" fmla="*/ 294 h 474"/>
                    <a:gd name="T6" fmla="*/ 26 w 2032"/>
                    <a:gd name="T7" fmla="*/ 474 h 474"/>
                    <a:gd name="T8" fmla="*/ 0 w 2032"/>
                    <a:gd name="T9" fmla="*/ 181 h 474"/>
                  </a:gdLst>
                  <a:ahLst/>
                  <a:cxnLst>
                    <a:cxn ang="0">
                      <a:pos x="T0" y="T1"/>
                    </a:cxn>
                    <a:cxn ang="0">
                      <a:pos x="T2" y="T3"/>
                    </a:cxn>
                    <a:cxn ang="0">
                      <a:pos x="T4" y="T5"/>
                    </a:cxn>
                    <a:cxn ang="0">
                      <a:pos x="T6" y="T7"/>
                    </a:cxn>
                    <a:cxn ang="0">
                      <a:pos x="T8" y="T9"/>
                    </a:cxn>
                  </a:cxnLst>
                  <a:rect l="0" t="0" r="r" b="b"/>
                  <a:pathLst>
                    <a:path w="2032" h="474">
                      <a:moveTo>
                        <a:pt x="0" y="181"/>
                      </a:moveTo>
                      <a:lnTo>
                        <a:pt x="2005" y="0"/>
                      </a:lnTo>
                      <a:lnTo>
                        <a:pt x="2032" y="294"/>
                      </a:lnTo>
                      <a:lnTo>
                        <a:pt x="26" y="474"/>
                      </a:lnTo>
                      <a:lnTo>
                        <a:pt x="0" y="1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4" name="íś1íďê">
                  <a:extLst>
                    <a:ext uri="{FF2B5EF4-FFF2-40B4-BE49-F238E27FC236}">
                      <a16:creationId xmlns:a16="http://schemas.microsoft.com/office/drawing/2014/main" id="{E3A99080-D882-434E-89C4-03D4DD9B886B}"/>
                    </a:ext>
                  </a:extLst>
                </p:cNvPr>
                <p:cNvSpPr/>
                <p:nvPr/>
              </p:nvSpPr>
              <p:spPr bwMode="auto">
                <a:xfrm>
                  <a:off x="4103937" y="4224463"/>
                  <a:ext cx="216657" cy="140933"/>
                </a:xfrm>
                <a:custGeom>
                  <a:avLst/>
                  <a:gdLst>
                    <a:gd name="T0" fmla="*/ 0 w 514"/>
                    <a:gd name="T1" fmla="*/ 44 h 337"/>
                    <a:gd name="T2" fmla="*/ 487 w 514"/>
                    <a:gd name="T3" fmla="*/ 0 h 337"/>
                    <a:gd name="T4" fmla="*/ 514 w 514"/>
                    <a:gd name="T5" fmla="*/ 293 h 337"/>
                    <a:gd name="T6" fmla="*/ 27 w 514"/>
                    <a:gd name="T7" fmla="*/ 337 h 337"/>
                    <a:gd name="T8" fmla="*/ 0 w 514"/>
                    <a:gd name="T9" fmla="*/ 44 h 337"/>
                  </a:gdLst>
                  <a:ahLst/>
                  <a:cxnLst>
                    <a:cxn ang="0">
                      <a:pos x="T0" y="T1"/>
                    </a:cxn>
                    <a:cxn ang="0">
                      <a:pos x="T2" y="T3"/>
                    </a:cxn>
                    <a:cxn ang="0">
                      <a:pos x="T4" y="T5"/>
                    </a:cxn>
                    <a:cxn ang="0">
                      <a:pos x="T6" y="T7"/>
                    </a:cxn>
                    <a:cxn ang="0">
                      <a:pos x="T8" y="T9"/>
                    </a:cxn>
                  </a:cxnLst>
                  <a:rect l="0" t="0" r="r" b="b"/>
                  <a:pathLst>
                    <a:path w="514" h="337">
                      <a:moveTo>
                        <a:pt x="0" y="44"/>
                      </a:moveTo>
                      <a:lnTo>
                        <a:pt x="487" y="0"/>
                      </a:lnTo>
                      <a:lnTo>
                        <a:pt x="514" y="293"/>
                      </a:lnTo>
                      <a:lnTo>
                        <a:pt x="27" y="337"/>
                      </a:lnTo>
                      <a:lnTo>
                        <a:pt x="0"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5" name="iśḷidé">
                  <a:extLst>
                    <a:ext uri="{FF2B5EF4-FFF2-40B4-BE49-F238E27FC236}">
                      <a16:creationId xmlns:a16="http://schemas.microsoft.com/office/drawing/2014/main" id="{4F6AC090-8309-4340-9E05-158CBC239032}"/>
                    </a:ext>
                  </a:extLst>
                </p:cNvPr>
                <p:cNvSpPr/>
                <p:nvPr/>
              </p:nvSpPr>
              <p:spPr bwMode="auto">
                <a:xfrm>
                  <a:off x="4339525" y="4199221"/>
                  <a:ext cx="244002" cy="145140"/>
                </a:xfrm>
                <a:custGeom>
                  <a:avLst/>
                  <a:gdLst>
                    <a:gd name="T0" fmla="*/ 0 w 578"/>
                    <a:gd name="T1" fmla="*/ 50 h 343"/>
                    <a:gd name="T2" fmla="*/ 551 w 578"/>
                    <a:gd name="T3" fmla="*/ 0 h 343"/>
                    <a:gd name="T4" fmla="*/ 578 w 578"/>
                    <a:gd name="T5" fmla="*/ 294 h 343"/>
                    <a:gd name="T6" fmla="*/ 27 w 578"/>
                    <a:gd name="T7" fmla="*/ 343 h 343"/>
                    <a:gd name="T8" fmla="*/ 0 w 578"/>
                    <a:gd name="T9" fmla="*/ 50 h 343"/>
                  </a:gdLst>
                  <a:ahLst/>
                  <a:cxnLst>
                    <a:cxn ang="0">
                      <a:pos x="T0" y="T1"/>
                    </a:cxn>
                    <a:cxn ang="0">
                      <a:pos x="T2" y="T3"/>
                    </a:cxn>
                    <a:cxn ang="0">
                      <a:pos x="T4" y="T5"/>
                    </a:cxn>
                    <a:cxn ang="0">
                      <a:pos x="T6" y="T7"/>
                    </a:cxn>
                    <a:cxn ang="0">
                      <a:pos x="T8" y="T9"/>
                    </a:cxn>
                  </a:cxnLst>
                  <a:rect l="0" t="0" r="r" b="b"/>
                  <a:pathLst>
                    <a:path w="578" h="343">
                      <a:moveTo>
                        <a:pt x="0" y="50"/>
                      </a:moveTo>
                      <a:lnTo>
                        <a:pt x="551" y="0"/>
                      </a:lnTo>
                      <a:lnTo>
                        <a:pt x="578" y="294"/>
                      </a:lnTo>
                      <a:lnTo>
                        <a:pt x="27" y="343"/>
                      </a:lnTo>
                      <a:lnTo>
                        <a:pt x="0"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6" name="iṩľiďê">
                  <a:extLst>
                    <a:ext uri="{FF2B5EF4-FFF2-40B4-BE49-F238E27FC236}">
                      <a16:creationId xmlns:a16="http://schemas.microsoft.com/office/drawing/2014/main" id="{54705BB3-C17B-4B69-B685-7FE19C858284}"/>
                    </a:ext>
                  </a:extLst>
                </p:cNvPr>
                <p:cNvSpPr/>
                <p:nvPr/>
              </p:nvSpPr>
              <p:spPr bwMode="auto">
                <a:xfrm>
                  <a:off x="4606666" y="4245498"/>
                  <a:ext cx="149347" cy="75725"/>
                </a:xfrm>
                <a:custGeom>
                  <a:avLst/>
                  <a:gdLst>
                    <a:gd name="T0" fmla="*/ 0 w 358"/>
                    <a:gd name="T1" fmla="*/ 31 h 177"/>
                    <a:gd name="T2" fmla="*/ 345 w 358"/>
                    <a:gd name="T3" fmla="*/ 0 h 177"/>
                    <a:gd name="T4" fmla="*/ 358 w 358"/>
                    <a:gd name="T5" fmla="*/ 146 h 177"/>
                    <a:gd name="T6" fmla="*/ 13 w 358"/>
                    <a:gd name="T7" fmla="*/ 177 h 177"/>
                    <a:gd name="T8" fmla="*/ 0 w 358"/>
                    <a:gd name="T9" fmla="*/ 31 h 177"/>
                  </a:gdLst>
                  <a:ahLst/>
                  <a:cxnLst>
                    <a:cxn ang="0">
                      <a:pos x="T0" y="T1"/>
                    </a:cxn>
                    <a:cxn ang="0">
                      <a:pos x="T2" y="T3"/>
                    </a:cxn>
                    <a:cxn ang="0">
                      <a:pos x="T4" y="T5"/>
                    </a:cxn>
                    <a:cxn ang="0">
                      <a:pos x="T6" y="T7"/>
                    </a:cxn>
                    <a:cxn ang="0">
                      <a:pos x="T8" y="T9"/>
                    </a:cxn>
                  </a:cxnLst>
                  <a:rect l="0" t="0" r="r" b="b"/>
                  <a:pathLst>
                    <a:path w="358" h="177">
                      <a:moveTo>
                        <a:pt x="0" y="31"/>
                      </a:moveTo>
                      <a:lnTo>
                        <a:pt x="345" y="0"/>
                      </a:lnTo>
                      <a:lnTo>
                        <a:pt x="358" y="146"/>
                      </a:lnTo>
                      <a:lnTo>
                        <a:pt x="13" y="177"/>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7" name="îṥ1íḑê">
                  <a:extLst>
                    <a:ext uri="{FF2B5EF4-FFF2-40B4-BE49-F238E27FC236}">
                      <a16:creationId xmlns:a16="http://schemas.microsoft.com/office/drawing/2014/main" id="{9B883FBA-7BF8-43FB-B0DD-CFE0E3C3F411}"/>
                    </a:ext>
                  </a:extLst>
                </p:cNvPr>
                <p:cNvSpPr/>
                <p:nvPr/>
              </p:nvSpPr>
              <p:spPr bwMode="auto">
                <a:xfrm>
                  <a:off x="4781252" y="4230774"/>
                  <a:ext cx="149347" cy="73622"/>
                </a:xfrm>
                <a:custGeom>
                  <a:avLst/>
                  <a:gdLst>
                    <a:gd name="T0" fmla="*/ 0 w 358"/>
                    <a:gd name="T1" fmla="*/ 31 h 177"/>
                    <a:gd name="T2" fmla="*/ 345 w 358"/>
                    <a:gd name="T3" fmla="*/ 0 h 177"/>
                    <a:gd name="T4" fmla="*/ 358 w 358"/>
                    <a:gd name="T5" fmla="*/ 147 h 177"/>
                    <a:gd name="T6" fmla="*/ 13 w 358"/>
                    <a:gd name="T7" fmla="*/ 177 h 177"/>
                    <a:gd name="T8" fmla="*/ 0 w 358"/>
                    <a:gd name="T9" fmla="*/ 31 h 177"/>
                  </a:gdLst>
                  <a:ahLst/>
                  <a:cxnLst>
                    <a:cxn ang="0">
                      <a:pos x="T0" y="T1"/>
                    </a:cxn>
                    <a:cxn ang="0">
                      <a:pos x="T2" y="T3"/>
                    </a:cxn>
                    <a:cxn ang="0">
                      <a:pos x="T4" y="T5"/>
                    </a:cxn>
                    <a:cxn ang="0">
                      <a:pos x="T6" y="T7"/>
                    </a:cxn>
                    <a:cxn ang="0">
                      <a:pos x="T8" y="T9"/>
                    </a:cxn>
                  </a:cxnLst>
                  <a:rect l="0" t="0" r="r" b="b"/>
                  <a:pathLst>
                    <a:path w="358" h="177">
                      <a:moveTo>
                        <a:pt x="0" y="31"/>
                      </a:moveTo>
                      <a:lnTo>
                        <a:pt x="345" y="0"/>
                      </a:lnTo>
                      <a:lnTo>
                        <a:pt x="358" y="147"/>
                      </a:lnTo>
                      <a:lnTo>
                        <a:pt x="13" y="177"/>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8" name="işḷíḍê">
                  <a:extLst>
                    <a:ext uri="{FF2B5EF4-FFF2-40B4-BE49-F238E27FC236}">
                      <a16:creationId xmlns:a16="http://schemas.microsoft.com/office/drawing/2014/main" id="{63CC0027-8C29-4928-96ED-E631EE7CABA3}"/>
                    </a:ext>
                  </a:extLst>
                </p:cNvPr>
                <p:cNvSpPr/>
                <p:nvPr/>
              </p:nvSpPr>
              <p:spPr bwMode="auto">
                <a:xfrm>
                  <a:off x="4960047" y="4213946"/>
                  <a:ext cx="149347" cy="73622"/>
                </a:xfrm>
                <a:custGeom>
                  <a:avLst/>
                  <a:gdLst>
                    <a:gd name="T0" fmla="*/ 0 w 359"/>
                    <a:gd name="T1" fmla="*/ 30 h 177"/>
                    <a:gd name="T2" fmla="*/ 345 w 359"/>
                    <a:gd name="T3" fmla="*/ 0 h 177"/>
                    <a:gd name="T4" fmla="*/ 359 w 359"/>
                    <a:gd name="T5" fmla="*/ 146 h 177"/>
                    <a:gd name="T6" fmla="*/ 13 w 359"/>
                    <a:gd name="T7" fmla="*/ 177 h 177"/>
                    <a:gd name="T8" fmla="*/ 0 w 359"/>
                    <a:gd name="T9" fmla="*/ 30 h 177"/>
                  </a:gdLst>
                  <a:ahLst/>
                  <a:cxnLst>
                    <a:cxn ang="0">
                      <a:pos x="T0" y="T1"/>
                    </a:cxn>
                    <a:cxn ang="0">
                      <a:pos x="T2" y="T3"/>
                    </a:cxn>
                    <a:cxn ang="0">
                      <a:pos x="T4" y="T5"/>
                    </a:cxn>
                    <a:cxn ang="0">
                      <a:pos x="T6" y="T7"/>
                    </a:cxn>
                    <a:cxn ang="0">
                      <a:pos x="T8" y="T9"/>
                    </a:cxn>
                  </a:cxnLst>
                  <a:rect l="0" t="0" r="r" b="b"/>
                  <a:pathLst>
                    <a:path w="359" h="177">
                      <a:moveTo>
                        <a:pt x="0" y="30"/>
                      </a:moveTo>
                      <a:lnTo>
                        <a:pt x="345" y="0"/>
                      </a:lnTo>
                      <a:lnTo>
                        <a:pt x="359" y="146"/>
                      </a:lnTo>
                      <a:lnTo>
                        <a:pt x="13" y="177"/>
                      </a:lnTo>
                      <a:lnTo>
                        <a:pt x="0"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9" name="îSḷïḍê">
                  <a:extLst>
                    <a:ext uri="{FF2B5EF4-FFF2-40B4-BE49-F238E27FC236}">
                      <a16:creationId xmlns:a16="http://schemas.microsoft.com/office/drawing/2014/main" id="{060B98E7-0AB5-4E82-9125-C6F472441BE3}"/>
                    </a:ext>
                  </a:extLst>
                </p:cNvPr>
                <p:cNvSpPr/>
                <p:nvPr/>
              </p:nvSpPr>
              <p:spPr bwMode="auto">
                <a:xfrm>
                  <a:off x="4772839" y="4152945"/>
                  <a:ext cx="151449" cy="73622"/>
                </a:xfrm>
                <a:custGeom>
                  <a:avLst/>
                  <a:gdLst>
                    <a:gd name="T0" fmla="*/ 0 w 359"/>
                    <a:gd name="T1" fmla="*/ 31 h 178"/>
                    <a:gd name="T2" fmla="*/ 346 w 359"/>
                    <a:gd name="T3" fmla="*/ 0 h 178"/>
                    <a:gd name="T4" fmla="*/ 359 w 359"/>
                    <a:gd name="T5" fmla="*/ 147 h 178"/>
                    <a:gd name="T6" fmla="*/ 14 w 359"/>
                    <a:gd name="T7" fmla="*/ 178 h 178"/>
                    <a:gd name="T8" fmla="*/ 0 w 359"/>
                    <a:gd name="T9" fmla="*/ 31 h 178"/>
                  </a:gdLst>
                  <a:ahLst/>
                  <a:cxnLst>
                    <a:cxn ang="0">
                      <a:pos x="T0" y="T1"/>
                    </a:cxn>
                    <a:cxn ang="0">
                      <a:pos x="T2" y="T3"/>
                    </a:cxn>
                    <a:cxn ang="0">
                      <a:pos x="T4" y="T5"/>
                    </a:cxn>
                    <a:cxn ang="0">
                      <a:pos x="T6" y="T7"/>
                    </a:cxn>
                    <a:cxn ang="0">
                      <a:pos x="T8" y="T9"/>
                    </a:cxn>
                  </a:cxnLst>
                  <a:rect l="0" t="0" r="r" b="b"/>
                  <a:pathLst>
                    <a:path w="359" h="178">
                      <a:moveTo>
                        <a:pt x="0" y="31"/>
                      </a:moveTo>
                      <a:lnTo>
                        <a:pt x="346" y="0"/>
                      </a:lnTo>
                      <a:lnTo>
                        <a:pt x="359" y="147"/>
                      </a:lnTo>
                      <a:lnTo>
                        <a:pt x="14" y="178"/>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0" name="îşḷîḋe">
                  <a:extLst>
                    <a:ext uri="{FF2B5EF4-FFF2-40B4-BE49-F238E27FC236}">
                      <a16:creationId xmlns:a16="http://schemas.microsoft.com/office/drawing/2014/main" id="{1A9B7C57-A044-4909-8679-34E2DC17E071}"/>
                    </a:ext>
                  </a:extLst>
                </p:cNvPr>
                <p:cNvSpPr/>
                <p:nvPr/>
              </p:nvSpPr>
              <p:spPr bwMode="auto">
                <a:xfrm>
                  <a:off x="3409794" y="4470569"/>
                  <a:ext cx="837178" cy="660487"/>
                </a:xfrm>
                <a:custGeom>
                  <a:avLst/>
                  <a:gdLst>
                    <a:gd name="T0" fmla="*/ 1736 w 1990"/>
                    <a:gd name="T1" fmla="*/ 1 h 1573"/>
                    <a:gd name="T2" fmla="*/ 1764 w 1990"/>
                    <a:gd name="T3" fmla="*/ 1 h 1573"/>
                    <a:gd name="T4" fmla="*/ 1790 w 1990"/>
                    <a:gd name="T5" fmla="*/ 7 h 1573"/>
                    <a:gd name="T6" fmla="*/ 1814 w 1990"/>
                    <a:gd name="T7" fmla="*/ 17 h 1573"/>
                    <a:gd name="T8" fmla="*/ 1836 w 1990"/>
                    <a:gd name="T9" fmla="*/ 32 h 1573"/>
                    <a:gd name="T10" fmla="*/ 1854 w 1990"/>
                    <a:gd name="T11" fmla="*/ 52 h 1573"/>
                    <a:gd name="T12" fmla="*/ 1870 w 1990"/>
                    <a:gd name="T13" fmla="*/ 73 h 1573"/>
                    <a:gd name="T14" fmla="*/ 1880 w 1990"/>
                    <a:gd name="T15" fmla="*/ 98 h 1573"/>
                    <a:gd name="T16" fmla="*/ 1885 w 1990"/>
                    <a:gd name="T17" fmla="*/ 126 h 1573"/>
                    <a:gd name="T18" fmla="*/ 1990 w 1990"/>
                    <a:gd name="T19" fmla="*/ 1290 h 1573"/>
                    <a:gd name="T20" fmla="*/ 1986 w 1990"/>
                    <a:gd name="T21" fmla="*/ 1319 h 1573"/>
                    <a:gd name="T22" fmla="*/ 1979 w 1990"/>
                    <a:gd name="T23" fmla="*/ 1343 h 1573"/>
                    <a:gd name="T24" fmla="*/ 1966 w 1990"/>
                    <a:gd name="T25" fmla="*/ 1367 h 1573"/>
                    <a:gd name="T26" fmla="*/ 1948 w 1990"/>
                    <a:gd name="T27" fmla="*/ 1388 h 1573"/>
                    <a:gd name="T28" fmla="*/ 1928 w 1990"/>
                    <a:gd name="T29" fmla="*/ 1404 h 1573"/>
                    <a:gd name="T30" fmla="*/ 1904 w 1990"/>
                    <a:gd name="T31" fmla="*/ 1417 h 1573"/>
                    <a:gd name="T32" fmla="*/ 1878 w 1990"/>
                    <a:gd name="T33" fmla="*/ 1425 h 1573"/>
                    <a:gd name="T34" fmla="*/ 254 w 1990"/>
                    <a:gd name="T35" fmla="*/ 1573 h 1573"/>
                    <a:gd name="T36" fmla="*/ 226 w 1990"/>
                    <a:gd name="T37" fmla="*/ 1572 h 1573"/>
                    <a:gd name="T38" fmla="*/ 200 w 1990"/>
                    <a:gd name="T39" fmla="*/ 1566 h 1573"/>
                    <a:gd name="T40" fmla="*/ 175 w 1990"/>
                    <a:gd name="T41" fmla="*/ 1555 h 1573"/>
                    <a:gd name="T42" fmla="*/ 154 w 1990"/>
                    <a:gd name="T43" fmla="*/ 1540 h 1573"/>
                    <a:gd name="T44" fmla="*/ 135 w 1990"/>
                    <a:gd name="T45" fmla="*/ 1522 h 1573"/>
                    <a:gd name="T46" fmla="*/ 120 w 1990"/>
                    <a:gd name="T47" fmla="*/ 1499 h 1573"/>
                    <a:gd name="T48" fmla="*/ 110 w 1990"/>
                    <a:gd name="T49" fmla="*/ 1474 h 1573"/>
                    <a:gd name="T50" fmla="*/ 105 w 1990"/>
                    <a:gd name="T51" fmla="*/ 1447 h 1573"/>
                    <a:gd name="T52" fmla="*/ 0 w 1990"/>
                    <a:gd name="T53" fmla="*/ 282 h 1573"/>
                    <a:gd name="T54" fmla="*/ 3 w 1990"/>
                    <a:gd name="T55" fmla="*/ 255 h 1573"/>
                    <a:gd name="T56" fmla="*/ 12 w 1990"/>
                    <a:gd name="T57" fmla="*/ 229 h 1573"/>
                    <a:gd name="T58" fmla="*/ 24 w 1990"/>
                    <a:gd name="T59" fmla="*/ 206 h 1573"/>
                    <a:gd name="T60" fmla="*/ 41 w 1990"/>
                    <a:gd name="T61" fmla="*/ 186 h 1573"/>
                    <a:gd name="T62" fmla="*/ 62 w 1990"/>
                    <a:gd name="T63" fmla="*/ 170 h 1573"/>
                    <a:gd name="T64" fmla="*/ 85 w 1990"/>
                    <a:gd name="T65" fmla="*/ 157 h 1573"/>
                    <a:gd name="T66" fmla="*/ 111 w 1990"/>
                    <a:gd name="T67" fmla="*/ 148 h 1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90" h="1573">
                      <a:moveTo>
                        <a:pt x="125" y="147"/>
                      </a:moveTo>
                      <a:lnTo>
                        <a:pt x="1736" y="1"/>
                      </a:lnTo>
                      <a:lnTo>
                        <a:pt x="1750" y="0"/>
                      </a:lnTo>
                      <a:lnTo>
                        <a:pt x="1764" y="1"/>
                      </a:lnTo>
                      <a:lnTo>
                        <a:pt x="1777" y="3"/>
                      </a:lnTo>
                      <a:lnTo>
                        <a:pt x="1790" y="7"/>
                      </a:lnTo>
                      <a:lnTo>
                        <a:pt x="1803" y="12"/>
                      </a:lnTo>
                      <a:lnTo>
                        <a:pt x="1814" y="17"/>
                      </a:lnTo>
                      <a:lnTo>
                        <a:pt x="1825" y="25"/>
                      </a:lnTo>
                      <a:lnTo>
                        <a:pt x="1836" y="32"/>
                      </a:lnTo>
                      <a:lnTo>
                        <a:pt x="1846" y="41"/>
                      </a:lnTo>
                      <a:lnTo>
                        <a:pt x="1854" y="52"/>
                      </a:lnTo>
                      <a:lnTo>
                        <a:pt x="1863" y="63"/>
                      </a:lnTo>
                      <a:lnTo>
                        <a:pt x="1870" y="73"/>
                      </a:lnTo>
                      <a:lnTo>
                        <a:pt x="1875" y="85"/>
                      </a:lnTo>
                      <a:lnTo>
                        <a:pt x="1880" y="98"/>
                      </a:lnTo>
                      <a:lnTo>
                        <a:pt x="1884" y="112"/>
                      </a:lnTo>
                      <a:lnTo>
                        <a:pt x="1885" y="126"/>
                      </a:lnTo>
                      <a:lnTo>
                        <a:pt x="1990" y="1276"/>
                      </a:lnTo>
                      <a:lnTo>
                        <a:pt x="1990" y="1290"/>
                      </a:lnTo>
                      <a:lnTo>
                        <a:pt x="1988" y="1304"/>
                      </a:lnTo>
                      <a:lnTo>
                        <a:pt x="1986" y="1319"/>
                      </a:lnTo>
                      <a:lnTo>
                        <a:pt x="1983" y="1332"/>
                      </a:lnTo>
                      <a:lnTo>
                        <a:pt x="1979" y="1343"/>
                      </a:lnTo>
                      <a:lnTo>
                        <a:pt x="1972" y="1355"/>
                      </a:lnTo>
                      <a:lnTo>
                        <a:pt x="1966" y="1367"/>
                      </a:lnTo>
                      <a:lnTo>
                        <a:pt x="1957" y="1378"/>
                      </a:lnTo>
                      <a:lnTo>
                        <a:pt x="1948" y="1388"/>
                      </a:lnTo>
                      <a:lnTo>
                        <a:pt x="1939" y="1396"/>
                      </a:lnTo>
                      <a:lnTo>
                        <a:pt x="1928" y="1404"/>
                      </a:lnTo>
                      <a:lnTo>
                        <a:pt x="1917" y="1410"/>
                      </a:lnTo>
                      <a:lnTo>
                        <a:pt x="1904" y="1417"/>
                      </a:lnTo>
                      <a:lnTo>
                        <a:pt x="1891" y="1421"/>
                      </a:lnTo>
                      <a:lnTo>
                        <a:pt x="1878" y="1425"/>
                      </a:lnTo>
                      <a:lnTo>
                        <a:pt x="1864" y="1427"/>
                      </a:lnTo>
                      <a:lnTo>
                        <a:pt x="254" y="1573"/>
                      </a:lnTo>
                      <a:lnTo>
                        <a:pt x="240" y="1573"/>
                      </a:lnTo>
                      <a:lnTo>
                        <a:pt x="226" y="1572"/>
                      </a:lnTo>
                      <a:lnTo>
                        <a:pt x="213" y="1570"/>
                      </a:lnTo>
                      <a:lnTo>
                        <a:pt x="200" y="1566"/>
                      </a:lnTo>
                      <a:lnTo>
                        <a:pt x="187" y="1562"/>
                      </a:lnTo>
                      <a:lnTo>
                        <a:pt x="175" y="1555"/>
                      </a:lnTo>
                      <a:lnTo>
                        <a:pt x="164" y="1549"/>
                      </a:lnTo>
                      <a:lnTo>
                        <a:pt x="154" y="1540"/>
                      </a:lnTo>
                      <a:lnTo>
                        <a:pt x="144" y="1532"/>
                      </a:lnTo>
                      <a:lnTo>
                        <a:pt x="135" y="1522"/>
                      </a:lnTo>
                      <a:lnTo>
                        <a:pt x="128" y="1511"/>
                      </a:lnTo>
                      <a:lnTo>
                        <a:pt x="120" y="1499"/>
                      </a:lnTo>
                      <a:lnTo>
                        <a:pt x="115" y="1487"/>
                      </a:lnTo>
                      <a:lnTo>
                        <a:pt x="110" y="1474"/>
                      </a:lnTo>
                      <a:lnTo>
                        <a:pt x="107" y="1461"/>
                      </a:lnTo>
                      <a:lnTo>
                        <a:pt x="105" y="1447"/>
                      </a:lnTo>
                      <a:lnTo>
                        <a:pt x="1" y="296"/>
                      </a:lnTo>
                      <a:lnTo>
                        <a:pt x="0" y="282"/>
                      </a:lnTo>
                      <a:lnTo>
                        <a:pt x="1" y="268"/>
                      </a:lnTo>
                      <a:lnTo>
                        <a:pt x="3" y="255"/>
                      </a:lnTo>
                      <a:lnTo>
                        <a:pt x="7" y="242"/>
                      </a:lnTo>
                      <a:lnTo>
                        <a:pt x="12" y="229"/>
                      </a:lnTo>
                      <a:lnTo>
                        <a:pt x="17" y="217"/>
                      </a:lnTo>
                      <a:lnTo>
                        <a:pt x="24" y="206"/>
                      </a:lnTo>
                      <a:lnTo>
                        <a:pt x="33" y="196"/>
                      </a:lnTo>
                      <a:lnTo>
                        <a:pt x="41" y="186"/>
                      </a:lnTo>
                      <a:lnTo>
                        <a:pt x="51" y="177"/>
                      </a:lnTo>
                      <a:lnTo>
                        <a:pt x="62" y="170"/>
                      </a:lnTo>
                      <a:lnTo>
                        <a:pt x="74" y="162"/>
                      </a:lnTo>
                      <a:lnTo>
                        <a:pt x="85" y="157"/>
                      </a:lnTo>
                      <a:lnTo>
                        <a:pt x="98" y="152"/>
                      </a:lnTo>
                      <a:lnTo>
                        <a:pt x="111" y="148"/>
                      </a:lnTo>
                      <a:lnTo>
                        <a:pt x="125" y="147"/>
                      </a:lnTo>
                      <a:close/>
                    </a:path>
                  </a:pathLst>
                </a:custGeom>
                <a:solidFill>
                  <a:srgbClr val="D6D6D6"/>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a:bodyPr>
                <a:lstStyle/>
                <a:p>
                  <a:pPr algn="ctr"/>
                  <a:endParaRPr/>
                </a:p>
              </p:txBody>
            </p:sp>
            <p:sp>
              <p:nvSpPr>
                <p:cNvPr id="111" name="iśľíḋe">
                  <a:extLst>
                    <a:ext uri="{FF2B5EF4-FFF2-40B4-BE49-F238E27FC236}">
                      <a16:creationId xmlns:a16="http://schemas.microsoft.com/office/drawing/2014/main" id="{396E7D80-D25D-4FA2-9BD1-5BE5B95BDAAD}"/>
                    </a:ext>
                  </a:extLst>
                </p:cNvPr>
                <p:cNvSpPr/>
                <p:nvPr/>
              </p:nvSpPr>
              <p:spPr bwMode="auto">
                <a:xfrm>
                  <a:off x="1905819" y="2318726"/>
                  <a:ext cx="3420231" cy="1180043"/>
                </a:xfrm>
                <a:custGeom>
                  <a:avLst/>
                  <a:gdLst>
                    <a:gd name="T0" fmla="*/ 0 w 8132"/>
                    <a:gd name="T1" fmla="*/ 737 h 2806"/>
                    <a:gd name="T2" fmla="*/ 8132 w 8132"/>
                    <a:gd name="T3" fmla="*/ 0 h 2806"/>
                    <a:gd name="T4" fmla="*/ 7961 w 8132"/>
                    <a:gd name="T5" fmla="*/ 2138 h 2806"/>
                    <a:gd name="T6" fmla="*/ 582 w 8132"/>
                    <a:gd name="T7" fmla="*/ 2806 h 2806"/>
                    <a:gd name="T8" fmla="*/ 0 w 8132"/>
                    <a:gd name="T9" fmla="*/ 737 h 2806"/>
                  </a:gdLst>
                  <a:ahLst/>
                  <a:cxnLst>
                    <a:cxn ang="0">
                      <a:pos x="T0" y="T1"/>
                    </a:cxn>
                    <a:cxn ang="0">
                      <a:pos x="T2" y="T3"/>
                    </a:cxn>
                    <a:cxn ang="0">
                      <a:pos x="T4" y="T5"/>
                    </a:cxn>
                    <a:cxn ang="0">
                      <a:pos x="T6" y="T7"/>
                    </a:cxn>
                    <a:cxn ang="0">
                      <a:pos x="T8" y="T9"/>
                    </a:cxn>
                  </a:cxnLst>
                  <a:rect l="0" t="0" r="r" b="b"/>
                  <a:pathLst>
                    <a:path w="8132" h="2806">
                      <a:moveTo>
                        <a:pt x="0" y="737"/>
                      </a:moveTo>
                      <a:lnTo>
                        <a:pt x="8132" y="0"/>
                      </a:lnTo>
                      <a:lnTo>
                        <a:pt x="7961" y="2138"/>
                      </a:lnTo>
                      <a:lnTo>
                        <a:pt x="582" y="2806"/>
                      </a:lnTo>
                      <a:lnTo>
                        <a:pt x="0" y="737"/>
                      </a:lnTo>
                      <a:close/>
                    </a:path>
                  </a:pathLst>
                </a:custGeom>
                <a:solidFill>
                  <a:srgbClr val="0F0F0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a:bodyPr>
                <a:lstStyle/>
                <a:p>
                  <a:pPr algn="ctr"/>
                  <a:endParaRPr/>
                </a:p>
              </p:txBody>
            </p:sp>
            <p:sp>
              <p:nvSpPr>
                <p:cNvPr id="112" name="ïsľîdè">
                  <a:extLst>
                    <a:ext uri="{FF2B5EF4-FFF2-40B4-BE49-F238E27FC236}">
                      <a16:creationId xmlns:a16="http://schemas.microsoft.com/office/drawing/2014/main" id="{59D923B5-3F3C-46DF-A97B-BCDBC14E3AA4}"/>
                    </a:ext>
                  </a:extLst>
                </p:cNvPr>
                <p:cNvSpPr/>
                <p:nvPr/>
              </p:nvSpPr>
              <p:spPr bwMode="auto">
                <a:xfrm>
                  <a:off x="2038336" y="2358692"/>
                  <a:ext cx="3161506" cy="1072766"/>
                </a:xfrm>
                <a:custGeom>
                  <a:avLst/>
                  <a:gdLst>
                    <a:gd name="T0" fmla="*/ 0 w 7517"/>
                    <a:gd name="T1" fmla="*/ 679 h 2549"/>
                    <a:gd name="T2" fmla="*/ 7517 w 7517"/>
                    <a:gd name="T3" fmla="*/ 0 h 2549"/>
                    <a:gd name="T4" fmla="*/ 7355 w 7517"/>
                    <a:gd name="T5" fmla="*/ 1932 h 2549"/>
                    <a:gd name="T6" fmla="*/ 534 w 7517"/>
                    <a:gd name="T7" fmla="*/ 2549 h 2549"/>
                    <a:gd name="T8" fmla="*/ 0 w 7517"/>
                    <a:gd name="T9" fmla="*/ 679 h 2549"/>
                  </a:gdLst>
                  <a:ahLst/>
                  <a:cxnLst>
                    <a:cxn ang="0">
                      <a:pos x="T0" y="T1"/>
                    </a:cxn>
                    <a:cxn ang="0">
                      <a:pos x="T2" y="T3"/>
                    </a:cxn>
                    <a:cxn ang="0">
                      <a:pos x="T4" y="T5"/>
                    </a:cxn>
                    <a:cxn ang="0">
                      <a:pos x="T6" y="T7"/>
                    </a:cxn>
                    <a:cxn ang="0">
                      <a:pos x="T8" y="T9"/>
                    </a:cxn>
                  </a:cxnLst>
                  <a:rect l="0" t="0" r="r" b="b"/>
                  <a:pathLst>
                    <a:path w="7517" h="2549">
                      <a:moveTo>
                        <a:pt x="0" y="679"/>
                      </a:moveTo>
                      <a:lnTo>
                        <a:pt x="7517" y="0"/>
                      </a:lnTo>
                      <a:lnTo>
                        <a:pt x="7355" y="1932"/>
                      </a:lnTo>
                      <a:lnTo>
                        <a:pt x="534" y="2549"/>
                      </a:lnTo>
                      <a:lnTo>
                        <a:pt x="0" y="679"/>
                      </a:lnTo>
                      <a:close/>
                    </a:path>
                  </a:pathLst>
                </a:custGeom>
                <a:solidFill>
                  <a:srgbClr val="03C5AE"/>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a:bodyPr>
                <a:lstStyle/>
                <a:p>
                  <a:pPr algn="ctr"/>
                  <a:endParaRPr/>
                </a:p>
              </p:txBody>
            </p:sp>
            <p:sp>
              <p:nvSpPr>
                <p:cNvPr id="113" name="ísḷiḋê">
                  <a:extLst>
                    <a:ext uri="{FF2B5EF4-FFF2-40B4-BE49-F238E27FC236}">
                      <a16:creationId xmlns:a16="http://schemas.microsoft.com/office/drawing/2014/main" id="{9E30F20A-7DD0-41CF-ADF4-4B48493DB210}"/>
                    </a:ext>
                  </a:extLst>
                </p:cNvPr>
                <p:cNvSpPr/>
                <p:nvPr/>
              </p:nvSpPr>
              <p:spPr bwMode="auto">
                <a:xfrm>
                  <a:off x="1905819" y="2238794"/>
                  <a:ext cx="3422335" cy="389141"/>
                </a:xfrm>
                <a:custGeom>
                  <a:avLst/>
                  <a:gdLst>
                    <a:gd name="T0" fmla="*/ 1 w 8139"/>
                    <a:gd name="T1" fmla="*/ 925 h 925"/>
                    <a:gd name="T2" fmla="*/ 0 w 8139"/>
                    <a:gd name="T3" fmla="*/ 916 h 925"/>
                    <a:gd name="T4" fmla="*/ 3 w 8139"/>
                    <a:gd name="T5" fmla="*/ 895 h 925"/>
                    <a:gd name="T6" fmla="*/ 4 w 8139"/>
                    <a:gd name="T7" fmla="*/ 879 h 925"/>
                    <a:gd name="T8" fmla="*/ 7 w 8139"/>
                    <a:gd name="T9" fmla="*/ 863 h 925"/>
                    <a:gd name="T10" fmla="*/ 11 w 8139"/>
                    <a:gd name="T11" fmla="*/ 845 h 925"/>
                    <a:gd name="T12" fmla="*/ 17 w 8139"/>
                    <a:gd name="T13" fmla="*/ 826 h 925"/>
                    <a:gd name="T14" fmla="*/ 25 w 8139"/>
                    <a:gd name="T15" fmla="*/ 807 h 925"/>
                    <a:gd name="T16" fmla="*/ 36 w 8139"/>
                    <a:gd name="T17" fmla="*/ 789 h 925"/>
                    <a:gd name="T18" fmla="*/ 41 w 8139"/>
                    <a:gd name="T19" fmla="*/ 779 h 925"/>
                    <a:gd name="T20" fmla="*/ 49 w 8139"/>
                    <a:gd name="T21" fmla="*/ 770 h 925"/>
                    <a:gd name="T22" fmla="*/ 57 w 8139"/>
                    <a:gd name="T23" fmla="*/ 762 h 925"/>
                    <a:gd name="T24" fmla="*/ 64 w 8139"/>
                    <a:gd name="T25" fmla="*/ 753 h 925"/>
                    <a:gd name="T26" fmla="*/ 74 w 8139"/>
                    <a:gd name="T27" fmla="*/ 745 h 925"/>
                    <a:gd name="T28" fmla="*/ 84 w 8139"/>
                    <a:gd name="T29" fmla="*/ 738 h 925"/>
                    <a:gd name="T30" fmla="*/ 94 w 8139"/>
                    <a:gd name="T31" fmla="*/ 731 h 925"/>
                    <a:gd name="T32" fmla="*/ 105 w 8139"/>
                    <a:gd name="T33" fmla="*/ 726 h 925"/>
                    <a:gd name="T34" fmla="*/ 118 w 8139"/>
                    <a:gd name="T35" fmla="*/ 720 h 925"/>
                    <a:gd name="T36" fmla="*/ 132 w 8139"/>
                    <a:gd name="T37" fmla="*/ 715 h 925"/>
                    <a:gd name="T38" fmla="*/ 146 w 8139"/>
                    <a:gd name="T39" fmla="*/ 712 h 925"/>
                    <a:gd name="T40" fmla="*/ 161 w 8139"/>
                    <a:gd name="T41" fmla="*/ 709 h 925"/>
                    <a:gd name="T42" fmla="*/ 278 w 8139"/>
                    <a:gd name="T43" fmla="*/ 697 h 925"/>
                    <a:gd name="T44" fmla="*/ 547 w 8139"/>
                    <a:gd name="T45" fmla="*/ 671 h 925"/>
                    <a:gd name="T46" fmla="*/ 948 w 8139"/>
                    <a:gd name="T47" fmla="*/ 634 h 925"/>
                    <a:gd name="T48" fmla="*/ 1458 w 8139"/>
                    <a:gd name="T49" fmla="*/ 587 h 925"/>
                    <a:gd name="T50" fmla="*/ 2055 w 8139"/>
                    <a:gd name="T51" fmla="*/ 533 h 925"/>
                    <a:gd name="T52" fmla="*/ 2716 w 8139"/>
                    <a:gd name="T53" fmla="*/ 473 h 925"/>
                    <a:gd name="T54" fmla="*/ 3419 w 8139"/>
                    <a:gd name="T55" fmla="*/ 410 h 925"/>
                    <a:gd name="T56" fmla="*/ 4142 w 8139"/>
                    <a:gd name="T57" fmla="*/ 345 h 925"/>
                    <a:gd name="T58" fmla="*/ 4864 w 8139"/>
                    <a:gd name="T59" fmla="*/ 280 h 925"/>
                    <a:gd name="T60" fmla="*/ 5561 w 8139"/>
                    <a:gd name="T61" fmla="*/ 217 h 925"/>
                    <a:gd name="T62" fmla="*/ 6213 w 8139"/>
                    <a:gd name="T63" fmla="*/ 159 h 925"/>
                    <a:gd name="T64" fmla="*/ 6795 w 8139"/>
                    <a:gd name="T65" fmla="*/ 107 h 925"/>
                    <a:gd name="T66" fmla="*/ 7287 w 8139"/>
                    <a:gd name="T67" fmla="*/ 63 h 925"/>
                    <a:gd name="T68" fmla="*/ 7665 w 8139"/>
                    <a:gd name="T69" fmla="*/ 29 h 925"/>
                    <a:gd name="T70" fmla="*/ 7909 w 8139"/>
                    <a:gd name="T71" fmla="*/ 8 h 925"/>
                    <a:gd name="T72" fmla="*/ 7995 w 8139"/>
                    <a:gd name="T73" fmla="*/ 0 h 925"/>
                    <a:gd name="T74" fmla="*/ 7998 w 8139"/>
                    <a:gd name="T75" fmla="*/ 0 h 925"/>
                    <a:gd name="T76" fmla="*/ 8008 w 8139"/>
                    <a:gd name="T77" fmla="*/ 1 h 925"/>
                    <a:gd name="T78" fmla="*/ 8022 w 8139"/>
                    <a:gd name="T79" fmla="*/ 3 h 925"/>
                    <a:gd name="T80" fmla="*/ 8038 w 8139"/>
                    <a:gd name="T81" fmla="*/ 10 h 925"/>
                    <a:gd name="T82" fmla="*/ 8048 w 8139"/>
                    <a:gd name="T83" fmla="*/ 14 h 925"/>
                    <a:gd name="T84" fmla="*/ 8058 w 8139"/>
                    <a:gd name="T85" fmla="*/ 19 h 925"/>
                    <a:gd name="T86" fmla="*/ 8067 w 8139"/>
                    <a:gd name="T87" fmla="*/ 26 h 925"/>
                    <a:gd name="T88" fmla="*/ 8077 w 8139"/>
                    <a:gd name="T89" fmla="*/ 35 h 925"/>
                    <a:gd name="T90" fmla="*/ 8087 w 8139"/>
                    <a:gd name="T91" fmla="*/ 44 h 925"/>
                    <a:gd name="T92" fmla="*/ 8095 w 8139"/>
                    <a:gd name="T93" fmla="*/ 56 h 925"/>
                    <a:gd name="T94" fmla="*/ 8104 w 8139"/>
                    <a:gd name="T95" fmla="*/ 70 h 925"/>
                    <a:gd name="T96" fmla="*/ 8113 w 8139"/>
                    <a:gd name="T97" fmla="*/ 87 h 925"/>
                    <a:gd name="T98" fmla="*/ 8120 w 8139"/>
                    <a:gd name="T99" fmla="*/ 103 h 925"/>
                    <a:gd name="T100" fmla="*/ 8126 w 8139"/>
                    <a:gd name="T101" fmla="*/ 117 h 925"/>
                    <a:gd name="T102" fmla="*/ 8130 w 8139"/>
                    <a:gd name="T103" fmla="*/ 130 h 925"/>
                    <a:gd name="T104" fmla="*/ 8133 w 8139"/>
                    <a:gd name="T105" fmla="*/ 141 h 925"/>
                    <a:gd name="T106" fmla="*/ 8137 w 8139"/>
                    <a:gd name="T107" fmla="*/ 159 h 925"/>
                    <a:gd name="T108" fmla="*/ 8139 w 8139"/>
                    <a:gd name="T109" fmla="*/ 172 h 925"/>
                    <a:gd name="T110" fmla="*/ 8137 w 8139"/>
                    <a:gd name="T111" fmla="*/ 181 h 925"/>
                    <a:gd name="T112" fmla="*/ 8136 w 8139"/>
                    <a:gd name="T113" fmla="*/ 185 h 925"/>
                    <a:gd name="T114" fmla="*/ 8134 w 8139"/>
                    <a:gd name="T115" fmla="*/ 188 h 925"/>
                    <a:gd name="T116" fmla="*/ 8133 w 8139"/>
                    <a:gd name="T117" fmla="*/ 188 h 925"/>
                    <a:gd name="T118" fmla="*/ 1 w 8139"/>
                    <a:gd name="T119" fmla="*/ 92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139" h="925">
                      <a:moveTo>
                        <a:pt x="1" y="925"/>
                      </a:moveTo>
                      <a:lnTo>
                        <a:pt x="0" y="916"/>
                      </a:lnTo>
                      <a:lnTo>
                        <a:pt x="3" y="895"/>
                      </a:lnTo>
                      <a:lnTo>
                        <a:pt x="4" y="879"/>
                      </a:lnTo>
                      <a:lnTo>
                        <a:pt x="7" y="863"/>
                      </a:lnTo>
                      <a:lnTo>
                        <a:pt x="11" y="845"/>
                      </a:lnTo>
                      <a:lnTo>
                        <a:pt x="17" y="826"/>
                      </a:lnTo>
                      <a:lnTo>
                        <a:pt x="25" y="807"/>
                      </a:lnTo>
                      <a:lnTo>
                        <a:pt x="36" y="789"/>
                      </a:lnTo>
                      <a:lnTo>
                        <a:pt x="41" y="779"/>
                      </a:lnTo>
                      <a:lnTo>
                        <a:pt x="49" y="770"/>
                      </a:lnTo>
                      <a:lnTo>
                        <a:pt x="57" y="762"/>
                      </a:lnTo>
                      <a:lnTo>
                        <a:pt x="64" y="753"/>
                      </a:lnTo>
                      <a:lnTo>
                        <a:pt x="74" y="745"/>
                      </a:lnTo>
                      <a:lnTo>
                        <a:pt x="84" y="738"/>
                      </a:lnTo>
                      <a:lnTo>
                        <a:pt x="94" y="731"/>
                      </a:lnTo>
                      <a:lnTo>
                        <a:pt x="105" y="726"/>
                      </a:lnTo>
                      <a:lnTo>
                        <a:pt x="118" y="720"/>
                      </a:lnTo>
                      <a:lnTo>
                        <a:pt x="132" y="715"/>
                      </a:lnTo>
                      <a:lnTo>
                        <a:pt x="146" y="712"/>
                      </a:lnTo>
                      <a:lnTo>
                        <a:pt x="161" y="709"/>
                      </a:lnTo>
                      <a:lnTo>
                        <a:pt x="278" y="697"/>
                      </a:lnTo>
                      <a:lnTo>
                        <a:pt x="547" y="671"/>
                      </a:lnTo>
                      <a:lnTo>
                        <a:pt x="948" y="634"/>
                      </a:lnTo>
                      <a:lnTo>
                        <a:pt x="1458" y="587"/>
                      </a:lnTo>
                      <a:lnTo>
                        <a:pt x="2055" y="533"/>
                      </a:lnTo>
                      <a:lnTo>
                        <a:pt x="2716" y="473"/>
                      </a:lnTo>
                      <a:lnTo>
                        <a:pt x="3419" y="410"/>
                      </a:lnTo>
                      <a:lnTo>
                        <a:pt x="4142" y="345"/>
                      </a:lnTo>
                      <a:lnTo>
                        <a:pt x="4864" y="280"/>
                      </a:lnTo>
                      <a:lnTo>
                        <a:pt x="5561" y="217"/>
                      </a:lnTo>
                      <a:lnTo>
                        <a:pt x="6213" y="159"/>
                      </a:lnTo>
                      <a:lnTo>
                        <a:pt x="6795" y="107"/>
                      </a:lnTo>
                      <a:lnTo>
                        <a:pt x="7287" y="63"/>
                      </a:lnTo>
                      <a:lnTo>
                        <a:pt x="7665" y="29"/>
                      </a:lnTo>
                      <a:lnTo>
                        <a:pt x="7909" y="8"/>
                      </a:lnTo>
                      <a:lnTo>
                        <a:pt x="7995" y="0"/>
                      </a:lnTo>
                      <a:lnTo>
                        <a:pt x="7998" y="0"/>
                      </a:lnTo>
                      <a:lnTo>
                        <a:pt x="8008" y="1"/>
                      </a:lnTo>
                      <a:lnTo>
                        <a:pt x="8022" y="3"/>
                      </a:lnTo>
                      <a:lnTo>
                        <a:pt x="8038" y="10"/>
                      </a:lnTo>
                      <a:lnTo>
                        <a:pt x="8048" y="14"/>
                      </a:lnTo>
                      <a:lnTo>
                        <a:pt x="8058" y="19"/>
                      </a:lnTo>
                      <a:lnTo>
                        <a:pt x="8067" y="26"/>
                      </a:lnTo>
                      <a:lnTo>
                        <a:pt x="8077" y="35"/>
                      </a:lnTo>
                      <a:lnTo>
                        <a:pt x="8087" y="44"/>
                      </a:lnTo>
                      <a:lnTo>
                        <a:pt x="8095" y="56"/>
                      </a:lnTo>
                      <a:lnTo>
                        <a:pt x="8104" y="70"/>
                      </a:lnTo>
                      <a:lnTo>
                        <a:pt x="8113" y="87"/>
                      </a:lnTo>
                      <a:lnTo>
                        <a:pt x="8120" y="103"/>
                      </a:lnTo>
                      <a:lnTo>
                        <a:pt x="8126" y="117"/>
                      </a:lnTo>
                      <a:lnTo>
                        <a:pt x="8130" y="130"/>
                      </a:lnTo>
                      <a:lnTo>
                        <a:pt x="8133" y="141"/>
                      </a:lnTo>
                      <a:lnTo>
                        <a:pt x="8137" y="159"/>
                      </a:lnTo>
                      <a:lnTo>
                        <a:pt x="8139" y="172"/>
                      </a:lnTo>
                      <a:lnTo>
                        <a:pt x="8137" y="181"/>
                      </a:lnTo>
                      <a:lnTo>
                        <a:pt x="8136" y="185"/>
                      </a:lnTo>
                      <a:lnTo>
                        <a:pt x="8134" y="188"/>
                      </a:lnTo>
                      <a:lnTo>
                        <a:pt x="8133" y="188"/>
                      </a:lnTo>
                      <a:lnTo>
                        <a:pt x="1" y="925"/>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62500" lnSpcReduction="20000"/>
                </a:bodyPr>
                <a:lstStyle/>
                <a:p>
                  <a:pPr algn="ctr"/>
                  <a:endParaRPr/>
                </a:p>
              </p:txBody>
            </p:sp>
            <p:sp>
              <p:nvSpPr>
                <p:cNvPr id="114" name="işḷïḍê">
                  <a:extLst>
                    <a:ext uri="{FF2B5EF4-FFF2-40B4-BE49-F238E27FC236}">
                      <a16:creationId xmlns:a16="http://schemas.microsoft.com/office/drawing/2014/main" id="{02A29DAE-B455-4680-BC43-4D2EDCA2087E}"/>
                    </a:ext>
                  </a:extLst>
                </p:cNvPr>
                <p:cNvSpPr/>
                <p:nvPr/>
              </p:nvSpPr>
              <p:spPr bwMode="auto">
                <a:xfrm>
                  <a:off x="1905819" y="2270347"/>
                  <a:ext cx="3422335" cy="357589"/>
                </a:xfrm>
                <a:custGeom>
                  <a:avLst/>
                  <a:gdLst>
                    <a:gd name="T0" fmla="*/ 1 w 8139"/>
                    <a:gd name="T1" fmla="*/ 848 h 848"/>
                    <a:gd name="T2" fmla="*/ 0 w 8139"/>
                    <a:gd name="T3" fmla="*/ 837 h 848"/>
                    <a:gd name="T4" fmla="*/ 3 w 8139"/>
                    <a:gd name="T5" fmla="*/ 811 h 848"/>
                    <a:gd name="T6" fmla="*/ 6 w 8139"/>
                    <a:gd name="T7" fmla="*/ 793 h 848"/>
                    <a:gd name="T8" fmla="*/ 10 w 8139"/>
                    <a:gd name="T9" fmla="*/ 773 h 848"/>
                    <a:gd name="T10" fmla="*/ 16 w 8139"/>
                    <a:gd name="T11" fmla="*/ 753 h 848"/>
                    <a:gd name="T12" fmla="*/ 24 w 8139"/>
                    <a:gd name="T13" fmla="*/ 731 h 848"/>
                    <a:gd name="T14" fmla="*/ 8108 w 8139"/>
                    <a:gd name="T15" fmla="*/ 0 h 848"/>
                    <a:gd name="T16" fmla="*/ 8110 w 8139"/>
                    <a:gd name="T17" fmla="*/ 4 h 848"/>
                    <a:gd name="T18" fmla="*/ 8113 w 8139"/>
                    <a:gd name="T19" fmla="*/ 10 h 848"/>
                    <a:gd name="T20" fmla="*/ 8120 w 8139"/>
                    <a:gd name="T21" fmla="*/ 26 h 848"/>
                    <a:gd name="T22" fmla="*/ 8126 w 8139"/>
                    <a:gd name="T23" fmla="*/ 40 h 848"/>
                    <a:gd name="T24" fmla="*/ 8130 w 8139"/>
                    <a:gd name="T25" fmla="*/ 53 h 848"/>
                    <a:gd name="T26" fmla="*/ 8133 w 8139"/>
                    <a:gd name="T27" fmla="*/ 64 h 848"/>
                    <a:gd name="T28" fmla="*/ 8137 w 8139"/>
                    <a:gd name="T29" fmla="*/ 82 h 848"/>
                    <a:gd name="T30" fmla="*/ 8139 w 8139"/>
                    <a:gd name="T31" fmla="*/ 95 h 848"/>
                    <a:gd name="T32" fmla="*/ 8137 w 8139"/>
                    <a:gd name="T33" fmla="*/ 104 h 848"/>
                    <a:gd name="T34" fmla="*/ 8136 w 8139"/>
                    <a:gd name="T35" fmla="*/ 108 h 848"/>
                    <a:gd name="T36" fmla="*/ 8134 w 8139"/>
                    <a:gd name="T37" fmla="*/ 111 h 848"/>
                    <a:gd name="T38" fmla="*/ 8133 w 8139"/>
                    <a:gd name="T39" fmla="*/ 111 h 848"/>
                    <a:gd name="T40" fmla="*/ 1 w 8139"/>
                    <a:gd name="T41" fmla="*/ 848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39" h="848">
                      <a:moveTo>
                        <a:pt x="1" y="848"/>
                      </a:moveTo>
                      <a:lnTo>
                        <a:pt x="0" y="837"/>
                      </a:lnTo>
                      <a:lnTo>
                        <a:pt x="3" y="811"/>
                      </a:lnTo>
                      <a:lnTo>
                        <a:pt x="6" y="793"/>
                      </a:lnTo>
                      <a:lnTo>
                        <a:pt x="10" y="773"/>
                      </a:lnTo>
                      <a:lnTo>
                        <a:pt x="16" y="753"/>
                      </a:lnTo>
                      <a:lnTo>
                        <a:pt x="24" y="731"/>
                      </a:lnTo>
                      <a:lnTo>
                        <a:pt x="8108" y="0"/>
                      </a:lnTo>
                      <a:lnTo>
                        <a:pt x="8110" y="4"/>
                      </a:lnTo>
                      <a:lnTo>
                        <a:pt x="8113" y="10"/>
                      </a:lnTo>
                      <a:lnTo>
                        <a:pt x="8120" y="26"/>
                      </a:lnTo>
                      <a:lnTo>
                        <a:pt x="8126" y="40"/>
                      </a:lnTo>
                      <a:lnTo>
                        <a:pt x="8130" y="53"/>
                      </a:lnTo>
                      <a:lnTo>
                        <a:pt x="8133" y="64"/>
                      </a:lnTo>
                      <a:lnTo>
                        <a:pt x="8137" y="82"/>
                      </a:lnTo>
                      <a:lnTo>
                        <a:pt x="8139" y="95"/>
                      </a:lnTo>
                      <a:lnTo>
                        <a:pt x="8137" y="104"/>
                      </a:lnTo>
                      <a:lnTo>
                        <a:pt x="8136" y="108"/>
                      </a:lnTo>
                      <a:lnTo>
                        <a:pt x="8134" y="111"/>
                      </a:lnTo>
                      <a:lnTo>
                        <a:pt x="8133" y="111"/>
                      </a:lnTo>
                      <a:lnTo>
                        <a:pt x="1" y="848"/>
                      </a:ln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55000" lnSpcReduction="20000"/>
                </a:bodyPr>
                <a:lstStyle/>
                <a:p>
                  <a:pPr algn="ctr"/>
                  <a:endParaRPr/>
                </a:p>
              </p:txBody>
            </p:sp>
            <p:sp>
              <p:nvSpPr>
                <p:cNvPr id="115" name="îś1îḑê">
                  <a:extLst>
                    <a:ext uri="{FF2B5EF4-FFF2-40B4-BE49-F238E27FC236}">
                      <a16:creationId xmlns:a16="http://schemas.microsoft.com/office/drawing/2014/main" id="{333FBB73-DFB4-4BFE-98EE-A30B10B9A16B}"/>
                    </a:ext>
                  </a:extLst>
                </p:cNvPr>
                <p:cNvSpPr/>
                <p:nvPr/>
              </p:nvSpPr>
              <p:spPr bwMode="auto">
                <a:xfrm>
                  <a:off x="2147716" y="3444079"/>
                  <a:ext cx="347072" cy="94656"/>
                </a:xfrm>
                <a:custGeom>
                  <a:avLst/>
                  <a:gdLst>
                    <a:gd name="T0" fmla="*/ 0 w 821"/>
                    <a:gd name="T1" fmla="*/ 73 h 226"/>
                    <a:gd name="T2" fmla="*/ 814 w 821"/>
                    <a:gd name="T3" fmla="*/ 0 h 226"/>
                    <a:gd name="T4" fmla="*/ 821 w 821"/>
                    <a:gd name="T5" fmla="*/ 63 h 226"/>
                    <a:gd name="T6" fmla="*/ 192 w 821"/>
                    <a:gd name="T7" fmla="*/ 121 h 226"/>
                    <a:gd name="T8" fmla="*/ 179 w 821"/>
                    <a:gd name="T9" fmla="*/ 122 h 226"/>
                    <a:gd name="T10" fmla="*/ 165 w 821"/>
                    <a:gd name="T11" fmla="*/ 124 h 226"/>
                    <a:gd name="T12" fmla="*/ 152 w 821"/>
                    <a:gd name="T13" fmla="*/ 127 h 226"/>
                    <a:gd name="T14" fmla="*/ 138 w 821"/>
                    <a:gd name="T15" fmla="*/ 132 h 226"/>
                    <a:gd name="T16" fmla="*/ 126 w 821"/>
                    <a:gd name="T17" fmla="*/ 136 h 226"/>
                    <a:gd name="T18" fmla="*/ 113 w 821"/>
                    <a:gd name="T19" fmla="*/ 141 h 226"/>
                    <a:gd name="T20" fmla="*/ 101 w 821"/>
                    <a:gd name="T21" fmla="*/ 148 h 226"/>
                    <a:gd name="T22" fmla="*/ 89 w 821"/>
                    <a:gd name="T23" fmla="*/ 154 h 226"/>
                    <a:gd name="T24" fmla="*/ 78 w 821"/>
                    <a:gd name="T25" fmla="*/ 161 h 226"/>
                    <a:gd name="T26" fmla="*/ 68 w 821"/>
                    <a:gd name="T27" fmla="*/ 168 h 226"/>
                    <a:gd name="T28" fmla="*/ 57 w 821"/>
                    <a:gd name="T29" fmla="*/ 177 h 226"/>
                    <a:gd name="T30" fmla="*/ 47 w 821"/>
                    <a:gd name="T31" fmla="*/ 186 h 226"/>
                    <a:gd name="T32" fmla="*/ 38 w 821"/>
                    <a:gd name="T33" fmla="*/ 194 h 226"/>
                    <a:gd name="T34" fmla="*/ 30 w 821"/>
                    <a:gd name="T35" fmla="*/ 204 h 226"/>
                    <a:gd name="T36" fmla="*/ 21 w 821"/>
                    <a:gd name="T37" fmla="*/ 215 h 226"/>
                    <a:gd name="T38" fmla="*/ 14 w 821"/>
                    <a:gd name="T39" fmla="*/ 226 h 226"/>
                    <a:gd name="T40" fmla="*/ 0 w 821"/>
                    <a:gd name="T41" fmla="*/ 7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1" h="226">
                      <a:moveTo>
                        <a:pt x="0" y="73"/>
                      </a:moveTo>
                      <a:lnTo>
                        <a:pt x="814" y="0"/>
                      </a:lnTo>
                      <a:lnTo>
                        <a:pt x="821" y="63"/>
                      </a:lnTo>
                      <a:lnTo>
                        <a:pt x="192" y="121"/>
                      </a:lnTo>
                      <a:lnTo>
                        <a:pt x="179" y="122"/>
                      </a:lnTo>
                      <a:lnTo>
                        <a:pt x="165" y="124"/>
                      </a:lnTo>
                      <a:lnTo>
                        <a:pt x="152" y="127"/>
                      </a:lnTo>
                      <a:lnTo>
                        <a:pt x="138" y="132"/>
                      </a:lnTo>
                      <a:lnTo>
                        <a:pt x="126" y="136"/>
                      </a:lnTo>
                      <a:lnTo>
                        <a:pt x="113" y="141"/>
                      </a:lnTo>
                      <a:lnTo>
                        <a:pt x="101" y="148"/>
                      </a:lnTo>
                      <a:lnTo>
                        <a:pt x="89" y="154"/>
                      </a:lnTo>
                      <a:lnTo>
                        <a:pt x="78" y="161"/>
                      </a:lnTo>
                      <a:lnTo>
                        <a:pt x="68" y="168"/>
                      </a:lnTo>
                      <a:lnTo>
                        <a:pt x="57" y="177"/>
                      </a:lnTo>
                      <a:lnTo>
                        <a:pt x="47" y="186"/>
                      </a:lnTo>
                      <a:lnTo>
                        <a:pt x="38" y="194"/>
                      </a:lnTo>
                      <a:lnTo>
                        <a:pt x="30" y="204"/>
                      </a:lnTo>
                      <a:lnTo>
                        <a:pt x="21" y="215"/>
                      </a:lnTo>
                      <a:lnTo>
                        <a:pt x="14" y="226"/>
                      </a:lnTo>
                      <a:lnTo>
                        <a:pt x="0" y="73"/>
                      </a:lnTo>
                      <a:close/>
                    </a:path>
                  </a:pathLst>
                </a:custGeom>
                <a:solidFill>
                  <a:srgbClr val="0F0F0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6" name="iSľiḋè">
                  <a:extLst>
                    <a:ext uri="{FF2B5EF4-FFF2-40B4-BE49-F238E27FC236}">
                      <a16:creationId xmlns:a16="http://schemas.microsoft.com/office/drawing/2014/main" id="{842CC197-0CCA-4774-BCED-D960FB418282}"/>
                    </a:ext>
                  </a:extLst>
                </p:cNvPr>
                <p:cNvSpPr/>
                <p:nvPr/>
              </p:nvSpPr>
              <p:spPr bwMode="auto">
                <a:xfrm>
                  <a:off x="4917978" y="3193766"/>
                  <a:ext cx="344968" cy="105173"/>
                </a:xfrm>
                <a:custGeom>
                  <a:avLst/>
                  <a:gdLst>
                    <a:gd name="T0" fmla="*/ 794 w 817"/>
                    <a:gd name="T1" fmla="*/ 0 h 246"/>
                    <a:gd name="T2" fmla="*/ 0 w 817"/>
                    <a:gd name="T3" fmla="*/ 71 h 246"/>
                    <a:gd name="T4" fmla="*/ 6 w 817"/>
                    <a:gd name="T5" fmla="*/ 136 h 246"/>
                    <a:gd name="T6" fmla="*/ 564 w 817"/>
                    <a:gd name="T7" fmla="*/ 85 h 246"/>
                    <a:gd name="T8" fmla="*/ 585 w 817"/>
                    <a:gd name="T9" fmla="*/ 84 h 246"/>
                    <a:gd name="T10" fmla="*/ 606 w 817"/>
                    <a:gd name="T11" fmla="*/ 85 h 246"/>
                    <a:gd name="T12" fmla="*/ 627 w 817"/>
                    <a:gd name="T13" fmla="*/ 87 h 246"/>
                    <a:gd name="T14" fmla="*/ 646 w 817"/>
                    <a:gd name="T15" fmla="*/ 92 h 246"/>
                    <a:gd name="T16" fmla="*/ 665 w 817"/>
                    <a:gd name="T17" fmla="*/ 97 h 246"/>
                    <a:gd name="T18" fmla="*/ 684 w 817"/>
                    <a:gd name="T19" fmla="*/ 105 h 246"/>
                    <a:gd name="T20" fmla="*/ 702 w 817"/>
                    <a:gd name="T21" fmla="*/ 113 h 246"/>
                    <a:gd name="T22" fmla="*/ 719 w 817"/>
                    <a:gd name="T23" fmla="*/ 124 h 246"/>
                    <a:gd name="T24" fmla="*/ 736 w 817"/>
                    <a:gd name="T25" fmla="*/ 135 h 246"/>
                    <a:gd name="T26" fmla="*/ 751 w 817"/>
                    <a:gd name="T27" fmla="*/ 148 h 246"/>
                    <a:gd name="T28" fmla="*/ 765 w 817"/>
                    <a:gd name="T29" fmla="*/ 162 h 246"/>
                    <a:gd name="T30" fmla="*/ 778 w 817"/>
                    <a:gd name="T31" fmla="*/ 177 h 246"/>
                    <a:gd name="T32" fmla="*/ 790 w 817"/>
                    <a:gd name="T33" fmla="*/ 193 h 246"/>
                    <a:gd name="T34" fmla="*/ 799 w 817"/>
                    <a:gd name="T35" fmla="*/ 210 h 246"/>
                    <a:gd name="T36" fmla="*/ 809 w 817"/>
                    <a:gd name="T37" fmla="*/ 228 h 246"/>
                    <a:gd name="T38" fmla="*/ 817 w 817"/>
                    <a:gd name="T39" fmla="*/ 246 h 246"/>
                    <a:gd name="T40" fmla="*/ 794 w 817"/>
                    <a:gd name="T41"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7" h="246">
                      <a:moveTo>
                        <a:pt x="794" y="0"/>
                      </a:moveTo>
                      <a:lnTo>
                        <a:pt x="0" y="71"/>
                      </a:lnTo>
                      <a:lnTo>
                        <a:pt x="6" y="136"/>
                      </a:lnTo>
                      <a:lnTo>
                        <a:pt x="564" y="85"/>
                      </a:lnTo>
                      <a:lnTo>
                        <a:pt x="585" y="84"/>
                      </a:lnTo>
                      <a:lnTo>
                        <a:pt x="606" y="85"/>
                      </a:lnTo>
                      <a:lnTo>
                        <a:pt x="627" y="87"/>
                      </a:lnTo>
                      <a:lnTo>
                        <a:pt x="646" y="92"/>
                      </a:lnTo>
                      <a:lnTo>
                        <a:pt x="665" y="97"/>
                      </a:lnTo>
                      <a:lnTo>
                        <a:pt x="684" y="105"/>
                      </a:lnTo>
                      <a:lnTo>
                        <a:pt x="702" y="113"/>
                      </a:lnTo>
                      <a:lnTo>
                        <a:pt x="719" y="124"/>
                      </a:lnTo>
                      <a:lnTo>
                        <a:pt x="736" y="135"/>
                      </a:lnTo>
                      <a:lnTo>
                        <a:pt x="751" y="148"/>
                      </a:lnTo>
                      <a:lnTo>
                        <a:pt x="765" y="162"/>
                      </a:lnTo>
                      <a:lnTo>
                        <a:pt x="778" y="177"/>
                      </a:lnTo>
                      <a:lnTo>
                        <a:pt x="790" y="193"/>
                      </a:lnTo>
                      <a:lnTo>
                        <a:pt x="799" y="210"/>
                      </a:lnTo>
                      <a:lnTo>
                        <a:pt x="809" y="228"/>
                      </a:lnTo>
                      <a:lnTo>
                        <a:pt x="817" y="246"/>
                      </a:lnTo>
                      <a:lnTo>
                        <a:pt x="794" y="0"/>
                      </a:lnTo>
                      <a:close/>
                    </a:path>
                  </a:pathLst>
                </a:custGeom>
                <a:solidFill>
                  <a:srgbClr val="0F0F0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7" name="îṧḷîḍè">
                  <a:extLst>
                    <a:ext uri="{FF2B5EF4-FFF2-40B4-BE49-F238E27FC236}">
                      <a16:creationId xmlns:a16="http://schemas.microsoft.com/office/drawing/2014/main" id="{1DDEB139-7B10-4438-ADDC-B79CC4C1FE02}"/>
                    </a:ext>
                  </a:extLst>
                </p:cNvPr>
                <p:cNvSpPr/>
                <p:nvPr/>
              </p:nvSpPr>
              <p:spPr bwMode="auto">
                <a:xfrm>
                  <a:off x="3531795" y="3549252"/>
                  <a:ext cx="170381" cy="92552"/>
                </a:xfrm>
                <a:custGeom>
                  <a:avLst/>
                  <a:gdLst>
                    <a:gd name="T0" fmla="*/ 0 w 404"/>
                    <a:gd name="T1" fmla="*/ 35 h 221"/>
                    <a:gd name="T2" fmla="*/ 388 w 404"/>
                    <a:gd name="T3" fmla="*/ 0 h 221"/>
                    <a:gd name="T4" fmla="*/ 404 w 404"/>
                    <a:gd name="T5" fmla="*/ 187 h 221"/>
                    <a:gd name="T6" fmla="*/ 16 w 404"/>
                    <a:gd name="T7" fmla="*/ 221 h 221"/>
                    <a:gd name="T8" fmla="*/ 0 w 404"/>
                    <a:gd name="T9" fmla="*/ 35 h 221"/>
                  </a:gdLst>
                  <a:ahLst/>
                  <a:cxnLst>
                    <a:cxn ang="0">
                      <a:pos x="T0" y="T1"/>
                    </a:cxn>
                    <a:cxn ang="0">
                      <a:pos x="T2" y="T3"/>
                    </a:cxn>
                    <a:cxn ang="0">
                      <a:pos x="T4" y="T5"/>
                    </a:cxn>
                    <a:cxn ang="0">
                      <a:pos x="T6" y="T7"/>
                    </a:cxn>
                    <a:cxn ang="0">
                      <a:pos x="T8" y="T9"/>
                    </a:cxn>
                  </a:cxnLst>
                  <a:rect l="0" t="0" r="r" b="b"/>
                  <a:pathLst>
                    <a:path w="404" h="221">
                      <a:moveTo>
                        <a:pt x="0" y="35"/>
                      </a:moveTo>
                      <a:lnTo>
                        <a:pt x="388" y="0"/>
                      </a:lnTo>
                      <a:lnTo>
                        <a:pt x="404" y="187"/>
                      </a:lnTo>
                      <a:lnTo>
                        <a:pt x="16" y="221"/>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8" name="îşḻîḑè">
                  <a:extLst>
                    <a:ext uri="{FF2B5EF4-FFF2-40B4-BE49-F238E27FC236}">
                      <a16:creationId xmlns:a16="http://schemas.microsoft.com/office/drawing/2014/main" id="{84998C2E-B153-4CB5-BEAA-F09E751BD404}"/>
                    </a:ext>
                  </a:extLst>
                </p:cNvPr>
                <p:cNvSpPr/>
                <p:nvPr/>
              </p:nvSpPr>
              <p:spPr bwMode="auto">
                <a:xfrm>
                  <a:off x="3252035" y="3837426"/>
                  <a:ext cx="174588" cy="136726"/>
                </a:xfrm>
                <a:custGeom>
                  <a:avLst/>
                  <a:gdLst>
                    <a:gd name="T0" fmla="*/ 0 w 414"/>
                    <a:gd name="T1" fmla="*/ 36 h 329"/>
                    <a:gd name="T2" fmla="*/ 388 w 414"/>
                    <a:gd name="T3" fmla="*/ 0 h 329"/>
                    <a:gd name="T4" fmla="*/ 414 w 414"/>
                    <a:gd name="T5" fmla="*/ 293 h 329"/>
                    <a:gd name="T6" fmla="*/ 26 w 414"/>
                    <a:gd name="T7" fmla="*/ 329 h 329"/>
                    <a:gd name="T8" fmla="*/ 0 w 414"/>
                    <a:gd name="T9" fmla="*/ 36 h 329"/>
                  </a:gdLst>
                  <a:ahLst/>
                  <a:cxnLst>
                    <a:cxn ang="0">
                      <a:pos x="T0" y="T1"/>
                    </a:cxn>
                    <a:cxn ang="0">
                      <a:pos x="T2" y="T3"/>
                    </a:cxn>
                    <a:cxn ang="0">
                      <a:pos x="T4" y="T5"/>
                    </a:cxn>
                    <a:cxn ang="0">
                      <a:pos x="T6" y="T7"/>
                    </a:cxn>
                    <a:cxn ang="0">
                      <a:pos x="T8" y="T9"/>
                    </a:cxn>
                  </a:cxnLst>
                  <a:rect l="0" t="0" r="r" b="b"/>
                  <a:pathLst>
                    <a:path w="414" h="329">
                      <a:moveTo>
                        <a:pt x="0" y="36"/>
                      </a:moveTo>
                      <a:lnTo>
                        <a:pt x="388" y="0"/>
                      </a:lnTo>
                      <a:lnTo>
                        <a:pt x="414" y="293"/>
                      </a:lnTo>
                      <a:lnTo>
                        <a:pt x="26" y="329"/>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9" name="iśḷïḍe">
                  <a:extLst>
                    <a:ext uri="{FF2B5EF4-FFF2-40B4-BE49-F238E27FC236}">
                      <a16:creationId xmlns:a16="http://schemas.microsoft.com/office/drawing/2014/main" id="{C7058575-F98C-44CA-9B54-1D482B8DBBDE}"/>
                    </a:ext>
                  </a:extLst>
                </p:cNvPr>
                <p:cNvSpPr/>
                <p:nvPr/>
              </p:nvSpPr>
              <p:spPr bwMode="auto">
                <a:xfrm>
                  <a:off x="3998764" y="4077221"/>
                  <a:ext cx="174588" cy="138829"/>
                </a:xfrm>
                <a:custGeom>
                  <a:avLst/>
                  <a:gdLst>
                    <a:gd name="T0" fmla="*/ 0 w 415"/>
                    <a:gd name="T1" fmla="*/ 36 h 329"/>
                    <a:gd name="T2" fmla="*/ 389 w 415"/>
                    <a:gd name="T3" fmla="*/ 0 h 329"/>
                    <a:gd name="T4" fmla="*/ 415 w 415"/>
                    <a:gd name="T5" fmla="*/ 294 h 329"/>
                    <a:gd name="T6" fmla="*/ 27 w 415"/>
                    <a:gd name="T7" fmla="*/ 329 h 329"/>
                    <a:gd name="T8" fmla="*/ 0 w 415"/>
                    <a:gd name="T9" fmla="*/ 36 h 329"/>
                  </a:gdLst>
                  <a:ahLst/>
                  <a:cxnLst>
                    <a:cxn ang="0">
                      <a:pos x="T0" y="T1"/>
                    </a:cxn>
                    <a:cxn ang="0">
                      <a:pos x="T2" y="T3"/>
                    </a:cxn>
                    <a:cxn ang="0">
                      <a:pos x="T4" y="T5"/>
                    </a:cxn>
                    <a:cxn ang="0">
                      <a:pos x="T6" y="T7"/>
                    </a:cxn>
                    <a:cxn ang="0">
                      <a:pos x="T8" y="T9"/>
                    </a:cxn>
                  </a:cxnLst>
                  <a:rect l="0" t="0" r="r" b="b"/>
                  <a:pathLst>
                    <a:path w="415" h="329">
                      <a:moveTo>
                        <a:pt x="0" y="36"/>
                      </a:moveTo>
                      <a:lnTo>
                        <a:pt x="389" y="0"/>
                      </a:lnTo>
                      <a:lnTo>
                        <a:pt x="415" y="294"/>
                      </a:lnTo>
                      <a:lnTo>
                        <a:pt x="27" y="329"/>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20" name="isḻíḑê">
                  <a:extLst>
                    <a:ext uri="{FF2B5EF4-FFF2-40B4-BE49-F238E27FC236}">
                      <a16:creationId xmlns:a16="http://schemas.microsoft.com/office/drawing/2014/main" id="{82332E16-380D-4099-8F31-C51F75CC4ABC}"/>
                    </a:ext>
                  </a:extLst>
                </p:cNvPr>
                <p:cNvSpPr/>
                <p:nvPr/>
              </p:nvSpPr>
              <p:spPr bwMode="auto">
                <a:xfrm>
                  <a:off x="4495181" y="3572390"/>
                  <a:ext cx="174588" cy="136726"/>
                </a:xfrm>
                <a:custGeom>
                  <a:avLst/>
                  <a:gdLst>
                    <a:gd name="T0" fmla="*/ 0 w 414"/>
                    <a:gd name="T1" fmla="*/ 34 h 327"/>
                    <a:gd name="T2" fmla="*/ 388 w 414"/>
                    <a:gd name="T3" fmla="*/ 0 h 327"/>
                    <a:gd name="T4" fmla="*/ 414 w 414"/>
                    <a:gd name="T5" fmla="*/ 293 h 327"/>
                    <a:gd name="T6" fmla="*/ 26 w 414"/>
                    <a:gd name="T7" fmla="*/ 327 h 327"/>
                    <a:gd name="T8" fmla="*/ 0 w 414"/>
                    <a:gd name="T9" fmla="*/ 34 h 327"/>
                  </a:gdLst>
                  <a:ahLst/>
                  <a:cxnLst>
                    <a:cxn ang="0">
                      <a:pos x="T0" y="T1"/>
                    </a:cxn>
                    <a:cxn ang="0">
                      <a:pos x="T2" y="T3"/>
                    </a:cxn>
                    <a:cxn ang="0">
                      <a:pos x="T4" y="T5"/>
                    </a:cxn>
                    <a:cxn ang="0">
                      <a:pos x="T6" y="T7"/>
                    </a:cxn>
                    <a:cxn ang="0">
                      <a:pos x="T8" y="T9"/>
                    </a:cxn>
                  </a:cxnLst>
                  <a:rect l="0" t="0" r="r" b="b"/>
                  <a:pathLst>
                    <a:path w="414" h="327">
                      <a:moveTo>
                        <a:pt x="0" y="34"/>
                      </a:moveTo>
                      <a:lnTo>
                        <a:pt x="388" y="0"/>
                      </a:lnTo>
                      <a:lnTo>
                        <a:pt x="414" y="293"/>
                      </a:lnTo>
                      <a:lnTo>
                        <a:pt x="26" y="327"/>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21" name="iṡļíḓe">
                  <a:extLst>
                    <a:ext uri="{FF2B5EF4-FFF2-40B4-BE49-F238E27FC236}">
                      <a16:creationId xmlns:a16="http://schemas.microsoft.com/office/drawing/2014/main" id="{7391FC74-FA7F-4966-80FE-CB0719493A65}"/>
                    </a:ext>
                  </a:extLst>
                </p:cNvPr>
                <p:cNvSpPr/>
                <p:nvPr/>
              </p:nvSpPr>
              <p:spPr bwMode="auto">
                <a:xfrm>
                  <a:off x="2490582" y="3225319"/>
                  <a:ext cx="2429501" cy="246106"/>
                </a:xfrm>
                <a:custGeom>
                  <a:avLst/>
                  <a:gdLst>
                    <a:gd name="T0" fmla="*/ 0 w 5776"/>
                    <a:gd name="T1" fmla="*/ 523 h 589"/>
                    <a:gd name="T2" fmla="*/ 5770 w 5776"/>
                    <a:gd name="T3" fmla="*/ 0 h 589"/>
                    <a:gd name="T4" fmla="*/ 5776 w 5776"/>
                    <a:gd name="T5" fmla="*/ 67 h 589"/>
                    <a:gd name="T6" fmla="*/ 7 w 5776"/>
                    <a:gd name="T7" fmla="*/ 589 h 589"/>
                    <a:gd name="T8" fmla="*/ 0 w 5776"/>
                    <a:gd name="T9" fmla="*/ 523 h 589"/>
                  </a:gdLst>
                  <a:ahLst/>
                  <a:cxnLst>
                    <a:cxn ang="0">
                      <a:pos x="T0" y="T1"/>
                    </a:cxn>
                    <a:cxn ang="0">
                      <a:pos x="T2" y="T3"/>
                    </a:cxn>
                    <a:cxn ang="0">
                      <a:pos x="T4" y="T5"/>
                    </a:cxn>
                    <a:cxn ang="0">
                      <a:pos x="T6" y="T7"/>
                    </a:cxn>
                    <a:cxn ang="0">
                      <a:pos x="T8" y="T9"/>
                    </a:cxn>
                  </a:cxnLst>
                  <a:rect l="0" t="0" r="r" b="b"/>
                  <a:pathLst>
                    <a:path w="5776" h="589">
                      <a:moveTo>
                        <a:pt x="0" y="523"/>
                      </a:moveTo>
                      <a:lnTo>
                        <a:pt x="5770" y="0"/>
                      </a:lnTo>
                      <a:lnTo>
                        <a:pt x="5776" y="67"/>
                      </a:lnTo>
                      <a:lnTo>
                        <a:pt x="7" y="589"/>
                      </a:lnTo>
                      <a:lnTo>
                        <a:pt x="0" y="523"/>
                      </a:lnTo>
                      <a:close/>
                    </a:path>
                  </a:pathLst>
                </a:custGeom>
                <a:solidFill>
                  <a:srgbClr val="0F0F0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grpSp>
              <p:nvGrpSpPr>
                <p:cNvPr id="122" name="îṣļiḍê">
                  <a:extLst>
                    <a:ext uri="{FF2B5EF4-FFF2-40B4-BE49-F238E27FC236}">
                      <a16:creationId xmlns:a16="http://schemas.microsoft.com/office/drawing/2014/main" id="{A250D675-39A0-42FF-BEB0-A2BC38EF248B}"/>
                    </a:ext>
                  </a:extLst>
                </p:cNvPr>
                <p:cNvGrpSpPr/>
                <p:nvPr/>
              </p:nvGrpSpPr>
              <p:grpSpPr>
                <a:xfrm>
                  <a:off x="5387050" y="4500017"/>
                  <a:ext cx="1613357" cy="1342010"/>
                  <a:chOff x="5387050" y="4500017"/>
                  <a:chExt cx="1613357" cy="1342010"/>
                </a:xfrm>
              </p:grpSpPr>
              <p:sp>
                <p:nvSpPr>
                  <p:cNvPr id="123" name="ï$ḻíḓè">
                    <a:extLst>
                      <a:ext uri="{FF2B5EF4-FFF2-40B4-BE49-F238E27FC236}">
                        <a16:creationId xmlns:a16="http://schemas.microsoft.com/office/drawing/2014/main" id="{CB975A52-9BC5-4B74-81AE-B719BE7BB6F5}"/>
                      </a:ext>
                    </a:extLst>
                  </p:cNvPr>
                  <p:cNvSpPr/>
                  <p:nvPr/>
                </p:nvSpPr>
                <p:spPr bwMode="auto">
                  <a:xfrm>
                    <a:off x="5538499" y="4500017"/>
                    <a:ext cx="1110629" cy="746730"/>
                  </a:xfrm>
                  <a:custGeom>
                    <a:avLst/>
                    <a:gdLst>
                      <a:gd name="T0" fmla="*/ 2561 w 2640"/>
                      <a:gd name="T1" fmla="*/ 1093 h 1772"/>
                      <a:gd name="T2" fmla="*/ 2571 w 2640"/>
                      <a:gd name="T3" fmla="*/ 895 h 1772"/>
                      <a:gd name="T4" fmla="*/ 2454 w 2640"/>
                      <a:gd name="T5" fmla="*/ 770 h 1772"/>
                      <a:gd name="T6" fmla="*/ 2122 w 2640"/>
                      <a:gd name="T7" fmla="*/ 837 h 1772"/>
                      <a:gd name="T8" fmla="*/ 1699 w 2640"/>
                      <a:gd name="T9" fmla="*/ 1074 h 1772"/>
                      <a:gd name="T10" fmla="*/ 1334 w 2640"/>
                      <a:gd name="T11" fmla="*/ 1343 h 1772"/>
                      <a:gd name="T12" fmla="*/ 976 w 2640"/>
                      <a:gd name="T13" fmla="*/ 1630 h 1772"/>
                      <a:gd name="T14" fmla="*/ 768 w 2640"/>
                      <a:gd name="T15" fmla="*/ 1755 h 1772"/>
                      <a:gd name="T16" fmla="*/ 664 w 2640"/>
                      <a:gd name="T17" fmla="*/ 1770 h 1772"/>
                      <a:gd name="T18" fmla="*/ 602 w 2640"/>
                      <a:gd name="T19" fmla="*/ 1739 h 1772"/>
                      <a:gd name="T20" fmla="*/ 552 w 2640"/>
                      <a:gd name="T21" fmla="*/ 1639 h 1772"/>
                      <a:gd name="T22" fmla="*/ 535 w 2640"/>
                      <a:gd name="T23" fmla="*/ 1408 h 1772"/>
                      <a:gd name="T24" fmla="*/ 580 w 2640"/>
                      <a:gd name="T25" fmla="*/ 1190 h 1772"/>
                      <a:gd name="T26" fmla="*/ 681 w 2640"/>
                      <a:gd name="T27" fmla="*/ 1023 h 1772"/>
                      <a:gd name="T28" fmla="*/ 822 w 2640"/>
                      <a:gd name="T29" fmla="*/ 888 h 1772"/>
                      <a:gd name="T30" fmla="*/ 1165 w 2640"/>
                      <a:gd name="T31" fmla="*/ 646 h 1772"/>
                      <a:gd name="T32" fmla="*/ 1369 w 2640"/>
                      <a:gd name="T33" fmla="*/ 476 h 1772"/>
                      <a:gd name="T34" fmla="*/ 1546 w 2640"/>
                      <a:gd name="T35" fmla="*/ 266 h 1772"/>
                      <a:gd name="T36" fmla="*/ 1585 w 2640"/>
                      <a:gd name="T37" fmla="*/ 172 h 1772"/>
                      <a:gd name="T38" fmla="*/ 1572 w 2640"/>
                      <a:gd name="T39" fmla="*/ 103 h 1772"/>
                      <a:gd name="T40" fmla="*/ 1488 w 2640"/>
                      <a:gd name="T41" fmla="*/ 63 h 1772"/>
                      <a:gd name="T42" fmla="*/ 1292 w 2640"/>
                      <a:gd name="T43" fmla="*/ 64 h 1772"/>
                      <a:gd name="T44" fmla="*/ 982 w 2640"/>
                      <a:gd name="T45" fmla="*/ 140 h 1772"/>
                      <a:gd name="T46" fmla="*/ 681 w 2640"/>
                      <a:gd name="T47" fmla="*/ 273 h 1772"/>
                      <a:gd name="T48" fmla="*/ 420 w 2640"/>
                      <a:gd name="T49" fmla="*/ 380 h 1772"/>
                      <a:gd name="T50" fmla="*/ 217 w 2640"/>
                      <a:gd name="T51" fmla="*/ 428 h 1772"/>
                      <a:gd name="T52" fmla="*/ 0 w 2640"/>
                      <a:gd name="T53" fmla="*/ 430 h 1772"/>
                      <a:gd name="T54" fmla="*/ 192 w 2640"/>
                      <a:gd name="T55" fmla="*/ 376 h 1772"/>
                      <a:gd name="T56" fmla="*/ 377 w 2640"/>
                      <a:gd name="T57" fmla="*/ 337 h 1772"/>
                      <a:gd name="T58" fmla="*/ 618 w 2640"/>
                      <a:gd name="T59" fmla="*/ 243 h 1772"/>
                      <a:gd name="T60" fmla="*/ 918 w 2640"/>
                      <a:gd name="T61" fmla="*/ 104 h 1772"/>
                      <a:gd name="T62" fmla="*/ 1245 w 2640"/>
                      <a:gd name="T63" fmla="*/ 16 h 1772"/>
                      <a:gd name="T64" fmla="*/ 1479 w 2640"/>
                      <a:gd name="T65" fmla="*/ 6 h 1772"/>
                      <a:gd name="T66" fmla="*/ 1591 w 2640"/>
                      <a:gd name="T67" fmla="*/ 45 h 1772"/>
                      <a:gd name="T68" fmla="*/ 1631 w 2640"/>
                      <a:gd name="T69" fmla="*/ 91 h 1772"/>
                      <a:gd name="T70" fmla="*/ 1644 w 2640"/>
                      <a:gd name="T71" fmla="*/ 156 h 1772"/>
                      <a:gd name="T72" fmla="*/ 1620 w 2640"/>
                      <a:gd name="T73" fmla="*/ 245 h 1772"/>
                      <a:gd name="T74" fmla="*/ 1524 w 2640"/>
                      <a:gd name="T75" fmla="*/ 391 h 1772"/>
                      <a:gd name="T76" fmla="*/ 1319 w 2640"/>
                      <a:gd name="T77" fmla="*/ 595 h 1772"/>
                      <a:gd name="T78" fmla="*/ 1050 w 2640"/>
                      <a:gd name="T79" fmla="*/ 793 h 1772"/>
                      <a:gd name="T80" fmla="*/ 802 w 2640"/>
                      <a:gd name="T81" fmla="*/ 978 h 1772"/>
                      <a:gd name="T82" fmla="*/ 682 w 2640"/>
                      <a:gd name="T83" fmla="*/ 1116 h 1772"/>
                      <a:gd name="T84" fmla="*/ 607 w 2640"/>
                      <a:gd name="T85" fmla="*/ 1290 h 1772"/>
                      <a:gd name="T86" fmla="*/ 590 w 2640"/>
                      <a:gd name="T87" fmla="*/ 1518 h 1772"/>
                      <a:gd name="T88" fmla="*/ 617 w 2640"/>
                      <a:gd name="T89" fmla="*/ 1661 h 1772"/>
                      <a:gd name="T90" fmla="*/ 674 w 2640"/>
                      <a:gd name="T91" fmla="*/ 1715 h 1772"/>
                      <a:gd name="T92" fmla="*/ 756 w 2640"/>
                      <a:gd name="T93" fmla="*/ 1700 h 1772"/>
                      <a:gd name="T94" fmla="*/ 949 w 2640"/>
                      <a:gd name="T95" fmla="*/ 1580 h 1772"/>
                      <a:gd name="T96" fmla="*/ 1301 w 2640"/>
                      <a:gd name="T97" fmla="*/ 1299 h 1772"/>
                      <a:gd name="T98" fmla="*/ 1668 w 2640"/>
                      <a:gd name="T99" fmla="*/ 1027 h 1772"/>
                      <a:gd name="T100" fmla="*/ 2110 w 2640"/>
                      <a:gd name="T101" fmla="*/ 782 h 1772"/>
                      <a:gd name="T102" fmla="*/ 2498 w 2640"/>
                      <a:gd name="T103" fmla="*/ 704 h 1772"/>
                      <a:gd name="T104" fmla="*/ 2633 w 2640"/>
                      <a:gd name="T105" fmla="*/ 852 h 1772"/>
                      <a:gd name="T106" fmla="*/ 2622 w 2640"/>
                      <a:gd name="T107" fmla="*/ 1084 h 1772"/>
                      <a:gd name="T108" fmla="*/ 2509 w 2640"/>
                      <a:gd name="T109" fmla="*/ 1261 h 1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40" h="1772">
                        <a:moveTo>
                          <a:pt x="2509" y="1261"/>
                        </a:moveTo>
                        <a:lnTo>
                          <a:pt x="2512" y="1252"/>
                        </a:lnTo>
                        <a:lnTo>
                          <a:pt x="2522" y="1228"/>
                        </a:lnTo>
                        <a:lnTo>
                          <a:pt x="2534" y="1192"/>
                        </a:lnTo>
                        <a:lnTo>
                          <a:pt x="2548" y="1146"/>
                        </a:lnTo>
                        <a:lnTo>
                          <a:pt x="2555" y="1120"/>
                        </a:lnTo>
                        <a:lnTo>
                          <a:pt x="2561" y="1093"/>
                        </a:lnTo>
                        <a:lnTo>
                          <a:pt x="2566" y="1065"/>
                        </a:lnTo>
                        <a:lnTo>
                          <a:pt x="2572" y="1036"/>
                        </a:lnTo>
                        <a:lnTo>
                          <a:pt x="2575" y="1008"/>
                        </a:lnTo>
                        <a:lnTo>
                          <a:pt x="2577" y="978"/>
                        </a:lnTo>
                        <a:lnTo>
                          <a:pt x="2577" y="949"/>
                        </a:lnTo>
                        <a:lnTo>
                          <a:pt x="2575" y="922"/>
                        </a:lnTo>
                        <a:lnTo>
                          <a:pt x="2571" y="895"/>
                        </a:lnTo>
                        <a:lnTo>
                          <a:pt x="2564" y="870"/>
                        </a:lnTo>
                        <a:lnTo>
                          <a:pt x="2555" y="846"/>
                        </a:lnTo>
                        <a:lnTo>
                          <a:pt x="2542" y="826"/>
                        </a:lnTo>
                        <a:lnTo>
                          <a:pt x="2525" y="807"/>
                        </a:lnTo>
                        <a:lnTo>
                          <a:pt x="2506" y="791"/>
                        </a:lnTo>
                        <a:lnTo>
                          <a:pt x="2482" y="779"/>
                        </a:lnTo>
                        <a:lnTo>
                          <a:pt x="2454" y="770"/>
                        </a:lnTo>
                        <a:lnTo>
                          <a:pt x="2422" y="765"/>
                        </a:lnTo>
                        <a:lnTo>
                          <a:pt x="2385" y="764"/>
                        </a:lnTo>
                        <a:lnTo>
                          <a:pt x="2344" y="767"/>
                        </a:lnTo>
                        <a:lnTo>
                          <a:pt x="2296" y="777"/>
                        </a:lnTo>
                        <a:lnTo>
                          <a:pt x="2244" y="791"/>
                        </a:lnTo>
                        <a:lnTo>
                          <a:pt x="2186" y="811"/>
                        </a:lnTo>
                        <a:lnTo>
                          <a:pt x="2122" y="837"/>
                        </a:lnTo>
                        <a:lnTo>
                          <a:pt x="2052" y="869"/>
                        </a:lnTo>
                        <a:lnTo>
                          <a:pt x="1990" y="899"/>
                        </a:lnTo>
                        <a:lnTo>
                          <a:pt x="1930" y="932"/>
                        </a:lnTo>
                        <a:lnTo>
                          <a:pt x="1870" y="965"/>
                        </a:lnTo>
                        <a:lnTo>
                          <a:pt x="1812" y="1001"/>
                        </a:lnTo>
                        <a:lnTo>
                          <a:pt x="1755" y="1037"/>
                        </a:lnTo>
                        <a:lnTo>
                          <a:pt x="1699" y="1074"/>
                        </a:lnTo>
                        <a:lnTo>
                          <a:pt x="1642" y="1111"/>
                        </a:lnTo>
                        <a:lnTo>
                          <a:pt x="1588" y="1149"/>
                        </a:lnTo>
                        <a:lnTo>
                          <a:pt x="1535" y="1188"/>
                        </a:lnTo>
                        <a:lnTo>
                          <a:pt x="1484" y="1227"/>
                        </a:lnTo>
                        <a:lnTo>
                          <a:pt x="1433" y="1266"/>
                        </a:lnTo>
                        <a:lnTo>
                          <a:pt x="1383" y="1304"/>
                        </a:lnTo>
                        <a:lnTo>
                          <a:pt x="1334" y="1343"/>
                        </a:lnTo>
                        <a:lnTo>
                          <a:pt x="1288" y="1381"/>
                        </a:lnTo>
                        <a:lnTo>
                          <a:pt x="1243" y="1418"/>
                        </a:lnTo>
                        <a:lnTo>
                          <a:pt x="1197" y="1453"/>
                        </a:lnTo>
                        <a:lnTo>
                          <a:pt x="1119" y="1517"/>
                        </a:lnTo>
                        <a:lnTo>
                          <a:pt x="1045" y="1576"/>
                        </a:lnTo>
                        <a:lnTo>
                          <a:pt x="1009" y="1604"/>
                        </a:lnTo>
                        <a:lnTo>
                          <a:pt x="976" y="1630"/>
                        </a:lnTo>
                        <a:lnTo>
                          <a:pt x="942" y="1653"/>
                        </a:lnTo>
                        <a:lnTo>
                          <a:pt x="910" y="1675"/>
                        </a:lnTo>
                        <a:lnTo>
                          <a:pt x="880" y="1696"/>
                        </a:lnTo>
                        <a:lnTo>
                          <a:pt x="850" y="1714"/>
                        </a:lnTo>
                        <a:lnTo>
                          <a:pt x="822" y="1730"/>
                        </a:lnTo>
                        <a:lnTo>
                          <a:pt x="794" y="1743"/>
                        </a:lnTo>
                        <a:lnTo>
                          <a:pt x="768" y="1755"/>
                        </a:lnTo>
                        <a:lnTo>
                          <a:pt x="744" y="1764"/>
                        </a:lnTo>
                        <a:lnTo>
                          <a:pt x="733" y="1766"/>
                        </a:lnTo>
                        <a:lnTo>
                          <a:pt x="721" y="1769"/>
                        </a:lnTo>
                        <a:lnTo>
                          <a:pt x="710" y="1770"/>
                        </a:lnTo>
                        <a:lnTo>
                          <a:pt x="698" y="1771"/>
                        </a:lnTo>
                        <a:lnTo>
                          <a:pt x="681" y="1772"/>
                        </a:lnTo>
                        <a:lnTo>
                          <a:pt x="664" y="1770"/>
                        </a:lnTo>
                        <a:lnTo>
                          <a:pt x="649" y="1767"/>
                        </a:lnTo>
                        <a:lnTo>
                          <a:pt x="634" y="1762"/>
                        </a:lnTo>
                        <a:lnTo>
                          <a:pt x="628" y="1757"/>
                        </a:lnTo>
                        <a:lnTo>
                          <a:pt x="620" y="1754"/>
                        </a:lnTo>
                        <a:lnTo>
                          <a:pt x="614" y="1749"/>
                        </a:lnTo>
                        <a:lnTo>
                          <a:pt x="608" y="1744"/>
                        </a:lnTo>
                        <a:lnTo>
                          <a:pt x="602" y="1739"/>
                        </a:lnTo>
                        <a:lnTo>
                          <a:pt x="596" y="1732"/>
                        </a:lnTo>
                        <a:lnTo>
                          <a:pt x="591" y="1726"/>
                        </a:lnTo>
                        <a:lnTo>
                          <a:pt x="586" y="1718"/>
                        </a:lnTo>
                        <a:lnTo>
                          <a:pt x="576" y="1702"/>
                        </a:lnTo>
                        <a:lnTo>
                          <a:pt x="566" y="1684"/>
                        </a:lnTo>
                        <a:lnTo>
                          <a:pt x="559" y="1663"/>
                        </a:lnTo>
                        <a:lnTo>
                          <a:pt x="552" y="1639"/>
                        </a:lnTo>
                        <a:lnTo>
                          <a:pt x="547" y="1613"/>
                        </a:lnTo>
                        <a:lnTo>
                          <a:pt x="541" y="1585"/>
                        </a:lnTo>
                        <a:lnTo>
                          <a:pt x="538" y="1555"/>
                        </a:lnTo>
                        <a:lnTo>
                          <a:pt x="535" y="1521"/>
                        </a:lnTo>
                        <a:lnTo>
                          <a:pt x="534" y="1481"/>
                        </a:lnTo>
                        <a:lnTo>
                          <a:pt x="534" y="1444"/>
                        </a:lnTo>
                        <a:lnTo>
                          <a:pt x="535" y="1408"/>
                        </a:lnTo>
                        <a:lnTo>
                          <a:pt x="537" y="1373"/>
                        </a:lnTo>
                        <a:lnTo>
                          <a:pt x="541" y="1340"/>
                        </a:lnTo>
                        <a:lnTo>
                          <a:pt x="547" y="1307"/>
                        </a:lnTo>
                        <a:lnTo>
                          <a:pt x="553" y="1276"/>
                        </a:lnTo>
                        <a:lnTo>
                          <a:pt x="561" y="1247"/>
                        </a:lnTo>
                        <a:lnTo>
                          <a:pt x="569" y="1217"/>
                        </a:lnTo>
                        <a:lnTo>
                          <a:pt x="580" y="1190"/>
                        </a:lnTo>
                        <a:lnTo>
                          <a:pt x="591" y="1163"/>
                        </a:lnTo>
                        <a:lnTo>
                          <a:pt x="604" y="1139"/>
                        </a:lnTo>
                        <a:lnTo>
                          <a:pt x="617" y="1114"/>
                        </a:lnTo>
                        <a:lnTo>
                          <a:pt x="631" y="1090"/>
                        </a:lnTo>
                        <a:lnTo>
                          <a:pt x="647" y="1067"/>
                        </a:lnTo>
                        <a:lnTo>
                          <a:pt x="663" y="1044"/>
                        </a:lnTo>
                        <a:lnTo>
                          <a:pt x="681" y="1023"/>
                        </a:lnTo>
                        <a:lnTo>
                          <a:pt x="698" y="1002"/>
                        </a:lnTo>
                        <a:lnTo>
                          <a:pt x="717" y="982"/>
                        </a:lnTo>
                        <a:lnTo>
                          <a:pt x="737" y="962"/>
                        </a:lnTo>
                        <a:lnTo>
                          <a:pt x="757" y="943"/>
                        </a:lnTo>
                        <a:lnTo>
                          <a:pt x="778" y="924"/>
                        </a:lnTo>
                        <a:lnTo>
                          <a:pt x="800" y="906"/>
                        </a:lnTo>
                        <a:lnTo>
                          <a:pt x="822" y="888"/>
                        </a:lnTo>
                        <a:lnTo>
                          <a:pt x="869" y="852"/>
                        </a:lnTo>
                        <a:lnTo>
                          <a:pt x="917" y="817"/>
                        </a:lnTo>
                        <a:lnTo>
                          <a:pt x="967" y="783"/>
                        </a:lnTo>
                        <a:lnTo>
                          <a:pt x="1019" y="747"/>
                        </a:lnTo>
                        <a:lnTo>
                          <a:pt x="1076" y="708"/>
                        </a:lnTo>
                        <a:lnTo>
                          <a:pt x="1135" y="667"/>
                        </a:lnTo>
                        <a:lnTo>
                          <a:pt x="1165" y="646"/>
                        </a:lnTo>
                        <a:lnTo>
                          <a:pt x="1194" y="625"/>
                        </a:lnTo>
                        <a:lnTo>
                          <a:pt x="1223" y="602"/>
                        </a:lnTo>
                        <a:lnTo>
                          <a:pt x="1253" y="578"/>
                        </a:lnTo>
                        <a:lnTo>
                          <a:pt x="1283" y="554"/>
                        </a:lnTo>
                        <a:lnTo>
                          <a:pt x="1312" y="529"/>
                        </a:lnTo>
                        <a:lnTo>
                          <a:pt x="1341" y="504"/>
                        </a:lnTo>
                        <a:lnTo>
                          <a:pt x="1369" y="476"/>
                        </a:lnTo>
                        <a:lnTo>
                          <a:pt x="1398" y="448"/>
                        </a:lnTo>
                        <a:lnTo>
                          <a:pt x="1426" y="419"/>
                        </a:lnTo>
                        <a:lnTo>
                          <a:pt x="1453" y="389"/>
                        </a:lnTo>
                        <a:lnTo>
                          <a:pt x="1480" y="356"/>
                        </a:lnTo>
                        <a:lnTo>
                          <a:pt x="1506" y="324"/>
                        </a:lnTo>
                        <a:lnTo>
                          <a:pt x="1528" y="294"/>
                        </a:lnTo>
                        <a:lnTo>
                          <a:pt x="1546" y="266"/>
                        </a:lnTo>
                        <a:lnTo>
                          <a:pt x="1560" y="240"/>
                        </a:lnTo>
                        <a:lnTo>
                          <a:pt x="1567" y="228"/>
                        </a:lnTo>
                        <a:lnTo>
                          <a:pt x="1572" y="216"/>
                        </a:lnTo>
                        <a:lnTo>
                          <a:pt x="1577" y="204"/>
                        </a:lnTo>
                        <a:lnTo>
                          <a:pt x="1581" y="193"/>
                        </a:lnTo>
                        <a:lnTo>
                          <a:pt x="1583" y="182"/>
                        </a:lnTo>
                        <a:lnTo>
                          <a:pt x="1585" y="172"/>
                        </a:lnTo>
                        <a:lnTo>
                          <a:pt x="1587" y="163"/>
                        </a:lnTo>
                        <a:lnTo>
                          <a:pt x="1587" y="154"/>
                        </a:lnTo>
                        <a:lnTo>
                          <a:pt x="1587" y="142"/>
                        </a:lnTo>
                        <a:lnTo>
                          <a:pt x="1586" y="131"/>
                        </a:lnTo>
                        <a:lnTo>
                          <a:pt x="1583" y="122"/>
                        </a:lnTo>
                        <a:lnTo>
                          <a:pt x="1579" y="112"/>
                        </a:lnTo>
                        <a:lnTo>
                          <a:pt x="1572" y="103"/>
                        </a:lnTo>
                        <a:lnTo>
                          <a:pt x="1566" y="96"/>
                        </a:lnTo>
                        <a:lnTo>
                          <a:pt x="1557" y="89"/>
                        </a:lnTo>
                        <a:lnTo>
                          <a:pt x="1547" y="83"/>
                        </a:lnTo>
                        <a:lnTo>
                          <a:pt x="1534" y="76"/>
                        </a:lnTo>
                        <a:lnTo>
                          <a:pt x="1520" y="71"/>
                        </a:lnTo>
                        <a:lnTo>
                          <a:pt x="1504" y="66"/>
                        </a:lnTo>
                        <a:lnTo>
                          <a:pt x="1488" y="63"/>
                        </a:lnTo>
                        <a:lnTo>
                          <a:pt x="1470" y="60"/>
                        </a:lnTo>
                        <a:lnTo>
                          <a:pt x="1450" y="58"/>
                        </a:lnTo>
                        <a:lnTo>
                          <a:pt x="1430" y="57"/>
                        </a:lnTo>
                        <a:lnTo>
                          <a:pt x="1408" y="57"/>
                        </a:lnTo>
                        <a:lnTo>
                          <a:pt x="1371" y="57"/>
                        </a:lnTo>
                        <a:lnTo>
                          <a:pt x="1333" y="60"/>
                        </a:lnTo>
                        <a:lnTo>
                          <a:pt x="1292" y="64"/>
                        </a:lnTo>
                        <a:lnTo>
                          <a:pt x="1251" y="71"/>
                        </a:lnTo>
                        <a:lnTo>
                          <a:pt x="1208" y="78"/>
                        </a:lnTo>
                        <a:lnTo>
                          <a:pt x="1164" y="88"/>
                        </a:lnTo>
                        <a:lnTo>
                          <a:pt x="1119" y="99"/>
                        </a:lnTo>
                        <a:lnTo>
                          <a:pt x="1074" y="111"/>
                        </a:lnTo>
                        <a:lnTo>
                          <a:pt x="1029" y="125"/>
                        </a:lnTo>
                        <a:lnTo>
                          <a:pt x="982" y="140"/>
                        </a:lnTo>
                        <a:lnTo>
                          <a:pt x="937" y="156"/>
                        </a:lnTo>
                        <a:lnTo>
                          <a:pt x="893" y="174"/>
                        </a:lnTo>
                        <a:lnTo>
                          <a:pt x="848" y="192"/>
                        </a:lnTo>
                        <a:lnTo>
                          <a:pt x="805" y="210"/>
                        </a:lnTo>
                        <a:lnTo>
                          <a:pt x="763" y="231"/>
                        </a:lnTo>
                        <a:lnTo>
                          <a:pt x="723" y="251"/>
                        </a:lnTo>
                        <a:lnTo>
                          <a:pt x="681" y="273"/>
                        </a:lnTo>
                        <a:lnTo>
                          <a:pt x="641" y="293"/>
                        </a:lnTo>
                        <a:lnTo>
                          <a:pt x="601" y="311"/>
                        </a:lnTo>
                        <a:lnTo>
                          <a:pt x="563" y="328"/>
                        </a:lnTo>
                        <a:lnTo>
                          <a:pt x="525" y="343"/>
                        </a:lnTo>
                        <a:lnTo>
                          <a:pt x="489" y="357"/>
                        </a:lnTo>
                        <a:lnTo>
                          <a:pt x="454" y="369"/>
                        </a:lnTo>
                        <a:lnTo>
                          <a:pt x="420" y="380"/>
                        </a:lnTo>
                        <a:lnTo>
                          <a:pt x="388" y="391"/>
                        </a:lnTo>
                        <a:lnTo>
                          <a:pt x="357" y="400"/>
                        </a:lnTo>
                        <a:lnTo>
                          <a:pt x="326" y="407"/>
                        </a:lnTo>
                        <a:lnTo>
                          <a:pt x="297" y="414"/>
                        </a:lnTo>
                        <a:lnTo>
                          <a:pt x="269" y="419"/>
                        </a:lnTo>
                        <a:lnTo>
                          <a:pt x="242" y="423"/>
                        </a:lnTo>
                        <a:lnTo>
                          <a:pt x="217" y="428"/>
                        </a:lnTo>
                        <a:lnTo>
                          <a:pt x="193" y="431"/>
                        </a:lnTo>
                        <a:lnTo>
                          <a:pt x="149" y="435"/>
                        </a:lnTo>
                        <a:lnTo>
                          <a:pt x="110" y="438"/>
                        </a:lnTo>
                        <a:lnTo>
                          <a:pt x="78" y="438"/>
                        </a:lnTo>
                        <a:lnTo>
                          <a:pt x="50" y="436"/>
                        </a:lnTo>
                        <a:lnTo>
                          <a:pt x="13" y="432"/>
                        </a:lnTo>
                        <a:lnTo>
                          <a:pt x="0" y="430"/>
                        </a:lnTo>
                        <a:lnTo>
                          <a:pt x="11" y="376"/>
                        </a:lnTo>
                        <a:lnTo>
                          <a:pt x="23" y="378"/>
                        </a:lnTo>
                        <a:lnTo>
                          <a:pt x="58" y="381"/>
                        </a:lnTo>
                        <a:lnTo>
                          <a:pt x="83" y="382"/>
                        </a:lnTo>
                        <a:lnTo>
                          <a:pt x="114" y="382"/>
                        </a:lnTo>
                        <a:lnTo>
                          <a:pt x="151" y="380"/>
                        </a:lnTo>
                        <a:lnTo>
                          <a:pt x="192" y="376"/>
                        </a:lnTo>
                        <a:lnTo>
                          <a:pt x="215" y="373"/>
                        </a:lnTo>
                        <a:lnTo>
                          <a:pt x="239" y="369"/>
                        </a:lnTo>
                        <a:lnTo>
                          <a:pt x="264" y="364"/>
                        </a:lnTo>
                        <a:lnTo>
                          <a:pt x="291" y="359"/>
                        </a:lnTo>
                        <a:lnTo>
                          <a:pt x="318" y="352"/>
                        </a:lnTo>
                        <a:lnTo>
                          <a:pt x="347" y="344"/>
                        </a:lnTo>
                        <a:lnTo>
                          <a:pt x="377" y="337"/>
                        </a:lnTo>
                        <a:lnTo>
                          <a:pt x="407" y="327"/>
                        </a:lnTo>
                        <a:lnTo>
                          <a:pt x="440" y="316"/>
                        </a:lnTo>
                        <a:lnTo>
                          <a:pt x="473" y="304"/>
                        </a:lnTo>
                        <a:lnTo>
                          <a:pt x="508" y="290"/>
                        </a:lnTo>
                        <a:lnTo>
                          <a:pt x="543" y="276"/>
                        </a:lnTo>
                        <a:lnTo>
                          <a:pt x="580" y="260"/>
                        </a:lnTo>
                        <a:lnTo>
                          <a:pt x="618" y="243"/>
                        </a:lnTo>
                        <a:lnTo>
                          <a:pt x="657" y="223"/>
                        </a:lnTo>
                        <a:lnTo>
                          <a:pt x="697" y="203"/>
                        </a:lnTo>
                        <a:lnTo>
                          <a:pt x="738" y="181"/>
                        </a:lnTo>
                        <a:lnTo>
                          <a:pt x="782" y="161"/>
                        </a:lnTo>
                        <a:lnTo>
                          <a:pt x="827" y="141"/>
                        </a:lnTo>
                        <a:lnTo>
                          <a:pt x="872" y="122"/>
                        </a:lnTo>
                        <a:lnTo>
                          <a:pt x="918" y="104"/>
                        </a:lnTo>
                        <a:lnTo>
                          <a:pt x="966" y="87"/>
                        </a:lnTo>
                        <a:lnTo>
                          <a:pt x="1014" y="72"/>
                        </a:lnTo>
                        <a:lnTo>
                          <a:pt x="1060" y="58"/>
                        </a:lnTo>
                        <a:lnTo>
                          <a:pt x="1108" y="45"/>
                        </a:lnTo>
                        <a:lnTo>
                          <a:pt x="1154" y="34"/>
                        </a:lnTo>
                        <a:lnTo>
                          <a:pt x="1199" y="24"/>
                        </a:lnTo>
                        <a:lnTo>
                          <a:pt x="1245" y="16"/>
                        </a:lnTo>
                        <a:lnTo>
                          <a:pt x="1288" y="9"/>
                        </a:lnTo>
                        <a:lnTo>
                          <a:pt x="1330" y="5"/>
                        </a:lnTo>
                        <a:lnTo>
                          <a:pt x="1370" y="2"/>
                        </a:lnTo>
                        <a:lnTo>
                          <a:pt x="1408" y="0"/>
                        </a:lnTo>
                        <a:lnTo>
                          <a:pt x="1433" y="2"/>
                        </a:lnTo>
                        <a:lnTo>
                          <a:pt x="1457" y="3"/>
                        </a:lnTo>
                        <a:lnTo>
                          <a:pt x="1479" y="6"/>
                        </a:lnTo>
                        <a:lnTo>
                          <a:pt x="1501" y="9"/>
                        </a:lnTo>
                        <a:lnTo>
                          <a:pt x="1521" y="15"/>
                        </a:lnTo>
                        <a:lnTo>
                          <a:pt x="1541" y="20"/>
                        </a:lnTo>
                        <a:lnTo>
                          <a:pt x="1558" y="26"/>
                        </a:lnTo>
                        <a:lnTo>
                          <a:pt x="1574" y="35"/>
                        </a:lnTo>
                        <a:lnTo>
                          <a:pt x="1583" y="39"/>
                        </a:lnTo>
                        <a:lnTo>
                          <a:pt x="1591" y="45"/>
                        </a:lnTo>
                        <a:lnTo>
                          <a:pt x="1598" y="50"/>
                        </a:lnTo>
                        <a:lnTo>
                          <a:pt x="1605" y="57"/>
                        </a:lnTo>
                        <a:lnTo>
                          <a:pt x="1611" y="63"/>
                        </a:lnTo>
                        <a:lnTo>
                          <a:pt x="1617" y="70"/>
                        </a:lnTo>
                        <a:lnTo>
                          <a:pt x="1622" y="76"/>
                        </a:lnTo>
                        <a:lnTo>
                          <a:pt x="1627" y="84"/>
                        </a:lnTo>
                        <a:lnTo>
                          <a:pt x="1631" y="91"/>
                        </a:lnTo>
                        <a:lnTo>
                          <a:pt x="1635" y="100"/>
                        </a:lnTo>
                        <a:lnTo>
                          <a:pt x="1637" y="109"/>
                        </a:lnTo>
                        <a:lnTo>
                          <a:pt x="1640" y="117"/>
                        </a:lnTo>
                        <a:lnTo>
                          <a:pt x="1641" y="126"/>
                        </a:lnTo>
                        <a:lnTo>
                          <a:pt x="1642" y="136"/>
                        </a:lnTo>
                        <a:lnTo>
                          <a:pt x="1644" y="145"/>
                        </a:lnTo>
                        <a:lnTo>
                          <a:pt x="1644" y="156"/>
                        </a:lnTo>
                        <a:lnTo>
                          <a:pt x="1642" y="167"/>
                        </a:lnTo>
                        <a:lnTo>
                          <a:pt x="1640" y="179"/>
                        </a:lnTo>
                        <a:lnTo>
                          <a:pt x="1638" y="192"/>
                        </a:lnTo>
                        <a:lnTo>
                          <a:pt x="1635" y="204"/>
                        </a:lnTo>
                        <a:lnTo>
                          <a:pt x="1631" y="217"/>
                        </a:lnTo>
                        <a:lnTo>
                          <a:pt x="1625" y="231"/>
                        </a:lnTo>
                        <a:lnTo>
                          <a:pt x="1620" y="245"/>
                        </a:lnTo>
                        <a:lnTo>
                          <a:pt x="1612" y="259"/>
                        </a:lnTo>
                        <a:lnTo>
                          <a:pt x="1605" y="274"/>
                        </a:lnTo>
                        <a:lnTo>
                          <a:pt x="1596" y="289"/>
                        </a:lnTo>
                        <a:lnTo>
                          <a:pt x="1586" y="306"/>
                        </a:lnTo>
                        <a:lnTo>
                          <a:pt x="1575" y="322"/>
                        </a:lnTo>
                        <a:lnTo>
                          <a:pt x="1552" y="355"/>
                        </a:lnTo>
                        <a:lnTo>
                          <a:pt x="1524" y="391"/>
                        </a:lnTo>
                        <a:lnTo>
                          <a:pt x="1495" y="425"/>
                        </a:lnTo>
                        <a:lnTo>
                          <a:pt x="1466" y="456"/>
                        </a:lnTo>
                        <a:lnTo>
                          <a:pt x="1438" y="486"/>
                        </a:lnTo>
                        <a:lnTo>
                          <a:pt x="1409" y="515"/>
                        </a:lnTo>
                        <a:lnTo>
                          <a:pt x="1379" y="544"/>
                        </a:lnTo>
                        <a:lnTo>
                          <a:pt x="1350" y="570"/>
                        </a:lnTo>
                        <a:lnTo>
                          <a:pt x="1319" y="595"/>
                        </a:lnTo>
                        <a:lnTo>
                          <a:pt x="1289" y="620"/>
                        </a:lnTo>
                        <a:lnTo>
                          <a:pt x="1259" y="644"/>
                        </a:lnTo>
                        <a:lnTo>
                          <a:pt x="1229" y="667"/>
                        </a:lnTo>
                        <a:lnTo>
                          <a:pt x="1198" y="690"/>
                        </a:lnTo>
                        <a:lnTo>
                          <a:pt x="1168" y="711"/>
                        </a:lnTo>
                        <a:lnTo>
                          <a:pt x="1109" y="753"/>
                        </a:lnTo>
                        <a:lnTo>
                          <a:pt x="1050" y="793"/>
                        </a:lnTo>
                        <a:lnTo>
                          <a:pt x="1001" y="826"/>
                        </a:lnTo>
                        <a:lnTo>
                          <a:pt x="953" y="859"/>
                        </a:lnTo>
                        <a:lnTo>
                          <a:pt x="908" y="893"/>
                        </a:lnTo>
                        <a:lnTo>
                          <a:pt x="863" y="926"/>
                        </a:lnTo>
                        <a:lnTo>
                          <a:pt x="842" y="943"/>
                        </a:lnTo>
                        <a:lnTo>
                          <a:pt x="821" y="961"/>
                        </a:lnTo>
                        <a:lnTo>
                          <a:pt x="802" y="978"/>
                        </a:lnTo>
                        <a:lnTo>
                          <a:pt x="782" y="997"/>
                        </a:lnTo>
                        <a:lnTo>
                          <a:pt x="764" y="1015"/>
                        </a:lnTo>
                        <a:lnTo>
                          <a:pt x="746" y="1035"/>
                        </a:lnTo>
                        <a:lnTo>
                          <a:pt x="728" y="1054"/>
                        </a:lnTo>
                        <a:lnTo>
                          <a:pt x="712" y="1074"/>
                        </a:lnTo>
                        <a:lnTo>
                          <a:pt x="697" y="1095"/>
                        </a:lnTo>
                        <a:lnTo>
                          <a:pt x="682" y="1116"/>
                        </a:lnTo>
                        <a:lnTo>
                          <a:pt x="669" y="1139"/>
                        </a:lnTo>
                        <a:lnTo>
                          <a:pt x="656" y="1161"/>
                        </a:lnTo>
                        <a:lnTo>
                          <a:pt x="644" y="1185"/>
                        </a:lnTo>
                        <a:lnTo>
                          <a:pt x="633" y="1210"/>
                        </a:lnTo>
                        <a:lnTo>
                          <a:pt x="623" y="1236"/>
                        </a:lnTo>
                        <a:lnTo>
                          <a:pt x="615" y="1263"/>
                        </a:lnTo>
                        <a:lnTo>
                          <a:pt x="607" y="1290"/>
                        </a:lnTo>
                        <a:lnTo>
                          <a:pt x="602" y="1319"/>
                        </a:lnTo>
                        <a:lnTo>
                          <a:pt x="596" y="1349"/>
                        </a:lnTo>
                        <a:lnTo>
                          <a:pt x="592" y="1380"/>
                        </a:lnTo>
                        <a:lnTo>
                          <a:pt x="590" y="1412"/>
                        </a:lnTo>
                        <a:lnTo>
                          <a:pt x="589" y="1447"/>
                        </a:lnTo>
                        <a:lnTo>
                          <a:pt x="589" y="1481"/>
                        </a:lnTo>
                        <a:lnTo>
                          <a:pt x="590" y="1518"/>
                        </a:lnTo>
                        <a:lnTo>
                          <a:pt x="592" y="1544"/>
                        </a:lnTo>
                        <a:lnTo>
                          <a:pt x="595" y="1569"/>
                        </a:lnTo>
                        <a:lnTo>
                          <a:pt x="599" y="1591"/>
                        </a:lnTo>
                        <a:lnTo>
                          <a:pt x="602" y="1611"/>
                        </a:lnTo>
                        <a:lnTo>
                          <a:pt x="606" y="1630"/>
                        </a:lnTo>
                        <a:lnTo>
                          <a:pt x="612" y="1646"/>
                        </a:lnTo>
                        <a:lnTo>
                          <a:pt x="617" y="1661"/>
                        </a:lnTo>
                        <a:lnTo>
                          <a:pt x="623" y="1673"/>
                        </a:lnTo>
                        <a:lnTo>
                          <a:pt x="631" y="1685"/>
                        </a:lnTo>
                        <a:lnTo>
                          <a:pt x="639" y="1693"/>
                        </a:lnTo>
                        <a:lnTo>
                          <a:pt x="646" y="1701"/>
                        </a:lnTo>
                        <a:lnTo>
                          <a:pt x="655" y="1708"/>
                        </a:lnTo>
                        <a:lnTo>
                          <a:pt x="664" y="1712"/>
                        </a:lnTo>
                        <a:lnTo>
                          <a:pt x="674" y="1715"/>
                        </a:lnTo>
                        <a:lnTo>
                          <a:pt x="684" y="1716"/>
                        </a:lnTo>
                        <a:lnTo>
                          <a:pt x="695" y="1716"/>
                        </a:lnTo>
                        <a:lnTo>
                          <a:pt x="704" y="1715"/>
                        </a:lnTo>
                        <a:lnTo>
                          <a:pt x="714" y="1714"/>
                        </a:lnTo>
                        <a:lnTo>
                          <a:pt x="724" y="1712"/>
                        </a:lnTo>
                        <a:lnTo>
                          <a:pt x="735" y="1709"/>
                        </a:lnTo>
                        <a:lnTo>
                          <a:pt x="756" y="1700"/>
                        </a:lnTo>
                        <a:lnTo>
                          <a:pt x="780" y="1690"/>
                        </a:lnTo>
                        <a:lnTo>
                          <a:pt x="805" y="1677"/>
                        </a:lnTo>
                        <a:lnTo>
                          <a:pt x="831" y="1661"/>
                        </a:lnTo>
                        <a:lnTo>
                          <a:pt x="859" y="1644"/>
                        </a:lnTo>
                        <a:lnTo>
                          <a:pt x="887" y="1624"/>
                        </a:lnTo>
                        <a:lnTo>
                          <a:pt x="917" y="1603"/>
                        </a:lnTo>
                        <a:lnTo>
                          <a:pt x="949" y="1580"/>
                        </a:lnTo>
                        <a:lnTo>
                          <a:pt x="982" y="1555"/>
                        </a:lnTo>
                        <a:lnTo>
                          <a:pt x="1016" y="1529"/>
                        </a:lnTo>
                        <a:lnTo>
                          <a:pt x="1087" y="1472"/>
                        </a:lnTo>
                        <a:lnTo>
                          <a:pt x="1163" y="1410"/>
                        </a:lnTo>
                        <a:lnTo>
                          <a:pt x="1208" y="1374"/>
                        </a:lnTo>
                        <a:lnTo>
                          <a:pt x="1253" y="1336"/>
                        </a:lnTo>
                        <a:lnTo>
                          <a:pt x="1301" y="1299"/>
                        </a:lnTo>
                        <a:lnTo>
                          <a:pt x="1351" y="1260"/>
                        </a:lnTo>
                        <a:lnTo>
                          <a:pt x="1400" y="1221"/>
                        </a:lnTo>
                        <a:lnTo>
                          <a:pt x="1452" y="1182"/>
                        </a:lnTo>
                        <a:lnTo>
                          <a:pt x="1504" y="1143"/>
                        </a:lnTo>
                        <a:lnTo>
                          <a:pt x="1558" y="1104"/>
                        </a:lnTo>
                        <a:lnTo>
                          <a:pt x="1613" y="1065"/>
                        </a:lnTo>
                        <a:lnTo>
                          <a:pt x="1668" y="1027"/>
                        </a:lnTo>
                        <a:lnTo>
                          <a:pt x="1726" y="989"/>
                        </a:lnTo>
                        <a:lnTo>
                          <a:pt x="1784" y="952"/>
                        </a:lnTo>
                        <a:lnTo>
                          <a:pt x="1843" y="918"/>
                        </a:lnTo>
                        <a:lnTo>
                          <a:pt x="1904" y="883"/>
                        </a:lnTo>
                        <a:lnTo>
                          <a:pt x="1966" y="850"/>
                        </a:lnTo>
                        <a:lnTo>
                          <a:pt x="2027" y="819"/>
                        </a:lnTo>
                        <a:lnTo>
                          <a:pt x="2110" y="782"/>
                        </a:lnTo>
                        <a:lnTo>
                          <a:pt x="2185" y="751"/>
                        </a:lnTo>
                        <a:lnTo>
                          <a:pt x="2253" y="729"/>
                        </a:lnTo>
                        <a:lnTo>
                          <a:pt x="2314" y="711"/>
                        </a:lnTo>
                        <a:lnTo>
                          <a:pt x="2369" y="701"/>
                        </a:lnTo>
                        <a:lnTo>
                          <a:pt x="2417" y="697"/>
                        </a:lnTo>
                        <a:lnTo>
                          <a:pt x="2460" y="698"/>
                        </a:lnTo>
                        <a:lnTo>
                          <a:pt x="2498" y="704"/>
                        </a:lnTo>
                        <a:lnTo>
                          <a:pt x="2530" y="714"/>
                        </a:lnTo>
                        <a:lnTo>
                          <a:pt x="2558" y="730"/>
                        </a:lnTo>
                        <a:lnTo>
                          <a:pt x="2580" y="748"/>
                        </a:lnTo>
                        <a:lnTo>
                          <a:pt x="2599" y="770"/>
                        </a:lnTo>
                        <a:lnTo>
                          <a:pt x="2614" y="796"/>
                        </a:lnTo>
                        <a:lnTo>
                          <a:pt x="2626" y="823"/>
                        </a:lnTo>
                        <a:lnTo>
                          <a:pt x="2633" y="852"/>
                        </a:lnTo>
                        <a:lnTo>
                          <a:pt x="2638" y="883"/>
                        </a:lnTo>
                        <a:lnTo>
                          <a:pt x="2640" y="916"/>
                        </a:lnTo>
                        <a:lnTo>
                          <a:pt x="2640" y="949"/>
                        </a:lnTo>
                        <a:lnTo>
                          <a:pt x="2638" y="984"/>
                        </a:lnTo>
                        <a:lnTo>
                          <a:pt x="2633" y="1017"/>
                        </a:lnTo>
                        <a:lnTo>
                          <a:pt x="2628" y="1052"/>
                        </a:lnTo>
                        <a:lnTo>
                          <a:pt x="2622" y="1084"/>
                        </a:lnTo>
                        <a:lnTo>
                          <a:pt x="2614" y="1117"/>
                        </a:lnTo>
                        <a:lnTo>
                          <a:pt x="2606" y="1146"/>
                        </a:lnTo>
                        <a:lnTo>
                          <a:pt x="2590" y="1200"/>
                        </a:lnTo>
                        <a:lnTo>
                          <a:pt x="2575" y="1243"/>
                        </a:lnTo>
                        <a:lnTo>
                          <a:pt x="2564" y="1272"/>
                        </a:lnTo>
                        <a:lnTo>
                          <a:pt x="2560" y="1282"/>
                        </a:lnTo>
                        <a:lnTo>
                          <a:pt x="2509" y="1261"/>
                        </a:lnTo>
                        <a:close/>
                      </a:path>
                    </a:pathLst>
                  </a:custGeom>
                  <a:solidFill>
                    <a:srgbClr val="363636"/>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a:bodyPr>
                  <a:lstStyle/>
                  <a:p>
                    <a:pPr algn="ctr"/>
                    <a:endParaRPr/>
                  </a:p>
                </p:txBody>
              </p:sp>
              <p:sp>
                <p:nvSpPr>
                  <p:cNvPr id="124" name="iṣļíḍè">
                    <a:extLst>
                      <a:ext uri="{FF2B5EF4-FFF2-40B4-BE49-F238E27FC236}">
                        <a16:creationId xmlns:a16="http://schemas.microsoft.com/office/drawing/2014/main" id="{3782F49D-A17F-4059-B4A4-13B83DB7BB1B}"/>
                      </a:ext>
                    </a:extLst>
                  </p:cNvPr>
                  <p:cNvSpPr/>
                  <p:nvPr/>
                </p:nvSpPr>
                <p:spPr bwMode="auto">
                  <a:xfrm>
                    <a:off x="5387050" y="4622018"/>
                    <a:ext cx="159863" cy="98863"/>
                  </a:xfrm>
                  <a:custGeom>
                    <a:avLst/>
                    <a:gdLst>
                      <a:gd name="T0" fmla="*/ 281 w 378"/>
                      <a:gd name="T1" fmla="*/ 54 h 234"/>
                      <a:gd name="T2" fmla="*/ 378 w 378"/>
                      <a:gd name="T3" fmla="*/ 54 h 234"/>
                      <a:gd name="T4" fmla="*/ 378 w 378"/>
                      <a:gd name="T5" fmla="*/ 177 h 234"/>
                      <a:gd name="T6" fmla="*/ 281 w 378"/>
                      <a:gd name="T7" fmla="*/ 177 h 234"/>
                      <a:gd name="T8" fmla="*/ 281 w 378"/>
                      <a:gd name="T9" fmla="*/ 234 h 234"/>
                      <a:gd name="T10" fmla="*/ 0 w 378"/>
                      <a:gd name="T11" fmla="*/ 234 h 234"/>
                      <a:gd name="T12" fmla="*/ 0 w 378"/>
                      <a:gd name="T13" fmla="*/ 0 h 234"/>
                      <a:gd name="T14" fmla="*/ 281 w 378"/>
                      <a:gd name="T15" fmla="*/ 0 h 234"/>
                      <a:gd name="T16" fmla="*/ 281 w 378"/>
                      <a:gd name="T17"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8" h="234">
                        <a:moveTo>
                          <a:pt x="281" y="54"/>
                        </a:moveTo>
                        <a:lnTo>
                          <a:pt x="378" y="54"/>
                        </a:lnTo>
                        <a:lnTo>
                          <a:pt x="378" y="177"/>
                        </a:lnTo>
                        <a:lnTo>
                          <a:pt x="281" y="177"/>
                        </a:lnTo>
                        <a:lnTo>
                          <a:pt x="281" y="234"/>
                        </a:lnTo>
                        <a:lnTo>
                          <a:pt x="0" y="234"/>
                        </a:lnTo>
                        <a:lnTo>
                          <a:pt x="0" y="0"/>
                        </a:lnTo>
                        <a:lnTo>
                          <a:pt x="281" y="0"/>
                        </a:lnTo>
                        <a:lnTo>
                          <a:pt x="281" y="54"/>
                        </a:lnTo>
                        <a:close/>
                      </a:path>
                    </a:pathLst>
                  </a:custGeom>
                  <a:solidFill>
                    <a:srgbClr val="363636"/>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25" name="ïsḷïḍe">
                    <a:extLst>
                      <a:ext uri="{FF2B5EF4-FFF2-40B4-BE49-F238E27FC236}">
                        <a16:creationId xmlns:a16="http://schemas.microsoft.com/office/drawing/2014/main" id="{E61B13BB-0249-4A5B-8F7C-BE7C5361DA9E}"/>
                      </a:ext>
                    </a:extLst>
                  </p:cNvPr>
                  <p:cNvSpPr/>
                  <p:nvPr/>
                </p:nvSpPr>
                <p:spPr bwMode="auto">
                  <a:xfrm>
                    <a:off x="6289436" y="4897571"/>
                    <a:ext cx="710971" cy="944456"/>
                  </a:xfrm>
                  <a:custGeom>
                    <a:avLst/>
                    <a:gdLst>
                      <a:gd name="T0" fmla="*/ 275 w 1687"/>
                      <a:gd name="T1" fmla="*/ 103 h 2244"/>
                      <a:gd name="T2" fmla="*/ 195 w 1687"/>
                      <a:gd name="T3" fmla="*/ 143 h 2244"/>
                      <a:gd name="T4" fmla="*/ 151 w 1687"/>
                      <a:gd name="T5" fmla="*/ 177 h 2244"/>
                      <a:gd name="T6" fmla="*/ 110 w 1687"/>
                      <a:gd name="T7" fmla="*/ 223 h 2244"/>
                      <a:gd name="T8" fmla="*/ 76 w 1687"/>
                      <a:gd name="T9" fmla="*/ 280 h 2244"/>
                      <a:gd name="T10" fmla="*/ 47 w 1687"/>
                      <a:gd name="T11" fmla="*/ 350 h 2244"/>
                      <a:gd name="T12" fmla="*/ 23 w 1687"/>
                      <a:gd name="T13" fmla="*/ 450 h 2244"/>
                      <a:gd name="T14" fmla="*/ 3 w 1687"/>
                      <a:gd name="T15" fmla="*/ 617 h 2244"/>
                      <a:gd name="T16" fmla="*/ 1 w 1687"/>
                      <a:gd name="T17" fmla="*/ 804 h 2244"/>
                      <a:gd name="T18" fmla="*/ 16 w 1687"/>
                      <a:gd name="T19" fmla="*/ 1000 h 2244"/>
                      <a:gd name="T20" fmla="*/ 48 w 1687"/>
                      <a:gd name="T21" fmla="*/ 1203 h 2244"/>
                      <a:gd name="T22" fmla="*/ 96 w 1687"/>
                      <a:gd name="T23" fmla="*/ 1403 h 2244"/>
                      <a:gd name="T24" fmla="*/ 163 w 1687"/>
                      <a:gd name="T25" fmla="*/ 1594 h 2244"/>
                      <a:gd name="T26" fmla="*/ 248 w 1687"/>
                      <a:gd name="T27" fmla="*/ 1770 h 2244"/>
                      <a:gd name="T28" fmla="*/ 347 w 1687"/>
                      <a:gd name="T29" fmla="*/ 1917 h 2244"/>
                      <a:gd name="T30" fmla="*/ 438 w 1687"/>
                      <a:gd name="T31" fmla="*/ 2023 h 2244"/>
                      <a:gd name="T32" fmla="*/ 525 w 1687"/>
                      <a:gd name="T33" fmla="*/ 2104 h 2244"/>
                      <a:gd name="T34" fmla="*/ 605 w 1687"/>
                      <a:gd name="T35" fmla="*/ 2161 h 2244"/>
                      <a:gd name="T36" fmla="*/ 677 w 1687"/>
                      <a:gd name="T37" fmla="*/ 2201 h 2244"/>
                      <a:gd name="T38" fmla="*/ 752 w 1687"/>
                      <a:gd name="T39" fmla="*/ 2230 h 2244"/>
                      <a:gd name="T40" fmla="*/ 832 w 1687"/>
                      <a:gd name="T41" fmla="*/ 2244 h 2244"/>
                      <a:gd name="T42" fmla="*/ 888 w 1687"/>
                      <a:gd name="T43" fmla="*/ 2241 h 2244"/>
                      <a:gd name="T44" fmla="*/ 979 w 1687"/>
                      <a:gd name="T45" fmla="*/ 2215 h 2244"/>
                      <a:gd name="T46" fmla="*/ 1046 w 1687"/>
                      <a:gd name="T47" fmla="*/ 2184 h 2244"/>
                      <a:gd name="T48" fmla="*/ 1122 w 1687"/>
                      <a:gd name="T49" fmla="*/ 2135 h 2244"/>
                      <a:gd name="T50" fmla="*/ 1205 w 1687"/>
                      <a:gd name="T51" fmla="*/ 2066 h 2244"/>
                      <a:gd name="T52" fmla="*/ 1295 w 1687"/>
                      <a:gd name="T53" fmla="*/ 1973 h 2244"/>
                      <a:gd name="T54" fmla="*/ 1391 w 1687"/>
                      <a:gd name="T55" fmla="*/ 1849 h 2244"/>
                      <a:gd name="T56" fmla="*/ 1484 w 1687"/>
                      <a:gd name="T57" fmla="*/ 1684 h 2244"/>
                      <a:gd name="T58" fmla="*/ 1559 w 1687"/>
                      <a:gd name="T59" fmla="*/ 1500 h 2244"/>
                      <a:gd name="T60" fmla="*/ 1618 w 1687"/>
                      <a:gd name="T61" fmla="*/ 1304 h 2244"/>
                      <a:gd name="T62" fmla="*/ 1658 w 1687"/>
                      <a:gd name="T63" fmla="*/ 1102 h 2244"/>
                      <a:gd name="T64" fmla="*/ 1680 w 1687"/>
                      <a:gd name="T65" fmla="*/ 901 h 2244"/>
                      <a:gd name="T66" fmla="*/ 1687 w 1687"/>
                      <a:gd name="T67" fmla="*/ 708 h 2244"/>
                      <a:gd name="T68" fmla="*/ 1676 w 1687"/>
                      <a:gd name="T69" fmla="*/ 531 h 2244"/>
                      <a:gd name="T70" fmla="*/ 1652 w 1687"/>
                      <a:gd name="T71" fmla="*/ 390 h 2244"/>
                      <a:gd name="T72" fmla="*/ 1626 w 1687"/>
                      <a:gd name="T73" fmla="*/ 311 h 2244"/>
                      <a:gd name="T74" fmla="*/ 1593 w 1687"/>
                      <a:gd name="T75" fmla="*/ 246 h 2244"/>
                      <a:gd name="T76" fmla="*/ 1554 w 1687"/>
                      <a:gd name="T77" fmla="*/ 196 h 2244"/>
                      <a:gd name="T78" fmla="*/ 1511 w 1687"/>
                      <a:gd name="T79" fmla="*/ 154 h 2244"/>
                      <a:gd name="T80" fmla="*/ 1452 w 1687"/>
                      <a:gd name="T81" fmla="*/ 119 h 2244"/>
                      <a:gd name="T82" fmla="*/ 1361 w 1687"/>
                      <a:gd name="T83" fmla="*/ 87 h 2244"/>
                      <a:gd name="T84" fmla="*/ 1275 w 1687"/>
                      <a:gd name="T85" fmla="*/ 67 h 2244"/>
                      <a:gd name="T86" fmla="*/ 1071 w 1687"/>
                      <a:gd name="T87" fmla="*/ 23 h 2244"/>
                      <a:gd name="T88" fmla="*/ 894 w 1687"/>
                      <a:gd name="T89" fmla="*/ 2 h 2244"/>
                      <a:gd name="T90" fmla="*/ 713 w 1687"/>
                      <a:gd name="T91" fmla="*/ 5 h 2244"/>
                      <a:gd name="T92" fmla="*/ 550 w 1687"/>
                      <a:gd name="T93" fmla="*/ 29 h 2244"/>
                      <a:gd name="T94" fmla="*/ 379 w 1687"/>
                      <a:gd name="T95" fmla="*/ 72 h 2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7" h="2244">
                        <a:moveTo>
                          <a:pt x="340" y="85"/>
                        </a:moveTo>
                        <a:lnTo>
                          <a:pt x="319" y="90"/>
                        </a:lnTo>
                        <a:lnTo>
                          <a:pt x="297" y="95"/>
                        </a:lnTo>
                        <a:lnTo>
                          <a:pt x="275" y="103"/>
                        </a:lnTo>
                        <a:lnTo>
                          <a:pt x="252" y="111"/>
                        </a:lnTo>
                        <a:lnTo>
                          <a:pt x="229" y="122"/>
                        </a:lnTo>
                        <a:lnTo>
                          <a:pt x="206" y="135"/>
                        </a:lnTo>
                        <a:lnTo>
                          <a:pt x="195" y="143"/>
                        </a:lnTo>
                        <a:lnTo>
                          <a:pt x="184" y="150"/>
                        </a:lnTo>
                        <a:lnTo>
                          <a:pt x="173" y="159"/>
                        </a:lnTo>
                        <a:lnTo>
                          <a:pt x="162" y="167"/>
                        </a:lnTo>
                        <a:lnTo>
                          <a:pt x="151" y="177"/>
                        </a:lnTo>
                        <a:lnTo>
                          <a:pt x="141" y="188"/>
                        </a:lnTo>
                        <a:lnTo>
                          <a:pt x="131" y="199"/>
                        </a:lnTo>
                        <a:lnTo>
                          <a:pt x="120" y="211"/>
                        </a:lnTo>
                        <a:lnTo>
                          <a:pt x="110" y="223"/>
                        </a:lnTo>
                        <a:lnTo>
                          <a:pt x="102" y="236"/>
                        </a:lnTo>
                        <a:lnTo>
                          <a:pt x="92" y="250"/>
                        </a:lnTo>
                        <a:lnTo>
                          <a:pt x="83" y="265"/>
                        </a:lnTo>
                        <a:lnTo>
                          <a:pt x="76" y="280"/>
                        </a:lnTo>
                        <a:lnTo>
                          <a:pt x="67" y="296"/>
                        </a:lnTo>
                        <a:lnTo>
                          <a:pt x="60" y="314"/>
                        </a:lnTo>
                        <a:lnTo>
                          <a:pt x="53" y="331"/>
                        </a:lnTo>
                        <a:lnTo>
                          <a:pt x="47" y="350"/>
                        </a:lnTo>
                        <a:lnTo>
                          <a:pt x="40" y="370"/>
                        </a:lnTo>
                        <a:lnTo>
                          <a:pt x="35" y="390"/>
                        </a:lnTo>
                        <a:lnTo>
                          <a:pt x="30" y="412"/>
                        </a:lnTo>
                        <a:lnTo>
                          <a:pt x="23" y="450"/>
                        </a:lnTo>
                        <a:lnTo>
                          <a:pt x="16" y="490"/>
                        </a:lnTo>
                        <a:lnTo>
                          <a:pt x="11" y="531"/>
                        </a:lnTo>
                        <a:lnTo>
                          <a:pt x="7" y="573"/>
                        </a:lnTo>
                        <a:lnTo>
                          <a:pt x="3" y="617"/>
                        </a:lnTo>
                        <a:lnTo>
                          <a:pt x="1" y="662"/>
                        </a:lnTo>
                        <a:lnTo>
                          <a:pt x="0" y="708"/>
                        </a:lnTo>
                        <a:lnTo>
                          <a:pt x="0" y="755"/>
                        </a:lnTo>
                        <a:lnTo>
                          <a:pt x="1" y="804"/>
                        </a:lnTo>
                        <a:lnTo>
                          <a:pt x="3" y="852"/>
                        </a:lnTo>
                        <a:lnTo>
                          <a:pt x="7" y="901"/>
                        </a:lnTo>
                        <a:lnTo>
                          <a:pt x="11" y="951"/>
                        </a:lnTo>
                        <a:lnTo>
                          <a:pt x="16" y="1000"/>
                        </a:lnTo>
                        <a:lnTo>
                          <a:pt x="22" y="1051"/>
                        </a:lnTo>
                        <a:lnTo>
                          <a:pt x="29" y="1102"/>
                        </a:lnTo>
                        <a:lnTo>
                          <a:pt x="38" y="1153"/>
                        </a:lnTo>
                        <a:lnTo>
                          <a:pt x="48" y="1203"/>
                        </a:lnTo>
                        <a:lnTo>
                          <a:pt x="58" y="1254"/>
                        </a:lnTo>
                        <a:lnTo>
                          <a:pt x="70" y="1304"/>
                        </a:lnTo>
                        <a:lnTo>
                          <a:pt x="83" y="1354"/>
                        </a:lnTo>
                        <a:lnTo>
                          <a:pt x="96" y="1403"/>
                        </a:lnTo>
                        <a:lnTo>
                          <a:pt x="111" y="1453"/>
                        </a:lnTo>
                        <a:lnTo>
                          <a:pt x="128" y="1500"/>
                        </a:lnTo>
                        <a:lnTo>
                          <a:pt x="145" y="1548"/>
                        </a:lnTo>
                        <a:lnTo>
                          <a:pt x="163" y="1594"/>
                        </a:lnTo>
                        <a:lnTo>
                          <a:pt x="183" y="1640"/>
                        </a:lnTo>
                        <a:lnTo>
                          <a:pt x="203" y="1684"/>
                        </a:lnTo>
                        <a:lnTo>
                          <a:pt x="225" y="1727"/>
                        </a:lnTo>
                        <a:lnTo>
                          <a:pt x="248" y="1770"/>
                        </a:lnTo>
                        <a:lnTo>
                          <a:pt x="272" y="1810"/>
                        </a:lnTo>
                        <a:lnTo>
                          <a:pt x="297" y="1849"/>
                        </a:lnTo>
                        <a:lnTo>
                          <a:pt x="323" y="1885"/>
                        </a:lnTo>
                        <a:lnTo>
                          <a:pt x="347" y="1917"/>
                        </a:lnTo>
                        <a:lnTo>
                          <a:pt x="370" y="1946"/>
                        </a:lnTo>
                        <a:lnTo>
                          <a:pt x="393" y="1973"/>
                        </a:lnTo>
                        <a:lnTo>
                          <a:pt x="416" y="1999"/>
                        </a:lnTo>
                        <a:lnTo>
                          <a:pt x="438" y="2023"/>
                        </a:lnTo>
                        <a:lnTo>
                          <a:pt x="460" y="2045"/>
                        </a:lnTo>
                        <a:lnTo>
                          <a:pt x="482" y="2066"/>
                        </a:lnTo>
                        <a:lnTo>
                          <a:pt x="504" y="2085"/>
                        </a:lnTo>
                        <a:lnTo>
                          <a:pt x="525" y="2104"/>
                        </a:lnTo>
                        <a:lnTo>
                          <a:pt x="546" y="2120"/>
                        </a:lnTo>
                        <a:lnTo>
                          <a:pt x="565" y="2135"/>
                        </a:lnTo>
                        <a:lnTo>
                          <a:pt x="586" y="2149"/>
                        </a:lnTo>
                        <a:lnTo>
                          <a:pt x="605" y="2161"/>
                        </a:lnTo>
                        <a:lnTo>
                          <a:pt x="624" y="2173"/>
                        </a:lnTo>
                        <a:lnTo>
                          <a:pt x="642" y="2184"/>
                        </a:lnTo>
                        <a:lnTo>
                          <a:pt x="659" y="2193"/>
                        </a:lnTo>
                        <a:lnTo>
                          <a:pt x="677" y="2201"/>
                        </a:lnTo>
                        <a:lnTo>
                          <a:pt x="693" y="2209"/>
                        </a:lnTo>
                        <a:lnTo>
                          <a:pt x="709" y="2215"/>
                        </a:lnTo>
                        <a:lnTo>
                          <a:pt x="724" y="2221"/>
                        </a:lnTo>
                        <a:lnTo>
                          <a:pt x="752" y="2230"/>
                        </a:lnTo>
                        <a:lnTo>
                          <a:pt x="777" y="2237"/>
                        </a:lnTo>
                        <a:lnTo>
                          <a:pt x="799" y="2241"/>
                        </a:lnTo>
                        <a:lnTo>
                          <a:pt x="817" y="2243"/>
                        </a:lnTo>
                        <a:lnTo>
                          <a:pt x="832" y="2244"/>
                        </a:lnTo>
                        <a:lnTo>
                          <a:pt x="844" y="2244"/>
                        </a:lnTo>
                        <a:lnTo>
                          <a:pt x="855" y="2244"/>
                        </a:lnTo>
                        <a:lnTo>
                          <a:pt x="870" y="2243"/>
                        </a:lnTo>
                        <a:lnTo>
                          <a:pt x="888" y="2241"/>
                        </a:lnTo>
                        <a:lnTo>
                          <a:pt x="910" y="2237"/>
                        </a:lnTo>
                        <a:lnTo>
                          <a:pt x="936" y="2230"/>
                        </a:lnTo>
                        <a:lnTo>
                          <a:pt x="964" y="2221"/>
                        </a:lnTo>
                        <a:lnTo>
                          <a:pt x="979" y="2215"/>
                        </a:lnTo>
                        <a:lnTo>
                          <a:pt x="994" y="2209"/>
                        </a:lnTo>
                        <a:lnTo>
                          <a:pt x="1010" y="2201"/>
                        </a:lnTo>
                        <a:lnTo>
                          <a:pt x="1028" y="2193"/>
                        </a:lnTo>
                        <a:lnTo>
                          <a:pt x="1046" y="2184"/>
                        </a:lnTo>
                        <a:lnTo>
                          <a:pt x="1063" y="2173"/>
                        </a:lnTo>
                        <a:lnTo>
                          <a:pt x="1083" y="2161"/>
                        </a:lnTo>
                        <a:lnTo>
                          <a:pt x="1102" y="2149"/>
                        </a:lnTo>
                        <a:lnTo>
                          <a:pt x="1122" y="2135"/>
                        </a:lnTo>
                        <a:lnTo>
                          <a:pt x="1142" y="2120"/>
                        </a:lnTo>
                        <a:lnTo>
                          <a:pt x="1163" y="2104"/>
                        </a:lnTo>
                        <a:lnTo>
                          <a:pt x="1183" y="2085"/>
                        </a:lnTo>
                        <a:lnTo>
                          <a:pt x="1205" y="2066"/>
                        </a:lnTo>
                        <a:lnTo>
                          <a:pt x="1227" y="2045"/>
                        </a:lnTo>
                        <a:lnTo>
                          <a:pt x="1249" y="2023"/>
                        </a:lnTo>
                        <a:lnTo>
                          <a:pt x="1272" y="1999"/>
                        </a:lnTo>
                        <a:lnTo>
                          <a:pt x="1295" y="1973"/>
                        </a:lnTo>
                        <a:lnTo>
                          <a:pt x="1317" y="1946"/>
                        </a:lnTo>
                        <a:lnTo>
                          <a:pt x="1341" y="1917"/>
                        </a:lnTo>
                        <a:lnTo>
                          <a:pt x="1364" y="1885"/>
                        </a:lnTo>
                        <a:lnTo>
                          <a:pt x="1391" y="1849"/>
                        </a:lnTo>
                        <a:lnTo>
                          <a:pt x="1416" y="1810"/>
                        </a:lnTo>
                        <a:lnTo>
                          <a:pt x="1439" y="1770"/>
                        </a:lnTo>
                        <a:lnTo>
                          <a:pt x="1462" y="1727"/>
                        </a:lnTo>
                        <a:lnTo>
                          <a:pt x="1484" y="1684"/>
                        </a:lnTo>
                        <a:lnTo>
                          <a:pt x="1504" y="1640"/>
                        </a:lnTo>
                        <a:lnTo>
                          <a:pt x="1524" y="1594"/>
                        </a:lnTo>
                        <a:lnTo>
                          <a:pt x="1542" y="1548"/>
                        </a:lnTo>
                        <a:lnTo>
                          <a:pt x="1559" y="1500"/>
                        </a:lnTo>
                        <a:lnTo>
                          <a:pt x="1576" y="1453"/>
                        </a:lnTo>
                        <a:lnTo>
                          <a:pt x="1591" y="1403"/>
                        </a:lnTo>
                        <a:lnTo>
                          <a:pt x="1605" y="1354"/>
                        </a:lnTo>
                        <a:lnTo>
                          <a:pt x="1618" y="1304"/>
                        </a:lnTo>
                        <a:lnTo>
                          <a:pt x="1630" y="1254"/>
                        </a:lnTo>
                        <a:lnTo>
                          <a:pt x="1639" y="1203"/>
                        </a:lnTo>
                        <a:lnTo>
                          <a:pt x="1649" y="1153"/>
                        </a:lnTo>
                        <a:lnTo>
                          <a:pt x="1658" y="1102"/>
                        </a:lnTo>
                        <a:lnTo>
                          <a:pt x="1665" y="1051"/>
                        </a:lnTo>
                        <a:lnTo>
                          <a:pt x="1672" y="1000"/>
                        </a:lnTo>
                        <a:lnTo>
                          <a:pt x="1677" y="951"/>
                        </a:lnTo>
                        <a:lnTo>
                          <a:pt x="1680" y="901"/>
                        </a:lnTo>
                        <a:lnTo>
                          <a:pt x="1684" y="852"/>
                        </a:lnTo>
                        <a:lnTo>
                          <a:pt x="1686" y="804"/>
                        </a:lnTo>
                        <a:lnTo>
                          <a:pt x="1687" y="755"/>
                        </a:lnTo>
                        <a:lnTo>
                          <a:pt x="1687" y="708"/>
                        </a:lnTo>
                        <a:lnTo>
                          <a:pt x="1686" y="662"/>
                        </a:lnTo>
                        <a:lnTo>
                          <a:pt x="1684" y="617"/>
                        </a:lnTo>
                        <a:lnTo>
                          <a:pt x="1680" y="573"/>
                        </a:lnTo>
                        <a:lnTo>
                          <a:pt x="1676" y="531"/>
                        </a:lnTo>
                        <a:lnTo>
                          <a:pt x="1671" y="490"/>
                        </a:lnTo>
                        <a:lnTo>
                          <a:pt x="1664" y="450"/>
                        </a:lnTo>
                        <a:lnTo>
                          <a:pt x="1658" y="412"/>
                        </a:lnTo>
                        <a:lnTo>
                          <a:pt x="1652" y="390"/>
                        </a:lnTo>
                        <a:lnTo>
                          <a:pt x="1647" y="369"/>
                        </a:lnTo>
                        <a:lnTo>
                          <a:pt x="1640" y="349"/>
                        </a:lnTo>
                        <a:lnTo>
                          <a:pt x="1634" y="330"/>
                        </a:lnTo>
                        <a:lnTo>
                          <a:pt x="1626" y="311"/>
                        </a:lnTo>
                        <a:lnTo>
                          <a:pt x="1619" y="294"/>
                        </a:lnTo>
                        <a:lnTo>
                          <a:pt x="1610" y="277"/>
                        </a:lnTo>
                        <a:lnTo>
                          <a:pt x="1603" y="262"/>
                        </a:lnTo>
                        <a:lnTo>
                          <a:pt x="1593" y="246"/>
                        </a:lnTo>
                        <a:lnTo>
                          <a:pt x="1584" y="232"/>
                        </a:lnTo>
                        <a:lnTo>
                          <a:pt x="1575" y="219"/>
                        </a:lnTo>
                        <a:lnTo>
                          <a:pt x="1564" y="206"/>
                        </a:lnTo>
                        <a:lnTo>
                          <a:pt x="1554" y="196"/>
                        </a:lnTo>
                        <a:lnTo>
                          <a:pt x="1543" y="184"/>
                        </a:lnTo>
                        <a:lnTo>
                          <a:pt x="1532" y="174"/>
                        </a:lnTo>
                        <a:lnTo>
                          <a:pt x="1522" y="164"/>
                        </a:lnTo>
                        <a:lnTo>
                          <a:pt x="1511" y="154"/>
                        </a:lnTo>
                        <a:lnTo>
                          <a:pt x="1499" y="147"/>
                        </a:lnTo>
                        <a:lnTo>
                          <a:pt x="1487" y="139"/>
                        </a:lnTo>
                        <a:lnTo>
                          <a:pt x="1476" y="132"/>
                        </a:lnTo>
                        <a:lnTo>
                          <a:pt x="1452" y="119"/>
                        </a:lnTo>
                        <a:lnTo>
                          <a:pt x="1429" y="108"/>
                        </a:lnTo>
                        <a:lnTo>
                          <a:pt x="1406" y="99"/>
                        </a:lnTo>
                        <a:lnTo>
                          <a:pt x="1382" y="93"/>
                        </a:lnTo>
                        <a:lnTo>
                          <a:pt x="1361" y="87"/>
                        </a:lnTo>
                        <a:lnTo>
                          <a:pt x="1338" y="83"/>
                        </a:lnTo>
                        <a:lnTo>
                          <a:pt x="1338" y="83"/>
                        </a:lnTo>
                        <a:lnTo>
                          <a:pt x="1316" y="78"/>
                        </a:lnTo>
                        <a:lnTo>
                          <a:pt x="1275" y="67"/>
                        </a:lnTo>
                        <a:lnTo>
                          <a:pt x="1219" y="53"/>
                        </a:lnTo>
                        <a:lnTo>
                          <a:pt x="1150" y="38"/>
                        </a:lnTo>
                        <a:lnTo>
                          <a:pt x="1111" y="30"/>
                        </a:lnTo>
                        <a:lnTo>
                          <a:pt x="1071" y="23"/>
                        </a:lnTo>
                        <a:lnTo>
                          <a:pt x="1028" y="16"/>
                        </a:lnTo>
                        <a:lnTo>
                          <a:pt x="985" y="10"/>
                        </a:lnTo>
                        <a:lnTo>
                          <a:pt x="939" y="5"/>
                        </a:lnTo>
                        <a:lnTo>
                          <a:pt x="894" y="2"/>
                        </a:lnTo>
                        <a:lnTo>
                          <a:pt x="848" y="0"/>
                        </a:lnTo>
                        <a:lnTo>
                          <a:pt x="803" y="0"/>
                        </a:lnTo>
                        <a:lnTo>
                          <a:pt x="758" y="2"/>
                        </a:lnTo>
                        <a:lnTo>
                          <a:pt x="713" y="5"/>
                        </a:lnTo>
                        <a:lnTo>
                          <a:pt x="670" y="10"/>
                        </a:lnTo>
                        <a:lnTo>
                          <a:pt x="628" y="15"/>
                        </a:lnTo>
                        <a:lnTo>
                          <a:pt x="588" y="21"/>
                        </a:lnTo>
                        <a:lnTo>
                          <a:pt x="550" y="29"/>
                        </a:lnTo>
                        <a:lnTo>
                          <a:pt x="514" y="37"/>
                        </a:lnTo>
                        <a:lnTo>
                          <a:pt x="481" y="44"/>
                        </a:lnTo>
                        <a:lnTo>
                          <a:pt x="423" y="59"/>
                        </a:lnTo>
                        <a:lnTo>
                          <a:pt x="379" y="72"/>
                        </a:lnTo>
                        <a:lnTo>
                          <a:pt x="351" y="81"/>
                        </a:lnTo>
                        <a:lnTo>
                          <a:pt x="340" y="85"/>
                        </a:lnTo>
                        <a:close/>
                      </a:path>
                    </a:pathLst>
                  </a:custGeom>
                  <a:solidFill>
                    <a:srgbClr val="363636"/>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a:bodyPr>
                  <a:lstStyle/>
                  <a:p>
                    <a:pPr algn="ctr"/>
                    <a:endParaRPr/>
                  </a:p>
                </p:txBody>
              </p:sp>
              <p:sp>
                <p:nvSpPr>
                  <p:cNvPr id="126" name="i$ḷiďe">
                    <a:extLst>
                      <a:ext uri="{FF2B5EF4-FFF2-40B4-BE49-F238E27FC236}">
                        <a16:creationId xmlns:a16="http://schemas.microsoft.com/office/drawing/2014/main" id="{CB8ED8F1-0BDF-491F-8A7B-5AA5E3C4E71B}"/>
                      </a:ext>
                    </a:extLst>
                  </p:cNvPr>
                  <p:cNvSpPr/>
                  <p:nvPr/>
                </p:nvSpPr>
                <p:spPr bwMode="auto">
                  <a:xfrm>
                    <a:off x="6333608" y="4897571"/>
                    <a:ext cx="624729" cy="944456"/>
                  </a:xfrm>
                  <a:custGeom>
                    <a:avLst/>
                    <a:gdLst>
                      <a:gd name="T0" fmla="*/ 241 w 1484"/>
                      <a:gd name="T1" fmla="*/ 103 h 2244"/>
                      <a:gd name="T2" fmla="*/ 161 w 1484"/>
                      <a:gd name="T3" fmla="*/ 150 h 2244"/>
                      <a:gd name="T4" fmla="*/ 113 w 1484"/>
                      <a:gd name="T5" fmla="*/ 199 h 2244"/>
                      <a:gd name="T6" fmla="*/ 80 w 1484"/>
                      <a:gd name="T7" fmla="*/ 250 h 2244"/>
                      <a:gd name="T8" fmla="*/ 52 w 1484"/>
                      <a:gd name="T9" fmla="*/ 314 h 2244"/>
                      <a:gd name="T10" fmla="*/ 30 w 1484"/>
                      <a:gd name="T11" fmla="*/ 390 h 2244"/>
                      <a:gd name="T12" fmla="*/ 8 w 1484"/>
                      <a:gd name="T13" fmla="*/ 531 h 2244"/>
                      <a:gd name="T14" fmla="*/ 0 w 1484"/>
                      <a:gd name="T15" fmla="*/ 708 h 2244"/>
                      <a:gd name="T16" fmla="*/ 5 w 1484"/>
                      <a:gd name="T17" fmla="*/ 901 h 2244"/>
                      <a:gd name="T18" fmla="*/ 25 w 1484"/>
                      <a:gd name="T19" fmla="*/ 1102 h 2244"/>
                      <a:gd name="T20" fmla="*/ 60 w 1484"/>
                      <a:gd name="T21" fmla="*/ 1304 h 2244"/>
                      <a:gd name="T22" fmla="*/ 111 w 1484"/>
                      <a:gd name="T23" fmla="*/ 1500 h 2244"/>
                      <a:gd name="T24" fmla="*/ 178 w 1484"/>
                      <a:gd name="T25" fmla="*/ 1684 h 2244"/>
                      <a:gd name="T26" fmla="*/ 260 w 1484"/>
                      <a:gd name="T27" fmla="*/ 1849 h 2244"/>
                      <a:gd name="T28" fmla="*/ 344 w 1484"/>
                      <a:gd name="T29" fmla="*/ 1973 h 2244"/>
                      <a:gd name="T30" fmla="*/ 423 w 1484"/>
                      <a:gd name="T31" fmla="*/ 2066 h 2244"/>
                      <a:gd name="T32" fmla="*/ 497 w 1484"/>
                      <a:gd name="T33" fmla="*/ 2135 h 2244"/>
                      <a:gd name="T34" fmla="*/ 564 w 1484"/>
                      <a:gd name="T35" fmla="*/ 2184 h 2244"/>
                      <a:gd name="T36" fmla="*/ 623 w 1484"/>
                      <a:gd name="T37" fmla="*/ 2215 h 2244"/>
                      <a:gd name="T38" fmla="*/ 702 w 1484"/>
                      <a:gd name="T39" fmla="*/ 2241 h 2244"/>
                      <a:gd name="T40" fmla="*/ 752 w 1484"/>
                      <a:gd name="T41" fmla="*/ 2244 h 2244"/>
                      <a:gd name="T42" fmla="*/ 822 w 1484"/>
                      <a:gd name="T43" fmla="*/ 2230 h 2244"/>
                      <a:gd name="T44" fmla="*/ 889 w 1484"/>
                      <a:gd name="T45" fmla="*/ 2201 h 2244"/>
                      <a:gd name="T46" fmla="*/ 952 w 1484"/>
                      <a:gd name="T47" fmla="*/ 2161 h 2244"/>
                      <a:gd name="T48" fmla="*/ 1022 w 1484"/>
                      <a:gd name="T49" fmla="*/ 2104 h 2244"/>
                      <a:gd name="T50" fmla="*/ 1099 w 1484"/>
                      <a:gd name="T51" fmla="*/ 2023 h 2244"/>
                      <a:gd name="T52" fmla="*/ 1180 w 1484"/>
                      <a:gd name="T53" fmla="*/ 1917 h 2244"/>
                      <a:gd name="T54" fmla="*/ 1266 w 1484"/>
                      <a:gd name="T55" fmla="*/ 1770 h 2244"/>
                      <a:gd name="T56" fmla="*/ 1341 w 1484"/>
                      <a:gd name="T57" fmla="*/ 1594 h 2244"/>
                      <a:gd name="T58" fmla="*/ 1399 w 1484"/>
                      <a:gd name="T59" fmla="*/ 1403 h 2244"/>
                      <a:gd name="T60" fmla="*/ 1442 w 1484"/>
                      <a:gd name="T61" fmla="*/ 1203 h 2244"/>
                      <a:gd name="T62" fmla="*/ 1470 w 1484"/>
                      <a:gd name="T63" fmla="*/ 1000 h 2244"/>
                      <a:gd name="T64" fmla="*/ 1483 w 1484"/>
                      <a:gd name="T65" fmla="*/ 804 h 2244"/>
                      <a:gd name="T66" fmla="*/ 1481 w 1484"/>
                      <a:gd name="T67" fmla="*/ 617 h 2244"/>
                      <a:gd name="T68" fmla="*/ 1465 w 1484"/>
                      <a:gd name="T69" fmla="*/ 450 h 2244"/>
                      <a:gd name="T70" fmla="*/ 1443 w 1484"/>
                      <a:gd name="T71" fmla="*/ 349 h 2244"/>
                      <a:gd name="T72" fmla="*/ 1417 w 1484"/>
                      <a:gd name="T73" fmla="*/ 277 h 2244"/>
                      <a:gd name="T74" fmla="*/ 1385 w 1484"/>
                      <a:gd name="T75" fmla="*/ 219 h 2244"/>
                      <a:gd name="T76" fmla="*/ 1348 w 1484"/>
                      <a:gd name="T77" fmla="*/ 174 h 2244"/>
                      <a:gd name="T78" fmla="*/ 1308 w 1484"/>
                      <a:gd name="T79" fmla="*/ 139 h 2244"/>
                      <a:gd name="T80" fmla="*/ 1237 w 1484"/>
                      <a:gd name="T81" fmla="*/ 99 h 2244"/>
                      <a:gd name="T82" fmla="*/ 1178 w 1484"/>
                      <a:gd name="T83" fmla="*/ 83 h 2244"/>
                      <a:gd name="T84" fmla="*/ 1011 w 1484"/>
                      <a:gd name="T85" fmla="*/ 38 h 2244"/>
                      <a:gd name="T86" fmla="*/ 865 w 1484"/>
                      <a:gd name="T87" fmla="*/ 10 h 2244"/>
                      <a:gd name="T88" fmla="*/ 705 w 1484"/>
                      <a:gd name="T89" fmla="*/ 0 h 2244"/>
                      <a:gd name="T90" fmla="*/ 552 w 1484"/>
                      <a:gd name="T91" fmla="*/ 15 h 2244"/>
                      <a:gd name="T92" fmla="*/ 422 w 1484"/>
                      <a:gd name="T93" fmla="*/ 44 h 2244"/>
                      <a:gd name="T94" fmla="*/ 299 w 1484"/>
                      <a:gd name="T95" fmla="*/ 85 h 2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84" h="2244">
                        <a:moveTo>
                          <a:pt x="299" y="85"/>
                        </a:moveTo>
                        <a:lnTo>
                          <a:pt x="281" y="90"/>
                        </a:lnTo>
                        <a:lnTo>
                          <a:pt x="260" y="95"/>
                        </a:lnTo>
                        <a:lnTo>
                          <a:pt x="241" y="103"/>
                        </a:lnTo>
                        <a:lnTo>
                          <a:pt x="220" y="111"/>
                        </a:lnTo>
                        <a:lnTo>
                          <a:pt x="201" y="122"/>
                        </a:lnTo>
                        <a:lnTo>
                          <a:pt x="180" y="135"/>
                        </a:lnTo>
                        <a:lnTo>
                          <a:pt x="161" y="150"/>
                        </a:lnTo>
                        <a:lnTo>
                          <a:pt x="141" y="167"/>
                        </a:lnTo>
                        <a:lnTo>
                          <a:pt x="132" y="177"/>
                        </a:lnTo>
                        <a:lnTo>
                          <a:pt x="123" y="188"/>
                        </a:lnTo>
                        <a:lnTo>
                          <a:pt x="113" y="199"/>
                        </a:lnTo>
                        <a:lnTo>
                          <a:pt x="104" y="211"/>
                        </a:lnTo>
                        <a:lnTo>
                          <a:pt x="96" y="223"/>
                        </a:lnTo>
                        <a:lnTo>
                          <a:pt x="88" y="236"/>
                        </a:lnTo>
                        <a:lnTo>
                          <a:pt x="80" y="250"/>
                        </a:lnTo>
                        <a:lnTo>
                          <a:pt x="72" y="265"/>
                        </a:lnTo>
                        <a:lnTo>
                          <a:pt x="66" y="280"/>
                        </a:lnTo>
                        <a:lnTo>
                          <a:pt x="58" y="296"/>
                        </a:lnTo>
                        <a:lnTo>
                          <a:pt x="52" y="314"/>
                        </a:lnTo>
                        <a:lnTo>
                          <a:pt x="45" y="331"/>
                        </a:lnTo>
                        <a:lnTo>
                          <a:pt x="40" y="350"/>
                        </a:lnTo>
                        <a:lnTo>
                          <a:pt x="34" y="370"/>
                        </a:lnTo>
                        <a:lnTo>
                          <a:pt x="30" y="390"/>
                        </a:lnTo>
                        <a:lnTo>
                          <a:pt x="26" y="412"/>
                        </a:lnTo>
                        <a:lnTo>
                          <a:pt x="19" y="450"/>
                        </a:lnTo>
                        <a:lnTo>
                          <a:pt x="14" y="490"/>
                        </a:lnTo>
                        <a:lnTo>
                          <a:pt x="8" y="531"/>
                        </a:lnTo>
                        <a:lnTo>
                          <a:pt x="5" y="573"/>
                        </a:lnTo>
                        <a:lnTo>
                          <a:pt x="2" y="617"/>
                        </a:lnTo>
                        <a:lnTo>
                          <a:pt x="0" y="662"/>
                        </a:lnTo>
                        <a:lnTo>
                          <a:pt x="0" y="708"/>
                        </a:lnTo>
                        <a:lnTo>
                          <a:pt x="0" y="755"/>
                        </a:lnTo>
                        <a:lnTo>
                          <a:pt x="0" y="804"/>
                        </a:lnTo>
                        <a:lnTo>
                          <a:pt x="2" y="852"/>
                        </a:lnTo>
                        <a:lnTo>
                          <a:pt x="5" y="901"/>
                        </a:lnTo>
                        <a:lnTo>
                          <a:pt x="8" y="951"/>
                        </a:lnTo>
                        <a:lnTo>
                          <a:pt x="13" y="1000"/>
                        </a:lnTo>
                        <a:lnTo>
                          <a:pt x="18" y="1051"/>
                        </a:lnTo>
                        <a:lnTo>
                          <a:pt x="25" y="1102"/>
                        </a:lnTo>
                        <a:lnTo>
                          <a:pt x="32" y="1153"/>
                        </a:lnTo>
                        <a:lnTo>
                          <a:pt x="41" y="1203"/>
                        </a:lnTo>
                        <a:lnTo>
                          <a:pt x="50" y="1254"/>
                        </a:lnTo>
                        <a:lnTo>
                          <a:pt x="60" y="1304"/>
                        </a:lnTo>
                        <a:lnTo>
                          <a:pt x="72" y="1354"/>
                        </a:lnTo>
                        <a:lnTo>
                          <a:pt x="84" y="1403"/>
                        </a:lnTo>
                        <a:lnTo>
                          <a:pt x="97" y="1453"/>
                        </a:lnTo>
                        <a:lnTo>
                          <a:pt x="111" y="1500"/>
                        </a:lnTo>
                        <a:lnTo>
                          <a:pt x="126" y="1548"/>
                        </a:lnTo>
                        <a:lnTo>
                          <a:pt x="142" y="1594"/>
                        </a:lnTo>
                        <a:lnTo>
                          <a:pt x="160" y="1640"/>
                        </a:lnTo>
                        <a:lnTo>
                          <a:pt x="178" y="1684"/>
                        </a:lnTo>
                        <a:lnTo>
                          <a:pt x="197" y="1727"/>
                        </a:lnTo>
                        <a:lnTo>
                          <a:pt x="217" y="1770"/>
                        </a:lnTo>
                        <a:lnTo>
                          <a:pt x="238" y="1810"/>
                        </a:lnTo>
                        <a:lnTo>
                          <a:pt x="260" y="1849"/>
                        </a:lnTo>
                        <a:lnTo>
                          <a:pt x="284" y="1885"/>
                        </a:lnTo>
                        <a:lnTo>
                          <a:pt x="304" y="1917"/>
                        </a:lnTo>
                        <a:lnTo>
                          <a:pt x="325" y="1946"/>
                        </a:lnTo>
                        <a:lnTo>
                          <a:pt x="344" y="1973"/>
                        </a:lnTo>
                        <a:lnTo>
                          <a:pt x="365" y="1999"/>
                        </a:lnTo>
                        <a:lnTo>
                          <a:pt x="384" y="2023"/>
                        </a:lnTo>
                        <a:lnTo>
                          <a:pt x="404" y="2045"/>
                        </a:lnTo>
                        <a:lnTo>
                          <a:pt x="423" y="2066"/>
                        </a:lnTo>
                        <a:lnTo>
                          <a:pt x="443" y="2085"/>
                        </a:lnTo>
                        <a:lnTo>
                          <a:pt x="461" y="2104"/>
                        </a:lnTo>
                        <a:lnTo>
                          <a:pt x="479" y="2120"/>
                        </a:lnTo>
                        <a:lnTo>
                          <a:pt x="497" y="2135"/>
                        </a:lnTo>
                        <a:lnTo>
                          <a:pt x="514" y="2149"/>
                        </a:lnTo>
                        <a:lnTo>
                          <a:pt x="531" y="2161"/>
                        </a:lnTo>
                        <a:lnTo>
                          <a:pt x="548" y="2173"/>
                        </a:lnTo>
                        <a:lnTo>
                          <a:pt x="564" y="2184"/>
                        </a:lnTo>
                        <a:lnTo>
                          <a:pt x="579" y="2193"/>
                        </a:lnTo>
                        <a:lnTo>
                          <a:pt x="594" y="2201"/>
                        </a:lnTo>
                        <a:lnTo>
                          <a:pt x="609" y="2209"/>
                        </a:lnTo>
                        <a:lnTo>
                          <a:pt x="623" y="2215"/>
                        </a:lnTo>
                        <a:lnTo>
                          <a:pt x="636" y="2221"/>
                        </a:lnTo>
                        <a:lnTo>
                          <a:pt x="661" y="2230"/>
                        </a:lnTo>
                        <a:lnTo>
                          <a:pt x="683" y="2237"/>
                        </a:lnTo>
                        <a:lnTo>
                          <a:pt x="702" y="2241"/>
                        </a:lnTo>
                        <a:lnTo>
                          <a:pt x="718" y="2243"/>
                        </a:lnTo>
                        <a:lnTo>
                          <a:pt x="732" y="2244"/>
                        </a:lnTo>
                        <a:lnTo>
                          <a:pt x="742" y="2244"/>
                        </a:lnTo>
                        <a:lnTo>
                          <a:pt x="752" y="2244"/>
                        </a:lnTo>
                        <a:lnTo>
                          <a:pt x="765" y="2243"/>
                        </a:lnTo>
                        <a:lnTo>
                          <a:pt x="781" y="2241"/>
                        </a:lnTo>
                        <a:lnTo>
                          <a:pt x="800" y="2237"/>
                        </a:lnTo>
                        <a:lnTo>
                          <a:pt x="822" y="2230"/>
                        </a:lnTo>
                        <a:lnTo>
                          <a:pt x="847" y="2221"/>
                        </a:lnTo>
                        <a:lnTo>
                          <a:pt x="861" y="2215"/>
                        </a:lnTo>
                        <a:lnTo>
                          <a:pt x="875" y="2209"/>
                        </a:lnTo>
                        <a:lnTo>
                          <a:pt x="889" y="2201"/>
                        </a:lnTo>
                        <a:lnTo>
                          <a:pt x="904" y="2193"/>
                        </a:lnTo>
                        <a:lnTo>
                          <a:pt x="919" y="2184"/>
                        </a:lnTo>
                        <a:lnTo>
                          <a:pt x="935" y="2173"/>
                        </a:lnTo>
                        <a:lnTo>
                          <a:pt x="952" y="2161"/>
                        </a:lnTo>
                        <a:lnTo>
                          <a:pt x="969" y="2149"/>
                        </a:lnTo>
                        <a:lnTo>
                          <a:pt x="986" y="2135"/>
                        </a:lnTo>
                        <a:lnTo>
                          <a:pt x="1005" y="2120"/>
                        </a:lnTo>
                        <a:lnTo>
                          <a:pt x="1022" y="2104"/>
                        </a:lnTo>
                        <a:lnTo>
                          <a:pt x="1041" y="2085"/>
                        </a:lnTo>
                        <a:lnTo>
                          <a:pt x="1060" y="2066"/>
                        </a:lnTo>
                        <a:lnTo>
                          <a:pt x="1079" y="2045"/>
                        </a:lnTo>
                        <a:lnTo>
                          <a:pt x="1099" y="2023"/>
                        </a:lnTo>
                        <a:lnTo>
                          <a:pt x="1118" y="1999"/>
                        </a:lnTo>
                        <a:lnTo>
                          <a:pt x="1139" y="1973"/>
                        </a:lnTo>
                        <a:lnTo>
                          <a:pt x="1159" y="1946"/>
                        </a:lnTo>
                        <a:lnTo>
                          <a:pt x="1180" y="1917"/>
                        </a:lnTo>
                        <a:lnTo>
                          <a:pt x="1200" y="1885"/>
                        </a:lnTo>
                        <a:lnTo>
                          <a:pt x="1223" y="1849"/>
                        </a:lnTo>
                        <a:lnTo>
                          <a:pt x="1246" y="1810"/>
                        </a:lnTo>
                        <a:lnTo>
                          <a:pt x="1266" y="1770"/>
                        </a:lnTo>
                        <a:lnTo>
                          <a:pt x="1287" y="1727"/>
                        </a:lnTo>
                        <a:lnTo>
                          <a:pt x="1305" y="1684"/>
                        </a:lnTo>
                        <a:lnTo>
                          <a:pt x="1323" y="1640"/>
                        </a:lnTo>
                        <a:lnTo>
                          <a:pt x="1341" y="1594"/>
                        </a:lnTo>
                        <a:lnTo>
                          <a:pt x="1357" y="1548"/>
                        </a:lnTo>
                        <a:lnTo>
                          <a:pt x="1372" y="1500"/>
                        </a:lnTo>
                        <a:lnTo>
                          <a:pt x="1386" y="1453"/>
                        </a:lnTo>
                        <a:lnTo>
                          <a:pt x="1399" y="1403"/>
                        </a:lnTo>
                        <a:lnTo>
                          <a:pt x="1412" y="1354"/>
                        </a:lnTo>
                        <a:lnTo>
                          <a:pt x="1423" y="1304"/>
                        </a:lnTo>
                        <a:lnTo>
                          <a:pt x="1434" y="1254"/>
                        </a:lnTo>
                        <a:lnTo>
                          <a:pt x="1442" y="1203"/>
                        </a:lnTo>
                        <a:lnTo>
                          <a:pt x="1451" y="1153"/>
                        </a:lnTo>
                        <a:lnTo>
                          <a:pt x="1459" y="1102"/>
                        </a:lnTo>
                        <a:lnTo>
                          <a:pt x="1465" y="1051"/>
                        </a:lnTo>
                        <a:lnTo>
                          <a:pt x="1470" y="1000"/>
                        </a:lnTo>
                        <a:lnTo>
                          <a:pt x="1475" y="951"/>
                        </a:lnTo>
                        <a:lnTo>
                          <a:pt x="1479" y="901"/>
                        </a:lnTo>
                        <a:lnTo>
                          <a:pt x="1481" y="852"/>
                        </a:lnTo>
                        <a:lnTo>
                          <a:pt x="1483" y="804"/>
                        </a:lnTo>
                        <a:lnTo>
                          <a:pt x="1484" y="755"/>
                        </a:lnTo>
                        <a:lnTo>
                          <a:pt x="1484" y="708"/>
                        </a:lnTo>
                        <a:lnTo>
                          <a:pt x="1483" y="662"/>
                        </a:lnTo>
                        <a:lnTo>
                          <a:pt x="1481" y="617"/>
                        </a:lnTo>
                        <a:lnTo>
                          <a:pt x="1478" y="573"/>
                        </a:lnTo>
                        <a:lnTo>
                          <a:pt x="1475" y="531"/>
                        </a:lnTo>
                        <a:lnTo>
                          <a:pt x="1470" y="490"/>
                        </a:lnTo>
                        <a:lnTo>
                          <a:pt x="1465" y="450"/>
                        </a:lnTo>
                        <a:lnTo>
                          <a:pt x="1459" y="412"/>
                        </a:lnTo>
                        <a:lnTo>
                          <a:pt x="1454" y="390"/>
                        </a:lnTo>
                        <a:lnTo>
                          <a:pt x="1449" y="369"/>
                        </a:lnTo>
                        <a:lnTo>
                          <a:pt x="1443" y="349"/>
                        </a:lnTo>
                        <a:lnTo>
                          <a:pt x="1437" y="330"/>
                        </a:lnTo>
                        <a:lnTo>
                          <a:pt x="1430" y="311"/>
                        </a:lnTo>
                        <a:lnTo>
                          <a:pt x="1424" y="294"/>
                        </a:lnTo>
                        <a:lnTo>
                          <a:pt x="1417" y="277"/>
                        </a:lnTo>
                        <a:lnTo>
                          <a:pt x="1410" y="262"/>
                        </a:lnTo>
                        <a:lnTo>
                          <a:pt x="1401" y="246"/>
                        </a:lnTo>
                        <a:lnTo>
                          <a:pt x="1394" y="232"/>
                        </a:lnTo>
                        <a:lnTo>
                          <a:pt x="1385" y="219"/>
                        </a:lnTo>
                        <a:lnTo>
                          <a:pt x="1376" y="206"/>
                        </a:lnTo>
                        <a:lnTo>
                          <a:pt x="1367" y="196"/>
                        </a:lnTo>
                        <a:lnTo>
                          <a:pt x="1358" y="184"/>
                        </a:lnTo>
                        <a:lnTo>
                          <a:pt x="1348" y="174"/>
                        </a:lnTo>
                        <a:lnTo>
                          <a:pt x="1339" y="164"/>
                        </a:lnTo>
                        <a:lnTo>
                          <a:pt x="1329" y="154"/>
                        </a:lnTo>
                        <a:lnTo>
                          <a:pt x="1319" y="147"/>
                        </a:lnTo>
                        <a:lnTo>
                          <a:pt x="1308" y="139"/>
                        </a:lnTo>
                        <a:lnTo>
                          <a:pt x="1299" y="132"/>
                        </a:lnTo>
                        <a:lnTo>
                          <a:pt x="1278" y="119"/>
                        </a:lnTo>
                        <a:lnTo>
                          <a:pt x="1258" y="108"/>
                        </a:lnTo>
                        <a:lnTo>
                          <a:pt x="1237" y="99"/>
                        </a:lnTo>
                        <a:lnTo>
                          <a:pt x="1216" y="93"/>
                        </a:lnTo>
                        <a:lnTo>
                          <a:pt x="1196" y="87"/>
                        </a:lnTo>
                        <a:lnTo>
                          <a:pt x="1178" y="83"/>
                        </a:lnTo>
                        <a:lnTo>
                          <a:pt x="1178" y="83"/>
                        </a:lnTo>
                        <a:lnTo>
                          <a:pt x="1158" y="78"/>
                        </a:lnTo>
                        <a:lnTo>
                          <a:pt x="1122" y="67"/>
                        </a:lnTo>
                        <a:lnTo>
                          <a:pt x="1073" y="53"/>
                        </a:lnTo>
                        <a:lnTo>
                          <a:pt x="1011" y="38"/>
                        </a:lnTo>
                        <a:lnTo>
                          <a:pt x="978" y="30"/>
                        </a:lnTo>
                        <a:lnTo>
                          <a:pt x="942" y="23"/>
                        </a:lnTo>
                        <a:lnTo>
                          <a:pt x="904" y="16"/>
                        </a:lnTo>
                        <a:lnTo>
                          <a:pt x="865" y="10"/>
                        </a:lnTo>
                        <a:lnTo>
                          <a:pt x="826" y="5"/>
                        </a:lnTo>
                        <a:lnTo>
                          <a:pt x="786" y="2"/>
                        </a:lnTo>
                        <a:lnTo>
                          <a:pt x="745" y="0"/>
                        </a:lnTo>
                        <a:lnTo>
                          <a:pt x="705" y="0"/>
                        </a:lnTo>
                        <a:lnTo>
                          <a:pt x="665" y="2"/>
                        </a:lnTo>
                        <a:lnTo>
                          <a:pt x="626" y="5"/>
                        </a:lnTo>
                        <a:lnTo>
                          <a:pt x="589" y="10"/>
                        </a:lnTo>
                        <a:lnTo>
                          <a:pt x="552" y="15"/>
                        </a:lnTo>
                        <a:lnTo>
                          <a:pt x="516" y="21"/>
                        </a:lnTo>
                        <a:lnTo>
                          <a:pt x="483" y="29"/>
                        </a:lnTo>
                        <a:lnTo>
                          <a:pt x="451" y="37"/>
                        </a:lnTo>
                        <a:lnTo>
                          <a:pt x="422" y="44"/>
                        </a:lnTo>
                        <a:lnTo>
                          <a:pt x="371" y="59"/>
                        </a:lnTo>
                        <a:lnTo>
                          <a:pt x="333" y="72"/>
                        </a:lnTo>
                        <a:lnTo>
                          <a:pt x="308" y="81"/>
                        </a:lnTo>
                        <a:lnTo>
                          <a:pt x="299" y="85"/>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a:bodyPr>
                  <a:lstStyle/>
                  <a:p>
                    <a:pPr algn="ctr"/>
                    <a:endParaRPr/>
                  </a:p>
                </p:txBody>
              </p:sp>
              <p:sp>
                <p:nvSpPr>
                  <p:cNvPr id="127" name="íSlïḍe">
                    <a:extLst>
                      <a:ext uri="{FF2B5EF4-FFF2-40B4-BE49-F238E27FC236}">
                        <a16:creationId xmlns:a16="http://schemas.microsoft.com/office/drawing/2014/main" id="{0D428EE6-B92A-4003-857F-93D88E1B38AF}"/>
                      </a:ext>
                    </a:extLst>
                  </p:cNvPr>
                  <p:cNvSpPr/>
                  <p:nvPr/>
                </p:nvSpPr>
                <p:spPr bwMode="auto">
                  <a:xfrm>
                    <a:off x="6642818" y="4897571"/>
                    <a:ext cx="10518" cy="448038"/>
                  </a:xfrm>
                  <a:prstGeom prst="rect">
                    <a:avLst/>
                  </a:prstGeom>
                  <a:solidFill>
                    <a:srgbClr val="36363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85000" lnSpcReduction="20000"/>
                  </a:bodyPr>
                  <a:lstStyle/>
                  <a:p>
                    <a:pPr algn="ctr"/>
                    <a:endParaRPr/>
                  </a:p>
                </p:txBody>
              </p:sp>
              <p:sp>
                <p:nvSpPr>
                  <p:cNvPr id="128" name="îSlïḓè">
                    <a:extLst>
                      <a:ext uri="{FF2B5EF4-FFF2-40B4-BE49-F238E27FC236}">
                        <a16:creationId xmlns:a16="http://schemas.microsoft.com/office/drawing/2014/main" id="{C8D98683-AE69-4D40-9A32-0C0B2DCB2565}"/>
                      </a:ext>
                    </a:extLst>
                  </p:cNvPr>
                  <p:cNvSpPr/>
                  <p:nvPr/>
                </p:nvSpPr>
                <p:spPr bwMode="auto">
                  <a:xfrm>
                    <a:off x="6594438" y="4966986"/>
                    <a:ext cx="105173" cy="225071"/>
                  </a:xfrm>
                  <a:custGeom>
                    <a:avLst/>
                    <a:gdLst>
                      <a:gd name="T0" fmla="*/ 135 w 251"/>
                      <a:gd name="T1" fmla="*/ 0 h 535"/>
                      <a:gd name="T2" fmla="*/ 159 w 251"/>
                      <a:gd name="T3" fmla="*/ 3 h 535"/>
                      <a:gd name="T4" fmla="*/ 181 w 251"/>
                      <a:gd name="T5" fmla="*/ 9 h 535"/>
                      <a:gd name="T6" fmla="*/ 200 w 251"/>
                      <a:gd name="T7" fmla="*/ 20 h 535"/>
                      <a:gd name="T8" fmla="*/ 217 w 251"/>
                      <a:gd name="T9" fmla="*/ 34 h 535"/>
                      <a:gd name="T10" fmla="*/ 231 w 251"/>
                      <a:gd name="T11" fmla="*/ 51 h 535"/>
                      <a:gd name="T12" fmla="*/ 242 w 251"/>
                      <a:gd name="T13" fmla="*/ 72 h 535"/>
                      <a:gd name="T14" fmla="*/ 249 w 251"/>
                      <a:gd name="T15" fmla="*/ 93 h 535"/>
                      <a:gd name="T16" fmla="*/ 251 w 251"/>
                      <a:gd name="T17" fmla="*/ 116 h 535"/>
                      <a:gd name="T18" fmla="*/ 251 w 251"/>
                      <a:gd name="T19" fmla="*/ 431 h 535"/>
                      <a:gd name="T20" fmla="*/ 245 w 251"/>
                      <a:gd name="T21" fmla="*/ 454 h 535"/>
                      <a:gd name="T22" fmla="*/ 237 w 251"/>
                      <a:gd name="T23" fmla="*/ 474 h 535"/>
                      <a:gd name="T24" fmla="*/ 225 w 251"/>
                      <a:gd name="T25" fmla="*/ 493 h 535"/>
                      <a:gd name="T26" fmla="*/ 209 w 251"/>
                      <a:gd name="T27" fmla="*/ 508 h 535"/>
                      <a:gd name="T28" fmla="*/ 190 w 251"/>
                      <a:gd name="T29" fmla="*/ 521 h 535"/>
                      <a:gd name="T30" fmla="*/ 170 w 251"/>
                      <a:gd name="T31" fmla="*/ 529 h 535"/>
                      <a:gd name="T32" fmla="*/ 147 w 251"/>
                      <a:gd name="T33" fmla="*/ 535 h 535"/>
                      <a:gd name="T34" fmla="*/ 116 w 251"/>
                      <a:gd name="T35" fmla="*/ 535 h 535"/>
                      <a:gd name="T36" fmla="*/ 93 w 251"/>
                      <a:gd name="T37" fmla="*/ 533 h 535"/>
                      <a:gd name="T38" fmla="*/ 70 w 251"/>
                      <a:gd name="T39" fmla="*/ 526 h 535"/>
                      <a:gd name="T40" fmla="*/ 51 w 251"/>
                      <a:gd name="T41" fmla="*/ 515 h 535"/>
                      <a:gd name="T42" fmla="*/ 34 w 251"/>
                      <a:gd name="T43" fmla="*/ 501 h 535"/>
                      <a:gd name="T44" fmla="*/ 19 w 251"/>
                      <a:gd name="T45" fmla="*/ 484 h 535"/>
                      <a:gd name="T46" fmla="*/ 9 w 251"/>
                      <a:gd name="T47" fmla="*/ 463 h 535"/>
                      <a:gd name="T48" fmla="*/ 2 w 251"/>
                      <a:gd name="T49" fmla="*/ 442 h 535"/>
                      <a:gd name="T50" fmla="*/ 0 w 251"/>
                      <a:gd name="T51" fmla="*/ 419 h 535"/>
                      <a:gd name="T52" fmla="*/ 0 w 251"/>
                      <a:gd name="T53" fmla="*/ 104 h 535"/>
                      <a:gd name="T54" fmla="*/ 5 w 251"/>
                      <a:gd name="T55" fmla="*/ 82 h 535"/>
                      <a:gd name="T56" fmla="*/ 14 w 251"/>
                      <a:gd name="T57" fmla="*/ 61 h 535"/>
                      <a:gd name="T58" fmla="*/ 26 w 251"/>
                      <a:gd name="T59" fmla="*/ 43 h 535"/>
                      <a:gd name="T60" fmla="*/ 42 w 251"/>
                      <a:gd name="T61" fmla="*/ 27 h 535"/>
                      <a:gd name="T62" fmla="*/ 61 w 251"/>
                      <a:gd name="T63" fmla="*/ 14 h 535"/>
                      <a:gd name="T64" fmla="*/ 81 w 251"/>
                      <a:gd name="T65" fmla="*/ 6 h 535"/>
                      <a:gd name="T66" fmla="*/ 104 w 251"/>
                      <a:gd name="T67" fmla="*/ 1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1" h="535">
                        <a:moveTo>
                          <a:pt x="116" y="0"/>
                        </a:moveTo>
                        <a:lnTo>
                          <a:pt x="135" y="0"/>
                        </a:lnTo>
                        <a:lnTo>
                          <a:pt x="147" y="1"/>
                        </a:lnTo>
                        <a:lnTo>
                          <a:pt x="159" y="3"/>
                        </a:lnTo>
                        <a:lnTo>
                          <a:pt x="170" y="6"/>
                        </a:lnTo>
                        <a:lnTo>
                          <a:pt x="181" y="9"/>
                        </a:lnTo>
                        <a:lnTo>
                          <a:pt x="190" y="14"/>
                        </a:lnTo>
                        <a:lnTo>
                          <a:pt x="200" y="20"/>
                        </a:lnTo>
                        <a:lnTo>
                          <a:pt x="209" y="27"/>
                        </a:lnTo>
                        <a:lnTo>
                          <a:pt x="217" y="34"/>
                        </a:lnTo>
                        <a:lnTo>
                          <a:pt x="225" y="43"/>
                        </a:lnTo>
                        <a:lnTo>
                          <a:pt x="231" y="51"/>
                        </a:lnTo>
                        <a:lnTo>
                          <a:pt x="237" y="61"/>
                        </a:lnTo>
                        <a:lnTo>
                          <a:pt x="242" y="72"/>
                        </a:lnTo>
                        <a:lnTo>
                          <a:pt x="245" y="82"/>
                        </a:lnTo>
                        <a:lnTo>
                          <a:pt x="249" y="93"/>
                        </a:lnTo>
                        <a:lnTo>
                          <a:pt x="251" y="104"/>
                        </a:lnTo>
                        <a:lnTo>
                          <a:pt x="251" y="116"/>
                        </a:lnTo>
                        <a:lnTo>
                          <a:pt x="251" y="419"/>
                        </a:lnTo>
                        <a:lnTo>
                          <a:pt x="251" y="431"/>
                        </a:lnTo>
                        <a:lnTo>
                          <a:pt x="249" y="442"/>
                        </a:lnTo>
                        <a:lnTo>
                          <a:pt x="245" y="454"/>
                        </a:lnTo>
                        <a:lnTo>
                          <a:pt x="242" y="463"/>
                        </a:lnTo>
                        <a:lnTo>
                          <a:pt x="237" y="474"/>
                        </a:lnTo>
                        <a:lnTo>
                          <a:pt x="231" y="484"/>
                        </a:lnTo>
                        <a:lnTo>
                          <a:pt x="225" y="493"/>
                        </a:lnTo>
                        <a:lnTo>
                          <a:pt x="217" y="501"/>
                        </a:lnTo>
                        <a:lnTo>
                          <a:pt x="209" y="508"/>
                        </a:lnTo>
                        <a:lnTo>
                          <a:pt x="200" y="515"/>
                        </a:lnTo>
                        <a:lnTo>
                          <a:pt x="190" y="521"/>
                        </a:lnTo>
                        <a:lnTo>
                          <a:pt x="181" y="526"/>
                        </a:lnTo>
                        <a:lnTo>
                          <a:pt x="170" y="529"/>
                        </a:lnTo>
                        <a:lnTo>
                          <a:pt x="159" y="533"/>
                        </a:lnTo>
                        <a:lnTo>
                          <a:pt x="147" y="535"/>
                        </a:lnTo>
                        <a:lnTo>
                          <a:pt x="135" y="535"/>
                        </a:lnTo>
                        <a:lnTo>
                          <a:pt x="116" y="535"/>
                        </a:lnTo>
                        <a:lnTo>
                          <a:pt x="104" y="535"/>
                        </a:lnTo>
                        <a:lnTo>
                          <a:pt x="93" y="533"/>
                        </a:lnTo>
                        <a:lnTo>
                          <a:pt x="81" y="529"/>
                        </a:lnTo>
                        <a:lnTo>
                          <a:pt x="70" y="526"/>
                        </a:lnTo>
                        <a:lnTo>
                          <a:pt x="61" y="521"/>
                        </a:lnTo>
                        <a:lnTo>
                          <a:pt x="51" y="515"/>
                        </a:lnTo>
                        <a:lnTo>
                          <a:pt x="42" y="508"/>
                        </a:lnTo>
                        <a:lnTo>
                          <a:pt x="34" y="501"/>
                        </a:lnTo>
                        <a:lnTo>
                          <a:pt x="26" y="493"/>
                        </a:lnTo>
                        <a:lnTo>
                          <a:pt x="19" y="484"/>
                        </a:lnTo>
                        <a:lnTo>
                          <a:pt x="14" y="474"/>
                        </a:lnTo>
                        <a:lnTo>
                          <a:pt x="9" y="463"/>
                        </a:lnTo>
                        <a:lnTo>
                          <a:pt x="5" y="454"/>
                        </a:lnTo>
                        <a:lnTo>
                          <a:pt x="2" y="442"/>
                        </a:lnTo>
                        <a:lnTo>
                          <a:pt x="0" y="431"/>
                        </a:lnTo>
                        <a:lnTo>
                          <a:pt x="0" y="419"/>
                        </a:lnTo>
                        <a:lnTo>
                          <a:pt x="0" y="116"/>
                        </a:lnTo>
                        <a:lnTo>
                          <a:pt x="0" y="104"/>
                        </a:lnTo>
                        <a:lnTo>
                          <a:pt x="2" y="93"/>
                        </a:lnTo>
                        <a:lnTo>
                          <a:pt x="5" y="82"/>
                        </a:lnTo>
                        <a:lnTo>
                          <a:pt x="9" y="72"/>
                        </a:lnTo>
                        <a:lnTo>
                          <a:pt x="14" y="61"/>
                        </a:lnTo>
                        <a:lnTo>
                          <a:pt x="19" y="51"/>
                        </a:lnTo>
                        <a:lnTo>
                          <a:pt x="26" y="43"/>
                        </a:lnTo>
                        <a:lnTo>
                          <a:pt x="34" y="34"/>
                        </a:lnTo>
                        <a:lnTo>
                          <a:pt x="42" y="27"/>
                        </a:lnTo>
                        <a:lnTo>
                          <a:pt x="51" y="20"/>
                        </a:lnTo>
                        <a:lnTo>
                          <a:pt x="61" y="14"/>
                        </a:lnTo>
                        <a:lnTo>
                          <a:pt x="70" y="9"/>
                        </a:lnTo>
                        <a:lnTo>
                          <a:pt x="81" y="6"/>
                        </a:lnTo>
                        <a:lnTo>
                          <a:pt x="93" y="3"/>
                        </a:lnTo>
                        <a:lnTo>
                          <a:pt x="104" y="1"/>
                        </a:lnTo>
                        <a:lnTo>
                          <a:pt x="116" y="0"/>
                        </a:lnTo>
                        <a:close/>
                      </a:path>
                    </a:pathLst>
                  </a:custGeom>
                  <a:solidFill>
                    <a:srgbClr val="363636"/>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29" name="íṣļiḑê">
                    <a:extLst>
                      <a:ext uri="{FF2B5EF4-FFF2-40B4-BE49-F238E27FC236}">
                        <a16:creationId xmlns:a16="http://schemas.microsoft.com/office/drawing/2014/main" id="{141CCEDF-53C5-4155-B6E5-002480626187}"/>
                      </a:ext>
                    </a:extLst>
                  </p:cNvPr>
                  <p:cNvSpPr/>
                  <p:nvPr/>
                </p:nvSpPr>
                <p:spPr bwMode="auto">
                  <a:xfrm>
                    <a:off x="6615472" y="4996435"/>
                    <a:ext cx="63104" cy="168277"/>
                  </a:xfrm>
                  <a:custGeom>
                    <a:avLst/>
                    <a:gdLst>
                      <a:gd name="T0" fmla="*/ 80 w 149"/>
                      <a:gd name="T1" fmla="*/ 0 h 403"/>
                      <a:gd name="T2" fmla="*/ 94 w 149"/>
                      <a:gd name="T3" fmla="*/ 1 h 403"/>
                      <a:gd name="T4" fmla="*/ 107 w 149"/>
                      <a:gd name="T5" fmla="*/ 6 h 403"/>
                      <a:gd name="T6" fmla="*/ 119 w 149"/>
                      <a:gd name="T7" fmla="*/ 12 h 403"/>
                      <a:gd name="T8" fmla="*/ 128 w 149"/>
                      <a:gd name="T9" fmla="*/ 20 h 403"/>
                      <a:gd name="T10" fmla="*/ 137 w 149"/>
                      <a:gd name="T11" fmla="*/ 31 h 403"/>
                      <a:gd name="T12" fmla="*/ 144 w 149"/>
                      <a:gd name="T13" fmla="*/ 43 h 403"/>
                      <a:gd name="T14" fmla="*/ 147 w 149"/>
                      <a:gd name="T15" fmla="*/ 56 h 403"/>
                      <a:gd name="T16" fmla="*/ 149 w 149"/>
                      <a:gd name="T17" fmla="*/ 69 h 403"/>
                      <a:gd name="T18" fmla="*/ 148 w 149"/>
                      <a:gd name="T19" fmla="*/ 341 h 403"/>
                      <a:gd name="T20" fmla="*/ 146 w 149"/>
                      <a:gd name="T21" fmla="*/ 355 h 403"/>
                      <a:gd name="T22" fmla="*/ 140 w 149"/>
                      <a:gd name="T23" fmla="*/ 367 h 403"/>
                      <a:gd name="T24" fmla="*/ 133 w 149"/>
                      <a:gd name="T25" fmla="*/ 378 h 403"/>
                      <a:gd name="T26" fmla="*/ 124 w 149"/>
                      <a:gd name="T27" fmla="*/ 388 h 403"/>
                      <a:gd name="T28" fmla="*/ 112 w 149"/>
                      <a:gd name="T29" fmla="*/ 395 h 403"/>
                      <a:gd name="T30" fmla="*/ 100 w 149"/>
                      <a:gd name="T31" fmla="*/ 400 h 403"/>
                      <a:gd name="T32" fmla="*/ 87 w 149"/>
                      <a:gd name="T33" fmla="*/ 403 h 403"/>
                      <a:gd name="T34" fmla="*/ 69 w 149"/>
                      <a:gd name="T35" fmla="*/ 403 h 403"/>
                      <a:gd name="T36" fmla="*/ 55 w 149"/>
                      <a:gd name="T37" fmla="*/ 402 h 403"/>
                      <a:gd name="T38" fmla="*/ 42 w 149"/>
                      <a:gd name="T39" fmla="*/ 397 h 403"/>
                      <a:gd name="T40" fmla="*/ 30 w 149"/>
                      <a:gd name="T41" fmla="*/ 391 h 403"/>
                      <a:gd name="T42" fmla="*/ 20 w 149"/>
                      <a:gd name="T43" fmla="*/ 383 h 403"/>
                      <a:gd name="T44" fmla="*/ 12 w 149"/>
                      <a:gd name="T45" fmla="*/ 373 h 403"/>
                      <a:gd name="T46" fmla="*/ 5 w 149"/>
                      <a:gd name="T47" fmla="*/ 361 h 403"/>
                      <a:gd name="T48" fmla="*/ 2 w 149"/>
                      <a:gd name="T49" fmla="*/ 349 h 403"/>
                      <a:gd name="T50" fmla="*/ 0 w 149"/>
                      <a:gd name="T51" fmla="*/ 335 h 403"/>
                      <a:gd name="T52" fmla="*/ 1 w 149"/>
                      <a:gd name="T53" fmla="*/ 62 h 403"/>
                      <a:gd name="T54" fmla="*/ 3 w 149"/>
                      <a:gd name="T55" fmla="*/ 48 h 403"/>
                      <a:gd name="T56" fmla="*/ 8 w 149"/>
                      <a:gd name="T57" fmla="*/ 36 h 403"/>
                      <a:gd name="T58" fmla="*/ 16 w 149"/>
                      <a:gd name="T59" fmla="*/ 25 h 403"/>
                      <a:gd name="T60" fmla="*/ 25 w 149"/>
                      <a:gd name="T61" fmla="*/ 16 h 403"/>
                      <a:gd name="T62" fmla="*/ 37 w 149"/>
                      <a:gd name="T63" fmla="*/ 9 h 403"/>
                      <a:gd name="T64" fmla="*/ 48 w 149"/>
                      <a:gd name="T65" fmla="*/ 4 h 403"/>
                      <a:gd name="T66" fmla="*/ 61 w 149"/>
                      <a:gd name="T67"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9" h="403">
                        <a:moveTo>
                          <a:pt x="69" y="0"/>
                        </a:moveTo>
                        <a:lnTo>
                          <a:pt x="80" y="0"/>
                        </a:lnTo>
                        <a:lnTo>
                          <a:pt x="87" y="0"/>
                        </a:lnTo>
                        <a:lnTo>
                          <a:pt x="94" y="1"/>
                        </a:lnTo>
                        <a:lnTo>
                          <a:pt x="100" y="4"/>
                        </a:lnTo>
                        <a:lnTo>
                          <a:pt x="107" y="6"/>
                        </a:lnTo>
                        <a:lnTo>
                          <a:pt x="112" y="9"/>
                        </a:lnTo>
                        <a:lnTo>
                          <a:pt x="119" y="12"/>
                        </a:lnTo>
                        <a:lnTo>
                          <a:pt x="124" y="16"/>
                        </a:lnTo>
                        <a:lnTo>
                          <a:pt x="128" y="20"/>
                        </a:lnTo>
                        <a:lnTo>
                          <a:pt x="133" y="25"/>
                        </a:lnTo>
                        <a:lnTo>
                          <a:pt x="137" y="31"/>
                        </a:lnTo>
                        <a:lnTo>
                          <a:pt x="140" y="36"/>
                        </a:lnTo>
                        <a:lnTo>
                          <a:pt x="144" y="43"/>
                        </a:lnTo>
                        <a:lnTo>
                          <a:pt x="146" y="48"/>
                        </a:lnTo>
                        <a:lnTo>
                          <a:pt x="147" y="56"/>
                        </a:lnTo>
                        <a:lnTo>
                          <a:pt x="148" y="62"/>
                        </a:lnTo>
                        <a:lnTo>
                          <a:pt x="149" y="69"/>
                        </a:lnTo>
                        <a:lnTo>
                          <a:pt x="149" y="335"/>
                        </a:lnTo>
                        <a:lnTo>
                          <a:pt x="148" y="341"/>
                        </a:lnTo>
                        <a:lnTo>
                          <a:pt x="147" y="349"/>
                        </a:lnTo>
                        <a:lnTo>
                          <a:pt x="146" y="355"/>
                        </a:lnTo>
                        <a:lnTo>
                          <a:pt x="144" y="361"/>
                        </a:lnTo>
                        <a:lnTo>
                          <a:pt x="140" y="367"/>
                        </a:lnTo>
                        <a:lnTo>
                          <a:pt x="137" y="373"/>
                        </a:lnTo>
                        <a:lnTo>
                          <a:pt x="133" y="378"/>
                        </a:lnTo>
                        <a:lnTo>
                          <a:pt x="128" y="383"/>
                        </a:lnTo>
                        <a:lnTo>
                          <a:pt x="124" y="388"/>
                        </a:lnTo>
                        <a:lnTo>
                          <a:pt x="119" y="391"/>
                        </a:lnTo>
                        <a:lnTo>
                          <a:pt x="112" y="395"/>
                        </a:lnTo>
                        <a:lnTo>
                          <a:pt x="107" y="397"/>
                        </a:lnTo>
                        <a:lnTo>
                          <a:pt x="100" y="400"/>
                        </a:lnTo>
                        <a:lnTo>
                          <a:pt x="94" y="402"/>
                        </a:lnTo>
                        <a:lnTo>
                          <a:pt x="87" y="403"/>
                        </a:lnTo>
                        <a:lnTo>
                          <a:pt x="80" y="403"/>
                        </a:lnTo>
                        <a:lnTo>
                          <a:pt x="69" y="403"/>
                        </a:lnTo>
                        <a:lnTo>
                          <a:pt x="61" y="403"/>
                        </a:lnTo>
                        <a:lnTo>
                          <a:pt x="55" y="402"/>
                        </a:lnTo>
                        <a:lnTo>
                          <a:pt x="48" y="400"/>
                        </a:lnTo>
                        <a:lnTo>
                          <a:pt x="42" y="397"/>
                        </a:lnTo>
                        <a:lnTo>
                          <a:pt x="37" y="395"/>
                        </a:lnTo>
                        <a:lnTo>
                          <a:pt x="30" y="391"/>
                        </a:lnTo>
                        <a:lnTo>
                          <a:pt x="25" y="388"/>
                        </a:lnTo>
                        <a:lnTo>
                          <a:pt x="20" y="383"/>
                        </a:lnTo>
                        <a:lnTo>
                          <a:pt x="16" y="378"/>
                        </a:lnTo>
                        <a:lnTo>
                          <a:pt x="12" y="373"/>
                        </a:lnTo>
                        <a:lnTo>
                          <a:pt x="8" y="367"/>
                        </a:lnTo>
                        <a:lnTo>
                          <a:pt x="5" y="361"/>
                        </a:lnTo>
                        <a:lnTo>
                          <a:pt x="3" y="355"/>
                        </a:lnTo>
                        <a:lnTo>
                          <a:pt x="2" y="349"/>
                        </a:lnTo>
                        <a:lnTo>
                          <a:pt x="1" y="341"/>
                        </a:lnTo>
                        <a:lnTo>
                          <a:pt x="0" y="335"/>
                        </a:lnTo>
                        <a:lnTo>
                          <a:pt x="0" y="69"/>
                        </a:lnTo>
                        <a:lnTo>
                          <a:pt x="1" y="62"/>
                        </a:lnTo>
                        <a:lnTo>
                          <a:pt x="2" y="56"/>
                        </a:lnTo>
                        <a:lnTo>
                          <a:pt x="3" y="48"/>
                        </a:lnTo>
                        <a:lnTo>
                          <a:pt x="5" y="43"/>
                        </a:lnTo>
                        <a:lnTo>
                          <a:pt x="8" y="36"/>
                        </a:lnTo>
                        <a:lnTo>
                          <a:pt x="12" y="31"/>
                        </a:lnTo>
                        <a:lnTo>
                          <a:pt x="16" y="25"/>
                        </a:lnTo>
                        <a:lnTo>
                          <a:pt x="20" y="20"/>
                        </a:lnTo>
                        <a:lnTo>
                          <a:pt x="25" y="16"/>
                        </a:lnTo>
                        <a:lnTo>
                          <a:pt x="30" y="12"/>
                        </a:lnTo>
                        <a:lnTo>
                          <a:pt x="37" y="9"/>
                        </a:lnTo>
                        <a:lnTo>
                          <a:pt x="42" y="6"/>
                        </a:lnTo>
                        <a:lnTo>
                          <a:pt x="48" y="4"/>
                        </a:lnTo>
                        <a:lnTo>
                          <a:pt x="55" y="1"/>
                        </a:lnTo>
                        <a:lnTo>
                          <a:pt x="61" y="0"/>
                        </a:lnTo>
                        <a:lnTo>
                          <a:pt x="69" y="0"/>
                        </a:lnTo>
                        <a:close/>
                      </a:path>
                    </a:pathLst>
                  </a:custGeom>
                  <a:solidFill>
                    <a:srgbClr val="575757"/>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grpSp>
          </p:grpSp>
          <p:grpSp>
            <p:nvGrpSpPr>
              <p:cNvPr id="22" name="îṣ1íḑé">
                <a:extLst>
                  <a:ext uri="{FF2B5EF4-FFF2-40B4-BE49-F238E27FC236}">
                    <a16:creationId xmlns:a16="http://schemas.microsoft.com/office/drawing/2014/main" id="{75A744B1-5183-462E-99A8-E1F3CA205B45}"/>
                  </a:ext>
                </a:extLst>
              </p:cNvPr>
              <p:cNvGrpSpPr/>
              <p:nvPr/>
            </p:nvGrpSpPr>
            <p:grpSpPr>
              <a:xfrm>
                <a:off x="3506028" y="3385864"/>
                <a:ext cx="5248337" cy="3472136"/>
                <a:chOff x="1251818" y="4037255"/>
                <a:chExt cx="4263720" cy="2820745"/>
              </a:xfrm>
            </p:grpSpPr>
            <p:grpSp>
              <p:nvGrpSpPr>
                <p:cNvPr id="26" name="îsḻiḋe">
                  <a:extLst>
                    <a:ext uri="{FF2B5EF4-FFF2-40B4-BE49-F238E27FC236}">
                      <a16:creationId xmlns:a16="http://schemas.microsoft.com/office/drawing/2014/main" id="{F7094010-9B45-4C23-A662-B425BFA06E23}"/>
                    </a:ext>
                  </a:extLst>
                </p:cNvPr>
                <p:cNvGrpSpPr/>
                <p:nvPr/>
              </p:nvGrpSpPr>
              <p:grpSpPr>
                <a:xfrm>
                  <a:off x="1251818" y="4344361"/>
                  <a:ext cx="1689082" cy="2513639"/>
                  <a:chOff x="1463787" y="4344361"/>
                  <a:chExt cx="1689082" cy="2513639"/>
                </a:xfrm>
              </p:grpSpPr>
              <p:sp>
                <p:nvSpPr>
                  <p:cNvPr id="32" name="îŝḷíḍè">
                    <a:extLst>
                      <a:ext uri="{FF2B5EF4-FFF2-40B4-BE49-F238E27FC236}">
                        <a16:creationId xmlns:a16="http://schemas.microsoft.com/office/drawing/2014/main" id="{90A16F54-21B4-4A1C-9EC5-7D90C1D92219}"/>
                      </a:ext>
                    </a:extLst>
                  </p:cNvPr>
                  <p:cNvSpPr/>
                  <p:nvPr/>
                </p:nvSpPr>
                <p:spPr bwMode="auto">
                  <a:xfrm>
                    <a:off x="1463787" y="5778923"/>
                    <a:ext cx="1085387" cy="1079077"/>
                  </a:xfrm>
                  <a:custGeom>
                    <a:avLst/>
                    <a:gdLst>
                      <a:gd name="T0" fmla="*/ 0 w 2579"/>
                      <a:gd name="T1" fmla="*/ 2565 h 2565"/>
                      <a:gd name="T2" fmla="*/ 910 w 2579"/>
                      <a:gd name="T3" fmla="*/ 0 h 2565"/>
                      <a:gd name="T4" fmla="*/ 2579 w 2579"/>
                      <a:gd name="T5" fmla="*/ 550 h 2565"/>
                      <a:gd name="T6" fmla="*/ 1869 w 2579"/>
                      <a:gd name="T7" fmla="*/ 2565 h 2565"/>
                      <a:gd name="T8" fmla="*/ 0 w 2579"/>
                      <a:gd name="T9" fmla="*/ 2565 h 2565"/>
                    </a:gdLst>
                    <a:ahLst/>
                    <a:cxnLst>
                      <a:cxn ang="0">
                        <a:pos x="T0" y="T1"/>
                      </a:cxn>
                      <a:cxn ang="0">
                        <a:pos x="T2" y="T3"/>
                      </a:cxn>
                      <a:cxn ang="0">
                        <a:pos x="T4" y="T5"/>
                      </a:cxn>
                      <a:cxn ang="0">
                        <a:pos x="T6" y="T7"/>
                      </a:cxn>
                      <a:cxn ang="0">
                        <a:pos x="T8" y="T9"/>
                      </a:cxn>
                    </a:cxnLst>
                    <a:rect l="0" t="0" r="r" b="b"/>
                    <a:pathLst>
                      <a:path w="2579" h="2565">
                        <a:moveTo>
                          <a:pt x="0" y="2565"/>
                        </a:moveTo>
                        <a:lnTo>
                          <a:pt x="910" y="0"/>
                        </a:lnTo>
                        <a:lnTo>
                          <a:pt x="2579" y="550"/>
                        </a:lnTo>
                        <a:lnTo>
                          <a:pt x="1869" y="2565"/>
                        </a:lnTo>
                        <a:lnTo>
                          <a:pt x="0" y="2565"/>
                        </a:lnTo>
                        <a:close/>
                      </a:path>
                    </a:pathLst>
                  </a:custGeom>
                  <a:solidFill>
                    <a:sysClr val="window" lastClr="FFFFFF">
                      <a:lumMod val="85000"/>
                    </a:sysClr>
                  </a:solidFill>
                  <a:ln>
                    <a:noFill/>
                  </a:ln>
                </p:spPr>
                <p:txBody>
                  <a:bodyPr wrap="square" lIns="91440" tIns="45720" rIns="91440" bIns="45720" anchor="ctr">
                    <a:normAutofit/>
                  </a:bodyPr>
                  <a:lstStyle/>
                  <a:p>
                    <a:pPr algn="ctr"/>
                    <a:endParaRPr/>
                  </a:p>
                </p:txBody>
              </p:sp>
              <p:sp>
                <p:nvSpPr>
                  <p:cNvPr id="33" name="iśḻíḋé">
                    <a:extLst>
                      <a:ext uri="{FF2B5EF4-FFF2-40B4-BE49-F238E27FC236}">
                        <a16:creationId xmlns:a16="http://schemas.microsoft.com/office/drawing/2014/main" id="{8A1330D7-E748-40CE-9ABD-06D3C86F5C6A}"/>
                      </a:ext>
                    </a:extLst>
                  </p:cNvPr>
                  <p:cNvSpPr/>
                  <p:nvPr/>
                </p:nvSpPr>
                <p:spPr bwMode="auto">
                  <a:xfrm>
                    <a:off x="1848721" y="5894613"/>
                    <a:ext cx="700454" cy="963386"/>
                  </a:xfrm>
                  <a:custGeom>
                    <a:avLst/>
                    <a:gdLst>
                      <a:gd name="T0" fmla="*/ 830 w 1664"/>
                      <a:gd name="T1" fmla="*/ 0 h 2290"/>
                      <a:gd name="T2" fmla="*/ 1664 w 1664"/>
                      <a:gd name="T3" fmla="*/ 275 h 2290"/>
                      <a:gd name="T4" fmla="*/ 954 w 1664"/>
                      <a:gd name="T5" fmla="*/ 2290 h 2290"/>
                      <a:gd name="T6" fmla="*/ 0 w 1664"/>
                      <a:gd name="T7" fmla="*/ 2290 h 2290"/>
                      <a:gd name="T8" fmla="*/ 830 w 1664"/>
                      <a:gd name="T9" fmla="*/ 0 h 2290"/>
                    </a:gdLst>
                    <a:ahLst/>
                    <a:cxnLst>
                      <a:cxn ang="0">
                        <a:pos x="T0" y="T1"/>
                      </a:cxn>
                      <a:cxn ang="0">
                        <a:pos x="T2" y="T3"/>
                      </a:cxn>
                      <a:cxn ang="0">
                        <a:pos x="T4" y="T5"/>
                      </a:cxn>
                      <a:cxn ang="0">
                        <a:pos x="T6" y="T7"/>
                      </a:cxn>
                      <a:cxn ang="0">
                        <a:pos x="T8" y="T9"/>
                      </a:cxn>
                    </a:cxnLst>
                    <a:rect l="0" t="0" r="r" b="b"/>
                    <a:pathLst>
                      <a:path w="1664" h="2290">
                        <a:moveTo>
                          <a:pt x="830" y="0"/>
                        </a:moveTo>
                        <a:lnTo>
                          <a:pt x="1664" y="275"/>
                        </a:lnTo>
                        <a:lnTo>
                          <a:pt x="954" y="2290"/>
                        </a:lnTo>
                        <a:lnTo>
                          <a:pt x="0" y="2290"/>
                        </a:lnTo>
                        <a:lnTo>
                          <a:pt x="830" y="0"/>
                        </a:lnTo>
                        <a:close/>
                      </a:path>
                    </a:pathLst>
                  </a:custGeom>
                  <a:solidFill>
                    <a:sysClr val="window" lastClr="FFFFFF">
                      <a:lumMod val="75000"/>
                    </a:sysClr>
                  </a:solidFill>
                  <a:ln>
                    <a:noFill/>
                  </a:ln>
                </p:spPr>
                <p:txBody>
                  <a:bodyPr wrap="square" lIns="91440" tIns="45720" rIns="91440" bIns="45720" anchor="ctr">
                    <a:normAutofit/>
                  </a:bodyPr>
                  <a:lstStyle/>
                  <a:p>
                    <a:pPr algn="ctr"/>
                    <a:endParaRPr/>
                  </a:p>
                </p:txBody>
              </p:sp>
              <p:sp>
                <p:nvSpPr>
                  <p:cNvPr id="34" name="íŝlïdé">
                    <a:extLst>
                      <a:ext uri="{FF2B5EF4-FFF2-40B4-BE49-F238E27FC236}">
                        <a16:creationId xmlns:a16="http://schemas.microsoft.com/office/drawing/2014/main" id="{44A916BD-CC51-45CA-B226-B33093FD3C55}"/>
                      </a:ext>
                    </a:extLst>
                  </p:cNvPr>
                  <p:cNvSpPr/>
                  <p:nvPr/>
                </p:nvSpPr>
                <p:spPr bwMode="auto">
                  <a:xfrm>
                    <a:off x="1886584" y="5637990"/>
                    <a:ext cx="652074" cy="351279"/>
                  </a:xfrm>
                  <a:custGeom>
                    <a:avLst/>
                    <a:gdLst>
                      <a:gd name="T0" fmla="*/ 0 w 1551"/>
                      <a:gd name="T1" fmla="*/ 367 h 839"/>
                      <a:gd name="T2" fmla="*/ 161 w 1551"/>
                      <a:gd name="T3" fmla="*/ 0 h 839"/>
                      <a:gd name="T4" fmla="*/ 1551 w 1551"/>
                      <a:gd name="T5" fmla="*/ 482 h 839"/>
                      <a:gd name="T6" fmla="*/ 1434 w 1551"/>
                      <a:gd name="T7" fmla="*/ 839 h 839"/>
                      <a:gd name="T8" fmla="*/ 0 w 1551"/>
                      <a:gd name="T9" fmla="*/ 367 h 839"/>
                    </a:gdLst>
                    <a:ahLst/>
                    <a:cxnLst>
                      <a:cxn ang="0">
                        <a:pos x="T0" y="T1"/>
                      </a:cxn>
                      <a:cxn ang="0">
                        <a:pos x="T2" y="T3"/>
                      </a:cxn>
                      <a:cxn ang="0">
                        <a:pos x="T4" y="T5"/>
                      </a:cxn>
                      <a:cxn ang="0">
                        <a:pos x="T6" y="T7"/>
                      </a:cxn>
                      <a:cxn ang="0">
                        <a:pos x="T8" y="T9"/>
                      </a:cxn>
                    </a:cxnLst>
                    <a:rect l="0" t="0" r="r" b="b"/>
                    <a:pathLst>
                      <a:path w="1551" h="839">
                        <a:moveTo>
                          <a:pt x="0" y="367"/>
                        </a:moveTo>
                        <a:lnTo>
                          <a:pt x="161" y="0"/>
                        </a:lnTo>
                        <a:lnTo>
                          <a:pt x="1551" y="482"/>
                        </a:lnTo>
                        <a:lnTo>
                          <a:pt x="1434" y="839"/>
                        </a:lnTo>
                        <a:lnTo>
                          <a:pt x="0" y="367"/>
                        </a:lnTo>
                        <a:close/>
                      </a:path>
                    </a:pathLst>
                  </a:custGeom>
                  <a:solidFill>
                    <a:srgbClr val="FFFB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55000" lnSpcReduction="20000"/>
                  </a:bodyPr>
                  <a:lstStyle/>
                  <a:p>
                    <a:pPr algn="ctr"/>
                    <a:endParaRPr/>
                  </a:p>
                </p:txBody>
              </p:sp>
              <p:sp>
                <p:nvSpPr>
                  <p:cNvPr id="35" name="iślîḓè">
                    <a:extLst>
                      <a:ext uri="{FF2B5EF4-FFF2-40B4-BE49-F238E27FC236}">
                        <a16:creationId xmlns:a16="http://schemas.microsoft.com/office/drawing/2014/main" id="{26AB3E58-00AD-442C-8522-9C70BE27B09E}"/>
                      </a:ext>
                    </a:extLst>
                  </p:cNvPr>
                  <p:cNvSpPr/>
                  <p:nvPr/>
                </p:nvSpPr>
                <p:spPr bwMode="auto">
                  <a:xfrm>
                    <a:off x="1983343" y="4344361"/>
                    <a:ext cx="1169526" cy="1468217"/>
                  </a:xfrm>
                  <a:custGeom>
                    <a:avLst/>
                    <a:gdLst>
                      <a:gd name="T0" fmla="*/ 132 w 2782"/>
                      <a:gd name="T1" fmla="*/ 2599 h 3489"/>
                      <a:gd name="T2" fmla="*/ 60 w 2782"/>
                      <a:gd name="T3" fmla="*/ 2494 h 3489"/>
                      <a:gd name="T4" fmla="*/ 15 w 2782"/>
                      <a:gd name="T5" fmla="*/ 2277 h 3489"/>
                      <a:gd name="T6" fmla="*/ 43 w 2782"/>
                      <a:gd name="T7" fmla="*/ 1911 h 3489"/>
                      <a:gd name="T8" fmla="*/ 151 w 2782"/>
                      <a:gd name="T9" fmla="*/ 1374 h 3489"/>
                      <a:gd name="T10" fmla="*/ 249 w 2782"/>
                      <a:gd name="T11" fmla="*/ 816 h 3489"/>
                      <a:gd name="T12" fmla="*/ 317 w 2782"/>
                      <a:gd name="T13" fmla="*/ 643 h 3489"/>
                      <a:gd name="T14" fmla="*/ 431 w 2782"/>
                      <a:gd name="T15" fmla="*/ 585 h 3489"/>
                      <a:gd name="T16" fmla="*/ 549 w 2782"/>
                      <a:gd name="T17" fmla="*/ 596 h 3489"/>
                      <a:gd name="T18" fmla="*/ 616 w 2782"/>
                      <a:gd name="T19" fmla="*/ 630 h 3489"/>
                      <a:gd name="T20" fmla="*/ 650 w 2782"/>
                      <a:gd name="T21" fmla="*/ 692 h 3489"/>
                      <a:gd name="T22" fmla="*/ 656 w 2782"/>
                      <a:gd name="T23" fmla="*/ 911 h 3489"/>
                      <a:gd name="T24" fmla="*/ 632 w 2782"/>
                      <a:gd name="T25" fmla="*/ 1179 h 3489"/>
                      <a:gd name="T26" fmla="*/ 743 w 2782"/>
                      <a:gd name="T27" fmla="*/ 788 h 3489"/>
                      <a:gd name="T28" fmla="*/ 848 w 2782"/>
                      <a:gd name="T29" fmla="*/ 544 h 3489"/>
                      <a:gd name="T30" fmla="*/ 973 w 2782"/>
                      <a:gd name="T31" fmla="*/ 405 h 3489"/>
                      <a:gd name="T32" fmla="*/ 1097 w 2782"/>
                      <a:gd name="T33" fmla="*/ 414 h 3489"/>
                      <a:gd name="T34" fmla="*/ 1178 w 2782"/>
                      <a:gd name="T35" fmla="*/ 459 h 3489"/>
                      <a:gd name="T36" fmla="*/ 1214 w 2782"/>
                      <a:gd name="T37" fmla="*/ 540 h 3489"/>
                      <a:gd name="T38" fmla="*/ 1210 w 2782"/>
                      <a:gd name="T39" fmla="*/ 663 h 3489"/>
                      <a:gd name="T40" fmla="*/ 1102 w 2782"/>
                      <a:gd name="T41" fmla="*/ 1052 h 3489"/>
                      <a:gd name="T42" fmla="*/ 1088 w 2782"/>
                      <a:gd name="T43" fmla="*/ 1145 h 3489"/>
                      <a:gd name="T44" fmla="*/ 1263 w 2782"/>
                      <a:gd name="T45" fmla="*/ 739 h 3489"/>
                      <a:gd name="T46" fmla="*/ 1398 w 2782"/>
                      <a:gd name="T47" fmla="*/ 510 h 3489"/>
                      <a:gd name="T48" fmla="*/ 1528 w 2782"/>
                      <a:gd name="T49" fmla="*/ 409 h 3489"/>
                      <a:gd name="T50" fmla="*/ 1630 w 2782"/>
                      <a:gd name="T51" fmla="*/ 449 h 3489"/>
                      <a:gd name="T52" fmla="*/ 1700 w 2782"/>
                      <a:gd name="T53" fmla="*/ 523 h 3489"/>
                      <a:gd name="T54" fmla="*/ 1727 w 2782"/>
                      <a:gd name="T55" fmla="*/ 635 h 3489"/>
                      <a:gd name="T56" fmla="*/ 1706 w 2782"/>
                      <a:gd name="T57" fmla="*/ 792 h 3489"/>
                      <a:gd name="T58" fmla="*/ 1574 w 2782"/>
                      <a:gd name="T59" fmla="*/ 1145 h 3489"/>
                      <a:gd name="T60" fmla="*/ 1486 w 2782"/>
                      <a:gd name="T61" fmla="*/ 1369 h 3489"/>
                      <a:gd name="T62" fmla="*/ 1538 w 2782"/>
                      <a:gd name="T63" fmla="*/ 1349 h 3489"/>
                      <a:gd name="T64" fmla="*/ 1613 w 2782"/>
                      <a:gd name="T65" fmla="*/ 1270 h 3489"/>
                      <a:gd name="T66" fmla="*/ 1717 w 2782"/>
                      <a:gd name="T67" fmla="*/ 1093 h 3489"/>
                      <a:gd name="T68" fmla="*/ 1860 w 2782"/>
                      <a:gd name="T69" fmla="*/ 727 h 3489"/>
                      <a:gd name="T70" fmla="*/ 2019 w 2782"/>
                      <a:gd name="T71" fmla="*/ 249 h 3489"/>
                      <a:gd name="T72" fmla="*/ 2102 w 2782"/>
                      <a:gd name="T73" fmla="*/ 86 h 3489"/>
                      <a:gd name="T74" fmla="*/ 2204 w 2782"/>
                      <a:gd name="T75" fmla="*/ 8 h 3489"/>
                      <a:gd name="T76" fmla="*/ 2343 w 2782"/>
                      <a:gd name="T77" fmla="*/ 12 h 3489"/>
                      <a:gd name="T78" fmla="*/ 2444 w 2782"/>
                      <a:gd name="T79" fmla="*/ 70 h 3489"/>
                      <a:gd name="T80" fmla="*/ 2488 w 2782"/>
                      <a:gd name="T81" fmla="*/ 184 h 3489"/>
                      <a:gd name="T82" fmla="*/ 2469 w 2782"/>
                      <a:gd name="T83" fmla="*/ 366 h 3489"/>
                      <a:gd name="T84" fmla="*/ 2381 w 2782"/>
                      <a:gd name="T85" fmla="*/ 627 h 3489"/>
                      <a:gd name="T86" fmla="*/ 2109 w 2782"/>
                      <a:gd name="T87" fmla="*/ 1244 h 3489"/>
                      <a:gd name="T88" fmla="*/ 1858 w 2782"/>
                      <a:gd name="T89" fmla="*/ 1800 h 3489"/>
                      <a:gd name="T90" fmla="*/ 1757 w 2782"/>
                      <a:gd name="T91" fmla="*/ 2094 h 3489"/>
                      <a:gd name="T92" fmla="*/ 1794 w 2782"/>
                      <a:gd name="T93" fmla="*/ 2109 h 3489"/>
                      <a:gd name="T94" fmla="*/ 2120 w 2782"/>
                      <a:gd name="T95" fmla="*/ 1860 h 3489"/>
                      <a:gd name="T96" fmla="*/ 2348 w 2782"/>
                      <a:gd name="T97" fmla="*/ 1728 h 3489"/>
                      <a:gd name="T98" fmla="*/ 2530 w 2782"/>
                      <a:gd name="T99" fmla="*/ 1687 h 3489"/>
                      <a:gd name="T100" fmla="*/ 2657 w 2782"/>
                      <a:gd name="T101" fmla="*/ 1731 h 3489"/>
                      <a:gd name="T102" fmla="*/ 2748 w 2782"/>
                      <a:gd name="T103" fmla="*/ 1803 h 3489"/>
                      <a:gd name="T104" fmla="*/ 2782 w 2782"/>
                      <a:gd name="T105" fmla="*/ 1892 h 3489"/>
                      <a:gd name="T106" fmla="*/ 2740 w 2782"/>
                      <a:gd name="T107" fmla="*/ 1992 h 3489"/>
                      <a:gd name="T108" fmla="*/ 2512 w 2782"/>
                      <a:gd name="T109" fmla="*/ 2173 h 3489"/>
                      <a:gd name="T110" fmla="*/ 2002 w 2782"/>
                      <a:gd name="T111" fmla="*/ 2611 h 3489"/>
                      <a:gd name="T112" fmla="*/ 1717 w 2782"/>
                      <a:gd name="T113" fmla="*/ 2903 h 3489"/>
                      <a:gd name="T114" fmla="*/ 1620 w 2782"/>
                      <a:gd name="T115" fmla="*/ 3001 h 3489"/>
                      <a:gd name="T116" fmla="*/ 1469 w 2782"/>
                      <a:gd name="T117" fmla="*/ 3074 h 3489"/>
                      <a:gd name="T118" fmla="*/ 1241 w 2782"/>
                      <a:gd name="T119" fmla="*/ 3127 h 3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2" h="3489">
                        <a:moveTo>
                          <a:pt x="0" y="3096"/>
                        </a:moveTo>
                        <a:lnTo>
                          <a:pt x="183" y="2631"/>
                        </a:lnTo>
                        <a:lnTo>
                          <a:pt x="180" y="2630"/>
                        </a:lnTo>
                        <a:lnTo>
                          <a:pt x="172" y="2626"/>
                        </a:lnTo>
                        <a:lnTo>
                          <a:pt x="158" y="2618"/>
                        </a:lnTo>
                        <a:lnTo>
                          <a:pt x="141" y="2606"/>
                        </a:lnTo>
                        <a:lnTo>
                          <a:pt x="132" y="2599"/>
                        </a:lnTo>
                        <a:lnTo>
                          <a:pt x="122" y="2589"/>
                        </a:lnTo>
                        <a:lnTo>
                          <a:pt x="111" y="2578"/>
                        </a:lnTo>
                        <a:lnTo>
                          <a:pt x="100" y="2565"/>
                        </a:lnTo>
                        <a:lnTo>
                          <a:pt x="91" y="2550"/>
                        </a:lnTo>
                        <a:lnTo>
                          <a:pt x="80" y="2534"/>
                        </a:lnTo>
                        <a:lnTo>
                          <a:pt x="70" y="2514"/>
                        </a:lnTo>
                        <a:lnTo>
                          <a:pt x="60" y="2494"/>
                        </a:lnTo>
                        <a:lnTo>
                          <a:pt x="51" y="2471"/>
                        </a:lnTo>
                        <a:lnTo>
                          <a:pt x="42" y="2445"/>
                        </a:lnTo>
                        <a:lnTo>
                          <a:pt x="34" y="2417"/>
                        </a:lnTo>
                        <a:lnTo>
                          <a:pt x="28" y="2387"/>
                        </a:lnTo>
                        <a:lnTo>
                          <a:pt x="22" y="2353"/>
                        </a:lnTo>
                        <a:lnTo>
                          <a:pt x="18" y="2318"/>
                        </a:lnTo>
                        <a:lnTo>
                          <a:pt x="15" y="2277"/>
                        </a:lnTo>
                        <a:lnTo>
                          <a:pt x="13" y="2235"/>
                        </a:lnTo>
                        <a:lnTo>
                          <a:pt x="13" y="2190"/>
                        </a:lnTo>
                        <a:lnTo>
                          <a:pt x="15" y="2141"/>
                        </a:lnTo>
                        <a:lnTo>
                          <a:pt x="18" y="2089"/>
                        </a:lnTo>
                        <a:lnTo>
                          <a:pt x="25" y="2034"/>
                        </a:lnTo>
                        <a:lnTo>
                          <a:pt x="32" y="1975"/>
                        </a:lnTo>
                        <a:lnTo>
                          <a:pt x="43" y="1911"/>
                        </a:lnTo>
                        <a:lnTo>
                          <a:pt x="55" y="1844"/>
                        </a:lnTo>
                        <a:lnTo>
                          <a:pt x="71" y="1773"/>
                        </a:lnTo>
                        <a:lnTo>
                          <a:pt x="87" y="1701"/>
                        </a:lnTo>
                        <a:lnTo>
                          <a:pt x="101" y="1632"/>
                        </a:lnTo>
                        <a:lnTo>
                          <a:pt x="115" y="1564"/>
                        </a:lnTo>
                        <a:lnTo>
                          <a:pt x="128" y="1499"/>
                        </a:lnTo>
                        <a:lnTo>
                          <a:pt x="151" y="1374"/>
                        </a:lnTo>
                        <a:lnTo>
                          <a:pt x="171" y="1258"/>
                        </a:lnTo>
                        <a:lnTo>
                          <a:pt x="189" y="1152"/>
                        </a:lnTo>
                        <a:lnTo>
                          <a:pt x="204" y="1055"/>
                        </a:lnTo>
                        <a:lnTo>
                          <a:pt x="219" y="966"/>
                        </a:lnTo>
                        <a:lnTo>
                          <a:pt x="234" y="886"/>
                        </a:lnTo>
                        <a:lnTo>
                          <a:pt x="242" y="851"/>
                        </a:lnTo>
                        <a:lnTo>
                          <a:pt x="249" y="816"/>
                        </a:lnTo>
                        <a:lnTo>
                          <a:pt x="258" y="785"/>
                        </a:lnTo>
                        <a:lnTo>
                          <a:pt x="267" y="754"/>
                        </a:lnTo>
                        <a:lnTo>
                          <a:pt x="275" y="727"/>
                        </a:lnTo>
                        <a:lnTo>
                          <a:pt x="285" y="702"/>
                        </a:lnTo>
                        <a:lnTo>
                          <a:pt x="295" y="681"/>
                        </a:lnTo>
                        <a:lnTo>
                          <a:pt x="306" y="660"/>
                        </a:lnTo>
                        <a:lnTo>
                          <a:pt x="317" y="643"/>
                        </a:lnTo>
                        <a:lnTo>
                          <a:pt x="330" y="627"/>
                        </a:lnTo>
                        <a:lnTo>
                          <a:pt x="344" y="614"/>
                        </a:lnTo>
                        <a:lnTo>
                          <a:pt x="359" y="603"/>
                        </a:lnTo>
                        <a:lnTo>
                          <a:pt x="375" y="595"/>
                        </a:lnTo>
                        <a:lnTo>
                          <a:pt x="392" y="589"/>
                        </a:lnTo>
                        <a:lnTo>
                          <a:pt x="411" y="586"/>
                        </a:lnTo>
                        <a:lnTo>
                          <a:pt x="431" y="585"/>
                        </a:lnTo>
                        <a:lnTo>
                          <a:pt x="451" y="585"/>
                        </a:lnTo>
                        <a:lnTo>
                          <a:pt x="471" y="586"/>
                        </a:lnTo>
                        <a:lnTo>
                          <a:pt x="488" y="587"/>
                        </a:lnTo>
                        <a:lnTo>
                          <a:pt x="504" y="589"/>
                        </a:lnTo>
                        <a:lnTo>
                          <a:pt x="521" y="591"/>
                        </a:lnTo>
                        <a:lnTo>
                          <a:pt x="535" y="593"/>
                        </a:lnTo>
                        <a:lnTo>
                          <a:pt x="549" y="596"/>
                        </a:lnTo>
                        <a:lnTo>
                          <a:pt x="561" y="600"/>
                        </a:lnTo>
                        <a:lnTo>
                          <a:pt x="573" y="604"/>
                        </a:lnTo>
                        <a:lnTo>
                          <a:pt x="582" y="608"/>
                        </a:lnTo>
                        <a:lnTo>
                          <a:pt x="592" y="613"/>
                        </a:lnTo>
                        <a:lnTo>
                          <a:pt x="601" y="618"/>
                        </a:lnTo>
                        <a:lnTo>
                          <a:pt x="609" y="623"/>
                        </a:lnTo>
                        <a:lnTo>
                          <a:pt x="616" y="630"/>
                        </a:lnTo>
                        <a:lnTo>
                          <a:pt x="622" y="636"/>
                        </a:lnTo>
                        <a:lnTo>
                          <a:pt x="629" y="643"/>
                        </a:lnTo>
                        <a:lnTo>
                          <a:pt x="633" y="651"/>
                        </a:lnTo>
                        <a:lnTo>
                          <a:pt x="638" y="658"/>
                        </a:lnTo>
                        <a:lnTo>
                          <a:pt x="642" y="666"/>
                        </a:lnTo>
                        <a:lnTo>
                          <a:pt x="645" y="673"/>
                        </a:lnTo>
                        <a:lnTo>
                          <a:pt x="650" y="692"/>
                        </a:lnTo>
                        <a:lnTo>
                          <a:pt x="655" y="710"/>
                        </a:lnTo>
                        <a:lnTo>
                          <a:pt x="657" y="729"/>
                        </a:lnTo>
                        <a:lnTo>
                          <a:pt x="659" y="751"/>
                        </a:lnTo>
                        <a:lnTo>
                          <a:pt x="659" y="774"/>
                        </a:lnTo>
                        <a:lnTo>
                          <a:pt x="660" y="797"/>
                        </a:lnTo>
                        <a:lnTo>
                          <a:pt x="659" y="850"/>
                        </a:lnTo>
                        <a:lnTo>
                          <a:pt x="656" y="911"/>
                        </a:lnTo>
                        <a:lnTo>
                          <a:pt x="651" y="977"/>
                        </a:lnTo>
                        <a:lnTo>
                          <a:pt x="645" y="1040"/>
                        </a:lnTo>
                        <a:lnTo>
                          <a:pt x="640" y="1098"/>
                        </a:lnTo>
                        <a:lnTo>
                          <a:pt x="634" y="1145"/>
                        </a:lnTo>
                        <a:lnTo>
                          <a:pt x="631" y="1177"/>
                        </a:lnTo>
                        <a:lnTo>
                          <a:pt x="630" y="1189"/>
                        </a:lnTo>
                        <a:lnTo>
                          <a:pt x="632" y="1179"/>
                        </a:lnTo>
                        <a:lnTo>
                          <a:pt x="637" y="1155"/>
                        </a:lnTo>
                        <a:lnTo>
                          <a:pt x="647" y="1115"/>
                        </a:lnTo>
                        <a:lnTo>
                          <a:pt x="660" y="1063"/>
                        </a:lnTo>
                        <a:lnTo>
                          <a:pt x="676" y="1002"/>
                        </a:lnTo>
                        <a:lnTo>
                          <a:pt x="696" y="935"/>
                        </a:lnTo>
                        <a:lnTo>
                          <a:pt x="718" y="863"/>
                        </a:lnTo>
                        <a:lnTo>
                          <a:pt x="743" y="788"/>
                        </a:lnTo>
                        <a:lnTo>
                          <a:pt x="757" y="750"/>
                        </a:lnTo>
                        <a:lnTo>
                          <a:pt x="770" y="713"/>
                        </a:lnTo>
                        <a:lnTo>
                          <a:pt x="785" y="678"/>
                        </a:lnTo>
                        <a:lnTo>
                          <a:pt x="801" y="642"/>
                        </a:lnTo>
                        <a:lnTo>
                          <a:pt x="816" y="607"/>
                        </a:lnTo>
                        <a:lnTo>
                          <a:pt x="832" y="575"/>
                        </a:lnTo>
                        <a:lnTo>
                          <a:pt x="848" y="544"/>
                        </a:lnTo>
                        <a:lnTo>
                          <a:pt x="865" y="515"/>
                        </a:lnTo>
                        <a:lnTo>
                          <a:pt x="883" y="489"/>
                        </a:lnTo>
                        <a:lnTo>
                          <a:pt x="900" y="466"/>
                        </a:lnTo>
                        <a:lnTo>
                          <a:pt x="917" y="445"/>
                        </a:lnTo>
                        <a:lnTo>
                          <a:pt x="936" y="429"/>
                        </a:lnTo>
                        <a:lnTo>
                          <a:pt x="954" y="415"/>
                        </a:lnTo>
                        <a:lnTo>
                          <a:pt x="973" y="405"/>
                        </a:lnTo>
                        <a:lnTo>
                          <a:pt x="992" y="400"/>
                        </a:lnTo>
                        <a:lnTo>
                          <a:pt x="1011" y="400"/>
                        </a:lnTo>
                        <a:lnTo>
                          <a:pt x="1030" y="401"/>
                        </a:lnTo>
                        <a:lnTo>
                          <a:pt x="1048" y="403"/>
                        </a:lnTo>
                        <a:lnTo>
                          <a:pt x="1065" y="406"/>
                        </a:lnTo>
                        <a:lnTo>
                          <a:pt x="1081" y="409"/>
                        </a:lnTo>
                        <a:lnTo>
                          <a:pt x="1097" y="414"/>
                        </a:lnTo>
                        <a:lnTo>
                          <a:pt x="1111" y="418"/>
                        </a:lnTo>
                        <a:lnTo>
                          <a:pt x="1124" y="423"/>
                        </a:lnTo>
                        <a:lnTo>
                          <a:pt x="1137" y="429"/>
                        </a:lnTo>
                        <a:lnTo>
                          <a:pt x="1147" y="435"/>
                        </a:lnTo>
                        <a:lnTo>
                          <a:pt x="1158" y="443"/>
                        </a:lnTo>
                        <a:lnTo>
                          <a:pt x="1168" y="450"/>
                        </a:lnTo>
                        <a:lnTo>
                          <a:pt x="1178" y="459"/>
                        </a:lnTo>
                        <a:lnTo>
                          <a:pt x="1185" y="469"/>
                        </a:lnTo>
                        <a:lnTo>
                          <a:pt x="1193" y="479"/>
                        </a:lnTo>
                        <a:lnTo>
                          <a:pt x="1198" y="489"/>
                        </a:lnTo>
                        <a:lnTo>
                          <a:pt x="1204" y="501"/>
                        </a:lnTo>
                        <a:lnTo>
                          <a:pt x="1208" y="513"/>
                        </a:lnTo>
                        <a:lnTo>
                          <a:pt x="1212" y="526"/>
                        </a:lnTo>
                        <a:lnTo>
                          <a:pt x="1214" y="540"/>
                        </a:lnTo>
                        <a:lnTo>
                          <a:pt x="1217" y="555"/>
                        </a:lnTo>
                        <a:lnTo>
                          <a:pt x="1218" y="572"/>
                        </a:lnTo>
                        <a:lnTo>
                          <a:pt x="1218" y="588"/>
                        </a:lnTo>
                        <a:lnTo>
                          <a:pt x="1218" y="605"/>
                        </a:lnTo>
                        <a:lnTo>
                          <a:pt x="1215" y="623"/>
                        </a:lnTo>
                        <a:lnTo>
                          <a:pt x="1213" y="643"/>
                        </a:lnTo>
                        <a:lnTo>
                          <a:pt x="1210" y="663"/>
                        </a:lnTo>
                        <a:lnTo>
                          <a:pt x="1206" y="685"/>
                        </a:lnTo>
                        <a:lnTo>
                          <a:pt x="1201" y="707"/>
                        </a:lnTo>
                        <a:lnTo>
                          <a:pt x="1188" y="754"/>
                        </a:lnTo>
                        <a:lnTo>
                          <a:pt x="1173" y="806"/>
                        </a:lnTo>
                        <a:lnTo>
                          <a:pt x="1143" y="906"/>
                        </a:lnTo>
                        <a:lnTo>
                          <a:pt x="1119" y="987"/>
                        </a:lnTo>
                        <a:lnTo>
                          <a:pt x="1102" y="1052"/>
                        </a:lnTo>
                        <a:lnTo>
                          <a:pt x="1090" y="1102"/>
                        </a:lnTo>
                        <a:lnTo>
                          <a:pt x="1081" y="1138"/>
                        </a:lnTo>
                        <a:lnTo>
                          <a:pt x="1077" y="1162"/>
                        </a:lnTo>
                        <a:lnTo>
                          <a:pt x="1075" y="1176"/>
                        </a:lnTo>
                        <a:lnTo>
                          <a:pt x="1075" y="1181"/>
                        </a:lnTo>
                        <a:lnTo>
                          <a:pt x="1078" y="1171"/>
                        </a:lnTo>
                        <a:lnTo>
                          <a:pt x="1088" y="1145"/>
                        </a:lnTo>
                        <a:lnTo>
                          <a:pt x="1103" y="1105"/>
                        </a:lnTo>
                        <a:lnTo>
                          <a:pt x="1124" y="1053"/>
                        </a:lnTo>
                        <a:lnTo>
                          <a:pt x="1150" y="991"/>
                        </a:lnTo>
                        <a:lnTo>
                          <a:pt x="1178" y="923"/>
                        </a:lnTo>
                        <a:lnTo>
                          <a:pt x="1210" y="851"/>
                        </a:lnTo>
                        <a:lnTo>
                          <a:pt x="1245" y="777"/>
                        </a:lnTo>
                        <a:lnTo>
                          <a:pt x="1263" y="739"/>
                        </a:lnTo>
                        <a:lnTo>
                          <a:pt x="1281" y="702"/>
                        </a:lnTo>
                        <a:lnTo>
                          <a:pt x="1301" y="667"/>
                        </a:lnTo>
                        <a:lnTo>
                          <a:pt x="1320" y="632"/>
                        </a:lnTo>
                        <a:lnTo>
                          <a:pt x="1340" y="599"/>
                        </a:lnTo>
                        <a:lnTo>
                          <a:pt x="1359" y="567"/>
                        </a:lnTo>
                        <a:lnTo>
                          <a:pt x="1379" y="537"/>
                        </a:lnTo>
                        <a:lnTo>
                          <a:pt x="1398" y="510"/>
                        </a:lnTo>
                        <a:lnTo>
                          <a:pt x="1418" y="485"/>
                        </a:lnTo>
                        <a:lnTo>
                          <a:pt x="1437" y="463"/>
                        </a:lnTo>
                        <a:lnTo>
                          <a:pt x="1455" y="445"/>
                        </a:lnTo>
                        <a:lnTo>
                          <a:pt x="1475" y="430"/>
                        </a:lnTo>
                        <a:lnTo>
                          <a:pt x="1493" y="418"/>
                        </a:lnTo>
                        <a:lnTo>
                          <a:pt x="1510" y="411"/>
                        </a:lnTo>
                        <a:lnTo>
                          <a:pt x="1528" y="409"/>
                        </a:lnTo>
                        <a:lnTo>
                          <a:pt x="1544" y="411"/>
                        </a:lnTo>
                        <a:lnTo>
                          <a:pt x="1560" y="416"/>
                        </a:lnTo>
                        <a:lnTo>
                          <a:pt x="1575" y="421"/>
                        </a:lnTo>
                        <a:lnTo>
                          <a:pt x="1590" y="428"/>
                        </a:lnTo>
                        <a:lnTo>
                          <a:pt x="1605" y="434"/>
                        </a:lnTo>
                        <a:lnTo>
                          <a:pt x="1617" y="442"/>
                        </a:lnTo>
                        <a:lnTo>
                          <a:pt x="1630" y="449"/>
                        </a:lnTo>
                        <a:lnTo>
                          <a:pt x="1642" y="458"/>
                        </a:lnTo>
                        <a:lnTo>
                          <a:pt x="1654" y="467"/>
                        </a:lnTo>
                        <a:lnTo>
                          <a:pt x="1665" y="476"/>
                        </a:lnTo>
                        <a:lnTo>
                          <a:pt x="1675" y="487"/>
                        </a:lnTo>
                        <a:lnTo>
                          <a:pt x="1683" y="499"/>
                        </a:lnTo>
                        <a:lnTo>
                          <a:pt x="1692" y="511"/>
                        </a:lnTo>
                        <a:lnTo>
                          <a:pt x="1700" y="523"/>
                        </a:lnTo>
                        <a:lnTo>
                          <a:pt x="1706" y="537"/>
                        </a:lnTo>
                        <a:lnTo>
                          <a:pt x="1711" y="551"/>
                        </a:lnTo>
                        <a:lnTo>
                          <a:pt x="1717" y="566"/>
                        </a:lnTo>
                        <a:lnTo>
                          <a:pt x="1720" y="582"/>
                        </a:lnTo>
                        <a:lnTo>
                          <a:pt x="1723" y="599"/>
                        </a:lnTo>
                        <a:lnTo>
                          <a:pt x="1726" y="617"/>
                        </a:lnTo>
                        <a:lnTo>
                          <a:pt x="1727" y="635"/>
                        </a:lnTo>
                        <a:lnTo>
                          <a:pt x="1727" y="655"/>
                        </a:lnTo>
                        <a:lnTo>
                          <a:pt x="1727" y="675"/>
                        </a:lnTo>
                        <a:lnTo>
                          <a:pt x="1724" y="696"/>
                        </a:lnTo>
                        <a:lnTo>
                          <a:pt x="1721" y="719"/>
                        </a:lnTo>
                        <a:lnTo>
                          <a:pt x="1718" y="742"/>
                        </a:lnTo>
                        <a:lnTo>
                          <a:pt x="1713" y="766"/>
                        </a:lnTo>
                        <a:lnTo>
                          <a:pt x="1706" y="792"/>
                        </a:lnTo>
                        <a:lnTo>
                          <a:pt x="1699" y="818"/>
                        </a:lnTo>
                        <a:lnTo>
                          <a:pt x="1691" y="846"/>
                        </a:lnTo>
                        <a:lnTo>
                          <a:pt x="1681" y="874"/>
                        </a:lnTo>
                        <a:lnTo>
                          <a:pt x="1670" y="905"/>
                        </a:lnTo>
                        <a:lnTo>
                          <a:pt x="1659" y="936"/>
                        </a:lnTo>
                        <a:lnTo>
                          <a:pt x="1612" y="1051"/>
                        </a:lnTo>
                        <a:lnTo>
                          <a:pt x="1574" y="1145"/>
                        </a:lnTo>
                        <a:lnTo>
                          <a:pt x="1544" y="1221"/>
                        </a:lnTo>
                        <a:lnTo>
                          <a:pt x="1520" y="1278"/>
                        </a:lnTo>
                        <a:lnTo>
                          <a:pt x="1503" y="1320"/>
                        </a:lnTo>
                        <a:lnTo>
                          <a:pt x="1492" y="1348"/>
                        </a:lnTo>
                        <a:lnTo>
                          <a:pt x="1486" y="1363"/>
                        </a:lnTo>
                        <a:lnTo>
                          <a:pt x="1483" y="1369"/>
                        </a:lnTo>
                        <a:lnTo>
                          <a:pt x="1486" y="1369"/>
                        </a:lnTo>
                        <a:lnTo>
                          <a:pt x="1490" y="1369"/>
                        </a:lnTo>
                        <a:lnTo>
                          <a:pt x="1498" y="1368"/>
                        </a:lnTo>
                        <a:lnTo>
                          <a:pt x="1508" y="1364"/>
                        </a:lnTo>
                        <a:lnTo>
                          <a:pt x="1515" y="1362"/>
                        </a:lnTo>
                        <a:lnTo>
                          <a:pt x="1521" y="1359"/>
                        </a:lnTo>
                        <a:lnTo>
                          <a:pt x="1529" y="1355"/>
                        </a:lnTo>
                        <a:lnTo>
                          <a:pt x="1538" y="1349"/>
                        </a:lnTo>
                        <a:lnTo>
                          <a:pt x="1547" y="1343"/>
                        </a:lnTo>
                        <a:lnTo>
                          <a:pt x="1556" y="1334"/>
                        </a:lnTo>
                        <a:lnTo>
                          <a:pt x="1567" y="1324"/>
                        </a:lnTo>
                        <a:lnTo>
                          <a:pt x="1577" y="1314"/>
                        </a:lnTo>
                        <a:lnTo>
                          <a:pt x="1589" y="1302"/>
                        </a:lnTo>
                        <a:lnTo>
                          <a:pt x="1601" y="1287"/>
                        </a:lnTo>
                        <a:lnTo>
                          <a:pt x="1613" y="1270"/>
                        </a:lnTo>
                        <a:lnTo>
                          <a:pt x="1627" y="1252"/>
                        </a:lnTo>
                        <a:lnTo>
                          <a:pt x="1640" y="1231"/>
                        </a:lnTo>
                        <a:lnTo>
                          <a:pt x="1655" y="1209"/>
                        </a:lnTo>
                        <a:lnTo>
                          <a:pt x="1669" y="1184"/>
                        </a:lnTo>
                        <a:lnTo>
                          <a:pt x="1684" y="1156"/>
                        </a:lnTo>
                        <a:lnTo>
                          <a:pt x="1701" y="1125"/>
                        </a:lnTo>
                        <a:lnTo>
                          <a:pt x="1717" y="1093"/>
                        </a:lnTo>
                        <a:lnTo>
                          <a:pt x="1733" y="1057"/>
                        </a:lnTo>
                        <a:lnTo>
                          <a:pt x="1750" y="1018"/>
                        </a:lnTo>
                        <a:lnTo>
                          <a:pt x="1768" y="976"/>
                        </a:lnTo>
                        <a:lnTo>
                          <a:pt x="1786" y="931"/>
                        </a:lnTo>
                        <a:lnTo>
                          <a:pt x="1804" y="883"/>
                        </a:lnTo>
                        <a:lnTo>
                          <a:pt x="1823" y="831"/>
                        </a:lnTo>
                        <a:lnTo>
                          <a:pt x="1860" y="727"/>
                        </a:lnTo>
                        <a:lnTo>
                          <a:pt x="1892" y="630"/>
                        </a:lnTo>
                        <a:lnTo>
                          <a:pt x="1921" y="540"/>
                        </a:lnTo>
                        <a:lnTo>
                          <a:pt x="1948" y="457"/>
                        </a:lnTo>
                        <a:lnTo>
                          <a:pt x="1973" y="380"/>
                        </a:lnTo>
                        <a:lnTo>
                          <a:pt x="1997" y="311"/>
                        </a:lnTo>
                        <a:lnTo>
                          <a:pt x="2009" y="279"/>
                        </a:lnTo>
                        <a:lnTo>
                          <a:pt x="2019" y="249"/>
                        </a:lnTo>
                        <a:lnTo>
                          <a:pt x="2031" y="220"/>
                        </a:lnTo>
                        <a:lnTo>
                          <a:pt x="2042" y="193"/>
                        </a:lnTo>
                        <a:lnTo>
                          <a:pt x="2054" y="168"/>
                        </a:lnTo>
                        <a:lnTo>
                          <a:pt x="2065" y="145"/>
                        </a:lnTo>
                        <a:lnTo>
                          <a:pt x="2077" y="124"/>
                        </a:lnTo>
                        <a:lnTo>
                          <a:pt x="2089" y="103"/>
                        </a:lnTo>
                        <a:lnTo>
                          <a:pt x="2102" y="86"/>
                        </a:lnTo>
                        <a:lnTo>
                          <a:pt x="2115" y="69"/>
                        </a:lnTo>
                        <a:lnTo>
                          <a:pt x="2128" y="54"/>
                        </a:lnTo>
                        <a:lnTo>
                          <a:pt x="2142" y="41"/>
                        </a:lnTo>
                        <a:lnTo>
                          <a:pt x="2157" y="31"/>
                        </a:lnTo>
                        <a:lnTo>
                          <a:pt x="2172" y="21"/>
                        </a:lnTo>
                        <a:lnTo>
                          <a:pt x="2188" y="13"/>
                        </a:lnTo>
                        <a:lnTo>
                          <a:pt x="2204" y="8"/>
                        </a:lnTo>
                        <a:lnTo>
                          <a:pt x="2223" y="4"/>
                        </a:lnTo>
                        <a:lnTo>
                          <a:pt x="2241" y="1"/>
                        </a:lnTo>
                        <a:lnTo>
                          <a:pt x="2262" y="0"/>
                        </a:lnTo>
                        <a:lnTo>
                          <a:pt x="2282" y="3"/>
                        </a:lnTo>
                        <a:lnTo>
                          <a:pt x="2304" y="5"/>
                        </a:lnTo>
                        <a:lnTo>
                          <a:pt x="2323" y="8"/>
                        </a:lnTo>
                        <a:lnTo>
                          <a:pt x="2343" y="12"/>
                        </a:lnTo>
                        <a:lnTo>
                          <a:pt x="2360" y="18"/>
                        </a:lnTo>
                        <a:lnTo>
                          <a:pt x="2377" y="24"/>
                        </a:lnTo>
                        <a:lnTo>
                          <a:pt x="2392" y="31"/>
                        </a:lnTo>
                        <a:lnTo>
                          <a:pt x="2407" y="39"/>
                        </a:lnTo>
                        <a:lnTo>
                          <a:pt x="2420" y="48"/>
                        </a:lnTo>
                        <a:lnTo>
                          <a:pt x="2433" y="59"/>
                        </a:lnTo>
                        <a:lnTo>
                          <a:pt x="2444" y="70"/>
                        </a:lnTo>
                        <a:lnTo>
                          <a:pt x="2454" y="83"/>
                        </a:lnTo>
                        <a:lnTo>
                          <a:pt x="2464" y="97"/>
                        </a:lnTo>
                        <a:lnTo>
                          <a:pt x="2471" y="111"/>
                        </a:lnTo>
                        <a:lnTo>
                          <a:pt x="2477" y="127"/>
                        </a:lnTo>
                        <a:lnTo>
                          <a:pt x="2482" y="145"/>
                        </a:lnTo>
                        <a:lnTo>
                          <a:pt x="2486" y="164"/>
                        </a:lnTo>
                        <a:lnTo>
                          <a:pt x="2488" y="184"/>
                        </a:lnTo>
                        <a:lnTo>
                          <a:pt x="2490" y="205"/>
                        </a:lnTo>
                        <a:lnTo>
                          <a:pt x="2490" y="229"/>
                        </a:lnTo>
                        <a:lnTo>
                          <a:pt x="2488" y="252"/>
                        </a:lnTo>
                        <a:lnTo>
                          <a:pt x="2485" y="278"/>
                        </a:lnTo>
                        <a:lnTo>
                          <a:pt x="2482" y="307"/>
                        </a:lnTo>
                        <a:lnTo>
                          <a:pt x="2477" y="335"/>
                        </a:lnTo>
                        <a:lnTo>
                          <a:pt x="2469" y="366"/>
                        </a:lnTo>
                        <a:lnTo>
                          <a:pt x="2461" y="397"/>
                        </a:lnTo>
                        <a:lnTo>
                          <a:pt x="2452" y="432"/>
                        </a:lnTo>
                        <a:lnTo>
                          <a:pt x="2441" y="467"/>
                        </a:lnTo>
                        <a:lnTo>
                          <a:pt x="2428" y="504"/>
                        </a:lnTo>
                        <a:lnTo>
                          <a:pt x="2414" y="543"/>
                        </a:lnTo>
                        <a:lnTo>
                          <a:pt x="2399" y="585"/>
                        </a:lnTo>
                        <a:lnTo>
                          <a:pt x="2381" y="627"/>
                        </a:lnTo>
                        <a:lnTo>
                          <a:pt x="2363" y="671"/>
                        </a:lnTo>
                        <a:lnTo>
                          <a:pt x="2323" y="764"/>
                        </a:lnTo>
                        <a:lnTo>
                          <a:pt x="2282" y="858"/>
                        </a:lnTo>
                        <a:lnTo>
                          <a:pt x="2240" y="954"/>
                        </a:lnTo>
                        <a:lnTo>
                          <a:pt x="2196" y="1052"/>
                        </a:lnTo>
                        <a:lnTo>
                          <a:pt x="2152" y="1149"/>
                        </a:lnTo>
                        <a:lnTo>
                          <a:pt x="2109" y="1244"/>
                        </a:lnTo>
                        <a:lnTo>
                          <a:pt x="2067" y="1337"/>
                        </a:lnTo>
                        <a:lnTo>
                          <a:pt x="2026" y="1428"/>
                        </a:lnTo>
                        <a:lnTo>
                          <a:pt x="1986" y="1514"/>
                        </a:lnTo>
                        <a:lnTo>
                          <a:pt x="1949" y="1596"/>
                        </a:lnTo>
                        <a:lnTo>
                          <a:pt x="1916" y="1671"/>
                        </a:lnTo>
                        <a:lnTo>
                          <a:pt x="1884" y="1740"/>
                        </a:lnTo>
                        <a:lnTo>
                          <a:pt x="1858" y="1800"/>
                        </a:lnTo>
                        <a:lnTo>
                          <a:pt x="1836" y="1852"/>
                        </a:lnTo>
                        <a:lnTo>
                          <a:pt x="1820" y="1896"/>
                        </a:lnTo>
                        <a:lnTo>
                          <a:pt x="1808" y="1927"/>
                        </a:lnTo>
                        <a:lnTo>
                          <a:pt x="1793" y="1978"/>
                        </a:lnTo>
                        <a:lnTo>
                          <a:pt x="1778" y="2022"/>
                        </a:lnTo>
                        <a:lnTo>
                          <a:pt x="1767" y="2061"/>
                        </a:lnTo>
                        <a:lnTo>
                          <a:pt x="1757" y="2094"/>
                        </a:lnTo>
                        <a:lnTo>
                          <a:pt x="1749" y="2121"/>
                        </a:lnTo>
                        <a:lnTo>
                          <a:pt x="1744" y="2139"/>
                        </a:lnTo>
                        <a:lnTo>
                          <a:pt x="1741" y="2151"/>
                        </a:lnTo>
                        <a:lnTo>
                          <a:pt x="1740" y="2155"/>
                        </a:lnTo>
                        <a:lnTo>
                          <a:pt x="1746" y="2150"/>
                        </a:lnTo>
                        <a:lnTo>
                          <a:pt x="1764" y="2134"/>
                        </a:lnTo>
                        <a:lnTo>
                          <a:pt x="1794" y="2109"/>
                        </a:lnTo>
                        <a:lnTo>
                          <a:pt x="1833" y="2076"/>
                        </a:lnTo>
                        <a:lnTo>
                          <a:pt x="1880" y="2038"/>
                        </a:lnTo>
                        <a:lnTo>
                          <a:pt x="1933" y="1996"/>
                        </a:lnTo>
                        <a:lnTo>
                          <a:pt x="1992" y="1952"/>
                        </a:lnTo>
                        <a:lnTo>
                          <a:pt x="2055" y="1905"/>
                        </a:lnTo>
                        <a:lnTo>
                          <a:pt x="2088" y="1883"/>
                        </a:lnTo>
                        <a:lnTo>
                          <a:pt x="2120" y="1860"/>
                        </a:lnTo>
                        <a:lnTo>
                          <a:pt x="2153" y="1838"/>
                        </a:lnTo>
                        <a:lnTo>
                          <a:pt x="2186" y="1817"/>
                        </a:lnTo>
                        <a:lnTo>
                          <a:pt x="2219" y="1797"/>
                        </a:lnTo>
                        <a:lnTo>
                          <a:pt x="2252" y="1778"/>
                        </a:lnTo>
                        <a:lnTo>
                          <a:pt x="2284" y="1759"/>
                        </a:lnTo>
                        <a:lnTo>
                          <a:pt x="2317" y="1743"/>
                        </a:lnTo>
                        <a:lnTo>
                          <a:pt x="2348" y="1728"/>
                        </a:lnTo>
                        <a:lnTo>
                          <a:pt x="2378" y="1715"/>
                        </a:lnTo>
                        <a:lnTo>
                          <a:pt x="2407" y="1704"/>
                        </a:lnTo>
                        <a:lnTo>
                          <a:pt x="2434" y="1696"/>
                        </a:lnTo>
                        <a:lnTo>
                          <a:pt x="2461" y="1689"/>
                        </a:lnTo>
                        <a:lnTo>
                          <a:pt x="2485" y="1686"/>
                        </a:lnTo>
                        <a:lnTo>
                          <a:pt x="2509" y="1685"/>
                        </a:lnTo>
                        <a:lnTo>
                          <a:pt x="2530" y="1687"/>
                        </a:lnTo>
                        <a:lnTo>
                          <a:pt x="2549" y="1691"/>
                        </a:lnTo>
                        <a:lnTo>
                          <a:pt x="2568" y="1697"/>
                        </a:lnTo>
                        <a:lnTo>
                          <a:pt x="2588" y="1702"/>
                        </a:lnTo>
                        <a:lnTo>
                          <a:pt x="2606" y="1708"/>
                        </a:lnTo>
                        <a:lnTo>
                          <a:pt x="2624" y="1715"/>
                        </a:lnTo>
                        <a:lnTo>
                          <a:pt x="2641" y="1723"/>
                        </a:lnTo>
                        <a:lnTo>
                          <a:pt x="2657" y="1731"/>
                        </a:lnTo>
                        <a:lnTo>
                          <a:pt x="2673" y="1740"/>
                        </a:lnTo>
                        <a:lnTo>
                          <a:pt x="2687" y="1749"/>
                        </a:lnTo>
                        <a:lnTo>
                          <a:pt x="2701" y="1758"/>
                        </a:lnTo>
                        <a:lnTo>
                          <a:pt x="2714" y="1769"/>
                        </a:lnTo>
                        <a:lnTo>
                          <a:pt x="2727" y="1780"/>
                        </a:lnTo>
                        <a:lnTo>
                          <a:pt x="2738" y="1791"/>
                        </a:lnTo>
                        <a:lnTo>
                          <a:pt x="2748" y="1803"/>
                        </a:lnTo>
                        <a:lnTo>
                          <a:pt x="2756" y="1814"/>
                        </a:lnTo>
                        <a:lnTo>
                          <a:pt x="2764" y="1826"/>
                        </a:lnTo>
                        <a:lnTo>
                          <a:pt x="2771" y="1839"/>
                        </a:lnTo>
                        <a:lnTo>
                          <a:pt x="2776" y="1852"/>
                        </a:lnTo>
                        <a:lnTo>
                          <a:pt x="2779" y="1865"/>
                        </a:lnTo>
                        <a:lnTo>
                          <a:pt x="2781" y="1879"/>
                        </a:lnTo>
                        <a:lnTo>
                          <a:pt x="2782" y="1892"/>
                        </a:lnTo>
                        <a:lnTo>
                          <a:pt x="2781" y="1906"/>
                        </a:lnTo>
                        <a:lnTo>
                          <a:pt x="2779" y="1921"/>
                        </a:lnTo>
                        <a:lnTo>
                          <a:pt x="2775" y="1935"/>
                        </a:lnTo>
                        <a:lnTo>
                          <a:pt x="2768" y="1949"/>
                        </a:lnTo>
                        <a:lnTo>
                          <a:pt x="2761" y="1964"/>
                        </a:lnTo>
                        <a:lnTo>
                          <a:pt x="2751" y="1978"/>
                        </a:lnTo>
                        <a:lnTo>
                          <a:pt x="2740" y="1992"/>
                        </a:lnTo>
                        <a:lnTo>
                          <a:pt x="2726" y="2007"/>
                        </a:lnTo>
                        <a:lnTo>
                          <a:pt x="2711" y="2021"/>
                        </a:lnTo>
                        <a:lnTo>
                          <a:pt x="2694" y="2036"/>
                        </a:lnTo>
                        <a:lnTo>
                          <a:pt x="2674" y="2050"/>
                        </a:lnTo>
                        <a:lnTo>
                          <a:pt x="2628" y="2083"/>
                        </a:lnTo>
                        <a:lnTo>
                          <a:pt x="2574" y="2125"/>
                        </a:lnTo>
                        <a:lnTo>
                          <a:pt x="2512" y="2173"/>
                        </a:lnTo>
                        <a:lnTo>
                          <a:pt x="2445" y="2227"/>
                        </a:lnTo>
                        <a:lnTo>
                          <a:pt x="2374" y="2285"/>
                        </a:lnTo>
                        <a:lnTo>
                          <a:pt x="2299" y="2348"/>
                        </a:lnTo>
                        <a:lnTo>
                          <a:pt x="2224" y="2413"/>
                        </a:lnTo>
                        <a:lnTo>
                          <a:pt x="2148" y="2479"/>
                        </a:lnTo>
                        <a:lnTo>
                          <a:pt x="2073" y="2545"/>
                        </a:lnTo>
                        <a:lnTo>
                          <a:pt x="2002" y="2611"/>
                        </a:lnTo>
                        <a:lnTo>
                          <a:pt x="1934" y="2673"/>
                        </a:lnTo>
                        <a:lnTo>
                          <a:pt x="1873" y="2734"/>
                        </a:lnTo>
                        <a:lnTo>
                          <a:pt x="1816" y="2789"/>
                        </a:lnTo>
                        <a:lnTo>
                          <a:pt x="1770" y="2840"/>
                        </a:lnTo>
                        <a:lnTo>
                          <a:pt x="1749" y="2863"/>
                        </a:lnTo>
                        <a:lnTo>
                          <a:pt x="1731" y="2883"/>
                        </a:lnTo>
                        <a:lnTo>
                          <a:pt x="1717" y="2903"/>
                        </a:lnTo>
                        <a:lnTo>
                          <a:pt x="1704" y="2919"/>
                        </a:lnTo>
                        <a:lnTo>
                          <a:pt x="1693" y="2935"/>
                        </a:lnTo>
                        <a:lnTo>
                          <a:pt x="1680" y="2949"/>
                        </a:lnTo>
                        <a:lnTo>
                          <a:pt x="1667" y="2963"/>
                        </a:lnTo>
                        <a:lnTo>
                          <a:pt x="1652" y="2977"/>
                        </a:lnTo>
                        <a:lnTo>
                          <a:pt x="1636" y="2989"/>
                        </a:lnTo>
                        <a:lnTo>
                          <a:pt x="1620" y="3001"/>
                        </a:lnTo>
                        <a:lnTo>
                          <a:pt x="1602" y="3013"/>
                        </a:lnTo>
                        <a:lnTo>
                          <a:pt x="1584" y="3023"/>
                        </a:lnTo>
                        <a:lnTo>
                          <a:pt x="1566" y="3034"/>
                        </a:lnTo>
                        <a:lnTo>
                          <a:pt x="1547" y="3042"/>
                        </a:lnTo>
                        <a:lnTo>
                          <a:pt x="1528" y="3051"/>
                        </a:lnTo>
                        <a:lnTo>
                          <a:pt x="1508" y="3060"/>
                        </a:lnTo>
                        <a:lnTo>
                          <a:pt x="1469" y="3074"/>
                        </a:lnTo>
                        <a:lnTo>
                          <a:pt x="1431" y="3087"/>
                        </a:lnTo>
                        <a:lnTo>
                          <a:pt x="1394" y="3097"/>
                        </a:lnTo>
                        <a:lnTo>
                          <a:pt x="1358" y="3106"/>
                        </a:lnTo>
                        <a:lnTo>
                          <a:pt x="1326" y="3113"/>
                        </a:lnTo>
                        <a:lnTo>
                          <a:pt x="1298" y="3118"/>
                        </a:lnTo>
                        <a:lnTo>
                          <a:pt x="1257" y="3125"/>
                        </a:lnTo>
                        <a:lnTo>
                          <a:pt x="1241" y="3127"/>
                        </a:lnTo>
                        <a:lnTo>
                          <a:pt x="1131" y="3489"/>
                        </a:lnTo>
                        <a:lnTo>
                          <a:pt x="0" y="3096"/>
                        </a:lnTo>
                        <a:lnTo>
                          <a:pt x="0" y="3096"/>
                        </a:lnTo>
                        <a:close/>
                      </a:path>
                    </a:pathLst>
                  </a:custGeom>
                  <a:solidFill>
                    <a:srgbClr val="FFBD8B"/>
                  </a:solidFill>
                  <a:ln>
                    <a:noFill/>
                  </a:ln>
                </p:spPr>
                <p:txBody>
                  <a:bodyPr wrap="square" lIns="91440" tIns="45720" rIns="91440" bIns="45720" anchor="ctr">
                    <a:normAutofit/>
                  </a:bodyPr>
                  <a:lstStyle/>
                  <a:p>
                    <a:pPr algn="ctr"/>
                    <a:endParaRPr/>
                  </a:p>
                </p:txBody>
              </p:sp>
            </p:grpSp>
            <p:grpSp>
              <p:nvGrpSpPr>
                <p:cNvPr id="27" name="ïŝ1îḋe">
                  <a:extLst>
                    <a:ext uri="{FF2B5EF4-FFF2-40B4-BE49-F238E27FC236}">
                      <a16:creationId xmlns:a16="http://schemas.microsoft.com/office/drawing/2014/main" id="{D185DABA-47F5-4E3E-A961-10FC35617620}"/>
                    </a:ext>
                  </a:extLst>
                </p:cNvPr>
                <p:cNvGrpSpPr/>
                <p:nvPr/>
              </p:nvGrpSpPr>
              <p:grpSpPr>
                <a:xfrm>
                  <a:off x="3771767" y="4037255"/>
                  <a:ext cx="1743771" cy="2820744"/>
                  <a:chOff x="3983736" y="4037255"/>
                  <a:chExt cx="1743771" cy="2820744"/>
                </a:xfrm>
              </p:grpSpPr>
              <p:sp>
                <p:nvSpPr>
                  <p:cNvPr id="28" name="ísľíḍé">
                    <a:extLst>
                      <a:ext uri="{FF2B5EF4-FFF2-40B4-BE49-F238E27FC236}">
                        <a16:creationId xmlns:a16="http://schemas.microsoft.com/office/drawing/2014/main" id="{B9E67BF6-427A-4941-96A6-D0F3526D5F12}"/>
                      </a:ext>
                    </a:extLst>
                  </p:cNvPr>
                  <p:cNvSpPr/>
                  <p:nvPr/>
                </p:nvSpPr>
                <p:spPr bwMode="auto">
                  <a:xfrm>
                    <a:off x="4587430" y="5595921"/>
                    <a:ext cx="1140077" cy="1262078"/>
                  </a:xfrm>
                  <a:custGeom>
                    <a:avLst/>
                    <a:gdLst>
                      <a:gd name="T0" fmla="*/ 812 w 2713"/>
                      <a:gd name="T1" fmla="*/ 2998 h 2998"/>
                      <a:gd name="T2" fmla="*/ 0 w 2713"/>
                      <a:gd name="T3" fmla="*/ 599 h 2998"/>
                      <a:gd name="T4" fmla="*/ 1680 w 2713"/>
                      <a:gd name="T5" fmla="*/ 0 h 2998"/>
                      <a:gd name="T6" fmla="*/ 2713 w 2713"/>
                      <a:gd name="T7" fmla="*/ 2998 h 2998"/>
                      <a:gd name="T8" fmla="*/ 812 w 2713"/>
                      <a:gd name="T9" fmla="*/ 2998 h 2998"/>
                    </a:gdLst>
                    <a:ahLst/>
                    <a:cxnLst>
                      <a:cxn ang="0">
                        <a:pos x="T0" y="T1"/>
                      </a:cxn>
                      <a:cxn ang="0">
                        <a:pos x="T2" y="T3"/>
                      </a:cxn>
                      <a:cxn ang="0">
                        <a:pos x="T4" y="T5"/>
                      </a:cxn>
                      <a:cxn ang="0">
                        <a:pos x="T6" y="T7"/>
                      </a:cxn>
                      <a:cxn ang="0">
                        <a:pos x="T8" y="T9"/>
                      </a:cxn>
                    </a:cxnLst>
                    <a:rect l="0" t="0" r="r" b="b"/>
                    <a:pathLst>
                      <a:path w="2713" h="2998">
                        <a:moveTo>
                          <a:pt x="812" y="2998"/>
                        </a:moveTo>
                        <a:lnTo>
                          <a:pt x="0" y="599"/>
                        </a:lnTo>
                        <a:lnTo>
                          <a:pt x="1680" y="0"/>
                        </a:lnTo>
                        <a:lnTo>
                          <a:pt x="2713" y="2998"/>
                        </a:lnTo>
                        <a:lnTo>
                          <a:pt x="812" y="2998"/>
                        </a:lnTo>
                        <a:close/>
                      </a:path>
                    </a:pathLst>
                  </a:custGeom>
                  <a:solidFill>
                    <a:sysClr val="window" lastClr="FFFFFF">
                      <a:lumMod val="85000"/>
                    </a:sysClr>
                  </a:solidFill>
                  <a:ln>
                    <a:noFill/>
                  </a:ln>
                </p:spPr>
                <p:txBody>
                  <a:bodyPr wrap="square" lIns="91440" tIns="45720" rIns="91440" bIns="45720" anchor="ctr">
                    <a:normAutofit/>
                  </a:bodyPr>
                  <a:lstStyle/>
                  <a:p>
                    <a:pPr algn="ctr"/>
                    <a:endParaRPr/>
                  </a:p>
                </p:txBody>
              </p:sp>
              <p:sp>
                <p:nvSpPr>
                  <p:cNvPr id="29" name="îşļïḍe">
                    <a:extLst>
                      <a:ext uri="{FF2B5EF4-FFF2-40B4-BE49-F238E27FC236}">
                        <a16:creationId xmlns:a16="http://schemas.microsoft.com/office/drawing/2014/main" id="{00FDCCA1-EF30-4081-98E8-C8285CBE0229}"/>
                      </a:ext>
                    </a:extLst>
                  </p:cNvPr>
                  <p:cNvSpPr/>
                  <p:nvPr/>
                </p:nvSpPr>
                <p:spPr bwMode="auto">
                  <a:xfrm>
                    <a:off x="4940812" y="5595921"/>
                    <a:ext cx="786695" cy="1262078"/>
                  </a:xfrm>
                  <a:custGeom>
                    <a:avLst/>
                    <a:gdLst>
                      <a:gd name="T0" fmla="*/ 0 w 1874"/>
                      <a:gd name="T1" fmla="*/ 300 h 2998"/>
                      <a:gd name="T2" fmla="*/ 841 w 1874"/>
                      <a:gd name="T3" fmla="*/ 0 h 2998"/>
                      <a:gd name="T4" fmla="*/ 1874 w 1874"/>
                      <a:gd name="T5" fmla="*/ 2998 h 2998"/>
                      <a:gd name="T6" fmla="*/ 986 w 1874"/>
                      <a:gd name="T7" fmla="*/ 2998 h 2998"/>
                      <a:gd name="T8" fmla="*/ 0 w 1874"/>
                      <a:gd name="T9" fmla="*/ 300 h 2998"/>
                    </a:gdLst>
                    <a:ahLst/>
                    <a:cxnLst>
                      <a:cxn ang="0">
                        <a:pos x="T0" y="T1"/>
                      </a:cxn>
                      <a:cxn ang="0">
                        <a:pos x="T2" y="T3"/>
                      </a:cxn>
                      <a:cxn ang="0">
                        <a:pos x="T4" y="T5"/>
                      </a:cxn>
                      <a:cxn ang="0">
                        <a:pos x="T6" y="T7"/>
                      </a:cxn>
                      <a:cxn ang="0">
                        <a:pos x="T8" y="T9"/>
                      </a:cxn>
                    </a:cxnLst>
                    <a:rect l="0" t="0" r="r" b="b"/>
                    <a:pathLst>
                      <a:path w="1874" h="2998">
                        <a:moveTo>
                          <a:pt x="0" y="300"/>
                        </a:moveTo>
                        <a:lnTo>
                          <a:pt x="841" y="0"/>
                        </a:lnTo>
                        <a:lnTo>
                          <a:pt x="1874" y="2998"/>
                        </a:lnTo>
                        <a:lnTo>
                          <a:pt x="986" y="2998"/>
                        </a:lnTo>
                        <a:lnTo>
                          <a:pt x="0" y="300"/>
                        </a:lnTo>
                        <a:close/>
                      </a:path>
                    </a:pathLst>
                  </a:custGeom>
                  <a:solidFill>
                    <a:sysClr val="window" lastClr="FFFFFF">
                      <a:lumMod val="75000"/>
                    </a:sysClr>
                  </a:solidFill>
                  <a:ln>
                    <a:noFill/>
                  </a:ln>
                </p:spPr>
                <p:txBody>
                  <a:bodyPr wrap="square" lIns="91440" tIns="45720" rIns="91440" bIns="45720" anchor="ctr">
                    <a:normAutofit/>
                  </a:bodyPr>
                  <a:lstStyle/>
                  <a:p>
                    <a:pPr algn="ctr"/>
                    <a:endParaRPr/>
                  </a:p>
                </p:txBody>
              </p:sp>
              <p:sp>
                <p:nvSpPr>
                  <p:cNvPr id="30" name="íşļïḓe">
                    <a:extLst>
                      <a:ext uri="{FF2B5EF4-FFF2-40B4-BE49-F238E27FC236}">
                        <a16:creationId xmlns:a16="http://schemas.microsoft.com/office/drawing/2014/main" id="{74B39A3D-6C9A-44AA-8C04-754D34FD1FF5}"/>
                      </a:ext>
                    </a:extLst>
                  </p:cNvPr>
                  <p:cNvSpPr/>
                  <p:nvPr/>
                </p:nvSpPr>
                <p:spPr bwMode="auto">
                  <a:xfrm>
                    <a:off x="4581119" y="5448678"/>
                    <a:ext cx="654178" cy="380727"/>
                  </a:xfrm>
                  <a:custGeom>
                    <a:avLst/>
                    <a:gdLst>
                      <a:gd name="T0" fmla="*/ 146 w 1554"/>
                      <a:gd name="T1" fmla="*/ 904 h 904"/>
                      <a:gd name="T2" fmla="*/ 0 w 1554"/>
                      <a:gd name="T3" fmla="*/ 485 h 904"/>
                      <a:gd name="T4" fmla="*/ 1410 w 1554"/>
                      <a:gd name="T5" fmla="*/ 0 h 904"/>
                      <a:gd name="T6" fmla="*/ 1554 w 1554"/>
                      <a:gd name="T7" fmla="*/ 403 h 904"/>
                      <a:gd name="T8" fmla="*/ 146 w 1554"/>
                      <a:gd name="T9" fmla="*/ 904 h 904"/>
                    </a:gdLst>
                    <a:ahLst/>
                    <a:cxnLst>
                      <a:cxn ang="0">
                        <a:pos x="T0" y="T1"/>
                      </a:cxn>
                      <a:cxn ang="0">
                        <a:pos x="T2" y="T3"/>
                      </a:cxn>
                      <a:cxn ang="0">
                        <a:pos x="T4" y="T5"/>
                      </a:cxn>
                      <a:cxn ang="0">
                        <a:pos x="T6" y="T7"/>
                      </a:cxn>
                      <a:cxn ang="0">
                        <a:pos x="T8" y="T9"/>
                      </a:cxn>
                    </a:cxnLst>
                    <a:rect l="0" t="0" r="r" b="b"/>
                    <a:pathLst>
                      <a:path w="1554" h="904">
                        <a:moveTo>
                          <a:pt x="146" y="904"/>
                        </a:moveTo>
                        <a:lnTo>
                          <a:pt x="0" y="485"/>
                        </a:lnTo>
                        <a:lnTo>
                          <a:pt x="1410" y="0"/>
                        </a:lnTo>
                        <a:lnTo>
                          <a:pt x="1554" y="403"/>
                        </a:lnTo>
                        <a:lnTo>
                          <a:pt x="146" y="904"/>
                        </a:lnTo>
                        <a:close/>
                      </a:path>
                    </a:pathLst>
                  </a:custGeom>
                  <a:solidFill>
                    <a:srgbClr val="FFFB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62500" lnSpcReduction="20000"/>
                  </a:bodyPr>
                  <a:lstStyle/>
                  <a:p>
                    <a:pPr algn="ctr"/>
                    <a:endParaRPr/>
                  </a:p>
                </p:txBody>
              </p:sp>
              <p:sp>
                <p:nvSpPr>
                  <p:cNvPr id="31" name="iṡḷîḍê">
                    <a:extLst>
                      <a:ext uri="{FF2B5EF4-FFF2-40B4-BE49-F238E27FC236}">
                        <a16:creationId xmlns:a16="http://schemas.microsoft.com/office/drawing/2014/main" id="{48817191-3E91-43C4-816A-9194502ABE20}"/>
                      </a:ext>
                    </a:extLst>
                  </p:cNvPr>
                  <p:cNvSpPr/>
                  <p:nvPr/>
                </p:nvSpPr>
                <p:spPr bwMode="auto">
                  <a:xfrm>
                    <a:off x="3983736" y="4037255"/>
                    <a:ext cx="1129560" cy="1596529"/>
                  </a:xfrm>
                  <a:custGeom>
                    <a:avLst/>
                    <a:gdLst>
                      <a:gd name="T0" fmla="*/ 1412 w 2688"/>
                      <a:gd name="T1" fmla="*/ 3458 h 3793"/>
                      <a:gd name="T2" fmla="*/ 1277 w 2688"/>
                      <a:gd name="T3" fmla="*/ 3410 h 3793"/>
                      <a:gd name="T4" fmla="*/ 1090 w 2688"/>
                      <a:gd name="T5" fmla="*/ 3290 h 3793"/>
                      <a:gd name="T6" fmla="*/ 834 w 2688"/>
                      <a:gd name="T7" fmla="*/ 3059 h 3793"/>
                      <a:gd name="T8" fmla="*/ 540 w 2688"/>
                      <a:gd name="T9" fmla="*/ 2792 h 3793"/>
                      <a:gd name="T10" fmla="*/ 151 w 2688"/>
                      <a:gd name="T11" fmla="*/ 2476 h 3793"/>
                      <a:gd name="T12" fmla="*/ 17 w 2688"/>
                      <a:gd name="T13" fmla="*/ 2321 h 3793"/>
                      <a:gd name="T14" fmla="*/ 22 w 2688"/>
                      <a:gd name="T15" fmla="*/ 2184 h 3793"/>
                      <a:gd name="T16" fmla="*/ 119 w 2688"/>
                      <a:gd name="T17" fmla="*/ 2092 h 3793"/>
                      <a:gd name="T18" fmla="*/ 230 w 2688"/>
                      <a:gd name="T19" fmla="*/ 2065 h 3793"/>
                      <a:gd name="T20" fmla="*/ 347 w 2688"/>
                      <a:gd name="T21" fmla="*/ 2089 h 3793"/>
                      <a:gd name="T22" fmla="*/ 533 w 2688"/>
                      <a:gd name="T23" fmla="*/ 2192 h 3793"/>
                      <a:gd name="T24" fmla="*/ 976 w 2688"/>
                      <a:gd name="T25" fmla="*/ 2526 h 3793"/>
                      <a:gd name="T26" fmla="*/ 891 w 2688"/>
                      <a:gd name="T27" fmla="*/ 2254 h 3793"/>
                      <a:gd name="T28" fmla="*/ 623 w 2688"/>
                      <a:gd name="T29" fmla="*/ 1546 h 3793"/>
                      <a:gd name="T30" fmla="*/ 380 w 2688"/>
                      <a:gd name="T31" fmla="*/ 993 h 3793"/>
                      <a:gd name="T32" fmla="*/ 285 w 2688"/>
                      <a:gd name="T33" fmla="*/ 714 h 3793"/>
                      <a:gd name="T34" fmla="*/ 251 w 2688"/>
                      <a:gd name="T35" fmla="*/ 490 h 3793"/>
                      <a:gd name="T36" fmla="*/ 298 w 2688"/>
                      <a:gd name="T37" fmla="*/ 350 h 3793"/>
                      <a:gd name="T38" fmla="*/ 443 w 2688"/>
                      <a:gd name="T39" fmla="*/ 332 h 3793"/>
                      <a:gd name="T40" fmla="*/ 658 w 2688"/>
                      <a:gd name="T41" fmla="*/ 590 h 3793"/>
                      <a:gd name="T42" fmla="*/ 888 w 2688"/>
                      <a:gd name="T43" fmla="*/ 1025 h 3793"/>
                      <a:gd name="T44" fmla="*/ 1185 w 2688"/>
                      <a:gd name="T45" fmla="*/ 1717 h 3793"/>
                      <a:gd name="T46" fmla="*/ 1114 w 2688"/>
                      <a:gd name="T47" fmla="*/ 1457 h 3793"/>
                      <a:gd name="T48" fmla="*/ 922 w 2688"/>
                      <a:gd name="T49" fmla="*/ 736 h 3793"/>
                      <a:gd name="T50" fmla="*/ 813 w 2688"/>
                      <a:gd name="T51" fmla="*/ 245 h 3793"/>
                      <a:gd name="T52" fmla="*/ 827 w 2688"/>
                      <a:gd name="T53" fmla="*/ 64 h 3793"/>
                      <a:gd name="T54" fmla="*/ 899 w 2688"/>
                      <a:gd name="T55" fmla="*/ 1 h 3793"/>
                      <a:gd name="T56" fmla="*/ 999 w 2688"/>
                      <a:gd name="T57" fmla="*/ 21 h 3793"/>
                      <a:gd name="T58" fmla="*/ 1096 w 2688"/>
                      <a:gd name="T59" fmla="*/ 82 h 3793"/>
                      <a:gd name="T60" fmla="*/ 1209 w 2688"/>
                      <a:gd name="T61" fmla="*/ 297 h 3793"/>
                      <a:gd name="T62" fmla="*/ 1388 w 2688"/>
                      <a:gd name="T63" fmla="*/ 823 h 3793"/>
                      <a:gd name="T64" fmla="*/ 1579 w 2688"/>
                      <a:gd name="T65" fmla="*/ 1469 h 3793"/>
                      <a:gd name="T66" fmla="*/ 1483 w 2688"/>
                      <a:gd name="T67" fmla="*/ 1001 h 3793"/>
                      <a:gd name="T68" fmla="*/ 1413 w 2688"/>
                      <a:gd name="T69" fmla="*/ 514 h 3793"/>
                      <a:gd name="T70" fmla="*/ 1417 w 2688"/>
                      <a:gd name="T71" fmla="*/ 123 h 3793"/>
                      <a:gd name="T72" fmla="*/ 1558 w 2688"/>
                      <a:gd name="T73" fmla="*/ 26 h 3793"/>
                      <a:gd name="T74" fmla="*/ 1738 w 2688"/>
                      <a:gd name="T75" fmla="*/ 273 h 3793"/>
                      <a:gd name="T76" fmla="*/ 1878 w 2688"/>
                      <a:gd name="T77" fmla="*/ 700 h 3793"/>
                      <a:gd name="T78" fmla="*/ 1990 w 2688"/>
                      <a:gd name="T79" fmla="*/ 1246 h 3793"/>
                      <a:gd name="T80" fmla="*/ 2037 w 2688"/>
                      <a:gd name="T81" fmla="*/ 1456 h 3793"/>
                      <a:gd name="T82" fmla="*/ 2083 w 2688"/>
                      <a:gd name="T83" fmla="*/ 1387 h 3793"/>
                      <a:gd name="T84" fmla="*/ 2099 w 2688"/>
                      <a:gd name="T85" fmla="*/ 1263 h 3793"/>
                      <a:gd name="T86" fmla="*/ 2070 w 2688"/>
                      <a:gd name="T87" fmla="*/ 1048 h 3793"/>
                      <a:gd name="T88" fmla="*/ 2021 w 2688"/>
                      <a:gd name="T89" fmla="*/ 743 h 3793"/>
                      <a:gd name="T90" fmla="*/ 2066 w 2688"/>
                      <a:gd name="T91" fmla="*/ 470 h 3793"/>
                      <a:gd name="T92" fmla="*/ 2175 w 2688"/>
                      <a:gd name="T93" fmla="*/ 352 h 3793"/>
                      <a:gd name="T94" fmla="*/ 2311 w 2688"/>
                      <a:gd name="T95" fmla="*/ 514 h 3793"/>
                      <a:gd name="T96" fmla="*/ 2456 w 2688"/>
                      <a:gd name="T97" fmla="*/ 1170 h 3793"/>
                      <a:gd name="T98" fmla="*/ 2634 w 2688"/>
                      <a:gd name="T99" fmla="*/ 2115 h 3793"/>
                      <a:gd name="T100" fmla="*/ 2685 w 2688"/>
                      <a:gd name="T101" fmla="*/ 2445 h 3793"/>
                      <a:gd name="T102" fmla="*/ 2678 w 2688"/>
                      <a:gd name="T103" fmla="*/ 2643 h 3793"/>
                      <a:gd name="T104" fmla="*/ 2623 w 2688"/>
                      <a:gd name="T105" fmla="*/ 2860 h 3793"/>
                      <a:gd name="T106" fmla="*/ 2542 w 2688"/>
                      <a:gd name="T107" fmla="*/ 2996 h 3793"/>
                      <a:gd name="T108" fmla="*/ 2571 w 2688"/>
                      <a:gd name="T109" fmla="*/ 3205 h 3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88" h="3793">
                        <a:moveTo>
                          <a:pt x="1559" y="3793"/>
                        </a:moveTo>
                        <a:lnTo>
                          <a:pt x="1469" y="3459"/>
                        </a:lnTo>
                        <a:lnTo>
                          <a:pt x="1467" y="3460"/>
                        </a:lnTo>
                        <a:lnTo>
                          <a:pt x="1459" y="3460"/>
                        </a:lnTo>
                        <a:lnTo>
                          <a:pt x="1449" y="3461"/>
                        </a:lnTo>
                        <a:lnTo>
                          <a:pt x="1432" y="3460"/>
                        </a:lnTo>
                        <a:lnTo>
                          <a:pt x="1412" y="3458"/>
                        </a:lnTo>
                        <a:lnTo>
                          <a:pt x="1386" y="3452"/>
                        </a:lnTo>
                        <a:lnTo>
                          <a:pt x="1371" y="3448"/>
                        </a:lnTo>
                        <a:lnTo>
                          <a:pt x="1355" y="3442"/>
                        </a:lnTo>
                        <a:lnTo>
                          <a:pt x="1337" y="3437"/>
                        </a:lnTo>
                        <a:lnTo>
                          <a:pt x="1319" y="3429"/>
                        </a:lnTo>
                        <a:lnTo>
                          <a:pt x="1298" y="3421"/>
                        </a:lnTo>
                        <a:lnTo>
                          <a:pt x="1277" y="3410"/>
                        </a:lnTo>
                        <a:lnTo>
                          <a:pt x="1254" y="3398"/>
                        </a:lnTo>
                        <a:lnTo>
                          <a:pt x="1230" y="3385"/>
                        </a:lnTo>
                        <a:lnTo>
                          <a:pt x="1206" y="3370"/>
                        </a:lnTo>
                        <a:lnTo>
                          <a:pt x="1178" y="3353"/>
                        </a:lnTo>
                        <a:lnTo>
                          <a:pt x="1150" y="3334"/>
                        </a:lnTo>
                        <a:lnTo>
                          <a:pt x="1121" y="3313"/>
                        </a:lnTo>
                        <a:lnTo>
                          <a:pt x="1090" y="3290"/>
                        </a:lnTo>
                        <a:lnTo>
                          <a:pt x="1057" y="3265"/>
                        </a:lnTo>
                        <a:lnTo>
                          <a:pt x="1024" y="3237"/>
                        </a:lnTo>
                        <a:lnTo>
                          <a:pt x="988" y="3207"/>
                        </a:lnTo>
                        <a:lnTo>
                          <a:pt x="953" y="3174"/>
                        </a:lnTo>
                        <a:lnTo>
                          <a:pt x="914" y="3138"/>
                        </a:lnTo>
                        <a:lnTo>
                          <a:pt x="875" y="3101"/>
                        </a:lnTo>
                        <a:lnTo>
                          <a:pt x="834" y="3059"/>
                        </a:lnTo>
                        <a:lnTo>
                          <a:pt x="792" y="3017"/>
                        </a:lnTo>
                        <a:lnTo>
                          <a:pt x="749" y="2976"/>
                        </a:lnTo>
                        <a:lnTo>
                          <a:pt x="707" y="2937"/>
                        </a:lnTo>
                        <a:lnTo>
                          <a:pt x="664" y="2899"/>
                        </a:lnTo>
                        <a:lnTo>
                          <a:pt x="623" y="2863"/>
                        </a:lnTo>
                        <a:lnTo>
                          <a:pt x="581" y="2827"/>
                        </a:lnTo>
                        <a:lnTo>
                          <a:pt x="540" y="2792"/>
                        </a:lnTo>
                        <a:lnTo>
                          <a:pt x="499" y="2759"/>
                        </a:lnTo>
                        <a:lnTo>
                          <a:pt x="420" y="2695"/>
                        </a:lnTo>
                        <a:lnTo>
                          <a:pt x="344" y="2635"/>
                        </a:lnTo>
                        <a:lnTo>
                          <a:pt x="274" y="2579"/>
                        </a:lnTo>
                        <a:lnTo>
                          <a:pt x="209" y="2526"/>
                        </a:lnTo>
                        <a:lnTo>
                          <a:pt x="179" y="2500"/>
                        </a:lnTo>
                        <a:lnTo>
                          <a:pt x="151" y="2476"/>
                        </a:lnTo>
                        <a:lnTo>
                          <a:pt x="125" y="2451"/>
                        </a:lnTo>
                        <a:lnTo>
                          <a:pt x="101" y="2429"/>
                        </a:lnTo>
                        <a:lnTo>
                          <a:pt x="79" y="2406"/>
                        </a:lnTo>
                        <a:lnTo>
                          <a:pt x="60" y="2383"/>
                        </a:lnTo>
                        <a:lnTo>
                          <a:pt x="43" y="2362"/>
                        </a:lnTo>
                        <a:lnTo>
                          <a:pt x="29" y="2341"/>
                        </a:lnTo>
                        <a:lnTo>
                          <a:pt x="17" y="2321"/>
                        </a:lnTo>
                        <a:lnTo>
                          <a:pt x="8" y="2300"/>
                        </a:lnTo>
                        <a:lnTo>
                          <a:pt x="2" y="2281"/>
                        </a:lnTo>
                        <a:lnTo>
                          <a:pt x="0" y="2260"/>
                        </a:lnTo>
                        <a:lnTo>
                          <a:pt x="0" y="2242"/>
                        </a:lnTo>
                        <a:lnTo>
                          <a:pt x="4" y="2222"/>
                        </a:lnTo>
                        <a:lnTo>
                          <a:pt x="11" y="2203"/>
                        </a:lnTo>
                        <a:lnTo>
                          <a:pt x="22" y="2184"/>
                        </a:lnTo>
                        <a:lnTo>
                          <a:pt x="35" y="2167"/>
                        </a:lnTo>
                        <a:lnTo>
                          <a:pt x="48" y="2151"/>
                        </a:lnTo>
                        <a:lnTo>
                          <a:pt x="62" y="2136"/>
                        </a:lnTo>
                        <a:lnTo>
                          <a:pt x="76" y="2123"/>
                        </a:lnTo>
                        <a:lnTo>
                          <a:pt x="90" y="2111"/>
                        </a:lnTo>
                        <a:lnTo>
                          <a:pt x="104" y="2101"/>
                        </a:lnTo>
                        <a:lnTo>
                          <a:pt x="119" y="2092"/>
                        </a:lnTo>
                        <a:lnTo>
                          <a:pt x="135" y="2085"/>
                        </a:lnTo>
                        <a:lnTo>
                          <a:pt x="150" y="2078"/>
                        </a:lnTo>
                        <a:lnTo>
                          <a:pt x="166" y="2074"/>
                        </a:lnTo>
                        <a:lnTo>
                          <a:pt x="181" y="2070"/>
                        </a:lnTo>
                        <a:lnTo>
                          <a:pt x="197" y="2067"/>
                        </a:lnTo>
                        <a:lnTo>
                          <a:pt x="213" y="2066"/>
                        </a:lnTo>
                        <a:lnTo>
                          <a:pt x="230" y="2065"/>
                        </a:lnTo>
                        <a:lnTo>
                          <a:pt x="246" y="2066"/>
                        </a:lnTo>
                        <a:lnTo>
                          <a:pt x="263" y="2069"/>
                        </a:lnTo>
                        <a:lnTo>
                          <a:pt x="279" y="2071"/>
                        </a:lnTo>
                        <a:lnTo>
                          <a:pt x="297" y="2074"/>
                        </a:lnTo>
                        <a:lnTo>
                          <a:pt x="313" y="2078"/>
                        </a:lnTo>
                        <a:lnTo>
                          <a:pt x="330" y="2084"/>
                        </a:lnTo>
                        <a:lnTo>
                          <a:pt x="347" y="2089"/>
                        </a:lnTo>
                        <a:lnTo>
                          <a:pt x="364" y="2097"/>
                        </a:lnTo>
                        <a:lnTo>
                          <a:pt x="381" y="2103"/>
                        </a:lnTo>
                        <a:lnTo>
                          <a:pt x="398" y="2112"/>
                        </a:lnTo>
                        <a:lnTo>
                          <a:pt x="433" y="2129"/>
                        </a:lnTo>
                        <a:lnTo>
                          <a:pt x="466" y="2149"/>
                        </a:lnTo>
                        <a:lnTo>
                          <a:pt x="500" y="2169"/>
                        </a:lnTo>
                        <a:lnTo>
                          <a:pt x="533" y="2192"/>
                        </a:lnTo>
                        <a:lnTo>
                          <a:pt x="604" y="2242"/>
                        </a:lnTo>
                        <a:lnTo>
                          <a:pt x="678" y="2297"/>
                        </a:lnTo>
                        <a:lnTo>
                          <a:pt x="755" y="2354"/>
                        </a:lnTo>
                        <a:lnTo>
                          <a:pt x="827" y="2409"/>
                        </a:lnTo>
                        <a:lnTo>
                          <a:pt x="891" y="2459"/>
                        </a:lnTo>
                        <a:lnTo>
                          <a:pt x="942" y="2499"/>
                        </a:lnTo>
                        <a:lnTo>
                          <a:pt x="976" y="2526"/>
                        </a:lnTo>
                        <a:lnTo>
                          <a:pt x="988" y="2536"/>
                        </a:lnTo>
                        <a:lnTo>
                          <a:pt x="986" y="2527"/>
                        </a:lnTo>
                        <a:lnTo>
                          <a:pt x="976" y="2500"/>
                        </a:lnTo>
                        <a:lnTo>
                          <a:pt x="962" y="2458"/>
                        </a:lnTo>
                        <a:lnTo>
                          <a:pt x="943" y="2402"/>
                        </a:lnTo>
                        <a:lnTo>
                          <a:pt x="919" y="2334"/>
                        </a:lnTo>
                        <a:lnTo>
                          <a:pt x="891" y="2254"/>
                        </a:lnTo>
                        <a:lnTo>
                          <a:pt x="860" y="2166"/>
                        </a:lnTo>
                        <a:lnTo>
                          <a:pt x="825" y="2071"/>
                        </a:lnTo>
                        <a:lnTo>
                          <a:pt x="788" y="1970"/>
                        </a:lnTo>
                        <a:lnTo>
                          <a:pt x="749" y="1865"/>
                        </a:lnTo>
                        <a:lnTo>
                          <a:pt x="708" y="1759"/>
                        </a:lnTo>
                        <a:lnTo>
                          <a:pt x="666" y="1652"/>
                        </a:lnTo>
                        <a:lnTo>
                          <a:pt x="623" y="1546"/>
                        </a:lnTo>
                        <a:lnTo>
                          <a:pt x="580" y="1443"/>
                        </a:lnTo>
                        <a:lnTo>
                          <a:pt x="537" y="1345"/>
                        </a:lnTo>
                        <a:lnTo>
                          <a:pt x="494" y="1253"/>
                        </a:lnTo>
                        <a:lnTo>
                          <a:pt x="453" y="1165"/>
                        </a:lnTo>
                        <a:lnTo>
                          <a:pt x="416" y="1079"/>
                        </a:lnTo>
                        <a:lnTo>
                          <a:pt x="397" y="1035"/>
                        </a:lnTo>
                        <a:lnTo>
                          <a:pt x="380" y="993"/>
                        </a:lnTo>
                        <a:lnTo>
                          <a:pt x="364" y="951"/>
                        </a:lnTo>
                        <a:lnTo>
                          <a:pt x="347" y="909"/>
                        </a:lnTo>
                        <a:lnTo>
                          <a:pt x="333" y="869"/>
                        </a:lnTo>
                        <a:lnTo>
                          <a:pt x="319" y="829"/>
                        </a:lnTo>
                        <a:lnTo>
                          <a:pt x="306" y="790"/>
                        </a:lnTo>
                        <a:lnTo>
                          <a:pt x="296" y="751"/>
                        </a:lnTo>
                        <a:lnTo>
                          <a:pt x="285" y="714"/>
                        </a:lnTo>
                        <a:lnTo>
                          <a:pt x="276" y="678"/>
                        </a:lnTo>
                        <a:lnTo>
                          <a:pt x="269" y="644"/>
                        </a:lnTo>
                        <a:lnTo>
                          <a:pt x="262" y="610"/>
                        </a:lnTo>
                        <a:lnTo>
                          <a:pt x="257" y="578"/>
                        </a:lnTo>
                        <a:lnTo>
                          <a:pt x="253" y="546"/>
                        </a:lnTo>
                        <a:lnTo>
                          <a:pt x="251" y="517"/>
                        </a:lnTo>
                        <a:lnTo>
                          <a:pt x="251" y="490"/>
                        </a:lnTo>
                        <a:lnTo>
                          <a:pt x="252" y="464"/>
                        </a:lnTo>
                        <a:lnTo>
                          <a:pt x="256" y="440"/>
                        </a:lnTo>
                        <a:lnTo>
                          <a:pt x="260" y="418"/>
                        </a:lnTo>
                        <a:lnTo>
                          <a:pt x="266" y="398"/>
                        </a:lnTo>
                        <a:lnTo>
                          <a:pt x="275" y="380"/>
                        </a:lnTo>
                        <a:lnTo>
                          <a:pt x="286" y="364"/>
                        </a:lnTo>
                        <a:lnTo>
                          <a:pt x="298" y="350"/>
                        </a:lnTo>
                        <a:lnTo>
                          <a:pt x="312" y="339"/>
                        </a:lnTo>
                        <a:lnTo>
                          <a:pt x="328" y="329"/>
                        </a:lnTo>
                        <a:lnTo>
                          <a:pt x="347" y="323"/>
                        </a:lnTo>
                        <a:lnTo>
                          <a:pt x="368" y="318"/>
                        </a:lnTo>
                        <a:lnTo>
                          <a:pt x="391" y="317"/>
                        </a:lnTo>
                        <a:lnTo>
                          <a:pt x="416" y="320"/>
                        </a:lnTo>
                        <a:lnTo>
                          <a:pt x="443" y="332"/>
                        </a:lnTo>
                        <a:lnTo>
                          <a:pt x="471" y="352"/>
                        </a:lnTo>
                        <a:lnTo>
                          <a:pt x="499" y="378"/>
                        </a:lnTo>
                        <a:lnTo>
                          <a:pt x="529" y="409"/>
                        </a:lnTo>
                        <a:lnTo>
                          <a:pt x="560" y="447"/>
                        </a:lnTo>
                        <a:lnTo>
                          <a:pt x="592" y="490"/>
                        </a:lnTo>
                        <a:lnTo>
                          <a:pt x="624" y="538"/>
                        </a:lnTo>
                        <a:lnTo>
                          <a:pt x="658" y="590"/>
                        </a:lnTo>
                        <a:lnTo>
                          <a:pt x="691" y="645"/>
                        </a:lnTo>
                        <a:lnTo>
                          <a:pt x="724" y="703"/>
                        </a:lnTo>
                        <a:lnTo>
                          <a:pt x="757" y="764"/>
                        </a:lnTo>
                        <a:lnTo>
                          <a:pt x="791" y="828"/>
                        </a:lnTo>
                        <a:lnTo>
                          <a:pt x="823" y="893"/>
                        </a:lnTo>
                        <a:lnTo>
                          <a:pt x="855" y="959"/>
                        </a:lnTo>
                        <a:lnTo>
                          <a:pt x="888" y="1025"/>
                        </a:lnTo>
                        <a:lnTo>
                          <a:pt x="948" y="1157"/>
                        </a:lnTo>
                        <a:lnTo>
                          <a:pt x="1006" y="1284"/>
                        </a:lnTo>
                        <a:lnTo>
                          <a:pt x="1057" y="1404"/>
                        </a:lnTo>
                        <a:lnTo>
                          <a:pt x="1102" y="1511"/>
                        </a:lnTo>
                        <a:lnTo>
                          <a:pt x="1140" y="1602"/>
                        </a:lnTo>
                        <a:lnTo>
                          <a:pt x="1167" y="1673"/>
                        </a:lnTo>
                        <a:lnTo>
                          <a:pt x="1185" y="1717"/>
                        </a:lnTo>
                        <a:lnTo>
                          <a:pt x="1190" y="1733"/>
                        </a:lnTo>
                        <a:lnTo>
                          <a:pt x="1188" y="1725"/>
                        </a:lnTo>
                        <a:lnTo>
                          <a:pt x="1181" y="1699"/>
                        </a:lnTo>
                        <a:lnTo>
                          <a:pt x="1170" y="1657"/>
                        </a:lnTo>
                        <a:lnTo>
                          <a:pt x="1154" y="1602"/>
                        </a:lnTo>
                        <a:lnTo>
                          <a:pt x="1135" y="1535"/>
                        </a:lnTo>
                        <a:lnTo>
                          <a:pt x="1114" y="1457"/>
                        </a:lnTo>
                        <a:lnTo>
                          <a:pt x="1090" y="1370"/>
                        </a:lnTo>
                        <a:lnTo>
                          <a:pt x="1064" y="1274"/>
                        </a:lnTo>
                        <a:lnTo>
                          <a:pt x="1037" y="1174"/>
                        </a:lnTo>
                        <a:lnTo>
                          <a:pt x="1009" y="1068"/>
                        </a:lnTo>
                        <a:lnTo>
                          <a:pt x="980" y="959"/>
                        </a:lnTo>
                        <a:lnTo>
                          <a:pt x="950" y="847"/>
                        </a:lnTo>
                        <a:lnTo>
                          <a:pt x="922" y="736"/>
                        </a:lnTo>
                        <a:lnTo>
                          <a:pt x="894" y="627"/>
                        </a:lnTo>
                        <a:lnTo>
                          <a:pt x="868" y="519"/>
                        </a:lnTo>
                        <a:lnTo>
                          <a:pt x="843" y="417"/>
                        </a:lnTo>
                        <a:lnTo>
                          <a:pt x="834" y="368"/>
                        </a:lnTo>
                        <a:lnTo>
                          <a:pt x="825" y="324"/>
                        </a:lnTo>
                        <a:lnTo>
                          <a:pt x="819" y="283"/>
                        </a:lnTo>
                        <a:lnTo>
                          <a:pt x="813" y="245"/>
                        </a:lnTo>
                        <a:lnTo>
                          <a:pt x="811" y="210"/>
                        </a:lnTo>
                        <a:lnTo>
                          <a:pt x="810" y="179"/>
                        </a:lnTo>
                        <a:lnTo>
                          <a:pt x="810" y="149"/>
                        </a:lnTo>
                        <a:lnTo>
                          <a:pt x="812" y="125"/>
                        </a:lnTo>
                        <a:lnTo>
                          <a:pt x="816" y="102"/>
                        </a:lnTo>
                        <a:lnTo>
                          <a:pt x="821" y="81"/>
                        </a:lnTo>
                        <a:lnTo>
                          <a:pt x="827" y="64"/>
                        </a:lnTo>
                        <a:lnTo>
                          <a:pt x="835" y="48"/>
                        </a:lnTo>
                        <a:lnTo>
                          <a:pt x="843" y="35"/>
                        </a:lnTo>
                        <a:lnTo>
                          <a:pt x="853" y="25"/>
                        </a:lnTo>
                        <a:lnTo>
                          <a:pt x="863" y="16"/>
                        </a:lnTo>
                        <a:lnTo>
                          <a:pt x="875" y="9"/>
                        </a:lnTo>
                        <a:lnTo>
                          <a:pt x="887" y="4"/>
                        </a:lnTo>
                        <a:lnTo>
                          <a:pt x="899" y="1"/>
                        </a:lnTo>
                        <a:lnTo>
                          <a:pt x="913" y="0"/>
                        </a:lnTo>
                        <a:lnTo>
                          <a:pt x="926" y="0"/>
                        </a:lnTo>
                        <a:lnTo>
                          <a:pt x="941" y="2"/>
                        </a:lnTo>
                        <a:lnTo>
                          <a:pt x="955" y="4"/>
                        </a:lnTo>
                        <a:lnTo>
                          <a:pt x="969" y="9"/>
                        </a:lnTo>
                        <a:lnTo>
                          <a:pt x="984" y="14"/>
                        </a:lnTo>
                        <a:lnTo>
                          <a:pt x="999" y="21"/>
                        </a:lnTo>
                        <a:lnTo>
                          <a:pt x="1013" y="27"/>
                        </a:lnTo>
                        <a:lnTo>
                          <a:pt x="1028" y="36"/>
                        </a:lnTo>
                        <a:lnTo>
                          <a:pt x="1042" y="43"/>
                        </a:lnTo>
                        <a:lnTo>
                          <a:pt x="1056" y="53"/>
                        </a:lnTo>
                        <a:lnTo>
                          <a:pt x="1070" y="63"/>
                        </a:lnTo>
                        <a:lnTo>
                          <a:pt x="1083" y="73"/>
                        </a:lnTo>
                        <a:lnTo>
                          <a:pt x="1096" y="82"/>
                        </a:lnTo>
                        <a:lnTo>
                          <a:pt x="1109" y="95"/>
                        </a:lnTo>
                        <a:lnTo>
                          <a:pt x="1123" y="116"/>
                        </a:lnTo>
                        <a:lnTo>
                          <a:pt x="1139" y="142"/>
                        </a:lnTo>
                        <a:lnTo>
                          <a:pt x="1155" y="173"/>
                        </a:lnTo>
                        <a:lnTo>
                          <a:pt x="1172" y="210"/>
                        </a:lnTo>
                        <a:lnTo>
                          <a:pt x="1189" y="251"/>
                        </a:lnTo>
                        <a:lnTo>
                          <a:pt x="1209" y="297"/>
                        </a:lnTo>
                        <a:lnTo>
                          <a:pt x="1227" y="346"/>
                        </a:lnTo>
                        <a:lnTo>
                          <a:pt x="1247" y="399"/>
                        </a:lnTo>
                        <a:lnTo>
                          <a:pt x="1267" y="455"/>
                        </a:lnTo>
                        <a:lnTo>
                          <a:pt x="1288" y="513"/>
                        </a:lnTo>
                        <a:lnTo>
                          <a:pt x="1308" y="572"/>
                        </a:lnTo>
                        <a:lnTo>
                          <a:pt x="1348" y="697"/>
                        </a:lnTo>
                        <a:lnTo>
                          <a:pt x="1388" y="823"/>
                        </a:lnTo>
                        <a:lnTo>
                          <a:pt x="1427" y="949"/>
                        </a:lnTo>
                        <a:lnTo>
                          <a:pt x="1464" y="1069"/>
                        </a:lnTo>
                        <a:lnTo>
                          <a:pt x="1496" y="1180"/>
                        </a:lnTo>
                        <a:lnTo>
                          <a:pt x="1525" y="1280"/>
                        </a:lnTo>
                        <a:lnTo>
                          <a:pt x="1549" y="1364"/>
                        </a:lnTo>
                        <a:lnTo>
                          <a:pt x="1568" y="1428"/>
                        </a:lnTo>
                        <a:lnTo>
                          <a:pt x="1579" y="1469"/>
                        </a:lnTo>
                        <a:lnTo>
                          <a:pt x="1583" y="1484"/>
                        </a:lnTo>
                        <a:lnTo>
                          <a:pt x="1579" y="1467"/>
                        </a:lnTo>
                        <a:lnTo>
                          <a:pt x="1568" y="1418"/>
                        </a:lnTo>
                        <a:lnTo>
                          <a:pt x="1551" y="1343"/>
                        </a:lnTo>
                        <a:lnTo>
                          <a:pt x="1531" y="1244"/>
                        </a:lnTo>
                        <a:lnTo>
                          <a:pt x="1507" y="1128"/>
                        </a:lnTo>
                        <a:lnTo>
                          <a:pt x="1483" y="1001"/>
                        </a:lnTo>
                        <a:lnTo>
                          <a:pt x="1471" y="933"/>
                        </a:lnTo>
                        <a:lnTo>
                          <a:pt x="1459" y="863"/>
                        </a:lnTo>
                        <a:lnTo>
                          <a:pt x="1449" y="793"/>
                        </a:lnTo>
                        <a:lnTo>
                          <a:pt x="1438" y="723"/>
                        </a:lnTo>
                        <a:lnTo>
                          <a:pt x="1428" y="652"/>
                        </a:lnTo>
                        <a:lnTo>
                          <a:pt x="1421" y="582"/>
                        </a:lnTo>
                        <a:lnTo>
                          <a:pt x="1413" y="514"/>
                        </a:lnTo>
                        <a:lnTo>
                          <a:pt x="1408" y="448"/>
                        </a:lnTo>
                        <a:lnTo>
                          <a:pt x="1403" y="384"/>
                        </a:lnTo>
                        <a:lnTo>
                          <a:pt x="1402" y="324"/>
                        </a:lnTo>
                        <a:lnTo>
                          <a:pt x="1402" y="267"/>
                        </a:lnTo>
                        <a:lnTo>
                          <a:pt x="1404" y="214"/>
                        </a:lnTo>
                        <a:lnTo>
                          <a:pt x="1410" y="167"/>
                        </a:lnTo>
                        <a:lnTo>
                          <a:pt x="1417" y="123"/>
                        </a:lnTo>
                        <a:lnTo>
                          <a:pt x="1427" y="88"/>
                        </a:lnTo>
                        <a:lnTo>
                          <a:pt x="1441" y="58"/>
                        </a:lnTo>
                        <a:lnTo>
                          <a:pt x="1457" y="35"/>
                        </a:lnTo>
                        <a:lnTo>
                          <a:pt x="1477" y="20"/>
                        </a:lnTo>
                        <a:lnTo>
                          <a:pt x="1501" y="13"/>
                        </a:lnTo>
                        <a:lnTo>
                          <a:pt x="1529" y="15"/>
                        </a:lnTo>
                        <a:lnTo>
                          <a:pt x="1558" y="26"/>
                        </a:lnTo>
                        <a:lnTo>
                          <a:pt x="1586" y="43"/>
                        </a:lnTo>
                        <a:lnTo>
                          <a:pt x="1613" y="68"/>
                        </a:lnTo>
                        <a:lnTo>
                          <a:pt x="1640" y="99"/>
                        </a:lnTo>
                        <a:lnTo>
                          <a:pt x="1666" y="134"/>
                        </a:lnTo>
                        <a:lnTo>
                          <a:pt x="1691" y="176"/>
                        </a:lnTo>
                        <a:lnTo>
                          <a:pt x="1714" y="222"/>
                        </a:lnTo>
                        <a:lnTo>
                          <a:pt x="1738" y="273"/>
                        </a:lnTo>
                        <a:lnTo>
                          <a:pt x="1761" y="326"/>
                        </a:lnTo>
                        <a:lnTo>
                          <a:pt x="1783" y="383"/>
                        </a:lnTo>
                        <a:lnTo>
                          <a:pt x="1803" y="443"/>
                        </a:lnTo>
                        <a:lnTo>
                          <a:pt x="1823" y="505"/>
                        </a:lnTo>
                        <a:lnTo>
                          <a:pt x="1842" y="569"/>
                        </a:lnTo>
                        <a:lnTo>
                          <a:pt x="1860" y="634"/>
                        </a:lnTo>
                        <a:lnTo>
                          <a:pt x="1878" y="700"/>
                        </a:lnTo>
                        <a:lnTo>
                          <a:pt x="1894" y="766"/>
                        </a:lnTo>
                        <a:lnTo>
                          <a:pt x="1909" y="832"/>
                        </a:lnTo>
                        <a:lnTo>
                          <a:pt x="1923" y="897"/>
                        </a:lnTo>
                        <a:lnTo>
                          <a:pt x="1937" y="961"/>
                        </a:lnTo>
                        <a:lnTo>
                          <a:pt x="1950" y="1024"/>
                        </a:lnTo>
                        <a:lnTo>
                          <a:pt x="1972" y="1141"/>
                        </a:lnTo>
                        <a:lnTo>
                          <a:pt x="1990" y="1246"/>
                        </a:lnTo>
                        <a:lnTo>
                          <a:pt x="2004" y="1335"/>
                        </a:lnTo>
                        <a:lnTo>
                          <a:pt x="2015" y="1403"/>
                        </a:lnTo>
                        <a:lnTo>
                          <a:pt x="2021" y="1446"/>
                        </a:lnTo>
                        <a:lnTo>
                          <a:pt x="2024" y="1462"/>
                        </a:lnTo>
                        <a:lnTo>
                          <a:pt x="2025" y="1462"/>
                        </a:lnTo>
                        <a:lnTo>
                          <a:pt x="2030" y="1459"/>
                        </a:lnTo>
                        <a:lnTo>
                          <a:pt x="2037" y="1456"/>
                        </a:lnTo>
                        <a:lnTo>
                          <a:pt x="2045" y="1450"/>
                        </a:lnTo>
                        <a:lnTo>
                          <a:pt x="2055" y="1440"/>
                        </a:lnTo>
                        <a:lnTo>
                          <a:pt x="2065" y="1427"/>
                        </a:lnTo>
                        <a:lnTo>
                          <a:pt x="2069" y="1418"/>
                        </a:lnTo>
                        <a:lnTo>
                          <a:pt x="2074" y="1410"/>
                        </a:lnTo>
                        <a:lnTo>
                          <a:pt x="2079" y="1399"/>
                        </a:lnTo>
                        <a:lnTo>
                          <a:pt x="2083" y="1387"/>
                        </a:lnTo>
                        <a:lnTo>
                          <a:pt x="2087" y="1374"/>
                        </a:lnTo>
                        <a:lnTo>
                          <a:pt x="2091" y="1360"/>
                        </a:lnTo>
                        <a:lnTo>
                          <a:pt x="2094" y="1344"/>
                        </a:lnTo>
                        <a:lnTo>
                          <a:pt x="2096" y="1326"/>
                        </a:lnTo>
                        <a:lnTo>
                          <a:pt x="2098" y="1307"/>
                        </a:lnTo>
                        <a:lnTo>
                          <a:pt x="2099" y="1285"/>
                        </a:lnTo>
                        <a:lnTo>
                          <a:pt x="2099" y="1263"/>
                        </a:lnTo>
                        <a:lnTo>
                          <a:pt x="2098" y="1239"/>
                        </a:lnTo>
                        <a:lnTo>
                          <a:pt x="2096" y="1212"/>
                        </a:lnTo>
                        <a:lnTo>
                          <a:pt x="2094" y="1184"/>
                        </a:lnTo>
                        <a:lnTo>
                          <a:pt x="2089" y="1153"/>
                        </a:lnTo>
                        <a:lnTo>
                          <a:pt x="2084" y="1120"/>
                        </a:lnTo>
                        <a:lnTo>
                          <a:pt x="2078" y="1085"/>
                        </a:lnTo>
                        <a:lnTo>
                          <a:pt x="2070" y="1048"/>
                        </a:lnTo>
                        <a:lnTo>
                          <a:pt x="2060" y="1008"/>
                        </a:lnTo>
                        <a:lnTo>
                          <a:pt x="2049" y="966"/>
                        </a:lnTo>
                        <a:lnTo>
                          <a:pt x="2040" y="923"/>
                        </a:lnTo>
                        <a:lnTo>
                          <a:pt x="2031" y="879"/>
                        </a:lnTo>
                        <a:lnTo>
                          <a:pt x="2026" y="833"/>
                        </a:lnTo>
                        <a:lnTo>
                          <a:pt x="2022" y="788"/>
                        </a:lnTo>
                        <a:lnTo>
                          <a:pt x="2021" y="743"/>
                        </a:lnTo>
                        <a:lnTo>
                          <a:pt x="2022" y="699"/>
                        </a:lnTo>
                        <a:lnTo>
                          <a:pt x="2026" y="657"/>
                        </a:lnTo>
                        <a:lnTo>
                          <a:pt x="2030" y="615"/>
                        </a:lnTo>
                        <a:lnTo>
                          <a:pt x="2037" y="575"/>
                        </a:lnTo>
                        <a:lnTo>
                          <a:pt x="2045" y="538"/>
                        </a:lnTo>
                        <a:lnTo>
                          <a:pt x="2055" y="502"/>
                        </a:lnTo>
                        <a:lnTo>
                          <a:pt x="2066" y="470"/>
                        </a:lnTo>
                        <a:lnTo>
                          <a:pt x="2079" y="440"/>
                        </a:lnTo>
                        <a:lnTo>
                          <a:pt x="2092" y="414"/>
                        </a:lnTo>
                        <a:lnTo>
                          <a:pt x="2107" y="393"/>
                        </a:lnTo>
                        <a:lnTo>
                          <a:pt x="2123" y="376"/>
                        </a:lnTo>
                        <a:lnTo>
                          <a:pt x="2139" y="363"/>
                        </a:lnTo>
                        <a:lnTo>
                          <a:pt x="2156" y="355"/>
                        </a:lnTo>
                        <a:lnTo>
                          <a:pt x="2175" y="352"/>
                        </a:lnTo>
                        <a:lnTo>
                          <a:pt x="2193" y="355"/>
                        </a:lnTo>
                        <a:lnTo>
                          <a:pt x="2213" y="365"/>
                        </a:lnTo>
                        <a:lnTo>
                          <a:pt x="2232" y="380"/>
                        </a:lnTo>
                        <a:lnTo>
                          <a:pt x="2252" y="403"/>
                        </a:lnTo>
                        <a:lnTo>
                          <a:pt x="2271" y="432"/>
                        </a:lnTo>
                        <a:lnTo>
                          <a:pt x="2292" y="470"/>
                        </a:lnTo>
                        <a:lnTo>
                          <a:pt x="2311" y="514"/>
                        </a:lnTo>
                        <a:lnTo>
                          <a:pt x="2330" y="567"/>
                        </a:lnTo>
                        <a:lnTo>
                          <a:pt x="2350" y="630"/>
                        </a:lnTo>
                        <a:lnTo>
                          <a:pt x="2369" y="700"/>
                        </a:lnTo>
                        <a:lnTo>
                          <a:pt x="2388" y="780"/>
                        </a:lnTo>
                        <a:lnTo>
                          <a:pt x="2406" y="870"/>
                        </a:lnTo>
                        <a:lnTo>
                          <a:pt x="2423" y="969"/>
                        </a:lnTo>
                        <a:lnTo>
                          <a:pt x="2456" y="1170"/>
                        </a:lnTo>
                        <a:lnTo>
                          <a:pt x="2487" y="1350"/>
                        </a:lnTo>
                        <a:lnTo>
                          <a:pt x="2517" y="1514"/>
                        </a:lnTo>
                        <a:lnTo>
                          <a:pt x="2544" y="1662"/>
                        </a:lnTo>
                        <a:lnTo>
                          <a:pt x="2570" y="1794"/>
                        </a:lnTo>
                        <a:lnTo>
                          <a:pt x="2594" y="1913"/>
                        </a:lnTo>
                        <a:lnTo>
                          <a:pt x="2616" y="2019"/>
                        </a:lnTo>
                        <a:lnTo>
                          <a:pt x="2634" y="2115"/>
                        </a:lnTo>
                        <a:lnTo>
                          <a:pt x="2651" y="2200"/>
                        </a:lnTo>
                        <a:lnTo>
                          <a:pt x="2664" y="2278"/>
                        </a:lnTo>
                        <a:lnTo>
                          <a:pt x="2670" y="2315"/>
                        </a:lnTo>
                        <a:lnTo>
                          <a:pt x="2675" y="2349"/>
                        </a:lnTo>
                        <a:lnTo>
                          <a:pt x="2679" y="2382"/>
                        </a:lnTo>
                        <a:lnTo>
                          <a:pt x="2683" y="2415"/>
                        </a:lnTo>
                        <a:lnTo>
                          <a:pt x="2685" y="2445"/>
                        </a:lnTo>
                        <a:lnTo>
                          <a:pt x="2687" y="2475"/>
                        </a:lnTo>
                        <a:lnTo>
                          <a:pt x="2688" y="2503"/>
                        </a:lnTo>
                        <a:lnTo>
                          <a:pt x="2688" y="2533"/>
                        </a:lnTo>
                        <a:lnTo>
                          <a:pt x="2687" y="2561"/>
                        </a:lnTo>
                        <a:lnTo>
                          <a:pt x="2685" y="2588"/>
                        </a:lnTo>
                        <a:lnTo>
                          <a:pt x="2683" y="2616"/>
                        </a:lnTo>
                        <a:lnTo>
                          <a:pt x="2678" y="2643"/>
                        </a:lnTo>
                        <a:lnTo>
                          <a:pt x="2674" y="2670"/>
                        </a:lnTo>
                        <a:lnTo>
                          <a:pt x="2670" y="2696"/>
                        </a:lnTo>
                        <a:lnTo>
                          <a:pt x="2664" y="2721"/>
                        </a:lnTo>
                        <a:lnTo>
                          <a:pt x="2660" y="2745"/>
                        </a:lnTo>
                        <a:lnTo>
                          <a:pt x="2648" y="2787"/>
                        </a:lnTo>
                        <a:lnTo>
                          <a:pt x="2636" y="2826"/>
                        </a:lnTo>
                        <a:lnTo>
                          <a:pt x="2623" y="2860"/>
                        </a:lnTo>
                        <a:lnTo>
                          <a:pt x="2610" y="2890"/>
                        </a:lnTo>
                        <a:lnTo>
                          <a:pt x="2597" y="2917"/>
                        </a:lnTo>
                        <a:lnTo>
                          <a:pt x="2585" y="2938"/>
                        </a:lnTo>
                        <a:lnTo>
                          <a:pt x="2574" y="2958"/>
                        </a:lnTo>
                        <a:lnTo>
                          <a:pt x="2562" y="2973"/>
                        </a:lnTo>
                        <a:lnTo>
                          <a:pt x="2551" y="2986"/>
                        </a:lnTo>
                        <a:lnTo>
                          <a:pt x="2542" y="2996"/>
                        </a:lnTo>
                        <a:lnTo>
                          <a:pt x="2529" y="3009"/>
                        </a:lnTo>
                        <a:lnTo>
                          <a:pt x="2524" y="3012"/>
                        </a:lnTo>
                        <a:lnTo>
                          <a:pt x="2527" y="3022"/>
                        </a:lnTo>
                        <a:lnTo>
                          <a:pt x="2534" y="3048"/>
                        </a:lnTo>
                        <a:lnTo>
                          <a:pt x="2543" y="3089"/>
                        </a:lnTo>
                        <a:lnTo>
                          <a:pt x="2556" y="3143"/>
                        </a:lnTo>
                        <a:lnTo>
                          <a:pt x="2571" y="3205"/>
                        </a:lnTo>
                        <a:lnTo>
                          <a:pt x="2589" y="3275"/>
                        </a:lnTo>
                        <a:lnTo>
                          <a:pt x="2607" y="3349"/>
                        </a:lnTo>
                        <a:lnTo>
                          <a:pt x="2627" y="3425"/>
                        </a:lnTo>
                        <a:lnTo>
                          <a:pt x="1559" y="3793"/>
                        </a:lnTo>
                        <a:lnTo>
                          <a:pt x="1559" y="3793"/>
                        </a:lnTo>
                        <a:close/>
                      </a:path>
                    </a:pathLst>
                  </a:custGeom>
                  <a:solidFill>
                    <a:srgbClr val="FFBD8B"/>
                  </a:solidFill>
                  <a:ln>
                    <a:noFill/>
                  </a:ln>
                </p:spPr>
                <p:txBody>
                  <a:bodyPr wrap="square" lIns="91440" tIns="45720" rIns="91440" bIns="45720" anchor="ctr">
                    <a:normAutofit/>
                  </a:bodyPr>
                  <a:lstStyle/>
                  <a:p>
                    <a:pPr algn="ctr"/>
                    <a:endParaRPr/>
                  </a:p>
                </p:txBody>
              </p:sp>
            </p:grpSp>
          </p:grpSp>
          <p:grpSp>
            <p:nvGrpSpPr>
              <p:cNvPr id="23" name="íśľíḑê">
                <a:extLst>
                  <a:ext uri="{FF2B5EF4-FFF2-40B4-BE49-F238E27FC236}">
                    <a16:creationId xmlns:a16="http://schemas.microsoft.com/office/drawing/2014/main" id="{7827F853-2AE7-48F6-AE03-EA2E47357025}"/>
                  </a:ext>
                </a:extLst>
              </p:cNvPr>
              <p:cNvGrpSpPr/>
              <p:nvPr/>
            </p:nvGrpSpPr>
            <p:grpSpPr>
              <a:xfrm>
                <a:off x="2194814" y="3929599"/>
                <a:ext cx="1502816" cy="1843865"/>
                <a:chOff x="166254" y="4184498"/>
                <a:chExt cx="1436666" cy="1762702"/>
              </a:xfrm>
            </p:grpSpPr>
            <p:sp>
              <p:nvSpPr>
                <p:cNvPr id="24" name="iṣļidè">
                  <a:extLst>
                    <a:ext uri="{FF2B5EF4-FFF2-40B4-BE49-F238E27FC236}">
                      <a16:creationId xmlns:a16="http://schemas.microsoft.com/office/drawing/2014/main" id="{1D773326-CE07-4F51-9179-0528510951DA}"/>
                    </a:ext>
                  </a:extLst>
                </p:cNvPr>
                <p:cNvSpPr/>
                <p:nvPr/>
              </p:nvSpPr>
              <p:spPr bwMode="auto">
                <a:xfrm>
                  <a:off x="220944" y="4184498"/>
                  <a:ext cx="1381976" cy="1762702"/>
                </a:xfrm>
                <a:custGeom>
                  <a:avLst/>
                  <a:gdLst>
                    <a:gd name="T0" fmla="*/ 17 w 3283"/>
                    <a:gd name="T1" fmla="*/ 411 h 4187"/>
                    <a:gd name="T2" fmla="*/ 2685 w 3283"/>
                    <a:gd name="T3" fmla="*/ 0 h 4187"/>
                    <a:gd name="T4" fmla="*/ 2689 w 3283"/>
                    <a:gd name="T5" fmla="*/ 0 h 4187"/>
                    <a:gd name="T6" fmla="*/ 2694 w 3283"/>
                    <a:gd name="T7" fmla="*/ 1 h 4187"/>
                    <a:gd name="T8" fmla="*/ 2697 w 3283"/>
                    <a:gd name="T9" fmla="*/ 2 h 4187"/>
                    <a:gd name="T10" fmla="*/ 2700 w 3283"/>
                    <a:gd name="T11" fmla="*/ 4 h 4187"/>
                    <a:gd name="T12" fmla="*/ 2703 w 3283"/>
                    <a:gd name="T13" fmla="*/ 6 h 4187"/>
                    <a:gd name="T14" fmla="*/ 2706 w 3283"/>
                    <a:gd name="T15" fmla="*/ 9 h 4187"/>
                    <a:gd name="T16" fmla="*/ 2708 w 3283"/>
                    <a:gd name="T17" fmla="*/ 13 h 4187"/>
                    <a:gd name="T18" fmla="*/ 2709 w 3283"/>
                    <a:gd name="T19" fmla="*/ 17 h 4187"/>
                    <a:gd name="T20" fmla="*/ 3283 w 3283"/>
                    <a:gd name="T21" fmla="*/ 3752 h 4187"/>
                    <a:gd name="T22" fmla="*/ 3283 w 3283"/>
                    <a:gd name="T23" fmla="*/ 3757 h 4187"/>
                    <a:gd name="T24" fmla="*/ 3282 w 3283"/>
                    <a:gd name="T25" fmla="*/ 3761 h 4187"/>
                    <a:gd name="T26" fmla="*/ 3281 w 3283"/>
                    <a:gd name="T27" fmla="*/ 3764 h 4187"/>
                    <a:gd name="T28" fmla="*/ 3278 w 3283"/>
                    <a:gd name="T29" fmla="*/ 3767 h 4187"/>
                    <a:gd name="T30" fmla="*/ 3276 w 3283"/>
                    <a:gd name="T31" fmla="*/ 3771 h 4187"/>
                    <a:gd name="T32" fmla="*/ 3273 w 3283"/>
                    <a:gd name="T33" fmla="*/ 3773 h 4187"/>
                    <a:gd name="T34" fmla="*/ 3270 w 3283"/>
                    <a:gd name="T35" fmla="*/ 3775 h 4187"/>
                    <a:gd name="T36" fmla="*/ 3265 w 3283"/>
                    <a:gd name="T37" fmla="*/ 3776 h 4187"/>
                    <a:gd name="T38" fmla="*/ 596 w 3283"/>
                    <a:gd name="T39" fmla="*/ 4186 h 4187"/>
                    <a:gd name="T40" fmla="*/ 592 w 3283"/>
                    <a:gd name="T41" fmla="*/ 4187 h 4187"/>
                    <a:gd name="T42" fmla="*/ 589 w 3283"/>
                    <a:gd name="T43" fmla="*/ 4186 h 4187"/>
                    <a:gd name="T44" fmla="*/ 584 w 3283"/>
                    <a:gd name="T45" fmla="*/ 4185 h 4187"/>
                    <a:gd name="T46" fmla="*/ 581 w 3283"/>
                    <a:gd name="T47" fmla="*/ 4183 h 4187"/>
                    <a:gd name="T48" fmla="*/ 579 w 3283"/>
                    <a:gd name="T49" fmla="*/ 4181 h 4187"/>
                    <a:gd name="T50" fmla="*/ 576 w 3283"/>
                    <a:gd name="T51" fmla="*/ 4177 h 4187"/>
                    <a:gd name="T52" fmla="*/ 575 w 3283"/>
                    <a:gd name="T53" fmla="*/ 4173 h 4187"/>
                    <a:gd name="T54" fmla="*/ 574 w 3283"/>
                    <a:gd name="T55" fmla="*/ 4170 h 4187"/>
                    <a:gd name="T56" fmla="*/ 0 w 3283"/>
                    <a:gd name="T57" fmla="*/ 433 h 4187"/>
                    <a:gd name="T58" fmla="*/ 0 w 3283"/>
                    <a:gd name="T59" fmla="*/ 430 h 4187"/>
                    <a:gd name="T60" fmla="*/ 0 w 3283"/>
                    <a:gd name="T61" fmla="*/ 426 h 4187"/>
                    <a:gd name="T62" fmla="*/ 2 w 3283"/>
                    <a:gd name="T63" fmla="*/ 422 h 4187"/>
                    <a:gd name="T64" fmla="*/ 3 w 3283"/>
                    <a:gd name="T65" fmla="*/ 418 h 4187"/>
                    <a:gd name="T66" fmla="*/ 6 w 3283"/>
                    <a:gd name="T67" fmla="*/ 416 h 4187"/>
                    <a:gd name="T68" fmla="*/ 9 w 3283"/>
                    <a:gd name="T69" fmla="*/ 413 h 4187"/>
                    <a:gd name="T70" fmla="*/ 13 w 3283"/>
                    <a:gd name="T71" fmla="*/ 412 h 4187"/>
                    <a:gd name="T72" fmla="*/ 17 w 3283"/>
                    <a:gd name="T73" fmla="*/ 411 h 4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83" h="4187">
                      <a:moveTo>
                        <a:pt x="17" y="411"/>
                      </a:moveTo>
                      <a:lnTo>
                        <a:pt x="2685" y="0"/>
                      </a:lnTo>
                      <a:lnTo>
                        <a:pt x="2689" y="0"/>
                      </a:lnTo>
                      <a:lnTo>
                        <a:pt x="2694" y="1"/>
                      </a:lnTo>
                      <a:lnTo>
                        <a:pt x="2697" y="2"/>
                      </a:lnTo>
                      <a:lnTo>
                        <a:pt x="2700" y="4"/>
                      </a:lnTo>
                      <a:lnTo>
                        <a:pt x="2703" y="6"/>
                      </a:lnTo>
                      <a:lnTo>
                        <a:pt x="2706" y="9"/>
                      </a:lnTo>
                      <a:lnTo>
                        <a:pt x="2708" y="13"/>
                      </a:lnTo>
                      <a:lnTo>
                        <a:pt x="2709" y="17"/>
                      </a:lnTo>
                      <a:lnTo>
                        <a:pt x="3283" y="3752"/>
                      </a:lnTo>
                      <a:lnTo>
                        <a:pt x="3283" y="3757"/>
                      </a:lnTo>
                      <a:lnTo>
                        <a:pt x="3282" y="3761"/>
                      </a:lnTo>
                      <a:lnTo>
                        <a:pt x="3281" y="3764"/>
                      </a:lnTo>
                      <a:lnTo>
                        <a:pt x="3278" y="3767"/>
                      </a:lnTo>
                      <a:lnTo>
                        <a:pt x="3276" y="3771"/>
                      </a:lnTo>
                      <a:lnTo>
                        <a:pt x="3273" y="3773"/>
                      </a:lnTo>
                      <a:lnTo>
                        <a:pt x="3270" y="3775"/>
                      </a:lnTo>
                      <a:lnTo>
                        <a:pt x="3265" y="3776"/>
                      </a:lnTo>
                      <a:lnTo>
                        <a:pt x="596" y="4186"/>
                      </a:lnTo>
                      <a:lnTo>
                        <a:pt x="592" y="4187"/>
                      </a:lnTo>
                      <a:lnTo>
                        <a:pt x="589" y="4186"/>
                      </a:lnTo>
                      <a:lnTo>
                        <a:pt x="584" y="4185"/>
                      </a:lnTo>
                      <a:lnTo>
                        <a:pt x="581" y="4183"/>
                      </a:lnTo>
                      <a:lnTo>
                        <a:pt x="579" y="4181"/>
                      </a:lnTo>
                      <a:lnTo>
                        <a:pt x="576" y="4177"/>
                      </a:lnTo>
                      <a:lnTo>
                        <a:pt x="575" y="4173"/>
                      </a:lnTo>
                      <a:lnTo>
                        <a:pt x="574" y="4170"/>
                      </a:lnTo>
                      <a:lnTo>
                        <a:pt x="0" y="433"/>
                      </a:lnTo>
                      <a:lnTo>
                        <a:pt x="0" y="430"/>
                      </a:lnTo>
                      <a:lnTo>
                        <a:pt x="0" y="426"/>
                      </a:lnTo>
                      <a:lnTo>
                        <a:pt x="2" y="422"/>
                      </a:lnTo>
                      <a:lnTo>
                        <a:pt x="3" y="418"/>
                      </a:lnTo>
                      <a:lnTo>
                        <a:pt x="6" y="416"/>
                      </a:lnTo>
                      <a:lnTo>
                        <a:pt x="9" y="413"/>
                      </a:lnTo>
                      <a:lnTo>
                        <a:pt x="13" y="412"/>
                      </a:lnTo>
                      <a:lnTo>
                        <a:pt x="17" y="411"/>
                      </a:lnTo>
                      <a:close/>
                    </a:path>
                  </a:pathLst>
                </a:custGeom>
                <a:solidFill>
                  <a:srgbClr val="F0EDED"/>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a:bodyPr>
                <a:lstStyle/>
                <a:p>
                  <a:pPr algn="ctr"/>
                  <a:endParaRPr/>
                </a:p>
              </p:txBody>
            </p:sp>
            <p:sp>
              <p:nvSpPr>
                <p:cNvPr id="25" name="îsḻídè">
                  <a:extLst>
                    <a:ext uri="{FF2B5EF4-FFF2-40B4-BE49-F238E27FC236}">
                      <a16:creationId xmlns:a16="http://schemas.microsoft.com/office/drawing/2014/main" id="{60A4F675-F2E2-451C-9A6D-546DD65919A8}"/>
                    </a:ext>
                  </a:extLst>
                </p:cNvPr>
                <p:cNvSpPr/>
                <p:nvPr/>
              </p:nvSpPr>
              <p:spPr bwMode="auto">
                <a:xfrm>
                  <a:off x="166254" y="4443223"/>
                  <a:ext cx="351279" cy="1421941"/>
                </a:xfrm>
                <a:custGeom>
                  <a:avLst/>
                  <a:gdLst>
                    <a:gd name="T0" fmla="*/ 324 w 835"/>
                    <a:gd name="T1" fmla="*/ 27 h 3383"/>
                    <a:gd name="T2" fmla="*/ 341 w 835"/>
                    <a:gd name="T3" fmla="*/ 112 h 3383"/>
                    <a:gd name="T4" fmla="*/ 97 w 835"/>
                    <a:gd name="T5" fmla="*/ 195 h 3383"/>
                    <a:gd name="T6" fmla="*/ 13 w 835"/>
                    <a:gd name="T7" fmla="*/ 156 h 3383"/>
                    <a:gd name="T8" fmla="*/ 12 w 835"/>
                    <a:gd name="T9" fmla="*/ 68 h 3383"/>
                    <a:gd name="T10" fmla="*/ 748 w 835"/>
                    <a:gd name="T11" fmla="*/ 3188 h 3383"/>
                    <a:gd name="T12" fmla="*/ 827 w 835"/>
                    <a:gd name="T13" fmla="*/ 3234 h 3383"/>
                    <a:gd name="T14" fmla="*/ 819 w 835"/>
                    <a:gd name="T15" fmla="*/ 3321 h 3383"/>
                    <a:gd name="T16" fmla="*/ 561 w 835"/>
                    <a:gd name="T17" fmla="*/ 3383 h 3383"/>
                    <a:gd name="T18" fmla="*/ 492 w 835"/>
                    <a:gd name="T19" fmla="*/ 3320 h 3383"/>
                    <a:gd name="T20" fmla="*/ 517 w 835"/>
                    <a:gd name="T21" fmla="*/ 3237 h 3383"/>
                    <a:gd name="T22" fmla="*/ 723 w 835"/>
                    <a:gd name="T23" fmla="*/ 2870 h 3383"/>
                    <a:gd name="T24" fmla="*/ 786 w 835"/>
                    <a:gd name="T25" fmla="*/ 2939 h 3383"/>
                    <a:gd name="T26" fmla="*/ 753 w 835"/>
                    <a:gd name="T27" fmla="*/ 3019 h 3383"/>
                    <a:gd name="T28" fmla="*/ 488 w 835"/>
                    <a:gd name="T29" fmla="*/ 3056 h 3383"/>
                    <a:gd name="T30" fmla="*/ 441 w 835"/>
                    <a:gd name="T31" fmla="*/ 2983 h 3383"/>
                    <a:gd name="T32" fmla="*/ 487 w 835"/>
                    <a:gd name="T33" fmla="*/ 2903 h 3383"/>
                    <a:gd name="T34" fmla="*/ 696 w 835"/>
                    <a:gd name="T35" fmla="*/ 2561 h 3383"/>
                    <a:gd name="T36" fmla="*/ 737 w 835"/>
                    <a:gd name="T37" fmla="*/ 2637 h 3383"/>
                    <a:gd name="T38" fmla="*/ 683 w 835"/>
                    <a:gd name="T39" fmla="*/ 2712 h 3383"/>
                    <a:gd name="T40" fmla="*/ 419 w 835"/>
                    <a:gd name="T41" fmla="*/ 2723 h 3383"/>
                    <a:gd name="T42" fmla="*/ 394 w 835"/>
                    <a:gd name="T43" fmla="*/ 2639 h 3383"/>
                    <a:gd name="T44" fmla="*/ 463 w 835"/>
                    <a:gd name="T45" fmla="*/ 2577 h 3383"/>
                    <a:gd name="T46" fmla="*/ 667 w 835"/>
                    <a:gd name="T47" fmla="*/ 2262 h 3383"/>
                    <a:gd name="T48" fmla="*/ 684 w 835"/>
                    <a:gd name="T49" fmla="*/ 2347 h 3383"/>
                    <a:gd name="T50" fmla="*/ 440 w 835"/>
                    <a:gd name="T51" fmla="*/ 2430 h 3383"/>
                    <a:gd name="T52" fmla="*/ 356 w 835"/>
                    <a:gd name="T53" fmla="*/ 2391 h 3383"/>
                    <a:gd name="T54" fmla="*/ 356 w 835"/>
                    <a:gd name="T55" fmla="*/ 2303 h 3383"/>
                    <a:gd name="T56" fmla="*/ 552 w 835"/>
                    <a:gd name="T57" fmla="*/ 1916 h 3383"/>
                    <a:gd name="T58" fmla="*/ 632 w 835"/>
                    <a:gd name="T59" fmla="*/ 1962 h 3383"/>
                    <a:gd name="T60" fmla="*/ 624 w 835"/>
                    <a:gd name="T61" fmla="*/ 2050 h 3383"/>
                    <a:gd name="T62" fmla="*/ 366 w 835"/>
                    <a:gd name="T63" fmla="*/ 2110 h 3383"/>
                    <a:gd name="T64" fmla="*/ 297 w 835"/>
                    <a:gd name="T65" fmla="*/ 2048 h 3383"/>
                    <a:gd name="T66" fmla="*/ 321 w 835"/>
                    <a:gd name="T67" fmla="*/ 1966 h 3383"/>
                    <a:gd name="T68" fmla="*/ 527 w 835"/>
                    <a:gd name="T69" fmla="*/ 1599 h 3383"/>
                    <a:gd name="T70" fmla="*/ 590 w 835"/>
                    <a:gd name="T71" fmla="*/ 1667 h 3383"/>
                    <a:gd name="T72" fmla="*/ 558 w 835"/>
                    <a:gd name="T73" fmla="*/ 1747 h 3383"/>
                    <a:gd name="T74" fmla="*/ 294 w 835"/>
                    <a:gd name="T75" fmla="*/ 1784 h 3383"/>
                    <a:gd name="T76" fmla="*/ 245 w 835"/>
                    <a:gd name="T77" fmla="*/ 1712 h 3383"/>
                    <a:gd name="T78" fmla="*/ 293 w 835"/>
                    <a:gd name="T79" fmla="*/ 1632 h 3383"/>
                    <a:gd name="T80" fmla="*/ 501 w 835"/>
                    <a:gd name="T81" fmla="*/ 1288 h 3383"/>
                    <a:gd name="T82" fmla="*/ 542 w 835"/>
                    <a:gd name="T83" fmla="*/ 1365 h 3383"/>
                    <a:gd name="T84" fmla="*/ 487 w 835"/>
                    <a:gd name="T85" fmla="*/ 1440 h 3383"/>
                    <a:gd name="T86" fmla="*/ 224 w 835"/>
                    <a:gd name="T87" fmla="*/ 1451 h 3383"/>
                    <a:gd name="T88" fmla="*/ 199 w 835"/>
                    <a:gd name="T89" fmla="*/ 1367 h 3383"/>
                    <a:gd name="T90" fmla="*/ 267 w 835"/>
                    <a:gd name="T91" fmla="*/ 1305 h 3383"/>
                    <a:gd name="T92" fmla="*/ 471 w 835"/>
                    <a:gd name="T93" fmla="*/ 985 h 3383"/>
                    <a:gd name="T94" fmla="*/ 488 w 835"/>
                    <a:gd name="T95" fmla="*/ 1071 h 3383"/>
                    <a:gd name="T96" fmla="*/ 244 w 835"/>
                    <a:gd name="T97" fmla="*/ 1153 h 3383"/>
                    <a:gd name="T98" fmla="*/ 160 w 835"/>
                    <a:gd name="T99" fmla="*/ 1114 h 3383"/>
                    <a:gd name="T100" fmla="*/ 159 w 835"/>
                    <a:gd name="T101" fmla="*/ 1027 h 3383"/>
                    <a:gd name="T102" fmla="*/ 356 w 835"/>
                    <a:gd name="T103" fmla="*/ 639 h 3383"/>
                    <a:gd name="T104" fmla="*/ 435 w 835"/>
                    <a:gd name="T105" fmla="*/ 686 h 3383"/>
                    <a:gd name="T106" fmla="*/ 428 w 835"/>
                    <a:gd name="T107" fmla="*/ 772 h 3383"/>
                    <a:gd name="T108" fmla="*/ 170 w 835"/>
                    <a:gd name="T109" fmla="*/ 834 h 3383"/>
                    <a:gd name="T110" fmla="*/ 100 w 835"/>
                    <a:gd name="T111" fmla="*/ 771 h 3383"/>
                    <a:gd name="T112" fmla="*/ 125 w 835"/>
                    <a:gd name="T113" fmla="*/ 689 h 3383"/>
                    <a:gd name="T114" fmla="*/ 332 w 835"/>
                    <a:gd name="T115" fmla="*/ 322 h 3383"/>
                    <a:gd name="T116" fmla="*/ 394 w 835"/>
                    <a:gd name="T117" fmla="*/ 390 h 3383"/>
                    <a:gd name="T118" fmla="*/ 362 w 835"/>
                    <a:gd name="T119" fmla="*/ 471 h 3383"/>
                    <a:gd name="T120" fmla="*/ 97 w 835"/>
                    <a:gd name="T121" fmla="*/ 507 h 3383"/>
                    <a:gd name="T122" fmla="*/ 49 w 835"/>
                    <a:gd name="T123" fmla="*/ 435 h 3383"/>
                    <a:gd name="T124" fmla="*/ 96 w 835"/>
                    <a:gd name="T125" fmla="*/ 356 h 3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5" h="3383">
                      <a:moveTo>
                        <a:pt x="71" y="28"/>
                      </a:moveTo>
                      <a:lnTo>
                        <a:pt x="250" y="1"/>
                      </a:lnTo>
                      <a:lnTo>
                        <a:pt x="258" y="0"/>
                      </a:lnTo>
                      <a:lnTo>
                        <a:pt x="266" y="0"/>
                      </a:lnTo>
                      <a:lnTo>
                        <a:pt x="274" y="1"/>
                      </a:lnTo>
                      <a:lnTo>
                        <a:pt x="283" y="2"/>
                      </a:lnTo>
                      <a:lnTo>
                        <a:pt x="291" y="5"/>
                      </a:lnTo>
                      <a:lnTo>
                        <a:pt x="298" y="8"/>
                      </a:lnTo>
                      <a:lnTo>
                        <a:pt x="305" y="12"/>
                      </a:lnTo>
                      <a:lnTo>
                        <a:pt x="312" y="16"/>
                      </a:lnTo>
                      <a:lnTo>
                        <a:pt x="318" y="22"/>
                      </a:lnTo>
                      <a:lnTo>
                        <a:pt x="324" y="27"/>
                      </a:lnTo>
                      <a:lnTo>
                        <a:pt x="330" y="33"/>
                      </a:lnTo>
                      <a:lnTo>
                        <a:pt x="334" y="40"/>
                      </a:lnTo>
                      <a:lnTo>
                        <a:pt x="338" y="48"/>
                      </a:lnTo>
                      <a:lnTo>
                        <a:pt x="341" y="55"/>
                      </a:lnTo>
                      <a:lnTo>
                        <a:pt x="344" y="63"/>
                      </a:lnTo>
                      <a:lnTo>
                        <a:pt x="345" y="71"/>
                      </a:lnTo>
                      <a:lnTo>
                        <a:pt x="345" y="71"/>
                      </a:lnTo>
                      <a:lnTo>
                        <a:pt x="346" y="80"/>
                      </a:lnTo>
                      <a:lnTo>
                        <a:pt x="346" y="89"/>
                      </a:lnTo>
                      <a:lnTo>
                        <a:pt x="346" y="96"/>
                      </a:lnTo>
                      <a:lnTo>
                        <a:pt x="344" y="105"/>
                      </a:lnTo>
                      <a:lnTo>
                        <a:pt x="341" y="112"/>
                      </a:lnTo>
                      <a:lnTo>
                        <a:pt x="338" y="120"/>
                      </a:lnTo>
                      <a:lnTo>
                        <a:pt x="334" y="128"/>
                      </a:lnTo>
                      <a:lnTo>
                        <a:pt x="330" y="134"/>
                      </a:lnTo>
                      <a:lnTo>
                        <a:pt x="325" y="141"/>
                      </a:lnTo>
                      <a:lnTo>
                        <a:pt x="319" y="146"/>
                      </a:lnTo>
                      <a:lnTo>
                        <a:pt x="313" y="151"/>
                      </a:lnTo>
                      <a:lnTo>
                        <a:pt x="306" y="156"/>
                      </a:lnTo>
                      <a:lnTo>
                        <a:pt x="299" y="160"/>
                      </a:lnTo>
                      <a:lnTo>
                        <a:pt x="292" y="163"/>
                      </a:lnTo>
                      <a:lnTo>
                        <a:pt x="283" y="165"/>
                      </a:lnTo>
                      <a:lnTo>
                        <a:pt x="274" y="168"/>
                      </a:lnTo>
                      <a:lnTo>
                        <a:pt x="97" y="195"/>
                      </a:lnTo>
                      <a:lnTo>
                        <a:pt x="89" y="196"/>
                      </a:lnTo>
                      <a:lnTo>
                        <a:pt x="80" y="196"/>
                      </a:lnTo>
                      <a:lnTo>
                        <a:pt x="71" y="195"/>
                      </a:lnTo>
                      <a:lnTo>
                        <a:pt x="64" y="194"/>
                      </a:lnTo>
                      <a:lnTo>
                        <a:pt x="56" y="190"/>
                      </a:lnTo>
                      <a:lnTo>
                        <a:pt x="49" y="188"/>
                      </a:lnTo>
                      <a:lnTo>
                        <a:pt x="41" y="184"/>
                      </a:lnTo>
                      <a:lnTo>
                        <a:pt x="35" y="180"/>
                      </a:lnTo>
                      <a:lnTo>
                        <a:pt x="28" y="174"/>
                      </a:lnTo>
                      <a:lnTo>
                        <a:pt x="23" y="169"/>
                      </a:lnTo>
                      <a:lnTo>
                        <a:pt x="17" y="162"/>
                      </a:lnTo>
                      <a:lnTo>
                        <a:pt x="13" y="156"/>
                      </a:lnTo>
                      <a:lnTo>
                        <a:pt x="9" y="148"/>
                      </a:lnTo>
                      <a:lnTo>
                        <a:pt x="5" y="141"/>
                      </a:lnTo>
                      <a:lnTo>
                        <a:pt x="3" y="133"/>
                      </a:lnTo>
                      <a:lnTo>
                        <a:pt x="1" y="124"/>
                      </a:lnTo>
                      <a:lnTo>
                        <a:pt x="1" y="124"/>
                      </a:lnTo>
                      <a:lnTo>
                        <a:pt x="0" y="116"/>
                      </a:lnTo>
                      <a:lnTo>
                        <a:pt x="0" y="107"/>
                      </a:lnTo>
                      <a:lnTo>
                        <a:pt x="1" y="99"/>
                      </a:lnTo>
                      <a:lnTo>
                        <a:pt x="2" y="91"/>
                      </a:lnTo>
                      <a:lnTo>
                        <a:pt x="5" y="83"/>
                      </a:lnTo>
                      <a:lnTo>
                        <a:pt x="8" y="76"/>
                      </a:lnTo>
                      <a:lnTo>
                        <a:pt x="12" y="68"/>
                      </a:lnTo>
                      <a:lnTo>
                        <a:pt x="16" y="62"/>
                      </a:lnTo>
                      <a:lnTo>
                        <a:pt x="22" y="55"/>
                      </a:lnTo>
                      <a:lnTo>
                        <a:pt x="27" y="50"/>
                      </a:lnTo>
                      <a:lnTo>
                        <a:pt x="33" y="44"/>
                      </a:lnTo>
                      <a:lnTo>
                        <a:pt x="40" y="40"/>
                      </a:lnTo>
                      <a:lnTo>
                        <a:pt x="48" y="36"/>
                      </a:lnTo>
                      <a:lnTo>
                        <a:pt x="55" y="32"/>
                      </a:lnTo>
                      <a:lnTo>
                        <a:pt x="63" y="30"/>
                      </a:lnTo>
                      <a:lnTo>
                        <a:pt x="71" y="28"/>
                      </a:lnTo>
                      <a:close/>
                      <a:moveTo>
                        <a:pt x="561" y="3216"/>
                      </a:moveTo>
                      <a:lnTo>
                        <a:pt x="739" y="3188"/>
                      </a:lnTo>
                      <a:lnTo>
                        <a:pt x="748" y="3188"/>
                      </a:lnTo>
                      <a:lnTo>
                        <a:pt x="755" y="3188"/>
                      </a:lnTo>
                      <a:lnTo>
                        <a:pt x="764" y="3188"/>
                      </a:lnTo>
                      <a:lnTo>
                        <a:pt x="772" y="3190"/>
                      </a:lnTo>
                      <a:lnTo>
                        <a:pt x="780" y="3192"/>
                      </a:lnTo>
                      <a:lnTo>
                        <a:pt x="788" y="3196"/>
                      </a:lnTo>
                      <a:lnTo>
                        <a:pt x="794" y="3199"/>
                      </a:lnTo>
                      <a:lnTo>
                        <a:pt x="801" y="3204"/>
                      </a:lnTo>
                      <a:lnTo>
                        <a:pt x="807" y="3208"/>
                      </a:lnTo>
                      <a:lnTo>
                        <a:pt x="814" y="3215"/>
                      </a:lnTo>
                      <a:lnTo>
                        <a:pt x="818" y="3220"/>
                      </a:lnTo>
                      <a:lnTo>
                        <a:pt x="823" y="3228"/>
                      </a:lnTo>
                      <a:lnTo>
                        <a:pt x="827" y="3234"/>
                      </a:lnTo>
                      <a:lnTo>
                        <a:pt x="830" y="3242"/>
                      </a:lnTo>
                      <a:lnTo>
                        <a:pt x="833" y="3251"/>
                      </a:lnTo>
                      <a:lnTo>
                        <a:pt x="834" y="3258"/>
                      </a:lnTo>
                      <a:lnTo>
                        <a:pt x="834" y="3258"/>
                      </a:lnTo>
                      <a:lnTo>
                        <a:pt x="835" y="3267"/>
                      </a:lnTo>
                      <a:lnTo>
                        <a:pt x="835" y="3276"/>
                      </a:lnTo>
                      <a:lnTo>
                        <a:pt x="834" y="3284"/>
                      </a:lnTo>
                      <a:lnTo>
                        <a:pt x="833" y="3292"/>
                      </a:lnTo>
                      <a:lnTo>
                        <a:pt x="831" y="3299"/>
                      </a:lnTo>
                      <a:lnTo>
                        <a:pt x="828" y="3307"/>
                      </a:lnTo>
                      <a:lnTo>
                        <a:pt x="823" y="3315"/>
                      </a:lnTo>
                      <a:lnTo>
                        <a:pt x="819" y="3321"/>
                      </a:lnTo>
                      <a:lnTo>
                        <a:pt x="814" y="3327"/>
                      </a:lnTo>
                      <a:lnTo>
                        <a:pt x="808" y="3333"/>
                      </a:lnTo>
                      <a:lnTo>
                        <a:pt x="802" y="3338"/>
                      </a:lnTo>
                      <a:lnTo>
                        <a:pt x="795" y="3344"/>
                      </a:lnTo>
                      <a:lnTo>
                        <a:pt x="789" y="3347"/>
                      </a:lnTo>
                      <a:lnTo>
                        <a:pt x="781" y="3350"/>
                      </a:lnTo>
                      <a:lnTo>
                        <a:pt x="773" y="3353"/>
                      </a:lnTo>
                      <a:lnTo>
                        <a:pt x="764" y="3355"/>
                      </a:lnTo>
                      <a:lnTo>
                        <a:pt x="587" y="3383"/>
                      </a:lnTo>
                      <a:lnTo>
                        <a:pt x="578" y="3383"/>
                      </a:lnTo>
                      <a:lnTo>
                        <a:pt x="569" y="3383"/>
                      </a:lnTo>
                      <a:lnTo>
                        <a:pt x="561" y="3383"/>
                      </a:lnTo>
                      <a:lnTo>
                        <a:pt x="553" y="3380"/>
                      </a:lnTo>
                      <a:lnTo>
                        <a:pt x="546" y="3378"/>
                      </a:lnTo>
                      <a:lnTo>
                        <a:pt x="538" y="3375"/>
                      </a:lnTo>
                      <a:lnTo>
                        <a:pt x="531" y="3371"/>
                      </a:lnTo>
                      <a:lnTo>
                        <a:pt x="524" y="3366"/>
                      </a:lnTo>
                      <a:lnTo>
                        <a:pt x="518" y="3362"/>
                      </a:lnTo>
                      <a:lnTo>
                        <a:pt x="512" y="3356"/>
                      </a:lnTo>
                      <a:lnTo>
                        <a:pt x="507" y="3350"/>
                      </a:lnTo>
                      <a:lnTo>
                        <a:pt x="502" y="3343"/>
                      </a:lnTo>
                      <a:lnTo>
                        <a:pt x="498" y="3336"/>
                      </a:lnTo>
                      <a:lnTo>
                        <a:pt x="495" y="3329"/>
                      </a:lnTo>
                      <a:lnTo>
                        <a:pt x="492" y="3320"/>
                      </a:lnTo>
                      <a:lnTo>
                        <a:pt x="491" y="3311"/>
                      </a:lnTo>
                      <a:lnTo>
                        <a:pt x="491" y="3311"/>
                      </a:lnTo>
                      <a:lnTo>
                        <a:pt x="490" y="3304"/>
                      </a:lnTo>
                      <a:lnTo>
                        <a:pt x="490" y="3295"/>
                      </a:lnTo>
                      <a:lnTo>
                        <a:pt x="491" y="3286"/>
                      </a:lnTo>
                      <a:lnTo>
                        <a:pt x="492" y="3279"/>
                      </a:lnTo>
                      <a:lnTo>
                        <a:pt x="495" y="3270"/>
                      </a:lnTo>
                      <a:lnTo>
                        <a:pt x="497" y="3263"/>
                      </a:lnTo>
                      <a:lnTo>
                        <a:pt x="501" y="3256"/>
                      </a:lnTo>
                      <a:lnTo>
                        <a:pt x="506" y="3250"/>
                      </a:lnTo>
                      <a:lnTo>
                        <a:pt x="511" y="3243"/>
                      </a:lnTo>
                      <a:lnTo>
                        <a:pt x="517" y="3237"/>
                      </a:lnTo>
                      <a:lnTo>
                        <a:pt x="523" y="3232"/>
                      </a:lnTo>
                      <a:lnTo>
                        <a:pt x="530" y="3227"/>
                      </a:lnTo>
                      <a:lnTo>
                        <a:pt x="537" y="3224"/>
                      </a:lnTo>
                      <a:lnTo>
                        <a:pt x="545" y="3220"/>
                      </a:lnTo>
                      <a:lnTo>
                        <a:pt x="552" y="3217"/>
                      </a:lnTo>
                      <a:lnTo>
                        <a:pt x="561" y="3216"/>
                      </a:lnTo>
                      <a:close/>
                      <a:moveTo>
                        <a:pt x="512" y="2896"/>
                      </a:moveTo>
                      <a:lnTo>
                        <a:pt x="689" y="2869"/>
                      </a:lnTo>
                      <a:lnTo>
                        <a:pt x="698" y="2868"/>
                      </a:lnTo>
                      <a:lnTo>
                        <a:pt x="707" y="2868"/>
                      </a:lnTo>
                      <a:lnTo>
                        <a:pt x="715" y="2869"/>
                      </a:lnTo>
                      <a:lnTo>
                        <a:pt x="723" y="2870"/>
                      </a:lnTo>
                      <a:lnTo>
                        <a:pt x="731" y="2873"/>
                      </a:lnTo>
                      <a:lnTo>
                        <a:pt x="738" y="2876"/>
                      </a:lnTo>
                      <a:lnTo>
                        <a:pt x="746" y="2880"/>
                      </a:lnTo>
                      <a:lnTo>
                        <a:pt x="752" y="2884"/>
                      </a:lnTo>
                      <a:lnTo>
                        <a:pt x="759" y="2889"/>
                      </a:lnTo>
                      <a:lnTo>
                        <a:pt x="764" y="2895"/>
                      </a:lnTo>
                      <a:lnTo>
                        <a:pt x="769" y="2901"/>
                      </a:lnTo>
                      <a:lnTo>
                        <a:pt x="774" y="2908"/>
                      </a:lnTo>
                      <a:lnTo>
                        <a:pt x="778" y="2915"/>
                      </a:lnTo>
                      <a:lnTo>
                        <a:pt x="781" y="2923"/>
                      </a:lnTo>
                      <a:lnTo>
                        <a:pt x="783" y="2930"/>
                      </a:lnTo>
                      <a:lnTo>
                        <a:pt x="786" y="2939"/>
                      </a:lnTo>
                      <a:lnTo>
                        <a:pt x="786" y="2939"/>
                      </a:lnTo>
                      <a:lnTo>
                        <a:pt x="787" y="2948"/>
                      </a:lnTo>
                      <a:lnTo>
                        <a:pt x="787" y="2956"/>
                      </a:lnTo>
                      <a:lnTo>
                        <a:pt x="786" y="2965"/>
                      </a:lnTo>
                      <a:lnTo>
                        <a:pt x="785" y="2973"/>
                      </a:lnTo>
                      <a:lnTo>
                        <a:pt x="781" y="2980"/>
                      </a:lnTo>
                      <a:lnTo>
                        <a:pt x="778" y="2988"/>
                      </a:lnTo>
                      <a:lnTo>
                        <a:pt x="775" y="2995"/>
                      </a:lnTo>
                      <a:lnTo>
                        <a:pt x="770" y="3002"/>
                      </a:lnTo>
                      <a:lnTo>
                        <a:pt x="765" y="3008"/>
                      </a:lnTo>
                      <a:lnTo>
                        <a:pt x="760" y="3014"/>
                      </a:lnTo>
                      <a:lnTo>
                        <a:pt x="753" y="3019"/>
                      </a:lnTo>
                      <a:lnTo>
                        <a:pt x="747" y="3024"/>
                      </a:lnTo>
                      <a:lnTo>
                        <a:pt x="739" y="3028"/>
                      </a:lnTo>
                      <a:lnTo>
                        <a:pt x="732" y="3031"/>
                      </a:lnTo>
                      <a:lnTo>
                        <a:pt x="724" y="3033"/>
                      </a:lnTo>
                      <a:lnTo>
                        <a:pt x="715" y="3035"/>
                      </a:lnTo>
                      <a:lnTo>
                        <a:pt x="537" y="3062"/>
                      </a:lnTo>
                      <a:lnTo>
                        <a:pt x="528" y="3064"/>
                      </a:lnTo>
                      <a:lnTo>
                        <a:pt x="521" y="3064"/>
                      </a:lnTo>
                      <a:lnTo>
                        <a:pt x="512" y="3062"/>
                      </a:lnTo>
                      <a:lnTo>
                        <a:pt x="504" y="3061"/>
                      </a:lnTo>
                      <a:lnTo>
                        <a:pt x="496" y="3059"/>
                      </a:lnTo>
                      <a:lnTo>
                        <a:pt x="488" y="3056"/>
                      </a:lnTo>
                      <a:lnTo>
                        <a:pt x="482" y="3052"/>
                      </a:lnTo>
                      <a:lnTo>
                        <a:pt x="474" y="3047"/>
                      </a:lnTo>
                      <a:lnTo>
                        <a:pt x="469" y="3042"/>
                      </a:lnTo>
                      <a:lnTo>
                        <a:pt x="463" y="3036"/>
                      </a:lnTo>
                      <a:lnTo>
                        <a:pt x="457" y="3030"/>
                      </a:lnTo>
                      <a:lnTo>
                        <a:pt x="453" y="3024"/>
                      </a:lnTo>
                      <a:lnTo>
                        <a:pt x="448" y="3016"/>
                      </a:lnTo>
                      <a:lnTo>
                        <a:pt x="445" y="3008"/>
                      </a:lnTo>
                      <a:lnTo>
                        <a:pt x="443" y="3001"/>
                      </a:lnTo>
                      <a:lnTo>
                        <a:pt x="441" y="2992"/>
                      </a:lnTo>
                      <a:lnTo>
                        <a:pt x="441" y="2992"/>
                      </a:lnTo>
                      <a:lnTo>
                        <a:pt x="441" y="2983"/>
                      </a:lnTo>
                      <a:lnTo>
                        <a:pt x="441" y="2975"/>
                      </a:lnTo>
                      <a:lnTo>
                        <a:pt x="441" y="2967"/>
                      </a:lnTo>
                      <a:lnTo>
                        <a:pt x="443" y="2959"/>
                      </a:lnTo>
                      <a:lnTo>
                        <a:pt x="445" y="2951"/>
                      </a:lnTo>
                      <a:lnTo>
                        <a:pt x="448" y="2943"/>
                      </a:lnTo>
                      <a:lnTo>
                        <a:pt x="453" y="2937"/>
                      </a:lnTo>
                      <a:lnTo>
                        <a:pt x="457" y="2929"/>
                      </a:lnTo>
                      <a:lnTo>
                        <a:pt x="461" y="2923"/>
                      </a:lnTo>
                      <a:lnTo>
                        <a:pt x="468" y="2917"/>
                      </a:lnTo>
                      <a:lnTo>
                        <a:pt x="473" y="2912"/>
                      </a:lnTo>
                      <a:lnTo>
                        <a:pt x="481" y="2908"/>
                      </a:lnTo>
                      <a:lnTo>
                        <a:pt x="487" y="2903"/>
                      </a:lnTo>
                      <a:lnTo>
                        <a:pt x="495" y="2900"/>
                      </a:lnTo>
                      <a:lnTo>
                        <a:pt x="504" y="2898"/>
                      </a:lnTo>
                      <a:lnTo>
                        <a:pt x="512" y="2896"/>
                      </a:lnTo>
                      <a:close/>
                      <a:moveTo>
                        <a:pt x="463" y="2577"/>
                      </a:moveTo>
                      <a:lnTo>
                        <a:pt x="641" y="2550"/>
                      </a:lnTo>
                      <a:lnTo>
                        <a:pt x="649" y="2549"/>
                      </a:lnTo>
                      <a:lnTo>
                        <a:pt x="658" y="2549"/>
                      </a:lnTo>
                      <a:lnTo>
                        <a:pt x="666" y="2550"/>
                      </a:lnTo>
                      <a:lnTo>
                        <a:pt x="674" y="2551"/>
                      </a:lnTo>
                      <a:lnTo>
                        <a:pt x="682" y="2553"/>
                      </a:lnTo>
                      <a:lnTo>
                        <a:pt x="689" y="2556"/>
                      </a:lnTo>
                      <a:lnTo>
                        <a:pt x="696" y="2561"/>
                      </a:lnTo>
                      <a:lnTo>
                        <a:pt x="703" y="2565"/>
                      </a:lnTo>
                      <a:lnTo>
                        <a:pt x="709" y="2570"/>
                      </a:lnTo>
                      <a:lnTo>
                        <a:pt x="715" y="2576"/>
                      </a:lnTo>
                      <a:lnTo>
                        <a:pt x="721" y="2582"/>
                      </a:lnTo>
                      <a:lnTo>
                        <a:pt x="725" y="2589"/>
                      </a:lnTo>
                      <a:lnTo>
                        <a:pt x="729" y="2596"/>
                      </a:lnTo>
                      <a:lnTo>
                        <a:pt x="733" y="2604"/>
                      </a:lnTo>
                      <a:lnTo>
                        <a:pt x="735" y="2611"/>
                      </a:lnTo>
                      <a:lnTo>
                        <a:pt x="737" y="2620"/>
                      </a:lnTo>
                      <a:lnTo>
                        <a:pt x="737" y="2620"/>
                      </a:lnTo>
                      <a:lnTo>
                        <a:pt x="737" y="2629"/>
                      </a:lnTo>
                      <a:lnTo>
                        <a:pt x="737" y="2637"/>
                      </a:lnTo>
                      <a:lnTo>
                        <a:pt x="737" y="2645"/>
                      </a:lnTo>
                      <a:lnTo>
                        <a:pt x="735" y="2654"/>
                      </a:lnTo>
                      <a:lnTo>
                        <a:pt x="733" y="2661"/>
                      </a:lnTo>
                      <a:lnTo>
                        <a:pt x="729" y="2669"/>
                      </a:lnTo>
                      <a:lnTo>
                        <a:pt x="726" y="2675"/>
                      </a:lnTo>
                      <a:lnTo>
                        <a:pt x="721" y="2683"/>
                      </a:lnTo>
                      <a:lnTo>
                        <a:pt x="716" y="2688"/>
                      </a:lnTo>
                      <a:lnTo>
                        <a:pt x="710" y="2695"/>
                      </a:lnTo>
                      <a:lnTo>
                        <a:pt x="705" y="2700"/>
                      </a:lnTo>
                      <a:lnTo>
                        <a:pt x="697" y="2704"/>
                      </a:lnTo>
                      <a:lnTo>
                        <a:pt x="691" y="2709"/>
                      </a:lnTo>
                      <a:lnTo>
                        <a:pt x="683" y="2712"/>
                      </a:lnTo>
                      <a:lnTo>
                        <a:pt x="674" y="2714"/>
                      </a:lnTo>
                      <a:lnTo>
                        <a:pt x="667" y="2716"/>
                      </a:lnTo>
                      <a:lnTo>
                        <a:pt x="488" y="2743"/>
                      </a:lnTo>
                      <a:lnTo>
                        <a:pt x="480" y="2744"/>
                      </a:lnTo>
                      <a:lnTo>
                        <a:pt x="471" y="2744"/>
                      </a:lnTo>
                      <a:lnTo>
                        <a:pt x="463" y="2743"/>
                      </a:lnTo>
                      <a:lnTo>
                        <a:pt x="455" y="2741"/>
                      </a:lnTo>
                      <a:lnTo>
                        <a:pt x="447" y="2739"/>
                      </a:lnTo>
                      <a:lnTo>
                        <a:pt x="440" y="2736"/>
                      </a:lnTo>
                      <a:lnTo>
                        <a:pt x="432" y="2733"/>
                      </a:lnTo>
                      <a:lnTo>
                        <a:pt x="426" y="2728"/>
                      </a:lnTo>
                      <a:lnTo>
                        <a:pt x="419" y="2723"/>
                      </a:lnTo>
                      <a:lnTo>
                        <a:pt x="414" y="2717"/>
                      </a:lnTo>
                      <a:lnTo>
                        <a:pt x="408" y="2711"/>
                      </a:lnTo>
                      <a:lnTo>
                        <a:pt x="404" y="2704"/>
                      </a:lnTo>
                      <a:lnTo>
                        <a:pt x="400" y="2697"/>
                      </a:lnTo>
                      <a:lnTo>
                        <a:pt x="397" y="2689"/>
                      </a:lnTo>
                      <a:lnTo>
                        <a:pt x="394" y="2682"/>
                      </a:lnTo>
                      <a:lnTo>
                        <a:pt x="392" y="2673"/>
                      </a:lnTo>
                      <a:lnTo>
                        <a:pt x="392" y="2673"/>
                      </a:lnTo>
                      <a:lnTo>
                        <a:pt x="391" y="2664"/>
                      </a:lnTo>
                      <a:lnTo>
                        <a:pt x="391" y="2656"/>
                      </a:lnTo>
                      <a:lnTo>
                        <a:pt x="392" y="2647"/>
                      </a:lnTo>
                      <a:lnTo>
                        <a:pt x="394" y="2639"/>
                      </a:lnTo>
                      <a:lnTo>
                        <a:pt x="397" y="2632"/>
                      </a:lnTo>
                      <a:lnTo>
                        <a:pt x="400" y="2624"/>
                      </a:lnTo>
                      <a:lnTo>
                        <a:pt x="403" y="2617"/>
                      </a:lnTo>
                      <a:lnTo>
                        <a:pt x="407" y="2610"/>
                      </a:lnTo>
                      <a:lnTo>
                        <a:pt x="413" y="2604"/>
                      </a:lnTo>
                      <a:lnTo>
                        <a:pt x="418" y="2598"/>
                      </a:lnTo>
                      <a:lnTo>
                        <a:pt x="425" y="2593"/>
                      </a:lnTo>
                      <a:lnTo>
                        <a:pt x="431" y="2589"/>
                      </a:lnTo>
                      <a:lnTo>
                        <a:pt x="439" y="2584"/>
                      </a:lnTo>
                      <a:lnTo>
                        <a:pt x="446" y="2581"/>
                      </a:lnTo>
                      <a:lnTo>
                        <a:pt x="454" y="2579"/>
                      </a:lnTo>
                      <a:lnTo>
                        <a:pt x="463" y="2577"/>
                      </a:lnTo>
                      <a:close/>
                      <a:moveTo>
                        <a:pt x="415" y="2263"/>
                      </a:moveTo>
                      <a:lnTo>
                        <a:pt x="592" y="2236"/>
                      </a:lnTo>
                      <a:lnTo>
                        <a:pt x="601" y="2235"/>
                      </a:lnTo>
                      <a:lnTo>
                        <a:pt x="609" y="2235"/>
                      </a:lnTo>
                      <a:lnTo>
                        <a:pt x="618" y="2236"/>
                      </a:lnTo>
                      <a:lnTo>
                        <a:pt x="626" y="2237"/>
                      </a:lnTo>
                      <a:lnTo>
                        <a:pt x="633" y="2240"/>
                      </a:lnTo>
                      <a:lnTo>
                        <a:pt x="641" y="2244"/>
                      </a:lnTo>
                      <a:lnTo>
                        <a:pt x="648" y="2247"/>
                      </a:lnTo>
                      <a:lnTo>
                        <a:pt x="655" y="2251"/>
                      </a:lnTo>
                      <a:lnTo>
                        <a:pt x="661" y="2257"/>
                      </a:lnTo>
                      <a:lnTo>
                        <a:pt x="667" y="2262"/>
                      </a:lnTo>
                      <a:lnTo>
                        <a:pt x="672" y="2268"/>
                      </a:lnTo>
                      <a:lnTo>
                        <a:pt x="676" y="2275"/>
                      </a:lnTo>
                      <a:lnTo>
                        <a:pt x="681" y="2282"/>
                      </a:lnTo>
                      <a:lnTo>
                        <a:pt x="684" y="2290"/>
                      </a:lnTo>
                      <a:lnTo>
                        <a:pt x="686" y="2298"/>
                      </a:lnTo>
                      <a:lnTo>
                        <a:pt x="688" y="2306"/>
                      </a:lnTo>
                      <a:lnTo>
                        <a:pt x="688" y="2306"/>
                      </a:lnTo>
                      <a:lnTo>
                        <a:pt x="689" y="2315"/>
                      </a:lnTo>
                      <a:lnTo>
                        <a:pt x="689" y="2324"/>
                      </a:lnTo>
                      <a:lnTo>
                        <a:pt x="688" y="2331"/>
                      </a:lnTo>
                      <a:lnTo>
                        <a:pt x="687" y="2340"/>
                      </a:lnTo>
                      <a:lnTo>
                        <a:pt x="684" y="2347"/>
                      </a:lnTo>
                      <a:lnTo>
                        <a:pt x="681" y="2355"/>
                      </a:lnTo>
                      <a:lnTo>
                        <a:pt x="678" y="2363"/>
                      </a:lnTo>
                      <a:lnTo>
                        <a:pt x="673" y="2369"/>
                      </a:lnTo>
                      <a:lnTo>
                        <a:pt x="668" y="2376"/>
                      </a:lnTo>
                      <a:lnTo>
                        <a:pt x="662" y="2381"/>
                      </a:lnTo>
                      <a:lnTo>
                        <a:pt x="656" y="2386"/>
                      </a:lnTo>
                      <a:lnTo>
                        <a:pt x="649" y="2391"/>
                      </a:lnTo>
                      <a:lnTo>
                        <a:pt x="642" y="2395"/>
                      </a:lnTo>
                      <a:lnTo>
                        <a:pt x="634" y="2398"/>
                      </a:lnTo>
                      <a:lnTo>
                        <a:pt x="627" y="2400"/>
                      </a:lnTo>
                      <a:lnTo>
                        <a:pt x="618" y="2403"/>
                      </a:lnTo>
                      <a:lnTo>
                        <a:pt x="440" y="2430"/>
                      </a:lnTo>
                      <a:lnTo>
                        <a:pt x="431" y="2431"/>
                      </a:lnTo>
                      <a:lnTo>
                        <a:pt x="424" y="2431"/>
                      </a:lnTo>
                      <a:lnTo>
                        <a:pt x="415" y="2430"/>
                      </a:lnTo>
                      <a:lnTo>
                        <a:pt x="406" y="2429"/>
                      </a:lnTo>
                      <a:lnTo>
                        <a:pt x="399" y="2425"/>
                      </a:lnTo>
                      <a:lnTo>
                        <a:pt x="391" y="2423"/>
                      </a:lnTo>
                      <a:lnTo>
                        <a:pt x="385" y="2419"/>
                      </a:lnTo>
                      <a:lnTo>
                        <a:pt x="377" y="2414"/>
                      </a:lnTo>
                      <a:lnTo>
                        <a:pt x="372" y="2409"/>
                      </a:lnTo>
                      <a:lnTo>
                        <a:pt x="365" y="2404"/>
                      </a:lnTo>
                      <a:lnTo>
                        <a:pt x="360" y="2397"/>
                      </a:lnTo>
                      <a:lnTo>
                        <a:pt x="356" y="2391"/>
                      </a:lnTo>
                      <a:lnTo>
                        <a:pt x="351" y="2383"/>
                      </a:lnTo>
                      <a:lnTo>
                        <a:pt x="348" y="2376"/>
                      </a:lnTo>
                      <a:lnTo>
                        <a:pt x="346" y="2368"/>
                      </a:lnTo>
                      <a:lnTo>
                        <a:pt x="345" y="2359"/>
                      </a:lnTo>
                      <a:lnTo>
                        <a:pt x="345" y="2359"/>
                      </a:lnTo>
                      <a:lnTo>
                        <a:pt x="344" y="2351"/>
                      </a:lnTo>
                      <a:lnTo>
                        <a:pt x="344" y="2342"/>
                      </a:lnTo>
                      <a:lnTo>
                        <a:pt x="344" y="2334"/>
                      </a:lnTo>
                      <a:lnTo>
                        <a:pt x="346" y="2326"/>
                      </a:lnTo>
                      <a:lnTo>
                        <a:pt x="348" y="2318"/>
                      </a:lnTo>
                      <a:lnTo>
                        <a:pt x="351" y="2311"/>
                      </a:lnTo>
                      <a:lnTo>
                        <a:pt x="356" y="2303"/>
                      </a:lnTo>
                      <a:lnTo>
                        <a:pt x="360" y="2297"/>
                      </a:lnTo>
                      <a:lnTo>
                        <a:pt x="364" y="2290"/>
                      </a:lnTo>
                      <a:lnTo>
                        <a:pt x="371" y="2285"/>
                      </a:lnTo>
                      <a:lnTo>
                        <a:pt x="376" y="2279"/>
                      </a:lnTo>
                      <a:lnTo>
                        <a:pt x="384" y="2275"/>
                      </a:lnTo>
                      <a:lnTo>
                        <a:pt x="390" y="2271"/>
                      </a:lnTo>
                      <a:lnTo>
                        <a:pt x="398" y="2267"/>
                      </a:lnTo>
                      <a:lnTo>
                        <a:pt x="406" y="2265"/>
                      </a:lnTo>
                      <a:lnTo>
                        <a:pt x="415" y="2263"/>
                      </a:lnTo>
                      <a:close/>
                      <a:moveTo>
                        <a:pt x="365" y="1944"/>
                      </a:moveTo>
                      <a:lnTo>
                        <a:pt x="544" y="1917"/>
                      </a:lnTo>
                      <a:lnTo>
                        <a:pt x="552" y="1916"/>
                      </a:lnTo>
                      <a:lnTo>
                        <a:pt x="561" y="1916"/>
                      </a:lnTo>
                      <a:lnTo>
                        <a:pt x="568" y="1917"/>
                      </a:lnTo>
                      <a:lnTo>
                        <a:pt x="577" y="1918"/>
                      </a:lnTo>
                      <a:lnTo>
                        <a:pt x="585" y="1920"/>
                      </a:lnTo>
                      <a:lnTo>
                        <a:pt x="592" y="1923"/>
                      </a:lnTo>
                      <a:lnTo>
                        <a:pt x="599" y="1928"/>
                      </a:lnTo>
                      <a:lnTo>
                        <a:pt x="606" y="1932"/>
                      </a:lnTo>
                      <a:lnTo>
                        <a:pt x="613" y="1937"/>
                      </a:lnTo>
                      <a:lnTo>
                        <a:pt x="618" y="1943"/>
                      </a:lnTo>
                      <a:lnTo>
                        <a:pt x="624" y="1949"/>
                      </a:lnTo>
                      <a:lnTo>
                        <a:pt x="628" y="1956"/>
                      </a:lnTo>
                      <a:lnTo>
                        <a:pt x="632" y="1962"/>
                      </a:lnTo>
                      <a:lnTo>
                        <a:pt x="635" y="1971"/>
                      </a:lnTo>
                      <a:lnTo>
                        <a:pt x="638" y="1979"/>
                      </a:lnTo>
                      <a:lnTo>
                        <a:pt x="640" y="1987"/>
                      </a:lnTo>
                      <a:lnTo>
                        <a:pt x="640" y="1987"/>
                      </a:lnTo>
                      <a:lnTo>
                        <a:pt x="640" y="1996"/>
                      </a:lnTo>
                      <a:lnTo>
                        <a:pt x="640" y="2003"/>
                      </a:lnTo>
                      <a:lnTo>
                        <a:pt x="640" y="2012"/>
                      </a:lnTo>
                      <a:lnTo>
                        <a:pt x="638" y="2021"/>
                      </a:lnTo>
                      <a:lnTo>
                        <a:pt x="635" y="2028"/>
                      </a:lnTo>
                      <a:lnTo>
                        <a:pt x="632" y="2036"/>
                      </a:lnTo>
                      <a:lnTo>
                        <a:pt x="629" y="2042"/>
                      </a:lnTo>
                      <a:lnTo>
                        <a:pt x="624" y="2050"/>
                      </a:lnTo>
                      <a:lnTo>
                        <a:pt x="619" y="2055"/>
                      </a:lnTo>
                      <a:lnTo>
                        <a:pt x="613" y="2062"/>
                      </a:lnTo>
                      <a:lnTo>
                        <a:pt x="607" y="2067"/>
                      </a:lnTo>
                      <a:lnTo>
                        <a:pt x="601" y="2072"/>
                      </a:lnTo>
                      <a:lnTo>
                        <a:pt x="593" y="2076"/>
                      </a:lnTo>
                      <a:lnTo>
                        <a:pt x="586" y="2079"/>
                      </a:lnTo>
                      <a:lnTo>
                        <a:pt x="577" y="2081"/>
                      </a:lnTo>
                      <a:lnTo>
                        <a:pt x="569" y="2083"/>
                      </a:lnTo>
                      <a:lnTo>
                        <a:pt x="391" y="2110"/>
                      </a:lnTo>
                      <a:lnTo>
                        <a:pt x="383" y="2112"/>
                      </a:lnTo>
                      <a:lnTo>
                        <a:pt x="374" y="2112"/>
                      </a:lnTo>
                      <a:lnTo>
                        <a:pt x="366" y="2110"/>
                      </a:lnTo>
                      <a:lnTo>
                        <a:pt x="358" y="2108"/>
                      </a:lnTo>
                      <a:lnTo>
                        <a:pt x="350" y="2106"/>
                      </a:lnTo>
                      <a:lnTo>
                        <a:pt x="343" y="2103"/>
                      </a:lnTo>
                      <a:lnTo>
                        <a:pt x="335" y="2100"/>
                      </a:lnTo>
                      <a:lnTo>
                        <a:pt x="329" y="2095"/>
                      </a:lnTo>
                      <a:lnTo>
                        <a:pt x="322" y="2090"/>
                      </a:lnTo>
                      <a:lnTo>
                        <a:pt x="317" y="2085"/>
                      </a:lnTo>
                      <a:lnTo>
                        <a:pt x="311" y="2078"/>
                      </a:lnTo>
                      <a:lnTo>
                        <a:pt x="307" y="2072"/>
                      </a:lnTo>
                      <a:lnTo>
                        <a:pt x="303" y="2064"/>
                      </a:lnTo>
                      <a:lnTo>
                        <a:pt x="299" y="2056"/>
                      </a:lnTo>
                      <a:lnTo>
                        <a:pt x="297" y="2048"/>
                      </a:lnTo>
                      <a:lnTo>
                        <a:pt x="295" y="2040"/>
                      </a:lnTo>
                      <a:lnTo>
                        <a:pt x="295" y="2040"/>
                      </a:lnTo>
                      <a:lnTo>
                        <a:pt x="294" y="2032"/>
                      </a:lnTo>
                      <a:lnTo>
                        <a:pt x="294" y="2023"/>
                      </a:lnTo>
                      <a:lnTo>
                        <a:pt x="295" y="2014"/>
                      </a:lnTo>
                      <a:lnTo>
                        <a:pt x="297" y="2007"/>
                      </a:lnTo>
                      <a:lnTo>
                        <a:pt x="299" y="1999"/>
                      </a:lnTo>
                      <a:lnTo>
                        <a:pt x="303" y="1991"/>
                      </a:lnTo>
                      <a:lnTo>
                        <a:pt x="306" y="1984"/>
                      </a:lnTo>
                      <a:lnTo>
                        <a:pt x="310" y="1977"/>
                      </a:lnTo>
                      <a:lnTo>
                        <a:pt x="316" y="1971"/>
                      </a:lnTo>
                      <a:lnTo>
                        <a:pt x="321" y="1966"/>
                      </a:lnTo>
                      <a:lnTo>
                        <a:pt x="327" y="1960"/>
                      </a:lnTo>
                      <a:lnTo>
                        <a:pt x="334" y="1956"/>
                      </a:lnTo>
                      <a:lnTo>
                        <a:pt x="341" y="1951"/>
                      </a:lnTo>
                      <a:lnTo>
                        <a:pt x="349" y="1948"/>
                      </a:lnTo>
                      <a:lnTo>
                        <a:pt x="357" y="1946"/>
                      </a:lnTo>
                      <a:lnTo>
                        <a:pt x="365" y="1944"/>
                      </a:lnTo>
                      <a:close/>
                      <a:moveTo>
                        <a:pt x="317" y="1625"/>
                      </a:moveTo>
                      <a:lnTo>
                        <a:pt x="495" y="1597"/>
                      </a:lnTo>
                      <a:lnTo>
                        <a:pt x="502" y="1596"/>
                      </a:lnTo>
                      <a:lnTo>
                        <a:pt x="511" y="1596"/>
                      </a:lnTo>
                      <a:lnTo>
                        <a:pt x="520" y="1597"/>
                      </a:lnTo>
                      <a:lnTo>
                        <a:pt x="527" y="1599"/>
                      </a:lnTo>
                      <a:lnTo>
                        <a:pt x="536" y="1601"/>
                      </a:lnTo>
                      <a:lnTo>
                        <a:pt x="542" y="1604"/>
                      </a:lnTo>
                      <a:lnTo>
                        <a:pt x="550" y="1607"/>
                      </a:lnTo>
                      <a:lnTo>
                        <a:pt x="557" y="1613"/>
                      </a:lnTo>
                      <a:lnTo>
                        <a:pt x="563" y="1617"/>
                      </a:lnTo>
                      <a:lnTo>
                        <a:pt x="568" y="1624"/>
                      </a:lnTo>
                      <a:lnTo>
                        <a:pt x="574" y="1629"/>
                      </a:lnTo>
                      <a:lnTo>
                        <a:pt x="579" y="1636"/>
                      </a:lnTo>
                      <a:lnTo>
                        <a:pt x="582" y="1643"/>
                      </a:lnTo>
                      <a:lnTo>
                        <a:pt x="586" y="1651"/>
                      </a:lnTo>
                      <a:lnTo>
                        <a:pt x="589" y="1659"/>
                      </a:lnTo>
                      <a:lnTo>
                        <a:pt x="590" y="1667"/>
                      </a:lnTo>
                      <a:lnTo>
                        <a:pt x="590" y="1667"/>
                      </a:lnTo>
                      <a:lnTo>
                        <a:pt x="591" y="1676"/>
                      </a:lnTo>
                      <a:lnTo>
                        <a:pt x="591" y="1684"/>
                      </a:lnTo>
                      <a:lnTo>
                        <a:pt x="590" y="1693"/>
                      </a:lnTo>
                      <a:lnTo>
                        <a:pt x="589" y="1700"/>
                      </a:lnTo>
                      <a:lnTo>
                        <a:pt x="587" y="1708"/>
                      </a:lnTo>
                      <a:lnTo>
                        <a:pt x="584" y="1716"/>
                      </a:lnTo>
                      <a:lnTo>
                        <a:pt x="579" y="1723"/>
                      </a:lnTo>
                      <a:lnTo>
                        <a:pt x="575" y="1730"/>
                      </a:lnTo>
                      <a:lnTo>
                        <a:pt x="569" y="1736"/>
                      </a:lnTo>
                      <a:lnTo>
                        <a:pt x="564" y="1742"/>
                      </a:lnTo>
                      <a:lnTo>
                        <a:pt x="558" y="1747"/>
                      </a:lnTo>
                      <a:lnTo>
                        <a:pt x="551" y="1752"/>
                      </a:lnTo>
                      <a:lnTo>
                        <a:pt x="544" y="1756"/>
                      </a:lnTo>
                      <a:lnTo>
                        <a:pt x="536" y="1759"/>
                      </a:lnTo>
                      <a:lnTo>
                        <a:pt x="528" y="1762"/>
                      </a:lnTo>
                      <a:lnTo>
                        <a:pt x="520" y="1763"/>
                      </a:lnTo>
                      <a:lnTo>
                        <a:pt x="341" y="1791"/>
                      </a:lnTo>
                      <a:lnTo>
                        <a:pt x="334" y="1791"/>
                      </a:lnTo>
                      <a:lnTo>
                        <a:pt x="325" y="1791"/>
                      </a:lnTo>
                      <a:lnTo>
                        <a:pt x="317" y="1791"/>
                      </a:lnTo>
                      <a:lnTo>
                        <a:pt x="309" y="1789"/>
                      </a:lnTo>
                      <a:lnTo>
                        <a:pt x="300" y="1787"/>
                      </a:lnTo>
                      <a:lnTo>
                        <a:pt x="294" y="1784"/>
                      </a:lnTo>
                      <a:lnTo>
                        <a:pt x="286" y="1779"/>
                      </a:lnTo>
                      <a:lnTo>
                        <a:pt x="280" y="1775"/>
                      </a:lnTo>
                      <a:lnTo>
                        <a:pt x="273" y="1771"/>
                      </a:lnTo>
                      <a:lnTo>
                        <a:pt x="267" y="1764"/>
                      </a:lnTo>
                      <a:lnTo>
                        <a:pt x="263" y="1759"/>
                      </a:lnTo>
                      <a:lnTo>
                        <a:pt x="257" y="1751"/>
                      </a:lnTo>
                      <a:lnTo>
                        <a:pt x="254" y="1745"/>
                      </a:lnTo>
                      <a:lnTo>
                        <a:pt x="251" y="1737"/>
                      </a:lnTo>
                      <a:lnTo>
                        <a:pt x="247" y="1729"/>
                      </a:lnTo>
                      <a:lnTo>
                        <a:pt x="246" y="1720"/>
                      </a:lnTo>
                      <a:lnTo>
                        <a:pt x="246" y="1720"/>
                      </a:lnTo>
                      <a:lnTo>
                        <a:pt x="245" y="1712"/>
                      </a:lnTo>
                      <a:lnTo>
                        <a:pt x="245" y="1704"/>
                      </a:lnTo>
                      <a:lnTo>
                        <a:pt x="246" y="1695"/>
                      </a:lnTo>
                      <a:lnTo>
                        <a:pt x="247" y="1688"/>
                      </a:lnTo>
                      <a:lnTo>
                        <a:pt x="250" y="1679"/>
                      </a:lnTo>
                      <a:lnTo>
                        <a:pt x="253" y="1671"/>
                      </a:lnTo>
                      <a:lnTo>
                        <a:pt x="257" y="1665"/>
                      </a:lnTo>
                      <a:lnTo>
                        <a:pt x="262" y="1658"/>
                      </a:lnTo>
                      <a:lnTo>
                        <a:pt x="267" y="1652"/>
                      </a:lnTo>
                      <a:lnTo>
                        <a:pt x="272" y="1645"/>
                      </a:lnTo>
                      <a:lnTo>
                        <a:pt x="279" y="1641"/>
                      </a:lnTo>
                      <a:lnTo>
                        <a:pt x="285" y="1636"/>
                      </a:lnTo>
                      <a:lnTo>
                        <a:pt x="293" y="1632"/>
                      </a:lnTo>
                      <a:lnTo>
                        <a:pt x="300" y="1629"/>
                      </a:lnTo>
                      <a:lnTo>
                        <a:pt x="308" y="1626"/>
                      </a:lnTo>
                      <a:lnTo>
                        <a:pt x="317" y="1625"/>
                      </a:lnTo>
                      <a:close/>
                      <a:moveTo>
                        <a:pt x="267" y="1305"/>
                      </a:moveTo>
                      <a:lnTo>
                        <a:pt x="445" y="1278"/>
                      </a:lnTo>
                      <a:lnTo>
                        <a:pt x="454" y="1276"/>
                      </a:lnTo>
                      <a:lnTo>
                        <a:pt x="463" y="1276"/>
                      </a:lnTo>
                      <a:lnTo>
                        <a:pt x="470" y="1278"/>
                      </a:lnTo>
                      <a:lnTo>
                        <a:pt x="479" y="1279"/>
                      </a:lnTo>
                      <a:lnTo>
                        <a:pt x="486" y="1282"/>
                      </a:lnTo>
                      <a:lnTo>
                        <a:pt x="494" y="1285"/>
                      </a:lnTo>
                      <a:lnTo>
                        <a:pt x="501" y="1288"/>
                      </a:lnTo>
                      <a:lnTo>
                        <a:pt x="508" y="1293"/>
                      </a:lnTo>
                      <a:lnTo>
                        <a:pt x="514" y="1298"/>
                      </a:lnTo>
                      <a:lnTo>
                        <a:pt x="520" y="1303"/>
                      </a:lnTo>
                      <a:lnTo>
                        <a:pt x="525" y="1310"/>
                      </a:lnTo>
                      <a:lnTo>
                        <a:pt x="530" y="1316"/>
                      </a:lnTo>
                      <a:lnTo>
                        <a:pt x="534" y="1324"/>
                      </a:lnTo>
                      <a:lnTo>
                        <a:pt x="537" y="1332"/>
                      </a:lnTo>
                      <a:lnTo>
                        <a:pt x="539" y="1339"/>
                      </a:lnTo>
                      <a:lnTo>
                        <a:pt x="541" y="1348"/>
                      </a:lnTo>
                      <a:lnTo>
                        <a:pt x="541" y="1348"/>
                      </a:lnTo>
                      <a:lnTo>
                        <a:pt x="542" y="1356"/>
                      </a:lnTo>
                      <a:lnTo>
                        <a:pt x="542" y="1365"/>
                      </a:lnTo>
                      <a:lnTo>
                        <a:pt x="541" y="1373"/>
                      </a:lnTo>
                      <a:lnTo>
                        <a:pt x="539" y="1381"/>
                      </a:lnTo>
                      <a:lnTo>
                        <a:pt x="537" y="1389"/>
                      </a:lnTo>
                      <a:lnTo>
                        <a:pt x="534" y="1397"/>
                      </a:lnTo>
                      <a:lnTo>
                        <a:pt x="531" y="1404"/>
                      </a:lnTo>
                      <a:lnTo>
                        <a:pt x="526" y="1411"/>
                      </a:lnTo>
                      <a:lnTo>
                        <a:pt x="521" y="1417"/>
                      </a:lnTo>
                      <a:lnTo>
                        <a:pt x="515" y="1422"/>
                      </a:lnTo>
                      <a:lnTo>
                        <a:pt x="509" y="1428"/>
                      </a:lnTo>
                      <a:lnTo>
                        <a:pt x="502" y="1432"/>
                      </a:lnTo>
                      <a:lnTo>
                        <a:pt x="495" y="1437"/>
                      </a:lnTo>
                      <a:lnTo>
                        <a:pt x="487" y="1440"/>
                      </a:lnTo>
                      <a:lnTo>
                        <a:pt x="480" y="1442"/>
                      </a:lnTo>
                      <a:lnTo>
                        <a:pt x="471" y="1444"/>
                      </a:lnTo>
                      <a:lnTo>
                        <a:pt x="293" y="1471"/>
                      </a:lnTo>
                      <a:lnTo>
                        <a:pt x="284" y="1472"/>
                      </a:lnTo>
                      <a:lnTo>
                        <a:pt x="276" y="1472"/>
                      </a:lnTo>
                      <a:lnTo>
                        <a:pt x="268" y="1471"/>
                      </a:lnTo>
                      <a:lnTo>
                        <a:pt x="259" y="1470"/>
                      </a:lnTo>
                      <a:lnTo>
                        <a:pt x="252" y="1468"/>
                      </a:lnTo>
                      <a:lnTo>
                        <a:pt x="244" y="1465"/>
                      </a:lnTo>
                      <a:lnTo>
                        <a:pt x="238" y="1460"/>
                      </a:lnTo>
                      <a:lnTo>
                        <a:pt x="230" y="1456"/>
                      </a:lnTo>
                      <a:lnTo>
                        <a:pt x="224" y="1451"/>
                      </a:lnTo>
                      <a:lnTo>
                        <a:pt x="218" y="1445"/>
                      </a:lnTo>
                      <a:lnTo>
                        <a:pt x="213" y="1439"/>
                      </a:lnTo>
                      <a:lnTo>
                        <a:pt x="209" y="1432"/>
                      </a:lnTo>
                      <a:lnTo>
                        <a:pt x="204" y="1425"/>
                      </a:lnTo>
                      <a:lnTo>
                        <a:pt x="201" y="1417"/>
                      </a:lnTo>
                      <a:lnTo>
                        <a:pt x="199" y="1409"/>
                      </a:lnTo>
                      <a:lnTo>
                        <a:pt x="197" y="1401"/>
                      </a:lnTo>
                      <a:lnTo>
                        <a:pt x="197" y="1401"/>
                      </a:lnTo>
                      <a:lnTo>
                        <a:pt x="197" y="1392"/>
                      </a:lnTo>
                      <a:lnTo>
                        <a:pt x="197" y="1384"/>
                      </a:lnTo>
                      <a:lnTo>
                        <a:pt x="197" y="1376"/>
                      </a:lnTo>
                      <a:lnTo>
                        <a:pt x="199" y="1367"/>
                      </a:lnTo>
                      <a:lnTo>
                        <a:pt x="201" y="1360"/>
                      </a:lnTo>
                      <a:lnTo>
                        <a:pt x="204" y="1352"/>
                      </a:lnTo>
                      <a:lnTo>
                        <a:pt x="207" y="1346"/>
                      </a:lnTo>
                      <a:lnTo>
                        <a:pt x="213" y="1338"/>
                      </a:lnTo>
                      <a:lnTo>
                        <a:pt x="217" y="1332"/>
                      </a:lnTo>
                      <a:lnTo>
                        <a:pt x="224" y="1326"/>
                      </a:lnTo>
                      <a:lnTo>
                        <a:pt x="229" y="1321"/>
                      </a:lnTo>
                      <a:lnTo>
                        <a:pt x="236" y="1316"/>
                      </a:lnTo>
                      <a:lnTo>
                        <a:pt x="243" y="1312"/>
                      </a:lnTo>
                      <a:lnTo>
                        <a:pt x="251" y="1309"/>
                      </a:lnTo>
                      <a:lnTo>
                        <a:pt x="259" y="1307"/>
                      </a:lnTo>
                      <a:lnTo>
                        <a:pt x="267" y="1305"/>
                      </a:lnTo>
                      <a:close/>
                      <a:moveTo>
                        <a:pt x="218" y="987"/>
                      </a:moveTo>
                      <a:lnTo>
                        <a:pt x="397" y="959"/>
                      </a:lnTo>
                      <a:lnTo>
                        <a:pt x="405" y="958"/>
                      </a:lnTo>
                      <a:lnTo>
                        <a:pt x="414" y="958"/>
                      </a:lnTo>
                      <a:lnTo>
                        <a:pt x="421" y="959"/>
                      </a:lnTo>
                      <a:lnTo>
                        <a:pt x="430" y="961"/>
                      </a:lnTo>
                      <a:lnTo>
                        <a:pt x="438" y="964"/>
                      </a:lnTo>
                      <a:lnTo>
                        <a:pt x="445" y="966"/>
                      </a:lnTo>
                      <a:lnTo>
                        <a:pt x="452" y="970"/>
                      </a:lnTo>
                      <a:lnTo>
                        <a:pt x="459" y="975"/>
                      </a:lnTo>
                      <a:lnTo>
                        <a:pt x="466" y="980"/>
                      </a:lnTo>
                      <a:lnTo>
                        <a:pt x="471" y="985"/>
                      </a:lnTo>
                      <a:lnTo>
                        <a:pt x="477" y="992"/>
                      </a:lnTo>
                      <a:lnTo>
                        <a:pt x="481" y="998"/>
                      </a:lnTo>
                      <a:lnTo>
                        <a:pt x="485" y="1006"/>
                      </a:lnTo>
                      <a:lnTo>
                        <a:pt x="488" y="1014"/>
                      </a:lnTo>
                      <a:lnTo>
                        <a:pt x="491" y="1021"/>
                      </a:lnTo>
                      <a:lnTo>
                        <a:pt x="493" y="1030"/>
                      </a:lnTo>
                      <a:lnTo>
                        <a:pt x="493" y="1030"/>
                      </a:lnTo>
                      <a:lnTo>
                        <a:pt x="493" y="1038"/>
                      </a:lnTo>
                      <a:lnTo>
                        <a:pt x="493" y="1047"/>
                      </a:lnTo>
                      <a:lnTo>
                        <a:pt x="493" y="1055"/>
                      </a:lnTo>
                      <a:lnTo>
                        <a:pt x="491" y="1063"/>
                      </a:lnTo>
                      <a:lnTo>
                        <a:pt x="488" y="1071"/>
                      </a:lnTo>
                      <a:lnTo>
                        <a:pt x="485" y="1078"/>
                      </a:lnTo>
                      <a:lnTo>
                        <a:pt x="482" y="1086"/>
                      </a:lnTo>
                      <a:lnTo>
                        <a:pt x="477" y="1093"/>
                      </a:lnTo>
                      <a:lnTo>
                        <a:pt x="472" y="1099"/>
                      </a:lnTo>
                      <a:lnTo>
                        <a:pt x="466" y="1104"/>
                      </a:lnTo>
                      <a:lnTo>
                        <a:pt x="460" y="1110"/>
                      </a:lnTo>
                      <a:lnTo>
                        <a:pt x="453" y="1114"/>
                      </a:lnTo>
                      <a:lnTo>
                        <a:pt x="446" y="1119"/>
                      </a:lnTo>
                      <a:lnTo>
                        <a:pt x="439" y="1122"/>
                      </a:lnTo>
                      <a:lnTo>
                        <a:pt x="430" y="1124"/>
                      </a:lnTo>
                      <a:lnTo>
                        <a:pt x="423" y="1126"/>
                      </a:lnTo>
                      <a:lnTo>
                        <a:pt x="244" y="1153"/>
                      </a:lnTo>
                      <a:lnTo>
                        <a:pt x="236" y="1154"/>
                      </a:lnTo>
                      <a:lnTo>
                        <a:pt x="227" y="1154"/>
                      </a:lnTo>
                      <a:lnTo>
                        <a:pt x="219" y="1153"/>
                      </a:lnTo>
                      <a:lnTo>
                        <a:pt x="211" y="1152"/>
                      </a:lnTo>
                      <a:lnTo>
                        <a:pt x="203" y="1149"/>
                      </a:lnTo>
                      <a:lnTo>
                        <a:pt x="196" y="1146"/>
                      </a:lnTo>
                      <a:lnTo>
                        <a:pt x="188" y="1142"/>
                      </a:lnTo>
                      <a:lnTo>
                        <a:pt x="182" y="1138"/>
                      </a:lnTo>
                      <a:lnTo>
                        <a:pt x="175" y="1133"/>
                      </a:lnTo>
                      <a:lnTo>
                        <a:pt x="170" y="1127"/>
                      </a:lnTo>
                      <a:lnTo>
                        <a:pt x="164" y="1121"/>
                      </a:lnTo>
                      <a:lnTo>
                        <a:pt x="160" y="1114"/>
                      </a:lnTo>
                      <a:lnTo>
                        <a:pt x="156" y="1107"/>
                      </a:lnTo>
                      <a:lnTo>
                        <a:pt x="152" y="1099"/>
                      </a:lnTo>
                      <a:lnTo>
                        <a:pt x="150" y="1091"/>
                      </a:lnTo>
                      <a:lnTo>
                        <a:pt x="148" y="1083"/>
                      </a:lnTo>
                      <a:lnTo>
                        <a:pt x="148" y="1083"/>
                      </a:lnTo>
                      <a:lnTo>
                        <a:pt x="147" y="1074"/>
                      </a:lnTo>
                      <a:lnTo>
                        <a:pt x="147" y="1065"/>
                      </a:lnTo>
                      <a:lnTo>
                        <a:pt x="148" y="1058"/>
                      </a:lnTo>
                      <a:lnTo>
                        <a:pt x="150" y="1049"/>
                      </a:lnTo>
                      <a:lnTo>
                        <a:pt x="152" y="1042"/>
                      </a:lnTo>
                      <a:lnTo>
                        <a:pt x="156" y="1034"/>
                      </a:lnTo>
                      <a:lnTo>
                        <a:pt x="159" y="1027"/>
                      </a:lnTo>
                      <a:lnTo>
                        <a:pt x="163" y="1020"/>
                      </a:lnTo>
                      <a:lnTo>
                        <a:pt x="169" y="1014"/>
                      </a:lnTo>
                      <a:lnTo>
                        <a:pt x="174" y="1008"/>
                      </a:lnTo>
                      <a:lnTo>
                        <a:pt x="180" y="1003"/>
                      </a:lnTo>
                      <a:lnTo>
                        <a:pt x="187" y="998"/>
                      </a:lnTo>
                      <a:lnTo>
                        <a:pt x="195" y="994"/>
                      </a:lnTo>
                      <a:lnTo>
                        <a:pt x="202" y="991"/>
                      </a:lnTo>
                      <a:lnTo>
                        <a:pt x="210" y="989"/>
                      </a:lnTo>
                      <a:lnTo>
                        <a:pt x="218" y="987"/>
                      </a:lnTo>
                      <a:close/>
                      <a:moveTo>
                        <a:pt x="170" y="667"/>
                      </a:moveTo>
                      <a:lnTo>
                        <a:pt x="348" y="640"/>
                      </a:lnTo>
                      <a:lnTo>
                        <a:pt x="356" y="639"/>
                      </a:lnTo>
                      <a:lnTo>
                        <a:pt x="364" y="639"/>
                      </a:lnTo>
                      <a:lnTo>
                        <a:pt x="373" y="639"/>
                      </a:lnTo>
                      <a:lnTo>
                        <a:pt x="380" y="641"/>
                      </a:lnTo>
                      <a:lnTo>
                        <a:pt x="389" y="644"/>
                      </a:lnTo>
                      <a:lnTo>
                        <a:pt x="396" y="647"/>
                      </a:lnTo>
                      <a:lnTo>
                        <a:pt x="403" y="651"/>
                      </a:lnTo>
                      <a:lnTo>
                        <a:pt x="410" y="656"/>
                      </a:lnTo>
                      <a:lnTo>
                        <a:pt x="416" y="660"/>
                      </a:lnTo>
                      <a:lnTo>
                        <a:pt x="421" y="666"/>
                      </a:lnTo>
                      <a:lnTo>
                        <a:pt x="427" y="672"/>
                      </a:lnTo>
                      <a:lnTo>
                        <a:pt x="432" y="679"/>
                      </a:lnTo>
                      <a:lnTo>
                        <a:pt x="435" y="686"/>
                      </a:lnTo>
                      <a:lnTo>
                        <a:pt x="439" y="693"/>
                      </a:lnTo>
                      <a:lnTo>
                        <a:pt x="442" y="702"/>
                      </a:lnTo>
                      <a:lnTo>
                        <a:pt x="443" y="711"/>
                      </a:lnTo>
                      <a:lnTo>
                        <a:pt x="443" y="711"/>
                      </a:lnTo>
                      <a:lnTo>
                        <a:pt x="444" y="719"/>
                      </a:lnTo>
                      <a:lnTo>
                        <a:pt x="444" y="727"/>
                      </a:lnTo>
                      <a:lnTo>
                        <a:pt x="443" y="736"/>
                      </a:lnTo>
                      <a:lnTo>
                        <a:pt x="442" y="743"/>
                      </a:lnTo>
                      <a:lnTo>
                        <a:pt x="440" y="752"/>
                      </a:lnTo>
                      <a:lnTo>
                        <a:pt x="437" y="759"/>
                      </a:lnTo>
                      <a:lnTo>
                        <a:pt x="432" y="766"/>
                      </a:lnTo>
                      <a:lnTo>
                        <a:pt x="428" y="772"/>
                      </a:lnTo>
                      <a:lnTo>
                        <a:pt x="423" y="779"/>
                      </a:lnTo>
                      <a:lnTo>
                        <a:pt x="417" y="785"/>
                      </a:lnTo>
                      <a:lnTo>
                        <a:pt x="411" y="790"/>
                      </a:lnTo>
                      <a:lnTo>
                        <a:pt x="404" y="795"/>
                      </a:lnTo>
                      <a:lnTo>
                        <a:pt x="397" y="798"/>
                      </a:lnTo>
                      <a:lnTo>
                        <a:pt x="389" y="802"/>
                      </a:lnTo>
                      <a:lnTo>
                        <a:pt x="381" y="805"/>
                      </a:lnTo>
                      <a:lnTo>
                        <a:pt x="373" y="806"/>
                      </a:lnTo>
                      <a:lnTo>
                        <a:pt x="195" y="834"/>
                      </a:lnTo>
                      <a:lnTo>
                        <a:pt x="187" y="835"/>
                      </a:lnTo>
                      <a:lnTo>
                        <a:pt x="178" y="835"/>
                      </a:lnTo>
                      <a:lnTo>
                        <a:pt x="170" y="834"/>
                      </a:lnTo>
                      <a:lnTo>
                        <a:pt x="162" y="832"/>
                      </a:lnTo>
                      <a:lnTo>
                        <a:pt x="153" y="830"/>
                      </a:lnTo>
                      <a:lnTo>
                        <a:pt x="146" y="826"/>
                      </a:lnTo>
                      <a:lnTo>
                        <a:pt x="139" y="823"/>
                      </a:lnTo>
                      <a:lnTo>
                        <a:pt x="133" y="818"/>
                      </a:lnTo>
                      <a:lnTo>
                        <a:pt x="126" y="813"/>
                      </a:lnTo>
                      <a:lnTo>
                        <a:pt x="120" y="808"/>
                      </a:lnTo>
                      <a:lnTo>
                        <a:pt x="116" y="802"/>
                      </a:lnTo>
                      <a:lnTo>
                        <a:pt x="110" y="795"/>
                      </a:lnTo>
                      <a:lnTo>
                        <a:pt x="107" y="787"/>
                      </a:lnTo>
                      <a:lnTo>
                        <a:pt x="104" y="780"/>
                      </a:lnTo>
                      <a:lnTo>
                        <a:pt x="100" y="771"/>
                      </a:lnTo>
                      <a:lnTo>
                        <a:pt x="99" y="764"/>
                      </a:lnTo>
                      <a:lnTo>
                        <a:pt x="99" y="764"/>
                      </a:lnTo>
                      <a:lnTo>
                        <a:pt x="98" y="755"/>
                      </a:lnTo>
                      <a:lnTo>
                        <a:pt x="98" y="746"/>
                      </a:lnTo>
                      <a:lnTo>
                        <a:pt x="99" y="738"/>
                      </a:lnTo>
                      <a:lnTo>
                        <a:pt x="100" y="730"/>
                      </a:lnTo>
                      <a:lnTo>
                        <a:pt x="103" y="723"/>
                      </a:lnTo>
                      <a:lnTo>
                        <a:pt x="106" y="715"/>
                      </a:lnTo>
                      <a:lnTo>
                        <a:pt x="110" y="707"/>
                      </a:lnTo>
                      <a:lnTo>
                        <a:pt x="115" y="701"/>
                      </a:lnTo>
                      <a:lnTo>
                        <a:pt x="120" y="694"/>
                      </a:lnTo>
                      <a:lnTo>
                        <a:pt x="125" y="689"/>
                      </a:lnTo>
                      <a:lnTo>
                        <a:pt x="132" y="684"/>
                      </a:lnTo>
                      <a:lnTo>
                        <a:pt x="138" y="679"/>
                      </a:lnTo>
                      <a:lnTo>
                        <a:pt x="146" y="675"/>
                      </a:lnTo>
                      <a:lnTo>
                        <a:pt x="153" y="672"/>
                      </a:lnTo>
                      <a:lnTo>
                        <a:pt x="161" y="668"/>
                      </a:lnTo>
                      <a:lnTo>
                        <a:pt x="170" y="667"/>
                      </a:lnTo>
                      <a:close/>
                      <a:moveTo>
                        <a:pt x="120" y="348"/>
                      </a:moveTo>
                      <a:lnTo>
                        <a:pt x="298" y="320"/>
                      </a:lnTo>
                      <a:lnTo>
                        <a:pt x="307" y="319"/>
                      </a:lnTo>
                      <a:lnTo>
                        <a:pt x="316" y="319"/>
                      </a:lnTo>
                      <a:lnTo>
                        <a:pt x="323" y="320"/>
                      </a:lnTo>
                      <a:lnTo>
                        <a:pt x="332" y="322"/>
                      </a:lnTo>
                      <a:lnTo>
                        <a:pt x="339" y="324"/>
                      </a:lnTo>
                      <a:lnTo>
                        <a:pt x="347" y="328"/>
                      </a:lnTo>
                      <a:lnTo>
                        <a:pt x="354" y="331"/>
                      </a:lnTo>
                      <a:lnTo>
                        <a:pt x="361" y="335"/>
                      </a:lnTo>
                      <a:lnTo>
                        <a:pt x="367" y="341"/>
                      </a:lnTo>
                      <a:lnTo>
                        <a:pt x="373" y="346"/>
                      </a:lnTo>
                      <a:lnTo>
                        <a:pt x="378" y="353"/>
                      </a:lnTo>
                      <a:lnTo>
                        <a:pt x="383" y="359"/>
                      </a:lnTo>
                      <a:lnTo>
                        <a:pt x="387" y="367"/>
                      </a:lnTo>
                      <a:lnTo>
                        <a:pt x="390" y="374"/>
                      </a:lnTo>
                      <a:lnTo>
                        <a:pt x="392" y="383"/>
                      </a:lnTo>
                      <a:lnTo>
                        <a:pt x="394" y="390"/>
                      </a:lnTo>
                      <a:lnTo>
                        <a:pt x="394" y="390"/>
                      </a:lnTo>
                      <a:lnTo>
                        <a:pt x="396" y="399"/>
                      </a:lnTo>
                      <a:lnTo>
                        <a:pt x="396" y="408"/>
                      </a:lnTo>
                      <a:lnTo>
                        <a:pt x="394" y="416"/>
                      </a:lnTo>
                      <a:lnTo>
                        <a:pt x="392" y="424"/>
                      </a:lnTo>
                      <a:lnTo>
                        <a:pt x="390" y="432"/>
                      </a:lnTo>
                      <a:lnTo>
                        <a:pt x="387" y="439"/>
                      </a:lnTo>
                      <a:lnTo>
                        <a:pt x="384" y="447"/>
                      </a:lnTo>
                      <a:lnTo>
                        <a:pt x="379" y="453"/>
                      </a:lnTo>
                      <a:lnTo>
                        <a:pt x="374" y="460"/>
                      </a:lnTo>
                      <a:lnTo>
                        <a:pt x="368" y="465"/>
                      </a:lnTo>
                      <a:lnTo>
                        <a:pt x="362" y="471"/>
                      </a:lnTo>
                      <a:lnTo>
                        <a:pt x="356" y="475"/>
                      </a:lnTo>
                      <a:lnTo>
                        <a:pt x="348" y="479"/>
                      </a:lnTo>
                      <a:lnTo>
                        <a:pt x="340" y="482"/>
                      </a:lnTo>
                      <a:lnTo>
                        <a:pt x="333" y="485"/>
                      </a:lnTo>
                      <a:lnTo>
                        <a:pt x="324" y="487"/>
                      </a:lnTo>
                      <a:lnTo>
                        <a:pt x="146" y="514"/>
                      </a:lnTo>
                      <a:lnTo>
                        <a:pt x="137" y="515"/>
                      </a:lnTo>
                      <a:lnTo>
                        <a:pt x="129" y="515"/>
                      </a:lnTo>
                      <a:lnTo>
                        <a:pt x="121" y="514"/>
                      </a:lnTo>
                      <a:lnTo>
                        <a:pt x="112" y="513"/>
                      </a:lnTo>
                      <a:lnTo>
                        <a:pt x="105" y="511"/>
                      </a:lnTo>
                      <a:lnTo>
                        <a:pt x="97" y="507"/>
                      </a:lnTo>
                      <a:lnTo>
                        <a:pt x="90" y="503"/>
                      </a:lnTo>
                      <a:lnTo>
                        <a:pt x="83" y="499"/>
                      </a:lnTo>
                      <a:lnTo>
                        <a:pt x="77" y="493"/>
                      </a:lnTo>
                      <a:lnTo>
                        <a:pt x="71" y="488"/>
                      </a:lnTo>
                      <a:lnTo>
                        <a:pt x="66" y="481"/>
                      </a:lnTo>
                      <a:lnTo>
                        <a:pt x="62" y="475"/>
                      </a:lnTo>
                      <a:lnTo>
                        <a:pt x="57" y="468"/>
                      </a:lnTo>
                      <a:lnTo>
                        <a:pt x="54" y="461"/>
                      </a:lnTo>
                      <a:lnTo>
                        <a:pt x="52" y="452"/>
                      </a:lnTo>
                      <a:lnTo>
                        <a:pt x="50" y="443"/>
                      </a:lnTo>
                      <a:lnTo>
                        <a:pt x="50" y="443"/>
                      </a:lnTo>
                      <a:lnTo>
                        <a:pt x="49" y="435"/>
                      </a:lnTo>
                      <a:lnTo>
                        <a:pt x="49" y="427"/>
                      </a:lnTo>
                      <a:lnTo>
                        <a:pt x="50" y="419"/>
                      </a:lnTo>
                      <a:lnTo>
                        <a:pt x="52" y="410"/>
                      </a:lnTo>
                      <a:lnTo>
                        <a:pt x="54" y="402"/>
                      </a:lnTo>
                      <a:lnTo>
                        <a:pt x="57" y="395"/>
                      </a:lnTo>
                      <a:lnTo>
                        <a:pt x="61" y="388"/>
                      </a:lnTo>
                      <a:lnTo>
                        <a:pt x="66" y="381"/>
                      </a:lnTo>
                      <a:lnTo>
                        <a:pt x="70" y="375"/>
                      </a:lnTo>
                      <a:lnTo>
                        <a:pt x="77" y="369"/>
                      </a:lnTo>
                      <a:lnTo>
                        <a:pt x="82" y="363"/>
                      </a:lnTo>
                      <a:lnTo>
                        <a:pt x="89" y="359"/>
                      </a:lnTo>
                      <a:lnTo>
                        <a:pt x="96" y="356"/>
                      </a:lnTo>
                      <a:lnTo>
                        <a:pt x="104" y="352"/>
                      </a:lnTo>
                      <a:lnTo>
                        <a:pt x="112" y="349"/>
                      </a:lnTo>
                      <a:lnTo>
                        <a:pt x="120" y="348"/>
                      </a:ln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a:bodyPr>
                <a:lstStyle/>
                <a:p>
                  <a:pPr algn="ctr"/>
                  <a:endParaRPr/>
                </a:p>
              </p:txBody>
            </p:sp>
          </p:grpSp>
        </p:grpSp>
        <p:grpSp>
          <p:nvGrpSpPr>
            <p:cNvPr id="14" name="ïşľiḍè">
              <a:extLst>
                <a:ext uri="{FF2B5EF4-FFF2-40B4-BE49-F238E27FC236}">
                  <a16:creationId xmlns:a16="http://schemas.microsoft.com/office/drawing/2014/main" id="{F7ACCF65-604C-4CEE-90B6-443DEE4D88AE}"/>
                </a:ext>
              </a:extLst>
            </p:cNvPr>
            <p:cNvGrpSpPr/>
            <p:nvPr/>
          </p:nvGrpSpPr>
          <p:grpSpPr>
            <a:xfrm>
              <a:off x="2511869" y="4596267"/>
              <a:ext cx="1534252" cy="534009"/>
              <a:chOff x="5580180" y="2016295"/>
              <a:chExt cx="4148318" cy="1443854"/>
            </a:xfrm>
          </p:grpSpPr>
          <p:sp>
            <p:nvSpPr>
              <p:cNvPr id="19" name="îşlîďê">
                <a:extLst>
                  <a:ext uri="{FF2B5EF4-FFF2-40B4-BE49-F238E27FC236}">
                    <a16:creationId xmlns:a16="http://schemas.microsoft.com/office/drawing/2014/main" id="{0BD28022-D4C0-4837-84A8-8809D3A425A5}"/>
                  </a:ext>
                </a:extLst>
              </p:cNvPr>
              <p:cNvSpPr txBox="1"/>
              <p:nvPr/>
            </p:nvSpPr>
            <p:spPr>
              <a:xfrm>
                <a:off x="5580180" y="2016295"/>
                <a:ext cx="4148318" cy="1134461"/>
              </a:xfrm>
              <a:prstGeom prst="rect">
                <a:avLst/>
              </a:prstGeom>
              <a:noFill/>
            </p:spPr>
            <p:txBody>
              <a:bodyPr wrap="none" rtlCol="0">
                <a:prstTxWarp prst="textPlain">
                  <a:avLst/>
                </a:prstTxWarp>
                <a:spAutoFit/>
              </a:bodyPr>
              <a:lstStyle/>
              <a:p>
                <a:r>
                  <a:rPr lang="en-US" altLang="zh-CN" i="1" dirty="0">
                    <a:solidFill>
                      <a:schemeClr val="bg1">
                        <a:lumMod val="75000"/>
                      </a:schemeClr>
                    </a:solidFill>
                    <a:latin typeface="Impact" panose="020B0806030902050204" pitchFamily="34" charset="0"/>
                  </a:rPr>
                  <a:t>Business to Business</a:t>
                </a:r>
                <a:endParaRPr lang="zh-CN" altLang="en-US" i="1" dirty="0">
                  <a:solidFill>
                    <a:schemeClr val="accent1"/>
                  </a:solidFill>
                  <a:latin typeface="Impact" panose="020B0806030902050204" pitchFamily="34" charset="0"/>
                </a:endParaRPr>
              </a:p>
            </p:txBody>
          </p:sp>
          <p:sp>
            <p:nvSpPr>
              <p:cNvPr id="16" name="íŝ1ïďé">
                <a:extLst>
                  <a:ext uri="{FF2B5EF4-FFF2-40B4-BE49-F238E27FC236}">
                    <a16:creationId xmlns:a16="http://schemas.microsoft.com/office/drawing/2014/main" id="{FF44C369-AA17-474F-BD54-9FCCECF0E11A}"/>
                  </a:ext>
                </a:extLst>
              </p:cNvPr>
              <p:cNvSpPr/>
              <p:nvPr/>
            </p:nvSpPr>
            <p:spPr>
              <a:xfrm>
                <a:off x="5616100" y="3125421"/>
                <a:ext cx="3620308" cy="334728"/>
              </a:xfrm>
              <a:prstGeom prst="rect">
                <a:avLst/>
              </a:prstGeom>
            </p:spPr>
            <p:txBody>
              <a:bodyPr wrap="none">
                <a:prstTxWarp prst="textPlain">
                  <a:avLst/>
                </a:prstTxWarp>
                <a:spAutoFit/>
              </a:bodyPr>
              <a:lstStyle/>
              <a:p>
                <a:pPr algn="dist"/>
                <a:r>
                  <a:rPr lang="en-US" altLang="zh-CN" b="1" i="1" dirty="0">
                    <a:solidFill>
                      <a:schemeClr val="accent1"/>
                    </a:solidFill>
                  </a:rPr>
                  <a:t>Electronic Commerce</a:t>
                </a:r>
              </a:p>
            </p:txBody>
          </p:sp>
        </p:grpSp>
      </p:grpSp>
      <p:sp>
        <p:nvSpPr>
          <p:cNvPr id="138" name="文本框 137">
            <a:extLst>
              <a:ext uri="{FF2B5EF4-FFF2-40B4-BE49-F238E27FC236}">
                <a16:creationId xmlns:a16="http://schemas.microsoft.com/office/drawing/2014/main" id="{9DE1E85E-FD02-4572-890F-D14C6A8BE306}"/>
              </a:ext>
            </a:extLst>
          </p:cNvPr>
          <p:cNvSpPr txBox="1"/>
          <p:nvPr/>
        </p:nvSpPr>
        <p:spPr>
          <a:xfrm>
            <a:off x="816600" y="1294292"/>
            <a:ext cx="4799858" cy="523220"/>
          </a:xfrm>
          <a:prstGeom prst="rect">
            <a:avLst/>
          </a:prstGeom>
          <a:noFill/>
        </p:spPr>
        <p:txBody>
          <a:bodyPr wrap="square" rtlCol="0">
            <a:spAutoFit/>
          </a:bodyPr>
          <a:lstStyle/>
          <a:p>
            <a:pPr marL="571500" indent="-571500">
              <a:buFont typeface="Wingdings" panose="05000000000000000000" pitchFamily="2" charset="2"/>
              <a:buChar char="l"/>
            </a:pPr>
            <a:r>
              <a:rPr lang="en-US" altLang="zh-CN" sz="2800" b="1" dirty="0">
                <a:solidFill>
                  <a:srgbClr val="524F6A"/>
                </a:solidFill>
                <a:latin typeface="微软雅黑" panose="020B0503020204020204" pitchFamily="34" charset="-122"/>
                <a:ea typeface="微软雅黑" panose="020B0503020204020204" pitchFamily="34" charset="-122"/>
              </a:rPr>
              <a:t>B2B</a:t>
            </a:r>
            <a:r>
              <a:rPr lang="zh-CN" altLang="en-US" sz="2800" b="1" dirty="0">
                <a:solidFill>
                  <a:srgbClr val="524F6A"/>
                </a:solidFill>
                <a:latin typeface="微软雅黑" panose="020B0503020204020204" pitchFamily="34" charset="-122"/>
                <a:ea typeface="微软雅黑" panose="020B0503020204020204" pitchFamily="34" charset="-122"/>
              </a:rPr>
              <a:t>电子商务的主要模式</a:t>
            </a:r>
          </a:p>
        </p:txBody>
      </p:sp>
    </p:spTree>
    <p:extLst>
      <p:ext uri="{BB962C8B-B14F-4D97-AF65-F5344CB8AC3E}">
        <p14:creationId xmlns:p14="http://schemas.microsoft.com/office/powerpoint/2010/main" val="15546021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en-US" altLang="zh-CN" sz="3200" b="1" dirty="0">
                <a:solidFill>
                  <a:srgbClr val="FFFFFF"/>
                </a:solidFill>
                <a:latin typeface="Arial Black" panose="020B0A04020102020204" pitchFamily="34" charset="0"/>
                <a:ea typeface="微软雅黑" panose="020B0503020204020204" pitchFamily="34" charset="-122"/>
              </a:rPr>
              <a:t>B2B</a:t>
            </a:r>
            <a:r>
              <a:rPr lang="zh-CN" altLang="en-US" sz="3200" b="1" dirty="0">
                <a:solidFill>
                  <a:srgbClr val="FFFFFF"/>
                </a:solidFill>
                <a:latin typeface="Arial Black" panose="020B0A04020102020204" pitchFamily="34" charset="0"/>
                <a:ea typeface="微软雅黑" panose="020B0503020204020204" pitchFamily="34" charset="-122"/>
              </a:rPr>
              <a:t>电子商务的业务流程</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6919986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8226038" y="4069384"/>
            <a:ext cx="2990550" cy="1660451"/>
            <a:chOff x="5819796" y="2500312"/>
            <a:chExt cx="2573264" cy="1428760"/>
          </a:xfrm>
        </p:grpSpPr>
        <p:grpSp>
          <p:nvGrpSpPr>
            <p:cNvPr id="9" name="Group 22"/>
            <p:cNvGrpSpPr/>
            <p:nvPr/>
          </p:nvGrpSpPr>
          <p:grpSpPr>
            <a:xfrm>
              <a:off x="5819796" y="2500312"/>
              <a:ext cx="504804" cy="1428760"/>
              <a:chOff x="5819796" y="2500312"/>
              <a:chExt cx="504804" cy="1428760"/>
            </a:xfrm>
          </p:grpSpPr>
          <p:cxnSp>
            <p:nvCxnSpPr>
              <p:cNvPr id="10"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1"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2" name="Group 30"/>
              <p:cNvGrpSpPr/>
              <p:nvPr/>
            </p:nvGrpSpPr>
            <p:grpSpPr>
              <a:xfrm>
                <a:off x="5955879" y="2671958"/>
                <a:ext cx="260582" cy="163310"/>
                <a:chOff x="1091193" y="3568834"/>
                <a:chExt cx="365425" cy="229016"/>
              </a:xfrm>
              <a:solidFill>
                <a:schemeClr val="bg1"/>
              </a:solidFill>
            </p:grpSpPr>
            <p:sp>
              <p:nvSpPr>
                <p:cNvPr id="14"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3"/>
            <p:cNvGrpSpPr/>
            <p:nvPr/>
          </p:nvGrpSpPr>
          <p:grpSpPr>
            <a:xfrm>
              <a:off x="6888124" y="2500312"/>
              <a:ext cx="504804" cy="1428760"/>
              <a:chOff x="6888124" y="2500312"/>
              <a:chExt cx="504804" cy="1428760"/>
            </a:xfrm>
          </p:grpSpPr>
          <p:cxnSp>
            <p:nvCxnSpPr>
              <p:cNvPr id="18"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9"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0"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2" name="Group 34"/>
            <p:cNvGrpSpPr/>
            <p:nvPr/>
          </p:nvGrpSpPr>
          <p:grpSpPr>
            <a:xfrm>
              <a:off x="7888256" y="2500312"/>
              <a:ext cx="504804" cy="1428760"/>
              <a:chOff x="7888256" y="2500312"/>
              <a:chExt cx="504804" cy="1428760"/>
            </a:xfrm>
          </p:grpSpPr>
          <p:cxnSp>
            <p:nvCxnSpPr>
              <p:cNvPr id="23"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24"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5"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3" name="文本框 32"/>
          <p:cNvSpPr txBox="1"/>
          <p:nvPr/>
        </p:nvSpPr>
        <p:spPr>
          <a:xfrm>
            <a:off x="0" y="737577"/>
            <a:ext cx="6585103" cy="646331"/>
          </a:xfrm>
          <a:prstGeom prst="rect">
            <a:avLst/>
          </a:prstGeom>
          <a:noFill/>
        </p:spPr>
        <p:txBody>
          <a:bodyPr wrap="square" rtlCol="0">
            <a:spAutoFit/>
          </a:bodyPr>
          <a:lstStyle/>
          <a:p>
            <a:pPr marL="571500" indent="-571500" algn="r">
              <a:buFont typeface="Wingdings" panose="05000000000000000000" pitchFamily="2" charset="2"/>
              <a:buChar char="l"/>
            </a:pPr>
            <a:r>
              <a:rPr lang="en-US" altLang="zh-CN" sz="3600" b="1" dirty="0">
                <a:solidFill>
                  <a:srgbClr val="524F6A"/>
                </a:solidFill>
                <a:latin typeface="微软雅黑" panose="020B0503020204020204" pitchFamily="34" charset="-122"/>
                <a:ea typeface="微软雅黑" panose="020B0503020204020204" pitchFamily="34" charset="-122"/>
              </a:rPr>
              <a:t>B2B</a:t>
            </a:r>
            <a:r>
              <a:rPr lang="zh-CN" altLang="en-US" sz="3600" b="1" dirty="0">
                <a:solidFill>
                  <a:srgbClr val="524F6A"/>
                </a:solidFill>
                <a:latin typeface="微软雅黑" panose="020B0503020204020204" pitchFamily="34" charset="-122"/>
                <a:ea typeface="微软雅黑" panose="020B0503020204020204" pitchFamily="34" charset="-122"/>
              </a:rPr>
              <a:t>电子商务的业务流程</a:t>
            </a:r>
          </a:p>
        </p:txBody>
      </p:sp>
      <p:sp>
        <p:nvSpPr>
          <p:cNvPr id="35" name="矩形 34"/>
          <p:cNvSpPr/>
          <p:nvPr/>
        </p:nvSpPr>
        <p:spPr>
          <a:xfrm>
            <a:off x="-30626" y="5266846"/>
            <a:ext cx="12222626" cy="1591153"/>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Rectangle 36"/>
          <p:cNvSpPr/>
          <p:nvPr/>
        </p:nvSpPr>
        <p:spPr>
          <a:xfrm>
            <a:off x="7628187" y="1923572"/>
            <a:ext cx="4045996" cy="1754326"/>
          </a:xfrm>
          <a:prstGeom prst="rect">
            <a:avLst/>
          </a:prstGeom>
        </p:spPr>
        <p:txBody>
          <a:bodyPr wrap="square">
            <a:spAutoFit/>
          </a:bodyPr>
          <a:lstStyle/>
          <a:p>
            <a:pPr>
              <a:lnSpc>
                <a:spcPct val="12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B2B</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电子商务系统的组成包括采购商、供应商、物流商、银行、</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B2B</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交易平台、认证中心。买卖双方可以通过企业自营平台达成交易，也可以通过第三方</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B2B</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平台达成交易</a:t>
            </a:r>
          </a:p>
        </p:txBody>
      </p:sp>
      <p:pic>
        <p:nvPicPr>
          <p:cNvPr id="26" name="图片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971" y="1680194"/>
            <a:ext cx="5850139" cy="4382228"/>
          </a:xfrm>
          <a:prstGeom prst="rect">
            <a:avLst/>
          </a:prstGeom>
          <a:ln w="76200">
            <a:solidFill>
              <a:schemeClr val="accent1"/>
            </a:solidFill>
          </a:ln>
        </p:spPr>
      </p:pic>
    </p:spTree>
    <p:extLst>
      <p:ext uri="{BB962C8B-B14F-4D97-AF65-F5344CB8AC3E}">
        <p14:creationId xmlns:p14="http://schemas.microsoft.com/office/powerpoint/2010/main" val="5023546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直接连接符 74">
            <a:extLst>
              <a:ext uri="{FF2B5EF4-FFF2-40B4-BE49-F238E27FC236}">
                <a16:creationId xmlns:a16="http://schemas.microsoft.com/office/drawing/2014/main" id="{04B625A1-F9E1-4EF3-A5A3-3BC7C3FFF121}"/>
              </a:ext>
            </a:extLst>
          </p:cNvPr>
          <p:cNvCxnSpPr>
            <a:cxnSpLocks/>
          </p:cNvCxnSpPr>
          <p:nvPr/>
        </p:nvCxnSpPr>
        <p:spPr>
          <a:xfrm>
            <a:off x="6301513" y="4493611"/>
            <a:ext cx="5091604"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938886" y="1839126"/>
            <a:ext cx="4159907" cy="683264"/>
          </a:xfrm>
          <a:prstGeom prst="rect">
            <a:avLst/>
          </a:prstGeom>
        </p:spPr>
        <p:txBody>
          <a:bodyPr wrap="square">
            <a:spAutoFit/>
          </a:bodyPr>
          <a:lstStyle/>
          <a:p>
            <a:pPr algn="r">
              <a:lnSpc>
                <a:spcPct val="120000"/>
              </a:lnSpc>
              <a:spcAft>
                <a:spcPts val="6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en-US"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买卖双方将各自的供应和采购信息发布到交易平台</a:t>
            </a:r>
            <a:r>
              <a:rPr lang="zh-CN"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上</a:t>
            </a:r>
            <a:endParaRPr lang="zh-CN" altLang="zh-CN" sz="1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8" name="987675e6-a779-4427-8291-d7ec45a227a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2806374" y="-5616"/>
            <a:ext cx="6587494" cy="6863616"/>
            <a:chOff x="2804948" y="0"/>
            <a:chExt cx="6582104" cy="6858000"/>
          </a:xfrm>
        </p:grpSpPr>
        <p:sp>
          <p:nvSpPr>
            <p:cNvPr id="19" name="ïšľïḍê">
              <a:extLst>
                <a:ext uri="{FF2B5EF4-FFF2-40B4-BE49-F238E27FC236}">
                  <a16:creationId xmlns:a16="http://schemas.microsoft.com/office/drawing/2014/main" id="{3FE4A534-BF7F-4B02-A236-23B62A657F0C}"/>
                </a:ext>
              </a:extLst>
            </p:cNvPr>
            <p:cNvSpPr/>
            <p:nvPr/>
          </p:nvSpPr>
          <p:spPr>
            <a:xfrm>
              <a:off x="5196537" y="3115125"/>
              <a:ext cx="699024" cy="1110536"/>
            </a:xfrm>
            <a:prstGeom prst="rect">
              <a:avLst/>
            </a:prstGeom>
            <a:solidFill>
              <a:schemeClr val="accent3">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0" name="îṣ1ïdé">
              <a:extLst>
                <a:ext uri="{FF2B5EF4-FFF2-40B4-BE49-F238E27FC236}">
                  <a16:creationId xmlns:a16="http://schemas.microsoft.com/office/drawing/2014/main" id="{37A1E1E4-83B0-4FBB-8F3E-404806304182}"/>
                </a:ext>
              </a:extLst>
            </p:cNvPr>
            <p:cNvSpPr/>
            <p:nvPr/>
          </p:nvSpPr>
          <p:spPr>
            <a:xfrm rot="16200000">
              <a:off x="6054741" y="2876433"/>
              <a:ext cx="1029358" cy="949493"/>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4">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1" name="iş1îḓe">
              <a:extLst>
                <a:ext uri="{FF2B5EF4-FFF2-40B4-BE49-F238E27FC236}">
                  <a16:creationId xmlns:a16="http://schemas.microsoft.com/office/drawing/2014/main" id="{A75F13B4-9B86-42CB-BB04-D64D96C6392C}"/>
                </a:ext>
              </a:extLst>
            </p:cNvPr>
            <p:cNvSpPr/>
            <p:nvPr/>
          </p:nvSpPr>
          <p:spPr>
            <a:xfrm>
              <a:off x="6345145" y="2803964"/>
              <a:ext cx="699023" cy="1087451"/>
            </a:xfrm>
            <a:prstGeom prst="rect">
              <a:avLst/>
            </a:prstGeom>
            <a:solidFill>
              <a:schemeClr val="accent4">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2" name="ïŝḻïḓe">
              <a:extLst>
                <a:ext uri="{FF2B5EF4-FFF2-40B4-BE49-F238E27FC236}">
                  <a16:creationId xmlns:a16="http://schemas.microsoft.com/office/drawing/2014/main" id="{B8D03E67-6FD7-4F60-98A0-65B5B1B8FC41}"/>
                </a:ext>
              </a:extLst>
            </p:cNvPr>
            <p:cNvSpPr/>
            <p:nvPr/>
          </p:nvSpPr>
          <p:spPr>
            <a:xfrm>
              <a:off x="3957022" y="4442206"/>
              <a:ext cx="690656" cy="746295"/>
            </a:xfrm>
            <a:prstGeom prst="rect">
              <a:avLst/>
            </a:pr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3" name="išḷîdè">
              <a:extLst>
                <a:ext uri="{FF2B5EF4-FFF2-40B4-BE49-F238E27FC236}">
                  <a16:creationId xmlns:a16="http://schemas.microsoft.com/office/drawing/2014/main" id="{3BB95B9B-D2A4-41D2-9C7A-7D6F01CF0A30}"/>
                </a:ext>
              </a:extLst>
            </p:cNvPr>
            <p:cNvSpPr/>
            <p:nvPr/>
          </p:nvSpPr>
          <p:spPr>
            <a:xfrm>
              <a:off x="3957022" y="4815353"/>
              <a:ext cx="690656" cy="2042647"/>
            </a:xfrm>
            <a:prstGeom prst="rect">
              <a:avLst/>
            </a:pr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4" name="ïSľîde">
              <a:extLst>
                <a:ext uri="{FF2B5EF4-FFF2-40B4-BE49-F238E27FC236}">
                  <a16:creationId xmlns:a16="http://schemas.microsoft.com/office/drawing/2014/main" id="{FC00ACFD-85E4-48E8-BBF2-53D915A68B6B}"/>
                </a:ext>
              </a:extLst>
            </p:cNvPr>
            <p:cNvSpPr/>
            <p:nvPr/>
          </p:nvSpPr>
          <p:spPr>
            <a:xfrm rot="16200000">
              <a:off x="3917310" y="4605922"/>
              <a:ext cx="1029358" cy="949494"/>
            </a:xfrm>
            <a:custGeom>
              <a:avLst/>
              <a:gdLst>
                <a:gd name="connsiteX0" fmla="*/ 2946400 w 2946400"/>
                <a:gd name="connsiteY0" fmla="*/ 2717800 h 2717800"/>
                <a:gd name="connsiteX1" fmla="*/ 2946400 w 2946400"/>
                <a:gd name="connsiteY1" fmla="*/ 1358900 h 2717800"/>
                <a:gd name="connsiteX2" fmla="*/ 1587500 w 2946400"/>
                <a:gd name="connsiteY2" fmla="*/ 0 h 2717800"/>
                <a:gd name="connsiteX3" fmla="*/ 0 w 2946400"/>
                <a:gd name="connsiteY3" fmla="*/ 0 h 2717800"/>
                <a:gd name="connsiteX4" fmla="*/ 0 w 2946400"/>
                <a:gd name="connsiteY4" fmla="*/ 2004036 h 2717800"/>
                <a:gd name="connsiteX5" fmla="*/ 2208091 w 2946400"/>
                <a:gd name="connsiteY5" fmla="*/ 2004036 h 2717800"/>
                <a:gd name="connsiteX6" fmla="*/ 2208091 w 2946400"/>
                <a:gd name="connsiteY6" fmla="*/ 2009333 h 2717800"/>
                <a:gd name="connsiteX7" fmla="*/ 2235200 w 2946400"/>
                <a:gd name="connsiteY7" fmla="*/ 2006600 h 2717800"/>
                <a:gd name="connsiteX8" fmla="*/ 29464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2946400" y="2717800"/>
                  </a:moveTo>
                  <a:lnTo>
                    <a:pt x="2946400" y="1358900"/>
                  </a:lnTo>
                  <a:cubicBezTo>
                    <a:pt x="2946400" y="608400"/>
                    <a:pt x="2338000" y="0"/>
                    <a:pt x="1587500" y="0"/>
                  </a:cubicBezTo>
                  <a:lnTo>
                    <a:pt x="0" y="0"/>
                  </a:lnTo>
                  <a:lnTo>
                    <a:pt x="0" y="2004036"/>
                  </a:lnTo>
                  <a:lnTo>
                    <a:pt x="2208091" y="2004036"/>
                  </a:lnTo>
                  <a:lnTo>
                    <a:pt x="2208091" y="2009333"/>
                  </a:lnTo>
                  <a:lnTo>
                    <a:pt x="2235200" y="2006600"/>
                  </a:lnTo>
                  <a:cubicBezTo>
                    <a:pt x="2627985" y="2006600"/>
                    <a:pt x="2946400" y="2325015"/>
                    <a:pt x="2946400" y="2717800"/>
                  </a:cubicBezTo>
                  <a:close/>
                </a:path>
              </a:pathLst>
            </a:cu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5" name="ïŝlïḑè">
              <a:extLst>
                <a:ext uri="{FF2B5EF4-FFF2-40B4-BE49-F238E27FC236}">
                  <a16:creationId xmlns:a16="http://schemas.microsoft.com/office/drawing/2014/main" id="{753D2369-16CE-48A9-9859-C3CC8E3098F4}"/>
                </a:ext>
              </a:extLst>
            </p:cNvPr>
            <p:cNvSpPr/>
            <p:nvPr/>
          </p:nvSpPr>
          <p:spPr>
            <a:xfrm>
              <a:off x="8682986" y="0"/>
              <a:ext cx="704066" cy="1361478"/>
            </a:xfrm>
            <a:prstGeom prst="rect">
              <a:avLst/>
            </a:prstGeom>
            <a:solidFill>
              <a:schemeClr val="accent6">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6" name="îṧļídé">
              <a:extLst>
                <a:ext uri="{FF2B5EF4-FFF2-40B4-BE49-F238E27FC236}">
                  <a16:creationId xmlns:a16="http://schemas.microsoft.com/office/drawing/2014/main" id="{38C2A3D3-C56B-42FF-88A4-15D4F33E05E6}"/>
                </a:ext>
              </a:extLst>
            </p:cNvPr>
            <p:cNvSpPr/>
            <p:nvPr/>
          </p:nvSpPr>
          <p:spPr>
            <a:xfrm rot="16200000">
              <a:off x="8397626" y="287185"/>
              <a:ext cx="1029358" cy="949494"/>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6">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7" name="íṥḷïďè">
              <a:extLst>
                <a:ext uri="{FF2B5EF4-FFF2-40B4-BE49-F238E27FC236}">
                  <a16:creationId xmlns:a16="http://schemas.microsoft.com/office/drawing/2014/main" id="{F961AC9C-8EFC-47F0-9417-ECD55C132CE1}"/>
                </a:ext>
              </a:extLst>
            </p:cNvPr>
            <p:cNvSpPr/>
            <p:nvPr/>
          </p:nvSpPr>
          <p:spPr>
            <a:xfrm>
              <a:off x="6344925" y="1920406"/>
              <a:ext cx="699023" cy="883558"/>
            </a:xfrm>
            <a:prstGeom prst="rect">
              <a:avLst/>
            </a:prstGeom>
            <a:solidFill>
              <a:schemeClr val="accent4">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8" name="îş1iḓè">
              <a:extLst>
                <a:ext uri="{FF2B5EF4-FFF2-40B4-BE49-F238E27FC236}">
                  <a16:creationId xmlns:a16="http://schemas.microsoft.com/office/drawing/2014/main" id="{E2BB0238-AEAA-4629-A655-F4BDFF746AE4}"/>
                </a:ext>
              </a:extLst>
            </p:cNvPr>
            <p:cNvSpPr/>
            <p:nvPr/>
          </p:nvSpPr>
          <p:spPr>
            <a:xfrm rot="16200000" flipH="1" flipV="1">
              <a:off x="6305214" y="2000719"/>
              <a:ext cx="1029358" cy="949494"/>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4">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9" name="işļîďe">
              <a:extLst>
                <a:ext uri="{FF2B5EF4-FFF2-40B4-BE49-F238E27FC236}">
                  <a16:creationId xmlns:a16="http://schemas.microsoft.com/office/drawing/2014/main" id="{4046CF02-5CDB-4539-9FF7-7AD4103B24EF}"/>
                </a:ext>
              </a:extLst>
            </p:cNvPr>
            <p:cNvSpPr/>
            <p:nvPr/>
          </p:nvSpPr>
          <p:spPr>
            <a:xfrm>
              <a:off x="2804948" y="5702861"/>
              <a:ext cx="690656" cy="746294"/>
            </a:xfrm>
            <a:prstGeom prst="rect">
              <a:avLst/>
            </a:pr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0" name="iṩḷïďe">
              <a:extLst>
                <a:ext uri="{FF2B5EF4-FFF2-40B4-BE49-F238E27FC236}">
                  <a16:creationId xmlns:a16="http://schemas.microsoft.com/office/drawing/2014/main" id="{B5F91A8F-4E39-47F5-91E2-6202E1695619}"/>
                </a:ext>
              </a:extLst>
            </p:cNvPr>
            <p:cNvSpPr/>
            <p:nvPr/>
          </p:nvSpPr>
          <p:spPr>
            <a:xfrm rot="16200000">
              <a:off x="2765237" y="5866578"/>
              <a:ext cx="1029358" cy="949494"/>
            </a:xfrm>
            <a:custGeom>
              <a:avLst/>
              <a:gdLst>
                <a:gd name="connsiteX0" fmla="*/ 2946400 w 2946400"/>
                <a:gd name="connsiteY0" fmla="*/ 2717800 h 2717800"/>
                <a:gd name="connsiteX1" fmla="*/ 2946400 w 2946400"/>
                <a:gd name="connsiteY1" fmla="*/ 1358900 h 2717800"/>
                <a:gd name="connsiteX2" fmla="*/ 1587500 w 2946400"/>
                <a:gd name="connsiteY2" fmla="*/ 0 h 2717800"/>
                <a:gd name="connsiteX3" fmla="*/ 0 w 2946400"/>
                <a:gd name="connsiteY3" fmla="*/ 0 h 2717800"/>
                <a:gd name="connsiteX4" fmla="*/ 0 w 2946400"/>
                <a:gd name="connsiteY4" fmla="*/ 2004036 h 2717800"/>
                <a:gd name="connsiteX5" fmla="*/ 2208091 w 2946400"/>
                <a:gd name="connsiteY5" fmla="*/ 2004036 h 2717800"/>
                <a:gd name="connsiteX6" fmla="*/ 2208091 w 2946400"/>
                <a:gd name="connsiteY6" fmla="*/ 2009333 h 2717800"/>
                <a:gd name="connsiteX7" fmla="*/ 2235200 w 2946400"/>
                <a:gd name="connsiteY7" fmla="*/ 2006600 h 2717800"/>
                <a:gd name="connsiteX8" fmla="*/ 29464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2946400" y="2717800"/>
                  </a:moveTo>
                  <a:lnTo>
                    <a:pt x="2946400" y="1358900"/>
                  </a:lnTo>
                  <a:cubicBezTo>
                    <a:pt x="2946400" y="608400"/>
                    <a:pt x="2338000" y="0"/>
                    <a:pt x="1587500" y="0"/>
                  </a:cubicBezTo>
                  <a:lnTo>
                    <a:pt x="0" y="0"/>
                  </a:lnTo>
                  <a:lnTo>
                    <a:pt x="0" y="2004036"/>
                  </a:lnTo>
                  <a:lnTo>
                    <a:pt x="2208091" y="2004036"/>
                  </a:lnTo>
                  <a:lnTo>
                    <a:pt x="2208091" y="2009333"/>
                  </a:lnTo>
                  <a:lnTo>
                    <a:pt x="2235200" y="2006600"/>
                  </a:lnTo>
                  <a:cubicBezTo>
                    <a:pt x="2627985" y="2006600"/>
                    <a:pt x="2946400" y="2325015"/>
                    <a:pt x="2946400" y="2717800"/>
                  </a:cubicBezTo>
                  <a:close/>
                </a:path>
              </a:pathLst>
            </a:cu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1" name="î$lîḋê">
              <a:extLst>
                <a:ext uri="{FF2B5EF4-FFF2-40B4-BE49-F238E27FC236}">
                  <a16:creationId xmlns:a16="http://schemas.microsoft.com/office/drawing/2014/main" id="{DA06297D-C74F-4AB7-8E71-872F22D9E7E9}"/>
                </a:ext>
              </a:extLst>
            </p:cNvPr>
            <p:cNvSpPr/>
            <p:nvPr/>
          </p:nvSpPr>
          <p:spPr>
            <a:xfrm>
              <a:off x="7530912" y="0"/>
              <a:ext cx="704066" cy="2622133"/>
            </a:xfrm>
            <a:prstGeom prst="rect">
              <a:avLst/>
            </a:prstGeom>
            <a:solidFill>
              <a:schemeClr val="accent5">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2" name="îṣḷiḋè">
              <a:extLst>
                <a:ext uri="{FF2B5EF4-FFF2-40B4-BE49-F238E27FC236}">
                  <a16:creationId xmlns:a16="http://schemas.microsoft.com/office/drawing/2014/main" id="{C8742110-BB9D-44C6-A30E-4BE03CC877D3}"/>
                </a:ext>
              </a:extLst>
            </p:cNvPr>
            <p:cNvSpPr/>
            <p:nvPr/>
          </p:nvSpPr>
          <p:spPr>
            <a:xfrm rot="16200000">
              <a:off x="7245551" y="1602566"/>
              <a:ext cx="1029358" cy="949494"/>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5">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3" name="îS1ide">
              <a:extLst>
                <a:ext uri="{FF2B5EF4-FFF2-40B4-BE49-F238E27FC236}">
                  <a16:creationId xmlns:a16="http://schemas.microsoft.com/office/drawing/2014/main" id="{BBF61D07-0235-46D2-A27F-405F5D9C7F52}"/>
                </a:ext>
              </a:extLst>
            </p:cNvPr>
            <p:cNvSpPr/>
            <p:nvPr/>
          </p:nvSpPr>
          <p:spPr>
            <a:xfrm>
              <a:off x="5189397" y="4225660"/>
              <a:ext cx="699023" cy="1029862"/>
            </a:xfrm>
            <a:prstGeom prst="rect">
              <a:avLst/>
            </a:prstGeom>
            <a:solidFill>
              <a:schemeClr val="accent3">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4" name="iṣḻïḓé">
              <a:extLst>
                <a:ext uri="{FF2B5EF4-FFF2-40B4-BE49-F238E27FC236}">
                  <a16:creationId xmlns:a16="http://schemas.microsoft.com/office/drawing/2014/main" id="{7ADC3B4A-DCBD-487F-AADB-BA75DD96164B}"/>
                </a:ext>
              </a:extLst>
            </p:cNvPr>
            <p:cNvSpPr/>
            <p:nvPr/>
          </p:nvSpPr>
          <p:spPr>
            <a:xfrm rot="16200000">
              <a:off x="4902668" y="4137086"/>
              <a:ext cx="1029358" cy="949494"/>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3">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5" name="îşḻîḋé">
              <a:extLst>
                <a:ext uri="{FF2B5EF4-FFF2-40B4-BE49-F238E27FC236}">
                  <a16:creationId xmlns:a16="http://schemas.microsoft.com/office/drawing/2014/main" id="{4581F10B-2D68-45D6-8856-DD45C4BCC2B0}"/>
                </a:ext>
              </a:extLst>
            </p:cNvPr>
            <p:cNvSpPr/>
            <p:nvPr/>
          </p:nvSpPr>
          <p:spPr>
            <a:xfrm rot="16200000" flipH="1" flipV="1">
              <a:off x="5153139" y="3316100"/>
              <a:ext cx="1029358" cy="949494"/>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3">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6" name="îṩļîḋê">
              <a:extLst>
                <a:ext uri="{FF2B5EF4-FFF2-40B4-BE49-F238E27FC236}">
                  <a16:creationId xmlns:a16="http://schemas.microsoft.com/office/drawing/2014/main" id="{2A455511-7E4E-4D21-A406-1755A71EE822}"/>
                </a:ext>
              </a:extLst>
            </p:cNvPr>
            <p:cNvSpPr/>
            <p:nvPr/>
          </p:nvSpPr>
          <p:spPr>
            <a:xfrm flipV="1">
              <a:off x="5193073" y="2576036"/>
              <a:ext cx="1029358" cy="949493"/>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7" name="íšḷiḑe">
              <a:extLst>
                <a:ext uri="{FF2B5EF4-FFF2-40B4-BE49-F238E27FC236}">
                  <a16:creationId xmlns:a16="http://schemas.microsoft.com/office/drawing/2014/main" id="{2204E551-106D-43DF-A57A-5C6FB3170376}"/>
                </a:ext>
              </a:extLst>
            </p:cNvPr>
            <p:cNvSpPr/>
            <p:nvPr/>
          </p:nvSpPr>
          <p:spPr>
            <a:xfrm flipV="1">
              <a:off x="7205620" y="2326674"/>
              <a:ext cx="1029358" cy="949493"/>
            </a:xfrm>
            <a:custGeom>
              <a:avLst/>
              <a:gdLst>
                <a:gd name="connsiteX0" fmla="*/ 2946400 w 2946400"/>
                <a:gd name="connsiteY0" fmla="*/ 2717800 h 2717800"/>
                <a:gd name="connsiteX1" fmla="*/ 2946400 w 2946400"/>
                <a:gd name="connsiteY1" fmla="*/ 1358900 h 2717800"/>
                <a:gd name="connsiteX2" fmla="*/ 1587500 w 2946400"/>
                <a:gd name="connsiteY2" fmla="*/ 0 h 2717800"/>
                <a:gd name="connsiteX3" fmla="*/ 0 w 2946400"/>
                <a:gd name="connsiteY3" fmla="*/ 0 h 2717800"/>
                <a:gd name="connsiteX4" fmla="*/ 0 w 2946400"/>
                <a:gd name="connsiteY4" fmla="*/ 2004036 h 2717800"/>
                <a:gd name="connsiteX5" fmla="*/ 2208091 w 2946400"/>
                <a:gd name="connsiteY5" fmla="*/ 2004036 h 2717800"/>
                <a:gd name="connsiteX6" fmla="*/ 2208091 w 2946400"/>
                <a:gd name="connsiteY6" fmla="*/ 2009333 h 2717800"/>
                <a:gd name="connsiteX7" fmla="*/ 2235200 w 2946400"/>
                <a:gd name="connsiteY7" fmla="*/ 2006600 h 2717800"/>
                <a:gd name="connsiteX8" fmla="*/ 29464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2946400" y="2717800"/>
                  </a:moveTo>
                  <a:lnTo>
                    <a:pt x="2946400" y="1358900"/>
                  </a:lnTo>
                  <a:cubicBezTo>
                    <a:pt x="2946400" y="608400"/>
                    <a:pt x="2338000" y="0"/>
                    <a:pt x="1587500" y="0"/>
                  </a:cubicBezTo>
                  <a:lnTo>
                    <a:pt x="0" y="0"/>
                  </a:lnTo>
                  <a:lnTo>
                    <a:pt x="0" y="2004036"/>
                  </a:lnTo>
                  <a:lnTo>
                    <a:pt x="2208091" y="2004036"/>
                  </a:lnTo>
                  <a:lnTo>
                    <a:pt x="2208091" y="2009333"/>
                  </a:lnTo>
                  <a:lnTo>
                    <a:pt x="2235200" y="2006600"/>
                  </a:lnTo>
                  <a:cubicBezTo>
                    <a:pt x="2627985" y="2006600"/>
                    <a:pt x="2946400" y="2325015"/>
                    <a:pt x="2946400" y="2717800"/>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8" name="ïšḷiďê">
              <a:extLst>
                <a:ext uri="{FF2B5EF4-FFF2-40B4-BE49-F238E27FC236}">
                  <a16:creationId xmlns:a16="http://schemas.microsoft.com/office/drawing/2014/main" id="{7BD947AC-13A2-4D3C-8828-6FE2E9F21905}"/>
                </a:ext>
              </a:extLst>
            </p:cNvPr>
            <p:cNvSpPr/>
            <p:nvPr/>
          </p:nvSpPr>
          <p:spPr>
            <a:xfrm>
              <a:off x="6178400" y="2576036"/>
              <a:ext cx="1027218" cy="700130"/>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9" name="i$ľîďè">
              <a:extLst>
                <a:ext uri="{FF2B5EF4-FFF2-40B4-BE49-F238E27FC236}">
                  <a16:creationId xmlns:a16="http://schemas.microsoft.com/office/drawing/2014/main" id="{F1DC3ADF-295F-4A9F-9894-51B4D2F92321}"/>
                </a:ext>
              </a:extLst>
            </p:cNvPr>
            <p:cNvSpPr/>
            <p:nvPr/>
          </p:nvSpPr>
          <p:spPr>
            <a:xfrm flipV="1">
              <a:off x="2805388" y="5126514"/>
              <a:ext cx="1029358" cy="949494"/>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0" name="išľîďe">
              <a:extLst>
                <a:ext uri="{FF2B5EF4-FFF2-40B4-BE49-F238E27FC236}">
                  <a16:creationId xmlns:a16="http://schemas.microsoft.com/office/drawing/2014/main" id="{99844E64-2B85-4C20-A6A7-50A56E8F0634}"/>
                </a:ext>
              </a:extLst>
            </p:cNvPr>
            <p:cNvSpPr/>
            <p:nvPr/>
          </p:nvSpPr>
          <p:spPr>
            <a:xfrm>
              <a:off x="3670907" y="5126369"/>
              <a:ext cx="1191388" cy="700130"/>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1" name="išliḍé">
              <a:extLst>
                <a:ext uri="{FF2B5EF4-FFF2-40B4-BE49-F238E27FC236}">
                  <a16:creationId xmlns:a16="http://schemas.microsoft.com/office/drawing/2014/main" id="{094BAA3E-7D0A-46CA-AFD0-3EAF16B3DEFE}"/>
                </a:ext>
              </a:extLst>
            </p:cNvPr>
            <p:cNvSpPr/>
            <p:nvPr/>
          </p:nvSpPr>
          <p:spPr>
            <a:xfrm flipV="1">
              <a:off x="4862515" y="4877153"/>
              <a:ext cx="1029358" cy="949494"/>
            </a:xfrm>
            <a:custGeom>
              <a:avLst/>
              <a:gdLst>
                <a:gd name="connsiteX0" fmla="*/ 2946400 w 2946400"/>
                <a:gd name="connsiteY0" fmla="*/ 2717800 h 2717800"/>
                <a:gd name="connsiteX1" fmla="*/ 2946400 w 2946400"/>
                <a:gd name="connsiteY1" fmla="*/ 1358900 h 2717800"/>
                <a:gd name="connsiteX2" fmla="*/ 1587500 w 2946400"/>
                <a:gd name="connsiteY2" fmla="*/ 0 h 2717800"/>
                <a:gd name="connsiteX3" fmla="*/ 0 w 2946400"/>
                <a:gd name="connsiteY3" fmla="*/ 0 h 2717800"/>
                <a:gd name="connsiteX4" fmla="*/ 0 w 2946400"/>
                <a:gd name="connsiteY4" fmla="*/ 2004036 h 2717800"/>
                <a:gd name="connsiteX5" fmla="*/ 2208091 w 2946400"/>
                <a:gd name="connsiteY5" fmla="*/ 2004036 h 2717800"/>
                <a:gd name="connsiteX6" fmla="*/ 2208091 w 2946400"/>
                <a:gd name="connsiteY6" fmla="*/ 2009333 h 2717800"/>
                <a:gd name="connsiteX7" fmla="*/ 2235200 w 2946400"/>
                <a:gd name="connsiteY7" fmla="*/ 2006600 h 2717800"/>
                <a:gd name="connsiteX8" fmla="*/ 29464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2946400" y="2717800"/>
                  </a:moveTo>
                  <a:lnTo>
                    <a:pt x="2946400" y="1358900"/>
                  </a:lnTo>
                  <a:cubicBezTo>
                    <a:pt x="2946400" y="608400"/>
                    <a:pt x="2338000" y="0"/>
                    <a:pt x="1587500" y="0"/>
                  </a:cubicBezTo>
                  <a:lnTo>
                    <a:pt x="0" y="0"/>
                  </a:lnTo>
                  <a:lnTo>
                    <a:pt x="0" y="2004036"/>
                  </a:lnTo>
                  <a:lnTo>
                    <a:pt x="2208091" y="2004036"/>
                  </a:lnTo>
                  <a:lnTo>
                    <a:pt x="2208091" y="2009333"/>
                  </a:lnTo>
                  <a:lnTo>
                    <a:pt x="2235200" y="2006600"/>
                  </a:lnTo>
                  <a:cubicBezTo>
                    <a:pt x="2627985" y="2006600"/>
                    <a:pt x="2946400" y="2325015"/>
                    <a:pt x="2946400" y="271780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2" name="ïSḻiḓe">
              <a:extLst>
                <a:ext uri="{FF2B5EF4-FFF2-40B4-BE49-F238E27FC236}">
                  <a16:creationId xmlns:a16="http://schemas.microsoft.com/office/drawing/2014/main" id="{B56365F4-F6B6-4C47-829D-43AF9A1AE558}"/>
                </a:ext>
              </a:extLst>
            </p:cNvPr>
            <p:cNvSpPr/>
            <p:nvPr/>
          </p:nvSpPr>
          <p:spPr>
            <a:xfrm flipV="1">
              <a:off x="6345146" y="1260656"/>
              <a:ext cx="1029358" cy="949493"/>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3" name="íṧ1ïdê">
              <a:extLst>
                <a:ext uri="{FF2B5EF4-FFF2-40B4-BE49-F238E27FC236}">
                  <a16:creationId xmlns:a16="http://schemas.microsoft.com/office/drawing/2014/main" id="{0E0C8182-A6E4-42F5-B895-4AEA0CAE0176}"/>
                </a:ext>
              </a:extLst>
            </p:cNvPr>
            <p:cNvSpPr/>
            <p:nvPr/>
          </p:nvSpPr>
          <p:spPr>
            <a:xfrm flipV="1">
              <a:off x="8357693" y="1011294"/>
              <a:ext cx="1029358" cy="949493"/>
            </a:xfrm>
            <a:custGeom>
              <a:avLst/>
              <a:gdLst>
                <a:gd name="connsiteX0" fmla="*/ 2946400 w 2946400"/>
                <a:gd name="connsiteY0" fmla="*/ 2717800 h 2717800"/>
                <a:gd name="connsiteX1" fmla="*/ 2946400 w 2946400"/>
                <a:gd name="connsiteY1" fmla="*/ 1358900 h 2717800"/>
                <a:gd name="connsiteX2" fmla="*/ 1587500 w 2946400"/>
                <a:gd name="connsiteY2" fmla="*/ 0 h 2717800"/>
                <a:gd name="connsiteX3" fmla="*/ 0 w 2946400"/>
                <a:gd name="connsiteY3" fmla="*/ 0 h 2717800"/>
                <a:gd name="connsiteX4" fmla="*/ 0 w 2946400"/>
                <a:gd name="connsiteY4" fmla="*/ 2004036 h 2717800"/>
                <a:gd name="connsiteX5" fmla="*/ 2208091 w 2946400"/>
                <a:gd name="connsiteY5" fmla="*/ 2004036 h 2717800"/>
                <a:gd name="connsiteX6" fmla="*/ 2208091 w 2946400"/>
                <a:gd name="connsiteY6" fmla="*/ 2009333 h 2717800"/>
                <a:gd name="connsiteX7" fmla="*/ 2235200 w 2946400"/>
                <a:gd name="connsiteY7" fmla="*/ 2006600 h 2717800"/>
                <a:gd name="connsiteX8" fmla="*/ 29464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2946400" y="2717800"/>
                  </a:moveTo>
                  <a:lnTo>
                    <a:pt x="2946400" y="1358900"/>
                  </a:lnTo>
                  <a:cubicBezTo>
                    <a:pt x="2946400" y="608400"/>
                    <a:pt x="2338000" y="0"/>
                    <a:pt x="1587500" y="0"/>
                  </a:cubicBezTo>
                  <a:lnTo>
                    <a:pt x="0" y="0"/>
                  </a:lnTo>
                  <a:lnTo>
                    <a:pt x="0" y="2004036"/>
                  </a:lnTo>
                  <a:lnTo>
                    <a:pt x="2208091" y="2004036"/>
                  </a:lnTo>
                  <a:lnTo>
                    <a:pt x="2208091" y="2009333"/>
                  </a:lnTo>
                  <a:lnTo>
                    <a:pt x="2235200" y="2006600"/>
                  </a:lnTo>
                  <a:cubicBezTo>
                    <a:pt x="2627985" y="2006600"/>
                    <a:pt x="2946400" y="2325015"/>
                    <a:pt x="2946400" y="2717800"/>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4" name="îṥ1ïḑe">
              <a:extLst>
                <a:ext uri="{FF2B5EF4-FFF2-40B4-BE49-F238E27FC236}">
                  <a16:creationId xmlns:a16="http://schemas.microsoft.com/office/drawing/2014/main" id="{3426BABE-E16A-48F4-BCEF-66BDBE36149B}"/>
                </a:ext>
              </a:extLst>
            </p:cNvPr>
            <p:cNvSpPr/>
            <p:nvPr/>
          </p:nvSpPr>
          <p:spPr>
            <a:xfrm>
              <a:off x="7330473" y="1260656"/>
              <a:ext cx="1027218" cy="700130"/>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5" name="íSļíḑè">
              <a:extLst>
                <a:ext uri="{FF2B5EF4-FFF2-40B4-BE49-F238E27FC236}">
                  <a16:creationId xmlns:a16="http://schemas.microsoft.com/office/drawing/2014/main" id="{7D16EC22-6B6B-4F41-8023-A58D61055382}"/>
                </a:ext>
              </a:extLst>
            </p:cNvPr>
            <p:cNvSpPr/>
            <p:nvPr/>
          </p:nvSpPr>
          <p:spPr>
            <a:xfrm flipV="1">
              <a:off x="3957462" y="3865859"/>
              <a:ext cx="1029358" cy="949494"/>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6" name="íṣḻîḋé">
              <a:extLst>
                <a:ext uri="{FF2B5EF4-FFF2-40B4-BE49-F238E27FC236}">
                  <a16:creationId xmlns:a16="http://schemas.microsoft.com/office/drawing/2014/main" id="{099F9A79-C9BC-4C0D-B73A-101532B7E476}"/>
                </a:ext>
              </a:extLst>
            </p:cNvPr>
            <p:cNvSpPr/>
            <p:nvPr/>
          </p:nvSpPr>
          <p:spPr>
            <a:xfrm flipV="1">
              <a:off x="6014589" y="3616498"/>
              <a:ext cx="1029358" cy="949494"/>
            </a:xfrm>
            <a:custGeom>
              <a:avLst/>
              <a:gdLst>
                <a:gd name="connsiteX0" fmla="*/ 2946400 w 2946400"/>
                <a:gd name="connsiteY0" fmla="*/ 2717800 h 2717800"/>
                <a:gd name="connsiteX1" fmla="*/ 2946400 w 2946400"/>
                <a:gd name="connsiteY1" fmla="*/ 1358900 h 2717800"/>
                <a:gd name="connsiteX2" fmla="*/ 1587500 w 2946400"/>
                <a:gd name="connsiteY2" fmla="*/ 0 h 2717800"/>
                <a:gd name="connsiteX3" fmla="*/ 0 w 2946400"/>
                <a:gd name="connsiteY3" fmla="*/ 0 h 2717800"/>
                <a:gd name="connsiteX4" fmla="*/ 0 w 2946400"/>
                <a:gd name="connsiteY4" fmla="*/ 2004036 h 2717800"/>
                <a:gd name="connsiteX5" fmla="*/ 2208091 w 2946400"/>
                <a:gd name="connsiteY5" fmla="*/ 2004036 h 2717800"/>
                <a:gd name="connsiteX6" fmla="*/ 2208091 w 2946400"/>
                <a:gd name="connsiteY6" fmla="*/ 2009333 h 2717800"/>
                <a:gd name="connsiteX7" fmla="*/ 2235200 w 2946400"/>
                <a:gd name="connsiteY7" fmla="*/ 2006600 h 2717800"/>
                <a:gd name="connsiteX8" fmla="*/ 29464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2946400" y="2717800"/>
                  </a:moveTo>
                  <a:lnTo>
                    <a:pt x="2946400" y="1358900"/>
                  </a:lnTo>
                  <a:cubicBezTo>
                    <a:pt x="2946400" y="608400"/>
                    <a:pt x="2338000" y="0"/>
                    <a:pt x="1587500" y="0"/>
                  </a:cubicBezTo>
                  <a:lnTo>
                    <a:pt x="0" y="0"/>
                  </a:lnTo>
                  <a:lnTo>
                    <a:pt x="0" y="2004036"/>
                  </a:lnTo>
                  <a:lnTo>
                    <a:pt x="2208091" y="2004036"/>
                  </a:lnTo>
                  <a:lnTo>
                    <a:pt x="2208091" y="2009333"/>
                  </a:lnTo>
                  <a:lnTo>
                    <a:pt x="2235200" y="2006600"/>
                  </a:lnTo>
                  <a:cubicBezTo>
                    <a:pt x="2627985" y="2006600"/>
                    <a:pt x="2946400" y="2325015"/>
                    <a:pt x="2946400" y="271780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7" name="ïŝľiḋê">
              <a:extLst>
                <a:ext uri="{FF2B5EF4-FFF2-40B4-BE49-F238E27FC236}">
                  <a16:creationId xmlns:a16="http://schemas.microsoft.com/office/drawing/2014/main" id="{DB93712E-2454-4CB3-AA4E-1C551823C77B}"/>
                </a:ext>
              </a:extLst>
            </p:cNvPr>
            <p:cNvSpPr/>
            <p:nvPr/>
          </p:nvSpPr>
          <p:spPr>
            <a:xfrm>
              <a:off x="4987151" y="3865714"/>
              <a:ext cx="1027218" cy="700130"/>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8" name="iṧľiḋe">
              <a:extLst>
                <a:ext uri="{FF2B5EF4-FFF2-40B4-BE49-F238E27FC236}">
                  <a16:creationId xmlns:a16="http://schemas.microsoft.com/office/drawing/2014/main" id="{D0E3AAD5-F1DB-4674-97DE-AC1B7F1D671B}"/>
                </a:ext>
              </a:extLst>
            </p:cNvPr>
            <p:cNvSpPr/>
            <p:nvPr/>
          </p:nvSpPr>
          <p:spPr bwMode="auto">
            <a:xfrm>
              <a:off x="6658450" y="1348976"/>
              <a:ext cx="514828" cy="514051"/>
            </a:xfrm>
            <a:custGeom>
              <a:avLst/>
              <a:gdLst>
                <a:gd name="T0" fmla="*/ 6827 w 6827"/>
                <a:gd name="T1" fmla="*/ 910 h 6827"/>
                <a:gd name="T2" fmla="*/ 5916 w 6827"/>
                <a:gd name="T3" fmla="*/ 0 h 6827"/>
                <a:gd name="T4" fmla="*/ 5006 w 6827"/>
                <a:gd name="T5" fmla="*/ 910 h 6827"/>
                <a:gd name="T6" fmla="*/ 5796 w 6827"/>
                <a:gd name="T7" fmla="*/ 1812 h 6827"/>
                <a:gd name="T8" fmla="*/ 4892 w 6827"/>
                <a:gd name="T9" fmla="*/ 2617 h 6827"/>
                <a:gd name="T10" fmla="*/ 1934 w 6827"/>
                <a:gd name="T11" fmla="*/ 2617 h 6827"/>
                <a:gd name="T12" fmla="*/ 796 w 6827"/>
                <a:gd name="T13" fmla="*/ 3755 h 6827"/>
                <a:gd name="T14" fmla="*/ 796 w 6827"/>
                <a:gd name="T15" fmla="*/ 5014 h 6827"/>
                <a:gd name="T16" fmla="*/ 0 w 6827"/>
                <a:gd name="T17" fmla="*/ 5916 h 6827"/>
                <a:gd name="T18" fmla="*/ 910 w 6827"/>
                <a:gd name="T19" fmla="*/ 6827 h 6827"/>
                <a:gd name="T20" fmla="*/ 1820 w 6827"/>
                <a:gd name="T21" fmla="*/ 5916 h 6827"/>
                <a:gd name="T22" fmla="*/ 1024 w 6827"/>
                <a:gd name="T23" fmla="*/ 5014 h 6827"/>
                <a:gd name="T24" fmla="*/ 1024 w 6827"/>
                <a:gd name="T25" fmla="*/ 3755 h 6827"/>
                <a:gd name="T26" fmla="*/ 1934 w 6827"/>
                <a:gd name="T27" fmla="*/ 2844 h 6827"/>
                <a:gd name="T28" fmla="*/ 3757 w 6827"/>
                <a:gd name="T29" fmla="*/ 2844 h 6827"/>
                <a:gd name="T30" fmla="*/ 3300 w 6827"/>
                <a:gd name="T31" fmla="*/ 3755 h 6827"/>
                <a:gd name="T32" fmla="*/ 3300 w 6827"/>
                <a:gd name="T33" fmla="*/ 5014 h 6827"/>
                <a:gd name="T34" fmla="*/ 2503 w 6827"/>
                <a:gd name="T35" fmla="*/ 5916 h 6827"/>
                <a:gd name="T36" fmla="*/ 3413 w 6827"/>
                <a:gd name="T37" fmla="*/ 6827 h 6827"/>
                <a:gd name="T38" fmla="*/ 4324 w 6827"/>
                <a:gd name="T39" fmla="*/ 5916 h 6827"/>
                <a:gd name="T40" fmla="*/ 3527 w 6827"/>
                <a:gd name="T41" fmla="*/ 5014 h 6827"/>
                <a:gd name="T42" fmla="*/ 3527 w 6827"/>
                <a:gd name="T43" fmla="*/ 3755 h 6827"/>
                <a:gd name="T44" fmla="*/ 4437 w 6827"/>
                <a:gd name="T45" fmla="*/ 2844 h 6827"/>
                <a:gd name="T46" fmla="*/ 4892 w 6827"/>
                <a:gd name="T47" fmla="*/ 2844 h 6827"/>
                <a:gd name="T48" fmla="*/ 6025 w 6827"/>
                <a:gd name="T49" fmla="*/ 1814 h 6827"/>
                <a:gd name="T50" fmla="*/ 6827 w 6827"/>
                <a:gd name="T51" fmla="*/ 910 h 6827"/>
                <a:gd name="T52" fmla="*/ 1593 w 6827"/>
                <a:gd name="T53" fmla="*/ 5916 h 6827"/>
                <a:gd name="T54" fmla="*/ 910 w 6827"/>
                <a:gd name="T55" fmla="*/ 6599 h 6827"/>
                <a:gd name="T56" fmla="*/ 228 w 6827"/>
                <a:gd name="T57" fmla="*/ 5916 h 6827"/>
                <a:gd name="T58" fmla="*/ 910 w 6827"/>
                <a:gd name="T59" fmla="*/ 5234 h 6827"/>
                <a:gd name="T60" fmla="*/ 1593 w 6827"/>
                <a:gd name="T61" fmla="*/ 5916 h 6827"/>
                <a:gd name="T62" fmla="*/ 4096 w 6827"/>
                <a:gd name="T63" fmla="*/ 5916 h 6827"/>
                <a:gd name="T64" fmla="*/ 3413 w 6827"/>
                <a:gd name="T65" fmla="*/ 6599 h 6827"/>
                <a:gd name="T66" fmla="*/ 2731 w 6827"/>
                <a:gd name="T67" fmla="*/ 5916 h 6827"/>
                <a:gd name="T68" fmla="*/ 3413 w 6827"/>
                <a:gd name="T69" fmla="*/ 5234 h 6827"/>
                <a:gd name="T70" fmla="*/ 4096 w 6827"/>
                <a:gd name="T71" fmla="*/ 5916 h 6827"/>
                <a:gd name="T72" fmla="*/ 5916 w 6827"/>
                <a:gd name="T73" fmla="*/ 1593 h 6827"/>
                <a:gd name="T74" fmla="*/ 5234 w 6827"/>
                <a:gd name="T75" fmla="*/ 910 h 6827"/>
                <a:gd name="T76" fmla="*/ 5916 w 6827"/>
                <a:gd name="T77" fmla="*/ 228 h 6827"/>
                <a:gd name="T78" fmla="*/ 6599 w 6827"/>
                <a:gd name="T79" fmla="*/ 910 h 6827"/>
                <a:gd name="T80" fmla="*/ 5916 w 6827"/>
                <a:gd name="T81" fmla="*/ 1593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27" h="6827">
                  <a:moveTo>
                    <a:pt x="6827" y="910"/>
                  </a:moveTo>
                  <a:cubicBezTo>
                    <a:pt x="6827" y="410"/>
                    <a:pt x="6417" y="0"/>
                    <a:pt x="5916" y="0"/>
                  </a:cubicBezTo>
                  <a:cubicBezTo>
                    <a:pt x="5416" y="0"/>
                    <a:pt x="5006" y="410"/>
                    <a:pt x="5006" y="910"/>
                  </a:cubicBezTo>
                  <a:cubicBezTo>
                    <a:pt x="5006" y="1370"/>
                    <a:pt x="5352" y="1753"/>
                    <a:pt x="5796" y="1812"/>
                  </a:cubicBezTo>
                  <a:cubicBezTo>
                    <a:pt x="5744" y="2264"/>
                    <a:pt x="5357" y="2617"/>
                    <a:pt x="4892" y="2617"/>
                  </a:cubicBezTo>
                  <a:lnTo>
                    <a:pt x="1934" y="2617"/>
                  </a:lnTo>
                  <a:cubicBezTo>
                    <a:pt x="1308" y="2617"/>
                    <a:pt x="796" y="3129"/>
                    <a:pt x="796" y="3755"/>
                  </a:cubicBezTo>
                  <a:lnTo>
                    <a:pt x="796" y="5014"/>
                  </a:lnTo>
                  <a:cubicBezTo>
                    <a:pt x="349" y="5070"/>
                    <a:pt x="0" y="5454"/>
                    <a:pt x="0" y="5916"/>
                  </a:cubicBezTo>
                  <a:cubicBezTo>
                    <a:pt x="0" y="6417"/>
                    <a:pt x="410" y="6827"/>
                    <a:pt x="910" y="6827"/>
                  </a:cubicBezTo>
                  <a:cubicBezTo>
                    <a:pt x="1411" y="6827"/>
                    <a:pt x="1820" y="6417"/>
                    <a:pt x="1820" y="5916"/>
                  </a:cubicBezTo>
                  <a:cubicBezTo>
                    <a:pt x="1820" y="5454"/>
                    <a:pt x="1471" y="5070"/>
                    <a:pt x="1024" y="5014"/>
                  </a:cubicBezTo>
                  <a:lnTo>
                    <a:pt x="1024" y="3755"/>
                  </a:lnTo>
                  <a:cubicBezTo>
                    <a:pt x="1024" y="3254"/>
                    <a:pt x="1434" y="2844"/>
                    <a:pt x="1934" y="2844"/>
                  </a:cubicBezTo>
                  <a:lnTo>
                    <a:pt x="3757" y="2844"/>
                  </a:lnTo>
                  <a:cubicBezTo>
                    <a:pt x="3480" y="3052"/>
                    <a:pt x="3300" y="3384"/>
                    <a:pt x="3300" y="3755"/>
                  </a:cubicBezTo>
                  <a:lnTo>
                    <a:pt x="3300" y="5014"/>
                  </a:lnTo>
                  <a:cubicBezTo>
                    <a:pt x="2852" y="5070"/>
                    <a:pt x="2503" y="5454"/>
                    <a:pt x="2503" y="5916"/>
                  </a:cubicBezTo>
                  <a:cubicBezTo>
                    <a:pt x="2503" y="6417"/>
                    <a:pt x="2913" y="6827"/>
                    <a:pt x="3413" y="6827"/>
                  </a:cubicBezTo>
                  <a:cubicBezTo>
                    <a:pt x="3914" y="6827"/>
                    <a:pt x="4324" y="6417"/>
                    <a:pt x="4324" y="5916"/>
                  </a:cubicBezTo>
                  <a:cubicBezTo>
                    <a:pt x="4324" y="5454"/>
                    <a:pt x="3975" y="5070"/>
                    <a:pt x="3527" y="5014"/>
                  </a:cubicBezTo>
                  <a:lnTo>
                    <a:pt x="3527" y="3755"/>
                  </a:lnTo>
                  <a:cubicBezTo>
                    <a:pt x="3527" y="3254"/>
                    <a:pt x="3937" y="2844"/>
                    <a:pt x="4437" y="2844"/>
                  </a:cubicBezTo>
                  <a:lnTo>
                    <a:pt x="4892" y="2844"/>
                  </a:lnTo>
                  <a:cubicBezTo>
                    <a:pt x="5482" y="2844"/>
                    <a:pt x="5971" y="2390"/>
                    <a:pt x="6025" y="1814"/>
                  </a:cubicBezTo>
                  <a:cubicBezTo>
                    <a:pt x="6475" y="1760"/>
                    <a:pt x="6827" y="1374"/>
                    <a:pt x="6827" y="910"/>
                  </a:cubicBezTo>
                  <a:close/>
                  <a:moveTo>
                    <a:pt x="1593" y="5916"/>
                  </a:moveTo>
                  <a:cubicBezTo>
                    <a:pt x="1593" y="6292"/>
                    <a:pt x="1286" y="6599"/>
                    <a:pt x="910" y="6599"/>
                  </a:cubicBezTo>
                  <a:cubicBezTo>
                    <a:pt x="535" y="6599"/>
                    <a:pt x="228" y="6292"/>
                    <a:pt x="228" y="5916"/>
                  </a:cubicBezTo>
                  <a:cubicBezTo>
                    <a:pt x="228" y="5541"/>
                    <a:pt x="535" y="5234"/>
                    <a:pt x="910" y="5234"/>
                  </a:cubicBezTo>
                  <a:cubicBezTo>
                    <a:pt x="1286" y="5234"/>
                    <a:pt x="1593" y="5541"/>
                    <a:pt x="1593" y="5916"/>
                  </a:cubicBezTo>
                  <a:close/>
                  <a:moveTo>
                    <a:pt x="4096" y="5916"/>
                  </a:moveTo>
                  <a:cubicBezTo>
                    <a:pt x="4096" y="6292"/>
                    <a:pt x="3789" y="6599"/>
                    <a:pt x="3413" y="6599"/>
                  </a:cubicBezTo>
                  <a:cubicBezTo>
                    <a:pt x="3038" y="6599"/>
                    <a:pt x="2731" y="6292"/>
                    <a:pt x="2731" y="5916"/>
                  </a:cubicBezTo>
                  <a:cubicBezTo>
                    <a:pt x="2731" y="5541"/>
                    <a:pt x="3038" y="5234"/>
                    <a:pt x="3413" y="5234"/>
                  </a:cubicBezTo>
                  <a:cubicBezTo>
                    <a:pt x="3789" y="5234"/>
                    <a:pt x="4096" y="5541"/>
                    <a:pt x="4096" y="5916"/>
                  </a:cubicBezTo>
                  <a:close/>
                  <a:moveTo>
                    <a:pt x="5916" y="1593"/>
                  </a:moveTo>
                  <a:cubicBezTo>
                    <a:pt x="5541" y="1593"/>
                    <a:pt x="5234" y="1286"/>
                    <a:pt x="5234" y="910"/>
                  </a:cubicBezTo>
                  <a:cubicBezTo>
                    <a:pt x="5234" y="535"/>
                    <a:pt x="5541" y="228"/>
                    <a:pt x="5916" y="228"/>
                  </a:cubicBezTo>
                  <a:cubicBezTo>
                    <a:pt x="6292" y="228"/>
                    <a:pt x="6599" y="535"/>
                    <a:pt x="6599" y="910"/>
                  </a:cubicBezTo>
                  <a:cubicBezTo>
                    <a:pt x="6599" y="1286"/>
                    <a:pt x="6292" y="1593"/>
                    <a:pt x="5916" y="1593"/>
                  </a:cubicBezTo>
                  <a:close/>
                </a:path>
              </a:pathLst>
            </a:custGeom>
            <a:solidFill>
              <a:schemeClr val="bg1"/>
            </a:solidFill>
            <a:ln>
              <a:noFill/>
            </a:ln>
            <a:extLst/>
          </p:spPr>
          <p:txBody>
            <a:bodyPr wrap="square" lIns="91440" tIns="45720" rIns="91440" bIns="45720" anchor="ctr">
              <a:normAutofit/>
            </a:bodyPr>
            <a:lstStyle/>
            <a:p>
              <a:pPr algn="ctr"/>
              <a:endParaRPr/>
            </a:p>
          </p:txBody>
        </p:sp>
        <p:sp>
          <p:nvSpPr>
            <p:cNvPr id="49" name="iśḷîďè">
              <a:extLst>
                <a:ext uri="{FF2B5EF4-FFF2-40B4-BE49-F238E27FC236}">
                  <a16:creationId xmlns:a16="http://schemas.microsoft.com/office/drawing/2014/main" id="{7BE6C194-3ACC-455C-A083-72B568C7102F}"/>
                </a:ext>
              </a:extLst>
            </p:cNvPr>
            <p:cNvSpPr/>
            <p:nvPr/>
          </p:nvSpPr>
          <p:spPr bwMode="auto">
            <a:xfrm>
              <a:off x="5126029" y="5203421"/>
              <a:ext cx="480736" cy="480104"/>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a:extLst/>
          </p:spPr>
          <p:txBody>
            <a:bodyPr wrap="square" lIns="91440" tIns="45720" rIns="91440" bIns="45720" anchor="ctr">
              <a:normAutofit/>
            </a:bodyPr>
            <a:lstStyle/>
            <a:p>
              <a:pPr algn="ctr"/>
              <a:endParaRPr/>
            </a:p>
          </p:txBody>
        </p:sp>
        <p:sp>
          <p:nvSpPr>
            <p:cNvPr id="50" name="isliḓè">
              <a:extLst>
                <a:ext uri="{FF2B5EF4-FFF2-40B4-BE49-F238E27FC236}">
                  <a16:creationId xmlns:a16="http://schemas.microsoft.com/office/drawing/2014/main" id="{B15C0818-1273-4ED2-8955-2CB225E1FCC7}"/>
                </a:ext>
              </a:extLst>
            </p:cNvPr>
            <p:cNvSpPr/>
            <p:nvPr/>
          </p:nvSpPr>
          <p:spPr bwMode="auto">
            <a:xfrm>
              <a:off x="4183504" y="4065927"/>
              <a:ext cx="441545" cy="315967"/>
            </a:xfrm>
            <a:custGeom>
              <a:avLst/>
              <a:gdLst>
                <a:gd name="connsiteX0" fmla="*/ 20293 w 607639"/>
                <a:gd name="connsiteY0" fmla="*/ 384259 h 434824"/>
                <a:gd name="connsiteX1" fmla="*/ 20293 w 607639"/>
                <a:gd name="connsiteY1" fmla="*/ 404432 h 434824"/>
                <a:gd name="connsiteX2" fmla="*/ 30351 w 607639"/>
                <a:gd name="connsiteY2" fmla="*/ 414562 h 434824"/>
                <a:gd name="connsiteX3" fmla="*/ 577199 w 607639"/>
                <a:gd name="connsiteY3" fmla="*/ 414562 h 434824"/>
                <a:gd name="connsiteX4" fmla="*/ 587346 w 607639"/>
                <a:gd name="connsiteY4" fmla="*/ 404432 h 434824"/>
                <a:gd name="connsiteX5" fmla="*/ 587346 w 607639"/>
                <a:gd name="connsiteY5" fmla="*/ 384259 h 434824"/>
                <a:gd name="connsiteX6" fmla="*/ 577199 w 607639"/>
                <a:gd name="connsiteY6" fmla="*/ 384259 h 434824"/>
                <a:gd name="connsiteX7" fmla="*/ 394917 w 607639"/>
                <a:gd name="connsiteY7" fmla="*/ 384259 h 434824"/>
                <a:gd name="connsiteX8" fmla="*/ 394917 w 607639"/>
                <a:gd name="connsiteY8" fmla="*/ 394301 h 434824"/>
                <a:gd name="connsiteX9" fmla="*/ 384859 w 607639"/>
                <a:gd name="connsiteY9" fmla="*/ 404432 h 434824"/>
                <a:gd name="connsiteX10" fmla="*/ 222780 w 607639"/>
                <a:gd name="connsiteY10" fmla="*/ 404432 h 434824"/>
                <a:gd name="connsiteX11" fmla="*/ 212633 w 607639"/>
                <a:gd name="connsiteY11" fmla="*/ 394301 h 434824"/>
                <a:gd name="connsiteX12" fmla="*/ 212633 w 607639"/>
                <a:gd name="connsiteY12" fmla="*/ 384259 h 434824"/>
                <a:gd name="connsiteX13" fmla="*/ 30351 w 607639"/>
                <a:gd name="connsiteY13" fmla="*/ 384259 h 434824"/>
                <a:gd name="connsiteX14" fmla="*/ 506365 w 607639"/>
                <a:gd name="connsiteY14" fmla="*/ 303290 h 434824"/>
                <a:gd name="connsiteX15" fmla="*/ 526573 w 607639"/>
                <a:gd name="connsiteY15" fmla="*/ 303290 h 434824"/>
                <a:gd name="connsiteX16" fmla="*/ 536721 w 607639"/>
                <a:gd name="connsiteY16" fmla="*/ 313452 h 434824"/>
                <a:gd name="connsiteX17" fmla="*/ 526573 w 607639"/>
                <a:gd name="connsiteY17" fmla="*/ 323613 h 434824"/>
                <a:gd name="connsiteX18" fmla="*/ 506365 w 607639"/>
                <a:gd name="connsiteY18" fmla="*/ 323613 h 434824"/>
                <a:gd name="connsiteX19" fmla="*/ 496216 w 607639"/>
                <a:gd name="connsiteY19" fmla="*/ 313452 h 434824"/>
                <a:gd name="connsiteX20" fmla="*/ 506365 w 607639"/>
                <a:gd name="connsiteY20" fmla="*/ 303290 h 434824"/>
                <a:gd name="connsiteX21" fmla="*/ 334183 w 607639"/>
                <a:gd name="connsiteY21" fmla="*/ 303290 h 434824"/>
                <a:gd name="connsiteX22" fmla="*/ 465817 w 607639"/>
                <a:gd name="connsiteY22" fmla="*/ 303290 h 434824"/>
                <a:gd name="connsiteX23" fmla="*/ 475963 w 607639"/>
                <a:gd name="connsiteY23" fmla="*/ 313452 h 434824"/>
                <a:gd name="connsiteX24" fmla="*/ 465817 w 607639"/>
                <a:gd name="connsiteY24" fmla="*/ 323613 h 434824"/>
                <a:gd name="connsiteX25" fmla="*/ 334183 w 607639"/>
                <a:gd name="connsiteY25" fmla="*/ 323613 h 434824"/>
                <a:gd name="connsiteX26" fmla="*/ 324036 w 607639"/>
                <a:gd name="connsiteY26" fmla="*/ 313452 h 434824"/>
                <a:gd name="connsiteX27" fmla="*/ 334183 w 607639"/>
                <a:gd name="connsiteY27" fmla="*/ 303290 h 434824"/>
                <a:gd name="connsiteX28" fmla="*/ 243085 w 607639"/>
                <a:gd name="connsiteY28" fmla="*/ 303290 h 434824"/>
                <a:gd name="connsiteX29" fmla="*/ 263293 w 607639"/>
                <a:gd name="connsiteY29" fmla="*/ 303290 h 434824"/>
                <a:gd name="connsiteX30" fmla="*/ 273442 w 607639"/>
                <a:gd name="connsiteY30" fmla="*/ 313452 h 434824"/>
                <a:gd name="connsiteX31" fmla="*/ 263293 w 607639"/>
                <a:gd name="connsiteY31" fmla="*/ 323613 h 434824"/>
                <a:gd name="connsiteX32" fmla="*/ 243085 w 607639"/>
                <a:gd name="connsiteY32" fmla="*/ 323613 h 434824"/>
                <a:gd name="connsiteX33" fmla="*/ 232937 w 607639"/>
                <a:gd name="connsiteY33" fmla="*/ 313452 h 434824"/>
                <a:gd name="connsiteX34" fmla="*/ 243085 w 607639"/>
                <a:gd name="connsiteY34" fmla="*/ 303290 h 434824"/>
                <a:gd name="connsiteX35" fmla="*/ 70815 w 607639"/>
                <a:gd name="connsiteY35" fmla="*/ 303290 h 434824"/>
                <a:gd name="connsiteX36" fmla="*/ 202555 w 607639"/>
                <a:gd name="connsiteY36" fmla="*/ 303290 h 434824"/>
                <a:gd name="connsiteX37" fmla="*/ 212614 w 607639"/>
                <a:gd name="connsiteY37" fmla="*/ 313452 h 434824"/>
                <a:gd name="connsiteX38" fmla="*/ 202555 w 607639"/>
                <a:gd name="connsiteY38" fmla="*/ 323613 h 434824"/>
                <a:gd name="connsiteX39" fmla="*/ 70815 w 607639"/>
                <a:gd name="connsiteY39" fmla="*/ 323613 h 434824"/>
                <a:gd name="connsiteX40" fmla="*/ 60757 w 607639"/>
                <a:gd name="connsiteY40" fmla="*/ 313452 h 434824"/>
                <a:gd name="connsiteX41" fmla="*/ 70815 w 607639"/>
                <a:gd name="connsiteY41" fmla="*/ 303290 h 434824"/>
                <a:gd name="connsiteX42" fmla="*/ 202580 w 607639"/>
                <a:gd name="connsiteY42" fmla="*/ 262856 h 434824"/>
                <a:gd name="connsiteX43" fmla="*/ 263292 w 607639"/>
                <a:gd name="connsiteY43" fmla="*/ 262856 h 434824"/>
                <a:gd name="connsiteX44" fmla="*/ 273441 w 607639"/>
                <a:gd name="connsiteY44" fmla="*/ 272982 h 434824"/>
                <a:gd name="connsiteX45" fmla="*/ 263292 w 607639"/>
                <a:gd name="connsiteY45" fmla="*/ 283108 h 434824"/>
                <a:gd name="connsiteX46" fmla="*/ 202580 w 607639"/>
                <a:gd name="connsiteY46" fmla="*/ 283108 h 434824"/>
                <a:gd name="connsiteX47" fmla="*/ 192432 w 607639"/>
                <a:gd name="connsiteY47" fmla="*/ 272982 h 434824"/>
                <a:gd name="connsiteX48" fmla="*/ 202580 w 607639"/>
                <a:gd name="connsiteY48" fmla="*/ 262856 h 434824"/>
                <a:gd name="connsiteX49" fmla="*/ 70815 w 607639"/>
                <a:gd name="connsiteY49" fmla="*/ 262856 h 434824"/>
                <a:gd name="connsiteX50" fmla="*/ 161962 w 607639"/>
                <a:gd name="connsiteY50" fmla="*/ 262856 h 434824"/>
                <a:gd name="connsiteX51" fmla="*/ 172109 w 607639"/>
                <a:gd name="connsiteY51" fmla="*/ 272982 h 434824"/>
                <a:gd name="connsiteX52" fmla="*/ 161962 w 607639"/>
                <a:gd name="connsiteY52" fmla="*/ 283108 h 434824"/>
                <a:gd name="connsiteX53" fmla="*/ 70815 w 607639"/>
                <a:gd name="connsiteY53" fmla="*/ 283108 h 434824"/>
                <a:gd name="connsiteX54" fmla="*/ 60757 w 607639"/>
                <a:gd name="connsiteY54" fmla="*/ 272982 h 434824"/>
                <a:gd name="connsiteX55" fmla="*/ 70815 w 607639"/>
                <a:gd name="connsiteY55" fmla="*/ 262856 h 434824"/>
                <a:gd name="connsiteX56" fmla="*/ 121482 w 607639"/>
                <a:gd name="connsiteY56" fmla="*/ 222422 h 434824"/>
                <a:gd name="connsiteX57" fmla="*/ 263292 w 607639"/>
                <a:gd name="connsiteY57" fmla="*/ 222422 h 434824"/>
                <a:gd name="connsiteX58" fmla="*/ 273441 w 607639"/>
                <a:gd name="connsiteY58" fmla="*/ 232548 h 434824"/>
                <a:gd name="connsiteX59" fmla="*/ 263292 w 607639"/>
                <a:gd name="connsiteY59" fmla="*/ 242674 h 434824"/>
                <a:gd name="connsiteX60" fmla="*/ 121482 w 607639"/>
                <a:gd name="connsiteY60" fmla="*/ 242674 h 434824"/>
                <a:gd name="connsiteX61" fmla="*/ 111423 w 607639"/>
                <a:gd name="connsiteY61" fmla="*/ 232548 h 434824"/>
                <a:gd name="connsiteX62" fmla="*/ 121482 w 607639"/>
                <a:gd name="connsiteY62" fmla="*/ 222422 h 434824"/>
                <a:gd name="connsiteX63" fmla="*/ 70835 w 607639"/>
                <a:gd name="connsiteY63" fmla="*/ 222422 h 434824"/>
                <a:gd name="connsiteX64" fmla="*/ 81003 w 607639"/>
                <a:gd name="connsiteY64" fmla="*/ 222422 h 434824"/>
                <a:gd name="connsiteX65" fmla="*/ 91171 w 607639"/>
                <a:gd name="connsiteY65" fmla="*/ 232548 h 434824"/>
                <a:gd name="connsiteX66" fmla="*/ 81003 w 607639"/>
                <a:gd name="connsiteY66" fmla="*/ 242674 h 434824"/>
                <a:gd name="connsiteX67" fmla="*/ 70835 w 607639"/>
                <a:gd name="connsiteY67" fmla="*/ 242674 h 434824"/>
                <a:gd name="connsiteX68" fmla="*/ 60757 w 607639"/>
                <a:gd name="connsiteY68" fmla="*/ 232548 h 434824"/>
                <a:gd name="connsiteX69" fmla="*/ 70835 w 607639"/>
                <a:gd name="connsiteY69" fmla="*/ 222422 h 434824"/>
                <a:gd name="connsiteX70" fmla="*/ 243085 w 607639"/>
                <a:gd name="connsiteY70" fmla="*/ 181988 h 434824"/>
                <a:gd name="connsiteX71" fmla="*/ 263293 w 607639"/>
                <a:gd name="connsiteY71" fmla="*/ 181988 h 434824"/>
                <a:gd name="connsiteX72" fmla="*/ 273442 w 607639"/>
                <a:gd name="connsiteY72" fmla="*/ 192114 h 434824"/>
                <a:gd name="connsiteX73" fmla="*/ 263293 w 607639"/>
                <a:gd name="connsiteY73" fmla="*/ 202240 h 434824"/>
                <a:gd name="connsiteX74" fmla="*/ 243085 w 607639"/>
                <a:gd name="connsiteY74" fmla="*/ 202240 h 434824"/>
                <a:gd name="connsiteX75" fmla="*/ 232937 w 607639"/>
                <a:gd name="connsiteY75" fmla="*/ 192114 h 434824"/>
                <a:gd name="connsiteX76" fmla="*/ 243085 w 607639"/>
                <a:gd name="connsiteY76" fmla="*/ 181988 h 434824"/>
                <a:gd name="connsiteX77" fmla="*/ 70815 w 607639"/>
                <a:gd name="connsiteY77" fmla="*/ 181988 h 434824"/>
                <a:gd name="connsiteX78" fmla="*/ 202555 w 607639"/>
                <a:gd name="connsiteY78" fmla="*/ 181988 h 434824"/>
                <a:gd name="connsiteX79" fmla="*/ 212614 w 607639"/>
                <a:gd name="connsiteY79" fmla="*/ 192114 h 434824"/>
                <a:gd name="connsiteX80" fmla="*/ 202555 w 607639"/>
                <a:gd name="connsiteY80" fmla="*/ 202240 h 434824"/>
                <a:gd name="connsiteX81" fmla="*/ 70815 w 607639"/>
                <a:gd name="connsiteY81" fmla="*/ 202240 h 434824"/>
                <a:gd name="connsiteX82" fmla="*/ 60757 w 607639"/>
                <a:gd name="connsiteY82" fmla="*/ 192114 h 434824"/>
                <a:gd name="connsiteX83" fmla="*/ 70815 w 607639"/>
                <a:gd name="connsiteY83" fmla="*/ 181988 h 434824"/>
                <a:gd name="connsiteX84" fmla="*/ 202580 w 607639"/>
                <a:gd name="connsiteY84" fmla="*/ 141554 h 434824"/>
                <a:gd name="connsiteX85" fmla="*/ 263292 w 607639"/>
                <a:gd name="connsiteY85" fmla="*/ 141554 h 434824"/>
                <a:gd name="connsiteX86" fmla="*/ 273441 w 607639"/>
                <a:gd name="connsiteY86" fmla="*/ 151680 h 434824"/>
                <a:gd name="connsiteX87" fmla="*/ 263292 w 607639"/>
                <a:gd name="connsiteY87" fmla="*/ 161806 h 434824"/>
                <a:gd name="connsiteX88" fmla="*/ 202580 w 607639"/>
                <a:gd name="connsiteY88" fmla="*/ 161806 h 434824"/>
                <a:gd name="connsiteX89" fmla="*/ 192432 w 607639"/>
                <a:gd name="connsiteY89" fmla="*/ 151680 h 434824"/>
                <a:gd name="connsiteX90" fmla="*/ 202580 w 607639"/>
                <a:gd name="connsiteY90" fmla="*/ 141554 h 434824"/>
                <a:gd name="connsiteX91" fmla="*/ 70815 w 607639"/>
                <a:gd name="connsiteY91" fmla="*/ 141554 h 434824"/>
                <a:gd name="connsiteX92" fmla="*/ 161962 w 607639"/>
                <a:gd name="connsiteY92" fmla="*/ 141554 h 434824"/>
                <a:gd name="connsiteX93" fmla="*/ 172109 w 607639"/>
                <a:gd name="connsiteY93" fmla="*/ 151680 h 434824"/>
                <a:gd name="connsiteX94" fmla="*/ 161962 w 607639"/>
                <a:gd name="connsiteY94" fmla="*/ 161806 h 434824"/>
                <a:gd name="connsiteX95" fmla="*/ 70815 w 607639"/>
                <a:gd name="connsiteY95" fmla="*/ 161806 h 434824"/>
                <a:gd name="connsiteX96" fmla="*/ 60757 w 607639"/>
                <a:gd name="connsiteY96" fmla="*/ 151680 h 434824"/>
                <a:gd name="connsiteX97" fmla="*/ 70815 w 607639"/>
                <a:gd name="connsiteY97" fmla="*/ 141554 h 434824"/>
                <a:gd name="connsiteX98" fmla="*/ 121482 w 607639"/>
                <a:gd name="connsiteY98" fmla="*/ 101120 h 434824"/>
                <a:gd name="connsiteX99" fmla="*/ 263292 w 607639"/>
                <a:gd name="connsiteY99" fmla="*/ 101120 h 434824"/>
                <a:gd name="connsiteX100" fmla="*/ 273441 w 607639"/>
                <a:gd name="connsiteY100" fmla="*/ 111255 h 434824"/>
                <a:gd name="connsiteX101" fmla="*/ 263292 w 607639"/>
                <a:gd name="connsiteY101" fmla="*/ 121302 h 434824"/>
                <a:gd name="connsiteX102" fmla="*/ 121482 w 607639"/>
                <a:gd name="connsiteY102" fmla="*/ 121302 h 434824"/>
                <a:gd name="connsiteX103" fmla="*/ 111423 w 607639"/>
                <a:gd name="connsiteY103" fmla="*/ 111255 h 434824"/>
                <a:gd name="connsiteX104" fmla="*/ 121482 w 607639"/>
                <a:gd name="connsiteY104" fmla="*/ 101120 h 434824"/>
                <a:gd name="connsiteX105" fmla="*/ 70835 w 607639"/>
                <a:gd name="connsiteY105" fmla="*/ 101120 h 434824"/>
                <a:gd name="connsiteX106" fmla="*/ 81003 w 607639"/>
                <a:gd name="connsiteY106" fmla="*/ 101120 h 434824"/>
                <a:gd name="connsiteX107" fmla="*/ 91171 w 607639"/>
                <a:gd name="connsiteY107" fmla="*/ 111255 h 434824"/>
                <a:gd name="connsiteX108" fmla="*/ 81003 w 607639"/>
                <a:gd name="connsiteY108" fmla="*/ 121302 h 434824"/>
                <a:gd name="connsiteX109" fmla="*/ 70835 w 607639"/>
                <a:gd name="connsiteY109" fmla="*/ 121302 h 434824"/>
                <a:gd name="connsiteX110" fmla="*/ 60757 w 607639"/>
                <a:gd name="connsiteY110" fmla="*/ 111255 h 434824"/>
                <a:gd name="connsiteX111" fmla="*/ 70835 w 607639"/>
                <a:gd name="connsiteY111" fmla="*/ 101120 h 434824"/>
                <a:gd name="connsiteX112" fmla="*/ 425318 w 607639"/>
                <a:gd name="connsiteY112" fmla="*/ 71833 h 434824"/>
                <a:gd name="connsiteX113" fmla="*/ 344678 w 607639"/>
                <a:gd name="connsiteY113" fmla="*/ 153142 h 434824"/>
                <a:gd name="connsiteX114" fmla="*/ 344589 w 607639"/>
                <a:gd name="connsiteY114" fmla="*/ 153942 h 434824"/>
                <a:gd name="connsiteX115" fmla="*/ 344411 w 607639"/>
                <a:gd name="connsiteY115" fmla="*/ 157318 h 434824"/>
                <a:gd name="connsiteX116" fmla="*/ 344233 w 607639"/>
                <a:gd name="connsiteY116" fmla="*/ 161850 h 434824"/>
                <a:gd name="connsiteX117" fmla="*/ 425318 w 607639"/>
                <a:gd name="connsiteY117" fmla="*/ 161850 h 434824"/>
                <a:gd name="connsiteX118" fmla="*/ 444543 w 607639"/>
                <a:gd name="connsiteY118" fmla="*/ 71300 h 434824"/>
                <a:gd name="connsiteX119" fmla="*/ 444543 w 607639"/>
                <a:gd name="connsiteY119" fmla="*/ 182022 h 434824"/>
                <a:gd name="connsiteX120" fmla="*/ 346547 w 607639"/>
                <a:gd name="connsiteY120" fmla="*/ 182022 h 434824"/>
                <a:gd name="connsiteX121" fmla="*/ 435376 w 607639"/>
                <a:gd name="connsiteY121" fmla="*/ 252845 h 434824"/>
                <a:gd name="connsiteX122" fmla="*/ 526519 w 607639"/>
                <a:gd name="connsiteY122" fmla="*/ 161850 h 434824"/>
                <a:gd name="connsiteX123" fmla="*/ 444543 w 607639"/>
                <a:gd name="connsiteY123" fmla="*/ 71300 h 434824"/>
                <a:gd name="connsiteX124" fmla="*/ 243085 w 607639"/>
                <a:gd name="connsiteY124" fmla="*/ 60686 h 434824"/>
                <a:gd name="connsiteX125" fmla="*/ 263293 w 607639"/>
                <a:gd name="connsiteY125" fmla="*/ 60686 h 434824"/>
                <a:gd name="connsiteX126" fmla="*/ 273442 w 607639"/>
                <a:gd name="connsiteY126" fmla="*/ 70821 h 434824"/>
                <a:gd name="connsiteX127" fmla="*/ 263293 w 607639"/>
                <a:gd name="connsiteY127" fmla="*/ 80868 h 434824"/>
                <a:gd name="connsiteX128" fmla="*/ 243085 w 607639"/>
                <a:gd name="connsiteY128" fmla="*/ 80868 h 434824"/>
                <a:gd name="connsiteX129" fmla="*/ 232937 w 607639"/>
                <a:gd name="connsiteY129" fmla="*/ 70821 h 434824"/>
                <a:gd name="connsiteX130" fmla="*/ 243085 w 607639"/>
                <a:gd name="connsiteY130" fmla="*/ 60686 h 434824"/>
                <a:gd name="connsiteX131" fmla="*/ 70815 w 607639"/>
                <a:gd name="connsiteY131" fmla="*/ 60686 h 434824"/>
                <a:gd name="connsiteX132" fmla="*/ 202555 w 607639"/>
                <a:gd name="connsiteY132" fmla="*/ 60686 h 434824"/>
                <a:gd name="connsiteX133" fmla="*/ 212614 w 607639"/>
                <a:gd name="connsiteY133" fmla="*/ 70821 h 434824"/>
                <a:gd name="connsiteX134" fmla="*/ 202555 w 607639"/>
                <a:gd name="connsiteY134" fmla="*/ 80868 h 434824"/>
                <a:gd name="connsiteX135" fmla="*/ 70815 w 607639"/>
                <a:gd name="connsiteY135" fmla="*/ 80868 h 434824"/>
                <a:gd name="connsiteX136" fmla="*/ 60757 w 607639"/>
                <a:gd name="connsiteY136" fmla="*/ 70821 h 434824"/>
                <a:gd name="connsiteX137" fmla="*/ 70815 w 607639"/>
                <a:gd name="connsiteY137" fmla="*/ 60686 h 434824"/>
                <a:gd name="connsiteX138" fmla="*/ 434397 w 607639"/>
                <a:gd name="connsiteY138" fmla="*/ 50595 h 434824"/>
                <a:gd name="connsiteX139" fmla="*/ 444543 w 607639"/>
                <a:gd name="connsiteY139" fmla="*/ 50595 h 434824"/>
                <a:gd name="connsiteX140" fmla="*/ 444543 w 607639"/>
                <a:gd name="connsiteY140" fmla="*/ 50950 h 434824"/>
                <a:gd name="connsiteX141" fmla="*/ 546812 w 607639"/>
                <a:gd name="connsiteY141" fmla="*/ 161850 h 434824"/>
                <a:gd name="connsiteX142" fmla="*/ 435376 w 607639"/>
                <a:gd name="connsiteY142" fmla="*/ 273017 h 434824"/>
                <a:gd name="connsiteX143" fmla="*/ 325808 w 607639"/>
                <a:gd name="connsiteY143" fmla="*/ 182022 h 434824"/>
                <a:gd name="connsiteX144" fmla="*/ 325007 w 607639"/>
                <a:gd name="connsiteY144" fmla="*/ 182022 h 434824"/>
                <a:gd name="connsiteX145" fmla="*/ 324028 w 607639"/>
                <a:gd name="connsiteY145" fmla="*/ 172958 h 434824"/>
                <a:gd name="connsiteX146" fmla="*/ 323049 w 607639"/>
                <a:gd name="connsiteY146" fmla="*/ 161850 h 434824"/>
                <a:gd name="connsiteX147" fmla="*/ 434397 w 607639"/>
                <a:gd name="connsiteY147" fmla="*/ 50595 h 434824"/>
                <a:gd name="connsiteX148" fmla="*/ 50644 w 607639"/>
                <a:gd name="connsiteY148" fmla="*/ 20262 h 434824"/>
                <a:gd name="connsiteX149" fmla="*/ 40497 w 607639"/>
                <a:gd name="connsiteY149" fmla="*/ 30303 h 434824"/>
                <a:gd name="connsiteX150" fmla="*/ 40497 w 607639"/>
                <a:gd name="connsiteY150" fmla="*/ 363997 h 434824"/>
                <a:gd name="connsiteX151" fmla="*/ 222780 w 607639"/>
                <a:gd name="connsiteY151" fmla="*/ 363997 h 434824"/>
                <a:gd name="connsiteX152" fmla="*/ 232927 w 607639"/>
                <a:gd name="connsiteY152" fmla="*/ 374128 h 434824"/>
                <a:gd name="connsiteX153" fmla="*/ 232927 w 607639"/>
                <a:gd name="connsiteY153" fmla="*/ 384259 h 434824"/>
                <a:gd name="connsiteX154" fmla="*/ 374712 w 607639"/>
                <a:gd name="connsiteY154" fmla="*/ 384259 h 434824"/>
                <a:gd name="connsiteX155" fmla="*/ 374712 w 607639"/>
                <a:gd name="connsiteY155" fmla="*/ 374128 h 434824"/>
                <a:gd name="connsiteX156" fmla="*/ 384859 w 607639"/>
                <a:gd name="connsiteY156" fmla="*/ 363997 h 434824"/>
                <a:gd name="connsiteX157" fmla="*/ 567142 w 607639"/>
                <a:gd name="connsiteY157" fmla="*/ 363997 h 434824"/>
                <a:gd name="connsiteX158" fmla="*/ 567142 w 607639"/>
                <a:gd name="connsiteY158" fmla="*/ 30303 h 434824"/>
                <a:gd name="connsiteX159" fmla="*/ 556995 w 607639"/>
                <a:gd name="connsiteY159" fmla="*/ 20262 h 434824"/>
                <a:gd name="connsiteX160" fmla="*/ 50644 w 607639"/>
                <a:gd name="connsiteY160" fmla="*/ 0 h 434824"/>
                <a:gd name="connsiteX161" fmla="*/ 556995 w 607639"/>
                <a:gd name="connsiteY161" fmla="*/ 0 h 434824"/>
                <a:gd name="connsiteX162" fmla="*/ 587346 w 607639"/>
                <a:gd name="connsiteY162" fmla="*/ 30303 h 434824"/>
                <a:gd name="connsiteX163" fmla="*/ 587346 w 607639"/>
                <a:gd name="connsiteY163" fmla="*/ 363997 h 434824"/>
                <a:gd name="connsiteX164" fmla="*/ 597493 w 607639"/>
                <a:gd name="connsiteY164" fmla="*/ 363997 h 434824"/>
                <a:gd name="connsiteX165" fmla="*/ 607639 w 607639"/>
                <a:gd name="connsiteY165" fmla="*/ 374128 h 434824"/>
                <a:gd name="connsiteX166" fmla="*/ 607639 w 607639"/>
                <a:gd name="connsiteY166" fmla="*/ 404432 h 434824"/>
                <a:gd name="connsiteX167" fmla="*/ 577199 w 607639"/>
                <a:gd name="connsiteY167" fmla="*/ 434824 h 434824"/>
                <a:gd name="connsiteX168" fmla="*/ 30351 w 607639"/>
                <a:gd name="connsiteY168" fmla="*/ 434824 h 434824"/>
                <a:gd name="connsiteX169" fmla="*/ 0 w 607639"/>
                <a:gd name="connsiteY169" fmla="*/ 404432 h 434824"/>
                <a:gd name="connsiteX170" fmla="*/ 0 w 607639"/>
                <a:gd name="connsiteY170" fmla="*/ 374128 h 434824"/>
                <a:gd name="connsiteX171" fmla="*/ 10146 w 607639"/>
                <a:gd name="connsiteY171" fmla="*/ 363997 h 434824"/>
                <a:gd name="connsiteX172" fmla="*/ 20293 w 607639"/>
                <a:gd name="connsiteY172" fmla="*/ 363997 h 434824"/>
                <a:gd name="connsiteX173" fmla="*/ 20293 w 607639"/>
                <a:gd name="connsiteY173" fmla="*/ 30303 h 434824"/>
                <a:gd name="connsiteX174" fmla="*/ 50644 w 607639"/>
                <a:gd name="connsiteY174" fmla="*/ 0 h 43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07639" h="434824">
                  <a:moveTo>
                    <a:pt x="20293" y="384259"/>
                  </a:moveTo>
                  <a:lnTo>
                    <a:pt x="20293" y="404432"/>
                  </a:lnTo>
                  <a:cubicBezTo>
                    <a:pt x="20293" y="410475"/>
                    <a:pt x="24298" y="414562"/>
                    <a:pt x="30351" y="414562"/>
                  </a:cubicBezTo>
                  <a:lnTo>
                    <a:pt x="577199" y="414562"/>
                  </a:lnTo>
                  <a:cubicBezTo>
                    <a:pt x="583341" y="414562"/>
                    <a:pt x="587346" y="410475"/>
                    <a:pt x="587346" y="404432"/>
                  </a:cubicBezTo>
                  <a:lnTo>
                    <a:pt x="587346" y="384259"/>
                  </a:lnTo>
                  <a:lnTo>
                    <a:pt x="577199" y="384259"/>
                  </a:lnTo>
                  <a:lnTo>
                    <a:pt x="394917" y="384259"/>
                  </a:lnTo>
                  <a:lnTo>
                    <a:pt x="394917" y="394301"/>
                  </a:lnTo>
                  <a:cubicBezTo>
                    <a:pt x="394917" y="400433"/>
                    <a:pt x="390911" y="404432"/>
                    <a:pt x="384859" y="404432"/>
                  </a:cubicBezTo>
                  <a:lnTo>
                    <a:pt x="222780" y="404432"/>
                  </a:lnTo>
                  <a:cubicBezTo>
                    <a:pt x="216728" y="404432"/>
                    <a:pt x="212633" y="400433"/>
                    <a:pt x="212633" y="394301"/>
                  </a:cubicBezTo>
                  <a:lnTo>
                    <a:pt x="212633" y="384259"/>
                  </a:lnTo>
                  <a:lnTo>
                    <a:pt x="30351" y="384259"/>
                  </a:lnTo>
                  <a:close/>
                  <a:moveTo>
                    <a:pt x="506365" y="303290"/>
                  </a:moveTo>
                  <a:lnTo>
                    <a:pt x="526573" y="303290"/>
                  </a:lnTo>
                  <a:cubicBezTo>
                    <a:pt x="532715" y="303290"/>
                    <a:pt x="536721" y="307390"/>
                    <a:pt x="536721" y="313452"/>
                  </a:cubicBezTo>
                  <a:cubicBezTo>
                    <a:pt x="536721" y="319513"/>
                    <a:pt x="532715" y="323613"/>
                    <a:pt x="526573" y="323613"/>
                  </a:cubicBezTo>
                  <a:lnTo>
                    <a:pt x="506365" y="323613"/>
                  </a:lnTo>
                  <a:cubicBezTo>
                    <a:pt x="500311" y="323613"/>
                    <a:pt x="496216" y="319513"/>
                    <a:pt x="496216" y="313452"/>
                  </a:cubicBezTo>
                  <a:cubicBezTo>
                    <a:pt x="496216" y="307390"/>
                    <a:pt x="500311" y="303290"/>
                    <a:pt x="506365" y="303290"/>
                  </a:cubicBezTo>
                  <a:close/>
                  <a:moveTo>
                    <a:pt x="334183" y="303290"/>
                  </a:moveTo>
                  <a:lnTo>
                    <a:pt x="465817" y="303290"/>
                  </a:lnTo>
                  <a:cubicBezTo>
                    <a:pt x="471869" y="303290"/>
                    <a:pt x="475963" y="307390"/>
                    <a:pt x="475963" y="313452"/>
                  </a:cubicBezTo>
                  <a:cubicBezTo>
                    <a:pt x="475963" y="319513"/>
                    <a:pt x="471869" y="323613"/>
                    <a:pt x="465817" y="323613"/>
                  </a:cubicBezTo>
                  <a:lnTo>
                    <a:pt x="334183" y="323613"/>
                  </a:lnTo>
                  <a:cubicBezTo>
                    <a:pt x="328041" y="323613"/>
                    <a:pt x="324036" y="319513"/>
                    <a:pt x="324036" y="313452"/>
                  </a:cubicBezTo>
                  <a:cubicBezTo>
                    <a:pt x="324036" y="307390"/>
                    <a:pt x="328041" y="303290"/>
                    <a:pt x="334183" y="303290"/>
                  </a:cubicBezTo>
                  <a:close/>
                  <a:moveTo>
                    <a:pt x="243085" y="303290"/>
                  </a:moveTo>
                  <a:lnTo>
                    <a:pt x="263293" y="303290"/>
                  </a:lnTo>
                  <a:cubicBezTo>
                    <a:pt x="269347" y="303290"/>
                    <a:pt x="273442" y="307390"/>
                    <a:pt x="273442" y="313452"/>
                  </a:cubicBezTo>
                  <a:cubicBezTo>
                    <a:pt x="273442" y="319513"/>
                    <a:pt x="269347" y="323613"/>
                    <a:pt x="263293" y="323613"/>
                  </a:cubicBezTo>
                  <a:lnTo>
                    <a:pt x="243085" y="323613"/>
                  </a:lnTo>
                  <a:cubicBezTo>
                    <a:pt x="236943" y="323613"/>
                    <a:pt x="232937" y="319513"/>
                    <a:pt x="232937" y="313452"/>
                  </a:cubicBezTo>
                  <a:cubicBezTo>
                    <a:pt x="232937" y="307390"/>
                    <a:pt x="236943" y="303290"/>
                    <a:pt x="243085" y="303290"/>
                  </a:cubicBezTo>
                  <a:close/>
                  <a:moveTo>
                    <a:pt x="70815" y="303290"/>
                  </a:moveTo>
                  <a:lnTo>
                    <a:pt x="202555" y="303290"/>
                  </a:lnTo>
                  <a:cubicBezTo>
                    <a:pt x="208608" y="303290"/>
                    <a:pt x="212614" y="307390"/>
                    <a:pt x="212614" y="313452"/>
                  </a:cubicBezTo>
                  <a:cubicBezTo>
                    <a:pt x="212614" y="319513"/>
                    <a:pt x="208608" y="323613"/>
                    <a:pt x="202555" y="323613"/>
                  </a:cubicBezTo>
                  <a:lnTo>
                    <a:pt x="70815" y="323613"/>
                  </a:lnTo>
                  <a:cubicBezTo>
                    <a:pt x="64762" y="323613"/>
                    <a:pt x="60757" y="319513"/>
                    <a:pt x="60757" y="313452"/>
                  </a:cubicBezTo>
                  <a:cubicBezTo>
                    <a:pt x="60757" y="307390"/>
                    <a:pt x="64762" y="303290"/>
                    <a:pt x="70815" y="303290"/>
                  </a:cubicBezTo>
                  <a:close/>
                  <a:moveTo>
                    <a:pt x="202580" y="262856"/>
                  </a:moveTo>
                  <a:lnTo>
                    <a:pt x="263292" y="262856"/>
                  </a:lnTo>
                  <a:cubicBezTo>
                    <a:pt x="269346" y="262856"/>
                    <a:pt x="273441" y="266942"/>
                    <a:pt x="273441" y="272982"/>
                  </a:cubicBezTo>
                  <a:cubicBezTo>
                    <a:pt x="273441" y="279022"/>
                    <a:pt x="269346" y="283108"/>
                    <a:pt x="263292" y="283108"/>
                  </a:cubicBezTo>
                  <a:lnTo>
                    <a:pt x="202580" y="283108"/>
                  </a:lnTo>
                  <a:cubicBezTo>
                    <a:pt x="196438" y="283108"/>
                    <a:pt x="192432" y="279022"/>
                    <a:pt x="192432" y="272982"/>
                  </a:cubicBezTo>
                  <a:cubicBezTo>
                    <a:pt x="192432" y="266942"/>
                    <a:pt x="196438" y="262856"/>
                    <a:pt x="202580" y="262856"/>
                  </a:cubicBezTo>
                  <a:close/>
                  <a:moveTo>
                    <a:pt x="70815" y="262856"/>
                  </a:moveTo>
                  <a:lnTo>
                    <a:pt x="161962" y="262856"/>
                  </a:lnTo>
                  <a:cubicBezTo>
                    <a:pt x="168103" y="262856"/>
                    <a:pt x="172109" y="266942"/>
                    <a:pt x="172109" y="272982"/>
                  </a:cubicBezTo>
                  <a:cubicBezTo>
                    <a:pt x="172109" y="279022"/>
                    <a:pt x="168103" y="283108"/>
                    <a:pt x="161962" y="283108"/>
                  </a:cubicBezTo>
                  <a:lnTo>
                    <a:pt x="70815" y="283108"/>
                  </a:lnTo>
                  <a:cubicBezTo>
                    <a:pt x="64762" y="283108"/>
                    <a:pt x="60757" y="279022"/>
                    <a:pt x="60757" y="272982"/>
                  </a:cubicBezTo>
                  <a:cubicBezTo>
                    <a:pt x="60757" y="266942"/>
                    <a:pt x="64762" y="262856"/>
                    <a:pt x="70815" y="262856"/>
                  </a:cubicBezTo>
                  <a:close/>
                  <a:moveTo>
                    <a:pt x="121482" y="222422"/>
                  </a:moveTo>
                  <a:lnTo>
                    <a:pt x="263292" y="222422"/>
                  </a:lnTo>
                  <a:cubicBezTo>
                    <a:pt x="269346" y="222422"/>
                    <a:pt x="273441" y="226508"/>
                    <a:pt x="273441" y="232548"/>
                  </a:cubicBezTo>
                  <a:cubicBezTo>
                    <a:pt x="273441" y="238588"/>
                    <a:pt x="269346" y="242674"/>
                    <a:pt x="263292" y="242674"/>
                  </a:cubicBezTo>
                  <a:lnTo>
                    <a:pt x="121482" y="242674"/>
                  </a:lnTo>
                  <a:cubicBezTo>
                    <a:pt x="115429" y="242674"/>
                    <a:pt x="111423" y="238588"/>
                    <a:pt x="111423" y="232548"/>
                  </a:cubicBezTo>
                  <a:cubicBezTo>
                    <a:pt x="111423" y="226508"/>
                    <a:pt x="115429" y="222422"/>
                    <a:pt x="121482" y="222422"/>
                  </a:cubicBezTo>
                  <a:close/>
                  <a:moveTo>
                    <a:pt x="70835" y="222422"/>
                  </a:moveTo>
                  <a:lnTo>
                    <a:pt x="81003" y="222422"/>
                  </a:lnTo>
                  <a:cubicBezTo>
                    <a:pt x="87068" y="222422"/>
                    <a:pt x="91171" y="226508"/>
                    <a:pt x="91171" y="232548"/>
                  </a:cubicBezTo>
                  <a:cubicBezTo>
                    <a:pt x="91171" y="238588"/>
                    <a:pt x="87068" y="242674"/>
                    <a:pt x="81003" y="242674"/>
                  </a:cubicBezTo>
                  <a:lnTo>
                    <a:pt x="70835" y="242674"/>
                  </a:lnTo>
                  <a:cubicBezTo>
                    <a:pt x="64770" y="242674"/>
                    <a:pt x="60757" y="238588"/>
                    <a:pt x="60757" y="232548"/>
                  </a:cubicBezTo>
                  <a:cubicBezTo>
                    <a:pt x="60757" y="226508"/>
                    <a:pt x="64770" y="222422"/>
                    <a:pt x="70835" y="222422"/>
                  </a:cubicBezTo>
                  <a:close/>
                  <a:moveTo>
                    <a:pt x="243085" y="181988"/>
                  </a:moveTo>
                  <a:lnTo>
                    <a:pt x="263293" y="181988"/>
                  </a:lnTo>
                  <a:cubicBezTo>
                    <a:pt x="269347" y="181988"/>
                    <a:pt x="273442" y="186074"/>
                    <a:pt x="273442" y="192114"/>
                  </a:cubicBezTo>
                  <a:cubicBezTo>
                    <a:pt x="273442" y="198154"/>
                    <a:pt x="269347" y="202240"/>
                    <a:pt x="263293" y="202240"/>
                  </a:cubicBezTo>
                  <a:lnTo>
                    <a:pt x="243085" y="202240"/>
                  </a:lnTo>
                  <a:cubicBezTo>
                    <a:pt x="236943" y="202240"/>
                    <a:pt x="232937" y="198154"/>
                    <a:pt x="232937" y="192114"/>
                  </a:cubicBezTo>
                  <a:cubicBezTo>
                    <a:pt x="232937" y="186074"/>
                    <a:pt x="236943" y="181988"/>
                    <a:pt x="243085" y="181988"/>
                  </a:cubicBezTo>
                  <a:close/>
                  <a:moveTo>
                    <a:pt x="70815" y="181988"/>
                  </a:moveTo>
                  <a:lnTo>
                    <a:pt x="202555" y="181988"/>
                  </a:lnTo>
                  <a:cubicBezTo>
                    <a:pt x="208608" y="181988"/>
                    <a:pt x="212614" y="186074"/>
                    <a:pt x="212614" y="192114"/>
                  </a:cubicBezTo>
                  <a:cubicBezTo>
                    <a:pt x="212614" y="198154"/>
                    <a:pt x="208608" y="202240"/>
                    <a:pt x="202555" y="202240"/>
                  </a:cubicBezTo>
                  <a:lnTo>
                    <a:pt x="70815" y="202240"/>
                  </a:lnTo>
                  <a:cubicBezTo>
                    <a:pt x="64762" y="202240"/>
                    <a:pt x="60757" y="198154"/>
                    <a:pt x="60757" y="192114"/>
                  </a:cubicBezTo>
                  <a:cubicBezTo>
                    <a:pt x="60757" y="186074"/>
                    <a:pt x="64762" y="181988"/>
                    <a:pt x="70815" y="181988"/>
                  </a:cubicBezTo>
                  <a:close/>
                  <a:moveTo>
                    <a:pt x="202580" y="141554"/>
                  </a:moveTo>
                  <a:lnTo>
                    <a:pt x="263292" y="141554"/>
                  </a:lnTo>
                  <a:cubicBezTo>
                    <a:pt x="269346" y="141554"/>
                    <a:pt x="273441" y="145640"/>
                    <a:pt x="273441" y="151680"/>
                  </a:cubicBezTo>
                  <a:cubicBezTo>
                    <a:pt x="273441" y="157720"/>
                    <a:pt x="269346" y="161806"/>
                    <a:pt x="263292" y="161806"/>
                  </a:cubicBezTo>
                  <a:lnTo>
                    <a:pt x="202580" y="161806"/>
                  </a:lnTo>
                  <a:cubicBezTo>
                    <a:pt x="196438" y="161806"/>
                    <a:pt x="192432" y="157720"/>
                    <a:pt x="192432" y="151680"/>
                  </a:cubicBezTo>
                  <a:cubicBezTo>
                    <a:pt x="192432" y="145640"/>
                    <a:pt x="196438" y="141554"/>
                    <a:pt x="202580" y="141554"/>
                  </a:cubicBezTo>
                  <a:close/>
                  <a:moveTo>
                    <a:pt x="70815" y="141554"/>
                  </a:moveTo>
                  <a:lnTo>
                    <a:pt x="161962" y="141554"/>
                  </a:lnTo>
                  <a:cubicBezTo>
                    <a:pt x="168103" y="141554"/>
                    <a:pt x="172109" y="145640"/>
                    <a:pt x="172109" y="151680"/>
                  </a:cubicBezTo>
                  <a:cubicBezTo>
                    <a:pt x="172109" y="157720"/>
                    <a:pt x="168103" y="161806"/>
                    <a:pt x="161962" y="161806"/>
                  </a:cubicBezTo>
                  <a:lnTo>
                    <a:pt x="70815" y="161806"/>
                  </a:lnTo>
                  <a:cubicBezTo>
                    <a:pt x="64762" y="161806"/>
                    <a:pt x="60757" y="157720"/>
                    <a:pt x="60757" y="151680"/>
                  </a:cubicBezTo>
                  <a:cubicBezTo>
                    <a:pt x="60757" y="145640"/>
                    <a:pt x="64762" y="141554"/>
                    <a:pt x="70815" y="141554"/>
                  </a:cubicBezTo>
                  <a:close/>
                  <a:moveTo>
                    <a:pt x="121482" y="101120"/>
                  </a:moveTo>
                  <a:lnTo>
                    <a:pt x="263292" y="101120"/>
                  </a:lnTo>
                  <a:cubicBezTo>
                    <a:pt x="269346" y="101120"/>
                    <a:pt x="273441" y="105121"/>
                    <a:pt x="273441" y="111255"/>
                  </a:cubicBezTo>
                  <a:cubicBezTo>
                    <a:pt x="273441" y="117301"/>
                    <a:pt x="269346" y="121302"/>
                    <a:pt x="263292" y="121302"/>
                  </a:cubicBezTo>
                  <a:lnTo>
                    <a:pt x="121482" y="121302"/>
                  </a:lnTo>
                  <a:cubicBezTo>
                    <a:pt x="115429" y="121302"/>
                    <a:pt x="111423" y="117301"/>
                    <a:pt x="111423" y="111255"/>
                  </a:cubicBezTo>
                  <a:cubicBezTo>
                    <a:pt x="111423" y="105121"/>
                    <a:pt x="115429" y="101120"/>
                    <a:pt x="121482" y="101120"/>
                  </a:cubicBezTo>
                  <a:close/>
                  <a:moveTo>
                    <a:pt x="70835" y="101120"/>
                  </a:moveTo>
                  <a:lnTo>
                    <a:pt x="81003" y="101120"/>
                  </a:lnTo>
                  <a:cubicBezTo>
                    <a:pt x="87068" y="101120"/>
                    <a:pt x="91171" y="105121"/>
                    <a:pt x="91171" y="111255"/>
                  </a:cubicBezTo>
                  <a:cubicBezTo>
                    <a:pt x="91171" y="117301"/>
                    <a:pt x="87068" y="121302"/>
                    <a:pt x="81003" y="121302"/>
                  </a:cubicBezTo>
                  <a:lnTo>
                    <a:pt x="70835" y="121302"/>
                  </a:lnTo>
                  <a:cubicBezTo>
                    <a:pt x="64770" y="121302"/>
                    <a:pt x="60757" y="117301"/>
                    <a:pt x="60757" y="111255"/>
                  </a:cubicBezTo>
                  <a:cubicBezTo>
                    <a:pt x="60757" y="105121"/>
                    <a:pt x="64770" y="101120"/>
                    <a:pt x="70835" y="101120"/>
                  </a:cubicBezTo>
                  <a:close/>
                  <a:moveTo>
                    <a:pt x="425318" y="71833"/>
                  </a:moveTo>
                  <a:cubicBezTo>
                    <a:pt x="382595" y="76543"/>
                    <a:pt x="348772" y="110577"/>
                    <a:pt x="344678" y="153142"/>
                  </a:cubicBezTo>
                  <a:cubicBezTo>
                    <a:pt x="344678" y="153409"/>
                    <a:pt x="344678" y="153675"/>
                    <a:pt x="344589" y="153942"/>
                  </a:cubicBezTo>
                  <a:cubicBezTo>
                    <a:pt x="344500" y="155097"/>
                    <a:pt x="344411" y="156252"/>
                    <a:pt x="344411" y="157318"/>
                  </a:cubicBezTo>
                  <a:cubicBezTo>
                    <a:pt x="344322" y="158829"/>
                    <a:pt x="344233" y="160340"/>
                    <a:pt x="344233" y="161850"/>
                  </a:cubicBezTo>
                  <a:lnTo>
                    <a:pt x="425318" y="161850"/>
                  </a:lnTo>
                  <a:close/>
                  <a:moveTo>
                    <a:pt x="444543" y="71300"/>
                  </a:moveTo>
                  <a:lnTo>
                    <a:pt x="444543" y="182022"/>
                  </a:lnTo>
                  <a:lnTo>
                    <a:pt x="346547" y="182022"/>
                  </a:lnTo>
                  <a:cubicBezTo>
                    <a:pt x="355626" y="222721"/>
                    <a:pt x="391762" y="252845"/>
                    <a:pt x="435376" y="252845"/>
                  </a:cubicBezTo>
                  <a:cubicBezTo>
                    <a:pt x="486021" y="252845"/>
                    <a:pt x="526519" y="212324"/>
                    <a:pt x="526519" y="161850"/>
                  </a:cubicBezTo>
                  <a:cubicBezTo>
                    <a:pt x="526519" y="114309"/>
                    <a:pt x="490827" y="75743"/>
                    <a:pt x="444543" y="71300"/>
                  </a:cubicBezTo>
                  <a:close/>
                  <a:moveTo>
                    <a:pt x="243085" y="60686"/>
                  </a:moveTo>
                  <a:lnTo>
                    <a:pt x="263293" y="60686"/>
                  </a:lnTo>
                  <a:cubicBezTo>
                    <a:pt x="269347" y="60686"/>
                    <a:pt x="273442" y="64687"/>
                    <a:pt x="273442" y="70821"/>
                  </a:cubicBezTo>
                  <a:cubicBezTo>
                    <a:pt x="273442" y="76867"/>
                    <a:pt x="269347" y="80868"/>
                    <a:pt x="263293" y="80868"/>
                  </a:cubicBezTo>
                  <a:lnTo>
                    <a:pt x="243085" y="80868"/>
                  </a:lnTo>
                  <a:cubicBezTo>
                    <a:pt x="236943" y="80868"/>
                    <a:pt x="232937" y="76867"/>
                    <a:pt x="232937" y="70821"/>
                  </a:cubicBezTo>
                  <a:cubicBezTo>
                    <a:pt x="232937" y="64687"/>
                    <a:pt x="236943" y="60686"/>
                    <a:pt x="243085" y="60686"/>
                  </a:cubicBezTo>
                  <a:close/>
                  <a:moveTo>
                    <a:pt x="70815" y="60686"/>
                  </a:moveTo>
                  <a:lnTo>
                    <a:pt x="202555" y="60686"/>
                  </a:lnTo>
                  <a:cubicBezTo>
                    <a:pt x="208608" y="60686"/>
                    <a:pt x="212614" y="64687"/>
                    <a:pt x="212614" y="70821"/>
                  </a:cubicBezTo>
                  <a:cubicBezTo>
                    <a:pt x="212614" y="76867"/>
                    <a:pt x="208608" y="80868"/>
                    <a:pt x="202555" y="80868"/>
                  </a:cubicBezTo>
                  <a:lnTo>
                    <a:pt x="70815" y="80868"/>
                  </a:lnTo>
                  <a:cubicBezTo>
                    <a:pt x="64762" y="80868"/>
                    <a:pt x="60757" y="76867"/>
                    <a:pt x="60757" y="70821"/>
                  </a:cubicBezTo>
                  <a:cubicBezTo>
                    <a:pt x="60757" y="64687"/>
                    <a:pt x="64762" y="60686"/>
                    <a:pt x="70815" y="60686"/>
                  </a:cubicBezTo>
                  <a:close/>
                  <a:moveTo>
                    <a:pt x="434397" y="50595"/>
                  </a:moveTo>
                  <a:lnTo>
                    <a:pt x="444543" y="50595"/>
                  </a:lnTo>
                  <a:lnTo>
                    <a:pt x="444543" y="50950"/>
                  </a:lnTo>
                  <a:cubicBezTo>
                    <a:pt x="502042" y="55571"/>
                    <a:pt x="546812" y="103201"/>
                    <a:pt x="546812" y="161850"/>
                  </a:cubicBezTo>
                  <a:cubicBezTo>
                    <a:pt x="546812" y="223521"/>
                    <a:pt x="497146" y="273017"/>
                    <a:pt x="435376" y="273017"/>
                  </a:cubicBezTo>
                  <a:cubicBezTo>
                    <a:pt x="380548" y="273017"/>
                    <a:pt x="335332" y="234007"/>
                    <a:pt x="325808" y="182022"/>
                  </a:cubicBezTo>
                  <a:lnTo>
                    <a:pt x="325007" y="182022"/>
                  </a:lnTo>
                  <a:lnTo>
                    <a:pt x="324028" y="172958"/>
                  </a:lnTo>
                  <a:cubicBezTo>
                    <a:pt x="324028" y="168871"/>
                    <a:pt x="323049" y="165849"/>
                    <a:pt x="323049" y="161850"/>
                  </a:cubicBezTo>
                  <a:cubicBezTo>
                    <a:pt x="323049" y="100180"/>
                    <a:pt x="372626" y="50595"/>
                    <a:pt x="434397" y="50595"/>
                  </a:cubicBezTo>
                  <a:close/>
                  <a:moveTo>
                    <a:pt x="50644" y="20262"/>
                  </a:moveTo>
                  <a:cubicBezTo>
                    <a:pt x="44591" y="20262"/>
                    <a:pt x="40497" y="24261"/>
                    <a:pt x="40497" y="30303"/>
                  </a:cubicBezTo>
                  <a:lnTo>
                    <a:pt x="40497" y="363997"/>
                  </a:lnTo>
                  <a:lnTo>
                    <a:pt x="222780" y="363997"/>
                  </a:lnTo>
                  <a:cubicBezTo>
                    <a:pt x="228832" y="363997"/>
                    <a:pt x="232927" y="368085"/>
                    <a:pt x="232927" y="374128"/>
                  </a:cubicBezTo>
                  <a:lnTo>
                    <a:pt x="232927" y="384259"/>
                  </a:lnTo>
                  <a:lnTo>
                    <a:pt x="374712" y="384259"/>
                  </a:lnTo>
                  <a:lnTo>
                    <a:pt x="374712" y="374128"/>
                  </a:lnTo>
                  <a:cubicBezTo>
                    <a:pt x="374712" y="368085"/>
                    <a:pt x="378718" y="363997"/>
                    <a:pt x="384859" y="363997"/>
                  </a:cubicBezTo>
                  <a:lnTo>
                    <a:pt x="567142" y="363997"/>
                  </a:lnTo>
                  <a:lnTo>
                    <a:pt x="567142" y="30303"/>
                  </a:lnTo>
                  <a:cubicBezTo>
                    <a:pt x="567142" y="24261"/>
                    <a:pt x="563048" y="20262"/>
                    <a:pt x="556995" y="20262"/>
                  </a:cubicBezTo>
                  <a:close/>
                  <a:moveTo>
                    <a:pt x="50644" y="0"/>
                  </a:moveTo>
                  <a:lnTo>
                    <a:pt x="556995" y="0"/>
                  </a:lnTo>
                  <a:cubicBezTo>
                    <a:pt x="574173" y="0"/>
                    <a:pt x="587346" y="13152"/>
                    <a:pt x="587346" y="30303"/>
                  </a:cubicBezTo>
                  <a:lnTo>
                    <a:pt x="587346" y="363997"/>
                  </a:lnTo>
                  <a:lnTo>
                    <a:pt x="597493" y="363997"/>
                  </a:lnTo>
                  <a:cubicBezTo>
                    <a:pt x="603545" y="363997"/>
                    <a:pt x="607639" y="368085"/>
                    <a:pt x="607639" y="374128"/>
                  </a:cubicBezTo>
                  <a:lnTo>
                    <a:pt x="607639" y="404432"/>
                  </a:lnTo>
                  <a:cubicBezTo>
                    <a:pt x="607639" y="421672"/>
                    <a:pt x="594466" y="434824"/>
                    <a:pt x="577199" y="434824"/>
                  </a:cubicBezTo>
                  <a:lnTo>
                    <a:pt x="30351" y="434824"/>
                  </a:lnTo>
                  <a:cubicBezTo>
                    <a:pt x="13173" y="434824"/>
                    <a:pt x="0" y="421672"/>
                    <a:pt x="0" y="404432"/>
                  </a:cubicBezTo>
                  <a:lnTo>
                    <a:pt x="0" y="374128"/>
                  </a:lnTo>
                  <a:cubicBezTo>
                    <a:pt x="0" y="368085"/>
                    <a:pt x="4094" y="363997"/>
                    <a:pt x="10146" y="363997"/>
                  </a:cubicBezTo>
                  <a:lnTo>
                    <a:pt x="20293" y="363997"/>
                  </a:lnTo>
                  <a:lnTo>
                    <a:pt x="20293" y="30303"/>
                  </a:lnTo>
                  <a:cubicBezTo>
                    <a:pt x="20293" y="13152"/>
                    <a:pt x="33377" y="0"/>
                    <a:pt x="50644" y="0"/>
                  </a:cubicBezTo>
                  <a:close/>
                </a:path>
              </a:pathLst>
            </a:custGeom>
            <a:solidFill>
              <a:schemeClr val="bg1"/>
            </a:solidFill>
            <a:ln>
              <a:noFill/>
            </a:ln>
            <a:extLst/>
          </p:spPr>
          <p:txBody>
            <a:bodyPr wrap="square" lIns="91440" tIns="45720" rIns="91440" bIns="45720" anchor="ctr">
              <a:normAutofit fontScale="92500" lnSpcReduction="20000"/>
            </a:bodyPr>
            <a:lstStyle/>
            <a:p>
              <a:pPr algn="ctr"/>
              <a:endParaRPr/>
            </a:p>
          </p:txBody>
        </p:sp>
        <p:sp>
          <p:nvSpPr>
            <p:cNvPr id="51" name="iṩľîďe">
              <a:extLst>
                <a:ext uri="{FF2B5EF4-FFF2-40B4-BE49-F238E27FC236}">
                  <a16:creationId xmlns:a16="http://schemas.microsoft.com/office/drawing/2014/main" id="{A5ED3646-1E02-4AB0-8272-EEF3F5D51457}"/>
                </a:ext>
              </a:extLst>
            </p:cNvPr>
            <p:cNvSpPr/>
            <p:nvPr/>
          </p:nvSpPr>
          <p:spPr bwMode="auto">
            <a:xfrm>
              <a:off x="7404296" y="2763125"/>
              <a:ext cx="514827" cy="371518"/>
            </a:xfrm>
            <a:custGeom>
              <a:avLst/>
              <a:gdLst>
                <a:gd name="connsiteX0" fmla="*/ 91000 w 605879"/>
                <a:gd name="connsiteY0" fmla="*/ 173662 h 437224"/>
                <a:gd name="connsiteX1" fmla="*/ 331193 w 605879"/>
                <a:gd name="connsiteY1" fmla="*/ 173662 h 437224"/>
                <a:gd name="connsiteX2" fmla="*/ 342454 w 605879"/>
                <a:gd name="connsiteY2" fmla="*/ 184882 h 437224"/>
                <a:gd name="connsiteX3" fmla="*/ 331193 w 605879"/>
                <a:gd name="connsiteY3" fmla="*/ 196102 h 437224"/>
                <a:gd name="connsiteX4" fmla="*/ 91000 w 605879"/>
                <a:gd name="connsiteY4" fmla="*/ 196102 h 437224"/>
                <a:gd name="connsiteX5" fmla="*/ 79739 w 605879"/>
                <a:gd name="connsiteY5" fmla="*/ 184882 h 437224"/>
                <a:gd name="connsiteX6" fmla="*/ 91000 w 605879"/>
                <a:gd name="connsiteY6" fmla="*/ 173662 h 437224"/>
                <a:gd name="connsiteX7" fmla="*/ 421630 w 605879"/>
                <a:gd name="connsiteY7" fmla="*/ 131441 h 437224"/>
                <a:gd name="connsiteX8" fmla="*/ 423552 w 605879"/>
                <a:gd name="connsiteY8" fmla="*/ 152274 h 437224"/>
                <a:gd name="connsiteX9" fmla="*/ 275961 w 605879"/>
                <a:gd name="connsiteY9" fmla="*/ 300986 h 437224"/>
                <a:gd name="connsiteX10" fmla="*/ 408175 w 605879"/>
                <a:gd name="connsiteY10" fmla="*/ 358277 h 437224"/>
                <a:gd name="connsiteX11" fmla="*/ 418060 w 605879"/>
                <a:gd name="connsiteY11" fmla="*/ 365267 h 437224"/>
                <a:gd name="connsiteX12" fmla="*/ 488218 w 605879"/>
                <a:gd name="connsiteY12" fmla="*/ 410360 h 437224"/>
                <a:gd name="connsiteX13" fmla="*/ 474214 w 605879"/>
                <a:gd name="connsiteY13" fmla="*/ 363348 h 437224"/>
                <a:gd name="connsiteX14" fmla="*/ 482039 w 605879"/>
                <a:gd name="connsiteY14" fmla="*/ 349916 h 437224"/>
                <a:gd name="connsiteX15" fmla="*/ 583363 w 605879"/>
                <a:gd name="connsiteY15" fmla="*/ 244928 h 437224"/>
                <a:gd name="connsiteX16" fmla="*/ 421630 w 605879"/>
                <a:gd name="connsiteY16" fmla="*/ 131441 h 437224"/>
                <a:gd name="connsiteX17" fmla="*/ 75898 w 605879"/>
                <a:gd name="connsiteY17" fmla="*/ 120173 h 437224"/>
                <a:gd name="connsiteX18" fmla="*/ 340509 w 605879"/>
                <a:gd name="connsiteY18" fmla="*/ 120173 h 437224"/>
                <a:gd name="connsiteX19" fmla="*/ 351769 w 605879"/>
                <a:gd name="connsiteY19" fmla="*/ 131428 h 437224"/>
                <a:gd name="connsiteX20" fmla="*/ 340509 w 605879"/>
                <a:gd name="connsiteY20" fmla="*/ 142683 h 437224"/>
                <a:gd name="connsiteX21" fmla="*/ 75898 w 605879"/>
                <a:gd name="connsiteY21" fmla="*/ 142683 h 437224"/>
                <a:gd name="connsiteX22" fmla="*/ 64638 w 605879"/>
                <a:gd name="connsiteY22" fmla="*/ 131428 h 437224"/>
                <a:gd name="connsiteX23" fmla="*/ 75898 w 605879"/>
                <a:gd name="connsiteY23" fmla="*/ 120173 h 437224"/>
                <a:gd name="connsiteX24" fmla="*/ 210609 w 605879"/>
                <a:gd name="connsiteY24" fmla="*/ 22478 h 437224"/>
                <a:gd name="connsiteX25" fmla="*/ 22516 w 605879"/>
                <a:gd name="connsiteY25" fmla="*/ 153508 h 437224"/>
                <a:gd name="connsiteX26" fmla="*/ 139216 w 605879"/>
                <a:gd name="connsiteY26" fmla="*/ 274807 h 437224"/>
                <a:gd name="connsiteX27" fmla="*/ 147042 w 605879"/>
                <a:gd name="connsiteY27" fmla="*/ 288102 h 437224"/>
                <a:gd name="connsiteX28" fmla="*/ 130017 w 605879"/>
                <a:gd name="connsiteY28" fmla="*/ 344297 h 437224"/>
                <a:gd name="connsiteX29" fmla="*/ 214041 w 605879"/>
                <a:gd name="connsiteY29" fmla="*/ 291254 h 437224"/>
                <a:gd name="connsiteX30" fmla="*/ 223927 w 605879"/>
                <a:gd name="connsiteY30" fmla="*/ 284264 h 437224"/>
                <a:gd name="connsiteX31" fmla="*/ 398839 w 605879"/>
                <a:gd name="connsiteY31" fmla="*/ 152960 h 437224"/>
                <a:gd name="connsiteX32" fmla="*/ 369596 w 605879"/>
                <a:gd name="connsiteY32" fmla="*/ 80592 h 437224"/>
                <a:gd name="connsiteX33" fmla="*/ 210609 w 605879"/>
                <a:gd name="connsiteY33" fmla="*/ 22478 h 437224"/>
                <a:gd name="connsiteX34" fmla="*/ 210609 w 605879"/>
                <a:gd name="connsiteY34" fmla="*/ 0 h 437224"/>
                <a:gd name="connsiteX35" fmla="*/ 385796 w 605879"/>
                <a:gd name="connsiteY35" fmla="*/ 64967 h 437224"/>
                <a:gd name="connsiteX36" fmla="*/ 414079 w 605879"/>
                <a:gd name="connsiteY36" fmla="*/ 109100 h 437224"/>
                <a:gd name="connsiteX37" fmla="*/ 419845 w 605879"/>
                <a:gd name="connsiteY37" fmla="*/ 108963 h 437224"/>
                <a:gd name="connsiteX38" fmla="*/ 605879 w 605879"/>
                <a:gd name="connsiteY38" fmla="*/ 244928 h 437224"/>
                <a:gd name="connsiteX39" fmla="*/ 498515 w 605879"/>
                <a:gd name="connsiteY39" fmla="*/ 368420 h 437224"/>
                <a:gd name="connsiteX40" fmla="*/ 516088 w 605879"/>
                <a:gd name="connsiteY40" fmla="*/ 414609 h 437224"/>
                <a:gd name="connsiteX41" fmla="*/ 522953 w 605879"/>
                <a:gd name="connsiteY41" fmla="*/ 428178 h 437224"/>
                <a:gd name="connsiteX42" fmla="*/ 510185 w 605879"/>
                <a:gd name="connsiteY42" fmla="*/ 437224 h 437224"/>
                <a:gd name="connsiteX43" fmla="*/ 400487 w 605879"/>
                <a:gd name="connsiteY43" fmla="*/ 380344 h 437224"/>
                <a:gd name="connsiteX44" fmla="*/ 250836 w 605879"/>
                <a:gd name="connsiteY44" fmla="*/ 304275 h 437224"/>
                <a:gd name="connsiteX45" fmla="*/ 231752 w 605879"/>
                <a:gd name="connsiteY45" fmla="*/ 306331 h 437224"/>
                <a:gd name="connsiteX46" fmla="*/ 107639 w 605879"/>
                <a:gd name="connsiteY46" fmla="*/ 371161 h 437224"/>
                <a:gd name="connsiteX47" fmla="*/ 94596 w 605879"/>
                <a:gd name="connsiteY47" fmla="*/ 361978 h 437224"/>
                <a:gd name="connsiteX48" fmla="*/ 102009 w 605879"/>
                <a:gd name="connsiteY48" fmla="*/ 348135 h 437224"/>
                <a:gd name="connsiteX49" fmla="*/ 122741 w 605879"/>
                <a:gd name="connsiteY49" fmla="*/ 293173 h 437224"/>
                <a:gd name="connsiteX50" fmla="*/ 0 w 605879"/>
                <a:gd name="connsiteY50" fmla="*/ 153508 h 437224"/>
                <a:gd name="connsiteX51" fmla="*/ 210609 w 605879"/>
                <a:gd name="connsiteY51" fmla="*/ 0 h 43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879" h="437224">
                  <a:moveTo>
                    <a:pt x="91000" y="173662"/>
                  </a:moveTo>
                  <a:lnTo>
                    <a:pt x="331193" y="173662"/>
                  </a:lnTo>
                  <a:cubicBezTo>
                    <a:pt x="337373" y="173662"/>
                    <a:pt x="342454" y="178725"/>
                    <a:pt x="342454" y="184882"/>
                  </a:cubicBezTo>
                  <a:cubicBezTo>
                    <a:pt x="342454" y="191040"/>
                    <a:pt x="337373" y="196102"/>
                    <a:pt x="331193" y="196102"/>
                  </a:cubicBezTo>
                  <a:lnTo>
                    <a:pt x="91000" y="196102"/>
                  </a:lnTo>
                  <a:cubicBezTo>
                    <a:pt x="84683" y="196102"/>
                    <a:pt x="79739" y="191040"/>
                    <a:pt x="79739" y="184882"/>
                  </a:cubicBezTo>
                  <a:cubicBezTo>
                    <a:pt x="79739" y="178725"/>
                    <a:pt x="84683" y="173662"/>
                    <a:pt x="91000" y="173662"/>
                  </a:cubicBezTo>
                  <a:close/>
                  <a:moveTo>
                    <a:pt x="421630" y="131441"/>
                  </a:moveTo>
                  <a:cubicBezTo>
                    <a:pt x="423003" y="138294"/>
                    <a:pt x="423552" y="145284"/>
                    <a:pt x="423552" y="152274"/>
                  </a:cubicBezTo>
                  <a:cubicBezTo>
                    <a:pt x="423552" y="220668"/>
                    <a:pt x="362456" y="281249"/>
                    <a:pt x="275961" y="300986"/>
                  </a:cubicBezTo>
                  <a:cubicBezTo>
                    <a:pt x="302047" y="334017"/>
                    <a:pt x="350924" y="355536"/>
                    <a:pt x="408175" y="358277"/>
                  </a:cubicBezTo>
                  <a:cubicBezTo>
                    <a:pt x="412569" y="358551"/>
                    <a:pt x="416413" y="361293"/>
                    <a:pt x="418060" y="365267"/>
                  </a:cubicBezTo>
                  <a:cubicBezTo>
                    <a:pt x="427259" y="388019"/>
                    <a:pt x="463505" y="403370"/>
                    <a:pt x="488218" y="410360"/>
                  </a:cubicBezTo>
                  <a:cubicBezTo>
                    <a:pt x="483962" y="399944"/>
                    <a:pt x="479156" y="385004"/>
                    <a:pt x="474214" y="363348"/>
                  </a:cubicBezTo>
                  <a:cubicBezTo>
                    <a:pt x="472841" y="357455"/>
                    <a:pt x="476273" y="351698"/>
                    <a:pt x="482039" y="349916"/>
                  </a:cubicBezTo>
                  <a:cubicBezTo>
                    <a:pt x="543685" y="332236"/>
                    <a:pt x="583500" y="290980"/>
                    <a:pt x="583363" y="244928"/>
                  </a:cubicBezTo>
                  <a:cubicBezTo>
                    <a:pt x="583363" y="182839"/>
                    <a:pt x="511009" y="132126"/>
                    <a:pt x="421630" y="131441"/>
                  </a:cubicBezTo>
                  <a:close/>
                  <a:moveTo>
                    <a:pt x="75898" y="120173"/>
                  </a:moveTo>
                  <a:lnTo>
                    <a:pt x="340509" y="120173"/>
                  </a:lnTo>
                  <a:cubicBezTo>
                    <a:pt x="346826" y="120173"/>
                    <a:pt x="351769" y="125114"/>
                    <a:pt x="351769" y="131428"/>
                  </a:cubicBezTo>
                  <a:cubicBezTo>
                    <a:pt x="351769" y="137604"/>
                    <a:pt x="346826" y="142683"/>
                    <a:pt x="340509" y="142683"/>
                  </a:cubicBezTo>
                  <a:lnTo>
                    <a:pt x="75898" y="142683"/>
                  </a:lnTo>
                  <a:cubicBezTo>
                    <a:pt x="69719" y="142683"/>
                    <a:pt x="64638" y="137604"/>
                    <a:pt x="64638" y="131428"/>
                  </a:cubicBezTo>
                  <a:cubicBezTo>
                    <a:pt x="64638" y="125114"/>
                    <a:pt x="69719" y="120173"/>
                    <a:pt x="75898" y="120173"/>
                  </a:cubicBezTo>
                  <a:close/>
                  <a:moveTo>
                    <a:pt x="210609" y="22478"/>
                  </a:moveTo>
                  <a:cubicBezTo>
                    <a:pt x="106952" y="22478"/>
                    <a:pt x="22516" y="81277"/>
                    <a:pt x="22516" y="153508"/>
                  </a:cubicBezTo>
                  <a:cubicBezTo>
                    <a:pt x="22516" y="206688"/>
                    <a:pt x="68372" y="254385"/>
                    <a:pt x="139216" y="274807"/>
                  </a:cubicBezTo>
                  <a:cubicBezTo>
                    <a:pt x="144983" y="276452"/>
                    <a:pt x="148415" y="282208"/>
                    <a:pt x="147042" y="288102"/>
                  </a:cubicBezTo>
                  <a:cubicBezTo>
                    <a:pt x="140864" y="314966"/>
                    <a:pt x="135097" y="332647"/>
                    <a:pt x="130017" y="344297"/>
                  </a:cubicBezTo>
                  <a:cubicBezTo>
                    <a:pt x="158437" y="336622"/>
                    <a:pt x="203058" y="318667"/>
                    <a:pt x="214041" y="291254"/>
                  </a:cubicBezTo>
                  <a:cubicBezTo>
                    <a:pt x="215689" y="287280"/>
                    <a:pt x="219533" y="284538"/>
                    <a:pt x="223927" y="284264"/>
                  </a:cubicBezTo>
                  <a:cubicBezTo>
                    <a:pt x="320170" y="279604"/>
                    <a:pt x="395407" y="223135"/>
                    <a:pt x="398839" y="152960"/>
                  </a:cubicBezTo>
                  <a:cubicBezTo>
                    <a:pt x="400075" y="126918"/>
                    <a:pt x="389915" y="101836"/>
                    <a:pt x="369596" y="80592"/>
                  </a:cubicBezTo>
                  <a:cubicBezTo>
                    <a:pt x="334860" y="44133"/>
                    <a:pt x="275412" y="22478"/>
                    <a:pt x="210609" y="22478"/>
                  </a:cubicBezTo>
                  <a:close/>
                  <a:moveTo>
                    <a:pt x="210609" y="0"/>
                  </a:moveTo>
                  <a:cubicBezTo>
                    <a:pt x="281453" y="0"/>
                    <a:pt x="346942" y="24260"/>
                    <a:pt x="385796" y="64967"/>
                  </a:cubicBezTo>
                  <a:cubicBezTo>
                    <a:pt x="398702" y="78536"/>
                    <a:pt x="408175" y="93338"/>
                    <a:pt x="414079" y="109100"/>
                  </a:cubicBezTo>
                  <a:cubicBezTo>
                    <a:pt x="416001" y="108963"/>
                    <a:pt x="417923" y="108963"/>
                    <a:pt x="419845" y="108963"/>
                  </a:cubicBezTo>
                  <a:cubicBezTo>
                    <a:pt x="522404" y="108963"/>
                    <a:pt x="606016" y="169955"/>
                    <a:pt x="605879" y="244928"/>
                  </a:cubicBezTo>
                  <a:cubicBezTo>
                    <a:pt x="605879" y="298519"/>
                    <a:pt x="564141" y="346079"/>
                    <a:pt x="498515" y="368420"/>
                  </a:cubicBezTo>
                  <a:cubicBezTo>
                    <a:pt x="506066" y="398025"/>
                    <a:pt x="512931" y="412279"/>
                    <a:pt x="516088" y="414609"/>
                  </a:cubicBezTo>
                  <a:cubicBezTo>
                    <a:pt x="524601" y="418858"/>
                    <a:pt x="523228" y="426671"/>
                    <a:pt x="522953" y="428178"/>
                  </a:cubicBezTo>
                  <a:cubicBezTo>
                    <a:pt x="522541" y="429686"/>
                    <a:pt x="520207" y="437224"/>
                    <a:pt x="510185" y="437224"/>
                  </a:cubicBezTo>
                  <a:cubicBezTo>
                    <a:pt x="497828" y="437224"/>
                    <a:pt x="423689" y="421325"/>
                    <a:pt x="400487" y="380344"/>
                  </a:cubicBezTo>
                  <a:cubicBezTo>
                    <a:pt x="333899" y="375410"/>
                    <a:pt x="277746" y="346764"/>
                    <a:pt x="250836" y="304275"/>
                  </a:cubicBezTo>
                  <a:cubicBezTo>
                    <a:pt x="244521" y="305098"/>
                    <a:pt x="238205" y="305783"/>
                    <a:pt x="231752" y="306331"/>
                  </a:cubicBezTo>
                  <a:cubicBezTo>
                    <a:pt x="206216" y="353069"/>
                    <a:pt x="121643" y="371161"/>
                    <a:pt x="107639" y="371161"/>
                  </a:cubicBezTo>
                  <a:cubicBezTo>
                    <a:pt x="97616" y="371161"/>
                    <a:pt x="95145" y="364171"/>
                    <a:pt x="94596" y="361978"/>
                  </a:cubicBezTo>
                  <a:cubicBezTo>
                    <a:pt x="94184" y="360470"/>
                    <a:pt x="92948" y="352658"/>
                    <a:pt x="102009" y="348135"/>
                  </a:cubicBezTo>
                  <a:cubicBezTo>
                    <a:pt x="105030" y="345942"/>
                    <a:pt x="113130" y="331550"/>
                    <a:pt x="122741" y="293173"/>
                  </a:cubicBezTo>
                  <a:cubicBezTo>
                    <a:pt x="47778" y="268228"/>
                    <a:pt x="0" y="214226"/>
                    <a:pt x="0" y="153508"/>
                  </a:cubicBezTo>
                  <a:cubicBezTo>
                    <a:pt x="0" y="68804"/>
                    <a:pt x="94458" y="0"/>
                    <a:pt x="210609" y="0"/>
                  </a:cubicBezTo>
                  <a:close/>
                </a:path>
              </a:pathLst>
            </a:custGeom>
            <a:solidFill>
              <a:schemeClr val="bg1"/>
            </a:solidFill>
            <a:ln>
              <a:noFill/>
            </a:ln>
            <a:extLst/>
          </p:spPr>
          <p:txBody>
            <a:bodyPr wrap="square" lIns="91440" tIns="45720" rIns="91440" bIns="45720" anchor="ctr">
              <a:normAutofit/>
            </a:bodyPr>
            <a:lstStyle/>
            <a:p>
              <a:pPr algn="ctr"/>
              <a:endParaRPr/>
            </a:p>
          </p:txBody>
        </p:sp>
      </p:grpSp>
      <p:sp>
        <p:nvSpPr>
          <p:cNvPr id="60" name="矩形 59"/>
          <p:cNvSpPr/>
          <p:nvPr/>
        </p:nvSpPr>
        <p:spPr>
          <a:xfrm>
            <a:off x="7384295" y="3370962"/>
            <a:ext cx="4008822" cy="978729"/>
          </a:xfrm>
          <a:prstGeom prst="rect">
            <a:avLst/>
          </a:prstGeom>
        </p:spPr>
        <p:txBody>
          <a:bodyPr wrap="square">
            <a:spAutoFit/>
          </a:bodyPr>
          <a:lstStyle/>
          <a:p>
            <a:pPr>
              <a:lnSpc>
                <a:spcPct val="120000"/>
              </a:lnSpc>
              <a:spcAft>
                <a:spcPts val="6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a:t>
            </a:r>
            <a:r>
              <a:rPr lang="en-US"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买卖双方根据</a:t>
            </a:r>
            <a:r>
              <a:rPr lang="en-US"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B2B</a:t>
            </a: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交易平台提供的信息，选择自己的贸易伙伴，同时</a:t>
            </a:r>
            <a:r>
              <a:rPr lang="en-US"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B2B</a:t>
            </a: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交易平台从中撮合，使双方签订</a:t>
            </a:r>
            <a:r>
              <a:rPr lang="zh-CN"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合同</a:t>
            </a:r>
            <a:endParaRPr lang="zh-CN" altLang="zh-CN" sz="1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1" name="矩形 60"/>
          <p:cNvSpPr/>
          <p:nvPr/>
        </p:nvSpPr>
        <p:spPr>
          <a:xfrm>
            <a:off x="621151" y="3843189"/>
            <a:ext cx="3155164" cy="683264"/>
          </a:xfrm>
          <a:prstGeom prst="rect">
            <a:avLst/>
          </a:prstGeom>
        </p:spPr>
        <p:txBody>
          <a:bodyPr wrap="square">
            <a:spAutoFit/>
          </a:bodyPr>
          <a:lstStyle/>
          <a:p>
            <a:pPr algn="r">
              <a:lnSpc>
                <a:spcPct val="120000"/>
              </a:lnSpc>
              <a:spcAft>
                <a:spcPts val="6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3</a:t>
            </a:r>
            <a:r>
              <a:rPr lang="en-US"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买卖双方在</a:t>
            </a:r>
            <a:r>
              <a:rPr lang="en-US"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B2B</a:t>
            </a: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交易平台上指定的银行办理结算手续</a:t>
            </a:r>
            <a:r>
              <a:rPr lang="zh-CN"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zh-CN" sz="1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2" name="矩形 61"/>
          <p:cNvSpPr/>
          <p:nvPr/>
        </p:nvSpPr>
        <p:spPr>
          <a:xfrm>
            <a:off x="5911780" y="5314117"/>
            <a:ext cx="4510840" cy="387798"/>
          </a:xfrm>
          <a:prstGeom prst="rect">
            <a:avLst/>
          </a:prstGeom>
        </p:spPr>
        <p:txBody>
          <a:bodyPr wrap="square">
            <a:spAutoFit/>
          </a:bodyPr>
          <a:lstStyle/>
          <a:p>
            <a:pPr algn="r">
              <a:lnSpc>
                <a:spcPct val="120000"/>
              </a:lnSpc>
              <a:spcAft>
                <a:spcPts val="6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4</a:t>
            </a:r>
            <a:r>
              <a:rPr lang="en-US"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银行通知</a:t>
            </a:r>
            <a:r>
              <a:rPr lang="en-US"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B2B</a:t>
            </a: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交易平台买卖双方货款到</a:t>
            </a:r>
            <a:r>
              <a:rPr lang="zh-CN"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账</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0" y="274678"/>
            <a:ext cx="5828814" cy="636150"/>
            <a:chOff x="0" y="160419"/>
            <a:chExt cx="5430086" cy="750409"/>
          </a:xfrm>
        </p:grpSpPr>
        <p:sp>
          <p:nvSpPr>
            <p:cNvPr id="69" name="椭圆 68"/>
            <p:cNvSpPr/>
            <p:nvPr/>
          </p:nvSpPr>
          <p:spPr>
            <a:xfrm>
              <a:off x="4679677" y="160419"/>
              <a:ext cx="750409" cy="750409"/>
            </a:xfrm>
            <a:prstGeom prst="ellipse">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7" name="矩形 66">
              <a:extLst>
                <a:ext uri="{FF2B5EF4-FFF2-40B4-BE49-F238E27FC236}">
                  <a16:creationId xmlns:a16="http://schemas.microsoft.com/office/drawing/2014/main" id="{23213A5A-E2C7-47F5-90FB-3D56C67281C8}"/>
                </a:ext>
              </a:extLst>
            </p:cNvPr>
            <p:cNvSpPr/>
            <p:nvPr/>
          </p:nvSpPr>
          <p:spPr>
            <a:xfrm>
              <a:off x="0" y="161431"/>
              <a:ext cx="5054882" cy="749397"/>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68" name="Rectangle 14"/>
          <p:cNvSpPr/>
          <p:nvPr/>
        </p:nvSpPr>
        <p:spPr>
          <a:xfrm>
            <a:off x="115749" y="384458"/>
            <a:ext cx="5380441" cy="424732"/>
          </a:xfrm>
          <a:prstGeom prst="rect">
            <a:avLst/>
          </a:prstGeom>
        </p:spPr>
        <p:txBody>
          <a:bodyPr wrap="square">
            <a:spAutoFit/>
          </a:bodyPr>
          <a:lstStyle/>
          <a:p>
            <a:pPr>
              <a:lnSpc>
                <a:spcPct val="120000"/>
              </a:lnSpc>
            </a:pPr>
            <a:r>
              <a:rPr lang="zh-CN" altLang="en-US" b="1" noProof="1">
                <a:solidFill>
                  <a:schemeClr val="bg1"/>
                </a:solidFill>
                <a:latin typeface="微软雅黑" panose="020B0503020204020204" pitchFamily="34" charset="-122"/>
                <a:ea typeface="微软雅黑" panose="020B0503020204020204" pitchFamily="34" charset="-122"/>
                <a:cs typeface="Open Sans Light" pitchFamily="34" charset="0"/>
              </a:rPr>
              <a:t>以第三方</a:t>
            </a:r>
            <a:r>
              <a:rPr lang="en-US" altLang="zh-CN" b="1" noProof="1">
                <a:solidFill>
                  <a:schemeClr val="bg1"/>
                </a:solidFill>
                <a:latin typeface="微软雅黑" panose="020B0503020204020204" pitchFamily="34" charset="-122"/>
                <a:ea typeface="微软雅黑" panose="020B0503020204020204" pitchFamily="34" charset="-122"/>
                <a:cs typeface="Open Sans Light" pitchFamily="34" charset="0"/>
              </a:rPr>
              <a:t>B2B</a:t>
            </a:r>
            <a:r>
              <a:rPr lang="zh-CN" altLang="en-US" b="1" noProof="1">
                <a:solidFill>
                  <a:schemeClr val="bg1"/>
                </a:solidFill>
                <a:latin typeface="微软雅黑" panose="020B0503020204020204" pitchFamily="34" charset="-122"/>
                <a:ea typeface="微软雅黑" panose="020B0503020204020204" pitchFamily="34" charset="-122"/>
                <a:cs typeface="Open Sans Light" pitchFamily="34" charset="0"/>
              </a:rPr>
              <a:t>交易平台为例，</a:t>
            </a:r>
            <a:r>
              <a:rPr lang="en-US" altLang="zh-CN" b="1" noProof="1">
                <a:solidFill>
                  <a:schemeClr val="bg1"/>
                </a:solidFill>
                <a:latin typeface="微软雅黑" panose="020B0503020204020204" pitchFamily="34" charset="-122"/>
                <a:ea typeface="微软雅黑" panose="020B0503020204020204" pitchFamily="34" charset="-122"/>
                <a:cs typeface="Open Sans Light" pitchFamily="34" charset="0"/>
              </a:rPr>
              <a:t>B2B</a:t>
            </a:r>
            <a:r>
              <a:rPr lang="zh-CN" altLang="en-US" b="1" noProof="1">
                <a:solidFill>
                  <a:schemeClr val="bg1"/>
                </a:solidFill>
                <a:latin typeface="微软雅黑" panose="020B0503020204020204" pitchFamily="34" charset="-122"/>
                <a:ea typeface="微软雅黑" panose="020B0503020204020204" pitchFamily="34" charset="-122"/>
                <a:cs typeface="Open Sans Light" pitchFamily="34" charset="0"/>
              </a:rPr>
              <a:t>交易的步骤如下：</a:t>
            </a:r>
          </a:p>
        </p:txBody>
      </p:sp>
      <p:cxnSp>
        <p:nvCxnSpPr>
          <p:cNvPr id="74" name="直接连接符 73">
            <a:extLst>
              <a:ext uri="{FF2B5EF4-FFF2-40B4-BE49-F238E27FC236}">
                <a16:creationId xmlns:a16="http://schemas.microsoft.com/office/drawing/2014/main" id="{04B625A1-F9E1-4EF3-A5A3-3BC7C3FFF121}"/>
              </a:ext>
            </a:extLst>
          </p:cNvPr>
          <p:cNvCxnSpPr>
            <a:cxnSpLocks/>
          </p:cNvCxnSpPr>
          <p:nvPr/>
        </p:nvCxnSpPr>
        <p:spPr>
          <a:xfrm>
            <a:off x="2042065" y="2556290"/>
            <a:ext cx="42195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76" name="直接连接符 75">
            <a:extLst>
              <a:ext uri="{FF2B5EF4-FFF2-40B4-BE49-F238E27FC236}">
                <a16:creationId xmlns:a16="http://schemas.microsoft.com/office/drawing/2014/main" id="{04B625A1-F9E1-4EF3-A5A3-3BC7C3FFF121}"/>
              </a:ext>
            </a:extLst>
          </p:cNvPr>
          <p:cNvCxnSpPr>
            <a:cxnSpLocks/>
          </p:cNvCxnSpPr>
          <p:nvPr/>
        </p:nvCxnSpPr>
        <p:spPr>
          <a:xfrm>
            <a:off x="621151" y="4669348"/>
            <a:ext cx="3338240"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a16="http://schemas.microsoft.com/office/drawing/2014/main" id="{04B625A1-F9E1-4EF3-A5A3-3BC7C3FFF121}"/>
              </a:ext>
            </a:extLst>
          </p:cNvPr>
          <p:cNvCxnSpPr>
            <a:cxnSpLocks/>
          </p:cNvCxnSpPr>
          <p:nvPr/>
        </p:nvCxnSpPr>
        <p:spPr>
          <a:xfrm>
            <a:off x="5331016" y="5825654"/>
            <a:ext cx="5091604"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39852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直接连接符 58">
            <a:extLst>
              <a:ext uri="{FF2B5EF4-FFF2-40B4-BE49-F238E27FC236}">
                <a16:creationId xmlns:a16="http://schemas.microsoft.com/office/drawing/2014/main" id="{04B625A1-F9E1-4EF3-A5A3-3BC7C3FFF121}"/>
              </a:ext>
            </a:extLst>
          </p:cNvPr>
          <p:cNvCxnSpPr>
            <a:cxnSpLocks/>
          </p:cNvCxnSpPr>
          <p:nvPr/>
        </p:nvCxnSpPr>
        <p:spPr>
          <a:xfrm>
            <a:off x="3511017" y="6363285"/>
            <a:ext cx="4295810"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a:off x="1199742" y="4438014"/>
            <a:ext cx="4761287" cy="387798"/>
          </a:xfrm>
          <a:prstGeom prst="rect">
            <a:avLst/>
          </a:prstGeom>
        </p:spPr>
        <p:txBody>
          <a:bodyPr wrap="square">
            <a:spAutoFit/>
          </a:bodyPr>
          <a:lstStyle/>
          <a:p>
            <a:pPr>
              <a:lnSpc>
                <a:spcPct val="120000"/>
              </a:lnSpc>
              <a:spcAft>
                <a:spcPts val="6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8.B2B</a:t>
            </a: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交易平台通知银行买方收到</a:t>
            </a:r>
            <a:r>
              <a:rPr lang="zh-CN"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货物</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73" name="直接连接符 72">
            <a:extLst>
              <a:ext uri="{FF2B5EF4-FFF2-40B4-BE49-F238E27FC236}">
                <a16:creationId xmlns:a16="http://schemas.microsoft.com/office/drawing/2014/main" id="{04B625A1-F9E1-4EF3-A5A3-3BC7C3FFF121}"/>
              </a:ext>
            </a:extLst>
          </p:cNvPr>
          <p:cNvCxnSpPr>
            <a:cxnSpLocks/>
          </p:cNvCxnSpPr>
          <p:nvPr/>
        </p:nvCxnSpPr>
        <p:spPr>
          <a:xfrm>
            <a:off x="1237063" y="5123765"/>
            <a:ext cx="6095634"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7572277" y="3103868"/>
            <a:ext cx="2770179" cy="683264"/>
          </a:xfrm>
          <a:prstGeom prst="rect">
            <a:avLst/>
          </a:prstGeom>
        </p:spPr>
        <p:txBody>
          <a:bodyPr wrap="square">
            <a:spAutoFit/>
          </a:bodyPr>
          <a:lstStyle/>
          <a:p>
            <a:pPr>
              <a:lnSpc>
                <a:spcPct val="120000"/>
              </a:lnSpc>
              <a:spcAft>
                <a:spcPts val="6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7</a:t>
            </a:r>
            <a:r>
              <a:rPr lang="en-US"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买方验证货物后通知</a:t>
            </a:r>
            <a:r>
              <a:rPr lang="en-US"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B2B</a:t>
            </a: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交易平台货物</a:t>
            </a:r>
            <a:r>
              <a:rPr lang="zh-CN"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收到</a:t>
            </a:r>
            <a:endParaRPr lang="zh-CN" altLang="zh-CN" sz="1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72" name="直接连接符 71">
            <a:extLst>
              <a:ext uri="{FF2B5EF4-FFF2-40B4-BE49-F238E27FC236}">
                <a16:creationId xmlns:a16="http://schemas.microsoft.com/office/drawing/2014/main" id="{04B625A1-F9E1-4EF3-A5A3-3BC7C3FFF121}"/>
              </a:ext>
            </a:extLst>
          </p:cNvPr>
          <p:cNvCxnSpPr>
            <a:cxnSpLocks/>
          </p:cNvCxnSpPr>
          <p:nvPr/>
        </p:nvCxnSpPr>
        <p:spPr>
          <a:xfrm>
            <a:off x="6942322" y="3858322"/>
            <a:ext cx="4517734"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1237063" y="2698249"/>
            <a:ext cx="2723972" cy="387798"/>
          </a:xfrm>
          <a:prstGeom prst="rect">
            <a:avLst/>
          </a:prstGeom>
        </p:spPr>
        <p:txBody>
          <a:bodyPr wrap="square">
            <a:spAutoFit/>
          </a:bodyPr>
          <a:lstStyle/>
          <a:p>
            <a:pPr>
              <a:lnSpc>
                <a:spcPct val="120000"/>
              </a:lnSpc>
              <a:spcAft>
                <a:spcPts val="6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6</a:t>
            </a:r>
            <a:r>
              <a:rPr lang="en-US"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配送部门送货给</a:t>
            </a:r>
            <a:r>
              <a:rPr lang="zh-CN"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买方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71" name="直接连接符 70">
            <a:extLst>
              <a:ext uri="{FF2B5EF4-FFF2-40B4-BE49-F238E27FC236}">
                <a16:creationId xmlns:a16="http://schemas.microsoft.com/office/drawing/2014/main" id="{04B625A1-F9E1-4EF3-A5A3-3BC7C3FFF121}"/>
              </a:ext>
            </a:extLst>
          </p:cNvPr>
          <p:cNvCxnSpPr>
            <a:cxnSpLocks/>
          </p:cNvCxnSpPr>
          <p:nvPr/>
        </p:nvCxnSpPr>
        <p:spPr>
          <a:xfrm>
            <a:off x="1237063" y="3273233"/>
            <a:ext cx="3752311"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589757" y="1401411"/>
            <a:ext cx="2601412" cy="683264"/>
          </a:xfrm>
          <a:prstGeom prst="rect">
            <a:avLst/>
          </a:prstGeom>
        </p:spPr>
        <p:txBody>
          <a:bodyPr wrap="square">
            <a:spAutoFit/>
          </a:bodyPr>
          <a:lstStyle/>
          <a:p>
            <a:pPr>
              <a:lnSpc>
                <a:spcPct val="120000"/>
              </a:lnSpc>
              <a:spcAft>
                <a:spcPts val="6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5.B2B</a:t>
            </a: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交易平台通知卖方配送部门配送</a:t>
            </a:r>
            <a:r>
              <a:rPr lang="zh-CN" altLang="zh-CN" sz="16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产品</a:t>
            </a:r>
            <a:endParaRPr lang="zh-CN" altLang="zh-CN" sz="1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70" name="直接连接符 69">
            <a:extLst>
              <a:ext uri="{FF2B5EF4-FFF2-40B4-BE49-F238E27FC236}">
                <a16:creationId xmlns:a16="http://schemas.microsoft.com/office/drawing/2014/main" id="{04B625A1-F9E1-4EF3-A5A3-3BC7C3FFF121}"/>
              </a:ext>
            </a:extLst>
          </p:cNvPr>
          <p:cNvCxnSpPr>
            <a:cxnSpLocks/>
          </p:cNvCxnSpPr>
          <p:nvPr/>
        </p:nvCxnSpPr>
        <p:spPr>
          <a:xfrm>
            <a:off x="5555649" y="2118575"/>
            <a:ext cx="3752311"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8" name="987675e6-a779-4427-8291-d7ec45a227a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flipH="1">
            <a:off x="2806374" y="-5616"/>
            <a:ext cx="6587494" cy="6863616"/>
            <a:chOff x="2804948" y="0"/>
            <a:chExt cx="6582104" cy="6858000"/>
          </a:xfrm>
        </p:grpSpPr>
        <p:sp>
          <p:nvSpPr>
            <p:cNvPr id="19" name="ïšľïḍê">
              <a:extLst>
                <a:ext uri="{FF2B5EF4-FFF2-40B4-BE49-F238E27FC236}">
                  <a16:creationId xmlns:a16="http://schemas.microsoft.com/office/drawing/2014/main" id="{3FE4A534-BF7F-4B02-A236-23B62A657F0C}"/>
                </a:ext>
              </a:extLst>
            </p:cNvPr>
            <p:cNvSpPr/>
            <p:nvPr/>
          </p:nvSpPr>
          <p:spPr>
            <a:xfrm>
              <a:off x="5196537" y="3115125"/>
              <a:ext cx="699024" cy="1110536"/>
            </a:xfrm>
            <a:prstGeom prst="rect">
              <a:avLst/>
            </a:prstGeom>
            <a:solidFill>
              <a:schemeClr val="accent3">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0" name="îṣ1ïdé">
              <a:extLst>
                <a:ext uri="{FF2B5EF4-FFF2-40B4-BE49-F238E27FC236}">
                  <a16:creationId xmlns:a16="http://schemas.microsoft.com/office/drawing/2014/main" id="{37A1E1E4-83B0-4FBB-8F3E-404806304182}"/>
                </a:ext>
              </a:extLst>
            </p:cNvPr>
            <p:cNvSpPr/>
            <p:nvPr/>
          </p:nvSpPr>
          <p:spPr>
            <a:xfrm rot="16200000">
              <a:off x="6054741" y="2876433"/>
              <a:ext cx="1029358" cy="949493"/>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4">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1" name="iş1îḓe">
              <a:extLst>
                <a:ext uri="{FF2B5EF4-FFF2-40B4-BE49-F238E27FC236}">
                  <a16:creationId xmlns:a16="http://schemas.microsoft.com/office/drawing/2014/main" id="{A75F13B4-9B86-42CB-BB04-D64D96C6392C}"/>
                </a:ext>
              </a:extLst>
            </p:cNvPr>
            <p:cNvSpPr/>
            <p:nvPr/>
          </p:nvSpPr>
          <p:spPr>
            <a:xfrm>
              <a:off x="6345145" y="2803964"/>
              <a:ext cx="699023" cy="1087451"/>
            </a:xfrm>
            <a:prstGeom prst="rect">
              <a:avLst/>
            </a:prstGeom>
            <a:solidFill>
              <a:schemeClr val="accent4">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2" name="ïŝḻïḓe">
              <a:extLst>
                <a:ext uri="{FF2B5EF4-FFF2-40B4-BE49-F238E27FC236}">
                  <a16:creationId xmlns:a16="http://schemas.microsoft.com/office/drawing/2014/main" id="{B8D03E67-6FD7-4F60-98A0-65B5B1B8FC41}"/>
                </a:ext>
              </a:extLst>
            </p:cNvPr>
            <p:cNvSpPr/>
            <p:nvPr/>
          </p:nvSpPr>
          <p:spPr>
            <a:xfrm>
              <a:off x="3957022" y="4442206"/>
              <a:ext cx="690656" cy="746295"/>
            </a:xfrm>
            <a:prstGeom prst="rect">
              <a:avLst/>
            </a:pr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3" name="išḷîdè">
              <a:extLst>
                <a:ext uri="{FF2B5EF4-FFF2-40B4-BE49-F238E27FC236}">
                  <a16:creationId xmlns:a16="http://schemas.microsoft.com/office/drawing/2014/main" id="{3BB95B9B-D2A4-41D2-9C7A-7D6F01CF0A30}"/>
                </a:ext>
              </a:extLst>
            </p:cNvPr>
            <p:cNvSpPr/>
            <p:nvPr/>
          </p:nvSpPr>
          <p:spPr>
            <a:xfrm>
              <a:off x="3957022" y="4815353"/>
              <a:ext cx="690656" cy="2042647"/>
            </a:xfrm>
            <a:prstGeom prst="rect">
              <a:avLst/>
            </a:pr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4" name="ïSľîde">
              <a:extLst>
                <a:ext uri="{FF2B5EF4-FFF2-40B4-BE49-F238E27FC236}">
                  <a16:creationId xmlns:a16="http://schemas.microsoft.com/office/drawing/2014/main" id="{FC00ACFD-85E4-48E8-BBF2-53D915A68B6B}"/>
                </a:ext>
              </a:extLst>
            </p:cNvPr>
            <p:cNvSpPr/>
            <p:nvPr/>
          </p:nvSpPr>
          <p:spPr>
            <a:xfrm rot="16200000">
              <a:off x="3917310" y="4605922"/>
              <a:ext cx="1029358" cy="949494"/>
            </a:xfrm>
            <a:custGeom>
              <a:avLst/>
              <a:gdLst>
                <a:gd name="connsiteX0" fmla="*/ 2946400 w 2946400"/>
                <a:gd name="connsiteY0" fmla="*/ 2717800 h 2717800"/>
                <a:gd name="connsiteX1" fmla="*/ 2946400 w 2946400"/>
                <a:gd name="connsiteY1" fmla="*/ 1358900 h 2717800"/>
                <a:gd name="connsiteX2" fmla="*/ 1587500 w 2946400"/>
                <a:gd name="connsiteY2" fmla="*/ 0 h 2717800"/>
                <a:gd name="connsiteX3" fmla="*/ 0 w 2946400"/>
                <a:gd name="connsiteY3" fmla="*/ 0 h 2717800"/>
                <a:gd name="connsiteX4" fmla="*/ 0 w 2946400"/>
                <a:gd name="connsiteY4" fmla="*/ 2004036 h 2717800"/>
                <a:gd name="connsiteX5" fmla="*/ 2208091 w 2946400"/>
                <a:gd name="connsiteY5" fmla="*/ 2004036 h 2717800"/>
                <a:gd name="connsiteX6" fmla="*/ 2208091 w 2946400"/>
                <a:gd name="connsiteY6" fmla="*/ 2009333 h 2717800"/>
                <a:gd name="connsiteX7" fmla="*/ 2235200 w 2946400"/>
                <a:gd name="connsiteY7" fmla="*/ 2006600 h 2717800"/>
                <a:gd name="connsiteX8" fmla="*/ 29464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2946400" y="2717800"/>
                  </a:moveTo>
                  <a:lnTo>
                    <a:pt x="2946400" y="1358900"/>
                  </a:lnTo>
                  <a:cubicBezTo>
                    <a:pt x="2946400" y="608400"/>
                    <a:pt x="2338000" y="0"/>
                    <a:pt x="1587500" y="0"/>
                  </a:cubicBezTo>
                  <a:lnTo>
                    <a:pt x="0" y="0"/>
                  </a:lnTo>
                  <a:lnTo>
                    <a:pt x="0" y="2004036"/>
                  </a:lnTo>
                  <a:lnTo>
                    <a:pt x="2208091" y="2004036"/>
                  </a:lnTo>
                  <a:lnTo>
                    <a:pt x="2208091" y="2009333"/>
                  </a:lnTo>
                  <a:lnTo>
                    <a:pt x="2235200" y="2006600"/>
                  </a:lnTo>
                  <a:cubicBezTo>
                    <a:pt x="2627985" y="2006600"/>
                    <a:pt x="2946400" y="2325015"/>
                    <a:pt x="2946400" y="2717800"/>
                  </a:cubicBezTo>
                  <a:close/>
                </a:path>
              </a:pathLst>
            </a:cu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5" name="ïŝlïḑè">
              <a:extLst>
                <a:ext uri="{FF2B5EF4-FFF2-40B4-BE49-F238E27FC236}">
                  <a16:creationId xmlns:a16="http://schemas.microsoft.com/office/drawing/2014/main" id="{753D2369-16CE-48A9-9859-C3CC8E3098F4}"/>
                </a:ext>
              </a:extLst>
            </p:cNvPr>
            <p:cNvSpPr/>
            <p:nvPr/>
          </p:nvSpPr>
          <p:spPr>
            <a:xfrm>
              <a:off x="8682986" y="0"/>
              <a:ext cx="704066" cy="1361478"/>
            </a:xfrm>
            <a:prstGeom prst="rect">
              <a:avLst/>
            </a:prstGeom>
            <a:solidFill>
              <a:schemeClr val="accent6">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6" name="îṧļídé">
              <a:extLst>
                <a:ext uri="{FF2B5EF4-FFF2-40B4-BE49-F238E27FC236}">
                  <a16:creationId xmlns:a16="http://schemas.microsoft.com/office/drawing/2014/main" id="{38C2A3D3-C56B-42FF-88A4-15D4F33E05E6}"/>
                </a:ext>
              </a:extLst>
            </p:cNvPr>
            <p:cNvSpPr/>
            <p:nvPr/>
          </p:nvSpPr>
          <p:spPr>
            <a:xfrm rot="16200000">
              <a:off x="8397626" y="287185"/>
              <a:ext cx="1029358" cy="949494"/>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6">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7" name="íṥḷïďè">
              <a:extLst>
                <a:ext uri="{FF2B5EF4-FFF2-40B4-BE49-F238E27FC236}">
                  <a16:creationId xmlns:a16="http://schemas.microsoft.com/office/drawing/2014/main" id="{F961AC9C-8EFC-47F0-9417-ECD55C132CE1}"/>
                </a:ext>
              </a:extLst>
            </p:cNvPr>
            <p:cNvSpPr/>
            <p:nvPr/>
          </p:nvSpPr>
          <p:spPr>
            <a:xfrm>
              <a:off x="6344925" y="1920406"/>
              <a:ext cx="699023" cy="883558"/>
            </a:xfrm>
            <a:prstGeom prst="rect">
              <a:avLst/>
            </a:prstGeom>
            <a:solidFill>
              <a:schemeClr val="accent4">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8" name="îş1iḓè">
              <a:extLst>
                <a:ext uri="{FF2B5EF4-FFF2-40B4-BE49-F238E27FC236}">
                  <a16:creationId xmlns:a16="http://schemas.microsoft.com/office/drawing/2014/main" id="{E2BB0238-AEAA-4629-A655-F4BDFF746AE4}"/>
                </a:ext>
              </a:extLst>
            </p:cNvPr>
            <p:cNvSpPr/>
            <p:nvPr/>
          </p:nvSpPr>
          <p:spPr>
            <a:xfrm rot="16200000" flipH="1" flipV="1">
              <a:off x="6305214" y="2000719"/>
              <a:ext cx="1029358" cy="949494"/>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4">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9" name="işļîďe">
              <a:extLst>
                <a:ext uri="{FF2B5EF4-FFF2-40B4-BE49-F238E27FC236}">
                  <a16:creationId xmlns:a16="http://schemas.microsoft.com/office/drawing/2014/main" id="{4046CF02-5CDB-4539-9FF7-7AD4103B24EF}"/>
                </a:ext>
              </a:extLst>
            </p:cNvPr>
            <p:cNvSpPr/>
            <p:nvPr/>
          </p:nvSpPr>
          <p:spPr>
            <a:xfrm>
              <a:off x="2804948" y="5702861"/>
              <a:ext cx="690656" cy="746294"/>
            </a:xfrm>
            <a:prstGeom prst="rect">
              <a:avLst/>
            </a:pr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0" name="iṩḷïďe">
              <a:extLst>
                <a:ext uri="{FF2B5EF4-FFF2-40B4-BE49-F238E27FC236}">
                  <a16:creationId xmlns:a16="http://schemas.microsoft.com/office/drawing/2014/main" id="{B5F91A8F-4E39-47F5-91E2-6202E1695619}"/>
                </a:ext>
              </a:extLst>
            </p:cNvPr>
            <p:cNvSpPr/>
            <p:nvPr/>
          </p:nvSpPr>
          <p:spPr>
            <a:xfrm rot="16200000">
              <a:off x="2765237" y="5866578"/>
              <a:ext cx="1029358" cy="949494"/>
            </a:xfrm>
            <a:custGeom>
              <a:avLst/>
              <a:gdLst>
                <a:gd name="connsiteX0" fmla="*/ 2946400 w 2946400"/>
                <a:gd name="connsiteY0" fmla="*/ 2717800 h 2717800"/>
                <a:gd name="connsiteX1" fmla="*/ 2946400 w 2946400"/>
                <a:gd name="connsiteY1" fmla="*/ 1358900 h 2717800"/>
                <a:gd name="connsiteX2" fmla="*/ 1587500 w 2946400"/>
                <a:gd name="connsiteY2" fmla="*/ 0 h 2717800"/>
                <a:gd name="connsiteX3" fmla="*/ 0 w 2946400"/>
                <a:gd name="connsiteY3" fmla="*/ 0 h 2717800"/>
                <a:gd name="connsiteX4" fmla="*/ 0 w 2946400"/>
                <a:gd name="connsiteY4" fmla="*/ 2004036 h 2717800"/>
                <a:gd name="connsiteX5" fmla="*/ 2208091 w 2946400"/>
                <a:gd name="connsiteY5" fmla="*/ 2004036 h 2717800"/>
                <a:gd name="connsiteX6" fmla="*/ 2208091 w 2946400"/>
                <a:gd name="connsiteY6" fmla="*/ 2009333 h 2717800"/>
                <a:gd name="connsiteX7" fmla="*/ 2235200 w 2946400"/>
                <a:gd name="connsiteY7" fmla="*/ 2006600 h 2717800"/>
                <a:gd name="connsiteX8" fmla="*/ 29464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2946400" y="2717800"/>
                  </a:moveTo>
                  <a:lnTo>
                    <a:pt x="2946400" y="1358900"/>
                  </a:lnTo>
                  <a:cubicBezTo>
                    <a:pt x="2946400" y="608400"/>
                    <a:pt x="2338000" y="0"/>
                    <a:pt x="1587500" y="0"/>
                  </a:cubicBezTo>
                  <a:lnTo>
                    <a:pt x="0" y="0"/>
                  </a:lnTo>
                  <a:lnTo>
                    <a:pt x="0" y="2004036"/>
                  </a:lnTo>
                  <a:lnTo>
                    <a:pt x="2208091" y="2004036"/>
                  </a:lnTo>
                  <a:lnTo>
                    <a:pt x="2208091" y="2009333"/>
                  </a:lnTo>
                  <a:lnTo>
                    <a:pt x="2235200" y="2006600"/>
                  </a:lnTo>
                  <a:cubicBezTo>
                    <a:pt x="2627985" y="2006600"/>
                    <a:pt x="2946400" y="2325015"/>
                    <a:pt x="2946400" y="2717800"/>
                  </a:cubicBezTo>
                  <a:close/>
                </a:path>
              </a:pathLst>
            </a:cu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1" name="î$lîḋê">
              <a:extLst>
                <a:ext uri="{FF2B5EF4-FFF2-40B4-BE49-F238E27FC236}">
                  <a16:creationId xmlns:a16="http://schemas.microsoft.com/office/drawing/2014/main" id="{DA06297D-C74F-4AB7-8E71-872F22D9E7E9}"/>
                </a:ext>
              </a:extLst>
            </p:cNvPr>
            <p:cNvSpPr/>
            <p:nvPr/>
          </p:nvSpPr>
          <p:spPr>
            <a:xfrm>
              <a:off x="7530912" y="0"/>
              <a:ext cx="704066" cy="2622133"/>
            </a:xfrm>
            <a:prstGeom prst="rect">
              <a:avLst/>
            </a:prstGeom>
            <a:solidFill>
              <a:schemeClr val="accent5">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2" name="îṣḷiḋè">
              <a:extLst>
                <a:ext uri="{FF2B5EF4-FFF2-40B4-BE49-F238E27FC236}">
                  <a16:creationId xmlns:a16="http://schemas.microsoft.com/office/drawing/2014/main" id="{C8742110-BB9D-44C6-A30E-4BE03CC877D3}"/>
                </a:ext>
              </a:extLst>
            </p:cNvPr>
            <p:cNvSpPr/>
            <p:nvPr/>
          </p:nvSpPr>
          <p:spPr>
            <a:xfrm rot="16200000">
              <a:off x="7245551" y="1602566"/>
              <a:ext cx="1029358" cy="949494"/>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5">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3" name="îS1ide">
              <a:extLst>
                <a:ext uri="{FF2B5EF4-FFF2-40B4-BE49-F238E27FC236}">
                  <a16:creationId xmlns:a16="http://schemas.microsoft.com/office/drawing/2014/main" id="{BBF61D07-0235-46D2-A27F-405F5D9C7F52}"/>
                </a:ext>
              </a:extLst>
            </p:cNvPr>
            <p:cNvSpPr/>
            <p:nvPr/>
          </p:nvSpPr>
          <p:spPr>
            <a:xfrm>
              <a:off x="5189397" y="4225660"/>
              <a:ext cx="699023" cy="1029862"/>
            </a:xfrm>
            <a:prstGeom prst="rect">
              <a:avLst/>
            </a:prstGeom>
            <a:solidFill>
              <a:schemeClr val="accent3">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4" name="iṣḻïḓé">
              <a:extLst>
                <a:ext uri="{FF2B5EF4-FFF2-40B4-BE49-F238E27FC236}">
                  <a16:creationId xmlns:a16="http://schemas.microsoft.com/office/drawing/2014/main" id="{7ADC3B4A-DCBD-487F-AADB-BA75DD96164B}"/>
                </a:ext>
              </a:extLst>
            </p:cNvPr>
            <p:cNvSpPr/>
            <p:nvPr/>
          </p:nvSpPr>
          <p:spPr>
            <a:xfrm rot="16200000">
              <a:off x="4902668" y="4137086"/>
              <a:ext cx="1029358" cy="949494"/>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3">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5" name="îşḻîḋé">
              <a:extLst>
                <a:ext uri="{FF2B5EF4-FFF2-40B4-BE49-F238E27FC236}">
                  <a16:creationId xmlns:a16="http://schemas.microsoft.com/office/drawing/2014/main" id="{4581F10B-2D68-45D6-8856-DD45C4BCC2B0}"/>
                </a:ext>
              </a:extLst>
            </p:cNvPr>
            <p:cNvSpPr/>
            <p:nvPr/>
          </p:nvSpPr>
          <p:spPr>
            <a:xfrm rot="16200000" flipH="1" flipV="1">
              <a:off x="5153139" y="3316100"/>
              <a:ext cx="1029358" cy="949494"/>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3">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6" name="îṩļîḋê">
              <a:extLst>
                <a:ext uri="{FF2B5EF4-FFF2-40B4-BE49-F238E27FC236}">
                  <a16:creationId xmlns:a16="http://schemas.microsoft.com/office/drawing/2014/main" id="{2A455511-7E4E-4D21-A406-1755A71EE822}"/>
                </a:ext>
              </a:extLst>
            </p:cNvPr>
            <p:cNvSpPr/>
            <p:nvPr/>
          </p:nvSpPr>
          <p:spPr>
            <a:xfrm flipV="1">
              <a:off x="5193073" y="2576036"/>
              <a:ext cx="1029358" cy="949493"/>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7" name="íšḷiḑe">
              <a:extLst>
                <a:ext uri="{FF2B5EF4-FFF2-40B4-BE49-F238E27FC236}">
                  <a16:creationId xmlns:a16="http://schemas.microsoft.com/office/drawing/2014/main" id="{2204E551-106D-43DF-A57A-5C6FB3170376}"/>
                </a:ext>
              </a:extLst>
            </p:cNvPr>
            <p:cNvSpPr/>
            <p:nvPr/>
          </p:nvSpPr>
          <p:spPr>
            <a:xfrm flipV="1">
              <a:off x="7205620" y="2326674"/>
              <a:ext cx="1029358" cy="949493"/>
            </a:xfrm>
            <a:custGeom>
              <a:avLst/>
              <a:gdLst>
                <a:gd name="connsiteX0" fmla="*/ 2946400 w 2946400"/>
                <a:gd name="connsiteY0" fmla="*/ 2717800 h 2717800"/>
                <a:gd name="connsiteX1" fmla="*/ 2946400 w 2946400"/>
                <a:gd name="connsiteY1" fmla="*/ 1358900 h 2717800"/>
                <a:gd name="connsiteX2" fmla="*/ 1587500 w 2946400"/>
                <a:gd name="connsiteY2" fmla="*/ 0 h 2717800"/>
                <a:gd name="connsiteX3" fmla="*/ 0 w 2946400"/>
                <a:gd name="connsiteY3" fmla="*/ 0 h 2717800"/>
                <a:gd name="connsiteX4" fmla="*/ 0 w 2946400"/>
                <a:gd name="connsiteY4" fmla="*/ 2004036 h 2717800"/>
                <a:gd name="connsiteX5" fmla="*/ 2208091 w 2946400"/>
                <a:gd name="connsiteY5" fmla="*/ 2004036 h 2717800"/>
                <a:gd name="connsiteX6" fmla="*/ 2208091 w 2946400"/>
                <a:gd name="connsiteY6" fmla="*/ 2009333 h 2717800"/>
                <a:gd name="connsiteX7" fmla="*/ 2235200 w 2946400"/>
                <a:gd name="connsiteY7" fmla="*/ 2006600 h 2717800"/>
                <a:gd name="connsiteX8" fmla="*/ 29464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2946400" y="2717800"/>
                  </a:moveTo>
                  <a:lnTo>
                    <a:pt x="2946400" y="1358900"/>
                  </a:lnTo>
                  <a:cubicBezTo>
                    <a:pt x="2946400" y="608400"/>
                    <a:pt x="2338000" y="0"/>
                    <a:pt x="1587500" y="0"/>
                  </a:cubicBezTo>
                  <a:lnTo>
                    <a:pt x="0" y="0"/>
                  </a:lnTo>
                  <a:lnTo>
                    <a:pt x="0" y="2004036"/>
                  </a:lnTo>
                  <a:lnTo>
                    <a:pt x="2208091" y="2004036"/>
                  </a:lnTo>
                  <a:lnTo>
                    <a:pt x="2208091" y="2009333"/>
                  </a:lnTo>
                  <a:lnTo>
                    <a:pt x="2235200" y="2006600"/>
                  </a:lnTo>
                  <a:cubicBezTo>
                    <a:pt x="2627985" y="2006600"/>
                    <a:pt x="2946400" y="2325015"/>
                    <a:pt x="2946400" y="2717800"/>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8" name="ïšḷiďê">
              <a:extLst>
                <a:ext uri="{FF2B5EF4-FFF2-40B4-BE49-F238E27FC236}">
                  <a16:creationId xmlns:a16="http://schemas.microsoft.com/office/drawing/2014/main" id="{7BD947AC-13A2-4D3C-8828-6FE2E9F21905}"/>
                </a:ext>
              </a:extLst>
            </p:cNvPr>
            <p:cNvSpPr/>
            <p:nvPr/>
          </p:nvSpPr>
          <p:spPr>
            <a:xfrm>
              <a:off x="6178400" y="2576036"/>
              <a:ext cx="1027218" cy="700130"/>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9" name="i$ľîďè">
              <a:extLst>
                <a:ext uri="{FF2B5EF4-FFF2-40B4-BE49-F238E27FC236}">
                  <a16:creationId xmlns:a16="http://schemas.microsoft.com/office/drawing/2014/main" id="{F1DC3ADF-295F-4A9F-9894-51B4D2F92321}"/>
                </a:ext>
              </a:extLst>
            </p:cNvPr>
            <p:cNvSpPr/>
            <p:nvPr/>
          </p:nvSpPr>
          <p:spPr>
            <a:xfrm flipV="1">
              <a:off x="2805388" y="5126514"/>
              <a:ext cx="1029358" cy="949494"/>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0" name="išľîďe">
              <a:extLst>
                <a:ext uri="{FF2B5EF4-FFF2-40B4-BE49-F238E27FC236}">
                  <a16:creationId xmlns:a16="http://schemas.microsoft.com/office/drawing/2014/main" id="{99844E64-2B85-4C20-A6A7-50A56E8F0634}"/>
                </a:ext>
              </a:extLst>
            </p:cNvPr>
            <p:cNvSpPr/>
            <p:nvPr/>
          </p:nvSpPr>
          <p:spPr>
            <a:xfrm>
              <a:off x="3670907" y="5126369"/>
              <a:ext cx="1191388" cy="700130"/>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1" name="išliḍé">
              <a:extLst>
                <a:ext uri="{FF2B5EF4-FFF2-40B4-BE49-F238E27FC236}">
                  <a16:creationId xmlns:a16="http://schemas.microsoft.com/office/drawing/2014/main" id="{094BAA3E-7D0A-46CA-AFD0-3EAF16B3DEFE}"/>
                </a:ext>
              </a:extLst>
            </p:cNvPr>
            <p:cNvSpPr/>
            <p:nvPr/>
          </p:nvSpPr>
          <p:spPr>
            <a:xfrm flipV="1">
              <a:off x="4862515" y="4877153"/>
              <a:ext cx="1029358" cy="949494"/>
            </a:xfrm>
            <a:custGeom>
              <a:avLst/>
              <a:gdLst>
                <a:gd name="connsiteX0" fmla="*/ 2946400 w 2946400"/>
                <a:gd name="connsiteY0" fmla="*/ 2717800 h 2717800"/>
                <a:gd name="connsiteX1" fmla="*/ 2946400 w 2946400"/>
                <a:gd name="connsiteY1" fmla="*/ 1358900 h 2717800"/>
                <a:gd name="connsiteX2" fmla="*/ 1587500 w 2946400"/>
                <a:gd name="connsiteY2" fmla="*/ 0 h 2717800"/>
                <a:gd name="connsiteX3" fmla="*/ 0 w 2946400"/>
                <a:gd name="connsiteY3" fmla="*/ 0 h 2717800"/>
                <a:gd name="connsiteX4" fmla="*/ 0 w 2946400"/>
                <a:gd name="connsiteY4" fmla="*/ 2004036 h 2717800"/>
                <a:gd name="connsiteX5" fmla="*/ 2208091 w 2946400"/>
                <a:gd name="connsiteY5" fmla="*/ 2004036 h 2717800"/>
                <a:gd name="connsiteX6" fmla="*/ 2208091 w 2946400"/>
                <a:gd name="connsiteY6" fmla="*/ 2009333 h 2717800"/>
                <a:gd name="connsiteX7" fmla="*/ 2235200 w 2946400"/>
                <a:gd name="connsiteY7" fmla="*/ 2006600 h 2717800"/>
                <a:gd name="connsiteX8" fmla="*/ 29464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2946400" y="2717800"/>
                  </a:moveTo>
                  <a:lnTo>
                    <a:pt x="2946400" y="1358900"/>
                  </a:lnTo>
                  <a:cubicBezTo>
                    <a:pt x="2946400" y="608400"/>
                    <a:pt x="2338000" y="0"/>
                    <a:pt x="1587500" y="0"/>
                  </a:cubicBezTo>
                  <a:lnTo>
                    <a:pt x="0" y="0"/>
                  </a:lnTo>
                  <a:lnTo>
                    <a:pt x="0" y="2004036"/>
                  </a:lnTo>
                  <a:lnTo>
                    <a:pt x="2208091" y="2004036"/>
                  </a:lnTo>
                  <a:lnTo>
                    <a:pt x="2208091" y="2009333"/>
                  </a:lnTo>
                  <a:lnTo>
                    <a:pt x="2235200" y="2006600"/>
                  </a:lnTo>
                  <a:cubicBezTo>
                    <a:pt x="2627985" y="2006600"/>
                    <a:pt x="2946400" y="2325015"/>
                    <a:pt x="2946400" y="271780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2" name="ïSḻiḓe">
              <a:extLst>
                <a:ext uri="{FF2B5EF4-FFF2-40B4-BE49-F238E27FC236}">
                  <a16:creationId xmlns:a16="http://schemas.microsoft.com/office/drawing/2014/main" id="{B56365F4-F6B6-4C47-829D-43AF9A1AE558}"/>
                </a:ext>
              </a:extLst>
            </p:cNvPr>
            <p:cNvSpPr/>
            <p:nvPr/>
          </p:nvSpPr>
          <p:spPr>
            <a:xfrm flipV="1">
              <a:off x="6345146" y="1260656"/>
              <a:ext cx="1029358" cy="949493"/>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3" name="íṧ1ïdê">
              <a:extLst>
                <a:ext uri="{FF2B5EF4-FFF2-40B4-BE49-F238E27FC236}">
                  <a16:creationId xmlns:a16="http://schemas.microsoft.com/office/drawing/2014/main" id="{0E0C8182-A6E4-42F5-B895-4AEA0CAE0176}"/>
                </a:ext>
              </a:extLst>
            </p:cNvPr>
            <p:cNvSpPr/>
            <p:nvPr/>
          </p:nvSpPr>
          <p:spPr>
            <a:xfrm flipV="1">
              <a:off x="8357693" y="1011294"/>
              <a:ext cx="1029358" cy="949493"/>
            </a:xfrm>
            <a:custGeom>
              <a:avLst/>
              <a:gdLst>
                <a:gd name="connsiteX0" fmla="*/ 2946400 w 2946400"/>
                <a:gd name="connsiteY0" fmla="*/ 2717800 h 2717800"/>
                <a:gd name="connsiteX1" fmla="*/ 2946400 w 2946400"/>
                <a:gd name="connsiteY1" fmla="*/ 1358900 h 2717800"/>
                <a:gd name="connsiteX2" fmla="*/ 1587500 w 2946400"/>
                <a:gd name="connsiteY2" fmla="*/ 0 h 2717800"/>
                <a:gd name="connsiteX3" fmla="*/ 0 w 2946400"/>
                <a:gd name="connsiteY3" fmla="*/ 0 h 2717800"/>
                <a:gd name="connsiteX4" fmla="*/ 0 w 2946400"/>
                <a:gd name="connsiteY4" fmla="*/ 2004036 h 2717800"/>
                <a:gd name="connsiteX5" fmla="*/ 2208091 w 2946400"/>
                <a:gd name="connsiteY5" fmla="*/ 2004036 h 2717800"/>
                <a:gd name="connsiteX6" fmla="*/ 2208091 w 2946400"/>
                <a:gd name="connsiteY6" fmla="*/ 2009333 h 2717800"/>
                <a:gd name="connsiteX7" fmla="*/ 2235200 w 2946400"/>
                <a:gd name="connsiteY7" fmla="*/ 2006600 h 2717800"/>
                <a:gd name="connsiteX8" fmla="*/ 29464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2946400" y="2717800"/>
                  </a:moveTo>
                  <a:lnTo>
                    <a:pt x="2946400" y="1358900"/>
                  </a:lnTo>
                  <a:cubicBezTo>
                    <a:pt x="2946400" y="608400"/>
                    <a:pt x="2338000" y="0"/>
                    <a:pt x="1587500" y="0"/>
                  </a:cubicBezTo>
                  <a:lnTo>
                    <a:pt x="0" y="0"/>
                  </a:lnTo>
                  <a:lnTo>
                    <a:pt x="0" y="2004036"/>
                  </a:lnTo>
                  <a:lnTo>
                    <a:pt x="2208091" y="2004036"/>
                  </a:lnTo>
                  <a:lnTo>
                    <a:pt x="2208091" y="2009333"/>
                  </a:lnTo>
                  <a:lnTo>
                    <a:pt x="2235200" y="2006600"/>
                  </a:lnTo>
                  <a:cubicBezTo>
                    <a:pt x="2627985" y="2006600"/>
                    <a:pt x="2946400" y="2325015"/>
                    <a:pt x="2946400" y="2717800"/>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4" name="îṥ1ïḑe">
              <a:extLst>
                <a:ext uri="{FF2B5EF4-FFF2-40B4-BE49-F238E27FC236}">
                  <a16:creationId xmlns:a16="http://schemas.microsoft.com/office/drawing/2014/main" id="{3426BABE-E16A-48F4-BCEF-66BDBE36149B}"/>
                </a:ext>
              </a:extLst>
            </p:cNvPr>
            <p:cNvSpPr/>
            <p:nvPr/>
          </p:nvSpPr>
          <p:spPr>
            <a:xfrm>
              <a:off x="7330473" y="1260656"/>
              <a:ext cx="1027218" cy="700130"/>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5" name="íSļíḑè">
              <a:extLst>
                <a:ext uri="{FF2B5EF4-FFF2-40B4-BE49-F238E27FC236}">
                  <a16:creationId xmlns:a16="http://schemas.microsoft.com/office/drawing/2014/main" id="{7D16EC22-6B6B-4F41-8023-A58D61055382}"/>
                </a:ext>
              </a:extLst>
            </p:cNvPr>
            <p:cNvSpPr/>
            <p:nvPr/>
          </p:nvSpPr>
          <p:spPr>
            <a:xfrm flipV="1">
              <a:off x="3957462" y="3865859"/>
              <a:ext cx="1029358" cy="949494"/>
            </a:xfrm>
            <a:custGeom>
              <a:avLst/>
              <a:gdLst>
                <a:gd name="connsiteX0" fmla="*/ 1358900 w 2946400"/>
                <a:gd name="connsiteY0" fmla="*/ 2717800 h 2717800"/>
                <a:gd name="connsiteX1" fmla="*/ 2946400 w 2946400"/>
                <a:gd name="connsiteY1" fmla="*/ 2717800 h 2717800"/>
                <a:gd name="connsiteX2" fmla="*/ 2946400 w 2946400"/>
                <a:gd name="connsiteY2" fmla="*/ 713763 h 2717800"/>
                <a:gd name="connsiteX3" fmla="*/ 738309 w 2946400"/>
                <a:gd name="connsiteY3" fmla="*/ 713763 h 2717800"/>
                <a:gd name="connsiteX4" fmla="*/ 738309 w 2946400"/>
                <a:gd name="connsiteY4" fmla="*/ 708467 h 2717800"/>
                <a:gd name="connsiteX5" fmla="*/ 711200 w 2946400"/>
                <a:gd name="connsiteY5" fmla="*/ 711200 h 2717800"/>
                <a:gd name="connsiteX6" fmla="*/ 0 w 2946400"/>
                <a:gd name="connsiteY6" fmla="*/ 0 h 2717800"/>
                <a:gd name="connsiteX7" fmla="*/ 0 w 2946400"/>
                <a:gd name="connsiteY7" fmla="*/ 1358900 h 2717800"/>
                <a:gd name="connsiteX8" fmla="*/ 13589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1358900" y="2717800"/>
                  </a:moveTo>
                  <a:lnTo>
                    <a:pt x="2946400" y="2717800"/>
                  </a:lnTo>
                  <a:lnTo>
                    <a:pt x="2946400" y="713763"/>
                  </a:lnTo>
                  <a:lnTo>
                    <a:pt x="738309" y="713763"/>
                  </a:lnTo>
                  <a:lnTo>
                    <a:pt x="738309" y="708467"/>
                  </a:lnTo>
                  <a:lnTo>
                    <a:pt x="711200" y="711200"/>
                  </a:lnTo>
                  <a:cubicBezTo>
                    <a:pt x="318415" y="711200"/>
                    <a:pt x="0" y="392785"/>
                    <a:pt x="0" y="0"/>
                  </a:cubicBezTo>
                  <a:lnTo>
                    <a:pt x="0" y="1358900"/>
                  </a:lnTo>
                  <a:cubicBezTo>
                    <a:pt x="0" y="2109400"/>
                    <a:pt x="608400" y="2717800"/>
                    <a:pt x="1358900" y="271780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6" name="íṣḻîḋé">
              <a:extLst>
                <a:ext uri="{FF2B5EF4-FFF2-40B4-BE49-F238E27FC236}">
                  <a16:creationId xmlns:a16="http://schemas.microsoft.com/office/drawing/2014/main" id="{099F9A79-C9BC-4C0D-B73A-101532B7E476}"/>
                </a:ext>
              </a:extLst>
            </p:cNvPr>
            <p:cNvSpPr/>
            <p:nvPr/>
          </p:nvSpPr>
          <p:spPr>
            <a:xfrm flipV="1">
              <a:off x="6014589" y="3616498"/>
              <a:ext cx="1029358" cy="949494"/>
            </a:xfrm>
            <a:custGeom>
              <a:avLst/>
              <a:gdLst>
                <a:gd name="connsiteX0" fmla="*/ 2946400 w 2946400"/>
                <a:gd name="connsiteY0" fmla="*/ 2717800 h 2717800"/>
                <a:gd name="connsiteX1" fmla="*/ 2946400 w 2946400"/>
                <a:gd name="connsiteY1" fmla="*/ 1358900 h 2717800"/>
                <a:gd name="connsiteX2" fmla="*/ 1587500 w 2946400"/>
                <a:gd name="connsiteY2" fmla="*/ 0 h 2717800"/>
                <a:gd name="connsiteX3" fmla="*/ 0 w 2946400"/>
                <a:gd name="connsiteY3" fmla="*/ 0 h 2717800"/>
                <a:gd name="connsiteX4" fmla="*/ 0 w 2946400"/>
                <a:gd name="connsiteY4" fmla="*/ 2004036 h 2717800"/>
                <a:gd name="connsiteX5" fmla="*/ 2208091 w 2946400"/>
                <a:gd name="connsiteY5" fmla="*/ 2004036 h 2717800"/>
                <a:gd name="connsiteX6" fmla="*/ 2208091 w 2946400"/>
                <a:gd name="connsiteY6" fmla="*/ 2009333 h 2717800"/>
                <a:gd name="connsiteX7" fmla="*/ 2235200 w 2946400"/>
                <a:gd name="connsiteY7" fmla="*/ 2006600 h 2717800"/>
                <a:gd name="connsiteX8" fmla="*/ 2946400 w 2946400"/>
                <a:gd name="connsiteY8" fmla="*/ 2717800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717800">
                  <a:moveTo>
                    <a:pt x="2946400" y="2717800"/>
                  </a:moveTo>
                  <a:lnTo>
                    <a:pt x="2946400" y="1358900"/>
                  </a:lnTo>
                  <a:cubicBezTo>
                    <a:pt x="2946400" y="608400"/>
                    <a:pt x="2338000" y="0"/>
                    <a:pt x="1587500" y="0"/>
                  </a:cubicBezTo>
                  <a:lnTo>
                    <a:pt x="0" y="0"/>
                  </a:lnTo>
                  <a:lnTo>
                    <a:pt x="0" y="2004036"/>
                  </a:lnTo>
                  <a:lnTo>
                    <a:pt x="2208091" y="2004036"/>
                  </a:lnTo>
                  <a:lnTo>
                    <a:pt x="2208091" y="2009333"/>
                  </a:lnTo>
                  <a:lnTo>
                    <a:pt x="2235200" y="2006600"/>
                  </a:lnTo>
                  <a:cubicBezTo>
                    <a:pt x="2627985" y="2006600"/>
                    <a:pt x="2946400" y="2325015"/>
                    <a:pt x="2946400" y="271780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7" name="ïŝľiḋê">
              <a:extLst>
                <a:ext uri="{FF2B5EF4-FFF2-40B4-BE49-F238E27FC236}">
                  <a16:creationId xmlns:a16="http://schemas.microsoft.com/office/drawing/2014/main" id="{DB93712E-2454-4CB3-AA4E-1C551823C77B}"/>
                </a:ext>
              </a:extLst>
            </p:cNvPr>
            <p:cNvSpPr/>
            <p:nvPr/>
          </p:nvSpPr>
          <p:spPr>
            <a:xfrm>
              <a:off x="4987151" y="3865714"/>
              <a:ext cx="1027218" cy="700130"/>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8" name="iṧľiḋe">
              <a:extLst>
                <a:ext uri="{FF2B5EF4-FFF2-40B4-BE49-F238E27FC236}">
                  <a16:creationId xmlns:a16="http://schemas.microsoft.com/office/drawing/2014/main" id="{D0E3AAD5-F1DB-4674-97DE-AC1B7F1D671B}"/>
                </a:ext>
              </a:extLst>
            </p:cNvPr>
            <p:cNvSpPr/>
            <p:nvPr/>
          </p:nvSpPr>
          <p:spPr bwMode="auto">
            <a:xfrm>
              <a:off x="6658450" y="1348976"/>
              <a:ext cx="514828" cy="514051"/>
            </a:xfrm>
            <a:custGeom>
              <a:avLst/>
              <a:gdLst>
                <a:gd name="T0" fmla="*/ 6827 w 6827"/>
                <a:gd name="T1" fmla="*/ 910 h 6827"/>
                <a:gd name="T2" fmla="*/ 5916 w 6827"/>
                <a:gd name="T3" fmla="*/ 0 h 6827"/>
                <a:gd name="T4" fmla="*/ 5006 w 6827"/>
                <a:gd name="T5" fmla="*/ 910 h 6827"/>
                <a:gd name="T6" fmla="*/ 5796 w 6827"/>
                <a:gd name="T7" fmla="*/ 1812 h 6827"/>
                <a:gd name="T8" fmla="*/ 4892 w 6827"/>
                <a:gd name="T9" fmla="*/ 2617 h 6827"/>
                <a:gd name="T10" fmla="*/ 1934 w 6827"/>
                <a:gd name="T11" fmla="*/ 2617 h 6827"/>
                <a:gd name="T12" fmla="*/ 796 w 6827"/>
                <a:gd name="T13" fmla="*/ 3755 h 6827"/>
                <a:gd name="T14" fmla="*/ 796 w 6827"/>
                <a:gd name="T15" fmla="*/ 5014 h 6827"/>
                <a:gd name="T16" fmla="*/ 0 w 6827"/>
                <a:gd name="T17" fmla="*/ 5916 h 6827"/>
                <a:gd name="T18" fmla="*/ 910 w 6827"/>
                <a:gd name="T19" fmla="*/ 6827 h 6827"/>
                <a:gd name="T20" fmla="*/ 1820 w 6827"/>
                <a:gd name="T21" fmla="*/ 5916 h 6827"/>
                <a:gd name="T22" fmla="*/ 1024 w 6827"/>
                <a:gd name="T23" fmla="*/ 5014 h 6827"/>
                <a:gd name="T24" fmla="*/ 1024 w 6827"/>
                <a:gd name="T25" fmla="*/ 3755 h 6827"/>
                <a:gd name="T26" fmla="*/ 1934 w 6827"/>
                <a:gd name="T27" fmla="*/ 2844 h 6827"/>
                <a:gd name="T28" fmla="*/ 3757 w 6827"/>
                <a:gd name="T29" fmla="*/ 2844 h 6827"/>
                <a:gd name="T30" fmla="*/ 3300 w 6827"/>
                <a:gd name="T31" fmla="*/ 3755 h 6827"/>
                <a:gd name="T32" fmla="*/ 3300 w 6827"/>
                <a:gd name="T33" fmla="*/ 5014 h 6827"/>
                <a:gd name="T34" fmla="*/ 2503 w 6827"/>
                <a:gd name="T35" fmla="*/ 5916 h 6827"/>
                <a:gd name="T36" fmla="*/ 3413 w 6827"/>
                <a:gd name="T37" fmla="*/ 6827 h 6827"/>
                <a:gd name="T38" fmla="*/ 4324 w 6827"/>
                <a:gd name="T39" fmla="*/ 5916 h 6827"/>
                <a:gd name="T40" fmla="*/ 3527 w 6827"/>
                <a:gd name="T41" fmla="*/ 5014 h 6827"/>
                <a:gd name="T42" fmla="*/ 3527 w 6827"/>
                <a:gd name="T43" fmla="*/ 3755 h 6827"/>
                <a:gd name="T44" fmla="*/ 4437 w 6827"/>
                <a:gd name="T45" fmla="*/ 2844 h 6827"/>
                <a:gd name="T46" fmla="*/ 4892 w 6827"/>
                <a:gd name="T47" fmla="*/ 2844 h 6827"/>
                <a:gd name="T48" fmla="*/ 6025 w 6827"/>
                <a:gd name="T49" fmla="*/ 1814 h 6827"/>
                <a:gd name="T50" fmla="*/ 6827 w 6827"/>
                <a:gd name="T51" fmla="*/ 910 h 6827"/>
                <a:gd name="T52" fmla="*/ 1593 w 6827"/>
                <a:gd name="T53" fmla="*/ 5916 h 6827"/>
                <a:gd name="T54" fmla="*/ 910 w 6827"/>
                <a:gd name="T55" fmla="*/ 6599 h 6827"/>
                <a:gd name="T56" fmla="*/ 228 w 6827"/>
                <a:gd name="T57" fmla="*/ 5916 h 6827"/>
                <a:gd name="T58" fmla="*/ 910 w 6827"/>
                <a:gd name="T59" fmla="*/ 5234 h 6827"/>
                <a:gd name="T60" fmla="*/ 1593 w 6827"/>
                <a:gd name="T61" fmla="*/ 5916 h 6827"/>
                <a:gd name="T62" fmla="*/ 4096 w 6827"/>
                <a:gd name="T63" fmla="*/ 5916 h 6827"/>
                <a:gd name="T64" fmla="*/ 3413 w 6827"/>
                <a:gd name="T65" fmla="*/ 6599 h 6827"/>
                <a:gd name="T66" fmla="*/ 2731 w 6827"/>
                <a:gd name="T67" fmla="*/ 5916 h 6827"/>
                <a:gd name="T68" fmla="*/ 3413 w 6827"/>
                <a:gd name="T69" fmla="*/ 5234 h 6827"/>
                <a:gd name="T70" fmla="*/ 4096 w 6827"/>
                <a:gd name="T71" fmla="*/ 5916 h 6827"/>
                <a:gd name="T72" fmla="*/ 5916 w 6827"/>
                <a:gd name="T73" fmla="*/ 1593 h 6827"/>
                <a:gd name="T74" fmla="*/ 5234 w 6827"/>
                <a:gd name="T75" fmla="*/ 910 h 6827"/>
                <a:gd name="T76" fmla="*/ 5916 w 6827"/>
                <a:gd name="T77" fmla="*/ 228 h 6827"/>
                <a:gd name="T78" fmla="*/ 6599 w 6827"/>
                <a:gd name="T79" fmla="*/ 910 h 6827"/>
                <a:gd name="T80" fmla="*/ 5916 w 6827"/>
                <a:gd name="T81" fmla="*/ 1593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27" h="6827">
                  <a:moveTo>
                    <a:pt x="6827" y="910"/>
                  </a:moveTo>
                  <a:cubicBezTo>
                    <a:pt x="6827" y="410"/>
                    <a:pt x="6417" y="0"/>
                    <a:pt x="5916" y="0"/>
                  </a:cubicBezTo>
                  <a:cubicBezTo>
                    <a:pt x="5416" y="0"/>
                    <a:pt x="5006" y="410"/>
                    <a:pt x="5006" y="910"/>
                  </a:cubicBezTo>
                  <a:cubicBezTo>
                    <a:pt x="5006" y="1370"/>
                    <a:pt x="5352" y="1753"/>
                    <a:pt x="5796" y="1812"/>
                  </a:cubicBezTo>
                  <a:cubicBezTo>
                    <a:pt x="5744" y="2264"/>
                    <a:pt x="5357" y="2617"/>
                    <a:pt x="4892" y="2617"/>
                  </a:cubicBezTo>
                  <a:lnTo>
                    <a:pt x="1934" y="2617"/>
                  </a:lnTo>
                  <a:cubicBezTo>
                    <a:pt x="1308" y="2617"/>
                    <a:pt x="796" y="3129"/>
                    <a:pt x="796" y="3755"/>
                  </a:cubicBezTo>
                  <a:lnTo>
                    <a:pt x="796" y="5014"/>
                  </a:lnTo>
                  <a:cubicBezTo>
                    <a:pt x="349" y="5070"/>
                    <a:pt x="0" y="5454"/>
                    <a:pt x="0" y="5916"/>
                  </a:cubicBezTo>
                  <a:cubicBezTo>
                    <a:pt x="0" y="6417"/>
                    <a:pt x="410" y="6827"/>
                    <a:pt x="910" y="6827"/>
                  </a:cubicBezTo>
                  <a:cubicBezTo>
                    <a:pt x="1411" y="6827"/>
                    <a:pt x="1820" y="6417"/>
                    <a:pt x="1820" y="5916"/>
                  </a:cubicBezTo>
                  <a:cubicBezTo>
                    <a:pt x="1820" y="5454"/>
                    <a:pt x="1471" y="5070"/>
                    <a:pt x="1024" y="5014"/>
                  </a:cubicBezTo>
                  <a:lnTo>
                    <a:pt x="1024" y="3755"/>
                  </a:lnTo>
                  <a:cubicBezTo>
                    <a:pt x="1024" y="3254"/>
                    <a:pt x="1434" y="2844"/>
                    <a:pt x="1934" y="2844"/>
                  </a:cubicBezTo>
                  <a:lnTo>
                    <a:pt x="3757" y="2844"/>
                  </a:lnTo>
                  <a:cubicBezTo>
                    <a:pt x="3480" y="3052"/>
                    <a:pt x="3300" y="3384"/>
                    <a:pt x="3300" y="3755"/>
                  </a:cubicBezTo>
                  <a:lnTo>
                    <a:pt x="3300" y="5014"/>
                  </a:lnTo>
                  <a:cubicBezTo>
                    <a:pt x="2852" y="5070"/>
                    <a:pt x="2503" y="5454"/>
                    <a:pt x="2503" y="5916"/>
                  </a:cubicBezTo>
                  <a:cubicBezTo>
                    <a:pt x="2503" y="6417"/>
                    <a:pt x="2913" y="6827"/>
                    <a:pt x="3413" y="6827"/>
                  </a:cubicBezTo>
                  <a:cubicBezTo>
                    <a:pt x="3914" y="6827"/>
                    <a:pt x="4324" y="6417"/>
                    <a:pt x="4324" y="5916"/>
                  </a:cubicBezTo>
                  <a:cubicBezTo>
                    <a:pt x="4324" y="5454"/>
                    <a:pt x="3975" y="5070"/>
                    <a:pt x="3527" y="5014"/>
                  </a:cubicBezTo>
                  <a:lnTo>
                    <a:pt x="3527" y="3755"/>
                  </a:lnTo>
                  <a:cubicBezTo>
                    <a:pt x="3527" y="3254"/>
                    <a:pt x="3937" y="2844"/>
                    <a:pt x="4437" y="2844"/>
                  </a:cubicBezTo>
                  <a:lnTo>
                    <a:pt x="4892" y="2844"/>
                  </a:lnTo>
                  <a:cubicBezTo>
                    <a:pt x="5482" y="2844"/>
                    <a:pt x="5971" y="2390"/>
                    <a:pt x="6025" y="1814"/>
                  </a:cubicBezTo>
                  <a:cubicBezTo>
                    <a:pt x="6475" y="1760"/>
                    <a:pt x="6827" y="1374"/>
                    <a:pt x="6827" y="910"/>
                  </a:cubicBezTo>
                  <a:close/>
                  <a:moveTo>
                    <a:pt x="1593" y="5916"/>
                  </a:moveTo>
                  <a:cubicBezTo>
                    <a:pt x="1593" y="6292"/>
                    <a:pt x="1286" y="6599"/>
                    <a:pt x="910" y="6599"/>
                  </a:cubicBezTo>
                  <a:cubicBezTo>
                    <a:pt x="535" y="6599"/>
                    <a:pt x="228" y="6292"/>
                    <a:pt x="228" y="5916"/>
                  </a:cubicBezTo>
                  <a:cubicBezTo>
                    <a:pt x="228" y="5541"/>
                    <a:pt x="535" y="5234"/>
                    <a:pt x="910" y="5234"/>
                  </a:cubicBezTo>
                  <a:cubicBezTo>
                    <a:pt x="1286" y="5234"/>
                    <a:pt x="1593" y="5541"/>
                    <a:pt x="1593" y="5916"/>
                  </a:cubicBezTo>
                  <a:close/>
                  <a:moveTo>
                    <a:pt x="4096" y="5916"/>
                  </a:moveTo>
                  <a:cubicBezTo>
                    <a:pt x="4096" y="6292"/>
                    <a:pt x="3789" y="6599"/>
                    <a:pt x="3413" y="6599"/>
                  </a:cubicBezTo>
                  <a:cubicBezTo>
                    <a:pt x="3038" y="6599"/>
                    <a:pt x="2731" y="6292"/>
                    <a:pt x="2731" y="5916"/>
                  </a:cubicBezTo>
                  <a:cubicBezTo>
                    <a:pt x="2731" y="5541"/>
                    <a:pt x="3038" y="5234"/>
                    <a:pt x="3413" y="5234"/>
                  </a:cubicBezTo>
                  <a:cubicBezTo>
                    <a:pt x="3789" y="5234"/>
                    <a:pt x="4096" y="5541"/>
                    <a:pt x="4096" y="5916"/>
                  </a:cubicBezTo>
                  <a:close/>
                  <a:moveTo>
                    <a:pt x="5916" y="1593"/>
                  </a:moveTo>
                  <a:cubicBezTo>
                    <a:pt x="5541" y="1593"/>
                    <a:pt x="5234" y="1286"/>
                    <a:pt x="5234" y="910"/>
                  </a:cubicBezTo>
                  <a:cubicBezTo>
                    <a:pt x="5234" y="535"/>
                    <a:pt x="5541" y="228"/>
                    <a:pt x="5916" y="228"/>
                  </a:cubicBezTo>
                  <a:cubicBezTo>
                    <a:pt x="6292" y="228"/>
                    <a:pt x="6599" y="535"/>
                    <a:pt x="6599" y="910"/>
                  </a:cubicBezTo>
                  <a:cubicBezTo>
                    <a:pt x="6599" y="1286"/>
                    <a:pt x="6292" y="1593"/>
                    <a:pt x="5916" y="1593"/>
                  </a:cubicBezTo>
                  <a:close/>
                </a:path>
              </a:pathLst>
            </a:custGeom>
            <a:solidFill>
              <a:schemeClr val="bg1"/>
            </a:solidFill>
            <a:ln>
              <a:noFill/>
            </a:ln>
            <a:extLst/>
          </p:spPr>
          <p:txBody>
            <a:bodyPr wrap="square" lIns="91440" tIns="45720" rIns="91440" bIns="45720" anchor="ctr">
              <a:normAutofit/>
            </a:bodyPr>
            <a:lstStyle/>
            <a:p>
              <a:pPr algn="ctr"/>
              <a:endParaRPr/>
            </a:p>
          </p:txBody>
        </p:sp>
        <p:sp>
          <p:nvSpPr>
            <p:cNvPr id="49" name="iśḷîďè">
              <a:extLst>
                <a:ext uri="{FF2B5EF4-FFF2-40B4-BE49-F238E27FC236}">
                  <a16:creationId xmlns:a16="http://schemas.microsoft.com/office/drawing/2014/main" id="{7BE6C194-3ACC-455C-A083-72B568C7102F}"/>
                </a:ext>
              </a:extLst>
            </p:cNvPr>
            <p:cNvSpPr/>
            <p:nvPr/>
          </p:nvSpPr>
          <p:spPr bwMode="auto">
            <a:xfrm>
              <a:off x="5126029" y="5203421"/>
              <a:ext cx="480736" cy="480104"/>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a:extLst/>
          </p:spPr>
          <p:txBody>
            <a:bodyPr wrap="square" lIns="91440" tIns="45720" rIns="91440" bIns="45720" anchor="ctr">
              <a:normAutofit/>
            </a:bodyPr>
            <a:lstStyle/>
            <a:p>
              <a:pPr algn="ctr"/>
              <a:endParaRPr/>
            </a:p>
          </p:txBody>
        </p:sp>
        <p:sp>
          <p:nvSpPr>
            <p:cNvPr id="50" name="isliḓè">
              <a:extLst>
                <a:ext uri="{FF2B5EF4-FFF2-40B4-BE49-F238E27FC236}">
                  <a16:creationId xmlns:a16="http://schemas.microsoft.com/office/drawing/2014/main" id="{B15C0818-1273-4ED2-8955-2CB225E1FCC7}"/>
                </a:ext>
              </a:extLst>
            </p:cNvPr>
            <p:cNvSpPr/>
            <p:nvPr/>
          </p:nvSpPr>
          <p:spPr bwMode="auto">
            <a:xfrm>
              <a:off x="4183504" y="4065927"/>
              <a:ext cx="441545" cy="315967"/>
            </a:xfrm>
            <a:custGeom>
              <a:avLst/>
              <a:gdLst>
                <a:gd name="connsiteX0" fmla="*/ 20293 w 607639"/>
                <a:gd name="connsiteY0" fmla="*/ 384259 h 434824"/>
                <a:gd name="connsiteX1" fmla="*/ 20293 w 607639"/>
                <a:gd name="connsiteY1" fmla="*/ 404432 h 434824"/>
                <a:gd name="connsiteX2" fmla="*/ 30351 w 607639"/>
                <a:gd name="connsiteY2" fmla="*/ 414562 h 434824"/>
                <a:gd name="connsiteX3" fmla="*/ 577199 w 607639"/>
                <a:gd name="connsiteY3" fmla="*/ 414562 h 434824"/>
                <a:gd name="connsiteX4" fmla="*/ 587346 w 607639"/>
                <a:gd name="connsiteY4" fmla="*/ 404432 h 434824"/>
                <a:gd name="connsiteX5" fmla="*/ 587346 w 607639"/>
                <a:gd name="connsiteY5" fmla="*/ 384259 h 434824"/>
                <a:gd name="connsiteX6" fmla="*/ 577199 w 607639"/>
                <a:gd name="connsiteY6" fmla="*/ 384259 h 434824"/>
                <a:gd name="connsiteX7" fmla="*/ 394917 w 607639"/>
                <a:gd name="connsiteY7" fmla="*/ 384259 h 434824"/>
                <a:gd name="connsiteX8" fmla="*/ 394917 w 607639"/>
                <a:gd name="connsiteY8" fmla="*/ 394301 h 434824"/>
                <a:gd name="connsiteX9" fmla="*/ 384859 w 607639"/>
                <a:gd name="connsiteY9" fmla="*/ 404432 h 434824"/>
                <a:gd name="connsiteX10" fmla="*/ 222780 w 607639"/>
                <a:gd name="connsiteY10" fmla="*/ 404432 h 434824"/>
                <a:gd name="connsiteX11" fmla="*/ 212633 w 607639"/>
                <a:gd name="connsiteY11" fmla="*/ 394301 h 434824"/>
                <a:gd name="connsiteX12" fmla="*/ 212633 w 607639"/>
                <a:gd name="connsiteY12" fmla="*/ 384259 h 434824"/>
                <a:gd name="connsiteX13" fmla="*/ 30351 w 607639"/>
                <a:gd name="connsiteY13" fmla="*/ 384259 h 434824"/>
                <a:gd name="connsiteX14" fmla="*/ 506365 w 607639"/>
                <a:gd name="connsiteY14" fmla="*/ 303290 h 434824"/>
                <a:gd name="connsiteX15" fmla="*/ 526573 w 607639"/>
                <a:gd name="connsiteY15" fmla="*/ 303290 h 434824"/>
                <a:gd name="connsiteX16" fmla="*/ 536721 w 607639"/>
                <a:gd name="connsiteY16" fmla="*/ 313452 h 434824"/>
                <a:gd name="connsiteX17" fmla="*/ 526573 w 607639"/>
                <a:gd name="connsiteY17" fmla="*/ 323613 h 434824"/>
                <a:gd name="connsiteX18" fmla="*/ 506365 w 607639"/>
                <a:gd name="connsiteY18" fmla="*/ 323613 h 434824"/>
                <a:gd name="connsiteX19" fmla="*/ 496216 w 607639"/>
                <a:gd name="connsiteY19" fmla="*/ 313452 h 434824"/>
                <a:gd name="connsiteX20" fmla="*/ 506365 w 607639"/>
                <a:gd name="connsiteY20" fmla="*/ 303290 h 434824"/>
                <a:gd name="connsiteX21" fmla="*/ 334183 w 607639"/>
                <a:gd name="connsiteY21" fmla="*/ 303290 h 434824"/>
                <a:gd name="connsiteX22" fmla="*/ 465817 w 607639"/>
                <a:gd name="connsiteY22" fmla="*/ 303290 h 434824"/>
                <a:gd name="connsiteX23" fmla="*/ 475963 w 607639"/>
                <a:gd name="connsiteY23" fmla="*/ 313452 h 434824"/>
                <a:gd name="connsiteX24" fmla="*/ 465817 w 607639"/>
                <a:gd name="connsiteY24" fmla="*/ 323613 h 434824"/>
                <a:gd name="connsiteX25" fmla="*/ 334183 w 607639"/>
                <a:gd name="connsiteY25" fmla="*/ 323613 h 434824"/>
                <a:gd name="connsiteX26" fmla="*/ 324036 w 607639"/>
                <a:gd name="connsiteY26" fmla="*/ 313452 h 434824"/>
                <a:gd name="connsiteX27" fmla="*/ 334183 w 607639"/>
                <a:gd name="connsiteY27" fmla="*/ 303290 h 434824"/>
                <a:gd name="connsiteX28" fmla="*/ 243085 w 607639"/>
                <a:gd name="connsiteY28" fmla="*/ 303290 h 434824"/>
                <a:gd name="connsiteX29" fmla="*/ 263293 w 607639"/>
                <a:gd name="connsiteY29" fmla="*/ 303290 h 434824"/>
                <a:gd name="connsiteX30" fmla="*/ 273442 w 607639"/>
                <a:gd name="connsiteY30" fmla="*/ 313452 h 434824"/>
                <a:gd name="connsiteX31" fmla="*/ 263293 w 607639"/>
                <a:gd name="connsiteY31" fmla="*/ 323613 h 434824"/>
                <a:gd name="connsiteX32" fmla="*/ 243085 w 607639"/>
                <a:gd name="connsiteY32" fmla="*/ 323613 h 434824"/>
                <a:gd name="connsiteX33" fmla="*/ 232937 w 607639"/>
                <a:gd name="connsiteY33" fmla="*/ 313452 h 434824"/>
                <a:gd name="connsiteX34" fmla="*/ 243085 w 607639"/>
                <a:gd name="connsiteY34" fmla="*/ 303290 h 434824"/>
                <a:gd name="connsiteX35" fmla="*/ 70815 w 607639"/>
                <a:gd name="connsiteY35" fmla="*/ 303290 h 434824"/>
                <a:gd name="connsiteX36" fmla="*/ 202555 w 607639"/>
                <a:gd name="connsiteY36" fmla="*/ 303290 h 434824"/>
                <a:gd name="connsiteX37" fmla="*/ 212614 w 607639"/>
                <a:gd name="connsiteY37" fmla="*/ 313452 h 434824"/>
                <a:gd name="connsiteX38" fmla="*/ 202555 w 607639"/>
                <a:gd name="connsiteY38" fmla="*/ 323613 h 434824"/>
                <a:gd name="connsiteX39" fmla="*/ 70815 w 607639"/>
                <a:gd name="connsiteY39" fmla="*/ 323613 h 434824"/>
                <a:gd name="connsiteX40" fmla="*/ 60757 w 607639"/>
                <a:gd name="connsiteY40" fmla="*/ 313452 h 434824"/>
                <a:gd name="connsiteX41" fmla="*/ 70815 w 607639"/>
                <a:gd name="connsiteY41" fmla="*/ 303290 h 434824"/>
                <a:gd name="connsiteX42" fmla="*/ 202580 w 607639"/>
                <a:gd name="connsiteY42" fmla="*/ 262856 h 434824"/>
                <a:gd name="connsiteX43" fmla="*/ 263292 w 607639"/>
                <a:gd name="connsiteY43" fmla="*/ 262856 h 434824"/>
                <a:gd name="connsiteX44" fmla="*/ 273441 w 607639"/>
                <a:gd name="connsiteY44" fmla="*/ 272982 h 434824"/>
                <a:gd name="connsiteX45" fmla="*/ 263292 w 607639"/>
                <a:gd name="connsiteY45" fmla="*/ 283108 h 434824"/>
                <a:gd name="connsiteX46" fmla="*/ 202580 w 607639"/>
                <a:gd name="connsiteY46" fmla="*/ 283108 h 434824"/>
                <a:gd name="connsiteX47" fmla="*/ 192432 w 607639"/>
                <a:gd name="connsiteY47" fmla="*/ 272982 h 434824"/>
                <a:gd name="connsiteX48" fmla="*/ 202580 w 607639"/>
                <a:gd name="connsiteY48" fmla="*/ 262856 h 434824"/>
                <a:gd name="connsiteX49" fmla="*/ 70815 w 607639"/>
                <a:gd name="connsiteY49" fmla="*/ 262856 h 434824"/>
                <a:gd name="connsiteX50" fmla="*/ 161962 w 607639"/>
                <a:gd name="connsiteY50" fmla="*/ 262856 h 434824"/>
                <a:gd name="connsiteX51" fmla="*/ 172109 w 607639"/>
                <a:gd name="connsiteY51" fmla="*/ 272982 h 434824"/>
                <a:gd name="connsiteX52" fmla="*/ 161962 w 607639"/>
                <a:gd name="connsiteY52" fmla="*/ 283108 h 434824"/>
                <a:gd name="connsiteX53" fmla="*/ 70815 w 607639"/>
                <a:gd name="connsiteY53" fmla="*/ 283108 h 434824"/>
                <a:gd name="connsiteX54" fmla="*/ 60757 w 607639"/>
                <a:gd name="connsiteY54" fmla="*/ 272982 h 434824"/>
                <a:gd name="connsiteX55" fmla="*/ 70815 w 607639"/>
                <a:gd name="connsiteY55" fmla="*/ 262856 h 434824"/>
                <a:gd name="connsiteX56" fmla="*/ 121482 w 607639"/>
                <a:gd name="connsiteY56" fmla="*/ 222422 h 434824"/>
                <a:gd name="connsiteX57" fmla="*/ 263292 w 607639"/>
                <a:gd name="connsiteY57" fmla="*/ 222422 h 434824"/>
                <a:gd name="connsiteX58" fmla="*/ 273441 w 607639"/>
                <a:gd name="connsiteY58" fmla="*/ 232548 h 434824"/>
                <a:gd name="connsiteX59" fmla="*/ 263292 w 607639"/>
                <a:gd name="connsiteY59" fmla="*/ 242674 h 434824"/>
                <a:gd name="connsiteX60" fmla="*/ 121482 w 607639"/>
                <a:gd name="connsiteY60" fmla="*/ 242674 h 434824"/>
                <a:gd name="connsiteX61" fmla="*/ 111423 w 607639"/>
                <a:gd name="connsiteY61" fmla="*/ 232548 h 434824"/>
                <a:gd name="connsiteX62" fmla="*/ 121482 w 607639"/>
                <a:gd name="connsiteY62" fmla="*/ 222422 h 434824"/>
                <a:gd name="connsiteX63" fmla="*/ 70835 w 607639"/>
                <a:gd name="connsiteY63" fmla="*/ 222422 h 434824"/>
                <a:gd name="connsiteX64" fmla="*/ 81003 w 607639"/>
                <a:gd name="connsiteY64" fmla="*/ 222422 h 434824"/>
                <a:gd name="connsiteX65" fmla="*/ 91171 w 607639"/>
                <a:gd name="connsiteY65" fmla="*/ 232548 h 434824"/>
                <a:gd name="connsiteX66" fmla="*/ 81003 w 607639"/>
                <a:gd name="connsiteY66" fmla="*/ 242674 h 434824"/>
                <a:gd name="connsiteX67" fmla="*/ 70835 w 607639"/>
                <a:gd name="connsiteY67" fmla="*/ 242674 h 434824"/>
                <a:gd name="connsiteX68" fmla="*/ 60757 w 607639"/>
                <a:gd name="connsiteY68" fmla="*/ 232548 h 434824"/>
                <a:gd name="connsiteX69" fmla="*/ 70835 w 607639"/>
                <a:gd name="connsiteY69" fmla="*/ 222422 h 434824"/>
                <a:gd name="connsiteX70" fmla="*/ 243085 w 607639"/>
                <a:gd name="connsiteY70" fmla="*/ 181988 h 434824"/>
                <a:gd name="connsiteX71" fmla="*/ 263293 w 607639"/>
                <a:gd name="connsiteY71" fmla="*/ 181988 h 434824"/>
                <a:gd name="connsiteX72" fmla="*/ 273442 w 607639"/>
                <a:gd name="connsiteY72" fmla="*/ 192114 h 434824"/>
                <a:gd name="connsiteX73" fmla="*/ 263293 w 607639"/>
                <a:gd name="connsiteY73" fmla="*/ 202240 h 434824"/>
                <a:gd name="connsiteX74" fmla="*/ 243085 w 607639"/>
                <a:gd name="connsiteY74" fmla="*/ 202240 h 434824"/>
                <a:gd name="connsiteX75" fmla="*/ 232937 w 607639"/>
                <a:gd name="connsiteY75" fmla="*/ 192114 h 434824"/>
                <a:gd name="connsiteX76" fmla="*/ 243085 w 607639"/>
                <a:gd name="connsiteY76" fmla="*/ 181988 h 434824"/>
                <a:gd name="connsiteX77" fmla="*/ 70815 w 607639"/>
                <a:gd name="connsiteY77" fmla="*/ 181988 h 434824"/>
                <a:gd name="connsiteX78" fmla="*/ 202555 w 607639"/>
                <a:gd name="connsiteY78" fmla="*/ 181988 h 434824"/>
                <a:gd name="connsiteX79" fmla="*/ 212614 w 607639"/>
                <a:gd name="connsiteY79" fmla="*/ 192114 h 434824"/>
                <a:gd name="connsiteX80" fmla="*/ 202555 w 607639"/>
                <a:gd name="connsiteY80" fmla="*/ 202240 h 434824"/>
                <a:gd name="connsiteX81" fmla="*/ 70815 w 607639"/>
                <a:gd name="connsiteY81" fmla="*/ 202240 h 434824"/>
                <a:gd name="connsiteX82" fmla="*/ 60757 w 607639"/>
                <a:gd name="connsiteY82" fmla="*/ 192114 h 434824"/>
                <a:gd name="connsiteX83" fmla="*/ 70815 w 607639"/>
                <a:gd name="connsiteY83" fmla="*/ 181988 h 434824"/>
                <a:gd name="connsiteX84" fmla="*/ 202580 w 607639"/>
                <a:gd name="connsiteY84" fmla="*/ 141554 h 434824"/>
                <a:gd name="connsiteX85" fmla="*/ 263292 w 607639"/>
                <a:gd name="connsiteY85" fmla="*/ 141554 h 434824"/>
                <a:gd name="connsiteX86" fmla="*/ 273441 w 607639"/>
                <a:gd name="connsiteY86" fmla="*/ 151680 h 434824"/>
                <a:gd name="connsiteX87" fmla="*/ 263292 w 607639"/>
                <a:gd name="connsiteY87" fmla="*/ 161806 h 434824"/>
                <a:gd name="connsiteX88" fmla="*/ 202580 w 607639"/>
                <a:gd name="connsiteY88" fmla="*/ 161806 h 434824"/>
                <a:gd name="connsiteX89" fmla="*/ 192432 w 607639"/>
                <a:gd name="connsiteY89" fmla="*/ 151680 h 434824"/>
                <a:gd name="connsiteX90" fmla="*/ 202580 w 607639"/>
                <a:gd name="connsiteY90" fmla="*/ 141554 h 434824"/>
                <a:gd name="connsiteX91" fmla="*/ 70815 w 607639"/>
                <a:gd name="connsiteY91" fmla="*/ 141554 h 434824"/>
                <a:gd name="connsiteX92" fmla="*/ 161962 w 607639"/>
                <a:gd name="connsiteY92" fmla="*/ 141554 h 434824"/>
                <a:gd name="connsiteX93" fmla="*/ 172109 w 607639"/>
                <a:gd name="connsiteY93" fmla="*/ 151680 h 434824"/>
                <a:gd name="connsiteX94" fmla="*/ 161962 w 607639"/>
                <a:gd name="connsiteY94" fmla="*/ 161806 h 434824"/>
                <a:gd name="connsiteX95" fmla="*/ 70815 w 607639"/>
                <a:gd name="connsiteY95" fmla="*/ 161806 h 434824"/>
                <a:gd name="connsiteX96" fmla="*/ 60757 w 607639"/>
                <a:gd name="connsiteY96" fmla="*/ 151680 h 434824"/>
                <a:gd name="connsiteX97" fmla="*/ 70815 w 607639"/>
                <a:gd name="connsiteY97" fmla="*/ 141554 h 434824"/>
                <a:gd name="connsiteX98" fmla="*/ 121482 w 607639"/>
                <a:gd name="connsiteY98" fmla="*/ 101120 h 434824"/>
                <a:gd name="connsiteX99" fmla="*/ 263292 w 607639"/>
                <a:gd name="connsiteY99" fmla="*/ 101120 h 434824"/>
                <a:gd name="connsiteX100" fmla="*/ 273441 w 607639"/>
                <a:gd name="connsiteY100" fmla="*/ 111255 h 434824"/>
                <a:gd name="connsiteX101" fmla="*/ 263292 w 607639"/>
                <a:gd name="connsiteY101" fmla="*/ 121302 h 434824"/>
                <a:gd name="connsiteX102" fmla="*/ 121482 w 607639"/>
                <a:gd name="connsiteY102" fmla="*/ 121302 h 434824"/>
                <a:gd name="connsiteX103" fmla="*/ 111423 w 607639"/>
                <a:gd name="connsiteY103" fmla="*/ 111255 h 434824"/>
                <a:gd name="connsiteX104" fmla="*/ 121482 w 607639"/>
                <a:gd name="connsiteY104" fmla="*/ 101120 h 434824"/>
                <a:gd name="connsiteX105" fmla="*/ 70835 w 607639"/>
                <a:gd name="connsiteY105" fmla="*/ 101120 h 434824"/>
                <a:gd name="connsiteX106" fmla="*/ 81003 w 607639"/>
                <a:gd name="connsiteY106" fmla="*/ 101120 h 434824"/>
                <a:gd name="connsiteX107" fmla="*/ 91171 w 607639"/>
                <a:gd name="connsiteY107" fmla="*/ 111255 h 434824"/>
                <a:gd name="connsiteX108" fmla="*/ 81003 w 607639"/>
                <a:gd name="connsiteY108" fmla="*/ 121302 h 434824"/>
                <a:gd name="connsiteX109" fmla="*/ 70835 w 607639"/>
                <a:gd name="connsiteY109" fmla="*/ 121302 h 434824"/>
                <a:gd name="connsiteX110" fmla="*/ 60757 w 607639"/>
                <a:gd name="connsiteY110" fmla="*/ 111255 h 434824"/>
                <a:gd name="connsiteX111" fmla="*/ 70835 w 607639"/>
                <a:gd name="connsiteY111" fmla="*/ 101120 h 434824"/>
                <a:gd name="connsiteX112" fmla="*/ 425318 w 607639"/>
                <a:gd name="connsiteY112" fmla="*/ 71833 h 434824"/>
                <a:gd name="connsiteX113" fmla="*/ 344678 w 607639"/>
                <a:gd name="connsiteY113" fmla="*/ 153142 h 434824"/>
                <a:gd name="connsiteX114" fmla="*/ 344589 w 607639"/>
                <a:gd name="connsiteY114" fmla="*/ 153942 h 434824"/>
                <a:gd name="connsiteX115" fmla="*/ 344411 w 607639"/>
                <a:gd name="connsiteY115" fmla="*/ 157318 h 434824"/>
                <a:gd name="connsiteX116" fmla="*/ 344233 w 607639"/>
                <a:gd name="connsiteY116" fmla="*/ 161850 h 434824"/>
                <a:gd name="connsiteX117" fmla="*/ 425318 w 607639"/>
                <a:gd name="connsiteY117" fmla="*/ 161850 h 434824"/>
                <a:gd name="connsiteX118" fmla="*/ 444543 w 607639"/>
                <a:gd name="connsiteY118" fmla="*/ 71300 h 434824"/>
                <a:gd name="connsiteX119" fmla="*/ 444543 w 607639"/>
                <a:gd name="connsiteY119" fmla="*/ 182022 h 434824"/>
                <a:gd name="connsiteX120" fmla="*/ 346547 w 607639"/>
                <a:gd name="connsiteY120" fmla="*/ 182022 h 434824"/>
                <a:gd name="connsiteX121" fmla="*/ 435376 w 607639"/>
                <a:gd name="connsiteY121" fmla="*/ 252845 h 434824"/>
                <a:gd name="connsiteX122" fmla="*/ 526519 w 607639"/>
                <a:gd name="connsiteY122" fmla="*/ 161850 h 434824"/>
                <a:gd name="connsiteX123" fmla="*/ 444543 w 607639"/>
                <a:gd name="connsiteY123" fmla="*/ 71300 h 434824"/>
                <a:gd name="connsiteX124" fmla="*/ 243085 w 607639"/>
                <a:gd name="connsiteY124" fmla="*/ 60686 h 434824"/>
                <a:gd name="connsiteX125" fmla="*/ 263293 w 607639"/>
                <a:gd name="connsiteY125" fmla="*/ 60686 h 434824"/>
                <a:gd name="connsiteX126" fmla="*/ 273442 w 607639"/>
                <a:gd name="connsiteY126" fmla="*/ 70821 h 434824"/>
                <a:gd name="connsiteX127" fmla="*/ 263293 w 607639"/>
                <a:gd name="connsiteY127" fmla="*/ 80868 h 434824"/>
                <a:gd name="connsiteX128" fmla="*/ 243085 w 607639"/>
                <a:gd name="connsiteY128" fmla="*/ 80868 h 434824"/>
                <a:gd name="connsiteX129" fmla="*/ 232937 w 607639"/>
                <a:gd name="connsiteY129" fmla="*/ 70821 h 434824"/>
                <a:gd name="connsiteX130" fmla="*/ 243085 w 607639"/>
                <a:gd name="connsiteY130" fmla="*/ 60686 h 434824"/>
                <a:gd name="connsiteX131" fmla="*/ 70815 w 607639"/>
                <a:gd name="connsiteY131" fmla="*/ 60686 h 434824"/>
                <a:gd name="connsiteX132" fmla="*/ 202555 w 607639"/>
                <a:gd name="connsiteY132" fmla="*/ 60686 h 434824"/>
                <a:gd name="connsiteX133" fmla="*/ 212614 w 607639"/>
                <a:gd name="connsiteY133" fmla="*/ 70821 h 434824"/>
                <a:gd name="connsiteX134" fmla="*/ 202555 w 607639"/>
                <a:gd name="connsiteY134" fmla="*/ 80868 h 434824"/>
                <a:gd name="connsiteX135" fmla="*/ 70815 w 607639"/>
                <a:gd name="connsiteY135" fmla="*/ 80868 h 434824"/>
                <a:gd name="connsiteX136" fmla="*/ 60757 w 607639"/>
                <a:gd name="connsiteY136" fmla="*/ 70821 h 434824"/>
                <a:gd name="connsiteX137" fmla="*/ 70815 w 607639"/>
                <a:gd name="connsiteY137" fmla="*/ 60686 h 434824"/>
                <a:gd name="connsiteX138" fmla="*/ 434397 w 607639"/>
                <a:gd name="connsiteY138" fmla="*/ 50595 h 434824"/>
                <a:gd name="connsiteX139" fmla="*/ 444543 w 607639"/>
                <a:gd name="connsiteY139" fmla="*/ 50595 h 434824"/>
                <a:gd name="connsiteX140" fmla="*/ 444543 w 607639"/>
                <a:gd name="connsiteY140" fmla="*/ 50950 h 434824"/>
                <a:gd name="connsiteX141" fmla="*/ 546812 w 607639"/>
                <a:gd name="connsiteY141" fmla="*/ 161850 h 434824"/>
                <a:gd name="connsiteX142" fmla="*/ 435376 w 607639"/>
                <a:gd name="connsiteY142" fmla="*/ 273017 h 434824"/>
                <a:gd name="connsiteX143" fmla="*/ 325808 w 607639"/>
                <a:gd name="connsiteY143" fmla="*/ 182022 h 434824"/>
                <a:gd name="connsiteX144" fmla="*/ 325007 w 607639"/>
                <a:gd name="connsiteY144" fmla="*/ 182022 h 434824"/>
                <a:gd name="connsiteX145" fmla="*/ 324028 w 607639"/>
                <a:gd name="connsiteY145" fmla="*/ 172958 h 434824"/>
                <a:gd name="connsiteX146" fmla="*/ 323049 w 607639"/>
                <a:gd name="connsiteY146" fmla="*/ 161850 h 434824"/>
                <a:gd name="connsiteX147" fmla="*/ 434397 w 607639"/>
                <a:gd name="connsiteY147" fmla="*/ 50595 h 434824"/>
                <a:gd name="connsiteX148" fmla="*/ 50644 w 607639"/>
                <a:gd name="connsiteY148" fmla="*/ 20262 h 434824"/>
                <a:gd name="connsiteX149" fmla="*/ 40497 w 607639"/>
                <a:gd name="connsiteY149" fmla="*/ 30303 h 434824"/>
                <a:gd name="connsiteX150" fmla="*/ 40497 w 607639"/>
                <a:gd name="connsiteY150" fmla="*/ 363997 h 434824"/>
                <a:gd name="connsiteX151" fmla="*/ 222780 w 607639"/>
                <a:gd name="connsiteY151" fmla="*/ 363997 h 434824"/>
                <a:gd name="connsiteX152" fmla="*/ 232927 w 607639"/>
                <a:gd name="connsiteY152" fmla="*/ 374128 h 434824"/>
                <a:gd name="connsiteX153" fmla="*/ 232927 w 607639"/>
                <a:gd name="connsiteY153" fmla="*/ 384259 h 434824"/>
                <a:gd name="connsiteX154" fmla="*/ 374712 w 607639"/>
                <a:gd name="connsiteY154" fmla="*/ 384259 h 434824"/>
                <a:gd name="connsiteX155" fmla="*/ 374712 w 607639"/>
                <a:gd name="connsiteY155" fmla="*/ 374128 h 434824"/>
                <a:gd name="connsiteX156" fmla="*/ 384859 w 607639"/>
                <a:gd name="connsiteY156" fmla="*/ 363997 h 434824"/>
                <a:gd name="connsiteX157" fmla="*/ 567142 w 607639"/>
                <a:gd name="connsiteY157" fmla="*/ 363997 h 434824"/>
                <a:gd name="connsiteX158" fmla="*/ 567142 w 607639"/>
                <a:gd name="connsiteY158" fmla="*/ 30303 h 434824"/>
                <a:gd name="connsiteX159" fmla="*/ 556995 w 607639"/>
                <a:gd name="connsiteY159" fmla="*/ 20262 h 434824"/>
                <a:gd name="connsiteX160" fmla="*/ 50644 w 607639"/>
                <a:gd name="connsiteY160" fmla="*/ 0 h 434824"/>
                <a:gd name="connsiteX161" fmla="*/ 556995 w 607639"/>
                <a:gd name="connsiteY161" fmla="*/ 0 h 434824"/>
                <a:gd name="connsiteX162" fmla="*/ 587346 w 607639"/>
                <a:gd name="connsiteY162" fmla="*/ 30303 h 434824"/>
                <a:gd name="connsiteX163" fmla="*/ 587346 w 607639"/>
                <a:gd name="connsiteY163" fmla="*/ 363997 h 434824"/>
                <a:gd name="connsiteX164" fmla="*/ 597493 w 607639"/>
                <a:gd name="connsiteY164" fmla="*/ 363997 h 434824"/>
                <a:gd name="connsiteX165" fmla="*/ 607639 w 607639"/>
                <a:gd name="connsiteY165" fmla="*/ 374128 h 434824"/>
                <a:gd name="connsiteX166" fmla="*/ 607639 w 607639"/>
                <a:gd name="connsiteY166" fmla="*/ 404432 h 434824"/>
                <a:gd name="connsiteX167" fmla="*/ 577199 w 607639"/>
                <a:gd name="connsiteY167" fmla="*/ 434824 h 434824"/>
                <a:gd name="connsiteX168" fmla="*/ 30351 w 607639"/>
                <a:gd name="connsiteY168" fmla="*/ 434824 h 434824"/>
                <a:gd name="connsiteX169" fmla="*/ 0 w 607639"/>
                <a:gd name="connsiteY169" fmla="*/ 404432 h 434824"/>
                <a:gd name="connsiteX170" fmla="*/ 0 w 607639"/>
                <a:gd name="connsiteY170" fmla="*/ 374128 h 434824"/>
                <a:gd name="connsiteX171" fmla="*/ 10146 w 607639"/>
                <a:gd name="connsiteY171" fmla="*/ 363997 h 434824"/>
                <a:gd name="connsiteX172" fmla="*/ 20293 w 607639"/>
                <a:gd name="connsiteY172" fmla="*/ 363997 h 434824"/>
                <a:gd name="connsiteX173" fmla="*/ 20293 w 607639"/>
                <a:gd name="connsiteY173" fmla="*/ 30303 h 434824"/>
                <a:gd name="connsiteX174" fmla="*/ 50644 w 607639"/>
                <a:gd name="connsiteY174" fmla="*/ 0 h 43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07639" h="434824">
                  <a:moveTo>
                    <a:pt x="20293" y="384259"/>
                  </a:moveTo>
                  <a:lnTo>
                    <a:pt x="20293" y="404432"/>
                  </a:lnTo>
                  <a:cubicBezTo>
                    <a:pt x="20293" y="410475"/>
                    <a:pt x="24298" y="414562"/>
                    <a:pt x="30351" y="414562"/>
                  </a:cubicBezTo>
                  <a:lnTo>
                    <a:pt x="577199" y="414562"/>
                  </a:lnTo>
                  <a:cubicBezTo>
                    <a:pt x="583341" y="414562"/>
                    <a:pt x="587346" y="410475"/>
                    <a:pt x="587346" y="404432"/>
                  </a:cubicBezTo>
                  <a:lnTo>
                    <a:pt x="587346" y="384259"/>
                  </a:lnTo>
                  <a:lnTo>
                    <a:pt x="577199" y="384259"/>
                  </a:lnTo>
                  <a:lnTo>
                    <a:pt x="394917" y="384259"/>
                  </a:lnTo>
                  <a:lnTo>
                    <a:pt x="394917" y="394301"/>
                  </a:lnTo>
                  <a:cubicBezTo>
                    <a:pt x="394917" y="400433"/>
                    <a:pt x="390911" y="404432"/>
                    <a:pt x="384859" y="404432"/>
                  </a:cubicBezTo>
                  <a:lnTo>
                    <a:pt x="222780" y="404432"/>
                  </a:lnTo>
                  <a:cubicBezTo>
                    <a:pt x="216728" y="404432"/>
                    <a:pt x="212633" y="400433"/>
                    <a:pt x="212633" y="394301"/>
                  </a:cubicBezTo>
                  <a:lnTo>
                    <a:pt x="212633" y="384259"/>
                  </a:lnTo>
                  <a:lnTo>
                    <a:pt x="30351" y="384259"/>
                  </a:lnTo>
                  <a:close/>
                  <a:moveTo>
                    <a:pt x="506365" y="303290"/>
                  </a:moveTo>
                  <a:lnTo>
                    <a:pt x="526573" y="303290"/>
                  </a:lnTo>
                  <a:cubicBezTo>
                    <a:pt x="532715" y="303290"/>
                    <a:pt x="536721" y="307390"/>
                    <a:pt x="536721" y="313452"/>
                  </a:cubicBezTo>
                  <a:cubicBezTo>
                    <a:pt x="536721" y="319513"/>
                    <a:pt x="532715" y="323613"/>
                    <a:pt x="526573" y="323613"/>
                  </a:cubicBezTo>
                  <a:lnTo>
                    <a:pt x="506365" y="323613"/>
                  </a:lnTo>
                  <a:cubicBezTo>
                    <a:pt x="500311" y="323613"/>
                    <a:pt x="496216" y="319513"/>
                    <a:pt x="496216" y="313452"/>
                  </a:cubicBezTo>
                  <a:cubicBezTo>
                    <a:pt x="496216" y="307390"/>
                    <a:pt x="500311" y="303290"/>
                    <a:pt x="506365" y="303290"/>
                  </a:cubicBezTo>
                  <a:close/>
                  <a:moveTo>
                    <a:pt x="334183" y="303290"/>
                  </a:moveTo>
                  <a:lnTo>
                    <a:pt x="465817" y="303290"/>
                  </a:lnTo>
                  <a:cubicBezTo>
                    <a:pt x="471869" y="303290"/>
                    <a:pt x="475963" y="307390"/>
                    <a:pt x="475963" y="313452"/>
                  </a:cubicBezTo>
                  <a:cubicBezTo>
                    <a:pt x="475963" y="319513"/>
                    <a:pt x="471869" y="323613"/>
                    <a:pt x="465817" y="323613"/>
                  </a:cubicBezTo>
                  <a:lnTo>
                    <a:pt x="334183" y="323613"/>
                  </a:lnTo>
                  <a:cubicBezTo>
                    <a:pt x="328041" y="323613"/>
                    <a:pt x="324036" y="319513"/>
                    <a:pt x="324036" y="313452"/>
                  </a:cubicBezTo>
                  <a:cubicBezTo>
                    <a:pt x="324036" y="307390"/>
                    <a:pt x="328041" y="303290"/>
                    <a:pt x="334183" y="303290"/>
                  </a:cubicBezTo>
                  <a:close/>
                  <a:moveTo>
                    <a:pt x="243085" y="303290"/>
                  </a:moveTo>
                  <a:lnTo>
                    <a:pt x="263293" y="303290"/>
                  </a:lnTo>
                  <a:cubicBezTo>
                    <a:pt x="269347" y="303290"/>
                    <a:pt x="273442" y="307390"/>
                    <a:pt x="273442" y="313452"/>
                  </a:cubicBezTo>
                  <a:cubicBezTo>
                    <a:pt x="273442" y="319513"/>
                    <a:pt x="269347" y="323613"/>
                    <a:pt x="263293" y="323613"/>
                  </a:cubicBezTo>
                  <a:lnTo>
                    <a:pt x="243085" y="323613"/>
                  </a:lnTo>
                  <a:cubicBezTo>
                    <a:pt x="236943" y="323613"/>
                    <a:pt x="232937" y="319513"/>
                    <a:pt x="232937" y="313452"/>
                  </a:cubicBezTo>
                  <a:cubicBezTo>
                    <a:pt x="232937" y="307390"/>
                    <a:pt x="236943" y="303290"/>
                    <a:pt x="243085" y="303290"/>
                  </a:cubicBezTo>
                  <a:close/>
                  <a:moveTo>
                    <a:pt x="70815" y="303290"/>
                  </a:moveTo>
                  <a:lnTo>
                    <a:pt x="202555" y="303290"/>
                  </a:lnTo>
                  <a:cubicBezTo>
                    <a:pt x="208608" y="303290"/>
                    <a:pt x="212614" y="307390"/>
                    <a:pt x="212614" y="313452"/>
                  </a:cubicBezTo>
                  <a:cubicBezTo>
                    <a:pt x="212614" y="319513"/>
                    <a:pt x="208608" y="323613"/>
                    <a:pt x="202555" y="323613"/>
                  </a:cubicBezTo>
                  <a:lnTo>
                    <a:pt x="70815" y="323613"/>
                  </a:lnTo>
                  <a:cubicBezTo>
                    <a:pt x="64762" y="323613"/>
                    <a:pt x="60757" y="319513"/>
                    <a:pt x="60757" y="313452"/>
                  </a:cubicBezTo>
                  <a:cubicBezTo>
                    <a:pt x="60757" y="307390"/>
                    <a:pt x="64762" y="303290"/>
                    <a:pt x="70815" y="303290"/>
                  </a:cubicBezTo>
                  <a:close/>
                  <a:moveTo>
                    <a:pt x="202580" y="262856"/>
                  </a:moveTo>
                  <a:lnTo>
                    <a:pt x="263292" y="262856"/>
                  </a:lnTo>
                  <a:cubicBezTo>
                    <a:pt x="269346" y="262856"/>
                    <a:pt x="273441" y="266942"/>
                    <a:pt x="273441" y="272982"/>
                  </a:cubicBezTo>
                  <a:cubicBezTo>
                    <a:pt x="273441" y="279022"/>
                    <a:pt x="269346" y="283108"/>
                    <a:pt x="263292" y="283108"/>
                  </a:cubicBezTo>
                  <a:lnTo>
                    <a:pt x="202580" y="283108"/>
                  </a:lnTo>
                  <a:cubicBezTo>
                    <a:pt x="196438" y="283108"/>
                    <a:pt x="192432" y="279022"/>
                    <a:pt x="192432" y="272982"/>
                  </a:cubicBezTo>
                  <a:cubicBezTo>
                    <a:pt x="192432" y="266942"/>
                    <a:pt x="196438" y="262856"/>
                    <a:pt x="202580" y="262856"/>
                  </a:cubicBezTo>
                  <a:close/>
                  <a:moveTo>
                    <a:pt x="70815" y="262856"/>
                  </a:moveTo>
                  <a:lnTo>
                    <a:pt x="161962" y="262856"/>
                  </a:lnTo>
                  <a:cubicBezTo>
                    <a:pt x="168103" y="262856"/>
                    <a:pt x="172109" y="266942"/>
                    <a:pt x="172109" y="272982"/>
                  </a:cubicBezTo>
                  <a:cubicBezTo>
                    <a:pt x="172109" y="279022"/>
                    <a:pt x="168103" y="283108"/>
                    <a:pt x="161962" y="283108"/>
                  </a:cubicBezTo>
                  <a:lnTo>
                    <a:pt x="70815" y="283108"/>
                  </a:lnTo>
                  <a:cubicBezTo>
                    <a:pt x="64762" y="283108"/>
                    <a:pt x="60757" y="279022"/>
                    <a:pt x="60757" y="272982"/>
                  </a:cubicBezTo>
                  <a:cubicBezTo>
                    <a:pt x="60757" y="266942"/>
                    <a:pt x="64762" y="262856"/>
                    <a:pt x="70815" y="262856"/>
                  </a:cubicBezTo>
                  <a:close/>
                  <a:moveTo>
                    <a:pt x="121482" y="222422"/>
                  </a:moveTo>
                  <a:lnTo>
                    <a:pt x="263292" y="222422"/>
                  </a:lnTo>
                  <a:cubicBezTo>
                    <a:pt x="269346" y="222422"/>
                    <a:pt x="273441" y="226508"/>
                    <a:pt x="273441" y="232548"/>
                  </a:cubicBezTo>
                  <a:cubicBezTo>
                    <a:pt x="273441" y="238588"/>
                    <a:pt x="269346" y="242674"/>
                    <a:pt x="263292" y="242674"/>
                  </a:cubicBezTo>
                  <a:lnTo>
                    <a:pt x="121482" y="242674"/>
                  </a:lnTo>
                  <a:cubicBezTo>
                    <a:pt x="115429" y="242674"/>
                    <a:pt x="111423" y="238588"/>
                    <a:pt x="111423" y="232548"/>
                  </a:cubicBezTo>
                  <a:cubicBezTo>
                    <a:pt x="111423" y="226508"/>
                    <a:pt x="115429" y="222422"/>
                    <a:pt x="121482" y="222422"/>
                  </a:cubicBezTo>
                  <a:close/>
                  <a:moveTo>
                    <a:pt x="70835" y="222422"/>
                  </a:moveTo>
                  <a:lnTo>
                    <a:pt x="81003" y="222422"/>
                  </a:lnTo>
                  <a:cubicBezTo>
                    <a:pt x="87068" y="222422"/>
                    <a:pt x="91171" y="226508"/>
                    <a:pt x="91171" y="232548"/>
                  </a:cubicBezTo>
                  <a:cubicBezTo>
                    <a:pt x="91171" y="238588"/>
                    <a:pt x="87068" y="242674"/>
                    <a:pt x="81003" y="242674"/>
                  </a:cubicBezTo>
                  <a:lnTo>
                    <a:pt x="70835" y="242674"/>
                  </a:lnTo>
                  <a:cubicBezTo>
                    <a:pt x="64770" y="242674"/>
                    <a:pt x="60757" y="238588"/>
                    <a:pt x="60757" y="232548"/>
                  </a:cubicBezTo>
                  <a:cubicBezTo>
                    <a:pt x="60757" y="226508"/>
                    <a:pt x="64770" y="222422"/>
                    <a:pt x="70835" y="222422"/>
                  </a:cubicBezTo>
                  <a:close/>
                  <a:moveTo>
                    <a:pt x="243085" y="181988"/>
                  </a:moveTo>
                  <a:lnTo>
                    <a:pt x="263293" y="181988"/>
                  </a:lnTo>
                  <a:cubicBezTo>
                    <a:pt x="269347" y="181988"/>
                    <a:pt x="273442" y="186074"/>
                    <a:pt x="273442" y="192114"/>
                  </a:cubicBezTo>
                  <a:cubicBezTo>
                    <a:pt x="273442" y="198154"/>
                    <a:pt x="269347" y="202240"/>
                    <a:pt x="263293" y="202240"/>
                  </a:cubicBezTo>
                  <a:lnTo>
                    <a:pt x="243085" y="202240"/>
                  </a:lnTo>
                  <a:cubicBezTo>
                    <a:pt x="236943" y="202240"/>
                    <a:pt x="232937" y="198154"/>
                    <a:pt x="232937" y="192114"/>
                  </a:cubicBezTo>
                  <a:cubicBezTo>
                    <a:pt x="232937" y="186074"/>
                    <a:pt x="236943" y="181988"/>
                    <a:pt x="243085" y="181988"/>
                  </a:cubicBezTo>
                  <a:close/>
                  <a:moveTo>
                    <a:pt x="70815" y="181988"/>
                  </a:moveTo>
                  <a:lnTo>
                    <a:pt x="202555" y="181988"/>
                  </a:lnTo>
                  <a:cubicBezTo>
                    <a:pt x="208608" y="181988"/>
                    <a:pt x="212614" y="186074"/>
                    <a:pt x="212614" y="192114"/>
                  </a:cubicBezTo>
                  <a:cubicBezTo>
                    <a:pt x="212614" y="198154"/>
                    <a:pt x="208608" y="202240"/>
                    <a:pt x="202555" y="202240"/>
                  </a:cubicBezTo>
                  <a:lnTo>
                    <a:pt x="70815" y="202240"/>
                  </a:lnTo>
                  <a:cubicBezTo>
                    <a:pt x="64762" y="202240"/>
                    <a:pt x="60757" y="198154"/>
                    <a:pt x="60757" y="192114"/>
                  </a:cubicBezTo>
                  <a:cubicBezTo>
                    <a:pt x="60757" y="186074"/>
                    <a:pt x="64762" y="181988"/>
                    <a:pt x="70815" y="181988"/>
                  </a:cubicBezTo>
                  <a:close/>
                  <a:moveTo>
                    <a:pt x="202580" y="141554"/>
                  </a:moveTo>
                  <a:lnTo>
                    <a:pt x="263292" y="141554"/>
                  </a:lnTo>
                  <a:cubicBezTo>
                    <a:pt x="269346" y="141554"/>
                    <a:pt x="273441" y="145640"/>
                    <a:pt x="273441" y="151680"/>
                  </a:cubicBezTo>
                  <a:cubicBezTo>
                    <a:pt x="273441" y="157720"/>
                    <a:pt x="269346" y="161806"/>
                    <a:pt x="263292" y="161806"/>
                  </a:cubicBezTo>
                  <a:lnTo>
                    <a:pt x="202580" y="161806"/>
                  </a:lnTo>
                  <a:cubicBezTo>
                    <a:pt x="196438" y="161806"/>
                    <a:pt x="192432" y="157720"/>
                    <a:pt x="192432" y="151680"/>
                  </a:cubicBezTo>
                  <a:cubicBezTo>
                    <a:pt x="192432" y="145640"/>
                    <a:pt x="196438" y="141554"/>
                    <a:pt x="202580" y="141554"/>
                  </a:cubicBezTo>
                  <a:close/>
                  <a:moveTo>
                    <a:pt x="70815" y="141554"/>
                  </a:moveTo>
                  <a:lnTo>
                    <a:pt x="161962" y="141554"/>
                  </a:lnTo>
                  <a:cubicBezTo>
                    <a:pt x="168103" y="141554"/>
                    <a:pt x="172109" y="145640"/>
                    <a:pt x="172109" y="151680"/>
                  </a:cubicBezTo>
                  <a:cubicBezTo>
                    <a:pt x="172109" y="157720"/>
                    <a:pt x="168103" y="161806"/>
                    <a:pt x="161962" y="161806"/>
                  </a:cubicBezTo>
                  <a:lnTo>
                    <a:pt x="70815" y="161806"/>
                  </a:lnTo>
                  <a:cubicBezTo>
                    <a:pt x="64762" y="161806"/>
                    <a:pt x="60757" y="157720"/>
                    <a:pt x="60757" y="151680"/>
                  </a:cubicBezTo>
                  <a:cubicBezTo>
                    <a:pt x="60757" y="145640"/>
                    <a:pt x="64762" y="141554"/>
                    <a:pt x="70815" y="141554"/>
                  </a:cubicBezTo>
                  <a:close/>
                  <a:moveTo>
                    <a:pt x="121482" y="101120"/>
                  </a:moveTo>
                  <a:lnTo>
                    <a:pt x="263292" y="101120"/>
                  </a:lnTo>
                  <a:cubicBezTo>
                    <a:pt x="269346" y="101120"/>
                    <a:pt x="273441" y="105121"/>
                    <a:pt x="273441" y="111255"/>
                  </a:cubicBezTo>
                  <a:cubicBezTo>
                    <a:pt x="273441" y="117301"/>
                    <a:pt x="269346" y="121302"/>
                    <a:pt x="263292" y="121302"/>
                  </a:cubicBezTo>
                  <a:lnTo>
                    <a:pt x="121482" y="121302"/>
                  </a:lnTo>
                  <a:cubicBezTo>
                    <a:pt x="115429" y="121302"/>
                    <a:pt x="111423" y="117301"/>
                    <a:pt x="111423" y="111255"/>
                  </a:cubicBezTo>
                  <a:cubicBezTo>
                    <a:pt x="111423" y="105121"/>
                    <a:pt x="115429" y="101120"/>
                    <a:pt x="121482" y="101120"/>
                  </a:cubicBezTo>
                  <a:close/>
                  <a:moveTo>
                    <a:pt x="70835" y="101120"/>
                  </a:moveTo>
                  <a:lnTo>
                    <a:pt x="81003" y="101120"/>
                  </a:lnTo>
                  <a:cubicBezTo>
                    <a:pt x="87068" y="101120"/>
                    <a:pt x="91171" y="105121"/>
                    <a:pt x="91171" y="111255"/>
                  </a:cubicBezTo>
                  <a:cubicBezTo>
                    <a:pt x="91171" y="117301"/>
                    <a:pt x="87068" y="121302"/>
                    <a:pt x="81003" y="121302"/>
                  </a:cubicBezTo>
                  <a:lnTo>
                    <a:pt x="70835" y="121302"/>
                  </a:lnTo>
                  <a:cubicBezTo>
                    <a:pt x="64770" y="121302"/>
                    <a:pt x="60757" y="117301"/>
                    <a:pt x="60757" y="111255"/>
                  </a:cubicBezTo>
                  <a:cubicBezTo>
                    <a:pt x="60757" y="105121"/>
                    <a:pt x="64770" y="101120"/>
                    <a:pt x="70835" y="101120"/>
                  </a:cubicBezTo>
                  <a:close/>
                  <a:moveTo>
                    <a:pt x="425318" y="71833"/>
                  </a:moveTo>
                  <a:cubicBezTo>
                    <a:pt x="382595" y="76543"/>
                    <a:pt x="348772" y="110577"/>
                    <a:pt x="344678" y="153142"/>
                  </a:cubicBezTo>
                  <a:cubicBezTo>
                    <a:pt x="344678" y="153409"/>
                    <a:pt x="344678" y="153675"/>
                    <a:pt x="344589" y="153942"/>
                  </a:cubicBezTo>
                  <a:cubicBezTo>
                    <a:pt x="344500" y="155097"/>
                    <a:pt x="344411" y="156252"/>
                    <a:pt x="344411" y="157318"/>
                  </a:cubicBezTo>
                  <a:cubicBezTo>
                    <a:pt x="344322" y="158829"/>
                    <a:pt x="344233" y="160340"/>
                    <a:pt x="344233" y="161850"/>
                  </a:cubicBezTo>
                  <a:lnTo>
                    <a:pt x="425318" y="161850"/>
                  </a:lnTo>
                  <a:close/>
                  <a:moveTo>
                    <a:pt x="444543" y="71300"/>
                  </a:moveTo>
                  <a:lnTo>
                    <a:pt x="444543" y="182022"/>
                  </a:lnTo>
                  <a:lnTo>
                    <a:pt x="346547" y="182022"/>
                  </a:lnTo>
                  <a:cubicBezTo>
                    <a:pt x="355626" y="222721"/>
                    <a:pt x="391762" y="252845"/>
                    <a:pt x="435376" y="252845"/>
                  </a:cubicBezTo>
                  <a:cubicBezTo>
                    <a:pt x="486021" y="252845"/>
                    <a:pt x="526519" y="212324"/>
                    <a:pt x="526519" y="161850"/>
                  </a:cubicBezTo>
                  <a:cubicBezTo>
                    <a:pt x="526519" y="114309"/>
                    <a:pt x="490827" y="75743"/>
                    <a:pt x="444543" y="71300"/>
                  </a:cubicBezTo>
                  <a:close/>
                  <a:moveTo>
                    <a:pt x="243085" y="60686"/>
                  </a:moveTo>
                  <a:lnTo>
                    <a:pt x="263293" y="60686"/>
                  </a:lnTo>
                  <a:cubicBezTo>
                    <a:pt x="269347" y="60686"/>
                    <a:pt x="273442" y="64687"/>
                    <a:pt x="273442" y="70821"/>
                  </a:cubicBezTo>
                  <a:cubicBezTo>
                    <a:pt x="273442" y="76867"/>
                    <a:pt x="269347" y="80868"/>
                    <a:pt x="263293" y="80868"/>
                  </a:cubicBezTo>
                  <a:lnTo>
                    <a:pt x="243085" y="80868"/>
                  </a:lnTo>
                  <a:cubicBezTo>
                    <a:pt x="236943" y="80868"/>
                    <a:pt x="232937" y="76867"/>
                    <a:pt x="232937" y="70821"/>
                  </a:cubicBezTo>
                  <a:cubicBezTo>
                    <a:pt x="232937" y="64687"/>
                    <a:pt x="236943" y="60686"/>
                    <a:pt x="243085" y="60686"/>
                  </a:cubicBezTo>
                  <a:close/>
                  <a:moveTo>
                    <a:pt x="70815" y="60686"/>
                  </a:moveTo>
                  <a:lnTo>
                    <a:pt x="202555" y="60686"/>
                  </a:lnTo>
                  <a:cubicBezTo>
                    <a:pt x="208608" y="60686"/>
                    <a:pt x="212614" y="64687"/>
                    <a:pt x="212614" y="70821"/>
                  </a:cubicBezTo>
                  <a:cubicBezTo>
                    <a:pt x="212614" y="76867"/>
                    <a:pt x="208608" y="80868"/>
                    <a:pt x="202555" y="80868"/>
                  </a:cubicBezTo>
                  <a:lnTo>
                    <a:pt x="70815" y="80868"/>
                  </a:lnTo>
                  <a:cubicBezTo>
                    <a:pt x="64762" y="80868"/>
                    <a:pt x="60757" y="76867"/>
                    <a:pt x="60757" y="70821"/>
                  </a:cubicBezTo>
                  <a:cubicBezTo>
                    <a:pt x="60757" y="64687"/>
                    <a:pt x="64762" y="60686"/>
                    <a:pt x="70815" y="60686"/>
                  </a:cubicBezTo>
                  <a:close/>
                  <a:moveTo>
                    <a:pt x="434397" y="50595"/>
                  </a:moveTo>
                  <a:lnTo>
                    <a:pt x="444543" y="50595"/>
                  </a:lnTo>
                  <a:lnTo>
                    <a:pt x="444543" y="50950"/>
                  </a:lnTo>
                  <a:cubicBezTo>
                    <a:pt x="502042" y="55571"/>
                    <a:pt x="546812" y="103201"/>
                    <a:pt x="546812" y="161850"/>
                  </a:cubicBezTo>
                  <a:cubicBezTo>
                    <a:pt x="546812" y="223521"/>
                    <a:pt x="497146" y="273017"/>
                    <a:pt x="435376" y="273017"/>
                  </a:cubicBezTo>
                  <a:cubicBezTo>
                    <a:pt x="380548" y="273017"/>
                    <a:pt x="335332" y="234007"/>
                    <a:pt x="325808" y="182022"/>
                  </a:cubicBezTo>
                  <a:lnTo>
                    <a:pt x="325007" y="182022"/>
                  </a:lnTo>
                  <a:lnTo>
                    <a:pt x="324028" y="172958"/>
                  </a:lnTo>
                  <a:cubicBezTo>
                    <a:pt x="324028" y="168871"/>
                    <a:pt x="323049" y="165849"/>
                    <a:pt x="323049" y="161850"/>
                  </a:cubicBezTo>
                  <a:cubicBezTo>
                    <a:pt x="323049" y="100180"/>
                    <a:pt x="372626" y="50595"/>
                    <a:pt x="434397" y="50595"/>
                  </a:cubicBezTo>
                  <a:close/>
                  <a:moveTo>
                    <a:pt x="50644" y="20262"/>
                  </a:moveTo>
                  <a:cubicBezTo>
                    <a:pt x="44591" y="20262"/>
                    <a:pt x="40497" y="24261"/>
                    <a:pt x="40497" y="30303"/>
                  </a:cubicBezTo>
                  <a:lnTo>
                    <a:pt x="40497" y="363997"/>
                  </a:lnTo>
                  <a:lnTo>
                    <a:pt x="222780" y="363997"/>
                  </a:lnTo>
                  <a:cubicBezTo>
                    <a:pt x="228832" y="363997"/>
                    <a:pt x="232927" y="368085"/>
                    <a:pt x="232927" y="374128"/>
                  </a:cubicBezTo>
                  <a:lnTo>
                    <a:pt x="232927" y="384259"/>
                  </a:lnTo>
                  <a:lnTo>
                    <a:pt x="374712" y="384259"/>
                  </a:lnTo>
                  <a:lnTo>
                    <a:pt x="374712" y="374128"/>
                  </a:lnTo>
                  <a:cubicBezTo>
                    <a:pt x="374712" y="368085"/>
                    <a:pt x="378718" y="363997"/>
                    <a:pt x="384859" y="363997"/>
                  </a:cubicBezTo>
                  <a:lnTo>
                    <a:pt x="567142" y="363997"/>
                  </a:lnTo>
                  <a:lnTo>
                    <a:pt x="567142" y="30303"/>
                  </a:lnTo>
                  <a:cubicBezTo>
                    <a:pt x="567142" y="24261"/>
                    <a:pt x="563048" y="20262"/>
                    <a:pt x="556995" y="20262"/>
                  </a:cubicBezTo>
                  <a:close/>
                  <a:moveTo>
                    <a:pt x="50644" y="0"/>
                  </a:moveTo>
                  <a:lnTo>
                    <a:pt x="556995" y="0"/>
                  </a:lnTo>
                  <a:cubicBezTo>
                    <a:pt x="574173" y="0"/>
                    <a:pt x="587346" y="13152"/>
                    <a:pt x="587346" y="30303"/>
                  </a:cubicBezTo>
                  <a:lnTo>
                    <a:pt x="587346" y="363997"/>
                  </a:lnTo>
                  <a:lnTo>
                    <a:pt x="597493" y="363997"/>
                  </a:lnTo>
                  <a:cubicBezTo>
                    <a:pt x="603545" y="363997"/>
                    <a:pt x="607639" y="368085"/>
                    <a:pt x="607639" y="374128"/>
                  </a:cubicBezTo>
                  <a:lnTo>
                    <a:pt x="607639" y="404432"/>
                  </a:lnTo>
                  <a:cubicBezTo>
                    <a:pt x="607639" y="421672"/>
                    <a:pt x="594466" y="434824"/>
                    <a:pt x="577199" y="434824"/>
                  </a:cubicBezTo>
                  <a:lnTo>
                    <a:pt x="30351" y="434824"/>
                  </a:lnTo>
                  <a:cubicBezTo>
                    <a:pt x="13173" y="434824"/>
                    <a:pt x="0" y="421672"/>
                    <a:pt x="0" y="404432"/>
                  </a:cubicBezTo>
                  <a:lnTo>
                    <a:pt x="0" y="374128"/>
                  </a:lnTo>
                  <a:cubicBezTo>
                    <a:pt x="0" y="368085"/>
                    <a:pt x="4094" y="363997"/>
                    <a:pt x="10146" y="363997"/>
                  </a:cubicBezTo>
                  <a:lnTo>
                    <a:pt x="20293" y="363997"/>
                  </a:lnTo>
                  <a:lnTo>
                    <a:pt x="20293" y="30303"/>
                  </a:lnTo>
                  <a:cubicBezTo>
                    <a:pt x="20293" y="13152"/>
                    <a:pt x="33377" y="0"/>
                    <a:pt x="50644" y="0"/>
                  </a:cubicBezTo>
                  <a:close/>
                </a:path>
              </a:pathLst>
            </a:custGeom>
            <a:solidFill>
              <a:schemeClr val="bg1"/>
            </a:solidFill>
            <a:ln>
              <a:noFill/>
            </a:ln>
            <a:extLst/>
          </p:spPr>
          <p:txBody>
            <a:bodyPr wrap="square" lIns="91440" tIns="45720" rIns="91440" bIns="45720" anchor="ctr">
              <a:normAutofit fontScale="92500" lnSpcReduction="20000"/>
            </a:bodyPr>
            <a:lstStyle/>
            <a:p>
              <a:pPr algn="ctr"/>
              <a:endParaRPr/>
            </a:p>
          </p:txBody>
        </p:sp>
        <p:sp>
          <p:nvSpPr>
            <p:cNvPr id="51" name="iṩľîďe">
              <a:extLst>
                <a:ext uri="{FF2B5EF4-FFF2-40B4-BE49-F238E27FC236}">
                  <a16:creationId xmlns:a16="http://schemas.microsoft.com/office/drawing/2014/main" id="{A5ED3646-1E02-4AB0-8272-EEF3F5D51457}"/>
                </a:ext>
              </a:extLst>
            </p:cNvPr>
            <p:cNvSpPr/>
            <p:nvPr/>
          </p:nvSpPr>
          <p:spPr bwMode="auto">
            <a:xfrm>
              <a:off x="7404296" y="2763125"/>
              <a:ext cx="514827" cy="371518"/>
            </a:xfrm>
            <a:custGeom>
              <a:avLst/>
              <a:gdLst>
                <a:gd name="connsiteX0" fmla="*/ 91000 w 605879"/>
                <a:gd name="connsiteY0" fmla="*/ 173662 h 437224"/>
                <a:gd name="connsiteX1" fmla="*/ 331193 w 605879"/>
                <a:gd name="connsiteY1" fmla="*/ 173662 h 437224"/>
                <a:gd name="connsiteX2" fmla="*/ 342454 w 605879"/>
                <a:gd name="connsiteY2" fmla="*/ 184882 h 437224"/>
                <a:gd name="connsiteX3" fmla="*/ 331193 w 605879"/>
                <a:gd name="connsiteY3" fmla="*/ 196102 h 437224"/>
                <a:gd name="connsiteX4" fmla="*/ 91000 w 605879"/>
                <a:gd name="connsiteY4" fmla="*/ 196102 h 437224"/>
                <a:gd name="connsiteX5" fmla="*/ 79739 w 605879"/>
                <a:gd name="connsiteY5" fmla="*/ 184882 h 437224"/>
                <a:gd name="connsiteX6" fmla="*/ 91000 w 605879"/>
                <a:gd name="connsiteY6" fmla="*/ 173662 h 437224"/>
                <a:gd name="connsiteX7" fmla="*/ 421630 w 605879"/>
                <a:gd name="connsiteY7" fmla="*/ 131441 h 437224"/>
                <a:gd name="connsiteX8" fmla="*/ 423552 w 605879"/>
                <a:gd name="connsiteY8" fmla="*/ 152274 h 437224"/>
                <a:gd name="connsiteX9" fmla="*/ 275961 w 605879"/>
                <a:gd name="connsiteY9" fmla="*/ 300986 h 437224"/>
                <a:gd name="connsiteX10" fmla="*/ 408175 w 605879"/>
                <a:gd name="connsiteY10" fmla="*/ 358277 h 437224"/>
                <a:gd name="connsiteX11" fmla="*/ 418060 w 605879"/>
                <a:gd name="connsiteY11" fmla="*/ 365267 h 437224"/>
                <a:gd name="connsiteX12" fmla="*/ 488218 w 605879"/>
                <a:gd name="connsiteY12" fmla="*/ 410360 h 437224"/>
                <a:gd name="connsiteX13" fmla="*/ 474214 w 605879"/>
                <a:gd name="connsiteY13" fmla="*/ 363348 h 437224"/>
                <a:gd name="connsiteX14" fmla="*/ 482039 w 605879"/>
                <a:gd name="connsiteY14" fmla="*/ 349916 h 437224"/>
                <a:gd name="connsiteX15" fmla="*/ 583363 w 605879"/>
                <a:gd name="connsiteY15" fmla="*/ 244928 h 437224"/>
                <a:gd name="connsiteX16" fmla="*/ 421630 w 605879"/>
                <a:gd name="connsiteY16" fmla="*/ 131441 h 437224"/>
                <a:gd name="connsiteX17" fmla="*/ 75898 w 605879"/>
                <a:gd name="connsiteY17" fmla="*/ 120173 h 437224"/>
                <a:gd name="connsiteX18" fmla="*/ 340509 w 605879"/>
                <a:gd name="connsiteY18" fmla="*/ 120173 h 437224"/>
                <a:gd name="connsiteX19" fmla="*/ 351769 w 605879"/>
                <a:gd name="connsiteY19" fmla="*/ 131428 h 437224"/>
                <a:gd name="connsiteX20" fmla="*/ 340509 w 605879"/>
                <a:gd name="connsiteY20" fmla="*/ 142683 h 437224"/>
                <a:gd name="connsiteX21" fmla="*/ 75898 w 605879"/>
                <a:gd name="connsiteY21" fmla="*/ 142683 h 437224"/>
                <a:gd name="connsiteX22" fmla="*/ 64638 w 605879"/>
                <a:gd name="connsiteY22" fmla="*/ 131428 h 437224"/>
                <a:gd name="connsiteX23" fmla="*/ 75898 w 605879"/>
                <a:gd name="connsiteY23" fmla="*/ 120173 h 437224"/>
                <a:gd name="connsiteX24" fmla="*/ 210609 w 605879"/>
                <a:gd name="connsiteY24" fmla="*/ 22478 h 437224"/>
                <a:gd name="connsiteX25" fmla="*/ 22516 w 605879"/>
                <a:gd name="connsiteY25" fmla="*/ 153508 h 437224"/>
                <a:gd name="connsiteX26" fmla="*/ 139216 w 605879"/>
                <a:gd name="connsiteY26" fmla="*/ 274807 h 437224"/>
                <a:gd name="connsiteX27" fmla="*/ 147042 w 605879"/>
                <a:gd name="connsiteY27" fmla="*/ 288102 h 437224"/>
                <a:gd name="connsiteX28" fmla="*/ 130017 w 605879"/>
                <a:gd name="connsiteY28" fmla="*/ 344297 h 437224"/>
                <a:gd name="connsiteX29" fmla="*/ 214041 w 605879"/>
                <a:gd name="connsiteY29" fmla="*/ 291254 h 437224"/>
                <a:gd name="connsiteX30" fmla="*/ 223927 w 605879"/>
                <a:gd name="connsiteY30" fmla="*/ 284264 h 437224"/>
                <a:gd name="connsiteX31" fmla="*/ 398839 w 605879"/>
                <a:gd name="connsiteY31" fmla="*/ 152960 h 437224"/>
                <a:gd name="connsiteX32" fmla="*/ 369596 w 605879"/>
                <a:gd name="connsiteY32" fmla="*/ 80592 h 437224"/>
                <a:gd name="connsiteX33" fmla="*/ 210609 w 605879"/>
                <a:gd name="connsiteY33" fmla="*/ 22478 h 437224"/>
                <a:gd name="connsiteX34" fmla="*/ 210609 w 605879"/>
                <a:gd name="connsiteY34" fmla="*/ 0 h 437224"/>
                <a:gd name="connsiteX35" fmla="*/ 385796 w 605879"/>
                <a:gd name="connsiteY35" fmla="*/ 64967 h 437224"/>
                <a:gd name="connsiteX36" fmla="*/ 414079 w 605879"/>
                <a:gd name="connsiteY36" fmla="*/ 109100 h 437224"/>
                <a:gd name="connsiteX37" fmla="*/ 419845 w 605879"/>
                <a:gd name="connsiteY37" fmla="*/ 108963 h 437224"/>
                <a:gd name="connsiteX38" fmla="*/ 605879 w 605879"/>
                <a:gd name="connsiteY38" fmla="*/ 244928 h 437224"/>
                <a:gd name="connsiteX39" fmla="*/ 498515 w 605879"/>
                <a:gd name="connsiteY39" fmla="*/ 368420 h 437224"/>
                <a:gd name="connsiteX40" fmla="*/ 516088 w 605879"/>
                <a:gd name="connsiteY40" fmla="*/ 414609 h 437224"/>
                <a:gd name="connsiteX41" fmla="*/ 522953 w 605879"/>
                <a:gd name="connsiteY41" fmla="*/ 428178 h 437224"/>
                <a:gd name="connsiteX42" fmla="*/ 510185 w 605879"/>
                <a:gd name="connsiteY42" fmla="*/ 437224 h 437224"/>
                <a:gd name="connsiteX43" fmla="*/ 400487 w 605879"/>
                <a:gd name="connsiteY43" fmla="*/ 380344 h 437224"/>
                <a:gd name="connsiteX44" fmla="*/ 250836 w 605879"/>
                <a:gd name="connsiteY44" fmla="*/ 304275 h 437224"/>
                <a:gd name="connsiteX45" fmla="*/ 231752 w 605879"/>
                <a:gd name="connsiteY45" fmla="*/ 306331 h 437224"/>
                <a:gd name="connsiteX46" fmla="*/ 107639 w 605879"/>
                <a:gd name="connsiteY46" fmla="*/ 371161 h 437224"/>
                <a:gd name="connsiteX47" fmla="*/ 94596 w 605879"/>
                <a:gd name="connsiteY47" fmla="*/ 361978 h 437224"/>
                <a:gd name="connsiteX48" fmla="*/ 102009 w 605879"/>
                <a:gd name="connsiteY48" fmla="*/ 348135 h 437224"/>
                <a:gd name="connsiteX49" fmla="*/ 122741 w 605879"/>
                <a:gd name="connsiteY49" fmla="*/ 293173 h 437224"/>
                <a:gd name="connsiteX50" fmla="*/ 0 w 605879"/>
                <a:gd name="connsiteY50" fmla="*/ 153508 h 437224"/>
                <a:gd name="connsiteX51" fmla="*/ 210609 w 605879"/>
                <a:gd name="connsiteY51" fmla="*/ 0 h 43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879" h="437224">
                  <a:moveTo>
                    <a:pt x="91000" y="173662"/>
                  </a:moveTo>
                  <a:lnTo>
                    <a:pt x="331193" y="173662"/>
                  </a:lnTo>
                  <a:cubicBezTo>
                    <a:pt x="337373" y="173662"/>
                    <a:pt x="342454" y="178725"/>
                    <a:pt x="342454" y="184882"/>
                  </a:cubicBezTo>
                  <a:cubicBezTo>
                    <a:pt x="342454" y="191040"/>
                    <a:pt x="337373" y="196102"/>
                    <a:pt x="331193" y="196102"/>
                  </a:cubicBezTo>
                  <a:lnTo>
                    <a:pt x="91000" y="196102"/>
                  </a:lnTo>
                  <a:cubicBezTo>
                    <a:pt x="84683" y="196102"/>
                    <a:pt x="79739" y="191040"/>
                    <a:pt x="79739" y="184882"/>
                  </a:cubicBezTo>
                  <a:cubicBezTo>
                    <a:pt x="79739" y="178725"/>
                    <a:pt x="84683" y="173662"/>
                    <a:pt x="91000" y="173662"/>
                  </a:cubicBezTo>
                  <a:close/>
                  <a:moveTo>
                    <a:pt x="421630" y="131441"/>
                  </a:moveTo>
                  <a:cubicBezTo>
                    <a:pt x="423003" y="138294"/>
                    <a:pt x="423552" y="145284"/>
                    <a:pt x="423552" y="152274"/>
                  </a:cubicBezTo>
                  <a:cubicBezTo>
                    <a:pt x="423552" y="220668"/>
                    <a:pt x="362456" y="281249"/>
                    <a:pt x="275961" y="300986"/>
                  </a:cubicBezTo>
                  <a:cubicBezTo>
                    <a:pt x="302047" y="334017"/>
                    <a:pt x="350924" y="355536"/>
                    <a:pt x="408175" y="358277"/>
                  </a:cubicBezTo>
                  <a:cubicBezTo>
                    <a:pt x="412569" y="358551"/>
                    <a:pt x="416413" y="361293"/>
                    <a:pt x="418060" y="365267"/>
                  </a:cubicBezTo>
                  <a:cubicBezTo>
                    <a:pt x="427259" y="388019"/>
                    <a:pt x="463505" y="403370"/>
                    <a:pt x="488218" y="410360"/>
                  </a:cubicBezTo>
                  <a:cubicBezTo>
                    <a:pt x="483962" y="399944"/>
                    <a:pt x="479156" y="385004"/>
                    <a:pt x="474214" y="363348"/>
                  </a:cubicBezTo>
                  <a:cubicBezTo>
                    <a:pt x="472841" y="357455"/>
                    <a:pt x="476273" y="351698"/>
                    <a:pt x="482039" y="349916"/>
                  </a:cubicBezTo>
                  <a:cubicBezTo>
                    <a:pt x="543685" y="332236"/>
                    <a:pt x="583500" y="290980"/>
                    <a:pt x="583363" y="244928"/>
                  </a:cubicBezTo>
                  <a:cubicBezTo>
                    <a:pt x="583363" y="182839"/>
                    <a:pt x="511009" y="132126"/>
                    <a:pt x="421630" y="131441"/>
                  </a:cubicBezTo>
                  <a:close/>
                  <a:moveTo>
                    <a:pt x="75898" y="120173"/>
                  </a:moveTo>
                  <a:lnTo>
                    <a:pt x="340509" y="120173"/>
                  </a:lnTo>
                  <a:cubicBezTo>
                    <a:pt x="346826" y="120173"/>
                    <a:pt x="351769" y="125114"/>
                    <a:pt x="351769" y="131428"/>
                  </a:cubicBezTo>
                  <a:cubicBezTo>
                    <a:pt x="351769" y="137604"/>
                    <a:pt x="346826" y="142683"/>
                    <a:pt x="340509" y="142683"/>
                  </a:cubicBezTo>
                  <a:lnTo>
                    <a:pt x="75898" y="142683"/>
                  </a:lnTo>
                  <a:cubicBezTo>
                    <a:pt x="69719" y="142683"/>
                    <a:pt x="64638" y="137604"/>
                    <a:pt x="64638" y="131428"/>
                  </a:cubicBezTo>
                  <a:cubicBezTo>
                    <a:pt x="64638" y="125114"/>
                    <a:pt x="69719" y="120173"/>
                    <a:pt x="75898" y="120173"/>
                  </a:cubicBezTo>
                  <a:close/>
                  <a:moveTo>
                    <a:pt x="210609" y="22478"/>
                  </a:moveTo>
                  <a:cubicBezTo>
                    <a:pt x="106952" y="22478"/>
                    <a:pt x="22516" y="81277"/>
                    <a:pt x="22516" y="153508"/>
                  </a:cubicBezTo>
                  <a:cubicBezTo>
                    <a:pt x="22516" y="206688"/>
                    <a:pt x="68372" y="254385"/>
                    <a:pt x="139216" y="274807"/>
                  </a:cubicBezTo>
                  <a:cubicBezTo>
                    <a:pt x="144983" y="276452"/>
                    <a:pt x="148415" y="282208"/>
                    <a:pt x="147042" y="288102"/>
                  </a:cubicBezTo>
                  <a:cubicBezTo>
                    <a:pt x="140864" y="314966"/>
                    <a:pt x="135097" y="332647"/>
                    <a:pt x="130017" y="344297"/>
                  </a:cubicBezTo>
                  <a:cubicBezTo>
                    <a:pt x="158437" y="336622"/>
                    <a:pt x="203058" y="318667"/>
                    <a:pt x="214041" y="291254"/>
                  </a:cubicBezTo>
                  <a:cubicBezTo>
                    <a:pt x="215689" y="287280"/>
                    <a:pt x="219533" y="284538"/>
                    <a:pt x="223927" y="284264"/>
                  </a:cubicBezTo>
                  <a:cubicBezTo>
                    <a:pt x="320170" y="279604"/>
                    <a:pt x="395407" y="223135"/>
                    <a:pt x="398839" y="152960"/>
                  </a:cubicBezTo>
                  <a:cubicBezTo>
                    <a:pt x="400075" y="126918"/>
                    <a:pt x="389915" y="101836"/>
                    <a:pt x="369596" y="80592"/>
                  </a:cubicBezTo>
                  <a:cubicBezTo>
                    <a:pt x="334860" y="44133"/>
                    <a:pt x="275412" y="22478"/>
                    <a:pt x="210609" y="22478"/>
                  </a:cubicBezTo>
                  <a:close/>
                  <a:moveTo>
                    <a:pt x="210609" y="0"/>
                  </a:moveTo>
                  <a:cubicBezTo>
                    <a:pt x="281453" y="0"/>
                    <a:pt x="346942" y="24260"/>
                    <a:pt x="385796" y="64967"/>
                  </a:cubicBezTo>
                  <a:cubicBezTo>
                    <a:pt x="398702" y="78536"/>
                    <a:pt x="408175" y="93338"/>
                    <a:pt x="414079" y="109100"/>
                  </a:cubicBezTo>
                  <a:cubicBezTo>
                    <a:pt x="416001" y="108963"/>
                    <a:pt x="417923" y="108963"/>
                    <a:pt x="419845" y="108963"/>
                  </a:cubicBezTo>
                  <a:cubicBezTo>
                    <a:pt x="522404" y="108963"/>
                    <a:pt x="606016" y="169955"/>
                    <a:pt x="605879" y="244928"/>
                  </a:cubicBezTo>
                  <a:cubicBezTo>
                    <a:pt x="605879" y="298519"/>
                    <a:pt x="564141" y="346079"/>
                    <a:pt x="498515" y="368420"/>
                  </a:cubicBezTo>
                  <a:cubicBezTo>
                    <a:pt x="506066" y="398025"/>
                    <a:pt x="512931" y="412279"/>
                    <a:pt x="516088" y="414609"/>
                  </a:cubicBezTo>
                  <a:cubicBezTo>
                    <a:pt x="524601" y="418858"/>
                    <a:pt x="523228" y="426671"/>
                    <a:pt x="522953" y="428178"/>
                  </a:cubicBezTo>
                  <a:cubicBezTo>
                    <a:pt x="522541" y="429686"/>
                    <a:pt x="520207" y="437224"/>
                    <a:pt x="510185" y="437224"/>
                  </a:cubicBezTo>
                  <a:cubicBezTo>
                    <a:pt x="497828" y="437224"/>
                    <a:pt x="423689" y="421325"/>
                    <a:pt x="400487" y="380344"/>
                  </a:cubicBezTo>
                  <a:cubicBezTo>
                    <a:pt x="333899" y="375410"/>
                    <a:pt x="277746" y="346764"/>
                    <a:pt x="250836" y="304275"/>
                  </a:cubicBezTo>
                  <a:cubicBezTo>
                    <a:pt x="244521" y="305098"/>
                    <a:pt x="238205" y="305783"/>
                    <a:pt x="231752" y="306331"/>
                  </a:cubicBezTo>
                  <a:cubicBezTo>
                    <a:pt x="206216" y="353069"/>
                    <a:pt x="121643" y="371161"/>
                    <a:pt x="107639" y="371161"/>
                  </a:cubicBezTo>
                  <a:cubicBezTo>
                    <a:pt x="97616" y="371161"/>
                    <a:pt x="95145" y="364171"/>
                    <a:pt x="94596" y="361978"/>
                  </a:cubicBezTo>
                  <a:cubicBezTo>
                    <a:pt x="94184" y="360470"/>
                    <a:pt x="92948" y="352658"/>
                    <a:pt x="102009" y="348135"/>
                  </a:cubicBezTo>
                  <a:cubicBezTo>
                    <a:pt x="105030" y="345942"/>
                    <a:pt x="113130" y="331550"/>
                    <a:pt x="122741" y="293173"/>
                  </a:cubicBezTo>
                  <a:cubicBezTo>
                    <a:pt x="47778" y="268228"/>
                    <a:pt x="0" y="214226"/>
                    <a:pt x="0" y="153508"/>
                  </a:cubicBezTo>
                  <a:cubicBezTo>
                    <a:pt x="0" y="68804"/>
                    <a:pt x="94458" y="0"/>
                    <a:pt x="210609" y="0"/>
                  </a:cubicBezTo>
                  <a:close/>
                </a:path>
              </a:pathLst>
            </a:custGeom>
            <a:solidFill>
              <a:schemeClr val="bg1"/>
            </a:solidFill>
            <a:ln>
              <a:noFill/>
            </a:ln>
            <a:extLst/>
          </p:spPr>
          <p:txBody>
            <a:bodyPr wrap="square" lIns="91440" tIns="45720" rIns="91440" bIns="45720" anchor="ctr">
              <a:normAutofit/>
            </a:bodyPr>
            <a:lstStyle/>
            <a:p>
              <a:pPr algn="ctr"/>
              <a:endParaRPr/>
            </a:p>
          </p:txBody>
        </p:sp>
      </p:grpSp>
      <p:sp>
        <p:nvSpPr>
          <p:cNvPr id="66" name="矩形 65"/>
          <p:cNvSpPr/>
          <p:nvPr/>
        </p:nvSpPr>
        <p:spPr>
          <a:xfrm>
            <a:off x="3586249" y="5792765"/>
            <a:ext cx="2885159" cy="396583"/>
          </a:xfrm>
          <a:prstGeom prst="rect">
            <a:avLst/>
          </a:prstGeom>
        </p:spPr>
        <p:txBody>
          <a:bodyPr wrap="square">
            <a:spAutoFit/>
          </a:bodyPr>
          <a:lstStyle/>
          <a:p>
            <a:pPr>
              <a:lnSpc>
                <a:spcPct val="120000"/>
              </a:lnSpc>
              <a:spcAft>
                <a:spcPts val="600"/>
              </a:spcAft>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9</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银行将买方货款转给卖方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13220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bright="10000" contrast="-50000"/>
                    </a14:imgEffect>
                  </a14:imgLayer>
                </a14:imgProps>
              </a:ext>
              <a:ext uri="{28A0092B-C50C-407E-A947-70E740481C1C}">
                <a14:useLocalDpi xmlns:a14="http://schemas.microsoft.com/office/drawing/2010/main" val="0"/>
              </a:ext>
            </a:extLst>
          </a:blip>
          <a:srcRect l="1315" t="9829" r="1315" b="41760"/>
          <a:stretch>
            <a:fillRect/>
          </a:stretch>
        </p:blipFill>
        <p:spPr>
          <a:xfrm>
            <a:off x="493" y="-18385"/>
            <a:ext cx="12191999" cy="4041171"/>
          </a:xfrm>
          <a:custGeom>
            <a:avLst/>
            <a:gdLst>
              <a:gd name="connsiteX0" fmla="*/ 0 w 12191999"/>
              <a:gd name="connsiteY0" fmla="*/ 0 h 4041171"/>
              <a:gd name="connsiteX1" fmla="*/ 12191999 w 12191999"/>
              <a:gd name="connsiteY1" fmla="*/ 0 h 4041171"/>
              <a:gd name="connsiteX2" fmla="*/ 12191999 w 12191999"/>
              <a:gd name="connsiteY2" fmla="*/ 4041171 h 4041171"/>
              <a:gd name="connsiteX3" fmla="*/ 0 w 12191999"/>
              <a:gd name="connsiteY3" fmla="*/ 4041171 h 4041171"/>
            </a:gdLst>
            <a:ahLst/>
            <a:cxnLst>
              <a:cxn ang="0">
                <a:pos x="connsiteX0" y="connsiteY0"/>
              </a:cxn>
              <a:cxn ang="0">
                <a:pos x="connsiteX1" y="connsiteY1"/>
              </a:cxn>
              <a:cxn ang="0">
                <a:pos x="connsiteX2" y="connsiteY2"/>
              </a:cxn>
              <a:cxn ang="0">
                <a:pos x="connsiteX3" y="connsiteY3"/>
              </a:cxn>
            </a:cxnLst>
            <a:rect l="l" t="t" r="r" b="b"/>
            <a:pathLst>
              <a:path w="12191999" h="4041171">
                <a:moveTo>
                  <a:pt x="0" y="0"/>
                </a:moveTo>
                <a:lnTo>
                  <a:pt x="12191999" y="0"/>
                </a:lnTo>
                <a:lnTo>
                  <a:pt x="12191999" y="4041171"/>
                </a:lnTo>
                <a:lnTo>
                  <a:pt x="0" y="4041171"/>
                </a:lnTo>
                <a:close/>
              </a:path>
            </a:pathLst>
          </a:custGeom>
        </p:spPr>
      </p:pic>
      <p:grpSp>
        <p:nvGrpSpPr>
          <p:cNvPr id="5" name="Group 24"/>
          <p:cNvGrpSpPr/>
          <p:nvPr/>
        </p:nvGrpSpPr>
        <p:grpSpPr>
          <a:xfrm>
            <a:off x="9565187" y="3605155"/>
            <a:ext cx="999656" cy="999656"/>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7" name="AutoShape 112"/>
            <p:cNvSpPr>
              <a:spLocks/>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8" name="Group 21"/>
          <p:cNvGrpSpPr/>
          <p:nvPr/>
        </p:nvGrpSpPr>
        <p:grpSpPr>
          <a:xfrm>
            <a:off x="5622029" y="3605155"/>
            <a:ext cx="999656" cy="999656"/>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0" name="Group 18"/>
            <p:cNvGrpSpPr/>
            <p:nvPr/>
          </p:nvGrpSpPr>
          <p:grpSpPr>
            <a:xfrm>
              <a:off x="4786314" y="2928958"/>
              <a:ext cx="251543" cy="366676"/>
              <a:chOff x="3500430" y="4071948"/>
              <a:chExt cx="251543" cy="366676"/>
            </a:xfrm>
            <a:solidFill>
              <a:schemeClr val="accent1"/>
            </a:solidFill>
          </p:grpSpPr>
          <p:sp>
            <p:nvSpPr>
              <p:cNvPr id="11" name="AutoShape 113"/>
              <p:cNvSpPr>
                <a:spLocks/>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2" name="AutoShape 114"/>
              <p:cNvSpPr>
                <a:spLocks/>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3" name="Group 23"/>
          <p:cNvGrpSpPr/>
          <p:nvPr/>
        </p:nvGrpSpPr>
        <p:grpSpPr>
          <a:xfrm>
            <a:off x="8250801" y="3605155"/>
            <a:ext cx="999656" cy="999656"/>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5" name="Group 17"/>
            <p:cNvGrpSpPr/>
            <p:nvPr/>
          </p:nvGrpSpPr>
          <p:grpSpPr>
            <a:xfrm>
              <a:off x="6715140" y="2962971"/>
              <a:ext cx="366051" cy="320998"/>
              <a:chOff x="1978660" y="2629646"/>
              <a:chExt cx="366051" cy="320998"/>
            </a:xfrm>
            <a:solidFill>
              <a:schemeClr val="accent4"/>
            </a:solidFill>
          </p:grpSpPr>
          <p:sp>
            <p:nvSpPr>
              <p:cNvPr id="16" name="AutoShape 147"/>
              <p:cNvSpPr>
                <a:spLocks/>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7" name="AutoShape 148"/>
              <p:cNvSpPr>
                <a:spLocks/>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8" name="Group 22"/>
          <p:cNvGrpSpPr/>
          <p:nvPr/>
        </p:nvGrpSpPr>
        <p:grpSpPr>
          <a:xfrm>
            <a:off x="6936415" y="3605155"/>
            <a:ext cx="999656" cy="999656"/>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0" name="AutoShape 149"/>
            <p:cNvSpPr>
              <a:spLocks/>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sp>
        <p:nvSpPr>
          <p:cNvPr id="21" name="文本框 20"/>
          <p:cNvSpPr txBox="1"/>
          <p:nvPr/>
        </p:nvSpPr>
        <p:spPr>
          <a:xfrm>
            <a:off x="742949" y="4909235"/>
            <a:ext cx="7898344" cy="584775"/>
          </a:xfrm>
          <a:prstGeom prst="rect">
            <a:avLst/>
          </a:prstGeom>
          <a:noFill/>
        </p:spPr>
        <p:txBody>
          <a:bodyPr wrap="square" rtlCol="0">
            <a:spAutoFit/>
          </a:bodyPr>
          <a:lstStyle/>
          <a:p>
            <a:r>
              <a:rPr lang="zh-CN" altLang="en-US" sz="3200" b="1" dirty="0">
                <a:solidFill>
                  <a:srgbClr val="524F6A"/>
                </a:solidFill>
                <a:latin typeface="微软雅黑" panose="020B0503020204020204" pitchFamily="34" charset="-122"/>
                <a:ea typeface="微软雅黑" panose="020B0503020204020204" pitchFamily="34" charset="-122"/>
              </a:rPr>
              <a:t>第三节  </a:t>
            </a:r>
            <a:r>
              <a:rPr lang="en-US" altLang="zh-CN" sz="3200" b="1" dirty="0">
                <a:solidFill>
                  <a:srgbClr val="524F6A"/>
                </a:solidFill>
                <a:latin typeface="微软雅黑" panose="020B0503020204020204" pitchFamily="34" charset="-122"/>
                <a:ea typeface="微软雅黑" panose="020B0503020204020204" pitchFamily="34" charset="-122"/>
              </a:rPr>
              <a:t>B2B</a:t>
            </a:r>
            <a:r>
              <a:rPr lang="zh-CN" altLang="en-US" sz="3200" b="1" dirty="0">
                <a:solidFill>
                  <a:srgbClr val="524F6A"/>
                </a:solidFill>
                <a:latin typeface="微软雅黑" panose="020B0503020204020204" pitchFamily="34" charset="-122"/>
                <a:ea typeface="微软雅黑" panose="020B0503020204020204" pitchFamily="34" charset="-122"/>
              </a:rPr>
              <a:t>电子商务平台选择与操作</a:t>
            </a:r>
          </a:p>
        </p:txBody>
      </p:sp>
      <p:sp>
        <p:nvSpPr>
          <p:cNvPr id="22" name="Rectangle 14"/>
          <p:cNvSpPr/>
          <p:nvPr/>
        </p:nvSpPr>
        <p:spPr>
          <a:xfrm>
            <a:off x="742950" y="5535925"/>
            <a:ext cx="8822237" cy="328936"/>
          </a:xfrm>
          <a:prstGeom prst="rect">
            <a:avLst/>
          </a:prstGeom>
        </p:spPr>
        <p:txBody>
          <a:bodyPr wrap="square">
            <a:spAutoFit/>
          </a:bodyPr>
          <a:lstStyle/>
          <a:p>
            <a:pPr>
              <a:lnSpc>
                <a:spcPct val="120000"/>
              </a:lnSpc>
            </a:pPr>
            <a:r>
              <a:rPr lang="zh-CN" alt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企业在寻求更有特色、利于企业发展的</a:t>
            </a:r>
            <a:r>
              <a:rPr lang="en-US" altLang="zh-CN"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B2B</a:t>
            </a:r>
            <a:r>
              <a:rPr lang="zh-CN" alt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平台时，需分析各</a:t>
            </a:r>
            <a:r>
              <a:rPr lang="en-US" altLang="zh-CN"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B2B</a:t>
            </a:r>
            <a:r>
              <a:rPr lang="zh-CN" alt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平台之间的差异化服务以及不同的操作流程</a:t>
            </a:r>
            <a:endParaRPr lang="en-US" sz="14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Tree>
    <p:extLst>
      <p:ext uri="{BB962C8B-B14F-4D97-AF65-F5344CB8AC3E}">
        <p14:creationId xmlns:p14="http://schemas.microsoft.com/office/powerpoint/2010/main" val="2622689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en-US" altLang="zh-CN" sz="3200" b="1" dirty="0">
                <a:solidFill>
                  <a:srgbClr val="FFFFFF"/>
                </a:solidFill>
                <a:latin typeface="Arial Black" panose="020B0A04020102020204" pitchFamily="34" charset="0"/>
                <a:ea typeface="微软雅黑" panose="020B0503020204020204" pitchFamily="34" charset="-122"/>
              </a:rPr>
              <a:t>B2B</a:t>
            </a:r>
            <a:r>
              <a:rPr lang="zh-CN" altLang="en-US" sz="3200" b="1" dirty="0">
                <a:solidFill>
                  <a:srgbClr val="FFFFFF"/>
                </a:solidFill>
                <a:latin typeface="Arial Black" panose="020B0A04020102020204" pitchFamily="34" charset="0"/>
                <a:ea typeface="微软雅黑" panose="020B0503020204020204" pitchFamily="34" charset="-122"/>
              </a:rPr>
              <a:t>电子商务平台选择</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7013101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2794642"/>
            <a:ext cx="12192000" cy="3023042"/>
            <a:chOff x="0" y="1643056"/>
            <a:chExt cx="9144000" cy="2143140"/>
          </a:xfrm>
        </p:grpSpPr>
        <p:sp>
          <p:nvSpPr>
            <p:cNvPr id="4" name="Rectangle 3"/>
            <p:cNvSpPr/>
            <p:nvPr/>
          </p:nvSpPr>
          <p:spPr>
            <a:xfrm>
              <a:off x="0" y="1643056"/>
              <a:ext cx="9144000" cy="2143140"/>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5" name="Group 30"/>
            <p:cNvGrpSpPr/>
            <p:nvPr/>
          </p:nvGrpSpPr>
          <p:grpSpPr>
            <a:xfrm>
              <a:off x="320500" y="1785932"/>
              <a:ext cx="2775975" cy="1684291"/>
              <a:chOff x="320500" y="1785932"/>
              <a:chExt cx="2775975" cy="1684291"/>
            </a:xfrm>
          </p:grpSpPr>
          <p:sp>
            <p:nvSpPr>
              <p:cNvPr id="6" name="Freeform 128"/>
              <p:cNvSpPr>
                <a:spLocks/>
              </p:cNvSpPr>
              <p:nvPr/>
            </p:nvSpPr>
            <p:spPr bwMode="auto">
              <a:xfrm>
                <a:off x="320500" y="1785932"/>
                <a:ext cx="586080" cy="337060"/>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7" name="Rectangle 14"/>
              <p:cNvSpPr/>
              <p:nvPr/>
            </p:nvSpPr>
            <p:spPr>
              <a:xfrm>
                <a:off x="428596" y="2357436"/>
                <a:ext cx="2667879" cy="1112787"/>
              </a:xfrm>
              <a:prstGeom prst="rect">
                <a:avLst/>
              </a:prstGeom>
            </p:spPr>
            <p:txBody>
              <a:bodyPr wrap="square">
                <a:spAutoFit/>
              </a:bodyPr>
              <a:lstStyle/>
              <a:p>
                <a:pPr>
                  <a:lnSpc>
                    <a:spcPct val="120000"/>
                  </a:lnSpc>
                </a:pPr>
                <a:r>
                  <a:rPr lang="zh-CN" altLang="en-US" sz="1600" dirty="0" smtClean="0">
                    <a:solidFill>
                      <a:schemeClr val="bg1"/>
                    </a:solidFill>
                    <a:latin typeface="微软雅黑" panose="020B0503020204020204" pitchFamily="34" charset="-122"/>
                    <a:ea typeface="微软雅黑" panose="020B0503020204020204" pitchFamily="34" charset="-122"/>
                    <a:cs typeface="Open Sans Light" pitchFamily="34" charset="0"/>
                  </a:rPr>
                  <a:t>一般</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应从信用、成本、覆盖面、特色、功能和联系性等进行考察，应尽量选择与自己公司业务相关、知名度高、会员数多、访问量大、信用高、服务好的</a:t>
                </a:r>
                <a:r>
                  <a:rPr lang="en-US" altLang="zh-CN" sz="1600" dirty="0">
                    <a:solidFill>
                      <a:schemeClr val="bg1"/>
                    </a:solidFill>
                    <a:latin typeface="微软雅黑" panose="020B0503020204020204" pitchFamily="34" charset="-122"/>
                    <a:ea typeface="微软雅黑" panose="020B0503020204020204" pitchFamily="34" charset="-122"/>
                    <a:cs typeface="Open Sans Light" pitchFamily="34" charset="0"/>
                  </a:rPr>
                  <a:t>B2B</a:t>
                </a:r>
                <a:r>
                  <a:rPr lang="zh-CN" altLang="en-US" sz="1600" dirty="0">
                    <a:solidFill>
                      <a:schemeClr val="bg1"/>
                    </a:solidFill>
                    <a:latin typeface="微软雅黑" panose="020B0503020204020204" pitchFamily="34" charset="-122"/>
                    <a:ea typeface="微软雅黑" panose="020B0503020204020204" pitchFamily="34" charset="-122"/>
                    <a:cs typeface="Open Sans Light" pitchFamily="34" charset="0"/>
                  </a:rPr>
                  <a:t>电子商务平台</a:t>
                </a:r>
                <a:endParaRPr lang="ms-MY" sz="1600" dirty="0">
                  <a:solidFill>
                    <a:schemeClr val="bg1"/>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8" name="Group 25"/>
            <p:cNvGrpSpPr/>
            <p:nvPr/>
          </p:nvGrpSpPr>
          <p:grpSpPr>
            <a:xfrm>
              <a:off x="6000760" y="1785932"/>
              <a:ext cx="2683344" cy="1684291"/>
              <a:chOff x="6000760" y="1785932"/>
              <a:chExt cx="2683344" cy="1684291"/>
            </a:xfrm>
          </p:grpSpPr>
          <p:sp>
            <p:nvSpPr>
              <p:cNvPr id="9" name="Freeform 127"/>
              <p:cNvSpPr>
                <a:spLocks/>
              </p:cNvSpPr>
              <p:nvPr/>
            </p:nvSpPr>
            <p:spPr bwMode="auto">
              <a:xfrm>
                <a:off x="6000760" y="1785932"/>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ea typeface="微软雅黑" panose="020B0503020204020204" pitchFamily="34" charset="-122"/>
                </a:endParaRPr>
              </a:p>
            </p:txBody>
          </p:sp>
          <p:sp>
            <p:nvSpPr>
              <p:cNvPr id="10" name="Rectangle 15"/>
              <p:cNvSpPr/>
              <p:nvPr/>
            </p:nvSpPr>
            <p:spPr>
              <a:xfrm>
                <a:off x="6143636" y="2357436"/>
                <a:ext cx="2540468" cy="1112787"/>
              </a:xfrm>
              <a:prstGeom prst="rect">
                <a:avLst/>
              </a:prstGeom>
            </p:spPr>
            <p:txBody>
              <a:bodyPr wrap="square">
                <a:spAutoFit/>
              </a:bodyPr>
              <a:lstStyle/>
              <a:p>
                <a:pPr>
                  <a:lnSpc>
                    <a:spcPct val="120000"/>
                  </a:lnSpc>
                </a:pPr>
                <a:r>
                  <a:rPr lang="zh-CN" altLang="en-US" sz="1600" dirty="0" smtClean="0">
                    <a:solidFill>
                      <a:schemeClr val="bg1"/>
                    </a:solidFill>
                    <a:latin typeface="微软雅黑" panose="020B0503020204020204" pitchFamily="34" charset="-122"/>
                    <a:ea typeface="微软雅黑" panose="020B0503020204020204" pitchFamily="34" charset="-122"/>
                  </a:rPr>
                  <a:t>需</a:t>
                </a:r>
                <a:r>
                  <a:rPr lang="zh-CN" altLang="en-US" sz="1600" dirty="0">
                    <a:solidFill>
                      <a:schemeClr val="bg1"/>
                    </a:solidFill>
                    <a:latin typeface="微软雅黑" panose="020B0503020204020204" pitchFamily="34" charset="-122"/>
                    <a:ea typeface="微软雅黑" panose="020B0503020204020204" pitchFamily="34" charset="-122"/>
                  </a:rPr>
                  <a:t>结合企业自身的资源优势，以市场需求为导向、以提高用户的工作效率及节约成本为理念，选择能够让企业快速转型或者发展的</a:t>
                </a:r>
                <a:r>
                  <a:rPr lang="en-US" altLang="zh-CN" sz="1600" dirty="0">
                    <a:solidFill>
                      <a:schemeClr val="bg1"/>
                    </a:solidFill>
                    <a:latin typeface="微软雅黑" panose="020B0503020204020204" pitchFamily="34" charset="-122"/>
                    <a:ea typeface="微软雅黑" panose="020B0503020204020204" pitchFamily="34" charset="-122"/>
                  </a:rPr>
                  <a:t>B2B</a:t>
                </a:r>
                <a:r>
                  <a:rPr lang="zh-CN" altLang="en-US" sz="1600" dirty="0">
                    <a:solidFill>
                      <a:schemeClr val="bg1"/>
                    </a:solidFill>
                    <a:latin typeface="微软雅黑" panose="020B0503020204020204" pitchFamily="34" charset="-122"/>
                    <a:ea typeface="微软雅黑" panose="020B0503020204020204" pitchFamily="34" charset="-122"/>
                  </a:rPr>
                  <a:t>平台</a:t>
                </a:r>
                <a:endParaRPr lang="ms-MY" sz="1600" dirty="0">
                  <a:solidFill>
                    <a:schemeClr val="bg1"/>
                  </a:solidFill>
                  <a:latin typeface="微软雅黑" panose="020B0503020204020204" pitchFamily="34" charset="-122"/>
                  <a:ea typeface="微软雅黑" panose="020B0503020204020204" pitchFamily="34" charset="-122"/>
                </a:endParaRPr>
              </a:p>
            </p:txBody>
          </p:sp>
        </p:grpSp>
        <p:grpSp>
          <p:nvGrpSpPr>
            <p:cNvPr id="11" name="Group 27"/>
            <p:cNvGrpSpPr/>
            <p:nvPr/>
          </p:nvGrpSpPr>
          <p:grpSpPr>
            <a:xfrm>
              <a:off x="4572000" y="2714626"/>
              <a:ext cx="1143008" cy="1071570"/>
              <a:chOff x="4572000" y="2714626"/>
              <a:chExt cx="1143008" cy="1071570"/>
            </a:xfrm>
          </p:grpSpPr>
          <p:sp>
            <p:nvSpPr>
              <p:cNvPr id="12" name="Rectangle 13"/>
              <p:cNvSpPr/>
              <p:nvPr/>
            </p:nvSpPr>
            <p:spPr>
              <a:xfrm>
                <a:off x="4572000" y="2714626"/>
                <a:ext cx="1143008" cy="107157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13" name="Group 23"/>
              <p:cNvGrpSpPr/>
              <p:nvPr/>
            </p:nvGrpSpPr>
            <p:grpSpPr>
              <a:xfrm>
                <a:off x="4984817" y="3056006"/>
                <a:ext cx="397674" cy="397670"/>
                <a:chOff x="4870563" y="3884444"/>
                <a:chExt cx="366051" cy="366050"/>
              </a:xfrm>
              <a:solidFill>
                <a:schemeClr val="bg1"/>
              </a:solidFill>
            </p:grpSpPr>
            <p:sp>
              <p:nvSpPr>
                <p:cNvPr id="14" name="AutoShape 56"/>
                <p:cNvSpPr>
                  <a:spLocks/>
                </p:cNvSpPr>
                <p:nvPr/>
              </p:nvSpPr>
              <p:spPr bwMode="auto">
                <a:xfrm>
                  <a:off x="4870563"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5" name="AutoShape 57"/>
                <p:cNvSpPr>
                  <a:spLocks/>
                </p:cNvSpPr>
                <p:nvPr/>
              </p:nvSpPr>
              <p:spPr bwMode="auto">
                <a:xfrm>
                  <a:off x="5122106"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16" name="AutoShape 58"/>
                <p:cNvSpPr>
                  <a:spLocks/>
                </p:cNvSpPr>
                <p:nvPr/>
              </p:nvSpPr>
              <p:spPr bwMode="auto">
                <a:xfrm>
                  <a:off x="4996334"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7" name="Group 28"/>
            <p:cNvGrpSpPr/>
            <p:nvPr/>
          </p:nvGrpSpPr>
          <p:grpSpPr>
            <a:xfrm>
              <a:off x="3428992" y="2714626"/>
              <a:ext cx="1143008" cy="1071570"/>
              <a:chOff x="3428992" y="2714626"/>
              <a:chExt cx="1143008" cy="1071570"/>
            </a:xfrm>
          </p:grpSpPr>
          <p:sp>
            <p:nvSpPr>
              <p:cNvPr id="18" name="Rectangle 11"/>
              <p:cNvSpPr/>
              <p:nvPr/>
            </p:nvSpPr>
            <p:spPr>
              <a:xfrm>
                <a:off x="3428992" y="2714626"/>
                <a:ext cx="1143008" cy="107157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9" name="AutoShape 59"/>
              <p:cNvSpPr>
                <a:spLocks/>
              </p:cNvSpPr>
              <p:nvPr/>
            </p:nvSpPr>
            <p:spPr bwMode="auto">
              <a:xfrm>
                <a:off x="3770344" y="3056005"/>
                <a:ext cx="398352" cy="397672"/>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20" name="Group 26"/>
            <p:cNvGrpSpPr/>
            <p:nvPr/>
          </p:nvGrpSpPr>
          <p:grpSpPr>
            <a:xfrm>
              <a:off x="4572000" y="1643056"/>
              <a:ext cx="1143008" cy="1071570"/>
              <a:chOff x="4572000" y="1643056"/>
              <a:chExt cx="1143008" cy="1071570"/>
            </a:xfrm>
          </p:grpSpPr>
          <p:sp>
            <p:nvSpPr>
              <p:cNvPr id="21" name="Rectangle 12"/>
              <p:cNvSpPr/>
              <p:nvPr/>
            </p:nvSpPr>
            <p:spPr>
              <a:xfrm>
                <a:off x="4572000" y="1643056"/>
                <a:ext cx="1143008" cy="107157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22" name="Group 24"/>
              <p:cNvGrpSpPr/>
              <p:nvPr/>
            </p:nvGrpSpPr>
            <p:grpSpPr>
              <a:xfrm>
                <a:off x="4984790" y="1965928"/>
                <a:ext cx="398352" cy="373200"/>
                <a:chOff x="3357554" y="4643452"/>
                <a:chExt cx="366676" cy="343525"/>
              </a:xfrm>
              <a:solidFill>
                <a:schemeClr val="bg1"/>
              </a:solidFill>
            </p:grpSpPr>
            <p:sp>
              <p:nvSpPr>
                <p:cNvPr id="23" name="AutoShape 110"/>
                <p:cNvSpPr>
                  <a:spLocks/>
                </p:cNvSpPr>
                <p:nvPr/>
              </p:nvSpPr>
              <p:spPr bwMode="auto">
                <a:xfrm>
                  <a:off x="3403860" y="4689131"/>
                  <a:ext cx="274069" cy="18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24" name="AutoShape 111"/>
                <p:cNvSpPr>
                  <a:spLocks/>
                </p:cNvSpPr>
                <p:nvPr/>
              </p:nvSpPr>
              <p:spPr bwMode="auto">
                <a:xfrm>
                  <a:off x="3357554" y="4643452"/>
                  <a:ext cx="366676"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25" name="Group 29"/>
            <p:cNvGrpSpPr/>
            <p:nvPr/>
          </p:nvGrpSpPr>
          <p:grpSpPr>
            <a:xfrm>
              <a:off x="3428992" y="1643056"/>
              <a:ext cx="1143008" cy="1071570"/>
              <a:chOff x="3428992" y="1643056"/>
              <a:chExt cx="1143008" cy="1071570"/>
            </a:xfrm>
          </p:grpSpPr>
          <p:sp>
            <p:nvSpPr>
              <p:cNvPr id="26" name="Rectangle 10"/>
              <p:cNvSpPr/>
              <p:nvPr/>
            </p:nvSpPr>
            <p:spPr>
              <a:xfrm>
                <a:off x="3428992" y="1643056"/>
                <a:ext cx="1143008" cy="107157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微软雅黑" panose="020B0503020204020204" pitchFamily="34" charset="-122"/>
                </a:endParaRPr>
              </a:p>
            </p:txBody>
          </p:sp>
          <p:sp>
            <p:nvSpPr>
              <p:cNvPr id="27" name="AutoShape 112"/>
              <p:cNvSpPr>
                <a:spLocks/>
              </p:cNvSpPr>
              <p:nvPr/>
            </p:nvSpPr>
            <p:spPr bwMode="auto">
              <a:xfrm>
                <a:off x="3770371" y="1964927"/>
                <a:ext cx="397672" cy="39835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2" name="矩形 1"/>
          <p:cNvSpPr/>
          <p:nvPr/>
        </p:nvSpPr>
        <p:spPr>
          <a:xfrm>
            <a:off x="980617" y="1025012"/>
            <a:ext cx="10230766" cy="1200329"/>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企业</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用户对</a:t>
            </a: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B2B</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电子商务平台的了解有限，大多数企业只能将服务商的知名度作为选择依据，而这种选择依据太单一，未必适合本</a:t>
            </a: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企业。在</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众多的</a:t>
            </a: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B2B</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电子商务平台中</a:t>
            </a: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，可以从以下切入：</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1274692" y="3082976"/>
            <a:ext cx="2719014"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Open Sans Light" pitchFamily="34" charset="0"/>
              </a:rPr>
              <a:t>从</a:t>
            </a:r>
            <a:r>
              <a:rPr lang="en-US" altLang="zh-CN" b="1" dirty="0">
                <a:solidFill>
                  <a:schemeClr val="bg1"/>
                </a:solidFill>
                <a:latin typeface="微软雅黑" panose="020B0503020204020204" pitchFamily="34" charset="-122"/>
                <a:ea typeface="微软雅黑" panose="020B0503020204020204" pitchFamily="34" charset="-122"/>
                <a:cs typeface="Open Sans Light" pitchFamily="34" charset="0"/>
              </a:rPr>
              <a:t>B2B</a:t>
            </a:r>
            <a:r>
              <a:rPr lang="zh-CN" altLang="en-US" b="1" dirty="0">
                <a:solidFill>
                  <a:schemeClr val="bg1"/>
                </a:solidFill>
                <a:latin typeface="微软雅黑" panose="020B0503020204020204" pitchFamily="34" charset="-122"/>
                <a:ea typeface="微软雅黑" panose="020B0503020204020204" pitchFamily="34" charset="-122"/>
                <a:cs typeface="Open Sans Light" pitchFamily="34" charset="0"/>
              </a:rPr>
              <a:t>电子商务平台</a:t>
            </a:r>
            <a:r>
              <a:rPr lang="zh-CN" altLang="en-US" b="1" dirty="0" smtClean="0">
                <a:solidFill>
                  <a:schemeClr val="bg1"/>
                </a:solidFill>
                <a:latin typeface="微软雅黑" panose="020B0503020204020204" pitchFamily="34" charset="-122"/>
                <a:ea typeface="微软雅黑" panose="020B0503020204020204" pitchFamily="34" charset="-122"/>
                <a:cs typeface="Open Sans Light" pitchFamily="34" charset="0"/>
              </a:rPr>
              <a:t>角度</a:t>
            </a:r>
            <a:endParaRPr lang="zh-CN" altLang="en-US" b="1" dirty="0"/>
          </a:p>
        </p:txBody>
      </p:sp>
      <p:sp>
        <p:nvSpPr>
          <p:cNvPr id="29" name="矩形 28"/>
          <p:cNvSpPr/>
          <p:nvPr/>
        </p:nvSpPr>
        <p:spPr>
          <a:xfrm>
            <a:off x="8919244" y="3102292"/>
            <a:ext cx="1338828"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从企业</a:t>
            </a:r>
            <a:r>
              <a:rPr lang="zh-CN" altLang="en-US" b="1" dirty="0" smtClean="0">
                <a:solidFill>
                  <a:schemeClr val="bg1"/>
                </a:solidFill>
                <a:latin typeface="微软雅黑" panose="020B0503020204020204" pitchFamily="34" charset="-122"/>
                <a:ea typeface="微软雅黑" panose="020B0503020204020204" pitchFamily="34" charset="-122"/>
              </a:rPr>
              <a:t>角度</a:t>
            </a:r>
            <a:endParaRPr lang="zh-CN" altLang="en-US" b="1" dirty="0"/>
          </a:p>
        </p:txBody>
      </p:sp>
    </p:spTree>
    <p:extLst>
      <p:ext uri="{BB962C8B-B14F-4D97-AF65-F5344CB8AC3E}">
        <p14:creationId xmlns:p14="http://schemas.microsoft.com/office/powerpoint/2010/main" val="37281907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458138" y="3891208"/>
            <a:ext cx="2990550" cy="1660451"/>
            <a:chOff x="5819796" y="2500312"/>
            <a:chExt cx="2573264" cy="1428760"/>
          </a:xfrm>
        </p:grpSpPr>
        <p:grpSp>
          <p:nvGrpSpPr>
            <p:cNvPr id="10" name="Group 22"/>
            <p:cNvGrpSpPr/>
            <p:nvPr/>
          </p:nvGrpSpPr>
          <p:grpSpPr>
            <a:xfrm>
              <a:off x="5819796" y="2500312"/>
              <a:ext cx="504804" cy="1428760"/>
              <a:chOff x="5819796" y="2500312"/>
              <a:chExt cx="504804" cy="1428760"/>
            </a:xfrm>
          </p:grpSpPr>
          <p:cxnSp>
            <p:nvCxnSpPr>
              <p:cNvPr id="22"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23"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24" name="Group 30"/>
              <p:cNvGrpSpPr/>
              <p:nvPr/>
            </p:nvGrpSpPr>
            <p:grpSpPr>
              <a:xfrm>
                <a:off x="5955879" y="2671958"/>
                <a:ext cx="260582" cy="163310"/>
                <a:chOff x="1091193" y="3568834"/>
                <a:chExt cx="365425" cy="229016"/>
              </a:xfrm>
              <a:solidFill>
                <a:schemeClr val="bg1"/>
              </a:solidFill>
            </p:grpSpPr>
            <p:sp>
              <p:nvSpPr>
                <p:cNvPr id="25"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26"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27"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1" name="Group 23"/>
            <p:cNvGrpSpPr/>
            <p:nvPr/>
          </p:nvGrpSpPr>
          <p:grpSpPr>
            <a:xfrm>
              <a:off x="6888124" y="2500312"/>
              <a:ext cx="504804" cy="1428760"/>
              <a:chOff x="6888124" y="2500312"/>
              <a:chExt cx="504804" cy="1428760"/>
            </a:xfrm>
          </p:grpSpPr>
          <p:cxnSp>
            <p:nvCxnSpPr>
              <p:cNvPr id="17"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8"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1"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13" name="Group 34"/>
            <p:cNvGrpSpPr/>
            <p:nvPr/>
          </p:nvGrpSpPr>
          <p:grpSpPr>
            <a:xfrm>
              <a:off x="7888256" y="2500312"/>
              <a:ext cx="504804" cy="1428760"/>
              <a:chOff x="7888256" y="2500312"/>
              <a:chExt cx="504804" cy="1428760"/>
            </a:xfrm>
          </p:grpSpPr>
          <p:cxnSp>
            <p:nvCxnSpPr>
              <p:cNvPr id="14"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6"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 name="矩形 2">
            <a:extLst>
              <a:ext uri="{FF2B5EF4-FFF2-40B4-BE49-F238E27FC236}">
                <a16:creationId xmlns:a16="http://schemas.microsoft.com/office/drawing/2014/main" id="{1F404901-36C8-4D2C-AB94-EC4157A098BA}"/>
              </a:ext>
            </a:extLst>
          </p:cNvPr>
          <p:cNvSpPr/>
          <p:nvPr/>
        </p:nvSpPr>
        <p:spPr>
          <a:xfrm>
            <a:off x="0" y="5065059"/>
            <a:ext cx="12192000" cy="1792941"/>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1024531" y="5326639"/>
            <a:ext cx="10388107" cy="1200329"/>
          </a:xfrm>
          <a:prstGeom prst="rect">
            <a:avLst/>
          </a:prstGeom>
        </p:spPr>
        <p:txBody>
          <a:bodyPr wrap="square">
            <a:spAutoFit/>
          </a:bodyPr>
          <a:lstStyle/>
          <a:p>
            <a:pPr algn="ctr">
              <a:lnSpc>
                <a:spcPct val="120000"/>
              </a:lnSpc>
            </a:pPr>
            <a:r>
              <a:rPr lang="en-US" altLang="zh-CN" sz="2000" noProof="1">
                <a:solidFill>
                  <a:schemeClr val="bg1"/>
                </a:solidFill>
                <a:latin typeface="微软雅黑" panose="020B0503020204020204" pitchFamily="34" charset="-122"/>
                <a:ea typeface="微软雅黑" panose="020B0503020204020204" pitchFamily="34" charset="-122"/>
                <a:cs typeface="Open Sans Light" pitchFamily="34" charset="0"/>
              </a:rPr>
              <a:t>1688</a:t>
            </a: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作为阿里巴巴集团的旗舰业务，是国内最大的</a:t>
            </a:r>
            <a:r>
              <a:rPr lang="en-US" altLang="zh-CN" sz="2000" noProof="1">
                <a:solidFill>
                  <a:schemeClr val="bg1"/>
                </a:solidFill>
                <a:latin typeface="微软雅黑" panose="020B0503020204020204" pitchFamily="34" charset="-122"/>
                <a:ea typeface="微软雅黑" panose="020B0503020204020204" pitchFamily="34" charset="-122"/>
                <a:cs typeface="Open Sans Light" pitchFamily="34" charset="0"/>
              </a:rPr>
              <a:t>B2B</a:t>
            </a: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平台，</a:t>
            </a:r>
            <a:r>
              <a:rPr lang="en-US" altLang="zh-CN" sz="2000" noProof="1">
                <a:solidFill>
                  <a:schemeClr val="bg1"/>
                </a:solidFill>
                <a:latin typeface="微软雅黑" panose="020B0503020204020204" pitchFamily="34" charset="-122"/>
                <a:ea typeface="微软雅黑" panose="020B0503020204020204" pitchFamily="34" charset="-122"/>
                <a:cs typeface="Open Sans Light" pitchFamily="34" charset="0"/>
              </a:rPr>
              <a:t>1688</a:t>
            </a: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是全球首个</a:t>
            </a:r>
            <a:r>
              <a:rPr lang="en-US" altLang="zh-CN" sz="2000" noProof="1">
                <a:solidFill>
                  <a:schemeClr val="bg1"/>
                </a:solidFill>
                <a:latin typeface="微软雅黑" panose="020B0503020204020204" pitchFamily="34" charset="-122"/>
                <a:ea typeface="微软雅黑" panose="020B0503020204020204" pitchFamily="34" charset="-122"/>
                <a:cs typeface="Open Sans Light" pitchFamily="34" charset="0"/>
              </a:rPr>
              <a:t>B</a:t>
            </a: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类（企业）注册用户超过</a:t>
            </a:r>
            <a:r>
              <a:rPr lang="en-US" altLang="zh-CN" sz="2000" noProof="1">
                <a:solidFill>
                  <a:schemeClr val="bg1"/>
                </a:solidFill>
                <a:latin typeface="微软雅黑" panose="020B0503020204020204" pitchFamily="34" charset="-122"/>
                <a:ea typeface="微软雅黑" panose="020B0503020204020204" pitchFamily="34" charset="-122"/>
                <a:cs typeface="Open Sans Light" pitchFamily="34" charset="0"/>
              </a:rPr>
              <a:t>1.2</a:t>
            </a: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亿的平台，每天超过</a:t>
            </a:r>
            <a:r>
              <a:rPr lang="en-US" altLang="zh-CN" sz="2000" noProof="1">
                <a:solidFill>
                  <a:schemeClr val="bg1"/>
                </a:solidFill>
                <a:latin typeface="微软雅黑" panose="020B0503020204020204" pitchFamily="34" charset="-122"/>
                <a:ea typeface="微软雅黑" panose="020B0503020204020204" pitchFamily="34" charset="-122"/>
                <a:cs typeface="Open Sans Light" pitchFamily="34" charset="0"/>
              </a:rPr>
              <a:t>1 200</a:t>
            </a: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万客户来访，每天产生</a:t>
            </a:r>
            <a:r>
              <a:rPr lang="en-US" altLang="zh-CN" sz="2000" noProof="1">
                <a:solidFill>
                  <a:schemeClr val="bg1"/>
                </a:solidFill>
                <a:latin typeface="微软雅黑" panose="020B0503020204020204" pitchFamily="34" charset="-122"/>
                <a:ea typeface="微软雅黑" panose="020B0503020204020204" pitchFamily="34" charset="-122"/>
                <a:cs typeface="Open Sans Light" pitchFamily="34" charset="0"/>
              </a:rPr>
              <a:t>1.5</a:t>
            </a: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亿次浏览，有</a:t>
            </a:r>
            <a:r>
              <a:rPr lang="en-US" altLang="zh-CN" sz="2000" noProof="1">
                <a:solidFill>
                  <a:schemeClr val="bg1"/>
                </a:solidFill>
                <a:latin typeface="微软雅黑" panose="020B0503020204020204" pitchFamily="34" charset="-122"/>
                <a:ea typeface="微软雅黑" panose="020B0503020204020204" pitchFamily="34" charset="-122"/>
                <a:cs typeface="Open Sans Light" pitchFamily="34" charset="0"/>
              </a:rPr>
              <a:t>1 000</a:t>
            </a: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万企业开通公司商铺，覆盖服装、家居、工业等</a:t>
            </a:r>
            <a:r>
              <a:rPr lang="en-US" altLang="zh-CN" sz="2000" noProof="1">
                <a:solidFill>
                  <a:schemeClr val="bg1"/>
                </a:solidFill>
                <a:latin typeface="微软雅黑" panose="020B0503020204020204" pitchFamily="34" charset="-122"/>
                <a:ea typeface="微软雅黑" panose="020B0503020204020204" pitchFamily="34" charset="-122"/>
                <a:cs typeface="Open Sans Light" pitchFamily="34" charset="0"/>
              </a:rPr>
              <a:t>49</a:t>
            </a: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个一级行业，</a:t>
            </a:r>
            <a:r>
              <a:rPr lang="en-US" altLang="zh-CN" sz="2000" noProof="1">
                <a:solidFill>
                  <a:schemeClr val="bg1"/>
                </a:solidFill>
                <a:latin typeface="微软雅黑" panose="020B0503020204020204" pitchFamily="34" charset="-122"/>
                <a:ea typeface="微软雅黑" panose="020B0503020204020204" pitchFamily="34" charset="-122"/>
                <a:cs typeface="Open Sans Light" pitchFamily="34" charset="0"/>
              </a:rPr>
              <a:t>1 709</a:t>
            </a: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个二级行业</a:t>
            </a:r>
            <a:endParaRPr lang="en-US" sz="2000"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8" y="562530"/>
            <a:ext cx="7046814"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rgbClr val="524F6A"/>
                </a:solidFill>
                <a:latin typeface="微软雅黑" panose="020B0503020204020204" pitchFamily="34" charset="-122"/>
                <a:ea typeface="微软雅黑" panose="020B0503020204020204" pitchFamily="34" charset="-122"/>
              </a:rPr>
              <a:t>主要</a:t>
            </a:r>
            <a:r>
              <a:rPr lang="en-US" altLang="zh-CN" sz="3200" b="1" dirty="0" smtClean="0">
                <a:solidFill>
                  <a:srgbClr val="524F6A"/>
                </a:solidFill>
                <a:latin typeface="微软雅黑" panose="020B0503020204020204" pitchFamily="34" charset="-122"/>
                <a:ea typeface="微软雅黑" panose="020B0503020204020204" pitchFamily="34" charset="-122"/>
              </a:rPr>
              <a:t>B2B</a:t>
            </a: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zh-CN" altLang="en-US" sz="3200" b="1" dirty="0" smtClean="0">
                <a:solidFill>
                  <a:srgbClr val="524F6A"/>
                </a:solidFill>
                <a:latin typeface="微软雅黑" panose="020B0503020204020204" pitchFamily="34" charset="-122"/>
                <a:ea typeface="微软雅黑" panose="020B0503020204020204" pitchFamily="34" charset="-122"/>
              </a:rPr>
              <a:t>平台</a:t>
            </a:r>
            <a:r>
              <a:rPr lang="en-US" altLang="zh-CN" sz="3200" b="1" dirty="0">
                <a:solidFill>
                  <a:srgbClr val="524F6A"/>
                </a:solidFill>
                <a:latin typeface="微软雅黑" panose="020B0503020204020204" pitchFamily="34" charset="-122"/>
                <a:ea typeface="微软雅黑" panose="020B0503020204020204" pitchFamily="34" charset="-122"/>
              </a:rPr>
              <a:t>——</a:t>
            </a:r>
            <a:r>
              <a:rPr lang="en-US" altLang="zh-CN" sz="3200" b="1" dirty="0" smtClean="0">
                <a:solidFill>
                  <a:srgbClr val="524F6A"/>
                </a:solidFill>
                <a:latin typeface="微软雅黑" panose="020B0503020204020204" pitchFamily="34" charset="-122"/>
                <a:ea typeface="微软雅黑" panose="020B0503020204020204" pitchFamily="34" charset="-122"/>
              </a:rPr>
              <a:t>1688</a:t>
            </a:r>
            <a:endParaRPr lang="zh-CN" altLang="en-US" sz="3200" b="1" dirty="0">
              <a:solidFill>
                <a:srgbClr val="524F6A"/>
              </a:solidFill>
              <a:latin typeface="微软雅黑" panose="020B0503020204020204" pitchFamily="34" charset="-122"/>
              <a:ea typeface="微软雅黑" panose="020B0503020204020204" pitchFamily="34" charset="-122"/>
            </a:endParaRPr>
          </a:p>
        </p:txBody>
      </p:sp>
      <p:pic>
        <p:nvPicPr>
          <p:cNvPr id="7" name="图片 6"/>
          <p:cNvPicPr/>
          <p:nvPr/>
        </p:nvPicPr>
        <p:blipFill>
          <a:blip r:embed="rId3" cstate="print">
            <a:extLst>
              <a:ext uri="{28A0092B-C50C-407E-A947-70E740481C1C}">
                <a14:useLocalDpi xmlns:a14="http://schemas.microsoft.com/office/drawing/2010/main" val="0"/>
              </a:ext>
            </a:extLst>
          </a:blip>
          <a:stretch>
            <a:fillRect/>
          </a:stretch>
        </p:blipFill>
        <p:spPr>
          <a:xfrm>
            <a:off x="1058599" y="2189241"/>
            <a:ext cx="4496592" cy="2083886"/>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4" name="矩形 3"/>
          <p:cNvSpPr/>
          <p:nvPr/>
        </p:nvSpPr>
        <p:spPr>
          <a:xfrm>
            <a:off x="6433768" y="2121081"/>
            <a:ext cx="4830501" cy="1538370"/>
          </a:xfrm>
          <a:prstGeom prst="rect">
            <a:avLst/>
          </a:prstGeom>
        </p:spPr>
        <p:txBody>
          <a:bodyPr wrap="square">
            <a:spAutoFit/>
          </a:bodyPr>
          <a:lstStyle/>
          <a:p>
            <a:pPr>
              <a:lnSpc>
                <a:spcPct val="120000"/>
              </a:lnSpc>
            </a:pP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1688</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的优势在于开放性和商家的丰富度，能够提供企业采购涵盖的所有类目；该平台帮助各企业降低采购成本</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20%</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以上，提升采购效率</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50%</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以上</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863017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458138" y="3891208"/>
            <a:ext cx="2990550" cy="1660451"/>
            <a:chOff x="5819796" y="2500312"/>
            <a:chExt cx="2573264" cy="1428760"/>
          </a:xfrm>
        </p:grpSpPr>
        <p:grpSp>
          <p:nvGrpSpPr>
            <p:cNvPr id="10" name="Group 22"/>
            <p:cNvGrpSpPr/>
            <p:nvPr/>
          </p:nvGrpSpPr>
          <p:grpSpPr>
            <a:xfrm>
              <a:off x="5819796" y="2500312"/>
              <a:ext cx="504804" cy="1428760"/>
              <a:chOff x="5819796" y="2500312"/>
              <a:chExt cx="504804" cy="1428760"/>
            </a:xfrm>
          </p:grpSpPr>
          <p:cxnSp>
            <p:nvCxnSpPr>
              <p:cNvPr id="22"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23"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24" name="Group 30"/>
              <p:cNvGrpSpPr/>
              <p:nvPr/>
            </p:nvGrpSpPr>
            <p:grpSpPr>
              <a:xfrm>
                <a:off x="5955879" y="2671958"/>
                <a:ext cx="260582" cy="163310"/>
                <a:chOff x="1091193" y="3568834"/>
                <a:chExt cx="365425" cy="229016"/>
              </a:xfrm>
              <a:solidFill>
                <a:schemeClr val="bg1"/>
              </a:solidFill>
            </p:grpSpPr>
            <p:sp>
              <p:nvSpPr>
                <p:cNvPr id="25"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26"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27"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1" name="Group 23"/>
            <p:cNvGrpSpPr/>
            <p:nvPr/>
          </p:nvGrpSpPr>
          <p:grpSpPr>
            <a:xfrm>
              <a:off x="6888124" y="2500312"/>
              <a:ext cx="504804" cy="1428760"/>
              <a:chOff x="6888124" y="2500312"/>
              <a:chExt cx="504804" cy="1428760"/>
            </a:xfrm>
          </p:grpSpPr>
          <p:cxnSp>
            <p:nvCxnSpPr>
              <p:cNvPr id="17"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8"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1"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13" name="Group 34"/>
            <p:cNvGrpSpPr/>
            <p:nvPr/>
          </p:nvGrpSpPr>
          <p:grpSpPr>
            <a:xfrm>
              <a:off x="7888256" y="2500312"/>
              <a:ext cx="504804" cy="1428760"/>
              <a:chOff x="7888256" y="2500312"/>
              <a:chExt cx="504804" cy="1428760"/>
            </a:xfrm>
          </p:grpSpPr>
          <p:cxnSp>
            <p:nvCxnSpPr>
              <p:cNvPr id="14"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6"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 name="矩形 2">
            <a:extLst>
              <a:ext uri="{FF2B5EF4-FFF2-40B4-BE49-F238E27FC236}">
                <a16:creationId xmlns:a16="http://schemas.microsoft.com/office/drawing/2014/main" id="{1F404901-36C8-4D2C-AB94-EC4157A098BA}"/>
              </a:ext>
            </a:extLst>
          </p:cNvPr>
          <p:cNvSpPr/>
          <p:nvPr/>
        </p:nvSpPr>
        <p:spPr>
          <a:xfrm>
            <a:off x="0" y="5065059"/>
            <a:ext cx="12192000" cy="1792941"/>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855647" y="5382039"/>
            <a:ext cx="10881082" cy="1089529"/>
          </a:xfrm>
          <a:prstGeom prst="rect">
            <a:avLst/>
          </a:prstGeom>
        </p:spPr>
        <p:txBody>
          <a:bodyPr wrap="square">
            <a:spAutoFit/>
          </a:bodyPr>
          <a:lstStyle/>
          <a:p>
            <a:pPr>
              <a:lnSpc>
                <a:spcPct val="120000"/>
              </a:lnSpc>
            </a:pPr>
            <a:r>
              <a:rPr lang="zh-CN" altLang="en-US" noProof="1">
                <a:solidFill>
                  <a:schemeClr val="bg1"/>
                </a:solidFill>
                <a:latin typeface="微软雅黑" panose="020B0503020204020204" pitchFamily="34" charset="-122"/>
                <a:ea typeface="微软雅黑" panose="020B0503020204020204" pitchFamily="34" charset="-122"/>
                <a:cs typeface="Open Sans Light" pitchFamily="34" charset="0"/>
              </a:rPr>
              <a:t>慧聪网买家总量超过</a:t>
            </a:r>
            <a:r>
              <a:rPr lang="en-US" altLang="zh-CN" noProof="1">
                <a:solidFill>
                  <a:schemeClr val="bg1"/>
                </a:solidFill>
                <a:latin typeface="微软雅黑" panose="020B0503020204020204" pitchFamily="34" charset="-122"/>
                <a:ea typeface="微软雅黑" panose="020B0503020204020204" pitchFamily="34" charset="-122"/>
                <a:cs typeface="Open Sans Light" pitchFamily="34" charset="0"/>
              </a:rPr>
              <a:t>800</a:t>
            </a:r>
            <a:r>
              <a:rPr lang="zh-CN" altLang="en-US" noProof="1">
                <a:solidFill>
                  <a:schemeClr val="bg1"/>
                </a:solidFill>
                <a:latin typeface="微软雅黑" panose="020B0503020204020204" pitchFamily="34" charset="-122"/>
                <a:ea typeface="微软雅黑" panose="020B0503020204020204" pitchFamily="34" charset="-122"/>
                <a:cs typeface="Open Sans Light" pitchFamily="34" charset="0"/>
              </a:rPr>
              <a:t>万家，日新增当天采购商机</a:t>
            </a:r>
            <a:r>
              <a:rPr lang="en-US" altLang="zh-CN" noProof="1" smtClean="0">
                <a:solidFill>
                  <a:schemeClr val="bg1"/>
                </a:solidFill>
                <a:latin typeface="微软雅黑" panose="020B0503020204020204" pitchFamily="34" charset="-122"/>
                <a:ea typeface="微软雅黑" panose="020B0503020204020204" pitchFamily="34" charset="-122"/>
                <a:cs typeface="Open Sans Light" pitchFamily="34" charset="0"/>
              </a:rPr>
              <a:t>5000</a:t>
            </a:r>
            <a:r>
              <a:rPr lang="zh-CN" altLang="en-US" noProof="1">
                <a:solidFill>
                  <a:schemeClr val="bg1"/>
                </a:solidFill>
                <a:latin typeface="微软雅黑" panose="020B0503020204020204" pitchFamily="34" charset="-122"/>
                <a:ea typeface="微软雅黑" panose="020B0503020204020204" pitchFamily="34" charset="-122"/>
                <a:cs typeface="Open Sans Light" pitchFamily="34" charset="0"/>
              </a:rPr>
              <a:t>多条。买卖通会员不仅可以通过商务中心来查询符合自己需要的采购信息，亲自订阅采购商机，还可以通过专门在线洽谈会，即时通讯工具获得一手采购信息。企业可以通过买卖通建立起集合产品展示、企业推广、在线洽谈、身份认证等多种功能的网络商铺</a:t>
            </a:r>
            <a:endParaRPr lang="en-US"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8" y="562530"/>
            <a:ext cx="7046814"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rgbClr val="524F6A"/>
                </a:solidFill>
                <a:latin typeface="微软雅黑" panose="020B0503020204020204" pitchFamily="34" charset="-122"/>
                <a:ea typeface="微软雅黑" panose="020B0503020204020204" pitchFamily="34" charset="-122"/>
              </a:rPr>
              <a:t>主要</a:t>
            </a:r>
            <a:r>
              <a:rPr lang="en-US" altLang="zh-CN" sz="3200" b="1" dirty="0" smtClean="0">
                <a:solidFill>
                  <a:srgbClr val="524F6A"/>
                </a:solidFill>
                <a:latin typeface="微软雅黑" panose="020B0503020204020204" pitchFamily="34" charset="-122"/>
                <a:ea typeface="微软雅黑" panose="020B0503020204020204" pitchFamily="34" charset="-122"/>
              </a:rPr>
              <a:t>B2B</a:t>
            </a: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zh-CN" altLang="en-US" sz="3200" b="1" dirty="0" smtClean="0">
                <a:solidFill>
                  <a:srgbClr val="524F6A"/>
                </a:solidFill>
                <a:latin typeface="微软雅黑" panose="020B0503020204020204" pitchFamily="34" charset="-122"/>
                <a:ea typeface="微软雅黑" panose="020B0503020204020204" pitchFamily="34" charset="-122"/>
              </a:rPr>
              <a:t>平台</a:t>
            </a:r>
            <a:r>
              <a:rPr lang="en-US" altLang="zh-CN" sz="3200" b="1" dirty="0" smtClean="0">
                <a:solidFill>
                  <a:srgbClr val="524F6A"/>
                </a:solidFill>
                <a:latin typeface="微软雅黑" panose="020B0503020204020204" pitchFamily="34" charset="-122"/>
                <a:ea typeface="微软雅黑" panose="020B0503020204020204" pitchFamily="34" charset="-122"/>
              </a:rPr>
              <a:t>——</a:t>
            </a:r>
            <a:r>
              <a:rPr lang="zh-CN" altLang="en-US" sz="3200" b="1" dirty="0">
                <a:solidFill>
                  <a:srgbClr val="524F6A"/>
                </a:solidFill>
                <a:latin typeface="微软雅黑" panose="020B0503020204020204" pitchFamily="34" charset="-122"/>
                <a:ea typeface="微软雅黑" panose="020B0503020204020204" pitchFamily="34" charset="-122"/>
              </a:rPr>
              <a:t>慧聪网</a:t>
            </a:r>
          </a:p>
        </p:txBody>
      </p:sp>
      <p:sp>
        <p:nvSpPr>
          <p:cNvPr id="4" name="矩形 3"/>
          <p:cNvSpPr/>
          <p:nvPr/>
        </p:nvSpPr>
        <p:spPr>
          <a:xfrm>
            <a:off x="6433768" y="2121081"/>
            <a:ext cx="4830501" cy="1538370"/>
          </a:xfrm>
          <a:prstGeom prst="rect">
            <a:avLst/>
          </a:prstGeom>
        </p:spPr>
        <p:txBody>
          <a:bodyPr wrap="square">
            <a:sp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作为一个</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B2B</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网站，慧聪商务网通过企业上网解决方案、网络营销、商务服务及专业市场四大部分的功能提供全面、完整、多选择的服务，以此获取利润</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8" name="图片 27"/>
          <p:cNvPicPr/>
          <p:nvPr/>
        </p:nvPicPr>
        <p:blipFill>
          <a:blip r:embed="rId3">
            <a:extLst>
              <a:ext uri="{28A0092B-C50C-407E-A947-70E740481C1C}">
                <a14:useLocalDpi xmlns:a14="http://schemas.microsoft.com/office/drawing/2010/main" val="0"/>
              </a:ext>
            </a:extLst>
          </a:blip>
          <a:stretch>
            <a:fillRect/>
          </a:stretch>
        </p:blipFill>
        <p:spPr>
          <a:xfrm>
            <a:off x="1119833" y="2552913"/>
            <a:ext cx="4542024" cy="1664495"/>
          </a:xfrm>
          <a:prstGeom prst="rect">
            <a:avLst/>
          </a:prstGeom>
          <a:ln>
            <a:solidFill>
              <a:schemeClr val="bg1">
                <a:lumMod val="8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78349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458138" y="4018529"/>
            <a:ext cx="2990550" cy="1660451"/>
            <a:chOff x="5819796" y="2500312"/>
            <a:chExt cx="2573264" cy="1428760"/>
          </a:xfrm>
        </p:grpSpPr>
        <p:grpSp>
          <p:nvGrpSpPr>
            <p:cNvPr id="10" name="Group 22"/>
            <p:cNvGrpSpPr/>
            <p:nvPr/>
          </p:nvGrpSpPr>
          <p:grpSpPr>
            <a:xfrm>
              <a:off x="5819796" y="2500312"/>
              <a:ext cx="504804" cy="1428760"/>
              <a:chOff x="5819796" y="2500312"/>
              <a:chExt cx="504804" cy="1428760"/>
            </a:xfrm>
          </p:grpSpPr>
          <p:cxnSp>
            <p:nvCxnSpPr>
              <p:cNvPr id="22"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23"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24" name="Group 30"/>
              <p:cNvGrpSpPr/>
              <p:nvPr/>
            </p:nvGrpSpPr>
            <p:grpSpPr>
              <a:xfrm>
                <a:off x="5955879" y="2671958"/>
                <a:ext cx="260582" cy="163310"/>
                <a:chOff x="1091193" y="3568834"/>
                <a:chExt cx="365425" cy="229016"/>
              </a:xfrm>
              <a:solidFill>
                <a:schemeClr val="bg1"/>
              </a:solidFill>
            </p:grpSpPr>
            <p:sp>
              <p:nvSpPr>
                <p:cNvPr id="25"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26"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27"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1" name="Group 23"/>
            <p:cNvGrpSpPr/>
            <p:nvPr/>
          </p:nvGrpSpPr>
          <p:grpSpPr>
            <a:xfrm>
              <a:off x="6888124" y="2500312"/>
              <a:ext cx="504804" cy="1428760"/>
              <a:chOff x="6888124" y="2500312"/>
              <a:chExt cx="504804" cy="1428760"/>
            </a:xfrm>
          </p:grpSpPr>
          <p:cxnSp>
            <p:nvCxnSpPr>
              <p:cNvPr id="17"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8"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21"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13" name="Group 34"/>
            <p:cNvGrpSpPr/>
            <p:nvPr/>
          </p:nvGrpSpPr>
          <p:grpSpPr>
            <a:xfrm>
              <a:off x="7888256" y="2500312"/>
              <a:ext cx="504804" cy="1428760"/>
              <a:chOff x="7888256" y="2500312"/>
              <a:chExt cx="504804" cy="1428760"/>
            </a:xfrm>
          </p:grpSpPr>
          <p:cxnSp>
            <p:nvCxnSpPr>
              <p:cNvPr id="14"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6"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sp>
        <p:nvSpPr>
          <p:cNvPr id="3" name="矩形 2">
            <a:extLst>
              <a:ext uri="{FF2B5EF4-FFF2-40B4-BE49-F238E27FC236}">
                <a16:creationId xmlns:a16="http://schemas.microsoft.com/office/drawing/2014/main" id="{1F404901-36C8-4D2C-AB94-EC4157A098BA}"/>
              </a:ext>
            </a:extLst>
          </p:cNvPr>
          <p:cNvSpPr/>
          <p:nvPr/>
        </p:nvSpPr>
        <p:spPr>
          <a:xfrm>
            <a:off x="0" y="5065059"/>
            <a:ext cx="12192000" cy="1792941"/>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4"/>
          <p:cNvSpPr/>
          <p:nvPr/>
        </p:nvSpPr>
        <p:spPr>
          <a:xfrm>
            <a:off x="855647" y="5382039"/>
            <a:ext cx="10881082" cy="830997"/>
          </a:xfrm>
          <a:prstGeom prst="rect">
            <a:avLst/>
          </a:prstGeom>
        </p:spPr>
        <p:txBody>
          <a:bodyPr wrap="square">
            <a:spAutoFit/>
          </a:bodyPr>
          <a:lstStyle/>
          <a:p>
            <a:pPr>
              <a:lnSpc>
                <a:spcPct val="120000"/>
              </a:lnSpc>
            </a:pP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敦煌网是国内首个为中小企业提供</a:t>
            </a:r>
            <a:r>
              <a:rPr lang="en-US" altLang="zh-CN" sz="2000" noProof="1">
                <a:solidFill>
                  <a:schemeClr val="bg1"/>
                </a:solidFill>
                <a:latin typeface="微软雅黑" panose="020B0503020204020204" pitchFamily="34" charset="-122"/>
                <a:ea typeface="微软雅黑" panose="020B0503020204020204" pitchFamily="34" charset="-122"/>
                <a:cs typeface="Open Sans Light" pitchFamily="34" charset="0"/>
              </a:rPr>
              <a:t>B2B</a:t>
            </a:r>
            <a:r>
              <a:rPr lang="zh-CN" altLang="en-US" sz="2000" noProof="1">
                <a:solidFill>
                  <a:schemeClr val="bg1"/>
                </a:solidFill>
                <a:latin typeface="微软雅黑" panose="020B0503020204020204" pitchFamily="34" charset="-122"/>
                <a:ea typeface="微软雅黑" panose="020B0503020204020204" pitchFamily="34" charset="-122"/>
                <a:cs typeface="Open Sans Light" pitchFamily="34" charset="0"/>
              </a:rPr>
              <a:t>网上交易的网站。该平台专注于外贸交易市场，它采取佣金制，免注册费，只在买卖双方交易成功后收取费用</a:t>
            </a:r>
            <a:endParaRPr lang="en-US" sz="2000" noProof="1">
              <a:solidFill>
                <a:schemeClr val="bg1"/>
              </a:solidFill>
              <a:latin typeface="微软雅黑" panose="020B0503020204020204" pitchFamily="34" charset="-122"/>
              <a:ea typeface="微软雅黑" panose="020B0503020204020204" pitchFamily="34" charset="-122"/>
              <a:cs typeface="Open Sans Light" pitchFamily="34" charset="0"/>
            </a:endParaRPr>
          </a:p>
        </p:txBody>
      </p:sp>
      <p:sp>
        <p:nvSpPr>
          <p:cNvPr id="19" name="文本框 18"/>
          <p:cNvSpPr txBox="1"/>
          <p:nvPr/>
        </p:nvSpPr>
        <p:spPr>
          <a:xfrm>
            <a:off x="742948" y="562530"/>
            <a:ext cx="7046814" cy="584775"/>
          </a:xfrm>
          <a:prstGeom prst="rect">
            <a:avLst/>
          </a:prstGeom>
          <a:noFill/>
        </p:spPr>
        <p:txBody>
          <a:bodyPr wrap="square" rtlCol="0">
            <a:spAutoFit/>
          </a:bodyPr>
          <a:lstStyle/>
          <a:p>
            <a:pPr marL="457200" indent="-457200">
              <a:buFont typeface="Wingdings" panose="05000000000000000000" pitchFamily="2" charset="2"/>
              <a:buChar char="l"/>
            </a:pPr>
            <a:r>
              <a:rPr lang="zh-CN" altLang="en-US" sz="3200" b="1" dirty="0" smtClean="0">
                <a:solidFill>
                  <a:srgbClr val="524F6A"/>
                </a:solidFill>
                <a:latin typeface="微软雅黑" panose="020B0503020204020204" pitchFamily="34" charset="-122"/>
                <a:ea typeface="微软雅黑" panose="020B0503020204020204" pitchFamily="34" charset="-122"/>
              </a:rPr>
              <a:t>主要</a:t>
            </a:r>
            <a:r>
              <a:rPr lang="en-US" altLang="zh-CN" sz="3200" b="1" dirty="0" smtClean="0">
                <a:solidFill>
                  <a:srgbClr val="524F6A"/>
                </a:solidFill>
                <a:latin typeface="微软雅黑" panose="020B0503020204020204" pitchFamily="34" charset="-122"/>
                <a:ea typeface="微软雅黑" panose="020B0503020204020204" pitchFamily="34" charset="-122"/>
              </a:rPr>
              <a:t>B2B</a:t>
            </a:r>
            <a:r>
              <a:rPr lang="zh-CN" altLang="en-US" sz="3200" b="1" dirty="0">
                <a:solidFill>
                  <a:srgbClr val="524F6A"/>
                </a:solidFill>
                <a:latin typeface="微软雅黑" panose="020B0503020204020204" pitchFamily="34" charset="-122"/>
                <a:ea typeface="微软雅黑" panose="020B0503020204020204" pitchFamily="34" charset="-122"/>
              </a:rPr>
              <a:t>电子商务</a:t>
            </a:r>
            <a:r>
              <a:rPr lang="zh-CN" altLang="en-US" sz="3200" b="1" dirty="0" smtClean="0">
                <a:solidFill>
                  <a:srgbClr val="524F6A"/>
                </a:solidFill>
                <a:latin typeface="微软雅黑" panose="020B0503020204020204" pitchFamily="34" charset="-122"/>
                <a:ea typeface="微软雅黑" panose="020B0503020204020204" pitchFamily="34" charset="-122"/>
              </a:rPr>
              <a:t>平台</a:t>
            </a:r>
            <a:r>
              <a:rPr lang="en-US" altLang="zh-CN" sz="3200" b="1" dirty="0" smtClean="0">
                <a:solidFill>
                  <a:srgbClr val="524F6A"/>
                </a:solidFill>
                <a:latin typeface="微软雅黑" panose="020B0503020204020204" pitchFamily="34" charset="-122"/>
                <a:ea typeface="微软雅黑" panose="020B0503020204020204" pitchFamily="34" charset="-122"/>
              </a:rPr>
              <a:t>——</a:t>
            </a:r>
            <a:r>
              <a:rPr lang="zh-CN" altLang="en-US" sz="3200" b="1" dirty="0">
                <a:solidFill>
                  <a:srgbClr val="524F6A"/>
                </a:solidFill>
                <a:latin typeface="微软雅黑" panose="020B0503020204020204" pitchFamily="34" charset="-122"/>
                <a:ea typeface="微软雅黑" panose="020B0503020204020204" pitchFamily="34" charset="-122"/>
              </a:rPr>
              <a:t>敦煌网</a:t>
            </a:r>
          </a:p>
        </p:txBody>
      </p:sp>
      <p:sp>
        <p:nvSpPr>
          <p:cNvPr id="4" name="矩形 3"/>
          <p:cNvSpPr/>
          <p:nvPr/>
        </p:nvSpPr>
        <p:spPr>
          <a:xfrm>
            <a:off x="6433768" y="2121081"/>
            <a:ext cx="4830501" cy="1726178"/>
          </a:xfrm>
          <a:prstGeom prst="rect">
            <a:avLst/>
          </a:prstGeom>
        </p:spPr>
        <p:txBody>
          <a:bodyPr wrap="square">
            <a:spAutoFit/>
          </a:bodyPr>
          <a:lstStyle/>
          <a:p>
            <a:pPr>
              <a:lnSpc>
                <a:spcPct val="12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2017</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年敦煌网海外数字贸易中心落地</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7</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个国家，组建当地地推团队，覆盖数百多形式推广渠道。</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2018</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年除了在美加澳新持续发力外，敦煌网还将在拉美、俄语区等新兴市场投入更多资源，引爆新的市场增量</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9" name="图片 28"/>
          <p:cNvPicPr/>
          <p:nvPr/>
        </p:nvPicPr>
        <p:blipFill>
          <a:blip r:embed="rId3" cstate="print">
            <a:extLst>
              <a:ext uri="{28A0092B-C50C-407E-A947-70E740481C1C}">
                <a14:useLocalDpi xmlns:a14="http://schemas.microsoft.com/office/drawing/2010/main" val="0"/>
              </a:ext>
            </a:extLst>
          </a:blip>
          <a:stretch>
            <a:fillRect/>
          </a:stretch>
        </p:blipFill>
        <p:spPr>
          <a:xfrm>
            <a:off x="1155177" y="2202433"/>
            <a:ext cx="4702939" cy="1975234"/>
          </a:xfrm>
          <a:prstGeom prst="rect">
            <a:avLst/>
          </a:prstGeom>
          <a:solidFill>
            <a:schemeClr val="bg1">
              <a:lumMod val="85000"/>
            </a:schemeClr>
          </a:solidFill>
          <a:ln>
            <a:solidFill>
              <a:schemeClr val="bg1">
                <a:lumMod val="8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837012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p:nvPr>
            <p:custDataLst>
              <p:tags r:id="rId3"/>
            </p:custDataLst>
          </p:nvPr>
        </p:nvSpPr>
        <p:spPr>
          <a:xfrm>
            <a:off x="2878015" y="2945424"/>
            <a:ext cx="1604708" cy="780175"/>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 name="connsiteX0" fmla="*/ 0 w 943532"/>
              <a:gd name="connsiteY0" fmla="*/ 0 h 360040"/>
              <a:gd name="connsiteX1" fmla="*/ 943532 w 943532"/>
              <a:gd name="connsiteY1" fmla="*/ 0 h 360040"/>
              <a:gd name="connsiteX2" fmla="*/ 709373 w 943532"/>
              <a:gd name="connsiteY2" fmla="*/ 188135 h 360040"/>
              <a:gd name="connsiteX3" fmla="*/ 943532 w 943532"/>
              <a:gd name="connsiteY3" fmla="*/ 360040 h 360040"/>
              <a:gd name="connsiteX4" fmla="*/ 0 w 943532"/>
              <a:gd name="connsiteY4" fmla="*/ 360040 h 360040"/>
              <a:gd name="connsiteX5" fmla="*/ 0 w 943532"/>
              <a:gd name="connsiteY5" fmla="*/ 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32" h="360040">
                <a:moveTo>
                  <a:pt x="0" y="0"/>
                </a:moveTo>
                <a:lnTo>
                  <a:pt x="943532" y="0"/>
                </a:lnTo>
                <a:lnTo>
                  <a:pt x="709373" y="188135"/>
                </a:lnTo>
                <a:lnTo>
                  <a:pt x="943532" y="360040"/>
                </a:lnTo>
                <a:lnTo>
                  <a:pt x="0" y="360040"/>
                </a:lnTo>
                <a:lnTo>
                  <a:pt x="0" y="0"/>
                </a:lnTo>
                <a:close/>
              </a:path>
            </a:pathLst>
          </a:custGeom>
          <a:solidFill>
            <a:srgbClr val="FFB7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52000" bIns="0" rtlCol="0" anchor="ct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NO.2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5" name="MH_Title"/>
          <p:cNvSpPr/>
          <p:nvPr>
            <p:custDataLst>
              <p:tags r:id="rId4"/>
            </p:custDataLst>
          </p:nvPr>
        </p:nvSpPr>
        <p:spPr>
          <a:xfrm flipH="1">
            <a:off x="4296053" y="2954216"/>
            <a:ext cx="5150938" cy="780175"/>
          </a:xfrm>
          <a:prstGeom prst="homePlate">
            <a:avLst>
              <a:gd name="adj" fmla="val 54460"/>
            </a:avLst>
          </a:prstGeom>
          <a:solidFill>
            <a:srgbClr val="4DB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rmAutofit/>
          </a:bodyPr>
          <a:lstStyle/>
          <a:p>
            <a:pPr algn="ctr"/>
            <a:r>
              <a:rPr lang="en-US" altLang="zh-CN" sz="3200" b="1" dirty="0">
                <a:solidFill>
                  <a:srgbClr val="FFFFFF"/>
                </a:solidFill>
                <a:latin typeface="Arial Black" panose="020B0A04020102020204" pitchFamily="34" charset="0"/>
                <a:ea typeface="微软雅黑" panose="020B0503020204020204" pitchFamily="34" charset="-122"/>
              </a:rPr>
              <a:t>1688</a:t>
            </a:r>
            <a:r>
              <a:rPr lang="zh-CN" altLang="en-US" sz="3200" b="1" dirty="0">
                <a:solidFill>
                  <a:srgbClr val="FFFFFF"/>
                </a:solidFill>
                <a:latin typeface="Arial Black" panose="020B0A04020102020204" pitchFamily="34" charset="0"/>
                <a:ea typeface="微软雅黑" panose="020B0503020204020204" pitchFamily="34" charset="-122"/>
              </a:rPr>
              <a:t>平台操作</a:t>
            </a:r>
          </a:p>
        </p:txBody>
      </p:sp>
      <p:sp>
        <p:nvSpPr>
          <p:cNvPr id="3" name="MH_Number"/>
          <p:cNvSpPr/>
          <p:nvPr>
            <p:custDataLst>
              <p:tags r:id="rId5"/>
            </p:custDataLst>
          </p:nvPr>
        </p:nvSpPr>
        <p:spPr>
          <a:xfrm>
            <a:off x="3354337" y="3051915"/>
            <a:ext cx="412292" cy="584775"/>
          </a:xfrm>
          <a:prstGeom prst="rect">
            <a:avLst/>
          </a:prstGeom>
        </p:spPr>
        <p:txBody>
          <a:bodyPr wrap="square" lIns="0" tIns="0" rIns="0" bIns="0" anchor="ctr" anchorCtr="0">
            <a:noAutofit/>
          </a:bodyPr>
          <a:lstStyle/>
          <a:p>
            <a:pPr algn="ctr"/>
            <a:endParaRPr lang="zh-CN" altLang="en-US" sz="2400" dirty="0">
              <a:ea typeface="微软雅黑" panose="020B0503020204020204" pitchFamily="34" charset="-122"/>
            </a:endParaRPr>
          </a:p>
        </p:txBody>
      </p:sp>
      <p:sp>
        <p:nvSpPr>
          <p:cNvPr id="7" name="Freeform 26">
            <a:extLst>
              <a:ext uri="{FF2B5EF4-FFF2-40B4-BE49-F238E27FC236}">
                <a16:creationId xmlns:a16="http://schemas.microsoft.com/office/drawing/2014/main" id="{6B562CC9-0843-4236-966A-5F57E755009F}"/>
              </a:ext>
            </a:extLst>
          </p:cNvPr>
          <p:cNvSpPr>
            <a:spLocks/>
          </p:cNvSpPr>
          <p:nvPr/>
        </p:nvSpPr>
        <p:spPr bwMode="auto">
          <a:xfrm>
            <a:off x="6314008" y="3828995"/>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dirty="0">
              <a:ea typeface="微软雅黑" panose="020B0503020204020204" pitchFamily="34" charset="-122"/>
            </a:endParaRPr>
          </a:p>
        </p:txBody>
      </p:sp>
    </p:spTree>
    <p:custDataLst>
      <p:tags r:id="rId2"/>
    </p:custDataLst>
    <p:extLst>
      <p:ext uri="{BB962C8B-B14F-4D97-AF65-F5344CB8AC3E}">
        <p14:creationId xmlns:p14="http://schemas.microsoft.com/office/powerpoint/2010/main" val="41322815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8"/>
          <p:cNvSpPr/>
          <p:nvPr/>
        </p:nvSpPr>
        <p:spPr>
          <a:xfrm>
            <a:off x="4792553" y="732919"/>
            <a:ext cx="2606894" cy="260689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4"/>
          <p:cNvSpPr/>
          <p:nvPr/>
        </p:nvSpPr>
        <p:spPr>
          <a:xfrm>
            <a:off x="2143673" y="4707166"/>
            <a:ext cx="7904655" cy="830997"/>
          </a:xfrm>
          <a:prstGeom prst="rect">
            <a:avLst/>
          </a:prstGeom>
        </p:spPr>
        <p:txBody>
          <a:bodyPr wrap="square">
            <a:spAutoFit/>
          </a:bodyPr>
          <a:lstStyle/>
          <a:p>
            <a:pPr algn="ctr">
              <a:lnSpc>
                <a:spcPct val="120000"/>
              </a:lnSpc>
            </a:pPr>
            <a:r>
              <a:rPr lang="en-US" altLang="zh-CN"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1688</a:t>
            </a:r>
            <a:r>
              <a:rPr lang="zh-CN" alt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是目前国内最大的内贸网络批发平台，其功能主要分为买卖双方两大</a:t>
            </a:r>
            <a:r>
              <a:rPr lang="zh-CN" altLang="en-US" sz="2000" noProof="1"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方面，其操作也分别以买家、卖家两个角度加以说明</a:t>
            </a:r>
            <a:endParaRPr lang="en-US" sz="2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22" name="文本框 21">
            <a:extLst>
              <a:ext uri="{FF2B5EF4-FFF2-40B4-BE49-F238E27FC236}">
                <a16:creationId xmlns:a16="http://schemas.microsoft.com/office/drawing/2014/main" id="{D62EA6FB-6B0F-427B-BCB3-0DBEE76F726A}"/>
              </a:ext>
            </a:extLst>
          </p:cNvPr>
          <p:cNvSpPr txBox="1"/>
          <p:nvPr/>
        </p:nvSpPr>
        <p:spPr>
          <a:xfrm>
            <a:off x="4459942" y="3826198"/>
            <a:ext cx="3272117" cy="646331"/>
          </a:xfrm>
          <a:prstGeom prst="rect">
            <a:avLst/>
          </a:prstGeom>
          <a:noFill/>
        </p:spPr>
        <p:txBody>
          <a:bodyPr wrap="square" rtlCol="0">
            <a:spAutoFit/>
          </a:bodyPr>
          <a:lstStyle/>
          <a:p>
            <a:pPr marL="571500" indent="-571500" algn="ctr">
              <a:buFont typeface="Wingdings" panose="05000000000000000000" pitchFamily="2" charset="2"/>
              <a:buChar char="l"/>
            </a:pPr>
            <a:r>
              <a:rPr lang="zh-CN" altLang="en-US" sz="3600" b="1" dirty="0" smtClean="0">
                <a:solidFill>
                  <a:srgbClr val="524F6A"/>
                </a:solidFill>
                <a:latin typeface="微软雅黑" panose="020B0503020204020204" pitchFamily="34" charset="-122"/>
                <a:ea typeface="微软雅黑" panose="020B0503020204020204" pitchFamily="34" charset="-122"/>
              </a:rPr>
              <a:t>平台操作</a:t>
            </a:r>
            <a:endParaRPr lang="zh-CN" altLang="en-US" sz="3600" b="1" dirty="0">
              <a:solidFill>
                <a:srgbClr val="524F6A"/>
              </a:solidFill>
              <a:latin typeface="微软雅黑" panose="020B0503020204020204" pitchFamily="34" charset="-122"/>
              <a:ea typeface="微软雅黑" panose="020B0503020204020204" pitchFamily="34" charset="-122"/>
            </a:endParaRPr>
          </a:p>
        </p:txBody>
      </p:sp>
      <p:sp>
        <p:nvSpPr>
          <p:cNvPr id="6" name="KSO_Shape"/>
          <p:cNvSpPr>
            <a:spLocks/>
          </p:cNvSpPr>
          <p:nvPr/>
        </p:nvSpPr>
        <p:spPr bwMode="auto">
          <a:xfrm>
            <a:off x="5540334" y="1440784"/>
            <a:ext cx="1111333" cy="1191164"/>
          </a:xfrm>
          <a:custGeom>
            <a:avLst/>
            <a:gdLst>
              <a:gd name="T0" fmla="*/ 1079664 w 8375649"/>
              <a:gd name="T1" fmla="*/ 1200052 h 8974137"/>
              <a:gd name="T2" fmla="*/ 1320120 w 8375649"/>
              <a:gd name="T3" fmla="*/ 1200052 h 8974137"/>
              <a:gd name="T4" fmla="*/ 1320120 w 8375649"/>
              <a:gd name="T5" fmla="*/ 1440190 h 8974137"/>
              <a:gd name="T6" fmla="*/ 1079664 w 8375649"/>
              <a:gd name="T7" fmla="*/ 1440190 h 8974137"/>
              <a:gd name="T8" fmla="*/ 719776 w 8375649"/>
              <a:gd name="T9" fmla="*/ 1200052 h 8974137"/>
              <a:gd name="T10" fmla="*/ 959914 w 8375649"/>
              <a:gd name="T11" fmla="*/ 1200052 h 8974137"/>
              <a:gd name="T12" fmla="*/ 959914 w 8375649"/>
              <a:gd name="T13" fmla="*/ 1440190 h 8974137"/>
              <a:gd name="T14" fmla="*/ 719776 w 8375649"/>
              <a:gd name="T15" fmla="*/ 1440190 h 8974137"/>
              <a:gd name="T16" fmla="*/ 359570 w 8375649"/>
              <a:gd name="T17" fmla="*/ 1200052 h 8974137"/>
              <a:gd name="T18" fmla="*/ 599707 w 8375649"/>
              <a:gd name="T19" fmla="*/ 1200052 h 8974137"/>
              <a:gd name="T20" fmla="*/ 599707 w 8375649"/>
              <a:gd name="T21" fmla="*/ 1440190 h 8974137"/>
              <a:gd name="T22" fmla="*/ 359570 w 8375649"/>
              <a:gd name="T23" fmla="*/ 1440190 h 8974137"/>
              <a:gd name="T24" fmla="*/ 1079664 w 8375649"/>
              <a:gd name="T25" fmla="*/ 839846 h 8974137"/>
              <a:gd name="T26" fmla="*/ 1320120 w 8375649"/>
              <a:gd name="T27" fmla="*/ 839846 h 8974137"/>
              <a:gd name="T28" fmla="*/ 1320120 w 8375649"/>
              <a:gd name="T29" fmla="*/ 1080302 h 8974137"/>
              <a:gd name="T30" fmla="*/ 1079664 w 8375649"/>
              <a:gd name="T31" fmla="*/ 1080302 h 8974137"/>
              <a:gd name="T32" fmla="*/ 719776 w 8375649"/>
              <a:gd name="T33" fmla="*/ 839846 h 8974137"/>
              <a:gd name="T34" fmla="*/ 959914 w 8375649"/>
              <a:gd name="T35" fmla="*/ 839846 h 8974137"/>
              <a:gd name="T36" fmla="*/ 959914 w 8375649"/>
              <a:gd name="T37" fmla="*/ 1080302 h 8974137"/>
              <a:gd name="T38" fmla="*/ 719776 w 8375649"/>
              <a:gd name="T39" fmla="*/ 1080302 h 8974137"/>
              <a:gd name="T40" fmla="*/ 180089 w 8375649"/>
              <a:gd name="T41" fmla="*/ 719406 h 8974137"/>
              <a:gd name="T42" fmla="*/ 180089 w 8375649"/>
              <a:gd name="T43" fmla="*/ 1577419 h 8974137"/>
              <a:gd name="T44" fmla="*/ 840163 w 8375649"/>
              <a:gd name="T45" fmla="*/ 1629397 h 8974137"/>
              <a:gd name="T46" fmla="*/ 1500238 w 8375649"/>
              <a:gd name="T47" fmla="*/ 1577419 h 8974137"/>
              <a:gd name="T48" fmla="*/ 1500238 w 8375649"/>
              <a:gd name="T49" fmla="*/ 719406 h 8974137"/>
              <a:gd name="T50" fmla="*/ 180089 w 8375649"/>
              <a:gd name="T51" fmla="*/ 719406 h 8974137"/>
              <a:gd name="T52" fmla="*/ 479986 w 8375649"/>
              <a:gd name="T53" fmla="*/ 0 h 8974137"/>
              <a:gd name="T54" fmla="*/ 599794 w 8375649"/>
              <a:gd name="T55" fmla="*/ 120529 h 8974137"/>
              <a:gd name="T56" fmla="*/ 599794 w 8375649"/>
              <a:gd name="T57" fmla="*/ 186819 h 8974137"/>
              <a:gd name="T58" fmla="*/ 840163 w 8375649"/>
              <a:gd name="T59" fmla="*/ 180040 h 8974137"/>
              <a:gd name="T60" fmla="*/ 959972 w 8375649"/>
              <a:gd name="T61" fmla="*/ 182300 h 8974137"/>
              <a:gd name="T62" fmla="*/ 959972 w 8375649"/>
              <a:gd name="T63" fmla="*/ 300568 h 8974137"/>
              <a:gd name="T64" fmla="*/ 1109920 w 8375649"/>
              <a:gd name="T65" fmla="*/ 450476 h 8974137"/>
              <a:gd name="T66" fmla="*/ 1119716 w 8375649"/>
              <a:gd name="T67" fmla="*/ 448969 h 8974137"/>
              <a:gd name="T68" fmla="*/ 1080533 w 8375649"/>
              <a:gd name="T69" fmla="*/ 360079 h 8974137"/>
              <a:gd name="T70" fmla="*/ 1080533 w 8375649"/>
              <a:gd name="T71" fmla="*/ 120529 h 8974137"/>
              <a:gd name="T72" fmla="*/ 1199588 w 8375649"/>
              <a:gd name="T73" fmla="*/ 0 h 8974137"/>
              <a:gd name="T74" fmla="*/ 1320149 w 8375649"/>
              <a:gd name="T75" fmla="*/ 120529 h 8974137"/>
              <a:gd name="T76" fmla="*/ 1320149 w 8375649"/>
              <a:gd name="T77" fmla="*/ 205652 h 8974137"/>
              <a:gd name="T78" fmla="*/ 1607990 w 8375649"/>
              <a:gd name="T79" fmla="*/ 246330 h 8974137"/>
              <a:gd name="T80" fmla="*/ 1680327 w 8375649"/>
              <a:gd name="T81" fmla="*/ 334467 h 8974137"/>
              <a:gd name="T82" fmla="*/ 1680327 w 8375649"/>
              <a:gd name="T83" fmla="*/ 1644463 h 8974137"/>
              <a:gd name="T84" fmla="*/ 1608744 w 8375649"/>
              <a:gd name="T85" fmla="*/ 1732600 h 8974137"/>
              <a:gd name="T86" fmla="*/ 840163 w 8375649"/>
              <a:gd name="T87" fmla="*/ 1800397 h 8974137"/>
              <a:gd name="T88" fmla="*/ 70830 w 8375649"/>
              <a:gd name="T89" fmla="*/ 1732600 h 8974137"/>
              <a:gd name="T90" fmla="*/ 0 w 8375649"/>
              <a:gd name="T91" fmla="*/ 1644463 h 8974137"/>
              <a:gd name="T92" fmla="*/ 0 w 8375649"/>
              <a:gd name="T93" fmla="*/ 334467 h 8974137"/>
              <a:gd name="T94" fmla="*/ 71583 w 8375649"/>
              <a:gd name="T95" fmla="*/ 246330 h 8974137"/>
              <a:gd name="T96" fmla="*/ 239616 w 8375649"/>
              <a:gd name="T97" fmla="*/ 219212 h 8974137"/>
              <a:gd name="T98" fmla="*/ 239616 w 8375649"/>
              <a:gd name="T99" fmla="*/ 300568 h 8974137"/>
              <a:gd name="T100" fmla="*/ 389565 w 8375649"/>
              <a:gd name="T101" fmla="*/ 450476 h 8974137"/>
              <a:gd name="T102" fmla="*/ 400114 w 8375649"/>
              <a:gd name="T103" fmla="*/ 448969 h 8974137"/>
              <a:gd name="T104" fmla="*/ 360178 w 8375649"/>
              <a:gd name="T105" fmla="*/ 360079 h 8974137"/>
              <a:gd name="T106" fmla="*/ 360178 w 8375649"/>
              <a:gd name="T107" fmla="*/ 120529 h 8974137"/>
              <a:gd name="T108" fmla="*/ 479986 w 8375649"/>
              <a:gd name="T109" fmla="*/ 0 h 897413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375649" h="8974137">
                <a:moveTo>
                  <a:pt x="5381624" y="5981700"/>
                </a:moveTo>
                <a:lnTo>
                  <a:pt x="6580187" y="5981700"/>
                </a:lnTo>
                <a:lnTo>
                  <a:pt x="6580187" y="7178675"/>
                </a:lnTo>
                <a:lnTo>
                  <a:pt x="5381624" y="7178675"/>
                </a:lnTo>
                <a:lnTo>
                  <a:pt x="5381624" y="5981700"/>
                </a:lnTo>
                <a:close/>
                <a:moveTo>
                  <a:pt x="3587749" y="5981700"/>
                </a:moveTo>
                <a:lnTo>
                  <a:pt x="4784724" y="5981700"/>
                </a:lnTo>
                <a:lnTo>
                  <a:pt x="4784724" y="7178675"/>
                </a:lnTo>
                <a:lnTo>
                  <a:pt x="3587749" y="7178675"/>
                </a:lnTo>
                <a:lnTo>
                  <a:pt x="3587749" y="5981700"/>
                </a:lnTo>
                <a:close/>
                <a:moveTo>
                  <a:pt x="1792287" y="5981700"/>
                </a:moveTo>
                <a:lnTo>
                  <a:pt x="2989262" y="5981700"/>
                </a:lnTo>
                <a:lnTo>
                  <a:pt x="2989262" y="7178675"/>
                </a:lnTo>
                <a:lnTo>
                  <a:pt x="1792287" y="7178675"/>
                </a:lnTo>
                <a:lnTo>
                  <a:pt x="1792287" y="5981700"/>
                </a:lnTo>
                <a:close/>
                <a:moveTo>
                  <a:pt x="5381624" y="4186238"/>
                </a:moveTo>
                <a:lnTo>
                  <a:pt x="6580187" y="4186238"/>
                </a:lnTo>
                <a:lnTo>
                  <a:pt x="6580187" y="5384800"/>
                </a:lnTo>
                <a:lnTo>
                  <a:pt x="5381624" y="5384800"/>
                </a:lnTo>
                <a:lnTo>
                  <a:pt x="5381624" y="4186238"/>
                </a:lnTo>
                <a:close/>
                <a:moveTo>
                  <a:pt x="3587750" y="4186238"/>
                </a:moveTo>
                <a:lnTo>
                  <a:pt x="4784724" y="4186238"/>
                </a:lnTo>
                <a:lnTo>
                  <a:pt x="4784724" y="5384800"/>
                </a:lnTo>
                <a:lnTo>
                  <a:pt x="3587750" y="5384800"/>
                </a:lnTo>
                <a:lnTo>
                  <a:pt x="3587750" y="4186238"/>
                </a:lnTo>
                <a:close/>
                <a:moveTo>
                  <a:pt x="897659" y="3585900"/>
                </a:moveTo>
                <a:cubicBezTo>
                  <a:pt x="897659" y="3585900"/>
                  <a:pt x="897659" y="3585900"/>
                  <a:pt x="897659" y="7862696"/>
                </a:cubicBezTo>
                <a:cubicBezTo>
                  <a:pt x="1461044" y="7952813"/>
                  <a:pt x="2655418" y="8121782"/>
                  <a:pt x="4187824" y="8121782"/>
                </a:cubicBezTo>
                <a:cubicBezTo>
                  <a:pt x="5723986" y="8121782"/>
                  <a:pt x="6914605" y="7952813"/>
                  <a:pt x="7477990" y="7862696"/>
                </a:cubicBezTo>
                <a:lnTo>
                  <a:pt x="7477990" y="3585900"/>
                </a:lnTo>
                <a:cubicBezTo>
                  <a:pt x="7477990" y="3585900"/>
                  <a:pt x="7477990" y="3585900"/>
                  <a:pt x="897659" y="3585900"/>
                </a:cubicBezTo>
                <a:close/>
                <a:moveTo>
                  <a:pt x="2392506" y="0"/>
                </a:moveTo>
                <a:cubicBezTo>
                  <a:pt x="2723025" y="0"/>
                  <a:pt x="2989694" y="270350"/>
                  <a:pt x="2989694" y="600779"/>
                </a:cubicBezTo>
                <a:cubicBezTo>
                  <a:pt x="2989694" y="600779"/>
                  <a:pt x="2989694" y="600779"/>
                  <a:pt x="2989694" y="931207"/>
                </a:cubicBezTo>
                <a:cubicBezTo>
                  <a:pt x="3361528" y="912433"/>
                  <a:pt x="3763409" y="897413"/>
                  <a:pt x="4187824" y="897413"/>
                </a:cubicBezTo>
                <a:cubicBezTo>
                  <a:pt x="4390643" y="897413"/>
                  <a:pt x="4589705" y="901168"/>
                  <a:pt x="4785012" y="908678"/>
                </a:cubicBezTo>
                <a:cubicBezTo>
                  <a:pt x="4785012" y="908678"/>
                  <a:pt x="4785012" y="908678"/>
                  <a:pt x="4785012" y="1498193"/>
                </a:cubicBezTo>
                <a:cubicBezTo>
                  <a:pt x="4785012" y="1911228"/>
                  <a:pt x="5119287" y="2245412"/>
                  <a:pt x="5532435" y="2245412"/>
                </a:cubicBezTo>
                <a:cubicBezTo>
                  <a:pt x="5551215" y="2245412"/>
                  <a:pt x="5566238" y="2241657"/>
                  <a:pt x="5581262" y="2237902"/>
                </a:cubicBezTo>
                <a:cubicBezTo>
                  <a:pt x="5461073" y="2129011"/>
                  <a:pt x="5385955" y="1971306"/>
                  <a:pt x="5385955" y="1794827"/>
                </a:cubicBezTo>
                <a:cubicBezTo>
                  <a:pt x="5385955" y="1794827"/>
                  <a:pt x="5385955" y="1794827"/>
                  <a:pt x="5385955" y="600779"/>
                </a:cubicBezTo>
                <a:cubicBezTo>
                  <a:pt x="5385955" y="270350"/>
                  <a:pt x="5648868" y="0"/>
                  <a:pt x="5979387" y="0"/>
                </a:cubicBezTo>
                <a:cubicBezTo>
                  <a:pt x="6309906" y="0"/>
                  <a:pt x="6580331" y="270350"/>
                  <a:pt x="6580331" y="600779"/>
                </a:cubicBezTo>
                <a:cubicBezTo>
                  <a:pt x="6580331" y="600779"/>
                  <a:pt x="6580331" y="600779"/>
                  <a:pt x="6580331" y="1025079"/>
                </a:cubicBezTo>
                <a:cubicBezTo>
                  <a:pt x="7440431" y="1115196"/>
                  <a:pt x="7977524" y="1220332"/>
                  <a:pt x="8015083" y="1227842"/>
                </a:cubicBezTo>
                <a:cubicBezTo>
                  <a:pt x="8225413" y="1269146"/>
                  <a:pt x="8375649" y="1453134"/>
                  <a:pt x="8375649" y="1667162"/>
                </a:cubicBezTo>
                <a:cubicBezTo>
                  <a:pt x="8375649" y="1667162"/>
                  <a:pt x="8375649" y="1667162"/>
                  <a:pt x="8375649" y="8196879"/>
                </a:cubicBezTo>
                <a:cubicBezTo>
                  <a:pt x="8375649" y="8407152"/>
                  <a:pt x="8225413" y="8591140"/>
                  <a:pt x="8018839" y="8636199"/>
                </a:cubicBezTo>
                <a:cubicBezTo>
                  <a:pt x="7954989" y="8651218"/>
                  <a:pt x="6433851" y="8974137"/>
                  <a:pt x="4187824" y="8974137"/>
                </a:cubicBezTo>
                <a:cubicBezTo>
                  <a:pt x="1938042" y="8974137"/>
                  <a:pt x="416904" y="8651218"/>
                  <a:pt x="353054" y="8636199"/>
                </a:cubicBezTo>
                <a:cubicBezTo>
                  <a:pt x="146480" y="8591140"/>
                  <a:pt x="0" y="8407152"/>
                  <a:pt x="0" y="8196879"/>
                </a:cubicBezTo>
                <a:cubicBezTo>
                  <a:pt x="0" y="8196879"/>
                  <a:pt x="0" y="8196879"/>
                  <a:pt x="0" y="1667162"/>
                </a:cubicBezTo>
                <a:cubicBezTo>
                  <a:pt x="0" y="1453134"/>
                  <a:pt x="150236" y="1269146"/>
                  <a:pt x="356810" y="1227842"/>
                </a:cubicBezTo>
                <a:cubicBezTo>
                  <a:pt x="386857" y="1220332"/>
                  <a:pt x="691085" y="1160254"/>
                  <a:pt x="1194375" y="1092667"/>
                </a:cubicBezTo>
                <a:cubicBezTo>
                  <a:pt x="1194375" y="1092667"/>
                  <a:pt x="1194375" y="1092667"/>
                  <a:pt x="1194375" y="1498193"/>
                </a:cubicBezTo>
                <a:cubicBezTo>
                  <a:pt x="1194375" y="1911228"/>
                  <a:pt x="1528650" y="2245412"/>
                  <a:pt x="1941798" y="2245412"/>
                </a:cubicBezTo>
                <a:cubicBezTo>
                  <a:pt x="1960578" y="2245412"/>
                  <a:pt x="1975601" y="2241657"/>
                  <a:pt x="1994381" y="2237902"/>
                </a:cubicBezTo>
                <a:cubicBezTo>
                  <a:pt x="1870436" y="2129011"/>
                  <a:pt x="1795319" y="1971306"/>
                  <a:pt x="1795319" y="1794827"/>
                </a:cubicBezTo>
                <a:cubicBezTo>
                  <a:pt x="1795319" y="1794827"/>
                  <a:pt x="1795319" y="1794827"/>
                  <a:pt x="1795319" y="600779"/>
                </a:cubicBezTo>
                <a:cubicBezTo>
                  <a:pt x="1795319" y="270350"/>
                  <a:pt x="2061987" y="0"/>
                  <a:pt x="2392506" y="0"/>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extLst>
      <p:ext uri="{BB962C8B-B14F-4D97-AF65-F5344CB8AC3E}">
        <p14:creationId xmlns:p14="http://schemas.microsoft.com/office/powerpoint/2010/main" val="2575247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p:nvPr/>
        </p:nvSpPr>
        <p:spPr>
          <a:xfrm>
            <a:off x="857213" y="5619766"/>
            <a:ext cx="10363200" cy="707694"/>
          </a:xfrm>
          <a:prstGeom prst="rect">
            <a:avLst/>
          </a:prstGeom>
        </p:spPr>
        <p:txBody>
          <a:bodyPr wrap="square">
            <a:spAutoFit/>
          </a:bodyPr>
          <a:lstStyle/>
          <a:p>
            <a:r>
              <a:rPr lang="ms-MY" sz="1333" dirty="0">
                <a:solidFill>
                  <a:schemeClr val="bg1"/>
                </a:solidFill>
                <a:latin typeface="微软雅黑" panose="020B0503020204020204" pitchFamily="34" charset="-122"/>
                <a:ea typeface="微软雅黑" panose="020B0503020204020204" pitchFamily="34" charset="-122"/>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17" name="Group 62"/>
          <p:cNvGrpSpPr/>
          <p:nvPr/>
        </p:nvGrpSpPr>
        <p:grpSpPr>
          <a:xfrm>
            <a:off x="0" y="0"/>
            <a:ext cx="12192000" cy="6858000"/>
            <a:chOff x="6480130" y="-76200"/>
            <a:chExt cx="2074768" cy="5143499"/>
          </a:xfrm>
          <a:solidFill>
            <a:srgbClr val="FF6E55"/>
          </a:solidFill>
        </p:grpSpPr>
        <p:sp>
          <p:nvSpPr>
            <p:cNvPr id="18" name="Rectangle 54"/>
            <p:cNvSpPr/>
            <p:nvPr/>
          </p:nvSpPr>
          <p:spPr>
            <a:xfrm>
              <a:off x="6480130" y="-76200"/>
              <a:ext cx="2074768" cy="51434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微软雅黑" panose="020B0503020204020204" pitchFamily="34" charset="-122"/>
                <a:ea typeface="微软雅黑" panose="020B0503020204020204" pitchFamily="34" charset="-122"/>
              </a:endParaRPr>
            </a:p>
          </p:txBody>
        </p:sp>
        <p:sp>
          <p:nvSpPr>
            <p:cNvPr id="20" name="Rectangle 56"/>
            <p:cNvSpPr/>
            <p:nvPr/>
          </p:nvSpPr>
          <p:spPr>
            <a:xfrm>
              <a:off x="7373966" y="2038350"/>
              <a:ext cx="31436" cy="284742"/>
            </a:xfrm>
            <a:prstGeom prst="rect">
              <a:avLst/>
            </a:prstGeom>
            <a:grpFill/>
          </p:spPr>
          <p:txBody>
            <a:bodyPr wrap="none">
              <a:spAutoFit/>
            </a:bodyPr>
            <a:lstStyle/>
            <a:p>
              <a:pPr algn="ctr"/>
              <a:endParaRPr lang="en-US" sz="1867"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27" name="Rectangle 55">
            <a:extLst>
              <a:ext uri="{FF2B5EF4-FFF2-40B4-BE49-F238E27FC236}">
                <a16:creationId xmlns:a16="http://schemas.microsoft.com/office/drawing/2014/main" id="{903001FE-228A-4BE8-9055-E7C97CF1C927}"/>
              </a:ext>
            </a:extLst>
          </p:cNvPr>
          <p:cNvSpPr/>
          <p:nvPr/>
        </p:nvSpPr>
        <p:spPr>
          <a:xfrm>
            <a:off x="1041184" y="547887"/>
            <a:ext cx="1800636" cy="736903"/>
          </a:xfrm>
          <a:prstGeom prst="rect">
            <a:avLst/>
          </a:prstGeom>
          <a:solidFill>
            <a:schemeClr val="accent4">
              <a:lumMod val="20000"/>
              <a:lumOff val="80000"/>
              <a:alpha val="6392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Wingdings" panose="05000000000000000000" pitchFamily="2" charset="2"/>
              <a:buChar char="l"/>
            </a:pPr>
            <a:r>
              <a:rPr lang="zh-CN" altLang="en-US" sz="3200" b="1" dirty="0" smtClean="0">
                <a:solidFill>
                  <a:schemeClr val="bg1"/>
                </a:solidFill>
                <a:latin typeface="微软雅黑" panose="020B0503020204020204" pitchFamily="34" charset="-122"/>
                <a:ea typeface="微软雅黑" panose="020B0503020204020204" pitchFamily="34" charset="-122"/>
              </a:rPr>
              <a:t>买家</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4990168" y="1393942"/>
            <a:ext cx="2601994" cy="396583"/>
          </a:xfrm>
          <a:prstGeom prst="rect">
            <a:avLst/>
          </a:prstGeom>
        </p:spPr>
        <p:txBody>
          <a:bodyPr wrap="none">
            <a:spAutoFit/>
          </a:bodyPr>
          <a:lstStyle/>
          <a:p>
            <a:pPr>
              <a:lnSpc>
                <a:spcPct val="120000"/>
              </a:lnSpc>
            </a:pPr>
            <a:r>
              <a:rPr lang="en-US" altLang="zh-CN"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1688</a:t>
            </a:r>
            <a:r>
              <a:rPr lang="zh-CN" altLang="zh-CN"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买家版工作台界面</a:t>
            </a:r>
            <a:endParaRPr lang="zh-CN" altLang="en-US" b="1"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1502" y="2001289"/>
            <a:ext cx="8308995" cy="432617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9969523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2973482"/>
            <a:ext cx="11905973" cy="2918032"/>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 name="矩形 1"/>
          <p:cNvSpPr/>
          <p:nvPr/>
        </p:nvSpPr>
        <p:spPr>
          <a:xfrm>
            <a:off x="8772992" y="2193774"/>
            <a:ext cx="2582758" cy="400110"/>
          </a:xfrm>
          <a:prstGeom prst="rect">
            <a:avLst/>
          </a:prstGeom>
        </p:spPr>
        <p:txBody>
          <a:bodyPr wrap="none">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1688</a:t>
            </a:r>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买家版采购界面</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等腰三角形 2"/>
          <p:cNvSpPr/>
          <p:nvPr/>
        </p:nvSpPr>
        <p:spPr>
          <a:xfrm rot="16200000">
            <a:off x="8396552" y="2229322"/>
            <a:ext cx="381655" cy="329013"/>
          </a:xfrm>
          <a:prstGeom prst="triangle">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950135" y="4917205"/>
            <a:ext cx="7466755" cy="400110"/>
          </a:xfrm>
          <a:prstGeom prst="rect">
            <a:avLst/>
          </a:prstGeom>
        </p:spPr>
        <p:txBody>
          <a:bodyPr wrap="square">
            <a:spAutoFit/>
          </a:bodyPr>
          <a:lstStyle/>
          <a:p>
            <a:pPr marL="285750" indent="-285750">
              <a:buFont typeface="Wingdings" panose="05000000000000000000" pitchFamily="2" charset="2"/>
              <a:buChar char="l"/>
            </a:pPr>
            <a:r>
              <a:rPr lang="zh-CN" altLang="zh-CN" sz="20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点击</a:t>
            </a:r>
            <a:r>
              <a:rPr lang="zh-CN" altLang="en-US" sz="20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采购</a:t>
            </a:r>
            <a:r>
              <a:rPr lang="zh-CN" altLang="en-US" sz="20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0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进入采购界面，有采购管理、采购询价</a:t>
            </a:r>
            <a:r>
              <a:rPr lang="zh-CN" altLang="zh-CN" sz="20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等</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1" name="add-to-cart-commercial-symbol_49969"/>
          <p:cNvSpPr>
            <a:spLocks noChangeAspect="1"/>
          </p:cNvSpPr>
          <p:nvPr/>
        </p:nvSpPr>
        <p:spPr bwMode="auto">
          <a:xfrm>
            <a:off x="9367024" y="3696254"/>
            <a:ext cx="1596222" cy="1472488"/>
          </a:xfrm>
          <a:custGeom>
            <a:avLst/>
            <a:gdLst>
              <a:gd name="connsiteX0" fmla="*/ 381018 w 608549"/>
              <a:gd name="connsiteY0" fmla="*/ 473169 h 561377"/>
              <a:gd name="connsiteX1" fmla="*/ 425157 w 608549"/>
              <a:gd name="connsiteY1" fmla="*/ 517273 h 561377"/>
              <a:gd name="connsiteX2" fmla="*/ 381018 w 608549"/>
              <a:gd name="connsiteY2" fmla="*/ 561377 h 561377"/>
              <a:gd name="connsiteX3" fmla="*/ 336879 w 608549"/>
              <a:gd name="connsiteY3" fmla="*/ 517273 h 561377"/>
              <a:gd name="connsiteX4" fmla="*/ 381018 w 608549"/>
              <a:gd name="connsiteY4" fmla="*/ 473169 h 561377"/>
              <a:gd name="connsiteX5" fmla="*/ 146741 w 608549"/>
              <a:gd name="connsiteY5" fmla="*/ 473169 h 561377"/>
              <a:gd name="connsiteX6" fmla="*/ 190880 w 608549"/>
              <a:gd name="connsiteY6" fmla="*/ 517273 h 561377"/>
              <a:gd name="connsiteX7" fmla="*/ 146741 w 608549"/>
              <a:gd name="connsiteY7" fmla="*/ 561377 h 561377"/>
              <a:gd name="connsiteX8" fmla="*/ 102602 w 608549"/>
              <a:gd name="connsiteY8" fmla="*/ 517273 h 561377"/>
              <a:gd name="connsiteX9" fmla="*/ 146741 w 608549"/>
              <a:gd name="connsiteY9" fmla="*/ 473169 h 561377"/>
              <a:gd name="connsiteX10" fmla="*/ 340091 w 608549"/>
              <a:gd name="connsiteY10" fmla="*/ 405920 h 561377"/>
              <a:gd name="connsiteX11" fmla="*/ 445268 w 608549"/>
              <a:gd name="connsiteY11" fmla="*/ 405920 h 561377"/>
              <a:gd name="connsiteX12" fmla="*/ 431622 w 608549"/>
              <a:gd name="connsiteY12" fmla="*/ 458350 h 561377"/>
              <a:gd name="connsiteX13" fmla="*/ 335821 w 608549"/>
              <a:gd name="connsiteY13" fmla="*/ 458350 h 561377"/>
              <a:gd name="connsiteX14" fmla="*/ 204428 w 608549"/>
              <a:gd name="connsiteY14" fmla="*/ 405920 h 561377"/>
              <a:gd name="connsiteX15" fmla="*/ 323260 w 608549"/>
              <a:gd name="connsiteY15" fmla="*/ 405920 h 561377"/>
              <a:gd name="connsiteX16" fmla="*/ 318989 w 608549"/>
              <a:gd name="connsiteY16" fmla="*/ 458350 h 561377"/>
              <a:gd name="connsiteX17" fmla="*/ 208699 w 608549"/>
              <a:gd name="connsiteY17" fmla="*/ 458350 h 561377"/>
              <a:gd name="connsiteX18" fmla="*/ 82420 w 608549"/>
              <a:gd name="connsiteY18" fmla="*/ 405920 h 561377"/>
              <a:gd name="connsiteX19" fmla="*/ 187643 w 608549"/>
              <a:gd name="connsiteY19" fmla="*/ 405920 h 561377"/>
              <a:gd name="connsiteX20" fmla="*/ 192008 w 608549"/>
              <a:gd name="connsiteY20" fmla="*/ 458350 h 561377"/>
              <a:gd name="connsiteX21" fmla="*/ 96072 w 608549"/>
              <a:gd name="connsiteY21" fmla="*/ 458350 h 561377"/>
              <a:gd name="connsiteX22" fmla="*/ 348616 w 608549"/>
              <a:gd name="connsiteY22" fmla="*/ 301060 h 561377"/>
              <a:gd name="connsiteX23" fmla="*/ 472294 w 608549"/>
              <a:gd name="connsiteY23" fmla="*/ 301060 h 561377"/>
              <a:gd name="connsiteX24" fmla="*/ 449638 w 608549"/>
              <a:gd name="connsiteY24" fmla="*/ 389549 h 561377"/>
              <a:gd name="connsiteX25" fmla="*/ 341466 w 608549"/>
              <a:gd name="connsiteY25" fmla="*/ 389549 h 561377"/>
              <a:gd name="connsiteX26" fmla="*/ 195890 w 608549"/>
              <a:gd name="connsiteY26" fmla="*/ 301060 h 561377"/>
              <a:gd name="connsiteX27" fmla="*/ 331799 w 608549"/>
              <a:gd name="connsiteY27" fmla="*/ 301060 h 561377"/>
              <a:gd name="connsiteX28" fmla="*/ 324651 w 608549"/>
              <a:gd name="connsiteY28" fmla="*/ 389549 h 561377"/>
              <a:gd name="connsiteX29" fmla="*/ 203038 w 608549"/>
              <a:gd name="connsiteY29" fmla="*/ 389549 h 561377"/>
              <a:gd name="connsiteX30" fmla="*/ 55394 w 608549"/>
              <a:gd name="connsiteY30" fmla="*/ 301060 h 561377"/>
              <a:gd name="connsiteX31" fmla="*/ 179165 w 608549"/>
              <a:gd name="connsiteY31" fmla="*/ 301060 h 561377"/>
              <a:gd name="connsiteX32" fmla="*/ 186222 w 608549"/>
              <a:gd name="connsiteY32" fmla="*/ 389549 h 561377"/>
              <a:gd name="connsiteX33" fmla="*/ 78050 w 608549"/>
              <a:gd name="connsiteY33" fmla="*/ 389549 h 561377"/>
              <a:gd name="connsiteX34" fmla="*/ 189892 w 608549"/>
              <a:gd name="connsiteY34" fmla="*/ 229013 h 561377"/>
              <a:gd name="connsiteX35" fmla="*/ 337868 w 608549"/>
              <a:gd name="connsiteY35" fmla="*/ 229013 h 561377"/>
              <a:gd name="connsiteX36" fmla="*/ 333226 w 608549"/>
              <a:gd name="connsiteY36" fmla="*/ 284619 h 561377"/>
              <a:gd name="connsiteX37" fmla="*/ 194534 w 608549"/>
              <a:gd name="connsiteY37" fmla="*/ 284619 h 561377"/>
              <a:gd name="connsiteX38" fmla="*/ 36200 w 608549"/>
              <a:gd name="connsiteY38" fmla="*/ 229013 h 561377"/>
              <a:gd name="connsiteX39" fmla="*/ 173089 w 608549"/>
              <a:gd name="connsiteY39" fmla="*/ 229013 h 561377"/>
              <a:gd name="connsiteX40" fmla="*/ 177825 w 608549"/>
              <a:gd name="connsiteY40" fmla="*/ 284619 h 561377"/>
              <a:gd name="connsiteX41" fmla="*/ 51059 w 608549"/>
              <a:gd name="connsiteY41" fmla="*/ 284619 h 561377"/>
              <a:gd name="connsiteX42" fmla="*/ 531055 w 608549"/>
              <a:gd name="connsiteY42" fmla="*/ 143841 h 561377"/>
              <a:gd name="connsiteX43" fmla="*/ 583971 w 608549"/>
              <a:gd name="connsiteY43" fmla="*/ 143841 h 561377"/>
              <a:gd name="connsiteX44" fmla="*/ 583971 w 608549"/>
              <a:gd name="connsiteY44" fmla="*/ 196204 h 561377"/>
              <a:gd name="connsiteX45" fmla="*/ 540432 w 608549"/>
              <a:gd name="connsiteY45" fmla="*/ 196204 h 561377"/>
              <a:gd name="connsiteX46" fmla="*/ 486309 w 608549"/>
              <a:gd name="connsiteY46" fmla="*/ 249309 h 561377"/>
              <a:gd name="connsiteX47" fmla="*/ 476654 w 608549"/>
              <a:gd name="connsiteY47" fmla="*/ 284619 h 561377"/>
              <a:gd name="connsiteX48" fmla="*/ 349934 w 608549"/>
              <a:gd name="connsiteY48" fmla="*/ 284619 h 561377"/>
              <a:gd name="connsiteX49" fmla="*/ 354669 w 608549"/>
              <a:gd name="connsiteY49" fmla="*/ 229012 h 561377"/>
              <a:gd name="connsiteX50" fmla="*/ 437849 w 608549"/>
              <a:gd name="connsiteY50" fmla="*/ 229012 h 561377"/>
              <a:gd name="connsiteX51" fmla="*/ 443233 w 608549"/>
              <a:gd name="connsiteY51" fmla="*/ 221042 h 561377"/>
              <a:gd name="connsiteX52" fmla="*/ 511189 w 608549"/>
              <a:gd name="connsiteY52" fmla="*/ 153016 h 561377"/>
              <a:gd name="connsiteX53" fmla="*/ 517316 w 608549"/>
              <a:gd name="connsiteY53" fmla="*/ 148104 h 561377"/>
              <a:gd name="connsiteX54" fmla="*/ 531055 w 608549"/>
              <a:gd name="connsiteY54" fmla="*/ 143841 h 561377"/>
              <a:gd name="connsiteX55" fmla="*/ 113649 w 608549"/>
              <a:gd name="connsiteY55" fmla="*/ 3 h 561377"/>
              <a:gd name="connsiteX56" fmla="*/ 238362 w 608549"/>
              <a:gd name="connsiteY56" fmla="*/ 56970 h 561377"/>
              <a:gd name="connsiteX57" fmla="*/ 261391 w 608549"/>
              <a:gd name="connsiteY57" fmla="*/ 34726 h 561377"/>
              <a:gd name="connsiteX58" fmla="*/ 292776 w 608549"/>
              <a:gd name="connsiteY58" fmla="*/ 199234 h 561377"/>
              <a:gd name="connsiteX59" fmla="*/ 128792 w 608549"/>
              <a:gd name="connsiteY59" fmla="*/ 163460 h 561377"/>
              <a:gd name="connsiteX60" fmla="*/ 151820 w 608549"/>
              <a:gd name="connsiteY60" fmla="*/ 141124 h 561377"/>
              <a:gd name="connsiteX61" fmla="*/ 0 w 608549"/>
              <a:gd name="connsiteY61" fmla="*/ 36673 h 561377"/>
              <a:gd name="connsiteX62" fmla="*/ 113649 w 608549"/>
              <a:gd name="connsiteY62" fmla="*/ 3 h 561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8549" h="561377">
                <a:moveTo>
                  <a:pt x="381018" y="473169"/>
                </a:moveTo>
                <a:cubicBezTo>
                  <a:pt x="405395" y="473169"/>
                  <a:pt x="425157" y="492915"/>
                  <a:pt x="425157" y="517273"/>
                </a:cubicBezTo>
                <a:cubicBezTo>
                  <a:pt x="425157" y="541631"/>
                  <a:pt x="405395" y="561377"/>
                  <a:pt x="381018" y="561377"/>
                </a:cubicBezTo>
                <a:cubicBezTo>
                  <a:pt x="356641" y="561377"/>
                  <a:pt x="336879" y="541631"/>
                  <a:pt x="336879" y="517273"/>
                </a:cubicBezTo>
                <a:cubicBezTo>
                  <a:pt x="336879" y="492915"/>
                  <a:pt x="356641" y="473169"/>
                  <a:pt x="381018" y="473169"/>
                </a:cubicBezTo>
                <a:close/>
                <a:moveTo>
                  <a:pt x="146741" y="473169"/>
                </a:moveTo>
                <a:cubicBezTo>
                  <a:pt x="171118" y="473169"/>
                  <a:pt x="190880" y="492915"/>
                  <a:pt x="190880" y="517273"/>
                </a:cubicBezTo>
                <a:cubicBezTo>
                  <a:pt x="190880" y="541631"/>
                  <a:pt x="171118" y="561377"/>
                  <a:pt x="146741" y="561377"/>
                </a:cubicBezTo>
                <a:cubicBezTo>
                  <a:pt x="122364" y="561377"/>
                  <a:pt x="102602" y="541631"/>
                  <a:pt x="102602" y="517273"/>
                </a:cubicBezTo>
                <a:cubicBezTo>
                  <a:pt x="102602" y="492915"/>
                  <a:pt x="122364" y="473169"/>
                  <a:pt x="146741" y="473169"/>
                </a:cubicBezTo>
                <a:close/>
                <a:moveTo>
                  <a:pt x="340091" y="405920"/>
                </a:moveTo>
                <a:lnTo>
                  <a:pt x="445268" y="405920"/>
                </a:lnTo>
                <a:lnTo>
                  <a:pt x="431622" y="458350"/>
                </a:lnTo>
                <a:lnTo>
                  <a:pt x="335821" y="458350"/>
                </a:lnTo>
                <a:close/>
                <a:moveTo>
                  <a:pt x="204428" y="405920"/>
                </a:moveTo>
                <a:lnTo>
                  <a:pt x="323260" y="405920"/>
                </a:lnTo>
                <a:lnTo>
                  <a:pt x="318989" y="458350"/>
                </a:lnTo>
                <a:lnTo>
                  <a:pt x="208699" y="458350"/>
                </a:lnTo>
                <a:close/>
                <a:moveTo>
                  <a:pt x="82420" y="405920"/>
                </a:moveTo>
                <a:lnTo>
                  <a:pt x="187643" y="405920"/>
                </a:lnTo>
                <a:lnTo>
                  <a:pt x="192008" y="458350"/>
                </a:lnTo>
                <a:lnTo>
                  <a:pt x="96072" y="458350"/>
                </a:lnTo>
                <a:close/>
                <a:moveTo>
                  <a:pt x="348616" y="301060"/>
                </a:moveTo>
                <a:lnTo>
                  <a:pt x="472294" y="301060"/>
                </a:lnTo>
                <a:lnTo>
                  <a:pt x="449638" y="389549"/>
                </a:lnTo>
                <a:lnTo>
                  <a:pt x="341466" y="389549"/>
                </a:lnTo>
                <a:close/>
                <a:moveTo>
                  <a:pt x="195890" y="301060"/>
                </a:moveTo>
                <a:lnTo>
                  <a:pt x="331799" y="301060"/>
                </a:lnTo>
                <a:lnTo>
                  <a:pt x="324651" y="389549"/>
                </a:lnTo>
                <a:lnTo>
                  <a:pt x="203038" y="389549"/>
                </a:lnTo>
                <a:close/>
                <a:moveTo>
                  <a:pt x="55394" y="301060"/>
                </a:moveTo>
                <a:lnTo>
                  <a:pt x="179165" y="301060"/>
                </a:lnTo>
                <a:lnTo>
                  <a:pt x="186222" y="389549"/>
                </a:lnTo>
                <a:lnTo>
                  <a:pt x="78050" y="389549"/>
                </a:lnTo>
                <a:close/>
                <a:moveTo>
                  <a:pt x="189892" y="229013"/>
                </a:moveTo>
                <a:lnTo>
                  <a:pt x="337868" y="229013"/>
                </a:lnTo>
                <a:lnTo>
                  <a:pt x="333226" y="284619"/>
                </a:lnTo>
                <a:lnTo>
                  <a:pt x="194534" y="284619"/>
                </a:lnTo>
                <a:close/>
                <a:moveTo>
                  <a:pt x="36200" y="229013"/>
                </a:moveTo>
                <a:lnTo>
                  <a:pt x="173089" y="229013"/>
                </a:lnTo>
                <a:lnTo>
                  <a:pt x="177825" y="284619"/>
                </a:lnTo>
                <a:lnTo>
                  <a:pt x="51059" y="284619"/>
                </a:lnTo>
                <a:close/>
                <a:moveTo>
                  <a:pt x="531055" y="143841"/>
                </a:moveTo>
                <a:lnTo>
                  <a:pt x="583971" y="143841"/>
                </a:lnTo>
                <a:cubicBezTo>
                  <a:pt x="616742" y="143841"/>
                  <a:pt x="616742" y="196204"/>
                  <a:pt x="583971" y="196204"/>
                </a:cubicBezTo>
                <a:lnTo>
                  <a:pt x="540432" y="196204"/>
                </a:lnTo>
                <a:cubicBezTo>
                  <a:pt x="522422" y="212608"/>
                  <a:pt x="504319" y="231237"/>
                  <a:pt x="486309" y="249309"/>
                </a:cubicBezTo>
                <a:lnTo>
                  <a:pt x="476654" y="284619"/>
                </a:lnTo>
                <a:lnTo>
                  <a:pt x="349934" y="284619"/>
                </a:lnTo>
                <a:lnTo>
                  <a:pt x="354669" y="229012"/>
                </a:lnTo>
                <a:lnTo>
                  <a:pt x="437849" y="229012"/>
                </a:lnTo>
                <a:cubicBezTo>
                  <a:pt x="439056" y="225676"/>
                  <a:pt x="440727" y="223544"/>
                  <a:pt x="443233" y="221042"/>
                </a:cubicBezTo>
                <a:cubicBezTo>
                  <a:pt x="465885" y="198429"/>
                  <a:pt x="488537" y="175630"/>
                  <a:pt x="511189" y="153016"/>
                </a:cubicBezTo>
                <a:cubicBezTo>
                  <a:pt x="513138" y="151070"/>
                  <a:pt x="515180" y="149309"/>
                  <a:pt x="517316" y="148104"/>
                </a:cubicBezTo>
                <a:cubicBezTo>
                  <a:pt x="520936" y="145695"/>
                  <a:pt x="525485" y="143841"/>
                  <a:pt x="531055" y="143841"/>
                </a:cubicBezTo>
                <a:close/>
                <a:moveTo>
                  <a:pt x="113649" y="3"/>
                </a:moveTo>
                <a:cubicBezTo>
                  <a:pt x="152263" y="202"/>
                  <a:pt x="196298" y="13839"/>
                  <a:pt x="238362" y="56970"/>
                </a:cubicBezTo>
                <a:lnTo>
                  <a:pt x="261391" y="34726"/>
                </a:lnTo>
                <a:lnTo>
                  <a:pt x="292776" y="199234"/>
                </a:lnTo>
                <a:lnTo>
                  <a:pt x="128792" y="163460"/>
                </a:lnTo>
                <a:lnTo>
                  <a:pt x="151820" y="141124"/>
                </a:lnTo>
                <a:cubicBezTo>
                  <a:pt x="60635" y="47702"/>
                  <a:pt x="0" y="36673"/>
                  <a:pt x="0" y="36673"/>
                </a:cubicBezTo>
                <a:cubicBezTo>
                  <a:pt x="0" y="36673"/>
                  <a:pt x="49294" y="-327"/>
                  <a:pt x="113649" y="3"/>
                </a:cubicBezTo>
                <a:close/>
              </a:path>
            </a:pathLst>
          </a:custGeom>
          <a:solidFill>
            <a:schemeClr val="bg1"/>
          </a:solidFill>
          <a:ln>
            <a:noFill/>
          </a:ln>
        </p:spPr>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273" y="1448702"/>
            <a:ext cx="6687062" cy="28943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4387047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826203" y="3749321"/>
            <a:ext cx="2990550" cy="1660451"/>
            <a:chOff x="5819796" y="2500312"/>
            <a:chExt cx="2573264" cy="1428760"/>
          </a:xfrm>
        </p:grpSpPr>
        <p:grpSp>
          <p:nvGrpSpPr>
            <p:cNvPr id="9" name="Group 22"/>
            <p:cNvGrpSpPr/>
            <p:nvPr/>
          </p:nvGrpSpPr>
          <p:grpSpPr>
            <a:xfrm>
              <a:off x="5819796" y="2500312"/>
              <a:ext cx="504804" cy="1428760"/>
              <a:chOff x="5819796" y="2500312"/>
              <a:chExt cx="504804" cy="1428760"/>
            </a:xfrm>
          </p:grpSpPr>
          <p:cxnSp>
            <p:nvCxnSpPr>
              <p:cNvPr id="18" name="Straight Connector 9"/>
              <p:cNvCxnSpPr/>
              <p:nvPr/>
            </p:nvCxnSpPr>
            <p:spPr>
              <a:xfrm rot="5400000">
                <a:off x="5608645" y="3464725"/>
                <a:ext cx="927900" cy="794"/>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9" name="Oval 12"/>
              <p:cNvSpPr/>
              <p:nvPr/>
            </p:nvSpPr>
            <p:spPr>
              <a:xfrm>
                <a:off x="5819796" y="2500312"/>
                <a:ext cx="504804" cy="50480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nvGrpSpPr>
              <p:cNvPr id="20" name="Group 30"/>
              <p:cNvGrpSpPr/>
              <p:nvPr/>
            </p:nvGrpSpPr>
            <p:grpSpPr>
              <a:xfrm>
                <a:off x="5955879" y="2671958"/>
                <a:ext cx="260582" cy="163310"/>
                <a:chOff x="1091193" y="3568834"/>
                <a:chExt cx="365425" cy="229016"/>
              </a:xfrm>
              <a:solidFill>
                <a:schemeClr val="bg1"/>
              </a:solidFill>
            </p:grpSpPr>
            <p:sp>
              <p:nvSpPr>
                <p:cNvPr id="21" name="AutoShape 105"/>
                <p:cNvSpPr>
                  <a:spLocks/>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22" name="AutoShape 106"/>
                <p:cNvSpPr>
                  <a:spLocks/>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sp>
              <p:nvSpPr>
                <p:cNvPr id="23" name="AutoShape 107"/>
                <p:cNvSpPr>
                  <a:spLocks/>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grpSp>
          <p:nvGrpSpPr>
            <p:cNvPr id="10" name="Group 23"/>
            <p:cNvGrpSpPr/>
            <p:nvPr/>
          </p:nvGrpSpPr>
          <p:grpSpPr>
            <a:xfrm>
              <a:off x="6888124" y="2500312"/>
              <a:ext cx="504804" cy="1428760"/>
              <a:chOff x="6888124" y="2500312"/>
              <a:chExt cx="504804" cy="1428760"/>
            </a:xfrm>
          </p:grpSpPr>
          <p:cxnSp>
            <p:nvCxnSpPr>
              <p:cNvPr id="15" name="Straight Connector 10"/>
              <p:cNvCxnSpPr/>
              <p:nvPr/>
            </p:nvCxnSpPr>
            <p:spPr>
              <a:xfrm rot="5400000">
                <a:off x="6680612" y="3464328"/>
                <a:ext cx="927900" cy="1588"/>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6" name="Oval 13"/>
              <p:cNvSpPr/>
              <p:nvPr/>
            </p:nvSpPr>
            <p:spPr>
              <a:xfrm>
                <a:off x="6888124" y="2500312"/>
                <a:ext cx="504804" cy="50480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7" name="AutoShape 29"/>
              <p:cNvSpPr>
                <a:spLocks/>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nvGrpSpPr>
            <p:cNvPr id="11" name="Group 34"/>
            <p:cNvGrpSpPr/>
            <p:nvPr/>
          </p:nvGrpSpPr>
          <p:grpSpPr>
            <a:xfrm>
              <a:off x="7888256" y="2500312"/>
              <a:ext cx="504804" cy="1428760"/>
              <a:chOff x="7888256" y="2500312"/>
              <a:chExt cx="504804" cy="1428760"/>
            </a:xfrm>
          </p:grpSpPr>
          <p:cxnSp>
            <p:nvCxnSpPr>
              <p:cNvPr id="12" name="Straight Connector 11"/>
              <p:cNvCxnSpPr/>
              <p:nvPr/>
            </p:nvCxnSpPr>
            <p:spPr>
              <a:xfrm rot="5400000">
                <a:off x="7680744" y="3464328"/>
                <a:ext cx="927900" cy="1588"/>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13" name="Oval 14"/>
              <p:cNvSpPr/>
              <p:nvPr/>
            </p:nvSpPr>
            <p:spPr>
              <a:xfrm>
                <a:off x="7888256" y="2500312"/>
                <a:ext cx="504804" cy="50480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14" name="AutoShape 46"/>
              <p:cNvSpPr>
                <a:spLocks/>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a typeface="微软雅黑" panose="020B0503020204020204" pitchFamily="34" charset="-122"/>
                </a:endParaRPr>
              </a:p>
            </p:txBody>
          </p:sp>
        </p:grpSp>
      </p:grpSp>
      <p:pic>
        <p:nvPicPr>
          <p:cNvPr id="4" name="图片 3"/>
          <p:cNvPicPr/>
          <p:nvPr/>
        </p:nvPicPr>
        <p:blipFill>
          <a:blip r:embed="rId3" cstate="print">
            <a:extLst>
              <a:ext uri="{28A0092B-C50C-407E-A947-70E740481C1C}">
                <a14:useLocalDpi xmlns:a14="http://schemas.microsoft.com/office/drawing/2010/main" val="0"/>
              </a:ext>
            </a:extLst>
          </a:blip>
          <a:stretch>
            <a:fillRect/>
          </a:stretch>
        </p:blipFill>
        <p:spPr>
          <a:xfrm>
            <a:off x="1348170" y="1196757"/>
            <a:ext cx="4815067" cy="37710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矩形 4">
            <a:extLst>
              <a:ext uri="{FF2B5EF4-FFF2-40B4-BE49-F238E27FC236}">
                <a16:creationId xmlns:a16="http://schemas.microsoft.com/office/drawing/2014/main" id="{70D3E124-F38E-4779-B3D4-CA437E45895E}"/>
              </a:ext>
            </a:extLst>
          </p:cNvPr>
          <p:cNvSpPr/>
          <p:nvPr/>
        </p:nvSpPr>
        <p:spPr>
          <a:xfrm>
            <a:off x="0" y="5180200"/>
            <a:ext cx="12192000" cy="167780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57154" y="5408244"/>
            <a:ext cx="10077691" cy="799706"/>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zh-CN" sz="20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点击采购管理目录下</a:t>
            </a:r>
            <a:r>
              <a:rPr lang="zh-CN" altLang="zh-CN" sz="20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的</a:t>
            </a:r>
            <a:r>
              <a:rPr lang="zh-CN" altLang="en-US" sz="20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发布询价单</a:t>
            </a:r>
            <a:r>
              <a:rPr lang="zh-CN" altLang="en-US" sz="20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可以</a:t>
            </a:r>
            <a:r>
              <a:rPr lang="zh-CN" altLang="zh-CN" sz="20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看到询</a:t>
            </a:r>
            <a:r>
              <a:rPr lang="zh-CN" altLang="zh-CN" sz="20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价界面，询价单包含询价信息、采购要求、对供应商要求，填写信息发布</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6917802" y="1701421"/>
            <a:ext cx="4807352" cy="1393779"/>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询价单即买家发布的求购信息。买家可以将自己的求购需求发布成询价单，卖家可以通过该询价单来给买家报价，从而进一步达成交易</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629357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矩形 9"/>
          <p:cNvSpPr/>
          <p:nvPr/>
        </p:nvSpPr>
        <p:spPr>
          <a:xfrm>
            <a:off x="1745671" y="1181920"/>
            <a:ext cx="8907480" cy="523220"/>
          </a:xfrm>
          <a:prstGeom prst="rect">
            <a:avLst/>
          </a:prstGeom>
        </p:spPr>
        <p:txBody>
          <a:bodyPr wrap="square">
            <a:spAutoFit/>
          </a:bodyPr>
          <a:lstStyle/>
          <a:p>
            <a:r>
              <a:rPr lang="zh-CN" altLang="zh-CN" sz="2800" b="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由于买家主要是为了实现采购价值，所以其功能主要</a:t>
            </a:r>
            <a:r>
              <a:rPr lang="zh-CN" altLang="zh-CN" sz="28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有</a:t>
            </a:r>
            <a:r>
              <a:rPr lang="zh-CN" altLang="en-US" sz="28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3" name="组合 12"/>
          <p:cNvGrpSpPr/>
          <p:nvPr/>
        </p:nvGrpSpPr>
        <p:grpSpPr>
          <a:xfrm>
            <a:off x="1974350" y="2496148"/>
            <a:ext cx="2440800" cy="3255446"/>
            <a:chOff x="1468720" y="2859192"/>
            <a:chExt cx="2440800" cy="3255446"/>
          </a:xfrm>
        </p:grpSpPr>
        <p:grpSp>
          <p:nvGrpSpPr>
            <p:cNvPr id="4" name="组合 3"/>
            <p:cNvGrpSpPr/>
            <p:nvPr/>
          </p:nvGrpSpPr>
          <p:grpSpPr>
            <a:xfrm>
              <a:off x="1468720" y="2859192"/>
              <a:ext cx="2440800" cy="3067045"/>
              <a:chOff x="2525139" y="3206433"/>
              <a:chExt cx="2440800" cy="3067045"/>
            </a:xfrm>
          </p:grpSpPr>
          <p:sp>
            <p:nvSpPr>
              <p:cNvPr id="24" name="MH_SubTitle_1"/>
              <p:cNvSpPr/>
              <p:nvPr>
                <p:custDataLst>
                  <p:tags r:id="rId7"/>
                </p:custDataLst>
              </p:nvPr>
            </p:nvSpPr>
            <p:spPr>
              <a:xfrm>
                <a:off x="3028838" y="3206433"/>
                <a:ext cx="1442857" cy="1125568"/>
              </a:xfrm>
              <a:custGeom>
                <a:avLst/>
                <a:gdLst>
                  <a:gd name="connsiteX0" fmla="*/ 602421 w 1442857"/>
                  <a:gd name="connsiteY0" fmla="*/ 1405 h 1125568"/>
                  <a:gd name="connsiteX1" fmla="*/ 987767 w 1442857"/>
                  <a:gd name="connsiteY1" fmla="*/ 193856 h 1125568"/>
                  <a:gd name="connsiteX2" fmla="*/ 1442857 w 1442857"/>
                  <a:gd name="connsiteY2" fmla="*/ 624922 h 1125568"/>
                  <a:gd name="connsiteX3" fmla="*/ 931713 w 1442857"/>
                  <a:gd name="connsiteY3" fmla="*/ 987765 h 1125568"/>
                  <a:gd name="connsiteX4" fmla="*/ 137803 w 1442857"/>
                  <a:gd name="connsiteY4" fmla="*/ 931711 h 1125568"/>
                  <a:gd name="connsiteX5" fmla="*/ 193858 w 1442857"/>
                  <a:gd name="connsiteY5" fmla="*/ 137802 h 1125568"/>
                  <a:gd name="connsiteX6" fmla="*/ 602421 w 1442857"/>
                  <a:gd name="connsiteY6" fmla="*/ 1405 h 112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857" h="1125568">
                    <a:moveTo>
                      <a:pt x="602421" y="1405"/>
                    </a:moveTo>
                    <a:cubicBezTo>
                      <a:pt x="746091" y="11549"/>
                      <a:pt x="885890" y="76501"/>
                      <a:pt x="987767" y="193856"/>
                    </a:cubicBezTo>
                    <a:cubicBezTo>
                      <a:pt x="1124089" y="350891"/>
                      <a:pt x="1275786" y="494580"/>
                      <a:pt x="1442857" y="624922"/>
                    </a:cubicBezTo>
                    <a:cubicBezTo>
                      <a:pt x="1259129" y="730495"/>
                      <a:pt x="1088747" y="851443"/>
                      <a:pt x="931713" y="987765"/>
                    </a:cubicBezTo>
                    <a:cubicBezTo>
                      <a:pt x="697001" y="1191519"/>
                      <a:pt x="341557" y="1166422"/>
                      <a:pt x="137803" y="931711"/>
                    </a:cubicBezTo>
                    <a:cubicBezTo>
                      <a:pt x="-65950" y="697000"/>
                      <a:pt x="-40854" y="341556"/>
                      <a:pt x="193858" y="137802"/>
                    </a:cubicBezTo>
                    <a:cubicBezTo>
                      <a:pt x="311213" y="35926"/>
                      <a:pt x="458752" y="-8738"/>
                      <a:pt x="602421" y="140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180000" bIns="0" rtlCol="0" anchor="ctr">
                <a:norm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交易前</a:t>
                </a:r>
              </a:p>
            </p:txBody>
          </p:sp>
          <p:sp>
            <p:nvSpPr>
              <p:cNvPr id="2" name="MH_Text_1"/>
              <p:cNvSpPr/>
              <p:nvPr>
                <p:custDataLst>
                  <p:tags r:id="rId8"/>
                </p:custDataLst>
              </p:nvPr>
            </p:nvSpPr>
            <p:spPr>
              <a:xfrm rot="5400000">
                <a:off x="2989038" y="4296578"/>
                <a:ext cx="1513001" cy="2440800"/>
              </a:xfrm>
              <a:prstGeom prst="accentCallout1">
                <a:avLst>
                  <a:gd name="adj1" fmla="val 49859"/>
                  <a:gd name="adj2" fmla="val -8136"/>
                  <a:gd name="adj3" fmla="val 50129"/>
                  <a:gd name="adj4" fmla="val -18182"/>
                </a:avLst>
              </a:prstGeom>
              <a:noFill/>
              <a:ln>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vert270" wrap="square" lIns="72000" tIns="36000" rIns="72000" rtlCol="0" anchor="t" anchorCtr="0">
                <a:noAutofit/>
              </a:bodyPr>
              <a:lstStyle/>
              <a:p>
                <a:pPr marL="285750" indent="-285750">
                  <a:lnSpc>
                    <a:spcPct val="140000"/>
                  </a:lnSpc>
                  <a:buFont typeface="Wingdings" panose="05000000000000000000" pitchFamily="2" charset="2"/>
                  <a:buChar char="u"/>
                </a:pPr>
                <a:endParaRPr lang="da-DK"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9" name="矩形 8"/>
            <p:cNvSpPr/>
            <p:nvPr/>
          </p:nvSpPr>
          <p:spPr>
            <a:xfrm>
              <a:off x="1704382" y="4471111"/>
              <a:ext cx="1968379" cy="1643527"/>
            </a:xfrm>
            <a:prstGeom prst="rect">
              <a:avLst/>
            </a:prstGeom>
          </p:spPr>
          <p:txBody>
            <a:bodyPr wrap="square">
              <a:spAutoFit/>
            </a:bodyPr>
            <a:lstStyle/>
            <a:p>
              <a:pPr marL="285750" indent="-285750">
                <a:lnSpc>
                  <a:spcPct val="140000"/>
                </a:lnSpc>
                <a:buFont typeface="Wingdings" panose="05000000000000000000" pitchFamily="2" charset="2"/>
                <a:buChar char="u"/>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供应信息查找</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nSpc>
                  <a:spcPct val="140000"/>
                </a:lnSpc>
                <a:buFont typeface="Wingdings" panose="05000000000000000000" pitchFamily="2" charset="2"/>
                <a:buChar char="u"/>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采购信息发布</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nSpc>
                  <a:spcPct val="140000"/>
                </a:lnSpc>
                <a:buFont typeface="Wingdings" panose="05000000000000000000" pitchFamily="2" charset="2"/>
                <a:buChar char="u"/>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进货市场分析</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nSpc>
                  <a:spcPct val="140000"/>
                </a:lnSpc>
                <a:buFont typeface="Wingdings" panose="05000000000000000000" pitchFamily="2" charset="2"/>
                <a:buChar char="u"/>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进货单管理</a:t>
              </a:r>
              <a:endParaRPr lang="da-DK"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978462" y="2496148"/>
            <a:ext cx="2441898" cy="2932845"/>
            <a:chOff x="4806669" y="2859192"/>
            <a:chExt cx="2441898" cy="2932845"/>
          </a:xfrm>
        </p:grpSpPr>
        <p:grpSp>
          <p:nvGrpSpPr>
            <p:cNvPr id="8" name="组合 7"/>
            <p:cNvGrpSpPr/>
            <p:nvPr/>
          </p:nvGrpSpPr>
          <p:grpSpPr>
            <a:xfrm>
              <a:off x="4806669" y="2859192"/>
              <a:ext cx="2441898" cy="2932845"/>
              <a:chOff x="4598325" y="2859192"/>
              <a:chExt cx="2441898" cy="2932845"/>
            </a:xfrm>
          </p:grpSpPr>
          <p:sp>
            <p:nvSpPr>
              <p:cNvPr id="27" name="MH_SubTitle_2"/>
              <p:cNvSpPr/>
              <p:nvPr>
                <p:custDataLst>
                  <p:tags r:id="rId5"/>
                </p:custDataLst>
              </p:nvPr>
            </p:nvSpPr>
            <p:spPr>
              <a:xfrm>
                <a:off x="5097846" y="2859192"/>
                <a:ext cx="1442857" cy="1125568"/>
              </a:xfrm>
              <a:custGeom>
                <a:avLst/>
                <a:gdLst>
                  <a:gd name="connsiteX0" fmla="*/ 602421 w 1442857"/>
                  <a:gd name="connsiteY0" fmla="*/ 1405 h 1125568"/>
                  <a:gd name="connsiteX1" fmla="*/ 987767 w 1442857"/>
                  <a:gd name="connsiteY1" fmla="*/ 193856 h 1125568"/>
                  <a:gd name="connsiteX2" fmla="*/ 1442857 w 1442857"/>
                  <a:gd name="connsiteY2" fmla="*/ 624922 h 1125568"/>
                  <a:gd name="connsiteX3" fmla="*/ 931713 w 1442857"/>
                  <a:gd name="connsiteY3" fmla="*/ 987765 h 1125568"/>
                  <a:gd name="connsiteX4" fmla="*/ 137803 w 1442857"/>
                  <a:gd name="connsiteY4" fmla="*/ 931711 h 1125568"/>
                  <a:gd name="connsiteX5" fmla="*/ 193858 w 1442857"/>
                  <a:gd name="connsiteY5" fmla="*/ 137802 h 1125568"/>
                  <a:gd name="connsiteX6" fmla="*/ 602421 w 1442857"/>
                  <a:gd name="connsiteY6" fmla="*/ 1405 h 112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857" h="1125568">
                    <a:moveTo>
                      <a:pt x="602421" y="1405"/>
                    </a:moveTo>
                    <a:cubicBezTo>
                      <a:pt x="746091" y="11549"/>
                      <a:pt x="885890" y="76501"/>
                      <a:pt x="987767" y="193856"/>
                    </a:cubicBezTo>
                    <a:cubicBezTo>
                      <a:pt x="1124089" y="350891"/>
                      <a:pt x="1275786" y="494580"/>
                      <a:pt x="1442857" y="624922"/>
                    </a:cubicBezTo>
                    <a:cubicBezTo>
                      <a:pt x="1259129" y="730495"/>
                      <a:pt x="1088747" y="851443"/>
                      <a:pt x="931713" y="987765"/>
                    </a:cubicBezTo>
                    <a:cubicBezTo>
                      <a:pt x="697001" y="1191519"/>
                      <a:pt x="341557" y="1166422"/>
                      <a:pt x="137803" y="931711"/>
                    </a:cubicBezTo>
                    <a:cubicBezTo>
                      <a:pt x="-65950" y="697000"/>
                      <a:pt x="-40854" y="341556"/>
                      <a:pt x="193858" y="137802"/>
                    </a:cubicBezTo>
                    <a:cubicBezTo>
                      <a:pt x="311213" y="35926"/>
                      <a:pt x="458752" y="-8738"/>
                      <a:pt x="602421" y="140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180000" bIns="0" rtlCol="0" anchor="ctr">
                <a:norm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交易中</a:t>
                </a:r>
              </a:p>
            </p:txBody>
          </p:sp>
          <p:sp>
            <p:nvSpPr>
              <p:cNvPr id="26" name="MH_Text_2"/>
              <p:cNvSpPr/>
              <p:nvPr>
                <p:custDataLst>
                  <p:tags r:id="rId6"/>
                </p:custDataLst>
              </p:nvPr>
            </p:nvSpPr>
            <p:spPr>
              <a:xfrm rot="5400000">
                <a:off x="5129874" y="3881688"/>
                <a:ext cx="1378800" cy="2441898"/>
              </a:xfrm>
              <a:prstGeom prst="accentCallout1">
                <a:avLst>
                  <a:gd name="adj1" fmla="val 49859"/>
                  <a:gd name="adj2" fmla="val -8136"/>
                  <a:gd name="adj3" fmla="val 50129"/>
                  <a:gd name="adj4" fmla="val -18182"/>
                </a:avLst>
              </a:prstGeom>
              <a:no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b" anchorCtr="0">
                <a:normAutofit/>
              </a:bodyPr>
              <a:lstStyle/>
              <a:p>
                <a:pPr marL="285750" indent="-285750">
                  <a:lnSpc>
                    <a:spcPct val="120000"/>
                  </a:lnSpc>
                  <a:buFont typeface="Wingdings" panose="05000000000000000000" pitchFamily="2" charset="2"/>
                  <a:buChar char="u"/>
                </a:pPr>
                <a:endParaRPr lang="da-DK"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1" name="矩形 10"/>
            <p:cNvSpPr/>
            <p:nvPr/>
          </p:nvSpPr>
          <p:spPr>
            <a:xfrm>
              <a:off x="5265618" y="4471111"/>
              <a:ext cx="1524000" cy="1089529"/>
            </a:xfrm>
            <a:prstGeom prst="rect">
              <a:avLst/>
            </a:prstGeom>
          </p:spPr>
          <p:txBody>
            <a:bodyPr wrap="square">
              <a:spAutoFit/>
            </a:bodyPr>
            <a:lstStyle/>
            <a:p>
              <a:pPr marL="285750" indent="-285750">
                <a:lnSpc>
                  <a:spcPct val="120000"/>
                </a:lnSpc>
                <a:buFont typeface="Wingdings" panose="05000000000000000000" pitchFamily="2" charset="2"/>
                <a:buChar char="u"/>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交易付款</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诚信赊账</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贷款</a:t>
              </a:r>
              <a:endParaRPr lang="da-DK"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7983671" y="2496148"/>
            <a:ext cx="2440800" cy="2932846"/>
            <a:chOff x="8145716" y="2859192"/>
            <a:chExt cx="2440800" cy="2932846"/>
          </a:xfrm>
        </p:grpSpPr>
        <p:grpSp>
          <p:nvGrpSpPr>
            <p:cNvPr id="6" name="组合 5"/>
            <p:cNvGrpSpPr/>
            <p:nvPr/>
          </p:nvGrpSpPr>
          <p:grpSpPr>
            <a:xfrm>
              <a:off x="8145716" y="2859192"/>
              <a:ext cx="2440800" cy="2932846"/>
              <a:chOff x="6979426" y="3206433"/>
              <a:chExt cx="2440800" cy="2932846"/>
            </a:xfrm>
          </p:grpSpPr>
          <p:sp>
            <p:nvSpPr>
              <p:cNvPr id="28" name="MH_SubTitle_3"/>
              <p:cNvSpPr/>
              <p:nvPr>
                <p:custDataLst>
                  <p:tags r:id="rId3"/>
                </p:custDataLst>
              </p:nvPr>
            </p:nvSpPr>
            <p:spPr>
              <a:xfrm>
                <a:off x="7483125" y="3206433"/>
                <a:ext cx="1442857" cy="1125568"/>
              </a:xfrm>
              <a:custGeom>
                <a:avLst/>
                <a:gdLst>
                  <a:gd name="connsiteX0" fmla="*/ 602421 w 1442857"/>
                  <a:gd name="connsiteY0" fmla="*/ 1405 h 1125568"/>
                  <a:gd name="connsiteX1" fmla="*/ 987767 w 1442857"/>
                  <a:gd name="connsiteY1" fmla="*/ 193856 h 1125568"/>
                  <a:gd name="connsiteX2" fmla="*/ 1442857 w 1442857"/>
                  <a:gd name="connsiteY2" fmla="*/ 624922 h 1125568"/>
                  <a:gd name="connsiteX3" fmla="*/ 931713 w 1442857"/>
                  <a:gd name="connsiteY3" fmla="*/ 987765 h 1125568"/>
                  <a:gd name="connsiteX4" fmla="*/ 137803 w 1442857"/>
                  <a:gd name="connsiteY4" fmla="*/ 931711 h 1125568"/>
                  <a:gd name="connsiteX5" fmla="*/ 193858 w 1442857"/>
                  <a:gd name="connsiteY5" fmla="*/ 137802 h 1125568"/>
                  <a:gd name="connsiteX6" fmla="*/ 602421 w 1442857"/>
                  <a:gd name="connsiteY6" fmla="*/ 1405 h 112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857" h="1125568">
                    <a:moveTo>
                      <a:pt x="602421" y="1405"/>
                    </a:moveTo>
                    <a:cubicBezTo>
                      <a:pt x="746091" y="11549"/>
                      <a:pt x="885890" y="76501"/>
                      <a:pt x="987767" y="193856"/>
                    </a:cubicBezTo>
                    <a:cubicBezTo>
                      <a:pt x="1124089" y="350891"/>
                      <a:pt x="1275786" y="494580"/>
                      <a:pt x="1442857" y="624922"/>
                    </a:cubicBezTo>
                    <a:cubicBezTo>
                      <a:pt x="1259129" y="730495"/>
                      <a:pt x="1088747" y="851443"/>
                      <a:pt x="931713" y="987765"/>
                    </a:cubicBezTo>
                    <a:cubicBezTo>
                      <a:pt x="697001" y="1191519"/>
                      <a:pt x="341557" y="1166422"/>
                      <a:pt x="137803" y="931711"/>
                    </a:cubicBezTo>
                    <a:cubicBezTo>
                      <a:pt x="-65950" y="697000"/>
                      <a:pt x="-40854" y="341556"/>
                      <a:pt x="193858" y="137802"/>
                    </a:cubicBezTo>
                    <a:cubicBezTo>
                      <a:pt x="311213" y="35926"/>
                      <a:pt x="458752" y="-8738"/>
                      <a:pt x="602421" y="140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180000" bIns="0" rtlCol="0" anchor="ctr">
                <a:norm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交易后</a:t>
                </a:r>
              </a:p>
            </p:txBody>
          </p:sp>
          <p:sp>
            <p:nvSpPr>
              <p:cNvPr id="25" name="MH_Text_3"/>
              <p:cNvSpPr/>
              <p:nvPr>
                <p:custDataLst>
                  <p:tags r:id="rId4"/>
                </p:custDataLst>
              </p:nvPr>
            </p:nvSpPr>
            <p:spPr>
              <a:xfrm rot="5400000">
                <a:off x="7510426" y="4229479"/>
                <a:ext cx="1378800" cy="2440800"/>
              </a:xfrm>
              <a:prstGeom prst="accentCallout1">
                <a:avLst>
                  <a:gd name="adj1" fmla="val 49859"/>
                  <a:gd name="adj2" fmla="val -8136"/>
                  <a:gd name="adj3" fmla="val 50129"/>
                  <a:gd name="adj4" fmla="val -18182"/>
                </a:avLst>
              </a:prstGeom>
              <a:no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t" anchorCtr="0">
                <a:normAutofit/>
              </a:bodyPr>
              <a:lstStyle/>
              <a:p>
                <a:pPr marL="285750" indent="-285750">
                  <a:lnSpc>
                    <a:spcPct val="120000"/>
                  </a:lnSpc>
                  <a:buFont typeface="Wingdings" panose="05000000000000000000" pitchFamily="2" charset="2"/>
                  <a:buChar char="u"/>
                </a:pP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8771949" y="4471111"/>
              <a:ext cx="1188334" cy="757130"/>
            </a:xfrm>
            <a:prstGeom prst="rect">
              <a:avLst/>
            </a:prstGeom>
          </p:spPr>
          <p:txBody>
            <a:bodyPr wrap="square">
              <a:spAutoFit/>
            </a:bodyPr>
            <a:lstStyle/>
            <a:p>
              <a:pPr marL="285750" indent="-285750">
                <a:lnSpc>
                  <a:spcPct val="120000"/>
                </a:lnSpc>
                <a:buFont typeface="Wingdings" panose="05000000000000000000" pitchFamily="2" charset="2"/>
                <a:buChar char="u"/>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评价</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投诉</a:t>
              </a:r>
            </a:p>
          </p:txBody>
        </p:sp>
      </p:grpSp>
    </p:spTree>
    <p:custDataLst>
      <p:tags r:id="rId2"/>
    </p:custDataLst>
    <p:extLst>
      <p:ext uri="{BB962C8B-B14F-4D97-AF65-F5344CB8AC3E}">
        <p14:creationId xmlns:p14="http://schemas.microsoft.com/office/powerpoint/2010/main" val="2294437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p:nvPr/>
        </p:nvSpPr>
        <p:spPr>
          <a:xfrm>
            <a:off x="857213" y="5619766"/>
            <a:ext cx="10363200" cy="707694"/>
          </a:xfrm>
          <a:prstGeom prst="rect">
            <a:avLst/>
          </a:prstGeom>
        </p:spPr>
        <p:txBody>
          <a:bodyPr wrap="square">
            <a:spAutoFit/>
          </a:bodyPr>
          <a:lstStyle/>
          <a:p>
            <a:r>
              <a:rPr lang="ms-MY" sz="1333" dirty="0">
                <a:solidFill>
                  <a:schemeClr val="bg1"/>
                </a:solidFill>
                <a:latin typeface="微软雅黑" panose="020B0503020204020204" pitchFamily="34" charset="-122"/>
                <a:ea typeface="微软雅黑" panose="020B0503020204020204" pitchFamily="34" charset="-122"/>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17" name="Group 62"/>
          <p:cNvGrpSpPr/>
          <p:nvPr/>
        </p:nvGrpSpPr>
        <p:grpSpPr>
          <a:xfrm>
            <a:off x="0" y="0"/>
            <a:ext cx="12192000" cy="6858000"/>
            <a:chOff x="6480130" y="-76200"/>
            <a:chExt cx="2074768" cy="5143499"/>
          </a:xfrm>
          <a:solidFill>
            <a:srgbClr val="A5779E"/>
          </a:solidFill>
        </p:grpSpPr>
        <p:sp>
          <p:nvSpPr>
            <p:cNvPr id="18" name="Rectangle 54"/>
            <p:cNvSpPr/>
            <p:nvPr/>
          </p:nvSpPr>
          <p:spPr>
            <a:xfrm>
              <a:off x="6480130" y="-76200"/>
              <a:ext cx="2074768" cy="51434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微软雅黑" panose="020B0503020204020204" pitchFamily="34" charset="-122"/>
                <a:ea typeface="微软雅黑" panose="020B0503020204020204" pitchFamily="34" charset="-122"/>
              </a:endParaRPr>
            </a:p>
          </p:txBody>
        </p:sp>
        <p:sp>
          <p:nvSpPr>
            <p:cNvPr id="20" name="Rectangle 56"/>
            <p:cNvSpPr/>
            <p:nvPr/>
          </p:nvSpPr>
          <p:spPr>
            <a:xfrm>
              <a:off x="7373966" y="2038350"/>
              <a:ext cx="31436" cy="284742"/>
            </a:xfrm>
            <a:prstGeom prst="rect">
              <a:avLst/>
            </a:prstGeom>
            <a:grpFill/>
          </p:spPr>
          <p:txBody>
            <a:bodyPr wrap="none">
              <a:spAutoFit/>
            </a:bodyPr>
            <a:lstStyle/>
            <a:p>
              <a:pPr algn="ctr"/>
              <a:endParaRPr lang="en-US" sz="1867"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27" name="Rectangle 55">
            <a:extLst>
              <a:ext uri="{FF2B5EF4-FFF2-40B4-BE49-F238E27FC236}">
                <a16:creationId xmlns:a16="http://schemas.microsoft.com/office/drawing/2014/main" id="{903001FE-228A-4BE8-9055-E7C97CF1C927}"/>
              </a:ext>
            </a:extLst>
          </p:cNvPr>
          <p:cNvSpPr/>
          <p:nvPr/>
        </p:nvSpPr>
        <p:spPr>
          <a:xfrm>
            <a:off x="1041184" y="547887"/>
            <a:ext cx="1800636" cy="736903"/>
          </a:xfrm>
          <a:prstGeom prst="rect">
            <a:avLst/>
          </a:prstGeom>
          <a:solidFill>
            <a:schemeClr val="accent4">
              <a:lumMod val="20000"/>
              <a:lumOff val="80000"/>
              <a:alpha val="6392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Wingdings" panose="05000000000000000000" pitchFamily="2" charset="2"/>
              <a:buChar char="l"/>
            </a:pPr>
            <a:r>
              <a:rPr lang="zh-CN" altLang="en-US" sz="3200" b="1" dirty="0">
                <a:solidFill>
                  <a:schemeClr val="bg1"/>
                </a:solidFill>
                <a:latin typeface="微软雅黑" panose="020B0503020204020204" pitchFamily="34" charset="-122"/>
                <a:ea typeface="微软雅黑" panose="020B0503020204020204" pitchFamily="34" charset="-122"/>
              </a:rPr>
              <a:t>卖家</a:t>
            </a:r>
          </a:p>
        </p:txBody>
      </p:sp>
      <p:sp>
        <p:nvSpPr>
          <p:cNvPr id="9" name="矩形 8"/>
          <p:cNvSpPr/>
          <p:nvPr/>
        </p:nvSpPr>
        <p:spPr>
          <a:xfrm>
            <a:off x="4910419" y="1073565"/>
            <a:ext cx="2371162" cy="396583"/>
          </a:xfrm>
          <a:prstGeom prst="rect">
            <a:avLst/>
          </a:prstGeom>
        </p:spPr>
        <p:txBody>
          <a:bodyPr wrap="none">
            <a:spAutoFit/>
          </a:bodyPr>
          <a:lstStyle/>
          <a:p>
            <a:pPr>
              <a:lnSpc>
                <a:spcPct val="120000"/>
              </a:lnSpc>
            </a:pPr>
            <a:r>
              <a:rPr lang="en-US" altLang="zh-CN"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1688</a:t>
            </a:r>
            <a:r>
              <a:rPr lang="zh-CN" altLang="en-US"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卖家工作台界面</a:t>
            </a:r>
            <a:endParaRPr lang="zh-CN" altLang="en-US" b="1"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1469" y="1651627"/>
            <a:ext cx="7529139" cy="473515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3086607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2973482"/>
            <a:ext cx="11905973" cy="2918032"/>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 name="矩形 1"/>
          <p:cNvSpPr/>
          <p:nvPr/>
        </p:nvSpPr>
        <p:spPr>
          <a:xfrm>
            <a:off x="8772992" y="2193774"/>
            <a:ext cx="2069797" cy="400110"/>
          </a:xfrm>
          <a:prstGeom prst="rect">
            <a:avLst/>
          </a:prstGeom>
        </p:spPr>
        <p:txBody>
          <a:bodyPr wrap="none">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1688</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买家询价单</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等腰三角形 2"/>
          <p:cNvSpPr/>
          <p:nvPr/>
        </p:nvSpPr>
        <p:spPr>
          <a:xfrm rot="16200000">
            <a:off x="8396552" y="2229322"/>
            <a:ext cx="381655" cy="329013"/>
          </a:xfrm>
          <a:prstGeom prst="triangl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915411" y="5033080"/>
            <a:ext cx="8552680" cy="400110"/>
          </a:xfrm>
          <a:prstGeom prst="rect">
            <a:avLst/>
          </a:prstGeom>
        </p:spPr>
        <p:txBody>
          <a:bodyPr wrap="square">
            <a:spAutoFit/>
          </a:bodyPr>
          <a:lstStyle/>
          <a:p>
            <a:pPr marL="285750" indent="-285750">
              <a:buFont typeface="Wingdings" panose="05000000000000000000" pitchFamily="2" charset="2"/>
              <a:buChar char="l"/>
            </a:pPr>
            <a:r>
              <a:rPr lang="zh-CN" altLang="en-US" sz="20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点击交易</a:t>
            </a:r>
            <a:r>
              <a:rPr lang="zh-CN" altLang="en-US" sz="20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前的报价单，可以进入报价页面，查看买家采购的询价信息</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624" y="752125"/>
            <a:ext cx="6999182" cy="3822631"/>
          </a:xfrm>
          <a:prstGeom prst="round2DiagRect">
            <a:avLst>
              <a:gd name="adj1" fmla="val 7602"/>
              <a:gd name="adj2" fmla="val 0"/>
            </a:avLst>
          </a:prstGeom>
          <a:ln w="88900" cap="sq">
            <a:solidFill>
              <a:srgbClr val="FFFFFF"/>
            </a:solidFill>
            <a:miter lim="800000"/>
          </a:ln>
          <a:effectLst>
            <a:outerShdw blurRad="254000" algn="tl" rotWithShape="0">
              <a:srgbClr val="000000">
                <a:alpha val="43000"/>
              </a:srgbClr>
            </a:outerShdw>
          </a:effectLst>
        </p:spPr>
      </p:pic>
      <p:sp>
        <p:nvSpPr>
          <p:cNvPr id="9" name="KSO_Shape"/>
          <p:cNvSpPr>
            <a:spLocks/>
          </p:cNvSpPr>
          <p:nvPr/>
        </p:nvSpPr>
        <p:spPr bwMode="auto">
          <a:xfrm>
            <a:off x="9681978" y="3560592"/>
            <a:ext cx="1160811" cy="1472488"/>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extLst>
      <p:ext uri="{BB962C8B-B14F-4D97-AF65-F5344CB8AC3E}">
        <p14:creationId xmlns:p14="http://schemas.microsoft.com/office/powerpoint/2010/main" val="21970840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矩形 9"/>
          <p:cNvSpPr/>
          <p:nvPr/>
        </p:nvSpPr>
        <p:spPr>
          <a:xfrm>
            <a:off x="1745671" y="1181920"/>
            <a:ext cx="8907480" cy="523220"/>
          </a:xfrm>
          <a:prstGeom prst="rect">
            <a:avLst/>
          </a:prstGeom>
        </p:spPr>
        <p:txBody>
          <a:bodyPr wrap="square">
            <a:spAutoFit/>
          </a:bodyPr>
          <a:lstStyle/>
          <a:p>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由于卖家主要是为了实现销售价值，所以其功能主要</a:t>
            </a:r>
            <a:r>
              <a:rPr lang="zh-CN" altLang="en-US" sz="28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有</a:t>
            </a:r>
            <a:r>
              <a:rPr lang="en-US" altLang="zh-CN" sz="2800" b="1"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p>
        </p:txBody>
      </p:sp>
      <p:sp>
        <p:nvSpPr>
          <p:cNvPr id="2" name="MH_Text_1"/>
          <p:cNvSpPr/>
          <p:nvPr>
            <p:custDataLst>
              <p:tags r:id="rId3"/>
            </p:custDataLst>
          </p:nvPr>
        </p:nvSpPr>
        <p:spPr>
          <a:xfrm rot="5400000">
            <a:off x="2438249" y="3586293"/>
            <a:ext cx="1513001" cy="2440800"/>
          </a:xfrm>
          <a:prstGeom prst="accentCallout1">
            <a:avLst>
              <a:gd name="adj1" fmla="val 49859"/>
              <a:gd name="adj2" fmla="val -8136"/>
              <a:gd name="adj3" fmla="val 50129"/>
              <a:gd name="adj4" fmla="val -18182"/>
            </a:avLst>
          </a:prstGeom>
          <a:noFill/>
          <a:ln>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vert270" wrap="square" lIns="72000" tIns="36000" rIns="72000" rtlCol="0" anchor="t" anchorCtr="0">
            <a:noAutofit/>
          </a:bodyPr>
          <a:lstStyle/>
          <a:p>
            <a:pPr marL="285750" indent="-285750">
              <a:lnSpc>
                <a:spcPct val="140000"/>
              </a:lnSpc>
              <a:buFont typeface="Wingdings" panose="05000000000000000000" pitchFamily="2" charset="2"/>
              <a:buChar char="u"/>
            </a:pPr>
            <a:endParaRPr lang="da-DK"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2210012" y="4108067"/>
            <a:ext cx="1968379" cy="1989327"/>
          </a:xfrm>
          <a:prstGeom prst="rect">
            <a:avLst/>
          </a:prstGeom>
        </p:spPr>
        <p:txBody>
          <a:bodyPr wrap="square">
            <a:spAutoFit/>
          </a:bodyPr>
          <a:lstStyle/>
          <a:p>
            <a:pPr marL="285750" indent="-285750">
              <a:lnSpc>
                <a:spcPct val="140000"/>
              </a:lnSpc>
              <a:buFont typeface="Wingdings" panose="05000000000000000000" pitchFamily="2" charset="2"/>
              <a:buChar char="u"/>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供应信息</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发布</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nSpc>
                <a:spcPct val="140000"/>
              </a:lnSpc>
              <a:buFont typeface="Wingdings" panose="05000000000000000000" pitchFamily="2" charset="2"/>
              <a:buChar char="u"/>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店铺装修</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nSpc>
                <a:spcPct val="140000"/>
              </a:lnSpc>
              <a:buFont typeface="Wingdings" panose="05000000000000000000" pitchFamily="2" charset="2"/>
              <a:buChar char="u"/>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产品</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信息</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推广</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nSpc>
                <a:spcPct val="140000"/>
              </a:lnSpc>
              <a:buFont typeface="Wingdings" panose="05000000000000000000" pitchFamily="2" charset="2"/>
              <a:buChar char="u"/>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查找</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采购</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信息</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nSpc>
                <a:spcPct val="140000"/>
              </a:lnSpc>
              <a:buFont typeface="Wingdings" panose="05000000000000000000" pitchFamily="2" charset="2"/>
              <a:buChar char="u"/>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诚信</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贷款</a:t>
            </a:r>
            <a:endParaRPr lang="da-DK"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MH_Text_2"/>
          <p:cNvSpPr/>
          <p:nvPr>
            <p:custDataLst>
              <p:tags r:id="rId4"/>
            </p:custDataLst>
          </p:nvPr>
        </p:nvSpPr>
        <p:spPr>
          <a:xfrm rot="5400000">
            <a:off x="5510011" y="3518644"/>
            <a:ext cx="1378800" cy="2441898"/>
          </a:xfrm>
          <a:prstGeom prst="accentCallout1">
            <a:avLst>
              <a:gd name="adj1" fmla="val 49859"/>
              <a:gd name="adj2" fmla="val -8136"/>
              <a:gd name="adj3" fmla="val 50129"/>
              <a:gd name="adj4" fmla="val -18182"/>
            </a:avLst>
          </a:prstGeom>
          <a:no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b" anchorCtr="0">
            <a:normAutofit/>
          </a:bodyPr>
          <a:lstStyle/>
          <a:p>
            <a:pPr marL="285750" indent="-285750">
              <a:lnSpc>
                <a:spcPct val="120000"/>
              </a:lnSpc>
              <a:buFont typeface="Wingdings" panose="05000000000000000000" pitchFamily="2" charset="2"/>
              <a:buChar char="u"/>
            </a:pPr>
            <a:endParaRPr lang="da-DK"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5437411" y="4108067"/>
            <a:ext cx="1524000" cy="396583"/>
          </a:xfrm>
          <a:prstGeom prst="rect">
            <a:avLst/>
          </a:prstGeom>
        </p:spPr>
        <p:txBody>
          <a:bodyPr wrap="square">
            <a:spAutoFit/>
          </a:bodyPr>
          <a:lstStyle/>
          <a:p>
            <a:pPr marL="285750" indent="-285750">
              <a:lnSpc>
                <a:spcPct val="120000"/>
              </a:lnSpc>
              <a:buFont typeface="Wingdings" panose="05000000000000000000" pitchFamily="2" charset="2"/>
              <a:buChar char="u"/>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客户谈判</a:t>
            </a:r>
            <a:endParaRPr lang="da-DK"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MH_Text_3"/>
          <p:cNvSpPr/>
          <p:nvPr>
            <p:custDataLst>
              <p:tags r:id="rId5"/>
            </p:custDataLst>
          </p:nvPr>
        </p:nvSpPr>
        <p:spPr>
          <a:xfrm rot="5400000">
            <a:off x="8514671" y="3519194"/>
            <a:ext cx="1378800" cy="2440800"/>
          </a:xfrm>
          <a:prstGeom prst="accentCallout1">
            <a:avLst>
              <a:gd name="adj1" fmla="val 49859"/>
              <a:gd name="adj2" fmla="val -8136"/>
              <a:gd name="adj3" fmla="val 50129"/>
              <a:gd name="adj4" fmla="val -18182"/>
            </a:avLst>
          </a:prstGeom>
          <a:no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t" anchorCtr="0">
            <a:normAutofit/>
          </a:bodyPr>
          <a:lstStyle/>
          <a:p>
            <a:pPr marL="285750" indent="-285750">
              <a:lnSpc>
                <a:spcPct val="120000"/>
              </a:lnSpc>
              <a:buFont typeface="Wingdings" panose="05000000000000000000" pitchFamily="2" charset="2"/>
              <a:buChar char="u"/>
            </a:pP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8451085" y="4050192"/>
            <a:ext cx="1920029" cy="757130"/>
          </a:xfrm>
          <a:prstGeom prst="rect">
            <a:avLst/>
          </a:prstGeom>
        </p:spPr>
        <p:txBody>
          <a:bodyPr wrap="square">
            <a:spAutoFit/>
          </a:bodyPr>
          <a:lstStyle/>
          <a:p>
            <a:pPr marL="285750" indent="-285750">
              <a:lnSpc>
                <a:spcPct val="120000"/>
              </a:lnSpc>
              <a:buFont typeface="Wingdings" panose="05000000000000000000" pitchFamily="2" charset="2"/>
              <a:buChar char="u"/>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买家</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评价</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pitchFamily="2" charset="2"/>
              <a:buChar char="u"/>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店铺</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效果分析</a:t>
            </a:r>
          </a:p>
        </p:txBody>
      </p:sp>
      <p:grpSp>
        <p:nvGrpSpPr>
          <p:cNvPr id="5" name="组合 4"/>
          <p:cNvGrpSpPr/>
          <p:nvPr/>
        </p:nvGrpSpPr>
        <p:grpSpPr>
          <a:xfrm>
            <a:off x="2473476" y="2288007"/>
            <a:ext cx="1441450" cy="1428750"/>
            <a:chOff x="7459404" y="5428993"/>
            <a:chExt cx="1441450" cy="1428750"/>
          </a:xfrm>
        </p:grpSpPr>
        <p:sp>
          <p:nvSpPr>
            <p:cNvPr id="19" name="MH_Other_1"/>
            <p:cNvSpPr/>
            <p:nvPr>
              <p:custDataLst>
                <p:tags r:id="rId12"/>
              </p:custDataLst>
            </p:nvPr>
          </p:nvSpPr>
          <p:spPr>
            <a:xfrm>
              <a:off x="7459404" y="6168768"/>
              <a:ext cx="1441450" cy="688975"/>
            </a:xfrm>
            <a:custGeom>
              <a:avLst/>
              <a:gdLst>
                <a:gd name="connsiteX0" fmla="*/ 109537 w 1547812"/>
                <a:gd name="connsiteY0" fmla="*/ 47625 h 919162"/>
                <a:gd name="connsiteX1" fmla="*/ 0 w 1547812"/>
                <a:gd name="connsiteY1" fmla="*/ 280987 h 919162"/>
                <a:gd name="connsiteX2" fmla="*/ 776287 w 1547812"/>
                <a:gd name="connsiteY2" fmla="*/ 919162 h 919162"/>
                <a:gd name="connsiteX3" fmla="*/ 1547812 w 1547812"/>
                <a:gd name="connsiteY3" fmla="*/ 266700 h 919162"/>
                <a:gd name="connsiteX4" fmla="*/ 1404937 w 1547812"/>
                <a:gd name="connsiteY4" fmla="*/ 0 h 919162"/>
                <a:gd name="connsiteX5" fmla="*/ 109537 w 1547812"/>
                <a:gd name="connsiteY5" fmla="*/ 47625 h 91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7812" h="919162">
                  <a:moveTo>
                    <a:pt x="109537" y="47625"/>
                  </a:moveTo>
                  <a:lnTo>
                    <a:pt x="0" y="280987"/>
                  </a:lnTo>
                  <a:lnTo>
                    <a:pt x="776287" y="919162"/>
                  </a:lnTo>
                  <a:lnTo>
                    <a:pt x="1547812" y="266700"/>
                  </a:lnTo>
                  <a:lnTo>
                    <a:pt x="1404937" y="0"/>
                  </a:lnTo>
                  <a:lnTo>
                    <a:pt x="109537" y="47625"/>
                  </a:lnTo>
                  <a:close/>
                </a:path>
              </a:pathLst>
            </a:custGeom>
            <a:solidFill>
              <a:schemeClr val="accent1">
                <a:lumMod val="75000"/>
              </a:schemeClr>
            </a:solidFill>
            <a:ln>
              <a:noFill/>
            </a:ln>
            <a:effectLst>
              <a:outerShdw blurRad="381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rgbClr val="4D4D4D"/>
                </a:solidFill>
                <a:latin typeface="微软雅黑" panose="020B0503020204020204" pitchFamily="34" charset="-122"/>
                <a:ea typeface="微软雅黑" panose="020B0503020204020204" pitchFamily="34" charset="-122"/>
              </a:endParaRPr>
            </a:p>
          </p:txBody>
        </p:sp>
        <p:sp>
          <p:nvSpPr>
            <p:cNvPr id="20" name="MH_Other_2"/>
            <p:cNvSpPr/>
            <p:nvPr>
              <p:custDataLst>
                <p:tags r:id="rId13"/>
              </p:custDataLst>
            </p:nvPr>
          </p:nvSpPr>
          <p:spPr>
            <a:xfrm rot="2700000">
              <a:off x="7647524" y="5591712"/>
              <a:ext cx="1063625" cy="1068387"/>
            </a:xfrm>
            <a:prstGeom prst="roundRect">
              <a:avLst>
                <a:gd name="adj" fmla="val 4659"/>
              </a:avLst>
            </a:prstGeom>
            <a:solidFill>
              <a:schemeClr val="accent1"/>
            </a:solidFill>
            <a:ln w="38100">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rgbClr val="4D4D4D"/>
                </a:solidFill>
                <a:latin typeface="微软雅黑" panose="020B0503020204020204" pitchFamily="34" charset="-122"/>
                <a:ea typeface="微软雅黑" panose="020B0503020204020204" pitchFamily="34" charset="-122"/>
              </a:endParaRPr>
            </a:p>
          </p:txBody>
        </p:sp>
        <p:sp>
          <p:nvSpPr>
            <p:cNvPr id="21" name="MH_SubTitle_1"/>
            <p:cNvSpPr/>
            <p:nvPr>
              <p:custDataLst>
                <p:tags r:id="rId14"/>
              </p:custDataLst>
            </p:nvPr>
          </p:nvSpPr>
          <p:spPr>
            <a:xfrm>
              <a:off x="7483218" y="5428993"/>
              <a:ext cx="1393825" cy="1393825"/>
            </a:xfrm>
            <a:custGeom>
              <a:avLst/>
              <a:gdLst>
                <a:gd name="connsiteX0" fmla="*/ 812771 w 1622608"/>
                <a:gd name="connsiteY0" fmla="*/ 0 h 1622608"/>
                <a:gd name="connsiteX1" fmla="*/ 1622608 w 1622608"/>
                <a:gd name="connsiteY1" fmla="*/ 809837 h 1622608"/>
                <a:gd name="connsiteX2" fmla="*/ 809837 w 1622608"/>
                <a:gd name="connsiteY2" fmla="*/ 1622608 h 1622608"/>
                <a:gd name="connsiteX3" fmla="*/ 0 w 1622608"/>
                <a:gd name="connsiteY3" fmla="*/ 812771 h 1622608"/>
              </a:gdLst>
              <a:ahLst/>
              <a:cxnLst>
                <a:cxn ang="0">
                  <a:pos x="connsiteX0" y="connsiteY0"/>
                </a:cxn>
                <a:cxn ang="0">
                  <a:pos x="connsiteX1" y="connsiteY1"/>
                </a:cxn>
                <a:cxn ang="0">
                  <a:pos x="connsiteX2" y="connsiteY2"/>
                </a:cxn>
                <a:cxn ang="0">
                  <a:pos x="connsiteX3" y="connsiteY3"/>
                </a:cxn>
              </a:cxnLst>
              <a:rect l="l" t="t" r="r" b="b"/>
              <a:pathLst>
                <a:path w="1622608" h="1622608">
                  <a:moveTo>
                    <a:pt x="812771" y="0"/>
                  </a:moveTo>
                  <a:lnTo>
                    <a:pt x="1622608" y="809837"/>
                  </a:lnTo>
                  <a:lnTo>
                    <a:pt x="809837" y="1622608"/>
                  </a:lnTo>
                  <a:lnTo>
                    <a:pt x="0" y="812771"/>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b="1" dirty="0">
                  <a:solidFill>
                    <a:srgbClr val="A5779E"/>
                  </a:solidFill>
                  <a:latin typeface="微软雅黑" panose="020B0503020204020204" pitchFamily="34" charset="-122"/>
                  <a:ea typeface="微软雅黑" panose="020B0503020204020204" pitchFamily="34" charset="-122"/>
                </a:rPr>
                <a:t>交易前</a:t>
              </a:r>
            </a:p>
          </p:txBody>
        </p:sp>
      </p:grpSp>
      <p:grpSp>
        <p:nvGrpSpPr>
          <p:cNvPr id="7" name="组合 6"/>
          <p:cNvGrpSpPr/>
          <p:nvPr/>
        </p:nvGrpSpPr>
        <p:grpSpPr>
          <a:xfrm>
            <a:off x="5477892" y="2288007"/>
            <a:ext cx="1443038" cy="1428750"/>
            <a:chOff x="9577129" y="5428993"/>
            <a:chExt cx="1443038" cy="1428750"/>
          </a:xfrm>
        </p:grpSpPr>
        <p:sp>
          <p:nvSpPr>
            <p:cNvPr id="22" name="MH_Other_3"/>
            <p:cNvSpPr/>
            <p:nvPr>
              <p:custDataLst>
                <p:tags r:id="rId9"/>
              </p:custDataLst>
            </p:nvPr>
          </p:nvSpPr>
          <p:spPr>
            <a:xfrm>
              <a:off x="9577129" y="6168768"/>
              <a:ext cx="1443038" cy="688975"/>
            </a:xfrm>
            <a:custGeom>
              <a:avLst/>
              <a:gdLst>
                <a:gd name="connsiteX0" fmla="*/ 109537 w 1547812"/>
                <a:gd name="connsiteY0" fmla="*/ 47625 h 919162"/>
                <a:gd name="connsiteX1" fmla="*/ 0 w 1547812"/>
                <a:gd name="connsiteY1" fmla="*/ 280987 h 919162"/>
                <a:gd name="connsiteX2" fmla="*/ 776287 w 1547812"/>
                <a:gd name="connsiteY2" fmla="*/ 919162 h 919162"/>
                <a:gd name="connsiteX3" fmla="*/ 1547812 w 1547812"/>
                <a:gd name="connsiteY3" fmla="*/ 266700 h 919162"/>
                <a:gd name="connsiteX4" fmla="*/ 1404937 w 1547812"/>
                <a:gd name="connsiteY4" fmla="*/ 0 h 919162"/>
                <a:gd name="connsiteX5" fmla="*/ 109537 w 1547812"/>
                <a:gd name="connsiteY5" fmla="*/ 47625 h 91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7812" h="919162">
                  <a:moveTo>
                    <a:pt x="109537" y="47625"/>
                  </a:moveTo>
                  <a:lnTo>
                    <a:pt x="0" y="280987"/>
                  </a:lnTo>
                  <a:lnTo>
                    <a:pt x="776287" y="919162"/>
                  </a:lnTo>
                  <a:lnTo>
                    <a:pt x="1547812" y="266700"/>
                  </a:lnTo>
                  <a:lnTo>
                    <a:pt x="1404937" y="0"/>
                  </a:lnTo>
                  <a:lnTo>
                    <a:pt x="109537" y="47625"/>
                  </a:lnTo>
                  <a:close/>
                </a:path>
              </a:pathLst>
            </a:custGeom>
            <a:solidFill>
              <a:schemeClr val="accent2">
                <a:lumMod val="75000"/>
              </a:schemeClr>
            </a:solidFill>
            <a:ln>
              <a:noFill/>
            </a:ln>
            <a:effectLst>
              <a:outerShdw blurRad="381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rgbClr val="4D4D4D"/>
                </a:solidFill>
                <a:latin typeface="微软雅黑" panose="020B0503020204020204" pitchFamily="34" charset="-122"/>
                <a:ea typeface="微软雅黑" panose="020B0503020204020204" pitchFamily="34" charset="-122"/>
              </a:endParaRPr>
            </a:p>
          </p:txBody>
        </p:sp>
        <p:sp>
          <p:nvSpPr>
            <p:cNvPr id="23" name="MH_Other_4"/>
            <p:cNvSpPr/>
            <p:nvPr>
              <p:custDataLst>
                <p:tags r:id="rId10"/>
              </p:custDataLst>
            </p:nvPr>
          </p:nvSpPr>
          <p:spPr>
            <a:xfrm rot="2700000">
              <a:off x="9766836" y="5591711"/>
              <a:ext cx="1063625" cy="1068388"/>
            </a:xfrm>
            <a:prstGeom prst="roundRect">
              <a:avLst>
                <a:gd name="adj" fmla="val 4659"/>
              </a:avLst>
            </a:prstGeom>
            <a:solidFill>
              <a:schemeClr val="accent2"/>
            </a:solidFill>
            <a:ln w="38100">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rgbClr val="4D4D4D"/>
                </a:solidFill>
                <a:latin typeface="微软雅黑" panose="020B0503020204020204" pitchFamily="34" charset="-122"/>
                <a:ea typeface="微软雅黑" panose="020B0503020204020204" pitchFamily="34" charset="-122"/>
              </a:endParaRPr>
            </a:p>
          </p:txBody>
        </p:sp>
        <p:sp>
          <p:nvSpPr>
            <p:cNvPr id="29" name="MH_SubTitle_2"/>
            <p:cNvSpPr/>
            <p:nvPr>
              <p:custDataLst>
                <p:tags r:id="rId11"/>
              </p:custDataLst>
            </p:nvPr>
          </p:nvSpPr>
          <p:spPr>
            <a:xfrm>
              <a:off x="9600943" y="5428993"/>
              <a:ext cx="1393825" cy="1393825"/>
            </a:xfrm>
            <a:custGeom>
              <a:avLst/>
              <a:gdLst>
                <a:gd name="connsiteX0" fmla="*/ 812771 w 1622608"/>
                <a:gd name="connsiteY0" fmla="*/ 0 h 1622608"/>
                <a:gd name="connsiteX1" fmla="*/ 1622608 w 1622608"/>
                <a:gd name="connsiteY1" fmla="*/ 809837 h 1622608"/>
                <a:gd name="connsiteX2" fmla="*/ 809837 w 1622608"/>
                <a:gd name="connsiteY2" fmla="*/ 1622608 h 1622608"/>
                <a:gd name="connsiteX3" fmla="*/ 0 w 1622608"/>
                <a:gd name="connsiteY3" fmla="*/ 812771 h 1622608"/>
              </a:gdLst>
              <a:ahLst/>
              <a:cxnLst>
                <a:cxn ang="0">
                  <a:pos x="connsiteX0" y="connsiteY0"/>
                </a:cxn>
                <a:cxn ang="0">
                  <a:pos x="connsiteX1" y="connsiteY1"/>
                </a:cxn>
                <a:cxn ang="0">
                  <a:pos x="connsiteX2" y="connsiteY2"/>
                </a:cxn>
                <a:cxn ang="0">
                  <a:pos x="connsiteX3" y="connsiteY3"/>
                </a:cxn>
              </a:cxnLst>
              <a:rect l="l" t="t" r="r" b="b"/>
              <a:pathLst>
                <a:path w="1622608" h="1622608">
                  <a:moveTo>
                    <a:pt x="812771" y="0"/>
                  </a:moveTo>
                  <a:lnTo>
                    <a:pt x="1622608" y="809837"/>
                  </a:lnTo>
                  <a:lnTo>
                    <a:pt x="809837" y="1622608"/>
                  </a:lnTo>
                  <a:lnTo>
                    <a:pt x="0" y="812771"/>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b="1" dirty="0">
                  <a:solidFill>
                    <a:srgbClr val="FF6E55"/>
                  </a:solidFill>
                  <a:latin typeface="微软雅黑" panose="020B0503020204020204" pitchFamily="34" charset="-122"/>
                  <a:ea typeface="微软雅黑" panose="020B0503020204020204" pitchFamily="34" charset="-122"/>
                </a:rPr>
                <a:t>交易中</a:t>
              </a:r>
            </a:p>
          </p:txBody>
        </p:sp>
      </p:grpSp>
      <p:grpSp>
        <p:nvGrpSpPr>
          <p:cNvPr id="16" name="组合 15"/>
          <p:cNvGrpSpPr/>
          <p:nvPr/>
        </p:nvGrpSpPr>
        <p:grpSpPr>
          <a:xfrm>
            <a:off x="8483346" y="2288007"/>
            <a:ext cx="1441450" cy="1428750"/>
            <a:chOff x="11696442" y="5428993"/>
            <a:chExt cx="1441450" cy="1428750"/>
          </a:xfrm>
        </p:grpSpPr>
        <p:sp>
          <p:nvSpPr>
            <p:cNvPr id="30" name="MH_Other_5"/>
            <p:cNvSpPr/>
            <p:nvPr>
              <p:custDataLst>
                <p:tags r:id="rId6"/>
              </p:custDataLst>
            </p:nvPr>
          </p:nvSpPr>
          <p:spPr>
            <a:xfrm>
              <a:off x="11696442" y="6168768"/>
              <a:ext cx="1441450" cy="688975"/>
            </a:xfrm>
            <a:custGeom>
              <a:avLst/>
              <a:gdLst>
                <a:gd name="connsiteX0" fmla="*/ 109537 w 1547812"/>
                <a:gd name="connsiteY0" fmla="*/ 47625 h 919162"/>
                <a:gd name="connsiteX1" fmla="*/ 0 w 1547812"/>
                <a:gd name="connsiteY1" fmla="*/ 280987 h 919162"/>
                <a:gd name="connsiteX2" fmla="*/ 776287 w 1547812"/>
                <a:gd name="connsiteY2" fmla="*/ 919162 h 919162"/>
                <a:gd name="connsiteX3" fmla="*/ 1547812 w 1547812"/>
                <a:gd name="connsiteY3" fmla="*/ 266700 h 919162"/>
                <a:gd name="connsiteX4" fmla="*/ 1404937 w 1547812"/>
                <a:gd name="connsiteY4" fmla="*/ 0 h 919162"/>
                <a:gd name="connsiteX5" fmla="*/ 109537 w 1547812"/>
                <a:gd name="connsiteY5" fmla="*/ 47625 h 91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7812" h="919162">
                  <a:moveTo>
                    <a:pt x="109537" y="47625"/>
                  </a:moveTo>
                  <a:lnTo>
                    <a:pt x="0" y="280987"/>
                  </a:lnTo>
                  <a:lnTo>
                    <a:pt x="776287" y="919162"/>
                  </a:lnTo>
                  <a:lnTo>
                    <a:pt x="1547812" y="266700"/>
                  </a:lnTo>
                  <a:lnTo>
                    <a:pt x="1404937" y="0"/>
                  </a:lnTo>
                  <a:lnTo>
                    <a:pt x="109537" y="47625"/>
                  </a:lnTo>
                  <a:close/>
                </a:path>
              </a:pathLst>
            </a:custGeom>
            <a:solidFill>
              <a:schemeClr val="accent3">
                <a:lumMod val="75000"/>
              </a:schemeClr>
            </a:solidFill>
            <a:ln>
              <a:noFill/>
            </a:ln>
            <a:effectLst>
              <a:outerShdw blurRad="381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rgbClr val="4D4D4D"/>
                </a:solidFill>
                <a:latin typeface="微软雅黑" panose="020B0503020204020204" pitchFamily="34" charset="-122"/>
                <a:ea typeface="微软雅黑" panose="020B0503020204020204" pitchFamily="34" charset="-122"/>
              </a:endParaRPr>
            </a:p>
          </p:txBody>
        </p:sp>
        <p:sp>
          <p:nvSpPr>
            <p:cNvPr id="31" name="MH_Other_6"/>
            <p:cNvSpPr/>
            <p:nvPr>
              <p:custDataLst>
                <p:tags r:id="rId7"/>
              </p:custDataLst>
            </p:nvPr>
          </p:nvSpPr>
          <p:spPr>
            <a:xfrm rot="2700000">
              <a:off x="11886149" y="5591712"/>
              <a:ext cx="1063625" cy="1068387"/>
            </a:xfrm>
            <a:prstGeom prst="roundRect">
              <a:avLst>
                <a:gd name="adj" fmla="val 4659"/>
              </a:avLst>
            </a:prstGeom>
            <a:solidFill>
              <a:schemeClr val="accent3"/>
            </a:solidFill>
            <a:ln w="38100">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rgbClr val="4D4D4D"/>
                </a:solidFill>
                <a:latin typeface="微软雅黑" panose="020B0503020204020204" pitchFamily="34" charset="-122"/>
                <a:ea typeface="微软雅黑" panose="020B0503020204020204" pitchFamily="34" charset="-122"/>
              </a:endParaRPr>
            </a:p>
          </p:txBody>
        </p:sp>
        <p:sp>
          <p:nvSpPr>
            <p:cNvPr id="32" name="MH_SubTitle_3"/>
            <p:cNvSpPr/>
            <p:nvPr>
              <p:custDataLst>
                <p:tags r:id="rId8"/>
              </p:custDataLst>
            </p:nvPr>
          </p:nvSpPr>
          <p:spPr>
            <a:xfrm>
              <a:off x="11720255" y="5428993"/>
              <a:ext cx="1393825" cy="1393825"/>
            </a:xfrm>
            <a:custGeom>
              <a:avLst/>
              <a:gdLst>
                <a:gd name="connsiteX0" fmla="*/ 812771 w 1622608"/>
                <a:gd name="connsiteY0" fmla="*/ 0 h 1622608"/>
                <a:gd name="connsiteX1" fmla="*/ 1622608 w 1622608"/>
                <a:gd name="connsiteY1" fmla="*/ 809837 h 1622608"/>
                <a:gd name="connsiteX2" fmla="*/ 809837 w 1622608"/>
                <a:gd name="connsiteY2" fmla="*/ 1622608 h 1622608"/>
                <a:gd name="connsiteX3" fmla="*/ 0 w 1622608"/>
                <a:gd name="connsiteY3" fmla="*/ 812771 h 1622608"/>
              </a:gdLst>
              <a:ahLst/>
              <a:cxnLst>
                <a:cxn ang="0">
                  <a:pos x="connsiteX0" y="connsiteY0"/>
                </a:cxn>
                <a:cxn ang="0">
                  <a:pos x="connsiteX1" y="connsiteY1"/>
                </a:cxn>
                <a:cxn ang="0">
                  <a:pos x="connsiteX2" y="connsiteY2"/>
                </a:cxn>
                <a:cxn ang="0">
                  <a:pos x="connsiteX3" y="connsiteY3"/>
                </a:cxn>
              </a:cxnLst>
              <a:rect l="l" t="t" r="r" b="b"/>
              <a:pathLst>
                <a:path w="1622608" h="1622608">
                  <a:moveTo>
                    <a:pt x="812771" y="0"/>
                  </a:moveTo>
                  <a:lnTo>
                    <a:pt x="1622608" y="809837"/>
                  </a:lnTo>
                  <a:lnTo>
                    <a:pt x="809837" y="1622608"/>
                  </a:lnTo>
                  <a:lnTo>
                    <a:pt x="0" y="812771"/>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b="1" dirty="0">
                  <a:solidFill>
                    <a:srgbClr val="FFC353"/>
                  </a:solidFill>
                  <a:latin typeface="微软雅黑" panose="020B0503020204020204" pitchFamily="34" charset="-122"/>
                  <a:ea typeface="微软雅黑" panose="020B0503020204020204" pitchFamily="34" charset="-122"/>
                </a:rPr>
                <a:t>交易后</a:t>
              </a:r>
            </a:p>
          </p:txBody>
        </p:sp>
      </p:grpSp>
    </p:spTree>
    <p:custDataLst>
      <p:tags r:id="rId2"/>
    </p:custDataLst>
    <p:extLst>
      <p:ext uri="{BB962C8B-B14F-4D97-AF65-F5344CB8AC3E}">
        <p14:creationId xmlns:p14="http://schemas.microsoft.com/office/powerpoint/2010/main" val="14140270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3749957" y="4030584"/>
            <a:ext cx="1530350" cy="1049337"/>
            <a:chOff x="5624514" y="3833814"/>
            <a:chExt cx="1530350" cy="1049337"/>
          </a:xfrm>
        </p:grpSpPr>
        <p:sp>
          <p:nvSpPr>
            <p:cNvPr id="4" name="MH_Other_1"/>
            <p:cNvSpPr/>
            <p:nvPr>
              <p:custDataLst>
                <p:tags r:id="rId9"/>
              </p:custDataLst>
            </p:nvPr>
          </p:nvSpPr>
          <p:spPr>
            <a:xfrm>
              <a:off x="5624514" y="3833814"/>
              <a:ext cx="1049337" cy="1049337"/>
            </a:xfrm>
            <a:prstGeom prst="ellipse">
              <a:avLst/>
            </a:prstGeom>
            <a:solidFill>
              <a:srgbClr val="FFFFFF"/>
            </a:solidFill>
            <a:ln w="3175">
              <a:solidFill>
                <a:srgbClr val="DDDDDD"/>
              </a:solidFill>
            </a:ln>
            <a:effectLst>
              <a:outerShdw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MH_Other_2"/>
            <p:cNvSpPr/>
            <p:nvPr>
              <p:custDataLst>
                <p:tags r:id="rId10"/>
              </p:custDataLst>
            </p:nvPr>
          </p:nvSpPr>
          <p:spPr>
            <a:xfrm>
              <a:off x="5718071" y="3926374"/>
              <a:ext cx="863260" cy="863260"/>
            </a:xfrm>
            <a:prstGeom prst="ellipse">
              <a:avLst/>
            </a:prstGeom>
            <a:solidFill>
              <a:schemeClr val="accent2"/>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MH_Other_3"/>
            <p:cNvSpPr/>
            <p:nvPr>
              <p:custDataLst>
                <p:tags r:id="rId11"/>
              </p:custDataLst>
            </p:nvPr>
          </p:nvSpPr>
          <p:spPr>
            <a:xfrm>
              <a:off x="6732589" y="3911601"/>
              <a:ext cx="198437" cy="8937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 fmla="*/ 0 w 202450"/>
                <a:gd name="connsiteY0" fmla="*/ 0 h 904875"/>
                <a:gd name="connsiteX1" fmla="*/ 202407 w 202450"/>
                <a:gd name="connsiteY1" fmla="*/ 471488 h 904875"/>
                <a:gd name="connsiteX2" fmla="*/ 14288 w 202450"/>
                <a:gd name="connsiteY2" fmla="*/ 904875 h 904875"/>
                <a:gd name="connsiteX0" fmla="*/ 0 w 202558"/>
                <a:gd name="connsiteY0" fmla="*/ 0 h 904875"/>
                <a:gd name="connsiteX1" fmla="*/ 202407 w 202558"/>
                <a:gd name="connsiteY1" fmla="*/ 471488 h 904875"/>
                <a:gd name="connsiteX2" fmla="*/ 14288 w 202558"/>
                <a:gd name="connsiteY2" fmla="*/ 904875 h 904875"/>
                <a:gd name="connsiteX0" fmla="*/ 0 w 204846"/>
                <a:gd name="connsiteY0" fmla="*/ 0 h 897731"/>
                <a:gd name="connsiteX1" fmla="*/ 204788 w 204846"/>
                <a:gd name="connsiteY1" fmla="*/ 464344 h 897731"/>
                <a:gd name="connsiteX2" fmla="*/ 16669 w 204846"/>
                <a:gd name="connsiteY2" fmla="*/ 897731 h 897731"/>
                <a:gd name="connsiteX0" fmla="*/ 0 w 204846"/>
                <a:gd name="connsiteY0" fmla="*/ 0 h 897731"/>
                <a:gd name="connsiteX1" fmla="*/ 204788 w 204846"/>
                <a:gd name="connsiteY1" fmla="*/ 464344 h 897731"/>
                <a:gd name="connsiteX2" fmla="*/ 16669 w 204846"/>
                <a:gd name="connsiteY2" fmla="*/ 897731 h 897731"/>
                <a:gd name="connsiteX0" fmla="*/ 0 w 204798"/>
                <a:gd name="connsiteY0" fmla="*/ 0 h 916781"/>
                <a:gd name="connsiteX1" fmla="*/ 204788 w 204798"/>
                <a:gd name="connsiteY1" fmla="*/ 464344 h 916781"/>
                <a:gd name="connsiteX2" fmla="*/ 7144 w 204798"/>
                <a:gd name="connsiteY2" fmla="*/ 916781 h 916781"/>
                <a:gd name="connsiteX0" fmla="*/ 0 w 204800"/>
                <a:gd name="connsiteY0" fmla="*/ 0 h 916781"/>
                <a:gd name="connsiteX1" fmla="*/ 204788 w 204800"/>
                <a:gd name="connsiteY1" fmla="*/ 464344 h 916781"/>
                <a:gd name="connsiteX2" fmla="*/ 7144 w 204800"/>
                <a:gd name="connsiteY2" fmla="*/ 916781 h 916781"/>
              </a:gdLst>
              <a:ahLst/>
              <a:cxnLst>
                <a:cxn ang="0">
                  <a:pos x="connsiteX0" y="connsiteY0"/>
                </a:cxn>
                <a:cxn ang="0">
                  <a:pos x="connsiteX1" y="connsiteY1"/>
                </a:cxn>
                <a:cxn ang="0">
                  <a:pos x="connsiteX2" y="connsiteY2"/>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chemeClr val="accent2"/>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7" name="MH_Other_4"/>
            <p:cNvCxnSpPr/>
            <p:nvPr>
              <p:custDataLst>
                <p:tags r:id="rId12"/>
              </p:custDataLst>
            </p:nvPr>
          </p:nvCxnSpPr>
          <p:spPr>
            <a:xfrm>
              <a:off x="6929439" y="4356100"/>
              <a:ext cx="225425" cy="0"/>
            </a:xfrm>
            <a:prstGeom prst="line">
              <a:avLst/>
            </a:prstGeom>
            <a:ln w="25400">
              <a:solidFill>
                <a:schemeClr val="accent2"/>
              </a:solidFill>
              <a:tailEnd type="oval" w="sm" len="sm"/>
            </a:ln>
          </p:spPr>
          <p:style>
            <a:lnRef idx="1">
              <a:schemeClr val="accent1"/>
            </a:lnRef>
            <a:fillRef idx="0">
              <a:schemeClr val="accent1"/>
            </a:fillRef>
            <a:effectRef idx="0">
              <a:schemeClr val="accent1"/>
            </a:effectRef>
            <a:fontRef idx="minor">
              <a:schemeClr val="tx1"/>
            </a:fontRef>
          </p:style>
        </p:cxnSp>
        <p:sp>
          <p:nvSpPr>
            <p:cNvPr id="8" name="MH_Other_5"/>
            <p:cNvSpPr/>
            <p:nvPr>
              <p:custDataLst>
                <p:tags r:id="rId13"/>
              </p:custDataLst>
            </p:nvPr>
          </p:nvSpPr>
          <p:spPr>
            <a:xfrm>
              <a:off x="6867526" y="4294189"/>
              <a:ext cx="123825" cy="122237"/>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MH_Other_6"/>
            <p:cNvSpPr/>
            <p:nvPr>
              <p:custDataLst>
                <p:tags r:id="rId14"/>
              </p:custDataLst>
            </p:nvPr>
          </p:nvSpPr>
          <p:spPr>
            <a:xfrm>
              <a:off x="5934075" y="4206876"/>
              <a:ext cx="431800" cy="296863"/>
            </a:xfrm>
            <a:custGeom>
              <a:avLst/>
              <a:gdLst>
                <a:gd name="connsiteX0" fmla="*/ 1720704 w 1721074"/>
                <a:gd name="connsiteY0" fmla="*/ 0 h 1180530"/>
                <a:gd name="connsiteX1" fmla="*/ 1721074 w 1721074"/>
                <a:gd name="connsiteY1" fmla="*/ 328961 h 1180530"/>
                <a:gd name="connsiteX2" fmla="*/ 1609393 w 1721074"/>
                <a:gd name="connsiteY2" fmla="*/ 253106 h 1180530"/>
                <a:gd name="connsiteX3" fmla="*/ 1153934 w 1721074"/>
                <a:gd name="connsiteY3" fmla="*/ 933995 h 1180530"/>
                <a:gd name="connsiteX4" fmla="*/ 899597 w 1721074"/>
                <a:gd name="connsiteY4" fmla="*/ 519521 h 1180530"/>
                <a:gd name="connsiteX5" fmla="*/ 532223 w 1721074"/>
                <a:gd name="connsiteY5" fmla="*/ 1009354 h 1180530"/>
                <a:gd name="connsiteX6" fmla="*/ 292016 w 1721074"/>
                <a:gd name="connsiteY6" fmla="*/ 792697 h 1180530"/>
                <a:gd name="connsiteX7" fmla="*/ 0 w 1721074"/>
                <a:gd name="connsiteY7" fmla="*/ 1180530 h 1180530"/>
                <a:gd name="connsiteX8" fmla="*/ 0 w 1721074"/>
                <a:gd name="connsiteY8" fmla="*/ 996382 h 1180530"/>
                <a:gd name="connsiteX9" fmla="*/ 277886 w 1721074"/>
                <a:gd name="connsiteY9" fmla="*/ 613720 h 1180530"/>
                <a:gd name="connsiteX10" fmla="*/ 503963 w 1721074"/>
                <a:gd name="connsiteY10" fmla="*/ 839796 h 1180530"/>
                <a:gd name="connsiteX11" fmla="*/ 923147 w 1721074"/>
                <a:gd name="connsiteY11" fmla="*/ 316994 h 1180530"/>
                <a:gd name="connsiteX12" fmla="*/ 1158644 w 1721074"/>
                <a:gd name="connsiteY12" fmla="*/ 731468 h 1180530"/>
                <a:gd name="connsiteX13" fmla="*/ 1529274 w 1721074"/>
                <a:gd name="connsiteY13" fmla="*/ 198688 h 1180530"/>
                <a:gd name="connsiteX14" fmla="*/ 1414772 w 1721074"/>
                <a:gd name="connsiteY14" fmla="*/ 120917 h 118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1074" h="1180530">
                  <a:moveTo>
                    <a:pt x="1720704" y="0"/>
                  </a:moveTo>
                  <a:lnTo>
                    <a:pt x="1721074" y="328961"/>
                  </a:lnTo>
                  <a:lnTo>
                    <a:pt x="1609393" y="253106"/>
                  </a:lnTo>
                  <a:lnTo>
                    <a:pt x="1153934" y="933995"/>
                  </a:lnTo>
                  <a:lnTo>
                    <a:pt x="899597" y="519521"/>
                  </a:lnTo>
                  <a:lnTo>
                    <a:pt x="532223" y="1009354"/>
                  </a:lnTo>
                  <a:lnTo>
                    <a:pt x="292016" y="792697"/>
                  </a:lnTo>
                  <a:lnTo>
                    <a:pt x="0" y="1180530"/>
                  </a:lnTo>
                  <a:lnTo>
                    <a:pt x="0" y="996382"/>
                  </a:lnTo>
                  <a:lnTo>
                    <a:pt x="277886" y="613720"/>
                  </a:lnTo>
                  <a:lnTo>
                    <a:pt x="503963" y="839796"/>
                  </a:lnTo>
                  <a:lnTo>
                    <a:pt x="923147" y="316994"/>
                  </a:lnTo>
                  <a:lnTo>
                    <a:pt x="1158644" y="731468"/>
                  </a:lnTo>
                  <a:lnTo>
                    <a:pt x="1529274" y="198688"/>
                  </a:lnTo>
                  <a:lnTo>
                    <a:pt x="1414772" y="12091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9" name="组合 8"/>
          <p:cNvGrpSpPr/>
          <p:nvPr/>
        </p:nvGrpSpPr>
        <p:grpSpPr>
          <a:xfrm flipH="1">
            <a:off x="3749957" y="1916012"/>
            <a:ext cx="1530350" cy="1049338"/>
            <a:chOff x="5051426" y="2355850"/>
            <a:chExt cx="1530350" cy="1049338"/>
          </a:xfrm>
        </p:grpSpPr>
        <p:sp>
          <p:nvSpPr>
            <p:cNvPr id="13" name="MH_Other_7"/>
            <p:cNvSpPr/>
            <p:nvPr>
              <p:custDataLst>
                <p:tags r:id="rId3"/>
              </p:custDataLst>
            </p:nvPr>
          </p:nvSpPr>
          <p:spPr>
            <a:xfrm flipH="1">
              <a:off x="5532439" y="2355850"/>
              <a:ext cx="1049337" cy="1049338"/>
            </a:xfrm>
            <a:prstGeom prst="ellipse">
              <a:avLst/>
            </a:prstGeom>
            <a:solidFill>
              <a:srgbClr val="FFFFFF"/>
            </a:solidFill>
            <a:ln w="3175">
              <a:solidFill>
                <a:srgbClr val="DDDDDD"/>
              </a:solidFill>
            </a:ln>
            <a:effectLst>
              <a:outerShdw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Other_8"/>
            <p:cNvSpPr/>
            <p:nvPr>
              <p:custDataLst>
                <p:tags r:id="rId4"/>
              </p:custDataLst>
            </p:nvPr>
          </p:nvSpPr>
          <p:spPr>
            <a:xfrm flipH="1">
              <a:off x="5625247" y="2449062"/>
              <a:ext cx="863260" cy="863260"/>
            </a:xfrm>
            <a:prstGeom prst="ellipse">
              <a:avLst/>
            </a:prstGeom>
            <a:solidFill>
              <a:srgbClr val="1B6AA2"/>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MH_Other_9"/>
            <p:cNvSpPr/>
            <p:nvPr>
              <p:custDataLst>
                <p:tags r:id="rId5"/>
              </p:custDataLst>
            </p:nvPr>
          </p:nvSpPr>
          <p:spPr>
            <a:xfrm flipH="1">
              <a:off x="5275264" y="2433638"/>
              <a:ext cx="198437" cy="893762"/>
            </a:xfrm>
            <a:custGeom>
              <a:avLst/>
              <a:gdLst>
                <a:gd name="connsiteX0" fmla="*/ 0 w 200069"/>
                <a:gd name="connsiteY0" fmla="*/ 0 h 904875"/>
                <a:gd name="connsiteX1" fmla="*/ 200025 w 200069"/>
                <a:gd name="connsiteY1" fmla="*/ 490538 h 904875"/>
                <a:gd name="connsiteX2" fmla="*/ 14288 w 200069"/>
                <a:gd name="connsiteY2" fmla="*/ 904875 h 904875"/>
                <a:gd name="connsiteX0" fmla="*/ 0 w 202450"/>
                <a:gd name="connsiteY0" fmla="*/ 0 h 904875"/>
                <a:gd name="connsiteX1" fmla="*/ 202407 w 202450"/>
                <a:gd name="connsiteY1" fmla="*/ 471488 h 904875"/>
                <a:gd name="connsiteX2" fmla="*/ 14288 w 202450"/>
                <a:gd name="connsiteY2" fmla="*/ 904875 h 904875"/>
                <a:gd name="connsiteX0" fmla="*/ 0 w 202558"/>
                <a:gd name="connsiteY0" fmla="*/ 0 h 904875"/>
                <a:gd name="connsiteX1" fmla="*/ 202407 w 202558"/>
                <a:gd name="connsiteY1" fmla="*/ 471488 h 904875"/>
                <a:gd name="connsiteX2" fmla="*/ 14288 w 202558"/>
                <a:gd name="connsiteY2" fmla="*/ 904875 h 904875"/>
                <a:gd name="connsiteX0" fmla="*/ 0 w 204846"/>
                <a:gd name="connsiteY0" fmla="*/ 0 h 897731"/>
                <a:gd name="connsiteX1" fmla="*/ 204788 w 204846"/>
                <a:gd name="connsiteY1" fmla="*/ 464344 h 897731"/>
                <a:gd name="connsiteX2" fmla="*/ 16669 w 204846"/>
                <a:gd name="connsiteY2" fmla="*/ 897731 h 897731"/>
                <a:gd name="connsiteX0" fmla="*/ 0 w 204846"/>
                <a:gd name="connsiteY0" fmla="*/ 0 h 897731"/>
                <a:gd name="connsiteX1" fmla="*/ 204788 w 204846"/>
                <a:gd name="connsiteY1" fmla="*/ 464344 h 897731"/>
                <a:gd name="connsiteX2" fmla="*/ 16669 w 204846"/>
                <a:gd name="connsiteY2" fmla="*/ 897731 h 897731"/>
                <a:gd name="connsiteX0" fmla="*/ 0 w 204798"/>
                <a:gd name="connsiteY0" fmla="*/ 0 h 916781"/>
                <a:gd name="connsiteX1" fmla="*/ 204788 w 204798"/>
                <a:gd name="connsiteY1" fmla="*/ 464344 h 916781"/>
                <a:gd name="connsiteX2" fmla="*/ 7144 w 204798"/>
                <a:gd name="connsiteY2" fmla="*/ 916781 h 916781"/>
                <a:gd name="connsiteX0" fmla="*/ 0 w 204800"/>
                <a:gd name="connsiteY0" fmla="*/ 0 h 916781"/>
                <a:gd name="connsiteX1" fmla="*/ 204788 w 204800"/>
                <a:gd name="connsiteY1" fmla="*/ 464344 h 916781"/>
                <a:gd name="connsiteX2" fmla="*/ 7144 w 204800"/>
                <a:gd name="connsiteY2" fmla="*/ 916781 h 916781"/>
              </a:gdLst>
              <a:ahLst/>
              <a:cxnLst>
                <a:cxn ang="0">
                  <a:pos x="connsiteX0" y="connsiteY0"/>
                </a:cxn>
                <a:cxn ang="0">
                  <a:pos x="connsiteX1" y="connsiteY1"/>
                </a:cxn>
                <a:cxn ang="0">
                  <a:pos x="connsiteX2" y="connsiteY2"/>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1B6AA2"/>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6" name="MH_Other_10"/>
            <p:cNvCxnSpPr/>
            <p:nvPr>
              <p:custDataLst>
                <p:tags r:id="rId6"/>
              </p:custDataLst>
            </p:nvPr>
          </p:nvCxnSpPr>
          <p:spPr>
            <a:xfrm flipH="1">
              <a:off x="5051426" y="2878138"/>
              <a:ext cx="225425" cy="0"/>
            </a:xfrm>
            <a:prstGeom prst="line">
              <a:avLst/>
            </a:prstGeom>
            <a:ln w="25400">
              <a:solidFill>
                <a:srgbClr val="1B6AA2"/>
              </a:solidFill>
              <a:tailEnd type="oval" w="sm" len="sm"/>
            </a:ln>
          </p:spPr>
          <p:style>
            <a:lnRef idx="1">
              <a:schemeClr val="accent1"/>
            </a:lnRef>
            <a:fillRef idx="0">
              <a:schemeClr val="accent1"/>
            </a:fillRef>
            <a:effectRef idx="0">
              <a:schemeClr val="accent1"/>
            </a:effectRef>
            <a:fontRef idx="minor">
              <a:schemeClr val="tx1"/>
            </a:fontRef>
          </p:style>
        </p:cxnSp>
        <p:sp>
          <p:nvSpPr>
            <p:cNvPr id="17" name="MH_Other_11"/>
            <p:cNvSpPr/>
            <p:nvPr>
              <p:custDataLst>
                <p:tags r:id="rId7"/>
              </p:custDataLst>
            </p:nvPr>
          </p:nvSpPr>
          <p:spPr>
            <a:xfrm flipH="1">
              <a:off x="5214939" y="2816226"/>
              <a:ext cx="123825" cy="123825"/>
            </a:xfrm>
            <a:prstGeom prst="ellipse">
              <a:avLst/>
            </a:prstGeom>
            <a:solidFill>
              <a:srgbClr val="1B6AA2"/>
            </a:solidFill>
            <a:ln>
              <a:solidFill>
                <a:srgbClr val="1B6A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MH_Other_12"/>
            <p:cNvSpPr>
              <a:spLocks/>
            </p:cNvSpPr>
            <p:nvPr>
              <p:custDataLst>
                <p:tags r:id="rId8"/>
              </p:custDataLst>
            </p:nvPr>
          </p:nvSpPr>
          <p:spPr bwMode="auto">
            <a:xfrm>
              <a:off x="5861051" y="2713039"/>
              <a:ext cx="390525" cy="39052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10" name="矩形 9"/>
          <p:cNvSpPr/>
          <p:nvPr/>
        </p:nvSpPr>
        <p:spPr>
          <a:xfrm>
            <a:off x="1585949" y="3700958"/>
            <a:ext cx="1620957" cy="523220"/>
          </a:xfrm>
          <a:prstGeom prst="rect">
            <a:avLst/>
          </a:prstGeom>
        </p:spPr>
        <p:txBody>
          <a:bodyPr wrap="none">
            <a:spAutoFit/>
          </a:bodyPr>
          <a:lstStyle/>
          <a:p>
            <a:r>
              <a:rPr lang="zh-CN"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卖家会员</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900155" y="2663726"/>
            <a:ext cx="992545" cy="1006651"/>
            <a:chOff x="2021815" y="2288354"/>
            <a:chExt cx="992545" cy="1006651"/>
          </a:xfrm>
        </p:grpSpPr>
        <p:sp>
          <p:nvSpPr>
            <p:cNvPr id="25" name="realtor_86289"/>
            <p:cNvSpPr>
              <a:spLocks noChangeAspect="1"/>
            </p:cNvSpPr>
            <p:nvPr/>
          </p:nvSpPr>
          <p:spPr bwMode="auto">
            <a:xfrm>
              <a:off x="2021815" y="2288354"/>
              <a:ext cx="895005" cy="976070"/>
            </a:xfrm>
            <a:custGeom>
              <a:avLst/>
              <a:gdLst>
                <a:gd name="T0" fmla="*/ 2518 w 2518"/>
                <a:gd name="T1" fmla="*/ 2650 h 2750"/>
                <a:gd name="T2" fmla="*/ 100 w 2518"/>
                <a:gd name="T3" fmla="*/ 2750 h 2750"/>
                <a:gd name="T4" fmla="*/ 0 w 2518"/>
                <a:gd name="T5" fmla="*/ 2207 h 2750"/>
                <a:gd name="T6" fmla="*/ 735 w 2518"/>
                <a:gd name="T7" fmla="*/ 1547 h 2750"/>
                <a:gd name="T8" fmla="*/ 871 w 2518"/>
                <a:gd name="T9" fmla="*/ 1596 h 2750"/>
                <a:gd name="T10" fmla="*/ 1098 w 2518"/>
                <a:gd name="T11" fmla="*/ 1922 h 2750"/>
                <a:gd name="T12" fmla="*/ 1069 w 2518"/>
                <a:gd name="T13" fmla="*/ 1733 h 2750"/>
                <a:gd name="T14" fmla="*/ 1366 w 2518"/>
                <a:gd name="T15" fmla="*/ 1688 h 2750"/>
                <a:gd name="T16" fmla="*/ 1459 w 2518"/>
                <a:gd name="T17" fmla="*/ 1826 h 2750"/>
                <a:gd name="T18" fmla="*/ 1453 w 2518"/>
                <a:gd name="T19" fmla="*/ 2031 h 2750"/>
                <a:gd name="T20" fmla="*/ 1705 w 2518"/>
                <a:gd name="T21" fmla="*/ 1543 h 2750"/>
                <a:gd name="T22" fmla="*/ 2221 w 2518"/>
                <a:gd name="T23" fmla="*/ 1765 h 2750"/>
                <a:gd name="T24" fmla="*/ 1774 w 2518"/>
                <a:gd name="T25" fmla="*/ 827 h 2750"/>
                <a:gd name="T26" fmla="*/ 1774 w 2518"/>
                <a:gd name="T27" fmla="*/ 827 h 2750"/>
                <a:gd name="T28" fmla="*/ 1752 w 2518"/>
                <a:gd name="T29" fmla="*/ 1190 h 2750"/>
                <a:gd name="T30" fmla="*/ 1453 w 2518"/>
                <a:gd name="T31" fmla="*/ 1525 h 2750"/>
                <a:gd name="T32" fmla="*/ 1065 w 2518"/>
                <a:gd name="T33" fmla="*/ 1525 h 2750"/>
                <a:gd name="T34" fmla="*/ 766 w 2518"/>
                <a:gd name="T35" fmla="*/ 1190 h 2750"/>
                <a:gd name="T36" fmla="*/ 582 w 2518"/>
                <a:gd name="T37" fmla="*/ 719 h 2750"/>
                <a:gd name="T38" fmla="*/ 632 w 2518"/>
                <a:gd name="T39" fmla="*/ 594 h 2750"/>
                <a:gd name="T40" fmla="*/ 633 w 2518"/>
                <a:gd name="T41" fmla="*/ 586 h 2750"/>
                <a:gd name="T42" fmla="*/ 874 w 2518"/>
                <a:gd name="T43" fmla="*/ 132 h 2750"/>
                <a:gd name="T44" fmla="*/ 1259 w 2518"/>
                <a:gd name="T45" fmla="*/ 0 h 2750"/>
                <a:gd name="T46" fmla="*/ 1292 w 2518"/>
                <a:gd name="T47" fmla="*/ 2 h 2750"/>
                <a:gd name="T48" fmla="*/ 1891 w 2518"/>
                <a:gd name="T49" fmla="*/ 669 h 2750"/>
                <a:gd name="T50" fmla="*/ 1959 w 2518"/>
                <a:gd name="T51" fmla="*/ 960 h 2750"/>
                <a:gd name="T52" fmla="*/ 1691 w 2518"/>
                <a:gd name="T53" fmla="*/ 720 h 2750"/>
                <a:gd name="T54" fmla="*/ 1526 w 2518"/>
                <a:gd name="T55" fmla="*/ 617 h 2750"/>
                <a:gd name="T56" fmla="*/ 1041 w 2518"/>
                <a:gd name="T57" fmla="*/ 482 h 2750"/>
                <a:gd name="T58" fmla="*/ 827 w 2518"/>
                <a:gd name="T59" fmla="*/ 674 h 2750"/>
                <a:gd name="T60" fmla="*/ 751 w 2518"/>
                <a:gd name="T61" fmla="*/ 826 h 2750"/>
                <a:gd name="T62" fmla="*/ 813 w 2518"/>
                <a:gd name="T63" fmla="*/ 996 h 2750"/>
                <a:gd name="T64" fmla="*/ 921 w 2518"/>
                <a:gd name="T65" fmla="*/ 1052 h 2750"/>
                <a:gd name="T66" fmla="*/ 1151 w 2518"/>
                <a:gd name="T67" fmla="*/ 1344 h 2750"/>
                <a:gd name="T68" fmla="*/ 1439 w 2518"/>
                <a:gd name="T69" fmla="*/ 1304 h 2750"/>
                <a:gd name="T70" fmla="*/ 1705 w 2518"/>
                <a:gd name="T71" fmla="*/ 996 h 2750"/>
                <a:gd name="T72" fmla="*/ 1774 w 2518"/>
                <a:gd name="T73" fmla="*/ 827 h 2750"/>
                <a:gd name="T74" fmla="*/ 1692 w 2518"/>
                <a:gd name="T75" fmla="*/ 720 h 2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18" h="2750">
                  <a:moveTo>
                    <a:pt x="2518" y="2207"/>
                  </a:moveTo>
                  <a:lnTo>
                    <a:pt x="2518" y="2650"/>
                  </a:lnTo>
                  <a:cubicBezTo>
                    <a:pt x="2518" y="2705"/>
                    <a:pt x="2473" y="2750"/>
                    <a:pt x="2418" y="2750"/>
                  </a:cubicBezTo>
                  <a:lnTo>
                    <a:pt x="100" y="2750"/>
                  </a:lnTo>
                  <a:cubicBezTo>
                    <a:pt x="45" y="2750"/>
                    <a:pt x="0" y="2705"/>
                    <a:pt x="0" y="2650"/>
                  </a:cubicBezTo>
                  <a:lnTo>
                    <a:pt x="0" y="2207"/>
                  </a:lnTo>
                  <a:cubicBezTo>
                    <a:pt x="0" y="2012"/>
                    <a:pt x="117" y="1839"/>
                    <a:pt x="297" y="1765"/>
                  </a:cubicBezTo>
                  <a:lnTo>
                    <a:pt x="735" y="1547"/>
                  </a:lnTo>
                  <a:cubicBezTo>
                    <a:pt x="760" y="1535"/>
                    <a:pt x="788" y="1534"/>
                    <a:pt x="813" y="1543"/>
                  </a:cubicBezTo>
                  <a:cubicBezTo>
                    <a:pt x="839" y="1552"/>
                    <a:pt x="860" y="1571"/>
                    <a:pt x="871" y="1596"/>
                  </a:cubicBezTo>
                  <a:lnTo>
                    <a:pt x="1066" y="2031"/>
                  </a:lnTo>
                  <a:lnTo>
                    <a:pt x="1098" y="1922"/>
                  </a:lnTo>
                  <a:lnTo>
                    <a:pt x="1059" y="1826"/>
                  </a:lnTo>
                  <a:cubicBezTo>
                    <a:pt x="1047" y="1795"/>
                    <a:pt x="1050" y="1760"/>
                    <a:pt x="1069" y="1733"/>
                  </a:cubicBezTo>
                  <a:cubicBezTo>
                    <a:pt x="1087" y="1705"/>
                    <a:pt x="1118" y="1688"/>
                    <a:pt x="1152" y="1688"/>
                  </a:cubicBezTo>
                  <a:lnTo>
                    <a:pt x="1366" y="1688"/>
                  </a:lnTo>
                  <a:cubicBezTo>
                    <a:pt x="1400" y="1688"/>
                    <a:pt x="1431" y="1705"/>
                    <a:pt x="1449" y="1733"/>
                  </a:cubicBezTo>
                  <a:cubicBezTo>
                    <a:pt x="1468" y="1760"/>
                    <a:pt x="1472" y="1795"/>
                    <a:pt x="1459" y="1826"/>
                  </a:cubicBezTo>
                  <a:lnTo>
                    <a:pt x="1420" y="1922"/>
                  </a:lnTo>
                  <a:lnTo>
                    <a:pt x="1453" y="2031"/>
                  </a:lnTo>
                  <a:lnTo>
                    <a:pt x="1647" y="1596"/>
                  </a:lnTo>
                  <a:cubicBezTo>
                    <a:pt x="1658" y="1571"/>
                    <a:pt x="1679" y="1552"/>
                    <a:pt x="1705" y="1543"/>
                  </a:cubicBezTo>
                  <a:cubicBezTo>
                    <a:pt x="1730" y="1534"/>
                    <a:pt x="1759" y="1535"/>
                    <a:pt x="1783" y="1547"/>
                  </a:cubicBezTo>
                  <a:lnTo>
                    <a:pt x="2221" y="1765"/>
                  </a:lnTo>
                  <a:cubicBezTo>
                    <a:pt x="2402" y="1839"/>
                    <a:pt x="2518" y="2012"/>
                    <a:pt x="2518" y="2207"/>
                  </a:cubicBezTo>
                  <a:close/>
                  <a:moveTo>
                    <a:pt x="1774" y="827"/>
                  </a:moveTo>
                  <a:cubicBezTo>
                    <a:pt x="1774" y="827"/>
                    <a:pt x="1771" y="827"/>
                    <a:pt x="1774" y="827"/>
                  </a:cubicBezTo>
                  <a:lnTo>
                    <a:pt x="1774" y="827"/>
                  </a:lnTo>
                  <a:close/>
                  <a:moveTo>
                    <a:pt x="1959" y="960"/>
                  </a:moveTo>
                  <a:cubicBezTo>
                    <a:pt x="1915" y="1126"/>
                    <a:pt x="1817" y="1176"/>
                    <a:pt x="1752" y="1190"/>
                  </a:cubicBezTo>
                  <a:cubicBezTo>
                    <a:pt x="1715" y="1262"/>
                    <a:pt x="1646" y="1385"/>
                    <a:pt x="1576" y="1450"/>
                  </a:cubicBezTo>
                  <a:cubicBezTo>
                    <a:pt x="1544" y="1481"/>
                    <a:pt x="1502" y="1506"/>
                    <a:pt x="1453" y="1525"/>
                  </a:cubicBezTo>
                  <a:cubicBezTo>
                    <a:pt x="1391" y="1550"/>
                    <a:pt x="1326" y="1562"/>
                    <a:pt x="1259" y="1562"/>
                  </a:cubicBezTo>
                  <a:cubicBezTo>
                    <a:pt x="1192" y="1562"/>
                    <a:pt x="1127" y="1550"/>
                    <a:pt x="1065" y="1525"/>
                  </a:cubicBezTo>
                  <a:cubicBezTo>
                    <a:pt x="1016" y="1506"/>
                    <a:pt x="974" y="1481"/>
                    <a:pt x="942" y="1450"/>
                  </a:cubicBezTo>
                  <a:cubicBezTo>
                    <a:pt x="872" y="1385"/>
                    <a:pt x="803" y="1262"/>
                    <a:pt x="766" y="1190"/>
                  </a:cubicBezTo>
                  <a:cubicBezTo>
                    <a:pt x="701" y="1176"/>
                    <a:pt x="603" y="1126"/>
                    <a:pt x="560" y="960"/>
                  </a:cubicBezTo>
                  <a:cubicBezTo>
                    <a:pt x="534" y="862"/>
                    <a:pt x="541" y="781"/>
                    <a:pt x="582" y="719"/>
                  </a:cubicBezTo>
                  <a:cubicBezTo>
                    <a:pt x="595" y="698"/>
                    <a:pt x="611" y="681"/>
                    <a:pt x="627" y="669"/>
                  </a:cubicBezTo>
                  <a:cubicBezTo>
                    <a:pt x="627" y="648"/>
                    <a:pt x="629" y="622"/>
                    <a:pt x="632" y="594"/>
                  </a:cubicBezTo>
                  <a:cubicBezTo>
                    <a:pt x="632" y="593"/>
                    <a:pt x="632" y="592"/>
                    <a:pt x="632" y="591"/>
                  </a:cubicBezTo>
                  <a:cubicBezTo>
                    <a:pt x="633" y="589"/>
                    <a:pt x="633" y="588"/>
                    <a:pt x="633" y="586"/>
                  </a:cubicBezTo>
                  <a:cubicBezTo>
                    <a:pt x="646" y="480"/>
                    <a:pt x="683" y="337"/>
                    <a:pt x="783" y="219"/>
                  </a:cubicBezTo>
                  <a:cubicBezTo>
                    <a:pt x="811" y="185"/>
                    <a:pt x="842" y="156"/>
                    <a:pt x="874" y="132"/>
                  </a:cubicBezTo>
                  <a:cubicBezTo>
                    <a:pt x="965" y="54"/>
                    <a:pt x="1085" y="0"/>
                    <a:pt x="1241" y="0"/>
                  </a:cubicBezTo>
                  <a:cubicBezTo>
                    <a:pt x="1247" y="0"/>
                    <a:pt x="1253" y="0"/>
                    <a:pt x="1259" y="0"/>
                  </a:cubicBezTo>
                  <a:lnTo>
                    <a:pt x="1259" y="0"/>
                  </a:lnTo>
                  <a:cubicBezTo>
                    <a:pt x="1261" y="0"/>
                    <a:pt x="1273" y="0"/>
                    <a:pt x="1292" y="2"/>
                  </a:cubicBezTo>
                  <a:cubicBezTo>
                    <a:pt x="1693" y="28"/>
                    <a:pt x="1843" y="326"/>
                    <a:pt x="1867" y="486"/>
                  </a:cubicBezTo>
                  <a:cubicBezTo>
                    <a:pt x="1884" y="558"/>
                    <a:pt x="1890" y="623"/>
                    <a:pt x="1891" y="669"/>
                  </a:cubicBezTo>
                  <a:cubicBezTo>
                    <a:pt x="1907" y="681"/>
                    <a:pt x="1923" y="698"/>
                    <a:pt x="1937" y="719"/>
                  </a:cubicBezTo>
                  <a:cubicBezTo>
                    <a:pt x="1977" y="781"/>
                    <a:pt x="1984" y="862"/>
                    <a:pt x="1959" y="960"/>
                  </a:cubicBezTo>
                  <a:close/>
                  <a:moveTo>
                    <a:pt x="1692" y="720"/>
                  </a:moveTo>
                  <a:lnTo>
                    <a:pt x="1691" y="720"/>
                  </a:lnTo>
                  <a:cubicBezTo>
                    <a:pt x="1691" y="719"/>
                    <a:pt x="1694" y="674"/>
                    <a:pt x="1687" y="611"/>
                  </a:cubicBezTo>
                  <a:cubicBezTo>
                    <a:pt x="1642" y="615"/>
                    <a:pt x="1586" y="617"/>
                    <a:pt x="1526" y="617"/>
                  </a:cubicBezTo>
                  <a:cubicBezTo>
                    <a:pt x="1377" y="617"/>
                    <a:pt x="1268" y="601"/>
                    <a:pt x="1193" y="568"/>
                  </a:cubicBezTo>
                  <a:cubicBezTo>
                    <a:pt x="1131" y="540"/>
                    <a:pt x="1081" y="510"/>
                    <a:pt x="1041" y="482"/>
                  </a:cubicBezTo>
                  <a:cubicBezTo>
                    <a:pt x="1027" y="508"/>
                    <a:pt x="1009" y="534"/>
                    <a:pt x="988" y="557"/>
                  </a:cubicBezTo>
                  <a:cubicBezTo>
                    <a:pt x="934" y="615"/>
                    <a:pt x="873" y="652"/>
                    <a:pt x="827" y="674"/>
                  </a:cubicBezTo>
                  <a:cubicBezTo>
                    <a:pt x="826" y="702"/>
                    <a:pt x="827" y="720"/>
                    <a:pt x="827" y="720"/>
                  </a:cubicBezTo>
                  <a:cubicBezTo>
                    <a:pt x="832" y="770"/>
                    <a:pt x="799" y="815"/>
                    <a:pt x="751" y="826"/>
                  </a:cubicBezTo>
                  <a:cubicBezTo>
                    <a:pt x="746" y="829"/>
                    <a:pt x="738" y="854"/>
                    <a:pt x="753" y="909"/>
                  </a:cubicBezTo>
                  <a:cubicBezTo>
                    <a:pt x="767" y="962"/>
                    <a:pt x="789" y="994"/>
                    <a:pt x="813" y="996"/>
                  </a:cubicBezTo>
                  <a:cubicBezTo>
                    <a:pt x="822" y="993"/>
                    <a:pt x="831" y="992"/>
                    <a:pt x="839" y="992"/>
                  </a:cubicBezTo>
                  <a:cubicBezTo>
                    <a:pt x="875" y="992"/>
                    <a:pt x="904" y="1016"/>
                    <a:pt x="921" y="1052"/>
                  </a:cubicBezTo>
                  <a:cubicBezTo>
                    <a:pt x="955" y="1124"/>
                    <a:pt x="1027" y="1256"/>
                    <a:pt x="1079" y="1304"/>
                  </a:cubicBezTo>
                  <a:cubicBezTo>
                    <a:pt x="1094" y="1319"/>
                    <a:pt x="1120" y="1333"/>
                    <a:pt x="1151" y="1344"/>
                  </a:cubicBezTo>
                  <a:cubicBezTo>
                    <a:pt x="1221" y="1368"/>
                    <a:pt x="1297" y="1368"/>
                    <a:pt x="1367" y="1344"/>
                  </a:cubicBezTo>
                  <a:cubicBezTo>
                    <a:pt x="1398" y="1333"/>
                    <a:pt x="1424" y="1319"/>
                    <a:pt x="1439" y="1304"/>
                  </a:cubicBezTo>
                  <a:cubicBezTo>
                    <a:pt x="1491" y="1256"/>
                    <a:pt x="1564" y="1124"/>
                    <a:pt x="1597" y="1052"/>
                  </a:cubicBezTo>
                  <a:cubicBezTo>
                    <a:pt x="1618" y="1007"/>
                    <a:pt x="1658" y="982"/>
                    <a:pt x="1705" y="996"/>
                  </a:cubicBezTo>
                  <a:cubicBezTo>
                    <a:pt x="1729" y="994"/>
                    <a:pt x="1751" y="962"/>
                    <a:pt x="1765" y="909"/>
                  </a:cubicBezTo>
                  <a:cubicBezTo>
                    <a:pt x="1778" y="860"/>
                    <a:pt x="1774" y="840"/>
                    <a:pt x="1774" y="827"/>
                  </a:cubicBezTo>
                  <a:cubicBezTo>
                    <a:pt x="1774" y="824"/>
                    <a:pt x="1774" y="825"/>
                    <a:pt x="1774" y="826"/>
                  </a:cubicBezTo>
                  <a:cubicBezTo>
                    <a:pt x="1783" y="773"/>
                    <a:pt x="1745" y="725"/>
                    <a:pt x="1692" y="720"/>
                  </a:cubicBezTo>
                  <a:close/>
                </a:path>
              </a:pathLst>
            </a:custGeom>
            <a:solidFill>
              <a:srgbClr val="A6A6A6"/>
            </a:solidFill>
            <a:ln>
              <a:noFill/>
            </a:ln>
          </p:spPr>
        </p:sp>
        <p:sp>
          <p:nvSpPr>
            <p:cNvPr id="26" name="star_274286"/>
            <p:cNvSpPr>
              <a:spLocks noChangeAspect="1"/>
            </p:cNvSpPr>
            <p:nvPr/>
          </p:nvSpPr>
          <p:spPr bwMode="auto">
            <a:xfrm>
              <a:off x="2571923" y="2872484"/>
              <a:ext cx="442437" cy="422521"/>
            </a:xfrm>
            <a:custGeom>
              <a:avLst/>
              <a:gdLst>
                <a:gd name="connsiteX0" fmla="*/ 369538 w 607401"/>
                <a:gd name="connsiteY0" fmla="*/ 290094 h 580060"/>
                <a:gd name="connsiteX1" fmla="*/ 382816 w 607401"/>
                <a:gd name="connsiteY1" fmla="*/ 290094 h 580060"/>
                <a:gd name="connsiteX2" fmla="*/ 396000 w 607401"/>
                <a:gd name="connsiteY2" fmla="*/ 303372 h 580060"/>
                <a:gd name="connsiteX3" fmla="*/ 382816 w 607401"/>
                <a:gd name="connsiteY3" fmla="*/ 316556 h 580060"/>
                <a:gd name="connsiteX4" fmla="*/ 369538 w 607401"/>
                <a:gd name="connsiteY4" fmla="*/ 316556 h 580060"/>
                <a:gd name="connsiteX5" fmla="*/ 180028 w 607401"/>
                <a:gd name="connsiteY5" fmla="*/ 264633 h 580060"/>
                <a:gd name="connsiteX6" fmla="*/ 172322 w 607401"/>
                <a:gd name="connsiteY6" fmla="*/ 281688 h 580060"/>
                <a:gd name="connsiteX7" fmla="*/ 211967 w 607401"/>
                <a:gd name="connsiteY7" fmla="*/ 387078 h 580060"/>
                <a:gd name="connsiteX8" fmla="*/ 224316 w 607401"/>
                <a:gd name="connsiteY8" fmla="*/ 395605 h 580060"/>
                <a:gd name="connsiteX9" fmla="*/ 236665 w 607401"/>
                <a:gd name="connsiteY9" fmla="*/ 387078 h 580060"/>
                <a:gd name="connsiteX10" fmla="*/ 276310 w 607401"/>
                <a:gd name="connsiteY10" fmla="*/ 281688 h 580060"/>
                <a:gd name="connsiteX11" fmla="*/ 268604 w 607401"/>
                <a:gd name="connsiteY11" fmla="*/ 264633 h 580060"/>
                <a:gd name="connsiteX12" fmla="*/ 251520 w 607401"/>
                <a:gd name="connsiteY12" fmla="*/ 272326 h 580060"/>
                <a:gd name="connsiteX13" fmla="*/ 224316 w 607401"/>
                <a:gd name="connsiteY13" fmla="*/ 344903 h 580060"/>
                <a:gd name="connsiteX14" fmla="*/ 197019 w 607401"/>
                <a:gd name="connsiteY14" fmla="*/ 272326 h 580060"/>
                <a:gd name="connsiteX15" fmla="*/ 180028 w 607401"/>
                <a:gd name="connsiteY15" fmla="*/ 264633 h 580060"/>
                <a:gd name="connsiteX16" fmla="*/ 356344 w 607401"/>
                <a:gd name="connsiteY16" fmla="*/ 263799 h 580060"/>
                <a:gd name="connsiteX17" fmla="*/ 343160 w 607401"/>
                <a:gd name="connsiteY17" fmla="*/ 276961 h 580060"/>
                <a:gd name="connsiteX18" fmla="*/ 343160 w 607401"/>
                <a:gd name="connsiteY18" fmla="*/ 382443 h 580060"/>
                <a:gd name="connsiteX19" fmla="*/ 356344 w 607401"/>
                <a:gd name="connsiteY19" fmla="*/ 395605 h 580060"/>
                <a:gd name="connsiteX20" fmla="*/ 369529 w 607401"/>
                <a:gd name="connsiteY20" fmla="*/ 382443 h 580060"/>
                <a:gd name="connsiteX21" fmla="*/ 369529 w 607401"/>
                <a:gd name="connsiteY21" fmla="*/ 342864 h 580060"/>
                <a:gd name="connsiteX22" fmla="*/ 382806 w 607401"/>
                <a:gd name="connsiteY22" fmla="*/ 342864 h 580060"/>
                <a:gd name="connsiteX23" fmla="*/ 422359 w 607401"/>
                <a:gd name="connsiteY23" fmla="*/ 303378 h 580060"/>
                <a:gd name="connsiteX24" fmla="*/ 382806 w 607401"/>
                <a:gd name="connsiteY24" fmla="*/ 263799 h 580060"/>
                <a:gd name="connsiteX25" fmla="*/ 303515 w 607401"/>
                <a:gd name="connsiteY25" fmla="*/ 263799 h 580060"/>
                <a:gd name="connsiteX26" fmla="*/ 290330 w 607401"/>
                <a:gd name="connsiteY26" fmla="*/ 276961 h 580060"/>
                <a:gd name="connsiteX27" fmla="*/ 290330 w 607401"/>
                <a:gd name="connsiteY27" fmla="*/ 382443 h 580060"/>
                <a:gd name="connsiteX28" fmla="*/ 303515 w 607401"/>
                <a:gd name="connsiteY28" fmla="*/ 395605 h 580060"/>
                <a:gd name="connsiteX29" fmla="*/ 316699 w 607401"/>
                <a:gd name="connsiteY29" fmla="*/ 382443 h 580060"/>
                <a:gd name="connsiteX30" fmla="*/ 316699 w 607401"/>
                <a:gd name="connsiteY30" fmla="*/ 276961 h 580060"/>
                <a:gd name="connsiteX31" fmla="*/ 303515 w 607401"/>
                <a:gd name="connsiteY31" fmla="*/ 263799 h 580060"/>
                <a:gd name="connsiteX32" fmla="*/ 303700 w 607401"/>
                <a:gd name="connsiteY32" fmla="*/ 0 h 580060"/>
                <a:gd name="connsiteX33" fmla="*/ 315492 w 607401"/>
                <a:gd name="connsiteY33" fmla="*/ 7323 h 580060"/>
                <a:gd name="connsiteX34" fmla="*/ 404625 w 607401"/>
                <a:gd name="connsiteY34" fmla="*/ 185753 h 580060"/>
                <a:gd name="connsiteX35" fmla="*/ 595890 w 607401"/>
                <a:gd name="connsiteY35" fmla="*/ 211057 h 580060"/>
                <a:gd name="connsiteX36" fmla="*/ 606660 w 607401"/>
                <a:gd name="connsiteY36" fmla="*/ 219863 h 580060"/>
                <a:gd name="connsiteX37" fmla="*/ 603596 w 607401"/>
                <a:gd name="connsiteY37" fmla="*/ 233396 h 580060"/>
                <a:gd name="connsiteX38" fmla="*/ 463304 w 607401"/>
                <a:gd name="connsiteY38" fmla="*/ 373452 h 580060"/>
                <a:gd name="connsiteX39" fmla="*/ 501557 w 607401"/>
                <a:gd name="connsiteY39" fmla="*/ 564303 h 580060"/>
                <a:gd name="connsiteX40" fmla="*/ 496636 w 607401"/>
                <a:gd name="connsiteY40" fmla="*/ 577372 h 580060"/>
                <a:gd name="connsiteX41" fmla="*/ 488559 w 607401"/>
                <a:gd name="connsiteY41" fmla="*/ 580060 h 580060"/>
                <a:gd name="connsiteX42" fmla="*/ 482709 w 607401"/>
                <a:gd name="connsiteY42" fmla="*/ 578670 h 580060"/>
                <a:gd name="connsiteX43" fmla="*/ 303700 w 607401"/>
                <a:gd name="connsiteY43" fmla="*/ 489316 h 580060"/>
                <a:gd name="connsiteX44" fmla="*/ 124784 w 607401"/>
                <a:gd name="connsiteY44" fmla="*/ 578670 h 580060"/>
                <a:gd name="connsiteX45" fmla="*/ 110857 w 607401"/>
                <a:gd name="connsiteY45" fmla="*/ 577372 h 580060"/>
                <a:gd name="connsiteX46" fmla="*/ 105936 w 607401"/>
                <a:gd name="connsiteY46" fmla="*/ 564210 h 580060"/>
                <a:gd name="connsiteX47" fmla="*/ 144096 w 607401"/>
                <a:gd name="connsiteY47" fmla="*/ 373452 h 580060"/>
                <a:gd name="connsiteX48" fmla="*/ 3897 w 607401"/>
                <a:gd name="connsiteY48" fmla="*/ 233396 h 580060"/>
                <a:gd name="connsiteX49" fmla="*/ 740 w 607401"/>
                <a:gd name="connsiteY49" fmla="*/ 219863 h 580060"/>
                <a:gd name="connsiteX50" fmla="*/ 11511 w 607401"/>
                <a:gd name="connsiteY50" fmla="*/ 211057 h 580060"/>
                <a:gd name="connsiteX51" fmla="*/ 202683 w 607401"/>
                <a:gd name="connsiteY51" fmla="*/ 185753 h 580060"/>
                <a:gd name="connsiteX52" fmla="*/ 291909 w 607401"/>
                <a:gd name="connsiteY52" fmla="*/ 7323 h 580060"/>
                <a:gd name="connsiteX53" fmla="*/ 303700 w 607401"/>
                <a:gd name="connsiteY53" fmla="*/ 0 h 58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7401" h="580060">
                  <a:moveTo>
                    <a:pt x="369538" y="290094"/>
                  </a:moveTo>
                  <a:lnTo>
                    <a:pt x="382816" y="290094"/>
                  </a:lnTo>
                  <a:cubicBezTo>
                    <a:pt x="390058" y="290094"/>
                    <a:pt x="396000" y="296037"/>
                    <a:pt x="396000" y="303372"/>
                  </a:cubicBezTo>
                  <a:cubicBezTo>
                    <a:pt x="396000" y="310614"/>
                    <a:pt x="390058" y="316556"/>
                    <a:pt x="382816" y="316556"/>
                  </a:cubicBezTo>
                  <a:lnTo>
                    <a:pt x="369538" y="316556"/>
                  </a:lnTo>
                  <a:close/>
                  <a:moveTo>
                    <a:pt x="180028" y="264633"/>
                  </a:moveTo>
                  <a:cubicBezTo>
                    <a:pt x="173250" y="267228"/>
                    <a:pt x="169722" y="274829"/>
                    <a:pt x="172322" y="281688"/>
                  </a:cubicBezTo>
                  <a:lnTo>
                    <a:pt x="211967" y="387078"/>
                  </a:lnTo>
                  <a:cubicBezTo>
                    <a:pt x="213917" y="392268"/>
                    <a:pt x="218838" y="395605"/>
                    <a:pt x="224316" y="395605"/>
                  </a:cubicBezTo>
                  <a:cubicBezTo>
                    <a:pt x="229794" y="395605"/>
                    <a:pt x="234715" y="392268"/>
                    <a:pt x="236665" y="387078"/>
                  </a:cubicBezTo>
                  <a:lnTo>
                    <a:pt x="276310" y="281688"/>
                  </a:lnTo>
                  <a:cubicBezTo>
                    <a:pt x="278817" y="274829"/>
                    <a:pt x="275382" y="267228"/>
                    <a:pt x="268604" y="264633"/>
                  </a:cubicBezTo>
                  <a:cubicBezTo>
                    <a:pt x="261733" y="262130"/>
                    <a:pt x="254120" y="265560"/>
                    <a:pt x="251520" y="272326"/>
                  </a:cubicBezTo>
                  <a:lnTo>
                    <a:pt x="224316" y="344903"/>
                  </a:lnTo>
                  <a:lnTo>
                    <a:pt x="197019" y="272326"/>
                  </a:lnTo>
                  <a:cubicBezTo>
                    <a:pt x="194512" y="265560"/>
                    <a:pt x="186806" y="262130"/>
                    <a:pt x="180028" y="264633"/>
                  </a:cubicBezTo>
                  <a:close/>
                  <a:moveTo>
                    <a:pt x="356344" y="263799"/>
                  </a:moveTo>
                  <a:cubicBezTo>
                    <a:pt x="349102" y="263799"/>
                    <a:pt x="343160" y="269731"/>
                    <a:pt x="343160" y="276961"/>
                  </a:cubicBezTo>
                  <a:lnTo>
                    <a:pt x="343160" y="382443"/>
                  </a:lnTo>
                  <a:cubicBezTo>
                    <a:pt x="343160" y="389673"/>
                    <a:pt x="349102" y="395605"/>
                    <a:pt x="356344" y="395605"/>
                  </a:cubicBezTo>
                  <a:cubicBezTo>
                    <a:pt x="363679" y="395605"/>
                    <a:pt x="369529" y="389673"/>
                    <a:pt x="369529" y="382443"/>
                  </a:cubicBezTo>
                  <a:lnTo>
                    <a:pt x="369529" y="342864"/>
                  </a:lnTo>
                  <a:lnTo>
                    <a:pt x="382806" y="342864"/>
                  </a:lnTo>
                  <a:cubicBezTo>
                    <a:pt x="404625" y="342864"/>
                    <a:pt x="422359" y="325160"/>
                    <a:pt x="422359" y="303378"/>
                  </a:cubicBezTo>
                  <a:cubicBezTo>
                    <a:pt x="422359" y="281503"/>
                    <a:pt x="404625" y="263799"/>
                    <a:pt x="382806" y="263799"/>
                  </a:cubicBezTo>
                  <a:close/>
                  <a:moveTo>
                    <a:pt x="303515" y="263799"/>
                  </a:moveTo>
                  <a:cubicBezTo>
                    <a:pt x="296272" y="263799"/>
                    <a:pt x="290330" y="269731"/>
                    <a:pt x="290330" y="276961"/>
                  </a:cubicBezTo>
                  <a:lnTo>
                    <a:pt x="290330" y="382443"/>
                  </a:lnTo>
                  <a:cubicBezTo>
                    <a:pt x="290330" y="389673"/>
                    <a:pt x="296272" y="395605"/>
                    <a:pt x="303515" y="395605"/>
                  </a:cubicBezTo>
                  <a:cubicBezTo>
                    <a:pt x="310849" y="395605"/>
                    <a:pt x="316699" y="389673"/>
                    <a:pt x="316699" y="382443"/>
                  </a:cubicBezTo>
                  <a:lnTo>
                    <a:pt x="316699" y="276961"/>
                  </a:lnTo>
                  <a:cubicBezTo>
                    <a:pt x="316699" y="269731"/>
                    <a:pt x="310849" y="263799"/>
                    <a:pt x="303515" y="263799"/>
                  </a:cubicBezTo>
                  <a:close/>
                  <a:moveTo>
                    <a:pt x="303700" y="0"/>
                  </a:moveTo>
                  <a:cubicBezTo>
                    <a:pt x="308714" y="0"/>
                    <a:pt x="313263" y="2874"/>
                    <a:pt x="315492" y="7323"/>
                  </a:cubicBezTo>
                  <a:lnTo>
                    <a:pt x="404625" y="185753"/>
                  </a:lnTo>
                  <a:lnTo>
                    <a:pt x="595890" y="211057"/>
                  </a:lnTo>
                  <a:cubicBezTo>
                    <a:pt x="600903" y="211706"/>
                    <a:pt x="605082" y="215136"/>
                    <a:pt x="606660" y="219863"/>
                  </a:cubicBezTo>
                  <a:cubicBezTo>
                    <a:pt x="608331" y="224590"/>
                    <a:pt x="607124" y="229874"/>
                    <a:pt x="603596" y="233396"/>
                  </a:cubicBezTo>
                  <a:lnTo>
                    <a:pt x="463304" y="373452"/>
                  </a:lnTo>
                  <a:lnTo>
                    <a:pt x="501557" y="564303"/>
                  </a:lnTo>
                  <a:cubicBezTo>
                    <a:pt x="502579" y="569215"/>
                    <a:pt x="500629" y="574313"/>
                    <a:pt x="496636" y="577372"/>
                  </a:cubicBezTo>
                  <a:cubicBezTo>
                    <a:pt x="494315" y="579133"/>
                    <a:pt x="491437" y="580060"/>
                    <a:pt x="488559" y="580060"/>
                  </a:cubicBezTo>
                  <a:cubicBezTo>
                    <a:pt x="486516" y="580060"/>
                    <a:pt x="484566" y="579597"/>
                    <a:pt x="482709" y="578670"/>
                  </a:cubicBezTo>
                  <a:lnTo>
                    <a:pt x="303700" y="489316"/>
                  </a:lnTo>
                  <a:lnTo>
                    <a:pt x="124784" y="578670"/>
                  </a:lnTo>
                  <a:cubicBezTo>
                    <a:pt x="120327" y="580894"/>
                    <a:pt x="114849" y="580431"/>
                    <a:pt x="110857" y="577372"/>
                  </a:cubicBezTo>
                  <a:cubicBezTo>
                    <a:pt x="106865" y="574220"/>
                    <a:pt x="104915" y="569215"/>
                    <a:pt x="105936" y="564210"/>
                  </a:cubicBezTo>
                  <a:lnTo>
                    <a:pt x="144096" y="373452"/>
                  </a:lnTo>
                  <a:lnTo>
                    <a:pt x="3897" y="233396"/>
                  </a:lnTo>
                  <a:cubicBezTo>
                    <a:pt x="276" y="229874"/>
                    <a:pt x="-931" y="224590"/>
                    <a:pt x="740" y="219863"/>
                  </a:cubicBezTo>
                  <a:cubicBezTo>
                    <a:pt x="2319" y="215136"/>
                    <a:pt x="6497" y="211706"/>
                    <a:pt x="11511" y="211057"/>
                  </a:cubicBezTo>
                  <a:lnTo>
                    <a:pt x="202683" y="185753"/>
                  </a:lnTo>
                  <a:lnTo>
                    <a:pt x="291909" y="7323"/>
                  </a:lnTo>
                  <a:cubicBezTo>
                    <a:pt x="294137" y="2874"/>
                    <a:pt x="298686" y="0"/>
                    <a:pt x="303700" y="0"/>
                  </a:cubicBezTo>
                  <a:close/>
                </a:path>
              </a:pathLst>
            </a:custGeom>
            <a:solidFill>
              <a:srgbClr val="FFC353"/>
            </a:solidFill>
            <a:ln>
              <a:noFill/>
            </a:ln>
          </p:spPr>
        </p:sp>
      </p:grpSp>
      <p:sp>
        <p:nvSpPr>
          <p:cNvPr id="30" name="矩形 29"/>
          <p:cNvSpPr/>
          <p:nvPr/>
        </p:nvSpPr>
        <p:spPr>
          <a:xfrm>
            <a:off x="5604157" y="2258005"/>
            <a:ext cx="1415772" cy="461665"/>
          </a:xfrm>
          <a:prstGeom prst="rect">
            <a:avLst/>
          </a:prstGeom>
          <a:ln>
            <a:noFill/>
          </a:ln>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免费</a:t>
            </a:r>
            <a:r>
              <a:rPr lang="zh-CN" altLang="en-US" sz="2400" dirty="0" smtClean="0">
                <a:solidFill>
                  <a:schemeClr val="tx1">
                    <a:lumMod val="65000"/>
                    <a:lumOff val="35000"/>
                  </a:schemeClr>
                </a:solidFill>
                <a:latin typeface="微软雅黑" panose="020B0503020204020204" pitchFamily="34" charset="-122"/>
                <a:ea typeface="微软雅黑" panose="020B0503020204020204" pitchFamily="34" charset="-122"/>
                <a:sym typeface="Lato Regular"/>
              </a:rPr>
              <a:t>会员</a:t>
            </a:r>
            <a:endPar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5604157" y="4323808"/>
            <a:ext cx="1415772" cy="461665"/>
          </a:xfrm>
          <a:prstGeom prst="rect">
            <a:avLst/>
          </a:prstGeom>
          <a:ln>
            <a:noFill/>
          </a:ln>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收费会员</a:t>
            </a:r>
          </a:p>
        </p:txBody>
      </p:sp>
      <p:sp>
        <p:nvSpPr>
          <p:cNvPr id="34" name="矩形 33"/>
          <p:cNvSpPr/>
          <p:nvPr/>
        </p:nvSpPr>
        <p:spPr>
          <a:xfrm>
            <a:off x="8328014" y="4323809"/>
            <a:ext cx="1723549" cy="461665"/>
          </a:xfrm>
          <a:prstGeom prst="rect">
            <a:avLst/>
          </a:prstGeom>
          <a:ln>
            <a:noFill/>
          </a:ln>
        </p:spPr>
        <p:txBody>
          <a:bodyPr wrap="none">
            <a:spAutoFit/>
          </a:bodyPr>
          <a:lstStyle/>
          <a:p>
            <a:r>
              <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rPr>
              <a:t>诚信通会员</a:t>
            </a:r>
            <a:endPar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右箭头 34"/>
          <p:cNvSpPr/>
          <p:nvPr/>
        </p:nvSpPr>
        <p:spPr>
          <a:xfrm>
            <a:off x="7299544" y="4401205"/>
            <a:ext cx="666627" cy="279849"/>
          </a:xfrm>
          <a:prstGeom prst="rightArrow">
            <a:avLst/>
          </a:prstGeom>
          <a:solidFill>
            <a:srgbClr val="FF6E55"/>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spTree>
    <p:custDataLst>
      <p:tags r:id="rId2"/>
    </p:custDataLst>
    <p:extLst>
      <p:ext uri="{BB962C8B-B14F-4D97-AF65-F5344CB8AC3E}">
        <p14:creationId xmlns:p14="http://schemas.microsoft.com/office/powerpoint/2010/main" val="32677856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MH_Other_1"/>
          <p:cNvSpPr/>
          <p:nvPr>
            <p:custDataLst>
              <p:tags r:id="rId2"/>
            </p:custDataLst>
          </p:nvPr>
        </p:nvSpPr>
        <p:spPr>
          <a:xfrm>
            <a:off x="4009390" y="3045143"/>
            <a:ext cx="3848100" cy="1416050"/>
          </a:xfrm>
          <a:custGeom>
            <a:avLst/>
            <a:gdLst>
              <a:gd name="connsiteX0" fmla="*/ 1947928 w 3895857"/>
              <a:gd name="connsiteY0" fmla="*/ 0 h 1507066"/>
              <a:gd name="connsiteX1" fmla="*/ 3872402 w 3895857"/>
              <a:gd name="connsiteY1" fmla="*/ 1415848 h 1507066"/>
              <a:gd name="connsiteX2" fmla="*/ 3895857 w 3895857"/>
              <a:gd name="connsiteY2" fmla="*/ 1507066 h 1507066"/>
              <a:gd name="connsiteX3" fmla="*/ 0 w 3895857"/>
              <a:gd name="connsiteY3" fmla="*/ 1507066 h 1507066"/>
              <a:gd name="connsiteX4" fmla="*/ 23455 w 3895857"/>
              <a:gd name="connsiteY4" fmla="*/ 1415848 h 1507066"/>
              <a:gd name="connsiteX5" fmla="*/ 1947928 w 3895857"/>
              <a:gd name="connsiteY5" fmla="*/ 0 h 1507066"/>
              <a:gd name="connsiteX0" fmla="*/ 3895857 w 3987297"/>
              <a:gd name="connsiteY0" fmla="*/ 1507066 h 1598506"/>
              <a:gd name="connsiteX1" fmla="*/ 0 w 3987297"/>
              <a:gd name="connsiteY1" fmla="*/ 1507066 h 1598506"/>
              <a:gd name="connsiteX2" fmla="*/ 23455 w 3987297"/>
              <a:gd name="connsiteY2" fmla="*/ 1415848 h 1598506"/>
              <a:gd name="connsiteX3" fmla="*/ 1947928 w 3987297"/>
              <a:gd name="connsiteY3" fmla="*/ 0 h 1598506"/>
              <a:gd name="connsiteX4" fmla="*/ 3872402 w 3987297"/>
              <a:gd name="connsiteY4" fmla="*/ 1415848 h 1598506"/>
              <a:gd name="connsiteX5" fmla="*/ 3987297 w 3987297"/>
              <a:gd name="connsiteY5" fmla="*/ 1598506 h 1598506"/>
              <a:gd name="connsiteX0" fmla="*/ 3895857 w 3895857"/>
              <a:gd name="connsiteY0" fmla="*/ 1507066 h 1507066"/>
              <a:gd name="connsiteX1" fmla="*/ 0 w 3895857"/>
              <a:gd name="connsiteY1" fmla="*/ 1507066 h 1507066"/>
              <a:gd name="connsiteX2" fmla="*/ 23455 w 3895857"/>
              <a:gd name="connsiteY2" fmla="*/ 1415848 h 1507066"/>
              <a:gd name="connsiteX3" fmla="*/ 1947928 w 3895857"/>
              <a:gd name="connsiteY3" fmla="*/ 0 h 1507066"/>
              <a:gd name="connsiteX4" fmla="*/ 3872402 w 3895857"/>
              <a:gd name="connsiteY4" fmla="*/ 1415848 h 1507066"/>
              <a:gd name="connsiteX0" fmla="*/ 0 w 3872402"/>
              <a:gd name="connsiteY0" fmla="*/ 1507066 h 1507066"/>
              <a:gd name="connsiteX1" fmla="*/ 23455 w 3872402"/>
              <a:gd name="connsiteY1" fmla="*/ 1415848 h 1507066"/>
              <a:gd name="connsiteX2" fmla="*/ 1947928 w 3872402"/>
              <a:gd name="connsiteY2" fmla="*/ 0 h 1507066"/>
              <a:gd name="connsiteX3" fmla="*/ 3872402 w 3872402"/>
              <a:gd name="connsiteY3" fmla="*/ 1415848 h 1507066"/>
              <a:gd name="connsiteX0" fmla="*/ 0 w 3848947"/>
              <a:gd name="connsiteY0" fmla="*/ 1415848 h 1415848"/>
              <a:gd name="connsiteX1" fmla="*/ 1924473 w 3848947"/>
              <a:gd name="connsiteY1" fmla="*/ 0 h 1415848"/>
              <a:gd name="connsiteX2" fmla="*/ 3848947 w 3848947"/>
              <a:gd name="connsiteY2" fmla="*/ 1415848 h 1415848"/>
            </a:gdLst>
            <a:ahLst/>
            <a:cxnLst>
              <a:cxn ang="0">
                <a:pos x="connsiteX0" y="connsiteY0"/>
              </a:cxn>
              <a:cxn ang="0">
                <a:pos x="connsiteX1" y="connsiteY1"/>
              </a:cxn>
              <a:cxn ang="0">
                <a:pos x="connsiteX2" y="connsiteY2"/>
              </a:cxn>
            </a:cxnLst>
            <a:rect l="l" t="t" r="r" b="b"/>
            <a:pathLst>
              <a:path w="3848947" h="1415848">
                <a:moveTo>
                  <a:pt x="0" y="1415848"/>
                </a:moveTo>
                <a:cubicBezTo>
                  <a:pt x="255130" y="595577"/>
                  <a:pt x="1020249" y="0"/>
                  <a:pt x="1924473" y="0"/>
                </a:cubicBezTo>
                <a:cubicBezTo>
                  <a:pt x="2828697" y="0"/>
                  <a:pt x="3593816" y="595577"/>
                  <a:pt x="3848947" y="1415848"/>
                </a:cubicBezTo>
              </a:path>
            </a:pathLst>
          </a:custGeom>
          <a:noFill/>
          <a:ln w="38100">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2" name="MH_Other_2"/>
          <p:cNvSpPr/>
          <p:nvPr>
            <p:custDataLst>
              <p:tags r:id="rId3"/>
            </p:custDataLst>
          </p:nvPr>
        </p:nvSpPr>
        <p:spPr>
          <a:xfrm>
            <a:off x="7016115" y="3332480"/>
            <a:ext cx="236538" cy="236538"/>
          </a:xfrm>
          <a:prstGeom prst="ellipse">
            <a:avLst/>
          </a:prstGeom>
          <a:solidFill>
            <a:srgbClr val="FFFFFF"/>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defRPr/>
            </a:pPr>
            <a:endParaRPr lang="zh-CN" altLang="en-US">
              <a:solidFill>
                <a:srgbClr val="FFFFFF"/>
              </a:solidFill>
            </a:endParaRPr>
          </a:p>
        </p:txBody>
      </p:sp>
      <p:sp>
        <p:nvSpPr>
          <p:cNvPr id="13" name="MH_Other_3"/>
          <p:cNvSpPr/>
          <p:nvPr>
            <p:custDataLst>
              <p:tags r:id="rId4"/>
            </p:custDataLst>
          </p:nvPr>
        </p:nvSpPr>
        <p:spPr>
          <a:xfrm>
            <a:off x="7636829" y="4105594"/>
            <a:ext cx="236537" cy="236537"/>
          </a:xfrm>
          <a:prstGeom prst="ellipse">
            <a:avLst/>
          </a:prstGeom>
          <a:solidFill>
            <a:srgbClr val="FFFFFF"/>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defRPr/>
            </a:pPr>
            <a:endParaRPr lang="zh-CN" altLang="en-US">
              <a:solidFill>
                <a:srgbClr val="FFFFFF"/>
              </a:solidFill>
            </a:endParaRPr>
          </a:p>
        </p:txBody>
      </p:sp>
      <p:sp>
        <p:nvSpPr>
          <p:cNvPr id="22" name="MH_Other_4"/>
          <p:cNvSpPr/>
          <p:nvPr>
            <p:custDataLst>
              <p:tags r:id="rId5"/>
            </p:custDataLst>
          </p:nvPr>
        </p:nvSpPr>
        <p:spPr>
          <a:xfrm flipH="1">
            <a:off x="5814379" y="2934019"/>
            <a:ext cx="238125" cy="236537"/>
          </a:xfrm>
          <a:prstGeom prst="ellipse">
            <a:avLst/>
          </a:prstGeom>
          <a:solidFill>
            <a:srgbClr val="FFFFFF"/>
          </a:solid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defRPr/>
            </a:pPr>
            <a:endParaRPr lang="zh-CN" altLang="en-US">
              <a:solidFill>
                <a:srgbClr val="FFFFFF"/>
              </a:solidFill>
            </a:endParaRPr>
          </a:p>
        </p:txBody>
      </p:sp>
      <p:sp>
        <p:nvSpPr>
          <p:cNvPr id="23" name="MH_Other_5"/>
          <p:cNvSpPr/>
          <p:nvPr>
            <p:custDataLst>
              <p:tags r:id="rId6"/>
            </p:custDataLst>
          </p:nvPr>
        </p:nvSpPr>
        <p:spPr>
          <a:xfrm flipH="1">
            <a:off x="4611054" y="3332480"/>
            <a:ext cx="238125" cy="236538"/>
          </a:xfrm>
          <a:prstGeom prst="ellipse">
            <a:avLst/>
          </a:prstGeom>
          <a:solidFill>
            <a:srgbClr val="FFFFFF"/>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defRPr/>
            </a:pPr>
            <a:endParaRPr lang="zh-CN" altLang="en-US">
              <a:solidFill>
                <a:srgbClr val="FFFFFF"/>
              </a:solidFill>
            </a:endParaRPr>
          </a:p>
        </p:txBody>
      </p:sp>
      <p:sp>
        <p:nvSpPr>
          <p:cNvPr id="24" name="MH_Other_6"/>
          <p:cNvSpPr/>
          <p:nvPr>
            <p:custDataLst>
              <p:tags r:id="rId7"/>
            </p:custDataLst>
          </p:nvPr>
        </p:nvSpPr>
        <p:spPr>
          <a:xfrm flipH="1">
            <a:off x="3988754" y="4105594"/>
            <a:ext cx="236537" cy="236537"/>
          </a:xfrm>
          <a:prstGeom prst="ellipse">
            <a:avLst/>
          </a:prstGeom>
          <a:solidFill>
            <a:srgbClr val="FFFFFF"/>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defRPr/>
            </a:pPr>
            <a:endParaRPr lang="zh-CN" altLang="en-US">
              <a:solidFill>
                <a:srgbClr val="FFFFFF"/>
              </a:solidFill>
            </a:endParaRPr>
          </a:p>
        </p:txBody>
      </p:sp>
      <p:sp>
        <p:nvSpPr>
          <p:cNvPr id="33" name="MH_Title_1"/>
          <p:cNvSpPr/>
          <p:nvPr>
            <p:custDataLst>
              <p:tags r:id="rId8"/>
            </p:custDataLst>
          </p:nvPr>
        </p:nvSpPr>
        <p:spPr>
          <a:xfrm>
            <a:off x="4557079" y="3448369"/>
            <a:ext cx="2752725" cy="1012825"/>
          </a:xfrm>
          <a:custGeom>
            <a:avLst/>
            <a:gdLst>
              <a:gd name="connsiteX0" fmla="*/ 1947928 w 3895857"/>
              <a:gd name="connsiteY0" fmla="*/ 0 h 1507066"/>
              <a:gd name="connsiteX1" fmla="*/ 3872402 w 3895857"/>
              <a:gd name="connsiteY1" fmla="*/ 1415848 h 1507066"/>
              <a:gd name="connsiteX2" fmla="*/ 3895857 w 3895857"/>
              <a:gd name="connsiteY2" fmla="*/ 1507066 h 1507066"/>
              <a:gd name="connsiteX3" fmla="*/ 0 w 3895857"/>
              <a:gd name="connsiteY3" fmla="*/ 1507066 h 1507066"/>
              <a:gd name="connsiteX4" fmla="*/ 23455 w 3895857"/>
              <a:gd name="connsiteY4" fmla="*/ 1415848 h 1507066"/>
              <a:gd name="connsiteX5" fmla="*/ 1947928 w 3895857"/>
              <a:gd name="connsiteY5" fmla="*/ 0 h 1507066"/>
              <a:gd name="connsiteX0" fmla="*/ 3895857 w 3987297"/>
              <a:gd name="connsiteY0" fmla="*/ 1507066 h 1598506"/>
              <a:gd name="connsiteX1" fmla="*/ 0 w 3987297"/>
              <a:gd name="connsiteY1" fmla="*/ 1507066 h 1598506"/>
              <a:gd name="connsiteX2" fmla="*/ 23455 w 3987297"/>
              <a:gd name="connsiteY2" fmla="*/ 1415848 h 1598506"/>
              <a:gd name="connsiteX3" fmla="*/ 1947928 w 3987297"/>
              <a:gd name="connsiteY3" fmla="*/ 0 h 1598506"/>
              <a:gd name="connsiteX4" fmla="*/ 3872402 w 3987297"/>
              <a:gd name="connsiteY4" fmla="*/ 1415848 h 1598506"/>
              <a:gd name="connsiteX5" fmla="*/ 3987297 w 3987297"/>
              <a:gd name="connsiteY5" fmla="*/ 1598506 h 1598506"/>
              <a:gd name="connsiteX0" fmla="*/ 3895857 w 3895857"/>
              <a:gd name="connsiteY0" fmla="*/ 1507066 h 1507066"/>
              <a:gd name="connsiteX1" fmla="*/ 0 w 3895857"/>
              <a:gd name="connsiteY1" fmla="*/ 1507066 h 1507066"/>
              <a:gd name="connsiteX2" fmla="*/ 23455 w 3895857"/>
              <a:gd name="connsiteY2" fmla="*/ 1415848 h 1507066"/>
              <a:gd name="connsiteX3" fmla="*/ 1947928 w 3895857"/>
              <a:gd name="connsiteY3" fmla="*/ 0 h 1507066"/>
              <a:gd name="connsiteX4" fmla="*/ 3872402 w 3895857"/>
              <a:gd name="connsiteY4" fmla="*/ 1415848 h 1507066"/>
              <a:gd name="connsiteX0" fmla="*/ 0 w 3872402"/>
              <a:gd name="connsiteY0" fmla="*/ 1507066 h 1507066"/>
              <a:gd name="connsiteX1" fmla="*/ 23455 w 3872402"/>
              <a:gd name="connsiteY1" fmla="*/ 1415848 h 1507066"/>
              <a:gd name="connsiteX2" fmla="*/ 1947928 w 3872402"/>
              <a:gd name="connsiteY2" fmla="*/ 0 h 1507066"/>
              <a:gd name="connsiteX3" fmla="*/ 3872402 w 3872402"/>
              <a:gd name="connsiteY3" fmla="*/ 1415848 h 1507066"/>
              <a:gd name="connsiteX0" fmla="*/ 0 w 3848947"/>
              <a:gd name="connsiteY0" fmla="*/ 1415848 h 1415848"/>
              <a:gd name="connsiteX1" fmla="*/ 1924473 w 3848947"/>
              <a:gd name="connsiteY1" fmla="*/ 0 h 1415848"/>
              <a:gd name="connsiteX2" fmla="*/ 3848947 w 3848947"/>
              <a:gd name="connsiteY2" fmla="*/ 1415848 h 1415848"/>
            </a:gdLst>
            <a:ahLst/>
            <a:cxnLst>
              <a:cxn ang="0">
                <a:pos x="connsiteX0" y="connsiteY0"/>
              </a:cxn>
              <a:cxn ang="0">
                <a:pos x="connsiteX1" y="connsiteY1"/>
              </a:cxn>
              <a:cxn ang="0">
                <a:pos x="connsiteX2" y="connsiteY2"/>
              </a:cxn>
            </a:cxnLst>
            <a:rect l="l" t="t" r="r" b="b"/>
            <a:pathLst>
              <a:path w="3848947" h="1415848">
                <a:moveTo>
                  <a:pt x="0" y="1415848"/>
                </a:moveTo>
                <a:cubicBezTo>
                  <a:pt x="255130" y="595577"/>
                  <a:pt x="1020249" y="0"/>
                  <a:pt x="1924473" y="0"/>
                </a:cubicBezTo>
                <a:cubicBezTo>
                  <a:pt x="2828697" y="0"/>
                  <a:pt x="3593816" y="595577"/>
                  <a:pt x="3848947" y="1415848"/>
                </a:cubicBezTo>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144000" anchor="ctr">
            <a:normAutofit/>
          </a:bodyPr>
          <a:lstStyle/>
          <a:p>
            <a:pPr algn="ctr">
              <a:defRPr/>
            </a:pP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
        <p:nvSpPr>
          <p:cNvPr id="16" name="矩形 15"/>
          <p:cNvSpPr/>
          <p:nvPr/>
        </p:nvSpPr>
        <p:spPr>
          <a:xfrm>
            <a:off x="1960091" y="3804332"/>
            <a:ext cx="1210588"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rgbClr val="A5779E"/>
                </a:solidFill>
                <a:effectLst/>
                <a:uLnTx/>
                <a:uFillTx/>
                <a:latin typeface="微软雅黑" panose="020B0503020204020204" pitchFamily="34" charset="-122"/>
                <a:ea typeface="微软雅黑" panose="020B0503020204020204" pitchFamily="34" charset="-122"/>
              </a:rPr>
              <a:t>会员认证</a:t>
            </a:r>
          </a:p>
        </p:txBody>
      </p:sp>
      <p:cxnSp>
        <p:nvCxnSpPr>
          <p:cNvPr id="17" name="直接连接符 16"/>
          <p:cNvCxnSpPr/>
          <p:nvPr/>
        </p:nvCxnSpPr>
        <p:spPr>
          <a:xfrm>
            <a:off x="1411217" y="4243618"/>
            <a:ext cx="2209829" cy="26795"/>
          </a:xfrm>
          <a:prstGeom prst="line">
            <a:avLst/>
          </a:prstGeom>
          <a:noFill/>
          <a:ln w="6350" cap="flat" cmpd="sng" algn="ctr">
            <a:solidFill>
              <a:srgbClr val="A5779E"/>
            </a:solidFill>
            <a:prstDash val="solid"/>
            <a:miter lim="800000"/>
          </a:ln>
          <a:effectLst/>
        </p:spPr>
      </p:cxnSp>
      <p:sp>
        <p:nvSpPr>
          <p:cNvPr id="18" name="矩形 17"/>
          <p:cNvSpPr/>
          <p:nvPr/>
        </p:nvSpPr>
        <p:spPr>
          <a:xfrm>
            <a:off x="1076960" y="4342131"/>
            <a:ext cx="2766537" cy="1274195"/>
          </a:xfrm>
          <a:prstGeom prst="rect">
            <a:avLst/>
          </a:prstGeom>
        </p:spPr>
        <p:txBody>
          <a:bodyPr wrap="square">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收费会员有明显的诚信通认证标志，客户信任度</a:t>
            </a:r>
            <a:r>
              <a:rPr kumimoji="0" lang="zh-CN" altLang="en-US" sz="1600" b="0"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高</a:t>
            </a:r>
            <a:endParaRPr kumimoji="0" lang="en-US" altLang="zh-CN"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免费会员没有诚信通标记，客户信任度相对</a:t>
            </a:r>
            <a:r>
              <a:rPr kumimoji="0" lang="zh-CN" altLang="en-US" sz="1600" b="0"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较低</a:t>
            </a:r>
            <a:endParaRPr kumimoji="0" lang="zh-CN" altLang="en-US"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sp>
        <p:nvSpPr>
          <p:cNvPr id="19" name="矩形 18"/>
          <p:cNvSpPr/>
          <p:nvPr/>
        </p:nvSpPr>
        <p:spPr>
          <a:xfrm>
            <a:off x="2365556" y="1494357"/>
            <a:ext cx="1210588"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zh-CN" sz="2000" b="1" i="0" u="none" strike="noStrike" kern="0" cap="none" spc="0" normalizeH="0" baseline="0" noProof="0" dirty="0">
                <a:ln>
                  <a:noFill/>
                </a:ln>
                <a:solidFill>
                  <a:srgbClr val="FF6E55"/>
                </a:solidFill>
                <a:effectLst/>
                <a:uLnTx/>
                <a:uFillTx/>
                <a:latin typeface="微软雅黑" panose="020B0503020204020204" pitchFamily="34" charset="-122"/>
                <a:ea typeface="微软雅黑" panose="020B0503020204020204" pitchFamily="34" charset="-122"/>
              </a:rPr>
              <a:t>店铺装修</a:t>
            </a:r>
            <a:endParaRPr kumimoji="0" lang="zh-CN" altLang="en-US" sz="2000" b="1" i="0" u="none" strike="noStrike" kern="0" cap="none" spc="0" normalizeH="0" baseline="0" noProof="0" dirty="0">
              <a:ln>
                <a:noFill/>
              </a:ln>
              <a:solidFill>
                <a:srgbClr val="FF6E55"/>
              </a:solidFill>
              <a:effectLst/>
              <a:uLnTx/>
              <a:uFillTx/>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1960091" y="1968937"/>
            <a:ext cx="2209829" cy="26795"/>
          </a:xfrm>
          <a:prstGeom prst="line">
            <a:avLst/>
          </a:prstGeom>
          <a:noFill/>
          <a:ln w="6350" cap="flat" cmpd="sng" algn="ctr">
            <a:solidFill>
              <a:srgbClr val="FF6E55"/>
            </a:solidFill>
            <a:prstDash val="solid"/>
            <a:miter lim="800000"/>
          </a:ln>
          <a:effectLst/>
        </p:spPr>
      </p:cxnSp>
      <p:sp>
        <p:nvSpPr>
          <p:cNvPr id="21" name="矩形 20"/>
          <p:cNvSpPr/>
          <p:nvPr/>
        </p:nvSpPr>
        <p:spPr>
          <a:xfrm>
            <a:off x="1869441" y="2090016"/>
            <a:ext cx="2479158" cy="978729"/>
          </a:xfrm>
          <a:prstGeom prst="rect">
            <a:avLst/>
          </a:prstGeom>
        </p:spPr>
        <p:txBody>
          <a:bodyPr wrap="square">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收费会员的店</a:t>
            </a:r>
            <a:r>
              <a:rPr kumimoji="0" lang="zh-CN" altLang="zh-CN"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铺产品和公司信息展示的更加充分，更能体现商家的</a:t>
            </a:r>
            <a:r>
              <a:rPr kumimoji="0" lang="zh-CN" altLang="zh-CN" sz="1600" b="0"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优势</a:t>
            </a:r>
            <a:endParaRPr kumimoji="0" lang="zh-CN" altLang="en-US" sz="1800" b="0" i="0" u="none" strike="noStrike" kern="0" cap="none" spc="0" normalizeH="0" baseline="0" noProof="0" dirty="0">
              <a:ln>
                <a:noFill/>
              </a:ln>
              <a:solidFill>
                <a:schemeClr val="tx1">
                  <a:lumMod val="65000"/>
                  <a:lumOff val="35000"/>
                </a:schemeClr>
              </a:solidFill>
              <a:effectLst/>
              <a:uLnTx/>
              <a:uFillTx/>
            </a:endParaRPr>
          </a:p>
        </p:txBody>
      </p:sp>
      <p:cxnSp>
        <p:nvCxnSpPr>
          <p:cNvPr id="25" name="直接连接符 24"/>
          <p:cNvCxnSpPr/>
          <p:nvPr/>
        </p:nvCxnSpPr>
        <p:spPr>
          <a:xfrm>
            <a:off x="4939356" y="1318672"/>
            <a:ext cx="2209829" cy="26795"/>
          </a:xfrm>
          <a:prstGeom prst="line">
            <a:avLst/>
          </a:prstGeom>
          <a:noFill/>
          <a:ln w="6350" cap="flat" cmpd="sng" algn="ctr">
            <a:solidFill>
              <a:srgbClr val="FFC353"/>
            </a:solidFill>
            <a:prstDash val="solid"/>
            <a:miter lim="800000"/>
          </a:ln>
          <a:effectLst/>
        </p:spPr>
      </p:cxnSp>
      <p:sp>
        <p:nvSpPr>
          <p:cNvPr id="26" name="矩形 25"/>
          <p:cNvSpPr/>
          <p:nvPr/>
        </p:nvSpPr>
        <p:spPr>
          <a:xfrm>
            <a:off x="5181500" y="886376"/>
            <a:ext cx="1723549"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rPr>
              <a:t>供应信息排名</a:t>
            </a:r>
          </a:p>
        </p:txBody>
      </p:sp>
      <p:sp>
        <p:nvSpPr>
          <p:cNvPr id="27" name="矩形 26"/>
          <p:cNvSpPr/>
          <p:nvPr/>
        </p:nvSpPr>
        <p:spPr>
          <a:xfrm>
            <a:off x="5041117" y="1420459"/>
            <a:ext cx="2105050" cy="978729"/>
          </a:xfrm>
          <a:prstGeom prst="rect">
            <a:avLst/>
          </a:prstGeom>
        </p:spPr>
        <p:txBody>
          <a:bodyPr wrap="square">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收费会员发布供应信息及公司信息排名明显优于免费</a:t>
            </a:r>
            <a:r>
              <a:rPr kumimoji="0" lang="zh-CN" altLang="en-US" sz="1600" b="0"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会员</a:t>
            </a:r>
            <a:endParaRPr kumimoji="0" lang="zh-CN" altLang="en-US"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sp>
        <p:nvSpPr>
          <p:cNvPr id="28" name="矩形 27"/>
          <p:cNvSpPr/>
          <p:nvPr/>
        </p:nvSpPr>
        <p:spPr>
          <a:xfrm>
            <a:off x="8207165" y="1601370"/>
            <a:ext cx="1723549"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zh-CN" sz="2000" b="1" i="0" u="none" strike="noStrike" kern="0" cap="none" spc="0" normalizeH="0" baseline="0" noProof="0" dirty="0">
                <a:ln>
                  <a:noFill/>
                </a:ln>
                <a:solidFill>
                  <a:srgbClr val="A5779E"/>
                </a:solidFill>
                <a:effectLst/>
                <a:uLnTx/>
                <a:uFillTx/>
                <a:latin typeface="微软雅黑" panose="020B0503020204020204" pitchFamily="34" charset="-122"/>
                <a:ea typeface="微软雅黑" panose="020B0503020204020204" pitchFamily="34" charset="-122"/>
              </a:rPr>
              <a:t>采购信息查看</a:t>
            </a:r>
            <a:endParaRPr kumimoji="0" lang="zh-CN" altLang="en-US" sz="2000" b="1" i="0" u="none" strike="noStrike" kern="0" cap="none" spc="0" normalizeH="0" baseline="0" noProof="0" dirty="0">
              <a:ln>
                <a:noFill/>
              </a:ln>
              <a:solidFill>
                <a:srgbClr val="A5779E"/>
              </a:solidFill>
              <a:effectLst/>
              <a:uLnTx/>
              <a:uFillTx/>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7918621" y="2110760"/>
            <a:ext cx="2209829" cy="26795"/>
          </a:xfrm>
          <a:prstGeom prst="line">
            <a:avLst/>
          </a:prstGeom>
          <a:noFill/>
          <a:ln w="6350" cap="flat" cmpd="sng" algn="ctr">
            <a:solidFill>
              <a:srgbClr val="A5779E"/>
            </a:solidFill>
            <a:prstDash val="solid"/>
            <a:miter lim="800000"/>
          </a:ln>
          <a:effectLst/>
        </p:spPr>
      </p:cxnSp>
      <p:sp>
        <p:nvSpPr>
          <p:cNvPr id="30" name="矩形 29"/>
          <p:cNvSpPr/>
          <p:nvPr/>
        </p:nvSpPr>
        <p:spPr>
          <a:xfrm>
            <a:off x="7918621" y="2243020"/>
            <a:ext cx="2596440" cy="978729"/>
          </a:xfrm>
          <a:prstGeom prst="rect">
            <a:avLst/>
          </a:prstGeom>
        </p:spPr>
        <p:txBody>
          <a:bodyPr wrap="square">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zh-CN"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免费商户，没有权利查看商家的采购信息</a:t>
            </a:r>
            <a:r>
              <a:rPr kumimoji="0" lang="zh-CN" altLang="en-US" sz="1600" b="0"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a:t>
            </a:r>
            <a:r>
              <a:rPr kumimoji="0" lang="zh-CN" altLang="zh-CN" sz="1600" b="0"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诚信</a:t>
            </a:r>
            <a:r>
              <a:rPr kumimoji="0" lang="zh-CN" altLang="zh-CN"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通会员有这种</a:t>
            </a:r>
            <a:r>
              <a:rPr kumimoji="0" lang="zh-CN" altLang="zh-CN" sz="1600" b="0"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功能</a:t>
            </a:r>
            <a:endParaRPr kumimoji="0" lang="zh-CN" altLang="en-US"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sp>
        <p:nvSpPr>
          <p:cNvPr id="31" name="矩形 30"/>
          <p:cNvSpPr/>
          <p:nvPr/>
        </p:nvSpPr>
        <p:spPr>
          <a:xfrm>
            <a:off x="9454203" y="3797983"/>
            <a:ext cx="1210588" cy="400110"/>
          </a:xfrm>
          <a:prstGeom prst="rect">
            <a:avLst/>
          </a:prstGeom>
        </p:spPr>
        <p:txBody>
          <a:bodyPr wrap="none">
            <a:spAutoFit/>
          </a:bodyPr>
          <a:lstStyle/>
          <a:p>
            <a:pPr lvl="0">
              <a:defRPr/>
            </a:pPr>
            <a:r>
              <a:rPr lang="zh-CN" altLang="en-US" sz="2000" b="1" kern="0" dirty="0">
                <a:solidFill>
                  <a:srgbClr val="FF6E55"/>
                </a:solidFill>
                <a:latin typeface="微软雅黑" panose="020B0503020204020204" pitchFamily="34" charset="-122"/>
                <a:ea typeface="微软雅黑" panose="020B0503020204020204" pitchFamily="34" charset="-122"/>
              </a:rPr>
              <a:t>其他权益</a:t>
            </a:r>
            <a:endParaRPr kumimoji="0" lang="zh-CN" altLang="en-US" sz="2000" b="1" i="0" u="none" strike="noStrike" kern="0" cap="none" spc="0" normalizeH="0" baseline="0" noProof="0" dirty="0">
              <a:ln>
                <a:noFill/>
              </a:ln>
              <a:solidFill>
                <a:srgbClr val="FF6E55"/>
              </a:solidFill>
              <a:effectLst/>
              <a:uLnTx/>
              <a:uFillTx/>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8905329" y="4237269"/>
            <a:ext cx="2209829" cy="26795"/>
          </a:xfrm>
          <a:prstGeom prst="line">
            <a:avLst/>
          </a:prstGeom>
          <a:noFill/>
          <a:ln w="6350" cap="flat" cmpd="sng" algn="ctr">
            <a:solidFill>
              <a:srgbClr val="FF6E55"/>
            </a:solidFill>
            <a:prstDash val="solid"/>
            <a:miter lim="800000"/>
          </a:ln>
          <a:effectLst/>
        </p:spPr>
      </p:cxnSp>
      <p:sp>
        <p:nvSpPr>
          <p:cNvPr id="34" name="矩形 33"/>
          <p:cNvSpPr/>
          <p:nvPr/>
        </p:nvSpPr>
        <p:spPr>
          <a:xfrm>
            <a:off x="8571072" y="4335782"/>
            <a:ext cx="2766537" cy="978729"/>
          </a:xfrm>
          <a:prstGeom prst="rect">
            <a:avLst/>
          </a:prstGeom>
        </p:spPr>
        <p:txBody>
          <a:bodyPr wrap="square">
            <a:spAutoFit/>
          </a:bodyPr>
          <a:lstStyle/>
          <a:p>
            <a:pPr lvl="0">
              <a:lnSpc>
                <a:spcPct val="120000"/>
              </a:lnSpc>
              <a:defRPr/>
            </a:pPr>
            <a:r>
              <a:rPr lang="zh-CN" altLang="en-US" sz="1600" kern="0" dirty="0">
                <a:solidFill>
                  <a:schemeClr val="tx1">
                    <a:lumMod val="65000"/>
                    <a:lumOff val="35000"/>
                  </a:schemeClr>
                </a:solidFill>
                <a:latin typeface="微软雅黑" panose="020B0503020204020204" pitchFamily="34" charset="-122"/>
                <a:ea typeface="微软雅黑" panose="020B0503020204020204" pitchFamily="34" charset="-122"/>
              </a:rPr>
              <a:t>收费</a:t>
            </a:r>
            <a:r>
              <a:rPr lang="zh-CN" altLang="en-US" sz="1600" kern="0" dirty="0" smtClean="0">
                <a:solidFill>
                  <a:schemeClr val="tx1">
                    <a:lumMod val="65000"/>
                    <a:lumOff val="35000"/>
                  </a:schemeClr>
                </a:solidFill>
                <a:latin typeface="微软雅黑" panose="020B0503020204020204" pitchFamily="34" charset="-122"/>
                <a:ea typeface="微软雅黑" panose="020B0503020204020204" pitchFamily="34" charset="-122"/>
              </a:rPr>
              <a:t>会员可以参与</a:t>
            </a:r>
            <a:r>
              <a:rPr lang="zh-CN" altLang="en-US" sz="1600" kern="0" dirty="0">
                <a:solidFill>
                  <a:schemeClr val="tx1">
                    <a:lumMod val="65000"/>
                    <a:lumOff val="35000"/>
                  </a:schemeClr>
                </a:solidFill>
                <a:latin typeface="微软雅黑" panose="020B0503020204020204" pitchFamily="34" charset="-122"/>
                <a:ea typeface="微软雅黑" panose="020B0503020204020204" pitchFamily="34" charset="-122"/>
              </a:rPr>
              <a:t>网销宝推广、活动报名、强大的店铺效果分析、诚信贷款等</a:t>
            </a:r>
            <a:endParaRPr kumimoji="0" lang="zh-CN" altLang="en-US" sz="16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sp>
        <p:nvSpPr>
          <p:cNvPr id="3" name="矩形 2"/>
          <p:cNvSpPr/>
          <p:nvPr/>
        </p:nvSpPr>
        <p:spPr>
          <a:xfrm>
            <a:off x="5171352" y="4460817"/>
            <a:ext cx="1524176" cy="646331"/>
          </a:xfrm>
          <a:prstGeom prst="rect">
            <a:avLst/>
          </a:prstGeom>
        </p:spPr>
        <p:txBody>
          <a:bodyPr wrap="square">
            <a:spAutoFit/>
          </a:bodyPr>
          <a:lstStyle/>
          <a:p>
            <a:pPr algn="ctr">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卖家会员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功能差别</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MH_Title_1"/>
          <p:cNvSpPr/>
          <p:nvPr>
            <p:custDataLst>
              <p:tags r:id="rId9"/>
            </p:custDataLst>
          </p:nvPr>
        </p:nvSpPr>
        <p:spPr>
          <a:xfrm flipV="1">
            <a:off x="4557079" y="5122928"/>
            <a:ext cx="2752725" cy="1012825"/>
          </a:xfrm>
          <a:custGeom>
            <a:avLst/>
            <a:gdLst>
              <a:gd name="connsiteX0" fmla="*/ 1947928 w 3895857"/>
              <a:gd name="connsiteY0" fmla="*/ 0 h 1507066"/>
              <a:gd name="connsiteX1" fmla="*/ 3872402 w 3895857"/>
              <a:gd name="connsiteY1" fmla="*/ 1415848 h 1507066"/>
              <a:gd name="connsiteX2" fmla="*/ 3895857 w 3895857"/>
              <a:gd name="connsiteY2" fmla="*/ 1507066 h 1507066"/>
              <a:gd name="connsiteX3" fmla="*/ 0 w 3895857"/>
              <a:gd name="connsiteY3" fmla="*/ 1507066 h 1507066"/>
              <a:gd name="connsiteX4" fmla="*/ 23455 w 3895857"/>
              <a:gd name="connsiteY4" fmla="*/ 1415848 h 1507066"/>
              <a:gd name="connsiteX5" fmla="*/ 1947928 w 3895857"/>
              <a:gd name="connsiteY5" fmla="*/ 0 h 1507066"/>
              <a:gd name="connsiteX0" fmla="*/ 3895857 w 3987297"/>
              <a:gd name="connsiteY0" fmla="*/ 1507066 h 1598506"/>
              <a:gd name="connsiteX1" fmla="*/ 0 w 3987297"/>
              <a:gd name="connsiteY1" fmla="*/ 1507066 h 1598506"/>
              <a:gd name="connsiteX2" fmla="*/ 23455 w 3987297"/>
              <a:gd name="connsiteY2" fmla="*/ 1415848 h 1598506"/>
              <a:gd name="connsiteX3" fmla="*/ 1947928 w 3987297"/>
              <a:gd name="connsiteY3" fmla="*/ 0 h 1598506"/>
              <a:gd name="connsiteX4" fmla="*/ 3872402 w 3987297"/>
              <a:gd name="connsiteY4" fmla="*/ 1415848 h 1598506"/>
              <a:gd name="connsiteX5" fmla="*/ 3987297 w 3987297"/>
              <a:gd name="connsiteY5" fmla="*/ 1598506 h 1598506"/>
              <a:gd name="connsiteX0" fmla="*/ 3895857 w 3895857"/>
              <a:gd name="connsiteY0" fmla="*/ 1507066 h 1507066"/>
              <a:gd name="connsiteX1" fmla="*/ 0 w 3895857"/>
              <a:gd name="connsiteY1" fmla="*/ 1507066 h 1507066"/>
              <a:gd name="connsiteX2" fmla="*/ 23455 w 3895857"/>
              <a:gd name="connsiteY2" fmla="*/ 1415848 h 1507066"/>
              <a:gd name="connsiteX3" fmla="*/ 1947928 w 3895857"/>
              <a:gd name="connsiteY3" fmla="*/ 0 h 1507066"/>
              <a:gd name="connsiteX4" fmla="*/ 3872402 w 3895857"/>
              <a:gd name="connsiteY4" fmla="*/ 1415848 h 1507066"/>
              <a:gd name="connsiteX0" fmla="*/ 0 w 3872402"/>
              <a:gd name="connsiteY0" fmla="*/ 1507066 h 1507066"/>
              <a:gd name="connsiteX1" fmla="*/ 23455 w 3872402"/>
              <a:gd name="connsiteY1" fmla="*/ 1415848 h 1507066"/>
              <a:gd name="connsiteX2" fmla="*/ 1947928 w 3872402"/>
              <a:gd name="connsiteY2" fmla="*/ 0 h 1507066"/>
              <a:gd name="connsiteX3" fmla="*/ 3872402 w 3872402"/>
              <a:gd name="connsiteY3" fmla="*/ 1415848 h 1507066"/>
              <a:gd name="connsiteX0" fmla="*/ 0 w 3848947"/>
              <a:gd name="connsiteY0" fmla="*/ 1415848 h 1415848"/>
              <a:gd name="connsiteX1" fmla="*/ 1924473 w 3848947"/>
              <a:gd name="connsiteY1" fmla="*/ 0 h 1415848"/>
              <a:gd name="connsiteX2" fmla="*/ 3848947 w 3848947"/>
              <a:gd name="connsiteY2" fmla="*/ 1415848 h 1415848"/>
            </a:gdLst>
            <a:ahLst/>
            <a:cxnLst>
              <a:cxn ang="0">
                <a:pos x="connsiteX0" y="connsiteY0"/>
              </a:cxn>
              <a:cxn ang="0">
                <a:pos x="connsiteX1" y="connsiteY1"/>
              </a:cxn>
              <a:cxn ang="0">
                <a:pos x="connsiteX2" y="connsiteY2"/>
              </a:cxn>
            </a:cxnLst>
            <a:rect l="l" t="t" r="r" b="b"/>
            <a:pathLst>
              <a:path w="3848947" h="1415848">
                <a:moveTo>
                  <a:pt x="0" y="1415848"/>
                </a:moveTo>
                <a:cubicBezTo>
                  <a:pt x="255130" y="595577"/>
                  <a:pt x="1020249" y="0"/>
                  <a:pt x="1924473" y="0"/>
                </a:cubicBezTo>
                <a:cubicBezTo>
                  <a:pt x="2828697" y="0"/>
                  <a:pt x="3593816" y="595577"/>
                  <a:pt x="3848947" y="1415848"/>
                </a:cubicBezTo>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144000" anchor="ctr">
            <a:normAutofit/>
          </a:bodyPr>
          <a:lstStyle/>
          <a:p>
            <a:pPr algn="ctr">
              <a:defRPr/>
            </a:pP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
        <p:nvSpPr>
          <p:cNvPr id="37" name="realtor_86289"/>
          <p:cNvSpPr>
            <a:spLocks noChangeAspect="1"/>
          </p:cNvSpPr>
          <p:nvPr/>
        </p:nvSpPr>
        <p:spPr bwMode="auto">
          <a:xfrm>
            <a:off x="5653915" y="3693195"/>
            <a:ext cx="559049" cy="609685"/>
          </a:xfrm>
          <a:custGeom>
            <a:avLst/>
            <a:gdLst>
              <a:gd name="T0" fmla="*/ 2518 w 2518"/>
              <a:gd name="T1" fmla="*/ 2650 h 2750"/>
              <a:gd name="T2" fmla="*/ 100 w 2518"/>
              <a:gd name="T3" fmla="*/ 2750 h 2750"/>
              <a:gd name="T4" fmla="*/ 0 w 2518"/>
              <a:gd name="T5" fmla="*/ 2207 h 2750"/>
              <a:gd name="T6" fmla="*/ 735 w 2518"/>
              <a:gd name="T7" fmla="*/ 1547 h 2750"/>
              <a:gd name="T8" fmla="*/ 871 w 2518"/>
              <a:gd name="T9" fmla="*/ 1596 h 2750"/>
              <a:gd name="T10" fmla="*/ 1098 w 2518"/>
              <a:gd name="T11" fmla="*/ 1922 h 2750"/>
              <a:gd name="T12" fmla="*/ 1069 w 2518"/>
              <a:gd name="T13" fmla="*/ 1733 h 2750"/>
              <a:gd name="T14" fmla="*/ 1366 w 2518"/>
              <a:gd name="T15" fmla="*/ 1688 h 2750"/>
              <a:gd name="T16" fmla="*/ 1459 w 2518"/>
              <a:gd name="T17" fmla="*/ 1826 h 2750"/>
              <a:gd name="T18" fmla="*/ 1453 w 2518"/>
              <a:gd name="T19" fmla="*/ 2031 h 2750"/>
              <a:gd name="T20" fmla="*/ 1705 w 2518"/>
              <a:gd name="T21" fmla="*/ 1543 h 2750"/>
              <a:gd name="T22" fmla="*/ 2221 w 2518"/>
              <a:gd name="T23" fmla="*/ 1765 h 2750"/>
              <a:gd name="T24" fmla="*/ 1774 w 2518"/>
              <a:gd name="T25" fmla="*/ 827 h 2750"/>
              <a:gd name="T26" fmla="*/ 1774 w 2518"/>
              <a:gd name="T27" fmla="*/ 827 h 2750"/>
              <a:gd name="T28" fmla="*/ 1752 w 2518"/>
              <a:gd name="T29" fmla="*/ 1190 h 2750"/>
              <a:gd name="T30" fmla="*/ 1453 w 2518"/>
              <a:gd name="T31" fmla="*/ 1525 h 2750"/>
              <a:gd name="T32" fmla="*/ 1065 w 2518"/>
              <a:gd name="T33" fmla="*/ 1525 h 2750"/>
              <a:gd name="T34" fmla="*/ 766 w 2518"/>
              <a:gd name="T35" fmla="*/ 1190 h 2750"/>
              <a:gd name="T36" fmla="*/ 582 w 2518"/>
              <a:gd name="T37" fmla="*/ 719 h 2750"/>
              <a:gd name="T38" fmla="*/ 632 w 2518"/>
              <a:gd name="T39" fmla="*/ 594 h 2750"/>
              <a:gd name="T40" fmla="*/ 633 w 2518"/>
              <a:gd name="T41" fmla="*/ 586 h 2750"/>
              <a:gd name="T42" fmla="*/ 874 w 2518"/>
              <a:gd name="T43" fmla="*/ 132 h 2750"/>
              <a:gd name="T44" fmla="*/ 1259 w 2518"/>
              <a:gd name="T45" fmla="*/ 0 h 2750"/>
              <a:gd name="T46" fmla="*/ 1292 w 2518"/>
              <a:gd name="T47" fmla="*/ 2 h 2750"/>
              <a:gd name="T48" fmla="*/ 1891 w 2518"/>
              <a:gd name="T49" fmla="*/ 669 h 2750"/>
              <a:gd name="T50" fmla="*/ 1959 w 2518"/>
              <a:gd name="T51" fmla="*/ 960 h 2750"/>
              <a:gd name="T52" fmla="*/ 1691 w 2518"/>
              <a:gd name="T53" fmla="*/ 720 h 2750"/>
              <a:gd name="T54" fmla="*/ 1526 w 2518"/>
              <a:gd name="T55" fmla="*/ 617 h 2750"/>
              <a:gd name="T56" fmla="*/ 1041 w 2518"/>
              <a:gd name="T57" fmla="*/ 482 h 2750"/>
              <a:gd name="T58" fmla="*/ 827 w 2518"/>
              <a:gd name="T59" fmla="*/ 674 h 2750"/>
              <a:gd name="T60" fmla="*/ 751 w 2518"/>
              <a:gd name="T61" fmla="*/ 826 h 2750"/>
              <a:gd name="T62" fmla="*/ 813 w 2518"/>
              <a:gd name="T63" fmla="*/ 996 h 2750"/>
              <a:gd name="T64" fmla="*/ 921 w 2518"/>
              <a:gd name="T65" fmla="*/ 1052 h 2750"/>
              <a:gd name="T66" fmla="*/ 1151 w 2518"/>
              <a:gd name="T67" fmla="*/ 1344 h 2750"/>
              <a:gd name="T68" fmla="*/ 1439 w 2518"/>
              <a:gd name="T69" fmla="*/ 1304 h 2750"/>
              <a:gd name="T70" fmla="*/ 1705 w 2518"/>
              <a:gd name="T71" fmla="*/ 996 h 2750"/>
              <a:gd name="T72" fmla="*/ 1774 w 2518"/>
              <a:gd name="T73" fmla="*/ 827 h 2750"/>
              <a:gd name="T74" fmla="*/ 1692 w 2518"/>
              <a:gd name="T75" fmla="*/ 720 h 2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18" h="2750">
                <a:moveTo>
                  <a:pt x="2518" y="2207"/>
                </a:moveTo>
                <a:lnTo>
                  <a:pt x="2518" y="2650"/>
                </a:lnTo>
                <a:cubicBezTo>
                  <a:pt x="2518" y="2705"/>
                  <a:pt x="2473" y="2750"/>
                  <a:pt x="2418" y="2750"/>
                </a:cubicBezTo>
                <a:lnTo>
                  <a:pt x="100" y="2750"/>
                </a:lnTo>
                <a:cubicBezTo>
                  <a:pt x="45" y="2750"/>
                  <a:pt x="0" y="2705"/>
                  <a:pt x="0" y="2650"/>
                </a:cubicBezTo>
                <a:lnTo>
                  <a:pt x="0" y="2207"/>
                </a:lnTo>
                <a:cubicBezTo>
                  <a:pt x="0" y="2012"/>
                  <a:pt x="117" y="1839"/>
                  <a:pt x="297" y="1765"/>
                </a:cubicBezTo>
                <a:lnTo>
                  <a:pt x="735" y="1547"/>
                </a:lnTo>
                <a:cubicBezTo>
                  <a:pt x="760" y="1535"/>
                  <a:pt x="788" y="1534"/>
                  <a:pt x="813" y="1543"/>
                </a:cubicBezTo>
                <a:cubicBezTo>
                  <a:pt x="839" y="1552"/>
                  <a:pt x="860" y="1571"/>
                  <a:pt x="871" y="1596"/>
                </a:cubicBezTo>
                <a:lnTo>
                  <a:pt x="1066" y="2031"/>
                </a:lnTo>
                <a:lnTo>
                  <a:pt x="1098" y="1922"/>
                </a:lnTo>
                <a:lnTo>
                  <a:pt x="1059" y="1826"/>
                </a:lnTo>
                <a:cubicBezTo>
                  <a:pt x="1047" y="1795"/>
                  <a:pt x="1050" y="1760"/>
                  <a:pt x="1069" y="1733"/>
                </a:cubicBezTo>
                <a:cubicBezTo>
                  <a:pt x="1087" y="1705"/>
                  <a:pt x="1118" y="1688"/>
                  <a:pt x="1152" y="1688"/>
                </a:cubicBezTo>
                <a:lnTo>
                  <a:pt x="1366" y="1688"/>
                </a:lnTo>
                <a:cubicBezTo>
                  <a:pt x="1400" y="1688"/>
                  <a:pt x="1431" y="1705"/>
                  <a:pt x="1449" y="1733"/>
                </a:cubicBezTo>
                <a:cubicBezTo>
                  <a:pt x="1468" y="1760"/>
                  <a:pt x="1472" y="1795"/>
                  <a:pt x="1459" y="1826"/>
                </a:cubicBezTo>
                <a:lnTo>
                  <a:pt x="1420" y="1922"/>
                </a:lnTo>
                <a:lnTo>
                  <a:pt x="1453" y="2031"/>
                </a:lnTo>
                <a:lnTo>
                  <a:pt x="1647" y="1596"/>
                </a:lnTo>
                <a:cubicBezTo>
                  <a:pt x="1658" y="1571"/>
                  <a:pt x="1679" y="1552"/>
                  <a:pt x="1705" y="1543"/>
                </a:cubicBezTo>
                <a:cubicBezTo>
                  <a:pt x="1730" y="1534"/>
                  <a:pt x="1759" y="1535"/>
                  <a:pt x="1783" y="1547"/>
                </a:cubicBezTo>
                <a:lnTo>
                  <a:pt x="2221" y="1765"/>
                </a:lnTo>
                <a:cubicBezTo>
                  <a:pt x="2402" y="1839"/>
                  <a:pt x="2518" y="2012"/>
                  <a:pt x="2518" y="2207"/>
                </a:cubicBezTo>
                <a:close/>
                <a:moveTo>
                  <a:pt x="1774" y="827"/>
                </a:moveTo>
                <a:cubicBezTo>
                  <a:pt x="1774" y="827"/>
                  <a:pt x="1771" y="827"/>
                  <a:pt x="1774" y="827"/>
                </a:cubicBezTo>
                <a:lnTo>
                  <a:pt x="1774" y="827"/>
                </a:lnTo>
                <a:close/>
                <a:moveTo>
                  <a:pt x="1959" y="960"/>
                </a:moveTo>
                <a:cubicBezTo>
                  <a:pt x="1915" y="1126"/>
                  <a:pt x="1817" y="1176"/>
                  <a:pt x="1752" y="1190"/>
                </a:cubicBezTo>
                <a:cubicBezTo>
                  <a:pt x="1715" y="1262"/>
                  <a:pt x="1646" y="1385"/>
                  <a:pt x="1576" y="1450"/>
                </a:cubicBezTo>
                <a:cubicBezTo>
                  <a:pt x="1544" y="1481"/>
                  <a:pt x="1502" y="1506"/>
                  <a:pt x="1453" y="1525"/>
                </a:cubicBezTo>
                <a:cubicBezTo>
                  <a:pt x="1391" y="1550"/>
                  <a:pt x="1326" y="1562"/>
                  <a:pt x="1259" y="1562"/>
                </a:cubicBezTo>
                <a:cubicBezTo>
                  <a:pt x="1192" y="1562"/>
                  <a:pt x="1127" y="1550"/>
                  <a:pt x="1065" y="1525"/>
                </a:cubicBezTo>
                <a:cubicBezTo>
                  <a:pt x="1016" y="1506"/>
                  <a:pt x="974" y="1481"/>
                  <a:pt x="942" y="1450"/>
                </a:cubicBezTo>
                <a:cubicBezTo>
                  <a:pt x="872" y="1385"/>
                  <a:pt x="803" y="1262"/>
                  <a:pt x="766" y="1190"/>
                </a:cubicBezTo>
                <a:cubicBezTo>
                  <a:pt x="701" y="1176"/>
                  <a:pt x="603" y="1126"/>
                  <a:pt x="560" y="960"/>
                </a:cubicBezTo>
                <a:cubicBezTo>
                  <a:pt x="534" y="862"/>
                  <a:pt x="541" y="781"/>
                  <a:pt x="582" y="719"/>
                </a:cubicBezTo>
                <a:cubicBezTo>
                  <a:pt x="595" y="698"/>
                  <a:pt x="611" y="681"/>
                  <a:pt x="627" y="669"/>
                </a:cubicBezTo>
                <a:cubicBezTo>
                  <a:pt x="627" y="648"/>
                  <a:pt x="629" y="622"/>
                  <a:pt x="632" y="594"/>
                </a:cubicBezTo>
                <a:cubicBezTo>
                  <a:pt x="632" y="593"/>
                  <a:pt x="632" y="592"/>
                  <a:pt x="632" y="591"/>
                </a:cubicBezTo>
                <a:cubicBezTo>
                  <a:pt x="633" y="589"/>
                  <a:pt x="633" y="588"/>
                  <a:pt x="633" y="586"/>
                </a:cubicBezTo>
                <a:cubicBezTo>
                  <a:pt x="646" y="480"/>
                  <a:pt x="683" y="337"/>
                  <a:pt x="783" y="219"/>
                </a:cubicBezTo>
                <a:cubicBezTo>
                  <a:pt x="811" y="185"/>
                  <a:pt x="842" y="156"/>
                  <a:pt x="874" y="132"/>
                </a:cubicBezTo>
                <a:cubicBezTo>
                  <a:pt x="965" y="54"/>
                  <a:pt x="1085" y="0"/>
                  <a:pt x="1241" y="0"/>
                </a:cubicBezTo>
                <a:cubicBezTo>
                  <a:pt x="1247" y="0"/>
                  <a:pt x="1253" y="0"/>
                  <a:pt x="1259" y="0"/>
                </a:cubicBezTo>
                <a:lnTo>
                  <a:pt x="1259" y="0"/>
                </a:lnTo>
                <a:cubicBezTo>
                  <a:pt x="1261" y="0"/>
                  <a:pt x="1273" y="0"/>
                  <a:pt x="1292" y="2"/>
                </a:cubicBezTo>
                <a:cubicBezTo>
                  <a:pt x="1693" y="28"/>
                  <a:pt x="1843" y="326"/>
                  <a:pt x="1867" y="486"/>
                </a:cubicBezTo>
                <a:cubicBezTo>
                  <a:pt x="1884" y="558"/>
                  <a:pt x="1890" y="623"/>
                  <a:pt x="1891" y="669"/>
                </a:cubicBezTo>
                <a:cubicBezTo>
                  <a:pt x="1907" y="681"/>
                  <a:pt x="1923" y="698"/>
                  <a:pt x="1937" y="719"/>
                </a:cubicBezTo>
                <a:cubicBezTo>
                  <a:pt x="1977" y="781"/>
                  <a:pt x="1984" y="862"/>
                  <a:pt x="1959" y="960"/>
                </a:cubicBezTo>
                <a:close/>
                <a:moveTo>
                  <a:pt x="1692" y="720"/>
                </a:moveTo>
                <a:lnTo>
                  <a:pt x="1691" y="720"/>
                </a:lnTo>
                <a:cubicBezTo>
                  <a:pt x="1691" y="719"/>
                  <a:pt x="1694" y="674"/>
                  <a:pt x="1687" y="611"/>
                </a:cubicBezTo>
                <a:cubicBezTo>
                  <a:pt x="1642" y="615"/>
                  <a:pt x="1586" y="617"/>
                  <a:pt x="1526" y="617"/>
                </a:cubicBezTo>
                <a:cubicBezTo>
                  <a:pt x="1377" y="617"/>
                  <a:pt x="1268" y="601"/>
                  <a:pt x="1193" y="568"/>
                </a:cubicBezTo>
                <a:cubicBezTo>
                  <a:pt x="1131" y="540"/>
                  <a:pt x="1081" y="510"/>
                  <a:pt x="1041" y="482"/>
                </a:cubicBezTo>
                <a:cubicBezTo>
                  <a:pt x="1027" y="508"/>
                  <a:pt x="1009" y="534"/>
                  <a:pt x="988" y="557"/>
                </a:cubicBezTo>
                <a:cubicBezTo>
                  <a:pt x="934" y="615"/>
                  <a:pt x="873" y="652"/>
                  <a:pt x="827" y="674"/>
                </a:cubicBezTo>
                <a:cubicBezTo>
                  <a:pt x="826" y="702"/>
                  <a:pt x="827" y="720"/>
                  <a:pt x="827" y="720"/>
                </a:cubicBezTo>
                <a:cubicBezTo>
                  <a:pt x="832" y="770"/>
                  <a:pt x="799" y="815"/>
                  <a:pt x="751" y="826"/>
                </a:cubicBezTo>
                <a:cubicBezTo>
                  <a:pt x="746" y="829"/>
                  <a:pt x="738" y="854"/>
                  <a:pt x="753" y="909"/>
                </a:cubicBezTo>
                <a:cubicBezTo>
                  <a:pt x="767" y="962"/>
                  <a:pt x="789" y="994"/>
                  <a:pt x="813" y="996"/>
                </a:cubicBezTo>
                <a:cubicBezTo>
                  <a:pt x="822" y="993"/>
                  <a:pt x="831" y="992"/>
                  <a:pt x="839" y="992"/>
                </a:cubicBezTo>
                <a:cubicBezTo>
                  <a:pt x="875" y="992"/>
                  <a:pt x="904" y="1016"/>
                  <a:pt x="921" y="1052"/>
                </a:cubicBezTo>
                <a:cubicBezTo>
                  <a:pt x="955" y="1124"/>
                  <a:pt x="1027" y="1256"/>
                  <a:pt x="1079" y="1304"/>
                </a:cubicBezTo>
                <a:cubicBezTo>
                  <a:pt x="1094" y="1319"/>
                  <a:pt x="1120" y="1333"/>
                  <a:pt x="1151" y="1344"/>
                </a:cubicBezTo>
                <a:cubicBezTo>
                  <a:pt x="1221" y="1368"/>
                  <a:pt x="1297" y="1368"/>
                  <a:pt x="1367" y="1344"/>
                </a:cubicBezTo>
                <a:cubicBezTo>
                  <a:pt x="1398" y="1333"/>
                  <a:pt x="1424" y="1319"/>
                  <a:pt x="1439" y="1304"/>
                </a:cubicBezTo>
                <a:cubicBezTo>
                  <a:pt x="1491" y="1256"/>
                  <a:pt x="1564" y="1124"/>
                  <a:pt x="1597" y="1052"/>
                </a:cubicBezTo>
                <a:cubicBezTo>
                  <a:pt x="1618" y="1007"/>
                  <a:pt x="1658" y="982"/>
                  <a:pt x="1705" y="996"/>
                </a:cubicBezTo>
                <a:cubicBezTo>
                  <a:pt x="1729" y="994"/>
                  <a:pt x="1751" y="962"/>
                  <a:pt x="1765" y="909"/>
                </a:cubicBezTo>
                <a:cubicBezTo>
                  <a:pt x="1778" y="860"/>
                  <a:pt x="1774" y="840"/>
                  <a:pt x="1774" y="827"/>
                </a:cubicBezTo>
                <a:cubicBezTo>
                  <a:pt x="1774" y="824"/>
                  <a:pt x="1774" y="825"/>
                  <a:pt x="1774" y="826"/>
                </a:cubicBezTo>
                <a:cubicBezTo>
                  <a:pt x="1783" y="773"/>
                  <a:pt x="1745" y="725"/>
                  <a:pt x="1692" y="720"/>
                </a:cubicBezTo>
                <a:close/>
              </a:path>
            </a:pathLst>
          </a:custGeom>
          <a:solidFill>
            <a:schemeClr val="bg1"/>
          </a:solidFill>
          <a:ln>
            <a:noFill/>
          </a:ln>
        </p:spPr>
      </p:sp>
      <p:sp>
        <p:nvSpPr>
          <p:cNvPr id="38" name="star_274286"/>
          <p:cNvSpPr>
            <a:spLocks noChangeAspect="1"/>
          </p:cNvSpPr>
          <p:nvPr/>
        </p:nvSpPr>
        <p:spPr bwMode="auto">
          <a:xfrm>
            <a:off x="5628596" y="5325205"/>
            <a:ext cx="609685" cy="582241"/>
          </a:xfrm>
          <a:custGeom>
            <a:avLst/>
            <a:gdLst>
              <a:gd name="connsiteX0" fmla="*/ 369538 w 607401"/>
              <a:gd name="connsiteY0" fmla="*/ 290094 h 580060"/>
              <a:gd name="connsiteX1" fmla="*/ 382816 w 607401"/>
              <a:gd name="connsiteY1" fmla="*/ 290094 h 580060"/>
              <a:gd name="connsiteX2" fmla="*/ 396000 w 607401"/>
              <a:gd name="connsiteY2" fmla="*/ 303372 h 580060"/>
              <a:gd name="connsiteX3" fmla="*/ 382816 w 607401"/>
              <a:gd name="connsiteY3" fmla="*/ 316556 h 580060"/>
              <a:gd name="connsiteX4" fmla="*/ 369538 w 607401"/>
              <a:gd name="connsiteY4" fmla="*/ 316556 h 580060"/>
              <a:gd name="connsiteX5" fmla="*/ 180028 w 607401"/>
              <a:gd name="connsiteY5" fmla="*/ 264633 h 580060"/>
              <a:gd name="connsiteX6" fmla="*/ 172322 w 607401"/>
              <a:gd name="connsiteY6" fmla="*/ 281688 h 580060"/>
              <a:gd name="connsiteX7" fmla="*/ 211967 w 607401"/>
              <a:gd name="connsiteY7" fmla="*/ 387078 h 580060"/>
              <a:gd name="connsiteX8" fmla="*/ 224316 w 607401"/>
              <a:gd name="connsiteY8" fmla="*/ 395605 h 580060"/>
              <a:gd name="connsiteX9" fmla="*/ 236665 w 607401"/>
              <a:gd name="connsiteY9" fmla="*/ 387078 h 580060"/>
              <a:gd name="connsiteX10" fmla="*/ 276310 w 607401"/>
              <a:gd name="connsiteY10" fmla="*/ 281688 h 580060"/>
              <a:gd name="connsiteX11" fmla="*/ 268604 w 607401"/>
              <a:gd name="connsiteY11" fmla="*/ 264633 h 580060"/>
              <a:gd name="connsiteX12" fmla="*/ 251520 w 607401"/>
              <a:gd name="connsiteY12" fmla="*/ 272326 h 580060"/>
              <a:gd name="connsiteX13" fmla="*/ 224316 w 607401"/>
              <a:gd name="connsiteY13" fmla="*/ 344903 h 580060"/>
              <a:gd name="connsiteX14" fmla="*/ 197019 w 607401"/>
              <a:gd name="connsiteY14" fmla="*/ 272326 h 580060"/>
              <a:gd name="connsiteX15" fmla="*/ 180028 w 607401"/>
              <a:gd name="connsiteY15" fmla="*/ 264633 h 580060"/>
              <a:gd name="connsiteX16" fmla="*/ 356344 w 607401"/>
              <a:gd name="connsiteY16" fmla="*/ 263799 h 580060"/>
              <a:gd name="connsiteX17" fmla="*/ 343160 w 607401"/>
              <a:gd name="connsiteY17" fmla="*/ 276961 h 580060"/>
              <a:gd name="connsiteX18" fmla="*/ 343160 w 607401"/>
              <a:gd name="connsiteY18" fmla="*/ 382443 h 580060"/>
              <a:gd name="connsiteX19" fmla="*/ 356344 w 607401"/>
              <a:gd name="connsiteY19" fmla="*/ 395605 h 580060"/>
              <a:gd name="connsiteX20" fmla="*/ 369529 w 607401"/>
              <a:gd name="connsiteY20" fmla="*/ 382443 h 580060"/>
              <a:gd name="connsiteX21" fmla="*/ 369529 w 607401"/>
              <a:gd name="connsiteY21" fmla="*/ 342864 h 580060"/>
              <a:gd name="connsiteX22" fmla="*/ 382806 w 607401"/>
              <a:gd name="connsiteY22" fmla="*/ 342864 h 580060"/>
              <a:gd name="connsiteX23" fmla="*/ 422359 w 607401"/>
              <a:gd name="connsiteY23" fmla="*/ 303378 h 580060"/>
              <a:gd name="connsiteX24" fmla="*/ 382806 w 607401"/>
              <a:gd name="connsiteY24" fmla="*/ 263799 h 580060"/>
              <a:gd name="connsiteX25" fmla="*/ 303515 w 607401"/>
              <a:gd name="connsiteY25" fmla="*/ 263799 h 580060"/>
              <a:gd name="connsiteX26" fmla="*/ 290330 w 607401"/>
              <a:gd name="connsiteY26" fmla="*/ 276961 h 580060"/>
              <a:gd name="connsiteX27" fmla="*/ 290330 w 607401"/>
              <a:gd name="connsiteY27" fmla="*/ 382443 h 580060"/>
              <a:gd name="connsiteX28" fmla="*/ 303515 w 607401"/>
              <a:gd name="connsiteY28" fmla="*/ 395605 h 580060"/>
              <a:gd name="connsiteX29" fmla="*/ 316699 w 607401"/>
              <a:gd name="connsiteY29" fmla="*/ 382443 h 580060"/>
              <a:gd name="connsiteX30" fmla="*/ 316699 w 607401"/>
              <a:gd name="connsiteY30" fmla="*/ 276961 h 580060"/>
              <a:gd name="connsiteX31" fmla="*/ 303515 w 607401"/>
              <a:gd name="connsiteY31" fmla="*/ 263799 h 580060"/>
              <a:gd name="connsiteX32" fmla="*/ 303700 w 607401"/>
              <a:gd name="connsiteY32" fmla="*/ 0 h 580060"/>
              <a:gd name="connsiteX33" fmla="*/ 315492 w 607401"/>
              <a:gd name="connsiteY33" fmla="*/ 7323 h 580060"/>
              <a:gd name="connsiteX34" fmla="*/ 404625 w 607401"/>
              <a:gd name="connsiteY34" fmla="*/ 185753 h 580060"/>
              <a:gd name="connsiteX35" fmla="*/ 595890 w 607401"/>
              <a:gd name="connsiteY35" fmla="*/ 211057 h 580060"/>
              <a:gd name="connsiteX36" fmla="*/ 606660 w 607401"/>
              <a:gd name="connsiteY36" fmla="*/ 219863 h 580060"/>
              <a:gd name="connsiteX37" fmla="*/ 603596 w 607401"/>
              <a:gd name="connsiteY37" fmla="*/ 233396 h 580060"/>
              <a:gd name="connsiteX38" fmla="*/ 463304 w 607401"/>
              <a:gd name="connsiteY38" fmla="*/ 373452 h 580060"/>
              <a:gd name="connsiteX39" fmla="*/ 501557 w 607401"/>
              <a:gd name="connsiteY39" fmla="*/ 564303 h 580060"/>
              <a:gd name="connsiteX40" fmla="*/ 496636 w 607401"/>
              <a:gd name="connsiteY40" fmla="*/ 577372 h 580060"/>
              <a:gd name="connsiteX41" fmla="*/ 488559 w 607401"/>
              <a:gd name="connsiteY41" fmla="*/ 580060 h 580060"/>
              <a:gd name="connsiteX42" fmla="*/ 482709 w 607401"/>
              <a:gd name="connsiteY42" fmla="*/ 578670 h 580060"/>
              <a:gd name="connsiteX43" fmla="*/ 303700 w 607401"/>
              <a:gd name="connsiteY43" fmla="*/ 489316 h 580060"/>
              <a:gd name="connsiteX44" fmla="*/ 124784 w 607401"/>
              <a:gd name="connsiteY44" fmla="*/ 578670 h 580060"/>
              <a:gd name="connsiteX45" fmla="*/ 110857 w 607401"/>
              <a:gd name="connsiteY45" fmla="*/ 577372 h 580060"/>
              <a:gd name="connsiteX46" fmla="*/ 105936 w 607401"/>
              <a:gd name="connsiteY46" fmla="*/ 564210 h 580060"/>
              <a:gd name="connsiteX47" fmla="*/ 144096 w 607401"/>
              <a:gd name="connsiteY47" fmla="*/ 373452 h 580060"/>
              <a:gd name="connsiteX48" fmla="*/ 3897 w 607401"/>
              <a:gd name="connsiteY48" fmla="*/ 233396 h 580060"/>
              <a:gd name="connsiteX49" fmla="*/ 740 w 607401"/>
              <a:gd name="connsiteY49" fmla="*/ 219863 h 580060"/>
              <a:gd name="connsiteX50" fmla="*/ 11511 w 607401"/>
              <a:gd name="connsiteY50" fmla="*/ 211057 h 580060"/>
              <a:gd name="connsiteX51" fmla="*/ 202683 w 607401"/>
              <a:gd name="connsiteY51" fmla="*/ 185753 h 580060"/>
              <a:gd name="connsiteX52" fmla="*/ 291909 w 607401"/>
              <a:gd name="connsiteY52" fmla="*/ 7323 h 580060"/>
              <a:gd name="connsiteX53" fmla="*/ 303700 w 607401"/>
              <a:gd name="connsiteY53" fmla="*/ 0 h 58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7401" h="580060">
                <a:moveTo>
                  <a:pt x="369538" y="290094"/>
                </a:moveTo>
                <a:lnTo>
                  <a:pt x="382816" y="290094"/>
                </a:lnTo>
                <a:cubicBezTo>
                  <a:pt x="390058" y="290094"/>
                  <a:pt x="396000" y="296037"/>
                  <a:pt x="396000" y="303372"/>
                </a:cubicBezTo>
                <a:cubicBezTo>
                  <a:pt x="396000" y="310614"/>
                  <a:pt x="390058" y="316556"/>
                  <a:pt x="382816" y="316556"/>
                </a:cubicBezTo>
                <a:lnTo>
                  <a:pt x="369538" y="316556"/>
                </a:lnTo>
                <a:close/>
                <a:moveTo>
                  <a:pt x="180028" y="264633"/>
                </a:moveTo>
                <a:cubicBezTo>
                  <a:pt x="173250" y="267228"/>
                  <a:pt x="169722" y="274829"/>
                  <a:pt x="172322" y="281688"/>
                </a:cubicBezTo>
                <a:lnTo>
                  <a:pt x="211967" y="387078"/>
                </a:lnTo>
                <a:cubicBezTo>
                  <a:pt x="213917" y="392268"/>
                  <a:pt x="218838" y="395605"/>
                  <a:pt x="224316" y="395605"/>
                </a:cubicBezTo>
                <a:cubicBezTo>
                  <a:pt x="229794" y="395605"/>
                  <a:pt x="234715" y="392268"/>
                  <a:pt x="236665" y="387078"/>
                </a:cubicBezTo>
                <a:lnTo>
                  <a:pt x="276310" y="281688"/>
                </a:lnTo>
                <a:cubicBezTo>
                  <a:pt x="278817" y="274829"/>
                  <a:pt x="275382" y="267228"/>
                  <a:pt x="268604" y="264633"/>
                </a:cubicBezTo>
                <a:cubicBezTo>
                  <a:pt x="261733" y="262130"/>
                  <a:pt x="254120" y="265560"/>
                  <a:pt x="251520" y="272326"/>
                </a:cubicBezTo>
                <a:lnTo>
                  <a:pt x="224316" y="344903"/>
                </a:lnTo>
                <a:lnTo>
                  <a:pt x="197019" y="272326"/>
                </a:lnTo>
                <a:cubicBezTo>
                  <a:pt x="194512" y="265560"/>
                  <a:pt x="186806" y="262130"/>
                  <a:pt x="180028" y="264633"/>
                </a:cubicBezTo>
                <a:close/>
                <a:moveTo>
                  <a:pt x="356344" y="263799"/>
                </a:moveTo>
                <a:cubicBezTo>
                  <a:pt x="349102" y="263799"/>
                  <a:pt x="343160" y="269731"/>
                  <a:pt x="343160" y="276961"/>
                </a:cubicBezTo>
                <a:lnTo>
                  <a:pt x="343160" y="382443"/>
                </a:lnTo>
                <a:cubicBezTo>
                  <a:pt x="343160" y="389673"/>
                  <a:pt x="349102" y="395605"/>
                  <a:pt x="356344" y="395605"/>
                </a:cubicBezTo>
                <a:cubicBezTo>
                  <a:pt x="363679" y="395605"/>
                  <a:pt x="369529" y="389673"/>
                  <a:pt x="369529" y="382443"/>
                </a:cubicBezTo>
                <a:lnTo>
                  <a:pt x="369529" y="342864"/>
                </a:lnTo>
                <a:lnTo>
                  <a:pt x="382806" y="342864"/>
                </a:lnTo>
                <a:cubicBezTo>
                  <a:pt x="404625" y="342864"/>
                  <a:pt x="422359" y="325160"/>
                  <a:pt x="422359" y="303378"/>
                </a:cubicBezTo>
                <a:cubicBezTo>
                  <a:pt x="422359" y="281503"/>
                  <a:pt x="404625" y="263799"/>
                  <a:pt x="382806" y="263799"/>
                </a:cubicBezTo>
                <a:close/>
                <a:moveTo>
                  <a:pt x="303515" y="263799"/>
                </a:moveTo>
                <a:cubicBezTo>
                  <a:pt x="296272" y="263799"/>
                  <a:pt x="290330" y="269731"/>
                  <a:pt x="290330" y="276961"/>
                </a:cubicBezTo>
                <a:lnTo>
                  <a:pt x="290330" y="382443"/>
                </a:lnTo>
                <a:cubicBezTo>
                  <a:pt x="290330" y="389673"/>
                  <a:pt x="296272" y="395605"/>
                  <a:pt x="303515" y="395605"/>
                </a:cubicBezTo>
                <a:cubicBezTo>
                  <a:pt x="310849" y="395605"/>
                  <a:pt x="316699" y="389673"/>
                  <a:pt x="316699" y="382443"/>
                </a:cubicBezTo>
                <a:lnTo>
                  <a:pt x="316699" y="276961"/>
                </a:lnTo>
                <a:cubicBezTo>
                  <a:pt x="316699" y="269731"/>
                  <a:pt x="310849" y="263799"/>
                  <a:pt x="303515" y="263799"/>
                </a:cubicBezTo>
                <a:close/>
                <a:moveTo>
                  <a:pt x="303700" y="0"/>
                </a:moveTo>
                <a:cubicBezTo>
                  <a:pt x="308714" y="0"/>
                  <a:pt x="313263" y="2874"/>
                  <a:pt x="315492" y="7323"/>
                </a:cubicBezTo>
                <a:lnTo>
                  <a:pt x="404625" y="185753"/>
                </a:lnTo>
                <a:lnTo>
                  <a:pt x="595890" y="211057"/>
                </a:lnTo>
                <a:cubicBezTo>
                  <a:pt x="600903" y="211706"/>
                  <a:pt x="605082" y="215136"/>
                  <a:pt x="606660" y="219863"/>
                </a:cubicBezTo>
                <a:cubicBezTo>
                  <a:pt x="608331" y="224590"/>
                  <a:pt x="607124" y="229874"/>
                  <a:pt x="603596" y="233396"/>
                </a:cubicBezTo>
                <a:lnTo>
                  <a:pt x="463304" y="373452"/>
                </a:lnTo>
                <a:lnTo>
                  <a:pt x="501557" y="564303"/>
                </a:lnTo>
                <a:cubicBezTo>
                  <a:pt x="502579" y="569215"/>
                  <a:pt x="500629" y="574313"/>
                  <a:pt x="496636" y="577372"/>
                </a:cubicBezTo>
                <a:cubicBezTo>
                  <a:pt x="494315" y="579133"/>
                  <a:pt x="491437" y="580060"/>
                  <a:pt x="488559" y="580060"/>
                </a:cubicBezTo>
                <a:cubicBezTo>
                  <a:pt x="486516" y="580060"/>
                  <a:pt x="484566" y="579597"/>
                  <a:pt x="482709" y="578670"/>
                </a:cubicBezTo>
                <a:lnTo>
                  <a:pt x="303700" y="489316"/>
                </a:lnTo>
                <a:lnTo>
                  <a:pt x="124784" y="578670"/>
                </a:lnTo>
                <a:cubicBezTo>
                  <a:pt x="120327" y="580894"/>
                  <a:pt x="114849" y="580431"/>
                  <a:pt x="110857" y="577372"/>
                </a:cubicBezTo>
                <a:cubicBezTo>
                  <a:pt x="106865" y="574220"/>
                  <a:pt x="104915" y="569215"/>
                  <a:pt x="105936" y="564210"/>
                </a:cubicBezTo>
                <a:lnTo>
                  <a:pt x="144096" y="373452"/>
                </a:lnTo>
                <a:lnTo>
                  <a:pt x="3897" y="233396"/>
                </a:lnTo>
                <a:cubicBezTo>
                  <a:pt x="276" y="229874"/>
                  <a:pt x="-931" y="224590"/>
                  <a:pt x="740" y="219863"/>
                </a:cubicBezTo>
                <a:cubicBezTo>
                  <a:pt x="2319" y="215136"/>
                  <a:pt x="6497" y="211706"/>
                  <a:pt x="11511" y="211057"/>
                </a:cubicBezTo>
                <a:lnTo>
                  <a:pt x="202683" y="185753"/>
                </a:lnTo>
                <a:lnTo>
                  <a:pt x="291909" y="7323"/>
                </a:lnTo>
                <a:cubicBezTo>
                  <a:pt x="294137" y="2874"/>
                  <a:pt x="298686" y="0"/>
                  <a:pt x="303700" y="0"/>
                </a:cubicBezTo>
                <a:close/>
              </a:path>
            </a:pathLst>
          </a:custGeom>
          <a:solidFill>
            <a:schemeClr val="bg1"/>
          </a:solidFill>
          <a:ln>
            <a:noFill/>
          </a:ln>
        </p:spPr>
      </p:sp>
    </p:spTree>
    <p:custDataLst>
      <p:tags r:id="rId1"/>
    </p:custDataLst>
    <p:extLst>
      <p:ext uri="{BB962C8B-B14F-4D97-AF65-F5344CB8AC3E}">
        <p14:creationId xmlns:p14="http://schemas.microsoft.com/office/powerpoint/2010/main" val="30022258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524F6A"/>
        </a:solidFill>
        <a:effectLst/>
      </p:bgPr>
    </p:bg>
    <p:spTree>
      <p:nvGrpSpPr>
        <p:cNvPr id="1" name=""/>
        <p:cNvGrpSpPr/>
        <p:nvPr/>
      </p:nvGrpSpPr>
      <p:grpSpPr>
        <a:xfrm>
          <a:off x="0" y="0"/>
          <a:ext cx="0" cy="0"/>
          <a:chOff x="0" y="0"/>
          <a:chExt cx="0" cy="0"/>
        </a:xfrm>
      </p:grpSpPr>
      <p:grpSp>
        <p:nvGrpSpPr>
          <p:cNvPr id="4" name="组合 3"/>
          <p:cNvGrpSpPr/>
          <p:nvPr/>
        </p:nvGrpSpPr>
        <p:grpSpPr>
          <a:xfrm>
            <a:off x="1735504" y="1938938"/>
            <a:ext cx="9108701" cy="2339102"/>
            <a:chOff x="2952637" y="409996"/>
            <a:chExt cx="6724650" cy="2339102"/>
          </a:xfrm>
        </p:grpSpPr>
        <p:sp>
          <p:nvSpPr>
            <p:cNvPr id="5" name="文本框 4"/>
            <p:cNvSpPr txBox="1"/>
            <p:nvPr/>
          </p:nvSpPr>
          <p:spPr>
            <a:xfrm>
              <a:off x="4414033" y="409996"/>
              <a:ext cx="3801858" cy="1323439"/>
            </a:xfrm>
            <a:prstGeom prst="rect">
              <a:avLst/>
            </a:prstGeom>
            <a:noFill/>
          </p:spPr>
          <p:txBody>
            <a:bodyPr wrap="square" rtlCol="0">
              <a:spAutoFit/>
            </a:bodyPr>
            <a:lstStyle/>
            <a:p>
              <a:pPr algn="ctr"/>
              <a:r>
                <a:rPr lang="zh-CN" altLang="en-US" sz="8000" dirty="0">
                  <a:solidFill>
                    <a:schemeClr val="bg1"/>
                  </a:solidFill>
                  <a:latin typeface="微软雅黑" panose="020B0503020204020204" pitchFamily="34" charset="-122"/>
                  <a:ea typeface="微软雅黑" panose="020B0503020204020204" pitchFamily="34" charset="-122"/>
                </a:rPr>
                <a:t>感谢聆听</a:t>
              </a:r>
            </a:p>
          </p:txBody>
        </p:sp>
        <p:sp>
          <p:nvSpPr>
            <p:cNvPr id="6" name="文本框 5"/>
            <p:cNvSpPr txBox="1"/>
            <p:nvPr/>
          </p:nvSpPr>
          <p:spPr>
            <a:xfrm>
              <a:off x="2952637" y="1733435"/>
              <a:ext cx="6724650" cy="1015663"/>
            </a:xfrm>
            <a:prstGeom prst="rect">
              <a:avLst/>
            </a:prstGeom>
            <a:noFill/>
          </p:spPr>
          <p:txBody>
            <a:bodyPr wrap="square" rtlCol="0">
              <a:spAutoFit/>
            </a:bodyPr>
            <a:lstStyle/>
            <a:p>
              <a:pPr algn="ctr"/>
              <a:r>
                <a:rPr lang="en-US" altLang="zh-CN" sz="6000" dirty="0">
                  <a:solidFill>
                    <a:schemeClr val="bg1"/>
                  </a:solidFill>
                  <a:latin typeface="微软雅黑" panose="020B0503020204020204" pitchFamily="34" charset="-122"/>
                  <a:ea typeface="微软雅黑" panose="020B0503020204020204" pitchFamily="34" charset="-122"/>
                </a:rPr>
                <a:t>THANK YOU</a:t>
              </a:r>
              <a:endParaRPr lang="zh-CN" altLang="en-US" sz="60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9600845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92"/>
  <p:tag name="MH_SECTIONID" val="293,294,"/>
</p:tagLst>
</file>

<file path=ppt/tags/tag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7.xml><?xml version="1.0" encoding="utf-8"?>
<p:tagLst xmlns:a="http://schemas.openxmlformats.org/drawingml/2006/main" xmlns:r="http://schemas.openxmlformats.org/officeDocument/2006/relationships" xmlns:p="http://schemas.openxmlformats.org/presentationml/2006/main">
  <p:tag name="MH" val="20181009102818"/>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81009102818"/>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81009103253"/>
  <p:tag name="MH_LIBRARY" val="GRAPHIC"/>
  <p:tag name="MH_TYPE" val="Other"/>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81009102818"/>
  <p:tag name="MH_LIBRARY" val="GRAPHIC"/>
  <p:tag name="MH_TYPE" val="Other"/>
  <p:tag name="MH_ORDER" val="5"/>
</p:tagLst>
</file>

<file path=ppt/tags/tag1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1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1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1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16.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1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1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1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20.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2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2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2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2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25.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26.xml><?xml version="1.0" encoding="utf-8"?>
<p:tagLst xmlns:a="http://schemas.openxmlformats.org/drawingml/2006/main" xmlns:r="http://schemas.openxmlformats.org/officeDocument/2006/relationships" xmlns:p="http://schemas.openxmlformats.org/presentationml/2006/main">
  <p:tag name="ISLIDE.DIAGRAM" val="ebba2635-672c-44a3-9a32-a22c2432cc90"/>
</p:tagLst>
</file>

<file path=ppt/tags/tag2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2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2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30.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3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3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3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35.xml><?xml version="1.0" encoding="utf-8"?>
<p:tagLst xmlns:a="http://schemas.openxmlformats.org/drawingml/2006/main" xmlns:r="http://schemas.openxmlformats.org/officeDocument/2006/relationships" xmlns:p="http://schemas.openxmlformats.org/presentationml/2006/main">
  <p:tag name="ISLIDE.DIAGRAM" val="987675e6-a779-4427-8291-d7ec45a227a8"/>
</p:tagLst>
</file>

<file path=ppt/tags/tag36.xml><?xml version="1.0" encoding="utf-8"?>
<p:tagLst xmlns:a="http://schemas.openxmlformats.org/drawingml/2006/main" xmlns:r="http://schemas.openxmlformats.org/officeDocument/2006/relationships" xmlns:p="http://schemas.openxmlformats.org/presentationml/2006/main">
  <p:tag name="ISLIDE.DIAGRAM" val="987675e6-a779-4427-8291-d7ec45a227a8"/>
</p:tagLst>
</file>

<file path=ppt/tags/tag37.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38.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39.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40.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41.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AUTOCOLOR" val="FALSE"/>
  <p:tag name="MH_TYPE" val="SECTION"/>
  <p:tag name="ID" val="547124"/>
</p:tagLst>
</file>

<file path=ppt/tags/tag42.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OTHERS"/>
  <p:tag name="ID" val="547124"/>
</p:tagLst>
</file>

<file path=ppt/tags/tag43.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TITLE"/>
  <p:tag name="ID" val="547124"/>
</p:tagLst>
</file>

<file path=ppt/tags/tag44.xml><?xml version="1.0" encoding="utf-8"?>
<p:tagLst xmlns:a="http://schemas.openxmlformats.org/drawingml/2006/main" xmlns:r="http://schemas.openxmlformats.org/officeDocument/2006/relationships" xmlns:p="http://schemas.openxmlformats.org/presentationml/2006/main">
  <p:tag name="MH" val="20180928122604"/>
  <p:tag name="MH_LIBRARY" val="CONTENTS"/>
  <p:tag name="MH_TYPE" val="NUMBER"/>
  <p:tag name="ID" val="547124"/>
  <p:tag name="MH_ORDER" val="NUMBER"/>
</p:tagLst>
</file>

<file path=ppt/tags/tag4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81009173226"/>
  <p:tag name="MH_LIBRARY" val="GRAPHIC"/>
</p:tagLst>
</file>

<file path=ppt/tags/tag46.xml><?xml version="1.0" encoding="utf-8"?>
<p:tagLst xmlns:a="http://schemas.openxmlformats.org/drawingml/2006/main" xmlns:r="http://schemas.openxmlformats.org/officeDocument/2006/relationships" xmlns:p="http://schemas.openxmlformats.org/presentationml/2006/main">
  <p:tag name="MH" val="20181009173226"/>
  <p:tag name="MH_LIBRARY" val="GRAPHIC"/>
  <p:tag name="MH_TYPE" val="SubTitle"/>
  <p:tag name="MH_ORDER" val="3"/>
</p:tagLst>
</file>

<file path=ppt/tags/tag47.xml><?xml version="1.0" encoding="utf-8"?>
<p:tagLst xmlns:a="http://schemas.openxmlformats.org/drawingml/2006/main" xmlns:r="http://schemas.openxmlformats.org/officeDocument/2006/relationships" xmlns:p="http://schemas.openxmlformats.org/presentationml/2006/main">
  <p:tag name="MH" val="20181009173226"/>
  <p:tag name="MH_LIBRARY" val="GRAPHIC"/>
  <p:tag name="MH_TYPE" val="Text"/>
  <p:tag name="MH_ORDER" val="3"/>
</p:tagLst>
</file>

<file path=ppt/tags/tag48.xml><?xml version="1.0" encoding="utf-8"?>
<p:tagLst xmlns:a="http://schemas.openxmlformats.org/drawingml/2006/main" xmlns:r="http://schemas.openxmlformats.org/officeDocument/2006/relationships" xmlns:p="http://schemas.openxmlformats.org/presentationml/2006/main">
  <p:tag name="MH" val="20181009173226"/>
  <p:tag name="MH_LIBRARY" val="GRAPHIC"/>
  <p:tag name="MH_TYPE" val="SubTitle"/>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81009173226"/>
  <p:tag name="MH_LIBRARY" val="GRAPHIC"/>
  <p:tag name="MH_TYPE" val="Text"/>
  <p:tag name="MH_ORDER" val="2"/>
</p:tagLst>
</file>

<file path=ppt/tags/tag50.xml><?xml version="1.0" encoding="utf-8"?>
<p:tagLst xmlns:a="http://schemas.openxmlformats.org/drawingml/2006/main" xmlns:r="http://schemas.openxmlformats.org/officeDocument/2006/relationships" xmlns:p="http://schemas.openxmlformats.org/presentationml/2006/main">
  <p:tag name="MH" val="20181009173226"/>
  <p:tag name="MH_LIBRARY" val="GRAPHIC"/>
  <p:tag name="MH_TYPE" val="SubTitle"/>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81009173226"/>
  <p:tag name="MH_LIBRARY" val="GRAPHIC"/>
  <p:tag name="MH_TYPE" val="Text"/>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81009173226"/>
  <p:tag name="MH_LIBRARY" val="GRAPHIC"/>
</p:tagLst>
</file>

<file path=ppt/tags/tag53.xml><?xml version="1.0" encoding="utf-8"?>
<p:tagLst xmlns:a="http://schemas.openxmlformats.org/drawingml/2006/main" xmlns:r="http://schemas.openxmlformats.org/officeDocument/2006/relationships" xmlns:p="http://schemas.openxmlformats.org/presentationml/2006/main">
  <p:tag name="MH" val="20181009173226"/>
  <p:tag name="MH_LIBRARY" val="GRAPHIC"/>
  <p:tag name="MH_TYPE" val="Text"/>
  <p:tag name="MH_ORDER" val="1"/>
</p:tagLst>
</file>

<file path=ppt/tags/tag54.xml><?xml version="1.0" encoding="utf-8"?>
<p:tagLst xmlns:a="http://schemas.openxmlformats.org/drawingml/2006/main" xmlns:r="http://schemas.openxmlformats.org/officeDocument/2006/relationships" xmlns:p="http://schemas.openxmlformats.org/presentationml/2006/main">
  <p:tag name="MH" val="20181009173226"/>
  <p:tag name="MH_LIBRARY" val="GRAPHIC"/>
  <p:tag name="MH_TYPE" val="Text"/>
  <p:tag name="MH_ORDER" val="2"/>
</p:tagLst>
</file>

<file path=ppt/tags/tag55.xml><?xml version="1.0" encoding="utf-8"?>
<p:tagLst xmlns:a="http://schemas.openxmlformats.org/drawingml/2006/main" xmlns:r="http://schemas.openxmlformats.org/officeDocument/2006/relationships" xmlns:p="http://schemas.openxmlformats.org/presentationml/2006/main">
  <p:tag name="MH" val="20181009173226"/>
  <p:tag name="MH_LIBRARY" val="GRAPHIC"/>
  <p:tag name="MH_TYPE" val="Text"/>
  <p:tag name="MH_ORDER" val="3"/>
</p:tagLst>
</file>

<file path=ppt/tags/tag56.xml><?xml version="1.0" encoding="utf-8"?>
<p:tagLst xmlns:a="http://schemas.openxmlformats.org/drawingml/2006/main" xmlns:r="http://schemas.openxmlformats.org/officeDocument/2006/relationships" xmlns:p="http://schemas.openxmlformats.org/presentationml/2006/main">
  <p:tag name="MH" val="20181009175120"/>
  <p:tag name="MH_LIBRARY" val="GRAPHIC"/>
  <p:tag name="MH_TYPE" val="Other"/>
  <p:tag name="MH_ORDER" val="5"/>
</p:tagLst>
</file>

<file path=ppt/tags/tag57.xml><?xml version="1.0" encoding="utf-8"?>
<p:tagLst xmlns:a="http://schemas.openxmlformats.org/drawingml/2006/main" xmlns:r="http://schemas.openxmlformats.org/officeDocument/2006/relationships" xmlns:p="http://schemas.openxmlformats.org/presentationml/2006/main">
  <p:tag name="MH" val="20181009175120"/>
  <p:tag name="MH_LIBRARY" val="GRAPHIC"/>
  <p:tag name="MH_TYPE" val="Other"/>
  <p:tag name="MH_ORDER" val="6"/>
</p:tagLst>
</file>

<file path=ppt/tags/tag58.xml><?xml version="1.0" encoding="utf-8"?>
<p:tagLst xmlns:a="http://schemas.openxmlformats.org/drawingml/2006/main" xmlns:r="http://schemas.openxmlformats.org/officeDocument/2006/relationships" xmlns:p="http://schemas.openxmlformats.org/presentationml/2006/main">
  <p:tag name="MH" val="20181009175120"/>
  <p:tag name="MH_LIBRARY" val="GRAPHIC"/>
  <p:tag name="MH_TYPE" val="SubTitle"/>
  <p:tag name="MH_ORDER" val="3"/>
</p:tagLst>
</file>

<file path=ppt/tags/tag59.xml><?xml version="1.0" encoding="utf-8"?>
<p:tagLst xmlns:a="http://schemas.openxmlformats.org/drawingml/2006/main" xmlns:r="http://schemas.openxmlformats.org/officeDocument/2006/relationships" xmlns:p="http://schemas.openxmlformats.org/presentationml/2006/main">
  <p:tag name="MH" val="20181009175120"/>
  <p:tag name="MH_LIBRARY" val="GRAPHIC"/>
  <p:tag name="MH_TYPE" val="Other"/>
  <p:tag name="MH_ORDER" val="3"/>
</p:tagLst>
</file>

<file path=ppt/tags/tag60.xml><?xml version="1.0" encoding="utf-8"?>
<p:tagLst xmlns:a="http://schemas.openxmlformats.org/drawingml/2006/main" xmlns:r="http://schemas.openxmlformats.org/officeDocument/2006/relationships" xmlns:p="http://schemas.openxmlformats.org/presentationml/2006/main">
  <p:tag name="MH" val="20181009175120"/>
  <p:tag name="MH_LIBRARY" val="GRAPHIC"/>
  <p:tag name="MH_TYPE" val="Other"/>
  <p:tag name="MH_ORDER" val="4"/>
</p:tagLst>
</file>

<file path=ppt/tags/tag61.xml><?xml version="1.0" encoding="utf-8"?>
<p:tagLst xmlns:a="http://schemas.openxmlformats.org/drawingml/2006/main" xmlns:r="http://schemas.openxmlformats.org/officeDocument/2006/relationships" xmlns:p="http://schemas.openxmlformats.org/presentationml/2006/main">
  <p:tag name="MH" val="20181009175120"/>
  <p:tag name="MH_LIBRARY" val="GRAPHIC"/>
  <p:tag name="MH_TYPE" val="SubTitle"/>
  <p:tag name="MH_ORDER" val="2"/>
</p:tagLst>
</file>

<file path=ppt/tags/tag62.xml><?xml version="1.0" encoding="utf-8"?>
<p:tagLst xmlns:a="http://schemas.openxmlformats.org/drawingml/2006/main" xmlns:r="http://schemas.openxmlformats.org/officeDocument/2006/relationships" xmlns:p="http://schemas.openxmlformats.org/presentationml/2006/main">
  <p:tag name="MH" val="20181009175120"/>
  <p:tag name="MH_LIBRARY" val="GRAPHIC"/>
  <p:tag name="MH_TYPE" val="Other"/>
  <p:tag name="MH_ORDER" val="1"/>
</p:tagLst>
</file>

<file path=ppt/tags/tag63.xml><?xml version="1.0" encoding="utf-8"?>
<p:tagLst xmlns:a="http://schemas.openxmlformats.org/drawingml/2006/main" xmlns:r="http://schemas.openxmlformats.org/officeDocument/2006/relationships" xmlns:p="http://schemas.openxmlformats.org/presentationml/2006/main">
  <p:tag name="MH" val="20181009175120"/>
  <p:tag name="MH_LIBRARY" val="GRAPHIC"/>
  <p:tag name="MH_TYPE" val="Other"/>
  <p:tag name="MH_ORDER" val="2"/>
</p:tagLst>
</file>

<file path=ppt/tags/tag64.xml><?xml version="1.0" encoding="utf-8"?>
<p:tagLst xmlns:a="http://schemas.openxmlformats.org/drawingml/2006/main" xmlns:r="http://schemas.openxmlformats.org/officeDocument/2006/relationships" xmlns:p="http://schemas.openxmlformats.org/presentationml/2006/main">
  <p:tag name="MH" val="20181009175120"/>
  <p:tag name="MH_LIBRARY" val="GRAPHIC"/>
  <p:tag name="MH_TYPE" val="SubTitle"/>
  <p:tag name="MH_ORDER" val="1"/>
</p:tagLst>
</file>

<file path=ppt/tags/tag65.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LiuChBZh#"/>
  <p:tag name="MH_LAYOUT" val="SubTitleText"/>
  <p:tag name="MH" val="20181009175636"/>
  <p:tag name="MH_LIBRARY" val="GRAPHIC"/>
</p:tagLst>
</file>

<file path=ppt/tags/tag66.xml><?xml version="1.0" encoding="utf-8"?>
<p:tagLst xmlns:a="http://schemas.openxmlformats.org/drawingml/2006/main" xmlns:r="http://schemas.openxmlformats.org/officeDocument/2006/relationships" xmlns:p="http://schemas.openxmlformats.org/presentationml/2006/main">
  <p:tag name="MH" val="20181009175636"/>
  <p:tag name="MH_LIBRARY" val="GRAPHIC"/>
  <p:tag name="MH_TYPE" val="Other"/>
  <p:tag name="MH_ORDER" val="7"/>
</p:tagLst>
</file>

<file path=ppt/tags/tag67.xml><?xml version="1.0" encoding="utf-8"?>
<p:tagLst xmlns:a="http://schemas.openxmlformats.org/drawingml/2006/main" xmlns:r="http://schemas.openxmlformats.org/officeDocument/2006/relationships" xmlns:p="http://schemas.openxmlformats.org/presentationml/2006/main">
  <p:tag name="MH" val="20181009175636"/>
  <p:tag name="MH_LIBRARY" val="GRAPHIC"/>
  <p:tag name="MH_TYPE" val="Other"/>
  <p:tag name="MH_ORDER" val="8"/>
</p:tagLst>
</file>

<file path=ppt/tags/tag68.xml><?xml version="1.0" encoding="utf-8"?>
<p:tagLst xmlns:a="http://schemas.openxmlformats.org/drawingml/2006/main" xmlns:r="http://schemas.openxmlformats.org/officeDocument/2006/relationships" xmlns:p="http://schemas.openxmlformats.org/presentationml/2006/main">
  <p:tag name="MH" val="20181009175636"/>
  <p:tag name="MH_LIBRARY" val="GRAPHIC"/>
  <p:tag name="MH_TYPE" val="Other"/>
  <p:tag name="MH_ORDER" val="9"/>
</p:tagLst>
</file>

<file path=ppt/tags/tag69.xml><?xml version="1.0" encoding="utf-8"?>
<p:tagLst xmlns:a="http://schemas.openxmlformats.org/drawingml/2006/main" xmlns:r="http://schemas.openxmlformats.org/officeDocument/2006/relationships" xmlns:p="http://schemas.openxmlformats.org/presentationml/2006/main">
  <p:tag name="MH" val="20181009175636"/>
  <p:tag name="MH_LIBRARY" val="GRAPHIC"/>
  <p:tag name="MH_TYPE" val="Other"/>
  <p:tag name="MH_ORDER" val="10"/>
</p:tagLst>
</file>

<file path=ppt/tags/tag70.xml><?xml version="1.0" encoding="utf-8"?>
<p:tagLst xmlns:a="http://schemas.openxmlformats.org/drawingml/2006/main" xmlns:r="http://schemas.openxmlformats.org/officeDocument/2006/relationships" xmlns:p="http://schemas.openxmlformats.org/presentationml/2006/main">
  <p:tag name="MH" val="20181009175636"/>
  <p:tag name="MH_LIBRARY" val="GRAPHIC"/>
  <p:tag name="MH_TYPE" val="Other"/>
  <p:tag name="MH_ORDER" val="11"/>
</p:tagLst>
</file>

<file path=ppt/tags/tag71.xml><?xml version="1.0" encoding="utf-8"?>
<p:tagLst xmlns:a="http://schemas.openxmlformats.org/drawingml/2006/main" xmlns:r="http://schemas.openxmlformats.org/officeDocument/2006/relationships" xmlns:p="http://schemas.openxmlformats.org/presentationml/2006/main">
  <p:tag name="MH" val="20181009175636"/>
  <p:tag name="MH_LIBRARY" val="GRAPHIC"/>
  <p:tag name="MH_TYPE" val="Other"/>
  <p:tag name="MH_ORDER" val="12"/>
</p:tagLst>
</file>

<file path=ppt/tags/tag72.xml><?xml version="1.0" encoding="utf-8"?>
<p:tagLst xmlns:a="http://schemas.openxmlformats.org/drawingml/2006/main" xmlns:r="http://schemas.openxmlformats.org/officeDocument/2006/relationships" xmlns:p="http://schemas.openxmlformats.org/presentationml/2006/main">
  <p:tag name="MH" val="20181009175636"/>
  <p:tag name="MH_LIBRARY" val="GRAPHIC"/>
  <p:tag name="MH_TYPE" val="Other"/>
  <p:tag name="MH_ORDER" val="1"/>
</p:tagLst>
</file>

<file path=ppt/tags/tag73.xml><?xml version="1.0" encoding="utf-8"?>
<p:tagLst xmlns:a="http://schemas.openxmlformats.org/drawingml/2006/main" xmlns:r="http://schemas.openxmlformats.org/officeDocument/2006/relationships" xmlns:p="http://schemas.openxmlformats.org/presentationml/2006/main">
  <p:tag name="MH" val="20181009175636"/>
  <p:tag name="MH_LIBRARY" val="GRAPHIC"/>
  <p:tag name="MH_TYPE" val="Other"/>
  <p:tag name="MH_ORDER" val="2"/>
</p:tagLst>
</file>

<file path=ppt/tags/tag74.xml><?xml version="1.0" encoding="utf-8"?>
<p:tagLst xmlns:a="http://schemas.openxmlformats.org/drawingml/2006/main" xmlns:r="http://schemas.openxmlformats.org/officeDocument/2006/relationships" xmlns:p="http://schemas.openxmlformats.org/presentationml/2006/main">
  <p:tag name="MH" val="20181009175636"/>
  <p:tag name="MH_LIBRARY" val="GRAPHIC"/>
  <p:tag name="MH_TYPE" val="Other"/>
  <p:tag name="MH_ORDER" val="3"/>
</p:tagLst>
</file>

<file path=ppt/tags/tag75.xml><?xml version="1.0" encoding="utf-8"?>
<p:tagLst xmlns:a="http://schemas.openxmlformats.org/drawingml/2006/main" xmlns:r="http://schemas.openxmlformats.org/officeDocument/2006/relationships" xmlns:p="http://schemas.openxmlformats.org/presentationml/2006/main">
  <p:tag name="MH" val="20181009175636"/>
  <p:tag name="MH_LIBRARY" val="GRAPHIC"/>
  <p:tag name="MH_TYPE" val="Other"/>
  <p:tag name="MH_ORDER" val="4"/>
</p:tagLst>
</file>

<file path=ppt/tags/tag76.xml><?xml version="1.0" encoding="utf-8"?>
<p:tagLst xmlns:a="http://schemas.openxmlformats.org/drawingml/2006/main" xmlns:r="http://schemas.openxmlformats.org/officeDocument/2006/relationships" xmlns:p="http://schemas.openxmlformats.org/presentationml/2006/main">
  <p:tag name="MH" val="20181009175636"/>
  <p:tag name="MH_LIBRARY" val="GRAPHIC"/>
  <p:tag name="MH_TYPE" val="Other"/>
  <p:tag name="MH_ORDER" val="5"/>
</p:tagLst>
</file>

<file path=ppt/tags/tag77.xml><?xml version="1.0" encoding="utf-8"?>
<p:tagLst xmlns:a="http://schemas.openxmlformats.org/drawingml/2006/main" xmlns:r="http://schemas.openxmlformats.org/officeDocument/2006/relationships" xmlns:p="http://schemas.openxmlformats.org/presentationml/2006/main">
  <p:tag name="MH" val="20181009175636"/>
  <p:tag name="MH_LIBRARY" val="GRAPHIC"/>
  <p:tag name="MH_TYPE" val="Other"/>
  <p:tag name="MH_ORDER" val="6"/>
</p:tagLst>
</file>

<file path=ppt/tags/tag78.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YinZJG#"/>
  <p:tag name="MH_LAYOUT" val="TitleSubTitle"/>
  <p:tag name="MH" val="20181010091910"/>
  <p:tag name="MH_LIBRARY" val="GRAPHIC"/>
</p:tagLst>
</file>

<file path=ppt/tags/tag79.xml><?xml version="1.0" encoding="utf-8"?>
<p:tagLst xmlns:a="http://schemas.openxmlformats.org/drawingml/2006/main" xmlns:r="http://schemas.openxmlformats.org/officeDocument/2006/relationships" xmlns:p="http://schemas.openxmlformats.org/presentationml/2006/main">
  <p:tag name="MH" val="20181010091910"/>
  <p:tag name="MH_LIBRARY" val="GRAPHIC"/>
  <p:tag name="MH_TYPE" val="Other"/>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81010091910"/>
  <p:tag name="MH_LIBRARY" val="GRAPHIC"/>
  <p:tag name="MH_TYPE" val="Other"/>
  <p:tag name="MH_ORDER" val="2"/>
</p:tagLst>
</file>

<file path=ppt/tags/tag81.xml><?xml version="1.0" encoding="utf-8"?>
<p:tagLst xmlns:a="http://schemas.openxmlformats.org/drawingml/2006/main" xmlns:r="http://schemas.openxmlformats.org/officeDocument/2006/relationships" xmlns:p="http://schemas.openxmlformats.org/presentationml/2006/main">
  <p:tag name="MH" val="20181010091910"/>
  <p:tag name="MH_LIBRARY" val="GRAPHIC"/>
  <p:tag name="MH_TYPE" val="Other"/>
  <p:tag name="MH_ORDER" val="3"/>
</p:tagLst>
</file>

<file path=ppt/tags/tag82.xml><?xml version="1.0" encoding="utf-8"?>
<p:tagLst xmlns:a="http://schemas.openxmlformats.org/drawingml/2006/main" xmlns:r="http://schemas.openxmlformats.org/officeDocument/2006/relationships" xmlns:p="http://schemas.openxmlformats.org/presentationml/2006/main">
  <p:tag name="MH" val="20181010091910"/>
  <p:tag name="MH_LIBRARY" val="GRAPHIC"/>
  <p:tag name="MH_TYPE" val="Other"/>
  <p:tag name="MH_ORDER" val="4"/>
</p:tagLst>
</file>

<file path=ppt/tags/tag83.xml><?xml version="1.0" encoding="utf-8"?>
<p:tagLst xmlns:a="http://schemas.openxmlformats.org/drawingml/2006/main" xmlns:r="http://schemas.openxmlformats.org/officeDocument/2006/relationships" xmlns:p="http://schemas.openxmlformats.org/presentationml/2006/main">
  <p:tag name="MH" val="20181010091910"/>
  <p:tag name="MH_LIBRARY" val="GRAPHIC"/>
  <p:tag name="MH_TYPE" val="Other"/>
  <p:tag name="MH_ORDER" val="5"/>
</p:tagLst>
</file>

<file path=ppt/tags/tag84.xml><?xml version="1.0" encoding="utf-8"?>
<p:tagLst xmlns:a="http://schemas.openxmlformats.org/drawingml/2006/main" xmlns:r="http://schemas.openxmlformats.org/officeDocument/2006/relationships" xmlns:p="http://schemas.openxmlformats.org/presentationml/2006/main">
  <p:tag name="MH" val="20181010091910"/>
  <p:tag name="MH_LIBRARY" val="GRAPHIC"/>
  <p:tag name="MH_TYPE" val="Other"/>
  <p:tag name="MH_ORDER" val="6"/>
</p:tagLst>
</file>

<file path=ppt/tags/tag85.xml><?xml version="1.0" encoding="utf-8"?>
<p:tagLst xmlns:a="http://schemas.openxmlformats.org/drawingml/2006/main" xmlns:r="http://schemas.openxmlformats.org/officeDocument/2006/relationships" xmlns:p="http://schemas.openxmlformats.org/presentationml/2006/main">
  <p:tag name="MH" val="20181010091910"/>
  <p:tag name="MH_LIBRARY" val="GRAPHIC"/>
  <p:tag name="MH_TYPE" val="Title"/>
  <p:tag name="MH_ORDER" val="1"/>
</p:tagLst>
</file>

<file path=ppt/tags/tag86.xml><?xml version="1.0" encoding="utf-8"?>
<p:tagLst xmlns:a="http://schemas.openxmlformats.org/drawingml/2006/main" xmlns:r="http://schemas.openxmlformats.org/officeDocument/2006/relationships" xmlns:p="http://schemas.openxmlformats.org/presentationml/2006/main">
  <p:tag name="MH" val="20181010091910"/>
  <p:tag name="MH_LIBRARY" val="GRAPHIC"/>
  <p:tag name="MH_TYPE" val="Title"/>
  <p:tag name="MH_ORDER" val="1"/>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2.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3.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4.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5.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6.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7.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8.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19.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0.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1.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2.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3.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4.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5.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6.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7.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8.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29.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0.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1.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2.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3.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4.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5.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6.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ppt/theme/themeOverride37.xml><?xml version="1.0" encoding="utf-8"?>
<a:themeOverride xmlns:a="http://schemas.openxmlformats.org/drawingml/2006/main">
  <a:clrScheme name="Office">
    <a:dk1>
      <a:srgbClr val="000000"/>
    </a:dk1>
    <a:lt1>
      <a:srgbClr val="FFFFFF"/>
    </a:lt1>
    <a:dk2>
      <a:srgbClr val="44546A"/>
    </a:dk2>
    <a:lt2>
      <a:srgbClr val="E6E4E4"/>
    </a:lt2>
    <a:accent1>
      <a:srgbClr val="A3759C"/>
    </a:accent1>
    <a:accent2>
      <a:srgbClr val="FF6E55"/>
    </a:accent2>
    <a:accent3>
      <a:srgbClr val="FFC353"/>
    </a:accent3>
    <a:accent4>
      <a:srgbClr val="48B49C"/>
    </a:accent4>
    <a:accent5>
      <a:srgbClr val="1A6AA2"/>
    </a:accent5>
    <a:accent6>
      <a:srgbClr val="6DAC44"/>
    </a:accent6>
    <a:hlink>
      <a:srgbClr val="0563C1"/>
    </a:hlink>
    <a:folHlink>
      <a:srgbClr val="954D72"/>
    </a:folHlink>
  </a:clrScheme>
</a:themeOverride>
</file>

<file path=docProps/app.xml><?xml version="1.0" encoding="utf-8"?>
<Properties xmlns="http://schemas.openxmlformats.org/officeDocument/2006/extended-properties" xmlns:vt="http://schemas.openxmlformats.org/officeDocument/2006/docPropsVTypes">
  <TotalTime>875</TotalTime>
  <Words>2103</Words>
  <Application>Microsoft Office PowerPoint</Application>
  <PresentationFormat>宽屏</PresentationFormat>
  <Paragraphs>169</Paragraphs>
  <Slides>38</Slides>
  <Notes>2</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38</vt:i4>
      </vt:variant>
    </vt:vector>
  </HeadingPairs>
  <TitlesOfParts>
    <vt:vector size="52" baseType="lpstr">
      <vt:lpstr>Lato Regular</vt:lpstr>
      <vt:lpstr>Open Sans Light</vt:lpstr>
      <vt:lpstr>等线</vt:lpstr>
      <vt:lpstr>等线 Light</vt:lpstr>
      <vt:lpstr>宋体</vt:lpstr>
      <vt:lpstr>微软雅黑</vt:lpstr>
      <vt:lpstr>Arial</vt:lpstr>
      <vt:lpstr>Arial Black</vt:lpstr>
      <vt:lpstr>Calibri</vt:lpstr>
      <vt:lpstr>Impact</vt:lpstr>
      <vt:lpstr>Open Sans</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龙时富</dc:creator>
  <cp:lastModifiedBy>ZL</cp:lastModifiedBy>
  <cp:revision>114</cp:revision>
  <dcterms:created xsi:type="dcterms:W3CDTF">2016-06-26T03:01:00Z</dcterms:created>
  <dcterms:modified xsi:type="dcterms:W3CDTF">2018-10-10T01:34:02Z</dcterms:modified>
</cp:coreProperties>
</file>