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58" r:id="rId3"/>
    <p:sldId id="293" r:id="rId4"/>
    <p:sldId id="289" r:id="rId5"/>
    <p:sldId id="290" r:id="rId6"/>
    <p:sldId id="291" r:id="rId7"/>
    <p:sldId id="294" r:id="rId8"/>
    <p:sldId id="256" r:id="rId9"/>
    <p:sldId id="296" r:id="rId10"/>
    <p:sldId id="297" r:id="rId11"/>
    <p:sldId id="299" r:id="rId12"/>
    <p:sldId id="300" r:id="rId13"/>
    <p:sldId id="301" r:id="rId14"/>
    <p:sldId id="302" r:id="rId15"/>
    <p:sldId id="285" r:id="rId16"/>
    <p:sldId id="288" r:id="rId17"/>
    <p:sldId id="287" r:id="rId18"/>
    <p:sldId id="261" r:id="rId19"/>
    <p:sldId id="303" r:id="rId20"/>
    <p:sldId id="304" r:id="rId21"/>
    <p:sldId id="286" r:id="rId22"/>
    <p:sldId id="305" r:id="rId23"/>
    <p:sldId id="306" r:id="rId24"/>
    <p:sldId id="292" r:id="rId25"/>
    <p:sldId id="266" r:id="rId26"/>
    <p:sldId id="307" r:id="rId27"/>
    <p:sldId id="309" r:id="rId28"/>
    <p:sldId id="310" r:id="rId29"/>
    <p:sldId id="311" r:id="rId30"/>
    <p:sldId id="298" r:id="rId31"/>
    <p:sldId id="312" r:id="rId32"/>
    <p:sldId id="313" r:id="rId33"/>
    <p:sldId id="314" r:id="rId34"/>
    <p:sldId id="315" r:id="rId35"/>
    <p:sldId id="316" r:id="rId36"/>
    <p:sldId id="317" r:id="rId37"/>
    <p:sldId id="318" r:id="rId38"/>
    <p:sldId id="319" r:id="rId39"/>
    <p:sldId id="320" r:id="rId40"/>
    <p:sldId id="321" r:id="rId41"/>
    <p:sldId id="322" r:id="rId42"/>
    <p:sldId id="323" r:id="rId43"/>
    <p:sldId id="295" r:id="rId44"/>
    <p:sldId id="324" r:id="rId45"/>
    <p:sldId id="325" r:id="rId46"/>
    <p:sldId id="326" r:id="rId47"/>
    <p:sldId id="270" r:id="rId48"/>
    <p:sldId id="327" r:id="rId49"/>
    <p:sldId id="329" r:id="rId50"/>
    <p:sldId id="330" r:id="rId51"/>
    <p:sldId id="331" r:id="rId52"/>
    <p:sldId id="332" r:id="rId53"/>
    <p:sldId id="333" r:id="rId54"/>
    <p:sldId id="334" r:id="rId55"/>
    <p:sldId id="335" r:id="rId56"/>
    <p:sldId id="336" r:id="rId57"/>
    <p:sldId id="337" r:id="rId58"/>
    <p:sldId id="338" r:id="rId59"/>
    <p:sldId id="339" r:id="rId60"/>
    <p:sldId id="340" r:id="rId61"/>
    <p:sldId id="341" r:id="rId62"/>
    <p:sldId id="342" r:id="rId63"/>
    <p:sldId id="343" r:id="rId64"/>
    <p:sldId id="274" r:id="rId65"/>
    <p:sldId id="344" r:id="rId66"/>
    <p:sldId id="279" r:id="rId67"/>
  </p:sldIdLst>
  <p:sldSz cx="12192000" cy="6858000"/>
  <p:notesSz cx="6858000" cy="9144000"/>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79E"/>
    <a:srgbClr val="A6A6A6"/>
    <a:srgbClr val="1B6AA2"/>
    <a:srgbClr val="48B49C"/>
    <a:srgbClr val="FF6E55"/>
    <a:srgbClr val="FFC353"/>
    <a:srgbClr val="524F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6" autoAdjust="0"/>
    <p:restoredTop sz="94660"/>
  </p:normalViewPr>
  <p:slideViewPr>
    <p:cSldViewPr snapToGrid="0">
      <p:cViewPr varScale="1">
        <p:scale>
          <a:sx n="88" d="100"/>
          <a:sy n="88" d="100"/>
        </p:scale>
        <p:origin x="22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slideLayout" Target="../slideLayouts/slideLayout7.xml"/><Relationship Id="rId4" Type="http://schemas.openxmlformats.org/officeDocument/2006/relationships/tags" Target="../tags/tag9.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Layout" Target="../slideLayouts/slideLayout7.xml"/><Relationship Id="rId4"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Layout" Target="../slideLayouts/slideLayout7.xml"/><Relationship Id="rId4"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Layout" Target="../slideLayouts/slideLayout7.xml"/><Relationship Id="rId4" Type="http://schemas.openxmlformats.org/officeDocument/2006/relationships/tags" Target="../tags/tag24.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Layout" Target="../slideLayouts/slideLayout7.xml"/><Relationship Id="rId4" Type="http://schemas.openxmlformats.org/officeDocument/2006/relationships/tags" Target="../tags/tag28.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slideLayout" Target="../slideLayouts/slideLayout7.xml"/><Relationship Id="rId4" Type="http://schemas.openxmlformats.org/officeDocument/2006/relationships/tags" Target="../tags/tag3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Layout" Target="../slideLayouts/slideLayout7.xml"/><Relationship Id="rId4" Type="http://schemas.openxmlformats.org/officeDocument/2006/relationships/tags" Target="../tags/tag36.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Layout" Target="../slideLayouts/slideLayout7.xml"/><Relationship Id="rId4" Type="http://schemas.openxmlformats.org/officeDocument/2006/relationships/tags" Target="../tags/tag40.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slideLayout" Target="../slideLayouts/slideLayout7.xml"/><Relationship Id="rId4" Type="http://schemas.openxmlformats.org/officeDocument/2006/relationships/tags" Target="../tags/tag44.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slideLayout" Target="../slideLayouts/slideLayout7.xml"/><Relationship Id="rId4" Type="http://schemas.openxmlformats.org/officeDocument/2006/relationships/tags" Target="../tags/tag48.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Layout" Target="../slideLayouts/slideLayout7.xml"/><Relationship Id="rId4" Type="http://schemas.openxmlformats.org/officeDocument/2006/relationships/tags" Target="../tags/tag5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47.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2.jpg"/></Relationships>
</file>

<file path=ppt/slides/_rels/slide60.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slideLayout" Target="../slideLayouts/slideLayout7.xml"/><Relationship Id="rId4" Type="http://schemas.openxmlformats.org/officeDocument/2006/relationships/tags" Target="../tags/tag5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slideLayout" Target="../slideLayouts/slideLayout7.xml"/><Relationship Id="rId4" Type="http://schemas.openxmlformats.org/officeDocument/2006/relationships/tags" Target="../tags/tag60.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314589" y="5180813"/>
            <a:ext cx="4494622" cy="646331"/>
          </a:xfrm>
          <a:prstGeom prst="rect">
            <a:avLst/>
          </a:prstGeom>
          <a:noFill/>
        </p:spPr>
        <p:txBody>
          <a:bodyPr wrap="square" rtlCol="0">
            <a:spAutoFit/>
          </a:bodyPr>
          <a:lstStyle/>
          <a:p>
            <a:pPr algn="r"/>
            <a:r>
              <a:rPr lang="zh-CN" altLang="en-US" sz="3600" dirty="0">
                <a:solidFill>
                  <a:schemeClr val="bg1"/>
                </a:solidFill>
                <a:latin typeface="微软雅黑" panose="020B0503020204020204" pitchFamily="34" charset="-122"/>
                <a:ea typeface="微软雅黑" panose="020B0503020204020204" pitchFamily="34" charset="-122"/>
              </a:rPr>
              <a:t>第一章 认识电子商务</a:t>
            </a: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3"/>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4223497"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电子商务认知</a:t>
            </a:r>
          </a:p>
        </p:txBody>
      </p:sp>
      <p:sp>
        <p:nvSpPr>
          <p:cNvPr id="28" name="Rectangle 14"/>
          <p:cNvSpPr/>
          <p:nvPr/>
        </p:nvSpPr>
        <p:spPr>
          <a:xfrm>
            <a:off x="742950" y="5228810"/>
            <a:ext cx="8822237" cy="867930"/>
          </a:xfrm>
          <a:prstGeom prst="rect">
            <a:avLst/>
          </a:prstGeom>
        </p:spPr>
        <p:txBody>
          <a:bodyPr wrap="square">
            <a:spAutoFit/>
          </a:bodyPr>
          <a:lstStyle/>
          <a:p>
            <a:pPr>
              <a:lnSpc>
                <a:spcPct val="120000"/>
              </a:lnSpc>
            </a:pP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21</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世纪人们迎来了以网络通信为核心的信息时代，随着经济全球化、贸易自由化和信息网络化进程的推进，与信息时代相伴而生的电子商务，作为实现金融电子化、管理自动化、商业信息网络化的一种综合活动，正在使企业的经营方式、个人的消费方式以及政府的运作方式发生有史以来最深刻的变革</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电子商务的内涵与特征</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84058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p:cNvSpPr/>
          <p:nvPr/>
        </p:nvSpPr>
        <p:spPr>
          <a:xfrm>
            <a:off x="5658462" y="1648563"/>
            <a:ext cx="5411257" cy="1907702"/>
          </a:xfrm>
          <a:prstGeom prst="rect">
            <a:avLst/>
          </a:prstGeom>
        </p:spPr>
        <p:txBody>
          <a:bodyPr wrap="square">
            <a:spAutoFit/>
          </a:bodyPr>
          <a:lstStyle/>
          <a:p>
            <a:pPr>
              <a:lnSpc>
                <a:spcPct val="120000"/>
              </a:lnSpc>
            </a:pPr>
            <a:r>
              <a:rPr lang="zh-CN" altLang="en-US" sz="2000" dirty="0">
                <a:solidFill>
                  <a:srgbClr val="FF6E55"/>
                </a:solidFill>
                <a:latin typeface="微软雅黑" panose="020B0503020204020204" pitchFamily="34" charset="-122"/>
                <a:ea typeface="微软雅黑" panose="020B0503020204020204" pitchFamily="34" charset="-122"/>
                <a:cs typeface="Open Sans Light" pitchFamily="34" charset="0"/>
              </a:rPr>
              <a:t>电子商务作为一种新的商业模式，带动了经济结构的变革，对现代经济活动产生了巨大的影响。电子商务是建立在电子技术和网络技术基础上的商业运作，是利用电子技术所提供的工具手段实现其操作过程的商务</a:t>
            </a:r>
            <a:endParaRPr lang="ms-MY" sz="2000"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7" name="Freeform 26"/>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grpSp>
        <p:nvGrpSpPr>
          <p:cNvPr id="8" name="Group 98"/>
          <p:cNvGrpSpPr/>
          <p:nvPr/>
        </p:nvGrpSpPr>
        <p:grpSpPr>
          <a:xfrm>
            <a:off x="974873" y="1700834"/>
            <a:ext cx="4042235" cy="404223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w="76200">
              <a:solidFill>
                <a:srgbClr val="524F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0" name="Rectangle 18"/>
            <p:cNvSpPr/>
            <p:nvPr/>
          </p:nvSpPr>
          <p:spPr>
            <a:xfrm>
              <a:off x="928662" y="1714494"/>
              <a:ext cx="1124346" cy="438581"/>
            </a:xfrm>
            <a:prstGeom prst="rect">
              <a:avLst/>
            </a:prstGeom>
          </p:spPr>
          <p:txBody>
            <a:bodyPr wrap="none">
              <a:spAutoFit/>
            </a:bodyPr>
            <a:lstStyle/>
            <a:p>
              <a:r>
                <a:rPr lang="en-US" sz="3200" b="1"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Idea..?</a:t>
              </a:r>
            </a:p>
          </p:txBody>
        </p:sp>
        <p:grpSp>
          <p:nvGrpSpPr>
            <p:cNvPr id="11" name="Group 19"/>
            <p:cNvGrpSpPr/>
            <p:nvPr/>
          </p:nvGrpSpPr>
          <p:grpSpPr>
            <a:xfrm>
              <a:off x="543090" y="2405823"/>
              <a:ext cx="2329721" cy="1766692"/>
              <a:chOff x="543090" y="2405823"/>
              <a:chExt cx="2329721" cy="1766692"/>
            </a:xfrm>
          </p:grpSpPr>
          <p:sp>
            <p:nvSpPr>
              <p:cNvPr id="12" name="Freeform 7"/>
              <p:cNvSpPr>
                <a:spLocks/>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3" name="Freeform 8"/>
              <p:cNvSpPr>
                <a:spLocks/>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4" name="Freeform 9"/>
              <p:cNvSpPr>
                <a:spLocks/>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5" name="Freeform 10"/>
              <p:cNvSpPr>
                <a:spLocks/>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6" name="Freeform 12"/>
              <p:cNvSpPr>
                <a:spLocks/>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7" name="Freeform 13"/>
              <p:cNvSpPr>
                <a:spLocks/>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8" name="Freeform 14"/>
              <p:cNvSpPr>
                <a:spLocks/>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9" name="Freeform 15"/>
              <p:cNvSpPr>
                <a:spLocks/>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0" name="Freeform 16"/>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1"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2" name="Freeform 18"/>
              <p:cNvSpPr>
                <a:spLocks/>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3" name="Freeform 19"/>
              <p:cNvSpPr>
                <a:spLocks/>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4" name="Freeform 20"/>
              <p:cNvSpPr>
                <a:spLocks/>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5" name="Freeform 21"/>
              <p:cNvSpPr>
                <a:spLocks/>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6" name="Freeform 22"/>
              <p:cNvSpPr>
                <a:spLocks/>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7"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8" name="Freeform 24"/>
              <p:cNvSpPr>
                <a:spLocks/>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9" name="Freeform 25"/>
              <p:cNvSpPr>
                <a:spLocks/>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0" name="Freeform 26"/>
              <p:cNvSpPr>
                <a:spLocks/>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1" name="Freeform 27"/>
              <p:cNvSpPr>
                <a:spLocks/>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2" name="Freeform 28"/>
              <p:cNvSpPr>
                <a:spLocks/>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3"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4" name="Freeform 30"/>
              <p:cNvSpPr>
                <a:spLocks/>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5" name="Freeform 31"/>
              <p:cNvSpPr>
                <a:spLocks/>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6" name="Freeform 33"/>
              <p:cNvSpPr>
                <a:spLocks/>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7" name="Freeform 34"/>
              <p:cNvSpPr>
                <a:spLocks/>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8" name="Freeform 35"/>
              <p:cNvSpPr>
                <a:spLocks/>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9" name="Freeform 36"/>
              <p:cNvSpPr>
                <a:spLocks/>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0" name="Rectangle 37"/>
              <p:cNvSpPr>
                <a:spLocks noChangeArrowheads="1"/>
              </p:cNvSpPr>
              <p:nvPr/>
            </p:nvSpPr>
            <p:spPr bwMode="auto">
              <a:xfrm rot="1800000">
                <a:off x="1476585" y="2531148"/>
                <a:ext cx="1081824" cy="823076"/>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1" name="Freeform 40"/>
              <p:cNvSpPr>
                <a:spLocks/>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2" name="Freeform 59"/>
              <p:cNvSpPr>
                <a:spLocks/>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3" name="Freeform 60"/>
              <p:cNvSpPr>
                <a:spLocks/>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4" name="Freeform 61"/>
              <p:cNvSpPr>
                <a:spLocks/>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5" name="Freeform 62"/>
              <p:cNvSpPr>
                <a:spLocks/>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6" name="Freeform 63"/>
              <p:cNvSpPr>
                <a:spLocks/>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7" name="Freeform 64"/>
              <p:cNvSpPr>
                <a:spLocks/>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8" name="Freeform 65"/>
              <p:cNvSpPr>
                <a:spLocks/>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9"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0" name="Freeform 67"/>
              <p:cNvSpPr>
                <a:spLocks/>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1" name="Freeform 68"/>
              <p:cNvSpPr>
                <a:spLocks/>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2" name="Freeform 69"/>
              <p:cNvSpPr>
                <a:spLocks/>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3" name="Freeform 70"/>
              <p:cNvSpPr>
                <a:spLocks/>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4" name="Freeform 71"/>
              <p:cNvSpPr>
                <a:spLocks/>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5"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6" name="Freeform 73"/>
              <p:cNvSpPr>
                <a:spLocks/>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7" name="Freeform 74"/>
              <p:cNvSpPr>
                <a:spLocks/>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8"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9"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0" name="Freeform 77"/>
              <p:cNvSpPr>
                <a:spLocks/>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1" name="Freeform 78"/>
              <p:cNvSpPr>
                <a:spLocks/>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2" name="Freeform 79"/>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3"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4" name="Freeform 150"/>
              <p:cNvSpPr>
                <a:spLocks/>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5" name="Freeform 151"/>
              <p:cNvSpPr>
                <a:spLocks/>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6" name="Freeform 152"/>
              <p:cNvSpPr>
                <a:spLocks/>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7" name="Freeform 153"/>
              <p:cNvSpPr>
                <a:spLocks/>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8"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9" name="Freeform 155"/>
              <p:cNvSpPr>
                <a:spLocks/>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0" name="Freeform 156"/>
              <p:cNvSpPr>
                <a:spLocks/>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1" name="Freeform 157"/>
              <p:cNvSpPr>
                <a:spLocks/>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2" name="Freeform 158"/>
              <p:cNvSpPr>
                <a:spLocks/>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3"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4" name="Freeform 160"/>
              <p:cNvSpPr>
                <a:spLocks/>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5" name="Freeform 161"/>
              <p:cNvSpPr>
                <a:spLocks/>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6" name="Freeform 190"/>
              <p:cNvSpPr>
                <a:spLocks/>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7"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8"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9"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0"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cxnSp>
            <p:nvCxnSpPr>
              <p:cNvPr id="81" name="Straight Connector 89"/>
              <p:cNvCxnSpPr>
                <a:stCxn id="77" idx="2"/>
                <a:endCxn id="78"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84" name="Group 105"/>
          <p:cNvGrpSpPr/>
          <p:nvPr/>
        </p:nvGrpSpPr>
        <p:grpSpPr>
          <a:xfrm>
            <a:off x="5640871" y="3934430"/>
            <a:ext cx="5411256" cy="913008"/>
            <a:chOff x="4558806" y="3222327"/>
            <a:chExt cx="4058442" cy="684755"/>
          </a:xfrm>
        </p:grpSpPr>
        <p:sp>
          <p:nvSpPr>
            <p:cNvPr id="85" name="Rectangle 16"/>
            <p:cNvSpPr/>
            <p:nvPr/>
          </p:nvSpPr>
          <p:spPr>
            <a:xfrm>
              <a:off x="5844690" y="3308479"/>
              <a:ext cx="2772558" cy="512447"/>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一切以电子技术手段所进行的、一切与商业有关的活动都可以称之为电子商务</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Rectangle 92"/>
            <p:cNvSpPr/>
            <p:nvPr/>
          </p:nvSpPr>
          <p:spPr>
            <a:xfrm>
              <a:off x="4558806" y="3222327"/>
              <a:ext cx="1285884" cy="684755"/>
            </a:xfrm>
            <a:prstGeom prst="rect">
              <a:avLst/>
            </a:prstGeom>
          </p:spPr>
          <p:txBody>
            <a:bodyPr wrap="square">
              <a:spAutoFit/>
            </a:bodyPr>
            <a:lstStyle/>
            <a:p>
              <a:r>
                <a:rPr lang="zh-CN" altLang="en-US" sz="5333" b="1" dirty="0">
                  <a:solidFill>
                    <a:srgbClr val="1B6AA2"/>
                  </a:solidFill>
                  <a:latin typeface="微软雅黑" panose="020B0503020204020204" pitchFamily="34" charset="-122"/>
                  <a:ea typeface="微软雅黑" panose="020B0503020204020204" pitchFamily="34" charset="-122"/>
                  <a:cs typeface="Open Sans" pitchFamily="34" charset="0"/>
                </a:rPr>
                <a:t>广义</a:t>
              </a:r>
              <a:endParaRPr lang="en-US" sz="5333" b="1" dirty="0">
                <a:solidFill>
                  <a:srgbClr val="1B6AA2"/>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7" name="Group 106"/>
          <p:cNvGrpSpPr/>
          <p:nvPr/>
        </p:nvGrpSpPr>
        <p:grpSpPr>
          <a:xfrm>
            <a:off x="5640871" y="4957438"/>
            <a:ext cx="5411255" cy="913007"/>
            <a:chOff x="4572000" y="3929072"/>
            <a:chExt cx="4058442" cy="684755"/>
          </a:xfrm>
        </p:grpSpPr>
        <p:sp>
          <p:nvSpPr>
            <p:cNvPr id="88" name="Rectangle 93"/>
            <p:cNvSpPr/>
            <p:nvPr/>
          </p:nvSpPr>
          <p:spPr>
            <a:xfrm>
              <a:off x="5857884" y="4024602"/>
              <a:ext cx="2772558" cy="51244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电子商务是以互联网为运行平台的商务交易活动</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89" name="Rectangle 94"/>
            <p:cNvSpPr/>
            <p:nvPr/>
          </p:nvSpPr>
          <p:spPr>
            <a:xfrm>
              <a:off x="4572000" y="3929072"/>
              <a:ext cx="1285884" cy="684755"/>
            </a:xfrm>
            <a:prstGeom prst="rect">
              <a:avLst/>
            </a:prstGeom>
          </p:spPr>
          <p:txBody>
            <a:bodyPr wrap="square">
              <a:spAutoFit/>
            </a:bodyPr>
            <a:lstStyle/>
            <a:p>
              <a:r>
                <a:rPr lang="zh-CN" altLang="en-US" sz="5333" b="1" dirty="0">
                  <a:solidFill>
                    <a:srgbClr val="1B6AA2"/>
                  </a:solidFill>
                  <a:latin typeface="微软雅黑" panose="020B0503020204020204" pitchFamily="34" charset="-122"/>
                  <a:ea typeface="微软雅黑" panose="020B0503020204020204" pitchFamily="34" charset="-122"/>
                  <a:cs typeface="Open Sans" pitchFamily="34" charset="0"/>
                </a:rPr>
                <a:t>狭义</a:t>
              </a:r>
              <a:endParaRPr lang="en-US" sz="5333" b="1" dirty="0">
                <a:solidFill>
                  <a:srgbClr val="1B6AA2"/>
                </a:solidFill>
                <a:latin typeface="微软雅黑" panose="020B0503020204020204" pitchFamily="34" charset="-122"/>
                <a:ea typeface="微软雅黑" panose="020B0503020204020204" pitchFamily="34" charset="-122"/>
                <a:cs typeface="Open Sans Light" pitchFamily="34" charset="0"/>
              </a:endParaRPr>
            </a:p>
          </p:txBody>
        </p:sp>
      </p:grpSp>
      <p:sp>
        <p:nvSpPr>
          <p:cNvPr id="91" name="文本框 90"/>
          <p:cNvSpPr txBox="1"/>
          <p:nvPr/>
        </p:nvSpPr>
        <p:spPr>
          <a:xfrm>
            <a:off x="4436129" y="409996"/>
            <a:ext cx="3319743" cy="584775"/>
          </a:xfrm>
          <a:prstGeom prst="rect">
            <a:avLst/>
          </a:prstGeom>
          <a:noFill/>
        </p:spPr>
        <p:txBody>
          <a:bodyPr wrap="square" rtlCol="0">
            <a:spAutoFit/>
          </a:bodyPr>
          <a:lstStyle/>
          <a:p>
            <a:pPr algn="ctr"/>
            <a:r>
              <a:rPr lang="zh-CN" altLang="en-US" sz="3200" dirty="0">
                <a:solidFill>
                  <a:srgbClr val="524F6A"/>
                </a:solidFill>
                <a:latin typeface="微软雅黑" panose="020B0503020204020204" pitchFamily="34" charset="-122"/>
                <a:ea typeface="微软雅黑" panose="020B0503020204020204" pitchFamily="34" charset="-122"/>
              </a:rPr>
              <a:t>电子商务的内涵</a:t>
            </a:r>
          </a:p>
        </p:txBody>
      </p:sp>
    </p:spTree>
    <p:extLst>
      <p:ext uri="{BB962C8B-B14F-4D97-AF65-F5344CB8AC3E}">
        <p14:creationId xmlns:p14="http://schemas.microsoft.com/office/powerpoint/2010/main" val="2870966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47"/>
          <p:cNvGrpSpPr/>
          <p:nvPr/>
        </p:nvGrpSpPr>
        <p:grpSpPr>
          <a:xfrm>
            <a:off x="720272" y="1333486"/>
            <a:ext cx="2095515" cy="4221385"/>
            <a:chOff x="540204" y="1000114"/>
            <a:chExt cx="1571636" cy="3166039"/>
          </a:xfrm>
        </p:grpSpPr>
        <p:sp>
          <p:nvSpPr>
            <p:cNvPr id="21" name="Rectangle 32"/>
            <p:cNvSpPr/>
            <p:nvPr/>
          </p:nvSpPr>
          <p:spPr>
            <a:xfrm>
              <a:off x="571504" y="2786064"/>
              <a:ext cx="1540336" cy="138008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电子商务克服了传统贸易方式费用高、易出错、处理速度慢等缺点，极大地缩短了交易时间，使整个交易更加快捷方便</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2" name="Rectangle 33"/>
            <p:cNvSpPr/>
            <p:nvPr/>
          </p:nvSpPr>
          <p:spPr>
            <a:xfrm>
              <a:off x="540204" y="2357436"/>
              <a:ext cx="1490198" cy="377075"/>
            </a:xfrm>
            <a:prstGeom prst="rect">
              <a:avLst/>
            </a:prstGeom>
          </p:spPr>
          <p:txBody>
            <a:bodyPr wrap="square">
              <a:spAutoFit/>
            </a:bodyPr>
            <a:lstStyle/>
            <a:p>
              <a:r>
                <a:rPr lang="zh-CN" altLang="en-US" sz="2667" b="1" dirty="0">
                  <a:solidFill>
                    <a:srgbClr val="A5779E"/>
                  </a:solidFill>
                  <a:latin typeface="微软雅黑" panose="020B0503020204020204" pitchFamily="34" charset="-122"/>
                  <a:ea typeface="微软雅黑" panose="020B0503020204020204" pitchFamily="34" charset="-122"/>
                  <a:cs typeface="Open Sans" pitchFamily="34" charset="0"/>
                </a:rPr>
                <a:t>交易快捷化</a:t>
              </a:r>
              <a:endParaRPr lang="en-US" sz="2667" b="1" dirty="0">
                <a:solidFill>
                  <a:srgbClr val="A5779E"/>
                </a:solidFill>
                <a:latin typeface="微软雅黑" panose="020B0503020204020204" pitchFamily="34" charset="-122"/>
                <a:ea typeface="微软雅黑" panose="020B0503020204020204" pitchFamily="34" charset="-122"/>
                <a:cs typeface="Open Sans Light" pitchFamily="34" charset="0"/>
              </a:endParaRPr>
            </a:p>
          </p:txBody>
        </p:sp>
        <p:sp>
          <p:nvSpPr>
            <p:cNvPr id="23" name="Rectangle 34"/>
            <p:cNvSpPr/>
            <p:nvPr/>
          </p:nvSpPr>
          <p:spPr>
            <a:xfrm>
              <a:off x="611642" y="1000114"/>
              <a:ext cx="570374" cy="1546577"/>
            </a:xfrm>
            <a:prstGeom prst="rect">
              <a:avLst/>
            </a:prstGeom>
            <a:noFill/>
          </p:spPr>
          <p:txBody>
            <a:bodyPr wrap="square">
              <a:spAutoFit/>
            </a:bodyPr>
            <a:lstStyle/>
            <a:p>
              <a:pPr algn="ctr"/>
              <a:r>
                <a:rPr lang="en-US" sz="12800" dirty="0">
                  <a:solidFill>
                    <a:srgbClr val="A5779E"/>
                  </a:solidFill>
                  <a:latin typeface="微软雅黑" panose="020B0503020204020204" pitchFamily="34" charset="-122"/>
                  <a:ea typeface="微软雅黑" panose="020B0503020204020204" pitchFamily="34" charset="-122"/>
                  <a:cs typeface="Open Sans Light" pitchFamily="34" charset="0"/>
                </a:rPr>
                <a:t>1</a:t>
              </a:r>
            </a:p>
          </p:txBody>
        </p:sp>
      </p:grpSp>
      <p:grpSp>
        <p:nvGrpSpPr>
          <p:cNvPr id="24" name="Group 48"/>
          <p:cNvGrpSpPr/>
          <p:nvPr/>
        </p:nvGrpSpPr>
        <p:grpSpPr>
          <a:xfrm>
            <a:off x="3619483" y="1333486"/>
            <a:ext cx="2476518" cy="4541857"/>
            <a:chOff x="2714612" y="1000114"/>
            <a:chExt cx="1857388" cy="3406393"/>
          </a:xfrm>
        </p:grpSpPr>
        <p:sp>
          <p:nvSpPr>
            <p:cNvPr id="25" name="Rectangle 38"/>
            <p:cNvSpPr/>
            <p:nvPr/>
          </p:nvSpPr>
          <p:spPr>
            <a:xfrm>
              <a:off x="2745912" y="2786064"/>
              <a:ext cx="1826088" cy="1620443"/>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通过</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Internet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为代表的计算机互联网络进行的贸易，使得贸易双方从贸易磋商、签订合同到支付都无需当面进行，而是通过计算机互联网络完成，整个交易完全虚拟化</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39"/>
            <p:cNvSpPr/>
            <p:nvPr/>
          </p:nvSpPr>
          <p:spPr>
            <a:xfrm>
              <a:off x="2714612" y="2357436"/>
              <a:ext cx="1490198" cy="377075"/>
            </a:xfrm>
            <a:prstGeom prst="rect">
              <a:avLst/>
            </a:prstGeom>
          </p:spPr>
          <p:txBody>
            <a:bodyPr wrap="square">
              <a:spAutoFit/>
            </a:bodyPr>
            <a:lstStyle/>
            <a:p>
              <a:r>
                <a:rPr lang="zh-CN" altLang="en-US" sz="2667" b="1" dirty="0">
                  <a:solidFill>
                    <a:srgbClr val="FF6E55"/>
                  </a:solidFill>
                  <a:latin typeface="Open Sans" pitchFamily="34" charset="0"/>
                  <a:ea typeface="微软雅黑" panose="020B0503020204020204" pitchFamily="34" charset="-122"/>
                  <a:cs typeface="Open Sans Light" pitchFamily="34" charset="0"/>
                </a:rPr>
                <a:t>交易虚拟化</a:t>
              </a:r>
              <a:endParaRPr lang="en-US" sz="2667" b="1"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2</a:t>
              </a:r>
            </a:p>
          </p:txBody>
        </p:sp>
      </p:grpSp>
      <p:grpSp>
        <p:nvGrpSpPr>
          <p:cNvPr id="28" name="Group 49"/>
          <p:cNvGrpSpPr/>
          <p:nvPr/>
        </p:nvGrpSpPr>
        <p:grpSpPr>
          <a:xfrm>
            <a:off x="6585588" y="1333486"/>
            <a:ext cx="2463180" cy="4516851"/>
            <a:chOff x="4939192" y="1000114"/>
            <a:chExt cx="1847385" cy="3387639"/>
          </a:xfrm>
        </p:grpSpPr>
        <p:sp>
          <p:nvSpPr>
            <p:cNvPr id="29" name="Rectangle 41"/>
            <p:cNvSpPr/>
            <p:nvPr/>
          </p:nvSpPr>
          <p:spPr>
            <a:xfrm>
              <a:off x="4960489" y="2786064"/>
              <a:ext cx="1826088" cy="160168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电子商务的交易在更大程度上满足网上用户的消费需求，不会因为交易时间和地点的限制而中断交易，因为都可以通过互联网来实现，从而体现了电子商务的交易连续化特点</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39192" y="2360528"/>
              <a:ext cx="1571636" cy="377075"/>
            </a:xfrm>
            <a:prstGeom prst="rect">
              <a:avLst/>
            </a:prstGeom>
          </p:spPr>
          <p:txBody>
            <a:bodyPr wrap="square">
              <a:spAutoFit/>
            </a:bodyPr>
            <a:lstStyle/>
            <a:p>
              <a:r>
                <a:rPr lang="zh-CN" altLang="en-US" sz="2667" b="1" dirty="0">
                  <a:solidFill>
                    <a:srgbClr val="FFC353"/>
                  </a:solidFill>
                  <a:latin typeface="Open Sans" pitchFamily="34" charset="0"/>
                  <a:ea typeface="微软雅黑" panose="020B0503020204020204" pitchFamily="34" charset="-122"/>
                  <a:cs typeface="Open Sans Light" pitchFamily="34" charset="0"/>
                </a:rPr>
                <a:t>交易连续化</a:t>
              </a:r>
              <a:endParaRPr lang="en-US" sz="2667" b="1"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3</a:t>
              </a:r>
            </a:p>
          </p:txBody>
        </p:sp>
      </p:grpSp>
      <p:sp>
        <p:nvSpPr>
          <p:cNvPr id="37" name="文本框 36"/>
          <p:cNvSpPr txBox="1"/>
          <p:nvPr/>
        </p:nvSpPr>
        <p:spPr>
          <a:xfrm>
            <a:off x="8744086" y="467709"/>
            <a:ext cx="3660401" cy="5262979"/>
          </a:xfrm>
          <a:prstGeom prst="rect">
            <a:avLst/>
          </a:prstGeom>
          <a:noFill/>
        </p:spPr>
        <p:txBody>
          <a:bodyPr wrap="square" rtlCol="0">
            <a:spAutoFit/>
          </a:bodyPr>
          <a:lstStyle/>
          <a:p>
            <a:pPr algn="ctr"/>
            <a:r>
              <a:rPr lang="zh-CN" altLang="en-US" sz="4800" b="1" dirty="0">
                <a:solidFill>
                  <a:srgbClr val="524F6A"/>
                </a:solidFill>
                <a:latin typeface="微软雅黑" panose="020B0503020204020204" pitchFamily="34" charset="-122"/>
                <a:ea typeface="微软雅黑" panose="020B0503020204020204" pitchFamily="34" charset="-122"/>
              </a:rPr>
              <a:t>电</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子</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商</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务</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的</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特</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征</a:t>
            </a:r>
          </a:p>
        </p:txBody>
      </p:sp>
      <p:cxnSp>
        <p:nvCxnSpPr>
          <p:cNvPr id="3" name="直接连接符 2">
            <a:extLst>
              <a:ext uri="{FF2B5EF4-FFF2-40B4-BE49-F238E27FC236}">
                <a16:creationId xmlns:a16="http://schemas.microsoft.com/office/drawing/2014/main" id="{39F71BC9-40DB-4935-B0C5-BEDD00D68362}"/>
              </a:ext>
            </a:extLst>
          </p:cNvPr>
          <p:cNvCxnSpPr/>
          <p:nvPr/>
        </p:nvCxnSpPr>
        <p:spPr>
          <a:xfrm>
            <a:off x="11321592" y="599684"/>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534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8"/>
          <p:cNvGrpSpPr/>
          <p:nvPr/>
        </p:nvGrpSpPr>
        <p:grpSpPr>
          <a:xfrm>
            <a:off x="3468651" y="1333486"/>
            <a:ext cx="2095515" cy="3655461"/>
            <a:chOff x="2714612" y="1000114"/>
            <a:chExt cx="1571636" cy="2741596"/>
          </a:xfrm>
        </p:grpSpPr>
        <p:sp>
          <p:nvSpPr>
            <p:cNvPr id="25" name="Rectangle 38"/>
            <p:cNvSpPr/>
            <p:nvPr/>
          </p:nvSpPr>
          <p:spPr>
            <a:xfrm>
              <a:off x="2745912" y="2786064"/>
              <a:ext cx="1540336" cy="955646"/>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随着世界经济全球化、一体化的深入发展，电子商务市场全球化已成为必然趋势</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6" name="Rectangle 39"/>
            <p:cNvSpPr/>
            <p:nvPr/>
          </p:nvSpPr>
          <p:spPr>
            <a:xfrm>
              <a:off x="2714612" y="2357436"/>
              <a:ext cx="1530367" cy="377075"/>
            </a:xfrm>
            <a:prstGeom prst="rect">
              <a:avLst/>
            </a:prstGeom>
          </p:spPr>
          <p:txBody>
            <a:bodyPr wrap="square">
              <a:spAutoFit/>
            </a:bodyPr>
            <a:lstStyle/>
            <a:p>
              <a:r>
                <a:rPr lang="zh-CN" altLang="en-US" sz="2667" b="1" dirty="0">
                  <a:solidFill>
                    <a:srgbClr val="FF6E55"/>
                  </a:solidFill>
                  <a:latin typeface="Open Sans" pitchFamily="34" charset="0"/>
                  <a:ea typeface="微软雅黑" panose="020B0503020204020204" pitchFamily="34" charset="-122"/>
                  <a:cs typeface="Open Sans Light" pitchFamily="34" charset="0"/>
                </a:rPr>
                <a:t>产品丰富化</a:t>
              </a:r>
              <a:endParaRPr lang="en-US" sz="2667" b="1"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4</a:t>
              </a:r>
            </a:p>
          </p:txBody>
        </p:sp>
      </p:grpSp>
      <p:grpSp>
        <p:nvGrpSpPr>
          <p:cNvPr id="28" name="Group 49"/>
          <p:cNvGrpSpPr/>
          <p:nvPr/>
        </p:nvGrpSpPr>
        <p:grpSpPr>
          <a:xfrm>
            <a:off x="6327151" y="1333486"/>
            <a:ext cx="2095515" cy="3630454"/>
            <a:chOff x="4929190" y="1000114"/>
            <a:chExt cx="1571636" cy="2722841"/>
          </a:xfrm>
        </p:grpSpPr>
        <p:sp>
          <p:nvSpPr>
            <p:cNvPr id="29" name="Rectangle 41"/>
            <p:cNvSpPr/>
            <p:nvPr/>
          </p:nvSpPr>
          <p:spPr>
            <a:xfrm>
              <a:off x="4960490" y="2786064"/>
              <a:ext cx="1540336" cy="936891"/>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随着世界经济全球化、一体化的深入发展，电子商务市场全球化已成为必然趋势</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29190" y="2357436"/>
              <a:ext cx="1540336" cy="377075"/>
            </a:xfrm>
            <a:prstGeom prst="rect">
              <a:avLst/>
            </a:prstGeom>
          </p:spPr>
          <p:txBody>
            <a:bodyPr wrap="square">
              <a:spAutoFit/>
            </a:bodyPr>
            <a:lstStyle/>
            <a:p>
              <a:r>
                <a:rPr lang="zh-CN" altLang="en-US" sz="2667" b="1" dirty="0">
                  <a:solidFill>
                    <a:srgbClr val="FFC353"/>
                  </a:solidFill>
                  <a:latin typeface="Open Sans" pitchFamily="34" charset="0"/>
                  <a:ea typeface="微软雅黑" panose="020B0503020204020204" pitchFamily="34" charset="-122"/>
                  <a:cs typeface="Open Sans Light" pitchFamily="34" charset="0"/>
                </a:rPr>
                <a:t>市场全球化</a:t>
              </a:r>
              <a:endParaRPr lang="en-US" sz="2667" b="1"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5</a:t>
              </a:r>
            </a:p>
          </p:txBody>
        </p:sp>
      </p:grpSp>
      <p:grpSp>
        <p:nvGrpSpPr>
          <p:cNvPr id="32" name="Group 50"/>
          <p:cNvGrpSpPr/>
          <p:nvPr/>
        </p:nvGrpSpPr>
        <p:grpSpPr>
          <a:xfrm>
            <a:off x="9185652" y="1333486"/>
            <a:ext cx="2550715" cy="4516851"/>
            <a:chOff x="7143768" y="1000114"/>
            <a:chExt cx="1913036" cy="3387639"/>
          </a:xfrm>
        </p:grpSpPr>
        <p:sp>
          <p:nvSpPr>
            <p:cNvPr id="33" name="Rectangle 44"/>
            <p:cNvSpPr/>
            <p:nvPr/>
          </p:nvSpPr>
          <p:spPr>
            <a:xfrm>
              <a:off x="7175068" y="2786064"/>
              <a:ext cx="1881736" cy="160168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买卖双方通过网络进行商务活动，无需中介参与，减少了交易的有关环节；卖方可通过互联网络进行产品介绍、宣传，避免了在传统方式下做广告、发印刷产品等大量费用</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45"/>
            <p:cNvSpPr/>
            <p:nvPr/>
          </p:nvSpPr>
          <p:spPr>
            <a:xfrm>
              <a:off x="7143768" y="2357436"/>
              <a:ext cx="1530367" cy="377075"/>
            </a:xfrm>
            <a:prstGeom prst="rect">
              <a:avLst/>
            </a:prstGeom>
          </p:spPr>
          <p:txBody>
            <a:bodyPr wrap="square">
              <a:spAutoFit/>
            </a:bodyPr>
            <a:lstStyle/>
            <a:p>
              <a:r>
                <a:rPr lang="zh-CN" altLang="en-US" sz="2667" b="1" dirty="0">
                  <a:solidFill>
                    <a:srgbClr val="48B49C"/>
                  </a:solidFill>
                  <a:latin typeface="微软雅黑" panose="020B0503020204020204" pitchFamily="34" charset="-122"/>
                  <a:ea typeface="微软雅黑" panose="020B0503020204020204" pitchFamily="34" charset="-122"/>
                  <a:cs typeface="Open Sans" pitchFamily="34" charset="0"/>
                </a:rPr>
                <a:t>成本低廉化</a:t>
              </a:r>
              <a:endParaRPr lang="en-US" sz="2667" b="1" dirty="0">
                <a:solidFill>
                  <a:srgbClr val="48B49C"/>
                </a:solidFill>
                <a:latin typeface="微软雅黑" panose="020B0503020204020204" pitchFamily="34" charset="-122"/>
                <a:ea typeface="微软雅黑" panose="020B0503020204020204" pitchFamily="34" charset="-122"/>
                <a:cs typeface="Open Sans Light" pitchFamily="34" charset="0"/>
              </a:endParaRPr>
            </a:p>
          </p:txBody>
        </p:sp>
        <p:sp>
          <p:nvSpPr>
            <p:cNvPr id="35" name="Rectangle 46"/>
            <p:cNvSpPr/>
            <p:nvPr/>
          </p:nvSpPr>
          <p:spPr>
            <a:xfrm>
              <a:off x="7215206" y="1000114"/>
              <a:ext cx="570374" cy="1546577"/>
            </a:xfrm>
            <a:prstGeom prst="rect">
              <a:avLst/>
            </a:prstGeom>
          </p:spPr>
          <p:txBody>
            <a:bodyPr wrap="square">
              <a:spAutoFit/>
            </a:bodyPr>
            <a:lstStyle/>
            <a:p>
              <a:pPr algn="ctr"/>
              <a:r>
                <a:rPr lang="en-US" sz="12800" dirty="0">
                  <a:solidFill>
                    <a:srgbClr val="48B49C"/>
                  </a:solidFill>
                  <a:latin typeface="微软雅黑" panose="020B0503020204020204" pitchFamily="34" charset="-122"/>
                  <a:ea typeface="微软雅黑" panose="020B0503020204020204" pitchFamily="34" charset="-122"/>
                  <a:cs typeface="Open Sans Light" pitchFamily="34" charset="0"/>
                </a:rPr>
                <a:t>6</a:t>
              </a:r>
            </a:p>
          </p:txBody>
        </p:sp>
      </p:grpSp>
      <p:sp>
        <p:nvSpPr>
          <p:cNvPr id="39" name="文本框 38">
            <a:extLst>
              <a:ext uri="{FF2B5EF4-FFF2-40B4-BE49-F238E27FC236}">
                <a16:creationId xmlns:a16="http://schemas.microsoft.com/office/drawing/2014/main" id="{6B1BA4D5-7230-47D7-94BE-56E6D84B7270}"/>
              </a:ext>
            </a:extLst>
          </p:cNvPr>
          <p:cNvSpPr txBox="1"/>
          <p:nvPr/>
        </p:nvSpPr>
        <p:spPr>
          <a:xfrm>
            <a:off x="-161135" y="409996"/>
            <a:ext cx="3660401" cy="5262979"/>
          </a:xfrm>
          <a:prstGeom prst="rect">
            <a:avLst/>
          </a:prstGeom>
          <a:noFill/>
        </p:spPr>
        <p:txBody>
          <a:bodyPr wrap="square" rtlCol="0">
            <a:spAutoFit/>
          </a:bodyPr>
          <a:lstStyle/>
          <a:p>
            <a:pPr algn="ctr"/>
            <a:r>
              <a:rPr lang="zh-CN" altLang="en-US" sz="4800" b="1" dirty="0">
                <a:solidFill>
                  <a:srgbClr val="524F6A"/>
                </a:solidFill>
                <a:latin typeface="微软雅黑" panose="020B0503020204020204" pitchFamily="34" charset="-122"/>
                <a:ea typeface="微软雅黑" panose="020B0503020204020204" pitchFamily="34" charset="-122"/>
              </a:rPr>
              <a:t>电</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子</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商</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务</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的</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特</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征</a:t>
            </a:r>
          </a:p>
        </p:txBody>
      </p:sp>
      <p:cxnSp>
        <p:nvCxnSpPr>
          <p:cNvPr id="40" name="直接连接符 39">
            <a:extLst>
              <a:ext uri="{FF2B5EF4-FFF2-40B4-BE49-F238E27FC236}">
                <a16:creationId xmlns:a16="http://schemas.microsoft.com/office/drawing/2014/main" id="{A05532F2-1554-4724-BC5B-9EA16646D3FA}"/>
              </a:ext>
            </a:extLst>
          </p:cNvPr>
          <p:cNvCxnSpPr/>
          <p:nvPr/>
        </p:nvCxnSpPr>
        <p:spPr>
          <a:xfrm>
            <a:off x="936366" y="541971"/>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265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电子商务的发展历程</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327307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3213A5A-E2C7-47F5-90FB-3D56C67281C8}"/>
              </a:ext>
            </a:extLst>
          </p:cNvPr>
          <p:cNvSpPr/>
          <p:nvPr/>
        </p:nvSpPr>
        <p:spPr>
          <a:xfrm>
            <a:off x="0" y="1034704"/>
            <a:ext cx="12192000" cy="1323014"/>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962676" y="1296358"/>
            <a:ext cx="8266648" cy="799706"/>
          </a:xfrm>
          <a:prstGeom prst="rect">
            <a:avLst/>
          </a:prstGeom>
        </p:spPr>
        <p:txBody>
          <a:bodyPr wrap="square">
            <a:spAutoFit/>
          </a:bodyPr>
          <a:lstStyle/>
          <a:p>
            <a:pPr algn="ctr">
              <a:lnSpc>
                <a:spcPct val="120000"/>
              </a:lnSpc>
            </a:pP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国电子商务发展至今已经经过了</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20</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多个年头，其发展大致可以分为以下几个阶段：萌芽期、雏形期、回暖期、奔跑期与融合期</a:t>
            </a:r>
            <a:endParaRPr lang="en-US" sz="20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nvGrpSpPr>
          <p:cNvPr id="13" name="Group 7"/>
          <p:cNvGrpSpPr/>
          <p:nvPr/>
        </p:nvGrpSpPr>
        <p:grpSpPr>
          <a:xfrm>
            <a:off x="3996782" y="323639"/>
            <a:ext cx="4198433" cy="523220"/>
            <a:chOff x="3428991" y="2714626"/>
            <a:chExt cx="4198433" cy="523220"/>
          </a:xfrm>
        </p:grpSpPr>
        <p:sp>
          <p:nvSpPr>
            <p:cNvPr id="14" name="Rectangle 20"/>
            <p:cNvSpPr/>
            <p:nvPr/>
          </p:nvSpPr>
          <p:spPr>
            <a:xfrm>
              <a:off x="3428991" y="2714626"/>
              <a:ext cx="4198433" cy="523220"/>
            </a:xfrm>
            <a:prstGeom prst="rect">
              <a:avLst/>
            </a:prstGeom>
          </p:spPr>
          <p:txBody>
            <a:bodyPr wrap="square">
              <a:spAutoFit/>
            </a:bodyPr>
            <a:lstStyle/>
            <a:p>
              <a:pPr algn="ctr"/>
              <a:r>
                <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rPr>
                <a:t>电子商务的发展历程</a:t>
              </a:r>
              <a:endParaRPr lang="id-ID"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cxnSp>
          <p:nvCxnSpPr>
            <p:cNvPr id="15" name="Straight Connector 25"/>
            <p:cNvCxnSpPr>
              <a:cxnSpLocks/>
            </p:cNvCxnSpPr>
            <p:nvPr/>
          </p:nvCxnSpPr>
          <p:spPr>
            <a:xfrm rot="5400000">
              <a:off x="7250423"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31"/>
            <p:cNvCxnSpPr/>
            <p:nvPr/>
          </p:nvCxnSpPr>
          <p:spPr>
            <a:xfrm rot="5400000">
              <a:off x="3537340"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7" name="图片 16">
            <a:extLst>
              <a:ext uri="{FF2B5EF4-FFF2-40B4-BE49-F238E27FC236}">
                <a16:creationId xmlns:a16="http://schemas.microsoft.com/office/drawing/2014/main" id="{B3A83D77-F315-454A-B1A0-9E0B973843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8154" y="2565593"/>
            <a:ext cx="6255692" cy="3999464"/>
          </a:xfrm>
          <a:prstGeom prst="rect">
            <a:avLst/>
          </a:prstGeom>
          <a:ln w="76200">
            <a:noFill/>
          </a:ln>
        </p:spPr>
      </p:pic>
    </p:spTree>
    <p:extLst>
      <p:ext uri="{BB962C8B-B14F-4D97-AF65-F5344CB8AC3E}">
        <p14:creationId xmlns:p14="http://schemas.microsoft.com/office/powerpoint/2010/main" val="1919372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de2957c-41a6-4efc-9d05-3e49b3770d2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342495A-FCF3-45F2-952A-23130EAC8CED}"/>
              </a:ext>
            </a:extLst>
          </p:cNvPr>
          <p:cNvGrpSpPr>
            <a:grpSpLocks noChangeAspect="1"/>
          </p:cNvGrpSpPr>
          <p:nvPr>
            <p:custDataLst>
              <p:tags r:id="rId1"/>
            </p:custDataLst>
          </p:nvPr>
        </p:nvGrpSpPr>
        <p:grpSpPr>
          <a:xfrm>
            <a:off x="861833" y="897141"/>
            <a:ext cx="9976126" cy="4763608"/>
            <a:chOff x="1107937" y="1192976"/>
            <a:chExt cx="9976126" cy="4763608"/>
          </a:xfrm>
        </p:grpSpPr>
        <p:sp>
          <p:nvSpPr>
            <p:cNvPr id="4" name="íšľíḍè">
              <a:extLst>
                <a:ext uri="{FF2B5EF4-FFF2-40B4-BE49-F238E27FC236}">
                  <a16:creationId xmlns:a16="http://schemas.microsoft.com/office/drawing/2014/main" id="{03753C94-C91D-4A6A-A511-0FAA3209908E}"/>
                </a:ext>
              </a:extLst>
            </p:cNvPr>
            <p:cNvSpPr/>
            <p:nvPr/>
          </p:nvSpPr>
          <p:spPr>
            <a:xfrm flipV="1">
              <a:off x="3938760" y="3269548"/>
              <a:ext cx="1691792" cy="1430977"/>
            </a:xfrm>
            <a:prstGeom prst="rect">
              <a:avLst/>
            </a:prstGeom>
            <a:solidFill>
              <a:srgbClr val="48B49C"/>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5" name="iŝļíḓè">
              <a:extLst>
                <a:ext uri="{FF2B5EF4-FFF2-40B4-BE49-F238E27FC236}">
                  <a16:creationId xmlns:a16="http://schemas.microsoft.com/office/drawing/2014/main" id="{0D934ED4-0C87-4CE4-B5A8-AB0006B1E478}"/>
                </a:ext>
              </a:extLst>
            </p:cNvPr>
            <p:cNvSpPr/>
            <p:nvPr/>
          </p:nvSpPr>
          <p:spPr bwMode="auto">
            <a:xfrm>
              <a:off x="4479992" y="3129808"/>
              <a:ext cx="609329" cy="609329"/>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48B49C"/>
            </a:solidFill>
            <a:ln>
              <a:noFill/>
            </a:ln>
            <a:extLst/>
          </p:spPr>
          <p:txBody>
            <a:bodyPr anchor="ctr"/>
            <a:lstStyle/>
            <a:p>
              <a:pPr algn="ctr"/>
              <a:endParaRPr>
                <a:ea typeface="微软雅黑" panose="020B0503020204020204" pitchFamily="34" charset="-122"/>
              </a:endParaRPr>
            </a:p>
          </p:txBody>
        </p:sp>
        <p:sp>
          <p:nvSpPr>
            <p:cNvPr id="6" name="îSḷîḑè">
              <a:extLst>
                <a:ext uri="{FF2B5EF4-FFF2-40B4-BE49-F238E27FC236}">
                  <a16:creationId xmlns:a16="http://schemas.microsoft.com/office/drawing/2014/main" id="{834C265A-A399-47FD-A2AE-468493E5FA35}"/>
                </a:ext>
              </a:extLst>
            </p:cNvPr>
            <p:cNvSpPr txBox="1"/>
            <p:nvPr/>
          </p:nvSpPr>
          <p:spPr bwMode="auto">
            <a:xfrm>
              <a:off x="4339071" y="2648349"/>
              <a:ext cx="891170" cy="369332"/>
            </a:xfrm>
            <a:prstGeom prst="rect">
              <a:avLst/>
            </a:prstGeom>
            <a:noFill/>
            <a:extLst/>
          </p:spPr>
          <p:txBody>
            <a:bodyPr wrap="none" lIns="0" tIns="0" rIns="0" bIns="0" anchor="ctr">
              <a:normAutofit/>
            </a:bodyPr>
            <a:lstStyle/>
            <a:p>
              <a:r>
                <a:rPr lang="en-US" altLang="ko-KR" sz="2400" b="1" dirty="0">
                  <a:solidFill>
                    <a:srgbClr val="48B49C"/>
                  </a:solidFill>
                  <a:latin typeface="微软雅黑" panose="020B0503020204020204" pitchFamily="34" charset="-122"/>
                  <a:ea typeface="微软雅黑" panose="020B0503020204020204" pitchFamily="34" charset="-122"/>
                </a:rPr>
                <a:t>1997</a:t>
              </a:r>
              <a:endParaRPr lang="en-US" altLang="ko-KR" sz="2400" b="1" dirty="0">
                <a:solidFill>
                  <a:srgbClr val="48B49C"/>
                </a:solidFill>
                <a:effectLst/>
                <a:latin typeface="微软雅黑" panose="020B0503020204020204" pitchFamily="34" charset="-122"/>
                <a:ea typeface="微软雅黑" panose="020B0503020204020204" pitchFamily="34" charset="-122"/>
              </a:endParaRPr>
            </a:p>
          </p:txBody>
        </p:sp>
        <p:sp>
          <p:nvSpPr>
            <p:cNvPr id="27" name="iṧḻïďe">
              <a:extLst>
                <a:ext uri="{FF2B5EF4-FFF2-40B4-BE49-F238E27FC236}">
                  <a16:creationId xmlns:a16="http://schemas.microsoft.com/office/drawing/2014/main" id="{4D5C24C6-4DD0-4193-AD42-019C1134797B}"/>
                </a:ext>
              </a:extLst>
            </p:cNvPr>
            <p:cNvSpPr txBox="1"/>
            <p:nvPr/>
          </p:nvSpPr>
          <p:spPr bwMode="auto">
            <a:xfrm>
              <a:off x="3730625" y="4325964"/>
              <a:ext cx="2108063" cy="90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a:lnSpc>
                  <a:spcPct val="120000"/>
                </a:lnSpc>
                <a:spcBef>
                  <a:spcPct val="0"/>
                </a:spcBef>
                <a:buFont typeface="Wingdings" panose="05000000000000000000" pitchFamily="2" charset="2"/>
                <a:buChar char="u"/>
              </a:pPr>
              <a:r>
                <a:rPr lang="zh-CN" altLang="en-US" sz="1600" dirty="0">
                  <a:solidFill>
                    <a:schemeClr val="tx1">
                      <a:lumMod val="75000"/>
                      <a:lumOff val="25000"/>
                    </a:schemeClr>
                  </a:solidFill>
                  <a:ea typeface="微软雅黑" panose="020B0503020204020204" pitchFamily="34" charset="-122"/>
                </a:rPr>
                <a:t>各省成立信息化小组</a:t>
              </a:r>
              <a:endParaRPr lang="en-US" altLang="zh-CN" sz="1600" dirty="0">
                <a:solidFill>
                  <a:schemeClr val="tx1">
                    <a:lumMod val="75000"/>
                    <a:lumOff val="25000"/>
                  </a:schemeClr>
                </a:solidFill>
                <a:ea typeface="微软雅黑" panose="020B0503020204020204" pitchFamily="34" charset="-122"/>
              </a:endParaRPr>
            </a:p>
            <a:p>
              <a:pPr marL="285750" indent="-285750">
                <a:lnSpc>
                  <a:spcPct val="120000"/>
                </a:lnSpc>
                <a:spcBef>
                  <a:spcPct val="0"/>
                </a:spcBef>
                <a:buFont typeface="Wingdings" panose="05000000000000000000" pitchFamily="2" charset="2"/>
                <a:buChar char="u"/>
              </a:pPr>
              <a:r>
                <a:rPr lang="en-US" altLang="zh-CN" sz="1600" dirty="0">
                  <a:solidFill>
                    <a:schemeClr val="tx1">
                      <a:lumMod val="75000"/>
                      <a:lumOff val="25000"/>
                    </a:schemeClr>
                  </a:solidFill>
                  <a:ea typeface="微软雅黑" panose="020B0503020204020204" pitchFamily="34" charset="-122"/>
                </a:rPr>
                <a:t>B2B</a:t>
              </a:r>
              <a:r>
                <a:rPr lang="zh-CN" altLang="en-US" sz="1600" dirty="0">
                  <a:solidFill>
                    <a:schemeClr val="tx1">
                      <a:lumMod val="75000"/>
                      <a:lumOff val="25000"/>
                    </a:schemeClr>
                  </a:solidFill>
                  <a:ea typeface="微软雅黑" panose="020B0503020204020204" pitchFamily="34" charset="-122"/>
                </a:rPr>
                <a:t>中国化工网上线</a:t>
              </a:r>
              <a:endParaRPr lang="en-US" altLang="zh-CN" sz="1600" dirty="0">
                <a:solidFill>
                  <a:schemeClr val="tx1">
                    <a:lumMod val="75000"/>
                    <a:lumOff val="25000"/>
                  </a:schemeClr>
                </a:solidFill>
                <a:ea typeface="微软雅黑" panose="020B0503020204020204" pitchFamily="34" charset="-122"/>
              </a:endParaRPr>
            </a:p>
          </p:txBody>
        </p:sp>
        <p:sp>
          <p:nvSpPr>
            <p:cNvPr id="8" name="îş1îḑè">
              <a:extLst>
                <a:ext uri="{FF2B5EF4-FFF2-40B4-BE49-F238E27FC236}">
                  <a16:creationId xmlns:a16="http://schemas.microsoft.com/office/drawing/2014/main" id="{125C6E5E-7712-448D-96D3-7E6B98E66B3E}"/>
                </a:ext>
              </a:extLst>
            </p:cNvPr>
            <p:cNvSpPr/>
            <p:nvPr/>
          </p:nvSpPr>
          <p:spPr>
            <a:xfrm flipV="1">
              <a:off x="9184135" y="1820127"/>
              <a:ext cx="1691792" cy="1430977"/>
            </a:xfrm>
            <a:prstGeom prst="rect">
              <a:avLst/>
            </a:prstGeom>
            <a:solidFill>
              <a:srgbClr val="A5779E"/>
            </a:solidFill>
            <a:ln>
              <a:noFill/>
            </a:ln>
            <a:scene3d>
              <a:camera prst="perspectiveRelaxed" fov="5700000">
                <a:rot lat="16800000" lon="0" rev="0"/>
              </a:camera>
              <a:lightRig rig="soft" dir="t">
                <a:rot lat="0" lon="0" rev="4800000"/>
              </a:lightRig>
            </a:scene3d>
            <a:sp3d extrusionH="57150" prstMaterial="plastic">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 name="îṡḻíde">
              <a:extLst>
                <a:ext uri="{FF2B5EF4-FFF2-40B4-BE49-F238E27FC236}">
                  <a16:creationId xmlns:a16="http://schemas.microsoft.com/office/drawing/2014/main" id="{9E962448-5EAD-4EDB-8BF6-FD147362EDCE}"/>
                </a:ext>
              </a:extLst>
            </p:cNvPr>
            <p:cNvSpPr/>
            <p:nvPr/>
          </p:nvSpPr>
          <p:spPr bwMode="auto">
            <a:xfrm>
              <a:off x="9725367" y="1688331"/>
              <a:ext cx="609329" cy="609329"/>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A5779E"/>
            </a:solidFill>
            <a:ln>
              <a:noFill/>
            </a:ln>
            <a:extLst/>
          </p:spPr>
          <p:txBody>
            <a:bodyPr anchor="ctr"/>
            <a:lstStyle/>
            <a:p>
              <a:pPr algn="ctr"/>
              <a:endParaRPr>
                <a:ea typeface="微软雅黑" panose="020B0503020204020204" pitchFamily="34" charset="-122"/>
              </a:endParaRPr>
            </a:p>
          </p:txBody>
        </p:sp>
        <p:sp>
          <p:nvSpPr>
            <p:cNvPr id="10" name="ïś1ïďe">
              <a:extLst>
                <a:ext uri="{FF2B5EF4-FFF2-40B4-BE49-F238E27FC236}">
                  <a16:creationId xmlns:a16="http://schemas.microsoft.com/office/drawing/2014/main" id="{F4365E98-1530-4992-B972-A35765240A0B}"/>
                </a:ext>
              </a:extLst>
            </p:cNvPr>
            <p:cNvSpPr txBox="1"/>
            <p:nvPr/>
          </p:nvSpPr>
          <p:spPr bwMode="auto">
            <a:xfrm>
              <a:off x="9585631" y="1192976"/>
              <a:ext cx="888801" cy="369332"/>
            </a:xfrm>
            <a:prstGeom prst="rect">
              <a:avLst/>
            </a:prstGeom>
            <a:noFill/>
            <a:extLst/>
          </p:spPr>
          <p:txBody>
            <a:bodyPr wrap="none" lIns="0" tIns="0" rIns="0" bIns="0" anchor="ctr">
              <a:normAutofit/>
            </a:bodyPr>
            <a:lstStyle/>
            <a:p>
              <a:r>
                <a:rPr lang="en-US" altLang="ko-KR" sz="2400" b="1" dirty="0">
                  <a:solidFill>
                    <a:srgbClr val="A5779E"/>
                  </a:solidFill>
                  <a:latin typeface="微软雅黑" panose="020B0503020204020204" pitchFamily="34" charset="-122"/>
                  <a:ea typeface="微软雅黑" panose="020B0503020204020204" pitchFamily="34" charset="-122"/>
                </a:rPr>
                <a:t>1999</a:t>
              </a:r>
              <a:endParaRPr lang="en-US" altLang="ko-KR" sz="2400" b="1" dirty="0">
                <a:solidFill>
                  <a:srgbClr val="A5779E"/>
                </a:solidFill>
                <a:effectLst/>
                <a:latin typeface="微软雅黑" panose="020B0503020204020204" pitchFamily="34" charset="-122"/>
                <a:ea typeface="微软雅黑" panose="020B0503020204020204" pitchFamily="34" charset="-122"/>
              </a:endParaRPr>
            </a:p>
          </p:txBody>
        </p:sp>
        <p:sp>
          <p:nvSpPr>
            <p:cNvPr id="25" name="iṩḷïḋé">
              <a:extLst>
                <a:ext uri="{FF2B5EF4-FFF2-40B4-BE49-F238E27FC236}">
                  <a16:creationId xmlns:a16="http://schemas.microsoft.com/office/drawing/2014/main" id="{4D5C24C6-4DD0-4193-AD42-019C1134797B}"/>
                </a:ext>
              </a:extLst>
            </p:cNvPr>
            <p:cNvSpPr txBox="1"/>
            <p:nvPr/>
          </p:nvSpPr>
          <p:spPr bwMode="auto">
            <a:xfrm>
              <a:off x="8976000" y="2876543"/>
              <a:ext cx="2108063" cy="90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a:lnSpc>
                  <a:spcPct val="120000"/>
                </a:lnSpc>
                <a:spcBef>
                  <a:spcPct val="0"/>
                </a:spcBef>
                <a:buFont typeface="Wingdings" panose="05000000000000000000" pitchFamily="2" charset="2"/>
                <a:buChar char="u"/>
              </a:pPr>
              <a:r>
                <a:rPr lang="en-US" altLang="zh-CN" sz="1600" dirty="0">
                  <a:solidFill>
                    <a:schemeClr val="tx1">
                      <a:lumMod val="75000"/>
                      <a:lumOff val="25000"/>
                    </a:schemeClr>
                  </a:solidFill>
                  <a:ea typeface="微软雅黑" panose="020B0503020204020204" pitchFamily="34" charset="-122"/>
                </a:rPr>
                <a:t>9</a:t>
              </a:r>
              <a:r>
                <a:rPr lang="zh-CN" altLang="en-US" sz="1600" dirty="0">
                  <a:solidFill>
                    <a:schemeClr val="tx1">
                      <a:lumMod val="75000"/>
                      <a:lumOff val="25000"/>
                    </a:schemeClr>
                  </a:solidFill>
                  <a:ea typeface="微软雅黑" panose="020B0503020204020204" pitchFamily="34" charset="-122"/>
                </a:rPr>
                <a:t>月阿里巴巴成立</a:t>
              </a:r>
              <a:endParaRPr lang="en-US" altLang="zh-CN" sz="1600" dirty="0">
                <a:solidFill>
                  <a:schemeClr val="tx1">
                    <a:lumMod val="75000"/>
                    <a:lumOff val="25000"/>
                  </a:schemeClr>
                </a:solidFill>
                <a:ea typeface="微软雅黑" panose="020B0503020204020204" pitchFamily="34" charset="-122"/>
              </a:endParaRPr>
            </a:p>
            <a:p>
              <a:pPr marL="285750" indent="-285750">
                <a:lnSpc>
                  <a:spcPct val="120000"/>
                </a:lnSpc>
                <a:spcBef>
                  <a:spcPct val="0"/>
                </a:spcBef>
                <a:buFont typeface="Wingdings" panose="05000000000000000000" pitchFamily="2" charset="2"/>
                <a:buChar char="u"/>
              </a:pPr>
              <a:r>
                <a:rPr lang="en-US" altLang="zh-CN" sz="1600" dirty="0">
                  <a:solidFill>
                    <a:schemeClr val="tx1">
                      <a:lumMod val="75000"/>
                      <a:lumOff val="25000"/>
                    </a:schemeClr>
                  </a:solidFill>
                  <a:ea typeface="微软雅黑" panose="020B0503020204020204" pitchFamily="34" charset="-122"/>
                </a:rPr>
                <a:t>11</a:t>
              </a:r>
              <a:r>
                <a:rPr lang="zh-CN" altLang="en-US" sz="1600" dirty="0">
                  <a:solidFill>
                    <a:schemeClr val="tx1">
                      <a:lumMod val="75000"/>
                      <a:lumOff val="25000"/>
                    </a:schemeClr>
                  </a:solidFill>
                  <a:ea typeface="微软雅黑" panose="020B0503020204020204" pitchFamily="34" charset="-122"/>
                </a:rPr>
                <a:t>月当当网上线</a:t>
              </a:r>
              <a:endParaRPr lang="en-US" altLang="zh-CN" sz="1600" dirty="0">
                <a:solidFill>
                  <a:schemeClr val="tx1">
                    <a:lumMod val="75000"/>
                    <a:lumOff val="25000"/>
                  </a:schemeClr>
                </a:solidFill>
                <a:ea typeface="微软雅黑" panose="020B0503020204020204" pitchFamily="34" charset="-122"/>
              </a:endParaRPr>
            </a:p>
          </p:txBody>
        </p:sp>
        <p:sp>
          <p:nvSpPr>
            <p:cNvPr id="12" name="îṡḷíḓê">
              <a:extLst>
                <a:ext uri="{FF2B5EF4-FFF2-40B4-BE49-F238E27FC236}">
                  <a16:creationId xmlns:a16="http://schemas.microsoft.com/office/drawing/2014/main" id="{4C7A0291-0042-453D-9DF2-00552B1563E7}"/>
                </a:ext>
              </a:extLst>
            </p:cNvPr>
            <p:cNvSpPr/>
            <p:nvPr/>
          </p:nvSpPr>
          <p:spPr>
            <a:xfrm flipV="1">
              <a:off x="6561448" y="2547047"/>
              <a:ext cx="1691792" cy="1430977"/>
            </a:xfrm>
            <a:prstGeom prst="rect">
              <a:avLst/>
            </a:prstGeom>
            <a:solidFill>
              <a:srgbClr val="FF6E55"/>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3" name="isľíďe">
              <a:extLst>
                <a:ext uri="{FF2B5EF4-FFF2-40B4-BE49-F238E27FC236}">
                  <a16:creationId xmlns:a16="http://schemas.microsoft.com/office/drawing/2014/main" id="{2E3CA37D-1DDF-4AC7-8752-87B5E5058BAB}"/>
                </a:ext>
              </a:extLst>
            </p:cNvPr>
            <p:cNvSpPr/>
            <p:nvPr/>
          </p:nvSpPr>
          <p:spPr bwMode="auto">
            <a:xfrm>
              <a:off x="7102680" y="2351017"/>
              <a:ext cx="609329" cy="609329"/>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FF6E55"/>
            </a:solidFill>
            <a:ln>
              <a:noFill/>
            </a:ln>
            <a:extLst/>
          </p:spPr>
          <p:txBody>
            <a:bodyPr anchor="ctr"/>
            <a:lstStyle/>
            <a:p>
              <a:pPr algn="ctr"/>
              <a:endParaRPr>
                <a:ea typeface="微软雅黑" panose="020B0503020204020204" pitchFamily="34" charset="-122"/>
              </a:endParaRPr>
            </a:p>
          </p:txBody>
        </p:sp>
        <p:sp>
          <p:nvSpPr>
            <p:cNvPr id="14" name="íṣḷiḋê">
              <a:extLst>
                <a:ext uri="{FF2B5EF4-FFF2-40B4-BE49-F238E27FC236}">
                  <a16:creationId xmlns:a16="http://schemas.microsoft.com/office/drawing/2014/main" id="{05FBA7C5-7868-4F76-8E62-1322AFAE690E}"/>
                </a:ext>
              </a:extLst>
            </p:cNvPr>
            <p:cNvSpPr txBox="1"/>
            <p:nvPr/>
          </p:nvSpPr>
          <p:spPr bwMode="auto">
            <a:xfrm>
              <a:off x="6996126" y="1922464"/>
              <a:ext cx="822437" cy="369332"/>
            </a:xfrm>
            <a:prstGeom prst="rect">
              <a:avLst/>
            </a:prstGeom>
            <a:noFill/>
            <a:extLst/>
          </p:spPr>
          <p:txBody>
            <a:bodyPr wrap="none" lIns="0" tIns="0" rIns="0" bIns="0" anchor="ctr">
              <a:normAutofit/>
            </a:bodyPr>
            <a:lstStyle/>
            <a:p>
              <a:r>
                <a:rPr lang="en-US" altLang="ko-KR" sz="2400" b="1" dirty="0">
                  <a:solidFill>
                    <a:srgbClr val="FF6E55"/>
                  </a:solidFill>
                  <a:latin typeface="微软雅黑" panose="020B0503020204020204" pitchFamily="34" charset="-122"/>
                  <a:ea typeface="微软雅黑" panose="020B0503020204020204" pitchFamily="34" charset="-122"/>
                </a:rPr>
                <a:t>1998</a:t>
              </a:r>
              <a:endParaRPr lang="en-US" altLang="ko-KR" sz="2400" b="1" dirty="0">
                <a:solidFill>
                  <a:srgbClr val="FF6E55"/>
                </a:solidFill>
                <a:effectLst/>
                <a:latin typeface="微软雅黑" panose="020B0503020204020204" pitchFamily="34" charset="-122"/>
                <a:ea typeface="微软雅黑" panose="020B0503020204020204" pitchFamily="34" charset="-122"/>
              </a:endParaRPr>
            </a:p>
          </p:txBody>
        </p:sp>
        <p:sp>
          <p:nvSpPr>
            <p:cNvPr id="23" name="işḻïḍe">
              <a:extLst>
                <a:ext uri="{FF2B5EF4-FFF2-40B4-BE49-F238E27FC236}">
                  <a16:creationId xmlns:a16="http://schemas.microsoft.com/office/drawing/2014/main" id="{4D5C24C6-4DD0-4193-AD42-019C1134797B}"/>
                </a:ext>
              </a:extLst>
            </p:cNvPr>
            <p:cNvSpPr txBox="1"/>
            <p:nvPr/>
          </p:nvSpPr>
          <p:spPr bwMode="auto">
            <a:xfrm>
              <a:off x="6353313" y="3603463"/>
              <a:ext cx="2108063" cy="90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a:lnSpc>
                  <a:spcPct val="120000"/>
                </a:lnSpc>
                <a:spcBef>
                  <a:spcPct val="0"/>
                </a:spcBef>
                <a:buFont typeface="Wingdings" panose="05000000000000000000" pitchFamily="2" charset="2"/>
                <a:buChar char="u"/>
              </a:pPr>
              <a:r>
                <a:rPr lang="zh-CN" altLang="en-US" sz="1600" dirty="0">
                  <a:solidFill>
                    <a:schemeClr val="tx1">
                      <a:lumMod val="75000"/>
                      <a:lumOff val="25000"/>
                    </a:schemeClr>
                  </a:solidFill>
                  <a:ea typeface="微软雅黑" panose="020B0503020204020204" pitchFamily="34" charset="-122"/>
                </a:rPr>
                <a:t>中国第一笔互联网交易完成</a:t>
              </a:r>
              <a:endParaRPr lang="en-US" altLang="zh-CN" sz="1600" dirty="0">
                <a:solidFill>
                  <a:schemeClr val="tx1">
                    <a:lumMod val="75000"/>
                    <a:lumOff val="25000"/>
                  </a:schemeClr>
                </a:solidFill>
                <a:ea typeface="微软雅黑" panose="020B0503020204020204" pitchFamily="34" charset="-122"/>
              </a:endParaRPr>
            </a:p>
            <a:p>
              <a:pPr marL="285750" indent="-285750">
                <a:lnSpc>
                  <a:spcPct val="120000"/>
                </a:lnSpc>
                <a:spcBef>
                  <a:spcPct val="0"/>
                </a:spcBef>
                <a:buFont typeface="Wingdings" panose="05000000000000000000" pitchFamily="2" charset="2"/>
                <a:buChar char="u"/>
              </a:pPr>
              <a:r>
                <a:rPr lang="zh-CN" altLang="en-US" sz="1600" dirty="0">
                  <a:solidFill>
                    <a:schemeClr val="tx1">
                      <a:lumMod val="75000"/>
                      <a:lumOff val="25000"/>
                    </a:schemeClr>
                  </a:solidFill>
                  <a:ea typeface="微软雅黑" panose="020B0503020204020204" pitchFamily="34" charset="-122"/>
                </a:rPr>
                <a:t>腾讯成立</a:t>
              </a:r>
              <a:endParaRPr lang="en-US" altLang="zh-CN" sz="1600" dirty="0">
                <a:solidFill>
                  <a:schemeClr val="tx1">
                    <a:lumMod val="75000"/>
                    <a:lumOff val="25000"/>
                  </a:schemeClr>
                </a:solidFill>
                <a:ea typeface="微软雅黑" panose="020B0503020204020204" pitchFamily="34" charset="-122"/>
              </a:endParaRPr>
            </a:p>
          </p:txBody>
        </p:sp>
        <p:sp>
          <p:nvSpPr>
            <p:cNvPr id="16" name="ïṧ1íḓê">
              <a:extLst>
                <a:ext uri="{FF2B5EF4-FFF2-40B4-BE49-F238E27FC236}">
                  <a16:creationId xmlns:a16="http://schemas.microsoft.com/office/drawing/2014/main" id="{01A9D820-129C-4D58-98E2-8D11C6F76277}"/>
                </a:ext>
              </a:extLst>
            </p:cNvPr>
            <p:cNvSpPr/>
            <p:nvPr/>
          </p:nvSpPr>
          <p:spPr>
            <a:xfrm flipV="1">
              <a:off x="1316072" y="3992587"/>
              <a:ext cx="1691792" cy="1430977"/>
            </a:xfrm>
            <a:prstGeom prst="rect">
              <a:avLst/>
            </a:prstGeom>
            <a:solidFill>
              <a:srgbClr val="1B6AA2"/>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7" name="íṩļiḓé">
              <a:extLst>
                <a:ext uri="{FF2B5EF4-FFF2-40B4-BE49-F238E27FC236}">
                  <a16:creationId xmlns:a16="http://schemas.microsoft.com/office/drawing/2014/main" id="{2A2223B3-54DC-4712-BBD5-04805E0CEECA}"/>
                </a:ext>
              </a:extLst>
            </p:cNvPr>
            <p:cNvSpPr/>
            <p:nvPr/>
          </p:nvSpPr>
          <p:spPr bwMode="auto">
            <a:xfrm>
              <a:off x="1857304" y="3784124"/>
              <a:ext cx="609329" cy="609329"/>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1B6AA2"/>
            </a:solidFill>
            <a:ln>
              <a:noFill/>
            </a:ln>
            <a:extLst/>
          </p:spPr>
          <p:txBody>
            <a:bodyPr anchor="ctr"/>
            <a:lstStyle/>
            <a:p>
              <a:pPr algn="ctr"/>
              <a:endParaRPr>
                <a:ea typeface="微软雅黑" panose="020B0503020204020204" pitchFamily="34" charset="-122"/>
              </a:endParaRPr>
            </a:p>
          </p:txBody>
        </p:sp>
        <p:sp>
          <p:nvSpPr>
            <p:cNvPr id="18" name="ïṣļïḋè">
              <a:extLst>
                <a:ext uri="{FF2B5EF4-FFF2-40B4-BE49-F238E27FC236}">
                  <a16:creationId xmlns:a16="http://schemas.microsoft.com/office/drawing/2014/main" id="{978A6EBE-00C0-4F6F-A0C2-13DCFD684F67}"/>
                </a:ext>
              </a:extLst>
            </p:cNvPr>
            <p:cNvSpPr txBox="1"/>
            <p:nvPr/>
          </p:nvSpPr>
          <p:spPr bwMode="auto">
            <a:xfrm>
              <a:off x="1717568" y="3368478"/>
              <a:ext cx="888801" cy="369332"/>
            </a:xfrm>
            <a:prstGeom prst="rect">
              <a:avLst/>
            </a:prstGeom>
            <a:noFill/>
            <a:extLst/>
          </p:spPr>
          <p:txBody>
            <a:bodyPr wrap="none" lIns="0" tIns="0" rIns="0" bIns="0" anchor="ctr">
              <a:normAutofit/>
            </a:bodyPr>
            <a:lstStyle/>
            <a:p>
              <a:r>
                <a:rPr lang="en-US" altLang="zh-CN" sz="2400" b="1" dirty="0">
                  <a:solidFill>
                    <a:srgbClr val="1B6AA2"/>
                  </a:solidFill>
                  <a:latin typeface="微软雅黑" panose="020B0503020204020204" pitchFamily="34" charset="-122"/>
                  <a:ea typeface="微软雅黑" panose="020B0503020204020204" pitchFamily="34" charset="-122"/>
                </a:rPr>
                <a:t>1996</a:t>
              </a:r>
              <a:endParaRPr lang="en-US" altLang="ko-KR" sz="2400" b="1" dirty="0">
                <a:solidFill>
                  <a:srgbClr val="1B6AA2"/>
                </a:solidFill>
                <a:effectLst/>
                <a:latin typeface="微软雅黑" panose="020B0503020204020204" pitchFamily="34" charset="-122"/>
                <a:ea typeface="微软雅黑" panose="020B0503020204020204" pitchFamily="34" charset="-122"/>
              </a:endParaRPr>
            </a:p>
          </p:txBody>
        </p:sp>
        <p:sp>
          <p:nvSpPr>
            <p:cNvPr id="21" name="îşľíḋé">
              <a:extLst>
                <a:ext uri="{FF2B5EF4-FFF2-40B4-BE49-F238E27FC236}">
                  <a16:creationId xmlns:a16="http://schemas.microsoft.com/office/drawing/2014/main" id="{4D5C24C6-4DD0-4193-AD42-019C1134797B}"/>
                </a:ext>
              </a:extLst>
            </p:cNvPr>
            <p:cNvSpPr txBox="1"/>
            <p:nvPr/>
          </p:nvSpPr>
          <p:spPr bwMode="auto">
            <a:xfrm>
              <a:off x="1107937" y="5049003"/>
              <a:ext cx="2108063" cy="90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a:lnSpc>
                  <a:spcPct val="120000"/>
                </a:lnSpc>
                <a:spcBef>
                  <a:spcPct val="0"/>
                </a:spcBef>
                <a:buFont typeface="Wingdings" panose="05000000000000000000" pitchFamily="2" charset="2"/>
                <a:buChar char="u"/>
              </a:pPr>
              <a:r>
                <a:rPr lang="zh-CN" altLang="en-US" sz="1600" dirty="0">
                  <a:solidFill>
                    <a:schemeClr val="tx1">
                      <a:lumMod val="75000"/>
                      <a:lumOff val="25000"/>
                    </a:schemeClr>
                  </a:solidFill>
                  <a:ea typeface="微软雅黑" panose="020B0503020204020204" pitchFamily="34" charset="-122"/>
                </a:rPr>
                <a:t>国家信息化工作领导小组成立</a:t>
              </a:r>
              <a:endParaRPr lang="en-US" altLang="zh-CN" sz="1600" dirty="0">
                <a:solidFill>
                  <a:schemeClr val="tx1">
                    <a:lumMod val="75000"/>
                    <a:lumOff val="25000"/>
                  </a:schemeClr>
                </a:solidFill>
                <a:ea typeface="微软雅黑" panose="020B0503020204020204" pitchFamily="34" charset="-122"/>
              </a:endParaRPr>
            </a:p>
            <a:p>
              <a:pPr marL="285750" indent="-285750">
                <a:lnSpc>
                  <a:spcPct val="120000"/>
                </a:lnSpc>
                <a:spcBef>
                  <a:spcPct val="0"/>
                </a:spcBef>
                <a:buFont typeface="Wingdings" panose="05000000000000000000" pitchFamily="2" charset="2"/>
                <a:buChar char="u"/>
              </a:pPr>
              <a:r>
                <a:rPr lang="zh-CN" altLang="en-US" sz="1600" dirty="0">
                  <a:solidFill>
                    <a:schemeClr val="tx1">
                      <a:lumMod val="75000"/>
                      <a:lumOff val="25000"/>
                    </a:schemeClr>
                  </a:solidFill>
                  <a:ea typeface="微软雅黑" panose="020B0503020204020204" pitchFamily="34" charset="-122"/>
                </a:rPr>
                <a:t>我国电子商务时代正式开启</a:t>
              </a:r>
              <a:endParaRPr lang="en-US" altLang="zh-CN" sz="1600" dirty="0">
                <a:solidFill>
                  <a:schemeClr val="tx1">
                    <a:lumMod val="75000"/>
                    <a:lumOff val="25000"/>
                  </a:schemeClr>
                </a:solidFill>
                <a:ea typeface="微软雅黑" panose="020B0503020204020204" pitchFamily="34" charset="-122"/>
              </a:endParaRPr>
            </a:p>
          </p:txBody>
        </p:sp>
      </p:grpSp>
      <p:sp>
        <p:nvSpPr>
          <p:cNvPr id="28" name="文本框 27">
            <a:extLst>
              <a:ext uri="{FF2B5EF4-FFF2-40B4-BE49-F238E27FC236}">
                <a16:creationId xmlns:a16="http://schemas.microsoft.com/office/drawing/2014/main" id="{BDCE1753-5BF3-4433-9B98-3722571D1B8A}"/>
              </a:ext>
            </a:extLst>
          </p:cNvPr>
          <p:cNvSpPr txBox="1"/>
          <p:nvPr/>
        </p:nvSpPr>
        <p:spPr>
          <a:xfrm>
            <a:off x="6220409" y="5495474"/>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萌芽期：</a:t>
            </a:r>
            <a:r>
              <a:rPr lang="en-US" altLang="zh-CN" sz="3600" b="1" dirty="0">
                <a:solidFill>
                  <a:srgbClr val="524F6A"/>
                </a:solidFill>
                <a:latin typeface="微软雅黑" panose="020B0503020204020204" pitchFamily="34" charset="-122"/>
                <a:ea typeface="微软雅黑" panose="020B0503020204020204" pitchFamily="34" charset="-122"/>
              </a:rPr>
              <a:t>1996-1999</a:t>
            </a:r>
            <a:r>
              <a:rPr lang="zh-CN" altLang="en-US" sz="3600" b="1" dirty="0">
                <a:solidFill>
                  <a:srgbClr val="524F6A"/>
                </a:solidFill>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1654235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šľiḑê">
            <a:extLst>
              <a:ext uri="{FF2B5EF4-FFF2-40B4-BE49-F238E27FC236}">
                <a16:creationId xmlns:a16="http://schemas.microsoft.com/office/drawing/2014/main" id="{19AF8DD5-58E5-4F23-A866-F8EC196D3AF9}"/>
              </a:ext>
            </a:extLst>
          </p:cNvPr>
          <p:cNvSpPr/>
          <p:nvPr/>
        </p:nvSpPr>
        <p:spPr>
          <a:xfrm rot="16200000">
            <a:off x="5159563" y="-157912"/>
            <a:ext cx="1870524" cy="121943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sp>
        <p:nvSpPr>
          <p:cNvPr id="6" name="ïṥ1íďe">
            <a:extLst>
              <a:ext uri="{FF2B5EF4-FFF2-40B4-BE49-F238E27FC236}">
                <a16:creationId xmlns:a16="http://schemas.microsoft.com/office/drawing/2014/main" id="{6F56683E-90DA-4AE0-A688-80219BFD0D22}"/>
              </a:ext>
            </a:extLst>
          </p:cNvPr>
          <p:cNvSpPr/>
          <p:nvPr/>
        </p:nvSpPr>
        <p:spPr bwMode="auto">
          <a:xfrm flipV="1">
            <a:off x="6933679"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7" name="îṩľîḑe">
            <a:extLst>
              <a:ext uri="{FF2B5EF4-FFF2-40B4-BE49-F238E27FC236}">
                <a16:creationId xmlns:a16="http://schemas.microsoft.com/office/drawing/2014/main" id="{0461CAC8-2AAF-42AE-8640-145BD72C7F44}"/>
              </a:ext>
            </a:extLst>
          </p:cNvPr>
          <p:cNvSpPr/>
          <p:nvPr/>
        </p:nvSpPr>
        <p:spPr bwMode="auto">
          <a:xfrm>
            <a:off x="4318614"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8" name="îṩ1iḍe">
            <a:extLst>
              <a:ext uri="{FF2B5EF4-FFF2-40B4-BE49-F238E27FC236}">
                <a16:creationId xmlns:a16="http://schemas.microsoft.com/office/drawing/2014/main" id="{8E33852F-58FD-460F-8C6E-58BC314FA2D7}"/>
              </a:ext>
            </a:extLst>
          </p:cNvPr>
          <p:cNvSpPr/>
          <p:nvPr/>
        </p:nvSpPr>
        <p:spPr bwMode="auto">
          <a:xfrm>
            <a:off x="1705090"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1B6AA2"/>
          </a:solidFill>
          <a:ln>
            <a:noFill/>
          </a:ln>
        </p:spPr>
        <p:txBody>
          <a:bodyPr lIns="90000" tIns="46800" rIns="90000" bIns="46800" anchor="ctr"/>
          <a:lstStyle/>
          <a:p>
            <a:pPr algn="ctr"/>
            <a:endParaRPr>
              <a:ea typeface="微软雅黑" panose="020B0503020204020204" pitchFamily="34" charset="-122"/>
            </a:endParaRPr>
          </a:p>
        </p:txBody>
      </p:sp>
      <p:sp>
        <p:nvSpPr>
          <p:cNvPr id="9" name="ïṥḷîḋé">
            <a:extLst>
              <a:ext uri="{FF2B5EF4-FFF2-40B4-BE49-F238E27FC236}">
                <a16:creationId xmlns:a16="http://schemas.microsoft.com/office/drawing/2014/main" id="{EDED94BC-3343-44A8-BB7A-18072D8600EE}"/>
              </a:ext>
            </a:extLst>
          </p:cNvPr>
          <p:cNvSpPr/>
          <p:nvPr/>
        </p:nvSpPr>
        <p:spPr bwMode="auto">
          <a:xfrm flipV="1">
            <a:off x="1705090"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10" name="ïšļiḑé">
            <a:extLst>
              <a:ext uri="{FF2B5EF4-FFF2-40B4-BE49-F238E27FC236}">
                <a16:creationId xmlns:a16="http://schemas.microsoft.com/office/drawing/2014/main" id="{69474F14-EEC7-48EB-A128-7E4B8CE89A08}"/>
              </a:ext>
            </a:extLst>
          </p:cNvPr>
          <p:cNvSpPr/>
          <p:nvPr/>
        </p:nvSpPr>
        <p:spPr bwMode="auto">
          <a:xfrm flipV="1">
            <a:off x="4318614"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2"/>
          </a:solidFill>
          <a:ln>
            <a:noFill/>
          </a:ln>
        </p:spPr>
        <p:txBody>
          <a:bodyPr lIns="90000" tIns="46800" rIns="90000" bIns="46800" anchor="ctr"/>
          <a:lstStyle/>
          <a:p>
            <a:pPr algn="ctr"/>
            <a:endParaRPr>
              <a:ea typeface="微软雅黑" panose="020B0503020204020204" pitchFamily="34" charset="-122"/>
            </a:endParaRPr>
          </a:p>
        </p:txBody>
      </p:sp>
      <p:sp>
        <p:nvSpPr>
          <p:cNvPr id="11" name="íślïḋè">
            <a:extLst>
              <a:ext uri="{FF2B5EF4-FFF2-40B4-BE49-F238E27FC236}">
                <a16:creationId xmlns:a16="http://schemas.microsoft.com/office/drawing/2014/main" id="{B86192B4-C417-4FF7-AEC4-76A77A320462}"/>
              </a:ext>
            </a:extLst>
          </p:cNvPr>
          <p:cNvSpPr/>
          <p:nvPr/>
        </p:nvSpPr>
        <p:spPr bwMode="auto">
          <a:xfrm>
            <a:off x="6933679"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48B49C"/>
          </a:solidFill>
          <a:ln>
            <a:noFill/>
          </a:ln>
        </p:spPr>
        <p:txBody>
          <a:bodyPr lIns="90000" tIns="46800" rIns="90000" bIns="46800" anchor="ctr"/>
          <a:lstStyle/>
          <a:p>
            <a:pPr algn="ctr"/>
            <a:endParaRPr>
              <a:ea typeface="微软雅黑" panose="020B0503020204020204" pitchFamily="34" charset="-122"/>
            </a:endParaRPr>
          </a:p>
        </p:txBody>
      </p:sp>
      <p:sp>
        <p:nvSpPr>
          <p:cNvPr id="13" name="ïṩlíḑe">
            <a:extLst>
              <a:ext uri="{FF2B5EF4-FFF2-40B4-BE49-F238E27FC236}">
                <a16:creationId xmlns:a16="http://schemas.microsoft.com/office/drawing/2014/main" id="{C96048A1-0E05-475E-8D6C-8CEF46D09B98}"/>
              </a:ext>
            </a:extLst>
          </p:cNvPr>
          <p:cNvSpPr txBox="1"/>
          <p:nvPr/>
        </p:nvSpPr>
        <p:spPr>
          <a:xfrm>
            <a:off x="2346685" y="2731986"/>
            <a:ext cx="1737992" cy="504844"/>
          </a:xfrm>
          <a:prstGeom prst="rect">
            <a:avLst/>
          </a:prstGeom>
          <a:noFill/>
        </p:spPr>
        <p:txBody>
          <a:bodyPr wrap="none" lIns="90000" tIns="46800" rIns="90000" bIns="46800" anchor="ctr" anchorCtr="1">
            <a:normAutofit/>
          </a:bodyPr>
          <a:lstStyle/>
          <a:p>
            <a:pPr algn="ctr"/>
            <a:r>
              <a:rPr lang="en-US" altLang="zh-CN" sz="2400" b="1" dirty="0">
                <a:latin typeface="微软雅黑" panose="020B0503020204020204" pitchFamily="34" charset="-122"/>
                <a:ea typeface="微软雅黑" panose="020B0503020204020204" pitchFamily="34" charset="-122"/>
              </a:rPr>
              <a:t>2000</a:t>
            </a:r>
            <a:endParaRPr lang="zh-CN" altLang="en-US" sz="2400" b="1" dirty="0">
              <a:latin typeface="微软雅黑" panose="020B0503020204020204" pitchFamily="34" charset="-122"/>
              <a:ea typeface="微软雅黑" panose="020B0503020204020204" pitchFamily="34" charset="-122"/>
            </a:endParaRPr>
          </a:p>
        </p:txBody>
      </p:sp>
      <p:sp>
        <p:nvSpPr>
          <p:cNvPr id="14" name="îsļíďé">
            <a:extLst>
              <a:ext uri="{FF2B5EF4-FFF2-40B4-BE49-F238E27FC236}">
                <a16:creationId xmlns:a16="http://schemas.microsoft.com/office/drawing/2014/main" id="{00F83C34-A65B-4EF1-90E9-EEDDA9AB3877}"/>
              </a:ext>
            </a:extLst>
          </p:cNvPr>
          <p:cNvSpPr txBox="1"/>
          <p:nvPr/>
        </p:nvSpPr>
        <p:spPr>
          <a:xfrm>
            <a:off x="4981512" y="2731986"/>
            <a:ext cx="1737992" cy="504844"/>
          </a:xfrm>
          <a:prstGeom prst="rect">
            <a:avLst/>
          </a:prstGeom>
          <a:noFill/>
        </p:spPr>
        <p:txBody>
          <a:bodyPr wrap="none" lIns="90000" tIns="46800" rIns="90000" bIns="46800" anchor="ctr" anchorCtr="1">
            <a:normAutofit/>
          </a:bodyPr>
          <a:lstStyle/>
          <a:p>
            <a:pPr algn="ctr"/>
            <a:r>
              <a:rPr lang="en-US" altLang="zh-CN" sz="2400" b="1" dirty="0">
                <a:latin typeface="微软雅黑" panose="020B0503020204020204" pitchFamily="34" charset="-122"/>
                <a:ea typeface="微软雅黑" panose="020B0503020204020204" pitchFamily="34" charset="-122"/>
              </a:rPr>
              <a:t>2001</a:t>
            </a:r>
            <a:endParaRPr lang="zh-CN" altLang="en-US" sz="2400" b="1" dirty="0">
              <a:latin typeface="微软雅黑" panose="020B0503020204020204" pitchFamily="34" charset="-122"/>
              <a:ea typeface="微软雅黑" panose="020B0503020204020204" pitchFamily="34" charset="-122"/>
            </a:endParaRPr>
          </a:p>
        </p:txBody>
      </p:sp>
      <p:sp>
        <p:nvSpPr>
          <p:cNvPr id="15" name="ïṡlíḑe">
            <a:extLst>
              <a:ext uri="{FF2B5EF4-FFF2-40B4-BE49-F238E27FC236}">
                <a16:creationId xmlns:a16="http://schemas.microsoft.com/office/drawing/2014/main" id="{F6274847-B1A1-4479-A4D7-23C294C9241E}"/>
              </a:ext>
            </a:extLst>
          </p:cNvPr>
          <p:cNvSpPr txBox="1"/>
          <p:nvPr/>
        </p:nvSpPr>
        <p:spPr>
          <a:xfrm>
            <a:off x="7604443" y="2726901"/>
            <a:ext cx="1737992" cy="504844"/>
          </a:xfrm>
          <a:prstGeom prst="rect">
            <a:avLst/>
          </a:prstGeom>
          <a:noFill/>
        </p:spPr>
        <p:txBody>
          <a:bodyPr wrap="none" lIns="90000" tIns="46800" rIns="90000" bIns="46800" anchor="ctr" anchorCtr="1">
            <a:normAutofit/>
          </a:bodyPr>
          <a:lstStyle/>
          <a:p>
            <a:pPr algn="ctr"/>
            <a:r>
              <a:rPr lang="en-US" altLang="zh-CN" sz="2400" b="1" dirty="0">
                <a:latin typeface="微软雅黑" panose="020B0503020204020204" pitchFamily="34" charset="-122"/>
                <a:ea typeface="微软雅黑" panose="020B0503020204020204" pitchFamily="34" charset="-122"/>
              </a:rPr>
              <a:t>2002</a:t>
            </a:r>
            <a:endParaRPr lang="zh-CN" altLang="en-US" sz="2400" b="1" dirty="0">
              <a:latin typeface="微软雅黑" panose="020B0503020204020204" pitchFamily="34" charset="-122"/>
              <a:ea typeface="微软雅黑" panose="020B0503020204020204" pitchFamily="34" charset="-122"/>
            </a:endParaRPr>
          </a:p>
        </p:txBody>
      </p:sp>
      <p:grpSp>
        <p:nvGrpSpPr>
          <p:cNvPr id="17" name="íṣļïḑê">
            <a:extLst>
              <a:ext uri="{FF2B5EF4-FFF2-40B4-BE49-F238E27FC236}">
                <a16:creationId xmlns:a16="http://schemas.microsoft.com/office/drawing/2014/main" id="{26015308-DD7C-4237-8911-E6E9A6839437}"/>
              </a:ext>
            </a:extLst>
          </p:cNvPr>
          <p:cNvGrpSpPr/>
          <p:nvPr/>
        </p:nvGrpSpPr>
        <p:grpSpPr>
          <a:xfrm>
            <a:off x="1705090" y="4715073"/>
            <a:ext cx="2654576" cy="1433277"/>
            <a:chOff x="696424" y="4715073"/>
            <a:chExt cx="2654576" cy="1433277"/>
          </a:xfrm>
        </p:grpSpPr>
        <p:grpSp>
          <p:nvGrpSpPr>
            <p:cNvPr id="36" name="íṣḻîḑè">
              <a:extLst>
                <a:ext uri="{FF2B5EF4-FFF2-40B4-BE49-F238E27FC236}">
                  <a16:creationId xmlns:a16="http://schemas.microsoft.com/office/drawing/2014/main" id="{C6C21124-C7F6-4F70-92A9-12AD5743DA2C}"/>
                </a:ext>
              </a:extLst>
            </p:cNvPr>
            <p:cNvGrpSpPr/>
            <p:nvPr/>
          </p:nvGrpSpPr>
          <p:grpSpPr>
            <a:xfrm>
              <a:off x="1880380" y="4715073"/>
              <a:ext cx="577851" cy="577851"/>
              <a:chOff x="1766537" y="4715073"/>
              <a:chExt cx="577851" cy="577851"/>
            </a:xfrm>
          </p:grpSpPr>
          <p:sp>
            <p:nvSpPr>
              <p:cNvPr id="38" name="ïṥ1ïďe">
                <a:extLst>
                  <a:ext uri="{FF2B5EF4-FFF2-40B4-BE49-F238E27FC236}">
                    <a16:creationId xmlns:a16="http://schemas.microsoft.com/office/drawing/2014/main" id="{085A9F8C-9EF3-4900-BA4E-CF3F6D0E1E58}"/>
                  </a:ext>
                </a:extLst>
              </p:cNvPr>
              <p:cNvSpPr/>
              <p:nvPr/>
            </p:nvSpPr>
            <p:spPr>
              <a:xfrm>
                <a:off x="1766537" y="4715073"/>
                <a:ext cx="577851" cy="577851"/>
              </a:xfrm>
              <a:prstGeom prst="roundRect">
                <a:avLst>
                  <a:gd name="adj" fmla="val 50000"/>
                </a:avLst>
              </a:prstGeom>
              <a:solidFill>
                <a:schemeClr val="accent1"/>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9" name="îśļîḓê">
                <a:extLst>
                  <a:ext uri="{FF2B5EF4-FFF2-40B4-BE49-F238E27FC236}">
                    <a16:creationId xmlns:a16="http://schemas.microsoft.com/office/drawing/2014/main" id="{76E73C85-4765-4639-9BD4-4D9949B1F541}"/>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sp>
          <p:nvSpPr>
            <p:cNvPr id="37" name="íṡlíḍè">
              <a:extLst>
                <a:ext uri="{FF2B5EF4-FFF2-40B4-BE49-F238E27FC236}">
                  <a16:creationId xmlns:a16="http://schemas.microsoft.com/office/drawing/2014/main" id="{33FE6C86-EFC6-45DD-BF84-E3E94F45334E}"/>
                </a:ext>
              </a:extLst>
            </p:cNvPr>
            <p:cNvSpPr/>
            <p:nvPr/>
          </p:nvSpPr>
          <p:spPr bwMode="auto">
            <a:xfrm>
              <a:off x="696424" y="5334730"/>
              <a:ext cx="2654576" cy="81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4400" indent="-284400">
                <a:lnSpc>
                  <a:spcPct val="120000"/>
                </a:lnSpc>
                <a:spcBef>
                  <a:spcPct val="0"/>
                </a:spcBef>
                <a:buFont typeface="Wingdings" panose="05000000000000000000" pitchFamily="2" charset="2"/>
                <a:buChar char="u"/>
              </a:pPr>
              <a:r>
                <a:rPr lang="en-US" altLang="zh-CN" sz="1400" dirty="0">
                  <a:solidFill>
                    <a:schemeClr val="bg1"/>
                  </a:solidFill>
                  <a:latin typeface="微软雅黑" panose="020B0503020204020204" pitchFamily="34" charset="-122"/>
                  <a:ea typeface="微软雅黑" panose="020B0503020204020204" pitchFamily="34" charset="-122"/>
                </a:rPr>
                <a:t>5</a:t>
              </a:r>
              <a:r>
                <a:rPr lang="zh-CN" altLang="en-US" sz="1400" dirty="0">
                  <a:solidFill>
                    <a:schemeClr val="bg1"/>
                  </a:solidFill>
                  <a:latin typeface="微软雅黑" panose="020B0503020204020204" pitchFamily="34" charset="-122"/>
                  <a:ea typeface="微软雅黑" panose="020B0503020204020204" pitchFamily="34" charset="-122"/>
                </a:rPr>
                <a:t>月卓越网成立</a:t>
              </a:r>
              <a:endParaRPr lang="en-US" altLang="zh-CN" sz="1400" dirty="0">
                <a:solidFill>
                  <a:schemeClr val="bg1"/>
                </a:solidFill>
                <a:latin typeface="微软雅黑" panose="020B0503020204020204" pitchFamily="34" charset="-122"/>
                <a:ea typeface="微软雅黑" panose="020B0503020204020204" pitchFamily="34" charset="-122"/>
              </a:endParaRPr>
            </a:p>
            <a:p>
              <a:pPr marL="284400" indent="-284400">
                <a:lnSpc>
                  <a:spcPct val="120000"/>
                </a:lnSpc>
                <a:spcBef>
                  <a:spcPct val="0"/>
                </a:spcBef>
                <a:buFont typeface="Wingdings" panose="05000000000000000000" pitchFamily="2" charset="2"/>
                <a:buChar char="u"/>
              </a:pPr>
              <a:r>
                <a:rPr lang="en-US" altLang="zh-CN" sz="1400" dirty="0">
                  <a:solidFill>
                    <a:schemeClr val="bg1"/>
                  </a:solidFill>
                  <a:latin typeface="微软雅黑" panose="020B0503020204020204" pitchFamily="34" charset="-122"/>
                  <a:ea typeface="微软雅黑" panose="020B0503020204020204" pitchFamily="34" charset="-122"/>
                </a:rPr>
                <a:t>6</a:t>
              </a:r>
              <a:r>
                <a:rPr lang="zh-CN" altLang="en-US" sz="1400" dirty="0">
                  <a:solidFill>
                    <a:schemeClr val="bg1"/>
                  </a:solidFill>
                  <a:latin typeface="微软雅黑" panose="020B0503020204020204" pitchFamily="34" charset="-122"/>
                  <a:ea typeface="微软雅黑" panose="020B0503020204020204" pitchFamily="34" charset="-122"/>
                </a:rPr>
                <a:t>月中国电子商务协会成立</a:t>
              </a:r>
              <a:endParaRPr lang="en-US" altLang="zh-CN" sz="1400" dirty="0">
                <a:solidFill>
                  <a:schemeClr val="bg1"/>
                </a:solidFill>
                <a:latin typeface="微软雅黑" panose="020B0503020204020204" pitchFamily="34" charset="-122"/>
                <a:ea typeface="微软雅黑" panose="020B0503020204020204" pitchFamily="34" charset="-122"/>
              </a:endParaRPr>
            </a:p>
            <a:p>
              <a:pPr marL="284400" indent="-284400">
                <a:lnSpc>
                  <a:spcPct val="120000"/>
                </a:lnSpc>
                <a:spcBef>
                  <a:spcPct val="0"/>
                </a:spcBef>
                <a:buFont typeface="Wingdings" panose="05000000000000000000" pitchFamily="2" charset="2"/>
                <a:buChar char="u"/>
              </a:pPr>
              <a:r>
                <a:rPr lang="en-US" altLang="zh-CN" sz="1400" dirty="0">
                  <a:solidFill>
                    <a:schemeClr val="bg1"/>
                  </a:solidFill>
                  <a:latin typeface="微软雅黑" panose="020B0503020204020204" pitchFamily="34" charset="-122"/>
                  <a:ea typeface="微软雅黑" panose="020B0503020204020204" pitchFamily="34" charset="-122"/>
                </a:rPr>
                <a:t>12</a:t>
              </a:r>
              <a:r>
                <a:rPr lang="zh-CN" altLang="en-US" sz="1400" dirty="0">
                  <a:solidFill>
                    <a:schemeClr val="bg1"/>
                  </a:solidFill>
                  <a:latin typeface="微软雅黑" panose="020B0503020204020204" pitchFamily="34" charset="-122"/>
                  <a:ea typeface="微软雅黑" panose="020B0503020204020204" pitchFamily="34" charset="-122"/>
                </a:rPr>
                <a:t>月阿里巴巴获得</a:t>
              </a:r>
              <a:r>
                <a:rPr lang="en-US" altLang="zh-CN" sz="1400" dirty="0">
                  <a:solidFill>
                    <a:schemeClr val="bg1"/>
                  </a:solidFill>
                  <a:latin typeface="微软雅黑" panose="020B0503020204020204" pitchFamily="34" charset="-122"/>
                  <a:ea typeface="微软雅黑" panose="020B0503020204020204" pitchFamily="34" charset="-122"/>
                </a:rPr>
                <a:t>2500</a:t>
              </a:r>
              <a:r>
                <a:rPr lang="zh-CN" altLang="en-US" sz="1400" dirty="0">
                  <a:solidFill>
                    <a:schemeClr val="bg1"/>
                  </a:solidFill>
                  <a:latin typeface="微软雅黑" panose="020B0503020204020204" pitchFamily="34" charset="-122"/>
                  <a:ea typeface="微软雅黑" panose="020B0503020204020204" pitchFamily="34" charset="-122"/>
                </a:rPr>
                <a:t>万美元投资</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grpSp>
        <p:nvGrpSpPr>
          <p:cNvPr id="18" name="íṧľîďè">
            <a:extLst>
              <a:ext uri="{FF2B5EF4-FFF2-40B4-BE49-F238E27FC236}">
                <a16:creationId xmlns:a16="http://schemas.microsoft.com/office/drawing/2014/main" id="{6D1C7248-6209-4372-9CDF-8944D39D3AE2}"/>
              </a:ext>
            </a:extLst>
          </p:cNvPr>
          <p:cNvGrpSpPr/>
          <p:nvPr/>
        </p:nvGrpSpPr>
        <p:grpSpPr>
          <a:xfrm>
            <a:off x="4611393" y="4715073"/>
            <a:ext cx="2363390" cy="1433277"/>
            <a:chOff x="3523913" y="4715073"/>
            <a:chExt cx="2363390" cy="1433277"/>
          </a:xfrm>
        </p:grpSpPr>
        <p:grpSp>
          <p:nvGrpSpPr>
            <p:cNvPr id="32" name="îşḻide">
              <a:extLst>
                <a:ext uri="{FF2B5EF4-FFF2-40B4-BE49-F238E27FC236}">
                  <a16:creationId xmlns:a16="http://schemas.microsoft.com/office/drawing/2014/main" id="{7D19D2A5-99D5-48F3-B627-41F05392F6F7}"/>
                </a:ext>
              </a:extLst>
            </p:cNvPr>
            <p:cNvGrpSpPr/>
            <p:nvPr/>
          </p:nvGrpSpPr>
          <p:grpSpPr>
            <a:xfrm>
              <a:off x="4416683" y="4715073"/>
              <a:ext cx="577851" cy="577851"/>
              <a:chOff x="1766537" y="4715073"/>
              <a:chExt cx="577851" cy="577851"/>
            </a:xfrm>
          </p:grpSpPr>
          <p:sp>
            <p:nvSpPr>
              <p:cNvPr id="34" name="i$ľîdê">
                <a:extLst>
                  <a:ext uri="{FF2B5EF4-FFF2-40B4-BE49-F238E27FC236}">
                    <a16:creationId xmlns:a16="http://schemas.microsoft.com/office/drawing/2014/main" id="{69FC67F2-4A06-4A38-B9FF-FCD18E7F6442}"/>
                  </a:ext>
                </a:extLst>
              </p:cNvPr>
              <p:cNvSpPr/>
              <p:nvPr/>
            </p:nvSpPr>
            <p:spPr>
              <a:xfrm>
                <a:off x="1766537" y="4715073"/>
                <a:ext cx="577851" cy="577851"/>
              </a:xfrm>
              <a:prstGeom prst="roundRect">
                <a:avLst>
                  <a:gd name="adj" fmla="val 50000"/>
                </a:avLst>
              </a:prstGeom>
              <a:solidFill>
                <a:schemeClr val="accent2"/>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5" name="išḷíḋè">
                <a:extLst>
                  <a:ext uri="{FF2B5EF4-FFF2-40B4-BE49-F238E27FC236}">
                    <a16:creationId xmlns:a16="http://schemas.microsoft.com/office/drawing/2014/main" id="{37C6778B-679F-42D0-99E3-BCCE028A6B69}"/>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sp>
          <p:nvSpPr>
            <p:cNvPr id="33" name="iSľïḑe">
              <a:extLst>
                <a:ext uri="{FF2B5EF4-FFF2-40B4-BE49-F238E27FC236}">
                  <a16:creationId xmlns:a16="http://schemas.microsoft.com/office/drawing/2014/main" id="{29F31BF6-576D-4C69-92D4-0EFF5F1F6511}"/>
                </a:ext>
              </a:extLst>
            </p:cNvPr>
            <p:cNvSpPr/>
            <p:nvPr/>
          </p:nvSpPr>
          <p:spPr bwMode="auto">
            <a:xfrm>
              <a:off x="3523913" y="5334730"/>
              <a:ext cx="2363390" cy="81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4400" indent="-284400">
                <a:lnSpc>
                  <a:spcPct val="120000"/>
                </a:lnSpc>
                <a:spcBef>
                  <a:spcPct val="0"/>
                </a:spcBef>
                <a:buFont typeface="Wingdings" panose="05000000000000000000" pitchFamily="2" charset="2"/>
                <a:buChar char="u"/>
              </a:pPr>
              <a:r>
                <a:rPr lang="en-US" altLang="zh-CN" sz="1400" dirty="0">
                  <a:solidFill>
                    <a:schemeClr val="bg1"/>
                  </a:solidFill>
                  <a:latin typeface="微软雅黑" panose="020B0503020204020204" pitchFamily="34" charset="-122"/>
                  <a:ea typeface="微软雅黑" panose="020B0503020204020204" pitchFamily="34" charset="-122"/>
                </a:rPr>
                <a:t>13</a:t>
              </a:r>
              <a:r>
                <a:rPr lang="zh-CN" altLang="en-US" sz="1400" dirty="0">
                  <a:solidFill>
                    <a:schemeClr val="bg1"/>
                  </a:solidFill>
                  <a:latin typeface="微软雅黑" panose="020B0503020204020204" pitchFamily="34" charset="-122"/>
                  <a:ea typeface="微软雅黑" panose="020B0503020204020204" pitchFamily="34" charset="-122"/>
                </a:rPr>
                <a:t>所大学试办电子商务专业</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grpSp>
        <p:nvGrpSpPr>
          <p:cNvPr id="19" name="îṧḻïďé">
            <a:extLst>
              <a:ext uri="{FF2B5EF4-FFF2-40B4-BE49-F238E27FC236}">
                <a16:creationId xmlns:a16="http://schemas.microsoft.com/office/drawing/2014/main" id="{76376DE7-C879-4099-BA01-2169AB2AAB67}"/>
              </a:ext>
            </a:extLst>
          </p:cNvPr>
          <p:cNvGrpSpPr/>
          <p:nvPr/>
        </p:nvGrpSpPr>
        <p:grpSpPr>
          <a:xfrm>
            <a:off x="7226509" y="4715073"/>
            <a:ext cx="2728343" cy="1433277"/>
            <a:chOff x="3523912" y="4715073"/>
            <a:chExt cx="2728343" cy="1433277"/>
          </a:xfrm>
        </p:grpSpPr>
        <p:grpSp>
          <p:nvGrpSpPr>
            <p:cNvPr id="28" name="íṣļídê">
              <a:extLst>
                <a:ext uri="{FF2B5EF4-FFF2-40B4-BE49-F238E27FC236}">
                  <a16:creationId xmlns:a16="http://schemas.microsoft.com/office/drawing/2014/main" id="{4B49A7AC-801C-4655-9238-0D58567BE10F}"/>
                </a:ext>
              </a:extLst>
            </p:cNvPr>
            <p:cNvGrpSpPr/>
            <p:nvPr/>
          </p:nvGrpSpPr>
          <p:grpSpPr>
            <a:xfrm>
              <a:off x="4416683" y="4715073"/>
              <a:ext cx="577851" cy="577851"/>
              <a:chOff x="1766537" y="4715073"/>
              <a:chExt cx="577851" cy="577851"/>
            </a:xfrm>
          </p:grpSpPr>
          <p:sp>
            <p:nvSpPr>
              <p:cNvPr id="30" name="iṧlíḑé">
                <a:extLst>
                  <a:ext uri="{FF2B5EF4-FFF2-40B4-BE49-F238E27FC236}">
                    <a16:creationId xmlns:a16="http://schemas.microsoft.com/office/drawing/2014/main" id="{13E5AA9C-5F87-4A58-BCF8-F757A3C2A7A9}"/>
                  </a:ext>
                </a:extLst>
              </p:cNvPr>
              <p:cNvSpPr/>
              <p:nvPr/>
            </p:nvSpPr>
            <p:spPr>
              <a:xfrm>
                <a:off x="1766537" y="4715073"/>
                <a:ext cx="577851" cy="577851"/>
              </a:xfrm>
              <a:prstGeom prst="roundRect">
                <a:avLst>
                  <a:gd name="adj" fmla="val 50000"/>
                </a:avLst>
              </a:prstGeom>
              <a:solidFill>
                <a:schemeClr val="accent3"/>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1" name="ï$ļíďe">
                <a:extLst>
                  <a:ext uri="{FF2B5EF4-FFF2-40B4-BE49-F238E27FC236}">
                    <a16:creationId xmlns:a16="http://schemas.microsoft.com/office/drawing/2014/main" id="{F5D8978A-C016-4EEA-A489-229C6DF0C1B0}"/>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sp>
          <p:nvSpPr>
            <p:cNvPr id="29" name="ïş1íḑê">
              <a:extLst>
                <a:ext uri="{FF2B5EF4-FFF2-40B4-BE49-F238E27FC236}">
                  <a16:creationId xmlns:a16="http://schemas.microsoft.com/office/drawing/2014/main" id="{0703243D-151F-4101-8993-103C6D5C8551}"/>
                </a:ext>
              </a:extLst>
            </p:cNvPr>
            <p:cNvSpPr/>
            <p:nvPr/>
          </p:nvSpPr>
          <p:spPr bwMode="auto">
            <a:xfrm>
              <a:off x="3523912" y="5334730"/>
              <a:ext cx="2728343" cy="81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4400" indent="-284400">
                <a:lnSpc>
                  <a:spcPct val="120000"/>
                </a:lnSpc>
                <a:spcBef>
                  <a:spcPct val="0"/>
                </a:spcBef>
                <a:buFont typeface="Wingdings" panose="05000000000000000000" pitchFamily="2" charset="2"/>
                <a:buChar char="u"/>
              </a:pPr>
              <a:r>
                <a:rPr lang="en-US" altLang="zh-CN" sz="1400" dirty="0">
                  <a:solidFill>
                    <a:schemeClr val="bg1"/>
                  </a:solidFill>
                  <a:latin typeface="微软雅黑" panose="020B0503020204020204" pitchFamily="34" charset="-122"/>
                  <a:ea typeface="微软雅黑" panose="020B0503020204020204" pitchFamily="34" charset="-122"/>
                </a:rPr>
                <a:t>3</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eBay</a:t>
              </a:r>
              <a:r>
                <a:rPr lang="zh-CN" altLang="en-US" sz="1400" dirty="0">
                  <a:solidFill>
                    <a:schemeClr val="bg1"/>
                  </a:solidFill>
                  <a:latin typeface="微软雅黑" panose="020B0503020204020204" pitchFamily="34" charset="-122"/>
                  <a:ea typeface="微软雅黑" panose="020B0503020204020204" pitchFamily="34" charset="-122"/>
                </a:rPr>
                <a:t>购入易趣</a:t>
              </a:r>
              <a:r>
                <a:rPr lang="en-US" altLang="zh-CN" sz="1400" dirty="0">
                  <a:solidFill>
                    <a:schemeClr val="bg1"/>
                  </a:solidFill>
                  <a:latin typeface="微软雅黑" panose="020B0503020204020204" pitchFamily="34" charset="-122"/>
                  <a:ea typeface="微软雅黑" panose="020B0503020204020204" pitchFamily="34" charset="-122"/>
                </a:rPr>
                <a:t>33%</a:t>
              </a:r>
              <a:r>
                <a:rPr lang="zh-CN" altLang="en-US" sz="1400" dirty="0">
                  <a:solidFill>
                    <a:schemeClr val="bg1"/>
                  </a:solidFill>
                  <a:latin typeface="微软雅黑" panose="020B0503020204020204" pitchFamily="34" charset="-122"/>
                  <a:ea typeface="微软雅黑" panose="020B0503020204020204" pitchFamily="34" charset="-122"/>
                </a:rPr>
                <a:t>股份</a:t>
              </a:r>
              <a:endParaRPr lang="en-US" altLang="zh-CN" sz="1400" dirty="0">
                <a:solidFill>
                  <a:schemeClr val="bg1"/>
                </a:solidFill>
                <a:latin typeface="微软雅黑" panose="020B0503020204020204" pitchFamily="34" charset="-122"/>
                <a:ea typeface="微软雅黑" panose="020B0503020204020204" pitchFamily="34" charset="-122"/>
              </a:endParaRPr>
            </a:p>
            <a:p>
              <a:pPr marL="284400" indent="-284400">
                <a:lnSpc>
                  <a:spcPct val="120000"/>
                </a:lnSpc>
                <a:spcBef>
                  <a:spcPct val="0"/>
                </a:spcBef>
                <a:buFont typeface="Wingdings" panose="05000000000000000000" pitchFamily="2" charset="2"/>
                <a:buChar char="u"/>
              </a:pPr>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月阿里巴巴实现收支平衡</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cxnSp>
        <p:nvCxnSpPr>
          <p:cNvPr id="21" name="直接连接符 20">
            <a:extLst>
              <a:ext uri="{FF2B5EF4-FFF2-40B4-BE49-F238E27FC236}">
                <a16:creationId xmlns:a16="http://schemas.microsoft.com/office/drawing/2014/main" id="{0BF95F95-EFE8-42AA-8037-FA7DA7B93D66}"/>
              </a:ext>
            </a:extLst>
          </p:cNvPr>
          <p:cNvCxnSpPr/>
          <p:nvPr/>
        </p:nvCxnSpPr>
        <p:spPr>
          <a:xfrm>
            <a:off x="4539666" y="5003998"/>
            <a:ext cx="0" cy="1139627"/>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7A368D52-813D-44DC-BEA7-0B4BC820B376}"/>
              </a:ext>
            </a:extLst>
          </p:cNvPr>
          <p:cNvCxnSpPr/>
          <p:nvPr/>
        </p:nvCxnSpPr>
        <p:spPr>
          <a:xfrm>
            <a:off x="7101891" y="5003998"/>
            <a:ext cx="0" cy="1139627"/>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9DE1E85E-FD02-4572-890F-D14C6A8BE306}"/>
              </a:ext>
            </a:extLst>
          </p:cNvPr>
          <p:cNvSpPr txBox="1"/>
          <p:nvPr/>
        </p:nvSpPr>
        <p:spPr>
          <a:xfrm>
            <a:off x="2458231" y="405492"/>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雏形期：</a:t>
            </a:r>
            <a:r>
              <a:rPr lang="en-US" altLang="zh-CN" sz="3600" b="1" dirty="0">
                <a:solidFill>
                  <a:srgbClr val="524F6A"/>
                </a:solidFill>
                <a:latin typeface="微软雅黑" panose="020B0503020204020204" pitchFamily="34" charset="-122"/>
                <a:ea typeface="微软雅黑" panose="020B0503020204020204" pitchFamily="34" charset="-122"/>
              </a:rPr>
              <a:t>2000-2002</a:t>
            </a:r>
            <a:r>
              <a:rPr lang="zh-CN" altLang="en-US" sz="3600" b="1" dirty="0">
                <a:solidFill>
                  <a:srgbClr val="524F6A"/>
                </a:solidFill>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2684228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šľiḍé">
            <a:extLst>
              <a:ext uri="{FF2B5EF4-FFF2-40B4-BE49-F238E27FC236}">
                <a16:creationId xmlns:a16="http://schemas.microsoft.com/office/drawing/2014/main" id="{E6849D7D-5356-4799-B07E-CC943DB33F3D}"/>
              </a:ext>
            </a:extLst>
          </p:cNvPr>
          <p:cNvSpPr/>
          <p:nvPr/>
        </p:nvSpPr>
        <p:spPr bwMode="auto">
          <a:xfrm>
            <a:off x="1407626" y="2202249"/>
            <a:ext cx="2375960" cy="2249888"/>
          </a:xfrm>
          <a:prstGeom prst="homePlate">
            <a:avLst>
              <a:gd name="adj" fmla="val 17775"/>
            </a:avLst>
          </a:prstGeom>
          <a:solidFill>
            <a:srgbClr val="A5779E"/>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FE4BB833-7AFC-43EC-9D0A-535C287205C2}"/>
              </a:ext>
            </a:extLst>
          </p:cNvPr>
          <p:cNvCxnSpPr/>
          <p:nvPr/>
        </p:nvCxnSpPr>
        <p:spPr>
          <a:xfrm rot="5400000">
            <a:off x="2084110" y="3970808"/>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îŝlíḍê">
            <a:extLst>
              <a:ext uri="{FF2B5EF4-FFF2-40B4-BE49-F238E27FC236}">
                <a16:creationId xmlns:a16="http://schemas.microsoft.com/office/drawing/2014/main" id="{7138021F-FCC3-4029-98AA-06494EC4A4D9}"/>
              </a:ext>
            </a:extLst>
          </p:cNvPr>
          <p:cNvSpPr/>
          <p:nvPr/>
        </p:nvSpPr>
        <p:spPr bwMode="auto">
          <a:xfrm>
            <a:off x="4516320" y="2527175"/>
            <a:ext cx="2375960" cy="1282823"/>
          </a:xfrm>
          <a:prstGeom prst="homePlate">
            <a:avLst>
              <a:gd name="adj" fmla="val 14754"/>
            </a:avLst>
          </a:prstGeom>
          <a:solidFill>
            <a:schemeClr val="accent2"/>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7" name="直接连接符 6">
            <a:extLst>
              <a:ext uri="{FF2B5EF4-FFF2-40B4-BE49-F238E27FC236}">
                <a16:creationId xmlns:a16="http://schemas.microsoft.com/office/drawing/2014/main" id="{2109FB5A-1CAA-4171-BF49-4410B4D96732}"/>
              </a:ext>
            </a:extLst>
          </p:cNvPr>
          <p:cNvCxnSpPr/>
          <p:nvPr/>
        </p:nvCxnSpPr>
        <p:spPr>
          <a:xfrm rot="5400000">
            <a:off x="5369660" y="4118878"/>
            <a:ext cx="3183406"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 name="ïṡļîdé">
            <a:extLst>
              <a:ext uri="{FF2B5EF4-FFF2-40B4-BE49-F238E27FC236}">
                <a16:creationId xmlns:a16="http://schemas.microsoft.com/office/drawing/2014/main" id="{DAE12E2A-2DFD-4AF8-844B-41594FC1BE19}"/>
              </a:ext>
            </a:extLst>
          </p:cNvPr>
          <p:cNvSpPr/>
          <p:nvPr/>
        </p:nvSpPr>
        <p:spPr bwMode="auto">
          <a:xfrm>
            <a:off x="7705736" y="2965056"/>
            <a:ext cx="2375960" cy="1447124"/>
          </a:xfrm>
          <a:prstGeom prst="homePlate">
            <a:avLst>
              <a:gd name="adj" fmla="val 14754"/>
            </a:avLst>
          </a:prstGeom>
          <a:solidFill>
            <a:srgbClr val="48B49C"/>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9" name="直接连接符 8">
            <a:extLst>
              <a:ext uri="{FF2B5EF4-FFF2-40B4-BE49-F238E27FC236}">
                <a16:creationId xmlns:a16="http://schemas.microsoft.com/office/drawing/2014/main" id="{C06AFE53-9C93-4337-84C3-DBD958ACA32F}"/>
              </a:ext>
            </a:extLst>
          </p:cNvPr>
          <p:cNvCxnSpPr/>
          <p:nvPr/>
        </p:nvCxnSpPr>
        <p:spPr>
          <a:xfrm rot="5400000">
            <a:off x="8758039" y="4317841"/>
            <a:ext cx="2785480"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ïṩḷîḋé">
            <a:extLst>
              <a:ext uri="{FF2B5EF4-FFF2-40B4-BE49-F238E27FC236}">
                <a16:creationId xmlns:a16="http://schemas.microsoft.com/office/drawing/2014/main" id="{F32065E5-EC7A-4D94-B609-BBA7F275E144}"/>
              </a:ext>
            </a:extLst>
          </p:cNvPr>
          <p:cNvSpPr/>
          <p:nvPr/>
        </p:nvSpPr>
        <p:spPr bwMode="auto">
          <a:xfrm>
            <a:off x="729504" y="5601198"/>
            <a:ext cx="10858500" cy="773745"/>
          </a:xfrm>
          <a:prstGeom prst="leftRightArrow">
            <a:avLst>
              <a:gd name="adj1" fmla="val 67857"/>
              <a:gd name="adj2" fmla="val 61873"/>
            </a:avLst>
          </a:prstGeom>
          <a:solidFill>
            <a:schemeClr val="tx2"/>
          </a:solidFill>
          <a:ln w="19050">
            <a:noFill/>
            <a:round/>
            <a:headEnd/>
            <a:tailEnd/>
          </a:ln>
        </p:spPr>
        <p:txBody>
          <a:bodyPr anchor="ctr"/>
          <a:lstStyle/>
          <a:p>
            <a:pPr algn="ctr"/>
            <a:endParaRPr>
              <a:ea typeface="微软雅黑" panose="020B0503020204020204" pitchFamily="34" charset="-122"/>
            </a:endParaRPr>
          </a:p>
        </p:txBody>
      </p:sp>
      <p:sp>
        <p:nvSpPr>
          <p:cNvPr id="15" name="ísliḑe">
            <a:extLst>
              <a:ext uri="{FF2B5EF4-FFF2-40B4-BE49-F238E27FC236}">
                <a16:creationId xmlns:a16="http://schemas.microsoft.com/office/drawing/2014/main" id="{8FB7DCAE-4E2A-42F0-B100-9AD58716D92C}"/>
              </a:ext>
            </a:extLst>
          </p:cNvPr>
          <p:cNvSpPr txBox="1"/>
          <p:nvPr/>
        </p:nvSpPr>
        <p:spPr>
          <a:xfrm>
            <a:off x="3481456" y="5834182"/>
            <a:ext cx="740121" cy="307777"/>
          </a:xfrm>
          <a:prstGeom prst="rect">
            <a:avLst/>
          </a:prstGeom>
          <a:noFill/>
        </p:spPr>
        <p:txBody>
          <a:bodyPr wrap="none" anchor="ctr">
            <a:no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2003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íṣļidé">
            <a:extLst>
              <a:ext uri="{FF2B5EF4-FFF2-40B4-BE49-F238E27FC236}">
                <a16:creationId xmlns:a16="http://schemas.microsoft.com/office/drawing/2014/main" id="{B12CE252-155D-485C-BA40-A59DF9C56543}"/>
              </a:ext>
            </a:extLst>
          </p:cNvPr>
          <p:cNvSpPr txBox="1"/>
          <p:nvPr/>
        </p:nvSpPr>
        <p:spPr>
          <a:xfrm>
            <a:off x="9773616" y="5834182"/>
            <a:ext cx="759805" cy="307777"/>
          </a:xfrm>
          <a:prstGeom prst="rect">
            <a:avLst/>
          </a:prstGeom>
          <a:noFill/>
        </p:spPr>
        <p:txBody>
          <a:bodyPr wrap="none" anchor="ctr">
            <a:no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2005</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îṣļïde">
            <a:extLst>
              <a:ext uri="{FF2B5EF4-FFF2-40B4-BE49-F238E27FC236}">
                <a16:creationId xmlns:a16="http://schemas.microsoft.com/office/drawing/2014/main" id="{6DD06F75-5ED5-4C7A-98CC-D4EDB3622C20}"/>
              </a:ext>
            </a:extLst>
          </p:cNvPr>
          <p:cNvSpPr txBox="1"/>
          <p:nvPr/>
        </p:nvSpPr>
        <p:spPr>
          <a:xfrm>
            <a:off x="6578193" y="5834182"/>
            <a:ext cx="759805" cy="307777"/>
          </a:xfrm>
          <a:prstGeom prst="rect">
            <a:avLst/>
          </a:prstGeom>
          <a:noFill/>
        </p:spPr>
        <p:txBody>
          <a:bodyPr wrap="none" anchor="ctr">
            <a:no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2004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0" name="文本框 29">
            <a:extLst>
              <a:ext uri="{FF2B5EF4-FFF2-40B4-BE49-F238E27FC236}">
                <a16:creationId xmlns:a16="http://schemas.microsoft.com/office/drawing/2014/main" id="{95D8807B-713E-4AD8-BAF9-27DFFC19C6EB}"/>
              </a:ext>
            </a:extLst>
          </p:cNvPr>
          <p:cNvSpPr txBox="1"/>
          <p:nvPr/>
        </p:nvSpPr>
        <p:spPr>
          <a:xfrm>
            <a:off x="2458231" y="405492"/>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回暖期：</a:t>
            </a:r>
            <a:r>
              <a:rPr lang="en-US" altLang="zh-CN" sz="3600" b="1" dirty="0">
                <a:solidFill>
                  <a:srgbClr val="524F6A"/>
                </a:solidFill>
                <a:latin typeface="微软雅黑" panose="020B0503020204020204" pitchFamily="34" charset="-122"/>
                <a:ea typeface="微软雅黑" panose="020B0503020204020204" pitchFamily="34" charset="-122"/>
              </a:rPr>
              <a:t>2003-2005</a:t>
            </a:r>
            <a:r>
              <a:rPr lang="zh-CN" altLang="en-US" sz="3600" b="1" dirty="0">
                <a:solidFill>
                  <a:srgbClr val="524F6A"/>
                </a:solidFill>
                <a:latin typeface="微软雅黑" panose="020B0503020204020204" pitchFamily="34" charset="-122"/>
                <a:ea typeface="微软雅黑" panose="020B0503020204020204" pitchFamily="34" charset="-122"/>
              </a:rPr>
              <a:t>年</a:t>
            </a:r>
          </a:p>
        </p:txBody>
      </p:sp>
      <p:sp>
        <p:nvSpPr>
          <p:cNvPr id="31" name="矩形 30">
            <a:extLst>
              <a:ext uri="{FF2B5EF4-FFF2-40B4-BE49-F238E27FC236}">
                <a16:creationId xmlns:a16="http://schemas.microsoft.com/office/drawing/2014/main" id="{49D99E5A-1347-4429-9946-9775D3F628EE}"/>
              </a:ext>
            </a:extLst>
          </p:cNvPr>
          <p:cNvSpPr/>
          <p:nvPr/>
        </p:nvSpPr>
        <p:spPr>
          <a:xfrm>
            <a:off x="1407626" y="2323265"/>
            <a:ext cx="2187221" cy="2007857"/>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sz="1500" dirty="0">
                <a:solidFill>
                  <a:schemeClr val="bg1"/>
                </a:solidFill>
                <a:latin typeface="微软雅黑" panose="020B0503020204020204" pitchFamily="34" charset="-122"/>
                <a:ea typeface="微软雅黑" panose="020B0503020204020204" pitchFamily="34" charset="-122"/>
              </a:rPr>
              <a:t>5月，淘宝网成立</a:t>
            </a:r>
            <a:endParaRPr lang="en-US" altLang="zh-CN" sz="1500" dirty="0">
              <a:solidFill>
                <a:schemeClr val="bg1"/>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500" dirty="0">
                <a:solidFill>
                  <a:schemeClr val="bg1"/>
                </a:solidFill>
                <a:latin typeface="微软雅黑" panose="020B0503020204020204" pitchFamily="34" charset="-122"/>
                <a:ea typeface="微软雅黑" panose="020B0503020204020204" pitchFamily="34" charset="-122"/>
              </a:rPr>
              <a:t>6月，eBay全盘收购易趣网</a:t>
            </a:r>
            <a:endParaRPr lang="en-US" altLang="zh-CN" sz="1500" dirty="0">
              <a:solidFill>
                <a:schemeClr val="bg1"/>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500" dirty="0">
                <a:solidFill>
                  <a:schemeClr val="bg1"/>
                </a:solidFill>
                <a:latin typeface="微软雅黑" panose="020B0503020204020204" pitchFamily="34" charset="-122"/>
                <a:ea typeface="微软雅黑" panose="020B0503020204020204" pitchFamily="34" charset="-122"/>
              </a:rPr>
              <a:t>10月，阿里巴巴推出支付宝</a:t>
            </a:r>
            <a:endParaRPr lang="en-US" altLang="zh-CN" sz="1500" dirty="0">
              <a:solidFill>
                <a:schemeClr val="bg1"/>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500" dirty="0">
                <a:solidFill>
                  <a:schemeClr val="bg1"/>
                </a:solidFill>
                <a:latin typeface="微软雅黑" panose="020B0503020204020204" pitchFamily="34" charset="-122"/>
                <a:ea typeface="微软雅黑" panose="020B0503020204020204" pitchFamily="34" charset="-122"/>
              </a:rPr>
              <a:t>12月，聪慧网香港创业板上市</a:t>
            </a:r>
          </a:p>
        </p:txBody>
      </p:sp>
      <p:sp>
        <p:nvSpPr>
          <p:cNvPr id="32" name="矩形 31">
            <a:extLst>
              <a:ext uri="{FF2B5EF4-FFF2-40B4-BE49-F238E27FC236}">
                <a16:creationId xmlns:a16="http://schemas.microsoft.com/office/drawing/2014/main" id="{62304AAD-1E68-49A4-AE4C-6F0777675E2B}"/>
              </a:ext>
            </a:extLst>
          </p:cNvPr>
          <p:cNvSpPr/>
          <p:nvPr/>
        </p:nvSpPr>
        <p:spPr>
          <a:xfrm>
            <a:off x="4580600" y="2839458"/>
            <a:ext cx="2187221" cy="658257"/>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马云提出了“网商”</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亚马逊收购卓越网</a:t>
            </a:r>
          </a:p>
        </p:txBody>
      </p:sp>
      <p:sp>
        <p:nvSpPr>
          <p:cNvPr id="33" name="矩形 32">
            <a:extLst>
              <a:ext uri="{FF2B5EF4-FFF2-40B4-BE49-F238E27FC236}">
                <a16:creationId xmlns:a16="http://schemas.microsoft.com/office/drawing/2014/main" id="{EF9ED55C-8882-4DEB-9CD6-BE306C83BF64}"/>
              </a:ext>
            </a:extLst>
          </p:cNvPr>
          <p:cNvSpPr/>
          <p:nvPr/>
        </p:nvSpPr>
        <p:spPr>
          <a:xfrm>
            <a:off x="7705736" y="3064024"/>
            <a:ext cx="2187221" cy="1249188"/>
          </a:xfrm>
          <a:prstGeom prst="rect">
            <a:avLst/>
          </a:prstGeom>
        </p:spPr>
        <p:txBody>
          <a:bodyPr wrap="square">
            <a:spAutoFit/>
          </a:bodyPr>
          <a:lstStyle/>
          <a:p>
            <a:pPr marL="285750" indent="-285750">
              <a:lnSpc>
                <a:spcPct val="120000"/>
              </a:lnSpc>
              <a:buFont typeface="Wingdings" panose="05000000000000000000" pitchFamily="2" charset="2"/>
              <a:buChar char="u"/>
            </a:pP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月，阿里巴巴收购雅虎</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en-US" altLang="zh-CN" sz="1600" dirty="0">
                <a:solidFill>
                  <a:schemeClr val="bg1"/>
                </a:solidFill>
                <a:latin typeface="微软雅黑" panose="020B0503020204020204" pitchFamily="34" charset="-122"/>
                <a:ea typeface="微软雅黑" panose="020B0503020204020204" pitchFamily="34" charset="-122"/>
              </a:rPr>
              <a:t>9</a:t>
            </a:r>
            <a:r>
              <a:rPr lang="zh-CN" altLang="en-US" sz="1600" dirty="0">
                <a:solidFill>
                  <a:schemeClr val="bg1"/>
                </a:solidFill>
                <a:latin typeface="微软雅黑" panose="020B0503020204020204" pitchFamily="34" charset="-122"/>
                <a:ea typeface="微软雅黑" panose="020B0503020204020204" pitchFamily="34" charset="-122"/>
              </a:rPr>
              <a:t>月，腾讯推出了拍拍网</a:t>
            </a:r>
          </a:p>
        </p:txBody>
      </p:sp>
    </p:spTree>
    <p:extLst>
      <p:ext uri="{BB962C8B-B14F-4D97-AF65-F5344CB8AC3E}">
        <p14:creationId xmlns:p14="http://schemas.microsoft.com/office/powerpoint/2010/main" val="3279415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82c4c53-79dd-4090-a9b4-8cc8e84121f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5202C486-2EEB-44CF-A93D-56870249CF9B}"/>
              </a:ext>
            </a:extLst>
          </p:cNvPr>
          <p:cNvGrpSpPr>
            <a:grpSpLocks noChangeAspect="1"/>
          </p:cNvGrpSpPr>
          <p:nvPr>
            <p:custDataLst>
              <p:tags r:id="rId1"/>
            </p:custDataLst>
          </p:nvPr>
        </p:nvGrpSpPr>
        <p:grpSpPr>
          <a:xfrm>
            <a:off x="1030968" y="1881604"/>
            <a:ext cx="10045988" cy="4483337"/>
            <a:chOff x="-289906" y="1924085"/>
            <a:chExt cx="10402774" cy="4642566"/>
          </a:xfrm>
        </p:grpSpPr>
        <p:grpSp>
          <p:nvGrpSpPr>
            <p:cNvPr id="4" name="îṥliḋé">
              <a:extLst>
                <a:ext uri="{FF2B5EF4-FFF2-40B4-BE49-F238E27FC236}">
                  <a16:creationId xmlns:a16="http://schemas.microsoft.com/office/drawing/2014/main" id="{DC2DAA6A-B6D8-4C96-9F01-9BD0561F4C61}"/>
                </a:ext>
              </a:extLst>
            </p:cNvPr>
            <p:cNvGrpSpPr/>
            <p:nvPr/>
          </p:nvGrpSpPr>
          <p:grpSpPr>
            <a:xfrm>
              <a:off x="-289906" y="4275766"/>
              <a:ext cx="2595379" cy="2290885"/>
              <a:chOff x="-289906" y="4192647"/>
              <a:chExt cx="2595379" cy="2290885"/>
            </a:xfrm>
          </p:grpSpPr>
          <p:sp>
            <p:nvSpPr>
              <p:cNvPr id="33" name="ïślide">
                <a:extLst>
                  <a:ext uri="{FF2B5EF4-FFF2-40B4-BE49-F238E27FC236}">
                    <a16:creationId xmlns:a16="http://schemas.microsoft.com/office/drawing/2014/main" id="{6553FD67-DBBA-460B-BC76-DF1B1548DF88}"/>
                  </a:ext>
                </a:extLst>
              </p:cNvPr>
              <p:cNvSpPr txBox="1"/>
              <p:nvPr/>
            </p:nvSpPr>
            <p:spPr>
              <a:xfrm>
                <a:off x="-97716" y="4192647"/>
                <a:ext cx="2211002" cy="288869"/>
              </a:xfrm>
              <a:prstGeom prst="rect">
                <a:avLst/>
              </a:prstGeom>
              <a:ln w="12700">
                <a:miter lim="400000"/>
              </a:ln>
            </p:spPr>
            <p:txBody>
              <a:bodyPr wrap="none" lIns="90000" tIns="46800" rIns="90000" bIns="46800" anchor="ctr">
                <a:noAutofit/>
              </a:bodyPr>
              <a:lstStyle/>
              <a:p>
                <a:pPr algn="ctr"/>
                <a:r>
                  <a:rPr lang="en-US" sz="2400" b="1" dirty="0">
                    <a:latin typeface="微软雅黑" panose="020B0503020204020204" pitchFamily="34" charset="-122"/>
                    <a:ea typeface="微软雅黑" panose="020B0503020204020204" pitchFamily="34" charset="-122"/>
                  </a:rPr>
                  <a:t>2007</a:t>
                </a:r>
              </a:p>
            </p:txBody>
          </p:sp>
          <p:sp>
            <p:nvSpPr>
              <p:cNvPr id="34" name="îṡḷíḑé">
                <a:extLst>
                  <a:ext uri="{FF2B5EF4-FFF2-40B4-BE49-F238E27FC236}">
                    <a16:creationId xmlns:a16="http://schemas.microsoft.com/office/drawing/2014/main" id="{BD2E14D3-0B46-4090-863B-20090B54D19A}"/>
                  </a:ext>
                </a:extLst>
              </p:cNvPr>
              <p:cNvSpPr txBox="1"/>
              <p:nvPr/>
            </p:nvSpPr>
            <p:spPr>
              <a:xfrm>
                <a:off x="-289906" y="4534848"/>
                <a:ext cx="2595379" cy="1948684"/>
              </a:xfrm>
              <a:prstGeom prst="rect">
                <a:avLst/>
              </a:prstGeom>
              <a:ln w="12700">
                <a:miter lim="400000"/>
              </a:ln>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网商大会，马云：“未来我们将投资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亿打造电子商务生态链！”</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上市的意义落在了“</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亿”和“电子商务生态链”这两个关键词上</a:t>
                </a:r>
              </a:p>
            </p:txBody>
          </p:sp>
        </p:grpSp>
        <p:grpSp>
          <p:nvGrpSpPr>
            <p:cNvPr id="5" name="isḷiḑè">
              <a:extLst>
                <a:ext uri="{FF2B5EF4-FFF2-40B4-BE49-F238E27FC236}">
                  <a16:creationId xmlns:a16="http://schemas.microsoft.com/office/drawing/2014/main" id="{B860B5A7-0945-41C1-A2AA-93B7154C81CD}"/>
                </a:ext>
              </a:extLst>
            </p:cNvPr>
            <p:cNvGrpSpPr/>
            <p:nvPr/>
          </p:nvGrpSpPr>
          <p:grpSpPr>
            <a:xfrm>
              <a:off x="2360712" y="4275766"/>
              <a:ext cx="2491945" cy="2213095"/>
              <a:chOff x="2304716" y="4192647"/>
              <a:chExt cx="2491945" cy="2213095"/>
            </a:xfrm>
          </p:grpSpPr>
          <p:sp>
            <p:nvSpPr>
              <p:cNvPr id="31" name="íŝľíḋè">
                <a:extLst>
                  <a:ext uri="{FF2B5EF4-FFF2-40B4-BE49-F238E27FC236}">
                    <a16:creationId xmlns:a16="http://schemas.microsoft.com/office/drawing/2014/main" id="{34C43138-A6C4-41E4-8FE7-AF9D8AD409CC}"/>
                  </a:ext>
                </a:extLst>
              </p:cNvPr>
              <p:cNvSpPr/>
              <p:nvPr/>
            </p:nvSpPr>
            <p:spPr>
              <a:xfrm>
                <a:off x="2304716" y="4534848"/>
                <a:ext cx="2491945" cy="1870894"/>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淘宝商城成立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中粮我买网、苏宁、国美等传统企业纷纷投入到电子商务领域</a:t>
                </a:r>
              </a:p>
            </p:txBody>
          </p:sp>
          <p:sp>
            <p:nvSpPr>
              <p:cNvPr id="32" name="i$ļïďé">
                <a:extLst>
                  <a:ext uri="{FF2B5EF4-FFF2-40B4-BE49-F238E27FC236}">
                    <a16:creationId xmlns:a16="http://schemas.microsoft.com/office/drawing/2014/main" id="{017064B2-A017-47F7-AA9F-7BB45F30057A}"/>
                  </a:ext>
                </a:extLst>
              </p:cNvPr>
              <p:cNvSpPr/>
              <p:nvPr/>
            </p:nvSpPr>
            <p:spPr>
              <a:xfrm>
                <a:off x="2304717" y="4192647"/>
                <a:ext cx="2211002" cy="275128"/>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none" lIns="90000" tIns="46800" rIns="90000" bIns="46800" anchor="ctr">
                <a:noAutofit/>
              </a:bodyPr>
              <a:lstStyle/>
              <a:p>
                <a:pPr algn="ctr"/>
                <a:r>
                  <a:rPr lang="en-US" sz="2400" b="1" dirty="0">
                    <a:latin typeface="微软雅黑" panose="020B0503020204020204" pitchFamily="34" charset="-122"/>
                    <a:ea typeface="微软雅黑" panose="020B0503020204020204" pitchFamily="34" charset="-122"/>
                  </a:rPr>
                  <a:t>2008</a:t>
                </a:r>
              </a:p>
            </p:txBody>
          </p:sp>
        </p:grpSp>
        <p:grpSp>
          <p:nvGrpSpPr>
            <p:cNvPr id="6" name="íşļïḑé">
              <a:extLst>
                <a:ext uri="{FF2B5EF4-FFF2-40B4-BE49-F238E27FC236}">
                  <a16:creationId xmlns:a16="http://schemas.microsoft.com/office/drawing/2014/main" id="{5752547C-1C01-40D6-A30F-0BAACCD03ED8}"/>
                </a:ext>
              </a:extLst>
            </p:cNvPr>
            <p:cNvGrpSpPr/>
            <p:nvPr/>
          </p:nvGrpSpPr>
          <p:grpSpPr>
            <a:xfrm>
              <a:off x="4851338" y="4275766"/>
              <a:ext cx="2211002" cy="2213095"/>
              <a:chOff x="4815880" y="4192647"/>
              <a:chExt cx="2211002" cy="2213095"/>
            </a:xfrm>
          </p:grpSpPr>
          <p:sp>
            <p:nvSpPr>
              <p:cNvPr id="29" name="işḻîḋè">
                <a:extLst>
                  <a:ext uri="{FF2B5EF4-FFF2-40B4-BE49-F238E27FC236}">
                    <a16:creationId xmlns:a16="http://schemas.microsoft.com/office/drawing/2014/main" id="{1FAF2265-1F5F-49FA-B403-080EDF20E784}"/>
                  </a:ext>
                </a:extLst>
              </p:cNvPr>
              <p:cNvSpPr/>
              <p:nvPr/>
            </p:nvSpPr>
            <p:spPr>
              <a:xfrm>
                <a:off x="4815880" y="4534848"/>
                <a:ext cx="2211002" cy="1870894"/>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lIns="90000" tIns="46800" rIns="90000" bIns="46800" anchor="t">
                <a:noAutofit/>
              </a:bodyPr>
              <a:lstStyle/>
              <a:p>
                <a:pPr marL="285750" indent="-285750" algn="ctr">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双“十一”开始</a:t>
                </a:r>
              </a:p>
            </p:txBody>
          </p:sp>
          <p:sp>
            <p:nvSpPr>
              <p:cNvPr id="30" name="ísļiḋè">
                <a:extLst>
                  <a:ext uri="{FF2B5EF4-FFF2-40B4-BE49-F238E27FC236}">
                    <a16:creationId xmlns:a16="http://schemas.microsoft.com/office/drawing/2014/main" id="{537091D1-6371-418D-94A7-B6F55627E531}"/>
                  </a:ext>
                </a:extLst>
              </p:cNvPr>
              <p:cNvSpPr/>
              <p:nvPr/>
            </p:nvSpPr>
            <p:spPr>
              <a:xfrm>
                <a:off x="4815880" y="4192647"/>
                <a:ext cx="2211002" cy="275128"/>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none" lIns="90000" tIns="46800" rIns="90000" bIns="46800" anchor="ctr">
                <a:noAutofit/>
              </a:bodyPr>
              <a:lstStyle/>
              <a:p>
                <a:pPr algn="ctr"/>
                <a:r>
                  <a:rPr lang="en-US" sz="2400" b="1" dirty="0">
                    <a:latin typeface="微软雅黑" panose="020B0503020204020204" pitchFamily="34" charset="-122"/>
                    <a:ea typeface="微软雅黑" panose="020B0503020204020204" pitchFamily="34" charset="-122"/>
                  </a:rPr>
                  <a:t>2009</a:t>
                </a:r>
              </a:p>
            </p:txBody>
          </p:sp>
        </p:grpSp>
        <p:grpSp>
          <p:nvGrpSpPr>
            <p:cNvPr id="7" name="î$ļíde">
              <a:extLst>
                <a:ext uri="{FF2B5EF4-FFF2-40B4-BE49-F238E27FC236}">
                  <a16:creationId xmlns:a16="http://schemas.microsoft.com/office/drawing/2014/main" id="{97889B10-8B75-4F78-8340-FA313BBE441E}"/>
                </a:ext>
              </a:extLst>
            </p:cNvPr>
            <p:cNvGrpSpPr/>
            <p:nvPr/>
          </p:nvGrpSpPr>
          <p:grpSpPr>
            <a:xfrm>
              <a:off x="7309735" y="4275766"/>
              <a:ext cx="2803133" cy="2213095"/>
              <a:chOff x="7293836" y="4192647"/>
              <a:chExt cx="2803133" cy="2213095"/>
            </a:xfrm>
          </p:grpSpPr>
          <p:sp>
            <p:nvSpPr>
              <p:cNvPr id="27" name="islídé">
                <a:extLst>
                  <a:ext uri="{FF2B5EF4-FFF2-40B4-BE49-F238E27FC236}">
                    <a16:creationId xmlns:a16="http://schemas.microsoft.com/office/drawing/2014/main" id="{4EBA88E2-26B5-4C2D-9E7E-BF5016EA929B}"/>
                  </a:ext>
                </a:extLst>
              </p:cNvPr>
              <p:cNvSpPr/>
              <p:nvPr/>
            </p:nvSpPr>
            <p:spPr>
              <a:xfrm>
                <a:off x="7293836" y="4534848"/>
                <a:ext cx="2803133" cy="1870894"/>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各大电子商务巨头开始竞争</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天猫、京东等，进入了群雄激战的时期</a:t>
                </a:r>
              </a:p>
            </p:txBody>
          </p:sp>
          <p:sp>
            <p:nvSpPr>
              <p:cNvPr id="28" name="îŝ1ïḓè">
                <a:extLst>
                  <a:ext uri="{FF2B5EF4-FFF2-40B4-BE49-F238E27FC236}">
                    <a16:creationId xmlns:a16="http://schemas.microsoft.com/office/drawing/2014/main" id="{16B42D4C-17E8-4FD4-BF8D-AA0997023F08}"/>
                  </a:ext>
                </a:extLst>
              </p:cNvPr>
              <p:cNvSpPr/>
              <p:nvPr/>
            </p:nvSpPr>
            <p:spPr>
              <a:xfrm>
                <a:off x="7293836" y="4192647"/>
                <a:ext cx="2211003" cy="275128"/>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none" lIns="90000" tIns="46800" rIns="90000" bIns="46800" anchor="ctr">
                <a:noAutofit/>
              </a:bodyPr>
              <a:lstStyle/>
              <a:p>
                <a:pPr algn="ctr"/>
                <a:r>
                  <a:rPr lang="en-US" sz="2400" b="1" dirty="0">
                    <a:latin typeface="微软雅黑" panose="020B0503020204020204" pitchFamily="34" charset="-122"/>
                    <a:ea typeface="微软雅黑" panose="020B0503020204020204" pitchFamily="34" charset="-122"/>
                  </a:rPr>
                  <a:t>2010</a:t>
                </a:r>
              </a:p>
            </p:txBody>
          </p:sp>
        </p:grpSp>
        <p:grpSp>
          <p:nvGrpSpPr>
            <p:cNvPr id="8" name="îṣḷïḋé">
              <a:extLst>
                <a:ext uri="{FF2B5EF4-FFF2-40B4-BE49-F238E27FC236}">
                  <a16:creationId xmlns:a16="http://schemas.microsoft.com/office/drawing/2014/main" id="{91BC3DD5-7116-4276-AC63-72BC68525722}"/>
                </a:ext>
              </a:extLst>
            </p:cNvPr>
            <p:cNvGrpSpPr/>
            <p:nvPr/>
          </p:nvGrpSpPr>
          <p:grpSpPr>
            <a:xfrm>
              <a:off x="-110409" y="1924085"/>
              <a:ext cx="9916461" cy="2152109"/>
              <a:chOff x="-104822" y="1924085"/>
              <a:chExt cx="9916461" cy="2152109"/>
            </a:xfrm>
          </p:grpSpPr>
          <p:grpSp>
            <p:nvGrpSpPr>
              <p:cNvPr id="12" name="íṧlïďe">
                <a:extLst>
                  <a:ext uri="{FF2B5EF4-FFF2-40B4-BE49-F238E27FC236}">
                    <a16:creationId xmlns:a16="http://schemas.microsoft.com/office/drawing/2014/main" id="{D26CD9E9-4C15-42CF-890C-BB289DAFFB9E}"/>
                  </a:ext>
                </a:extLst>
              </p:cNvPr>
              <p:cNvGrpSpPr/>
              <p:nvPr/>
            </p:nvGrpSpPr>
            <p:grpSpPr>
              <a:xfrm>
                <a:off x="7319658" y="1924086"/>
                <a:ext cx="2491981" cy="2152108"/>
                <a:chOff x="8619597" y="1924086"/>
                <a:chExt cx="2491981" cy="2152108"/>
              </a:xfrm>
            </p:grpSpPr>
            <p:sp>
              <p:nvSpPr>
                <p:cNvPr id="25" name="işļïḋê">
                  <a:extLst>
                    <a:ext uri="{FF2B5EF4-FFF2-40B4-BE49-F238E27FC236}">
                      <a16:creationId xmlns:a16="http://schemas.microsoft.com/office/drawing/2014/main" id="{764A7A4C-36D5-4958-B511-2209F38C7FF7}"/>
                    </a:ext>
                  </a:extLst>
                </p:cNvPr>
                <p:cNvSpPr/>
                <p:nvPr/>
              </p:nvSpPr>
              <p:spPr>
                <a:xfrm>
                  <a:off x="8619597" y="1924086"/>
                  <a:ext cx="2491981"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FF6E55"/>
                </a:solidFill>
                <a:ln w="12700">
                  <a:miter lim="400000"/>
                </a:ln>
              </p:spPr>
              <p:txBody>
                <a:bodyPr anchor="ctr"/>
                <a:lstStyle/>
                <a:p>
                  <a:pPr algn="ctr"/>
                  <a:endParaRPr>
                    <a:ea typeface="微软雅黑" panose="020B0503020204020204" pitchFamily="34" charset="-122"/>
                  </a:endParaRPr>
                </a:p>
              </p:txBody>
            </p:sp>
            <p:sp>
              <p:nvSpPr>
                <p:cNvPr id="26" name="ïSľíde">
                  <a:extLst>
                    <a:ext uri="{FF2B5EF4-FFF2-40B4-BE49-F238E27FC236}">
                      <a16:creationId xmlns:a16="http://schemas.microsoft.com/office/drawing/2014/main" id="{E0AB4393-3C46-4E7F-99A9-A60850B1EB9F}"/>
                    </a:ext>
                  </a:extLst>
                </p:cNvPr>
                <p:cNvSpPr/>
                <p:nvPr/>
              </p:nvSpPr>
              <p:spPr>
                <a:xfrm>
                  <a:off x="9373554" y="2652915"/>
                  <a:ext cx="694416" cy="694448"/>
                </a:xfrm>
                <a:custGeom>
                  <a:avLst/>
                  <a:gdLst/>
                  <a:ahLst/>
                  <a:cxnLst>
                    <a:cxn ang="0">
                      <a:pos x="wd2" y="hd2"/>
                    </a:cxn>
                    <a:cxn ang="5400000">
                      <a:pos x="wd2" y="hd2"/>
                    </a:cxn>
                    <a:cxn ang="10800000">
                      <a:pos x="wd2" y="hd2"/>
                    </a:cxn>
                    <a:cxn ang="16200000">
                      <a:pos x="wd2" y="hd2"/>
                    </a:cxn>
                  </a:cxnLst>
                  <a:rect l="0" t="0" r="r" b="b"/>
                  <a:pathLst>
                    <a:path w="21600" h="21600" extrusionOk="0">
                      <a:moveTo>
                        <a:pt x="11550" y="8431"/>
                      </a:moveTo>
                      <a:lnTo>
                        <a:pt x="11550" y="13479"/>
                      </a:lnTo>
                      <a:cubicBezTo>
                        <a:pt x="11511" y="13514"/>
                        <a:pt x="11472" y="13538"/>
                        <a:pt x="11439" y="13540"/>
                      </a:cubicBezTo>
                      <a:cubicBezTo>
                        <a:pt x="11342" y="13548"/>
                        <a:pt x="11249" y="13405"/>
                        <a:pt x="11161" y="13367"/>
                      </a:cubicBezTo>
                      <a:cubicBezTo>
                        <a:pt x="10895" y="13252"/>
                        <a:pt x="10766" y="13468"/>
                        <a:pt x="10546" y="13471"/>
                      </a:cubicBezTo>
                      <a:cubicBezTo>
                        <a:pt x="10341" y="13473"/>
                        <a:pt x="10048" y="13142"/>
                        <a:pt x="10058" y="12950"/>
                      </a:cubicBezTo>
                      <a:cubicBezTo>
                        <a:pt x="10065" y="12833"/>
                        <a:pt x="10126" y="12655"/>
                        <a:pt x="10139" y="12510"/>
                      </a:cubicBezTo>
                      <a:cubicBezTo>
                        <a:pt x="10151" y="12394"/>
                        <a:pt x="10231" y="12326"/>
                        <a:pt x="10233" y="12220"/>
                      </a:cubicBezTo>
                      <a:cubicBezTo>
                        <a:pt x="10234" y="12079"/>
                        <a:pt x="10045" y="11970"/>
                        <a:pt x="9954" y="11954"/>
                      </a:cubicBezTo>
                      <a:cubicBezTo>
                        <a:pt x="9737" y="11914"/>
                        <a:pt x="9437" y="12041"/>
                        <a:pt x="9188" y="11942"/>
                      </a:cubicBezTo>
                      <a:cubicBezTo>
                        <a:pt x="9141" y="11864"/>
                        <a:pt x="9243" y="11810"/>
                        <a:pt x="9270" y="11733"/>
                      </a:cubicBezTo>
                      <a:cubicBezTo>
                        <a:pt x="9284" y="11690"/>
                        <a:pt x="9275" y="11631"/>
                        <a:pt x="9293" y="11583"/>
                      </a:cubicBezTo>
                      <a:cubicBezTo>
                        <a:pt x="9320" y="11510"/>
                        <a:pt x="9397" y="11453"/>
                        <a:pt x="9433" y="11375"/>
                      </a:cubicBezTo>
                      <a:cubicBezTo>
                        <a:pt x="9458" y="11315"/>
                        <a:pt x="9463" y="11228"/>
                        <a:pt x="9490" y="11154"/>
                      </a:cubicBezTo>
                      <a:cubicBezTo>
                        <a:pt x="9520" y="11070"/>
                        <a:pt x="9576" y="11017"/>
                        <a:pt x="9583" y="10957"/>
                      </a:cubicBezTo>
                      <a:cubicBezTo>
                        <a:pt x="9592" y="10879"/>
                        <a:pt x="9563" y="10789"/>
                        <a:pt x="9501" y="10737"/>
                      </a:cubicBezTo>
                      <a:cubicBezTo>
                        <a:pt x="9309" y="10747"/>
                        <a:pt x="9181" y="10757"/>
                        <a:pt x="9072" y="10807"/>
                      </a:cubicBezTo>
                      <a:cubicBezTo>
                        <a:pt x="8821" y="10921"/>
                        <a:pt x="8870" y="11260"/>
                        <a:pt x="8620" y="11340"/>
                      </a:cubicBezTo>
                      <a:cubicBezTo>
                        <a:pt x="8533" y="11367"/>
                        <a:pt x="8413" y="11369"/>
                        <a:pt x="8318" y="11386"/>
                      </a:cubicBezTo>
                      <a:cubicBezTo>
                        <a:pt x="8235" y="11401"/>
                        <a:pt x="8135" y="11445"/>
                        <a:pt x="8050" y="11444"/>
                      </a:cubicBezTo>
                      <a:cubicBezTo>
                        <a:pt x="7950" y="11442"/>
                        <a:pt x="7774" y="11346"/>
                        <a:pt x="7715" y="11282"/>
                      </a:cubicBezTo>
                      <a:cubicBezTo>
                        <a:pt x="7661" y="11224"/>
                        <a:pt x="7532" y="10939"/>
                        <a:pt x="7517" y="10888"/>
                      </a:cubicBezTo>
                      <a:cubicBezTo>
                        <a:pt x="7418" y="10547"/>
                        <a:pt x="7526" y="10233"/>
                        <a:pt x="7656" y="9996"/>
                      </a:cubicBezTo>
                      <a:cubicBezTo>
                        <a:pt x="7684" y="9946"/>
                        <a:pt x="7729" y="9899"/>
                        <a:pt x="7749" y="9845"/>
                      </a:cubicBezTo>
                      <a:cubicBezTo>
                        <a:pt x="7780" y="9765"/>
                        <a:pt x="7760" y="9643"/>
                        <a:pt x="7784" y="9556"/>
                      </a:cubicBezTo>
                      <a:cubicBezTo>
                        <a:pt x="7828" y="9395"/>
                        <a:pt x="8041" y="9298"/>
                        <a:pt x="8191" y="9220"/>
                      </a:cubicBezTo>
                      <a:cubicBezTo>
                        <a:pt x="8360" y="9132"/>
                        <a:pt x="8503" y="8990"/>
                        <a:pt x="8701" y="8977"/>
                      </a:cubicBezTo>
                      <a:cubicBezTo>
                        <a:pt x="8799" y="8970"/>
                        <a:pt x="8943" y="9003"/>
                        <a:pt x="9038" y="9023"/>
                      </a:cubicBezTo>
                      <a:cubicBezTo>
                        <a:pt x="9125" y="9041"/>
                        <a:pt x="9194" y="9099"/>
                        <a:pt x="9270" y="9104"/>
                      </a:cubicBezTo>
                      <a:cubicBezTo>
                        <a:pt x="9484" y="9120"/>
                        <a:pt x="9535" y="8954"/>
                        <a:pt x="9710" y="8861"/>
                      </a:cubicBezTo>
                      <a:cubicBezTo>
                        <a:pt x="9890" y="8887"/>
                        <a:pt x="10011" y="8830"/>
                        <a:pt x="10174" y="8849"/>
                      </a:cubicBezTo>
                      <a:cubicBezTo>
                        <a:pt x="10286" y="8862"/>
                        <a:pt x="10366" y="8982"/>
                        <a:pt x="10453" y="8988"/>
                      </a:cubicBezTo>
                      <a:cubicBezTo>
                        <a:pt x="10526" y="8994"/>
                        <a:pt x="10591" y="8920"/>
                        <a:pt x="10662" y="8931"/>
                      </a:cubicBezTo>
                      <a:cubicBezTo>
                        <a:pt x="10730" y="8941"/>
                        <a:pt x="10848" y="9090"/>
                        <a:pt x="10859" y="9174"/>
                      </a:cubicBezTo>
                      <a:cubicBezTo>
                        <a:pt x="10873" y="9278"/>
                        <a:pt x="10782" y="9372"/>
                        <a:pt x="10813" y="9486"/>
                      </a:cubicBezTo>
                      <a:cubicBezTo>
                        <a:pt x="10922" y="9598"/>
                        <a:pt x="11121" y="9620"/>
                        <a:pt x="11277" y="9683"/>
                      </a:cubicBezTo>
                      <a:cubicBezTo>
                        <a:pt x="11378" y="9600"/>
                        <a:pt x="11291" y="9445"/>
                        <a:pt x="11277" y="9325"/>
                      </a:cubicBezTo>
                      <a:cubicBezTo>
                        <a:pt x="11271" y="9271"/>
                        <a:pt x="11282" y="9223"/>
                        <a:pt x="11277" y="9174"/>
                      </a:cubicBezTo>
                      <a:cubicBezTo>
                        <a:pt x="11268" y="9090"/>
                        <a:pt x="11231" y="9014"/>
                        <a:pt x="11231" y="8942"/>
                      </a:cubicBezTo>
                      <a:cubicBezTo>
                        <a:pt x="11229" y="8694"/>
                        <a:pt x="11380" y="8545"/>
                        <a:pt x="11550" y="8431"/>
                      </a:cubicBezTo>
                      <a:close/>
                      <a:moveTo>
                        <a:pt x="219" y="8623"/>
                      </a:moveTo>
                      <a:cubicBezTo>
                        <a:pt x="183" y="8799"/>
                        <a:pt x="151" y="8976"/>
                        <a:pt x="125" y="9155"/>
                      </a:cubicBezTo>
                      <a:cubicBezTo>
                        <a:pt x="97" y="9334"/>
                        <a:pt x="73" y="9514"/>
                        <a:pt x="55" y="9696"/>
                      </a:cubicBezTo>
                      <a:cubicBezTo>
                        <a:pt x="18" y="10058"/>
                        <a:pt x="0" y="10427"/>
                        <a:pt x="0" y="10800"/>
                      </a:cubicBezTo>
                      <a:cubicBezTo>
                        <a:pt x="0" y="11172"/>
                        <a:pt x="18" y="11541"/>
                        <a:pt x="55" y="11904"/>
                      </a:cubicBezTo>
                      <a:cubicBezTo>
                        <a:pt x="73" y="12085"/>
                        <a:pt x="97" y="12266"/>
                        <a:pt x="125" y="12444"/>
                      </a:cubicBezTo>
                      <a:cubicBezTo>
                        <a:pt x="151" y="12624"/>
                        <a:pt x="183" y="12801"/>
                        <a:pt x="219" y="12976"/>
                      </a:cubicBezTo>
                      <a:cubicBezTo>
                        <a:pt x="255" y="13152"/>
                        <a:pt x="295" y="13326"/>
                        <a:pt x="340" y="13499"/>
                      </a:cubicBezTo>
                      <a:cubicBezTo>
                        <a:pt x="428" y="13844"/>
                        <a:pt x="534" y="14182"/>
                        <a:pt x="655" y="14513"/>
                      </a:cubicBezTo>
                      <a:cubicBezTo>
                        <a:pt x="716" y="14678"/>
                        <a:pt x="780" y="14842"/>
                        <a:pt x="849" y="15004"/>
                      </a:cubicBezTo>
                      <a:cubicBezTo>
                        <a:pt x="917" y="15165"/>
                        <a:pt x="989" y="15325"/>
                        <a:pt x="1065" y="15482"/>
                      </a:cubicBezTo>
                      <a:cubicBezTo>
                        <a:pt x="1103" y="15561"/>
                        <a:pt x="1141" y="15639"/>
                        <a:pt x="1181" y="15716"/>
                      </a:cubicBezTo>
                      <a:cubicBezTo>
                        <a:pt x="1261" y="15872"/>
                        <a:pt x="1344" y="16025"/>
                        <a:pt x="1431" y="16176"/>
                      </a:cubicBezTo>
                      <a:cubicBezTo>
                        <a:pt x="1691" y="16628"/>
                        <a:pt x="1982" y="17060"/>
                        <a:pt x="2303" y="17468"/>
                      </a:cubicBezTo>
                      <a:cubicBezTo>
                        <a:pt x="2463" y="17671"/>
                        <a:pt x="2631" y="17870"/>
                        <a:pt x="2805" y="18061"/>
                      </a:cubicBezTo>
                      <a:cubicBezTo>
                        <a:pt x="2921" y="18189"/>
                        <a:pt x="3041" y="18315"/>
                        <a:pt x="3163" y="18437"/>
                      </a:cubicBezTo>
                      <a:cubicBezTo>
                        <a:pt x="3285" y="18558"/>
                        <a:pt x="3410" y="18678"/>
                        <a:pt x="3538" y="18794"/>
                      </a:cubicBezTo>
                      <a:cubicBezTo>
                        <a:pt x="4113" y="19317"/>
                        <a:pt x="4745" y="19779"/>
                        <a:pt x="5424" y="20169"/>
                      </a:cubicBezTo>
                      <a:cubicBezTo>
                        <a:pt x="5575" y="20256"/>
                        <a:pt x="5728" y="20339"/>
                        <a:pt x="5883" y="20418"/>
                      </a:cubicBezTo>
                      <a:cubicBezTo>
                        <a:pt x="6193" y="20577"/>
                        <a:pt x="6513" y="20722"/>
                        <a:pt x="6840" y="20851"/>
                      </a:cubicBezTo>
                      <a:cubicBezTo>
                        <a:pt x="7003" y="20915"/>
                        <a:pt x="7168" y="20976"/>
                        <a:pt x="7336" y="21032"/>
                      </a:cubicBezTo>
                      <a:cubicBezTo>
                        <a:pt x="8423" y="21400"/>
                        <a:pt x="9588" y="21600"/>
                        <a:pt x="10799" y="21600"/>
                      </a:cubicBezTo>
                      <a:cubicBezTo>
                        <a:pt x="11051" y="21600"/>
                        <a:pt x="11302" y="21591"/>
                        <a:pt x="11550" y="21574"/>
                      </a:cubicBezTo>
                      <a:lnTo>
                        <a:pt x="11550" y="18085"/>
                      </a:lnTo>
                      <a:cubicBezTo>
                        <a:pt x="11505" y="18026"/>
                        <a:pt x="11456" y="17968"/>
                        <a:pt x="11416" y="17907"/>
                      </a:cubicBezTo>
                      <a:cubicBezTo>
                        <a:pt x="11273" y="17689"/>
                        <a:pt x="11157" y="17414"/>
                        <a:pt x="11010" y="17189"/>
                      </a:cubicBezTo>
                      <a:cubicBezTo>
                        <a:pt x="10935" y="17074"/>
                        <a:pt x="10871" y="16944"/>
                        <a:pt x="10790" y="16853"/>
                      </a:cubicBezTo>
                      <a:cubicBezTo>
                        <a:pt x="10742" y="16799"/>
                        <a:pt x="10589" y="16749"/>
                        <a:pt x="10569" y="16668"/>
                      </a:cubicBezTo>
                      <a:cubicBezTo>
                        <a:pt x="10543" y="16561"/>
                        <a:pt x="10464" y="16414"/>
                        <a:pt x="10477" y="16331"/>
                      </a:cubicBezTo>
                      <a:cubicBezTo>
                        <a:pt x="10493" y="16221"/>
                        <a:pt x="10708" y="16132"/>
                        <a:pt x="10708" y="16031"/>
                      </a:cubicBezTo>
                      <a:cubicBezTo>
                        <a:pt x="10708" y="15945"/>
                        <a:pt x="10593" y="15895"/>
                        <a:pt x="10569" y="15822"/>
                      </a:cubicBezTo>
                      <a:cubicBezTo>
                        <a:pt x="10511" y="15645"/>
                        <a:pt x="10604" y="15541"/>
                        <a:pt x="10674" y="15394"/>
                      </a:cubicBezTo>
                      <a:cubicBezTo>
                        <a:pt x="10697" y="15345"/>
                        <a:pt x="10719" y="15267"/>
                        <a:pt x="10743" y="15231"/>
                      </a:cubicBezTo>
                      <a:cubicBezTo>
                        <a:pt x="10786" y="15168"/>
                        <a:pt x="10872" y="15150"/>
                        <a:pt x="10929" y="15081"/>
                      </a:cubicBezTo>
                      <a:cubicBezTo>
                        <a:pt x="10960" y="15043"/>
                        <a:pt x="10980" y="14962"/>
                        <a:pt x="11022" y="14907"/>
                      </a:cubicBezTo>
                      <a:cubicBezTo>
                        <a:pt x="11110" y="14790"/>
                        <a:pt x="11252" y="14746"/>
                        <a:pt x="11288" y="14641"/>
                      </a:cubicBezTo>
                      <a:cubicBezTo>
                        <a:pt x="11318" y="14555"/>
                        <a:pt x="11335" y="14124"/>
                        <a:pt x="11300" y="13981"/>
                      </a:cubicBezTo>
                      <a:cubicBezTo>
                        <a:pt x="11280" y="13897"/>
                        <a:pt x="11202" y="13828"/>
                        <a:pt x="11172" y="13749"/>
                      </a:cubicBezTo>
                      <a:cubicBezTo>
                        <a:pt x="11120" y="13609"/>
                        <a:pt x="11108" y="13457"/>
                        <a:pt x="10963" y="13460"/>
                      </a:cubicBezTo>
                      <a:cubicBezTo>
                        <a:pt x="10874" y="13461"/>
                        <a:pt x="10812" y="13560"/>
                        <a:pt x="10754" y="13621"/>
                      </a:cubicBezTo>
                      <a:cubicBezTo>
                        <a:pt x="10741" y="13704"/>
                        <a:pt x="10748" y="13793"/>
                        <a:pt x="10662" y="13818"/>
                      </a:cubicBezTo>
                      <a:cubicBezTo>
                        <a:pt x="10530" y="13857"/>
                        <a:pt x="10479" y="13680"/>
                        <a:pt x="10325" y="13633"/>
                      </a:cubicBezTo>
                      <a:cubicBezTo>
                        <a:pt x="10264" y="13615"/>
                        <a:pt x="10166" y="13616"/>
                        <a:pt x="10128" y="13598"/>
                      </a:cubicBezTo>
                      <a:cubicBezTo>
                        <a:pt x="10016" y="13548"/>
                        <a:pt x="9979" y="13384"/>
                        <a:pt x="9861" y="13320"/>
                      </a:cubicBezTo>
                      <a:cubicBezTo>
                        <a:pt x="9762" y="13267"/>
                        <a:pt x="9677" y="13286"/>
                        <a:pt x="9617" y="13204"/>
                      </a:cubicBezTo>
                      <a:cubicBezTo>
                        <a:pt x="9592" y="13148"/>
                        <a:pt x="9612" y="13048"/>
                        <a:pt x="9605" y="12973"/>
                      </a:cubicBezTo>
                      <a:cubicBezTo>
                        <a:pt x="9479" y="12899"/>
                        <a:pt x="9371" y="12622"/>
                        <a:pt x="9223" y="12556"/>
                      </a:cubicBezTo>
                      <a:cubicBezTo>
                        <a:pt x="9125" y="12513"/>
                        <a:pt x="8974" y="12517"/>
                        <a:pt x="8852" y="12475"/>
                      </a:cubicBezTo>
                      <a:cubicBezTo>
                        <a:pt x="8794" y="12456"/>
                        <a:pt x="8749" y="12430"/>
                        <a:pt x="8689" y="12417"/>
                      </a:cubicBezTo>
                      <a:cubicBezTo>
                        <a:pt x="8614" y="12400"/>
                        <a:pt x="8538" y="12400"/>
                        <a:pt x="8481" y="12371"/>
                      </a:cubicBezTo>
                      <a:cubicBezTo>
                        <a:pt x="8250" y="12257"/>
                        <a:pt x="8126" y="11888"/>
                        <a:pt x="7842" y="11896"/>
                      </a:cubicBezTo>
                      <a:cubicBezTo>
                        <a:pt x="7721" y="11899"/>
                        <a:pt x="7604" y="12012"/>
                        <a:pt x="7494" y="12012"/>
                      </a:cubicBezTo>
                      <a:cubicBezTo>
                        <a:pt x="7385" y="12011"/>
                        <a:pt x="7201" y="11924"/>
                        <a:pt x="7064" y="11861"/>
                      </a:cubicBezTo>
                      <a:cubicBezTo>
                        <a:pt x="6922" y="11795"/>
                        <a:pt x="6764" y="11759"/>
                        <a:pt x="6646" y="11699"/>
                      </a:cubicBezTo>
                      <a:cubicBezTo>
                        <a:pt x="6552" y="11650"/>
                        <a:pt x="6486" y="11562"/>
                        <a:pt x="6403" y="11525"/>
                      </a:cubicBezTo>
                      <a:cubicBezTo>
                        <a:pt x="6339" y="11497"/>
                        <a:pt x="6247" y="11492"/>
                        <a:pt x="6195" y="11468"/>
                      </a:cubicBezTo>
                      <a:cubicBezTo>
                        <a:pt x="6120" y="11432"/>
                        <a:pt x="6042" y="11358"/>
                        <a:pt x="5950" y="11293"/>
                      </a:cubicBezTo>
                      <a:cubicBezTo>
                        <a:pt x="5863" y="11233"/>
                        <a:pt x="5768" y="11140"/>
                        <a:pt x="5765" y="11062"/>
                      </a:cubicBezTo>
                      <a:cubicBezTo>
                        <a:pt x="5761" y="10971"/>
                        <a:pt x="5848" y="10894"/>
                        <a:pt x="5858" y="10807"/>
                      </a:cubicBezTo>
                      <a:cubicBezTo>
                        <a:pt x="5888" y="10531"/>
                        <a:pt x="5684" y="10333"/>
                        <a:pt x="5556" y="10170"/>
                      </a:cubicBezTo>
                      <a:cubicBezTo>
                        <a:pt x="5461" y="10049"/>
                        <a:pt x="5350" y="9947"/>
                        <a:pt x="5254" y="9834"/>
                      </a:cubicBezTo>
                      <a:cubicBezTo>
                        <a:pt x="5259" y="9760"/>
                        <a:pt x="5259" y="9747"/>
                        <a:pt x="5254" y="9672"/>
                      </a:cubicBezTo>
                      <a:cubicBezTo>
                        <a:pt x="5182" y="9602"/>
                        <a:pt x="5122" y="9498"/>
                        <a:pt x="5045" y="9394"/>
                      </a:cubicBezTo>
                      <a:cubicBezTo>
                        <a:pt x="4976" y="9299"/>
                        <a:pt x="4842" y="9199"/>
                        <a:pt x="4825" y="9093"/>
                      </a:cubicBezTo>
                      <a:cubicBezTo>
                        <a:pt x="4803" y="8963"/>
                        <a:pt x="4875" y="8848"/>
                        <a:pt x="4825" y="8722"/>
                      </a:cubicBezTo>
                      <a:cubicBezTo>
                        <a:pt x="4742" y="8513"/>
                        <a:pt x="4451" y="8607"/>
                        <a:pt x="4488" y="8884"/>
                      </a:cubicBezTo>
                      <a:cubicBezTo>
                        <a:pt x="4499" y="8961"/>
                        <a:pt x="4607" y="9063"/>
                        <a:pt x="4639" y="9139"/>
                      </a:cubicBezTo>
                      <a:cubicBezTo>
                        <a:pt x="4672" y="9217"/>
                        <a:pt x="4666" y="9313"/>
                        <a:pt x="4697" y="9406"/>
                      </a:cubicBezTo>
                      <a:cubicBezTo>
                        <a:pt x="4727" y="9495"/>
                        <a:pt x="4817" y="9572"/>
                        <a:pt x="4848" y="9672"/>
                      </a:cubicBezTo>
                      <a:cubicBezTo>
                        <a:pt x="4897" y="9831"/>
                        <a:pt x="4896" y="10001"/>
                        <a:pt x="4941" y="10101"/>
                      </a:cubicBezTo>
                      <a:cubicBezTo>
                        <a:pt x="4981" y="10189"/>
                        <a:pt x="5128" y="10272"/>
                        <a:pt x="5045" y="10379"/>
                      </a:cubicBezTo>
                      <a:cubicBezTo>
                        <a:pt x="4935" y="10401"/>
                        <a:pt x="4893" y="10292"/>
                        <a:pt x="4825" y="10228"/>
                      </a:cubicBezTo>
                      <a:cubicBezTo>
                        <a:pt x="4787" y="10193"/>
                        <a:pt x="4649" y="10125"/>
                        <a:pt x="4628" y="10043"/>
                      </a:cubicBezTo>
                      <a:cubicBezTo>
                        <a:pt x="4610" y="9974"/>
                        <a:pt x="4671" y="9883"/>
                        <a:pt x="4651" y="9799"/>
                      </a:cubicBezTo>
                      <a:cubicBezTo>
                        <a:pt x="4611" y="9636"/>
                        <a:pt x="4281" y="9632"/>
                        <a:pt x="4279" y="9464"/>
                      </a:cubicBezTo>
                      <a:cubicBezTo>
                        <a:pt x="4279" y="9358"/>
                        <a:pt x="4418" y="9346"/>
                        <a:pt x="4419" y="9243"/>
                      </a:cubicBezTo>
                      <a:cubicBezTo>
                        <a:pt x="4420" y="9132"/>
                        <a:pt x="4266" y="9037"/>
                        <a:pt x="4233" y="8943"/>
                      </a:cubicBezTo>
                      <a:cubicBezTo>
                        <a:pt x="4203" y="8855"/>
                        <a:pt x="4197" y="8717"/>
                        <a:pt x="4187" y="8595"/>
                      </a:cubicBezTo>
                      <a:cubicBezTo>
                        <a:pt x="4176" y="8480"/>
                        <a:pt x="4190" y="8347"/>
                        <a:pt x="4163" y="8259"/>
                      </a:cubicBezTo>
                      <a:cubicBezTo>
                        <a:pt x="4139" y="8179"/>
                        <a:pt x="4020" y="8070"/>
                        <a:pt x="3943" y="8027"/>
                      </a:cubicBezTo>
                      <a:cubicBezTo>
                        <a:pt x="3841" y="7971"/>
                        <a:pt x="3761" y="7994"/>
                        <a:pt x="3711" y="7911"/>
                      </a:cubicBezTo>
                      <a:cubicBezTo>
                        <a:pt x="3668" y="7839"/>
                        <a:pt x="3639" y="7689"/>
                        <a:pt x="3630" y="7610"/>
                      </a:cubicBezTo>
                      <a:cubicBezTo>
                        <a:pt x="3613" y="7471"/>
                        <a:pt x="3626" y="7319"/>
                        <a:pt x="3618" y="7170"/>
                      </a:cubicBezTo>
                      <a:cubicBezTo>
                        <a:pt x="3610" y="7021"/>
                        <a:pt x="3595" y="6878"/>
                        <a:pt x="3618" y="6719"/>
                      </a:cubicBezTo>
                      <a:cubicBezTo>
                        <a:pt x="3675" y="6606"/>
                        <a:pt x="3780" y="6551"/>
                        <a:pt x="3839" y="6441"/>
                      </a:cubicBezTo>
                      <a:cubicBezTo>
                        <a:pt x="3879" y="6363"/>
                        <a:pt x="3885" y="6268"/>
                        <a:pt x="3931" y="6186"/>
                      </a:cubicBezTo>
                      <a:cubicBezTo>
                        <a:pt x="4016" y="6034"/>
                        <a:pt x="4201" y="5895"/>
                        <a:pt x="4326" y="5746"/>
                      </a:cubicBezTo>
                      <a:cubicBezTo>
                        <a:pt x="4460" y="5585"/>
                        <a:pt x="4584" y="5431"/>
                        <a:pt x="4663" y="5247"/>
                      </a:cubicBezTo>
                      <a:cubicBezTo>
                        <a:pt x="4691" y="5182"/>
                        <a:pt x="4766" y="5038"/>
                        <a:pt x="4755" y="4958"/>
                      </a:cubicBezTo>
                      <a:cubicBezTo>
                        <a:pt x="4740" y="4846"/>
                        <a:pt x="4529" y="4755"/>
                        <a:pt x="4546" y="4622"/>
                      </a:cubicBezTo>
                      <a:cubicBezTo>
                        <a:pt x="4557" y="4540"/>
                        <a:pt x="4674" y="4541"/>
                        <a:pt x="4709" y="4460"/>
                      </a:cubicBezTo>
                      <a:cubicBezTo>
                        <a:pt x="4727" y="4418"/>
                        <a:pt x="4743" y="4301"/>
                        <a:pt x="4743" y="4251"/>
                      </a:cubicBezTo>
                      <a:cubicBezTo>
                        <a:pt x="4746" y="4140"/>
                        <a:pt x="4687" y="4023"/>
                        <a:pt x="4709" y="3904"/>
                      </a:cubicBezTo>
                      <a:cubicBezTo>
                        <a:pt x="4728" y="3802"/>
                        <a:pt x="4880" y="3761"/>
                        <a:pt x="4801" y="3649"/>
                      </a:cubicBezTo>
                      <a:cubicBezTo>
                        <a:pt x="4724" y="3538"/>
                        <a:pt x="4585" y="3709"/>
                        <a:pt x="4500" y="3637"/>
                      </a:cubicBezTo>
                      <a:cubicBezTo>
                        <a:pt x="4422" y="3571"/>
                        <a:pt x="4515" y="3492"/>
                        <a:pt x="4523" y="3371"/>
                      </a:cubicBezTo>
                      <a:cubicBezTo>
                        <a:pt x="4526" y="3323"/>
                        <a:pt x="4495" y="3268"/>
                        <a:pt x="4500" y="3232"/>
                      </a:cubicBezTo>
                      <a:cubicBezTo>
                        <a:pt x="4507" y="3180"/>
                        <a:pt x="4608" y="3093"/>
                        <a:pt x="4581" y="3058"/>
                      </a:cubicBezTo>
                      <a:cubicBezTo>
                        <a:pt x="4539" y="3005"/>
                        <a:pt x="4494" y="2898"/>
                        <a:pt x="4428" y="2813"/>
                      </a:cubicBezTo>
                      <a:cubicBezTo>
                        <a:pt x="5723" y="1778"/>
                        <a:pt x="7274" y="1049"/>
                        <a:pt x="8969" y="742"/>
                      </a:cubicBezTo>
                      <a:lnTo>
                        <a:pt x="8969" y="742"/>
                      </a:lnTo>
                      <a:cubicBezTo>
                        <a:pt x="8991" y="778"/>
                        <a:pt x="9008" y="819"/>
                        <a:pt x="9060" y="834"/>
                      </a:cubicBezTo>
                      <a:cubicBezTo>
                        <a:pt x="9161" y="782"/>
                        <a:pt x="9262" y="838"/>
                        <a:pt x="9373" y="834"/>
                      </a:cubicBezTo>
                      <a:cubicBezTo>
                        <a:pt x="9482" y="831"/>
                        <a:pt x="9579" y="781"/>
                        <a:pt x="9698" y="800"/>
                      </a:cubicBezTo>
                      <a:cubicBezTo>
                        <a:pt x="9909" y="833"/>
                        <a:pt x="10205" y="1039"/>
                        <a:pt x="10371" y="928"/>
                      </a:cubicBezTo>
                      <a:cubicBezTo>
                        <a:pt x="10413" y="899"/>
                        <a:pt x="10403" y="850"/>
                        <a:pt x="10441" y="777"/>
                      </a:cubicBezTo>
                      <a:cubicBezTo>
                        <a:pt x="10471" y="718"/>
                        <a:pt x="10518" y="653"/>
                        <a:pt x="10547" y="581"/>
                      </a:cubicBezTo>
                      <a:cubicBezTo>
                        <a:pt x="10631" y="579"/>
                        <a:pt x="10715" y="577"/>
                        <a:pt x="10799" y="577"/>
                      </a:cubicBezTo>
                      <a:cubicBezTo>
                        <a:pt x="11052" y="577"/>
                        <a:pt x="11302" y="587"/>
                        <a:pt x="11550" y="605"/>
                      </a:cubicBezTo>
                      <a:lnTo>
                        <a:pt x="11550" y="26"/>
                      </a:lnTo>
                      <a:cubicBezTo>
                        <a:pt x="11367" y="13"/>
                        <a:pt x="11182" y="6"/>
                        <a:pt x="10997" y="2"/>
                      </a:cubicBezTo>
                      <a:cubicBezTo>
                        <a:pt x="10931" y="1"/>
                        <a:pt x="10866" y="0"/>
                        <a:pt x="10799" y="0"/>
                      </a:cubicBezTo>
                      <a:cubicBezTo>
                        <a:pt x="10687" y="0"/>
                        <a:pt x="10576" y="2"/>
                        <a:pt x="10465" y="6"/>
                      </a:cubicBezTo>
                      <a:cubicBezTo>
                        <a:pt x="9373" y="39"/>
                        <a:pt x="8323" y="234"/>
                        <a:pt x="7335" y="568"/>
                      </a:cubicBezTo>
                      <a:cubicBezTo>
                        <a:pt x="7168" y="624"/>
                        <a:pt x="7002" y="685"/>
                        <a:pt x="6840" y="749"/>
                      </a:cubicBezTo>
                      <a:cubicBezTo>
                        <a:pt x="6789" y="769"/>
                        <a:pt x="6739" y="790"/>
                        <a:pt x="6688" y="811"/>
                      </a:cubicBezTo>
                      <a:cubicBezTo>
                        <a:pt x="6577" y="857"/>
                        <a:pt x="6465" y="904"/>
                        <a:pt x="6355" y="954"/>
                      </a:cubicBezTo>
                      <a:cubicBezTo>
                        <a:pt x="6195" y="1026"/>
                        <a:pt x="6038" y="1102"/>
                        <a:pt x="5882" y="1182"/>
                      </a:cubicBezTo>
                      <a:cubicBezTo>
                        <a:pt x="5727" y="1261"/>
                        <a:pt x="5574" y="1344"/>
                        <a:pt x="5424" y="1431"/>
                      </a:cubicBezTo>
                      <a:cubicBezTo>
                        <a:pt x="4817" y="1780"/>
                        <a:pt x="4247" y="2186"/>
                        <a:pt x="3723" y="2642"/>
                      </a:cubicBezTo>
                      <a:cubicBezTo>
                        <a:pt x="3660" y="2696"/>
                        <a:pt x="3599" y="2750"/>
                        <a:pt x="3538" y="2806"/>
                      </a:cubicBezTo>
                      <a:cubicBezTo>
                        <a:pt x="3410" y="2922"/>
                        <a:pt x="3285" y="3041"/>
                        <a:pt x="3163" y="3163"/>
                      </a:cubicBezTo>
                      <a:cubicBezTo>
                        <a:pt x="3040" y="3285"/>
                        <a:pt x="2921" y="3411"/>
                        <a:pt x="2805" y="3538"/>
                      </a:cubicBezTo>
                      <a:cubicBezTo>
                        <a:pt x="2631" y="3730"/>
                        <a:pt x="2463" y="3929"/>
                        <a:pt x="2303" y="4132"/>
                      </a:cubicBezTo>
                      <a:cubicBezTo>
                        <a:pt x="1982" y="4540"/>
                        <a:pt x="1691" y="4972"/>
                        <a:pt x="1430" y="5424"/>
                      </a:cubicBezTo>
                      <a:cubicBezTo>
                        <a:pt x="1343" y="5575"/>
                        <a:pt x="1261" y="5728"/>
                        <a:pt x="1181" y="5883"/>
                      </a:cubicBezTo>
                      <a:cubicBezTo>
                        <a:pt x="1141" y="5961"/>
                        <a:pt x="1102" y="6039"/>
                        <a:pt x="1064" y="6118"/>
                      </a:cubicBezTo>
                      <a:cubicBezTo>
                        <a:pt x="951" y="6354"/>
                        <a:pt x="845" y="6595"/>
                        <a:pt x="748" y="6840"/>
                      </a:cubicBezTo>
                      <a:cubicBezTo>
                        <a:pt x="716" y="6922"/>
                        <a:pt x="685" y="7004"/>
                        <a:pt x="655" y="7087"/>
                      </a:cubicBezTo>
                      <a:cubicBezTo>
                        <a:pt x="533" y="7417"/>
                        <a:pt x="428" y="7756"/>
                        <a:pt x="339" y="8101"/>
                      </a:cubicBezTo>
                      <a:cubicBezTo>
                        <a:pt x="295" y="8273"/>
                        <a:pt x="255" y="8448"/>
                        <a:pt x="219" y="8623"/>
                      </a:cubicBezTo>
                      <a:cubicBezTo>
                        <a:pt x="219" y="8623"/>
                        <a:pt x="219" y="8623"/>
                        <a:pt x="219" y="8623"/>
                      </a:cubicBezTo>
                      <a:close/>
                      <a:moveTo>
                        <a:pt x="11550" y="21574"/>
                      </a:moveTo>
                      <a:cubicBezTo>
                        <a:pt x="12114" y="21536"/>
                        <a:pt x="12666" y="21453"/>
                        <a:pt x="13203" y="21331"/>
                      </a:cubicBezTo>
                      <a:cubicBezTo>
                        <a:pt x="13564" y="21249"/>
                        <a:pt x="13918" y="21150"/>
                        <a:pt x="14264" y="21033"/>
                      </a:cubicBezTo>
                      <a:cubicBezTo>
                        <a:pt x="14431" y="20976"/>
                        <a:pt x="14596" y="20915"/>
                        <a:pt x="14760" y="20851"/>
                      </a:cubicBezTo>
                      <a:cubicBezTo>
                        <a:pt x="15087" y="20722"/>
                        <a:pt x="15406" y="20578"/>
                        <a:pt x="15717" y="20418"/>
                      </a:cubicBezTo>
                      <a:cubicBezTo>
                        <a:pt x="15872" y="20339"/>
                        <a:pt x="16025" y="20256"/>
                        <a:pt x="16176" y="20169"/>
                      </a:cubicBezTo>
                      <a:cubicBezTo>
                        <a:pt x="16854" y="19779"/>
                        <a:pt x="17486" y="19317"/>
                        <a:pt x="18062" y="18794"/>
                      </a:cubicBezTo>
                      <a:cubicBezTo>
                        <a:pt x="18190" y="18678"/>
                        <a:pt x="18315" y="18558"/>
                        <a:pt x="18437" y="18437"/>
                      </a:cubicBezTo>
                      <a:cubicBezTo>
                        <a:pt x="18559" y="18315"/>
                        <a:pt x="18678" y="18189"/>
                        <a:pt x="18795" y="18062"/>
                      </a:cubicBezTo>
                      <a:cubicBezTo>
                        <a:pt x="18969" y="17870"/>
                        <a:pt x="19136" y="17672"/>
                        <a:pt x="19296" y="17468"/>
                      </a:cubicBezTo>
                      <a:cubicBezTo>
                        <a:pt x="19550" y="17145"/>
                        <a:pt x="19785" y="16807"/>
                        <a:pt x="20001" y="16456"/>
                      </a:cubicBezTo>
                      <a:cubicBezTo>
                        <a:pt x="20058" y="16364"/>
                        <a:pt x="20115" y="16270"/>
                        <a:pt x="20169" y="16176"/>
                      </a:cubicBezTo>
                      <a:cubicBezTo>
                        <a:pt x="20256" y="16025"/>
                        <a:pt x="20339" y="15872"/>
                        <a:pt x="20418" y="15717"/>
                      </a:cubicBezTo>
                      <a:cubicBezTo>
                        <a:pt x="20458" y="15639"/>
                        <a:pt x="20497" y="15561"/>
                        <a:pt x="20536" y="15482"/>
                      </a:cubicBezTo>
                      <a:cubicBezTo>
                        <a:pt x="20611" y="15325"/>
                        <a:pt x="20683" y="15165"/>
                        <a:pt x="20752" y="15004"/>
                      </a:cubicBezTo>
                      <a:cubicBezTo>
                        <a:pt x="20820" y="14842"/>
                        <a:pt x="20884" y="14679"/>
                        <a:pt x="20945" y="14513"/>
                      </a:cubicBezTo>
                      <a:cubicBezTo>
                        <a:pt x="21066" y="14182"/>
                        <a:pt x="21172" y="13844"/>
                        <a:pt x="21260" y="13499"/>
                      </a:cubicBezTo>
                      <a:cubicBezTo>
                        <a:pt x="21305" y="13326"/>
                        <a:pt x="21345" y="13152"/>
                        <a:pt x="21381" y="12977"/>
                      </a:cubicBezTo>
                      <a:cubicBezTo>
                        <a:pt x="21416" y="12801"/>
                        <a:pt x="21448" y="12624"/>
                        <a:pt x="21476" y="12444"/>
                      </a:cubicBezTo>
                      <a:cubicBezTo>
                        <a:pt x="21503" y="12266"/>
                        <a:pt x="21526" y="12086"/>
                        <a:pt x="21545" y="11904"/>
                      </a:cubicBezTo>
                      <a:cubicBezTo>
                        <a:pt x="21581" y="11541"/>
                        <a:pt x="21600" y="11173"/>
                        <a:pt x="21600" y="10800"/>
                      </a:cubicBezTo>
                      <a:cubicBezTo>
                        <a:pt x="21600" y="10427"/>
                        <a:pt x="21581" y="10059"/>
                        <a:pt x="21545" y="9696"/>
                      </a:cubicBezTo>
                      <a:cubicBezTo>
                        <a:pt x="21526" y="9515"/>
                        <a:pt x="21503" y="9334"/>
                        <a:pt x="21476" y="9155"/>
                      </a:cubicBezTo>
                      <a:cubicBezTo>
                        <a:pt x="21448" y="8976"/>
                        <a:pt x="21416" y="8799"/>
                        <a:pt x="21381" y="8623"/>
                      </a:cubicBezTo>
                      <a:cubicBezTo>
                        <a:pt x="21345" y="8448"/>
                        <a:pt x="21305" y="8273"/>
                        <a:pt x="21260" y="8101"/>
                      </a:cubicBezTo>
                      <a:cubicBezTo>
                        <a:pt x="21172" y="7756"/>
                        <a:pt x="21066" y="7417"/>
                        <a:pt x="20945" y="7086"/>
                      </a:cubicBezTo>
                      <a:cubicBezTo>
                        <a:pt x="20915" y="7004"/>
                        <a:pt x="20884" y="6922"/>
                        <a:pt x="20851" y="6840"/>
                      </a:cubicBezTo>
                      <a:cubicBezTo>
                        <a:pt x="20754" y="6595"/>
                        <a:pt x="20649" y="6354"/>
                        <a:pt x="20535" y="6118"/>
                      </a:cubicBezTo>
                      <a:cubicBezTo>
                        <a:pt x="20497" y="6039"/>
                        <a:pt x="20458" y="5961"/>
                        <a:pt x="20418" y="5883"/>
                      </a:cubicBezTo>
                      <a:cubicBezTo>
                        <a:pt x="20339" y="5728"/>
                        <a:pt x="20255" y="5575"/>
                        <a:pt x="20169" y="5424"/>
                      </a:cubicBezTo>
                      <a:cubicBezTo>
                        <a:pt x="19909" y="4972"/>
                        <a:pt x="19617" y="4540"/>
                        <a:pt x="19296" y="4132"/>
                      </a:cubicBezTo>
                      <a:cubicBezTo>
                        <a:pt x="19136" y="3929"/>
                        <a:pt x="18968" y="3730"/>
                        <a:pt x="18795" y="3538"/>
                      </a:cubicBezTo>
                      <a:cubicBezTo>
                        <a:pt x="18678" y="3410"/>
                        <a:pt x="18559" y="3285"/>
                        <a:pt x="18437" y="3163"/>
                      </a:cubicBezTo>
                      <a:cubicBezTo>
                        <a:pt x="18315" y="3041"/>
                        <a:pt x="18189" y="2922"/>
                        <a:pt x="18062" y="2806"/>
                      </a:cubicBezTo>
                      <a:cubicBezTo>
                        <a:pt x="17814" y="2581"/>
                        <a:pt x="17556" y="2367"/>
                        <a:pt x="17288" y="2165"/>
                      </a:cubicBezTo>
                      <a:cubicBezTo>
                        <a:pt x="16934" y="1899"/>
                        <a:pt x="16562" y="1653"/>
                        <a:pt x="16176" y="1431"/>
                      </a:cubicBezTo>
                      <a:cubicBezTo>
                        <a:pt x="16025" y="1344"/>
                        <a:pt x="15872" y="1261"/>
                        <a:pt x="15717" y="1181"/>
                      </a:cubicBezTo>
                      <a:cubicBezTo>
                        <a:pt x="15646" y="1145"/>
                        <a:pt x="15575" y="1110"/>
                        <a:pt x="15503" y="1076"/>
                      </a:cubicBezTo>
                      <a:cubicBezTo>
                        <a:pt x="15418" y="1034"/>
                        <a:pt x="15331" y="993"/>
                        <a:pt x="15244" y="954"/>
                      </a:cubicBezTo>
                      <a:cubicBezTo>
                        <a:pt x="15208" y="938"/>
                        <a:pt x="15171" y="922"/>
                        <a:pt x="15135" y="906"/>
                      </a:cubicBezTo>
                      <a:cubicBezTo>
                        <a:pt x="15011" y="851"/>
                        <a:pt x="14887" y="799"/>
                        <a:pt x="14760" y="749"/>
                      </a:cubicBezTo>
                      <a:cubicBezTo>
                        <a:pt x="14758" y="748"/>
                        <a:pt x="14757" y="748"/>
                        <a:pt x="14755" y="747"/>
                      </a:cubicBezTo>
                      <a:cubicBezTo>
                        <a:pt x="14620" y="694"/>
                        <a:pt x="14484" y="645"/>
                        <a:pt x="14347" y="597"/>
                      </a:cubicBezTo>
                      <a:cubicBezTo>
                        <a:pt x="14319" y="587"/>
                        <a:pt x="14292" y="577"/>
                        <a:pt x="14263" y="567"/>
                      </a:cubicBezTo>
                      <a:cubicBezTo>
                        <a:pt x="13944" y="459"/>
                        <a:pt x="13617" y="366"/>
                        <a:pt x="13285" y="288"/>
                      </a:cubicBezTo>
                      <a:cubicBezTo>
                        <a:pt x="13181" y="263"/>
                        <a:pt x="13077" y="240"/>
                        <a:pt x="12972" y="218"/>
                      </a:cubicBezTo>
                      <a:cubicBezTo>
                        <a:pt x="12896" y="203"/>
                        <a:pt x="12820" y="189"/>
                        <a:pt x="12743" y="175"/>
                      </a:cubicBezTo>
                      <a:cubicBezTo>
                        <a:pt x="12353" y="104"/>
                        <a:pt x="11954" y="54"/>
                        <a:pt x="11550" y="26"/>
                      </a:cubicBezTo>
                      <a:lnTo>
                        <a:pt x="11550" y="605"/>
                      </a:lnTo>
                      <a:cubicBezTo>
                        <a:pt x="11988" y="637"/>
                        <a:pt x="12419" y="697"/>
                        <a:pt x="12841" y="782"/>
                      </a:cubicBezTo>
                      <a:cubicBezTo>
                        <a:pt x="12813" y="855"/>
                        <a:pt x="12721" y="822"/>
                        <a:pt x="12645" y="858"/>
                      </a:cubicBezTo>
                      <a:cubicBezTo>
                        <a:pt x="12574" y="891"/>
                        <a:pt x="12548" y="959"/>
                        <a:pt x="12472" y="974"/>
                      </a:cubicBezTo>
                      <a:cubicBezTo>
                        <a:pt x="12260" y="1014"/>
                        <a:pt x="12086" y="921"/>
                        <a:pt x="11903" y="928"/>
                      </a:cubicBezTo>
                      <a:cubicBezTo>
                        <a:pt x="11895" y="1007"/>
                        <a:pt x="11993" y="1053"/>
                        <a:pt x="12042" y="1078"/>
                      </a:cubicBezTo>
                      <a:cubicBezTo>
                        <a:pt x="12208" y="1165"/>
                        <a:pt x="12342" y="1153"/>
                        <a:pt x="12576" y="1147"/>
                      </a:cubicBezTo>
                      <a:cubicBezTo>
                        <a:pt x="12696" y="1145"/>
                        <a:pt x="12833" y="1183"/>
                        <a:pt x="12936" y="1112"/>
                      </a:cubicBezTo>
                      <a:cubicBezTo>
                        <a:pt x="13001" y="1068"/>
                        <a:pt x="12997" y="970"/>
                        <a:pt x="13052" y="916"/>
                      </a:cubicBezTo>
                      <a:cubicBezTo>
                        <a:pt x="13075" y="893"/>
                        <a:pt x="13109" y="870"/>
                        <a:pt x="13147" y="850"/>
                      </a:cubicBezTo>
                      <a:cubicBezTo>
                        <a:pt x="13262" y="877"/>
                        <a:pt x="13376" y="906"/>
                        <a:pt x="13489" y="937"/>
                      </a:cubicBezTo>
                      <a:cubicBezTo>
                        <a:pt x="13470" y="1016"/>
                        <a:pt x="13344" y="997"/>
                        <a:pt x="13342" y="1101"/>
                      </a:cubicBezTo>
                      <a:cubicBezTo>
                        <a:pt x="13423" y="1150"/>
                        <a:pt x="13611" y="1075"/>
                        <a:pt x="13683" y="992"/>
                      </a:cubicBezTo>
                      <a:cubicBezTo>
                        <a:pt x="13711" y="1000"/>
                        <a:pt x="13739" y="1009"/>
                        <a:pt x="13767" y="1017"/>
                      </a:cubicBezTo>
                      <a:cubicBezTo>
                        <a:pt x="13932" y="1067"/>
                        <a:pt x="14094" y="1121"/>
                        <a:pt x="14254" y="1179"/>
                      </a:cubicBezTo>
                      <a:cubicBezTo>
                        <a:pt x="14483" y="1261"/>
                        <a:pt x="14709" y="1351"/>
                        <a:pt x="14930" y="1449"/>
                      </a:cubicBezTo>
                      <a:cubicBezTo>
                        <a:pt x="14887" y="1475"/>
                        <a:pt x="14842" y="1506"/>
                        <a:pt x="14804" y="1506"/>
                      </a:cubicBezTo>
                      <a:cubicBezTo>
                        <a:pt x="14709" y="1506"/>
                        <a:pt x="14668" y="1378"/>
                        <a:pt x="14560" y="1425"/>
                      </a:cubicBezTo>
                      <a:cubicBezTo>
                        <a:pt x="14551" y="1549"/>
                        <a:pt x="14691" y="1600"/>
                        <a:pt x="14781" y="1657"/>
                      </a:cubicBezTo>
                      <a:cubicBezTo>
                        <a:pt x="14877" y="1719"/>
                        <a:pt x="14979" y="1780"/>
                        <a:pt x="15013" y="1888"/>
                      </a:cubicBezTo>
                      <a:cubicBezTo>
                        <a:pt x="14919" y="2089"/>
                        <a:pt x="14768" y="1878"/>
                        <a:pt x="14619" y="1877"/>
                      </a:cubicBezTo>
                      <a:cubicBezTo>
                        <a:pt x="14454" y="1876"/>
                        <a:pt x="14214" y="2190"/>
                        <a:pt x="14073" y="1935"/>
                      </a:cubicBezTo>
                      <a:cubicBezTo>
                        <a:pt x="14108" y="1800"/>
                        <a:pt x="14257" y="1779"/>
                        <a:pt x="14294" y="1645"/>
                      </a:cubicBezTo>
                      <a:cubicBezTo>
                        <a:pt x="14262" y="1651"/>
                        <a:pt x="14231" y="1661"/>
                        <a:pt x="14199" y="1674"/>
                      </a:cubicBezTo>
                      <a:cubicBezTo>
                        <a:pt x="14145" y="1696"/>
                        <a:pt x="14090" y="1725"/>
                        <a:pt x="14034" y="1755"/>
                      </a:cubicBezTo>
                      <a:cubicBezTo>
                        <a:pt x="13960" y="1795"/>
                        <a:pt x="13882" y="1834"/>
                        <a:pt x="13794" y="1854"/>
                      </a:cubicBezTo>
                      <a:cubicBezTo>
                        <a:pt x="13714" y="1872"/>
                        <a:pt x="13635" y="1867"/>
                        <a:pt x="13562" y="1888"/>
                      </a:cubicBezTo>
                      <a:cubicBezTo>
                        <a:pt x="13423" y="1929"/>
                        <a:pt x="13327" y="2031"/>
                        <a:pt x="13180" y="2086"/>
                      </a:cubicBezTo>
                      <a:cubicBezTo>
                        <a:pt x="13122" y="2107"/>
                        <a:pt x="13054" y="2100"/>
                        <a:pt x="12994" y="2120"/>
                      </a:cubicBezTo>
                      <a:cubicBezTo>
                        <a:pt x="12854" y="2167"/>
                        <a:pt x="12686" y="2251"/>
                        <a:pt x="12542" y="2329"/>
                      </a:cubicBezTo>
                      <a:cubicBezTo>
                        <a:pt x="12394" y="2409"/>
                        <a:pt x="12227" y="2493"/>
                        <a:pt x="12135" y="2572"/>
                      </a:cubicBezTo>
                      <a:cubicBezTo>
                        <a:pt x="12086" y="2615"/>
                        <a:pt x="11957" y="2767"/>
                        <a:pt x="11962" y="2815"/>
                      </a:cubicBezTo>
                      <a:cubicBezTo>
                        <a:pt x="11967" y="2884"/>
                        <a:pt x="12098" y="2907"/>
                        <a:pt x="12101" y="2977"/>
                      </a:cubicBezTo>
                      <a:cubicBezTo>
                        <a:pt x="12098" y="3020"/>
                        <a:pt x="12025" y="3112"/>
                        <a:pt x="12078" y="3174"/>
                      </a:cubicBezTo>
                      <a:cubicBezTo>
                        <a:pt x="12125" y="3231"/>
                        <a:pt x="12220" y="3185"/>
                        <a:pt x="12321" y="3198"/>
                      </a:cubicBezTo>
                      <a:cubicBezTo>
                        <a:pt x="12499" y="3219"/>
                        <a:pt x="12614" y="3365"/>
                        <a:pt x="12751" y="3441"/>
                      </a:cubicBezTo>
                      <a:cubicBezTo>
                        <a:pt x="12853" y="3497"/>
                        <a:pt x="13006" y="3565"/>
                        <a:pt x="13122" y="3579"/>
                      </a:cubicBezTo>
                      <a:cubicBezTo>
                        <a:pt x="13282" y="3600"/>
                        <a:pt x="13459" y="3533"/>
                        <a:pt x="13481" y="3661"/>
                      </a:cubicBezTo>
                      <a:cubicBezTo>
                        <a:pt x="13503" y="3783"/>
                        <a:pt x="13331" y="3827"/>
                        <a:pt x="13319" y="3904"/>
                      </a:cubicBezTo>
                      <a:cubicBezTo>
                        <a:pt x="13405" y="4017"/>
                        <a:pt x="13260" y="4071"/>
                        <a:pt x="13261" y="4171"/>
                      </a:cubicBezTo>
                      <a:cubicBezTo>
                        <a:pt x="13262" y="4251"/>
                        <a:pt x="13361" y="4371"/>
                        <a:pt x="13447" y="4379"/>
                      </a:cubicBezTo>
                      <a:cubicBezTo>
                        <a:pt x="13563" y="4388"/>
                        <a:pt x="13735" y="4264"/>
                        <a:pt x="13783" y="4147"/>
                      </a:cubicBezTo>
                      <a:cubicBezTo>
                        <a:pt x="13841" y="4008"/>
                        <a:pt x="13817" y="3820"/>
                        <a:pt x="13923" y="3719"/>
                      </a:cubicBezTo>
                      <a:cubicBezTo>
                        <a:pt x="14463" y="3733"/>
                        <a:pt x="14921" y="3474"/>
                        <a:pt x="14886" y="2919"/>
                      </a:cubicBezTo>
                      <a:cubicBezTo>
                        <a:pt x="14882" y="2865"/>
                        <a:pt x="14851" y="2794"/>
                        <a:pt x="14863" y="2734"/>
                      </a:cubicBezTo>
                      <a:cubicBezTo>
                        <a:pt x="14880" y="2645"/>
                        <a:pt x="15034" y="2569"/>
                        <a:pt x="15013" y="2456"/>
                      </a:cubicBezTo>
                      <a:cubicBezTo>
                        <a:pt x="15072" y="2438"/>
                        <a:pt x="15107" y="2391"/>
                        <a:pt x="15137" y="2338"/>
                      </a:cubicBezTo>
                      <a:cubicBezTo>
                        <a:pt x="15181" y="2259"/>
                        <a:pt x="15216" y="2169"/>
                        <a:pt x="15298" y="2139"/>
                      </a:cubicBezTo>
                      <a:cubicBezTo>
                        <a:pt x="15304" y="2137"/>
                        <a:pt x="15309" y="2133"/>
                        <a:pt x="15315" y="2132"/>
                      </a:cubicBezTo>
                      <a:cubicBezTo>
                        <a:pt x="15362" y="2121"/>
                        <a:pt x="15411" y="2130"/>
                        <a:pt x="15464" y="2146"/>
                      </a:cubicBezTo>
                      <a:cubicBezTo>
                        <a:pt x="15557" y="2173"/>
                        <a:pt x="15657" y="2220"/>
                        <a:pt x="15768" y="2213"/>
                      </a:cubicBezTo>
                      <a:cubicBezTo>
                        <a:pt x="15824" y="2209"/>
                        <a:pt x="15897" y="2159"/>
                        <a:pt x="15953" y="2167"/>
                      </a:cubicBezTo>
                      <a:cubicBezTo>
                        <a:pt x="16067" y="2182"/>
                        <a:pt x="16135" y="2322"/>
                        <a:pt x="16220" y="2387"/>
                      </a:cubicBezTo>
                      <a:cubicBezTo>
                        <a:pt x="16295" y="2444"/>
                        <a:pt x="16376" y="2426"/>
                        <a:pt x="16394" y="2502"/>
                      </a:cubicBezTo>
                      <a:cubicBezTo>
                        <a:pt x="16372" y="2631"/>
                        <a:pt x="16283" y="2636"/>
                        <a:pt x="16290" y="2754"/>
                      </a:cubicBezTo>
                      <a:cubicBezTo>
                        <a:pt x="16290" y="2755"/>
                        <a:pt x="16290" y="2756"/>
                        <a:pt x="16290" y="2757"/>
                      </a:cubicBezTo>
                      <a:cubicBezTo>
                        <a:pt x="16298" y="2863"/>
                        <a:pt x="16409" y="2944"/>
                        <a:pt x="16464" y="2954"/>
                      </a:cubicBezTo>
                      <a:cubicBezTo>
                        <a:pt x="16549" y="2970"/>
                        <a:pt x="16669" y="2925"/>
                        <a:pt x="16754" y="2885"/>
                      </a:cubicBezTo>
                      <a:cubicBezTo>
                        <a:pt x="16845" y="2842"/>
                        <a:pt x="16928" y="2749"/>
                        <a:pt x="17008" y="2684"/>
                      </a:cubicBezTo>
                      <a:cubicBezTo>
                        <a:pt x="17121" y="2771"/>
                        <a:pt x="17234" y="2861"/>
                        <a:pt x="17344" y="2952"/>
                      </a:cubicBezTo>
                      <a:cubicBezTo>
                        <a:pt x="17357" y="3004"/>
                        <a:pt x="17365" y="3050"/>
                        <a:pt x="17369" y="3081"/>
                      </a:cubicBezTo>
                      <a:cubicBezTo>
                        <a:pt x="17385" y="3207"/>
                        <a:pt x="17352" y="3303"/>
                        <a:pt x="17358" y="3418"/>
                      </a:cubicBezTo>
                      <a:cubicBezTo>
                        <a:pt x="17372" y="3613"/>
                        <a:pt x="17619" y="3593"/>
                        <a:pt x="17741" y="3696"/>
                      </a:cubicBezTo>
                      <a:cubicBezTo>
                        <a:pt x="17777" y="3727"/>
                        <a:pt x="17791" y="3806"/>
                        <a:pt x="17822" y="3846"/>
                      </a:cubicBezTo>
                      <a:cubicBezTo>
                        <a:pt x="17881" y="3925"/>
                        <a:pt x="17952" y="3925"/>
                        <a:pt x="17961" y="4008"/>
                      </a:cubicBezTo>
                      <a:cubicBezTo>
                        <a:pt x="17983" y="4208"/>
                        <a:pt x="17779" y="4225"/>
                        <a:pt x="17798" y="4449"/>
                      </a:cubicBezTo>
                      <a:cubicBezTo>
                        <a:pt x="17757" y="4535"/>
                        <a:pt x="17651" y="4530"/>
                        <a:pt x="17659" y="4645"/>
                      </a:cubicBezTo>
                      <a:cubicBezTo>
                        <a:pt x="17672" y="4828"/>
                        <a:pt x="17935" y="4688"/>
                        <a:pt x="18007" y="4831"/>
                      </a:cubicBezTo>
                      <a:cubicBezTo>
                        <a:pt x="18046" y="4908"/>
                        <a:pt x="18001" y="4964"/>
                        <a:pt x="17973" y="5074"/>
                      </a:cubicBezTo>
                      <a:cubicBezTo>
                        <a:pt x="18063" y="5181"/>
                        <a:pt x="18062" y="5352"/>
                        <a:pt x="17903" y="5352"/>
                      </a:cubicBezTo>
                      <a:cubicBezTo>
                        <a:pt x="17807" y="5352"/>
                        <a:pt x="17780" y="5248"/>
                        <a:pt x="17682" y="5224"/>
                      </a:cubicBezTo>
                      <a:cubicBezTo>
                        <a:pt x="17628" y="5211"/>
                        <a:pt x="17554" y="5214"/>
                        <a:pt x="17485" y="5201"/>
                      </a:cubicBezTo>
                      <a:cubicBezTo>
                        <a:pt x="17426" y="5191"/>
                        <a:pt x="17356" y="5173"/>
                        <a:pt x="17300" y="5166"/>
                      </a:cubicBezTo>
                      <a:cubicBezTo>
                        <a:pt x="17156" y="5149"/>
                        <a:pt x="17001" y="5191"/>
                        <a:pt x="16917" y="5108"/>
                      </a:cubicBezTo>
                      <a:cubicBezTo>
                        <a:pt x="17055" y="4926"/>
                        <a:pt x="17238" y="4745"/>
                        <a:pt x="17415" y="4587"/>
                      </a:cubicBezTo>
                      <a:cubicBezTo>
                        <a:pt x="17468" y="4540"/>
                        <a:pt x="17582" y="4508"/>
                        <a:pt x="17555" y="4414"/>
                      </a:cubicBezTo>
                      <a:cubicBezTo>
                        <a:pt x="17456" y="4327"/>
                        <a:pt x="17335" y="4419"/>
                        <a:pt x="17242" y="4472"/>
                      </a:cubicBezTo>
                      <a:cubicBezTo>
                        <a:pt x="17144" y="4526"/>
                        <a:pt x="17027" y="4606"/>
                        <a:pt x="16917" y="4622"/>
                      </a:cubicBezTo>
                      <a:cubicBezTo>
                        <a:pt x="16725" y="4651"/>
                        <a:pt x="16470" y="4566"/>
                        <a:pt x="16313" y="4668"/>
                      </a:cubicBezTo>
                      <a:cubicBezTo>
                        <a:pt x="16292" y="4756"/>
                        <a:pt x="16492" y="4722"/>
                        <a:pt x="16464" y="4854"/>
                      </a:cubicBezTo>
                      <a:cubicBezTo>
                        <a:pt x="16387" y="4866"/>
                        <a:pt x="16315" y="4873"/>
                        <a:pt x="16255" y="4819"/>
                      </a:cubicBezTo>
                      <a:cubicBezTo>
                        <a:pt x="16201" y="4770"/>
                        <a:pt x="16232" y="4698"/>
                        <a:pt x="16197" y="4668"/>
                      </a:cubicBezTo>
                      <a:cubicBezTo>
                        <a:pt x="16138" y="4619"/>
                        <a:pt x="15914" y="4606"/>
                        <a:pt x="15814" y="4622"/>
                      </a:cubicBezTo>
                      <a:cubicBezTo>
                        <a:pt x="15693" y="4642"/>
                        <a:pt x="15585" y="4715"/>
                        <a:pt x="15571" y="4819"/>
                      </a:cubicBezTo>
                      <a:cubicBezTo>
                        <a:pt x="15717" y="4887"/>
                        <a:pt x="15958" y="4748"/>
                        <a:pt x="16011" y="4923"/>
                      </a:cubicBezTo>
                      <a:cubicBezTo>
                        <a:pt x="15931" y="5067"/>
                        <a:pt x="15742" y="5147"/>
                        <a:pt x="15768" y="5340"/>
                      </a:cubicBezTo>
                      <a:cubicBezTo>
                        <a:pt x="15778" y="5415"/>
                        <a:pt x="15866" y="5514"/>
                        <a:pt x="15930" y="5526"/>
                      </a:cubicBezTo>
                      <a:cubicBezTo>
                        <a:pt x="15995" y="5537"/>
                        <a:pt x="16030" y="5473"/>
                        <a:pt x="16093" y="5479"/>
                      </a:cubicBezTo>
                      <a:cubicBezTo>
                        <a:pt x="16158" y="5485"/>
                        <a:pt x="16143" y="5560"/>
                        <a:pt x="16220" y="5549"/>
                      </a:cubicBezTo>
                      <a:cubicBezTo>
                        <a:pt x="16332" y="5501"/>
                        <a:pt x="16394" y="5345"/>
                        <a:pt x="16522" y="5352"/>
                      </a:cubicBezTo>
                      <a:cubicBezTo>
                        <a:pt x="16676" y="5538"/>
                        <a:pt x="16383" y="5628"/>
                        <a:pt x="16220" y="5688"/>
                      </a:cubicBezTo>
                      <a:cubicBezTo>
                        <a:pt x="16035" y="5755"/>
                        <a:pt x="15793" y="5791"/>
                        <a:pt x="15651" y="5850"/>
                      </a:cubicBezTo>
                      <a:cubicBezTo>
                        <a:pt x="15577" y="5881"/>
                        <a:pt x="15297" y="6152"/>
                        <a:pt x="15257" y="5942"/>
                      </a:cubicBezTo>
                      <a:cubicBezTo>
                        <a:pt x="15229" y="5791"/>
                        <a:pt x="15396" y="5835"/>
                        <a:pt x="15431" y="5711"/>
                      </a:cubicBezTo>
                      <a:cubicBezTo>
                        <a:pt x="15252" y="5676"/>
                        <a:pt x="15084" y="5788"/>
                        <a:pt x="14921" y="5850"/>
                      </a:cubicBezTo>
                      <a:cubicBezTo>
                        <a:pt x="14687" y="5938"/>
                        <a:pt x="14292" y="5994"/>
                        <a:pt x="14236" y="6255"/>
                      </a:cubicBezTo>
                      <a:cubicBezTo>
                        <a:pt x="14225" y="6308"/>
                        <a:pt x="14259" y="6406"/>
                        <a:pt x="14224" y="6441"/>
                      </a:cubicBezTo>
                      <a:cubicBezTo>
                        <a:pt x="14196" y="6469"/>
                        <a:pt x="14030" y="6474"/>
                        <a:pt x="13958" y="6498"/>
                      </a:cubicBezTo>
                      <a:cubicBezTo>
                        <a:pt x="13846" y="6536"/>
                        <a:pt x="13748" y="6619"/>
                        <a:pt x="13679" y="6637"/>
                      </a:cubicBezTo>
                      <a:cubicBezTo>
                        <a:pt x="13627" y="6651"/>
                        <a:pt x="13550" y="6647"/>
                        <a:pt x="13517" y="6661"/>
                      </a:cubicBezTo>
                      <a:cubicBezTo>
                        <a:pt x="13424" y="6696"/>
                        <a:pt x="13390" y="6821"/>
                        <a:pt x="13284" y="6904"/>
                      </a:cubicBezTo>
                      <a:cubicBezTo>
                        <a:pt x="13241" y="6938"/>
                        <a:pt x="13145" y="6962"/>
                        <a:pt x="13110" y="6996"/>
                      </a:cubicBezTo>
                      <a:cubicBezTo>
                        <a:pt x="13050" y="7056"/>
                        <a:pt x="13042" y="7206"/>
                        <a:pt x="12936" y="7228"/>
                      </a:cubicBezTo>
                      <a:cubicBezTo>
                        <a:pt x="12869" y="7234"/>
                        <a:pt x="12814" y="7177"/>
                        <a:pt x="12751" y="7217"/>
                      </a:cubicBezTo>
                      <a:cubicBezTo>
                        <a:pt x="12743" y="7364"/>
                        <a:pt x="12803" y="7565"/>
                        <a:pt x="12739" y="7714"/>
                      </a:cubicBezTo>
                      <a:cubicBezTo>
                        <a:pt x="12602" y="7826"/>
                        <a:pt x="12450" y="7905"/>
                        <a:pt x="12275" y="8004"/>
                      </a:cubicBezTo>
                      <a:cubicBezTo>
                        <a:pt x="12178" y="8058"/>
                        <a:pt x="12091" y="8073"/>
                        <a:pt x="11973" y="8131"/>
                      </a:cubicBezTo>
                      <a:cubicBezTo>
                        <a:pt x="11890" y="8173"/>
                        <a:pt x="11814" y="8272"/>
                        <a:pt x="11718" y="8328"/>
                      </a:cubicBezTo>
                      <a:cubicBezTo>
                        <a:pt x="11663" y="8361"/>
                        <a:pt x="11605" y="8394"/>
                        <a:pt x="11550" y="8431"/>
                      </a:cubicBezTo>
                      <a:lnTo>
                        <a:pt x="11550" y="13479"/>
                      </a:lnTo>
                      <a:cubicBezTo>
                        <a:pt x="11607" y="13428"/>
                        <a:pt x="11663" y="13355"/>
                        <a:pt x="11695" y="13297"/>
                      </a:cubicBezTo>
                      <a:cubicBezTo>
                        <a:pt x="11760" y="13179"/>
                        <a:pt x="11764" y="13079"/>
                        <a:pt x="11881" y="13019"/>
                      </a:cubicBezTo>
                      <a:cubicBezTo>
                        <a:pt x="12004" y="12955"/>
                        <a:pt x="12104" y="12986"/>
                        <a:pt x="12264" y="12927"/>
                      </a:cubicBezTo>
                      <a:cubicBezTo>
                        <a:pt x="12335" y="12900"/>
                        <a:pt x="12396" y="12855"/>
                        <a:pt x="12461" y="12811"/>
                      </a:cubicBezTo>
                      <a:cubicBezTo>
                        <a:pt x="12517" y="12772"/>
                        <a:pt x="12576" y="12671"/>
                        <a:pt x="12646" y="12741"/>
                      </a:cubicBezTo>
                      <a:cubicBezTo>
                        <a:pt x="12739" y="12834"/>
                        <a:pt x="12533" y="12886"/>
                        <a:pt x="12611" y="12985"/>
                      </a:cubicBezTo>
                      <a:cubicBezTo>
                        <a:pt x="12772" y="13070"/>
                        <a:pt x="12854" y="12826"/>
                        <a:pt x="12972" y="12822"/>
                      </a:cubicBezTo>
                      <a:cubicBezTo>
                        <a:pt x="13008" y="12822"/>
                        <a:pt x="13137" y="12895"/>
                        <a:pt x="13203" y="12939"/>
                      </a:cubicBezTo>
                      <a:cubicBezTo>
                        <a:pt x="13294" y="12998"/>
                        <a:pt x="13325" y="13081"/>
                        <a:pt x="13423" y="13100"/>
                      </a:cubicBezTo>
                      <a:cubicBezTo>
                        <a:pt x="13487" y="13113"/>
                        <a:pt x="13590" y="13076"/>
                        <a:pt x="13679" y="13089"/>
                      </a:cubicBezTo>
                      <a:cubicBezTo>
                        <a:pt x="13797" y="13106"/>
                        <a:pt x="13868" y="13207"/>
                        <a:pt x="13958" y="13204"/>
                      </a:cubicBezTo>
                      <a:cubicBezTo>
                        <a:pt x="14067" y="13201"/>
                        <a:pt x="14119" y="13083"/>
                        <a:pt x="14214" y="13066"/>
                      </a:cubicBezTo>
                      <a:cubicBezTo>
                        <a:pt x="14418" y="13028"/>
                        <a:pt x="14494" y="13089"/>
                        <a:pt x="14584" y="13216"/>
                      </a:cubicBezTo>
                      <a:cubicBezTo>
                        <a:pt x="14686" y="13233"/>
                        <a:pt x="14689" y="13099"/>
                        <a:pt x="14781" y="13147"/>
                      </a:cubicBezTo>
                      <a:cubicBezTo>
                        <a:pt x="14730" y="13248"/>
                        <a:pt x="14799" y="13294"/>
                        <a:pt x="14839" y="13378"/>
                      </a:cubicBezTo>
                      <a:cubicBezTo>
                        <a:pt x="14865" y="13433"/>
                        <a:pt x="14862" y="13471"/>
                        <a:pt x="14886" y="13494"/>
                      </a:cubicBezTo>
                      <a:cubicBezTo>
                        <a:pt x="14941" y="13547"/>
                        <a:pt x="15048" y="13547"/>
                        <a:pt x="15130" y="13598"/>
                      </a:cubicBezTo>
                      <a:cubicBezTo>
                        <a:pt x="15215" y="13652"/>
                        <a:pt x="15263" y="13752"/>
                        <a:pt x="15362" y="13865"/>
                      </a:cubicBezTo>
                      <a:cubicBezTo>
                        <a:pt x="15462" y="13980"/>
                        <a:pt x="15632" y="14099"/>
                        <a:pt x="15768" y="14108"/>
                      </a:cubicBezTo>
                      <a:cubicBezTo>
                        <a:pt x="15895" y="14116"/>
                        <a:pt x="15999" y="14072"/>
                        <a:pt x="16105" y="14084"/>
                      </a:cubicBezTo>
                      <a:cubicBezTo>
                        <a:pt x="16344" y="14114"/>
                        <a:pt x="16493" y="14234"/>
                        <a:pt x="16662" y="14363"/>
                      </a:cubicBezTo>
                      <a:cubicBezTo>
                        <a:pt x="16755" y="14435"/>
                        <a:pt x="16840" y="14485"/>
                        <a:pt x="16870" y="14571"/>
                      </a:cubicBezTo>
                      <a:cubicBezTo>
                        <a:pt x="16891" y="14631"/>
                        <a:pt x="16881" y="14712"/>
                        <a:pt x="16905" y="14780"/>
                      </a:cubicBezTo>
                      <a:cubicBezTo>
                        <a:pt x="16956" y="14924"/>
                        <a:pt x="17167" y="14993"/>
                        <a:pt x="17090" y="15243"/>
                      </a:cubicBezTo>
                      <a:cubicBezTo>
                        <a:pt x="17126" y="15316"/>
                        <a:pt x="17204" y="15342"/>
                        <a:pt x="17288" y="15394"/>
                      </a:cubicBezTo>
                      <a:cubicBezTo>
                        <a:pt x="17355" y="15434"/>
                        <a:pt x="17412" y="15521"/>
                        <a:pt x="17485" y="15533"/>
                      </a:cubicBezTo>
                      <a:cubicBezTo>
                        <a:pt x="17532" y="15540"/>
                        <a:pt x="17584" y="15518"/>
                        <a:pt x="17624" y="15521"/>
                      </a:cubicBezTo>
                      <a:cubicBezTo>
                        <a:pt x="17756" y="15530"/>
                        <a:pt x="17846" y="15581"/>
                        <a:pt x="17961" y="15625"/>
                      </a:cubicBezTo>
                      <a:cubicBezTo>
                        <a:pt x="18032" y="15652"/>
                        <a:pt x="18122" y="15663"/>
                        <a:pt x="18170" y="15695"/>
                      </a:cubicBezTo>
                      <a:cubicBezTo>
                        <a:pt x="18229" y="15735"/>
                        <a:pt x="18236" y="15868"/>
                        <a:pt x="18309" y="15903"/>
                      </a:cubicBezTo>
                      <a:cubicBezTo>
                        <a:pt x="18356" y="15926"/>
                        <a:pt x="18462" y="15894"/>
                        <a:pt x="18542" y="15903"/>
                      </a:cubicBezTo>
                      <a:cubicBezTo>
                        <a:pt x="18666" y="15918"/>
                        <a:pt x="18835" y="15994"/>
                        <a:pt x="18948" y="15996"/>
                      </a:cubicBezTo>
                      <a:cubicBezTo>
                        <a:pt x="19016" y="15997"/>
                        <a:pt x="19072" y="15968"/>
                        <a:pt x="19133" y="15973"/>
                      </a:cubicBezTo>
                      <a:cubicBezTo>
                        <a:pt x="19274" y="15983"/>
                        <a:pt x="19385" y="16072"/>
                        <a:pt x="19494" y="16172"/>
                      </a:cubicBezTo>
                      <a:cubicBezTo>
                        <a:pt x="18096" y="18425"/>
                        <a:pt x="15847" y="20098"/>
                        <a:pt x="13199" y="20737"/>
                      </a:cubicBezTo>
                      <a:cubicBezTo>
                        <a:pt x="13190" y="20635"/>
                        <a:pt x="13161" y="20533"/>
                        <a:pt x="13157" y="20432"/>
                      </a:cubicBezTo>
                      <a:cubicBezTo>
                        <a:pt x="13147" y="20212"/>
                        <a:pt x="13181" y="20056"/>
                        <a:pt x="13145" y="19853"/>
                      </a:cubicBezTo>
                      <a:cubicBezTo>
                        <a:pt x="13118" y="19699"/>
                        <a:pt x="13085" y="19463"/>
                        <a:pt x="13029" y="19366"/>
                      </a:cubicBezTo>
                      <a:cubicBezTo>
                        <a:pt x="12967" y="19259"/>
                        <a:pt x="12723" y="19076"/>
                        <a:pt x="12600" y="19007"/>
                      </a:cubicBezTo>
                      <a:cubicBezTo>
                        <a:pt x="12519" y="18962"/>
                        <a:pt x="12421" y="18947"/>
                        <a:pt x="12333" y="18903"/>
                      </a:cubicBezTo>
                      <a:cubicBezTo>
                        <a:pt x="12144" y="18811"/>
                        <a:pt x="11778" y="18615"/>
                        <a:pt x="11695" y="18428"/>
                      </a:cubicBezTo>
                      <a:cubicBezTo>
                        <a:pt x="11671" y="18374"/>
                        <a:pt x="11674" y="18303"/>
                        <a:pt x="11648" y="18243"/>
                      </a:cubicBezTo>
                      <a:cubicBezTo>
                        <a:pt x="11625" y="18188"/>
                        <a:pt x="11589" y="18136"/>
                        <a:pt x="11550" y="18085"/>
                      </a:cubicBezTo>
                      <a:cubicBezTo>
                        <a:pt x="11550" y="18085"/>
                        <a:pt x="11550" y="21574"/>
                        <a:pt x="11550" y="2157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3" name="išḷiḍé">
                <a:extLst>
                  <a:ext uri="{FF2B5EF4-FFF2-40B4-BE49-F238E27FC236}">
                    <a16:creationId xmlns:a16="http://schemas.microsoft.com/office/drawing/2014/main" id="{309E8E81-7C27-49AE-AFB8-0957AB85142F}"/>
                  </a:ext>
                </a:extLst>
              </p:cNvPr>
              <p:cNvGrpSpPr/>
              <p:nvPr/>
            </p:nvGrpSpPr>
            <p:grpSpPr>
              <a:xfrm>
                <a:off x="4855569" y="1924086"/>
                <a:ext cx="2491972" cy="2152108"/>
                <a:chOff x="6135519" y="1924086"/>
                <a:chExt cx="2491972" cy="2152108"/>
              </a:xfrm>
            </p:grpSpPr>
            <p:sp>
              <p:nvSpPr>
                <p:cNvPr id="23" name="iS1îdè">
                  <a:extLst>
                    <a:ext uri="{FF2B5EF4-FFF2-40B4-BE49-F238E27FC236}">
                      <a16:creationId xmlns:a16="http://schemas.microsoft.com/office/drawing/2014/main" id="{C8A34490-C862-492E-A636-BAD32E74EC76}"/>
                    </a:ext>
                  </a:extLst>
                </p:cNvPr>
                <p:cNvSpPr/>
                <p:nvPr/>
              </p:nvSpPr>
              <p:spPr>
                <a:xfrm>
                  <a:off x="6135519" y="1924086"/>
                  <a:ext cx="2491972"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A5779E"/>
                </a:solidFill>
                <a:ln w="12700">
                  <a:miter lim="400000"/>
                </a:ln>
              </p:spPr>
              <p:txBody>
                <a:bodyPr anchor="ctr"/>
                <a:lstStyle/>
                <a:p>
                  <a:pPr algn="ctr"/>
                  <a:endParaRPr>
                    <a:ea typeface="微软雅黑" panose="020B0503020204020204" pitchFamily="34" charset="-122"/>
                  </a:endParaRPr>
                </a:p>
              </p:txBody>
            </p:sp>
            <p:sp>
              <p:nvSpPr>
                <p:cNvPr id="24" name="iṡľiḋe">
                  <a:extLst>
                    <a:ext uri="{FF2B5EF4-FFF2-40B4-BE49-F238E27FC236}">
                      <a16:creationId xmlns:a16="http://schemas.microsoft.com/office/drawing/2014/main" id="{B1CC883C-052A-4931-8BF4-1B86D8722E11}"/>
                    </a:ext>
                  </a:extLst>
                </p:cNvPr>
                <p:cNvSpPr/>
                <p:nvPr/>
              </p:nvSpPr>
              <p:spPr>
                <a:xfrm>
                  <a:off x="6938465" y="2665897"/>
                  <a:ext cx="552338" cy="69395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4" name="îṥľíḓê">
                <a:extLst>
                  <a:ext uri="{FF2B5EF4-FFF2-40B4-BE49-F238E27FC236}">
                    <a16:creationId xmlns:a16="http://schemas.microsoft.com/office/drawing/2014/main" id="{858D9820-D366-4C6C-894E-4BDC7DACB3F1}"/>
                  </a:ext>
                </a:extLst>
              </p:cNvPr>
              <p:cNvGrpSpPr/>
              <p:nvPr/>
            </p:nvGrpSpPr>
            <p:grpSpPr>
              <a:xfrm>
                <a:off x="2359278" y="1924086"/>
                <a:ext cx="2491945" cy="2152108"/>
                <a:chOff x="3624745" y="1924086"/>
                <a:chExt cx="2491945" cy="2152108"/>
              </a:xfrm>
            </p:grpSpPr>
            <p:sp>
              <p:nvSpPr>
                <p:cNvPr id="21" name="iş1iḋe">
                  <a:extLst>
                    <a:ext uri="{FF2B5EF4-FFF2-40B4-BE49-F238E27FC236}">
                      <a16:creationId xmlns:a16="http://schemas.microsoft.com/office/drawing/2014/main" id="{AE078BCC-5E94-4DFB-8257-448F7D487241}"/>
                    </a:ext>
                  </a:extLst>
                </p:cNvPr>
                <p:cNvSpPr/>
                <p:nvPr/>
              </p:nvSpPr>
              <p:spPr>
                <a:xfrm>
                  <a:off x="3624745" y="1924086"/>
                  <a:ext cx="2491945"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48B49C"/>
                </a:solidFill>
                <a:ln w="12700">
                  <a:miter lim="400000"/>
                </a:ln>
              </p:spPr>
              <p:txBody>
                <a:bodyPr anchor="ctr"/>
                <a:lstStyle/>
                <a:p>
                  <a:pPr algn="ctr"/>
                  <a:endParaRPr>
                    <a:ea typeface="微软雅黑" panose="020B0503020204020204" pitchFamily="34" charset="-122"/>
                  </a:endParaRPr>
                </a:p>
              </p:txBody>
            </p:sp>
            <p:sp>
              <p:nvSpPr>
                <p:cNvPr id="22" name="î$lîḑè">
                  <a:extLst>
                    <a:ext uri="{FF2B5EF4-FFF2-40B4-BE49-F238E27FC236}">
                      <a16:creationId xmlns:a16="http://schemas.microsoft.com/office/drawing/2014/main" id="{3234EB41-B1A7-4B3C-AF28-E4FBE66AB3DF}"/>
                    </a:ext>
                  </a:extLst>
                </p:cNvPr>
                <p:cNvSpPr/>
                <p:nvPr/>
              </p:nvSpPr>
              <p:spPr>
                <a:xfrm>
                  <a:off x="4364754" y="2723430"/>
                  <a:ext cx="629614" cy="553419"/>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5" name="íS1ïdé">
                <a:extLst>
                  <a:ext uri="{FF2B5EF4-FFF2-40B4-BE49-F238E27FC236}">
                    <a16:creationId xmlns:a16="http://schemas.microsoft.com/office/drawing/2014/main" id="{4DA15B4F-F794-4C25-8588-E6EC03765CCC}"/>
                  </a:ext>
                </a:extLst>
              </p:cNvPr>
              <p:cNvGrpSpPr/>
              <p:nvPr/>
            </p:nvGrpSpPr>
            <p:grpSpPr>
              <a:xfrm>
                <a:off x="-104822" y="1924085"/>
                <a:ext cx="2491953" cy="2152108"/>
                <a:chOff x="1140307" y="1924085"/>
                <a:chExt cx="2491953" cy="2152108"/>
              </a:xfrm>
            </p:grpSpPr>
            <p:sp>
              <p:nvSpPr>
                <p:cNvPr id="19" name="îśḷîdè">
                  <a:extLst>
                    <a:ext uri="{FF2B5EF4-FFF2-40B4-BE49-F238E27FC236}">
                      <a16:creationId xmlns:a16="http://schemas.microsoft.com/office/drawing/2014/main" id="{346D6B27-A74F-4A6A-9452-60886AA02FCC}"/>
                    </a:ext>
                  </a:extLst>
                </p:cNvPr>
                <p:cNvSpPr/>
                <p:nvPr/>
              </p:nvSpPr>
              <p:spPr>
                <a:xfrm>
                  <a:off x="1140307" y="1924085"/>
                  <a:ext cx="2491953"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1B6AA2"/>
                </a:solidFill>
                <a:ln w="12700">
                  <a:miter lim="400000"/>
                </a:ln>
              </p:spPr>
              <p:txBody>
                <a:bodyPr anchor="ctr"/>
                <a:lstStyle/>
                <a:p>
                  <a:pPr algn="ctr"/>
                  <a:endParaRPr>
                    <a:ea typeface="微软雅黑" panose="020B0503020204020204" pitchFamily="34" charset="-122"/>
                  </a:endParaRPr>
                </a:p>
              </p:txBody>
            </p:sp>
            <p:sp>
              <p:nvSpPr>
                <p:cNvPr id="20" name="ïṣḻide">
                  <a:extLst>
                    <a:ext uri="{FF2B5EF4-FFF2-40B4-BE49-F238E27FC236}">
                      <a16:creationId xmlns:a16="http://schemas.microsoft.com/office/drawing/2014/main" id="{316DACE1-5706-434A-B7A2-E4C267FB0B89}"/>
                    </a:ext>
                  </a:extLst>
                </p:cNvPr>
                <p:cNvSpPr/>
                <p:nvPr/>
              </p:nvSpPr>
              <p:spPr>
                <a:xfrm>
                  <a:off x="1852463" y="2653163"/>
                  <a:ext cx="694416" cy="693954"/>
                </a:xfrm>
                <a:custGeom>
                  <a:avLst/>
                  <a:gdLst/>
                  <a:ahLst/>
                  <a:cxnLst>
                    <a:cxn ang="0">
                      <a:pos x="wd2" y="hd2"/>
                    </a:cxn>
                    <a:cxn ang="5400000">
                      <a:pos x="wd2" y="hd2"/>
                    </a:cxn>
                    <a:cxn ang="10800000">
                      <a:pos x="wd2" y="hd2"/>
                    </a:cxn>
                    <a:cxn ang="16200000">
                      <a:pos x="wd2" y="hd2"/>
                    </a:cxn>
                  </a:cxnLst>
                  <a:rect l="0" t="0" r="r" b="b"/>
                  <a:pathLst>
                    <a:path w="21540" h="21554" extrusionOk="0">
                      <a:moveTo>
                        <a:pt x="17094" y="18162"/>
                      </a:moveTo>
                      <a:lnTo>
                        <a:pt x="11180" y="15745"/>
                      </a:lnTo>
                      <a:lnTo>
                        <a:pt x="16926" y="6160"/>
                      </a:lnTo>
                      <a:lnTo>
                        <a:pt x="6551" y="13845"/>
                      </a:lnTo>
                      <a:lnTo>
                        <a:pt x="2514" y="12197"/>
                      </a:lnTo>
                      <a:lnTo>
                        <a:pt x="19750" y="2250"/>
                      </a:lnTo>
                      <a:cubicBezTo>
                        <a:pt x="19750" y="2250"/>
                        <a:pt x="17094" y="18162"/>
                        <a:pt x="17094" y="18162"/>
                      </a:cubicBezTo>
                      <a:close/>
                      <a:moveTo>
                        <a:pt x="21204" y="134"/>
                      </a:moveTo>
                      <a:cubicBezTo>
                        <a:pt x="20964" y="-34"/>
                        <a:pt x="20641" y="-46"/>
                        <a:pt x="20388" y="110"/>
                      </a:cubicBezTo>
                      <a:lnTo>
                        <a:pt x="386" y="11655"/>
                      </a:lnTo>
                      <a:cubicBezTo>
                        <a:pt x="134" y="11800"/>
                        <a:pt x="-23" y="12078"/>
                        <a:pt x="2" y="12366"/>
                      </a:cubicBezTo>
                      <a:cubicBezTo>
                        <a:pt x="26" y="12667"/>
                        <a:pt x="206" y="12919"/>
                        <a:pt x="482" y="13028"/>
                      </a:cubicBezTo>
                      <a:lnTo>
                        <a:pt x="6155" y="15348"/>
                      </a:lnTo>
                      <a:lnTo>
                        <a:pt x="6155" y="20785"/>
                      </a:lnTo>
                      <a:cubicBezTo>
                        <a:pt x="6155" y="21096"/>
                        <a:pt x="6347" y="21386"/>
                        <a:pt x="6648" y="21505"/>
                      </a:cubicBezTo>
                      <a:cubicBezTo>
                        <a:pt x="6733" y="21542"/>
                        <a:pt x="6829" y="21554"/>
                        <a:pt x="6925" y="21554"/>
                      </a:cubicBezTo>
                      <a:cubicBezTo>
                        <a:pt x="7142" y="21554"/>
                        <a:pt x="7345" y="21470"/>
                        <a:pt x="7490" y="21301"/>
                      </a:cubicBezTo>
                      <a:lnTo>
                        <a:pt x="11072" y="17368"/>
                      </a:lnTo>
                      <a:lnTo>
                        <a:pt x="17406" y="19955"/>
                      </a:lnTo>
                      <a:cubicBezTo>
                        <a:pt x="17503" y="19990"/>
                        <a:pt x="17598" y="20014"/>
                        <a:pt x="17695" y="20014"/>
                      </a:cubicBezTo>
                      <a:cubicBezTo>
                        <a:pt x="17827" y="20014"/>
                        <a:pt x="17959" y="19978"/>
                        <a:pt x="18069" y="19919"/>
                      </a:cubicBezTo>
                      <a:cubicBezTo>
                        <a:pt x="18272" y="19798"/>
                        <a:pt x="18416" y="19605"/>
                        <a:pt x="18453" y="19377"/>
                      </a:cubicBezTo>
                      <a:lnTo>
                        <a:pt x="21530" y="904"/>
                      </a:lnTo>
                      <a:cubicBezTo>
                        <a:pt x="21577" y="603"/>
                        <a:pt x="21456" y="314"/>
                        <a:pt x="21204" y="13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grpSp>
      <p:sp>
        <p:nvSpPr>
          <p:cNvPr id="35" name="文本框 34">
            <a:extLst>
              <a:ext uri="{FF2B5EF4-FFF2-40B4-BE49-F238E27FC236}">
                <a16:creationId xmlns:a16="http://schemas.microsoft.com/office/drawing/2014/main" id="{DAA369DD-8B11-4095-ADB1-E38F57B16392}"/>
              </a:ext>
            </a:extLst>
          </p:cNvPr>
          <p:cNvSpPr txBox="1"/>
          <p:nvPr/>
        </p:nvSpPr>
        <p:spPr>
          <a:xfrm>
            <a:off x="2458231" y="405492"/>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奔跑期：</a:t>
            </a:r>
            <a:r>
              <a:rPr lang="en-US" altLang="zh-CN" sz="3600" b="1" dirty="0">
                <a:solidFill>
                  <a:srgbClr val="524F6A"/>
                </a:solidFill>
                <a:latin typeface="微软雅黑" panose="020B0503020204020204" pitchFamily="34" charset="-122"/>
                <a:ea typeface="微软雅黑" panose="020B0503020204020204" pitchFamily="34" charset="-122"/>
              </a:rPr>
              <a:t>2006-2010</a:t>
            </a:r>
            <a:r>
              <a:rPr lang="zh-CN" altLang="en-US" sz="3600" b="1" dirty="0">
                <a:solidFill>
                  <a:srgbClr val="524F6A"/>
                </a:solidFill>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3171256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b6ce8d4-d194-4584-80cd-48ea3741a58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76D3752A-CD89-4FD9-9753-021AF95FD197}"/>
              </a:ext>
            </a:extLst>
          </p:cNvPr>
          <p:cNvGrpSpPr>
            <a:grpSpLocks noChangeAspect="1"/>
          </p:cNvGrpSpPr>
          <p:nvPr>
            <p:custDataLst>
              <p:tags r:id="rId1"/>
            </p:custDataLst>
          </p:nvPr>
        </p:nvGrpSpPr>
        <p:grpSpPr>
          <a:xfrm>
            <a:off x="669925" y="2268402"/>
            <a:ext cx="10850563" cy="3953104"/>
            <a:chOff x="669925" y="2268402"/>
            <a:chExt cx="10850563" cy="3953104"/>
          </a:xfrm>
        </p:grpSpPr>
        <p:sp>
          <p:nvSpPr>
            <p:cNvPr id="4" name="iṥ1íḓé">
              <a:extLst>
                <a:ext uri="{FF2B5EF4-FFF2-40B4-BE49-F238E27FC236}">
                  <a16:creationId xmlns:a16="http://schemas.microsoft.com/office/drawing/2014/main" id="{8B507FF6-AF4C-43BC-AAA6-7CD50DB52D96}"/>
                </a:ext>
              </a:extLst>
            </p:cNvPr>
            <p:cNvSpPr/>
            <p:nvPr/>
          </p:nvSpPr>
          <p:spPr bwMode="auto">
            <a:xfrm>
              <a:off x="669925" y="2268402"/>
              <a:ext cx="10850563" cy="1009956"/>
            </a:xfrm>
            <a:prstGeom prst="homePlate">
              <a:avLst/>
            </a:prstGeom>
            <a:solidFill>
              <a:srgbClr val="A6A6A6"/>
            </a:solidFill>
            <a:ln w="19050">
              <a:noFill/>
              <a:round/>
              <a:headEnd/>
              <a:tailEnd/>
            </a:ln>
            <a:effectLst/>
          </p:spPr>
          <p:txBody>
            <a:bodyPr anchor="ctr"/>
            <a:lstStyle/>
            <a:p>
              <a:pPr algn="ctr"/>
              <a:endParaRPr/>
            </a:p>
          </p:txBody>
        </p:sp>
        <p:grpSp>
          <p:nvGrpSpPr>
            <p:cNvPr id="5" name="îšľïḋé">
              <a:extLst>
                <a:ext uri="{FF2B5EF4-FFF2-40B4-BE49-F238E27FC236}">
                  <a16:creationId xmlns:a16="http://schemas.microsoft.com/office/drawing/2014/main" id="{29074381-F3A7-449F-8B7E-1FC7A315EFCA}"/>
                </a:ext>
              </a:extLst>
            </p:cNvPr>
            <p:cNvGrpSpPr/>
            <p:nvPr/>
          </p:nvGrpSpPr>
          <p:grpSpPr>
            <a:xfrm>
              <a:off x="1540209" y="2602588"/>
              <a:ext cx="949536" cy="949536"/>
              <a:chOff x="3181757" y="2258239"/>
              <a:chExt cx="475436" cy="475436"/>
            </a:xfrm>
            <a:effectLst/>
          </p:grpSpPr>
          <p:sp>
            <p:nvSpPr>
              <p:cNvPr id="52" name="ïṩḷïďé">
                <a:extLst>
                  <a:ext uri="{FF2B5EF4-FFF2-40B4-BE49-F238E27FC236}">
                    <a16:creationId xmlns:a16="http://schemas.microsoft.com/office/drawing/2014/main" id="{B7541A0D-4B0E-4237-A9B0-0EDB90CBE542}"/>
                  </a:ext>
                </a:extLst>
              </p:cNvPr>
              <p:cNvSpPr/>
              <p:nvPr/>
            </p:nvSpPr>
            <p:spPr bwMode="auto">
              <a:xfrm>
                <a:off x="3181757" y="2258239"/>
                <a:ext cx="475436" cy="475436"/>
              </a:xfrm>
              <a:prstGeom prst="ellipse">
                <a:avLst/>
              </a:prstGeom>
              <a:solidFill>
                <a:srgbClr val="524F6A"/>
              </a:solidFill>
              <a:ln w="19050">
                <a:solidFill>
                  <a:schemeClr val="bg1"/>
                </a:solidFill>
                <a:round/>
                <a:headEnd/>
                <a:tailEnd/>
              </a:ln>
            </p:spPr>
            <p:txBody>
              <a:bodyPr anchor="ctr"/>
              <a:lstStyle/>
              <a:p>
                <a:pPr algn="ctr"/>
                <a:endParaRPr/>
              </a:p>
            </p:txBody>
          </p:sp>
          <p:grpSp>
            <p:nvGrpSpPr>
              <p:cNvPr id="53" name="îṡ1ïďe">
                <a:extLst>
                  <a:ext uri="{FF2B5EF4-FFF2-40B4-BE49-F238E27FC236}">
                    <a16:creationId xmlns:a16="http://schemas.microsoft.com/office/drawing/2014/main" id="{915135C8-25B7-48FD-98F7-5A3F2AEC522F}"/>
                  </a:ext>
                </a:extLst>
              </p:cNvPr>
              <p:cNvGrpSpPr/>
              <p:nvPr/>
            </p:nvGrpSpPr>
            <p:grpSpPr>
              <a:xfrm>
                <a:off x="3276095" y="2324131"/>
                <a:ext cx="286761" cy="343619"/>
                <a:chOff x="3735388" y="3473450"/>
                <a:chExt cx="184150" cy="220663"/>
              </a:xfrm>
              <a:solidFill>
                <a:schemeClr val="bg1"/>
              </a:solidFill>
            </p:grpSpPr>
            <p:sp>
              <p:nvSpPr>
                <p:cNvPr id="54" name="ïsḻïḑe">
                  <a:extLst>
                    <a:ext uri="{FF2B5EF4-FFF2-40B4-BE49-F238E27FC236}">
                      <a16:creationId xmlns:a16="http://schemas.microsoft.com/office/drawing/2014/main" id="{785E227A-DF11-4948-8918-8073E4B86F14}"/>
                    </a:ext>
                  </a:extLst>
                </p:cNvPr>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grpFill/>
                <a:ln w="9525">
                  <a:noFill/>
                  <a:round/>
                  <a:headEnd/>
                  <a:tailEnd/>
                </a:ln>
              </p:spPr>
              <p:txBody>
                <a:bodyPr anchor="ctr"/>
                <a:lstStyle/>
                <a:p>
                  <a:pPr algn="ctr"/>
                  <a:endParaRPr/>
                </a:p>
              </p:txBody>
            </p:sp>
            <p:sp>
              <p:nvSpPr>
                <p:cNvPr id="55" name="îṥļîḓê">
                  <a:extLst>
                    <a:ext uri="{FF2B5EF4-FFF2-40B4-BE49-F238E27FC236}">
                      <a16:creationId xmlns:a16="http://schemas.microsoft.com/office/drawing/2014/main" id="{D7C25FB3-587D-4DCB-B016-6AE880565547}"/>
                    </a:ext>
                  </a:extLst>
                </p:cNvPr>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grpFill/>
                <a:ln w="9525">
                  <a:noFill/>
                  <a:round/>
                  <a:headEnd/>
                  <a:tailEnd/>
                </a:ln>
              </p:spPr>
              <p:txBody>
                <a:bodyPr anchor="ctr"/>
                <a:lstStyle/>
                <a:p>
                  <a:pPr algn="ctr"/>
                  <a:endParaRPr/>
                </a:p>
              </p:txBody>
            </p:sp>
          </p:grpSp>
        </p:grpSp>
        <p:grpSp>
          <p:nvGrpSpPr>
            <p:cNvPr id="6" name="ï$ľîḑè">
              <a:extLst>
                <a:ext uri="{FF2B5EF4-FFF2-40B4-BE49-F238E27FC236}">
                  <a16:creationId xmlns:a16="http://schemas.microsoft.com/office/drawing/2014/main" id="{748C7E14-F916-4D9F-ABE8-3624F22B7CC5}"/>
                </a:ext>
              </a:extLst>
            </p:cNvPr>
            <p:cNvGrpSpPr/>
            <p:nvPr/>
          </p:nvGrpSpPr>
          <p:grpSpPr>
            <a:xfrm>
              <a:off x="3472566" y="2602588"/>
              <a:ext cx="949536" cy="949536"/>
              <a:chOff x="4581932" y="2258239"/>
              <a:chExt cx="475436" cy="475436"/>
            </a:xfrm>
            <a:effectLst/>
          </p:grpSpPr>
          <p:sp>
            <p:nvSpPr>
              <p:cNvPr id="45" name="îSlide">
                <a:extLst>
                  <a:ext uri="{FF2B5EF4-FFF2-40B4-BE49-F238E27FC236}">
                    <a16:creationId xmlns:a16="http://schemas.microsoft.com/office/drawing/2014/main" id="{F966BC02-F117-44B0-AE97-33B45FA8C3D7}"/>
                  </a:ext>
                </a:extLst>
              </p:cNvPr>
              <p:cNvSpPr/>
              <p:nvPr/>
            </p:nvSpPr>
            <p:spPr bwMode="auto">
              <a:xfrm>
                <a:off x="4581932" y="2258239"/>
                <a:ext cx="475436" cy="475436"/>
              </a:xfrm>
              <a:prstGeom prst="ellipse">
                <a:avLst/>
              </a:prstGeom>
              <a:solidFill>
                <a:srgbClr val="FFC353"/>
              </a:solidFill>
              <a:ln w="19050">
                <a:solidFill>
                  <a:schemeClr val="bg1"/>
                </a:solidFill>
                <a:round/>
                <a:headEnd/>
                <a:tailEnd/>
              </a:ln>
            </p:spPr>
            <p:txBody>
              <a:bodyPr anchor="ctr"/>
              <a:lstStyle/>
              <a:p>
                <a:pPr algn="ctr"/>
                <a:endParaRPr/>
              </a:p>
            </p:txBody>
          </p:sp>
          <p:grpSp>
            <p:nvGrpSpPr>
              <p:cNvPr id="46" name="ïşlïḑè">
                <a:extLst>
                  <a:ext uri="{FF2B5EF4-FFF2-40B4-BE49-F238E27FC236}">
                    <a16:creationId xmlns:a16="http://schemas.microsoft.com/office/drawing/2014/main" id="{8EC146F0-F651-4D59-B870-61A7AAA64986}"/>
                  </a:ext>
                </a:extLst>
              </p:cNvPr>
              <p:cNvGrpSpPr/>
              <p:nvPr/>
            </p:nvGrpSpPr>
            <p:grpSpPr>
              <a:xfrm>
                <a:off x="4705933" y="2383968"/>
                <a:ext cx="227685" cy="223978"/>
                <a:chOff x="4797425" y="4017963"/>
                <a:chExt cx="195263" cy="192088"/>
              </a:xfrm>
              <a:solidFill>
                <a:schemeClr val="bg1"/>
              </a:solidFill>
            </p:grpSpPr>
            <p:sp>
              <p:nvSpPr>
                <p:cNvPr id="47" name="ïṩḻîḋe">
                  <a:extLst>
                    <a:ext uri="{FF2B5EF4-FFF2-40B4-BE49-F238E27FC236}">
                      <a16:creationId xmlns:a16="http://schemas.microsoft.com/office/drawing/2014/main" id="{ABA3D75A-D774-4CCB-929D-D7AF60CA914C}"/>
                    </a:ext>
                  </a:extLst>
                </p:cNvPr>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headEnd/>
                  <a:tailEnd/>
                </a:ln>
              </p:spPr>
              <p:txBody>
                <a:bodyPr anchor="ctr"/>
                <a:lstStyle/>
                <a:p>
                  <a:pPr algn="ctr"/>
                  <a:endParaRPr/>
                </a:p>
              </p:txBody>
            </p:sp>
            <p:sp>
              <p:nvSpPr>
                <p:cNvPr id="48" name="ïSlídé">
                  <a:extLst>
                    <a:ext uri="{FF2B5EF4-FFF2-40B4-BE49-F238E27FC236}">
                      <a16:creationId xmlns:a16="http://schemas.microsoft.com/office/drawing/2014/main" id="{45CBBE42-75B8-4943-BE78-F9D2B612D915}"/>
                    </a:ext>
                  </a:extLst>
                </p:cNvPr>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headEnd/>
                  <a:tailEnd/>
                </a:ln>
              </p:spPr>
              <p:txBody>
                <a:bodyPr anchor="ctr"/>
                <a:lstStyle/>
                <a:p>
                  <a:pPr algn="ctr"/>
                  <a:endParaRPr/>
                </a:p>
              </p:txBody>
            </p:sp>
            <p:sp>
              <p:nvSpPr>
                <p:cNvPr id="49" name="ïṡlïḋè">
                  <a:extLst>
                    <a:ext uri="{FF2B5EF4-FFF2-40B4-BE49-F238E27FC236}">
                      <a16:creationId xmlns:a16="http://schemas.microsoft.com/office/drawing/2014/main" id="{8B5F09D1-C3AB-4CC5-A755-4AE40EAEE4D2}"/>
                    </a:ext>
                  </a:extLst>
                </p:cNvPr>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headEnd/>
                  <a:tailEnd/>
                </a:ln>
              </p:spPr>
              <p:txBody>
                <a:bodyPr anchor="ctr"/>
                <a:lstStyle/>
                <a:p>
                  <a:pPr algn="ctr"/>
                  <a:endParaRPr/>
                </a:p>
              </p:txBody>
            </p:sp>
            <p:sp>
              <p:nvSpPr>
                <p:cNvPr id="50" name="îsļîḑe">
                  <a:extLst>
                    <a:ext uri="{FF2B5EF4-FFF2-40B4-BE49-F238E27FC236}">
                      <a16:creationId xmlns:a16="http://schemas.microsoft.com/office/drawing/2014/main" id="{2FA433BF-2866-48F7-B694-DA0E6C4E4AC8}"/>
                    </a:ext>
                  </a:extLst>
                </p:cNvPr>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headEnd/>
                  <a:tailEnd/>
                </a:ln>
              </p:spPr>
              <p:txBody>
                <a:bodyPr anchor="ctr"/>
                <a:lstStyle/>
                <a:p>
                  <a:pPr algn="ctr"/>
                  <a:endParaRPr/>
                </a:p>
              </p:txBody>
            </p:sp>
            <p:sp>
              <p:nvSpPr>
                <p:cNvPr id="51" name="iṣḷiḓé">
                  <a:extLst>
                    <a:ext uri="{FF2B5EF4-FFF2-40B4-BE49-F238E27FC236}">
                      <a16:creationId xmlns:a16="http://schemas.microsoft.com/office/drawing/2014/main" id="{7506E4A6-F4DE-4147-9CBF-6EE37EF3AA36}"/>
                    </a:ext>
                  </a:extLst>
                </p:cNvPr>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headEnd/>
                  <a:tailEnd/>
                </a:ln>
              </p:spPr>
              <p:txBody>
                <a:bodyPr anchor="ctr"/>
                <a:lstStyle/>
                <a:p>
                  <a:pPr algn="ctr"/>
                  <a:endParaRPr/>
                </a:p>
              </p:txBody>
            </p:sp>
          </p:grpSp>
        </p:grpSp>
        <p:grpSp>
          <p:nvGrpSpPr>
            <p:cNvPr id="7" name="îṡlidè">
              <a:extLst>
                <a:ext uri="{FF2B5EF4-FFF2-40B4-BE49-F238E27FC236}">
                  <a16:creationId xmlns:a16="http://schemas.microsoft.com/office/drawing/2014/main" id="{7A1ACE4D-0AAF-4379-81D9-869155970F5A}"/>
                </a:ext>
              </a:extLst>
            </p:cNvPr>
            <p:cNvGrpSpPr/>
            <p:nvPr/>
          </p:nvGrpSpPr>
          <p:grpSpPr>
            <a:xfrm>
              <a:off x="5404923" y="2602588"/>
              <a:ext cx="949536" cy="949536"/>
              <a:chOff x="5972582" y="2258239"/>
              <a:chExt cx="475436" cy="475436"/>
            </a:xfrm>
            <a:effectLst/>
          </p:grpSpPr>
          <p:sp>
            <p:nvSpPr>
              <p:cNvPr id="41" name="íṧlîdè">
                <a:extLst>
                  <a:ext uri="{FF2B5EF4-FFF2-40B4-BE49-F238E27FC236}">
                    <a16:creationId xmlns:a16="http://schemas.microsoft.com/office/drawing/2014/main" id="{77409AB3-8397-40FD-B8C9-CD1D2A9511FD}"/>
                  </a:ext>
                </a:extLst>
              </p:cNvPr>
              <p:cNvSpPr/>
              <p:nvPr/>
            </p:nvSpPr>
            <p:spPr bwMode="auto">
              <a:xfrm>
                <a:off x="5972582" y="2258239"/>
                <a:ext cx="475436" cy="475436"/>
              </a:xfrm>
              <a:prstGeom prst="ellipse">
                <a:avLst/>
              </a:prstGeom>
              <a:solidFill>
                <a:srgbClr val="FF6E55"/>
              </a:solidFill>
              <a:ln w="19050">
                <a:solidFill>
                  <a:schemeClr val="bg1"/>
                </a:solidFill>
                <a:round/>
                <a:headEnd/>
                <a:tailEnd/>
              </a:ln>
            </p:spPr>
            <p:txBody>
              <a:bodyPr anchor="ctr"/>
              <a:lstStyle/>
              <a:p>
                <a:pPr algn="ctr"/>
                <a:endParaRPr/>
              </a:p>
            </p:txBody>
          </p:sp>
          <p:grpSp>
            <p:nvGrpSpPr>
              <p:cNvPr id="42" name="ïṧlidé">
                <a:extLst>
                  <a:ext uri="{FF2B5EF4-FFF2-40B4-BE49-F238E27FC236}">
                    <a16:creationId xmlns:a16="http://schemas.microsoft.com/office/drawing/2014/main" id="{0DE71E59-05AE-4791-B29C-726EC0708DBC}"/>
                  </a:ext>
                </a:extLst>
              </p:cNvPr>
              <p:cNvGrpSpPr/>
              <p:nvPr/>
            </p:nvGrpSpPr>
            <p:grpSpPr>
              <a:xfrm>
                <a:off x="6115816" y="2349936"/>
                <a:ext cx="188968" cy="292042"/>
                <a:chOff x="5403850" y="3486150"/>
                <a:chExt cx="139700" cy="215900"/>
              </a:xfrm>
              <a:solidFill>
                <a:schemeClr val="bg1"/>
              </a:solidFill>
            </p:grpSpPr>
            <p:sp>
              <p:nvSpPr>
                <p:cNvPr id="43" name="î$ḷîďè">
                  <a:extLst>
                    <a:ext uri="{FF2B5EF4-FFF2-40B4-BE49-F238E27FC236}">
                      <a16:creationId xmlns:a16="http://schemas.microsoft.com/office/drawing/2014/main" id="{4FC6378B-0BE7-4682-B667-2FFE9999FF2D}"/>
                    </a:ext>
                  </a:extLst>
                </p:cNvPr>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headEnd/>
                  <a:tailEnd/>
                </a:ln>
              </p:spPr>
              <p:txBody>
                <a:bodyPr anchor="ctr"/>
                <a:lstStyle/>
                <a:p>
                  <a:pPr algn="ctr"/>
                  <a:endParaRPr/>
                </a:p>
              </p:txBody>
            </p:sp>
            <p:sp>
              <p:nvSpPr>
                <p:cNvPr id="44" name="ï$ľïḓè">
                  <a:extLst>
                    <a:ext uri="{FF2B5EF4-FFF2-40B4-BE49-F238E27FC236}">
                      <a16:creationId xmlns:a16="http://schemas.microsoft.com/office/drawing/2014/main" id="{DFF3733C-6224-412B-9796-096DF14E2E73}"/>
                    </a:ext>
                  </a:extLst>
                </p:cNvPr>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headEnd/>
                  <a:tailEnd/>
                </a:ln>
              </p:spPr>
              <p:txBody>
                <a:bodyPr anchor="ctr"/>
                <a:lstStyle/>
                <a:p>
                  <a:pPr algn="ctr"/>
                  <a:endParaRPr/>
                </a:p>
              </p:txBody>
            </p:sp>
          </p:grpSp>
        </p:grpSp>
        <p:grpSp>
          <p:nvGrpSpPr>
            <p:cNvPr id="8" name="işḷiḓê">
              <a:extLst>
                <a:ext uri="{FF2B5EF4-FFF2-40B4-BE49-F238E27FC236}">
                  <a16:creationId xmlns:a16="http://schemas.microsoft.com/office/drawing/2014/main" id="{99829DB7-F5FF-445F-8CE9-5AE2BFFAE346}"/>
                </a:ext>
              </a:extLst>
            </p:cNvPr>
            <p:cNvGrpSpPr/>
            <p:nvPr/>
          </p:nvGrpSpPr>
          <p:grpSpPr>
            <a:xfrm>
              <a:off x="7337280" y="2602588"/>
              <a:ext cx="949536" cy="949536"/>
              <a:chOff x="4248557" y="3177907"/>
              <a:chExt cx="475436" cy="475436"/>
            </a:xfrm>
            <a:effectLst/>
          </p:grpSpPr>
          <p:sp>
            <p:nvSpPr>
              <p:cNvPr id="35" name="íŝḷïḍe">
                <a:extLst>
                  <a:ext uri="{FF2B5EF4-FFF2-40B4-BE49-F238E27FC236}">
                    <a16:creationId xmlns:a16="http://schemas.microsoft.com/office/drawing/2014/main" id="{E7CA5E71-83BC-4E5A-BA9E-D8875DD32A29}"/>
                  </a:ext>
                </a:extLst>
              </p:cNvPr>
              <p:cNvSpPr/>
              <p:nvPr/>
            </p:nvSpPr>
            <p:spPr bwMode="auto">
              <a:xfrm>
                <a:off x="4248557" y="3177907"/>
                <a:ext cx="475436" cy="475436"/>
              </a:xfrm>
              <a:prstGeom prst="ellipse">
                <a:avLst/>
              </a:prstGeom>
              <a:solidFill>
                <a:srgbClr val="48B49C"/>
              </a:solidFill>
              <a:ln w="19050">
                <a:solidFill>
                  <a:schemeClr val="bg1"/>
                </a:solidFill>
                <a:round/>
                <a:headEnd/>
                <a:tailEnd/>
              </a:ln>
            </p:spPr>
            <p:txBody>
              <a:bodyPr anchor="ctr"/>
              <a:lstStyle/>
              <a:p>
                <a:pPr algn="ctr"/>
                <a:endParaRPr/>
              </a:p>
            </p:txBody>
          </p:sp>
          <p:grpSp>
            <p:nvGrpSpPr>
              <p:cNvPr id="36" name="îṥḷïďê">
                <a:extLst>
                  <a:ext uri="{FF2B5EF4-FFF2-40B4-BE49-F238E27FC236}">
                    <a16:creationId xmlns:a16="http://schemas.microsoft.com/office/drawing/2014/main" id="{C29C76C3-2CC1-4543-904C-3A66D89C920C}"/>
                  </a:ext>
                </a:extLst>
              </p:cNvPr>
              <p:cNvGrpSpPr/>
              <p:nvPr/>
            </p:nvGrpSpPr>
            <p:grpSpPr>
              <a:xfrm>
                <a:off x="4330307" y="3263047"/>
                <a:ext cx="311937" cy="305157"/>
                <a:chOff x="4330307" y="3263047"/>
                <a:chExt cx="311937" cy="305157"/>
              </a:xfrm>
            </p:grpSpPr>
            <p:sp>
              <p:nvSpPr>
                <p:cNvPr id="37" name="îSḻïḍé">
                  <a:extLst>
                    <a:ext uri="{FF2B5EF4-FFF2-40B4-BE49-F238E27FC236}">
                      <a16:creationId xmlns:a16="http://schemas.microsoft.com/office/drawing/2014/main" id="{C86CD787-A216-4AF4-81B7-DB64EC58CA8D}"/>
                    </a:ext>
                  </a:extLst>
                </p:cNvPr>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p>
              </p:txBody>
            </p:sp>
            <p:sp>
              <p:nvSpPr>
                <p:cNvPr id="38" name="îŝľîďè">
                  <a:extLst>
                    <a:ext uri="{FF2B5EF4-FFF2-40B4-BE49-F238E27FC236}">
                      <a16:creationId xmlns:a16="http://schemas.microsoft.com/office/drawing/2014/main" id="{0610041D-82B0-444B-81BE-8384BDA0F1CB}"/>
                    </a:ext>
                  </a:extLst>
                </p:cNvPr>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p>
              </p:txBody>
            </p:sp>
            <p:sp>
              <p:nvSpPr>
                <p:cNvPr id="39" name="í$lïḍe">
                  <a:extLst>
                    <a:ext uri="{FF2B5EF4-FFF2-40B4-BE49-F238E27FC236}">
                      <a16:creationId xmlns:a16="http://schemas.microsoft.com/office/drawing/2014/main" id="{A0F73262-3507-4BE6-94AC-C419D5C0CCC5}"/>
                    </a:ext>
                  </a:extLst>
                </p:cNvPr>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p>
              </p:txBody>
            </p:sp>
            <p:sp>
              <p:nvSpPr>
                <p:cNvPr id="40" name="îşliḓè">
                  <a:extLst>
                    <a:ext uri="{FF2B5EF4-FFF2-40B4-BE49-F238E27FC236}">
                      <a16:creationId xmlns:a16="http://schemas.microsoft.com/office/drawing/2014/main" id="{74F371F8-F9D5-4126-B244-119C6B6FF893}"/>
                    </a:ext>
                  </a:extLst>
                </p:cNvPr>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p>
              </p:txBody>
            </p:sp>
          </p:grpSp>
        </p:grpSp>
        <p:grpSp>
          <p:nvGrpSpPr>
            <p:cNvPr id="9" name="iṣlïďe">
              <a:extLst>
                <a:ext uri="{FF2B5EF4-FFF2-40B4-BE49-F238E27FC236}">
                  <a16:creationId xmlns:a16="http://schemas.microsoft.com/office/drawing/2014/main" id="{B8DD6E9A-6ECD-4761-924D-2E443E94955F}"/>
                </a:ext>
              </a:extLst>
            </p:cNvPr>
            <p:cNvGrpSpPr/>
            <p:nvPr/>
          </p:nvGrpSpPr>
          <p:grpSpPr>
            <a:xfrm>
              <a:off x="9269638" y="2602588"/>
              <a:ext cx="949536" cy="949536"/>
              <a:chOff x="2848382" y="3177907"/>
              <a:chExt cx="475436" cy="475436"/>
            </a:xfrm>
            <a:effectLst/>
          </p:grpSpPr>
          <p:sp>
            <p:nvSpPr>
              <p:cNvPr id="30" name="î$ḻíḓê">
                <a:extLst>
                  <a:ext uri="{FF2B5EF4-FFF2-40B4-BE49-F238E27FC236}">
                    <a16:creationId xmlns:a16="http://schemas.microsoft.com/office/drawing/2014/main" id="{A086951B-A141-4DFD-ABFD-9901B211652A}"/>
                  </a:ext>
                </a:extLst>
              </p:cNvPr>
              <p:cNvSpPr/>
              <p:nvPr/>
            </p:nvSpPr>
            <p:spPr bwMode="auto">
              <a:xfrm>
                <a:off x="2848382" y="3177907"/>
                <a:ext cx="475436" cy="475436"/>
              </a:xfrm>
              <a:prstGeom prst="ellipse">
                <a:avLst/>
              </a:prstGeom>
              <a:solidFill>
                <a:srgbClr val="1B6AA2"/>
              </a:solidFill>
              <a:ln w="19050">
                <a:solidFill>
                  <a:schemeClr val="bg1"/>
                </a:solidFill>
                <a:round/>
                <a:headEnd/>
                <a:tailEnd/>
              </a:ln>
            </p:spPr>
            <p:txBody>
              <a:bodyPr anchor="ctr"/>
              <a:lstStyle/>
              <a:p>
                <a:pPr algn="ctr"/>
                <a:endParaRPr/>
              </a:p>
            </p:txBody>
          </p:sp>
          <p:grpSp>
            <p:nvGrpSpPr>
              <p:cNvPr id="31" name="iṧliḋê">
                <a:extLst>
                  <a:ext uri="{FF2B5EF4-FFF2-40B4-BE49-F238E27FC236}">
                    <a16:creationId xmlns:a16="http://schemas.microsoft.com/office/drawing/2014/main" id="{A144C1B0-73FA-45E4-AE34-5B65483F0146}"/>
                  </a:ext>
                </a:extLst>
              </p:cNvPr>
              <p:cNvGrpSpPr/>
              <p:nvPr/>
            </p:nvGrpSpPr>
            <p:grpSpPr>
              <a:xfrm>
                <a:off x="2958786" y="3271347"/>
                <a:ext cx="254628" cy="288579"/>
                <a:chOff x="5380038" y="2333625"/>
                <a:chExt cx="190500" cy="215900"/>
              </a:xfrm>
              <a:solidFill>
                <a:schemeClr val="bg1"/>
              </a:solidFill>
            </p:grpSpPr>
            <p:sp>
              <p:nvSpPr>
                <p:cNvPr id="32" name="iṣlídê">
                  <a:extLst>
                    <a:ext uri="{FF2B5EF4-FFF2-40B4-BE49-F238E27FC236}">
                      <a16:creationId xmlns:a16="http://schemas.microsoft.com/office/drawing/2014/main" id="{8ADA8185-F74A-492A-922E-0054AFFCD373}"/>
                    </a:ext>
                  </a:extLst>
                </p:cNvPr>
                <p:cNvSpPr/>
                <p:nvPr/>
              </p:nvSpPr>
              <p:spPr bwMode="auto">
                <a:xfrm>
                  <a:off x="5405438" y="2333625"/>
                  <a:ext cx="165100" cy="161925"/>
                </a:xfrm>
                <a:custGeom>
                  <a:avLst/>
                  <a:gdLst/>
                  <a:ahLst/>
                  <a:cxnLst>
                    <a:cxn ang="0">
                      <a:pos x="51" y="27"/>
                    </a:cxn>
                    <a:cxn ang="0">
                      <a:pos x="63" y="9"/>
                    </a:cxn>
                    <a:cxn ang="0">
                      <a:pos x="64" y="6"/>
                    </a:cxn>
                    <a:cxn ang="0">
                      <a:pos x="58" y="0"/>
                    </a:cxn>
                    <a:cxn ang="0">
                      <a:pos x="58" y="0"/>
                    </a:cxn>
                    <a:cxn ang="0">
                      <a:pos x="28" y="0"/>
                    </a:cxn>
                    <a:cxn ang="0">
                      <a:pos x="22" y="6"/>
                    </a:cxn>
                    <a:cxn ang="0">
                      <a:pos x="22" y="9"/>
                    </a:cxn>
                    <a:cxn ang="0">
                      <a:pos x="5" y="9"/>
                    </a:cxn>
                    <a:cxn ang="0">
                      <a:pos x="0" y="15"/>
                    </a:cxn>
                    <a:cxn ang="0">
                      <a:pos x="0" y="57"/>
                    </a:cxn>
                    <a:cxn ang="0">
                      <a:pos x="5" y="63"/>
                    </a:cxn>
                    <a:cxn ang="0">
                      <a:pos x="36" y="63"/>
                    </a:cxn>
                    <a:cxn ang="0">
                      <a:pos x="41" y="57"/>
                    </a:cxn>
                    <a:cxn ang="0">
                      <a:pos x="41" y="54"/>
                    </a:cxn>
                    <a:cxn ang="0">
                      <a:pos x="58" y="54"/>
                    </a:cxn>
                    <a:cxn ang="0">
                      <a:pos x="63" y="51"/>
                    </a:cxn>
                    <a:cxn ang="0">
                      <a:pos x="63" y="46"/>
                    </a:cxn>
                    <a:cxn ang="0">
                      <a:pos x="51" y="27"/>
                    </a:cxn>
                    <a:cxn ang="0">
                      <a:pos x="5" y="15"/>
                    </a:cxn>
                    <a:cxn ang="0">
                      <a:pos x="24" y="15"/>
                    </a:cxn>
                    <a:cxn ang="0">
                      <a:pos x="24" y="17"/>
                    </a:cxn>
                    <a:cxn ang="0">
                      <a:pos x="26" y="19"/>
                    </a:cxn>
                    <a:cxn ang="0">
                      <a:pos x="28" y="17"/>
                    </a:cxn>
                    <a:cxn ang="0">
                      <a:pos x="28" y="15"/>
                    </a:cxn>
                    <a:cxn ang="0">
                      <a:pos x="28" y="15"/>
                    </a:cxn>
                    <a:cxn ang="0">
                      <a:pos x="28" y="6"/>
                    </a:cxn>
                    <a:cxn ang="0">
                      <a:pos x="58" y="6"/>
                    </a:cxn>
                    <a:cxn ang="0">
                      <a:pos x="45" y="27"/>
                    </a:cxn>
                    <a:cxn ang="0">
                      <a:pos x="58" y="48"/>
                    </a:cxn>
                    <a:cxn ang="0">
                      <a:pos x="36" y="48"/>
                    </a:cxn>
                    <a:cxn ang="0">
                      <a:pos x="36" y="48"/>
                    </a:cxn>
                    <a:cxn ang="0">
                      <a:pos x="28" y="48"/>
                    </a:cxn>
                    <a:cxn ang="0">
                      <a:pos x="28" y="25"/>
                    </a:cxn>
                    <a:cxn ang="0">
                      <a:pos x="26" y="23"/>
                    </a:cxn>
                    <a:cxn ang="0">
                      <a:pos x="24" y="25"/>
                    </a:cxn>
                    <a:cxn ang="0">
                      <a:pos x="24" y="50"/>
                    </a:cxn>
                    <a:cxn ang="0">
                      <a:pos x="24" y="50"/>
                    </a:cxn>
                    <a:cxn ang="0">
                      <a:pos x="24" y="50"/>
                    </a:cxn>
                    <a:cxn ang="0">
                      <a:pos x="24" y="50"/>
                    </a:cxn>
                    <a:cxn ang="0">
                      <a:pos x="24" y="51"/>
                    </a:cxn>
                    <a:cxn ang="0">
                      <a:pos x="24" y="51"/>
                    </a:cxn>
                    <a:cxn ang="0">
                      <a:pos x="24" y="51"/>
                    </a:cxn>
                    <a:cxn ang="0">
                      <a:pos x="24" y="51"/>
                    </a:cxn>
                    <a:cxn ang="0">
                      <a:pos x="24" y="51"/>
                    </a:cxn>
                    <a:cxn ang="0">
                      <a:pos x="24" y="51"/>
                    </a:cxn>
                    <a:cxn ang="0">
                      <a:pos x="25" y="51"/>
                    </a:cxn>
                    <a:cxn ang="0">
                      <a:pos x="25" y="52"/>
                    </a:cxn>
                    <a:cxn ang="0">
                      <a:pos x="25" y="52"/>
                    </a:cxn>
                    <a:cxn ang="0">
                      <a:pos x="25" y="52"/>
                    </a:cxn>
                    <a:cxn ang="0">
                      <a:pos x="25" y="52"/>
                    </a:cxn>
                    <a:cxn ang="0">
                      <a:pos x="33" y="57"/>
                    </a:cxn>
                    <a:cxn ang="0">
                      <a:pos x="5" y="57"/>
                    </a:cxn>
                    <a:cxn ang="0">
                      <a:pos x="5" y="15"/>
                    </a:cxn>
                    <a:cxn ang="0">
                      <a:pos x="36" y="55"/>
                    </a:cxn>
                    <a:cxn ang="0">
                      <a:pos x="32" y="52"/>
                    </a:cxn>
                    <a:cxn ang="0">
                      <a:pos x="36" y="52"/>
                    </a:cxn>
                    <a:cxn ang="0">
                      <a:pos x="36" y="55"/>
                    </a:cxn>
                  </a:cxnLst>
                  <a:rect l="0" t="0" r="r" b="b"/>
                  <a:pathLst>
                    <a:path w="64" h="63">
                      <a:moveTo>
                        <a:pt x="51" y="27"/>
                      </a:moveTo>
                      <a:cubicBezTo>
                        <a:pt x="63" y="9"/>
                        <a:pt x="63" y="9"/>
                        <a:pt x="63" y="9"/>
                      </a:cubicBezTo>
                      <a:cubicBezTo>
                        <a:pt x="63" y="8"/>
                        <a:pt x="64" y="7"/>
                        <a:pt x="64" y="6"/>
                      </a:cubicBezTo>
                      <a:cubicBezTo>
                        <a:pt x="64" y="3"/>
                        <a:pt x="61" y="0"/>
                        <a:pt x="58" y="0"/>
                      </a:cubicBezTo>
                      <a:cubicBezTo>
                        <a:pt x="58" y="0"/>
                        <a:pt x="58" y="0"/>
                        <a:pt x="58" y="0"/>
                      </a:cubicBezTo>
                      <a:cubicBezTo>
                        <a:pt x="28" y="0"/>
                        <a:pt x="28" y="0"/>
                        <a:pt x="28" y="0"/>
                      </a:cubicBezTo>
                      <a:cubicBezTo>
                        <a:pt x="25" y="0"/>
                        <a:pt x="22" y="3"/>
                        <a:pt x="22" y="6"/>
                      </a:cubicBezTo>
                      <a:cubicBezTo>
                        <a:pt x="22" y="9"/>
                        <a:pt x="22" y="9"/>
                        <a:pt x="22" y="9"/>
                      </a:cubicBezTo>
                      <a:cubicBezTo>
                        <a:pt x="5" y="9"/>
                        <a:pt x="5" y="9"/>
                        <a:pt x="5" y="9"/>
                      </a:cubicBezTo>
                      <a:cubicBezTo>
                        <a:pt x="2" y="9"/>
                        <a:pt x="0" y="12"/>
                        <a:pt x="0" y="15"/>
                      </a:cubicBezTo>
                      <a:cubicBezTo>
                        <a:pt x="0" y="57"/>
                        <a:pt x="0" y="57"/>
                        <a:pt x="0" y="57"/>
                      </a:cubicBezTo>
                      <a:cubicBezTo>
                        <a:pt x="0" y="60"/>
                        <a:pt x="2" y="63"/>
                        <a:pt x="5" y="63"/>
                      </a:cubicBezTo>
                      <a:cubicBezTo>
                        <a:pt x="36" y="63"/>
                        <a:pt x="36" y="63"/>
                        <a:pt x="36" y="63"/>
                      </a:cubicBezTo>
                      <a:cubicBezTo>
                        <a:pt x="39" y="63"/>
                        <a:pt x="41" y="60"/>
                        <a:pt x="41" y="57"/>
                      </a:cubicBezTo>
                      <a:cubicBezTo>
                        <a:pt x="41" y="54"/>
                        <a:pt x="41" y="54"/>
                        <a:pt x="41" y="54"/>
                      </a:cubicBezTo>
                      <a:cubicBezTo>
                        <a:pt x="58" y="54"/>
                        <a:pt x="58" y="54"/>
                        <a:pt x="58" y="54"/>
                      </a:cubicBezTo>
                      <a:cubicBezTo>
                        <a:pt x="60" y="54"/>
                        <a:pt x="62" y="53"/>
                        <a:pt x="63" y="51"/>
                      </a:cubicBezTo>
                      <a:cubicBezTo>
                        <a:pt x="64" y="49"/>
                        <a:pt x="64" y="47"/>
                        <a:pt x="63" y="46"/>
                      </a:cubicBezTo>
                      <a:lnTo>
                        <a:pt x="51" y="27"/>
                      </a:lnTo>
                      <a:close/>
                      <a:moveTo>
                        <a:pt x="5" y="15"/>
                      </a:moveTo>
                      <a:cubicBezTo>
                        <a:pt x="24" y="15"/>
                        <a:pt x="24" y="15"/>
                        <a:pt x="24" y="15"/>
                      </a:cubicBezTo>
                      <a:cubicBezTo>
                        <a:pt x="24" y="17"/>
                        <a:pt x="24" y="17"/>
                        <a:pt x="24" y="17"/>
                      </a:cubicBezTo>
                      <a:cubicBezTo>
                        <a:pt x="24" y="18"/>
                        <a:pt x="25" y="19"/>
                        <a:pt x="26" y="19"/>
                      </a:cubicBezTo>
                      <a:cubicBezTo>
                        <a:pt x="27" y="19"/>
                        <a:pt x="28" y="18"/>
                        <a:pt x="28" y="17"/>
                      </a:cubicBezTo>
                      <a:cubicBezTo>
                        <a:pt x="28" y="15"/>
                        <a:pt x="28" y="15"/>
                        <a:pt x="28" y="15"/>
                      </a:cubicBezTo>
                      <a:cubicBezTo>
                        <a:pt x="28" y="15"/>
                        <a:pt x="28" y="15"/>
                        <a:pt x="28" y="15"/>
                      </a:cubicBezTo>
                      <a:cubicBezTo>
                        <a:pt x="28" y="6"/>
                        <a:pt x="28" y="6"/>
                        <a:pt x="28" y="6"/>
                      </a:cubicBezTo>
                      <a:cubicBezTo>
                        <a:pt x="58" y="6"/>
                        <a:pt x="58" y="6"/>
                        <a:pt x="58" y="6"/>
                      </a:cubicBezTo>
                      <a:cubicBezTo>
                        <a:pt x="45" y="27"/>
                        <a:pt x="45" y="27"/>
                        <a:pt x="45" y="27"/>
                      </a:cubicBezTo>
                      <a:cubicBezTo>
                        <a:pt x="58" y="48"/>
                        <a:pt x="58" y="48"/>
                        <a:pt x="58" y="48"/>
                      </a:cubicBezTo>
                      <a:cubicBezTo>
                        <a:pt x="36" y="48"/>
                        <a:pt x="36" y="48"/>
                        <a:pt x="36" y="48"/>
                      </a:cubicBezTo>
                      <a:cubicBezTo>
                        <a:pt x="36" y="48"/>
                        <a:pt x="36" y="48"/>
                        <a:pt x="36" y="48"/>
                      </a:cubicBezTo>
                      <a:cubicBezTo>
                        <a:pt x="28" y="48"/>
                        <a:pt x="28" y="48"/>
                        <a:pt x="28" y="48"/>
                      </a:cubicBezTo>
                      <a:cubicBezTo>
                        <a:pt x="28" y="25"/>
                        <a:pt x="28" y="25"/>
                        <a:pt x="28" y="25"/>
                      </a:cubicBezTo>
                      <a:cubicBezTo>
                        <a:pt x="28" y="24"/>
                        <a:pt x="27" y="23"/>
                        <a:pt x="26" y="23"/>
                      </a:cubicBezTo>
                      <a:cubicBezTo>
                        <a:pt x="25" y="23"/>
                        <a:pt x="24" y="24"/>
                        <a:pt x="24" y="25"/>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2"/>
                        <a:pt x="25" y="52"/>
                      </a:cubicBezTo>
                      <a:cubicBezTo>
                        <a:pt x="25" y="52"/>
                        <a:pt x="25" y="52"/>
                        <a:pt x="25" y="52"/>
                      </a:cubicBezTo>
                      <a:cubicBezTo>
                        <a:pt x="25" y="52"/>
                        <a:pt x="25" y="52"/>
                        <a:pt x="25" y="52"/>
                      </a:cubicBezTo>
                      <a:cubicBezTo>
                        <a:pt x="25" y="52"/>
                        <a:pt x="25" y="52"/>
                        <a:pt x="25" y="52"/>
                      </a:cubicBezTo>
                      <a:cubicBezTo>
                        <a:pt x="33" y="57"/>
                        <a:pt x="33" y="57"/>
                        <a:pt x="33" y="57"/>
                      </a:cubicBezTo>
                      <a:cubicBezTo>
                        <a:pt x="5" y="57"/>
                        <a:pt x="5" y="57"/>
                        <a:pt x="5" y="57"/>
                      </a:cubicBezTo>
                      <a:lnTo>
                        <a:pt x="5" y="15"/>
                      </a:lnTo>
                      <a:close/>
                      <a:moveTo>
                        <a:pt x="36" y="55"/>
                      </a:moveTo>
                      <a:cubicBezTo>
                        <a:pt x="32" y="52"/>
                        <a:pt x="32" y="52"/>
                        <a:pt x="32" y="52"/>
                      </a:cubicBezTo>
                      <a:cubicBezTo>
                        <a:pt x="36" y="52"/>
                        <a:pt x="36" y="52"/>
                        <a:pt x="36" y="52"/>
                      </a:cubicBezTo>
                      <a:lnTo>
                        <a:pt x="36" y="55"/>
                      </a:lnTo>
                      <a:close/>
                    </a:path>
                  </a:pathLst>
                </a:custGeom>
                <a:grpFill/>
                <a:ln w="9525">
                  <a:noFill/>
                  <a:round/>
                  <a:headEnd/>
                  <a:tailEnd/>
                </a:ln>
              </p:spPr>
              <p:txBody>
                <a:bodyPr anchor="ctr"/>
                <a:lstStyle/>
                <a:p>
                  <a:pPr algn="ctr"/>
                  <a:endParaRPr/>
                </a:p>
              </p:txBody>
            </p:sp>
            <p:sp>
              <p:nvSpPr>
                <p:cNvPr id="33" name="îṧḷidè">
                  <a:extLst>
                    <a:ext uri="{FF2B5EF4-FFF2-40B4-BE49-F238E27FC236}">
                      <a16:creationId xmlns:a16="http://schemas.microsoft.com/office/drawing/2014/main" id="{7A9C997F-62F4-4A32-98B1-B2946ED937D4}"/>
                    </a:ext>
                  </a:extLst>
                </p:cNvPr>
                <p:cNvSpPr/>
                <p:nvPr/>
              </p:nvSpPr>
              <p:spPr bwMode="auto">
                <a:xfrm>
                  <a:off x="5380038" y="2359025"/>
                  <a:ext cx="15875" cy="190500"/>
                </a:xfrm>
                <a:custGeom>
                  <a:avLst/>
                  <a:gdLst/>
                  <a:ahLst/>
                  <a:cxnLst>
                    <a:cxn ang="0">
                      <a:pos x="3" y="0"/>
                    </a:cxn>
                    <a:cxn ang="0">
                      <a:pos x="0" y="2"/>
                    </a:cxn>
                    <a:cxn ang="0">
                      <a:pos x="0" y="72"/>
                    </a:cxn>
                    <a:cxn ang="0">
                      <a:pos x="3" y="74"/>
                    </a:cxn>
                    <a:cxn ang="0">
                      <a:pos x="6" y="72"/>
                    </a:cxn>
                    <a:cxn ang="0">
                      <a:pos x="6" y="2"/>
                    </a:cxn>
                    <a:cxn ang="0">
                      <a:pos x="3" y="0"/>
                    </a:cxn>
                  </a:cxnLst>
                  <a:rect l="0" t="0" r="r" b="b"/>
                  <a:pathLst>
                    <a:path w="6" h="74">
                      <a:moveTo>
                        <a:pt x="3" y="0"/>
                      </a:moveTo>
                      <a:cubicBezTo>
                        <a:pt x="1" y="0"/>
                        <a:pt x="0" y="1"/>
                        <a:pt x="0" y="2"/>
                      </a:cubicBezTo>
                      <a:cubicBezTo>
                        <a:pt x="0" y="72"/>
                        <a:pt x="0" y="72"/>
                        <a:pt x="0" y="72"/>
                      </a:cubicBezTo>
                      <a:cubicBezTo>
                        <a:pt x="0" y="73"/>
                        <a:pt x="1" y="74"/>
                        <a:pt x="3" y="74"/>
                      </a:cubicBezTo>
                      <a:cubicBezTo>
                        <a:pt x="4" y="74"/>
                        <a:pt x="6" y="73"/>
                        <a:pt x="6" y="72"/>
                      </a:cubicBezTo>
                      <a:cubicBezTo>
                        <a:pt x="6" y="2"/>
                        <a:pt x="6" y="2"/>
                        <a:pt x="6" y="2"/>
                      </a:cubicBezTo>
                      <a:cubicBezTo>
                        <a:pt x="6" y="1"/>
                        <a:pt x="4" y="0"/>
                        <a:pt x="3" y="0"/>
                      </a:cubicBezTo>
                      <a:close/>
                    </a:path>
                  </a:pathLst>
                </a:custGeom>
                <a:grpFill/>
                <a:ln w="9525">
                  <a:noFill/>
                  <a:round/>
                  <a:headEnd/>
                  <a:tailEnd/>
                </a:ln>
              </p:spPr>
              <p:txBody>
                <a:bodyPr anchor="ctr"/>
                <a:lstStyle/>
                <a:p>
                  <a:pPr algn="ctr"/>
                  <a:endParaRPr/>
                </a:p>
              </p:txBody>
            </p:sp>
            <p:sp>
              <p:nvSpPr>
                <p:cNvPr id="34" name="iṡliḑè">
                  <a:extLst>
                    <a:ext uri="{FF2B5EF4-FFF2-40B4-BE49-F238E27FC236}">
                      <a16:creationId xmlns:a16="http://schemas.microsoft.com/office/drawing/2014/main" id="{EE565166-E78A-40F6-BD45-75A7A1437D8D}"/>
                    </a:ext>
                  </a:extLst>
                </p:cNvPr>
                <p:cNvSpPr/>
                <p:nvPr/>
              </p:nvSpPr>
              <p:spPr bwMode="auto">
                <a:xfrm>
                  <a:off x="5380038" y="2333625"/>
                  <a:ext cx="15875" cy="14288"/>
                </a:xfrm>
                <a:prstGeom prst="ellipse">
                  <a:avLst/>
                </a:prstGeom>
                <a:grpFill/>
                <a:ln w="9525">
                  <a:noFill/>
                  <a:round/>
                  <a:headEnd/>
                  <a:tailEnd/>
                </a:ln>
              </p:spPr>
              <p:txBody>
                <a:bodyPr anchor="ctr"/>
                <a:lstStyle/>
                <a:p>
                  <a:pPr algn="ctr"/>
                  <a:endParaRPr/>
                </a:p>
              </p:txBody>
            </p:sp>
          </p:grpSp>
        </p:grpSp>
        <p:cxnSp>
          <p:nvCxnSpPr>
            <p:cNvPr id="10" name="直接连接符 9">
              <a:extLst>
                <a:ext uri="{FF2B5EF4-FFF2-40B4-BE49-F238E27FC236}">
                  <a16:creationId xmlns:a16="http://schemas.microsoft.com/office/drawing/2014/main" id="{F00B0722-103D-4745-BB94-676CA737615A}"/>
                </a:ext>
              </a:extLst>
            </p:cNvPr>
            <p:cNvCxnSpPr/>
            <p:nvPr/>
          </p:nvCxnSpPr>
          <p:spPr>
            <a:xfrm rot="5400000" flipH="1" flipV="1">
              <a:off x="1737543"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089D6FE5-890C-404E-A865-05FE22AEA7EE}"/>
                </a:ext>
              </a:extLst>
            </p:cNvPr>
            <p:cNvCxnSpPr/>
            <p:nvPr/>
          </p:nvCxnSpPr>
          <p:spPr>
            <a:xfrm rot="5400000" flipH="1" flipV="1">
              <a:off x="3667457"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55255052-BF9A-4454-8062-DB36F7BBB604}"/>
                </a:ext>
              </a:extLst>
            </p:cNvPr>
            <p:cNvCxnSpPr/>
            <p:nvPr/>
          </p:nvCxnSpPr>
          <p:spPr>
            <a:xfrm rot="5400000" flipH="1" flipV="1">
              <a:off x="5597371"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7669E2B-2B4B-4CBE-BCF3-E1FB4CF3254E}"/>
                </a:ext>
              </a:extLst>
            </p:cNvPr>
            <p:cNvCxnSpPr/>
            <p:nvPr/>
          </p:nvCxnSpPr>
          <p:spPr>
            <a:xfrm rot="5400000" flipH="1" flipV="1">
              <a:off x="7527284"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54D13618-5685-4ABF-8488-E6C0238C9BBA}"/>
                </a:ext>
              </a:extLst>
            </p:cNvPr>
            <p:cNvCxnSpPr/>
            <p:nvPr/>
          </p:nvCxnSpPr>
          <p:spPr>
            <a:xfrm rot="5400000" flipH="1" flipV="1">
              <a:off x="9457197"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15" name="íṣlïḓe">
              <a:extLst>
                <a:ext uri="{FF2B5EF4-FFF2-40B4-BE49-F238E27FC236}">
                  <a16:creationId xmlns:a16="http://schemas.microsoft.com/office/drawing/2014/main" id="{45000510-E940-438E-81D2-C1A553AADB1D}"/>
                </a:ext>
              </a:extLst>
            </p:cNvPr>
            <p:cNvGrpSpPr/>
            <p:nvPr/>
          </p:nvGrpSpPr>
          <p:grpSpPr>
            <a:xfrm>
              <a:off x="948411" y="4233768"/>
              <a:ext cx="2123259" cy="1987738"/>
              <a:chOff x="3114029" y="4843400"/>
              <a:chExt cx="2123259" cy="1987738"/>
            </a:xfrm>
          </p:grpSpPr>
          <p:sp>
            <p:nvSpPr>
              <p:cNvPr id="28" name="iṥľîdé">
                <a:extLst>
                  <a:ext uri="{FF2B5EF4-FFF2-40B4-BE49-F238E27FC236}">
                    <a16:creationId xmlns:a16="http://schemas.microsoft.com/office/drawing/2014/main" id="{694F9B0C-2977-4B04-8EE2-229E34B27AC6}"/>
                  </a:ext>
                </a:extLst>
              </p:cNvPr>
              <p:cNvSpPr txBox="1"/>
              <p:nvPr/>
            </p:nvSpPr>
            <p:spPr bwMode="auto">
              <a:xfrm>
                <a:off x="3223869" y="4843400"/>
                <a:ext cx="1933002" cy="662997"/>
              </a:xfrm>
              <a:prstGeom prst="rect">
                <a:avLst/>
              </a:prstGeom>
              <a:noFill/>
              <a:extLst/>
            </p:spPr>
            <p:txBody>
              <a:bodyPr wrap="none" lIns="90000" tIns="46800" rIns="90000" bIns="46800" anchor="b" anchorCtr="1">
                <a:normAutofit/>
              </a:bodyPr>
              <a:lstStyle/>
              <a:p>
                <a:r>
                  <a:rPr lang="en-US" altLang="zh-CN" sz="2000" b="1" dirty="0">
                    <a:latin typeface="微软雅黑" panose="020B0503020204020204" pitchFamily="34" charset="-122"/>
                    <a:ea typeface="微软雅黑" panose="020B0503020204020204" pitchFamily="34" charset="-122"/>
                  </a:rPr>
                  <a:t>2011</a:t>
                </a:r>
                <a:endParaRPr lang="zh-CN" altLang="en-US" sz="2000" b="1" dirty="0">
                  <a:effectLst/>
                  <a:latin typeface="微软雅黑" panose="020B0503020204020204" pitchFamily="34" charset="-122"/>
                  <a:ea typeface="微软雅黑" panose="020B0503020204020204" pitchFamily="34" charset="-122"/>
                </a:endParaRPr>
              </a:p>
            </p:txBody>
          </p:sp>
          <p:sp>
            <p:nvSpPr>
              <p:cNvPr id="29" name="ïṩlídè">
                <a:extLst>
                  <a:ext uri="{FF2B5EF4-FFF2-40B4-BE49-F238E27FC236}">
                    <a16:creationId xmlns:a16="http://schemas.microsoft.com/office/drawing/2014/main" id="{B8C1B6F2-5810-40F4-9379-5CEFD0627046}"/>
                  </a:ext>
                </a:extLst>
              </p:cNvPr>
              <p:cNvSpPr txBox="1"/>
              <p:nvPr/>
            </p:nvSpPr>
            <p:spPr bwMode="auto">
              <a:xfrm>
                <a:off x="3114029" y="5461572"/>
                <a:ext cx="2123259" cy="1369566"/>
              </a:xfrm>
              <a:prstGeom prst="rect">
                <a:avLst/>
              </a:prstGeom>
              <a:noFill/>
              <a:extLst/>
            </p:spPr>
            <p:txBody>
              <a:bodyPr wrap="square" lIns="90000" tIns="46800" rIns="90000" bIns="46800">
                <a:noAutofit/>
              </a:bodyPr>
              <a:lstStyle/>
              <a:p>
                <a:pPr marL="171450" indent="-171450" algn="ctr">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腾讯公司推出了一个为智能终端提供即时通讯服务的免费应用程序即微信应用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îṧ1ïḑé">
              <a:extLst>
                <a:ext uri="{FF2B5EF4-FFF2-40B4-BE49-F238E27FC236}">
                  <a16:creationId xmlns:a16="http://schemas.microsoft.com/office/drawing/2014/main" id="{6997C0FC-45E7-4A49-B275-81C1090A9D94}"/>
                </a:ext>
              </a:extLst>
            </p:cNvPr>
            <p:cNvGrpSpPr/>
            <p:nvPr/>
          </p:nvGrpSpPr>
          <p:grpSpPr>
            <a:xfrm>
              <a:off x="2967842" y="4233768"/>
              <a:ext cx="1944699" cy="1987738"/>
              <a:chOff x="3218020" y="4843400"/>
              <a:chExt cx="1944699" cy="1987738"/>
            </a:xfrm>
          </p:grpSpPr>
          <p:sp>
            <p:nvSpPr>
              <p:cNvPr id="26" name="ïśḻíḑè">
                <a:extLst>
                  <a:ext uri="{FF2B5EF4-FFF2-40B4-BE49-F238E27FC236}">
                    <a16:creationId xmlns:a16="http://schemas.microsoft.com/office/drawing/2014/main" id="{A05AFC9D-4204-4BAC-8FF2-8DE81407D2B1}"/>
                  </a:ext>
                </a:extLst>
              </p:cNvPr>
              <p:cNvSpPr txBox="1"/>
              <p:nvPr/>
            </p:nvSpPr>
            <p:spPr bwMode="auto">
              <a:xfrm>
                <a:off x="3223869" y="4843400"/>
                <a:ext cx="1933002" cy="662997"/>
              </a:xfrm>
              <a:prstGeom prst="rect">
                <a:avLst/>
              </a:prstGeom>
              <a:noFill/>
              <a:extLst/>
            </p:spPr>
            <p:txBody>
              <a:bodyPr wrap="none" lIns="90000" tIns="46800" rIns="90000" bIns="46800" anchor="b" anchorCtr="1">
                <a:normAutofit/>
              </a:bodyPr>
              <a:lstStyle/>
              <a:p>
                <a:r>
                  <a:rPr lang="en-US" altLang="zh-CN" sz="2000" b="1" dirty="0">
                    <a:latin typeface="微软雅黑" panose="020B0503020204020204" pitchFamily="34" charset="-122"/>
                    <a:ea typeface="微软雅黑" panose="020B0503020204020204" pitchFamily="34" charset="-122"/>
                  </a:rPr>
                  <a:t>2012</a:t>
                </a:r>
                <a:endParaRPr lang="zh-CN" altLang="en-US" sz="2000" b="1" dirty="0">
                  <a:effectLst/>
                  <a:latin typeface="微软雅黑" panose="020B0503020204020204" pitchFamily="34" charset="-122"/>
                  <a:ea typeface="微软雅黑" panose="020B0503020204020204" pitchFamily="34" charset="-122"/>
                </a:endParaRPr>
              </a:p>
            </p:txBody>
          </p:sp>
          <p:sp>
            <p:nvSpPr>
              <p:cNvPr id="27" name="ïSlíḍé">
                <a:extLst>
                  <a:ext uri="{FF2B5EF4-FFF2-40B4-BE49-F238E27FC236}">
                    <a16:creationId xmlns:a16="http://schemas.microsoft.com/office/drawing/2014/main" id="{2F539B2E-185C-4843-BDC2-AA0B8BA06EBB}"/>
                  </a:ext>
                </a:extLst>
              </p:cNvPr>
              <p:cNvSpPr txBox="1"/>
              <p:nvPr/>
            </p:nvSpPr>
            <p:spPr bwMode="auto">
              <a:xfrm>
                <a:off x="3218020" y="5461572"/>
                <a:ext cx="1944699" cy="1369566"/>
              </a:xfrm>
              <a:prstGeom prst="rect">
                <a:avLst/>
              </a:prstGeom>
              <a:noFill/>
              <a:extLst/>
            </p:spPr>
            <p:txBody>
              <a:bodyPr wrap="square" lIns="90000" tIns="46800" rIns="90000" bIns="46800">
                <a:normAutofit/>
              </a:bodyPr>
              <a:lstStyle/>
              <a:p>
                <a:pPr marL="171450" indent="-171450" algn="ctr">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淘宝双十一销售额达到</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191</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亿</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íšlíḋe">
              <a:extLst>
                <a:ext uri="{FF2B5EF4-FFF2-40B4-BE49-F238E27FC236}">
                  <a16:creationId xmlns:a16="http://schemas.microsoft.com/office/drawing/2014/main" id="{0FB3A6CD-B368-4B23-B5D3-BC8712B29D71}"/>
                </a:ext>
              </a:extLst>
            </p:cNvPr>
            <p:cNvGrpSpPr/>
            <p:nvPr/>
          </p:nvGrpSpPr>
          <p:grpSpPr>
            <a:xfrm>
              <a:off x="4906040" y="4233768"/>
              <a:ext cx="1944699" cy="1987738"/>
              <a:chOff x="3218020" y="4843400"/>
              <a:chExt cx="1944699" cy="1987738"/>
            </a:xfrm>
          </p:grpSpPr>
          <p:sp>
            <p:nvSpPr>
              <p:cNvPr id="24" name="íṣḷïdè">
                <a:extLst>
                  <a:ext uri="{FF2B5EF4-FFF2-40B4-BE49-F238E27FC236}">
                    <a16:creationId xmlns:a16="http://schemas.microsoft.com/office/drawing/2014/main" id="{C94102FE-BAA4-45C3-98D2-3AABC31073FB}"/>
                  </a:ext>
                </a:extLst>
              </p:cNvPr>
              <p:cNvSpPr txBox="1"/>
              <p:nvPr/>
            </p:nvSpPr>
            <p:spPr bwMode="auto">
              <a:xfrm>
                <a:off x="3223869" y="4843400"/>
                <a:ext cx="1933002" cy="662997"/>
              </a:xfrm>
              <a:prstGeom prst="rect">
                <a:avLst/>
              </a:prstGeom>
              <a:noFill/>
              <a:extLst/>
            </p:spPr>
            <p:txBody>
              <a:bodyPr wrap="none" lIns="90000" tIns="46800" rIns="90000" bIns="46800" anchor="b" anchorCtr="1">
                <a:normAutofit/>
              </a:bodyPr>
              <a:lstStyle/>
              <a:p>
                <a:r>
                  <a:rPr lang="en-US" altLang="zh-CN" sz="2000" b="1" dirty="0">
                    <a:latin typeface="微软雅黑" panose="020B0503020204020204" pitchFamily="34" charset="-122"/>
                    <a:ea typeface="微软雅黑" panose="020B0503020204020204" pitchFamily="34" charset="-122"/>
                  </a:rPr>
                  <a:t>2013</a:t>
                </a:r>
                <a:endParaRPr lang="zh-CN" altLang="en-US" sz="2000" b="1" dirty="0">
                  <a:effectLst/>
                  <a:latin typeface="微软雅黑" panose="020B0503020204020204" pitchFamily="34" charset="-122"/>
                  <a:ea typeface="微软雅黑" panose="020B0503020204020204" pitchFamily="34" charset="-122"/>
                </a:endParaRPr>
              </a:p>
            </p:txBody>
          </p:sp>
          <p:sp>
            <p:nvSpPr>
              <p:cNvPr id="25" name="iṩļíde">
                <a:extLst>
                  <a:ext uri="{FF2B5EF4-FFF2-40B4-BE49-F238E27FC236}">
                    <a16:creationId xmlns:a16="http://schemas.microsoft.com/office/drawing/2014/main" id="{1F90E9E2-B465-4C7B-BC32-A262D90FB656}"/>
                  </a:ext>
                </a:extLst>
              </p:cNvPr>
              <p:cNvSpPr txBox="1"/>
              <p:nvPr/>
            </p:nvSpPr>
            <p:spPr bwMode="auto">
              <a:xfrm>
                <a:off x="3218020" y="5461572"/>
                <a:ext cx="1944699" cy="1369566"/>
              </a:xfrm>
              <a:prstGeom prst="rect">
                <a:avLst/>
              </a:prstGeom>
              <a:noFill/>
              <a:extLst/>
            </p:spPr>
            <p:txBody>
              <a:bodyPr wrap="square" lIns="90000" tIns="46800" rIns="90000" bIns="46800">
                <a:noAutofit/>
              </a:bodyPr>
              <a:lstStyle/>
              <a:p>
                <a:pPr marL="171450" indent="-171450" algn="ctr">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余额宝的推出以及菜鸟网的诞生，使马云进入了金融、物流等领域</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îṧľíďè">
              <a:extLst>
                <a:ext uri="{FF2B5EF4-FFF2-40B4-BE49-F238E27FC236}">
                  <a16:creationId xmlns:a16="http://schemas.microsoft.com/office/drawing/2014/main" id="{0D21B3A0-02D5-43B1-8340-BA3A2FA512DB}"/>
                </a:ext>
              </a:extLst>
            </p:cNvPr>
            <p:cNvGrpSpPr/>
            <p:nvPr/>
          </p:nvGrpSpPr>
          <p:grpSpPr>
            <a:xfrm>
              <a:off x="6850087" y="4233768"/>
              <a:ext cx="1933002" cy="1987738"/>
              <a:chOff x="3223869" y="4843400"/>
              <a:chExt cx="1933002" cy="1987738"/>
            </a:xfrm>
          </p:grpSpPr>
          <p:sp>
            <p:nvSpPr>
              <p:cNvPr id="22" name="îṩļïḑé">
                <a:extLst>
                  <a:ext uri="{FF2B5EF4-FFF2-40B4-BE49-F238E27FC236}">
                    <a16:creationId xmlns:a16="http://schemas.microsoft.com/office/drawing/2014/main" id="{C9F1E7EB-8CEC-4F1D-AD88-0AFBDD30E7E9}"/>
                  </a:ext>
                </a:extLst>
              </p:cNvPr>
              <p:cNvSpPr txBox="1"/>
              <p:nvPr/>
            </p:nvSpPr>
            <p:spPr bwMode="auto">
              <a:xfrm>
                <a:off x="3223869" y="4843400"/>
                <a:ext cx="1933002" cy="662997"/>
              </a:xfrm>
              <a:prstGeom prst="rect">
                <a:avLst/>
              </a:prstGeom>
              <a:noFill/>
              <a:extLst/>
            </p:spPr>
            <p:txBody>
              <a:bodyPr wrap="none" lIns="90000" tIns="46800" rIns="90000" bIns="46800" anchor="b" anchorCtr="1">
                <a:normAutofit/>
              </a:bodyPr>
              <a:lstStyle/>
              <a:p>
                <a:r>
                  <a:rPr lang="en-US" altLang="zh-CN" sz="2000" b="1" dirty="0">
                    <a:latin typeface="微软雅黑" panose="020B0503020204020204" pitchFamily="34" charset="-122"/>
                    <a:ea typeface="微软雅黑" panose="020B0503020204020204" pitchFamily="34" charset="-122"/>
                  </a:rPr>
                  <a:t>2014</a:t>
                </a:r>
                <a:endParaRPr lang="zh-CN" altLang="en-US" sz="2000" b="1" dirty="0">
                  <a:effectLst/>
                  <a:latin typeface="微软雅黑" panose="020B0503020204020204" pitchFamily="34" charset="-122"/>
                  <a:ea typeface="微软雅黑" panose="020B0503020204020204" pitchFamily="34" charset="-122"/>
                </a:endParaRPr>
              </a:p>
            </p:txBody>
          </p:sp>
          <p:sp>
            <p:nvSpPr>
              <p:cNvPr id="23" name="ïsḷíḋê">
                <a:extLst>
                  <a:ext uri="{FF2B5EF4-FFF2-40B4-BE49-F238E27FC236}">
                    <a16:creationId xmlns:a16="http://schemas.microsoft.com/office/drawing/2014/main" id="{DD7BC621-3D2F-4C3E-A963-CF3203EF6E6F}"/>
                  </a:ext>
                </a:extLst>
              </p:cNvPr>
              <p:cNvSpPr txBox="1"/>
              <p:nvPr/>
            </p:nvSpPr>
            <p:spPr bwMode="auto">
              <a:xfrm>
                <a:off x="3342008" y="5461572"/>
                <a:ext cx="1696722" cy="1369566"/>
              </a:xfrm>
              <a:prstGeom prst="rect">
                <a:avLst/>
              </a:prstGeom>
              <a:noFill/>
              <a:extLst/>
            </p:spPr>
            <p:txBody>
              <a:bodyPr wrap="square" lIns="90000" tIns="46800" rIns="90000" bIns="46800">
                <a:normAutofit/>
              </a:bodyPr>
              <a:lstStyle/>
              <a:p>
                <a:pPr marL="171450" indent="-171450" algn="ctr">
                  <a:lnSpc>
                    <a:spcPct val="120000"/>
                  </a:lnSpc>
                  <a:buFont typeface="Wingdings" panose="05000000000000000000" pitchFamily="2" charset="2"/>
                  <a:buChar char="u"/>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O2O</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模式得到了推广</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iSḷiḓè">
              <a:extLst>
                <a:ext uri="{FF2B5EF4-FFF2-40B4-BE49-F238E27FC236}">
                  <a16:creationId xmlns:a16="http://schemas.microsoft.com/office/drawing/2014/main" id="{2DC16EA7-DEA4-4C87-9589-C3C5728DD436}"/>
                </a:ext>
              </a:extLst>
            </p:cNvPr>
            <p:cNvGrpSpPr/>
            <p:nvPr/>
          </p:nvGrpSpPr>
          <p:grpSpPr>
            <a:xfrm>
              <a:off x="8782436" y="4233768"/>
              <a:ext cx="2100501" cy="1987738"/>
              <a:chOff x="3218020" y="4843400"/>
              <a:chExt cx="2100501" cy="1987738"/>
            </a:xfrm>
          </p:grpSpPr>
          <p:sp>
            <p:nvSpPr>
              <p:cNvPr id="20" name="íṣḻïḋé">
                <a:extLst>
                  <a:ext uri="{FF2B5EF4-FFF2-40B4-BE49-F238E27FC236}">
                    <a16:creationId xmlns:a16="http://schemas.microsoft.com/office/drawing/2014/main" id="{BCB729AF-CA7F-4809-A0E0-94501D3B6B72}"/>
                  </a:ext>
                </a:extLst>
              </p:cNvPr>
              <p:cNvSpPr txBox="1"/>
              <p:nvPr/>
            </p:nvSpPr>
            <p:spPr bwMode="auto">
              <a:xfrm>
                <a:off x="3223869" y="4843400"/>
                <a:ext cx="1933002" cy="662997"/>
              </a:xfrm>
              <a:prstGeom prst="rect">
                <a:avLst/>
              </a:prstGeom>
              <a:noFill/>
              <a:extLst/>
            </p:spPr>
            <p:txBody>
              <a:bodyPr wrap="none" lIns="90000" tIns="46800" rIns="90000" bIns="46800" anchor="b" anchorCtr="1">
                <a:normAutofit/>
              </a:bodyPr>
              <a:lstStyle/>
              <a:p>
                <a:r>
                  <a:rPr lang="en-US" altLang="zh-CN" sz="2000" b="1" dirty="0">
                    <a:latin typeface="微软雅黑" panose="020B0503020204020204" pitchFamily="34" charset="-122"/>
                    <a:ea typeface="微软雅黑" panose="020B0503020204020204" pitchFamily="34" charset="-122"/>
                  </a:rPr>
                  <a:t>2015-</a:t>
                </a:r>
                <a:r>
                  <a:rPr lang="zh-CN" altLang="en-US" sz="2000" b="1" dirty="0">
                    <a:latin typeface="微软雅黑" panose="020B0503020204020204" pitchFamily="34" charset="-122"/>
                    <a:ea typeface="微软雅黑" panose="020B0503020204020204" pitchFamily="34" charset="-122"/>
                  </a:rPr>
                  <a:t>至今</a:t>
                </a:r>
                <a:endParaRPr lang="zh-CN" altLang="en-US" sz="2000" b="1" dirty="0">
                  <a:effectLst/>
                  <a:latin typeface="微软雅黑" panose="020B0503020204020204" pitchFamily="34" charset="-122"/>
                  <a:ea typeface="微软雅黑" panose="020B0503020204020204" pitchFamily="34" charset="-122"/>
                </a:endParaRPr>
              </a:p>
            </p:txBody>
          </p:sp>
          <p:sp>
            <p:nvSpPr>
              <p:cNvPr id="21" name="íṧlïdè">
                <a:extLst>
                  <a:ext uri="{FF2B5EF4-FFF2-40B4-BE49-F238E27FC236}">
                    <a16:creationId xmlns:a16="http://schemas.microsoft.com/office/drawing/2014/main" id="{42DE01DF-53EB-457A-ACC1-3D26335567E6}"/>
                  </a:ext>
                </a:extLst>
              </p:cNvPr>
              <p:cNvSpPr txBox="1"/>
              <p:nvPr/>
            </p:nvSpPr>
            <p:spPr bwMode="auto">
              <a:xfrm>
                <a:off x="3218020" y="5461572"/>
                <a:ext cx="2100501" cy="1369566"/>
              </a:xfrm>
              <a:prstGeom prst="rect">
                <a:avLst/>
              </a:prstGeom>
              <a:noFill/>
              <a:extLst/>
            </p:spPr>
            <p:txBody>
              <a:bodyPr wrap="square" lIns="90000" tIns="46800" rIns="90000" bIns="46800">
                <a:noAutofit/>
              </a:bodyPr>
              <a:lstStyle/>
              <a:p>
                <a:pPr marL="171450" indent="-171450" algn="ctr">
                  <a:lnSpc>
                    <a:spcPct val="12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农村电子商务、移动电子商务、跨境电子商务得到了国家的大力支持和发展</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
        <p:nvSpPr>
          <p:cNvPr id="56" name="文本框 55">
            <a:extLst>
              <a:ext uri="{FF2B5EF4-FFF2-40B4-BE49-F238E27FC236}">
                <a16:creationId xmlns:a16="http://schemas.microsoft.com/office/drawing/2014/main" id="{A0049671-CF90-46ED-BB1A-9C5A7CE00BED}"/>
              </a:ext>
            </a:extLst>
          </p:cNvPr>
          <p:cNvSpPr txBox="1"/>
          <p:nvPr/>
        </p:nvSpPr>
        <p:spPr>
          <a:xfrm>
            <a:off x="2863477" y="512115"/>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融合期：</a:t>
            </a:r>
            <a:r>
              <a:rPr lang="en-US" altLang="zh-CN" sz="3600" b="1" dirty="0">
                <a:solidFill>
                  <a:srgbClr val="524F6A"/>
                </a:solidFill>
                <a:latin typeface="微软雅黑" panose="020B0503020204020204" pitchFamily="34" charset="-122"/>
                <a:ea typeface="微软雅黑" panose="020B0503020204020204" pitchFamily="34" charset="-122"/>
              </a:rPr>
              <a:t>2010</a:t>
            </a:r>
            <a:r>
              <a:rPr lang="zh-CN" altLang="en-US" sz="3600" b="1" dirty="0">
                <a:solidFill>
                  <a:srgbClr val="524F6A"/>
                </a:solidFill>
                <a:latin typeface="微软雅黑" panose="020B0503020204020204" pitchFamily="34" charset="-122"/>
                <a:ea typeface="微软雅黑" panose="020B0503020204020204" pitchFamily="34" charset="-122"/>
              </a:rPr>
              <a:t>年以后</a:t>
            </a:r>
          </a:p>
        </p:txBody>
      </p:sp>
    </p:spTree>
    <p:extLst>
      <p:ext uri="{BB962C8B-B14F-4D97-AF65-F5344CB8AC3E}">
        <p14:creationId xmlns:p14="http://schemas.microsoft.com/office/powerpoint/2010/main" val="3158654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853166"/>
            <a:ext cx="6515689"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电子商务发展现状与趋势</a:t>
            </a:r>
          </a:p>
        </p:txBody>
      </p:sp>
      <p:sp>
        <p:nvSpPr>
          <p:cNvPr id="28" name="Rectangle 14"/>
          <p:cNvSpPr/>
          <p:nvPr/>
        </p:nvSpPr>
        <p:spPr>
          <a:xfrm>
            <a:off x="742949" y="5532407"/>
            <a:ext cx="8822237" cy="707886"/>
          </a:xfrm>
          <a:prstGeom prst="rect">
            <a:avLst/>
          </a:prstGeom>
        </p:spPr>
        <p:txBody>
          <a:bodyPr wrap="square">
            <a:spAutoFit/>
          </a:bodyPr>
          <a:lstStyle/>
          <a:p>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电子商务正在成为我国市场经济中一个重要的经济增长点和新领域，具有无可替代的优势力量</a:t>
            </a:r>
            <a:endParaRPr 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703214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电子商务发展现状</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263118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360639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8551340" y="760726"/>
            <a:ext cx="3219221" cy="646331"/>
          </a:xfrm>
          <a:prstGeom prst="rect">
            <a:avLst/>
          </a:prstGeom>
          <a:noFill/>
        </p:spPr>
        <p:txBody>
          <a:bodyPr wrap="square" rtlCol="0">
            <a:spAutoFit/>
          </a:bodyPr>
          <a:lstStyle/>
          <a:p>
            <a:pPr marL="571500" indent="-571500" algn="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用户规模</a:t>
            </a:r>
          </a:p>
        </p:txBody>
      </p:sp>
      <p:sp>
        <p:nvSpPr>
          <p:cNvPr id="34" name="Rectangle 14"/>
          <p:cNvSpPr/>
          <p:nvPr/>
        </p:nvSpPr>
        <p:spPr>
          <a:xfrm>
            <a:off x="7758854" y="1448376"/>
            <a:ext cx="4011707" cy="1200329"/>
          </a:xfrm>
          <a:prstGeom prst="rect">
            <a:avLst/>
          </a:prstGeom>
        </p:spPr>
        <p:txBody>
          <a:bodyPr wrap="square">
            <a:spAutoFit/>
          </a:bodyPr>
          <a:lstStyle/>
          <a:p>
            <a:pPr algn="r">
              <a:lnSpc>
                <a:spcPct val="120000"/>
              </a:lnSpc>
            </a:pP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2018</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年</a:t>
            </a: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月，中国互联网络信息中心（</a:t>
            </a: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CNNIC</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）在京发布第</a:t>
            </a: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41</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次</a:t>
            </a: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中国互联网络发展状况统计报告</a:t>
            </a: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endParaRPr 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266846"/>
            <a:ext cx="12222626" cy="1591153"/>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071922" y="5697931"/>
            <a:ext cx="10017530" cy="728982"/>
          </a:xfrm>
          <a:prstGeom prst="rect">
            <a:avLst/>
          </a:prstGeom>
        </p:spPr>
        <p:txBody>
          <a:bodyPr wrap="square">
            <a:spAutoFit/>
          </a:bodyPr>
          <a:lstStyle/>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2017</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年我国网民规模继续保持平稳增长，全年共计新增网民</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4074</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万人，增长率为</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5.6%</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。截至</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2017</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年</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12</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月，我国网民规模达</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7.72</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亿，普及率达到</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55.8%</a:t>
            </a: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7" name="图片 26" descr="http://5b0988e595225.cdn.sohucs.com/images/20180202/618af1b57bab4b6cbf54972771048e2f.png">
            <a:extLst>
              <a:ext uri="{FF2B5EF4-FFF2-40B4-BE49-F238E27FC236}">
                <a16:creationId xmlns:a16="http://schemas.microsoft.com/office/drawing/2014/main" id="{CAD19CC6-5315-44E7-A95A-022270CF3B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42991" y="1082023"/>
            <a:ext cx="6564235" cy="3855085"/>
          </a:xfrm>
          <a:prstGeom prst="rect">
            <a:avLst/>
          </a:prstGeom>
          <a:noFill/>
          <a:ln w="76200">
            <a:solidFill>
              <a:srgbClr val="524F6A"/>
            </a:solidFill>
          </a:ln>
        </p:spPr>
      </p:pic>
    </p:spTree>
    <p:extLst>
      <p:ext uri="{BB962C8B-B14F-4D97-AF65-F5344CB8AC3E}">
        <p14:creationId xmlns:p14="http://schemas.microsoft.com/office/powerpoint/2010/main" val="502354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85800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grpSp>
        <p:nvGrpSpPr>
          <p:cNvPr id="5" name="Group 30"/>
          <p:cNvGrpSpPr/>
          <p:nvPr/>
        </p:nvGrpSpPr>
        <p:grpSpPr>
          <a:xfrm>
            <a:off x="705010" y="990183"/>
            <a:ext cx="4397103" cy="1249188"/>
            <a:chOff x="320500" y="1785932"/>
            <a:chExt cx="3297827" cy="885593"/>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7" name="Rectangle 14"/>
            <p:cNvSpPr/>
            <p:nvPr/>
          </p:nvSpPr>
          <p:spPr>
            <a:xfrm>
              <a:off x="1077859" y="1785932"/>
              <a:ext cx="2540468" cy="88559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手机网民规模达</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7.53</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亿，网民中使用手机上网人群的占比由</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2016</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年的</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95.1%</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提升至</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97.5%</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，网民手机上网比例继续攀升</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6752162" y="842451"/>
            <a:ext cx="5072555" cy="1544653"/>
            <a:chOff x="6000760" y="1689233"/>
            <a:chExt cx="3804416" cy="1095059"/>
          </a:xfrm>
        </p:grpSpPr>
        <p:sp>
          <p:nvSpPr>
            <p:cNvPr id="9" name="Freeform 127"/>
            <p:cNvSpPr>
              <a:spLocks/>
            </p:cNvSpPr>
            <p:nvPr/>
          </p:nvSpPr>
          <p:spPr bwMode="auto">
            <a:xfrm>
              <a:off x="6000760" y="1689233"/>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10" name="Rectangle 15"/>
            <p:cNvSpPr/>
            <p:nvPr/>
          </p:nvSpPr>
          <p:spPr>
            <a:xfrm>
              <a:off x="6683482" y="1689233"/>
              <a:ext cx="3121694" cy="1095059"/>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截止</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2017</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年</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12</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月，我国网络购物用户规模达到</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5.33</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亿，相较</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2016</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年增长</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14.3%</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，占网民总体的</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69.1%</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。手机网络购物用户规模达到</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5.06</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亿，同比增长</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14.7%</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，使用比例由</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63.4%</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增至</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67.2%</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21" name="Rectangle 12"/>
          <p:cNvSpPr/>
          <p:nvPr/>
        </p:nvSpPr>
        <p:spPr>
          <a:xfrm>
            <a:off x="5807122" y="1"/>
            <a:ext cx="577757"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pic>
        <p:nvPicPr>
          <p:cNvPr id="33" name="图片 32" descr="http://5b0988e595225.cdn.sohucs.com/images/20180202/00d5ea9a15a04cd9a2b3da0ca2febfe2.png">
            <a:extLst>
              <a:ext uri="{FF2B5EF4-FFF2-40B4-BE49-F238E27FC236}">
                <a16:creationId xmlns:a16="http://schemas.microsoft.com/office/drawing/2014/main" id="{C0F90403-FF40-4A36-98C0-4706D2F6A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66406" y="3089681"/>
            <a:ext cx="5274310" cy="3117215"/>
          </a:xfrm>
          <a:prstGeom prst="rect">
            <a:avLst/>
          </a:prstGeom>
          <a:noFill/>
          <a:ln>
            <a:solidFill>
              <a:schemeClr val="bg1"/>
            </a:solidFill>
          </a:ln>
        </p:spPr>
      </p:pic>
      <p:pic>
        <p:nvPicPr>
          <p:cNvPr id="34" name="图片 33" descr="http://5b0988e595225.cdn.sohucs.com/images/20180202/4a56ee9e544b421d86cd4d92b4399c84.png">
            <a:extLst>
              <a:ext uri="{FF2B5EF4-FFF2-40B4-BE49-F238E27FC236}">
                <a16:creationId xmlns:a16="http://schemas.microsoft.com/office/drawing/2014/main" id="{7C9F7A4F-051D-4A89-8AB6-E66892880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651284" y="3124606"/>
            <a:ext cx="5274310" cy="3047365"/>
          </a:xfrm>
          <a:prstGeom prst="rect">
            <a:avLst/>
          </a:prstGeom>
          <a:noFill/>
          <a:ln>
            <a:solidFill>
              <a:schemeClr val="bg1"/>
            </a:solidFill>
          </a:ln>
        </p:spPr>
      </p:pic>
    </p:spTree>
    <p:extLst>
      <p:ext uri="{BB962C8B-B14F-4D97-AF65-F5344CB8AC3E}">
        <p14:creationId xmlns:p14="http://schemas.microsoft.com/office/powerpoint/2010/main" val="1687998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61"/>
          <p:cNvGrpSpPr/>
          <p:nvPr/>
        </p:nvGrpSpPr>
        <p:grpSpPr>
          <a:xfrm>
            <a:off x="2069090" y="5154906"/>
            <a:ext cx="8411964" cy="1370616"/>
            <a:chOff x="1773777" y="3489583"/>
            <a:chExt cx="5078470" cy="915207"/>
          </a:xfrm>
        </p:grpSpPr>
        <p:sp>
          <p:nvSpPr>
            <p:cNvPr id="53" name="Rectangle 46"/>
            <p:cNvSpPr/>
            <p:nvPr/>
          </p:nvSpPr>
          <p:spPr>
            <a:xfrm>
              <a:off x="1773777" y="3899229"/>
              <a:ext cx="5078470" cy="505561"/>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根据艾瑞咨询最新统计数据，</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2017</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年</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Q3</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季度中国中小企业</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运营商平台营收规模为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75.5</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亿元，同比增长</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17.5%</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，环比增长</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0.3%</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，总体保持稳定的增长水平</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54" name="Rectangle 47"/>
            <p:cNvSpPr/>
            <p:nvPr/>
          </p:nvSpPr>
          <p:spPr>
            <a:xfrm>
              <a:off x="1773777" y="3489583"/>
              <a:ext cx="2553252" cy="354450"/>
            </a:xfrm>
            <a:prstGeom prst="rect">
              <a:avLst/>
            </a:prstGeom>
          </p:spPr>
          <p:txBody>
            <a:bodyPr wrap="none">
              <a:spAutoFit/>
            </a:bodyPr>
            <a:lstStyle/>
            <a:p>
              <a:r>
                <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rPr>
                <a:t>中小企业</a:t>
              </a:r>
              <a:r>
                <a:rPr lang="en-US" altLang="zh-CN" sz="2800" b="1" dirty="0">
                  <a:solidFill>
                    <a:srgbClr val="FF6E55"/>
                  </a:solidFill>
                  <a:latin typeface="微软雅黑" panose="020B0503020204020204" pitchFamily="34" charset="-122"/>
                  <a:ea typeface="微软雅黑" panose="020B0503020204020204" pitchFamily="34" charset="-122"/>
                  <a:cs typeface="Open Sans" pitchFamily="34" charset="0"/>
                </a:rPr>
                <a:t>B2B</a:t>
              </a:r>
              <a:r>
                <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rPr>
                <a:t>交易规模</a:t>
              </a:r>
              <a:endParaRPr lang="en-US"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grpSp>
      <p:cxnSp>
        <p:nvCxnSpPr>
          <p:cNvPr id="55"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a:cxnSpLocks/>
          </p:cNvCxnSpPr>
          <p:nvPr/>
        </p:nvCxnSpPr>
        <p:spPr>
          <a:xfrm>
            <a:off x="10862898"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4459942" y="409996"/>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市场规模</a:t>
            </a:r>
          </a:p>
        </p:txBody>
      </p:sp>
      <p:pic>
        <p:nvPicPr>
          <p:cNvPr id="97" name="图片 96">
            <a:extLst>
              <a:ext uri="{FF2B5EF4-FFF2-40B4-BE49-F238E27FC236}">
                <a16:creationId xmlns:a16="http://schemas.microsoft.com/office/drawing/2014/main" id="{35CCE088-173B-46FE-AF0B-8375ECEC78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685" y="1287923"/>
            <a:ext cx="7130630" cy="3348117"/>
          </a:xfrm>
          <a:prstGeom prst="rect">
            <a:avLst/>
          </a:prstGeom>
        </p:spPr>
      </p:pic>
    </p:spTree>
    <p:extLst>
      <p:ext uri="{BB962C8B-B14F-4D97-AF65-F5344CB8AC3E}">
        <p14:creationId xmlns:p14="http://schemas.microsoft.com/office/powerpoint/2010/main" val="3241632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61"/>
          <p:cNvGrpSpPr/>
          <p:nvPr/>
        </p:nvGrpSpPr>
        <p:grpSpPr>
          <a:xfrm>
            <a:off x="2069090" y="5154906"/>
            <a:ext cx="8411964" cy="1370616"/>
            <a:chOff x="1773777" y="3489583"/>
            <a:chExt cx="5078470" cy="915207"/>
          </a:xfrm>
        </p:grpSpPr>
        <p:sp>
          <p:nvSpPr>
            <p:cNvPr id="53" name="Rectangle 46"/>
            <p:cNvSpPr/>
            <p:nvPr/>
          </p:nvSpPr>
          <p:spPr>
            <a:xfrm>
              <a:off x="1773777" y="3899229"/>
              <a:ext cx="5078470" cy="505561"/>
            </a:xfrm>
            <a:prstGeom prst="rect">
              <a:avLst/>
            </a:prstGeom>
          </p:spPr>
          <p:txBody>
            <a:bodyPr wrap="square">
              <a:spAutoFit/>
            </a:bodyPr>
            <a:lstStyle/>
            <a:p>
              <a:pPr>
                <a:lnSpc>
                  <a:spcPct val="12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2017Q3</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中国移动购物市场交易规模达</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11679.1</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亿元，同比增长</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35.7%</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，增速逐渐放缓但仍保持了较高的增长水平</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54" name="Rectangle 47"/>
            <p:cNvSpPr/>
            <p:nvPr/>
          </p:nvSpPr>
          <p:spPr>
            <a:xfrm>
              <a:off x="1773777" y="3489583"/>
              <a:ext cx="2279280" cy="349372"/>
            </a:xfrm>
            <a:prstGeom prst="rect">
              <a:avLst/>
            </a:prstGeom>
          </p:spPr>
          <p:txBody>
            <a:bodyPr wrap="none">
              <a:spAutoFit/>
            </a:bodyPr>
            <a:lstStyle/>
            <a:p>
              <a:r>
                <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rPr>
                <a:t>移动购物市场交易规模</a:t>
              </a:r>
            </a:p>
          </p:txBody>
        </p:sp>
      </p:grpSp>
      <p:cxnSp>
        <p:nvCxnSpPr>
          <p:cNvPr id="55"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a:cxnSpLocks/>
          </p:cNvCxnSpPr>
          <p:nvPr/>
        </p:nvCxnSpPr>
        <p:spPr>
          <a:xfrm>
            <a:off x="10862898"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120EAFD5-DC80-4F8F-8369-E415628EC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316" y="357156"/>
            <a:ext cx="6707512" cy="4611730"/>
          </a:xfrm>
          <a:prstGeom prst="rect">
            <a:avLst/>
          </a:prstGeom>
        </p:spPr>
      </p:pic>
    </p:spTree>
    <p:extLst>
      <p:ext uri="{BB962C8B-B14F-4D97-AF65-F5344CB8AC3E}">
        <p14:creationId xmlns:p14="http://schemas.microsoft.com/office/powerpoint/2010/main" val="3727440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2562718" y="4707166"/>
            <a:ext cx="7066565" cy="1169038"/>
          </a:xfrm>
          <a:prstGeom prst="rect">
            <a:avLst/>
          </a:prstGeom>
        </p:spPr>
        <p:txBody>
          <a:bodyPr wrap="square">
            <a:spAutoFit/>
          </a:bodyPr>
          <a:lstStyle/>
          <a:p>
            <a:pPr algn="ctr">
              <a:lnSpc>
                <a:spcPct val="120000"/>
              </a:lnSpc>
            </a:pP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随着电子商务的普及，电子商务已经应用于各个行业及领域，主要包括农村电子商务、网络零售、移动电子商务、跨境电子商务、社交电子商务以及医疗、金融、教育等各行各业</a:t>
            </a:r>
            <a:endParaRPr 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443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应用领域</a:t>
            </a:r>
          </a:p>
        </p:txBody>
      </p:sp>
    </p:spTree>
    <p:extLst>
      <p:ext uri="{BB962C8B-B14F-4D97-AF65-F5344CB8AC3E}">
        <p14:creationId xmlns:p14="http://schemas.microsoft.com/office/powerpoint/2010/main" val="257524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电子商务发展趋势</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11749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9" y="723900"/>
            <a:ext cx="4390754"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电子商务发展趋势</a:t>
            </a:r>
          </a:p>
        </p:txBody>
      </p:sp>
      <p:sp>
        <p:nvSpPr>
          <p:cNvPr id="6" name="矩形 5"/>
          <p:cNvSpPr/>
          <p:nvPr/>
        </p:nvSpPr>
        <p:spPr>
          <a:xfrm>
            <a:off x="-1" y="1960878"/>
            <a:ext cx="12192001" cy="332161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7" name="组合 6"/>
          <p:cNvGrpSpPr/>
          <p:nvPr/>
        </p:nvGrpSpPr>
        <p:grpSpPr>
          <a:xfrm>
            <a:off x="1382593" y="2312877"/>
            <a:ext cx="2810972" cy="2778426"/>
            <a:chOff x="2138399" y="-4521600"/>
            <a:chExt cx="2810972" cy="2778426"/>
          </a:xfrm>
        </p:grpSpPr>
        <p:sp>
          <p:nvSpPr>
            <p:cNvPr id="8" name="矩形 7"/>
            <p:cNvSpPr/>
            <p:nvPr/>
          </p:nvSpPr>
          <p:spPr>
            <a:xfrm>
              <a:off x="2138399" y="-4521600"/>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rcRect l="1519" t="18675" r="2994" b="18675"/>
            <a:stretch>
              <a:fillRect/>
            </a:stretch>
          </p:blipFill>
          <p:spPr>
            <a:xfrm>
              <a:off x="2138399" y="-4515610"/>
              <a:ext cx="2810972" cy="1383223"/>
            </a:xfrm>
            <a:custGeom>
              <a:avLst/>
              <a:gdLst>
                <a:gd name="connsiteX0" fmla="*/ 0 w 2810972"/>
                <a:gd name="connsiteY0" fmla="*/ 0 h 1383223"/>
                <a:gd name="connsiteX1" fmla="*/ 2810972 w 2810972"/>
                <a:gd name="connsiteY1" fmla="*/ 0 h 1383223"/>
                <a:gd name="connsiteX2" fmla="*/ 2810972 w 2810972"/>
                <a:gd name="connsiteY2" fmla="*/ 1383223 h 1383223"/>
                <a:gd name="connsiteX3" fmla="*/ 0 w 2810972"/>
                <a:gd name="connsiteY3" fmla="*/ 1383223 h 1383223"/>
              </a:gdLst>
              <a:ahLst/>
              <a:cxnLst>
                <a:cxn ang="0">
                  <a:pos x="connsiteX0" y="connsiteY0"/>
                </a:cxn>
                <a:cxn ang="0">
                  <a:pos x="connsiteX1" y="connsiteY1"/>
                </a:cxn>
                <a:cxn ang="0">
                  <a:pos x="connsiteX2" y="connsiteY2"/>
                </a:cxn>
                <a:cxn ang="0">
                  <a:pos x="connsiteX3" y="connsiteY3"/>
                </a:cxn>
              </a:cxnLst>
              <a:rect l="l" t="t" r="r" b="b"/>
              <a:pathLst>
                <a:path w="2810972" h="1383223">
                  <a:moveTo>
                    <a:pt x="0" y="0"/>
                  </a:moveTo>
                  <a:lnTo>
                    <a:pt x="2810972" y="0"/>
                  </a:lnTo>
                  <a:lnTo>
                    <a:pt x="2810972" y="1383223"/>
                  </a:lnTo>
                  <a:lnTo>
                    <a:pt x="0" y="1383223"/>
                  </a:lnTo>
                  <a:close/>
                </a:path>
              </a:pathLst>
            </a:custGeom>
          </p:spPr>
        </p:pic>
      </p:grpSp>
      <p:grpSp>
        <p:nvGrpSpPr>
          <p:cNvPr id="10" name="组合 9"/>
          <p:cNvGrpSpPr/>
          <p:nvPr/>
        </p:nvGrpSpPr>
        <p:grpSpPr>
          <a:xfrm>
            <a:off x="4680684" y="2312877"/>
            <a:ext cx="2810972" cy="2778426"/>
            <a:chOff x="-3491051" y="4534196"/>
            <a:chExt cx="2810972" cy="2778426"/>
          </a:xfrm>
        </p:grpSpPr>
        <p:sp>
          <p:nvSpPr>
            <p:cNvPr id="11" name="矩形 10"/>
            <p:cNvSpPr/>
            <p:nvPr/>
          </p:nvSpPr>
          <p:spPr>
            <a:xfrm>
              <a:off x="-3491051" y="4534196"/>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rcRect b="49867"/>
            <a:stretch>
              <a:fillRect/>
            </a:stretch>
          </p:blipFill>
          <p:spPr>
            <a:xfrm>
              <a:off x="-3491051" y="4540907"/>
              <a:ext cx="2794898" cy="1401167"/>
            </a:xfrm>
            <a:custGeom>
              <a:avLst/>
              <a:gdLst>
                <a:gd name="connsiteX0" fmla="*/ 0 w 2771054"/>
                <a:gd name="connsiteY0" fmla="*/ 0 h 1389213"/>
                <a:gd name="connsiteX1" fmla="*/ 2771054 w 2771054"/>
                <a:gd name="connsiteY1" fmla="*/ 0 h 1389213"/>
                <a:gd name="connsiteX2" fmla="*/ 2771054 w 2771054"/>
                <a:gd name="connsiteY2" fmla="*/ 1389213 h 1389213"/>
                <a:gd name="connsiteX3" fmla="*/ 0 w 2771054"/>
                <a:gd name="connsiteY3" fmla="*/ 1389213 h 1389213"/>
              </a:gdLst>
              <a:ahLst/>
              <a:cxnLst>
                <a:cxn ang="0">
                  <a:pos x="connsiteX0" y="connsiteY0"/>
                </a:cxn>
                <a:cxn ang="0">
                  <a:pos x="connsiteX1" y="connsiteY1"/>
                </a:cxn>
                <a:cxn ang="0">
                  <a:pos x="connsiteX2" y="connsiteY2"/>
                </a:cxn>
                <a:cxn ang="0">
                  <a:pos x="connsiteX3" y="connsiteY3"/>
                </a:cxn>
              </a:cxnLst>
              <a:rect l="l" t="t" r="r" b="b"/>
              <a:pathLst>
                <a:path w="2771054" h="1389213">
                  <a:moveTo>
                    <a:pt x="0" y="0"/>
                  </a:moveTo>
                  <a:lnTo>
                    <a:pt x="2771054" y="0"/>
                  </a:lnTo>
                  <a:lnTo>
                    <a:pt x="2771054" y="1389213"/>
                  </a:lnTo>
                  <a:lnTo>
                    <a:pt x="0" y="1389213"/>
                  </a:lnTo>
                  <a:close/>
                </a:path>
              </a:pathLst>
            </a:custGeom>
          </p:spPr>
        </p:pic>
      </p:grpSp>
      <p:grpSp>
        <p:nvGrpSpPr>
          <p:cNvPr id="13" name="组合 12"/>
          <p:cNvGrpSpPr/>
          <p:nvPr/>
        </p:nvGrpSpPr>
        <p:grpSpPr>
          <a:xfrm>
            <a:off x="7998435" y="2312877"/>
            <a:ext cx="2810972" cy="2778426"/>
            <a:chOff x="-3518975" y="3327394"/>
            <a:chExt cx="2810972" cy="2778426"/>
          </a:xfrm>
        </p:grpSpPr>
        <p:sp>
          <p:nvSpPr>
            <p:cNvPr id="14" name="矩形 13"/>
            <p:cNvSpPr/>
            <p:nvPr/>
          </p:nvSpPr>
          <p:spPr>
            <a:xfrm>
              <a:off x="-3518975" y="3327394"/>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rcRect l="2282" t="27373" r="2282" b="27373"/>
            <a:stretch>
              <a:fillRect/>
            </a:stretch>
          </p:blipFill>
          <p:spPr>
            <a:xfrm>
              <a:off x="-3518975" y="3327394"/>
              <a:ext cx="2810972" cy="1399535"/>
            </a:xfrm>
            <a:custGeom>
              <a:avLst/>
              <a:gdLst>
                <a:gd name="connsiteX0" fmla="*/ 0 w 2810972"/>
                <a:gd name="connsiteY0" fmla="*/ 0 h 1399535"/>
                <a:gd name="connsiteX1" fmla="*/ 2810972 w 2810972"/>
                <a:gd name="connsiteY1" fmla="*/ 0 h 1399535"/>
                <a:gd name="connsiteX2" fmla="*/ 2810972 w 2810972"/>
                <a:gd name="connsiteY2" fmla="*/ 1399535 h 1399535"/>
                <a:gd name="connsiteX3" fmla="*/ 0 w 2810972"/>
                <a:gd name="connsiteY3" fmla="*/ 1399535 h 1399535"/>
              </a:gdLst>
              <a:ahLst/>
              <a:cxnLst>
                <a:cxn ang="0">
                  <a:pos x="connsiteX0" y="connsiteY0"/>
                </a:cxn>
                <a:cxn ang="0">
                  <a:pos x="connsiteX1" y="connsiteY1"/>
                </a:cxn>
                <a:cxn ang="0">
                  <a:pos x="connsiteX2" y="connsiteY2"/>
                </a:cxn>
                <a:cxn ang="0">
                  <a:pos x="connsiteX3" y="connsiteY3"/>
                </a:cxn>
              </a:cxnLst>
              <a:rect l="l" t="t" r="r" b="b"/>
              <a:pathLst>
                <a:path w="2810972" h="1399535">
                  <a:moveTo>
                    <a:pt x="0" y="0"/>
                  </a:moveTo>
                  <a:lnTo>
                    <a:pt x="2810972" y="0"/>
                  </a:lnTo>
                  <a:lnTo>
                    <a:pt x="2810972" y="1399535"/>
                  </a:lnTo>
                  <a:lnTo>
                    <a:pt x="0" y="1399535"/>
                  </a:lnTo>
                  <a:close/>
                </a:path>
              </a:pathLst>
            </a:custGeom>
          </p:spPr>
        </p:pic>
      </p:grpSp>
      <p:grpSp>
        <p:nvGrpSpPr>
          <p:cNvPr id="16" name="组合 15"/>
          <p:cNvGrpSpPr/>
          <p:nvPr/>
        </p:nvGrpSpPr>
        <p:grpSpPr>
          <a:xfrm>
            <a:off x="1382593" y="3887771"/>
            <a:ext cx="2665220" cy="738664"/>
            <a:chOff x="1087630" y="4341570"/>
            <a:chExt cx="2665220" cy="738664"/>
          </a:xfrm>
        </p:grpSpPr>
        <p:sp>
          <p:nvSpPr>
            <p:cNvPr id="17" name="文本框 16"/>
            <p:cNvSpPr txBox="1"/>
            <p:nvPr/>
          </p:nvSpPr>
          <p:spPr>
            <a:xfrm>
              <a:off x="2406681" y="4341570"/>
              <a:ext cx="1346169" cy="400110"/>
            </a:xfrm>
            <a:prstGeom prst="rect">
              <a:avLst/>
            </a:prstGeom>
            <a:noFill/>
          </p:spPr>
          <p:txBody>
            <a:bodyPr wrap="square" rtlCol="0">
              <a:spAutoFit/>
            </a:bodyPr>
            <a:lstStyle/>
            <a:p>
              <a:pPr algn="r"/>
              <a:r>
                <a:rPr lang="zh-CN" altLang="en-US" sz="2000" dirty="0">
                  <a:solidFill>
                    <a:srgbClr val="524F6A"/>
                  </a:solidFill>
                  <a:latin typeface="微软雅黑" panose="020B0503020204020204" pitchFamily="34" charset="-122"/>
                  <a:ea typeface="微软雅黑" panose="020B0503020204020204" pitchFamily="34" charset="-122"/>
                </a:rPr>
                <a:t>趋势一</a:t>
              </a:r>
            </a:p>
          </p:txBody>
        </p:sp>
        <p:sp>
          <p:nvSpPr>
            <p:cNvPr id="18" name="文本框 17"/>
            <p:cNvSpPr txBox="1"/>
            <p:nvPr/>
          </p:nvSpPr>
          <p:spPr>
            <a:xfrm>
              <a:off x="1087630" y="4741680"/>
              <a:ext cx="2665220" cy="338554"/>
            </a:xfrm>
            <a:prstGeom prst="rect">
              <a:avLst/>
            </a:prstGeom>
            <a:noFill/>
          </p:spPr>
          <p:txBody>
            <a:bodyPr wrap="square" rtlCol="0">
              <a:spAutoFit/>
            </a:bodyPr>
            <a:lstStyle/>
            <a:p>
              <a:pPr algn="r"/>
              <a:r>
                <a:rPr lang="zh-CN" altLang="en-US" sz="1600" dirty="0">
                  <a:solidFill>
                    <a:srgbClr val="524F6A"/>
                  </a:solidFill>
                  <a:latin typeface="微软雅黑" panose="020B0503020204020204" pitchFamily="34" charset="-122"/>
                  <a:ea typeface="微软雅黑" panose="020B0503020204020204" pitchFamily="34" charset="-122"/>
                </a:rPr>
                <a:t>移动购物成为主流</a:t>
              </a:r>
            </a:p>
          </p:txBody>
        </p:sp>
      </p:grpSp>
      <p:grpSp>
        <p:nvGrpSpPr>
          <p:cNvPr id="19" name="组合 18"/>
          <p:cNvGrpSpPr/>
          <p:nvPr/>
        </p:nvGrpSpPr>
        <p:grpSpPr>
          <a:xfrm>
            <a:off x="5119270" y="3887771"/>
            <a:ext cx="2309339" cy="984885"/>
            <a:chOff x="1443511" y="4341570"/>
            <a:chExt cx="2309339" cy="984885"/>
          </a:xfrm>
        </p:grpSpPr>
        <p:sp>
          <p:nvSpPr>
            <p:cNvPr id="20" name="文本框 19"/>
            <p:cNvSpPr txBox="1"/>
            <p:nvPr/>
          </p:nvSpPr>
          <p:spPr>
            <a:xfrm>
              <a:off x="2406681" y="4341570"/>
              <a:ext cx="1346169" cy="400110"/>
            </a:xfrm>
            <a:prstGeom prst="rect">
              <a:avLst/>
            </a:prstGeom>
            <a:noFill/>
          </p:spPr>
          <p:txBody>
            <a:bodyPr wrap="square" rtlCol="0">
              <a:spAutoFit/>
            </a:bodyPr>
            <a:lstStyle/>
            <a:p>
              <a:pPr algn="r"/>
              <a:r>
                <a:rPr lang="zh-CN" altLang="en-US" sz="2000" dirty="0">
                  <a:solidFill>
                    <a:srgbClr val="524F6A"/>
                  </a:solidFill>
                  <a:latin typeface="微软雅黑" panose="020B0503020204020204" pitchFamily="34" charset="-122"/>
                  <a:ea typeface="微软雅黑" panose="020B0503020204020204" pitchFamily="34" charset="-122"/>
                </a:rPr>
                <a:t>趋势二</a:t>
              </a:r>
            </a:p>
          </p:txBody>
        </p:sp>
        <p:sp>
          <p:nvSpPr>
            <p:cNvPr id="21" name="文本框 20"/>
            <p:cNvSpPr txBox="1"/>
            <p:nvPr/>
          </p:nvSpPr>
          <p:spPr>
            <a:xfrm>
              <a:off x="1443511" y="4741680"/>
              <a:ext cx="2309339" cy="584775"/>
            </a:xfrm>
            <a:prstGeom prst="rect">
              <a:avLst/>
            </a:prstGeom>
            <a:noFill/>
          </p:spPr>
          <p:txBody>
            <a:bodyPr wrap="square" rtlCol="0">
              <a:spAutoFit/>
            </a:bodyPr>
            <a:lstStyle/>
            <a:p>
              <a:pPr algn="r"/>
              <a:r>
                <a:rPr lang="zh-CN" altLang="en-US" sz="1600" dirty="0">
                  <a:solidFill>
                    <a:srgbClr val="524F6A"/>
                  </a:solidFill>
                  <a:latin typeface="微软雅黑" panose="020B0503020204020204" pitchFamily="34" charset="-122"/>
                  <a:ea typeface="微软雅黑" panose="020B0503020204020204" pitchFamily="34" charset="-122"/>
                </a:rPr>
                <a:t>电子商务逐步向三四线城市渗透</a:t>
              </a:r>
            </a:p>
          </p:txBody>
        </p:sp>
      </p:grpSp>
      <p:grpSp>
        <p:nvGrpSpPr>
          <p:cNvPr id="22" name="组合 21"/>
          <p:cNvGrpSpPr/>
          <p:nvPr/>
        </p:nvGrpSpPr>
        <p:grpSpPr>
          <a:xfrm>
            <a:off x="8246029" y="3887771"/>
            <a:ext cx="2417626" cy="984885"/>
            <a:chOff x="1335224" y="4341570"/>
            <a:chExt cx="2417626" cy="984885"/>
          </a:xfrm>
        </p:grpSpPr>
        <p:sp>
          <p:nvSpPr>
            <p:cNvPr id="23" name="文本框 22"/>
            <p:cNvSpPr txBox="1"/>
            <p:nvPr/>
          </p:nvSpPr>
          <p:spPr>
            <a:xfrm>
              <a:off x="2406681" y="4341570"/>
              <a:ext cx="1346169" cy="400110"/>
            </a:xfrm>
            <a:prstGeom prst="rect">
              <a:avLst/>
            </a:prstGeom>
            <a:noFill/>
          </p:spPr>
          <p:txBody>
            <a:bodyPr wrap="square" rtlCol="0">
              <a:spAutoFit/>
            </a:bodyPr>
            <a:lstStyle/>
            <a:p>
              <a:pPr algn="r"/>
              <a:r>
                <a:rPr lang="zh-CN" altLang="en-US" sz="2000" dirty="0">
                  <a:solidFill>
                    <a:srgbClr val="524F6A"/>
                  </a:solidFill>
                  <a:latin typeface="微软雅黑" panose="020B0503020204020204" pitchFamily="34" charset="-122"/>
                  <a:ea typeface="微软雅黑" panose="020B0503020204020204" pitchFamily="34" charset="-122"/>
                </a:rPr>
                <a:t>趋势三</a:t>
              </a:r>
            </a:p>
          </p:txBody>
        </p:sp>
        <p:sp>
          <p:nvSpPr>
            <p:cNvPr id="24" name="文本框 23"/>
            <p:cNvSpPr txBox="1"/>
            <p:nvPr/>
          </p:nvSpPr>
          <p:spPr>
            <a:xfrm>
              <a:off x="1335224" y="4741680"/>
              <a:ext cx="2417625" cy="584775"/>
            </a:xfrm>
            <a:prstGeom prst="rect">
              <a:avLst/>
            </a:prstGeom>
            <a:noFill/>
          </p:spPr>
          <p:txBody>
            <a:bodyPr wrap="square" rtlCol="0">
              <a:spAutoFit/>
            </a:bodyPr>
            <a:lstStyle/>
            <a:p>
              <a:pPr algn="r"/>
              <a:r>
                <a:rPr lang="zh-CN" altLang="en-US" sz="1600" dirty="0">
                  <a:solidFill>
                    <a:srgbClr val="524F6A"/>
                  </a:solidFill>
                  <a:latin typeface="微软雅黑" panose="020B0503020204020204" pitchFamily="34" charset="-122"/>
                  <a:ea typeface="微软雅黑" panose="020B0503020204020204" pitchFamily="34" charset="-122"/>
                </a:rPr>
                <a:t>产业融合成为电子商务发展新方向</a:t>
              </a:r>
            </a:p>
          </p:txBody>
        </p:sp>
      </p:grpSp>
      <p:sp>
        <p:nvSpPr>
          <p:cNvPr id="25" name="文本框 24"/>
          <p:cNvSpPr txBox="1"/>
          <p:nvPr/>
        </p:nvSpPr>
        <p:spPr>
          <a:xfrm>
            <a:off x="1714949" y="5468175"/>
            <a:ext cx="8762100" cy="1066639"/>
          </a:xfrm>
          <a:prstGeom prst="rect">
            <a:avLst/>
          </a:prstGeom>
          <a:noFill/>
        </p:spPr>
        <p:txBody>
          <a:bodyPr wrap="square" rtlCol="0">
            <a:spAutoFit/>
          </a:bodyPr>
          <a:lstStyle/>
          <a:p>
            <a:pPr>
              <a:lnSpc>
                <a:spcPct val="120000"/>
              </a:lnSpc>
            </a:pPr>
            <a:r>
              <a:rPr lang="zh-CN" altLang="en-US" dirty="0">
                <a:solidFill>
                  <a:srgbClr val="1B6AA2"/>
                </a:solidFill>
                <a:ea typeface="微软雅黑" panose="020B0503020204020204" pitchFamily="34" charset="-122"/>
              </a:rPr>
              <a:t>新一轮科技革命为电子商务创造了新场景，新一轮全球化为电子商务发展创造了新需求，经济与社会结构变革为电子商务拓展了新空间，我国电子商务将步入规模持续增长、结构不断优化、活力持续增强的新发展阶段</a:t>
            </a:r>
          </a:p>
        </p:txBody>
      </p:sp>
    </p:spTree>
    <p:extLst>
      <p:ext uri="{BB962C8B-B14F-4D97-AF65-F5344CB8AC3E}">
        <p14:creationId xmlns:p14="http://schemas.microsoft.com/office/powerpoint/2010/main" val="1040239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0D3E124-F38E-4779-B3D4-CA437E45895E}"/>
              </a:ext>
            </a:extLst>
          </p:cNvPr>
          <p:cNvSpPr/>
          <p:nvPr/>
        </p:nvSpPr>
        <p:spPr>
          <a:xfrm>
            <a:off x="0" y="2040556"/>
            <a:ext cx="12192000" cy="3994484"/>
          </a:xfrm>
          <a:prstGeom prst="rect">
            <a:avLst/>
          </a:prstGeom>
          <a:solidFill>
            <a:srgbClr val="1B6A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978410" y="535500"/>
            <a:ext cx="673735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趋势一：移动购物成为主流</a:t>
            </a:r>
          </a:p>
        </p:txBody>
      </p:sp>
      <p:grpSp>
        <p:nvGrpSpPr>
          <p:cNvPr id="25" name="Group 343">
            <a:extLst>
              <a:ext uri="{FF2B5EF4-FFF2-40B4-BE49-F238E27FC236}">
                <a16:creationId xmlns:a16="http://schemas.microsoft.com/office/drawing/2014/main" id="{9C529D60-08BA-4596-A776-F61F17D53A5F}"/>
              </a:ext>
            </a:extLst>
          </p:cNvPr>
          <p:cNvGrpSpPr/>
          <p:nvPr/>
        </p:nvGrpSpPr>
        <p:grpSpPr>
          <a:xfrm>
            <a:off x="760394" y="2161459"/>
            <a:ext cx="10621289" cy="3014856"/>
            <a:chOff x="4571999" y="2000246"/>
            <a:chExt cx="10713288" cy="3014856"/>
          </a:xfrm>
        </p:grpSpPr>
        <p:sp>
          <p:nvSpPr>
            <p:cNvPr id="26" name="Rectangle 33">
              <a:extLst>
                <a:ext uri="{FF2B5EF4-FFF2-40B4-BE49-F238E27FC236}">
                  <a16:creationId xmlns:a16="http://schemas.microsoft.com/office/drawing/2014/main" id="{9BB6AB28-402D-442B-BE8E-5308641C37AF}"/>
                </a:ext>
              </a:extLst>
            </p:cNvPr>
            <p:cNvSpPr/>
            <p:nvPr/>
          </p:nvSpPr>
          <p:spPr>
            <a:xfrm>
              <a:off x="11486709" y="2738068"/>
              <a:ext cx="3798578" cy="2277034"/>
            </a:xfrm>
            <a:prstGeom prst="rect">
              <a:avLst/>
            </a:prstGeom>
          </p:spPr>
          <p:txBody>
            <a:bodyPr wrap="square">
              <a:spAutoFit/>
            </a:bodyPr>
            <a:lstStyle/>
            <a:p>
              <a:pPr>
                <a:lnSpc>
                  <a:spcPct val="120000"/>
                </a:lnSpc>
              </a:pP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截至</a:t>
              </a:r>
              <a:r>
                <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rPr>
                <a:t>2017</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年</a:t>
              </a:r>
              <a:r>
                <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rPr>
                <a:t>12</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月，我国手机网民规模达</a:t>
              </a:r>
              <a:r>
                <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rPr>
                <a:t>7.53</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亿，网民中使用手机上网人群的占比由</a:t>
              </a:r>
              <a:r>
                <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rPr>
                <a:t>2016</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年的</a:t>
              </a:r>
              <a:r>
                <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rPr>
                <a:t>95.1%</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提升至</a:t>
              </a:r>
              <a:r>
                <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rPr>
                <a:t>97.5%</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，手机上网比例持续提升，电子商务将来的主战场是在移动设备上</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27" name="Rectangle 325">
              <a:extLst>
                <a:ext uri="{FF2B5EF4-FFF2-40B4-BE49-F238E27FC236}">
                  <a16:creationId xmlns:a16="http://schemas.microsoft.com/office/drawing/2014/main" id="{3DB028CA-E469-403B-B184-75169E5B7637}"/>
                </a:ext>
              </a:extLst>
            </p:cNvPr>
            <p:cNvSpPr/>
            <p:nvPr/>
          </p:nvSpPr>
          <p:spPr>
            <a:xfrm>
              <a:off x="4571999" y="2000246"/>
              <a:ext cx="4474457" cy="307777"/>
            </a:xfrm>
            <a:prstGeom prst="rect">
              <a:avLst/>
            </a:prstGeom>
          </p:spPr>
          <p:txBody>
            <a:bodyPr wrap="square">
              <a:spAutoFit/>
            </a:bodyPr>
            <a:lstStyle/>
            <a:p>
              <a:endParaRPr lang="ms-MY"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grpSp>
      <p:pic>
        <p:nvPicPr>
          <p:cNvPr id="28" name="图片 27">
            <a:extLst>
              <a:ext uri="{FF2B5EF4-FFF2-40B4-BE49-F238E27FC236}">
                <a16:creationId xmlns:a16="http://schemas.microsoft.com/office/drawing/2014/main" id="{B45D7FE3-98E3-4877-A8FA-E4035E62F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137" y="2282980"/>
            <a:ext cx="6173451" cy="3509636"/>
          </a:xfrm>
          <a:prstGeom prst="rect">
            <a:avLst/>
          </a:prstGeom>
          <a:ln w="76200">
            <a:solidFill>
              <a:srgbClr val="1B6AA2"/>
            </a:solidFill>
          </a:ln>
        </p:spPr>
      </p:pic>
    </p:spTree>
    <p:extLst>
      <p:ext uri="{BB962C8B-B14F-4D97-AF65-F5344CB8AC3E}">
        <p14:creationId xmlns:p14="http://schemas.microsoft.com/office/powerpoint/2010/main" val="3691348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7" name="组合 286"/>
          <p:cNvGrpSpPr/>
          <p:nvPr/>
        </p:nvGrpSpPr>
        <p:grpSpPr>
          <a:xfrm>
            <a:off x="926205" y="1760211"/>
            <a:ext cx="5739977" cy="3927980"/>
            <a:chOff x="428596" y="1179709"/>
            <a:chExt cx="4689721" cy="3209271"/>
          </a:xfrm>
        </p:grpSpPr>
        <p:grpSp>
          <p:nvGrpSpPr>
            <p:cNvPr id="4" name="Group 331"/>
            <p:cNvGrpSpPr/>
            <p:nvPr/>
          </p:nvGrpSpPr>
          <p:grpSpPr>
            <a:xfrm>
              <a:off x="428596" y="1357304"/>
              <a:ext cx="3031676" cy="3031676"/>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38"/>
                <a:chOff x="3557587" y="2728912"/>
                <a:chExt cx="1792288" cy="1998663"/>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154811" y="1179709"/>
              <a:ext cx="1963506" cy="149846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grpSp>
      <p:sp>
        <p:nvSpPr>
          <p:cNvPr id="290" name="Rectangle 325"/>
          <p:cNvSpPr/>
          <p:nvPr/>
        </p:nvSpPr>
        <p:spPr>
          <a:xfrm>
            <a:off x="7022782" y="3165667"/>
            <a:ext cx="4474457" cy="2646365"/>
          </a:xfrm>
          <a:prstGeom prst="rect">
            <a:avLst/>
          </a:prstGeom>
        </p:spPr>
        <p:txBody>
          <a:bodyPr wrap="square">
            <a:spAutoFit/>
          </a:bodyPr>
          <a:lstStyle/>
          <a:p>
            <a:pPr algn="ctr">
              <a:lnSpc>
                <a:spcPct val="12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一二线城市的网购渗透率接近饱和，电商城镇化布局将成为电商企业们发展的重点，三四线城市、乡镇等地区将成为电商“渠道下沉”的主战场，同时电商在三四线欠发达地区可以更大的发挥其优势，缩小三四线城市、乡镇与一二线城市的消费差别</a:t>
            </a:r>
            <a:endParaRPr lang="ms-MY"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15" name="文本框 314">
            <a:extLst>
              <a:ext uri="{FF2B5EF4-FFF2-40B4-BE49-F238E27FC236}">
                <a16:creationId xmlns:a16="http://schemas.microsoft.com/office/drawing/2014/main" id="{558A7331-B028-48EC-A661-C52450D90D79}"/>
              </a:ext>
            </a:extLst>
          </p:cNvPr>
          <p:cNvSpPr txBox="1"/>
          <p:nvPr/>
        </p:nvSpPr>
        <p:spPr>
          <a:xfrm>
            <a:off x="2203438" y="1689168"/>
            <a:ext cx="9293801" cy="1365567"/>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趋势二：</a:t>
            </a:r>
            <a:endParaRPr lang="en-US" altLang="zh-CN" sz="3600" b="1" dirty="0">
              <a:solidFill>
                <a:srgbClr val="524F6A"/>
              </a:solidFill>
              <a:latin typeface="微软雅黑" panose="020B0503020204020204" pitchFamily="34" charset="-122"/>
              <a:ea typeface="微软雅黑" panose="020B0503020204020204" pitchFamily="34" charset="-122"/>
            </a:endParaRPr>
          </a:p>
          <a:p>
            <a:pPr algn="r">
              <a:lnSpc>
                <a:spcPct val="120000"/>
              </a:lnSpc>
            </a:pPr>
            <a:r>
              <a:rPr lang="zh-CN" altLang="en-US" sz="3600" b="1" dirty="0">
                <a:solidFill>
                  <a:srgbClr val="524F6A"/>
                </a:solidFill>
                <a:latin typeface="微软雅黑" panose="020B0503020204020204" pitchFamily="34" charset="-122"/>
                <a:ea typeface="微软雅黑" panose="020B0503020204020204" pitchFamily="34" charset="-122"/>
              </a:rPr>
              <a:t>电子商务逐步向三四线城市渗透</a:t>
            </a:r>
          </a:p>
        </p:txBody>
      </p:sp>
    </p:spTree>
    <p:extLst>
      <p:ext uri="{BB962C8B-B14F-4D97-AF65-F5344CB8AC3E}">
        <p14:creationId xmlns:p14="http://schemas.microsoft.com/office/powerpoint/2010/main" val="1677681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6412835" y="2411855"/>
            <a:ext cx="4299023" cy="2795583"/>
            <a:chOff x="3286116" y="1643055"/>
            <a:chExt cx="2614956" cy="1788961"/>
          </a:xfrm>
        </p:grpSpPr>
        <p:sp>
          <p:nvSpPr>
            <p:cNvPr id="6" name="Rectangle 12"/>
            <p:cNvSpPr/>
            <p:nvPr/>
          </p:nvSpPr>
          <p:spPr>
            <a:xfrm>
              <a:off x="3286116" y="2114683"/>
              <a:ext cx="2614956" cy="1317333"/>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互联网渠道不是和线下隔离的销售渠道，而是一个可以和线下无缝链接，并能促进线下发展的渠道。今后线上与线下将实现进一步融合，各个产业通过电子商务实现有形市场与无形市场的有效对接，企业逐步实现线上、线下复合业态经营</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7" name="Freeform 69"/>
            <p:cNvSpPr>
              <a:spLocks noEditPoints="1"/>
            </p:cNvSpPr>
            <p:nvPr/>
          </p:nvSpPr>
          <p:spPr bwMode="auto">
            <a:xfrm>
              <a:off x="3286116" y="1643055"/>
              <a:ext cx="264160" cy="387262"/>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3"/>
          <p:cNvGrpSpPr/>
          <p:nvPr/>
        </p:nvGrpSpPr>
        <p:grpSpPr>
          <a:xfrm>
            <a:off x="1480143" y="2411855"/>
            <a:ext cx="4299023" cy="3084575"/>
            <a:chOff x="285720" y="1670833"/>
            <a:chExt cx="2614956" cy="1973895"/>
          </a:xfrm>
        </p:grpSpPr>
        <p:sp>
          <p:nvSpPr>
            <p:cNvPr id="10" name="Rectangle 8"/>
            <p:cNvSpPr/>
            <p:nvPr/>
          </p:nvSpPr>
          <p:spPr>
            <a:xfrm>
              <a:off x="285720" y="2114684"/>
              <a:ext cx="2614956" cy="1530044"/>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电子商务迅猛发展，越来越多的传统产业涉足电子商务。随着一批龙头电子商务平台企业做大、做强、做长，电子商务深度融合商流、物流、资金流和人流，有效地把商业渠道、物流渠道以及信息渠道进行捆绑，电子商务服务业能否健康有序发展成为决定电子商务成败的关键所在</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1" name="Freeform 95"/>
            <p:cNvSpPr>
              <a:spLocks noEditPoints="1"/>
            </p:cNvSpPr>
            <p:nvPr/>
          </p:nvSpPr>
          <p:spPr bwMode="auto">
            <a:xfrm>
              <a:off x="285720" y="1670833"/>
              <a:ext cx="406589" cy="35948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文本框 34">
            <a:extLst>
              <a:ext uri="{FF2B5EF4-FFF2-40B4-BE49-F238E27FC236}">
                <a16:creationId xmlns:a16="http://schemas.microsoft.com/office/drawing/2014/main" id="{9FF02870-32E8-48A0-8E44-14BF7B13C067}"/>
              </a:ext>
            </a:extLst>
          </p:cNvPr>
          <p:cNvSpPr txBox="1"/>
          <p:nvPr/>
        </p:nvSpPr>
        <p:spPr>
          <a:xfrm>
            <a:off x="1132265" y="469702"/>
            <a:ext cx="9293801" cy="1365567"/>
          </a:xfrm>
          <a:prstGeom prst="rect">
            <a:avLst/>
          </a:prstGeom>
          <a:noFill/>
        </p:spPr>
        <p:txBody>
          <a:bodyPr wrap="square" rtlCol="0">
            <a:spAutoFit/>
          </a:bodyPr>
          <a:lstStyle/>
          <a:p>
            <a:pPr marL="571500" indent="-571500" algn="ct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趋势三：</a:t>
            </a:r>
            <a:endParaRPr lang="en-US" altLang="zh-CN" sz="3600" b="1" dirty="0">
              <a:solidFill>
                <a:srgbClr val="524F6A"/>
              </a:solidFill>
              <a:latin typeface="微软雅黑" panose="020B0503020204020204" pitchFamily="34" charset="-122"/>
              <a:ea typeface="微软雅黑" panose="020B0503020204020204" pitchFamily="34" charset="-122"/>
            </a:endParaRPr>
          </a:p>
          <a:p>
            <a:pPr algn="ctr">
              <a:lnSpc>
                <a:spcPct val="120000"/>
              </a:lnSpc>
            </a:pPr>
            <a:r>
              <a:rPr lang="zh-CN" altLang="en-US" sz="3600" b="1" dirty="0">
                <a:solidFill>
                  <a:srgbClr val="524F6A"/>
                </a:solidFill>
                <a:latin typeface="微软雅黑" panose="020B0503020204020204" pitchFamily="34" charset="-122"/>
                <a:ea typeface="微软雅黑" panose="020B0503020204020204" pitchFamily="34" charset="-122"/>
              </a:rPr>
              <a:t>产业融合成为电子商务发展新方向</a:t>
            </a:r>
          </a:p>
        </p:txBody>
      </p:sp>
    </p:spTree>
    <p:extLst>
      <p:ext uri="{BB962C8B-B14F-4D97-AF65-F5344CB8AC3E}">
        <p14:creationId xmlns:p14="http://schemas.microsoft.com/office/powerpoint/2010/main" val="876337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94950"/>
            <a:ext cx="4879079"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第三节  电子商务模式</a:t>
            </a:r>
          </a:p>
        </p:txBody>
      </p:sp>
      <p:sp>
        <p:nvSpPr>
          <p:cNvPr id="28" name="Rectangle 14"/>
          <p:cNvSpPr/>
          <p:nvPr/>
        </p:nvSpPr>
        <p:spPr>
          <a:xfrm>
            <a:off x="742950" y="5282600"/>
            <a:ext cx="8822237" cy="953723"/>
          </a:xfrm>
          <a:prstGeom prst="rect">
            <a:avLst/>
          </a:prstGeom>
        </p:spPr>
        <p:txBody>
          <a:bodyPr wrap="square">
            <a:spAutoFit/>
          </a:bodyPr>
          <a:lstStyle/>
          <a:p>
            <a:pPr>
              <a:lnSpc>
                <a:spcPct val="12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模式，就是指在网络环境和大数据环境中基于一定技术基础的商务运作方式和盈利模式。研究和分析电子商务模式的分类体系，有助于挖掘新的电子商务模式，为电子商务模式创新提供途径，也有助于企业制定特定的电子商务策略和实施步骤</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1369086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a:t>
            </a:r>
            <a:r>
              <a:rPr lang="en-US" altLang="zh-CN" sz="3200" b="1">
                <a:solidFill>
                  <a:srgbClr val="FFFFFF"/>
                </a:solidFill>
                <a:latin typeface="Arial Black" panose="020B0A04020102020204" pitchFamily="34" charset="0"/>
                <a:ea typeface="微软雅黑" panose="020B0503020204020204" pitchFamily="34" charset="-122"/>
              </a:rPr>
              <a:t>B2B</a:t>
            </a:r>
            <a:r>
              <a:rPr lang="zh-CN" altLang="en-US" sz="3200" b="1">
                <a:solidFill>
                  <a:srgbClr val="FFFFFF"/>
                </a:solidFill>
                <a:latin typeface="Arial Black" panose="020B0A04020102020204" pitchFamily="34" charset="0"/>
                <a:ea typeface="微软雅黑" panose="020B0503020204020204" pitchFamily="34" charset="-122"/>
              </a:rPr>
              <a:t>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883190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2141970" y="5774443"/>
            <a:ext cx="7908059" cy="799706"/>
          </a:xfrm>
          <a:prstGeom prst="rect">
            <a:avLst/>
          </a:prstGeom>
        </p:spPr>
        <p:txBody>
          <a:bodyPr wrap="square">
            <a:spAutoFit/>
          </a:bodyPr>
          <a:lstStyle/>
          <a:p>
            <a:pPr algn="ctr">
              <a:lnSpc>
                <a:spcPct val="120000"/>
              </a:lnSpc>
            </a:pPr>
            <a:r>
              <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是</a:t>
            </a:r>
            <a:r>
              <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Business-to-Business</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的缩写，是指企业与企业之间通过互联网进行数据信息的交换、传递，开展交易活动的商业模式</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59216"/>
            <a:ext cx="6724650" cy="461665"/>
          </a:xfrm>
          <a:prstGeom prst="rect">
            <a:avLst/>
          </a:prstGeom>
          <a:noFill/>
        </p:spPr>
        <p:txBody>
          <a:bodyPr wrap="square" rtlCol="0">
            <a:spAutoFit/>
          </a:bodyPr>
          <a:lstStyle/>
          <a:p>
            <a:r>
              <a:rPr lang="en-US" altLang="zh-CN" sz="2400" dirty="0">
                <a:solidFill>
                  <a:srgbClr val="A5779E"/>
                </a:solidFill>
                <a:latin typeface="微软雅黑" panose="020B0503020204020204" pitchFamily="34" charset="-122"/>
                <a:ea typeface="微软雅黑" panose="020B0503020204020204" pitchFamily="34" charset="-122"/>
              </a:rPr>
              <a:t>Business to Business</a:t>
            </a:r>
            <a:endParaRPr lang="zh-CN" altLang="en-US" sz="2400" dirty="0">
              <a:solidFill>
                <a:srgbClr val="A5779E"/>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83E6FF85-C48B-431C-B5C8-1630DFCF6BD4}"/>
              </a:ext>
            </a:extLst>
          </p:cNvPr>
          <p:cNvPicPr>
            <a:picLocks noChangeAspect="1"/>
          </p:cNvPicPr>
          <p:nvPr/>
        </p:nvPicPr>
        <p:blipFill>
          <a:blip r:embed="rId2"/>
          <a:stretch>
            <a:fillRect/>
          </a:stretch>
        </p:blipFill>
        <p:spPr>
          <a:xfrm>
            <a:off x="3152442" y="2089287"/>
            <a:ext cx="5689892" cy="3384724"/>
          </a:xfrm>
          <a:prstGeom prst="rect">
            <a:avLst/>
          </a:prstGeom>
          <a:solidFill>
            <a:srgbClr val="A5779E"/>
          </a:solidFill>
          <a:ln w="76200">
            <a:solidFill>
              <a:srgbClr val="A5779E"/>
            </a:solidFill>
          </a:ln>
        </p:spPr>
      </p:pic>
    </p:spTree>
    <p:extLst>
      <p:ext uri="{BB962C8B-B14F-4D97-AF65-F5344CB8AC3E}">
        <p14:creationId xmlns:p14="http://schemas.microsoft.com/office/powerpoint/2010/main" val="1886301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7"/>
          <p:cNvGrpSpPr/>
          <p:nvPr/>
        </p:nvGrpSpPr>
        <p:grpSpPr>
          <a:xfrm>
            <a:off x="3046687" y="3223176"/>
            <a:ext cx="2860104" cy="2471063"/>
            <a:chOff x="2285015" y="2000246"/>
            <a:chExt cx="2145078" cy="1853297"/>
          </a:xfrm>
        </p:grpSpPr>
        <p:cxnSp>
          <p:nvCxnSpPr>
            <p:cNvPr id="10" name="Straight Connector 34"/>
            <p:cNvCxnSpPr>
              <a:stCxn id="12" idx="0"/>
            </p:cNvCxnSpPr>
            <p:nvPr/>
          </p:nvCxnSpPr>
          <p:spPr>
            <a:xfrm rot="16200000" flipV="1">
              <a:off x="2819724" y="1466507"/>
              <a:ext cx="4091" cy="107157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12" name="Isosceles Triangle 7"/>
              <p:cNvSpPr/>
              <p:nvPr/>
            </p:nvSpPr>
            <p:spPr>
              <a:xfrm>
                <a:off x="2285015" y="2004337"/>
                <a:ext cx="2145078" cy="1849206"/>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3" name="AutoShape 112"/>
              <p:cNvSpPr>
                <a:spLocks/>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14" name="Rectangle 39"/>
              <p:cNvSpPr/>
              <p:nvPr/>
            </p:nvSpPr>
            <p:spPr>
              <a:xfrm>
                <a:off x="2758439" y="3429006"/>
                <a:ext cx="1036583" cy="253916"/>
              </a:xfrm>
              <a:prstGeom prst="rect">
                <a:avLst/>
              </a:prstGeom>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Open Sans" pitchFamily="34" charset="0"/>
                  </a:rPr>
                  <a:t>综合</a:t>
                </a:r>
                <a:r>
                  <a:rPr lang="en-US" sz="1600" dirty="0">
                    <a:solidFill>
                      <a:schemeClr val="bg1"/>
                    </a:solidFill>
                    <a:latin typeface="微软雅黑" panose="020B0503020204020204" pitchFamily="34" charset="-122"/>
                    <a:ea typeface="微软雅黑" panose="020B0503020204020204" pitchFamily="34" charset="-122"/>
                    <a:cs typeface="Open Sans" pitchFamily="34" charset="0"/>
                  </a:rPr>
                  <a:t>B2B</a:t>
                </a:r>
                <a:r>
                  <a:rPr lang="zh-CN" altLang="en-US" sz="1600" dirty="0">
                    <a:solidFill>
                      <a:schemeClr val="bg1"/>
                    </a:solidFill>
                    <a:latin typeface="微软雅黑" panose="020B0503020204020204" pitchFamily="34" charset="-122"/>
                    <a:ea typeface="微软雅黑" panose="020B0503020204020204" pitchFamily="34" charset="-122"/>
                    <a:cs typeface="Open Sans" pitchFamily="34" charset="0"/>
                  </a:rPr>
                  <a:t>网站</a:t>
                </a:r>
                <a:endParaRPr lang="en-US" sz="16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15" name="Group 46"/>
          <p:cNvGrpSpPr/>
          <p:nvPr/>
        </p:nvGrpSpPr>
        <p:grpSpPr>
          <a:xfrm>
            <a:off x="6096000" y="3223177"/>
            <a:ext cx="2860104" cy="2471061"/>
            <a:chOff x="4572000" y="2000247"/>
            <a:chExt cx="2145078" cy="1853296"/>
          </a:xfrm>
        </p:grpSpPr>
        <p:cxnSp>
          <p:nvCxnSpPr>
            <p:cNvPr id="16" name="Straight Connector 38"/>
            <p:cNvCxnSpPr>
              <a:stCxn id="18" idx="0"/>
            </p:cNvCxnSpPr>
            <p:nvPr/>
          </p:nvCxnSpPr>
          <p:spPr>
            <a:xfrm rot="5400000" flipH="1" flipV="1">
              <a:off x="6142075" y="1502711"/>
              <a:ext cx="4091" cy="999163"/>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8" name="Isosceles Triangle 9"/>
              <p:cNvSpPr/>
              <p:nvPr/>
            </p:nvSpPr>
            <p:spPr>
              <a:xfrm>
                <a:off x="4572000" y="2004337"/>
                <a:ext cx="2145078" cy="1849206"/>
              </a:xfrm>
              <a:prstGeom prst="triangl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9" name="AutoShape 59"/>
              <p:cNvSpPr>
                <a:spLocks/>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0" name="Rectangle 40"/>
              <p:cNvSpPr/>
              <p:nvPr/>
            </p:nvSpPr>
            <p:spPr>
              <a:xfrm>
                <a:off x="5132132" y="3429006"/>
                <a:ext cx="1036583" cy="253916"/>
              </a:xfrm>
              <a:prstGeom prst="rect">
                <a:avLst/>
              </a:prstGeom>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Open Sans" pitchFamily="34" charset="0"/>
                  </a:rPr>
                  <a:t>垂直</a:t>
                </a:r>
                <a:r>
                  <a:rPr lang="en-US" sz="1600" dirty="0">
                    <a:solidFill>
                      <a:schemeClr val="bg1"/>
                    </a:solidFill>
                    <a:latin typeface="微软雅黑" panose="020B0503020204020204" pitchFamily="34" charset="-122"/>
                    <a:ea typeface="微软雅黑" panose="020B0503020204020204" pitchFamily="34" charset="-122"/>
                    <a:cs typeface="Open Sans" pitchFamily="34" charset="0"/>
                  </a:rPr>
                  <a:t>B2B</a:t>
                </a:r>
                <a:r>
                  <a:rPr lang="zh-CN" altLang="en-US" sz="1600" dirty="0">
                    <a:solidFill>
                      <a:schemeClr val="bg1"/>
                    </a:solidFill>
                    <a:latin typeface="微软雅黑" panose="020B0503020204020204" pitchFamily="34" charset="-122"/>
                    <a:ea typeface="微软雅黑" panose="020B0503020204020204" pitchFamily="34" charset="-122"/>
                    <a:cs typeface="Open Sans" pitchFamily="34" charset="0"/>
                  </a:rPr>
                  <a:t>网站</a:t>
                </a:r>
                <a:endParaRPr lang="en-US" sz="16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22" name="Group 32"/>
          <p:cNvGrpSpPr/>
          <p:nvPr/>
        </p:nvGrpSpPr>
        <p:grpSpPr>
          <a:xfrm>
            <a:off x="5238744" y="4402157"/>
            <a:ext cx="1501467" cy="1294368"/>
            <a:chOff x="3929058" y="2884482"/>
            <a:chExt cx="1126100" cy="970776"/>
          </a:xfrm>
        </p:grpSpPr>
        <p:sp>
          <p:nvSpPr>
            <p:cNvPr id="25" name="Isosceles Triangle 8"/>
            <p:cNvSpPr/>
            <p:nvPr/>
          </p:nvSpPr>
          <p:spPr>
            <a:xfrm>
              <a:off x="3929058" y="2884482"/>
              <a:ext cx="1126100" cy="970776"/>
            </a:xfrm>
            <a:prstGeom prst="triangl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grpSp>
          <p:nvGrpSpPr>
            <p:cNvPr id="26" name="Group 26"/>
            <p:cNvGrpSpPr/>
            <p:nvPr/>
          </p:nvGrpSpPr>
          <p:grpSpPr>
            <a:xfrm>
              <a:off x="4286248" y="3429006"/>
              <a:ext cx="366051" cy="297846"/>
              <a:chOff x="7730164" y="3530664"/>
              <a:chExt cx="366051" cy="297846"/>
            </a:xfrm>
            <a:solidFill>
              <a:schemeClr val="bg1"/>
            </a:solidFill>
          </p:grpSpPr>
          <p:sp>
            <p:nvSpPr>
              <p:cNvPr id="27" name="AutoShape 5"/>
              <p:cNvSpPr>
                <a:spLocks/>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8" name="AutoShape 6"/>
              <p:cNvSpPr>
                <a:spLocks/>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29" name="Group 29"/>
          <p:cNvGrpSpPr/>
          <p:nvPr/>
        </p:nvGrpSpPr>
        <p:grpSpPr>
          <a:xfrm>
            <a:off x="556833" y="2842173"/>
            <a:ext cx="2190765" cy="1744067"/>
            <a:chOff x="417624" y="1714494"/>
            <a:chExt cx="1643074" cy="1308050"/>
          </a:xfrm>
        </p:grpSpPr>
        <p:sp>
          <p:nvSpPr>
            <p:cNvPr id="30" name="Rectangle 42"/>
            <p:cNvSpPr/>
            <p:nvPr/>
          </p:nvSpPr>
          <p:spPr>
            <a:xfrm>
              <a:off x="417624" y="1714494"/>
              <a:ext cx="1289055" cy="300082"/>
            </a:xfrm>
            <a:prstGeom prst="rect">
              <a:avLst/>
            </a:prstGeom>
          </p:spPr>
          <p:txBody>
            <a:bodyPr wrap="none">
              <a:spAutoFit/>
            </a:bodyPr>
            <a:lstStyle/>
            <a:p>
              <a:pPr algn="ctr"/>
              <a:r>
                <a:rPr lang="zh-CN" altLang="en-US" sz="2000" b="1" dirty="0">
                  <a:solidFill>
                    <a:srgbClr val="A5779E"/>
                  </a:solidFill>
                  <a:latin typeface="微软雅黑" panose="020B0503020204020204" pitchFamily="34" charset="-122"/>
                  <a:ea typeface="微软雅黑" panose="020B0503020204020204" pitchFamily="34" charset="-122"/>
                  <a:cs typeface="Open Sans" pitchFamily="34" charset="0"/>
                </a:rPr>
                <a:t>综合</a:t>
              </a:r>
              <a:r>
                <a:rPr lang="en-US" sz="2000" b="1" dirty="0">
                  <a:solidFill>
                    <a:srgbClr val="A5779E"/>
                  </a:solidFill>
                  <a:latin typeface="微软雅黑" panose="020B0503020204020204" pitchFamily="34" charset="-122"/>
                  <a:ea typeface="微软雅黑" panose="020B0503020204020204" pitchFamily="34" charset="-122"/>
                  <a:cs typeface="Open Sans" pitchFamily="34" charset="0"/>
                </a:rPr>
                <a:t>B2B</a:t>
              </a:r>
              <a:r>
                <a:rPr lang="zh-CN" altLang="en-US" sz="2000" b="1" dirty="0">
                  <a:solidFill>
                    <a:srgbClr val="A5779E"/>
                  </a:solidFill>
                  <a:latin typeface="微软雅黑" panose="020B0503020204020204" pitchFamily="34" charset="-122"/>
                  <a:ea typeface="微软雅黑" panose="020B0503020204020204" pitchFamily="34" charset="-122"/>
                  <a:cs typeface="Open Sans" pitchFamily="34" charset="0"/>
                </a:rPr>
                <a:t>网站</a:t>
              </a:r>
              <a:endParaRPr lang="en-US" sz="2000" b="1" dirty="0">
                <a:solidFill>
                  <a:srgbClr val="A5779E"/>
                </a:solidFill>
                <a:latin typeface="微软雅黑" panose="020B0503020204020204" pitchFamily="34" charset="-122"/>
                <a:ea typeface="微软雅黑" panose="020B0503020204020204" pitchFamily="34" charset="-122"/>
                <a:cs typeface="Open Sans" pitchFamily="34" charset="0"/>
              </a:endParaRPr>
            </a:p>
          </p:txBody>
        </p:sp>
        <p:sp>
          <p:nvSpPr>
            <p:cNvPr id="31" name="Rectangle 43"/>
            <p:cNvSpPr/>
            <p:nvPr/>
          </p:nvSpPr>
          <p:spPr>
            <a:xfrm>
              <a:off x="417624" y="2000246"/>
              <a:ext cx="1643074" cy="1022298"/>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面向所有行业内的企业提供服务，如阿里巴巴、中国制造网等，在这类网站上，可以查询到各行各业的企业产品信息</a:t>
              </a:r>
              <a:endParaRPr lang="ms-MY"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32" name="Group 30"/>
          <p:cNvGrpSpPr/>
          <p:nvPr/>
        </p:nvGrpSpPr>
        <p:grpSpPr>
          <a:xfrm>
            <a:off x="9149723" y="2842176"/>
            <a:ext cx="2190765" cy="1744068"/>
            <a:chOff x="6862293" y="1714494"/>
            <a:chExt cx="1643074" cy="1308050"/>
          </a:xfrm>
        </p:grpSpPr>
        <p:sp>
          <p:nvSpPr>
            <p:cNvPr id="33" name="Rectangle 44"/>
            <p:cNvSpPr/>
            <p:nvPr/>
          </p:nvSpPr>
          <p:spPr>
            <a:xfrm>
              <a:off x="7216312" y="1714494"/>
              <a:ext cx="1289055" cy="300082"/>
            </a:xfrm>
            <a:prstGeom prst="rect">
              <a:avLst/>
            </a:prstGeom>
          </p:spPr>
          <p:txBody>
            <a:bodyPr wrap="none">
              <a:spAutoFit/>
            </a:bodyPr>
            <a:lstStyle/>
            <a:p>
              <a:pPr algn="ctr"/>
              <a:r>
                <a:rPr lang="zh-CN" altLang="en-US" sz="2000" b="1" dirty="0">
                  <a:solidFill>
                    <a:srgbClr val="FFC353"/>
                  </a:solidFill>
                  <a:latin typeface="微软雅黑" panose="020B0503020204020204" pitchFamily="34" charset="-122"/>
                  <a:ea typeface="微软雅黑" panose="020B0503020204020204" pitchFamily="34" charset="-122"/>
                  <a:cs typeface="Open Sans" pitchFamily="34" charset="0"/>
                </a:rPr>
                <a:t>垂直</a:t>
              </a:r>
              <a:r>
                <a:rPr lang="en-US" sz="2000" b="1" dirty="0">
                  <a:solidFill>
                    <a:srgbClr val="FFC353"/>
                  </a:solidFill>
                  <a:latin typeface="微软雅黑" panose="020B0503020204020204" pitchFamily="34" charset="-122"/>
                  <a:ea typeface="微软雅黑" panose="020B0503020204020204" pitchFamily="34" charset="-122"/>
                  <a:cs typeface="Open Sans" pitchFamily="34" charset="0"/>
                </a:rPr>
                <a:t>B2B</a:t>
              </a:r>
              <a:r>
                <a:rPr lang="zh-CN" altLang="en-US" sz="2000" b="1" dirty="0">
                  <a:solidFill>
                    <a:srgbClr val="FFC353"/>
                  </a:solidFill>
                  <a:latin typeface="微软雅黑" panose="020B0503020204020204" pitchFamily="34" charset="-122"/>
                  <a:ea typeface="微软雅黑" panose="020B0503020204020204" pitchFamily="34" charset="-122"/>
                  <a:cs typeface="Open Sans" pitchFamily="34" charset="0"/>
                </a:rPr>
                <a:t>网站</a:t>
              </a:r>
              <a:endParaRPr lang="en-US" sz="2000" b="1" dirty="0">
                <a:solidFill>
                  <a:srgbClr val="FFC353"/>
                </a:solidFill>
                <a:latin typeface="微软雅黑" panose="020B0503020204020204" pitchFamily="34" charset="-122"/>
                <a:ea typeface="微软雅黑" panose="020B0503020204020204" pitchFamily="34" charset="-122"/>
                <a:cs typeface="Open Sans" pitchFamily="34" charset="0"/>
              </a:endParaRPr>
            </a:p>
          </p:txBody>
        </p:sp>
        <p:sp>
          <p:nvSpPr>
            <p:cNvPr id="34" name="Rectangle 45"/>
            <p:cNvSpPr/>
            <p:nvPr/>
          </p:nvSpPr>
          <p:spPr>
            <a:xfrm>
              <a:off x="6862293" y="2000246"/>
              <a:ext cx="1643074" cy="1022298"/>
            </a:xfrm>
            <a:prstGeom prst="rect">
              <a:avLst/>
            </a:prstGeom>
          </p:spPr>
          <p:txBody>
            <a:bodyPr wrap="square">
              <a:spAutoFit/>
            </a:bodyPr>
            <a:lstStyle/>
            <a:p>
              <a:pPr algn="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面向一类行业内的企业提供服务，如中国化工网、我的钢铁网等，在中国化工网上，只能查询到跟化工相关的产品</a:t>
              </a:r>
              <a:endParaRPr lang="ms-MY"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Rectangle 27"/>
          <p:cNvSpPr/>
          <p:nvPr/>
        </p:nvSpPr>
        <p:spPr>
          <a:xfrm>
            <a:off x="2850948" y="1465652"/>
            <a:ext cx="6704234" cy="400110"/>
          </a:xfrm>
          <a:prstGeom prst="rect">
            <a:avLst/>
          </a:prstGeom>
        </p:spPr>
        <p:txBody>
          <a:bodyPr wrap="square">
            <a:spAutoFit/>
          </a:bodyPr>
          <a:lstStyle/>
          <a:p>
            <a:r>
              <a:rPr lang="en-US" altLang="zh-CN" sz="2000" b="1" dirty="0">
                <a:solidFill>
                  <a:srgbClr val="A5779E"/>
                </a:solidFill>
                <a:latin typeface="微软雅黑" panose="020B0503020204020204" pitchFamily="34" charset="-122"/>
                <a:ea typeface="微软雅黑" panose="020B0503020204020204" pitchFamily="34" charset="-122"/>
                <a:cs typeface="Open Sans Light" pitchFamily="34" charset="0"/>
              </a:rPr>
              <a:t>B2B</a:t>
            </a:r>
            <a:r>
              <a:rPr lang="zh-CN" altLang="en-US" sz="2000" b="1" dirty="0">
                <a:solidFill>
                  <a:srgbClr val="A5779E"/>
                </a:solidFill>
                <a:latin typeface="微软雅黑" panose="020B0503020204020204" pitchFamily="34" charset="-122"/>
                <a:ea typeface="微软雅黑" panose="020B0503020204020204" pitchFamily="34" charset="-122"/>
                <a:cs typeface="Open Sans Light" pitchFamily="34" charset="0"/>
              </a:rPr>
              <a:t>网站可以分为两类，即综合</a:t>
            </a:r>
            <a:r>
              <a:rPr lang="en-US" altLang="zh-CN" sz="2000" b="1" dirty="0">
                <a:solidFill>
                  <a:srgbClr val="A5779E"/>
                </a:solidFill>
                <a:latin typeface="微软雅黑" panose="020B0503020204020204" pitchFamily="34" charset="-122"/>
                <a:ea typeface="微软雅黑" panose="020B0503020204020204" pitchFamily="34" charset="-122"/>
                <a:cs typeface="Open Sans Light" pitchFamily="34" charset="0"/>
              </a:rPr>
              <a:t>B2B</a:t>
            </a:r>
            <a:r>
              <a:rPr lang="zh-CN" altLang="en-US" sz="2000" b="1" dirty="0">
                <a:solidFill>
                  <a:srgbClr val="A5779E"/>
                </a:solidFill>
                <a:latin typeface="微软雅黑" panose="020B0503020204020204" pitchFamily="34" charset="-122"/>
                <a:ea typeface="微软雅黑" panose="020B0503020204020204" pitchFamily="34" charset="-122"/>
                <a:cs typeface="Open Sans Light" pitchFamily="34" charset="0"/>
              </a:rPr>
              <a:t>网站和垂直</a:t>
            </a:r>
            <a:r>
              <a:rPr lang="en-US" altLang="zh-CN" sz="2000" b="1" dirty="0">
                <a:solidFill>
                  <a:srgbClr val="A5779E"/>
                </a:solidFill>
                <a:latin typeface="微软雅黑" panose="020B0503020204020204" pitchFamily="34" charset="-122"/>
                <a:ea typeface="微软雅黑" panose="020B0503020204020204" pitchFamily="34" charset="-122"/>
                <a:cs typeface="Open Sans Light" pitchFamily="34" charset="0"/>
              </a:rPr>
              <a:t>B2B</a:t>
            </a:r>
            <a:r>
              <a:rPr lang="zh-CN" altLang="en-US" sz="2000" b="1" dirty="0">
                <a:solidFill>
                  <a:srgbClr val="A5779E"/>
                </a:solidFill>
                <a:latin typeface="微软雅黑" panose="020B0503020204020204" pitchFamily="34" charset="-122"/>
                <a:ea typeface="微软雅黑" panose="020B0503020204020204" pitchFamily="34" charset="-122"/>
                <a:cs typeface="Open Sans Light" pitchFamily="34" charset="0"/>
              </a:rPr>
              <a:t>网站</a:t>
            </a:r>
            <a:endParaRPr lang="ms-MY" sz="2000" b="1" dirty="0">
              <a:solidFill>
                <a:srgbClr val="A5779E"/>
              </a:solidFill>
              <a:latin typeface="微软雅黑" panose="020B0503020204020204" pitchFamily="34" charset="-122"/>
              <a:ea typeface="微软雅黑" panose="020B0503020204020204" pitchFamily="34" charset="-122"/>
              <a:cs typeface="Open Sans Light" pitchFamily="34" charset="0"/>
            </a:endParaRPr>
          </a:p>
        </p:txBody>
      </p:sp>
      <p:sp>
        <p:nvSpPr>
          <p:cNvPr id="39" name="文本框 38">
            <a:extLst>
              <a:ext uri="{FF2B5EF4-FFF2-40B4-BE49-F238E27FC236}">
                <a16:creationId xmlns:a16="http://schemas.microsoft.com/office/drawing/2014/main" id="{903FA07E-A7E8-4FA6-A9C4-D3FEEDCBC193}"/>
              </a:ext>
            </a:extLst>
          </p:cNvPr>
          <p:cNvSpPr txBox="1"/>
          <p:nvPr/>
        </p:nvSpPr>
        <p:spPr>
          <a:xfrm>
            <a:off x="3864710" y="45322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40" name="文本框 39">
            <a:extLst>
              <a:ext uri="{FF2B5EF4-FFF2-40B4-BE49-F238E27FC236}">
                <a16:creationId xmlns:a16="http://schemas.microsoft.com/office/drawing/2014/main" id="{CBA2F864-D479-4E02-A150-929A2FB7527C}"/>
              </a:ext>
            </a:extLst>
          </p:cNvPr>
          <p:cNvSpPr txBox="1"/>
          <p:nvPr/>
        </p:nvSpPr>
        <p:spPr>
          <a:xfrm>
            <a:off x="4348806" y="949906"/>
            <a:ext cx="6724650" cy="461665"/>
          </a:xfrm>
          <a:prstGeom prst="rect">
            <a:avLst/>
          </a:prstGeom>
          <a:noFill/>
        </p:spPr>
        <p:txBody>
          <a:bodyPr wrap="square" rtlCol="0">
            <a:spAutoFit/>
          </a:bodyPr>
          <a:lstStyle/>
          <a:p>
            <a:r>
              <a:rPr lang="en-US" altLang="zh-CN" sz="2400" dirty="0">
                <a:solidFill>
                  <a:srgbClr val="A5779E"/>
                </a:solidFill>
                <a:latin typeface="微软雅黑" panose="020B0503020204020204" pitchFamily="34" charset="-122"/>
                <a:ea typeface="微软雅黑" panose="020B0503020204020204" pitchFamily="34" charset="-122"/>
              </a:rPr>
              <a:t>Business to Business</a:t>
            </a:r>
            <a:endParaRPr lang="zh-CN" altLang="en-US" sz="2400" dirty="0">
              <a:solidFill>
                <a:srgbClr val="A5779E"/>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54864FAC-ABEA-4B39-9BF5-BD239E467F07}"/>
              </a:ext>
            </a:extLst>
          </p:cNvPr>
          <p:cNvPicPr>
            <a:picLocks noChangeAspect="1"/>
          </p:cNvPicPr>
          <p:nvPr/>
        </p:nvPicPr>
        <p:blipFill>
          <a:blip r:embed="rId2"/>
          <a:stretch>
            <a:fillRect/>
          </a:stretch>
        </p:blipFill>
        <p:spPr>
          <a:xfrm>
            <a:off x="540306" y="5001600"/>
            <a:ext cx="2190765" cy="656118"/>
          </a:xfrm>
          <a:prstGeom prst="rect">
            <a:avLst/>
          </a:prstGeom>
        </p:spPr>
      </p:pic>
      <p:pic>
        <p:nvPicPr>
          <p:cNvPr id="3" name="图片 2">
            <a:extLst>
              <a:ext uri="{FF2B5EF4-FFF2-40B4-BE49-F238E27FC236}">
                <a16:creationId xmlns:a16="http://schemas.microsoft.com/office/drawing/2014/main" id="{557DB93D-F94A-4365-9C9C-6A1CC71FA48D}"/>
              </a:ext>
            </a:extLst>
          </p:cNvPr>
          <p:cNvPicPr>
            <a:picLocks noChangeAspect="1"/>
          </p:cNvPicPr>
          <p:nvPr/>
        </p:nvPicPr>
        <p:blipFill>
          <a:blip r:embed="rId3"/>
          <a:stretch>
            <a:fillRect/>
          </a:stretch>
        </p:blipFill>
        <p:spPr>
          <a:xfrm>
            <a:off x="9145313" y="4800424"/>
            <a:ext cx="2286117" cy="857294"/>
          </a:xfrm>
          <a:prstGeom prst="rect">
            <a:avLst/>
          </a:prstGeom>
        </p:spPr>
      </p:pic>
    </p:spTree>
    <p:extLst>
      <p:ext uri="{BB962C8B-B14F-4D97-AF65-F5344CB8AC3E}">
        <p14:creationId xmlns:p14="http://schemas.microsoft.com/office/powerpoint/2010/main" val="3570383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A5779E"/>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19" name="Rectangle 55"/>
            <p:cNvSpPr/>
            <p:nvPr/>
          </p:nvSpPr>
          <p:spPr>
            <a:xfrm>
              <a:off x="7608780" y="3482378"/>
              <a:ext cx="883681" cy="783309"/>
            </a:xfrm>
            <a:prstGeom prst="rect">
              <a:avLst/>
            </a:prstGeom>
            <a:solidFill>
              <a:srgbClr val="F6E2F1">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www.alibaba.com</a:t>
              </a: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7" name="Rectangle 55">
            <a:extLst>
              <a:ext uri="{FF2B5EF4-FFF2-40B4-BE49-F238E27FC236}">
                <a16:creationId xmlns:a16="http://schemas.microsoft.com/office/drawing/2014/main" id="{903001FE-228A-4BE8-9055-E7C97CF1C927}"/>
              </a:ext>
            </a:extLst>
          </p:cNvPr>
          <p:cNvSpPr/>
          <p:nvPr/>
        </p:nvSpPr>
        <p:spPr>
          <a:xfrm>
            <a:off x="592613" y="1326994"/>
            <a:ext cx="5192792" cy="1044412"/>
          </a:xfrm>
          <a:prstGeom prst="rect">
            <a:avLst/>
          </a:prstGeom>
          <a:solidFill>
            <a:srgbClr val="F6E2F1">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china.chemnet.com</a:t>
            </a:r>
          </a:p>
        </p:txBody>
      </p:sp>
      <p:pic>
        <p:nvPicPr>
          <p:cNvPr id="2" name="图片 1">
            <a:extLst>
              <a:ext uri="{FF2B5EF4-FFF2-40B4-BE49-F238E27FC236}">
                <a16:creationId xmlns:a16="http://schemas.microsoft.com/office/drawing/2014/main" id="{30FF6DC1-FEC3-4395-B798-32791DBD9F18}"/>
              </a:ext>
            </a:extLst>
          </p:cNvPr>
          <p:cNvPicPr>
            <a:picLocks noChangeAspect="1"/>
          </p:cNvPicPr>
          <p:nvPr/>
        </p:nvPicPr>
        <p:blipFill>
          <a:blip r:embed="rId2"/>
          <a:stretch>
            <a:fillRect/>
          </a:stretch>
        </p:blipFill>
        <p:spPr>
          <a:xfrm>
            <a:off x="547380" y="3658944"/>
            <a:ext cx="6574157" cy="287986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6" name="图片 25">
            <a:extLst>
              <a:ext uri="{FF2B5EF4-FFF2-40B4-BE49-F238E27FC236}">
                <a16:creationId xmlns:a16="http://schemas.microsoft.com/office/drawing/2014/main" id="{A956FAD6-9828-4B77-88C8-8982ECBE2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2466" y="392246"/>
            <a:ext cx="6572636" cy="291390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04533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a:t>
            </a:r>
            <a:r>
              <a:rPr lang="en-US" altLang="zh-CN" sz="3200" b="1">
                <a:solidFill>
                  <a:srgbClr val="FFFFFF"/>
                </a:solidFill>
                <a:latin typeface="Arial Black" panose="020B0A04020102020204" pitchFamily="34" charset="0"/>
                <a:ea typeface="微软雅黑" panose="020B0503020204020204" pitchFamily="34" charset="-122"/>
              </a:rPr>
              <a:t>B2C</a:t>
            </a:r>
            <a:r>
              <a:rPr lang="zh-CN" altLang="en-US" sz="3200" b="1">
                <a:solidFill>
                  <a:srgbClr val="FFFFFF"/>
                </a:solidFill>
                <a:latin typeface="Arial Black" panose="020B0A04020102020204" pitchFamily="34" charset="0"/>
                <a:ea typeface="微软雅黑" panose="020B0503020204020204" pitchFamily="34" charset="-122"/>
              </a:rPr>
              <a:t>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61675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589617" y="5734247"/>
            <a:ext cx="11012766" cy="799706"/>
          </a:xfrm>
          <a:prstGeom prst="rect">
            <a:avLst/>
          </a:prstGeom>
        </p:spPr>
        <p:txBody>
          <a:bodyPr wrap="square">
            <a:spAutoFit/>
          </a:bodyPr>
          <a:lstStyle/>
          <a:p>
            <a:pPr algn="ctr">
              <a:lnSpc>
                <a:spcPct val="120000"/>
              </a:lnSpc>
            </a:pP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B2C</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是</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Business-to-Customer</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的缩写，中文简称为“企业对消费者”，即企业通过互联网为消费者提供一个新型的购物环境</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 - </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网上商店，消费者通过网络进行网上购物、网上支付等消费行为</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B2C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05426"/>
            <a:ext cx="3416673" cy="461665"/>
          </a:xfrm>
          <a:prstGeom prst="rect">
            <a:avLst/>
          </a:prstGeom>
          <a:noFill/>
        </p:spPr>
        <p:txBody>
          <a:bodyPr wrap="square" rtlCol="0">
            <a:spAutoFit/>
          </a:bodyPr>
          <a:lstStyle/>
          <a:p>
            <a:r>
              <a:rPr lang="en-US" altLang="zh-CN" sz="2400" dirty="0">
                <a:solidFill>
                  <a:srgbClr val="48B49C"/>
                </a:solidFill>
                <a:latin typeface="微软雅黑" panose="020B0503020204020204" pitchFamily="34" charset="-122"/>
                <a:ea typeface="微软雅黑" panose="020B0503020204020204" pitchFamily="34" charset="-122"/>
              </a:rPr>
              <a:t>Business to Customer</a:t>
            </a:r>
            <a:endParaRPr lang="zh-CN" altLang="en-US" sz="2400" dirty="0">
              <a:solidFill>
                <a:srgbClr val="48B49C"/>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F671C763-1607-403E-8BD7-54880DAE2777}"/>
              </a:ext>
            </a:extLst>
          </p:cNvPr>
          <p:cNvPicPr>
            <a:picLocks noChangeAspect="1"/>
          </p:cNvPicPr>
          <p:nvPr/>
        </p:nvPicPr>
        <p:blipFill rotWithShape="1">
          <a:blip r:embed="rId2"/>
          <a:srcRect t="5205" b="2149"/>
          <a:stretch/>
        </p:blipFill>
        <p:spPr>
          <a:xfrm>
            <a:off x="3416866" y="1820953"/>
            <a:ext cx="5358267" cy="3673858"/>
          </a:xfrm>
          <a:prstGeom prst="rect">
            <a:avLst/>
          </a:prstGeom>
          <a:solidFill>
            <a:srgbClr val="48B49C"/>
          </a:solidFill>
          <a:ln w="76200">
            <a:solidFill>
              <a:srgbClr val="48B49C"/>
            </a:solidFill>
          </a:ln>
        </p:spPr>
      </p:pic>
    </p:spTree>
    <p:extLst>
      <p:ext uri="{BB962C8B-B14F-4D97-AF65-F5344CB8AC3E}">
        <p14:creationId xmlns:p14="http://schemas.microsoft.com/office/powerpoint/2010/main" val="1992163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1897104"/>
            <a:ext cx="12192000" cy="3023042"/>
            <a:chOff x="0" y="1643056"/>
            <a:chExt cx="9144000" cy="2143140"/>
          </a:xfrm>
        </p:grpSpPr>
        <p:sp>
          <p:nvSpPr>
            <p:cNvPr id="4" name="Rectangle 3"/>
            <p:cNvSpPr/>
            <p:nvPr/>
          </p:nvSpPr>
          <p:spPr>
            <a:xfrm>
              <a:off x="0" y="1643056"/>
              <a:ext cx="9144000" cy="214314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 name="Group 30"/>
            <p:cNvGrpSpPr/>
            <p:nvPr/>
          </p:nvGrpSpPr>
          <p:grpSpPr>
            <a:xfrm>
              <a:off x="320500" y="1785932"/>
              <a:ext cx="2648564" cy="1457097"/>
              <a:chOff x="320500" y="1785932"/>
              <a:chExt cx="2648564" cy="1457097"/>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 name="Rectangle 14"/>
              <p:cNvSpPr/>
              <p:nvPr/>
            </p:nvSpPr>
            <p:spPr>
              <a:xfrm>
                <a:off x="428596" y="2357436"/>
                <a:ext cx="2540468" cy="88559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该类网站向消费者提供各个类型的商品，如天猫、京东，在这类网站上，消费者可以购买到各行各业的企业产品</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6000760" y="1785932"/>
              <a:ext cx="2714645" cy="1457097"/>
              <a:chOff x="6000760" y="1785932"/>
              <a:chExt cx="2714645" cy="1457097"/>
            </a:xfrm>
          </p:grpSpPr>
          <p:sp>
            <p:nvSpPr>
              <p:cNvPr id="9"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143636" y="2357436"/>
                <a:ext cx="2571769" cy="88559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该类网站是向消费者提供同一类型的商品，如钻石小鸟，消费者在该网站上只能购买到和钻石相关的产品</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11" name="Group 27"/>
            <p:cNvGrpSpPr/>
            <p:nvPr/>
          </p:nvGrpSpPr>
          <p:grpSpPr>
            <a:xfrm>
              <a:off x="4572000" y="2714626"/>
              <a:ext cx="1143008" cy="1071570"/>
              <a:chOff x="4572000" y="2714626"/>
              <a:chExt cx="1143008" cy="1071570"/>
            </a:xfrm>
          </p:grpSpPr>
          <p:sp>
            <p:nvSpPr>
              <p:cNvPr id="12" name="Rectangle 13"/>
              <p:cNvSpPr/>
              <p:nvPr/>
            </p:nvSpPr>
            <p:spPr>
              <a:xfrm>
                <a:off x="4572000" y="2714626"/>
                <a:ext cx="1143008"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3" name="Group 23"/>
              <p:cNvGrpSpPr/>
              <p:nvPr/>
            </p:nvGrpSpPr>
            <p:grpSpPr>
              <a:xfrm>
                <a:off x="4984817" y="3056006"/>
                <a:ext cx="397674" cy="397670"/>
                <a:chOff x="4870563" y="3884444"/>
                <a:chExt cx="366051" cy="366050"/>
              </a:xfrm>
              <a:solidFill>
                <a:schemeClr val="bg1"/>
              </a:solidFill>
            </p:grpSpPr>
            <p:sp>
              <p:nvSpPr>
                <p:cNvPr id="14" name="AutoShape 56"/>
                <p:cNvSpPr>
                  <a:spLocks/>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57"/>
                <p:cNvSpPr>
                  <a:spLocks/>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58"/>
                <p:cNvSpPr>
                  <a:spLocks/>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8"/>
            <p:cNvGrpSpPr/>
            <p:nvPr/>
          </p:nvGrpSpPr>
          <p:grpSpPr>
            <a:xfrm>
              <a:off x="3428992" y="2714626"/>
              <a:ext cx="1143008" cy="1071570"/>
              <a:chOff x="3428992" y="2714626"/>
              <a:chExt cx="1143008" cy="1071570"/>
            </a:xfrm>
          </p:grpSpPr>
          <p:sp>
            <p:nvSpPr>
              <p:cNvPr id="18" name="Rectangle 11"/>
              <p:cNvSpPr/>
              <p:nvPr/>
            </p:nvSpPr>
            <p:spPr>
              <a:xfrm>
                <a:off x="3428992" y="2714626"/>
                <a:ext cx="1143008"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9" name="AutoShape 59"/>
              <p:cNvSpPr>
                <a:spLocks/>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0" name="Group 26"/>
            <p:cNvGrpSpPr/>
            <p:nvPr/>
          </p:nvGrpSpPr>
          <p:grpSpPr>
            <a:xfrm>
              <a:off x="4572000" y="1643056"/>
              <a:ext cx="1143008" cy="1071570"/>
              <a:chOff x="4572000" y="1643056"/>
              <a:chExt cx="1143008" cy="1071570"/>
            </a:xfrm>
          </p:grpSpPr>
          <p:sp>
            <p:nvSpPr>
              <p:cNvPr id="21" name="Rectangle 12"/>
              <p:cNvSpPr/>
              <p:nvPr/>
            </p:nvSpPr>
            <p:spPr>
              <a:xfrm>
                <a:off x="4572000" y="1643056"/>
                <a:ext cx="1143008"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2" name="Group 24"/>
              <p:cNvGrpSpPr/>
              <p:nvPr/>
            </p:nvGrpSpPr>
            <p:grpSpPr>
              <a:xfrm>
                <a:off x="4984790" y="1965928"/>
                <a:ext cx="398352" cy="373200"/>
                <a:chOff x="3357554" y="4643452"/>
                <a:chExt cx="366676" cy="343525"/>
              </a:xfrm>
              <a:solidFill>
                <a:schemeClr val="bg1"/>
              </a:solidFill>
            </p:grpSpPr>
            <p:sp>
              <p:nvSpPr>
                <p:cNvPr id="23" name="AutoShape 110"/>
                <p:cNvSpPr>
                  <a:spLocks/>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4" name="AutoShape 111"/>
                <p:cNvSpPr>
                  <a:spLocks/>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25" name="Group 29"/>
            <p:cNvGrpSpPr/>
            <p:nvPr/>
          </p:nvGrpSpPr>
          <p:grpSpPr>
            <a:xfrm>
              <a:off x="3428992" y="1643056"/>
              <a:ext cx="1143008" cy="1071570"/>
              <a:chOff x="3428992" y="1643056"/>
              <a:chExt cx="1143008" cy="1071570"/>
            </a:xfrm>
          </p:grpSpPr>
          <p:sp>
            <p:nvSpPr>
              <p:cNvPr id="26" name="Rectangle 10"/>
              <p:cNvSpPr/>
              <p:nvPr/>
            </p:nvSpPr>
            <p:spPr>
              <a:xfrm>
                <a:off x="3428992" y="1643056"/>
                <a:ext cx="1143008"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7" name="AutoShape 112"/>
              <p:cNvSpPr>
                <a:spLocks/>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2" name="文本框 31">
            <a:extLst>
              <a:ext uri="{FF2B5EF4-FFF2-40B4-BE49-F238E27FC236}">
                <a16:creationId xmlns:a16="http://schemas.microsoft.com/office/drawing/2014/main" id="{3CB4C05B-466D-42F0-8A9C-7037FA0D7791}"/>
              </a:ext>
            </a:extLst>
          </p:cNvPr>
          <p:cNvSpPr txBox="1"/>
          <p:nvPr/>
        </p:nvSpPr>
        <p:spPr>
          <a:xfrm>
            <a:off x="3958752" y="442067"/>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B2C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33" name="文本框 32">
            <a:extLst>
              <a:ext uri="{FF2B5EF4-FFF2-40B4-BE49-F238E27FC236}">
                <a16:creationId xmlns:a16="http://schemas.microsoft.com/office/drawing/2014/main" id="{53F592CE-F356-41D9-992D-31E4A9098FBA}"/>
              </a:ext>
            </a:extLst>
          </p:cNvPr>
          <p:cNvSpPr txBox="1"/>
          <p:nvPr/>
        </p:nvSpPr>
        <p:spPr>
          <a:xfrm>
            <a:off x="4442848" y="938753"/>
            <a:ext cx="3416673" cy="461665"/>
          </a:xfrm>
          <a:prstGeom prst="rect">
            <a:avLst/>
          </a:prstGeom>
          <a:noFill/>
        </p:spPr>
        <p:txBody>
          <a:bodyPr wrap="square" rtlCol="0">
            <a:spAutoFit/>
          </a:bodyPr>
          <a:lstStyle/>
          <a:p>
            <a:r>
              <a:rPr lang="en-US" altLang="zh-CN" sz="2400" dirty="0">
                <a:solidFill>
                  <a:srgbClr val="48B49C"/>
                </a:solidFill>
                <a:latin typeface="微软雅黑" panose="020B0503020204020204" pitchFamily="34" charset="-122"/>
                <a:ea typeface="微软雅黑" panose="020B0503020204020204" pitchFamily="34" charset="-122"/>
              </a:rPr>
              <a:t>Business to Customer</a:t>
            </a:r>
            <a:endParaRPr lang="zh-CN" altLang="en-US" sz="2400" dirty="0">
              <a:solidFill>
                <a:srgbClr val="48B49C"/>
              </a:solidFill>
              <a:latin typeface="微软雅黑" panose="020B0503020204020204" pitchFamily="34" charset="-122"/>
              <a:ea typeface="微软雅黑" panose="020B0503020204020204" pitchFamily="34" charset="-122"/>
            </a:endParaRPr>
          </a:p>
        </p:txBody>
      </p:sp>
      <p:sp>
        <p:nvSpPr>
          <p:cNvPr id="34" name="Rectangle 33">
            <a:extLst>
              <a:ext uri="{FF2B5EF4-FFF2-40B4-BE49-F238E27FC236}">
                <a16:creationId xmlns:a16="http://schemas.microsoft.com/office/drawing/2014/main" id="{2753B0AE-2199-4115-95E1-30513D030555}"/>
              </a:ext>
            </a:extLst>
          </p:cNvPr>
          <p:cNvSpPr/>
          <p:nvPr/>
        </p:nvSpPr>
        <p:spPr>
          <a:xfrm>
            <a:off x="1353685" y="2184624"/>
            <a:ext cx="1693092"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综合</a:t>
            </a:r>
            <a:r>
              <a:rPr lang="en-US" sz="2000" dirty="0">
                <a:solidFill>
                  <a:schemeClr val="bg1"/>
                </a:solidFill>
                <a:latin typeface="微软雅黑" panose="020B0503020204020204" pitchFamily="34" charset="-122"/>
                <a:ea typeface="微软雅黑" panose="020B0503020204020204" pitchFamily="34" charset="-122"/>
                <a:cs typeface="Open Sans" pitchFamily="34" charset="0"/>
              </a:rPr>
              <a:t>B2C</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网站</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35" name="Rectangle 33">
            <a:extLst>
              <a:ext uri="{FF2B5EF4-FFF2-40B4-BE49-F238E27FC236}">
                <a16:creationId xmlns:a16="http://schemas.microsoft.com/office/drawing/2014/main" id="{6C4413B4-BEC0-484D-9014-FCE8938D32EB}"/>
              </a:ext>
            </a:extLst>
          </p:cNvPr>
          <p:cNvSpPr/>
          <p:nvPr/>
        </p:nvSpPr>
        <p:spPr>
          <a:xfrm>
            <a:off x="8929409" y="2184624"/>
            <a:ext cx="1693092"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垂直</a:t>
            </a:r>
            <a:r>
              <a:rPr lang="en-US" sz="2000" dirty="0">
                <a:solidFill>
                  <a:schemeClr val="bg1"/>
                </a:solidFill>
                <a:latin typeface="微软雅黑" panose="020B0503020204020204" pitchFamily="34" charset="-122"/>
                <a:ea typeface="微软雅黑" panose="020B0503020204020204" pitchFamily="34" charset="-122"/>
                <a:cs typeface="Open Sans" pitchFamily="34" charset="0"/>
              </a:rPr>
              <a:t>B2C</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网站</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pic>
        <p:nvPicPr>
          <p:cNvPr id="2" name="图片 1">
            <a:extLst>
              <a:ext uri="{FF2B5EF4-FFF2-40B4-BE49-F238E27FC236}">
                <a16:creationId xmlns:a16="http://schemas.microsoft.com/office/drawing/2014/main" id="{56D5EF44-7830-4660-8C71-B7230ED37AD1}"/>
              </a:ext>
            </a:extLst>
          </p:cNvPr>
          <p:cNvPicPr>
            <a:picLocks noChangeAspect="1"/>
          </p:cNvPicPr>
          <p:nvPr/>
        </p:nvPicPr>
        <p:blipFill>
          <a:blip r:embed="rId2"/>
          <a:stretch>
            <a:fillRect/>
          </a:stretch>
        </p:blipFill>
        <p:spPr>
          <a:xfrm>
            <a:off x="818053" y="5239678"/>
            <a:ext cx="2692538" cy="1289116"/>
          </a:xfrm>
          <a:prstGeom prst="rect">
            <a:avLst/>
          </a:prstGeom>
        </p:spPr>
      </p:pic>
      <p:pic>
        <p:nvPicPr>
          <p:cNvPr id="3" name="图片 2">
            <a:extLst>
              <a:ext uri="{FF2B5EF4-FFF2-40B4-BE49-F238E27FC236}">
                <a16:creationId xmlns:a16="http://schemas.microsoft.com/office/drawing/2014/main" id="{41B6AD7F-FA4C-4FDA-B908-68736B2F676F}"/>
              </a:ext>
            </a:extLst>
          </p:cNvPr>
          <p:cNvPicPr>
            <a:picLocks noChangeAspect="1"/>
          </p:cNvPicPr>
          <p:nvPr/>
        </p:nvPicPr>
        <p:blipFill>
          <a:blip r:embed="rId3"/>
          <a:stretch>
            <a:fillRect/>
          </a:stretch>
        </p:blipFill>
        <p:spPr>
          <a:xfrm>
            <a:off x="4549784" y="5246028"/>
            <a:ext cx="2870348" cy="1276416"/>
          </a:xfrm>
          <a:prstGeom prst="rect">
            <a:avLst/>
          </a:prstGeom>
        </p:spPr>
      </p:pic>
      <p:pic>
        <p:nvPicPr>
          <p:cNvPr id="36" name="图片 35">
            <a:extLst>
              <a:ext uri="{FF2B5EF4-FFF2-40B4-BE49-F238E27FC236}">
                <a16:creationId xmlns:a16="http://schemas.microsoft.com/office/drawing/2014/main" id="{160DF076-39F3-46AE-AF9C-04DB7B9F4670}"/>
              </a:ext>
            </a:extLst>
          </p:cNvPr>
          <p:cNvPicPr>
            <a:picLocks noChangeAspect="1"/>
          </p:cNvPicPr>
          <p:nvPr/>
        </p:nvPicPr>
        <p:blipFill>
          <a:blip r:embed="rId4"/>
          <a:stretch>
            <a:fillRect/>
          </a:stretch>
        </p:blipFill>
        <p:spPr>
          <a:xfrm>
            <a:off x="8459325" y="5250845"/>
            <a:ext cx="2890865" cy="1266783"/>
          </a:xfrm>
          <a:prstGeom prst="rect">
            <a:avLst/>
          </a:prstGeom>
        </p:spPr>
      </p:pic>
    </p:spTree>
    <p:extLst>
      <p:ext uri="{BB962C8B-B14F-4D97-AF65-F5344CB8AC3E}">
        <p14:creationId xmlns:p14="http://schemas.microsoft.com/office/powerpoint/2010/main" val="2092358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48B49C"/>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19" name="Rectangle 55"/>
            <p:cNvSpPr/>
            <p:nvPr/>
          </p:nvSpPr>
          <p:spPr>
            <a:xfrm>
              <a:off x="7464659" y="3482378"/>
              <a:ext cx="1027802" cy="783309"/>
            </a:xfrm>
            <a:prstGeom prst="rect">
              <a:avLst/>
            </a:prstGeom>
            <a:solidFill>
              <a:schemeClr val="accent6">
                <a:lumMod val="40000"/>
                <a:lumOff val="60000"/>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bzclk.baidu.com</a:t>
              </a: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7" name="Rectangle 55">
            <a:extLst>
              <a:ext uri="{FF2B5EF4-FFF2-40B4-BE49-F238E27FC236}">
                <a16:creationId xmlns:a16="http://schemas.microsoft.com/office/drawing/2014/main" id="{903001FE-228A-4BE8-9055-E7C97CF1C927}"/>
              </a:ext>
            </a:extLst>
          </p:cNvPr>
          <p:cNvSpPr/>
          <p:nvPr/>
        </p:nvSpPr>
        <p:spPr>
          <a:xfrm>
            <a:off x="592613" y="1326994"/>
            <a:ext cx="5192792" cy="1044412"/>
          </a:xfrm>
          <a:prstGeom prst="rect">
            <a:avLst/>
          </a:prstGeom>
          <a:solidFill>
            <a:schemeClr val="accent6">
              <a:lumMod val="40000"/>
              <a:lumOff val="60000"/>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www.tmall.com</a:t>
            </a:r>
          </a:p>
        </p:txBody>
      </p:sp>
      <p:pic>
        <p:nvPicPr>
          <p:cNvPr id="3" name="图片 2">
            <a:extLst>
              <a:ext uri="{FF2B5EF4-FFF2-40B4-BE49-F238E27FC236}">
                <a16:creationId xmlns:a16="http://schemas.microsoft.com/office/drawing/2014/main" id="{9B16435F-2E8F-4C52-B706-14057AA78622}"/>
              </a:ext>
            </a:extLst>
          </p:cNvPr>
          <p:cNvPicPr>
            <a:picLocks noChangeAspect="1"/>
          </p:cNvPicPr>
          <p:nvPr/>
        </p:nvPicPr>
        <p:blipFill>
          <a:blip r:embed="rId2"/>
          <a:stretch>
            <a:fillRect/>
          </a:stretch>
        </p:blipFill>
        <p:spPr>
          <a:xfrm>
            <a:off x="5493571" y="356544"/>
            <a:ext cx="6105816" cy="294585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C7BB79D5-5543-4850-B8D3-253A135DE157}"/>
              </a:ext>
            </a:extLst>
          </p:cNvPr>
          <p:cNvPicPr>
            <a:picLocks noChangeAspect="1"/>
          </p:cNvPicPr>
          <p:nvPr/>
        </p:nvPicPr>
        <p:blipFill>
          <a:blip r:embed="rId3"/>
          <a:stretch>
            <a:fillRect/>
          </a:stretch>
        </p:blipFill>
        <p:spPr>
          <a:xfrm>
            <a:off x="592613" y="3541768"/>
            <a:ext cx="5601558" cy="29596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4738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a:t>
            </a:r>
            <a:r>
              <a:rPr lang="en-US" altLang="zh-CN" sz="3200" b="1">
                <a:solidFill>
                  <a:srgbClr val="FFFFFF"/>
                </a:solidFill>
                <a:latin typeface="Arial Black" panose="020B0A04020102020204" pitchFamily="34" charset="0"/>
                <a:ea typeface="微软雅黑" panose="020B0503020204020204" pitchFamily="34" charset="-122"/>
              </a:rPr>
              <a:t>C2C</a:t>
            </a:r>
            <a:r>
              <a:rPr lang="zh-CN" altLang="en-US" sz="3200" b="1">
                <a:solidFill>
                  <a:srgbClr val="FFFFFF"/>
                </a:solidFill>
                <a:latin typeface="Arial Black" panose="020B0A04020102020204" pitchFamily="34" charset="0"/>
                <a:ea typeface="微软雅黑" panose="020B0503020204020204" pitchFamily="34" charset="-122"/>
              </a:rPr>
              <a:t>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850761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589617" y="5734247"/>
            <a:ext cx="11012766" cy="799706"/>
          </a:xfrm>
          <a:prstGeom prst="rect">
            <a:avLst/>
          </a:prstGeom>
        </p:spPr>
        <p:txBody>
          <a:bodyPr wrap="square">
            <a:spAutoFit/>
          </a:bodyPr>
          <a:lstStyle/>
          <a:p>
            <a:pPr algn="ctr">
              <a:lnSpc>
                <a:spcPct val="120000"/>
              </a:lnSpc>
            </a:pP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C2C</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是</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Customer-to-Customer</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的缩写，中文简称为“消费者对消费者”，它是消费者个人之间的电子商务行为，一个消费者有一台电脑，通过网络进行交易，把它出售给另外一个消费者</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C2C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05426"/>
            <a:ext cx="3887251" cy="461665"/>
          </a:xfrm>
          <a:prstGeom prst="rect">
            <a:avLst/>
          </a:prstGeom>
          <a:noFill/>
        </p:spPr>
        <p:txBody>
          <a:bodyPr wrap="square" rtlCol="0">
            <a:spAutoFit/>
          </a:bodyPr>
          <a:lstStyle/>
          <a:p>
            <a:r>
              <a:rPr lang="en-US" altLang="zh-CN" sz="2400" dirty="0">
                <a:solidFill>
                  <a:srgbClr val="FF6E55"/>
                </a:solidFill>
                <a:latin typeface="微软雅黑" panose="020B0503020204020204" pitchFamily="34" charset="-122"/>
                <a:ea typeface="微软雅黑" panose="020B0503020204020204" pitchFamily="34" charset="-122"/>
              </a:rPr>
              <a:t>Customer to Customer</a:t>
            </a:r>
            <a:endParaRPr lang="zh-CN" altLang="en-US" sz="2400" dirty="0">
              <a:solidFill>
                <a:srgbClr val="FF6E55"/>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424DA6A7-D986-4BB8-8FA2-992D1315BBE3}"/>
              </a:ext>
            </a:extLst>
          </p:cNvPr>
          <p:cNvPicPr>
            <a:picLocks noChangeAspect="1"/>
          </p:cNvPicPr>
          <p:nvPr/>
        </p:nvPicPr>
        <p:blipFill>
          <a:blip r:embed="rId2"/>
          <a:stretch>
            <a:fillRect/>
          </a:stretch>
        </p:blipFill>
        <p:spPr>
          <a:xfrm>
            <a:off x="3530007" y="1862271"/>
            <a:ext cx="5131986" cy="3659885"/>
          </a:xfrm>
          <a:prstGeom prst="rect">
            <a:avLst/>
          </a:prstGeom>
          <a:solidFill>
            <a:srgbClr val="48B49C"/>
          </a:solidFill>
          <a:ln w="76200">
            <a:solidFill>
              <a:srgbClr val="FF6E55"/>
            </a:solidFill>
          </a:ln>
        </p:spPr>
      </p:pic>
    </p:spTree>
    <p:extLst>
      <p:ext uri="{BB962C8B-B14F-4D97-AF65-F5344CB8AC3E}">
        <p14:creationId xmlns:p14="http://schemas.microsoft.com/office/powerpoint/2010/main" val="3701722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2682128" y="3564239"/>
            <a:ext cx="5511613" cy="0"/>
          </a:xfrm>
          <a:prstGeom prst="line">
            <a:avLst/>
          </a:prstGeom>
          <a:ln>
            <a:solidFill>
              <a:srgbClr val="524F6A">
                <a:alpha val="22000"/>
              </a:srgb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1723913" y="2888236"/>
            <a:ext cx="1352006" cy="1352006"/>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1999</a:t>
            </a:r>
            <a:r>
              <a:rPr lang="zh-CN" altLang="en-US" dirty="0">
                <a:latin typeface="微软雅黑" panose="020B0503020204020204" pitchFamily="34" charset="-122"/>
                <a:ea typeface="微软雅黑" panose="020B0503020204020204" pitchFamily="34" charset="-122"/>
              </a:rPr>
              <a:t>年</a:t>
            </a:r>
          </a:p>
        </p:txBody>
      </p:sp>
      <p:sp>
        <p:nvSpPr>
          <p:cNvPr id="6" name="椭圆 5"/>
          <p:cNvSpPr/>
          <p:nvPr/>
        </p:nvSpPr>
        <p:spPr>
          <a:xfrm>
            <a:off x="3562881" y="2888236"/>
            <a:ext cx="1352006" cy="1352006"/>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2003</a:t>
            </a:r>
            <a:r>
              <a:rPr lang="zh-CN" altLang="en-US" dirty="0">
                <a:latin typeface="微软雅黑" panose="020B0503020204020204" pitchFamily="34" charset="-122"/>
                <a:ea typeface="微软雅黑" panose="020B0503020204020204" pitchFamily="34" charset="-122"/>
              </a:rPr>
              <a:t>年</a:t>
            </a:r>
          </a:p>
        </p:txBody>
      </p:sp>
      <p:sp>
        <p:nvSpPr>
          <p:cNvPr id="7" name="椭圆 6"/>
          <p:cNvSpPr/>
          <p:nvPr/>
        </p:nvSpPr>
        <p:spPr>
          <a:xfrm>
            <a:off x="5401849" y="2888236"/>
            <a:ext cx="1352006" cy="1352006"/>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2006</a:t>
            </a:r>
            <a:r>
              <a:rPr lang="zh-CN" altLang="en-US" dirty="0">
                <a:latin typeface="微软雅黑" panose="020B0503020204020204" pitchFamily="34" charset="-122"/>
                <a:ea typeface="微软雅黑" panose="020B0503020204020204" pitchFamily="34" charset="-122"/>
              </a:rPr>
              <a:t>年</a:t>
            </a:r>
          </a:p>
        </p:txBody>
      </p:sp>
      <p:sp>
        <p:nvSpPr>
          <p:cNvPr id="8" name="椭圆 7"/>
          <p:cNvSpPr/>
          <p:nvPr/>
        </p:nvSpPr>
        <p:spPr>
          <a:xfrm>
            <a:off x="7240816" y="2888236"/>
            <a:ext cx="1352006" cy="1352006"/>
          </a:xfrm>
          <a:prstGeom prst="ellipse">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2008</a:t>
            </a:r>
            <a:r>
              <a:rPr lang="zh-CN" altLang="en-US" dirty="0">
                <a:latin typeface="微软雅黑" panose="020B0503020204020204" pitchFamily="34" charset="-122"/>
                <a:ea typeface="微软雅黑" panose="020B0503020204020204" pitchFamily="34" charset="-122"/>
              </a:rPr>
              <a:t>年</a:t>
            </a:r>
          </a:p>
        </p:txBody>
      </p:sp>
      <p:pic>
        <p:nvPicPr>
          <p:cNvPr id="11" name="图片 10"/>
          <p:cNvPicPr>
            <a:picLocks noChangeAspect="1"/>
          </p:cNvPicPr>
          <p:nvPr/>
        </p:nvPicPr>
        <p:blipFill>
          <a:blip r:embed="rId2"/>
          <a:stretch>
            <a:fillRect/>
          </a:stretch>
        </p:blipFill>
        <p:spPr>
          <a:xfrm rot="5796567">
            <a:off x="4773300" y="2022991"/>
            <a:ext cx="977731" cy="1025660"/>
          </a:xfrm>
          <a:prstGeom prst="rect">
            <a:avLst/>
          </a:prstGeom>
        </p:spPr>
      </p:pic>
      <p:sp>
        <p:nvSpPr>
          <p:cNvPr id="12" name="文本框 11"/>
          <p:cNvSpPr txBox="1"/>
          <p:nvPr/>
        </p:nvSpPr>
        <p:spPr>
          <a:xfrm>
            <a:off x="5969954" y="1781449"/>
            <a:ext cx="5002847" cy="683264"/>
          </a:xfrm>
          <a:prstGeom prst="rect">
            <a:avLst/>
          </a:prstGeom>
          <a:noFill/>
        </p:spPr>
        <p:txBody>
          <a:bodyPr wrap="square" rtlCol="0">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在经历了群雄激战后，易趣网、拍拍网、百度有啊这些</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C2C</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网站均已消失，目前只剩下淘宝网这一巨头</a:t>
            </a:r>
          </a:p>
        </p:txBody>
      </p:sp>
      <p:sp>
        <p:nvSpPr>
          <p:cNvPr id="13" name="文本框 12"/>
          <p:cNvSpPr txBox="1"/>
          <p:nvPr/>
        </p:nvSpPr>
        <p:spPr>
          <a:xfrm>
            <a:off x="1770799" y="4549558"/>
            <a:ext cx="1258233" cy="400110"/>
          </a:xfrm>
          <a:prstGeom prst="rect">
            <a:avLst/>
          </a:prstGeom>
          <a:noFill/>
        </p:spPr>
        <p:txBody>
          <a:bodyPr wrap="square" rtlCol="0">
            <a:spAutoFit/>
          </a:bodyPr>
          <a:lstStyle/>
          <a:p>
            <a:pPr algn="ctr"/>
            <a:r>
              <a:rPr lang="zh-CN" altLang="en-US" sz="2000" dirty="0">
                <a:solidFill>
                  <a:srgbClr val="A5779E"/>
                </a:solidFill>
                <a:latin typeface="微软雅黑" panose="020B0503020204020204" pitchFamily="34" charset="-122"/>
                <a:ea typeface="微软雅黑" panose="020B0503020204020204" pitchFamily="34" charset="-122"/>
              </a:rPr>
              <a:t>易趣网</a:t>
            </a:r>
          </a:p>
        </p:txBody>
      </p:sp>
      <p:sp>
        <p:nvSpPr>
          <p:cNvPr id="14" name="文本框 13"/>
          <p:cNvSpPr txBox="1"/>
          <p:nvPr/>
        </p:nvSpPr>
        <p:spPr>
          <a:xfrm>
            <a:off x="3132280" y="4549558"/>
            <a:ext cx="2213207" cy="400110"/>
          </a:xfrm>
          <a:prstGeom prst="rect">
            <a:avLst/>
          </a:prstGeom>
          <a:noFill/>
        </p:spPr>
        <p:txBody>
          <a:bodyPr wrap="square" rtlCol="0">
            <a:spAutoFit/>
          </a:bodyPr>
          <a:lstStyle/>
          <a:p>
            <a:pPr algn="ctr"/>
            <a:r>
              <a:rPr lang="zh-CN" altLang="en-US" sz="2000" dirty="0">
                <a:solidFill>
                  <a:srgbClr val="FF6E55"/>
                </a:solidFill>
                <a:latin typeface="微软雅黑" panose="020B0503020204020204" pitchFamily="34" charset="-122"/>
                <a:ea typeface="微软雅黑" panose="020B0503020204020204" pitchFamily="34" charset="-122"/>
              </a:rPr>
              <a:t>淘宝网</a:t>
            </a:r>
          </a:p>
        </p:txBody>
      </p:sp>
      <p:sp>
        <p:nvSpPr>
          <p:cNvPr id="15" name="文本框 14"/>
          <p:cNvSpPr txBox="1"/>
          <p:nvPr/>
        </p:nvSpPr>
        <p:spPr>
          <a:xfrm>
            <a:off x="4971248" y="4549558"/>
            <a:ext cx="2213207" cy="400110"/>
          </a:xfrm>
          <a:prstGeom prst="rect">
            <a:avLst/>
          </a:prstGeom>
          <a:noFill/>
        </p:spPr>
        <p:txBody>
          <a:bodyPr wrap="square" rtlCol="0">
            <a:spAutoFit/>
          </a:bodyPr>
          <a:lstStyle/>
          <a:p>
            <a:pPr algn="ctr"/>
            <a:r>
              <a:rPr lang="zh-CN" altLang="en-US" sz="2000" dirty="0">
                <a:solidFill>
                  <a:srgbClr val="FFC353"/>
                </a:solidFill>
                <a:latin typeface="微软雅黑" panose="020B0503020204020204" pitchFamily="34" charset="-122"/>
                <a:ea typeface="微软雅黑" panose="020B0503020204020204" pitchFamily="34" charset="-122"/>
              </a:rPr>
              <a:t>拍拍网</a:t>
            </a:r>
          </a:p>
        </p:txBody>
      </p:sp>
      <p:sp>
        <p:nvSpPr>
          <p:cNvPr id="16" name="文本框 15"/>
          <p:cNvSpPr txBox="1"/>
          <p:nvPr/>
        </p:nvSpPr>
        <p:spPr>
          <a:xfrm>
            <a:off x="6810216" y="4549558"/>
            <a:ext cx="2213207" cy="400110"/>
          </a:xfrm>
          <a:prstGeom prst="rect">
            <a:avLst/>
          </a:prstGeom>
          <a:noFill/>
        </p:spPr>
        <p:txBody>
          <a:bodyPr wrap="square" rtlCol="0">
            <a:spAutoFit/>
          </a:bodyPr>
          <a:lstStyle/>
          <a:p>
            <a:pPr algn="ctr"/>
            <a:r>
              <a:rPr lang="zh-CN" altLang="en-US" sz="2000" dirty="0">
                <a:solidFill>
                  <a:srgbClr val="48B49C"/>
                </a:solidFill>
                <a:latin typeface="微软雅黑" panose="020B0503020204020204" pitchFamily="34" charset="-122"/>
                <a:ea typeface="微软雅黑" panose="020B0503020204020204" pitchFamily="34" charset="-122"/>
              </a:rPr>
              <a:t>百度有啊</a:t>
            </a:r>
          </a:p>
        </p:txBody>
      </p:sp>
      <p:sp>
        <p:nvSpPr>
          <p:cNvPr id="27" name="文本框 26">
            <a:extLst>
              <a:ext uri="{FF2B5EF4-FFF2-40B4-BE49-F238E27FC236}">
                <a16:creationId xmlns:a16="http://schemas.microsoft.com/office/drawing/2014/main" id="{04520242-32CE-48C0-944C-3989C65DCEE6}"/>
              </a:ext>
            </a:extLst>
          </p:cNvPr>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C2C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8" name="文本框 27">
            <a:extLst>
              <a:ext uri="{FF2B5EF4-FFF2-40B4-BE49-F238E27FC236}">
                <a16:creationId xmlns:a16="http://schemas.microsoft.com/office/drawing/2014/main" id="{4B1929F5-2DDC-4B0C-A844-43E38683330C}"/>
              </a:ext>
            </a:extLst>
          </p:cNvPr>
          <p:cNvSpPr txBox="1"/>
          <p:nvPr/>
        </p:nvSpPr>
        <p:spPr>
          <a:xfrm>
            <a:off x="1227045" y="1005426"/>
            <a:ext cx="3887251" cy="461665"/>
          </a:xfrm>
          <a:prstGeom prst="rect">
            <a:avLst/>
          </a:prstGeom>
          <a:noFill/>
        </p:spPr>
        <p:txBody>
          <a:bodyPr wrap="square" rtlCol="0">
            <a:spAutoFit/>
          </a:bodyPr>
          <a:lstStyle/>
          <a:p>
            <a:r>
              <a:rPr lang="en-US" altLang="zh-CN" sz="2400" dirty="0">
                <a:solidFill>
                  <a:srgbClr val="FF6E55"/>
                </a:solidFill>
                <a:latin typeface="微软雅黑" panose="020B0503020204020204" pitchFamily="34" charset="-122"/>
                <a:ea typeface="微软雅黑" panose="020B0503020204020204" pitchFamily="34" charset="-122"/>
              </a:rPr>
              <a:t>Customer to Customer</a:t>
            </a:r>
            <a:endParaRPr lang="zh-CN" altLang="en-US" sz="2400" dirty="0">
              <a:solidFill>
                <a:srgbClr val="FF6E55"/>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D4BD5845-86AC-4C7C-9439-D38478715A43}"/>
              </a:ext>
            </a:extLst>
          </p:cNvPr>
          <p:cNvPicPr>
            <a:picLocks noChangeAspect="1"/>
          </p:cNvPicPr>
          <p:nvPr/>
        </p:nvPicPr>
        <p:blipFill>
          <a:blip r:embed="rId3"/>
          <a:stretch>
            <a:fillRect/>
          </a:stretch>
        </p:blipFill>
        <p:spPr>
          <a:xfrm>
            <a:off x="1332322" y="5406374"/>
            <a:ext cx="2135186" cy="947301"/>
          </a:xfrm>
          <a:prstGeom prst="rect">
            <a:avLst/>
          </a:prstGeom>
        </p:spPr>
      </p:pic>
      <p:pic>
        <p:nvPicPr>
          <p:cNvPr id="29" name="图片 28">
            <a:extLst>
              <a:ext uri="{FF2B5EF4-FFF2-40B4-BE49-F238E27FC236}">
                <a16:creationId xmlns:a16="http://schemas.microsoft.com/office/drawing/2014/main" id="{6C56F84E-5155-4719-956C-E51A39954494}"/>
              </a:ext>
            </a:extLst>
          </p:cNvPr>
          <p:cNvPicPr>
            <a:picLocks noChangeAspect="1"/>
          </p:cNvPicPr>
          <p:nvPr/>
        </p:nvPicPr>
        <p:blipFill>
          <a:blip r:embed="rId4"/>
          <a:stretch>
            <a:fillRect/>
          </a:stretch>
        </p:blipFill>
        <p:spPr>
          <a:xfrm>
            <a:off x="6624155" y="5258984"/>
            <a:ext cx="2585327" cy="1242081"/>
          </a:xfrm>
          <a:prstGeom prst="rect">
            <a:avLst/>
          </a:prstGeom>
        </p:spPr>
      </p:pic>
      <p:pic>
        <p:nvPicPr>
          <p:cNvPr id="30" name="图片 29">
            <a:extLst>
              <a:ext uri="{FF2B5EF4-FFF2-40B4-BE49-F238E27FC236}">
                <a16:creationId xmlns:a16="http://schemas.microsoft.com/office/drawing/2014/main" id="{B719EB03-9180-4CDE-9D0C-A4EB7D66208F}"/>
              </a:ext>
            </a:extLst>
          </p:cNvPr>
          <p:cNvPicPr>
            <a:picLocks noChangeAspect="1"/>
          </p:cNvPicPr>
          <p:nvPr/>
        </p:nvPicPr>
        <p:blipFill>
          <a:blip r:embed="rId5"/>
          <a:stretch>
            <a:fillRect/>
          </a:stretch>
        </p:blipFill>
        <p:spPr>
          <a:xfrm>
            <a:off x="4050616" y="5381524"/>
            <a:ext cx="2127359" cy="997001"/>
          </a:xfrm>
          <a:prstGeom prst="rect">
            <a:avLst/>
          </a:prstGeom>
        </p:spPr>
      </p:pic>
    </p:spTree>
    <p:extLst>
      <p:ext uri="{BB962C8B-B14F-4D97-AF65-F5344CB8AC3E}">
        <p14:creationId xmlns:p14="http://schemas.microsoft.com/office/powerpoint/2010/main" val="1392914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FF6E55"/>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7" name="Rectangle 55">
            <a:extLst>
              <a:ext uri="{FF2B5EF4-FFF2-40B4-BE49-F238E27FC236}">
                <a16:creationId xmlns:a16="http://schemas.microsoft.com/office/drawing/2014/main" id="{903001FE-228A-4BE8-9055-E7C97CF1C927}"/>
              </a:ext>
            </a:extLst>
          </p:cNvPr>
          <p:cNvSpPr/>
          <p:nvPr/>
        </p:nvSpPr>
        <p:spPr>
          <a:xfrm>
            <a:off x="3499604" y="888838"/>
            <a:ext cx="5192792" cy="1044412"/>
          </a:xfrm>
          <a:prstGeom prst="rect">
            <a:avLst/>
          </a:prstGeom>
          <a:solidFill>
            <a:schemeClr val="accent4">
              <a:lumMod val="20000"/>
              <a:lumOff val="80000"/>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www.taobao.com</a:t>
            </a:r>
          </a:p>
        </p:txBody>
      </p:sp>
      <p:pic>
        <p:nvPicPr>
          <p:cNvPr id="2" name="图片 1">
            <a:extLst>
              <a:ext uri="{FF2B5EF4-FFF2-40B4-BE49-F238E27FC236}">
                <a16:creationId xmlns:a16="http://schemas.microsoft.com/office/drawing/2014/main" id="{D2999217-380F-4D5A-A073-7A113A3BC1AB}"/>
              </a:ext>
            </a:extLst>
          </p:cNvPr>
          <p:cNvPicPr>
            <a:picLocks noChangeAspect="1"/>
          </p:cNvPicPr>
          <p:nvPr/>
        </p:nvPicPr>
        <p:blipFill>
          <a:blip r:embed="rId2"/>
          <a:stretch>
            <a:fillRect/>
          </a:stretch>
        </p:blipFill>
        <p:spPr>
          <a:xfrm>
            <a:off x="453735" y="1888822"/>
            <a:ext cx="11284530" cy="42039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6952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a:t>
            </a:r>
            <a:r>
              <a:rPr lang="en-US" altLang="zh-CN" sz="3200" b="1">
                <a:solidFill>
                  <a:srgbClr val="FFFFFF"/>
                </a:solidFill>
                <a:latin typeface="Arial Black" panose="020B0A04020102020204" pitchFamily="34" charset="0"/>
                <a:ea typeface="微软雅黑" panose="020B0503020204020204" pitchFamily="34" charset="-122"/>
              </a:rPr>
              <a:t>O2O</a:t>
            </a:r>
            <a:r>
              <a:rPr lang="zh-CN" altLang="en-US" sz="3200" b="1">
                <a:solidFill>
                  <a:srgbClr val="FFFFFF"/>
                </a:solidFill>
                <a:latin typeface="Arial Black" panose="020B0A04020102020204" pitchFamily="34" charset="0"/>
                <a:ea typeface="微软雅黑" panose="020B0503020204020204" pitchFamily="34" charset="-122"/>
              </a:rPr>
              <a:t>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0968761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989138" y="5725283"/>
            <a:ext cx="8213724" cy="799706"/>
          </a:xfrm>
          <a:prstGeom prst="rect">
            <a:avLst/>
          </a:prstGeom>
        </p:spPr>
        <p:txBody>
          <a:bodyPr wrap="square">
            <a:spAutoFit/>
          </a:bodyPr>
          <a:lstStyle/>
          <a:p>
            <a:pPr algn="ctr">
              <a:lnSpc>
                <a:spcPct val="120000"/>
              </a:lnSpc>
            </a:pP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即</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Online To Offline</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（在线离线</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线上到线下），指将线下的商务机会与互联网结合，让互联网成为线下交易的前台</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O2O</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05426"/>
            <a:ext cx="3887251" cy="461665"/>
          </a:xfrm>
          <a:prstGeom prst="rect">
            <a:avLst/>
          </a:prstGeom>
          <a:noFill/>
        </p:spPr>
        <p:txBody>
          <a:bodyPr wrap="square" rtlCol="0">
            <a:spAutoFit/>
          </a:bodyPr>
          <a:lstStyle/>
          <a:p>
            <a:r>
              <a:rPr lang="en-US" altLang="zh-CN" sz="2400" dirty="0">
                <a:solidFill>
                  <a:srgbClr val="1B6AA2"/>
                </a:solidFill>
                <a:latin typeface="微软雅黑" panose="020B0503020204020204" pitchFamily="34" charset="-122"/>
                <a:ea typeface="微软雅黑" panose="020B0503020204020204" pitchFamily="34" charset="-122"/>
              </a:rPr>
              <a:t>Online To Offline</a:t>
            </a:r>
            <a:endParaRPr lang="zh-CN" altLang="en-US" sz="2400" dirty="0">
              <a:solidFill>
                <a:srgbClr val="1B6AA2"/>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2BA42A44-6826-4661-A53A-DCCE43DB1BEE}"/>
              </a:ext>
            </a:extLst>
          </p:cNvPr>
          <p:cNvPicPr>
            <a:picLocks noChangeAspect="1"/>
          </p:cNvPicPr>
          <p:nvPr/>
        </p:nvPicPr>
        <p:blipFill>
          <a:blip r:embed="rId2"/>
          <a:stretch>
            <a:fillRect/>
          </a:stretch>
        </p:blipFill>
        <p:spPr>
          <a:xfrm>
            <a:off x="2928622" y="2346026"/>
            <a:ext cx="6324925" cy="3092609"/>
          </a:xfrm>
          <a:prstGeom prst="rect">
            <a:avLst/>
          </a:prstGeom>
          <a:solidFill>
            <a:srgbClr val="48B49C"/>
          </a:solidFill>
          <a:ln w="76200">
            <a:solidFill>
              <a:srgbClr val="1B6AA2"/>
            </a:solidFill>
          </a:ln>
        </p:spPr>
      </p:pic>
    </p:spTree>
    <p:extLst>
      <p:ext uri="{BB962C8B-B14F-4D97-AF65-F5344CB8AC3E}">
        <p14:creationId xmlns:p14="http://schemas.microsoft.com/office/powerpoint/2010/main" val="2534702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p:cNvSpPr/>
          <p:nvPr/>
        </p:nvSpPr>
        <p:spPr>
          <a:xfrm>
            <a:off x="5976939" y="2087467"/>
            <a:ext cx="4672802" cy="1569660"/>
          </a:xfrm>
          <a:prstGeom prst="rect">
            <a:avLst/>
          </a:prstGeom>
        </p:spPr>
        <p:txBody>
          <a:bodyPr wrap="square">
            <a:spAutoFit/>
          </a:bodyPr>
          <a:lstStyle/>
          <a:p>
            <a:pPr marL="342900" indent="-342900">
              <a:lnSpc>
                <a:spcPct val="120000"/>
              </a:lnSpc>
              <a:buFont typeface="Wingdings" panose="05000000000000000000" pitchFamily="2" charset="2"/>
              <a:buChar char="l"/>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O2O</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模式的关键点是在网上寻找消费者，然后将他们带到现实的商店中，它是支付模式和为店主创造客流量的一种结合</a:t>
            </a:r>
          </a:p>
          <a:p>
            <a:pPr marL="342900" indent="-342900">
              <a:lnSpc>
                <a:spcPct val="120000"/>
              </a:lnSpc>
              <a:buFont typeface="Wingdings" panose="05000000000000000000" pitchFamily="2" charset="2"/>
              <a:buChar char="l"/>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O2O</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模式更偏向于线下，更利于消费者，让消费者感觉消费的比较踏实</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7" name="Freeform 26"/>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grpSp>
        <p:nvGrpSpPr>
          <p:cNvPr id="8" name="Group 98"/>
          <p:cNvGrpSpPr/>
          <p:nvPr/>
        </p:nvGrpSpPr>
        <p:grpSpPr>
          <a:xfrm>
            <a:off x="1010731" y="2087467"/>
            <a:ext cx="4042235" cy="404223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10" name="Rectangle 18"/>
            <p:cNvSpPr/>
            <p:nvPr/>
          </p:nvSpPr>
          <p:spPr>
            <a:xfrm>
              <a:off x="928662" y="1714494"/>
              <a:ext cx="1124346" cy="438581"/>
            </a:xfrm>
            <a:prstGeom prst="rect">
              <a:avLst/>
            </a:prstGeom>
          </p:spPr>
          <p:txBody>
            <a:bodyPr wrap="none">
              <a:spAutoFit/>
            </a:bodyPr>
            <a:lstStyle/>
            <a:p>
              <a:r>
                <a:rPr lang="en-US" sz="3200" b="1"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Idea..?</a:t>
              </a:r>
            </a:p>
          </p:txBody>
        </p:sp>
        <p:grpSp>
          <p:nvGrpSpPr>
            <p:cNvPr id="11" name="Group 19"/>
            <p:cNvGrpSpPr/>
            <p:nvPr/>
          </p:nvGrpSpPr>
          <p:grpSpPr>
            <a:xfrm>
              <a:off x="543090" y="2405823"/>
              <a:ext cx="2329721" cy="1766692"/>
              <a:chOff x="543090" y="2405823"/>
              <a:chExt cx="2329721" cy="1766692"/>
            </a:xfrm>
          </p:grpSpPr>
          <p:sp>
            <p:nvSpPr>
              <p:cNvPr id="12" name="Freeform 7"/>
              <p:cNvSpPr>
                <a:spLocks/>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3" name="Freeform 8"/>
              <p:cNvSpPr>
                <a:spLocks/>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4" name="Freeform 9"/>
              <p:cNvSpPr>
                <a:spLocks/>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5" name="Freeform 10"/>
              <p:cNvSpPr>
                <a:spLocks/>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6" name="Freeform 12"/>
              <p:cNvSpPr>
                <a:spLocks/>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7" name="Freeform 13"/>
              <p:cNvSpPr>
                <a:spLocks/>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8" name="Freeform 14"/>
              <p:cNvSpPr>
                <a:spLocks/>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9" name="Freeform 15"/>
              <p:cNvSpPr>
                <a:spLocks/>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0" name="Freeform 16"/>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1"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2" name="Freeform 18"/>
              <p:cNvSpPr>
                <a:spLocks/>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3" name="Freeform 19"/>
              <p:cNvSpPr>
                <a:spLocks/>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4" name="Freeform 20"/>
              <p:cNvSpPr>
                <a:spLocks/>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5" name="Freeform 21"/>
              <p:cNvSpPr>
                <a:spLocks/>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6" name="Freeform 22"/>
              <p:cNvSpPr>
                <a:spLocks/>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7"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8" name="Freeform 24"/>
              <p:cNvSpPr>
                <a:spLocks/>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9" name="Freeform 25"/>
              <p:cNvSpPr>
                <a:spLocks/>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0" name="Freeform 26"/>
              <p:cNvSpPr>
                <a:spLocks/>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1" name="Freeform 27"/>
              <p:cNvSpPr>
                <a:spLocks/>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2" name="Freeform 28"/>
              <p:cNvSpPr>
                <a:spLocks/>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3"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4" name="Freeform 30"/>
              <p:cNvSpPr>
                <a:spLocks/>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5" name="Freeform 31"/>
              <p:cNvSpPr>
                <a:spLocks/>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6" name="Freeform 33"/>
              <p:cNvSpPr>
                <a:spLocks/>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7" name="Freeform 34"/>
              <p:cNvSpPr>
                <a:spLocks/>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8" name="Freeform 35"/>
              <p:cNvSpPr>
                <a:spLocks/>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9" name="Freeform 36"/>
              <p:cNvSpPr>
                <a:spLocks/>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0" name="Rectangle 37"/>
              <p:cNvSpPr>
                <a:spLocks noChangeArrowheads="1"/>
              </p:cNvSpPr>
              <p:nvPr/>
            </p:nvSpPr>
            <p:spPr bwMode="auto">
              <a:xfrm rot="1800000">
                <a:off x="1476585" y="2531148"/>
                <a:ext cx="1081824" cy="823076"/>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1" name="Freeform 40"/>
              <p:cNvSpPr>
                <a:spLocks/>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2" name="Freeform 59"/>
              <p:cNvSpPr>
                <a:spLocks/>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3" name="Freeform 60"/>
              <p:cNvSpPr>
                <a:spLocks/>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4" name="Freeform 61"/>
              <p:cNvSpPr>
                <a:spLocks/>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5" name="Freeform 62"/>
              <p:cNvSpPr>
                <a:spLocks/>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6" name="Freeform 63"/>
              <p:cNvSpPr>
                <a:spLocks/>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7" name="Freeform 64"/>
              <p:cNvSpPr>
                <a:spLocks/>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8" name="Freeform 65"/>
              <p:cNvSpPr>
                <a:spLocks/>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9"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0" name="Freeform 67"/>
              <p:cNvSpPr>
                <a:spLocks/>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1" name="Freeform 68"/>
              <p:cNvSpPr>
                <a:spLocks/>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2" name="Freeform 69"/>
              <p:cNvSpPr>
                <a:spLocks/>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3" name="Freeform 70"/>
              <p:cNvSpPr>
                <a:spLocks/>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4" name="Freeform 71"/>
              <p:cNvSpPr>
                <a:spLocks/>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5"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6" name="Freeform 73"/>
              <p:cNvSpPr>
                <a:spLocks/>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7" name="Freeform 74"/>
              <p:cNvSpPr>
                <a:spLocks/>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8"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9"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0" name="Freeform 77"/>
              <p:cNvSpPr>
                <a:spLocks/>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1" name="Freeform 78"/>
              <p:cNvSpPr>
                <a:spLocks/>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2" name="Freeform 79"/>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3"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4" name="Freeform 150"/>
              <p:cNvSpPr>
                <a:spLocks/>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5" name="Freeform 151"/>
              <p:cNvSpPr>
                <a:spLocks/>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6" name="Freeform 152"/>
              <p:cNvSpPr>
                <a:spLocks/>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7" name="Freeform 153"/>
              <p:cNvSpPr>
                <a:spLocks/>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8"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9" name="Freeform 155"/>
              <p:cNvSpPr>
                <a:spLocks/>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0" name="Freeform 156"/>
              <p:cNvSpPr>
                <a:spLocks/>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1" name="Freeform 157"/>
              <p:cNvSpPr>
                <a:spLocks/>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2" name="Freeform 158"/>
              <p:cNvSpPr>
                <a:spLocks/>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3"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4" name="Freeform 160"/>
              <p:cNvSpPr>
                <a:spLocks/>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5" name="Freeform 161"/>
              <p:cNvSpPr>
                <a:spLocks/>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6" name="Freeform 190"/>
              <p:cNvSpPr>
                <a:spLocks/>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7"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8"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9"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0"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cxnSp>
            <p:nvCxnSpPr>
              <p:cNvPr id="81" name="Straight Connector 89"/>
              <p:cNvCxnSpPr>
                <a:stCxn id="77" idx="2"/>
                <a:endCxn id="78"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85" name="Rectangle 16"/>
          <p:cNvSpPr/>
          <p:nvPr/>
        </p:nvSpPr>
        <p:spPr>
          <a:xfrm>
            <a:off x="6292223" y="5663063"/>
            <a:ext cx="4042235" cy="587469"/>
          </a:xfrm>
          <a:prstGeom prst="rect">
            <a:avLst/>
          </a:prstGeom>
        </p:spPr>
        <p:txBody>
          <a:bodyPr wrap="square">
            <a:spAutoFit/>
          </a:bodyPr>
          <a:lstStyle/>
          <a:p>
            <a:pPr algn="ctr">
              <a:lnSpc>
                <a:spcPct val="120000"/>
              </a:lnSpc>
            </a:pPr>
            <a:r>
              <a:rPr lang="en-US" altLang="zh-CN" sz="1400" dirty="0">
                <a:solidFill>
                  <a:srgbClr val="524F6A"/>
                </a:solidFill>
                <a:latin typeface="微软雅黑" panose="020B0503020204020204" pitchFamily="34" charset="-122"/>
                <a:ea typeface="微软雅黑" panose="020B0503020204020204" pitchFamily="34" charset="-122"/>
                <a:cs typeface="Open Sans Light" pitchFamily="34" charset="0"/>
              </a:rPr>
              <a:t>O2O</a:t>
            </a:r>
            <a:r>
              <a:rPr lang="zh-CN" altLang="en-US" sz="1400" dirty="0">
                <a:solidFill>
                  <a:srgbClr val="524F6A"/>
                </a:solidFill>
                <a:latin typeface="微软雅黑" panose="020B0503020204020204" pitchFamily="34" charset="-122"/>
                <a:ea typeface="微软雅黑" panose="020B0503020204020204" pitchFamily="34" charset="-122"/>
                <a:cs typeface="Open Sans Light" pitchFamily="34" charset="0"/>
              </a:rPr>
              <a:t>模式里面做得比较好的企业有</a:t>
            </a:r>
            <a:endParaRPr lang="en-US" altLang="zh-CN" sz="1400" dirty="0">
              <a:solidFill>
                <a:srgbClr val="524F6A"/>
              </a:solidFill>
              <a:latin typeface="微软雅黑" panose="020B0503020204020204" pitchFamily="34" charset="-122"/>
              <a:ea typeface="微软雅黑" panose="020B0503020204020204" pitchFamily="34" charset="-122"/>
              <a:cs typeface="Open Sans Light" pitchFamily="34" charset="0"/>
            </a:endParaRPr>
          </a:p>
          <a:p>
            <a:pPr algn="ctr">
              <a:lnSpc>
                <a:spcPct val="120000"/>
              </a:lnSpc>
            </a:pPr>
            <a:r>
              <a:rPr lang="zh-CN" altLang="en-US" sz="1400" dirty="0">
                <a:solidFill>
                  <a:srgbClr val="524F6A"/>
                </a:solidFill>
                <a:latin typeface="微软雅黑" panose="020B0503020204020204" pitchFamily="34" charset="-122"/>
                <a:ea typeface="微软雅黑" panose="020B0503020204020204" pitchFamily="34" charset="-122"/>
                <a:cs typeface="Open Sans Light" pitchFamily="34" charset="0"/>
              </a:rPr>
              <a:t>美团、绫致、佐卡伊、上品折扣、居然之家等</a:t>
            </a:r>
            <a:endParaRPr lang="en-US" sz="1400" dirty="0">
              <a:solidFill>
                <a:srgbClr val="524F6A"/>
              </a:solidFill>
              <a:latin typeface="微软雅黑" panose="020B0503020204020204" pitchFamily="34" charset="-122"/>
              <a:ea typeface="微软雅黑" panose="020B0503020204020204" pitchFamily="34" charset="-122"/>
              <a:cs typeface="Open Sans Light" pitchFamily="34" charset="0"/>
            </a:endParaRPr>
          </a:p>
        </p:txBody>
      </p:sp>
      <p:sp>
        <p:nvSpPr>
          <p:cNvPr id="93" name="文本框 92">
            <a:extLst>
              <a:ext uri="{FF2B5EF4-FFF2-40B4-BE49-F238E27FC236}">
                <a16:creationId xmlns:a16="http://schemas.microsoft.com/office/drawing/2014/main" id="{1722F67D-F235-46FD-99BD-87B656ADECBC}"/>
              </a:ext>
            </a:extLst>
          </p:cNvPr>
          <p:cNvSpPr txBox="1"/>
          <p:nvPr/>
        </p:nvSpPr>
        <p:spPr>
          <a:xfrm>
            <a:off x="4038977" y="527946"/>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O2O</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94" name="文本框 93">
            <a:extLst>
              <a:ext uri="{FF2B5EF4-FFF2-40B4-BE49-F238E27FC236}">
                <a16:creationId xmlns:a16="http://schemas.microsoft.com/office/drawing/2014/main" id="{E826E316-6E5B-487C-815A-FB83FA542B4E}"/>
              </a:ext>
            </a:extLst>
          </p:cNvPr>
          <p:cNvSpPr txBox="1"/>
          <p:nvPr/>
        </p:nvSpPr>
        <p:spPr>
          <a:xfrm>
            <a:off x="4815140" y="1024632"/>
            <a:ext cx="2819021" cy="461665"/>
          </a:xfrm>
          <a:prstGeom prst="rect">
            <a:avLst/>
          </a:prstGeom>
          <a:noFill/>
        </p:spPr>
        <p:txBody>
          <a:bodyPr wrap="square" rtlCol="0">
            <a:spAutoFit/>
          </a:bodyPr>
          <a:lstStyle/>
          <a:p>
            <a:r>
              <a:rPr lang="en-US" altLang="zh-CN" sz="2400" dirty="0">
                <a:solidFill>
                  <a:srgbClr val="1B6AA2"/>
                </a:solidFill>
                <a:latin typeface="微软雅黑" panose="020B0503020204020204" pitchFamily="34" charset="-122"/>
                <a:ea typeface="微软雅黑" panose="020B0503020204020204" pitchFamily="34" charset="-122"/>
              </a:rPr>
              <a:t>Online To Offline</a:t>
            </a:r>
            <a:endParaRPr lang="zh-CN" altLang="en-US" sz="2400" dirty="0">
              <a:solidFill>
                <a:srgbClr val="1B6AA2"/>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93341C60-0A1A-49A3-A4D6-B5C4A2B77FFE}"/>
              </a:ext>
            </a:extLst>
          </p:cNvPr>
          <p:cNvPicPr>
            <a:picLocks noChangeAspect="1"/>
          </p:cNvPicPr>
          <p:nvPr/>
        </p:nvPicPr>
        <p:blipFill>
          <a:blip r:embed="rId2"/>
          <a:stretch>
            <a:fillRect/>
          </a:stretch>
        </p:blipFill>
        <p:spPr>
          <a:xfrm>
            <a:off x="6487501" y="3804897"/>
            <a:ext cx="3651678" cy="1685390"/>
          </a:xfrm>
          <a:prstGeom prst="rect">
            <a:avLst/>
          </a:prstGeom>
        </p:spPr>
      </p:pic>
    </p:spTree>
    <p:extLst>
      <p:ext uri="{BB962C8B-B14F-4D97-AF65-F5344CB8AC3E}">
        <p14:creationId xmlns:p14="http://schemas.microsoft.com/office/powerpoint/2010/main" val="3031380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7132344" y="3956020"/>
            <a:ext cx="2990549"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5674246" y="438555"/>
            <a:ext cx="3985530" cy="1224118"/>
          </a:xfrm>
          <a:prstGeom prst="rect">
            <a:avLst/>
          </a:prstGeom>
          <a:noFill/>
        </p:spPr>
        <p:txBody>
          <a:bodyPr wrap="square" rtlCol="0">
            <a:spAutoFit/>
          </a:bodyPr>
          <a:lstStyle/>
          <a:p>
            <a:pPr>
              <a:lnSpc>
                <a:spcPct val="120000"/>
              </a:lnSpc>
            </a:pPr>
            <a:r>
              <a:rPr lang="zh-CN" altLang="en-US" sz="3200" b="1" dirty="0">
                <a:solidFill>
                  <a:srgbClr val="524F6A"/>
                </a:solidFill>
                <a:latin typeface="微软雅黑" panose="020B0503020204020204" pitchFamily="34" charset="-122"/>
                <a:ea typeface="微软雅黑" panose="020B0503020204020204" pitchFamily="34" charset="-122"/>
              </a:rPr>
              <a:t>居然之家</a:t>
            </a:r>
            <a:endParaRPr lang="en-US" altLang="zh-CN" sz="3200" b="1" dirty="0">
              <a:solidFill>
                <a:srgbClr val="524F6A"/>
              </a:solidFill>
              <a:latin typeface="微软雅黑" panose="020B0503020204020204" pitchFamily="34" charset="-122"/>
              <a:ea typeface="微软雅黑" panose="020B0503020204020204" pitchFamily="34" charset="-122"/>
            </a:endParaRPr>
          </a:p>
          <a:p>
            <a:pPr>
              <a:lnSpc>
                <a:spcPct val="120000"/>
              </a:lnSpc>
            </a:pPr>
            <a:r>
              <a:rPr lang="en-US" altLang="zh-CN" sz="3200" b="1" dirty="0">
                <a:solidFill>
                  <a:srgbClr val="524F6A"/>
                </a:solidFill>
                <a:latin typeface="微软雅黑" panose="020B0503020204020204" pitchFamily="34" charset="-122"/>
                <a:ea typeface="微软雅黑" panose="020B0503020204020204" pitchFamily="34" charset="-122"/>
              </a:rPr>
              <a:t>O2O</a:t>
            </a:r>
            <a:r>
              <a:rPr lang="zh-CN" altLang="en-US" sz="3200" b="1" dirty="0">
                <a:solidFill>
                  <a:srgbClr val="524F6A"/>
                </a:solidFill>
                <a:latin typeface="微软雅黑" panose="020B0503020204020204" pitchFamily="34" charset="-122"/>
                <a:ea typeface="微软雅黑" panose="020B0503020204020204" pitchFamily="34" charset="-122"/>
              </a:rPr>
              <a:t>的经营模式</a:t>
            </a:r>
          </a:p>
        </p:txBody>
      </p:sp>
      <p:sp>
        <p:nvSpPr>
          <p:cNvPr id="34" name="Rectangle 14"/>
          <p:cNvSpPr/>
          <p:nvPr/>
        </p:nvSpPr>
        <p:spPr>
          <a:xfrm>
            <a:off x="5667281" y="1720535"/>
            <a:ext cx="5760371" cy="1993366"/>
          </a:xfrm>
          <a:prstGeom prst="rect">
            <a:avLst/>
          </a:prstGeom>
        </p:spPr>
        <p:txBody>
          <a:bodyPr wrap="square">
            <a:spAutoFit/>
          </a:bodyPr>
          <a:lstStyle/>
          <a:p>
            <a:pPr marL="285750" indent="-285750">
              <a:lnSpc>
                <a:spcPct val="120000"/>
              </a:lnSpc>
              <a:spcAft>
                <a:spcPts val="1000"/>
              </a:spcAft>
              <a:buFont typeface="Wingdings" panose="05000000000000000000" pitchFamily="2" charset="2"/>
              <a:buChar char="l"/>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第一，大举兴建线下店。因为消费者的消费习惯是会去线下体验再去线上购物，而且消费者对家居这方面比较看重的是体验、物流服务和价值</a:t>
            </a:r>
          </a:p>
          <a:p>
            <a:pPr marL="285750" indent="-285750">
              <a:lnSpc>
                <a:spcPct val="120000"/>
              </a:lnSpc>
              <a:spcAft>
                <a:spcPts val="1000"/>
              </a:spcAft>
              <a:buFont typeface="Wingdings" panose="05000000000000000000" pitchFamily="2" charset="2"/>
              <a:buChar char="l"/>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第二，搭建全新架构</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家居服务平台“设计家”。通过线下门店的优质体验吸引消费者去自己的设计家进行选购消费，而设计家的目的是连通线上线下的设计大平台</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266846"/>
            <a:ext cx="12222626" cy="1591153"/>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733722" y="5805511"/>
            <a:ext cx="10693930" cy="728982"/>
          </a:xfrm>
          <a:prstGeom prst="rect">
            <a:avLst/>
          </a:prstGeom>
        </p:spPr>
        <p:txBody>
          <a:bodyPr wrap="squar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居然之家是一家主要为顾客提供设计、材料、家具、家居用品及饰品等“一站式”服务，融家装设计中心、家具建材品牌专卖店、建材超市、家居商场等多种业态为一体的大型家居建材主题购物中心</a:t>
            </a: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 name="图片 1">
            <a:extLst>
              <a:ext uri="{FF2B5EF4-FFF2-40B4-BE49-F238E27FC236}">
                <a16:creationId xmlns:a16="http://schemas.microsoft.com/office/drawing/2014/main" id="{644BB7B8-DE65-42E0-9B49-58C467751CE4}"/>
              </a:ext>
            </a:extLst>
          </p:cNvPr>
          <p:cNvPicPr>
            <a:picLocks noChangeAspect="1"/>
          </p:cNvPicPr>
          <p:nvPr/>
        </p:nvPicPr>
        <p:blipFill>
          <a:blip r:embed="rId2"/>
          <a:stretch>
            <a:fillRect/>
          </a:stretch>
        </p:blipFill>
        <p:spPr>
          <a:xfrm>
            <a:off x="885121" y="323507"/>
            <a:ext cx="4260620" cy="5228943"/>
          </a:xfrm>
          <a:prstGeom prst="rect">
            <a:avLst/>
          </a:prstGeom>
          <a:solidFill>
            <a:srgbClr val="48B49C"/>
          </a:solidFill>
          <a:ln w="76200">
            <a:solidFill>
              <a:srgbClr val="1B6AA2"/>
            </a:solidFill>
          </a:ln>
        </p:spPr>
      </p:pic>
    </p:spTree>
    <p:extLst>
      <p:ext uri="{BB962C8B-B14F-4D97-AF65-F5344CB8AC3E}">
        <p14:creationId xmlns:p14="http://schemas.microsoft.com/office/powerpoint/2010/main" val="1302889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NO.5</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电子商务其他模式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5282803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9" y="553568"/>
            <a:ext cx="4390754" cy="584775"/>
          </a:xfrm>
          <a:prstGeom prst="rect">
            <a:avLst/>
          </a:prstGeom>
          <a:noFill/>
        </p:spPr>
        <p:txBody>
          <a:bodyPr wrap="square" rtlCol="0">
            <a:spAutoFit/>
          </a:bodyPr>
          <a:lstStyle/>
          <a:p>
            <a:pPr marL="514350" indent="-51435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电子商务其他模式</a:t>
            </a:r>
          </a:p>
        </p:txBody>
      </p:sp>
      <p:sp>
        <p:nvSpPr>
          <p:cNvPr id="5" name="文本框 4"/>
          <p:cNvSpPr txBox="1"/>
          <p:nvPr/>
        </p:nvSpPr>
        <p:spPr>
          <a:xfrm>
            <a:off x="1956260" y="5843419"/>
            <a:ext cx="8243746" cy="523220"/>
          </a:xfrm>
          <a:prstGeom prst="rect">
            <a:avLst/>
          </a:prstGeom>
          <a:noFill/>
        </p:spPr>
        <p:txBody>
          <a:bodyPr wrap="square" rtlCol="0">
            <a:spAutoFit/>
          </a:bodyPr>
          <a:lstStyle/>
          <a:p>
            <a:r>
              <a:rPr lang="zh-CN" altLang="en-US" sz="2800" b="1" dirty="0">
                <a:solidFill>
                  <a:srgbClr val="FFC353"/>
                </a:solidFill>
                <a:latin typeface="微软雅黑" panose="020B0503020204020204" pitchFamily="34" charset="-122"/>
                <a:ea typeface="微软雅黑" panose="020B0503020204020204" pitchFamily="34" charset="-122"/>
              </a:rPr>
              <a:t>电子商务还包括</a:t>
            </a:r>
            <a:r>
              <a:rPr lang="en-US" altLang="zh-CN" sz="2800" b="1" dirty="0">
                <a:solidFill>
                  <a:srgbClr val="FFC353"/>
                </a:solidFill>
                <a:latin typeface="微软雅黑" panose="020B0503020204020204" pitchFamily="34" charset="-122"/>
                <a:ea typeface="微软雅黑" panose="020B0503020204020204" pitchFamily="34" charset="-122"/>
              </a:rPr>
              <a:t>C2B</a:t>
            </a:r>
            <a:r>
              <a:rPr lang="zh-CN" altLang="en-US" sz="2800" b="1" dirty="0">
                <a:solidFill>
                  <a:srgbClr val="FFC353"/>
                </a:solidFill>
                <a:latin typeface="微软雅黑" panose="020B0503020204020204" pitchFamily="34" charset="-122"/>
                <a:ea typeface="微软雅黑" panose="020B0503020204020204" pitchFamily="34" charset="-122"/>
              </a:rPr>
              <a:t>模式、</a:t>
            </a:r>
            <a:r>
              <a:rPr lang="en-US" altLang="zh-CN" sz="2800" b="1" dirty="0">
                <a:solidFill>
                  <a:srgbClr val="FFC353"/>
                </a:solidFill>
                <a:latin typeface="微软雅黑" panose="020B0503020204020204" pitchFamily="34" charset="-122"/>
                <a:ea typeface="微软雅黑" panose="020B0503020204020204" pitchFamily="34" charset="-122"/>
              </a:rPr>
              <a:t>G2C</a:t>
            </a:r>
            <a:r>
              <a:rPr lang="zh-CN" altLang="en-US" sz="2800" b="1" dirty="0">
                <a:solidFill>
                  <a:srgbClr val="FFC353"/>
                </a:solidFill>
                <a:latin typeface="微软雅黑" panose="020B0503020204020204" pitchFamily="34" charset="-122"/>
                <a:ea typeface="微软雅黑" panose="020B0503020204020204" pitchFamily="34" charset="-122"/>
              </a:rPr>
              <a:t>模式、</a:t>
            </a:r>
            <a:r>
              <a:rPr lang="en-US" altLang="zh-CN" sz="2800" b="1" dirty="0">
                <a:solidFill>
                  <a:srgbClr val="FFC353"/>
                </a:solidFill>
                <a:latin typeface="微软雅黑" panose="020B0503020204020204" pitchFamily="34" charset="-122"/>
                <a:ea typeface="微软雅黑" panose="020B0503020204020204" pitchFamily="34" charset="-122"/>
              </a:rPr>
              <a:t>B2B2C</a:t>
            </a:r>
            <a:r>
              <a:rPr lang="zh-CN" altLang="en-US" sz="2800" b="1" dirty="0">
                <a:solidFill>
                  <a:srgbClr val="FFC353"/>
                </a:solidFill>
                <a:latin typeface="微软雅黑" panose="020B0503020204020204" pitchFamily="34" charset="-122"/>
                <a:ea typeface="微软雅黑" panose="020B0503020204020204" pitchFamily="34" charset="-122"/>
              </a:rPr>
              <a:t>模式</a:t>
            </a:r>
          </a:p>
        </p:txBody>
      </p:sp>
      <p:sp>
        <p:nvSpPr>
          <p:cNvPr id="6" name="矩形 5"/>
          <p:cNvSpPr/>
          <p:nvPr/>
        </p:nvSpPr>
        <p:spPr>
          <a:xfrm>
            <a:off x="-1" y="1960878"/>
            <a:ext cx="12192001" cy="332161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7" name="组合 6"/>
          <p:cNvGrpSpPr/>
          <p:nvPr/>
        </p:nvGrpSpPr>
        <p:grpSpPr>
          <a:xfrm>
            <a:off x="1382593" y="2312877"/>
            <a:ext cx="2810972" cy="2778426"/>
            <a:chOff x="2138399" y="-4521600"/>
            <a:chExt cx="2810972" cy="2778426"/>
          </a:xfrm>
        </p:grpSpPr>
        <p:sp>
          <p:nvSpPr>
            <p:cNvPr id="8" name="矩形 7"/>
            <p:cNvSpPr/>
            <p:nvPr/>
          </p:nvSpPr>
          <p:spPr>
            <a:xfrm>
              <a:off x="2138399" y="-4521600"/>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rcRect l="1519" t="18675" r="2994" b="18675"/>
            <a:stretch>
              <a:fillRect/>
            </a:stretch>
          </p:blipFill>
          <p:spPr>
            <a:xfrm>
              <a:off x="2138399" y="-4515610"/>
              <a:ext cx="2810972" cy="1383223"/>
            </a:xfrm>
            <a:custGeom>
              <a:avLst/>
              <a:gdLst>
                <a:gd name="connsiteX0" fmla="*/ 0 w 2810972"/>
                <a:gd name="connsiteY0" fmla="*/ 0 h 1383223"/>
                <a:gd name="connsiteX1" fmla="*/ 2810972 w 2810972"/>
                <a:gd name="connsiteY1" fmla="*/ 0 h 1383223"/>
                <a:gd name="connsiteX2" fmla="*/ 2810972 w 2810972"/>
                <a:gd name="connsiteY2" fmla="*/ 1383223 h 1383223"/>
                <a:gd name="connsiteX3" fmla="*/ 0 w 2810972"/>
                <a:gd name="connsiteY3" fmla="*/ 1383223 h 1383223"/>
              </a:gdLst>
              <a:ahLst/>
              <a:cxnLst>
                <a:cxn ang="0">
                  <a:pos x="connsiteX0" y="connsiteY0"/>
                </a:cxn>
                <a:cxn ang="0">
                  <a:pos x="connsiteX1" y="connsiteY1"/>
                </a:cxn>
                <a:cxn ang="0">
                  <a:pos x="connsiteX2" y="connsiteY2"/>
                </a:cxn>
                <a:cxn ang="0">
                  <a:pos x="connsiteX3" y="connsiteY3"/>
                </a:cxn>
              </a:cxnLst>
              <a:rect l="l" t="t" r="r" b="b"/>
              <a:pathLst>
                <a:path w="2810972" h="1383223">
                  <a:moveTo>
                    <a:pt x="0" y="0"/>
                  </a:moveTo>
                  <a:lnTo>
                    <a:pt x="2810972" y="0"/>
                  </a:lnTo>
                  <a:lnTo>
                    <a:pt x="2810972" y="1383223"/>
                  </a:lnTo>
                  <a:lnTo>
                    <a:pt x="0" y="1383223"/>
                  </a:lnTo>
                  <a:close/>
                </a:path>
              </a:pathLst>
            </a:custGeom>
          </p:spPr>
        </p:pic>
      </p:grpSp>
      <p:grpSp>
        <p:nvGrpSpPr>
          <p:cNvPr id="10" name="组合 9"/>
          <p:cNvGrpSpPr/>
          <p:nvPr/>
        </p:nvGrpSpPr>
        <p:grpSpPr>
          <a:xfrm>
            <a:off x="4680684" y="2312877"/>
            <a:ext cx="2810972" cy="2778426"/>
            <a:chOff x="-3491051" y="4534196"/>
            <a:chExt cx="2810972" cy="2778426"/>
          </a:xfrm>
        </p:grpSpPr>
        <p:sp>
          <p:nvSpPr>
            <p:cNvPr id="11" name="矩形 10"/>
            <p:cNvSpPr/>
            <p:nvPr/>
          </p:nvSpPr>
          <p:spPr>
            <a:xfrm>
              <a:off x="-3491051" y="4534196"/>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rcRect b="49867"/>
            <a:stretch>
              <a:fillRect/>
            </a:stretch>
          </p:blipFill>
          <p:spPr>
            <a:xfrm>
              <a:off x="-3491051" y="4540907"/>
              <a:ext cx="2794898" cy="1401167"/>
            </a:xfrm>
            <a:custGeom>
              <a:avLst/>
              <a:gdLst>
                <a:gd name="connsiteX0" fmla="*/ 0 w 2771054"/>
                <a:gd name="connsiteY0" fmla="*/ 0 h 1389213"/>
                <a:gd name="connsiteX1" fmla="*/ 2771054 w 2771054"/>
                <a:gd name="connsiteY1" fmla="*/ 0 h 1389213"/>
                <a:gd name="connsiteX2" fmla="*/ 2771054 w 2771054"/>
                <a:gd name="connsiteY2" fmla="*/ 1389213 h 1389213"/>
                <a:gd name="connsiteX3" fmla="*/ 0 w 2771054"/>
                <a:gd name="connsiteY3" fmla="*/ 1389213 h 1389213"/>
              </a:gdLst>
              <a:ahLst/>
              <a:cxnLst>
                <a:cxn ang="0">
                  <a:pos x="connsiteX0" y="connsiteY0"/>
                </a:cxn>
                <a:cxn ang="0">
                  <a:pos x="connsiteX1" y="connsiteY1"/>
                </a:cxn>
                <a:cxn ang="0">
                  <a:pos x="connsiteX2" y="connsiteY2"/>
                </a:cxn>
                <a:cxn ang="0">
                  <a:pos x="connsiteX3" y="connsiteY3"/>
                </a:cxn>
              </a:cxnLst>
              <a:rect l="l" t="t" r="r" b="b"/>
              <a:pathLst>
                <a:path w="2771054" h="1389213">
                  <a:moveTo>
                    <a:pt x="0" y="0"/>
                  </a:moveTo>
                  <a:lnTo>
                    <a:pt x="2771054" y="0"/>
                  </a:lnTo>
                  <a:lnTo>
                    <a:pt x="2771054" y="1389213"/>
                  </a:lnTo>
                  <a:lnTo>
                    <a:pt x="0" y="1389213"/>
                  </a:lnTo>
                  <a:close/>
                </a:path>
              </a:pathLst>
            </a:custGeom>
          </p:spPr>
        </p:pic>
      </p:grpSp>
      <p:grpSp>
        <p:nvGrpSpPr>
          <p:cNvPr id="13" name="组合 12"/>
          <p:cNvGrpSpPr/>
          <p:nvPr/>
        </p:nvGrpSpPr>
        <p:grpSpPr>
          <a:xfrm>
            <a:off x="7998435" y="2312877"/>
            <a:ext cx="2810972" cy="2778426"/>
            <a:chOff x="-3518975" y="3327394"/>
            <a:chExt cx="2810972" cy="2778426"/>
          </a:xfrm>
        </p:grpSpPr>
        <p:sp>
          <p:nvSpPr>
            <p:cNvPr id="14" name="矩形 13"/>
            <p:cNvSpPr/>
            <p:nvPr/>
          </p:nvSpPr>
          <p:spPr>
            <a:xfrm>
              <a:off x="-3518975" y="3327394"/>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rcRect l="2282" t="27373" r="2282" b="27373"/>
            <a:stretch>
              <a:fillRect/>
            </a:stretch>
          </p:blipFill>
          <p:spPr>
            <a:xfrm>
              <a:off x="-3518975" y="3327394"/>
              <a:ext cx="2810972" cy="1399535"/>
            </a:xfrm>
            <a:custGeom>
              <a:avLst/>
              <a:gdLst>
                <a:gd name="connsiteX0" fmla="*/ 0 w 2810972"/>
                <a:gd name="connsiteY0" fmla="*/ 0 h 1399535"/>
                <a:gd name="connsiteX1" fmla="*/ 2810972 w 2810972"/>
                <a:gd name="connsiteY1" fmla="*/ 0 h 1399535"/>
                <a:gd name="connsiteX2" fmla="*/ 2810972 w 2810972"/>
                <a:gd name="connsiteY2" fmla="*/ 1399535 h 1399535"/>
                <a:gd name="connsiteX3" fmla="*/ 0 w 2810972"/>
                <a:gd name="connsiteY3" fmla="*/ 1399535 h 1399535"/>
              </a:gdLst>
              <a:ahLst/>
              <a:cxnLst>
                <a:cxn ang="0">
                  <a:pos x="connsiteX0" y="connsiteY0"/>
                </a:cxn>
                <a:cxn ang="0">
                  <a:pos x="connsiteX1" y="connsiteY1"/>
                </a:cxn>
                <a:cxn ang="0">
                  <a:pos x="connsiteX2" y="connsiteY2"/>
                </a:cxn>
                <a:cxn ang="0">
                  <a:pos x="connsiteX3" y="connsiteY3"/>
                </a:cxn>
              </a:cxnLst>
              <a:rect l="l" t="t" r="r" b="b"/>
              <a:pathLst>
                <a:path w="2810972" h="1399535">
                  <a:moveTo>
                    <a:pt x="0" y="0"/>
                  </a:moveTo>
                  <a:lnTo>
                    <a:pt x="2810972" y="0"/>
                  </a:lnTo>
                  <a:lnTo>
                    <a:pt x="2810972" y="1399535"/>
                  </a:lnTo>
                  <a:lnTo>
                    <a:pt x="0" y="1399535"/>
                  </a:lnTo>
                  <a:close/>
                </a:path>
              </a:pathLst>
            </a:custGeom>
          </p:spPr>
        </p:pic>
      </p:grpSp>
      <p:grpSp>
        <p:nvGrpSpPr>
          <p:cNvPr id="16" name="组合 15"/>
          <p:cNvGrpSpPr/>
          <p:nvPr/>
        </p:nvGrpSpPr>
        <p:grpSpPr>
          <a:xfrm>
            <a:off x="1382593" y="3887771"/>
            <a:ext cx="2665220" cy="738664"/>
            <a:chOff x="1087630" y="4341570"/>
            <a:chExt cx="2665220" cy="738664"/>
          </a:xfrm>
        </p:grpSpPr>
        <p:sp>
          <p:nvSpPr>
            <p:cNvPr id="17" name="文本框 16"/>
            <p:cNvSpPr txBox="1"/>
            <p:nvPr/>
          </p:nvSpPr>
          <p:spPr>
            <a:xfrm>
              <a:off x="2406681" y="4341570"/>
              <a:ext cx="1346169" cy="400110"/>
            </a:xfrm>
            <a:prstGeom prst="rect">
              <a:avLst/>
            </a:prstGeom>
            <a:noFill/>
          </p:spPr>
          <p:txBody>
            <a:bodyPr wrap="square" rtlCol="0">
              <a:spAutoFit/>
            </a:bodyPr>
            <a:lstStyle/>
            <a:p>
              <a:pPr algn="r"/>
              <a:r>
                <a:rPr lang="en-US" altLang="zh-CN" sz="2000" dirty="0">
                  <a:solidFill>
                    <a:srgbClr val="524F6A"/>
                  </a:solidFill>
                  <a:latin typeface="微软雅黑" panose="020B0503020204020204" pitchFamily="34" charset="-122"/>
                  <a:ea typeface="微软雅黑" panose="020B0503020204020204" pitchFamily="34" charset="-122"/>
                </a:rPr>
                <a:t>C2B</a:t>
              </a:r>
              <a:endParaRPr lang="zh-CN" altLang="en-US" sz="2000" dirty="0">
                <a:solidFill>
                  <a:srgbClr val="524F6A"/>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087630" y="4741680"/>
              <a:ext cx="2665220" cy="338554"/>
            </a:xfrm>
            <a:prstGeom prst="rect">
              <a:avLst/>
            </a:prstGeom>
            <a:noFill/>
          </p:spPr>
          <p:txBody>
            <a:bodyPr wrap="square" rtlCol="0">
              <a:spAutoFit/>
            </a:bodyPr>
            <a:lstStyle/>
            <a:p>
              <a:pPr algn="r"/>
              <a:r>
                <a:rPr lang="en-US" altLang="zh-CN" sz="1600" dirty="0">
                  <a:solidFill>
                    <a:srgbClr val="524F6A"/>
                  </a:solidFill>
                  <a:latin typeface="微软雅黑" panose="020B0503020204020204" pitchFamily="34" charset="-122"/>
                  <a:ea typeface="微软雅黑" panose="020B0503020204020204" pitchFamily="34" charset="-122"/>
                </a:rPr>
                <a:t>Customer to Business</a:t>
              </a:r>
              <a:endParaRPr lang="zh-CN" altLang="en-US" sz="1600" dirty="0">
                <a:solidFill>
                  <a:srgbClr val="524F6A"/>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763389" y="3887771"/>
            <a:ext cx="2665220" cy="1058367"/>
            <a:chOff x="1087630" y="4341570"/>
            <a:chExt cx="2665220" cy="1058367"/>
          </a:xfrm>
        </p:grpSpPr>
        <p:sp>
          <p:nvSpPr>
            <p:cNvPr id="20" name="文本框 19"/>
            <p:cNvSpPr txBox="1"/>
            <p:nvPr/>
          </p:nvSpPr>
          <p:spPr>
            <a:xfrm>
              <a:off x="2406681" y="4341570"/>
              <a:ext cx="1346169" cy="400110"/>
            </a:xfrm>
            <a:prstGeom prst="rect">
              <a:avLst/>
            </a:prstGeom>
            <a:noFill/>
          </p:spPr>
          <p:txBody>
            <a:bodyPr wrap="square" rtlCol="0">
              <a:spAutoFit/>
            </a:bodyPr>
            <a:lstStyle/>
            <a:p>
              <a:pPr algn="r"/>
              <a:r>
                <a:rPr lang="en-US" altLang="zh-CN" sz="2000" dirty="0">
                  <a:solidFill>
                    <a:srgbClr val="524F6A"/>
                  </a:solidFill>
                  <a:latin typeface="微软雅黑" panose="020B0503020204020204" pitchFamily="34" charset="-122"/>
                  <a:ea typeface="微软雅黑" panose="020B0503020204020204" pitchFamily="34" charset="-122"/>
                </a:rPr>
                <a:t>G2C</a:t>
              </a:r>
              <a:endParaRPr lang="zh-CN" altLang="en-US" sz="2000" dirty="0">
                <a:solidFill>
                  <a:srgbClr val="524F6A"/>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087630" y="4741680"/>
              <a:ext cx="2665220" cy="658257"/>
            </a:xfrm>
            <a:prstGeom prst="rect">
              <a:avLst/>
            </a:prstGeom>
            <a:noFill/>
          </p:spPr>
          <p:txBody>
            <a:bodyPr wrap="square" rtlCol="0">
              <a:spAutoFit/>
            </a:bodyPr>
            <a:lstStyle/>
            <a:p>
              <a:pPr algn="r">
                <a:lnSpc>
                  <a:spcPct val="120000"/>
                </a:lnSpc>
              </a:pPr>
              <a:r>
                <a:rPr lang="zh-CN" altLang="en-US" sz="1600" dirty="0">
                  <a:solidFill>
                    <a:srgbClr val="524F6A"/>
                  </a:solidFill>
                  <a:latin typeface="微软雅黑" panose="020B0503020204020204" pitchFamily="34" charset="-122"/>
                  <a:ea typeface="微软雅黑" panose="020B0503020204020204" pitchFamily="34" charset="-122"/>
                </a:rPr>
                <a:t>政府</a:t>
              </a:r>
              <a:r>
                <a:rPr lang="en-US" altLang="zh-CN" sz="1600" dirty="0">
                  <a:solidFill>
                    <a:srgbClr val="524F6A"/>
                  </a:solidFill>
                  <a:latin typeface="微软雅黑" panose="020B0503020204020204" pitchFamily="34" charset="-122"/>
                  <a:ea typeface="微软雅黑" panose="020B0503020204020204" pitchFamily="34" charset="-122"/>
                </a:rPr>
                <a:t>(Government)</a:t>
              </a:r>
              <a:r>
                <a:rPr lang="zh-CN" altLang="en-US" sz="1600" dirty="0">
                  <a:solidFill>
                    <a:srgbClr val="524F6A"/>
                  </a:solidFill>
                  <a:latin typeface="微软雅黑" panose="020B0503020204020204" pitchFamily="34" charset="-122"/>
                  <a:ea typeface="微软雅黑" panose="020B0503020204020204" pitchFamily="34" charset="-122"/>
                </a:rPr>
                <a:t>与公众</a:t>
              </a:r>
              <a:r>
                <a:rPr lang="en-US" altLang="zh-CN" sz="1600" dirty="0">
                  <a:solidFill>
                    <a:srgbClr val="524F6A"/>
                  </a:solidFill>
                  <a:latin typeface="微软雅黑" panose="020B0503020204020204" pitchFamily="34" charset="-122"/>
                  <a:ea typeface="微软雅黑" panose="020B0503020204020204" pitchFamily="34" charset="-122"/>
                </a:rPr>
                <a:t>(Citizen)</a:t>
              </a:r>
              <a:endParaRPr lang="zh-CN" altLang="en-US" sz="1600" dirty="0">
                <a:solidFill>
                  <a:srgbClr val="524F6A"/>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998435" y="3887771"/>
            <a:ext cx="2665220" cy="1058367"/>
            <a:chOff x="1087630" y="4341570"/>
            <a:chExt cx="2665220" cy="1058367"/>
          </a:xfrm>
        </p:grpSpPr>
        <p:sp>
          <p:nvSpPr>
            <p:cNvPr id="23" name="文本框 22"/>
            <p:cNvSpPr txBox="1"/>
            <p:nvPr/>
          </p:nvSpPr>
          <p:spPr>
            <a:xfrm>
              <a:off x="2406681" y="4341570"/>
              <a:ext cx="1346169" cy="400110"/>
            </a:xfrm>
            <a:prstGeom prst="rect">
              <a:avLst/>
            </a:prstGeom>
            <a:noFill/>
          </p:spPr>
          <p:txBody>
            <a:bodyPr wrap="square" rtlCol="0">
              <a:spAutoFit/>
            </a:bodyPr>
            <a:lstStyle/>
            <a:p>
              <a:pPr algn="r"/>
              <a:r>
                <a:rPr lang="en-US" altLang="zh-CN" sz="2000" dirty="0">
                  <a:solidFill>
                    <a:srgbClr val="524F6A"/>
                  </a:solidFill>
                  <a:latin typeface="微软雅黑" panose="020B0503020204020204" pitchFamily="34" charset="-122"/>
                  <a:ea typeface="微软雅黑" panose="020B0503020204020204" pitchFamily="34" charset="-122"/>
                </a:rPr>
                <a:t>B2B2C</a:t>
              </a:r>
              <a:endParaRPr lang="zh-CN" altLang="en-US" sz="2000" dirty="0">
                <a:solidFill>
                  <a:srgbClr val="524F6A"/>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087630" y="4741680"/>
              <a:ext cx="2665220" cy="658257"/>
            </a:xfrm>
            <a:prstGeom prst="rect">
              <a:avLst/>
            </a:prstGeom>
            <a:noFill/>
          </p:spPr>
          <p:txBody>
            <a:bodyPr wrap="square" rtlCol="0">
              <a:spAutoFit/>
            </a:bodyPr>
            <a:lstStyle/>
            <a:p>
              <a:pPr algn="r">
                <a:lnSpc>
                  <a:spcPct val="120000"/>
                </a:lnSpc>
              </a:pPr>
              <a:r>
                <a:rPr lang="en-US" altLang="zh-CN" sz="1600" dirty="0">
                  <a:solidFill>
                    <a:srgbClr val="524F6A"/>
                  </a:solidFill>
                  <a:latin typeface="微软雅黑" panose="020B0503020204020204" pitchFamily="34" charset="-122"/>
                  <a:ea typeface="微软雅黑" panose="020B0503020204020204" pitchFamily="34" charset="-122"/>
                </a:rPr>
                <a:t>Business to Business to Customer</a:t>
              </a:r>
              <a:endParaRPr lang="zh-CN" altLang="en-US" sz="1600" dirty="0">
                <a:solidFill>
                  <a:srgbClr val="524F6A"/>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07044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4392707"/>
            <a:ext cx="12192000" cy="2465294"/>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994569" y="5319192"/>
            <a:ext cx="10202862" cy="1169038"/>
          </a:xfrm>
          <a:prstGeom prst="rect">
            <a:avLst/>
          </a:prstGeom>
        </p:spPr>
        <p:txBody>
          <a:bodyPr wrap="square">
            <a:spAutoFit/>
          </a:bodyPr>
          <a:lstStyle/>
          <a:p>
            <a:pPr algn="ctr">
              <a:lnSpc>
                <a:spcPct val="120000"/>
              </a:lnSpc>
            </a:pP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C2B</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中文简称为“消费者到企业”，是互联网经济时代新的商业模式。通常情况为消费者根据自身需求定制产品和价格，或主动参与产品设计、生产和定价，产品、价格等彰显消费者的个性化需求，生产企业进行定制化生产</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C2B</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05426"/>
            <a:ext cx="3887251" cy="461665"/>
          </a:xfrm>
          <a:prstGeom prst="rect">
            <a:avLst/>
          </a:prstGeom>
          <a:noFill/>
        </p:spPr>
        <p:txBody>
          <a:bodyPr wrap="square" rtlCol="0">
            <a:spAutoFit/>
          </a:bodyPr>
          <a:lstStyle/>
          <a:p>
            <a:r>
              <a:rPr lang="en-US" altLang="zh-CN" sz="2400" dirty="0">
                <a:solidFill>
                  <a:srgbClr val="FFC353"/>
                </a:solidFill>
                <a:latin typeface="微软雅黑" panose="020B0503020204020204" pitchFamily="34" charset="-122"/>
                <a:ea typeface="微软雅黑" panose="020B0503020204020204" pitchFamily="34" charset="-122"/>
              </a:rPr>
              <a:t>Customer to Business</a:t>
            </a:r>
            <a:endParaRPr lang="zh-CN" altLang="en-US" sz="2400" dirty="0">
              <a:solidFill>
                <a:srgbClr val="FFC353"/>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00DC3428-5AD8-4FA4-825C-6EB9860B4D52}"/>
              </a:ext>
            </a:extLst>
          </p:cNvPr>
          <p:cNvPicPr>
            <a:picLocks noChangeAspect="1"/>
          </p:cNvPicPr>
          <p:nvPr/>
        </p:nvPicPr>
        <p:blipFill rotWithShape="1">
          <a:blip r:embed="rId2"/>
          <a:srcRect l="1651" r="2514"/>
          <a:stretch/>
        </p:blipFill>
        <p:spPr>
          <a:xfrm>
            <a:off x="2106706" y="1824611"/>
            <a:ext cx="7978588" cy="3137061"/>
          </a:xfrm>
          <a:prstGeom prst="rect">
            <a:avLst/>
          </a:prstGeom>
          <a:solidFill>
            <a:srgbClr val="48B49C"/>
          </a:solidFill>
          <a:ln w="76200">
            <a:solidFill>
              <a:srgbClr val="FFC353"/>
            </a:solidFill>
          </a:ln>
        </p:spPr>
      </p:pic>
    </p:spTree>
    <p:extLst>
      <p:ext uri="{BB962C8B-B14F-4D97-AF65-F5344CB8AC3E}">
        <p14:creationId xmlns:p14="http://schemas.microsoft.com/office/powerpoint/2010/main" val="1749315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0"/>
          <p:cNvGrpSpPr/>
          <p:nvPr/>
        </p:nvGrpSpPr>
        <p:grpSpPr>
          <a:xfrm>
            <a:off x="1089431" y="2261366"/>
            <a:ext cx="2641601" cy="3352799"/>
            <a:chOff x="685799" y="1276350"/>
            <a:chExt cx="1981200" cy="2514600"/>
          </a:xfrm>
        </p:grpSpPr>
        <p:sp>
          <p:nvSpPr>
            <p:cNvPr id="6" name="Rectangle 35"/>
            <p:cNvSpPr/>
            <p:nvPr/>
          </p:nvSpPr>
          <p:spPr>
            <a:xfrm>
              <a:off x="762000" y="1276350"/>
              <a:ext cx="1828800" cy="25146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 name="Rectangle 44"/>
            <p:cNvSpPr/>
            <p:nvPr/>
          </p:nvSpPr>
          <p:spPr>
            <a:xfrm>
              <a:off x="685799" y="1609125"/>
              <a:ext cx="1981200" cy="457200"/>
            </a:xfrm>
            <a:prstGeom prst="rect">
              <a:avLst/>
            </a:prstGeom>
            <a:solidFill>
              <a:srgbClr val="FF4121">
                <a:alpha val="6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9" name="TextBox 40"/>
            <p:cNvSpPr txBox="1"/>
            <p:nvPr/>
          </p:nvSpPr>
          <p:spPr>
            <a:xfrm>
              <a:off x="956504" y="2189871"/>
              <a:ext cx="1439790" cy="1410098"/>
            </a:xfrm>
            <a:prstGeom prst="rect">
              <a:avLst/>
            </a:prstGeom>
            <a:noFill/>
          </p:spPr>
          <p:txBody>
            <a:bodyPr wrap="square" rtlCol="0">
              <a:spAutoFit/>
            </a:bodyPr>
            <a:lstStyle/>
            <a:p>
              <a:pPr algn="ctr">
                <a:lnSpc>
                  <a:spcPct val="120000"/>
                </a:lnSpc>
              </a:pPr>
              <a:r>
                <a:rPr lang="en-US" altLang="zh-CN" sz="1400" dirty="0">
                  <a:solidFill>
                    <a:schemeClr val="bg1"/>
                  </a:solidFill>
                  <a:latin typeface="微软雅黑" panose="020B0503020204020204" pitchFamily="34" charset="-122"/>
                  <a:ea typeface="微软雅黑" panose="020B0503020204020204" pitchFamily="34" charset="-122"/>
                  <a:cs typeface="Open Sans Light" pitchFamily="34" charset="0"/>
                </a:rPr>
                <a:t>G2C</a:t>
              </a:r>
              <a:r>
                <a:rPr lang="zh-CN" altLang="en-US" sz="1400" dirty="0">
                  <a:solidFill>
                    <a:schemeClr val="bg1"/>
                  </a:solidFill>
                  <a:latin typeface="微软雅黑" panose="020B0503020204020204" pitchFamily="34" charset="-122"/>
                  <a:ea typeface="微软雅黑" panose="020B0503020204020204" pitchFamily="34" charset="-122"/>
                  <a:cs typeface="Open Sans Light" pitchFamily="34" charset="0"/>
                </a:rPr>
                <a:t>是</a:t>
              </a:r>
              <a:r>
                <a:rPr lang="en-US" altLang="zh-CN" sz="1400" dirty="0">
                  <a:solidFill>
                    <a:schemeClr val="bg1"/>
                  </a:solidFill>
                  <a:latin typeface="微软雅黑" panose="020B0503020204020204" pitchFamily="34" charset="-122"/>
                  <a:ea typeface="微软雅黑" panose="020B0503020204020204" pitchFamily="34" charset="-122"/>
                  <a:cs typeface="Open Sans Light" pitchFamily="34" charset="0"/>
                </a:rPr>
                <a:t>G2C</a:t>
              </a:r>
              <a:r>
                <a:rPr lang="zh-CN" altLang="en-US" sz="1400" dirty="0">
                  <a:solidFill>
                    <a:schemeClr val="bg1"/>
                  </a:solidFill>
                  <a:latin typeface="微软雅黑" panose="020B0503020204020204" pitchFamily="34" charset="-122"/>
                  <a:ea typeface="微软雅黑" panose="020B0503020204020204" pitchFamily="34" charset="-122"/>
                  <a:cs typeface="Open Sans Light" pitchFamily="34" charset="0"/>
                </a:rPr>
                <a:t>电子政务的简称，是指政府</a:t>
              </a:r>
              <a:r>
                <a:rPr lang="en-US" altLang="zh-CN" sz="1400" dirty="0">
                  <a:solidFill>
                    <a:schemeClr val="bg1"/>
                  </a:solidFill>
                  <a:latin typeface="微软雅黑" panose="020B0503020204020204" pitchFamily="34" charset="-122"/>
                  <a:ea typeface="微软雅黑" panose="020B0503020204020204" pitchFamily="34" charset="-122"/>
                  <a:cs typeface="Open Sans Light" pitchFamily="34" charset="0"/>
                </a:rPr>
                <a:t>(Government)</a:t>
              </a:r>
              <a:r>
                <a:rPr lang="zh-CN" altLang="en-US" sz="1400" dirty="0">
                  <a:solidFill>
                    <a:schemeClr val="bg1"/>
                  </a:solidFill>
                  <a:latin typeface="微软雅黑" panose="020B0503020204020204" pitchFamily="34" charset="-122"/>
                  <a:ea typeface="微软雅黑" panose="020B0503020204020204" pitchFamily="34" charset="-122"/>
                  <a:cs typeface="Open Sans Light" pitchFamily="34" charset="0"/>
                </a:rPr>
                <a:t>与公众</a:t>
              </a:r>
              <a:r>
                <a:rPr lang="en-US" altLang="zh-CN" sz="1400" dirty="0">
                  <a:solidFill>
                    <a:schemeClr val="bg1"/>
                  </a:solidFill>
                  <a:latin typeface="微软雅黑" panose="020B0503020204020204" pitchFamily="34" charset="-122"/>
                  <a:ea typeface="微软雅黑" panose="020B0503020204020204" pitchFamily="34" charset="-122"/>
                  <a:cs typeface="Open Sans Light" pitchFamily="34" charset="0"/>
                </a:rPr>
                <a:t>(Citizen)</a:t>
              </a:r>
              <a:r>
                <a:rPr lang="zh-CN" altLang="en-US" sz="1400" dirty="0">
                  <a:solidFill>
                    <a:schemeClr val="bg1"/>
                  </a:solidFill>
                  <a:latin typeface="微软雅黑" panose="020B0503020204020204" pitchFamily="34" charset="-122"/>
                  <a:ea typeface="微软雅黑" panose="020B0503020204020204" pitchFamily="34" charset="-122"/>
                  <a:cs typeface="Open Sans Light" pitchFamily="34" charset="0"/>
                </a:rPr>
                <a:t>之间的电子政务，是政府通过电子网络系统为公民提供各种服务</a:t>
              </a:r>
              <a:endParaRPr lang="en-US" sz="14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0" name="Rectangle 41"/>
            <p:cNvSpPr/>
            <p:nvPr/>
          </p:nvSpPr>
          <p:spPr>
            <a:xfrm>
              <a:off x="799236" y="1464681"/>
              <a:ext cx="1754326" cy="392415"/>
            </a:xfrm>
            <a:prstGeom prst="rect">
              <a:avLst/>
            </a:prstGeom>
          </p:spPr>
          <p:txBody>
            <a:bodyPr wrap="none">
              <a:spAutoFit/>
            </a:bodyPr>
            <a:lstStyle/>
            <a:p>
              <a:pPr algn="ctr"/>
              <a:r>
                <a:rPr lang="en-US" sz="2800" dirty="0">
                  <a:solidFill>
                    <a:schemeClr val="bg1"/>
                  </a:solidFill>
                  <a:latin typeface="微软雅黑" panose="020B0503020204020204" pitchFamily="34" charset="-122"/>
                  <a:ea typeface="微软雅黑" panose="020B0503020204020204" pitchFamily="34" charset="-122"/>
                  <a:cs typeface="Open Sans" pitchFamily="34" charset="0"/>
                </a:rPr>
                <a:t>G2C</a:t>
              </a:r>
              <a:r>
                <a:rPr lang="zh-CN" altLang="en-US" sz="2800" dirty="0">
                  <a:solidFill>
                    <a:schemeClr val="bg1"/>
                  </a:solidFill>
                  <a:latin typeface="微软雅黑" panose="020B0503020204020204" pitchFamily="34" charset="-122"/>
                  <a:ea typeface="微软雅黑" panose="020B0503020204020204" pitchFamily="34" charset="-122"/>
                  <a:cs typeface="Open Sans" pitchFamily="34" charset="0"/>
                </a:rPr>
                <a:t>电子政务</a:t>
              </a:r>
              <a:endParaRPr lang="en-US" sz="28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11" name="Group 61"/>
          <p:cNvGrpSpPr/>
          <p:nvPr/>
        </p:nvGrpSpPr>
        <p:grpSpPr>
          <a:xfrm>
            <a:off x="4599851" y="2065733"/>
            <a:ext cx="3018971" cy="3831768"/>
            <a:chOff x="3518158" y="1276350"/>
            <a:chExt cx="1981200" cy="2514600"/>
          </a:xfrm>
        </p:grpSpPr>
        <p:sp>
          <p:nvSpPr>
            <p:cNvPr id="12" name="Rectangle 45"/>
            <p:cNvSpPr/>
            <p:nvPr/>
          </p:nvSpPr>
          <p:spPr>
            <a:xfrm>
              <a:off x="3594358" y="1276350"/>
              <a:ext cx="1828800" cy="25146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13" name="Rectangle 49"/>
            <p:cNvSpPr/>
            <p:nvPr/>
          </p:nvSpPr>
          <p:spPr>
            <a:xfrm>
              <a:off x="3518158" y="1537628"/>
              <a:ext cx="1981200" cy="457200"/>
            </a:xfrm>
            <a:prstGeom prst="rect">
              <a:avLst/>
            </a:prstGeom>
            <a:solidFill>
              <a:srgbClr val="FFA605">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15" name="TextBox 52"/>
            <p:cNvSpPr txBox="1"/>
            <p:nvPr/>
          </p:nvSpPr>
          <p:spPr>
            <a:xfrm>
              <a:off x="3781354" y="2202325"/>
              <a:ext cx="1454807" cy="1401479"/>
            </a:xfrm>
            <a:prstGeom prst="rect">
              <a:avLst/>
            </a:prstGeom>
            <a:noFill/>
          </p:spPr>
          <p:txBody>
            <a:bodyPr wrap="square" rtlCol="0">
              <a:spAutoFit/>
            </a:bodyPr>
            <a:lstStyle/>
            <a:p>
              <a:pPr algn="ctr">
                <a:lnSpc>
                  <a:spcPct val="120000"/>
                </a:lnSpc>
                <a:spcBef>
                  <a:spcPts val="267"/>
                </a:spcBef>
              </a:pPr>
              <a:r>
                <a:rPr lang="zh-CN" altLang="en-US" sz="1600" dirty="0">
                  <a:solidFill>
                    <a:schemeClr val="bg1"/>
                  </a:solidFill>
                  <a:latin typeface="微软雅黑" panose="020B0503020204020204" pitchFamily="34" charset="-122"/>
                  <a:ea typeface="微软雅黑" panose="020B0503020204020204" pitchFamily="34" charset="-122"/>
                </a:rPr>
                <a:t>公众信息服务、电子身份认证、电子税务、电子社会保障服务、电子民主管理、电子医疗服务、电子就业服务、电子教育、培训服务、电子交通管理等</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16" name="Rectangle 53"/>
            <p:cNvSpPr/>
            <p:nvPr/>
          </p:nvSpPr>
          <p:spPr>
            <a:xfrm>
              <a:off x="3909555" y="1376084"/>
              <a:ext cx="1198406" cy="383759"/>
            </a:xfrm>
            <a:prstGeom prst="rect">
              <a:avLst/>
            </a:prstGeom>
          </p:spPr>
          <p:txBody>
            <a:bodyPr wrap="non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cs typeface="Open Sans" pitchFamily="34" charset="0"/>
                </a:rPr>
                <a:t>内容应用</a:t>
              </a:r>
              <a:endParaRPr lang="en-US" sz="32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17" name="Group 62"/>
          <p:cNvGrpSpPr/>
          <p:nvPr/>
        </p:nvGrpSpPr>
        <p:grpSpPr>
          <a:xfrm>
            <a:off x="8487640" y="2305217"/>
            <a:ext cx="2641600" cy="3352801"/>
            <a:chOff x="6400800" y="1276350"/>
            <a:chExt cx="1981200" cy="2514600"/>
          </a:xfrm>
        </p:grpSpPr>
        <p:sp>
          <p:nvSpPr>
            <p:cNvPr id="18" name="Rectangle 54"/>
            <p:cNvSpPr/>
            <p:nvPr/>
          </p:nvSpPr>
          <p:spPr>
            <a:xfrm>
              <a:off x="6477000" y="1276350"/>
              <a:ext cx="1828800" cy="25146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9" name="Rectangle 55"/>
            <p:cNvSpPr/>
            <p:nvPr/>
          </p:nvSpPr>
          <p:spPr>
            <a:xfrm>
              <a:off x="6400800" y="1576237"/>
              <a:ext cx="1981200" cy="457200"/>
            </a:xfrm>
            <a:prstGeom prst="rect">
              <a:avLst/>
            </a:prstGeom>
            <a:solidFill>
              <a:srgbClr val="3A927F">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21" name="TextBox 57"/>
            <p:cNvSpPr txBox="1"/>
            <p:nvPr/>
          </p:nvSpPr>
          <p:spPr>
            <a:xfrm>
              <a:off x="6638759" y="2152685"/>
              <a:ext cx="1505282" cy="1410097"/>
            </a:xfrm>
            <a:prstGeom prst="rect">
              <a:avLst/>
            </a:prstGeom>
            <a:noFill/>
          </p:spPr>
          <p:txBody>
            <a:bodyPr wrap="square" rtlCol="0">
              <a:spAutoFit/>
            </a:bodyPr>
            <a:lstStyle/>
            <a:p>
              <a:pPr algn="ctr">
                <a:lnSpc>
                  <a:spcPct val="120000"/>
                </a:lnSpc>
                <a:spcBef>
                  <a:spcPts val="267"/>
                </a:spcBef>
              </a:pPr>
              <a:r>
                <a:rPr lang="zh-CN" altLang="en-US" sz="1400" dirty="0">
                  <a:solidFill>
                    <a:schemeClr val="bg1"/>
                  </a:solidFill>
                  <a:latin typeface="微软雅黑" panose="020B0503020204020204" pitchFamily="34" charset="-122"/>
                  <a:ea typeface="微软雅黑" panose="020B0503020204020204" pitchFamily="34" charset="-122"/>
                </a:rPr>
                <a:t>政府可以给公众提供方便、快捷、高质量的服务；还可以开辟公众参政、议政的渠道，畅通公众的利益表达机制，建立政府与公众的良性互动平台</a:t>
              </a:r>
              <a:endParaRPr lang="en-US" sz="1400" dirty="0">
                <a:solidFill>
                  <a:schemeClr val="bg1"/>
                </a:solidFill>
                <a:latin typeface="微软雅黑" panose="020B0503020204020204" pitchFamily="34" charset="-122"/>
                <a:ea typeface="微软雅黑" panose="020B0503020204020204" pitchFamily="34" charset="-122"/>
              </a:endParaRPr>
            </a:p>
          </p:txBody>
        </p:sp>
        <p:sp>
          <p:nvSpPr>
            <p:cNvPr id="22" name="Rectangle 58"/>
            <p:cNvSpPr/>
            <p:nvPr/>
          </p:nvSpPr>
          <p:spPr>
            <a:xfrm>
              <a:off x="7052846" y="1413058"/>
              <a:ext cx="677108" cy="392415"/>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Open Sans" pitchFamily="34" charset="0"/>
                </a:rPr>
                <a:t>目的</a:t>
              </a:r>
              <a:endParaRPr lang="en-US" sz="28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6" name="文本框 25">
            <a:extLst>
              <a:ext uri="{FF2B5EF4-FFF2-40B4-BE49-F238E27FC236}">
                <a16:creationId xmlns:a16="http://schemas.microsoft.com/office/drawing/2014/main" id="{7042D2FC-13C4-41F9-9818-1B5E84B33277}"/>
              </a:ext>
            </a:extLst>
          </p:cNvPr>
          <p:cNvSpPr txBox="1"/>
          <p:nvPr/>
        </p:nvSpPr>
        <p:spPr>
          <a:xfrm>
            <a:off x="3910326" y="497425"/>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G2C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7" name="文本框 26">
            <a:extLst>
              <a:ext uri="{FF2B5EF4-FFF2-40B4-BE49-F238E27FC236}">
                <a16:creationId xmlns:a16="http://schemas.microsoft.com/office/drawing/2014/main" id="{8E7C45A9-0A9B-4862-A8C0-8B43748F03CE}"/>
              </a:ext>
            </a:extLst>
          </p:cNvPr>
          <p:cNvSpPr txBox="1"/>
          <p:nvPr/>
        </p:nvSpPr>
        <p:spPr>
          <a:xfrm>
            <a:off x="4152374" y="994111"/>
            <a:ext cx="3887251" cy="461665"/>
          </a:xfrm>
          <a:prstGeom prst="rect">
            <a:avLst/>
          </a:prstGeom>
          <a:noFill/>
        </p:spPr>
        <p:txBody>
          <a:bodyPr wrap="square" rtlCol="0">
            <a:spAutoFit/>
          </a:bodyPr>
          <a:lstStyle/>
          <a:p>
            <a:r>
              <a:rPr lang="en-US" altLang="zh-CN" sz="2400" dirty="0">
                <a:solidFill>
                  <a:srgbClr val="FFC353"/>
                </a:solidFill>
                <a:latin typeface="微软雅黑" panose="020B0503020204020204" pitchFamily="34" charset="-122"/>
                <a:ea typeface="微软雅黑" panose="020B0503020204020204" pitchFamily="34" charset="-122"/>
              </a:rPr>
              <a:t>Government To Citizen</a:t>
            </a:r>
            <a:endParaRPr lang="zh-CN" altLang="en-US" sz="2400" dirty="0">
              <a:solidFill>
                <a:srgbClr val="FFC35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3750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61728" y="2186286"/>
            <a:ext cx="2465031" cy="3510803"/>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3816352" y="2186286"/>
            <a:ext cx="3843335" cy="3510803"/>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8102412" y="2186286"/>
            <a:ext cx="3341326" cy="3510802"/>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9" name="Group 4"/>
          <p:cNvGrpSpPr>
            <a:grpSpLocks noChangeAspect="1"/>
          </p:cNvGrpSpPr>
          <p:nvPr/>
        </p:nvGrpSpPr>
        <p:grpSpPr bwMode="auto">
          <a:xfrm>
            <a:off x="1889376" y="2489447"/>
            <a:ext cx="409734" cy="509242"/>
            <a:chOff x="1177" y="1818"/>
            <a:chExt cx="280" cy="348"/>
          </a:xfrm>
          <a:solidFill>
            <a:schemeClr val="bg1"/>
          </a:solidFill>
        </p:grpSpPr>
        <p:sp>
          <p:nvSpPr>
            <p:cNvPr id="10" name="Freeform 5"/>
            <p:cNvSpPr>
              <a:spLocks noEditPoints="1"/>
            </p:cNvSpPr>
            <p:nvPr/>
          </p:nvSpPr>
          <p:spPr bwMode="auto">
            <a:xfrm>
              <a:off x="1177" y="1818"/>
              <a:ext cx="47" cy="348"/>
            </a:xfrm>
            <a:custGeom>
              <a:avLst/>
              <a:gdLst>
                <a:gd name="T0" fmla="*/ 12 w 24"/>
                <a:gd name="T1" fmla="*/ 0 h 180"/>
                <a:gd name="T2" fmla="*/ 0 w 24"/>
                <a:gd name="T3" fmla="*/ 12 h 180"/>
                <a:gd name="T4" fmla="*/ 0 w 24"/>
                <a:gd name="T5" fmla="*/ 168 h 180"/>
                <a:gd name="T6" fmla="*/ 12 w 24"/>
                <a:gd name="T7" fmla="*/ 180 h 180"/>
                <a:gd name="T8" fmla="*/ 24 w 24"/>
                <a:gd name="T9" fmla="*/ 168 h 180"/>
                <a:gd name="T10" fmla="*/ 24 w 24"/>
                <a:gd name="T11" fmla="*/ 12 h 180"/>
                <a:gd name="T12" fmla="*/ 12 w 24"/>
                <a:gd name="T13" fmla="*/ 0 h 180"/>
                <a:gd name="T14" fmla="*/ 16 w 24"/>
                <a:gd name="T15" fmla="*/ 168 h 180"/>
                <a:gd name="T16" fmla="*/ 12 w 24"/>
                <a:gd name="T17" fmla="*/ 172 h 180"/>
                <a:gd name="T18" fmla="*/ 8 w 24"/>
                <a:gd name="T19" fmla="*/ 168 h 180"/>
                <a:gd name="T20" fmla="*/ 8 w 24"/>
                <a:gd name="T21" fmla="*/ 12 h 180"/>
                <a:gd name="T22" fmla="*/ 12 w 24"/>
                <a:gd name="T23" fmla="*/ 8 h 180"/>
                <a:gd name="T24" fmla="*/ 16 w 24"/>
                <a:gd name="T25" fmla="*/ 12 h 180"/>
                <a:gd name="T26" fmla="*/ 16 w 24"/>
                <a:gd name="T27" fmla="*/ 16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180">
                  <a:moveTo>
                    <a:pt x="12" y="0"/>
                  </a:moveTo>
                  <a:cubicBezTo>
                    <a:pt x="5" y="0"/>
                    <a:pt x="0" y="5"/>
                    <a:pt x="0" y="12"/>
                  </a:cubicBezTo>
                  <a:cubicBezTo>
                    <a:pt x="0" y="168"/>
                    <a:pt x="0" y="168"/>
                    <a:pt x="0" y="168"/>
                  </a:cubicBezTo>
                  <a:cubicBezTo>
                    <a:pt x="0" y="175"/>
                    <a:pt x="5" y="180"/>
                    <a:pt x="12" y="180"/>
                  </a:cubicBezTo>
                  <a:cubicBezTo>
                    <a:pt x="19" y="180"/>
                    <a:pt x="24" y="175"/>
                    <a:pt x="24" y="168"/>
                  </a:cubicBezTo>
                  <a:cubicBezTo>
                    <a:pt x="24" y="12"/>
                    <a:pt x="24" y="12"/>
                    <a:pt x="24" y="12"/>
                  </a:cubicBezTo>
                  <a:cubicBezTo>
                    <a:pt x="24" y="5"/>
                    <a:pt x="19" y="0"/>
                    <a:pt x="12" y="0"/>
                  </a:cubicBezTo>
                  <a:close/>
                  <a:moveTo>
                    <a:pt x="16" y="168"/>
                  </a:moveTo>
                  <a:cubicBezTo>
                    <a:pt x="16" y="170"/>
                    <a:pt x="14" y="172"/>
                    <a:pt x="12" y="172"/>
                  </a:cubicBezTo>
                  <a:cubicBezTo>
                    <a:pt x="10" y="172"/>
                    <a:pt x="8" y="170"/>
                    <a:pt x="8" y="168"/>
                  </a:cubicBezTo>
                  <a:cubicBezTo>
                    <a:pt x="8" y="12"/>
                    <a:pt x="8" y="12"/>
                    <a:pt x="8" y="12"/>
                  </a:cubicBezTo>
                  <a:cubicBezTo>
                    <a:pt x="8" y="10"/>
                    <a:pt x="10" y="8"/>
                    <a:pt x="12" y="8"/>
                  </a:cubicBezTo>
                  <a:cubicBezTo>
                    <a:pt x="14" y="8"/>
                    <a:pt x="16" y="10"/>
                    <a:pt x="16" y="12"/>
                  </a:cubicBezTo>
                  <a:lnTo>
                    <a:pt x="16"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11" name="Freeform 6"/>
            <p:cNvSpPr>
              <a:spLocks noEditPoints="1"/>
            </p:cNvSpPr>
            <p:nvPr/>
          </p:nvSpPr>
          <p:spPr bwMode="auto">
            <a:xfrm>
              <a:off x="1239" y="1818"/>
              <a:ext cx="218" cy="186"/>
            </a:xfrm>
            <a:custGeom>
              <a:avLst/>
              <a:gdLst>
                <a:gd name="T0" fmla="*/ 109 w 112"/>
                <a:gd name="T1" fmla="*/ 6 h 96"/>
                <a:gd name="T2" fmla="*/ 105 w 112"/>
                <a:gd name="T3" fmla="*/ 7 h 96"/>
                <a:gd name="T4" fmla="*/ 84 w 112"/>
                <a:gd name="T5" fmla="*/ 16 h 96"/>
                <a:gd name="T6" fmla="*/ 61 w 112"/>
                <a:gd name="T7" fmla="*/ 10 h 96"/>
                <a:gd name="T8" fmla="*/ 20 w 112"/>
                <a:gd name="T9" fmla="*/ 0 h 96"/>
                <a:gd name="T10" fmla="*/ 3 w 112"/>
                <a:gd name="T11" fmla="*/ 3 h 96"/>
                <a:gd name="T12" fmla="*/ 0 w 112"/>
                <a:gd name="T13" fmla="*/ 7 h 96"/>
                <a:gd name="T14" fmla="*/ 0 w 112"/>
                <a:gd name="T15" fmla="*/ 79 h 96"/>
                <a:gd name="T16" fmla="*/ 2 w 112"/>
                <a:gd name="T17" fmla="*/ 82 h 96"/>
                <a:gd name="T18" fmla="*/ 5 w 112"/>
                <a:gd name="T19" fmla="*/ 83 h 96"/>
                <a:gd name="T20" fmla="*/ 20 w 112"/>
                <a:gd name="T21" fmla="*/ 80 h 96"/>
                <a:gd name="T22" fmla="*/ 58 w 112"/>
                <a:gd name="T23" fmla="*/ 90 h 96"/>
                <a:gd name="T24" fmla="*/ 84 w 112"/>
                <a:gd name="T25" fmla="*/ 96 h 96"/>
                <a:gd name="T26" fmla="*/ 111 w 112"/>
                <a:gd name="T27" fmla="*/ 85 h 96"/>
                <a:gd name="T28" fmla="*/ 112 w 112"/>
                <a:gd name="T29" fmla="*/ 82 h 96"/>
                <a:gd name="T30" fmla="*/ 112 w 112"/>
                <a:gd name="T31" fmla="*/ 10 h 96"/>
                <a:gd name="T32" fmla="*/ 109 w 112"/>
                <a:gd name="T33" fmla="*/ 6 h 96"/>
                <a:gd name="T34" fmla="*/ 104 w 112"/>
                <a:gd name="T35" fmla="*/ 80 h 96"/>
                <a:gd name="T36" fmla="*/ 92 w 112"/>
                <a:gd name="T37" fmla="*/ 87 h 96"/>
                <a:gd name="T38" fmla="*/ 92 w 112"/>
                <a:gd name="T39" fmla="*/ 80 h 96"/>
                <a:gd name="T40" fmla="*/ 90 w 112"/>
                <a:gd name="T41" fmla="*/ 78 h 96"/>
                <a:gd name="T42" fmla="*/ 88 w 112"/>
                <a:gd name="T43" fmla="*/ 80 h 96"/>
                <a:gd name="T44" fmla="*/ 88 w 112"/>
                <a:gd name="T45" fmla="*/ 87 h 96"/>
                <a:gd name="T46" fmla="*/ 84 w 112"/>
                <a:gd name="T47" fmla="*/ 88 h 96"/>
                <a:gd name="T48" fmla="*/ 84 w 112"/>
                <a:gd name="T49" fmla="*/ 36 h 96"/>
                <a:gd name="T50" fmla="*/ 82 w 112"/>
                <a:gd name="T51" fmla="*/ 34 h 96"/>
                <a:gd name="T52" fmla="*/ 80 w 112"/>
                <a:gd name="T53" fmla="*/ 36 h 96"/>
                <a:gd name="T54" fmla="*/ 80 w 112"/>
                <a:gd name="T55" fmla="*/ 87 h 96"/>
                <a:gd name="T56" fmla="*/ 76 w 112"/>
                <a:gd name="T57" fmla="*/ 87 h 96"/>
                <a:gd name="T58" fmla="*/ 76 w 112"/>
                <a:gd name="T59" fmla="*/ 68 h 96"/>
                <a:gd name="T60" fmla="*/ 74 w 112"/>
                <a:gd name="T61" fmla="*/ 66 h 96"/>
                <a:gd name="T62" fmla="*/ 72 w 112"/>
                <a:gd name="T63" fmla="*/ 68 h 96"/>
                <a:gd name="T64" fmla="*/ 72 w 112"/>
                <a:gd name="T65" fmla="*/ 86 h 96"/>
                <a:gd name="T66" fmla="*/ 61 w 112"/>
                <a:gd name="T67" fmla="*/ 82 h 96"/>
                <a:gd name="T68" fmla="*/ 20 w 112"/>
                <a:gd name="T69" fmla="*/ 72 h 96"/>
                <a:gd name="T70" fmla="*/ 8 w 112"/>
                <a:gd name="T71" fmla="*/ 74 h 96"/>
                <a:gd name="T72" fmla="*/ 8 w 112"/>
                <a:gd name="T73" fmla="*/ 10 h 96"/>
                <a:gd name="T74" fmla="*/ 20 w 112"/>
                <a:gd name="T75" fmla="*/ 8 h 96"/>
                <a:gd name="T76" fmla="*/ 58 w 112"/>
                <a:gd name="T77" fmla="*/ 18 h 96"/>
                <a:gd name="T78" fmla="*/ 84 w 112"/>
                <a:gd name="T79" fmla="*/ 24 h 96"/>
                <a:gd name="T80" fmla="*/ 104 w 112"/>
                <a:gd name="T81" fmla="*/ 18 h 96"/>
                <a:gd name="T82" fmla="*/ 104 w 112"/>
                <a:gd name="T83"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96">
                  <a:moveTo>
                    <a:pt x="109" y="6"/>
                  </a:moveTo>
                  <a:cubicBezTo>
                    <a:pt x="108" y="6"/>
                    <a:pt x="106" y="6"/>
                    <a:pt x="105" y="7"/>
                  </a:cubicBezTo>
                  <a:cubicBezTo>
                    <a:pt x="101" y="11"/>
                    <a:pt x="95" y="16"/>
                    <a:pt x="84" y="16"/>
                  </a:cubicBezTo>
                  <a:cubicBezTo>
                    <a:pt x="77" y="16"/>
                    <a:pt x="70" y="14"/>
                    <a:pt x="61" y="10"/>
                  </a:cubicBezTo>
                  <a:cubicBezTo>
                    <a:pt x="46" y="4"/>
                    <a:pt x="32" y="0"/>
                    <a:pt x="20" y="0"/>
                  </a:cubicBezTo>
                  <a:cubicBezTo>
                    <a:pt x="12" y="0"/>
                    <a:pt x="6" y="2"/>
                    <a:pt x="3" y="3"/>
                  </a:cubicBezTo>
                  <a:cubicBezTo>
                    <a:pt x="1" y="4"/>
                    <a:pt x="0" y="5"/>
                    <a:pt x="0" y="7"/>
                  </a:cubicBezTo>
                  <a:cubicBezTo>
                    <a:pt x="0" y="79"/>
                    <a:pt x="0" y="79"/>
                    <a:pt x="0" y="79"/>
                  </a:cubicBezTo>
                  <a:cubicBezTo>
                    <a:pt x="0" y="80"/>
                    <a:pt x="1" y="82"/>
                    <a:pt x="2" y="82"/>
                  </a:cubicBezTo>
                  <a:cubicBezTo>
                    <a:pt x="3" y="83"/>
                    <a:pt x="4" y="83"/>
                    <a:pt x="5" y="83"/>
                  </a:cubicBezTo>
                  <a:cubicBezTo>
                    <a:pt x="8" y="82"/>
                    <a:pt x="12" y="80"/>
                    <a:pt x="20" y="80"/>
                  </a:cubicBezTo>
                  <a:cubicBezTo>
                    <a:pt x="31" y="80"/>
                    <a:pt x="44" y="84"/>
                    <a:pt x="58" y="90"/>
                  </a:cubicBezTo>
                  <a:cubicBezTo>
                    <a:pt x="67" y="94"/>
                    <a:pt x="76" y="96"/>
                    <a:pt x="84" y="96"/>
                  </a:cubicBezTo>
                  <a:cubicBezTo>
                    <a:pt x="98" y="96"/>
                    <a:pt x="106" y="90"/>
                    <a:pt x="111" y="85"/>
                  </a:cubicBezTo>
                  <a:cubicBezTo>
                    <a:pt x="112" y="84"/>
                    <a:pt x="112" y="83"/>
                    <a:pt x="112" y="82"/>
                  </a:cubicBezTo>
                  <a:cubicBezTo>
                    <a:pt x="112" y="10"/>
                    <a:pt x="112" y="10"/>
                    <a:pt x="112" y="10"/>
                  </a:cubicBezTo>
                  <a:cubicBezTo>
                    <a:pt x="112" y="8"/>
                    <a:pt x="111" y="7"/>
                    <a:pt x="109" y="6"/>
                  </a:cubicBezTo>
                  <a:close/>
                  <a:moveTo>
                    <a:pt x="104" y="80"/>
                  </a:moveTo>
                  <a:cubicBezTo>
                    <a:pt x="101" y="83"/>
                    <a:pt x="97" y="85"/>
                    <a:pt x="92" y="87"/>
                  </a:cubicBezTo>
                  <a:cubicBezTo>
                    <a:pt x="92" y="80"/>
                    <a:pt x="92" y="80"/>
                    <a:pt x="92" y="80"/>
                  </a:cubicBezTo>
                  <a:cubicBezTo>
                    <a:pt x="92" y="79"/>
                    <a:pt x="91" y="78"/>
                    <a:pt x="90" y="78"/>
                  </a:cubicBezTo>
                  <a:cubicBezTo>
                    <a:pt x="89" y="78"/>
                    <a:pt x="88" y="79"/>
                    <a:pt x="88" y="80"/>
                  </a:cubicBezTo>
                  <a:cubicBezTo>
                    <a:pt x="88" y="87"/>
                    <a:pt x="88" y="87"/>
                    <a:pt x="88" y="87"/>
                  </a:cubicBezTo>
                  <a:cubicBezTo>
                    <a:pt x="87" y="88"/>
                    <a:pt x="85" y="88"/>
                    <a:pt x="84" y="88"/>
                  </a:cubicBezTo>
                  <a:cubicBezTo>
                    <a:pt x="84" y="36"/>
                    <a:pt x="84" y="36"/>
                    <a:pt x="84" y="36"/>
                  </a:cubicBezTo>
                  <a:cubicBezTo>
                    <a:pt x="84" y="35"/>
                    <a:pt x="83" y="34"/>
                    <a:pt x="82" y="34"/>
                  </a:cubicBezTo>
                  <a:cubicBezTo>
                    <a:pt x="81" y="34"/>
                    <a:pt x="80" y="35"/>
                    <a:pt x="80" y="36"/>
                  </a:cubicBezTo>
                  <a:cubicBezTo>
                    <a:pt x="80" y="87"/>
                    <a:pt x="80" y="87"/>
                    <a:pt x="80" y="87"/>
                  </a:cubicBezTo>
                  <a:cubicBezTo>
                    <a:pt x="79" y="87"/>
                    <a:pt x="77" y="87"/>
                    <a:pt x="76" y="87"/>
                  </a:cubicBezTo>
                  <a:cubicBezTo>
                    <a:pt x="76" y="68"/>
                    <a:pt x="76" y="68"/>
                    <a:pt x="76" y="68"/>
                  </a:cubicBezTo>
                  <a:cubicBezTo>
                    <a:pt x="76" y="67"/>
                    <a:pt x="75" y="66"/>
                    <a:pt x="74" y="66"/>
                  </a:cubicBezTo>
                  <a:cubicBezTo>
                    <a:pt x="73" y="66"/>
                    <a:pt x="72" y="67"/>
                    <a:pt x="72" y="68"/>
                  </a:cubicBezTo>
                  <a:cubicBezTo>
                    <a:pt x="72" y="86"/>
                    <a:pt x="72" y="86"/>
                    <a:pt x="72" y="86"/>
                  </a:cubicBezTo>
                  <a:cubicBezTo>
                    <a:pt x="69" y="85"/>
                    <a:pt x="65" y="84"/>
                    <a:pt x="61" y="82"/>
                  </a:cubicBezTo>
                  <a:cubicBezTo>
                    <a:pt x="46" y="76"/>
                    <a:pt x="32" y="72"/>
                    <a:pt x="20" y="72"/>
                  </a:cubicBezTo>
                  <a:cubicBezTo>
                    <a:pt x="15" y="72"/>
                    <a:pt x="11" y="73"/>
                    <a:pt x="8" y="74"/>
                  </a:cubicBezTo>
                  <a:cubicBezTo>
                    <a:pt x="8" y="10"/>
                    <a:pt x="8" y="10"/>
                    <a:pt x="8" y="10"/>
                  </a:cubicBezTo>
                  <a:cubicBezTo>
                    <a:pt x="11" y="9"/>
                    <a:pt x="15" y="8"/>
                    <a:pt x="20" y="8"/>
                  </a:cubicBezTo>
                  <a:cubicBezTo>
                    <a:pt x="31" y="8"/>
                    <a:pt x="44" y="12"/>
                    <a:pt x="58" y="18"/>
                  </a:cubicBezTo>
                  <a:cubicBezTo>
                    <a:pt x="67" y="22"/>
                    <a:pt x="76" y="24"/>
                    <a:pt x="84" y="24"/>
                  </a:cubicBezTo>
                  <a:cubicBezTo>
                    <a:pt x="93" y="24"/>
                    <a:pt x="99" y="21"/>
                    <a:pt x="104" y="18"/>
                  </a:cubicBezTo>
                  <a:lnTo>
                    <a:pt x="104"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13" name="Group 13"/>
          <p:cNvGrpSpPr>
            <a:grpSpLocks noChangeAspect="1"/>
          </p:cNvGrpSpPr>
          <p:nvPr/>
        </p:nvGrpSpPr>
        <p:grpSpPr bwMode="auto">
          <a:xfrm>
            <a:off x="5439477" y="2485814"/>
            <a:ext cx="550217" cy="532582"/>
            <a:chOff x="3683" y="2009"/>
            <a:chExt cx="312" cy="302"/>
          </a:xfrm>
          <a:solidFill>
            <a:schemeClr val="bg1"/>
          </a:solidFill>
        </p:grpSpPr>
        <p:sp>
          <p:nvSpPr>
            <p:cNvPr id="14" name="Freeform 14"/>
            <p:cNvSpPr>
              <a:spLocks noEditPoints="1"/>
            </p:cNvSpPr>
            <p:nvPr/>
          </p:nvSpPr>
          <p:spPr bwMode="auto">
            <a:xfrm>
              <a:off x="3791" y="2108"/>
              <a:ext cx="105" cy="104"/>
            </a:xfrm>
            <a:custGeom>
              <a:avLst/>
              <a:gdLst>
                <a:gd name="T0" fmla="*/ 27 w 54"/>
                <a:gd name="T1" fmla="*/ 0 h 54"/>
                <a:gd name="T2" fmla="*/ 0 w 54"/>
                <a:gd name="T3" fmla="*/ 27 h 54"/>
                <a:gd name="T4" fmla="*/ 27 w 54"/>
                <a:gd name="T5" fmla="*/ 54 h 54"/>
                <a:gd name="T6" fmla="*/ 54 w 54"/>
                <a:gd name="T7" fmla="*/ 27 h 54"/>
                <a:gd name="T8" fmla="*/ 27 w 54"/>
                <a:gd name="T9" fmla="*/ 0 h 54"/>
                <a:gd name="T10" fmla="*/ 27 w 54"/>
                <a:gd name="T11" fmla="*/ 50 h 54"/>
                <a:gd name="T12" fmla="*/ 4 w 54"/>
                <a:gd name="T13" fmla="*/ 27 h 54"/>
                <a:gd name="T14" fmla="*/ 27 w 54"/>
                <a:gd name="T15" fmla="*/ 4 h 54"/>
                <a:gd name="T16" fmla="*/ 50 w 54"/>
                <a:gd name="T17" fmla="*/ 27 h 54"/>
                <a:gd name="T18" fmla="*/ 27 w 54"/>
                <a:gd name="T19"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27" y="0"/>
                  </a:moveTo>
                  <a:cubicBezTo>
                    <a:pt x="12" y="0"/>
                    <a:pt x="0" y="12"/>
                    <a:pt x="0" y="27"/>
                  </a:cubicBezTo>
                  <a:cubicBezTo>
                    <a:pt x="0" y="42"/>
                    <a:pt x="12" y="54"/>
                    <a:pt x="27" y="54"/>
                  </a:cubicBezTo>
                  <a:cubicBezTo>
                    <a:pt x="42" y="54"/>
                    <a:pt x="54" y="42"/>
                    <a:pt x="54" y="27"/>
                  </a:cubicBezTo>
                  <a:cubicBezTo>
                    <a:pt x="54" y="12"/>
                    <a:pt x="42" y="0"/>
                    <a:pt x="27" y="0"/>
                  </a:cubicBezTo>
                  <a:close/>
                  <a:moveTo>
                    <a:pt x="27" y="50"/>
                  </a:moveTo>
                  <a:cubicBezTo>
                    <a:pt x="14" y="50"/>
                    <a:pt x="4" y="40"/>
                    <a:pt x="4" y="27"/>
                  </a:cubicBezTo>
                  <a:cubicBezTo>
                    <a:pt x="4" y="14"/>
                    <a:pt x="14" y="4"/>
                    <a:pt x="27" y="4"/>
                  </a:cubicBezTo>
                  <a:cubicBezTo>
                    <a:pt x="40" y="4"/>
                    <a:pt x="50" y="14"/>
                    <a:pt x="50" y="27"/>
                  </a:cubicBezTo>
                  <a:cubicBezTo>
                    <a:pt x="50" y="40"/>
                    <a:pt x="40" y="50"/>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15" name="Freeform 15"/>
            <p:cNvSpPr>
              <a:spLocks noEditPoints="1"/>
            </p:cNvSpPr>
            <p:nvPr/>
          </p:nvSpPr>
          <p:spPr bwMode="auto">
            <a:xfrm>
              <a:off x="3683" y="2009"/>
              <a:ext cx="312" cy="302"/>
            </a:xfrm>
            <a:custGeom>
              <a:avLst/>
              <a:gdLst>
                <a:gd name="T0" fmla="*/ 154 w 161"/>
                <a:gd name="T1" fmla="*/ 62 h 156"/>
                <a:gd name="T2" fmla="*/ 145 w 161"/>
                <a:gd name="T3" fmla="*/ 37 h 156"/>
                <a:gd name="T4" fmla="*/ 122 w 161"/>
                <a:gd name="T5" fmla="*/ 16 h 156"/>
                <a:gd name="T6" fmla="*/ 98 w 161"/>
                <a:gd name="T7" fmla="*/ 6 h 156"/>
                <a:gd name="T8" fmla="*/ 66 w 161"/>
                <a:gd name="T9" fmla="*/ 5 h 156"/>
                <a:gd name="T10" fmla="*/ 52 w 161"/>
                <a:gd name="T11" fmla="*/ 25 h 156"/>
                <a:gd name="T12" fmla="*/ 17 w 161"/>
                <a:gd name="T13" fmla="*/ 30 h 156"/>
                <a:gd name="T14" fmla="*/ 29 w 161"/>
                <a:gd name="T15" fmla="*/ 48 h 156"/>
                <a:gd name="T16" fmla="*/ 6 w 161"/>
                <a:gd name="T17" fmla="*/ 62 h 156"/>
                <a:gd name="T18" fmla="*/ 5 w 161"/>
                <a:gd name="T19" fmla="*/ 94 h 156"/>
                <a:gd name="T20" fmla="*/ 29 w 161"/>
                <a:gd name="T21" fmla="*/ 108 h 156"/>
                <a:gd name="T22" fmla="*/ 17 w 161"/>
                <a:gd name="T23" fmla="*/ 125 h 156"/>
                <a:gd name="T24" fmla="*/ 41 w 161"/>
                <a:gd name="T25" fmla="*/ 141 h 156"/>
                <a:gd name="T26" fmla="*/ 66 w 161"/>
                <a:gd name="T27" fmla="*/ 150 h 156"/>
                <a:gd name="T28" fmla="*/ 95 w 161"/>
                <a:gd name="T29" fmla="*/ 154 h 156"/>
                <a:gd name="T30" fmla="*/ 111 w 161"/>
                <a:gd name="T31" fmla="*/ 130 h 156"/>
                <a:gd name="T32" fmla="*/ 127 w 161"/>
                <a:gd name="T33" fmla="*/ 141 h 156"/>
                <a:gd name="T34" fmla="*/ 144 w 161"/>
                <a:gd name="T35" fmla="*/ 117 h 156"/>
                <a:gd name="T36" fmla="*/ 155 w 161"/>
                <a:gd name="T37" fmla="*/ 94 h 156"/>
                <a:gd name="T38" fmla="*/ 161 w 161"/>
                <a:gd name="T39" fmla="*/ 78 h 156"/>
                <a:gd name="T40" fmla="*/ 114 w 161"/>
                <a:gd name="T41" fmla="*/ 122 h 156"/>
                <a:gd name="T42" fmla="*/ 111 w 161"/>
                <a:gd name="T43" fmla="*/ 121 h 156"/>
                <a:gd name="T44" fmla="*/ 93 w 161"/>
                <a:gd name="T45" fmla="*/ 129 h 156"/>
                <a:gd name="T46" fmla="*/ 90 w 161"/>
                <a:gd name="T47" fmla="*/ 147 h 156"/>
                <a:gd name="T48" fmla="*/ 71 w 161"/>
                <a:gd name="T49" fmla="*/ 129 h 156"/>
                <a:gd name="T50" fmla="*/ 52 w 161"/>
                <a:gd name="T51" fmla="*/ 122 h 156"/>
                <a:gd name="T52" fmla="*/ 49 w 161"/>
                <a:gd name="T53" fmla="*/ 122 h 156"/>
                <a:gd name="T54" fmla="*/ 37 w 161"/>
                <a:gd name="T55" fmla="*/ 112 h 156"/>
                <a:gd name="T56" fmla="*/ 38 w 161"/>
                <a:gd name="T57" fmla="*/ 109 h 156"/>
                <a:gd name="T58" fmla="*/ 38 w 161"/>
                <a:gd name="T59" fmla="*/ 107 h 156"/>
                <a:gd name="T60" fmla="*/ 9 w 161"/>
                <a:gd name="T61" fmla="*/ 86 h 156"/>
                <a:gd name="T62" fmla="*/ 26 w 161"/>
                <a:gd name="T63" fmla="*/ 70 h 156"/>
                <a:gd name="T64" fmla="*/ 38 w 161"/>
                <a:gd name="T65" fmla="*/ 49 h 156"/>
                <a:gd name="T66" fmla="*/ 38 w 161"/>
                <a:gd name="T67" fmla="*/ 46 h 156"/>
                <a:gd name="T68" fmla="*/ 25 w 161"/>
                <a:gd name="T69" fmla="*/ 33 h 156"/>
                <a:gd name="T70" fmla="*/ 50 w 161"/>
                <a:gd name="T71" fmla="*/ 34 h 156"/>
                <a:gd name="T72" fmla="*/ 50 w 161"/>
                <a:gd name="T73" fmla="*/ 34 h 156"/>
                <a:gd name="T74" fmla="*/ 53 w 161"/>
                <a:gd name="T75" fmla="*/ 34 h 156"/>
                <a:gd name="T76" fmla="*/ 74 w 161"/>
                <a:gd name="T77" fmla="*/ 8 h 156"/>
                <a:gd name="T78" fmla="*/ 90 w 161"/>
                <a:gd name="T79" fmla="*/ 23 h 156"/>
                <a:gd name="T80" fmla="*/ 110 w 161"/>
                <a:gd name="T81" fmla="*/ 35 h 156"/>
                <a:gd name="T82" fmla="*/ 112 w 161"/>
                <a:gd name="T83" fmla="*/ 34 h 156"/>
                <a:gd name="T84" fmla="*/ 115 w 161"/>
                <a:gd name="T85" fmla="*/ 34 h 156"/>
                <a:gd name="T86" fmla="*/ 126 w 161"/>
                <a:gd name="T87" fmla="*/ 46 h 156"/>
                <a:gd name="T88" fmla="*/ 125 w 161"/>
                <a:gd name="T89" fmla="*/ 49 h 156"/>
                <a:gd name="T90" fmla="*/ 132 w 161"/>
                <a:gd name="T91" fmla="*/ 67 h 156"/>
                <a:gd name="T92" fmla="*/ 138 w 161"/>
                <a:gd name="T93" fmla="*/ 70 h 156"/>
                <a:gd name="T94" fmla="*/ 138 w 161"/>
                <a:gd name="T95" fmla="*/ 86 h 156"/>
                <a:gd name="T96" fmla="*/ 125 w 161"/>
                <a:gd name="T97" fmla="*/ 105 h 156"/>
                <a:gd name="T98" fmla="*/ 125 w 161"/>
                <a:gd name="T99" fmla="*/ 108 h 156"/>
                <a:gd name="T100" fmla="*/ 126 w 161"/>
                <a:gd name="T101" fmla="*/ 1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1" h="156">
                  <a:moveTo>
                    <a:pt x="160" y="65"/>
                  </a:moveTo>
                  <a:cubicBezTo>
                    <a:pt x="160" y="63"/>
                    <a:pt x="158" y="62"/>
                    <a:pt x="155" y="62"/>
                  </a:cubicBezTo>
                  <a:cubicBezTo>
                    <a:pt x="155" y="62"/>
                    <a:pt x="155" y="62"/>
                    <a:pt x="155" y="62"/>
                  </a:cubicBezTo>
                  <a:cubicBezTo>
                    <a:pt x="155" y="62"/>
                    <a:pt x="154" y="62"/>
                    <a:pt x="154" y="62"/>
                  </a:cubicBezTo>
                  <a:cubicBezTo>
                    <a:pt x="139" y="62"/>
                    <a:pt x="139" y="62"/>
                    <a:pt x="139" y="62"/>
                  </a:cubicBezTo>
                  <a:cubicBezTo>
                    <a:pt x="138" y="57"/>
                    <a:pt x="136" y="53"/>
                    <a:pt x="134" y="49"/>
                  </a:cubicBezTo>
                  <a:cubicBezTo>
                    <a:pt x="144" y="39"/>
                    <a:pt x="144" y="39"/>
                    <a:pt x="144" y="39"/>
                  </a:cubicBezTo>
                  <a:cubicBezTo>
                    <a:pt x="144" y="38"/>
                    <a:pt x="145" y="38"/>
                    <a:pt x="145" y="37"/>
                  </a:cubicBezTo>
                  <a:cubicBezTo>
                    <a:pt x="146" y="36"/>
                    <a:pt x="147" y="33"/>
                    <a:pt x="145" y="32"/>
                  </a:cubicBezTo>
                  <a:cubicBezTo>
                    <a:pt x="140" y="25"/>
                    <a:pt x="134" y="19"/>
                    <a:pt x="127" y="15"/>
                  </a:cubicBezTo>
                  <a:cubicBezTo>
                    <a:pt x="126" y="13"/>
                    <a:pt x="122" y="14"/>
                    <a:pt x="122" y="16"/>
                  </a:cubicBezTo>
                  <a:cubicBezTo>
                    <a:pt x="122" y="16"/>
                    <a:pt x="122" y="16"/>
                    <a:pt x="122" y="16"/>
                  </a:cubicBezTo>
                  <a:cubicBezTo>
                    <a:pt x="122" y="16"/>
                    <a:pt x="122" y="16"/>
                    <a:pt x="122" y="16"/>
                  </a:cubicBezTo>
                  <a:cubicBezTo>
                    <a:pt x="111" y="26"/>
                    <a:pt x="111" y="26"/>
                    <a:pt x="111" y="26"/>
                  </a:cubicBezTo>
                  <a:cubicBezTo>
                    <a:pt x="107" y="24"/>
                    <a:pt x="103" y="22"/>
                    <a:pt x="98" y="21"/>
                  </a:cubicBezTo>
                  <a:cubicBezTo>
                    <a:pt x="98" y="6"/>
                    <a:pt x="98" y="6"/>
                    <a:pt x="98" y="6"/>
                  </a:cubicBezTo>
                  <a:cubicBezTo>
                    <a:pt x="98" y="6"/>
                    <a:pt x="98" y="6"/>
                    <a:pt x="98" y="6"/>
                  </a:cubicBezTo>
                  <a:cubicBezTo>
                    <a:pt x="98" y="4"/>
                    <a:pt x="97" y="2"/>
                    <a:pt x="95" y="1"/>
                  </a:cubicBezTo>
                  <a:cubicBezTo>
                    <a:pt x="86" y="0"/>
                    <a:pt x="78" y="0"/>
                    <a:pt x="69" y="1"/>
                  </a:cubicBezTo>
                  <a:cubicBezTo>
                    <a:pt x="67" y="1"/>
                    <a:pt x="66" y="3"/>
                    <a:pt x="66" y="5"/>
                  </a:cubicBezTo>
                  <a:cubicBezTo>
                    <a:pt x="66" y="5"/>
                    <a:pt x="66" y="5"/>
                    <a:pt x="66" y="5"/>
                  </a:cubicBezTo>
                  <a:cubicBezTo>
                    <a:pt x="66" y="6"/>
                    <a:pt x="66" y="6"/>
                    <a:pt x="66" y="6"/>
                  </a:cubicBezTo>
                  <a:cubicBezTo>
                    <a:pt x="66" y="20"/>
                    <a:pt x="66" y="20"/>
                    <a:pt x="66" y="20"/>
                  </a:cubicBezTo>
                  <a:cubicBezTo>
                    <a:pt x="61" y="21"/>
                    <a:pt x="57" y="23"/>
                    <a:pt x="52" y="25"/>
                  </a:cubicBezTo>
                  <a:cubicBezTo>
                    <a:pt x="41" y="14"/>
                    <a:pt x="41" y="14"/>
                    <a:pt x="41" y="14"/>
                  </a:cubicBezTo>
                  <a:cubicBezTo>
                    <a:pt x="41" y="14"/>
                    <a:pt x="41" y="14"/>
                    <a:pt x="41" y="14"/>
                  </a:cubicBezTo>
                  <a:cubicBezTo>
                    <a:pt x="39" y="13"/>
                    <a:pt x="37" y="12"/>
                    <a:pt x="35" y="13"/>
                  </a:cubicBezTo>
                  <a:cubicBezTo>
                    <a:pt x="28" y="18"/>
                    <a:pt x="22" y="24"/>
                    <a:pt x="17" y="30"/>
                  </a:cubicBezTo>
                  <a:cubicBezTo>
                    <a:pt x="15" y="32"/>
                    <a:pt x="16" y="35"/>
                    <a:pt x="17" y="36"/>
                  </a:cubicBezTo>
                  <a:cubicBezTo>
                    <a:pt x="18" y="36"/>
                    <a:pt x="18" y="36"/>
                    <a:pt x="18" y="36"/>
                  </a:cubicBezTo>
                  <a:cubicBezTo>
                    <a:pt x="18" y="36"/>
                    <a:pt x="18" y="37"/>
                    <a:pt x="18" y="37"/>
                  </a:cubicBezTo>
                  <a:cubicBezTo>
                    <a:pt x="29" y="48"/>
                    <a:pt x="29" y="48"/>
                    <a:pt x="29" y="48"/>
                  </a:cubicBezTo>
                  <a:cubicBezTo>
                    <a:pt x="27" y="52"/>
                    <a:pt x="25" y="57"/>
                    <a:pt x="23" y="62"/>
                  </a:cubicBezTo>
                  <a:cubicBezTo>
                    <a:pt x="6" y="62"/>
                    <a:pt x="6" y="62"/>
                    <a:pt x="6" y="62"/>
                  </a:cubicBezTo>
                  <a:cubicBezTo>
                    <a:pt x="6" y="62"/>
                    <a:pt x="6" y="62"/>
                    <a:pt x="6" y="62"/>
                  </a:cubicBezTo>
                  <a:cubicBezTo>
                    <a:pt x="6" y="62"/>
                    <a:pt x="6" y="62"/>
                    <a:pt x="6" y="62"/>
                  </a:cubicBezTo>
                  <a:cubicBezTo>
                    <a:pt x="3" y="62"/>
                    <a:pt x="1" y="63"/>
                    <a:pt x="1" y="65"/>
                  </a:cubicBezTo>
                  <a:cubicBezTo>
                    <a:pt x="0" y="69"/>
                    <a:pt x="0" y="74"/>
                    <a:pt x="0" y="78"/>
                  </a:cubicBezTo>
                  <a:cubicBezTo>
                    <a:pt x="0" y="82"/>
                    <a:pt x="0" y="86"/>
                    <a:pt x="1" y="91"/>
                  </a:cubicBezTo>
                  <a:cubicBezTo>
                    <a:pt x="1" y="93"/>
                    <a:pt x="3" y="94"/>
                    <a:pt x="5" y="94"/>
                  </a:cubicBezTo>
                  <a:cubicBezTo>
                    <a:pt x="5" y="94"/>
                    <a:pt x="6" y="94"/>
                    <a:pt x="6" y="94"/>
                  </a:cubicBezTo>
                  <a:cubicBezTo>
                    <a:pt x="6" y="94"/>
                    <a:pt x="6" y="94"/>
                    <a:pt x="6" y="94"/>
                  </a:cubicBezTo>
                  <a:cubicBezTo>
                    <a:pt x="23" y="94"/>
                    <a:pt x="23" y="94"/>
                    <a:pt x="23" y="94"/>
                  </a:cubicBezTo>
                  <a:cubicBezTo>
                    <a:pt x="25" y="99"/>
                    <a:pt x="27" y="104"/>
                    <a:pt x="29" y="108"/>
                  </a:cubicBezTo>
                  <a:cubicBezTo>
                    <a:pt x="18" y="119"/>
                    <a:pt x="18" y="119"/>
                    <a:pt x="18" y="119"/>
                  </a:cubicBezTo>
                  <a:cubicBezTo>
                    <a:pt x="18" y="119"/>
                    <a:pt x="18" y="119"/>
                    <a:pt x="18" y="120"/>
                  </a:cubicBezTo>
                  <a:cubicBezTo>
                    <a:pt x="18" y="120"/>
                    <a:pt x="18" y="120"/>
                    <a:pt x="18" y="120"/>
                  </a:cubicBezTo>
                  <a:cubicBezTo>
                    <a:pt x="16" y="121"/>
                    <a:pt x="16" y="124"/>
                    <a:pt x="17" y="125"/>
                  </a:cubicBezTo>
                  <a:cubicBezTo>
                    <a:pt x="22" y="132"/>
                    <a:pt x="29" y="138"/>
                    <a:pt x="36" y="142"/>
                  </a:cubicBezTo>
                  <a:cubicBezTo>
                    <a:pt x="36" y="143"/>
                    <a:pt x="37" y="143"/>
                    <a:pt x="38" y="143"/>
                  </a:cubicBezTo>
                  <a:cubicBezTo>
                    <a:pt x="39" y="143"/>
                    <a:pt x="40" y="142"/>
                    <a:pt x="41" y="142"/>
                  </a:cubicBezTo>
                  <a:cubicBezTo>
                    <a:pt x="41" y="141"/>
                    <a:pt x="41" y="141"/>
                    <a:pt x="41" y="141"/>
                  </a:cubicBezTo>
                  <a:cubicBezTo>
                    <a:pt x="52" y="131"/>
                    <a:pt x="52" y="131"/>
                    <a:pt x="52" y="131"/>
                  </a:cubicBezTo>
                  <a:cubicBezTo>
                    <a:pt x="57" y="133"/>
                    <a:pt x="61" y="135"/>
                    <a:pt x="66" y="136"/>
                  </a:cubicBezTo>
                  <a:cubicBezTo>
                    <a:pt x="66" y="150"/>
                    <a:pt x="66" y="150"/>
                    <a:pt x="66" y="150"/>
                  </a:cubicBezTo>
                  <a:cubicBezTo>
                    <a:pt x="66" y="150"/>
                    <a:pt x="66" y="150"/>
                    <a:pt x="66" y="150"/>
                  </a:cubicBezTo>
                  <a:cubicBezTo>
                    <a:pt x="66" y="150"/>
                    <a:pt x="66" y="150"/>
                    <a:pt x="66" y="150"/>
                  </a:cubicBezTo>
                  <a:cubicBezTo>
                    <a:pt x="66" y="152"/>
                    <a:pt x="67" y="154"/>
                    <a:pt x="69" y="155"/>
                  </a:cubicBezTo>
                  <a:cubicBezTo>
                    <a:pt x="73" y="155"/>
                    <a:pt x="77" y="156"/>
                    <a:pt x="80" y="156"/>
                  </a:cubicBezTo>
                  <a:cubicBezTo>
                    <a:pt x="85" y="156"/>
                    <a:pt x="90" y="155"/>
                    <a:pt x="95" y="154"/>
                  </a:cubicBezTo>
                  <a:cubicBezTo>
                    <a:pt x="97" y="154"/>
                    <a:pt x="98" y="152"/>
                    <a:pt x="98" y="150"/>
                  </a:cubicBezTo>
                  <a:cubicBezTo>
                    <a:pt x="98" y="150"/>
                    <a:pt x="98" y="150"/>
                    <a:pt x="98" y="150"/>
                  </a:cubicBezTo>
                  <a:cubicBezTo>
                    <a:pt x="98" y="136"/>
                    <a:pt x="98" y="136"/>
                    <a:pt x="98" y="136"/>
                  </a:cubicBezTo>
                  <a:cubicBezTo>
                    <a:pt x="103" y="134"/>
                    <a:pt x="107" y="132"/>
                    <a:pt x="111" y="130"/>
                  </a:cubicBezTo>
                  <a:cubicBezTo>
                    <a:pt x="121" y="140"/>
                    <a:pt x="121" y="140"/>
                    <a:pt x="121" y="140"/>
                  </a:cubicBezTo>
                  <a:cubicBezTo>
                    <a:pt x="121" y="140"/>
                    <a:pt x="122" y="140"/>
                    <a:pt x="122" y="140"/>
                  </a:cubicBezTo>
                  <a:cubicBezTo>
                    <a:pt x="122" y="141"/>
                    <a:pt x="124" y="142"/>
                    <a:pt x="125" y="142"/>
                  </a:cubicBezTo>
                  <a:cubicBezTo>
                    <a:pt x="126" y="142"/>
                    <a:pt x="126" y="142"/>
                    <a:pt x="127" y="141"/>
                  </a:cubicBezTo>
                  <a:cubicBezTo>
                    <a:pt x="134" y="136"/>
                    <a:pt x="140" y="130"/>
                    <a:pt x="145" y="124"/>
                  </a:cubicBezTo>
                  <a:cubicBezTo>
                    <a:pt x="147" y="122"/>
                    <a:pt x="146" y="119"/>
                    <a:pt x="145" y="118"/>
                  </a:cubicBezTo>
                  <a:cubicBezTo>
                    <a:pt x="145" y="118"/>
                    <a:pt x="144" y="118"/>
                    <a:pt x="144" y="118"/>
                  </a:cubicBezTo>
                  <a:cubicBezTo>
                    <a:pt x="144" y="118"/>
                    <a:pt x="144" y="117"/>
                    <a:pt x="144" y="117"/>
                  </a:cubicBezTo>
                  <a:cubicBezTo>
                    <a:pt x="134" y="107"/>
                    <a:pt x="134" y="107"/>
                    <a:pt x="134" y="107"/>
                  </a:cubicBezTo>
                  <a:cubicBezTo>
                    <a:pt x="136" y="103"/>
                    <a:pt x="138" y="99"/>
                    <a:pt x="139" y="94"/>
                  </a:cubicBezTo>
                  <a:cubicBezTo>
                    <a:pt x="154" y="94"/>
                    <a:pt x="154" y="94"/>
                    <a:pt x="154" y="94"/>
                  </a:cubicBezTo>
                  <a:cubicBezTo>
                    <a:pt x="154" y="94"/>
                    <a:pt x="155" y="94"/>
                    <a:pt x="155" y="94"/>
                  </a:cubicBezTo>
                  <a:cubicBezTo>
                    <a:pt x="155" y="94"/>
                    <a:pt x="155" y="94"/>
                    <a:pt x="155" y="94"/>
                  </a:cubicBezTo>
                  <a:cubicBezTo>
                    <a:pt x="155" y="94"/>
                    <a:pt x="156" y="94"/>
                    <a:pt x="156" y="94"/>
                  </a:cubicBezTo>
                  <a:cubicBezTo>
                    <a:pt x="158" y="94"/>
                    <a:pt x="160" y="93"/>
                    <a:pt x="160" y="91"/>
                  </a:cubicBezTo>
                  <a:cubicBezTo>
                    <a:pt x="161" y="86"/>
                    <a:pt x="161" y="82"/>
                    <a:pt x="161" y="78"/>
                  </a:cubicBezTo>
                  <a:cubicBezTo>
                    <a:pt x="161" y="74"/>
                    <a:pt x="161" y="69"/>
                    <a:pt x="160" y="65"/>
                  </a:cubicBezTo>
                  <a:close/>
                  <a:moveTo>
                    <a:pt x="125" y="133"/>
                  </a:moveTo>
                  <a:cubicBezTo>
                    <a:pt x="115" y="122"/>
                    <a:pt x="115" y="122"/>
                    <a:pt x="115" y="122"/>
                  </a:cubicBezTo>
                  <a:cubicBezTo>
                    <a:pt x="115" y="122"/>
                    <a:pt x="114" y="122"/>
                    <a:pt x="114" y="122"/>
                  </a:cubicBezTo>
                  <a:cubicBezTo>
                    <a:pt x="114" y="122"/>
                    <a:pt x="114" y="121"/>
                    <a:pt x="114" y="121"/>
                  </a:cubicBezTo>
                  <a:cubicBezTo>
                    <a:pt x="113" y="121"/>
                    <a:pt x="113" y="121"/>
                    <a:pt x="113" y="121"/>
                  </a:cubicBezTo>
                  <a:cubicBezTo>
                    <a:pt x="113" y="121"/>
                    <a:pt x="112" y="121"/>
                    <a:pt x="112" y="121"/>
                  </a:cubicBezTo>
                  <a:cubicBezTo>
                    <a:pt x="112" y="121"/>
                    <a:pt x="112" y="121"/>
                    <a:pt x="111" y="121"/>
                  </a:cubicBezTo>
                  <a:cubicBezTo>
                    <a:pt x="111" y="121"/>
                    <a:pt x="111" y="121"/>
                    <a:pt x="111" y="121"/>
                  </a:cubicBezTo>
                  <a:cubicBezTo>
                    <a:pt x="110" y="121"/>
                    <a:pt x="110" y="121"/>
                    <a:pt x="110" y="121"/>
                  </a:cubicBezTo>
                  <a:cubicBezTo>
                    <a:pt x="110" y="121"/>
                    <a:pt x="110" y="121"/>
                    <a:pt x="110" y="121"/>
                  </a:cubicBezTo>
                  <a:cubicBezTo>
                    <a:pt x="105" y="125"/>
                    <a:pt x="99" y="127"/>
                    <a:pt x="93" y="129"/>
                  </a:cubicBezTo>
                  <a:cubicBezTo>
                    <a:pt x="91" y="129"/>
                    <a:pt x="90" y="131"/>
                    <a:pt x="90" y="133"/>
                  </a:cubicBezTo>
                  <a:cubicBezTo>
                    <a:pt x="90" y="133"/>
                    <a:pt x="90" y="133"/>
                    <a:pt x="90" y="133"/>
                  </a:cubicBezTo>
                  <a:cubicBezTo>
                    <a:pt x="90" y="134"/>
                    <a:pt x="90" y="134"/>
                    <a:pt x="90" y="134"/>
                  </a:cubicBezTo>
                  <a:cubicBezTo>
                    <a:pt x="90" y="147"/>
                    <a:pt x="90" y="147"/>
                    <a:pt x="90" y="147"/>
                  </a:cubicBezTo>
                  <a:cubicBezTo>
                    <a:pt x="85" y="148"/>
                    <a:pt x="79" y="148"/>
                    <a:pt x="74" y="147"/>
                  </a:cubicBezTo>
                  <a:cubicBezTo>
                    <a:pt x="74" y="134"/>
                    <a:pt x="74" y="134"/>
                    <a:pt x="74" y="134"/>
                  </a:cubicBezTo>
                  <a:cubicBezTo>
                    <a:pt x="74" y="134"/>
                    <a:pt x="74" y="134"/>
                    <a:pt x="74" y="134"/>
                  </a:cubicBezTo>
                  <a:cubicBezTo>
                    <a:pt x="74" y="131"/>
                    <a:pt x="73" y="129"/>
                    <a:pt x="71" y="129"/>
                  </a:cubicBezTo>
                  <a:cubicBezTo>
                    <a:pt x="65" y="128"/>
                    <a:pt x="59" y="125"/>
                    <a:pt x="54" y="122"/>
                  </a:cubicBezTo>
                  <a:cubicBezTo>
                    <a:pt x="53" y="122"/>
                    <a:pt x="53" y="122"/>
                    <a:pt x="53" y="122"/>
                  </a:cubicBezTo>
                  <a:cubicBezTo>
                    <a:pt x="53" y="122"/>
                    <a:pt x="53" y="122"/>
                    <a:pt x="52" y="122"/>
                  </a:cubicBezTo>
                  <a:cubicBezTo>
                    <a:pt x="52" y="122"/>
                    <a:pt x="52" y="122"/>
                    <a:pt x="52" y="122"/>
                  </a:cubicBezTo>
                  <a:cubicBezTo>
                    <a:pt x="52" y="122"/>
                    <a:pt x="51" y="122"/>
                    <a:pt x="51" y="122"/>
                  </a:cubicBezTo>
                  <a:cubicBezTo>
                    <a:pt x="51" y="122"/>
                    <a:pt x="51" y="122"/>
                    <a:pt x="50" y="122"/>
                  </a:cubicBezTo>
                  <a:cubicBezTo>
                    <a:pt x="50" y="122"/>
                    <a:pt x="50" y="122"/>
                    <a:pt x="50" y="122"/>
                  </a:cubicBezTo>
                  <a:cubicBezTo>
                    <a:pt x="49" y="122"/>
                    <a:pt x="49" y="122"/>
                    <a:pt x="49" y="122"/>
                  </a:cubicBezTo>
                  <a:cubicBezTo>
                    <a:pt x="49" y="123"/>
                    <a:pt x="49" y="123"/>
                    <a:pt x="49" y="123"/>
                  </a:cubicBezTo>
                  <a:cubicBezTo>
                    <a:pt x="37" y="134"/>
                    <a:pt x="37" y="134"/>
                    <a:pt x="37" y="134"/>
                  </a:cubicBezTo>
                  <a:cubicBezTo>
                    <a:pt x="33" y="131"/>
                    <a:pt x="29" y="127"/>
                    <a:pt x="26" y="123"/>
                  </a:cubicBezTo>
                  <a:cubicBezTo>
                    <a:pt x="37" y="112"/>
                    <a:pt x="37" y="112"/>
                    <a:pt x="37" y="112"/>
                  </a:cubicBezTo>
                  <a:cubicBezTo>
                    <a:pt x="37" y="112"/>
                    <a:pt x="37" y="111"/>
                    <a:pt x="37" y="111"/>
                  </a:cubicBezTo>
                  <a:cubicBezTo>
                    <a:pt x="37" y="111"/>
                    <a:pt x="38" y="111"/>
                    <a:pt x="38" y="111"/>
                  </a:cubicBezTo>
                  <a:cubicBezTo>
                    <a:pt x="38" y="110"/>
                    <a:pt x="38" y="110"/>
                    <a:pt x="38" y="110"/>
                  </a:cubicBezTo>
                  <a:cubicBezTo>
                    <a:pt x="38" y="110"/>
                    <a:pt x="38" y="109"/>
                    <a:pt x="38" y="109"/>
                  </a:cubicBezTo>
                  <a:cubicBezTo>
                    <a:pt x="38" y="109"/>
                    <a:pt x="38" y="109"/>
                    <a:pt x="38" y="108"/>
                  </a:cubicBezTo>
                  <a:cubicBezTo>
                    <a:pt x="38" y="108"/>
                    <a:pt x="38" y="108"/>
                    <a:pt x="38" y="108"/>
                  </a:cubicBezTo>
                  <a:cubicBezTo>
                    <a:pt x="38" y="107"/>
                    <a:pt x="38" y="107"/>
                    <a:pt x="38" y="107"/>
                  </a:cubicBezTo>
                  <a:cubicBezTo>
                    <a:pt x="38" y="107"/>
                    <a:pt x="38" y="107"/>
                    <a:pt x="38" y="107"/>
                  </a:cubicBezTo>
                  <a:cubicBezTo>
                    <a:pt x="34" y="101"/>
                    <a:pt x="32" y="95"/>
                    <a:pt x="30" y="89"/>
                  </a:cubicBezTo>
                  <a:cubicBezTo>
                    <a:pt x="30" y="87"/>
                    <a:pt x="28" y="86"/>
                    <a:pt x="26" y="86"/>
                  </a:cubicBezTo>
                  <a:cubicBezTo>
                    <a:pt x="26" y="86"/>
                    <a:pt x="26" y="86"/>
                    <a:pt x="26" y="86"/>
                  </a:cubicBezTo>
                  <a:cubicBezTo>
                    <a:pt x="9" y="86"/>
                    <a:pt x="9" y="86"/>
                    <a:pt x="9" y="86"/>
                  </a:cubicBezTo>
                  <a:cubicBezTo>
                    <a:pt x="8" y="83"/>
                    <a:pt x="8" y="81"/>
                    <a:pt x="8" y="78"/>
                  </a:cubicBezTo>
                  <a:cubicBezTo>
                    <a:pt x="8" y="75"/>
                    <a:pt x="8" y="73"/>
                    <a:pt x="8" y="70"/>
                  </a:cubicBezTo>
                  <a:cubicBezTo>
                    <a:pt x="26" y="70"/>
                    <a:pt x="26" y="70"/>
                    <a:pt x="26" y="70"/>
                  </a:cubicBezTo>
                  <a:cubicBezTo>
                    <a:pt x="26" y="70"/>
                    <a:pt x="26" y="70"/>
                    <a:pt x="26" y="70"/>
                  </a:cubicBezTo>
                  <a:cubicBezTo>
                    <a:pt x="26" y="70"/>
                    <a:pt x="26" y="70"/>
                    <a:pt x="26" y="70"/>
                  </a:cubicBezTo>
                  <a:cubicBezTo>
                    <a:pt x="28" y="70"/>
                    <a:pt x="30" y="69"/>
                    <a:pt x="30" y="67"/>
                  </a:cubicBezTo>
                  <a:cubicBezTo>
                    <a:pt x="32" y="61"/>
                    <a:pt x="34" y="55"/>
                    <a:pt x="38" y="49"/>
                  </a:cubicBezTo>
                  <a:cubicBezTo>
                    <a:pt x="38" y="49"/>
                    <a:pt x="38" y="49"/>
                    <a:pt x="38" y="49"/>
                  </a:cubicBezTo>
                  <a:cubicBezTo>
                    <a:pt x="38" y="49"/>
                    <a:pt x="38" y="49"/>
                    <a:pt x="38" y="48"/>
                  </a:cubicBezTo>
                  <a:cubicBezTo>
                    <a:pt x="38" y="48"/>
                    <a:pt x="38" y="48"/>
                    <a:pt x="38" y="48"/>
                  </a:cubicBezTo>
                  <a:cubicBezTo>
                    <a:pt x="38" y="47"/>
                    <a:pt x="38" y="47"/>
                    <a:pt x="38" y="47"/>
                  </a:cubicBezTo>
                  <a:cubicBezTo>
                    <a:pt x="38" y="47"/>
                    <a:pt x="38" y="46"/>
                    <a:pt x="38" y="46"/>
                  </a:cubicBezTo>
                  <a:cubicBezTo>
                    <a:pt x="38" y="46"/>
                    <a:pt x="38" y="46"/>
                    <a:pt x="38" y="45"/>
                  </a:cubicBezTo>
                  <a:cubicBezTo>
                    <a:pt x="38" y="45"/>
                    <a:pt x="37" y="45"/>
                    <a:pt x="37" y="45"/>
                  </a:cubicBezTo>
                  <a:cubicBezTo>
                    <a:pt x="37" y="45"/>
                    <a:pt x="37" y="44"/>
                    <a:pt x="37" y="44"/>
                  </a:cubicBezTo>
                  <a:cubicBezTo>
                    <a:pt x="25" y="33"/>
                    <a:pt x="25" y="33"/>
                    <a:pt x="25" y="33"/>
                  </a:cubicBezTo>
                  <a:cubicBezTo>
                    <a:pt x="29" y="29"/>
                    <a:pt x="33" y="25"/>
                    <a:pt x="37" y="22"/>
                  </a:cubicBezTo>
                  <a:cubicBezTo>
                    <a:pt x="49" y="33"/>
                    <a:pt x="49" y="33"/>
                    <a:pt x="49" y="33"/>
                  </a:cubicBezTo>
                  <a:cubicBezTo>
                    <a:pt x="49" y="33"/>
                    <a:pt x="49" y="33"/>
                    <a:pt x="49" y="33"/>
                  </a:cubicBezTo>
                  <a:cubicBezTo>
                    <a:pt x="49" y="34"/>
                    <a:pt x="49" y="34"/>
                    <a:pt x="50" y="34"/>
                  </a:cubicBezTo>
                  <a:cubicBezTo>
                    <a:pt x="50" y="34"/>
                    <a:pt x="50" y="34"/>
                    <a:pt x="50" y="34"/>
                  </a:cubicBezTo>
                  <a:cubicBezTo>
                    <a:pt x="51" y="34"/>
                    <a:pt x="51" y="34"/>
                    <a:pt x="51" y="34"/>
                  </a:cubicBezTo>
                  <a:cubicBezTo>
                    <a:pt x="51" y="34"/>
                    <a:pt x="50" y="34"/>
                    <a:pt x="50" y="34"/>
                  </a:cubicBezTo>
                  <a:cubicBezTo>
                    <a:pt x="50" y="34"/>
                    <a:pt x="50" y="34"/>
                    <a:pt x="50" y="34"/>
                  </a:cubicBezTo>
                  <a:cubicBezTo>
                    <a:pt x="50" y="34"/>
                    <a:pt x="50" y="34"/>
                    <a:pt x="50" y="34"/>
                  </a:cubicBezTo>
                  <a:cubicBezTo>
                    <a:pt x="50" y="34"/>
                    <a:pt x="52" y="34"/>
                    <a:pt x="52" y="34"/>
                  </a:cubicBezTo>
                  <a:cubicBezTo>
                    <a:pt x="52" y="34"/>
                    <a:pt x="53" y="34"/>
                    <a:pt x="53" y="34"/>
                  </a:cubicBezTo>
                  <a:cubicBezTo>
                    <a:pt x="53" y="34"/>
                    <a:pt x="53" y="34"/>
                    <a:pt x="53" y="34"/>
                  </a:cubicBezTo>
                  <a:cubicBezTo>
                    <a:pt x="59" y="30"/>
                    <a:pt x="65" y="28"/>
                    <a:pt x="71" y="27"/>
                  </a:cubicBezTo>
                  <a:cubicBezTo>
                    <a:pt x="73" y="27"/>
                    <a:pt x="74" y="25"/>
                    <a:pt x="74" y="22"/>
                  </a:cubicBezTo>
                  <a:cubicBezTo>
                    <a:pt x="74" y="22"/>
                    <a:pt x="74" y="22"/>
                    <a:pt x="74" y="22"/>
                  </a:cubicBezTo>
                  <a:cubicBezTo>
                    <a:pt x="74" y="8"/>
                    <a:pt x="74" y="8"/>
                    <a:pt x="74" y="8"/>
                  </a:cubicBezTo>
                  <a:cubicBezTo>
                    <a:pt x="79" y="8"/>
                    <a:pt x="85" y="8"/>
                    <a:pt x="90" y="9"/>
                  </a:cubicBezTo>
                  <a:cubicBezTo>
                    <a:pt x="90" y="22"/>
                    <a:pt x="90" y="22"/>
                    <a:pt x="90" y="22"/>
                  </a:cubicBezTo>
                  <a:cubicBezTo>
                    <a:pt x="90" y="22"/>
                    <a:pt x="90" y="22"/>
                    <a:pt x="90" y="23"/>
                  </a:cubicBezTo>
                  <a:cubicBezTo>
                    <a:pt x="90" y="23"/>
                    <a:pt x="90" y="23"/>
                    <a:pt x="90" y="23"/>
                  </a:cubicBezTo>
                  <a:cubicBezTo>
                    <a:pt x="90" y="25"/>
                    <a:pt x="91" y="27"/>
                    <a:pt x="93" y="27"/>
                  </a:cubicBezTo>
                  <a:cubicBezTo>
                    <a:pt x="99" y="29"/>
                    <a:pt x="105" y="31"/>
                    <a:pt x="110" y="35"/>
                  </a:cubicBezTo>
                  <a:cubicBezTo>
                    <a:pt x="110" y="35"/>
                    <a:pt x="110" y="35"/>
                    <a:pt x="110" y="35"/>
                  </a:cubicBezTo>
                  <a:cubicBezTo>
                    <a:pt x="110" y="35"/>
                    <a:pt x="109" y="35"/>
                    <a:pt x="110" y="35"/>
                  </a:cubicBezTo>
                  <a:cubicBezTo>
                    <a:pt x="110" y="35"/>
                    <a:pt x="110" y="35"/>
                    <a:pt x="110" y="35"/>
                  </a:cubicBezTo>
                  <a:cubicBezTo>
                    <a:pt x="110" y="34"/>
                    <a:pt x="110" y="34"/>
                    <a:pt x="110" y="34"/>
                  </a:cubicBezTo>
                  <a:cubicBezTo>
                    <a:pt x="110" y="34"/>
                    <a:pt x="110" y="34"/>
                    <a:pt x="110" y="34"/>
                  </a:cubicBezTo>
                  <a:cubicBezTo>
                    <a:pt x="112" y="34"/>
                    <a:pt x="112" y="34"/>
                    <a:pt x="112" y="34"/>
                  </a:cubicBezTo>
                  <a:cubicBezTo>
                    <a:pt x="112" y="34"/>
                    <a:pt x="113" y="35"/>
                    <a:pt x="113" y="34"/>
                  </a:cubicBezTo>
                  <a:cubicBezTo>
                    <a:pt x="113" y="34"/>
                    <a:pt x="113" y="35"/>
                    <a:pt x="113" y="35"/>
                  </a:cubicBezTo>
                  <a:cubicBezTo>
                    <a:pt x="114" y="34"/>
                    <a:pt x="114" y="34"/>
                    <a:pt x="115" y="34"/>
                  </a:cubicBezTo>
                  <a:cubicBezTo>
                    <a:pt x="115" y="34"/>
                    <a:pt x="115" y="34"/>
                    <a:pt x="115" y="34"/>
                  </a:cubicBezTo>
                  <a:cubicBezTo>
                    <a:pt x="126" y="23"/>
                    <a:pt x="126" y="23"/>
                    <a:pt x="126" y="23"/>
                  </a:cubicBezTo>
                  <a:cubicBezTo>
                    <a:pt x="130" y="26"/>
                    <a:pt x="134" y="30"/>
                    <a:pt x="137" y="34"/>
                  </a:cubicBezTo>
                  <a:cubicBezTo>
                    <a:pt x="126" y="46"/>
                    <a:pt x="126" y="46"/>
                    <a:pt x="126" y="46"/>
                  </a:cubicBezTo>
                  <a:cubicBezTo>
                    <a:pt x="126" y="46"/>
                    <a:pt x="126" y="46"/>
                    <a:pt x="126" y="46"/>
                  </a:cubicBezTo>
                  <a:cubicBezTo>
                    <a:pt x="125" y="46"/>
                    <a:pt x="125" y="46"/>
                    <a:pt x="125" y="47"/>
                  </a:cubicBezTo>
                  <a:cubicBezTo>
                    <a:pt x="125" y="47"/>
                    <a:pt x="125" y="47"/>
                    <a:pt x="125" y="47"/>
                  </a:cubicBezTo>
                  <a:cubicBezTo>
                    <a:pt x="125" y="48"/>
                    <a:pt x="125" y="48"/>
                    <a:pt x="125" y="48"/>
                  </a:cubicBezTo>
                  <a:cubicBezTo>
                    <a:pt x="125" y="48"/>
                    <a:pt x="125" y="49"/>
                    <a:pt x="125" y="49"/>
                  </a:cubicBezTo>
                  <a:cubicBezTo>
                    <a:pt x="125" y="49"/>
                    <a:pt x="125" y="49"/>
                    <a:pt x="125" y="49"/>
                  </a:cubicBezTo>
                  <a:cubicBezTo>
                    <a:pt x="125" y="50"/>
                    <a:pt x="125" y="50"/>
                    <a:pt x="125" y="50"/>
                  </a:cubicBezTo>
                  <a:cubicBezTo>
                    <a:pt x="125" y="50"/>
                    <a:pt x="125" y="50"/>
                    <a:pt x="125" y="51"/>
                  </a:cubicBezTo>
                  <a:cubicBezTo>
                    <a:pt x="128" y="56"/>
                    <a:pt x="131" y="61"/>
                    <a:pt x="132" y="67"/>
                  </a:cubicBezTo>
                  <a:cubicBezTo>
                    <a:pt x="132" y="69"/>
                    <a:pt x="134" y="70"/>
                    <a:pt x="136" y="70"/>
                  </a:cubicBezTo>
                  <a:cubicBezTo>
                    <a:pt x="136" y="70"/>
                    <a:pt x="136" y="70"/>
                    <a:pt x="137" y="70"/>
                  </a:cubicBezTo>
                  <a:cubicBezTo>
                    <a:pt x="137" y="70"/>
                    <a:pt x="137" y="70"/>
                    <a:pt x="137" y="70"/>
                  </a:cubicBezTo>
                  <a:cubicBezTo>
                    <a:pt x="137" y="70"/>
                    <a:pt x="138" y="70"/>
                    <a:pt x="138" y="70"/>
                  </a:cubicBezTo>
                  <a:cubicBezTo>
                    <a:pt x="153" y="70"/>
                    <a:pt x="153" y="70"/>
                    <a:pt x="153" y="70"/>
                  </a:cubicBezTo>
                  <a:cubicBezTo>
                    <a:pt x="153" y="73"/>
                    <a:pt x="153" y="75"/>
                    <a:pt x="153" y="78"/>
                  </a:cubicBezTo>
                  <a:cubicBezTo>
                    <a:pt x="153" y="81"/>
                    <a:pt x="153" y="83"/>
                    <a:pt x="152" y="86"/>
                  </a:cubicBezTo>
                  <a:cubicBezTo>
                    <a:pt x="138" y="86"/>
                    <a:pt x="138" y="86"/>
                    <a:pt x="138" y="86"/>
                  </a:cubicBezTo>
                  <a:cubicBezTo>
                    <a:pt x="138" y="86"/>
                    <a:pt x="137" y="86"/>
                    <a:pt x="137" y="86"/>
                  </a:cubicBezTo>
                  <a:cubicBezTo>
                    <a:pt x="137" y="86"/>
                    <a:pt x="137" y="86"/>
                    <a:pt x="137" y="86"/>
                  </a:cubicBezTo>
                  <a:cubicBezTo>
                    <a:pt x="134" y="86"/>
                    <a:pt x="132" y="87"/>
                    <a:pt x="132" y="89"/>
                  </a:cubicBezTo>
                  <a:cubicBezTo>
                    <a:pt x="131" y="95"/>
                    <a:pt x="128" y="100"/>
                    <a:pt x="125" y="105"/>
                  </a:cubicBezTo>
                  <a:cubicBezTo>
                    <a:pt x="125" y="106"/>
                    <a:pt x="125" y="106"/>
                    <a:pt x="125" y="106"/>
                  </a:cubicBezTo>
                  <a:cubicBezTo>
                    <a:pt x="125" y="106"/>
                    <a:pt x="125" y="106"/>
                    <a:pt x="125" y="107"/>
                  </a:cubicBezTo>
                  <a:cubicBezTo>
                    <a:pt x="125" y="107"/>
                    <a:pt x="125" y="107"/>
                    <a:pt x="125" y="107"/>
                  </a:cubicBezTo>
                  <a:cubicBezTo>
                    <a:pt x="125" y="107"/>
                    <a:pt x="125" y="108"/>
                    <a:pt x="125" y="108"/>
                  </a:cubicBezTo>
                  <a:cubicBezTo>
                    <a:pt x="125" y="108"/>
                    <a:pt x="125" y="108"/>
                    <a:pt x="125" y="109"/>
                  </a:cubicBezTo>
                  <a:cubicBezTo>
                    <a:pt x="125" y="109"/>
                    <a:pt x="125" y="109"/>
                    <a:pt x="125" y="109"/>
                  </a:cubicBezTo>
                  <a:cubicBezTo>
                    <a:pt x="125" y="110"/>
                    <a:pt x="125" y="110"/>
                    <a:pt x="126" y="110"/>
                  </a:cubicBezTo>
                  <a:cubicBezTo>
                    <a:pt x="126" y="110"/>
                    <a:pt x="126" y="110"/>
                    <a:pt x="126" y="110"/>
                  </a:cubicBezTo>
                  <a:cubicBezTo>
                    <a:pt x="137" y="122"/>
                    <a:pt x="137" y="122"/>
                    <a:pt x="137" y="122"/>
                  </a:cubicBezTo>
                  <a:cubicBezTo>
                    <a:pt x="133" y="126"/>
                    <a:pt x="130" y="129"/>
                    <a:pt x="125"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sp>
        <p:nvSpPr>
          <p:cNvPr id="16" name="Freeform 19"/>
          <p:cNvSpPr>
            <a:spLocks noEditPoints="1"/>
          </p:cNvSpPr>
          <p:nvPr/>
        </p:nvSpPr>
        <p:spPr bwMode="auto">
          <a:xfrm>
            <a:off x="9484089" y="2490297"/>
            <a:ext cx="596300" cy="528100"/>
          </a:xfrm>
          <a:custGeom>
            <a:avLst/>
            <a:gdLst>
              <a:gd name="T0" fmla="*/ 132 w 176"/>
              <a:gd name="T1" fmla="*/ 28 h 156"/>
              <a:gd name="T2" fmla="*/ 108 w 176"/>
              <a:gd name="T3" fmla="*/ 0 h 156"/>
              <a:gd name="T4" fmla="*/ 48 w 176"/>
              <a:gd name="T5" fmla="*/ 18 h 156"/>
              <a:gd name="T6" fmla="*/ 28 w 176"/>
              <a:gd name="T7" fmla="*/ 28 h 156"/>
              <a:gd name="T8" fmla="*/ 24 w 176"/>
              <a:gd name="T9" fmla="*/ 28 h 156"/>
              <a:gd name="T10" fmla="*/ 0 w 176"/>
              <a:gd name="T11" fmla="*/ 56 h 156"/>
              <a:gd name="T12" fmla="*/ 22 w 176"/>
              <a:gd name="T13" fmla="*/ 155 h 156"/>
              <a:gd name="T14" fmla="*/ 25 w 176"/>
              <a:gd name="T15" fmla="*/ 156 h 156"/>
              <a:gd name="T16" fmla="*/ 148 w 176"/>
              <a:gd name="T17" fmla="*/ 156 h 156"/>
              <a:gd name="T18" fmla="*/ 176 w 176"/>
              <a:gd name="T19" fmla="*/ 56 h 156"/>
              <a:gd name="T20" fmla="*/ 168 w 176"/>
              <a:gd name="T21" fmla="*/ 56 h 156"/>
              <a:gd name="T22" fmla="*/ 104 w 176"/>
              <a:gd name="T23" fmla="*/ 72 h 156"/>
              <a:gd name="T24" fmla="*/ 102 w 176"/>
              <a:gd name="T25" fmla="*/ 60 h 156"/>
              <a:gd name="T26" fmla="*/ 76 w 176"/>
              <a:gd name="T27" fmla="*/ 62 h 156"/>
              <a:gd name="T28" fmla="*/ 40 w 176"/>
              <a:gd name="T29" fmla="*/ 72 h 156"/>
              <a:gd name="T30" fmla="*/ 148 w 176"/>
              <a:gd name="T31" fmla="*/ 36 h 156"/>
              <a:gd name="T32" fmla="*/ 94 w 176"/>
              <a:gd name="T33" fmla="*/ 76 h 156"/>
              <a:gd name="T34" fmla="*/ 84 w 176"/>
              <a:gd name="T35" fmla="*/ 78 h 156"/>
              <a:gd name="T36" fmla="*/ 80 w 176"/>
              <a:gd name="T37" fmla="*/ 84 h 156"/>
              <a:gd name="T38" fmla="*/ 100 w 176"/>
              <a:gd name="T39" fmla="*/ 64 h 156"/>
              <a:gd name="T40" fmla="*/ 96 w 176"/>
              <a:gd name="T41" fmla="*/ 84 h 156"/>
              <a:gd name="T42" fmla="*/ 94 w 176"/>
              <a:gd name="T43" fmla="*/ 76 h 156"/>
              <a:gd name="T44" fmla="*/ 92 w 176"/>
              <a:gd name="T45" fmla="*/ 88 h 156"/>
              <a:gd name="T46" fmla="*/ 88 w 176"/>
              <a:gd name="T47" fmla="*/ 80 h 156"/>
              <a:gd name="T48" fmla="*/ 56 w 176"/>
              <a:gd name="T49" fmla="*/ 18 h 156"/>
              <a:gd name="T50" fmla="*/ 108 w 176"/>
              <a:gd name="T51" fmla="*/ 8 h 156"/>
              <a:gd name="T52" fmla="*/ 124 w 176"/>
              <a:gd name="T53" fmla="*/ 28 h 156"/>
              <a:gd name="T54" fmla="*/ 56 w 176"/>
              <a:gd name="T55" fmla="*/ 18 h 156"/>
              <a:gd name="T56" fmla="*/ 36 w 176"/>
              <a:gd name="T57" fmla="*/ 72 h 156"/>
              <a:gd name="T58" fmla="*/ 28 w 176"/>
              <a:gd name="T59" fmla="*/ 36 h 156"/>
              <a:gd name="T60" fmla="*/ 20 w 176"/>
              <a:gd name="T61" fmla="*/ 38 h 156"/>
              <a:gd name="T62" fmla="*/ 8 w 176"/>
              <a:gd name="T63" fmla="*/ 72 h 156"/>
              <a:gd name="T64" fmla="*/ 20 w 176"/>
              <a:gd name="T65" fmla="*/ 38 h 156"/>
              <a:gd name="T66" fmla="*/ 8 w 176"/>
              <a:gd name="T67" fmla="*/ 76 h 156"/>
              <a:gd name="T68" fmla="*/ 20 w 176"/>
              <a:gd name="T69" fmla="*/ 146 h 156"/>
              <a:gd name="T70" fmla="*/ 28 w 176"/>
              <a:gd name="T71" fmla="*/ 76 h 156"/>
              <a:gd name="T72" fmla="*/ 36 w 176"/>
              <a:gd name="T73" fmla="*/ 148 h 156"/>
              <a:gd name="T74" fmla="*/ 28 w 176"/>
              <a:gd name="T75" fmla="*/ 76 h 156"/>
              <a:gd name="T76" fmla="*/ 40 w 176"/>
              <a:gd name="T77" fmla="*/ 148 h 156"/>
              <a:gd name="T78" fmla="*/ 76 w 176"/>
              <a:gd name="T79" fmla="*/ 76 h 156"/>
              <a:gd name="T80" fmla="*/ 78 w 176"/>
              <a:gd name="T81" fmla="*/ 88 h 156"/>
              <a:gd name="T82" fmla="*/ 84 w 176"/>
              <a:gd name="T83" fmla="*/ 90 h 156"/>
              <a:gd name="T84" fmla="*/ 94 w 176"/>
              <a:gd name="T85" fmla="*/ 92 h 156"/>
              <a:gd name="T86" fmla="*/ 96 w 176"/>
              <a:gd name="T87" fmla="*/ 88 h 156"/>
              <a:gd name="T88" fmla="*/ 104 w 176"/>
              <a:gd name="T89" fmla="*/ 86 h 156"/>
              <a:gd name="T90" fmla="*/ 168 w 176"/>
              <a:gd name="T91" fmla="*/ 76 h 156"/>
              <a:gd name="T92" fmla="*/ 148 w 176"/>
              <a:gd name="T93" fmla="*/ 14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56">
                <a:moveTo>
                  <a:pt x="148" y="28"/>
                </a:moveTo>
                <a:cubicBezTo>
                  <a:pt x="132" y="28"/>
                  <a:pt x="132" y="28"/>
                  <a:pt x="132" y="28"/>
                </a:cubicBezTo>
                <a:cubicBezTo>
                  <a:pt x="132" y="18"/>
                  <a:pt x="132" y="18"/>
                  <a:pt x="132" y="18"/>
                </a:cubicBezTo>
                <a:cubicBezTo>
                  <a:pt x="132" y="8"/>
                  <a:pt x="121" y="0"/>
                  <a:pt x="108" y="0"/>
                </a:cubicBezTo>
                <a:cubicBezTo>
                  <a:pt x="72" y="0"/>
                  <a:pt x="72" y="0"/>
                  <a:pt x="72" y="0"/>
                </a:cubicBezTo>
                <a:cubicBezTo>
                  <a:pt x="59" y="0"/>
                  <a:pt x="48" y="8"/>
                  <a:pt x="48" y="18"/>
                </a:cubicBezTo>
                <a:cubicBezTo>
                  <a:pt x="48" y="28"/>
                  <a:pt x="48" y="28"/>
                  <a:pt x="48" y="28"/>
                </a:cubicBezTo>
                <a:cubicBezTo>
                  <a:pt x="28" y="28"/>
                  <a:pt x="28" y="28"/>
                  <a:pt x="28" y="28"/>
                </a:cubicBezTo>
                <a:cubicBezTo>
                  <a:pt x="27" y="28"/>
                  <a:pt x="26" y="28"/>
                  <a:pt x="25" y="28"/>
                </a:cubicBezTo>
                <a:cubicBezTo>
                  <a:pt x="25" y="28"/>
                  <a:pt x="24" y="28"/>
                  <a:pt x="24" y="28"/>
                </a:cubicBezTo>
                <a:cubicBezTo>
                  <a:pt x="23" y="28"/>
                  <a:pt x="23" y="28"/>
                  <a:pt x="22" y="29"/>
                </a:cubicBezTo>
                <a:cubicBezTo>
                  <a:pt x="9" y="31"/>
                  <a:pt x="0" y="43"/>
                  <a:pt x="0" y="56"/>
                </a:cubicBezTo>
                <a:cubicBezTo>
                  <a:pt x="0" y="128"/>
                  <a:pt x="0" y="128"/>
                  <a:pt x="0" y="128"/>
                </a:cubicBezTo>
                <a:cubicBezTo>
                  <a:pt x="0" y="141"/>
                  <a:pt x="9" y="153"/>
                  <a:pt x="22" y="155"/>
                </a:cubicBezTo>
                <a:cubicBezTo>
                  <a:pt x="23" y="156"/>
                  <a:pt x="23" y="156"/>
                  <a:pt x="24" y="156"/>
                </a:cubicBezTo>
                <a:cubicBezTo>
                  <a:pt x="24" y="156"/>
                  <a:pt x="25" y="156"/>
                  <a:pt x="25" y="156"/>
                </a:cubicBezTo>
                <a:cubicBezTo>
                  <a:pt x="26" y="156"/>
                  <a:pt x="27" y="156"/>
                  <a:pt x="28" y="156"/>
                </a:cubicBezTo>
                <a:cubicBezTo>
                  <a:pt x="148" y="156"/>
                  <a:pt x="148" y="156"/>
                  <a:pt x="148" y="156"/>
                </a:cubicBezTo>
                <a:cubicBezTo>
                  <a:pt x="163" y="156"/>
                  <a:pt x="176" y="143"/>
                  <a:pt x="176" y="128"/>
                </a:cubicBezTo>
                <a:cubicBezTo>
                  <a:pt x="176" y="56"/>
                  <a:pt x="176" y="56"/>
                  <a:pt x="176" y="56"/>
                </a:cubicBezTo>
                <a:cubicBezTo>
                  <a:pt x="176" y="41"/>
                  <a:pt x="163" y="28"/>
                  <a:pt x="148" y="28"/>
                </a:cubicBezTo>
                <a:close/>
                <a:moveTo>
                  <a:pt x="168" y="56"/>
                </a:moveTo>
                <a:cubicBezTo>
                  <a:pt x="168" y="72"/>
                  <a:pt x="168" y="72"/>
                  <a:pt x="168" y="72"/>
                </a:cubicBezTo>
                <a:cubicBezTo>
                  <a:pt x="104" y="72"/>
                  <a:pt x="104" y="72"/>
                  <a:pt x="104" y="72"/>
                </a:cubicBezTo>
                <a:cubicBezTo>
                  <a:pt x="104" y="62"/>
                  <a:pt x="104" y="62"/>
                  <a:pt x="104" y="62"/>
                </a:cubicBezTo>
                <a:cubicBezTo>
                  <a:pt x="104" y="61"/>
                  <a:pt x="103" y="60"/>
                  <a:pt x="102" y="60"/>
                </a:cubicBezTo>
                <a:cubicBezTo>
                  <a:pt x="78" y="60"/>
                  <a:pt x="78" y="60"/>
                  <a:pt x="78" y="60"/>
                </a:cubicBezTo>
                <a:cubicBezTo>
                  <a:pt x="77" y="60"/>
                  <a:pt x="76" y="61"/>
                  <a:pt x="76" y="62"/>
                </a:cubicBezTo>
                <a:cubicBezTo>
                  <a:pt x="76" y="72"/>
                  <a:pt x="76" y="72"/>
                  <a:pt x="76" y="72"/>
                </a:cubicBezTo>
                <a:cubicBezTo>
                  <a:pt x="40" y="72"/>
                  <a:pt x="40" y="72"/>
                  <a:pt x="40" y="72"/>
                </a:cubicBezTo>
                <a:cubicBezTo>
                  <a:pt x="40" y="36"/>
                  <a:pt x="40" y="36"/>
                  <a:pt x="40" y="36"/>
                </a:cubicBezTo>
                <a:cubicBezTo>
                  <a:pt x="148" y="36"/>
                  <a:pt x="148" y="36"/>
                  <a:pt x="148" y="36"/>
                </a:cubicBezTo>
                <a:cubicBezTo>
                  <a:pt x="159" y="36"/>
                  <a:pt x="168" y="45"/>
                  <a:pt x="168" y="56"/>
                </a:cubicBezTo>
                <a:close/>
                <a:moveTo>
                  <a:pt x="94" y="76"/>
                </a:moveTo>
                <a:cubicBezTo>
                  <a:pt x="86" y="76"/>
                  <a:pt x="86" y="76"/>
                  <a:pt x="86" y="76"/>
                </a:cubicBezTo>
                <a:cubicBezTo>
                  <a:pt x="85" y="76"/>
                  <a:pt x="84" y="77"/>
                  <a:pt x="84" y="78"/>
                </a:cubicBezTo>
                <a:cubicBezTo>
                  <a:pt x="84" y="84"/>
                  <a:pt x="84" y="84"/>
                  <a:pt x="84" y="84"/>
                </a:cubicBezTo>
                <a:cubicBezTo>
                  <a:pt x="80" y="84"/>
                  <a:pt x="80" y="84"/>
                  <a:pt x="80" y="84"/>
                </a:cubicBezTo>
                <a:cubicBezTo>
                  <a:pt x="80" y="64"/>
                  <a:pt x="80" y="64"/>
                  <a:pt x="80" y="64"/>
                </a:cubicBezTo>
                <a:cubicBezTo>
                  <a:pt x="100" y="64"/>
                  <a:pt x="100" y="64"/>
                  <a:pt x="100" y="64"/>
                </a:cubicBezTo>
                <a:cubicBezTo>
                  <a:pt x="100" y="84"/>
                  <a:pt x="100" y="84"/>
                  <a:pt x="100" y="84"/>
                </a:cubicBezTo>
                <a:cubicBezTo>
                  <a:pt x="96" y="84"/>
                  <a:pt x="96" y="84"/>
                  <a:pt x="96" y="84"/>
                </a:cubicBezTo>
                <a:cubicBezTo>
                  <a:pt x="96" y="78"/>
                  <a:pt x="96" y="78"/>
                  <a:pt x="96" y="78"/>
                </a:cubicBezTo>
                <a:cubicBezTo>
                  <a:pt x="96" y="77"/>
                  <a:pt x="95" y="76"/>
                  <a:pt x="94" y="76"/>
                </a:cubicBezTo>
                <a:close/>
                <a:moveTo>
                  <a:pt x="92" y="80"/>
                </a:moveTo>
                <a:cubicBezTo>
                  <a:pt x="92" y="88"/>
                  <a:pt x="92" y="88"/>
                  <a:pt x="92" y="88"/>
                </a:cubicBezTo>
                <a:cubicBezTo>
                  <a:pt x="88" y="88"/>
                  <a:pt x="88" y="88"/>
                  <a:pt x="88" y="88"/>
                </a:cubicBezTo>
                <a:cubicBezTo>
                  <a:pt x="88" y="80"/>
                  <a:pt x="88" y="80"/>
                  <a:pt x="88" y="80"/>
                </a:cubicBezTo>
                <a:lnTo>
                  <a:pt x="92" y="80"/>
                </a:lnTo>
                <a:close/>
                <a:moveTo>
                  <a:pt x="56" y="18"/>
                </a:moveTo>
                <a:cubicBezTo>
                  <a:pt x="56" y="13"/>
                  <a:pt x="63" y="8"/>
                  <a:pt x="72" y="8"/>
                </a:cubicBezTo>
                <a:cubicBezTo>
                  <a:pt x="108" y="8"/>
                  <a:pt x="108" y="8"/>
                  <a:pt x="108" y="8"/>
                </a:cubicBezTo>
                <a:cubicBezTo>
                  <a:pt x="117" y="8"/>
                  <a:pt x="124" y="13"/>
                  <a:pt x="124" y="18"/>
                </a:cubicBezTo>
                <a:cubicBezTo>
                  <a:pt x="124" y="28"/>
                  <a:pt x="124" y="28"/>
                  <a:pt x="124" y="28"/>
                </a:cubicBezTo>
                <a:cubicBezTo>
                  <a:pt x="56" y="28"/>
                  <a:pt x="56" y="28"/>
                  <a:pt x="56" y="28"/>
                </a:cubicBezTo>
                <a:lnTo>
                  <a:pt x="56" y="18"/>
                </a:lnTo>
                <a:close/>
                <a:moveTo>
                  <a:pt x="36" y="36"/>
                </a:moveTo>
                <a:cubicBezTo>
                  <a:pt x="36" y="72"/>
                  <a:pt x="36" y="72"/>
                  <a:pt x="36" y="72"/>
                </a:cubicBezTo>
                <a:cubicBezTo>
                  <a:pt x="28" y="72"/>
                  <a:pt x="28" y="72"/>
                  <a:pt x="28" y="72"/>
                </a:cubicBezTo>
                <a:cubicBezTo>
                  <a:pt x="28" y="36"/>
                  <a:pt x="28" y="36"/>
                  <a:pt x="28" y="36"/>
                </a:cubicBezTo>
                <a:lnTo>
                  <a:pt x="36" y="36"/>
                </a:lnTo>
                <a:close/>
                <a:moveTo>
                  <a:pt x="20" y="38"/>
                </a:moveTo>
                <a:cubicBezTo>
                  <a:pt x="20" y="72"/>
                  <a:pt x="20" y="72"/>
                  <a:pt x="20" y="72"/>
                </a:cubicBezTo>
                <a:cubicBezTo>
                  <a:pt x="8" y="72"/>
                  <a:pt x="8" y="72"/>
                  <a:pt x="8" y="72"/>
                </a:cubicBezTo>
                <a:cubicBezTo>
                  <a:pt x="8" y="56"/>
                  <a:pt x="8" y="56"/>
                  <a:pt x="8" y="56"/>
                </a:cubicBezTo>
                <a:cubicBezTo>
                  <a:pt x="8" y="48"/>
                  <a:pt x="13" y="41"/>
                  <a:pt x="20" y="38"/>
                </a:cubicBezTo>
                <a:close/>
                <a:moveTo>
                  <a:pt x="8" y="128"/>
                </a:moveTo>
                <a:cubicBezTo>
                  <a:pt x="8" y="76"/>
                  <a:pt x="8" y="76"/>
                  <a:pt x="8" y="76"/>
                </a:cubicBezTo>
                <a:cubicBezTo>
                  <a:pt x="20" y="76"/>
                  <a:pt x="20" y="76"/>
                  <a:pt x="20" y="76"/>
                </a:cubicBezTo>
                <a:cubicBezTo>
                  <a:pt x="20" y="146"/>
                  <a:pt x="20" y="146"/>
                  <a:pt x="20" y="146"/>
                </a:cubicBezTo>
                <a:cubicBezTo>
                  <a:pt x="13" y="143"/>
                  <a:pt x="8" y="136"/>
                  <a:pt x="8" y="128"/>
                </a:cubicBezTo>
                <a:close/>
                <a:moveTo>
                  <a:pt x="28" y="76"/>
                </a:moveTo>
                <a:cubicBezTo>
                  <a:pt x="36" y="76"/>
                  <a:pt x="36" y="76"/>
                  <a:pt x="36" y="76"/>
                </a:cubicBezTo>
                <a:cubicBezTo>
                  <a:pt x="36" y="148"/>
                  <a:pt x="36" y="148"/>
                  <a:pt x="36" y="148"/>
                </a:cubicBezTo>
                <a:cubicBezTo>
                  <a:pt x="28" y="148"/>
                  <a:pt x="28" y="148"/>
                  <a:pt x="28" y="148"/>
                </a:cubicBezTo>
                <a:lnTo>
                  <a:pt x="28" y="76"/>
                </a:lnTo>
                <a:close/>
                <a:moveTo>
                  <a:pt x="148" y="148"/>
                </a:moveTo>
                <a:cubicBezTo>
                  <a:pt x="40" y="148"/>
                  <a:pt x="40" y="148"/>
                  <a:pt x="40" y="148"/>
                </a:cubicBezTo>
                <a:cubicBezTo>
                  <a:pt x="40" y="76"/>
                  <a:pt x="40" y="76"/>
                  <a:pt x="40" y="76"/>
                </a:cubicBezTo>
                <a:cubicBezTo>
                  <a:pt x="76" y="76"/>
                  <a:pt x="76" y="76"/>
                  <a:pt x="76" y="76"/>
                </a:cubicBezTo>
                <a:cubicBezTo>
                  <a:pt x="76" y="86"/>
                  <a:pt x="76" y="86"/>
                  <a:pt x="76" y="86"/>
                </a:cubicBezTo>
                <a:cubicBezTo>
                  <a:pt x="76" y="87"/>
                  <a:pt x="77" y="88"/>
                  <a:pt x="78" y="88"/>
                </a:cubicBezTo>
                <a:cubicBezTo>
                  <a:pt x="84" y="88"/>
                  <a:pt x="84" y="88"/>
                  <a:pt x="84" y="88"/>
                </a:cubicBezTo>
                <a:cubicBezTo>
                  <a:pt x="84" y="90"/>
                  <a:pt x="84" y="90"/>
                  <a:pt x="84" y="90"/>
                </a:cubicBezTo>
                <a:cubicBezTo>
                  <a:pt x="84" y="91"/>
                  <a:pt x="85" y="92"/>
                  <a:pt x="86" y="92"/>
                </a:cubicBezTo>
                <a:cubicBezTo>
                  <a:pt x="94" y="92"/>
                  <a:pt x="94" y="92"/>
                  <a:pt x="94" y="92"/>
                </a:cubicBezTo>
                <a:cubicBezTo>
                  <a:pt x="95" y="92"/>
                  <a:pt x="96" y="91"/>
                  <a:pt x="96" y="90"/>
                </a:cubicBezTo>
                <a:cubicBezTo>
                  <a:pt x="96" y="88"/>
                  <a:pt x="96" y="88"/>
                  <a:pt x="96" y="88"/>
                </a:cubicBezTo>
                <a:cubicBezTo>
                  <a:pt x="102" y="88"/>
                  <a:pt x="102" y="88"/>
                  <a:pt x="102" y="88"/>
                </a:cubicBezTo>
                <a:cubicBezTo>
                  <a:pt x="103" y="88"/>
                  <a:pt x="104" y="87"/>
                  <a:pt x="104" y="86"/>
                </a:cubicBezTo>
                <a:cubicBezTo>
                  <a:pt x="104" y="76"/>
                  <a:pt x="104" y="76"/>
                  <a:pt x="104" y="76"/>
                </a:cubicBezTo>
                <a:cubicBezTo>
                  <a:pt x="168" y="76"/>
                  <a:pt x="168" y="76"/>
                  <a:pt x="168" y="76"/>
                </a:cubicBezTo>
                <a:cubicBezTo>
                  <a:pt x="168" y="128"/>
                  <a:pt x="168" y="128"/>
                  <a:pt x="168" y="128"/>
                </a:cubicBezTo>
                <a:cubicBezTo>
                  <a:pt x="168" y="139"/>
                  <a:pt x="159" y="148"/>
                  <a:pt x="148" y="1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17" name="文本框 16"/>
          <p:cNvSpPr txBox="1"/>
          <p:nvPr/>
        </p:nvSpPr>
        <p:spPr>
          <a:xfrm>
            <a:off x="1048989" y="3145256"/>
            <a:ext cx="2090509" cy="1544654"/>
          </a:xfrm>
          <a:prstGeom prst="rect">
            <a:avLst/>
          </a:prstGeom>
          <a:noFill/>
        </p:spPr>
        <p:txBody>
          <a:bodyPr wrap="square" rtlCol="0">
            <a:spAutoFit/>
          </a:bodyPr>
          <a:lstStyle/>
          <a:p>
            <a:pPr algn="ctr">
              <a:lnSpc>
                <a:spcPct val="120000"/>
              </a:lnSpc>
            </a:pPr>
            <a:r>
              <a:rPr lang="en-US" altLang="zh-CN" sz="1600" dirty="0">
                <a:solidFill>
                  <a:schemeClr val="bg1"/>
                </a:solidFill>
                <a:latin typeface="微软雅黑" panose="020B0503020204020204" pitchFamily="34" charset="-122"/>
                <a:ea typeface="微软雅黑" panose="020B0503020204020204" pitchFamily="34" charset="-122"/>
              </a:rPr>
              <a:t>B2B2C</a:t>
            </a:r>
            <a:r>
              <a:rPr lang="zh-CN" altLang="en-US" sz="1600" dirty="0">
                <a:solidFill>
                  <a:schemeClr val="bg1"/>
                </a:solidFill>
                <a:latin typeface="微软雅黑" panose="020B0503020204020204" pitchFamily="34" charset="-122"/>
                <a:ea typeface="微软雅黑" panose="020B0503020204020204" pitchFamily="34" charset="-122"/>
              </a:rPr>
              <a:t>模式是一种新的网络通信销售方式，是英文“</a:t>
            </a:r>
            <a:r>
              <a:rPr lang="en-US" altLang="zh-CN" sz="1600" dirty="0">
                <a:solidFill>
                  <a:schemeClr val="bg1"/>
                </a:solidFill>
                <a:latin typeface="微软雅黑" panose="020B0503020204020204" pitchFamily="34" charset="-122"/>
                <a:ea typeface="微软雅黑" panose="020B0503020204020204" pitchFamily="34" charset="-122"/>
              </a:rPr>
              <a:t>Business to Business to Customer”</a:t>
            </a:r>
            <a:r>
              <a:rPr lang="zh-CN" altLang="en-US" sz="1600" dirty="0">
                <a:solidFill>
                  <a:schemeClr val="bg1"/>
                </a:solidFill>
                <a:latin typeface="微软雅黑" panose="020B0503020204020204" pitchFamily="34" charset="-122"/>
                <a:ea typeface="微软雅黑" panose="020B0503020204020204" pitchFamily="34" charset="-122"/>
              </a:rPr>
              <a:t>的简称</a:t>
            </a:r>
          </a:p>
        </p:txBody>
      </p:sp>
      <p:sp>
        <p:nvSpPr>
          <p:cNvPr id="19" name="文本框 18"/>
          <p:cNvSpPr txBox="1"/>
          <p:nvPr/>
        </p:nvSpPr>
        <p:spPr>
          <a:xfrm>
            <a:off x="3917807" y="3159358"/>
            <a:ext cx="3593556" cy="2135585"/>
          </a:xfrm>
          <a:prstGeom prst="rect">
            <a:avLst/>
          </a:prstGeom>
          <a:noFill/>
        </p:spPr>
        <p:txBody>
          <a:bodyPr wrap="square" rtlCol="0">
            <a:spAutoFit/>
          </a:bodyPr>
          <a:lstStyle/>
          <a:p>
            <a:pPr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把“供应商→生产商→经销商→消费者”各个产业链紧密连接在一起，整个供应链是一个从创造增值到价值变现的过程，把从生产、分销到终端零售的资源进行全面整合，不仅大大增强了网商的服务能力，更有利于客户获得增加价值的机会</a:t>
            </a:r>
          </a:p>
        </p:txBody>
      </p:sp>
      <p:sp>
        <p:nvSpPr>
          <p:cNvPr id="20" name="文本框 19"/>
          <p:cNvSpPr txBox="1"/>
          <p:nvPr/>
        </p:nvSpPr>
        <p:spPr>
          <a:xfrm>
            <a:off x="8224048" y="3144381"/>
            <a:ext cx="3098054" cy="1840119"/>
          </a:xfrm>
          <a:prstGeom prst="rect">
            <a:avLst/>
          </a:prstGeom>
          <a:noFill/>
        </p:spPr>
        <p:txBody>
          <a:bodyPr wrap="square" rtlCol="0">
            <a:spAutoFit/>
          </a:bodyPr>
          <a:lstStyle/>
          <a:p>
            <a:pPr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平台将帮助商家直接充当卖方角色，把商家直接推到与消费者面对面的前台，让生产商获得更多的利润，使更多的资金投入到技术和产品创新上，最终让广大消费者获益</a:t>
            </a:r>
          </a:p>
        </p:txBody>
      </p:sp>
      <p:sp>
        <p:nvSpPr>
          <p:cNvPr id="25" name="文本框 24">
            <a:extLst>
              <a:ext uri="{FF2B5EF4-FFF2-40B4-BE49-F238E27FC236}">
                <a16:creationId xmlns:a16="http://schemas.microsoft.com/office/drawing/2014/main" id="{97B2B738-FB21-4E57-BF7D-B03BF98E1C01}"/>
              </a:ext>
            </a:extLst>
          </p:cNvPr>
          <p:cNvSpPr txBox="1"/>
          <p:nvPr/>
        </p:nvSpPr>
        <p:spPr>
          <a:xfrm>
            <a:off x="3703281" y="488460"/>
            <a:ext cx="4785439"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B2B2C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6" name="文本框 25">
            <a:extLst>
              <a:ext uri="{FF2B5EF4-FFF2-40B4-BE49-F238E27FC236}">
                <a16:creationId xmlns:a16="http://schemas.microsoft.com/office/drawing/2014/main" id="{5AAAD7CD-3C70-4967-9A19-672702550041}"/>
              </a:ext>
            </a:extLst>
          </p:cNvPr>
          <p:cNvSpPr txBox="1"/>
          <p:nvPr/>
        </p:nvSpPr>
        <p:spPr>
          <a:xfrm>
            <a:off x="3559846" y="950232"/>
            <a:ext cx="5072308" cy="461665"/>
          </a:xfrm>
          <a:prstGeom prst="rect">
            <a:avLst/>
          </a:prstGeom>
          <a:noFill/>
        </p:spPr>
        <p:txBody>
          <a:bodyPr wrap="square" rtlCol="0">
            <a:spAutoFit/>
          </a:bodyPr>
          <a:lstStyle/>
          <a:p>
            <a:r>
              <a:rPr lang="en-US" altLang="zh-CN" sz="2400" dirty="0">
                <a:solidFill>
                  <a:srgbClr val="FFC353"/>
                </a:solidFill>
                <a:latin typeface="微软雅黑" panose="020B0503020204020204" pitchFamily="34" charset="-122"/>
                <a:ea typeface="微软雅黑" panose="020B0503020204020204" pitchFamily="34" charset="-122"/>
              </a:rPr>
              <a:t>Business to Business to Customer</a:t>
            </a:r>
            <a:endParaRPr lang="zh-CN" altLang="en-US" sz="2400" dirty="0">
              <a:solidFill>
                <a:srgbClr val="FFC35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23180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739126"/>
            <a:ext cx="6355435"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第四节  电子商务行业应用</a:t>
            </a:r>
          </a:p>
        </p:txBody>
      </p:sp>
      <p:sp>
        <p:nvSpPr>
          <p:cNvPr id="28" name="Rectangle 14"/>
          <p:cNvSpPr/>
          <p:nvPr/>
        </p:nvSpPr>
        <p:spPr>
          <a:xfrm>
            <a:off x="742950" y="5426776"/>
            <a:ext cx="9268316" cy="978729"/>
          </a:xfrm>
          <a:prstGeom prst="rect">
            <a:avLst/>
          </a:prstGeom>
        </p:spPr>
        <p:txBody>
          <a:bodyPr wrap="square">
            <a:spAutoFit/>
          </a:bodyPr>
          <a:lstStyle/>
          <a:p>
            <a:pPr>
              <a:lnSpc>
                <a:spcPct val="12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电子商务是以信息网络技术为手段，以商品交换为中心的商务活动；也可理解为在互联网（</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Internet</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）、企业内部网（</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Intranet</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）和增值网（</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VAN</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Value Added Network</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）上以电子交易方式进行交易活动和相关服务的活动，是传统商业活动各环节的电子化、网络化、信息化</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11839914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网络零售</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865751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7" name="组合 286"/>
          <p:cNvGrpSpPr/>
          <p:nvPr/>
        </p:nvGrpSpPr>
        <p:grpSpPr>
          <a:xfrm>
            <a:off x="791451" y="1880162"/>
            <a:ext cx="5739977" cy="3927980"/>
            <a:chOff x="428596" y="1179709"/>
            <a:chExt cx="4689721" cy="3209271"/>
          </a:xfrm>
        </p:grpSpPr>
        <p:grpSp>
          <p:nvGrpSpPr>
            <p:cNvPr id="4" name="Group 331"/>
            <p:cNvGrpSpPr/>
            <p:nvPr/>
          </p:nvGrpSpPr>
          <p:grpSpPr>
            <a:xfrm>
              <a:off x="428596" y="1357304"/>
              <a:ext cx="3031676" cy="3031676"/>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38"/>
                <a:chOff x="3557587" y="2728912"/>
                <a:chExt cx="1792288" cy="1998663"/>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154811" y="1179709"/>
              <a:ext cx="1963506" cy="149846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grpSp>
      <p:sp>
        <p:nvSpPr>
          <p:cNvPr id="289" name="Rectangle 33"/>
          <p:cNvSpPr/>
          <p:nvPr/>
        </p:nvSpPr>
        <p:spPr>
          <a:xfrm>
            <a:off x="6280629" y="1671772"/>
            <a:ext cx="4493315" cy="2058577"/>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网络零售是指交易双方以互联网为媒介进行的商品交易活动，即通过互联网进行信息的组织和传递，实现了有形商品和无形商品所有权的转移或服务的消费，买卖双方通过电子商务应用实现交易信息的查询、交易和交付等行为</a:t>
            </a:r>
            <a:endParaRPr lang="ms-MY"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13" name="文本框 312"/>
          <p:cNvSpPr txBox="1"/>
          <p:nvPr/>
        </p:nvSpPr>
        <p:spPr>
          <a:xfrm>
            <a:off x="6662720" y="840775"/>
            <a:ext cx="3835262" cy="830997"/>
          </a:xfrm>
          <a:prstGeom prst="rect">
            <a:avLst/>
          </a:prstGeom>
          <a:noFill/>
        </p:spPr>
        <p:txBody>
          <a:bodyPr wrap="square" rtlCol="0">
            <a:spAutoFit/>
          </a:bodyPr>
          <a:lstStyle/>
          <a:p>
            <a:pPr algn="r"/>
            <a:r>
              <a:rPr lang="zh-CN" altLang="en-US" sz="4800" b="1" dirty="0">
                <a:solidFill>
                  <a:srgbClr val="524F6A"/>
                </a:solidFill>
                <a:latin typeface="微软雅黑" panose="020B0503020204020204" pitchFamily="34" charset="-122"/>
                <a:ea typeface="微软雅黑" panose="020B0503020204020204" pitchFamily="34" charset="-122"/>
              </a:rPr>
              <a:t>网络零售</a:t>
            </a:r>
          </a:p>
        </p:txBody>
      </p:sp>
      <p:pic>
        <p:nvPicPr>
          <p:cNvPr id="3" name="图片 2">
            <a:extLst>
              <a:ext uri="{FF2B5EF4-FFF2-40B4-BE49-F238E27FC236}">
                <a16:creationId xmlns:a16="http://schemas.microsoft.com/office/drawing/2014/main" id="{23292505-B15E-4876-94D7-906A3EBCCC52}"/>
              </a:ext>
            </a:extLst>
          </p:cNvPr>
          <p:cNvPicPr>
            <a:picLocks noChangeAspect="1"/>
          </p:cNvPicPr>
          <p:nvPr/>
        </p:nvPicPr>
        <p:blipFill>
          <a:blip r:embed="rId5"/>
          <a:stretch>
            <a:fillRect/>
          </a:stretch>
        </p:blipFill>
        <p:spPr>
          <a:xfrm>
            <a:off x="6379241" y="3975331"/>
            <a:ext cx="4118741" cy="2140528"/>
          </a:xfrm>
          <a:prstGeom prst="rect">
            <a:avLst/>
          </a:prstGeom>
        </p:spPr>
      </p:pic>
    </p:spTree>
    <p:extLst>
      <p:ext uri="{BB962C8B-B14F-4D97-AF65-F5344CB8AC3E}">
        <p14:creationId xmlns:p14="http://schemas.microsoft.com/office/powerpoint/2010/main" val="18896476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1918827"/>
            <a:ext cx="12192000" cy="3023042"/>
            <a:chOff x="0" y="1643056"/>
            <a:chExt cx="9144000" cy="2143140"/>
          </a:xfrm>
        </p:grpSpPr>
        <p:sp>
          <p:nvSpPr>
            <p:cNvPr id="4" name="Rectangle 3"/>
            <p:cNvSpPr/>
            <p:nvPr/>
          </p:nvSpPr>
          <p:spPr>
            <a:xfrm>
              <a:off x="0" y="1643056"/>
              <a:ext cx="9144000" cy="214314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 name="Group 30"/>
            <p:cNvGrpSpPr/>
            <p:nvPr/>
          </p:nvGrpSpPr>
          <p:grpSpPr>
            <a:xfrm>
              <a:off x="320500" y="1785932"/>
              <a:ext cx="2648564" cy="1247631"/>
              <a:chOff x="320500" y="1785932"/>
              <a:chExt cx="2648564" cy="1247631"/>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 name="Rectangle 14"/>
              <p:cNvSpPr/>
              <p:nvPr/>
            </p:nvSpPr>
            <p:spPr>
              <a:xfrm>
                <a:off x="428596" y="2357436"/>
                <a:ext cx="2540468" cy="67612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网络零售也称网络购物，包括</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B2C</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和</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C2C</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两种模式，现在还多了微商模式</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6000760" y="1785932"/>
              <a:ext cx="2683344" cy="1457097"/>
              <a:chOff x="6000760" y="1785932"/>
              <a:chExt cx="2683344" cy="1457097"/>
            </a:xfrm>
          </p:grpSpPr>
          <p:sp>
            <p:nvSpPr>
              <p:cNvPr id="9"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143636" y="2357436"/>
                <a:ext cx="2540468" cy="88559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电子商务的出现不仅改变了商品销售方式，也改变了消费者的购物习惯，通过电子商务平台即可购买到全球物美价廉的产品</a:t>
                </a:r>
                <a:endParaRPr lang="ms-MY" sz="1600" dirty="0">
                  <a:solidFill>
                    <a:schemeClr val="bg1"/>
                  </a:solidFill>
                  <a:latin typeface="微软雅黑" panose="020B0503020204020204" pitchFamily="34" charset="-122"/>
                  <a:ea typeface="微软雅黑" panose="020B0503020204020204" pitchFamily="34" charset="-122"/>
                </a:endParaRPr>
              </a:p>
            </p:txBody>
          </p:sp>
        </p:grpSp>
        <p:grpSp>
          <p:nvGrpSpPr>
            <p:cNvPr id="11" name="Group 27"/>
            <p:cNvGrpSpPr/>
            <p:nvPr/>
          </p:nvGrpSpPr>
          <p:grpSpPr>
            <a:xfrm>
              <a:off x="4572000" y="2714626"/>
              <a:ext cx="1143008" cy="1071570"/>
              <a:chOff x="4572000" y="2714626"/>
              <a:chExt cx="1143008" cy="1071570"/>
            </a:xfrm>
          </p:grpSpPr>
          <p:sp>
            <p:nvSpPr>
              <p:cNvPr id="12" name="Rectangle 13"/>
              <p:cNvSpPr/>
              <p:nvPr/>
            </p:nvSpPr>
            <p:spPr>
              <a:xfrm>
                <a:off x="4572000" y="2714626"/>
                <a:ext cx="1143008"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3" name="Group 23"/>
              <p:cNvGrpSpPr/>
              <p:nvPr/>
            </p:nvGrpSpPr>
            <p:grpSpPr>
              <a:xfrm>
                <a:off x="4984817" y="3056006"/>
                <a:ext cx="397674" cy="397670"/>
                <a:chOff x="4870563" y="3884444"/>
                <a:chExt cx="366051" cy="366050"/>
              </a:xfrm>
              <a:solidFill>
                <a:schemeClr val="bg1"/>
              </a:solidFill>
            </p:grpSpPr>
            <p:sp>
              <p:nvSpPr>
                <p:cNvPr id="14" name="AutoShape 56"/>
                <p:cNvSpPr>
                  <a:spLocks/>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57"/>
                <p:cNvSpPr>
                  <a:spLocks/>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58"/>
                <p:cNvSpPr>
                  <a:spLocks/>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8"/>
            <p:cNvGrpSpPr/>
            <p:nvPr/>
          </p:nvGrpSpPr>
          <p:grpSpPr>
            <a:xfrm>
              <a:off x="3428992" y="2714626"/>
              <a:ext cx="1143008" cy="1071570"/>
              <a:chOff x="3428992" y="2714626"/>
              <a:chExt cx="1143008" cy="1071570"/>
            </a:xfrm>
          </p:grpSpPr>
          <p:sp>
            <p:nvSpPr>
              <p:cNvPr id="18" name="Rectangle 11"/>
              <p:cNvSpPr/>
              <p:nvPr/>
            </p:nvSpPr>
            <p:spPr>
              <a:xfrm>
                <a:off x="3428992" y="2714626"/>
                <a:ext cx="1143008"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9" name="AutoShape 59"/>
              <p:cNvSpPr>
                <a:spLocks/>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0" name="Group 26"/>
            <p:cNvGrpSpPr/>
            <p:nvPr/>
          </p:nvGrpSpPr>
          <p:grpSpPr>
            <a:xfrm>
              <a:off x="4572000" y="1643056"/>
              <a:ext cx="1143008" cy="1071570"/>
              <a:chOff x="4572000" y="1643056"/>
              <a:chExt cx="1143008" cy="1071570"/>
            </a:xfrm>
          </p:grpSpPr>
          <p:sp>
            <p:nvSpPr>
              <p:cNvPr id="21" name="Rectangle 12"/>
              <p:cNvSpPr/>
              <p:nvPr/>
            </p:nvSpPr>
            <p:spPr>
              <a:xfrm>
                <a:off x="4572000" y="1643056"/>
                <a:ext cx="1143008"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2" name="Group 24"/>
              <p:cNvGrpSpPr/>
              <p:nvPr/>
            </p:nvGrpSpPr>
            <p:grpSpPr>
              <a:xfrm>
                <a:off x="4984790" y="1965928"/>
                <a:ext cx="398352" cy="373200"/>
                <a:chOff x="3357554" y="4643452"/>
                <a:chExt cx="366676" cy="343525"/>
              </a:xfrm>
              <a:solidFill>
                <a:schemeClr val="bg1"/>
              </a:solidFill>
            </p:grpSpPr>
            <p:sp>
              <p:nvSpPr>
                <p:cNvPr id="23" name="AutoShape 110"/>
                <p:cNvSpPr>
                  <a:spLocks/>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4" name="AutoShape 111"/>
                <p:cNvSpPr>
                  <a:spLocks/>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25" name="Group 29"/>
            <p:cNvGrpSpPr/>
            <p:nvPr/>
          </p:nvGrpSpPr>
          <p:grpSpPr>
            <a:xfrm>
              <a:off x="3428992" y="1643056"/>
              <a:ext cx="1143008" cy="1071570"/>
              <a:chOff x="3428992" y="1643056"/>
              <a:chExt cx="1143008" cy="1071570"/>
            </a:xfrm>
          </p:grpSpPr>
          <p:sp>
            <p:nvSpPr>
              <p:cNvPr id="26" name="Rectangle 10"/>
              <p:cNvSpPr/>
              <p:nvPr/>
            </p:nvSpPr>
            <p:spPr>
              <a:xfrm>
                <a:off x="3428992" y="1643056"/>
                <a:ext cx="1143008"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7" name="AutoShape 112"/>
              <p:cNvSpPr>
                <a:spLocks/>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Tree>
    <p:extLst>
      <p:ext uri="{BB962C8B-B14F-4D97-AF65-F5344CB8AC3E}">
        <p14:creationId xmlns:p14="http://schemas.microsoft.com/office/powerpoint/2010/main" val="3728190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376C7C57-3CEC-457F-ADBB-52AFDE5B27EA}"/>
              </a:ext>
            </a:extLst>
          </p:cNvPr>
          <p:cNvSpPr/>
          <p:nvPr/>
        </p:nvSpPr>
        <p:spPr>
          <a:xfrm>
            <a:off x="-30626" y="0"/>
            <a:ext cx="12222626" cy="6857999"/>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KSO_Shape">
            <a:extLst>
              <a:ext uri="{FF2B5EF4-FFF2-40B4-BE49-F238E27FC236}">
                <a16:creationId xmlns:a16="http://schemas.microsoft.com/office/drawing/2014/main" id="{27242291-AE48-485D-8A1C-8486E2EC7C5F}"/>
              </a:ext>
            </a:extLst>
          </p:cNvPr>
          <p:cNvSpPr/>
          <p:nvPr/>
        </p:nvSpPr>
        <p:spPr>
          <a:xfrm>
            <a:off x="3684494" y="546844"/>
            <a:ext cx="5316071" cy="1192306"/>
          </a:xfrm>
          <a:prstGeom prst="homePlat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2800" dirty="0">
                <a:solidFill>
                  <a:srgbClr val="524F6A"/>
                </a:solidFill>
                <a:latin typeface="微软雅黑" panose="020B0503020204020204" pitchFamily="34" charset="-122"/>
                <a:ea typeface="微软雅黑" panose="020B0503020204020204" pitchFamily="34" charset="-122"/>
              </a:rPr>
              <a:t>京东：</a:t>
            </a:r>
            <a:r>
              <a:rPr lang="en-US" altLang="zh-CN" sz="2800" dirty="0">
                <a:solidFill>
                  <a:srgbClr val="524F6A"/>
                </a:solidFill>
                <a:latin typeface="微软雅黑" panose="020B0503020204020204" pitchFamily="34" charset="-122"/>
                <a:ea typeface="微软雅黑" panose="020B0503020204020204" pitchFamily="34" charset="-122"/>
              </a:rPr>
              <a:t>www.jd.com</a:t>
            </a:r>
            <a:endParaRPr lang="zh-CN" altLang="en-US" sz="2800" dirty="0">
              <a:solidFill>
                <a:srgbClr val="524F6A"/>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94BAFBFB-8DA6-4949-A3BF-2443781B1CDE}"/>
              </a:ext>
            </a:extLst>
          </p:cNvPr>
          <p:cNvPicPr>
            <a:picLocks noChangeAspect="1"/>
          </p:cNvPicPr>
          <p:nvPr/>
        </p:nvPicPr>
        <p:blipFill>
          <a:blip r:embed="rId2"/>
          <a:stretch>
            <a:fillRect/>
          </a:stretch>
        </p:blipFill>
        <p:spPr>
          <a:xfrm>
            <a:off x="415633" y="1607733"/>
            <a:ext cx="11360734" cy="4718292"/>
          </a:xfrm>
          <a:prstGeom prst="rect">
            <a:avLst/>
          </a:prstGeom>
          <a:ln w="76200">
            <a:solidFill>
              <a:schemeClr val="bg1"/>
            </a:solidFill>
          </a:ln>
        </p:spPr>
      </p:pic>
    </p:spTree>
    <p:extLst>
      <p:ext uri="{BB962C8B-B14F-4D97-AF65-F5344CB8AC3E}">
        <p14:creationId xmlns:p14="http://schemas.microsoft.com/office/powerpoint/2010/main" val="14405901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移动电子商务</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3660799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71"/>
          <p:cNvSpPr/>
          <p:nvPr/>
        </p:nvSpPr>
        <p:spPr>
          <a:xfrm>
            <a:off x="742949" y="1765307"/>
            <a:ext cx="4953035" cy="1726178"/>
          </a:xfrm>
          <a:prstGeom prst="rect">
            <a:avLst/>
          </a:prstGeom>
        </p:spPr>
        <p:txBody>
          <a:bodyPr wrap="square">
            <a:spAutoFit/>
          </a:bodyPr>
          <a:lstStyle/>
          <a:p>
            <a:pPr>
              <a:lnSpc>
                <a:spcPct val="120000"/>
              </a:lnSpc>
            </a:pPr>
            <a:r>
              <a:rPr lang="zh-CN" altLang="en-US" dirty="0">
                <a:solidFill>
                  <a:srgbClr val="A5779E"/>
                </a:solidFill>
                <a:latin typeface="微软雅黑" panose="020B0503020204020204" pitchFamily="34" charset="-122"/>
                <a:ea typeface="微软雅黑" panose="020B0503020204020204" pitchFamily="34" charset="-122"/>
                <a:cs typeface="Open Sans Light" pitchFamily="34" charset="0"/>
              </a:rPr>
              <a:t>随着移动互联网的高速发展和移动智能终端的日益普及，电子商务在移动领域也得到了快速发展，如购物、聊天社交、旅游出行、交通导航、金融理财、教育培训、新闻阅读等移动商务应用在不断地丰富</a:t>
            </a:r>
            <a:endParaRPr lang="ms-MY" dirty="0">
              <a:solidFill>
                <a:srgbClr val="A5779E"/>
              </a:solidFill>
              <a:latin typeface="微软雅黑" panose="020B0503020204020204" pitchFamily="34" charset="-122"/>
              <a:ea typeface="微软雅黑" panose="020B0503020204020204" pitchFamily="34" charset="-122"/>
              <a:cs typeface="Open Sans Light" pitchFamily="34" charset="0"/>
            </a:endParaRPr>
          </a:p>
        </p:txBody>
      </p:sp>
      <p:grpSp>
        <p:nvGrpSpPr>
          <p:cNvPr id="33" name="Group 35"/>
          <p:cNvGrpSpPr/>
          <p:nvPr/>
        </p:nvGrpSpPr>
        <p:grpSpPr>
          <a:xfrm>
            <a:off x="742949" y="3947240"/>
            <a:ext cx="4163567" cy="1274195"/>
            <a:chOff x="633817" y="2063096"/>
            <a:chExt cx="3122674" cy="955646"/>
          </a:xfrm>
        </p:grpSpPr>
        <p:sp>
          <p:nvSpPr>
            <p:cNvPr id="34" name="Oval 61"/>
            <p:cNvSpPr/>
            <p:nvPr/>
          </p:nvSpPr>
          <p:spPr>
            <a:xfrm>
              <a:off x="633817" y="2071684"/>
              <a:ext cx="449414" cy="449414"/>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36" name="Rectangle 73"/>
            <p:cNvSpPr/>
            <p:nvPr/>
          </p:nvSpPr>
          <p:spPr>
            <a:xfrm>
              <a:off x="1216463" y="2063096"/>
              <a:ext cx="2540028" cy="955646"/>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在众多移动商务应用中，百度、阿里、腾讯三家提供的移动服务占据移动端</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Top20 APP</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中的</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17</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个，控制力远远强于</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PC</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端</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37" name="Freeform 26"/>
            <p:cNvSpPr>
              <a:spLocks/>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grpSp>
      <p:grpSp>
        <p:nvGrpSpPr>
          <p:cNvPr id="48" name="组合 47"/>
          <p:cNvGrpSpPr/>
          <p:nvPr/>
        </p:nvGrpSpPr>
        <p:grpSpPr>
          <a:xfrm>
            <a:off x="6468445" y="1897045"/>
            <a:ext cx="5538035" cy="3342776"/>
            <a:chOff x="5810248" y="2311751"/>
            <a:chExt cx="5538035" cy="3342776"/>
          </a:xfrm>
        </p:grpSpPr>
        <p:grpSp>
          <p:nvGrpSpPr>
            <p:cNvPr id="49" name="Group 52"/>
            <p:cNvGrpSpPr/>
            <p:nvPr/>
          </p:nvGrpSpPr>
          <p:grpSpPr>
            <a:xfrm>
              <a:off x="5810248" y="2311751"/>
              <a:ext cx="5538035" cy="3342776"/>
              <a:chOff x="336947" y="1950447"/>
              <a:chExt cx="6745544" cy="4071635"/>
            </a:xfrm>
          </p:grpSpPr>
          <p:pic>
            <p:nvPicPr>
              <p:cNvPr id="68" name="Picture 5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69" name="Rectangle 54"/>
              <p:cNvSpPr/>
              <p:nvPr/>
            </p:nvSpPr>
            <p:spPr>
              <a:xfrm>
                <a:off x="1129035" y="2160307"/>
                <a:ext cx="5184576" cy="324036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grpSp>
        <p:grpSp>
          <p:nvGrpSpPr>
            <p:cNvPr id="50" name="组合 49"/>
            <p:cNvGrpSpPr/>
            <p:nvPr/>
          </p:nvGrpSpPr>
          <p:grpSpPr>
            <a:xfrm>
              <a:off x="5860954" y="2438400"/>
              <a:ext cx="5473833" cy="2743443"/>
              <a:chOff x="5273626" y="898823"/>
              <a:chExt cx="5551538" cy="2782389"/>
            </a:xfrm>
          </p:grpSpPr>
          <p:sp>
            <p:nvSpPr>
              <p:cNvPr id="51" name="矩形 50"/>
              <p:cNvSpPr/>
              <p:nvPr/>
            </p:nvSpPr>
            <p:spPr>
              <a:xfrm>
                <a:off x="5899773" y="898823"/>
                <a:ext cx="4274276" cy="27823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52" name="组合 51"/>
              <p:cNvGrpSpPr/>
              <p:nvPr/>
            </p:nvGrpSpPr>
            <p:grpSpPr>
              <a:xfrm>
                <a:off x="7510000" y="1375497"/>
                <a:ext cx="1079948" cy="1243838"/>
                <a:chOff x="4915275" y="979636"/>
                <a:chExt cx="2497014" cy="2875958"/>
              </a:xfrm>
            </p:grpSpPr>
            <p:sp>
              <p:nvSpPr>
                <p:cNvPr id="54" name="平行四边形 53"/>
                <p:cNvSpPr/>
                <p:nvPr/>
              </p:nvSpPr>
              <p:spPr>
                <a:xfrm rot="16200000">
                  <a:off x="4466274" y="2149608"/>
                  <a:ext cx="2157656" cy="1254316"/>
                </a:xfrm>
                <a:prstGeom prst="parallelogram">
                  <a:avLst>
                    <a:gd name="adj" fmla="val 57913"/>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55" name="组合 54"/>
                <p:cNvGrpSpPr/>
                <p:nvPr/>
              </p:nvGrpSpPr>
              <p:grpSpPr>
                <a:xfrm>
                  <a:off x="4915275" y="979636"/>
                  <a:ext cx="2497014" cy="2871195"/>
                  <a:chOff x="5651806" y="-116780"/>
                  <a:chExt cx="4801657" cy="5521192"/>
                </a:xfrm>
              </p:grpSpPr>
              <p:grpSp>
                <p:nvGrpSpPr>
                  <p:cNvPr id="56" name="组合 55"/>
                  <p:cNvGrpSpPr/>
                  <p:nvPr/>
                </p:nvGrpSpPr>
                <p:grpSpPr>
                  <a:xfrm>
                    <a:off x="5651806" y="-116780"/>
                    <a:ext cx="4801657" cy="5521192"/>
                    <a:chOff x="5651806" y="-116780"/>
                    <a:chExt cx="4801657" cy="5521192"/>
                  </a:xfrm>
                </p:grpSpPr>
                <p:sp>
                  <p:nvSpPr>
                    <p:cNvPr id="60" name="平行四边形 59"/>
                    <p:cNvSpPr/>
                    <p:nvPr/>
                  </p:nvSpPr>
                  <p:spPr>
                    <a:xfrm rot="5400000" flipH="1">
                      <a:off x="7182080" y="2133029"/>
                      <a:ext cx="4149085" cy="2393681"/>
                    </a:xfrm>
                    <a:prstGeom prst="parallelogram">
                      <a:avLst>
                        <a:gd name="adj" fmla="val 57913"/>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1" name="菱形 60"/>
                    <p:cNvSpPr/>
                    <p:nvPr/>
                  </p:nvSpPr>
                  <p:spPr>
                    <a:xfrm>
                      <a:off x="5651806" y="-116780"/>
                      <a:ext cx="4796513" cy="2768516"/>
                    </a:xfrm>
                    <a:prstGeom prst="diamond">
                      <a:avLst/>
                    </a:prstGeom>
                    <a:gradFill>
                      <a:gsLst>
                        <a:gs pos="0">
                          <a:srgbClr val="48B49C"/>
                        </a:gs>
                        <a:gs pos="100000">
                          <a:srgbClr val="8ED2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62" name="组合 61"/>
                    <p:cNvGrpSpPr/>
                    <p:nvPr/>
                  </p:nvGrpSpPr>
                  <p:grpSpPr>
                    <a:xfrm>
                      <a:off x="7260915" y="783545"/>
                      <a:ext cx="1597734" cy="926685"/>
                      <a:chOff x="3254113" y="1153377"/>
                      <a:chExt cx="1597734" cy="926685"/>
                    </a:xfrm>
                  </p:grpSpPr>
                  <p:sp>
                    <p:nvSpPr>
                      <p:cNvPr id="66" name="等腰三角形 65"/>
                      <p:cNvSpPr/>
                      <p:nvPr/>
                    </p:nvSpPr>
                    <p:spPr>
                      <a:xfrm rot="16200000">
                        <a:off x="3190204" y="1217286"/>
                        <a:ext cx="926685" cy="798867"/>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7" name="等腰三角形 66"/>
                      <p:cNvSpPr/>
                      <p:nvPr/>
                    </p:nvSpPr>
                    <p:spPr>
                      <a:xfrm rot="5400000" flipH="1">
                        <a:off x="3989071" y="1217286"/>
                        <a:ext cx="926685" cy="798867"/>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63" name="组合 62"/>
                    <p:cNvGrpSpPr/>
                    <p:nvPr/>
                  </p:nvGrpSpPr>
                  <p:grpSpPr>
                    <a:xfrm rot="3600000">
                      <a:off x="6060781" y="2849749"/>
                      <a:ext cx="1597734" cy="926685"/>
                      <a:chOff x="3254113" y="1153377"/>
                      <a:chExt cx="1597734" cy="926685"/>
                    </a:xfrm>
                  </p:grpSpPr>
                  <p:sp>
                    <p:nvSpPr>
                      <p:cNvPr id="64" name="等腰三角形 63"/>
                      <p:cNvSpPr/>
                      <p:nvPr/>
                    </p:nvSpPr>
                    <p:spPr>
                      <a:xfrm rot="16200000">
                        <a:off x="3190204" y="1217286"/>
                        <a:ext cx="926685" cy="798867"/>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5" name="等腰三角形 64"/>
                      <p:cNvSpPr/>
                      <p:nvPr/>
                    </p:nvSpPr>
                    <p:spPr>
                      <a:xfrm rot="5400000" flipH="1">
                        <a:off x="3989071" y="1217286"/>
                        <a:ext cx="926685" cy="798867"/>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grpSp>
                <p:nvGrpSpPr>
                  <p:cNvPr id="57" name="组合 56"/>
                  <p:cNvGrpSpPr/>
                  <p:nvPr/>
                </p:nvGrpSpPr>
                <p:grpSpPr>
                  <a:xfrm rot="7200000">
                    <a:off x="8462332" y="2852204"/>
                    <a:ext cx="1597734" cy="926685"/>
                    <a:chOff x="3254113" y="1153377"/>
                    <a:chExt cx="1597734" cy="926685"/>
                  </a:xfrm>
                </p:grpSpPr>
                <p:sp>
                  <p:nvSpPr>
                    <p:cNvPr id="58" name="等腰三角形 57"/>
                    <p:cNvSpPr/>
                    <p:nvPr/>
                  </p:nvSpPr>
                  <p:spPr>
                    <a:xfrm rot="16200000">
                      <a:off x="3190204" y="1217286"/>
                      <a:ext cx="926685" cy="798867"/>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9" name="等腰三角形 58"/>
                    <p:cNvSpPr/>
                    <p:nvPr/>
                  </p:nvSpPr>
                  <p:spPr>
                    <a:xfrm rot="5400000" flipH="1">
                      <a:off x="3989071" y="1217286"/>
                      <a:ext cx="926685" cy="798867"/>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grpSp>
          <p:sp>
            <p:nvSpPr>
              <p:cNvPr id="53" name="文本框 52"/>
              <p:cNvSpPr txBox="1"/>
              <p:nvPr/>
            </p:nvSpPr>
            <p:spPr>
              <a:xfrm>
                <a:off x="5273626" y="2856717"/>
                <a:ext cx="5551538" cy="405790"/>
              </a:xfrm>
              <a:prstGeom prst="rect">
                <a:avLst/>
              </a:prstGeom>
              <a:noFill/>
            </p:spPr>
            <p:txBody>
              <a:bodyPr wrap="square" rtlCol="0">
                <a:spAutoFit/>
              </a:bodyPr>
              <a:lstStyle/>
              <a:p>
                <a:pPr algn="ctr"/>
                <a:r>
                  <a:rPr lang="en-US" altLang="zh-CN" sz="2000" dirty="0">
                    <a:solidFill>
                      <a:srgbClr val="524F6A"/>
                    </a:solidFill>
                    <a:latin typeface="Rage Italic" panose="03070502040507070304" pitchFamily="66" charset="0"/>
                    <a:ea typeface="微软雅黑" panose="020B0503020204020204" pitchFamily="34" charset="-122"/>
                  </a:rPr>
                  <a:t>Flattening the general theme</a:t>
                </a:r>
                <a:endParaRPr lang="zh-CN" altLang="en-US" sz="2000" dirty="0">
                  <a:solidFill>
                    <a:srgbClr val="524F6A"/>
                  </a:solidFill>
                  <a:latin typeface="Rage Italic" panose="03070502040507070304" pitchFamily="66" charset="0"/>
                  <a:ea typeface="微软雅黑" panose="020B0503020204020204" pitchFamily="34" charset="-122"/>
                </a:endParaRPr>
              </a:p>
            </p:txBody>
          </p:sp>
        </p:grpSp>
      </p:grpSp>
      <p:grpSp>
        <p:nvGrpSpPr>
          <p:cNvPr id="71" name="Group 52"/>
          <p:cNvGrpSpPr/>
          <p:nvPr/>
        </p:nvGrpSpPr>
        <p:grpSpPr>
          <a:xfrm>
            <a:off x="6004266" y="2245404"/>
            <a:ext cx="5538035" cy="3342776"/>
            <a:chOff x="336947" y="1950447"/>
            <a:chExt cx="6745544" cy="4071635"/>
          </a:xfrm>
        </p:grpSpPr>
        <p:pic>
          <p:nvPicPr>
            <p:cNvPr id="90" name="Picture 5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91" name="Rectangle 54"/>
            <p:cNvSpPr/>
            <p:nvPr/>
          </p:nvSpPr>
          <p:spPr>
            <a:xfrm>
              <a:off x="1129035" y="2160307"/>
              <a:ext cx="5184576" cy="324036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grpSp>
      <p:sp>
        <p:nvSpPr>
          <p:cNvPr id="92" name="文本框 91"/>
          <p:cNvSpPr txBox="1"/>
          <p:nvPr/>
        </p:nvSpPr>
        <p:spPr>
          <a:xfrm>
            <a:off x="742949" y="786654"/>
            <a:ext cx="4390754" cy="769441"/>
          </a:xfrm>
          <a:prstGeom prst="rect">
            <a:avLst/>
          </a:prstGeom>
          <a:noFill/>
        </p:spPr>
        <p:txBody>
          <a:bodyPr wrap="square" rtlCol="0">
            <a:spAutoFit/>
          </a:bodyPr>
          <a:lstStyle/>
          <a:p>
            <a:r>
              <a:rPr lang="zh-CN" altLang="en-US" sz="4400" b="1" dirty="0">
                <a:solidFill>
                  <a:srgbClr val="524F6A"/>
                </a:solidFill>
                <a:latin typeface="微软雅黑" panose="020B0503020204020204" pitchFamily="34" charset="-122"/>
                <a:ea typeface="微软雅黑" panose="020B0503020204020204" pitchFamily="34" charset="-122"/>
              </a:rPr>
              <a:t>移动电子商务</a:t>
            </a:r>
          </a:p>
        </p:txBody>
      </p:sp>
      <p:pic>
        <p:nvPicPr>
          <p:cNvPr id="2" name="图片 1">
            <a:extLst>
              <a:ext uri="{FF2B5EF4-FFF2-40B4-BE49-F238E27FC236}">
                <a16:creationId xmlns:a16="http://schemas.microsoft.com/office/drawing/2014/main" id="{339E0327-3607-468B-AC4B-19B435ED88F6}"/>
              </a:ext>
            </a:extLst>
          </p:cNvPr>
          <p:cNvPicPr>
            <a:picLocks noChangeAspect="1"/>
          </p:cNvPicPr>
          <p:nvPr/>
        </p:nvPicPr>
        <p:blipFill rotWithShape="1">
          <a:blip r:embed="rId3"/>
          <a:srcRect b="6579"/>
          <a:stretch/>
        </p:blipFill>
        <p:spPr>
          <a:xfrm>
            <a:off x="6663529" y="2417696"/>
            <a:ext cx="4225206" cy="2660307"/>
          </a:xfrm>
          <a:prstGeom prst="rect">
            <a:avLst/>
          </a:prstGeom>
        </p:spPr>
      </p:pic>
      <p:pic>
        <p:nvPicPr>
          <p:cNvPr id="3" name="图片 2">
            <a:extLst>
              <a:ext uri="{FF2B5EF4-FFF2-40B4-BE49-F238E27FC236}">
                <a16:creationId xmlns:a16="http://schemas.microsoft.com/office/drawing/2014/main" id="{55470028-E5AD-46EB-A2B2-68A7A3D81115}"/>
              </a:ext>
            </a:extLst>
          </p:cNvPr>
          <p:cNvPicPr>
            <a:picLocks noChangeAspect="1"/>
          </p:cNvPicPr>
          <p:nvPr/>
        </p:nvPicPr>
        <p:blipFill>
          <a:blip r:embed="rId4"/>
          <a:stretch>
            <a:fillRect/>
          </a:stretch>
        </p:blipFill>
        <p:spPr>
          <a:xfrm>
            <a:off x="6534744" y="5507418"/>
            <a:ext cx="4559534" cy="1111307"/>
          </a:xfrm>
          <a:prstGeom prst="rect">
            <a:avLst/>
          </a:prstGeom>
        </p:spPr>
      </p:pic>
      <p:pic>
        <p:nvPicPr>
          <p:cNvPr id="4" name="图片 3">
            <a:extLst>
              <a:ext uri="{FF2B5EF4-FFF2-40B4-BE49-F238E27FC236}">
                <a16:creationId xmlns:a16="http://schemas.microsoft.com/office/drawing/2014/main" id="{693CB1DF-A2D5-4850-A01C-934E789B2911}"/>
              </a:ext>
            </a:extLst>
          </p:cNvPr>
          <p:cNvPicPr>
            <a:picLocks noChangeAspect="1"/>
          </p:cNvPicPr>
          <p:nvPr/>
        </p:nvPicPr>
        <p:blipFill>
          <a:blip r:embed="rId5"/>
          <a:stretch>
            <a:fillRect/>
          </a:stretch>
        </p:blipFill>
        <p:spPr>
          <a:xfrm>
            <a:off x="747379" y="5634424"/>
            <a:ext cx="5137414" cy="984301"/>
          </a:xfrm>
          <a:prstGeom prst="rect">
            <a:avLst/>
          </a:prstGeom>
        </p:spPr>
      </p:pic>
    </p:spTree>
    <p:extLst>
      <p:ext uri="{BB962C8B-B14F-4D97-AF65-F5344CB8AC3E}">
        <p14:creationId xmlns:p14="http://schemas.microsoft.com/office/powerpoint/2010/main" val="21718889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6728933" y="363054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5399342" y="461124"/>
            <a:ext cx="2533650"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有赞微商城</a:t>
            </a:r>
          </a:p>
        </p:txBody>
      </p:sp>
      <p:sp>
        <p:nvSpPr>
          <p:cNvPr id="34" name="Rectangle 14"/>
          <p:cNvSpPr/>
          <p:nvPr/>
        </p:nvSpPr>
        <p:spPr>
          <a:xfrm>
            <a:off x="5399342" y="1148774"/>
            <a:ext cx="5392367" cy="2214965"/>
          </a:xfrm>
          <a:prstGeom prst="rect">
            <a:avLst/>
          </a:prstGeom>
        </p:spPr>
        <p:txBody>
          <a:bodyPr wrap="square">
            <a:spAutoFit/>
          </a:bodyPr>
          <a:lstStyle/>
          <a:p>
            <a:pPr marL="285750" indent="-285750">
              <a:lnSpc>
                <a:spcPct val="120000"/>
              </a:lnSpc>
              <a:spcAft>
                <a:spcPts val="1000"/>
              </a:spcAft>
              <a:buFont typeface="Wingdings" panose="05000000000000000000" pitchFamily="2" charset="2"/>
              <a:buChar char="l"/>
            </a:pP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主要是为需要在移动端营销的商家提供的平台，目前有接近</a:t>
            </a:r>
            <a:r>
              <a:rPr lang="en-US" altLang="zh-CN"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万的商家在使用，综合服务的消费者超过三亿</a:t>
            </a:r>
            <a:endParaRPr lang="en-US" altLang="zh-CN"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marL="285750" indent="-285750">
              <a:lnSpc>
                <a:spcPct val="120000"/>
              </a:lnSpc>
              <a:spcAft>
                <a:spcPts val="1000"/>
              </a:spcAft>
              <a:buFont typeface="Wingdings" panose="05000000000000000000" pitchFamily="2" charset="2"/>
              <a:buChar char="l"/>
            </a:pP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有赞微商城无缝的结合了微信、微博等无线互联网社区，商家可以通过微信公众号或是朋友圈分享自己的店铺与商品</a:t>
            </a:r>
            <a:endParaRPr 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266846"/>
            <a:ext cx="12222626" cy="1591153"/>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371284" y="5836918"/>
            <a:ext cx="9418806"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有赞帮助每一位重视产品和服务的商家成功，目前旗下拥有： 有赞微商城、有赞零售、有赞美业、有赞小程序等</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SaaS</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软件产品，适用全行业多场景，帮商家网上开店、网上营销、管理客户、获取订单</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7" name="图片 26">
            <a:extLst>
              <a:ext uri="{FF2B5EF4-FFF2-40B4-BE49-F238E27FC236}">
                <a16:creationId xmlns:a16="http://schemas.microsoft.com/office/drawing/2014/main" id="{EEB41969-815F-4E20-8C22-4CB129A5DC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3950" y="461124"/>
            <a:ext cx="3343828" cy="5243064"/>
          </a:xfrm>
          <a:prstGeom prst="rect">
            <a:avLst/>
          </a:prstGeom>
          <a:ln w="76200">
            <a:solidFill>
              <a:srgbClr val="524F6A"/>
            </a:solidFill>
          </a:ln>
        </p:spPr>
      </p:pic>
    </p:spTree>
    <p:extLst>
      <p:ext uri="{BB962C8B-B14F-4D97-AF65-F5344CB8AC3E}">
        <p14:creationId xmlns:p14="http://schemas.microsoft.com/office/powerpoint/2010/main" val="22369637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跨境电子商务</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6349931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p:cNvSpPr/>
          <p:nvPr/>
        </p:nvSpPr>
        <p:spPr>
          <a:xfrm>
            <a:off x="5883250" y="2762752"/>
            <a:ext cx="5118669" cy="2436564"/>
          </a:xfrm>
          <a:prstGeom prst="rect">
            <a:avLst/>
          </a:prstGeom>
        </p:spPr>
        <p:txBody>
          <a:bodyPr wrap="square">
            <a:spAutoFit/>
          </a:bodyPr>
          <a:lstStyle/>
          <a:p>
            <a:pPr marL="342900" indent="-342900">
              <a:lnSpc>
                <a:spcPct val="120000"/>
              </a:lnSpc>
              <a:spcAft>
                <a:spcPts val="1000"/>
              </a:spcAft>
              <a:buFont typeface="Wingdings" panose="05000000000000000000" pitchFamily="2" charset="2"/>
              <a:buChar char="l"/>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跨境电子商务是指分属不同关境的交易主体，通过电子商务平台达成交易、进行支付结算，并通过跨境物流送达商品、完成交易的一种国际商业活动</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marL="342900" indent="-342900">
              <a:lnSpc>
                <a:spcPct val="120000"/>
              </a:lnSpc>
              <a:spcAft>
                <a:spcPts val="1000"/>
              </a:spcAft>
              <a:buFont typeface="Wingdings" panose="05000000000000000000" pitchFamily="2" charset="2"/>
              <a:buChar char="l"/>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跨境电子商务缩短对外贸易环节中间环节，提升进出口贸易效率</a:t>
            </a:r>
            <a:endParaRPr 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7" name="Freeform 26"/>
          <p:cNvSpPr>
            <a:spLocks/>
          </p:cNvSpPr>
          <p:nvPr/>
        </p:nvSpPr>
        <p:spPr bwMode="auto">
          <a:xfrm>
            <a:off x="5977885" y="5444376"/>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grpSp>
        <p:nvGrpSpPr>
          <p:cNvPr id="8" name="Group 98"/>
          <p:cNvGrpSpPr/>
          <p:nvPr/>
        </p:nvGrpSpPr>
        <p:grpSpPr>
          <a:xfrm>
            <a:off x="962911" y="1487010"/>
            <a:ext cx="4042235" cy="404223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10" name="Rectangle 18"/>
            <p:cNvSpPr/>
            <p:nvPr/>
          </p:nvSpPr>
          <p:spPr>
            <a:xfrm>
              <a:off x="928662" y="1714494"/>
              <a:ext cx="1124346" cy="438581"/>
            </a:xfrm>
            <a:prstGeom prst="rect">
              <a:avLst/>
            </a:prstGeom>
          </p:spPr>
          <p:txBody>
            <a:bodyPr wrap="none">
              <a:spAutoFit/>
            </a:bodyPr>
            <a:lstStyle/>
            <a:p>
              <a:r>
                <a:rPr lang="en-US" sz="3200" b="1"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Idea..?</a:t>
              </a:r>
            </a:p>
          </p:txBody>
        </p:sp>
        <p:grpSp>
          <p:nvGrpSpPr>
            <p:cNvPr id="11" name="Group 19"/>
            <p:cNvGrpSpPr/>
            <p:nvPr/>
          </p:nvGrpSpPr>
          <p:grpSpPr>
            <a:xfrm>
              <a:off x="543090" y="2405823"/>
              <a:ext cx="2329721" cy="1766692"/>
              <a:chOff x="543090" y="2405823"/>
              <a:chExt cx="2329721" cy="1766692"/>
            </a:xfrm>
          </p:grpSpPr>
          <p:sp>
            <p:nvSpPr>
              <p:cNvPr id="12" name="Freeform 7"/>
              <p:cNvSpPr>
                <a:spLocks/>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3" name="Freeform 8"/>
              <p:cNvSpPr>
                <a:spLocks/>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4" name="Freeform 9"/>
              <p:cNvSpPr>
                <a:spLocks/>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5" name="Freeform 10"/>
              <p:cNvSpPr>
                <a:spLocks/>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6" name="Freeform 12"/>
              <p:cNvSpPr>
                <a:spLocks/>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7" name="Freeform 13"/>
              <p:cNvSpPr>
                <a:spLocks/>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8" name="Freeform 14"/>
              <p:cNvSpPr>
                <a:spLocks/>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9" name="Freeform 15"/>
              <p:cNvSpPr>
                <a:spLocks/>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0" name="Freeform 16"/>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1"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2" name="Freeform 18"/>
              <p:cNvSpPr>
                <a:spLocks/>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3" name="Freeform 19"/>
              <p:cNvSpPr>
                <a:spLocks/>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4" name="Freeform 20"/>
              <p:cNvSpPr>
                <a:spLocks/>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5" name="Freeform 21"/>
              <p:cNvSpPr>
                <a:spLocks/>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6" name="Freeform 22"/>
              <p:cNvSpPr>
                <a:spLocks/>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7"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8" name="Freeform 24"/>
              <p:cNvSpPr>
                <a:spLocks/>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9" name="Freeform 25"/>
              <p:cNvSpPr>
                <a:spLocks/>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0" name="Freeform 26"/>
              <p:cNvSpPr>
                <a:spLocks/>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1" name="Freeform 27"/>
              <p:cNvSpPr>
                <a:spLocks/>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2" name="Freeform 28"/>
              <p:cNvSpPr>
                <a:spLocks/>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3"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4" name="Freeform 30"/>
              <p:cNvSpPr>
                <a:spLocks/>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5" name="Freeform 31"/>
              <p:cNvSpPr>
                <a:spLocks/>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6" name="Freeform 33"/>
              <p:cNvSpPr>
                <a:spLocks/>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7" name="Freeform 34"/>
              <p:cNvSpPr>
                <a:spLocks/>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8" name="Freeform 35"/>
              <p:cNvSpPr>
                <a:spLocks/>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9" name="Freeform 36"/>
              <p:cNvSpPr>
                <a:spLocks/>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0" name="Rectangle 37"/>
              <p:cNvSpPr>
                <a:spLocks noChangeArrowheads="1"/>
              </p:cNvSpPr>
              <p:nvPr/>
            </p:nvSpPr>
            <p:spPr bwMode="auto">
              <a:xfrm rot="1800000">
                <a:off x="1476585" y="2531148"/>
                <a:ext cx="1081824" cy="823076"/>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1" name="Freeform 40"/>
              <p:cNvSpPr>
                <a:spLocks/>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2" name="Freeform 59"/>
              <p:cNvSpPr>
                <a:spLocks/>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3" name="Freeform 60"/>
              <p:cNvSpPr>
                <a:spLocks/>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4" name="Freeform 61"/>
              <p:cNvSpPr>
                <a:spLocks/>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5" name="Freeform 62"/>
              <p:cNvSpPr>
                <a:spLocks/>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6" name="Freeform 63"/>
              <p:cNvSpPr>
                <a:spLocks/>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7" name="Freeform 64"/>
              <p:cNvSpPr>
                <a:spLocks/>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8" name="Freeform 65"/>
              <p:cNvSpPr>
                <a:spLocks/>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9"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0" name="Freeform 67"/>
              <p:cNvSpPr>
                <a:spLocks/>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1" name="Freeform 68"/>
              <p:cNvSpPr>
                <a:spLocks/>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2" name="Freeform 69"/>
              <p:cNvSpPr>
                <a:spLocks/>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3" name="Freeform 70"/>
              <p:cNvSpPr>
                <a:spLocks/>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4" name="Freeform 71"/>
              <p:cNvSpPr>
                <a:spLocks/>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5"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6" name="Freeform 73"/>
              <p:cNvSpPr>
                <a:spLocks/>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7" name="Freeform 74"/>
              <p:cNvSpPr>
                <a:spLocks/>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8"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9"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0" name="Freeform 77"/>
              <p:cNvSpPr>
                <a:spLocks/>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1" name="Freeform 78"/>
              <p:cNvSpPr>
                <a:spLocks/>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2" name="Freeform 79"/>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3"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4" name="Freeform 150"/>
              <p:cNvSpPr>
                <a:spLocks/>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5" name="Freeform 151"/>
              <p:cNvSpPr>
                <a:spLocks/>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6" name="Freeform 152"/>
              <p:cNvSpPr>
                <a:spLocks/>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7" name="Freeform 153"/>
              <p:cNvSpPr>
                <a:spLocks/>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8"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9" name="Freeform 155"/>
              <p:cNvSpPr>
                <a:spLocks/>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0" name="Freeform 156"/>
              <p:cNvSpPr>
                <a:spLocks/>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1" name="Freeform 157"/>
              <p:cNvSpPr>
                <a:spLocks/>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2" name="Freeform 158"/>
              <p:cNvSpPr>
                <a:spLocks/>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3"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4" name="Freeform 160"/>
              <p:cNvSpPr>
                <a:spLocks/>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5" name="Freeform 161"/>
              <p:cNvSpPr>
                <a:spLocks/>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6" name="Freeform 190"/>
              <p:cNvSpPr>
                <a:spLocks/>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7"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8"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9"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0"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cxnSp>
            <p:nvCxnSpPr>
              <p:cNvPr id="81" name="Straight Connector 89"/>
              <p:cNvCxnSpPr>
                <a:stCxn id="77" idx="2"/>
                <a:endCxn id="78"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91" name="文本框 90"/>
          <p:cNvSpPr txBox="1"/>
          <p:nvPr/>
        </p:nvSpPr>
        <p:spPr>
          <a:xfrm>
            <a:off x="5883250" y="1769899"/>
            <a:ext cx="4894092" cy="830997"/>
          </a:xfrm>
          <a:prstGeom prst="rect">
            <a:avLst/>
          </a:prstGeom>
          <a:noFill/>
        </p:spPr>
        <p:txBody>
          <a:bodyPr wrap="square" rtlCol="0">
            <a:spAutoFit/>
          </a:bodyPr>
          <a:lstStyle/>
          <a:p>
            <a:r>
              <a:rPr lang="zh-CN" altLang="en-US" sz="4800" b="1" dirty="0">
                <a:solidFill>
                  <a:srgbClr val="524F6A"/>
                </a:solidFill>
                <a:latin typeface="微软雅黑" panose="020B0503020204020204" pitchFamily="34" charset="-122"/>
                <a:ea typeface="微软雅黑" panose="020B0503020204020204" pitchFamily="34" charset="-122"/>
              </a:rPr>
              <a:t>跨境电子商务</a:t>
            </a:r>
          </a:p>
        </p:txBody>
      </p:sp>
    </p:spTree>
    <p:extLst>
      <p:ext uri="{BB962C8B-B14F-4D97-AF65-F5344CB8AC3E}">
        <p14:creationId xmlns:p14="http://schemas.microsoft.com/office/powerpoint/2010/main" val="7801361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48"/>
          <p:cNvGrpSpPr/>
          <p:nvPr/>
        </p:nvGrpSpPr>
        <p:grpSpPr>
          <a:xfrm>
            <a:off x="6490073" y="3553395"/>
            <a:ext cx="4186555" cy="2454992"/>
            <a:chOff x="4003580" y="3357568"/>
            <a:chExt cx="3139916" cy="1841243"/>
          </a:xfrm>
          <a:noFill/>
        </p:grpSpPr>
        <p:sp>
          <p:nvSpPr>
            <p:cNvPr id="28" name="Rectangle 20"/>
            <p:cNvSpPr/>
            <p:nvPr/>
          </p:nvSpPr>
          <p:spPr>
            <a:xfrm>
              <a:off x="4003580" y="3799967"/>
              <a:ext cx="3139916" cy="1398844"/>
            </a:xfrm>
            <a:prstGeom prst="rect">
              <a:avLst/>
            </a:prstGeom>
            <a:grpFill/>
          </p:spPr>
          <p:txBody>
            <a:bodyPr wrap="square">
              <a:spAutoFit/>
            </a:bodyPr>
            <a:lstStyle/>
            <a:p>
              <a:pPr algn="ctr">
                <a:lnSpc>
                  <a:spcPct val="12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2016</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日，国务院常务会议决定，在宁波、天津、上海、重庆、合肥、郑州、广州、成都、大连、青岛、深圳、苏州</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个城市新设一批跨境电子商务综合试验区，用新模式为外贸发展提供新支撑，我国跨境电子商务发展迎来了新机遇</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Rectangle 21"/>
            <p:cNvSpPr/>
            <p:nvPr/>
          </p:nvSpPr>
          <p:spPr>
            <a:xfrm>
              <a:off x="4234709" y="3357568"/>
              <a:ext cx="2677657" cy="346249"/>
            </a:xfrm>
            <a:prstGeom prst="rect">
              <a:avLst/>
            </a:prstGeom>
            <a:grpFill/>
          </p:spPr>
          <p:txBody>
            <a:bodyPr wrap="none">
              <a:spAutoFit/>
            </a:bodyPr>
            <a:lstStyle/>
            <a:p>
              <a:pPr algn="ctr"/>
              <a:r>
                <a:rPr lang="zh-CN" altLang="en-US" sz="2400" b="1" dirty="0">
                  <a:solidFill>
                    <a:srgbClr val="A5779E"/>
                  </a:solidFill>
                  <a:latin typeface="微软雅黑" panose="020B0503020204020204" pitchFamily="34" charset="-122"/>
                  <a:ea typeface="微软雅黑" panose="020B0503020204020204" pitchFamily="34" charset="-122"/>
                  <a:cs typeface="Open Sans" pitchFamily="34" charset="0"/>
                </a:rPr>
                <a:t>跨境电子商务综合试验区</a:t>
              </a:r>
              <a:endParaRPr lang="en-US" sz="2400" b="1" dirty="0">
                <a:solidFill>
                  <a:srgbClr val="A5779E"/>
                </a:solidFill>
                <a:latin typeface="微软雅黑" panose="020B0503020204020204" pitchFamily="34" charset="-122"/>
                <a:ea typeface="微软雅黑" panose="020B0503020204020204" pitchFamily="34" charset="-122"/>
                <a:cs typeface="Open Sans" pitchFamily="34" charset="0"/>
              </a:endParaRPr>
            </a:p>
          </p:txBody>
        </p:sp>
      </p:grpSp>
      <p:sp>
        <p:nvSpPr>
          <p:cNvPr id="15" name="Rectangle 9"/>
          <p:cNvSpPr/>
          <p:nvPr/>
        </p:nvSpPr>
        <p:spPr>
          <a:xfrm rot="2700000">
            <a:off x="7841147" y="1289053"/>
            <a:ext cx="1484408" cy="1484408"/>
          </a:xfrm>
          <a:prstGeom prst="rect">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6" name="Rectangle 14"/>
          <p:cNvSpPr/>
          <p:nvPr/>
        </p:nvSpPr>
        <p:spPr>
          <a:xfrm rot="8100000">
            <a:off x="9091580" y="713032"/>
            <a:ext cx="126348" cy="1484408"/>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grpSp>
        <p:nvGrpSpPr>
          <p:cNvPr id="17" name="Group 38"/>
          <p:cNvGrpSpPr/>
          <p:nvPr/>
        </p:nvGrpSpPr>
        <p:grpSpPr>
          <a:xfrm>
            <a:off x="8295721" y="1743628"/>
            <a:ext cx="488067" cy="488901"/>
            <a:chOff x="5519041" y="1071552"/>
            <a:chExt cx="366050" cy="366676"/>
          </a:xfrm>
          <a:solidFill>
            <a:srgbClr val="48B49C"/>
          </a:solidFill>
        </p:grpSpPr>
        <p:sp>
          <p:nvSpPr>
            <p:cNvPr id="18" name="AutoShape 18"/>
            <p:cNvSpPr>
              <a:spLocks/>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19" name="AutoShape 19"/>
            <p:cNvSpPr>
              <a:spLocks/>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0" name="AutoShape 20"/>
            <p:cNvSpPr>
              <a:spLocks/>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1" name="AutoShape 21"/>
            <p:cNvSpPr>
              <a:spLocks/>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2" name="AutoShape 22"/>
            <p:cNvSpPr>
              <a:spLocks/>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3" name="AutoShape 23"/>
            <p:cNvSpPr>
              <a:spLocks/>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4" name="AutoShape 24"/>
            <p:cNvSpPr>
              <a:spLocks/>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5" name="AutoShape 25"/>
            <p:cNvSpPr>
              <a:spLocks/>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6" name="AutoShape 26"/>
            <p:cNvSpPr>
              <a:spLocks/>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7" name="AutoShape 27"/>
            <p:cNvSpPr>
              <a:spLocks/>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30" name="Group 56"/>
          <p:cNvGrpSpPr/>
          <p:nvPr/>
        </p:nvGrpSpPr>
        <p:grpSpPr>
          <a:xfrm>
            <a:off x="1541513" y="1289054"/>
            <a:ext cx="4186555" cy="4128405"/>
            <a:chOff x="-180376" y="1659313"/>
            <a:chExt cx="3139916" cy="3096303"/>
          </a:xfrm>
        </p:grpSpPr>
        <p:grpSp>
          <p:nvGrpSpPr>
            <p:cNvPr id="31" name="Group 46"/>
            <p:cNvGrpSpPr/>
            <p:nvPr/>
          </p:nvGrpSpPr>
          <p:grpSpPr>
            <a:xfrm>
              <a:off x="-180376" y="3357568"/>
              <a:ext cx="3139916" cy="1398048"/>
              <a:chOff x="-180376" y="3357568"/>
              <a:chExt cx="3139916" cy="1398048"/>
            </a:xfrm>
          </p:grpSpPr>
          <p:sp>
            <p:nvSpPr>
              <p:cNvPr id="35" name="Rectangle 16"/>
              <p:cNvSpPr/>
              <p:nvPr/>
            </p:nvSpPr>
            <p:spPr>
              <a:xfrm>
                <a:off x="-180376" y="3799970"/>
                <a:ext cx="3139916" cy="955646"/>
              </a:xfrm>
              <a:prstGeom prst="rect">
                <a:avLst/>
              </a:prstGeom>
            </p:spPr>
            <p:txBody>
              <a:bodyPr wrap="square">
                <a:spAutoFit/>
              </a:bodyPr>
              <a:lstStyle/>
              <a:p>
                <a:pPr algn="ctr">
                  <a:lnSpc>
                    <a:spcPct val="12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年以来，国家出台多个政策来推动跨境电子商务发展，我国有</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10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个跨境电子商务试点城市，分别是上海、重庆、杭州、宁波、郑州、广州、深圳、天津、福州、平潭</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6" name="Rectangle 17"/>
              <p:cNvSpPr/>
              <p:nvPr/>
            </p:nvSpPr>
            <p:spPr>
              <a:xfrm>
                <a:off x="166171" y="3357568"/>
                <a:ext cx="2446824" cy="346249"/>
              </a:xfrm>
              <a:prstGeom prst="rect">
                <a:avLst/>
              </a:prstGeom>
            </p:spPr>
            <p:txBody>
              <a:bodyPr wrap="none">
                <a:spAutoFit/>
              </a:bodyPr>
              <a:lstStyle/>
              <a:p>
                <a:pPr algn="ctr"/>
                <a:r>
                  <a:rPr lang="zh-CN" altLang="en-US" sz="2400" b="1" dirty="0">
                    <a:solidFill>
                      <a:srgbClr val="A5779E"/>
                    </a:solidFill>
                    <a:latin typeface="微软雅黑" panose="020B0503020204020204" pitchFamily="34" charset="-122"/>
                    <a:ea typeface="微软雅黑" panose="020B0503020204020204" pitchFamily="34" charset="-122"/>
                    <a:cs typeface="Open Sans" pitchFamily="34" charset="0"/>
                  </a:rPr>
                  <a:t>跨境电子商务试点城市</a:t>
                </a:r>
                <a:endParaRPr lang="en-US" sz="2400" b="1" dirty="0">
                  <a:solidFill>
                    <a:srgbClr val="A5779E"/>
                  </a:solidFill>
                  <a:latin typeface="微软雅黑" panose="020B0503020204020204" pitchFamily="34" charset="-122"/>
                  <a:ea typeface="微软雅黑" panose="020B0503020204020204" pitchFamily="34" charset="-122"/>
                  <a:cs typeface="Open Sans" pitchFamily="34" charset="0"/>
                </a:endParaRPr>
              </a:p>
            </p:txBody>
          </p:sp>
        </p:grpSp>
        <p:sp>
          <p:nvSpPr>
            <p:cNvPr id="32" name="Rectangle 7"/>
            <p:cNvSpPr/>
            <p:nvPr/>
          </p:nvSpPr>
          <p:spPr>
            <a:xfrm rot="2700000">
              <a:off x="944922" y="1659313"/>
              <a:ext cx="1113306" cy="1113306"/>
            </a:xfrm>
            <a:prstGeom prst="rect">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33" name="Rectangle 12"/>
            <p:cNvSpPr/>
            <p:nvPr/>
          </p:nvSpPr>
          <p:spPr>
            <a:xfrm rot="2700000">
              <a:off x="506439" y="2604190"/>
              <a:ext cx="1113306" cy="102024"/>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34"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spTree>
    <p:extLst>
      <p:ext uri="{BB962C8B-B14F-4D97-AF65-F5344CB8AC3E}">
        <p14:creationId xmlns:p14="http://schemas.microsoft.com/office/powerpoint/2010/main" val="28599742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9" y="723900"/>
            <a:ext cx="4390754" cy="707886"/>
          </a:xfrm>
          <a:prstGeom prst="rect">
            <a:avLst/>
          </a:prstGeom>
          <a:noFill/>
        </p:spPr>
        <p:txBody>
          <a:bodyPr wrap="square" rtlCol="0">
            <a:spAutoFit/>
          </a:bodyPr>
          <a:lstStyle/>
          <a:p>
            <a:r>
              <a:rPr lang="zh-CN" altLang="en-US" sz="4000" b="1" dirty="0">
                <a:solidFill>
                  <a:srgbClr val="524F6A"/>
                </a:solidFill>
                <a:latin typeface="微软雅黑" panose="020B0503020204020204" pitchFamily="34" charset="-122"/>
                <a:ea typeface="微软雅黑" panose="020B0503020204020204" pitchFamily="34" charset="-122"/>
              </a:rPr>
              <a:t>跨境电子商务</a:t>
            </a:r>
          </a:p>
        </p:txBody>
      </p:sp>
      <p:sp>
        <p:nvSpPr>
          <p:cNvPr id="5" name="文本框 4"/>
          <p:cNvSpPr txBox="1"/>
          <p:nvPr/>
        </p:nvSpPr>
        <p:spPr>
          <a:xfrm>
            <a:off x="742950" y="1369344"/>
            <a:ext cx="8652062" cy="400110"/>
          </a:xfrm>
          <a:prstGeom prst="rect">
            <a:avLst/>
          </a:prstGeom>
          <a:noFill/>
        </p:spPr>
        <p:txBody>
          <a:bodyPr wrap="square" rtlCol="0">
            <a:spAutoFit/>
          </a:bodyPr>
          <a:lstStyle/>
          <a:p>
            <a:r>
              <a:rPr lang="zh-CN" altLang="en-US" sz="2000" dirty="0">
                <a:solidFill>
                  <a:srgbClr val="A5779E"/>
                </a:solidFill>
                <a:latin typeface="微软雅黑" panose="020B0503020204020204" pitchFamily="34" charset="-122"/>
                <a:ea typeface="微软雅黑" panose="020B0503020204020204" pitchFamily="34" charset="-122"/>
              </a:rPr>
              <a:t>跨境电子商务业务的开展目前主要基于速卖通、亚马逊、</a:t>
            </a:r>
            <a:r>
              <a:rPr lang="en-US" altLang="zh-CN" sz="2000" dirty="0">
                <a:solidFill>
                  <a:srgbClr val="A5779E"/>
                </a:solidFill>
                <a:latin typeface="微软雅黑" panose="020B0503020204020204" pitchFamily="34" charset="-122"/>
                <a:ea typeface="微软雅黑" panose="020B0503020204020204" pitchFamily="34" charset="-122"/>
              </a:rPr>
              <a:t>Wish</a:t>
            </a:r>
            <a:r>
              <a:rPr lang="zh-CN" altLang="en-US" sz="2000" dirty="0">
                <a:solidFill>
                  <a:srgbClr val="A5779E"/>
                </a:solidFill>
                <a:latin typeface="微软雅黑" panose="020B0503020204020204" pitchFamily="34" charset="-122"/>
                <a:ea typeface="微软雅黑" panose="020B0503020204020204" pitchFamily="34" charset="-122"/>
              </a:rPr>
              <a:t>等平台开展</a:t>
            </a:r>
          </a:p>
        </p:txBody>
      </p:sp>
      <p:sp>
        <p:nvSpPr>
          <p:cNvPr id="6" name="矩形 5"/>
          <p:cNvSpPr/>
          <p:nvPr/>
        </p:nvSpPr>
        <p:spPr>
          <a:xfrm>
            <a:off x="0" y="1960878"/>
            <a:ext cx="12192001" cy="417322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7" name="组合 6"/>
          <p:cNvGrpSpPr/>
          <p:nvPr/>
        </p:nvGrpSpPr>
        <p:grpSpPr>
          <a:xfrm>
            <a:off x="1382593" y="2608712"/>
            <a:ext cx="2810972" cy="2778426"/>
            <a:chOff x="2138399" y="-4521600"/>
            <a:chExt cx="2810972" cy="2778426"/>
          </a:xfrm>
        </p:grpSpPr>
        <p:sp>
          <p:nvSpPr>
            <p:cNvPr id="8" name="矩形 7"/>
            <p:cNvSpPr/>
            <p:nvPr/>
          </p:nvSpPr>
          <p:spPr>
            <a:xfrm>
              <a:off x="2138399" y="-4521600"/>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rcRect l="1519" t="18675" r="2994" b="18675"/>
            <a:stretch>
              <a:fillRect/>
            </a:stretch>
          </p:blipFill>
          <p:spPr>
            <a:xfrm>
              <a:off x="2138399" y="-4515610"/>
              <a:ext cx="2810972" cy="1383223"/>
            </a:xfrm>
            <a:custGeom>
              <a:avLst/>
              <a:gdLst>
                <a:gd name="connsiteX0" fmla="*/ 0 w 2810972"/>
                <a:gd name="connsiteY0" fmla="*/ 0 h 1383223"/>
                <a:gd name="connsiteX1" fmla="*/ 2810972 w 2810972"/>
                <a:gd name="connsiteY1" fmla="*/ 0 h 1383223"/>
                <a:gd name="connsiteX2" fmla="*/ 2810972 w 2810972"/>
                <a:gd name="connsiteY2" fmla="*/ 1383223 h 1383223"/>
                <a:gd name="connsiteX3" fmla="*/ 0 w 2810972"/>
                <a:gd name="connsiteY3" fmla="*/ 1383223 h 1383223"/>
              </a:gdLst>
              <a:ahLst/>
              <a:cxnLst>
                <a:cxn ang="0">
                  <a:pos x="connsiteX0" y="connsiteY0"/>
                </a:cxn>
                <a:cxn ang="0">
                  <a:pos x="connsiteX1" y="connsiteY1"/>
                </a:cxn>
                <a:cxn ang="0">
                  <a:pos x="connsiteX2" y="connsiteY2"/>
                </a:cxn>
                <a:cxn ang="0">
                  <a:pos x="connsiteX3" y="connsiteY3"/>
                </a:cxn>
              </a:cxnLst>
              <a:rect l="l" t="t" r="r" b="b"/>
              <a:pathLst>
                <a:path w="2810972" h="1383223">
                  <a:moveTo>
                    <a:pt x="0" y="0"/>
                  </a:moveTo>
                  <a:lnTo>
                    <a:pt x="2810972" y="0"/>
                  </a:lnTo>
                  <a:lnTo>
                    <a:pt x="2810972" y="1383223"/>
                  </a:lnTo>
                  <a:lnTo>
                    <a:pt x="0" y="1383223"/>
                  </a:lnTo>
                  <a:close/>
                </a:path>
              </a:pathLst>
            </a:custGeom>
          </p:spPr>
        </p:pic>
      </p:grpSp>
      <p:grpSp>
        <p:nvGrpSpPr>
          <p:cNvPr id="10" name="组合 9"/>
          <p:cNvGrpSpPr/>
          <p:nvPr/>
        </p:nvGrpSpPr>
        <p:grpSpPr>
          <a:xfrm>
            <a:off x="4680684" y="2608712"/>
            <a:ext cx="2810972" cy="2778426"/>
            <a:chOff x="-3491051" y="4534196"/>
            <a:chExt cx="2810972" cy="2778426"/>
          </a:xfrm>
        </p:grpSpPr>
        <p:sp>
          <p:nvSpPr>
            <p:cNvPr id="11" name="矩形 10"/>
            <p:cNvSpPr/>
            <p:nvPr/>
          </p:nvSpPr>
          <p:spPr>
            <a:xfrm>
              <a:off x="-3491051" y="4534196"/>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rcRect b="49867"/>
            <a:stretch>
              <a:fillRect/>
            </a:stretch>
          </p:blipFill>
          <p:spPr>
            <a:xfrm>
              <a:off x="-3491051" y="4540907"/>
              <a:ext cx="2794898" cy="1401167"/>
            </a:xfrm>
            <a:custGeom>
              <a:avLst/>
              <a:gdLst>
                <a:gd name="connsiteX0" fmla="*/ 0 w 2771054"/>
                <a:gd name="connsiteY0" fmla="*/ 0 h 1389213"/>
                <a:gd name="connsiteX1" fmla="*/ 2771054 w 2771054"/>
                <a:gd name="connsiteY1" fmla="*/ 0 h 1389213"/>
                <a:gd name="connsiteX2" fmla="*/ 2771054 w 2771054"/>
                <a:gd name="connsiteY2" fmla="*/ 1389213 h 1389213"/>
                <a:gd name="connsiteX3" fmla="*/ 0 w 2771054"/>
                <a:gd name="connsiteY3" fmla="*/ 1389213 h 1389213"/>
              </a:gdLst>
              <a:ahLst/>
              <a:cxnLst>
                <a:cxn ang="0">
                  <a:pos x="connsiteX0" y="connsiteY0"/>
                </a:cxn>
                <a:cxn ang="0">
                  <a:pos x="connsiteX1" y="connsiteY1"/>
                </a:cxn>
                <a:cxn ang="0">
                  <a:pos x="connsiteX2" y="connsiteY2"/>
                </a:cxn>
                <a:cxn ang="0">
                  <a:pos x="connsiteX3" y="connsiteY3"/>
                </a:cxn>
              </a:cxnLst>
              <a:rect l="l" t="t" r="r" b="b"/>
              <a:pathLst>
                <a:path w="2771054" h="1389213">
                  <a:moveTo>
                    <a:pt x="0" y="0"/>
                  </a:moveTo>
                  <a:lnTo>
                    <a:pt x="2771054" y="0"/>
                  </a:lnTo>
                  <a:lnTo>
                    <a:pt x="2771054" y="1389213"/>
                  </a:lnTo>
                  <a:lnTo>
                    <a:pt x="0" y="1389213"/>
                  </a:lnTo>
                  <a:close/>
                </a:path>
              </a:pathLst>
            </a:custGeom>
          </p:spPr>
        </p:pic>
      </p:grpSp>
      <p:grpSp>
        <p:nvGrpSpPr>
          <p:cNvPr id="13" name="组合 12"/>
          <p:cNvGrpSpPr/>
          <p:nvPr/>
        </p:nvGrpSpPr>
        <p:grpSpPr>
          <a:xfrm>
            <a:off x="7998435" y="2608712"/>
            <a:ext cx="2810972" cy="2778426"/>
            <a:chOff x="-3518975" y="3327394"/>
            <a:chExt cx="2810972" cy="2778426"/>
          </a:xfrm>
        </p:grpSpPr>
        <p:sp>
          <p:nvSpPr>
            <p:cNvPr id="14" name="矩形 13"/>
            <p:cNvSpPr/>
            <p:nvPr/>
          </p:nvSpPr>
          <p:spPr>
            <a:xfrm>
              <a:off x="-3518975" y="3327394"/>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rcRect l="2282" t="27373" r="2282" b="27373"/>
            <a:stretch>
              <a:fillRect/>
            </a:stretch>
          </p:blipFill>
          <p:spPr>
            <a:xfrm>
              <a:off x="-3518975" y="3327394"/>
              <a:ext cx="2810972" cy="1399535"/>
            </a:xfrm>
            <a:custGeom>
              <a:avLst/>
              <a:gdLst>
                <a:gd name="connsiteX0" fmla="*/ 0 w 2810972"/>
                <a:gd name="connsiteY0" fmla="*/ 0 h 1399535"/>
                <a:gd name="connsiteX1" fmla="*/ 2810972 w 2810972"/>
                <a:gd name="connsiteY1" fmla="*/ 0 h 1399535"/>
                <a:gd name="connsiteX2" fmla="*/ 2810972 w 2810972"/>
                <a:gd name="connsiteY2" fmla="*/ 1399535 h 1399535"/>
                <a:gd name="connsiteX3" fmla="*/ 0 w 2810972"/>
                <a:gd name="connsiteY3" fmla="*/ 1399535 h 1399535"/>
              </a:gdLst>
              <a:ahLst/>
              <a:cxnLst>
                <a:cxn ang="0">
                  <a:pos x="connsiteX0" y="connsiteY0"/>
                </a:cxn>
                <a:cxn ang="0">
                  <a:pos x="connsiteX1" y="connsiteY1"/>
                </a:cxn>
                <a:cxn ang="0">
                  <a:pos x="connsiteX2" y="connsiteY2"/>
                </a:cxn>
                <a:cxn ang="0">
                  <a:pos x="connsiteX3" y="connsiteY3"/>
                </a:cxn>
              </a:cxnLst>
              <a:rect l="l" t="t" r="r" b="b"/>
              <a:pathLst>
                <a:path w="2810972" h="1399535">
                  <a:moveTo>
                    <a:pt x="0" y="0"/>
                  </a:moveTo>
                  <a:lnTo>
                    <a:pt x="2810972" y="0"/>
                  </a:lnTo>
                  <a:lnTo>
                    <a:pt x="2810972" y="1399535"/>
                  </a:lnTo>
                  <a:lnTo>
                    <a:pt x="0" y="1399535"/>
                  </a:lnTo>
                  <a:close/>
                </a:path>
              </a:pathLst>
            </a:custGeom>
          </p:spPr>
        </p:pic>
      </p:grpSp>
      <p:sp>
        <p:nvSpPr>
          <p:cNvPr id="17" name="文本框 16"/>
          <p:cNvSpPr txBox="1"/>
          <p:nvPr/>
        </p:nvSpPr>
        <p:spPr>
          <a:xfrm>
            <a:off x="1479176" y="4336011"/>
            <a:ext cx="2568638" cy="830997"/>
          </a:xfrm>
          <a:prstGeom prst="rect">
            <a:avLst/>
          </a:prstGeom>
          <a:noFill/>
        </p:spPr>
        <p:txBody>
          <a:bodyPr wrap="square" rtlCol="0">
            <a:spAutoFit/>
          </a:bodyPr>
          <a:lstStyle/>
          <a:p>
            <a:pPr algn="r"/>
            <a:r>
              <a:rPr lang="zh-CN" altLang="en-US" sz="2400" b="1" dirty="0">
                <a:solidFill>
                  <a:srgbClr val="A5779E"/>
                </a:solidFill>
                <a:latin typeface="微软雅黑" panose="020B0503020204020204" pitchFamily="34" charset="-122"/>
                <a:ea typeface="微软雅黑" panose="020B0503020204020204" pitchFamily="34" charset="-122"/>
              </a:rPr>
              <a:t>全球速卖通</a:t>
            </a:r>
            <a:endParaRPr lang="en-US" altLang="zh-CN" sz="2400" b="1" dirty="0">
              <a:solidFill>
                <a:srgbClr val="A5779E"/>
              </a:solidFill>
              <a:latin typeface="微软雅黑" panose="020B0503020204020204" pitchFamily="34" charset="-122"/>
              <a:ea typeface="微软雅黑" panose="020B0503020204020204" pitchFamily="34" charset="-122"/>
            </a:endParaRPr>
          </a:p>
          <a:p>
            <a:pPr algn="r"/>
            <a:r>
              <a:rPr lang="en-US" altLang="zh-CN" sz="2400" dirty="0">
                <a:solidFill>
                  <a:srgbClr val="524F6A"/>
                </a:solidFill>
                <a:latin typeface="微软雅黑" panose="020B0503020204020204" pitchFamily="34" charset="-122"/>
                <a:ea typeface="微软雅黑" panose="020B0503020204020204" pitchFamily="34" charset="-122"/>
              </a:rPr>
              <a:t>AliExpress.com</a:t>
            </a:r>
          </a:p>
        </p:txBody>
      </p:sp>
      <p:sp>
        <p:nvSpPr>
          <p:cNvPr id="20" name="文本框 19"/>
          <p:cNvSpPr txBox="1"/>
          <p:nvPr/>
        </p:nvSpPr>
        <p:spPr>
          <a:xfrm>
            <a:off x="5228620" y="4336011"/>
            <a:ext cx="2199990" cy="830997"/>
          </a:xfrm>
          <a:prstGeom prst="rect">
            <a:avLst/>
          </a:prstGeom>
          <a:noFill/>
        </p:spPr>
        <p:txBody>
          <a:bodyPr wrap="square" rtlCol="0">
            <a:spAutoFit/>
          </a:bodyPr>
          <a:lstStyle/>
          <a:p>
            <a:pPr algn="r"/>
            <a:r>
              <a:rPr lang="zh-CN" altLang="en-US" sz="2400" b="1" dirty="0">
                <a:solidFill>
                  <a:srgbClr val="A5779E"/>
                </a:solidFill>
                <a:latin typeface="微软雅黑" panose="020B0503020204020204" pitchFamily="34" charset="-122"/>
                <a:ea typeface="微软雅黑" panose="020B0503020204020204" pitchFamily="34" charset="-122"/>
              </a:rPr>
              <a:t>亚马逊</a:t>
            </a:r>
            <a:endParaRPr lang="en-US" altLang="zh-CN" sz="2400" b="1" dirty="0">
              <a:solidFill>
                <a:srgbClr val="A5779E"/>
              </a:solidFill>
              <a:latin typeface="微软雅黑" panose="020B0503020204020204" pitchFamily="34" charset="-122"/>
              <a:ea typeface="微软雅黑" panose="020B0503020204020204" pitchFamily="34" charset="-122"/>
            </a:endParaRPr>
          </a:p>
          <a:p>
            <a:pPr algn="r"/>
            <a:r>
              <a:rPr lang="en-US" altLang="zh-CN" sz="2400" dirty="0">
                <a:solidFill>
                  <a:srgbClr val="524F6A"/>
                </a:solidFill>
                <a:latin typeface="微软雅黑" panose="020B0503020204020204" pitchFamily="34" charset="-122"/>
                <a:ea typeface="微软雅黑" panose="020B0503020204020204" pitchFamily="34" charset="-122"/>
              </a:rPr>
              <a:t>Amazon.com</a:t>
            </a:r>
            <a:endParaRPr lang="zh-CN" altLang="en-US" sz="2400" dirty="0">
              <a:solidFill>
                <a:srgbClr val="524F6A"/>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589781" y="4336011"/>
            <a:ext cx="2073875" cy="830997"/>
          </a:xfrm>
          <a:prstGeom prst="rect">
            <a:avLst/>
          </a:prstGeom>
          <a:noFill/>
        </p:spPr>
        <p:txBody>
          <a:bodyPr wrap="square" rtlCol="0">
            <a:spAutoFit/>
          </a:bodyPr>
          <a:lstStyle/>
          <a:p>
            <a:pPr algn="r"/>
            <a:r>
              <a:rPr lang="en-US" altLang="zh-CN" sz="2400" b="1" dirty="0">
                <a:solidFill>
                  <a:srgbClr val="A5779E"/>
                </a:solidFill>
                <a:latin typeface="微软雅黑" panose="020B0503020204020204" pitchFamily="34" charset="-122"/>
                <a:ea typeface="微软雅黑" panose="020B0503020204020204" pitchFamily="34" charset="-122"/>
              </a:rPr>
              <a:t>WISH</a:t>
            </a:r>
          </a:p>
          <a:p>
            <a:pPr algn="r"/>
            <a:r>
              <a:rPr lang="en-US" altLang="zh-CN" sz="2400" dirty="0">
                <a:solidFill>
                  <a:srgbClr val="524F6A"/>
                </a:solidFill>
                <a:latin typeface="微软雅黑" panose="020B0503020204020204" pitchFamily="34" charset="-122"/>
                <a:ea typeface="微软雅黑" panose="020B0503020204020204" pitchFamily="34" charset="-122"/>
              </a:rPr>
              <a:t>Wish.com</a:t>
            </a:r>
            <a:endParaRPr lang="zh-CN" altLang="en-US" sz="2400" dirty="0">
              <a:solidFill>
                <a:srgbClr val="524F6A"/>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A91668EB-3580-4F38-8DD4-61BECF7AFB7D}"/>
              </a:ext>
            </a:extLst>
          </p:cNvPr>
          <p:cNvPicPr>
            <a:picLocks noChangeAspect="1"/>
          </p:cNvPicPr>
          <p:nvPr/>
        </p:nvPicPr>
        <p:blipFill>
          <a:blip r:embed="rId5"/>
          <a:stretch>
            <a:fillRect/>
          </a:stretch>
        </p:blipFill>
        <p:spPr>
          <a:xfrm>
            <a:off x="1382592" y="2608712"/>
            <a:ext cx="2811131" cy="1531488"/>
          </a:xfrm>
          <a:prstGeom prst="rect">
            <a:avLst/>
          </a:prstGeom>
        </p:spPr>
      </p:pic>
      <p:pic>
        <p:nvPicPr>
          <p:cNvPr id="3" name="图片 2">
            <a:extLst>
              <a:ext uri="{FF2B5EF4-FFF2-40B4-BE49-F238E27FC236}">
                <a16:creationId xmlns:a16="http://schemas.microsoft.com/office/drawing/2014/main" id="{8901D730-DF84-4007-836F-D77EAAAD4180}"/>
              </a:ext>
            </a:extLst>
          </p:cNvPr>
          <p:cNvPicPr>
            <a:picLocks noChangeAspect="1"/>
          </p:cNvPicPr>
          <p:nvPr/>
        </p:nvPicPr>
        <p:blipFill rotWithShape="1">
          <a:blip r:embed="rId6"/>
          <a:srcRect b="9016"/>
          <a:stretch/>
        </p:blipFill>
        <p:spPr>
          <a:xfrm>
            <a:off x="4680684" y="2615424"/>
            <a:ext cx="2810972" cy="1524776"/>
          </a:xfrm>
          <a:prstGeom prst="rect">
            <a:avLst/>
          </a:prstGeom>
        </p:spPr>
      </p:pic>
      <p:pic>
        <p:nvPicPr>
          <p:cNvPr id="26" name="图片 25">
            <a:extLst>
              <a:ext uri="{FF2B5EF4-FFF2-40B4-BE49-F238E27FC236}">
                <a16:creationId xmlns:a16="http://schemas.microsoft.com/office/drawing/2014/main" id="{B35EAFFB-C0B1-45C9-ACE8-8212F909284A}"/>
              </a:ext>
            </a:extLst>
          </p:cNvPr>
          <p:cNvPicPr>
            <a:picLocks noChangeAspect="1"/>
          </p:cNvPicPr>
          <p:nvPr/>
        </p:nvPicPr>
        <p:blipFill rotWithShape="1">
          <a:blip r:embed="rId7"/>
          <a:srcRect t="6265" b="3734"/>
          <a:stretch/>
        </p:blipFill>
        <p:spPr>
          <a:xfrm>
            <a:off x="7998435" y="2606021"/>
            <a:ext cx="2810972" cy="1531487"/>
          </a:xfrm>
          <a:prstGeom prst="rect">
            <a:avLst/>
          </a:prstGeom>
        </p:spPr>
      </p:pic>
    </p:spTree>
    <p:extLst>
      <p:ext uri="{BB962C8B-B14F-4D97-AF65-F5344CB8AC3E}">
        <p14:creationId xmlns:p14="http://schemas.microsoft.com/office/powerpoint/2010/main" val="22654018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a:solidFill>
                  <a:srgbClr val="FFFFFF"/>
                </a:solidFill>
                <a:latin typeface="Arial Black" panose="020B0A04020102020204" pitchFamily="34" charset="0"/>
                <a:ea typeface="微软雅黑" panose="020B0503020204020204" pitchFamily="34" charset="-122"/>
              </a:rPr>
              <a:t>农村电子商务</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720384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6389640" y="3147350"/>
            <a:ext cx="4345412" cy="1968359"/>
            <a:chOff x="3286116" y="1643055"/>
            <a:chExt cx="2643173" cy="1259600"/>
          </a:xfrm>
        </p:grpSpPr>
        <p:sp>
          <p:nvSpPr>
            <p:cNvPr id="5" name="Rectangle 11"/>
            <p:cNvSpPr/>
            <p:nvPr/>
          </p:nvSpPr>
          <p:spPr>
            <a:xfrm>
              <a:off x="3500398" y="1643055"/>
              <a:ext cx="2428891" cy="1259600"/>
            </a:xfrm>
            <a:prstGeom prst="rect">
              <a:avLst/>
            </a:prstGeom>
          </p:spPr>
          <p:txBody>
            <a:bodyPr wrap="square">
              <a:spAutoFit/>
            </a:bodyPr>
            <a:lstStyle/>
            <a:p>
              <a:pPr marL="285750" indent="-285750">
                <a:lnSpc>
                  <a:spcPct val="120000"/>
                </a:lnSpc>
                <a:spcAft>
                  <a:spcPts val="1000"/>
                </a:spcAft>
                <a:buFont typeface="Wingdings" panose="05000000000000000000" pitchFamily="2" charset="2"/>
                <a:buChar char="l"/>
              </a:pPr>
              <a:r>
                <a:rPr lang="zh-CN" altLang="en-US" sz="1600" dirty="0">
                  <a:solidFill>
                    <a:srgbClr val="48B49C"/>
                  </a:solidFill>
                  <a:latin typeface="微软雅黑" panose="020B0503020204020204" pitchFamily="34" charset="-122"/>
                  <a:ea typeface="微软雅黑" panose="020B0503020204020204" pitchFamily="34" charset="-122"/>
                  <a:cs typeface="Open Sans" pitchFamily="34" charset="0"/>
                </a:rPr>
                <a:t>广义的理解是借助于信息技术开展的所有与农村相关的业务活动</a:t>
              </a:r>
              <a:endParaRPr lang="en-US" altLang="zh-CN" sz="1600" dirty="0">
                <a:solidFill>
                  <a:srgbClr val="48B49C"/>
                </a:solidFill>
                <a:latin typeface="微软雅黑" panose="020B0503020204020204" pitchFamily="34" charset="-122"/>
                <a:ea typeface="微软雅黑" panose="020B0503020204020204" pitchFamily="34" charset="-122"/>
                <a:cs typeface="Open Sans" pitchFamily="34" charset="0"/>
              </a:endParaRPr>
            </a:p>
            <a:p>
              <a:pPr marL="285750" indent="-285750">
                <a:lnSpc>
                  <a:spcPct val="120000"/>
                </a:lnSpc>
                <a:spcAft>
                  <a:spcPts val="1000"/>
                </a:spcAft>
                <a:buFont typeface="Wingdings" panose="05000000000000000000" pitchFamily="2" charset="2"/>
                <a:buChar char="l"/>
              </a:pPr>
              <a:r>
                <a:rPr lang="zh-CN" altLang="en-US" sz="1600" dirty="0">
                  <a:solidFill>
                    <a:srgbClr val="48B49C"/>
                  </a:solidFill>
                  <a:latin typeface="微软雅黑" panose="020B0503020204020204" pitchFamily="34" charset="-122"/>
                  <a:ea typeface="微软雅黑" panose="020B0503020204020204" pitchFamily="34" charset="-122"/>
                  <a:cs typeface="Open Sans" pitchFamily="34" charset="0"/>
                </a:rPr>
                <a:t>狭义的理解是利用淘宝、京东等平台，从事涉农业务的主体所开展的产品网络推广、销售、支付、物流，及客户沟通等业务活动</a:t>
              </a:r>
              <a:endParaRPr lang="en-US" sz="1600" dirty="0">
                <a:solidFill>
                  <a:srgbClr val="48B49C"/>
                </a:solidFill>
                <a:latin typeface="微软雅黑" panose="020B0503020204020204" pitchFamily="34" charset="-122"/>
                <a:ea typeface="微软雅黑" panose="020B0503020204020204" pitchFamily="34" charset="-122"/>
                <a:cs typeface="Open Sans" pitchFamily="34" charset="0"/>
              </a:endParaRPr>
            </a:p>
          </p:txBody>
        </p:sp>
        <p:sp>
          <p:nvSpPr>
            <p:cNvPr id="7" name="Freeform 69"/>
            <p:cNvSpPr>
              <a:spLocks noEditPoints="1"/>
            </p:cNvSpPr>
            <p:nvPr/>
          </p:nvSpPr>
          <p:spPr bwMode="auto">
            <a:xfrm>
              <a:off x="3286116" y="1643056"/>
              <a:ext cx="163513" cy="239713"/>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nvGrpSpPr>
          <p:cNvPr id="8" name="Group 43"/>
          <p:cNvGrpSpPr/>
          <p:nvPr/>
        </p:nvGrpSpPr>
        <p:grpSpPr>
          <a:xfrm>
            <a:off x="1456948" y="2370048"/>
            <a:ext cx="4462910" cy="1249189"/>
            <a:chOff x="285720" y="1643056"/>
            <a:chExt cx="2714644" cy="799387"/>
          </a:xfrm>
        </p:grpSpPr>
        <p:sp>
          <p:nvSpPr>
            <p:cNvPr id="9" name="Rectangle 7"/>
            <p:cNvSpPr/>
            <p:nvPr/>
          </p:nvSpPr>
          <p:spPr>
            <a:xfrm>
              <a:off x="571472" y="1643056"/>
              <a:ext cx="2428892" cy="799387"/>
            </a:xfrm>
            <a:prstGeom prst="rect">
              <a:avLst/>
            </a:prstGeom>
          </p:spPr>
          <p:txBody>
            <a:bodyPr wrap="square">
              <a:spAutoFit/>
            </a:bodyPr>
            <a:lstStyle/>
            <a:p>
              <a:pPr>
                <a:lnSpc>
                  <a:spcPct val="120000"/>
                </a:lnSpc>
              </a:pPr>
              <a:r>
                <a:rPr lang="zh-CN" altLang="en-US" sz="1600" dirty="0">
                  <a:solidFill>
                    <a:srgbClr val="48B49C"/>
                  </a:solidFill>
                  <a:latin typeface="微软雅黑" panose="020B0503020204020204" pitchFamily="34" charset="-122"/>
                  <a:ea typeface="微软雅黑" panose="020B0503020204020204" pitchFamily="34" charset="-122"/>
                  <a:cs typeface="Open Sans" pitchFamily="34" charset="0"/>
                </a:rPr>
                <a:t>随着大中城市互联网普及度的提高，渠道下沉已是大势所趋，各电商巨头为了战略发展，纷纷转向还未开发的占地面积广、人口占比大的农村市场</a:t>
              </a:r>
              <a:endParaRPr lang="en-US" sz="1600" dirty="0">
                <a:solidFill>
                  <a:srgbClr val="48B49C"/>
                </a:solidFill>
                <a:latin typeface="微软雅黑" panose="020B0503020204020204" pitchFamily="34" charset="-122"/>
                <a:ea typeface="微软雅黑" panose="020B0503020204020204" pitchFamily="34" charset="-122"/>
                <a:cs typeface="Open Sans" pitchFamily="34" charset="0"/>
              </a:endParaRPr>
            </a:p>
          </p:txBody>
        </p:sp>
        <p:sp>
          <p:nvSpPr>
            <p:cNvPr id="11" name="Freeform 95"/>
            <p:cNvSpPr>
              <a:spLocks noEditPoints="1"/>
            </p:cNvSpPr>
            <p:nvPr/>
          </p:nvSpPr>
          <p:spPr bwMode="auto">
            <a:xfrm>
              <a:off x="285720" y="1643056"/>
              <a:ext cx="260350" cy="230188"/>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nvGrpSpPr>
          <p:cNvPr id="19" name="Group 38"/>
          <p:cNvGrpSpPr/>
          <p:nvPr/>
        </p:nvGrpSpPr>
        <p:grpSpPr>
          <a:xfrm>
            <a:off x="1456948" y="4491115"/>
            <a:ext cx="4462909" cy="1249188"/>
            <a:chOff x="285720" y="3000371"/>
            <a:chExt cx="2714643" cy="799386"/>
          </a:xfrm>
        </p:grpSpPr>
        <p:sp>
          <p:nvSpPr>
            <p:cNvPr id="20" name="Freeform 100"/>
            <p:cNvSpPr>
              <a:spLocks/>
            </p:cNvSpPr>
            <p:nvPr/>
          </p:nvSpPr>
          <p:spPr bwMode="auto">
            <a:xfrm>
              <a:off x="285720" y="3000372"/>
              <a:ext cx="225425" cy="25400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Rectangle 32"/>
            <p:cNvSpPr/>
            <p:nvPr/>
          </p:nvSpPr>
          <p:spPr>
            <a:xfrm>
              <a:off x="571472" y="3000371"/>
              <a:ext cx="2428891" cy="799386"/>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电子商务已经广泛渗透至农村，成为解决农民增收、农业发展、农村稳定的重要手段。现代化“三农”是指农村消费品电商、农资电商和农产品电商</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42" name="文本框 41"/>
          <p:cNvSpPr txBox="1"/>
          <p:nvPr/>
        </p:nvSpPr>
        <p:spPr>
          <a:xfrm>
            <a:off x="3790670" y="747021"/>
            <a:ext cx="4610660" cy="830997"/>
          </a:xfrm>
          <a:prstGeom prst="rect">
            <a:avLst/>
          </a:prstGeom>
          <a:noFill/>
        </p:spPr>
        <p:txBody>
          <a:bodyPr wrap="square" rtlCol="0">
            <a:spAutoFit/>
          </a:bodyPr>
          <a:lstStyle/>
          <a:p>
            <a:pPr algn="ctr"/>
            <a:r>
              <a:rPr lang="zh-CN" altLang="en-US" sz="4800" b="1" dirty="0">
                <a:solidFill>
                  <a:srgbClr val="524F6A"/>
                </a:solidFill>
                <a:latin typeface="微软雅黑" panose="020B0503020204020204" pitchFamily="34" charset="-122"/>
                <a:ea typeface="微软雅黑" panose="020B0503020204020204" pitchFamily="34" charset="-122"/>
              </a:rPr>
              <a:t>农村电子商务</a:t>
            </a:r>
          </a:p>
        </p:txBody>
      </p:sp>
    </p:spTree>
    <p:extLst>
      <p:ext uri="{BB962C8B-B14F-4D97-AF65-F5344CB8AC3E}">
        <p14:creationId xmlns:p14="http://schemas.microsoft.com/office/powerpoint/2010/main" val="1861657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145741" y="2823012"/>
            <a:ext cx="6274095" cy="2452968"/>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 name="文本框 18"/>
          <p:cNvSpPr txBox="1"/>
          <p:nvPr/>
        </p:nvSpPr>
        <p:spPr>
          <a:xfrm>
            <a:off x="6461934" y="3424902"/>
            <a:ext cx="4250893" cy="1249188"/>
          </a:xfrm>
          <a:prstGeom prst="rect">
            <a:avLst/>
          </a:prstGeom>
          <a:noFill/>
        </p:spPr>
        <p:txBody>
          <a:bodyPr wrap="square" rtlCol="0">
            <a:spAutoFit/>
          </a:bodyPr>
          <a:lstStyle/>
          <a:p>
            <a:pPr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中国菜农网，它是专业的蔬菜信息平台，为广大菜农提供蔬菜信息、蔬菜价格、蔬菜行情、蔬菜种子、蔬菜供应、蔬菜求购的信息发布和查询的网络平台</a:t>
            </a:r>
          </a:p>
        </p:txBody>
      </p:sp>
      <p:sp>
        <p:nvSpPr>
          <p:cNvPr id="21" name="文本框 20"/>
          <p:cNvSpPr txBox="1"/>
          <p:nvPr/>
        </p:nvSpPr>
        <p:spPr>
          <a:xfrm>
            <a:off x="1589237" y="1196266"/>
            <a:ext cx="8914474" cy="436273"/>
          </a:xfrm>
          <a:prstGeom prst="rect">
            <a:avLst/>
          </a:prstGeom>
          <a:noFill/>
        </p:spPr>
        <p:txBody>
          <a:bodyPr wrap="square" rtlCol="0">
            <a:spAutoFit/>
          </a:bodyPr>
          <a:lstStyle/>
          <a:p>
            <a:pPr>
              <a:lnSpc>
                <a:spcPct val="120000"/>
              </a:lnSpc>
            </a:pPr>
            <a:r>
              <a:rPr lang="zh-CN" altLang="en-US" sz="2000" dirty="0">
                <a:solidFill>
                  <a:srgbClr val="48B49C"/>
                </a:solidFill>
                <a:ea typeface="微软雅黑" panose="020B0503020204020204" pitchFamily="34" charset="-122"/>
              </a:rPr>
              <a:t>农村电子商务的核心价值是解决农村消费，包括网上购物消费和网上农贸市场</a:t>
            </a:r>
          </a:p>
        </p:txBody>
      </p:sp>
      <p:sp>
        <p:nvSpPr>
          <p:cNvPr id="25" name="文本框 24">
            <a:extLst>
              <a:ext uri="{FF2B5EF4-FFF2-40B4-BE49-F238E27FC236}">
                <a16:creationId xmlns:a16="http://schemas.microsoft.com/office/drawing/2014/main" id="{092C6ED3-B704-4E3A-88F3-13710F55DCD2}"/>
              </a:ext>
            </a:extLst>
          </p:cNvPr>
          <p:cNvSpPr txBox="1"/>
          <p:nvPr/>
        </p:nvSpPr>
        <p:spPr>
          <a:xfrm>
            <a:off x="3741144" y="469996"/>
            <a:ext cx="4610660" cy="830997"/>
          </a:xfrm>
          <a:prstGeom prst="rect">
            <a:avLst/>
          </a:prstGeom>
          <a:noFill/>
        </p:spPr>
        <p:txBody>
          <a:bodyPr wrap="square" rtlCol="0">
            <a:spAutoFit/>
          </a:bodyPr>
          <a:lstStyle/>
          <a:p>
            <a:pPr algn="ctr"/>
            <a:r>
              <a:rPr lang="zh-CN" altLang="en-US" sz="4800" b="1" dirty="0">
                <a:solidFill>
                  <a:srgbClr val="524F6A"/>
                </a:solidFill>
                <a:latin typeface="微软雅黑" panose="020B0503020204020204" pitchFamily="34" charset="-122"/>
                <a:ea typeface="微软雅黑" panose="020B0503020204020204" pitchFamily="34" charset="-122"/>
              </a:rPr>
              <a:t>农村电子商务</a:t>
            </a:r>
          </a:p>
        </p:txBody>
      </p:sp>
      <p:pic>
        <p:nvPicPr>
          <p:cNvPr id="26" name="图片 25">
            <a:extLst>
              <a:ext uri="{FF2B5EF4-FFF2-40B4-BE49-F238E27FC236}">
                <a16:creationId xmlns:a16="http://schemas.microsoft.com/office/drawing/2014/main" id="{64EA434F-FD81-4519-A08E-4B25DB6D9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164" y="2358809"/>
            <a:ext cx="5274310" cy="3381375"/>
          </a:xfrm>
          <a:prstGeom prst="rect">
            <a:avLst/>
          </a:prstGeom>
          <a:ln w="76200">
            <a:solidFill>
              <a:srgbClr val="48B49C"/>
            </a:solidFill>
          </a:ln>
        </p:spPr>
      </p:pic>
    </p:spTree>
    <p:extLst>
      <p:ext uri="{BB962C8B-B14F-4D97-AF65-F5344CB8AC3E}">
        <p14:creationId xmlns:p14="http://schemas.microsoft.com/office/powerpoint/2010/main" val="24387047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NO.5</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a:solidFill>
                  <a:srgbClr val="FFFFFF"/>
                </a:solidFill>
                <a:latin typeface="Arial Black" panose="020B0A04020102020204" pitchFamily="34" charset="0"/>
                <a:ea typeface="微软雅黑" panose="020B0503020204020204" pitchFamily="34" charset="-122"/>
              </a:rPr>
              <a:t>O2O</a:t>
            </a:r>
            <a:r>
              <a:rPr lang="zh-CN" altLang="en-US" sz="3200" b="1">
                <a:solidFill>
                  <a:srgbClr val="FFFFFF"/>
                </a:solidFill>
                <a:latin typeface="Arial Black" panose="020B0A04020102020204" pitchFamily="34" charset="0"/>
                <a:ea typeface="微软雅黑" panose="020B0503020204020204" pitchFamily="34" charset="-122"/>
              </a:rPr>
              <a:t>应用</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7075789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0"/>
          <p:cNvGrpSpPr/>
          <p:nvPr/>
        </p:nvGrpSpPr>
        <p:grpSpPr>
          <a:xfrm>
            <a:off x="1069788" y="2099237"/>
            <a:ext cx="2438400" cy="3352799"/>
            <a:chOff x="762000" y="1314068"/>
            <a:chExt cx="1828800" cy="2514600"/>
          </a:xfrm>
        </p:grpSpPr>
        <p:sp>
          <p:nvSpPr>
            <p:cNvPr id="6" name="Rectangle 35"/>
            <p:cNvSpPr/>
            <p:nvPr/>
          </p:nvSpPr>
          <p:spPr>
            <a:xfrm>
              <a:off x="762000" y="1314068"/>
              <a:ext cx="1828800" cy="25146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9" name="TextBox 40"/>
            <p:cNvSpPr txBox="1"/>
            <p:nvPr/>
          </p:nvSpPr>
          <p:spPr>
            <a:xfrm>
              <a:off x="876300" y="1924050"/>
              <a:ext cx="1600200" cy="1294634"/>
            </a:xfrm>
            <a:prstGeom prst="rect">
              <a:avLst/>
            </a:prstGeom>
            <a:noFill/>
          </p:spPr>
          <p:txBody>
            <a:bodyPr wrap="square" rtlCol="0">
              <a:spAutoFit/>
            </a:bodyPr>
            <a:lstStyle/>
            <a:p>
              <a:pPr algn="ctr">
                <a:lnSpc>
                  <a:spcPct val="120000"/>
                </a:lnSpc>
                <a:spcBef>
                  <a:spcPts val="267"/>
                </a:spcBef>
              </a:pP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最早应用在团购领域，即消费者通过网络购买某个餐厅的团购券，线下到店里进行消费</a:t>
              </a:r>
              <a:endParaRPr lang="en-US"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12" name="Rectangle 45"/>
          <p:cNvSpPr/>
          <p:nvPr/>
        </p:nvSpPr>
        <p:spPr>
          <a:xfrm>
            <a:off x="4654816" y="1859752"/>
            <a:ext cx="2786742" cy="3831768"/>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grpSp>
        <p:nvGrpSpPr>
          <p:cNvPr id="17" name="Group 62"/>
          <p:cNvGrpSpPr/>
          <p:nvPr/>
        </p:nvGrpSpPr>
        <p:grpSpPr>
          <a:xfrm>
            <a:off x="8764494" y="2099236"/>
            <a:ext cx="2438400" cy="3352800"/>
            <a:chOff x="6512859" y="1438716"/>
            <a:chExt cx="1828800" cy="2514600"/>
          </a:xfrm>
        </p:grpSpPr>
        <p:sp>
          <p:nvSpPr>
            <p:cNvPr id="18" name="Rectangle 54"/>
            <p:cNvSpPr/>
            <p:nvPr/>
          </p:nvSpPr>
          <p:spPr>
            <a:xfrm>
              <a:off x="6512859" y="1438716"/>
              <a:ext cx="1828800" cy="25146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21" name="TextBox 57"/>
            <p:cNvSpPr txBox="1"/>
            <p:nvPr/>
          </p:nvSpPr>
          <p:spPr>
            <a:xfrm>
              <a:off x="6591300" y="1924050"/>
              <a:ext cx="1671918" cy="1543933"/>
            </a:xfrm>
            <a:prstGeom prst="rect">
              <a:avLst/>
            </a:prstGeom>
            <a:noFill/>
          </p:spPr>
          <p:txBody>
            <a:bodyPr wrap="square" rtlCol="0">
              <a:spAutoFit/>
            </a:bodyPr>
            <a:lstStyle/>
            <a:p>
              <a:pPr algn="ctr">
                <a:lnSpc>
                  <a:spcPct val="120000"/>
                </a:lnSpc>
                <a:spcBef>
                  <a:spcPts val="267"/>
                </a:spcBef>
              </a:pPr>
              <a:r>
                <a:rPr lang="zh-CN" altLang="en-US" dirty="0">
                  <a:solidFill>
                    <a:schemeClr val="bg1"/>
                  </a:solidFill>
                  <a:latin typeface="微软雅黑" panose="020B0503020204020204" pitchFamily="34" charset="-122"/>
                  <a:ea typeface="微软雅黑" panose="020B0503020204020204" pitchFamily="34" charset="-122"/>
                </a:rPr>
                <a:t>现在很多团购网站退出了互联网平台，因为只要有实体店都可以开展</a:t>
              </a:r>
              <a:r>
                <a:rPr lang="en-US" altLang="zh-CN" dirty="0">
                  <a:solidFill>
                    <a:schemeClr val="bg1"/>
                  </a:solidFill>
                  <a:latin typeface="微软雅黑" panose="020B0503020204020204" pitchFamily="34" charset="-122"/>
                  <a:ea typeface="微软雅黑" panose="020B0503020204020204" pitchFamily="34" charset="-122"/>
                </a:rPr>
                <a:t>O2O</a:t>
              </a:r>
              <a:r>
                <a:rPr lang="zh-CN" altLang="en-US" dirty="0">
                  <a:solidFill>
                    <a:schemeClr val="bg1"/>
                  </a:solidFill>
                  <a:latin typeface="微软雅黑" panose="020B0503020204020204" pitchFamily="34" charset="-122"/>
                  <a:ea typeface="微软雅黑" panose="020B0503020204020204" pitchFamily="34" charset="-122"/>
                </a:rPr>
                <a:t>应用，比如服装、珠宝等行业</a:t>
              </a:r>
              <a:endParaRPr lang="en-US" dirty="0">
                <a:solidFill>
                  <a:schemeClr val="bg1"/>
                </a:solidFill>
                <a:latin typeface="微软雅黑" panose="020B0503020204020204" pitchFamily="34" charset="-122"/>
                <a:ea typeface="微软雅黑" panose="020B0503020204020204" pitchFamily="34" charset="-122"/>
              </a:endParaRPr>
            </a:p>
          </p:txBody>
        </p:sp>
      </p:grpSp>
      <p:sp>
        <p:nvSpPr>
          <p:cNvPr id="24" name="文本框 23"/>
          <p:cNvSpPr txBox="1"/>
          <p:nvPr/>
        </p:nvSpPr>
        <p:spPr>
          <a:xfrm>
            <a:off x="4463023" y="418960"/>
            <a:ext cx="3265954"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O2O</a:t>
            </a:r>
            <a:r>
              <a:rPr lang="zh-CN" altLang="en-US" sz="4800" dirty="0">
                <a:solidFill>
                  <a:schemeClr val="bg1"/>
                </a:solidFill>
                <a:latin typeface="微软雅黑" panose="020B0503020204020204" pitchFamily="34" charset="-122"/>
                <a:ea typeface="微软雅黑" panose="020B0503020204020204" pitchFamily="34" charset="-122"/>
              </a:rPr>
              <a:t>应用</a:t>
            </a:r>
          </a:p>
        </p:txBody>
      </p:sp>
      <p:pic>
        <p:nvPicPr>
          <p:cNvPr id="3" name="图片 2">
            <a:extLst>
              <a:ext uri="{FF2B5EF4-FFF2-40B4-BE49-F238E27FC236}">
                <a16:creationId xmlns:a16="http://schemas.microsoft.com/office/drawing/2014/main" id="{B1EDBFB8-0AA0-4AA7-8F59-4D1B8C8C8913}"/>
              </a:ext>
            </a:extLst>
          </p:cNvPr>
          <p:cNvPicPr>
            <a:picLocks noChangeAspect="1"/>
          </p:cNvPicPr>
          <p:nvPr/>
        </p:nvPicPr>
        <p:blipFill>
          <a:blip r:embed="rId2"/>
          <a:stretch>
            <a:fillRect/>
          </a:stretch>
        </p:blipFill>
        <p:spPr>
          <a:xfrm>
            <a:off x="4744889" y="3836871"/>
            <a:ext cx="2606596" cy="1520149"/>
          </a:xfrm>
          <a:prstGeom prst="rect">
            <a:avLst/>
          </a:prstGeom>
        </p:spPr>
      </p:pic>
      <p:pic>
        <p:nvPicPr>
          <p:cNvPr id="26" name="图片 25">
            <a:extLst>
              <a:ext uri="{FF2B5EF4-FFF2-40B4-BE49-F238E27FC236}">
                <a16:creationId xmlns:a16="http://schemas.microsoft.com/office/drawing/2014/main" id="{3A2A2C7B-FF1D-460B-BF11-41ECFFA10C22}"/>
              </a:ext>
            </a:extLst>
          </p:cNvPr>
          <p:cNvPicPr>
            <a:picLocks noChangeAspect="1"/>
          </p:cNvPicPr>
          <p:nvPr/>
        </p:nvPicPr>
        <p:blipFill>
          <a:blip r:embed="rId3"/>
          <a:stretch>
            <a:fillRect/>
          </a:stretch>
        </p:blipFill>
        <p:spPr>
          <a:xfrm>
            <a:off x="4744889" y="2255486"/>
            <a:ext cx="2606596" cy="1246885"/>
          </a:xfrm>
          <a:prstGeom prst="rect">
            <a:avLst/>
          </a:prstGeom>
        </p:spPr>
      </p:pic>
    </p:spTree>
    <p:extLst>
      <p:ext uri="{BB962C8B-B14F-4D97-AF65-F5344CB8AC3E}">
        <p14:creationId xmlns:p14="http://schemas.microsoft.com/office/powerpoint/2010/main" val="21826018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61"/>
          <p:cNvGrpSpPr/>
          <p:nvPr/>
        </p:nvGrpSpPr>
        <p:grpSpPr>
          <a:xfrm>
            <a:off x="1217740" y="2496285"/>
            <a:ext cx="5419660" cy="3167763"/>
            <a:chOff x="1743976" y="3306082"/>
            <a:chExt cx="3671486" cy="2145965"/>
          </a:xfrm>
        </p:grpSpPr>
        <p:sp>
          <p:nvSpPr>
            <p:cNvPr id="53" name="Rectangle 46"/>
            <p:cNvSpPr/>
            <p:nvPr/>
          </p:nvSpPr>
          <p:spPr>
            <a:xfrm>
              <a:off x="1773777" y="4089849"/>
              <a:ext cx="3641685" cy="1362198"/>
            </a:xfrm>
            <a:prstGeom prst="rect">
              <a:avLst/>
            </a:prstGeom>
          </p:spPr>
          <p:txBody>
            <a:bodyPr wrap="square">
              <a:spAutoFit/>
            </a:bodyPr>
            <a:lstStyle/>
            <a:p>
              <a:pPr>
                <a:lnSpc>
                  <a:spcPct val="120000"/>
                </a:lnSpc>
                <a:spcAft>
                  <a:spcPts val="100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美团网有着“吃喝玩乐全都有”的宣传口号</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marL="285750" indent="-285750">
                <a:lnSpc>
                  <a:spcPct val="120000"/>
                </a:lnSpc>
                <a:spcAft>
                  <a:spcPts val="1000"/>
                </a:spcAft>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为消费者发现最值得信赖的商家，让消费者享受超低折扣的优质服务</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marL="285750" indent="-285750">
                <a:lnSpc>
                  <a:spcPct val="120000"/>
                </a:lnSpc>
                <a:spcAft>
                  <a:spcPts val="1000"/>
                </a:spcAft>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为商家找到最合适的消费者，给商家提供最大收益的互联网推广</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54" name="Rectangle 47"/>
            <p:cNvSpPr/>
            <p:nvPr/>
          </p:nvSpPr>
          <p:spPr>
            <a:xfrm>
              <a:off x="1743976" y="3306082"/>
              <a:ext cx="3304720" cy="637575"/>
            </a:xfrm>
            <a:prstGeom prst="rect">
              <a:avLst/>
            </a:prstGeom>
          </p:spPr>
          <p:txBody>
            <a:bodyPr wrap="none">
              <a:spAutoFit/>
            </a:bodyPr>
            <a:lstStyle/>
            <a:p>
              <a:pPr>
                <a:lnSpc>
                  <a:spcPct val="120000"/>
                </a:lnSpc>
              </a:pPr>
              <a:r>
                <a:rPr lang="en-US" altLang="zh-CN" sz="2400" b="1" dirty="0">
                  <a:solidFill>
                    <a:srgbClr val="FF6E55"/>
                  </a:solidFill>
                  <a:latin typeface="微软雅黑" panose="020B0503020204020204" pitchFamily="34" charset="-122"/>
                  <a:ea typeface="微软雅黑" panose="020B0503020204020204" pitchFamily="34" charset="-122"/>
                  <a:cs typeface="Open Sans" pitchFamily="34" charset="0"/>
                </a:rPr>
                <a:t>O2O</a:t>
              </a:r>
              <a:r>
                <a:rPr lang="zh-CN" altLang="en-US" sz="2400" b="1" dirty="0">
                  <a:solidFill>
                    <a:srgbClr val="FF6E55"/>
                  </a:solidFill>
                  <a:latin typeface="微软雅黑" panose="020B0503020204020204" pitchFamily="34" charset="-122"/>
                  <a:ea typeface="微软雅黑" panose="020B0503020204020204" pitchFamily="34" charset="-122"/>
                  <a:cs typeface="Open Sans" pitchFamily="34" charset="0"/>
                </a:rPr>
                <a:t>应用最为普遍的仍然是餐饮业</a:t>
              </a:r>
              <a:endParaRPr lang="en-US" altLang="zh-CN" sz="2400" b="1" dirty="0">
                <a:solidFill>
                  <a:srgbClr val="FF6E55"/>
                </a:solidFill>
                <a:latin typeface="微软雅黑" panose="020B0503020204020204" pitchFamily="34" charset="-122"/>
                <a:ea typeface="微软雅黑" panose="020B0503020204020204" pitchFamily="34" charset="-122"/>
                <a:cs typeface="Open Sans" pitchFamily="34" charset="0"/>
              </a:endParaRPr>
            </a:p>
            <a:p>
              <a:pPr>
                <a:lnSpc>
                  <a:spcPct val="120000"/>
                </a:lnSpc>
              </a:pPr>
              <a:r>
                <a:rPr lang="zh-CN" altLang="en-US" sz="2400" b="1" dirty="0">
                  <a:solidFill>
                    <a:srgbClr val="FF6E55"/>
                  </a:solidFill>
                  <a:latin typeface="微软雅黑" panose="020B0503020204020204" pitchFamily="34" charset="-122"/>
                  <a:ea typeface="微软雅黑" panose="020B0503020204020204" pitchFamily="34" charset="-122"/>
                  <a:cs typeface="Open Sans" pitchFamily="34" charset="0"/>
                </a:rPr>
                <a:t>其中做得比较出色的美团</a:t>
              </a:r>
              <a:endParaRPr lang="en-US" sz="24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grpSp>
      <p:cxnSp>
        <p:nvCxnSpPr>
          <p:cNvPr id="56" name="Straight Connector 60"/>
          <p:cNvCxnSpPr>
            <a:cxnSpLocks/>
          </p:cNvCxnSpPr>
          <p:nvPr/>
        </p:nvCxnSpPr>
        <p:spPr>
          <a:xfrm>
            <a:off x="7198846" y="2358183"/>
            <a:ext cx="0" cy="3415820"/>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4212234" y="400953"/>
            <a:ext cx="3485305" cy="830997"/>
          </a:xfrm>
          <a:prstGeom prst="rect">
            <a:avLst/>
          </a:prstGeom>
          <a:noFill/>
        </p:spPr>
        <p:txBody>
          <a:bodyPr wrap="square" rtlCol="0">
            <a:spAutoFit/>
          </a:bodyPr>
          <a:lstStyle/>
          <a:p>
            <a:pPr algn="ctr"/>
            <a:r>
              <a:rPr lang="en-US" altLang="zh-CN" sz="4800" b="1" dirty="0">
                <a:solidFill>
                  <a:srgbClr val="524F6A"/>
                </a:solidFill>
                <a:latin typeface="微软雅黑" panose="020B0503020204020204" pitchFamily="34" charset="-122"/>
                <a:ea typeface="微软雅黑" panose="020B0503020204020204" pitchFamily="34" charset="-122"/>
              </a:rPr>
              <a:t>O2O</a:t>
            </a:r>
            <a:r>
              <a:rPr lang="zh-CN" altLang="en-US" sz="4800" b="1" dirty="0">
                <a:solidFill>
                  <a:srgbClr val="524F6A"/>
                </a:solidFill>
                <a:latin typeface="微软雅黑" panose="020B0503020204020204" pitchFamily="34" charset="-122"/>
                <a:ea typeface="微软雅黑" panose="020B0503020204020204" pitchFamily="34" charset="-122"/>
              </a:rPr>
              <a:t>应用</a:t>
            </a:r>
          </a:p>
        </p:txBody>
      </p:sp>
      <p:pic>
        <p:nvPicPr>
          <p:cNvPr id="97" name="图片 96">
            <a:extLst>
              <a:ext uri="{FF2B5EF4-FFF2-40B4-BE49-F238E27FC236}">
                <a16:creationId xmlns:a16="http://schemas.microsoft.com/office/drawing/2014/main" id="{3305D300-BED6-46E9-B516-173DA91445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0292" y="1675140"/>
            <a:ext cx="2987826" cy="4781907"/>
          </a:xfrm>
          <a:prstGeom prst="rect">
            <a:avLst/>
          </a:prstGeom>
          <a:ln w="76200">
            <a:solidFill>
              <a:srgbClr val="524F6A"/>
            </a:solidFill>
          </a:ln>
        </p:spPr>
      </p:pic>
    </p:spTree>
    <p:extLst>
      <p:ext uri="{BB962C8B-B14F-4D97-AF65-F5344CB8AC3E}">
        <p14:creationId xmlns:p14="http://schemas.microsoft.com/office/powerpoint/2010/main" val="13428899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0.xml><?xml version="1.0" encoding="utf-8"?>
<p:tagLst xmlns:a="http://schemas.openxmlformats.org/drawingml/2006/main" xmlns:r="http://schemas.openxmlformats.org/officeDocument/2006/relationships" xmlns:p="http://schemas.openxmlformats.org/presentationml/2006/main">
  <p:tag name="ISLIDE.DIAGRAM" val="4de2957c-41a6-4efc-9d05-3e49b3770d22"/>
</p:tagLst>
</file>

<file path=ppt/tags/tag11.xml><?xml version="1.0" encoding="utf-8"?>
<p:tagLst xmlns:a="http://schemas.openxmlformats.org/drawingml/2006/main" xmlns:r="http://schemas.openxmlformats.org/officeDocument/2006/relationships" xmlns:p="http://schemas.openxmlformats.org/presentationml/2006/main">
  <p:tag name="ISLIDE.DIAGRAM" val="f82c4c53-79dd-4090-a9b4-8cc8e84121fd"/>
</p:tagLst>
</file>

<file path=ppt/tags/tag12.xml><?xml version="1.0" encoding="utf-8"?>
<p:tagLst xmlns:a="http://schemas.openxmlformats.org/drawingml/2006/main" xmlns:r="http://schemas.openxmlformats.org/officeDocument/2006/relationships" xmlns:p="http://schemas.openxmlformats.org/presentationml/2006/main">
  <p:tag name="ISLIDE.DIAGRAM" val="eb6ce8d4-d194-4584-80cd-48ea3741a580"/>
</p:tagLst>
</file>

<file path=ppt/tags/tag1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1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1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16.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1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1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1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2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21.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22.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23.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24.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25.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26.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27.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28.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29.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30.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31.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32.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33.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34.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35.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36.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37.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38.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39.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40.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41.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AUTOCOLOR" val="FALSE"/>
  <p:tag name="MH_TYPE" val="SECTION"/>
  <p:tag name="ID" val="547124"/>
</p:tagLst>
</file>

<file path=ppt/tags/tag42.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OTHERS"/>
  <p:tag name="ID" val="547124"/>
</p:tagLst>
</file>

<file path=ppt/tags/tag43.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TITLE"/>
  <p:tag name="ID" val="547124"/>
</p:tagLst>
</file>

<file path=ppt/tags/tag44.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NUMBER"/>
  <p:tag name="ID" val="547124"/>
  <p:tag name="MH_ORDER" val="NUMBER"/>
</p:tagLst>
</file>

<file path=ppt/tags/tag45.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AUTOCOLOR" val="FALSE"/>
  <p:tag name="MH_TYPE" val="SECTION"/>
  <p:tag name="ID" val="547124"/>
</p:tagLst>
</file>

<file path=ppt/tags/tag46.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OTHERS"/>
  <p:tag name="ID" val="547124"/>
</p:tagLst>
</file>

<file path=ppt/tags/tag47.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TITLE"/>
  <p:tag name="ID" val="547124"/>
</p:tagLst>
</file>

<file path=ppt/tags/tag48.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NUMBER"/>
  <p:tag name="ID" val="547124"/>
  <p:tag name="MH_ORDER" val="NUMBER"/>
</p:tagLst>
</file>

<file path=ppt/tags/tag49.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AUTOCOLOR" val="FALSE"/>
  <p:tag name="MH_TYPE" val="SECTION"/>
  <p:tag name="ID" val="547124"/>
</p:tagLst>
</file>

<file path=ppt/tags/tag50.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OTHERS"/>
  <p:tag name="ID" val="547124"/>
</p:tagLst>
</file>

<file path=ppt/tags/tag51.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TITLE"/>
  <p:tag name="ID" val="547124"/>
</p:tagLst>
</file>

<file path=ppt/tags/tag52.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NUMBER"/>
  <p:tag name="ID" val="547124"/>
  <p:tag name="MH_ORDER" val="NUMBER"/>
</p:tagLst>
</file>

<file path=ppt/tags/tag53.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AUTOCOLOR" val="FALSE"/>
  <p:tag name="MH_TYPE" val="SECTION"/>
  <p:tag name="ID" val="547124"/>
</p:tagLst>
</file>

<file path=ppt/tags/tag54.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OTHERS"/>
  <p:tag name="ID" val="547124"/>
</p:tagLst>
</file>

<file path=ppt/tags/tag55.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TITLE"/>
  <p:tag name="ID" val="547124"/>
</p:tagLst>
</file>

<file path=ppt/tags/tag56.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NUMBER"/>
  <p:tag name="ID" val="547124"/>
  <p:tag name="MH_ORDER" val="NUMBER"/>
</p:tagLst>
</file>

<file path=ppt/tags/tag57.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AUTOCOLOR" val="FALSE"/>
  <p:tag name="MH_TYPE" val="SECTION"/>
  <p:tag name="ID" val="547124"/>
</p:tagLst>
</file>

<file path=ppt/tags/tag58.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OTHERS"/>
  <p:tag name="ID" val="547124"/>
</p:tagLst>
</file>

<file path=ppt/tags/tag59.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TITLE"/>
  <p:tag name="ID" val="547124"/>
</p:tagLst>
</file>

<file path=ppt/tags/tag60.xml><?xml version="1.0" encoding="utf-8"?>
<p:tagLst xmlns:a="http://schemas.openxmlformats.org/drawingml/2006/main" xmlns:r="http://schemas.openxmlformats.org/officeDocument/2006/relationships" xmlns:p="http://schemas.openxmlformats.org/presentationml/2006/main">
  <p:tag name="MH" val="20180929113816"/>
  <p:tag name="MH_LIBRARY" val="CONTENTS"/>
  <p:tag name="MH_TYPE" val="NUMBER"/>
  <p:tag name="ID" val="547124"/>
  <p:tag name="MH_ORDER" val="NUMBER"/>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3646</Words>
  <Application>Microsoft Office PowerPoint</Application>
  <PresentationFormat>宽屏</PresentationFormat>
  <Paragraphs>297</Paragraphs>
  <Slides>66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66</vt:i4>
      </vt:variant>
    </vt:vector>
  </HeadingPairs>
  <TitlesOfParts>
    <vt:vector size="76" baseType="lpstr">
      <vt:lpstr>Open Sans Light</vt:lpstr>
      <vt:lpstr>等线</vt:lpstr>
      <vt:lpstr>等线 Light</vt:lpstr>
      <vt:lpstr>微软雅黑</vt:lpstr>
      <vt:lpstr>Arial</vt:lpstr>
      <vt:lpstr>Arial Black</vt:lpstr>
      <vt:lpstr>Open Sans</vt:lpstr>
      <vt:lpstr>Rage Italic</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ZL</cp:lastModifiedBy>
  <cp:revision>56</cp:revision>
  <dcterms:created xsi:type="dcterms:W3CDTF">2016-06-26T03:01:00Z</dcterms:created>
  <dcterms:modified xsi:type="dcterms:W3CDTF">2018-10-08T01:34:24Z</dcterms:modified>
</cp:coreProperties>
</file>