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82" r:id="rId2"/>
    <p:sldId id="258" r:id="rId3"/>
    <p:sldId id="293" r:id="rId4"/>
    <p:sldId id="289" r:id="rId5"/>
    <p:sldId id="345" r:id="rId6"/>
    <p:sldId id="347" r:id="rId7"/>
    <p:sldId id="290" r:id="rId8"/>
    <p:sldId id="291" r:id="rId9"/>
    <p:sldId id="348" r:id="rId10"/>
    <p:sldId id="357" r:id="rId11"/>
    <p:sldId id="356" r:id="rId12"/>
    <p:sldId id="350" r:id="rId13"/>
    <p:sldId id="351" r:id="rId14"/>
    <p:sldId id="352" r:id="rId15"/>
    <p:sldId id="353" r:id="rId16"/>
    <p:sldId id="256" r:id="rId17"/>
    <p:sldId id="297" r:id="rId18"/>
    <p:sldId id="354" r:id="rId19"/>
    <p:sldId id="355" r:id="rId20"/>
    <p:sldId id="300" r:id="rId21"/>
    <p:sldId id="299" r:id="rId22"/>
    <p:sldId id="288" r:id="rId23"/>
    <p:sldId id="361" r:id="rId24"/>
    <p:sldId id="360" r:id="rId25"/>
    <p:sldId id="362" r:id="rId26"/>
    <p:sldId id="363" r:id="rId27"/>
    <p:sldId id="364" r:id="rId28"/>
    <p:sldId id="366" r:id="rId29"/>
    <p:sldId id="365" r:id="rId30"/>
    <p:sldId id="301" r:id="rId31"/>
    <p:sldId id="285" r:id="rId32"/>
    <p:sldId id="296" r:id="rId33"/>
    <p:sldId id="367" r:id="rId34"/>
    <p:sldId id="368" r:id="rId35"/>
    <p:sldId id="261" r:id="rId36"/>
    <p:sldId id="370" r:id="rId37"/>
    <p:sldId id="371" r:id="rId38"/>
    <p:sldId id="372" r:id="rId39"/>
    <p:sldId id="373" r:id="rId40"/>
    <p:sldId id="305" r:id="rId41"/>
    <p:sldId id="375" r:id="rId42"/>
    <p:sldId id="303" r:id="rId43"/>
    <p:sldId id="376" r:id="rId44"/>
    <p:sldId id="374" r:id="rId45"/>
    <p:sldId id="377" r:id="rId46"/>
    <p:sldId id="286" r:id="rId47"/>
    <p:sldId id="314" r:id="rId48"/>
    <p:sldId id="317" r:id="rId49"/>
    <p:sldId id="316" r:id="rId50"/>
    <p:sldId id="378" r:id="rId51"/>
    <p:sldId id="379" r:id="rId52"/>
    <p:sldId id="313" r:id="rId53"/>
    <p:sldId id="274" r:id="rId54"/>
    <p:sldId id="279" r:id="rId55"/>
  </p:sldIdLst>
  <p:sldSz cx="12192000" cy="6858000"/>
  <p:notesSz cx="6858000" cy="9144000"/>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49C"/>
    <a:srgbClr val="813E8E"/>
    <a:srgbClr val="9966FF"/>
    <a:srgbClr val="FF9999"/>
    <a:srgbClr val="00FF99"/>
    <a:srgbClr val="A5779E"/>
    <a:srgbClr val="A6A6A6"/>
    <a:srgbClr val="1B6AA2"/>
    <a:srgbClr val="FF6E55"/>
    <a:srgbClr val="FFC3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varScale="1">
        <p:scale>
          <a:sx n="46" d="100"/>
          <a:sy n="46" d="100"/>
        </p:scale>
        <p:origin x="42" y="6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47A966-104E-4914-AB7B-4A7ECAE3901A}" type="datetimeFigureOut">
              <a:rPr lang="zh-CN" altLang="en-US" smtClean="0"/>
              <a:t>2018/10/9 Tuesday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80AFB-A37E-435E-803B-6CB1649CC608}" type="slidenum">
              <a:rPr lang="zh-CN" altLang="en-US" smtClean="0"/>
              <a:t>‹#›</a:t>
            </a:fld>
            <a:endParaRPr lang="zh-CN" altLang="en-US"/>
          </a:p>
        </p:txBody>
      </p:sp>
    </p:spTree>
    <p:extLst>
      <p:ext uri="{BB962C8B-B14F-4D97-AF65-F5344CB8AC3E}">
        <p14:creationId xmlns:p14="http://schemas.microsoft.com/office/powerpoint/2010/main" val="3967524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CCABD56-6300-4B2F-96E0-A352F0C3CB06}"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28051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所以，电子商务行业的工匠精神，到底需要哪些素质呢？</a:t>
            </a:r>
            <a:endParaRPr lang="en-US" altLang="zh-CN" dirty="0"/>
          </a:p>
          <a:p>
            <a:r>
              <a:rPr lang="zh-CN" altLang="en-US" dirty="0"/>
              <a:t>我们可以根据行业的典型内容，让电子商务的工匠精神在以下四个维度得到展示：产品理解、职业情商、艺术能力、自我认知。</a:t>
            </a:r>
            <a:endParaRPr lang="en-US" altLang="zh-CN" dirty="0"/>
          </a:p>
          <a:p>
            <a:r>
              <a:rPr lang="zh-CN" altLang="en-US" dirty="0"/>
              <a:t>从事电子商务的人们，可能是制造商，也可能是经销商，但这不是最重要的，重要的是，只要产品在自己的经营范围内，他们从不会放弃对品质的精细化追求，对产品的要求越苛刻，工匠精神的境界就越高。</a:t>
            </a:r>
            <a:endParaRPr lang="en-US" altLang="zh-CN" dirty="0"/>
          </a:p>
          <a:p>
            <a:r>
              <a:rPr lang="zh-CN" altLang="en-US" dirty="0"/>
              <a:t>当然，工匠精神的最重要维度，是职业情商维度。电子商务离不开电脑、离不开手机、离不开网络、离不开物流，每一个细节，虽然可能决定成败，却也让工作变得索然无味。然而，工匠精神让我们可以从电子商务的活动中寻找到快乐，我们专注于每一个细节，每当需要苛求的标准时，我们从来就不应该勉强而为之。</a:t>
            </a:r>
            <a:endParaRPr lang="en-US" altLang="zh-CN" dirty="0"/>
          </a:p>
          <a:p>
            <a:r>
              <a:rPr lang="zh-CN" altLang="en-US" dirty="0"/>
              <a:t>电商行业的每一步，都离不开产品的优化、网页的优化，甚至是品牌形象的优化，当所谓美的事物如井喷般走入网民们的视线，我们如何保证被记住的是自己，这是工匠精神的魅力所在。</a:t>
            </a:r>
            <a:endParaRPr lang="en-US" altLang="zh-CN" dirty="0"/>
          </a:p>
          <a:p>
            <a:r>
              <a:rPr lang="zh-CN" altLang="en-US" dirty="0"/>
              <a:t>当然，要做到这一切，总需要理性的自我认知，如何平心静气的从事电子商务的工作，如果淡泊名利却从不放松积累和进步，这都是职业素养赋予在工匠精神内涵中的精华。</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事实上，</a:t>
            </a:r>
            <a:r>
              <a:rPr lang="zh-CN" altLang="en-US" sz="1200" dirty="0">
                <a:latin typeface="微软雅黑" panose="020B0503020204020204" pitchFamily="34" charset="-122"/>
                <a:ea typeface="微软雅黑" panose="020B0503020204020204" pitchFamily="34" charset="-122"/>
              </a:rPr>
              <a:t>电子商务专业人才的工匠精神，实际上就是在电商的领域内，专注于自身的工作与责任，不断雕琢与创新，做好电商行业引领，产出高品质的电子商务理念与模式，引导社会对电子商务行业的美誉度。</a:t>
            </a:r>
            <a:endParaRPr lang="zh-CN" altLang="en-US" dirty="0"/>
          </a:p>
        </p:txBody>
      </p:sp>
      <p:sp>
        <p:nvSpPr>
          <p:cNvPr id="4" name="灯片编号占位符 3"/>
          <p:cNvSpPr>
            <a:spLocks noGrp="1"/>
          </p:cNvSpPr>
          <p:nvPr>
            <p:ph type="sldNum" sz="quarter" idx="10"/>
          </p:nvPr>
        </p:nvSpPr>
        <p:spPr/>
        <p:txBody>
          <a:bodyPr/>
          <a:lstStyle/>
          <a:p>
            <a:fld id="{6EF0CFA2-3ED0-4151-91BD-05C5490916EE}" type="slidenum">
              <a:rPr lang="zh-CN" altLang="en-US" smtClean="0"/>
              <a:t>10</a:t>
            </a:fld>
            <a:endParaRPr lang="zh-CN" altLang="en-US"/>
          </a:p>
        </p:txBody>
      </p:sp>
    </p:spTree>
    <p:extLst>
      <p:ext uri="{BB962C8B-B14F-4D97-AF65-F5344CB8AC3E}">
        <p14:creationId xmlns:p14="http://schemas.microsoft.com/office/powerpoint/2010/main" val="4023335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最后，我们需要知道，电子商务专业人才的工匠精神，可以有哪些培育的手段。</a:t>
            </a:r>
            <a:endParaRPr lang="en-US" altLang="zh-CN" dirty="0"/>
          </a:p>
          <a:p>
            <a:r>
              <a:rPr lang="zh-CN" altLang="en-US" dirty="0"/>
              <a:t>第一，对于电子商务专业基础人才而言，在求学时期就不则知识而学，不择平台而学，是创新能力提升的关键，这就是说，第一课堂和第二课堂的锤炼和启发，一个都不能少，谁知道我们的顿悟，会发生在什么时间和地点呢？</a:t>
            </a:r>
            <a:endParaRPr lang="en-US" altLang="zh-CN" dirty="0"/>
          </a:p>
          <a:p>
            <a:r>
              <a:rPr lang="zh-CN" altLang="en-US" dirty="0"/>
              <a:t>第二，投身艺术类、鉴赏类的课程，从没有规律的美学中寻找电子商务美的规律，这是培养审美，甚至是美的创造能力最核心的环节。</a:t>
            </a:r>
            <a:endParaRPr lang="en-US" altLang="zh-CN" dirty="0"/>
          </a:p>
          <a:p>
            <a:r>
              <a:rPr lang="zh-CN" altLang="en-US" dirty="0"/>
              <a:t>第三，大学里有很多素质拓展累的课程，它很适合当下浮躁的年轻人们，如果我们不能让标题党横行天下，那我们就要去仔细阅读网络文章的内容，而专注力，或许可以在这方面帮到我们。</a:t>
            </a:r>
            <a:endParaRPr lang="en-US" altLang="zh-CN" dirty="0"/>
          </a:p>
          <a:p>
            <a:r>
              <a:rPr lang="zh-CN" altLang="en-US" dirty="0"/>
              <a:t>第四，天才意味着持续的忍耐。有很多学生社团和活动，都考验着身处其中的人是否能够忍受挫折，往往耐挫力强的人，职业情商也通常优秀，因为忍耐力是成功的重要素质。</a:t>
            </a:r>
            <a:endParaRPr lang="en-US" altLang="zh-CN" dirty="0"/>
          </a:p>
          <a:p>
            <a:r>
              <a:rPr lang="zh-CN" altLang="en-US" dirty="0"/>
              <a:t>第五，我们都知道不忘初心这个词，却很少有人真正去实践它，更何况，当我们在路上渐行渐远，很多人会不自觉地忘记自己真正的初心，选择坚守，本身就是让自己孤独，让自己学会自我激励。</a:t>
            </a:r>
            <a:endParaRPr lang="en-US" altLang="zh-CN" dirty="0"/>
          </a:p>
          <a:p>
            <a:r>
              <a:rPr lang="zh-CN" altLang="en-US"/>
              <a:t>最后，电子商务的专业人才，太需要忠诚度的培育了，也许每一次顶岗实习或者企业兼职，都是我们理解企业文化的契机，忠诚，是一个优秀的工匠最限量版的素质，有了忠诚，电子商务这个行业，才有可能变成更好的自己。</a:t>
            </a:r>
            <a:endParaRPr lang="zh-CN" altLang="en-US" dirty="0"/>
          </a:p>
        </p:txBody>
      </p:sp>
      <p:sp>
        <p:nvSpPr>
          <p:cNvPr id="4" name="灯片编号占位符 3"/>
          <p:cNvSpPr>
            <a:spLocks noGrp="1"/>
          </p:cNvSpPr>
          <p:nvPr>
            <p:ph type="sldNum" sz="quarter" idx="10"/>
          </p:nvPr>
        </p:nvSpPr>
        <p:spPr/>
        <p:txBody>
          <a:bodyPr/>
          <a:lstStyle/>
          <a:p>
            <a:fld id="{6EF0CFA2-3ED0-4151-91BD-05C5490916EE}" type="slidenum">
              <a:rPr lang="zh-CN" altLang="en-US" smtClean="0"/>
              <a:t>11</a:t>
            </a:fld>
            <a:endParaRPr lang="zh-CN" altLang="en-US"/>
          </a:p>
        </p:txBody>
      </p:sp>
    </p:spTree>
    <p:extLst>
      <p:ext uri="{BB962C8B-B14F-4D97-AF65-F5344CB8AC3E}">
        <p14:creationId xmlns:p14="http://schemas.microsoft.com/office/powerpoint/2010/main" val="2829447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2018/10/9 Tuesday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notesSlide" Target="../notesSlides/notesSlide1.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Layout" Target="../slideLayouts/slideLayout7.xml"/><Relationship Id="rId4" Type="http://schemas.openxmlformats.org/officeDocument/2006/relationships/tags" Target="../tags/tag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slideLayout" Target="../slideLayouts/slideLayout7.xml"/><Relationship Id="rId4" Type="http://schemas.openxmlformats.org/officeDocument/2006/relationships/tags" Target="../tags/tag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Layout" Target="../slideLayouts/slideLayout7.xml"/><Relationship Id="rId4" Type="http://schemas.openxmlformats.org/officeDocument/2006/relationships/tags" Target="../tags/tag30.xml"/></Relationships>
</file>

<file path=ppt/slides/_rels/slide14.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tags" Target="../tags/tag48.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 Type="http://schemas.openxmlformats.org/officeDocument/2006/relationships/tags" Target="../tags/tag32.xml"/><Relationship Id="rId16" Type="http://schemas.openxmlformats.org/officeDocument/2006/relationships/tags" Target="../tags/tag46.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tags" Target="../tags/tag45.xml"/><Relationship Id="rId10" Type="http://schemas.openxmlformats.org/officeDocument/2006/relationships/tags" Target="../tags/tag40.xml"/><Relationship Id="rId19" Type="http://schemas.openxmlformats.org/officeDocument/2006/relationships/slideLayout" Target="../slideLayouts/slideLayout6.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s>
</file>

<file path=ppt/slides/_rels/slide15.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Layout" Target="../slideLayouts/slideLayout7.xml"/><Relationship Id="rId4" Type="http://schemas.openxmlformats.org/officeDocument/2006/relationships/tags" Target="../tags/tag52.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slideLayout" Target="../slideLayouts/slideLayout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 Type="http://schemas.openxmlformats.org/officeDocument/2006/relationships/tags" Target="../tags/tag54.xml"/><Relationship Id="rId16" Type="http://schemas.openxmlformats.org/officeDocument/2006/relationships/tags" Target="../tags/tag68.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5" Type="http://schemas.openxmlformats.org/officeDocument/2006/relationships/tags" Target="../tags/tag6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tags" Target="../tags/tag6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slideLayout" Target="../slideLayouts/slideLayout7.xml"/><Relationship Id="rId4" Type="http://schemas.openxmlformats.org/officeDocument/2006/relationships/tags" Target="../tags/tag7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7.xml"/></Relationships>
</file>

<file path=ppt/slides/_rels/slide31.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Layout" Target="../slideLayouts/slideLayout7.xml"/><Relationship Id="rId4" Type="http://schemas.openxmlformats.org/officeDocument/2006/relationships/tags" Target="../tags/tag8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3.xml"/></Relationships>
</file>

<file path=ppt/slides/_rels/slide34.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slideLayout" Target="../slideLayouts/slideLayout7.xml"/><Relationship Id="rId4" Type="http://schemas.openxmlformats.org/officeDocument/2006/relationships/tags" Target="../tags/tag87.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tags" Target="../tags/tag95.xml"/><Relationship Id="rId13" Type="http://schemas.openxmlformats.org/officeDocument/2006/relationships/tags" Target="../tags/tag100.xml"/><Relationship Id="rId18" Type="http://schemas.openxmlformats.org/officeDocument/2006/relationships/tags" Target="../tags/tag105.xml"/><Relationship Id="rId26" Type="http://schemas.openxmlformats.org/officeDocument/2006/relationships/tags" Target="../tags/tag113.xml"/><Relationship Id="rId3" Type="http://schemas.openxmlformats.org/officeDocument/2006/relationships/tags" Target="../tags/tag90.xml"/><Relationship Id="rId21" Type="http://schemas.openxmlformats.org/officeDocument/2006/relationships/tags" Target="../tags/tag108.xml"/><Relationship Id="rId7" Type="http://schemas.openxmlformats.org/officeDocument/2006/relationships/tags" Target="../tags/tag94.xml"/><Relationship Id="rId12" Type="http://schemas.openxmlformats.org/officeDocument/2006/relationships/tags" Target="../tags/tag99.xml"/><Relationship Id="rId17" Type="http://schemas.openxmlformats.org/officeDocument/2006/relationships/tags" Target="../tags/tag104.xml"/><Relationship Id="rId25" Type="http://schemas.openxmlformats.org/officeDocument/2006/relationships/tags" Target="../tags/tag112.xml"/><Relationship Id="rId2" Type="http://schemas.openxmlformats.org/officeDocument/2006/relationships/tags" Target="../tags/tag89.xml"/><Relationship Id="rId16" Type="http://schemas.openxmlformats.org/officeDocument/2006/relationships/tags" Target="../tags/tag103.xml"/><Relationship Id="rId20" Type="http://schemas.openxmlformats.org/officeDocument/2006/relationships/tags" Target="../tags/tag107.xml"/><Relationship Id="rId29" Type="http://schemas.openxmlformats.org/officeDocument/2006/relationships/tags" Target="../tags/tag116.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tags" Target="../tags/tag98.xml"/><Relationship Id="rId24" Type="http://schemas.openxmlformats.org/officeDocument/2006/relationships/tags" Target="../tags/tag111.xml"/><Relationship Id="rId5" Type="http://schemas.openxmlformats.org/officeDocument/2006/relationships/tags" Target="../tags/tag92.xml"/><Relationship Id="rId15" Type="http://schemas.openxmlformats.org/officeDocument/2006/relationships/tags" Target="../tags/tag102.xml"/><Relationship Id="rId23" Type="http://schemas.openxmlformats.org/officeDocument/2006/relationships/tags" Target="../tags/tag110.xml"/><Relationship Id="rId28" Type="http://schemas.openxmlformats.org/officeDocument/2006/relationships/tags" Target="../tags/tag115.xml"/><Relationship Id="rId10" Type="http://schemas.openxmlformats.org/officeDocument/2006/relationships/tags" Target="../tags/tag97.xml"/><Relationship Id="rId19" Type="http://schemas.openxmlformats.org/officeDocument/2006/relationships/tags" Target="../tags/tag106.xml"/><Relationship Id="rId31" Type="http://schemas.openxmlformats.org/officeDocument/2006/relationships/slideLayout" Target="../slideLayouts/slideLayout6.xml"/><Relationship Id="rId4" Type="http://schemas.openxmlformats.org/officeDocument/2006/relationships/tags" Target="../tags/tag91.xml"/><Relationship Id="rId9" Type="http://schemas.openxmlformats.org/officeDocument/2006/relationships/tags" Target="../tags/tag96.xml"/><Relationship Id="rId14" Type="http://schemas.openxmlformats.org/officeDocument/2006/relationships/tags" Target="../tags/tag101.xml"/><Relationship Id="rId22" Type="http://schemas.openxmlformats.org/officeDocument/2006/relationships/tags" Target="../tags/tag109.xml"/><Relationship Id="rId27" Type="http://schemas.openxmlformats.org/officeDocument/2006/relationships/tags" Target="../tags/tag114.xml"/><Relationship Id="rId30" Type="http://schemas.openxmlformats.org/officeDocument/2006/relationships/tags" Target="../tags/tag117.xml"/></Relationships>
</file>

<file path=ppt/slides/_rels/slide37.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5" Type="http://schemas.openxmlformats.org/officeDocument/2006/relationships/slideLayout" Target="../slideLayouts/slideLayout7.xml"/><Relationship Id="rId4" Type="http://schemas.openxmlformats.org/officeDocument/2006/relationships/tags" Target="../tags/tag121.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slideLayout" Target="../slideLayouts/slideLayout7.xml"/><Relationship Id="rId4" Type="http://schemas.openxmlformats.org/officeDocument/2006/relationships/tags" Target="../tags/tag1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6.xml"/></Relationships>
</file>

<file path=ppt/slides/_rels/slide49.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slideLayout" Target="../slideLayouts/slideLayout7.xml"/><Relationship Id="rId4" Type="http://schemas.openxmlformats.org/officeDocument/2006/relationships/tags" Target="../tags/tag130.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1200329"/>
          </a:xfrm>
          <a:prstGeom prst="rect">
            <a:avLst/>
          </a:prstGeom>
          <a:noFill/>
        </p:spPr>
        <p:txBody>
          <a:bodyPr wrap="square" rtlCol="0">
            <a:spAutoFit/>
          </a:bodyPr>
          <a:lstStyle/>
          <a:p>
            <a:pPr algn="r"/>
            <a:r>
              <a:rPr lang="zh-CN" altLang="en-US" sz="3600" dirty="0" smtClean="0">
                <a:solidFill>
                  <a:schemeClr val="bg1"/>
                </a:solidFill>
                <a:latin typeface="微软雅黑" panose="020B0503020204020204" pitchFamily="34" charset="-122"/>
                <a:ea typeface="微软雅黑" panose="020B0503020204020204" pitchFamily="34" charset="-122"/>
              </a:rPr>
              <a:t>第十章 电子商务职业与创业</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619981"/>
            <a:ext cx="823303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zh-CN" altLang="zh-CN" sz="3200" b="1" dirty="0" smtClean="0">
                <a:solidFill>
                  <a:srgbClr val="524F6A"/>
                </a:solidFill>
                <a:latin typeface="微软雅黑" panose="020B0503020204020204" pitchFamily="34" charset="-122"/>
                <a:ea typeface="微软雅黑" panose="020B0503020204020204" pitchFamily="34" charset="-122"/>
              </a:rPr>
              <a:t>电子商务</a:t>
            </a:r>
            <a:r>
              <a:rPr lang="zh-CN" altLang="zh-CN" sz="3200" b="1" dirty="0">
                <a:solidFill>
                  <a:srgbClr val="524F6A"/>
                </a:solidFill>
                <a:latin typeface="微软雅黑" panose="020B0503020204020204" pitchFamily="34" charset="-122"/>
                <a:ea typeface="微软雅黑" panose="020B0503020204020204" pitchFamily="34" charset="-122"/>
              </a:rPr>
              <a:t>专业人才的职业能力与素养</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49" y="5219926"/>
            <a:ext cx="8822237" cy="846001"/>
          </a:xfrm>
          <a:prstGeom prst="rect">
            <a:avLst/>
          </a:prstGeom>
        </p:spPr>
        <p:txBody>
          <a:bodyPr wrap="square">
            <a:spAutoFit/>
          </a:bodyPr>
          <a:lstStyle/>
          <a:p>
            <a:pPr>
              <a:lnSpc>
                <a:spcPct val="120000"/>
              </a:lnSpc>
            </a:pPr>
            <a:r>
              <a:rPr lang="zh-CN"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在我国蓬勃发展，电子商务人才不断吃紧，一方面是企业需求大量的电子商务人才，另一方面却是大量电子商务专业毕业生因缺乏职业能力与素养难以</a:t>
            </a:r>
            <a:r>
              <a:rPr lang="zh-CN"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就业</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同时，电子商务创业者也因不了解电商创业的相关知识，而在电商创业过程中举步维艰</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职业能力</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6314008" y="2859499"/>
            <a:ext cx="4399241" cy="1938992"/>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以职业人的角度思考，职业智商决定事业的高度，职业情商决定事业的深度，每个行业的职业能力都有三个方面的内容：职业知识、职业技能、职业素养</a:t>
            </a:r>
            <a:endParaRPr lang="ms-MY"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26"/>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
        <p:nvSpPr>
          <p:cNvPr id="91" name="文本框 90"/>
          <p:cNvSpPr txBox="1"/>
          <p:nvPr/>
        </p:nvSpPr>
        <p:spPr>
          <a:xfrm>
            <a:off x="4436129" y="734847"/>
            <a:ext cx="3319743" cy="646331"/>
          </a:xfrm>
          <a:prstGeom prst="rect">
            <a:avLst/>
          </a:prstGeom>
        </p:spPr>
        <p:txBody>
          <a:bodyPr wrap="square">
            <a:spAutoFit/>
          </a:bodyPr>
          <a:lstStyle>
            <a:defPPr>
              <a:defRPr lang="zh-CN"/>
            </a:defPPr>
            <a:lvl1pPr>
              <a:defRPr sz="3600" b="1">
                <a:solidFill>
                  <a:srgbClr val="48B49C"/>
                </a:solidFill>
                <a:latin typeface="微软雅黑" panose="020B0503020204020204" pitchFamily="34" charset="-122"/>
                <a:ea typeface="微软雅黑" panose="020B0503020204020204" pitchFamily="34" charset="-122"/>
                <a:cs typeface="Open Sans" pitchFamily="34" charset="0"/>
              </a:defRPr>
            </a:lvl1pPr>
          </a:lstStyle>
          <a:p>
            <a:pPr algn="ctr"/>
            <a:r>
              <a:rPr lang="zh-CN" altLang="en-US" dirty="0"/>
              <a:t>职业能力</a:t>
            </a:r>
            <a:endParaRPr lang="zh-CN" altLang="en-US" dirty="0"/>
          </a:p>
        </p:txBody>
      </p:sp>
      <p:pic>
        <p:nvPicPr>
          <p:cNvPr id="90" name="图片 89"/>
          <p:cNvPicPr/>
          <p:nvPr/>
        </p:nvPicPr>
        <p:blipFill>
          <a:blip r:embed="rId2">
            <a:extLst>
              <a:ext uri="{28A0092B-C50C-407E-A947-70E740481C1C}">
                <a14:useLocalDpi xmlns:a14="http://schemas.microsoft.com/office/drawing/2010/main" val="0"/>
              </a:ext>
            </a:extLst>
          </a:blip>
          <a:stretch>
            <a:fillRect/>
          </a:stretch>
        </p:blipFill>
        <p:spPr>
          <a:xfrm>
            <a:off x="1098795" y="2130763"/>
            <a:ext cx="4491121" cy="3396464"/>
          </a:xfrm>
          <a:prstGeom prst="rect">
            <a:avLst/>
          </a:prstGeom>
        </p:spPr>
      </p:pic>
    </p:spTree>
    <p:extLst>
      <p:ext uri="{BB962C8B-B14F-4D97-AF65-F5344CB8AC3E}">
        <p14:creationId xmlns:p14="http://schemas.microsoft.com/office/powerpoint/2010/main" val="2870966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MH_Other_1"/>
          <p:cNvSpPr/>
          <p:nvPr>
            <p:custDataLst>
              <p:tags r:id="rId2"/>
            </p:custDataLst>
          </p:nvPr>
        </p:nvSpPr>
        <p:spPr>
          <a:xfrm>
            <a:off x="2214562" y="1610699"/>
            <a:ext cx="719138" cy="72072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50" name="MH_Other_2"/>
          <p:cNvSpPr/>
          <p:nvPr>
            <p:custDataLst>
              <p:tags r:id="rId3"/>
            </p:custDataLst>
          </p:nvPr>
        </p:nvSpPr>
        <p:spPr>
          <a:xfrm>
            <a:off x="2709862" y="2028212"/>
            <a:ext cx="827088"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51" name="MH_Other_3"/>
          <p:cNvSpPr/>
          <p:nvPr>
            <p:custDataLst>
              <p:tags r:id="rId4"/>
            </p:custDataLst>
          </p:nvPr>
        </p:nvSpPr>
        <p:spPr>
          <a:xfrm>
            <a:off x="3362326" y="2172674"/>
            <a:ext cx="828675"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52" name="MH_Other_4"/>
          <p:cNvSpPr/>
          <p:nvPr>
            <p:custDataLst>
              <p:tags r:id="rId5"/>
            </p:custDataLst>
          </p:nvPr>
        </p:nvSpPr>
        <p:spPr>
          <a:xfrm>
            <a:off x="2344738" y="2706073"/>
            <a:ext cx="720725" cy="719138"/>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53" name="MH_SubTitle_1"/>
          <p:cNvSpPr/>
          <p:nvPr>
            <p:custDataLst>
              <p:tags r:id="rId6"/>
            </p:custDataLst>
          </p:nvPr>
        </p:nvSpPr>
        <p:spPr>
          <a:xfrm>
            <a:off x="3863977" y="1769088"/>
            <a:ext cx="1511300" cy="1512888"/>
          </a:xfrm>
          <a:prstGeom prst="roundRect">
            <a:avLst/>
          </a:prstGeom>
          <a:solidFill>
            <a:srgbClr val="48B49C"/>
          </a:solidFill>
          <a:ln w="25400" cap="flat" cmpd="sng" algn="ctr">
            <a:solidFill>
              <a:srgbClr val="FFFFFF"/>
            </a:solidFill>
            <a:prstDash val="solid"/>
          </a:ln>
          <a:effectLst/>
        </p:spPr>
        <p:txBody>
          <a:bodyPr anchor="ctr">
            <a:normAutofit/>
          </a:bodyPr>
          <a:lstStyle/>
          <a:p>
            <a:pPr algn="ctr">
              <a:lnSpc>
                <a:spcPct val="130000"/>
              </a:lnSpc>
              <a:defRPr/>
            </a:pPr>
            <a:r>
              <a:rPr lang="zh-CN" altLang="en-US" sz="3200" kern="0" dirty="0" smtClean="0">
                <a:solidFill>
                  <a:srgbClr val="FFFFFF"/>
                </a:solidFill>
                <a:latin typeface="微软雅黑" panose="020B0503020204020204" pitchFamily="34" charset="-122"/>
                <a:ea typeface="微软雅黑" panose="020B0503020204020204" pitchFamily="34" charset="-122"/>
              </a:rPr>
              <a:t>职业智商</a:t>
            </a:r>
            <a:endParaRPr lang="en-US" altLang="zh-CN" sz="3200" kern="0" dirty="0">
              <a:solidFill>
                <a:srgbClr val="FFFFFF"/>
              </a:solidFill>
              <a:latin typeface="微软雅黑" panose="020B0503020204020204" pitchFamily="34" charset="-122"/>
              <a:ea typeface="微软雅黑" panose="020B0503020204020204" pitchFamily="34" charset="-122"/>
            </a:endParaRPr>
          </a:p>
        </p:txBody>
      </p:sp>
      <p:sp>
        <p:nvSpPr>
          <p:cNvPr id="55" name="MH_Text_1"/>
          <p:cNvSpPr txBox="1"/>
          <p:nvPr>
            <p:custDataLst>
              <p:tags r:id="rId7"/>
            </p:custDataLst>
          </p:nvPr>
        </p:nvSpPr>
        <p:spPr>
          <a:xfrm>
            <a:off x="5423091" y="1893709"/>
            <a:ext cx="5193919" cy="1200329"/>
          </a:xfrm>
          <a:prstGeom prst="rect">
            <a:avLst/>
          </a:prstGeom>
        </p:spPr>
        <p:txBody>
          <a:bodyPr wrap="square">
            <a:spAutoFit/>
          </a:bodyPr>
          <a:lstStyle>
            <a:defPPr>
              <a:defRPr lang="zh-CN"/>
            </a:defPPr>
            <a:lvl1pPr>
              <a:lnSpc>
                <a:spcPct val="12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a:t>在职业能力三角形中，</a:t>
            </a:r>
            <a:r>
              <a:rPr lang="zh-CN" altLang="zh-CN" b="1" dirty="0">
                <a:solidFill>
                  <a:srgbClr val="48B49C"/>
                </a:solidFill>
              </a:rPr>
              <a:t>职业知识</a:t>
            </a:r>
            <a:r>
              <a:rPr lang="zh-CN" altLang="zh-CN" dirty="0"/>
              <a:t>和</a:t>
            </a:r>
            <a:r>
              <a:rPr lang="zh-CN" altLang="zh-CN" b="1" dirty="0">
                <a:solidFill>
                  <a:srgbClr val="48B49C"/>
                </a:solidFill>
              </a:rPr>
              <a:t>职业技能</a:t>
            </a:r>
            <a:r>
              <a:rPr lang="zh-CN" altLang="zh-CN" dirty="0"/>
              <a:t>统称为职业智商。职业智商是衡量一个人在职业技能人才在“技”的方面所掌握的优势</a:t>
            </a:r>
            <a:endParaRPr lang="en-US" altLang="zh-CN" dirty="0"/>
          </a:p>
        </p:txBody>
      </p:sp>
      <p:sp>
        <p:nvSpPr>
          <p:cNvPr id="45" name="MH_Other_5"/>
          <p:cNvSpPr/>
          <p:nvPr>
            <p:custDataLst>
              <p:tags r:id="rId8"/>
            </p:custDataLst>
          </p:nvPr>
        </p:nvSpPr>
        <p:spPr>
          <a:xfrm flipH="1">
            <a:off x="8496301" y="3346452"/>
            <a:ext cx="720725" cy="719137"/>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46" name="MH_Other_6"/>
          <p:cNvSpPr/>
          <p:nvPr>
            <p:custDataLst>
              <p:tags r:id="rId9"/>
            </p:custDataLst>
          </p:nvPr>
        </p:nvSpPr>
        <p:spPr>
          <a:xfrm flipH="1">
            <a:off x="8417624" y="4266757"/>
            <a:ext cx="828675" cy="82867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47" name="MH_Other_7"/>
          <p:cNvSpPr/>
          <p:nvPr>
            <p:custDataLst>
              <p:tags r:id="rId10"/>
            </p:custDataLst>
          </p:nvPr>
        </p:nvSpPr>
        <p:spPr>
          <a:xfrm flipH="1">
            <a:off x="8985695" y="3708913"/>
            <a:ext cx="827087" cy="827087"/>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48" name="MH_Other_8"/>
          <p:cNvSpPr/>
          <p:nvPr>
            <p:custDataLst>
              <p:tags r:id="rId11"/>
            </p:custDataLst>
          </p:nvPr>
        </p:nvSpPr>
        <p:spPr>
          <a:xfrm flipH="1">
            <a:off x="9045575" y="4735070"/>
            <a:ext cx="720725" cy="720725"/>
          </a:xfrm>
          <a:prstGeom prst="roundRect">
            <a:avLst/>
          </a:prstGeom>
          <a:noFill/>
          <a:ln w="76200" cap="flat" cmpd="sng" algn="ctr">
            <a:solidFill>
              <a:schemeClr val="accent1">
                <a:lumMod val="40000"/>
                <a:lumOff val="60000"/>
              </a:schemeClr>
            </a:solidFill>
            <a:prstDash val="solid"/>
          </a:ln>
          <a:effectLst/>
        </p:spPr>
        <p:txBody>
          <a:bodyPr anchor="ctr"/>
          <a:lstStyle/>
          <a:p>
            <a:pPr algn="ctr">
              <a:defRPr/>
            </a:pPr>
            <a:endParaRPr lang="en-US" kern="0" dirty="0">
              <a:solidFill>
                <a:sysClr val="window" lastClr="FFFFFF"/>
              </a:solidFill>
            </a:endParaRPr>
          </a:p>
        </p:txBody>
      </p:sp>
      <p:sp>
        <p:nvSpPr>
          <p:cNvPr id="56" name="MH_SubTitle_2"/>
          <p:cNvSpPr/>
          <p:nvPr>
            <p:custDataLst>
              <p:tags r:id="rId12"/>
            </p:custDataLst>
          </p:nvPr>
        </p:nvSpPr>
        <p:spPr>
          <a:xfrm flipH="1">
            <a:off x="7320661" y="4481864"/>
            <a:ext cx="1511300" cy="1512887"/>
          </a:xfrm>
          <a:prstGeom prst="roundRect">
            <a:avLst/>
          </a:prstGeom>
          <a:solidFill>
            <a:srgbClr val="48B49C"/>
          </a:solidFill>
          <a:ln w="25400" cap="flat" cmpd="sng" algn="ctr">
            <a:solidFill>
              <a:srgbClr val="FFFFFF"/>
            </a:solidFill>
            <a:prstDash val="solid"/>
          </a:ln>
          <a:effectLst/>
        </p:spPr>
        <p:txBody>
          <a:bodyPr anchor="ctr">
            <a:normAutofit/>
          </a:bodyPr>
          <a:lstStyle/>
          <a:p>
            <a:pPr algn="ctr">
              <a:lnSpc>
                <a:spcPct val="130000"/>
              </a:lnSpc>
              <a:defRPr/>
            </a:pPr>
            <a:r>
              <a:rPr lang="zh-CN" altLang="en-US" sz="3200" kern="0" dirty="0">
                <a:solidFill>
                  <a:srgbClr val="FFFFFF"/>
                </a:solidFill>
                <a:latin typeface="微软雅黑" panose="020B0503020204020204" pitchFamily="34" charset="-122"/>
                <a:ea typeface="微软雅黑" panose="020B0503020204020204" pitchFamily="34" charset="-122"/>
              </a:rPr>
              <a:t>职业情商</a:t>
            </a:r>
            <a:endParaRPr lang="en-US" altLang="zh-CN" sz="3200" kern="0" dirty="0">
              <a:solidFill>
                <a:srgbClr val="FFFFFF"/>
              </a:solidFill>
              <a:latin typeface="微软雅黑" panose="020B0503020204020204" pitchFamily="34" charset="-122"/>
              <a:ea typeface="微软雅黑" panose="020B0503020204020204" pitchFamily="34" charset="-122"/>
            </a:endParaRPr>
          </a:p>
        </p:txBody>
      </p:sp>
      <p:sp>
        <p:nvSpPr>
          <p:cNvPr id="58" name="MH_Text_2"/>
          <p:cNvSpPr txBox="1"/>
          <p:nvPr>
            <p:custDataLst>
              <p:tags r:id="rId13"/>
            </p:custDataLst>
          </p:nvPr>
        </p:nvSpPr>
        <p:spPr>
          <a:xfrm>
            <a:off x="475519" y="4536000"/>
            <a:ext cx="6600445" cy="1569660"/>
          </a:xfrm>
          <a:prstGeom prst="rect">
            <a:avLst/>
          </a:prstGeom>
        </p:spPr>
        <p:txBody>
          <a:bodyPr wrap="square">
            <a:spAutoFit/>
          </a:bodyPr>
          <a:lstStyle>
            <a:defPPr>
              <a:defRPr lang="zh-CN"/>
            </a:defPPr>
            <a:lvl1pPr>
              <a:lnSpc>
                <a:spcPct val="12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zh-CN" b="1" dirty="0">
                <a:solidFill>
                  <a:srgbClr val="48B49C"/>
                </a:solidFill>
              </a:rPr>
              <a:t>职业情商</a:t>
            </a:r>
            <a:r>
              <a:rPr lang="zh-CN" altLang="zh-CN" dirty="0"/>
              <a:t>主要指人在情绪、情感、意志、忍耐挫折等方面的品质。职业情商高的人能认识自己和他人的感觉、自我激励、善于同别人沟通、以及很好的控制自己在人际交往中的情绪能力</a:t>
            </a:r>
            <a:endParaRPr lang="en-US" altLang="zh-CN" dirty="0"/>
          </a:p>
        </p:txBody>
      </p:sp>
      <p:sp>
        <p:nvSpPr>
          <p:cNvPr id="16" name="文本框 15"/>
          <p:cNvSpPr txBox="1"/>
          <p:nvPr/>
        </p:nvSpPr>
        <p:spPr>
          <a:xfrm>
            <a:off x="4756568" y="480052"/>
            <a:ext cx="3319743" cy="646331"/>
          </a:xfrm>
          <a:prstGeom prst="rect">
            <a:avLst/>
          </a:prstGeom>
        </p:spPr>
        <p:txBody>
          <a:bodyPr wrap="square">
            <a:spAutoFit/>
          </a:bodyPr>
          <a:lstStyle>
            <a:defPPr>
              <a:defRPr lang="zh-CN"/>
            </a:defPPr>
            <a:lvl1pPr algn="ctr">
              <a:defRPr sz="3600" b="1">
                <a:solidFill>
                  <a:srgbClr val="48B49C"/>
                </a:solidFill>
                <a:latin typeface="微软雅黑" panose="020B0503020204020204" pitchFamily="34" charset="-122"/>
                <a:ea typeface="微软雅黑" panose="020B0503020204020204" pitchFamily="34" charset="-122"/>
                <a:cs typeface="Open Sans" pitchFamily="34" charset="0"/>
              </a:defRPr>
            </a:lvl1pPr>
          </a:lstStyle>
          <a:p>
            <a:r>
              <a:rPr lang="zh-CN" altLang="en-US" dirty="0"/>
              <a:t>职业能力</a:t>
            </a:r>
            <a:endParaRPr lang="zh-CN" altLang="en-US" dirty="0"/>
          </a:p>
        </p:txBody>
      </p:sp>
    </p:spTree>
    <p:custDataLst>
      <p:tags r:id="rId1"/>
    </p:custDataLst>
    <p:extLst>
      <p:ext uri="{BB962C8B-B14F-4D97-AF65-F5344CB8AC3E}">
        <p14:creationId xmlns:p14="http://schemas.microsoft.com/office/powerpoint/2010/main" val="3864929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职业素养</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861747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47"/>
          <p:cNvGrpSpPr/>
          <p:nvPr/>
        </p:nvGrpSpPr>
        <p:grpSpPr>
          <a:xfrm>
            <a:off x="720272" y="1333486"/>
            <a:ext cx="2899211" cy="5132789"/>
            <a:chOff x="540204" y="1000114"/>
            <a:chExt cx="2174408" cy="3849592"/>
          </a:xfrm>
        </p:grpSpPr>
        <p:sp>
          <p:nvSpPr>
            <p:cNvPr id="21" name="Rectangle 32"/>
            <p:cNvSpPr/>
            <p:nvPr/>
          </p:nvSpPr>
          <p:spPr>
            <a:xfrm>
              <a:off x="571504" y="2786064"/>
              <a:ext cx="2143108" cy="2063642"/>
            </a:xfrm>
            <a:prstGeom prst="rect">
              <a:avLst/>
            </a:prstGeom>
          </p:spPr>
          <p:txBody>
            <a:bodyPr wrap="square">
              <a:spAutoFit/>
            </a:bodyPr>
            <a:lstStyle/>
            <a:p>
              <a:pPr algn="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职业</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理想是一个人职业素养的最高标准，在电子商务工作中，每一个职业人对自己的职业前途都抱有理想，拥有职业理想的电商职业人总是对自己的事业有所期待。例如电商客服的职业理想可以是成为客服主管，也可以是运营，或者其他更高职位</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33"/>
            <p:cNvSpPr/>
            <p:nvPr/>
          </p:nvSpPr>
          <p:spPr>
            <a:xfrm>
              <a:off x="540204" y="2357436"/>
              <a:ext cx="1490198" cy="377075"/>
            </a:xfrm>
            <a:prstGeom prst="rect">
              <a:avLst/>
            </a:prstGeom>
          </p:spPr>
          <p:txBody>
            <a:bodyPr wrap="square">
              <a:spAutoFit/>
            </a:bodyPr>
            <a:lstStyle/>
            <a:p>
              <a:r>
                <a:rPr lang="zh-CN" altLang="en-US" sz="2667" b="1" dirty="0" smtClean="0">
                  <a:solidFill>
                    <a:srgbClr val="A5779E"/>
                  </a:solidFill>
                  <a:latin typeface="微软雅黑" panose="020B0503020204020204" pitchFamily="34" charset="-122"/>
                  <a:ea typeface="微软雅黑" panose="020B0503020204020204" pitchFamily="34" charset="-122"/>
                  <a:cs typeface="Open Sans" pitchFamily="34" charset="0"/>
                </a:rPr>
                <a:t>职业理想</a:t>
              </a:r>
              <a:endParaRPr lang="en-US" sz="2667" b="1" dirty="0">
                <a:solidFill>
                  <a:srgbClr val="A5779E"/>
                </a:solidFill>
                <a:latin typeface="微软雅黑" panose="020B0503020204020204" pitchFamily="34" charset="-122"/>
                <a:ea typeface="微软雅黑" panose="020B0503020204020204" pitchFamily="34" charset="-122"/>
                <a:cs typeface="Open Sans Light" pitchFamily="34" charset="0"/>
              </a:endParaRPr>
            </a:p>
          </p:txBody>
        </p:sp>
        <p:sp>
          <p:nvSpPr>
            <p:cNvPr id="23" name="Rectangle 34"/>
            <p:cNvSpPr/>
            <p:nvPr/>
          </p:nvSpPr>
          <p:spPr>
            <a:xfrm>
              <a:off x="611642" y="1000114"/>
              <a:ext cx="570374" cy="1546577"/>
            </a:xfrm>
            <a:prstGeom prst="rect">
              <a:avLst/>
            </a:prstGeom>
            <a:noFill/>
          </p:spPr>
          <p:txBody>
            <a:bodyPr wrap="square">
              <a:spAutoFit/>
            </a:bodyPr>
            <a:lstStyle/>
            <a:p>
              <a:pPr algn="ctr"/>
              <a:r>
                <a:rPr lang="en-US" sz="12800" dirty="0">
                  <a:solidFill>
                    <a:srgbClr val="A5779E"/>
                  </a:solidFill>
                  <a:latin typeface="微软雅黑" panose="020B0503020204020204" pitchFamily="34" charset="-122"/>
                  <a:ea typeface="微软雅黑" panose="020B0503020204020204" pitchFamily="34" charset="-122"/>
                  <a:cs typeface="Open Sans Light" pitchFamily="34" charset="0"/>
                </a:rPr>
                <a:t>1</a:t>
              </a:r>
            </a:p>
          </p:txBody>
        </p:sp>
      </p:grpSp>
      <p:grpSp>
        <p:nvGrpSpPr>
          <p:cNvPr id="24" name="Group 48"/>
          <p:cNvGrpSpPr/>
          <p:nvPr/>
        </p:nvGrpSpPr>
        <p:grpSpPr>
          <a:xfrm>
            <a:off x="3858997" y="1333486"/>
            <a:ext cx="2463142" cy="5107782"/>
            <a:chOff x="2764782" y="1000114"/>
            <a:chExt cx="1847356" cy="3830837"/>
          </a:xfrm>
        </p:grpSpPr>
        <p:sp>
          <p:nvSpPr>
            <p:cNvPr id="25" name="Rectangle 38"/>
            <p:cNvSpPr/>
            <p:nvPr/>
          </p:nvSpPr>
          <p:spPr>
            <a:xfrm>
              <a:off x="2786050" y="2786064"/>
              <a:ext cx="1826088" cy="2044887"/>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职业道德总是恪守电商人才自己内心的那些原则，懂诚信、懂尊重，快速发展的电子商务行业总得有人坚守。电子商务诚信以及客户沟通的尊重，电子商务行业的坚守和网络舆论的引导，这是职业道德最好的诠释</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64782" y="2357436"/>
              <a:ext cx="1490198" cy="377075"/>
            </a:xfrm>
            <a:prstGeom prst="rect">
              <a:avLst/>
            </a:prstGeom>
          </p:spPr>
          <p:txBody>
            <a:bodyPr wrap="square">
              <a:spAutoFit/>
            </a:bodyPr>
            <a:lstStyle/>
            <a:p>
              <a:r>
                <a:rPr lang="zh-CN" altLang="en-US" sz="2667" b="1" dirty="0" smtClean="0">
                  <a:solidFill>
                    <a:srgbClr val="FF6E55"/>
                  </a:solidFill>
                  <a:latin typeface="微软雅黑" panose="020B0503020204020204" pitchFamily="34" charset="-122"/>
                  <a:ea typeface="微软雅黑" panose="020B0503020204020204" pitchFamily="34" charset="-122"/>
                  <a:cs typeface="Open Sans Light" pitchFamily="34" charset="0"/>
                </a:rPr>
                <a:t>职业道德</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2</a:t>
              </a:r>
            </a:p>
          </p:txBody>
        </p:sp>
      </p:grpSp>
      <p:grpSp>
        <p:nvGrpSpPr>
          <p:cNvPr id="28" name="Group 49"/>
          <p:cNvGrpSpPr/>
          <p:nvPr/>
        </p:nvGrpSpPr>
        <p:grpSpPr>
          <a:xfrm>
            <a:off x="6585588" y="1333486"/>
            <a:ext cx="2434784" cy="4221385"/>
            <a:chOff x="4939192" y="1000114"/>
            <a:chExt cx="1826088" cy="3166039"/>
          </a:xfrm>
        </p:grpSpPr>
        <p:sp>
          <p:nvSpPr>
            <p:cNvPr id="29" name="Rectangle 41"/>
            <p:cNvSpPr/>
            <p:nvPr/>
          </p:nvSpPr>
          <p:spPr>
            <a:xfrm>
              <a:off x="4939192" y="2786064"/>
              <a:ext cx="1826088" cy="1380089"/>
            </a:xfrm>
            <a:prstGeom prst="rect">
              <a:avLst/>
            </a:prstGeom>
          </p:spPr>
          <p:txBody>
            <a:bodyPr wrap="square">
              <a:spAutoFit/>
            </a:bodyPr>
            <a:lstStyle/>
            <a:p>
              <a:pPr algn="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因为有了职业尊严，人们对电子商务行业保持足够的理解和尊重，也因为有了职业尊严，职业人善待它的规律，保持足够的职业进取心</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39192" y="2360528"/>
              <a:ext cx="1571636" cy="377075"/>
            </a:xfrm>
            <a:prstGeom prst="rect">
              <a:avLst/>
            </a:prstGeom>
          </p:spPr>
          <p:txBody>
            <a:bodyPr wrap="square">
              <a:spAutoFit/>
            </a:bodyPr>
            <a:lstStyle/>
            <a:p>
              <a:r>
                <a:rPr lang="zh-CN" altLang="en-US" sz="2667" b="1" dirty="0" smtClean="0">
                  <a:solidFill>
                    <a:srgbClr val="FFC353"/>
                  </a:solidFill>
                  <a:latin typeface="微软雅黑" panose="020B0503020204020204" pitchFamily="34" charset="-122"/>
                  <a:ea typeface="微软雅黑" panose="020B0503020204020204" pitchFamily="34" charset="-122"/>
                  <a:cs typeface="Open Sans Light" pitchFamily="34" charset="0"/>
                </a:rPr>
                <a:t>职业尊严</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3</a:t>
              </a:r>
            </a:p>
          </p:txBody>
        </p:sp>
      </p:grpSp>
      <p:sp>
        <p:nvSpPr>
          <p:cNvPr id="37" name="文本框 36"/>
          <p:cNvSpPr txBox="1"/>
          <p:nvPr/>
        </p:nvSpPr>
        <p:spPr>
          <a:xfrm>
            <a:off x="8899087" y="841043"/>
            <a:ext cx="3660401" cy="2800767"/>
          </a:xfrm>
          <a:prstGeom prst="rect">
            <a:avLst/>
          </a:prstGeom>
        </p:spPr>
        <p:txBody>
          <a:bodyPr wrap="square">
            <a:spAutoFit/>
          </a:bodyPr>
          <a:lstStyle>
            <a:defPPr>
              <a:defRPr lang="zh-CN"/>
            </a:defPPr>
            <a:lvl1pPr algn="ctr">
              <a:defRPr sz="3600" b="1">
                <a:solidFill>
                  <a:srgbClr val="48B49C"/>
                </a:solidFill>
                <a:latin typeface="微软雅黑" panose="020B0503020204020204" pitchFamily="34" charset="-122"/>
                <a:ea typeface="微软雅黑" panose="020B0503020204020204" pitchFamily="34" charset="-122"/>
                <a:cs typeface="Open Sans" pitchFamily="34" charset="0"/>
              </a:defRPr>
            </a:lvl1pPr>
          </a:lstStyle>
          <a:p>
            <a:r>
              <a:rPr lang="zh-CN" altLang="en-US" sz="4400" dirty="0"/>
              <a:t>职</a:t>
            </a:r>
            <a:endParaRPr lang="en-US" altLang="zh-CN" sz="4400" dirty="0"/>
          </a:p>
          <a:p>
            <a:r>
              <a:rPr lang="zh-CN" altLang="en-US" sz="4400" dirty="0"/>
              <a:t>业</a:t>
            </a:r>
            <a:endParaRPr lang="en-US" altLang="zh-CN" sz="4400" dirty="0"/>
          </a:p>
          <a:p>
            <a:r>
              <a:rPr lang="zh-CN" altLang="en-US" sz="4400" dirty="0"/>
              <a:t>素</a:t>
            </a:r>
            <a:endParaRPr lang="en-US" altLang="zh-CN" sz="4400" dirty="0"/>
          </a:p>
          <a:p>
            <a:r>
              <a:rPr lang="zh-CN" altLang="en-US" sz="4400" dirty="0"/>
              <a:t>养</a:t>
            </a:r>
            <a:endParaRPr lang="zh-CN" altLang="en-US" sz="4400" dirty="0"/>
          </a:p>
        </p:txBody>
      </p:sp>
      <p:cxnSp>
        <p:nvCxnSpPr>
          <p:cNvPr id="3" name="直接连接符 2">
            <a:extLst>
              <a:ext uri="{FF2B5EF4-FFF2-40B4-BE49-F238E27FC236}">
                <a16:creationId xmlns:a16="http://schemas.microsoft.com/office/drawing/2014/main" id="{39F71BC9-40DB-4935-B0C5-BEDD00D68362}"/>
              </a:ext>
            </a:extLst>
          </p:cNvPr>
          <p:cNvCxnSpPr/>
          <p:nvPr/>
        </p:nvCxnSpPr>
        <p:spPr>
          <a:xfrm>
            <a:off x="11413032" y="841043"/>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534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8"/>
          <p:cNvGrpSpPr/>
          <p:nvPr/>
        </p:nvGrpSpPr>
        <p:grpSpPr>
          <a:xfrm>
            <a:off x="3468651" y="1333486"/>
            <a:ext cx="2095515" cy="3925921"/>
            <a:chOff x="2714612" y="1000114"/>
            <a:chExt cx="1571636" cy="2944441"/>
          </a:xfrm>
        </p:grpSpPr>
        <p:sp>
          <p:nvSpPr>
            <p:cNvPr id="25" name="Rectangle 38"/>
            <p:cNvSpPr/>
            <p:nvPr/>
          </p:nvSpPr>
          <p:spPr>
            <a:xfrm>
              <a:off x="2745912" y="2786064"/>
              <a:ext cx="1540336" cy="1158491"/>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电子商务的行业不仅可以让每一个幕后小人物转为台前大人物，更可以促进一个行业的飞速发展</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530367" cy="377075"/>
            </a:xfrm>
            <a:prstGeom prst="rect">
              <a:avLst/>
            </a:prstGeom>
          </p:spPr>
          <p:txBody>
            <a:bodyPr wrap="square">
              <a:spAutoFit/>
            </a:bodyPr>
            <a:lstStyle/>
            <a:p>
              <a:r>
                <a:rPr lang="zh-CN" altLang="en-US" sz="2667" b="1" dirty="0" smtClean="0">
                  <a:solidFill>
                    <a:srgbClr val="FF6E55"/>
                  </a:solidFill>
                  <a:latin typeface="微软雅黑" panose="020B0503020204020204" pitchFamily="34" charset="-122"/>
                  <a:ea typeface="微软雅黑" panose="020B0503020204020204" pitchFamily="34" charset="-122"/>
                  <a:cs typeface="Open Sans Light" pitchFamily="34" charset="0"/>
                </a:rPr>
                <a:t>职业规划</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4</a:t>
              </a:r>
            </a:p>
          </p:txBody>
        </p:sp>
      </p:grpSp>
      <p:grpSp>
        <p:nvGrpSpPr>
          <p:cNvPr id="28" name="Group 49"/>
          <p:cNvGrpSpPr/>
          <p:nvPr/>
        </p:nvGrpSpPr>
        <p:grpSpPr>
          <a:xfrm>
            <a:off x="6149095" y="1333486"/>
            <a:ext cx="2469378" cy="5132789"/>
            <a:chOff x="4929190" y="1000114"/>
            <a:chExt cx="1852033" cy="3849592"/>
          </a:xfrm>
        </p:grpSpPr>
        <p:sp>
          <p:nvSpPr>
            <p:cNvPr id="29" name="Rectangle 41"/>
            <p:cNvSpPr/>
            <p:nvPr/>
          </p:nvSpPr>
          <p:spPr>
            <a:xfrm>
              <a:off x="4960490" y="2786064"/>
              <a:ext cx="1820733" cy="2063642"/>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因为创新，电子商务人才可以主宰这个行业，让这个行业继续强盛，创新能力使职业人在这个行业里变得胸有成竹。创新能力包含商业模式和经营理念的创新能力，以及电商企业管理和互联网技术的创新意识</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29190" y="2357436"/>
              <a:ext cx="1540336" cy="377075"/>
            </a:xfrm>
            <a:prstGeom prst="rect">
              <a:avLst/>
            </a:prstGeom>
          </p:spPr>
          <p:txBody>
            <a:bodyPr wrap="square">
              <a:spAutoFit/>
            </a:bodyPr>
            <a:lstStyle/>
            <a:p>
              <a:r>
                <a:rPr lang="zh-CN" altLang="en-US" sz="2667" b="1" dirty="0" smtClean="0">
                  <a:solidFill>
                    <a:srgbClr val="FFC353"/>
                  </a:solidFill>
                  <a:latin typeface="微软雅黑" panose="020B0503020204020204" pitchFamily="34" charset="-122"/>
                  <a:ea typeface="微软雅黑" panose="020B0503020204020204" pitchFamily="34" charset="-122"/>
                  <a:cs typeface="Open Sans Light" pitchFamily="34" charset="0"/>
                </a:rPr>
                <a:t>创新能力</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5</a:t>
              </a:r>
            </a:p>
          </p:txBody>
        </p:sp>
      </p:grpSp>
      <p:grpSp>
        <p:nvGrpSpPr>
          <p:cNvPr id="32" name="Group 50"/>
          <p:cNvGrpSpPr/>
          <p:nvPr/>
        </p:nvGrpSpPr>
        <p:grpSpPr>
          <a:xfrm>
            <a:off x="9185652" y="1333486"/>
            <a:ext cx="2550715" cy="4812316"/>
            <a:chOff x="7143768" y="1000114"/>
            <a:chExt cx="1913036" cy="3609238"/>
          </a:xfrm>
        </p:grpSpPr>
        <p:sp>
          <p:nvSpPr>
            <p:cNvPr id="33" name="Rectangle 44"/>
            <p:cNvSpPr/>
            <p:nvPr/>
          </p:nvSpPr>
          <p:spPr>
            <a:xfrm>
              <a:off x="7175068" y="2786064"/>
              <a:ext cx="1881736" cy="1823288"/>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创业能力让电子商务的发展机理有了被人们重新认知的可能，“业精于勤荒于嬉，行成于思毁于随”。理解电子商务企业发展机理，熟悉电子商务创业活动的素质要求，在创业中锻造职业素养的各个方面</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45"/>
            <p:cNvSpPr/>
            <p:nvPr/>
          </p:nvSpPr>
          <p:spPr>
            <a:xfrm>
              <a:off x="7143768" y="2357436"/>
              <a:ext cx="1530367" cy="377075"/>
            </a:xfrm>
            <a:prstGeom prst="rect">
              <a:avLst/>
            </a:prstGeom>
          </p:spPr>
          <p:txBody>
            <a:bodyPr wrap="square">
              <a:spAutoFit/>
            </a:bodyPr>
            <a:lstStyle/>
            <a:p>
              <a:r>
                <a:rPr lang="zh-CN" altLang="en-US" sz="2667" b="1" dirty="0" smtClean="0">
                  <a:solidFill>
                    <a:srgbClr val="48B49C"/>
                  </a:solidFill>
                  <a:latin typeface="微软雅黑" panose="020B0503020204020204" pitchFamily="34" charset="-122"/>
                  <a:ea typeface="微软雅黑" panose="020B0503020204020204" pitchFamily="34" charset="-122"/>
                  <a:cs typeface="Open Sans Light" pitchFamily="34" charset="0"/>
                </a:rPr>
                <a:t>创业能力</a:t>
              </a:r>
              <a:endParaRPr lang="en-US" sz="2667" b="1"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sp>
          <p:nvSpPr>
            <p:cNvPr id="35" name="Rectangle 46"/>
            <p:cNvSpPr/>
            <p:nvPr/>
          </p:nvSpPr>
          <p:spPr>
            <a:xfrm>
              <a:off x="7215206" y="1000114"/>
              <a:ext cx="570374" cy="1546577"/>
            </a:xfrm>
            <a:prstGeom prst="rect">
              <a:avLst/>
            </a:prstGeom>
          </p:spPr>
          <p:txBody>
            <a:bodyPr wrap="square">
              <a:spAutoFit/>
            </a:bodyPr>
            <a:lstStyle/>
            <a:p>
              <a:pPr algn="ctr"/>
              <a:r>
                <a:rPr lang="en-US" sz="12800" dirty="0">
                  <a:solidFill>
                    <a:srgbClr val="48B49C"/>
                  </a:solidFill>
                  <a:latin typeface="微软雅黑" panose="020B0503020204020204" pitchFamily="34" charset="-122"/>
                  <a:ea typeface="微软雅黑" panose="020B0503020204020204" pitchFamily="34" charset="-122"/>
                  <a:cs typeface="Open Sans Light" pitchFamily="34" charset="0"/>
                </a:rPr>
                <a:t>6</a:t>
              </a:r>
            </a:p>
          </p:txBody>
        </p:sp>
      </p:grpSp>
      <p:cxnSp>
        <p:nvCxnSpPr>
          <p:cNvPr id="40" name="直接连接符 39">
            <a:extLst>
              <a:ext uri="{FF2B5EF4-FFF2-40B4-BE49-F238E27FC236}">
                <a16:creationId xmlns:a16="http://schemas.microsoft.com/office/drawing/2014/main" id="{A05532F2-1554-4724-BC5B-9EA16646D3FA}"/>
              </a:ext>
            </a:extLst>
          </p:cNvPr>
          <p:cNvCxnSpPr/>
          <p:nvPr/>
        </p:nvCxnSpPr>
        <p:spPr>
          <a:xfrm>
            <a:off x="1046094" y="839477"/>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48379" y="837984"/>
            <a:ext cx="3660401" cy="2800767"/>
          </a:xfrm>
          <a:prstGeom prst="rect">
            <a:avLst/>
          </a:prstGeom>
        </p:spPr>
        <p:txBody>
          <a:bodyPr wrap="square">
            <a:spAutoFit/>
          </a:bodyPr>
          <a:lstStyle>
            <a:defPPr>
              <a:defRPr lang="zh-CN"/>
            </a:defPPr>
            <a:lvl1pPr algn="ctr">
              <a:defRPr sz="3600" b="1">
                <a:solidFill>
                  <a:srgbClr val="48B49C"/>
                </a:solidFill>
                <a:latin typeface="微软雅黑" panose="020B0503020204020204" pitchFamily="34" charset="-122"/>
                <a:ea typeface="微软雅黑" panose="020B0503020204020204" pitchFamily="34" charset="-122"/>
                <a:cs typeface="Open Sans" pitchFamily="34" charset="0"/>
              </a:defRPr>
            </a:lvl1pPr>
          </a:lstStyle>
          <a:p>
            <a:r>
              <a:rPr lang="zh-CN" altLang="en-US" sz="4400" dirty="0"/>
              <a:t>职</a:t>
            </a:r>
            <a:endParaRPr lang="en-US" altLang="zh-CN" sz="4400" dirty="0"/>
          </a:p>
          <a:p>
            <a:r>
              <a:rPr lang="zh-CN" altLang="en-US" sz="4400" dirty="0"/>
              <a:t>业</a:t>
            </a:r>
            <a:endParaRPr lang="en-US" altLang="zh-CN" sz="4400" dirty="0"/>
          </a:p>
          <a:p>
            <a:r>
              <a:rPr lang="zh-CN" altLang="en-US" sz="4400" dirty="0"/>
              <a:t>素</a:t>
            </a:r>
            <a:endParaRPr lang="en-US" altLang="zh-CN" sz="4400" dirty="0"/>
          </a:p>
          <a:p>
            <a:r>
              <a:rPr lang="zh-CN" altLang="en-US" sz="4400" dirty="0"/>
              <a:t>养</a:t>
            </a:r>
            <a:endParaRPr lang="zh-CN" altLang="en-US" sz="4400" dirty="0"/>
          </a:p>
        </p:txBody>
      </p:sp>
    </p:spTree>
    <p:extLst>
      <p:ext uri="{BB962C8B-B14F-4D97-AF65-F5344CB8AC3E}">
        <p14:creationId xmlns:p14="http://schemas.microsoft.com/office/powerpoint/2010/main" val="2906265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电子商务人才的工匠精神</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4538823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101" y="617199"/>
            <a:ext cx="7620247" cy="1108819"/>
            <a:chOff x="4410895" y="639078"/>
            <a:chExt cx="3453896" cy="1108819"/>
          </a:xfrm>
        </p:grpSpPr>
        <p:sp>
          <p:nvSpPr>
            <p:cNvPr id="3" name="文本框 31"/>
            <p:cNvSpPr>
              <a:spLocks noChangeArrowheads="1"/>
            </p:cNvSpPr>
            <p:nvPr/>
          </p:nvSpPr>
          <p:spPr bwMode="auto">
            <a:xfrm>
              <a:off x="4410895" y="639078"/>
              <a:ext cx="3453896" cy="74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914036" fontAlgn="base">
                <a:lnSpc>
                  <a:spcPct val="150000"/>
                </a:lnSpc>
                <a:spcBef>
                  <a:spcPct val="0"/>
                </a:spcBef>
                <a:spcAft>
                  <a:spcPct val="0"/>
                </a:spcAft>
              </a:pPr>
              <a:r>
                <a:rPr lang="zh-CN" altLang="en-US" sz="3200" dirty="0">
                  <a:solidFill>
                    <a:schemeClr val="tx1">
                      <a:lumMod val="75000"/>
                      <a:lumOff val="25000"/>
                    </a:schemeClr>
                  </a:solidFill>
                  <a:latin typeface="Impact" pitchFamily="34" charset="0"/>
                  <a:ea typeface="微软雅黑" pitchFamily="34" charset="-122"/>
                  <a:cs typeface="宋体" pitchFamily="2" charset="-122"/>
                </a:rPr>
                <a:t>电商专业人才的工匠精神内容</a:t>
              </a:r>
            </a:p>
          </p:txBody>
        </p:sp>
        <p:grpSp>
          <p:nvGrpSpPr>
            <p:cNvPr id="5" name="组合 4"/>
            <p:cNvGrpSpPr/>
            <p:nvPr/>
          </p:nvGrpSpPr>
          <p:grpSpPr>
            <a:xfrm>
              <a:off x="4763708" y="1639897"/>
              <a:ext cx="2762864" cy="108000"/>
              <a:chOff x="701130" y="2587766"/>
              <a:chExt cx="7708397" cy="46609"/>
            </a:xfrm>
          </p:grpSpPr>
          <p:sp>
            <p:nvSpPr>
              <p:cNvPr id="6" name="Rectangle 4"/>
              <p:cNvSpPr/>
              <p:nvPr/>
            </p:nvSpPr>
            <p:spPr>
              <a:xfrm>
                <a:off x="701130" y="2587766"/>
                <a:ext cx="1538998" cy="46609"/>
              </a:xfrm>
              <a:prstGeom prst="rect">
                <a:avLst/>
              </a:prstGeom>
              <a:solidFill>
                <a:srgbClr val="202F3D"/>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7" name="Rectangle 5"/>
              <p:cNvSpPr/>
              <p:nvPr/>
            </p:nvSpPr>
            <p:spPr>
              <a:xfrm>
                <a:off x="2220148" y="2587766"/>
                <a:ext cx="1538998" cy="46609"/>
              </a:xfrm>
              <a:prstGeom prst="rect">
                <a:avLst/>
              </a:prstGeom>
              <a:solidFill>
                <a:srgbClr val="1C9494"/>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8" name="Rectangle 6"/>
              <p:cNvSpPr/>
              <p:nvPr/>
            </p:nvSpPr>
            <p:spPr>
              <a:xfrm>
                <a:off x="3770278" y="2587766"/>
                <a:ext cx="1538998" cy="46609"/>
              </a:xfrm>
              <a:prstGeom prst="rect">
                <a:avLst/>
              </a:prstGeom>
              <a:solidFill>
                <a:srgbClr val="7CB554"/>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9" name="Rectangle 7"/>
              <p:cNvSpPr/>
              <p:nvPr/>
            </p:nvSpPr>
            <p:spPr>
              <a:xfrm>
                <a:off x="5320403" y="2587766"/>
                <a:ext cx="1538998" cy="46609"/>
              </a:xfrm>
              <a:prstGeom prst="rect">
                <a:avLst/>
              </a:prstGeom>
              <a:solidFill>
                <a:srgbClr val="FAC14D"/>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10" name="Rectangle 8"/>
              <p:cNvSpPr/>
              <p:nvPr/>
            </p:nvSpPr>
            <p:spPr>
              <a:xfrm>
                <a:off x="6870529" y="2587766"/>
                <a:ext cx="1538998" cy="46609"/>
              </a:xfrm>
              <a:prstGeom prst="rect">
                <a:avLst/>
              </a:prstGeom>
              <a:solidFill>
                <a:srgbClr val="F95647"/>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grpSp>
      </p:grpSp>
      <p:sp>
        <p:nvSpPr>
          <p:cNvPr id="12" name="Rectangle 4"/>
          <p:cNvSpPr/>
          <p:nvPr/>
        </p:nvSpPr>
        <p:spPr>
          <a:xfrm>
            <a:off x="315371" y="2322992"/>
            <a:ext cx="2888992" cy="2891667"/>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 name="Rectangle 5"/>
          <p:cNvSpPr/>
          <p:nvPr/>
        </p:nvSpPr>
        <p:spPr>
          <a:xfrm>
            <a:off x="3208105" y="2322992"/>
            <a:ext cx="2888992" cy="2891667"/>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4" name="Rectangle 6"/>
          <p:cNvSpPr/>
          <p:nvPr/>
        </p:nvSpPr>
        <p:spPr>
          <a:xfrm>
            <a:off x="6097097" y="2322992"/>
            <a:ext cx="2888992" cy="2891667"/>
          </a:xfrm>
          <a:prstGeom prst="rect">
            <a:avLst/>
          </a:prstGeom>
          <a:solidFill>
            <a:srgbClr val="FAC14D"/>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5" name="Rectangle 7"/>
          <p:cNvSpPr/>
          <p:nvPr/>
        </p:nvSpPr>
        <p:spPr>
          <a:xfrm>
            <a:off x="8986089" y="2322992"/>
            <a:ext cx="2888992" cy="2891667"/>
          </a:xfrm>
          <a:prstGeom prst="rect">
            <a:avLst/>
          </a:prstGeom>
          <a:solidFill>
            <a:srgbClr val="F95647"/>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6" name="Freeform 27"/>
          <p:cNvSpPr>
            <a:spLocks noChangeAspect="1" noEditPoints="1"/>
          </p:cNvSpPr>
          <p:nvPr/>
        </p:nvSpPr>
        <p:spPr bwMode="auto">
          <a:xfrm>
            <a:off x="4313971" y="2962657"/>
            <a:ext cx="677259" cy="484413"/>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ysClr val="window" lastClr="FFFFFF"/>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alpha val="75000"/>
                </a:sysClr>
              </a:solidFill>
            </a:endParaRPr>
          </a:p>
        </p:txBody>
      </p:sp>
      <p:sp>
        <p:nvSpPr>
          <p:cNvPr id="17" name="Freeform 24"/>
          <p:cNvSpPr>
            <a:spLocks noChangeAspect="1" noEditPoints="1"/>
          </p:cNvSpPr>
          <p:nvPr/>
        </p:nvSpPr>
        <p:spPr bwMode="auto">
          <a:xfrm>
            <a:off x="9980332" y="2970865"/>
            <a:ext cx="900505" cy="467995"/>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ysClr val="window" lastClr="FFFFFF"/>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rgbClr val="202F3D">
                  <a:lumMod val="60000"/>
                  <a:lumOff val="40000"/>
                </a:srgbClr>
              </a:solidFill>
            </a:endParaRPr>
          </a:p>
        </p:txBody>
      </p:sp>
      <p:grpSp>
        <p:nvGrpSpPr>
          <p:cNvPr id="18" name="Group 10"/>
          <p:cNvGrpSpPr>
            <a:grpSpLocks noChangeAspect="1"/>
          </p:cNvGrpSpPr>
          <p:nvPr/>
        </p:nvGrpSpPr>
        <p:grpSpPr>
          <a:xfrm>
            <a:off x="1369474" y="2874071"/>
            <a:ext cx="776256" cy="684035"/>
            <a:chOff x="6040049" y="4182118"/>
            <a:chExt cx="521619" cy="459224"/>
          </a:xfrm>
          <a:solidFill>
            <a:sysClr val="window" lastClr="FFFFFF"/>
          </a:solidFill>
        </p:grpSpPr>
        <p:sp>
          <p:nvSpPr>
            <p:cNvPr id="1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2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2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2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2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grpSp>
      <p:grpSp>
        <p:nvGrpSpPr>
          <p:cNvPr id="24" name="Group 16"/>
          <p:cNvGrpSpPr/>
          <p:nvPr/>
        </p:nvGrpSpPr>
        <p:grpSpPr>
          <a:xfrm>
            <a:off x="7129766" y="2856024"/>
            <a:ext cx="813007" cy="605075"/>
            <a:chOff x="5838825" y="2538413"/>
            <a:chExt cx="490538" cy="396874"/>
          </a:xfrm>
          <a:solidFill>
            <a:sysClr val="window" lastClr="FFFFFF"/>
          </a:solidFill>
        </p:grpSpPr>
        <p:sp>
          <p:nvSpPr>
            <p:cNvPr id="25" name="Freeform 17"/>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sp>
          <p:nvSpPr>
            <p:cNvPr id="26"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sp>
          <p:nvSpPr>
            <p:cNvPr id="27"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grpSp>
      <p:sp>
        <p:nvSpPr>
          <p:cNvPr id="40" name="文本框 39"/>
          <p:cNvSpPr txBox="1"/>
          <p:nvPr/>
        </p:nvSpPr>
        <p:spPr>
          <a:xfrm>
            <a:off x="806617" y="3700713"/>
            <a:ext cx="1913985"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产品理解维度</a:t>
            </a:r>
          </a:p>
        </p:txBody>
      </p:sp>
      <p:sp>
        <p:nvSpPr>
          <p:cNvPr id="42" name="文本框 41"/>
          <p:cNvSpPr txBox="1"/>
          <p:nvPr/>
        </p:nvSpPr>
        <p:spPr>
          <a:xfrm>
            <a:off x="3691866" y="3700713"/>
            <a:ext cx="1913985"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职业情商维度</a:t>
            </a:r>
          </a:p>
        </p:txBody>
      </p:sp>
      <p:sp>
        <p:nvSpPr>
          <p:cNvPr id="43" name="文本框 42"/>
          <p:cNvSpPr txBox="1"/>
          <p:nvPr/>
        </p:nvSpPr>
        <p:spPr>
          <a:xfrm>
            <a:off x="6583299" y="3703256"/>
            <a:ext cx="1913985"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艺术能力维度</a:t>
            </a:r>
          </a:p>
        </p:txBody>
      </p:sp>
      <p:sp>
        <p:nvSpPr>
          <p:cNvPr id="44" name="文本框 43"/>
          <p:cNvSpPr txBox="1"/>
          <p:nvPr/>
        </p:nvSpPr>
        <p:spPr>
          <a:xfrm>
            <a:off x="9473591" y="3703256"/>
            <a:ext cx="1913985"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自我认知维度</a:t>
            </a:r>
          </a:p>
        </p:txBody>
      </p:sp>
      <p:sp>
        <p:nvSpPr>
          <p:cNvPr id="45" name="文本框 44"/>
          <p:cNvSpPr txBox="1"/>
          <p:nvPr/>
        </p:nvSpPr>
        <p:spPr>
          <a:xfrm>
            <a:off x="435819" y="4100823"/>
            <a:ext cx="2655581" cy="954107"/>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对于经营的产品或服务品质一丝不苟，不断要求用户体验精益求精，拥有行业创新能力，以及清晰的市场定位</a:t>
            </a:r>
          </a:p>
        </p:txBody>
      </p:sp>
      <p:sp>
        <p:nvSpPr>
          <p:cNvPr id="46" name="文本框 45"/>
          <p:cNvSpPr txBox="1"/>
          <p:nvPr/>
        </p:nvSpPr>
        <p:spPr>
          <a:xfrm>
            <a:off x="3324811" y="4102937"/>
            <a:ext cx="2655581" cy="954107"/>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享受电商工作带来的愉悦感，耐心从事电商基础工作，专注于每一个细节，坚持不懈地做好电商行业的各个领域</a:t>
            </a:r>
          </a:p>
        </p:txBody>
      </p:sp>
      <p:sp>
        <p:nvSpPr>
          <p:cNvPr id="47" name="文本框 46"/>
          <p:cNvSpPr txBox="1"/>
          <p:nvPr/>
        </p:nvSpPr>
        <p:spPr>
          <a:xfrm>
            <a:off x="6213802" y="4100823"/>
            <a:ext cx="2655581" cy="954107"/>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首先必须秉承客户至上的思维进行电商行业内的艺术理解，对产品、网页、品牌形象等进行艺术设计和艺术氛围引导</a:t>
            </a:r>
          </a:p>
        </p:txBody>
      </p:sp>
      <p:sp>
        <p:nvSpPr>
          <p:cNvPr id="48" name="文本框 47"/>
          <p:cNvSpPr txBox="1"/>
          <p:nvPr/>
        </p:nvSpPr>
        <p:spPr>
          <a:xfrm>
            <a:off x="9104306" y="4100823"/>
            <a:ext cx="2655581" cy="954107"/>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平心静气从事电商领域的工作，既要有职业规划，同时又要淡泊名利，注重自我修养和积累，熟悉电商行业规律</a:t>
            </a:r>
          </a:p>
        </p:txBody>
      </p:sp>
      <p:sp>
        <p:nvSpPr>
          <p:cNvPr id="50" name="矩形 49"/>
          <p:cNvSpPr/>
          <p:nvPr/>
        </p:nvSpPr>
        <p:spPr>
          <a:xfrm>
            <a:off x="1613722" y="5490471"/>
            <a:ext cx="8963003" cy="892552"/>
          </a:xfrm>
          <a:prstGeom prst="rect">
            <a:avLst/>
          </a:prstGeom>
        </p:spPr>
        <p:txBody>
          <a:bodyPr wrap="square">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rPr>
              <a:t>电商人才工匠精神总结</a:t>
            </a:r>
            <a:endParaRPr lang="en-US" altLang="zh-CN" sz="1600" b="1"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电子商务专业人才的工匠精神，实际上就是在电商的领域内，专注于自身的工作与责任，不断雕琢与创新，做好电商行业引领，产出高品质的电子商务理念与模式，引导社会对电子商务行业的美誉度。</a:t>
            </a:r>
            <a:endParaRPr lang="zh-CN" altLang="en-US" sz="1400" dirty="0"/>
          </a:p>
        </p:txBody>
      </p:sp>
    </p:spTree>
    <p:extLst>
      <p:ext uri="{BB962C8B-B14F-4D97-AF65-F5344CB8AC3E}">
        <p14:creationId xmlns:p14="http://schemas.microsoft.com/office/powerpoint/2010/main" val="2119969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149" y="650091"/>
            <a:ext cx="7620247" cy="1169450"/>
            <a:chOff x="4411248" y="578447"/>
            <a:chExt cx="3453896" cy="1169450"/>
          </a:xfrm>
        </p:grpSpPr>
        <p:sp>
          <p:nvSpPr>
            <p:cNvPr id="3" name="文本框 31"/>
            <p:cNvSpPr>
              <a:spLocks noChangeArrowheads="1"/>
            </p:cNvSpPr>
            <p:nvPr/>
          </p:nvSpPr>
          <p:spPr bwMode="auto">
            <a:xfrm>
              <a:off x="4411248" y="578447"/>
              <a:ext cx="3453896" cy="83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914036" fontAlgn="base">
                <a:lnSpc>
                  <a:spcPct val="150000"/>
                </a:lnSpc>
                <a:spcBef>
                  <a:spcPct val="0"/>
                </a:spcBef>
                <a:spcAft>
                  <a:spcPct val="0"/>
                </a:spcAft>
              </a:pPr>
              <a:r>
                <a:rPr lang="zh-CN" altLang="en-US" sz="3200" dirty="0">
                  <a:solidFill>
                    <a:schemeClr val="tx1">
                      <a:lumMod val="75000"/>
                      <a:lumOff val="25000"/>
                    </a:schemeClr>
                  </a:solidFill>
                  <a:latin typeface="Impact" pitchFamily="34" charset="0"/>
                  <a:ea typeface="微软雅黑" pitchFamily="34" charset="-122"/>
                  <a:cs typeface="宋体" pitchFamily="2" charset="-122"/>
                </a:rPr>
                <a:t>电商专业人才工匠精神的塑造方式</a:t>
              </a:r>
            </a:p>
          </p:txBody>
        </p:sp>
        <p:grpSp>
          <p:nvGrpSpPr>
            <p:cNvPr id="5" name="组合 4"/>
            <p:cNvGrpSpPr/>
            <p:nvPr/>
          </p:nvGrpSpPr>
          <p:grpSpPr>
            <a:xfrm>
              <a:off x="4763708" y="1639897"/>
              <a:ext cx="2762864" cy="108000"/>
              <a:chOff x="701130" y="2587766"/>
              <a:chExt cx="7708397" cy="46609"/>
            </a:xfrm>
          </p:grpSpPr>
          <p:sp>
            <p:nvSpPr>
              <p:cNvPr id="6" name="Rectangle 4"/>
              <p:cNvSpPr/>
              <p:nvPr/>
            </p:nvSpPr>
            <p:spPr>
              <a:xfrm>
                <a:off x="701130" y="2587766"/>
                <a:ext cx="1538998" cy="46609"/>
              </a:xfrm>
              <a:prstGeom prst="rect">
                <a:avLst/>
              </a:prstGeom>
              <a:solidFill>
                <a:srgbClr val="202F3D"/>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7" name="Rectangle 5"/>
              <p:cNvSpPr/>
              <p:nvPr/>
            </p:nvSpPr>
            <p:spPr>
              <a:xfrm>
                <a:off x="2220148" y="2587766"/>
                <a:ext cx="1538998" cy="46609"/>
              </a:xfrm>
              <a:prstGeom prst="rect">
                <a:avLst/>
              </a:prstGeom>
              <a:solidFill>
                <a:srgbClr val="1C9494"/>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8" name="Rectangle 6"/>
              <p:cNvSpPr/>
              <p:nvPr/>
            </p:nvSpPr>
            <p:spPr>
              <a:xfrm>
                <a:off x="3770278" y="2587766"/>
                <a:ext cx="1538998" cy="46609"/>
              </a:xfrm>
              <a:prstGeom prst="rect">
                <a:avLst/>
              </a:prstGeom>
              <a:solidFill>
                <a:srgbClr val="7CB554"/>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9" name="Rectangle 7"/>
              <p:cNvSpPr/>
              <p:nvPr/>
            </p:nvSpPr>
            <p:spPr>
              <a:xfrm>
                <a:off x="5320403" y="2587766"/>
                <a:ext cx="1538998" cy="46609"/>
              </a:xfrm>
              <a:prstGeom prst="rect">
                <a:avLst/>
              </a:prstGeom>
              <a:solidFill>
                <a:srgbClr val="FAC14D"/>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10" name="Rectangle 8"/>
              <p:cNvSpPr/>
              <p:nvPr/>
            </p:nvSpPr>
            <p:spPr>
              <a:xfrm>
                <a:off x="6870529" y="2587766"/>
                <a:ext cx="1538998" cy="46609"/>
              </a:xfrm>
              <a:prstGeom prst="rect">
                <a:avLst/>
              </a:prstGeom>
              <a:solidFill>
                <a:srgbClr val="F95647"/>
              </a:solidFill>
              <a:ln w="6350" cap="flat" cmpd="sng" algn="ctr">
                <a:noFill/>
                <a:prstDash val="solid"/>
                <a:miter lim="800000"/>
              </a:ln>
              <a:effectLst/>
            </p:spPr>
            <p:txBody>
              <a:bodyPr lIns="68570" tIns="34287" rIns="68570" bIns="34287" rtlCol="0" anchor="ctr"/>
              <a:lstStyle/>
              <a:p>
                <a:pPr algn="ctr" defTabSz="914036">
                  <a:lnSpc>
                    <a:spcPct val="150000"/>
                  </a:lnSpc>
                </a:pPr>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grpSp>
      </p:grpSp>
      <p:pic>
        <p:nvPicPr>
          <p:cNvPr id="12" name="图片 1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95273" y="2450091"/>
            <a:ext cx="1800000" cy="1800000"/>
          </a:xfrm>
          <a:prstGeom prst="rect">
            <a:avLst/>
          </a:prstGeom>
          <a:ln>
            <a:noFill/>
          </a:ln>
          <a:effectLst>
            <a:outerShdw blurRad="190500" algn="tl" rotWithShape="0">
              <a:srgbClr val="000000">
                <a:alpha val="70000"/>
              </a:srgbClr>
            </a:outerShdw>
          </a:effectLst>
        </p:spPr>
      </p:pic>
      <p:pic>
        <p:nvPicPr>
          <p:cNvPr id="18" name="图片 17"/>
          <p:cNvPicPr>
            <a:picLocks/>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13443" r="20633"/>
          <a:stretch/>
        </p:blipFill>
        <p:spPr>
          <a:xfrm>
            <a:off x="2495273" y="4250091"/>
            <a:ext cx="1800000" cy="1800000"/>
          </a:xfrm>
          <a:prstGeom prst="rect">
            <a:avLst/>
          </a:prstGeom>
          <a:ln>
            <a:noFill/>
          </a:ln>
          <a:effectLst>
            <a:outerShdw blurRad="190500" algn="tl" rotWithShape="0">
              <a:srgbClr val="000000">
                <a:alpha val="70000"/>
              </a:srgbClr>
            </a:outerShdw>
          </a:effectLst>
        </p:spPr>
      </p:pic>
      <p:pic>
        <p:nvPicPr>
          <p:cNvPr id="19" name="图片 18"/>
          <p:cNvPicPr>
            <a:picLocks/>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19973" r="20324"/>
          <a:stretch/>
        </p:blipFill>
        <p:spPr>
          <a:xfrm>
            <a:off x="4295273" y="2450091"/>
            <a:ext cx="1800000" cy="1800000"/>
          </a:xfrm>
          <a:prstGeom prst="rect">
            <a:avLst/>
          </a:prstGeom>
          <a:ln>
            <a:noFill/>
          </a:ln>
          <a:effectLst>
            <a:outerShdw blurRad="190500" algn="tl" rotWithShape="0">
              <a:srgbClr val="000000">
                <a:alpha val="70000"/>
              </a:srgbClr>
            </a:outerShdw>
          </a:effectLst>
        </p:spPr>
      </p:pic>
      <p:pic>
        <p:nvPicPr>
          <p:cNvPr id="20" name="图片 19"/>
          <p:cNvPicPr>
            <a:picLocks/>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095273" y="4250091"/>
            <a:ext cx="1800000" cy="1800000"/>
          </a:xfrm>
          <a:prstGeom prst="rect">
            <a:avLst/>
          </a:prstGeom>
          <a:ln>
            <a:noFill/>
          </a:ln>
          <a:effectLst>
            <a:outerShdw blurRad="190500" algn="tl" rotWithShape="0">
              <a:srgbClr val="000000">
                <a:alpha val="70000"/>
              </a:srgbClr>
            </a:outerShdw>
          </a:effectLst>
        </p:spPr>
      </p:pic>
      <p:pic>
        <p:nvPicPr>
          <p:cNvPr id="21" name="图片 20"/>
          <p:cNvPicPr>
            <a:picLocks/>
          </p:cNvPicPr>
          <p:nvPr/>
        </p:nvPicPr>
        <p:blipFill rotWithShape="1">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l="12696" r="11947"/>
          <a:stretch/>
        </p:blipFill>
        <p:spPr>
          <a:xfrm>
            <a:off x="7889344" y="2450091"/>
            <a:ext cx="1800000" cy="1800000"/>
          </a:xfrm>
          <a:prstGeom prst="rect">
            <a:avLst/>
          </a:prstGeom>
          <a:ln>
            <a:noFill/>
          </a:ln>
          <a:effectLst>
            <a:outerShdw blurRad="190500" algn="tl" rotWithShape="0">
              <a:srgbClr val="000000">
                <a:alpha val="70000"/>
              </a:srgbClr>
            </a:outerShdw>
          </a:effectLst>
        </p:spPr>
      </p:pic>
      <p:pic>
        <p:nvPicPr>
          <p:cNvPr id="22" name="图片 21"/>
          <p:cNvPicPr>
            <a:picLocks/>
          </p:cNvPicPr>
          <p:nvPr/>
        </p:nvPicPr>
        <p:blipFill rotWithShape="1">
          <a:blip r:embed="rId8">
            <a:duotone>
              <a:schemeClr val="accent3">
                <a:shade val="45000"/>
                <a:satMod val="135000"/>
              </a:schemeClr>
              <a:prstClr val="white"/>
            </a:duotone>
            <a:extLst>
              <a:ext uri="{28A0092B-C50C-407E-A947-70E740481C1C}">
                <a14:useLocalDpi xmlns:a14="http://schemas.microsoft.com/office/drawing/2010/main" val="0"/>
              </a:ext>
            </a:extLst>
          </a:blip>
          <a:srcRect r="42811"/>
          <a:stretch/>
        </p:blipFill>
        <p:spPr>
          <a:xfrm>
            <a:off x="9689344" y="4250091"/>
            <a:ext cx="1800000" cy="1800000"/>
          </a:xfrm>
          <a:prstGeom prst="rect">
            <a:avLst/>
          </a:prstGeom>
          <a:ln>
            <a:noFill/>
          </a:ln>
          <a:effectLst>
            <a:outerShdw blurRad="190500" algn="tl" rotWithShape="0">
              <a:srgbClr val="000000">
                <a:alpha val="70000"/>
              </a:srgbClr>
            </a:outerShdw>
          </a:effectLst>
        </p:spPr>
      </p:pic>
      <p:sp>
        <p:nvSpPr>
          <p:cNvPr id="23" name="矩形 22"/>
          <p:cNvSpPr>
            <a:spLocks noChangeAspect="1"/>
          </p:cNvSpPr>
          <p:nvPr/>
        </p:nvSpPr>
        <p:spPr>
          <a:xfrm>
            <a:off x="692309" y="4250091"/>
            <a:ext cx="1800000" cy="1800000"/>
          </a:xfrm>
          <a:prstGeom prst="rect">
            <a:avLst/>
          </a:prstGeom>
          <a:solidFill>
            <a:srgbClr val="EFA2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创新能力</a:t>
            </a:r>
            <a:endParaRPr lang="en-US" altLang="zh-CN"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积极参加</a:t>
            </a:r>
            <a:r>
              <a:rPr lang="zh-CN" altLang="zh-CN" sz="1200" dirty="0">
                <a:latin typeface="微软雅黑" panose="020B0503020204020204" pitchFamily="34" charset="-122"/>
                <a:ea typeface="微软雅黑" panose="020B0503020204020204" pitchFamily="34" charset="-122"/>
              </a:rPr>
              <a:t>创新课程，同时</a:t>
            </a:r>
            <a:r>
              <a:rPr lang="zh-CN" altLang="en-US" sz="1200" dirty="0">
                <a:latin typeface="微软雅黑" panose="020B0503020204020204" pitchFamily="34" charset="-122"/>
                <a:ea typeface="微软雅黑" panose="020B0503020204020204" pitchFamily="34" charset="-122"/>
              </a:rPr>
              <a:t>积极参与</a:t>
            </a:r>
            <a:r>
              <a:rPr lang="zh-CN" altLang="zh-CN" sz="1200" dirty="0">
                <a:latin typeface="微软雅黑" panose="020B0503020204020204" pitchFamily="34" charset="-122"/>
                <a:ea typeface="微软雅黑" panose="020B0503020204020204" pitchFamily="34" charset="-122"/>
              </a:rPr>
              <a:t>技能竞赛，结合第一、第二课堂重点培养创新能力</a:t>
            </a:r>
            <a:endParaRPr lang="zh-CN" altLang="en-US" sz="1200" dirty="0">
              <a:latin typeface="微软雅黑" panose="020B0503020204020204" pitchFamily="34" charset="-122"/>
              <a:ea typeface="微软雅黑" panose="020B0503020204020204" pitchFamily="34" charset="-122"/>
            </a:endParaRPr>
          </a:p>
        </p:txBody>
      </p:sp>
      <p:sp>
        <p:nvSpPr>
          <p:cNvPr id="24" name="矩形 23"/>
          <p:cNvSpPr>
            <a:spLocks noChangeAspect="1"/>
          </p:cNvSpPr>
          <p:nvPr/>
        </p:nvSpPr>
        <p:spPr>
          <a:xfrm>
            <a:off x="2498237" y="2450091"/>
            <a:ext cx="1800000" cy="1800000"/>
          </a:xfrm>
          <a:prstGeom prst="rect">
            <a:avLst/>
          </a:prstGeom>
          <a:solidFill>
            <a:srgbClr val="6ED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审美意识</a:t>
            </a:r>
            <a:endParaRPr lang="en-US" altLang="zh-CN"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积极参与</a:t>
            </a:r>
            <a:r>
              <a:rPr lang="zh-CN" altLang="zh-CN" sz="1200" dirty="0">
                <a:latin typeface="微软雅黑" panose="020B0503020204020204" pitchFamily="34" charset="-122"/>
                <a:ea typeface="微软雅黑" panose="020B0503020204020204" pitchFamily="34" charset="-122"/>
              </a:rPr>
              <a:t>艺术类、鉴赏类选修课程，</a:t>
            </a:r>
            <a:r>
              <a:rPr lang="zh-CN" altLang="en-US" sz="1200" dirty="0">
                <a:latin typeface="微软雅黑" panose="020B0503020204020204" pitchFamily="34" charset="-122"/>
                <a:ea typeface="微软雅黑" panose="020B0503020204020204" pitchFamily="34" charset="-122"/>
              </a:rPr>
              <a:t>通过对美的学习，</a:t>
            </a:r>
            <a:r>
              <a:rPr lang="zh-CN" altLang="zh-CN" sz="1200" dirty="0">
                <a:latin typeface="微软雅黑" panose="020B0503020204020204" pitchFamily="34" charset="-122"/>
                <a:ea typeface="微软雅黑" panose="020B0503020204020204" pitchFamily="34" charset="-122"/>
              </a:rPr>
              <a:t>重点培养审美意识</a:t>
            </a:r>
            <a:r>
              <a:rPr lang="zh-CN" altLang="en-US" sz="1200" dirty="0">
                <a:latin typeface="微软雅黑" panose="020B0503020204020204" pitchFamily="34" charset="-122"/>
                <a:ea typeface="微软雅黑" panose="020B0503020204020204" pitchFamily="34" charset="-122"/>
              </a:rPr>
              <a:t>和美的创造能力</a:t>
            </a:r>
            <a:endParaRPr lang="zh-CN" altLang="en-US" dirty="0">
              <a:latin typeface="微软雅黑" panose="020B0503020204020204" pitchFamily="34" charset="-122"/>
              <a:ea typeface="微软雅黑" panose="020B0503020204020204" pitchFamily="34" charset="-122"/>
            </a:endParaRPr>
          </a:p>
        </p:txBody>
      </p:sp>
      <p:sp>
        <p:nvSpPr>
          <p:cNvPr id="25" name="矩形 24"/>
          <p:cNvSpPr>
            <a:spLocks noChangeAspect="1"/>
          </p:cNvSpPr>
          <p:nvPr/>
        </p:nvSpPr>
        <p:spPr>
          <a:xfrm>
            <a:off x="4295273" y="4262105"/>
            <a:ext cx="1800000" cy="1800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专注力</a:t>
            </a:r>
            <a:endParaRPr lang="en-US" altLang="zh-CN"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珍惜每次</a:t>
            </a:r>
            <a:r>
              <a:rPr lang="zh-CN" altLang="zh-CN" sz="1200" dirty="0">
                <a:latin typeface="微软雅黑" panose="020B0503020204020204" pitchFamily="34" charset="-122"/>
                <a:ea typeface="微软雅黑" panose="020B0503020204020204" pitchFamily="34" charset="-122"/>
              </a:rPr>
              <a:t>素质拓展</a:t>
            </a:r>
            <a:r>
              <a:rPr lang="zh-CN" altLang="en-US" sz="1200" dirty="0">
                <a:latin typeface="微软雅黑" panose="020B0503020204020204" pitchFamily="34" charset="-122"/>
                <a:ea typeface="微软雅黑" panose="020B0503020204020204" pitchFamily="34" charset="-122"/>
              </a:rPr>
              <a:t>能力</a:t>
            </a:r>
            <a:r>
              <a:rPr lang="zh-CN" altLang="zh-CN" sz="1200" dirty="0">
                <a:latin typeface="微软雅黑" panose="020B0503020204020204" pitchFamily="34" charset="-122"/>
                <a:ea typeface="微软雅黑" panose="020B0503020204020204" pitchFamily="34" charset="-122"/>
              </a:rPr>
              <a:t>课程，</a:t>
            </a:r>
            <a:r>
              <a:rPr lang="zh-CN" altLang="en-US" sz="1200" dirty="0">
                <a:latin typeface="微软雅黑" panose="020B0503020204020204" pitchFamily="34" charset="-122"/>
                <a:ea typeface="微软雅黑" panose="020B0503020204020204" pitchFamily="34" charset="-122"/>
              </a:rPr>
              <a:t>侧重</a:t>
            </a:r>
            <a:r>
              <a:rPr lang="zh-CN" altLang="zh-CN" sz="1200" dirty="0">
                <a:latin typeface="微软雅黑" panose="020B0503020204020204" pitchFamily="34" charset="-122"/>
                <a:ea typeface="微软雅黑" panose="020B0503020204020204" pitchFamily="34" charset="-122"/>
              </a:rPr>
              <a:t>注意力培训</a:t>
            </a:r>
            <a:r>
              <a:rPr lang="zh-CN" altLang="en-US" sz="1200" dirty="0">
                <a:latin typeface="微软雅黑" panose="020B0503020204020204" pitchFamily="34" charset="-122"/>
                <a:ea typeface="微软雅黑" panose="020B0503020204020204" pitchFamily="34" charset="-122"/>
              </a:rPr>
              <a:t>以及</a:t>
            </a:r>
            <a:r>
              <a:rPr lang="zh-CN" altLang="zh-CN" sz="1200" dirty="0">
                <a:latin typeface="微软雅黑" panose="020B0503020204020204" pitchFamily="34" charset="-122"/>
                <a:ea typeface="微软雅黑" panose="020B0503020204020204" pitchFamily="34" charset="-122"/>
              </a:rPr>
              <a:t>专注力</a:t>
            </a:r>
            <a:r>
              <a:rPr lang="zh-CN" altLang="en-US" sz="1200" dirty="0">
                <a:latin typeface="微软雅黑" panose="020B0503020204020204" pitchFamily="34" charset="-122"/>
                <a:ea typeface="微软雅黑" panose="020B0503020204020204" pitchFamily="34" charset="-122"/>
              </a:rPr>
              <a:t>的重点培养并锻造注意力</a:t>
            </a:r>
            <a:endParaRPr lang="zh-CN" altLang="en-US" dirty="0">
              <a:latin typeface="微软雅黑" panose="020B0503020204020204" pitchFamily="34" charset="-122"/>
              <a:ea typeface="微软雅黑" panose="020B0503020204020204" pitchFamily="34" charset="-122"/>
            </a:endParaRPr>
          </a:p>
        </p:txBody>
      </p:sp>
      <p:sp>
        <p:nvSpPr>
          <p:cNvPr id="26" name="矩形 25"/>
          <p:cNvSpPr>
            <a:spLocks noChangeAspect="1"/>
          </p:cNvSpPr>
          <p:nvPr/>
        </p:nvSpPr>
        <p:spPr>
          <a:xfrm>
            <a:off x="6098237" y="2450091"/>
            <a:ext cx="1800000" cy="1800000"/>
          </a:xfrm>
          <a:prstGeom prst="rect">
            <a:avLst/>
          </a:prstGeom>
          <a:solidFill>
            <a:srgbClr val="4B8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忍耐力</a:t>
            </a:r>
            <a:endParaRPr lang="en-US" altLang="zh-CN"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积极参加</a:t>
            </a:r>
            <a:r>
              <a:rPr lang="zh-CN" altLang="zh-CN" sz="1200" dirty="0">
                <a:latin typeface="微软雅黑" panose="020B0503020204020204" pitchFamily="34" charset="-122"/>
                <a:ea typeface="微软雅黑" panose="020B0503020204020204" pitchFamily="34" charset="-122"/>
              </a:rPr>
              <a:t>高品质学生社团，</a:t>
            </a:r>
            <a:r>
              <a:rPr lang="zh-CN" altLang="en-US" sz="1200" dirty="0">
                <a:latin typeface="微软雅黑" panose="020B0503020204020204" pitchFamily="34" charset="-122"/>
                <a:ea typeface="微软雅黑" panose="020B0503020204020204" pitchFamily="34" charset="-122"/>
              </a:rPr>
              <a:t>努力</a:t>
            </a:r>
            <a:r>
              <a:rPr lang="zh-CN" altLang="zh-CN" sz="1200" dirty="0">
                <a:latin typeface="微软雅黑" panose="020B0503020204020204" pitchFamily="34" charset="-122"/>
                <a:ea typeface="微软雅黑" panose="020B0503020204020204" pitchFamily="34" charset="-122"/>
              </a:rPr>
              <a:t>营造</a:t>
            </a:r>
            <a:r>
              <a:rPr lang="zh-CN" altLang="en-US" sz="1200" dirty="0">
                <a:latin typeface="微软雅黑" panose="020B0503020204020204" pitchFamily="34" charset="-122"/>
                <a:ea typeface="微软雅黑" panose="020B0503020204020204" pitchFamily="34" charset="-122"/>
              </a:rPr>
              <a:t>社团</a:t>
            </a:r>
            <a:r>
              <a:rPr lang="zh-CN" altLang="zh-CN" sz="1200" dirty="0">
                <a:latin typeface="微软雅黑" panose="020B0503020204020204" pitchFamily="34" charset="-122"/>
                <a:ea typeface="微软雅黑" panose="020B0503020204020204" pitchFamily="34" charset="-122"/>
              </a:rPr>
              <a:t>竞争氛围，重点</a:t>
            </a:r>
            <a:r>
              <a:rPr lang="zh-CN" altLang="en-US" sz="1200" dirty="0">
                <a:latin typeface="微软雅黑" panose="020B0503020204020204" pitchFamily="34" charset="-122"/>
                <a:ea typeface="微软雅黑" panose="020B0503020204020204" pitchFamily="34" charset="-122"/>
              </a:rPr>
              <a:t>塑造</a:t>
            </a:r>
            <a:r>
              <a:rPr lang="zh-CN" altLang="zh-CN" sz="1200" dirty="0">
                <a:latin typeface="微软雅黑" panose="020B0503020204020204" pitchFamily="34" charset="-122"/>
                <a:ea typeface="微软雅黑" panose="020B0503020204020204" pitchFamily="34" charset="-122"/>
              </a:rPr>
              <a:t>心理忍耐力和钻研忍耐力</a:t>
            </a:r>
            <a:endParaRPr lang="zh-CN" altLang="en-US" dirty="0">
              <a:latin typeface="微软雅黑" panose="020B0503020204020204" pitchFamily="34" charset="-122"/>
              <a:ea typeface="微软雅黑" panose="020B0503020204020204" pitchFamily="34" charset="-122"/>
            </a:endParaRPr>
          </a:p>
        </p:txBody>
      </p:sp>
      <p:sp>
        <p:nvSpPr>
          <p:cNvPr id="27" name="矩形 26"/>
          <p:cNvSpPr>
            <a:spLocks noChangeAspect="1"/>
          </p:cNvSpPr>
          <p:nvPr/>
        </p:nvSpPr>
        <p:spPr>
          <a:xfrm>
            <a:off x="7880545" y="4250091"/>
            <a:ext cx="1800000" cy="1800000"/>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坚守意识</a:t>
            </a:r>
            <a:endParaRPr lang="en-US" altLang="zh-CN" dirty="0">
              <a:latin typeface="微软雅黑" panose="020B0503020204020204" pitchFamily="34" charset="-122"/>
              <a:ea typeface="微软雅黑" panose="020B0503020204020204" pitchFamily="34" charset="-122"/>
            </a:endParaRPr>
          </a:p>
          <a:p>
            <a:pPr algn="ctr"/>
            <a:r>
              <a:rPr lang="zh-CN" altLang="zh-CN" sz="1200" dirty="0">
                <a:latin typeface="微软雅黑" panose="020B0503020204020204" pitchFamily="34" charset="-122"/>
                <a:ea typeface="微软雅黑" panose="020B0503020204020204" pitchFamily="34" charset="-122"/>
              </a:rPr>
              <a:t>定期</a:t>
            </a:r>
            <a:r>
              <a:rPr lang="zh-CN" altLang="en-US" sz="1200" dirty="0">
                <a:latin typeface="微软雅黑" panose="020B0503020204020204" pitchFamily="34" charset="-122"/>
                <a:ea typeface="微软雅黑" panose="020B0503020204020204" pitchFamily="34" charset="-122"/>
              </a:rPr>
              <a:t>观看</a:t>
            </a:r>
            <a:r>
              <a:rPr lang="zh-CN" altLang="zh-CN" sz="1200" dirty="0">
                <a:latin typeface="微软雅黑" panose="020B0503020204020204" pitchFamily="34" charset="-122"/>
                <a:ea typeface="微软雅黑" panose="020B0503020204020204" pitchFamily="34" charset="-122"/>
              </a:rPr>
              <a:t>大国工匠</a:t>
            </a:r>
            <a:r>
              <a:rPr lang="zh-CN" altLang="en-US" sz="1200" dirty="0">
                <a:latin typeface="微软雅黑" panose="020B0503020204020204" pitchFamily="34" charset="-122"/>
                <a:ea typeface="微软雅黑" panose="020B0503020204020204" pitchFamily="34" charset="-122"/>
              </a:rPr>
              <a:t>相关</a:t>
            </a:r>
            <a:r>
              <a:rPr lang="zh-CN" altLang="zh-CN" sz="1200" dirty="0">
                <a:latin typeface="微软雅黑" panose="020B0503020204020204" pitchFamily="34" charset="-122"/>
                <a:ea typeface="微软雅黑" panose="020B0503020204020204" pitchFamily="34" charset="-122"/>
              </a:rPr>
              <a:t>视频，</a:t>
            </a:r>
            <a:r>
              <a:rPr lang="zh-CN" altLang="en-US" sz="1200" dirty="0">
                <a:latin typeface="微软雅黑" panose="020B0503020204020204" pitchFamily="34" charset="-122"/>
                <a:ea typeface="微软雅黑" panose="020B0503020204020204" pitchFamily="34" charset="-122"/>
              </a:rPr>
              <a:t>培养优秀学生以</a:t>
            </a:r>
            <a:r>
              <a:rPr lang="zh-CN" altLang="zh-CN" sz="1200" dirty="0">
                <a:latin typeface="微软雅黑" panose="020B0503020204020204" pitchFamily="34" charset="-122"/>
                <a:ea typeface="微软雅黑" panose="020B0503020204020204" pitchFamily="34" charset="-122"/>
              </a:rPr>
              <a:t>烘托工匠精神氛围，重点培养坚守意识</a:t>
            </a:r>
            <a:endParaRPr lang="zh-CN" altLang="en-US" sz="1200" dirty="0">
              <a:latin typeface="微软雅黑" panose="020B0503020204020204" pitchFamily="34" charset="-122"/>
              <a:ea typeface="微软雅黑" panose="020B0503020204020204" pitchFamily="34" charset="-122"/>
            </a:endParaRPr>
          </a:p>
        </p:txBody>
      </p:sp>
      <p:sp>
        <p:nvSpPr>
          <p:cNvPr id="28" name="矩形 27"/>
          <p:cNvSpPr>
            <a:spLocks noChangeAspect="1"/>
          </p:cNvSpPr>
          <p:nvPr/>
        </p:nvSpPr>
        <p:spPr>
          <a:xfrm>
            <a:off x="9698143" y="2450091"/>
            <a:ext cx="1800000" cy="180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微软雅黑" panose="020B0503020204020204" pitchFamily="34" charset="-122"/>
                <a:ea typeface="微软雅黑" panose="020B0503020204020204" pitchFamily="34" charset="-122"/>
              </a:rPr>
              <a:t>忠诚度</a:t>
            </a:r>
            <a:endParaRPr lang="en-US" altLang="zh-CN" dirty="0">
              <a:latin typeface="微软雅黑" panose="020B0503020204020204" pitchFamily="34" charset="-122"/>
              <a:ea typeface="微软雅黑" panose="020B0503020204020204" pitchFamily="34" charset="-122"/>
            </a:endParaRPr>
          </a:p>
          <a:p>
            <a:pPr algn="ctr"/>
            <a:r>
              <a:rPr lang="zh-CN" altLang="zh-CN" sz="1200" dirty="0">
                <a:latin typeface="微软雅黑" panose="020B0503020204020204" pitchFamily="34" charset="-122"/>
                <a:ea typeface="微软雅黑" panose="020B0503020204020204" pitchFamily="34" charset="-122"/>
              </a:rPr>
              <a:t>重新</a:t>
            </a:r>
            <a:r>
              <a:rPr lang="zh-CN" altLang="en-US" sz="1200" dirty="0">
                <a:latin typeface="微软雅黑" panose="020B0503020204020204" pitchFamily="34" charset="-122"/>
                <a:ea typeface="微软雅黑" panose="020B0503020204020204" pitchFamily="34" charset="-122"/>
              </a:rPr>
              <a:t>理解</a:t>
            </a:r>
            <a:r>
              <a:rPr lang="zh-CN" altLang="zh-CN" sz="1200" dirty="0">
                <a:latin typeface="微软雅黑" panose="020B0503020204020204" pitchFamily="34" charset="-122"/>
                <a:ea typeface="微软雅黑" panose="020B0503020204020204" pitchFamily="34" charset="-122"/>
              </a:rPr>
              <a:t>实践教学，</a:t>
            </a:r>
            <a:r>
              <a:rPr lang="zh-CN" altLang="en-US" sz="1200" dirty="0">
                <a:latin typeface="微软雅黑" panose="020B0503020204020204" pitchFamily="34" charset="-122"/>
                <a:ea typeface="微软雅黑" panose="020B0503020204020204" pitchFamily="34" charset="-122"/>
              </a:rPr>
              <a:t>适应</a:t>
            </a:r>
            <a:r>
              <a:rPr lang="zh-CN" altLang="zh-CN" sz="1200" dirty="0">
                <a:latin typeface="微软雅黑" panose="020B0503020204020204" pitchFamily="34" charset="-122"/>
                <a:ea typeface="微软雅黑" panose="020B0503020204020204" pitchFamily="34" charset="-122"/>
              </a:rPr>
              <a:t>企业文化，于顶岗实习前</a:t>
            </a:r>
            <a:r>
              <a:rPr lang="zh-CN" altLang="en-US" sz="1200" dirty="0">
                <a:latin typeface="微软雅黑" panose="020B0503020204020204" pitchFamily="34" charset="-122"/>
                <a:ea typeface="微软雅黑" panose="020B0503020204020204" pitchFamily="34" charset="-122"/>
              </a:rPr>
              <a:t>培养自身的</a:t>
            </a:r>
            <a:r>
              <a:rPr lang="zh-CN" altLang="zh-CN" sz="1200" dirty="0">
                <a:latin typeface="微软雅黑" panose="020B0503020204020204" pitchFamily="34" charset="-122"/>
                <a:ea typeface="微软雅黑" panose="020B0503020204020204" pitchFamily="34" charset="-122"/>
              </a:rPr>
              <a:t>忠诚度素养</a:t>
            </a:r>
            <a:r>
              <a:rPr lang="zh-CN" altLang="en-US" sz="1200" dirty="0">
                <a:latin typeface="微软雅黑" panose="020B0503020204020204" pitchFamily="34" charset="-122"/>
                <a:ea typeface="微软雅黑" panose="020B0503020204020204" pitchFamily="34" charset="-122"/>
              </a:rPr>
              <a:t>和职业操守</a:t>
            </a:r>
            <a:endParaRPr lang="en-US" altLang="zh-CN"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66354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53166"/>
            <a:ext cx="651568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zh-CN" altLang="en-US" sz="3200" b="1" dirty="0" smtClean="0">
                <a:solidFill>
                  <a:srgbClr val="524F6A"/>
                </a:solidFill>
                <a:latin typeface="微软雅黑" panose="020B0503020204020204" pitchFamily="34" charset="-122"/>
                <a:ea typeface="微软雅黑" panose="020B0503020204020204" pitchFamily="34" charset="-122"/>
              </a:rPr>
              <a:t>电子商务创业者及其素质</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49" y="5532407"/>
            <a:ext cx="10437669" cy="830997"/>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电子商务创业，是指利用电子商务的平台、商业模式、技术、理念、物流、客户等资源，开展的创办企业、服务公众、获得利润、立足行业的创造性活动</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1275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电子商务创业活动的特点</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16043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MH_Other_1"/>
          <p:cNvCxnSpPr/>
          <p:nvPr>
            <p:custDataLst>
              <p:tags r:id="rId2"/>
            </p:custDataLst>
          </p:nvPr>
        </p:nvCxnSpPr>
        <p:spPr>
          <a:xfrm>
            <a:off x="3146181" y="5541597"/>
            <a:ext cx="5899638" cy="0"/>
          </a:xfrm>
          <a:prstGeom prst="line">
            <a:avLst/>
          </a:prstGeom>
          <a:ln>
            <a:solidFill>
              <a:srgbClr val="A2E2D3"/>
            </a:solidFill>
          </a:ln>
        </p:spPr>
        <p:style>
          <a:lnRef idx="1">
            <a:schemeClr val="accent1"/>
          </a:lnRef>
          <a:fillRef idx="0">
            <a:schemeClr val="accent1"/>
          </a:fillRef>
          <a:effectRef idx="0">
            <a:schemeClr val="accent1"/>
          </a:effectRef>
          <a:fontRef idx="minor">
            <a:schemeClr val="tx1"/>
          </a:fontRef>
        </p:style>
      </p:cxnSp>
      <p:sp>
        <p:nvSpPr>
          <p:cNvPr id="24" name="MH_Other_2"/>
          <p:cNvSpPr/>
          <p:nvPr>
            <p:custDataLst>
              <p:tags r:id="rId3"/>
            </p:custDataLst>
          </p:nvPr>
        </p:nvSpPr>
        <p:spPr>
          <a:xfrm flipH="1">
            <a:off x="6974900" y="5092770"/>
            <a:ext cx="325316" cy="445584"/>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39" name="MH_Other_3"/>
          <p:cNvSpPr/>
          <p:nvPr>
            <p:custDataLst>
              <p:tags r:id="rId4"/>
            </p:custDataLst>
          </p:nvPr>
        </p:nvSpPr>
        <p:spPr>
          <a:xfrm flipH="1">
            <a:off x="6974900" y="482021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26A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25" name="MH_Other_4"/>
          <p:cNvSpPr/>
          <p:nvPr>
            <p:custDataLst>
              <p:tags r:id="rId5"/>
            </p:custDataLst>
          </p:nvPr>
        </p:nvSpPr>
        <p:spPr>
          <a:xfrm>
            <a:off x="6280528" y="3524916"/>
            <a:ext cx="325316" cy="2013439"/>
          </a:xfrm>
          <a:custGeom>
            <a:avLst/>
            <a:gdLst>
              <a:gd name="connsiteX0" fmla="*/ 0 w 325316"/>
              <a:gd name="connsiteY0" fmla="*/ 0 h 2013439"/>
              <a:gd name="connsiteX1" fmla="*/ 325316 w 325316"/>
              <a:gd name="connsiteY1" fmla="*/ 0 h 2013439"/>
              <a:gd name="connsiteX2" fmla="*/ 325316 w 325316"/>
              <a:gd name="connsiteY2" fmla="*/ 2013439 h 2013439"/>
              <a:gd name="connsiteX3" fmla="*/ 0 w 325316"/>
              <a:gd name="connsiteY3" fmla="*/ 2013439 h 2013439"/>
            </a:gdLst>
            <a:ahLst/>
            <a:cxnLst>
              <a:cxn ang="0">
                <a:pos x="connsiteX0" y="connsiteY0"/>
              </a:cxn>
              <a:cxn ang="0">
                <a:pos x="connsiteX1" y="connsiteY1"/>
              </a:cxn>
              <a:cxn ang="0">
                <a:pos x="connsiteX2" y="connsiteY2"/>
              </a:cxn>
              <a:cxn ang="0">
                <a:pos x="connsiteX3" y="connsiteY3"/>
              </a:cxn>
            </a:cxnLst>
            <a:rect l="l" t="t" r="r" b="b"/>
            <a:pathLst>
              <a:path w="325316" h="2013439">
                <a:moveTo>
                  <a:pt x="0" y="0"/>
                </a:moveTo>
                <a:lnTo>
                  <a:pt x="325316" y="0"/>
                </a:lnTo>
                <a:lnTo>
                  <a:pt x="325316" y="2013439"/>
                </a:lnTo>
                <a:lnTo>
                  <a:pt x="0" y="2013439"/>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26" name="MH_Other_5"/>
          <p:cNvSpPr/>
          <p:nvPr>
            <p:custDataLst>
              <p:tags r:id="rId6"/>
            </p:custDataLst>
          </p:nvPr>
        </p:nvSpPr>
        <p:spPr>
          <a:xfrm flipH="1">
            <a:off x="5586156" y="4157332"/>
            <a:ext cx="325316" cy="1381022"/>
          </a:xfrm>
          <a:custGeom>
            <a:avLst/>
            <a:gdLst>
              <a:gd name="connsiteX0" fmla="*/ 325316 w 325316"/>
              <a:gd name="connsiteY0" fmla="*/ 0 h 1381022"/>
              <a:gd name="connsiteX1" fmla="*/ 0 w 325316"/>
              <a:gd name="connsiteY1" fmla="*/ 0 h 1381022"/>
              <a:gd name="connsiteX2" fmla="*/ 0 w 325316"/>
              <a:gd name="connsiteY2" fmla="*/ 1381022 h 1381022"/>
              <a:gd name="connsiteX3" fmla="*/ 325316 w 325316"/>
              <a:gd name="connsiteY3" fmla="*/ 1381022 h 1381022"/>
            </a:gdLst>
            <a:ahLst/>
            <a:cxnLst>
              <a:cxn ang="0">
                <a:pos x="connsiteX0" y="connsiteY0"/>
              </a:cxn>
              <a:cxn ang="0">
                <a:pos x="connsiteX1" y="connsiteY1"/>
              </a:cxn>
              <a:cxn ang="0">
                <a:pos x="connsiteX2" y="connsiteY2"/>
              </a:cxn>
              <a:cxn ang="0">
                <a:pos x="connsiteX3" y="connsiteY3"/>
              </a:cxn>
            </a:cxnLst>
            <a:rect l="l" t="t" r="r" b="b"/>
            <a:pathLst>
              <a:path w="325316" h="1381022">
                <a:moveTo>
                  <a:pt x="325316" y="0"/>
                </a:moveTo>
                <a:lnTo>
                  <a:pt x="0" y="0"/>
                </a:lnTo>
                <a:lnTo>
                  <a:pt x="0" y="1381022"/>
                </a:lnTo>
                <a:lnTo>
                  <a:pt x="325316" y="1381022"/>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40" name="MH_SubTitle_4"/>
          <p:cNvSpPr/>
          <p:nvPr>
            <p:custDataLst>
              <p:tags r:id="rId7"/>
            </p:custDataLst>
          </p:nvPr>
        </p:nvSpPr>
        <p:spPr>
          <a:xfrm flipH="1">
            <a:off x="8228596" y="369647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lnSpc>
                <a:spcPct val="120000"/>
              </a:lnSpc>
            </a:pPr>
            <a:r>
              <a:rPr lang="zh-CN" altLang="en-US" sz="1600" b="1" dirty="0">
                <a:solidFill>
                  <a:srgbClr val="FEFFFF"/>
                </a:solidFill>
                <a:latin typeface="微软雅黑" panose="020B0503020204020204" pitchFamily="34" charset="-122"/>
                <a:ea typeface="微软雅黑" panose="020B0503020204020204" pitchFamily="34" charset="-122"/>
              </a:rPr>
              <a:t>需耐心</a:t>
            </a:r>
            <a:endParaRPr lang="zh-CN" altLang="en-US" sz="1600" b="1" dirty="0">
              <a:solidFill>
                <a:srgbClr val="FEFFFF"/>
              </a:solidFill>
              <a:latin typeface="微软雅黑" panose="020B0503020204020204" pitchFamily="34" charset="-122"/>
              <a:ea typeface="微软雅黑" panose="020B0503020204020204" pitchFamily="34" charset="-122"/>
            </a:endParaRPr>
          </a:p>
        </p:txBody>
      </p:sp>
      <p:sp>
        <p:nvSpPr>
          <p:cNvPr id="27" name="MH_Other_6"/>
          <p:cNvSpPr/>
          <p:nvPr>
            <p:custDataLst>
              <p:tags r:id="rId8"/>
            </p:custDataLst>
          </p:nvPr>
        </p:nvSpPr>
        <p:spPr>
          <a:xfrm>
            <a:off x="4891784" y="4646976"/>
            <a:ext cx="325316" cy="891378"/>
          </a:xfrm>
          <a:custGeom>
            <a:avLst/>
            <a:gdLst>
              <a:gd name="connsiteX0" fmla="*/ 0 w 325316"/>
              <a:gd name="connsiteY0" fmla="*/ 0 h 891378"/>
              <a:gd name="connsiteX1" fmla="*/ 325316 w 325316"/>
              <a:gd name="connsiteY1" fmla="*/ 0 h 891378"/>
              <a:gd name="connsiteX2" fmla="*/ 325316 w 325316"/>
              <a:gd name="connsiteY2" fmla="*/ 891378 h 891378"/>
              <a:gd name="connsiteX3" fmla="*/ 0 w 325316"/>
              <a:gd name="connsiteY3" fmla="*/ 891378 h 891378"/>
            </a:gdLst>
            <a:ahLst/>
            <a:cxnLst>
              <a:cxn ang="0">
                <a:pos x="connsiteX0" y="connsiteY0"/>
              </a:cxn>
              <a:cxn ang="0">
                <a:pos x="connsiteX1" y="connsiteY1"/>
              </a:cxn>
              <a:cxn ang="0">
                <a:pos x="connsiteX2" y="connsiteY2"/>
              </a:cxn>
              <a:cxn ang="0">
                <a:pos x="connsiteX3" y="connsiteY3"/>
              </a:cxn>
            </a:cxnLst>
            <a:rect l="l" t="t" r="r" b="b"/>
            <a:pathLst>
              <a:path w="325316" h="891378">
                <a:moveTo>
                  <a:pt x="0" y="0"/>
                </a:moveTo>
                <a:lnTo>
                  <a:pt x="325316" y="0"/>
                </a:lnTo>
                <a:lnTo>
                  <a:pt x="325316" y="891378"/>
                </a:lnTo>
                <a:lnTo>
                  <a:pt x="0" y="891378"/>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43" name="MH_Other_7"/>
          <p:cNvSpPr/>
          <p:nvPr>
            <p:custDataLst>
              <p:tags r:id="rId9"/>
            </p:custDataLst>
          </p:nvPr>
        </p:nvSpPr>
        <p:spPr>
          <a:xfrm>
            <a:off x="3963404" y="437159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26A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45" name="MH_SubTitle_1"/>
          <p:cNvSpPr/>
          <p:nvPr>
            <p:custDataLst>
              <p:tags r:id="rId10"/>
            </p:custDataLst>
          </p:nvPr>
        </p:nvSpPr>
        <p:spPr>
          <a:xfrm>
            <a:off x="3638088" y="324785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lnSpc>
                <a:spcPct val="120000"/>
              </a:lnSpc>
            </a:pPr>
            <a:r>
              <a:rPr lang="zh-CN" altLang="en-US" sz="1600" b="1" dirty="0" smtClean="0">
                <a:solidFill>
                  <a:srgbClr val="FEFFFF"/>
                </a:solidFill>
                <a:latin typeface="微软雅黑" panose="020B0503020204020204" pitchFamily="34" charset="-122"/>
                <a:ea typeface="微软雅黑" panose="020B0503020204020204" pitchFamily="34" charset="-122"/>
              </a:rPr>
              <a:t>门槛低</a:t>
            </a:r>
            <a:endParaRPr lang="zh-CN" altLang="en-US" sz="1600" b="1" dirty="0">
              <a:solidFill>
                <a:srgbClr val="FEFFFF"/>
              </a:solidFill>
              <a:latin typeface="微软雅黑" panose="020B0503020204020204" pitchFamily="34" charset="-122"/>
              <a:ea typeface="微软雅黑" panose="020B0503020204020204" pitchFamily="34" charset="-122"/>
            </a:endParaRPr>
          </a:p>
        </p:txBody>
      </p:sp>
      <p:sp>
        <p:nvSpPr>
          <p:cNvPr id="67" name="MH_Other_8"/>
          <p:cNvSpPr/>
          <p:nvPr>
            <p:custDataLst>
              <p:tags r:id="rId11"/>
            </p:custDataLst>
          </p:nvPr>
        </p:nvSpPr>
        <p:spPr>
          <a:xfrm>
            <a:off x="3638090" y="2845814"/>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latin typeface="Calibri" pitchFamily="34" charset="0"/>
              </a:rPr>
              <a:t>A</a:t>
            </a:r>
            <a:endParaRPr lang="zh-CN" altLang="en-US" dirty="0">
              <a:solidFill>
                <a:srgbClr val="FEFFFF"/>
              </a:solidFill>
              <a:latin typeface="Calibri" pitchFamily="34" charset="0"/>
            </a:endParaRPr>
          </a:p>
        </p:txBody>
      </p:sp>
      <p:sp>
        <p:nvSpPr>
          <p:cNvPr id="29" name="MH_Other_9"/>
          <p:cNvSpPr/>
          <p:nvPr>
            <p:custDataLst>
              <p:tags r:id="rId12"/>
            </p:custDataLst>
          </p:nvPr>
        </p:nvSpPr>
        <p:spPr>
          <a:xfrm>
            <a:off x="5487522" y="3241883"/>
            <a:ext cx="1118323"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26A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32" name="MH_SubTitle_2"/>
          <p:cNvSpPr/>
          <p:nvPr>
            <p:custDataLst>
              <p:tags r:id="rId13"/>
            </p:custDataLst>
          </p:nvPr>
        </p:nvSpPr>
        <p:spPr>
          <a:xfrm>
            <a:off x="5162205" y="211814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lnSpc>
                <a:spcPct val="120000"/>
              </a:lnSpc>
            </a:pPr>
            <a:r>
              <a:rPr lang="zh-CN" altLang="en-US" sz="1600" b="1" dirty="0">
                <a:solidFill>
                  <a:srgbClr val="FEFFFF"/>
                </a:solidFill>
                <a:latin typeface="微软雅黑" panose="020B0503020204020204" pitchFamily="34" charset="-122"/>
                <a:ea typeface="微软雅黑" panose="020B0503020204020204" pitchFamily="34" charset="-122"/>
              </a:rPr>
              <a:t>入门快</a:t>
            </a:r>
            <a:endParaRPr lang="zh-CN" altLang="en-US" sz="1600" b="1" dirty="0">
              <a:solidFill>
                <a:srgbClr val="FEFFFF"/>
              </a:solidFill>
              <a:latin typeface="微软雅黑" panose="020B0503020204020204" pitchFamily="34" charset="-122"/>
              <a:ea typeface="微软雅黑" panose="020B0503020204020204" pitchFamily="34" charset="-122"/>
            </a:endParaRPr>
          </a:p>
        </p:txBody>
      </p:sp>
      <p:sp>
        <p:nvSpPr>
          <p:cNvPr id="68" name="MH_Other_10"/>
          <p:cNvSpPr/>
          <p:nvPr>
            <p:custDataLst>
              <p:tags r:id="rId14"/>
            </p:custDataLst>
          </p:nvPr>
        </p:nvSpPr>
        <p:spPr>
          <a:xfrm>
            <a:off x="5162207" y="1718149"/>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latin typeface="Calibri" pitchFamily="34" charset="0"/>
              </a:rPr>
              <a:t>B</a:t>
            </a:r>
            <a:endParaRPr lang="zh-CN" altLang="en-US" dirty="0">
              <a:solidFill>
                <a:srgbClr val="FEFFFF"/>
              </a:solidFill>
              <a:latin typeface="Calibri" pitchFamily="34" charset="0"/>
            </a:endParaRPr>
          </a:p>
        </p:txBody>
      </p:sp>
      <p:sp>
        <p:nvSpPr>
          <p:cNvPr id="35" name="MH_Other_11"/>
          <p:cNvSpPr/>
          <p:nvPr>
            <p:custDataLst>
              <p:tags r:id="rId15"/>
            </p:custDataLst>
          </p:nvPr>
        </p:nvSpPr>
        <p:spPr>
          <a:xfrm flipH="1">
            <a:off x="5586156" y="3879433"/>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26A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itchFamily="34" charset="0"/>
            </a:endParaRPr>
          </a:p>
        </p:txBody>
      </p:sp>
      <p:sp>
        <p:nvSpPr>
          <p:cNvPr id="36" name="MH_SubTitle_3"/>
          <p:cNvSpPr/>
          <p:nvPr>
            <p:custDataLst>
              <p:tags r:id="rId16"/>
            </p:custDataLst>
          </p:nvPr>
        </p:nvSpPr>
        <p:spPr>
          <a:xfrm flipH="1">
            <a:off x="6839852" y="275569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lnSpc>
                <a:spcPct val="120000"/>
              </a:lnSpc>
            </a:pPr>
            <a:r>
              <a:rPr lang="zh-CN" altLang="en-US" sz="1600" b="1" dirty="0">
                <a:solidFill>
                  <a:srgbClr val="FEFFFF"/>
                </a:solidFill>
                <a:latin typeface="微软雅黑" panose="020B0503020204020204" pitchFamily="34" charset="-122"/>
                <a:ea typeface="微软雅黑" panose="020B0503020204020204" pitchFamily="34" charset="-122"/>
              </a:rPr>
              <a:t>深入难</a:t>
            </a:r>
            <a:endParaRPr lang="zh-CN" altLang="en-US" sz="1600" b="1" dirty="0">
              <a:solidFill>
                <a:srgbClr val="FEFFFF"/>
              </a:solidFill>
              <a:latin typeface="微软雅黑" panose="020B0503020204020204" pitchFamily="34" charset="-122"/>
              <a:ea typeface="微软雅黑" panose="020B0503020204020204" pitchFamily="34" charset="-122"/>
            </a:endParaRPr>
          </a:p>
        </p:txBody>
      </p:sp>
      <p:sp>
        <p:nvSpPr>
          <p:cNvPr id="69" name="MH_Other_12"/>
          <p:cNvSpPr/>
          <p:nvPr>
            <p:custDataLst>
              <p:tags r:id="rId17"/>
            </p:custDataLst>
          </p:nvPr>
        </p:nvSpPr>
        <p:spPr>
          <a:xfrm>
            <a:off x="6839854" y="2355751"/>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latin typeface="Calibri" pitchFamily="34" charset="0"/>
              </a:rPr>
              <a:t>C</a:t>
            </a:r>
            <a:endParaRPr lang="zh-CN" altLang="en-US" dirty="0">
              <a:solidFill>
                <a:srgbClr val="FEFFFF"/>
              </a:solidFill>
              <a:latin typeface="Calibri" pitchFamily="34" charset="0"/>
            </a:endParaRPr>
          </a:p>
        </p:txBody>
      </p:sp>
      <p:sp>
        <p:nvSpPr>
          <p:cNvPr id="70" name="MH_Other_13"/>
          <p:cNvSpPr/>
          <p:nvPr>
            <p:custDataLst>
              <p:tags r:id="rId18"/>
            </p:custDataLst>
          </p:nvPr>
        </p:nvSpPr>
        <p:spPr>
          <a:xfrm>
            <a:off x="8228598" y="3306577"/>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latin typeface="Calibri" pitchFamily="34" charset="0"/>
              </a:rPr>
              <a:t>D</a:t>
            </a:r>
            <a:endParaRPr lang="zh-CN" altLang="en-US" dirty="0">
              <a:solidFill>
                <a:srgbClr val="FEFFFF"/>
              </a:solidFill>
              <a:latin typeface="Calibri" pitchFamily="34" charset="0"/>
            </a:endParaRPr>
          </a:p>
        </p:txBody>
      </p:sp>
      <p:grpSp>
        <p:nvGrpSpPr>
          <p:cNvPr id="22" name="Group 7"/>
          <p:cNvGrpSpPr/>
          <p:nvPr/>
        </p:nvGrpSpPr>
        <p:grpSpPr>
          <a:xfrm>
            <a:off x="3963404" y="5631262"/>
            <a:ext cx="4198433" cy="523220"/>
            <a:chOff x="3428991" y="2714626"/>
            <a:chExt cx="4198433" cy="523220"/>
          </a:xfrm>
        </p:grpSpPr>
        <p:sp>
          <p:nvSpPr>
            <p:cNvPr id="23" name="Rectangle 20"/>
            <p:cNvSpPr/>
            <p:nvPr/>
          </p:nvSpPr>
          <p:spPr>
            <a:xfrm>
              <a:off x="3428991" y="2714626"/>
              <a:ext cx="4198433" cy="523220"/>
            </a:xfrm>
            <a:prstGeom prst="rect">
              <a:avLst/>
            </a:prstGeom>
          </p:spPr>
          <p:txBody>
            <a:bodyPr wrap="square">
              <a:spAutoFit/>
            </a:bodyPr>
            <a:lstStyle/>
            <a:p>
              <a:pPr algn="ct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电子商务创业活动特点</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28"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978050" y="3040990"/>
            <a:ext cx="2651838" cy="1200329"/>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电子商务比传统商业的库存压力要小，由此也降低了库存风险</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2303969" y="445023"/>
            <a:ext cx="3045227" cy="1200329"/>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电商行业，只需要会网购，就可以顺利从买家转换为卖家，其流程是逆向的</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7300216" y="336248"/>
            <a:ext cx="3901184" cy="2308324"/>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电商行业每天都在发展变化中，需要不断地去学习新规则和知识，去进步、去突破，从而掌握电子商务如何去运营，如何去注重细节，如何去进行全方位的协同工作，取得更高的工作效率</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809468" y="3061094"/>
            <a:ext cx="2807569" cy="2308324"/>
          </a:xfrm>
          <a:prstGeom prst="rect">
            <a:avLst/>
          </a:prstGeom>
        </p:spPr>
        <p:txBody>
          <a:bodyPr wrap="square">
            <a:sp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耐心地去挑选优质货源、设计商品详情页，并与客户在线沟通、处理售后服务，以及耐心的去学习新的电商规则和营销技巧</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896141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电子商务创业者的素质</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789896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962674" y="1157389"/>
            <a:ext cx="8266648" cy="1200329"/>
          </a:xfrm>
          <a:prstGeom prst="rect">
            <a:avLst/>
          </a:prstGeom>
        </p:spPr>
        <p:txBody>
          <a:bodyPr wrap="square">
            <a:spAutoFit/>
          </a:bodyPr>
          <a:lstStyle/>
          <a:p>
            <a:pPr algn="ct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电子商</a:t>
            </a:r>
            <a:r>
              <a:rPr lang="zh-CN" altLang="zh-CN"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务</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商业模式、技术、理念、物流、客户等资源逐渐凑成了共享型经济，在这个环境下人与人相互服务变得越来越轻松。也是这种商业模式让电商行业对创业者有了最基本的素质要求</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nvGrpSpPr>
          <p:cNvPr id="13" name="Group 7"/>
          <p:cNvGrpSpPr/>
          <p:nvPr/>
        </p:nvGrpSpPr>
        <p:grpSpPr>
          <a:xfrm>
            <a:off x="3200271" y="301536"/>
            <a:ext cx="5791454" cy="523220"/>
            <a:chOff x="3428991" y="2714626"/>
            <a:chExt cx="4198433" cy="523220"/>
          </a:xfrm>
        </p:grpSpPr>
        <p:sp>
          <p:nvSpPr>
            <p:cNvPr id="14" name="Rectangle 20"/>
            <p:cNvSpPr/>
            <p:nvPr/>
          </p:nvSpPr>
          <p:spPr>
            <a:xfrm>
              <a:off x="3428991" y="2714626"/>
              <a:ext cx="4198433" cy="523220"/>
            </a:xfrm>
            <a:prstGeom prst="rect">
              <a:avLst/>
            </a:prstGeom>
          </p:spPr>
          <p:txBody>
            <a:bodyPr wrap="square">
              <a:spAutoFit/>
            </a:bodyPr>
            <a:lstStyle/>
            <a:p>
              <a:pPr algn="ct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电子商务创业者的个人素质要求</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15"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MH_Other_1"/>
          <p:cNvSpPr/>
          <p:nvPr>
            <p:custDataLst>
              <p:tags r:id="rId1"/>
            </p:custDataLst>
          </p:nvPr>
        </p:nvSpPr>
        <p:spPr>
          <a:xfrm>
            <a:off x="2940222" y="5255353"/>
            <a:ext cx="609600" cy="609600"/>
          </a:xfrm>
          <a:prstGeom prst="ellipse">
            <a:avLst/>
          </a:prstGeom>
          <a:solidFill>
            <a:srgbClr val="2CBEBB"/>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A</a:t>
            </a:r>
            <a:endParaRPr lang="zh-CN" altLang="en-US" sz="3200" b="1" kern="0" dirty="0">
              <a:solidFill>
                <a:srgbClr val="FFFFFF"/>
              </a:solidFill>
              <a:latin typeface="Calibri"/>
              <a:ea typeface="幼圆"/>
            </a:endParaRPr>
          </a:p>
        </p:txBody>
      </p:sp>
      <p:sp>
        <p:nvSpPr>
          <p:cNvPr id="10" name="MH_SubTitle_1"/>
          <p:cNvSpPr>
            <a:spLocks noChangeArrowheads="1"/>
          </p:cNvSpPr>
          <p:nvPr>
            <p:custDataLst>
              <p:tags r:id="rId2"/>
            </p:custDataLst>
          </p:nvPr>
        </p:nvSpPr>
        <p:spPr bwMode="auto">
          <a:xfrm>
            <a:off x="2329361" y="6027719"/>
            <a:ext cx="1830387"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创业决心</a:t>
            </a:r>
          </a:p>
        </p:txBody>
      </p:sp>
      <p:sp>
        <p:nvSpPr>
          <p:cNvPr id="11" name="MH_Other_2"/>
          <p:cNvSpPr/>
          <p:nvPr>
            <p:custDataLst>
              <p:tags r:id="rId3"/>
            </p:custDataLst>
          </p:nvPr>
        </p:nvSpPr>
        <p:spPr>
          <a:xfrm>
            <a:off x="5018260" y="5255353"/>
            <a:ext cx="609600" cy="609600"/>
          </a:xfrm>
          <a:prstGeom prst="ellipse">
            <a:avLst/>
          </a:prstGeom>
          <a:solidFill>
            <a:srgbClr val="CFD80A"/>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C</a:t>
            </a:r>
            <a:endParaRPr lang="zh-CN" altLang="en-US" sz="3200" b="1" kern="0" dirty="0">
              <a:solidFill>
                <a:srgbClr val="FFFFFF"/>
              </a:solidFill>
              <a:latin typeface="Calibri"/>
              <a:ea typeface="幼圆"/>
            </a:endParaRPr>
          </a:p>
        </p:txBody>
      </p:sp>
      <p:sp>
        <p:nvSpPr>
          <p:cNvPr id="18" name="MH_SubTitle_3"/>
          <p:cNvSpPr>
            <a:spLocks noChangeArrowheads="1"/>
          </p:cNvSpPr>
          <p:nvPr>
            <p:custDataLst>
              <p:tags r:id="rId4"/>
            </p:custDataLst>
          </p:nvPr>
        </p:nvSpPr>
        <p:spPr bwMode="auto">
          <a:xfrm>
            <a:off x="4436615" y="6027718"/>
            <a:ext cx="1830388"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勤奋学习</a:t>
            </a:r>
          </a:p>
        </p:txBody>
      </p:sp>
      <p:sp>
        <p:nvSpPr>
          <p:cNvPr id="19" name="MH_Other_3"/>
          <p:cNvSpPr/>
          <p:nvPr>
            <p:custDataLst>
              <p:tags r:id="rId5"/>
            </p:custDataLst>
          </p:nvPr>
        </p:nvSpPr>
        <p:spPr>
          <a:xfrm>
            <a:off x="7096297" y="5255353"/>
            <a:ext cx="609600" cy="609600"/>
          </a:xfrm>
          <a:prstGeom prst="ellipse">
            <a:avLst/>
          </a:prstGeom>
          <a:solidFill>
            <a:srgbClr val="66D9AA"/>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E</a:t>
            </a:r>
            <a:endParaRPr lang="zh-CN" altLang="en-US" sz="3200" b="1" kern="0" dirty="0">
              <a:solidFill>
                <a:srgbClr val="FFFFFF"/>
              </a:solidFill>
              <a:latin typeface="Calibri"/>
              <a:ea typeface="幼圆"/>
            </a:endParaRPr>
          </a:p>
        </p:txBody>
      </p:sp>
      <p:sp>
        <p:nvSpPr>
          <p:cNvPr id="20" name="MH_SubTitle_5"/>
          <p:cNvSpPr>
            <a:spLocks noChangeArrowheads="1"/>
          </p:cNvSpPr>
          <p:nvPr>
            <p:custDataLst>
              <p:tags r:id="rId6"/>
            </p:custDataLst>
          </p:nvPr>
        </p:nvSpPr>
        <p:spPr bwMode="auto">
          <a:xfrm>
            <a:off x="6495756" y="6027718"/>
            <a:ext cx="1825625"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包容心</a:t>
            </a:r>
          </a:p>
        </p:txBody>
      </p:sp>
      <p:sp>
        <p:nvSpPr>
          <p:cNvPr id="21" name="MH_Other_4"/>
          <p:cNvSpPr/>
          <p:nvPr>
            <p:custDataLst>
              <p:tags r:id="rId7"/>
            </p:custDataLst>
          </p:nvPr>
        </p:nvSpPr>
        <p:spPr>
          <a:xfrm>
            <a:off x="3978447" y="3404328"/>
            <a:ext cx="609600" cy="609600"/>
          </a:xfrm>
          <a:prstGeom prst="ellipse">
            <a:avLst/>
          </a:prstGeom>
          <a:solidFill>
            <a:srgbClr val="66D9AA"/>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B</a:t>
            </a:r>
            <a:endParaRPr lang="zh-CN" altLang="en-US" sz="3200" b="1" kern="0" dirty="0">
              <a:solidFill>
                <a:srgbClr val="FFFFFF"/>
              </a:solidFill>
              <a:latin typeface="Calibri"/>
              <a:ea typeface="幼圆"/>
            </a:endParaRPr>
          </a:p>
        </p:txBody>
      </p:sp>
      <p:sp>
        <p:nvSpPr>
          <p:cNvPr id="22" name="MH_SubTitle_2"/>
          <p:cNvSpPr>
            <a:spLocks noChangeArrowheads="1"/>
          </p:cNvSpPr>
          <p:nvPr>
            <p:custDataLst>
              <p:tags r:id="rId8"/>
            </p:custDataLst>
          </p:nvPr>
        </p:nvSpPr>
        <p:spPr bwMode="auto">
          <a:xfrm>
            <a:off x="3433011" y="2689122"/>
            <a:ext cx="1825625"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忍耐力</a:t>
            </a:r>
          </a:p>
        </p:txBody>
      </p:sp>
      <p:sp>
        <p:nvSpPr>
          <p:cNvPr id="23" name="MH_Other_5"/>
          <p:cNvSpPr/>
          <p:nvPr>
            <p:custDataLst>
              <p:tags r:id="rId9"/>
            </p:custDataLst>
          </p:nvPr>
        </p:nvSpPr>
        <p:spPr>
          <a:xfrm>
            <a:off x="6056485" y="3404328"/>
            <a:ext cx="609600" cy="609600"/>
          </a:xfrm>
          <a:prstGeom prst="ellipse">
            <a:avLst/>
          </a:prstGeom>
          <a:solidFill>
            <a:srgbClr val="2CBEBB"/>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D</a:t>
            </a:r>
            <a:endParaRPr lang="zh-CN" altLang="en-US" sz="3200" b="1" kern="0" dirty="0">
              <a:solidFill>
                <a:srgbClr val="FFFFFF"/>
              </a:solidFill>
              <a:latin typeface="Calibri"/>
              <a:ea typeface="幼圆"/>
            </a:endParaRPr>
          </a:p>
        </p:txBody>
      </p:sp>
      <p:sp>
        <p:nvSpPr>
          <p:cNvPr id="24" name="MH_SubTitle_4"/>
          <p:cNvSpPr>
            <a:spLocks noChangeArrowheads="1"/>
          </p:cNvSpPr>
          <p:nvPr>
            <p:custDataLst>
              <p:tags r:id="rId10"/>
            </p:custDataLst>
          </p:nvPr>
        </p:nvSpPr>
        <p:spPr bwMode="auto">
          <a:xfrm>
            <a:off x="5455659" y="2690350"/>
            <a:ext cx="1830387"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刚柔并济</a:t>
            </a:r>
          </a:p>
        </p:txBody>
      </p:sp>
      <p:sp>
        <p:nvSpPr>
          <p:cNvPr id="25" name="MH_Other_6"/>
          <p:cNvSpPr/>
          <p:nvPr>
            <p:custDataLst>
              <p:tags r:id="rId11"/>
            </p:custDataLst>
          </p:nvPr>
        </p:nvSpPr>
        <p:spPr>
          <a:xfrm>
            <a:off x="8134522" y="3404328"/>
            <a:ext cx="609600" cy="609600"/>
          </a:xfrm>
          <a:prstGeom prst="ellipse">
            <a:avLst/>
          </a:prstGeom>
          <a:solidFill>
            <a:srgbClr val="CFD80A"/>
          </a:solidFill>
          <a:ln w="12700" cap="flat" cmpd="sng" algn="ctr">
            <a:noFill/>
            <a:prstDash val="solid"/>
            <a:miter lim="800000"/>
          </a:ln>
          <a:effectLst/>
        </p:spPr>
        <p:txBody>
          <a:bodyPr anchor="ctr"/>
          <a:lstStyle/>
          <a:p>
            <a:pPr algn="ctr">
              <a:defRPr/>
            </a:pPr>
            <a:r>
              <a:rPr lang="en-US" altLang="zh-CN" sz="3200" b="1" kern="0" dirty="0">
                <a:solidFill>
                  <a:srgbClr val="FFFFFF"/>
                </a:solidFill>
                <a:latin typeface="Calibri"/>
                <a:ea typeface="幼圆"/>
              </a:rPr>
              <a:t>F</a:t>
            </a:r>
            <a:endParaRPr lang="zh-CN" altLang="en-US" sz="3200" b="1" kern="0" dirty="0">
              <a:solidFill>
                <a:srgbClr val="FFFFFF"/>
              </a:solidFill>
              <a:latin typeface="Calibri"/>
              <a:ea typeface="幼圆"/>
            </a:endParaRPr>
          </a:p>
        </p:txBody>
      </p:sp>
      <p:sp>
        <p:nvSpPr>
          <p:cNvPr id="26" name="MH_SubTitle_6"/>
          <p:cNvSpPr>
            <a:spLocks noChangeArrowheads="1"/>
          </p:cNvSpPr>
          <p:nvPr>
            <p:custDataLst>
              <p:tags r:id="rId12"/>
            </p:custDataLst>
          </p:nvPr>
        </p:nvSpPr>
        <p:spPr bwMode="auto">
          <a:xfrm>
            <a:off x="7680092" y="2690351"/>
            <a:ext cx="1830388" cy="461665"/>
          </a:xfrm>
          <a:prstGeom prst="rect">
            <a:avLst/>
          </a:prstGeom>
        </p:spPr>
        <p:txBody>
          <a:bodyPr wrap="square">
            <a:spAutoFit/>
          </a:bodyPr>
          <a:lstStyle/>
          <a:p>
            <a:pPr algn="ctr">
              <a:lnSpc>
                <a:spcPct val="12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创新能力</a:t>
            </a:r>
          </a:p>
        </p:txBody>
      </p:sp>
      <p:cxnSp>
        <p:nvCxnSpPr>
          <p:cNvPr id="27" name="MH_Other_7"/>
          <p:cNvCxnSpPr>
            <a:cxnSpLocks noChangeShapeType="1"/>
          </p:cNvCxnSpPr>
          <p:nvPr>
            <p:custDataLst>
              <p:tags r:id="rId13"/>
            </p:custDataLst>
          </p:nvPr>
        </p:nvCxnSpPr>
        <p:spPr bwMode="auto">
          <a:xfrm rot="19500000">
            <a:off x="3130722" y="4634640"/>
            <a:ext cx="1258888" cy="0"/>
          </a:xfrm>
          <a:prstGeom prst="line">
            <a:avLst/>
          </a:prstGeom>
          <a:noFill/>
          <a:ln w="38100" algn="ctr">
            <a:solidFill>
              <a:srgbClr val="2CBEBB"/>
            </a:solidFill>
            <a:miter lim="800000"/>
            <a:headEnd type="oval" w="lg" len="lg"/>
            <a:tailEnd/>
          </a:ln>
          <a:extLst>
            <a:ext uri="{909E8E84-426E-40DD-AFC4-6F175D3DCCD1}">
              <a14:hiddenFill xmlns:a14="http://schemas.microsoft.com/office/drawing/2010/main">
                <a:noFill/>
              </a14:hiddenFill>
            </a:ext>
          </a:extLst>
        </p:spPr>
      </p:cxnSp>
      <p:cxnSp>
        <p:nvCxnSpPr>
          <p:cNvPr id="28" name="MH_Other_8"/>
          <p:cNvCxnSpPr>
            <a:cxnSpLocks noChangeShapeType="1"/>
          </p:cNvCxnSpPr>
          <p:nvPr>
            <p:custDataLst>
              <p:tags r:id="rId14"/>
            </p:custDataLst>
          </p:nvPr>
        </p:nvCxnSpPr>
        <p:spPr bwMode="auto">
          <a:xfrm rot="2100000" flipV="1">
            <a:off x="4170536" y="4634640"/>
            <a:ext cx="1258887" cy="0"/>
          </a:xfrm>
          <a:prstGeom prst="line">
            <a:avLst/>
          </a:prstGeom>
          <a:noFill/>
          <a:ln w="38100" algn="ctr">
            <a:solidFill>
              <a:srgbClr val="66D9AA"/>
            </a:solidFill>
            <a:miter lim="800000"/>
            <a:headEnd type="oval" w="lg" len="lg"/>
            <a:tailEnd/>
          </a:ln>
          <a:extLst>
            <a:ext uri="{909E8E84-426E-40DD-AFC4-6F175D3DCCD1}">
              <a14:hiddenFill xmlns:a14="http://schemas.microsoft.com/office/drawing/2010/main">
                <a:noFill/>
              </a14:hiddenFill>
            </a:ext>
          </a:extLst>
        </p:spPr>
      </p:cxnSp>
      <p:cxnSp>
        <p:nvCxnSpPr>
          <p:cNvPr id="29" name="MH_Other_9"/>
          <p:cNvCxnSpPr>
            <a:cxnSpLocks noChangeShapeType="1"/>
          </p:cNvCxnSpPr>
          <p:nvPr>
            <p:custDataLst>
              <p:tags r:id="rId15"/>
            </p:custDataLst>
          </p:nvPr>
        </p:nvCxnSpPr>
        <p:spPr bwMode="auto">
          <a:xfrm rot="19500000">
            <a:off x="5213522" y="4634640"/>
            <a:ext cx="1258888" cy="0"/>
          </a:xfrm>
          <a:prstGeom prst="line">
            <a:avLst/>
          </a:prstGeom>
          <a:noFill/>
          <a:ln w="38100" algn="ctr">
            <a:solidFill>
              <a:srgbClr val="CFD80A"/>
            </a:solidFill>
            <a:miter lim="800000"/>
            <a:headEnd type="oval" w="lg" len="lg"/>
            <a:tailEnd/>
          </a:ln>
          <a:extLst>
            <a:ext uri="{909E8E84-426E-40DD-AFC4-6F175D3DCCD1}">
              <a14:hiddenFill xmlns:a14="http://schemas.microsoft.com/office/drawing/2010/main">
                <a:noFill/>
              </a14:hiddenFill>
            </a:ext>
          </a:extLst>
        </p:spPr>
      </p:cxnSp>
      <p:cxnSp>
        <p:nvCxnSpPr>
          <p:cNvPr id="30" name="MH_Other_10"/>
          <p:cNvCxnSpPr>
            <a:cxnSpLocks noChangeShapeType="1"/>
          </p:cNvCxnSpPr>
          <p:nvPr>
            <p:custDataLst>
              <p:tags r:id="rId16"/>
            </p:custDataLst>
          </p:nvPr>
        </p:nvCxnSpPr>
        <p:spPr bwMode="auto">
          <a:xfrm rot="2100000" flipV="1">
            <a:off x="6253336" y="4634640"/>
            <a:ext cx="1258887" cy="0"/>
          </a:xfrm>
          <a:prstGeom prst="line">
            <a:avLst/>
          </a:prstGeom>
          <a:noFill/>
          <a:ln w="38100" algn="ctr">
            <a:solidFill>
              <a:srgbClr val="2CBEBB"/>
            </a:solidFill>
            <a:miter lim="800000"/>
            <a:headEnd type="oval" w="lg" len="lg"/>
            <a:tailEnd/>
          </a:ln>
          <a:extLst>
            <a:ext uri="{909E8E84-426E-40DD-AFC4-6F175D3DCCD1}">
              <a14:hiddenFill xmlns:a14="http://schemas.microsoft.com/office/drawing/2010/main">
                <a:noFill/>
              </a14:hiddenFill>
            </a:ext>
          </a:extLst>
        </p:spPr>
      </p:cxnSp>
      <p:cxnSp>
        <p:nvCxnSpPr>
          <p:cNvPr id="31" name="MH_Other_11"/>
          <p:cNvCxnSpPr>
            <a:cxnSpLocks noChangeShapeType="1"/>
          </p:cNvCxnSpPr>
          <p:nvPr>
            <p:custDataLst>
              <p:tags r:id="rId17"/>
            </p:custDataLst>
          </p:nvPr>
        </p:nvCxnSpPr>
        <p:spPr bwMode="auto">
          <a:xfrm rot="19500000">
            <a:off x="7294736" y="4634640"/>
            <a:ext cx="1258887" cy="0"/>
          </a:xfrm>
          <a:prstGeom prst="line">
            <a:avLst/>
          </a:prstGeom>
          <a:noFill/>
          <a:ln w="38100" algn="ctr">
            <a:solidFill>
              <a:srgbClr val="66D9AA"/>
            </a:solidFill>
            <a:miter lim="800000"/>
            <a:headEnd type="oval" w="lg" len="lg"/>
            <a:tailEnd type="oval" w="lg"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19372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ľiḑê">
            <a:extLst>
              <a:ext uri="{FF2B5EF4-FFF2-40B4-BE49-F238E27FC236}">
                <a16:creationId xmlns:a16="http://schemas.microsoft.com/office/drawing/2014/main" id="{19AF8DD5-58E5-4F23-A866-F8EC196D3AF9}"/>
              </a:ext>
            </a:extLst>
          </p:cNvPr>
          <p:cNvSpPr/>
          <p:nvPr/>
        </p:nvSpPr>
        <p:spPr>
          <a:xfrm rot="16200000">
            <a:off x="5159563" y="-157912"/>
            <a:ext cx="1870524" cy="121943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sp>
        <p:nvSpPr>
          <p:cNvPr id="6" name="ïṥ1íďe">
            <a:extLst>
              <a:ext uri="{FF2B5EF4-FFF2-40B4-BE49-F238E27FC236}">
                <a16:creationId xmlns:a16="http://schemas.microsoft.com/office/drawing/2014/main" id="{6F56683E-90DA-4AE0-A688-80219BFD0D22}"/>
              </a:ext>
            </a:extLst>
          </p:cNvPr>
          <p:cNvSpPr/>
          <p:nvPr/>
        </p:nvSpPr>
        <p:spPr bwMode="auto">
          <a:xfrm flipV="1">
            <a:off x="6933679"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7" name="îṩľîḑe">
            <a:extLst>
              <a:ext uri="{FF2B5EF4-FFF2-40B4-BE49-F238E27FC236}">
                <a16:creationId xmlns:a16="http://schemas.microsoft.com/office/drawing/2014/main" id="{0461CAC8-2AAF-42AE-8640-145BD72C7F44}"/>
              </a:ext>
            </a:extLst>
          </p:cNvPr>
          <p:cNvSpPr/>
          <p:nvPr/>
        </p:nvSpPr>
        <p:spPr bwMode="auto">
          <a:xfrm>
            <a:off x="4318614"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8" name="îṩ1iḍe">
            <a:extLst>
              <a:ext uri="{FF2B5EF4-FFF2-40B4-BE49-F238E27FC236}">
                <a16:creationId xmlns:a16="http://schemas.microsoft.com/office/drawing/2014/main" id="{8E33852F-58FD-460F-8C6E-58BC314FA2D7}"/>
              </a:ext>
            </a:extLst>
          </p:cNvPr>
          <p:cNvSpPr/>
          <p:nvPr/>
        </p:nvSpPr>
        <p:spPr bwMode="auto">
          <a:xfrm>
            <a:off x="1705090"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1B6AA2"/>
          </a:solidFill>
          <a:ln>
            <a:noFill/>
          </a:ln>
        </p:spPr>
        <p:txBody>
          <a:bodyPr lIns="90000" tIns="46800" rIns="90000" bIns="46800" anchor="ctr"/>
          <a:lstStyle/>
          <a:p>
            <a:pPr algn="ctr"/>
            <a:endParaRPr>
              <a:ea typeface="微软雅黑" panose="020B0503020204020204" pitchFamily="34" charset="-122"/>
            </a:endParaRPr>
          </a:p>
        </p:txBody>
      </p:sp>
      <p:sp>
        <p:nvSpPr>
          <p:cNvPr id="9" name="ïṥḷîḋé">
            <a:extLst>
              <a:ext uri="{FF2B5EF4-FFF2-40B4-BE49-F238E27FC236}">
                <a16:creationId xmlns:a16="http://schemas.microsoft.com/office/drawing/2014/main" id="{EDED94BC-3343-44A8-BB7A-18072D8600EE}"/>
              </a:ext>
            </a:extLst>
          </p:cNvPr>
          <p:cNvSpPr/>
          <p:nvPr/>
        </p:nvSpPr>
        <p:spPr bwMode="auto">
          <a:xfrm flipV="1">
            <a:off x="1705090"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10" name="ïšļiḑé">
            <a:extLst>
              <a:ext uri="{FF2B5EF4-FFF2-40B4-BE49-F238E27FC236}">
                <a16:creationId xmlns:a16="http://schemas.microsoft.com/office/drawing/2014/main" id="{69474F14-EEC7-48EB-A128-7E4B8CE89A08}"/>
              </a:ext>
            </a:extLst>
          </p:cNvPr>
          <p:cNvSpPr/>
          <p:nvPr/>
        </p:nvSpPr>
        <p:spPr bwMode="auto">
          <a:xfrm flipV="1">
            <a:off x="4318614"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lIns="90000" tIns="46800" rIns="90000" bIns="46800" anchor="ctr"/>
          <a:lstStyle/>
          <a:p>
            <a:pPr algn="ctr"/>
            <a:endParaRPr>
              <a:ea typeface="微软雅黑" panose="020B0503020204020204" pitchFamily="34" charset="-122"/>
            </a:endParaRPr>
          </a:p>
        </p:txBody>
      </p:sp>
      <p:sp>
        <p:nvSpPr>
          <p:cNvPr id="11" name="íślïḋè">
            <a:extLst>
              <a:ext uri="{FF2B5EF4-FFF2-40B4-BE49-F238E27FC236}">
                <a16:creationId xmlns:a16="http://schemas.microsoft.com/office/drawing/2014/main" id="{B86192B4-C417-4FF7-AEC4-76A77A320462}"/>
              </a:ext>
            </a:extLst>
          </p:cNvPr>
          <p:cNvSpPr/>
          <p:nvPr/>
        </p:nvSpPr>
        <p:spPr bwMode="auto">
          <a:xfrm>
            <a:off x="6933679"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48B49C"/>
          </a:solidFill>
          <a:ln>
            <a:noFill/>
          </a:ln>
        </p:spPr>
        <p:txBody>
          <a:bodyPr lIns="90000" tIns="46800" rIns="90000" bIns="46800" anchor="ctr"/>
          <a:lstStyle/>
          <a:p>
            <a:pPr algn="ctr"/>
            <a:endParaRPr>
              <a:ea typeface="微软雅黑" panose="020B0503020204020204" pitchFamily="34" charset="-122"/>
            </a:endParaRPr>
          </a:p>
        </p:txBody>
      </p:sp>
      <p:sp>
        <p:nvSpPr>
          <p:cNvPr id="13" name="ïṩlíḑe">
            <a:extLst>
              <a:ext uri="{FF2B5EF4-FFF2-40B4-BE49-F238E27FC236}">
                <a16:creationId xmlns:a16="http://schemas.microsoft.com/office/drawing/2014/main" id="{C96048A1-0E05-475E-8D6C-8CEF46D09B98}"/>
              </a:ext>
            </a:extLst>
          </p:cNvPr>
          <p:cNvSpPr txBox="1"/>
          <p:nvPr/>
        </p:nvSpPr>
        <p:spPr>
          <a:xfrm>
            <a:off x="2346685" y="2731986"/>
            <a:ext cx="1737992" cy="504844"/>
          </a:xfrm>
          <a:prstGeom prst="rect">
            <a:avLst/>
          </a:prstGeom>
          <a:noFill/>
        </p:spPr>
        <p:txBody>
          <a:bodyPr wrap="none" lIns="90000" tIns="46800" rIns="90000" bIns="46800" anchor="ctr" anchorCtr="1">
            <a:normAutofit/>
          </a:bodyPr>
          <a:lstStyle/>
          <a:p>
            <a:pPr algn="ctr"/>
            <a:r>
              <a:rPr lang="zh-CN" altLang="en-US" sz="2400" b="1" dirty="0" smtClean="0">
                <a:latin typeface="微软雅黑" panose="020B0503020204020204" pitchFamily="34" charset="-122"/>
                <a:ea typeface="微软雅黑" panose="020B0503020204020204" pitchFamily="34" charset="-122"/>
              </a:rPr>
              <a:t>产品减重</a:t>
            </a:r>
            <a:endParaRPr lang="zh-CN" altLang="en-US" sz="2400" b="1" dirty="0">
              <a:latin typeface="微软雅黑" panose="020B0503020204020204" pitchFamily="34" charset="-122"/>
              <a:ea typeface="微软雅黑" panose="020B0503020204020204" pitchFamily="34" charset="-122"/>
            </a:endParaRPr>
          </a:p>
        </p:txBody>
      </p:sp>
      <p:sp>
        <p:nvSpPr>
          <p:cNvPr id="14" name="îsļíďé">
            <a:extLst>
              <a:ext uri="{FF2B5EF4-FFF2-40B4-BE49-F238E27FC236}">
                <a16:creationId xmlns:a16="http://schemas.microsoft.com/office/drawing/2014/main" id="{00F83C34-A65B-4EF1-90E9-EEDDA9AB3877}"/>
              </a:ext>
            </a:extLst>
          </p:cNvPr>
          <p:cNvSpPr txBox="1"/>
          <p:nvPr/>
        </p:nvSpPr>
        <p:spPr>
          <a:xfrm>
            <a:off x="4981512" y="2731986"/>
            <a:ext cx="1737992" cy="504844"/>
          </a:xfrm>
          <a:prstGeom prst="rect">
            <a:avLst/>
          </a:prstGeom>
          <a:noFill/>
        </p:spPr>
        <p:txBody>
          <a:bodyPr wrap="none" lIns="90000" tIns="46800" rIns="90000" bIns="46800" anchor="ctr" anchorCtr="1">
            <a:normAutofit/>
          </a:bodyPr>
          <a:lstStyle/>
          <a:p>
            <a:pPr algn="ctr"/>
            <a:r>
              <a:rPr lang="zh-CN" altLang="en-US" sz="2400" b="1" dirty="0" smtClean="0">
                <a:latin typeface="微软雅黑" panose="020B0503020204020204" pitchFamily="34" charset="-122"/>
                <a:ea typeface="微软雅黑" panose="020B0503020204020204" pitchFamily="34" charset="-122"/>
              </a:rPr>
              <a:t>团队减重</a:t>
            </a:r>
            <a:endParaRPr lang="zh-CN" altLang="en-US" sz="2400" b="1" dirty="0">
              <a:latin typeface="微软雅黑" panose="020B0503020204020204" pitchFamily="34" charset="-122"/>
              <a:ea typeface="微软雅黑" panose="020B0503020204020204" pitchFamily="34" charset="-122"/>
            </a:endParaRPr>
          </a:p>
        </p:txBody>
      </p:sp>
      <p:sp>
        <p:nvSpPr>
          <p:cNvPr id="15" name="ïṡlíḑe">
            <a:extLst>
              <a:ext uri="{FF2B5EF4-FFF2-40B4-BE49-F238E27FC236}">
                <a16:creationId xmlns:a16="http://schemas.microsoft.com/office/drawing/2014/main" id="{F6274847-B1A1-4479-A4D7-23C294C9241E}"/>
              </a:ext>
            </a:extLst>
          </p:cNvPr>
          <p:cNvSpPr txBox="1"/>
          <p:nvPr/>
        </p:nvSpPr>
        <p:spPr>
          <a:xfrm>
            <a:off x="7604443" y="2726901"/>
            <a:ext cx="1737992" cy="504844"/>
          </a:xfrm>
          <a:prstGeom prst="rect">
            <a:avLst/>
          </a:prstGeom>
          <a:noFill/>
        </p:spPr>
        <p:txBody>
          <a:bodyPr wrap="none" lIns="90000" tIns="46800" rIns="90000" bIns="46800" anchor="ctr" anchorCtr="1">
            <a:normAutofit/>
          </a:bodyPr>
          <a:lstStyle/>
          <a:p>
            <a:pPr algn="ctr"/>
            <a:r>
              <a:rPr lang="zh-CN" altLang="en-US" sz="2400" b="1" dirty="0" smtClean="0">
                <a:latin typeface="微软雅黑" panose="020B0503020204020204" pitchFamily="34" charset="-122"/>
                <a:ea typeface="微软雅黑" panose="020B0503020204020204" pitchFamily="34" charset="-122"/>
              </a:rPr>
              <a:t>沟通减重</a:t>
            </a:r>
            <a:endParaRPr lang="zh-CN" altLang="en-US" sz="2400" b="1" dirty="0">
              <a:latin typeface="微软雅黑" panose="020B0503020204020204" pitchFamily="34" charset="-122"/>
              <a:ea typeface="微软雅黑" panose="020B0503020204020204" pitchFamily="34" charset="-122"/>
            </a:endParaRPr>
          </a:p>
        </p:txBody>
      </p:sp>
      <p:grpSp>
        <p:nvGrpSpPr>
          <p:cNvPr id="36" name="íṣḻîḑè">
            <a:extLst>
              <a:ext uri="{FF2B5EF4-FFF2-40B4-BE49-F238E27FC236}">
                <a16:creationId xmlns:a16="http://schemas.microsoft.com/office/drawing/2014/main" id="{C6C21124-C7F6-4F70-92A9-12AD5743DA2C}"/>
              </a:ext>
            </a:extLst>
          </p:cNvPr>
          <p:cNvGrpSpPr/>
          <p:nvPr/>
        </p:nvGrpSpPr>
        <p:grpSpPr>
          <a:xfrm>
            <a:off x="2889046" y="4715073"/>
            <a:ext cx="577851" cy="577851"/>
            <a:chOff x="1766537" y="4715073"/>
            <a:chExt cx="577851" cy="577851"/>
          </a:xfrm>
        </p:grpSpPr>
        <p:sp>
          <p:nvSpPr>
            <p:cNvPr id="38" name="ïṥ1ïďe">
              <a:extLst>
                <a:ext uri="{FF2B5EF4-FFF2-40B4-BE49-F238E27FC236}">
                  <a16:creationId xmlns:a16="http://schemas.microsoft.com/office/drawing/2014/main" id="{085A9F8C-9EF3-4900-BA4E-CF3F6D0E1E58}"/>
                </a:ext>
              </a:extLst>
            </p:cNvPr>
            <p:cNvSpPr/>
            <p:nvPr/>
          </p:nvSpPr>
          <p:spPr>
            <a:xfrm>
              <a:off x="1766537" y="4715073"/>
              <a:ext cx="577851" cy="577851"/>
            </a:xfrm>
            <a:prstGeom prst="roundRect">
              <a:avLst>
                <a:gd name="adj" fmla="val 50000"/>
              </a:avLst>
            </a:prstGeom>
            <a:solidFill>
              <a:schemeClr val="accent1"/>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9" name="îśļîḓê">
              <a:extLst>
                <a:ext uri="{FF2B5EF4-FFF2-40B4-BE49-F238E27FC236}">
                  <a16:creationId xmlns:a16="http://schemas.microsoft.com/office/drawing/2014/main" id="{76E73C85-4765-4639-9BD4-4D9949B1F541}"/>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grpSp>
        <p:nvGrpSpPr>
          <p:cNvPr id="32" name="îşḻide">
            <a:extLst>
              <a:ext uri="{FF2B5EF4-FFF2-40B4-BE49-F238E27FC236}">
                <a16:creationId xmlns:a16="http://schemas.microsoft.com/office/drawing/2014/main" id="{7D19D2A5-99D5-48F3-B627-41F05392F6F7}"/>
              </a:ext>
            </a:extLst>
          </p:cNvPr>
          <p:cNvGrpSpPr/>
          <p:nvPr/>
        </p:nvGrpSpPr>
        <p:grpSpPr>
          <a:xfrm>
            <a:off x="5504163" y="4715073"/>
            <a:ext cx="577851" cy="577851"/>
            <a:chOff x="1766537" y="4715073"/>
            <a:chExt cx="577851" cy="577851"/>
          </a:xfrm>
        </p:grpSpPr>
        <p:sp>
          <p:nvSpPr>
            <p:cNvPr id="34" name="i$ľîdê">
              <a:extLst>
                <a:ext uri="{FF2B5EF4-FFF2-40B4-BE49-F238E27FC236}">
                  <a16:creationId xmlns:a16="http://schemas.microsoft.com/office/drawing/2014/main" id="{69FC67F2-4A06-4A38-B9FF-FCD18E7F6442}"/>
                </a:ext>
              </a:extLst>
            </p:cNvPr>
            <p:cNvSpPr/>
            <p:nvPr/>
          </p:nvSpPr>
          <p:spPr>
            <a:xfrm>
              <a:off x="1766537" y="4715073"/>
              <a:ext cx="577851" cy="577851"/>
            </a:xfrm>
            <a:prstGeom prst="roundRect">
              <a:avLst>
                <a:gd name="adj" fmla="val 50000"/>
              </a:avLst>
            </a:prstGeom>
            <a:solidFill>
              <a:schemeClr val="accent2"/>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5" name="išḷíḋè">
              <a:extLst>
                <a:ext uri="{FF2B5EF4-FFF2-40B4-BE49-F238E27FC236}">
                  <a16:creationId xmlns:a16="http://schemas.microsoft.com/office/drawing/2014/main" id="{37C6778B-679F-42D0-99E3-BCCE028A6B69}"/>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grpSp>
        <p:nvGrpSpPr>
          <p:cNvPr id="28" name="íṣļídê">
            <a:extLst>
              <a:ext uri="{FF2B5EF4-FFF2-40B4-BE49-F238E27FC236}">
                <a16:creationId xmlns:a16="http://schemas.microsoft.com/office/drawing/2014/main" id="{4B49A7AC-801C-4655-9238-0D58567BE10F}"/>
              </a:ext>
            </a:extLst>
          </p:cNvPr>
          <p:cNvGrpSpPr/>
          <p:nvPr/>
        </p:nvGrpSpPr>
        <p:grpSpPr>
          <a:xfrm>
            <a:off x="8302418" y="4694301"/>
            <a:ext cx="630864" cy="628598"/>
            <a:chOff x="1766537" y="4715073"/>
            <a:chExt cx="577851" cy="577851"/>
          </a:xfrm>
        </p:grpSpPr>
        <p:sp>
          <p:nvSpPr>
            <p:cNvPr id="30" name="iṧlíḑé">
              <a:extLst>
                <a:ext uri="{FF2B5EF4-FFF2-40B4-BE49-F238E27FC236}">
                  <a16:creationId xmlns:a16="http://schemas.microsoft.com/office/drawing/2014/main" id="{13E5AA9C-5F87-4A58-BCF8-F757A3C2A7A9}"/>
                </a:ext>
              </a:extLst>
            </p:cNvPr>
            <p:cNvSpPr/>
            <p:nvPr/>
          </p:nvSpPr>
          <p:spPr>
            <a:xfrm>
              <a:off x="1766537" y="4715073"/>
              <a:ext cx="577851" cy="577851"/>
            </a:xfrm>
            <a:prstGeom prst="roundRect">
              <a:avLst>
                <a:gd name="adj" fmla="val 50000"/>
              </a:avLst>
            </a:prstGeom>
            <a:solidFill>
              <a:schemeClr val="accent3"/>
            </a:solidFill>
            <a:ln w="38100" cap="flat">
              <a:solidFill>
                <a:schemeClr val="bg1"/>
              </a:solidFill>
              <a:miter lim="400000"/>
            </a:ln>
            <a:effectLst/>
          </p:spPr>
          <p:txBody>
            <a:bodyPr wrap="square" lIns="0" tIns="0" rIns="0" bIns="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lvl="0" indent="-285750">
                <a:lnSpc>
                  <a:spcPct val="120000"/>
                </a:lnSpc>
                <a:buFont typeface="Wingdings" panose="05000000000000000000" pitchFamily="2" charset="2"/>
                <a:buChar char="u"/>
                <a:defRPr sz="3200"/>
              </a:pPr>
              <a:endParaRPr sz="1600">
                <a:ea typeface="微软雅黑" panose="020B0503020204020204" pitchFamily="34" charset="-122"/>
              </a:endParaRPr>
            </a:p>
          </p:txBody>
        </p:sp>
        <p:sp>
          <p:nvSpPr>
            <p:cNvPr id="31" name="ï$ļíďe">
              <a:extLst>
                <a:ext uri="{FF2B5EF4-FFF2-40B4-BE49-F238E27FC236}">
                  <a16:creationId xmlns:a16="http://schemas.microsoft.com/office/drawing/2014/main" id="{F5D8978A-C016-4EEA-A489-229C6DF0C1B0}"/>
                </a:ext>
              </a:extLst>
            </p:cNvPr>
            <p:cNvSpPr/>
            <p:nvPr/>
          </p:nvSpPr>
          <p:spPr>
            <a:xfrm>
              <a:off x="1915608" y="4863096"/>
              <a:ext cx="279708" cy="281804"/>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19050" tIns="19050" rIns="19050" bIns="1905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defTabSz="228600">
                <a:lnSpc>
                  <a:spcPct val="120000"/>
                </a:lnSpc>
                <a:buFont typeface="Wingdings" panose="05000000000000000000" pitchFamily="2" charset="2"/>
                <a:buChar char="u"/>
                <a:defRPr sz="3000">
                  <a:solidFill>
                    <a:srgbClr val="FFFFFF"/>
                  </a:solidFill>
                  <a:effectLst>
                    <a:outerShdw blurRad="38100" dist="12700" dir="5400000" rotWithShape="0">
                      <a:srgbClr val="000000">
                        <a:alpha val="50000"/>
                      </a:srgbClr>
                    </a:outerShdw>
                  </a:effectLst>
                </a:defRPr>
              </a:pPr>
              <a:endParaRPr sz="1600">
                <a:ea typeface="微软雅黑" panose="020B0503020204020204" pitchFamily="34" charset="-122"/>
              </a:endParaRPr>
            </a:p>
          </p:txBody>
        </p:sp>
      </p:grpSp>
      <p:cxnSp>
        <p:nvCxnSpPr>
          <p:cNvPr id="21" name="直接连接符 20">
            <a:extLst>
              <a:ext uri="{FF2B5EF4-FFF2-40B4-BE49-F238E27FC236}">
                <a16:creationId xmlns:a16="http://schemas.microsoft.com/office/drawing/2014/main" id="{0BF95F95-EFE8-42AA-8037-FA7DA7B93D66}"/>
              </a:ext>
            </a:extLst>
          </p:cNvPr>
          <p:cNvCxnSpPr/>
          <p:nvPr/>
        </p:nvCxnSpPr>
        <p:spPr>
          <a:xfrm>
            <a:off x="4539666" y="5003998"/>
            <a:ext cx="0" cy="113962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A368D52-813D-44DC-BEA7-0B4BC820B376}"/>
              </a:ext>
            </a:extLst>
          </p:cNvPr>
          <p:cNvCxnSpPr/>
          <p:nvPr/>
        </p:nvCxnSpPr>
        <p:spPr>
          <a:xfrm>
            <a:off x="7101891" y="5003998"/>
            <a:ext cx="0" cy="113962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7"/>
          <p:cNvGrpSpPr/>
          <p:nvPr/>
        </p:nvGrpSpPr>
        <p:grpSpPr>
          <a:xfrm>
            <a:off x="3200271" y="301536"/>
            <a:ext cx="5791454" cy="523220"/>
            <a:chOff x="3428991" y="2714626"/>
            <a:chExt cx="4198433" cy="523220"/>
          </a:xfrm>
        </p:grpSpPr>
        <p:sp>
          <p:nvSpPr>
            <p:cNvPr id="42" name="Rectangle 20"/>
            <p:cNvSpPr/>
            <p:nvPr/>
          </p:nvSpPr>
          <p:spPr>
            <a:xfrm>
              <a:off x="3428991" y="2714626"/>
              <a:ext cx="4198433" cy="523220"/>
            </a:xfrm>
            <a:prstGeom prst="rect">
              <a:avLst/>
            </a:prstGeom>
          </p:spPr>
          <p:txBody>
            <a:bodyPr wrap="square">
              <a:spAutoFit/>
            </a:bodyPr>
            <a:lstStyle/>
            <a:p>
              <a:pPr algn="ct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创业型电子商务团队的建设要求</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43"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1943984" y="5499164"/>
            <a:ext cx="2461484" cy="110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284400" indent="-284400" defTabSz="914377">
              <a:lnSpc>
                <a:spcPct val="120000"/>
              </a:lnSpc>
              <a:spcBef>
                <a:spcPct val="0"/>
              </a:spcBef>
              <a:buFont typeface="Wingdings" panose="05000000000000000000" pitchFamily="2" charset="2"/>
              <a:buChar char="u"/>
              <a:defRPr sz="1400">
                <a:solidFill>
                  <a:schemeClr val="bg1"/>
                </a:solidFill>
                <a:latin typeface="微软雅黑" panose="020B0503020204020204" pitchFamily="34" charset="-122"/>
                <a:ea typeface="微软雅黑" panose="020B0503020204020204" pitchFamily="34" charset="-122"/>
              </a:defRPr>
            </a:lvl1pPr>
            <a:lvl2pPr marL="457189" defTabSz="914377"/>
            <a:lvl3pPr marL="914377" defTabSz="914377"/>
            <a:lvl4pPr marL="1371566" defTabSz="914377"/>
            <a:lvl5pPr marL="1828754" defTabSz="914377"/>
            <a:lvl6pPr marL="2285943" defTabSz="914377"/>
            <a:lvl7pPr marL="2743131" defTabSz="914377"/>
            <a:lvl8pPr marL="3200320" defTabSz="914377"/>
            <a:lvl9pPr marL="3657509" defTabSz="914377"/>
          </a:lstStyle>
          <a:p>
            <a:pPr marL="0" indent="0" algn="ctr">
              <a:buNone/>
            </a:pPr>
            <a:r>
              <a:rPr lang="zh-CN" altLang="zh-CN" dirty="0"/>
              <a:t>了解用户真正问题，在开发产品前，与用户验证设计方案是否可行；试着对最初产品的设计减重</a:t>
            </a:r>
            <a:endParaRPr lang="zh-CN" altLang="en-US" dirty="0"/>
          </a:p>
        </p:txBody>
      </p:sp>
      <p:sp>
        <p:nvSpPr>
          <p:cNvPr id="3" name="矩形 2"/>
          <p:cNvSpPr/>
          <p:nvPr/>
        </p:nvSpPr>
        <p:spPr>
          <a:xfrm>
            <a:off x="4822748" y="5494591"/>
            <a:ext cx="2124259" cy="138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defTabSz="914377">
              <a:lnSpc>
                <a:spcPct val="120000"/>
              </a:lnSpc>
              <a:spcBef>
                <a:spcPct val="0"/>
              </a:spcBef>
              <a:buFont typeface="Wingdings" panose="05000000000000000000" pitchFamily="2" charset="2"/>
              <a:buNone/>
            </a:pPr>
            <a:r>
              <a:rPr lang="zh-CN" altLang="zh-CN" sz="1400" dirty="0">
                <a:solidFill>
                  <a:schemeClr val="bg1"/>
                </a:solidFill>
                <a:latin typeface="微软雅黑" panose="020B0503020204020204" pitchFamily="34" charset="-122"/>
                <a:ea typeface="微软雅黑" panose="020B0503020204020204" pitchFamily="34" charset="-122"/>
              </a:rPr>
              <a:t>鼓励团队成员一专多能，勇于尝试自己不熟悉的业务</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7151739" y="5391207"/>
            <a:ext cx="2932220" cy="16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defTabSz="914377">
              <a:lnSpc>
                <a:spcPct val="120000"/>
              </a:lnSpc>
              <a:spcBef>
                <a:spcPct val="0"/>
              </a:spcBef>
              <a:buFont typeface="Wingdings" panose="05000000000000000000" pitchFamily="2" charset="2"/>
              <a:buNone/>
            </a:pPr>
            <a:r>
              <a:rPr lang="zh-CN" altLang="zh-CN" sz="1400" dirty="0">
                <a:solidFill>
                  <a:schemeClr val="bg1"/>
                </a:solidFill>
                <a:latin typeface="微软雅黑" panose="020B0503020204020204" pitchFamily="34" charset="-122"/>
                <a:ea typeface="微软雅黑" panose="020B0503020204020204" pitchFamily="34" charset="-122"/>
              </a:rPr>
              <a:t>在沟通前，先把一次要表达的内容减到最少，把想法送出后，让自己处于清空的状态，去仔细观察对方的反应；在沟通时，如果一时不能达成一致，需以一颗平常心</a:t>
            </a:r>
            <a:r>
              <a:rPr lang="zh-CN" altLang="zh-CN" sz="1400" dirty="0" smtClean="0">
                <a:solidFill>
                  <a:schemeClr val="bg1"/>
                </a:solidFill>
                <a:latin typeface="微软雅黑" panose="020B0503020204020204" pitchFamily="34" charset="-122"/>
                <a:ea typeface="微软雅黑" panose="020B0503020204020204" pitchFamily="34" charset="-122"/>
              </a:rPr>
              <a:t>面对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4228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2" y="2954216"/>
            <a:ext cx="5720783" cy="771383"/>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fontScale="92500"/>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电子商务创业者的</a:t>
            </a:r>
            <a:r>
              <a:rPr lang="en-US" altLang="zh-CN" sz="3200" b="1" dirty="0" smtClean="0">
                <a:solidFill>
                  <a:srgbClr val="FFFFFF"/>
                </a:solidFill>
                <a:latin typeface="Arial Black" panose="020B0A04020102020204" pitchFamily="34" charset="0"/>
                <a:ea typeface="微软雅黑" panose="020B0503020204020204" pitchFamily="34" charset="-122"/>
              </a:rPr>
              <a:t>SWOT</a:t>
            </a:r>
            <a:r>
              <a:rPr lang="zh-CN" altLang="en-US" sz="3200" b="1" dirty="0" smtClean="0">
                <a:solidFill>
                  <a:srgbClr val="FFFFFF"/>
                </a:solidFill>
                <a:latin typeface="Arial Black" panose="020B0A04020102020204" pitchFamily="34" charset="0"/>
                <a:ea typeface="微软雅黑" panose="020B0503020204020204" pitchFamily="34" charset="-122"/>
              </a:rPr>
              <a:t>分析</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504902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1745490" y="4557319"/>
            <a:ext cx="8701019" cy="1569660"/>
          </a:xfrm>
          <a:prstGeom prst="rect">
            <a:avLst/>
          </a:prstGeom>
        </p:spPr>
        <p:txBody>
          <a:bodyPr wrap="square">
            <a:spAutoFit/>
          </a:bodyPr>
          <a:lstStyle/>
          <a:p>
            <a:pPr algn="ctr">
              <a:lnSpc>
                <a:spcPct val="12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网上购物消费者的不断增加与消费能力的不断增强，电商平台日趋成熟，技术环境逐渐改进</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第三方支付工具不断优化，为创业者提供了巨大的电商创业机遇，同时电商创业者也面临着巨大的挑战。所以应对电商创业者进行</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SWOT</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分析，如优势、劣势、机会、威胁</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分析</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en-US" altLang="zh-CN" sz="3600" b="1" dirty="0" smtClean="0">
                <a:solidFill>
                  <a:srgbClr val="524F6A"/>
                </a:solidFill>
                <a:latin typeface="微软雅黑" panose="020B0503020204020204" pitchFamily="34" charset="-122"/>
                <a:ea typeface="微软雅黑" panose="020B0503020204020204" pitchFamily="34" charset="-122"/>
              </a:rPr>
              <a:t>SWOT</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8230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îṣḷïḋé">
            <a:extLst>
              <a:ext uri="{FF2B5EF4-FFF2-40B4-BE49-F238E27FC236}">
                <a16:creationId xmlns:a16="http://schemas.microsoft.com/office/drawing/2014/main" id="{91BC3DD5-7116-4276-AC63-72BC68525722}"/>
              </a:ext>
            </a:extLst>
          </p:cNvPr>
          <p:cNvGrpSpPr/>
          <p:nvPr/>
        </p:nvGrpSpPr>
        <p:grpSpPr>
          <a:xfrm>
            <a:off x="1547461" y="1304831"/>
            <a:ext cx="9447955" cy="2477178"/>
            <a:chOff x="-1015472" y="1754167"/>
            <a:chExt cx="9783503" cy="2565157"/>
          </a:xfrm>
        </p:grpSpPr>
        <p:sp>
          <p:nvSpPr>
            <p:cNvPr id="26" name="ïSľíde">
              <a:extLst>
                <a:ext uri="{FF2B5EF4-FFF2-40B4-BE49-F238E27FC236}">
                  <a16:creationId xmlns:a16="http://schemas.microsoft.com/office/drawing/2014/main" id="{E0AB4393-3C46-4E7F-99A9-A60850B1EB9F}"/>
                </a:ext>
              </a:extLst>
            </p:cNvPr>
            <p:cNvSpPr/>
            <p:nvPr/>
          </p:nvSpPr>
          <p:spPr>
            <a:xfrm>
              <a:off x="8073616" y="2652916"/>
              <a:ext cx="694415" cy="694448"/>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2" y="13548"/>
                    <a:pt x="11249" y="13405"/>
                    <a:pt x="11161" y="13367"/>
                  </a:cubicBezTo>
                  <a:cubicBezTo>
                    <a:pt x="10895" y="13252"/>
                    <a:pt x="10766" y="13468"/>
                    <a:pt x="10546" y="13471"/>
                  </a:cubicBezTo>
                  <a:cubicBezTo>
                    <a:pt x="10341" y="13473"/>
                    <a:pt x="10048" y="13142"/>
                    <a:pt x="10058" y="12950"/>
                  </a:cubicBezTo>
                  <a:cubicBezTo>
                    <a:pt x="10065" y="12833"/>
                    <a:pt x="10126" y="12655"/>
                    <a:pt x="10139" y="12510"/>
                  </a:cubicBezTo>
                  <a:cubicBezTo>
                    <a:pt x="10151" y="12394"/>
                    <a:pt x="10231" y="12326"/>
                    <a:pt x="10233" y="12220"/>
                  </a:cubicBezTo>
                  <a:cubicBezTo>
                    <a:pt x="10234" y="12079"/>
                    <a:pt x="10045" y="11970"/>
                    <a:pt x="9954" y="11954"/>
                  </a:cubicBezTo>
                  <a:cubicBezTo>
                    <a:pt x="9737" y="11914"/>
                    <a:pt x="9437" y="12041"/>
                    <a:pt x="9188" y="11942"/>
                  </a:cubicBezTo>
                  <a:cubicBezTo>
                    <a:pt x="9141" y="11864"/>
                    <a:pt x="9243" y="11810"/>
                    <a:pt x="9270" y="11733"/>
                  </a:cubicBezTo>
                  <a:cubicBezTo>
                    <a:pt x="9284" y="11690"/>
                    <a:pt x="9275" y="11631"/>
                    <a:pt x="9293" y="11583"/>
                  </a:cubicBezTo>
                  <a:cubicBezTo>
                    <a:pt x="9320" y="11510"/>
                    <a:pt x="9397" y="11453"/>
                    <a:pt x="9433" y="11375"/>
                  </a:cubicBezTo>
                  <a:cubicBezTo>
                    <a:pt x="9458" y="11315"/>
                    <a:pt x="9463" y="11228"/>
                    <a:pt x="9490" y="11154"/>
                  </a:cubicBezTo>
                  <a:cubicBezTo>
                    <a:pt x="9520" y="11070"/>
                    <a:pt x="9576" y="11017"/>
                    <a:pt x="9583" y="10957"/>
                  </a:cubicBezTo>
                  <a:cubicBezTo>
                    <a:pt x="9592" y="10879"/>
                    <a:pt x="9563" y="10789"/>
                    <a:pt x="9501" y="10737"/>
                  </a:cubicBezTo>
                  <a:cubicBezTo>
                    <a:pt x="9309" y="10747"/>
                    <a:pt x="9181" y="10757"/>
                    <a:pt x="9072" y="10807"/>
                  </a:cubicBezTo>
                  <a:cubicBezTo>
                    <a:pt x="8821" y="10921"/>
                    <a:pt x="8870" y="11260"/>
                    <a:pt x="8620" y="11340"/>
                  </a:cubicBezTo>
                  <a:cubicBezTo>
                    <a:pt x="8533" y="11367"/>
                    <a:pt x="8413" y="11369"/>
                    <a:pt x="8318" y="11386"/>
                  </a:cubicBezTo>
                  <a:cubicBezTo>
                    <a:pt x="8235" y="11401"/>
                    <a:pt x="8135" y="11445"/>
                    <a:pt x="8050" y="11444"/>
                  </a:cubicBezTo>
                  <a:cubicBezTo>
                    <a:pt x="7950" y="11442"/>
                    <a:pt x="7774" y="11346"/>
                    <a:pt x="7715" y="11282"/>
                  </a:cubicBezTo>
                  <a:cubicBezTo>
                    <a:pt x="7661" y="11224"/>
                    <a:pt x="7532" y="10939"/>
                    <a:pt x="7517" y="10888"/>
                  </a:cubicBezTo>
                  <a:cubicBezTo>
                    <a:pt x="7418" y="10547"/>
                    <a:pt x="7526" y="10233"/>
                    <a:pt x="7656" y="9996"/>
                  </a:cubicBezTo>
                  <a:cubicBezTo>
                    <a:pt x="7684" y="9946"/>
                    <a:pt x="7729" y="9899"/>
                    <a:pt x="7749" y="9845"/>
                  </a:cubicBezTo>
                  <a:cubicBezTo>
                    <a:pt x="7780" y="9765"/>
                    <a:pt x="7760" y="9643"/>
                    <a:pt x="7784" y="9556"/>
                  </a:cubicBezTo>
                  <a:cubicBezTo>
                    <a:pt x="7828" y="9395"/>
                    <a:pt x="8041" y="9298"/>
                    <a:pt x="8191" y="9220"/>
                  </a:cubicBezTo>
                  <a:cubicBezTo>
                    <a:pt x="8360" y="9132"/>
                    <a:pt x="8503" y="8990"/>
                    <a:pt x="8701" y="8977"/>
                  </a:cubicBezTo>
                  <a:cubicBezTo>
                    <a:pt x="8799" y="8970"/>
                    <a:pt x="8943" y="9003"/>
                    <a:pt x="9038" y="9023"/>
                  </a:cubicBezTo>
                  <a:cubicBezTo>
                    <a:pt x="9125" y="9041"/>
                    <a:pt x="9194" y="9099"/>
                    <a:pt x="9270" y="9104"/>
                  </a:cubicBezTo>
                  <a:cubicBezTo>
                    <a:pt x="9484" y="9120"/>
                    <a:pt x="9535" y="8954"/>
                    <a:pt x="9710" y="8861"/>
                  </a:cubicBezTo>
                  <a:cubicBezTo>
                    <a:pt x="9890" y="8887"/>
                    <a:pt x="10011" y="8830"/>
                    <a:pt x="10174" y="8849"/>
                  </a:cubicBezTo>
                  <a:cubicBezTo>
                    <a:pt x="10286" y="8862"/>
                    <a:pt x="10366" y="8982"/>
                    <a:pt x="10453" y="8988"/>
                  </a:cubicBezTo>
                  <a:cubicBezTo>
                    <a:pt x="10526" y="8994"/>
                    <a:pt x="10591" y="8920"/>
                    <a:pt x="10662" y="8931"/>
                  </a:cubicBezTo>
                  <a:cubicBezTo>
                    <a:pt x="10730" y="8941"/>
                    <a:pt x="10848" y="9090"/>
                    <a:pt x="10859" y="9174"/>
                  </a:cubicBezTo>
                  <a:cubicBezTo>
                    <a:pt x="10873" y="9278"/>
                    <a:pt x="10782" y="9372"/>
                    <a:pt x="10813" y="9486"/>
                  </a:cubicBezTo>
                  <a:cubicBezTo>
                    <a:pt x="10922" y="9598"/>
                    <a:pt x="11121" y="9620"/>
                    <a:pt x="11277" y="9683"/>
                  </a:cubicBezTo>
                  <a:cubicBezTo>
                    <a:pt x="11378" y="9600"/>
                    <a:pt x="11291" y="9445"/>
                    <a:pt x="11277" y="9325"/>
                  </a:cubicBezTo>
                  <a:cubicBezTo>
                    <a:pt x="11271" y="9271"/>
                    <a:pt x="11282" y="9223"/>
                    <a:pt x="11277" y="9174"/>
                  </a:cubicBezTo>
                  <a:cubicBezTo>
                    <a:pt x="11268" y="9090"/>
                    <a:pt x="11231" y="9014"/>
                    <a:pt x="11231" y="8942"/>
                  </a:cubicBezTo>
                  <a:cubicBezTo>
                    <a:pt x="11229" y="8694"/>
                    <a:pt x="11380" y="8545"/>
                    <a:pt x="11550" y="8431"/>
                  </a:cubicBezTo>
                  <a:close/>
                  <a:moveTo>
                    <a:pt x="219" y="8623"/>
                  </a:moveTo>
                  <a:cubicBezTo>
                    <a:pt x="183" y="8799"/>
                    <a:pt x="151" y="8976"/>
                    <a:pt x="125" y="9155"/>
                  </a:cubicBezTo>
                  <a:cubicBezTo>
                    <a:pt x="97" y="9334"/>
                    <a:pt x="73" y="9514"/>
                    <a:pt x="55" y="9696"/>
                  </a:cubicBezTo>
                  <a:cubicBezTo>
                    <a:pt x="18" y="10058"/>
                    <a:pt x="0" y="10427"/>
                    <a:pt x="0" y="10800"/>
                  </a:cubicBezTo>
                  <a:cubicBezTo>
                    <a:pt x="0" y="11172"/>
                    <a:pt x="18" y="11541"/>
                    <a:pt x="55" y="11904"/>
                  </a:cubicBezTo>
                  <a:cubicBezTo>
                    <a:pt x="73" y="12085"/>
                    <a:pt x="97" y="12266"/>
                    <a:pt x="125" y="12444"/>
                  </a:cubicBezTo>
                  <a:cubicBezTo>
                    <a:pt x="151" y="12624"/>
                    <a:pt x="183" y="12801"/>
                    <a:pt x="219" y="12976"/>
                  </a:cubicBezTo>
                  <a:cubicBezTo>
                    <a:pt x="255" y="13152"/>
                    <a:pt x="295" y="13326"/>
                    <a:pt x="340" y="13499"/>
                  </a:cubicBezTo>
                  <a:cubicBezTo>
                    <a:pt x="428" y="13844"/>
                    <a:pt x="534" y="14182"/>
                    <a:pt x="655" y="14513"/>
                  </a:cubicBezTo>
                  <a:cubicBezTo>
                    <a:pt x="716" y="14678"/>
                    <a:pt x="780" y="14842"/>
                    <a:pt x="849" y="15004"/>
                  </a:cubicBezTo>
                  <a:cubicBezTo>
                    <a:pt x="917" y="15165"/>
                    <a:pt x="989" y="15325"/>
                    <a:pt x="1065" y="15482"/>
                  </a:cubicBezTo>
                  <a:cubicBezTo>
                    <a:pt x="1103" y="15561"/>
                    <a:pt x="1141" y="15639"/>
                    <a:pt x="1181" y="15716"/>
                  </a:cubicBezTo>
                  <a:cubicBezTo>
                    <a:pt x="1261" y="15872"/>
                    <a:pt x="1344" y="16025"/>
                    <a:pt x="1431" y="16176"/>
                  </a:cubicBezTo>
                  <a:cubicBezTo>
                    <a:pt x="1691" y="16628"/>
                    <a:pt x="1982" y="17060"/>
                    <a:pt x="2303" y="17468"/>
                  </a:cubicBezTo>
                  <a:cubicBezTo>
                    <a:pt x="2463" y="17671"/>
                    <a:pt x="2631" y="17870"/>
                    <a:pt x="2805" y="18061"/>
                  </a:cubicBezTo>
                  <a:cubicBezTo>
                    <a:pt x="2921" y="18189"/>
                    <a:pt x="3041" y="18315"/>
                    <a:pt x="3163" y="18437"/>
                  </a:cubicBezTo>
                  <a:cubicBezTo>
                    <a:pt x="3285" y="18558"/>
                    <a:pt x="3410" y="18678"/>
                    <a:pt x="3538" y="18794"/>
                  </a:cubicBezTo>
                  <a:cubicBezTo>
                    <a:pt x="4113" y="19317"/>
                    <a:pt x="4745" y="19779"/>
                    <a:pt x="5424" y="20169"/>
                  </a:cubicBezTo>
                  <a:cubicBezTo>
                    <a:pt x="5575" y="20256"/>
                    <a:pt x="5728" y="20339"/>
                    <a:pt x="5883" y="20418"/>
                  </a:cubicBezTo>
                  <a:cubicBezTo>
                    <a:pt x="6193" y="20577"/>
                    <a:pt x="6513" y="20722"/>
                    <a:pt x="6840" y="20851"/>
                  </a:cubicBezTo>
                  <a:cubicBezTo>
                    <a:pt x="7003" y="20915"/>
                    <a:pt x="7168" y="20976"/>
                    <a:pt x="7336" y="21032"/>
                  </a:cubicBezTo>
                  <a:cubicBezTo>
                    <a:pt x="8423" y="21400"/>
                    <a:pt x="9588" y="21600"/>
                    <a:pt x="10799" y="21600"/>
                  </a:cubicBezTo>
                  <a:cubicBezTo>
                    <a:pt x="11051" y="21600"/>
                    <a:pt x="11302" y="21591"/>
                    <a:pt x="11550" y="21574"/>
                  </a:cubicBezTo>
                  <a:lnTo>
                    <a:pt x="11550" y="18085"/>
                  </a:lnTo>
                  <a:cubicBezTo>
                    <a:pt x="11505" y="18026"/>
                    <a:pt x="11456" y="17968"/>
                    <a:pt x="11416" y="17907"/>
                  </a:cubicBezTo>
                  <a:cubicBezTo>
                    <a:pt x="11273" y="17689"/>
                    <a:pt x="11157" y="17414"/>
                    <a:pt x="11010" y="17189"/>
                  </a:cubicBezTo>
                  <a:cubicBezTo>
                    <a:pt x="10935" y="17074"/>
                    <a:pt x="10871" y="16944"/>
                    <a:pt x="10790" y="16853"/>
                  </a:cubicBezTo>
                  <a:cubicBezTo>
                    <a:pt x="10742" y="16799"/>
                    <a:pt x="10589" y="16749"/>
                    <a:pt x="10569" y="16668"/>
                  </a:cubicBezTo>
                  <a:cubicBezTo>
                    <a:pt x="10543" y="16561"/>
                    <a:pt x="10464" y="16414"/>
                    <a:pt x="10477" y="16331"/>
                  </a:cubicBezTo>
                  <a:cubicBezTo>
                    <a:pt x="10493" y="16221"/>
                    <a:pt x="10708" y="16132"/>
                    <a:pt x="10708" y="16031"/>
                  </a:cubicBezTo>
                  <a:cubicBezTo>
                    <a:pt x="10708" y="15945"/>
                    <a:pt x="10593" y="15895"/>
                    <a:pt x="10569" y="15822"/>
                  </a:cubicBezTo>
                  <a:cubicBezTo>
                    <a:pt x="10511" y="15645"/>
                    <a:pt x="10604" y="15541"/>
                    <a:pt x="10674" y="15394"/>
                  </a:cubicBezTo>
                  <a:cubicBezTo>
                    <a:pt x="10697" y="15345"/>
                    <a:pt x="10719" y="15267"/>
                    <a:pt x="10743" y="15231"/>
                  </a:cubicBezTo>
                  <a:cubicBezTo>
                    <a:pt x="10786" y="15168"/>
                    <a:pt x="10872" y="15150"/>
                    <a:pt x="10929" y="15081"/>
                  </a:cubicBezTo>
                  <a:cubicBezTo>
                    <a:pt x="10960" y="15043"/>
                    <a:pt x="10980" y="14962"/>
                    <a:pt x="11022" y="14907"/>
                  </a:cubicBezTo>
                  <a:cubicBezTo>
                    <a:pt x="11110" y="14790"/>
                    <a:pt x="11252" y="14746"/>
                    <a:pt x="11288" y="14641"/>
                  </a:cubicBezTo>
                  <a:cubicBezTo>
                    <a:pt x="11318" y="14555"/>
                    <a:pt x="11335" y="14124"/>
                    <a:pt x="11300" y="13981"/>
                  </a:cubicBezTo>
                  <a:cubicBezTo>
                    <a:pt x="11280" y="13897"/>
                    <a:pt x="11202" y="13828"/>
                    <a:pt x="11172" y="13749"/>
                  </a:cubicBezTo>
                  <a:cubicBezTo>
                    <a:pt x="11120" y="13609"/>
                    <a:pt x="11108" y="13457"/>
                    <a:pt x="10963" y="13460"/>
                  </a:cubicBezTo>
                  <a:cubicBezTo>
                    <a:pt x="10874" y="13461"/>
                    <a:pt x="10812" y="13560"/>
                    <a:pt x="10754" y="13621"/>
                  </a:cubicBezTo>
                  <a:cubicBezTo>
                    <a:pt x="10741" y="13704"/>
                    <a:pt x="10748" y="13793"/>
                    <a:pt x="10662" y="13818"/>
                  </a:cubicBezTo>
                  <a:cubicBezTo>
                    <a:pt x="10530" y="13857"/>
                    <a:pt x="10479" y="13680"/>
                    <a:pt x="10325" y="13633"/>
                  </a:cubicBezTo>
                  <a:cubicBezTo>
                    <a:pt x="10264" y="13615"/>
                    <a:pt x="10166" y="13616"/>
                    <a:pt x="10128" y="13598"/>
                  </a:cubicBezTo>
                  <a:cubicBezTo>
                    <a:pt x="10016" y="13548"/>
                    <a:pt x="9979" y="13384"/>
                    <a:pt x="9861" y="13320"/>
                  </a:cubicBezTo>
                  <a:cubicBezTo>
                    <a:pt x="9762" y="13267"/>
                    <a:pt x="9677" y="13286"/>
                    <a:pt x="9617" y="13204"/>
                  </a:cubicBezTo>
                  <a:cubicBezTo>
                    <a:pt x="9592" y="13148"/>
                    <a:pt x="9612" y="13048"/>
                    <a:pt x="9605" y="12973"/>
                  </a:cubicBezTo>
                  <a:cubicBezTo>
                    <a:pt x="9479" y="12899"/>
                    <a:pt x="9371" y="12622"/>
                    <a:pt x="9223" y="12556"/>
                  </a:cubicBezTo>
                  <a:cubicBezTo>
                    <a:pt x="9125" y="12513"/>
                    <a:pt x="8974" y="12517"/>
                    <a:pt x="8852" y="12475"/>
                  </a:cubicBezTo>
                  <a:cubicBezTo>
                    <a:pt x="8794" y="12456"/>
                    <a:pt x="8749" y="12430"/>
                    <a:pt x="8689" y="12417"/>
                  </a:cubicBezTo>
                  <a:cubicBezTo>
                    <a:pt x="8614" y="12400"/>
                    <a:pt x="8538" y="12400"/>
                    <a:pt x="8481" y="12371"/>
                  </a:cubicBezTo>
                  <a:cubicBezTo>
                    <a:pt x="8250" y="12257"/>
                    <a:pt x="8126" y="11888"/>
                    <a:pt x="7842" y="11896"/>
                  </a:cubicBezTo>
                  <a:cubicBezTo>
                    <a:pt x="7721" y="11899"/>
                    <a:pt x="7604" y="12012"/>
                    <a:pt x="7494" y="12012"/>
                  </a:cubicBezTo>
                  <a:cubicBezTo>
                    <a:pt x="7385" y="12011"/>
                    <a:pt x="7201" y="11924"/>
                    <a:pt x="7064" y="11861"/>
                  </a:cubicBezTo>
                  <a:cubicBezTo>
                    <a:pt x="6922" y="11795"/>
                    <a:pt x="6764" y="11759"/>
                    <a:pt x="6646" y="11699"/>
                  </a:cubicBezTo>
                  <a:cubicBezTo>
                    <a:pt x="6552" y="11650"/>
                    <a:pt x="6486" y="11562"/>
                    <a:pt x="6403" y="11525"/>
                  </a:cubicBezTo>
                  <a:cubicBezTo>
                    <a:pt x="6339" y="11497"/>
                    <a:pt x="6247" y="11492"/>
                    <a:pt x="6195" y="11468"/>
                  </a:cubicBezTo>
                  <a:cubicBezTo>
                    <a:pt x="6120" y="11432"/>
                    <a:pt x="6042" y="11358"/>
                    <a:pt x="5950" y="11293"/>
                  </a:cubicBezTo>
                  <a:cubicBezTo>
                    <a:pt x="5863" y="11233"/>
                    <a:pt x="5768" y="11140"/>
                    <a:pt x="5765" y="11062"/>
                  </a:cubicBezTo>
                  <a:cubicBezTo>
                    <a:pt x="5761" y="10971"/>
                    <a:pt x="5848" y="10894"/>
                    <a:pt x="5858" y="10807"/>
                  </a:cubicBezTo>
                  <a:cubicBezTo>
                    <a:pt x="5888" y="10531"/>
                    <a:pt x="5684" y="10333"/>
                    <a:pt x="5556" y="10170"/>
                  </a:cubicBezTo>
                  <a:cubicBezTo>
                    <a:pt x="5461" y="10049"/>
                    <a:pt x="5350" y="9947"/>
                    <a:pt x="5254" y="9834"/>
                  </a:cubicBezTo>
                  <a:cubicBezTo>
                    <a:pt x="5259" y="9760"/>
                    <a:pt x="5259" y="9747"/>
                    <a:pt x="5254" y="9672"/>
                  </a:cubicBezTo>
                  <a:cubicBezTo>
                    <a:pt x="5182" y="9602"/>
                    <a:pt x="5122" y="9498"/>
                    <a:pt x="5045" y="9394"/>
                  </a:cubicBezTo>
                  <a:cubicBezTo>
                    <a:pt x="4976" y="9299"/>
                    <a:pt x="4842" y="9199"/>
                    <a:pt x="4825" y="9093"/>
                  </a:cubicBezTo>
                  <a:cubicBezTo>
                    <a:pt x="4803" y="8963"/>
                    <a:pt x="4875" y="8848"/>
                    <a:pt x="4825" y="8722"/>
                  </a:cubicBezTo>
                  <a:cubicBezTo>
                    <a:pt x="4742" y="8513"/>
                    <a:pt x="4451" y="8607"/>
                    <a:pt x="4488" y="8884"/>
                  </a:cubicBezTo>
                  <a:cubicBezTo>
                    <a:pt x="4499" y="8961"/>
                    <a:pt x="4607" y="9063"/>
                    <a:pt x="4639" y="9139"/>
                  </a:cubicBezTo>
                  <a:cubicBezTo>
                    <a:pt x="4672" y="9217"/>
                    <a:pt x="4666" y="9313"/>
                    <a:pt x="4697" y="9406"/>
                  </a:cubicBezTo>
                  <a:cubicBezTo>
                    <a:pt x="4727" y="9495"/>
                    <a:pt x="4817" y="9572"/>
                    <a:pt x="4848" y="9672"/>
                  </a:cubicBezTo>
                  <a:cubicBezTo>
                    <a:pt x="4897" y="9831"/>
                    <a:pt x="4896" y="10001"/>
                    <a:pt x="4941" y="10101"/>
                  </a:cubicBezTo>
                  <a:cubicBezTo>
                    <a:pt x="4981" y="10189"/>
                    <a:pt x="5128" y="10272"/>
                    <a:pt x="5045" y="10379"/>
                  </a:cubicBezTo>
                  <a:cubicBezTo>
                    <a:pt x="4935" y="10401"/>
                    <a:pt x="4893" y="10292"/>
                    <a:pt x="4825" y="10228"/>
                  </a:cubicBezTo>
                  <a:cubicBezTo>
                    <a:pt x="4787" y="10193"/>
                    <a:pt x="4649" y="10125"/>
                    <a:pt x="4628" y="10043"/>
                  </a:cubicBezTo>
                  <a:cubicBezTo>
                    <a:pt x="4610" y="9974"/>
                    <a:pt x="4671" y="9883"/>
                    <a:pt x="4651" y="9799"/>
                  </a:cubicBezTo>
                  <a:cubicBezTo>
                    <a:pt x="4611" y="9636"/>
                    <a:pt x="4281" y="9632"/>
                    <a:pt x="4279" y="9464"/>
                  </a:cubicBezTo>
                  <a:cubicBezTo>
                    <a:pt x="4279" y="9358"/>
                    <a:pt x="4418" y="9346"/>
                    <a:pt x="4419" y="9243"/>
                  </a:cubicBezTo>
                  <a:cubicBezTo>
                    <a:pt x="4420" y="9132"/>
                    <a:pt x="4266" y="9037"/>
                    <a:pt x="4233" y="8943"/>
                  </a:cubicBezTo>
                  <a:cubicBezTo>
                    <a:pt x="4203" y="8855"/>
                    <a:pt x="4197" y="8717"/>
                    <a:pt x="4187" y="8595"/>
                  </a:cubicBezTo>
                  <a:cubicBezTo>
                    <a:pt x="4176" y="8480"/>
                    <a:pt x="4190" y="8347"/>
                    <a:pt x="4163" y="8259"/>
                  </a:cubicBezTo>
                  <a:cubicBezTo>
                    <a:pt x="4139" y="8179"/>
                    <a:pt x="4020" y="8070"/>
                    <a:pt x="3943" y="8027"/>
                  </a:cubicBezTo>
                  <a:cubicBezTo>
                    <a:pt x="3841" y="7971"/>
                    <a:pt x="3761" y="7994"/>
                    <a:pt x="3711" y="7911"/>
                  </a:cubicBezTo>
                  <a:cubicBezTo>
                    <a:pt x="3668" y="7839"/>
                    <a:pt x="3639" y="7689"/>
                    <a:pt x="3630" y="7610"/>
                  </a:cubicBezTo>
                  <a:cubicBezTo>
                    <a:pt x="3613" y="7471"/>
                    <a:pt x="3626" y="7319"/>
                    <a:pt x="3618" y="7170"/>
                  </a:cubicBezTo>
                  <a:cubicBezTo>
                    <a:pt x="3610" y="7021"/>
                    <a:pt x="3595" y="6878"/>
                    <a:pt x="3618" y="6719"/>
                  </a:cubicBezTo>
                  <a:cubicBezTo>
                    <a:pt x="3675" y="6606"/>
                    <a:pt x="3780" y="6551"/>
                    <a:pt x="3839" y="6441"/>
                  </a:cubicBezTo>
                  <a:cubicBezTo>
                    <a:pt x="3879" y="6363"/>
                    <a:pt x="3885" y="6268"/>
                    <a:pt x="3931" y="6186"/>
                  </a:cubicBezTo>
                  <a:cubicBezTo>
                    <a:pt x="4016" y="6034"/>
                    <a:pt x="4201" y="5895"/>
                    <a:pt x="4326" y="5746"/>
                  </a:cubicBezTo>
                  <a:cubicBezTo>
                    <a:pt x="4460" y="5585"/>
                    <a:pt x="4584" y="5431"/>
                    <a:pt x="4663" y="5247"/>
                  </a:cubicBezTo>
                  <a:cubicBezTo>
                    <a:pt x="4691" y="5182"/>
                    <a:pt x="4766" y="5038"/>
                    <a:pt x="4755" y="4958"/>
                  </a:cubicBezTo>
                  <a:cubicBezTo>
                    <a:pt x="4740" y="4846"/>
                    <a:pt x="4529" y="4755"/>
                    <a:pt x="4546" y="4622"/>
                  </a:cubicBezTo>
                  <a:cubicBezTo>
                    <a:pt x="4557" y="4540"/>
                    <a:pt x="4674" y="4541"/>
                    <a:pt x="4709" y="4460"/>
                  </a:cubicBezTo>
                  <a:cubicBezTo>
                    <a:pt x="4727" y="4418"/>
                    <a:pt x="4743" y="4301"/>
                    <a:pt x="4743" y="4251"/>
                  </a:cubicBezTo>
                  <a:cubicBezTo>
                    <a:pt x="4746" y="4140"/>
                    <a:pt x="4687" y="4023"/>
                    <a:pt x="4709" y="3904"/>
                  </a:cubicBezTo>
                  <a:cubicBezTo>
                    <a:pt x="4728" y="3802"/>
                    <a:pt x="4880" y="3761"/>
                    <a:pt x="4801" y="3649"/>
                  </a:cubicBezTo>
                  <a:cubicBezTo>
                    <a:pt x="4724" y="3538"/>
                    <a:pt x="4585" y="3709"/>
                    <a:pt x="4500" y="3637"/>
                  </a:cubicBezTo>
                  <a:cubicBezTo>
                    <a:pt x="4422" y="3571"/>
                    <a:pt x="4515" y="3492"/>
                    <a:pt x="4523" y="3371"/>
                  </a:cubicBezTo>
                  <a:cubicBezTo>
                    <a:pt x="4526" y="3323"/>
                    <a:pt x="4495" y="3268"/>
                    <a:pt x="4500" y="3232"/>
                  </a:cubicBezTo>
                  <a:cubicBezTo>
                    <a:pt x="4507" y="3180"/>
                    <a:pt x="4608" y="3093"/>
                    <a:pt x="4581" y="3058"/>
                  </a:cubicBezTo>
                  <a:cubicBezTo>
                    <a:pt x="4539" y="3005"/>
                    <a:pt x="4494" y="2898"/>
                    <a:pt x="4428" y="2813"/>
                  </a:cubicBezTo>
                  <a:cubicBezTo>
                    <a:pt x="5723" y="1778"/>
                    <a:pt x="7274" y="1049"/>
                    <a:pt x="8969" y="742"/>
                  </a:cubicBezTo>
                  <a:lnTo>
                    <a:pt x="8969" y="742"/>
                  </a:lnTo>
                  <a:cubicBezTo>
                    <a:pt x="8991" y="778"/>
                    <a:pt x="9008" y="819"/>
                    <a:pt x="9060" y="834"/>
                  </a:cubicBezTo>
                  <a:cubicBezTo>
                    <a:pt x="9161" y="782"/>
                    <a:pt x="9262" y="838"/>
                    <a:pt x="9373" y="834"/>
                  </a:cubicBezTo>
                  <a:cubicBezTo>
                    <a:pt x="9482" y="831"/>
                    <a:pt x="9579" y="781"/>
                    <a:pt x="9698" y="800"/>
                  </a:cubicBezTo>
                  <a:cubicBezTo>
                    <a:pt x="9909" y="833"/>
                    <a:pt x="10205" y="1039"/>
                    <a:pt x="10371" y="928"/>
                  </a:cubicBezTo>
                  <a:cubicBezTo>
                    <a:pt x="10413" y="899"/>
                    <a:pt x="10403" y="850"/>
                    <a:pt x="10441" y="777"/>
                  </a:cubicBezTo>
                  <a:cubicBezTo>
                    <a:pt x="10471" y="718"/>
                    <a:pt x="10518" y="653"/>
                    <a:pt x="10547" y="581"/>
                  </a:cubicBezTo>
                  <a:cubicBezTo>
                    <a:pt x="10631" y="579"/>
                    <a:pt x="10715" y="577"/>
                    <a:pt x="10799" y="577"/>
                  </a:cubicBezTo>
                  <a:cubicBezTo>
                    <a:pt x="11052" y="577"/>
                    <a:pt x="11302" y="587"/>
                    <a:pt x="11550" y="605"/>
                  </a:cubicBezTo>
                  <a:lnTo>
                    <a:pt x="11550" y="26"/>
                  </a:lnTo>
                  <a:cubicBezTo>
                    <a:pt x="11367" y="13"/>
                    <a:pt x="11182" y="6"/>
                    <a:pt x="10997" y="2"/>
                  </a:cubicBezTo>
                  <a:cubicBezTo>
                    <a:pt x="10931" y="1"/>
                    <a:pt x="10866" y="0"/>
                    <a:pt x="10799" y="0"/>
                  </a:cubicBezTo>
                  <a:cubicBezTo>
                    <a:pt x="10687" y="0"/>
                    <a:pt x="10576" y="2"/>
                    <a:pt x="10465" y="6"/>
                  </a:cubicBezTo>
                  <a:cubicBezTo>
                    <a:pt x="9373" y="39"/>
                    <a:pt x="8323" y="234"/>
                    <a:pt x="7335" y="568"/>
                  </a:cubicBezTo>
                  <a:cubicBezTo>
                    <a:pt x="7168" y="624"/>
                    <a:pt x="7002" y="685"/>
                    <a:pt x="6840" y="749"/>
                  </a:cubicBezTo>
                  <a:cubicBezTo>
                    <a:pt x="6789" y="769"/>
                    <a:pt x="6739" y="790"/>
                    <a:pt x="6688" y="811"/>
                  </a:cubicBezTo>
                  <a:cubicBezTo>
                    <a:pt x="6577" y="857"/>
                    <a:pt x="6465" y="904"/>
                    <a:pt x="6355" y="954"/>
                  </a:cubicBezTo>
                  <a:cubicBezTo>
                    <a:pt x="6195" y="1026"/>
                    <a:pt x="6038" y="1102"/>
                    <a:pt x="5882" y="1182"/>
                  </a:cubicBezTo>
                  <a:cubicBezTo>
                    <a:pt x="5727" y="1261"/>
                    <a:pt x="5574" y="1344"/>
                    <a:pt x="5424" y="1431"/>
                  </a:cubicBezTo>
                  <a:cubicBezTo>
                    <a:pt x="4817" y="1780"/>
                    <a:pt x="4247" y="2186"/>
                    <a:pt x="3723" y="2642"/>
                  </a:cubicBezTo>
                  <a:cubicBezTo>
                    <a:pt x="3660" y="2696"/>
                    <a:pt x="3599" y="2750"/>
                    <a:pt x="3538" y="2806"/>
                  </a:cubicBezTo>
                  <a:cubicBezTo>
                    <a:pt x="3410" y="2922"/>
                    <a:pt x="3285" y="3041"/>
                    <a:pt x="3163" y="3163"/>
                  </a:cubicBezTo>
                  <a:cubicBezTo>
                    <a:pt x="3040" y="3285"/>
                    <a:pt x="2921" y="3411"/>
                    <a:pt x="2805" y="3538"/>
                  </a:cubicBezTo>
                  <a:cubicBezTo>
                    <a:pt x="2631" y="3730"/>
                    <a:pt x="2463" y="3929"/>
                    <a:pt x="2303" y="4132"/>
                  </a:cubicBezTo>
                  <a:cubicBezTo>
                    <a:pt x="1982" y="4540"/>
                    <a:pt x="1691" y="4972"/>
                    <a:pt x="1430" y="5424"/>
                  </a:cubicBezTo>
                  <a:cubicBezTo>
                    <a:pt x="1343" y="5575"/>
                    <a:pt x="1261" y="5728"/>
                    <a:pt x="1181" y="5883"/>
                  </a:cubicBezTo>
                  <a:cubicBezTo>
                    <a:pt x="1141" y="5961"/>
                    <a:pt x="1102" y="6039"/>
                    <a:pt x="1064" y="6118"/>
                  </a:cubicBezTo>
                  <a:cubicBezTo>
                    <a:pt x="951" y="6354"/>
                    <a:pt x="845" y="6595"/>
                    <a:pt x="748" y="6840"/>
                  </a:cubicBezTo>
                  <a:cubicBezTo>
                    <a:pt x="716" y="6922"/>
                    <a:pt x="685" y="7004"/>
                    <a:pt x="655" y="7087"/>
                  </a:cubicBezTo>
                  <a:cubicBezTo>
                    <a:pt x="533" y="7417"/>
                    <a:pt x="428" y="7756"/>
                    <a:pt x="339" y="8101"/>
                  </a:cubicBezTo>
                  <a:cubicBezTo>
                    <a:pt x="295" y="8273"/>
                    <a:pt x="255" y="8448"/>
                    <a:pt x="219" y="8623"/>
                  </a:cubicBezTo>
                  <a:cubicBezTo>
                    <a:pt x="219" y="8623"/>
                    <a:pt x="219" y="8623"/>
                    <a:pt x="219" y="8623"/>
                  </a:cubicBezTo>
                  <a:close/>
                  <a:moveTo>
                    <a:pt x="11550" y="21574"/>
                  </a:moveTo>
                  <a:cubicBezTo>
                    <a:pt x="12114" y="21536"/>
                    <a:pt x="12666" y="21453"/>
                    <a:pt x="13203" y="21331"/>
                  </a:cubicBezTo>
                  <a:cubicBezTo>
                    <a:pt x="13564" y="21249"/>
                    <a:pt x="13918" y="21150"/>
                    <a:pt x="14264" y="21033"/>
                  </a:cubicBezTo>
                  <a:cubicBezTo>
                    <a:pt x="14431" y="20976"/>
                    <a:pt x="14596" y="20915"/>
                    <a:pt x="14760" y="20851"/>
                  </a:cubicBezTo>
                  <a:cubicBezTo>
                    <a:pt x="15087" y="20722"/>
                    <a:pt x="15406" y="20578"/>
                    <a:pt x="15717" y="20418"/>
                  </a:cubicBezTo>
                  <a:cubicBezTo>
                    <a:pt x="15872" y="20339"/>
                    <a:pt x="16025" y="20256"/>
                    <a:pt x="16176" y="20169"/>
                  </a:cubicBezTo>
                  <a:cubicBezTo>
                    <a:pt x="16854" y="19779"/>
                    <a:pt x="17486" y="19317"/>
                    <a:pt x="18062" y="18794"/>
                  </a:cubicBezTo>
                  <a:cubicBezTo>
                    <a:pt x="18190" y="18678"/>
                    <a:pt x="18315" y="18558"/>
                    <a:pt x="18437" y="18437"/>
                  </a:cubicBezTo>
                  <a:cubicBezTo>
                    <a:pt x="18559" y="18315"/>
                    <a:pt x="18678" y="18189"/>
                    <a:pt x="18795" y="18062"/>
                  </a:cubicBezTo>
                  <a:cubicBezTo>
                    <a:pt x="18969" y="17870"/>
                    <a:pt x="19136" y="17672"/>
                    <a:pt x="19296" y="17468"/>
                  </a:cubicBezTo>
                  <a:cubicBezTo>
                    <a:pt x="19550" y="17145"/>
                    <a:pt x="19785" y="16807"/>
                    <a:pt x="20001" y="16456"/>
                  </a:cubicBezTo>
                  <a:cubicBezTo>
                    <a:pt x="20058" y="16364"/>
                    <a:pt x="20115" y="16270"/>
                    <a:pt x="20169" y="16176"/>
                  </a:cubicBezTo>
                  <a:cubicBezTo>
                    <a:pt x="20256" y="16025"/>
                    <a:pt x="20339" y="15872"/>
                    <a:pt x="20418" y="15717"/>
                  </a:cubicBezTo>
                  <a:cubicBezTo>
                    <a:pt x="20458" y="15639"/>
                    <a:pt x="20497" y="15561"/>
                    <a:pt x="20536" y="15482"/>
                  </a:cubicBezTo>
                  <a:cubicBezTo>
                    <a:pt x="20611" y="15325"/>
                    <a:pt x="20683" y="15165"/>
                    <a:pt x="20752" y="15004"/>
                  </a:cubicBezTo>
                  <a:cubicBezTo>
                    <a:pt x="20820" y="14842"/>
                    <a:pt x="20884" y="14679"/>
                    <a:pt x="20945" y="14513"/>
                  </a:cubicBezTo>
                  <a:cubicBezTo>
                    <a:pt x="21066" y="14182"/>
                    <a:pt x="21172" y="13844"/>
                    <a:pt x="21260" y="13499"/>
                  </a:cubicBezTo>
                  <a:cubicBezTo>
                    <a:pt x="21305" y="13326"/>
                    <a:pt x="21345" y="13152"/>
                    <a:pt x="21381" y="12977"/>
                  </a:cubicBezTo>
                  <a:cubicBezTo>
                    <a:pt x="21416" y="12801"/>
                    <a:pt x="21448" y="12624"/>
                    <a:pt x="21476" y="12444"/>
                  </a:cubicBezTo>
                  <a:cubicBezTo>
                    <a:pt x="21503" y="12266"/>
                    <a:pt x="21526" y="12086"/>
                    <a:pt x="21545" y="11904"/>
                  </a:cubicBezTo>
                  <a:cubicBezTo>
                    <a:pt x="21581" y="11541"/>
                    <a:pt x="21600" y="11173"/>
                    <a:pt x="21600" y="10800"/>
                  </a:cubicBezTo>
                  <a:cubicBezTo>
                    <a:pt x="21600" y="10427"/>
                    <a:pt x="21581" y="10059"/>
                    <a:pt x="21545" y="9696"/>
                  </a:cubicBezTo>
                  <a:cubicBezTo>
                    <a:pt x="21526" y="9515"/>
                    <a:pt x="21503" y="9334"/>
                    <a:pt x="21476" y="9155"/>
                  </a:cubicBezTo>
                  <a:cubicBezTo>
                    <a:pt x="21448" y="8976"/>
                    <a:pt x="21416" y="8799"/>
                    <a:pt x="21381" y="8623"/>
                  </a:cubicBezTo>
                  <a:cubicBezTo>
                    <a:pt x="21345" y="8448"/>
                    <a:pt x="21305" y="8273"/>
                    <a:pt x="21260" y="8101"/>
                  </a:cubicBezTo>
                  <a:cubicBezTo>
                    <a:pt x="21172" y="7756"/>
                    <a:pt x="21066" y="7417"/>
                    <a:pt x="20945" y="7086"/>
                  </a:cubicBezTo>
                  <a:cubicBezTo>
                    <a:pt x="20915" y="7004"/>
                    <a:pt x="20884" y="6922"/>
                    <a:pt x="20851" y="6840"/>
                  </a:cubicBezTo>
                  <a:cubicBezTo>
                    <a:pt x="20754" y="6595"/>
                    <a:pt x="20649" y="6354"/>
                    <a:pt x="20535" y="6118"/>
                  </a:cubicBezTo>
                  <a:cubicBezTo>
                    <a:pt x="20497" y="6039"/>
                    <a:pt x="20458" y="5961"/>
                    <a:pt x="20418" y="5883"/>
                  </a:cubicBezTo>
                  <a:cubicBezTo>
                    <a:pt x="20339" y="5728"/>
                    <a:pt x="20255" y="5575"/>
                    <a:pt x="20169" y="5424"/>
                  </a:cubicBezTo>
                  <a:cubicBezTo>
                    <a:pt x="19909" y="4972"/>
                    <a:pt x="19617" y="4540"/>
                    <a:pt x="19296" y="4132"/>
                  </a:cubicBezTo>
                  <a:cubicBezTo>
                    <a:pt x="19136" y="3929"/>
                    <a:pt x="18968" y="3730"/>
                    <a:pt x="18795" y="3538"/>
                  </a:cubicBezTo>
                  <a:cubicBezTo>
                    <a:pt x="18678" y="3410"/>
                    <a:pt x="18559" y="3285"/>
                    <a:pt x="18437" y="3163"/>
                  </a:cubicBezTo>
                  <a:cubicBezTo>
                    <a:pt x="18315" y="3041"/>
                    <a:pt x="18189" y="2922"/>
                    <a:pt x="18062" y="2806"/>
                  </a:cubicBezTo>
                  <a:cubicBezTo>
                    <a:pt x="17814" y="2581"/>
                    <a:pt x="17556" y="2367"/>
                    <a:pt x="17288" y="2165"/>
                  </a:cubicBezTo>
                  <a:cubicBezTo>
                    <a:pt x="16934" y="1899"/>
                    <a:pt x="16562" y="1653"/>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6"/>
                  </a:cubicBezTo>
                  <a:cubicBezTo>
                    <a:pt x="15011" y="851"/>
                    <a:pt x="14887" y="799"/>
                    <a:pt x="14760" y="749"/>
                  </a:cubicBezTo>
                  <a:cubicBezTo>
                    <a:pt x="14758" y="748"/>
                    <a:pt x="14757" y="748"/>
                    <a:pt x="14755" y="747"/>
                  </a:cubicBezTo>
                  <a:cubicBezTo>
                    <a:pt x="14620" y="694"/>
                    <a:pt x="14484" y="645"/>
                    <a:pt x="14347" y="597"/>
                  </a:cubicBezTo>
                  <a:cubicBezTo>
                    <a:pt x="14319" y="587"/>
                    <a:pt x="14292" y="577"/>
                    <a:pt x="14263" y="567"/>
                  </a:cubicBezTo>
                  <a:cubicBezTo>
                    <a:pt x="13944" y="459"/>
                    <a:pt x="13617" y="366"/>
                    <a:pt x="13285" y="288"/>
                  </a:cubicBezTo>
                  <a:cubicBezTo>
                    <a:pt x="13181" y="263"/>
                    <a:pt x="13077" y="240"/>
                    <a:pt x="12972" y="218"/>
                  </a:cubicBezTo>
                  <a:cubicBezTo>
                    <a:pt x="12896" y="203"/>
                    <a:pt x="12820" y="189"/>
                    <a:pt x="12743" y="175"/>
                  </a:cubicBezTo>
                  <a:cubicBezTo>
                    <a:pt x="12353" y="104"/>
                    <a:pt x="11954" y="54"/>
                    <a:pt x="11550" y="26"/>
                  </a:cubicBezTo>
                  <a:lnTo>
                    <a:pt x="11550" y="605"/>
                  </a:lnTo>
                  <a:cubicBezTo>
                    <a:pt x="11988" y="637"/>
                    <a:pt x="12419" y="697"/>
                    <a:pt x="12841" y="782"/>
                  </a:cubicBezTo>
                  <a:cubicBezTo>
                    <a:pt x="12813" y="855"/>
                    <a:pt x="12721" y="822"/>
                    <a:pt x="12645" y="858"/>
                  </a:cubicBezTo>
                  <a:cubicBezTo>
                    <a:pt x="12574" y="891"/>
                    <a:pt x="12548" y="959"/>
                    <a:pt x="12472" y="974"/>
                  </a:cubicBezTo>
                  <a:cubicBezTo>
                    <a:pt x="12260" y="1014"/>
                    <a:pt x="12086" y="921"/>
                    <a:pt x="11903" y="928"/>
                  </a:cubicBezTo>
                  <a:cubicBezTo>
                    <a:pt x="11895" y="1007"/>
                    <a:pt x="11993" y="1053"/>
                    <a:pt x="12042" y="1078"/>
                  </a:cubicBezTo>
                  <a:cubicBezTo>
                    <a:pt x="12208" y="1165"/>
                    <a:pt x="12342" y="1153"/>
                    <a:pt x="12576" y="1147"/>
                  </a:cubicBezTo>
                  <a:cubicBezTo>
                    <a:pt x="12696" y="1145"/>
                    <a:pt x="12833" y="1183"/>
                    <a:pt x="12936" y="1112"/>
                  </a:cubicBezTo>
                  <a:cubicBezTo>
                    <a:pt x="13001" y="1068"/>
                    <a:pt x="12997" y="970"/>
                    <a:pt x="13052" y="916"/>
                  </a:cubicBezTo>
                  <a:cubicBezTo>
                    <a:pt x="13075" y="893"/>
                    <a:pt x="13109" y="870"/>
                    <a:pt x="13147" y="850"/>
                  </a:cubicBezTo>
                  <a:cubicBezTo>
                    <a:pt x="13262" y="877"/>
                    <a:pt x="13376" y="906"/>
                    <a:pt x="13489" y="937"/>
                  </a:cubicBezTo>
                  <a:cubicBezTo>
                    <a:pt x="13470" y="1016"/>
                    <a:pt x="13344" y="997"/>
                    <a:pt x="13342" y="1101"/>
                  </a:cubicBezTo>
                  <a:cubicBezTo>
                    <a:pt x="13423" y="1150"/>
                    <a:pt x="13611" y="1075"/>
                    <a:pt x="13683" y="992"/>
                  </a:cubicBezTo>
                  <a:cubicBezTo>
                    <a:pt x="13711" y="1000"/>
                    <a:pt x="13739" y="1009"/>
                    <a:pt x="13767" y="1017"/>
                  </a:cubicBezTo>
                  <a:cubicBezTo>
                    <a:pt x="13932" y="1067"/>
                    <a:pt x="14094" y="1121"/>
                    <a:pt x="14254" y="1179"/>
                  </a:cubicBezTo>
                  <a:cubicBezTo>
                    <a:pt x="14483" y="1261"/>
                    <a:pt x="14709" y="1351"/>
                    <a:pt x="14930" y="1449"/>
                  </a:cubicBezTo>
                  <a:cubicBezTo>
                    <a:pt x="14887" y="1475"/>
                    <a:pt x="14842" y="1506"/>
                    <a:pt x="14804" y="1506"/>
                  </a:cubicBezTo>
                  <a:cubicBezTo>
                    <a:pt x="14709" y="1506"/>
                    <a:pt x="14668" y="1378"/>
                    <a:pt x="14560" y="1425"/>
                  </a:cubicBezTo>
                  <a:cubicBezTo>
                    <a:pt x="14551" y="1549"/>
                    <a:pt x="14691" y="1600"/>
                    <a:pt x="14781" y="1657"/>
                  </a:cubicBezTo>
                  <a:cubicBezTo>
                    <a:pt x="14877" y="1719"/>
                    <a:pt x="14979" y="1780"/>
                    <a:pt x="15013" y="1888"/>
                  </a:cubicBezTo>
                  <a:cubicBezTo>
                    <a:pt x="14919" y="2089"/>
                    <a:pt x="14768" y="1878"/>
                    <a:pt x="14619" y="1877"/>
                  </a:cubicBezTo>
                  <a:cubicBezTo>
                    <a:pt x="14454" y="1876"/>
                    <a:pt x="14214" y="2190"/>
                    <a:pt x="14073" y="1935"/>
                  </a:cubicBezTo>
                  <a:cubicBezTo>
                    <a:pt x="14108" y="1800"/>
                    <a:pt x="14257" y="1779"/>
                    <a:pt x="14294" y="1645"/>
                  </a:cubicBezTo>
                  <a:cubicBezTo>
                    <a:pt x="14262" y="1651"/>
                    <a:pt x="14231" y="1661"/>
                    <a:pt x="14199" y="1674"/>
                  </a:cubicBezTo>
                  <a:cubicBezTo>
                    <a:pt x="14145" y="1696"/>
                    <a:pt x="14090" y="1725"/>
                    <a:pt x="14034" y="1755"/>
                  </a:cubicBezTo>
                  <a:cubicBezTo>
                    <a:pt x="13960" y="1795"/>
                    <a:pt x="13882" y="1834"/>
                    <a:pt x="13794" y="1854"/>
                  </a:cubicBezTo>
                  <a:cubicBezTo>
                    <a:pt x="13714" y="1872"/>
                    <a:pt x="13635" y="1867"/>
                    <a:pt x="13562" y="1888"/>
                  </a:cubicBezTo>
                  <a:cubicBezTo>
                    <a:pt x="13423" y="1929"/>
                    <a:pt x="13327" y="2031"/>
                    <a:pt x="13180" y="2086"/>
                  </a:cubicBezTo>
                  <a:cubicBezTo>
                    <a:pt x="13122" y="2107"/>
                    <a:pt x="13054" y="2100"/>
                    <a:pt x="12994" y="2120"/>
                  </a:cubicBezTo>
                  <a:cubicBezTo>
                    <a:pt x="12854" y="2167"/>
                    <a:pt x="12686" y="2251"/>
                    <a:pt x="12542" y="2329"/>
                  </a:cubicBezTo>
                  <a:cubicBezTo>
                    <a:pt x="12394" y="2409"/>
                    <a:pt x="12227" y="2493"/>
                    <a:pt x="12135" y="2572"/>
                  </a:cubicBezTo>
                  <a:cubicBezTo>
                    <a:pt x="12086" y="2615"/>
                    <a:pt x="11957" y="2767"/>
                    <a:pt x="11962" y="2815"/>
                  </a:cubicBezTo>
                  <a:cubicBezTo>
                    <a:pt x="11967" y="2884"/>
                    <a:pt x="12098" y="2907"/>
                    <a:pt x="12101" y="2977"/>
                  </a:cubicBezTo>
                  <a:cubicBezTo>
                    <a:pt x="12098" y="3020"/>
                    <a:pt x="12025" y="3112"/>
                    <a:pt x="12078" y="3174"/>
                  </a:cubicBezTo>
                  <a:cubicBezTo>
                    <a:pt x="12125" y="3231"/>
                    <a:pt x="12220" y="3185"/>
                    <a:pt x="12321" y="3198"/>
                  </a:cubicBezTo>
                  <a:cubicBezTo>
                    <a:pt x="12499" y="3219"/>
                    <a:pt x="12614" y="3365"/>
                    <a:pt x="12751" y="3441"/>
                  </a:cubicBezTo>
                  <a:cubicBezTo>
                    <a:pt x="12853" y="3497"/>
                    <a:pt x="13006" y="3565"/>
                    <a:pt x="13122" y="3579"/>
                  </a:cubicBezTo>
                  <a:cubicBezTo>
                    <a:pt x="13282" y="3600"/>
                    <a:pt x="13459" y="3533"/>
                    <a:pt x="13481" y="3661"/>
                  </a:cubicBezTo>
                  <a:cubicBezTo>
                    <a:pt x="13503" y="3783"/>
                    <a:pt x="13331" y="3827"/>
                    <a:pt x="13319" y="3904"/>
                  </a:cubicBezTo>
                  <a:cubicBezTo>
                    <a:pt x="13405" y="4017"/>
                    <a:pt x="13260" y="4071"/>
                    <a:pt x="13261" y="4171"/>
                  </a:cubicBezTo>
                  <a:cubicBezTo>
                    <a:pt x="13262" y="4251"/>
                    <a:pt x="13361" y="4371"/>
                    <a:pt x="13447" y="4379"/>
                  </a:cubicBezTo>
                  <a:cubicBezTo>
                    <a:pt x="13563" y="4388"/>
                    <a:pt x="13735" y="4264"/>
                    <a:pt x="13783" y="4147"/>
                  </a:cubicBezTo>
                  <a:cubicBezTo>
                    <a:pt x="13841" y="4008"/>
                    <a:pt x="13817" y="3820"/>
                    <a:pt x="13923" y="3719"/>
                  </a:cubicBezTo>
                  <a:cubicBezTo>
                    <a:pt x="14463" y="3733"/>
                    <a:pt x="14921" y="3474"/>
                    <a:pt x="14886" y="2919"/>
                  </a:cubicBezTo>
                  <a:cubicBezTo>
                    <a:pt x="14882" y="2865"/>
                    <a:pt x="14851" y="2794"/>
                    <a:pt x="14863" y="2734"/>
                  </a:cubicBezTo>
                  <a:cubicBezTo>
                    <a:pt x="14880" y="2645"/>
                    <a:pt x="15034" y="2569"/>
                    <a:pt x="15013" y="2456"/>
                  </a:cubicBezTo>
                  <a:cubicBezTo>
                    <a:pt x="15072" y="2438"/>
                    <a:pt x="15107" y="2391"/>
                    <a:pt x="15137" y="2338"/>
                  </a:cubicBezTo>
                  <a:cubicBezTo>
                    <a:pt x="15181" y="2259"/>
                    <a:pt x="15216" y="2169"/>
                    <a:pt x="15298" y="2139"/>
                  </a:cubicBezTo>
                  <a:cubicBezTo>
                    <a:pt x="15304" y="2137"/>
                    <a:pt x="15309" y="2133"/>
                    <a:pt x="15315" y="2132"/>
                  </a:cubicBezTo>
                  <a:cubicBezTo>
                    <a:pt x="15362" y="2121"/>
                    <a:pt x="15411" y="2130"/>
                    <a:pt x="15464" y="2146"/>
                  </a:cubicBezTo>
                  <a:cubicBezTo>
                    <a:pt x="15557" y="2173"/>
                    <a:pt x="15657" y="2220"/>
                    <a:pt x="15768" y="2213"/>
                  </a:cubicBezTo>
                  <a:cubicBezTo>
                    <a:pt x="15824" y="2209"/>
                    <a:pt x="15897" y="2159"/>
                    <a:pt x="15953" y="2167"/>
                  </a:cubicBezTo>
                  <a:cubicBezTo>
                    <a:pt x="16067" y="2182"/>
                    <a:pt x="16135" y="2322"/>
                    <a:pt x="16220" y="2387"/>
                  </a:cubicBezTo>
                  <a:cubicBezTo>
                    <a:pt x="16295" y="2444"/>
                    <a:pt x="16376" y="2426"/>
                    <a:pt x="16394" y="2502"/>
                  </a:cubicBezTo>
                  <a:cubicBezTo>
                    <a:pt x="16372" y="2631"/>
                    <a:pt x="16283" y="2636"/>
                    <a:pt x="16290" y="2754"/>
                  </a:cubicBezTo>
                  <a:cubicBezTo>
                    <a:pt x="16290" y="2755"/>
                    <a:pt x="16290" y="2756"/>
                    <a:pt x="16290" y="2757"/>
                  </a:cubicBezTo>
                  <a:cubicBezTo>
                    <a:pt x="16298" y="2863"/>
                    <a:pt x="16409" y="2944"/>
                    <a:pt x="16464" y="2954"/>
                  </a:cubicBezTo>
                  <a:cubicBezTo>
                    <a:pt x="16549" y="2970"/>
                    <a:pt x="16669" y="2925"/>
                    <a:pt x="16754" y="2885"/>
                  </a:cubicBezTo>
                  <a:cubicBezTo>
                    <a:pt x="16845" y="2842"/>
                    <a:pt x="16928" y="2749"/>
                    <a:pt x="17008" y="2684"/>
                  </a:cubicBezTo>
                  <a:cubicBezTo>
                    <a:pt x="17121" y="2771"/>
                    <a:pt x="17234" y="2861"/>
                    <a:pt x="17344" y="2952"/>
                  </a:cubicBezTo>
                  <a:cubicBezTo>
                    <a:pt x="17357" y="3004"/>
                    <a:pt x="17365" y="3050"/>
                    <a:pt x="17369" y="3081"/>
                  </a:cubicBezTo>
                  <a:cubicBezTo>
                    <a:pt x="17385" y="3207"/>
                    <a:pt x="17352" y="3303"/>
                    <a:pt x="17358" y="3418"/>
                  </a:cubicBezTo>
                  <a:cubicBezTo>
                    <a:pt x="17372" y="3613"/>
                    <a:pt x="17619" y="3593"/>
                    <a:pt x="17741" y="3696"/>
                  </a:cubicBezTo>
                  <a:cubicBezTo>
                    <a:pt x="17777" y="3727"/>
                    <a:pt x="17791" y="3806"/>
                    <a:pt x="17822" y="3846"/>
                  </a:cubicBezTo>
                  <a:cubicBezTo>
                    <a:pt x="17881" y="3925"/>
                    <a:pt x="17952" y="3925"/>
                    <a:pt x="17961" y="4008"/>
                  </a:cubicBezTo>
                  <a:cubicBezTo>
                    <a:pt x="17983" y="4208"/>
                    <a:pt x="17779" y="4225"/>
                    <a:pt x="17798" y="4449"/>
                  </a:cubicBezTo>
                  <a:cubicBezTo>
                    <a:pt x="17757" y="4535"/>
                    <a:pt x="17651" y="4530"/>
                    <a:pt x="17659" y="4645"/>
                  </a:cubicBezTo>
                  <a:cubicBezTo>
                    <a:pt x="17672" y="4828"/>
                    <a:pt x="17935" y="4688"/>
                    <a:pt x="18007" y="4831"/>
                  </a:cubicBezTo>
                  <a:cubicBezTo>
                    <a:pt x="18046" y="4908"/>
                    <a:pt x="18001" y="4964"/>
                    <a:pt x="17973" y="5074"/>
                  </a:cubicBezTo>
                  <a:cubicBezTo>
                    <a:pt x="18063" y="5181"/>
                    <a:pt x="18062" y="5352"/>
                    <a:pt x="17903" y="5352"/>
                  </a:cubicBezTo>
                  <a:cubicBezTo>
                    <a:pt x="17807" y="5352"/>
                    <a:pt x="17780" y="5248"/>
                    <a:pt x="17682" y="5224"/>
                  </a:cubicBezTo>
                  <a:cubicBezTo>
                    <a:pt x="17628" y="5211"/>
                    <a:pt x="17554" y="5214"/>
                    <a:pt x="17485" y="5201"/>
                  </a:cubicBezTo>
                  <a:cubicBezTo>
                    <a:pt x="17426" y="5191"/>
                    <a:pt x="17356" y="5173"/>
                    <a:pt x="17300" y="5166"/>
                  </a:cubicBezTo>
                  <a:cubicBezTo>
                    <a:pt x="17156" y="5149"/>
                    <a:pt x="17001" y="5191"/>
                    <a:pt x="16917" y="5108"/>
                  </a:cubicBezTo>
                  <a:cubicBezTo>
                    <a:pt x="17055" y="4926"/>
                    <a:pt x="17238" y="4745"/>
                    <a:pt x="17415" y="4587"/>
                  </a:cubicBezTo>
                  <a:cubicBezTo>
                    <a:pt x="17468" y="4540"/>
                    <a:pt x="17582" y="4508"/>
                    <a:pt x="17555" y="4414"/>
                  </a:cubicBezTo>
                  <a:cubicBezTo>
                    <a:pt x="17456" y="4327"/>
                    <a:pt x="17335" y="4419"/>
                    <a:pt x="17242" y="4472"/>
                  </a:cubicBezTo>
                  <a:cubicBezTo>
                    <a:pt x="17144" y="4526"/>
                    <a:pt x="17027" y="4606"/>
                    <a:pt x="16917" y="4622"/>
                  </a:cubicBezTo>
                  <a:cubicBezTo>
                    <a:pt x="16725" y="4651"/>
                    <a:pt x="16470" y="4566"/>
                    <a:pt x="16313" y="4668"/>
                  </a:cubicBezTo>
                  <a:cubicBezTo>
                    <a:pt x="16292" y="4756"/>
                    <a:pt x="16492" y="4722"/>
                    <a:pt x="16464" y="4854"/>
                  </a:cubicBezTo>
                  <a:cubicBezTo>
                    <a:pt x="16387" y="4866"/>
                    <a:pt x="16315" y="4873"/>
                    <a:pt x="16255" y="4819"/>
                  </a:cubicBezTo>
                  <a:cubicBezTo>
                    <a:pt x="16201" y="4770"/>
                    <a:pt x="16232" y="4698"/>
                    <a:pt x="16197" y="4668"/>
                  </a:cubicBezTo>
                  <a:cubicBezTo>
                    <a:pt x="16138" y="4619"/>
                    <a:pt x="15914" y="4606"/>
                    <a:pt x="15814" y="4622"/>
                  </a:cubicBezTo>
                  <a:cubicBezTo>
                    <a:pt x="15693" y="4642"/>
                    <a:pt x="15585" y="4715"/>
                    <a:pt x="15571" y="4819"/>
                  </a:cubicBezTo>
                  <a:cubicBezTo>
                    <a:pt x="15717" y="4887"/>
                    <a:pt x="15958" y="4748"/>
                    <a:pt x="16011" y="4923"/>
                  </a:cubicBezTo>
                  <a:cubicBezTo>
                    <a:pt x="15931" y="5067"/>
                    <a:pt x="15742" y="5147"/>
                    <a:pt x="15768" y="5340"/>
                  </a:cubicBezTo>
                  <a:cubicBezTo>
                    <a:pt x="15778" y="5415"/>
                    <a:pt x="15866" y="5514"/>
                    <a:pt x="15930" y="5526"/>
                  </a:cubicBezTo>
                  <a:cubicBezTo>
                    <a:pt x="15995" y="5537"/>
                    <a:pt x="16030" y="5473"/>
                    <a:pt x="16093" y="5479"/>
                  </a:cubicBezTo>
                  <a:cubicBezTo>
                    <a:pt x="16158" y="5485"/>
                    <a:pt x="16143" y="5560"/>
                    <a:pt x="16220" y="5549"/>
                  </a:cubicBezTo>
                  <a:cubicBezTo>
                    <a:pt x="16332" y="5501"/>
                    <a:pt x="16394" y="5345"/>
                    <a:pt x="16522" y="5352"/>
                  </a:cubicBezTo>
                  <a:cubicBezTo>
                    <a:pt x="16676" y="5538"/>
                    <a:pt x="16383" y="5628"/>
                    <a:pt x="16220" y="5688"/>
                  </a:cubicBezTo>
                  <a:cubicBezTo>
                    <a:pt x="16035" y="5755"/>
                    <a:pt x="15793" y="5791"/>
                    <a:pt x="15651" y="5850"/>
                  </a:cubicBezTo>
                  <a:cubicBezTo>
                    <a:pt x="15577" y="5881"/>
                    <a:pt x="15297" y="6152"/>
                    <a:pt x="15257" y="5942"/>
                  </a:cubicBezTo>
                  <a:cubicBezTo>
                    <a:pt x="15229" y="5791"/>
                    <a:pt x="15396" y="5835"/>
                    <a:pt x="15431" y="5711"/>
                  </a:cubicBezTo>
                  <a:cubicBezTo>
                    <a:pt x="15252" y="5676"/>
                    <a:pt x="15084" y="5788"/>
                    <a:pt x="14921" y="5850"/>
                  </a:cubicBezTo>
                  <a:cubicBezTo>
                    <a:pt x="14687" y="5938"/>
                    <a:pt x="14292" y="5994"/>
                    <a:pt x="14236" y="6255"/>
                  </a:cubicBezTo>
                  <a:cubicBezTo>
                    <a:pt x="14225" y="6308"/>
                    <a:pt x="14259" y="6406"/>
                    <a:pt x="14224" y="6441"/>
                  </a:cubicBezTo>
                  <a:cubicBezTo>
                    <a:pt x="14196" y="6469"/>
                    <a:pt x="14030" y="6474"/>
                    <a:pt x="13958" y="6498"/>
                  </a:cubicBezTo>
                  <a:cubicBezTo>
                    <a:pt x="13846" y="6536"/>
                    <a:pt x="13748" y="6619"/>
                    <a:pt x="13679" y="6637"/>
                  </a:cubicBezTo>
                  <a:cubicBezTo>
                    <a:pt x="13627" y="6651"/>
                    <a:pt x="13550" y="6647"/>
                    <a:pt x="13517" y="6661"/>
                  </a:cubicBezTo>
                  <a:cubicBezTo>
                    <a:pt x="13424" y="6696"/>
                    <a:pt x="13390" y="6821"/>
                    <a:pt x="13284" y="6904"/>
                  </a:cubicBezTo>
                  <a:cubicBezTo>
                    <a:pt x="13241" y="6938"/>
                    <a:pt x="13145" y="6962"/>
                    <a:pt x="13110" y="6996"/>
                  </a:cubicBezTo>
                  <a:cubicBezTo>
                    <a:pt x="13050" y="7056"/>
                    <a:pt x="13042" y="7206"/>
                    <a:pt x="12936" y="7228"/>
                  </a:cubicBezTo>
                  <a:cubicBezTo>
                    <a:pt x="12869" y="7234"/>
                    <a:pt x="12814" y="7177"/>
                    <a:pt x="12751" y="7217"/>
                  </a:cubicBezTo>
                  <a:cubicBezTo>
                    <a:pt x="12743" y="7364"/>
                    <a:pt x="12803" y="7565"/>
                    <a:pt x="12739" y="7714"/>
                  </a:cubicBezTo>
                  <a:cubicBezTo>
                    <a:pt x="12602" y="7826"/>
                    <a:pt x="12450" y="7905"/>
                    <a:pt x="12275" y="8004"/>
                  </a:cubicBezTo>
                  <a:cubicBezTo>
                    <a:pt x="12178" y="8058"/>
                    <a:pt x="12091" y="8073"/>
                    <a:pt x="11973" y="8131"/>
                  </a:cubicBezTo>
                  <a:cubicBezTo>
                    <a:pt x="11890" y="8173"/>
                    <a:pt x="11814" y="8272"/>
                    <a:pt x="11718" y="8328"/>
                  </a:cubicBezTo>
                  <a:cubicBezTo>
                    <a:pt x="11663" y="8361"/>
                    <a:pt x="11605" y="8394"/>
                    <a:pt x="11550" y="8431"/>
                  </a:cubicBezTo>
                  <a:lnTo>
                    <a:pt x="11550" y="13479"/>
                  </a:lnTo>
                  <a:cubicBezTo>
                    <a:pt x="11607" y="13428"/>
                    <a:pt x="11663" y="13355"/>
                    <a:pt x="11695" y="13297"/>
                  </a:cubicBezTo>
                  <a:cubicBezTo>
                    <a:pt x="11760" y="13179"/>
                    <a:pt x="11764" y="13079"/>
                    <a:pt x="11881" y="13019"/>
                  </a:cubicBezTo>
                  <a:cubicBezTo>
                    <a:pt x="12004" y="12955"/>
                    <a:pt x="12104" y="12986"/>
                    <a:pt x="12264" y="12927"/>
                  </a:cubicBezTo>
                  <a:cubicBezTo>
                    <a:pt x="12335" y="12900"/>
                    <a:pt x="12396" y="12855"/>
                    <a:pt x="12461" y="12811"/>
                  </a:cubicBezTo>
                  <a:cubicBezTo>
                    <a:pt x="12517" y="12772"/>
                    <a:pt x="12576" y="12671"/>
                    <a:pt x="12646" y="12741"/>
                  </a:cubicBezTo>
                  <a:cubicBezTo>
                    <a:pt x="12739" y="12834"/>
                    <a:pt x="12533" y="12886"/>
                    <a:pt x="12611" y="12985"/>
                  </a:cubicBezTo>
                  <a:cubicBezTo>
                    <a:pt x="12772" y="13070"/>
                    <a:pt x="12854" y="12826"/>
                    <a:pt x="12972" y="12822"/>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1"/>
                    <a:pt x="14119" y="13083"/>
                    <a:pt x="14214" y="13066"/>
                  </a:cubicBezTo>
                  <a:cubicBezTo>
                    <a:pt x="14418" y="13028"/>
                    <a:pt x="14494" y="13089"/>
                    <a:pt x="14584" y="13216"/>
                  </a:cubicBezTo>
                  <a:cubicBezTo>
                    <a:pt x="14686" y="13233"/>
                    <a:pt x="14689" y="13099"/>
                    <a:pt x="14781" y="13147"/>
                  </a:cubicBezTo>
                  <a:cubicBezTo>
                    <a:pt x="14730" y="13248"/>
                    <a:pt x="14799" y="13294"/>
                    <a:pt x="14839" y="13378"/>
                  </a:cubicBezTo>
                  <a:cubicBezTo>
                    <a:pt x="14865" y="13433"/>
                    <a:pt x="14862" y="13471"/>
                    <a:pt x="14886" y="13494"/>
                  </a:cubicBezTo>
                  <a:cubicBezTo>
                    <a:pt x="14941" y="13547"/>
                    <a:pt x="15048" y="13547"/>
                    <a:pt x="15130" y="13598"/>
                  </a:cubicBezTo>
                  <a:cubicBezTo>
                    <a:pt x="15215" y="13652"/>
                    <a:pt x="15263" y="13752"/>
                    <a:pt x="15362" y="13865"/>
                  </a:cubicBezTo>
                  <a:cubicBezTo>
                    <a:pt x="15462" y="13980"/>
                    <a:pt x="15632" y="14099"/>
                    <a:pt x="15768" y="14108"/>
                  </a:cubicBezTo>
                  <a:cubicBezTo>
                    <a:pt x="15895" y="14116"/>
                    <a:pt x="15999" y="14072"/>
                    <a:pt x="16105" y="14084"/>
                  </a:cubicBezTo>
                  <a:cubicBezTo>
                    <a:pt x="16344" y="14114"/>
                    <a:pt x="16493" y="14234"/>
                    <a:pt x="16662" y="14363"/>
                  </a:cubicBezTo>
                  <a:cubicBezTo>
                    <a:pt x="16755" y="14435"/>
                    <a:pt x="16840" y="14485"/>
                    <a:pt x="16870" y="14571"/>
                  </a:cubicBezTo>
                  <a:cubicBezTo>
                    <a:pt x="16891" y="14631"/>
                    <a:pt x="16881" y="14712"/>
                    <a:pt x="16905" y="14780"/>
                  </a:cubicBezTo>
                  <a:cubicBezTo>
                    <a:pt x="16956" y="14924"/>
                    <a:pt x="17167" y="14993"/>
                    <a:pt x="17090" y="15243"/>
                  </a:cubicBezTo>
                  <a:cubicBezTo>
                    <a:pt x="17126" y="15316"/>
                    <a:pt x="17204" y="15342"/>
                    <a:pt x="17288" y="15394"/>
                  </a:cubicBezTo>
                  <a:cubicBezTo>
                    <a:pt x="17355" y="15434"/>
                    <a:pt x="17412" y="15521"/>
                    <a:pt x="17485" y="15533"/>
                  </a:cubicBezTo>
                  <a:cubicBezTo>
                    <a:pt x="17532" y="15540"/>
                    <a:pt x="17584" y="15518"/>
                    <a:pt x="17624" y="15521"/>
                  </a:cubicBezTo>
                  <a:cubicBezTo>
                    <a:pt x="17756" y="15530"/>
                    <a:pt x="17846" y="15581"/>
                    <a:pt x="17961" y="15625"/>
                  </a:cubicBezTo>
                  <a:cubicBezTo>
                    <a:pt x="18032" y="15652"/>
                    <a:pt x="18122" y="15663"/>
                    <a:pt x="18170" y="15695"/>
                  </a:cubicBezTo>
                  <a:cubicBezTo>
                    <a:pt x="18229" y="15735"/>
                    <a:pt x="18236" y="15868"/>
                    <a:pt x="18309" y="15903"/>
                  </a:cubicBezTo>
                  <a:cubicBezTo>
                    <a:pt x="18356" y="15926"/>
                    <a:pt x="18462" y="15894"/>
                    <a:pt x="18542" y="15903"/>
                  </a:cubicBezTo>
                  <a:cubicBezTo>
                    <a:pt x="18666" y="15918"/>
                    <a:pt x="18835" y="15994"/>
                    <a:pt x="18948" y="15996"/>
                  </a:cubicBezTo>
                  <a:cubicBezTo>
                    <a:pt x="19016" y="15997"/>
                    <a:pt x="19072" y="15968"/>
                    <a:pt x="19133" y="15973"/>
                  </a:cubicBezTo>
                  <a:cubicBezTo>
                    <a:pt x="19274" y="15983"/>
                    <a:pt x="19385" y="16072"/>
                    <a:pt x="19494" y="16172"/>
                  </a:cubicBezTo>
                  <a:cubicBezTo>
                    <a:pt x="18096" y="18425"/>
                    <a:pt x="15847" y="20098"/>
                    <a:pt x="13199" y="20737"/>
                  </a:cubicBezTo>
                  <a:cubicBezTo>
                    <a:pt x="13190" y="20635"/>
                    <a:pt x="13161" y="20533"/>
                    <a:pt x="13157" y="20432"/>
                  </a:cubicBezTo>
                  <a:cubicBezTo>
                    <a:pt x="13147" y="20212"/>
                    <a:pt x="13181" y="20056"/>
                    <a:pt x="13145" y="19853"/>
                  </a:cubicBezTo>
                  <a:cubicBezTo>
                    <a:pt x="13118" y="19699"/>
                    <a:pt x="13085" y="19463"/>
                    <a:pt x="13029" y="19366"/>
                  </a:cubicBezTo>
                  <a:cubicBezTo>
                    <a:pt x="12967" y="19259"/>
                    <a:pt x="12723" y="19076"/>
                    <a:pt x="12600" y="19007"/>
                  </a:cubicBezTo>
                  <a:cubicBezTo>
                    <a:pt x="12519" y="18962"/>
                    <a:pt x="12421" y="18947"/>
                    <a:pt x="12333" y="18903"/>
                  </a:cubicBezTo>
                  <a:cubicBezTo>
                    <a:pt x="12144" y="18811"/>
                    <a:pt x="11778" y="18615"/>
                    <a:pt x="11695" y="18428"/>
                  </a:cubicBezTo>
                  <a:cubicBezTo>
                    <a:pt x="11671" y="18374"/>
                    <a:pt x="11674" y="18303"/>
                    <a:pt x="11648" y="18243"/>
                  </a:cubicBezTo>
                  <a:cubicBezTo>
                    <a:pt x="11625" y="18188"/>
                    <a:pt x="11589" y="18136"/>
                    <a:pt x="11550" y="18085"/>
                  </a:cubicBezTo>
                  <a:cubicBezTo>
                    <a:pt x="11550" y="18085"/>
                    <a:pt x="11550" y="21574"/>
                    <a:pt x="11550" y="2157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nvGrpSpPr>
            <p:cNvPr id="13" name="išḷiḍé">
              <a:extLst>
                <a:ext uri="{FF2B5EF4-FFF2-40B4-BE49-F238E27FC236}">
                  <a16:creationId xmlns:a16="http://schemas.microsoft.com/office/drawing/2014/main" id="{309E8E81-7C27-49AE-AFB8-0957AB85142F}"/>
                </a:ext>
              </a:extLst>
            </p:cNvPr>
            <p:cNvGrpSpPr/>
            <p:nvPr/>
          </p:nvGrpSpPr>
          <p:grpSpPr>
            <a:xfrm>
              <a:off x="6073865" y="1767799"/>
              <a:ext cx="2152108" cy="2491973"/>
              <a:chOff x="7353815" y="1767799"/>
              <a:chExt cx="2152108" cy="2491973"/>
            </a:xfrm>
          </p:grpSpPr>
          <p:sp>
            <p:nvSpPr>
              <p:cNvPr id="23" name="iS1îdè">
                <a:extLst>
                  <a:ext uri="{FF2B5EF4-FFF2-40B4-BE49-F238E27FC236}">
                    <a16:creationId xmlns:a16="http://schemas.microsoft.com/office/drawing/2014/main" id="{C8A34490-C862-492E-A636-BAD32E74EC76}"/>
                  </a:ext>
                </a:extLst>
              </p:cNvPr>
              <p:cNvSpPr/>
              <p:nvPr/>
            </p:nvSpPr>
            <p:spPr>
              <a:xfrm rot="5400000">
                <a:off x="7183882" y="1937732"/>
                <a:ext cx="2491973"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A5779E"/>
              </a:solidFill>
              <a:ln w="12700">
                <a:miter lim="400000"/>
              </a:ln>
            </p:spPr>
            <p:txBody>
              <a:bodyPr anchor="ctr"/>
              <a:lstStyle/>
              <a:p>
                <a:pPr algn="ctr"/>
                <a:endParaRPr>
                  <a:ea typeface="微软雅黑" panose="020B0503020204020204" pitchFamily="34" charset="-122"/>
                </a:endParaRPr>
              </a:p>
            </p:txBody>
          </p:sp>
          <p:sp>
            <p:nvSpPr>
              <p:cNvPr id="24" name="iṡľiḋe">
                <a:extLst>
                  <a:ext uri="{FF2B5EF4-FFF2-40B4-BE49-F238E27FC236}">
                    <a16:creationId xmlns:a16="http://schemas.microsoft.com/office/drawing/2014/main" id="{B1CC883C-052A-4931-8BF4-1B86D8722E11}"/>
                  </a:ext>
                </a:extLst>
              </p:cNvPr>
              <p:cNvSpPr/>
              <p:nvPr/>
            </p:nvSpPr>
            <p:spPr>
              <a:xfrm>
                <a:off x="8153700" y="2555002"/>
                <a:ext cx="552338" cy="69395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4" name="îṥľíḓê">
              <a:extLst>
                <a:ext uri="{FF2B5EF4-FFF2-40B4-BE49-F238E27FC236}">
                  <a16:creationId xmlns:a16="http://schemas.microsoft.com/office/drawing/2014/main" id="{858D9820-D366-4C6C-894E-4BDC7DACB3F1}"/>
                </a:ext>
              </a:extLst>
            </p:cNvPr>
            <p:cNvGrpSpPr/>
            <p:nvPr/>
          </p:nvGrpSpPr>
          <p:grpSpPr>
            <a:xfrm>
              <a:off x="2529197" y="1754167"/>
              <a:ext cx="2152107" cy="2491946"/>
              <a:chOff x="3794664" y="1754167"/>
              <a:chExt cx="2152107" cy="2491946"/>
            </a:xfrm>
          </p:grpSpPr>
          <p:sp>
            <p:nvSpPr>
              <p:cNvPr id="21" name="iş1iḋe">
                <a:extLst>
                  <a:ext uri="{FF2B5EF4-FFF2-40B4-BE49-F238E27FC236}">
                    <a16:creationId xmlns:a16="http://schemas.microsoft.com/office/drawing/2014/main" id="{AE078BCC-5E94-4DFB-8257-448F7D487241}"/>
                  </a:ext>
                </a:extLst>
              </p:cNvPr>
              <p:cNvSpPr/>
              <p:nvPr/>
            </p:nvSpPr>
            <p:spPr>
              <a:xfrm rot="5400000">
                <a:off x="3624745" y="1924086"/>
                <a:ext cx="2491946" cy="215210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48B49C"/>
              </a:solidFill>
              <a:ln w="12700">
                <a:miter lim="400000"/>
              </a:ln>
            </p:spPr>
            <p:txBody>
              <a:bodyPr anchor="ctr"/>
              <a:lstStyle/>
              <a:p>
                <a:pPr algn="ctr"/>
                <a:endParaRPr>
                  <a:ea typeface="微软雅黑" panose="020B0503020204020204" pitchFamily="34" charset="-122"/>
                </a:endParaRPr>
              </a:p>
            </p:txBody>
          </p:sp>
          <p:sp>
            <p:nvSpPr>
              <p:cNvPr id="22" name="î$lîḑè">
                <a:extLst>
                  <a:ext uri="{FF2B5EF4-FFF2-40B4-BE49-F238E27FC236}">
                    <a16:creationId xmlns:a16="http://schemas.microsoft.com/office/drawing/2014/main" id="{3234EB41-B1A7-4B3C-AF28-E4FBE66AB3DF}"/>
                  </a:ext>
                </a:extLst>
              </p:cNvPr>
              <p:cNvSpPr/>
              <p:nvPr/>
            </p:nvSpPr>
            <p:spPr>
              <a:xfrm>
                <a:off x="4570141" y="2617069"/>
                <a:ext cx="629614" cy="55341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5" name="íS1ïdé">
              <a:extLst>
                <a:ext uri="{FF2B5EF4-FFF2-40B4-BE49-F238E27FC236}">
                  <a16:creationId xmlns:a16="http://schemas.microsoft.com/office/drawing/2014/main" id="{4DA15B4F-F794-4C25-8588-E6EC03765CCC}"/>
                </a:ext>
              </a:extLst>
            </p:cNvPr>
            <p:cNvGrpSpPr/>
            <p:nvPr/>
          </p:nvGrpSpPr>
          <p:grpSpPr>
            <a:xfrm>
              <a:off x="-1015472" y="1827370"/>
              <a:ext cx="2152107" cy="2491954"/>
              <a:chOff x="229657" y="1827370"/>
              <a:chExt cx="2152107" cy="2491954"/>
            </a:xfrm>
          </p:grpSpPr>
          <p:sp>
            <p:nvSpPr>
              <p:cNvPr id="19" name="îśḷîdè">
                <a:extLst>
                  <a:ext uri="{FF2B5EF4-FFF2-40B4-BE49-F238E27FC236}">
                    <a16:creationId xmlns:a16="http://schemas.microsoft.com/office/drawing/2014/main" id="{346D6B27-A74F-4A6A-9452-60886AA02FCC}"/>
                  </a:ext>
                </a:extLst>
              </p:cNvPr>
              <p:cNvSpPr/>
              <p:nvPr/>
            </p:nvSpPr>
            <p:spPr>
              <a:xfrm rot="5400000">
                <a:off x="59734" y="1997293"/>
                <a:ext cx="2491954" cy="215210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1B6AA2"/>
              </a:solidFill>
              <a:ln w="12700">
                <a:miter lim="400000"/>
              </a:ln>
            </p:spPr>
            <p:txBody>
              <a:bodyPr anchor="ctr"/>
              <a:lstStyle/>
              <a:p>
                <a:pPr algn="ctr"/>
                <a:endParaRPr>
                  <a:ea typeface="微软雅黑" panose="020B0503020204020204" pitchFamily="34" charset="-122"/>
                </a:endParaRPr>
              </a:p>
            </p:txBody>
          </p:sp>
          <p:sp>
            <p:nvSpPr>
              <p:cNvPr id="20" name="ïṣḻide">
                <a:extLst>
                  <a:ext uri="{FF2B5EF4-FFF2-40B4-BE49-F238E27FC236}">
                    <a16:creationId xmlns:a16="http://schemas.microsoft.com/office/drawing/2014/main" id="{316DACE1-5706-434A-B7A2-E4C267FB0B89}"/>
                  </a:ext>
                </a:extLst>
              </p:cNvPr>
              <p:cNvSpPr/>
              <p:nvPr/>
            </p:nvSpPr>
            <p:spPr>
              <a:xfrm>
                <a:off x="958503" y="2555003"/>
                <a:ext cx="694416" cy="693954"/>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sp>
        <p:nvSpPr>
          <p:cNvPr id="36" name="文本框 35">
            <a:extLst>
              <a:ext uri="{FF2B5EF4-FFF2-40B4-BE49-F238E27FC236}">
                <a16:creationId xmlns:a16="http://schemas.microsoft.com/office/drawing/2014/main" id="{A0049671-CF90-46ED-BB1A-9C5A7CE00BED}"/>
              </a:ext>
            </a:extLst>
          </p:cNvPr>
          <p:cNvSpPr txBox="1"/>
          <p:nvPr/>
        </p:nvSpPr>
        <p:spPr>
          <a:xfrm>
            <a:off x="2766010" y="516201"/>
            <a:ext cx="5843726" cy="646331"/>
          </a:xfrm>
          <a:prstGeom prst="rect">
            <a:avLst/>
          </a:prstGeom>
          <a:noFill/>
        </p:spPr>
        <p:txBody>
          <a:bodyPr wrap="square" rtlCol="0">
            <a:spAutoFit/>
          </a:bodyPr>
          <a:lstStyle/>
          <a:p>
            <a:pPr algn="ctr"/>
            <a:r>
              <a:rPr lang="zh-CN" altLang="en-US" sz="3600" b="1" dirty="0" smtClean="0">
                <a:solidFill>
                  <a:srgbClr val="524F6A"/>
                </a:solidFill>
                <a:latin typeface="微软雅黑" panose="020B0503020204020204" pitchFamily="34" charset="-122"/>
                <a:ea typeface="微软雅黑" panose="020B0503020204020204" pitchFamily="34" charset="-122"/>
              </a:rPr>
              <a:t>电子商务创业的优势</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23002" y="3974374"/>
            <a:ext cx="3470564" cy="2086725"/>
          </a:xfrm>
          <a:prstGeom prst="rect">
            <a:avLst/>
          </a:prstGeom>
        </p:spPr>
        <p:txBody>
          <a:bodyPr wrap="square">
            <a:spAutoFit/>
          </a:bodyPr>
          <a:lstStyle>
            <a:defPPr>
              <a:defRPr lang="zh-CN"/>
            </a:defPPr>
            <a:lvl1pPr algn="ctr">
              <a:lnSpc>
                <a:spcPct val="12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sz="2800" b="1" dirty="0"/>
              <a:t>无实体店费用支出</a:t>
            </a:r>
          </a:p>
          <a:p>
            <a:r>
              <a:rPr lang="zh-CN" altLang="zh-CN" dirty="0"/>
              <a:t>电子商务创业相比较于传统创业，最大的优势在于无实体店经营，减少了店铺租金、店铺装修等大笔费用的支出</a:t>
            </a:r>
            <a:endParaRPr lang="zh-CN" altLang="en-US" dirty="0"/>
          </a:p>
        </p:txBody>
      </p:sp>
      <p:sp>
        <p:nvSpPr>
          <p:cNvPr id="10" name="矩形 9"/>
          <p:cNvSpPr/>
          <p:nvPr/>
        </p:nvSpPr>
        <p:spPr>
          <a:xfrm>
            <a:off x="4393566" y="3884051"/>
            <a:ext cx="3345360" cy="2277547"/>
          </a:xfrm>
          <a:prstGeom prst="rect">
            <a:avLst/>
          </a:prstGeom>
        </p:spPr>
        <p:txBody>
          <a:bodyPr wrap="square">
            <a:spAutoFit/>
          </a:bodyPr>
          <a:lstStyle/>
          <a:p>
            <a:pPr indent="304800" algn="ctr">
              <a:lnSpc>
                <a:spcPct val="150000"/>
              </a:lnSpc>
            </a:pPr>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低资金门槛</a:t>
            </a:r>
          </a:p>
          <a:p>
            <a:pPr algn="ct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电子商务创业初期对资金的要求不高，以淘宝开店为例，最低的资金要求仅为一千块钱，适合大部分草根青年创业</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1" name="矩形 10"/>
          <p:cNvSpPr/>
          <p:nvPr/>
        </p:nvSpPr>
        <p:spPr>
          <a:xfrm>
            <a:off x="7738926" y="3800642"/>
            <a:ext cx="3579460" cy="2825389"/>
          </a:xfrm>
          <a:prstGeom prst="rect">
            <a:avLst/>
          </a:prstGeom>
        </p:spPr>
        <p:txBody>
          <a:bodyPr wrap="square">
            <a:spAutoFit/>
          </a:bodyPr>
          <a:lstStyle/>
          <a:p>
            <a:pPr algn="ctr">
              <a:lnSpc>
                <a:spcPct val="120000"/>
              </a:lnSpc>
            </a:pPr>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少库存风险</a:t>
            </a:r>
          </a:p>
          <a:p>
            <a:pPr algn="ctr">
              <a:lnSpc>
                <a:spcPct val="12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是将有形商品变为无形图片售卖的过程，再通过快递实现无形图片到有形商品的还原。因此，电子商务比传统商业的库存压力要小，由此也降低了库存风险</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3171256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87215" y="1828800"/>
            <a:ext cx="2957899" cy="3879666"/>
          </a:xfrm>
          <a:prstGeom prst="rect">
            <a:avLst/>
          </a:prstGeom>
          <a:solidFill>
            <a:srgbClr val="48B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a:extLst>
              <a:ext uri="{FF2B5EF4-FFF2-40B4-BE49-F238E27FC236}">
                <a16:creationId xmlns:a16="http://schemas.microsoft.com/office/drawing/2014/main" id="{FE4BB833-7AFC-43EC-9D0A-535C287205C2}"/>
              </a:ext>
            </a:extLst>
          </p:cNvPr>
          <p:cNvCxnSpPr/>
          <p:nvPr/>
        </p:nvCxnSpPr>
        <p:spPr>
          <a:xfrm rot="5400000">
            <a:off x="2084110" y="3970808"/>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2109FB5A-1CAA-4171-BF49-4410B4D96732}"/>
              </a:ext>
            </a:extLst>
          </p:cNvPr>
          <p:cNvCxnSpPr/>
          <p:nvPr/>
        </p:nvCxnSpPr>
        <p:spPr>
          <a:xfrm rot="5400000">
            <a:off x="5369660" y="4118878"/>
            <a:ext cx="3183406"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ïṩḷîḋé">
            <a:extLst>
              <a:ext uri="{FF2B5EF4-FFF2-40B4-BE49-F238E27FC236}">
                <a16:creationId xmlns:a16="http://schemas.microsoft.com/office/drawing/2014/main" id="{F32065E5-EC7A-4D94-B609-BBA7F275E144}"/>
              </a:ext>
            </a:extLst>
          </p:cNvPr>
          <p:cNvSpPr/>
          <p:nvPr/>
        </p:nvSpPr>
        <p:spPr bwMode="auto">
          <a:xfrm>
            <a:off x="729504" y="5601198"/>
            <a:ext cx="11136914" cy="773745"/>
          </a:xfrm>
          <a:prstGeom prst="leftRightArrow">
            <a:avLst>
              <a:gd name="adj1" fmla="val 67857"/>
              <a:gd name="adj2" fmla="val 61873"/>
            </a:avLst>
          </a:prstGeom>
          <a:solidFill>
            <a:schemeClr val="tx2"/>
          </a:solidFill>
          <a:ln w="19050">
            <a:noFill/>
            <a:round/>
            <a:headEnd/>
            <a:tailEnd/>
          </a:ln>
        </p:spPr>
        <p:txBody>
          <a:bodyPr anchor="ctr"/>
          <a:lstStyle/>
          <a:p>
            <a:pPr algn="ctr"/>
            <a:endParaRPr>
              <a:ea typeface="微软雅黑" panose="020B0503020204020204" pitchFamily="34" charset="-122"/>
            </a:endParaRPr>
          </a:p>
        </p:txBody>
      </p:sp>
      <p:sp>
        <p:nvSpPr>
          <p:cNvPr id="31" name="矩形 30">
            <a:extLst>
              <a:ext uri="{FF2B5EF4-FFF2-40B4-BE49-F238E27FC236}">
                <a16:creationId xmlns:a16="http://schemas.microsoft.com/office/drawing/2014/main" id="{49D99E5A-1347-4429-9946-9775D3F628EE}"/>
              </a:ext>
            </a:extLst>
          </p:cNvPr>
          <p:cNvSpPr/>
          <p:nvPr/>
        </p:nvSpPr>
        <p:spPr>
          <a:xfrm>
            <a:off x="1982974" y="1955522"/>
            <a:ext cx="2564777" cy="3784997"/>
          </a:xfrm>
          <a:prstGeom prst="rect">
            <a:avLst/>
          </a:prstGeom>
          <a:noFill/>
        </p:spPr>
        <p:txBody>
          <a:bodyPr wrap="square" lIns="90000" tIns="46800" rIns="90000" bIns="46800">
            <a:no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rPr>
              <a:t>电子商务缺乏将实物商品呈现给消费者的真实接触途径，几乎都是凭视觉感知，无法像传统商业那样实现“视觉、听觉、触觉、嗅觉、味觉”的全面感受，在非标品领域表现得尤为明显，如腊肉，无法界定其型号、口味、产地以及生产时间</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62304AAD-1E68-49A4-AE4C-6F0777675E2B}"/>
              </a:ext>
            </a:extLst>
          </p:cNvPr>
          <p:cNvSpPr/>
          <p:nvPr/>
        </p:nvSpPr>
        <p:spPr>
          <a:xfrm>
            <a:off x="4580600" y="2839458"/>
            <a:ext cx="2187221" cy="658257"/>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马云提出了“网商”</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亚马逊收购卓越网</a:t>
            </a:r>
          </a:p>
        </p:txBody>
      </p:sp>
      <p:sp>
        <p:nvSpPr>
          <p:cNvPr id="17" name="文本框 16">
            <a:extLst>
              <a:ext uri="{FF2B5EF4-FFF2-40B4-BE49-F238E27FC236}">
                <a16:creationId xmlns:a16="http://schemas.microsoft.com/office/drawing/2014/main" id="{A0049671-CF90-46ED-BB1A-9C5A7CE00BED}"/>
              </a:ext>
            </a:extLst>
          </p:cNvPr>
          <p:cNvSpPr txBox="1"/>
          <p:nvPr/>
        </p:nvSpPr>
        <p:spPr>
          <a:xfrm>
            <a:off x="3236891" y="5708466"/>
            <a:ext cx="5843726"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电子商务创业的劣势</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902618" y="1083017"/>
            <a:ext cx="2375960" cy="523220"/>
          </a:xfrm>
          <a:prstGeom prst="rect">
            <a:avLst/>
          </a:prstGeom>
          <a:noFill/>
        </p:spPr>
        <p:txBody>
          <a:bodyPr wrap="square" rtlCol="0">
            <a:spAutoFit/>
          </a:bodyPr>
          <a:lstStyle>
            <a:defPPr>
              <a:defRPr lang="zh-CN"/>
            </a:defPPr>
            <a:lvl1pPr algn="ctr">
              <a:defRPr sz="3600" b="1">
                <a:solidFill>
                  <a:srgbClr val="524F6A"/>
                </a:solidFill>
                <a:latin typeface="微软雅黑" panose="020B0503020204020204" pitchFamily="34" charset="-122"/>
                <a:ea typeface="微软雅黑" panose="020B0503020204020204" pitchFamily="34" charset="-122"/>
              </a:defRPr>
            </a:lvl1pPr>
          </a:lstStyle>
          <a:p>
            <a:r>
              <a:rPr lang="zh-CN" altLang="en-US" sz="2800" b="0" dirty="0"/>
              <a:t>商品体验较差</a:t>
            </a:r>
          </a:p>
        </p:txBody>
      </p:sp>
      <p:sp>
        <p:nvSpPr>
          <p:cNvPr id="10" name="矩形 9"/>
          <p:cNvSpPr/>
          <p:nvPr/>
        </p:nvSpPr>
        <p:spPr>
          <a:xfrm>
            <a:off x="4741309" y="1828800"/>
            <a:ext cx="3108694" cy="3879666"/>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126104" y="1112512"/>
            <a:ext cx="2339103" cy="523220"/>
          </a:xfrm>
          <a:prstGeom prst="rect">
            <a:avLst/>
          </a:prstGeom>
          <a:noFill/>
        </p:spPr>
        <p:txBody>
          <a:bodyPr wrap="square" rtlCol="0">
            <a:spAutoFit/>
          </a:bodyPr>
          <a:lstStyle/>
          <a:p>
            <a:pPr algn="ctr"/>
            <a:r>
              <a:rPr lang="zh-CN" altLang="zh-CN" sz="2800" dirty="0">
                <a:solidFill>
                  <a:srgbClr val="524F6A"/>
                </a:solidFill>
                <a:latin typeface="微软雅黑" panose="020B0503020204020204" pitchFamily="34" charset="-122"/>
                <a:ea typeface="微软雅黑" panose="020B0503020204020204" pitchFamily="34" charset="-122"/>
              </a:rPr>
              <a:t>拉新成本过高</a:t>
            </a:r>
            <a:endParaRPr lang="zh-CN" altLang="en-US" sz="2800" dirty="0">
              <a:solidFill>
                <a:srgbClr val="524F6A"/>
              </a:solidFill>
              <a:latin typeface="微软雅黑" panose="020B0503020204020204" pitchFamily="34" charset="-122"/>
              <a:ea typeface="微软雅黑" panose="020B0503020204020204" pitchFamily="34" charset="-122"/>
            </a:endParaRPr>
          </a:p>
        </p:txBody>
      </p:sp>
      <p:sp>
        <p:nvSpPr>
          <p:cNvPr id="12" name="矩形 11"/>
          <p:cNvSpPr/>
          <p:nvPr/>
        </p:nvSpPr>
        <p:spPr>
          <a:xfrm>
            <a:off x="5054322" y="2321854"/>
            <a:ext cx="2348519" cy="2967292"/>
          </a:xfrm>
          <a:prstGeom prst="rect">
            <a:avLst/>
          </a:prstGeom>
          <a:noFill/>
        </p:spPr>
        <p:txBody>
          <a:bodyPr wrap="square" lIns="90000" tIns="46800" rIns="90000" bIns="46800">
            <a:no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rPr>
              <a:t>以淘宝为例，注册卖家数量已经超过</a:t>
            </a:r>
            <a:r>
              <a:rPr lang="en-US" altLang="zh-CN" dirty="0">
                <a:solidFill>
                  <a:schemeClr val="bg1"/>
                </a:solidFill>
                <a:latin typeface="微软雅黑" panose="020B0503020204020204" pitchFamily="34" charset="-122"/>
                <a:ea typeface="微软雅黑" panose="020B0503020204020204" pitchFamily="34" charset="-122"/>
              </a:rPr>
              <a:t>800</a:t>
            </a:r>
            <a:r>
              <a:rPr lang="zh-CN" altLang="zh-CN" dirty="0">
                <a:solidFill>
                  <a:schemeClr val="bg1"/>
                </a:solidFill>
                <a:latin typeface="微软雅黑" panose="020B0503020204020204" pitchFamily="34" charset="-122"/>
                <a:ea typeface="微软雅黑" panose="020B0503020204020204" pitchFamily="34" charset="-122"/>
              </a:rPr>
              <a:t>万。尤其是对新店而言，要想从</a:t>
            </a:r>
            <a:r>
              <a:rPr lang="en-US" altLang="zh-CN" dirty="0">
                <a:solidFill>
                  <a:schemeClr val="bg1"/>
                </a:solidFill>
                <a:latin typeface="微软雅黑" panose="020B0503020204020204" pitchFamily="34" charset="-122"/>
                <a:ea typeface="微软雅黑" panose="020B0503020204020204" pitchFamily="34" charset="-122"/>
              </a:rPr>
              <a:t>800</a:t>
            </a:r>
            <a:r>
              <a:rPr lang="zh-CN" altLang="zh-CN" dirty="0">
                <a:solidFill>
                  <a:schemeClr val="bg1"/>
                </a:solidFill>
                <a:latin typeface="微软雅黑" panose="020B0503020204020204" pitchFamily="34" charset="-122"/>
                <a:ea typeface="微软雅黑" panose="020B0503020204020204" pitchFamily="34" charset="-122"/>
              </a:rPr>
              <a:t>多万家店铺中脱颖而出，拉到新客户的成本（拉新成本）不断升高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915700" y="1828800"/>
            <a:ext cx="3108694" cy="3879666"/>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298133" y="1083017"/>
            <a:ext cx="2339103" cy="523220"/>
          </a:xfrm>
          <a:prstGeom prst="rect">
            <a:avLst/>
          </a:prstGeom>
          <a:noFill/>
        </p:spPr>
        <p:txBody>
          <a:bodyPr wrap="square" rtlCol="0">
            <a:spAutoFit/>
          </a:bodyPr>
          <a:lstStyle/>
          <a:p>
            <a:pPr algn="ctr"/>
            <a:r>
              <a:rPr lang="zh-CN" altLang="zh-CN" sz="2800" dirty="0">
                <a:solidFill>
                  <a:srgbClr val="524F6A"/>
                </a:solidFill>
                <a:latin typeface="微软雅黑" panose="020B0503020204020204" pitchFamily="34" charset="-122"/>
                <a:ea typeface="微软雅黑" panose="020B0503020204020204" pitchFamily="34" charset="-122"/>
              </a:rPr>
              <a:t>客户响应不快</a:t>
            </a:r>
          </a:p>
        </p:txBody>
      </p:sp>
      <p:sp>
        <p:nvSpPr>
          <p:cNvPr id="19" name="矩形 18"/>
          <p:cNvSpPr/>
          <p:nvPr/>
        </p:nvSpPr>
        <p:spPr>
          <a:xfrm>
            <a:off x="8042393" y="1955522"/>
            <a:ext cx="2850584" cy="2383706"/>
          </a:xfrm>
          <a:prstGeom prst="rect">
            <a:avLst/>
          </a:prstGeom>
          <a:noFill/>
        </p:spPr>
        <p:txBody>
          <a:bodyPr wrap="square" lIns="90000" tIns="46800" rIns="90000" bIns="46800">
            <a:no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rPr>
              <a:t>大部分的电商客户均追求极速的客户响应，因为延迟几秒的响应均会导致大量潜在客户流失。比如，某些“淘品牌”都采用人工客服</a:t>
            </a:r>
            <a:r>
              <a:rPr lang="en-US" altLang="zh-CN" dirty="0">
                <a:solidFill>
                  <a:schemeClr val="bg1"/>
                </a:solidFill>
                <a:latin typeface="微软雅黑" panose="020B0503020204020204" pitchFamily="34" charset="-122"/>
                <a:ea typeface="微软雅黑" panose="020B0503020204020204" pitchFamily="34" charset="-122"/>
              </a:rPr>
              <a:t>1</a:t>
            </a:r>
            <a:r>
              <a:rPr lang="zh-CN" altLang="zh-CN" dirty="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365</a:t>
            </a:r>
            <a:r>
              <a:rPr lang="zh-CN" altLang="zh-CN" dirty="0">
                <a:solidFill>
                  <a:schemeClr val="bg1"/>
                </a:solidFill>
                <a:latin typeface="微软雅黑" panose="020B0503020204020204" pitchFamily="34" charset="-122"/>
                <a:ea typeface="微软雅黑" panose="020B0503020204020204" pitchFamily="34" charset="-122"/>
              </a:rPr>
              <a:t>天</a:t>
            </a:r>
            <a:r>
              <a:rPr lang="en-US" altLang="zh-CN" dirty="0">
                <a:solidFill>
                  <a:schemeClr val="bg1"/>
                </a:solidFill>
                <a:latin typeface="微软雅黑" panose="020B0503020204020204" pitchFamily="34" charset="-122"/>
                <a:ea typeface="微软雅黑" panose="020B0503020204020204" pitchFamily="34" charset="-122"/>
              </a:rPr>
              <a:t>24</a:t>
            </a:r>
            <a:r>
              <a:rPr lang="zh-CN" altLang="zh-CN" dirty="0">
                <a:solidFill>
                  <a:schemeClr val="bg1"/>
                </a:solidFill>
                <a:latin typeface="微软雅黑" panose="020B0503020204020204" pitchFamily="34" charset="-122"/>
                <a:ea typeface="微软雅黑" panose="020B0503020204020204" pitchFamily="34" charset="-122"/>
              </a:rPr>
              <a:t>小时轮班，即使半夜也会对顾客的咨询在第一时间做出回应，而这正是大部分缺乏资金和人手的电商创业者无法做到的</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9415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360639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8601981" y="655970"/>
            <a:ext cx="3219221" cy="1200329"/>
          </a:xfrm>
          <a:prstGeom prst="rect">
            <a:avLst/>
          </a:prstGeom>
          <a:noFill/>
        </p:spPr>
        <p:txBody>
          <a:bodyPr wrap="square" rtlCol="0">
            <a:spAutoFit/>
          </a:bodyPr>
          <a:lstStyle/>
          <a:p>
            <a:pPr algn="r"/>
            <a:r>
              <a:rPr lang="zh-CN" altLang="en-US" sz="3600" b="1" dirty="0" smtClean="0">
                <a:solidFill>
                  <a:srgbClr val="524F6A"/>
                </a:solidFill>
                <a:latin typeface="微软雅黑" panose="020B0503020204020204" pitchFamily="34" charset="-122"/>
                <a:ea typeface="微软雅黑" panose="020B0503020204020204" pitchFamily="34" charset="-122"/>
              </a:rPr>
              <a:t>电子商务创业的机会</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4" name="Rectangle 14"/>
          <p:cNvSpPr/>
          <p:nvPr/>
        </p:nvSpPr>
        <p:spPr>
          <a:xfrm>
            <a:off x="7755086" y="2412910"/>
            <a:ext cx="4011707" cy="609398"/>
          </a:xfrm>
          <a:prstGeom prst="rect">
            <a:avLst/>
          </a:prstGeom>
        </p:spPr>
        <p:txBody>
          <a:bodyPr wrap="square">
            <a:spAutoFit/>
          </a:bodyPr>
          <a:lstStyle/>
          <a:p>
            <a:pPr marL="457200" indent="-457200" algn="r">
              <a:lnSpc>
                <a:spcPct val="120000"/>
              </a:lnSpc>
              <a:buFont typeface="Wingdings" panose="05000000000000000000" pitchFamily="2" charset="2"/>
              <a:buChar char="l"/>
            </a:pPr>
            <a:r>
              <a:rPr lang="en-US" altLang="zh-CN" sz="2800" b="1" noProof="1" smtClean="0">
                <a:solidFill>
                  <a:srgbClr val="48B49C"/>
                </a:solidFill>
                <a:latin typeface="微软雅黑" panose="020B0503020204020204" pitchFamily="34" charset="-122"/>
                <a:ea typeface="微软雅黑" panose="020B0503020204020204" pitchFamily="34" charset="-122"/>
                <a:cs typeface="Open Sans Light" pitchFamily="34" charset="0"/>
              </a:rPr>
              <a:t>1.</a:t>
            </a:r>
            <a:r>
              <a:rPr lang="zh-CN" altLang="en-US" sz="2800" b="1" noProof="1" smtClean="0">
                <a:solidFill>
                  <a:srgbClr val="48B49C"/>
                </a:solidFill>
                <a:latin typeface="微软雅黑" panose="020B0503020204020204" pitchFamily="34" charset="-122"/>
                <a:ea typeface="微软雅黑" panose="020B0503020204020204" pitchFamily="34" charset="-122"/>
                <a:cs typeface="Open Sans Light" pitchFamily="34" charset="0"/>
              </a:rPr>
              <a:t>销售</a:t>
            </a:r>
            <a:r>
              <a:rPr lang="zh-CN" altLang="en-US" sz="2800" b="1" noProof="1">
                <a:solidFill>
                  <a:srgbClr val="48B49C"/>
                </a:solidFill>
                <a:latin typeface="微软雅黑" panose="020B0503020204020204" pitchFamily="34" charset="-122"/>
                <a:ea typeface="微软雅黑" panose="020B0503020204020204" pitchFamily="34" charset="-122"/>
                <a:cs typeface="Open Sans Light" pitchFamily="34" charset="0"/>
              </a:rPr>
              <a:t>半径无限</a:t>
            </a:r>
            <a:endParaRPr lang="en-US" sz="2800" b="1" noProof="1">
              <a:solidFill>
                <a:srgbClr val="48B49C"/>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73754" y="5529103"/>
            <a:ext cx="10017530" cy="1066639"/>
          </a:xfrm>
          <a:prstGeom prst="rect">
            <a:avLst/>
          </a:prstGeom>
          <a:noFill/>
        </p:spPr>
        <p:txBody>
          <a:bodyPr wrap="square" lIns="90000" tIns="46800" rIns="90000" bIns="46800">
            <a:no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受限于传统商业的销售半径，大部分商铺的销售范围较小。客户接触不到店铺，自然无法形成购买。但是电商通过互联网将销售半径扩大到了无限</a:t>
            </a:r>
            <a:r>
              <a:rPr lang="zh-CN" altLang="zh-CN" dirty="0" smtClean="0">
                <a:solidFill>
                  <a:schemeClr val="bg1"/>
                </a:solidFill>
                <a:latin typeface="微软雅黑" panose="020B0503020204020204" pitchFamily="34" charset="-122"/>
                <a:ea typeface="微软雅黑" panose="020B0503020204020204" pitchFamily="34" charset="-122"/>
              </a:rPr>
              <a:t>，将</a:t>
            </a:r>
            <a:r>
              <a:rPr lang="zh-CN" altLang="zh-CN" dirty="0">
                <a:solidFill>
                  <a:schemeClr val="bg1"/>
                </a:solidFill>
                <a:latin typeface="微软雅黑" panose="020B0503020204020204" pitchFamily="34" charset="-122"/>
                <a:ea typeface="微软雅黑" panose="020B0503020204020204" pitchFamily="34" charset="-122"/>
              </a:rPr>
              <a:t>新西兰、澳大利亚的牛奶卖到中国，这是传统商铺远远无法比拟的</a:t>
            </a:r>
            <a:endParaRPr lang="ms-MY" dirty="0">
              <a:solidFill>
                <a:schemeClr val="bg1"/>
              </a:solidFill>
              <a:latin typeface="微软雅黑" panose="020B0503020204020204" pitchFamily="34" charset="-122"/>
              <a:ea typeface="微软雅黑" panose="020B0503020204020204" pitchFamily="34" charset="-122"/>
            </a:endParaRPr>
          </a:p>
        </p:txBody>
      </p:sp>
      <p:pic>
        <p:nvPicPr>
          <p:cNvPr id="26" name="图片 25"/>
          <p:cNvPicPr/>
          <p:nvPr/>
        </p:nvPicPr>
        <p:blipFill>
          <a:blip r:embed="rId2"/>
          <a:stretch>
            <a:fillRect/>
          </a:stretch>
        </p:blipFill>
        <p:spPr>
          <a:xfrm>
            <a:off x="1021845" y="1140002"/>
            <a:ext cx="6078335" cy="3695758"/>
          </a:xfrm>
          <a:prstGeom prst="rect">
            <a:avLst/>
          </a:prstGeom>
        </p:spPr>
      </p:pic>
    </p:spTree>
    <p:extLst>
      <p:ext uri="{BB962C8B-B14F-4D97-AF65-F5344CB8AC3E}">
        <p14:creationId xmlns:p14="http://schemas.microsoft.com/office/powerpoint/2010/main" val="502354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H_Picture_1"/>
          <p:cNvSpPr/>
          <p:nvPr>
            <p:custDataLst>
              <p:tags r:id="rId2"/>
            </p:custDataLst>
          </p:nvPr>
        </p:nvSpPr>
        <p:spPr>
          <a:xfrm>
            <a:off x="864678" y="0"/>
            <a:ext cx="344805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Text_1"/>
          <p:cNvSpPr/>
          <p:nvPr>
            <p:custDataLst>
              <p:tags r:id="rId3"/>
            </p:custDataLst>
          </p:nvPr>
        </p:nvSpPr>
        <p:spPr>
          <a:xfrm>
            <a:off x="3714750" y="914400"/>
            <a:ext cx="2628900" cy="5029200"/>
          </a:xfrm>
          <a:prstGeom prst="rect">
            <a:avLst/>
          </a:prstGeom>
          <a:solidFill>
            <a:srgbClr val="EAEAEA"/>
          </a:solidFill>
          <a:ln w="952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许多特色商品的生产限于某些特定区域，但是其消费范围却不限于此。纵观成功的电商创业大都以本地特色产品作为主打，比如温州地区的第一大电商商品就是鞋类，因为鞋业是温州地区的第一大轻工产业</a:t>
            </a:r>
            <a:endParaRPr lang="ms-MY"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pic>
        <p:nvPicPr>
          <p:cNvPr id="6" name="图片 5" descr="F:\北京商校-微店创业实务\1.插图【项目一 开启电商创业之门】\图1-5 温州女鞋工厂.jpg"/>
          <p:cNvPicPr/>
          <p:nvPr/>
        </p:nvPicPr>
        <p:blipFill>
          <a:blip r:embed="rId6">
            <a:extLst>
              <a:ext uri="{28A0092B-C50C-407E-A947-70E740481C1C}">
                <a14:useLocalDpi xmlns:a14="http://schemas.microsoft.com/office/drawing/2010/main" val="0"/>
              </a:ext>
            </a:extLst>
          </a:blip>
          <a:srcRect/>
          <a:stretch>
            <a:fillRect/>
          </a:stretch>
        </p:blipFill>
        <p:spPr bwMode="auto">
          <a:xfrm>
            <a:off x="6343650" y="135394"/>
            <a:ext cx="5848350" cy="4339151"/>
          </a:xfrm>
          <a:prstGeom prst="rect">
            <a:avLst/>
          </a:prstGeom>
          <a:noFill/>
          <a:ln>
            <a:noFill/>
          </a:ln>
        </p:spPr>
      </p:pic>
      <p:grpSp>
        <p:nvGrpSpPr>
          <p:cNvPr id="7" name="Group 30"/>
          <p:cNvGrpSpPr/>
          <p:nvPr/>
        </p:nvGrpSpPr>
        <p:grpSpPr>
          <a:xfrm>
            <a:off x="7334410" y="5377996"/>
            <a:ext cx="4463322" cy="609398"/>
            <a:chOff x="320500" y="1778170"/>
            <a:chExt cx="3347491" cy="432023"/>
          </a:xfrm>
        </p:grpSpPr>
        <p:sp>
          <p:nvSpPr>
            <p:cNvPr id="8"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rgbClr val="48B49C"/>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solidFill>
                  <a:schemeClr val="tx1">
                    <a:lumMod val="75000"/>
                    <a:lumOff val="25000"/>
                  </a:schemeClr>
                </a:solidFill>
                <a:ea typeface="微软雅黑" panose="020B0503020204020204" pitchFamily="34" charset="-122"/>
              </a:endParaRPr>
            </a:p>
          </p:txBody>
        </p:sp>
        <p:sp>
          <p:nvSpPr>
            <p:cNvPr id="9" name="Rectangle 14"/>
            <p:cNvSpPr/>
            <p:nvPr/>
          </p:nvSpPr>
          <p:spPr>
            <a:xfrm>
              <a:off x="1127523" y="1778170"/>
              <a:ext cx="2540468" cy="432023"/>
            </a:xfrm>
            <a:prstGeom prst="rect">
              <a:avLst/>
            </a:prstGeom>
          </p:spPr>
          <p:txBody>
            <a:bodyPr wrap="square">
              <a:spAutoFit/>
            </a:bodyPr>
            <a:lstStyle/>
            <a:p>
              <a:pPr marL="457200" indent="-457200">
                <a:lnSpc>
                  <a:spcPct val="120000"/>
                </a:lnSpc>
                <a:buFont typeface="Wingdings" panose="05000000000000000000" pitchFamily="2" charset="2"/>
                <a:buChar char="l"/>
              </a:pPr>
              <a:r>
                <a:rPr lang="en-US" altLang="zh-CN" sz="2800" b="1" dirty="0" smtClean="0">
                  <a:solidFill>
                    <a:srgbClr val="48B49C"/>
                  </a:solidFill>
                  <a:latin typeface="微软雅黑" panose="020B0503020204020204" pitchFamily="34" charset="-122"/>
                  <a:ea typeface="微软雅黑" panose="020B0503020204020204" pitchFamily="34" charset="-122"/>
                  <a:cs typeface="Open Sans Light" pitchFamily="34" charset="0"/>
                </a:rPr>
                <a:t>2.</a:t>
              </a:r>
              <a:r>
                <a:rPr lang="zh-CN" altLang="en-US" sz="2800" b="1" dirty="0" smtClean="0">
                  <a:solidFill>
                    <a:srgbClr val="48B49C"/>
                  </a:solidFill>
                  <a:latin typeface="微软雅黑" panose="020B0503020204020204" pitchFamily="34" charset="-122"/>
                  <a:ea typeface="微软雅黑" panose="020B0503020204020204" pitchFamily="34" charset="-122"/>
                  <a:cs typeface="Open Sans Light" pitchFamily="34" charset="0"/>
                </a:rPr>
                <a:t>区域特色产品</a:t>
              </a:r>
              <a:endParaRPr lang="ms-MY" sz="2800" b="1"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grpSp>
    </p:spTree>
    <p:custDataLst>
      <p:tags r:id="rId1"/>
    </p:custDataLst>
    <p:extLst>
      <p:ext uri="{BB962C8B-B14F-4D97-AF65-F5344CB8AC3E}">
        <p14:creationId xmlns:p14="http://schemas.microsoft.com/office/powerpoint/2010/main" val="1044519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grpSp>
        <p:nvGrpSpPr>
          <p:cNvPr id="8" name="Group 25"/>
          <p:cNvGrpSpPr/>
          <p:nvPr/>
        </p:nvGrpSpPr>
        <p:grpSpPr>
          <a:xfrm>
            <a:off x="468161" y="772514"/>
            <a:ext cx="5072555" cy="609398"/>
            <a:chOff x="6000760" y="1689233"/>
            <a:chExt cx="3804416" cy="432024"/>
          </a:xfrm>
        </p:grpSpPr>
        <p:sp>
          <p:nvSpPr>
            <p:cNvPr id="9" name="Freeform 127"/>
            <p:cNvSpPr>
              <a:spLocks/>
            </p:cNvSpPr>
            <p:nvPr/>
          </p:nvSpPr>
          <p:spPr bwMode="auto">
            <a:xfrm>
              <a:off x="6000760" y="1689233"/>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10" name="Rectangle 15"/>
            <p:cNvSpPr/>
            <p:nvPr/>
          </p:nvSpPr>
          <p:spPr>
            <a:xfrm>
              <a:off x="6683482" y="1689233"/>
              <a:ext cx="3121694" cy="432024"/>
            </a:xfrm>
            <a:prstGeom prst="rect">
              <a:avLst/>
            </a:prstGeom>
          </p:spPr>
          <p:txBody>
            <a:bodyPr wrap="square">
              <a:spAutoFit/>
            </a:bodyPr>
            <a:lstStyle/>
            <a:p>
              <a:pPr marL="457200" indent="-457200">
                <a:lnSpc>
                  <a:spcPct val="120000"/>
                </a:lnSpc>
                <a:buFont typeface="Wingdings" panose="05000000000000000000" pitchFamily="2" charset="2"/>
                <a:buChar char="l"/>
              </a:pPr>
              <a:r>
                <a:rPr lang="en-US" altLang="zh-CN" sz="2800" b="1" dirty="0" smtClean="0">
                  <a:solidFill>
                    <a:schemeClr val="bg1"/>
                  </a:solidFill>
                  <a:latin typeface="微软雅黑" panose="020B0503020204020204" pitchFamily="34" charset="-122"/>
                  <a:ea typeface="微软雅黑" panose="020B0503020204020204" pitchFamily="34" charset="-122"/>
                  <a:cs typeface="Open Sans Light" pitchFamily="34" charset="0"/>
                </a:rPr>
                <a:t>3.</a:t>
              </a:r>
              <a:r>
                <a:rPr lang="zh-CN" altLang="zh-CN" sz="2800" b="1" dirty="0" smtClean="0">
                  <a:solidFill>
                    <a:schemeClr val="bg1"/>
                  </a:solidFill>
                  <a:latin typeface="微软雅黑" panose="020B0503020204020204" pitchFamily="34" charset="-122"/>
                  <a:ea typeface="微软雅黑" panose="020B0503020204020204" pitchFamily="34" charset="-122"/>
                  <a:cs typeface="Open Sans Light" pitchFamily="34" charset="0"/>
                </a:rPr>
                <a:t>个性</a:t>
              </a:r>
              <a:r>
                <a:rPr lang="zh-CN" altLang="zh-CN" sz="2800" b="1" dirty="0">
                  <a:solidFill>
                    <a:schemeClr val="bg1"/>
                  </a:solidFill>
                  <a:latin typeface="微软雅黑" panose="020B0503020204020204" pitchFamily="34" charset="-122"/>
                  <a:ea typeface="微软雅黑" panose="020B0503020204020204" pitchFamily="34" charset="-122"/>
                  <a:cs typeface="Open Sans Light" pitchFamily="34" charset="0"/>
                </a:rPr>
                <a:t>创意产品</a:t>
              </a:r>
              <a:endParaRPr lang="ms-MY" sz="2800" b="1"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pic>
        <p:nvPicPr>
          <p:cNvPr id="12" name="图片 11" descr="https://img.alicdn.com/imgextra/i4/2087816127/TB2o7OodFXXXXaFXpXXXXXXXXXX-208781612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7837" y="1237311"/>
            <a:ext cx="5368330" cy="4707763"/>
          </a:xfrm>
          <a:prstGeom prst="rect">
            <a:avLst/>
          </a:prstGeom>
          <a:noFill/>
          <a:ln>
            <a:noFill/>
          </a:ln>
        </p:spPr>
      </p:pic>
      <p:sp>
        <p:nvSpPr>
          <p:cNvPr id="2" name="矩形 1"/>
          <p:cNvSpPr/>
          <p:nvPr/>
        </p:nvSpPr>
        <p:spPr>
          <a:xfrm>
            <a:off x="860558" y="2009823"/>
            <a:ext cx="5347855" cy="2725426"/>
          </a:xfrm>
          <a:prstGeom prst="rect">
            <a:avLst/>
          </a:prstGeom>
          <a:noFill/>
        </p:spPr>
        <p:txBody>
          <a:bodyPr wrap="square" lIns="90000" tIns="46800" rIns="90000" bIns="46800">
            <a:no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rPr>
              <a:t>在大部分的电商产品同质化严重、价格竞争激烈的今天，个性创意产品或许已经成为电商创业的蓝海。网络创意家居用品“阿拉神灯”是一款集无线蓝牙音箱、彩色灯、闹钟、收音机等多种功能于一体的台灯，可以通过手机蓝牙或者外置</a:t>
            </a:r>
            <a:r>
              <a:rPr lang="en-US" altLang="zh-CN" sz="2000" dirty="0">
                <a:solidFill>
                  <a:schemeClr val="bg1"/>
                </a:solidFill>
                <a:latin typeface="微软雅黑" panose="020B0503020204020204" pitchFamily="34" charset="-122"/>
                <a:ea typeface="微软雅黑" panose="020B0503020204020204" pitchFamily="34" charset="-122"/>
              </a:rPr>
              <a:t>TF</a:t>
            </a:r>
            <a:r>
              <a:rPr lang="zh-CN" altLang="zh-CN" sz="2000" dirty="0">
                <a:solidFill>
                  <a:schemeClr val="bg1"/>
                </a:solidFill>
                <a:latin typeface="微软雅黑" panose="020B0503020204020204" pitchFamily="34" charset="-122"/>
                <a:ea typeface="微软雅黑" panose="020B0503020204020204" pitchFamily="34" charset="-122"/>
              </a:rPr>
              <a:t>卡播放音乐，灯光能够伴随音的乐节奏和音量的大小而变换。“阿拉神灯”于</a:t>
            </a:r>
            <a:r>
              <a:rPr lang="en-US" altLang="zh-CN" sz="2000" dirty="0">
                <a:solidFill>
                  <a:schemeClr val="bg1"/>
                </a:solidFill>
                <a:latin typeface="微软雅黑" panose="020B0503020204020204" pitchFamily="34" charset="-122"/>
                <a:ea typeface="微软雅黑" panose="020B0503020204020204" pitchFamily="34" charset="-122"/>
              </a:rPr>
              <a:t>2014</a:t>
            </a:r>
            <a:r>
              <a:rPr lang="zh-CN" altLang="zh-CN" sz="2000" dirty="0">
                <a:solidFill>
                  <a:schemeClr val="bg1"/>
                </a:solidFill>
                <a:latin typeface="微软雅黑" panose="020B0503020204020204" pitchFamily="34" charset="-122"/>
                <a:ea typeface="微软雅黑" panose="020B0503020204020204" pitchFamily="34" charset="-122"/>
              </a:rPr>
              <a:t>年在全网获得了超过千万元的销售业绩</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87100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48B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978410" y="1067816"/>
            <a:ext cx="6737357" cy="584775"/>
          </a:xfrm>
          <a:prstGeom prst="rect">
            <a:avLst/>
          </a:prstGeom>
          <a:noFill/>
        </p:spPr>
        <p:txBody>
          <a:bodyPr wrap="square" rtlCol="0">
            <a:spAutoFit/>
          </a:bodyPr>
          <a:lstStyle/>
          <a:p>
            <a:pPr marL="571500" indent="-571500" algn="ctr">
              <a:buFont typeface="Wingdings" panose="05000000000000000000" pitchFamily="2" charset="2"/>
              <a:buChar char="l"/>
            </a:pPr>
            <a:r>
              <a:rPr lang="en-US" altLang="zh-CN" sz="3200" b="1" dirty="0" smtClean="0">
                <a:solidFill>
                  <a:srgbClr val="48B49C"/>
                </a:solidFill>
                <a:latin typeface="微软雅黑" panose="020B0503020204020204" pitchFamily="34" charset="-122"/>
                <a:ea typeface="微软雅黑" panose="020B0503020204020204" pitchFamily="34" charset="-122"/>
              </a:rPr>
              <a:t>1.</a:t>
            </a:r>
            <a:r>
              <a:rPr lang="zh-CN" altLang="en-US" sz="3200" b="1" dirty="0" smtClean="0">
                <a:solidFill>
                  <a:srgbClr val="48B49C"/>
                </a:solidFill>
                <a:latin typeface="微软雅黑" panose="020B0503020204020204" pitchFamily="34" charset="-122"/>
                <a:ea typeface="微软雅黑" panose="020B0503020204020204" pitchFamily="34" charset="-122"/>
              </a:rPr>
              <a:t>行业恶性竞争</a:t>
            </a:r>
            <a:endParaRPr lang="zh-CN" altLang="en-US" sz="3200" b="1" dirty="0">
              <a:solidFill>
                <a:srgbClr val="48B49C"/>
              </a:solidFill>
              <a:latin typeface="微软雅黑" panose="020B0503020204020204" pitchFamily="34" charset="-122"/>
              <a:ea typeface="微软雅黑" panose="020B0503020204020204" pitchFamily="34" charset="-122"/>
            </a:endParaRPr>
          </a:p>
        </p:txBody>
      </p:sp>
      <p:grpSp>
        <p:nvGrpSpPr>
          <p:cNvPr id="25" name="Group 343">
            <a:extLst>
              <a:ext uri="{FF2B5EF4-FFF2-40B4-BE49-F238E27FC236}">
                <a16:creationId xmlns:a16="http://schemas.microsoft.com/office/drawing/2014/main" id="{9C529D60-08BA-4596-A776-F61F17D53A5F}"/>
              </a:ext>
            </a:extLst>
          </p:cNvPr>
          <p:cNvGrpSpPr/>
          <p:nvPr/>
        </p:nvGrpSpPr>
        <p:grpSpPr>
          <a:xfrm>
            <a:off x="760393" y="2161459"/>
            <a:ext cx="10402544" cy="3692806"/>
            <a:chOff x="4571999" y="2000246"/>
            <a:chExt cx="9786053" cy="3692806"/>
          </a:xfrm>
        </p:grpSpPr>
        <p:sp>
          <p:nvSpPr>
            <p:cNvPr id="26" name="Rectangle 33">
              <a:extLst>
                <a:ext uri="{FF2B5EF4-FFF2-40B4-BE49-F238E27FC236}">
                  <a16:creationId xmlns:a16="http://schemas.microsoft.com/office/drawing/2014/main" id="{9BB6AB28-402D-442B-BE8E-5308641C37AF}"/>
                </a:ext>
              </a:extLst>
            </p:cNvPr>
            <p:cNvSpPr/>
            <p:nvPr/>
          </p:nvSpPr>
          <p:spPr>
            <a:xfrm>
              <a:off x="10559474" y="2308023"/>
              <a:ext cx="3798578" cy="3385029"/>
            </a:xfrm>
            <a:prstGeom prst="rect">
              <a:avLst/>
            </a:prstGeom>
            <a:noFill/>
          </p:spPr>
          <p:txBody>
            <a:bodyPr wrap="square" lIns="90000" tIns="46800" rIns="90000" bIns="46800">
              <a:no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rPr>
                <a:t>由于电商的入行门滥较低，尤其是个人网店，所以导致了大量的同行从业人员扎堆进入某些热门行业，带来了行业的恶性竞争。比如某些商品的线上价格远远低于制造成本，导致偷工减料、以次充好的现象出现，使得某些网站的正品率降低、客户信任度不高</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27" name="Rectangle 325">
              <a:extLst>
                <a:ext uri="{FF2B5EF4-FFF2-40B4-BE49-F238E27FC236}">
                  <a16:creationId xmlns:a16="http://schemas.microsoft.com/office/drawing/2014/main" id="{3DB028CA-E469-403B-B184-75169E5B7637}"/>
                </a:ext>
              </a:extLst>
            </p:cNvPr>
            <p:cNvSpPr/>
            <p:nvPr/>
          </p:nvSpPr>
          <p:spPr>
            <a:xfrm>
              <a:off x="4571999" y="2000246"/>
              <a:ext cx="4474457"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grpSp>
      <p:sp>
        <p:nvSpPr>
          <p:cNvPr id="3" name="文本框 2"/>
          <p:cNvSpPr txBox="1"/>
          <p:nvPr/>
        </p:nvSpPr>
        <p:spPr>
          <a:xfrm>
            <a:off x="374073" y="212334"/>
            <a:ext cx="4592782" cy="646331"/>
          </a:xfrm>
          <a:prstGeom prst="rect">
            <a:avLst/>
          </a:prstGeom>
          <a:noFill/>
        </p:spPr>
        <p:txBody>
          <a:bodyPr wrap="square" rtlCol="0">
            <a:spAutoFit/>
          </a:bodyPr>
          <a:lstStyle>
            <a:defPPr>
              <a:defRPr lang="zh-CN"/>
            </a:defPPr>
            <a:lvl1pPr algn="r">
              <a:defRPr sz="3600" b="1">
                <a:solidFill>
                  <a:srgbClr val="524F6A"/>
                </a:solidFill>
                <a:latin typeface="微软雅黑" panose="020B0503020204020204" pitchFamily="34" charset="-122"/>
                <a:ea typeface="微软雅黑" panose="020B0503020204020204" pitchFamily="34" charset="-122"/>
              </a:defRPr>
            </a:lvl1pPr>
          </a:lstStyle>
          <a:p>
            <a:pPr algn="l"/>
            <a:r>
              <a:rPr lang="zh-CN" altLang="en-US" dirty="0"/>
              <a:t>电子商务行业的威胁</a:t>
            </a:r>
          </a:p>
        </p:txBody>
      </p:sp>
      <p:pic>
        <p:nvPicPr>
          <p:cNvPr id="9" name="图片 8"/>
          <p:cNvPicPr/>
          <p:nvPr/>
        </p:nvPicPr>
        <p:blipFill>
          <a:blip r:embed="rId2"/>
          <a:stretch>
            <a:fillRect/>
          </a:stretch>
        </p:blipFill>
        <p:spPr>
          <a:xfrm>
            <a:off x="821690" y="2748748"/>
            <a:ext cx="5274310" cy="2578100"/>
          </a:xfrm>
          <a:prstGeom prst="rect">
            <a:avLst/>
          </a:prstGeom>
        </p:spPr>
      </p:pic>
    </p:spTree>
    <p:extLst>
      <p:ext uri="{BB962C8B-B14F-4D97-AF65-F5344CB8AC3E}">
        <p14:creationId xmlns:p14="http://schemas.microsoft.com/office/powerpoint/2010/main" val="362576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926205" y="1760211"/>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90" name="Rectangle 325"/>
          <p:cNvSpPr/>
          <p:nvPr/>
        </p:nvSpPr>
        <p:spPr>
          <a:xfrm>
            <a:off x="6242993" y="2706770"/>
            <a:ext cx="5283043" cy="2646365"/>
          </a:xfrm>
          <a:prstGeom prst="rect">
            <a:avLst/>
          </a:prstGeom>
          <a:noFill/>
        </p:spPr>
        <p:txBody>
          <a:bodyPr wrap="square" lIns="90000" tIns="46800" rIns="90000" bIns="46800">
            <a:noAutofit/>
          </a:bodyPr>
          <a:lstStyle/>
          <a:p>
            <a:pPr algn="r">
              <a:lnSpc>
                <a:spcPct val="12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由于大部分的网站采用按交易量等指标排名的显示顺序，使得“刷单”盛行。“刷销量”、“刷信誉”和“刷好评”等虚假交易已经成为电商的“毒药”，“不刷等死、刷了找死”，严重危害了全行业的秩序，却一时也找不到解决的对策</a:t>
            </a:r>
            <a:endParaRPr lang="ms-MY"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2232235" y="1685190"/>
            <a:ext cx="9293801" cy="584775"/>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200" b="1">
                <a:solidFill>
                  <a:srgbClr val="48B49C"/>
                </a:solidFill>
                <a:latin typeface="微软雅黑" panose="020B0503020204020204" pitchFamily="34" charset="-122"/>
                <a:ea typeface="微软雅黑" panose="020B0503020204020204" pitchFamily="34" charset="-122"/>
              </a:defRPr>
            </a:lvl1pPr>
          </a:lstStyle>
          <a:p>
            <a:pPr algn="r"/>
            <a:r>
              <a:rPr lang="en-US" altLang="zh-CN" dirty="0"/>
              <a:t>2.</a:t>
            </a:r>
            <a:r>
              <a:rPr lang="zh-CN" altLang="zh-CN" dirty="0"/>
              <a:t>虚假交易盛行</a:t>
            </a:r>
            <a:endParaRPr lang="zh-CN" altLang="en-US" dirty="0"/>
          </a:p>
        </p:txBody>
      </p:sp>
    </p:spTree>
    <p:extLst>
      <p:ext uri="{BB962C8B-B14F-4D97-AF65-F5344CB8AC3E}">
        <p14:creationId xmlns:p14="http://schemas.microsoft.com/office/powerpoint/2010/main" val="1041942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p:nvPr/>
        </p:nvSpPr>
        <p:spPr>
          <a:xfrm>
            <a:off x="1036696" y="1567312"/>
            <a:ext cx="10752276" cy="1865126"/>
          </a:xfrm>
          <a:prstGeom prst="rect">
            <a:avLst/>
          </a:prstGeom>
          <a:noFill/>
        </p:spPr>
        <p:txBody>
          <a:bodyPr wrap="square" lIns="90000" tIns="46800" rIns="90000" bIns="46800">
            <a:noAutofit/>
          </a:bodyPr>
          <a:lstStyle/>
          <a:p>
            <a:pPr algn="ctr">
              <a:lnSpc>
                <a:spcPct val="12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某些网站在推出新产品或新服务时为了打压同行竞争、争取市场份额，采用烧钱补贴政策。例如</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图所</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示的滴滴和快的，在争取客户时采用了现金补贴的方式，短时间内花费几十亿元的资本，同时也挤垮了多家缺乏资本支持的对手</a:t>
            </a:r>
            <a:endParaRPr lang="ms-MY"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a:extLst>
              <a:ext uri="{FF2B5EF4-FFF2-40B4-BE49-F238E27FC236}">
                <a16:creationId xmlns:a16="http://schemas.microsoft.com/office/drawing/2014/main" id="{9FF02870-32E8-48A0-8E44-14BF7B13C067}"/>
              </a:ext>
            </a:extLst>
          </p:cNvPr>
          <p:cNvSpPr txBox="1"/>
          <p:nvPr/>
        </p:nvSpPr>
        <p:spPr>
          <a:xfrm>
            <a:off x="1480143" y="760647"/>
            <a:ext cx="9293801" cy="584775"/>
          </a:xfrm>
          <a:prstGeom prst="rect">
            <a:avLst/>
          </a:prstGeom>
          <a:noFill/>
        </p:spPr>
        <p:txBody>
          <a:bodyPr wrap="square" rtlCol="0">
            <a:spAutoFit/>
          </a:bodyPr>
          <a:lstStyle>
            <a:defPPr>
              <a:defRPr lang="zh-CN"/>
            </a:defPPr>
            <a:lvl1pPr marL="571500" indent="-571500" algn="r">
              <a:buFont typeface="Wingdings" panose="05000000000000000000" pitchFamily="2" charset="2"/>
              <a:buChar char="l"/>
              <a:defRPr sz="3200" b="1">
                <a:solidFill>
                  <a:srgbClr val="48B49C"/>
                </a:solidFill>
                <a:latin typeface="微软雅黑" panose="020B0503020204020204" pitchFamily="34" charset="-122"/>
                <a:ea typeface="微软雅黑" panose="020B0503020204020204" pitchFamily="34" charset="-122"/>
              </a:defRPr>
            </a:lvl1pPr>
          </a:lstStyle>
          <a:p>
            <a:pPr algn="ctr"/>
            <a:r>
              <a:rPr lang="en-US" altLang="zh-CN" dirty="0" smtClean="0"/>
              <a:t>3.</a:t>
            </a:r>
            <a:r>
              <a:rPr lang="zh-CN" altLang="zh-CN" dirty="0"/>
              <a:t>烧钱补贴盛行</a:t>
            </a:r>
            <a:endParaRPr lang="zh-CN" altLang="en-US" dirty="0"/>
          </a:p>
        </p:txBody>
      </p:sp>
      <p:pic>
        <p:nvPicPr>
          <p:cNvPr id="9" name="图片 8" descr="http://p2.so.qhimgs1.com/t01da9587349ce06492.jpg"/>
          <p:cNvPicPr/>
          <p:nvPr/>
        </p:nvPicPr>
        <p:blipFill rotWithShape="1">
          <a:blip r:embed="rId2">
            <a:extLst>
              <a:ext uri="{28A0092B-C50C-407E-A947-70E740481C1C}">
                <a14:useLocalDpi xmlns:a14="http://schemas.microsoft.com/office/drawing/2010/main" val="0"/>
              </a:ext>
            </a:extLst>
          </a:blip>
          <a:srcRect t="9167" b="16667"/>
          <a:stretch/>
        </p:blipFill>
        <p:spPr bwMode="auto">
          <a:xfrm>
            <a:off x="2848969" y="3432438"/>
            <a:ext cx="7127731" cy="31062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7868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1">
            <a:extLst>
              <a:ext uri="{FF2B5EF4-FFF2-40B4-BE49-F238E27FC236}">
                <a16:creationId xmlns:a16="http://schemas.microsoft.com/office/drawing/2014/main" id="{4DA2C8F6-A037-41C5-920F-8E0C6E2F7E11}"/>
              </a:ext>
            </a:extLst>
          </p:cNvPr>
          <p:cNvSpPr>
            <a:spLocks noChangeArrowheads="1"/>
          </p:cNvSpPr>
          <p:nvPr/>
        </p:nvSpPr>
        <p:spPr bwMode="auto">
          <a:xfrm>
            <a:off x="3711227" y="718298"/>
            <a:ext cx="4824608"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914036" fontAlgn="base">
              <a:spcBef>
                <a:spcPct val="0"/>
              </a:spcBef>
              <a:spcAft>
                <a:spcPct val="0"/>
              </a:spcAft>
            </a:pPr>
            <a:r>
              <a:rPr lang="zh-CN" altLang="en-US" sz="2800" dirty="0">
                <a:solidFill>
                  <a:srgbClr val="FFFFFF">
                    <a:lumMod val="50000"/>
                  </a:srgbClr>
                </a:solidFill>
                <a:latin typeface="Impact" pitchFamily="34" charset="0"/>
                <a:ea typeface="微软雅黑" pitchFamily="34" charset="-122"/>
                <a:cs typeface="宋体" pitchFamily="2" charset="-122"/>
              </a:rPr>
              <a:t>电子商务创业者的</a:t>
            </a:r>
            <a:r>
              <a:rPr lang="en-US" altLang="zh-CN" sz="2800" dirty="0">
                <a:solidFill>
                  <a:srgbClr val="FFFFFF">
                    <a:lumMod val="50000"/>
                  </a:srgbClr>
                </a:solidFill>
                <a:latin typeface="Impact" pitchFamily="34" charset="0"/>
                <a:ea typeface="微软雅黑" pitchFamily="34" charset="-122"/>
                <a:cs typeface="宋体" pitchFamily="2" charset="-122"/>
              </a:rPr>
              <a:t>SWOT</a:t>
            </a:r>
            <a:r>
              <a:rPr lang="zh-CN" altLang="en-US" sz="2800" dirty="0">
                <a:solidFill>
                  <a:srgbClr val="FFFFFF">
                    <a:lumMod val="50000"/>
                  </a:srgbClr>
                </a:solidFill>
                <a:latin typeface="Impact" pitchFamily="34" charset="0"/>
                <a:ea typeface="微软雅黑" pitchFamily="34" charset="-122"/>
                <a:cs typeface="宋体" pitchFamily="2" charset="-122"/>
              </a:rPr>
              <a:t>分析</a:t>
            </a:r>
          </a:p>
        </p:txBody>
      </p:sp>
      <p:grpSp>
        <p:nvGrpSpPr>
          <p:cNvPr id="4" name="组合 3">
            <a:extLst>
              <a:ext uri="{FF2B5EF4-FFF2-40B4-BE49-F238E27FC236}">
                <a16:creationId xmlns:a16="http://schemas.microsoft.com/office/drawing/2014/main" id="{39669EC6-DA17-4AA9-BA68-704A7997F826}"/>
              </a:ext>
            </a:extLst>
          </p:cNvPr>
          <p:cNvGrpSpPr/>
          <p:nvPr/>
        </p:nvGrpSpPr>
        <p:grpSpPr>
          <a:xfrm>
            <a:off x="3263764" y="1715855"/>
            <a:ext cx="5953698" cy="86431"/>
            <a:chOff x="688893" y="2574256"/>
            <a:chExt cx="7739508" cy="81111"/>
          </a:xfrm>
        </p:grpSpPr>
        <p:sp>
          <p:nvSpPr>
            <p:cNvPr id="5" name="Rectangle 4">
              <a:extLst>
                <a:ext uri="{FF2B5EF4-FFF2-40B4-BE49-F238E27FC236}">
                  <a16:creationId xmlns:a16="http://schemas.microsoft.com/office/drawing/2014/main" id="{B6721ED8-97CA-4054-9648-A9A856B8506B}"/>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6" name="Rectangle 5">
              <a:extLst>
                <a:ext uri="{FF2B5EF4-FFF2-40B4-BE49-F238E27FC236}">
                  <a16:creationId xmlns:a16="http://schemas.microsoft.com/office/drawing/2014/main" id="{6521B2F0-EF97-4F96-A803-0E287746B6CA}"/>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7" name="Rectangle 6">
              <a:extLst>
                <a:ext uri="{FF2B5EF4-FFF2-40B4-BE49-F238E27FC236}">
                  <a16:creationId xmlns:a16="http://schemas.microsoft.com/office/drawing/2014/main" id="{2413107E-2F64-4E17-9F12-2BEA6E037032}"/>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8" name="Rectangle 7">
              <a:extLst>
                <a:ext uri="{FF2B5EF4-FFF2-40B4-BE49-F238E27FC236}">
                  <a16:creationId xmlns:a16="http://schemas.microsoft.com/office/drawing/2014/main" id="{6FD93A13-6784-4C74-9964-245CD4E7A7B9}"/>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9" name="Rectangle 8">
              <a:extLst>
                <a:ext uri="{FF2B5EF4-FFF2-40B4-BE49-F238E27FC236}">
                  <a16:creationId xmlns:a16="http://schemas.microsoft.com/office/drawing/2014/main" id="{178E20D2-8AAA-43BF-90A6-469578808B62}"/>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1" name="组合 6">
            <a:extLst>
              <a:ext uri="{FF2B5EF4-FFF2-40B4-BE49-F238E27FC236}">
                <a16:creationId xmlns:a16="http://schemas.microsoft.com/office/drawing/2014/main" id="{C631A35B-E9D5-4795-9FA3-F6D50085F521}"/>
              </a:ext>
            </a:extLst>
          </p:cNvPr>
          <p:cNvGrpSpPr>
            <a:grpSpLocks/>
          </p:cNvGrpSpPr>
          <p:nvPr/>
        </p:nvGrpSpPr>
        <p:grpSpPr bwMode="auto">
          <a:xfrm>
            <a:off x="4592775" y="2939037"/>
            <a:ext cx="5700872" cy="880320"/>
            <a:chOff x="0" y="0"/>
            <a:chExt cx="6535007" cy="1008998"/>
          </a:xfrm>
        </p:grpSpPr>
        <p:cxnSp>
          <p:nvCxnSpPr>
            <p:cNvPr id="12" name="肘形连接符 151">
              <a:extLst>
                <a:ext uri="{FF2B5EF4-FFF2-40B4-BE49-F238E27FC236}">
                  <a16:creationId xmlns:a16="http://schemas.microsoft.com/office/drawing/2014/main" id="{606F4FE2-9C0B-4EC7-986E-73038FF3301F}"/>
                </a:ext>
              </a:extLst>
            </p:cNvPr>
            <p:cNvCxnSpPr>
              <a:cxnSpLocks noChangeShapeType="1"/>
              <a:stCxn id="13" idx="6"/>
              <a:endCxn id="38" idx="2"/>
            </p:cNvCxnSpPr>
            <p:nvPr/>
          </p:nvCxnSpPr>
          <p:spPr bwMode="auto">
            <a:xfrm>
              <a:off x="756000" y="378001"/>
              <a:ext cx="5779007" cy="630997"/>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13" name="椭圆 135">
              <a:extLst>
                <a:ext uri="{FF2B5EF4-FFF2-40B4-BE49-F238E27FC236}">
                  <a16:creationId xmlns:a16="http://schemas.microsoft.com/office/drawing/2014/main" id="{A1E29E7A-FE77-4BA7-B891-BA7FF098F8DE}"/>
                </a:ext>
              </a:extLst>
            </p:cNvPr>
            <p:cNvSpPr>
              <a:spLocks noChangeArrowheads="1"/>
            </p:cNvSpPr>
            <p:nvPr/>
          </p:nvSpPr>
          <p:spPr bwMode="auto">
            <a:xfrm>
              <a:off x="0" y="0"/>
              <a:ext cx="756000" cy="756000"/>
            </a:xfrm>
            <a:prstGeom prst="ellipse">
              <a:avLst/>
            </a:prstGeom>
            <a:solidFill>
              <a:srgbClr val="F95647"/>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grpSp>
          <p:nvGrpSpPr>
            <p:cNvPr id="14" name="组合 125">
              <a:extLst>
                <a:ext uri="{FF2B5EF4-FFF2-40B4-BE49-F238E27FC236}">
                  <a16:creationId xmlns:a16="http://schemas.microsoft.com/office/drawing/2014/main" id="{A18554FD-E2EE-4F88-BC0C-4848FE353459}"/>
                </a:ext>
              </a:extLst>
            </p:cNvPr>
            <p:cNvGrpSpPr>
              <a:grpSpLocks/>
            </p:cNvGrpSpPr>
            <p:nvPr/>
          </p:nvGrpSpPr>
          <p:grpSpPr bwMode="auto">
            <a:xfrm>
              <a:off x="153000" y="136763"/>
              <a:ext cx="450000" cy="434596"/>
              <a:chOff x="0" y="0"/>
              <a:chExt cx="583915" cy="496874"/>
            </a:xfrm>
          </p:grpSpPr>
          <p:sp>
            <p:nvSpPr>
              <p:cNvPr id="15" name="Freeform 159">
                <a:extLst>
                  <a:ext uri="{FF2B5EF4-FFF2-40B4-BE49-F238E27FC236}">
                    <a16:creationId xmlns:a16="http://schemas.microsoft.com/office/drawing/2014/main" id="{CF7EC5ED-5A64-4F90-A61B-5BC9429B0058}"/>
                  </a:ext>
                </a:extLst>
              </p:cNvPr>
              <p:cNvSpPr>
                <a:spLocks noChangeArrowheads="1"/>
              </p:cNvSpPr>
              <p:nvPr/>
            </p:nvSpPr>
            <p:spPr bwMode="auto">
              <a:xfrm>
                <a:off x="61656" y="94297"/>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16" name="Freeform 160">
                <a:extLst>
                  <a:ext uri="{FF2B5EF4-FFF2-40B4-BE49-F238E27FC236}">
                    <a16:creationId xmlns:a16="http://schemas.microsoft.com/office/drawing/2014/main" id="{B5547EFB-00C1-4914-A8D6-E837DCDEADAA}"/>
                  </a:ext>
                </a:extLst>
              </p:cNvPr>
              <p:cNvSpPr>
                <a:spLocks noChangeArrowheads="1"/>
              </p:cNvSpPr>
              <p:nvPr/>
            </p:nvSpPr>
            <p:spPr bwMode="auto">
              <a:xfrm>
                <a:off x="0" y="0"/>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宋体" pitchFamily="2" charset="-122"/>
                </a:endParaRPr>
              </a:p>
            </p:txBody>
          </p:sp>
        </p:grpSp>
      </p:grpSp>
      <p:grpSp>
        <p:nvGrpSpPr>
          <p:cNvPr id="17" name="组合 4">
            <a:extLst>
              <a:ext uri="{FF2B5EF4-FFF2-40B4-BE49-F238E27FC236}">
                <a16:creationId xmlns:a16="http://schemas.microsoft.com/office/drawing/2014/main" id="{41AF7A6A-BAED-4739-BF5F-74BA902F2C25}"/>
              </a:ext>
            </a:extLst>
          </p:cNvPr>
          <p:cNvGrpSpPr>
            <a:grpSpLocks/>
          </p:cNvGrpSpPr>
          <p:nvPr/>
        </p:nvGrpSpPr>
        <p:grpSpPr bwMode="auto">
          <a:xfrm>
            <a:off x="4592775" y="4576390"/>
            <a:ext cx="3548502" cy="659373"/>
            <a:chOff x="0" y="0"/>
            <a:chExt cx="4066973" cy="756000"/>
          </a:xfrm>
        </p:grpSpPr>
        <p:cxnSp>
          <p:nvCxnSpPr>
            <p:cNvPr id="18" name="肘形连接符 160">
              <a:extLst>
                <a:ext uri="{FF2B5EF4-FFF2-40B4-BE49-F238E27FC236}">
                  <a16:creationId xmlns:a16="http://schemas.microsoft.com/office/drawing/2014/main" id="{BCF7A170-92D0-43BD-941D-BF90AB58A19A}"/>
                </a:ext>
              </a:extLst>
            </p:cNvPr>
            <p:cNvCxnSpPr>
              <a:cxnSpLocks noChangeShapeType="1"/>
              <a:stCxn id="19" idx="6"/>
              <a:endCxn id="40" idx="2"/>
            </p:cNvCxnSpPr>
            <p:nvPr/>
          </p:nvCxnSpPr>
          <p:spPr bwMode="auto">
            <a:xfrm>
              <a:off x="756000" y="378001"/>
              <a:ext cx="3310973" cy="376411"/>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19" name="椭圆 140">
              <a:extLst>
                <a:ext uri="{FF2B5EF4-FFF2-40B4-BE49-F238E27FC236}">
                  <a16:creationId xmlns:a16="http://schemas.microsoft.com/office/drawing/2014/main" id="{91458287-F415-42C0-A07F-F64D954AFA1E}"/>
                </a:ext>
              </a:extLst>
            </p:cNvPr>
            <p:cNvSpPr>
              <a:spLocks noChangeArrowheads="1"/>
            </p:cNvSpPr>
            <p:nvPr/>
          </p:nvSpPr>
          <p:spPr bwMode="auto">
            <a:xfrm>
              <a:off x="0" y="0"/>
              <a:ext cx="756000" cy="756000"/>
            </a:xfrm>
            <a:prstGeom prst="ellipse">
              <a:avLst/>
            </a:prstGeom>
            <a:solidFill>
              <a:srgbClr val="4B87B9"/>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20" name="Freeform 277">
              <a:extLst>
                <a:ext uri="{FF2B5EF4-FFF2-40B4-BE49-F238E27FC236}">
                  <a16:creationId xmlns:a16="http://schemas.microsoft.com/office/drawing/2014/main" id="{58847360-26C7-411F-BC65-CE3CE4EED070}"/>
                </a:ext>
              </a:extLst>
            </p:cNvPr>
            <p:cNvSpPr>
              <a:spLocks noEditPoints="1" noChangeArrowheads="1"/>
            </p:cNvSpPr>
            <p:nvPr/>
          </p:nvSpPr>
          <p:spPr bwMode="auto">
            <a:xfrm>
              <a:off x="190444" y="121807"/>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Arial" pitchFamily="34" charset="0"/>
              </a:endParaRPr>
            </a:p>
          </p:txBody>
        </p:sp>
      </p:grpSp>
      <p:grpSp>
        <p:nvGrpSpPr>
          <p:cNvPr id="21" name="组合 5">
            <a:extLst>
              <a:ext uri="{FF2B5EF4-FFF2-40B4-BE49-F238E27FC236}">
                <a16:creationId xmlns:a16="http://schemas.microsoft.com/office/drawing/2014/main" id="{8D57F095-C1CC-42BE-BCFC-2C210552B917}"/>
              </a:ext>
            </a:extLst>
          </p:cNvPr>
          <p:cNvGrpSpPr>
            <a:grpSpLocks/>
          </p:cNvGrpSpPr>
          <p:nvPr/>
        </p:nvGrpSpPr>
        <p:grpSpPr bwMode="auto">
          <a:xfrm>
            <a:off x="4592775" y="3757713"/>
            <a:ext cx="4624687" cy="918413"/>
            <a:chOff x="0" y="0"/>
            <a:chExt cx="5300991" cy="1051895"/>
          </a:xfrm>
        </p:grpSpPr>
        <p:cxnSp>
          <p:nvCxnSpPr>
            <p:cNvPr id="22" name="肘形连接符 154">
              <a:extLst>
                <a:ext uri="{FF2B5EF4-FFF2-40B4-BE49-F238E27FC236}">
                  <a16:creationId xmlns:a16="http://schemas.microsoft.com/office/drawing/2014/main" id="{155C55E6-54B0-4450-B248-489F33001386}"/>
                </a:ext>
              </a:extLst>
            </p:cNvPr>
            <p:cNvCxnSpPr>
              <a:cxnSpLocks noChangeShapeType="1"/>
              <a:stCxn id="23" idx="6"/>
              <a:endCxn id="39" idx="2"/>
            </p:cNvCxnSpPr>
            <p:nvPr/>
          </p:nvCxnSpPr>
          <p:spPr bwMode="auto">
            <a:xfrm>
              <a:off x="756000" y="378000"/>
              <a:ext cx="4544991" cy="673895"/>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23" name="椭圆 139">
              <a:extLst>
                <a:ext uri="{FF2B5EF4-FFF2-40B4-BE49-F238E27FC236}">
                  <a16:creationId xmlns:a16="http://schemas.microsoft.com/office/drawing/2014/main" id="{29ABEBC6-EE82-4102-B838-34B9944D7DD3}"/>
                </a:ext>
              </a:extLst>
            </p:cNvPr>
            <p:cNvSpPr>
              <a:spLocks noChangeArrowheads="1"/>
            </p:cNvSpPr>
            <p:nvPr/>
          </p:nvSpPr>
          <p:spPr bwMode="auto">
            <a:xfrm>
              <a:off x="0" y="0"/>
              <a:ext cx="756000" cy="756000"/>
            </a:xfrm>
            <a:prstGeom prst="ellipse">
              <a:avLst/>
            </a:prstGeom>
            <a:solidFill>
              <a:srgbClr val="FAC14D"/>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grpSp>
          <p:nvGrpSpPr>
            <p:cNvPr id="24" name="Group 92">
              <a:extLst>
                <a:ext uri="{FF2B5EF4-FFF2-40B4-BE49-F238E27FC236}">
                  <a16:creationId xmlns:a16="http://schemas.microsoft.com/office/drawing/2014/main" id="{FFBFD380-823E-4D73-AFFF-16073AE5FF01}"/>
                </a:ext>
              </a:extLst>
            </p:cNvPr>
            <p:cNvGrpSpPr>
              <a:grpSpLocks/>
            </p:cNvGrpSpPr>
            <p:nvPr/>
          </p:nvGrpSpPr>
          <p:grpSpPr bwMode="auto">
            <a:xfrm>
              <a:off x="153436" y="235588"/>
              <a:ext cx="474528" cy="295582"/>
              <a:chOff x="0" y="0"/>
              <a:chExt cx="471488" cy="293688"/>
            </a:xfrm>
          </p:grpSpPr>
          <p:sp>
            <p:nvSpPr>
              <p:cNvPr id="25" name="Freeform 8">
                <a:extLst>
                  <a:ext uri="{FF2B5EF4-FFF2-40B4-BE49-F238E27FC236}">
                    <a16:creationId xmlns:a16="http://schemas.microsoft.com/office/drawing/2014/main" id="{A50D1B78-520D-4F43-AA64-17C7063D256A}"/>
                  </a:ext>
                </a:extLst>
              </p:cNvPr>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Calibri" pitchFamily="34" charset="0"/>
                  <a:sym typeface="Calibri" pitchFamily="34" charset="0"/>
                </a:endParaRPr>
              </a:p>
            </p:txBody>
          </p:sp>
          <p:sp>
            <p:nvSpPr>
              <p:cNvPr id="26" name="Rectangle 9">
                <a:extLst>
                  <a:ext uri="{FF2B5EF4-FFF2-40B4-BE49-F238E27FC236}">
                    <a16:creationId xmlns:a16="http://schemas.microsoft.com/office/drawing/2014/main" id="{85006139-11E3-4D4F-82D9-EC7599D4E41B}"/>
                  </a:ext>
                </a:extLst>
              </p:cNvPr>
              <p:cNvSpPr>
                <a:spLocks noChangeArrowheads="1"/>
              </p:cNvSpPr>
              <p:nvPr/>
            </p:nvSpPr>
            <p:spPr bwMode="auto">
              <a:xfrm>
                <a:off x="63500" y="63499"/>
                <a:ext cx="90488" cy="166688"/>
              </a:xfrm>
              <a:prstGeom prst="rect">
                <a:avLst/>
              </a:pr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Calibri" pitchFamily="34" charset="0"/>
                  <a:sym typeface="Calibri" pitchFamily="34" charset="0"/>
                </a:endParaRPr>
              </a:p>
            </p:txBody>
          </p:sp>
          <p:sp>
            <p:nvSpPr>
              <p:cNvPr id="27" name="Rectangle 10">
                <a:extLst>
                  <a:ext uri="{FF2B5EF4-FFF2-40B4-BE49-F238E27FC236}">
                    <a16:creationId xmlns:a16="http://schemas.microsoft.com/office/drawing/2014/main" id="{8BA20FB8-5480-429C-849F-213F299F530E}"/>
                  </a:ext>
                </a:extLst>
              </p:cNvPr>
              <p:cNvSpPr>
                <a:spLocks noChangeArrowheads="1"/>
              </p:cNvSpPr>
              <p:nvPr/>
            </p:nvSpPr>
            <p:spPr bwMode="auto">
              <a:xfrm>
                <a:off x="169862" y="63499"/>
                <a:ext cx="85725" cy="166688"/>
              </a:xfrm>
              <a:prstGeom prst="rect">
                <a:avLst/>
              </a:pr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Calibri" pitchFamily="34" charset="0"/>
                  <a:sym typeface="Calibri" pitchFamily="34" charset="0"/>
                </a:endParaRPr>
              </a:p>
            </p:txBody>
          </p:sp>
        </p:grpSp>
      </p:grpSp>
      <p:grpSp>
        <p:nvGrpSpPr>
          <p:cNvPr id="28" name="组合 3">
            <a:extLst>
              <a:ext uri="{FF2B5EF4-FFF2-40B4-BE49-F238E27FC236}">
                <a16:creationId xmlns:a16="http://schemas.microsoft.com/office/drawing/2014/main" id="{9E68E9BF-441D-4565-9223-6B03FCB24A52}"/>
              </a:ext>
            </a:extLst>
          </p:cNvPr>
          <p:cNvGrpSpPr>
            <a:grpSpLocks/>
          </p:cNvGrpSpPr>
          <p:nvPr/>
        </p:nvGrpSpPr>
        <p:grpSpPr bwMode="auto">
          <a:xfrm>
            <a:off x="4592775" y="5395065"/>
            <a:ext cx="2141290" cy="659373"/>
            <a:chOff x="0" y="0"/>
            <a:chExt cx="2455131" cy="756000"/>
          </a:xfrm>
        </p:grpSpPr>
        <p:sp>
          <p:nvSpPr>
            <p:cNvPr id="29" name="直接连接符 68">
              <a:extLst>
                <a:ext uri="{FF2B5EF4-FFF2-40B4-BE49-F238E27FC236}">
                  <a16:creationId xmlns:a16="http://schemas.microsoft.com/office/drawing/2014/main" id="{02EE7506-E650-4FDC-97E2-0C695E4F5649}"/>
                </a:ext>
              </a:extLst>
            </p:cNvPr>
            <p:cNvSpPr>
              <a:spLocks noChangeShapeType="1"/>
            </p:cNvSpPr>
            <p:nvPr/>
          </p:nvSpPr>
          <p:spPr bwMode="auto">
            <a:xfrm flipH="1">
              <a:off x="412977" y="378001"/>
              <a:ext cx="2042154" cy="1"/>
            </a:xfrm>
            <a:prstGeom prst="line">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 name="椭圆 85">
              <a:extLst>
                <a:ext uri="{FF2B5EF4-FFF2-40B4-BE49-F238E27FC236}">
                  <a16:creationId xmlns:a16="http://schemas.microsoft.com/office/drawing/2014/main" id="{42EAEE56-37A8-483D-8B32-5A992E63BD83}"/>
                </a:ext>
              </a:extLst>
            </p:cNvPr>
            <p:cNvSpPr>
              <a:spLocks noChangeArrowheads="1"/>
            </p:cNvSpPr>
            <p:nvPr/>
          </p:nvSpPr>
          <p:spPr bwMode="auto">
            <a:xfrm>
              <a:off x="0" y="0"/>
              <a:ext cx="756000" cy="756000"/>
            </a:xfrm>
            <a:prstGeom prst="ellipse">
              <a:avLst/>
            </a:prstGeom>
            <a:solidFill>
              <a:srgbClr val="48B49C"/>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grpSp>
          <p:nvGrpSpPr>
            <p:cNvPr id="31" name="Group 9">
              <a:extLst>
                <a:ext uri="{FF2B5EF4-FFF2-40B4-BE49-F238E27FC236}">
                  <a16:creationId xmlns:a16="http://schemas.microsoft.com/office/drawing/2014/main" id="{2674DE57-E5BA-4300-8210-9F0B10F3F857}"/>
                </a:ext>
              </a:extLst>
            </p:cNvPr>
            <p:cNvGrpSpPr>
              <a:grpSpLocks/>
            </p:cNvGrpSpPr>
            <p:nvPr/>
          </p:nvGrpSpPr>
          <p:grpSpPr bwMode="auto">
            <a:xfrm>
              <a:off x="124976" y="198348"/>
              <a:ext cx="516045" cy="382660"/>
              <a:chOff x="0" y="0"/>
              <a:chExt cx="374651" cy="277813"/>
            </a:xfrm>
          </p:grpSpPr>
          <p:sp>
            <p:nvSpPr>
              <p:cNvPr id="32" name="Freeform 17">
                <a:extLst>
                  <a:ext uri="{FF2B5EF4-FFF2-40B4-BE49-F238E27FC236}">
                    <a16:creationId xmlns:a16="http://schemas.microsoft.com/office/drawing/2014/main" id="{1A062FCD-8FC5-4808-A81A-7DD0E8FC4070}"/>
                  </a:ext>
                </a:extLst>
              </p:cNvPr>
              <p:cNvSpPr>
                <a:spLocks noChangeArrowheads="1"/>
              </p:cNvSpPr>
              <p:nvPr/>
            </p:nvSpPr>
            <p:spPr bwMode="auto">
              <a:xfrm>
                <a:off x="141288" y="66675"/>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FFFFFF"/>
              </a:solid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Calibri" pitchFamily="34" charset="0"/>
                </a:endParaRPr>
              </a:p>
            </p:txBody>
          </p:sp>
          <p:sp>
            <p:nvSpPr>
              <p:cNvPr id="33" name="Freeform 18">
                <a:extLst>
                  <a:ext uri="{FF2B5EF4-FFF2-40B4-BE49-F238E27FC236}">
                    <a16:creationId xmlns:a16="http://schemas.microsoft.com/office/drawing/2014/main" id="{49DC01EC-DE43-47DC-B629-AEF53DD2B8AA}"/>
                  </a:ext>
                </a:extLst>
              </p:cNvPr>
              <p:cNvSpPr>
                <a:spLocks noChangeArrowheads="1"/>
              </p:cNvSpPr>
              <p:nvPr/>
            </p:nvSpPr>
            <p:spPr bwMode="auto">
              <a:xfrm>
                <a:off x="0" y="0"/>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FFFFFF"/>
              </a:solid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Calibri" pitchFamily="34" charset="0"/>
                </a:endParaRPr>
              </a:p>
            </p:txBody>
          </p:sp>
        </p:grpSp>
      </p:grpSp>
      <p:sp>
        <p:nvSpPr>
          <p:cNvPr id="34" name="任意多边形 56">
            <a:extLst>
              <a:ext uri="{FF2B5EF4-FFF2-40B4-BE49-F238E27FC236}">
                <a16:creationId xmlns:a16="http://schemas.microsoft.com/office/drawing/2014/main" id="{9F7B037E-85B9-454D-B1C5-CD07A4090CAB}"/>
              </a:ext>
            </a:extLst>
          </p:cNvPr>
          <p:cNvSpPr>
            <a:spLocks noChangeArrowheads="1"/>
          </p:cNvSpPr>
          <p:nvPr/>
        </p:nvSpPr>
        <p:spPr bwMode="auto">
          <a:xfrm>
            <a:off x="9904446" y="2788046"/>
            <a:ext cx="1030479" cy="322760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F95647"/>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微软雅黑" panose="020B0503020204020204" pitchFamily="34" charset="-122"/>
              <a:ea typeface="微软雅黑" panose="020B0503020204020204" pitchFamily="34" charset="-122"/>
              <a:cs typeface="Helvetica Neue"/>
              <a:sym typeface="宋体" pitchFamily="2" charset="-122"/>
            </a:endParaRPr>
          </a:p>
        </p:txBody>
      </p:sp>
      <p:sp>
        <p:nvSpPr>
          <p:cNvPr id="35" name="任意多边形 59">
            <a:extLst>
              <a:ext uri="{FF2B5EF4-FFF2-40B4-BE49-F238E27FC236}">
                <a16:creationId xmlns:a16="http://schemas.microsoft.com/office/drawing/2014/main" id="{09FDC9B5-9654-4CAF-A9A0-A79FDD7ADE6F}"/>
              </a:ext>
            </a:extLst>
          </p:cNvPr>
          <p:cNvSpPr>
            <a:spLocks noChangeArrowheads="1"/>
          </p:cNvSpPr>
          <p:nvPr/>
        </p:nvSpPr>
        <p:spPr bwMode="auto">
          <a:xfrm>
            <a:off x="8828262" y="4339514"/>
            <a:ext cx="1030479" cy="1677524"/>
          </a:xfrm>
          <a:custGeom>
            <a:avLst/>
            <a:gdLst>
              <a:gd name="T0" fmla="*/ 1181100 w 1181100"/>
              <a:gd name="T1" fmla="*/ 0 h 1921854"/>
              <a:gd name="T2" fmla="*/ 1181100 w 1181100"/>
              <a:gd name="T3" fmla="*/ 1921854 h 1921854"/>
              <a:gd name="T4" fmla="*/ 0 w 1181100"/>
              <a:gd name="T5" fmla="*/ 1921854 h 1921854"/>
              <a:gd name="T6" fmla="*/ 0 w 1181100"/>
              <a:gd name="T7" fmla="*/ 731966 h 1921854"/>
              <a:gd name="T8" fmla="*/ 319230 w 1181100"/>
              <a:gd name="T9" fmla="*/ 562253 h 1921854"/>
              <a:gd name="T10" fmla="*/ 425975 w 1181100"/>
              <a:gd name="T11" fmla="*/ 500289 h 1921854"/>
              <a:gd name="T12" fmla="*/ 445921 w 1181100"/>
              <a:gd name="T13" fmla="*/ 529872 h 1921854"/>
              <a:gd name="T14" fmla="*/ 590551 w 1181100"/>
              <a:gd name="T15" fmla="*/ 589779 h 1921854"/>
              <a:gd name="T16" fmla="*/ 795088 w 1181100"/>
              <a:gd name="T17" fmla="*/ 385242 h 1921854"/>
              <a:gd name="T18" fmla="*/ 779015 w 1181100"/>
              <a:gd name="T19" fmla="*/ 305627 h 1921854"/>
              <a:gd name="T20" fmla="*/ 768996 w 1181100"/>
              <a:gd name="T21" fmla="*/ 290767 h 1921854"/>
              <a:gd name="T22" fmla="*/ 952789 w 1181100"/>
              <a:gd name="T23" fmla="*/ 167545 h 1921854"/>
              <a:gd name="T24" fmla="*/ 1140954 w 1181100"/>
              <a:gd name="T25" fmla="*/ 3127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FAC14D"/>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微软雅黑" panose="020B0503020204020204" pitchFamily="34" charset="-122"/>
              <a:ea typeface="微软雅黑" panose="020B0503020204020204" pitchFamily="34" charset="-122"/>
              <a:cs typeface="Helvetica Neue"/>
              <a:sym typeface="宋体" pitchFamily="2" charset="-122"/>
            </a:endParaRPr>
          </a:p>
        </p:txBody>
      </p:sp>
      <p:sp>
        <p:nvSpPr>
          <p:cNvPr id="36" name="任意多边形 63">
            <a:extLst>
              <a:ext uri="{FF2B5EF4-FFF2-40B4-BE49-F238E27FC236}">
                <a16:creationId xmlns:a16="http://schemas.microsoft.com/office/drawing/2014/main" id="{FF5BF561-A7E2-4265-A343-3C45C6E79074}"/>
              </a:ext>
            </a:extLst>
          </p:cNvPr>
          <p:cNvSpPr>
            <a:spLocks noChangeArrowheads="1"/>
          </p:cNvSpPr>
          <p:nvPr/>
        </p:nvSpPr>
        <p:spPr bwMode="auto">
          <a:xfrm>
            <a:off x="7750692" y="5003042"/>
            <a:ext cx="1030479" cy="1013995"/>
          </a:xfrm>
          <a:custGeom>
            <a:avLst/>
            <a:gdLst>
              <a:gd name="T0" fmla="*/ 1181100 w 1181100"/>
              <a:gd name="T1" fmla="*/ 0 h 1161755"/>
              <a:gd name="T2" fmla="*/ 1181100 w 1181100"/>
              <a:gd name="T3" fmla="*/ 1161755 h 1161755"/>
              <a:gd name="T4" fmla="*/ 0 w 1181100"/>
              <a:gd name="T5" fmla="*/ 1161755 h 1161755"/>
              <a:gd name="T6" fmla="*/ 0 w 1181100"/>
              <a:gd name="T7" fmla="*/ 517854 h 1161755"/>
              <a:gd name="T8" fmla="*/ 336342 w 1181100"/>
              <a:gd name="T9" fmla="*/ 385518 h 1161755"/>
              <a:gd name="T10" fmla="*/ 408490 w 1181100"/>
              <a:gd name="T11" fmla="*/ 354228 h 1161755"/>
              <a:gd name="T12" fmla="*/ 445921 w 1181100"/>
              <a:gd name="T13" fmla="*/ 409746 h 1161755"/>
              <a:gd name="T14" fmla="*/ 590551 w 1181100"/>
              <a:gd name="T15" fmla="*/ 469653 h 1161755"/>
              <a:gd name="T16" fmla="*/ 795088 w 1181100"/>
              <a:gd name="T17" fmla="*/ 265116 h 1161755"/>
              <a:gd name="T18" fmla="*/ 790933 w 1181100"/>
              <a:gd name="T19" fmla="*/ 223895 h 1161755"/>
              <a:gd name="T20" fmla="*/ 781056 w 1181100"/>
              <a:gd name="T21" fmla="*/ 192076 h 1161755"/>
              <a:gd name="T22" fmla="*/ 1174526 w 1181100"/>
              <a:gd name="T23" fmla="*/ 3495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微软雅黑" panose="020B0503020204020204" pitchFamily="34" charset="-122"/>
              <a:ea typeface="微软雅黑" panose="020B0503020204020204" pitchFamily="34" charset="-122"/>
              <a:cs typeface="Helvetica Neue"/>
              <a:sym typeface="宋体" pitchFamily="2" charset="-122"/>
            </a:endParaRPr>
          </a:p>
        </p:txBody>
      </p:sp>
      <p:sp>
        <p:nvSpPr>
          <p:cNvPr id="37" name="任意多边形 66">
            <a:extLst>
              <a:ext uri="{FF2B5EF4-FFF2-40B4-BE49-F238E27FC236}">
                <a16:creationId xmlns:a16="http://schemas.microsoft.com/office/drawing/2014/main" id="{CD93AD62-104D-48F2-8E91-253ECA08E68F}"/>
              </a:ext>
            </a:extLst>
          </p:cNvPr>
          <p:cNvSpPr>
            <a:spLocks noChangeArrowheads="1"/>
          </p:cNvSpPr>
          <p:nvPr/>
        </p:nvSpPr>
        <p:spPr bwMode="auto">
          <a:xfrm>
            <a:off x="6015221" y="5472638"/>
            <a:ext cx="1689763" cy="543013"/>
          </a:xfrm>
          <a:custGeom>
            <a:avLst/>
            <a:gdLst>
              <a:gd name="T0" fmla="*/ 1936748 w 1936748"/>
              <a:gd name="T1" fmla="*/ 0 h 623080"/>
              <a:gd name="T2" fmla="*/ 1936748 w 1936748"/>
              <a:gd name="T3" fmla="*/ 623080 h 623080"/>
              <a:gd name="T4" fmla="*/ 0 w 1936748"/>
              <a:gd name="T5" fmla="*/ 623080 h 623080"/>
              <a:gd name="T6" fmla="*/ 0 w 1936748"/>
              <a:gd name="T7" fmla="*/ 613884 h 623080"/>
              <a:gd name="T8" fmla="*/ 352298 w 1936748"/>
              <a:gd name="T9" fmla="*/ 519526 h 623080"/>
              <a:gd name="T10" fmla="*/ 750617 w 1936748"/>
              <a:gd name="T11" fmla="*/ 403342 h 623080"/>
              <a:gd name="T12" fmla="*/ 791646 w 1936748"/>
              <a:gd name="T13" fmla="*/ 390480 h 623080"/>
              <a:gd name="T14" fmla="*/ 823745 w 1936748"/>
              <a:gd name="T15" fmla="*/ 438090 h 623080"/>
              <a:gd name="T16" fmla="*/ 968375 w 1936748"/>
              <a:gd name="T17" fmla="*/ 497997 h 623080"/>
              <a:gd name="T18" fmla="*/ 1172912 w 1936748"/>
              <a:gd name="T19" fmla="*/ 293460 h 623080"/>
              <a:gd name="T20" fmla="*/ 1170635 w 1936748"/>
              <a:gd name="T21" fmla="*/ 270869 h 623080"/>
              <a:gd name="T22" fmla="*/ 1509041 w 1936748"/>
              <a:gd name="T23" fmla="*/ 156899 h 623080"/>
              <a:gd name="T24" fmla="*/ 1868376 w 1936748"/>
              <a:gd name="T25" fmla="*/ 26902 h 623080"/>
              <a:gd name="T26" fmla="*/ 1936748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48B49C"/>
          </a:solidFill>
          <a:ln w="6350" cap="flat" cmpd="sng" algn="ctr">
            <a:solidFill>
              <a:schemeClr val="bg1"/>
            </a:solid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微软雅黑" panose="020B0503020204020204" pitchFamily="34" charset="-122"/>
              <a:ea typeface="微软雅黑" panose="020B0503020204020204" pitchFamily="34" charset="-122"/>
              <a:cs typeface="Helvetica Neue"/>
              <a:sym typeface="宋体" pitchFamily="2" charset="-122"/>
            </a:endParaRPr>
          </a:p>
        </p:txBody>
      </p:sp>
      <p:sp>
        <p:nvSpPr>
          <p:cNvPr id="38" name="椭圆 51">
            <a:extLst>
              <a:ext uri="{FF2B5EF4-FFF2-40B4-BE49-F238E27FC236}">
                <a16:creationId xmlns:a16="http://schemas.microsoft.com/office/drawing/2014/main" id="{ADB2DC36-5C94-4CE3-984A-C80C0E07B0D9}"/>
              </a:ext>
            </a:extLst>
          </p:cNvPr>
          <p:cNvSpPr>
            <a:spLocks noChangeArrowheads="1"/>
          </p:cNvSpPr>
          <p:nvPr/>
        </p:nvSpPr>
        <p:spPr bwMode="auto">
          <a:xfrm>
            <a:off x="10293647" y="3693992"/>
            <a:ext cx="252079" cy="250729"/>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39" name="椭圆 52">
            <a:extLst>
              <a:ext uri="{FF2B5EF4-FFF2-40B4-BE49-F238E27FC236}">
                <a16:creationId xmlns:a16="http://schemas.microsoft.com/office/drawing/2014/main" id="{F4302653-1B1E-4A61-B6D2-E4E3A1E8561C}"/>
              </a:ext>
            </a:extLst>
          </p:cNvPr>
          <p:cNvSpPr>
            <a:spLocks noChangeArrowheads="1"/>
          </p:cNvSpPr>
          <p:nvPr/>
        </p:nvSpPr>
        <p:spPr bwMode="auto">
          <a:xfrm>
            <a:off x="9217462" y="4550069"/>
            <a:ext cx="252079" cy="252114"/>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40" name="椭圆 53">
            <a:extLst>
              <a:ext uri="{FF2B5EF4-FFF2-40B4-BE49-F238E27FC236}">
                <a16:creationId xmlns:a16="http://schemas.microsoft.com/office/drawing/2014/main" id="{4821FCAA-17E3-4E1E-9E9D-FA2C87DD48D9}"/>
              </a:ext>
            </a:extLst>
          </p:cNvPr>
          <p:cNvSpPr>
            <a:spLocks noChangeArrowheads="1"/>
          </p:cNvSpPr>
          <p:nvPr/>
        </p:nvSpPr>
        <p:spPr bwMode="auto">
          <a:xfrm>
            <a:off x="8141277" y="5108321"/>
            <a:ext cx="250694" cy="252114"/>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41" name="椭圆 54">
            <a:extLst>
              <a:ext uri="{FF2B5EF4-FFF2-40B4-BE49-F238E27FC236}">
                <a16:creationId xmlns:a16="http://schemas.microsoft.com/office/drawing/2014/main" id="{690B44EF-DFC0-40E6-95B1-111D7900DE43}"/>
              </a:ext>
            </a:extLst>
          </p:cNvPr>
          <p:cNvSpPr>
            <a:spLocks noChangeArrowheads="1"/>
          </p:cNvSpPr>
          <p:nvPr/>
        </p:nvSpPr>
        <p:spPr bwMode="auto">
          <a:xfrm>
            <a:off x="6734065" y="5602851"/>
            <a:ext cx="252079" cy="252114"/>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43" name="矩形 93">
            <a:extLst>
              <a:ext uri="{FF2B5EF4-FFF2-40B4-BE49-F238E27FC236}">
                <a16:creationId xmlns:a16="http://schemas.microsoft.com/office/drawing/2014/main" id="{B7B232A7-58FD-461A-967A-4CEB20A91AAC}"/>
              </a:ext>
            </a:extLst>
          </p:cNvPr>
          <p:cNvSpPr>
            <a:spLocks noChangeArrowheads="1"/>
          </p:cNvSpPr>
          <p:nvPr/>
        </p:nvSpPr>
        <p:spPr bwMode="auto">
          <a:xfrm>
            <a:off x="3887411" y="2934358"/>
            <a:ext cx="6001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F95647"/>
                </a:solidFill>
                <a:effectLst/>
                <a:uLnTx/>
                <a:uFillTx/>
                <a:latin typeface="微软雅黑" panose="020B0503020204020204" pitchFamily="34" charset="-122"/>
                <a:ea typeface="微软雅黑" panose="020B0503020204020204" pitchFamily="34" charset="-122"/>
                <a:sym typeface="方正兰亭黑_GBK" pitchFamily="2" charset="-122"/>
              </a:rPr>
              <a:t>优势</a:t>
            </a:r>
            <a:endParaRPr kumimoji="0" lang="en-US" b="1" i="0" u="none" strike="noStrike" kern="0" cap="none" spc="0" normalizeH="0" baseline="0" noProof="0" dirty="0">
              <a:ln>
                <a:noFill/>
              </a:ln>
              <a:solidFill>
                <a:srgbClr val="F95647"/>
              </a:solidFill>
              <a:effectLst/>
              <a:uLnTx/>
              <a:uFillTx/>
              <a:latin typeface="微软雅黑" panose="020B0503020204020204" pitchFamily="34" charset="-122"/>
              <a:ea typeface="微软雅黑" panose="020B0503020204020204" pitchFamily="34" charset="-122"/>
              <a:sym typeface="方正兰亭黑_GBK" pitchFamily="2" charset="-122"/>
            </a:endParaRPr>
          </a:p>
        </p:txBody>
      </p:sp>
      <p:sp>
        <p:nvSpPr>
          <p:cNvPr id="44" name="矩形 165">
            <a:extLst>
              <a:ext uri="{FF2B5EF4-FFF2-40B4-BE49-F238E27FC236}">
                <a16:creationId xmlns:a16="http://schemas.microsoft.com/office/drawing/2014/main" id="{54EDA021-ADC6-4571-8A0F-5CF6E94A23B7}"/>
              </a:ext>
            </a:extLst>
          </p:cNvPr>
          <p:cNvSpPr>
            <a:spLocks noChangeArrowheads="1"/>
          </p:cNvSpPr>
          <p:nvPr/>
        </p:nvSpPr>
        <p:spPr bwMode="auto">
          <a:xfrm>
            <a:off x="752676" y="3248861"/>
            <a:ext cx="3729244" cy="5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学习能力、语言能力、专注力等强于对手</a:t>
            </a:r>
            <a:endParaRPr kumimoji="0" lang="en-US" altLang="zh-CN"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endParaRPr>
          </a:p>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rPr>
              <a:t>把握机会能力和处事方式更适合电子商务创业</a:t>
            </a:r>
            <a:endParaRPr lang="en-US" altLang="zh-CN"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endParaRPr>
          </a:p>
        </p:txBody>
      </p:sp>
      <p:sp>
        <p:nvSpPr>
          <p:cNvPr id="45" name="矩形 41">
            <a:extLst>
              <a:ext uri="{FF2B5EF4-FFF2-40B4-BE49-F238E27FC236}">
                <a16:creationId xmlns:a16="http://schemas.microsoft.com/office/drawing/2014/main" id="{1649D622-A867-4324-BC1B-9ED34F4BE72A}"/>
              </a:ext>
            </a:extLst>
          </p:cNvPr>
          <p:cNvSpPr>
            <a:spLocks noChangeArrowheads="1"/>
          </p:cNvSpPr>
          <p:nvPr/>
        </p:nvSpPr>
        <p:spPr bwMode="auto">
          <a:xfrm>
            <a:off x="3883187" y="3754888"/>
            <a:ext cx="6001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FAC14D"/>
                </a:solidFill>
                <a:effectLst/>
                <a:uLnTx/>
                <a:uFillTx/>
                <a:latin typeface="微软雅黑" panose="020B0503020204020204" pitchFamily="34" charset="-122"/>
                <a:ea typeface="微软雅黑" panose="020B0503020204020204" pitchFamily="34" charset="-122"/>
                <a:sym typeface="方正兰亭黑_GBK" pitchFamily="2" charset="-122"/>
              </a:rPr>
              <a:t>劣势</a:t>
            </a:r>
            <a:endParaRPr kumimoji="0" lang="en-US" b="1" i="0" u="none" strike="noStrike" kern="0" cap="none" spc="0" normalizeH="0" baseline="0" noProof="0" dirty="0">
              <a:ln>
                <a:noFill/>
              </a:ln>
              <a:solidFill>
                <a:srgbClr val="FAC14D"/>
              </a:solidFill>
              <a:effectLst/>
              <a:uLnTx/>
              <a:uFillTx/>
              <a:latin typeface="微软雅黑" panose="020B0503020204020204" pitchFamily="34" charset="-122"/>
              <a:ea typeface="微软雅黑" panose="020B0503020204020204" pitchFamily="34" charset="-122"/>
              <a:sym typeface="方正兰亭黑_GBK" pitchFamily="2" charset="-122"/>
            </a:endParaRPr>
          </a:p>
        </p:txBody>
      </p:sp>
      <p:sp>
        <p:nvSpPr>
          <p:cNvPr id="47" name="矩形 44">
            <a:extLst>
              <a:ext uri="{FF2B5EF4-FFF2-40B4-BE49-F238E27FC236}">
                <a16:creationId xmlns:a16="http://schemas.microsoft.com/office/drawing/2014/main" id="{1E2B0DC4-4B58-466C-8AA6-5F8BBA189043}"/>
              </a:ext>
            </a:extLst>
          </p:cNvPr>
          <p:cNvSpPr>
            <a:spLocks noChangeArrowheads="1"/>
          </p:cNvSpPr>
          <p:nvPr/>
        </p:nvSpPr>
        <p:spPr bwMode="auto">
          <a:xfrm>
            <a:off x="3877842" y="4576390"/>
            <a:ext cx="6001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4B87B9"/>
                </a:solidFill>
                <a:effectLst/>
                <a:uLnTx/>
                <a:uFillTx/>
                <a:latin typeface="微软雅黑" panose="020B0503020204020204" pitchFamily="34" charset="-122"/>
                <a:ea typeface="微软雅黑" panose="020B0503020204020204" pitchFamily="34" charset="-122"/>
                <a:sym typeface="方正兰亭黑_GBK" pitchFamily="2" charset="-122"/>
              </a:rPr>
              <a:t>机会</a:t>
            </a:r>
            <a:endParaRPr kumimoji="0" lang="en-US" b="1" i="0" u="none" strike="noStrike" kern="0" cap="none" spc="0" normalizeH="0" baseline="0" noProof="0" dirty="0">
              <a:ln>
                <a:noFill/>
              </a:ln>
              <a:solidFill>
                <a:srgbClr val="4B87B9"/>
              </a:solidFill>
              <a:effectLst/>
              <a:uLnTx/>
              <a:uFillTx/>
              <a:latin typeface="微软雅黑" panose="020B0503020204020204" pitchFamily="34" charset="-122"/>
              <a:ea typeface="微软雅黑" panose="020B0503020204020204" pitchFamily="34" charset="-122"/>
              <a:sym typeface="方正兰亭黑_GBK" pitchFamily="2" charset="-122"/>
            </a:endParaRPr>
          </a:p>
        </p:txBody>
      </p:sp>
      <p:sp>
        <p:nvSpPr>
          <p:cNvPr id="49" name="矩形 47">
            <a:extLst>
              <a:ext uri="{FF2B5EF4-FFF2-40B4-BE49-F238E27FC236}">
                <a16:creationId xmlns:a16="http://schemas.microsoft.com/office/drawing/2014/main" id="{FED6D1A8-2F72-49DB-A98A-37DAA7ADA0C1}"/>
              </a:ext>
            </a:extLst>
          </p:cNvPr>
          <p:cNvSpPr>
            <a:spLocks noChangeArrowheads="1"/>
          </p:cNvSpPr>
          <p:nvPr/>
        </p:nvSpPr>
        <p:spPr bwMode="auto">
          <a:xfrm>
            <a:off x="3884800" y="5395065"/>
            <a:ext cx="6001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48B49C"/>
                </a:solidFill>
                <a:effectLst/>
                <a:uLnTx/>
                <a:uFillTx/>
                <a:latin typeface="微软雅黑" panose="020B0503020204020204" pitchFamily="34" charset="-122"/>
                <a:ea typeface="微软雅黑" panose="020B0503020204020204" pitchFamily="34" charset="-122"/>
                <a:sym typeface="方正兰亭黑_GBK" pitchFamily="2" charset="-122"/>
              </a:rPr>
              <a:t>威胁</a:t>
            </a:r>
            <a:endParaRPr kumimoji="0" lang="en-US" b="1" i="0" u="none" strike="noStrike" kern="0" cap="none" spc="0" normalizeH="0" baseline="0" noProof="0" dirty="0">
              <a:ln>
                <a:noFill/>
              </a:ln>
              <a:solidFill>
                <a:srgbClr val="48B49C"/>
              </a:solidFill>
              <a:effectLst/>
              <a:uLnTx/>
              <a:uFillTx/>
              <a:latin typeface="微软雅黑" panose="020B0503020204020204" pitchFamily="34" charset="-122"/>
              <a:ea typeface="微软雅黑" panose="020B0503020204020204" pitchFamily="34" charset="-122"/>
              <a:sym typeface="方正兰亭黑_GBK" pitchFamily="2" charset="-122"/>
            </a:endParaRPr>
          </a:p>
        </p:txBody>
      </p:sp>
      <p:sp>
        <p:nvSpPr>
          <p:cNvPr id="69" name="文本框 68">
            <a:extLst>
              <a:ext uri="{FF2B5EF4-FFF2-40B4-BE49-F238E27FC236}">
                <a16:creationId xmlns:a16="http://schemas.microsoft.com/office/drawing/2014/main" id="{3B716F8B-B4D3-4466-B62B-5A01047B2877}"/>
              </a:ext>
            </a:extLst>
          </p:cNvPr>
          <p:cNvSpPr txBox="1"/>
          <p:nvPr/>
        </p:nvSpPr>
        <p:spPr>
          <a:xfrm>
            <a:off x="10089178" y="6015651"/>
            <a:ext cx="661014" cy="400110"/>
          </a:xfrm>
          <a:prstGeom prst="rect">
            <a:avLst/>
          </a:prstGeom>
          <a:noFill/>
        </p:spPr>
        <p:txBody>
          <a:bodyPr wrap="square" rtlCol="0">
            <a:spAutoFit/>
          </a:bodyPr>
          <a:lstStyle/>
          <a:p>
            <a:pPr algn="ctr"/>
            <a:r>
              <a:rPr lang="en-US" altLang="zh-CN" sz="2000" b="1" dirty="0">
                <a:solidFill>
                  <a:srgbClr val="F95647"/>
                </a:solidFill>
                <a:latin typeface="Arial" panose="020B0604020202020204" pitchFamily="34" charset="0"/>
                <a:cs typeface="Arial" panose="020B0604020202020204" pitchFamily="34" charset="0"/>
              </a:rPr>
              <a:t>S</a:t>
            </a:r>
            <a:endParaRPr lang="zh-CN" altLang="en-US" sz="2000" b="1" dirty="0">
              <a:solidFill>
                <a:srgbClr val="F95647"/>
              </a:solidFill>
              <a:latin typeface="Arial" panose="020B0604020202020204" pitchFamily="34" charset="0"/>
              <a:cs typeface="Arial" panose="020B0604020202020204" pitchFamily="34" charset="0"/>
            </a:endParaRPr>
          </a:p>
        </p:txBody>
      </p:sp>
      <p:sp>
        <p:nvSpPr>
          <p:cNvPr id="70" name="文本框 69">
            <a:extLst>
              <a:ext uri="{FF2B5EF4-FFF2-40B4-BE49-F238E27FC236}">
                <a16:creationId xmlns:a16="http://schemas.microsoft.com/office/drawing/2014/main" id="{84C18E35-4169-4991-ADDA-9C5DA971A4F9}"/>
              </a:ext>
            </a:extLst>
          </p:cNvPr>
          <p:cNvSpPr txBox="1"/>
          <p:nvPr/>
        </p:nvSpPr>
        <p:spPr>
          <a:xfrm>
            <a:off x="9012994" y="6015651"/>
            <a:ext cx="661014" cy="400110"/>
          </a:xfrm>
          <a:prstGeom prst="rect">
            <a:avLst/>
          </a:prstGeom>
          <a:noFill/>
        </p:spPr>
        <p:txBody>
          <a:bodyPr wrap="square" rtlCol="0">
            <a:spAutoFit/>
          </a:bodyPr>
          <a:lstStyle/>
          <a:p>
            <a:pPr algn="ctr"/>
            <a:r>
              <a:rPr lang="en-US" altLang="zh-CN" sz="2000" b="1" dirty="0">
                <a:solidFill>
                  <a:srgbClr val="FAC14D"/>
                </a:solidFill>
                <a:latin typeface="Arial" panose="020B0604020202020204" pitchFamily="34" charset="0"/>
                <a:cs typeface="Arial" panose="020B0604020202020204" pitchFamily="34" charset="0"/>
              </a:rPr>
              <a:t>W</a:t>
            </a:r>
            <a:endParaRPr lang="zh-CN" altLang="en-US" sz="2000" b="1" dirty="0">
              <a:solidFill>
                <a:srgbClr val="FAC14D"/>
              </a:solidFill>
              <a:latin typeface="Arial" panose="020B0604020202020204" pitchFamily="34" charset="0"/>
              <a:cs typeface="Arial" panose="020B0604020202020204" pitchFamily="34" charset="0"/>
            </a:endParaRPr>
          </a:p>
        </p:txBody>
      </p:sp>
      <p:sp>
        <p:nvSpPr>
          <p:cNvPr id="71" name="文本框 70">
            <a:extLst>
              <a:ext uri="{FF2B5EF4-FFF2-40B4-BE49-F238E27FC236}">
                <a16:creationId xmlns:a16="http://schemas.microsoft.com/office/drawing/2014/main" id="{28CA2DB8-369D-4D2D-B84B-8A054CD3F282}"/>
              </a:ext>
            </a:extLst>
          </p:cNvPr>
          <p:cNvSpPr txBox="1"/>
          <p:nvPr/>
        </p:nvSpPr>
        <p:spPr>
          <a:xfrm>
            <a:off x="7959663" y="6015651"/>
            <a:ext cx="661014" cy="400110"/>
          </a:xfrm>
          <a:prstGeom prst="rect">
            <a:avLst/>
          </a:prstGeom>
          <a:noFill/>
        </p:spPr>
        <p:txBody>
          <a:bodyPr wrap="square" rtlCol="0">
            <a:spAutoFit/>
          </a:bodyPr>
          <a:lstStyle/>
          <a:p>
            <a:pPr algn="ctr"/>
            <a:r>
              <a:rPr lang="en-US" altLang="zh-CN" sz="2000" b="1" dirty="0">
                <a:solidFill>
                  <a:srgbClr val="4B87B9"/>
                </a:solidFill>
                <a:latin typeface="Arial" panose="020B0604020202020204" pitchFamily="34" charset="0"/>
                <a:cs typeface="Arial" panose="020B0604020202020204" pitchFamily="34" charset="0"/>
              </a:rPr>
              <a:t>O</a:t>
            </a:r>
            <a:endParaRPr lang="zh-CN" altLang="en-US" sz="2000" b="1" dirty="0">
              <a:solidFill>
                <a:srgbClr val="4B87B9"/>
              </a:solidFill>
              <a:latin typeface="Arial" panose="020B0604020202020204" pitchFamily="34" charset="0"/>
              <a:cs typeface="Arial" panose="020B0604020202020204" pitchFamily="34" charset="0"/>
            </a:endParaRPr>
          </a:p>
        </p:txBody>
      </p:sp>
      <p:sp>
        <p:nvSpPr>
          <p:cNvPr id="72" name="文本框 71">
            <a:extLst>
              <a:ext uri="{FF2B5EF4-FFF2-40B4-BE49-F238E27FC236}">
                <a16:creationId xmlns:a16="http://schemas.microsoft.com/office/drawing/2014/main" id="{346A6FC1-6D61-4756-A95E-A2562D4E2997}"/>
              </a:ext>
            </a:extLst>
          </p:cNvPr>
          <p:cNvSpPr txBox="1"/>
          <p:nvPr/>
        </p:nvSpPr>
        <p:spPr>
          <a:xfrm>
            <a:off x="6651143" y="6013687"/>
            <a:ext cx="661014" cy="400110"/>
          </a:xfrm>
          <a:prstGeom prst="rect">
            <a:avLst/>
          </a:prstGeom>
          <a:noFill/>
        </p:spPr>
        <p:txBody>
          <a:bodyPr wrap="square" rtlCol="0">
            <a:spAutoFit/>
          </a:bodyPr>
          <a:lstStyle/>
          <a:p>
            <a:pPr algn="ctr"/>
            <a:r>
              <a:rPr lang="en-US" altLang="zh-CN" sz="2000" b="1" dirty="0">
                <a:solidFill>
                  <a:srgbClr val="6ED8D5"/>
                </a:solidFill>
                <a:latin typeface="Arial" panose="020B0604020202020204" pitchFamily="34" charset="0"/>
                <a:cs typeface="Arial" panose="020B0604020202020204" pitchFamily="34" charset="0"/>
              </a:rPr>
              <a:t>T</a:t>
            </a:r>
            <a:endParaRPr lang="zh-CN" altLang="en-US" sz="2000" b="1" dirty="0">
              <a:solidFill>
                <a:srgbClr val="6ED8D5"/>
              </a:solidFill>
              <a:latin typeface="Arial" panose="020B0604020202020204" pitchFamily="34" charset="0"/>
              <a:cs typeface="Arial" panose="020B0604020202020204" pitchFamily="34" charset="0"/>
            </a:endParaRPr>
          </a:p>
        </p:txBody>
      </p:sp>
      <p:sp>
        <p:nvSpPr>
          <p:cNvPr id="73" name="矩形 165">
            <a:extLst>
              <a:ext uri="{FF2B5EF4-FFF2-40B4-BE49-F238E27FC236}">
                <a16:creationId xmlns:a16="http://schemas.microsoft.com/office/drawing/2014/main" id="{853F4E10-432B-470C-B162-21332879269F}"/>
              </a:ext>
            </a:extLst>
          </p:cNvPr>
          <p:cNvSpPr>
            <a:spLocks noChangeArrowheads="1"/>
          </p:cNvSpPr>
          <p:nvPr/>
        </p:nvSpPr>
        <p:spPr bwMode="auto">
          <a:xfrm>
            <a:off x="1296888" y="4070363"/>
            <a:ext cx="3190635" cy="5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先天能力、思维模式、家庭背景的不足</a:t>
            </a:r>
            <a:endParaRPr kumimoji="0" lang="en-US" altLang="zh-CN"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endParaRPr>
          </a:p>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rPr>
              <a:t>学历、年龄、兴趣爱好等方面的影响</a:t>
            </a:r>
            <a:endParaRPr lang="en-US" altLang="zh-CN"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endParaRPr>
          </a:p>
        </p:txBody>
      </p:sp>
      <p:sp>
        <p:nvSpPr>
          <p:cNvPr id="74" name="矩形 165">
            <a:extLst>
              <a:ext uri="{FF2B5EF4-FFF2-40B4-BE49-F238E27FC236}">
                <a16:creationId xmlns:a16="http://schemas.microsoft.com/office/drawing/2014/main" id="{AB1DBCCB-09F5-43AA-91E8-301A4AA5B5FA}"/>
              </a:ext>
            </a:extLst>
          </p:cNvPr>
          <p:cNvSpPr>
            <a:spLocks noChangeArrowheads="1"/>
          </p:cNvSpPr>
          <p:nvPr/>
        </p:nvSpPr>
        <p:spPr bwMode="auto">
          <a:xfrm>
            <a:off x="795253" y="4890893"/>
            <a:ext cx="3682758" cy="5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互联网</a:t>
            </a:r>
            <a:r>
              <a:rPr kumimoji="0" lang="en-US" altLang="zh-CN"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a:t>
            </a: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的时代背景和技术、社会需求的革新</a:t>
            </a:r>
            <a:endParaRPr kumimoji="0" lang="en-US" altLang="zh-CN"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endParaRPr>
          </a:p>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rPr>
              <a:t>市场对电子商务行业的良性预期</a:t>
            </a:r>
            <a:endParaRPr lang="en-US" altLang="zh-CN"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endParaRPr>
          </a:p>
        </p:txBody>
      </p:sp>
      <p:sp>
        <p:nvSpPr>
          <p:cNvPr id="75" name="矩形 165">
            <a:extLst>
              <a:ext uri="{FF2B5EF4-FFF2-40B4-BE49-F238E27FC236}">
                <a16:creationId xmlns:a16="http://schemas.microsoft.com/office/drawing/2014/main" id="{327D636B-2588-479A-8854-7CB9BC438625}"/>
              </a:ext>
            </a:extLst>
          </p:cNvPr>
          <p:cNvSpPr>
            <a:spLocks noChangeArrowheads="1"/>
          </p:cNvSpPr>
          <p:nvPr/>
        </p:nvSpPr>
        <p:spPr bwMode="auto">
          <a:xfrm>
            <a:off x="758279" y="5710540"/>
            <a:ext cx="3729244" cy="5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rPr>
              <a:t>竞争对手的行业优势和个人特长</a:t>
            </a:r>
            <a:endParaRPr kumimoji="0" lang="en-US" altLang="zh-CN" sz="1400" b="0"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方正兰亭黑_GBK" pitchFamily="2" charset="-122"/>
            </a:endParaRPr>
          </a:p>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rPr>
              <a:t>就业形势的严峻以及个人工作生活的环境改变</a:t>
            </a:r>
            <a:endParaRPr lang="en-US" altLang="zh-CN" sz="1400" kern="0" dirty="0">
              <a:solidFill>
                <a:srgbClr val="000000">
                  <a:lumMod val="85000"/>
                  <a:lumOff val="15000"/>
                </a:srgbClr>
              </a:solidFill>
              <a:latin typeface="微软雅黑" panose="020B0503020204020204" pitchFamily="34" charset="-122"/>
              <a:ea typeface="微软雅黑" panose="020B0503020204020204" pitchFamily="34" charset="-122"/>
              <a:sym typeface="方正兰亭黑_GBK" pitchFamily="2" charset="-122"/>
            </a:endParaRPr>
          </a:p>
        </p:txBody>
      </p:sp>
    </p:spTree>
    <p:extLst>
      <p:ext uri="{BB962C8B-B14F-4D97-AF65-F5344CB8AC3E}">
        <p14:creationId xmlns:p14="http://schemas.microsoft.com/office/powerpoint/2010/main" val="31985123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94950"/>
            <a:ext cx="6918653"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第三节  </a:t>
            </a:r>
            <a:r>
              <a:rPr lang="zh-CN" altLang="en-US" sz="3600" b="1" dirty="0" smtClean="0">
                <a:solidFill>
                  <a:srgbClr val="524F6A"/>
                </a:solidFill>
                <a:latin typeface="微软雅黑" panose="020B0503020204020204" pitchFamily="34" charset="-122"/>
                <a:ea typeface="微软雅黑" panose="020B0503020204020204" pitchFamily="34" charset="-122"/>
              </a:rPr>
              <a:t>电子商务创业的步骤</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49" y="5266326"/>
            <a:ext cx="10354541" cy="1384353"/>
          </a:xfrm>
          <a:prstGeom prst="rect">
            <a:avLst/>
          </a:prstGeom>
          <a:noFill/>
        </p:spPr>
        <p:txBody>
          <a:bodyPr wrap="square" lIns="90000" tIns="46800" rIns="90000" bIns="46800">
            <a:no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在创业之前需对创业步骤有一定的了解，这里把电子商务创业的步骤大体总结为以下五步：创业前期筹备、创业资源管理、电子商务平台选择、货源寻找与消费者分析、运营管理</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1064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b6ce8d4-d194-4584-80cd-48ea3741a5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6D3752A-CD89-4FD9-9753-021AF95FD197}"/>
              </a:ext>
            </a:extLst>
          </p:cNvPr>
          <p:cNvGrpSpPr>
            <a:grpSpLocks noChangeAspect="1"/>
          </p:cNvGrpSpPr>
          <p:nvPr>
            <p:custDataLst>
              <p:tags r:id="rId1"/>
            </p:custDataLst>
          </p:nvPr>
        </p:nvGrpSpPr>
        <p:grpSpPr>
          <a:xfrm>
            <a:off x="669925" y="2268402"/>
            <a:ext cx="10850563" cy="3582969"/>
            <a:chOff x="669925" y="2268402"/>
            <a:chExt cx="10850563" cy="3582969"/>
          </a:xfrm>
        </p:grpSpPr>
        <p:sp>
          <p:nvSpPr>
            <p:cNvPr id="4" name="iṥ1íḓé">
              <a:extLst>
                <a:ext uri="{FF2B5EF4-FFF2-40B4-BE49-F238E27FC236}">
                  <a16:creationId xmlns:a16="http://schemas.microsoft.com/office/drawing/2014/main" id="{8B507FF6-AF4C-43BC-AAA6-7CD50DB52D96}"/>
                </a:ext>
              </a:extLst>
            </p:cNvPr>
            <p:cNvSpPr/>
            <p:nvPr/>
          </p:nvSpPr>
          <p:spPr bwMode="auto">
            <a:xfrm>
              <a:off x="669925" y="2268402"/>
              <a:ext cx="10850563" cy="1009956"/>
            </a:xfrm>
            <a:prstGeom prst="homePlate">
              <a:avLst/>
            </a:prstGeom>
            <a:solidFill>
              <a:srgbClr val="A6A6A6"/>
            </a:solidFill>
            <a:ln w="19050">
              <a:noFill/>
              <a:round/>
              <a:headEnd/>
              <a:tailEnd/>
            </a:ln>
            <a:effectLst/>
          </p:spPr>
          <p:txBody>
            <a:bodyPr anchor="ctr"/>
            <a:lstStyle/>
            <a:p>
              <a:pPr algn="ctr"/>
              <a:endParaRPr/>
            </a:p>
          </p:txBody>
        </p:sp>
        <p:grpSp>
          <p:nvGrpSpPr>
            <p:cNvPr id="5" name="îšľïḋé">
              <a:extLst>
                <a:ext uri="{FF2B5EF4-FFF2-40B4-BE49-F238E27FC236}">
                  <a16:creationId xmlns:a16="http://schemas.microsoft.com/office/drawing/2014/main" id="{29074381-F3A7-449F-8B7E-1FC7A315EFCA}"/>
                </a:ext>
              </a:extLst>
            </p:cNvPr>
            <p:cNvGrpSpPr/>
            <p:nvPr/>
          </p:nvGrpSpPr>
          <p:grpSpPr>
            <a:xfrm>
              <a:off x="1540209" y="2602588"/>
              <a:ext cx="949536" cy="949536"/>
              <a:chOff x="3181757" y="2258239"/>
              <a:chExt cx="475436" cy="475436"/>
            </a:xfrm>
            <a:effectLst/>
          </p:grpSpPr>
          <p:sp>
            <p:nvSpPr>
              <p:cNvPr id="52" name="ïṩḷïďé">
                <a:extLst>
                  <a:ext uri="{FF2B5EF4-FFF2-40B4-BE49-F238E27FC236}">
                    <a16:creationId xmlns:a16="http://schemas.microsoft.com/office/drawing/2014/main" id="{B7541A0D-4B0E-4237-A9B0-0EDB90CBE542}"/>
                  </a:ext>
                </a:extLst>
              </p:cNvPr>
              <p:cNvSpPr/>
              <p:nvPr/>
            </p:nvSpPr>
            <p:spPr bwMode="auto">
              <a:xfrm>
                <a:off x="3181757" y="2258239"/>
                <a:ext cx="475436" cy="475436"/>
              </a:xfrm>
              <a:prstGeom prst="ellipse">
                <a:avLst/>
              </a:prstGeom>
              <a:solidFill>
                <a:srgbClr val="524F6A"/>
              </a:solidFill>
              <a:ln w="19050">
                <a:solidFill>
                  <a:schemeClr val="bg1"/>
                </a:solidFill>
                <a:round/>
                <a:headEnd/>
                <a:tailEnd/>
              </a:ln>
            </p:spPr>
            <p:txBody>
              <a:bodyPr anchor="ctr"/>
              <a:lstStyle/>
              <a:p>
                <a:pPr algn="ctr"/>
                <a:endParaRPr/>
              </a:p>
            </p:txBody>
          </p:sp>
          <p:grpSp>
            <p:nvGrpSpPr>
              <p:cNvPr id="53" name="îṡ1ïďe">
                <a:extLst>
                  <a:ext uri="{FF2B5EF4-FFF2-40B4-BE49-F238E27FC236}">
                    <a16:creationId xmlns:a16="http://schemas.microsoft.com/office/drawing/2014/main" id="{915135C8-25B7-48FD-98F7-5A3F2AEC522F}"/>
                  </a:ext>
                </a:extLst>
              </p:cNvPr>
              <p:cNvGrpSpPr/>
              <p:nvPr/>
            </p:nvGrpSpPr>
            <p:grpSpPr>
              <a:xfrm>
                <a:off x="3276095" y="2324131"/>
                <a:ext cx="286761" cy="343619"/>
                <a:chOff x="3735388" y="3473450"/>
                <a:chExt cx="184150" cy="220663"/>
              </a:xfrm>
              <a:solidFill>
                <a:schemeClr val="bg1"/>
              </a:solidFill>
            </p:grpSpPr>
            <p:sp>
              <p:nvSpPr>
                <p:cNvPr id="54" name="ïsḻïḑe">
                  <a:extLst>
                    <a:ext uri="{FF2B5EF4-FFF2-40B4-BE49-F238E27FC236}">
                      <a16:creationId xmlns:a16="http://schemas.microsoft.com/office/drawing/2014/main" id="{785E227A-DF11-4948-8918-8073E4B86F14}"/>
                    </a:ext>
                  </a:extLst>
                </p:cNvPr>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p>
              </p:txBody>
            </p:sp>
            <p:sp>
              <p:nvSpPr>
                <p:cNvPr id="55" name="îṥļîḓê">
                  <a:extLst>
                    <a:ext uri="{FF2B5EF4-FFF2-40B4-BE49-F238E27FC236}">
                      <a16:creationId xmlns:a16="http://schemas.microsoft.com/office/drawing/2014/main" id="{D7C25FB3-587D-4DCB-B016-6AE880565547}"/>
                    </a:ext>
                  </a:extLst>
                </p:cNvPr>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p>
              </p:txBody>
            </p:sp>
          </p:grpSp>
        </p:grpSp>
        <p:grpSp>
          <p:nvGrpSpPr>
            <p:cNvPr id="6" name="ï$ľîḑè">
              <a:extLst>
                <a:ext uri="{FF2B5EF4-FFF2-40B4-BE49-F238E27FC236}">
                  <a16:creationId xmlns:a16="http://schemas.microsoft.com/office/drawing/2014/main" id="{748C7E14-F916-4D9F-ABE8-3624F22B7CC5}"/>
                </a:ext>
              </a:extLst>
            </p:cNvPr>
            <p:cNvGrpSpPr/>
            <p:nvPr/>
          </p:nvGrpSpPr>
          <p:grpSpPr>
            <a:xfrm>
              <a:off x="3472566" y="2602588"/>
              <a:ext cx="949536" cy="949536"/>
              <a:chOff x="4581932" y="2258239"/>
              <a:chExt cx="475436" cy="475436"/>
            </a:xfrm>
            <a:effectLst/>
          </p:grpSpPr>
          <p:sp>
            <p:nvSpPr>
              <p:cNvPr id="45" name="îSlide">
                <a:extLst>
                  <a:ext uri="{FF2B5EF4-FFF2-40B4-BE49-F238E27FC236}">
                    <a16:creationId xmlns:a16="http://schemas.microsoft.com/office/drawing/2014/main" id="{F966BC02-F117-44B0-AE97-33B45FA8C3D7}"/>
                  </a:ext>
                </a:extLst>
              </p:cNvPr>
              <p:cNvSpPr/>
              <p:nvPr/>
            </p:nvSpPr>
            <p:spPr bwMode="auto">
              <a:xfrm>
                <a:off x="4581932" y="2258239"/>
                <a:ext cx="475436" cy="475436"/>
              </a:xfrm>
              <a:prstGeom prst="ellipse">
                <a:avLst/>
              </a:prstGeom>
              <a:solidFill>
                <a:srgbClr val="FFC353"/>
              </a:solidFill>
              <a:ln w="19050">
                <a:solidFill>
                  <a:schemeClr val="bg1"/>
                </a:solidFill>
                <a:round/>
                <a:headEnd/>
                <a:tailEnd/>
              </a:ln>
            </p:spPr>
            <p:txBody>
              <a:bodyPr anchor="ctr"/>
              <a:lstStyle/>
              <a:p>
                <a:pPr algn="ctr"/>
                <a:endParaRPr/>
              </a:p>
            </p:txBody>
          </p:sp>
          <p:grpSp>
            <p:nvGrpSpPr>
              <p:cNvPr id="46" name="ïşlïḑè">
                <a:extLst>
                  <a:ext uri="{FF2B5EF4-FFF2-40B4-BE49-F238E27FC236}">
                    <a16:creationId xmlns:a16="http://schemas.microsoft.com/office/drawing/2014/main" id="{8EC146F0-F651-4D59-B870-61A7AAA64986}"/>
                  </a:ext>
                </a:extLst>
              </p:cNvPr>
              <p:cNvGrpSpPr/>
              <p:nvPr/>
            </p:nvGrpSpPr>
            <p:grpSpPr>
              <a:xfrm>
                <a:off x="4705933" y="2383968"/>
                <a:ext cx="227685" cy="223978"/>
                <a:chOff x="4797425" y="4017963"/>
                <a:chExt cx="195263" cy="192088"/>
              </a:xfrm>
              <a:solidFill>
                <a:schemeClr val="bg1"/>
              </a:solidFill>
            </p:grpSpPr>
            <p:sp>
              <p:nvSpPr>
                <p:cNvPr id="47" name="ïṩḻîḋe">
                  <a:extLst>
                    <a:ext uri="{FF2B5EF4-FFF2-40B4-BE49-F238E27FC236}">
                      <a16:creationId xmlns:a16="http://schemas.microsoft.com/office/drawing/2014/main" id="{ABA3D75A-D774-4CCB-929D-D7AF60CA914C}"/>
                    </a:ext>
                  </a:extLst>
                </p:cNvPr>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48" name="ïSlídé">
                  <a:extLst>
                    <a:ext uri="{FF2B5EF4-FFF2-40B4-BE49-F238E27FC236}">
                      <a16:creationId xmlns:a16="http://schemas.microsoft.com/office/drawing/2014/main" id="{45CBBE42-75B8-4943-BE78-F9D2B612D915}"/>
                    </a:ext>
                  </a:extLst>
                </p:cNvPr>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49" name="ïṡlïḋè">
                  <a:extLst>
                    <a:ext uri="{FF2B5EF4-FFF2-40B4-BE49-F238E27FC236}">
                      <a16:creationId xmlns:a16="http://schemas.microsoft.com/office/drawing/2014/main" id="{8B5F09D1-C3AB-4CC5-A755-4AE40EAEE4D2}"/>
                    </a:ext>
                  </a:extLst>
                </p:cNvPr>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50" name="îsļîḑe">
                  <a:extLst>
                    <a:ext uri="{FF2B5EF4-FFF2-40B4-BE49-F238E27FC236}">
                      <a16:creationId xmlns:a16="http://schemas.microsoft.com/office/drawing/2014/main" id="{2FA433BF-2866-48F7-B694-DA0E6C4E4AC8}"/>
                    </a:ext>
                  </a:extLst>
                </p:cNvPr>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51" name="iṣḷiḓé">
                  <a:extLst>
                    <a:ext uri="{FF2B5EF4-FFF2-40B4-BE49-F238E27FC236}">
                      <a16:creationId xmlns:a16="http://schemas.microsoft.com/office/drawing/2014/main" id="{7506E4A6-F4DE-4147-9CBF-6EE37EF3AA36}"/>
                    </a:ext>
                  </a:extLst>
                </p:cNvPr>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grpSp>
          <p:nvGrpSpPr>
            <p:cNvPr id="7" name="îṡlidè">
              <a:extLst>
                <a:ext uri="{FF2B5EF4-FFF2-40B4-BE49-F238E27FC236}">
                  <a16:creationId xmlns:a16="http://schemas.microsoft.com/office/drawing/2014/main" id="{7A1ACE4D-0AAF-4379-81D9-869155970F5A}"/>
                </a:ext>
              </a:extLst>
            </p:cNvPr>
            <p:cNvGrpSpPr/>
            <p:nvPr/>
          </p:nvGrpSpPr>
          <p:grpSpPr>
            <a:xfrm>
              <a:off x="5404923" y="2602588"/>
              <a:ext cx="949536" cy="949536"/>
              <a:chOff x="5972582" y="2258239"/>
              <a:chExt cx="475436" cy="475436"/>
            </a:xfrm>
            <a:effectLst/>
          </p:grpSpPr>
          <p:sp>
            <p:nvSpPr>
              <p:cNvPr id="41"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42"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43"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44"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grpSp>
          <p:nvGrpSpPr>
            <p:cNvPr id="8" name="işḷiḓê">
              <a:extLst>
                <a:ext uri="{FF2B5EF4-FFF2-40B4-BE49-F238E27FC236}">
                  <a16:creationId xmlns:a16="http://schemas.microsoft.com/office/drawing/2014/main" id="{99829DB7-F5FF-445F-8CE9-5AE2BFFAE346}"/>
                </a:ext>
              </a:extLst>
            </p:cNvPr>
            <p:cNvGrpSpPr/>
            <p:nvPr/>
          </p:nvGrpSpPr>
          <p:grpSpPr>
            <a:xfrm>
              <a:off x="7337280" y="2602588"/>
              <a:ext cx="949536" cy="949536"/>
              <a:chOff x="4248557" y="3177907"/>
              <a:chExt cx="475436" cy="475436"/>
            </a:xfrm>
            <a:effectLst/>
          </p:grpSpPr>
          <p:sp>
            <p:nvSpPr>
              <p:cNvPr id="35"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36"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37"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38"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39"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40"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grpSp>
          <p:nvGrpSpPr>
            <p:cNvPr id="9" name="iṣlïďe">
              <a:extLst>
                <a:ext uri="{FF2B5EF4-FFF2-40B4-BE49-F238E27FC236}">
                  <a16:creationId xmlns:a16="http://schemas.microsoft.com/office/drawing/2014/main" id="{B8DD6E9A-6ECD-4761-924D-2E443E94955F}"/>
                </a:ext>
              </a:extLst>
            </p:cNvPr>
            <p:cNvGrpSpPr/>
            <p:nvPr/>
          </p:nvGrpSpPr>
          <p:grpSpPr>
            <a:xfrm>
              <a:off x="9269638" y="2602588"/>
              <a:ext cx="949536" cy="949536"/>
              <a:chOff x="2848382" y="3177907"/>
              <a:chExt cx="475436" cy="475436"/>
            </a:xfrm>
            <a:effectLst/>
          </p:grpSpPr>
          <p:sp>
            <p:nvSpPr>
              <p:cNvPr id="30" name="î$ḻíḓê">
                <a:extLst>
                  <a:ext uri="{FF2B5EF4-FFF2-40B4-BE49-F238E27FC236}">
                    <a16:creationId xmlns:a16="http://schemas.microsoft.com/office/drawing/2014/main" id="{A086951B-A141-4DFD-ABFD-9901B211652A}"/>
                  </a:ext>
                </a:extLst>
              </p:cNvPr>
              <p:cNvSpPr/>
              <p:nvPr/>
            </p:nvSpPr>
            <p:spPr bwMode="auto">
              <a:xfrm>
                <a:off x="2848382" y="3177907"/>
                <a:ext cx="475436" cy="475436"/>
              </a:xfrm>
              <a:prstGeom prst="ellipse">
                <a:avLst/>
              </a:prstGeom>
              <a:solidFill>
                <a:srgbClr val="1B6AA2"/>
              </a:solidFill>
              <a:ln w="19050">
                <a:solidFill>
                  <a:schemeClr val="bg1"/>
                </a:solidFill>
                <a:round/>
                <a:headEnd/>
                <a:tailEnd/>
              </a:ln>
            </p:spPr>
            <p:txBody>
              <a:bodyPr anchor="ctr"/>
              <a:lstStyle/>
              <a:p>
                <a:pPr algn="ctr"/>
                <a:endParaRPr/>
              </a:p>
            </p:txBody>
          </p:sp>
          <p:grpSp>
            <p:nvGrpSpPr>
              <p:cNvPr id="31" name="iṧliḋê">
                <a:extLst>
                  <a:ext uri="{FF2B5EF4-FFF2-40B4-BE49-F238E27FC236}">
                    <a16:creationId xmlns:a16="http://schemas.microsoft.com/office/drawing/2014/main" id="{A144C1B0-73FA-45E4-AE34-5B65483F0146}"/>
                  </a:ext>
                </a:extLst>
              </p:cNvPr>
              <p:cNvGrpSpPr/>
              <p:nvPr/>
            </p:nvGrpSpPr>
            <p:grpSpPr>
              <a:xfrm>
                <a:off x="2958786" y="3271347"/>
                <a:ext cx="254628" cy="288579"/>
                <a:chOff x="5380038" y="2333625"/>
                <a:chExt cx="190500" cy="215900"/>
              </a:xfrm>
              <a:solidFill>
                <a:schemeClr val="bg1"/>
              </a:solidFill>
            </p:grpSpPr>
            <p:sp>
              <p:nvSpPr>
                <p:cNvPr id="32" name="iṣlídê">
                  <a:extLst>
                    <a:ext uri="{FF2B5EF4-FFF2-40B4-BE49-F238E27FC236}">
                      <a16:creationId xmlns:a16="http://schemas.microsoft.com/office/drawing/2014/main" id="{8ADA8185-F74A-492A-922E-0054AFFCD373}"/>
                    </a:ext>
                  </a:extLst>
                </p:cNvPr>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headEnd/>
                  <a:tailEnd/>
                </a:ln>
              </p:spPr>
              <p:txBody>
                <a:bodyPr anchor="ctr"/>
                <a:lstStyle/>
                <a:p>
                  <a:pPr algn="ctr"/>
                  <a:endParaRPr/>
                </a:p>
              </p:txBody>
            </p:sp>
            <p:sp>
              <p:nvSpPr>
                <p:cNvPr id="33" name="îṧḷidè">
                  <a:extLst>
                    <a:ext uri="{FF2B5EF4-FFF2-40B4-BE49-F238E27FC236}">
                      <a16:creationId xmlns:a16="http://schemas.microsoft.com/office/drawing/2014/main" id="{7A9C997F-62F4-4A32-98B1-B2946ED937D4}"/>
                    </a:ext>
                  </a:extLst>
                </p:cNvPr>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headEnd/>
                  <a:tailEnd/>
                </a:ln>
              </p:spPr>
              <p:txBody>
                <a:bodyPr anchor="ctr"/>
                <a:lstStyle/>
                <a:p>
                  <a:pPr algn="ctr"/>
                  <a:endParaRPr/>
                </a:p>
              </p:txBody>
            </p:sp>
            <p:sp>
              <p:nvSpPr>
                <p:cNvPr id="34" name="iṡliḑè">
                  <a:extLst>
                    <a:ext uri="{FF2B5EF4-FFF2-40B4-BE49-F238E27FC236}">
                      <a16:creationId xmlns:a16="http://schemas.microsoft.com/office/drawing/2014/main" id="{EE565166-E78A-40F6-BD45-75A7A1437D8D}"/>
                    </a:ext>
                  </a:extLst>
                </p:cNvPr>
                <p:cNvSpPr/>
                <p:nvPr/>
              </p:nvSpPr>
              <p:spPr bwMode="auto">
                <a:xfrm>
                  <a:off x="5380038" y="2333625"/>
                  <a:ext cx="15875" cy="14288"/>
                </a:xfrm>
                <a:prstGeom prst="ellipse">
                  <a:avLst/>
                </a:prstGeom>
                <a:grpFill/>
                <a:ln w="9525">
                  <a:noFill/>
                  <a:round/>
                  <a:headEnd/>
                  <a:tailEnd/>
                </a:ln>
              </p:spPr>
              <p:txBody>
                <a:bodyPr anchor="ctr"/>
                <a:lstStyle/>
                <a:p>
                  <a:pPr algn="ctr"/>
                  <a:endParaRPr/>
                </a:p>
              </p:txBody>
            </p:sp>
          </p:grpSp>
        </p:grpSp>
        <p:cxnSp>
          <p:nvCxnSpPr>
            <p:cNvPr id="10" name="直接连接符 9">
              <a:extLst>
                <a:ext uri="{FF2B5EF4-FFF2-40B4-BE49-F238E27FC236}">
                  <a16:creationId xmlns:a16="http://schemas.microsoft.com/office/drawing/2014/main" id="{F00B0722-103D-4745-BB94-676CA737615A}"/>
                </a:ext>
              </a:extLst>
            </p:cNvPr>
            <p:cNvCxnSpPr/>
            <p:nvPr/>
          </p:nvCxnSpPr>
          <p:spPr>
            <a:xfrm rot="5400000" flipH="1" flipV="1">
              <a:off x="1737543"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89D6FE5-890C-404E-A865-05FE22AEA7EE}"/>
                </a:ext>
              </a:extLst>
            </p:cNvPr>
            <p:cNvCxnSpPr/>
            <p:nvPr/>
          </p:nvCxnSpPr>
          <p:spPr>
            <a:xfrm rot="5400000" flipH="1" flipV="1">
              <a:off x="366745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5255052-BF9A-4454-8062-DB36F7BBB604}"/>
                </a:ext>
              </a:extLst>
            </p:cNvPr>
            <p:cNvCxnSpPr/>
            <p:nvPr/>
          </p:nvCxnSpPr>
          <p:spPr>
            <a:xfrm rot="5400000" flipH="1" flipV="1">
              <a:off x="5597371"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7669E2B-2B4B-4CBE-BCF3-E1FB4CF3254E}"/>
                </a:ext>
              </a:extLst>
            </p:cNvPr>
            <p:cNvCxnSpPr/>
            <p:nvPr/>
          </p:nvCxnSpPr>
          <p:spPr>
            <a:xfrm rot="5400000" flipH="1" flipV="1">
              <a:off x="7527284"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54D13618-5685-4ABF-8488-E6C0238C9BBA}"/>
                </a:ext>
              </a:extLst>
            </p:cNvPr>
            <p:cNvCxnSpPr/>
            <p:nvPr/>
          </p:nvCxnSpPr>
          <p:spPr>
            <a:xfrm rot="5400000" flipH="1" flipV="1">
              <a:off x="945719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28" name="iṥľîdé">
              <a:extLst>
                <a:ext uri="{FF2B5EF4-FFF2-40B4-BE49-F238E27FC236}">
                  <a16:creationId xmlns:a16="http://schemas.microsoft.com/office/drawing/2014/main" id="{694F9B0C-2977-4B04-8EE2-229E34B27AC6}"/>
                </a:ext>
              </a:extLst>
            </p:cNvPr>
            <p:cNvSpPr txBox="1"/>
            <p:nvPr/>
          </p:nvSpPr>
          <p:spPr bwMode="auto">
            <a:xfrm>
              <a:off x="1104053" y="4675983"/>
              <a:ext cx="1933002" cy="662997"/>
            </a:xfrm>
            <a:prstGeom prst="rect">
              <a:avLst/>
            </a:prstGeom>
            <a:noFill/>
            <a:extLst/>
          </p:spPr>
          <p:txBody>
            <a:bodyPr wrap="square" lIns="90000" tIns="46800" rIns="90000" bIns="46800">
              <a:noAutofit/>
            </a:bodyPr>
            <a:lstStyle>
              <a:defPPr>
                <a:defRPr lang="zh-CN"/>
              </a:defPPr>
              <a:lvl1pPr algn="ctr">
                <a:lnSpc>
                  <a:spcPct val="120000"/>
                </a:lnSpc>
                <a:defRPr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创业前期筹备</a:t>
              </a:r>
              <a:endParaRPr lang="zh-CN" altLang="en-US" dirty="0"/>
            </a:p>
          </p:txBody>
        </p:sp>
        <p:sp>
          <p:nvSpPr>
            <p:cNvPr id="26" name="ïśḻíḑè">
              <a:extLst>
                <a:ext uri="{FF2B5EF4-FFF2-40B4-BE49-F238E27FC236}">
                  <a16:creationId xmlns:a16="http://schemas.microsoft.com/office/drawing/2014/main" id="{A05AFC9D-4204-4BAC-8FF2-8DE81407D2B1}"/>
                </a:ext>
              </a:extLst>
            </p:cNvPr>
            <p:cNvSpPr txBox="1"/>
            <p:nvPr/>
          </p:nvSpPr>
          <p:spPr bwMode="auto">
            <a:xfrm>
              <a:off x="3045782" y="4675984"/>
              <a:ext cx="1933002" cy="662997"/>
            </a:xfrm>
            <a:prstGeom prst="rect">
              <a:avLst/>
            </a:prstGeom>
            <a:noFill/>
            <a:extLst/>
          </p:spPr>
          <p:txBody>
            <a:bodyPr wrap="square" lIns="90000" tIns="46800" rIns="90000" bIns="46800">
              <a:noAutofit/>
            </a:bodyPr>
            <a:lstStyle>
              <a:defPPr>
                <a:defRPr lang="zh-CN"/>
              </a:defPPr>
              <a:lvl1pPr algn="ctr">
                <a:lnSpc>
                  <a:spcPct val="120000"/>
                </a:lnSpc>
                <a:defRPr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创业资源管理</a:t>
              </a:r>
              <a:endParaRPr lang="zh-CN" altLang="en-US" dirty="0"/>
            </a:p>
          </p:txBody>
        </p:sp>
        <p:sp>
          <p:nvSpPr>
            <p:cNvPr id="22" name="îṩļïḑé">
              <a:extLst>
                <a:ext uri="{FF2B5EF4-FFF2-40B4-BE49-F238E27FC236}">
                  <a16:creationId xmlns:a16="http://schemas.microsoft.com/office/drawing/2014/main" id="{C9F1E7EB-8CEC-4F1D-AD88-0AFBDD30E7E9}"/>
                </a:ext>
              </a:extLst>
            </p:cNvPr>
            <p:cNvSpPr txBox="1"/>
            <p:nvPr/>
          </p:nvSpPr>
          <p:spPr bwMode="auto">
            <a:xfrm>
              <a:off x="7113938" y="4716696"/>
              <a:ext cx="1531652" cy="1134675"/>
            </a:xfrm>
            <a:prstGeom prst="rect">
              <a:avLst/>
            </a:prstGeom>
            <a:noFill/>
            <a:extLst/>
          </p:spPr>
          <p:txBody>
            <a:bodyPr wrap="square" lIns="90000" tIns="46800" rIns="90000" bIns="46800">
              <a:noAutofit/>
            </a:bodyPr>
            <a:lstStyle>
              <a:defPPr>
                <a:defRPr lang="zh-CN"/>
              </a:defPPr>
              <a:lvl1pPr>
                <a:lnSpc>
                  <a:spcPct val="120000"/>
                </a:lnSpc>
                <a:defRPr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货源寻找与消费者分析</a:t>
              </a:r>
              <a:endParaRPr lang="zh-CN" altLang="en-US" dirty="0"/>
            </a:p>
          </p:txBody>
        </p:sp>
        <p:sp>
          <p:nvSpPr>
            <p:cNvPr id="20" name="íṣḻïḋé">
              <a:extLst>
                <a:ext uri="{FF2B5EF4-FFF2-40B4-BE49-F238E27FC236}">
                  <a16:creationId xmlns:a16="http://schemas.microsoft.com/office/drawing/2014/main" id="{BCB729AF-CA7F-4809-A0E0-94501D3B6B72}"/>
                </a:ext>
              </a:extLst>
            </p:cNvPr>
            <p:cNvSpPr txBox="1"/>
            <p:nvPr/>
          </p:nvSpPr>
          <p:spPr bwMode="auto">
            <a:xfrm>
              <a:off x="9110709" y="4716696"/>
              <a:ext cx="1335198" cy="717276"/>
            </a:xfrm>
            <a:prstGeom prst="rect">
              <a:avLst/>
            </a:prstGeom>
            <a:noFill/>
            <a:extLst/>
          </p:spPr>
          <p:txBody>
            <a:bodyPr wrap="square" lIns="90000" tIns="46800" rIns="90000" bIns="46800">
              <a:noAutofit/>
            </a:bodyPr>
            <a:lstStyle>
              <a:defPPr>
                <a:defRPr lang="zh-CN"/>
              </a:defPPr>
              <a:lvl1pPr>
                <a:lnSpc>
                  <a:spcPct val="120000"/>
                </a:lnSpc>
                <a:defRPr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dirty="0"/>
                <a:t>运营管理</a:t>
              </a:r>
              <a:endParaRPr lang="zh-CN" altLang="en-US" dirty="0"/>
            </a:p>
          </p:txBody>
        </p:sp>
      </p:grpSp>
      <p:sp>
        <p:nvSpPr>
          <p:cNvPr id="57" name="ïśḻíḑè">
            <a:extLst>
              <a:ext uri="{FF2B5EF4-FFF2-40B4-BE49-F238E27FC236}">
                <a16:creationId xmlns:a16="http://schemas.microsoft.com/office/drawing/2014/main" id="{A05AFC9D-4204-4BAC-8FF2-8DE81407D2B1}"/>
              </a:ext>
            </a:extLst>
          </p:cNvPr>
          <p:cNvSpPr txBox="1"/>
          <p:nvPr/>
        </p:nvSpPr>
        <p:spPr bwMode="auto">
          <a:xfrm>
            <a:off x="5064204" y="4721315"/>
            <a:ext cx="1645562" cy="845917"/>
          </a:xfrm>
          <a:prstGeom prst="rect">
            <a:avLst/>
          </a:prstGeom>
          <a:noFill/>
          <a:extLst/>
        </p:spPr>
        <p:txBody>
          <a:bodyPr wrap="square" lIns="90000" tIns="46800" rIns="90000" bIns="46800">
            <a:noAutofit/>
          </a:bodyPr>
          <a:lstStyle>
            <a:defPPr>
              <a:defRPr lang="zh-CN"/>
            </a:defPPr>
            <a:lvl1pPr>
              <a:lnSpc>
                <a:spcPct val="120000"/>
              </a:lnSpc>
              <a:defRPr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dirty="0"/>
              <a:t>电子商务平台选择</a:t>
            </a:r>
            <a:endParaRPr lang="zh-CN" altLang="en-US" dirty="0"/>
          </a:p>
        </p:txBody>
      </p:sp>
      <p:sp>
        <p:nvSpPr>
          <p:cNvPr id="59" name="燕尾形 58"/>
          <p:cNvSpPr/>
          <p:nvPr/>
        </p:nvSpPr>
        <p:spPr>
          <a:xfrm>
            <a:off x="1245720" y="1522099"/>
            <a:ext cx="2135153" cy="746303"/>
          </a:xfrm>
          <a:prstGeom prst="chevron">
            <a:avLst/>
          </a:prstGeom>
          <a:solidFill>
            <a:srgbClr val="524F6A"/>
          </a:solidFill>
          <a:ln w="19050">
            <a:solidFill>
              <a:schemeClr val="bg1"/>
            </a:solidFill>
            <a:round/>
            <a:headEnd/>
            <a:tailEnd/>
          </a:ln>
        </p:spPr>
        <p:txBody>
          <a:bodyPr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①</a:t>
            </a:r>
          </a:p>
        </p:txBody>
      </p:sp>
      <p:sp>
        <p:nvSpPr>
          <p:cNvPr id="64" name="燕尾形 63"/>
          <p:cNvSpPr/>
          <p:nvPr/>
        </p:nvSpPr>
        <p:spPr>
          <a:xfrm>
            <a:off x="3111922" y="1530097"/>
            <a:ext cx="2135153" cy="746303"/>
          </a:xfrm>
          <a:prstGeom prst="chevron">
            <a:avLst/>
          </a:prstGeom>
          <a:solidFill>
            <a:srgbClr val="FFC353"/>
          </a:solidFill>
          <a:ln w="19050">
            <a:solidFill>
              <a:schemeClr val="bg1"/>
            </a:solidFill>
            <a:round/>
            <a:headEnd/>
            <a:tailEnd/>
          </a:ln>
        </p:spPr>
        <p:txBody>
          <a:bodyPr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②</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5" name="燕尾形 64"/>
          <p:cNvSpPr/>
          <p:nvPr/>
        </p:nvSpPr>
        <p:spPr>
          <a:xfrm>
            <a:off x="6846307" y="1528003"/>
            <a:ext cx="2135153" cy="746303"/>
          </a:xfrm>
          <a:prstGeom prst="chevron">
            <a:avLst/>
          </a:prstGeom>
          <a:solidFill>
            <a:srgbClr val="48B49C"/>
          </a:solidFill>
          <a:ln w="19050">
            <a:solidFill>
              <a:schemeClr val="bg1"/>
            </a:solidFill>
            <a:round/>
            <a:headEnd/>
            <a:tailEnd/>
          </a:ln>
        </p:spPr>
        <p:txBody>
          <a:bodyPr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④</a:t>
            </a:r>
          </a:p>
        </p:txBody>
      </p:sp>
      <p:sp>
        <p:nvSpPr>
          <p:cNvPr id="66" name="燕尾形 65"/>
          <p:cNvSpPr/>
          <p:nvPr/>
        </p:nvSpPr>
        <p:spPr>
          <a:xfrm>
            <a:off x="4977663" y="1522098"/>
            <a:ext cx="2135153" cy="746303"/>
          </a:xfrm>
          <a:prstGeom prst="chevron">
            <a:avLst/>
          </a:prstGeom>
          <a:solidFill>
            <a:srgbClr val="FF6E55"/>
          </a:solidFill>
          <a:ln w="19050">
            <a:solidFill>
              <a:schemeClr val="bg1"/>
            </a:solidFill>
            <a:round/>
            <a:headEnd/>
            <a:tailEnd/>
          </a:ln>
        </p:spPr>
        <p:txBody>
          <a:bodyPr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③</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7" name="燕尾形 66"/>
          <p:cNvSpPr/>
          <p:nvPr/>
        </p:nvSpPr>
        <p:spPr>
          <a:xfrm>
            <a:off x="8700477" y="1522411"/>
            <a:ext cx="2135153" cy="746303"/>
          </a:xfrm>
          <a:prstGeom prst="chevron">
            <a:avLst/>
          </a:prstGeom>
          <a:solidFill>
            <a:srgbClr val="1B6AA2"/>
          </a:solidFill>
          <a:ln w="19050">
            <a:solidFill>
              <a:schemeClr val="bg1"/>
            </a:solidFill>
            <a:round/>
            <a:headEnd/>
            <a:tailEnd/>
          </a:ln>
        </p:spPr>
        <p:txBody>
          <a:bodyPr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⑤</a:t>
            </a:r>
          </a:p>
        </p:txBody>
      </p:sp>
    </p:spTree>
    <p:extLst>
      <p:ext uri="{BB962C8B-B14F-4D97-AF65-F5344CB8AC3E}">
        <p14:creationId xmlns:p14="http://schemas.microsoft.com/office/powerpoint/2010/main" val="3158654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创业前期筹备</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63118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de2957c-41a6-4efc-9d05-3e49b3770d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342495A-FCF3-45F2-952A-23130EAC8CED}"/>
              </a:ext>
            </a:extLst>
          </p:cNvPr>
          <p:cNvGrpSpPr>
            <a:grpSpLocks noChangeAspect="1"/>
          </p:cNvGrpSpPr>
          <p:nvPr>
            <p:custDataLst>
              <p:tags r:id="rId1"/>
            </p:custDataLst>
          </p:nvPr>
        </p:nvGrpSpPr>
        <p:grpSpPr>
          <a:xfrm>
            <a:off x="2164829" y="819023"/>
            <a:ext cx="6937168" cy="3581343"/>
            <a:chOff x="1316072" y="1842221"/>
            <a:chExt cx="6937168" cy="3581343"/>
          </a:xfrm>
        </p:grpSpPr>
        <p:sp>
          <p:nvSpPr>
            <p:cNvPr id="4" name="íšľíḍè">
              <a:extLst>
                <a:ext uri="{FF2B5EF4-FFF2-40B4-BE49-F238E27FC236}">
                  <a16:creationId xmlns:a16="http://schemas.microsoft.com/office/drawing/2014/main" id="{03753C94-C91D-4A6A-A511-0FAA3209908E}"/>
                </a:ext>
              </a:extLst>
            </p:cNvPr>
            <p:cNvSpPr/>
            <p:nvPr/>
          </p:nvSpPr>
          <p:spPr>
            <a:xfrm flipV="1">
              <a:off x="3938760" y="3269548"/>
              <a:ext cx="1691792" cy="1430977"/>
            </a:xfrm>
            <a:prstGeom prst="rect">
              <a:avLst/>
            </a:prstGeom>
            <a:solidFill>
              <a:srgbClr val="48B49C"/>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5" name="iŝļíḓè">
              <a:extLst>
                <a:ext uri="{FF2B5EF4-FFF2-40B4-BE49-F238E27FC236}">
                  <a16:creationId xmlns:a16="http://schemas.microsoft.com/office/drawing/2014/main" id="{0D934ED4-0C87-4CE4-B5A8-AB0006B1E478}"/>
                </a:ext>
              </a:extLst>
            </p:cNvPr>
            <p:cNvSpPr/>
            <p:nvPr/>
          </p:nvSpPr>
          <p:spPr bwMode="auto">
            <a:xfrm>
              <a:off x="4479992" y="3129808"/>
              <a:ext cx="609329" cy="60932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8B49C"/>
            </a:solidFill>
            <a:ln>
              <a:noFill/>
            </a:ln>
            <a:extLst/>
          </p:spPr>
          <p:txBody>
            <a:bodyPr anchor="ctr"/>
            <a:lstStyle/>
            <a:p>
              <a:pPr algn="ctr"/>
              <a:endParaRPr>
                <a:ea typeface="微软雅黑" panose="020B0503020204020204" pitchFamily="34" charset="-122"/>
              </a:endParaRPr>
            </a:p>
          </p:txBody>
        </p:sp>
        <p:sp>
          <p:nvSpPr>
            <p:cNvPr id="6" name="îSḷîḑè">
              <a:extLst>
                <a:ext uri="{FF2B5EF4-FFF2-40B4-BE49-F238E27FC236}">
                  <a16:creationId xmlns:a16="http://schemas.microsoft.com/office/drawing/2014/main" id="{834C265A-A399-47FD-A2AE-468493E5FA35}"/>
                </a:ext>
              </a:extLst>
            </p:cNvPr>
            <p:cNvSpPr txBox="1"/>
            <p:nvPr/>
          </p:nvSpPr>
          <p:spPr bwMode="auto">
            <a:xfrm>
              <a:off x="4198151" y="2542981"/>
              <a:ext cx="891170" cy="369332"/>
            </a:xfrm>
            <a:prstGeom prst="rect">
              <a:avLst/>
            </a:prstGeom>
            <a:noFill/>
            <a:extLst/>
          </p:spPr>
          <p:txBody>
            <a:bodyPr wrap="none" lIns="0" tIns="0" rIns="0" bIns="0" anchor="ctr">
              <a:normAutofit/>
            </a:bodyPr>
            <a:lstStyle/>
            <a:p>
              <a:r>
                <a:rPr lang="zh-CN" altLang="en-US" sz="2400" b="1" dirty="0" smtClean="0">
                  <a:solidFill>
                    <a:srgbClr val="48B49C"/>
                  </a:solidFill>
                  <a:effectLst/>
                  <a:latin typeface="微软雅黑" panose="020B0503020204020204" pitchFamily="34" charset="-122"/>
                  <a:ea typeface="微软雅黑" panose="020B0503020204020204" pitchFamily="34" charset="-122"/>
                </a:rPr>
                <a:t>资金筹备</a:t>
              </a:r>
              <a:endParaRPr lang="en-US" altLang="ko-KR" sz="2400" b="1" dirty="0">
                <a:solidFill>
                  <a:srgbClr val="48B49C"/>
                </a:solidFill>
                <a:effectLst/>
                <a:latin typeface="微软雅黑" panose="020B0503020204020204" pitchFamily="34" charset="-122"/>
                <a:ea typeface="微软雅黑" panose="020B0503020204020204" pitchFamily="34" charset="-122"/>
              </a:endParaRPr>
            </a:p>
          </p:txBody>
        </p:sp>
        <p:sp>
          <p:nvSpPr>
            <p:cNvPr id="12" name="îṡḷíḓê">
              <a:extLst>
                <a:ext uri="{FF2B5EF4-FFF2-40B4-BE49-F238E27FC236}">
                  <a16:creationId xmlns:a16="http://schemas.microsoft.com/office/drawing/2014/main" id="{4C7A0291-0042-453D-9DF2-00552B1563E7}"/>
                </a:ext>
              </a:extLst>
            </p:cNvPr>
            <p:cNvSpPr/>
            <p:nvPr/>
          </p:nvSpPr>
          <p:spPr>
            <a:xfrm flipV="1">
              <a:off x="6561448" y="2547047"/>
              <a:ext cx="1691792" cy="1430977"/>
            </a:xfrm>
            <a:prstGeom prst="rect">
              <a:avLst/>
            </a:prstGeom>
            <a:solidFill>
              <a:srgbClr val="FF6E55"/>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3" name="isľíďe">
              <a:extLst>
                <a:ext uri="{FF2B5EF4-FFF2-40B4-BE49-F238E27FC236}">
                  <a16:creationId xmlns:a16="http://schemas.microsoft.com/office/drawing/2014/main" id="{2E3CA37D-1DDF-4AC7-8752-87B5E5058BAB}"/>
                </a:ext>
              </a:extLst>
            </p:cNvPr>
            <p:cNvSpPr/>
            <p:nvPr/>
          </p:nvSpPr>
          <p:spPr bwMode="auto">
            <a:xfrm>
              <a:off x="7102680" y="2351017"/>
              <a:ext cx="609329" cy="60932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FF6E55"/>
            </a:solidFill>
            <a:ln>
              <a:noFill/>
            </a:ln>
            <a:extLst/>
          </p:spPr>
          <p:txBody>
            <a:bodyPr anchor="ctr"/>
            <a:lstStyle/>
            <a:p>
              <a:pPr algn="ctr"/>
              <a:endParaRPr>
                <a:ea typeface="微软雅黑" panose="020B0503020204020204" pitchFamily="34" charset="-122"/>
              </a:endParaRPr>
            </a:p>
          </p:txBody>
        </p:sp>
        <p:sp>
          <p:nvSpPr>
            <p:cNvPr id="14" name="íṣḷiḋê">
              <a:extLst>
                <a:ext uri="{FF2B5EF4-FFF2-40B4-BE49-F238E27FC236}">
                  <a16:creationId xmlns:a16="http://schemas.microsoft.com/office/drawing/2014/main" id="{05FBA7C5-7868-4F76-8E62-1322AFAE690E}"/>
                </a:ext>
              </a:extLst>
            </p:cNvPr>
            <p:cNvSpPr txBox="1"/>
            <p:nvPr/>
          </p:nvSpPr>
          <p:spPr bwMode="auto">
            <a:xfrm>
              <a:off x="6561448" y="1842221"/>
              <a:ext cx="822437" cy="369332"/>
            </a:xfrm>
            <a:prstGeom prst="rect">
              <a:avLst/>
            </a:prstGeom>
            <a:noFill/>
            <a:extLst/>
          </p:spPr>
          <p:txBody>
            <a:bodyPr wrap="none" lIns="0" tIns="0" rIns="0" bIns="0" anchor="ctr">
              <a:normAutofit/>
            </a:bodyPr>
            <a:lstStyle/>
            <a:p>
              <a:r>
                <a:rPr lang="zh-CN" altLang="en-US" sz="2400" b="1" dirty="0" smtClean="0">
                  <a:solidFill>
                    <a:srgbClr val="FF6E55"/>
                  </a:solidFill>
                  <a:effectLst/>
                  <a:latin typeface="微软雅黑" panose="020B0503020204020204" pitchFamily="34" charset="-122"/>
                  <a:ea typeface="微软雅黑" panose="020B0503020204020204" pitchFamily="34" charset="-122"/>
                </a:rPr>
                <a:t>创业环境分析</a:t>
              </a:r>
              <a:endParaRPr lang="en-US" altLang="ko-KR" sz="2400" b="1" dirty="0">
                <a:solidFill>
                  <a:srgbClr val="FF6E55"/>
                </a:solidFill>
                <a:effectLst/>
                <a:latin typeface="微软雅黑" panose="020B0503020204020204" pitchFamily="34" charset="-122"/>
                <a:ea typeface="微软雅黑" panose="020B0503020204020204" pitchFamily="34" charset="-122"/>
              </a:endParaRPr>
            </a:p>
          </p:txBody>
        </p:sp>
        <p:sp>
          <p:nvSpPr>
            <p:cNvPr id="16" name="ïṧ1íḓê">
              <a:extLst>
                <a:ext uri="{FF2B5EF4-FFF2-40B4-BE49-F238E27FC236}">
                  <a16:creationId xmlns:a16="http://schemas.microsoft.com/office/drawing/2014/main" id="{01A9D820-129C-4D58-98E2-8D11C6F76277}"/>
                </a:ext>
              </a:extLst>
            </p:cNvPr>
            <p:cNvSpPr/>
            <p:nvPr/>
          </p:nvSpPr>
          <p:spPr>
            <a:xfrm flipV="1">
              <a:off x="1316072" y="3992587"/>
              <a:ext cx="1691792" cy="1430977"/>
            </a:xfrm>
            <a:prstGeom prst="rect">
              <a:avLst/>
            </a:prstGeom>
            <a:solidFill>
              <a:srgbClr val="1B6AA2"/>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7" name="íṩļiḓé">
              <a:extLst>
                <a:ext uri="{FF2B5EF4-FFF2-40B4-BE49-F238E27FC236}">
                  <a16:creationId xmlns:a16="http://schemas.microsoft.com/office/drawing/2014/main" id="{2A2223B3-54DC-4712-BBD5-04805E0CEECA}"/>
                </a:ext>
              </a:extLst>
            </p:cNvPr>
            <p:cNvSpPr/>
            <p:nvPr/>
          </p:nvSpPr>
          <p:spPr bwMode="auto">
            <a:xfrm>
              <a:off x="1857304" y="3784124"/>
              <a:ext cx="609329" cy="60932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1B6AA2"/>
            </a:solidFill>
            <a:ln>
              <a:noFill/>
            </a:ln>
            <a:extLst/>
          </p:spPr>
          <p:txBody>
            <a:bodyPr anchor="ctr"/>
            <a:lstStyle/>
            <a:p>
              <a:pPr algn="ctr"/>
              <a:endParaRPr>
                <a:ea typeface="微软雅黑" panose="020B0503020204020204" pitchFamily="34" charset="-122"/>
              </a:endParaRPr>
            </a:p>
          </p:txBody>
        </p:sp>
        <p:sp>
          <p:nvSpPr>
            <p:cNvPr id="18" name="ïṣļïḋè">
              <a:extLst>
                <a:ext uri="{FF2B5EF4-FFF2-40B4-BE49-F238E27FC236}">
                  <a16:creationId xmlns:a16="http://schemas.microsoft.com/office/drawing/2014/main" id="{978A6EBE-00C0-4F6F-A0C2-13DCFD684F67}"/>
                </a:ext>
              </a:extLst>
            </p:cNvPr>
            <p:cNvSpPr txBox="1"/>
            <p:nvPr/>
          </p:nvSpPr>
          <p:spPr bwMode="auto">
            <a:xfrm>
              <a:off x="1412903" y="3249806"/>
              <a:ext cx="888801" cy="369332"/>
            </a:xfrm>
            <a:prstGeom prst="rect">
              <a:avLst/>
            </a:prstGeom>
            <a:noFill/>
            <a:extLst/>
          </p:spPr>
          <p:txBody>
            <a:bodyPr wrap="none" lIns="0" tIns="0" rIns="0" bIns="0" anchor="ctr">
              <a:normAutofit/>
            </a:bodyPr>
            <a:lstStyle/>
            <a:p>
              <a:r>
                <a:rPr lang="zh-CN" altLang="en-US" sz="2400" b="1" dirty="0" smtClean="0">
                  <a:solidFill>
                    <a:srgbClr val="1B6AA2"/>
                  </a:solidFill>
                  <a:latin typeface="微软雅黑" panose="020B0503020204020204" pitchFamily="34" charset="-122"/>
                  <a:ea typeface="微软雅黑" panose="020B0503020204020204" pitchFamily="34" charset="-122"/>
                </a:rPr>
                <a:t>商业计划书</a:t>
              </a:r>
              <a:endParaRPr lang="en-US" altLang="ko-KR" sz="2400" b="1" dirty="0">
                <a:solidFill>
                  <a:srgbClr val="1B6AA2"/>
                </a:solidFill>
                <a:effectLst/>
                <a:latin typeface="微软雅黑" panose="020B0503020204020204" pitchFamily="34" charset="-122"/>
                <a:ea typeface="微软雅黑" panose="020B0503020204020204" pitchFamily="34" charset="-122"/>
              </a:endParaRPr>
            </a:p>
          </p:txBody>
        </p:sp>
      </p:grpSp>
      <p:sp>
        <p:nvSpPr>
          <p:cNvPr id="28" name="文本框 27">
            <a:extLst>
              <a:ext uri="{FF2B5EF4-FFF2-40B4-BE49-F238E27FC236}">
                <a16:creationId xmlns:a16="http://schemas.microsoft.com/office/drawing/2014/main" id="{BDCE1753-5BF3-4433-9B98-3722571D1B8A}"/>
              </a:ext>
            </a:extLst>
          </p:cNvPr>
          <p:cNvSpPr txBox="1"/>
          <p:nvPr/>
        </p:nvSpPr>
        <p:spPr>
          <a:xfrm>
            <a:off x="6479309" y="525187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创业前期筹备</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531385" y="4374205"/>
            <a:ext cx="2958680" cy="2083561"/>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对初创企业来说，商业计划书的作用尤为重要，一个酝酿中的创业计划往往很模糊，通过编写商业计划书使创业者对创业计划有更清晰的认识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4443883" y="3627310"/>
            <a:ext cx="2773551" cy="2165928"/>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资金是创业能否成功的决定性要素，找合伙人和投资人也因此成为创业者投注精力最多的事情。但事实上，创业是一个复杂的系统工程，成功的投资人只是创业成功必要条件中的一部分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410205" y="2760926"/>
            <a:ext cx="2905853" cy="1253869"/>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创业外部环境是指创业组织外部的各种创业条件的总和，对创业组织的发展具有广泛的影响力，是创业组织发展的保证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42351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de2957c-41a6-4efc-9d05-3e49b3770d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342495A-FCF3-45F2-952A-23130EAC8CED}"/>
              </a:ext>
            </a:extLst>
          </p:cNvPr>
          <p:cNvGrpSpPr>
            <a:grpSpLocks noChangeAspect="1"/>
          </p:cNvGrpSpPr>
          <p:nvPr>
            <p:custDataLst>
              <p:tags r:id="rId1"/>
            </p:custDataLst>
          </p:nvPr>
        </p:nvGrpSpPr>
        <p:grpSpPr>
          <a:xfrm>
            <a:off x="1660750" y="1614350"/>
            <a:ext cx="8064904" cy="3470794"/>
            <a:chOff x="3893486" y="1229731"/>
            <a:chExt cx="8064904" cy="3470794"/>
          </a:xfrm>
        </p:grpSpPr>
        <p:sp>
          <p:nvSpPr>
            <p:cNvPr id="4" name="íšľíḍè">
              <a:extLst>
                <a:ext uri="{FF2B5EF4-FFF2-40B4-BE49-F238E27FC236}">
                  <a16:creationId xmlns:a16="http://schemas.microsoft.com/office/drawing/2014/main" id="{03753C94-C91D-4A6A-A511-0FAA3209908E}"/>
                </a:ext>
              </a:extLst>
            </p:cNvPr>
            <p:cNvSpPr/>
            <p:nvPr/>
          </p:nvSpPr>
          <p:spPr>
            <a:xfrm flipV="1">
              <a:off x="3938760" y="3269548"/>
              <a:ext cx="1691792" cy="1430977"/>
            </a:xfrm>
            <a:prstGeom prst="rect">
              <a:avLst/>
            </a:prstGeom>
            <a:solidFill>
              <a:srgbClr val="48B49C"/>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5" name="iŝļíḓè">
              <a:extLst>
                <a:ext uri="{FF2B5EF4-FFF2-40B4-BE49-F238E27FC236}">
                  <a16:creationId xmlns:a16="http://schemas.microsoft.com/office/drawing/2014/main" id="{0D934ED4-0C87-4CE4-B5A8-AB0006B1E478}"/>
                </a:ext>
              </a:extLst>
            </p:cNvPr>
            <p:cNvSpPr/>
            <p:nvPr/>
          </p:nvSpPr>
          <p:spPr bwMode="auto">
            <a:xfrm>
              <a:off x="4479992" y="3129808"/>
              <a:ext cx="609329" cy="60932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8B49C"/>
            </a:solidFill>
            <a:ln>
              <a:noFill/>
            </a:ln>
            <a:extLst/>
          </p:spPr>
          <p:txBody>
            <a:bodyPr anchor="ctr"/>
            <a:lstStyle/>
            <a:p>
              <a:pPr algn="ctr"/>
              <a:endParaRPr>
                <a:ea typeface="微软雅黑" panose="020B0503020204020204" pitchFamily="34" charset="-122"/>
              </a:endParaRPr>
            </a:p>
          </p:txBody>
        </p:sp>
        <p:sp>
          <p:nvSpPr>
            <p:cNvPr id="6" name="îSḷîḑè">
              <a:extLst>
                <a:ext uri="{FF2B5EF4-FFF2-40B4-BE49-F238E27FC236}">
                  <a16:creationId xmlns:a16="http://schemas.microsoft.com/office/drawing/2014/main" id="{834C265A-A399-47FD-A2AE-468493E5FA35}"/>
                </a:ext>
              </a:extLst>
            </p:cNvPr>
            <p:cNvSpPr txBox="1"/>
            <p:nvPr/>
          </p:nvSpPr>
          <p:spPr bwMode="auto">
            <a:xfrm>
              <a:off x="3893486" y="2530925"/>
              <a:ext cx="891170" cy="369332"/>
            </a:xfrm>
            <a:prstGeom prst="rect">
              <a:avLst/>
            </a:prstGeom>
            <a:noFill/>
            <a:extLst/>
          </p:spPr>
          <p:txBody>
            <a:bodyPr wrap="none" lIns="0" tIns="0" rIns="0" bIns="0" anchor="ctr">
              <a:normAutofit/>
            </a:bodyPr>
            <a:lstStyle/>
            <a:p>
              <a:r>
                <a:rPr lang="zh-CN" altLang="en-US" sz="2400" b="1" dirty="0" smtClean="0">
                  <a:solidFill>
                    <a:srgbClr val="48B49C"/>
                  </a:solidFill>
                  <a:effectLst/>
                  <a:latin typeface="微软雅黑" panose="020B0503020204020204" pitchFamily="34" charset="-122"/>
                  <a:ea typeface="微软雅黑" panose="020B0503020204020204" pitchFamily="34" charset="-122"/>
                </a:rPr>
                <a:t>目标市场定位</a:t>
              </a:r>
              <a:endParaRPr lang="en-US" altLang="ko-KR" sz="2400" b="1" dirty="0">
                <a:solidFill>
                  <a:srgbClr val="48B49C"/>
                </a:solidFill>
                <a:effectLst/>
                <a:latin typeface="微软雅黑" panose="020B0503020204020204" pitchFamily="34" charset="-122"/>
                <a:ea typeface="微软雅黑" panose="020B0503020204020204" pitchFamily="34" charset="-122"/>
              </a:endParaRPr>
            </a:p>
          </p:txBody>
        </p:sp>
        <p:sp>
          <p:nvSpPr>
            <p:cNvPr id="8" name="îş1îḑè">
              <a:extLst>
                <a:ext uri="{FF2B5EF4-FFF2-40B4-BE49-F238E27FC236}">
                  <a16:creationId xmlns:a16="http://schemas.microsoft.com/office/drawing/2014/main" id="{125C6E5E-7712-448D-96D3-7E6B98E66B3E}"/>
                </a:ext>
              </a:extLst>
            </p:cNvPr>
            <p:cNvSpPr/>
            <p:nvPr/>
          </p:nvSpPr>
          <p:spPr>
            <a:xfrm flipV="1">
              <a:off x="10266598" y="1978022"/>
              <a:ext cx="1691792" cy="1430977"/>
            </a:xfrm>
            <a:prstGeom prst="rect">
              <a:avLst/>
            </a:prstGeom>
            <a:solidFill>
              <a:srgbClr val="A5779E"/>
            </a:solidFill>
            <a:ln>
              <a:noFill/>
            </a:ln>
            <a:scene3d>
              <a:camera prst="perspectiveRelaxed" fov="5700000">
                <a:rot lat="16800000" lon="0" rev="0"/>
              </a:camera>
              <a:lightRig rig="soft" dir="t">
                <a:rot lat="0" lon="0" rev="4800000"/>
              </a:lightRig>
            </a:scene3d>
            <a:sp3d extrusionH="57150" prstMaterial="plastic">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 name="îṡḻíde">
              <a:extLst>
                <a:ext uri="{FF2B5EF4-FFF2-40B4-BE49-F238E27FC236}">
                  <a16:creationId xmlns:a16="http://schemas.microsoft.com/office/drawing/2014/main" id="{9E962448-5EAD-4EDB-8BF6-FD147362EDCE}"/>
                </a:ext>
              </a:extLst>
            </p:cNvPr>
            <p:cNvSpPr/>
            <p:nvPr/>
          </p:nvSpPr>
          <p:spPr bwMode="auto">
            <a:xfrm>
              <a:off x="10765679" y="1746264"/>
              <a:ext cx="609329" cy="60932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A5779E"/>
            </a:solidFill>
            <a:ln>
              <a:noFill/>
            </a:ln>
            <a:extLst/>
          </p:spPr>
          <p:txBody>
            <a:bodyPr anchor="ctr"/>
            <a:lstStyle/>
            <a:p>
              <a:pPr algn="ctr"/>
              <a:endParaRPr>
                <a:ea typeface="微软雅黑" panose="020B0503020204020204" pitchFamily="34" charset="-122"/>
              </a:endParaRPr>
            </a:p>
          </p:txBody>
        </p:sp>
        <p:sp>
          <p:nvSpPr>
            <p:cNvPr id="10" name="ïś1ïďe">
              <a:extLst>
                <a:ext uri="{FF2B5EF4-FFF2-40B4-BE49-F238E27FC236}">
                  <a16:creationId xmlns:a16="http://schemas.microsoft.com/office/drawing/2014/main" id="{F4365E98-1530-4992-B972-A35765240A0B}"/>
                </a:ext>
              </a:extLst>
            </p:cNvPr>
            <p:cNvSpPr txBox="1"/>
            <p:nvPr/>
          </p:nvSpPr>
          <p:spPr bwMode="auto">
            <a:xfrm>
              <a:off x="10152646" y="1229731"/>
              <a:ext cx="888801" cy="369332"/>
            </a:xfrm>
            <a:prstGeom prst="rect">
              <a:avLst/>
            </a:prstGeom>
            <a:noFill/>
            <a:extLst/>
          </p:spPr>
          <p:txBody>
            <a:bodyPr wrap="none" lIns="0" tIns="0" rIns="0" bIns="0" anchor="ctr">
              <a:normAutofit/>
            </a:bodyPr>
            <a:lstStyle/>
            <a:p>
              <a:r>
                <a:rPr lang="zh-CN" altLang="en-US" sz="2400" b="1" dirty="0" smtClean="0">
                  <a:solidFill>
                    <a:srgbClr val="A5779E"/>
                  </a:solidFill>
                  <a:effectLst/>
                  <a:latin typeface="微软雅黑" panose="020B0503020204020204" pitchFamily="34" charset="-122"/>
                  <a:ea typeface="微软雅黑" panose="020B0503020204020204" pitchFamily="34" charset="-122"/>
                </a:rPr>
                <a:t>创业团队建设</a:t>
              </a:r>
              <a:endParaRPr lang="en-US" altLang="ko-KR" sz="2400" b="1" dirty="0">
                <a:solidFill>
                  <a:srgbClr val="A5779E"/>
                </a:solidFill>
                <a:effectLst/>
                <a:latin typeface="微软雅黑" panose="020B0503020204020204" pitchFamily="34" charset="-122"/>
                <a:ea typeface="微软雅黑" panose="020B0503020204020204" pitchFamily="34" charset="-122"/>
              </a:endParaRPr>
            </a:p>
          </p:txBody>
        </p:sp>
        <p:sp>
          <p:nvSpPr>
            <p:cNvPr id="12" name="îṡḷíḓê">
              <a:extLst>
                <a:ext uri="{FF2B5EF4-FFF2-40B4-BE49-F238E27FC236}">
                  <a16:creationId xmlns:a16="http://schemas.microsoft.com/office/drawing/2014/main" id="{4C7A0291-0042-453D-9DF2-00552B1563E7}"/>
                </a:ext>
              </a:extLst>
            </p:cNvPr>
            <p:cNvSpPr/>
            <p:nvPr/>
          </p:nvSpPr>
          <p:spPr>
            <a:xfrm flipV="1">
              <a:off x="7102679" y="2552627"/>
              <a:ext cx="1691792" cy="1430977"/>
            </a:xfrm>
            <a:prstGeom prst="rect">
              <a:avLst/>
            </a:prstGeom>
            <a:solidFill>
              <a:srgbClr val="FF6E55"/>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3" name="isľíďe">
              <a:extLst>
                <a:ext uri="{FF2B5EF4-FFF2-40B4-BE49-F238E27FC236}">
                  <a16:creationId xmlns:a16="http://schemas.microsoft.com/office/drawing/2014/main" id="{2E3CA37D-1DDF-4AC7-8752-87B5E5058BAB}"/>
                </a:ext>
              </a:extLst>
            </p:cNvPr>
            <p:cNvSpPr/>
            <p:nvPr/>
          </p:nvSpPr>
          <p:spPr bwMode="auto">
            <a:xfrm>
              <a:off x="7601489" y="2376033"/>
              <a:ext cx="609329" cy="60932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FF6E55"/>
            </a:solidFill>
            <a:ln>
              <a:noFill/>
            </a:ln>
            <a:extLst/>
          </p:spPr>
          <p:txBody>
            <a:bodyPr anchor="ctr"/>
            <a:lstStyle/>
            <a:p>
              <a:pPr algn="ctr"/>
              <a:endParaRPr>
                <a:ea typeface="微软雅黑" panose="020B0503020204020204" pitchFamily="34" charset="-122"/>
              </a:endParaRPr>
            </a:p>
          </p:txBody>
        </p:sp>
        <p:sp>
          <p:nvSpPr>
            <p:cNvPr id="14" name="íṣḷiḋê">
              <a:extLst>
                <a:ext uri="{FF2B5EF4-FFF2-40B4-BE49-F238E27FC236}">
                  <a16:creationId xmlns:a16="http://schemas.microsoft.com/office/drawing/2014/main" id="{05FBA7C5-7868-4F76-8E62-1322AFAE690E}"/>
                </a:ext>
              </a:extLst>
            </p:cNvPr>
            <p:cNvSpPr txBox="1"/>
            <p:nvPr/>
          </p:nvSpPr>
          <p:spPr bwMode="auto">
            <a:xfrm>
              <a:off x="6889958" y="1793356"/>
              <a:ext cx="822437" cy="369332"/>
            </a:xfrm>
            <a:prstGeom prst="rect">
              <a:avLst/>
            </a:prstGeom>
            <a:noFill/>
            <a:extLst/>
          </p:spPr>
          <p:txBody>
            <a:bodyPr wrap="none" lIns="0" tIns="0" rIns="0" bIns="0" anchor="ctr">
              <a:normAutofit/>
            </a:bodyPr>
            <a:lstStyle/>
            <a:p>
              <a:r>
                <a:rPr lang="zh-CN" altLang="en-US" sz="2400" b="1" dirty="0" smtClean="0">
                  <a:solidFill>
                    <a:srgbClr val="FF6E55"/>
                  </a:solidFill>
                  <a:effectLst/>
                  <a:latin typeface="微软雅黑" panose="020B0503020204020204" pitchFamily="34" charset="-122"/>
                  <a:ea typeface="微软雅黑" panose="020B0503020204020204" pitchFamily="34" charset="-122"/>
                </a:rPr>
                <a:t>营业执照办理</a:t>
              </a:r>
              <a:endParaRPr lang="en-US" altLang="ko-KR" sz="2400" b="1" dirty="0">
                <a:solidFill>
                  <a:srgbClr val="FF6E55"/>
                </a:solidFill>
                <a:effectLst/>
                <a:latin typeface="微软雅黑" panose="020B0503020204020204" pitchFamily="34" charset="-122"/>
                <a:ea typeface="微软雅黑" panose="020B0503020204020204" pitchFamily="34" charset="-122"/>
              </a:endParaRPr>
            </a:p>
          </p:txBody>
        </p:sp>
      </p:grpSp>
      <p:sp>
        <p:nvSpPr>
          <p:cNvPr id="28" name="文本框 27">
            <a:extLst>
              <a:ext uri="{FF2B5EF4-FFF2-40B4-BE49-F238E27FC236}">
                <a16:creationId xmlns:a16="http://schemas.microsoft.com/office/drawing/2014/main" id="{BDCE1753-5BF3-4433-9B98-3722571D1B8A}"/>
              </a:ext>
            </a:extLst>
          </p:cNvPr>
          <p:cNvSpPr txBox="1"/>
          <p:nvPr/>
        </p:nvSpPr>
        <p:spPr>
          <a:xfrm>
            <a:off x="6220409" y="5495474"/>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创业前期筹备</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7" name="矩形 6"/>
          <p:cNvSpPr/>
          <p:nvPr/>
        </p:nvSpPr>
        <p:spPr>
          <a:xfrm>
            <a:off x="1428479" y="4922654"/>
            <a:ext cx="2828772" cy="1253869"/>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电商创业在目标市场定位部分可分为两种方式，一种为对现有产品的再定位，另一种为对潜在产品的预定位</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509655" y="4162744"/>
            <a:ext cx="2628105" cy="1844800"/>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营业执照是企业法人营业执照的简称，是企业或组织合法经营权的凭证，办理营业执照能更好地与用户建立信任关系</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390164" y="3582323"/>
            <a:ext cx="3216038" cy="1438880"/>
          </a:xfrm>
          <a:prstGeom prst="rect">
            <a:avLst/>
          </a:prstGeom>
          <a:noFill/>
        </p:spPr>
        <p:txBody>
          <a:bodyPr wrap="square" lIns="90000" tIns="46800" rIns="90000" bIns="46800">
            <a:no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创业团队建设的一般步骤为：</a:t>
            </a:r>
          </a:p>
          <a:p>
            <a:pPr algn="ct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明确筹建创业团队的原则；</a:t>
            </a:r>
          </a:p>
          <a:p>
            <a:pPr algn="ct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设定创业团队的岗位设定及工作职责；</a:t>
            </a:r>
          </a:p>
          <a:p>
            <a:pPr algn="ct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制定创业团队的管理办法和标准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34810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创业资源管理</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3272881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6"/>
          <p:cNvSpPr/>
          <p:nvPr/>
        </p:nvSpPr>
        <p:spPr>
          <a:xfrm>
            <a:off x="2089871" y="1481572"/>
            <a:ext cx="8411964" cy="362792"/>
          </a:xfrm>
          <a:prstGeom prst="rect">
            <a:avLst/>
          </a:prstGeom>
          <a:noFill/>
        </p:spPr>
        <p:txBody>
          <a:bodyPr wrap="square" lIns="90000" tIns="46800" rIns="90000" bIns="46800">
            <a:noAutofit/>
          </a:bodyPr>
          <a:lstStyle/>
          <a:p>
            <a:pPr algn="ctr">
              <a:lnSpc>
                <a:spcPct val="12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创业资源是指新创企业在创造价值的过程中需要的特定的资产</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4459942" y="409996"/>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创业资源</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pic>
        <p:nvPicPr>
          <p:cNvPr id="9" name="图片 8" descr="C:\Users\Administrator\Desktop\创业资源.jpg"/>
          <p:cNvPicPr/>
          <p:nvPr/>
        </p:nvPicPr>
        <p:blipFill>
          <a:blip r:embed="rId2" cstate="print">
            <a:extLst>
              <a:ext uri="{28A0092B-C50C-407E-A947-70E740481C1C}">
                <a14:useLocalDpi xmlns:a14="http://schemas.microsoft.com/office/drawing/2010/main" val="0"/>
              </a:ext>
            </a:extLst>
          </a:blip>
          <a:srcRect/>
          <a:stretch>
            <a:fillRect/>
          </a:stretch>
        </p:blipFill>
        <p:spPr>
          <a:xfrm>
            <a:off x="3144861" y="2632402"/>
            <a:ext cx="5902278" cy="3853557"/>
          </a:xfrm>
          <a:prstGeom prst="rect">
            <a:avLst/>
          </a:prstGeom>
          <a:noFill/>
          <a:ln>
            <a:noFill/>
          </a:ln>
        </p:spPr>
      </p:pic>
    </p:spTree>
    <p:extLst>
      <p:ext uri="{BB962C8B-B14F-4D97-AF65-F5344CB8AC3E}">
        <p14:creationId xmlns:p14="http://schemas.microsoft.com/office/powerpoint/2010/main" val="3241632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MH_Other_1"/>
          <p:cNvSpPr>
            <a:spLocks noChangeArrowheads="1"/>
          </p:cNvSpPr>
          <p:nvPr>
            <p:custDataLst>
              <p:tags r:id="rId2"/>
            </p:custDataLst>
          </p:nvPr>
        </p:nvSpPr>
        <p:spPr bwMode="auto">
          <a:xfrm>
            <a:off x="2784475" y="2327275"/>
            <a:ext cx="357188" cy="355600"/>
          </a:xfrm>
          <a:prstGeom prst="diamond">
            <a:avLst/>
          </a:prstGeom>
          <a:solidFill>
            <a:srgbClr val="CFED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76" name="MH_Other_2"/>
          <p:cNvSpPr>
            <a:spLocks noChangeArrowheads="1"/>
          </p:cNvSpPr>
          <p:nvPr>
            <p:custDataLst>
              <p:tags r:id="rId3"/>
            </p:custDataLst>
          </p:nvPr>
        </p:nvSpPr>
        <p:spPr bwMode="auto">
          <a:xfrm>
            <a:off x="2784475" y="2732089"/>
            <a:ext cx="357188" cy="357187"/>
          </a:xfrm>
          <a:prstGeom prst="diamond">
            <a:avLst/>
          </a:prstGeom>
          <a:solidFill>
            <a:srgbClr val="CFED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77" name="MH_Other_3"/>
          <p:cNvSpPr>
            <a:spLocks noChangeArrowheads="1"/>
          </p:cNvSpPr>
          <p:nvPr>
            <p:custDataLst>
              <p:tags r:id="rId4"/>
            </p:custDataLst>
          </p:nvPr>
        </p:nvSpPr>
        <p:spPr bwMode="auto">
          <a:xfrm>
            <a:off x="2990850" y="2530475"/>
            <a:ext cx="355600" cy="355600"/>
          </a:xfrm>
          <a:prstGeom prst="diamond">
            <a:avLst/>
          </a:prstGeom>
          <a:solidFill>
            <a:srgbClr val="95D7B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8" name="MH_Other_4"/>
          <p:cNvSpPr/>
          <p:nvPr>
            <p:custDataLst>
              <p:tags r:id="rId5"/>
            </p:custDataLst>
          </p:nvPr>
        </p:nvSpPr>
        <p:spPr>
          <a:xfrm>
            <a:off x="2400300" y="2198689"/>
            <a:ext cx="534988" cy="1019175"/>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79" name="MH_Other_5"/>
          <p:cNvSpPr>
            <a:spLocks/>
          </p:cNvSpPr>
          <p:nvPr>
            <p:custDataLst>
              <p:tags r:id="rId6"/>
            </p:custDataLst>
          </p:nvPr>
        </p:nvSpPr>
        <p:spPr bwMode="auto">
          <a:xfrm>
            <a:off x="2371725" y="2198689"/>
            <a:ext cx="509588" cy="1019175"/>
          </a:xfrm>
          <a:custGeom>
            <a:avLst/>
            <a:gdLst>
              <a:gd name="T0" fmla="*/ 36 w 1806862"/>
              <a:gd name="T1" fmla="*/ 0 h 3612822"/>
              <a:gd name="T2" fmla="*/ 143580 w 1806862"/>
              <a:gd name="T3" fmla="*/ 143580 h 3612822"/>
              <a:gd name="T4" fmla="*/ 36 w 1806862"/>
              <a:gd name="T5" fmla="*/ 287160 h 3612822"/>
              <a:gd name="T6" fmla="*/ 0 w 1806862"/>
              <a:gd name="T7" fmla="*/ 287124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76CB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A</a:t>
            </a:r>
            <a:endParaRPr lang="zh-CN" altLang="en-US" sz="2400" b="1">
              <a:solidFill>
                <a:srgbClr val="FFFFFF"/>
              </a:solidFill>
              <a:ea typeface="微软雅黑" panose="020B0503020204020204" pitchFamily="34" charset="-122"/>
            </a:endParaRPr>
          </a:p>
        </p:txBody>
      </p:sp>
      <p:sp>
        <p:nvSpPr>
          <p:cNvPr id="10" name="MH_Text_1"/>
          <p:cNvSpPr/>
          <p:nvPr>
            <p:custDataLst>
              <p:tags r:id="rId7"/>
            </p:custDataLst>
          </p:nvPr>
        </p:nvSpPr>
        <p:spPr>
          <a:xfrm>
            <a:off x="3363913" y="2699473"/>
            <a:ext cx="2578100" cy="1322388"/>
          </a:xfrm>
          <a:prstGeom prst="rect">
            <a:avLst/>
          </a:prstGeom>
          <a:noFill/>
        </p:spPr>
        <p:txBody>
          <a:bodyPr wrap="square" lIns="90000" tIns="46800" rIns="90000" bIns="46800">
            <a:noAutofit/>
          </a:bodyPr>
          <a:lstStyle/>
          <a:p>
            <a:pPr marL="285750" indent="-285750">
              <a:lnSpc>
                <a:spcPct val="120000"/>
              </a:lnSpc>
              <a:buFont typeface="Wingdings" panose="05000000000000000000" pitchFamily="2" charset="2"/>
              <a:buChar char="u"/>
            </a:pP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有形</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资产</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无形资产</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MH_SubTitle_1"/>
          <p:cNvSpPr/>
          <p:nvPr>
            <p:custDataLst>
              <p:tags r:id="rId8"/>
            </p:custDataLst>
          </p:nvPr>
        </p:nvSpPr>
        <p:spPr>
          <a:xfrm>
            <a:off x="3346450" y="1843088"/>
            <a:ext cx="2578100" cy="893762"/>
          </a:xfrm>
          <a:prstGeom prst="rect">
            <a:avLst/>
          </a:prstGeom>
        </p:spPr>
        <p:txBody>
          <a:bodyPr anchor="b">
            <a:normAutofit/>
          </a:bodyPr>
          <a:lstStyle/>
          <a:p>
            <a:pPr>
              <a:defRPr/>
            </a:pPr>
            <a:r>
              <a:rPr lang="zh-CN" altLang="en-US" sz="2400" b="1" dirty="0" smtClean="0">
                <a:solidFill>
                  <a:srgbClr val="76CBA6"/>
                </a:solidFill>
                <a:ea typeface="微软雅黑" panose="020B0503020204020204" pitchFamily="34" charset="-122"/>
              </a:rPr>
              <a:t>按照形态</a:t>
            </a:r>
            <a:endParaRPr lang="zh-CN" altLang="en-US" sz="2400" b="1" dirty="0">
              <a:solidFill>
                <a:srgbClr val="76CBA6"/>
              </a:solidFill>
              <a:ea typeface="微软雅黑" panose="020B0503020204020204" pitchFamily="34" charset="-122"/>
            </a:endParaRPr>
          </a:p>
        </p:txBody>
      </p:sp>
      <p:sp>
        <p:nvSpPr>
          <p:cNvPr id="3082" name="MH_Other_6"/>
          <p:cNvSpPr>
            <a:spLocks noChangeArrowheads="1"/>
          </p:cNvSpPr>
          <p:nvPr>
            <p:custDataLst>
              <p:tags r:id="rId9"/>
            </p:custDataLst>
          </p:nvPr>
        </p:nvSpPr>
        <p:spPr bwMode="auto">
          <a:xfrm>
            <a:off x="2784475" y="4408488"/>
            <a:ext cx="357188" cy="355600"/>
          </a:xfrm>
          <a:prstGeom prst="diamond">
            <a:avLst/>
          </a:prstGeom>
          <a:solidFill>
            <a:srgbClr val="D0EDF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83" name="MH_Other_7"/>
          <p:cNvSpPr>
            <a:spLocks noChangeArrowheads="1"/>
          </p:cNvSpPr>
          <p:nvPr>
            <p:custDataLst>
              <p:tags r:id="rId10"/>
            </p:custDataLst>
          </p:nvPr>
        </p:nvSpPr>
        <p:spPr bwMode="auto">
          <a:xfrm>
            <a:off x="2784475" y="4814888"/>
            <a:ext cx="357188" cy="355600"/>
          </a:xfrm>
          <a:prstGeom prst="diamond">
            <a:avLst/>
          </a:prstGeom>
          <a:solidFill>
            <a:srgbClr val="D0EDF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84" name="MH_Other_8"/>
          <p:cNvSpPr>
            <a:spLocks noChangeArrowheads="1"/>
          </p:cNvSpPr>
          <p:nvPr>
            <p:custDataLst>
              <p:tags r:id="rId11"/>
            </p:custDataLst>
          </p:nvPr>
        </p:nvSpPr>
        <p:spPr bwMode="auto">
          <a:xfrm>
            <a:off x="2990850" y="4611688"/>
            <a:ext cx="355600" cy="355600"/>
          </a:xfrm>
          <a:prstGeom prst="diamond">
            <a:avLst/>
          </a:prstGeom>
          <a:solidFill>
            <a:srgbClr val="9AD7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16" name="MH_Other_9"/>
          <p:cNvSpPr/>
          <p:nvPr>
            <p:custDataLst>
              <p:tags r:id="rId12"/>
            </p:custDataLst>
          </p:nvPr>
        </p:nvSpPr>
        <p:spPr>
          <a:xfrm>
            <a:off x="2400300" y="4281489"/>
            <a:ext cx="534988" cy="1017587"/>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86" name="MH_Other_10"/>
          <p:cNvSpPr>
            <a:spLocks/>
          </p:cNvSpPr>
          <p:nvPr>
            <p:custDataLst>
              <p:tags r:id="rId13"/>
            </p:custDataLst>
          </p:nvPr>
        </p:nvSpPr>
        <p:spPr bwMode="auto">
          <a:xfrm>
            <a:off x="2371725" y="4281489"/>
            <a:ext cx="509588" cy="1017587"/>
          </a:xfrm>
          <a:custGeom>
            <a:avLst/>
            <a:gdLst>
              <a:gd name="T0" fmla="*/ 36 w 1806862"/>
              <a:gd name="T1" fmla="*/ 0 h 3612822"/>
              <a:gd name="T2" fmla="*/ 143580 w 1806862"/>
              <a:gd name="T3" fmla="*/ 143356 h 3612822"/>
              <a:gd name="T4" fmla="*/ 36 w 1806862"/>
              <a:gd name="T5" fmla="*/ 286713 h 3612822"/>
              <a:gd name="T6" fmla="*/ 0 w 1806862"/>
              <a:gd name="T7" fmla="*/ 286677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68C6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C</a:t>
            </a:r>
            <a:endParaRPr lang="zh-CN" altLang="en-US" sz="2400" b="1">
              <a:solidFill>
                <a:srgbClr val="FFFFFF"/>
              </a:solidFill>
              <a:ea typeface="微软雅黑" panose="020B0503020204020204" pitchFamily="34" charset="-122"/>
            </a:endParaRPr>
          </a:p>
        </p:txBody>
      </p:sp>
      <p:sp>
        <p:nvSpPr>
          <p:cNvPr id="18" name="MH_Text_3"/>
          <p:cNvSpPr/>
          <p:nvPr>
            <p:custDataLst>
              <p:tags r:id="rId14"/>
            </p:custDataLst>
          </p:nvPr>
        </p:nvSpPr>
        <p:spPr>
          <a:xfrm>
            <a:off x="3346450" y="4764089"/>
            <a:ext cx="2578100" cy="1322387"/>
          </a:xfrm>
          <a:prstGeom prst="rect">
            <a:avLst/>
          </a:prstGeom>
          <a:noFill/>
        </p:spPr>
        <p:txBody>
          <a:bodyPr wrap="square" lIns="90000" tIns="46800" rIns="90000" bIns="46800">
            <a:noAutofit/>
          </a:bodyPr>
          <a:lstStyle/>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人力和技术</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资源</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财务资源</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生产</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经营性资源</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MH_SubTitle_3"/>
          <p:cNvSpPr/>
          <p:nvPr>
            <p:custDataLst>
              <p:tags r:id="rId15"/>
            </p:custDataLst>
          </p:nvPr>
        </p:nvSpPr>
        <p:spPr>
          <a:xfrm>
            <a:off x="3346450" y="3924301"/>
            <a:ext cx="2578100" cy="893763"/>
          </a:xfrm>
          <a:prstGeom prst="rect">
            <a:avLst/>
          </a:prstGeom>
        </p:spPr>
        <p:txBody>
          <a:bodyPr anchor="b">
            <a:normAutofit/>
          </a:bodyPr>
          <a:lstStyle/>
          <a:p>
            <a:pPr>
              <a:defRPr/>
            </a:pPr>
            <a:r>
              <a:rPr lang="zh-CN" altLang="en-US" sz="2400" b="1" dirty="0" smtClean="0">
                <a:solidFill>
                  <a:srgbClr val="68C6EA"/>
                </a:solidFill>
                <a:ea typeface="微软雅黑" panose="020B0503020204020204" pitchFamily="34" charset="-122"/>
              </a:rPr>
              <a:t>按照内容角度</a:t>
            </a:r>
            <a:endParaRPr lang="zh-CN" altLang="en-US" sz="2400" b="1" dirty="0">
              <a:solidFill>
                <a:srgbClr val="68C6EA"/>
              </a:solidFill>
              <a:ea typeface="微软雅黑" panose="020B0503020204020204" pitchFamily="34" charset="-122"/>
            </a:endParaRPr>
          </a:p>
        </p:txBody>
      </p:sp>
      <p:sp>
        <p:nvSpPr>
          <p:cNvPr id="3089" name="MH_Other_11"/>
          <p:cNvSpPr>
            <a:spLocks noChangeArrowheads="1"/>
          </p:cNvSpPr>
          <p:nvPr>
            <p:custDataLst>
              <p:tags r:id="rId16"/>
            </p:custDataLst>
          </p:nvPr>
        </p:nvSpPr>
        <p:spPr bwMode="auto">
          <a:xfrm>
            <a:off x="6737350" y="2327275"/>
            <a:ext cx="357188" cy="355600"/>
          </a:xfrm>
          <a:prstGeom prst="diamond">
            <a:avLst/>
          </a:prstGeom>
          <a:solidFill>
            <a:srgbClr val="FFDA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0" name="MH_Other_12"/>
          <p:cNvSpPr>
            <a:spLocks noChangeArrowheads="1"/>
          </p:cNvSpPr>
          <p:nvPr>
            <p:custDataLst>
              <p:tags r:id="rId17"/>
            </p:custDataLst>
          </p:nvPr>
        </p:nvSpPr>
        <p:spPr bwMode="auto">
          <a:xfrm>
            <a:off x="6737350" y="2732089"/>
            <a:ext cx="357188" cy="357187"/>
          </a:xfrm>
          <a:prstGeom prst="diamond">
            <a:avLst/>
          </a:prstGeom>
          <a:solidFill>
            <a:srgbClr val="FFDA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1" name="MH_Other_13"/>
          <p:cNvSpPr>
            <a:spLocks noChangeArrowheads="1"/>
          </p:cNvSpPr>
          <p:nvPr>
            <p:custDataLst>
              <p:tags r:id="rId18"/>
            </p:custDataLst>
          </p:nvPr>
        </p:nvSpPr>
        <p:spPr bwMode="auto">
          <a:xfrm>
            <a:off x="6943725" y="2530475"/>
            <a:ext cx="355600" cy="355600"/>
          </a:xfrm>
          <a:prstGeom prst="diamond">
            <a:avLst/>
          </a:prstGeom>
          <a:solidFill>
            <a:srgbClr val="FFA09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24" name="MH_Other_14"/>
          <p:cNvSpPr/>
          <p:nvPr>
            <p:custDataLst>
              <p:tags r:id="rId19"/>
            </p:custDataLst>
          </p:nvPr>
        </p:nvSpPr>
        <p:spPr>
          <a:xfrm>
            <a:off x="6353175" y="2198689"/>
            <a:ext cx="534988" cy="1019175"/>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93" name="MH_Other_15"/>
          <p:cNvSpPr>
            <a:spLocks/>
          </p:cNvSpPr>
          <p:nvPr>
            <p:custDataLst>
              <p:tags r:id="rId20"/>
            </p:custDataLst>
          </p:nvPr>
        </p:nvSpPr>
        <p:spPr bwMode="auto">
          <a:xfrm>
            <a:off x="6324600" y="2198689"/>
            <a:ext cx="509588" cy="1019175"/>
          </a:xfrm>
          <a:custGeom>
            <a:avLst/>
            <a:gdLst>
              <a:gd name="T0" fmla="*/ 36 w 1806862"/>
              <a:gd name="T1" fmla="*/ 0 h 3612822"/>
              <a:gd name="T2" fmla="*/ 143580 w 1806862"/>
              <a:gd name="T3" fmla="*/ 143580 h 3612822"/>
              <a:gd name="T4" fmla="*/ 36 w 1806862"/>
              <a:gd name="T5" fmla="*/ 287160 h 3612822"/>
              <a:gd name="T6" fmla="*/ 0 w 1806862"/>
              <a:gd name="T7" fmla="*/ 287124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FF6B5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B</a:t>
            </a:r>
            <a:endParaRPr lang="zh-CN" altLang="en-US" sz="2400" b="1">
              <a:solidFill>
                <a:srgbClr val="FFFFFF"/>
              </a:solidFill>
              <a:ea typeface="微软雅黑" panose="020B0503020204020204" pitchFamily="34" charset="-122"/>
            </a:endParaRPr>
          </a:p>
        </p:txBody>
      </p:sp>
      <p:sp>
        <p:nvSpPr>
          <p:cNvPr id="26" name="MH_Text_2"/>
          <p:cNvSpPr/>
          <p:nvPr>
            <p:custDataLst>
              <p:tags r:id="rId21"/>
            </p:custDataLst>
          </p:nvPr>
        </p:nvSpPr>
        <p:spPr>
          <a:xfrm>
            <a:off x="7299325" y="2682875"/>
            <a:ext cx="2578100" cy="1282700"/>
          </a:xfrm>
          <a:prstGeom prst="rect">
            <a:avLst/>
          </a:prstGeom>
          <a:noFill/>
        </p:spPr>
        <p:txBody>
          <a:bodyPr wrap="square" lIns="90000" tIns="46800" rIns="90000" bIns="46800">
            <a:noAutofit/>
          </a:bodyPr>
          <a:lstStyle/>
          <a:p>
            <a:pPr marL="285750" indent="-285750">
              <a:lnSpc>
                <a:spcPct val="120000"/>
              </a:lnSpc>
              <a:buFont typeface="Wingdings" panose="05000000000000000000" pitchFamily="2" charset="2"/>
              <a:buChar char="u"/>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直接资源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间接资源</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MH_SubTitle_2"/>
          <p:cNvSpPr/>
          <p:nvPr>
            <p:custDataLst>
              <p:tags r:id="rId22"/>
            </p:custDataLst>
          </p:nvPr>
        </p:nvSpPr>
        <p:spPr>
          <a:xfrm>
            <a:off x="7299325" y="1843088"/>
            <a:ext cx="2578100" cy="893762"/>
          </a:xfrm>
          <a:prstGeom prst="rect">
            <a:avLst/>
          </a:prstGeom>
        </p:spPr>
        <p:txBody>
          <a:bodyPr anchor="b">
            <a:normAutofit/>
          </a:bodyPr>
          <a:lstStyle/>
          <a:p>
            <a:pPr>
              <a:defRPr/>
            </a:pPr>
            <a:r>
              <a:rPr lang="zh-CN" altLang="en-US" sz="2400" b="1" dirty="0" smtClean="0">
                <a:solidFill>
                  <a:srgbClr val="FF6B55"/>
                </a:solidFill>
                <a:ea typeface="微软雅黑" panose="020B0503020204020204" pitchFamily="34" charset="-122"/>
              </a:rPr>
              <a:t>按照利用角度</a:t>
            </a:r>
            <a:endParaRPr lang="zh-CN" altLang="en-US" sz="2400" b="1" dirty="0">
              <a:solidFill>
                <a:srgbClr val="FF6B55"/>
              </a:solidFill>
              <a:ea typeface="微软雅黑" panose="020B0503020204020204" pitchFamily="34" charset="-122"/>
            </a:endParaRPr>
          </a:p>
        </p:txBody>
      </p:sp>
      <p:sp>
        <p:nvSpPr>
          <p:cNvPr id="3096" name="MH_Other_16"/>
          <p:cNvSpPr>
            <a:spLocks noChangeArrowheads="1"/>
          </p:cNvSpPr>
          <p:nvPr>
            <p:custDataLst>
              <p:tags r:id="rId23"/>
            </p:custDataLst>
          </p:nvPr>
        </p:nvSpPr>
        <p:spPr bwMode="auto">
          <a:xfrm>
            <a:off x="6737350" y="4408488"/>
            <a:ext cx="357188" cy="355600"/>
          </a:xfrm>
          <a:prstGeom prst="diamond">
            <a:avLst/>
          </a:prstGeom>
          <a:solidFill>
            <a:srgbClr val="FEEA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7" name="MH_Other_17"/>
          <p:cNvSpPr>
            <a:spLocks noChangeArrowheads="1"/>
          </p:cNvSpPr>
          <p:nvPr>
            <p:custDataLst>
              <p:tags r:id="rId24"/>
            </p:custDataLst>
          </p:nvPr>
        </p:nvSpPr>
        <p:spPr bwMode="auto">
          <a:xfrm>
            <a:off x="6737350" y="4814888"/>
            <a:ext cx="357188" cy="355600"/>
          </a:xfrm>
          <a:prstGeom prst="diamond">
            <a:avLst/>
          </a:prstGeom>
          <a:solidFill>
            <a:srgbClr val="FEEA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8" name="MH_Other_18"/>
          <p:cNvSpPr>
            <a:spLocks noChangeArrowheads="1"/>
          </p:cNvSpPr>
          <p:nvPr>
            <p:custDataLst>
              <p:tags r:id="rId25"/>
            </p:custDataLst>
          </p:nvPr>
        </p:nvSpPr>
        <p:spPr bwMode="auto">
          <a:xfrm>
            <a:off x="6943725" y="4611688"/>
            <a:ext cx="355600" cy="355600"/>
          </a:xfrm>
          <a:prstGeom prst="diamond">
            <a:avLst/>
          </a:prstGeom>
          <a:solidFill>
            <a:srgbClr val="FDD56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2" name="MH_Other_19"/>
          <p:cNvSpPr/>
          <p:nvPr>
            <p:custDataLst>
              <p:tags r:id="rId26"/>
            </p:custDataLst>
          </p:nvPr>
        </p:nvSpPr>
        <p:spPr>
          <a:xfrm>
            <a:off x="6353175" y="4281489"/>
            <a:ext cx="534988" cy="1017587"/>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4">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100" name="MH_Other_20"/>
          <p:cNvSpPr>
            <a:spLocks/>
          </p:cNvSpPr>
          <p:nvPr>
            <p:custDataLst>
              <p:tags r:id="rId27"/>
            </p:custDataLst>
          </p:nvPr>
        </p:nvSpPr>
        <p:spPr bwMode="auto">
          <a:xfrm>
            <a:off x="6324600" y="4281489"/>
            <a:ext cx="509588" cy="1017587"/>
          </a:xfrm>
          <a:custGeom>
            <a:avLst/>
            <a:gdLst>
              <a:gd name="T0" fmla="*/ 36 w 1806862"/>
              <a:gd name="T1" fmla="*/ 0 h 3612822"/>
              <a:gd name="T2" fmla="*/ 143580 w 1806862"/>
              <a:gd name="T3" fmla="*/ 143356 h 3612822"/>
              <a:gd name="T4" fmla="*/ 36 w 1806862"/>
              <a:gd name="T5" fmla="*/ 286713 h 3612822"/>
              <a:gd name="T6" fmla="*/ 0 w 1806862"/>
              <a:gd name="T7" fmla="*/ 286677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FCC22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D</a:t>
            </a:r>
            <a:endParaRPr lang="zh-CN" altLang="en-US" sz="2400" b="1">
              <a:solidFill>
                <a:srgbClr val="FFFFFF"/>
              </a:solidFill>
              <a:ea typeface="微软雅黑" panose="020B0503020204020204" pitchFamily="34" charset="-122"/>
            </a:endParaRPr>
          </a:p>
        </p:txBody>
      </p:sp>
      <p:sp>
        <p:nvSpPr>
          <p:cNvPr id="34" name="MH_Text_4"/>
          <p:cNvSpPr/>
          <p:nvPr>
            <p:custDataLst>
              <p:tags r:id="rId28"/>
            </p:custDataLst>
          </p:nvPr>
        </p:nvSpPr>
        <p:spPr>
          <a:xfrm>
            <a:off x="7299325" y="4764089"/>
            <a:ext cx="2578100" cy="1322387"/>
          </a:xfrm>
          <a:prstGeom prst="rect">
            <a:avLst/>
          </a:prstGeom>
          <a:noFill/>
        </p:spPr>
        <p:txBody>
          <a:bodyPr wrap="square" lIns="90000" tIns="46800" rIns="90000" bIns="46800">
            <a:noAutofit/>
          </a:bodyPr>
          <a:lstStyle/>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自有</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资源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外部</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资源</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MH_SubTitle_4"/>
          <p:cNvSpPr/>
          <p:nvPr>
            <p:custDataLst>
              <p:tags r:id="rId29"/>
            </p:custDataLst>
          </p:nvPr>
        </p:nvSpPr>
        <p:spPr>
          <a:xfrm>
            <a:off x="7353300" y="3841750"/>
            <a:ext cx="3043237" cy="893763"/>
          </a:xfrm>
          <a:prstGeom prst="rect">
            <a:avLst/>
          </a:prstGeom>
        </p:spPr>
        <p:txBody>
          <a:bodyPr anchor="b">
            <a:normAutofit/>
          </a:bodyPr>
          <a:lstStyle/>
          <a:p>
            <a:pPr>
              <a:defRPr/>
            </a:pPr>
            <a:r>
              <a:rPr lang="zh-CN" altLang="en-US" sz="2400" b="1" dirty="0" smtClean="0">
                <a:solidFill>
                  <a:srgbClr val="FCC225"/>
                </a:solidFill>
                <a:ea typeface="微软雅黑" panose="020B0503020204020204" pitchFamily="34" charset="-122"/>
              </a:rPr>
              <a:t>按照控制主体角度</a:t>
            </a:r>
            <a:endParaRPr lang="zh-CN" altLang="en-US" sz="2400" b="1" dirty="0">
              <a:solidFill>
                <a:srgbClr val="FCC225"/>
              </a:solidFill>
              <a:ea typeface="微软雅黑" panose="020B0503020204020204" pitchFamily="34" charset="-122"/>
            </a:endParaRPr>
          </a:p>
        </p:txBody>
      </p:sp>
      <p:sp>
        <p:nvSpPr>
          <p:cNvPr id="33" name="MH_PageTitle"/>
          <p:cNvSpPr>
            <a:spLocks noGrp="1"/>
          </p:cNvSpPr>
          <p:nvPr>
            <p:ph type="title"/>
            <p:custDataLst>
              <p:tags r:id="rId30"/>
            </p:custDataLst>
          </p:nvPr>
        </p:nvSpPr>
        <p:spPr>
          <a:xfrm>
            <a:off x="858839" y="655860"/>
            <a:ext cx="10515600" cy="590931"/>
          </a:xfr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cs typeface="+mn-cs"/>
              </a:rPr>
              <a:t>创业资源的分类</a:t>
            </a:r>
          </a:p>
        </p:txBody>
      </p:sp>
    </p:spTree>
    <p:custDataLst>
      <p:tags r:id="rId1"/>
    </p:custDataLst>
    <p:extLst>
      <p:ext uri="{BB962C8B-B14F-4D97-AF65-F5344CB8AC3E}">
        <p14:creationId xmlns:p14="http://schemas.microsoft.com/office/powerpoint/2010/main" val="3120688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电子商务平台选择</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746287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293659"/>
            <a:ext cx="12192000" cy="179294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2141970" y="5879271"/>
            <a:ext cx="8706139" cy="978729"/>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阿里巴巴国际站（</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www.alibaba.com)</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是帮助中小企业拓展国际贸易的出口营销推广服务，它基于全球领先的企业间电子商务网站阿里巴巴国际站贸易平台，通过向海外买家展示、推广供应商的企业和产品，进而获得贸易商机和订单，是出口企业拓展国际贸易的首选网络平台</a:t>
            </a:r>
            <a:endParaRPr lang="en-US" sz="16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阿里巴巴</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1975715" y="1920622"/>
            <a:ext cx="8525825" cy="3730049"/>
          </a:xfrm>
          <a:prstGeom prst="rect">
            <a:avLst/>
          </a:prstGeom>
        </p:spPr>
      </p:pic>
    </p:spTree>
    <p:extLst>
      <p:ext uri="{BB962C8B-B14F-4D97-AF65-F5344CB8AC3E}">
        <p14:creationId xmlns:p14="http://schemas.microsoft.com/office/powerpoint/2010/main" val="2865040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7"/>
          <p:cNvGrpSpPr/>
          <p:nvPr/>
        </p:nvGrpSpPr>
        <p:grpSpPr>
          <a:xfrm>
            <a:off x="3046687" y="3223176"/>
            <a:ext cx="2860104" cy="2471063"/>
            <a:chOff x="2285015" y="2000246"/>
            <a:chExt cx="2145078" cy="1853297"/>
          </a:xfrm>
        </p:grpSpPr>
        <p:cxnSp>
          <p:nvCxnSpPr>
            <p:cNvPr id="10" name="Straight Connector 34"/>
            <p:cNvCxnSpPr>
              <a:stCxn id="12"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12" name="Isosceles Triangle 7"/>
              <p:cNvSpPr/>
              <p:nvPr/>
            </p:nvSpPr>
            <p:spPr>
              <a:xfrm>
                <a:off x="2285015" y="2004337"/>
                <a:ext cx="2145078" cy="184920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3" name="AutoShape 112"/>
              <p:cNvSpPr>
                <a:spLocks/>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14" name="Rectangle 39"/>
              <p:cNvSpPr/>
              <p:nvPr/>
            </p:nvSpPr>
            <p:spPr>
              <a:xfrm>
                <a:off x="2976648" y="3429006"/>
                <a:ext cx="600164" cy="346249"/>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Open Sans" pitchFamily="34" charset="0"/>
                  </a:rPr>
                  <a:t>优点</a:t>
                </a:r>
                <a:endParaRPr lang="en-US" sz="2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15" name="Group 46"/>
          <p:cNvGrpSpPr/>
          <p:nvPr/>
        </p:nvGrpSpPr>
        <p:grpSpPr>
          <a:xfrm>
            <a:off x="6096000" y="3223177"/>
            <a:ext cx="2860104" cy="2471061"/>
            <a:chOff x="4572000" y="2000247"/>
            <a:chExt cx="2145078" cy="1853296"/>
          </a:xfrm>
        </p:grpSpPr>
        <p:cxnSp>
          <p:nvCxnSpPr>
            <p:cNvPr id="16" name="Straight Connector 38"/>
            <p:cNvCxnSpPr>
              <a:stCxn id="18"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8" name="Isosceles Triangle 9"/>
              <p:cNvSpPr/>
              <p:nvPr/>
            </p:nvSpPr>
            <p:spPr>
              <a:xfrm>
                <a:off x="4572000" y="2004337"/>
                <a:ext cx="2145078" cy="1849206"/>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9" name="AutoShape 59"/>
              <p:cNvSpPr>
                <a:spLocks/>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0" name="Rectangle 40"/>
              <p:cNvSpPr/>
              <p:nvPr/>
            </p:nvSpPr>
            <p:spPr>
              <a:xfrm>
                <a:off x="5350343" y="3429006"/>
                <a:ext cx="600164" cy="346249"/>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Open Sans" pitchFamily="34" charset="0"/>
                  </a:rPr>
                  <a:t>缺点</a:t>
                </a:r>
                <a:endParaRPr lang="en-US" sz="2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22" name="Group 32"/>
          <p:cNvGrpSpPr/>
          <p:nvPr/>
        </p:nvGrpSpPr>
        <p:grpSpPr>
          <a:xfrm>
            <a:off x="5238744" y="4402157"/>
            <a:ext cx="1501467" cy="1294368"/>
            <a:chOff x="3929058" y="2884482"/>
            <a:chExt cx="1126100" cy="970776"/>
          </a:xfrm>
        </p:grpSpPr>
        <p:sp>
          <p:nvSpPr>
            <p:cNvPr id="25" name="Isosceles Triangle 8"/>
            <p:cNvSpPr/>
            <p:nvPr/>
          </p:nvSpPr>
          <p:spPr>
            <a:xfrm>
              <a:off x="3929058" y="2884482"/>
              <a:ext cx="1126100" cy="970776"/>
            </a:xfrm>
            <a:prstGeom prst="triangl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grpSp>
          <p:nvGrpSpPr>
            <p:cNvPr id="26" name="Group 26"/>
            <p:cNvGrpSpPr/>
            <p:nvPr/>
          </p:nvGrpSpPr>
          <p:grpSpPr>
            <a:xfrm>
              <a:off x="4286248" y="3429006"/>
              <a:ext cx="366051" cy="297846"/>
              <a:chOff x="7730164" y="3530664"/>
              <a:chExt cx="366051" cy="297846"/>
            </a:xfrm>
            <a:solidFill>
              <a:schemeClr val="bg1"/>
            </a:solidFill>
          </p:grpSpPr>
          <p:sp>
            <p:nvSpPr>
              <p:cNvPr id="27" name="AutoShape 5"/>
              <p:cNvSpPr>
                <a:spLocks/>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8" name="AutoShape 6"/>
              <p:cNvSpPr>
                <a:spLocks/>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1" name="Rectangle 43"/>
          <p:cNvSpPr/>
          <p:nvPr/>
        </p:nvSpPr>
        <p:spPr>
          <a:xfrm>
            <a:off x="651915" y="3065007"/>
            <a:ext cx="2190765" cy="1169038"/>
          </a:xfrm>
          <a:prstGeom prst="rect">
            <a:avLst/>
          </a:prstGeom>
        </p:spPr>
        <p:txBody>
          <a:bodyPr wrap="square">
            <a:spAutoFit/>
          </a:bodyPr>
          <a:lstStyle/>
          <a:p>
            <a:pPr>
              <a:lnSpc>
                <a:spcPct val="120000"/>
              </a:lnSpc>
            </a:pP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知名度高，品牌多，拥有海量客户资源</a:t>
            </a:r>
            <a:endParaRPr lang="ms-MY" sz="20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4" name="Rectangle 45"/>
          <p:cNvSpPr/>
          <p:nvPr/>
        </p:nvSpPr>
        <p:spPr>
          <a:xfrm>
            <a:off x="9290773" y="3033716"/>
            <a:ext cx="2190765" cy="830997"/>
          </a:xfrm>
          <a:prstGeom prst="rect">
            <a:avLst/>
          </a:prstGeom>
        </p:spPr>
        <p:txBody>
          <a:bodyPr wrap="square">
            <a:spAutoFit/>
          </a:bodyPr>
          <a:lstStyle/>
          <a:p>
            <a:pPr algn="r">
              <a:lnSpc>
                <a:spcPct val="120000"/>
              </a:lnSpc>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入驻费用较高，商机获取较少</a:t>
            </a:r>
            <a:endParaRPr lang="ms-MY" sz="20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pic>
        <p:nvPicPr>
          <p:cNvPr id="2" name="图片 1">
            <a:extLst>
              <a:ext uri="{FF2B5EF4-FFF2-40B4-BE49-F238E27FC236}">
                <a16:creationId xmlns:a16="http://schemas.microsoft.com/office/drawing/2014/main" id="{54864FAC-ABEA-4B39-9BF5-BD239E467F07}"/>
              </a:ext>
            </a:extLst>
          </p:cNvPr>
          <p:cNvPicPr>
            <a:picLocks noChangeAspect="1"/>
          </p:cNvPicPr>
          <p:nvPr/>
        </p:nvPicPr>
        <p:blipFill>
          <a:blip r:embed="rId2"/>
          <a:stretch>
            <a:fillRect/>
          </a:stretch>
        </p:blipFill>
        <p:spPr>
          <a:xfrm>
            <a:off x="9479981" y="5609995"/>
            <a:ext cx="2190765" cy="656118"/>
          </a:xfrm>
          <a:prstGeom prst="rect">
            <a:avLst/>
          </a:prstGeom>
        </p:spPr>
      </p:pic>
      <p:sp>
        <p:nvSpPr>
          <p:cNvPr id="36" name="文本框 35"/>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阿里巴巴</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4845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 y="1643143"/>
            <a:ext cx="12192001" cy="332161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p:cNvGrpSpPr/>
          <p:nvPr/>
        </p:nvGrpSpPr>
        <p:grpSpPr>
          <a:xfrm>
            <a:off x="1216339" y="1960878"/>
            <a:ext cx="2810972" cy="2778426"/>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1519" t="18675" r="2994" b="18675"/>
            <a:stretch>
              <a:fillRect/>
            </a:stretch>
          </p:blipFill>
          <p:spPr>
            <a:xfrm>
              <a:off x="2138399" y="-4515610"/>
              <a:ext cx="2810972" cy="1383223"/>
            </a:xfrm>
            <a:custGeom>
              <a:avLst/>
              <a:gdLst>
                <a:gd name="connsiteX0" fmla="*/ 0 w 2810972"/>
                <a:gd name="connsiteY0" fmla="*/ 0 h 1383223"/>
                <a:gd name="connsiteX1" fmla="*/ 2810972 w 2810972"/>
                <a:gd name="connsiteY1" fmla="*/ 0 h 1383223"/>
                <a:gd name="connsiteX2" fmla="*/ 2810972 w 2810972"/>
                <a:gd name="connsiteY2" fmla="*/ 1383223 h 1383223"/>
                <a:gd name="connsiteX3" fmla="*/ 0 w 2810972"/>
                <a:gd name="connsiteY3" fmla="*/ 1383223 h 1383223"/>
              </a:gdLst>
              <a:ahLst/>
              <a:cxnLst>
                <a:cxn ang="0">
                  <a:pos x="connsiteX0" y="connsiteY0"/>
                </a:cxn>
                <a:cxn ang="0">
                  <a:pos x="connsiteX1" y="connsiteY1"/>
                </a:cxn>
                <a:cxn ang="0">
                  <a:pos x="connsiteX2" y="connsiteY2"/>
                </a:cxn>
                <a:cxn ang="0">
                  <a:pos x="connsiteX3" y="connsiteY3"/>
                </a:cxn>
              </a:cxnLst>
              <a:rect l="l" t="t" r="r" b="b"/>
              <a:pathLst>
                <a:path w="2810972" h="1383223">
                  <a:moveTo>
                    <a:pt x="0" y="0"/>
                  </a:moveTo>
                  <a:lnTo>
                    <a:pt x="2810972" y="0"/>
                  </a:lnTo>
                  <a:lnTo>
                    <a:pt x="2810972" y="1383223"/>
                  </a:lnTo>
                  <a:lnTo>
                    <a:pt x="0" y="1383223"/>
                  </a:lnTo>
                  <a:close/>
                </a:path>
              </a:pathLst>
            </a:custGeom>
          </p:spPr>
        </p:pic>
      </p:grpSp>
      <p:grpSp>
        <p:nvGrpSpPr>
          <p:cNvPr id="10" name="组合 9"/>
          <p:cNvGrpSpPr/>
          <p:nvPr/>
        </p:nvGrpSpPr>
        <p:grpSpPr>
          <a:xfrm>
            <a:off x="4514430" y="1960878"/>
            <a:ext cx="2810972" cy="2778426"/>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b="49867"/>
            <a:stretch>
              <a:fillRect/>
            </a:stretch>
          </p:blipFill>
          <p:spPr>
            <a:xfrm>
              <a:off x="-3491051" y="4540907"/>
              <a:ext cx="2794898" cy="1401167"/>
            </a:xfrm>
            <a:custGeom>
              <a:avLst/>
              <a:gdLst>
                <a:gd name="connsiteX0" fmla="*/ 0 w 2771054"/>
                <a:gd name="connsiteY0" fmla="*/ 0 h 1389213"/>
                <a:gd name="connsiteX1" fmla="*/ 2771054 w 2771054"/>
                <a:gd name="connsiteY1" fmla="*/ 0 h 1389213"/>
                <a:gd name="connsiteX2" fmla="*/ 2771054 w 2771054"/>
                <a:gd name="connsiteY2" fmla="*/ 1389213 h 1389213"/>
                <a:gd name="connsiteX3" fmla="*/ 0 w 2771054"/>
                <a:gd name="connsiteY3" fmla="*/ 1389213 h 1389213"/>
              </a:gdLst>
              <a:ahLst/>
              <a:cxnLst>
                <a:cxn ang="0">
                  <a:pos x="connsiteX0" y="connsiteY0"/>
                </a:cxn>
                <a:cxn ang="0">
                  <a:pos x="connsiteX1" y="connsiteY1"/>
                </a:cxn>
                <a:cxn ang="0">
                  <a:pos x="connsiteX2" y="connsiteY2"/>
                </a:cxn>
                <a:cxn ang="0">
                  <a:pos x="connsiteX3" y="connsiteY3"/>
                </a:cxn>
              </a:cxnLst>
              <a:rect l="l" t="t" r="r" b="b"/>
              <a:pathLst>
                <a:path w="2771054" h="1389213">
                  <a:moveTo>
                    <a:pt x="0" y="0"/>
                  </a:moveTo>
                  <a:lnTo>
                    <a:pt x="2771054" y="0"/>
                  </a:lnTo>
                  <a:lnTo>
                    <a:pt x="2771054" y="1389213"/>
                  </a:lnTo>
                  <a:lnTo>
                    <a:pt x="0" y="1389213"/>
                  </a:lnTo>
                  <a:close/>
                </a:path>
              </a:pathLst>
            </a:custGeom>
          </p:spPr>
        </p:pic>
      </p:grpSp>
      <p:grpSp>
        <p:nvGrpSpPr>
          <p:cNvPr id="13" name="组合 12"/>
          <p:cNvGrpSpPr/>
          <p:nvPr/>
        </p:nvGrpSpPr>
        <p:grpSpPr>
          <a:xfrm>
            <a:off x="7832181" y="1960878"/>
            <a:ext cx="2810972" cy="2778426"/>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l="2282" t="27373" r="2282" b="27373"/>
            <a:stretch>
              <a:fillRect/>
            </a:stretch>
          </p:blipFill>
          <p:spPr>
            <a:xfrm>
              <a:off x="-3518975" y="3327394"/>
              <a:ext cx="2810972" cy="1399535"/>
            </a:xfrm>
            <a:custGeom>
              <a:avLst/>
              <a:gdLst>
                <a:gd name="connsiteX0" fmla="*/ 0 w 2810972"/>
                <a:gd name="connsiteY0" fmla="*/ 0 h 1399535"/>
                <a:gd name="connsiteX1" fmla="*/ 2810972 w 2810972"/>
                <a:gd name="connsiteY1" fmla="*/ 0 h 1399535"/>
                <a:gd name="connsiteX2" fmla="*/ 2810972 w 2810972"/>
                <a:gd name="connsiteY2" fmla="*/ 1399535 h 1399535"/>
                <a:gd name="connsiteX3" fmla="*/ 0 w 2810972"/>
                <a:gd name="connsiteY3" fmla="*/ 1399535 h 1399535"/>
              </a:gdLst>
              <a:ahLst/>
              <a:cxnLst>
                <a:cxn ang="0">
                  <a:pos x="connsiteX0" y="connsiteY0"/>
                </a:cxn>
                <a:cxn ang="0">
                  <a:pos x="connsiteX1" y="connsiteY1"/>
                </a:cxn>
                <a:cxn ang="0">
                  <a:pos x="connsiteX2" y="connsiteY2"/>
                </a:cxn>
                <a:cxn ang="0">
                  <a:pos x="connsiteX3" y="connsiteY3"/>
                </a:cxn>
              </a:cxnLst>
              <a:rect l="l" t="t" r="r" b="b"/>
              <a:pathLst>
                <a:path w="2810972" h="1399535">
                  <a:moveTo>
                    <a:pt x="0" y="0"/>
                  </a:moveTo>
                  <a:lnTo>
                    <a:pt x="2810972" y="0"/>
                  </a:lnTo>
                  <a:lnTo>
                    <a:pt x="2810972" y="1399535"/>
                  </a:lnTo>
                  <a:lnTo>
                    <a:pt x="0" y="1399535"/>
                  </a:lnTo>
                  <a:close/>
                </a:path>
              </a:pathLst>
            </a:custGeom>
          </p:spPr>
        </p:pic>
      </p:grpSp>
      <p:sp>
        <p:nvSpPr>
          <p:cNvPr id="18" name="文本框 17"/>
          <p:cNvSpPr txBox="1"/>
          <p:nvPr/>
        </p:nvSpPr>
        <p:spPr>
          <a:xfrm>
            <a:off x="1216337" y="3475265"/>
            <a:ext cx="3058567" cy="1249188"/>
          </a:xfrm>
          <a:prstGeom prst="rect">
            <a:avLst/>
          </a:prstGeom>
        </p:spPr>
        <p:txBody>
          <a:bodyPr wrap="square">
            <a:spAutoFit/>
          </a:bodyPr>
          <a:lstStyle>
            <a:defPPr>
              <a:defRPr lang="zh-CN"/>
            </a:defPPr>
            <a:lvl1pPr>
              <a:lnSpc>
                <a:spcPct val="120000"/>
              </a:lnSpc>
              <a:defRPr sz="200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sz="1600" dirty="0"/>
              <a:t>目前是中国购物网站中成交量最高的一个网站。淘宝网拥有过亿用户，而且开通了海外淘等一系列便民购物服务</a:t>
            </a:r>
            <a:endParaRPr lang="zh-CN" altLang="en-US" sz="1600" dirty="0"/>
          </a:p>
        </p:txBody>
      </p:sp>
      <p:sp>
        <p:nvSpPr>
          <p:cNvPr id="25" name="文本框 24"/>
          <p:cNvSpPr txBox="1"/>
          <p:nvPr/>
        </p:nvSpPr>
        <p:spPr>
          <a:xfrm>
            <a:off x="1216337" y="5235142"/>
            <a:ext cx="8762100" cy="830997"/>
          </a:xfrm>
          <a:prstGeom prst="rect">
            <a:avLst/>
          </a:prstGeom>
          <a:noFill/>
        </p:spPr>
        <p:txBody>
          <a:bodyPr wrap="square" rtlCol="0">
            <a:spAutoFit/>
          </a:bodyPr>
          <a:lstStyle>
            <a:defPPr>
              <a:defRPr lang="zh-CN"/>
            </a:defPPr>
            <a:lvl1pPr>
              <a:defRPr sz="2400">
                <a:solidFill>
                  <a:srgbClr val="A5779E"/>
                </a:solidFill>
                <a:latin typeface="微软雅黑" panose="020B0503020204020204" pitchFamily="34" charset="-122"/>
                <a:ea typeface="微软雅黑" panose="020B0503020204020204" pitchFamily="34" charset="-122"/>
              </a:defRPr>
            </a:lvl1pPr>
          </a:lstStyle>
          <a:p>
            <a:r>
              <a:rPr lang="zh-CN" altLang="zh-CN" b="1" dirty="0"/>
              <a:t>优点：买卖环节简单，忠实客户</a:t>
            </a:r>
            <a:r>
              <a:rPr lang="zh-CN" altLang="zh-CN" b="1" dirty="0"/>
              <a:t>多</a:t>
            </a:r>
            <a:endParaRPr lang="zh-CN" altLang="zh-CN" b="1" dirty="0"/>
          </a:p>
          <a:p>
            <a:r>
              <a:rPr lang="zh-CN" altLang="zh-CN" b="1" dirty="0"/>
              <a:t>缺点：商品质量无法保证，商品特色不明显</a:t>
            </a:r>
            <a:endParaRPr lang="zh-CN" altLang="en-US" b="1" dirty="0"/>
          </a:p>
        </p:txBody>
      </p:sp>
      <p:sp>
        <p:nvSpPr>
          <p:cNvPr id="26" name="文本框 25"/>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淘宝</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4534090" y="3475265"/>
            <a:ext cx="2791312" cy="978729"/>
          </a:xfrm>
          <a:prstGeom prst="rect">
            <a:avLst/>
          </a:prstGeom>
        </p:spPr>
        <p:txBody>
          <a:bodyPr wrap="square">
            <a:spAutoFit/>
          </a:bodyPr>
          <a:lstStyle/>
          <a:p>
            <a:pP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淘宝拥有支付宝支付功能，并推出多种消费活动，吸引大量年轻人消费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 name="矩形 2"/>
          <p:cNvSpPr/>
          <p:nvPr/>
        </p:nvSpPr>
        <p:spPr>
          <a:xfrm>
            <a:off x="7874445" y="3622997"/>
            <a:ext cx="2802324" cy="683264"/>
          </a:xfrm>
          <a:prstGeom prst="rect">
            <a:avLst/>
          </a:prstGeom>
        </p:spPr>
        <p:txBody>
          <a:bodyPr wrap="square">
            <a:spAutoFit/>
          </a:bodyPr>
          <a:lstStyle/>
          <a:p>
            <a:pPr>
              <a:lnSpc>
                <a:spcPct val="120000"/>
              </a:lnSpc>
            </a:pP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淘宝的便捷、自由、丰富，让它成为电商中的佼佼者</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1040239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FF6E55"/>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3499604" y="888838"/>
            <a:ext cx="5192792" cy="1044412"/>
          </a:xfrm>
          <a:prstGeom prst="rect">
            <a:avLst/>
          </a:prstGeom>
          <a:solidFill>
            <a:schemeClr val="accent4">
              <a:lumMod val="20000"/>
              <a:lumOff val="8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www.taobao.com</a:t>
            </a:r>
          </a:p>
        </p:txBody>
      </p:sp>
      <p:pic>
        <p:nvPicPr>
          <p:cNvPr id="2" name="图片 1">
            <a:extLst>
              <a:ext uri="{FF2B5EF4-FFF2-40B4-BE49-F238E27FC236}">
                <a16:creationId xmlns:a16="http://schemas.microsoft.com/office/drawing/2014/main" id="{D2999217-380F-4D5A-A073-7A113A3BC1AB}"/>
              </a:ext>
            </a:extLst>
          </p:cNvPr>
          <p:cNvPicPr>
            <a:picLocks noChangeAspect="1"/>
          </p:cNvPicPr>
          <p:nvPr/>
        </p:nvPicPr>
        <p:blipFill>
          <a:blip r:embed="rId2"/>
          <a:stretch>
            <a:fillRect/>
          </a:stretch>
        </p:blipFill>
        <p:spPr>
          <a:xfrm>
            <a:off x="453735" y="1888822"/>
            <a:ext cx="11284530" cy="42039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8185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37572"/>
            <a:ext cx="11991109" cy="2191428"/>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文本框 7"/>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京东</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133937" y="1488435"/>
            <a:ext cx="9728961" cy="1538370"/>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京东以家电产品为主，而且拥有独立的物流。在产品的价格和运输条件上，优势突出。京东是一个典型的</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B2C</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电商平台，是企业和个人之间的交易，缩短了产品的交易环节，因此，价格优势是京东的一大竞争力。目前京东逐渐从家电领域突围，涉足服装、图书、农产品等</a:t>
            </a:r>
            <a:endPar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4" name="矩形 3"/>
          <p:cNvSpPr/>
          <p:nvPr/>
        </p:nvSpPr>
        <p:spPr>
          <a:xfrm>
            <a:off x="1069977" y="4834507"/>
            <a:ext cx="6553200" cy="941155"/>
          </a:xfrm>
          <a:prstGeom prst="rect">
            <a:avLst/>
          </a:prstGeom>
        </p:spPr>
        <p:txBody>
          <a:bodyPr wrap="square">
            <a:spAutoFit/>
          </a:bodyPr>
          <a:lstStyle/>
          <a:p>
            <a:pPr>
              <a:lnSpc>
                <a:spcPct val="12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优点：物流独立，运输时间块，价格</a:t>
            </a:r>
            <a:r>
              <a:rPr lang="zh-CN"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便宜</a:t>
            </a:r>
            <a:endPar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缺点：商品质量参差不齐</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pic>
        <p:nvPicPr>
          <p:cNvPr id="1026" name="Picture 2" descr="https://timgsa.baidu.com/timg?image&amp;quality=80&amp;size=b9999_10000&amp;sec=1539084159251&amp;di=5c8f66ec1235e2421f32b38b974f3d2e&amp;imgtype=0&amp;src=http%3A%2F%2Fimg1.zczj.com%2Fimages%2F20151230%2F201512300942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7137" y="4004923"/>
            <a:ext cx="3543300" cy="260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440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376C7C57-3CEC-457F-ADBB-52AFDE5B27EA}"/>
              </a:ext>
            </a:extLst>
          </p:cNvPr>
          <p:cNvSpPr/>
          <p:nvPr/>
        </p:nvSpPr>
        <p:spPr>
          <a:xfrm>
            <a:off x="-30626" y="0"/>
            <a:ext cx="12222626" cy="6857999"/>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KSO_Shape">
            <a:extLst>
              <a:ext uri="{FF2B5EF4-FFF2-40B4-BE49-F238E27FC236}">
                <a16:creationId xmlns:a16="http://schemas.microsoft.com/office/drawing/2014/main" id="{27242291-AE48-485D-8A1C-8486E2EC7C5F}"/>
              </a:ext>
            </a:extLst>
          </p:cNvPr>
          <p:cNvSpPr/>
          <p:nvPr/>
        </p:nvSpPr>
        <p:spPr>
          <a:xfrm>
            <a:off x="3684494" y="546844"/>
            <a:ext cx="5316071" cy="1192306"/>
          </a:xfrm>
          <a:prstGeom prst="homePlat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2800" dirty="0">
                <a:solidFill>
                  <a:srgbClr val="524F6A"/>
                </a:solidFill>
                <a:latin typeface="微软雅黑" panose="020B0503020204020204" pitchFamily="34" charset="-122"/>
                <a:ea typeface="微软雅黑" panose="020B0503020204020204" pitchFamily="34" charset="-122"/>
              </a:rPr>
              <a:t>京东：</a:t>
            </a:r>
            <a:r>
              <a:rPr lang="en-US" altLang="zh-CN" sz="2800" dirty="0">
                <a:solidFill>
                  <a:srgbClr val="524F6A"/>
                </a:solidFill>
                <a:latin typeface="微软雅黑" panose="020B0503020204020204" pitchFamily="34" charset="-122"/>
                <a:ea typeface="微软雅黑" panose="020B0503020204020204" pitchFamily="34" charset="-122"/>
              </a:rPr>
              <a:t>www.jd.com</a:t>
            </a:r>
            <a:endParaRPr lang="zh-CN" altLang="en-US" sz="2800" dirty="0">
              <a:solidFill>
                <a:srgbClr val="524F6A"/>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94BAFBFB-8DA6-4949-A3BF-2443781B1CDE}"/>
              </a:ext>
            </a:extLst>
          </p:cNvPr>
          <p:cNvPicPr>
            <a:picLocks noChangeAspect="1"/>
          </p:cNvPicPr>
          <p:nvPr/>
        </p:nvPicPr>
        <p:blipFill>
          <a:blip r:embed="rId2"/>
          <a:stretch>
            <a:fillRect/>
          </a:stretch>
        </p:blipFill>
        <p:spPr>
          <a:xfrm>
            <a:off x="415633" y="1607733"/>
            <a:ext cx="11360734" cy="4718292"/>
          </a:xfrm>
          <a:prstGeom prst="rect">
            <a:avLst/>
          </a:prstGeom>
          <a:ln w="76200">
            <a:solidFill>
              <a:schemeClr val="bg1"/>
            </a:solidFill>
          </a:ln>
        </p:spPr>
      </p:pic>
    </p:spTree>
    <p:extLst>
      <p:ext uri="{BB962C8B-B14F-4D97-AF65-F5344CB8AC3E}">
        <p14:creationId xmlns:p14="http://schemas.microsoft.com/office/powerpoint/2010/main" val="3289102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A5779E"/>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0" name="文本框 9"/>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chemeClr val="bg1"/>
                </a:solidFill>
                <a:latin typeface="微软雅黑" panose="020B0503020204020204" pitchFamily="34" charset="-122"/>
                <a:ea typeface="微软雅黑" panose="020B0503020204020204" pitchFamily="34" charset="-122"/>
              </a:rPr>
              <a:t>微店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030394" y="1422134"/>
            <a:ext cx="10378823" cy="1200329"/>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微店是零成本开设的小型网店，无库存压力，无资金风险，无需处理物流和客服，只需利用网络社交圈推广，即可从售出商品中获取佣金；供应商把产品发布到云端产品库，就有无数的微店为其推销商品，从而降低推广难度，拓展了网络销售渠道</a:t>
            </a:r>
            <a:endPar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5" name="矩形 4"/>
          <p:cNvSpPr/>
          <p:nvPr/>
        </p:nvSpPr>
        <p:spPr>
          <a:xfrm>
            <a:off x="5437194" y="3311442"/>
            <a:ext cx="6096000" cy="2308324"/>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优势：云销售模式较新颖，全品类的电商平台，用户粘性度高，按成交提取佣金、按点击付费，是目前唯一在渠道环节发力的电商，</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PC</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端、手机</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APP</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客户端、</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WAP</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端、微商城全部组建完成。</a:t>
            </a:r>
          </a:p>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劣势：相比天猫、京东商品较少，入驻供应商较少，上线时间短，依靠第三方物流</a:t>
            </a:r>
            <a:endPar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8194" name="Picture 2" descr="https://timgsa.baidu.com/timg?image&amp;quality=80&amp;size=b9999_10000&amp;sec=1539084293276&amp;di=c41cb5845e56eaeb09dfd9723d03fb86&amp;imgtype=0&amp;src=http%3A%2F%2Fawb.img.xmtbang.com%2Fimg%2Fuploadnew%2F201506%2F13%2Fb484bf39576148bcb0393d68dbcfff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649" y="3017501"/>
            <a:ext cx="3309958" cy="33099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439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6728933" y="363054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5399342" y="461124"/>
            <a:ext cx="2533650"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有赞微商城</a:t>
            </a:r>
          </a:p>
        </p:txBody>
      </p:sp>
      <p:sp>
        <p:nvSpPr>
          <p:cNvPr id="34" name="Rectangle 14"/>
          <p:cNvSpPr/>
          <p:nvPr/>
        </p:nvSpPr>
        <p:spPr>
          <a:xfrm>
            <a:off x="5399342" y="1148774"/>
            <a:ext cx="5392367" cy="2214965"/>
          </a:xfrm>
          <a:prstGeom prst="rect">
            <a:avLst/>
          </a:prstGeom>
        </p:spPr>
        <p:txBody>
          <a:bodyPr wrap="square">
            <a:spAutoFit/>
          </a:bodyPr>
          <a:lstStyle/>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主要是为需要在移动端营销的商家提供的平台，目前有接近</a:t>
            </a:r>
            <a:r>
              <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万的商家在使用，综合服务的消费者超过三亿</a:t>
            </a:r>
            <a:endPar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有赞微商城无缝的结合了微信、微博等无线互联网社区，商家可以通过微信公众号或是朋友圈分享自己的店铺与商品</a:t>
            </a:r>
            <a:endParaRPr 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371284" y="5836918"/>
            <a:ext cx="9418806"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有赞帮助每一位重视产品和服务的商家成功，目前旗下拥有： 有赞微商城、有赞零售、有赞美业、有赞小程序等</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SaaS</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软件产品，适用全行业多场景，帮商家网上开店、网上营销、管理客户、获取订单</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7" name="图片 26">
            <a:extLst>
              <a:ext uri="{FF2B5EF4-FFF2-40B4-BE49-F238E27FC236}">
                <a16:creationId xmlns:a16="http://schemas.microsoft.com/office/drawing/2014/main" id="{EEB41969-815F-4E20-8C22-4CB129A5DC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3950" y="461124"/>
            <a:ext cx="3343828" cy="5243064"/>
          </a:xfrm>
          <a:prstGeom prst="rect">
            <a:avLst/>
          </a:prstGeom>
          <a:ln w="76200">
            <a:solidFill>
              <a:srgbClr val="524F6A"/>
            </a:solidFill>
          </a:ln>
        </p:spPr>
      </p:pic>
    </p:spTree>
    <p:extLst>
      <p:ext uri="{BB962C8B-B14F-4D97-AF65-F5344CB8AC3E}">
        <p14:creationId xmlns:p14="http://schemas.microsoft.com/office/powerpoint/2010/main" val="243855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货源寻找与消费者分析</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11749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2104923"/>
            <a:ext cx="12192000" cy="3381478"/>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1" name="Group 27"/>
            <p:cNvGrpSpPr/>
            <p:nvPr/>
          </p:nvGrpSpPr>
          <p:grpSpPr>
            <a:xfrm>
              <a:off x="4572000" y="2714626"/>
              <a:ext cx="1143008" cy="1071570"/>
              <a:chOff x="4572000" y="2714626"/>
              <a:chExt cx="1143008" cy="1071570"/>
            </a:xfrm>
          </p:grpSpPr>
          <p:sp>
            <p:nvSpPr>
              <p:cNvPr id="12"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3" name="Group 23"/>
              <p:cNvGrpSpPr/>
              <p:nvPr/>
            </p:nvGrpSpPr>
            <p:grpSpPr>
              <a:xfrm>
                <a:off x="4984817" y="3056006"/>
                <a:ext cx="397674" cy="397670"/>
                <a:chOff x="4870563" y="3884444"/>
                <a:chExt cx="366051" cy="366050"/>
              </a:xfrm>
              <a:solidFill>
                <a:schemeClr val="bg1"/>
              </a:solidFill>
            </p:grpSpPr>
            <p:sp>
              <p:nvSpPr>
                <p:cNvPr id="14"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8"/>
            <p:cNvGrpSpPr/>
            <p:nvPr/>
          </p:nvGrpSpPr>
          <p:grpSpPr>
            <a:xfrm>
              <a:off x="3428992" y="2714626"/>
              <a:ext cx="1143008" cy="1071570"/>
              <a:chOff x="3428992" y="2714626"/>
              <a:chExt cx="1143008" cy="1071570"/>
            </a:xfrm>
          </p:grpSpPr>
          <p:sp>
            <p:nvSpPr>
              <p:cNvPr id="18"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0" name="Group 26"/>
            <p:cNvGrpSpPr/>
            <p:nvPr/>
          </p:nvGrpSpPr>
          <p:grpSpPr>
            <a:xfrm>
              <a:off x="4572000" y="1643056"/>
              <a:ext cx="1143008" cy="1071570"/>
              <a:chOff x="4572000" y="1643056"/>
              <a:chExt cx="1143008" cy="1071570"/>
            </a:xfrm>
          </p:grpSpPr>
          <p:sp>
            <p:nvSpPr>
              <p:cNvPr id="21"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2" name="Group 24"/>
              <p:cNvGrpSpPr/>
              <p:nvPr/>
            </p:nvGrpSpPr>
            <p:grpSpPr>
              <a:xfrm>
                <a:off x="4984790" y="1965928"/>
                <a:ext cx="398352" cy="373200"/>
                <a:chOff x="3357554" y="4643452"/>
                <a:chExt cx="366676" cy="343525"/>
              </a:xfrm>
              <a:solidFill>
                <a:schemeClr val="bg1"/>
              </a:solidFill>
            </p:grpSpPr>
            <p:sp>
              <p:nvSpPr>
                <p:cNvPr id="23"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5" name="Group 29"/>
            <p:cNvGrpSpPr/>
            <p:nvPr/>
          </p:nvGrpSpPr>
          <p:grpSpPr>
            <a:xfrm>
              <a:off x="3428992" y="1643056"/>
              <a:ext cx="1143008" cy="1071570"/>
              <a:chOff x="3428992" y="1643056"/>
              <a:chExt cx="1143008" cy="1071570"/>
            </a:xfrm>
          </p:grpSpPr>
          <p:sp>
            <p:nvSpPr>
              <p:cNvPr id="26"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7"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2" name="文本框 31">
            <a:extLst>
              <a:ext uri="{FF2B5EF4-FFF2-40B4-BE49-F238E27FC236}">
                <a16:creationId xmlns:a16="http://schemas.microsoft.com/office/drawing/2014/main" id="{3CB4C05B-466D-42F0-8A9C-7037FA0D7791}"/>
              </a:ext>
            </a:extLst>
          </p:cNvPr>
          <p:cNvSpPr txBox="1"/>
          <p:nvPr/>
        </p:nvSpPr>
        <p:spPr>
          <a:xfrm>
            <a:off x="655778" y="556568"/>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货源寻找</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9" name="矩形 28"/>
          <p:cNvSpPr/>
          <p:nvPr/>
        </p:nvSpPr>
        <p:spPr>
          <a:xfrm>
            <a:off x="455136" y="2586100"/>
            <a:ext cx="3965097" cy="2419124"/>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在电子商务平台创业初期考虑最多的就是货源。想把小店做大，除了价格优惠，还要有质量保证。那么，寻找合适的货源肯定是创业者需要深思熟虑的问题。不仅要了解影响商品选择的因素、分析不同进货渠道，还需运用不同工具对相应产品进行市场分析</a:t>
            </a:r>
            <a:endPar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30" name="矩形 29"/>
          <p:cNvSpPr/>
          <p:nvPr/>
        </p:nvSpPr>
        <p:spPr>
          <a:xfrm>
            <a:off x="8114859" y="2432949"/>
            <a:ext cx="3689213" cy="2725426"/>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电子商务创业是为了提供满足消费者需求的产品或服务，而在市场竞争环境下，可供消费者选择的产品或服务是多种多样的。创业者需要在营销的过程中，尽可能的了解和满足消费者的购物心理，让产品或服务销售得更顺利，这也正是消费者研究分析存在的意义</a:t>
            </a:r>
            <a:endPar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2092358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7" y="5377010"/>
            <a:ext cx="11012766" cy="1169038"/>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消费者研究分析首先是研究消费者购买行为，包括产品信息的了解途径、主要的获取方法、关键性的影响因素、习惯的使用方式等，了解消费者画像，其次是研究消费者的消费态度，即消费者对某一产品或服务所持有的一种比较稳定的赞同或不赞同的心理状态等</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消费者研究分析</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grpSp>
        <p:nvGrpSpPr>
          <p:cNvPr id="7" name="8302af4d-8ade-4466-9545-130750b08e5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059657" y="1348320"/>
            <a:ext cx="7581901" cy="3560763"/>
            <a:chOff x="2300288" y="1597025"/>
            <a:chExt cx="7581901" cy="3560763"/>
          </a:xfrm>
        </p:grpSpPr>
        <p:sp>
          <p:nvSpPr>
            <p:cNvPr id="8" name="ísliďê">
              <a:extLst>
                <a:ext uri="{FF2B5EF4-FFF2-40B4-BE49-F238E27FC236}">
                  <a16:creationId xmlns:a16="http://schemas.microsoft.com/office/drawing/2014/main" id="{D509FD33-F88A-4412-8333-D70CAB651FDC}"/>
                </a:ext>
              </a:extLst>
            </p:cNvPr>
            <p:cNvSpPr/>
            <p:nvPr/>
          </p:nvSpPr>
          <p:spPr>
            <a:xfrm flipH="1">
              <a:off x="5039520" y="1597025"/>
              <a:ext cx="1031081" cy="690824"/>
            </a:xfrm>
            <a:prstGeom prst="wedgeRoundRectCallout">
              <a:avLst/>
            </a:prstGeom>
            <a:solidFill>
              <a:srgbClr val="D9D9D9">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î$ľïḓe">
              <a:extLst>
                <a:ext uri="{FF2B5EF4-FFF2-40B4-BE49-F238E27FC236}">
                  <a16:creationId xmlns:a16="http://schemas.microsoft.com/office/drawing/2014/main" id="{23A09188-1C3E-4D68-BF83-0BDE544BD7C8}"/>
                </a:ext>
              </a:extLst>
            </p:cNvPr>
            <p:cNvSpPr/>
            <p:nvPr/>
          </p:nvSpPr>
          <p:spPr bwMode="auto">
            <a:xfrm>
              <a:off x="8501063" y="3822700"/>
              <a:ext cx="992188" cy="1306513"/>
            </a:xfrm>
            <a:custGeom>
              <a:avLst/>
              <a:gdLst>
                <a:gd name="T0" fmla="*/ 37 w 209"/>
                <a:gd name="T1" fmla="*/ 243 h 275"/>
                <a:gd name="T2" fmla="*/ 3 w 209"/>
                <a:gd name="T3" fmla="*/ 195 h 275"/>
                <a:gd name="T4" fmla="*/ 26 w 209"/>
                <a:gd name="T5" fmla="*/ 141 h 275"/>
                <a:gd name="T6" fmla="*/ 61 w 209"/>
                <a:gd name="T7" fmla="*/ 118 h 275"/>
                <a:gd name="T8" fmla="*/ 79 w 209"/>
                <a:gd name="T9" fmla="*/ 72 h 275"/>
                <a:gd name="T10" fmla="*/ 116 w 209"/>
                <a:gd name="T11" fmla="*/ 44 h 275"/>
                <a:gd name="T12" fmla="*/ 143 w 209"/>
                <a:gd name="T13" fmla="*/ 20 h 275"/>
                <a:gd name="T14" fmla="*/ 173 w 209"/>
                <a:gd name="T15" fmla="*/ 2 h 275"/>
                <a:gd name="T16" fmla="*/ 204 w 209"/>
                <a:gd name="T17" fmla="*/ 15 h 275"/>
                <a:gd name="T18" fmla="*/ 202 w 209"/>
                <a:gd name="T19" fmla="*/ 45 h 275"/>
                <a:gd name="T20" fmla="*/ 191 w 209"/>
                <a:gd name="T21" fmla="*/ 73 h 275"/>
                <a:gd name="T22" fmla="*/ 196 w 209"/>
                <a:gd name="T23" fmla="*/ 119 h 275"/>
                <a:gd name="T24" fmla="*/ 190 w 209"/>
                <a:gd name="T25" fmla="*/ 163 h 275"/>
                <a:gd name="T26" fmla="*/ 152 w 209"/>
                <a:gd name="T27" fmla="*/ 192 h 275"/>
                <a:gd name="T28" fmla="*/ 146 w 209"/>
                <a:gd name="T29" fmla="*/ 222 h 275"/>
                <a:gd name="T30" fmla="*/ 99 w 209"/>
                <a:gd name="T31" fmla="*/ 271 h 275"/>
                <a:gd name="T32" fmla="*/ 37 w 209"/>
                <a:gd name="T33" fmla="*/ 24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275">
                  <a:moveTo>
                    <a:pt x="37" y="243"/>
                  </a:moveTo>
                  <a:cubicBezTo>
                    <a:pt x="18" y="237"/>
                    <a:pt x="6" y="215"/>
                    <a:pt x="3" y="195"/>
                  </a:cubicBezTo>
                  <a:cubicBezTo>
                    <a:pt x="0" y="174"/>
                    <a:pt x="9" y="153"/>
                    <a:pt x="26" y="141"/>
                  </a:cubicBezTo>
                  <a:cubicBezTo>
                    <a:pt x="37" y="133"/>
                    <a:pt x="52" y="129"/>
                    <a:pt x="61" y="118"/>
                  </a:cubicBezTo>
                  <a:cubicBezTo>
                    <a:pt x="71" y="105"/>
                    <a:pt x="70" y="86"/>
                    <a:pt x="79" y="72"/>
                  </a:cubicBezTo>
                  <a:cubicBezTo>
                    <a:pt x="88" y="59"/>
                    <a:pt x="104" y="53"/>
                    <a:pt x="116" y="44"/>
                  </a:cubicBezTo>
                  <a:cubicBezTo>
                    <a:pt x="126" y="37"/>
                    <a:pt x="134" y="28"/>
                    <a:pt x="143" y="20"/>
                  </a:cubicBezTo>
                  <a:cubicBezTo>
                    <a:pt x="151" y="11"/>
                    <a:pt x="162" y="4"/>
                    <a:pt x="173" y="2"/>
                  </a:cubicBezTo>
                  <a:cubicBezTo>
                    <a:pt x="185" y="0"/>
                    <a:pt x="199" y="4"/>
                    <a:pt x="204" y="15"/>
                  </a:cubicBezTo>
                  <a:cubicBezTo>
                    <a:pt x="209" y="24"/>
                    <a:pt x="206" y="35"/>
                    <a:pt x="202" y="45"/>
                  </a:cubicBezTo>
                  <a:cubicBezTo>
                    <a:pt x="198" y="54"/>
                    <a:pt x="193" y="63"/>
                    <a:pt x="191" y="73"/>
                  </a:cubicBezTo>
                  <a:cubicBezTo>
                    <a:pt x="187" y="88"/>
                    <a:pt x="193" y="103"/>
                    <a:pt x="196" y="119"/>
                  </a:cubicBezTo>
                  <a:cubicBezTo>
                    <a:pt x="199" y="134"/>
                    <a:pt x="200" y="151"/>
                    <a:pt x="190" y="163"/>
                  </a:cubicBezTo>
                  <a:cubicBezTo>
                    <a:pt x="180" y="176"/>
                    <a:pt x="160" y="178"/>
                    <a:pt x="152" y="192"/>
                  </a:cubicBezTo>
                  <a:cubicBezTo>
                    <a:pt x="147" y="201"/>
                    <a:pt x="148" y="212"/>
                    <a:pt x="146" y="222"/>
                  </a:cubicBezTo>
                  <a:cubicBezTo>
                    <a:pt x="143" y="246"/>
                    <a:pt x="123" y="266"/>
                    <a:pt x="99" y="271"/>
                  </a:cubicBezTo>
                  <a:cubicBezTo>
                    <a:pt x="76" y="275"/>
                    <a:pt x="50" y="264"/>
                    <a:pt x="37" y="243"/>
                  </a:cubicBezTo>
                </a:path>
              </a:pathLst>
            </a:custGeom>
            <a:gradFill>
              <a:gsLst>
                <a:gs pos="86000">
                  <a:srgbClr val="70D6AC"/>
                </a:gs>
                <a:gs pos="0">
                  <a:srgbClr val="93E5B0"/>
                </a:gs>
              </a:gsLst>
              <a:lin ang="5400000" scaled="0"/>
            </a:gradFill>
            <a:ln>
              <a:noFill/>
            </a:ln>
          </p:spPr>
          <p:txBody>
            <a:bodyPr anchor="ctr"/>
            <a:lstStyle/>
            <a:p>
              <a:pPr algn="ctr"/>
              <a:endParaRPr/>
            </a:p>
          </p:txBody>
        </p:sp>
        <p:sp>
          <p:nvSpPr>
            <p:cNvPr id="10" name="ïŝ1îdê">
              <a:extLst>
                <a:ext uri="{FF2B5EF4-FFF2-40B4-BE49-F238E27FC236}">
                  <a16:creationId xmlns:a16="http://schemas.microsoft.com/office/drawing/2014/main" id="{37C7F3D3-53BD-48FB-8716-1F4836204D05}"/>
                </a:ext>
              </a:extLst>
            </p:cNvPr>
            <p:cNvSpPr/>
            <p:nvPr/>
          </p:nvSpPr>
          <p:spPr bwMode="auto">
            <a:xfrm>
              <a:off x="8753476" y="3994150"/>
              <a:ext cx="568325" cy="1082675"/>
            </a:xfrm>
            <a:custGeom>
              <a:avLst/>
              <a:gdLst>
                <a:gd name="T0" fmla="*/ 0 w 120"/>
                <a:gd name="T1" fmla="*/ 228 h 228"/>
                <a:gd name="T2" fmla="*/ 1 w 120"/>
                <a:gd name="T3" fmla="*/ 225 h 228"/>
                <a:gd name="T4" fmla="*/ 2 w 120"/>
                <a:gd name="T5" fmla="*/ 218 h 228"/>
                <a:gd name="T6" fmla="*/ 13 w 120"/>
                <a:gd name="T7" fmla="*/ 192 h 228"/>
                <a:gd name="T8" fmla="*/ 32 w 120"/>
                <a:gd name="T9" fmla="*/ 156 h 228"/>
                <a:gd name="T10" fmla="*/ 56 w 120"/>
                <a:gd name="T11" fmla="*/ 112 h 228"/>
                <a:gd name="T12" fmla="*/ 101 w 120"/>
                <a:gd name="T13" fmla="*/ 32 h 228"/>
                <a:gd name="T14" fmla="*/ 115 w 120"/>
                <a:gd name="T15" fmla="*/ 8 h 228"/>
                <a:gd name="T16" fmla="*/ 119 w 120"/>
                <a:gd name="T17" fmla="*/ 2 h 228"/>
                <a:gd name="T18" fmla="*/ 120 w 120"/>
                <a:gd name="T19" fmla="*/ 0 h 228"/>
                <a:gd name="T20" fmla="*/ 119 w 120"/>
                <a:gd name="T21" fmla="*/ 2 h 228"/>
                <a:gd name="T22" fmla="*/ 116 w 120"/>
                <a:gd name="T23" fmla="*/ 9 h 228"/>
                <a:gd name="T24" fmla="*/ 102 w 120"/>
                <a:gd name="T25" fmla="*/ 33 h 228"/>
                <a:gd name="T26" fmla="*/ 58 w 120"/>
                <a:gd name="T27" fmla="*/ 113 h 228"/>
                <a:gd name="T28" fmla="*/ 33 w 120"/>
                <a:gd name="T29" fmla="*/ 157 h 228"/>
                <a:gd name="T30" fmla="*/ 14 w 120"/>
                <a:gd name="T31" fmla="*/ 193 h 228"/>
                <a:gd name="T32" fmla="*/ 3 w 120"/>
                <a:gd name="T33" fmla="*/ 218 h 228"/>
                <a:gd name="T34" fmla="*/ 1 w 120"/>
                <a:gd name="T35" fmla="*/ 225 h 228"/>
                <a:gd name="T36" fmla="*/ 0 w 120"/>
                <a:gd name="T3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28">
                  <a:moveTo>
                    <a:pt x="0" y="228"/>
                  </a:moveTo>
                  <a:cubicBezTo>
                    <a:pt x="0" y="228"/>
                    <a:pt x="0" y="227"/>
                    <a:pt x="1" y="225"/>
                  </a:cubicBezTo>
                  <a:cubicBezTo>
                    <a:pt x="1" y="224"/>
                    <a:pt x="2" y="221"/>
                    <a:pt x="2" y="218"/>
                  </a:cubicBezTo>
                  <a:cubicBezTo>
                    <a:pt x="4" y="212"/>
                    <a:pt x="8" y="203"/>
                    <a:pt x="13" y="192"/>
                  </a:cubicBezTo>
                  <a:cubicBezTo>
                    <a:pt x="17" y="182"/>
                    <a:pt x="24" y="169"/>
                    <a:pt x="32" y="156"/>
                  </a:cubicBezTo>
                  <a:cubicBezTo>
                    <a:pt x="39" y="142"/>
                    <a:pt x="47" y="128"/>
                    <a:pt x="56" y="112"/>
                  </a:cubicBezTo>
                  <a:cubicBezTo>
                    <a:pt x="74" y="81"/>
                    <a:pt x="89" y="53"/>
                    <a:pt x="101" y="32"/>
                  </a:cubicBezTo>
                  <a:cubicBezTo>
                    <a:pt x="107" y="22"/>
                    <a:pt x="112" y="14"/>
                    <a:pt x="115" y="8"/>
                  </a:cubicBezTo>
                  <a:cubicBezTo>
                    <a:pt x="117" y="6"/>
                    <a:pt x="118" y="3"/>
                    <a:pt x="119" y="2"/>
                  </a:cubicBezTo>
                  <a:cubicBezTo>
                    <a:pt x="120" y="0"/>
                    <a:pt x="120" y="0"/>
                    <a:pt x="120" y="0"/>
                  </a:cubicBezTo>
                  <a:cubicBezTo>
                    <a:pt x="120" y="0"/>
                    <a:pt x="120" y="1"/>
                    <a:pt x="119" y="2"/>
                  </a:cubicBezTo>
                  <a:cubicBezTo>
                    <a:pt x="118" y="4"/>
                    <a:pt x="117" y="6"/>
                    <a:pt x="116" y="9"/>
                  </a:cubicBezTo>
                  <a:cubicBezTo>
                    <a:pt x="113" y="15"/>
                    <a:pt x="108" y="23"/>
                    <a:pt x="102" y="33"/>
                  </a:cubicBezTo>
                  <a:cubicBezTo>
                    <a:pt x="91" y="54"/>
                    <a:pt x="76" y="82"/>
                    <a:pt x="58" y="113"/>
                  </a:cubicBezTo>
                  <a:cubicBezTo>
                    <a:pt x="49" y="129"/>
                    <a:pt x="41" y="143"/>
                    <a:pt x="33" y="157"/>
                  </a:cubicBezTo>
                  <a:cubicBezTo>
                    <a:pt x="26" y="170"/>
                    <a:pt x="19" y="182"/>
                    <a:pt x="14" y="193"/>
                  </a:cubicBezTo>
                  <a:cubicBezTo>
                    <a:pt x="9" y="203"/>
                    <a:pt x="5" y="212"/>
                    <a:pt x="3" y="218"/>
                  </a:cubicBezTo>
                  <a:cubicBezTo>
                    <a:pt x="2" y="221"/>
                    <a:pt x="1" y="224"/>
                    <a:pt x="1" y="225"/>
                  </a:cubicBezTo>
                  <a:cubicBezTo>
                    <a:pt x="0" y="227"/>
                    <a:pt x="0" y="228"/>
                    <a:pt x="0" y="228"/>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sḻïdé">
              <a:extLst>
                <a:ext uri="{FF2B5EF4-FFF2-40B4-BE49-F238E27FC236}">
                  <a16:creationId xmlns:a16="http://schemas.microsoft.com/office/drawing/2014/main" id="{46DB4DEF-DF90-4656-9570-45A6A451D1DF}"/>
                </a:ext>
              </a:extLst>
            </p:cNvPr>
            <p:cNvSpPr/>
            <p:nvPr/>
          </p:nvSpPr>
          <p:spPr bwMode="auto">
            <a:xfrm>
              <a:off x="9037638" y="4411663"/>
              <a:ext cx="298450" cy="90488"/>
            </a:xfrm>
            <a:custGeom>
              <a:avLst/>
              <a:gdLst>
                <a:gd name="T0" fmla="*/ 63 w 63"/>
                <a:gd name="T1" fmla="*/ 2 h 19"/>
                <a:gd name="T2" fmla="*/ 53 w 63"/>
                <a:gd name="T3" fmla="*/ 2 h 19"/>
                <a:gd name="T4" fmla="*/ 43 w 63"/>
                <a:gd name="T5" fmla="*/ 2 h 19"/>
                <a:gd name="T6" fmla="*/ 30 w 63"/>
                <a:gd name="T7" fmla="*/ 5 h 19"/>
                <a:gd name="T8" fmla="*/ 18 w 63"/>
                <a:gd name="T9" fmla="*/ 9 h 19"/>
                <a:gd name="T10" fmla="*/ 9 w 63"/>
                <a:gd name="T11" fmla="*/ 14 h 19"/>
                <a:gd name="T12" fmla="*/ 0 w 63"/>
                <a:gd name="T13" fmla="*/ 19 h 19"/>
                <a:gd name="T14" fmla="*/ 8 w 63"/>
                <a:gd name="T15" fmla="*/ 12 h 19"/>
                <a:gd name="T16" fmla="*/ 17 w 63"/>
                <a:gd name="T17" fmla="*/ 7 h 19"/>
                <a:gd name="T18" fmla="*/ 29 w 63"/>
                <a:gd name="T19" fmla="*/ 2 h 19"/>
                <a:gd name="T20" fmla="*/ 43 w 63"/>
                <a:gd name="T21" fmla="*/ 0 h 19"/>
                <a:gd name="T22" fmla="*/ 53 w 63"/>
                <a:gd name="T23" fmla="*/ 0 h 19"/>
                <a:gd name="T24" fmla="*/ 63 w 63"/>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9">
                  <a:moveTo>
                    <a:pt x="63" y="2"/>
                  </a:moveTo>
                  <a:cubicBezTo>
                    <a:pt x="63" y="3"/>
                    <a:pt x="59" y="2"/>
                    <a:pt x="53" y="2"/>
                  </a:cubicBezTo>
                  <a:cubicBezTo>
                    <a:pt x="50" y="2"/>
                    <a:pt x="47" y="2"/>
                    <a:pt x="43" y="2"/>
                  </a:cubicBezTo>
                  <a:cubicBezTo>
                    <a:pt x="39" y="3"/>
                    <a:pt x="34" y="3"/>
                    <a:pt x="30" y="5"/>
                  </a:cubicBezTo>
                  <a:cubicBezTo>
                    <a:pt x="26" y="6"/>
                    <a:pt x="22" y="7"/>
                    <a:pt x="18" y="9"/>
                  </a:cubicBezTo>
                  <a:cubicBezTo>
                    <a:pt x="14" y="10"/>
                    <a:pt x="11" y="12"/>
                    <a:pt x="9" y="14"/>
                  </a:cubicBezTo>
                  <a:cubicBezTo>
                    <a:pt x="3" y="17"/>
                    <a:pt x="1" y="19"/>
                    <a:pt x="0" y="19"/>
                  </a:cubicBezTo>
                  <a:cubicBezTo>
                    <a:pt x="0" y="19"/>
                    <a:pt x="3" y="16"/>
                    <a:pt x="8" y="12"/>
                  </a:cubicBezTo>
                  <a:cubicBezTo>
                    <a:pt x="10" y="11"/>
                    <a:pt x="13" y="9"/>
                    <a:pt x="17" y="7"/>
                  </a:cubicBezTo>
                  <a:cubicBezTo>
                    <a:pt x="21" y="5"/>
                    <a:pt x="25" y="4"/>
                    <a:pt x="29" y="2"/>
                  </a:cubicBezTo>
                  <a:cubicBezTo>
                    <a:pt x="34" y="1"/>
                    <a:pt x="38" y="0"/>
                    <a:pt x="43" y="0"/>
                  </a:cubicBezTo>
                  <a:cubicBezTo>
                    <a:pt x="47" y="0"/>
                    <a:pt x="50" y="0"/>
                    <a:pt x="53" y="0"/>
                  </a:cubicBezTo>
                  <a:cubicBezTo>
                    <a:pt x="59" y="1"/>
                    <a:pt x="63" y="2"/>
                    <a:pt x="63" y="2"/>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í$ḷîdè">
              <a:extLst>
                <a:ext uri="{FF2B5EF4-FFF2-40B4-BE49-F238E27FC236}">
                  <a16:creationId xmlns:a16="http://schemas.microsoft.com/office/drawing/2014/main" id="{88438F2B-9F5D-44ED-A89D-BCC82D68330B}"/>
                </a:ext>
              </a:extLst>
            </p:cNvPr>
            <p:cNvSpPr/>
            <p:nvPr/>
          </p:nvSpPr>
          <p:spPr bwMode="auto">
            <a:xfrm>
              <a:off x="8866188" y="4745038"/>
              <a:ext cx="290513" cy="88900"/>
            </a:xfrm>
            <a:custGeom>
              <a:avLst/>
              <a:gdLst>
                <a:gd name="T0" fmla="*/ 61 w 61"/>
                <a:gd name="T1" fmla="*/ 2 h 19"/>
                <a:gd name="T2" fmla="*/ 52 w 61"/>
                <a:gd name="T3" fmla="*/ 2 h 19"/>
                <a:gd name="T4" fmla="*/ 41 w 61"/>
                <a:gd name="T5" fmla="*/ 3 h 19"/>
                <a:gd name="T6" fmla="*/ 29 w 61"/>
                <a:gd name="T7" fmla="*/ 5 h 19"/>
                <a:gd name="T8" fmla="*/ 18 w 61"/>
                <a:gd name="T9" fmla="*/ 9 h 19"/>
                <a:gd name="T10" fmla="*/ 9 w 61"/>
                <a:gd name="T11" fmla="*/ 14 h 19"/>
                <a:gd name="T12" fmla="*/ 0 w 61"/>
                <a:gd name="T13" fmla="*/ 19 h 19"/>
                <a:gd name="T14" fmla="*/ 8 w 61"/>
                <a:gd name="T15" fmla="*/ 13 h 19"/>
                <a:gd name="T16" fmla="*/ 17 w 61"/>
                <a:gd name="T17" fmla="*/ 8 h 19"/>
                <a:gd name="T18" fmla="*/ 29 w 61"/>
                <a:gd name="T19" fmla="*/ 3 h 19"/>
                <a:gd name="T20" fmla="*/ 41 w 61"/>
                <a:gd name="T21" fmla="*/ 1 h 19"/>
                <a:gd name="T22" fmla="*/ 52 w 61"/>
                <a:gd name="T23" fmla="*/ 0 h 19"/>
                <a:gd name="T24" fmla="*/ 61 w 6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9">
                  <a:moveTo>
                    <a:pt x="61" y="2"/>
                  </a:moveTo>
                  <a:cubicBezTo>
                    <a:pt x="61" y="2"/>
                    <a:pt x="57" y="2"/>
                    <a:pt x="52" y="2"/>
                  </a:cubicBezTo>
                  <a:cubicBezTo>
                    <a:pt x="49" y="2"/>
                    <a:pt x="45" y="2"/>
                    <a:pt x="41" y="3"/>
                  </a:cubicBezTo>
                  <a:cubicBezTo>
                    <a:pt x="38" y="3"/>
                    <a:pt x="34" y="4"/>
                    <a:pt x="29" y="5"/>
                  </a:cubicBezTo>
                  <a:cubicBezTo>
                    <a:pt x="25" y="6"/>
                    <a:pt x="21" y="8"/>
                    <a:pt x="18" y="9"/>
                  </a:cubicBezTo>
                  <a:cubicBezTo>
                    <a:pt x="14" y="11"/>
                    <a:pt x="11" y="13"/>
                    <a:pt x="9" y="14"/>
                  </a:cubicBezTo>
                  <a:cubicBezTo>
                    <a:pt x="4" y="17"/>
                    <a:pt x="1" y="19"/>
                    <a:pt x="0" y="19"/>
                  </a:cubicBezTo>
                  <a:cubicBezTo>
                    <a:pt x="0" y="19"/>
                    <a:pt x="3" y="16"/>
                    <a:pt x="8" y="13"/>
                  </a:cubicBezTo>
                  <a:cubicBezTo>
                    <a:pt x="10" y="11"/>
                    <a:pt x="13" y="9"/>
                    <a:pt x="17" y="8"/>
                  </a:cubicBezTo>
                  <a:cubicBezTo>
                    <a:pt x="20" y="6"/>
                    <a:pt x="24" y="4"/>
                    <a:pt x="29" y="3"/>
                  </a:cubicBezTo>
                  <a:cubicBezTo>
                    <a:pt x="33" y="2"/>
                    <a:pt x="37" y="1"/>
                    <a:pt x="41" y="1"/>
                  </a:cubicBezTo>
                  <a:cubicBezTo>
                    <a:pt x="45" y="0"/>
                    <a:pt x="49" y="0"/>
                    <a:pt x="52" y="0"/>
                  </a:cubicBezTo>
                  <a:cubicBezTo>
                    <a:pt x="58" y="1"/>
                    <a:pt x="61" y="2"/>
                    <a:pt x="61" y="2"/>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işľïḍe">
              <a:extLst>
                <a:ext uri="{FF2B5EF4-FFF2-40B4-BE49-F238E27FC236}">
                  <a16:creationId xmlns:a16="http://schemas.microsoft.com/office/drawing/2014/main" id="{B01AF8F8-AAB8-47FB-9756-034F905A4B51}"/>
                </a:ext>
              </a:extLst>
            </p:cNvPr>
            <p:cNvSpPr/>
            <p:nvPr/>
          </p:nvSpPr>
          <p:spPr bwMode="auto">
            <a:xfrm>
              <a:off x="8913813" y="4259263"/>
              <a:ext cx="76200" cy="352425"/>
            </a:xfrm>
            <a:custGeom>
              <a:avLst/>
              <a:gdLst>
                <a:gd name="T0" fmla="*/ 13 w 16"/>
                <a:gd name="T1" fmla="*/ 74 h 74"/>
                <a:gd name="T2" fmla="*/ 13 w 16"/>
                <a:gd name="T3" fmla="*/ 63 h 74"/>
                <a:gd name="T4" fmla="*/ 12 w 16"/>
                <a:gd name="T5" fmla="*/ 36 h 74"/>
                <a:gd name="T6" fmla="*/ 9 w 16"/>
                <a:gd name="T7" fmla="*/ 22 h 74"/>
                <a:gd name="T8" fmla="*/ 5 w 16"/>
                <a:gd name="T9" fmla="*/ 11 h 74"/>
                <a:gd name="T10" fmla="*/ 1 w 16"/>
                <a:gd name="T11" fmla="*/ 0 h 74"/>
                <a:gd name="T12" fmla="*/ 7 w 16"/>
                <a:gd name="T13" fmla="*/ 10 h 74"/>
                <a:gd name="T14" fmla="*/ 11 w 16"/>
                <a:gd name="T15" fmla="*/ 21 h 74"/>
                <a:gd name="T16" fmla="*/ 14 w 16"/>
                <a:gd name="T17" fmla="*/ 36 h 74"/>
                <a:gd name="T18" fmla="*/ 15 w 16"/>
                <a:gd name="T19" fmla="*/ 63 h 74"/>
                <a:gd name="T20" fmla="*/ 13 w 16"/>
                <a:gd name="T2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74">
                  <a:moveTo>
                    <a:pt x="13" y="74"/>
                  </a:moveTo>
                  <a:cubicBezTo>
                    <a:pt x="13" y="74"/>
                    <a:pt x="13" y="70"/>
                    <a:pt x="13" y="63"/>
                  </a:cubicBezTo>
                  <a:cubicBezTo>
                    <a:pt x="14" y="56"/>
                    <a:pt x="14" y="47"/>
                    <a:pt x="12" y="36"/>
                  </a:cubicBezTo>
                  <a:cubicBezTo>
                    <a:pt x="11" y="31"/>
                    <a:pt x="10" y="26"/>
                    <a:pt x="9" y="22"/>
                  </a:cubicBezTo>
                  <a:cubicBezTo>
                    <a:pt x="8" y="18"/>
                    <a:pt x="7" y="14"/>
                    <a:pt x="5" y="11"/>
                  </a:cubicBezTo>
                  <a:cubicBezTo>
                    <a:pt x="3" y="4"/>
                    <a:pt x="0" y="1"/>
                    <a:pt x="1" y="0"/>
                  </a:cubicBezTo>
                  <a:cubicBezTo>
                    <a:pt x="1" y="0"/>
                    <a:pt x="4" y="4"/>
                    <a:pt x="7" y="10"/>
                  </a:cubicBezTo>
                  <a:cubicBezTo>
                    <a:pt x="8" y="13"/>
                    <a:pt x="10" y="17"/>
                    <a:pt x="11" y="21"/>
                  </a:cubicBezTo>
                  <a:cubicBezTo>
                    <a:pt x="12" y="26"/>
                    <a:pt x="14" y="31"/>
                    <a:pt x="14" y="36"/>
                  </a:cubicBezTo>
                  <a:cubicBezTo>
                    <a:pt x="16" y="46"/>
                    <a:pt x="16" y="56"/>
                    <a:pt x="15" y="63"/>
                  </a:cubicBezTo>
                  <a:cubicBezTo>
                    <a:pt x="14" y="70"/>
                    <a:pt x="14" y="74"/>
                    <a:pt x="13" y="74"/>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ïšḷïdê">
              <a:extLst>
                <a:ext uri="{FF2B5EF4-FFF2-40B4-BE49-F238E27FC236}">
                  <a16:creationId xmlns:a16="http://schemas.microsoft.com/office/drawing/2014/main" id="{901040B4-A63C-4F79-9A4B-0EAA70E8CE4F}"/>
                </a:ext>
              </a:extLst>
            </p:cNvPr>
            <p:cNvSpPr/>
            <p:nvPr/>
          </p:nvSpPr>
          <p:spPr bwMode="auto">
            <a:xfrm>
              <a:off x="8777288" y="4597400"/>
              <a:ext cx="61913" cy="312738"/>
            </a:xfrm>
            <a:custGeom>
              <a:avLst/>
              <a:gdLst>
                <a:gd name="T0" fmla="*/ 9 w 13"/>
                <a:gd name="T1" fmla="*/ 66 h 66"/>
                <a:gd name="T2" fmla="*/ 10 w 13"/>
                <a:gd name="T3" fmla="*/ 56 h 66"/>
                <a:gd name="T4" fmla="*/ 11 w 13"/>
                <a:gd name="T5" fmla="*/ 46 h 66"/>
                <a:gd name="T6" fmla="*/ 10 w 13"/>
                <a:gd name="T7" fmla="*/ 33 h 66"/>
                <a:gd name="T8" fmla="*/ 8 w 13"/>
                <a:gd name="T9" fmla="*/ 20 h 66"/>
                <a:gd name="T10" fmla="*/ 4 w 13"/>
                <a:gd name="T11" fmla="*/ 9 h 66"/>
                <a:gd name="T12" fmla="*/ 0 w 13"/>
                <a:gd name="T13" fmla="*/ 0 h 66"/>
                <a:gd name="T14" fmla="*/ 5 w 13"/>
                <a:gd name="T15" fmla="*/ 9 h 66"/>
                <a:gd name="T16" fmla="*/ 10 w 13"/>
                <a:gd name="T17" fmla="*/ 19 h 66"/>
                <a:gd name="T18" fmla="*/ 12 w 13"/>
                <a:gd name="T19" fmla="*/ 32 h 66"/>
                <a:gd name="T20" fmla="*/ 13 w 13"/>
                <a:gd name="T21" fmla="*/ 46 h 66"/>
                <a:gd name="T22" fmla="*/ 12 w 13"/>
                <a:gd name="T23" fmla="*/ 57 h 66"/>
                <a:gd name="T24" fmla="*/ 9 w 13"/>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6">
                  <a:moveTo>
                    <a:pt x="9" y="66"/>
                  </a:moveTo>
                  <a:cubicBezTo>
                    <a:pt x="8" y="66"/>
                    <a:pt x="9" y="63"/>
                    <a:pt x="10" y="56"/>
                  </a:cubicBezTo>
                  <a:cubicBezTo>
                    <a:pt x="11" y="53"/>
                    <a:pt x="11" y="50"/>
                    <a:pt x="11" y="46"/>
                  </a:cubicBezTo>
                  <a:cubicBezTo>
                    <a:pt x="11" y="42"/>
                    <a:pt x="11" y="37"/>
                    <a:pt x="10" y="33"/>
                  </a:cubicBezTo>
                  <a:cubicBezTo>
                    <a:pt x="10" y="28"/>
                    <a:pt x="9" y="24"/>
                    <a:pt x="8" y="20"/>
                  </a:cubicBezTo>
                  <a:cubicBezTo>
                    <a:pt x="6" y="16"/>
                    <a:pt x="5" y="12"/>
                    <a:pt x="4" y="9"/>
                  </a:cubicBezTo>
                  <a:cubicBezTo>
                    <a:pt x="2" y="4"/>
                    <a:pt x="0" y="0"/>
                    <a:pt x="0" y="0"/>
                  </a:cubicBezTo>
                  <a:cubicBezTo>
                    <a:pt x="0" y="0"/>
                    <a:pt x="3" y="3"/>
                    <a:pt x="5" y="9"/>
                  </a:cubicBezTo>
                  <a:cubicBezTo>
                    <a:pt x="7" y="12"/>
                    <a:pt x="8" y="15"/>
                    <a:pt x="10" y="19"/>
                  </a:cubicBezTo>
                  <a:cubicBezTo>
                    <a:pt x="11" y="23"/>
                    <a:pt x="12" y="28"/>
                    <a:pt x="12" y="32"/>
                  </a:cubicBezTo>
                  <a:cubicBezTo>
                    <a:pt x="13" y="37"/>
                    <a:pt x="13" y="42"/>
                    <a:pt x="13" y="46"/>
                  </a:cubicBezTo>
                  <a:cubicBezTo>
                    <a:pt x="13" y="50"/>
                    <a:pt x="12" y="54"/>
                    <a:pt x="12" y="57"/>
                  </a:cubicBezTo>
                  <a:cubicBezTo>
                    <a:pt x="10" y="63"/>
                    <a:pt x="9" y="66"/>
                    <a:pt x="9" y="66"/>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î$ḷîḍè">
              <a:extLst>
                <a:ext uri="{FF2B5EF4-FFF2-40B4-BE49-F238E27FC236}">
                  <a16:creationId xmlns:a16="http://schemas.microsoft.com/office/drawing/2014/main" id="{74F41321-CE33-423F-A5AC-27A25F336A5A}"/>
                </a:ext>
              </a:extLst>
            </p:cNvPr>
            <p:cNvSpPr/>
            <p:nvPr/>
          </p:nvSpPr>
          <p:spPr bwMode="auto">
            <a:xfrm>
              <a:off x="2300288" y="3846513"/>
              <a:ext cx="1049338" cy="1258888"/>
            </a:xfrm>
            <a:custGeom>
              <a:avLst/>
              <a:gdLst>
                <a:gd name="T0" fmla="*/ 163 w 221"/>
                <a:gd name="T1" fmla="*/ 249 h 265"/>
                <a:gd name="T2" fmla="*/ 104 w 221"/>
                <a:gd name="T3" fmla="*/ 260 h 265"/>
                <a:gd name="T4" fmla="*/ 66 w 221"/>
                <a:gd name="T5" fmla="*/ 216 h 265"/>
                <a:gd name="T6" fmla="*/ 60 w 221"/>
                <a:gd name="T7" fmla="*/ 174 h 265"/>
                <a:gd name="T8" fmla="*/ 26 w 221"/>
                <a:gd name="T9" fmla="*/ 138 h 265"/>
                <a:gd name="T10" fmla="*/ 17 w 221"/>
                <a:gd name="T11" fmla="*/ 92 h 265"/>
                <a:gd name="T12" fmla="*/ 6 w 221"/>
                <a:gd name="T13" fmla="*/ 58 h 265"/>
                <a:gd name="T14" fmla="*/ 4 w 221"/>
                <a:gd name="T15" fmla="*/ 23 h 265"/>
                <a:gd name="T16" fmla="*/ 29 w 221"/>
                <a:gd name="T17" fmla="*/ 0 h 265"/>
                <a:gd name="T18" fmla="*/ 55 w 221"/>
                <a:gd name="T19" fmla="*/ 15 h 265"/>
                <a:gd name="T20" fmla="*/ 75 w 221"/>
                <a:gd name="T21" fmla="*/ 37 h 265"/>
                <a:gd name="T22" fmla="*/ 119 w 221"/>
                <a:gd name="T23" fmla="*/ 52 h 265"/>
                <a:gd name="T24" fmla="*/ 157 w 221"/>
                <a:gd name="T25" fmla="*/ 77 h 265"/>
                <a:gd name="T26" fmla="*/ 167 w 221"/>
                <a:gd name="T27" fmla="*/ 124 h 265"/>
                <a:gd name="T28" fmla="*/ 191 w 221"/>
                <a:gd name="T29" fmla="*/ 142 h 265"/>
                <a:gd name="T30" fmla="*/ 215 w 221"/>
                <a:gd name="T31" fmla="*/ 205 h 265"/>
                <a:gd name="T32" fmla="*/ 163 w 221"/>
                <a:gd name="T33" fmla="*/ 24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265">
                  <a:moveTo>
                    <a:pt x="163" y="249"/>
                  </a:moveTo>
                  <a:cubicBezTo>
                    <a:pt x="149" y="264"/>
                    <a:pt x="124" y="265"/>
                    <a:pt x="104" y="260"/>
                  </a:cubicBezTo>
                  <a:cubicBezTo>
                    <a:pt x="85" y="254"/>
                    <a:pt x="69" y="236"/>
                    <a:pt x="66" y="216"/>
                  </a:cubicBezTo>
                  <a:cubicBezTo>
                    <a:pt x="64" y="202"/>
                    <a:pt x="67" y="187"/>
                    <a:pt x="60" y="174"/>
                  </a:cubicBezTo>
                  <a:cubicBezTo>
                    <a:pt x="53" y="159"/>
                    <a:pt x="35" y="152"/>
                    <a:pt x="26" y="138"/>
                  </a:cubicBezTo>
                  <a:cubicBezTo>
                    <a:pt x="18" y="124"/>
                    <a:pt x="20" y="107"/>
                    <a:pt x="17" y="92"/>
                  </a:cubicBezTo>
                  <a:cubicBezTo>
                    <a:pt x="15" y="80"/>
                    <a:pt x="10" y="69"/>
                    <a:pt x="6" y="58"/>
                  </a:cubicBezTo>
                  <a:cubicBezTo>
                    <a:pt x="3" y="46"/>
                    <a:pt x="0" y="34"/>
                    <a:pt x="4" y="23"/>
                  </a:cubicBezTo>
                  <a:cubicBezTo>
                    <a:pt x="7" y="11"/>
                    <a:pt x="17" y="1"/>
                    <a:pt x="29" y="0"/>
                  </a:cubicBezTo>
                  <a:cubicBezTo>
                    <a:pt x="39" y="0"/>
                    <a:pt x="48" y="7"/>
                    <a:pt x="55" y="15"/>
                  </a:cubicBezTo>
                  <a:cubicBezTo>
                    <a:pt x="61" y="22"/>
                    <a:pt x="67" y="31"/>
                    <a:pt x="75" y="37"/>
                  </a:cubicBezTo>
                  <a:cubicBezTo>
                    <a:pt x="87" y="47"/>
                    <a:pt x="104" y="49"/>
                    <a:pt x="119" y="52"/>
                  </a:cubicBezTo>
                  <a:cubicBezTo>
                    <a:pt x="134" y="56"/>
                    <a:pt x="150" y="63"/>
                    <a:pt x="157" y="77"/>
                  </a:cubicBezTo>
                  <a:cubicBezTo>
                    <a:pt x="163" y="91"/>
                    <a:pt x="157" y="110"/>
                    <a:pt x="167" y="124"/>
                  </a:cubicBezTo>
                  <a:cubicBezTo>
                    <a:pt x="172" y="132"/>
                    <a:pt x="183" y="136"/>
                    <a:pt x="191" y="142"/>
                  </a:cubicBezTo>
                  <a:cubicBezTo>
                    <a:pt x="211" y="155"/>
                    <a:pt x="221" y="182"/>
                    <a:pt x="215" y="205"/>
                  </a:cubicBezTo>
                  <a:cubicBezTo>
                    <a:pt x="209" y="228"/>
                    <a:pt x="187" y="247"/>
                    <a:pt x="163" y="249"/>
                  </a:cubicBezTo>
                </a:path>
              </a:pathLst>
            </a:custGeom>
            <a:gradFill>
              <a:gsLst>
                <a:gs pos="86000">
                  <a:srgbClr val="70D6AC"/>
                </a:gs>
                <a:gs pos="0">
                  <a:srgbClr val="93E5B0"/>
                </a:gs>
              </a:gsLst>
              <a:lin ang="5400000" scaled="0"/>
            </a:gradFill>
            <a:ln>
              <a:noFill/>
            </a:ln>
          </p:spPr>
          <p:txBody>
            <a:bodyPr anchor="ctr"/>
            <a:lstStyle/>
            <a:p>
              <a:pPr algn="ctr"/>
              <a:endParaRPr/>
            </a:p>
          </p:txBody>
        </p:sp>
        <p:sp>
          <p:nvSpPr>
            <p:cNvPr id="17" name="îṩľíḑê">
              <a:extLst>
                <a:ext uri="{FF2B5EF4-FFF2-40B4-BE49-F238E27FC236}">
                  <a16:creationId xmlns:a16="http://schemas.microsoft.com/office/drawing/2014/main" id="{BD5F9ADA-54F6-4473-B3FF-C9EDCC6201BA}"/>
                </a:ext>
              </a:extLst>
            </p:cNvPr>
            <p:cNvSpPr/>
            <p:nvPr/>
          </p:nvSpPr>
          <p:spPr bwMode="auto">
            <a:xfrm>
              <a:off x="2462213" y="4022725"/>
              <a:ext cx="735013" cy="982663"/>
            </a:xfrm>
            <a:custGeom>
              <a:avLst/>
              <a:gdLst>
                <a:gd name="T0" fmla="*/ 155 w 155"/>
                <a:gd name="T1" fmla="*/ 207 h 207"/>
                <a:gd name="T2" fmla="*/ 153 w 155"/>
                <a:gd name="T3" fmla="*/ 205 h 207"/>
                <a:gd name="T4" fmla="*/ 147 w 155"/>
                <a:gd name="T5" fmla="*/ 200 h 207"/>
                <a:gd name="T6" fmla="*/ 128 w 155"/>
                <a:gd name="T7" fmla="*/ 180 h 207"/>
                <a:gd name="T8" fmla="*/ 103 w 155"/>
                <a:gd name="T9" fmla="*/ 147 h 207"/>
                <a:gd name="T10" fmla="*/ 74 w 155"/>
                <a:gd name="T11" fmla="*/ 106 h 207"/>
                <a:gd name="T12" fmla="*/ 21 w 155"/>
                <a:gd name="T13" fmla="*/ 32 h 207"/>
                <a:gd name="T14" fmla="*/ 6 w 155"/>
                <a:gd name="T15" fmla="*/ 9 h 207"/>
                <a:gd name="T16" fmla="*/ 2 w 155"/>
                <a:gd name="T17" fmla="*/ 3 h 207"/>
                <a:gd name="T18" fmla="*/ 0 w 155"/>
                <a:gd name="T19" fmla="*/ 0 h 207"/>
                <a:gd name="T20" fmla="*/ 2 w 155"/>
                <a:gd name="T21" fmla="*/ 2 h 207"/>
                <a:gd name="T22" fmla="*/ 6 w 155"/>
                <a:gd name="T23" fmla="*/ 8 h 207"/>
                <a:gd name="T24" fmla="*/ 23 w 155"/>
                <a:gd name="T25" fmla="*/ 31 h 207"/>
                <a:gd name="T26" fmla="*/ 76 w 155"/>
                <a:gd name="T27" fmla="*/ 105 h 207"/>
                <a:gd name="T28" fmla="*/ 105 w 155"/>
                <a:gd name="T29" fmla="*/ 146 h 207"/>
                <a:gd name="T30" fmla="*/ 129 w 155"/>
                <a:gd name="T31" fmla="*/ 179 h 207"/>
                <a:gd name="T32" fmla="*/ 147 w 155"/>
                <a:gd name="T33" fmla="*/ 200 h 207"/>
                <a:gd name="T34" fmla="*/ 153 w 155"/>
                <a:gd name="T35" fmla="*/ 205 h 207"/>
                <a:gd name="T36" fmla="*/ 155 w 155"/>
                <a:gd name="T37"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207">
                  <a:moveTo>
                    <a:pt x="155" y="207"/>
                  </a:moveTo>
                  <a:cubicBezTo>
                    <a:pt x="155" y="207"/>
                    <a:pt x="154" y="206"/>
                    <a:pt x="153" y="205"/>
                  </a:cubicBezTo>
                  <a:cubicBezTo>
                    <a:pt x="151" y="204"/>
                    <a:pt x="149" y="203"/>
                    <a:pt x="147" y="200"/>
                  </a:cubicBezTo>
                  <a:cubicBezTo>
                    <a:pt x="142" y="196"/>
                    <a:pt x="135" y="189"/>
                    <a:pt x="128" y="180"/>
                  </a:cubicBezTo>
                  <a:cubicBezTo>
                    <a:pt x="120" y="171"/>
                    <a:pt x="112" y="160"/>
                    <a:pt x="103" y="147"/>
                  </a:cubicBezTo>
                  <a:cubicBezTo>
                    <a:pt x="94" y="135"/>
                    <a:pt x="84" y="121"/>
                    <a:pt x="74" y="106"/>
                  </a:cubicBezTo>
                  <a:cubicBezTo>
                    <a:pt x="53" y="77"/>
                    <a:pt x="35" y="51"/>
                    <a:pt x="21" y="32"/>
                  </a:cubicBezTo>
                  <a:cubicBezTo>
                    <a:pt x="15" y="22"/>
                    <a:pt x="9" y="14"/>
                    <a:pt x="6" y="9"/>
                  </a:cubicBezTo>
                  <a:cubicBezTo>
                    <a:pt x="4" y="6"/>
                    <a:pt x="3" y="4"/>
                    <a:pt x="2" y="3"/>
                  </a:cubicBezTo>
                  <a:cubicBezTo>
                    <a:pt x="1" y="1"/>
                    <a:pt x="0" y="0"/>
                    <a:pt x="0" y="0"/>
                  </a:cubicBezTo>
                  <a:cubicBezTo>
                    <a:pt x="0" y="0"/>
                    <a:pt x="1" y="1"/>
                    <a:pt x="2" y="2"/>
                  </a:cubicBezTo>
                  <a:cubicBezTo>
                    <a:pt x="3" y="4"/>
                    <a:pt x="5" y="6"/>
                    <a:pt x="6" y="8"/>
                  </a:cubicBezTo>
                  <a:cubicBezTo>
                    <a:pt x="10" y="14"/>
                    <a:pt x="16" y="21"/>
                    <a:pt x="23" y="31"/>
                  </a:cubicBezTo>
                  <a:cubicBezTo>
                    <a:pt x="36" y="50"/>
                    <a:pt x="55" y="76"/>
                    <a:pt x="76" y="105"/>
                  </a:cubicBezTo>
                  <a:cubicBezTo>
                    <a:pt x="86" y="120"/>
                    <a:pt x="96" y="133"/>
                    <a:pt x="105" y="146"/>
                  </a:cubicBezTo>
                  <a:cubicBezTo>
                    <a:pt x="114" y="159"/>
                    <a:pt x="122" y="170"/>
                    <a:pt x="129" y="179"/>
                  </a:cubicBezTo>
                  <a:cubicBezTo>
                    <a:pt x="136" y="188"/>
                    <a:pt x="143" y="195"/>
                    <a:pt x="147" y="200"/>
                  </a:cubicBezTo>
                  <a:cubicBezTo>
                    <a:pt x="150" y="202"/>
                    <a:pt x="152" y="204"/>
                    <a:pt x="153" y="205"/>
                  </a:cubicBezTo>
                  <a:cubicBezTo>
                    <a:pt x="154" y="206"/>
                    <a:pt x="155" y="207"/>
                    <a:pt x="155" y="207"/>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íṥ1îḓê">
              <a:extLst>
                <a:ext uri="{FF2B5EF4-FFF2-40B4-BE49-F238E27FC236}">
                  <a16:creationId xmlns:a16="http://schemas.microsoft.com/office/drawing/2014/main" id="{C76C0B00-0C8C-4FBB-B136-4307541903C8}"/>
                </a:ext>
              </a:extLst>
            </p:cNvPr>
            <p:cNvSpPr/>
            <p:nvPr/>
          </p:nvSpPr>
          <p:spPr bwMode="auto">
            <a:xfrm>
              <a:off x="3011488" y="4502150"/>
              <a:ext cx="66675" cy="293688"/>
            </a:xfrm>
            <a:custGeom>
              <a:avLst/>
              <a:gdLst>
                <a:gd name="T0" fmla="*/ 14 w 14"/>
                <a:gd name="T1" fmla="*/ 0 h 62"/>
                <a:gd name="T2" fmla="*/ 10 w 14"/>
                <a:gd name="T3" fmla="*/ 8 h 62"/>
                <a:gd name="T4" fmla="*/ 6 w 14"/>
                <a:gd name="T5" fmla="*/ 18 h 62"/>
                <a:gd name="T6" fmla="*/ 3 w 14"/>
                <a:gd name="T7" fmla="*/ 30 h 62"/>
                <a:gd name="T8" fmla="*/ 2 w 14"/>
                <a:gd name="T9" fmla="*/ 42 h 62"/>
                <a:gd name="T10" fmla="*/ 2 w 14"/>
                <a:gd name="T11" fmla="*/ 53 h 62"/>
                <a:gd name="T12" fmla="*/ 3 w 14"/>
                <a:gd name="T13" fmla="*/ 62 h 62"/>
                <a:gd name="T14" fmla="*/ 1 w 14"/>
                <a:gd name="T15" fmla="*/ 53 h 62"/>
                <a:gd name="T16" fmla="*/ 0 w 14"/>
                <a:gd name="T17" fmla="*/ 42 h 62"/>
                <a:gd name="T18" fmla="*/ 1 w 14"/>
                <a:gd name="T19" fmla="*/ 30 h 62"/>
                <a:gd name="T20" fmla="*/ 4 w 14"/>
                <a:gd name="T21" fmla="*/ 17 h 62"/>
                <a:gd name="T22" fmla="*/ 8 w 14"/>
                <a:gd name="T23" fmla="*/ 8 h 62"/>
                <a:gd name="T24" fmla="*/ 14 w 14"/>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62">
                  <a:moveTo>
                    <a:pt x="14" y="0"/>
                  </a:moveTo>
                  <a:cubicBezTo>
                    <a:pt x="14" y="0"/>
                    <a:pt x="12" y="3"/>
                    <a:pt x="10" y="8"/>
                  </a:cubicBezTo>
                  <a:cubicBezTo>
                    <a:pt x="8" y="11"/>
                    <a:pt x="7" y="14"/>
                    <a:pt x="6" y="18"/>
                  </a:cubicBezTo>
                  <a:cubicBezTo>
                    <a:pt x="5" y="22"/>
                    <a:pt x="4" y="26"/>
                    <a:pt x="3" y="30"/>
                  </a:cubicBezTo>
                  <a:cubicBezTo>
                    <a:pt x="2" y="34"/>
                    <a:pt x="2" y="39"/>
                    <a:pt x="2" y="42"/>
                  </a:cubicBezTo>
                  <a:cubicBezTo>
                    <a:pt x="2" y="46"/>
                    <a:pt x="2" y="50"/>
                    <a:pt x="2" y="53"/>
                  </a:cubicBezTo>
                  <a:cubicBezTo>
                    <a:pt x="3" y="58"/>
                    <a:pt x="4" y="62"/>
                    <a:pt x="3" y="62"/>
                  </a:cubicBezTo>
                  <a:cubicBezTo>
                    <a:pt x="3" y="62"/>
                    <a:pt x="2" y="59"/>
                    <a:pt x="1" y="53"/>
                  </a:cubicBezTo>
                  <a:cubicBezTo>
                    <a:pt x="0" y="50"/>
                    <a:pt x="0" y="46"/>
                    <a:pt x="0" y="42"/>
                  </a:cubicBezTo>
                  <a:cubicBezTo>
                    <a:pt x="0" y="38"/>
                    <a:pt x="0" y="34"/>
                    <a:pt x="1" y="30"/>
                  </a:cubicBezTo>
                  <a:cubicBezTo>
                    <a:pt x="2" y="25"/>
                    <a:pt x="3" y="21"/>
                    <a:pt x="4" y="17"/>
                  </a:cubicBezTo>
                  <a:cubicBezTo>
                    <a:pt x="5" y="13"/>
                    <a:pt x="7" y="10"/>
                    <a:pt x="8" y="8"/>
                  </a:cubicBezTo>
                  <a:cubicBezTo>
                    <a:pt x="11" y="2"/>
                    <a:pt x="13" y="0"/>
                    <a:pt x="14" y="0"/>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šlïďé">
              <a:extLst>
                <a:ext uri="{FF2B5EF4-FFF2-40B4-BE49-F238E27FC236}">
                  <a16:creationId xmlns:a16="http://schemas.microsoft.com/office/drawing/2014/main" id="{B711A22C-2742-4E45-9E3C-0266AFF4DC16}"/>
                </a:ext>
              </a:extLst>
            </p:cNvPr>
            <p:cNvSpPr/>
            <p:nvPr/>
          </p:nvSpPr>
          <p:spPr bwMode="auto">
            <a:xfrm>
              <a:off x="2774951" y="4773613"/>
              <a:ext cx="298450" cy="103188"/>
            </a:xfrm>
            <a:custGeom>
              <a:avLst/>
              <a:gdLst>
                <a:gd name="T0" fmla="*/ 63 w 63"/>
                <a:gd name="T1" fmla="*/ 22 h 22"/>
                <a:gd name="T2" fmla="*/ 55 w 63"/>
                <a:gd name="T3" fmla="*/ 16 h 22"/>
                <a:gd name="T4" fmla="*/ 46 w 63"/>
                <a:gd name="T5" fmla="*/ 11 h 22"/>
                <a:gd name="T6" fmla="*/ 33 w 63"/>
                <a:gd name="T7" fmla="*/ 6 h 22"/>
                <a:gd name="T8" fmla="*/ 21 w 63"/>
                <a:gd name="T9" fmla="*/ 3 h 22"/>
                <a:gd name="T10" fmla="*/ 10 w 63"/>
                <a:gd name="T11" fmla="*/ 1 h 22"/>
                <a:gd name="T12" fmla="*/ 0 w 63"/>
                <a:gd name="T13" fmla="*/ 1 h 22"/>
                <a:gd name="T14" fmla="*/ 10 w 63"/>
                <a:gd name="T15" fmla="*/ 0 h 22"/>
                <a:gd name="T16" fmla="*/ 21 w 63"/>
                <a:gd name="T17" fmla="*/ 1 h 22"/>
                <a:gd name="T18" fmla="*/ 34 w 63"/>
                <a:gd name="T19" fmla="*/ 4 h 22"/>
                <a:gd name="T20" fmla="*/ 47 w 63"/>
                <a:gd name="T21" fmla="*/ 9 h 22"/>
                <a:gd name="T22" fmla="*/ 56 w 63"/>
                <a:gd name="T23" fmla="*/ 15 h 22"/>
                <a:gd name="T24" fmla="*/ 63 w 63"/>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22">
                  <a:moveTo>
                    <a:pt x="63" y="22"/>
                  </a:moveTo>
                  <a:cubicBezTo>
                    <a:pt x="63" y="22"/>
                    <a:pt x="60" y="20"/>
                    <a:pt x="55" y="16"/>
                  </a:cubicBezTo>
                  <a:cubicBezTo>
                    <a:pt x="52" y="14"/>
                    <a:pt x="49" y="13"/>
                    <a:pt x="46" y="11"/>
                  </a:cubicBezTo>
                  <a:cubicBezTo>
                    <a:pt x="42" y="9"/>
                    <a:pt x="38" y="7"/>
                    <a:pt x="33" y="6"/>
                  </a:cubicBezTo>
                  <a:cubicBezTo>
                    <a:pt x="29" y="4"/>
                    <a:pt x="25" y="3"/>
                    <a:pt x="21" y="3"/>
                  </a:cubicBezTo>
                  <a:cubicBezTo>
                    <a:pt x="17" y="2"/>
                    <a:pt x="13" y="2"/>
                    <a:pt x="10" y="1"/>
                  </a:cubicBezTo>
                  <a:cubicBezTo>
                    <a:pt x="4" y="1"/>
                    <a:pt x="0" y="1"/>
                    <a:pt x="0" y="1"/>
                  </a:cubicBezTo>
                  <a:cubicBezTo>
                    <a:pt x="0" y="1"/>
                    <a:pt x="4" y="0"/>
                    <a:pt x="10" y="0"/>
                  </a:cubicBezTo>
                  <a:cubicBezTo>
                    <a:pt x="13" y="0"/>
                    <a:pt x="17" y="0"/>
                    <a:pt x="21" y="1"/>
                  </a:cubicBezTo>
                  <a:cubicBezTo>
                    <a:pt x="25" y="1"/>
                    <a:pt x="30" y="2"/>
                    <a:pt x="34" y="4"/>
                  </a:cubicBezTo>
                  <a:cubicBezTo>
                    <a:pt x="39" y="5"/>
                    <a:pt x="43" y="7"/>
                    <a:pt x="47" y="9"/>
                  </a:cubicBezTo>
                  <a:cubicBezTo>
                    <a:pt x="50" y="11"/>
                    <a:pt x="53" y="13"/>
                    <a:pt x="56" y="15"/>
                  </a:cubicBezTo>
                  <a:cubicBezTo>
                    <a:pt x="61" y="19"/>
                    <a:pt x="63" y="22"/>
                    <a:pt x="63" y="22"/>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şlïḑè">
              <a:extLst>
                <a:ext uri="{FF2B5EF4-FFF2-40B4-BE49-F238E27FC236}">
                  <a16:creationId xmlns:a16="http://schemas.microsoft.com/office/drawing/2014/main" id="{45D9788D-F124-4977-BFCF-A42AF5491FC0}"/>
                </a:ext>
              </a:extLst>
            </p:cNvPr>
            <p:cNvSpPr/>
            <p:nvPr/>
          </p:nvSpPr>
          <p:spPr bwMode="auto">
            <a:xfrm>
              <a:off x="2746376" y="2916238"/>
              <a:ext cx="1233488" cy="2241550"/>
            </a:xfrm>
            <a:custGeom>
              <a:avLst/>
              <a:gdLst>
                <a:gd name="T0" fmla="*/ 122 w 260"/>
                <a:gd name="T1" fmla="*/ 457 h 472"/>
                <a:gd name="T2" fmla="*/ 32 w 260"/>
                <a:gd name="T3" fmla="*/ 428 h 472"/>
                <a:gd name="T4" fmla="*/ 11 w 260"/>
                <a:gd name="T5" fmla="*/ 338 h 472"/>
                <a:gd name="T6" fmla="*/ 35 w 260"/>
                <a:gd name="T7" fmla="*/ 276 h 472"/>
                <a:gd name="T8" fmla="*/ 14 w 260"/>
                <a:gd name="T9" fmla="*/ 199 h 472"/>
                <a:gd name="T10" fmla="*/ 36 w 260"/>
                <a:gd name="T11" fmla="*/ 128 h 472"/>
                <a:gd name="T12" fmla="*/ 47 w 260"/>
                <a:gd name="T13" fmla="*/ 72 h 472"/>
                <a:gd name="T14" fmla="*/ 69 w 260"/>
                <a:gd name="T15" fmla="*/ 21 h 472"/>
                <a:gd name="T16" fmla="*/ 121 w 260"/>
                <a:gd name="T17" fmla="*/ 8 h 472"/>
                <a:gd name="T18" fmla="*/ 147 w 260"/>
                <a:gd name="T19" fmla="*/ 48 h 472"/>
                <a:gd name="T20" fmla="*/ 158 w 260"/>
                <a:gd name="T21" fmla="*/ 95 h 472"/>
                <a:gd name="T22" fmla="*/ 208 w 260"/>
                <a:gd name="T23" fmla="*/ 149 h 472"/>
                <a:gd name="T24" fmla="*/ 243 w 260"/>
                <a:gd name="T25" fmla="*/ 211 h 472"/>
                <a:gd name="T26" fmla="*/ 221 w 260"/>
                <a:gd name="T27" fmla="*/ 285 h 472"/>
                <a:gd name="T28" fmla="*/ 242 w 260"/>
                <a:gd name="T29" fmla="*/ 328 h 472"/>
                <a:gd name="T30" fmla="*/ 227 w 260"/>
                <a:gd name="T31" fmla="*/ 435 h 472"/>
                <a:gd name="T32" fmla="*/ 122 w 260"/>
                <a:gd name="T33" fmla="*/ 457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472">
                  <a:moveTo>
                    <a:pt x="122" y="457"/>
                  </a:moveTo>
                  <a:cubicBezTo>
                    <a:pt x="91" y="468"/>
                    <a:pt x="55" y="451"/>
                    <a:pt x="32" y="428"/>
                  </a:cubicBezTo>
                  <a:cubicBezTo>
                    <a:pt x="9" y="405"/>
                    <a:pt x="0" y="369"/>
                    <a:pt x="11" y="338"/>
                  </a:cubicBezTo>
                  <a:cubicBezTo>
                    <a:pt x="18" y="317"/>
                    <a:pt x="34" y="298"/>
                    <a:pt x="35" y="276"/>
                  </a:cubicBezTo>
                  <a:cubicBezTo>
                    <a:pt x="35" y="249"/>
                    <a:pt x="15" y="225"/>
                    <a:pt x="14" y="199"/>
                  </a:cubicBezTo>
                  <a:cubicBezTo>
                    <a:pt x="13" y="174"/>
                    <a:pt x="28" y="152"/>
                    <a:pt x="36" y="128"/>
                  </a:cubicBezTo>
                  <a:cubicBezTo>
                    <a:pt x="42" y="110"/>
                    <a:pt x="43" y="91"/>
                    <a:pt x="47" y="72"/>
                  </a:cubicBezTo>
                  <a:cubicBezTo>
                    <a:pt x="50" y="53"/>
                    <a:pt x="56" y="34"/>
                    <a:pt x="69" y="21"/>
                  </a:cubicBezTo>
                  <a:cubicBezTo>
                    <a:pt x="82" y="7"/>
                    <a:pt x="104" y="0"/>
                    <a:pt x="121" y="8"/>
                  </a:cubicBezTo>
                  <a:cubicBezTo>
                    <a:pt x="135" y="16"/>
                    <a:pt x="143" y="32"/>
                    <a:pt x="147" y="48"/>
                  </a:cubicBezTo>
                  <a:cubicBezTo>
                    <a:pt x="150" y="64"/>
                    <a:pt x="151" y="80"/>
                    <a:pt x="158" y="95"/>
                  </a:cubicBezTo>
                  <a:cubicBezTo>
                    <a:pt x="168" y="118"/>
                    <a:pt x="190" y="133"/>
                    <a:pt x="208" y="149"/>
                  </a:cubicBezTo>
                  <a:cubicBezTo>
                    <a:pt x="227" y="165"/>
                    <a:pt x="244" y="187"/>
                    <a:pt x="243" y="211"/>
                  </a:cubicBezTo>
                  <a:cubicBezTo>
                    <a:pt x="241" y="237"/>
                    <a:pt x="219" y="259"/>
                    <a:pt x="221" y="285"/>
                  </a:cubicBezTo>
                  <a:cubicBezTo>
                    <a:pt x="223" y="301"/>
                    <a:pt x="234" y="314"/>
                    <a:pt x="242" y="328"/>
                  </a:cubicBezTo>
                  <a:cubicBezTo>
                    <a:pt x="260" y="362"/>
                    <a:pt x="254" y="407"/>
                    <a:pt x="227" y="435"/>
                  </a:cubicBezTo>
                  <a:cubicBezTo>
                    <a:pt x="201" y="463"/>
                    <a:pt x="157" y="472"/>
                    <a:pt x="122" y="457"/>
                  </a:cubicBezTo>
                </a:path>
              </a:pathLst>
            </a:custGeom>
            <a:gradFill>
              <a:gsLst>
                <a:gs pos="86000">
                  <a:srgbClr val="06AC9C"/>
                </a:gs>
                <a:gs pos="0">
                  <a:srgbClr val="93E5B0"/>
                </a:gs>
              </a:gsLst>
              <a:lin ang="5400000" scaled="0"/>
            </a:gradFill>
            <a:ln>
              <a:noFill/>
            </a:ln>
          </p:spPr>
          <p:txBody>
            <a:bodyPr anchor="ctr"/>
            <a:lstStyle/>
            <a:p>
              <a:pPr algn="ctr"/>
              <a:endParaRPr/>
            </a:p>
          </p:txBody>
        </p:sp>
        <p:sp>
          <p:nvSpPr>
            <p:cNvPr id="23" name="í$1ïḋê">
              <a:extLst>
                <a:ext uri="{FF2B5EF4-FFF2-40B4-BE49-F238E27FC236}">
                  <a16:creationId xmlns:a16="http://schemas.microsoft.com/office/drawing/2014/main" id="{A580FD64-55AF-4393-A999-05D8C24C80B9}"/>
                </a:ext>
              </a:extLst>
            </p:cNvPr>
            <p:cNvSpPr/>
            <p:nvPr/>
          </p:nvSpPr>
          <p:spPr bwMode="auto">
            <a:xfrm>
              <a:off x="3225801" y="3219450"/>
              <a:ext cx="288925" cy="1928813"/>
            </a:xfrm>
            <a:custGeom>
              <a:avLst/>
              <a:gdLst>
                <a:gd name="T0" fmla="*/ 61 w 61"/>
                <a:gd name="T1" fmla="*/ 406 h 406"/>
                <a:gd name="T2" fmla="*/ 59 w 61"/>
                <a:gd name="T3" fmla="*/ 402 h 406"/>
                <a:gd name="T4" fmla="*/ 54 w 61"/>
                <a:gd name="T5" fmla="*/ 391 h 406"/>
                <a:gd name="T6" fmla="*/ 43 w 61"/>
                <a:gd name="T7" fmla="*/ 348 h 406"/>
                <a:gd name="T8" fmla="*/ 33 w 61"/>
                <a:gd name="T9" fmla="*/ 284 h 406"/>
                <a:gd name="T10" fmla="*/ 23 w 61"/>
                <a:gd name="T11" fmla="*/ 204 h 406"/>
                <a:gd name="T12" fmla="*/ 6 w 61"/>
                <a:gd name="T13" fmla="*/ 60 h 406"/>
                <a:gd name="T14" fmla="*/ 1 w 61"/>
                <a:gd name="T15" fmla="*/ 16 h 406"/>
                <a:gd name="T16" fmla="*/ 0 w 61"/>
                <a:gd name="T17" fmla="*/ 4 h 406"/>
                <a:gd name="T18" fmla="*/ 0 w 61"/>
                <a:gd name="T19" fmla="*/ 0 h 406"/>
                <a:gd name="T20" fmla="*/ 1 w 61"/>
                <a:gd name="T21" fmla="*/ 4 h 406"/>
                <a:gd name="T22" fmla="*/ 3 w 61"/>
                <a:gd name="T23" fmla="*/ 16 h 406"/>
                <a:gd name="T24" fmla="*/ 9 w 61"/>
                <a:gd name="T25" fmla="*/ 60 h 406"/>
                <a:gd name="T26" fmla="*/ 27 w 61"/>
                <a:gd name="T27" fmla="*/ 204 h 406"/>
                <a:gd name="T28" fmla="*/ 37 w 61"/>
                <a:gd name="T29" fmla="*/ 283 h 406"/>
                <a:gd name="T30" fmla="*/ 46 w 61"/>
                <a:gd name="T31" fmla="*/ 348 h 406"/>
                <a:gd name="T32" fmla="*/ 56 w 61"/>
                <a:gd name="T33" fmla="*/ 390 h 406"/>
                <a:gd name="T34" fmla="*/ 61 w 61"/>
                <a:gd name="T35" fmla="*/ 40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406">
                  <a:moveTo>
                    <a:pt x="61" y="406"/>
                  </a:moveTo>
                  <a:cubicBezTo>
                    <a:pt x="61" y="406"/>
                    <a:pt x="60" y="404"/>
                    <a:pt x="59" y="402"/>
                  </a:cubicBezTo>
                  <a:cubicBezTo>
                    <a:pt x="58" y="399"/>
                    <a:pt x="56" y="396"/>
                    <a:pt x="54" y="391"/>
                  </a:cubicBezTo>
                  <a:cubicBezTo>
                    <a:pt x="51" y="381"/>
                    <a:pt x="46" y="366"/>
                    <a:pt x="43" y="348"/>
                  </a:cubicBezTo>
                  <a:cubicBezTo>
                    <a:pt x="39" y="330"/>
                    <a:pt x="36" y="308"/>
                    <a:pt x="33" y="284"/>
                  </a:cubicBezTo>
                  <a:cubicBezTo>
                    <a:pt x="30" y="259"/>
                    <a:pt x="27" y="232"/>
                    <a:pt x="23" y="204"/>
                  </a:cubicBezTo>
                  <a:cubicBezTo>
                    <a:pt x="16" y="148"/>
                    <a:pt x="10" y="97"/>
                    <a:pt x="6" y="60"/>
                  </a:cubicBezTo>
                  <a:cubicBezTo>
                    <a:pt x="4" y="42"/>
                    <a:pt x="2" y="27"/>
                    <a:pt x="1" y="16"/>
                  </a:cubicBezTo>
                  <a:cubicBezTo>
                    <a:pt x="1" y="11"/>
                    <a:pt x="0" y="7"/>
                    <a:pt x="0" y="4"/>
                  </a:cubicBezTo>
                  <a:cubicBezTo>
                    <a:pt x="0" y="2"/>
                    <a:pt x="0" y="0"/>
                    <a:pt x="0" y="0"/>
                  </a:cubicBezTo>
                  <a:cubicBezTo>
                    <a:pt x="0" y="0"/>
                    <a:pt x="0" y="2"/>
                    <a:pt x="1" y="4"/>
                  </a:cubicBezTo>
                  <a:cubicBezTo>
                    <a:pt x="1" y="7"/>
                    <a:pt x="2" y="11"/>
                    <a:pt x="3" y="16"/>
                  </a:cubicBezTo>
                  <a:cubicBezTo>
                    <a:pt x="4" y="26"/>
                    <a:pt x="6" y="41"/>
                    <a:pt x="9" y="60"/>
                  </a:cubicBezTo>
                  <a:cubicBezTo>
                    <a:pt x="14" y="96"/>
                    <a:pt x="20" y="147"/>
                    <a:pt x="27" y="204"/>
                  </a:cubicBezTo>
                  <a:cubicBezTo>
                    <a:pt x="31" y="232"/>
                    <a:pt x="34" y="259"/>
                    <a:pt x="37" y="283"/>
                  </a:cubicBezTo>
                  <a:cubicBezTo>
                    <a:pt x="40" y="307"/>
                    <a:pt x="42" y="329"/>
                    <a:pt x="46" y="348"/>
                  </a:cubicBezTo>
                  <a:cubicBezTo>
                    <a:pt x="49" y="366"/>
                    <a:pt x="53" y="380"/>
                    <a:pt x="56" y="390"/>
                  </a:cubicBezTo>
                  <a:cubicBezTo>
                    <a:pt x="59" y="400"/>
                    <a:pt x="61" y="405"/>
                    <a:pt x="61" y="406"/>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ïṣḷíďé">
              <a:extLst>
                <a:ext uri="{FF2B5EF4-FFF2-40B4-BE49-F238E27FC236}">
                  <a16:creationId xmlns:a16="http://schemas.microsoft.com/office/drawing/2014/main" id="{47D38108-CF36-477C-B56B-0AF624C692A1}"/>
                </a:ext>
              </a:extLst>
            </p:cNvPr>
            <p:cNvSpPr/>
            <p:nvPr/>
          </p:nvSpPr>
          <p:spPr bwMode="auto">
            <a:xfrm>
              <a:off x="3335338" y="3756025"/>
              <a:ext cx="312738" cy="385763"/>
            </a:xfrm>
            <a:custGeom>
              <a:avLst/>
              <a:gdLst>
                <a:gd name="T0" fmla="*/ 66 w 66"/>
                <a:gd name="T1" fmla="*/ 0 h 81"/>
                <a:gd name="T2" fmla="*/ 53 w 66"/>
                <a:gd name="T3" fmla="*/ 9 h 81"/>
                <a:gd name="T4" fmla="*/ 40 w 66"/>
                <a:gd name="T5" fmla="*/ 20 h 81"/>
                <a:gd name="T6" fmla="*/ 26 w 66"/>
                <a:gd name="T7" fmla="*/ 35 h 81"/>
                <a:gd name="T8" fmla="*/ 14 w 66"/>
                <a:gd name="T9" fmla="*/ 51 h 81"/>
                <a:gd name="T10" fmla="*/ 7 w 66"/>
                <a:gd name="T11" fmla="*/ 66 h 81"/>
                <a:gd name="T12" fmla="*/ 1 w 66"/>
                <a:gd name="T13" fmla="*/ 81 h 81"/>
                <a:gd name="T14" fmla="*/ 4 w 66"/>
                <a:gd name="T15" fmla="*/ 65 h 81"/>
                <a:gd name="T16" fmla="*/ 11 w 66"/>
                <a:gd name="T17" fmla="*/ 50 h 81"/>
                <a:gd name="T18" fmla="*/ 23 w 66"/>
                <a:gd name="T19" fmla="*/ 32 h 81"/>
                <a:gd name="T20" fmla="*/ 37 w 66"/>
                <a:gd name="T21" fmla="*/ 17 h 81"/>
                <a:gd name="T22" fmla="*/ 51 w 66"/>
                <a:gd name="T23" fmla="*/ 7 h 81"/>
                <a:gd name="T24" fmla="*/ 66 w 66"/>
                <a:gd name="T2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81">
                  <a:moveTo>
                    <a:pt x="66" y="0"/>
                  </a:moveTo>
                  <a:cubicBezTo>
                    <a:pt x="66" y="1"/>
                    <a:pt x="61" y="4"/>
                    <a:pt x="53" y="9"/>
                  </a:cubicBezTo>
                  <a:cubicBezTo>
                    <a:pt x="49" y="12"/>
                    <a:pt x="44" y="16"/>
                    <a:pt x="40" y="20"/>
                  </a:cubicBezTo>
                  <a:cubicBezTo>
                    <a:pt x="35" y="24"/>
                    <a:pt x="30" y="29"/>
                    <a:pt x="26" y="35"/>
                  </a:cubicBezTo>
                  <a:cubicBezTo>
                    <a:pt x="21" y="40"/>
                    <a:pt x="17" y="46"/>
                    <a:pt x="14" y="51"/>
                  </a:cubicBezTo>
                  <a:cubicBezTo>
                    <a:pt x="11" y="57"/>
                    <a:pt x="9" y="62"/>
                    <a:pt x="7" y="66"/>
                  </a:cubicBezTo>
                  <a:cubicBezTo>
                    <a:pt x="3" y="75"/>
                    <a:pt x="2" y="81"/>
                    <a:pt x="1" y="81"/>
                  </a:cubicBezTo>
                  <a:cubicBezTo>
                    <a:pt x="0" y="81"/>
                    <a:pt x="1" y="75"/>
                    <a:pt x="4" y="65"/>
                  </a:cubicBezTo>
                  <a:cubicBezTo>
                    <a:pt x="6" y="61"/>
                    <a:pt x="8" y="55"/>
                    <a:pt x="11" y="50"/>
                  </a:cubicBezTo>
                  <a:cubicBezTo>
                    <a:pt x="14" y="44"/>
                    <a:pt x="18" y="38"/>
                    <a:pt x="23" y="32"/>
                  </a:cubicBezTo>
                  <a:cubicBezTo>
                    <a:pt x="27" y="26"/>
                    <a:pt x="32" y="21"/>
                    <a:pt x="37" y="17"/>
                  </a:cubicBezTo>
                  <a:cubicBezTo>
                    <a:pt x="42" y="13"/>
                    <a:pt x="47" y="9"/>
                    <a:pt x="51" y="7"/>
                  </a:cubicBezTo>
                  <a:cubicBezTo>
                    <a:pt x="60" y="2"/>
                    <a:pt x="65" y="0"/>
                    <a:pt x="66" y="0"/>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ïṣlíḑê">
              <a:extLst>
                <a:ext uri="{FF2B5EF4-FFF2-40B4-BE49-F238E27FC236}">
                  <a16:creationId xmlns:a16="http://schemas.microsoft.com/office/drawing/2014/main" id="{61A4962A-7426-4930-B16C-CECAD1510A25}"/>
                </a:ext>
              </a:extLst>
            </p:cNvPr>
            <p:cNvSpPr/>
            <p:nvPr/>
          </p:nvSpPr>
          <p:spPr bwMode="auto">
            <a:xfrm>
              <a:off x="3433763" y="4349750"/>
              <a:ext cx="295275" cy="381000"/>
            </a:xfrm>
            <a:custGeom>
              <a:avLst/>
              <a:gdLst>
                <a:gd name="T0" fmla="*/ 62 w 62"/>
                <a:gd name="T1" fmla="*/ 0 h 80"/>
                <a:gd name="T2" fmla="*/ 50 w 62"/>
                <a:gd name="T3" fmla="*/ 9 h 80"/>
                <a:gd name="T4" fmla="*/ 24 w 62"/>
                <a:gd name="T5" fmla="*/ 35 h 80"/>
                <a:gd name="T6" fmla="*/ 6 w 62"/>
                <a:gd name="T7" fmla="*/ 66 h 80"/>
                <a:gd name="T8" fmla="*/ 0 w 62"/>
                <a:gd name="T9" fmla="*/ 80 h 80"/>
                <a:gd name="T10" fmla="*/ 3 w 62"/>
                <a:gd name="T11" fmla="*/ 65 h 80"/>
                <a:gd name="T12" fmla="*/ 21 w 62"/>
                <a:gd name="T13" fmla="*/ 32 h 80"/>
                <a:gd name="T14" fmla="*/ 48 w 62"/>
                <a:gd name="T15" fmla="*/ 7 h 80"/>
                <a:gd name="T16" fmla="*/ 62 w 62"/>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80">
                  <a:moveTo>
                    <a:pt x="62" y="0"/>
                  </a:moveTo>
                  <a:cubicBezTo>
                    <a:pt x="62" y="1"/>
                    <a:pt x="57" y="4"/>
                    <a:pt x="50" y="9"/>
                  </a:cubicBezTo>
                  <a:cubicBezTo>
                    <a:pt x="42" y="15"/>
                    <a:pt x="33" y="24"/>
                    <a:pt x="24" y="35"/>
                  </a:cubicBezTo>
                  <a:cubicBezTo>
                    <a:pt x="16" y="46"/>
                    <a:pt x="10" y="57"/>
                    <a:pt x="6" y="66"/>
                  </a:cubicBezTo>
                  <a:cubicBezTo>
                    <a:pt x="2" y="74"/>
                    <a:pt x="1" y="80"/>
                    <a:pt x="0" y="80"/>
                  </a:cubicBezTo>
                  <a:cubicBezTo>
                    <a:pt x="0" y="79"/>
                    <a:pt x="0" y="74"/>
                    <a:pt x="3" y="65"/>
                  </a:cubicBezTo>
                  <a:cubicBezTo>
                    <a:pt x="6" y="56"/>
                    <a:pt x="12" y="44"/>
                    <a:pt x="21" y="32"/>
                  </a:cubicBezTo>
                  <a:cubicBezTo>
                    <a:pt x="30" y="21"/>
                    <a:pt x="40" y="12"/>
                    <a:pt x="48" y="7"/>
                  </a:cubicBezTo>
                  <a:cubicBezTo>
                    <a:pt x="56" y="2"/>
                    <a:pt x="61" y="0"/>
                    <a:pt x="62" y="0"/>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iṡ1ïḓè">
              <a:extLst>
                <a:ext uri="{FF2B5EF4-FFF2-40B4-BE49-F238E27FC236}">
                  <a16:creationId xmlns:a16="http://schemas.microsoft.com/office/drawing/2014/main" id="{1A28171F-9004-464B-9775-B026E6909519}"/>
                </a:ext>
              </a:extLst>
            </p:cNvPr>
            <p:cNvSpPr/>
            <p:nvPr/>
          </p:nvSpPr>
          <p:spPr bwMode="auto">
            <a:xfrm>
              <a:off x="2954338" y="3946525"/>
              <a:ext cx="414338" cy="393700"/>
            </a:xfrm>
            <a:custGeom>
              <a:avLst/>
              <a:gdLst>
                <a:gd name="T0" fmla="*/ 86 w 87"/>
                <a:gd name="T1" fmla="*/ 83 h 83"/>
                <a:gd name="T2" fmla="*/ 76 w 87"/>
                <a:gd name="T3" fmla="*/ 69 h 83"/>
                <a:gd name="T4" fmla="*/ 49 w 87"/>
                <a:gd name="T5" fmla="*/ 36 h 83"/>
                <a:gd name="T6" fmla="*/ 32 w 87"/>
                <a:gd name="T7" fmla="*/ 20 h 83"/>
                <a:gd name="T8" fmla="*/ 16 w 87"/>
                <a:gd name="T9" fmla="*/ 9 h 83"/>
                <a:gd name="T10" fmla="*/ 1 w 87"/>
                <a:gd name="T11" fmla="*/ 0 h 83"/>
                <a:gd name="T12" fmla="*/ 17 w 87"/>
                <a:gd name="T13" fmla="*/ 7 h 83"/>
                <a:gd name="T14" fmla="*/ 34 w 87"/>
                <a:gd name="T15" fmla="*/ 17 h 83"/>
                <a:gd name="T16" fmla="*/ 52 w 87"/>
                <a:gd name="T17" fmla="*/ 33 h 83"/>
                <a:gd name="T18" fmla="*/ 78 w 87"/>
                <a:gd name="T19" fmla="*/ 67 h 83"/>
                <a:gd name="T20" fmla="*/ 86 w 8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83">
                  <a:moveTo>
                    <a:pt x="86" y="83"/>
                  </a:moveTo>
                  <a:cubicBezTo>
                    <a:pt x="86" y="83"/>
                    <a:pt x="82" y="77"/>
                    <a:pt x="76" y="69"/>
                  </a:cubicBezTo>
                  <a:cubicBezTo>
                    <a:pt x="69" y="60"/>
                    <a:pt x="60" y="48"/>
                    <a:pt x="49" y="36"/>
                  </a:cubicBezTo>
                  <a:cubicBezTo>
                    <a:pt x="43" y="30"/>
                    <a:pt x="37" y="25"/>
                    <a:pt x="32" y="20"/>
                  </a:cubicBezTo>
                  <a:cubicBezTo>
                    <a:pt x="26" y="16"/>
                    <a:pt x="21" y="12"/>
                    <a:pt x="16" y="9"/>
                  </a:cubicBezTo>
                  <a:cubicBezTo>
                    <a:pt x="7" y="4"/>
                    <a:pt x="0" y="1"/>
                    <a:pt x="1" y="0"/>
                  </a:cubicBezTo>
                  <a:cubicBezTo>
                    <a:pt x="1" y="0"/>
                    <a:pt x="7" y="1"/>
                    <a:pt x="17" y="7"/>
                  </a:cubicBezTo>
                  <a:cubicBezTo>
                    <a:pt x="22" y="9"/>
                    <a:pt x="28" y="13"/>
                    <a:pt x="34" y="17"/>
                  </a:cubicBezTo>
                  <a:cubicBezTo>
                    <a:pt x="40" y="21"/>
                    <a:pt x="46" y="27"/>
                    <a:pt x="52" y="33"/>
                  </a:cubicBezTo>
                  <a:cubicBezTo>
                    <a:pt x="64" y="45"/>
                    <a:pt x="72" y="57"/>
                    <a:pt x="78" y="67"/>
                  </a:cubicBezTo>
                  <a:cubicBezTo>
                    <a:pt x="84" y="76"/>
                    <a:pt x="87" y="83"/>
                    <a:pt x="86" y="83"/>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ṥľïďè">
              <a:extLst>
                <a:ext uri="{FF2B5EF4-FFF2-40B4-BE49-F238E27FC236}">
                  <a16:creationId xmlns:a16="http://schemas.microsoft.com/office/drawing/2014/main" id="{B375BE96-618B-4FFC-9194-0CA59493F42F}"/>
                </a:ext>
              </a:extLst>
            </p:cNvPr>
            <p:cNvSpPr/>
            <p:nvPr/>
          </p:nvSpPr>
          <p:spPr bwMode="auto">
            <a:xfrm>
              <a:off x="3092451" y="4506913"/>
              <a:ext cx="350838" cy="369888"/>
            </a:xfrm>
            <a:custGeom>
              <a:avLst/>
              <a:gdLst>
                <a:gd name="T0" fmla="*/ 74 w 74"/>
                <a:gd name="T1" fmla="*/ 78 h 78"/>
                <a:gd name="T2" fmla="*/ 66 w 74"/>
                <a:gd name="T3" fmla="*/ 64 h 78"/>
                <a:gd name="T4" fmla="*/ 57 w 74"/>
                <a:gd name="T5" fmla="*/ 49 h 78"/>
                <a:gd name="T6" fmla="*/ 44 w 74"/>
                <a:gd name="T7" fmla="*/ 33 h 78"/>
                <a:gd name="T8" fmla="*/ 28 w 74"/>
                <a:gd name="T9" fmla="*/ 19 h 78"/>
                <a:gd name="T10" fmla="*/ 14 w 74"/>
                <a:gd name="T11" fmla="*/ 9 h 78"/>
                <a:gd name="T12" fmla="*/ 0 w 74"/>
                <a:gd name="T13" fmla="*/ 1 h 78"/>
                <a:gd name="T14" fmla="*/ 15 w 74"/>
                <a:gd name="T15" fmla="*/ 7 h 78"/>
                <a:gd name="T16" fmla="*/ 30 w 74"/>
                <a:gd name="T17" fmla="*/ 16 h 78"/>
                <a:gd name="T18" fmla="*/ 47 w 74"/>
                <a:gd name="T19" fmla="*/ 30 h 78"/>
                <a:gd name="T20" fmla="*/ 60 w 74"/>
                <a:gd name="T21" fmla="*/ 47 h 78"/>
                <a:gd name="T22" fmla="*/ 69 w 74"/>
                <a:gd name="T23" fmla="*/ 62 h 78"/>
                <a:gd name="T24" fmla="*/ 74 w 7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78">
                  <a:moveTo>
                    <a:pt x="74" y="78"/>
                  </a:moveTo>
                  <a:cubicBezTo>
                    <a:pt x="73" y="78"/>
                    <a:pt x="71" y="72"/>
                    <a:pt x="66" y="64"/>
                  </a:cubicBezTo>
                  <a:cubicBezTo>
                    <a:pt x="64" y="59"/>
                    <a:pt x="61" y="54"/>
                    <a:pt x="57" y="49"/>
                  </a:cubicBezTo>
                  <a:cubicBezTo>
                    <a:pt x="53" y="44"/>
                    <a:pt x="49" y="38"/>
                    <a:pt x="44" y="33"/>
                  </a:cubicBezTo>
                  <a:cubicBezTo>
                    <a:pt x="38" y="28"/>
                    <a:pt x="33" y="23"/>
                    <a:pt x="28" y="19"/>
                  </a:cubicBezTo>
                  <a:cubicBezTo>
                    <a:pt x="23" y="15"/>
                    <a:pt x="18" y="12"/>
                    <a:pt x="14" y="9"/>
                  </a:cubicBezTo>
                  <a:cubicBezTo>
                    <a:pt x="6" y="4"/>
                    <a:pt x="0" y="2"/>
                    <a:pt x="0" y="1"/>
                  </a:cubicBezTo>
                  <a:cubicBezTo>
                    <a:pt x="1" y="0"/>
                    <a:pt x="7" y="2"/>
                    <a:pt x="15" y="7"/>
                  </a:cubicBezTo>
                  <a:cubicBezTo>
                    <a:pt x="20" y="9"/>
                    <a:pt x="25" y="12"/>
                    <a:pt x="30" y="16"/>
                  </a:cubicBezTo>
                  <a:cubicBezTo>
                    <a:pt x="36" y="20"/>
                    <a:pt x="41" y="25"/>
                    <a:pt x="47" y="30"/>
                  </a:cubicBezTo>
                  <a:cubicBezTo>
                    <a:pt x="52" y="36"/>
                    <a:pt x="56" y="41"/>
                    <a:pt x="60" y="47"/>
                  </a:cubicBezTo>
                  <a:cubicBezTo>
                    <a:pt x="64" y="52"/>
                    <a:pt x="67" y="58"/>
                    <a:pt x="69" y="62"/>
                  </a:cubicBezTo>
                  <a:cubicBezTo>
                    <a:pt x="73" y="71"/>
                    <a:pt x="74" y="78"/>
                    <a:pt x="74" y="78"/>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iṧḷidè">
              <a:extLst>
                <a:ext uri="{FF2B5EF4-FFF2-40B4-BE49-F238E27FC236}">
                  <a16:creationId xmlns:a16="http://schemas.microsoft.com/office/drawing/2014/main" id="{DB888133-EBD1-4BF7-94C6-9CCC3A2D3607}"/>
                </a:ext>
              </a:extLst>
            </p:cNvPr>
            <p:cNvSpPr/>
            <p:nvPr/>
          </p:nvSpPr>
          <p:spPr bwMode="auto">
            <a:xfrm>
              <a:off x="8994776" y="2768600"/>
              <a:ext cx="887413" cy="522288"/>
            </a:xfrm>
            <a:custGeom>
              <a:avLst/>
              <a:gdLst>
                <a:gd name="T0" fmla="*/ 0 w 187"/>
                <a:gd name="T1" fmla="*/ 8 h 110"/>
                <a:gd name="T2" fmla="*/ 0 w 187"/>
                <a:gd name="T3" fmla="*/ 76 h 110"/>
                <a:gd name="T4" fmla="*/ 8 w 187"/>
                <a:gd name="T5" fmla="*/ 84 h 110"/>
                <a:gd name="T6" fmla="*/ 142 w 187"/>
                <a:gd name="T7" fmla="*/ 84 h 110"/>
                <a:gd name="T8" fmla="*/ 142 w 187"/>
                <a:gd name="T9" fmla="*/ 110 h 110"/>
                <a:gd name="T10" fmla="*/ 165 w 187"/>
                <a:gd name="T11" fmla="*/ 82 h 110"/>
                <a:gd name="T12" fmla="*/ 179 w 187"/>
                <a:gd name="T13" fmla="*/ 83 h 110"/>
                <a:gd name="T14" fmla="*/ 187 w 187"/>
                <a:gd name="T15" fmla="*/ 76 h 110"/>
                <a:gd name="T16" fmla="*/ 187 w 187"/>
                <a:gd name="T17" fmla="*/ 17 h 110"/>
                <a:gd name="T18" fmla="*/ 180 w 187"/>
                <a:gd name="T19" fmla="*/ 9 h 110"/>
                <a:gd name="T20" fmla="*/ 9 w 187"/>
                <a:gd name="T21" fmla="*/ 0 h 110"/>
                <a:gd name="T22" fmla="*/ 0 w 187"/>
                <a:gd name="T23" fmla="*/ 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110">
                  <a:moveTo>
                    <a:pt x="0" y="8"/>
                  </a:moveTo>
                  <a:cubicBezTo>
                    <a:pt x="0" y="76"/>
                    <a:pt x="0" y="76"/>
                    <a:pt x="0" y="76"/>
                  </a:cubicBezTo>
                  <a:cubicBezTo>
                    <a:pt x="0" y="81"/>
                    <a:pt x="4" y="84"/>
                    <a:pt x="8" y="84"/>
                  </a:cubicBezTo>
                  <a:cubicBezTo>
                    <a:pt x="142" y="84"/>
                    <a:pt x="142" y="84"/>
                    <a:pt x="142" y="84"/>
                  </a:cubicBezTo>
                  <a:cubicBezTo>
                    <a:pt x="142" y="110"/>
                    <a:pt x="142" y="110"/>
                    <a:pt x="142" y="110"/>
                  </a:cubicBezTo>
                  <a:cubicBezTo>
                    <a:pt x="165" y="82"/>
                    <a:pt x="165" y="82"/>
                    <a:pt x="165" y="82"/>
                  </a:cubicBezTo>
                  <a:cubicBezTo>
                    <a:pt x="179" y="83"/>
                    <a:pt x="179" y="83"/>
                    <a:pt x="179" y="83"/>
                  </a:cubicBezTo>
                  <a:cubicBezTo>
                    <a:pt x="183" y="84"/>
                    <a:pt x="187" y="80"/>
                    <a:pt x="187" y="76"/>
                  </a:cubicBezTo>
                  <a:cubicBezTo>
                    <a:pt x="187" y="17"/>
                    <a:pt x="187" y="17"/>
                    <a:pt x="187" y="17"/>
                  </a:cubicBezTo>
                  <a:cubicBezTo>
                    <a:pt x="187" y="13"/>
                    <a:pt x="184" y="9"/>
                    <a:pt x="180" y="9"/>
                  </a:cubicBezTo>
                  <a:cubicBezTo>
                    <a:pt x="9" y="0"/>
                    <a:pt x="9" y="0"/>
                    <a:pt x="9" y="0"/>
                  </a:cubicBezTo>
                  <a:cubicBezTo>
                    <a:pt x="4" y="0"/>
                    <a:pt x="0" y="3"/>
                    <a:pt x="0" y="8"/>
                  </a:cubicBezTo>
                  <a:close/>
                </a:path>
              </a:pathLst>
            </a:custGeom>
            <a:solidFill>
              <a:schemeClr val="bg1">
                <a:lumMod val="85000"/>
                <a:alpha val="50000"/>
              </a:schemeClr>
            </a:solidFill>
            <a:ln>
              <a:noFill/>
            </a:ln>
          </p:spPr>
          <p:txBody>
            <a:bodyPr anchor="ctr"/>
            <a:lstStyle/>
            <a:p>
              <a:pPr algn="ctr"/>
              <a:endParaRPr/>
            </a:p>
          </p:txBody>
        </p:sp>
        <p:sp>
          <p:nvSpPr>
            <p:cNvPr id="29" name="ïślíḑe">
              <a:extLst>
                <a:ext uri="{FF2B5EF4-FFF2-40B4-BE49-F238E27FC236}">
                  <a16:creationId xmlns:a16="http://schemas.microsoft.com/office/drawing/2014/main" id="{94685F4D-0699-4027-8D84-17D5EA2B2187}"/>
                </a:ext>
              </a:extLst>
            </p:cNvPr>
            <p:cNvSpPr/>
            <p:nvPr/>
          </p:nvSpPr>
          <p:spPr bwMode="auto">
            <a:xfrm>
              <a:off x="5160963" y="2451100"/>
              <a:ext cx="727075" cy="992188"/>
            </a:xfrm>
            <a:custGeom>
              <a:avLst/>
              <a:gdLst>
                <a:gd name="T0" fmla="*/ 144 w 153"/>
                <a:gd name="T1" fmla="*/ 60 h 209"/>
                <a:gd name="T2" fmla="*/ 147 w 153"/>
                <a:gd name="T3" fmla="*/ 23 h 209"/>
                <a:gd name="T4" fmla="*/ 118 w 153"/>
                <a:gd name="T5" fmla="*/ 1 h 209"/>
                <a:gd name="T6" fmla="*/ 84 w 153"/>
                <a:gd name="T7" fmla="*/ 17 h 209"/>
                <a:gd name="T8" fmla="*/ 67 w 153"/>
                <a:gd name="T9" fmla="*/ 82 h 209"/>
                <a:gd name="T10" fmla="*/ 22 w 153"/>
                <a:gd name="T11" fmla="*/ 116 h 209"/>
                <a:gd name="T12" fmla="*/ 13 w 153"/>
                <a:gd name="T13" fmla="*/ 152 h 209"/>
                <a:gd name="T14" fmla="*/ 2 w 153"/>
                <a:gd name="T15" fmla="*/ 178 h 209"/>
                <a:gd name="T16" fmla="*/ 25 w 153"/>
                <a:gd name="T17" fmla="*/ 206 h 209"/>
                <a:gd name="T18" fmla="*/ 63 w 153"/>
                <a:gd name="T19" fmla="*/ 199 h 209"/>
                <a:gd name="T20" fmla="*/ 118 w 153"/>
                <a:gd name="T21" fmla="*/ 161 h 209"/>
                <a:gd name="T22" fmla="*/ 144 w 153"/>
                <a:gd name="T23" fmla="*/ 127 h 209"/>
                <a:gd name="T24" fmla="*/ 142 w 153"/>
                <a:gd name="T25" fmla="*/ 61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209">
                  <a:moveTo>
                    <a:pt x="144" y="60"/>
                  </a:moveTo>
                  <a:cubicBezTo>
                    <a:pt x="151" y="50"/>
                    <a:pt x="152" y="35"/>
                    <a:pt x="147" y="23"/>
                  </a:cubicBezTo>
                  <a:cubicBezTo>
                    <a:pt x="142" y="12"/>
                    <a:pt x="130" y="3"/>
                    <a:pt x="118" y="1"/>
                  </a:cubicBezTo>
                  <a:cubicBezTo>
                    <a:pt x="105" y="0"/>
                    <a:pt x="91" y="6"/>
                    <a:pt x="84" y="17"/>
                  </a:cubicBezTo>
                  <a:cubicBezTo>
                    <a:pt x="72" y="36"/>
                    <a:pt x="81" y="64"/>
                    <a:pt x="67" y="82"/>
                  </a:cubicBezTo>
                  <a:cubicBezTo>
                    <a:pt x="55" y="97"/>
                    <a:pt x="31" y="99"/>
                    <a:pt x="22" y="116"/>
                  </a:cubicBezTo>
                  <a:cubicBezTo>
                    <a:pt x="16" y="127"/>
                    <a:pt x="18" y="141"/>
                    <a:pt x="13" y="152"/>
                  </a:cubicBezTo>
                  <a:cubicBezTo>
                    <a:pt x="10" y="161"/>
                    <a:pt x="3" y="168"/>
                    <a:pt x="2" y="178"/>
                  </a:cubicBezTo>
                  <a:cubicBezTo>
                    <a:pt x="0" y="191"/>
                    <a:pt x="12" y="203"/>
                    <a:pt x="25" y="206"/>
                  </a:cubicBezTo>
                  <a:cubicBezTo>
                    <a:pt x="37" y="209"/>
                    <a:pt x="51" y="205"/>
                    <a:pt x="63" y="199"/>
                  </a:cubicBezTo>
                  <a:cubicBezTo>
                    <a:pt x="83" y="190"/>
                    <a:pt x="101" y="176"/>
                    <a:pt x="118" y="161"/>
                  </a:cubicBezTo>
                  <a:cubicBezTo>
                    <a:pt x="128" y="151"/>
                    <a:pt x="139" y="140"/>
                    <a:pt x="144" y="127"/>
                  </a:cubicBezTo>
                  <a:cubicBezTo>
                    <a:pt x="153" y="106"/>
                    <a:pt x="147" y="83"/>
                    <a:pt x="142" y="61"/>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ŝḻîde">
              <a:extLst>
                <a:ext uri="{FF2B5EF4-FFF2-40B4-BE49-F238E27FC236}">
                  <a16:creationId xmlns:a16="http://schemas.microsoft.com/office/drawing/2014/main" id="{8FE0296F-2B46-40D2-97F2-66AD7D0DE9F7}"/>
                </a:ext>
              </a:extLst>
            </p:cNvPr>
            <p:cNvSpPr/>
            <p:nvPr/>
          </p:nvSpPr>
          <p:spPr bwMode="auto">
            <a:xfrm>
              <a:off x="5630863" y="2522538"/>
              <a:ext cx="190500" cy="398463"/>
            </a:xfrm>
            <a:custGeom>
              <a:avLst/>
              <a:gdLst>
                <a:gd name="T0" fmla="*/ 0 w 40"/>
                <a:gd name="T1" fmla="*/ 0 h 84"/>
                <a:gd name="T2" fmla="*/ 1 w 40"/>
                <a:gd name="T3" fmla="*/ 55 h 84"/>
                <a:gd name="T4" fmla="*/ 13 w 40"/>
                <a:gd name="T5" fmla="*/ 58 h 84"/>
                <a:gd name="T6" fmla="*/ 11 w 40"/>
                <a:gd name="T7" fmla="*/ 82 h 84"/>
                <a:gd name="T8" fmla="*/ 36 w 40"/>
                <a:gd name="T9" fmla="*/ 84 h 84"/>
                <a:gd name="T10" fmla="*/ 39 w 40"/>
                <a:gd name="T11" fmla="*/ 7 h 84"/>
                <a:gd name="T12" fmla="*/ 0 w 40"/>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40" h="84">
                  <a:moveTo>
                    <a:pt x="0" y="0"/>
                  </a:moveTo>
                  <a:cubicBezTo>
                    <a:pt x="1" y="55"/>
                    <a:pt x="1" y="55"/>
                    <a:pt x="1" y="55"/>
                  </a:cubicBezTo>
                  <a:cubicBezTo>
                    <a:pt x="13" y="58"/>
                    <a:pt x="13" y="58"/>
                    <a:pt x="13" y="58"/>
                  </a:cubicBezTo>
                  <a:cubicBezTo>
                    <a:pt x="11" y="82"/>
                    <a:pt x="11" y="82"/>
                    <a:pt x="11" y="82"/>
                  </a:cubicBezTo>
                  <a:cubicBezTo>
                    <a:pt x="36" y="84"/>
                    <a:pt x="36" y="84"/>
                    <a:pt x="36" y="84"/>
                  </a:cubicBezTo>
                  <a:cubicBezTo>
                    <a:pt x="36" y="84"/>
                    <a:pt x="39" y="8"/>
                    <a:pt x="39" y="7"/>
                  </a:cubicBezTo>
                  <a:cubicBezTo>
                    <a:pt x="40" y="6"/>
                    <a:pt x="0" y="0"/>
                    <a:pt x="0" y="0"/>
                  </a:cubicBez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ṩľíďè">
              <a:extLst>
                <a:ext uri="{FF2B5EF4-FFF2-40B4-BE49-F238E27FC236}">
                  <a16:creationId xmlns:a16="http://schemas.microsoft.com/office/drawing/2014/main" id="{45000DDC-85D3-4DB3-B204-70E19FC2EC7C}"/>
                </a:ext>
              </a:extLst>
            </p:cNvPr>
            <p:cNvSpPr/>
            <p:nvPr/>
          </p:nvSpPr>
          <p:spPr bwMode="auto">
            <a:xfrm>
              <a:off x="5630863" y="2601913"/>
              <a:ext cx="47625" cy="23813"/>
            </a:xfrm>
            <a:custGeom>
              <a:avLst/>
              <a:gdLst>
                <a:gd name="T0" fmla="*/ 9 w 10"/>
                <a:gd name="T1" fmla="*/ 1 h 5"/>
                <a:gd name="T2" fmla="*/ 5 w 10"/>
                <a:gd name="T3" fmla="*/ 2 h 5"/>
                <a:gd name="T4" fmla="*/ 1 w 10"/>
                <a:gd name="T5" fmla="*/ 4 h 5"/>
                <a:gd name="T6" fmla="*/ 4 w 10"/>
                <a:gd name="T7" fmla="*/ 1 h 5"/>
                <a:gd name="T8" fmla="*/ 9 w 10"/>
                <a:gd name="T9" fmla="*/ 1 h 5"/>
              </a:gdLst>
              <a:ahLst/>
              <a:cxnLst>
                <a:cxn ang="0">
                  <a:pos x="T0" y="T1"/>
                </a:cxn>
                <a:cxn ang="0">
                  <a:pos x="T2" y="T3"/>
                </a:cxn>
                <a:cxn ang="0">
                  <a:pos x="T4" y="T5"/>
                </a:cxn>
                <a:cxn ang="0">
                  <a:pos x="T6" y="T7"/>
                </a:cxn>
                <a:cxn ang="0">
                  <a:pos x="T8" y="T9"/>
                </a:cxn>
              </a:cxnLst>
              <a:rect l="0" t="0" r="r" b="b"/>
              <a:pathLst>
                <a:path w="10" h="5">
                  <a:moveTo>
                    <a:pt x="9" y="1"/>
                  </a:moveTo>
                  <a:cubicBezTo>
                    <a:pt x="9" y="2"/>
                    <a:pt x="7" y="1"/>
                    <a:pt x="5" y="2"/>
                  </a:cubicBezTo>
                  <a:cubicBezTo>
                    <a:pt x="3" y="3"/>
                    <a:pt x="1" y="5"/>
                    <a:pt x="1" y="4"/>
                  </a:cubicBezTo>
                  <a:cubicBezTo>
                    <a:pt x="0" y="4"/>
                    <a:pt x="2" y="2"/>
                    <a:pt x="4" y="1"/>
                  </a:cubicBezTo>
                  <a:cubicBezTo>
                    <a:pt x="7" y="0"/>
                    <a:pt x="10" y="1"/>
                    <a:pt x="9"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ṡľïḋê">
              <a:extLst>
                <a:ext uri="{FF2B5EF4-FFF2-40B4-BE49-F238E27FC236}">
                  <a16:creationId xmlns:a16="http://schemas.microsoft.com/office/drawing/2014/main" id="{E550F1C6-FAFE-4B04-974A-9F0011E84463}"/>
                </a:ext>
              </a:extLst>
            </p:cNvPr>
            <p:cNvSpPr/>
            <p:nvPr/>
          </p:nvSpPr>
          <p:spPr bwMode="auto">
            <a:xfrm>
              <a:off x="5668963" y="2640013"/>
              <a:ext cx="14288" cy="19050"/>
            </a:xfrm>
            <a:custGeom>
              <a:avLst/>
              <a:gdLst>
                <a:gd name="T0" fmla="*/ 3 w 3"/>
                <a:gd name="T1" fmla="*/ 2 h 4"/>
                <a:gd name="T2" fmla="*/ 1 w 3"/>
                <a:gd name="T3" fmla="*/ 4 h 4"/>
                <a:gd name="T4" fmla="*/ 0 w 3"/>
                <a:gd name="T5" fmla="*/ 2 h 4"/>
                <a:gd name="T6" fmla="*/ 1 w 3"/>
                <a:gd name="T7" fmla="*/ 0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3" y="3"/>
                    <a:pt x="2" y="3"/>
                    <a:pt x="1" y="4"/>
                  </a:cubicBezTo>
                  <a:cubicBezTo>
                    <a:pt x="1" y="4"/>
                    <a:pt x="0" y="3"/>
                    <a:pt x="0" y="2"/>
                  </a:cubicBezTo>
                  <a:cubicBezTo>
                    <a:pt x="0" y="1"/>
                    <a:pt x="0" y="0"/>
                    <a:pt x="1" y="0"/>
                  </a:cubicBezTo>
                  <a:cubicBezTo>
                    <a:pt x="2" y="0"/>
                    <a:pt x="3" y="1"/>
                    <a:pt x="3" y="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íSḷiḋe">
              <a:extLst>
                <a:ext uri="{FF2B5EF4-FFF2-40B4-BE49-F238E27FC236}">
                  <a16:creationId xmlns:a16="http://schemas.microsoft.com/office/drawing/2014/main" id="{F453030E-FCC1-45EE-BEF1-7E121E490554}"/>
                </a:ext>
              </a:extLst>
            </p:cNvPr>
            <p:cNvSpPr/>
            <p:nvPr/>
          </p:nvSpPr>
          <p:spPr bwMode="auto">
            <a:xfrm>
              <a:off x="5773738" y="2640013"/>
              <a:ext cx="14288" cy="14288"/>
            </a:xfrm>
            <a:custGeom>
              <a:avLst/>
              <a:gdLst>
                <a:gd name="T0" fmla="*/ 3 w 3"/>
                <a:gd name="T1" fmla="*/ 1 h 3"/>
                <a:gd name="T2" fmla="*/ 2 w 3"/>
                <a:gd name="T3" fmla="*/ 2 h 3"/>
                <a:gd name="T4" fmla="*/ 0 w 3"/>
                <a:gd name="T5" fmla="*/ 1 h 3"/>
                <a:gd name="T6" fmla="*/ 1 w 3"/>
                <a:gd name="T7" fmla="*/ 0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2"/>
                    <a:pt x="2" y="2"/>
                    <a:pt x="2" y="2"/>
                  </a:cubicBezTo>
                  <a:cubicBezTo>
                    <a:pt x="1" y="3"/>
                    <a:pt x="0" y="2"/>
                    <a:pt x="0" y="1"/>
                  </a:cubicBezTo>
                  <a:cubicBezTo>
                    <a:pt x="0" y="0"/>
                    <a:pt x="1" y="0"/>
                    <a:pt x="1" y="0"/>
                  </a:cubicBezTo>
                  <a:cubicBezTo>
                    <a:pt x="2" y="0"/>
                    <a:pt x="3" y="0"/>
                    <a:pt x="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îŝľïḍe">
              <a:extLst>
                <a:ext uri="{FF2B5EF4-FFF2-40B4-BE49-F238E27FC236}">
                  <a16:creationId xmlns:a16="http://schemas.microsoft.com/office/drawing/2014/main" id="{754A1304-2F1E-415D-A360-E6B80B64E80E}"/>
                </a:ext>
              </a:extLst>
            </p:cNvPr>
            <p:cNvSpPr/>
            <p:nvPr/>
          </p:nvSpPr>
          <p:spPr bwMode="auto">
            <a:xfrm>
              <a:off x="5740401" y="2597150"/>
              <a:ext cx="42863" cy="14288"/>
            </a:xfrm>
            <a:custGeom>
              <a:avLst/>
              <a:gdLst>
                <a:gd name="T0" fmla="*/ 9 w 9"/>
                <a:gd name="T1" fmla="*/ 3 h 3"/>
                <a:gd name="T2" fmla="*/ 4 w 9"/>
                <a:gd name="T3" fmla="*/ 2 h 3"/>
                <a:gd name="T4" fmla="*/ 0 w 9"/>
                <a:gd name="T5" fmla="*/ 1 h 3"/>
                <a:gd name="T6" fmla="*/ 5 w 9"/>
                <a:gd name="T7" fmla="*/ 1 h 3"/>
                <a:gd name="T8" fmla="*/ 9 w 9"/>
                <a:gd name="T9" fmla="*/ 3 h 3"/>
              </a:gdLst>
              <a:ahLst/>
              <a:cxnLst>
                <a:cxn ang="0">
                  <a:pos x="T0" y="T1"/>
                </a:cxn>
                <a:cxn ang="0">
                  <a:pos x="T2" y="T3"/>
                </a:cxn>
                <a:cxn ang="0">
                  <a:pos x="T4" y="T5"/>
                </a:cxn>
                <a:cxn ang="0">
                  <a:pos x="T6" y="T7"/>
                </a:cxn>
                <a:cxn ang="0">
                  <a:pos x="T8" y="T9"/>
                </a:cxn>
              </a:cxnLst>
              <a:rect l="0" t="0" r="r" b="b"/>
              <a:pathLst>
                <a:path w="9" h="3">
                  <a:moveTo>
                    <a:pt x="9" y="3"/>
                  </a:moveTo>
                  <a:cubicBezTo>
                    <a:pt x="8" y="3"/>
                    <a:pt x="7" y="2"/>
                    <a:pt x="4" y="2"/>
                  </a:cubicBezTo>
                  <a:cubicBezTo>
                    <a:pt x="2" y="1"/>
                    <a:pt x="0" y="2"/>
                    <a:pt x="0" y="1"/>
                  </a:cubicBezTo>
                  <a:cubicBezTo>
                    <a:pt x="0" y="1"/>
                    <a:pt x="2" y="0"/>
                    <a:pt x="5" y="1"/>
                  </a:cubicBezTo>
                  <a:cubicBezTo>
                    <a:pt x="7" y="1"/>
                    <a:pt x="9" y="2"/>
                    <a:pt x="9" y="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ṧḷïḓe">
              <a:extLst>
                <a:ext uri="{FF2B5EF4-FFF2-40B4-BE49-F238E27FC236}">
                  <a16:creationId xmlns:a16="http://schemas.microsoft.com/office/drawing/2014/main" id="{7BDAB405-8AB5-44FA-B657-5EEE5255489C}"/>
                </a:ext>
              </a:extLst>
            </p:cNvPr>
            <p:cNvSpPr/>
            <p:nvPr/>
          </p:nvSpPr>
          <p:spPr bwMode="auto">
            <a:xfrm>
              <a:off x="5640388" y="2682875"/>
              <a:ext cx="42863" cy="14288"/>
            </a:xfrm>
            <a:custGeom>
              <a:avLst/>
              <a:gdLst>
                <a:gd name="T0" fmla="*/ 9 w 9"/>
                <a:gd name="T1" fmla="*/ 1 h 3"/>
                <a:gd name="T2" fmla="*/ 5 w 9"/>
                <a:gd name="T3" fmla="*/ 3 h 3"/>
                <a:gd name="T4" fmla="*/ 0 w 9"/>
                <a:gd name="T5" fmla="*/ 2 h 3"/>
                <a:gd name="T6" fmla="*/ 5 w 9"/>
                <a:gd name="T7" fmla="*/ 0 h 3"/>
                <a:gd name="T8" fmla="*/ 9 w 9"/>
                <a:gd name="T9" fmla="*/ 1 h 3"/>
              </a:gdLst>
              <a:ahLst/>
              <a:cxnLst>
                <a:cxn ang="0">
                  <a:pos x="T0" y="T1"/>
                </a:cxn>
                <a:cxn ang="0">
                  <a:pos x="T2" y="T3"/>
                </a:cxn>
                <a:cxn ang="0">
                  <a:pos x="T4" y="T5"/>
                </a:cxn>
                <a:cxn ang="0">
                  <a:pos x="T6" y="T7"/>
                </a:cxn>
                <a:cxn ang="0">
                  <a:pos x="T8" y="T9"/>
                </a:cxn>
              </a:cxnLst>
              <a:rect l="0" t="0" r="r" b="b"/>
              <a:pathLst>
                <a:path w="9" h="3">
                  <a:moveTo>
                    <a:pt x="9" y="1"/>
                  </a:moveTo>
                  <a:cubicBezTo>
                    <a:pt x="9" y="2"/>
                    <a:pt x="7" y="3"/>
                    <a:pt x="5" y="3"/>
                  </a:cubicBezTo>
                  <a:cubicBezTo>
                    <a:pt x="2" y="3"/>
                    <a:pt x="0" y="3"/>
                    <a:pt x="0" y="2"/>
                  </a:cubicBezTo>
                  <a:cubicBezTo>
                    <a:pt x="0" y="1"/>
                    <a:pt x="2" y="0"/>
                    <a:pt x="5" y="0"/>
                  </a:cubicBezTo>
                  <a:cubicBezTo>
                    <a:pt x="7" y="0"/>
                    <a:pt x="9" y="0"/>
                    <a:pt x="9"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ísľiḑè">
              <a:extLst>
                <a:ext uri="{FF2B5EF4-FFF2-40B4-BE49-F238E27FC236}">
                  <a16:creationId xmlns:a16="http://schemas.microsoft.com/office/drawing/2014/main" id="{97ACFBDC-F9A9-4D9B-9F3E-BC0364CE22C5}"/>
                </a:ext>
              </a:extLst>
            </p:cNvPr>
            <p:cNvSpPr/>
            <p:nvPr/>
          </p:nvSpPr>
          <p:spPr bwMode="auto">
            <a:xfrm>
              <a:off x="5749926" y="2673350"/>
              <a:ext cx="33338" cy="14288"/>
            </a:xfrm>
            <a:custGeom>
              <a:avLst/>
              <a:gdLst>
                <a:gd name="T0" fmla="*/ 7 w 7"/>
                <a:gd name="T1" fmla="*/ 1 h 3"/>
                <a:gd name="T2" fmla="*/ 4 w 7"/>
                <a:gd name="T3" fmla="*/ 3 h 3"/>
                <a:gd name="T4" fmla="*/ 0 w 7"/>
                <a:gd name="T5" fmla="*/ 1 h 3"/>
                <a:gd name="T6" fmla="*/ 3 w 7"/>
                <a:gd name="T7" fmla="*/ 0 h 3"/>
                <a:gd name="T8" fmla="*/ 7 w 7"/>
                <a:gd name="T9" fmla="*/ 1 h 3"/>
              </a:gdLst>
              <a:ahLst/>
              <a:cxnLst>
                <a:cxn ang="0">
                  <a:pos x="T0" y="T1"/>
                </a:cxn>
                <a:cxn ang="0">
                  <a:pos x="T2" y="T3"/>
                </a:cxn>
                <a:cxn ang="0">
                  <a:pos x="T4" y="T5"/>
                </a:cxn>
                <a:cxn ang="0">
                  <a:pos x="T6" y="T7"/>
                </a:cxn>
                <a:cxn ang="0">
                  <a:pos x="T8" y="T9"/>
                </a:cxn>
              </a:cxnLst>
              <a:rect l="0" t="0" r="r" b="b"/>
              <a:pathLst>
                <a:path w="7" h="3">
                  <a:moveTo>
                    <a:pt x="7" y="1"/>
                  </a:moveTo>
                  <a:cubicBezTo>
                    <a:pt x="7" y="2"/>
                    <a:pt x="6" y="3"/>
                    <a:pt x="4" y="3"/>
                  </a:cubicBezTo>
                  <a:cubicBezTo>
                    <a:pt x="1" y="3"/>
                    <a:pt x="0" y="2"/>
                    <a:pt x="0" y="1"/>
                  </a:cubicBezTo>
                  <a:cubicBezTo>
                    <a:pt x="0" y="1"/>
                    <a:pt x="1" y="0"/>
                    <a:pt x="3" y="0"/>
                  </a:cubicBezTo>
                  <a:cubicBezTo>
                    <a:pt x="6" y="0"/>
                    <a:pt x="7" y="0"/>
                    <a:pt x="7"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ŝḻîďê">
              <a:extLst>
                <a:ext uri="{FF2B5EF4-FFF2-40B4-BE49-F238E27FC236}">
                  <a16:creationId xmlns:a16="http://schemas.microsoft.com/office/drawing/2014/main" id="{E7284510-C070-43CF-802D-F1543249583B}"/>
                </a:ext>
              </a:extLst>
            </p:cNvPr>
            <p:cNvSpPr/>
            <p:nvPr/>
          </p:nvSpPr>
          <p:spPr bwMode="auto">
            <a:xfrm>
              <a:off x="5730876" y="2730500"/>
              <a:ext cx="23813" cy="23813"/>
            </a:xfrm>
            <a:custGeom>
              <a:avLst/>
              <a:gdLst>
                <a:gd name="T0" fmla="*/ 4 w 5"/>
                <a:gd name="T1" fmla="*/ 0 h 5"/>
                <a:gd name="T2" fmla="*/ 4 w 5"/>
                <a:gd name="T3" fmla="*/ 3 h 5"/>
                <a:gd name="T4" fmla="*/ 0 w 5"/>
                <a:gd name="T5" fmla="*/ 4 h 5"/>
                <a:gd name="T6" fmla="*/ 1 w 5"/>
                <a:gd name="T7" fmla="*/ 2 h 5"/>
                <a:gd name="T8" fmla="*/ 4 w 5"/>
                <a:gd name="T9" fmla="*/ 0 h 5"/>
              </a:gdLst>
              <a:ahLst/>
              <a:cxnLst>
                <a:cxn ang="0">
                  <a:pos x="T0" y="T1"/>
                </a:cxn>
                <a:cxn ang="0">
                  <a:pos x="T2" y="T3"/>
                </a:cxn>
                <a:cxn ang="0">
                  <a:pos x="T4" y="T5"/>
                </a:cxn>
                <a:cxn ang="0">
                  <a:pos x="T6" y="T7"/>
                </a:cxn>
                <a:cxn ang="0">
                  <a:pos x="T8" y="T9"/>
                </a:cxn>
              </a:cxnLst>
              <a:rect l="0" t="0" r="r" b="b"/>
              <a:pathLst>
                <a:path w="5" h="5">
                  <a:moveTo>
                    <a:pt x="4" y="0"/>
                  </a:moveTo>
                  <a:cubicBezTo>
                    <a:pt x="4" y="0"/>
                    <a:pt x="5" y="2"/>
                    <a:pt x="4" y="3"/>
                  </a:cubicBezTo>
                  <a:cubicBezTo>
                    <a:pt x="2" y="5"/>
                    <a:pt x="1" y="5"/>
                    <a:pt x="0" y="4"/>
                  </a:cubicBezTo>
                  <a:cubicBezTo>
                    <a:pt x="0" y="3"/>
                    <a:pt x="1" y="2"/>
                    <a:pt x="1" y="2"/>
                  </a:cubicBezTo>
                  <a:cubicBezTo>
                    <a:pt x="2" y="1"/>
                    <a:pt x="3" y="0"/>
                    <a:pt x="4"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1íďé">
              <a:extLst>
                <a:ext uri="{FF2B5EF4-FFF2-40B4-BE49-F238E27FC236}">
                  <a16:creationId xmlns:a16="http://schemas.microsoft.com/office/drawing/2014/main" id="{81EFE79F-E5B2-421C-B298-A47807638DB9}"/>
                </a:ext>
              </a:extLst>
            </p:cNvPr>
            <p:cNvSpPr/>
            <p:nvPr/>
          </p:nvSpPr>
          <p:spPr bwMode="auto">
            <a:xfrm>
              <a:off x="5688013" y="2792413"/>
              <a:ext cx="61913" cy="23813"/>
            </a:xfrm>
            <a:custGeom>
              <a:avLst/>
              <a:gdLst>
                <a:gd name="T0" fmla="*/ 12 w 13"/>
                <a:gd name="T1" fmla="*/ 4 h 5"/>
                <a:gd name="T2" fmla="*/ 6 w 13"/>
                <a:gd name="T3" fmla="*/ 4 h 5"/>
                <a:gd name="T4" fmla="*/ 0 w 13"/>
                <a:gd name="T5" fmla="*/ 1 h 5"/>
                <a:gd name="T6" fmla="*/ 7 w 13"/>
                <a:gd name="T7" fmla="*/ 1 h 5"/>
                <a:gd name="T8" fmla="*/ 12 w 13"/>
                <a:gd name="T9" fmla="*/ 4 h 5"/>
              </a:gdLst>
              <a:ahLst/>
              <a:cxnLst>
                <a:cxn ang="0">
                  <a:pos x="T0" y="T1"/>
                </a:cxn>
                <a:cxn ang="0">
                  <a:pos x="T2" y="T3"/>
                </a:cxn>
                <a:cxn ang="0">
                  <a:pos x="T4" y="T5"/>
                </a:cxn>
                <a:cxn ang="0">
                  <a:pos x="T6" y="T7"/>
                </a:cxn>
                <a:cxn ang="0">
                  <a:pos x="T8" y="T9"/>
                </a:cxn>
              </a:cxnLst>
              <a:rect l="0" t="0" r="r" b="b"/>
              <a:pathLst>
                <a:path w="13" h="5">
                  <a:moveTo>
                    <a:pt x="12" y="4"/>
                  </a:moveTo>
                  <a:cubicBezTo>
                    <a:pt x="12" y="5"/>
                    <a:pt x="9" y="5"/>
                    <a:pt x="6" y="4"/>
                  </a:cubicBezTo>
                  <a:cubicBezTo>
                    <a:pt x="2" y="3"/>
                    <a:pt x="0" y="2"/>
                    <a:pt x="0" y="1"/>
                  </a:cubicBezTo>
                  <a:cubicBezTo>
                    <a:pt x="0" y="0"/>
                    <a:pt x="3" y="0"/>
                    <a:pt x="7" y="1"/>
                  </a:cubicBezTo>
                  <a:cubicBezTo>
                    <a:pt x="10" y="2"/>
                    <a:pt x="13" y="3"/>
                    <a:pt x="12" y="4"/>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íšľîďè">
              <a:extLst>
                <a:ext uri="{FF2B5EF4-FFF2-40B4-BE49-F238E27FC236}">
                  <a16:creationId xmlns:a16="http://schemas.microsoft.com/office/drawing/2014/main" id="{C8695DA4-2D77-4535-BF10-57200DB95F86}"/>
                </a:ext>
              </a:extLst>
            </p:cNvPr>
            <p:cNvSpPr/>
            <p:nvPr/>
          </p:nvSpPr>
          <p:spPr bwMode="auto">
            <a:xfrm>
              <a:off x="5811838" y="2616200"/>
              <a:ext cx="47625" cy="80963"/>
            </a:xfrm>
            <a:custGeom>
              <a:avLst/>
              <a:gdLst>
                <a:gd name="T0" fmla="*/ 1 w 10"/>
                <a:gd name="T1" fmla="*/ 5 h 17"/>
                <a:gd name="T2" fmla="*/ 10 w 10"/>
                <a:gd name="T3" fmla="*/ 7 h 17"/>
                <a:gd name="T4" fmla="*/ 0 w 10"/>
                <a:gd name="T5" fmla="*/ 17 h 17"/>
              </a:gdLst>
              <a:ahLst/>
              <a:cxnLst>
                <a:cxn ang="0">
                  <a:pos x="T0" y="T1"/>
                </a:cxn>
                <a:cxn ang="0">
                  <a:pos x="T2" y="T3"/>
                </a:cxn>
                <a:cxn ang="0">
                  <a:pos x="T4" y="T5"/>
                </a:cxn>
              </a:cxnLst>
              <a:rect l="0" t="0" r="r" b="b"/>
              <a:pathLst>
                <a:path w="10" h="17">
                  <a:moveTo>
                    <a:pt x="1" y="5"/>
                  </a:moveTo>
                  <a:cubicBezTo>
                    <a:pt x="1" y="5"/>
                    <a:pt x="9" y="0"/>
                    <a:pt x="10" y="7"/>
                  </a:cubicBezTo>
                  <a:cubicBezTo>
                    <a:pt x="10" y="14"/>
                    <a:pt x="8" y="17"/>
                    <a:pt x="0" y="17"/>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ṥḻíďe">
              <a:extLst>
                <a:ext uri="{FF2B5EF4-FFF2-40B4-BE49-F238E27FC236}">
                  <a16:creationId xmlns:a16="http://schemas.microsoft.com/office/drawing/2014/main" id="{D17C6450-85C3-4895-9577-24A45A0132EA}"/>
                </a:ext>
              </a:extLst>
            </p:cNvPr>
            <p:cNvSpPr/>
            <p:nvPr/>
          </p:nvSpPr>
          <p:spPr bwMode="auto">
            <a:xfrm>
              <a:off x="5821363" y="2649538"/>
              <a:ext cx="23813" cy="28575"/>
            </a:xfrm>
            <a:custGeom>
              <a:avLst/>
              <a:gdLst>
                <a:gd name="T0" fmla="*/ 1 w 5"/>
                <a:gd name="T1" fmla="*/ 5 h 6"/>
                <a:gd name="T2" fmla="*/ 2 w 5"/>
                <a:gd name="T3" fmla="*/ 5 h 6"/>
                <a:gd name="T4" fmla="*/ 3 w 5"/>
                <a:gd name="T5" fmla="*/ 3 h 6"/>
                <a:gd name="T6" fmla="*/ 2 w 5"/>
                <a:gd name="T7" fmla="*/ 1 h 6"/>
                <a:gd name="T8" fmla="*/ 0 w 5"/>
                <a:gd name="T9" fmla="*/ 1 h 6"/>
                <a:gd name="T10" fmla="*/ 2 w 5"/>
                <a:gd name="T11" fmla="*/ 0 h 6"/>
                <a:gd name="T12" fmla="*/ 4 w 5"/>
                <a:gd name="T13" fmla="*/ 3 h 6"/>
                <a:gd name="T14" fmla="*/ 2 w 5"/>
                <a:gd name="T15" fmla="*/ 6 h 6"/>
                <a:gd name="T16" fmla="*/ 1 w 5"/>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5"/>
                  </a:moveTo>
                  <a:cubicBezTo>
                    <a:pt x="1" y="5"/>
                    <a:pt x="1" y="6"/>
                    <a:pt x="2" y="5"/>
                  </a:cubicBezTo>
                  <a:cubicBezTo>
                    <a:pt x="3" y="5"/>
                    <a:pt x="3" y="4"/>
                    <a:pt x="3" y="3"/>
                  </a:cubicBezTo>
                  <a:cubicBezTo>
                    <a:pt x="3" y="2"/>
                    <a:pt x="2" y="1"/>
                    <a:pt x="2" y="1"/>
                  </a:cubicBezTo>
                  <a:cubicBezTo>
                    <a:pt x="1" y="1"/>
                    <a:pt x="1" y="1"/>
                    <a:pt x="0" y="1"/>
                  </a:cubicBezTo>
                  <a:cubicBezTo>
                    <a:pt x="0" y="1"/>
                    <a:pt x="1" y="0"/>
                    <a:pt x="2" y="0"/>
                  </a:cubicBezTo>
                  <a:cubicBezTo>
                    <a:pt x="3" y="0"/>
                    <a:pt x="4" y="2"/>
                    <a:pt x="4" y="3"/>
                  </a:cubicBezTo>
                  <a:cubicBezTo>
                    <a:pt x="5" y="5"/>
                    <a:pt x="3" y="6"/>
                    <a:pt x="2" y="6"/>
                  </a:cubicBezTo>
                  <a:cubicBezTo>
                    <a:pt x="1" y="6"/>
                    <a:pt x="0" y="5"/>
                    <a:pt x="1" y="5"/>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îśļíḍe">
              <a:extLst>
                <a:ext uri="{FF2B5EF4-FFF2-40B4-BE49-F238E27FC236}">
                  <a16:creationId xmlns:a16="http://schemas.microsoft.com/office/drawing/2014/main" id="{9F55FAF9-03F3-4773-BB46-D2A73B2CFBF9}"/>
                </a:ext>
              </a:extLst>
            </p:cNvPr>
            <p:cNvSpPr/>
            <p:nvPr/>
          </p:nvSpPr>
          <p:spPr bwMode="auto">
            <a:xfrm>
              <a:off x="5588001" y="2493963"/>
              <a:ext cx="242888" cy="155575"/>
            </a:xfrm>
            <a:custGeom>
              <a:avLst/>
              <a:gdLst>
                <a:gd name="T0" fmla="*/ 2 w 51"/>
                <a:gd name="T1" fmla="*/ 23 h 33"/>
                <a:gd name="T2" fmla="*/ 45 w 51"/>
                <a:gd name="T3" fmla="*/ 9 h 33"/>
                <a:gd name="T4" fmla="*/ 46 w 51"/>
                <a:gd name="T5" fmla="*/ 33 h 33"/>
                <a:gd name="T6" fmla="*/ 49 w 51"/>
                <a:gd name="T7" fmla="*/ 28 h 33"/>
                <a:gd name="T8" fmla="*/ 51 w 51"/>
                <a:gd name="T9" fmla="*/ 12 h 33"/>
                <a:gd name="T10" fmla="*/ 8 w 51"/>
                <a:gd name="T11" fmla="*/ 0 h 33"/>
                <a:gd name="T12" fmla="*/ 0 w 51"/>
                <a:gd name="T13" fmla="*/ 13 h 33"/>
              </a:gdLst>
              <a:ahLst/>
              <a:cxnLst>
                <a:cxn ang="0">
                  <a:pos x="T0" y="T1"/>
                </a:cxn>
                <a:cxn ang="0">
                  <a:pos x="T2" y="T3"/>
                </a:cxn>
                <a:cxn ang="0">
                  <a:pos x="T4" y="T5"/>
                </a:cxn>
                <a:cxn ang="0">
                  <a:pos x="T6" y="T7"/>
                </a:cxn>
                <a:cxn ang="0">
                  <a:pos x="T8" y="T9"/>
                </a:cxn>
                <a:cxn ang="0">
                  <a:pos x="T10" y="T11"/>
                </a:cxn>
                <a:cxn ang="0">
                  <a:pos x="T12" y="T13"/>
                </a:cxn>
              </a:cxnLst>
              <a:rect l="0" t="0" r="r" b="b"/>
              <a:pathLst>
                <a:path w="51" h="33">
                  <a:moveTo>
                    <a:pt x="2" y="23"/>
                  </a:moveTo>
                  <a:cubicBezTo>
                    <a:pt x="39" y="22"/>
                    <a:pt x="45" y="9"/>
                    <a:pt x="45" y="9"/>
                  </a:cubicBezTo>
                  <a:cubicBezTo>
                    <a:pt x="46" y="33"/>
                    <a:pt x="46" y="33"/>
                    <a:pt x="46" y="33"/>
                  </a:cubicBezTo>
                  <a:cubicBezTo>
                    <a:pt x="49" y="28"/>
                    <a:pt x="49" y="28"/>
                    <a:pt x="49" y="28"/>
                  </a:cubicBezTo>
                  <a:cubicBezTo>
                    <a:pt x="51" y="12"/>
                    <a:pt x="51" y="12"/>
                    <a:pt x="51" y="12"/>
                  </a:cubicBezTo>
                  <a:cubicBezTo>
                    <a:pt x="8" y="0"/>
                    <a:pt x="8" y="0"/>
                    <a:pt x="8" y="0"/>
                  </a:cubicBezTo>
                  <a:cubicBezTo>
                    <a:pt x="0" y="13"/>
                    <a:pt x="0" y="13"/>
                    <a:pt x="0" y="13"/>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íśľíḋé">
              <a:extLst>
                <a:ext uri="{FF2B5EF4-FFF2-40B4-BE49-F238E27FC236}">
                  <a16:creationId xmlns:a16="http://schemas.microsoft.com/office/drawing/2014/main" id="{B891EED2-9A37-42D1-974F-8CA4F82C0203}"/>
                </a:ext>
              </a:extLst>
            </p:cNvPr>
            <p:cNvSpPr/>
            <p:nvPr/>
          </p:nvSpPr>
          <p:spPr bwMode="auto">
            <a:xfrm>
              <a:off x="5692776" y="2635250"/>
              <a:ext cx="28575" cy="76200"/>
            </a:xfrm>
            <a:custGeom>
              <a:avLst/>
              <a:gdLst>
                <a:gd name="T0" fmla="*/ 5 w 6"/>
                <a:gd name="T1" fmla="*/ 15 h 16"/>
                <a:gd name="T2" fmla="*/ 2 w 6"/>
                <a:gd name="T3" fmla="*/ 16 h 16"/>
                <a:gd name="T4" fmla="*/ 1 w 6"/>
                <a:gd name="T5" fmla="*/ 16 h 16"/>
                <a:gd name="T6" fmla="*/ 0 w 6"/>
                <a:gd name="T7" fmla="*/ 15 h 16"/>
                <a:gd name="T8" fmla="*/ 1 w 6"/>
                <a:gd name="T9" fmla="*/ 13 h 16"/>
                <a:gd name="T10" fmla="*/ 5 w 6"/>
                <a:gd name="T11" fmla="*/ 11 h 16"/>
                <a:gd name="T12" fmla="*/ 5 w 6"/>
                <a:gd name="T13" fmla="*/ 11 h 16"/>
                <a:gd name="T14" fmla="*/ 5 w 6"/>
                <a:gd name="T15" fmla="*/ 11 h 16"/>
                <a:gd name="T16" fmla="*/ 2 w 6"/>
                <a:gd name="T17" fmla="*/ 0 h 16"/>
                <a:gd name="T18" fmla="*/ 6 w 6"/>
                <a:gd name="T19" fmla="*/ 11 h 16"/>
                <a:gd name="T20" fmla="*/ 6 w 6"/>
                <a:gd name="T21" fmla="*/ 11 h 16"/>
                <a:gd name="T22" fmla="*/ 6 w 6"/>
                <a:gd name="T23" fmla="*/ 11 h 16"/>
                <a:gd name="T24" fmla="*/ 6 w 6"/>
                <a:gd name="T25" fmla="*/ 12 h 16"/>
                <a:gd name="T26" fmla="*/ 2 w 6"/>
                <a:gd name="T27" fmla="*/ 14 h 16"/>
                <a:gd name="T28" fmla="*/ 1 w 6"/>
                <a:gd name="T29" fmla="*/ 15 h 16"/>
                <a:gd name="T30" fmla="*/ 2 w 6"/>
                <a:gd name="T31" fmla="*/ 16 h 16"/>
                <a:gd name="T32" fmla="*/ 5 w 6"/>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6">
                  <a:moveTo>
                    <a:pt x="5" y="15"/>
                  </a:moveTo>
                  <a:cubicBezTo>
                    <a:pt x="5" y="15"/>
                    <a:pt x="4" y="16"/>
                    <a:pt x="2" y="16"/>
                  </a:cubicBezTo>
                  <a:cubicBezTo>
                    <a:pt x="2" y="16"/>
                    <a:pt x="1" y="16"/>
                    <a:pt x="1" y="16"/>
                  </a:cubicBezTo>
                  <a:cubicBezTo>
                    <a:pt x="0" y="16"/>
                    <a:pt x="0" y="16"/>
                    <a:pt x="0" y="15"/>
                  </a:cubicBezTo>
                  <a:cubicBezTo>
                    <a:pt x="1" y="14"/>
                    <a:pt x="1" y="14"/>
                    <a:pt x="1" y="13"/>
                  </a:cubicBezTo>
                  <a:cubicBezTo>
                    <a:pt x="2" y="12"/>
                    <a:pt x="4" y="11"/>
                    <a:pt x="5" y="11"/>
                  </a:cubicBezTo>
                  <a:cubicBezTo>
                    <a:pt x="5" y="11"/>
                    <a:pt x="5" y="11"/>
                    <a:pt x="5" y="11"/>
                  </a:cubicBezTo>
                  <a:cubicBezTo>
                    <a:pt x="5" y="11"/>
                    <a:pt x="5" y="11"/>
                    <a:pt x="5" y="11"/>
                  </a:cubicBezTo>
                  <a:cubicBezTo>
                    <a:pt x="3" y="5"/>
                    <a:pt x="2" y="0"/>
                    <a:pt x="2" y="0"/>
                  </a:cubicBezTo>
                  <a:cubicBezTo>
                    <a:pt x="3" y="0"/>
                    <a:pt x="4" y="4"/>
                    <a:pt x="6" y="11"/>
                  </a:cubicBezTo>
                  <a:cubicBezTo>
                    <a:pt x="6" y="11"/>
                    <a:pt x="6" y="11"/>
                    <a:pt x="6" y="11"/>
                  </a:cubicBezTo>
                  <a:cubicBezTo>
                    <a:pt x="6" y="11"/>
                    <a:pt x="6" y="11"/>
                    <a:pt x="6" y="11"/>
                  </a:cubicBezTo>
                  <a:cubicBezTo>
                    <a:pt x="6" y="12"/>
                    <a:pt x="6" y="12"/>
                    <a:pt x="6" y="12"/>
                  </a:cubicBezTo>
                  <a:cubicBezTo>
                    <a:pt x="4" y="12"/>
                    <a:pt x="3" y="13"/>
                    <a:pt x="2" y="14"/>
                  </a:cubicBezTo>
                  <a:cubicBezTo>
                    <a:pt x="2" y="15"/>
                    <a:pt x="1" y="15"/>
                    <a:pt x="1" y="15"/>
                  </a:cubicBezTo>
                  <a:cubicBezTo>
                    <a:pt x="1" y="15"/>
                    <a:pt x="1" y="16"/>
                    <a:pt x="2" y="16"/>
                  </a:cubicBezTo>
                  <a:cubicBezTo>
                    <a:pt x="4" y="16"/>
                    <a:pt x="5" y="15"/>
                    <a:pt x="5" y="15"/>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i$ḷîďè">
              <a:extLst>
                <a:ext uri="{FF2B5EF4-FFF2-40B4-BE49-F238E27FC236}">
                  <a16:creationId xmlns:a16="http://schemas.microsoft.com/office/drawing/2014/main" id="{C7C27A7C-D35D-482B-A1B9-7B4BBA33AF85}"/>
                </a:ext>
              </a:extLst>
            </p:cNvPr>
            <p:cNvSpPr/>
            <p:nvPr/>
          </p:nvSpPr>
          <p:spPr bwMode="auto">
            <a:xfrm>
              <a:off x="5721351" y="2720975"/>
              <a:ext cx="23813" cy="23813"/>
            </a:xfrm>
            <a:custGeom>
              <a:avLst/>
              <a:gdLst>
                <a:gd name="T0" fmla="*/ 0 w 5"/>
                <a:gd name="T1" fmla="*/ 2 h 5"/>
                <a:gd name="T2" fmla="*/ 1 w 5"/>
                <a:gd name="T3" fmla="*/ 4 h 5"/>
                <a:gd name="T4" fmla="*/ 4 w 5"/>
                <a:gd name="T5" fmla="*/ 5 h 5"/>
                <a:gd name="T6" fmla="*/ 5 w 5"/>
                <a:gd name="T7" fmla="*/ 2 h 5"/>
                <a:gd name="T8" fmla="*/ 4 w 5"/>
                <a:gd name="T9" fmla="*/ 0 h 5"/>
              </a:gdLst>
              <a:ahLst/>
              <a:cxnLst>
                <a:cxn ang="0">
                  <a:pos x="T0" y="T1"/>
                </a:cxn>
                <a:cxn ang="0">
                  <a:pos x="T2" y="T3"/>
                </a:cxn>
                <a:cxn ang="0">
                  <a:pos x="T4" y="T5"/>
                </a:cxn>
                <a:cxn ang="0">
                  <a:pos x="T6" y="T7"/>
                </a:cxn>
                <a:cxn ang="0">
                  <a:pos x="T8" y="T9"/>
                </a:cxn>
              </a:cxnLst>
              <a:rect l="0" t="0" r="r" b="b"/>
              <a:pathLst>
                <a:path w="5" h="5">
                  <a:moveTo>
                    <a:pt x="0" y="2"/>
                  </a:moveTo>
                  <a:cubicBezTo>
                    <a:pt x="0" y="3"/>
                    <a:pt x="1" y="4"/>
                    <a:pt x="1" y="4"/>
                  </a:cubicBezTo>
                  <a:cubicBezTo>
                    <a:pt x="2" y="5"/>
                    <a:pt x="3" y="5"/>
                    <a:pt x="4" y="5"/>
                  </a:cubicBezTo>
                  <a:cubicBezTo>
                    <a:pt x="5" y="4"/>
                    <a:pt x="5" y="3"/>
                    <a:pt x="5" y="2"/>
                  </a:cubicBezTo>
                  <a:cubicBezTo>
                    <a:pt x="5" y="1"/>
                    <a:pt x="5" y="1"/>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i$ḻiḑê">
              <a:extLst>
                <a:ext uri="{FF2B5EF4-FFF2-40B4-BE49-F238E27FC236}">
                  <a16:creationId xmlns:a16="http://schemas.microsoft.com/office/drawing/2014/main" id="{9945CDDB-785E-4089-8C34-4030DE71531C}"/>
                </a:ext>
              </a:extLst>
            </p:cNvPr>
            <p:cNvSpPr/>
            <p:nvPr/>
          </p:nvSpPr>
          <p:spPr bwMode="auto">
            <a:xfrm>
              <a:off x="5811838" y="2678113"/>
              <a:ext cx="38100" cy="66675"/>
            </a:xfrm>
            <a:custGeom>
              <a:avLst/>
              <a:gdLst>
                <a:gd name="T0" fmla="*/ 3 w 8"/>
                <a:gd name="T1" fmla="*/ 2 h 14"/>
                <a:gd name="T2" fmla="*/ 6 w 8"/>
                <a:gd name="T3" fmla="*/ 1 h 14"/>
                <a:gd name="T4" fmla="*/ 8 w 8"/>
                <a:gd name="T5" fmla="*/ 9 h 14"/>
                <a:gd name="T6" fmla="*/ 2 w 8"/>
                <a:gd name="T7" fmla="*/ 13 h 14"/>
                <a:gd name="T8" fmla="*/ 0 w 8"/>
                <a:gd name="T9" fmla="*/ 10 h 14"/>
                <a:gd name="T10" fmla="*/ 2 w 8"/>
                <a:gd name="T11" fmla="*/ 12 h 14"/>
                <a:gd name="T12" fmla="*/ 6 w 8"/>
                <a:gd name="T13" fmla="*/ 8 h 14"/>
                <a:gd name="T14" fmla="*/ 5 w 8"/>
                <a:gd name="T15" fmla="*/ 2 h 14"/>
                <a:gd name="T16" fmla="*/ 3 w 8"/>
                <a:gd name="T1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4">
                  <a:moveTo>
                    <a:pt x="3" y="2"/>
                  </a:moveTo>
                  <a:cubicBezTo>
                    <a:pt x="2" y="2"/>
                    <a:pt x="4" y="0"/>
                    <a:pt x="6" y="1"/>
                  </a:cubicBezTo>
                  <a:cubicBezTo>
                    <a:pt x="8" y="3"/>
                    <a:pt x="8" y="6"/>
                    <a:pt x="8" y="9"/>
                  </a:cubicBezTo>
                  <a:cubicBezTo>
                    <a:pt x="7" y="12"/>
                    <a:pt x="4" y="14"/>
                    <a:pt x="2" y="13"/>
                  </a:cubicBezTo>
                  <a:cubicBezTo>
                    <a:pt x="0" y="12"/>
                    <a:pt x="0" y="10"/>
                    <a:pt x="0" y="10"/>
                  </a:cubicBezTo>
                  <a:cubicBezTo>
                    <a:pt x="0" y="10"/>
                    <a:pt x="0" y="12"/>
                    <a:pt x="2" y="12"/>
                  </a:cubicBezTo>
                  <a:cubicBezTo>
                    <a:pt x="4" y="13"/>
                    <a:pt x="6" y="11"/>
                    <a:pt x="6" y="8"/>
                  </a:cubicBezTo>
                  <a:cubicBezTo>
                    <a:pt x="7" y="6"/>
                    <a:pt x="6" y="3"/>
                    <a:pt x="5" y="2"/>
                  </a:cubicBezTo>
                  <a:cubicBezTo>
                    <a:pt x="4" y="1"/>
                    <a:pt x="3" y="2"/>
                    <a:pt x="3" y="2"/>
                  </a:cubicBezTo>
                  <a:close/>
                </a:path>
              </a:pathLst>
            </a:custGeom>
            <a:solidFill>
              <a:srgbClr val="A690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îṣliḍê">
              <a:extLst>
                <a:ext uri="{FF2B5EF4-FFF2-40B4-BE49-F238E27FC236}">
                  <a16:creationId xmlns:a16="http://schemas.microsoft.com/office/drawing/2014/main" id="{50FBE684-FA81-472C-8F85-02B3B881F0DB}"/>
                </a:ext>
              </a:extLst>
            </p:cNvPr>
            <p:cNvSpPr/>
            <p:nvPr/>
          </p:nvSpPr>
          <p:spPr bwMode="auto">
            <a:xfrm>
              <a:off x="5284788" y="3419475"/>
              <a:ext cx="801688" cy="1604963"/>
            </a:xfrm>
            <a:custGeom>
              <a:avLst/>
              <a:gdLst>
                <a:gd name="T0" fmla="*/ 15 w 169"/>
                <a:gd name="T1" fmla="*/ 336 h 338"/>
                <a:gd name="T2" fmla="*/ 73 w 169"/>
                <a:gd name="T3" fmla="*/ 139 h 338"/>
                <a:gd name="T4" fmla="*/ 95 w 169"/>
                <a:gd name="T5" fmla="*/ 37 h 338"/>
                <a:gd name="T6" fmla="*/ 102 w 169"/>
                <a:gd name="T7" fmla="*/ 335 h 338"/>
                <a:gd name="T8" fmla="*/ 122 w 169"/>
                <a:gd name="T9" fmla="*/ 338 h 338"/>
                <a:gd name="T10" fmla="*/ 122 w 169"/>
                <a:gd name="T11" fmla="*/ 0 h 338"/>
                <a:gd name="T12" fmla="*/ 52 w 169"/>
                <a:gd name="T13" fmla="*/ 12 h 338"/>
                <a:gd name="T14" fmla="*/ 35 w 169"/>
                <a:gd name="T15" fmla="*/ 172 h 338"/>
                <a:gd name="T16" fmla="*/ 0 w 169"/>
                <a:gd name="T17" fmla="*/ 330 h 338"/>
                <a:gd name="T18" fmla="*/ 15 w 169"/>
                <a:gd name="T19" fmla="*/ 336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338">
                  <a:moveTo>
                    <a:pt x="15" y="336"/>
                  </a:moveTo>
                  <a:cubicBezTo>
                    <a:pt x="15" y="336"/>
                    <a:pt x="56" y="212"/>
                    <a:pt x="73" y="139"/>
                  </a:cubicBezTo>
                  <a:cubicBezTo>
                    <a:pt x="85" y="86"/>
                    <a:pt x="90" y="38"/>
                    <a:pt x="95" y="37"/>
                  </a:cubicBezTo>
                  <a:cubicBezTo>
                    <a:pt x="128" y="34"/>
                    <a:pt x="102" y="335"/>
                    <a:pt x="102" y="335"/>
                  </a:cubicBezTo>
                  <a:cubicBezTo>
                    <a:pt x="122" y="338"/>
                    <a:pt x="122" y="338"/>
                    <a:pt x="122" y="338"/>
                  </a:cubicBezTo>
                  <a:cubicBezTo>
                    <a:pt x="122" y="338"/>
                    <a:pt x="169" y="67"/>
                    <a:pt x="122" y="0"/>
                  </a:cubicBezTo>
                  <a:cubicBezTo>
                    <a:pt x="52" y="12"/>
                    <a:pt x="52" y="12"/>
                    <a:pt x="52" y="12"/>
                  </a:cubicBezTo>
                  <a:cubicBezTo>
                    <a:pt x="52" y="12"/>
                    <a:pt x="45" y="132"/>
                    <a:pt x="35" y="172"/>
                  </a:cubicBezTo>
                  <a:cubicBezTo>
                    <a:pt x="28" y="199"/>
                    <a:pt x="0" y="330"/>
                    <a:pt x="0" y="330"/>
                  </a:cubicBezTo>
                  <a:cubicBezTo>
                    <a:pt x="15" y="336"/>
                    <a:pt x="15" y="336"/>
                    <a:pt x="15" y="336"/>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íŝḻïďé">
              <a:extLst>
                <a:ext uri="{FF2B5EF4-FFF2-40B4-BE49-F238E27FC236}">
                  <a16:creationId xmlns:a16="http://schemas.microsoft.com/office/drawing/2014/main" id="{72F42953-5983-451E-9D35-7F64D9240E93}"/>
                </a:ext>
              </a:extLst>
            </p:cNvPr>
            <p:cNvSpPr/>
            <p:nvPr/>
          </p:nvSpPr>
          <p:spPr bwMode="auto">
            <a:xfrm>
              <a:off x="5953126" y="3195638"/>
              <a:ext cx="190500" cy="536575"/>
            </a:xfrm>
            <a:custGeom>
              <a:avLst/>
              <a:gdLst>
                <a:gd name="T0" fmla="*/ 0 w 40"/>
                <a:gd name="T1" fmla="*/ 13 h 113"/>
                <a:gd name="T2" fmla="*/ 22 w 40"/>
                <a:gd name="T3" fmla="*/ 110 h 113"/>
                <a:gd name="T4" fmla="*/ 40 w 40"/>
                <a:gd name="T5" fmla="*/ 113 h 113"/>
                <a:gd name="T6" fmla="*/ 22 w 40"/>
                <a:gd name="T7" fmla="*/ 0 h 113"/>
                <a:gd name="T8" fmla="*/ 0 w 40"/>
                <a:gd name="T9" fmla="*/ 13 h 113"/>
              </a:gdLst>
              <a:ahLst/>
              <a:cxnLst>
                <a:cxn ang="0">
                  <a:pos x="T0" y="T1"/>
                </a:cxn>
                <a:cxn ang="0">
                  <a:pos x="T2" y="T3"/>
                </a:cxn>
                <a:cxn ang="0">
                  <a:pos x="T4" y="T5"/>
                </a:cxn>
                <a:cxn ang="0">
                  <a:pos x="T6" y="T7"/>
                </a:cxn>
                <a:cxn ang="0">
                  <a:pos x="T8" y="T9"/>
                </a:cxn>
              </a:cxnLst>
              <a:rect l="0" t="0" r="r" b="b"/>
              <a:pathLst>
                <a:path w="40" h="113">
                  <a:moveTo>
                    <a:pt x="0" y="13"/>
                  </a:moveTo>
                  <a:cubicBezTo>
                    <a:pt x="0" y="13"/>
                    <a:pt x="25" y="101"/>
                    <a:pt x="22" y="110"/>
                  </a:cubicBezTo>
                  <a:cubicBezTo>
                    <a:pt x="40" y="113"/>
                    <a:pt x="40" y="113"/>
                    <a:pt x="40" y="113"/>
                  </a:cubicBezTo>
                  <a:cubicBezTo>
                    <a:pt x="40" y="113"/>
                    <a:pt x="32" y="22"/>
                    <a:pt x="22" y="0"/>
                  </a:cubicBezTo>
                  <a:lnTo>
                    <a:pt x="0" y="13"/>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iṣḷïdé">
              <a:extLst>
                <a:ext uri="{FF2B5EF4-FFF2-40B4-BE49-F238E27FC236}">
                  <a16:creationId xmlns:a16="http://schemas.microsoft.com/office/drawing/2014/main" id="{359C9F1D-65F7-43D5-8A7B-5CE2456E8DD3}"/>
                </a:ext>
              </a:extLst>
            </p:cNvPr>
            <p:cNvSpPr/>
            <p:nvPr/>
          </p:nvSpPr>
          <p:spPr bwMode="auto">
            <a:xfrm>
              <a:off x="5418138" y="2887663"/>
              <a:ext cx="663575" cy="617538"/>
            </a:xfrm>
            <a:custGeom>
              <a:avLst/>
              <a:gdLst>
                <a:gd name="T0" fmla="*/ 0 w 140"/>
                <a:gd name="T1" fmla="*/ 50 h 130"/>
                <a:gd name="T2" fmla="*/ 23 w 140"/>
                <a:gd name="T3" fmla="*/ 13 h 130"/>
                <a:gd name="T4" fmla="*/ 58 w 140"/>
                <a:gd name="T5" fmla="*/ 1 h 130"/>
                <a:gd name="T6" fmla="*/ 127 w 140"/>
                <a:gd name="T7" fmla="*/ 39 h 130"/>
                <a:gd name="T8" fmla="*/ 140 w 140"/>
                <a:gd name="T9" fmla="*/ 80 h 130"/>
                <a:gd name="T10" fmla="*/ 115 w 140"/>
                <a:gd name="T11" fmla="*/ 85 h 130"/>
                <a:gd name="T12" fmla="*/ 100 w 140"/>
                <a:gd name="T13" fmla="*/ 55 h 130"/>
                <a:gd name="T14" fmla="*/ 100 w 140"/>
                <a:gd name="T15" fmla="*/ 89 h 130"/>
                <a:gd name="T16" fmla="*/ 107 w 140"/>
                <a:gd name="T17" fmla="*/ 123 h 130"/>
                <a:gd name="T18" fmla="*/ 19 w 140"/>
                <a:gd name="T19" fmla="*/ 130 h 130"/>
                <a:gd name="T20" fmla="*/ 26 w 140"/>
                <a:gd name="T21" fmla="*/ 50 h 130"/>
                <a:gd name="T22" fmla="*/ 21 w 140"/>
                <a:gd name="T23" fmla="*/ 65 h 130"/>
                <a:gd name="T24" fmla="*/ 0 w 140"/>
                <a:gd name="T25" fmla="*/ 5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30">
                  <a:moveTo>
                    <a:pt x="0" y="50"/>
                  </a:moveTo>
                  <a:cubicBezTo>
                    <a:pt x="0" y="50"/>
                    <a:pt x="18" y="17"/>
                    <a:pt x="23" y="13"/>
                  </a:cubicBezTo>
                  <a:cubicBezTo>
                    <a:pt x="28" y="10"/>
                    <a:pt x="35" y="2"/>
                    <a:pt x="58" y="1"/>
                  </a:cubicBezTo>
                  <a:cubicBezTo>
                    <a:pt x="80" y="0"/>
                    <a:pt x="113" y="4"/>
                    <a:pt x="127" y="39"/>
                  </a:cubicBezTo>
                  <a:cubicBezTo>
                    <a:pt x="136" y="61"/>
                    <a:pt x="140" y="80"/>
                    <a:pt x="140" y="80"/>
                  </a:cubicBezTo>
                  <a:cubicBezTo>
                    <a:pt x="140" y="80"/>
                    <a:pt x="129" y="88"/>
                    <a:pt x="115" y="85"/>
                  </a:cubicBezTo>
                  <a:cubicBezTo>
                    <a:pt x="100" y="55"/>
                    <a:pt x="100" y="55"/>
                    <a:pt x="100" y="55"/>
                  </a:cubicBezTo>
                  <a:cubicBezTo>
                    <a:pt x="100" y="55"/>
                    <a:pt x="94" y="56"/>
                    <a:pt x="100" y="89"/>
                  </a:cubicBezTo>
                  <a:cubicBezTo>
                    <a:pt x="107" y="123"/>
                    <a:pt x="107" y="123"/>
                    <a:pt x="107" y="123"/>
                  </a:cubicBezTo>
                  <a:cubicBezTo>
                    <a:pt x="19" y="130"/>
                    <a:pt x="19" y="130"/>
                    <a:pt x="19" y="130"/>
                  </a:cubicBezTo>
                  <a:cubicBezTo>
                    <a:pt x="26" y="50"/>
                    <a:pt x="26" y="50"/>
                    <a:pt x="26" y="50"/>
                  </a:cubicBezTo>
                  <a:cubicBezTo>
                    <a:pt x="21" y="65"/>
                    <a:pt x="21" y="65"/>
                    <a:pt x="21" y="65"/>
                  </a:cubicBezTo>
                  <a:cubicBezTo>
                    <a:pt x="0" y="50"/>
                    <a:pt x="0" y="50"/>
                    <a:pt x="0" y="50"/>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şļïḑé">
              <a:extLst>
                <a:ext uri="{FF2B5EF4-FFF2-40B4-BE49-F238E27FC236}">
                  <a16:creationId xmlns:a16="http://schemas.microsoft.com/office/drawing/2014/main" id="{A8D4CCB8-001A-4DF6-B4FA-B6E14AE9F8DE}"/>
                </a:ext>
              </a:extLst>
            </p:cNvPr>
            <p:cNvSpPr/>
            <p:nvPr/>
          </p:nvSpPr>
          <p:spPr bwMode="auto">
            <a:xfrm>
              <a:off x="5502276" y="3486150"/>
              <a:ext cx="4763" cy="1588"/>
            </a:xfrm>
            <a:prstGeom prst="rect">
              <a:avLst/>
            </a:prstGeom>
            <a:solidFill>
              <a:srgbClr val="CDC9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îSḷîḋé">
              <a:extLst>
                <a:ext uri="{FF2B5EF4-FFF2-40B4-BE49-F238E27FC236}">
                  <a16:creationId xmlns:a16="http://schemas.microsoft.com/office/drawing/2014/main" id="{E6A9441C-E776-4F53-AF58-07D3927176C8}"/>
                </a:ext>
              </a:extLst>
            </p:cNvPr>
            <p:cNvSpPr/>
            <p:nvPr/>
          </p:nvSpPr>
          <p:spPr bwMode="auto">
            <a:xfrm>
              <a:off x="5507038" y="3457575"/>
              <a:ext cx="407988" cy="28575"/>
            </a:xfrm>
            <a:custGeom>
              <a:avLst/>
              <a:gdLst>
                <a:gd name="T0" fmla="*/ 86 w 86"/>
                <a:gd name="T1" fmla="*/ 0 h 6"/>
                <a:gd name="T2" fmla="*/ 43 w 86"/>
                <a:gd name="T3" fmla="*/ 3 h 6"/>
                <a:gd name="T4" fmla="*/ 0 w 86"/>
                <a:gd name="T5" fmla="*/ 6 h 6"/>
                <a:gd name="T6" fmla="*/ 0 w 86"/>
                <a:gd name="T7" fmla="*/ 6 h 6"/>
                <a:gd name="T8" fmla="*/ 43 w 86"/>
                <a:gd name="T9" fmla="*/ 3 h 6"/>
                <a:gd name="T10" fmla="*/ 86 w 86"/>
                <a:gd name="T11" fmla="*/ 0 h 6"/>
                <a:gd name="T12" fmla="*/ 86 w 8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86" h="6">
                  <a:moveTo>
                    <a:pt x="86" y="0"/>
                  </a:moveTo>
                  <a:cubicBezTo>
                    <a:pt x="83" y="0"/>
                    <a:pt x="65" y="1"/>
                    <a:pt x="43" y="3"/>
                  </a:cubicBezTo>
                  <a:cubicBezTo>
                    <a:pt x="22" y="4"/>
                    <a:pt x="5" y="5"/>
                    <a:pt x="0" y="6"/>
                  </a:cubicBezTo>
                  <a:cubicBezTo>
                    <a:pt x="0" y="6"/>
                    <a:pt x="0" y="6"/>
                    <a:pt x="0" y="6"/>
                  </a:cubicBezTo>
                  <a:cubicBezTo>
                    <a:pt x="5" y="6"/>
                    <a:pt x="22" y="5"/>
                    <a:pt x="43" y="3"/>
                  </a:cubicBezTo>
                  <a:cubicBezTo>
                    <a:pt x="67" y="2"/>
                    <a:pt x="86" y="0"/>
                    <a:pt x="86" y="0"/>
                  </a:cubicBezTo>
                  <a:cubicBezTo>
                    <a:pt x="86" y="0"/>
                    <a:pt x="86" y="0"/>
                    <a:pt x="86" y="0"/>
                  </a:cubicBezTo>
                </a:path>
              </a:pathLst>
            </a:custGeom>
            <a:solidFill>
              <a:srgbClr val="C799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iśḷîḓé">
              <a:extLst>
                <a:ext uri="{FF2B5EF4-FFF2-40B4-BE49-F238E27FC236}">
                  <a16:creationId xmlns:a16="http://schemas.microsoft.com/office/drawing/2014/main" id="{1E83330E-B357-4103-A6D2-E3A4087AE48A}"/>
                </a:ext>
              </a:extLst>
            </p:cNvPr>
            <p:cNvSpPr/>
            <p:nvPr/>
          </p:nvSpPr>
          <p:spPr bwMode="auto">
            <a:xfrm>
              <a:off x="5427663" y="3476625"/>
              <a:ext cx="625475" cy="896938"/>
            </a:xfrm>
            <a:custGeom>
              <a:avLst/>
              <a:gdLst>
                <a:gd name="T0" fmla="*/ 22 w 132"/>
                <a:gd name="T1" fmla="*/ 0 h 189"/>
                <a:gd name="T2" fmla="*/ 0 w 132"/>
                <a:gd name="T3" fmla="*/ 181 h 189"/>
                <a:gd name="T4" fmla="*/ 111 w 132"/>
                <a:gd name="T5" fmla="*/ 189 h 189"/>
                <a:gd name="T6" fmla="*/ 100 w 132"/>
                <a:gd name="T7" fmla="*/ 0 h 189"/>
                <a:gd name="T8" fmla="*/ 22 w 132"/>
                <a:gd name="T9" fmla="*/ 0 h 189"/>
              </a:gdLst>
              <a:ahLst/>
              <a:cxnLst>
                <a:cxn ang="0">
                  <a:pos x="T0" y="T1"/>
                </a:cxn>
                <a:cxn ang="0">
                  <a:pos x="T2" y="T3"/>
                </a:cxn>
                <a:cxn ang="0">
                  <a:pos x="T4" y="T5"/>
                </a:cxn>
                <a:cxn ang="0">
                  <a:pos x="T6" y="T7"/>
                </a:cxn>
                <a:cxn ang="0">
                  <a:pos x="T8" y="T9"/>
                </a:cxn>
              </a:cxnLst>
              <a:rect l="0" t="0" r="r" b="b"/>
              <a:pathLst>
                <a:path w="132" h="189">
                  <a:moveTo>
                    <a:pt x="22" y="0"/>
                  </a:moveTo>
                  <a:cubicBezTo>
                    <a:pt x="0" y="181"/>
                    <a:pt x="0" y="181"/>
                    <a:pt x="0" y="181"/>
                  </a:cubicBezTo>
                  <a:cubicBezTo>
                    <a:pt x="111" y="189"/>
                    <a:pt x="111" y="189"/>
                    <a:pt x="111" y="189"/>
                  </a:cubicBezTo>
                  <a:cubicBezTo>
                    <a:pt x="111" y="189"/>
                    <a:pt x="132" y="51"/>
                    <a:pt x="100" y="0"/>
                  </a:cubicBezTo>
                  <a:lnTo>
                    <a:pt x="22" y="0"/>
                  </a:lnTo>
                  <a:close/>
                </a:path>
              </a:pathLst>
            </a:custGeom>
            <a:gradFill>
              <a:gsLst>
                <a:gs pos="100000">
                  <a:srgbClr val="714091"/>
                </a:gs>
                <a:gs pos="0">
                  <a:srgbClr val="BE587E"/>
                </a:gs>
              </a:gsLst>
              <a:lin ang="5400000" scaled="0"/>
            </a:gradFill>
            <a:ln>
              <a:noFill/>
            </a:ln>
          </p:spPr>
          <p:txBody>
            <a:bodyPr anchor="ctr"/>
            <a:lstStyle/>
            <a:p>
              <a:pPr algn="ctr"/>
              <a:endParaRPr/>
            </a:p>
          </p:txBody>
        </p:sp>
        <p:sp>
          <p:nvSpPr>
            <p:cNvPr id="51" name="ïsḻîďé">
              <a:extLst>
                <a:ext uri="{FF2B5EF4-FFF2-40B4-BE49-F238E27FC236}">
                  <a16:creationId xmlns:a16="http://schemas.microsoft.com/office/drawing/2014/main" id="{BF8CF127-57E9-49EA-ACD8-753AAEA61DB7}"/>
                </a:ext>
              </a:extLst>
            </p:cNvPr>
            <p:cNvSpPr/>
            <p:nvPr/>
          </p:nvSpPr>
          <p:spPr bwMode="auto">
            <a:xfrm>
              <a:off x="5849938" y="3481388"/>
              <a:ext cx="84138" cy="76200"/>
            </a:xfrm>
            <a:custGeom>
              <a:avLst/>
              <a:gdLst>
                <a:gd name="T0" fmla="*/ 17 w 18"/>
                <a:gd name="T1" fmla="*/ 16 h 16"/>
                <a:gd name="T2" fmla="*/ 14 w 18"/>
                <a:gd name="T3" fmla="*/ 16 h 16"/>
                <a:gd name="T4" fmla="*/ 5 w 18"/>
                <a:gd name="T5" fmla="*/ 12 h 16"/>
                <a:gd name="T6" fmla="*/ 0 w 18"/>
                <a:gd name="T7" fmla="*/ 4 h 16"/>
                <a:gd name="T8" fmla="*/ 0 w 18"/>
                <a:gd name="T9" fmla="*/ 0 h 16"/>
                <a:gd name="T10" fmla="*/ 1 w 18"/>
                <a:gd name="T11" fmla="*/ 4 h 16"/>
                <a:gd name="T12" fmla="*/ 5 w 18"/>
                <a:gd name="T13" fmla="*/ 11 h 16"/>
                <a:gd name="T14" fmla="*/ 14 w 18"/>
                <a:gd name="T15" fmla="*/ 15 h 16"/>
                <a:gd name="T16" fmla="*/ 17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7" y="16"/>
                  </a:moveTo>
                  <a:cubicBezTo>
                    <a:pt x="18" y="16"/>
                    <a:pt x="16" y="16"/>
                    <a:pt x="14" y="16"/>
                  </a:cubicBezTo>
                  <a:cubicBezTo>
                    <a:pt x="11" y="16"/>
                    <a:pt x="8" y="15"/>
                    <a:pt x="5" y="12"/>
                  </a:cubicBezTo>
                  <a:cubicBezTo>
                    <a:pt x="2" y="9"/>
                    <a:pt x="1" y="6"/>
                    <a:pt x="0" y="4"/>
                  </a:cubicBezTo>
                  <a:cubicBezTo>
                    <a:pt x="0" y="1"/>
                    <a:pt x="0" y="0"/>
                    <a:pt x="0" y="0"/>
                  </a:cubicBezTo>
                  <a:cubicBezTo>
                    <a:pt x="0" y="0"/>
                    <a:pt x="0" y="1"/>
                    <a:pt x="1" y="4"/>
                  </a:cubicBezTo>
                  <a:cubicBezTo>
                    <a:pt x="1" y="6"/>
                    <a:pt x="3" y="9"/>
                    <a:pt x="5" y="11"/>
                  </a:cubicBezTo>
                  <a:cubicBezTo>
                    <a:pt x="8" y="14"/>
                    <a:pt x="11" y="15"/>
                    <a:pt x="14" y="15"/>
                  </a:cubicBezTo>
                  <a:cubicBezTo>
                    <a:pt x="16" y="16"/>
                    <a:pt x="17" y="16"/>
                    <a:pt x="17" y="16"/>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îśliḑè">
              <a:extLst>
                <a:ext uri="{FF2B5EF4-FFF2-40B4-BE49-F238E27FC236}">
                  <a16:creationId xmlns:a16="http://schemas.microsoft.com/office/drawing/2014/main" id="{B0C2721F-A036-4F3E-80FC-6429762BB151}"/>
                </a:ext>
              </a:extLst>
            </p:cNvPr>
            <p:cNvSpPr/>
            <p:nvPr/>
          </p:nvSpPr>
          <p:spPr bwMode="auto">
            <a:xfrm>
              <a:off x="5511801" y="3500438"/>
              <a:ext cx="90488" cy="128588"/>
            </a:xfrm>
            <a:custGeom>
              <a:avLst/>
              <a:gdLst>
                <a:gd name="T0" fmla="*/ 19 w 19"/>
                <a:gd name="T1" fmla="*/ 0 h 27"/>
                <a:gd name="T2" fmla="*/ 19 w 19"/>
                <a:gd name="T3" fmla="*/ 1 h 27"/>
                <a:gd name="T4" fmla="*/ 19 w 19"/>
                <a:gd name="T5" fmla="*/ 5 h 27"/>
                <a:gd name="T6" fmla="*/ 15 w 19"/>
                <a:gd name="T7" fmla="*/ 18 h 27"/>
                <a:gd name="T8" fmla="*/ 5 w 19"/>
                <a:gd name="T9" fmla="*/ 26 h 27"/>
                <a:gd name="T10" fmla="*/ 1 w 19"/>
                <a:gd name="T11" fmla="*/ 27 h 27"/>
                <a:gd name="T12" fmla="*/ 0 w 19"/>
                <a:gd name="T13" fmla="*/ 27 h 27"/>
                <a:gd name="T14" fmla="*/ 5 w 19"/>
                <a:gd name="T15" fmla="*/ 25 h 27"/>
                <a:gd name="T16" fmla="*/ 14 w 19"/>
                <a:gd name="T17" fmla="*/ 17 h 27"/>
                <a:gd name="T18" fmla="*/ 19 w 19"/>
                <a:gd name="T19" fmla="*/ 5 h 27"/>
                <a:gd name="T20" fmla="*/ 19 w 19"/>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7">
                  <a:moveTo>
                    <a:pt x="19" y="0"/>
                  </a:moveTo>
                  <a:cubicBezTo>
                    <a:pt x="19" y="0"/>
                    <a:pt x="19" y="0"/>
                    <a:pt x="19" y="1"/>
                  </a:cubicBezTo>
                  <a:cubicBezTo>
                    <a:pt x="19" y="2"/>
                    <a:pt x="19" y="4"/>
                    <a:pt x="19" y="5"/>
                  </a:cubicBezTo>
                  <a:cubicBezTo>
                    <a:pt x="19" y="9"/>
                    <a:pt x="18" y="13"/>
                    <a:pt x="15" y="18"/>
                  </a:cubicBezTo>
                  <a:cubicBezTo>
                    <a:pt x="12" y="22"/>
                    <a:pt x="8" y="25"/>
                    <a:pt x="5" y="26"/>
                  </a:cubicBezTo>
                  <a:cubicBezTo>
                    <a:pt x="3" y="26"/>
                    <a:pt x="2" y="27"/>
                    <a:pt x="1" y="27"/>
                  </a:cubicBezTo>
                  <a:cubicBezTo>
                    <a:pt x="0" y="27"/>
                    <a:pt x="0" y="27"/>
                    <a:pt x="0" y="27"/>
                  </a:cubicBezTo>
                  <a:cubicBezTo>
                    <a:pt x="0" y="27"/>
                    <a:pt x="2" y="27"/>
                    <a:pt x="5" y="25"/>
                  </a:cubicBezTo>
                  <a:cubicBezTo>
                    <a:pt x="8" y="24"/>
                    <a:pt x="11" y="21"/>
                    <a:pt x="14" y="17"/>
                  </a:cubicBezTo>
                  <a:cubicBezTo>
                    <a:pt x="17" y="13"/>
                    <a:pt x="18" y="8"/>
                    <a:pt x="19" y="5"/>
                  </a:cubicBezTo>
                  <a:cubicBezTo>
                    <a:pt x="19" y="2"/>
                    <a:pt x="18" y="0"/>
                    <a:pt x="19"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ís1ídé">
              <a:extLst>
                <a:ext uri="{FF2B5EF4-FFF2-40B4-BE49-F238E27FC236}">
                  <a16:creationId xmlns:a16="http://schemas.microsoft.com/office/drawing/2014/main" id="{9D594533-8F99-430C-8452-00FD94C0A10D}"/>
                </a:ext>
              </a:extLst>
            </p:cNvPr>
            <p:cNvSpPr/>
            <p:nvPr/>
          </p:nvSpPr>
          <p:spPr bwMode="auto">
            <a:xfrm>
              <a:off x="5726113" y="3476625"/>
              <a:ext cx="33338" cy="76200"/>
            </a:xfrm>
            <a:custGeom>
              <a:avLst/>
              <a:gdLst>
                <a:gd name="T0" fmla="*/ 7 w 7"/>
                <a:gd name="T1" fmla="*/ 14 h 16"/>
                <a:gd name="T2" fmla="*/ 6 w 7"/>
                <a:gd name="T3" fmla="*/ 14 h 16"/>
                <a:gd name="T4" fmla="*/ 4 w 7"/>
                <a:gd name="T5" fmla="*/ 15 h 16"/>
                <a:gd name="T6" fmla="*/ 1 w 7"/>
                <a:gd name="T7" fmla="*/ 15 h 16"/>
                <a:gd name="T8" fmla="*/ 0 w 7"/>
                <a:gd name="T9" fmla="*/ 11 h 16"/>
                <a:gd name="T10" fmla="*/ 0 w 7"/>
                <a:gd name="T11" fmla="*/ 0 h 16"/>
                <a:gd name="T12" fmla="*/ 1 w 7"/>
                <a:gd name="T13" fmla="*/ 11 h 16"/>
                <a:gd name="T14" fmla="*/ 1 w 7"/>
                <a:gd name="T15" fmla="*/ 14 h 16"/>
                <a:gd name="T16" fmla="*/ 4 w 7"/>
                <a:gd name="T17" fmla="*/ 15 h 16"/>
                <a:gd name="T18" fmla="*/ 7 w 7"/>
                <a:gd name="T19"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6">
                  <a:moveTo>
                    <a:pt x="7" y="14"/>
                  </a:moveTo>
                  <a:cubicBezTo>
                    <a:pt x="7" y="14"/>
                    <a:pt x="7" y="14"/>
                    <a:pt x="6" y="14"/>
                  </a:cubicBezTo>
                  <a:cubicBezTo>
                    <a:pt x="6" y="15"/>
                    <a:pt x="5" y="15"/>
                    <a:pt x="4" y="15"/>
                  </a:cubicBezTo>
                  <a:cubicBezTo>
                    <a:pt x="4" y="16"/>
                    <a:pt x="2" y="16"/>
                    <a:pt x="1" y="15"/>
                  </a:cubicBezTo>
                  <a:cubicBezTo>
                    <a:pt x="0" y="14"/>
                    <a:pt x="0" y="12"/>
                    <a:pt x="0" y="11"/>
                  </a:cubicBezTo>
                  <a:cubicBezTo>
                    <a:pt x="0" y="5"/>
                    <a:pt x="0" y="0"/>
                    <a:pt x="0" y="0"/>
                  </a:cubicBezTo>
                  <a:cubicBezTo>
                    <a:pt x="0" y="0"/>
                    <a:pt x="1" y="5"/>
                    <a:pt x="1" y="11"/>
                  </a:cubicBezTo>
                  <a:cubicBezTo>
                    <a:pt x="1" y="12"/>
                    <a:pt x="1" y="14"/>
                    <a:pt x="1" y="14"/>
                  </a:cubicBezTo>
                  <a:cubicBezTo>
                    <a:pt x="2" y="15"/>
                    <a:pt x="3" y="15"/>
                    <a:pt x="4" y="15"/>
                  </a:cubicBezTo>
                  <a:cubicBezTo>
                    <a:pt x="6" y="14"/>
                    <a:pt x="7" y="14"/>
                    <a:pt x="7" y="14"/>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íṥ1îḍè">
              <a:extLst>
                <a:ext uri="{FF2B5EF4-FFF2-40B4-BE49-F238E27FC236}">
                  <a16:creationId xmlns:a16="http://schemas.microsoft.com/office/drawing/2014/main" id="{177AA7E0-E14D-45E1-9DC4-84D63EE94732}"/>
                </a:ext>
              </a:extLst>
            </p:cNvPr>
            <p:cNvSpPr/>
            <p:nvPr/>
          </p:nvSpPr>
          <p:spPr bwMode="auto">
            <a:xfrm>
              <a:off x="5502276" y="2892425"/>
              <a:ext cx="422275" cy="617538"/>
            </a:xfrm>
            <a:custGeom>
              <a:avLst/>
              <a:gdLst>
                <a:gd name="T0" fmla="*/ 8 w 89"/>
                <a:gd name="T1" fmla="*/ 50 h 130"/>
                <a:gd name="T2" fmla="*/ 11 w 89"/>
                <a:gd name="T3" fmla="*/ 9 h 130"/>
                <a:gd name="T4" fmla="*/ 18 w 89"/>
                <a:gd name="T5" fmla="*/ 5 h 130"/>
                <a:gd name="T6" fmla="*/ 26 w 89"/>
                <a:gd name="T7" fmla="*/ 2 h 130"/>
                <a:gd name="T8" fmla="*/ 48 w 89"/>
                <a:gd name="T9" fmla="*/ 38 h 130"/>
                <a:gd name="T10" fmla="*/ 70 w 89"/>
                <a:gd name="T11" fmla="*/ 0 h 130"/>
                <a:gd name="T12" fmla="*/ 85 w 89"/>
                <a:gd name="T13" fmla="*/ 9 h 130"/>
                <a:gd name="T14" fmla="*/ 86 w 89"/>
                <a:gd name="T15" fmla="*/ 99 h 130"/>
                <a:gd name="T16" fmla="*/ 89 w 89"/>
                <a:gd name="T17" fmla="*/ 123 h 130"/>
                <a:gd name="T18" fmla="*/ 0 w 89"/>
                <a:gd name="T19" fmla="*/ 130 h 130"/>
                <a:gd name="T20" fmla="*/ 6 w 89"/>
                <a:gd name="T21" fmla="*/ 64 h 130"/>
                <a:gd name="T22" fmla="*/ 8 w 89"/>
                <a:gd name="T23" fmla="*/ 5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30">
                  <a:moveTo>
                    <a:pt x="8" y="50"/>
                  </a:moveTo>
                  <a:cubicBezTo>
                    <a:pt x="11" y="9"/>
                    <a:pt x="11" y="9"/>
                    <a:pt x="11" y="9"/>
                  </a:cubicBezTo>
                  <a:cubicBezTo>
                    <a:pt x="11" y="9"/>
                    <a:pt x="14" y="7"/>
                    <a:pt x="18" y="5"/>
                  </a:cubicBezTo>
                  <a:cubicBezTo>
                    <a:pt x="20" y="4"/>
                    <a:pt x="23" y="3"/>
                    <a:pt x="26" y="2"/>
                  </a:cubicBezTo>
                  <a:cubicBezTo>
                    <a:pt x="26" y="2"/>
                    <a:pt x="28" y="39"/>
                    <a:pt x="48" y="38"/>
                  </a:cubicBezTo>
                  <a:cubicBezTo>
                    <a:pt x="68" y="36"/>
                    <a:pt x="70" y="0"/>
                    <a:pt x="70" y="0"/>
                  </a:cubicBezTo>
                  <a:cubicBezTo>
                    <a:pt x="85" y="9"/>
                    <a:pt x="85" y="9"/>
                    <a:pt x="85" y="9"/>
                  </a:cubicBezTo>
                  <a:cubicBezTo>
                    <a:pt x="85" y="9"/>
                    <a:pt x="78" y="74"/>
                    <a:pt x="86" y="99"/>
                  </a:cubicBezTo>
                  <a:cubicBezTo>
                    <a:pt x="89" y="123"/>
                    <a:pt x="89" y="123"/>
                    <a:pt x="89" y="123"/>
                  </a:cubicBezTo>
                  <a:cubicBezTo>
                    <a:pt x="0" y="130"/>
                    <a:pt x="0" y="130"/>
                    <a:pt x="0" y="130"/>
                  </a:cubicBezTo>
                  <a:cubicBezTo>
                    <a:pt x="6" y="64"/>
                    <a:pt x="6" y="64"/>
                    <a:pt x="6" y="64"/>
                  </a:cubicBezTo>
                  <a:lnTo>
                    <a:pt x="8"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iŝļiḓé">
              <a:extLst>
                <a:ext uri="{FF2B5EF4-FFF2-40B4-BE49-F238E27FC236}">
                  <a16:creationId xmlns:a16="http://schemas.microsoft.com/office/drawing/2014/main" id="{B66FA62B-C24B-45E6-9718-9A7EC70CAF08}"/>
                </a:ext>
              </a:extLst>
            </p:cNvPr>
            <p:cNvSpPr/>
            <p:nvPr/>
          </p:nvSpPr>
          <p:spPr bwMode="auto">
            <a:xfrm>
              <a:off x="4995863" y="4962525"/>
              <a:ext cx="369888" cy="100013"/>
            </a:xfrm>
            <a:custGeom>
              <a:avLst/>
              <a:gdLst>
                <a:gd name="T0" fmla="*/ 0 w 78"/>
                <a:gd name="T1" fmla="*/ 15 h 21"/>
                <a:gd name="T2" fmla="*/ 62 w 78"/>
                <a:gd name="T3" fmla="*/ 0 h 21"/>
                <a:gd name="T4" fmla="*/ 78 w 78"/>
                <a:gd name="T5" fmla="*/ 8 h 21"/>
                <a:gd name="T6" fmla="*/ 78 w 78"/>
                <a:gd name="T7" fmla="*/ 21 h 21"/>
                <a:gd name="T8" fmla="*/ 2 w 78"/>
                <a:gd name="T9" fmla="*/ 21 h 21"/>
                <a:gd name="T10" fmla="*/ 0 w 78"/>
                <a:gd name="T11" fmla="*/ 15 h 21"/>
              </a:gdLst>
              <a:ahLst/>
              <a:cxnLst>
                <a:cxn ang="0">
                  <a:pos x="T0" y="T1"/>
                </a:cxn>
                <a:cxn ang="0">
                  <a:pos x="T2" y="T3"/>
                </a:cxn>
                <a:cxn ang="0">
                  <a:pos x="T4" y="T5"/>
                </a:cxn>
                <a:cxn ang="0">
                  <a:pos x="T6" y="T7"/>
                </a:cxn>
                <a:cxn ang="0">
                  <a:pos x="T8" y="T9"/>
                </a:cxn>
                <a:cxn ang="0">
                  <a:pos x="T10" y="T11"/>
                </a:cxn>
              </a:cxnLst>
              <a:rect l="0" t="0" r="r" b="b"/>
              <a:pathLst>
                <a:path w="78" h="21">
                  <a:moveTo>
                    <a:pt x="0" y="15"/>
                  </a:moveTo>
                  <a:cubicBezTo>
                    <a:pt x="0" y="15"/>
                    <a:pt x="46" y="12"/>
                    <a:pt x="62" y="0"/>
                  </a:cubicBezTo>
                  <a:cubicBezTo>
                    <a:pt x="78" y="8"/>
                    <a:pt x="78" y="8"/>
                    <a:pt x="78" y="8"/>
                  </a:cubicBezTo>
                  <a:cubicBezTo>
                    <a:pt x="78" y="21"/>
                    <a:pt x="78" y="21"/>
                    <a:pt x="78" y="21"/>
                  </a:cubicBezTo>
                  <a:cubicBezTo>
                    <a:pt x="2" y="21"/>
                    <a:pt x="2" y="21"/>
                    <a:pt x="2" y="21"/>
                  </a:cubicBezTo>
                  <a:lnTo>
                    <a:pt x="0" y="15"/>
                  </a:lnTo>
                  <a:close/>
                </a:path>
              </a:pathLst>
            </a:custGeom>
            <a:solidFill>
              <a:srgbClr val="F8C4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ïṣḷide">
              <a:extLst>
                <a:ext uri="{FF2B5EF4-FFF2-40B4-BE49-F238E27FC236}">
                  <a16:creationId xmlns:a16="http://schemas.microsoft.com/office/drawing/2014/main" id="{732869B6-33EF-4E55-A3FE-D91609D22ACD}"/>
                </a:ext>
              </a:extLst>
            </p:cNvPr>
            <p:cNvSpPr/>
            <p:nvPr/>
          </p:nvSpPr>
          <p:spPr bwMode="auto">
            <a:xfrm>
              <a:off x="4995863" y="5048250"/>
              <a:ext cx="374650" cy="4763"/>
            </a:xfrm>
            <a:custGeom>
              <a:avLst/>
              <a:gdLst>
                <a:gd name="T0" fmla="*/ 79 w 79"/>
                <a:gd name="T1" fmla="*/ 1 h 1"/>
                <a:gd name="T2" fmla="*/ 78 w 79"/>
                <a:gd name="T3" fmla="*/ 1 h 1"/>
                <a:gd name="T4" fmla="*/ 76 w 79"/>
                <a:gd name="T5" fmla="*/ 1 h 1"/>
                <a:gd name="T6" fmla="*/ 67 w 79"/>
                <a:gd name="T7" fmla="*/ 1 h 1"/>
                <a:gd name="T8" fmla="*/ 40 w 79"/>
                <a:gd name="T9" fmla="*/ 1 h 1"/>
                <a:gd name="T10" fmla="*/ 12 w 79"/>
                <a:gd name="T11" fmla="*/ 1 h 1"/>
                <a:gd name="T12" fmla="*/ 3 w 79"/>
                <a:gd name="T13" fmla="*/ 1 h 1"/>
                <a:gd name="T14" fmla="*/ 1 w 79"/>
                <a:gd name="T15" fmla="*/ 1 h 1"/>
                <a:gd name="T16" fmla="*/ 0 w 79"/>
                <a:gd name="T17" fmla="*/ 1 h 1"/>
                <a:gd name="T18" fmla="*/ 1 w 79"/>
                <a:gd name="T19" fmla="*/ 1 h 1"/>
                <a:gd name="T20" fmla="*/ 3 w 79"/>
                <a:gd name="T21" fmla="*/ 1 h 1"/>
                <a:gd name="T22" fmla="*/ 12 w 79"/>
                <a:gd name="T23" fmla="*/ 1 h 1"/>
                <a:gd name="T24" fmla="*/ 40 w 79"/>
                <a:gd name="T25" fmla="*/ 0 h 1"/>
                <a:gd name="T26" fmla="*/ 67 w 79"/>
                <a:gd name="T27" fmla="*/ 1 h 1"/>
                <a:gd name="T28" fmla="*/ 76 w 79"/>
                <a:gd name="T29" fmla="*/ 1 h 1"/>
                <a:gd name="T30" fmla="*/ 78 w 79"/>
                <a:gd name="T31" fmla="*/ 1 h 1"/>
                <a:gd name="T32" fmla="*/ 79 w 79"/>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
                  <a:moveTo>
                    <a:pt x="79" y="1"/>
                  </a:moveTo>
                  <a:cubicBezTo>
                    <a:pt x="79" y="1"/>
                    <a:pt x="79" y="1"/>
                    <a:pt x="78" y="1"/>
                  </a:cubicBezTo>
                  <a:cubicBezTo>
                    <a:pt x="77" y="1"/>
                    <a:pt x="77" y="1"/>
                    <a:pt x="76" y="1"/>
                  </a:cubicBezTo>
                  <a:cubicBezTo>
                    <a:pt x="73" y="1"/>
                    <a:pt x="71" y="1"/>
                    <a:pt x="67" y="1"/>
                  </a:cubicBezTo>
                  <a:cubicBezTo>
                    <a:pt x="60" y="1"/>
                    <a:pt x="50" y="1"/>
                    <a:pt x="40" y="1"/>
                  </a:cubicBezTo>
                  <a:cubicBezTo>
                    <a:pt x="29" y="1"/>
                    <a:pt x="20" y="1"/>
                    <a:pt x="12" y="1"/>
                  </a:cubicBezTo>
                  <a:cubicBezTo>
                    <a:pt x="9" y="1"/>
                    <a:pt x="6" y="1"/>
                    <a:pt x="3" y="1"/>
                  </a:cubicBezTo>
                  <a:cubicBezTo>
                    <a:pt x="3" y="1"/>
                    <a:pt x="2" y="1"/>
                    <a:pt x="1" y="1"/>
                  </a:cubicBezTo>
                  <a:cubicBezTo>
                    <a:pt x="1" y="1"/>
                    <a:pt x="0" y="1"/>
                    <a:pt x="0" y="1"/>
                  </a:cubicBezTo>
                  <a:cubicBezTo>
                    <a:pt x="0" y="1"/>
                    <a:pt x="1" y="1"/>
                    <a:pt x="1" y="1"/>
                  </a:cubicBezTo>
                  <a:cubicBezTo>
                    <a:pt x="2" y="1"/>
                    <a:pt x="3" y="1"/>
                    <a:pt x="3" y="1"/>
                  </a:cubicBezTo>
                  <a:cubicBezTo>
                    <a:pt x="6" y="1"/>
                    <a:pt x="9" y="1"/>
                    <a:pt x="12" y="1"/>
                  </a:cubicBezTo>
                  <a:cubicBezTo>
                    <a:pt x="19" y="0"/>
                    <a:pt x="29" y="0"/>
                    <a:pt x="40" y="0"/>
                  </a:cubicBezTo>
                  <a:cubicBezTo>
                    <a:pt x="51" y="0"/>
                    <a:pt x="60" y="0"/>
                    <a:pt x="67" y="1"/>
                  </a:cubicBezTo>
                  <a:cubicBezTo>
                    <a:pt x="71" y="1"/>
                    <a:pt x="73" y="1"/>
                    <a:pt x="76" y="1"/>
                  </a:cubicBezTo>
                  <a:cubicBezTo>
                    <a:pt x="77" y="1"/>
                    <a:pt x="77" y="1"/>
                    <a:pt x="78" y="1"/>
                  </a:cubicBezTo>
                  <a:cubicBezTo>
                    <a:pt x="79" y="1"/>
                    <a:pt x="79" y="1"/>
                    <a:pt x="79"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îṥ1iḍè">
              <a:extLst>
                <a:ext uri="{FF2B5EF4-FFF2-40B4-BE49-F238E27FC236}">
                  <a16:creationId xmlns:a16="http://schemas.microsoft.com/office/drawing/2014/main" id="{7AB03A68-7BB0-495A-B49E-ACAD5255E953}"/>
                </a:ext>
              </a:extLst>
            </p:cNvPr>
            <p:cNvSpPr/>
            <p:nvPr/>
          </p:nvSpPr>
          <p:spPr bwMode="auto">
            <a:xfrm>
              <a:off x="5260976" y="5019675"/>
              <a:ext cx="61913" cy="14288"/>
            </a:xfrm>
            <a:custGeom>
              <a:avLst/>
              <a:gdLst>
                <a:gd name="T0" fmla="*/ 13 w 13"/>
                <a:gd name="T1" fmla="*/ 1 h 3"/>
                <a:gd name="T2" fmla="*/ 6 w 13"/>
                <a:gd name="T3" fmla="*/ 2 h 3"/>
                <a:gd name="T4" fmla="*/ 0 w 13"/>
                <a:gd name="T5" fmla="*/ 3 h 3"/>
                <a:gd name="T6" fmla="*/ 6 w 13"/>
                <a:gd name="T7" fmla="*/ 1 h 3"/>
                <a:gd name="T8" fmla="*/ 13 w 13"/>
                <a:gd name="T9" fmla="*/ 1 h 3"/>
              </a:gdLst>
              <a:ahLst/>
              <a:cxnLst>
                <a:cxn ang="0">
                  <a:pos x="T0" y="T1"/>
                </a:cxn>
                <a:cxn ang="0">
                  <a:pos x="T2" y="T3"/>
                </a:cxn>
                <a:cxn ang="0">
                  <a:pos x="T4" y="T5"/>
                </a:cxn>
                <a:cxn ang="0">
                  <a:pos x="T6" y="T7"/>
                </a:cxn>
                <a:cxn ang="0">
                  <a:pos x="T8" y="T9"/>
                </a:cxn>
              </a:cxnLst>
              <a:rect l="0" t="0" r="r" b="b"/>
              <a:pathLst>
                <a:path w="13" h="3">
                  <a:moveTo>
                    <a:pt x="13" y="1"/>
                  </a:moveTo>
                  <a:cubicBezTo>
                    <a:pt x="13" y="1"/>
                    <a:pt x="10" y="1"/>
                    <a:pt x="6" y="2"/>
                  </a:cubicBezTo>
                  <a:cubicBezTo>
                    <a:pt x="3" y="3"/>
                    <a:pt x="0" y="3"/>
                    <a:pt x="0" y="3"/>
                  </a:cubicBezTo>
                  <a:cubicBezTo>
                    <a:pt x="0" y="2"/>
                    <a:pt x="3" y="2"/>
                    <a:pt x="6" y="1"/>
                  </a:cubicBezTo>
                  <a:cubicBezTo>
                    <a:pt x="10" y="1"/>
                    <a:pt x="13" y="0"/>
                    <a:pt x="1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ṣļíḋe">
              <a:extLst>
                <a:ext uri="{FF2B5EF4-FFF2-40B4-BE49-F238E27FC236}">
                  <a16:creationId xmlns:a16="http://schemas.microsoft.com/office/drawing/2014/main" id="{2B44518E-A5D7-4152-AAB0-F76F75DCE312}"/>
                </a:ext>
              </a:extLst>
            </p:cNvPr>
            <p:cNvSpPr/>
            <p:nvPr/>
          </p:nvSpPr>
          <p:spPr bwMode="auto">
            <a:xfrm>
              <a:off x="5180013" y="5000625"/>
              <a:ext cx="19050" cy="33338"/>
            </a:xfrm>
            <a:custGeom>
              <a:avLst/>
              <a:gdLst>
                <a:gd name="T0" fmla="*/ 4 w 4"/>
                <a:gd name="T1" fmla="*/ 7 h 7"/>
                <a:gd name="T2" fmla="*/ 1 w 4"/>
                <a:gd name="T3" fmla="*/ 4 h 7"/>
                <a:gd name="T4" fmla="*/ 0 w 4"/>
                <a:gd name="T5" fmla="*/ 1 h 7"/>
                <a:gd name="T6" fmla="*/ 2 w 4"/>
                <a:gd name="T7" fmla="*/ 4 h 7"/>
                <a:gd name="T8" fmla="*/ 4 w 4"/>
                <a:gd name="T9" fmla="*/ 7 h 7"/>
              </a:gdLst>
              <a:ahLst/>
              <a:cxnLst>
                <a:cxn ang="0">
                  <a:pos x="T0" y="T1"/>
                </a:cxn>
                <a:cxn ang="0">
                  <a:pos x="T2" y="T3"/>
                </a:cxn>
                <a:cxn ang="0">
                  <a:pos x="T4" y="T5"/>
                </a:cxn>
                <a:cxn ang="0">
                  <a:pos x="T6" y="T7"/>
                </a:cxn>
                <a:cxn ang="0">
                  <a:pos x="T8" y="T9"/>
                </a:cxn>
              </a:cxnLst>
              <a:rect l="0" t="0" r="r" b="b"/>
              <a:pathLst>
                <a:path w="4" h="7">
                  <a:moveTo>
                    <a:pt x="4" y="7"/>
                  </a:moveTo>
                  <a:cubicBezTo>
                    <a:pt x="3" y="7"/>
                    <a:pt x="2" y="6"/>
                    <a:pt x="1" y="4"/>
                  </a:cubicBezTo>
                  <a:cubicBezTo>
                    <a:pt x="0" y="2"/>
                    <a:pt x="0" y="1"/>
                    <a:pt x="0" y="1"/>
                  </a:cubicBezTo>
                  <a:cubicBezTo>
                    <a:pt x="0" y="0"/>
                    <a:pt x="1" y="2"/>
                    <a:pt x="2" y="4"/>
                  </a:cubicBezTo>
                  <a:cubicBezTo>
                    <a:pt x="3" y="6"/>
                    <a:pt x="4" y="7"/>
                    <a:pt x="4"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îš1iḋe">
              <a:extLst>
                <a:ext uri="{FF2B5EF4-FFF2-40B4-BE49-F238E27FC236}">
                  <a16:creationId xmlns:a16="http://schemas.microsoft.com/office/drawing/2014/main" id="{DB1BB02A-F0B7-4CEA-9457-DF911F8BEF97}"/>
                </a:ext>
              </a:extLst>
            </p:cNvPr>
            <p:cNvSpPr/>
            <p:nvPr/>
          </p:nvSpPr>
          <p:spPr bwMode="auto">
            <a:xfrm>
              <a:off x="5199063" y="4995863"/>
              <a:ext cx="19050" cy="33338"/>
            </a:xfrm>
            <a:custGeom>
              <a:avLst/>
              <a:gdLst>
                <a:gd name="T0" fmla="*/ 3 w 4"/>
                <a:gd name="T1" fmla="*/ 7 h 7"/>
                <a:gd name="T2" fmla="*/ 2 w 4"/>
                <a:gd name="T3" fmla="*/ 4 h 7"/>
                <a:gd name="T4" fmla="*/ 0 w 4"/>
                <a:gd name="T5" fmla="*/ 0 h 7"/>
                <a:gd name="T6" fmla="*/ 2 w 4"/>
                <a:gd name="T7" fmla="*/ 3 h 7"/>
                <a:gd name="T8" fmla="*/ 3 w 4"/>
                <a:gd name="T9" fmla="*/ 7 h 7"/>
              </a:gdLst>
              <a:ahLst/>
              <a:cxnLst>
                <a:cxn ang="0">
                  <a:pos x="T0" y="T1"/>
                </a:cxn>
                <a:cxn ang="0">
                  <a:pos x="T2" y="T3"/>
                </a:cxn>
                <a:cxn ang="0">
                  <a:pos x="T4" y="T5"/>
                </a:cxn>
                <a:cxn ang="0">
                  <a:pos x="T6" y="T7"/>
                </a:cxn>
                <a:cxn ang="0">
                  <a:pos x="T8" y="T9"/>
                </a:cxn>
              </a:cxnLst>
              <a:rect l="0" t="0" r="r" b="b"/>
              <a:pathLst>
                <a:path w="4" h="7">
                  <a:moveTo>
                    <a:pt x="3" y="7"/>
                  </a:moveTo>
                  <a:cubicBezTo>
                    <a:pt x="3" y="7"/>
                    <a:pt x="2" y="6"/>
                    <a:pt x="2" y="4"/>
                  </a:cubicBezTo>
                  <a:cubicBezTo>
                    <a:pt x="1" y="2"/>
                    <a:pt x="0" y="0"/>
                    <a:pt x="0" y="0"/>
                  </a:cubicBezTo>
                  <a:cubicBezTo>
                    <a:pt x="1" y="0"/>
                    <a:pt x="1" y="1"/>
                    <a:pt x="2" y="3"/>
                  </a:cubicBezTo>
                  <a:cubicBezTo>
                    <a:pt x="3" y="5"/>
                    <a:pt x="4" y="7"/>
                    <a:pt x="3"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îśļîḋe">
              <a:extLst>
                <a:ext uri="{FF2B5EF4-FFF2-40B4-BE49-F238E27FC236}">
                  <a16:creationId xmlns:a16="http://schemas.microsoft.com/office/drawing/2014/main" id="{9E915144-DD37-4767-8932-F8E39334DAE3}"/>
                </a:ext>
              </a:extLst>
            </p:cNvPr>
            <p:cNvSpPr/>
            <p:nvPr/>
          </p:nvSpPr>
          <p:spPr bwMode="auto">
            <a:xfrm>
              <a:off x="5222876" y="4991100"/>
              <a:ext cx="19050" cy="33338"/>
            </a:xfrm>
            <a:custGeom>
              <a:avLst/>
              <a:gdLst>
                <a:gd name="T0" fmla="*/ 4 w 4"/>
                <a:gd name="T1" fmla="*/ 7 h 7"/>
                <a:gd name="T2" fmla="*/ 2 w 4"/>
                <a:gd name="T3" fmla="*/ 4 h 7"/>
                <a:gd name="T4" fmla="*/ 0 w 4"/>
                <a:gd name="T5" fmla="*/ 0 h 7"/>
                <a:gd name="T6" fmla="*/ 2 w 4"/>
                <a:gd name="T7" fmla="*/ 3 h 7"/>
                <a:gd name="T8" fmla="*/ 4 w 4"/>
                <a:gd name="T9" fmla="*/ 7 h 7"/>
              </a:gdLst>
              <a:ahLst/>
              <a:cxnLst>
                <a:cxn ang="0">
                  <a:pos x="T0" y="T1"/>
                </a:cxn>
                <a:cxn ang="0">
                  <a:pos x="T2" y="T3"/>
                </a:cxn>
                <a:cxn ang="0">
                  <a:pos x="T4" y="T5"/>
                </a:cxn>
                <a:cxn ang="0">
                  <a:pos x="T6" y="T7"/>
                </a:cxn>
                <a:cxn ang="0">
                  <a:pos x="T8" y="T9"/>
                </a:cxn>
              </a:cxnLst>
              <a:rect l="0" t="0" r="r" b="b"/>
              <a:pathLst>
                <a:path w="4" h="7">
                  <a:moveTo>
                    <a:pt x="4" y="7"/>
                  </a:moveTo>
                  <a:cubicBezTo>
                    <a:pt x="4" y="7"/>
                    <a:pt x="3" y="6"/>
                    <a:pt x="2" y="4"/>
                  </a:cubicBezTo>
                  <a:cubicBezTo>
                    <a:pt x="0" y="2"/>
                    <a:pt x="0" y="0"/>
                    <a:pt x="0" y="0"/>
                  </a:cubicBezTo>
                  <a:cubicBezTo>
                    <a:pt x="0" y="0"/>
                    <a:pt x="1" y="1"/>
                    <a:pt x="2" y="3"/>
                  </a:cubicBezTo>
                  <a:cubicBezTo>
                    <a:pt x="3" y="5"/>
                    <a:pt x="4" y="7"/>
                    <a:pt x="4"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iṩļîdê">
              <a:extLst>
                <a:ext uri="{FF2B5EF4-FFF2-40B4-BE49-F238E27FC236}">
                  <a16:creationId xmlns:a16="http://schemas.microsoft.com/office/drawing/2014/main" id="{F846412F-5BC0-4D62-990C-EFEF29D1F713}"/>
                </a:ext>
              </a:extLst>
            </p:cNvPr>
            <p:cNvSpPr/>
            <p:nvPr/>
          </p:nvSpPr>
          <p:spPr bwMode="auto">
            <a:xfrm>
              <a:off x="5194301" y="4900613"/>
              <a:ext cx="52388" cy="95250"/>
            </a:xfrm>
            <a:custGeom>
              <a:avLst/>
              <a:gdLst>
                <a:gd name="T0" fmla="*/ 11 w 11"/>
                <a:gd name="T1" fmla="*/ 20 h 20"/>
                <a:gd name="T2" fmla="*/ 9 w 11"/>
                <a:gd name="T3" fmla="*/ 17 h 20"/>
                <a:gd name="T4" fmla="*/ 7 w 11"/>
                <a:gd name="T5" fmla="*/ 11 h 20"/>
                <a:gd name="T6" fmla="*/ 6 w 11"/>
                <a:gd name="T7" fmla="*/ 5 h 20"/>
                <a:gd name="T8" fmla="*/ 6 w 11"/>
                <a:gd name="T9" fmla="*/ 3 h 20"/>
                <a:gd name="T10" fmla="*/ 6 w 11"/>
                <a:gd name="T11" fmla="*/ 1 h 20"/>
                <a:gd name="T12" fmla="*/ 8 w 11"/>
                <a:gd name="T13" fmla="*/ 1 h 20"/>
                <a:gd name="T14" fmla="*/ 11 w 11"/>
                <a:gd name="T15" fmla="*/ 14 h 20"/>
                <a:gd name="T16" fmla="*/ 11 w 11"/>
                <a:gd name="T17" fmla="*/ 17 h 20"/>
                <a:gd name="T18" fmla="*/ 9 w 11"/>
                <a:gd name="T19" fmla="*/ 18 h 20"/>
                <a:gd name="T20" fmla="*/ 7 w 11"/>
                <a:gd name="T21" fmla="*/ 17 h 20"/>
                <a:gd name="T22" fmla="*/ 5 w 11"/>
                <a:gd name="T23" fmla="*/ 15 h 20"/>
                <a:gd name="T24" fmla="*/ 0 w 11"/>
                <a:gd name="T25" fmla="*/ 8 h 20"/>
                <a:gd name="T26" fmla="*/ 0 w 11"/>
                <a:gd name="T27" fmla="*/ 7 h 20"/>
                <a:gd name="T28" fmla="*/ 0 w 11"/>
                <a:gd name="T29" fmla="*/ 8 h 20"/>
                <a:gd name="T30" fmla="*/ 9 w 11"/>
                <a:gd name="T31" fmla="*/ 15 h 20"/>
                <a:gd name="T32" fmla="*/ 10 w 11"/>
                <a:gd name="T33" fmla="*/ 19 h 20"/>
                <a:gd name="T34" fmla="*/ 9 w 11"/>
                <a:gd name="T35" fmla="*/ 15 h 20"/>
                <a:gd name="T36" fmla="*/ 0 w 11"/>
                <a:gd name="T37" fmla="*/ 8 h 20"/>
                <a:gd name="T38" fmla="*/ 1 w 11"/>
                <a:gd name="T39" fmla="*/ 8 h 20"/>
                <a:gd name="T40" fmla="*/ 6 w 11"/>
                <a:gd name="T41" fmla="*/ 15 h 20"/>
                <a:gd name="T42" fmla="*/ 9 w 11"/>
                <a:gd name="T43" fmla="*/ 18 h 20"/>
                <a:gd name="T44" fmla="*/ 10 w 11"/>
                <a:gd name="T45" fmla="*/ 16 h 20"/>
                <a:gd name="T46" fmla="*/ 10 w 11"/>
                <a:gd name="T47" fmla="*/ 14 h 20"/>
                <a:gd name="T48" fmla="*/ 8 w 11"/>
                <a:gd name="T49" fmla="*/ 1 h 20"/>
                <a:gd name="T50" fmla="*/ 7 w 11"/>
                <a:gd name="T51" fmla="*/ 3 h 20"/>
                <a:gd name="T52" fmla="*/ 7 w 11"/>
                <a:gd name="T53" fmla="*/ 5 h 20"/>
                <a:gd name="T54" fmla="*/ 7 w 11"/>
                <a:gd name="T55" fmla="*/ 10 h 20"/>
                <a:gd name="T56" fmla="*/ 11 w 11"/>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 h="20">
                  <a:moveTo>
                    <a:pt x="11" y="20"/>
                  </a:moveTo>
                  <a:cubicBezTo>
                    <a:pt x="11" y="20"/>
                    <a:pt x="10" y="19"/>
                    <a:pt x="9" y="17"/>
                  </a:cubicBezTo>
                  <a:cubicBezTo>
                    <a:pt x="8" y="16"/>
                    <a:pt x="7" y="14"/>
                    <a:pt x="7" y="11"/>
                  </a:cubicBezTo>
                  <a:cubicBezTo>
                    <a:pt x="6" y="9"/>
                    <a:pt x="6" y="7"/>
                    <a:pt x="6" y="5"/>
                  </a:cubicBezTo>
                  <a:cubicBezTo>
                    <a:pt x="6" y="5"/>
                    <a:pt x="6" y="4"/>
                    <a:pt x="6" y="3"/>
                  </a:cubicBezTo>
                  <a:cubicBezTo>
                    <a:pt x="6" y="2"/>
                    <a:pt x="6" y="2"/>
                    <a:pt x="6" y="1"/>
                  </a:cubicBezTo>
                  <a:cubicBezTo>
                    <a:pt x="7" y="0"/>
                    <a:pt x="8" y="0"/>
                    <a:pt x="8" y="1"/>
                  </a:cubicBezTo>
                  <a:cubicBezTo>
                    <a:pt x="10" y="5"/>
                    <a:pt x="11" y="9"/>
                    <a:pt x="11" y="14"/>
                  </a:cubicBezTo>
                  <a:cubicBezTo>
                    <a:pt x="11" y="15"/>
                    <a:pt x="11" y="16"/>
                    <a:pt x="11" y="17"/>
                  </a:cubicBezTo>
                  <a:cubicBezTo>
                    <a:pt x="11" y="18"/>
                    <a:pt x="10" y="19"/>
                    <a:pt x="9" y="18"/>
                  </a:cubicBezTo>
                  <a:cubicBezTo>
                    <a:pt x="8" y="18"/>
                    <a:pt x="7" y="18"/>
                    <a:pt x="7" y="17"/>
                  </a:cubicBezTo>
                  <a:cubicBezTo>
                    <a:pt x="6" y="17"/>
                    <a:pt x="5" y="16"/>
                    <a:pt x="5" y="15"/>
                  </a:cubicBezTo>
                  <a:cubicBezTo>
                    <a:pt x="3" y="13"/>
                    <a:pt x="1" y="10"/>
                    <a:pt x="0" y="8"/>
                  </a:cubicBezTo>
                  <a:cubicBezTo>
                    <a:pt x="0" y="7"/>
                    <a:pt x="0" y="7"/>
                    <a:pt x="0" y="7"/>
                  </a:cubicBezTo>
                  <a:cubicBezTo>
                    <a:pt x="0" y="8"/>
                    <a:pt x="0" y="8"/>
                    <a:pt x="0" y="8"/>
                  </a:cubicBezTo>
                  <a:cubicBezTo>
                    <a:pt x="5" y="9"/>
                    <a:pt x="8" y="12"/>
                    <a:pt x="9" y="15"/>
                  </a:cubicBezTo>
                  <a:cubicBezTo>
                    <a:pt x="10" y="17"/>
                    <a:pt x="10" y="19"/>
                    <a:pt x="10" y="19"/>
                  </a:cubicBezTo>
                  <a:cubicBezTo>
                    <a:pt x="10" y="19"/>
                    <a:pt x="10" y="17"/>
                    <a:pt x="9" y="15"/>
                  </a:cubicBezTo>
                  <a:cubicBezTo>
                    <a:pt x="7" y="12"/>
                    <a:pt x="5" y="9"/>
                    <a:pt x="0" y="8"/>
                  </a:cubicBezTo>
                  <a:cubicBezTo>
                    <a:pt x="1" y="8"/>
                    <a:pt x="1" y="8"/>
                    <a:pt x="1" y="8"/>
                  </a:cubicBezTo>
                  <a:cubicBezTo>
                    <a:pt x="2" y="10"/>
                    <a:pt x="3" y="13"/>
                    <a:pt x="6" y="15"/>
                  </a:cubicBezTo>
                  <a:cubicBezTo>
                    <a:pt x="7" y="16"/>
                    <a:pt x="8" y="17"/>
                    <a:pt x="9" y="18"/>
                  </a:cubicBezTo>
                  <a:cubicBezTo>
                    <a:pt x="10" y="18"/>
                    <a:pt x="10" y="17"/>
                    <a:pt x="10" y="16"/>
                  </a:cubicBezTo>
                  <a:cubicBezTo>
                    <a:pt x="10" y="16"/>
                    <a:pt x="10" y="15"/>
                    <a:pt x="10" y="14"/>
                  </a:cubicBezTo>
                  <a:cubicBezTo>
                    <a:pt x="10" y="9"/>
                    <a:pt x="9" y="5"/>
                    <a:pt x="8" y="1"/>
                  </a:cubicBezTo>
                  <a:cubicBezTo>
                    <a:pt x="7" y="1"/>
                    <a:pt x="7" y="2"/>
                    <a:pt x="7" y="3"/>
                  </a:cubicBezTo>
                  <a:cubicBezTo>
                    <a:pt x="7" y="4"/>
                    <a:pt x="7" y="5"/>
                    <a:pt x="7" y="5"/>
                  </a:cubicBezTo>
                  <a:cubicBezTo>
                    <a:pt x="7" y="7"/>
                    <a:pt x="7" y="9"/>
                    <a:pt x="7" y="10"/>
                  </a:cubicBezTo>
                  <a:cubicBezTo>
                    <a:pt x="9" y="16"/>
                    <a:pt x="11" y="20"/>
                    <a:pt x="11"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ṩḻiḑé">
              <a:extLst>
                <a:ext uri="{FF2B5EF4-FFF2-40B4-BE49-F238E27FC236}">
                  <a16:creationId xmlns:a16="http://schemas.microsoft.com/office/drawing/2014/main" id="{0CEF5587-201D-4BD6-90BB-3DC727216651}"/>
                </a:ext>
              </a:extLst>
            </p:cNvPr>
            <p:cNvSpPr/>
            <p:nvPr/>
          </p:nvSpPr>
          <p:spPr bwMode="auto">
            <a:xfrm>
              <a:off x="5749926" y="4967288"/>
              <a:ext cx="369888" cy="100013"/>
            </a:xfrm>
            <a:custGeom>
              <a:avLst/>
              <a:gdLst>
                <a:gd name="T0" fmla="*/ 78 w 78"/>
                <a:gd name="T1" fmla="*/ 15 h 21"/>
                <a:gd name="T2" fmla="*/ 16 w 78"/>
                <a:gd name="T3" fmla="*/ 0 h 21"/>
                <a:gd name="T4" fmla="*/ 0 w 78"/>
                <a:gd name="T5" fmla="*/ 7 h 21"/>
                <a:gd name="T6" fmla="*/ 0 w 78"/>
                <a:gd name="T7" fmla="*/ 21 h 21"/>
                <a:gd name="T8" fmla="*/ 77 w 78"/>
                <a:gd name="T9" fmla="*/ 21 h 21"/>
                <a:gd name="T10" fmla="*/ 78 w 78"/>
                <a:gd name="T11" fmla="*/ 15 h 21"/>
              </a:gdLst>
              <a:ahLst/>
              <a:cxnLst>
                <a:cxn ang="0">
                  <a:pos x="T0" y="T1"/>
                </a:cxn>
                <a:cxn ang="0">
                  <a:pos x="T2" y="T3"/>
                </a:cxn>
                <a:cxn ang="0">
                  <a:pos x="T4" y="T5"/>
                </a:cxn>
                <a:cxn ang="0">
                  <a:pos x="T6" y="T7"/>
                </a:cxn>
                <a:cxn ang="0">
                  <a:pos x="T8" y="T9"/>
                </a:cxn>
                <a:cxn ang="0">
                  <a:pos x="T10" y="T11"/>
                </a:cxn>
              </a:cxnLst>
              <a:rect l="0" t="0" r="r" b="b"/>
              <a:pathLst>
                <a:path w="78" h="21">
                  <a:moveTo>
                    <a:pt x="78" y="15"/>
                  </a:moveTo>
                  <a:cubicBezTo>
                    <a:pt x="78" y="15"/>
                    <a:pt x="32" y="12"/>
                    <a:pt x="16" y="0"/>
                  </a:cubicBezTo>
                  <a:cubicBezTo>
                    <a:pt x="0" y="7"/>
                    <a:pt x="0" y="7"/>
                    <a:pt x="0" y="7"/>
                  </a:cubicBezTo>
                  <a:cubicBezTo>
                    <a:pt x="0" y="21"/>
                    <a:pt x="0" y="21"/>
                    <a:pt x="0" y="21"/>
                  </a:cubicBezTo>
                  <a:cubicBezTo>
                    <a:pt x="77" y="21"/>
                    <a:pt x="77" y="21"/>
                    <a:pt x="77" y="21"/>
                  </a:cubicBezTo>
                  <a:lnTo>
                    <a:pt x="78" y="15"/>
                  </a:lnTo>
                  <a:close/>
                </a:path>
              </a:pathLst>
            </a:custGeom>
            <a:solidFill>
              <a:srgbClr val="F8C4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lïdê">
              <a:extLst>
                <a:ext uri="{FF2B5EF4-FFF2-40B4-BE49-F238E27FC236}">
                  <a16:creationId xmlns:a16="http://schemas.microsoft.com/office/drawing/2014/main" id="{617041F2-A101-4290-8919-FFE63A5FAEFE}"/>
                </a:ext>
              </a:extLst>
            </p:cNvPr>
            <p:cNvSpPr/>
            <p:nvPr/>
          </p:nvSpPr>
          <p:spPr bwMode="auto">
            <a:xfrm>
              <a:off x="5745163" y="5053013"/>
              <a:ext cx="374650" cy="4763"/>
            </a:xfrm>
            <a:custGeom>
              <a:avLst/>
              <a:gdLst>
                <a:gd name="T0" fmla="*/ 0 w 79"/>
                <a:gd name="T1" fmla="*/ 1 h 1"/>
                <a:gd name="T2" fmla="*/ 1 w 79"/>
                <a:gd name="T3" fmla="*/ 1 h 1"/>
                <a:gd name="T4" fmla="*/ 3 w 79"/>
                <a:gd name="T5" fmla="*/ 1 h 1"/>
                <a:gd name="T6" fmla="*/ 12 w 79"/>
                <a:gd name="T7" fmla="*/ 0 h 1"/>
                <a:gd name="T8" fmla="*/ 39 w 79"/>
                <a:gd name="T9" fmla="*/ 0 h 1"/>
                <a:gd name="T10" fmla="*/ 67 w 79"/>
                <a:gd name="T11" fmla="*/ 1 h 1"/>
                <a:gd name="T12" fmla="*/ 76 w 79"/>
                <a:gd name="T13" fmla="*/ 1 h 1"/>
                <a:gd name="T14" fmla="*/ 78 w 79"/>
                <a:gd name="T15" fmla="*/ 1 h 1"/>
                <a:gd name="T16" fmla="*/ 79 w 79"/>
                <a:gd name="T17" fmla="*/ 1 h 1"/>
                <a:gd name="T18" fmla="*/ 78 w 79"/>
                <a:gd name="T19" fmla="*/ 1 h 1"/>
                <a:gd name="T20" fmla="*/ 76 w 79"/>
                <a:gd name="T21" fmla="*/ 1 h 1"/>
                <a:gd name="T22" fmla="*/ 67 w 79"/>
                <a:gd name="T23" fmla="*/ 1 h 1"/>
                <a:gd name="T24" fmla="*/ 39 w 79"/>
                <a:gd name="T25" fmla="*/ 1 h 1"/>
                <a:gd name="T26" fmla="*/ 12 w 79"/>
                <a:gd name="T27" fmla="*/ 1 h 1"/>
                <a:gd name="T28" fmla="*/ 3 w 79"/>
                <a:gd name="T29" fmla="*/ 1 h 1"/>
                <a:gd name="T30" fmla="*/ 1 w 79"/>
                <a:gd name="T31" fmla="*/ 1 h 1"/>
                <a:gd name="T32" fmla="*/ 0 w 79"/>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
                  <a:moveTo>
                    <a:pt x="0" y="1"/>
                  </a:moveTo>
                  <a:cubicBezTo>
                    <a:pt x="0" y="1"/>
                    <a:pt x="0" y="1"/>
                    <a:pt x="1" y="1"/>
                  </a:cubicBezTo>
                  <a:cubicBezTo>
                    <a:pt x="2" y="1"/>
                    <a:pt x="2" y="1"/>
                    <a:pt x="3" y="1"/>
                  </a:cubicBezTo>
                  <a:cubicBezTo>
                    <a:pt x="6" y="1"/>
                    <a:pt x="8" y="1"/>
                    <a:pt x="12" y="0"/>
                  </a:cubicBezTo>
                  <a:cubicBezTo>
                    <a:pt x="19" y="0"/>
                    <a:pt x="29" y="0"/>
                    <a:pt x="39" y="0"/>
                  </a:cubicBezTo>
                  <a:cubicBezTo>
                    <a:pt x="50" y="0"/>
                    <a:pt x="60" y="0"/>
                    <a:pt x="67" y="1"/>
                  </a:cubicBezTo>
                  <a:cubicBezTo>
                    <a:pt x="70" y="1"/>
                    <a:pt x="73" y="1"/>
                    <a:pt x="76" y="1"/>
                  </a:cubicBezTo>
                  <a:cubicBezTo>
                    <a:pt x="76" y="1"/>
                    <a:pt x="77" y="1"/>
                    <a:pt x="78" y="1"/>
                  </a:cubicBezTo>
                  <a:cubicBezTo>
                    <a:pt x="78" y="1"/>
                    <a:pt x="79" y="1"/>
                    <a:pt x="79" y="1"/>
                  </a:cubicBezTo>
                  <a:cubicBezTo>
                    <a:pt x="79" y="1"/>
                    <a:pt x="78" y="1"/>
                    <a:pt x="78" y="1"/>
                  </a:cubicBezTo>
                  <a:cubicBezTo>
                    <a:pt x="77" y="1"/>
                    <a:pt x="76" y="1"/>
                    <a:pt x="76" y="1"/>
                  </a:cubicBezTo>
                  <a:cubicBezTo>
                    <a:pt x="73" y="1"/>
                    <a:pt x="70" y="1"/>
                    <a:pt x="67" y="1"/>
                  </a:cubicBezTo>
                  <a:cubicBezTo>
                    <a:pt x="59" y="1"/>
                    <a:pt x="50" y="1"/>
                    <a:pt x="39" y="1"/>
                  </a:cubicBezTo>
                  <a:cubicBezTo>
                    <a:pt x="29" y="1"/>
                    <a:pt x="19" y="1"/>
                    <a:pt x="12" y="1"/>
                  </a:cubicBezTo>
                  <a:cubicBezTo>
                    <a:pt x="8" y="1"/>
                    <a:pt x="6" y="1"/>
                    <a:pt x="3" y="1"/>
                  </a:cubicBezTo>
                  <a:cubicBezTo>
                    <a:pt x="2" y="1"/>
                    <a:pt x="2" y="1"/>
                    <a:pt x="1" y="1"/>
                  </a:cubicBezTo>
                  <a:cubicBezTo>
                    <a:pt x="0" y="1"/>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ïṧļíḑê">
              <a:extLst>
                <a:ext uri="{FF2B5EF4-FFF2-40B4-BE49-F238E27FC236}">
                  <a16:creationId xmlns:a16="http://schemas.microsoft.com/office/drawing/2014/main" id="{F67827C9-2404-470A-BF49-D5A0892D9E63}"/>
                </a:ext>
              </a:extLst>
            </p:cNvPr>
            <p:cNvSpPr/>
            <p:nvPr/>
          </p:nvSpPr>
          <p:spPr bwMode="auto">
            <a:xfrm>
              <a:off x="5797551" y="5024438"/>
              <a:ext cx="57150" cy="14288"/>
            </a:xfrm>
            <a:custGeom>
              <a:avLst/>
              <a:gdLst>
                <a:gd name="T0" fmla="*/ 0 w 12"/>
                <a:gd name="T1" fmla="*/ 1 h 3"/>
                <a:gd name="T2" fmla="*/ 6 w 12"/>
                <a:gd name="T3" fmla="*/ 1 h 3"/>
                <a:gd name="T4" fmla="*/ 12 w 12"/>
                <a:gd name="T5" fmla="*/ 2 h 3"/>
                <a:gd name="T6" fmla="*/ 6 w 12"/>
                <a:gd name="T7" fmla="*/ 2 h 3"/>
                <a:gd name="T8" fmla="*/ 0 w 12"/>
                <a:gd name="T9" fmla="*/ 1 h 3"/>
              </a:gdLst>
              <a:ahLst/>
              <a:cxnLst>
                <a:cxn ang="0">
                  <a:pos x="T0" y="T1"/>
                </a:cxn>
                <a:cxn ang="0">
                  <a:pos x="T2" y="T3"/>
                </a:cxn>
                <a:cxn ang="0">
                  <a:pos x="T4" y="T5"/>
                </a:cxn>
                <a:cxn ang="0">
                  <a:pos x="T6" y="T7"/>
                </a:cxn>
                <a:cxn ang="0">
                  <a:pos x="T8" y="T9"/>
                </a:cxn>
              </a:cxnLst>
              <a:rect l="0" t="0" r="r" b="b"/>
              <a:pathLst>
                <a:path w="12" h="3">
                  <a:moveTo>
                    <a:pt x="0" y="1"/>
                  </a:moveTo>
                  <a:cubicBezTo>
                    <a:pt x="0" y="0"/>
                    <a:pt x="2" y="1"/>
                    <a:pt x="6" y="1"/>
                  </a:cubicBezTo>
                  <a:cubicBezTo>
                    <a:pt x="10" y="2"/>
                    <a:pt x="12" y="2"/>
                    <a:pt x="12" y="2"/>
                  </a:cubicBezTo>
                  <a:cubicBezTo>
                    <a:pt x="12" y="3"/>
                    <a:pt x="9" y="2"/>
                    <a:pt x="6" y="2"/>
                  </a:cubicBezTo>
                  <a:cubicBezTo>
                    <a:pt x="2" y="1"/>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îŝľîḍê">
              <a:extLst>
                <a:ext uri="{FF2B5EF4-FFF2-40B4-BE49-F238E27FC236}">
                  <a16:creationId xmlns:a16="http://schemas.microsoft.com/office/drawing/2014/main" id="{6BC674CF-2A6A-448E-8D87-97C217E2F088}"/>
                </a:ext>
              </a:extLst>
            </p:cNvPr>
            <p:cNvSpPr/>
            <p:nvPr/>
          </p:nvSpPr>
          <p:spPr bwMode="auto">
            <a:xfrm>
              <a:off x="5915026" y="5005388"/>
              <a:ext cx="19050" cy="33338"/>
            </a:xfrm>
            <a:custGeom>
              <a:avLst/>
              <a:gdLst>
                <a:gd name="T0" fmla="*/ 0 w 4"/>
                <a:gd name="T1" fmla="*/ 7 h 7"/>
                <a:gd name="T2" fmla="*/ 2 w 4"/>
                <a:gd name="T3" fmla="*/ 4 h 7"/>
                <a:gd name="T4" fmla="*/ 4 w 4"/>
                <a:gd name="T5" fmla="*/ 0 h 7"/>
                <a:gd name="T6" fmla="*/ 3 w 4"/>
                <a:gd name="T7" fmla="*/ 4 h 7"/>
                <a:gd name="T8" fmla="*/ 0 w 4"/>
                <a:gd name="T9" fmla="*/ 7 h 7"/>
              </a:gdLst>
              <a:ahLst/>
              <a:cxnLst>
                <a:cxn ang="0">
                  <a:pos x="T0" y="T1"/>
                </a:cxn>
                <a:cxn ang="0">
                  <a:pos x="T2" y="T3"/>
                </a:cxn>
                <a:cxn ang="0">
                  <a:pos x="T4" y="T5"/>
                </a:cxn>
                <a:cxn ang="0">
                  <a:pos x="T6" y="T7"/>
                </a:cxn>
                <a:cxn ang="0">
                  <a:pos x="T8" y="T9"/>
                </a:cxn>
              </a:cxnLst>
              <a:rect l="0" t="0" r="r" b="b"/>
              <a:pathLst>
                <a:path w="4" h="7">
                  <a:moveTo>
                    <a:pt x="0" y="7"/>
                  </a:moveTo>
                  <a:cubicBezTo>
                    <a:pt x="0" y="7"/>
                    <a:pt x="1" y="6"/>
                    <a:pt x="2" y="4"/>
                  </a:cubicBezTo>
                  <a:cubicBezTo>
                    <a:pt x="3" y="2"/>
                    <a:pt x="4" y="0"/>
                    <a:pt x="4" y="0"/>
                  </a:cubicBezTo>
                  <a:cubicBezTo>
                    <a:pt x="4" y="1"/>
                    <a:pt x="4" y="2"/>
                    <a:pt x="3" y="4"/>
                  </a:cubicBezTo>
                  <a:cubicBezTo>
                    <a:pt x="2" y="6"/>
                    <a:pt x="1" y="7"/>
                    <a:pt x="0"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lïdê">
              <a:extLst>
                <a:ext uri="{FF2B5EF4-FFF2-40B4-BE49-F238E27FC236}">
                  <a16:creationId xmlns:a16="http://schemas.microsoft.com/office/drawing/2014/main" id="{E365A490-18C1-4A3B-8834-6B60C48B5F78}"/>
                </a:ext>
              </a:extLst>
            </p:cNvPr>
            <p:cNvSpPr/>
            <p:nvPr/>
          </p:nvSpPr>
          <p:spPr bwMode="auto">
            <a:xfrm>
              <a:off x="5897563" y="5000625"/>
              <a:ext cx="17463" cy="33338"/>
            </a:xfrm>
            <a:custGeom>
              <a:avLst/>
              <a:gdLst>
                <a:gd name="T0" fmla="*/ 1 w 4"/>
                <a:gd name="T1" fmla="*/ 7 h 7"/>
                <a:gd name="T2" fmla="*/ 2 w 4"/>
                <a:gd name="T3" fmla="*/ 3 h 7"/>
                <a:gd name="T4" fmla="*/ 4 w 4"/>
                <a:gd name="T5" fmla="*/ 0 h 7"/>
                <a:gd name="T6" fmla="*/ 3 w 4"/>
                <a:gd name="T7" fmla="*/ 4 h 7"/>
                <a:gd name="T8" fmla="*/ 1 w 4"/>
                <a:gd name="T9" fmla="*/ 7 h 7"/>
              </a:gdLst>
              <a:ahLst/>
              <a:cxnLst>
                <a:cxn ang="0">
                  <a:pos x="T0" y="T1"/>
                </a:cxn>
                <a:cxn ang="0">
                  <a:pos x="T2" y="T3"/>
                </a:cxn>
                <a:cxn ang="0">
                  <a:pos x="T4" y="T5"/>
                </a:cxn>
                <a:cxn ang="0">
                  <a:pos x="T6" y="T7"/>
                </a:cxn>
                <a:cxn ang="0">
                  <a:pos x="T8" y="T9"/>
                </a:cxn>
              </a:cxnLst>
              <a:rect l="0" t="0" r="r" b="b"/>
              <a:pathLst>
                <a:path w="4" h="7">
                  <a:moveTo>
                    <a:pt x="1" y="7"/>
                  </a:moveTo>
                  <a:cubicBezTo>
                    <a:pt x="0" y="7"/>
                    <a:pt x="1" y="5"/>
                    <a:pt x="2" y="3"/>
                  </a:cubicBezTo>
                  <a:cubicBezTo>
                    <a:pt x="3" y="1"/>
                    <a:pt x="3" y="0"/>
                    <a:pt x="4" y="0"/>
                  </a:cubicBezTo>
                  <a:cubicBezTo>
                    <a:pt x="4" y="0"/>
                    <a:pt x="3" y="2"/>
                    <a:pt x="3" y="4"/>
                  </a:cubicBezTo>
                  <a:cubicBezTo>
                    <a:pt x="2" y="6"/>
                    <a:pt x="1" y="7"/>
                    <a:pt x="1"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şļîďê">
              <a:extLst>
                <a:ext uri="{FF2B5EF4-FFF2-40B4-BE49-F238E27FC236}">
                  <a16:creationId xmlns:a16="http://schemas.microsoft.com/office/drawing/2014/main" id="{481B5CD4-1D98-4D3B-B28E-A620BD68B29E}"/>
                </a:ext>
              </a:extLst>
            </p:cNvPr>
            <p:cNvSpPr/>
            <p:nvPr/>
          </p:nvSpPr>
          <p:spPr bwMode="auto">
            <a:xfrm>
              <a:off x="5873751" y="4995863"/>
              <a:ext cx="19050" cy="33338"/>
            </a:xfrm>
            <a:custGeom>
              <a:avLst/>
              <a:gdLst>
                <a:gd name="T0" fmla="*/ 0 w 4"/>
                <a:gd name="T1" fmla="*/ 7 h 7"/>
                <a:gd name="T2" fmla="*/ 2 w 4"/>
                <a:gd name="T3" fmla="*/ 3 h 7"/>
                <a:gd name="T4" fmla="*/ 4 w 4"/>
                <a:gd name="T5" fmla="*/ 0 h 7"/>
                <a:gd name="T6" fmla="*/ 3 w 4"/>
                <a:gd name="T7" fmla="*/ 3 h 7"/>
                <a:gd name="T8" fmla="*/ 0 w 4"/>
                <a:gd name="T9" fmla="*/ 7 h 7"/>
              </a:gdLst>
              <a:ahLst/>
              <a:cxnLst>
                <a:cxn ang="0">
                  <a:pos x="T0" y="T1"/>
                </a:cxn>
                <a:cxn ang="0">
                  <a:pos x="T2" y="T3"/>
                </a:cxn>
                <a:cxn ang="0">
                  <a:pos x="T4" y="T5"/>
                </a:cxn>
                <a:cxn ang="0">
                  <a:pos x="T6" y="T7"/>
                </a:cxn>
                <a:cxn ang="0">
                  <a:pos x="T8" y="T9"/>
                </a:cxn>
              </a:cxnLst>
              <a:rect l="0" t="0" r="r" b="b"/>
              <a:pathLst>
                <a:path w="4" h="7">
                  <a:moveTo>
                    <a:pt x="0" y="7"/>
                  </a:moveTo>
                  <a:cubicBezTo>
                    <a:pt x="0" y="7"/>
                    <a:pt x="1" y="5"/>
                    <a:pt x="2" y="3"/>
                  </a:cubicBezTo>
                  <a:cubicBezTo>
                    <a:pt x="3" y="1"/>
                    <a:pt x="4" y="0"/>
                    <a:pt x="4" y="0"/>
                  </a:cubicBezTo>
                  <a:cubicBezTo>
                    <a:pt x="4" y="0"/>
                    <a:pt x="4" y="2"/>
                    <a:pt x="3" y="3"/>
                  </a:cubicBezTo>
                  <a:cubicBezTo>
                    <a:pt x="2" y="5"/>
                    <a:pt x="0" y="7"/>
                    <a:pt x="0"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ṥlîḓe">
              <a:extLst>
                <a:ext uri="{FF2B5EF4-FFF2-40B4-BE49-F238E27FC236}">
                  <a16:creationId xmlns:a16="http://schemas.microsoft.com/office/drawing/2014/main" id="{BE0EB520-4122-4582-92F6-F81EAA485079}"/>
                </a:ext>
              </a:extLst>
            </p:cNvPr>
            <p:cNvSpPr/>
            <p:nvPr/>
          </p:nvSpPr>
          <p:spPr bwMode="auto">
            <a:xfrm>
              <a:off x="5868988" y="4905375"/>
              <a:ext cx="55563" cy="95250"/>
            </a:xfrm>
            <a:custGeom>
              <a:avLst/>
              <a:gdLst>
                <a:gd name="T0" fmla="*/ 0 w 12"/>
                <a:gd name="T1" fmla="*/ 20 h 20"/>
                <a:gd name="T2" fmla="*/ 4 w 12"/>
                <a:gd name="T3" fmla="*/ 10 h 20"/>
                <a:gd name="T4" fmla="*/ 4 w 12"/>
                <a:gd name="T5" fmla="*/ 5 h 20"/>
                <a:gd name="T6" fmla="*/ 4 w 12"/>
                <a:gd name="T7" fmla="*/ 3 h 20"/>
                <a:gd name="T8" fmla="*/ 3 w 12"/>
                <a:gd name="T9" fmla="*/ 1 h 20"/>
                <a:gd name="T10" fmla="*/ 1 w 12"/>
                <a:gd name="T11" fmla="*/ 14 h 20"/>
                <a:gd name="T12" fmla="*/ 1 w 12"/>
                <a:gd name="T13" fmla="*/ 16 h 20"/>
                <a:gd name="T14" fmla="*/ 2 w 12"/>
                <a:gd name="T15" fmla="*/ 18 h 20"/>
                <a:gd name="T16" fmla="*/ 6 w 12"/>
                <a:gd name="T17" fmla="*/ 15 h 20"/>
                <a:gd name="T18" fmla="*/ 11 w 12"/>
                <a:gd name="T19" fmla="*/ 8 h 20"/>
                <a:gd name="T20" fmla="*/ 11 w 12"/>
                <a:gd name="T21" fmla="*/ 8 h 20"/>
                <a:gd name="T22" fmla="*/ 3 w 12"/>
                <a:gd name="T23" fmla="*/ 15 h 20"/>
                <a:gd name="T24" fmla="*/ 1 w 12"/>
                <a:gd name="T25" fmla="*/ 18 h 20"/>
                <a:gd name="T26" fmla="*/ 2 w 12"/>
                <a:gd name="T27" fmla="*/ 14 h 20"/>
                <a:gd name="T28" fmla="*/ 11 w 12"/>
                <a:gd name="T29" fmla="*/ 7 h 20"/>
                <a:gd name="T30" fmla="*/ 12 w 12"/>
                <a:gd name="T31" fmla="*/ 7 h 20"/>
                <a:gd name="T32" fmla="*/ 11 w 12"/>
                <a:gd name="T33" fmla="*/ 8 h 20"/>
                <a:gd name="T34" fmla="*/ 6 w 12"/>
                <a:gd name="T35" fmla="*/ 15 h 20"/>
                <a:gd name="T36" fmla="*/ 4 w 12"/>
                <a:gd name="T37" fmla="*/ 17 h 20"/>
                <a:gd name="T38" fmla="*/ 2 w 12"/>
                <a:gd name="T39" fmla="*/ 18 h 20"/>
                <a:gd name="T40" fmla="*/ 0 w 12"/>
                <a:gd name="T41" fmla="*/ 17 h 20"/>
                <a:gd name="T42" fmla="*/ 0 w 12"/>
                <a:gd name="T43" fmla="*/ 14 h 20"/>
                <a:gd name="T44" fmla="*/ 3 w 12"/>
                <a:gd name="T45" fmla="*/ 1 h 20"/>
                <a:gd name="T46" fmla="*/ 5 w 12"/>
                <a:gd name="T47" fmla="*/ 1 h 20"/>
                <a:gd name="T48" fmla="*/ 5 w 12"/>
                <a:gd name="T49" fmla="*/ 3 h 20"/>
                <a:gd name="T50" fmla="*/ 5 w 12"/>
                <a:gd name="T51" fmla="*/ 5 h 20"/>
                <a:gd name="T52" fmla="*/ 4 w 12"/>
                <a:gd name="T53" fmla="*/ 10 h 20"/>
                <a:gd name="T54" fmla="*/ 2 w 12"/>
                <a:gd name="T55" fmla="*/ 17 h 20"/>
                <a:gd name="T56" fmla="*/ 0 w 12"/>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20">
                  <a:moveTo>
                    <a:pt x="0" y="20"/>
                  </a:moveTo>
                  <a:cubicBezTo>
                    <a:pt x="0" y="20"/>
                    <a:pt x="3" y="16"/>
                    <a:pt x="4" y="10"/>
                  </a:cubicBezTo>
                  <a:cubicBezTo>
                    <a:pt x="4" y="9"/>
                    <a:pt x="4" y="7"/>
                    <a:pt x="4" y="5"/>
                  </a:cubicBezTo>
                  <a:cubicBezTo>
                    <a:pt x="4" y="4"/>
                    <a:pt x="4" y="4"/>
                    <a:pt x="4" y="3"/>
                  </a:cubicBezTo>
                  <a:cubicBezTo>
                    <a:pt x="4" y="2"/>
                    <a:pt x="4" y="1"/>
                    <a:pt x="3" y="1"/>
                  </a:cubicBezTo>
                  <a:cubicBezTo>
                    <a:pt x="2" y="5"/>
                    <a:pt x="1" y="9"/>
                    <a:pt x="1" y="14"/>
                  </a:cubicBezTo>
                  <a:cubicBezTo>
                    <a:pt x="1" y="15"/>
                    <a:pt x="1" y="16"/>
                    <a:pt x="1" y="16"/>
                  </a:cubicBezTo>
                  <a:cubicBezTo>
                    <a:pt x="1" y="17"/>
                    <a:pt x="1" y="18"/>
                    <a:pt x="2" y="18"/>
                  </a:cubicBezTo>
                  <a:cubicBezTo>
                    <a:pt x="3" y="17"/>
                    <a:pt x="5" y="16"/>
                    <a:pt x="6" y="15"/>
                  </a:cubicBezTo>
                  <a:cubicBezTo>
                    <a:pt x="8" y="12"/>
                    <a:pt x="9" y="10"/>
                    <a:pt x="11" y="8"/>
                  </a:cubicBezTo>
                  <a:cubicBezTo>
                    <a:pt x="11" y="8"/>
                    <a:pt x="11" y="8"/>
                    <a:pt x="11" y="8"/>
                  </a:cubicBezTo>
                  <a:cubicBezTo>
                    <a:pt x="7" y="9"/>
                    <a:pt x="4" y="12"/>
                    <a:pt x="3" y="15"/>
                  </a:cubicBezTo>
                  <a:cubicBezTo>
                    <a:pt x="1" y="17"/>
                    <a:pt x="1" y="18"/>
                    <a:pt x="1" y="18"/>
                  </a:cubicBezTo>
                  <a:cubicBezTo>
                    <a:pt x="1" y="18"/>
                    <a:pt x="1" y="17"/>
                    <a:pt x="2" y="14"/>
                  </a:cubicBezTo>
                  <a:cubicBezTo>
                    <a:pt x="3" y="12"/>
                    <a:pt x="6" y="9"/>
                    <a:pt x="11" y="7"/>
                  </a:cubicBezTo>
                  <a:cubicBezTo>
                    <a:pt x="12" y="7"/>
                    <a:pt x="12" y="7"/>
                    <a:pt x="12" y="7"/>
                  </a:cubicBezTo>
                  <a:cubicBezTo>
                    <a:pt x="11" y="8"/>
                    <a:pt x="11" y="8"/>
                    <a:pt x="11" y="8"/>
                  </a:cubicBezTo>
                  <a:cubicBezTo>
                    <a:pt x="10" y="10"/>
                    <a:pt x="8" y="13"/>
                    <a:pt x="6" y="15"/>
                  </a:cubicBezTo>
                  <a:cubicBezTo>
                    <a:pt x="6" y="16"/>
                    <a:pt x="5" y="16"/>
                    <a:pt x="4" y="17"/>
                  </a:cubicBezTo>
                  <a:cubicBezTo>
                    <a:pt x="4" y="18"/>
                    <a:pt x="3" y="18"/>
                    <a:pt x="2" y="18"/>
                  </a:cubicBezTo>
                  <a:cubicBezTo>
                    <a:pt x="1" y="18"/>
                    <a:pt x="0" y="17"/>
                    <a:pt x="0" y="17"/>
                  </a:cubicBezTo>
                  <a:cubicBezTo>
                    <a:pt x="0" y="16"/>
                    <a:pt x="0" y="15"/>
                    <a:pt x="0" y="14"/>
                  </a:cubicBezTo>
                  <a:cubicBezTo>
                    <a:pt x="0" y="9"/>
                    <a:pt x="1" y="5"/>
                    <a:pt x="3" y="1"/>
                  </a:cubicBezTo>
                  <a:cubicBezTo>
                    <a:pt x="3" y="0"/>
                    <a:pt x="4" y="0"/>
                    <a:pt x="5" y="1"/>
                  </a:cubicBezTo>
                  <a:cubicBezTo>
                    <a:pt x="5" y="1"/>
                    <a:pt x="5" y="2"/>
                    <a:pt x="5" y="3"/>
                  </a:cubicBezTo>
                  <a:cubicBezTo>
                    <a:pt x="5" y="3"/>
                    <a:pt x="5" y="4"/>
                    <a:pt x="5" y="5"/>
                  </a:cubicBezTo>
                  <a:cubicBezTo>
                    <a:pt x="5" y="7"/>
                    <a:pt x="5" y="9"/>
                    <a:pt x="4" y="10"/>
                  </a:cubicBezTo>
                  <a:cubicBezTo>
                    <a:pt x="4" y="13"/>
                    <a:pt x="3" y="16"/>
                    <a:pt x="2" y="17"/>
                  </a:cubicBezTo>
                  <a:cubicBezTo>
                    <a:pt x="1" y="19"/>
                    <a:pt x="0" y="20"/>
                    <a:pt x="0"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ïṧlïḑè">
              <a:extLst>
                <a:ext uri="{FF2B5EF4-FFF2-40B4-BE49-F238E27FC236}">
                  <a16:creationId xmlns:a16="http://schemas.microsoft.com/office/drawing/2014/main" id="{4025CEA0-99F7-439D-90E3-670EDF2AFDFE}"/>
                </a:ext>
              </a:extLst>
            </p:cNvPr>
            <p:cNvSpPr/>
            <p:nvPr/>
          </p:nvSpPr>
          <p:spPr bwMode="auto">
            <a:xfrm>
              <a:off x="5232401" y="3109913"/>
              <a:ext cx="288925" cy="509588"/>
            </a:xfrm>
            <a:custGeom>
              <a:avLst/>
              <a:gdLst>
                <a:gd name="T0" fmla="*/ 61 w 61"/>
                <a:gd name="T1" fmla="*/ 17 h 107"/>
                <a:gd name="T2" fmla="*/ 18 w 61"/>
                <a:gd name="T3" fmla="*/ 107 h 107"/>
                <a:gd name="T4" fmla="*/ 0 w 61"/>
                <a:gd name="T5" fmla="*/ 106 h 107"/>
                <a:gd name="T6" fmla="*/ 41 w 61"/>
                <a:gd name="T7" fmla="*/ 0 h 107"/>
                <a:gd name="T8" fmla="*/ 61 w 61"/>
                <a:gd name="T9" fmla="*/ 17 h 107"/>
              </a:gdLst>
              <a:ahLst/>
              <a:cxnLst>
                <a:cxn ang="0">
                  <a:pos x="T0" y="T1"/>
                </a:cxn>
                <a:cxn ang="0">
                  <a:pos x="T2" y="T3"/>
                </a:cxn>
                <a:cxn ang="0">
                  <a:pos x="T4" y="T5"/>
                </a:cxn>
                <a:cxn ang="0">
                  <a:pos x="T6" y="T7"/>
                </a:cxn>
                <a:cxn ang="0">
                  <a:pos x="T8" y="T9"/>
                </a:cxn>
              </a:cxnLst>
              <a:rect l="0" t="0" r="r" b="b"/>
              <a:pathLst>
                <a:path w="61" h="107">
                  <a:moveTo>
                    <a:pt x="61" y="17"/>
                  </a:moveTo>
                  <a:cubicBezTo>
                    <a:pt x="61" y="17"/>
                    <a:pt x="17" y="97"/>
                    <a:pt x="18" y="107"/>
                  </a:cubicBezTo>
                  <a:cubicBezTo>
                    <a:pt x="0" y="106"/>
                    <a:pt x="0" y="106"/>
                    <a:pt x="0" y="106"/>
                  </a:cubicBezTo>
                  <a:cubicBezTo>
                    <a:pt x="0" y="106"/>
                    <a:pt x="27" y="18"/>
                    <a:pt x="41" y="0"/>
                  </a:cubicBezTo>
                  <a:lnTo>
                    <a:pt x="61" y="17"/>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ṣḻîdè">
              <a:extLst>
                <a:ext uri="{FF2B5EF4-FFF2-40B4-BE49-F238E27FC236}">
                  <a16:creationId xmlns:a16="http://schemas.microsoft.com/office/drawing/2014/main" id="{5DC76B67-3CE4-4396-B493-E550ABCF5A6C}"/>
                </a:ext>
              </a:extLst>
            </p:cNvPr>
            <p:cNvSpPr/>
            <p:nvPr/>
          </p:nvSpPr>
          <p:spPr bwMode="auto">
            <a:xfrm>
              <a:off x="5418138" y="2901950"/>
              <a:ext cx="207963" cy="303213"/>
            </a:xfrm>
            <a:custGeom>
              <a:avLst/>
              <a:gdLst>
                <a:gd name="T0" fmla="*/ 0 w 44"/>
                <a:gd name="T1" fmla="*/ 41 h 64"/>
                <a:gd name="T2" fmla="*/ 44 w 44"/>
                <a:gd name="T3" fmla="*/ 0 h 64"/>
                <a:gd name="T4" fmla="*/ 29 w 44"/>
                <a:gd name="T5" fmla="*/ 64 h 64"/>
              </a:gdLst>
              <a:ahLst/>
              <a:cxnLst>
                <a:cxn ang="0">
                  <a:pos x="T0" y="T1"/>
                </a:cxn>
                <a:cxn ang="0">
                  <a:pos x="T2" y="T3"/>
                </a:cxn>
                <a:cxn ang="0">
                  <a:pos x="T4" y="T5"/>
                </a:cxn>
              </a:cxnLst>
              <a:rect l="0" t="0" r="r" b="b"/>
              <a:pathLst>
                <a:path w="44" h="64">
                  <a:moveTo>
                    <a:pt x="0" y="41"/>
                  </a:moveTo>
                  <a:cubicBezTo>
                    <a:pt x="0" y="41"/>
                    <a:pt x="16" y="4"/>
                    <a:pt x="44" y="0"/>
                  </a:cubicBezTo>
                  <a:cubicBezTo>
                    <a:pt x="29" y="64"/>
                    <a:pt x="29" y="64"/>
                    <a:pt x="29" y="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şḻiḓè">
              <a:extLst>
                <a:ext uri="{FF2B5EF4-FFF2-40B4-BE49-F238E27FC236}">
                  <a16:creationId xmlns:a16="http://schemas.microsoft.com/office/drawing/2014/main" id="{6533B4A6-5AAB-44F4-AA05-617D20294863}"/>
                </a:ext>
              </a:extLst>
            </p:cNvPr>
            <p:cNvSpPr/>
            <p:nvPr/>
          </p:nvSpPr>
          <p:spPr bwMode="auto">
            <a:xfrm>
              <a:off x="5835651" y="2892425"/>
              <a:ext cx="212725" cy="346075"/>
            </a:xfrm>
            <a:custGeom>
              <a:avLst/>
              <a:gdLst>
                <a:gd name="T0" fmla="*/ 0 w 45"/>
                <a:gd name="T1" fmla="*/ 0 h 73"/>
                <a:gd name="T2" fmla="*/ 45 w 45"/>
                <a:gd name="T3" fmla="*/ 56 h 73"/>
                <a:gd name="T4" fmla="*/ 17 w 45"/>
                <a:gd name="T5" fmla="*/ 73 h 73"/>
                <a:gd name="T6" fmla="*/ 10 w 45"/>
                <a:gd name="T7" fmla="*/ 51 h 73"/>
                <a:gd name="T8" fmla="*/ 0 w 45"/>
                <a:gd name="T9" fmla="*/ 0 h 73"/>
              </a:gdLst>
              <a:ahLst/>
              <a:cxnLst>
                <a:cxn ang="0">
                  <a:pos x="T0" y="T1"/>
                </a:cxn>
                <a:cxn ang="0">
                  <a:pos x="T2" y="T3"/>
                </a:cxn>
                <a:cxn ang="0">
                  <a:pos x="T4" y="T5"/>
                </a:cxn>
                <a:cxn ang="0">
                  <a:pos x="T6" y="T7"/>
                </a:cxn>
                <a:cxn ang="0">
                  <a:pos x="T8" y="T9"/>
                </a:cxn>
              </a:cxnLst>
              <a:rect l="0" t="0" r="r" b="b"/>
              <a:pathLst>
                <a:path w="45" h="73">
                  <a:moveTo>
                    <a:pt x="0" y="0"/>
                  </a:moveTo>
                  <a:cubicBezTo>
                    <a:pt x="0" y="2"/>
                    <a:pt x="34" y="8"/>
                    <a:pt x="45" y="56"/>
                  </a:cubicBezTo>
                  <a:cubicBezTo>
                    <a:pt x="17" y="73"/>
                    <a:pt x="17" y="73"/>
                    <a:pt x="17" y="73"/>
                  </a:cubicBezTo>
                  <a:cubicBezTo>
                    <a:pt x="10" y="51"/>
                    <a:pt x="10" y="51"/>
                    <a:pt x="10" y="5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ṣ1íde">
              <a:extLst>
                <a:ext uri="{FF2B5EF4-FFF2-40B4-BE49-F238E27FC236}">
                  <a16:creationId xmlns:a16="http://schemas.microsoft.com/office/drawing/2014/main" id="{A256892F-8465-4A9C-9F97-46B39B472E52}"/>
                </a:ext>
              </a:extLst>
            </p:cNvPr>
            <p:cNvSpPr/>
            <p:nvPr/>
          </p:nvSpPr>
          <p:spPr bwMode="auto">
            <a:xfrm>
              <a:off x="5165726" y="3581400"/>
              <a:ext cx="190500" cy="174625"/>
            </a:xfrm>
            <a:custGeom>
              <a:avLst/>
              <a:gdLst>
                <a:gd name="T0" fmla="*/ 0 w 40"/>
                <a:gd name="T1" fmla="*/ 17 h 37"/>
                <a:gd name="T2" fmla="*/ 9 w 40"/>
                <a:gd name="T3" fmla="*/ 4 h 37"/>
                <a:gd name="T4" fmla="*/ 17 w 40"/>
                <a:gd name="T5" fmla="*/ 1 h 37"/>
                <a:gd name="T6" fmla="*/ 33 w 40"/>
                <a:gd name="T7" fmla="*/ 7 h 37"/>
                <a:gd name="T8" fmla="*/ 36 w 40"/>
                <a:gd name="T9" fmla="*/ 12 h 37"/>
                <a:gd name="T10" fmla="*/ 35 w 40"/>
                <a:gd name="T11" fmla="*/ 28 h 37"/>
                <a:gd name="T12" fmla="*/ 39 w 40"/>
                <a:gd name="T13" fmla="*/ 34 h 37"/>
                <a:gd name="T14" fmla="*/ 26 w 40"/>
                <a:gd name="T15" fmla="*/ 2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7">
                  <a:moveTo>
                    <a:pt x="0" y="17"/>
                  </a:moveTo>
                  <a:cubicBezTo>
                    <a:pt x="2" y="15"/>
                    <a:pt x="6" y="9"/>
                    <a:pt x="9" y="4"/>
                  </a:cubicBezTo>
                  <a:cubicBezTo>
                    <a:pt x="11" y="2"/>
                    <a:pt x="14" y="0"/>
                    <a:pt x="17" y="1"/>
                  </a:cubicBezTo>
                  <a:cubicBezTo>
                    <a:pt x="33" y="7"/>
                    <a:pt x="33" y="7"/>
                    <a:pt x="33" y="7"/>
                  </a:cubicBezTo>
                  <a:cubicBezTo>
                    <a:pt x="35" y="8"/>
                    <a:pt x="36" y="10"/>
                    <a:pt x="36" y="12"/>
                  </a:cubicBezTo>
                  <a:cubicBezTo>
                    <a:pt x="35" y="16"/>
                    <a:pt x="33" y="25"/>
                    <a:pt x="35" y="28"/>
                  </a:cubicBezTo>
                  <a:cubicBezTo>
                    <a:pt x="39" y="33"/>
                    <a:pt x="40" y="33"/>
                    <a:pt x="39" y="34"/>
                  </a:cubicBezTo>
                  <a:cubicBezTo>
                    <a:pt x="36" y="37"/>
                    <a:pt x="26" y="34"/>
                    <a:pt x="26" y="20"/>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śḻîḋe">
              <a:extLst>
                <a:ext uri="{FF2B5EF4-FFF2-40B4-BE49-F238E27FC236}">
                  <a16:creationId xmlns:a16="http://schemas.microsoft.com/office/drawing/2014/main" id="{FB2D9E05-EFE2-4B71-8B70-4487B82C8BB0}"/>
                </a:ext>
              </a:extLst>
            </p:cNvPr>
            <p:cNvSpPr/>
            <p:nvPr/>
          </p:nvSpPr>
          <p:spPr bwMode="auto">
            <a:xfrm>
              <a:off x="5103813" y="3638550"/>
              <a:ext cx="200025" cy="165100"/>
            </a:xfrm>
            <a:custGeom>
              <a:avLst/>
              <a:gdLst>
                <a:gd name="T0" fmla="*/ 42 w 42"/>
                <a:gd name="T1" fmla="*/ 5 h 35"/>
                <a:gd name="T2" fmla="*/ 25 w 42"/>
                <a:gd name="T3" fmla="*/ 33 h 35"/>
                <a:gd name="T4" fmla="*/ 30 w 42"/>
                <a:gd name="T5" fmla="*/ 12 h 35"/>
                <a:gd name="T6" fmla="*/ 12 w 42"/>
                <a:gd name="T7" fmla="*/ 30 h 35"/>
                <a:gd name="T8" fmla="*/ 22 w 42"/>
                <a:gd name="T9" fmla="*/ 10 h 35"/>
                <a:gd name="T10" fmla="*/ 5 w 42"/>
                <a:gd name="T11" fmla="*/ 26 h 35"/>
                <a:gd name="T12" fmla="*/ 14 w 42"/>
                <a:gd name="T13" fmla="*/ 10 h 35"/>
                <a:gd name="T14" fmla="*/ 1 w 42"/>
                <a:gd name="T15" fmla="*/ 15 h 35"/>
                <a:gd name="T16" fmla="*/ 19 w 42"/>
                <a:gd name="T17" fmla="*/ 0 h 35"/>
                <a:gd name="T18" fmla="*/ 42 w 42"/>
                <a:gd name="T1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35">
                  <a:moveTo>
                    <a:pt x="42" y="5"/>
                  </a:moveTo>
                  <a:cubicBezTo>
                    <a:pt x="42" y="5"/>
                    <a:pt x="28" y="32"/>
                    <a:pt x="25" y="33"/>
                  </a:cubicBezTo>
                  <a:cubicBezTo>
                    <a:pt x="22" y="35"/>
                    <a:pt x="27" y="15"/>
                    <a:pt x="30" y="12"/>
                  </a:cubicBezTo>
                  <a:cubicBezTo>
                    <a:pt x="30" y="12"/>
                    <a:pt x="15" y="31"/>
                    <a:pt x="12" y="30"/>
                  </a:cubicBezTo>
                  <a:cubicBezTo>
                    <a:pt x="9" y="30"/>
                    <a:pt x="22" y="10"/>
                    <a:pt x="22" y="10"/>
                  </a:cubicBezTo>
                  <a:cubicBezTo>
                    <a:pt x="22" y="10"/>
                    <a:pt x="7" y="28"/>
                    <a:pt x="5" y="26"/>
                  </a:cubicBezTo>
                  <a:cubicBezTo>
                    <a:pt x="4" y="24"/>
                    <a:pt x="14" y="10"/>
                    <a:pt x="14" y="10"/>
                  </a:cubicBezTo>
                  <a:cubicBezTo>
                    <a:pt x="14" y="10"/>
                    <a:pt x="2" y="17"/>
                    <a:pt x="1" y="15"/>
                  </a:cubicBezTo>
                  <a:cubicBezTo>
                    <a:pt x="0" y="13"/>
                    <a:pt x="19" y="0"/>
                    <a:pt x="19" y="0"/>
                  </a:cubicBezTo>
                  <a:lnTo>
                    <a:pt x="42" y="5"/>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îş1íḑé">
              <a:extLst>
                <a:ext uri="{FF2B5EF4-FFF2-40B4-BE49-F238E27FC236}">
                  <a16:creationId xmlns:a16="http://schemas.microsoft.com/office/drawing/2014/main" id="{CC68A5CE-3FAA-400A-B0F3-1C312742C8D9}"/>
                </a:ext>
              </a:extLst>
            </p:cNvPr>
            <p:cNvSpPr/>
            <p:nvPr/>
          </p:nvSpPr>
          <p:spPr bwMode="auto">
            <a:xfrm>
              <a:off x="5991226" y="3689350"/>
              <a:ext cx="204788" cy="147638"/>
            </a:xfrm>
            <a:custGeom>
              <a:avLst/>
              <a:gdLst>
                <a:gd name="T0" fmla="*/ 43 w 43"/>
                <a:gd name="T1" fmla="*/ 20 h 31"/>
                <a:gd name="T2" fmla="*/ 37 w 43"/>
                <a:gd name="T3" fmla="*/ 5 h 31"/>
                <a:gd name="T4" fmla="*/ 30 w 43"/>
                <a:gd name="T5" fmla="*/ 0 h 31"/>
                <a:gd name="T6" fmla="*/ 13 w 43"/>
                <a:gd name="T7" fmla="*/ 2 h 31"/>
                <a:gd name="T8" fmla="*/ 10 w 43"/>
                <a:gd name="T9" fmla="*/ 6 h 31"/>
                <a:gd name="T10" fmla="*/ 6 w 43"/>
                <a:gd name="T11" fmla="*/ 22 h 31"/>
                <a:gd name="T12" fmla="*/ 1 w 43"/>
                <a:gd name="T13" fmla="*/ 27 h 31"/>
                <a:gd name="T14" fmla="*/ 17 w 43"/>
                <a:gd name="T15" fmla="*/ 1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1">
                  <a:moveTo>
                    <a:pt x="43" y="20"/>
                  </a:moveTo>
                  <a:cubicBezTo>
                    <a:pt x="41" y="18"/>
                    <a:pt x="39" y="10"/>
                    <a:pt x="37" y="5"/>
                  </a:cubicBezTo>
                  <a:cubicBezTo>
                    <a:pt x="36" y="2"/>
                    <a:pt x="33" y="0"/>
                    <a:pt x="30" y="0"/>
                  </a:cubicBezTo>
                  <a:cubicBezTo>
                    <a:pt x="13" y="2"/>
                    <a:pt x="13" y="2"/>
                    <a:pt x="13" y="2"/>
                  </a:cubicBezTo>
                  <a:cubicBezTo>
                    <a:pt x="11" y="3"/>
                    <a:pt x="10" y="4"/>
                    <a:pt x="10" y="6"/>
                  </a:cubicBezTo>
                  <a:cubicBezTo>
                    <a:pt x="9" y="11"/>
                    <a:pt x="9" y="19"/>
                    <a:pt x="6" y="22"/>
                  </a:cubicBezTo>
                  <a:cubicBezTo>
                    <a:pt x="1" y="26"/>
                    <a:pt x="0" y="26"/>
                    <a:pt x="1" y="27"/>
                  </a:cubicBezTo>
                  <a:cubicBezTo>
                    <a:pt x="3" y="31"/>
                    <a:pt x="13" y="30"/>
                    <a:pt x="17" y="16"/>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îṥļîḋé">
              <a:extLst>
                <a:ext uri="{FF2B5EF4-FFF2-40B4-BE49-F238E27FC236}">
                  <a16:creationId xmlns:a16="http://schemas.microsoft.com/office/drawing/2014/main" id="{0870A784-7DC7-40B6-A583-DF9D1B12EE9C}"/>
                </a:ext>
              </a:extLst>
            </p:cNvPr>
            <p:cNvSpPr/>
            <p:nvPr/>
          </p:nvSpPr>
          <p:spPr bwMode="auto">
            <a:xfrm>
              <a:off x="6062663" y="3746500"/>
              <a:ext cx="180975" cy="166688"/>
            </a:xfrm>
            <a:custGeom>
              <a:avLst/>
              <a:gdLst>
                <a:gd name="T0" fmla="*/ 0 w 38"/>
                <a:gd name="T1" fmla="*/ 0 h 35"/>
                <a:gd name="T2" fmla="*/ 10 w 38"/>
                <a:gd name="T3" fmla="*/ 32 h 35"/>
                <a:gd name="T4" fmla="*/ 10 w 38"/>
                <a:gd name="T5" fmla="*/ 10 h 35"/>
                <a:gd name="T6" fmla="*/ 23 w 38"/>
                <a:gd name="T7" fmla="*/ 33 h 35"/>
                <a:gd name="T8" fmla="*/ 18 w 38"/>
                <a:gd name="T9" fmla="*/ 10 h 35"/>
                <a:gd name="T10" fmla="*/ 30 w 38"/>
                <a:gd name="T11" fmla="*/ 30 h 35"/>
                <a:gd name="T12" fmla="*/ 25 w 38"/>
                <a:gd name="T13" fmla="*/ 13 h 35"/>
                <a:gd name="T14" fmla="*/ 37 w 38"/>
                <a:gd name="T15" fmla="*/ 20 h 35"/>
                <a:gd name="T16" fmla="*/ 23 w 38"/>
                <a:gd name="T17" fmla="*/ 1 h 35"/>
                <a:gd name="T18" fmla="*/ 0 w 38"/>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5">
                  <a:moveTo>
                    <a:pt x="0" y="0"/>
                  </a:moveTo>
                  <a:cubicBezTo>
                    <a:pt x="0" y="0"/>
                    <a:pt x="7" y="30"/>
                    <a:pt x="10" y="32"/>
                  </a:cubicBezTo>
                  <a:cubicBezTo>
                    <a:pt x="12" y="35"/>
                    <a:pt x="12" y="14"/>
                    <a:pt x="10" y="10"/>
                  </a:cubicBezTo>
                  <a:cubicBezTo>
                    <a:pt x="10" y="10"/>
                    <a:pt x="20" y="33"/>
                    <a:pt x="23" y="33"/>
                  </a:cubicBezTo>
                  <a:cubicBezTo>
                    <a:pt x="26" y="33"/>
                    <a:pt x="18" y="10"/>
                    <a:pt x="18" y="10"/>
                  </a:cubicBezTo>
                  <a:cubicBezTo>
                    <a:pt x="18" y="11"/>
                    <a:pt x="28" y="32"/>
                    <a:pt x="30" y="30"/>
                  </a:cubicBezTo>
                  <a:cubicBezTo>
                    <a:pt x="32" y="29"/>
                    <a:pt x="25" y="13"/>
                    <a:pt x="25" y="13"/>
                  </a:cubicBezTo>
                  <a:cubicBezTo>
                    <a:pt x="25" y="13"/>
                    <a:pt x="35" y="22"/>
                    <a:pt x="37" y="20"/>
                  </a:cubicBezTo>
                  <a:cubicBezTo>
                    <a:pt x="38" y="19"/>
                    <a:pt x="23" y="1"/>
                    <a:pt x="23" y="1"/>
                  </a:cubicBezTo>
                  <a:lnTo>
                    <a:pt x="0" y="0"/>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isḻidê">
              <a:extLst>
                <a:ext uri="{FF2B5EF4-FFF2-40B4-BE49-F238E27FC236}">
                  <a16:creationId xmlns:a16="http://schemas.microsoft.com/office/drawing/2014/main" id="{16CC2B2D-2E41-46CE-B61C-ECF2339F61AD}"/>
                </a:ext>
              </a:extLst>
            </p:cNvPr>
            <p:cNvSpPr/>
            <p:nvPr/>
          </p:nvSpPr>
          <p:spPr bwMode="auto">
            <a:xfrm>
              <a:off x="3762376" y="3267075"/>
              <a:ext cx="431800" cy="627063"/>
            </a:xfrm>
            <a:custGeom>
              <a:avLst/>
              <a:gdLst>
                <a:gd name="T0" fmla="*/ 0 w 272"/>
                <a:gd name="T1" fmla="*/ 66 h 395"/>
                <a:gd name="T2" fmla="*/ 143 w 272"/>
                <a:gd name="T3" fmla="*/ 395 h 395"/>
                <a:gd name="T4" fmla="*/ 272 w 272"/>
                <a:gd name="T5" fmla="*/ 395 h 395"/>
                <a:gd name="T6" fmla="*/ 200 w 272"/>
                <a:gd name="T7" fmla="*/ 377 h 395"/>
                <a:gd name="T8" fmla="*/ 83 w 272"/>
                <a:gd name="T9" fmla="*/ 0 h 395"/>
                <a:gd name="T10" fmla="*/ 0 w 272"/>
                <a:gd name="T11" fmla="*/ 66 h 395"/>
              </a:gdLst>
              <a:ahLst/>
              <a:cxnLst>
                <a:cxn ang="0">
                  <a:pos x="T0" y="T1"/>
                </a:cxn>
                <a:cxn ang="0">
                  <a:pos x="T2" y="T3"/>
                </a:cxn>
                <a:cxn ang="0">
                  <a:pos x="T4" y="T5"/>
                </a:cxn>
                <a:cxn ang="0">
                  <a:pos x="T6" y="T7"/>
                </a:cxn>
                <a:cxn ang="0">
                  <a:pos x="T8" y="T9"/>
                </a:cxn>
                <a:cxn ang="0">
                  <a:pos x="T10" y="T11"/>
                </a:cxn>
              </a:cxnLst>
              <a:rect l="0" t="0" r="r" b="b"/>
              <a:pathLst>
                <a:path w="272" h="395">
                  <a:moveTo>
                    <a:pt x="0" y="66"/>
                  </a:moveTo>
                  <a:lnTo>
                    <a:pt x="143" y="395"/>
                  </a:lnTo>
                  <a:lnTo>
                    <a:pt x="272" y="395"/>
                  </a:lnTo>
                  <a:lnTo>
                    <a:pt x="200" y="377"/>
                  </a:lnTo>
                  <a:lnTo>
                    <a:pt x="83" y="0"/>
                  </a:lnTo>
                  <a:lnTo>
                    <a:pt x="0" y="66"/>
                  </a:lnTo>
                  <a:close/>
                </a:path>
              </a:pathLst>
            </a:custGeom>
            <a:solidFill>
              <a:srgbClr val="E8B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Sḻïde">
              <a:extLst>
                <a:ext uri="{FF2B5EF4-FFF2-40B4-BE49-F238E27FC236}">
                  <a16:creationId xmlns:a16="http://schemas.microsoft.com/office/drawing/2014/main" id="{17262D9B-4281-4E92-99B7-CE1500DA4083}"/>
                </a:ext>
              </a:extLst>
            </p:cNvPr>
            <p:cNvSpPr/>
            <p:nvPr/>
          </p:nvSpPr>
          <p:spPr bwMode="auto">
            <a:xfrm>
              <a:off x="3705226" y="3068638"/>
              <a:ext cx="179388" cy="303213"/>
            </a:xfrm>
            <a:custGeom>
              <a:avLst/>
              <a:gdLst>
                <a:gd name="T0" fmla="*/ 68 w 113"/>
                <a:gd name="T1" fmla="*/ 0 h 191"/>
                <a:gd name="T2" fmla="*/ 113 w 113"/>
                <a:gd name="T3" fmla="*/ 137 h 191"/>
                <a:gd name="T4" fmla="*/ 36 w 113"/>
                <a:gd name="T5" fmla="*/ 191 h 191"/>
                <a:gd name="T6" fmla="*/ 0 w 113"/>
                <a:gd name="T7" fmla="*/ 128 h 191"/>
                <a:gd name="T8" fmla="*/ 68 w 113"/>
                <a:gd name="T9" fmla="*/ 0 h 191"/>
              </a:gdLst>
              <a:ahLst/>
              <a:cxnLst>
                <a:cxn ang="0">
                  <a:pos x="T0" y="T1"/>
                </a:cxn>
                <a:cxn ang="0">
                  <a:pos x="T2" y="T3"/>
                </a:cxn>
                <a:cxn ang="0">
                  <a:pos x="T4" y="T5"/>
                </a:cxn>
                <a:cxn ang="0">
                  <a:pos x="T6" y="T7"/>
                </a:cxn>
                <a:cxn ang="0">
                  <a:pos x="T8" y="T9"/>
                </a:cxn>
              </a:cxnLst>
              <a:rect l="0" t="0" r="r" b="b"/>
              <a:pathLst>
                <a:path w="113" h="191">
                  <a:moveTo>
                    <a:pt x="68" y="0"/>
                  </a:moveTo>
                  <a:lnTo>
                    <a:pt x="113" y="137"/>
                  </a:lnTo>
                  <a:lnTo>
                    <a:pt x="36" y="191"/>
                  </a:lnTo>
                  <a:lnTo>
                    <a:pt x="0" y="128"/>
                  </a:lnTo>
                  <a:lnTo>
                    <a:pt x="68" y="0"/>
                  </a:lnTo>
                  <a:close/>
                </a:path>
              </a:pathLst>
            </a:custGeom>
            <a:gradFill>
              <a:gsLst>
                <a:gs pos="100000">
                  <a:srgbClr val="714091"/>
                </a:gs>
                <a:gs pos="0">
                  <a:srgbClr val="BE587E"/>
                </a:gs>
              </a:gsLst>
              <a:lin ang="0" scaled="0"/>
            </a:gradFill>
            <a:ln>
              <a:noFill/>
            </a:ln>
          </p:spPr>
          <p:txBody>
            <a:bodyPr anchor="ctr"/>
            <a:lstStyle/>
            <a:p>
              <a:pPr algn="ctr"/>
              <a:endParaRPr/>
            </a:p>
          </p:txBody>
        </p:sp>
        <p:sp>
          <p:nvSpPr>
            <p:cNvPr id="78" name="iṣḷiḍè">
              <a:extLst>
                <a:ext uri="{FF2B5EF4-FFF2-40B4-BE49-F238E27FC236}">
                  <a16:creationId xmlns:a16="http://schemas.microsoft.com/office/drawing/2014/main" id="{5E39B032-F954-4014-8EE3-23829E5FCBE3}"/>
                </a:ext>
              </a:extLst>
            </p:cNvPr>
            <p:cNvSpPr/>
            <p:nvPr/>
          </p:nvSpPr>
          <p:spPr bwMode="auto">
            <a:xfrm>
              <a:off x="3405188" y="5038725"/>
              <a:ext cx="309563" cy="100013"/>
            </a:xfrm>
            <a:custGeom>
              <a:avLst/>
              <a:gdLst>
                <a:gd name="T0" fmla="*/ 0 w 195"/>
                <a:gd name="T1" fmla="*/ 60 h 63"/>
                <a:gd name="T2" fmla="*/ 6 w 195"/>
                <a:gd name="T3" fmla="*/ 9 h 63"/>
                <a:gd name="T4" fmla="*/ 66 w 195"/>
                <a:gd name="T5" fmla="*/ 0 h 63"/>
                <a:gd name="T6" fmla="*/ 195 w 195"/>
                <a:gd name="T7" fmla="*/ 48 h 63"/>
                <a:gd name="T8" fmla="*/ 195 w 195"/>
                <a:gd name="T9" fmla="*/ 63 h 63"/>
                <a:gd name="T10" fmla="*/ 0 w 195"/>
                <a:gd name="T11" fmla="*/ 60 h 63"/>
              </a:gdLst>
              <a:ahLst/>
              <a:cxnLst>
                <a:cxn ang="0">
                  <a:pos x="T0" y="T1"/>
                </a:cxn>
                <a:cxn ang="0">
                  <a:pos x="T2" y="T3"/>
                </a:cxn>
                <a:cxn ang="0">
                  <a:pos x="T4" y="T5"/>
                </a:cxn>
                <a:cxn ang="0">
                  <a:pos x="T6" y="T7"/>
                </a:cxn>
                <a:cxn ang="0">
                  <a:pos x="T8" y="T9"/>
                </a:cxn>
                <a:cxn ang="0">
                  <a:pos x="T10" y="T11"/>
                </a:cxn>
              </a:cxnLst>
              <a:rect l="0" t="0" r="r" b="b"/>
              <a:pathLst>
                <a:path w="195" h="63">
                  <a:moveTo>
                    <a:pt x="0" y="60"/>
                  </a:moveTo>
                  <a:lnTo>
                    <a:pt x="6" y="9"/>
                  </a:lnTo>
                  <a:lnTo>
                    <a:pt x="66" y="0"/>
                  </a:lnTo>
                  <a:lnTo>
                    <a:pt x="195" y="48"/>
                  </a:lnTo>
                  <a:lnTo>
                    <a:pt x="195" y="63"/>
                  </a:lnTo>
                  <a:lnTo>
                    <a:pt x="0" y="60"/>
                  </a:lnTo>
                  <a:close/>
                </a:path>
              </a:pathLst>
            </a:custGeom>
            <a:solidFill>
              <a:srgbClr val="F8C4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îşľïďe">
              <a:extLst>
                <a:ext uri="{FF2B5EF4-FFF2-40B4-BE49-F238E27FC236}">
                  <a16:creationId xmlns:a16="http://schemas.microsoft.com/office/drawing/2014/main" id="{5691F1A7-A751-405D-9A36-0AD04E6C5E48}"/>
                </a:ext>
              </a:extLst>
            </p:cNvPr>
            <p:cNvSpPr/>
            <p:nvPr/>
          </p:nvSpPr>
          <p:spPr bwMode="auto">
            <a:xfrm>
              <a:off x="3400426" y="5119688"/>
              <a:ext cx="309563" cy="14288"/>
            </a:xfrm>
            <a:custGeom>
              <a:avLst/>
              <a:gdLst>
                <a:gd name="T0" fmla="*/ 65 w 65"/>
                <a:gd name="T1" fmla="*/ 0 h 3"/>
                <a:gd name="T2" fmla="*/ 62 w 65"/>
                <a:gd name="T3" fmla="*/ 0 h 3"/>
                <a:gd name="T4" fmla="*/ 55 w 65"/>
                <a:gd name="T5" fmla="*/ 1 h 3"/>
                <a:gd name="T6" fmla="*/ 32 w 65"/>
                <a:gd name="T7" fmla="*/ 3 h 3"/>
                <a:gd name="T8" fmla="*/ 9 w 65"/>
                <a:gd name="T9" fmla="*/ 2 h 3"/>
                <a:gd name="T10" fmla="*/ 2 w 65"/>
                <a:gd name="T11" fmla="*/ 1 h 3"/>
                <a:gd name="T12" fmla="*/ 0 w 65"/>
                <a:gd name="T13" fmla="*/ 0 h 3"/>
                <a:gd name="T14" fmla="*/ 2 w 65"/>
                <a:gd name="T15" fmla="*/ 0 h 3"/>
                <a:gd name="T16" fmla="*/ 9 w 65"/>
                <a:gd name="T17" fmla="*/ 1 h 3"/>
                <a:gd name="T18" fmla="*/ 32 w 65"/>
                <a:gd name="T19" fmla="*/ 2 h 3"/>
                <a:gd name="T20" fmla="*/ 55 w 65"/>
                <a:gd name="T21" fmla="*/ 1 h 3"/>
                <a:gd name="T22" fmla="*/ 62 w 65"/>
                <a:gd name="T23" fmla="*/ 0 h 3"/>
                <a:gd name="T24" fmla="*/ 65 w 6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3">
                  <a:moveTo>
                    <a:pt x="65" y="0"/>
                  </a:moveTo>
                  <a:cubicBezTo>
                    <a:pt x="65" y="0"/>
                    <a:pt x="64" y="0"/>
                    <a:pt x="62" y="0"/>
                  </a:cubicBezTo>
                  <a:cubicBezTo>
                    <a:pt x="61" y="0"/>
                    <a:pt x="58" y="1"/>
                    <a:pt x="55" y="1"/>
                  </a:cubicBezTo>
                  <a:cubicBezTo>
                    <a:pt x="50" y="2"/>
                    <a:pt x="41" y="3"/>
                    <a:pt x="32" y="3"/>
                  </a:cubicBezTo>
                  <a:cubicBezTo>
                    <a:pt x="23" y="3"/>
                    <a:pt x="15" y="2"/>
                    <a:pt x="9" y="2"/>
                  </a:cubicBezTo>
                  <a:cubicBezTo>
                    <a:pt x="6" y="1"/>
                    <a:pt x="4" y="1"/>
                    <a:pt x="2" y="1"/>
                  </a:cubicBezTo>
                  <a:cubicBezTo>
                    <a:pt x="1" y="0"/>
                    <a:pt x="0" y="0"/>
                    <a:pt x="0" y="0"/>
                  </a:cubicBezTo>
                  <a:cubicBezTo>
                    <a:pt x="0" y="0"/>
                    <a:pt x="1" y="0"/>
                    <a:pt x="2" y="0"/>
                  </a:cubicBezTo>
                  <a:cubicBezTo>
                    <a:pt x="4" y="1"/>
                    <a:pt x="7" y="1"/>
                    <a:pt x="9" y="1"/>
                  </a:cubicBezTo>
                  <a:cubicBezTo>
                    <a:pt x="15" y="1"/>
                    <a:pt x="23" y="2"/>
                    <a:pt x="32" y="2"/>
                  </a:cubicBezTo>
                  <a:cubicBezTo>
                    <a:pt x="41" y="2"/>
                    <a:pt x="50" y="1"/>
                    <a:pt x="55" y="1"/>
                  </a:cubicBezTo>
                  <a:cubicBezTo>
                    <a:pt x="58" y="0"/>
                    <a:pt x="60" y="0"/>
                    <a:pt x="62" y="0"/>
                  </a:cubicBezTo>
                  <a:cubicBezTo>
                    <a:pt x="64" y="0"/>
                    <a:pt x="65" y="0"/>
                    <a:pt x="6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íśľíḑe">
              <a:extLst>
                <a:ext uri="{FF2B5EF4-FFF2-40B4-BE49-F238E27FC236}">
                  <a16:creationId xmlns:a16="http://schemas.microsoft.com/office/drawing/2014/main" id="{94F8EBAF-FA30-4898-A4D5-914C77D1C8D5}"/>
                </a:ext>
              </a:extLst>
            </p:cNvPr>
            <p:cNvSpPr/>
            <p:nvPr/>
          </p:nvSpPr>
          <p:spPr bwMode="auto">
            <a:xfrm>
              <a:off x="3481388" y="5086350"/>
              <a:ext cx="104775" cy="9525"/>
            </a:xfrm>
            <a:custGeom>
              <a:avLst/>
              <a:gdLst>
                <a:gd name="T0" fmla="*/ 22 w 22"/>
                <a:gd name="T1" fmla="*/ 1 h 2"/>
                <a:gd name="T2" fmla="*/ 11 w 22"/>
                <a:gd name="T3" fmla="*/ 1 h 2"/>
                <a:gd name="T4" fmla="*/ 0 w 22"/>
                <a:gd name="T5" fmla="*/ 2 h 2"/>
                <a:gd name="T6" fmla="*/ 3 w 22"/>
                <a:gd name="T7" fmla="*/ 1 h 2"/>
                <a:gd name="T8" fmla="*/ 11 w 22"/>
                <a:gd name="T9" fmla="*/ 1 h 2"/>
                <a:gd name="T10" fmla="*/ 19 w 22"/>
                <a:gd name="T11" fmla="*/ 1 h 2"/>
                <a:gd name="T12" fmla="*/ 22 w 2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2" h="2">
                  <a:moveTo>
                    <a:pt x="22" y="1"/>
                  </a:moveTo>
                  <a:cubicBezTo>
                    <a:pt x="22" y="1"/>
                    <a:pt x="17" y="1"/>
                    <a:pt x="11" y="1"/>
                  </a:cubicBezTo>
                  <a:cubicBezTo>
                    <a:pt x="5" y="2"/>
                    <a:pt x="0" y="2"/>
                    <a:pt x="0" y="2"/>
                  </a:cubicBezTo>
                  <a:cubicBezTo>
                    <a:pt x="0" y="2"/>
                    <a:pt x="1" y="2"/>
                    <a:pt x="3" y="1"/>
                  </a:cubicBezTo>
                  <a:cubicBezTo>
                    <a:pt x="5" y="1"/>
                    <a:pt x="8" y="1"/>
                    <a:pt x="11" y="1"/>
                  </a:cubicBezTo>
                  <a:cubicBezTo>
                    <a:pt x="14" y="0"/>
                    <a:pt x="17" y="1"/>
                    <a:pt x="19" y="1"/>
                  </a:cubicBezTo>
                  <a:cubicBezTo>
                    <a:pt x="21" y="1"/>
                    <a:pt x="22" y="1"/>
                    <a:pt x="22"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ïŝľîḋê">
              <a:extLst>
                <a:ext uri="{FF2B5EF4-FFF2-40B4-BE49-F238E27FC236}">
                  <a16:creationId xmlns:a16="http://schemas.microsoft.com/office/drawing/2014/main" id="{47EF8A6B-C57D-460B-A50F-63A23900D721}"/>
                </a:ext>
              </a:extLst>
            </p:cNvPr>
            <p:cNvSpPr/>
            <p:nvPr/>
          </p:nvSpPr>
          <p:spPr bwMode="auto">
            <a:xfrm>
              <a:off x="3476626" y="5072063"/>
              <a:ext cx="95250" cy="4763"/>
            </a:xfrm>
            <a:custGeom>
              <a:avLst/>
              <a:gdLst>
                <a:gd name="T0" fmla="*/ 20 w 20"/>
                <a:gd name="T1" fmla="*/ 0 h 1"/>
                <a:gd name="T2" fmla="*/ 10 w 20"/>
                <a:gd name="T3" fmla="*/ 1 h 1"/>
                <a:gd name="T4" fmla="*/ 0 w 20"/>
                <a:gd name="T5" fmla="*/ 0 h 1"/>
                <a:gd name="T6" fmla="*/ 10 w 20"/>
                <a:gd name="T7" fmla="*/ 0 h 1"/>
                <a:gd name="T8" fmla="*/ 20 w 20"/>
                <a:gd name="T9" fmla="*/ 0 h 1"/>
              </a:gdLst>
              <a:ahLst/>
              <a:cxnLst>
                <a:cxn ang="0">
                  <a:pos x="T0" y="T1"/>
                </a:cxn>
                <a:cxn ang="0">
                  <a:pos x="T2" y="T3"/>
                </a:cxn>
                <a:cxn ang="0">
                  <a:pos x="T4" y="T5"/>
                </a:cxn>
                <a:cxn ang="0">
                  <a:pos x="T6" y="T7"/>
                </a:cxn>
                <a:cxn ang="0">
                  <a:pos x="T8" y="T9"/>
                </a:cxn>
              </a:cxnLst>
              <a:rect l="0" t="0" r="r" b="b"/>
              <a:pathLst>
                <a:path w="20" h="1">
                  <a:moveTo>
                    <a:pt x="20" y="0"/>
                  </a:moveTo>
                  <a:cubicBezTo>
                    <a:pt x="20" y="1"/>
                    <a:pt x="16" y="1"/>
                    <a:pt x="10" y="1"/>
                  </a:cubicBezTo>
                  <a:cubicBezTo>
                    <a:pt x="5" y="1"/>
                    <a:pt x="0" y="0"/>
                    <a:pt x="0" y="0"/>
                  </a:cubicBezTo>
                  <a:cubicBezTo>
                    <a:pt x="0" y="0"/>
                    <a:pt x="5" y="0"/>
                    <a:pt x="10" y="0"/>
                  </a:cubicBezTo>
                  <a:cubicBezTo>
                    <a:pt x="16" y="0"/>
                    <a:pt x="20" y="0"/>
                    <a:pt x="2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islïďè">
              <a:extLst>
                <a:ext uri="{FF2B5EF4-FFF2-40B4-BE49-F238E27FC236}">
                  <a16:creationId xmlns:a16="http://schemas.microsoft.com/office/drawing/2014/main" id="{0D8151E9-3B70-4B24-84E3-E1E3C92DE920}"/>
                </a:ext>
              </a:extLst>
            </p:cNvPr>
            <p:cNvSpPr/>
            <p:nvPr/>
          </p:nvSpPr>
          <p:spPr bwMode="auto">
            <a:xfrm>
              <a:off x="3471863" y="4995863"/>
              <a:ext cx="85725" cy="71438"/>
            </a:xfrm>
            <a:custGeom>
              <a:avLst/>
              <a:gdLst>
                <a:gd name="T0" fmla="*/ 12 w 18"/>
                <a:gd name="T1" fmla="*/ 15 h 15"/>
                <a:gd name="T2" fmla="*/ 12 w 18"/>
                <a:gd name="T3" fmla="*/ 13 h 15"/>
                <a:gd name="T4" fmla="*/ 12 w 18"/>
                <a:gd name="T5" fmla="*/ 5 h 15"/>
                <a:gd name="T6" fmla="*/ 13 w 18"/>
                <a:gd name="T7" fmla="*/ 3 h 15"/>
                <a:gd name="T8" fmla="*/ 14 w 18"/>
                <a:gd name="T9" fmla="*/ 1 h 15"/>
                <a:gd name="T10" fmla="*/ 17 w 18"/>
                <a:gd name="T11" fmla="*/ 2 h 15"/>
                <a:gd name="T12" fmla="*/ 18 w 18"/>
                <a:gd name="T13" fmla="*/ 5 h 15"/>
                <a:gd name="T14" fmla="*/ 17 w 18"/>
                <a:gd name="T15" fmla="*/ 12 h 15"/>
                <a:gd name="T16" fmla="*/ 15 w 18"/>
                <a:gd name="T17" fmla="*/ 14 h 15"/>
                <a:gd name="T18" fmla="*/ 12 w 18"/>
                <a:gd name="T19" fmla="*/ 13 h 15"/>
                <a:gd name="T20" fmla="*/ 2 w 18"/>
                <a:gd name="T21" fmla="*/ 4 h 15"/>
                <a:gd name="T22" fmla="*/ 0 w 18"/>
                <a:gd name="T23" fmla="*/ 2 h 15"/>
                <a:gd name="T24" fmla="*/ 2 w 18"/>
                <a:gd name="T25" fmla="*/ 0 h 15"/>
                <a:gd name="T26" fmla="*/ 3 w 18"/>
                <a:gd name="T27" fmla="*/ 1 h 15"/>
                <a:gd name="T28" fmla="*/ 7 w 18"/>
                <a:gd name="T29" fmla="*/ 5 h 15"/>
                <a:gd name="T30" fmla="*/ 10 w 18"/>
                <a:gd name="T31" fmla="*/ 11 h 15"/>
                <a:gd name="T32" fmla="*/ 10 w 18"/>
                <a:gd name="T33" fmla="*/ 14 h 15"/>
                <a:gd name="T34" fmla="*/ 6 w 18"/>
                <a:gd name="T35" fmla="*/ 5 h 15"/>
                <a:gd name="T36" fmla="*/ 3 w 18"/>
                <a:gd name="T37" fmla="*/ 2 h 15"/>
                <a:gd name="T38" fmla="*/ 1 w 18"/>
                <a:gd name="T39" fmla="*/ 2 h 15"/>
                <a:gd name="T40" fmla="*/ 3 w 18"/>
                <a:gd name="T41" fmla="*/ 4 h 15"/>
                <a:gd name="T42" fmla="*/ 12 w 18"/>
                <a:gd name="T43" fmla="*/ 12 h 15"/>
                <a:gd name="T44" fmla="*/ 15 w 18"/>
                <a:gd name="T45" fmla="*/ 14 h 15"/>
                <a:gd name="T46" fmla="*/ 17 w 18"/>
                <a:gd name="T47" fmla="*/ 12 h 15"/>
                <a:gd name="T48" fmla="*/ 17 w 18"/>
                <a:gd name="T49" fmla="*/ 6 h 15"/>
                <a:gd name="T50" fmla="*/ 15 w 18"/>
                <a:gd name="T51" fmla="*/ 2 h 15"/>
                <a:gd name="T52" fmla="*/ 12 w 18"/>
                <a:gd name="T53" fmla="*/ 5 h 15"/>
                <a:gd name="T54" fmla="*/ 12 w 18"/>
                <a:gd name="T5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15">
                  <a:moveTo>
                    <a:pt x="12" y="15"/>
                  </a:moveTo>
                  <a:cubicBezTo>
                    <a:pt x="12" y="15"/>
                    <a:pt x="12" y="14"/>
                    <a:pt x="12" y="13"/>
                  </a:cubicBezTo>
                  <a:cubicBezTo>
                    <a:pt x="11" y="11"/>
                    <a:pt x="11" y="8"/>
                    <a:pt x="12" y="5"/>
                  </a:cubicBezTo>
                  <a:cubicBezTo>
                    <a:pt x="12" y="5"/>
                    <a:pt x="12" y="4"/>
                    <a:pt x="13" y="3"/>
                  </a:cubicBezTo>
                  <a:cubicBezTo>
                    <a:pt x="13" y="2"/>
                    <a:pt x="13" y="1"/>
                    <a:pt x="14" y="1"/>
                  </a:cubicBezTo>
                  <a:cubicBezTo>
                    <a:pt x="16" y="1"/>
                    <a:pt x="17" y="2"/>
                    <a:pt x="17" y="2"/>
                  </a:cubicBezTo>
                  <a:cubicBezTo>
                    <a:pt x="17" y="3"/>
                    <a:pt x="18" y="4"/>
                    <a:pt x="18" y="5"/>
                  </a:cubicBezTo>
                  <a:cubicBezTo>
                    <a:pt x="18" y="8"/>
                    <a:pt x="18" y="10"/>
                    <a:pt x="17" y="12"/>
                  </a:cubicBezTo>
                  <a:cubicBezTo>
                    <a:pt x="17" y="13"/>
                    <a:pt x="17" y="14"/>
                    <a:pt x="15" y="14"/>
                  </a:cubicBezTo>
                  <a:cubicBezTo>
                    <a:pt x="14" y="15"/>
                    <a:pt x="13" y="14"/>
                    <a:pt x="12" y="13"/>
                  </a:cubicBezTo>
                  <a:cubicBezTo>
                    <a:pt x="8" y="10"/>
                    <a:pt x="5" y="7"/>
                    <a:pt x="2" y="4"/>
                  </a:cubicBezTo>
                  <a:cubicBezTo>
                    <a:pt x="1" y="3"/>
                    <a:pt x="1" y="3"/>
                    <a:pt x="0" y="2"/>
                  </a:cubicBezTo>
                  <a:cubicBezTo>
                    <a:pt x="0" y="1"/>
                    <a:pt x="1" y="0"/>
                    <a:pt x="2" y="0"/>
                  </a:cubicBezTo>
                  <a:cubicBezTo>
                    <a:pt x="2" y="1"/>
                    <a:pt x="3" y="1"/>
                    <a:pt x="3" y="1"/>
                  </a:cubicBezTo>
                  <a:cubicBezTo>
                    <a:pt x="5" y="2"/>
                    <a:pt x="6" y="3"/>
                    <a:pt x="7" y="5"/>
                  </a:cubicBezTo>
                  <a:cubicBezTo>
                    <a:pt x="9" y="7"/>
                    <a:pt x="9" y="9"/>
                    <a:pt x="10" y="11"/>
                  </a:cubicBezTo>
                  <a:cubicBezTo>
                    <a:pt x="10" y="13"/>
                    <a:pt x="10" y="14"/>
                    <a:pt x="10" y="14"/>
                  </a:cubicBezTo>
                  <a:cubicBezTo>
                    <a:pt x="10" y="14"/>
                    <a:pt x="10" y="10"/>
                    <a:pt x="6" y="5"/>
                  </a:cubicBezTo>
                  <a:cubicBezTo>
                    <a:pt x="5" y="4"/>
                    <a:pt x="4" y="3"/>
                    <a:pt x="3" y="2"/>
                  </a:cubicBezTo>
                  <a:cubicBezTo>
                    <a:pt x="2" y="1"/>
                    <a:pt x="1" y="1"/>
                    <a:pt x="1" y="2"/>
                  </a:cubicBezTo>
                  <a:cubicBezTo>
                    <a:pt x="1" y="2"/>
                    <a:pt x="2" y="3"/>
                    <a:pt x="3" y="4"/>
                  </a:cubicBezTo>
                  <a:cubicBezTo>
                    <a:pt x="5" y="7"/>
                    <a:pt x="8" y="10"/>
                    <a:pt x="12" y="12"/>
                  </a:cubicBezTo>
                  <a:cubicBezTo>
                    <a:pt x="13" y="13"/>
                    <a:pt x="14" y="14"/>
                    <a:pt x="15" y="14"/>
                  </a:cubicBezTo>
                  <a:cubicBezTo>
                    <a:pt x="16" y="14"/>
                    <a:pt x="17" y="13"/>
                    <a:pt x="17" y="12"/>
                  </a:cubicBezTo>
                  <a:cubicBezTo>
                    <a:pt x="17" y="10"/>
                    <a:pt x="17" y="7"/>
                    <a:pt x="17" y="6"/>
                  </a:cubicBezTo>
                  <a:cubicBezTo>
                    <a:pt x="17" y="4"/>
                    <a:pt x="16" y="1"/>
                    <a:pt x="15" y="2"/>
                  </a:cubicBezTo>
                  <a:cubicBezTo>
                    <a:pt x="13" y="2"/>
                    <a:pt x="13" y="4"/>
                    <a:pt x="12" y="5"/>
                  </a:cubicBezTo>
                  <a:cubicBezTo>
                    <a:pt x="11" y="11"/>
                    <a:pt x="12" y="15"/>
                    <a:pt x="12" y="15"/>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iṧḻïḋê">
              <a:extLst>
                <a:ext uri="{FF2B5EF4-FFF2-40B4-BE49-F238E27FC236}">
                  <a16:creationId xmlns:a16="http://schemas.microsoft.com/office/drawing/2014/main" id="{3C267FA9-6301-435A-9EE1-CDE0E63C59C4}"/>
                </a:ext>
              </a:extLst>
            </p:cNvPr>
            <p:cNvSpPr/>
            <p:nvPr/>
          </p:nvSpPr>
          <p:spPr bwMode="auto">
            <a:xfrm>
              <a:off x="4065588" y="4981575"/>
              <a:ext cx="422275" cy="119063"/>
            </a:xfrm>
            <a:custGeom>
              <a:avLst/>
              <a:gdLst>
                <a:gd name="T0" fmla="*/ 89 w 89"/>
                <a:gd name="T1" fmla="*/ 19 h 25"/>
                <a:gd name="T2" fmla="*/ 19 w 89"/>
                <a:gd name="T3" fmla="*/ 0 h 25"/>
                <a:gd name="T4" fmla="*/ 1 w 89"/>
                <a:gd name="T5" fmla="*/ 9 h 25"/>
                <a:gd name="T6" fmla="*/ 0 w 89"/>
                <a:gd name="T7" fmla="*/ 23 h 25"/>
                <a:gd name="T8" fmla="*/ 87 w 89"/>
                <a:gd name="T9" fmla="*/ 25 h 25"/>
                <a:gd name="T10" fmla="*/ 89 w 89"/>
                <a:gd name="T11" fmla="*/ 19 h 25"/>
              </a:gdLst>
              <a:ahLst/>
              <a:cxnLst>
                <a:cxn ang="0">
                  <a:pos x="T0" y="T1"/>
                </a:cxn>
                <a:cxn ang="0">
                  <a:pos x="T2" y="T3"/>
                </a:cxn>
                <a:cxn ang="0">
                  <a:pos x="T4" y="T5"/>
                </a:cxn>
                <a:cxn ang="0">
                  <a:pos x="T6" y="T7"/>
                </a:cxn>
                <a:cxn ang="0">
                  <a:pos x="T8" y="T9"/>
                </a:cxn>
                <a:cxn ang="0">
                  <a:pos x="T10" y="T11"/>
                </a:cxn>
              </a:cxnLst>
              <a:rect l="0" t="0" r="r" b="b"/>
              <a:pathLst>
                <a:path w="89" h="25">
                  <a:moveTo>
                    <a:pt x="89" y="19"/>
                  </a:moveTo>
                  <a:cubicBezTo>
                    <a:pt x="89" y="19"/>
                    <a:pt x="37" y="14"/>
                    <a:pt x="19" y="0"/>
                  </a:cubicBezTo>
                  <a:cubicBezTo>
                    <a:pt x="1" y="9"/>
                    <a:pt x="1" y="9"/>
                    <a:pt x="1" y="9"/>
                  </a:cubicBezTo>
                  <a:cubicBezTo>
                    <a:pt x="0" y="23"/>
                    <a:pt x="0" y="23"/>
                    <a:pt x="0" y="23"/>
                  </a:cubicBezTo>
                  <a:cubicBezTo>
                    <a:pt x="87" y="25"/>
                    <a:pt x="87" y="25"/>
                    <a:pt x="87" y="25"/>
                  </a:cubicBezTo>
                  <a:lnTo>
                    <a:pt x="89" y="19"/>
                  </a:lnTo>
                  <a:close/>
                </a:path>
              </a:pathLst>
            </a:custGeom>
            <a:solidFill>
              <a:srgbClr val="F8C4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ïṥ1ide">
              <a:extLst>
                <a:ext uri="{FF2B5EF4-FFF2-40B4-BE49-F238E27FC236}">
                  <a16:creationId xmlns:a16="http://schemas.microsoft.com/office/drawing/2014/main" id="{F7B7D5F6-4883-4226-852A-359EDB5DBFD2}"/>
                </a:ext>
              </a:extLst>
            </p:cNvPr>
            <p:cNvSpPr/>
            <p:nvPr/>
          </p:nvSpPr>
          <p:spPr bwMode="auto">
            <a:xfrm>
              <a:off x="4065588" y="5081588"/>
              <a:ext cx="417513" cy="14288"/>
            </a:xfrm>
            <a:custGeom>
              <a:avLst/>
              <a:gdLst>
                <a:gd name="T0" fmla="*/ 0 w 88"/>
                <a:gd name="T1" fmla="*/ 1 h 3"/>
                <a:gd name="T2" fmla="*/ 1 w 88"/>
                <a:gd name="T3" fmla="*/ 1 h 3"/>
                <a:gd name="T4" fmla="*/ 3 w 88"/>
                <a:gd name="T5" fmla="*/ 1 h 3"/>
                <a:gd name="T6" fmla="*/ 13 w 88"/>
                <a:gd name="T7" fmla="*/ 0 h 3"/>
                <a:gd name="T8" fmla="*/ 44 w 88"/>
                <a:gd name="T9" fmla="*/ 1 h 3"/>
                <a:gd name="T10" fmla="*/ 75 w 88"/>
                <a:gd name="T11" fmla="*/ 2 h 3"/>
                <a:gd name="T12" fmla="*/ 85 w 88"/>
                <a:gd name="T13" fmla="*/ 2 h 3"/>
                <a:gd name="T14" fmla="*/ 87 w 88"/>
                <a:gd name="T15" fmla="*/ 2 h 3"/>
                <a:gd name="T16" fmla="*/ 88 w 88"/>
                <a:gd name="T17" fmla="*/ 2 h 3"/>
                <a:gd name="T18" fmla="*/ 87 w 88"/>
                <a:gd name="T19" fmla="*/ 3 h 3"/>
                <a:gd name="T20" fmla="*/ 85 w 88"/>
                <a:gd name="T21" fmla="*/ 2 h 3"/>
                <a:gd name="T22" fmla="*/ 75 w 88"/>
                <a:gd name="T23" fmla="*/ 2 h 3"/>
                <a:gd name="T24" fmla="*/ 44 w 88"/>
                <a:gd name="T25" fmla="*/ 1 h 3"/>
                <a:gd name="T26" fmla="*/ 13 w 88"/>
                <a:gd name="T27" fmla="*/ 1 h 3"/>
                <a:gd name="T28" fmla="*/ 3 w 88"/>
                <a:gd name="T29" fmla="*/ 1 h 3"/>
                <a:gd name="T30" fmla="*/ 1 w 88"/>
                <a:gd name="T31" fmla="*/ 1 h 3"/>
                <a:gd name="T32" fmla="*/ 0 w 88"/>
                <a:gd name="T3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3">
                  <a:moveTo>
                    <a:pt x="0" y="1"/>
                  </a:moveTo>
                  <a:cubicBezTo>
                    <a:pt x="0" y="1"/>
                    <a:pt x="0" y="1"/>
                    <a:pt x="1" y="1"/>
                  </a:cubicBezTo>
                  <a:cubicBezTo>
                    <a:pt x="1" y="1"/>
                    <a:pt x="2" y="1"/>
                    <a:pt x="3" y="1"/>
                  </a:cubicBezTo>
                  <a:cubicBezTo>
                    <a:pt x="6" y="0"/>
                    <a:pt x="9" y="0"/>
                    <a:pt x="13" y="0"/>
                  </a:cubicBezTo>
                  <a:cubicBezTo>
                    <a:pt x="21" y="0"/>
                    <a:pt x="32" y="0"/>
                    <a:pt x="44" y="1"/>
                  </a:cubicBezTo>
                  <a:cubicBezTo>
                    <a:pt x="56" y="1"/>
                    <a:pt x="67" y="1"/>
                    <a:pt x="75" y="2"/>
                  </a:cubicBezTo>
                  <a:cubicBezTo>
                    <a:pt x="79" y="2"/>
                    <a:pt x="82" y="2"/>
                    <a:pt x="85" y="2"/>
                  </a:cubicBezTo>
                  <a:cubicBezTo>
                    <a:pt x="86" y="2"/>
                    <a:pt x="87" y="2"/>
                    <a:pt x="87" y="2"/>
                  </a:cubicBezTo>
                  <a:cubicBezTo>
                    <a:pt x="88" y="2"/>
                    <a:pt x="88" y="2"/>
                    <a:pt x="88" y="2"/>
                  </a:cubicBezTo>
                  <a:cubicBezTo>
                    <a:pt x="88" y="3"/>
                    <a:pt x="88" y="3"/>
                    <a:pt x="87" y="3"/>
                  </a:cubicBezTo>
                  <a:cubicBezTo>
                    <a:pt x="87" y="3"/>
                    <a:pt x="86" y="3"/>
                    <a:pt x="85" y="2"/>
                  </a:cubicBezTo>
                  <a:cubicBezTo>
                    <a:pt x="82" y="2"/>
                    <a:pt x="79" y="2"/>
                    <a:pt x="75" y="2"/>
                  </a:cubicBezTo>
                  <a:cubicBezTo>
                    <a:pt x="67" y="2"/>
                    <a:pt x="56" y="2"/>
                    <a:pt x="44" y="1"/>
                  </a:cubicBezTo>
                  <a:cubicBezTo>
                    <a:pt x="32" y="1"/>
                    <a:pt x="21" y="1"/>
                    <a:pt x="13" y="1"/>
                  </a:cubicBezTo>
                  <a:cubicBezTo>
                    <a:pt x="9" y="1"/>
                    <a:pt x="6" y="1"/>
                    <a:pt x="3" y="1"/>
                  </a:cubicBezTo>
                  <a:cubicBezTo>
                    <a:pt x="2" y="1"/>
                    <a:pt x="1" y="1"/>
                    <a:pt x="1" y="1"/>
                  </a:cubicBezTo>
                  <a:cubicBezTo>
                    <a:pt x="0" y="1"/>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i$1ïďê">
              <a:extLst>
                <a:ext uri="{FF2B5EF4-FFF2-40B4-BE49-F238E27FC236}">
                  <a16:creationId xmlns:a16="http://schemas.microsoft.com/office/drawing/2014/main" id="{0E640B9C-9099-47EC-9E75-6211ABA55771}"/>
                </a:ext>
              </a:extLst>
            </p:cNvPr>
            <p:cNvSpPr/>
            <p:nvPr/>
          </p:nvSpPr>
          <p:spPr bwMode="auto">
            <a:xfrm>
              <a:off x="4122738" y="5048250"/>
              <a:ext cx="66675" cy="14288"/>
            </a:xfrm>
            <a:custGeom>
              <a:avLst/>
              <a:gdLst>
                <a:gd name="T0" fmla="*/ 0 w 14"/>
                <a:gd name="T1" fmla="*/ 1 h 3"/>
                <a:gd name="T2" fmla="*/ 7 w 14"/>
                <a:gd name="T3" fmla="*/ 1 h 3"/>
                <a:gd name="T4" fmla="*/ 14 w 14"/>
                <a:gd name="T5" fmla="*/ 3 h 3"/>
                <a:gd name="T6" fmla="*/ 7 w 14"/>
                <a:gd name="T7" fmla="*/ 2 h 3"/>
                <a:gd name="T8" fmla="*/ 0 w 14"/>
                <a:gd name="T9" fmla="*/ 1 h 3"/>
              </a:gdLst>
              <a:ahLst/>
              <a:cxnLst>
                <a:cxn ang="0">
                  <a:pos x="T0" y="T1"/>
                </a:cxn>
                <a:cxn ang="0">
                  <a:pos x="T2" y="T3"/>
                </a:cxn>
                <a:cxn ang="0">
                  <a:pos x="T4" y="T5"/>
                </a:cxn>
                <a:cxn ang="0">
                  <a:pos x="T6" y="T7"/>
                </a:cxn>
                <a:cxn ang="0">
                  <a:pos x="T8" y="T9"/>
                </a:cxn>
              </a:cxnLst>
              <a:rect l="0" t="0" r="r" b="b"/>
              <a:pathLst>
                <a:path w="14" h="3">
                  <a:moveTo>
                    <a:pt x="0" y="1"/>
                  </a:moveTo>
                  <a:cubicBezTo>
                    <a:pt x="0" y="0"/>
                    <a:pt x="3" y="1"/>
                    <a:pt x="7" y="1"/>
                  </a:cubicBezTo>
                  <a:cubicBezTo>
                    <a:pt x="11" y="2"/>
                    <a:pt x="14" y="3"/>
                    <a:pt x="14" y="3"/>
                  </a:cubicBezTo>
                  <a:cubicBezTo>
                    <a:pt x="14" y="3"/>
                    <a:pt x="11" y="3"/>
                    <a:pt x="7" y="2"/>
                  </a:cubicBezTo>
                  <a:cubicBezTo>
                    <a:pt x="3" y="2"/>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îṥļïdè">
              <a:extLst>
                <a:ext uri="{FF2B5EF4-FFF2-40B4-BE49-F238E27FC236}">
                  <a16:creationId xmlns:a16="http://schemas.microsoft.com/office/drawing/2014/main" id="{6C566D0F-7473-45B2-A1EE-7509D1A5A934}"/>
                </a:ext>
              </a:extLst>
            </p:cNvPr>
            <p:cNvSpPr/>
            <p:nvPr/>
          </p:nvSpPr>
          <p:spPr bwMode="auto">
            <a:xfrm>
              <a:off x="4259263" y="5033963"/>
              <a:ext cx="19050" cy="33338"/>
            </a:xfrm>
            <a:custGeom>
              <a:avLst/>
              <a:gdLst>
                <a:gd name="T0" fmla="*/ 0 w 4"/>
                <a:gd name="T1" fmla="*/ 7 h 7"/>
                <a:gd name="T2" fmla="*/ 2 w 4"/>
                <a:gd name="T3" fmla="*/ 3 h 7"/>
                <a:gd name="T4" fmla="*/ 4 w 4"/>
                <a:gd name="T5" fmla="*/ 0 h 7"/>
                <a:gd name="T6" fmla="*/ 2 w 4"/>
                <a:gd name="T7" fmla="*/ 4 h 7"/>
                <a:gd name="T8" fmla="*/ 0 w 4"/>
                <a:gd name="T9" fmla="*/ 7 h 7"/>
              </a:gdLst>
              <a:ahLst/>
              <a:cxnLst>
                <a:cxn ang="0">
                  <a:pos x="T0" y="T1"/>
                </a:cxn>
                <a:cxn ang="0">
                  <a:pos x="T2" y="T3"/>
                </a:cxn>
                <a:cxn ang="0">
                  <a:pos x="T4" y="T5"/>
                </a:cxn>
                <a:cxn ang="0">
                  <a:pos x="T6" y="T7"/>
                </a:cxn>
                <a:cxn ang="0">
                  <a:pos x="T8" y="T9"/>
                </a:cxn>
              </a:cxnLst>
              <a:rect l="0" t="0" r="r" b="b"/>
              <a:pathLst>
                <a:path w="4" h="7">
                  <a:moveTo>
                    <a:pt x="0" y="7"/>
                  </a:moveTo>
                  <a:cubicBezTo>
                    <a:pt x="0" y="7"/>
                    <a:pt x="0" y="5"/>
                    <a:pt x="2" y="3"/>
                  </a:cubicBezTo>
                  <a:cubicBezTo>
                    <a:pt x="3" y="1"/>
                    <a:pt x="4" y="0"/>
                    <a:pt x="4" y="0"/>
                  </a:cubicBezTo>
                  <a:cubicBezTo>
                    <a:pt x="4" y="0"/>
                    <a:pt x="3" y="2"/>
                    <a:pt x="2" y="4"/>
                  </a:cubicBezTo>
                  <a:cubicBezTo>
                    <a:pt x="1" y="6"/>
                    <a:pt x="0" y="7"/>
                    <a:pt x="0"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îṩľïďè">
              <a:extLst>
                <a:ext uri="{FF2B5EF4-FFF2-40B4-BE49-F238E27FC236}">
                  <a16:creationId xmlns:a16="http://schemas.microsoft.com/office/drawing/2014/main" id="{EF8A0F83-BB66-49FA-87F3-8696F8645D32}"/>
                </a:ext>
              </a:extLst>
            </p:cNvPr>
            <p:cNvSpPr/>
            <p:nvPr/>
          </p:nvSpPr>
          <p:spPr bwMode="auto">
            <a:xfrm>
              <a:off x="4235451" y="5024438"/>
              <a:ext cx="19050" cy="38100"/>
            </a:xfrm>
            <a:custGeom>
              <a:avLst/>
              <a:gdLst>
                <a:gd name="T0" fmla="*/ 1 w 4"/>
                <a:gd name="T1" fmla="*/ 8 h 8"/>
                <a:gd name="T2" fmla="*/ 2 w 4"/>
                <a:gd name="T3" fmla="*/ 4 h 8"/>
                <a:gd name="T4" fmla="*/ 4 w 4"/>
                <a:gd name="T5" fmla="*/ 0 h 8"/>
                <a:gd name="T6" fmla="*/ 3 w 4"/>
                <a:gd name="T7" fmla="*/ 4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0" y="8"/>
                    <a:pt x="1" y="6"/>
                    <a:pt x="2" y="4"/>
                  </a:cubicBezTo>
                  <a:cubicBezTo>
                    <a:pt x="3" y="1"/>
                    <a:pt x="4" y="0"/>
                    <a:pt x="4" y="0"/>
                  </a:cubicBezTo>
                  <a:cubicBezTo>
                    <a:pt x="4" y="0"/>
                    <a:pt x="4" y="2"/>
                    <a:pt x="3" y="4"/>
                  </a:cubicBezTo>
                  <a:cubicBezTo>
                    <a:pt x="2" y="6"/>
                    <a:pt x="1" y="8"/>
                    <a:pt x="1" y="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iŝ1iḑe">
              <a:extLst>
                <a:ext uri="{FF2B5EF4-FFF2-40B4-BE49-F238E27FC236}">
                  <a16:creationId xmlns:a16="http://schemas.microsoft.com/office/drawing/2014/main" id="{7B95CB1C-8B01-4D9C-BF2F-AFE760152845}"/>
                </a:ext>
              </a:extLst>
            </p:cNvPr>
            <p:cNvSpPr/>
            <p:nvPr/>
          </p:nvSpPr>
          <p:spPr bwMode="auto">
            <a:xfrm>
              <a:off x="4208463" y="5014913"/>
              <a:ext cx="22225" cy="38100"/>
            </a:xfrm>
            <a:custGeom>
              <a:avLst/>
              <a:gdLst>
                <a:gd name="T0" fmla="*/ 0 w 5"/>
                <a:gd name="T1" fmla="*/ 8 h 8"/>
                <a:gd name="T2" fmla="*/ 2 w 5"/>
                <a:gd name="T3" fmla="*/ 4 h 8"/>
                <a:gd name="T4" fmla="*/ 5 w 5"/>
                <a:gd name="T5" fmla="*/ 0 h 8"/>
                <a:gd name="T6" fmla="*/ 3 w 5"/>
                <a:gd name="T7" fmla="*/ 5 h 8"/>
                <a:gd name="T8" fmla="*/ 0 w 5"/>
                <a:gd name="T9" fmla="*/ 8 h 8"/>
              </a:gdLst>
              <a:ahLst/>
              <a:cxnLst>
                <a:cxn ang="0">
                  <a:pos x="T0" y="T1"/>
                </a:cxn>
                <a:cxn ang="0">
                  <a:pos x="T2" y="T3"/>
                </a:cxn>
                <a:cxn ang="0">
                  <a:pos x="T4" y="T5"/>
                </a:cxn>
                <a:cxn ang="0">
                  <a:pos x="T6" y="T7"/>
                </a:cxn>
                <a:cxn ang="0">
                  <a:pos x="T8" y="T9"/>
                </a:cxn>
              </a:cxnLst>
              <a:rect l="0" t="0" r="r" b="b"/>
              <a:pathLst>
                <a:path w="5" h="8">
                  <a:moveTo>
                    <a:pt x="0" y="8"/>
                  </a:moveTo>
                  <a:cubicBezTo>
                    <a:pt x="0" y="8"/>
                    <a:pt x="1" y="6"/>
                    <a:pt x="2" y="4"/>
                  </a:cubicBezTo>
                  <a:cubicBezTo>
                    <a:pt x="4" y="2"/>
                    <a:pt x="5" y="0"/>
                    <a:pt x="5" y="0"/>
                  </a:cubicBezTo>
                  <a:cubicBezTo>
                    <a:pt x="5" y="1"/>
                    <a:pt x="4" y="2"/>
                    <a:pt x="3" y="5"/>
                  </a:cubicBezTo>
                  <a:cubicBezTo>
                    <a:pt x="2" y="7"/>
                    <a:pt x="1" y="8"/>
                    <a:pt x="0" y="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iṡ1îḍê">
              <a:extLst>
                <a:ext uri="{FF2B5EF4-FFF2-40B4-BE49-F238E27FC236}">
                  <a16:creationId xmlns:a16="http://schemas.microsoft.com/office/drawing/2014/main" id="{00F4F0D0-1256-4EF9-9493-D589E345DD14}"/>
                </a:ext>
              </a:extLst>
            </p:cNvPr>
            <p:cNvSpPr/>
            <p:nvPr/>
          </p:nvSpPr>
          <p:spPr bwMode="auto">
            <a:xfrm>
              <a:off x="4203701" y="4914900"/>
              <a:ext cx="60325" cy="104775"/>
            </a:xfrm>
            <a:custGeom>
              <a:avLst/>
              <a:gdLst>
                <a:gd name="T0" fmla="*/ 1 w 13"/>
                <a:gd name="T1" fmla="*/ 22 h 22"/>
                <a:gd name="T2" fmla="*/ 5 w 13"/>
                <a:gd name="T3" fmla="*/ 12 h 22"/>
                <a:gd name="T4" fmla="*/ 5 w 13"/>
                <a:gd name="T5" fmla="*/ 6 h 22"/>
                <a:gd name="T6" fmla="*/ 5 w 13"/>
                <a:gd name="T7" fmla="*/ 3 h 22"/>
                <a:gd name="T8" fmla="*/ 4 w 13"/>
                <a:gd name="T9" fmla="*/ 2 h 22"/>
                <a:gd name="T10" fmla="*/ 1 w 13"/>
                <a:gd name="T11" fmla="*/ 16 h 22"/>
                <a:gd name="T12" fmla="*/ 1 w 13"/>
                <a:gd name="T13" fmla="*/ 19 h 22"/>
                <a:gd name="T14" fmla="*/ 3 w 13"/>
                <a:gd name="T15" fmla="*/ 20 h 22"/>
                <a:gd name="T16" fmla="*/ 7 w 13"/>
                <a:gd name="T17" fmla="*/ 17 h 22"/>
                <a:gd name="T18" fmla="*/ 12 w 13"/>
                <a:gd name="T19" fmla="*/ 9 h 22"/>
                <a:gd name="T20" fmla="*/ 13 w 13"/>
                <a:gd name="T21" fmla="*/ 10 h 22"/>
                <a:gd name="T22" fmla="*/ 3 w 13"/>
                <a:gd name="T23" fmla="*/ 17 h 22"/>
                <a:gd name="T24" fmla="*/ 1 w 13"/>
                <a:gd name="T25" fmla="*/ 21 h 22"/>
                <a:gd name="T26" fmla="*/ 3 w 13"/>
                <a:gd name="T27" fmla="*/ 17 h 22"/>
                <a:gd name="T28" fmla="*/ 13 w 13"/>
                <a:gd name="T29" fmla="*/ 9 h 22"/>
                <a:gd name="T30" fmla="*/ 13 w 13"/>
                <a:gd name="T31" fmla="*/ 9 h 22"/>
                <a:gd name="T32" fmla="*/ 13 w 13"/>
                <a:gd name="T33" fmla="*/ 9 h 22"/>
                <a:gd name="T34" fmla="*/ 7 w 13"/>
                <a:gd name="T35" fmla="*/ 18 h 22"/>
                <a:gd name="T36" fmla="*/ 5 w 13"/>
                <a:gd name="T37" fmla="*/ 19 h 22"/>
                <a:gd name="T38" fmla="*/ 3 w 13"/>
                <a:gd name="T39" fmla="*/ 21 h 22"/>
                <a:gd name="T40" fmla="*/ 0 w 13"/>
                <a:gd name="T41" fmla="*/ 19 h 22"/>
                <a:gd name="T42" fmla="*/ 0 w 13"/>
                <a:gd name="T43" fmla="*/ 16 h 22"/>
                <a:gd name="T44" fmla="*/ 1 w 13"/>
                <a:gd name="T45" fmla="*/ 8 h 22"/>
                <a:gd name="T46" fmla="*/ 2 w 13"/>
                <a:gd name="T47" fmla="*/ 4 h 22"/>
                <a:gd name="T48" fmla="*/ 4 w 13"/>
                <a:gd name="T49" fmla="*/ 1 h 22"/>
                <a:gd name="T50" fmla="*/ 6 w 13"/>
                <a:gd name="T51" fmla="*/ 1 h 22"/>
                <a:gd name="T52" fmla="*/ 6 w 13"/>
                <a:gd name="T53" fmla="*/ 3 h 22"/>
                <a:gd name="T54" fmla="*/ 6 w 13"/>
                <a:gd name="T55" fmla="*/ 6 h 22"/>
                <a:gd name="T56" fmla="*/ 5 w 13"/>
                <a:gd name="T57" fmla="*/ 12 h 22"/>
                <a:gd name="T58" fmla="*/ 2 w 13"/>
                <a:gd name="T59" fmla="*/ 20 h 22"/>
                <a:gd name="T60" fmla="*/ 1 w 13"/>
                <a:gd name="T6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2">
                  <a:moveTo>
                    <a:pt x="1" y="22"/>
                  </a:moveTo>
                  <a:cubicBezTo>
                    <a:pt x="0" y="22"/>
                    <a:pt x="3" y="19"/>
                    <a:pt x="5" y="12"/>
                  </a:cubicBezTo>
                  <a:cubicBezTo>
                    <a:pt x="5" y="10"/>
                    <a:pt x="5" y="8"/>
                    <a:pt x="5" y="6"/>
                  </a:cubicBezTo>
                  <a:cubicBezTo>
                    <a:pt x="5" y="5"/>
                    <a:pt x="5" y="4"/>
                    <a:pt x="5" y="3"/>
                  </a:cubicBezTo>
                  <a:cubicBezTo>
                    <a:pt x="5" y="2"/>
                    <a:pt x="5" y="1"/>
                    <a:pt x="4" y="2"/>
                  </a:cubicBezTo>
                  <a:cubicBezTo>
                    <a:pt x="2" y="5"/>
                    <a:pt x="1" y="11"/>
                    <a:pt x="1" y="16"/>
                  </a:cubicBezTo>
                  <a:cubicBezTo>
                    <a:pt x="1" y="17"/>
                    <a:pt x="1" y="18"/>
                    <a:pt x="1" y="19"/>
                  </a:cubicBezTo>
                  <a:cubicBezTo>
                    <a:pt x="1" y="19"/>
                    <a:pt x="2" y="20"/>
                    <a:pt x="3" y="20"/>
                  </a:cubicBezTo>
                  <a:cubicBezTo>
                    <a:pt x="4" y="20"/>
                    <a:pt x="5" y="18"/>
                    <a:pt x="7" y="17"/>
                  </a:cubicBezTo>
                  <a:cubicBezTo>
                    <a:pt x="9" y="14"/>
                    <a:pt x="11" y="12"/>
                    <a:pt x="12" y="9"/>
                  </a:cubicBezTo>
                  <a:cubicBezTo>
                    <a:pt x="13" y="10"/>
                    <a:pt x="13" y="10"/>
                    <a:pt x="13" y="10"/>
                  </a:cubicBezTo>
                  <a:cubicBezTo>
                    <a:pt x="8" y="11"/>
                    <a:pt x="5" y="14"/>
                    <a:pt x="3" y="17"/>
                  </a:cubicBezTo>
                  <a:cubicBezTo>
                    <a:pt x="2" y="19"/>
                    <a:pt x="1" y="21"/>
                    <a:pt x="1" y="21"/>
                  </a:cubicBezTo>
                  <a:cubicBezTo>
                    <a:pt x="1" y="21"/>
                    <a:pt x="1" y="19"/>
                    <a:pt x="3" y="17"/>
                  </a:cubicBezTo>
                  <a:cubicBezTo>
                    <a:pt x="4" y="14"/>
                    <a:pt x="7" y="10"/>
                    <a:pt x="13" y="9"/>
                  </a:cubicBezTo>
                  <a:cubicBezTo>
                    <a:pt x="13" y="9"/>
                    <a:pt x="13" y="9"/>
                    <a:pt x="13" y="9"/>
                  </a:cubicBezTo>
                  <a:cubicBezTo>
                    <a:pt x="13" y="9"/>
                    <a:pt x="13" y="9"/>
                    <a:pt x="13" y="9"/>
                  </a:cubicBezTo>
                  <a:cubicBezTo>
                    <a:pt x="12" y="12"/>
                    <a:pt x="10" y="15"/>
                    <a:pt x="7" y="18"/>
                  </a:cubicBezTo>
                  <a:cubicBezTo>
                    <a:pt x="7" y="18"/>
                    <a:pt x="6" y="19"/>
                    <a:pt x="5" y="19"/>
                  </a:cubicBezTo>
                  <a:cubicBezTo>
                    <a:pt x="5" y="20"/>
                    <a:pt x="4" y="21"/>
                    <a:pt x="3" y="21"/>
                  </a:cubicBezTo>
                  <a:cubicBezTo>
                    <a:pt x="1" y="21"/>
                    <a:pt x="0" y="20"/>
                    <a:pt x="0" y="19"/>
                  </a:cubicBezTo>
                  <a:cubicBezTo>
                    <a:pt x="0" y="18"/>
                    <a:pt x="0" y="17"/>
                    <a:pt x="0" y="16"/>
                  </a:cubicBezTo>
                  <a:cubicBezTo>
                    <a:pt x="0" y="13"/>
                    <a:pt x="1" y="11"/>
                    <a:pt x="1" y="8"/>
                  </a:cubicBezTo>
                  <a:cubicBezTo>
                    <a:pt x="1" y="7"/>
                    <a:pt x="2" y="6"/>
                    <a:pt x="2" y="4"/>
                  </a:cubicBezTo>
                  <a:cubicBezTo>
                    <a:pt x="3" y="3"/>
                    <a:pt x="3" y="2"/>
                    <a:pt x="4" y="1"/>
                  </a:cubicBezTo>
                  <a:cubicBezTo>
                    <a:pt x="4" y="0"/>
                    <a:pt x="5" y="1"/>
                    <a:pt x="6" y="1"/>
                  </a:cubicBezTo>
                  <a:cubicBezTo>
                    <a:pt x="6" y="2"/>
                    <a:pt x="6" y="3"/>
                    <a:pt x="6" y="3"/>
                  </a:cubicBezTo>
                  <a:cubicBezTo>
                    <a:pt x="6" y="4"/>
                    <a:pt x="6" y="5"/>
                    <a:pt x="6" y="6"/>
                  </a:cubicBezTo>
                  <a:cubicBezTo>
                    <a:pt x="6" y="8"/>
                    <a:pt x="6" y="10"/>
                    <a:pt x="5" y="12"/>
                  </a:cubicBezTo>
                  <a:cubicBezTo>
                    <a:pt x="4" y="15"/>
                    <a:pt x="3" y="18"/>
                    <a:pt x="2" y="20"/>
                  </a:cubicBezTo>
                  <a:cubicBezTo>
                    <a:pt x="1" y="22"/>
                    <a:pt x="1" y="22"/>
                    <a:pt x="1" y="2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ïŝļiḍe">
              <a:extLst>
                <a:ext uri="{FF2B5EF4-FFF2-40B4-BE49-F238E27FC236}">
                  <a16:creationId xmlns:a16="http://schemas.microsoft.com/office/drawing/2014/main" id="{82D95925-BCD2-4188-B464-D740A91BFB99}"/>
                </a:ext>
              </a:extLst>
            </p:cNvPr>
            <p:cNvSpPr/>
            <p:nvPr/>
          </p:nvSpPr>
          <p:spPr bwMode="auto">
            <a:xfrm>
              <a:off x="3201988" y="3533775"/>
              <a:ext cx="1071563" cy="1524000"/>
            </a:xfrm>
            <a:custGeom>
              <a:avLst/>
              <a:gdLst>
                <a:gd name="T0" fmla="*/ 12 w 226"/>
                <a:gd name="T1" fmla="*/ 0 h 321"/>
                <a:gd name="T2" fmla="*/ 2 w 226"/>
                <a:gd name="T3" fmla="*/ 48 h 321"/>
                <a:gd name="T4" fmla="*/ 40 w 226"/>
                <a:gd name="T5" fmla="*/ 321 h 321"/>
                <a:gd name="T6" fmla="*/ 87 w 226"/>
                <a:gd name="T7" fmla="*/ 321 h 321"/>
                <a:gd name="T8" fmla="*/ 55 w 226"/>
                <a:gd name="T9" fmla="*/ 56 h 321"/>
                <a:gd name="T10" fmla="*/ 174 w 226"/>
                <a:gd name="T11" fmla="*/ 314 h 321"/>
                <a:gd name="T12" fmla="*/ 226 w 226"/>
                <a:gd name="T13" fmla="*/ 314 h 321"/>
                <a:gd name="T14" fmla="*/ 96 w 226"/>
                <a:gd name="T15" fmla="*/ 35 h 321"/>
                <a:gd name="T16" fmla="*/ 12 w 226"/>
                <a:gd name="T1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321">
                  <a:moveTo>
                    <a:pt x="12" y="0"/>
                  </a:moveTo>
                  <a:cubicBezTo>
                    <a:pt x="12" y="0"/>
                    <a:pt x="0" y="17"/>
                    <a:pt x="2" y="48"/>
                  </a:cubicBezTo>
                  <a:cubicBezTo>
                    <a:pt x="3" y="78"/>
                    <a:pt x="40" y="321"/>
                    <a:pt x="40" y="321"/>
                  </a:cubicBezTo>
                  <a:cubicBezTo>
                    <a:pt x="87" y="321"/>
                    <a:pt x="87" y="321"/>
                    <a:pt x="87" y="321"/>
                  </a:cubicBezTo>
                  <a:cubicBezTo>
                    <a:pt x="87" y="321"/>
                    <a:pt x="42" y="54"/>
                    <a:pt x="55" y="56"/>
                  </a:cubicBezTo>
                  <a:cubicBezTo>
                    <a:pt x="67" y="59"/>
                    <a:pt x="174" y="314"/>
                    <a:pt x="174" y="314"/>
                  </a:cubicBezTo>
                  <a:cubicBezTo>
                    <a:pt x="174" y="314"/>
                    <a:pt x="226" y="317"/>
                    <a:pt x="226" y="314"/>
                  </a:cubicBezTo>
                  <a:cubicBezTo>
                    <a:pt x="226" y="311"/>
                    <a:pt x="113" y="48"/>
                    <a:pt x="96" y="35"/>
                  </a:cubicBezTo>
                  <a:lnTo>
                    <a:pt x="12" y="0"/>
                  </a:lnTo>
                  <a:close/>
                </a:path>
              </a:pathLst>
            </a:custGeom>
            <a:solidFill>
              <a:srgbClr val="4228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ï$líḍè">
              <a:extLst>
                <a:ext uri="{FF2B5EF4-FFF2-40B4-BE49-F238E27FC236}">
                  <a16:creationId xmlns:a16="http://schemas.microsoft.com/office/drawing/2014/main" id="{B167AEDC-8CC0-415B-9085-7B4A5371D8F6}"/>
                </a:ext>
              </a:extLst>
            </p:cNvPr>
            <p:cNvSpPr/>
            <p:nvPr/>
          </p:nvSpPr>
          <p:spPr bwMode="auto">
            <a:xfrm>
              <a:off x="3676651" y="2825750"/>
              <a:ext cx="407988" cy="479425"/>
            </a:xfrm>
            <a:custGeom>
              <a:avLst/>
              <a:gdLst>
                <a:gd name="T0" fmla="*/ 46 w 86"/>
                <a:gd name="T1" fmla="*/ 10 h 101"/>
                <a:gd name="T2" fmla="*/ 51 w 86"/>
                <a:gd name="T3" fmla="*/ 26 h 101"/>
                <a:gd name="T4" fmla="*/ 65 w 86"/>
                <a:gd name="T5" fmla="*/ 35 h 101"/>
                <a:gd name="T6" fmla="*/ 80 w 86"/>
                <a:gd name="T7" fmla="*/ 45 h 101"/>
                <a:gd name="T8" fmla="*/ 85 w 86"/>
                <a:gd name="T9" fmla="*/ 63 h 101"/>
                <a:gd name="T10" fmla="*/ 82 w 86"/>
                <a:gd name="T11" fmla="*/ 86 h 101"/>
                <a:gd name="T12" fmla="*/ 67 w 86"/>
                <a:gd name="T13" fmla="*/ 99 h 101"/>
                <a:gd name="T14" fmla="*/ 44 w 86"/>
                <a:gd name="T15" fmla="*/ 97 h 101"/>
                <a:gd name="T16" fmla="*/ 14 w 86"/>
                <a:gd name="T17" fmla="*/ 81 h 101"/>
                <a:gd name="T18" fmla="*/ 4 w 86"/>
                <a:gd name="T19" fmla="*/ 57 h 101"/>
                <a:gd name="T20" fmla="*/ 2 w 86"/>
                <a:gd name="T21" fmla="*/ 27 h 101"/>
                <a:gd name="T22" fmla="*/ 19 w 86"/>
                <a:gd name="T23" fmla="*/ 4 h 101"/>
                <a:gd name="T24" fmla="*/ 45 w 86"/>
                <a:gd name="T25"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101">
                  <a:moveTo>
                    <a:pt x="46" y="10"/>
                  </a:moveTo>
                  <a:cubicBezTo>
                    <a:pt x="44" y="15"/>
                    <a:pt x="46" y="22"/>
                    <a:pt x="51" y="26"/>
                  </a:cubicBezTo>
                  <a:cubicBezTo>
                    <a:pt x="55" y="30"/>
                    <a:pt x="60" y="32"/>
                    <a:pt x="65" y="35"/>
                  </a:cubicBezTo>
                  <a:cubicBezTo>
                    <a:pt x="71" y="37"/>
                    <a:pt x="76" y="40"/>
                    <a:pt x="80" y="45"/>
                  </a:cubicBezTo>
                  <a:cubicBezTo>
                    <a:pt x="84" y="50"/>
                    <a:pt x="85" y="57"/>
                    <a:pt x="85" y="63"/>
                  </a:cubicBezTo>
                  <a:cubicBezTo>
                    <a:pt x="86" y="70"/>
                    <a:pt x="85" y="79"/>
                    <a:pt x="82" y="86"/>
                  </a:cubicBezTo>
                  <a:cubicBezTo>
                    <a:pt x="80" y="93"/>
                    <a:pt x="74" y="97"/>
                    <a:pt x="67" y="99"/>
                  </a:cubicBezTo>
                  <a:cubicBezTo>
                    <a:pt x="60" y="101"/>
                    <a:pt x="52" y="99"/>
                    <a:pt x="44" y="97"/>
                  </a:cubicBezTo>
                  <a:cubicBezTo>
                    <a:pt x="33" y="94"/>
                    <a:pt x="21" y="90"/>
                    <a:pt x="14" y="81"/>
                  </a:cubicBezTo>
                  <a:cubicBezTo>
                    <a:pt x="8" y="74"/>
                    <a:pt x="6" y="66"/>
                    <a:pt x="4" y="57"/>
                  </a:cubicBezTo>
                  <a:cubicBezTo>
                    <a:pt x="2" y="47"/>
                    <a:pt x="0" y="37"/>
                    <a:pt x="2" y="27"/>
                  </a:cubicBezTo>
                  <a:cubicBezTo>
                    <a:pt x="4" y="18"/>
                    <a:pt x="10" y="8"/>
                    <a:pt x="19" y="4"/>
                  </a:cubicBezTo>
                  <a:cubicBezTo>
                    <a:pt x="29" y="0"/>
                    <a:pt x="41" y="3"/>
                    <a:pt x="45" y="12"/>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ïṡḷîḋê">
              <a:extLst>
                <a:ext uri="{FF2B5EF4-FFF2-40B4-BE49-F238E27FC236}">
                  <a16:creationId xmlns:a16="http://schemas.microsoft.com/office/drawing/2014/main" id="{C6DBB0A8-798E-4D73-A3CE-C457CF96EF21}"/>
                </a:ext>
              </a:extLst>
            </p:cNvPr>
            <p:cNvSpPr/>
            <p:nvPr/>
          </p:nvSpPr>
          <p:spPr bwMode="auto">
            <a:xfrm>
              <a:off x="5664201" y="4017963"/>
              <a:ext cx="293688" cy="1049338"/>
            </a:xfrm>
            <a:custGeom>
              <a:avLst/>
              <a:gdLst>
                <a:gd name="T0" fmla="*/ 0 w 185"/>
                <a:gd name="T1" fmla="*/ 15 h 661"/>
                <a:gd name="T2" fmla="*/ 155 w 185"/>
                <a:gd name="T3" fmla="*/ 661 h 661"/>
                <a:gd name="T4" fmla="*/ 185 w 185"/>
                <a:gd name="T5" fmla="*/ 658 h 661"/>
                <a:gd name="T6" fmla="*/ 72 w 185"/>
                <a:gd name="T7" fmla="*/ 0 h 661"/>
                <a:gd name="T8" fmla="*/ 0 w 185"/>
                <a:gd name="T9" fmla="*/ 15 h 661"/>
              </a:gdLst>
              <a:ahLst/>
              <a:cxnLst>
                <a:cxn ang="0">
                  <a:pos x="T0" y="T1"/>
                </a:cxn>
                <a:cxn ang="0">
                  <a:pos x="T2" y="T3"/>
                </a:cxn>
                <a:cxn ang="0">
                  <a:pos x="T4" y="T5"/>
                </a:cxn>
                <a:cxn ang="0">
                  <a:pos x="T6" y="T7"/>
                </a:cxn>
                <a:cxn ang="0">
                  <a:pos x="T8" y="T9"/>
                </a:cxn>
              </a:cxnLst>
              <a:rect l="0" t="0" r="r" b="b"/>
              <a:pathLst>
                <a:path w="185" h="661">
                  <a:moveTo>
                    <a:pt x="0" y="15"/>
                  </a:moveTo>
                  <a:lnTo>
                    <a:pt x="155" y="661"/>
                  </a:lnTo>
                  <a:lnTo>
                    <a:pt x="185" y="658"/>
                  </a:lnTo>
                  <a:lnTo>
                    <a:pt x="72" y="0"/>
                  </a:lnTo>
                  <a:lnTo>
                    <a:pt x="0" y="15"/>
                  </a:lnTo>
                  <a:close/>
                </a:path>
              </a:pathLst>
            </a:custGeom>
            <a:solidFill>
              <a:srgbClr val="DFE2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ļïďè">
              <a:extLst>
                <a:ext uri="{FF2B5EF4-FFF2-40B4-BE49-F238E27FC236}">
                  <a16:creationId xmlns:a16="http://schemas.microsoft.com/office/drawing/2014/main" id="{56CF199E-657A-43E9-83E0-C3BA6C2EF52D}"/>
                </a:ext>
              </a:extLst>
            </p:cNvPr>
            <p:cNvSpPr/>
            <p:nvPr/>
          </p:nvSpPr>
          <p:spPr bwMode="auto">
            <a:xfrm>
              <a:off x="3557588" y="4041775"/>
              <a:ext cx="284163" cy="1111250"/>
            </a:xfrm>
            <a:custGeom>
              <a:avLst/>
              <a:gdLst>
                <a:gd name="T0" fmla="*/ 111 w 179"/>
                <a:gd name="T1" fmla="*/ 3 h 700"/>
                <a:gd name="T2" fmla="*/ 0 w 179"/>
                <a:gd name="T3" fmla="*/ 691 h 700"/>
                <a:gd name="T4" fmla="*/ 27 w 179"/>
                <a:gd name="T5" fmla="*/ 700 h 700"/>
                <a:gd name="T6" fmla="*/ 179 w 179"/>
                <a:gd name="T7" fmla="*/ 0 h 700"/>
                <a:gd name="T8" fmla="*/ 111 w 179"/>
                <a:gd name="T9" fmla="*/ 3 h 700"/>
              </a:gdLst>
              <a:ahLst/>
              <a:cxnLst>
                <a:cxn ang="0">
                  <a:pos x="T0" y="T1"/>
                </a:cxn>
                <a:cxn ang="0">
                  <a:pos x="T2" y="T3"/>
                </a:cxn>
                <a:cxn ang="0">
                  <a:pos x="T4" y="T5"/>
                </a:cxn>
                <a:cxn ang="0">
                  <a:pos x="T6" y="T7"/>
                </a:cxn>
                <a:cxn ang="0">
                  <a:pos x="T8" y="T9"/>
                </a:cxn>
              </a:cxnLst>
              <a:rect l="0" t="0" r="r" b="b"/>
              <a:pathLst>
                <a:path w="179" h="700">
                  <a:moveTo>
                    <a:pt x="111" y="3"/>
                  </a:moveTo>
                  <a:lnTo>
                    <a:pt x="0" y="691"/>
                  </a:lnTo>
                  <a:lnTo>
                    <a:pt x="27" y="700"/>
                  </a:lnTo>
                  <a:lnTo>
                    <a:pt x="179" y="0"/>
                  </a:lnTo>
                  <a:lnTo>
                    <a:pt x="111" y="3"/>
                  </a:lnTo>
                  <a:close/>
                </a:path>
              </a:pathLst>
            </a:custGeom>
            <a:solidFill>
              <a:srgbClr val="DFE2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iSļïḓè">
              <a:extLst>
                <a:ext uri="{FF2B5EF4-FFF2-40B4-BE49-F238E27FC236}">
                  <a16:creationId xmlns:a16="http://schemas.microsoft.com/office/drawing/2014/main" id="{1F1D9E41-FE2F-4FD9-ADA3-F44230BC50D5}"/>
                </a:ext>
              </a:extLst>
            </p:cNvPr>
            <p:cNvSpPr/>
            <p:nvPr/>
          </p:nvSpPr>
          <p:spPr bwMode="auto">
            <a:xfrm>
              <a:off x="4695826" y="3224213"/>
              <a:ext cx="815975" cy="708025"/>
            </a:xfrm>
            <a:custGeom>
              <a:avLst/>
              <a:gdLst>
                <a:gd name="T0" fmla="*/ 0 w 172"/>
                <a:gd name="T1" fmla="*/ 49 h 149"/>
                <a:gd name="T2" fmla="*/ 28 w 172"/>
                <a:gd name="T3" fmla="*/ 16 h 149"/>
                <a:gd name="T4" fmla="*/ 74 w 172"/>
                <a:gd name="T5" fmla="*/ 3 h 149"/>
                <a:gd name="T6" fmla="*/ 158 w 172"/>
                <a:gd name="T7" fmla="*/ 43 h 149"/>
                <a:gd name="T8" fmla="*/ 172 w 172"/>
                <a:gd name="T9" fmla="*/ 81 h 149"/>
                <a:gd name="T10" fmla="*/ 135 w 172"/>
                <a:gd name="T11" fmla="*/ 89 h 149"/>
                <a:gd name="T12" fmla="*/ 122 w 172"/>
                <a:gd name="T13" fmla="*/ 62 h 149"/>
                <a:gd name="T14" fmla="*/ 122 w 172"/>
                <a:gd name="T15" fmla="*/ 100 h 149"/>
                <a:gd name="T16" fmla="*/ 131 w 172"/>
                <a:gd name="T17" fmla="*/ 139 h 149"/>
                <a:gd name="T18" fmla="*/ 32 w 172"/>
                <a:gd name="T19" fmla="*/ 149 h 149"/>
                <a:gd name="T20" fmla="*/ 38 w 172"/>
                <a:gd name="T21" fmla="*/ 62 h 149"/>
                <a:gd name="T22" fmla="*/ 27 w 172"/>
                <a:gd name="T23" fmla="*/ 72 h 149"/>
                <a:gd name="T24" fmla="*/ 0 w 172"/>
                <a:gd name="T25" fmla="*/ 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49">
                  <a:moveTo>
                    <a:pt x="0" y="49"/>
                  </a:moveTo>
                  <a:cubicBezTo>
                    <a:pt x="0" y="49"/>
                    <a:pt x="22" y="21"/>
                    <a:pt x="28" y="16"/>
                  </a:cubicBezTo>
                  <a:cubicBezTo>
                    <a:pt x="34" y="12"/>
                    <a:pt x="50" y="0"/>
                    <a:pt x="74" y="3"/>
                  </a:cubicBezTo>
                  <a:cubicBezTo>
                    <a:pt x="98" y="6"/>
                    <a:pt x="142" y="3"/>
                    <a:pt x="158" y="43"/>
                  </a:cubicBezTo>
                  <a:cubicBezTo>
                    <a:pt x="169" y="68"/>
                    <a:pt x="172" y="81"/>
                    <a:pt x="172" y="81"/>
                  </a:cubicBezTo>
                  <a:cubicBezTo>
                    <a:pt x="172" y="81"/>
                    <a:pt x="150" y="91"/>
                    <a:pt x="135" y="89"/>
                  </a:cubicBezTo>
                  <a:cubicBezTo>
                    <a:pt x="122" y="62"/>
                    <a:pt x="122" y="62"/>
                    <a:pt x="122" y="62"/>
                  </a:cubicBezTo>
                  <a:cubicBezTo>
                    <a:pt x="122" y="62"/>
                    <a:pt x="115" y="64"/>
                    <a:pt x="122" y="100"/>
                  </a:cubicBezTo>
                  <a:cubicBezTo>
                    <a:pt x="131" y="139"/>
                    <a:pt x="131" y="139"/>
                    <a:pt x="131" y="139"/>
                  </a:cubicBezTo>
                  <a:cubicBezTo>
                    <a:pt x="32" y="149"/>
                    <a:pt x="32" y="149"/>
                    <a:pt x="32" y="149"/>
                  </a:cubicBezTo>
                  <a:cubicBezTo>
                    <a:pt x="38" y="62"/>
                    <a:pt x="38" y="62"/>
                    <a:pt x="38" y="62"/>
                  </a:cubicBezTo>
                  <a:cubicBezTo>
                    <a:pt x="27" y="72"/>
                    <a:pt x="27" y="72"/>
                    <a:pt x="27" y="72"/>
                  </a:cubicBezTo>
                  <a:lnTo>
                    <a:pt x="0" y="49"/>
                  </a:lnTo>
                  <a:close/>
                </a:path>
              </a:pathLst>
            </a:custGeom>
            <a:solidFill>
              <a:srgbClr val="F8C4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îSlîḓè">
              <a:extLst>
                <a:ext uri="{FF2B5EF4-FFF2-40B4-BE49-F238E27FC236}">
                  <a16:creationId xmlns:a16="http://schemas.microsoft.com/office/drawing/2014/main" id="{BCE28A1C-9ECB-4A68-AF32-DE5EDBF64B2B}"/>
                </a:ext>
              </a:extLst>
            </p:cNvPr>
            <p:cNvSpPr/>
            <p:nvPr/>
          </p:nvSpPr>
          <p:spPr bwMode="auto">
            <a:xfrm>
              <a:off x="4772026" y="4089400"/>
              <a:ext cx="650875" cy="52388"/>
            </a:xfrm>
            <a:prstGeom prst="rect">
              <a:avLst/>
            </a:prstGeom>
            <a:solidFill>
              <a:srgbClr val="AFB7B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6" name="ïṥ1íďé">
              <a:extLst>
                <a:ext uri="{FF2B5EF4-FFF2-40B4-BE49-F238E27FC236}">
                  <a16:creationId xmlns:a16="http://schemas.microsoft.com/office/drawing/2014/main" id="{58B58B4A-01E8-4D46-8932-59D6302366E0}"/>
                </a:ext>
              </a:extLst>
            </p:cNvPr>
            <p:cNvSpPr/>
            <p:nvPr/>
          </p:nvSpPr>
          <p:spPr bwMode="auto">
            <a:xfrm>
              <a:off x="5038726" y="3562350"/>
              <a:ext cx="458788" cy="312738"/>
            </a:xfrm>
            <a:custGeom>
              <a:avLst/>
              <a:gdLst>
                <a:gd name="T0" fmla="*/ 63 w 97"/>
                <a:gd name="T1" fmla="*/ 10 h 66"/>
                <a:gd name="T2" fmla="*/ 68 w 97"/>
                <a:gd name="T3" fmla="*/ 32 h 66"/>
                <a:gd name="T4" fmla="*/ 2 w 97"/>
                <a:gd name="T5" fmla="*/ 35 h 66"/>
                <a:gd name="T6" fmla="*/ 0 w 97"/>
                <a:gd name="T7" fmla="*/ 54 h 66"/>
                <a:gd name="T8" fmla="*/ 96 w 97"/>
                <a:gd name="T9" fmla="*/ 50 h 66"/>
                <a:gd name="T10" fmla="*/ 90 w 97"/>
                <a:gd name="T11" fmla="*/ 0 h 66"/>
                <a:gd name="T12" fmla="*/ 63 w 97"/>
                <a:gd name="T13" fmla="*/ 10 h 66"/>
              </a:gdLst>
              <a:ahLst/>
              <a:cxnLst>
                <a:cxn ang="0">
                  <a:pos x="T0" y="T1"/>
                </a:cxn>
                <a:cxn ang="0">
                  <a:pos x="T2" y="T3"/>
                </a:cxn>
                <a:cxn ang="0">
                  <a:pos x="T4" y="T5"/>
                </a:cxn>
                <a:cxn ang="0">
                  <a:pos x="T6" y="T7"/>
                </a:cxn>
                <a:cxn ang="0">
                  <a:pos x="T8" y="T9"/>
                </a:cxn>
                <a:cxn ang="0">
                  <a:pos x="T10" y="T11"/>
                </a:cxn>
                <a:cxn ang="0">
                  <a:pos x="T12" y="T13"/>
                </a:cxn>
              </a:cxnLst>
              <a:rect l="0" t="0" r="r" b="b"/>
              <a:pathLst>
                <a:path w="97" h="66">
                  <a:moveTo>
                    <a:pt x="63" y="10"/>
                  </a:moveTo>
                  <a:cubicBezTo>
                    <a:pt x="63" y="12"/>
                    <a:pt x="68" y="32"/>
                    <a:pt x="68" y="32"/>
                  </a:cubicBezTo>
                  <a:cubicBezTo>
                    <a:pt x="2" y="35"/>
                    <a:pt x="2" y="35"/>
                    <a:pt x="2" y="35"/>
                  </a:cubicBezTo>
                  <a:cubicBezTo>
                    <a:pt x="0" y="54"/>
                    <a:pt x="0" y="54"/>
                    <a:pt x="0" y="54"/>
                  </a:cubicBezTo>
                  <a:cubicBezTo>
                    <a:pt x="0" y="54"/>
                    <a:pt x="96" y="66"/>
                    <a:pt x="96" y="50"/>
                  </a:cubicBezTo>
                  <a:cubicBezTo>
                    <a:pt x="97" y="25"/>
                    <a:pt x="90" y="0"/>
                    <a:pt x="90" y="0"/>
                  </a:cubicBezTo>
                  <a:lnTo>
                    <a:pt x="63" y="10"/>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iṧlîḋè">
              <a:extLst>
                <a:ext uri="{FF2B5EF4-FFF2-40B4-BE49-F238E27FC236}">
                  <a16:creationId xmlns:a16="http://schemas.microsoft.com/office/drawing/2014/main" id="{EFD968DD-AE27-4920-BD51-616E79314565}"/>
                </a:ext>
              </a:extLst>
            </p:cNvPr>
            <p:cNvSpPr/>
            <p:nvPr/>
          </p:nvSpPr>
          <p:spPr bwMode="auto">
            <a:xfrm>
              <a:off x="4578351" y="3433763"/>
              <a:ext cx="460375" cy="417513"/>
            </a:xfrm>
            <a:custGeom>
              <a:avLst/>
              <a:gdLst>
                <a:gd name="T0" fmla="*/ 54 w 97"/>
                <a:gd name="T1" fmla="*/ 21 h 88"/>
                <a:gd name="T2" fmla="*/ 39 w 97"/>
                <a:gd name="T3" fmla="*/ 38 h 88"/>
                <a:gd name="T4" fmla="*/ 97 w 97"/>
                <a:gd name="T5" fmla="*/ 70 h 88"/>
                <a:gd name="T6" fmla="*/ 91 w 97"/>
                <a:gd name="T7" fmla="*/ 88 h 88"/>
                <a:gd name="T8" fmla="*/ 7 w 97"/>
                <a:gd name="T9" fmla="*/ 41 h 88"/>
                <a:gd name="T10" fmla="*/ 35 w 97"/>
                <a:gd name="T11" fmla="*/ 0 h 88"/>
                <a:gd name="T12" fmla="*/ 54 w 97"/>
                <a:gd name="T13" fmla="*/ 21 h 88"/>
              </a:gdLst>
              <a:ahLst/>
              <a:cxnLst>
                <a:cxn ang="0">
                  <a:pos x="T0" y="T1"/>
                </a:cxn>
                <a:cxn ang="0">
                  <a:pos x="T2" y="T3"/>
                </a:cxn>
                <a:cxn ang="0">
                  <a:pos x="T4" y="T5"/>
                </a:cxn>
                <a:cxn ang="0">
                  <a:pos x="T6" y="T7"/>
                </a:cxn>
                <a:cxn ang="0">
                  <a:pos x="T8" y="T9"/>
                </a:cxn>
                <a:cxn ang="0">
                  <a:pos x="T10" y="T11"/>
                </a:cxn>
                <a:cxn ang="0">
                  <a:pos x="T12" y="T13"/>
                </a:cxn>
              </a:cxnLst>
              <a:rect l="0" t="0" r="r" b="b"/>
              <a:pathLst>
                <a:path w="97" h="88">
                  <a:moveTo>
                    <a:pt x="54" y="21"/>
                  </a:moveTo>
                  <a:cubicBezTo>
                    <a:pt x="53" y="22"/>
                    <a:pt x="39" y="38"/>
                    <a:pt x="39" y="38"/>
                  </a:cubicBezTo>
                  <a:cubicBezTo>
                    <a:pt x="97" y="70"/>
                    <a:pt x="97" y="70"/>
                    <a:pt x="97" y="70"/>
                  </a:cubicBezTo>
                  <a:cubicBezTo>
                    <a:pt x="91" y="88"/>
                    <a:pt x="91" y="88"/>
                    <a:pt x="91" y="88"/>
                  </a:cubicBezTo>
                  <a:cubicBezTo>
                    <a:pt x="91" y="88"/>
                    <a:pt x="0" y="56"/>
                    <a:pt x="7" y="41"/>
                  </a:cubicBezTo>
                  <a:cubicBezTo>
                    <a:pt x="18" y="19"/>
                    <a:pt x="35" y="0"/>
                    <a:pt x="35" y="0"/>
                  </a:cubicBezTo>
                  <a:lnTo>
                    <a:pt x="54" y="21"/>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íṣ1iďe">
              <a:extLst>
                <a:ext uri="{FF2B5EF4-FFF2-40B4-BE49-F238E27FC236}">
                  <a16:creationId xmlns:a16="http://schemas.microsoft.com/office/drawing/2014/main" id="{CD8486D2-6706-4E37-9620-099B3A746F17}"/>
                </a:ext>
              </a:extLst>
            </p:cNvPr>
            <p:cNvSpPr/>
            <p:nvPr/>
          </p:nvSpPr>
          <p:spPr bwMode="auto">
            <a:xfrm>
              <a:off x="4824413" y="3984625"/>
              <a:ext cx="546100" cy="133350"/>
            </a:xfrm>
            <a:custGeom>
              <a:avLst/>
              <a:gdLst>
                <a:gd name="T0" fmla="*/ 5 w 115"/>
                <a:gd name="T1" fmla="*/ 0 h 28"/>
                <a:gd name="T2" fmla="*/ 26 w 115"/>
                <a:gd name="T3" fmla="*/ 24 h 28"/>
                <a:gd name="T4" fmla="*/ 105 w 115"/>
                <a:gd name="T5" fmla="*/ 21 h 28"/>
                <a:gd name="T6" fmla="*/ 115 w 115"/>
                <a:gd name="T7" fmla="*/ 0 h 28"/>
                <a:gd name="T8" fmla="*/ 5 w 115"/>
                <a:gd name="T9" fmla="*/ 0 h 28"/>
              </a:gdLst>
              <a:ahLst/>
              <a:cxnLst>
                <a:cxn ang="0">
                  <a:pos x="T0" y="T1"/>
                </a:cxn>
                <a:cxn ang="0">
                  <a:pos x="T2" y="T3"/>
                </a:cxn>
                <a:cxn ang="0">
                  <a:pos x="T4" y="T5"/>
                </a:cxn>
                <a:cxn ang="0">
                  <a:pos x="T6" y="T7"/>
                </a:cxn>
                <a:cxn ang="0">
                  <a:pos x="T8" y="T9"/>
                </a:cxn>
              </a:cxnLst>
              <a:rect l="0" t="0" r="r" b="b"/>
              <a:pathLst>
                <a:path w="115" h="28">
                  <a:moveTo>
                    <a:pt x="5" y="0"/>
                  </a:moveTo>
                  <a:cubicBezTo>
                    <a:pt x="5" y="0"/>
                    <a:pt x="0" y="23"/>
                    <a:pt x="26" y="24"/>
                  </a:cubicBezTo>
                  <a:cubicBezTo>
                    <a:pt x="51" y="26"/>
                    <a:pt x="95" y="28"/>
                    <a:pt x="105" y="21"/>
                  </a:cubicBezTo>
                  <a:cubicBezTo>
                    <a:pt x="115" y="14"/>
                    <a:pt x="115" y="0"/>
                    <a:pt x="115" y="0"/>
                  </a:cubicBezTo>
                  <a:lnTo>
                    <a:pt x="5" y="0"/>
                  </a:lnTo>
                  <a:close/>
                </a:path>
              </a:pathLst>
            </a:custGeom>
            <a:solidFill>
              <a:srgbClr val="4FB2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ísḷidè">
              <a:extLst>
                <a:ext uri="{FF2B5EF4-FFF2-40B4-BE49-F238E27FC236}">
                  <a16:creationId xmlns:a16="http://schemas.microsoft.com/office/drawing/2014/main" id="{CA00A517-5E64-485A-A2B3-808C1D661817}"/>
                </a:ext>
              </a:extLst>
            </p:cNvPr>
            <p:cNvSpPr/>
            <p:nvPr/>
          </p:nvSpPr>
          <p:spPr bwMode="auto">
            <a:xfrm>
              <a:off x="4967288" y="2840038"/>
              <a:ext cx="222250" cy="465138"/>
            </a:xfrm>
            <a:custGeom>
              <a:avLst/>
              <a:gdLst>
                <a:gd name="T0" fmla="*/ 0 w 47"/>
                <a:gd name="T1" fmla="*/ 0 h 98"/>
                <a:gd name="T2" fmla="*/ 2 w 47"/>
                <a:gd name="T3" fmla="*/ 62 h 98"/>
                <a:gd name="T4" fmla="*/ 15 w 47"/>
                <a:gd name="T5" fmla="*/ 67 h 98"/>
                <a:gd name="T6" fmla="*/ 12 w 47"/>
                <a:gd name="T7" fmla="*/ 95 h 98"/>
                <a:gd name="T8" fmla="*/ 39 w 47"/>
                <a:gd name="T9" fmla="*/ 98 h 98"/>
                <a:gd name="T10" fmla="*/ 47 w 47"/>
                <a:gd name="T11" fmla="*/ 15 h 98"/>
                <a:gd name="T12" fmla="*/ 0 w 47"/>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47" h="98">
                  <a:moveTo>
                    <a:pt x="0" y="0"/>
                  </a:moveTo>
                  <a:cubicBezTo>
                    <a:pt x="2" y="62"/>
                    <a:pt x="2" y="62"/>
                    <a:pt x="2" y="62"/>
                  </a:cubicBezTo>
                  <a:cubicBezTo>
                    <a:pt x="15" y="67"/>
                    <a:pt x="15" y="67"/>
                    <a:pt x="15" y="67"/>
                  </a:cubicBezTo>
                  <a:cubicBezTo>
                    <a:pt x="12" y="95"/>
                    <a:pt x="12" y="95"/>
                    <a:pt x="12" y="95"/>
                  </a:cubicBezTo>
                  <a:cubicBezTo>
                    <a:pt x="39" y="98"/>
                    <a:pt x="39" y="98"/>
                    <a:pt x="39" y="98"/>
                  </a:cubicBezTo>
                  <a:cubicBezTo>
                    <a:pt x="39" y="98"/>
                    <a:pt x="47" y="16"/>
                    <a:pt x="47" y="15"/>
                  </a:cubicBezTo>
                  <a:cubicBezTo>
                    <a:pt x="47" y="14"/>
                    <a:pt x="0" y="0"/>
                    <a:pt x="0" y="0"/>
                  </a:cubicBez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íšľîḓè">
              <a:extLst>
                <a:ext uri="{FF2B5EF4-FFF2-40B4-BE49-F238E27FC236}">
                  <a16:creationId xmlns:a16="http://schemas.microsoft.com/office/drawing/2014/main" id="{B6D205DB-A3CE-4F38-BB59-6BA9C1F3821F}"/>
                </a:ext>
              </a:extLst>
            </p:cNvPr>
            <p:cNvSpPr/>
            <p:nvPr/>
          </p:nvSpPr>
          <p:spPr bwMode="auto">
            <a:xfrm>
              <a:off x="4986338" y="2954338"/>
              <a:ext cx="47625" cy="19050"/>
            </a:xfrm>
            <a:custGeom>
              <a:avLst/>
              <a:gdLst>
                <a:gd name="T0" fmla="*/ 10 w 10"/>
                <a:gd name="T1" fmla="*/ 1 h 4"/>
                <a:gd name="T2" fmla="*/ 5 w 10"/>
                <a:gd name="T3" fmla="*/ 2 h 4"/>
                <a:gd name="T4" fmla="*/ 0 w 10"/>
                <a:gd name="T5" fmla="*/ 4 h 4"/>
                <a:gd name="T6" fmla="*/ 4 w 10"/>
                <a:gd name="T7" fmla="*/ 1 h 4"/>
                <a:gd name="T8" fmla="*/ 10 w 10"/>
                <a:gd name="T9" fmla="*/ 1 h 4"/>
              </a:gdLst>
              <a:ahLst/>
              <a:cxnLst>
                <a:cxn ang="0">
                  <a:pos x="T0" y="T1"/>
                </a:cxn>
                <a:cxn ang="0">
                  <a:pos x="T2" y="T3"/>
                </a:cxn>
                <a:cxn ang="0">
                  <a:pos x="T4" y="T5"/>
                </a:cxn>
                <a:cxn ang="0">
                  <a:pos x="T6" y="T7"/>
                </a:cxn>
                <a:cxn ang="0">
                  <a:pos x="T8" y="T9"/>
                </a:cxn>
              </a:cxnLst>
              <a:rect l="0" t="0" r="r" b="b"/>
              <a:pathLst>
                <a:path w="10" h="4">
                  <a:moveTo>
                    <a:pt x="10" y="1"/>
                  </a:moveTo>
                  <a:cubicBezTo>
                    <a:pt x="10" y="1"/>
                    <a:pt x="7" y="1"/>
                    <a:pt x="5" y="2"/>
                  </a:cubicBezTo>
                  <a:cubicBezTo>
                    <a:pt x="2" y="3"/>
                    <a:pt x="0" y="4"/>
                    <a:pt x="0" y="4"/>
                  </a:cubicBezTo>
                  <a:cubicBezTo>
                    <a:pt x="0" y="4"/>
                    <a:pt x="1" y="2"/>
                    <a:pt x="4" y="1"/>
                  </a:cubicBezTo>
                  <a:cubicBezTo>
                    <a:pt x="7" y="0"/>
                    <a:pt x="10" y="1"/>
                    <a:pt x="1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i$ļíḓé">
              <a:extLst>
                <a:ext uri="{FF2B5EF4-FFF2-40B4-BE49-F238E27FC236}">
                  <a16:creationId xmlns:a16="http://schemas.microsoft.com/office/drawing/2014/main" id="{5927600E-C169-4F91-BD58-123E4F9E523D}"/>
                </a:ext>
              </a:extLst>
            </p:cNvPr>
            <p:cNvSpPr/>
            <p:nvPr/>
          </p:nvSpPr>
          <p:spPr bwMode="auto">
            <a:xfrm>
              <a:off x="5010151" y="3001963"/>
              <a:ext cx="14288" cy="14288"/>
            </a:xfrm>
            <a:prstGeom prst="ellipse">
              <a:avLst/>
            </a:pr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slïḓe">
              <a:extLst>
                <a:ext uri="{FF2B5EF4-FFF2-40B4-BE49-F238E27FC236}">
                  <a16:creationId xmlns:a16="http://schemas.microsoft.com/office/drawing/2014/main" id="{8C8D7B6B-76F3-40E3-A319-2E91005BCF57}"/>
                </a:ext>
              </a:extLst>
            </p:cNvPr>
            <p:cNvSpPr/>
            <p:nvPr/>
          </p:nvSpPr>
          <p:spPr bwMode="auto">
            <a:xfrm>
              <a:off x="5122863" y="3001963"/>
              <a:ext cx="14288" cy="14288"/>
            </a:xfrm>
            <a:prstGeom prst="ellipse">
              <a:avLst/>
            </a:pr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iṩḷíḍe">
              <a:extLst>
                <a:ext uri="{FF2B5EF4-FFF2-40B4-BE49-F238E27FC236}">
                  <a16:creationId xmlns:a16="http://schemas.microsoft.com/office/drawing/2014/main" id="{8A08668F-B3B5-4504-BE4C-7878A1A48BC4}"/>
                </a:ext>
              </a:extLst>
            </p:cNvPr>
            <p:cNvSpPr/>
            <p:nvPr/>
          </p:nvSpPr>
          <p:spPr bwMode="auto">
            <a:xfrm>
              <a:off x="5103813" y="2954338"/>
              <a:ext cx="42863" cy="14288"/>
            </a:xfrm>
            <a:custGeom>
              <a:avLst/>
              <a:gdLst>
                <a:gd name="T0" fmla="*/ 9 w 9"/>
                <a:gd name="T1" fmla="*/ 3 h 3"/>
                <a:gd name="T2" fmla="*/ 4 w 9"/>
                <a:gd name="T3" fmla="*/ 2 h 3"/>
                <a:gd name="T4" fmla="*/ 0 w 9"/>
                <a:gd name="T5" fmla="*/ 1 h 3"/>
                <a:gd name="T6" fmla="*/ 4 w 9"/>
                <a:gd name="T7" fmla="*/ 1 h 3"/>
                <a:gd name="T8" fmla="*/ 9 w 9"/>
                <a:gd name="T9" fmla="*/ 3 h 3"/>
              </a:gdLst>
              <a:ahLst/>
              <a:cxnLst>
                <a:cxn ang="0">
                  <a:pos x="T0" y="T1"/>
                </a:cxn>
                <a:cxn ang="0">
                  <a:pos x="T2" y="T3"/>
                </a:cxn>
                <a:cxn ang="0">
                  <a:pos x="T4" y="T5"/>
                </a:cxn>
                <a:cxn ang="0">
                  <a:pos x="T6" y="T7"/>
                </a:cxn>
                <a:cxn ang="0">
                  <a:pos x="T8" y="T9"/>
                </a:cxn>
              </a:cxnLst>
              <a:rect l="0" t="0" r="r" b="b"/>
              <a:pathLst>
                <a:path w="9" h="3">
                  <a:moveTo>
                    <a:pt x="9" y="3"/>
                  </a:moveTo>
                  <a:cubicBezTo>
                    <a:pt x="9" y="3"/>
                    <a:pt x="7" y="2"/>
                    <a:pt x="4" y="2"/>
                  </a:cubicBezTo>
                  <a:cubicBezTo>
                    <a:pt x="2" y="1"/>
                    <a:pt x="0" y="1"/>
                    <a:pt x="0" y="1"/>
                  </a:cubicBezTo>
                  <a:cubicBezTo>
                    <a:pt x="0" y="1"/>
                    <a:pt x="2" y="0"/>
                    <a:pt x="4" y="1"/>
                  </a:cubicBezTo>
                  <a:cubicBezTo>
                    <a:pt x="7" y="1"/>
                    <a:pt x="9" y="3"/>
                    <a:pt x="9" y="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íṥ1idé">
              <a:extLst>
                <a:ext uri="{FF2B5EF4-FFF2-40B4-BE49-F238E27FC236}">
                  <a16:creationId xmlns:a16="http://schemas.microsoft.com/office/drawing/2014/main" id="{54D495AC-165E-4C6A-A4CE-34089D95A8BD}"/>
                </a:ext>
              </a:extLst>
            </p:cNvPr>
            <p:cNvSpPr/>
            <p:nvPr/>
          </p:nvSpPr>
          <p:spPr bwMode="auto">
            <a:xfrm>
              <a:off x="4991101" y="3044825"/>
              <a:ext cx="47625" cy="9525"/>
            </a:xfrm>
            <a:custGeom>
              <a:avLst/>
              <a:gdLst>
                <a:gd name="T0" fmla="*/ 10 w 10"/>
                <a:gd name="T1" fmla="*/ 1 h 2"/>
                <a:gd name="T2" fmla="*/ 5 w 10"/>
                <a:gd name="T3" fmla="*/ 2 h 2"/>
                <a:gd name="T4" fmla="*/ 0 w 10"/>
                <a:gd name="T5" fmla="*/ 1 h 2"/>
                <a:gd name="T6" fmla="*/ 5 w 10"/>
                <a:gd name="T7" fmla="*/ 0 h 2"/>
                <a:gd name="T8" fmla="*/ 10 w 10"/>
                <a:gd name="T9" fmla="*/ 1 h 2"/>
              </a:gdLst>
              <a:ahLst/>
              <a:cxnLst>
                <a:cxn ang="0">
                  <a:pos x="T0" y="T1"/>
                </a:cxn>
                <a:cxn ang="0">
                  <a:pos x="T2" y="T3"/>
                </a:cxn>
                <a:cxn ang="0">
                  <a:pos x="T4" y="T5"/>
                </a:cxn>
                <a:cxn ang="0">
                  <a:pos x="T6" y="T7"/>
                </a:cxn>
                <a:cxn ang="0">
                  <a:pos x="T8" y="T9"/>
                </a:cxn>
              </a:cxnLst>
              <a:rect l="0" t="0" r="r" b="b"/>
              <a:pathLst>
                <a:path w="10" h="2">
                  <a:moveTo>
                    <a:pt x="10" y="1"/>
                  </a:moveTo>
                  <a:cubicBezTo>
                    <a:pt x="10" y="1"/>
                    <a:pt x="8" y="2"/>
                    <a:pt x="5" y="2"/>
                  </a:cubicBezTo>
                  <a:cubicBezTo>
                    <a:pt x="2" y="2"/>
                    <a:pt x="0" y="2"/>
                    <a:pt x="0" y="1"/>
                  </a:cubicBezTo>
                  <a:cubicBezTo>
                    <a:pt x="0" y="0"/>
                    <a:pt x="2" y="0"/>
                    <a:pt x="5" y="0"/>
                  </a:cubicBezTo>
                  <a:cubicBezTo>
                    <a:pt x="8" y="0"/>
                    <a:pt x="10" y="0"/>
                    <a:pt x="10"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îṣľîďe">
              <a:extLst>
                <a:ext uri="{FF2B5EF4-FFF2-40B4-BE49-F238E27FC236}">
                  <a16:creationId xmlns:a16="http://schemas.microsoft.com/office/drawing/2014/main" id="{992AE81F-4ADA-48EF-9302-AC042F1DD220}"/>
                </a:ext>
              </a:extLst>
            </p:cNvPr>
            <p:cNvSpPr/>
            <p:nvPr/>
          </p:nvSpPr>
          <p:spPr bwMode="auto">
            <a:xfrm>
              <a:off x="5103813" y="3040063"/>
              <a:ext cx="42863" cy="9525"/>
            </a:xfrm>
            <a:prstGeom prst="ellipse">
              <a:avLst/>
            </a:pr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íṡ1iḍe">
              <a:extLst>
                <a:ext uri="{FF2B5EF4-FFF2-40B4-BE49-F238E27FC236}">
                  <a16:creationId xmlns:a16="http://schemas.microsoft.com/office/drawing/2014/main" id="{CE5B21E3-3B42-4268-92E1-146AB6A62B33}"/>
                </a:ext>
              </a:extLst>
            </p:cNvPr>
            <p:cNvSpPr/>
            <p:nvPr/>
          </p:nvSpPr>
          <p:spPr bwMode="auto">
            <a:xfrm>
              <a:off x="5094288" y="3095625"/>
              <a:ext cx="23813" cy="23813"/>
            </a:xfrm>
            <a:custGeom>
              <a:avLst/>
              <a:gdLst>
                <a:gd name="T0" fmla="*/ 5 w 5"/>
                <a:gd name="T1" fmla="*/ 0 h 5"/>
                <a:gd name="T2" fmla="*/ 4 w 5"/>
                <a:gd name="T3" fmla="*/ 4 h 5"/>
                <a:gd name="T4" fmla="*/ 1 w 5"/>
                <a:gd name="T5" fmla="*/ 4 h 5"/>
                <a:gd name="T6" fmla="*/ 2 w 5"/>
                <a:gd name="T7" fmla="*/ 2 h 5"/>
                <a:gd name="T8" fmla="*/ 5 w 5"/>
                <a:gd name="T9" fmla="*/ 0 h 5"/>
              </a:gdLst>
              <a:ahLst/>
              <a:cxnLst>
                <a:cxn ang="0">
                  <a:pos x="T0" y="T1"/>
                </a:cxn>
                <a:cxn ang="0">
                  <a:pos x="T2" y="T3"/>
                </a:cxn>
                <a:cxn ang="0">
                  <a:pos x="T4" y="T5"/>
                </a:cxn>
                <a:cxn ang="0">
                  <a:pos x="T6" y="T7"/>
                </a:cxn>
                <a:cxn ang="0">
                  <a:pos x="T8" y="T9"/>
                </a:cxn>
              </a:cxnLst>
              <a:rect l="0" t="0" r="r" b="b"/>
              <a:pathLst>
                <a:path w="5" h="5">
                  <a:moveTo>
                    <a:pt x="5" y="0"/>
                  </a:moveTo>
                  <a:cubicBezTo>
                    <a:pt x="5" y="0"/>
                    <a:pt x="5" y="2"/>
                    <a:pt x="4" y="4"/>
                  </a:cubicBezTo>
                  <a:cubicBezTo>
                    <a:pt x="3" y="5"/>
                    <a:pt x="1" y="5"/>
                    <a:pt x="1" y="4"/>
                  </a:cubicBezTo>
                  <a:cubicBezTo>
                    <a:pt x="0" y="4"/>
                    <a:pt x="1" y="3"/>
                    <a:pt x="2" y="2"/>
                  </a:cubicBezTo>
                  <a:cubicBezTo>
                    <a:pt x="3" y="1"/>
                    <a:pt x="4" y="0"/>
                    <a:pt x="5"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sḻíḍê">
              <a:extLst>
                <a:ext uri="{FF2B5EF4-FFF2-40B4-BE49-F238E27FC236}">
                  <a16:creationId xmlns:a16="http://schemas.microsoft.com/office/drawing/2014/main" id="{07C8DD94-6B1E-42FE-A52D-97BABD83746C}"/>
                </a:ext>
              </a:extLst>
            </p:cNvPr>
            <p:cNvSpPr/>
            <p:nvPr/>
          </p:nvSpPr>
          <p:spPr bwMode="auto">
            <a:xfrm>
              <a:off x="5038726" y="3157538"/>
              <a:ext cx="60325" cy="23813"/>
            </a:xfrm>
            <a:custGeom>
              <a:avLst/>
              <a:gdLst>
                <a:gd name="T0" fmla="*/ 13 w 13"/>
                <a:gd name="T1" fmla="*/ 5 h 5"/>
                <a:gd name="T2" fmla="*/ 6 w 13"/>
                <a:gd name="T3" fmla="*/ 3 h 5"/>
                <a:gd name="T4" fmla="*/ 0 w 13"/>
                <a:gd name="T5" fmla="*/ 0 h 5"/>
                <a:gd name="T6" fmla="*/ 7 w 13"/>
                <a:gd name="T7" fmla="*/ 2 h 5"/>
                <a:gd name="T8" fmla="*/ 13 w 13"/>
                <a:gd name="T9" fmla="*/ 5 h 5"/>
              </a:gdLst>
              <a:ahLst/>
              <a:cxnLst>
                <a:cxn ang="0">
                  <a:pos x="T0" y="T1"/>
                </a:cxn>
                <a:cxn ang="0">
                  <a:pos x="T2" y="T3"/>
                </a:cxn>
                <a:cxn ang="0">
                  <a:pos x="T4" y="T5"/>
                </a:cxn>
                <a:cxn ang="0">
                  <a:pos x="T6" y="T7"/>
                </a:cxn>
                <a:cxn ang="0">
                  <a:pos x="T8" y="T9"/>
                </a:cxn>
              </a:cxnLst>
              <a:rect l="0" t="0" r="r" b="b"/>
              <a:pathLst>
                <a:path w="13" h="5">
                  <a:moveTo>
                    <a:pt x="13" y="5"/>
                  </a:moveTo>
                  <a:cubicBezTo>
                    <a:pt x="13" y="5"/>
                    <a:pt x="10" y="5"/>
                    <a:pt x="6" y="3"/>
                  </a:cubicBezTo>
                  <a:cubicBezTo>
                    <a:pt x="3" y="2"/>
                    <a:pt x="0" y="1"/>
                    <a:pt x="0" y="0"/>
                  </a:cubicBezTo>
                  <a:cubicBezTo>
                    <a:pt x="0" y="0"/>
                    <a:pt x="3" y="0"/>
                    <a:pt x="7" y="2"/>
                  </a:cubicBezTo>
                  <a:cubicBezTo>
                    <a:pt x="11" y="3"/>
                    <a:pt x="13" y="4"/>
                    <a:pt x="13" y="5"/>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ṩľídé">
              <a:extLst>
                <a:ext uri="{FF2B5EF4-FFF2-40B4-BE49-F238E27FC236}">
                  <a16:creationId xmlns:a16="http://schemas.microsoft.com/office/drawing/2014/main" id="{D0DEFCA3-9804-44F4-AAB7-A7BB0BE12023}"/>
                </a:ext>
              </a:extLst>
            </p:cNvPr>
            <p:cNvSpPr/>
            <p:nvPr/>
          </p:nvSpPr>
          <p:spPr bwMode="auto">
            <a:xfrm>
              <a:off x="5175251" y="2978150"/>
              <a:ext cx="52388" cy="90488"/>
            </a:xfrm>
            <a:custGeom>
              <a:avLst/>
              <a:gdLst>
                <a:gd name="T0" fmla="*/ 1 w 11"/>
                <a:gd name="T1" fmla="*/ 5 h 19"/>
                <a:gd name="T2" fmla="*/ 11 w 11"/>
                <a:gd name="T3" fmla="*/ 8 h 19"/>
                <a:gd name="T4" fmla="*/ 0 w 11"/>
                <a:gd name="T5" fmla="*/ 18 h 19"/>
              </a:gdLst>
              <a:ahLst/>
              <a:cxnLst>
                <a:cxn ang="0">
                  <a:pos x="T0" y="T1"/>
                </a:cxn>
                <a:cxn ang="0">
                  <a:pos x="T2" y="T3"/>
                </a:cxn>
                <a:cxn ang="0">
                  <a:pos x="T4" y="T5"/>
                </a:cxn>
              </a:cxnLst>
              <a:rect l="0" t="0" r="r" b="b"/>
              <a:pathLst>
                <a:path w="11" h="19">
                  <a:moveTo>
                    <a:pt x="1" y="5"/>
                  </a:moveTo>
                  <a:cubicBezTo>
                    <a:pt x="1" y="5"/>
                    <a:pt x="11" y="0"/>
                    <a:pt x="11" y="8"/>
                  </a:cubicBezTo>
                  <a:cubicBezTo>
                    <a:pt x="11" y="16"/>
                    <a:pt x="8" y="19"/>
                    <a:pt x="0" y="18"/>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sľiḍe">
              <a:extLst>
                <a:ext uri="{FF2B5EF4-FFF2-40B4-BE49-F238E27FC236}">
                  <a16:creationId xmlns:a16="http://schemas.microsoft.com/office/drawing/2014/main" id="{0680EFFE-34B0-4F7C-B466-7B5394886CF7}"/>
                </a:ext>
              </a:extLst>
            </p:cNvPr>
            <p:cNvSpPr/>
            <p:nvPr/>
          </p:nvSpPr>
          <p:spPr bwMode="auto">
            <a:xfrm>
              <a:off x="5189538" y="3016250"/>
              <a:ext cx="19050" cy="28575"/>
            </a:xfrm>
            <a:custGeom>
              <a:avLst/>
              <a:gdLst>
                <a:gd name="T0" fmla="*/ 0 w 4"/>
                <a:gd name="T1" fmla="*/ 5 h 6"/>
                <a:gd name="T2" fmla="*/ 1 w 4"/>
                <a:gd name="T3" fmla="*/ 6 h 6"/>
                <a:gd name="T4" fmla="*/ 3 w 4"/>
                <a:gd name="T5" fmla="*/ 3 h 6"/>
                <a:gd name="T6" fmla="*/ 1 w 4"/>
                <a:gd name="T7" fmla="*/ 0 h 6"/>
                <a:gd name="T8" fmla="*/ 0 w 4"/>
                <a:gd name="T9" fmla="*/ 1 h 6"/>
                <a:gd name="T10" fmla="*/ 1 w 4"/>
                <a:gd name="T11" fmla="*/ 0 h 6"/>
                <a:gd name="T12" fmla="*/ 4 w 4"/>
                <a:gd name="T13" fmla="*/ 3 h 6"/>
                <a:gd name="T14" fmla="*/ 1 w 4"/>
                <a:gd name="T15" fmla="*/ 6 h 6"/>
                <a:gd name="T16" fmla="*/ 0 w 4"/>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0" y="5"/>
                  </a:moveTo>
                  <a:cubicBezTo>
                    <a:pt x="0" y="5"/>
                    <a:pt x="0" y="6"/>
                    <a:pt x="1" y="6"/>
                  </a:cubicBezTo>
                  <a:cubicBezTo>
                    <a:pt x="2" y="6"/>
                    <a:pt x="3" y="5"/>
                    <a:pt x="3" y="3"/>
                  </a:cubicBezTo>
                  <a:cubicBezTo>
                    <a:pt x="3" y="2"/>
                    <a:pt x="2" y="1"/>
                    <a:pt x="1" y="0"/>
                  </a:cubicBezTo>
                  <a:cubicBezTo>
                    <a:pt x="0" y="0"/>
                    <a:pt x="0" y="1"/>
                    <a:pt x="0" y="1"/>
                  </a:cubicBezTo>
                  <a:cubicBezTo>
                    <a:pt x="0" y="1"/>
                    <a:pt x="0" y="0"/>
                    <a:pt x="1" y="0"/>
                  </a:cubicBezTo>
                  <a:cubicBezTo>
                    <a:pt x="3" y="0"/>
                    <a:pt x="4" y="2"/>
                    <a:pt x="4" y="3"/>
                  </a:cubicBezTo>
                  <a:cubicBezTo>
                    <a:pt x="4" y="5"/>
                    <a:pt x="3" y="6"/>
                    <a:pt x="1" y="6"/>
                  </a:cubicBezTo>
                  <a:cubicBezTo>
                    <a:pt x="0" y="6"/>
                    <a:pt x="0" y="5"/>
                    <a:pt x="0" y="5"/>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is1ïḓe">
              <a:extLst>
                <a:ext uri="{FF2B5EF4-FFF2-40B4-BE49-F238E27FC236}">
                  <a16:creationId xmlns:a16="http://schemas.microsoft.com/office/drawing/2014/main" id="{67FEBB50-3B53-46D7-A370-AD57C80DF2F1}"/>
                </a:ext>
              </a:extLst>
            </p:cNvPr>
            <p:cNvSpPr/>
            <p:nvPr/>
          </p:nvSpPr>
          <p:spPr bwMode="auto">
            <a:xfrm>
              <a:off x="4905376" y="2797175"/>
              <a:ext cx="317500" cy="219075"/>
            </a:xfrm>
            <a:custGeom>
              <a:avLst/>
              <a:gdLst>
                <a:gd name="T0" fmla="*/ 13 w 67"/>
                <a:gd name="T1" fmla="*/ 32 h 46"/>
                <a:gd name="T2" fmla="*/ 49 w 67"/>
                <a:gd name="T3" fmla="*/ 24 h 46"/>
                <a:gd name="T4" fmla="*/ 58 w 67"/>
                <a:gd name="T5" fmla="*/ 46 h 46"/>
                <a:gd name="T6" fmla="*/ 65 w 67"/>
                <a:gd name="T7" fmla="*/ 24 h 46"/>
                <a:gd name="T8" fmla="*/ 13 w 67"/>
                <a:gd name="T9" fmla="*/ 5 h 46"/>
                <a:gd name="T10" fmla="*/ 13 w 67"/>
                <a:gd name="T11" fmla="*/ 32 h 46"/>
              </a:gdLst>
              <a:ahLst/>
              <a:cxnLst>
                <a:cxn ang="0">
                  <a:pos x="T0" y="T1"/>
                </a:cxn>
                <a:cxn ang="0">
                  <a:pos x="T2" y="T3"/>
                </a:cxn>
                <a:cxn ang="0">
                  <a:pos x="T4" y="T5"/>
                </a:cxn>
                <a:cxn ang="0">
                  <a:pos x="T6" y="T7"/>
                </a:cxn>
                <a:cxn ang="0">
                  <a:pos x="T8" y="T9"/>
                </a:cxn>
                <a:cxn ang="0">
                  <a:pos x="T10" y="T11"/>
                </a:cxn>
              </a:cxnLst>
              <a:rect l="0" t="0" r="r" b="b"/>
              <a:pathLst>
                <a:path w="67" h="46">
                  <a:moveTo>
                    <a:pt x="13" y="32"/>
                  </a:moveTo>
                  <a:cubicBezTo>
                    <a:pt x="13" y="32"/>
                    <a:pt x="41" y="33"/>
                    <a:pt x="49" y="24"/>
                  </a:cubicBezTo>
                  <a:cubicBezTo>
                    <a:pt x="49" y="24"/>
                    <a:pt x="58" y="43"/>
                    <a:pt x="58" y="46"/>
                  </a:cubicBezTo>
                  <a:cubicBezTo>
                    <a:pt x="58" y="46"/>
                    <a:pt x="67" y="31"/>
                    <a:pt x="65" y="24"/>
                  </a:cubicBezTo>
                  <a:cubicBezTo>
                    <a:pt x="63" y="17"/>
                    <a:pt x="26" y="0"/>
                    <a:pt x="13" y="5"/>
                  </a:cubicBezTo>
                  <a:cubicBezTo>
                    <a:pt x="3" y="9"/>
                    <a:pt x="0" y="16"/>
                    <a:pt x="13" y="3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iSliḑè">
              <a:extLst>
                <a:ext uri="{FF2B5EF4-FFF2-40B4-BE49-F238E27FC236}">
                  <a16:creationId xmlns:a16="http://schemas.microsoft.com/office/drawing/2014/main" id="{C19DC271-7713-415C-B0A8-9556577FE3E3}"/>
                </a:ext>
              </a:extLst>
            </p:cNvPr>
            <p:cNvSpPr/>
            <p:nvPr/>
          </p:nvSpPr>
          <p:spPr bwMode="auto">
            <a:xfrm>
              <a:off x="5084763" y="2735263"/>
              <a:ext cx="152400" cy="166688"/>
            </a:xfrm>
            <a:custGeom>
              <a:avLst/>
              <a:gdLst>
                <a:gd name="T0" fmla="*/ 11 w 32"/>
                <a:gd name="T1" fmla="*/ 31 h 35"/>
                <a:gd name="T2" fmla="*/ 2 w 32"/>
                <a:gd name="T3" fmla="*/ 13 h 35"/>
                <a:gd name="T4" fmla="*/ 17 w 32"/>
                <a:gd name="T5" fmla="*/ 0 h 35"/>
                <a:gd name="T6" fmla="*/ 27 w 32"/>
                <a:gd name="T7" fmla="*/ 3 h 35"/>
                <a:gd name="T8" fmla="*/ 32 w 32"/>
                <a:gd name="T9" fmla="*/ 14 h 35"/>
                <a:gd name="T10" fmla="*/ 30 w 32"/>
                <a:gd name="T11" fmla="*/ 26 h 35"/>
                <a:gd name="T12" fmla="*/ 21 w 32"/>
                <a:gd name="T13" fmla="*/ 34 h 35"/>
                <a:gd name="T14" fmla="*/ 11 w 32"/>
                <a:gd name="T15" fmla="*/ 2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5">
                  <a:moveTo>
                    <a:pt x="11" y="31"/>
                  </a:moveTo>
                  <a:cubicBezTo>
                    <a:pt x="4" y="28"/>
                    <a:pt x="0" y="20"/>
                    <a:pt x="2" y="13"/>
                  </a:cubicBezTo>
                  <a:cubicBezTo>
                    <a:pt x="3" y="6"/>
                    <a:pt x="10" y="0"/>
                    <a:pt x="17" y="0"/>
                  </a:cubicBezTo>
                  <a:cubicBezTo>
                    <a:pt x="21" y="0"/>
                    <a:pt x="24" y="1"/>
                    <a:pt x="27" y="3"/>
                  </a:cubicBezTo>
                  <a:cubicBezTo>
                    <a:pt x="30" y="6"/>
                    <a:pt x="31" y="10"/>
                    <a:pt x="32" y="14"/>
                  </a:cubicBezTo>
                  <a:cubicBezTo>
                    <a:pt x="32" y="18"/>
                    <a:pt x="32" y="22"/>
                    <a:pt x="30" y="26"/>
                  </a:cubicBezTo>
                  <a:cubicBezTo>
                    <a:pt x="29" y="30"/>
                    <a:pt x="25" y="33"/>
                    <a:pt x="21" y="34"/>
                  </a:cubicBezTo>
                  <a:cubicBezTo>
                    <a:pt x="17" y="35"/>
                    <a:pt x="12" y="32"/>
                    <a:pt x="11" y="28"/>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iSḻîḑè">
              <a:extLst>
                <a:ext uri="{FF2B5EF4-FFF2-40B4-BE49-F238E27FC236}">
                  <a16:creationId xmlns:a16="http://schemas.microsoft.com/office/drawing/2014/main" id="{B36C2D22-514E-4AC2-B2FE-CF2C79792CD4}"/>
                </a:ext>
              </a:extLst>
            </p:cNvPr>
            <p:cNvSpPr/>
            <p:nvPr/>
          </p:nvSpPr>
          <p:spPr bwMode="auto">
            <a:xfrm>
              <a:off x="5043488" y="2978150"/>
              <a:ext cx="31750" cy="95250"/>
            </a:xfrm>
            <a:custGeom>
              <a:avLst/>
              <a:gdLst>
                <a:gd name="T0" fmla="*/ 6 w 7"/>
                <a:gd name="T1" fmla="*/ 20 h 20"/>
                <a:gd name="T2" fmla="*/ 4 w 7"/>
                <a:gd name="T3" fmla="*/ 20 h 20"/>
                <a:gd name="T4" fmla="*/ 0 w 7"/>
                <a:gd name="T5" fmla="*/ 17 h 20"/>
                <a:gd name="T6" fmla="*/ 0 w 7"/>
                <a:gd name="T7" fmla="*/ 17 h 20"/>
                <a:gd name="T8" fmla="*/ 1 w 7"/>
                <a:gd name="T9" fmla="*/ 17 h 20"/>
                <a:gd name="T10" fmla="*/ 4 w 7"/>
                <a:gd name="T11" fmla="*/ 17 h 20"/>
                <a:gd name="T12" fmla="*/ 6 w 7"/>
                <a:gd name="T13" fmla="*/ 14 h 20"/>
                <a:gd name="T14" fmla="*/ 5 w 7"/>
                <a:gd name="T15" fmla="*/ 0 h 20"/>
                <a:gd name="T16" fmla="*/ 6 w 7"/>
                <a:gd name="T17" fmla="*/ 4 h 20"/>
                <a:gd name="T18" fmla="*/ 7 w 7"/>
                <a:gd name="T19" fmla="*/ 14 h 20"/>
                <a:gd name="T20" fmla="*/ 4 w 7"/>
                <a:gd name="T21" fmla="*/ 18 h 20"/>
                <a:gd name="T22" fmla="*/ 1 w 7"/>
                <a:gd name="T23" fmla="*/ 18 h 20"/>
                <a:gd name="T24" fmla="*/ 1 w 7"/>
                <a:gd name="T25" fmla="*/ 17 h 20"/>
                <a:gd name="T26" fmla="*/ 4 w 7"/>
                <a:gd name="T27" fmla="*/ 20 h 20"/>
                <a:gd name="T28" fmla="*/ 6 w 7"/>
                <a:gd name="T2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20">
                  <a:moveTo>
                    <a:pt x="6" y="20"/>
                  </a:moveTo>
                  <a:cubicBezTo>
                    <a:pt x="6" y="20"/>
                    <a:pt x="5" y="20"/>
                    <a:pt x="4" y="20"/>
                  </a:cubicBezTo>
                  <a:cubicBezTo>
                    <a:pt x="3" y="20"/>
                    <a:pt x="1" y="20"/>
                    <a:pt x="0" y="17"/>
                  </a:cubicBezTo>
                  <a:cubicBezTo>
                    <a:pt x="0" y="17"/>
                    <a:pt x="0" y="17"/>
                    <a:pt x="0" y="17"/>
                  </a:cubicBezTo>
                  <a:cubicBezTo>
                    <a:pt x="1" y="17"/>
                    <a:pt x="1" y="17"/>
                    <a:pt x="1" y="17"/>
                  </a:cubicBezTo>
                  <a:cubicBezTo>
                    <a:pt x="2" y="17"/>
                    <a:pt x="3" y="17"/>
                    <a:pt x="4" y="17"/>
                  </a:cubicBezTo>
                  <a:cubicBezTo>
                    <a:pt x="5" y="16"/>
                    <a:pt x="6" y="15"/>
                    <a:pt x="6" y="14"/>
                  </a:cubicBezTo>
                  <a:cubicBezTo>
                    <a:pt x="6" y="6"/>
                    <a:pt x="4" y="0"/>
                    <a:pt x="5" y="0"/>
                  </a:cubicBezTo>
                  <a:cubicBezTo>
                    <a:pt x="5" y="0"/>
                    <a:pt x="5" y="1"/>
                    <a:pt x="6" y="4"/>
                  </a:cubicBezTo>
                  <a:cubicBezTo>
                    <a:pt x="6" y="7"/>
                    <a:pt x="7" y="10"/>
                    <a:pt x="7" y="14"/>
                  </a:cubicBezTo>
                  <a:cubicBezTo>
                    <a:pt x="7" y="16"/>
                    <a:pt x="6" y="17"/>
                    <a:pt x="4" y="18"/>
                  </a:cubicBezTo>
                  <a:cubicBezTo>
                    <a:pt x="3" y="18"/>
                    <a:pt x="2" y="18"/>
                    <a:pt x="1" y="18"/>
                  </a:cubicBezTo>
                  <a:cubicBezTo>
                    <a:pt x="1" y="17"/>
                    <a:pt x="1" y="17"/>
                    <a:pt x="1" y="17"/>
                  </a:cubicBezTo>
                  <a:cubicBezTo>
                    <a:pt x="2" y="19"/>
                    <a:pt x="3" y="20"/>
                    <a:pt x="4" y="20"/>
                  </a:cubicBezTo>
                  <a:cubicBezTo>
                    <a:pt x="5" y="20"/>
                    <a:pt x="6" y="20"/>
                    <a:pt x="6"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š1íḋé">
              <a:extLst>
                <a:ext uri="{FF2B5EF4-FFF2-40B4-BE49-F238E27FC236}">
                  <a16:creationId xmlns:a16="http://schemas.microsoft.com/office/drawing/2014/main" id="{6159A99C-8269-43F5-928B-43A224754105}"/>
                </a:ext>
              </a:extLst>
            </p:cNvPr>
            <p:cNvSpPr/>
            <p:nvPr/>
          </p:nvSpPr>
          <p:spPr bwMode="auto">
            <a:xfrm>
              <a:off x="5103813" y="2987675"/>
              <a:ext cx="42863" cy="14288"/>
            </a:xfrm>
            <a:custGeom>
              <a:avLst/>
              <a:gdLst>
                <a:gd name="T0" fmla="*/ 8 w 9"/>
                <a:gd name="T1" fmla="*/ 1 h 3"/>
                <a:gd name="T2" fmla="*/ 9 w 9"/>
                <a:gd name="T3" fmla="*/ 2 h 3"/>
                <a:gd name="T4" fmla="*/ 8 w 9"/>
                <a:gd name="T5" fmla="*/ 3 h 3"/>
                <a:gd name="T6" fmla="*/ 5 w 9"/>
                <a:gd name="T7" fmla="*/ 2 h 3"/>
                <a:gd name="T8" fmla="*/ 0 w 9"/>
                <a:gd name="T9" fmla="*/ 3 h 3"/>
                <a:gd name="T10" fmla="*/ 1 w 9"/>
                <a:gd name="T11" fmla="*/ 2 h 3"/>
                <a:gd name="T12" fmla="*/ 5 w 9"/>
                <a:gd name="T13" fmla="*/ 1 h 3"/>
                <a:gd name="T14" fmla="*/ 8 w 9"/>
                <a:gd name="T15" fmla="*/ 2 h 3"/>
                <a:gd name="T16" fmla="*/ 8 w 9"/>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3">
                  <a:moveTo>
                    <a:pt x="8" y="1"/>
                  </a:moveTo>
                  <a:cubicBezTo>
                    <a:pt x="9" y="2"/>
                    <a:pt x="9" y="2"/>
                    <a:pt x="9" y="2"/>
                  </a:cubicBezTo>
                  <a:cubicBezTo>
                    <a:pt x="9" y="2"/>
                    <a:pt x="9" y="2"/>
                    <a:pt x="8" y="3"/>
                  </a:cubicBezTo>
                  <a:cubicBezTo>
                    <a:pt x="7" y="3"/>
                    <a:pt x="6" y="2"/>
                    <a:pt x="5" y="2"/>
                  </a:cubicBezTo>
                  <a:cubicBezTo>
                    <a:pt x="2" y="1"/>
                    <a:pt x="0" y="3"/>
                    <a:pt x="0" y="3"/>
                  </a:cubicBezTo>
                  <a:cubicBezTo>
                    <a:pt x="0" y="3"/>
                    <a:pt x="0" y="2"/>
                    <a:pt x="1" y="2"/>
                  </a:cubicBezTo>
                  <a:cubicBezTo>
                    <a:pt x="2" y="1"/>
                    <a:pt x="3" y="0"/>
                    <a:pt x="5" y="1"/>
                  </a:cubicBezTo>
                  <a:cubicBezTo>
                    <a:pt x="6" y="1"/>
                    <a:pt x="7" y="2"/>
                    <a:pt x="8" y="2"/>
                  </a:cubicBezTo>
                  <a:cubicBezTo>
                    <a:pt x="9" y="2"/>
                    <a:pt x="8" y="1"/>
                    <a:pt x="8"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isļïdé">
              <a:extLst>
                <a:ext uri="{FF2B5EF4-FFF2-40B4-BE49-F238E27FC236}">
                  <a16:creationId xmlns:a16="http://schemas.microsoft.com/office/drawing/2014/main" id="{A658AD60-A07D-4C2D-BEDF-9FACA9E58DBD}"/>
                </a:ext>
              </a:extLst>
            </p:cNvPr>
            <p:cNvSpPr/>
            <p:nvPr/>
          </p:nvSpPr>
          <p:spPr bwMode="auto">
            <a:xfrm>
              <a:off x="4981576" y="2992438"/>
              <a:ext cx="42863" cy="14288"/>
            </a:xfrm>
            <a:custGeom>
              <a:avLst/>
              <a:gdLst>
                <a:gd name="T0" fmla="*/ 0 w 9"/>
                <a:gd name="T1" fmla="*/ 1 h 3"/>
                <a:gd name="T2" fmla="*/ 1 w 9"/>
                <a:gd name="T3" fmla="*/ 2 h 3"/>
                <a:gd name="T4" fmla="*/ 4 w 9"/>
                <a:gd name="T5" fmla="*/ 1 h 3"/>
                <a:gd name="T6" fmla="*/ 8 w 9"/>
                <a:gd name="T7" fmla="*/ 0 h 3"/>
                <a:gd name="T8" fmla="*/ 8 w 9"/>
                <a:gd name="T9" fmla="*/ 2 h 3"/>
                <a:gd name="T10" fmla="*/ 7 w 9"/>
                <a:gd name="T11" fmla="*/ 1 h 3"/>
                <a:gd name="T12" fmla="*/ 5 w 9"/>
                <a:gd name="T13" fmla="*/ 2 h 3"/>
                <a:gd name="T14" fmla="*/ 1 w 9"/>
                <a:gd name="T15" fmla="*/ 2 h 3"/>
                <a:gd name="T16" fmla="*/ 0 w 9"/>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3">
                  <a:moveTo>
                    <a:pt x="0" y="1"/>
                  </a:moveTo>
                  <a:cubicBezTo>
                    <a:pt x="0" y="1"/>
                    <a:pt x="1" y="2"/>
                    <a:pt x="1" y="2"/>
                  </a:cubicBezTo>
                  <a:cubicBezTo>
                    <a:pt x="2" y="2"/>
                    <a:pt x="3" y="2"/>
                    <a:pt x="4" y="1"/>
                  </a:cubicBezTo>
                  <a:cubicBezTo>
                    <a:pt x="5" y="0"/>
                    <a:pt x="7" y="0"/>
                    <a:pt x="8" y="0"/>
                  </a:cubicBezTo>
                  <a:cubicBezTo>
                    <a:pt x="9" y="1"/>
                    <a:pt x="8" y="2"/>
                    <a:pt x="8" y="2"/>
                  </a:cubicBezTo>
                  <a:cubicBezTo>
                    <a:pt x="8" y="2"/>
                    <a:pt x="8" y="1"/>
                    <a:pt x="7" y="1"/>
                  </a:cubicBezTo>
                  <a:cubicBezTo>
                    <a:pt x="7" y="1"/>
                    <a:pt x="6" y="1"/>
                    <a:pt x="5" y="2"/>
                  </a:cubicBezTo>
                  <a:cubicBezTo>
                    <a:pt x="4" y="2"/>
                    <a:pt x="2" y="3"/>
                    <a:pt x="1" y="2"/>
                  </a:cubicBezTo>
                  <a:cubicBezTo>
                    <a:pt x="0" y="2"/>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îsḻïďè">
              <a:extLst>
                <a:ext uri="{FF2B5EF4-FFF2-40B4-BE49-F238E27FC236}">
                  <a16:creationId xmlns:a16="http://schemas.microsoft.com/office/drawing/2014/main" id="{A59B7C3C-8D84-44E5-B7D1-D9DA4E1B891E}"/>
                </a:ext>
              </a:extLst>
            </p:cNvPr>
            <p:cNvSpPr/>
            <p:nvPr/>
          </p:nvSpPr>
          <p:spPr bwMode="auto">
            <a:xfrm>
              <a:off x="5053013" y="3073400"/>
              <a:ext cx="55563" cy="36513"/>
            </a:xfrm>
            <a:custGeom>
              <a:avLst/>
              <a:gdLst>
                <a:gd name="T0" fmla="*/ 12 w 12"/>
                <a:gd name="T1" fmla="*/ 0 h 8"/>
                <a:gd name="T2" fmla="*/ 11 w 12"/>
                <a:gd name="T3" fmla="*/ 2 h 8"/>
                <a:gd name="T4" fmla="*/ 8 w 12"/>
                <a:gd name="T5" fmla="*/ 7 h 8"/>
                <a:gd name="T6" fmla="*/ 2 w 12"/>
                <a:gd name="T7" fmla="*/ 8 h 8"/>
                <a:gd name="T8" fmla="*/ 0 w 12"/>
                <a:gd name="T9" fmla="*/ 7 h 8"/>
                <a:gd name="T10" fmla="*/ 2 w 12"/>
                <a:gd name="T11" fmla="*/ 7 h 8"/>
                <a:gd name="T12" fmla="*/ 7 w 12"/>
                <a:gd name="T13" fmla="*/ 6 h 8"/>
                <a:gd name="T14" fmla="*/ 12 w 1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12" y="0"/>
                  </a:moveTo>
                  <a:cubicBezTo>
                    <a:pt x="12" y="0"/>
                    <a:pt x="12" y="1"/>
                    <a:pt x="11" y="2"/>
                  </a:cubicBezTo>
                  <a:cubicBezTo>
                    <a:pt x="11" y="4"/>
                    <a:pt x="9" y="5"/>
                    <a:pt x="8" y="7"/>
                  </a:cubicBezTo>
                  <a:cubicBezTo>
                    <a:pt x="6" y="8"/>
                    <a:pt x="4" y="8"/>
                    <a:pt x="2" y="8"/>
                  </a:cubicBezTo>
                  <a:cubicBezTo>
                    <a:pt x="1" y="7"/>
                    <a:pt x="0" y="7"/>
                    <a:pt x="0" y="7"/>
                  </a:cubicBezTo>
                  <a:cubicBezTo>
                    <a:pt x="0" y="7"/>
                    <a:pt x="1" y="7"/>
                    <a:pt x="2" y="7"/>
                  </a:cubicBezTo>
                  <a:cubicBezTo>
                    <a:pt x="4" y="7"/>
                    <a:pt x="6" y="7"/>
                    <a:pt x="7" y="6"/>
                  </a:cubicBezTo>
                  <a:cubicBezTo>
                    <a:pt x="11" y="4"/>
                    <a:pt x="11" y="0"/>
                    <a:pt x="12"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išľïḋè">
              <a:extLst>
                <a:ext uri="{FF2B5EF4-FFF2-40B4-BE49-F238E27FC236}">
                  <a16:creationId xmlns:a16="http://schemas.microsoft.com/office/drawing/2014/main" id="{29E67402-AC26-4AAB-84D3-4232D6B700CF}"/>
                </a:ext>
              </a:extLst>
            </p:cNvPr>
            <p:cNvSpPr/>
            <p:nvPr/>
          </p:nvSpPr>
          <p:spPr bwMode="auto">
            <a:xfrm>
              <a:off x="5099051" y="3073400"/>
              <a:ext cx="14288" cy="4763"/>
            </a:xfrm>
            <a:custGeom>
              <a:avLst/>
              <a:gdLst>
                <a:gd name="T0" fmla="*/ 3 w 3"/>
                <a:gd name="T1" fmla="*/ 1 h 1"/>
                <a:gd name="T2" fmla="*/ 1 w 3"/>
                <a:gd name="T3" fmla="*/ 1 h 1"/>
                <a:gd name="T4" fmla="*/ 0 w 3"/>
                <a:gd name="T5" fmla="*/ 0 h 1"/>
                <a:gd name="T6" fmla="*/ 1 w 3"/>
                <a:gd name="T7" fmla="*/ 0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2" y="1"/>
                    <a:pt x="2" y="1"/>
                    <a:pt x="1" y="1"/>
                  </a:cubicBezTo>
                  <a:cubicBezTo>
                    <a:pt x="0" y="1"/>
                    <a:pt x="0" y="0"/>
                    <a:pt x="0" y="0"/>
                  </a:cubicBezTo>
                  <a:cubicBezTo>
                    <a:pt x="0" y="0"/>
                    <a:pt x="0" y="0"/>
                    <a:pt x="1" y="0"/>
                  </a:cubicBezTo>
                  <a:cubicBezTo>
                    <a:pt x="2" y="0"/>
                    <a:pt x="3" y="1"/>
                    <a:pt x="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ŝḻiḍê">
              <a:extLst>
                <a:ext uri="{FF2B5EF4-FFF2-40B4-BE49-F238E27FC236}">
                  <a16:creationId xmlns:a16="http://schemas.microsoft.com/office/drawing/2014/main" id="{797959CB-0250-49FB-9EBE-E64C0F507D02}"/>
                </a:ext>
              </a:extLst>
            </p:cNvPr>
            <p:cNvSpPr/>
            <p:nvPr/>
          </p:nvSpPr>
          <p:spPr bwMode="auto">
            <a:xfrm>
              <a:off x="5084763" y="3095625"/>
              <a:ext cx="23813" cy="23813"/>
            </a:xfrm>
            <a:custGeom>
              <a:avLst/>
              <a:gdLst>
                <a:gd name="T0" fmla="*/ 5 w 5"/>
                <a:gd name="T1" fmla="*/ 0 h 5"/>
                <a:gd name="T2" fmla="*/ 3 w 5"/>
                <a:gd name="T3" fmla="*/ 3 h 5"/>
                <a:gd name="T4" fmla="*/ 0 w 5"/>
                <a:gd name="T5" fmla="*/ 4 h 5"/>
                <a:gd name="T6" fmla="*/ 3 w 5"/>
                <a:gd name="T7" fmla="*/ 3 h 5"/>
                <a:gd name="T8" fmla="*/ 5 w 5"/>
                <a:gd name="T9" fmla="*/ 0 h 5"/>
              </a:gdLst>
              <a:ahLst/>
              <a:cxnLst>
                <a:cxn ang="0">
                  <a:pos x="T0" y="T1"/>
                </a:cxn>
                <a:cxn ang="0">
                  <a:pos x="T2" y="T3"/>
                </a:cxn>
                <a:cxn ang="0">
                  <a:pos x="T4" y="T5"/>
                </a:cxn>
                <a:cxn ang="0">
                  <a:pos x="T6" y="T7"/>
                </a:cxn>
                <a:cxn ang="0">
                  <a:pos x="T8" y="T9"/>
                </a:cxn>
              </a:cxnLst>
              <a:rect l="0" t="0" r="r" b="b"/>
              <a:pathLst>
                <a:path w="5" h="5">
                  <a:moveTo>
                    <a:pt x="5" y="0"/>
                  </a:moveTo>
                  <a:cubicBezTo>
                    <a:pt x="5" y="0"/>
                    <a:pt x="5" y="2"/>
                    <a:pt x="3" y="3"/>
                  </a:cubicBezTo>
                  <a:cubicBezTo>
                    <a:pt x="2" y="5"/>
                    <a:pt x="0" y="4"/>
                    <a:pt x="0" y="4"/>
                  </a:cubicBezTo>
                  <a:cubicBezTo>
                    <a:pt x="0" y="4"/>
                    <a:pt x="1" y="4"/>
                    <a:pt x="3" y="3"/>
                  </a:cubicBezTo>
                  <a:cubicBezTo>
                    <a:pt x="4" y="2"/>
                    <a:pt x="5" y="0"/>
                    <a:pt x="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îšļiḓè">
              <a:extLst>
                <a:ext uri="{FF2B5EF4-FFF2-40B4-BE49-F238E27FC236}">
                  <a16:creationId xmlns:a16="http://schemas.microsoft.com/office/drawing/2014/main" id="{CD55E5FF-1BCC-4124-A231-ABE60A8065BD}"/>
                </a:ext>
              </a:extLst>
            </p:cNvPr>
            <p:cNvSpPr/>
            <p:nvPr/>
          </p:nvSpPr>
          <p:spPr bwMode="auto">
            <a:xfrm>
              <a:off x="5189538" y="3054350"/>
              <a:ext cx="4763" cy="79375"/>
            </a:xfrm>
            <a:custGeom>
              <a:avLst/>
              <a:gdLst>
                <a:gd name="T0" fmla="*/ 1 w 1"/>
                <a:gd name="T1" fmla="*/ 17 h 17"/>
                <a:gd name="T2" fmla="*/ 0 w 1"/>
                <a:gd name="T3" fmla="*/ 9 h 17"/>
                <a:gd name="T4" fmla="*/ 0 w 1"/>
                <a:gd name="T5" fmla="*/ 0 h 17"/>
                <a:gd name="T6" fmla="*/ 1 w 1"/>
                <a:gd name="T7" fmla="*/ 9 h 17"/>
                <a:gd name="T8" fmla="*/ 1 w 1"/>
                <a:gd name="T9" fmla="*/ 17 h 17"/>
              </a:gdLst>
              <a:ahLst/>
              <a:cxnLst>
                <a:cxn ang="0">
                  <a:pos x="T0" y="T1"/>
                </a:cxn>
                <a:cxn ang="0">
                  <a:pos x="T2" y="T3"/>
                </a:cxn>
                <a:cxn ang="0">
                  <a:pos x="T4" y="T5"/>
                </a:cxn>
                <a:cxn ang="0">
                  <a:pos x="T6" y="T7"/>
                </a:cxn>
                <a:cxn ang="0">
                  <a:pos x="T8" y="T9"/>
                </a:cxn>
              </a:cxnLst>
              <a:rect l="0" t="0" r="r" b="b"/>
              <a:pathLst>
                <a:path w="1" h="17">
                  <a:moveTo>
                    <a:pt x="1" y="17"/>
                  </a:moveTo>
                  <a:cubicBezTo>
                    <a:pt x="1" y="17"/>
                    <a:pt x="0" y="13"/>
                    <a:pt x="0" y="9"/>
                  </a:cubicBezTo>
                  <a:cubicBezTo>
                    <a:pt x="0" y="4"/>
                    <a:pt x="0" y="0"/>
                    <a:pt x="0" y="0"/>
                  </a:cubicBezTo>
                  <a:cubicBezTo>
                    <a:pt x="0" y="0"/>
                    <a:pt x="1" y="4"/>
                    <a:pt x="1" y="9"/>
                  </a:cubicBezTo>
                  <a:cubicBezTo>
                    <a:pt x="1" y="13"/>
                    <a:pt x="1" y="17"/>
                    <a:pt x="1" y="1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išḻíḑé">
              <a:extLst>
                <a:ext uri="{FF2B5EF4-FFF2-40B4-BE49-F238E27FC236}">
                  <a16:creationId xmlns:a16="http://schemas.microsoft.com/office/drawing/2014/main" id="{55AAE18A-C435-46D6-A519-FBC3D48F97BE}"/>
                </a:ext>
              </a:extLst>
            </p:cNvPr>
            <p:cNvSpPr/>
            <p:nvPr/>
          </p:nvSpPr>
          <p:spPr bwMode="auto">
            <a:xfrm>
              <a:off x="5180013" y="3109913"/>
              <a:ext cx="23813" cy="4763"/>
            </a:xfrm>
            <a:custGeom>
              <a:avLst/>
              <a:gdLst>
                <a:gd name="T0" fmla="*/ 5 w 5"/>
                <a:gd name="T1" fmla="*/ 0 h 1"/>
                <a:gd name="T2" fmla="*/ 2 w 5"/>
                <a:gd name="T3" fmla="*/ 1 h 1"/>
                <a:gd name="T4" fmla="*/ 0 w 5"/>
                <a:gd name="T5" fmla="*/ 0 h 1"/>
                <a:gd name="T6" fmla="*/ 2 w 5"/>
                <a:gd name="T7" fmla="*/ 0 h 1"/>
                <a:gd name="T8" fmla="*/ 5 w 5"/>
                <a:gd name="T9" fmla="*/ 0 h 1"/>
              </a:gdLst>
              <a:ahLst/>
              <a:cxnLst>
                <a:cxn ang="0">
                  <a:pos x="T0" y="T1"/>
                </a:cxn>
                <a:cxn ang="0">
                  <a:pos x="T2" y="T3"/>
                </a:cxn>
                <a:cxn ang="0">
                  <a:pos x="T4" y="T5"/>
                </a:cxn>
                <a:cxn ang="0">
                  <a:pos x="T6" y="T7"/>
                </a:cxn>
                <a:cxn ang="0">
                  <a:pos x="T8" y="T9"/>
                </a:cxn>
              </a:cxnLst>
              <a:rect l="0" t="0" r="r" b="b"/>
              <a:pathLst>
                <a:path w="5" h="1">
                  <a:moveTo>
                    <a:pt x="5" y="0"/>
                  </a:moveTo>
                  <a:cubicBezTo>
                    <a:pt x="5" y="1"/>
                    <a:pt x="4" y="1"/>
                    <a:pt x="2" y="1"/>
                  </a:cubicBezTo>
                  <a:cubicBezTo>
                    <a:pt x="1" y="1"/>
                    <a:pt x="0" y="0"/>
                    <a:pt x="0" y="0"/>
                  </a:cubicBezTo>
                  <a:cubicBezTo>
                    <a:pt x="0" y="0"/>
                    <a:pt x="1" y="0"/>
                    <a:pt x="2" y="0"/>
                  </a:cubicBezTo>
                  <a:cubicBezTo>
                    <a:pt x="4" y="0"/>
                    <a:pt x="5" y="0"/>
                    <a:pt x="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śḻîḍè">
              <a:extLst>
                <a:ext uri="{FF2B5EF4-FFF2-40B4-BE49-F238E27FC236}">
                  <a16:creationId xmlns:a16="http://schemas.microsoft.com/office/drawing/2014/main" id="{0589CD16-D9A4-475A-A9D2-128BF2430676}"/>
                </a:ext>
              </a:extLst>
            </p:cNvPr>
            <p:cNvSpPr/>
            <p:nvPr/>
          </p:nvSpPr>
          <p:spPr bwMode="auto">
            <a:xfrm>
              <a:off x="5029201" y="4046538"/>
              <a:ext cx="241300" cy="930275"/>
            </a:xfrm>
            <a:custGeom>
              <a:avLst/>
              <a:gdLst>
                <a:gd name="T0" fmla="*/ 0 w 152"/>
                <a:gd name="T1" fmla="*/ 0 h 586"/>
                <a:gd name="T2" fmla="*/ 74 w 152"/>
                <a:gd name="T3" fmla="*/ 586 h 586"/>
                <a:gd name="T4" fmla="*/ 146 w 152"/>
                <a:gd name="T5" fmla="*/ 562 h 586"/>
                <a:gd name="T6" fmla="*/ 152 w 152"/>
                <a:gd name="T7" fmla="*/ 0 h 586"/>
                <a:gd name="T8" fmla="*/ 0 w 152"/>
                <a:gd name="T9" fmla="*/ 0 h 586"/>
              </a:gdLst>
              <a:ahLst/>
              <a:cxnLst>
                <a:cxn ang="0">
                  <a:pos x="T0" y="T1"/>
                </a:cxn>
                <a:cxn ang="0">
                  <a:pos x="T2" y="T3"/>
                </a:cxn>
                <a:cxn ang="0">
                  <a:pos x="T4" y="T5"/>
                </a:cxn>
                <a:cxn ang="0">
                  <a:pos x="T6" y="T7"/>
                </a:cxn>
                <a:cxn ang="0">
                  <a:pos x="T8" y="T9"/>
                </a:cxn>
              </a:cxnLst>
              <a:rect l="0" t="0" r="r" b="b"/>
              <a:pathLst>
                <a:path w="152" h="586">
                  <a:moveTo>
                    <a:pt x="0" y="0"/>
                  </a:moveTo>
                  <a:lnTo>
                    <a:pt x="74" y="586"/>
                  </a:lnTo>
                  <a:lnTo>
                    <a:pt x="146" y="562"/>
                  </a:lnTo>
                  <a:lnTo>
                    <a:pt x="152" y="0"/>
                  </a:lnTo>
                  <a:lnTo>
                    <a:pt x="0" y="0"/>
                  </a:lnTo>
                  <a:close/>
                </a:path>
              </a:pathLst>
            </a:custGeom>
            <a:solidFill>
              <a:srgbClr val="4197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íslîḑé">
              <a:extLst>
                <a:ext uri="{FF2B5EF4-FFF2-40B4-BE49-F238E27FC236}">
                  <a16:creationId xmlns:a16="http://schemas.microsoft.com/office/drawing/2014/main" id="{9683BF29-8BF4-450E-9B6B-D20769AA9820}"/>
                </a:ext>
              </a:extLst>
            </p:cNvPr>
            <p:cNvSpPr/>
            <p:nvPr/>
          </p:nvSpPr>
          <p:spPr bwMode="auto">
            <a:xfrm>
              <a:off x="4630738" y="4046538"/>
              <a:ext cx="658813" cy="849313"/>
            </a:xfrm>
            <a:custGeom>
              <a:avLst/>
              <a:gdLst>
                <a:gd name="T0" fmla="*/ 122 w 415"/>
                <a:gd name="T1" fmla="*/ 535 h 535"/>
                <a:gd name="T2" fmla="*/ 0 w 415"/>
                <a:gd name="T3" fmla="*/ 478 h 535"/>
                <a:gd name="T4" fmla="*/ 251 w 415"/>
                <a:gd name="T5" fmla="*/ 0 h 535"/>
                <a:gd name="T6" fmla="*/ 415 w 415"/>
                <a:gd name="T7" fmla="*/ 0 h 535"/>
                <a:gd name="T8" fmla="*/ 122 w 415"/>
                <a:gd name="T9" fmla="*/ 535 h 535"/>
              </a:gdLst>
              <a:ahLst/>
              <a:cxnLst>
                <a:cxn ang="0">
                  <a:pos x="T0" y="T1"/>
                </a:cxn>
                <a:cxn ang="0">
                  <a:pos x="T2" y="T3"/>
                </a:cxn>
                <a:cxn ang="0">
                  <a:pos x="T4" y="T5"/>
                </a:cxn>
                <a:cxn ang="0">
                  <a:pos x="T6" y="T7"/>
                </a:cxn>
                <a:cxn ang="0">
                  <a:pos x="T8" y="T9"/>
                </a:cxn>
              </a:cxnLst>
              <a:rect l="0" t="0" r="r" b="b"/>
              <a:pathLst>
                <a:path w="415" h="535">
                  <a:moveTo>
                    <a:pt x="122" y="535"/>
                  </a:moveTo>
                  <a:lnTo>
                    <a:pt x="0" y="478"/>
                  </a:lnTo>
                  <a:lnTo>
                    <a:pt x="251" y="0"/>
                  </a:lnTo>
                  <a:lnTo>
                    <a:pt x="415" y="0"/>
                  </a:lnTo>
                  <a:lnTo>
                    <a:pt x="122" y="535"/>
                  </a:lnTo>
                  <a:close/>
                </a:path>
              </a:pathLst>
            </a:custGeom>
            <a:solidFill>
              <a:srgbClr val="4FB2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ṣḷîḓè">
              <a:extLst>
                <a:ext uri="{FF2B5EF4-FFF2-40B4-BE49-F238E27FC236}">
                  <a16:creationId xmlns:a16="http://schemas.microsoft.com/office/drawing/2014/main" id="{37E71CCA-470B-465F-9FB0-DC15D2BFB4EE}"/>
                </a:ext>
              </a:extLst>
            </p:cNvPr>
            <p:cNvSpPr/>
            <p:nvPr/>
          </p:nvSpPr>
          <p:spPr bwMode="auto">
            <a:xfrm>
              <a:off x="5137151" y="4967288"/>
              <a:ext cx="309563" cy="90488"/>
            </a:xfrm>
            <a:custGeom>
              <a:avLst/>
              <a:gdLst>
                <a:gd name="T0" fmla="*/ 0 w 195"/>
                <a:gd name="T1" fmla="*/ 54 h 57"/>
                <a:gd name="T2" fmla="*/ 6 w 195"/>
                <a:gd name="T3" fmla="*/ 6 h 57"/>
                <a:gd name="T4" fmla="*/ 63 w 195"/>
                <a:gd name="T5" fmla="*/ 0 h 57"/>
                <a:gd name="T6" fmla="*/ 195 w 195"/>
                <a:gd name="T7" fmla="*/ 42 h 57"/>
                <a:gd name="T8" fmla="*/ 195 w 195"/>
                <a:gd name="T9" fmla="*/ 57 h 57"/>
                <a:gd name="T10" fmla="*/ 0 w 195"/>
                <a:gd name="T11" fmla="*/ 54 h 57"/>
              </a:gdLst>
              <a:ahLst/>
              <a:cxnLst>
                <a:cxn ang="0">
                  <a:pos x="T0" y="T1"/>
                </a:cxn>
                <a:cxn ang="0">
                  <a:pos x="T2" y="T3"/>
                </a:cxn>
                <a:cxn ang="0">
                  <a:pos x="T4" y="T5"/>
                </a:cxn>
                <a:cxn ang="0">
                  <a:pos x="T6" y="T7"/>
                </a:cxn>
                <a:cxn ang="0">
                  <a:pos x="T8" y="T9"/>
                </a:cxn>
                <a:cxn ang="0">
                  <a:pos x="T10" y="T11"/>
                </a:cxn>
              </a:cxnLst>
              <a:rect l="0" t="0" r="r" b="b"/>
              <a:pathLst>
                <a:path w="195" h="57">
                  <a:moveTo>
                    <a:pt x="0" y="54"/>
                  </a:moveTo>
                  <a:lnTo>
                    <a:pt x="6" y="6"/>
                  </a:lnTo>
                  <a:lnTo>
                    <a:pt x="63" y="0"/>
                  </a:lnTo>
                  <a:lnTo>
                    <a:pt x="195" y="42"/>
                  </a:lnTo>
                  <a:lnTo>
                    <a:pt x="195" y="57"/>
                  </a:lnTo>
                  <a:lnTo>
                    <a:pt x="0" y="54"/>
                  </a:lnTo>
                  <a:close/>
                </a:path>
              </a:pathLst>
            </a:custGeom>
            <a:solidFill>
              <a:srgbClr val="D8E6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ïsḷîḍe">
              <a:extLst>
                <a:ext uri="{FF2B5EF4-FFF2-40B4-BE49-F238E27FC236}">
                  <a16:creationId xmlns:a16="http://schemas.microsoft.com/office/drawing/2014/main" id="{F0B8320C-A8C6-4E42-9A56-7905F4AD29BE}"/>
                </a:ext>
              </a:extLst>
            </p:cNvPr>
            <p:cNvSpPr/>
            <p:nvPr/>
          </p:nvSpPr>
          <p:spPr bwMode="auto">
            <a:xfrm>
              <a:off x="5127626" y="5038725"/>
              <a:ext cx="314325" cy="14288"/>
            </a:xfrm>
            <a:custGeom>
              <a:avLst/>
              <a:gdLst>
                <a:gd name="T0" fmla="*/ 66 w 66"/>
                <a:gd name="T1" fmla="*/ 0 h 3"/>
                <a:gd name="T2" fmla="*/ 63 w 66"/>
                <a:gd name="T3" fmla="*/ 0 h 3"/>
                <a:gd name="T4" fmla="*/ 56 w 66"/>
                <a:gd name="T5" fmla="*/ 1 h 3"/>
                <a:gd name="T6" fmla="*/ 33 w 66"/>
                <a:gd name="T7" fmla="*/ 3 h 3"/>
                <a:gd name="T8" fmla="*/ 10 w 66"/>
                <a:gd name="T9" fmla="*/ 2 h 3"/>
                <a:gd name="T10" fmla="*/ 3 w 66"/>
                <a:gd name="T11" fmla="*/ 1 h 3"/>
                <a:gd name="T12" fmla="*/ 0 w 66"/>
                <a:gd name="T13" fmla="*/ 0 h 3"/>
                <a:gd name="T14" fmla="*/ 3 w 66"/>
                <a:gd name="T15" fmla="*/ 1 h 3"/>
                <a:gd name="T16" fmla="*/ 10 w 66"/>
                <a:gd name="T17" fmla="*/ 1 h 3"/>
                <a:gd name="T18" fmla="*/ 33 w 66"/>
                <a:gd name="T19" fmla="*/ 2 h 3"/>
                <a:gd name="T20" fmla="*/ 56 w 66"/>
                <a:gd name="T21" fmla="*/ 1 h 3"/>
                <a:gd name="T22" fmla="*/ 63 w 66"/>
                <a:gd name="T23" fmla="*/ 0 h 3"/>
                <a:gd name="T24" fmla="*/ 66 w 66"/>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3">
                  <a:moveTo>
                    <a:pt x="66" y="0"/>
                  </a:moveTo>
                  <a:cubicBezTo>
                    <a:pt x="66" y="0"/>
                    <a:pt x="65" y="0"/>
                    <a:pt x="63" y="0"/>
                  </a:cubicBezTo>
                  <a:cubicBezTo>
                    <a:pt x="61" y="1"/>
                    <a:pt x="59" y="1"/>
                    <a:pt x="56" y="1"/>
                  </a:cubicBezTo>
                  <a:cubicBezTo>
                    <a:pt x="50" y="2"/>
                    <a:pt x="42" y="3"/>
                    <a:pt x="33" y="3"/>
                  </a:cubicBezTo>
                  <a:cubicBezTo>
                    <a:pt x="24" y="3"/>
                    <a:pt x="16" y="2"/>
                    <a:pt x="10" y="2"/>
                  </a:cubicBezTo>
                  <a:cubicBezTo>
                    <a:pt x="7" y="1"/>
                    <a:pt x="5" y="1"/>
                    <a:pt x="3" y="1"/>
                  </a:cubicBezTo>
                  <a:cubicBezTo>
                    <a:pt x="1" y="1"/>
                    <a:pt x="0" y="0"/>
                    <a:pt x="0" y="0"/>
                  </a:cubicBezTo>
                  <a:cubicBezTo>
                    <a:pt x="0" y="0"/>
                    <a:pt x="1" y="0"/>
                    <a:pt x="3" y="1"/>
                  </a:cubicBezTo>
                  <a:cubicBezTo>
                    <a:pt x="5" y="1"/>
                    <a:pt x="7" y="1"/>
                    <a:pt x="10" y="1"/>
                  </a:cubicBezTo>
                  <a:cubicBezTo>
                    <a:pt x="16" y="2"/>
                    <a:pt x="24" y="2"/>
                    <a:pt x="33" y="2"/>
                  </a:cubicBezTo>
                  <a:cubicBezTo>
                    <a:pt x="42" y="2"/>
                    <a:pt x="50" y="1"/>
                    <a:pt x="56" y="1"/>
                  </a:cubicBezTo>
                  <a:cubicBezTo>
                    <a:pt x="58" y="0"/>
                    <a:pt x="61" y="0"/>
                    <a:pt x="63" y="0"/>
                  </a:cubicBezTo>
                  <a:cubicBezTo>
                    <a:pt x="65" y="0"/>
                    <a:pt x="65" y="0"/>
                    <a:pt x="6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iṣľíďê">
              <a:extLst>
                <a:ext uri="{FF2B5EF4-FFF2-40B4-BE49-F238E27FC236}">
                  <a16:creationId xmlns:a16="http://schemas.microsoft.com/office/drawing/2014/main" id="{469619E6-CB51-4CF0-A90B-C3D8F1565F71}"/>
                </a:ext>
              </a:extLst>
            </p:cNvPr>
            <p:cNvSpPr/>
            <p:nvPr/>
          </p:nvSpPr>
          <p:spPr bwMode="auto">
            <a:xfrm>
              <a:off x="5208588" y="5014913"/>
              <a:ext cx="109538" cy="9525"/>
            </a:xfrm>
            <a:custGeom>
              <a:avLst/>
              <a:gdLst>
                <a:gd name="T0" fmla="*/ 23 w 23"/>
                <a:gd name="T1" fmla="*/ 1 h 2"/>
                <a:gd name="T2" fmla="*/ 12 w 23"/>
                <a:gd name="T3" fmla="*/ 1 h 2"/>
                <a:gd name="T4" fmla="*/ 0 w 23"/>
                <a:gd name="T5" fmla="*/ 1 h 2"/>
                <a:gd name="T6" fmla="*/ 4 w 23"/>
                <a:gd name="T7" fmla="*/ 1 h 2"/>
                <a:gd name="T8" fmla="*/ 11 w 23"/>
                <a:gd name="T9" fmla="*/ 0 h 2"/>
                <a:gd name="T10" fmla="*/ 19 w 23"/>
                <a:gd name="T11" fmla="*/ 1 h 2"/>
                <a:gd name="T12" fmla="*/ 23 w 2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3" h="2">
                  <a:moveTo>
                    <a:pt x="23" y="1"/>
                  </a:moveTo>
                  <a:cubicBezTo>
                    <a:pt x="23" y="1"/>
                    <a:pt x="18" y="1"/>
                    <a:pt x="12" y="1"/>
                  </a:cubicBezTo>
                  <a:cubicBezTo>
                    <a:pt x="5" y="1"/>
                    <a:pt x="0" y="2"/>
                    <a:pt x="0" y="1"/>
                  </a:cubicBezTo>
                  <a:cubicBezTo>
                    <a:pt x="0" y="1"/>
                    <a:pt x="2" y="1"/>
                    <a:pt x="4" y="1"/>
                  </a:cubicBezTo>
                  <a:cubicBezTo>
                    <a:pt x="6" y="1"/>
                    <a:pt x="8" y="1"/>
                    <a:pt x="11" y="0"/>
                  </a:cubicBezTo>
                  <a:cubicBezTo>
                    <a:pt x="15" y="0"/>
                    <a:pt x="17" y="0"/>
                    <a:pt x="19" y="1"/>
                  </a:cubicBezTo>
                  <a:cubicBezTo>
                    <a:pt x="21" y="1"/>
                    <a:pt x="23" y="1"/>
                    <a:pt x="2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íŝlïḋê">
              <a:extLst>
                <a:ext uri="{FF2B5EF4-FFF2-40B4-BE49-F238E27FC236}">
                  <a16:creationId xmlns:a16="http://schemas.microsoft.com/office/drawing/2014/main" id="{73CBBD1C-BCD0-401A-9F52-B35711E66B7B}"/>
                </a:ext>
              </a:extLst>
            </p:cNvPr>
            <p:cNvSpPr/>
            <p:nvPr/>
          </p:nvSpPr>
          <p:spPr bwMode="auto">
            <a:xfrm>
              <a:off x="5208588" y="4995863"/>
              <a:ext cx="95250" cy="4763"/>
            </a:xfrm>
            <a:custGeom>
              <a:avLst/>
              <a:gdLst>
                <a:gd name="T0" fmla="*/ 20 w 20"/>
                <a:gd name="T1" fmla="*/ 0 h 1"/>
                <a:gd name="T2" fmla="*/ 10 w 20"/>
                <a:gd name="T3" fmla="*/ 1 h 1"/>
                <a:gd name="T4" fmla="*/ 0 w 20"/>
                <a:gd name="T5" fmla="*/ 0 h 1"/>
                <a:gd name="T6" fmla="*/ 10 w 20"/>
                <a:gd name="T7" fmla="*/ 0 h 1"/>
                <a:gd name="T8" fmla="*/ 20 w 20"/>
                <a:gd name="T9" fmla="*/ 0 h 1"/>
              </a:gdLst>
              <a:ahLst/>
              <a:cxnLst>
                <a:cxn ang="0">
                  <a:pos x="T0" y="T1"/>
                </a:cxn>
                <a:cxn ang="0">
                  <a:pos x="T2" y="T3"/>
                </a:cxn>
                <a:cxn ang="0">
                  <a:pos x="T4" y="T5"/>
                </a:cxn>
                <a:cxn ang="0">
                  <a:pos x="T6" y="T7"/>
                </a:cxn>
                <a:cxn ang="0">
                  <a:pos x="T8" y="T9"/>
                </a:cxn>
              </a:cxnLst>
              <a:rect l="0" t="0" r="r" b="b"/>
              <a:pathLst>
                <a:path w="20" h="1">
                  <a:moveTo>
                    <a:pt x="20" y="0"/>
                  </a:moveTo>
                  <a:cubicBezTo>
                    <a:pt x="20" y="1"/>
                    <a:pt x="15" y="1"/>
                    <a:pt x="10" y="1"/>
                  </a:cubicBezTo>
                  <a:cubicBezTo>
                    <a:pt x="4" y="1"/>
                    <a:pt x="0" y="0"/>
                    <a:pt x="0" y="0"/>
                  </a:cubicBezTo>
                  <a:cubicBezTo>
                    <a:pt x="0" y="0"/>
                    <a:pt x="4" y="0"/>
                    <a:pt x="10" y="0"/>
                  </a:cubicBezTo>
                  <a:cubicBezTo>
                    <a:pt x="15" y="0"/>
                    <a:pt x="20" y="0"/>
                    <a:pt x="2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íSľíḑe">
              <a:extLst>
                <a:ext uri="{FF2B5EF4-FFF2-40B4-BE49-F238E27FC236}">
                  <a16:creationId xmlns:a16="http://schemas.microsoft.com/office/drawing/2014/main" id="{DC0ECF9A-D034-4EBB-862B-7A89F8D3F9A5}"/>
                </a:ext>
              </a:extLst>
            </p:cNvPr>
            <p:cNvSpPr/>
            <p:nvPr/>
          </p:nvSpPr>
          <p:spPr bwMode="auto">
            <a:xfrm>
              <a:off x="5203826" y="4924425"/>
              <a:ext cx="80963" cy="66675"/>
            </a:xfrm>
            <a:custGeom>
              <a:avLst/>
              <a:gdLst>
                <a:gd name="T0" fmla="*/ 12 w 17"/>
                <a:gd name="T1" fmla="*/ 14 h 14"/>
                <a:gd name="T2" fmla="*/ 11 w 17"/>
                <a:gd name="T3" fmla="*/ 12 h 14"/>
                <a:gd name="T4" fmla="*/ 11 w 17"/>
                <a:gd name="T5" fmla="*/ 5 h 14"/>
                <a:gd name="T6" fmla="*/ 12 w 17"/>
                <a:gd name="T7" fmla="*/ 3 h 14"/>
                <a:gd name="T8" fmla="*/ 14 w 17"/>
                <a:gd name="T9" fmla="*/ 1 h 14"/>
                <a:gd name="T10" fmla="*/ 17 w 17"/>
                <a:gd name="T11" fmla="*/ 3 h 14"/>
                <a:gd name="T12" fmla="*/ 17 w 17"/>
                <a:gd name="T13" fmla="*/ 5 h 14"/>
                <a:gd name="T14" fmla="*/ 17 w 17"/>
                <a:gd name="T15" fmla="*/ 12 h 14"/>
                <a:gd name="T16" fmla="*/ 14 w 17"/>
                <a:gd name="T17" fmla="*/ 14 h 14"/>
                <a:gd name="T18" fmla="*/ 11 w 17"/>
                <a:gd name="T19" fmla="*/ 12 h 14"/>
                <a:gd name="T20" fmla="*/ 2 w 17"/>
                <a:gd name="T21" fmla="*/ 4 h 14"/>
                <a:gd name="T22" fmla="*/ 0 w 17"/>
                <a:gd name="T23" fmla="*/ 2 h 14"/>
                <a:gd name="T24" fmla="*/ 1 w 17"/>
                <a:gd name="T25" fmla="*/ 1 h 14"/>
                <a:gd name="T26" fmla="*/ 3 w 17"/>
                <a:gd name="T27" fmla="*/ 1 h 14"/>
                <a:gd name="T28" fmla="*/ 6 w 17"/>
                <a:gd name="T29" fmla="*/ 4 h 14"/>
                <a:gd name="T30" fmla="*/ 9 w 17"/>
                <a:gd name="T31" fmla="*/ 10 h 14"/>
                <a:gd name="T32" fmla="*/ 10 w 17"/>
                <a:gd name="T33" fmla="*/ 13 h 14"/>
                <a:gd name="T34" fmla="*/ 6 w 17"/>
                <a:gd name="T35" fmla="*/ 5 h 14"/>
                <a:gd name="T36" fmla="*/ 2 w 17"/>
                <a:gd name="T37" fmla="*/ 2 h 14"/>
                <a:gd name="T38" fmla="*/ 1 w 17"/>
                <a:gd name="T39" fmla="*/ 2 h 14"/>
                <a:gd name="T40" fmla="*/ 2 w 17"/>
                <a:gd name="T41" fmla="*/ 4 h 14"/>
                <a:gd name="T42" fmla="*/ 12 w 17"/>
                <a:gd name="T43" fmla="*/ 11 h 14"/>
                <a:gd name="T44" fmla="*/ 14 w 17"/>
                <a:gd name="T45" fmla="*/ 13 h 14"/>
                <a:gd name="T46" fmla="*/ 16 w 17"/>
                <a:gd name="T47" fmla="*/ 11 h 14"/>
                <a:gd name="T48" fmla="*/ 16 w 17"/>
                <a:gd name="T49" fmla="*/ 5 h 14"/>
                <a:gd name="T50" fmla="*/ 14 w 17"/>
                <a:gd name="T51" fmla="*/ 2 h 14"/>
                <a:gd name="T52" fmla="*/ 12 w 17"/>
                <a:gd name="T53" fmla="*/ 5 h 14"/>
                <a:gd name="T54" fmla="*/ 12 w 17"/>
                <a:gd name="T5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14">
                  <a:moveTo>
                    <a:pt x="12" y="14"/>
                  </a:moveTo>
                  <a:cubicBezTo>
                    <a:pt x="12" y="14"/>
                    <a:pt x="11" y="13"/>
                    <a:pt x="11" y="12"/>
                  </a:cubicBezTo>
                  <a:cubicBezTo>
                    <a:pt x="11" y="10"/>
                    <a:pt x="11" y="8"/>
                    <a:pt x="11" y="5"/>
                  </a:cubicBezTo>
                  <a:cubicBezTo>
                    <a:pt x="12" y="4"/>
                    <a:pt x="12" y="3"/>
                    <a:pt x="12" y="3"/>
                  </a:cubicBezTo>
                  <a:cubicBezTo>
                    <a:pt x="13" y="2"/>
                    <a:pt x="13" y="1"/>
                    <a:pt x="14" y="1"/>
                  </a:cubicBezTo>
                  <a:cubicBezTo>
                    <a:pt x="15" y="1"/>
                    <a:pt x="16" y="2"/>
                    <a:pt x="17" y="3"/>
                  </a:cubicBezTo>
                  <a:cubicBezTo>
                    <a:pt x="17" y="3"/>
                    <a:pt x="17" y="4"/>
                    <a:pt x="17" y="5"/>
                  </a:cubicBezTo>
                  <a:cubicBezTo>
                    <a:pt x="17" y="7"/>
                    <a:pt x="17" y="9"/>
                    <a:pt x="17" y="12"/>
                  </a:cubicBezTo>
                  <a:cubicBezTo>
                    <a:pt x="17" y="13"/>
                    <a:pt x="16" y="14"/>
                    <a:pt x="14" y="14"/>
                  </a:cubicBezTo>
                  <a:cubicBezTo>
                    <a:pt x="13" y="13"/>
                    <a:pt x="12" y="13"/>
                    <a:pt x="11" y="12"/>
                  </a:cubicBezTo>
                  <a:cubicBezTo>
                    <a:pt x="8" y="10"/>
                    <a:pt x="4" y="7"/>
                    <a:pt x="2" y="4"/>
                  </a:cubicBezTo>
                  <a:cubicBezTo>
                    <a:pt x="1" y="3"/>
                    <a:pt x="0" y="3"/>
                    <a:pt x="0" y="2"/>
                  </a:cubicBezTo>
                  <a:cubicBezTo>
                    <a:pt x="0" y="1"/>
                    <a:pt x="1" y="0"/>
                    <a:pt x="1" y="1"/>
                  </a:cubicBezTo>
                  <a:cubicBezTo>
                    <a:pt x="2" y="1"/>
                    <a:pt x="2" y="1"/>
                    <a:pt x="3" y="1"/>
                  </a:cubicBezTo>
                  <a:cubicBezTo>
                    <a:pt x="4" y="2"/>
                    <a:pt x="5" y="3"/>
                    <a:pt x="6" y="4"/>
                  </a:cubicBezTo>
                  <a:cubicBezTo>
                    <a:pt x="8" y="6"/>
                    <a:pt x="9" y="9"/>
                    <a:pt x="9" y="10"/>
                  </a:cubicBezTo>
                  <a:cubicBezTo>
                    <a:pt x="10" y="12"/>
                    <a:pt x="10" y="13"/>
                    <a:pt x="10" y="13"/>
                  </a:cubicBezTo>
                  <a:cubicBezTo>
                    <a:pt x="9" y="13"/>
                    <a:pt x="10" y="9"/>
                    <a:pt x="6" y="5"/>
                  </a:cubicBezTo>
                  <a:cubicBezTo>
                    <a:pt x="5" y="4"/>
                    <a:pt x="4" y="3"/>
                    <a:pt x="2" y="2"/>
                  </a:cubicBezTo>
                  <a:cubicBezTo>
                    <a:pt x="2" y="1"/>
                    <a:pt x="1" y="1"/>
                    <a:pt x="1" y="2"/>
                  </a:cubicBezTo>
                  <a:cubicBezTo>
                    <a:pt x="1" y="2"/>
                    <a:pt x="2" y="3"/>
                    <a:pt x="2" y="4"/>
                  </a:cubicBezTo>
                  <a:cubicBezTo>
                    <a:pt x="5" y="6"/>
                    <a:pt x="8" y="9"/>
                    <a:pt x="12" y="11"/>
                  </a:cubicBezTo>
                  <a:cubicBezTo>
                    <a:pt x="13" y="12"/>
                    <a:pt x="13" y="13"/>
                    <a:pt x="14" y="13"/>
                  </a:cubicBezTo>
                  <a:cubicBezTo>
                    <a:pt x="15" y="13"/>
                    <a:pt x="16" y="12"/>
                    <a:pt x="16" y="11"/>
                  </a:cubicBezTo>
                  <a:cubicBezTo>
                    <a:pt x="17" y="9"/>
                    <a:pt x="16" y="7"/>
                    <a:pt x="16" y="5"/>
                  </a:cubicBezTo>
                  <a:cubicBezTo>
                    <a:pt x="17" y="4"/>
                    <a:pt x="16" y="2"/>
                    <a:pt x="14" y="2"/>
                  </a:cubicBezTo>
                  <a:cubicBezTo>
                    <a:pt x="13" y="2"/>
                    <a:pt x="12" y="4"/>
                    <a:pt x="12" y="5"/>
                  </a:cubicBezTo>
                  <a:cubicBezTo>
                    <a:pt x="10" y="11"/>
                    <a:pt x="12" y="14"/>
                    <a:pt x="12" y="14"/>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şlide">
              <a:extLst>
                <a:ext uri="{FF2B5EF4-FFF2-40B4-BE49-F238E27FC236}">
                  <a16:creationId xmlns:a16="http://schemas.microsoft.com/office/drawing/2014/main" id="{D1E724F3-898F-4473-89FF-C0C479401122}"/>
                </a:ext>
              </a:extLst>
            </p:cNvPr>
            <p:cNvSpPr/>
            <p:nvPr/>
          </p:nvSpPr>
          <p:spPr bwMode="auto">
            <a:xfrm>
              <a:off x="4540251" y="4814888"/>
              <a:ext cx="274638" cy="285750"/>
            </a:xfrm>
            <a:custGeom>
              <a:avLst/>
              <a:gdLst>
                <a:gd name="T0" fmla="*/ 38 w 58"/>
                <a:gd name="T1" fmla="*/ 0 h 60"/>
                <a:gd name="T2" fmla="*/ 10 w 58"/>
                <a:gd name="T3" fmla="*/ 52 h 60"/>
                <a:gd name="T4" fmla="*/ 58 w 58"/>
                <a:gd name="T5" fmla="*/ 11 h 60"/>
                <a:gd name="T6" fmla="*/ 38 w 58"/>
                <a:gd name="T7" fmla="*/ 0 h 60"/>
              </a:gdLst>
              <a:ahLst/>
              <a:cxnLst>
                <a:cxn ang="0">
                  <a:pos x="T0" y="T1"/>
                </a:cxn>
                <a:cxn ang="0">
                  <a:pos x="T2" y="T3"/>
                </a:cxn>
                <a:cxn ang="0">
                  <a:pos x="T4" y="T5"/>
                </a:cxn>
                <a:cxn ang="0">
                  <a:pos x="T6" y="T7"/>
                </a:cxn>
              </a:cxnLst>
              <a:rect l="0" t="0" r="r" b="b"/>
              <a:pathLst>
                <a:path w="58" h="60">
                  <a:moveTo>
                    <a:pt x="38" y="0"/>
                  </a:moveTo>
                  <a:cubicBezTo>
                    <a:pt x="38" y="0"/>
                    <a:pt x="0" y="47"/>
                    <a:pt x="10" y="52"/>
                  </a:cubicBezTo>
                  <a:cubicBezTo>
                    <a:pt x="27" y="60"/>
                    <a:pt x="58" y="11"/>
                    <a:pt x="58" y="11"/>
                  </a:cubicBezTo>
                  <a:lnTo>
                    <a:pt x="38"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ïṩlíḑè">
              <a:extLst>
                <a:ext uri="{FF2B5EF4-FFF2-40B4-BE49-F238E27FC236}">
                  <a16:creationId xmlns:a16="http://schemas.microsoft.com/office/drawing/2014/main" id="{D6ED02FB-A7CB-4B1E-9FB6-66D65DF55B3A}"/>
                </a:ext>
              </a:extLst>
            </p:cNvPr>
            <p:cNvSpPr/>
            <p:nvPr/>
          </p:nvSpPr>
          <p:spPr bwMode="auto">
            <a:xfrm>
              <a:off x="4652963" y="4953000"/>
              <a:ext cx="52388" cy="33338"/>
            </a:xfrm>
            <a:custGeom>
              <a:avLst/>
              <a:gdLst>
                <a:gd name="T0" fmla="*/ 11 w 11"/>
                <a:gd name="T1" fmla="*/ 7 h 7"/>
                <a:gd name="T2" fmla="*/ 5 w 11"/>
                <a:gd name="T3" fmla="*/ 4 h 7"/>
                <a:gd name="T4" fmla="*/ 0 w 11"/>
                <a:gd name="T5" fmla="*/ 0 h 7"/>
                <a:gd name="T6" fmla="*/ 6 w 11"/>
                <a:gd name="T7" fmla="*/ 3 h 7"/>
                <a:gd name="T8" fmla="*/ 11 w 11"/>
                <a:gd name="T9" fmla="*/ 7 h 7"/>
              </a:gdLst>
              <a:ahLst/>
              <a:cxnLst>
                <a:cxn ang="0">
                  <a:pos x="T0" y="T1"/>
                </a:cxn>
                <a:cxn ang="0">
                  <a:pos x="T2" y="T3"/>
                </a:cxn>
                <a:cxn ang="0">
                  <a:pos x="T4" y="T5"/>
                </a:cxn>
                <a:cxn ang="0">
                  <a:pos x="T6" y="T7"/>
                </a:cxn>
                <a:cxn ang="0">
                  <a:pos x="T8" y="T9"/>
                </a:cxn>
              </a:cxnLst>
              <a:rect l="0" t="0" r="r" b="b"/>
              <a:pathLst>
                <a:path w="11" h="7">
                  <a:moveTo>
                    <a:pt x="11" y="7"/>
                  </a:moveTo>
                  <a:cubicBezTo>
                    <a:pt x="11" y="7"/>
                    <a:pt x="9" y="5"/>
                    <a:pt x="5" y="4"/>
                  </a:cubicBezTo>
                  <a:cubicBezTo>
                    <a:pt x="2" y="2"/>
                    <a:pt x="0" y="0"/>
                    <a:pt x="0" y="0"/>
                  </a:cubicBezTo>
                  <a:cubicBezTo>
                    <a:pt x="0" y="0"/>
                    <a:pt x="3" y="1"/>
                    <a:pt x="6" y="3"/>
                  </a:cubicBezTo>
                  <a:cubicBezTo>
                    <a:pt x="9" y="5"/>
                    <a:pt x="11" y="7"/>
                    <a:pt x="11"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ïşḻîḍé">
              <a:extLst>
                <a:ext uri="{FF2B5EF4-FFF2-40B4-BE49-F238E27FC236}">
                  <a16:creationId xmlns:a16="http://schemas.microsoft.com/office/drawing/2014/main" id="{ED61B8B0-21B4-4986-BCAB-01A32EAA7249}"/>
                </a:ext>
              </a:extLst>
            </p:cNvPr>
            <p:cNvSpPr/>
            <p:nvPr/>
          </p:nvSpPr>
          <p:spPr bwMode="auto">
            <a:xfrm>
              <a:off x="4667251" y="4924425"/>
              <a:ext cx="52388" cy="38100"/>
            </a:xfrm>
            <a:custGeom>
              <a:avLst/>
              <a:gdLst>
                <a:gd name="T0" fmla="*/ 11 w 11"/>
                <a:gd name="T1" fmla="*/ 8 h 8"/>
                <a:gd name="T2" fmla="*/ 5 w 11"/>
                <a:gd name="T3" fmla="*/ 5 h 8"/>
                <a:gd name="T4" fmla="*/ 1 w 11"/>
                <a:gd name="T5" fmla="*/ 0 h 8"/>
                <a:gd name="T6" fmla="*/ 6 w 11"/>
                <a:gd name="T7" fmla="*/ 4 h 8"/>
                <a:gd name="T8" fmla="*/ 11 w 11"/>
                <a:gd name="T9" fmla="*/ 8 h 8"/>
              </a:gdLst>
              <a:ahLst/>
              <a:cxnLst>
                <a:cxn ang="0">
                  <a:pos x="T0" y="T1"/>
                </a:cxn>
                <a:cxn ang="0">
                  <a:pos x="T2" y="T3"/>
                </a:cxn>
                <a:cxn ang="0">
                  <a:pos x="T4" y="T5"/>
                </a:cxn>
                <a:cxn ang="0">
                  <a:pos x="T6" y="T7"/>
                </a:cxn>
                <a:cxn ang="0">
                  <a:pos x="T8" y="T9"/>
                </a:cxn>
              </a:cxnLst>
              <a:rect l="0" t="0" r="r" b="b"/>
              <a:pathLst>
                <a:path w="11" h="8">
                  <a:moveTo>
                    <a:pt x="11" y="8"/>
                  </a:moveTo>
                  <a:cubicBezTo>
                    <a:pt x="11" y="8"/>
                    <a:pt x="8" y="7"/>
                    <a:pt x="5" y="5"/>
                  </a:cubicBezTo>
                  <a:cubicBezTo>
                    <a:pt x="2" y="2"/>
                    <a:pt x="0" y="0"/>
                    <a:pt x="1" y="0"/>
                  </a:cubicBezTo>
                  <a:cubicBezTo>
                    <a:pt x="1" y="0"/>
                    <a:pt x="3" y="2"/>
                    <a:pt x="6" y="4"/>
                  </a:cubicBezTo>
                  <a:cubicBezTo>
                    <a:pt x="9" y="6"/>
                    <a:pt x="11" y="8"/>
                    <a:pt x="11" y="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işliḋê">
              <a:extLst>
                <a:ext uri="{FF2B5EF4-FFF2-40B4-BE49-F238E27FC236}">
                  <a16:creationId xmlns:a16="http://schemas.microsoft.com/office/drawing/2014/main" id="{A24A9467-A7EC-4336-8854-4C2146C99B04}"/>
                </a:ext>
              </a:extLst>
            </p:cNvPr>
            <p:cNvSpPr/>
            <p:nvPr/>
          </p:nvSpPr>
          <p:spPr bwMode="auto">
            <a:xfrm>
              <a:off x="4681538" y="4905375"/>
              <a:ext cx="52388" cy="33338"/>
            </a:xfrm>
            <a:custGeom>
              <a:avLst/>
              <a:gdLst>
                <a:gd name="T0" fmla="*/ 11 w 11"/>
                <a:gd name="T1" fmla="*/ 7 h 7"/>
                <a:gd name="T2" fmla="*/ 5 w 11"/>
                <a:gd name="T3" fmla="*/ 4 h 7"/>
                <a:gd name="T4" fmla="*/ 0 w 11"/>
                <a:gd name="T5" fmla="*/ 1 h 7"/>
                <a:gd name="T6" fmla="*/ 6 w 11"/>
                <a:gd name="T7" fmla="*/ 3 h 7"/>
                <a:gd name="T8" fmla="*/ 11 w 11"/>
                <a:gd name="T9" fmla="*/ 7 h 7"/>
              </a:gdLst>
              <a:ahLst/>
              <a:cxnLst>
                <a:cxn ang="0">
                  <a:pos x="T0" y="T1"/>
                </a:cxn>
                <a:cxn ang="0">
                  <a:pos x="T2" y="T3"/>
                </a:cxn>
                <a:cxn ang="0">
                  <a:pos x="T4" y="T5"/>
                </a:cxn>
                <a:cxn ang="0">
                  <a:pos x="T6" y="T7"/>
                </a:cxn>
                <a:cxn ang="0">
                  <a:pos x="T8" y="T9"/>
                </a:cxn>
              </a:cxnLst>
              <a:rect l="0" t="0" r="r" b="b"/>
              <a:pathLst>
                <a:path w="11" h="7">
                  <a:moveTo>
                    <a:pt x="11" y="7"/>
                  </a:moveTo>
                  <a:cubicBezTo>
                    <a:pt x="11" y="7"/>
                    <a:pt x="8" y="6"/>
                    <a:pt x="5" y="4"/>
                  </a:cubicBezTo>
                  <a:cubicBezTo>
                    <a:pt x="2" y="2"/>
                    <a:pt x="0" y="1"/>
                    <a:pt x="0" y="1"/>
                  </a:cubicBezTo>
                  <a:cubicBezTo>
                    <a:pt x="0" y="0"/>
                    <a:pt x="3" y="2"/>
                    <a:pt x="6" y="3"/>
                  </a:cubicBezTo>
                  <a:cubicBezTo>
                    <a:pt x="9" y="5"/>
                    <a:pt x="11" y="7"/>
                    <a:pt x="11"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ísľïdé">
              <a:extLst>
                <a:ext uri="{FF2B5EF4-FFF2-40B4-BE49-F238E27FC236}">
                  <a16:creationId xmlns:a16="http://schemas.microsoft.com/office/drawing/2014/main" id="{A07F5E90-B075-43BB-8C6F-DB2C96E10106}"/>
                </a:ext>
              </a:extLst>
            </p:cNvPr>
            <p:cNvSpPr/>
            <p:nvPr/>
          </p:nvSpPr>
          <p:spPr bwMode="auto">
            <a:xfrm>
              <a:off x="4695826" y="4810125"/>
              <a:ext cx="80963" cy="95250"/>
            </a:xfrm>
            <a:custGeom>
              <a:avLst/>
              <a:gdLst>
                <a:gd name="T0" fmla="*/ 3 w 17"/>
                <a:gd name="T1" fmla="*/ 18 h 20"/>
                <a:gd name="T2" fmla="*/ 6 w 17"/>
                <a:gd name="T3" fmla="*/ 15 h 20"/>
                <a:gd name="T4" fmla="*/ 17 w 17"/>
                <a:gd name="T5" fmla="*/ 13 h 20"/>
                <a:gd name="T6" fmla="*/ 17 w 17"/>
                <a:gd name="T7" fmla="*/ 13 h 20"/>
                <a:gd name="T8" fmla="*/ 17 w 17"/>
                <a:gd name="T9" fmla="*/ 14 h 20"/>
                <a:gd name="T10" fmla="*/ 10 w 17"/>
                <a:gd name="T11" fmla="*/ 19 h 20"/>
                <a:gd name="T12" fmla="*/ 5 w 17"/>
                <a:gd name="T13" fmla="*/ 19 h 20"/>
                <a:gd name="T14" fmla="*/ 2 w 17"/>
                <a:gd name="T15" fmla="*/ 15 h 20"/>
                <a:gd name="T16" fmla="*/ 0 w 17"/>
                <a:gd name="T17" fmla="*/ 1 h 20"/>
                <a:gd name="T18" fmla="*/ 0 w 17"/>
                <a:gd name="T19" fmla="*/ 0 h 20"/>
                <a:gd name="T20" fmla="*/ 1 w 17"/>
                <a:gd name="T21" fmla="*/ 1 h 20"/>
                <a:gd name="T22" fmla="*/ 6 w 17"/>
                <a:gd name="T23" fmla="*/ 14 h 20"/>
                <a:gd name="T24" fmla="*/ 5 w 17"/>
                <a:gd name="T25" fmla="*/ 19 h 20"/>
                <a:gd name="T26" fmla="*/ 5 w 17"/>
                <a:gd name="T27" fmla="*/ 14 h 20"/>
                <a:gd name="T28" fmla="*/ 0 w 17"/>
                <a:gd name="T29" fmla="*/ 1 h 20"/>
                <a:gd name="T30" fmla="*/ 1 w 17"/>
                <a:gd name="T31" fmla="*/ 1 h 20"/>
                <a:gd name="T32" fmla="*/ 3 w 17"/>
                <a:gd name="T33" fmla="*/ 14 h 20"/>
                <a:gd name="T34" fmla="*/ 5 w 17"/>
                <a:gd name="T35" fmla="*/ 18 h 20"/>
                <a:gd name="T36" fmla="*/ 10 w 17"/>
                <a:gd name="T37" fmla="*/ 19 h 20"/>
                <a:gd name="T38" fmla="*/ 16 w 17"/>
                <a:gd name="T39" fmla="*/ 13 h 20"/>
                <a:gd name="T40" fmla="*/ 16 w 17"/>
                <a:gd name="T41" fmla="*/ 14 h 20"/>
                <a:gd name="T42" fmla="*/ 6 w 17"/>
                <a:gd name="T43" fmla="*/ 16 h 20"/>
                <a:gd name="T44" fmla="*/ 3 w 17"/>
                <a:gd name="T45"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3" y="18"/>
                  </a:moveTo>
                  <a:cubicBezTo>
                    <a:pt x="3" y="18"/>
                    <a:pt x="3" y="17"/>
                    <a:pt x="6" y="15"/>
                  </a:cubicBezTo>
                  <a:cubicBezTo>
                    <a:pt x="8" y="14"/>
                    <a:pt x="12" y="12"/>
                    <a:pt x="17" y="13"/>
                  </a:cubicBezTo>
                  <a:cubicBezTo>
                    <a:pt x="17" y="13"/>
                    <a:pt x="17" y="13"/>
                    <a:pt x="17" y="13"/>
                  </a:cubicBezTo>
                  <a:cubicBezTo>
                    <a:pt x="17" y="14"/>
                    <a:pt x="17" y="14"/>
                    <a:pt x="17" y="14"/>
                  </a:cubicBezTo>
                  <a:cubicBezTo>
                    <a:pt x="15" y="16"/>
                    <a:pt x="13" y="18"/>
                    <a:pt x="10" y="19"/>
                  </a:cubicBezTo>
                  <a:cubicBezTo>
                    <a:pt x="9" y="20"/>
                    <a:pt x="7" y="20"/>
                    <a:pt x="5" y="19"/>
                  </a:cubicBezTo>
                  <a:cubicBezTo>
                    <a:pt x="3" y="18"/>
                    <a:pt x="3" y="16"/>
                    <a:pt x="2" y="15"/>
                  </a:cubicBezTo>
                  <a:cubicBezTo>
                    <a:pt x="0" y="10"/>
                    <a:pt x="0" y="5"/>
                    <a:pt x="0" y="1"/>
                  </a:cubicBezTo>
                  <a:cubicBezTo>
                    <a:pt x="0" y="0"/>
                    <a:pt x="0" y="0"/>
                    <a:pt x="0" y="0"/>
                  </a:cubicBezTo>
                  <a:cubicBezTo>
                    <a:pt x="1" y="1"/>
                    <a:pt x="1" y="1"/>
                    <a:pt x="1" y="1"/>
                  </a:cubicBezTo>
                  <a:cubicBezTo>
                    <a:pt x="5" y="5"/>
                    <a:pt x="6" y="10"/>
                    <a:pt x="6" y="14"/>
                  </a:cubicBezTo>
                  <a:cubicBezTo>
                    <a:pt x="6" y="17"/>
                    <a:pt x="5" y="19"/>
                    <a:pt x="5" y="19"/>
                  </a:cubicBezTo>
                  <a:cubicBezTo>
                    <a:pt x="5" y="19"/>
                    <a:pt x="6" y="17"/>
                    <a:pt x="5" y="14"/>
                  </a:cubicBezTo>
                  <a:cubicBezTo>
                    <a:pt x="5" y="10"/>
                    <a:pt x="4" y="5"/>
                    <a:pt x="0" y="1"/>
                  </a:cubicBezTo>
                  <a:cubicBezTo>
                    <a:pt x="1" y="1"/>
                    <a:pt x="1" y="1"/>
                    <a:pt x="1" y="1"/>
                  </a:cubicBezTo>
                  <a:cubicBezTo>
                    <a:pt x="1" y="5"/>
                    <a:pt x="1" y="10"/>
                    <a:pt x="3" y="14"/>
                  </a:cubicBezTo>
                  <a:cubicBezTo>
                    <a:pt x="3" y="16"/>
                    <a:pt x="4" y="17"/>
                    <a:pt x="5" y="18"/>
                  </a:cubicBezTo>
                  <a:cubicBezTo>
                    <a:pt x="7" y="19"/>
                    <a:pt x="8" y="19"/>
                    <a:pt x="10" y="19"/>
                  </a:cubicBezTo>
                  <a:cubicBezTo>
                    <a:pt x="13" y="18"/>
                    <a:pt x="15" y="15"/>
                    <a:pt x="16" y="13"/>
                  </a:cubicBezTo>
                  <a:cubicBezTo>
                    <a:pt x="16" y="14"/>
                    <a:pt x="16" y="14"/>
                    <a:pt x="16" y="14"/>
                  </a:cubicBezTo>
                  <a:cubicBezTo>
                    <a:pt x="12" y="13"/>
                    <a:pt x="8" y="14"/>
                    <a:pt x="6" y="16"/>
                  </a:cubicBezTo>
                  <a:cubicBezTo>
                    <a:pt x="4" y="17"/>
                    <a:pt x="3" y="19"/>
                    <a:pt x="3" y="1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ṡľîḓè">
              <a:extLst>
                <a:ext uri="{FF2B5EF4-FFF2-40B4-BE49-F238E27FC236}">
                  <a16:creationId xmlns:a16="http://schemas.microsoft.com/office/drawing/2014/main" id="{D35BD8FB-A694-4EAA-AC28-EA10505B89E1}"/>
                </a:ext>
              </a:extLst>
            </p:cNvPr>
            <p:cNvSpPr/>
            <p:nvPr/>
          </p:nvSpPr>
          <p:spPr bwMode="auto">
            <a:xfrm>
              <a:off x="4568826" y="4819650"/>
              <a:ext cx="250825" cy="242888"/>
            </a:xfrm>
            <a:custGeom>
              <a:avLst/>
              <a:gdLst>
                <a:gd name="T0" fmla="*/ 53 w 53"/>
                <a:gd name="T1" fmla="*/ 9 h 51"/>
                <a:gd name="T2" fmla="*/ 52 w 53"/>
                <a:gd name="T3" fmla="*/ 10 h 51"/>
                <a:gd name="T4" fmla="*/ 50 w 53"/>
                <a:gd name="T5" fmla="*/ 13 h 51"/>
                <a:gd name="T6" fmla="*/ 41 w 53"/>
                <a:gd name="T7" fmla="*/ 24 h 51"/>
                <a:gd name="T8" fmla="*/ 29 w 53"/>
                <a:gd name="T9" fmla="*/ 40 h 51"/>
                <a:gd name="T10" fmla="*/ 20 w 53"/>
                <a:gd name="T11" fmla="*/ 47 h 51"/>
                <a:gd name="T12" fmla="*/ 7 w 53"/>
                <a:gd name="T13" fmla="*/ 51 h 51"/>
                <a:gd name="T14" fmla="*/ 1 w 53"/>
                <a:gd name="T15" fmla="*/ 47 h 51"/>
                <a:gd name="T16" fmla="*/ 2 w 53"/>
                <a:gd name="T17" fmla="*/ 41 h 51"/>
                <a:gd name="T18" fmla="*/ 8 w 53"/>
                <a:gd name="T19" fmla="*/ 31 h 51"/>
                <a:gd name="T20" fmla="*/ 20 w 53"/>
                <a:gd name="T21" fmla="*/ 14 h 51"/>
                <a:gd name="T22" fmla="*/ 28 w 53"/>
                <a:gd name="T23" fmla="*/ 4 h 51"/>
                <a:gd name="T24" fmla="*/ 31 w 53"/>
                <a:gd name="T25" fmla="*/ 1 h 51"/>
                <a:gd name="T26" fmla="*/ 32 w 53"/>
                <a:gd name="T27" fmla="*/ 0 h 51"/>
                <a:gd name="T28" fmla="*/ 31 w 53"/>
                <a:gd name="T29" fmla="*/ 1 h 51"/>
                <a:gd name="T30" fmla="*/ 29 w 53"/>
                <a:gd name="T31" fmla="*/ 4 h 51"/>
                <a:gd name="T32" fmla="*/ 20 w 53"/>
                <a:gd name="T33" fmla="*/ 15 h 51"/>
                <a:gd name="T34" fmla="*/ 9 w 53"/>
                <a:gd name="T35" fmla="*/ 31 h 51"/>
                <a:gd name="T36" fmla="*/ 2 w 53"/>
                <a:gd name="T37" fmla="*/ 41 h 51"/>
                <a:gd name="T38" fmla="*/ 2 w 53"/>
                <a:gd name="T39" fmla="*/ 47 h 51"/>
                <a:gd name="T40" fmla="*/ 7 w 53"/>
                <a:gd name="T41" fmla="*/ 50 h 51"/>
                <a:gd name="T42" fmla="*/ 19 w 53"/>
                <a:gd name="T43" fmla="*/ 47 h 51"/>
                <a:gd name="T44" fmla="*/ 28 w 53"/>
                <a:gd name="T45" fmla="*/ 39 h 51"/>
                <a:gd name="T46" fmla="*/ 41 w 53"/>
                <a:gd name="T47" fmla="*/ 23 h 51"/>
                <a:gd name="T48" fmla="*/ 49 w 53"/>
                <a:gd name="T49" fmla="*/ 13 h 51"/>
                <a:gd name="T50" fmla="*/ 52 w 53"/>
                <a:gd name="T51" fmla="*/ 10 h 51"/>
                <a:gd name="T52" fmla="*/ 53 w 53"/>
                <a:gd name="T53"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 h="51">
                  <a:moveTo>
                    <a:pt x="53" y="9"/>
                  </a:moveTo>
                  <a:cubicBezTo>
                    <a:pt x="53" y="9"/>
                    <a:pt x="52" y="9"/>
                    <a:pt x="52" y="10"/>
                  </a:cubicBezTo>
                  <a:cubicBezTo>
                    <a:pt x="51" y="11"/>
                    <a:pt x="51" y="12"/>
                    <a:pt x="50" y="13"/>
                  </a:cubicBezTo>
                  <a:cubicBezTo>
                    <a:pt x="47" y="16"/>
                    <a:pt x="45" y="19"/>
                    <a:pt x="41" y="24"/>
                  </a:cubicBezTo>
                  <a:cubicBezTo>
                    <a:pt x="38" y="28"/>
                    <a:pt x="34" y="34"/>
                    <a:pt x="29" y="40"/>
                  </a:cubicBezTo>
                  <a:cubicBezTo>
                    <a:pt x="26" y="42"/>
                    <a:pt x="23" y="45"/>
                    <a:pt x="20" y="47"/>
                  </a:cubicBezTo>
                  <a:cubicBezTo>
                    <a:pt x="16" y="50"/>
                    <a:pt x="12" y="51"/>
                    <a:pt x="7" y="51"/>
                  </a:cubicBezTo>
                  <a:cubicBezTo>
                    <a:pt x="5" y="51"/>
                    <a:pt x="3" y="50"/>
                    <a:pt x="1" y="47"/>
                  </a:cubicBezTo>
                  <a:cubicBezTo>
                    <a:pt x="0" y="45"/>
                    <a:pt x="1" y="43"/>
                    <a:pt x="2" y="41"/>
                  </a:cubicBezTo>
                  <a:cubicBezTo>
                    <a:pt x="4" y="37"/>
                    <a:pt x="6" y="34"/>
                    <a:pt x="8" y="31"/>
                  </a:cubicBezTo>
                  <a:cubicBezTo>
                    <a:pt x="13" y="25"/>
                    <a:pt x="17" y="19"/>
                    <a:pt x="20" y="14"/>
                  </a:cubicBezTo>
                  <a:cubicBezTo>
                    <a:pt x="23" y="10"/>
                    <a:pt x="26" y="6"/>
                    <a:pt x="28" y="4"/>
                  </a:cubicBezTo>
                  <a:cubicBezTo>
                    <a:pt x="29" y="3"/>
                    <a:pt x="30" y="2"/>
                    <a:pt x="31" y="1"/>
                  </a:cubicBezTo>
                  <a:cubicBezTo>
                    <a:pt x="31" y="0"/>
                    <a:pt x="32" y="0"/>
                    <a:pt x="32" y="0"/>
                  </a:cubicBezTo>
                  <a:cubicBezTo>
                    <a:pt x="32" y="0"/>
                    <a:pt x="31" y="0"/>
                    <a:pt x="31" y="1"/>
                  </a:cubicBezTo>
                  <a:cubicBezTo>
                    <a:pt x="30" y="2"/>
                    <a:pt x="29" y="3"/>
                    <a:pt x="29" y="4"/>
                  </a:cubicBezTo>
                  <a:cubicBezTo>
                    <a:pt x="26" y="7"/>
                    <a:pt x="24" y="10"/>
                    <a:pt x="20" y="15"/>
                  </a:cubicBezTo>
                  <a:cubicBezTo>
                    <a:pt x="17" y="19"/>
                    <a:pt x="13" y="25"/>
                    <a:pt x="9" y="31"/>
                  </a:cubicBezTo>
                  <a:cubicBezTo>
                    <a:pt x="7" y="35"/>
                    <a:pt x="4" y="38"/>
                    <a:pt x="2" y="41"/>
                  </a:cubicBezTo>
                  <a:cubicBezTo>
                    <a:pt x="2" y="43"/>
                    <a:pt x="1" y="45"/>
                    <a:pt x="2" y="47"/>
                  </a:cubicBezTo>
                  <a:cubicBezTo>
                    <a:pt x="3" y="49"/>
                    <a:pt x="5" y="50"/>
                    <a:pt x="7" y="50"/>
                  </a:cubicBezTo>
                  <a:cubicBezTo>
                    <a:pt x="11" y="50"/>
                    <a:pt x="16" y="49"/>
                    <a:pt x="19" y="47"/>
                  </a:cubicBezTo>
                  <a:cubicBezTo>
                    <a:pt x="23" y="45"/>
                    <a:pt x="26" y="42"/>
                    <a:pt x="28" y="39"/>
                  </a:cubicBezTo>
                  <a:cubicBezTo>
                    <a:pt x="33" y="33"/>
                    <a:pt x="37" y="28"/>
                    <a:pt x="41" y="23"/>
                  </a:cubicBezTo>
                  <a:cubicBezTo>
                    <a:pt x="44" y="19"/>
                    <a:pt x="47" y="16"/>
                    <a:pt x="49" y="13"/>
                  </a:cubicBezTo>
                  <a:cubicBezTo>
                    <a:pt x="50" y="12"/>
                    <a:pt x="51" y="11"/>
                    <a:pt x="52" y="10"/>
                  </a:cubicBezTo>
                  <a:cubicBezTo>
                    <a:pt x="52" y="9"/>
                    <a:pt x="53" y="9"/>
                    <a:pt x="53" y="9"/>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ïSļiḓè">
              <a:extLst>
                <a:ext uri="{FF2B5EF4-FFF2-40B4-BE49-F238E27FC236}">
                  <a16:creationId xmlns:a16="http://schemas.microsoft.com/office/drawing/2014/main" id="{99A56D30-8850-41E1-9D29-9C0F571E28AF}"/>
                </a:ext>
              </a:extLst>
            </p:cNvPr>
            <p:cNvSpPr/>
            <p:nvPr/>
          </p:nvSpPr>
          <p:spPr bwMode="auto">
            <a:xfrm>
              <a:off x="3481388" y="3898900"/>
              <a:ext cx="2419350" cy="142875"/>
            </a:xfrm>
            <a:prstGeom prst="rect">
              <a:avLst/>
            </a:prstGeom>
            <a:solidFill>
              <a:srgbClr val="AFB7B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4" name="ïS1ïďè">
              <a:extLst>
                <a:ext uri="{FF2B5EF4-FFF2-40B4-BE49-F238E27FC236}">
                  <a16:creationId xmlns:a16="http://schemas.microsoft.com/office/drawing/2014/main" id="{7C9C1A1E-F895-4641-81E4-AEAAB5DC09F1}"/>
                </a:ext>
              </a:extLst>
            </p:cNvPr>
            <p:cNvSpPr/>
            <p:nvPr/>
          </p:nvSpPr>
          <p:spPr bwMode="auto">
            <a:xfrm>
              <a:off x="4156076" y="2408238"/>
              <a:ext cx="763588" cy="431800"/>
            </a:xfrm>
            <a:custGeom>
              <a:avLst/>
              <a:gdLst>
                <a:gd name="T0" fmla="*/ 161 w 161"/>
                <a:gd name="T1" fmla="*/ 19 h 91"/>
                <a:gd name="T2" fmla="*/ 161 w 161"/>
                <a:gd name="T3" fmla="*/ 73 h 91"/>
                <a:gd name="T4" fmla="*/ 143 w 161"/>
                <a:gd name="T5" fmla="*/ 91 h 91"/>
                <a:gd name="T6" fmla="*/ 18 w 161"/>
                <a:gd name="T7" fmla="*/ 91 h 91"/>
                <a:gd name="T8" fmla="*/ 0 w 161"/>
                <a:gd name="T9" fmla="*/ 73 h 91"/>
                <a:gd name="T10" fmla="*/ 0 w 161"/>
                <a:gd name="T11" fmla="*/ 19 h 91"/>
                <a:gd name="T12" fmla="*/ 18 w 161"/>
                <a:gd name="T13" fmla="*/ 0 h 91"/>
                <a:gd name="T14" fmla="*/ 143 w 161"/>
                <a:gd name="T15" fmla="*/ 0 h 91"/>
                <a:gd name="T16" fmla="*/ 161 w 161"/>
                <a:gd name="T17" fmla="*/ 1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91">
                  <a:moveTo>
                    <a:pt x="161" y="19"/>
                  </a:moveTo>
                  <a:cubicBezTo>
                    <a:pt x="161" y="73"/>
                    <a:pt x="161" y="73"/>
                    <a:pt x="161" y="73"/>
                  </a:cubicBezTo>
                  <a:cubicBezTo>
                    <a:pt x="161" y="83"/>
                    <a:pt x="153" y="91"/>
                    <a:pt x="143" y="91"/>
                  </a:cubicBezTo>
                  <a:cubicBezTo>
                    <a:pt x="18" y="91"/>
                    <a:pt x="18" y="91"/>
                    <a:pt x="18" y="91"/>
                  </a:cubicBezTo>
                  <a:cubicBezTo>
                    <a:pt x="8" y="91"/>
                    <a:pt x="0" y="83"/>
                    <a:pt x="0" y="73"/>
                  </a:cubicBezTo>
                  <a:cubicBezTo>
                    <a:pt x="0" y="19"/>
                    <a:pt x="0" y="19"/>
                    <a:pt x="0" y="19"/>
                  </a:cubicBezTo>
                  <a:cubicBezTo>
                    <a:pt x="0" y="9"/>
                    <a:pt x="8" y="0"/>
                    <a:pt x="18" y="0"/>
                  </a:cubicBezTo>
                  <a:cubicBezTo>
                    <a:pt x="143" y="0"/>
                    <a:pt x="143" y="0"/>
                    <a:pt x="143" y="0"/>
                  </a:cubicBezTo>
                  <a:cubicBezTo>
                    <a:pt x="153" y="0"/>
                    <a:pt x="161" y="9"/>
                    <a:pt x="161" y="19"/>
                  </a:cubicBezTo>
                  <a:close/>
                </a:path>
              </a:pathLst>
            </a:custGeom>
            <a:solidFill>
              <a:schemeClr val="bg1">
                <a:lumMod val="85000"/>
              </a:schemeClr>
            </a:solidFill>
            <a:ln>
              <a:noFill/>
            </a:ln>
          </p:spPr>
          <p:txBody>
            <a:bodyPr anchor="ctr"/>
            <a:lstStyle/>
            <a:p>
              <a:pPr algn="ctr"/>
              <a:endParaRPr/>
            </a:p>
          </p:txBody>
        </p:sp>
        <p:sp>
          <p:nvSpPr>
            <p:cNvPr id="135" name="ïṧļîḍé">
              <a:extLst>
                <a:ext uri="{FF2B5EF4-FFF2-40B4-BE49-F238E27FC236}">
                  <a16:creationId xmlns:a16="http://schemas.microsoft.com/office/drawing/2014/main" id="{E4979322-6837-4DA7-8280-322528DA0252}"/>
                </a:ext>
              </a:extLst>
            </p:cNvPr>
            <p:cNvSpPr/>
            <p:nvPr/>
          </p:nvSpPr>
          <p:spPr bwMode="auto">
            <a:xfrm>
              <a:off x="4667251" y="2811463"/>
              <a:ext cx="185738" cy="161925"/>
            </a:xfrm>
            <a:custGeom>
              <a:avLst/>
              <a:gdLst>
                <a:gd name="T0" fmla="*/ 93 w 117"/>
                <a:gd name="T1" fmla="*/ 0 h 102"/>
                <a:gd name="T2" fmla="*/ 93 w 117"/>
                <a:gd name="T3" fmla="*/ 102 h 102"/>
                <a:gd name="T4" fmla="*/ 0 w 117"/>
                <a:gd name="T5" fmla="*/ 9 h 102"/>
                <a:gd name="T6" fmla="*/ 117 w 117"/>
                <a:gd name="T7" fmla="*/ 9 h 102"/>
                <a:gd name="T8" fmla="*/ 93 w 117"/>
                <a:gd name="T9" fmla="*/ 0 h 102"/>
              </a:gdLst>
              <a:ahLst/>
              <a:cxnLst>
                <a:cxn ang="0">
                  <a:pos x="T0" y="T1"/>
                </a:cxn>
                <a:cxn ang="0">
                  <a:pos x="T2" y="T3"/>
                </a:cxn>
                <a:cxn ang="0">
                  <a:pos x="T4" y="T5"/>
                </a:cxn>
                <a:cxn ang="0">
                  <a:pos x="T6" y="T7"/>
                </a:cxn>
                <a:cxn ang="0">
                  <a:pos x="T8" y="T9"/>
                </a:cxn>
              </a:cxnLst>
              <a:rect l="0" t="0" r="r" b="b"/>
              <a:pathLst>
                <a:path w="117" h="102">
                  <a:moveTo>
                    <a:pt x="93" y="0"/>
                  </a:moveTo>
                  <a:lnTo>
                    <a:pt x="93" y="102"/>
                  </a:lnTo>
                  <a:lnTo>
                    <a:pt x="0" y="9"/>
                  </a:lnTo>
                  <a:lnTo>
                    <a:pt x="117" y="9"/>
                  </a:lnTo>
                  <a:lnTo>
                    <a:pt x="93" y="0"/>
                  </a:lnTo>
                  <a:close/>
                </a:path>
              </a:pathLst>
            </a:custGeom>
            <a:solidFill>
              <a:srgbClr val="FDFCF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ïṣḷíḓê">
              <a:extLst>
                <a:ext uri="{FF2B5EF4-FFF2-40B4-BE49-F238E27FC236}">
                  <a16:creationId xmlns:a16="http://schemas.microsoft.com/office/drawing/2014/main" id="{3D208458-B974-48E4-9869-8209DE576F01}"/>
                </a:ext>
              </a:extLst>
            </p:cNvPr>
            <p:cNvSpPr/>
            <p:nvPr/>
          </p:nvSpPr>
          <p:spPr bwMode="auto">
            <a:xfrm>
              <a:off x="4667251" y="2811463"/>
              <a:ext cx="185738" cy="161925"/>
            </a:xfrm>
            <a:custGeom>
              <a:avLst/>
              <a:gdLst>
                <a:gd name="T0" fmla="*/ 93 w 117"/>
                <a:gd name="T1" fmla="*/ 0 h 102"/>
                <a:gd name="T2" fmla="*/ 93 w 117"/>
                <a:gd name="T3" fmla="*/ 102 h 102"/>
                <a:gd name="T4" fmla="*/ 0 w 117"/>
                <a:gd name="T5" fmla="*/ 9 h 102"/>
                <a:gd name="T6" fmla="*/ 117 w 117"/>
                <a:gd name="T7" fmla="*/ 9 h 102"/>
              </a:gdLst>
              <a:ahLst/>
              <a:cxnLst>
                <a:cxn ang="0">
                  <a:pos x="T0" y="T1"/>
                </a:cxn>
                <a:cxn ang="0">
                  <a:pos x="T2" y="T3"/>
                </a:cxn>
                <a:cxn ang="0">
                  <a:pos x="T4" y="T5"/>
                </a:cxn>
                <a:cxn ang="0">
                  <a:pos x="T6" y="T7"/>
                </a:cxn>
              </a:cxnLst>
              <a:rect l="0" t="0" r="r" b="b"/>
              <a:pathLst>
                <a:path w="117" h="102">
                  <a:moveTo>
                    <a:pt x="93" y="0"/>
                  </a:moveTo>
                  <a:lnTo>
                    <a:pt x="93" y="102"/>
                  </a:lnTo>
                  <a:lnTo>
                    <a:pt x="0" y="9"/>
                  </a:lnTo>
                  <a:lnTo>
                    <a:pt x="117" y="9"/>
                  </a:lnTo>
                </a:path>
              </a:pathLst>
            </a:custGeom>
            <a:solidFill>
              <a:srgbClr val="D9D9D9"/>
            </a:solidFill>
            <a:ln>
              <a:noFill/>
            </a:ln>
          </p:spPr>
          <p:txBody>
            <a:bodyPr anchor="ctr"/>
            <a:lstStyle/>
            <a:p>
              <a:pPr algn="ctr"/>
              <a:endParaRPr/>
            </a:p>
          </p:txBody>
        </p:sp>
        <p:sp>
          <p:nvSpPr>
            <p:cNvPr id="137" name="ïşlîḋe">
              <a:extLst>
                <a:ext uri="{FF2B5EF4-FFF2-40B4-BE49-F238E27FC236}">
                  <a16:creationId xmlns:a16="http://schemas.microsoft.com/office/drawing/2014/main" id="{46D0AD39-A464-49F0-863C-1AA51FEDF766}"/>
                </a:ext>
              </a:extLst>
            </p:cNvPr>
            <p:cNvSpPr/>
            <p:nvPr/>
          </p:nvSpPr>
          <p:spPr bwMode="auto">
            <a:xfrm>
              <a:off x="8672513" y="2155825"/>
              <a:ext cx="768350" cy="431800"/>
            </a:xfrm>
            <a:custGeom>
              <a:avLst/>
              <a:gdLst>
                <a:gd name="T0" fmla="*/ 0 w 162"/>
                <a:gd name="T1" fmla="*/ 18 h 91"/>
                <a:gd name="T2" fmla="*/ 0 w 162"/>
                <a:gd name="T3" fmla="*/ 73 h 91"/>
                <a:gd name="T4" fmla="*/ 18 w 162"/>
                <a:gd name="T5" fmla="*/ 91 h 91"/>
                <a:gd name="T6" fmla="*/ 144 w 162"/>
                <a:gd name="T7" fmla="*/ 91 h 91"/>
                <a:gd name="T8" fmla="*/ 162 w 162"/>
                <a:gd name="T9" fmla="*/ 73 h 91"/>
                <a:gd name="T10" fmla="*/ 162 w 162"/>
                <a:gd name="T11" fmla="*/ 18 h 91"/>
                <a:gd name="T12" fmla="*/ 144 w 162"/>
                <a:gd name="T13" fmla="*/ 0 h 91"/>
                <a:gd name="T14" fmla="*/ 18 w 162"/>
                <a:gd name="T15" fmla="*/ 0 h 91"/>
                <a:gd name="T16" fmla="*/ 0 w 162"/>
                <a:gd name="T17" fmla="*/ 1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91">
                  <a:moveTo>
                    <a:pt x="0" y="18"/>
                  </a:moveTo>
                  <a:cubicBezTo>
                    <a:pt x="0" y="73"/>
                    <a:pt x="0" y="73"/>
                    <a:pt x="0" y="73"/>
                  </a:cubicBezTo>
                  <a:cubicBezTo>
                    <a:pt x="0" y="83"/>
                    <a:pt x="8" y="91"/>
                    <a:pt x="18" y="91"/>
                  </a:cubicBezTo>
                  <a:cubicBezTo>
                    <a:pt x="144" y="91"/>
                    <a:pt x="144" y="91"/>
                    <a:pt x="144" y="91"/>
                  </a:cubicBezTo>
                  <a:cubicBezTo>
                    <a:pt x="154" y="91"/>
                    <a:pt x="162" y="83"/>
                    <a:pt x="162" y="73"/>
                  </a:cubicBezTo>
                  <a:cubicBezTo>
                    <a:pt x="162" y="18"/>
                    <a:pt x="162" y="18"/>
                    <a:pt x="162" y="18"/>
                  </a:cubicBezTo>
                  <a:cubicBezTo>
                    <a:pt x="162" y="8"/>
                    <a:pt x="154" y="0"/>
                    <a:pt x="144" y="0"/>
                  </a:cubicBezTo>
                  <a:cubicBezTo>
                    <a:pt x="18" y="0"/>
                    <a:pt x="18" y="0"/>
                    <a:pt x="18" y="0"/>
                  </a:cubicBezTo>
                  <a:cubicBezTo>
                    <a:pt x="8" y="0"/>
                    <a:pt x="0" y="8"/>
                    <a:pt x="0" y="1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ïś1íḓè">
              <a:extLst>
                <a:ext uri="{FF2B5EF4-FFF2-40B4-BE49-F238E27FC236}">
                  <a16:creationId xmlns:a16="http://schemas.microsoft.com/office/drawing/2014/main" id="{9F0A20D1-E4F9-4D3D-8565-1BE4191F311B}"/>
                </a:ext>
              </a:extLst>
            </p:cNvPr>
            <p:cNvSpPr/>
            <p:nvPr/>
          </p:nvSpPr>
          <p:spPr bwMode="auto">
            <a:xfrm>
              <a:off x="8743951" y="2559050"/>
              <a:ext cx="184150" cy="157163"/>
            </a:xfrm>
            <a:custGeom>
              <a:avLst/>
              <a:gdLst>
                <a:gd name="T0" fmla="*/ 24 w 116"/>
                <a:gd name="T1" fmla="*/ 0 h 99"/>
                <a:gd name="T2" fmla="*/ 24 w 116"/>
                <a:gd name="T3" fmla="*/ 99 h 99"/>
                <a:gd name="T4" fmla="*/ 116 w 116"/>
                <a:gd name="T5" fmla="*/ 6 h 99"/>
                <a:gd name="T6" fmla="*/ 0 w 116"/>
                <a:gd name="T7" fmla="*/ 6 h 99"/>
                <a:gd name="T8" fmla="*/ 24 w 116"/>
                <a:gd name="T9" fmla="*/ 0 h 99"/>
              </a:gdLst>
              <a:ahLst/>
              <a:cxnLst>
                <a:cxn ang="0">
                  <a:pos x="T0" y="T1"/>
                </a:cxn>
                <a:cxn ang="0">
                  <a:pos x="T2" y="T3"/>
                </a:cxn>
                <a:cxn ang="0">
                  <a:pos x="T4" y="T5"/>
                </a:cxn>
                <a:cxn ang="0">
                  <a:pos x="T6" y="T7"/>
                </a:cxn>
                <a:cxn ang="0">
                  <a:pos x="T8" y="T9"/>
                </a:cxn>
              </a:cxnLst>
              <a:rect l="0" t="0" r="r" b="b"/>
              <a:pathLst>
                <a:path w="116" h="99">
                  <a:moveTo>
                    <a:pt x="24" y="0"/>
                  </a:moveTo>
                  <a:lnTo>
                    <a:pt x="24" y="99"/>
                  </a:lnTo>
                  <a:lnTo>
                    <a:pt x="116" y="6"/>
                  </a:lnTo>
                  <a:lnTo>
                    <a:pt x="0" y="6"/>
                  </a:lnTo>
                  <a:lnTo>
                    <a:pt x="24" y="0"/>
                  </a:ln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şlïḍe">
              <a:extLst>
                <a:ext uri="{FF2B5EF4-FFF2-40B4-BE49-F238E27FC236}">
                  <a16:creationId xmlns:a16="http://schemas.microsoft.com/office/drawing/2014/main" id="{B71EFCB0-51C6-4CC5-B98D-CEA479E3E7E0}"/>
                </a:ext>
              </a:extLst>
            </p:cNvPr>
            <p:cNvSpPr/>
            <p:nvPr/>
          </p:nvSpPr>
          <p:spPr bwMode="auto">
            <a:xfrm>
              <a:off x="8743951" y="2559050"/>
              <a:ext cx="184150" cy="157163"/>
            </a:xfrm>
            <a:custGeom>
              <a:avLst/>
              <a:gdLst>
                <a:gd name="T0" fmla="*/ 24 w 116"/>
                <a:gd name="T1" fmla="*/ 0 h 99"/>
                <a:gd name="T2" fmla="*/ 24 w 116"/>
                <a:gd name="T3" fmla="*/ 99 h 99"/>
                <a:gd name="T4" fmla="*/ 116 w 116"/>
                <a:gd name="T5" fmla="*/ 6 h 99"/>
                <a:gd name="T6" fmla="*/ 0 w 116"/>
                <a:gd name="T7" fmla="*/ 6 h 99"/>
              </a:gdLst>
              <a:ahLst/>
              <a:cxnLst>
                <a:cxn ang="0">
                  <a:pos x="T0" y="T1"/>
                </a:cxn>
                <a:cxn ang="0">
                  <a:pos x="T2" y="T3"/>
                </a:cxn>
                <a:cxn ang="0">
                  <a:pos x="T4" y="T5"/>
                </a:cxn>
                <a:cxn ang="0">
                  <a:pos x="T6" y="T7"/>
                </a:cxn>
              </a:cxnLst>
              <a:rect l="0" t="0" r="r" b="b"/>
              <a:pathLst>
                <a:path w="116" h="99">
                  <a:moveTo>
                    <a:pt x="24" y="0"/>
                  </a:moveTo>
                  <a:lnTo>
                    <a:pt x="24" y="99"/>
                  </a:lnTo>
                  <a:lnTo>
                    <a:pt x="116" y="6"/>
                  </a:lnTo>
                  <a:lnTo>
                    <a:pt x="0"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ïṥliḓè">
              <a:extLst>
                <a:ext uri="{FF2B5EF4-FFF2-40B4-BE49-F238E27FC236}">
                  <a16:creationId xmlns:a16="http://schemas.microsoft.com/office/drawing/2014/main" id="{BC6E011B-9E5D-4251-9A2C-CD564B0D2688}"/>
                </a:ext>
              </a:extLst>
            </p:cNvPr>
            <p:cNvSpPr/>
            <p:nvPr/>
          </p:nvSpPr>
          <p:spPr bwMode="auto">
            <a:xfrm>
              <a:off x="3249613" y="2992438"/>
              <a:ext cx="620713" cy="725488"/>
            </a:xfrm>
            <a:custGeom>
              <a:avLst/>
              <a:gdLst>
                <a:gd name="T0" fmla="*/ 18 w 131"/>
                <a:gd name="T1" fmla="*/ 77 h 153"/>
                <a:gd name="T2" fmla="*/ 26 w 131"/>
                <a:gd name="T3" fmla="*/ 38 h 153"/>
                <a:gd name="T4" fmla="*/ 71 w 131"/>
                <a:gd name="T5" fmla="*/ 1 h 153"/>
                <a:gd name="T6" fmla="*/ 131 w 131"/>
                <a:gd name="T7" fmla="*/ 19 h 153"/>
                <a:gd name="T8" fmla="*/ 100 w 131"/>
                <a:gd name="T9" fmla="*/ 91 h 153"/>
                <a:gd name="T10" fmla="*/ 89 w 131"/>
                <a:gd name="T11" fmla="*/ 153 h 153"/>
                <a:gd name="T12" fmla="*/ 0 w 131"/>
                <a:gd name="T13" fmla="*/ 119 h 153"/>
                <a:gd name="T14" fmla="*/ 18 w 131"/>
                <a:gd name="T15" fmla="*/ 77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53">
                  <a:moveTo>
                    <a:pt x="18" y="77"/>
                  </a:moveTo>
                  <a:cubicBezTo>
                    <a:pt x="26" y="38"/>
                    <a:pt x="26" y="38"/>
                    <a:pt x="26" y="38"/>
                  </a:cubicBezTo>
                  <a:cubicBezTo>
                    <a:pt x="26" y="38"/>
                    <a:pt x="38" y="2"/>
                    <a:pt x="71" y="1"/>
                  </a:cubicBezTo>
                  <a:cubicBezTo>
                    <a:pt x="104" y="0"/>
                    <a:pt x="131" y="19"/>
                    <a:pt x="131" y="19"/>
                  </a:cubicBezTo>
                  <a:cubicBezTo>
                    <a:pt x="100" y="91"/>
                    <a:pt x="100" y="91"/>
                    <a:pt x="100" y="91"/>
                  </a:cubicBezTo>
                  <a:cubicBezTo>
                    <a:pt x="89" y="153"/>
                    <a:pt x="89" y="153"/>
                    <a:pt x="89" y="153"/>
                  </a:cubicBezTo>
                  <a:cubicBezTo>
                    <a:pt x="0" y="119"/>
                    <a:pt x="0" y="119"/>
                    <a:pt x="0" y="119"/>
                  </a:cubicBezTo>
                  <a:lnTo>
                    <a:pt x="18" y="77"/>
                  </a:lnTo>
                  <a:close/>
                </a:path>
              </a:pathLst>
            </a:custGeom>
            <a:gradFill>
              <a:gsLst>
                <a:gs pos="100000">
                  <a:srgbClr val="714091"/>
                </a:gs>
                <a:gs pos="0">
                  <a:srgbClr val="BE587E"/>
                </a:gs>
              </a:gsLst>
              <a:lin ang="0" scaled="0"/>
            </a:gradFill>
            <a:ln>
              <a:noFill/>
            </a:ln>
          </p:spPr>
          <p:txBody>
            <a:bodyPr anchor="ctr"/>
            <a:lstStyle/>
            <a:p>
              <a:pPr algn="ctr"/>
              <a:endParaRPr/>
            </a:p>
          </p:txBody>
        </p:sp>
        <p:sp>
          <p:nvSpPr>
            <p:cNvPr id="141" name="iṥ1ïḑe">
              <a:extLst>
                <a:ext uri="{FF2B5EF4-FFF2-40B4-BE49-F238E27FC236}">
                  <a16:creationId xmlns:a16="http://schemas.microsoft.com/office/drawing/2014/main" id="{C53D9F0C-926C-47FF-B9FE-0EE232A00035}"/>
                </a:ext>
              </a:extLst>
            </p:cNvPr>
            <p:cNvSpPr/>
            <p:nvPr/>
          </p:nvSpPr>
          <p:spPr bwMode="auto">
            <a:xfrm>
              <a:off x="3390901" y="3176588"/>
              <a:ext cx="484188" cy="395288"/>
            </a:xfrm>
            <a:custGeom>
              <a:avLst/>
              <a:gdLst>
                <a:gd name="T0" fmla="*/ 0 w 305"/>
                <a:gd name="T1" fmla="*/ 24 h 249"/>
                <a:gd name="T2" fmla="*/ 54 w 305"/>
                <a:gd name="T3" fmla="*/ 249 h 249"/>
                <a:gd name="T4" fmla="*/ 305 w 305"/>
                <a:gd name="T5" fmla="*/ 213 h 249"/>
                <a:gd name="T6" fmla="*/ 299 w 305"/>
                <a:gd name="T7" fmla="*/ 165 h 249"/>
                <a:gd name="T8" fmla="*/ 120 w 305"/>
                <a:gd name="T9" fmla="*/ 168 h 249"/>
                <a:gd name="T10" fmla="*/ 102 w 305"/>
                <a:gd name="T11" fmla="*/ 0 h 249"/>
                <a:gd name="T12" fmla="*/ 0 w 305"/>
                <a:gd name="T13" fmla="*/ 24 h 249"/>
              </a:gdLst>
              <a:ahLst/>
              <a:cxnLst>
                <a:cxn ang="0">
                  <a:pos x="T0" y="T1"/>
                </a:cxn>
                <a:cxn ang="0">
                  <a:pos x="T2" y="T3"/>
                </a:cxn>
                <a:cxn ang="0">
                  <a:pos x="T4" y="T5"/>
                </a:cxn>
                <a:cxn ang="0">
                  <a:pos x="T6" y="T7"/>
                </a:cxn>
                <a:cxn ang="0">
                  <a:pos x="T8" y="T9"/>
                </a:cxn>
                <a:cxn ang="0">
                  <a:pos x="T10" y="T11"/>
                </a:cxn>
                <a:cxn ang="0">
                  <a:pos x="T12" y="T13"/>
                </a:cxn>
              </a:cxnLst>
              <a:rect l="0" t="0" r="r" b="b"/>
              <a:pathLst>
                <a:path w="305" h="249">
                  <a:moveTo>
                    <a:pt x="0" y="24"/>
                  </a:moveTo>
                  <a:lnTo>
                    <a:pt x="54" y="249"/>
                  </a:lnTo>
                  <a:lnTo>
                    <a:pt x="305" y="213"/>
                  </a:lnTo>
                  <a:lnTo>
                    <a:pt x="299" y="165"/>
                  </a:lnTo>
                  <a:lnTo>
                    <a:pt x="120" y="168"/>
                  </a:lnTo>
                  <a:lnTo>
                    <a:pt x="102" y="0"/>
                  </a:lnTo>
                  <a:lnTo>
                    <a:pt x="0" y="24"/>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îṥlîḋé">
              <a:extLst>
                <a:ext uri="{FF2B5EF4-FFF2-40B4-BE49-F238E27FC236}">
                  <a16:creationId xmlns:a16="http://schemas.microsoft.com/office/drawing/2014/main" id="{05BCC8FC-D2D1-4717-9799-15E711414FBD}"/>
                </a:ext>
              </a:extLst>
            </p:cNvPr>
            <p:cNvSpPr/>
            <p:nvPr/>
          </p:nvSpPr>
          <p:spPr bwMode="auto">
            <a:xfrm>
              <a:off x="3860801" y="3348038"/>
              <a:ext cx="133350" cy="209550"/>
            </a:xfrm>
            <a:custGeom>
              <a:avLst/>
              <a:gdLst>
                <a:gd name="T0" fmla="*/ 23 w 28"/>
                <a:gd name="T1" fmla="*/ 44 h 44"/>
                <a:gd name="T2" fmla="*/ 7 w 28"/>
                <a:gd name="T3" fmla="*/ 41 h 44"/>
                <a:gd name="T4" fmla="*/ 1 w 28"/>
                <a:gd name="T5" fmla="*/ 35 h 44"/>
                <a:gd name="T6" fmla="*/ 0 w 28"/>
                <a:gd name="T7" fmla="*/ 17 h 44"/>
                <a:gd name="T8" fmla="*/ 3 w 28"/>
                <a:gd name="T9" fmla="*/ 13 h 44"/>
                <a:gd name="T10" fmla="*/ 19 w 28"/>
                <a:gd name="T11" fmla="*/ 6 h 44"/>
                <a:gd name="T12" fmla="*/ 24 w 28"/>
                <a:gd name="T13" fmla="*/ 0 h 44"/>
                <a:gd name="T14" fmla="*/ 15 w 28"/>
                <a:gd name="T15" fmla="*/ 1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4">
                  <a:moveTo>
                    <a:pt x="23" y="44"/>
                  </a:moveTo>
                  <a:cubicBezTo>
                    <a:pt x="21" y="43"/>
                    <a:pt x="13" y="42"/>
                    <a:pt x="7" y="41"/>
                  </a:cubicBezTo>
                  <a:cubicBezTo>
                    <a:pt x="4" y="40"/>
                    <a:pt x="2" y="38"/>
                    <a:pt x="1" y="35"/>
                  </a:cubicBezTo>
                  <a:cubicBezTo>
                    <a:pt x="0" y="17"/>
                    <a:pt x="0" y="17"/>
                    <a:pt x="0" y="17"/>
                  </a:cubicBezTo>
                  <a:cubicBezTo>
                    <a:pt x="0" y="15"/>
                    <a:pt x="2" y="13"/>
                    <a:pt x="3" y="13"/>
                  </a:cubicBezTo>
                  <a:cubicBezTo>
                    <a:pt x="8" y="12"/>
                    <a:pt x="17" y="10"/>
                    <a:pt x="19" y="6"/>
                  </a:cubicBezTo>
                  <a:cubicBezTo>
                    <a:pt x="22" y="1"/>
                    <a:pt x="22" y="0"/>
                    <a:pt x="24" y="0"/>
                  </a:cubicBezTo>
                  <a:cubicBezTo>
                    <a:pt x="28" y="2"/>
                    <a:pt x="28" y="12"/>
                    <a:pt x="15" y="19"/>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i$ḷïḓé">
              <a:extLst>
                <a:ext uri="{FF2B5EF4-FFF2-40B4-BE49-F238E27FC236}">
                  <a16:creationId xmlns:a16="http://schemas.microsoft.com/office/drawing/2014/main" id="{570784BC-A231-4D7F-A06A-936C1035B865}"/>
                </a:ext>
              </a:extLst>
            </p:cNvPr>
            <p:cNvSpPr/>
            <p:nvPr/>
          </p:nvSpPr>
          <p:spPr bwMode="auto">
            <a:xfrm>
              <a:off x="3913188" y="3429000"/>
              <a:ext cx="180975" cy="171450"/>
            </a:xfrm>
            <a:custGeom>
              <a:avLst/>
              <a:gdLst>
                <a:gd name="T0" fmla="*/ 0 w 38"/>
                <a:gd name="T1" fmla="*/ 0 h 36"/>
                <a:gd name="T2" fmla="*/ 34 w 38"/>
                <a:gd name="T3" fmla="*/ 5 h 36"/>
                <a:gd name="T4" fmla="*/ 12 w 38"/>
                <a:gd name="T5" fmla="*/ 9 h 36"/>
                <a:gd name="T6" fmla="*/ 37 w 38"/>
                <a:gd name="T7" fmla="*/ 18 h 36"/>
                <a:gd name="T8" fmla="*/ 13 w 38"/>
                <a:gd name="T9" fmla="*/ 17 h 36"/>
                <a:gd name="T10" fmla="*/ 36 w 38"/>
                <a:gd name="T11" fmla="*/ 26 h 36"/>
                <a:gd name="T12" fmla="*/ 17 w 38"/>
                <a:gd name="T13" fmla="*/ 24 h 36"/>
                <a:gd name="T14" fmla="*/ 27 w 38"/>
                <a:gd name="T15" fmla="*/ 35 h 36"/>
                <a:gd name="T16" fmla="*/ 5 w 38"/>
                <a:gd name="T17" fmla="*/ 24 h 36"/>
                <a:gd name="T18" fmla="*/ 0 w 38"/>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6">
                  <a:moveTo>
                    <a:pt x="0" y="0"/>
                  </a:moveTo>
                  <a:cubicBezTo>
                    <a:pt x="0" y="0"/>
                    <a:pt x="32" y="2"/>
                    <a:pt x="34" y="5"/>
                  </a:cubicBezTo>
                  <a:cubicBezTo>
                    <a:pt x="37" y="7"/>
                    <a:pt x="16" y="10"/>
                    <a:pt x="12" y="9"/>
                  </a:cubicBezTo>
                  <a:cubicBezTo>
                    <a:pt x="12" y="9"/>
                    <a:pt x="36" y="15"/>
                    <a:pt x="37" y="18"/>
                  </a:cubicBezTo>
                  <a:cubicBezTo>
                    <a:pt x="38" y="21"/>
                    <a:pt x="13" y="17"/>
                    <a:pt x="13" y="17"/>
                  </a:cubicBezTo>
                  <a:cubicBezTo>
                    <a:pt x="14" y="17"/>
                    <a:pt x="37" y="23"/>
                    <a:pt x="36" y="26"/>
                  </a:cubicBezTo>
                  <a:cubicBezTo>
                    <a:pt x="35" y="28"/>
                    <a:pt x="17" y="24"/>
                    <a:pt x="17" y="24"/>
                  </a:cubicBezTo>
                  <a:cubicBezTo>
                    <a:pt x="17" y="24"/>
                    <a:pt x="29" y="33"/>
                    <a:pt x="27" y="35"/>
                  </a:cubicBezTo>
                  <a:cubicBezTo>
                    <a:pt x="25" y="36"/>
                    <a:pt x="5" y="24"/>
                    <a:pt x="5" y="24"/>
                  </a:cubicBezTo>
                  <a:lnTo>
                    <a:pt x="0" y="0"/>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iṥ1iḍè">
              <a:extLst>
                <a:ext uri="{FF2B5EF4-FFF2-40B4-BE49-F238E27FC236}">
                  <a16:creationId xmlns:a16="http://schemas.microsoft.com/office/drawing/2014/main" id="{1B11D1AB-CB06-4B87-96E9-3A52C49F5746}"/>
                </a:ext>
              </a:extLst>
            </p:cNvPr>
            <p:cNvSpPr/>
            <p:nvPr/>
          </p:nvSpPr>
          <p:spPr bwMode="auto">
            <a:xfrm>
              <a:off x="3738563" y="2992438"/>
              <a:ext cx="331788" cy="384175"/>
            </a:xfrm>
            <a:custGeom>
              <a:avLst/>
              <a:gdLst>
                <a:gd name="T0" fmla="*/ 10 w 70"/>
                <a:gd name="T1" fmla="*/ 7 h 81"/>
                <a:gd name="T2" fmla="*/ 20 w 70"/>
                <a:gd name="T3" fmla="*/ 70 h 81"/>
                <a:gd name="T4" fmla="*/ 69 w 70"/>
                <a:gd name="T5" fmla="*/ 49 h 81"/>
                <a:gd name="T6" fmla="*/ 10 w 70"/>
                <a:gd name="T7" fmla="*/ 7 h 81"/>
              </a:gdLst>
              <a:ahLst/>
              <a:cxnLst>
                <a:cxn ang="0">
                  <a:pos x="T0" y="T1"/>
                </a:cxn>
                <a:cxn ang="0">
                  <a:pos x="T2" y="T3"/>
                </a:cxn>
                <a:cxn ang="0">
                  <a:pos x="T4" y="T5"/>
                </a:cxn>
                <a:cxn ang="0">
                  <a:pos x="T6" y="T7"/>
                </a:cxn>
              </a:cxnLst>
              <a:rect l="0" t="0" r="r" b="b"/>
              <a:pathLst>
                <a:path w="70" h="81">
                  <a:moveTo>
                    <a:pt x="10" y="7"/>
                  </a:moveTo>
                  <a:cubicBezTo>
                    <a:pt x="10" y="7"/>
                    <a:pt x="0" y="59"/>
                    <a:pt x="20" y="70"/>
                  </a:cubicBezTo>
                  <a:cubicBezTo>
                    <a:pt x="40" y="81"/>
                    <a:pt x="69" y="60"/>
                    <a:pt x="69" y="49"/>
                  </a:cubicBezTo>
                  <a:cubicBezTo>
                    <a:pt x="70" y="38"/>
                    <a:pt x="13" y="0"/>
                    <a:pt x="10"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íşlîḑe">
              <a:extLst>
                <a:ext uri="{FF2B5EF4-FFF2-40B4-BE49-F238E27FC236}">
                  <a16:creationId xmlns:a16="http://schemas.microsoft.com/office/drawing/2014/main" id="{4910E8B5-8CF5-48FD-A7C1-5A22A7917321}"/>
                </a:ext>
              </a:extLst>
            </p:cNvPr>
            <p:cNvSpPr/>
            <p:nvPr/>
          </p:nvSpPr>
          <p:spPr bwMode="auto">
            <a:xfrm>
              <a:off x="3633788" y="2697163"/>
              <a:ext cx="341313" cy="417513"/>
            </a:xfrm>
            <a:custGeom>
              <a:avLst/>
              <a:gdLst>
                <a:gd name="T0" fmla="*/ 72 w 72"/>
                <a:gd name="T1" fmla="*/ 4 h 88"/>
                <a:gd name="T2" fmla="*/ 48 w 72"/>
                <a:gd name="T3" fmla="*/ 62 h 88"/>
                <a:gd name="T4" fmla="*/ 34 w 72"/>
                <a:gd name="T5" fmla="*/ 61 h 88"/>
                <a:gd name="T6" fmla="*/ 26 w 72"/>
                <a:gd name="T7" fmla="*/ 88 h 88"/>
                <a:gd name="T8" fmla="*/ 0 w 72"/>
                <a:gd name="T9" fmla="*/ 81 h 88"/>
                <a:gd name="T10" fmla="*/ 23 w 72"/>
                <a:gd name="T11" fmla="*/ 1 h 88"/>
                <a:gd name="T12" fmla="*/ 72 w 72"/>
                <a:gd name="T13" fmla="*/ 4 h 88"/>
              </a:gdLst>
              <a:ahLst/>
              <a:cxnLst>
                <a:cxn ang="0">
                  <a:pos x="T0" y="T1"/>
                </a:cxn>
                <a:cxn ang="0">
                  <a:pos x="T2" y="T3"/>
                </a:cxn>
                <a:cxn ang="0">
                  <a:pos x="T4" y="T5"/>
                </a:cxn>
                <a:cxn ang="0">
                  <a:pos x="T6" y="T7"/>
                </a:cxn>
                <a:cxn ang="0">
                  <a:pos x="T8" y="T9"/>
                </a:cxn>
                <a:cxn ang="0">
                  <a:pos x="T10" y="T11"/>
                </a:cxn>
                <a:cxn ang="0">
                  <a:pos x="T12" y="T13"/>
                </a:cxn>
              </a:cxnLst>
              <a:rect l="0" t="0" r="r" b="b"/>
              <a:pathLst>
                <a:path w="72" h="88">
                  <a:moveTo>
                    <a:pt x="72" y="4"/>
                  </a:moveTo>
                  <a:cubicBezTo>
                    <a:pt x="48" y="62"/>
                    <a:pt x="48" y="62"/>
                    <a:pt x="48" y="62"/>
                  </a:cubicBezTo>
                  <a:cubicBezTo>
                    <a:pt x="34" y="61"/>
                    <a:pt x="34" y="61"/>
                    <a:pt x="34" y="61"/>
                  </a:cubicBezTo>
                  <a:cubicBezTo>
                    <a:pt x="26" y="88"/>
                    <a:pt x="26" y="88"/>
                    <a:pt x="26" y="88"/>
                  </a:cubicBezTo>
                  <a:cubicBezTo>
                    <a:pt x="0" y="81"/>
                    <a:pt x="0" y="81"/>
                    <a:pt x="0" y="81"/>
                  </a:cubicBezTo>
                  <a:cubicBezTo>
                    <a:pt x="0" y="81"/>
                    <a:pt x="23" y="2"/>
                    <a:pt x="23" y="1"/>
                  </a:cubicBezTo>
                  <a:cubicBezTo>
                    <a:pt x="23" y="0"/>
                    <a:pt x="72" y="4"/>
                    <a:pt x="72" y="4"/>
                  </a:cubicBez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ïṧ1ïḑé">
              <a:extLst>
                <a:ext uri="{FF2B5EF4-FFF2-40B4-BE49-F238E27FC236}">
                  <a16:creationId xmlns:a16="http://schemas.microsoft.com/office/drawing/2014/main" id="{D26B8ACA-C946-4339-9695-639B331019AF}"/>
                </a:ext>
              </a:extLst>
            </p:cNvPr>
            <p:cNvSpPr/>
            <p:nvPr/>
          </p:nvSpPr>
          <p:spPr bwMode="auto">
            <a:xfrm>
              <a:off x="3879851" y="2849563"/>
              <a:ext cx="19050" cy="19050"/>
            </a:xfrm>
            <a:custGeom>
              <a:avLst/>
              <a:gdLst>
                <a:gd name="T0" fmla="*/ 0 w 4"/>
                <a:gd name="T1" fmla="*/ 1 h 4"/>
                <a:gd name="T2" fmla="*/ 1 w 4"/>
                <a:gd name="T3" fmla="*/ 3 h 4"/>
                <a:gd name="T4" fmla="*/ 4 w 4"/>
                <a:gd name="T5" fmla="*/ 3 h 4"/>
                <a:gd name="T6" fmla="*/ 3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0" y="2"/>
                    <a:pt x="0" y="3"/>
                    <a:pt x="1" y="3"/>
                  </a:cubicBezTo>
                  <a:cubicBezTo>
                    <a:pt x="2" y="4"/>
                    <a:pt x="3" y="3"/>
                    <a:pt x="4" y="3"/>
                  </a:cubicBezTo>
                  <a:cubicBezTo>
                    <a:pt x="4" y="2"/>
                    <a:pt x="4" y="1"/>
                    <a:pt x="3" y="0"/>
                  </a:cubicBezTo>
                  <a:cubicBezTo>
                    <a:pt x="2" y="0"/>
                    <a:pt x="1" y="0"/>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i$ļïḓe">
              <a:extLst>
                <a:ext uri="{FF2B5EF4-FFF2-40B4-BE49-F238E27FC236}">
                  <a16:creationId xmlns:a16="http://schemas.microsoft.com/office/drawing/2014/main" id="{BCAD5C6C-92E2-4C73-A4B8-25939A703B63}"/>
                </a:ext>
              </a:extLst>
            </p:cNvPr>
            <p:cNvSpPr/>
            <p:nvPr/>
          </p:nvSpPr>
          <p:spPr bwMode="auto">
            <a:xfrm>
              <a:off x="3786188" y="2806700"/>
              <a:ext cx="12700" cy="19050"/>
            </a:xfrm>
            <a:custGeom>
              <a:avLst/>
              <a:gdLst>
                <a:gd name="T0" fmla="*/ 0 w 3"/>
                <a:gd name="T1" fmla="*/ 2 h 4"/>
                <a:gd name="T2" fmla="*/ 1 w 3"/>
                <a:gd name="T3" fmla="*/ 4 h 4"/>
                <a:gd name="T4" fmla="*/ 3 w 3"/>
                <a:gd name="T5" fmla="*/ 3 h 4"/>
                <a:gd name="T6" fmla="*/ 2 w 3"/>
                <a:gd name="T7" fmla="*/ 1 h 4"/>
                <a:gd name="T8" fmla="*/ 0 w 3"/>
                <a:gd name="T9" fmla="*/ 2 h 4"/>
              </a:gdLst>
              <a:ahLst/>
              <a:cxnLst>
                <a:cxn ang="0">
                  <a:pos x="T0" y="T1"/>
                </a:cxn>
                <a:cxn ang="0">
                  <a:pos x="T2" y="T3"/>
                </a:cxn>
                <a:cxn ang="0">
                  <a:pos x="T4" y="T5"/>
                </a:cxn>
                <a:cxn ang="0">
                  <a:pos x="T6" y="T7"/>
                </a:cxn>
                <a:cxn ang="0">
                  <a:pos x="T8" y="T9"/>
                </a:cxn>
              </a:cxnLst>
              <a:rect l="0" t="0" r="r" b="b"/>
              <a:pathLst>
                <a:path w="3" h="4">
                  <a:moveTo>
                    <a:pt x="0" y="2"/>
                  </a:moveTo>
                  <a:cubicBezTo>
                    <a:pt x="0" y="2"/>
                    <a:pt x="0" y="3"/>
                    <a:pt x="1" y="4"/>
                  </a:cubicBezTo>
                  <a:cubicBezTo>
                    <a:pt x="1" y="4"/>
                    <a:pt x="2" y="4"/>
                    <a:pt x="3" y="3"/>
                  </a:cubicBezTo>
                  <a:cubicBezTo>
                    <a:pt x="3" y="2"/>
                    <a:pt x="3" y="1"/>
                    <a:pt x="2" y="1"/>
                  </a:cubicBezTo>
                  <a:cubicBezTo>
                    <a:pt x="1" y="0"/>
                    <a:pt x="0" y="1"/>
                    <a:pt x="0" y="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iŝḷîḓe">
              <a:extLst>
                <a:ext uri="{FF2B5EF4-FFF2-40B4-BE49-F238E27FC236}">
                  <a16:creationId xmlns:a16="http://schemas.microsoft.com/office/drawing/2014/main" id="{8C894F43-AFA6-49F1-B477-0636E20ABD1D}"/>
                </a:ext>
              </a:extLst>
            </p:cNvPr>
            <p:cNvSpPr/>
            <p:nvPr/>
          </p:nvSpPr>
          <p:spPr bwMode="auto">
            <a:xfrm>
              <a:off x="3832226" y="2882900"/>
              <a:ext cx="47625" cy="23813"/>
            </a:xfrm>
            <a:custGeom>
              <a:avLst/>
              <a:gdLst>
                <a:gd name="T0" fmla="*/ 0 w 10"/>
                <a:gd name="T1" fmla="*/ 0 h 5"/>
                <a:gd name="T2" fmla="*/ 6 w 10"/>
                <a:gd name="T3" fmla="*/ 1 h 5"/>
                <a:gd name="T4" fmla="*/ 10 w 10"/>
                <a:gd name="T5" fmla="*/ 4 h 5"/>
                <a:gd name="T6" fmla="*/ 5 w 10"/>
                <a:gd name="T7" fmla="*/ 3 h 5"/>
                <a:gd name="T8" fmla="*/ 0 w 10"/>
                <a:gd name="T9" fmla="*/ 0 h 5"/>
              </a:gdLst>
              <a:ahLst/>
              <a:cxnLst>
                <a:cxn ang="0">
                  <a:pos x="T0" y="T1"/>
                </a:cxn>
                <a:cxn ang="0">
                  <a:pos x="T2" y="T3"/>
                </a:cxn>
                <a:cxn ang="0">
                  <a:pos x="T4" y="T5"/>
                </a:cxn>
                <a:cxn ang="0">
                  <a:pos x="T6" y="T7"/>
                </a:cxn>
                <a:cxn ang="0">
                  <a:pos x="T8" y="T9"/>
                </a:cxn>
              </a:cxnLst>
              <a:rect l="0" t="0" r="r" b="b"/>
              <a:pathLst>
                <a:path w="10" h="5">
                  <a:moveTo>
                    <a:pt x="0" y="0"/>
                  </a:moveTo>
                  <a:cubicBezTo>
                    <a:pt x="1" y="0"/>
                    <a:pt x="3" y="0"/>
                    <a:pt x="6" y="1"/>
                  </a:cubicBezTo>
                  <a:cubicBezTo>
                    <a:pt x="8" y="3"/>
                    <a:pt x="10" y="4"/>
                    <a:pt x="10" y="4"/>
                  </a:cubicBezTo>
                  <a:cubicBezTo>
                    <a:pt x="9" y="5"/>
                    <a:pt x="7" y="4"/>
                    <a:pt x="5" y="3"/>
                  </a:cubicBezTo>
                  <a:cubicBezTo>
                    <a:pt x="2" y="2"/>
                    <a:pt x="0" y="1"/>
                    <a:pt x="0"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íşḷíďè">
              <a:extLst>
                <a:ext uri="{FF2B5EF4-FFF2-40B4-BE49-F238E27FC236}">
                  <a16:creationId xmlns:a16="http://schemas.microsoft.com/office/drawing/2014/main" id="{9CCDA787-53ED-4616-9AFC-59335F634818}"/>
                </a:ext>
              </a:extLst>
            </p:cNvPr>
            <p:cNvSpPr/>
            <p:nvPr/>
          </p:nvSpPr>
          <p:spPr bwMode="auto">
            <a:xfrm>
              <a:off x="3733801" y="2840038"/>
              <a:ext cx="38100" cy="19050"/>
            </a:xfrm>
            <a:custGeom>
              <a:avLst/>
              <a:gdLst>
                <a:gd name="T0" fmla="*/ 0 w 8"/>
                <a:gd name="T1" fmla="*/ 0 h 4"/>
                <a:gd name="T2" fmla="*/ 5 w 8"/>
                <a:gd name="T3" fmla="*/ 1 h 4"/>
                <a:gd name="T4" fmla="*/ 8 w 8"/>
                <a:gd name="T5" fmla="*/ 3 h 4"/>
                <a:gd name="T6" fmla="*/ 4 w 8"/>
                <a:gd name="T7" fmla="*/ 3 h 4"/>
                <a:gd name="T8" fmla="*/ 0 w 8"/>
                <a:gd name="T9" fmla="*/ 0 h 4"/>
              </a:gdLst>
              <a:ahLst/>
              <a:cxnLst>
                <a:cxn ang="0">
                  <a:pos x="T0" y="T1"/>
                </a:cxn>
                <a:cxn ang="0">
                  <a:pos x="T2" y="T3"/>
                </a:cxn>
                <a:cxn ang="0">
                  <a:pos x="T4" y="T5"/>
                </a:cxn>
                <a:cxn ang="0">
                  <a:pos x="T6" y="T7"/>
                </a:cxn>
                <a:cxn ang="0">
                  <a:pos x="T8" y="T9"/>
                </a:cxn>
              </a:cxnLst>
              <a:rect l="0" t="0" r="r" b="b"/>
              <a:pathLst>
                <a:path w="8" h="4">
                  <a:moveTo>
                    <a:pt x="0" y="0"/>
                  </a:moveTo>
                  <a:cubicBezTo>
                    <a:pt x="1" y="0"/>
                    <a:pt x="3" y="0"/>
                    <a:pt x="5" y="1"/>
                  </a:cubicBezTo>
                  <a:cubicBezTo>
                    <a:pt x="7" y="2"/>
                    <a:pt x="8" y="3"/>
                    <a:pt x="8" y="3"/>
                  </a:cubicBezTo>
                  <a:cubicBezTo>
                    <a:pt x="8" y="4"/>
                    <a:pt x="6" y="4"/>
                    <a:pt x="4" y="3"/>
                  </a:cubicBezTo>
                  <a:cubicBezTo>
                    <a:pt x="2" y="2"/>
                    <a:pt x="0" y="1"/>
                    <a:pt x="0"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iṧ1îḍé">
              <a:extLst>
                <a:ext uri="{FF2B5EF4-FFF2-40B4-BE49-F238E27FC236}">
                  <a16:creationId xmlns:a16="http://schemas.microsoft.com/office/drawing/2014/main" id="{9BED4808-8EA7-4403-9B22-F4050C4C54DB}"/>
                </a:ext>
              </a:extLst>
            </p:cNvPr>
            <p:cNvSpPr/>
            <p:nvPr/>
          </p:nvSpPr>
          <p:spPr bwMode="auto">
            <a:xfrm>
              <a:off x="3738563" y="2901950"/>
              <a:ext cx="14288" cy="28575"/>
            </a:xfrm>
            <a:custGeom>
              <a:avLst/>
              <a:gdLst>
                <a:gd name="T0" fmla="*/ 1 w 3"/>
                <a:gd name="T1" fmla="*/ 0 h 6"/>
                <a:gd name="T2" fmla="*/ 2 w 3"/>
                <a:gd name="T3" fmla="*/ 3 h 6"/>
                <a:gd name="T4" fmla="*/ 3 w 3"/>
                <a:gd name="T5" fmla="*/ 6 h 6"/>
                <a:gd name="T6" fmla="*/ 1 w 3"/>
                <a:gd name="T7" fmla="*/ 4 h 6"/>
                <a:gd name="T8" fmla="*/ 1 w 3"/>
                <a:gd name="T9" fmla="*/ 0 h 6"/>
              </a:gdLst>
              <a:ahLst/>
              <a:cxnLst>
                <a:cxn ang="0">
                  <a:pos x="T0" y="T1"/>
                </a:cxn>
                <a:cxn ang="0">
                  <a:pos x="T2" y="T3"/>
                </a:cxn>
                <a:cxn ang="0">
                  <a:pos x="T4" y="T5"/>
                </a:cxn>
                <a:cxn ang="0">
                  <a:pos x="T6" y="T7"/>
                </a:cxn>
                <a:cxn ang="0">
                  <a:pos x="T8" y="T9"/>
                </a:cxn>
              </a:cxnLst>
              <a:rect l="0" t="0" r="r" b="b"/>
              <a:pathLst>
                <a:path w="3" h="6">
                  <a:moveTo>
                    <a:pt x="1" y="0"/>
                  </a:moveTo>
                  <a:cubicBezTo>
                    <a:pt x="2" y="0"/>
                    <a:pt x="2" y="2"/>
                    <a:pt x="2" y="3"/>
                  </a:cubicBezTo>
                  <a:cubicBezTo>
                    <a:pt x="3" y="4"/>
                    <a:pt x="3" y="5"/>
                    <a:pt x="3" y="6"/>
                  </a:cubicBezTo>
                  <a:cubicBezTo>
                    <a:pt x="3" y="6"/>
                    <a:pt x="1" y="5"/>
                    <a:pt x="1" y="4"/>
                  </a:cubicBezTo>
                  <a:cubicBezTo>
                    <a:pt x="0" y="2"/>
                    <a:pt x="0" y="0"/>
                    <a:pt x="1"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ïs1iḓè">
              <a:extLst>
                <a:ext uri="{FF2B5EF4-FFF2-40B4-BE49-F238E27FC236}">
                  <a16:creationId xmlns:a16="http://schemas.microsoft.com/office/drawing/2014/main" id="{323D5FAC-C3D4-4A6B-8DAA-232A9304499A}"/>
                </a:ext>
              </a:extLst>
            </p:cNvPr>
            <p:cNvSpPr/>
            <p:nvPr/>
          </p:nvSpPr>
          <p:spPr bwMode="auto">
            <a:xfrm>
              <a:off x="3729038" y="2982913"/>
              <a:ext cx="65088" cy="9525"/>
            </a:xfrm>
            <a:custGeom>
              <a:avLst/>
              <a:gdLst>
                <a:gd name="T0" fmla="*/ 0 w 14"/>
                <a:gd name="T1" fmla="*/ 1 h 2"/>
                <a:gd name="T2" fmla="*/ 7 w 14"/>
                <a:gd name="T3" fmla="*/ 0 h 2"/>
                <a:gd name="T4" fmla="*/ 14 w 14"/>
                <a:gd name="T5" fmla="*/ 1 h 2"/>
                <a:gd name="T6" fmla="*/ 7 w 14"/>
                <a:gd name="T7" fmla="*/ 2 h 2"/>
                <a:gd name="T8" fmla="*/ 0 w 14"/>
                <a:gd name="T9" fmla="*/ 1 h 2"/>
              </a:gdLst>
              <a:ahLst/>
              <a:cxnLst>
                <a:cxn ang="0">
                  <a:pos x="T0" y="T1"/>
                </a:cxn>
                <a:cxn ang="0">
                  <a:pos x="T2" y="T3"/>
                </a:cxn>
                <a:cxn ang="0">
                  <a:pos x="T4" y="T5"/>
                </a:cxn>
                <a:cxn ang="0">
                  <a:pos x="T6" y="T7"/>
                </a:cxn>
                <a:cxn ang="0">
                  <a:pos x="T8" y="T9"/>
                </a:cxn>
              </a:cxnLst>
              <a:rect l="0" t="0" r="r" b="b"/>
              <a:pathLst>
                <a:path w="14" h="2">
                  <a:moveTo>
                    <a:pt x="0" y="1"/>
                  </a:moveTo>
                  <a:cubicBezTo>
                    <a:pt x="0" y="0"/>
                    <a:pt x="3" y="0"/>
                    <a:pt x="7" y="0"/>
                  </a:cubicBezTo>
                  <a:cubicBezTo>
                    <a:pt x="11" y="0"/>
                    <a:pt x="14" y="1"/>
                    <a:pt x="14" y="1"/>
                  </a:cubicBezTo>
                  <a:cubicBezTo>
                    <a:pt x="14" y="2"/>
                    <a:pt x="11" y="2"/>
                    <a:pt x="7" y="2"/>
                  </a:cubicBezTo>
                  <a:cubicBezTo>
                    <a:pt x="3" y="2"/>
                    <a:pt x="0" y="1"/>
                    <a:pt x="0"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ļïḓé">
              <a:extLst>
                <a:ext uri="{FF2B5EF4-FFF2-40B4-BE49-F238E27FC236}">
                  <a16:creationId xmlns:a16="http://schemas.microsoft.com/office/drawing/2014/main" id="{511EB354-9F25-4EBE-988F-92CECF5B4CB8}"/>
                </a:ext>
              </a:extLst>
            </p:cNvPr>
            <p:cNvSpPr/>
            <p:nvPr/>
          </p:nvSpPr>
          <p:spPr bwMode="auto">
            <a:xfrm>
              <a:off x="3657601" y="2749550"/>
              <a:ext cx="61913" cy="100013"/>
            </a:xfrm>
            <a:custGeom>
              <a:avLst/>
              <a:gdLst>
                <a:gd name="T0" fmla="*/ 13 w 13"/>
                <a:gd name="T1" fmla="*/ 8 h 21"/>
                <a:gd name="T2" fmla="*/ 3 w 13"/>
                <a:gd name="T3" fmla="*/ 7 h 21"/>
                <a:gd name="T4" fmla="*/ 9 w 13"/>
                <a:gd name="T5" fmla="*/ 21 h 21"/>
              </a:gdLst>
              <a:ahLst/>
              <a:cxnLst>
                <a:cxn ang="0">
                  <a:pos x="T0" y="T1"/>
                </a:cxn>
                <a:cxn ang="0">
                  <a:pos x="T2" y="T3"/>
                </a:cxn>
                <a:cxn ang="0">
                  <a:pos x="T4" y="T5"/>
                </a:cxn>
              </a:cxnLst>
              <a:rect l="0" t="0" r="r" b="b"/>
              <a:pathLst>
                <a:path w="13" h="21">
                  <a:moveTo>
                    <a:pt x="13" y="8"/>
                  </a:moveTo>
                  <a:cubicBezTo>
                    <a:pt x="13" y="8"/>
                    <a:pt x="5" y="0"/>
                    <a:pt x="3" y="7"/>
                  </a:cubicBezTo>
                  <a:cubicBezTo>
                    <a:pt x="0" y="15"/>
                    <a:pt x="1" y="19"/>
                    <a:pt x="9" y="21"/>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ḷïdé">
              <a:extLst>
                <a:ext uri="{FF2B5EF4-FFF2-40B4-BE49-F238E27FC236}">
                  <a16:creationId xmlns:a16="http://schemas.microsoft.com/office/drawing/2014/main" id="{EAB22B85-5B40-4B02-BA92-C4ECCB95288B}"/>
                </a:ext>
              </a:extLst>
            </p:cNvPr>
            <p:cNvSpPr/>
            <p:nvPr/>
          </p:nvSpPr>
          <p:spPr bwMode="auto">
            <a:xfrm>
              <a:off x="3676651" y="2797175"/>
              <a:ext cx="28575" cy="28575"/>
            </a:xfrm>
            <a:custGeom>
              <a:avLst/>
              <a:gdLst>
                <a:gd name="T0" fmla="*/ 4 w 6"/>
                <a:gd name="T1" fmla="*/ 6 h 6"/>
                <a:gd name="T2" fmla="*/ 2 w 6"/>
                <a:gd name="T3" fmla="*/ 6 h 6"/>
                <a:gd name="T4" fmla="*/ 1 w 6"/>
                <a:gd name="T5" fmla="*/ 2 h 6"/>
                <a:gd name="T6" fmla="*/ 5 w 6"/>
                <a:gd name="T7" fmla="*/ 0 h 6"/>
                <a:gd name="T8" fmla="*/ 6 w 6"/>
                <a:gd name="T9" fmla="*/ 1 h 6"/>
                <a:gd name="T10" fmla="*/ 5 w 6"/>
                <a:gd name="T11" fmla="*/ 0 h 6"/>
                <a:gd name="T12" fmla="*/ 2 w 6"/>
                <a:gd name="T13" fmla="*/ 2 h 6"/>
                <a:gd name="T14" fmla="*/ 3 w 6"/>
                <a:gd name="T15" fmla="*/ 5 h 6"/>
                <a:gd name="T16" fmla="*/ 4 w 6"/>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4" y="6"/>
                  </a:moveTo>
                  <a:cubicBezTo>
                    <a:pt x="4" y="6"/>
                    <a:pt x="4" y="6"/>
                    <a:pt x="2" y="6"/>
                  </a:cubicBezTo>
                  <a:cubicBezTo>
                    <a:pt x="1" y="6"/>
                    <a:pt x="0" y="4"/>
                    <a:pt x="1" y="2"/>
                  </a:cubicBezTo>
                  <a:cubicBezTo>
                    <a:pt x="2" y="1"/>
                    <a:pt x="3" y="0"/>
                    <a:pt x="5" y="0"/>
                  </a:cubicBezTo>
                  <a:cubicBezTo>
                    <a:pt x="6" y="0"/>
                    <a:pt x="6" y="1"/>
                    <a:pt x="6" y="1"/>
                  </a:cubicBezTo>
                  <a:cubicBezTo>
                    <a:pt x="6" y="1"/>
                    <a:pt x="5" y="1"/>
                    <a:pt x="5" y="0"/>
                  </a:cubicBezTo>
                  <a:cubicBezTo>
                    <a:pt x="4" y="0"/>
                    <a:pt x="3" y="1"/>
                    <a:pt x="2" y="2"/>
                  </a:cubicBezTo>
                  <a:cubicBezTo>
                    <a:pt x="1" y="4"/>
                    <a:pt x="2" y="5"/>
                    <a:pt x="3" y="5"/>
                  </a:cubicBezTo>
                  <a:cubicBezTo>
                    <a:pt x="3" y="6"/>
                    <a:pt x="4" y="6"/>
                    <a:pt x="4" y="6"/>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šlïdé">
              <a:extLst>
                <a:ext uri="{FF2B5EF4-FFF2-40B4-BE49-F238E27FC236}">
                  <a16:creationId xmlns:a16="http://schemas.microsoft.com/office/drawing/2014/main" id="{844AD39C-78A6-4B16-BAA0-93341B7E6186}"/>
                </a:ext>
              </a:extLst>
            </p:cNvPr>
            <p:cNvSpPr/>
            <p:nvPr/>
          </p:nvSpPr>
          <p:spPr bwMode="auto">
            <a:xfrm>
              <a:off x="3700463" y="2654300"/>
              <a:ext cx="322263" cy="161925"/>
            </a:xfrm>
            <a:custGeom>
              <a:avLst/>
              <a:gdLst>
                <a:gd name="T0" fmla="*/ 50 w 68"/>
                <a:gd name="T1" fmla="*/ 34 h 34"/>
                <a:gd name="T2" fmla="*/ 19 w 68"/>
                <a:gd name="T3" fmla="*/ 14 h 34"/>
                <a:gd name="T4" fmla="*/ 3 w 68"/>
                <a:gd name="T5" fmla="*/ 31 h 34"/>
                <a:gd name="T6" fmla="*/ 5 w 68"/>
                <a:gd name="T7" fmla="*/ 8 h 34"/>
                <a:gd name="T8" fmla="*/ 60 w 68"/>
                <a:gd name="T9" fmla="*/ 9 h 34"/>
                <a:gd name="T10" fmla="*/ 50 w 68"/>
                <a:gd name="T11" fmla="*/ 34 h 34"/>
              </a:gdLst>
              <a:ahLst/>
              <a:cxnLst>
                <a:cxn ang="0">
                  <a:pos x="T0" y="T1"/>
                </a:cxn>
                <a:cxn ang="0">
                  <a:pos x="T2" y="T3"/>
                </a:cxn>
                <a:cxn ang="0">
                  <a:pos x="T4" y="T5"/>
                </a:cxn>
                <a:cxn ang="0">
                  <a:pos x="T6" y="T7"/>
                </a:cxn>
                <a:cxn ang="0">
                  <a:pos x="T8" y="T9"/>
                </a:cxn>
                <a:cxn ang="0">
                  <a:pos x="T10" y="T11"/>
                </a:cxn>
              </a:cxnLst>
              <a:rect l="0" t="0" r="r" b="b"/>
              <a:pathLst>
                <a:path w="68" h="34">
                  <a:moveTo>
                    <a:pt x="50" y="34"/>
                  </a:moveTo>
                  <a:cubicBezTo>
                    <a:pt x="50" y="34"/>
                    <a:pt x="23" y="26"/>
                    <a:pt x="19" y="14"/>
                  </a:cubicBezTo>
                  <a:cubicBezTo>
                    <a:pt x="19" y="14"/>
                    <a:pt x="4" y="28"/>
                    <a:pt x="3" y="31"/>
                  </a:cubicBezTo>
                  <a:cubicBezTo>
                    <a:pt x="3" y="31"/>
                    <a:pt x="0" y="14"/>
                    <a:pt x="5" y="8"/>
                  </a:cubicBezTo>
                  <a:cubicBezTo>
                    <a:pt x="9" y="2"/>
                    <a:pt x="49" y="0"/>
                    <a:pt x="60" y="9"/>
                  </a:cubicBezTo>
                  <a:cubicBezTo>
                    <a:pt x="67" y="16"/>
                    <a:pt x="68" y="25"/>
                    <a:pt x="50" y="34"/>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ṡḻïḓê">
              <a:extLst>
                <a:ext uri="{FF2B5EF4-FFF2-40B4-BE49-F238E27FC236}">
                  <a16:creationId xmlns:a16="http://schemas.microsoft.com/office/drawing/2014/main" id="{93084D47-AB8B-44DC-ACD2-303FB5E3409B}"/>
                </a:ext>
              </a:extLst>
            </p:cNvPr>
            <p:cNvSpPr/>
            <p:nvPr/>
          </p:nvSpPr>
          <p:spPr bwMode="auto">
            <a:xfrm>
              <a:off x="3794126" y="2811463"/>
              <a:ext cx="42863" cy="90488"/>
            </a:xfrm>
            <a:custGeom>
              <a:avLst/>
              <a:gdLst>
                <a:gd name="T0" fmla="*/ 0 w 9"/>
                <a:gd name="T1" fmla="*/ 18 h 19"/>
                <a:gd name="T2" fmla="*/ 2 w 9"/>
                <a:gd name="T3" fmla="*/ 18 h 19"/>
                <a:gd name="T4" fmla="*/ 6 w 9"/>
                <a:gd name="T5" fmla="*/ 17 h 19"/>
                <a:gd name="T6" fmla="*/ 6 w 9"/>
                <a:gd name="T7" fmla="*/ 18 h 19"/>
                <a:gd name="T8" fmla="*/ 2 w 9"/>
                <a:gd name="T9" fmla="*/ 16 h 19"/>
                <a:gd name="T10" fmla="*/ 1 w 9"/>
                <a:gd name="T11" fmla="*/ 12 h 19"/>
                <a:gd name="T12" fmla="*/ 6 w 9"/>
                <a:gd name="T13" fmla="*/ 3 h 19"/>
                <a:gd name="T14" fmla="*/ 8 w 9"/>
                <a:gd name="T15" fmla="*/ 0 h 19"/>
                <a:gd name="T16" fmla="*/ 2 w 9"/>
                <a:gd name="T17" fmla="*/ 12 h 19"/>
                <a:gd name="T18" fmla="*/ 3 w 9"/>
                <a:gd name="T19" fmla="*/ 16 h 19"/>
                <a:gd name="T20" fmla="*/ 6 w 9"/>
                <a:gd name="T21" fmla="*/ 17 h 19"/>
                <a:gd name="T22" fmla="*/ 7 w 9"/>
                <a:gd name="T23" fmla="*/ 17 h 19"/>
                <a:gd name="T24" fmla="*/ 6 w 9"/>
                <a:gd name="T25" fmla="*/ 18 h 19"/>
                <a:gd name="T26" fmla="*/ 1 w 9"/>
                <a:gd name="T27" fmla="*/ 19 h 19"/>
                <a:gd name="T28" fmla="*/ 0 w 9"/>
                <a:gd name="T2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0" y="18"/>
                  </a:moveTo>
                  <a:cubicBezTo>
                    <a:pt x="0" y="18"/>
                    <a:pt x="0" y="18"/>
                    <a:pt x="2" y="18"/>
                  </a:cubicBezTo>
                  <a:cubicBezTo>
                    <a:pt x="3" y="19"/>
                    <a:pt x="4" y="18"/>
                    <a:pt x="6" y="17"/>
                  </a:cubicBezTo>
                  <a:cubicBezTo>
                    <a:pt x="6" y="18"/>
                    <a:pt x="6" y="18"/>
                    <a:pt x="6" y="18"/>
                  </a:cubicBezTo>
                  <a:cubicBezTo>
                    <a:pt x="5" y="17"/>
                    <a:pt x="3" y="17"/>
                    <a:pt x="2" y="16"/>
                  </a:cubicBezTo>
                  <a:cubicBezTo>
                    <a:pt x="1" y="15"/>
                    <a:pt x="1" y="13"/>
                    <a:pt x="1" y="12"/>
                  </a:cubicBezTo>
                  <a:cubicBezTo>
                    <a:pt x="3" y="8"/>
                    <a:pt x="5" y="5"/>
                    <a:pt x="6" y="3"/>
                  </a:cubicBezTo>
                  <a:cubicBezTo>
                    <a:pt x="7" y="1"/>
                    <a:pt x="8" y="0"/>
                    <a:pt x="8" y="0"/>
                  </a:cubicBezTo>
                  <a:cubicBezTo>
                    <a:pt x="9" y="0"/>
                    <a:pt x="5" y="5"/>
                    <a:pt x="2" y="12"/>
                  </a:cubicBezTo>
                  <a:cubicBezTo>
                    <a:pt x="2" y="14"/>
                    <a:pt x="2" y="15"/>
                    <a:pt x="3" y="16"/>
                  </a:cubicBezTo>
                  <a:cubicBezTo>
                    <a:pt x="4" y="16"/>
                    <a:pt x="5" y="17"/>
                    <a:pt x="6" y="17"/>
                  </a:cubicBezTo>
                  <a:cubicBezTo>
                    <a:pt x="7" y="17"/>
                    <a:pt x="7" y="17"/>
                    <a:pt x="7" y="17"/>
                  </a:cubicBezTo>
                  <a:cubicBezTo>
                    <a:pt x="6" y="18"/>
                    <a:pt x="6" y="18"/>
                    <a:pt x="6" y="18"/>
                  </a:cubicBezTo>
                  <a:cubicBezTo>
                    <a:pt x="5" y="19"/>
                    <a:pt x="3" y="19"/>
                    <a:pt x="1" y="19"/>
                  </a:cubicBezTo>
                  <a:cubicBezTo>
                    <a:pt x="0" y="18"/>
                    <a:pt x="0" y="18"/>
                    <a:pt x="0" y="1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îṥḷïdé">
              <a:extLst>
                <a:ext uri="{FF2B5EF4-FFF2-40B4-BE49-F238E27FC236}">
                  <a16:creationId xmlns:a16="http://schemas.microsoft.com/office/drawing/2014/main" id="{D5E322B7-0168-4F28-BD11-80F9F4695A56}"/>
                </a:ext>
              </a:extLst>
            </p:cNvPr>
            <p:cNvSpPr/>
            <p:nvPr/>
          </p:nvSpPr>
          <p:spPr bwMode="auto">
            <a:xfrm>
              <a:off x="3757613" y="2882900"/>
              <a:ext cx="41275" cy="52388"/>
            </a:xfrm>
            <a:custGeom>
              <a:avLst/>
              <a:gdLst>
                <a:gd name="T0" fmla="*/ 1 w 9"/>
                <a:gd name="T1" fmla="*/ 0 h 11"/>
                <a:gd name="T2" fmla="*/ 3 w 9"/>
                <a:gd name="T3" fmla="*/ 7 h 11"/>
                <a:gd name="T4" fmla="*/ 7 w 9"/>
                <a:gd name="T5" fmla="*/ 10 h 11"/>
                <a:gd name="T6" fmla="*/ 9 w 9"/>
                <a:gd name="T7" fmla="*/ 10 h 11"/>
                <a:gd name="T8" fmla="*/ 7 w 9"/>
                <a:gd name="T9" fmla="*/ 11 h 11"/>
                <a:gd name="T10" fmla="*/ 2 w 9"/>
                <a:gd name="T11" fmla="*/ 8 h 11"/>
                <a:gd name="T12" fmla="*/ 0 w 9"/>
                <a:gd name="T13" fmla="*/ 2 h 11"/>
                <a:gd name="T14" fmla="*/ 1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1" y="0"/>
                  </a:moveTo>
                  <a:cubicBezTo>
                    <a:pt x="1" y="0"/>
                    <a:pt x="0" y="4"/>
                    <a:pt x="3" y="7"/>
                  </a:cubicBezTo>
                  <a:cubicBezTo>
                    <a:pt x="4" y="9"/>
                    <a:pt x="6" y="10"/>
                    <a:pt x="7" y="10"/>
                  </a:cubicBezTo>
                  <a:cubicBezTo>
                    <a:pt x="8" y="10"/>
                    <a:pt x="9" y="10"/>
                    <a:pt x="9" y="10"/>
                  </a:cubicBezTo>
                  <a:cubicBezTo>
                    <a:pt x="9" y="10"/>
                    <a:pt x="8" y="11"/>
                    <a:pt x="7" y="11"/>
                  </a:cubicBezTo>
                  <a:cubicBezTo>
                    <a:pt x="5" y="11"/>
                    <a:pt x="3" y="10"/>
                    <a:pt x="2" y="8"/>
                  </a:cubicBezTo>
                  <a:cubicBezTo>
                    <a:pt x="1" y="6"/>
                    <a:pt x="0" y="4"/>
                    <a:pt x="0" y="2"/>
                  </a:cubicBezTo>
                  <a:cubicBezTo>
                    <a:pt x="0" y="1"/>
                    <a:pt x="1"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isḻíďé">
              <a:extLst>
                <a:ext uri="{FF2B5EF4-FFF2-40B4-BE49-F238E27FC236}">
                  <a16:creationId xmlns:a16="http://schemas.microsoft.com/office/drawing/2014/main" id="{454099E6-0F94-47C3-BCA7-5C8612BB7F42}"/>
                </a:ext>
              </a:extLst>
            </p:cNvPr>
            <p:cNvSpPr/>
            <p:nvPr/>
          </p:nvSpPr>
          <p:spPr bwMode="auto">
            <a:xfrm>
              <a:off x="3752851" y="2882900"/>
              <a:ext cx="19050" cy="4763"/>
            </a:xfrm>
            <a:custGeom>
              <a:avLst/>
              <a:gdLst>
                <a:gd name="T0" fmla="*/ 0 w 4"/>
                <a:gd name="T1" fmla="*/ 1 h 1"/>
                <a:gd name="T2" fmla="*/ 2 w 4"/>
                <a:gd name="T3" fmla="*/ 0 h 1"/>
                <a:gd name="T4" fmla="*/ 3 w 4"/>
                <a:gd name="T5" fmla="*/ 1 h 1"/>
                <a:gd name="T6" fmla="*/ 2 w 4"/>
                <a:gd name="T7" fmla="*/ 1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0" y="1"/>
                    <a:pt x="1" y="0"/>
                    <a:pt x="2" y="0"/>
                  </a:cubicBezTo>
                  <a:cubicBezTo>
                    <a:pt x="3" y="0"/>
                    <a:pt x="4" y="1"/>
                    <a:pt x="3" y="1"/>
                  </a:cubicBezTo>
                  <a:cubicBezTo>
                    <a:pt x="3" y="1"/>
                    <a:pt x="3" y="1"/>
                    <a:pt x="2" y="1"/>
                  </a:cubicBezTo>
                  <a:cubicBezTo>
                    <a:pt x="1" y="1"/>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îṩliḋé">
              <a:extLst>
                <a:ext uri="{FF2B5EF4-FFF2-40B4-BE49-F238E27FC236}">
                  <a16:creationId xmlns:a16="http://schemas.microsoft.com/office/drawing/2014/main" id="{087895E7-3D5D-414C-9440-5777A6B2C2A1}"/>
                </a:ext>
              </a:extLst>
            </p:cNvPr>
            <p:cNvSpPr/>
            <p:nvPr/>
          </p:nvSpPr>
          <p:spPr bwMode="auto">
            <a:xfrm>
              <a:off x="3748088" y="2906713"/>
              <a:ext cx="19050" cy="23813"/>
            </a:xfrm>
            <a:custGeom>
              <a:avLst/>
              <a:gdLst>
                <a:gd name="T0" fmla="*/ 1 w 4"/>
                <a:gd name="T1" fmla="*/ 0 h 5"/>
                <a:gd name="T2" fmla="*/ 2 w 4"/>
                <a:gd name="T3" fmla="*/ 3 h 5"/>
                <a:gd name="T4" fmla="*/ 4 w 4"/>
                <a:gd name="T5" fmla="*/ 5 h 5"/>
                <a:gd name="T6" fmla="*/ 1 w 4"/>
                <a:gd name="T7" fmla="*/ 3 h 5"/>
                <a:gd name="T8" fmla="*/ 1 w 4"/>
                <a:gd name="T9" fmla="*/ 0 h 5"/>
              </a:gdLst>
              <a:ahLst/>
              <a:cxnLst>
                <a:cxn ang="0">
                  <a:pos x="T0" y="T1"/>
                </a:cxn>
                <a:cxn ang="0">
                  <a:pos x="T2" y="T3"/>
                </a:cxn>
                <a:cxn ang="0">
                  <a:pos x="T4" y="T5"/>
                </a:cxn>
                <a:cxn ang="0">
                  <a:pos x="T6" y="T7"/>
                </a:cxn>
                <a:cxn ang="0">
                  <a:pos x="T8" y="T9"/>
                </a:cxn>
              </a:cxnLst>
              <a:rect l="0" t="0" r="r" b="b"/>
              <a:pathLst>
                <a:path w="4" h="5">
                  <a:moveTo>
                    <a:pt x="1" y="0"/>
                  </a:moveTo>
                  <a:cubicBezTo>
                    <a:pt x="1" y="0"/>
                    <a:pt x="1" y="2"/>
                    <a:pt x="2" y="3"/>
                  </a:cubicBezTo>
                  <a:cubicBezTo>
                    <a:pt x="3" y="4"/>
                    <a:pt x="4" y="5"/>
                    <a:pt x="4" y="5"/>
                  </a:cubicBezTo>
                  <a:cubicBezTo>
                    <a:pt x="4" y="5"/>
                    <a:pt x="2" y="5"/>
                    <a:pt x="1" y="3"/>
                  </a:cubicBezTo>
                  <a:cubicBezTo>
                    <a:pt x="0" y="2"/>
                    <a:pt x="0"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îśḷíďè">
              <a:extLst>
                <a:ext uri="{FF2B5EF4-FFF2-40B4-BE49-F238E27FC236}">
                  <a16:creationId xmlns:a16="http://schemas.microsoft.com/office/drawing/2014/main" id="{0DD79ACB-036E-4E91-85CB-CD606E6DF55F}"/>
                </a:ext>
              </a:extLst>
            </p:cNvPr>
            <p:cNvSpPr/>
            <p:nvPr/>
          </p:nvSpPr>
          <p:spPr bwMode="auto">
            <a:xfrm>
              <a:off x="3657601" y="2835275"/>
              <a:ext cx="33338" cy="76200"/>
            </a:xfrm>
            <a:custGeom>
              <a:avLst/>
              <a:gdLst>
                <a:gd name="T0" fmla="*/ 0 w 7"/>
                <a:gd name="T1" fmla="*/ 16 h 16"/>
                <a:gd name="T2" fmla="*/ 3 w 7"/>
                <a:gd name="T3" fmla="*/ 8 h 16"/>
                <a:gd name="T4" fmla="*/ 7 w 7"/>
                <a:gd name="T5" fmla="*/ 0 h 16"/>
                <a:gd name="T6" fmla="*/ 4 w 7"/>
                <a:gd name="T7" fmla="*/ 8 h 16"/>
                <a:gd name="T8" fmla="*/ 0 w 7"/>
                <a:gd name="T9" fmla="*/ 16 h 16"/>
              </a:gdLst>
              <a:ahLst/>
              <a:cxnLst>
                <a:cxn ang="0">
                  <a:pos x="T0" y="T1"/>
                </a:cxn>
                <a:cxn ang="0">
                  <a:pos x="T2" y="T3"/>
                </a:cxn>
                <a:cxn ang="0">
                  <a:pos x="T4" y="T5"/>
                </a:cxn>
                <a:cxn ang="0">
                  <a:pos x="T6" y="T7"/>
                </a:cxn>
                <a:cxn ang="0">
                  <a:pos x="T8" y="T9"/>
                </a:cxn>
              </a:cxnLst>
              <a:rect l="0" t="0" r="r" b="b"/>
              <a:pathLst>
                <a:path w="7" h="16">
                  <a:moveTo>
                    <a:pt x="0" y="16"/>
                  </a:moveTo>
                  <a:cubicBezTo>
                    <a:pt x="0" y="16"/>
                    <a:pt x="1" y="12"/>
                    <a:pt x="3" y="8"/>
                  </a:cubicBezTo>
                  <a:cubicBezTo>
                    <a:pt x="5" y="3"/>
                    <a:pt x="7" y="0"/>
                    <a:pt x="7" y="0"/>
                  </a:cubicBezTo>
                  <a:cubicBezTo>
                    <a:pt x="7" y="0"/>
                    <a:pt x="6" y="4"/>
                    <a:pt x="4" y="8"/>
                  </a:cubicBezTo>
                  <a:cubicBezTo>
                    <a:pt x="2" y="12"/>
                    <a:pt x="0" y="16"/>
                    <a:pt x="0" y="16"/>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íS1íḍè">
              <a:extLst>
                <a:ext uri="{FF2B5EF4-FFF2-40B4-BE49-F238E27FC236}">
                  <a16:creationId xmlns:a16="http://schemas.microsoft.com/office/drawing/2014/main" id="{B194F84A-4879-40DD-91E8-62098A9ECEBC}"/>
                </a:ext>
              </a:extLst>
            </p:cNvPr>
            <p:cNvSpPr/>
            <p:nvPr/>
          </p:nvSpPr>
          <p:spPr bwMode="auto">
            <a:xfrm>
              <a:off x="3657601" y="2882900"/>
              <a:ext cx="23813" cy="9525"/>
            </a:xfrm>
            <a:custGeom>
              <a:avLst/>
              <a:gdLst>
                <a:gd name="T0" fmla="*/ 0 w 5"/>
                <a:gd name="T1" fmla="*/ 0 h 2"/>
                <a:gd name="T2" fmla="*/ 2 w 5"/>
                <a:gd name="T3" fmla="*/ 1 h 2"/>
                <a:gd name="T4" fmla="*/ 5 w 5"/>
                <a:gd name="T5" fmla="*/ 2 h 2"/>
                <a:gd name="T6" fmla="*/ 2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cubicBezTo>
                    <a:pt x="0" y="0"/>
                    <a:pt x="1" y="0"/>
                    <a:pt x="2" y="1"/>
                  </a:cubicBezTo>
                  <a:cubicBezTo>
                    <a:pt x="4" y="1"/>
                    <a:pt x="5" y="2"/>
                    <a:pt x="5" y="2"/>
                  </a:cubicBezTo>
                  <a:cubicBezTo>
                    <a:pt x="5" y="2"/>
                    <a:pt x="3" y="2"/>
                    <a:pt x="2" y="2"/>
                  </a:cubicBezTo>
                  <a:cubicBezTo>
                    <a:pt x="1" y="1"/>
                    <a:pt x="0" y="1"/>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îṧľïḍe">
              <a:extLst>
                <a:ext uri="{FF2B5EF4-FFF2-40B4-BE49-F238E27FC236}">
                  <a16:creationId xmlns:a16="http://schemas.microsoft.com/office/drawing/2014/main" id="{58227619-DE5F-47F6-849A-48671670D0D3}"/>
                </a:ext>
              </a:extLst>
            </p:cNvPr>
            <p:cNvSpPr/>
            <p:nvPr/>
          </p:nvSpPr>
          <p:spPr bwMode="auto">
            <a:xfrm>
              <a:off x="3729038" y="2763838"/>
              <a:ext cx="84138" cy="95250"/>
            </a:xfrm>
            <a:custGeom>
              <a:avLst/>
              <a:gdLst>
                <a:gd name="T0" fmla="*/ 18 w 18"/>
                <a:gd name="T1" fmla="*/ 10 h 20"/>
                <a:gd name="T2" fmla="*/ 18 w 18"/>
                <a:gd name="T3" fmla="*/ 8 h 20"/>
                <a:gd name="T4" fmla="*/ 15 w 18"/>
                <a:gd name="T5" fmla="*/ 3 h 20"/>
                <a:gd name="T6" fmla="*/ 7 w 18"/>
                <a:gd name="T7" fmla="*/ 2 h 20"/>
                <a:gd name="T8" fmla="*/ 1 w 18"/>
                <a:gd name="T9" fmla="*/ 10 h 20"/>
                <a:gd name="T10" fmla="*/ 7 w 18"/>
                <a:gd name="T11" fmla="*/ 18 h 20"/>
                <a:gd name="T12" fmla="*/ 15 w 18"/>
                <a:gd name="T13" fmla="*/ 17 h 20"/>
                <a:gd name="T14" fmla="*/ 18 w 18"/>
                <a:gd name="T15" fmla="*/ 12 h 20"/>
                <a:gd name="T16" fmla="*/ 18 w 18"/>
                <a:gd name="T17" fmla="*/ 10 h 20"/>
                <a:gd name="T18" fmla="*/ 18 w 18"/>
                <a:gd name="T19" fmla="*/ 12 h 20"/>
                <a:gd name="T20" fmla="*/ 15 w 18"/>
                <a:gd name="T21" fmla="*/ 17 h 20"/>
                <a:gd name="T22" fmla="*/ 6 w 18"/>
                <a:gd name="T23" fmla="*/ 19 h 20"/>
                <a:gd name="T24" fmla="*/ 0 w 18"/>
                <a:gd name="T25" fmla="*/ 10 h 20"/>
                <a:gd name="T26" fmla="*/ 6 w 18"/>
                <a:gd name="T27" fmla="*/ 2 h 20"/>
                <a:gd name="T28" fmla="*/ 15 w 18"/>
                <a:gd name="T29" fmla="*/ 3 h 20"/>
                <a:gd name="T30" fmla="*/ 18 w 18"/>
                <a:gd name="T31" fmla="*/ 8 h 20"/>
                <a:gd name="T32" fmla="*/ 18 w 18"/>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20">
                  <a:moveTo>
                    <a:pt x="18" y="10"/>
                  </a:moveTo>
                  <a:cubicBezTo>
                    <a:pt x="18" y="10"/>
                    <a:pt x="18" y="9"/>
                    <a:pt x="18" y="8"/>
                  </a:cubicBezTo>
                  <a:cubicBezTo>
                    <a:pt x="17" y="7"/>
                    <a:pt x="16" y="5"/>
                    <a:pt x="15" y="3"/>
                  </a:cubicBezTo>
                  <a:cubicBezTo>
                    <a:pt x="13" y="2"/>
                    <a:pt x="10" y="1"/>
                    <a:pt x="7" y="2"/>
                  </a:cubicBezTo>
                  <a:cubicBezTo>
                    <a:pt x="4" y="3"/>
                    <a:pt x="1" y="7"/>
                    <a:pt x="1" y="10"/>
                  </a:cubicBezTo>
                  <a:cubicBezTo>
                    <a:pt x="1" y="14"/>
                    <a:pt x="4" y="17"/>
                    <a:pt x="7" y="18"/>
                  </a:cubicBezTo>
                  <a:cubicBezTo>
                    <a:pt x="10" y="19"/>
                    <a:pt x="13" y="18"/>
                    <a:pt x="15" y="17"/>
                  </a:cubicBezTo>
                  <a:cubicBezTo>
                    <a:pt x="16" y="15"/>
                    <a:pt x="17" y="14"/>
                    <a:pt x="18" y="12"/>
                  </a:cubicBezTo>
                  <a:cubicBezTo>
                    <a:pt x="18" y="11"/>
                    <a:pt x="18" y="10"/>
                    <a:pt x="18" y="10"/>
                  </a:cubicBezTo>
                  <a:cubicBezTo>
                    <a:pt x="18" y="10"/>
                    <a:pt x="18" y="11"/>
                    <a:pt x="18" y="12"/>
                  </a:cubicBezTo>
                  <a:cubicBezTo>
                    <a:pt x="18" y="14"/>
                    <a:pt x="17" y="16"/>
                    <a:pt x="15" y="17"/>
                  </a:cubicBezTo>
                  <a:cubicBezTo>
                    <a:pt x="13" y="19"/>
                    <a:pt x="10" y="20"/>
                    <a:pt x="6" y="19"/>
                  </a:cubicBezTo>
                  <a:cubicBezTo>
                    <a:pt x="3" y="18"/>
                    <a:pt x="0" y="14"/>
                    <a:pt x="0" y="10"/>
                  </a:cubicBezTo>
                  <a:cubicBezTo>
                    <a:pt x="0" y="6"/>
                    <a:pt x="3" y="3"/>
                    <a:pt x="6" y="2"/>
                  </a:cubicBezTo>
                  <a:cubicBezTo>
                    <a:pt x="10" y="0"/>
                    <a:pt x="13" y="1"/>
                    <a:pt x="15" y="3"/>
                  </a:cubicBezTo>
                  <a:cubicBezTo>
                    <a:pt x="17" y="5"/>
                    <a:pt x="18" y="7"/>
                    <a:pt x="18" y="8"/>
                  </a:cubicBezTo>
                  <a:cubicBezTo>
                    <a:pt x="18" y="9"/>
                    <a:pt x="18" y="10"/>
                    <a:pt x="18" y="1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ï$lïḓê">
              <a:extLst>
                <a:ext uri="{FF2B5EF4-FFF2-40B4-BE49-F238E27FC236}">
                  <a16:creationId xmlns:a16="http://schemas.microsoft.com/office/drawing/2014/main" id="{A51A6022-6164-4D9E-B381-A1AE9675078F}"/>
                </a:ext>
              </a:extLst>
            </p:cNvPr>
            <p:cNvSpPr/>
            <p:nvPr/>
          </p:nvSpPr>
          <p:spPr bwMode="auto">
            <a:xfrm>
              <a:off x="3836988" y="2811463"/>
              <a:ext cx="85725" cy="95250"/>
            </a:xfrm>
            <a:custGeom>
              <a:avLst/>
              <a:gdLst>
                <a:gd name="T0" fmla="*/ 18 w 18"/>
                <a:gd name="T1" fmla="*/ 9 h 20"/>
                <a:gd name="T2" fmla="*/ 17 w 18"/>
                <a:gd name="T3" fmla="*/ 7 h 20"/>
                <a:gd name="T4" fmla="*/ 14 w 18"/>
                <a:gd name="T5" fmla="*/ 3 h 20"/>
                <a:gd name="T6" fmla="*/ 6 w 18"/>
                <a:gd name="T7" fmla="*/ 2 h 20"/>
                <a:gd name="T8" fmla="*/ 1 w 18"/>
                <a:gd name="T9" fmla="*/ 10 h 20"/>
                <a:gd name="T10" fmla="*/ 7 w 18"/>
                <a:gd name="T11" fmla="*/ 18 h 20"/>
                <a:gd name="T12" fmla="*/ 15 w 18"/>
                <a:gd name="T13" fmla="*/ 16 h 20"/>
                <a:gd name="T14" fmla="*/ 18 w 18"/>
                <a:gd name="T15" fmla="*/ 11 h 20"/>
                <a:gd name="T16" fmla="*/ 18 w 18"/>
                <a:gd name="T17" fmla="*/ 9 h 20"/>
                <a:gd name="T18" fmla="*/ 18 w 18"/>
                <a:gd name="T19" fmla="*/ 12 h 20"/>
                <a:gd name="T20" fmla="*/ 15 w 18"/>
                <a:gd name="T21" fmla="*/ 17 h 20"/>
                <a:gd name="T22" fmla="*/ 7 w 18"/>
                <a:gd name="T23" fmla="*/ 19 h 20"/>
                <a:gd name="T24" fmla="*/ 0 w 18"/>
                <a:gd name="T25" fmla="*/ 10 h 20"/>
                <a:gd name="T26" fmla="*/ 6 w 18"/>
                <a:gd name="T27" fmla="*/ 2 h 20"/>
                <a:gd name="T28" fmla="*/ 14 w 18"/>
                <a:gd name="T29" fmla="*/ 2 h 20"/>
                <a:gd name="T30" fmla="*/ 18 w 18"/>
                <a:gd name="T31" fmla="*/ 7 h 20"/>
                <a:gd name="T32" fmla="*/ 18 w 18"/>
                <a:gd name="T33"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20">
                  <a:moveTo>
                    <a:pt x="18" y="9"/>
                  </a:moveTo>
                  <a:cubicBezTo>
                    <a:pt x="18" y="9"/>
                    <a:pt x="18" y="9"/>
                    <a:pt x="17" y="7"/>
                  </a:cubicBezTo>
                  <a:cubicBezTo>
                    <a:pt x="17" y="6"/>
                    <a:pt x="16" y="4"/>
                    <a:pt x="14" y="3"/>
                  </a:cubicBezTo>
                  <a:cubicBezTo>
                    <a:pt x="12" y="2"/>
                    <a:pt x="9" y="1"/>
                    <a:pt x="6" y="2"/>
                  </a:cubicBezTo>
                  <a:cubicBezTo>
                    <a:pt x="3" y="3"/>
                    <a:pt x="1" y="7"/>
                    <a:pt x="1" y="10"/>
                  </a:cubicBezTo>
                  <a:cubicBezTo>
                    <a:pt x="1" y="14"/>
                    <a:pt x="4" y="17"/>
                    <a:pt x="7" y="18"/>
                  </a:cubicBezTo>
                  <a:cubicBezTo>
                    <a:pt x="10" y="19"/>
                    <a:pt x="13" y="18"/>
                    <a:pt x="15" y="16"/>
                  </a:cubicBezTo>
                  <a:cubicBezTo>
                    <a:pt x="17" y="15"/>
                    <a:pt x="17" y="13"/>
                    <a:pt x="18" y="11"/>
                  </a:cubicBezTo>
                  <a:cubicBezTo>
                    <a:pt x="18" y="10"/>
                    <a:pt x="18" y="9"/>
                    <a:pt x="18" y="9"/>
                  </a:cubicBezTo>
                  <a:cubicBezTo>
                    <a:pt x="18" y="9"/>
                    <a:pt x="18" y="10"/>
                    <a:pt x="18" y="12"/>
                  </a:cubicBezTo>
                  <a:cubicBezTo>
                    <a:pt x="18" y="13"/>
                    <a:pt x="17" y="15"/>
                    <a:pt x="15" y="17"/>
                  </a:cubicBezTo>
                  <a:cubicBezTo>
                    <a:pt x="13" y="18"/>
                    <a:pt x="10" y="20"/>
                    <a:pt x="7" y="19"/>
                  </a:cubicBezTo>
                  <a:cubicBezTo>
                    <a:pt x="3" y="18"/>
                    <a:pt x="0" y="14"/>
                    <a:pt x="0" y="10"/>
                  </a:cubicBezTo>
                  <a:cubicBezTo>
                    <a:pt x="0" y="6"/>
                    <a:pt x="3" y="3"/>
                    <a:pt x="6" y="2"/>
                  </a:cubicBezTo>
                  <a:cubicBezTo>
                    <a:pt x="9" y="0"/>
                    <a:pt x="12" y="1"/>
                    <a:pt x="14" y="2"/>
                  </a:cubicBezTo>
                  <a:cubicBezTo>
                    <a:pt x="16" y="4"/>
                    <a:pt x="17" y="6"/>
                    <a:pt x="18" y="7"/>
                  </a:cubicBezTo>
                  <a:cubicBezTo>
                    <a:pt x="18" y="9"/>
                    <a:pt x="18" y="9"/>
                    <a:pt x="18" y="9"/>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ṡḻîḍé">
              <a:extLst>
                <a:ext uri="{FF2B5EF4-FFF2-40B4-BE49-F238E27FC236}">
                  <a16:creationId xmlns:a16="http://schemas.microsoft.com/office/drawing/2014/main" id="{5286CBA6-0940-48EF-B3EB-67BB4A384993}"/>
                </a:ext>
              </a:extLst>
            </p:cNvPr>
            <p:cNvSpPr/>
            <p:nvPr/>
          </p:nvSpPr>
          <p:spPr bwMode="auto">
            <a:xfrm>
              <a:off x="3813176" y="2825750"/>
              <a:ext cx="28575" cy="14288"/>
            </a:xfrm>
            <a:custGeom>
              <a:avLst/>
              <a:gdLst>
                <a:gd name="T0" fmla="*/ 6 w 6"/>
                <a:gd name="T1" fmla="*/ 3 h 3"/>
                <a:gd name="T2" fmla="*/ 3 w 6"/>
                <a:gd name="T3" fmla="*/ 2 h 3"/>
                <a:gd name="T4" fmla="*/ 0 w 6"/>
                <a:gd name="T5" fmla="*/ 0 h 3"/>
                <a:gd name="T6" fmla="*/ 3 w 6"/>
                <a:gd name="T7" fmla="*/ 1 h 3"/>
                <a:gd name="T8" fmla="*/ 6 w 6"/>
                <a:gd name="T9" fmla="*/ 3 h 3"/>
              </a:gdLst>
              <a:ahLst/>
              <a:cxnLst>
                <a:cxn ang="0">
                  <a:pos x="T0" y="T1"/>
                </a:cxn>
                <a:cxn ang="0">
                  <a:pos x="T2" y="T3"/>
                </a:cxn>
                <a:cxn ang="0">
                  <a:pos x="T4" y="T5"/>
                </a:cxn>
                <a:cxn ang="0">
                  <a:pos x="T6" y="T7"/>
                </a:cxn>
                <a:cxn ang="0">
                  <a:pos x="T8" y="T9"/>
                </a:cxn>
              </a:cxnLst>
              <a:rect l="0" t="0" r="r" b="b"/>
              <a:pathLst>
                <a:path w="6" h="3">
                  <a:moveTo>
                    <a:pt x="6" y="3"/>
                  </a:moveTo>
                  <a:cubicBezTo>
                    <a:pt x="6" y="3"/>
                    <a:pt x="4" y="3"/>
                    <a:pt x="3" y="2"/>
                  </a:cubicBezTo>
                  <a:cubicBezTo>
                    <a:pt x="1" y="1"/>
                    <a:pt x="0" y="0"/>
                    <a:pt x="0" y="0"/>
                  </a:cubicBezTo>
                  <a:cubicBezTo>
                    <a:pt x="0" y="0"/>
                    <a:pt x="1" y="0"/>
                    <a:pt x="3" y="1"/>
                  </a:cubicBezTo>
                  <a:cubicBezTo>
                    <a:pt x="5" y="2"/>
                    <a:pt x="6" y="3"/>
                    <a:pt x="6" y="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íṩ1iḋè">
              <a:extLst>
                <a:ext uri="{FF2B5EF4-FFF2-40B4-BE49-F238E27FC236}">
                  <a16:creationId xmlns:a16="http://schemas.microsoft.com/office/drawing/2014/main" id="{B03B02E5-D466-4D96-BBF2-94A45C810B7E}"/>
                </a:ext>
              </a:extLst>
            </p:cNvPr>
            <p:cNvSpPr/>
            <p:nvPr/>
          </p:nvSpPr>
          <p:spPr bwMode="auto">
            <a:xfrm>
              <a:off x="3244851" y="3576638"/>
              <a:ext cx="19050" cy="93663"/>
            </a:xfrm>
            <a:custGeom>
              <a:avLst/>
              <a:gdLst>
                <a:gd name="T0" fmla="*/ 1 w 4"/>
                <a:gd name="T1" fmla="*/ 20 h 20"/>
                <a:gd name="T2" fmla="*/ 2 w 4"/>
                <a:gd name="T3" fmla="*/ 10 h 20"/>
                <a:gd name="T4" fmla="*/ 4 w 4"/>
                <a:gd name="T5" fmla="*/ 0 h 20"/>
                <a:gd name="T6" fmla="*/ 3 w 4"/>
                <a:gd name="T7" fmla="*/ 10 h 20"/>
                <a:gd name="T8" fmla="*/ 1 w 4"/>
                <a:gd name="T9" fmla="*/ 20 h 20"/>
              </a:gdLst>
              <a:ahLst/>
              <a:cxnLst>
                <a:cxn ang="0">
                  <a:pos x="T0" y="T1"/>
                </a:cxn>
                <a:cxn ang="0">
                  <a:pos x="T2" y="T3"/>
                </a:cxn>
                <a:cxn ang="0">
                  <a:pos x="T4" y="T5"/>
                </a:cxn>
                <a:cxn ang="0">
                  <a:pos x="T6" y="T7"/>
                </a:cxn>
                <a:cxn ang="0">
                  <a:pos x="T8" y="T9"/>
                </a:cxn>
              </a:cxnLst>
              <a:rect l="0" t="0" r="r" b="b"/>
              <a:pathLst>
                <a:path w="4" h="20">
                  <a:moveTo>
                    <a:pt x="1" y="20"/>
                  </a:moveTo>
                  <a:cubicBezTo>
                    <a:pt x="0" y="20"/>
                    <a:pt x="1" y="15"/>
                    <a:pt x="2" y="10"/>
                  </a:cubicBezTo>
                  <a:cubicBezTo>
                    <a:pt x="2" y="4"/>
                    <a:pt x="3" y="0"/>
                    <a:pt x="4" y="0"/>
                  </a:cubicBezTo>
                  <a:cubicBezTo>
                    <a:pt x="4" y="0"/>
                    <a:pt x="3" y="5"/>
                    <a:pt x="3" y="10"/>
                  </a:cubicBezTo>
                  <a:cubicBezTo>
                    <a:pt x="2" y="15"/>
                    <a:pt x="1" y="20"/>
                    <a:pt x="1"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i$ļíḍê">
              <a:extLst>
                <a:ext uri="{FF2B5EF4-FFF2-40B4-BE49-F238E27FC236}">
                  <a16:creationId xmlns:a16="http://schemas.microsoft.com/office/drawing/2014/main" id="{ACFC3988-9143-4C83-A1AD-491F449925D1}"/>
                </a:ext>
              </a:extLst>
            </p:cNvPr>
            <p:cNvSpPr/>
            <p:nvPr/>
          </p:nvSpPr>
          <p:spPr bwMode="auto">
            <a:xfrm>
              <a:off x="3244851" y="3765550"/>
              <a:ext cx="4763" cy="95250"/>
            </a:xfrm>
            <a:custGeom>
              <a:avLst/>
              <a:gdLst>
                <a:gd name="T0" fmla="*/ 0 w 1"/>
                <a:gd name="T1" fmla="*/ 20 h 20"/>
                <a:gd name="T2" fmla="*/ 0 w 1"/>
                <a:gd name="T3" fmla="*/ 10 h 20"/>
                <a:gd name="T4" fmla="*/ 0 w 1"/>
                <a:gd name="T5" fmla="*/ 0 h 20"/>
                <a:gd name="T6" fmla="*/ 1 w 1"/>
                <a:gd name="T7" fmla="*/ 10 h 20"/>
                <a:gd name="T8" fmla="*/ 0 w 1"/>
                <a:gd name="T9" fmla="*/ 20 h 20"/>
              </a:gdLst>
              <a:ahLst/>
              <a:cxnLst>
                <a:cxn ang="0">
                  <a:pos x="T0" y="T1"/>
                </a:cxn>
                <a:cxn ang="0">
                  <a:pos x="T2" y="T3"/>
                </a:cxn>
                <a:cxn ang="0">
                  <a:pos x="T4" y="T5"/>
                </a:cxn>
                <a:cxn ang="0">
                  <a:pos x="T6" y="T7"/>
                </a:cxn>
                <a:cxn ang="0">
                  <a:pos x="T8" y="T9"/>
                </a:cxn>
              </a:cxnLst>
              <a:rect l="0" t="0" r="r" b="b"/>
              <a:pathLst>
                <a:path w="1" h="20">
                  <a:moveTo>
                    <a:pt x="0" y="20"/>
                  </a:moveTo>
                  <a:cubicBezTo>
                    <a:pt x="0" y="20"/>
                    <a:pt x="0" y="15"/>
                    <a:pt x="0" y="10"/>
                  </a:cubicBezTo>
                  <a:cubicBezTo>
                    <a:pt x="0" y="4"/>
                    <a:pt x="0" y="0"/>
                    <a:pt x="0" y="0"/>
                  </a:cubicBezTo>
                  <a:cubicBezTo>
                    <a:pt x="0" y="0"/>
                    <a:pt x="0" y="4"/>
                    <a:pt x="1" y="10"/>
                  </a:cubicBezTo>
                  <a:cubicBezTo>
                    <a:pt x="1" y="15"/>
                    <a:pt x="1" y="20"/>
                    <a:pt x="0"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îŝļîḓe">
              <a:extLst>
                <a:ext uri="{FF2B5EF4-FFF2-40B4-BE49-F238E27FC236}">
                  <a16:creationId xmlns:a16="http://schemas.microsoft.com/office/drawing/2014/main" id="{48BA5103-2EFC-4424-B88A-E9B42AEBB55D}"/>
                </a:ext>
              </a:extLst>
            </p:cNvPr>
            <p:cNvSpPr/>
            <p:nvPr/>
          </p:nvSpPr>
          <p:spPr bwMode="auto">
            <a:xfrm>
              <a:off x="3254376" y="3956050"/>
              <a:ext cx="14288" cy="95250"/>
            </a:xfrm>
            <a:custGeom>
              <a:avLst/>
              <a:gdLst>
                <a:gd name="T0" fmla="*/ 3 w 3"/>
                <a:gd name="T1" fmla="*/ 20 h 20"/>
                <a:gd name="T2" fmla="*/ 1 w 3"/>
                <a:gd name="T3" fmla="*/ 10 h 20"/>
                <a:gd name="T4" fmla="*/ 0 w 3"/>
                <a:gd name="T5" fmla="*/ 0 h 20"/>
                <a:gd name="T6" fmla="*/ 2 w 3"/>
                <a:gd name="T7" fmla="*/ 10 h 20"/>
                <a:gd name="T8" fmla="*/ 3 w 3"/>
                <a:gd name="T9" fmla="*/ 20 h 20"/>
              </a:gdLst>
              <a:ahLst/>
              <a:cxnLst>
                <a:cxn ang="0">
                  <a:pos x="T0" y="T1"/>
                </a:cxn>
                <a:cxn ang="0">
                  <a:pos x="T2" y="T3"/>
                </a:cxn>
                <a:cxn ang="0">
                  <a:pos x="T4" y="T5"/>
                </a:cxn>
                <a:cxn ang="0">
                  <a:pos x="T6" y="T7"/>
                </a:cxn>
                <a:cxn ang="0">
                  <a:pos x="T8" y="T9"/>
                </a:cxn>
              </a:cxnLst>
              <a:rect l="0" t="0" r="r" b="b"/>
              <a:pathLst>
                <a:path w="3" h="20">
                  <a:moveTo>
                    <a:pt x="3" y="20"/>
                  </a:moveTo>
                  <a:cubicBezTo>
                    <a:pt x="2" y="20"/>
                    <a:pt x="2" y="15"/>
                    <a:pt x="1" y="10"/>
                  </a:cubicBezTo>
                  <a:cubicBezTo>
                    <a:pt x="0" y="4"/>
                    <a:pt x="0" y="0"/>
                    <a:pt x="0" y="0"/>
                  </a:cubicBezTo>
                  <a:cubicBezTo>
                    <a:pt x="0" y="0"/>
                    <a:pt x="1" y="4"/>
                    <a:pt x="2" y="10"/>
                  </a:cubicBezTo>
                  <a:cubicBezTo>
                    <a:pt x="3" y="15"/>
                    <a:pt x="3" y="20"/>
                    <a:pt x="3"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iṧ1iḋe">
              <a:extLst>
                <a:ext uri="{FF2B5EF4-FFF2-40B4-BE49-F238E27FC236}">
                  <a16:creationId xmlns:a16="http://schemas.microsoft.com/office/drawing/2014/main" id="{B7BF8614-1FAE-4CA5-826E-9CE244FB708D}"/>
                </a:ext>
              </a:extLst>
            </p:cNvPr>
            <p:cNvSpPr/>
            <p:nvPr/>
          </p:nvSpPr>
          <p:spPr bwMode="auto">
            <a:xfrm>
              <a:off x="3278188" y="4141788"/>
              <a:ext cx="19050" cy="93663"/>
            </a:xfrm>
            <a:custGeom>
              <a:avLst/>
              <a:gdLst>
                <a:gd name="T0" fmla="*/ 3 w 4"/>
                <a:gd name="T1" fmla="*/ 20 h 20"/>
                <a:gd name="T2" fmla="*/ 2 w 4"/>
                <a:gd name="T3" fmla="*/ 10 h 20"/>
                <a:gd name="T4" fmla="*/ 1 w 4"/>
                <a:gd name="T5" fmla="*/ 0 h 20"/>
                <a:gd name="T6" fmla="*/ 2 w 4"/>
                <a:gd name="T7" fmla="*/ 10 h 20"/>
                <a:gd name="T8" fmla="*/ 3 w 4"/>
                <a:gd name="T9" fmla="*/ 20 h 20"/>
              </a:gdLst>
              <a:ahLst/>
              <a:cxnLst>
                <a:cxn ang="0">
                  <a:pos x="T0" y="T1"/>
                </a:cxn>
                <a:cxn ang="0">
                  <a:pos x="T2" y="T3"/>
                </a:cxn>
                <a:cxn ang="0">
                  <a:pos x="T4" y="T5"/>
                </a:cxn>
                <a:cxn ang="0">
                  <a:pos x="T6" y="T7"/>
                </a:cxn>
                <a:cxn ang="0">
                  <a:pos x="T8" y="T9"/>
                </a:cxn>
              </a:cxnLst>
              <a:rect l="0" t="0" r="r" b="b"/>
              <a:pathLst>
                <a:path w="4" h="20">
                  <a:moveTo>
                    <a:pt x="3" y="20"/>
                  </a:moveTo>
                  <a:cubicBezTo>
                    <a:pt x="3" y="20"/>
                    <a:pt x="2" y="16"/>
                    <a:pt x="2" y="10"/>
                  </a:cubicBezTo>
                  <a:cubicBezTo>
                    <a:pt x="1" y="5"/>
                    <a:pt x="0" y="0"/>
                    <a:pt x="1" y="0"/>
                  </a:cubicBezTo>
                  <a:cubicBezTo>
                    <a:pt x="1" y="0"/>
                    <a:pt x="2" y="5"/>
                    <a:pt x="2" y="10"/>
                  </a:cubicBezTo>
                  <a:cubicBezTo>
                    <a:pt x="3" y="16"/>
                    <a:pt x="4" y="20"/>
                    <a:pt x="3"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îṣľîḓé">
              <a:extLst>
                <a:ext uri="{FF2B5EF4-FFF2-40B4-BE49-F238E27FC236}">
                  <a16:creationId xmlns:a16="http://schemas.microsoft.com/office/drawing/2014/main" id="{E3B6CDAC-8422-433F-9D79-F853F96EE510}"/>
                </a:ext>
              </a:extLst>
            </p:cNvPr>
            <p:cNvSpPr/>
            <p:nvPr/>
          </p:nvSpPr>
          <p:spPr bwMode="auto">
            <a:xfrm>
              <a:off x="3306763" y="4330700"/>
              <a:ext cx="14288" cy="95250"/>
            </a:xfrm>
            <a:custGeom>
              <a:avLst/>
              <a:gdLst>
                <a:gd name="T0" fmla="*/ 3 w 3"/>
                <a:gd name="T1" fmla="*/ 20 h 20"/>
                <a:gd name="T2" fmla="*/ 1 w 3"/>
                <a:gd name="T3" fmla="*/ 10 h 20"/>
                <a:gd name="T4" fmla="*/ 0 w 3"/>
                <a:gd name="T5" fmla="*/ 0 h 20"/>
                <a:gd name="T6" fmla="*/ 2 w 3"/>
                <a:gd name="T7" fmla="*/ 10 h 20"/>
                <a:gd name="T8" fmla="*/ 3 w 3"/>
                <a:gd name="T9" fmla="*/ 20 h 20"/>
              </a:gdLst>
              <a:ahLst/>
              <a:cxnLst>
                <a:cxn ang="0">
                  <a:pos x="T0" y="T1"/>
                </a:cxn>
                <a:cxn ang="0">
                  <a:pos x="T2" y="T3"/>
                </a:cxn>
                <a:cxn ang="0">
                  <a:pos x="T4" y="T5"/>
                </a:cxn>
                <a:cxn ang="0">
                  <a:pos x="T6" y="T7"/>
                </a:cxn>
                <a:cxn ang="0">
                  <a:pos x="T8" y="T9"/>
                </a:cxn>
              </a:cxnLst>
              <a:rect l="0" t="0" r="r" b="b"/>
              <a:pathLst>
                <a:path w="3" h="20">
                  <a:moveTo>
                    <a:pt x="3" y="20"/>
                  </a:moveTo>
                  <a:cubicBezTo>
                    <a:pt x="3" y="20"/>
                    <a:pt x="2" y="15"/>
                    <a:pt x="1" y="10"/>
                  </a:cubicBezTo>
                  <a:cubicBezTo>
                    <a:pt x="1" y="4"/>
                    <a:pt x="0" y="0"/>
                    <a:pt x="0" y="0"/>
                  </a:cubicBezTo>
                  <a:cubicBezTo>
                    <a:pt x="1" y="0"/>
                    <a:pt x="1" y="4"/>
                    <a:pt x="2" y="10"/>
                  </a:cubicBezTo>
                  <a:cubicBezTo>
                    <a:pt x="3" y="15"/>
                    <a:pt x="3" y="20"/>
                    <a:pt x="3"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îšḷíde">
              <a:extLst>
                <a:ext uri="{FF2B5EF4-FFF2-40B4-BE49-F238E27FC236}">
                  <a16:creationId xmlns:a16="http://schemas.microsoft.com/office/drawing/2014/main" id="{52FEC957-8007-4952-8D16-E738BB5C854E}"/>
                </a:ext>
              </a:extLst>
            </p:cNvPr>
            <p:cNvSpPr/>
            <p:nvPr/>
          </p:nvSpPr>
          <p:spPr bwMode="auto">
            <a:xfrm>
              <a:off x="3335338" y="4521200"/>
              <a:ext cx="19050" cy="90488"/>
            </a:xfrm>
            <a:custGeom>
              <a:avLst/>
              <a:gdLst>
                <a:gd name="T0" fmla="*/ 3 w 4"/>
                <a:gd name="T1" fmla="*/ 19 h 19"/>
                <a:gd name="T2" fmla="*/ 1 w 4"/>
                <a:gd name="T3" fmla="*/ 10 h 19"/>
                <a:gd name="T4" fmla="*/ 0 w 4"/>
                <a:gd name="T5" fmla="*/ 0 h 19"/>
                <a:gd name="T6" fmla="*/ 2 w 4"/>
                <a:gd name="T7" fmla="*/ 9 h 19"/>
                <a:gd name="T8" fmla="*/ 3 w 4"/>
                <a:gd name="T9" fmla="*/ 19 h 19"/>
              </a:gdLst>
              <a:ahLst/>
              <a:cxnLst>
                <a:cxn ang="0">
                  <a:pos x="T0" y="T1"/>
                </a:cxn>
                <a:cxn ang="0">
                  <a:pos x="T2" y="T3"/>
                </a:cxn>
                <a:cxn ang="0">
                  <a:pos x="T4" y="T5"/>
                </a:cxn>
                <a:cxn ang="0">
                  <a:pos x="T6" y="T7"/>
                </a:cxn>
                <a:cxn ang="0">
                  <a:pos x="T8" y="T9"/>
                </a:cxn>
              </a:cxnLst>
              <a:rect l="0" t="0" r="r" b="b"/>
              <a:pathLst>
                <a:path w="4" h="19">
                  <a:moveTo>
                    <a:pt x="3" y="19"/>
                  </a:moveTo>
                  <a:cubicBezTo>
                    <a:pt x="3" y="19"/>
                    <a:pt x="2" y="15"/>
                    <a:pt x="1" y="10"/>
                  </a:cubicBezTo>
                  <a:cubicBezTo>
                    <a:pt x="1" y="4"/>
                    <a:pt x="0" y="0"/>
                    <a:pt x="0" y="0"/>
                  </a:cubicBezTo>
                  <a:cubicBezTo>
                    <a:pt x="1" y="0"/>
                    <a:pt x="1" y="4"/>
                    <a:pt x="2" y="9"/>
                  </a:cubicBezTo>
                  <a:cubicBezTo>
                    <a:pt x="3" y="15"/>
                    <a:pt x="4" y="19"/>
                    <a:pt x="3" y="19"/>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íśļiḓe">
              <a:extLst>
                <a:ext uri="{FF2B5EF4-FFF2-40B4-BE49-F238E27FC236}">
                  <a16:creationId xmlns:a16="http://schemas.microsoft.com/office/drawing/2014/main" id="{40EFD9B5-32A2-49B8-A5DB-F4B2FB351E6D}"/>
                </a:ext>
              </a:extLst>
            </p:cNvPr>
            <p:cNvSpPr/>
            <p:nvPr/>
          </p:nvSpPr>
          <p:spPr bwMode="auto">
            <a:xfrm>
              <a:off x="3363913" y="4706938"/>
              <a:ext cx="17463" cy="93663"/>
            </a:xfrm>
            <a:custGeom>
              <a:avLst/>
              <a:gdLst>
                <a:gd name="T0" fmla="*/ 4 w 4"/>
                <a:gd name="T1" fmla="*/ 20 h 20"/>
                <a:gd name="T2" fmla="*/ 2 w 4"/>
                <a:gd name="T3" fmla="*/ 10 h 20"/>
                <a:gd name="T4" fmla="*/ 1 w 4"/>
                <a:gd name="T5" fmla="*/ 0 h 20"/>
                <a:gd name="T6" fmla="*/ 3 w 4"/>
                <a:gd name="T7" fmla="*/ 10 h 20"/>
                <a:gd name="T8" fmla="*/ 4 w 4"/>
                <a:gd name="T9" fmla="*/ 20 h 20"/>
              </a:gdLst>
              <a:ahLst/>
              <a:cxnLst>
                <a:cxn ang="0">
                  <a:pos x="T0" y="T1"/>
                </a:cxn>
                <a:cxn ang="0">
                  <a:pos x="T2" y="T3"/>
                </a:cxn>
                <a:cxn ang="0">
                  <a:pos x="T4" y="T5"/>
                </a:cxn>
                <a:cxn ang="0">
                  <a:pos x="T6" y="T7"/>
                </a:cxn>
                <a:cxn ang="0">
                  <a:pos x="T8" y="T9"/>
                </a:cxn>
              </a:cxnLst>
              <a:rect l="0" t="0" r="r" b="b"/>
              <a:pathLst>
                <a:path w="4" h="20">
                  <a:moveTo>
                    <a:pt x="4" y="20"/>
                  </a:moveTo>
                  <a:cubicBezTo>
                    <a:pt x="4" y="20"/>
                    <a:pt x="3" y="15"/>
                    <a:pt x="2" y="10"/>
                  </a:cubicBezTo>
                  <a:cubicBezTo>
                    <a:pt x="1" y="5"/>
                    <a:pt x="0" y="0"/>
                    <a:pt x="1" y="0"/>
                  </a:cubicBezTo>
                  <a:cubicBezTo>
                    <a:pt x="1" y="0"/>
                    <a:pt x="2" y="4"/>
                    <a:pt x="3" y="10"/>
                  </a:cubicBezTo>
                  <a:cubicBezTo>
                    <a:pt x="4" y="15"/>
                    <a:pt x="4" y="20"/>
                    <a:pt x="4"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ṩḷiḋe">
              <a:extLst>
                <a:ext uri="{FF2B5EF4-FFF2-40B4-BE49-F238E27FC236}">
                  <a16:creationId xmlns:a16="http://schemas.microsoft.com/office/drawing/2014/main" id="{50A387DC-ED20-4522-8CD4-D76BE1F357E6}"/>
                </a:ext>
              </a:extLst>
            </p:cNvPr>
            <p:cNvSpPr/>
            <p:nvPr/>
          </p:nvSpPr>
          <p:spPr bwMode="auto">
            <a:xfrm>
              <a:off x="3395663" y="4891088"/>
              <a:ext cx="23813" cy="95250"/>
            </a:xfrm>
            <a:custGeom>
              <a:avLst/>
              <a:gdLst>
                <a:gd name="T0" fmla="*/ 4 w 5"/>
                <a:gd name="T1" fmla="*/ 20 h 20"/>
                <a:gd name="T2" fmla="*/ 2 w 5"/>
                <a:gd name="T3" fmla="*/ 10 h 20"/>
                <a:gd name="T4" fmla="*/ 1 w 5"/>
                <a:gd name="T5" fmla="*/ 0 h 20"/>
                <a:gd name="T6" fmla="*/ 3 w 5"/>
                <a:gd name="T7" fmla="*/ 10 h 20"/>
                <a:gd name="T8" fmla="*/ 4 w 5"/>
                <a:gd name="T9" fmla="*/ 20 h 20"/>
              </a:gdLst>
              <a:ahLst/>
              <a:cxnLst>
                <a:cxn ang="0">
                  <a:pos x="T0" y="T1"/>
                </a:cxn>
                <a:cxn ang="0">
                  <a:pos x="T2" y="T3"/>
                </a:cxn>
                <a:cxn ang="0">
                  <a:pos x="T4" y="T5"/>
                </a:cxn>
                <a:cxn ang="0">
                  <a:pos x="T6" y="T7"/>
                </a:cxn>
                <a:cxn ang="0">
                  <a:pos x="T8" y="T9"/>
                </a:cxn>
              </a:cxnLst>
              <a:rect l="0" t="0" r="r" b="b"/>
              <a:pathLst>
                <a:path w="5" h="20">
                  <a:moveTo>
                    <a:pt x="4" y="20"/>
                  </a:moveTo>
                  <a:cubicBezTo>
                    <a:pt x="4" y="20"/>
                    <a:pt x="3" y="16"/>
                    <a:pt x="2" y="10"/>
                  </a:cubicBezTo>
                  <a:cubicBezTo>
                    <a:pt x="1" y="5"/>
                    <a:pt x="0" y="0"/>
                    <a:pt x="1" y="0"/>
                  </a:cubicBezTo>
                  <a:cubicBezTo>
                    <a:pt x="1" y="0"/>
                    <a:pt x="2" y="5"/>
                    <a:pt x="3" y="10"/>
                  </a:cubicBezTo>
                  <a:cubicBezTo>
                    <a:pt x="4" y="16"/>
                    <a:pt x="5" y="20"/>
                    <a:pt x="4" y="2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í$ļïḍé">
              <a:extLst>
                <a:ext uri="{FF2B5EF4-FFF2-40B4-BE49-F238E27FC236}">
                  <a16:creationId xmlns:a16="http://schemas.microsoft.com/office/drawing/2014/main" id="{BD6D8EE6-757A-40BF-AE35-81B06244142B}"/>
                </a:ext>
              </a:extLst>
            </p:cNvPr>
            <p:cNvSpPr/>
            <p:nvPr/>
          </p:nvSpPr>
          <p:spPr bwMode="auto">
            <a:xfrm>
              <a:off x="3278188" y="3629025"/>
              <a:ext cx="90488" cy="65088"/>
            </a:xfrm>
            <a:custGeom>
              <a:avLst/>
              <a:gdLst>
                <a:gd name="T0" fmla="*/ 19 w 19"/>
                <a:gd name="T1" fmla="*/ 0 h 14"/>
                <a:gd name="T2" fmla="*/ 19 w 19"/>
                <a:gd name="T3" fmla="*/ 1 h 14"/>
                <a:gd name="T4" fmla="*/ 18 w 19"/>
                <a:gd name="T5" fmla="*/ 3 h 14"/>
                <a:gd name="T6" fmla="*/ 13 w 19"/>
                <a:gd name="T7" fmla="*/ 11 h 14"/>
                <a:gd name="T8" fmla="*/ 4 w 19"/>
                <a:gd name="T9" fmla="*/ 13 h 14"/>
                <a:gd name="T10" fmla="*/ 1 w 19"/>
                <a:gd name="T11" fmla="*/ 13 h 14"/>
                <a:gd name="T12" fmla="*/ 0 w 19"/>
                <a:gd name="T13" fmla="*/ 13 h 14"/>
                <a:gd name="T14" fmla="*/ 4 w 19"/>
                <a:gd name="T15" fmla="*/ 13 h 14"/>
                <a:gd name="T16" fmla="*/ 12 w 19"/>
                <a:gd name="T17" fmla="*/ 10 h 14"/>
                <a:gd name="T18" fmla="*/ 18 w 19"/>
                <a:gd name="T19" fmla="*/ 3 h 14"/>
                <a:gd name="T20" fmla="*/ 19 w 19"/>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4">
                  <a:moveTo>
                    <a:pt x="19" y="0"/>
                  </a:moveTo>
                  <a:cubicBezTo>
                    <a:pt x="19" y="0"/>
                    <a:pt x="19" y="0"/>
                    <a:pt x="19" y="1"/>
                  </a:cubicBezTo>
                  <a:cubicBezTo>
                    <a:pt x="19" y="1"/>
                    <a:pt x="19" y="2"/>
                    <a:pt x="18" y="3"/>
                  </a:cubicBezTo>
                  <a:cubicBezTo>
                    <a:pt x="17" y="6"/>
                    <a:pt x="16" y="8"/>
                    <a:pt x="13" y="11"/>
                  </a:cubicBezTo>
                  <a:cubicBezTo>
                    <a:pt x="10" y="13"/>
                    <a:pt x="6" y="14"/>
                    <a:pt x="4" y="13"/>
                  </a:cubicBezTo>
                  <a:cubicBezTo>
                    <a:pt x="3" y="13"/>
                    <a:pt x="2" y="13"/>
                    <a:pt x="1" y="13"/>
                  </a:cubicBezTo>
                  <a:cubicBezTo>
                    <a:pt x="0" y="13"/>
                    <a:pt x="0" y="13"/>
                    <a:pt x="0" y="13"/>
                  </a:cubicBezTo>
                  <a:cubicBezTo>
                    <a:pt x="0" y="13"/>
                    <a:pt x="2" y="13"/>
                    <a:pt x="4" y="13"/>
                  </a:cubicBezTo>
                  <a:cubicBezTo>
                    <a:pt x="6" y="13"/>
                    <a:pt x="9" y="12"/>
                    <a:pt x="12" y="10"/>
                  </a:cubicBezTo>
                  <a:cubicBezTo>
                    <a:pt x="15" y="8"/>
                    <a:pt x="17" y="5"/>
                    <a:pt x="18" y="3"/>
                  </a:cubicBezTo>
                  <a:cubicBezTo>
                    <a:pt x="19" y="1"/>
                    <a:pt x="19" y="0"/>
                    <a:pt x="19"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îś1ïḓé">
              <a:extLst>
                <a:ext uri="{FF2B5EF4-FFF2-40B4-BE49-F238E27FC236}">
                  <a16:creationId xmlns:a16="http://schemas.microsoft.com/office/drawing/2014/main" id="{4D79EC69-4C98-4568-AEC6-CE1C38B49887}"/>
                </a:ext>
              </a:extLst>
            </p:cNvPr>
            <p:cNvSpPr/>
            <p:nvPr/>
          </p:nvSpPr>
          <p:spPr bwMode="auto">
            <a:xfrm>
              <a:off x="3376613" y="4264025"/>
              <a:ext cx="90488" cy="57150"/>
            </a:xfrm>
            <a:custGeom>
              <a:avLst/>
              <a:gdLst>
                <a:gd name="T0" fmla="*/ 19 w 19"/>
                <a:gd name="T1" fmla="*/ 0 h 12"/>
                <a:gd name="T2" fmla="*/ 10 w 19"/>
                <a:gd name="T3" fmla="*/ 5 h 12"/>
                <a:gd name="T4" fmla="*/ 0 w 19"/>
                <a:gd name="T5" fmla="*/ 12 h 12"/>
                <a:gd name="T6" fmla="*/ 3 w 19"/>
                <a:gd name="T7" fmla="*/ 9 h 12"/>
                <a:gd name="T8" fmla="*/ 9 w 19"/>
                <a:gd name="T9" fmla="*/ 5 h 12"/>
                <a:gd name="T10" fmla="*/ 16 w 19"/>
                <a:gd name="T11" fmla="*/ 1 h 12"/>
                <a:gd name="T12" fmla="*/ 19 w 1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9" y="0"/>
                  </a:moveTo>
                  <a:cubicBezTo>
                    <a:pt x="19" y="0"/>
                    <a:pt x="15" y="2"/>
                    <a:pt x="10" y="5"/>
                  </a:cubicBezTo>
                  <a:cubicBezTo>
                    <a:pt x="4" y="9"/>
                    <a:pt x="1" y="12"/>
                    <a:pt x="0" y="12"/>
                  </a:cubicBezTo>
                  <a:cubicBezTo>
                    <a:pt x="0" y="12"/>
                    <a:pt x="1" y="11"/>
                    <a:pt x="3" y="9"/>
                  </a:cubicBezTo>
                  <a:cubicBezTo>
                    <a:pt x="4" y="8"/>
                    <a:pt x="7" y="6"/>
                    <a:pt x="9" y="5"/>
                  </a:cubicBezTo>
                  <a:cubicBezTo>
                    <a:pt x="12" y="3"/>
                    <a:pt x="14" y="2"/>
                    <a:pt x="16" y="1"/>
                  </a:cubicBezTo>
                  <a:cubicBezTo>
                    <a:pt x="18" y="0"/>
                    <a:pt x="19" y="0"/>
                    <a:pt x="19"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ïṩľïḓé">
              <a:extLst>
                <a:ext uri="{FF2B5EF4-FFF2-40B4-BE49-F238E27FC236}">
                  <a16:creationId xmlns:a16="http://schemas.microsoft.com/office/drawing/2014/main" id="{1A9BE343-A0FE-49E6-A322-DAE9F362BF22}"/>
                </a:ext>
              </a:extLst>
            </p:cNvPr>
            <p:cNvSpPr/>
            <p:nvPr/>
          </p:nvSpPr>
          <p:spPr bwMode="auto">
            <a:xfrm>
              <a:off x="3390901" y="4292600"/>
              <a:ext cx="76200" cy="52388"/>
            </a:xfrm>
            <a:custGeom>
              <a:avLst/>
              <a:gdLst>
                <a:gd name="T0" fmla="*/ 15 w 16"/>
                <a:gd name="T1" fmla="*/ 1 h 11"/>
                <a:gd name="T2" fmla="*/ 8 w 16"/>
                <a:gd name="T3" fmla="*/ 6 h 11"/>
                <a:gd name="T4" fmla="*/ 1 w 16"/>
                <a:gd name="T5" fmla="*/ 11 h 11"/>
                <a:gd name="T6" fmla="*/ 8 w 16"/>
                <a:gd name="T7" fmla="*/ 6 h 11"/>
                <a:gd name="T8" fmla="*/ 15 w 16"/>
                <a:gd name="T9" fmla="*/ 1 h 11"/>
              </a:gdLst>
              <a:ahLst/>
              <a:cxnLst>
                <a:cxn ang="0">
                  <a:pos x="T0" y="T1"/>
                </a:cxn>
                <a:cxn ang="0">
                  <a:pos x="T2" y="T3"/>
                </a:cxn>
                <a:cxn ang="0">
                  <a:pos x="T4" y="T5"/>
                </a:cxn>
                <a:cxn ang="0">
                  <a:pos x="T6" y="T7"/>
                </a:cxn>
                <a:cxn ang="0">
                  <a:pos x="T8" y="T9"/>
                </a:cxn>
              </a:cxnLst>
              <a:rect l="0" t="0" r="r" b="b"/>
              <a:pathLst>
                <a:path w="16" h="11">
                  <a:moveTo>
                    <a:pt x="15" y="1"/>
                  </a:moveTo>
                  <a:cubicBezTo>
                    <a:pt x="16" y="1"/>
                    <a:pt x="12" y="3"/>
                    <a:pt x="8" y="6"/>
                  </a:cubicBezTo>
                  <a:cubicBezTo>
                    <a:pt x="4" y="9"/>
                    <a:pt x="1" y="11"/>
                    <a:pt x="1" y="11"/>
                  </a:cubicBezTo>
                  <a:cubicBezTo>
                    <a:pt x="0" y="11"/>
                    <a:pt x="4" y="8"/>
                    <a:pt x="8" y="6"/>
                  </a:cubicBezTo>
                  <a:cubicBezTo>
                    <a:pt x="12" y="3"/>
                    <a:pt x="15" y="0"/>
                    <a:pt x="15"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iśḷîḋé">
              <a:extLst>
                <a:ext uri="{FF2B5EF4-FFF2-40B4-BE49-F238E27FC236}">
                  <a16:creationId xmlns:a16="http://schemas.microsoft.com/office/drawing/2014/main" id="{501D63CB-D034-4994-95E5-1612A48487E5}"/>
                </a:ext>
              </a:extLst>
            </p:cNvPr>
            <p:cNvSpPr/>
            <p:nvPr/>
          </p:nvSpPr>
          <p:spPr bwMode="auto">
            <a:xfrm>
              <a:off x="3913188" y="4368800"/>
              <a:ext cx="57150" cy="57150"/>
            </a:xfrm>
            <a:custGeom>
              <a:avLst/>
              <a:gdLst>
                <a:gd name="T0" fmla="*/ 11 w 12"/>
                <a:gd name="T1" fmla="*/ 0 h 12"/>
                <a:gd name="T2" fmla="*/ 5 w 12"/>
                <a:gd name="T3" fmla="*/ 6 h 12"/>
                <a:gd name="T4" fmla="*/ 0 w 12"/>
                <a:gd name="T5" fmla="*/ 12 h 12"/>
                <a:gd name="T6" fmla="*/ 5 w 12"/>
                <a:gd name="T7" fmla="*/ 5 h 12"/>
                <a:gd name="T8" fmla="*/ 11 w 12"/>
                <a:gd name="T9" fmla="*/ 0 h 12"/>
              </a:gdLst>
              <a:ahLst/>
              <a:cxnLst>
                <a:cxn ang="0">
                  <a:pos x="T0" y="T1"/>
                </a:cxn>
                <a:cxn ang="0">
                  <a:pos x="T2" y="T3"/>
                </a:cxn>
                <a:cxn ang="0">
                  <a:pos x="T4" y="T5"/>
                </a:cxn>
                <a:cxn ang="0">
                  <a:pos x="T6" y="T7"/>
                </a:cxn>
                <a:cxn ang="0">
                  <a:pos x="T8" y="T9"/>
                </a:cxn>
              </a:cxnLst>
              <a:rect l="0" t="0" r="r" b="b"/>
              <a:pathLst>
                <a:path w="12" h="12">
                  <a:moveTo>
                    <a:pt x="11" y="0"/>
                  </a:moveTo>
                  <a:cubicBezTo>
                    <a:pt x="12" y="0"/>
                    <a:pt x="8" y="2"/>
                    <a:pt x="5" y="6"/>
                  </a:cubicBezTo>
                  <a:cubicBezTo>
                    <a:pt x="2" y="9"/>
                    <a:pt x="0" y="12"/>
                    <a:pt x="0" y="12"/>
                  </a:cubicBezTo>
                  <a:cubicBezTo>
                    <a:pt x="0" y="12"/>
                    <a:pt x="1" y="8"/>
                    <a:pt x="5" y="5"/>
                  </a:cubicBezTo>
                  <a:cubicBezTo>
                    <a:pt x="8" y="2"/>
                    <a:pt x="11" y="0"/>
                    <a:pt x="1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ís1ïḑê">
              <a:extLst>
                <a:ext uri="{FF2B5EF4-FFF2-40B4-BE49-F238E27FC236}">
                  <a16:creationId xmlns:a16="http://schemas.microsoft.com/office/drawing/2014/main" id="{BE3519B4-D9AA-4E3E-811F-4E8ABC5C42CC}"/>
                </a:ext>
              </a:extLst>
            </p:cNvPr>
            <p:cNvSpPr/>
            <p:nvPr/>
          </p:nvSpPr>
          <p:spPr bwMode="auto">
            <a:xfrm>
              <a:off x="3932238" y="4406900"/>
              <a:ext cx="76200" cy="76200"/>
            </a:xfrm>
            <a:custGeom>
              <a:avLst/>
              <a:gdLst>
                <a:gd name="T0" fmla="*/ 16 w 16"/>
                <a:gd name="T1" fmla="*/ 0 h 16"/>
                <a:gd name="T2" fmla="*/ 7 w 16"/>
                <a:gd name="T3" fmla="*/ 7 h 16"/>
                <a:gd name="T4" fmla="*/ 0 w 16"/>
                <a:gd name="T5" fmla="*/ 16 h 16"/>
                <a:gd name="T6" fmla="*/ 1 w 16"/>
                <a:gd name="T7" fmla="*/ 13 h 16"/>
                <a:gd name="T8" fmla="*/ 6 w 16"/>
                <a:gd name="T9" fmla="*/ 6 h 16"/>
                <a:gd name="T10" fmla="*/ 13 w 16"/>
                <a:gd name="T11" fmla="*/ 1 h 16"/>
                <a:gd name="T12" fmla="*/ 16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6" y="0"/>
                  </a:moveTo>
                  <a:cubicBezTo>
                    <a:pt x="16" y="0"/>
                    <a:pt x="11" y="2"/>
                    <a:pt x="7" y="7"/>
                  </a:cubicBezTo>
                  <a:cubicBezTo>
                    <a:pt x="2" y="11"/>
                    <a:pt x="0" y="16"/>
                    <a:pt x="0" y="16"/>
                  </a:cubicBezTo>
                  <a:cubicBezTo>
                    <a:pt x="0" y="16"/>
                    <a:pt x="0" y="15"/>
                    <a:pt x="1" y="13"/>
                  </a:cubicBezTo>
                  <a:cubicBezTo>
                    <a:pt x="2" y="11"/>
                    <a:pt x="4" y="9"/>
                    <a:pt x="6" y="6"/>
                  </a:cubicBezTo>
                  <a:cubicBezTo>
                    <a:pt x="8" y="4"/>
                    <a:pt x="11" y="2"/>
                    <a:pt x="13" y="1"/>
                  </a:cubicBezTo>
                  <a:cubicBezTo>
                    <a:pt x="14" y="0"/>
                    <a:pt x="16" y="0"/>
                    <a:pt x="1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íśľíḍè">
              <a:extLst>
                <a:ext uri="{FF2B5EF4-FFF2-40B4-BE49-F238E27FC236}">
                  <a16:creationId xmlns:a16="http://schemas.microsoft.com/office/drawing/2014/main" id="{6CFF7428-AFE9-467F-9250-80BBAB2C1C42}"/>
                </a:ext>
              </a:extLst>
            </p:cNvPr>
            <p:cNvSpPr/>
            <p:nvPr/>
          </p:nvSpPr>
          <p:spPr bwMode="auto">
            <a:xfrm>
              <a:off x="6418263" y="2108200"/>
              <a:ext cx="1655763" cy="1709738"/>
            </a:xfrm>
            <a:custGeom>
              <a:avLst/>
              <a:gdLst>
                <a:gd name="T0" fmla="*/ 0 w 1043"/>
                <a:gd name="T1" fmla="*/ 6 h 1077"/>
                <a:gd name="T2" fmla="*/ 3 w 1043"/>
                <a:gd name="T3" fmla="*/ 1047 h 1077"/>
                <a:gd name="T4" fmla="*/ 990 w 1043"/>
                <a:gd name="T5" fmla="*/ 1077 h 1077"/>
                <a:gd name="T6" fmla="*/ 1043 w 1043"/>
                <a:gd name="T7" fmla="*/ 0 h 1077"/>
                <a:gd name="T8" fmla="*/ 0 w 1043"/>
                <a:gd name="T9" fmla="*/ 6 h 1077"/>
              </a:gdLst>
              <a:ahLst/>
              <a:cxnLst>
                <a:cxn ang="0">
                  <a:pos x="T0" y="T1"/>
                </a:cxn>
                <a:cxn ang="0">
                  <a:pos x="T2" y="T3"/>
                </a:cxn>
                <a:cxn ang="0">
                  <a:pos x="T4" y="T5"/>
                </a:cxn>
                <a:cxn ang="0">
                  <a:pos x="T6" y="T7"/>
                </a:cxn>
                <a:cxn ang="0">
                  <a:pos x="T8" y="T9"/>
                </a:cxn>
              </a:cxnLst>
              <a:rect l="0" t="0" r="r" b="b"/>
              <a:pathLst>
                <a:path w="1043" h="1077">
                  <a:moveTo>
                    <a:pt x="0" y="6"/>
                  </a:moveTo>
                  <a:lnTo>
                    <a:pt x="3" y="1047"/>
                  </a:lnTo>
                  <a:lnTo>
                    <a:pt x="990" y="1077"/>
                  </a:lnTo>
                  <a:lnTo>
                    <a:pt x="1043"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iŝļiďê">
              <a:extLst>
                <a:ext uri="{FF2B5EF4-FFF2-40B4-BE49-F238E27FC236}">
                  <a16:creationId xmlns:a16="http://schemas.microsoft.com/office/drawing/2014/main" id="{C6F631EC-F2BF-4A10-A927-A14634710250}"/>
                </a:ext>
              </a:extLst>
            </p:cNvPr>
            <p:cNvSpPr/>
            <p:nvPr/>
          </p:nvSpPr>
          <p:spPr bwMode="auto">
            <a:xfrm>
              <a:off x="6205538" y="2084388"/>
              <a:ext cx="2087563" cy="128588"/>
            </a:xfrm>
            <a:custGeom>
              <a:avLst/>
              <a:gdLst>
                <a:gd name="T0" fmla="*/ 0 w 1315"/>
                <a:gd name="T1" fmla="*/ 6 h 81"/>
                <a:gd name="T2" fmla="*/ 0 w 1315"/>
                <a:gd name="T3" fmla="*/ 81 h 81"/>
                <a:gd name="T4" fmla="*/ 1315 w 1315"/>
                <a:gd name="T5" fmla="*/ 75 h 81"/>
                <a:gd name="T6" fmla="*/ 1312 w 1315"/>
                <a:gd name="T7" fmla="*/ 0 h 81"/>
                <a:gd name="T8" fmla="*/ 0 w 1315"/>
                <a:gd name="T9" fmla="*/ 6 h 81"/>
              </a:gdLst>
              <a:ahLst/>
              <a:cxnLst>
                <a:cxn ang="0">
                  <a:pos x="T0" y="T1"/>
                </a:cxn>
                <a:cxn ang="0">
                  <a:pos x="T2" y="T3"/>
                </a:cxn>
                <a:cxn ang="0">
                  <a:pos x="T4" y="T5"/>
                </a:cxn>
                <a:cxn ang="0">
                  <a:pos x="T6" y="T7"/>
                </a:cxn>
                <a:cxn ang="0">
                  <a:pos x="T8" y="T9"/>
                </a:cxn>
              </a:cxnLst>
              <a:rect l="0" t="0" r="r" b="b"/>
              <a:pathLst>
                <a:path w="1315" h="81">
                  <a:moveTo>
                    <a:pt x="0" y="6"/>
                  </a:moveTo>
                  <a:lnTo>
                    <a:pt x="0" y="81"/>
                  </a:lnTo>
                  <a:lnTo>
                    <a:pt x="1315" y="75"/>
                  </a:lnTo>
                  <a:lnTo>
                    <a:pt x="1312" y="0"/>
                  </a:lnTo>
                  <a:lnTo>
                    <a:pt x="0" y="6"/>
                  </a:ln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ïṡļidè">
              <a:extLst>
                <a:ext uri="{FF2B5EF4-FFF2-40B4-BE49-F238E27FC236}">
                  <a16:creationId xmlns:a16="http://schemas.microsoft.com/office/drawing/2014/main" id="{2AA0A1F0-949B-4AB3-9DCB-C26A2818FBB0}"/>
                </a:ext>
              </a:extLst>
            </p:cNvPr>
            <p:cNvSpPr/>
            <p:nvPr/>
          </p:nvSpPr>
          <p:spPr bwMode="auto">
            <a:xfrm>
              <a:off x="6423026" y="3770313"/>
              <a:ext cx="1538288" cy="47625"/>
            </a:xfrm>
            <a:custGeom>
              <a:avLst/>
              <a:gdLst>
                <a:gd name="T0" fmla="*/ 324 w 324"/>
                <a:gd name="T1" fmla="*/ 10 h 10"/>
                <a:gd name="T2" fmla="*/ 162 w 324"/>
                <a:gd name="T3" fmla="*/ 5 h 10"/>
                <a:gd name="T4" fmla="*/ 0 w 324"/>
                <a:gd name="T5" fmla="*/ 0 h 10"/>
                <a:gd name="T6" fmla="*/ 162 w 324"/>
                <a:gd name="T7" fmla="*/ 5 h 10"/>
                <a:gd name="T8" fmla="*/ 324 w 324"/>
                <a:gd name="T9" fmla="*/ 10 h 10"/>
              </a:gdLst>
              <a:ahLst/>
              <a:cxnLst>
                <a:cxn ang="0">
                  <a:pos x="T0" y="T1"/>
                </a:cxn>
                <a:cxn ang="0">
                  <a:pos x="T2" y="T3"/>
                </a:cxn>
                <a:cxn ang="0">
                  <a:pos x="T4" y="T5"/>
                </a:cxn>
                <a:cxn ang="0">
                  <a:pos x="T6" y="T7"/>
                </a:cxn>
                <a:cxn ang="0">
                  <a:pos x="T8" y="T9"/>
                </a:cxn>
              </a:cxnLst>
              <a:rect l="0" t="0" r="r" b="b"/>
              <a:pathLst>
                <a:path w="324" h="10">
                  <a:moveTo>
                    <a:pt x="324" y="10"/>
                  </a:moveTo>
                  <a:cubicBezTo>
                    <a:pt x="324" y="10"/>
                    <a:pt x="252" y="8"/>
                    <a:pt x="162" y="5"/>
                  </a:cubicBezTo>
                  <a:cubicBezTo>
                    <a:pt x="73" y="3"/>
                    <a:pt x="0" y="0"/>
                    <a:pt x="0" y="0"/>
                  </a:cubicBezTo>
                  <a:cubicBezTo>
                    <a:pt x="0" y="0"/>
                    <a:pt x="73" y="2"/>
                    <a:pt x="162" y="5"/>
                  </a:cubicBezTo>
                  <a:cubicBezTo>
                    <a:pt x="252" y="7"/>
                    <a:pt x="324" y="10"/>
                    <a:pt x="324" y="1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îṣļiďê">
              <a:extLst>
                <a:ext uri="{FF2B5EF4-FFF2-40B4-BE49-F238E27FC236}">
                  <a16:creationId xmlns:a16="http://schemas.microsoft.com/office/drawing/2014/main" id="{567F7929-E4CA-4A9E-85F5-0F8FC503381A}"/>
                </a:ext>
              </a:extLst>
            </p:cNvPr>
            <p:cNvSpPr/>
            <p:nvPr/>
          </p:nvSpPr>
          <p:spPr bwMode="auto">
            <a:xfrm>
              <a:off x="7243763" y="3794125"/>
              <a:ext cx="4763" cy="33338"/>
            </a:xfrm>
            <a:custGeom>
              <a:avLst/>
              <a:gdLst>
                <a:gd name="T0" fmla="*/ 1 w 1"/>
                <a:gd name="T1" fmla="*/ 7 h 7"/>
                <a:gd name="T2" fmla="*/ 0 w 1"/>
                <a:gd name="T3" fmla="*/ 4 h 7"/>
                <a:gd name="T4" fmla="*/ 1 w 1"/>
                <a:gd name="T5" fmla="*/ 0 h 7"/>
                <a:gd name="T6" fmla="*/ 1 w 1"/>
                <a:gd name="T7" fmla="*/ 3 h 7"/>
                <a:gd name="T8" fmla="*/ 1 w 1"/>
                <a:gd name="T9" fmla="*/ 7 h 7"/>
              </a:gdLst>
              <a:ahLst/>
              <a:cxnLst>
                <a:cxn ang="0">
                  <a:pos x="T0" y="T1"/>
                </a:cxn>
                <a:cxn ang="0">
                  <a:pos x="T2" y="T3"/>
                </a:cxn>
                <a:cxn ang="0">
                  <a:pos x="T4" y="T5"/>
                </a:cxn>
                <a:cxn ang="0">
                  <a:pos x="T6" y="T7"/>
                </a:cxn>
                <a:cxn ang="0">
                  <a:pos x="T8" y="T9"/>
                </a:cxn>
              </a:cxnLst>
              <a:rect l="0" t="0" r="r" b="b"/>
              <a:pathLst>
                <a:path w="1" h="7">
                  <a:moveTo>
                    <a:pt x="1" y="7"/>
                  </a:moveTo>
                  <a:cubicBezTo>
                    <a:pt x="1" y="7"/>
                    <a:pt x="1" y="6"/>
                    <a:pt x="0" y="4"/>
                  </a:cubicBezTo>
                  <a:cubicBezTo>
                    <a:pt x="0" y="2"/>
                    <a:pt x="0" y="0"/>
                    <a:pt x="1" y="0"/>
                  </a:cubicBezTo>
                  <a:cubicBezTo>
                    <a:pt x="1" y="0"/>
                    <a:pt x="1" y="2"/>
                    <a:pt x="1" y="3"/>
                  </a:cubicBezTo>
                  <a:cubicBezTo>
                    <a:pt x="1" y="5"/>
                    <a:pt x="1" y="7"/>
                    <a:pt x="1"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íŝḻiḍè">
              <a:extLst>
                <a:ext uri="{FF2B5EF4-FFF2-40B4-BE49-F238E27FC236}">
                  <a16:creationId xmlns:a16="http://schemas.microsoft.com/office/drawing/2014/main" id="{FC5EE57A-88FC-45F8-90A6-F899A02CFFAE}"/>
                </a:ext>
              </a:extLst>
            </p:cNvPr>
            <p:cNvSpPr/>
            <p:nvPr/>
          </p:nvSpPr>
          <p:spPr bwMode="auto">
            <a:xfrm>
              <a:off x="7219951" y="3817938"/>
              <a:ext cx="52388" cy="52388"/>
            </a:xfrm>
            <a:custGeom>
              <a:avLst/>
              <a:gdLst>
                <a:gd name="T0" fmla="*/ 7 w 11"/>
                <a:gd name="T1" fmla="*/ 1 h 11"/>
                <a:gd name="T2" fmla="*/ 11 w 11"/>
                <a:gd name="T3" fmla="*/ 4 h 11"/>
                <a:gd name="T4" fmla="*/ 9 w 11"/>
                <a:gd name="T5" fmla="*/ 9 h 11"/>
                <a:gd name="T6" fmla="*/ 2 w 11"/>
                <a:gd name="T7" fmla="*/ 10 h 11"/>
                <a:gd name="T8" fmla="*/ 0 w 11"/>
                <a:gd name="T9" fmla="*/ 3 h 11"/>
                <a:gd name="T10" fmla="*/ 5 w 11"/>
                <a:gd name="T11" fmla="*/ 0 h 11"/>
                <a:gd name="T12" fmla="*/ 9 w 11"/>
                <a:gd name="T13" fmla="*/ 2 h 11"/>
                <a:gd name="T14" fmla="*/ 5 w 11"/>
                <a:gd name="T15" fmla="*/ 1 h 11"/>
                <a:gd name="T16" fmla="*/ 1 w 11"/>
                <a:gd name="T17" fmla="*/ 4 h 11"/>
                <a:gd name="T18" fmla="*/ 3 w 11"/>
                <a:gd name="T19" fmla="*/ 9 h 11"/>
                <a:gd name="T20" fmla="*/ 8 w 11"/>
                <a:gd name="T21" fmla="*/ 9 h 11"/>
                <a:gd name="T22" fmla="*/ 10 w 11"/>
                <a:gd name="T23" fmla="*/ 4 h 11"/>
                <a:gd name="T24" fmla="*/ 7 w 11"/>
                <a:gd name="T2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1">
                  <a:moveTo>
                    <a:pt x="7" y="1"/>
                  </a:moveTo>
                  <a:cubicBezTo>
                    <a:pt x="7" y="1"/>
                    <a:pt x="10" y="1"/>
                    <a:pt x="11" y="4"/>
                  </a:cubicBezTo>
                  <a:cubicBezTo>
                    <a:pt x="11" y="6"/>
                    <a:pt x="11" y="8"/>
                    <a:pt x="9" y="9"/>
                  </a:cubicBezTo>
                  <a:cubicBezTo>
                    <a:pt x="7" y="11"/>
                    <a:pt x="4" y="11"/>
                    <a:pt x="2" y="10"/>
                  </a:cubicBezTo>
                  <a:cubicBezTo>
                    <a:pt x="0" y="8"/>
                    <a:pt x="0" y="5"/>
                    <a:pt x="0" y="3"/>
                  </a:cubicBezTo>
                  <a:cubicBezTo>
                    <a:pt x="1" y="1"/>
                    <a:pt x="3" y="0"/>
                    <a:pt x="5" y="0"/>
                  </a:cubicBezTo>
                  <a:cubicBezTo>
                    <a:pt x="8" y="0"/>
                    <a:pt x="10" y="2"/>
                    <a:pt x="9" y="2"/>
                  </a:cubicBezTo>
                  <a:cubicBezTo>
                    <a:pt x="9" y="2"/>
                    <a:pt x="8" y="0"/>
                    <a:pt x="5" y="1"/>
                  </a:cubicBezTo>
                  <a:cubicBezTo>
                    <a:pt x="4" y="1"/>
                    <a:pt x="2" y="2"/>
                    <a:pt x="1" y="4"/>
                  </a:cubicBezTo>
                  <a:cubicBezTo>
                    <a:pt x="1" y="5"/>
                    <a:pt x="1" y="8"/>
                    <a:pt x="3" y="9"/>
                  </a:cubicBezTo>
                  <a:cubicBezTo>
                    <a:pt x="5" y="10"/>
                    <a:pt x="7" y="10"/>
                    <a:pt x="8" y="9"/>
                  </a:cubicBezTo>
                  <a:cubicBezTo>
                    <a:pt x="10" y="8"/>
                    <a:pt x="10" y="6"/>
                    <a:pt x="10" y="4"/>
                  </a:cubicBezTo>
                  <a:cubicBezTo>
                    <a:pt x="9" y="1"/>
                    <a:pt x="7" y="1"/>
                    <a:pt x="7"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îṣḷíḑè">
              <a:extLst>
                <a:ext uri="{FF2B5EF4-FFF2-40B4-BE49-F238E27FC236}">
                  <a16:creationId xmlns:a16="http://schemas.microsoft.com/office/drawing/2014/main" id="{9080EE98-B8B1-4037-9810-EC41D355A5A6}"/>
                </a:ext>
              </a:extLst>
            </p:cNvPr>
            <p:cNvSpPr/>
            <p:nvPr/>
          </p:nvSpPr>
          <p:spPr bwMode="auto">
            <a:xfrm>
              <a:off x="6513513" y="2336800"/>
              <a:ext cx="1493838" cy="546100"/>
            </a:xfrm>
            <a:custGeom>
              <a:avLst/>
              <a:gdLst>
                <a:gd name="T0" fmla="*/ 0 w 315"/>
                <a:gd name="T1" fmla="*/ 0 h 115"/>
                <a:gd name="T2" fmla="*/ 314 w 315"/>
                <a:gd name="T3" fmla="*/ 0 h 115"/>
                <a:gd name="T4" fmla="*/ 315 w 315"/>
                <a:gd name="T5" fmla="*/ 0 h 115"/>
                <a:gd name="T6" fmla="*/ 315 w 315"/>
                <a:gd name="T7" fmla="*/ 0 h 115"/>
                <a:gd name="T8" fmla="*/ 309 w 315"/>
                <a:gd name="T9" fmla="*/ 104 h 115"/>
                <a:gd name="T10" fmla="*/ 308 w 315"/>
                <a:gd name="T11" fmla="*/ 105 h 115"/>
                <a:gd name="T12" fmla="*/ 308 w 315"/>
                <a:gd name="T13" fmla="*/ 106 h 115"/>
                <a:gd name="T14" fmla="*/ 308 w 315"/>
                <a:gd name="T15" fmla="*/ 106 h 115"/>
                <a:gd name="T16" fmla="*/ 6 w 315"/>
                <a:gd name="T17" fmla="*/ 115 h 115"/>
                <a:gd name="T18" fmla="*/ 6 w 315"/>
                <a:gd name="T19" fmla="*/ 115 h 115"/>
                <a:gd name="T20" fmla="*/ 6 w 315"/>
                <a:gd name="T21" fmla="*/ 114 h 115"/>
                <a:gd name="T22" fmla="*/ 0 w 315"/>
                <a:gd name="T23" fmla="*/ 0 h 115"/>
                <a:gd name="T24" fmla="*/ 6 w 315"/>
                <a:gd name="T25" fmla="*/ 114 h 115"/>
                <a:gd name="T26" fmla="*/ 6 w 315"/>
                <a:gd name="T27" fmla="*/ 114 h 115"/>
                <a:gd name="T28" fmla="*/ 308 w 315"/>
                <a:gd name="T29" fmla="*/ 105 h 115"/>
                <a:gd name="T30" fmla="*/ 308 w 315"/>
                <a:gd name="T31" fmla="*/ 105 h 115"/>
                <a:gd name="T32" fmla="*/ 308 w 315"/>
                <a:gd name="T33" fmla="*/ 104 h 115"/>
                <a:gd name="T34" fmla="*/ 314 w 315"/>
                <a:gd name="T35" fmla="*/ 0 h 115"/>
                <a:gd name="T36" fmla="*/ 314 w 315"/>
                <a:gd name="T37" fmla="*/ 1 h 115"/>
                <a:gd name="T38" fmla="*/ 0 w 315"/>
                <a:gd name="T39"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5" h="115">
                  <a:moveTo>
                    <a:pt x="0" y="0"/>
                  </a:moveTo>
                  <a:cubicBezTo>
                    <a:pt x="10" y="0"/>
                    <a:pt x="134" y="0"/>
                    <a:pt x="314" y="0"/>
                  </a:cubicBezTo>
                  <a:cubicBezTo>
                    <a:pt x="315" y="0"/>
                    <a:pt x="315" y="0"/>
                    <a:pt x="315" y="0"/>
                  </a:cubicBezTo>
                  <a:cubicBezTo>
                    <a:pt x="315" y="0"/>
                    <a:pt x="315" y="0"/>
                    <a:pt x="315" y="0"/>
                  </a:cubicBezTo>
                  <a:cubicBezTo>
                    <a:pt x="313" y="33"/>
                    <a:pt x="311" y="68"/>
                    <a:pt x="309" y="104"/>
                  </a:cubicBezTo>
                  <a:cubicBezTo>
                    <a:pt x="309" y="104"/>
                    <a:pt x="309" y="105"/>
                    <a:pt x="308" y="105"/>
                  </a:cubicBezTo>
                  <a:cubicBezTo>
                    <a:pt x="308" y="106"/>
                    <a:pt x="308" y="106"/>
                    <a:pt x="308" y="106"/>
                  </a:cubicBezTo>
                  <a:cubicBezTo>
                    <a:pt x="308" y="106"/>
                    <a:pt x="308" y="106"/>
                    <a:pt x="308" y="106"/>
                  </a:cubicBezTo>
                  <a:cubicBezTo>
                    <a:pt x="189" y="109"/>
                    <a:pt x="81" y="112"/>
                    <a:pt x="6" y="115"/>
                  </a:cubicBezTo>
                  <a:cubicBezTo>
                    <a:pt x="6" y="115"/>
                    <a:pt x="6" y="115"/>
                    <a:pt x="6" y="115"/>
                  </a:cubicBezTo>
                  <a:cubicBezTo>
                    <a:pt x="6" y="114"/>
                    <a:pt x="6" y="114"/>
                    <a:pt x="6" y="114"/>
                  </a:cubicBezTo>
                  <a:cubicBezTo>
                    <a:pt x="2" y="44"/>
                    <a:pt x="0" y="5"/>
                    <a:pt x="0" y="0"/>
                  </a:cubicBezTo>
                  <a:cubicBezTo>
                    <a:pt x="0" y="5"/>
                    <a:pt x="2" y="44"/>
                    <a:pt x="6" y="114"/>
                  </a:cubicBezTo>
                  <a:cubicBezTo>
                    <a:pt x="6" y="114"/>
                    <a:pt x="6" y="114"/>
                    <a:pt x="6" y="114"/>
                  </a:cubicBezTo>
                  <a:cubicBezTo>
                    <a:pt x="81" y="112"/>
                    <a:pt x="189" y="108"/>
                    <a:pt x="308" y="105"/>
                  </a:cubicBezTo>
                  <a:cubicBezTo>
                    <a:pt x="308" y="105"/>
                    <a:pt x="308" y="105"/>
                    <a:pt x="308" y="105"/>
                  </a:cubicBezTo>
                  <a:cubicBezTo>
                    <a:pt x="308" y="105"/>
                    <a:pt x="308" y="104"/>
                    <a:pt x="308" y="104"/>
                  </a:cubicBezTo>
                  <a:cubicBezTo>
                    <a:pt x="310" y="68"/>
                    <a:pt x="312" y="33"/>
                    <a:pt x="314" y="0"/>
                  </a:cubicBezTo>
                  <a:cubicBezTo>
                    <a:pt x="314" y="1"/>
                    <a:pt x="314" y="1"/>
                    <a:pt x="314" y="1"/>
                  </a:cubicBezTo>
                  <a:cubicBezTo>
                    <a:pt x="134" y="0"/>
                    <a:pt x="1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iṣ1iďe">
              <a:extLst>
                <a:ext uri="{FF2B5EF4-FFF2-40B4-BE49-F238E27FC236}">
                  <a16:creationId xmlns:a16="http://schemas.microsoft.com/office/drawing/2014/main" id="{60A84BF3-1DE6-4369-8717-476FA8D33608}"/>
                </a:ext>
              </a:extLst>
            </p:cNvPr>
            <p:cNvSpPr/>
            <p:nvPr/>
          </p:nvSpPr>
          <p:spPr bwMode="auto">
            <a:xfrm>
              <a:off x="6542088" y="2336800"/>
              <a:ext cx="1460500" cy="546100"/>
            </a:xfrm>
            <a:custGeom>
              <a:avLst/>
              <a:gdLst>
                <a:gd name="T0" fmla="*/ 308 w 308"/>
                <a:gd name="T1" fmla="*/ 0 h 115"/>
                <a:gd name="T2" fmla="*/ 154 w 308"/>
                <a:gd name="T3" fmla="*/ 58 h 115"/>
                <a:gd name="T4" fmla="*/ 0 w 308"/>
                <a:gd name="T5" fmla="*/ 114 h 115"/>
                <a:gd name="T6" fmla="*/ 154 w 308"/>
                <a:gd name="T7" fmla="*/ 57 h 115"/>
                <a:gd name="T8" fmla="*/ 308 w 308"/>
                <a:gd name="T9" fmla="*/ 0 h 115"/>
              </a:gdLst>
              <a:ahLst/>
              <a:cxnLst>
                <a:cxn ang="0">
                  <a:pos x="T0" y="T1"/>
                </a:cxn>
                <a:cxn ang="0">
                  <a:pos x="T2" y="T3"/>
                </a:cxn>
                <a:cxn ang="0">
                  <a:pos x="T4" y="T5"/>
                </a:cxn>
                <a:cxn ang="0">
                  <a:pos x="T6" y="T7"/>
                </a:cxn>
                <a:cxn ang="0">
                  <a:pos x="T8" y="T9"/>
                </a:cxn>
              </a:cxnLst>
              <a:rect l="0" t="0" r="r" b="b"/>
              <a:pathLst>
                <a:path w="308" h="115">
                  <a:moveTo>
                    <a:pt x="308" y="0"/>
                  </a:moveTo>
                  <a:cubicBezTo>
                    <a:pt x="308" y="0"/>
                    <a:pt x="239" y="26"/>
                    <a:pt x="154" y="58"/>
                  </a:cubicBezTo>
                  <a:cubicBezTo>
                    <a:pt x="69" y="89"/>
                    <a:pt x="0" y="115"/>
                    <a:pt x="0" y="114"/>
                  </a:cubicBezTo>
                  <a:cubicBezTo>
                    <a:pt x="0" y="114"/>
                    <a:pt x="69" y="88"/>
                    <a:pt x="154" y="57"/>
                  </a:cubicBezTo>
                  <a:cubicBezTo>
                    <a:pt x="239" y="25"/>
                    <a:pt x="308" y="0"/>
                    <a:pt x="308"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isľïḓê">
              <a:extLst>
                <a:ext uri="{FF2B5EF4-FFF2-40B4-BE49-F238E27FC236}">
                  <a16:creationId xmlns:a16="http://schemas.microsoft.com/office/drawing/2014/main" id="{F4E5E88B-4CC1-4C09-9C66-A2C09F5896DD}"/>
                </a:ext>
              </a:extLst>
            </p:cNvPr>
            <p:cNvSpPr/>
            <p:nvPr/>
          </p:nvSpPr>
          <p:spPr bwMode="auto">
            <a:xfrm>
              <a:off x="6513513" y="2332038"/>
              <a:ext cx="1462088" cy="503238"/>
            </a:xfrm>
            <a:custGeom>
              <a:avLst/>
              <a:gdLst>
                <a:gd name="T0" fmla="*/ 0 w 308"/>
                <a:gd name="T1" fmla="*/ 1 h 106"/>
                <a:gd name="T2" fmla="*/ 154 w 308"/>
                <a:gd name="T3" fmla="*/ 53 h 106"/>
                <a:gd name="T4" fmla="*/ 308 w 308"/>
                <a:gd name="T5" fmla="*/ 106 h 106"/>
                <a:gd name="T6" fmla="*/ 154 w 308"/>
                <a:gd name="T7" fmla="*/ 54 h 106"/>
                <a:gd name="T8" fmla="*/ 0 w 308"/>
                <a:gd name="T9" fmla="*/ 1 h 106"/>
              </a:gdLst>
              <a:ahLst/>
              <a:cxnLst>
                <a:cxn ang="0">
                  <a:pos x="T0" y="T1"/>
                </a:cxn>
                <a:cxn ang="0">
                  <a:pos x="T2" y="T3"/>
                </a:cxn>
                <a:cxn ang="0">
                  <a:pos x="T4" y="T5"/>
                </a:cxn>
                <a:cxn ang="0">
                  <a:pos x="T6" y="T7"/>
                </a:cxn>
                <a:cxn ang="0">
                  <a:pos x="T8" y="T9"/>
                </a:cxn>
              </a:cxnLst>
              <a:rect l="0" t="0" r="r" b="b"/>
              <a:pathLst>
                <a:path w="308" h="106">
                  <a:moveTo>
                    <a:pt x="0" y="1"/>
                  </a:moveTo>
                  <a:cubicBezTo>
                    <a:pt x="0" y="0"/>
                    <a:pt x="69" y="24"/>
                    <a:pt x="154" y="53"/>
                  </a:cubicBezTo>
                  <a:cubicBezTo>
                    <a:pt x="239" y="82"/>
                    <a:pt x="308" y="106"/>
                    <a:pt x="308" y="106"/>
                  </a:cubicBezTo>
                  <a:cubicBezTo>
                    <a:pt x="308" y="106"/>
                    <a:pt x="239" y="83"/>
                    <a:pt x="154" y="54"/>
                  </a:cubicBezTo>
                  <a:cubicBezTo>
                    <a:pt x="69" y="25"/>
                    <a:pt x="0" y="1"/>
                    <a:pt x="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ïṡ1îḋê">
              <a:extLst>
                <a:ext uri="{FF2B5EF4-FFF2-40B4-BE49-F238E27FC236}">
                  <a16:creationId xmlns:a16="http://schemas.microsoft.com/office/drawing/2014/main" id="{C48719EE-BB7C-4DBF-A84F-40C6E7A21111}"/>
                </a:ext>
              </a:extLst>
            </p:cNvPr>
            <p:cNvSpPr/>
            <p:nvPr/>
          </p:nvSpPr>
          <p:spPr bwMode="auto">
            <a:xfrm>
              <a:off x="6542088" y="2968625"/>
              <a:ext cx="536575" cy="114300"/>
            </a:xfrm>
            <a:custGeom>
              <a:avLst/>
              <a:gdLst>
                <a:gd name="T0" fmla="*/ 0 w 113"/>
                <a:gd name="T1" fmla="*/ 0 h 24"/>
                <a:gd name="T2" fmla="*/ 2 w 113"/>
                <a:gd name="T3" fmla="*/ 0 h 24"/>
                <a:gd name="T4" fmla="*/ 9 w 113"/>
                <a:gd name="T5" fmla="*/ 1 h 24"/>
                <a:gd name="T6" fmla="*/ 33 w 113"/>
                <a:gd name="T7" fmla="*/ 2 h 24"/>
                <a:gd name="T8" fmla="*/ 113 w 113"/>
                <a:gd name="T9" fmla="*/ 5 h 24"/>
                <a:gd name="T10" fmla="*/ 113 w 113"/>
                <a:gd name="T11" fmla="*/ 5 h 24"/>
                <a:gd name="T12" fmla="*/ 113 w 113"/>
                <a:gd name="T13" fmla="*/ 5 h 24"/>
                <a:gd name="T14" fmla="*/ 110 w 113"/>
                <a:gd name="T15" fmla="*/ 23 h 24"/>
                <a:gd name="T16" fmla="*/ 110 w 113"/>
                <a:gd name="T17" fmla="*/ 24 h 24"/>
                <a:gd name="T18" fmla="*/ 110 w 113"/>
                <a:gd name="T19" fmla="*/ 24 h 24"/>
                <a:gd name="T20" fmla="*/ 109 w 113"/>
                <a:gd name="T21" fmla="*/ 24 h 24"/>
                <a:gd name="T22" fmla="*/ 0 w 113"/>
                <a:gd name="T23" fmla="*/ 24 h 24"/>
                <a:gd name="T24" fmla="*/ 0 w 113"/>
                <a:gd name="T25" fmla="*/ 24 h 24"/>
                <a:gd name="T26" fmla="*/ 0 w 113"/>
                <a:gd name="T27" fmla="*/ 24 h 24"/>
                <a:gd name="T28" fmla="*/ 0 w 113"/>
                <a:gd name="T29" fmla="*/ 6 h 24"/>
                <a:gd name="T30" fmla="*/ 0 w 113"/>
                <a:gd name="T31" fmla="*/ 0 h 24"/>
                <a:gd name="T32" fmla="*/ 0 w 113"/>
                <a:gd name="T33" fmla="*/ 7 h 24"/>
                <a:gd name="T34" fmla="*/ 1 w 113"/>
                <a:gd name="T35" fmla="*/ 24 h 24"/>
                <a:gd name="T36" fmla="*/ 0 w 113"/>
                <a:gd name="T37" fmla="*/ 24 h 24"/>
                <a:gd name="T38" fmla="*/ 109 w 113"/>
                <a:gd name="T39" fmla="*/ 23 h 24"/>
                <a:gd name="T40" fmla="*/ 110 w 113"/>
                <a:gd name="T41" fmla="*/ 23 h 24"/>
                <a:gd name="T42" fmla="*/ 110 w 113"/>
                <a:gd name="T43" fmla="*/ 23 h 24"/>
                <a:gd name="T44" fmla="*/ 113 w 113"/>
                <a:gd name="T45" fmla="*/ 5 h 24"/>
                <a:gd name="T46" fmla="*/ 113 w 113"/>
                <a:gd name="T47" fmla="*/ 6 h 24"/>
                <a:gd name="T48" fmla="*/ 33 w 113"/>
                <a:gd name="T49" fmla="*/ 2 h 24"/>
                <a:gd name="T50" fmla="*/ 9 w 113"/>
                <a:gd name="T51" fmla="*/ 1 h 24"/>
                <a:gd name="T52" fmla="*/ 2 w 113"/>
                <a:gd name="T53" fmla="*/ 0 h 24"/>
                <a:gd name="T54" fmla="*/ 0 w 113"/>
                <a:gd name="T5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24">
                  <a:moveTo>
                    <a:pt x="0" y="0"/>
                  </a:moveTo>
                  <a:cubicBezTo>
                    <a:pt x="0" y="0"/>
                    <a:pt x="1" y="0"/>
                    <a:pt x="2" y="0"/>
                  </a:cubicBezTo>
                  <a:cubicBezTo>
                    <a:pt x="4" y="0"/>
                    <a:pt x="6" y="1"/>
                    <a:pt x="9" y="1"/>
                  </a:cubicBezTo>
                  <a:cubicBezTo>
                    <a:pt x="15" y="1"/>
                    <a:pt x="23" y="1"/>
                    <a:pt x="33" y="2"/>
                  </a:cubicBezTo>
                  <a:cubicBezTo>
                    <a:pt x="53" y="2"/>
                    <a:pt x="81" y="3"/>
                    <a:pt x="113" y="5"/>
                  </a:cubicBezTo>
                  <a:cubicBezTo>
                    <a:pt x="113" y="5"/>
                    <a:pt x="113" y="5"/>
                    <a:pt x="113" y="5"/>
                  </a:cubicBezTo>
                  <a:cubicBezTo>
                    <a:pt x="113" y="5"/>
                    <a:pt x="113" y="5"/>
                    <a:pt x="113" y="5"/>
                  </a:cubicBezTo>
                  <a:cubicBezTo>
                    <a:pt x="112" y="11"/>
                    <a:pt x="111" y="17"/>
                    <a:pt x="110" y="23"/>
                  </a:cubicBezTo>
                  <a:cubicBezTo>
                    <a:pt x="110" y="24"/>
                    <a:pt x="110" y="24"/>
                    <a:pt x="110" y="24"/>
                  </a:cubicBezTo>
                  <a:cubicBezTo>
                    <a:pt x="110" y="24"/>
                    <a:pt x="110" y="24"/>
                    <a:pt x="110" y="24"/>
                  </a:cubicBezTo>
                  <a:cubicBezTo>
                    <a:pt x="109" y="24"/>
                    <a:pt x="109" y="24"/>
                    <a:pt x="109" y="24"/>
                  </a:cubicBezTo>
                  <a:cubicBezTo>
                    <a:pt x="64" y="24"/>
                    <a:pt x="25" y="24"/>
                    <a:pt x="0" y="24"/>
                  </a:cubicBezTo>
                  <a:cubicBezTo>
                    <a:pt x="0" y="24"/>
                    <a:pt x="0" y="24"/>
                    <a:pt x="0" y="24"/>
                  </a:cubicBezTo>
                  <a:cubicBezTo>
                    <a:pt x="0" y="24"/>
                    <a:pt x="0" y="24"/>
                    <a:pt x="0" y="24"/>
                  </a:cubicBezTo>
                  <a:cubicBezTo>
                    <a:pt x="0" y="17"/>
                    <a:pt x="0" y="11"/>
                    <a:pt x="0" y="6"/>
                  </a:cubicBezTo>
                  <a:cubicBezTo>
                    <a:pt x="0" y="2"/>
                    <a:pt x="0" y="0"/>
                    <a:pt x="0" y="0"/>
                  </a:cubicBezTo>
                  <a:cubicBezTo>
                    <a:pt x="0" y="0"/>
                    <a:pt x="0" y="3"/>
                    <a:pt x="0" y="7"/>
                  </a:cubicBezTo>
                  <a:cubicBezTo>
                    <a:pt x="0" y="11"/>
                    <a:pt x="0" y="17"/>
                    <a:pt x="1" y="24"/>
                  </a:cubicBezTo>
                  <a:cubicBezTo>
                    <a:pt x="0" y="24"/>
                    <a:pt x="0" y="24"/>
                    <a:pt x="0" y="24"/>
                  </a:cubicBezTo>
                  <a:cubicBezTo>
                    <a:pt x="25" y="23"/>
                    <a:pt x="64" y="23"/>
                    <a:pt x="109" y="23"/>
                  </a:cubicBezTo>
                  <a:cubicBezTo>
                    <a:pt x="110" y="23"/>
                    <a:pt x="110" y="23"/>
                    <a:pt x="110" y="23"/>
                  </a:cubicBezTo>
                  <a:cubicBezTo>
                    <a:pt x="110" y="23"/>
                    <a:pt x="110" y="23"/>
                    <a:pt x="110" y="23"/>
                  </a:cubicBezTo>
                  <a:cubicBezTo>
                    <a:pt x="111" y="17"/>
                    <a:pt x="112" y="11"/>
                    <a:pt x="113" y="5"/>
                  </a:cubicBezTo>
                  <a:cubicBezTo>
                    <a:pt x="113" y="6"/>
                    <a:pt x="113" y="6"/>
                    <a:pt x="113" y="6"/>
                  </a:cubicBezTo>
                  <a:cubicBezTo>
                    <a:pt x="81" y="4"/>
                    <a:pt x="53" y="3"/>
                    <a:pt x="33" y="2"/>
                  </a:cubicBezTo>
                  <a:cubicBezTo>
                    <a:pt x="23" y="1"/>
                    <a:pt x="15" y="1"/>
                    <a:pt x="9" y="1"/>
                  </a:cubicBezTo>
                  <a:cubicBezTo>
                    <a:pt x="6" y="1"/>
                    <a:pt x="4" y="1"/>
                    <a:pt x="2" y="0"/>
                  </a:cubicBezTo>
                  <a:cubicBezTo>
                    <a:pt x="1" y="0"/>
                    <a:pt x="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ísľíďé">
              <a:extLst>
                <a:ext uri="{FF2B5EF4-FFF2-40B4-BE49-F238E27FC236}">
                  <a16:creationId xmlns:a16="http://schemas.microsoft.com/office/drawing/2014/main" id="{CC71E200-5FEB-44C4-A699-60D0F0B48CC3}"/>
                </a:ext>
              </a:extLst>
            </p:cNvPr>
            <p:cNvSpPr/>
            <p:nvPr/>
          </p:nvSpPr>
          <p:spPr bwMode="auto">
            <a:xfrm>
              <a:off x="6546851" y="3138488"/>
              <a:ext cx="479425" cy="4763"/>
            </a:xfrm>
            <a:custGeom>
              <a:avLst/>
              <a:gdLst>
                <a:gd name="T0" fmla="*/ 101 w 101"/>
                <a:gd name="T1" fmla="*/ 1 h 1"/>
                <a:gd name="T2" fmla="*/ 50 w 101"/>
                <a:gd name="T3" fmla="*/ 1 h 1"/>
                <a:gd name="T4" fmla="*/ 0 w 101"/>
                <a:gd name="T5" fmla="*/ 1 h 1"/>
                <a:gd name="T6" fmla="*/ 50 w 101"/>
                <a:gd name="T7" fmla="*/ 0 h 1"/>
                <a:gd name="T8" fmla="*/ 101 w 101"/>
                <a:gd name="T9" fmla="*/ 1 h 1"/>
              </a:gdLst>
              <a:ahLst/>
              <a:cxnLst>
                <a:cxn ang="0">
                  <a:pos x="T0" y="T1"/>
                </a:cxn>
                <a:cxn ang="0">
                  <a:pos x="T2" y="T3"/>
                </a:cxn>
                <a:cxn ang="0">
                  <a:pos x="T4" y="T5"/>
                </a:cxn>
                <a:cxn ang="0">
                  <a:pos x="T6" y="T7"/>
                </a:cxn>
                <a:cxn ang="0">
                  <a:pos x="T8" y="T9"/>
                </a:cxn>
              </a:cxnLst>
              <a:rect l="0" t="0" r="r" b="b"/>
              <a:pathLst>
                <a:path w="101" h="1">
                  <a:moveTo>
                    <a:pt x="101" y="1"/>
                  </a:moveTo>
                  <a:cubicBezTo>
                    <a:pt x="101" y="1"/>
                    <a:pt x="78" y="1"/>
                    <a:pt x="50" y="1"/>
                  </a:cubicBezTo>
                  <a:cubicBezTo>
                    <a:pt x="23" y="1"/>
                    <a:pt x="0" y="1"/>
                    <a:pt x="0" y="1"/>
                  </a:cubicBezTo>
                  <a:cubicBezTo>
                    <a:pt x="0" y="1"/>
                    <a:pt x="23" y="1"/>
                    <a:pt x="50" y="0"/>
                  </a:cubicBezTo>
                  <a:cubicBezTo>
                    <a:pt x="78" y="0"/>
                    <a:pt x="101" y="0"/>
                    <a:pt x="101"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íSlíḑe">
              <a:extLst>
                <a:ext uri="{FF2B5EF4-FFF2-40B4-BE49-F238E27FC236}">
                  <a16:creationId xmlns:a16="http://schemas.microsoft.com/office/drawing/2014/main" id="{E1FA9227-83FC-4E94-9FA0-2950A205B284}"/>
                </a:ext>
              </a:extLst>
            </p:cNvPr>
            <p:cNvSpPr/>
            <p:nvPr/>
          </p:nvSpPr>
          <p:spPr bwMode="auto">
            <a:xfrm>
              <a:off x="6546851" y="3186113"/>
              <a:ext cx="479425" cy="4763"/>
            </a:xfrm>
            <a:custGeom>
              <a:avLst/>
              <a:gdLst>
                <a:gd name="T0" fmla="*/ 101 w 101"/>
                <a:gd name="T1" fmla="*/ 0 h 1"/>
                <a:gd name="T2" fmla="*/ 51 w 101"/>
                <a:gd name="T3" fmla="*/ 1 h 1"/>
                <a:gd name="T4" fmla="*/ 0 w 101"/>
                <a:gd name="T5" fmla="*/ 1 h 1"/>
                <a:gd name="T6" fmla="*/ 51 w 101"/>
                <a:gd name="T7" fmla="*/ 0 h 1"/>
                <a:gd name="T8" fmla="*/ 101 w 101"/>
                <a:gd name="T9" fmla="*/ 0 h 1"/>
              </a:gdLst>
              <a:ahLst/>
              <a:cxnLst>
                <a:cxn ang="0">
                  <a:pos x="T0" y="T1"/>
                </a:cxn>
                <a:cxn ang="0">
                  <a:pos x="T2" y="T3"/>
                </a:cxn>
                <a:cxn ang="0">
                  <a:pos x="T4" y="T5"/>
                </a:cxn>
                <a:cxn ang="0">
                  <a:pos x="T6" y="T7"/>
                </a:cxn>
                <a:cxn ang="0">
                  <a:pos x="T8" y="T9"/>
                </a:cxn>
              </a:cxnLst>
              <a:rect l="0" t="0" r="r" b="b"/>
              <a:pathLst>
                <a:path w="101" h="1">
                  <a:moveTo>
                    <a:pt x="101" y="0"/>
                  </a:moveTo>
                  <a:cubicBezTo>
                    <a:pt x="101" y="0"/>
                    <a:pt x="78" y="1"/>
                    <a:pt x="51" y="1"/>
                  </a:cubicBezTo>
                  <a:cubicBezTo>
                    <a:pt x="23" y="1"/>
                    <a:pt x="0" y="1"/>
                    <a:pt x="0" y="1"/>
                  </a:cubicBezTo>
                  <a:cubicBezTo>
                    <a:pt x="0" y="0"/>
                    <a:pt x="23" y="0"/>
                    <a:pt x="51" y="0"/>
                  </a:cubicBezTo>
                  <a:cubicBezTo>
                    <a:pt x="78" y="0"/>
                    <a:pt x="101" y="0"/>
                    <a:pt x="10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iṣḷidè">
              <a:extLst>
                <a:ext uri="{FF2B5EF4-FFF2-40B4-BE49-F238E27FC236}">
                  <a16:creationId xmlns:a16="http://schemas.microsoft.com/office/drawing/2014/main" id="{0173B202-0EE5-442C-A18E-4DDD9D1D009F}"/>
                </a:ext>
              </a:extLst>
            </p:cNvPr>
            <p:cNvSpPr/>
            <p:nvPr/>
          </p:nvSpPr>
          <p:spPr bwMode="auto">
            <a:xfrm>
              <a:off x="6556376" y="3238500"/>
              <a:ext cx="474663" cy="4763"/>
            </a:xfrm>
            <a:custGeom>
              <a:avLst/>
              <a:gdLst>
                <a:gd name="T0" fmla="*/ 100 w 100"/>
                <a:gd name="T1" fmla="*/ 1 h 1"/>
                <a:gd name="T2" fmla="*/ 50 w 100"/>
                <a:gd name="T3" fmla="*/ 1 h 1"/>
                <a:gd name="T4" fmla="*/ 0 w 100"/>
                <a:gd name="T5" fmla="*/ 1 h 1"/>
                <a:gd name="T6" fmla="*/ 50 w 100"/>
                <a:gd name="T7" fmla="*/ 0 h 1"/>
                <a:gd name="T8" fmla="*/ 100 w 100"/>
                <a:gd name="T9" fmla="*/ 1 h 1"/>
              </a:gdLst>
              <a:ahLst/>
              <a:cxnLst>
                <a:cxn ang="0">
                  <a:pos x="T0" y="T1"/>
                </a:cxn>
                <a:cxn ang="0">
                  <a:pos x="T2" y="T3"/>
                </a:cxn>
                <a:cxn ang="0">
                  <a:pos x="T4" y="T5"/>
                </a:cxn>
                <a:cxn ang="0">
                  <a:pos x="T6" y="T7"/>
                </a:cxn>
                <a:cxn ang="0">
                  <a:pos x="T8" y="T9"/>
                </a:cxn>
              </a:cxnLst>
              <a:rect l="0" t="0" r="r" b="b"/>
              <a:pathLst>
                <a:path w="100" h="1">
                  <a:moveTo>
                    <a:pt x="100" y="1"/>
                  </a:moveTo>
                  <a:cubicBezTo>
                    <a:pt x="100" y="1"/>
                    <a:pt x="78" y="1"/>
                    <a:pt x="50" y="1"/>
                  </a:cubicBezTo>
                  <a:cubicBezTo>
                    <a:pt x="22" y="1"/>
                    <a:pt x="0" y="1"/>
                    <a:pt x="0" y="1"/>
                  </a:cubicBezTo>
                  <a:cubicBezTo>
                    <a:pt x="0" y="1"/>
                    <a:pt x="22" y="1"/>
                    <a:pt x="50" y="0"/>
                  </a:cubicBezTo>
                  <a:cubicBezTo>
                    <a:pt x="78" y="0"/>
                    <a:pt x="100" y="0"/>
                    <a:pt x="10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íŝḷíḋê">
              <a:extLst>
                <a:ext uri="{FF2B5EF4-FFF2-40B4-BE49-F238E27FC236}">
                  <a16:creationId xmlns:a16="http://schemas.microsoft.com/office/drawing/2014/main" id="{3159500A-5D5A-42E5-A766-73A18F04B491}"/>
                </a:ext>
              </a:extLst>
            </p:cNvPr>
            <p:cNvSpPr/>
            <p:nvPr/>
          </p:nvSpPr>
          <p:spPr bwMode="auto">
            <a:xfrm>
              <a:off x="6570663" y="3319463"/>
              <a:ext cx="250825" cy="4763"/>
            </a:xfrm>
            <a:custGeom>
              <a:avLst/>
              <a:gdLst>
                <a:gd name="T0" fmla="*/ 53 w 53"/>
                <a:gd name="T1" fmla="*/ 1 h 1"/>
                <a:gd name="T2" fmla="*/ 26 w 53"/>
                <a:gd name="T3" fmla="*/ 1 h 1"/>
                <a:gd name="T4" fmla="*/ 0 w 53"/>
                <a:gd name="T5" fmla="*/ 0 h 1"/>
                <a:gd name="T6" fmla="*/ 26 w 53"/>
                <a:gd name="T7" fmla="*/ 0 h 1"/>
                <a:gd name="T8" fmla="*/ 53 w 53"/>
                <a:gd name="T9" fmla="*/ 1 h 1"/>
              </a:gdLst>
              <a:ahLst/>
              <a:cxnLst>
                <a:cxn ang="0">
                  <a:pos x="T0" y="T1"/>
                </a:cxn>
                <a:cxn ang="0">
                  <a:pos x="T2" y="T3"/>
                </a:cxn>
                <a:cxn ang="0">
                  <a:pos x="T4" y="T5"/>
                </a:cxn>
                <a:cxn ang="0">
                  <a:pos x="T6" y="T7"/>
                </a:cxn>
                <a:cxn ang="0">
                  <a:pos x="T8" y="T9"/>
                </a:cxn>
              </a:cxnLst>
              <a:rect l="0" t="0" r="r" b="b"/>
              <a:pathLst>
                <a:path w="53" h="1">
                  <a:moveTo>
                    <a:pt x="53" y="1"/>
                  </a:moveTo>
                  <a:cubicBezTo>
                    <a:pt x="53" y="1"/>
                    <a:pt x="41" y="1"/>
                    <a:pt x="26" y="1"/>
                  </a:cubicBezTo>
                  <a:cubicBezTo>
                    <a:pt x="12" y="1"/>
                    <a:pt x="0" y="1"/>
                    <a:pt x="0" y="0"/>
                  </a:cubicBezTo>
                  <a:cubicBezTo>
                    <a:pt x="0" y="0"/>
                    <a:pt x="12" y="0"/>
                    <a:pt x="26" y="0"/>
                  </a:cubicBezTo>
                  <a:cubicBezTo>
                    <a:pt x="41" y="1"/>
                    <a:pt x="53" y="1"/>
                    <a:pt x="5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íṥḻidê">
              <a:extLst>
                <a:ext uri="{FF2B5EF4-FFF2-40B4-BE49-F238E27FC236}">
                  <a16:creationId xmlns:a16="http://schemas.microsoft.com/office/drawing/2014/main" id="{9A171ADD-E775-477C-AD8D-FCE4757D7498}"/>
                </a:ext>
              </a:extLst>
            </p:cNvPr>
            <p:cNvSpPr/>
            <p:nvPr/>
          </p:nvSpPr>
          <p:spPr bwMode="auto">
            <a:xfrm>
              <a:off x="7353301" y="2968625"/>
              <a:ext cx="536575" cy="109538"/>
            </a:xfrm>
            <a:custGeom>
              <a:avLst/>
              <a:gdLst>
                <a:gd name="T0" fmla="*/ 0 w 113"/>
                <a:gd name="T1" fmla="*/ 0 h 23"/>
                <a:gd name="T2" fmla="*/ 2 w 113"/>
                <a:gd name="T3" fmla="*/ 0 h 23"/>
                <a:gd name="T4" fmla="*/ 8 w 113"/>
                <a:gd name="T5" fmla="*/ 0 h 23"/>
                <a:gd name="T6" fmla="*/ 32 w 113"/>
                <a:gd name="T7" fmla="*/ 1 h 23"/>
                <a:gd name="T8" fmla="*/ 112 w 113"/>
                <a:gd name="T9" fmla="*/ 4 h 23"/>
                <a:gd name="T10" fmla="*/ 113 w 113"/>
                <a:gd name="T11" fmla="*/ 4 h 23"/>
                <a:gd name="T12" fmla="*/ 113 w 113"/>
                <a:gd name="T13" fmla="*/ 5 h 23"/>
                <a:gd name="T14" fmla="*/ 110 w 113"/>
                <a:gd name="T15" fmla="*/ 23 h 23"/>
                <a:gd name="T16" fmla="*/ 110 w 113"/>
                <a:gd name="T17" fmla="*/ 23 h 23"/>
                <a:gd name="T18" fmla="*/ 109 w 113"/>
                <a:gd name="T19" fmla="*/ 23 h 23"/>
                <a:gd name="T20" fmla="*/ 109 w 113"/>
                <a:gd name="T21" fmla="*/ 23 h 23"/>
                <a:gd name="T22" fmla="*/ 0 w 113"/>
                <a:gd name="T23" fmla="*/ 23 h 23"/>
                <a:gd name="T24" fmla="*/ 0 w 113"/>
                <a:gd name="T25" fmla="*/ 23 h 23"/>
                <a:gd name="T26" fmla="*/ 0 w 113"/>
                <a:gd name="T27" fmla="*/ 23 h 23"/>
                <a:gd name="T28" fmla="*/ 0 w 113"/>
                <a:gd name="T29" fmla="*/ 6 h 23"/>
                <a:gd name="T30" fmla="*/ 0 w 113"/>
                <a:gd name="T31" fmla="*/ 0 h 23"/>
                <a:gd name="T32" fmla="*/ 0 w 113"/>
                <a:gd name="T33" fmla="*/ 6 h 23"/>
                <a:gd name="T34" fmla="*/ 0 w 113"/>
                <a:gd name="T35" fmla="*/ 23 h 23"/>
                <a:gd name="T36" fmla="*/ 0 w 113"/>
                <a:gd name="T37" fmla="*/ 23 h 23"/>
                <a:gd name="T38" fmla="*/ 109 w 113"/>
                <a:gd name="T39" fmla="*/ 22 h 23"/>
                <a:gd name="T40" fmla="*/ 109 w 113"/>
                <a:gd name="T41" fmla="*/ 22 h 23"/>
                <a:gd name="T42" fmla="*/ 109 w 113"/>
                <a:gd name="T43" fmla="*/ 23 h 23"/>
                <a:gd name="T44" fmla="*/ 112 w 113"/>
                <a:gd name="T45" fmla="*/ 4 h 23"/>
                <a:gd name="T46" fmla="*/ 112 w 113"/>
                <a:gd name="T47" fmla="*/ 5 h 23"/>
                <a:gd name="T48" fmla="*/ 32 w 113"/>
                <a:gd name="T49" fmla="*/ 1 h 23"/>
                <a:gd name="T50" fmla="*/ 8 w 113"/>
                <a:gd name="T51" fmla="*/ 0 h 23"/>
                <a:gd name="T52" fmla="*/ 2 w 113"/>
                <a:gd name="T53" fmla="*/ 0 h 23"/>
                <a:gd name="T54" fmla="*/ 0 w 113"/>
                <a:gd name="T5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23">
                  <a:moveTo>
                    <a:pt x="0" y="0"/>
                  </a:moveTo>
                  <a:cubicBezTo>
                    <a:pt x="0" y="0"/>
                    <a:pt x="0" y="0"/>
                    <a:pt x="2" y="0"/>
                  </a:cubicBezTo>
                  <a:cubicBezTo>
                    <a:pt x="3" y="0"/>
                    <a:pt x="6" y="0"/>
                    <a:pt x="8" y="0"/>
                  </a:cubicBezTo>
                  <a:cubicBezTo>
                    <a:pt x="14" y="0"/>
                    <a:pt x="22" y="0"/>
                    <a:pt x="32" y="1"/>
                  </a:cubicBezTo>
                  <a:cubicBezTo>
                    <a:pt x="52" y="2"/>
                    <a:pt x="81" y="3"/>
                    <a:pt x="112" y="4"/>
                  </a:cubicBezTo>
                  <a:cubicBezTo>
                    <a:pt x="113" y="4"/>
                    <a:pt x="113" y="4"/>
                    <a:pt x="113" y="4"/>
                  </a:cubicBezTo>
                  <a:cubicBezTo>
                    <a:pt x="113" y="5"/>
                    <a:pt x="113" y="5"/>
                    <a:pt x="113" y="5"/>
                  </a:cubicBezTo>
                  <a:cubicBezTo>
                    <a:pt x="112" y="10"/>
                    <a:pt x="111" y="17"/>
                    <a:pt x="110" y="23"/>
                  </a:cubicBezTo>
                  <a:cubicBezTo>
                    <a:pt x="110" y="23"/>
                    <a:pt x="110" y="23"/>
                    <a:pt x="110" y="23"/>
                  </a:cubicBezTo>
                  <a:cubicBezTo>
                    <a:pt x="109" y="23"/>
                    <a:pt x="109" y="23"/>
                    <a:pt x="109" y="23"/>
                  </a:cubicBezTo>
                  <a:cubicBezTo>
                    <a:pt x="109" y="23"/>
                    <a:pt x="109" y="23"/>
                    <a:pt x="109" y="23"/>
                  </a:cubicBezTo>
                  <a:cubicBezTo>
                    <a:pt x="64" y="23"/>
                    <a:pt x="24" y="23"/>
                    <a:pt x="0" y="23"/>
                  </a:cubicBezTo>
                  <a:cubicBezTo>
                    <a:pt x="0" y="23"/>
                    <a:pt x="0" y="23"/>
                    <a:pt x="0" y="23"/>
                  </a:cubicBezTo>
                  <a:cubicBezTo>
                    <a:pt x="0" y="23"/>
                    <a:pt x="0" y="23"/>
                    <a:pt x="0" y="23"/>
                  </a:cubicBezTo>
                  <a:cubicBezTo>
                    <a:pt x="0" y="16"/>
                    <a:pt x="0" y="10"/>
                    <a:pt x="0" y="6"/>
                  </a:cubicBezTo>
                  <a:cubicBezTo>
                    <a:pt x="0" y="2"/>
                    <a:pt x="0" y="0"/>
                    <a:pt x="0" y="0"/>
                  </a:cubicBezTo>
                  <a:cubicBezTo>
                    <a:pt x="0" y="0"/>
                    <a:pt x="0" y="2"/>
                    <a:pt x="0" y="6"/>
                  </a:cubicBezTo>
                  <a:cubicBezTo>
                    <a:pt x="0" y="10"/>
                    <a:pt x="0" y="16"/>
                    <a:pt x="0" y="23"/>
                  </a:cubicBezTo>
                  <a:cubicBezTo>
                    <a:pt x="0" y="23"/>
                    <a:pt x="0" y="23"/>
                    <a:pt x="0" y="23"/>
                  </a:cubicBezTo>
                  <a:cubicBezTo>
                    <a:pt x="24" y="23"/>
                    <a:pt x="64" y="23"/>
                    <a:pt x="109" y="22"/>
                  </a:cubicBezTo>
                  <a:cubicBezTo>
                    <a:pt x="109" y="22"/>
                    <a:pt x="109" y="22"/>
                    <a:pt x="109" y="22"/>
                  </a:cubicBezTo>
                  <a:cubicBezTo>
                    <a:pt x="109" y="23"/>
                    <a:pt x="109" y="23"/>
                    <a:pt x="109" y="23"/>
                  </a:cubicBezTo>
                  <a:cubicBezTo>
                    <a:pt x="110" y="16"/>
                    <a:pt x="111" y="10"/>
                    <a:pt x="112" y="4"/>
                  </a:cubicBezTo>
                  <a:cubicBezTo>
                    <a:pt x="112" y="5"/>
                    <a:pt x="112" y="5"/>
                    <a:pt x="112" y="5"/>
                  </a:cubicBezTo>
                  <a:cubicBezTo>
                    <a:pt x="81" y="3"/>
                    <a:pt x="53" y="2"/>
                    <a:pt x="32" y="1"/>
                  </a:cubicBezTo>
                  <a:cubicBezTo>
                    <a:pt x="22" y="1"/>
                    <a:pt x="14" y="0"/>
                    <a:pt x="8" y="0"/>
                  </a:cubicBezTo>
                  <a:cubicBezTo>
                    <a:pt x="6" y="0"/>
                    <a:pt x="4" y="0"/>
                    <a:pt x="2" y="0"/>
                  </a:cubicBezTo>
                  <a:cubicBezTo>
                    <a:pt x="0" y="0"/>
                    <a:pt x="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iṧľïdè">
              <a:extLst>
                <a:ext uri="{FF2B5EF4-FFF2-40B4-BE49-F238E27FC236}">
                  <a16:creationId xmlns:a16="http://schemas.microsoft.com/office/drawing/2014/main" id="{C4289FD4-4E70-482A-ABA9-CA958CBCBD1B}"/>
                </a:ext>
              </a:extLst>
            </p:cNvPr>
            <p:cNvSpPr/>
            <p:nvPr/>
          </p:nvSpPr>
          <p:spPr bwMode="auto">
            <a:xfrm>
              <a:off x="7358063" y="3138488"/>
              <a:ext cx="474663" cy="4763"/>
            </a:xfrm>
            <a:custGeom>
              <a:avLst/>
              <a:gdLst>
                <a:gd name="T0" fmla="*/ 100 w 100"/>
                <a:gd name="T1" fmla="*/ 0 h 1"/>
                <a:gd name="T2" fmla="*/ 50 w 100"/>
                <a:gd name="T3" fmla="*/ 1 h 1"/>
                <a:gd name="T4" fmla="*/ 0 w 100"/>
                <a:gd name="T5" fmla="*/ 0 h 1"/>
                <a:gd name="T6" fmla="*/ 50 w 100"/>
                <a:gd name="T7" fmla="*/ 0 h 1"/>
                <a:gd name="T8" fmla="*/ 100 w 100"/>
                <a:gd name="T9" fmla="*/ 0 h 1"/>
              </a:gdLst>
              <a:ahLst/>
              <a:cxnLst>
                <a:cxn ang="0">
                  <a:pos x="T0" y="T1"/>
                </a:cxn>
                <a:cxn ang="0">
                  <a:pos x="T2" y="T3"/>
                </a:cxn>
                <a:cxn ang="0">
                  <a:pos x="T4" y="T5"/>
                </a:cxn>
                <a:cxn ang="0">
                  <a:pos x="T6" y="T7"/>
                </a:cxn>
                <a:cxn ang="0">
                  <a:pos x="T8" y="T9"/>
                </a:cxn>
              </a:cxnLst>
              <a:rect l="0" t="0" r="r" b="b"/>
              <a:pathLst>
                <a:path w="100" h="1">
                  <a:moveTo>
                    <a:pt x="100" y="0"/>
                  </a:moveTo>
                  <a:cubicBezTo>
                    <a:pt x="100" y="0"/>
                    <a:pt x="78" y="0"/>
                    <a:pt x="50" y="1"/>
                  </a:cubicBezTo>
                  <a:cubicBezTo>
                    <a:pt x="22" y="1"/>
                    <a:pt x="0" y="1"/>
                    <a:pt x="0" y="0"/>
                  </a:cubicBezTo>
                  <a:cubicBezTo>
                    <a:pt x="0" y="0"/>
                    <a:pt x="22" y="0"/>
                    <a:pt x="50" y="0"/>
                  </a:cubicBezTo>
                  <a:cubicBezTo>
                    <a:pt x="78" y="0"/>
                    <a:pt x="100" y="0"/>
                    <a:pt x="10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iṣḷíḑê">
              <a:extLst>
                <a:ext uri="{FF2B5EF4-FFF2-40B4-BE49-F238E27FC236}">
                  <a16:creationId xmlns:a16="http://schemas.microsoft.com/office/drawing/2014/main" id="{7F11967E-999F-4A21-9572-40BDDF2E651A}"/>
                </a:ext>
              </a:extLst>
            </p:cNvPr>
            <p:cNvSpPr/>
            <p:nvPr/>
          </p:nvSpPr>
          <p:spPr bwMode="auto">
            <a:xfrm>
              <a:off x="7358063" y="3181350"/>
              <a:ext cx="474663" cy="4763"/>
            </a:xfrm>
            <a:custGeom>
              <a:avLst/>
              <a:gdLst>
                <a:gd name="T0" fmla="*/ 100 w 100"/>
                <a:gd name="T1" fmla="*/ 1 h 1"/>
                <a:gd name="T2" fmla="*/ 50 w 100"/>
                <a:gd name="T3" fmla="*/ 1 h 1"/>
                <a:gd name="T4" fmla="*/ 0 w 100"/>
                <a:gd name="T5" fmla="*/ 1 h 1"/>
                <a:gd name="T6" fmla="*/ 50 w 100"/>
                <a:gd name="T7" fmla="*/ 0 h 1"/>
                <a:gd name="T8" fmla="*/ 100 w 100"/>
                <a:gd name="T9" fmla="*/ 1 h 1"/>
              </a:gdLst>
              <a:ahLst/>
              <a:cxnLst>
                <a:cxn ang="0">
                  <a:pos x="T0" y="T1"/>
                </a:cxn>
                <a:cxn ang="0">
                  <a:pos x="T2" y="T3"/>
                </a:cxn>
                <a:cxn ang="0">
                  <a:pos x="T4" y="T5"/>
                </a:cxn>
                <a:cxn ang="0">
                  <a:pos x="T6" y="T7"/>
                </a:cxn>
                <a:cxn ang="0">
                  <a:pos x="T8" y="T9"/>
                </a:cxn>
              </a:cxnLst>
              <a:rect l="0" t="0" r="r" b="b"/>
              <a:pathLst>
                <a:path w="100" h="1">
                  <a:moveTo>
                    <a:pt x="100" y="1"/>
                  </a:moveTo>
                  <a:cubicBezTo>
                    <a:pt x="100" y="1"/>
                    <a:pt x="78" y="1"/>
                    <a:pt x="50" y="1"/>
                  </a:cubicBezTo>
                  <a:cubicBezTo>
                    <a:pt x="22" y="1"/>
                    <a:pt x="0" y="1"/>
                    <a:pt x="0" y="1"/>
                  </a:cubicBezTo>
                  <a:cubicBezTo>
                    <a:pt x="0" y="1"/>
                    <a:pt x="22" y="0"/>
                    <a:pt x="50" y="0"/>
                  </a:cubicBezTo>
                  <a:cubicBezTo>
                    <a:pt x="78" y="0"/>
                    <a:pt x="100" y="0"/>
                    <a:pt x="100"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ṧļíďe">
              <a:extLst>
                <a:ext uri="{FF2B5EF4-FFF2-40B4-BE49-F238E27FC236}">
                  <a16:creationId xmlns:a16="http://schemas.microsoft.com/office/drawing/2014/main" id="{BE5FCEF1-A00B-4F7A-9F49-E2FC4EF1146E}"/>
                </a:ext>
              </a:extLst>
            </p:cNvPr>
            <p:cNvSpPr/>
            <p:nvPr/>
          </p:nvSpPr>
          <p:spPr bwMode="auto">
            <a:xfrm>
              <a:off x="7362826" y="3238500"/>
              <a:ext cx="479425" cy="4763"/>
            </a:xfrm>
            <a:custGeom>
              <a:avLst/>
              <a:gdLst>
                <a:gd name="T0" fmla="*/ 101 w 101"/>
                <a:gd name="T1" fmla="*/ 0 h 1"/>
                <a:gd name="T2" fmla="*/ 51 w 101"/>
                <a:gd name="T3" fmla="*/ 1 h 1"/>
                <a:gd name="T4" fmla="*/ 0 w 101"/>
                <a:gd name="T5" fmla="*/ 0 h 1"/>
                <a:gd name="T6" fmla="*/ 51 w 101"/>
                <a:gd name="T7" fmla="*/ 0 h 1"/>
                <a:gd name="T8" fmla="*/ 101 w 101"/>
                <a:gd name="T9" fmla="*/ 0 h 1"/>
              </a:gdLst>
              <a:ahLst/>
              <a:cxnLst>
                <a:cxn ang="0">
                  <a:pos x="T0" y="T1"/>
                </a:cxn>
                <a:cxn ang="0">
                  <a:pos x="T2" y="T3"/>
                </a:cxn>
                <a:cxn ang="0">
                  <a:pos x="T4" y="T5"/>
                </a:cxn>
                <a:cxn ang="0">
                  <a:pos x="T6" y="T7"/>
                </a:cxn>
                <a:cxn ang="0">
                  <a:pos x="T8" y="T9"/>
                </a:cxn>
              </a:cxnLst>
              <a:rect l="0" t="0" r="r" b="b"/>
              <a:pathLst>
                <a:path w="101" h="1">
                  <a:moveTo>
                    <a:pt x="101" y="0"/>
                  </a:moveTo>
                  <a:cubicBezTo>
                    <a:pt x="101" y="0"/>
                    <a:pt x="78" y="0"/>
                    <a:pt x="51" y="1"/>
                  </a:cubicBezTo>
                  <a:cubicBezTo>
                    <a:pt x="23" y="1"/>
                    <a:pt x="0" y="1"/>
                    <a:pt x="0" y="0"/>
                  </a:cubicBezTo>
                  <a:cubicBezTo>
                    <a:pt x="0" y="0"/>
                    <a:pt x="23" y="0"/>
                    <a:pt x="51" y="0"/>
                  </a:cubicBezTo>
                  <a:cubicBezTo>
                    <a:pt x="78" y="0"/>
                    <a:pt x="101" y="0"/>
                    <a:pt x="10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iŝľîḍé">
              <a:extLst>
                <a:ext uri="{FF2B5EF4-FFF2-40B4-BE49-F238E27FC236}">
                  <a16:creationId xmlns:a16="http://schemas.microsoft.com/office/drawing/2014/main" id="{08A7861A-1C81-4078-B3BD-227F4B2B8EC2}"/>
                </a:ext>
              </a:extLst>
            </p:cNvPr>
            <p:cNvSpPr/>
            <p:nvPr/>
          </p:nvSpPr>
          <p:spPr bwMode="auto">
            <a:xfrm>
              <a:off x="7377113" y="3314700"/>
              <a:ext cx="250825" cy="9525"/>
            </a:xfrm>
            <a:custGeom>
              <a:avLst/>
              <a:gdLst>
                <a:gd name="T0" fmla="*/ 53 w 53"/>
                <a:gd name="T1" fmla="*/ 1 h 2"/>
                <a:gd name="T2" fmla="*/ 27 w 53"/>
                <a:gd name="T3" fmla="*/ 1 h 2"/>
                <a:gd name="T4" fmla="*/ 0 w 53"/>
                <a:gd name="T5" fmla="*/ 1 h 2"/>
                <a:gd name="T6" fmla="*/ 27 w 53"/>
                <a:gd name="T7" fmla="*/ 1 h 2"/>
                <a:gd name="T8" fmla="*/ 53 w 53"/>
                <a:gd name="T9" fmla="*/ 1 h 2"/>
              </a:gdLst>
              <a:ahLst/>
              <a:cxnLst>
                <a:cxn ang="0">
                  <a:pos x="T0" y="T1"/>
                </a:cxn>
                <a:cxn ang="0">
                  <a:pos x="T2" y="T3"/>
                </a:cxn>
                <a:cxn ang="0">
                  <a:pos x="T4" y="T5"/>
                </a:cxn>
                <a:cxn ang="0">
                  <a:pos x="T6" y="T7"/>
                </a:cxn>
                <a:cxn ang="0">
                  <a:pos x="T8" y="T9"/>
                </a:cxn>
              </a:cxnLst>
              <a:rect l="0" t="0" r="r" b="b"/>
              <a:pathLst>
                <a:path w="53" h="2">
                  <a:moveTo>
                    <a:pt x="53" y="1"/>
                  </a:moveTo>
                  <a:cubicBezTo>
                    <a:pt x="53" y="2"/>
                    <a:pt x="41" y="2"/>
                    <a:pt x="27" y="1"/>
                  </a:cubicBezTo>
                  <a:cubicBezTo>
                    <a:pt x="12" y="1"/>
                    <a:pt x="0" y="1"/>
                    <a:pt x="0" y="1"/>
                  </a:cubicBezTo>
                  <a:cubicBezTo>
                    <a:pt x="0" y="0"/>
                    <a:pt x="12" y="0"/>
                    <a:pt x="27" y="1"/>
                  </a:cubicBezTo>
                  <a:cubicBezTo>
                    <a:pt x="41" y="1"/>
                    <a:pt x="53" y="1"/>
                    <a:pt x="53"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iṧḻíďè">
              <a:extLst>
                <a:ext uri="{FF2B5EF4-FFF2-40B4-BE49-F238E27FC236}">
                  <a16:creationId xmlns:a16="http://schemas.microsoft.com/office/drawing/2014/main" id="{732D6560-D846-4E98-8E34-753B081D0B3B}"/>
                </a:ext>
              </a:extLst>
            </p:cNvPr>
            <p:cNvSpPr/>
            <p:nvPr/>
          </p:nvSpPr>
          <p:spPr bwMode="auto">
            <a:xfrm>
              <a:off x="6546851" y="3386138"/>
              <a:ext cx="1381125" cy="393700"/>
            </a:xfrm>
            <a:custGeom>
              <a:avLst/>
              <a:gdLst>
                <a:gd name="T0" fmla="*/ 0 w 291"/>
                <a:gd name="T1" fmla="*/ 72 h 83"/>
                <a:gd name="T2" fmla="*/ 290 w 291"/>
                <a:gd name="T3" fmla="*/ 83 h 83"/>
                <a:gd name="T4" fmla="*/ 290 w 291"/>
                <a:gd name="T5" fmla="*/ 83 h 83"/>
                <a:gd name="T6" fmla="*/ 290 w 291"/>
                <a:gd name="T7" fmla="*/ 9 h 83"/>
                <a:gd name="T8" fmla="*/ 289 w 291"/>
                <a:gd name="T9" fmla="*/ 1 h 83"/>
                <a:gd name="T10" fmla="*/ 290 w 291"/>
                <a:gd name="T11" fmla="*/ 1 h 83"/>
                <a:gd name="T12" fmla="*/ 1 w 291"/>
                <a:gd name="T13" fmla="*/ 5 h 83"/>
                <a:gd name="T14" fmla="*/ 1 w 291"/>
                <a:gd name="T15" fmla="*/ 5 h 83"/>
                <a:gd name="T16" fmla="*/ 0 w 291"/>
                <a:gd name="T17" fmla="*/ 72 h 83"/>
                <a:gd name="T18" fmla="*/ 0 w 291"/>
                <a:gd name="T19" fmla="*/ 5 h 83"/>
                <a:gd name="T20" fmla="*/ 0 w 291"/>
                <a:gd name="T21" fmla="*/ 5 h 83"/>
                <a:gd name="T22" fmla="*/ 1 w 291"/>
                <a:gd name="T23" fmla="*/ 5 h 83"/>
                <a:gd name="T24" fmla="*/ 290 w 291"/>
                <a:gd name="T25" fmla="*/ 0 h 83"/>
                <a:gd name="T26" fmla="*/ 290 w 291"/>
                <a:gd name="T27" fmla="*/ 0 h 83"/>
                <a:gd name="T28" fmla="*/ 290 w 291"/>
                <a:gd name="T29" fmla="*/ 1 h 83"/>
                <a:gd name="T30" fmla="*/ 290 w 291"/>
                <a:gd name="T31" fmla="*/ 9 h 83"/>
                <a:gd name="T32" fmla="*/ 291 w 291"/>
                <a:gd name="T33" fmla="*/ 83 h 83"/>
                <a:gd name="T34" fmla="*/ 291 w 291"/>
                <a:gd name="T35" fmla="*/ 83 h 83"/>
                <a:gd name="T36" fmla="*/ 290 w 291"/>
                <a:gd name="T37" fmla="*/ 83 h 83"/>
                <a:gd name="T38" fmla="*/ 0 w 291"/>
                <a:gd name="T39"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1" h="83">
                  <a:moveTo>
                    <a:pt x="0" y="72"/>
                  </a:moveTo>
                  <a:cubicBezTo>
                    <a:pt x="10" y="72"/>
                    <a:pt x="126" y="76"/>
                    <a:pt x="290" y="83"/>
                  </a:cubicBezTo>
                  <a:cubicBezTo>
                    <a:pt x="290" y="83"/>
                    <a:pt x="290" y="83"/>
                    <a:pt x="290" y="83"/>
                  </a:cubicBezTo>
                  <a:cubicBezTo>
                    <a:pt x="290" y="59"/>
                    <a:pt x="290" y="35"/>
                    <a:pt x="290" y="9"/>
                  </a:cubicBezTo>
                  <a:cubicBezTo>
                    <a:pt x="290" y="6"/>
                    <a:pt x="289" y="3"/>
                    <a:pt x="289" y="1"/>
                  </a:cubicBezTo>
                  <a:cubicBezTo>
                    <a:pt x="290" y="1"/>
                    <a:pt x="290" y="1"/>
                    <a:pt x="290" y="1"/>
                  </a:cubicBezTo>
                  <a:cubicBezTo>
                    <a:pt x="170" y="3"/>
                    <a:pt x="65" y="4"/>
                    <a:pt x="1" y="5"/>
                  </a:cubicBezTo>
                  <a:cubicBezTo>
                    <a:pt x="1" y="5"/>
                    <a:pt x="1" y="5"/>
                    <a:pt x="1" y="5"/>
                  </a:cubicBezTo>
                  <a:cubicBezTo>
                    <a:pt x="0" y="46"/>
                    <a:pt x="0" y="67"/>
                    <a:pt x="0" y="72"/>
                  </a:cubicBezTo>
                  <a:cubicBezTo>
                    <a:pt x="0" y="67"/>
                    <a:pt x="0" y="46"/>
                    <a:pt x="0" y="5"/>
                  </a:cubicBezTo>
                  <a:cubicBezTo>
                    <a:pt x="0" y="5"/>
                    <a:pt x="0" y="5"/>
                    <a:pt x="0" y="5"/>
                  </a:cubicBezTo>
                  <a:cubicBezTo>
                    <a:pt x="1" y="5"/>
                    <a:pt x="1" y="5"/>
                    <a:pt x="1" y="5"/>
                  </a:cubicBezTo>
                  <a:cubicBezTo>
                    <a:pt x="65" y="4"/>
                    <a:pt x="170" y="2"/>
                    <a:pt x="290" y="0"/>
                  </a:cubicBezTo>
                  <a:cubicBezTo>
                    <a:pt x="290" y="0"/>
                    <a:pt x="290" y="0"/>
                    <a:pt x="290" y="0"/>
                  </a:cubicBezTo>
                  <a:cubicBezTo>
                    <a:pt x="290" y="1"/>
                    <a:pt x="290" y="1"/>
                    <a:pt x="290" y="1"/>
                  </a:cubicBezTo>
                  <a:cubicBezTo>
                    <a:pt x="290" y="3"/>
                    <a:pt x="290" y="6"/>
                    <a:pt x="290" y="9"/>
                  </a:cubicBezTo>
                  <a:cubicBezTo>
                    <a:pt x="290" y="35"/>
                    <a:pt x="291" y="59"/>
                    <a:pt x="291" y="83"/>
                  </a:cubicBezTo>
                  <a:cubicBezTo>
                    <a:pt x="291" y="83"/>
                    <a:pt x="291" y="83"/>
                    <a:pt x="291" y="83"/>
                  </a:cubicBezTo>
                  <a:cubicBezTo>
                    <a:pt x="290" y="83"/>
                    <a:pt x="290" y="83"/>
                    <a:pt x="290" y="83"/>
                  </a:cubicBezTo>
                  <a:cubicBezTo>
                    <a:pt x="126" y="77"/>
                    <a:pt x="10" y="72"/>
                    <a:pt x="0" y="7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ṡḻídê">
              <a:extLst>
                <a:ext uri="{FF2B5EF4-FFF2-40B4-BE49-F238E27FC236}">
                  <a16:creationId xmlns:a16="http://schemas.microsoft.com/office/drawing/2014/main" id="{798F1A16-249E-4B56-B1C2-24F6027D33B1}"/>
                </a:ext>
              </a:extLst>
            </p:cNvPr>
            <p:cNvSpPr/>
            <p:nvPr/>
          </p:nvSpPr>
          <p:spPr bwMode="auto">
            <a:xfrm>
              <a:off x="7196138" y="3514725"/>
              <a:ext cx="138113" cy="141288"/>
            </a:xfrm>
            <a:custGeom>
              <a:avLst/>
              <a:gdLst>
                <a:gd name="T0" fmla="*/ 0 w 29"/>
                <a:gd name="T1" fmla="*/ 0 h 30"/>
                <a:gd name="T2" fmla="*/ 2 w 29"/>
                <a:gd name="T3" fmla="*/ 1 h 30"/>
                <a:gd name="T4" fmla="*/ 8 w 29"/>
                <a:gd name="T5" fmla="*/ 4 h 30"/>
                <a:gd name="T6" fmla="*/ 28 w 29"/>
                <a:gd name="T7" fmla="*/ 12 h 30"/>
                <a:gd name="T8" fmla="*/ 29 w 29"/>
                <a:gd name="T9" fmla="*/ 13 h 30"/>
                <a:gd name="T10" fmla="*/ 29 w 29"/>
                <a:gd name="T11" fmla="*/ 13 h 30"/>
                <a:gd name="T12" fmla="*/ 15 w 29"/>
                <a:gd name="T13" fmla="*/ 21 h 30"/>
                <a:gd name="T14" fmla="*/ 0 w 29"/>
                <a:gd name="T15" fmla="*/ 29 h 30"/>
                <a:gd name="T16" fmla="*/ 0 w 29"/>
                <a:gd name="T17" fmla="*/ 30 h 30"/>
                <a:gd name="T18" fmla="*/ 0 w 29"/>
                <a:gd name="T19" fmla="*/ 29 h 30"/>
                <a:gd name="T20" fmla="*/ 0 w 29"/>
                <a:gd name="T21" fmla="*/ 8 h 30"/>
                <a:gd name="T22" fmla="*/ 0 w 29"/>
                <a:gd name="T23" fmla="*/ 2 h 30"/>
                <a:gd name="T24" fmla="*/ 0 w 29"/>
                <a:gd name="T25" fmla="*/ 0 h 30"/>
                <a:gd name="T26" fmla="*/ 0 w 29"/>
                <a:gd name="T27" fmla="*/ 3 h 30"/>
                <a:gd name="T28" fmla="*/ 0 w 29"/>
                <a:gd name="T29" fmla="*/ 9 h 30"/>
                <a:gd name="T30" fmla="*/ 1 w 29"/>
                <a:gd name="T31" fmla="*/ 29 h 30"/>
                <a:gd name="T32" fmla="*/ 0 w 29"/>
                <a:gd name="T33" fmla="*/ 29 h 30"/>
                <a:gd name="T34" fmla="*/ 15 w 29"/>
                <a:gd name="T35" fmla="*/ 20 h 30"/>
                <a:gd name="T36" fmla="*/ 28 w 29"/>
                <a:gd name="T37" fmla="*/ 12 h 30"/>
                <a:gd name="T38" fmla="*/ 28 w 29"/>
                <a:gd name="T39" fmla="*/ 13 h 30"/>
                <a:gd name="T40" fmla="*/ 8 w 29"/>
                <a:gd name="T41" fmla="*/ 4 h 30"/>
                <a:gd name="T42" fmla="*/ 2 w 29"/>
                <a:gd name="T43" fmla="*/ 1 h 30"/>
                <a:gd name="T44" fmla="*/ 0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0" y="0"/>
                  </a:moveTo>
                  <a:cubicBezTo>
                    <a:pt x="0" y="0"/>
                    <a:pt x="1" y="1"/>
                    <a:pt x="2" y="1"/>
                  </a:cubicBezTo>
                  <a:cubicBezTo>
                    <a:pt x="4" y="2"/>
                    <a:pt x="6" y="3"/>
                    <a:pt x="8" y="4"/>
                  </a:cubicBezTo>
                  <a:cubicBezTo>
                    <a:pt x="14" y="6"/>
                    <a:pt x="21" y="9"/>
                    <a:pt x="28" y="12"/>
                  </a:cubicBezTo>
                  <a:cubicBezTo>
                    <a:pt x="29" y="13"/>
                    <a:pt x="29" y="13"/>
                    <a:pt x="29" y="13"/>
                  </a:cubicBezTo>
                  <a:cubicBezTo>
                    <a:pt x="29" y="13"/>
                    <a:pt x="29" y="13"/>
                    <a:pt x="29" y="13"/>
                  </a:cubicBezTo>
                  <a:cubicBezTo>
                    <a:pt x="24" y="15"/>
                    <a:pt x="20" y="18"/>
                    <a:pt x="15" y="21"/>
                  </a:cubicBezTo>
                  <a:cubicBezTo>
                    <a:pt x="10" y="24"/>
                    <a:pt x="5" y="27"/>
                    <a:pt x="0" y="29"/>
                  </a:cubicBezTo>
                  <a:cubicBezTo>
                    <a:pt x="0" y="30"/>
                    <a:pt x="0" y="30"/>
                    <a:pt x="0" y="30"/>
                  </a:cubicBezTo>
                  <a:cubicBezTo>
                    <a:pt x="0" y="29"/>
                    <a:pt x="0" y="29"/>
                    <a:pt x="0" y="29"/>
                  </a:cubicBezTo>
                  <a:cubicBezTo>
                    <a:pt x="0" y="21"/>
                    <a:pt x="0" y="14"/>
                    <a:pt x="0" y="8"/>
                  </a:cubicBezTo>
                  <a:cubicBezTo>
                    <a:pt x="0" y="6"/>
                    <a:pt x="0" y="4"/>
                    <a:pt x="0" y="2"/>
                  </a:cubicBezTo>
                  <a:cubicBezTo>
                    <a:pt x="0" y="1"/>
                    <a:pt x="0" y="0"/>
                    <a:pt x="0" y="0"/>
                  </a:cubicBezTo>
                  <a:cubicBezTo>
                    <a:pt x="0" y="0"/>
                    <a:pt x="0" y="1"/>
                    <a:pt x="0" y="3"/>
                  </a:cubicBezTo>
                  <a:cubicBezTo>
                    <a:pt x="0" y="4"/>
                    <a:pt x="0" y="6"/>
                    <a:pt x="0" y="9"/>
                  </a:cubicBezTo>
                  <a:cubicBezTo>
                    <a:pt x="0" y="14"/>
                    <a:pt x="0" y="21"/>
                    <a:pt x="1" y="29"/>
                  </a:cubicBezTo>
                  <a:cubicBezTo>
                    <a:pt x="0" y="29"/>
                    <a:pt x="0" y="29"/>
                    <a:pt x="0" y="29"/>
                  </a:cubicBezTo>
                  <a:cubicBezTo>
                    <a:pt x="5" y="26"/>
                    <a:pt x="10" y="23"/>
                    <a:pt x="15" y="20"/>
                  </a:cubicBezTo>
                  <a:cubicBezTo>
                    <a:pt x="20" y="17"/>
                    <a:pt x="24" y="15"/>
                    <a:pt x="28" y="12"/>
                  </a:cubicBezTo>
                  <a:cubicBezTo>
                    <a:pt x="28" y="13"/>
                    <a:pt x="28" y="13"/>
                    <a:pt x="28" y="13"/>
                  </a:cubicBezTo>
                  <a:cubicBezTo>
                    <a:pt x="20" y="10"/>
                    <a:pt x="14" y="7"/>
                    <a:pt x="8" y="4"/>
                  </a:cubicBezTo>
                  <a:cubicBezTo>
                    <a:pt x="6" y="3"/>
                    <a:pt x="4" y="2"/>
                    <a:pt x="2" y="1"/>
                  </a:cubicBezTo>
                  <a:cubicBezTo>
                    <a:pt x="1" y="1"/>
                    <a:pt x="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ïśļíḋè">
              <a:extLst>
                <a:ext uri="{FF2B5EF4-FFF2-40B4-BE49-F238E27FC236}">
                  <a16:creationId xmlns:a16="http://schemas.microsoft.com/office/drawing/2014/main" id="{B27AE909-8C6E-4016-93A1-411E5D854A8D}"/>
                </a:ext>
              </a:extLst>
            </p:cNvPr>
            <p:cNvSpPr/>
            <p:nvPr/>
          </p:nvSpPr>
          <p:spPr bwMode="auto">
            <a:xfrm>
              <a:off x="7818438" y="2887663"/>
              <a:ext cx="407988" cy="422275"/>
            </a:xfrm>
            <a:custGeom>
              <a:avLst/>
              <a:gdLst>
                <a:gd name="T0" fmla="*/ 65 w 86"/>
                <a:gd name="T1" fmla="*/ 36 h 89"/>
                <a:gd name="T2" fmla="*/ 50 w 86"/>
                <a:gd name="T3" fmla="*/ 51 h 89"/>
                <a:gd name="T4" fmla="*/ 15 w 86"/>
                <a:gd name="T5" fmla="*/ 0 h 89"/>
                <a:gd name="T6" fmla="*/ 0 w 86"/>
                <a:gd name="T7" fmla="*/ 7 h 89"/>
                <a:gd name="T8" fmla="*/ 50 w 86"/>
                <a:gd name="T9" fmla="*/ 81 h 89"/>
                <a:gd name="T10" fmla="*/ 86 w 86"/>
                <a:gd name="T11" fmla="*/ 52 h 89"/>
                <a:gd name="T12" fmla="*/ 65 w 86"/>
                <a:gd name="T13" fmla="*/ 36 h 89"/>
              </a:gdLst>
              <a:ahLst/>
              <a:cxnLst>
                <a:cxn ang="0">
                  <a:pos x="T0" y="T1"/>
                </a:cxn>
                <a:cxn ang="0">
                  <a:pos x="T2" y="T3"/>
                </a:cxn>
                <a:cxn ang="0">
                  <a:pos x="T4" y="T5"/>
                </a:cxn>
                <a:cxn ang="0">
                  <a:pos x="T6" y="T7"/>
                </a:cxn>
                <a:cxn ang="0">
                  <a:pos x="T8" y="T9"/>
                </a:cxn>
                <a:cxn ang="0">
                  <a:pos x="T10" y="T11"/>
                </a:cxn>
                <a:cxn ang="0">
                  <a:pos x="T12" y="T13"/>
                </a:cxn>
              </a:cxnLst>
              <a:rect l="0" t="0" r="r" b="b"/>
              <a:pathLst>
                <a:path w="86" h="89">
                  <a:moveTo>
                    <a:pt x="65" y="36"/>
                  </a:moveTo>
                  <a:cubicBezTo>
                    <a:pt x="63" y="37"/>
                    <a:pt x="50" y="51"/>
                    <a:pt x="50" y="51"/>
                  </a:cubicBezTo>
                  <a:cubicBezTo>
                    <a:pt x="15" y="0"/>
                    <a:pt x="15" y="0"/>
                    <a:pt x="15" y="0"/>
                  </a:cubicBezTo>
                  <a:cubicBezTo>
                    <a:pt x="0" y="7"/>
                    <a:pt x="0" y="7"/>
                    <a:pt x="0" y="7"/>
                  </a:cubicBezTo>
                  <a:cubicBezTo>
                    <a:pt x="0" y="7"/>
                    <a:pt x="37" y="89"/>
                    <a:pt x="50" y="81"/>
                  </a:cubicBezTo>
                  <a:cubicBezTo>
                    <a:pt x="70" y="69"/>
                    <a:pt x="86" y="52"/>
                    <a:pt x="86" y="52"/>
                  </a:cubicBezTo>
                  <a:cubicBezTo>
                    <a:pt x="65" y="36"/>
                    <a:pt x="65" y="36"/>
                    <a:pt x="65" y="36"/>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ïş1ïḑè">
              <a:extLst>
                <a:ext uri="{FF2B5EF4-FFF2-40B4-BE49-F238E27FC236}">
                  <a16:creationId xmlns:a16="http://schemas.microsoft.com/office/drawing/2014/main" id="{1274CAC6-3B6F-40CB-8A21-91EC1954DDAB}"/>
                </a:ext>
              </a:extLst>
            </p:cNvPr>
            <p:cNvSpPr/>
            <p:nvPr/>
          </p:nvSpPr>
          <p:spPr bwMode="auto">
            <a:xfrm>
              <a:off x="7661276" y="5010150"/>
              <a:ext cx="384175" cy="104775"/>
            </a:xfrm>
            <a:custGeom>
              <a:avLst/>
              <a:gdLst>
                <a:gd name="T0" fmla="*/ 0 w 81"/>
                <a:gd name="T1" fmla="*/ 17 h 22"/>
                <a:gd name="T2" fmla="*/ 65 w 81"/>
                <a:gd name="T3" fmla="*/ 0 h 22"/>
                <a:gd name="T4" fmla="*/ 81 w 81"/>
                <a:gd name="T5" fmla="*/ 9 h 22"/>
                <a:gd name="T6" fmla="*/ 81 w 81"/>
                <a:gd name="T7" fmla="*/ 22 h 22"/>
                <a:gd name="T8" fmla="*/ 1 w 81"/>
                <a:gd name="T9" fmla="*/ 22 h 22"/>
                <a:gd name="T10" fmla="*/ 0 w 81"/>
                <a:gd name="T11" fmla="*/ 17 h 22"/>
              </a:gdLst>
              <a:ahLst/>
              <a:cxnLst>
                <a:cxn ang="0">
                  <a:pos x="T0" y="T1"/>
                </a:cxn>
                <a:cxn ang="0">
                  <a:pos x="T2" y="T3"/>
                </a:cxn>
                <a:cxn ang="0">
                  <a:pos x="T4" y="T5"/>
                </a:cxn>
                <a:cxn ang="0">
                  <a:pos x="T6" y="T7"/>
                </a:cxn>
                <a:cxn ang="0">
                  <a:pos x="T8" y="T9"/>
                </a:cxn>
                <a:cxn ang="0">
                  <a:pos x="T10" y="T11"/>
                </a:cxn>
              </a:cxnLst>
              <a:rect l="0" t="0" r="r" b="b"/>
              <a:pathLst>
                <a:path w="81" h="22">
                  <a:moveTo>
                    <a:pt x="0" y="17"/>
                  </a:moveTo>
                  <a:cubicBezTo>
                    <a:pt x="0" y="17"/>
                    <a:pt x="47" y="13"/>
                    <a:pt x="65" y="0"/>
                  </a:cubicBezTo>
                  <a:cubicBezTo>
                    <a:pt x="81" y="9"/>
                    <a:pt x="81" y="9"/>
                    <a:pt x="81" y="9"/>
                  </a:cubicBezTo>
                  <a:cubicBezTo>
                    <a:pt x="81" y="22"/>
                    <a:pt x="81" y="22"/>
                    <a:pt x="81" y="22"/>
                  </a:cubicBezTo>
                  <a:cubicBezTo>
                    <a:pt x="1" y="22"/>
                    <a:pt x="1" y="22"/>
                    <a:pt x="1" y="22"/>
                  </a:cubicBezTo>
                  <a:lnTo>
                    <a:pt x="0" y="17"/>
                  </a:lnTo>
                  <a:close/>
                </a:path>
              </a:pathLst>
            </a:custGeom>
            <a:solidFill>
              <a:srgbClr val="D8E6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í$ḷïdè">
              <a:extLst>
                <a:ext uri="{FF2B5EF4-FFF2-40B4-BE49-F238E27FC236}">
                  <a16:creationId xmlns:a16="http://schemas.microsoft.com/office/drawing/2014/main" id="{352BDC4D-051B-4D04-8F63-CBB9573D13A8}"/>
                </a:ext>
              </a:extLst>
            </p:cNvPr>
            <p:cNvSpPr/>
            <p:nvPr/>
          </p:nvSpPr>
          <p:spPr bwMode="auto">
            <a:xfrm>
              <a:off x="7661276" y="5105400"/>
              <a:ext cx="388938" cy="4763"/>
            </a:xfrm>
            <a:custGeom>
              <a:avLst/>
              <a:gdLst>
                <a:gd name="T0" fmla="*/ 82 w 82"/>
                <a:gd name="T1" fmla="*/ 1 h 1"/>
                <a:gd name="T2" fmla="*/ 81 w 82"/>
                <a:gd name="T3" fmla="*/ 1 h 1"/>
                <a:gd name="T4" fmla="*/ 79 w 82"/>
                <a:gd name="T5" fmla="*/ 1 h 1"/>
                <a:gd name="T6" fmla="*/ 70 w 82"/>
                <a:gd name="T7" fmla="*/ 1 h 1"/>
                <a:gd name="T8" fmla="*/ 41 w 82"/>
                <a:gd name="T9" fmla="*/ 1 h 1"/>
                <a:gd name="T10" fmla="*/ 12 w 82"/>
                <a:gd name="T11" fmla="*/ 1 h 1"/>
                <a:gd name="T12" fmla="*/ 3 w 82"/>
                <a:gd name="T13" fmla="*/ 1 h 1"/>
                <a:gd name="T14" fmla="*/ 1 w 82"/>
                <a:gd name="T15" fmla="*/ 1 h 1"/>
                <a:gd name="T16" fmla="*/ 0 w 82"/>
                <a:gd name="T17" fmla="*/ 1 h 1"/>
                <a:gd name="T18" fmla="*/ 1 w 82"/>
                <a:gd name="T19" fmla="*/ 1 h 1"/>
                <a:gd name="T20" fmla="*/ 3 w 82"/>
                <a:gd name="T21" fmla="*/ 1 h 1"/>
                <a:gd name="T22" fmla="*/ 12 w 82"/>
                <a:gd name="T23" fmla="*/ 0 h 1"/>
                <a:gd name="T24" fmla="*/ 41 w 82"/>
                <a:gd name="T25" fmla="*/ 0 h 1"/>
                <a:gd name="T26" fmla="*/ 70 w 82"/>
                <a:gd name="T27" fmla="*/ 0 h 1"/>
                <a:gd name="T28" fmla="*/ 79 w 82"/>
                <a:gd name="T29" fmla="*/ 1 h 1"/>
                <a:gd name="T30" fmla="*/ 81 w 82"/>
                <a:gd name="T31" fmla="*/ 1 h 1"/>
                <a:gd name="T32" fmla="*/ 82 w 82"/>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1">
                  <a:moveTo>
                    <a:pt x="82" y="1"/>
                  </a:moveTo>
                  <a:cubicBezTo>
                    <a:pt x="82" y="1"/>
                    <a:pt x="82" y="1"/>
                    <a:pt x="81" y="1"/>
                  </a:cubicBezTo>
                  <a:cubicBezTo>
                    <a:pt x="80" y="1"/>
                    <a:pt x="80" y="1"/>
                    <a:pt x="79" y="1"/>
                  </a:cubicBezTo>
                  <a:cubicBezTo>
                    <a:pt x="76" y="1"/>
                    <a:pt x="73" y="1"/>
                    <a:pt x="70" y="1"/>
                  </a:cubicBezTo>
                  <a:cubicBezTo>
                    <a:pt x="62" y="1"/>
                    <a:pt x="52" y="1"/>
                    <a:pt x="41" y="1"/>
                  </a:cubicBezTo>
                  <a:cubicBezTo>
                    <a:pt x="30" y="1"/>
                    <a:pt x="20" y="1"/>
                    <a:pt x="12" y="1"/>
                  </a:cubicBezTo>
                  <a:cubicBezTo>
                    <a:pt x="9" y="1"/>
                    <a:pt x="6" y="1"/>
                    <a:pt x="3" y="1"/>
                  </a:cubicBezTo>
                  <a:cubicBezTo>
                    <a:pt x="2" y="1"/>
                    <a:pt x="1" y="1"/>
                    <a:pt x="1" y="1"/>
                  </a:cubicBezTo>
                  <a:cubicBezTo>
                    <a:pt x="0" y="1"/>
                    <a:pt x="0" y="1"/>
                    <a:pt x="0" y="1"/>
                  </a:cubicBezTo>
                  <a:cubicBezTo>
                    <a:pt x="0" y="1"/>
                    <a:pt x="0" y="1"/>
                    <a:pt x="1" y="1"/>
                  </a:cubicBezTo>
                  <a:cubicBezTo>
                    <a:pt x="1" y="1"/>
                    <a:pt x="2" y="1"/>
                    <a:pt x="3" y="1"/>
                  </a:cubicBezTo>
                  <a:cubicBezTo>
                    <a:pt x="6" y="1"/>
                    <a:pt x="9" y="0"/>
                    <a:pt x="12" y="0"/>
                  </a:cubicBezTo>
                  <a:cubicBezTo>
                    <a:pt x="19" y="0"/>
                    <a:pt x="30" y="0"/>
                    <a:pt x="41" y="0"/>
                  </a:cubicBezTo>
                  <a:cubicBezTo>
                    <a:pt x="52" y="0"/>
                    <a:pt x="63" y="0"/>
                    <a:pt x="70" y="0"/>
                  </a:cubicBezTo>
                  <a:cubicBezTo>
                    <a:pt x="73" y="0"/>
                    <a:pt x="76" y="0"/>
                    <a:pt x="79" y="1"/>
                  </a:cubicBezTo>
                  <a:cubicBezTo>
                    <a:pt x="80" y="1"/>
                    <a:pt x="80" y="1"/>
                    <a:pt x="81" y="1"/>
                  </a:cubicBezTo>
                  <a:cubicBezTo>
                    <a:pt x="82" y="1"/>
                    <a:pt x="82" y="1"/>
                    <a:pt x="82"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ṣlïḑe">
              <a:extLst>
                <a:ext uri="{FF2B5EF4-FFF2-40B4-BE49-F238E27FC236}">
                  <a16:creationId xmlns:a16="http://schemas.microsoft.com/office/drawing/2014/main" id="{F4AC4293-85B6-4FC5-A0AE-0BD2A6186ADC}"/>
                </a:ext>
              </a:extLst>
            </p:cNvPr>
            <p:cNvSpPr/>
            <p:nvPr/>
          </p:nvSpPr>
          <p:spPr bwMode="auto">
            <a:xfrm>
              <a:off x="7937501" y="5076825"/>
              <a:ext cx="61913" cy="9525"/>
            </a:xfrm>
            <a:custGeom>
              <a:avLst/>
              <a:gdLst>
                <a:gd name="T0" fmla="*/ 13 w 13"/>
                <a:gd name="T1" fmla="*/ 0 h 2"/>
                <a:gd name="T2" fmla="*/ 6 w 13"/>
                <a:gd name="T3" fmla="*/ 1 h 2"/>
                <a:gd name="T4" fmla="*/ 0 w 13"/>
                <a:gd name="T5" fmla="*/ 2 h 2"/>
                <a:gd name="T6" fmla="*/ 6 w 13"/>
                <a:gd name="T7" fmla="*/ 1 h 2"/>
                <a:gd name="T8" fmla="*/ 13 w 13"/>
                <a:gd name="T9" fmla="*/ 0 h 2"/>
              </a:gdLst>
              <a:ahLst/>
              <a:cxnLst>
                <a:cxn ang="0">
                  <a:pos x="T0" y="T1"/>
                </a:cxn>
                <a:cxn ang="0">
                  <a:pos x="T2" y="T3"/>
                </a:cxn>
                <a:cxn ang="0">
                  <a:pos x="T4" y="T5"/>
                </a:cxn>
                <a:cxn ang="0">
                  <a:pos x="T6" y="T7"/>
                </a:cxn>
                <a:cxn ang="0">
                  <a:pos x="T8" y="T9"/>
                </a:cxn>
              </a:cxnLst>
              <a:rect l="0" t="0" r="r" b="b"/>
              <a:pathLst>
                <a:path w="13" h="2">
                  <a:moveTo>
                    <a:pt x="13" y="0"/>
                  </a:moveTo>
                  <a:cubicBezTo>
                    <a:pt x="13" y="0"/>
                    <a:pt x="10" y="1"/>
                    <a:pt x="6" y="1"/>
                  </a:cubicBezTo>
                  <a:cubicBezTo>
                    <a:pt x="3" y="2"/>
                    <a:pt x="0" y="2"/>
                    <a:pt x="0" y="2"/>
                  </a:cubicBezTo>
                  <a:cubicBezTo>
                    <a:pt x="0" y="2"/>
                    <a:pt x="3" y="1"/>
                    <a:pt x="6" y="1"/>
                  </a:cubicBezTo>
                  <a:cubicBezTo>
                    <a:pt x="10" y="0"/>
                    <a:pt x="13" y="0"/>
                    <a:pt x="13"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îṥḷíḑe">
              <a:extLst>
                <a:ext uri="{FF2B5EF4-FFF2-40B4-BE49-F238E27FC236}">
                  <a16:creationId xmlns:a16="http://schemas.microsoft.com/office/drawing/2014/main" id="{643E4158-82FC-4C2A-99AB-B7B4DEF5FE5C}"/>
                </a:ext>
              </a:extLst>
            </p:cNvPr>
            <p:cNvSpPr/>
            <p:nvPr/>
          </p:nvSpPr>
          <p:spPr bwMode="auto">
            <a:xfrm>
              <a:off x="7851776" y="5057775"/>
              <a:ext cx="19050" cy="33338"/>
            </a:xfrm>
            <a:custGeom>
              <a:avLst/>
              <a:gdLst>
                <a:gd name="T0" fmla="*/ 4 w 4"/>
                <a:gd name="T1" fmla="*/ 7 h 7"/>
                <a:gd name="T2" fmla="*/ 2 w 4"/>
                <a:gd name="T3" fmla="*/ 3 h 7"/>
                <a:gd name="T4" fmla="*/ 0 w 4"/>
                <a:gd name="T5" fmla="*/ 0 h 7"/>
                <a:gd name="T6" fmla="*/ 2 w 4"/>
                <a:gd name="T7" fmla="*/ 3 h 7"/>
                <a:gd name="T8" fmla="*/ 4 w 4"/>
                <a:gd name="T9" fmla="*/ 7 h 7"/>
              </a:gdLst>
              <a:ahLst/>
              <a:cxnLst>
                <a:cxn ang="0">
                  <a:pos x="T0" y="T1"/>
                </a:cxn>
                <a:cxn ang="0">
                  <a:pos x="T2" y="T3"/>
                </a:cxn>
                <a:cxn ang="0">
                  <a:pos x="T4" y="T5"/>
                </a:cxn>
                <a:cxn ang="0">
                  <a:pos x="T6" y="T7"/>
                </a:cxn>
                <a:cxn ang="0">
                  <a:pos x="T8" y="T9"/>
                </a:cxn>
              </a:cxnLst>
              <a:rect l="0" t="0" r="r" b="b"/>
              <a:pathLst>
                <a:path w="4" h="7">
                  <a:moveTo>
                    <a:pt x="4" y="7"/>
                  </a:moveTo>
                  <a:cubicBezTo>
                    <a:pt x="4" y="7"/>
                    <a:pt x="3" y="5"/>
                    <a:pt x="2" y="3"/>
                  </a:cubicBezTo>
                  <a:cubicBezTo>
                    <a:pt x="1" y="2"/>
                    <a:pt x="0" y="0"/>
                    <a:pt x="0" y="0"/>
                  </a:cubicBezTo>
                  <a:cubicBezTo>
                    <a:pt x="0" y="0"/>
                    <a:pt x="1" y="1"/>
                    <a:pt x="2" y="3"/>
                  </a:cubicBezTo>
                  <a:cubicBezTo>
                    <a:pt x="4" y="5"/>
                    <a:pt x="4" y="7"/>
                    <a:pt x="4"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ṥḷîḍé">
              <a:extLst>
                <a:ext uri="{FF2B5EF4-FFF2-40B4-BE49-F238E27FC236}">
                  <a16:creationId xmlns:a16="http://schemas.microsoft.com/office/drawing/2014/main" id="{A154CA23-13E0-4295-B196-2FFA29FBC541}"/>
                </a:ext>
              </a:extLst>
            </p:cNvPr>
            <p:cNvSpPr/>
            <p:nvPr/>
          </p:nvSpPr>
          <p:spPr bwMode="auto">
            <a:xfrm>
              <a:off x="7875588" y="5048250"/>
              <a:ext cx="14288" cy="38100"/>
            </a:xfrm>
            <a:custGeom>
              <a:avLst/>
              <a:gdLst>
                <a:gd name="T0" fmla="*/ 3 w 3"/>
                <a:gd name="T1" fmla="*/ 8 h 8"/>
                <a:gd name="T2" fmla="*/ 1 w 3"/>
                <a:gd name="T3" fmla="*/ 4 h 8"/>
                <a:gd name="T4" fmla="*/ 0 w 3"/>
                <a:gd name="T5" fmla="*/ 0 h 8"/>
                <a:gd name="T6" fmla="*/ 2 w 3"/>
                <a:gd name="T7" fmla="*/ 4 h 8"/>
                <a:gd name="T8" fmla="*/ 3 w 3"/>
                <a:gd name="T9" fmla="*/ 8 h 8"/>
              </a:gdLst>
              <a:ahLst/>
              <a:cxnLst>
                <a:cxn ang="0">
                  <a:pos x="T0" y="T1"/>
                </a:cxn>
                <a:cxn ang="0">
                  <a:pos x="T2" y="T3"/>
                </a:cxn>
                <a:cxn ang="0">
                  <a:pos x="T4" y="T5"/>
                </a:cxn>
                <a:cxn ang="0">
                  <a:pos x="T6" y="T7"/>
                </a:cxn>
                <a:cxn ang="0">
                  <a:pos x="T8" y="T9"/>
                </a:cxn>
              </a:cxnLst>
              <a:rect l="0" t="0" r="r" b="b"/>
              <a:pathLst>
                <a:path w="3" h="8">
                  <a:moveTo>
                    <a:pt x="3" y="8"/>
                  </a:moveTo>
                  <a:cubicBezTo>
                    <a:pt x="3" y="8"/>
                    <a:pt x="2" y="6"/>
                    <a:pt x="1" y="4"/>
                  </a:cubicBezTo>
                  <a:cubicBezTo>
                    <a:pt x="0" y="2"/>
                    <a:pt x="0" y="0"/>
                    <a:pt x="0" y="0"/>
                  </a:cubicBezTo>
                  <a:cubicBezTo>
                    <a:pt x="0" y="0"/>
                    <a:pt x="1" y="2"/>
                    <a:pt x="2" y="4"/>
                  </a:cubicBezTo>
                  <a:cubicBezTo>
                    <a:pt x="3" y="6"/>
                    <a:pt x="3" y="8"/>
                    <a:pt x="3" y="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íṧļïḓé">
              <a:extLst>
                <a:ext uri="{FF2B5EF4-FFF2-40B4-BE49-F238E27FC236}">
                  <a16:creationId xmlns:a16="http://schemas.microsoft.com/office/drawing/2014/main" id="{018C92E6-F8BA-4F78-9C0E-2F83A20D57EB}"/>
                </a:ext>
              </a:extLst>
            </p:cNvPr>
            <p:cNvSpPr/>
            <p:nvPr/>
          </p:nvSpPr>
          <p:spPr bwMode="auto">
            <a:xfrm>
              <a:off x="7894638" y="5043488"/>
              <a:ext cx="23813" cy="33338"/>
            </a:xfrm>
            <a:custGeom>
              <a:avLst/>
              <a:gdLst>
                <a:gd name="T0" fmla="*/ 5 w 5"/>
                <a:gd name="T1" fmla="*/ 7 h 7"/>
                <a:gd name="T2" fmla="*/ 2 w 5"/>
                <a:gd name="T3" fmla="*/ 4 h 7"/>
                <a:gd name="T4" fmla="*/ 1 w 5"/>
                <a:gd name="T5" fmla="*/ 0 h 7"/>
                <a:gd name="T6" fmla="*/ 3 w 5"/>
                <a:gd name="T7" fmla="*/ 3 h 7"/>
                <a:gd name="T8" fmla="*/ 5 w 5"/>
                <a:gd name="T9" fmla="*/ 7 h 7"/>
              </a:gdLst>
              <a:ahLst/>
              <a:cxnLst>
                <a:cxn ang="0">
                  <a:pos x="T0" y="T1"/>
                </a:cxn>
                <a:cxn ang="0">
                  <a:pos x="T2" y="T3"/>
                </a:cxn>
                <a:cxn ang="0">
                  <a:pos x="T4" y="T5"/>
                </a:cxn>
                <a:cxn ang="0">
                  <a:pos x="T6" y="T7"/>
                </a:cxn>
                <a:cxn ang="0">
                  <a:pos x="T8" y="T9"/>
                </a:cxn>
              </a:cxnLst>
              <a:rect l="0" t="0" r="r" b="b"/>
              <a:pathLst>
                <a:path w="5" h="7">
                  <a:moveTo>
                    <a:pt x="5" y="7"/>
                  </a:moveTo>
                  <a:cubicBezTo>
                    <a:pt x="4" y="7"/>
                    <a:pt x="3" y="6"/>
                    <a:pt x="2" y="4"/>
                  </a:cubicBezTo>
                  <a:cubicBezTo>
                    <a:pt x="1" y="2"/>
                    <a:pt x="0" y="0"/>
                    <a:pt x="1" y="0"/>
                  </a:cubicBezTo>
                  <a:cubicBezTo>
                    <a:pt x="1" y="0"/>
                    <a:pt x="2" y="1"/>
                    <a:pt x="3" y="3"/>
                  </a:cubicBezTo>
                  <a:cubicBezTo>
                    <a:pt x="4" y="5"/>
                    <a:pt x="5" y="7"/>
                    <a:pt x="5" y="7"/>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í$1ídê">
              <a:extLst>
                <a:ext uri="{FF2B5EF4-FFF2-40B4-BE49-F238E27FC236}">
                  <a16:creationId xmlns:a16="http://schemas.microsoft.com/office/drawing/2014/main" id="{32ED41F0-85EB-4789-A324-66C66FD7BDF3}"/>
                </a:ext>
              </a:extLst>
            </p:cNvPr>
            <p:cNvSpPr/>
            <p:nvPr/>
          </p:nvSpPr>
          <p:spPr bwMode="auto">
            <a:xfrm>
              <a:off x="7866063" y="4948238"/>
              <a:ext cx="57150" cy="100013"/>
            </a:xfrm>
            <a:custGeom>
              <a:avLst/>
              <a:gdLst>
                <a:gd name="T0" fmla="*/ 12 w 12"/>
                <a:gd name="T1" fmla="*/ 21 h 21"/>
                <a:gd name="T2" fmla="*/ 10 w 12"/>
                <a:gd name="T3" fmla="*/ 18 h 21"/>
                <a:gd name="T4" fmla="*/ 7 w 12"/>
                <a:gd name="T5" fmla="*/ 11 h 21"/>
                <a:gd name="T6" fmla="*/ 7 w 12"/>
                <a:gd name="T7" fmla="*/ 6 h 21"/>
                <a:gd name="T8" fmla="*/ 7 w 12"/>
                <a:gd name="T9" fmla="*/ 3 h 21"/>
                <a:gd name="T10" fmla="*/ 7 w 12"/>
                <a:gd name="T11" fmla="*/ 1 h 21"/>
                <a:gd name="T12" fmla="*/ 9 w 12"/>
                <a:gd name="T13" fmla="*/ 1 h 21"/>
                <a:gd name="T14" fmla="*/ 12 w 12"/>
                <a:gd name="T15" fmla="*/ 15 h 21"/>
                <a:gd name="T16" fmla="*/ 12 w 12"/>
                <a:gd name="T17" fmla="*/ 18 h 21"/>
                <a:gd name="T18" fmla="*/ 10 w 12"/>
                <a:gd name="T19" fmla="*/ 19 h 21"/>
                <a:gd name="T20" fmla="*/ 7 w 12"/>
                <a:gd name="T21" fmla="*/ 18 h 21"/>
                <a:gd name="T22" fmla="*/ 6 w 12"/>
                <a:gd name="T23" fmla="*/ 16 h 21"/>
                <a:gd name="T24" fmla="*/ 0 w 12"/>
                <a:gd name="T25" fmla="*/ 9 h 21"/>
                <a:gd name="T26" fmla="*/ 0 w 12"/>
                <a:gd name="T27" fmla="*/ 8 h 21"/>
                <a:gd name="T28" fmla="*/ 1 w 12"/>
                <a:gd name="T29" fmla="*/ 8 h 21"/>
                <a:gd name="T30" fmla="*/ 10 w 12"/>
                <a:gd name="T31" fmla="*/ 15 h 21"/>
                <a:gd name="T32" fmla="*/ 11 w 12"/>
                <a:gd name="T33" fmla="*/ 20 h 21"/>
                <a:gd name="T34" fmla="*/ 9 w 12"/>
                <a:gd name="T35" fmla="*/ 16 h 21"/>
                <a:gd name="T36" fmla="*/ 0 w 12"/>
                <a:gd name="T37" fmla="*/ 9 h 21"/>
                <a:gd name="T38" fmla="*/ 1 w 12"/>
                <a:gd name="T39" fmla="*/ 8 h 21"/>
                <a:gd name="T40" fmla="*/ 6 w 12"/>
                <a:gd name="T41" fmla="*/ 16 h 21"/>
                <a:gd name="T42" fmla="*/ 10 w 12"/>
                <a:gd name="T43" fmla="*/ 19 h 21"/>
                <a:gd name="T44" fmla="*/ 11 w 12"/>
                <a:gd name="T45" fmla="*/ 17 h 21"/>
                <a:gd name="T46" fmla="*/ 11 w 12"/>
                <a:gd name="T47" fmla="*/ 15 h 21"/>
                <a:gd name="T48" fmla="*/ 9 w 12"/>
                <a:gd name="T49" fmla="*/ 2 h 21"/>
                <a:gd name="T50" fmla="*/ 7 w 12"/>
                <a:gd name="T51" fmla="*/ 3 h 21"/>
                <a:gd name="T52" fmla="*/ 7 w 12"/>
                <a:gd name="T53" fmla="*/ 6 h 21"/>
                <a:gd name="T54" fmla="*/ 8 w 12"/>
                <a:gd name="T55" fmla="*/ 11 h 21"/>
                <a:gd name="T56" fmla="*/ 12 w 12"/>
                <a:gd name="T5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21">
                  <a:moveTo>
                    <a:pt x="12" y="21"/>
                  </a:moveTo>
                  <a:cubicBezTo>
                    <a:pt x="12" y="21"/>
                    <a:pt x="11" y="20"/>
                    <a:pt x="10" y="18"/>
                  </a:cubicBezTo>
                  <a:cubicBezTo>
                    <a:pt x="9" y="17"/>
                    <a:pt x="8" y="14"/>
                    <a:pt x="7" y="11"/>
                  </a:cubicBezTo>
                  <a:cubicBezTo>
                    <a:pt x="7" y="10"/>
                    <a:pt x="7" y="8"/>
                    <a:pt x="7" y="6"/>
                  </a:cubicBezTo>
                  <a:cubicBezTo>
                    <a:pt x="7" y="5"/>
                    <a:pt x="7" y="4"/>
                    <a:pt x="7" y="3"/>
                  </a:cubicBezTo>
                  <a:cubicBezTo>
                    <a:pt x="7" y="2"/>
                    <a:pt x="7" y="2"/>
                    <a:pt x="7" y="1"/>
                  </a:cubicBezTo>
                  <a:cubicBezTo>
                    <a:pt x="7" y="1"/>
                    <a:pt x="9" y="0"/>
                    <a:pt x="9" y="1"/>
                  </a:cubicBezTo>
                  <a:cubicBezTo>
                    <a:pt x="11" y="5"/>
                    <a:pt x="12" y="10"/>
                    <a:pt x="12" y="15"/>
                  </a:cubicBezTo>
                  <a:cubicBezTo>
                    <a:pt x="12" y="16"/>
                    <a:pt x="12" y="17"/>
                    <a:pt x="12" y="18"/>
                  </a:cubicBezTo>
                  <a:cubicBezTo>
                    <a:pt x="12" y="18"/>
                    <a:pt x="11" y="20"/>
                    <a:pt x="10" y="19"/>
                  </a:cubicBezTo>
                  <a:cubicBezTo>
                    <a:pt x="9" y="19"/>
                    <a:pt x="8" y="19"/>
                    <a:pt x="7" y="18"/>
                  </a:cubicBezTo>
                  <a:cubicBezTo>
                    <a:pt x="7" y="18"/>
                    <a:pt x="6" y="17"/>
                    <a:pt x="6" y="16"/>
                  </a:cubicBezTo>
                  <a:cubicBezTo>
                    <a:pt x="3" y="14"/>
                    <a:pt x="2" y="11"/>
                    <a:pt x="0" y="9"/>
                  </a:cubicBezTo>
                  <a:cubicBezTo>
                    <a:pt x="0" y="8"/>
                    <a:pt x="0" y="8"/>
                    <a:pt x="0" y="8"/>
                  </a:cubicBezTo>
                  <a:cubicBezTo>
                    <a:pt x="1" y="8"/>
                    <a:pt x="1" y="8"/>
                    <a:pt x="1" y="8"/>
                  </a:cubicBezTo>
                  <a:cubicBezTo>
                    <a:pt x="6" y="10"/>
                    <a:pt x="8" y="13"/>
                    <a:pt x="10" y="15"/>
                  </a:cubicBezTo>
                  <a:cubicBezTo>
                    <a:pt x="11" y="18"/>
                    <a:pt x="11" y="20"/>
                    <a:pt x="11" y="20"/>
                  </a:cubicBezTo>
                  <a:cubicBezTo>
                    <a:pt x="11" y="20"/>
                    <a:pt x="11" y="18"/>
                    <a:pt x="9" y="16"/>
                  </a:cubicBezTo>
                  <a:cubicBezTo>
                    <a:pt x="8" y="13"/>
                    <a:pt x="5" y="10"/>
                    <a:pt x="0" y="9"/>
                  </a:cubicBezTo>
                  <a:cubicBezTo>
                    <a:pt x="1" y="8"/>
                    <a:pt x="1" y="8"/>
                    <a:pt x="1" y="8"/>
                  </a:cubicBezTo>
                  <a:cubicBezTo>
                    <a:pt x="2" y="11"/>
                    <a:pt x="4" y="13"/>
                    <a:pt x="6" y="16"/>
                  </a:cubicBezTo>
                  <a:cubicBezTo>
                    <a:pt x="7" y="17"/>
                    <a:pt x="8" y="18"/>
                    <a:pt x="10" y="19"/>
                  </a:cubicBezTo>
                  <a:cubicBezTo>
                    <a:pt x="10" y="19"/>
                    <a:pt x="11" y="18"/>
                    <a:pt x="11" y="17"/>
                  </a:cubicBezTo>
                  <a:cubicBezTo>
                    <a:pt x="11" y="17"/>
                    <a:pt x="11" y="16"/>
                    <a:pt x="11" y="15"/>
                  </a:cubicBezTo>
                  <a:cubicBezTo>
                    <a:pt x="11" y="10"/>
                    <a:pt x="10" y="5"/>
                    <a:pt x="9" y="2"/>
                  </a:cubicBezTo>
                  <a:cubicBezTo>
                    <a:pt x="8" y="1"/>
                    <a:pt x="7" y="2"/>
                    <a:pt x="7" y="3"/>
                  </a:cubicBezTo>
                  <a:cubicBezTo>
                    <a:pt x="7" y="4"/>
                    <a:pt x="7" y="5"/>
                    <a:pt x="7" y="6"/>
                  </a:cubicBezTo>
                  <a:cubicBezTo>
                    <a:pt x="7" y="8"/>
                    <a:pt x="8" y="10"/>
                    <a:pt x="8" y="11"/>
                  </a:cubicBezTo>
                  <a:cubicBezTo>
                    <a:pt x="9" y="17"/>
                    <a:pt x="12" y="21"/>
                    <a:pt x="12" y="2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îšľíḓè">
              <a:extLst>
                <a:ext uri="{FF2B5EF4-FFF2-40B4-BE49-F238E27FC236}">
                  <a16:creationId xmlns:a16="http://schemas.microsoft.com/office/drawing/2014/main" id="{F9D7C042-B4FA-4EF3-B707-BE4CA24F7AE1}"/>
                </a:ext>
              </a:extLst>
            </p:cNvPr>
            <p:cNvSpPr/>
            <p:nvPr/>
          </p:nvSpPr>
          <p:spPr bwMode="auto">
            <a:xfrm>
              <a:off x="7923213" y="3395663"/>
              <a:ext cx="938213" cy="1681163"/>
            </a:xfrm>
            <a:custGeom>
              <a:avLst/>
              <a:gdLst>
                <a:gd name="T0" fmla="*/ 73 w 198"/>
                <a:gd name="T1" fmla="*/ 13 h 354"/>
                <a:gd name="T2" fmla="*/ 43 w 198"/>
                <a:gd name="T3" fmla="*/ 176 h 354"/>
                <a:gd name="T4" fmla="*/ 0 w 198"/>
                <a:gd name="T5" fmla="*/ 340 h 354"/>
                <a:gd name="T6" fmla="*/ 6 w 198"/>
                <a:gd name="T7" fmla="*/ 345 h 354"/>
                <a:gd name="T8" fmla="*/ 34 w 198"/>
                <a:gd name="T9" fmla="*/ 351 h 354"/>
                <a:gd name="T10" fmla="*/ 95 w 198"/>
                <a:gd name="T11" fmla="*/ 145 h 354"/>
                <a:gd name="T12" fmla="*/ 118 w 198"/>
                <a:gd name="T13" fmla="*/ 39 h 354"/>
                <a:gd name="T14" fmla="*/ 112 w 198"/>
                <a:gd name="T15" fmla="*/ 349 h 354"/>
                <a:gd name="T16" fmla="*/ 146 w 198"/>
                <a:gd name="T17" fmla="*/ 354 h 354"/>
                <a:gd name="T18" fmla="*/ 150 w 198"/>
                <a:gd name="T19" fmla="*/ 0 h 354"/>
                <a:gd name="T20" fmla="*/ 73 w 198"/>
                <a:gd name="T21" fmla="*/ 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354">
                  <a:moveTo>
                    <a:pt x="73" y="13"/>
                  </a:moveTo>
                  <a:cubicBezTo>
                    <a:pt x="73" y="13"/>
                    <a:pt x="54" y="134"/>
                    <a:pt x="43" y="176"/>
                  </a:cubicBezTo>
                  <a:cubicBezTo>
                    <a:pt x="36" y="204"/>
                    <a:pt x="0" y="340"/>
                    <a:pt x="0" y="340"/>
                  </a:cubicBezTo>
                  <a:cubicBezTo>
                    <a:pt x="0" y="340"/>
                    <a:pt x="2" y="343"/>
                    <a:pt x="6" y="345"/>
                  </a:cubicBezTo>
                  <a:cubicBezTo>
                    <a:pt x="14" y="348"/>
                    <a:pt x="25" y="352"/>
                    <a:pt x="34" y="351"/>
                  </a:cubicBezTo>
                  <a:cubicBezTo>
                    <a:pt x="34" y="351"/>
                    <a:pt x="77" y="222"/>
                    <a:pt x="95" y="145"/>
                  </a:cubicBezTo>
                  <a:cubicBezTo>
                    <a:pt x="108" y="91"/>
                    <a:pt x="113" y="40"/>
                    <a:pt x="118" y="39"/>
                  </a:cubicBezTo>
                  <a:cubicBezTo>
                    <a:pt x="136" y="35"/>
                    <a:pt x="112" y="349"/>
                    <a:pt x="112" y="349"/>
                  </a:cubicBezTo>
                  <a:cubicBezTo>
                    <a:pt x="146" y="354"/>
                    <a:pt x="146" y="354"/>
                    <a:pt x="146" y="354"/>
                  </a:cubicBezTo>
                  <a:cubicBezTo>
                    <a:pt x="146" y="354"/>
                    <a:pt x="198" y="71"/>
                    <a:pt x="150" y="0"/>
                  </a:cubicBezTo>
                  <a:cubicBezTo>
                    <a:pt x="73" y="13"/>
                    <a:pt x="73" y="13"/>
                    <a:pt x="73" y="13"/>
                  </a:cubicBezTo>
                </a:path>
              </a:pathLst>
            </a:custGeom>
            <a:solidFill>
              <a:srgbClr val="49B7E0"/>
            </a:solidFill>
            <a:ln>
              <a:noFill/>
            </a:ln>
          </p:spPr>
          <p:txBody>
            <a:bodyPr anchor="ctr"/>
            <a:lstStyle/>
            <a:p>
              <a:pPr algn="ctr"/>
              <a:endParaRPr/>
            </a:p>
          </p:txBody>
        </p:sp>
        <p:sp>
          <p:nvSpPr>
            <p:cNvPr id="206" name="íšḷíḓé">
              <a:extLst>
                <a:ext uri="{FF2B5EF4-FFF2-40B4-BE49-F238E27FC236}">
                  <a16:creationId xmlns:a16="http://schemas.microsoft.com/office/drawing/2014/main" id="{448EEEBB-6AAF-480B-95AF-1BEA7D900F7F}"/>
                </a:ext>
              </a:extLst>
            </p:cNvPr>
            <p:cNvSpPr/>
            <p:nvPr/>
          </p:nvSpPr>
          <p:spPr bwMode="auto">
            <a:xfrm>
              <a:off x="8710613" y="3162300"/>
              <a:ext cx="198438" cy="560388"/>
            </a:xfrm>
            <a:custGeom>
              <a:avLst/>
              <a:gdLst>
                <a:gd name="T0" fmla="*/ 0 w 42"/>
                <a:gd name="T1" fmla="*/ 14 h 118"/>
                <a:gd name="T2" fmla="*/ 23 w 42"/>
                <a:gd name="T3" fmla="*/ 115 h 118"/>
                <a:gd name="T4" fmla="*/ 42 w 42"/>
                <a:gd name="T5" fmla="*/ 118 h 118"/>
                <a:gd name="T6" fmla="*/ 24 w 42"/>
                <a:gd name="T7" fmla="*/ 0 h 118"/>
                <a:gd name="T8" fmla="*/ 0 w 42"/>
                <a:gd name="T9" fmla="*/ 14 h 118"/>
              </a:gdLst>
              <a:ahLst/>
              <a:cxnLst>
                <a:cxn ang="0">
                  <a:pos x="T0" y="T1"/>
                </a:cxn>
                <a:cxn ang="0">
                  <a:pos x="T2" y="T3"/>
                </a:cxn>
                <a:cxn ang="0">
                  <a:pos x="T4" y="T5"/>
                </a:cxn>
                <a:cxn ang="0">
                  <a:pos x="T6" y="T7"/>
                </a:cxn>
                <a:cxn ang="0">
                  <a:pos x="T8" y="T9"/>
                </a:cxn>
              </a:cxnLst>
              <a:rect l="0" t="0" r="r" b="b"/>
              <a:pathLst>
                <a:path w="42" h="118">
                  <a:moveTo>
                    <a:pt x="0" y="14"/>
                  </a:moveTo>
                  <a:cubicBezTo>
                    <a:pt x="0" y="14"/>
                    <a:pt x="27" y="105"/>
                    <a:pt x="23" y="115"/>
                  </a:cubicBezTo>
                  <a:cubicBezTo>
                    <a:pt x="42" y="118"/>
                    <a:pt x="42" y="118"/>
                    <a:pt x="42" y="118"/>
                  </a:cubicBezTo>
                  <a:cubicBezTo>
                    <a:pt x="42" y="118"/>
                    <a:pt x="34" y="23"/>
                    <a:pt x="24" y="0"/>
                  </a:cubicBezTo>
                  <a:cubicBezTo>
                    <a:pt x="0" y="14"/>
                    <a:pt x="0" y="14"/>
                    <a:pt x="0" y="14"/>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îṩľïde">
              <a:extLst>
                <a:ext uri="{FF2B5EF4-FFF2-40B4-BE49-F238E27FC236}">
                  <a16:creationId xmlns:a16="http://schemas.microsoft.com/office/drawing/2014/main" id="{7E5B91B2-F3B0-4D2E-A926-BB5B0B6813D4}"/>
                </a:ext>
              </a:extLst>
            </p:cNvPr>
            <p:cNvSpPr/>
            <p:nvPr/>
          </p:nvSpPr>
          <p:spPr bwMode="auto">
            <a:xfrm>
              <a:off x="8045451" y="5005388"/>
              <a:ext cx="19050" cy="47625"/>
            </a:xfrm>
            <a:custGeom>
              <a:avLst/>
              <a:gdLst>
                <a:gd name="T0" fmla="*/ 4 w 4"/>
                <a:gd name="T1" fmla="*/ 0 h 10"/>
                <a:gd name="T2" fmla="*/ 2 w 4"/>
                <a:gd name="T3" fmla="*/ 5 h 10"/>
                <a:gd name="T4" fmla="*/ 0 w 4"/>
                <a:gd name="T5" fmla="*/ 10 h 10"/>
                <a:gd name="T6" fmla="*/ 2 w 4"/>
                <a:gd name="T7" fmla="*/ 5 h 10"/>
                <a:gd name="T8" fmla="*/ 4 w 4"/>
                <a:gd name="T9" fmla="*/ 0 h 10"/>
              </a:gdLst>
              <a:ahLst/>
              <a:cxnLst>
                <a:cxn ang="0">
                  <a:pos x="T0" y="T1"/>
                </a:cxn>
                <a:cxn ang="0">
                  <a:pos x="T2" y="T3"/>
                </a:cxn>
                <a:cxn ang="0">
                  <a:pos x="T4" y="T5"/>
                </a:cxn>
                <a:cxn ang="0">
                  <a:pos x="T6" y="T7"/>
                </a:cxn>
                <a:cxn ang="0">
                  <a:pos x="T8" y="T9"/>
                </a:cxn>
              </a:cxnLst>
              <a:rect l="0" t="0" r="r" b="b"/>
              <a:pathLst>
                <a:path w="4" h="10">
                  <a:moveTo>
                    <a:pt x="4" y="0"/>
                  </a:moveTo>
                  <a:cubicBezTo>
                    <a:pt x="4" y="0"/>
                    <a:pt x="3" y="2"/>
                    <a:pt x="2" y="5"/>
                  </a:cubicBezTo>
                  <a:cubicBezTo>
                    <a:pt x="2" y="8"/>
                    <a:pt x="1" y="10"/>
                    <a:pt x="0" y="10"/>
                  </a:cubicBezTo>
                  <a:cubicBezTo>
                    <a:pt x="0" y="10"/>
                    <a:pt x="1" y="7"/>
                    <a:pt x="2" y="5"/>
                  </a:cubicBezTo>
                  <a:cubicBezTo>
                    <a:pt x="2" y="2"/>
                    <a:pt x="3" y="0"/>
                    <a:pt x="4"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îṣḷiḍe">
              <a:extLst>
                <a:ext uri="{FF2B5EF4-FFF2-40B4-BE49-F238E27FC236}">
                  <a16:creationId xmlns:a16="http://schemas.microsoft.com/office/drawing/2014/main" id="{EE46F376-6539-4F15-8E2A-908FA4B4D63A}"/>
                </a:ext>
              </a:extLst>
            </p:cNvPr>
            <p:cNvSpPr/>
            <p:nvPr/>
          </p:nvSpPr>
          <p:spPr bwMode="auto">
            <a:xfrm>
              <a:off x="8088313" y="4829175"/>
              <a:ext cx="33338" cy="90488"/>
            </a:xfrm>
            <a:custGeom>
              <a:avLst/>
              <a:gdLst>
                <a:gd name="T0" fmla="*/ 6 w 7"/>
                <a:gd name="T1" fmla="*/ 0 h 19"/>
                <a:gd name="T2" fmla="*/ 4 w 7"/>
                <a:gd name="T3" fmla="*/ 9 h 19"/>
                <a:gd name="T4" fmla="*/ 0 w 7"/>
                <a:gd name="T5" fmla="*/ 19 h 19"/>
                <a:gd name="T6" fmla="*/ 3 w 7"/>
                <a:gd name="T7" fmla="*/ 9 h 19"/>
                <a:gd name="T8" fmla="*/ 6 w 7"/>
                <a:gd name="T9" fmla="*/ 0 h 19"/>
              </a:gdLst>
              <a:ahLst/>
              <a:cxnLst>
                <a:cxn ang="0">
                  <a:pos x="T0" y="T1"/>
                </a:cxn>
                <a:cxn ang="0">
                  <a:pos x="T2" y="T3"/>
                </a:cxn>
                <a:cxn ang="0">
                  <a:pos x="T4" y="T5"/>
                </a:cxn>
                <a:cxn ang="0">
                  <a:pos x="T6" y="T7"/>
                </a:cxn>
                <a:cxn ang="0">
                  <a:pos x="T8" y="T9"/>
                </a:cxn>
              </a:cxnLst>
              <a:rect l="0" t="0" r="r" b="b"/>
              <a:pathLst>
                <a:path w="7" h="19">
                  <a:moveTo>
                    <a:pt x="6" y="0"/>
                  </a:moveTo>
                  <a:cubicBezTo>
                    <a:pt x="7" y="0"/>
                    <a:pt x="5" y="4"/>
                    <a:pt x="4" y="9"/>
                  </a:cubicBezTo>
                  <a:cubicBezTo>
                    <a:pt x="2" y="15"/>
                    <a:pt x="1" y="19"/>
                    <a:pt x="0" y="19"/>
                  </a:cubicBezTo>
                  <a:cubicBezTo>
                    <a:pt x="0" y="19"/>
                    <a:pt x="1" y="14"/>
                    <a:pt x="3" y="9"/>
                  </a:cubicBezTo>
                  <a:cubicBezTo>
                    <a:pt x="5" y="4"/>
                    <a:pt x="6" y="0"/>
                    <a:pt x="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ïṣḷïḑè">
              <a:extLst>
                <a:ext uri="{FF2B5EF4-FFF2-40B4-BE49-F238E27FC236}">
                  <a16:creationId xmlns:a16="http://schemas.microsoft.com/office/drawing/2014/main" id="{30290E45-5455-4533-AF19-359D314CB190}"/>
                </a:ext>
              </a:extLst>
            </p:cNvPr>
            <p:cNvSpPr/>
            <p:nvPr/>
          </p:nvSpPr>
          <p:spPr bwMode="auto">
            <a:xfrm>
              <a:off x="8145463" y="4649788"/>
              <a:ext cx="28575" cy="90488"/>
            </a:xfrm>
            <a:custGeom>
              <a:avLst/>
              <a:gdLst>
                <a:gd name="T0" fmla="*/ 6 w 6"/>
                <a:gd name="T1" fmla="*/ 0 h 19"/>
                <a:gd name="T2" fmla="*/ 3 w 6"/>
                <a:gd name="T3" fmla="*/ 10 h 19"/>
                <a:gd name="T4" fmla="*/ 0 w 6"/>
                <a:gd name="T5" fmla="*/ 19 h 19"/>
                <a:gd name="T6" fmla="*/ 3 w 6"/>
                <a:gd name="T7" fmla="*/ 10 h 19"/>
                <a:gd name="T8" fmla="*/ 6 w 6"/>
                <a:gd name="T9" fmla="*/ 0 h 19"/>
              </a:gdLst>
              <a:ahLst/>
              <a:cxnLst>
                <a:cxn ang="0">
                  <a:pos x="T0" y="T1"/>
                </a:cxn>
                <a:cxn ang="0">
                  <a:pos x="T2" y="T3"/>
                </a:cxn>
                <a:cxn ang="0">
                  <a:pos x="T4" y="T5"/>
                </a:cxn>
                <a:cxn ang="0">
                  <a:pos x="T6" y="T7"/>
                </a:cxn>
                <a:cxn ang="0">
                  <a:pos x="T8" y="T9"/>
                </a:cxn>
              </a:cxnLst>
              <a:rect l="0" t="0" r="r" b="b"/>
              <a:pathLst>
                <a:path w="6" h="19">
                  <a:moveTo>
                    <a:pt x="6" y="0"/>
                  </a:moveTo>
                  <a:cubicBezTo>
                    <a:pt x="6" y="0"/>
                    <a:pt x="5" y="5"/>
                    <a:pt x="3" y="10"/>
                  </a:cubicBezTo>
                  <a:cubicBezTo>
                    <a:pt x="2" y="15"/>
                    <a:pt x="0" y="19"/>
                    <a:pt x="0" y="19"/>
                  </a:cubicBezTo>
                  <a:cubicBezTo>
                    <a:pt x="0" y="19"/>
                    <a:pt x="1" y="15"/>
                    <a:pt x="3" y="10"/>
                  </a:cubicBezTo>
                  <a:cubicBezTo>
                    <a:pt x="4" y="5"/>
                    <a:pt x="6" y="0"/>
                    <a:pt x="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isľïḑé">
              <a:extLst>
                <a:ext uri="{FF2B5EF4-FFF2-40B4-BE49-F238E27FC236}">
                  <a16:creationId xmlns:a16="http://schemas.microsoft.com/office/drawing/2014/main" id="{C0D7F676-49E2-4578-A6A3-78F159BB8238}"/>
                </a:ext>
              </a:extLst>
            </p:cNvPr>
            <p:cNvSpPr/>
            <p:nvPr/>
          </p:nvSpPr>
          <p:spPr bwMode="auto">
            <a:xfrm>
              <a:off x="8197851" y="4473575"/>
              <a:ext cx="28575" cy="90488"/>
            </a:xfrm>
            <a:custGeom>
              <a:avLst/>
              <a:gdLst>
                <a:gd name="T0" fmla="*/ 6 w 6"/>
                <a:gd name="T1" fmla="*/ 0 h 19"/>
                <a:gd name="T2" fmla="*/ 4 w 6"/>
                <a:gd name="T3" fmla="*/ 9 h 19"/>
                <a:gd name="T4" fmla="*/ 0 w 6"/>
                <a:gd name="T5" fmla="*/ 19 h 19"/>
                <a:gd name="T6" fmla="*/ 3 w 6"/>
                <a:gd name="T7" fmla="*/ 9 h 19"/>
                <a:gd name="T8" fmla="*/ 6 w 6"/>
                <a:gd name="T9" fmla="*/ 0 h 19"/>
              </a:gdLst>
              <a:ahLst/>
              <a:cxnLst>
                <a:cxn ang="0">
                  <a:pos x="T0" y="T1"/>
                </a:cxn>
                <a:cxn ang="0">
                  <a:pos x="T2" y="T3"/>
                </a:cxn>
                <a:cxn ang="0">
                  <a:pos x="T4" y="T5"/>
                </a:cxn>
                <a:cxn ang="0">
                  <a:pos x="T6" y="T7"/>
                </a:cxn>
                <a:cxn ang="0">
                  <a:pos x="T8" y="T9"/>
                </a:cxn>
              </a:cxnLst>
              <a:rect l="0" t="0" r="r" b="b"/>
              <a:pathLst>
                <a:path w="6" h="19">
                  <a:moveTo>
                    <a:pt x="6" y="0"/>
                  </a:moveTo>
                  <a:cubicBezTo>
                    <a:pt x="6" y="0"/>
                    <a:pt x="5" y="4"/>
                    <a:pt x="4" y="9"/>
                  </a:cubicBezTo>
                  <a:cubicBezTo>
                    <a:pt x="2" y="15"/>
                    <a:pt x="1" y="19"/>
                    <a:pt x="0" y="19"/>
                  </a:cubicBezTo>
                  <a:cubicBezTo>
                    <a:pt x="0" y="19"/>
                    <a:pt x="1" y="14"/>
                    <a:pt x="3" y="9"/>
                  </a:cubicBezTo>
                  <a:cubicBezTo>
                    <a:pt x="4" y="4"/>
                    <a:pt x="6" y="0"/>
                    <a:pt x="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ïṩḷíḋé">
              <a:extLst>
                <a:ext uri="{FF2B5EF4-FFF2-40B4-BE49-F238E27FC236}">
                  <a16:creationId xmlns:a16="http://schemas.microsoft.com/office/drawing/2014/main" id="{504670B2-C2B0-46A2-9C31-8F8BD1C240EC}"/>
                </a:ext>
              </a:extLst>
            </p:cNvPr>
            <p:cNvSpPr/>
            <p:nvPr/>
          </p:nvSpPr>
          <p:spPr bwMode="auto">
            <a:xfrm>
              <a:off x="8250238" y="4292600"/>
              <a:ext cx="28575" cy="90488"/>
            </a:xfrm>
            <a:custGeom>
              <a:avLst/>
              <a:gdLst>
                <a:gd name="T0" fmla="*/ 6 w 6"/>
                <a:gd name="T1" fmla="*/ 0 h 19"/>
                <a:gd name="T2" fmla="*/ 4 w 6"/>
                <a:gd name="T3" fmla="*/ 10 h 19"/>
                <a:gd name="T4" fmla="*/ 1 w 6"/>
                <a:gd name="T5" fmla="*/ 19 h 19"/>
                <a:gd name="T6" fmla="*/ 3 w 6"/>
                <a:gd name="T7" fmla="*/ 10 h 19"/>
                <a:gd name="T8" fmla="*/ 6 w 6"/>
                <a:gd name="T9" fmla="*/ 0 h 19"/>
              </a:gdLst>
              <a:ahLst/>
              <a:cxnLst>
                <a:cxn ang="0">
                  <a:pos x="T0" y="T1"/>
                </a:cxn>
                <a:cxn ang="0">
                  <a:pos x="T2" y="T3"/>
                </a:cxn>
                <a:cxn ang="0">
                  <a:pos x="T4" y="T5"/>
                </a:cxn>
                <a:cxn ang="0">
                  <a:pos x="T6" y="T7"/>
                </a:cxn>
                <a:cxn ang="0">
                  <a:pos x="T8" y="T9"/>
                </a:cxn>
              </a:cxnLst>
              <a:rect l="0" t="0" r="r" b="b"/>
              <a:pathLst>
                <a:path w="6" h="19">
                  <a:moveTo>
                    <a:pt x="6" y="0"/>
                  </a:moveTo>
                  <a:cubicBezTo>
                    <a:pt x="6" y="0"/>
                    <a:pt x="5" y="5"/>
                    <a:pt x="4" y="10"/>
                  </a:cubicBezTo>
                  <a:cubicBezTo>
                    <a:pt x="2" y="15"/>
                    <a:pt x="1" y="19"/>
                    <a:pt x="1" y="19"/>
                  </a:cubicBezTo>
                  <a:cubicBezTo>
                    <a:pt x="0" y="19"/>
                    <a:pt x="1" y="15"/>
                    <a:pt x="3" y="10"/>
                  </a:cubicBezTo>
                  <a:cubicBezTo>
                    <a:pt x="4" y="4"/>
                    <a:pt x="6" y="0"/>
                    <a:pt x="6"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ïS1ïḋè">
              <a:extLst>
                <a:ext uri="{FF2B5EF4-FFF2-40B4-BE49-F238E27FC236}">
                  <a16:creationId xmlns:a16="http://schemas.microsoft.com/office/drawing/2014/main" id="{524BED42-A453-42BC-96EB-874CEDD544B3}"/>
                </a:ext>
              </a:extLst>
            </p:cNvPr>
            <p:cNvSpPr/>
            <p:nvPr/>
          </p:nvSpPr>
          <p:spPr bwMode="auto">
            <a:xfrm>
              <a:off x="8302626" y="4113213"/>
              <a:ext cx="23813" cy="90488"/>
            </a:xfrm>
            <a:custGeom>
              <a:avLst/>
              <a:gdLst>
                <a:gd name="T0" fmla="*/ 5 w 5"/>
                <a:gd name="T1" fmla="*/ 0 h 19"/>
                <a:gd name="T2" fmla="*/ 3 w 5"/>
                <a:gd name="T3" fmla="*/ 10 h 19"/>
                <a:gd name="T4" fmla="*/ 0 w 5"/>
                <a:gd name="T5" fmla="*/ 19 h 19"/>
                <a:gd name="T6" fmla="*/ 2 w 5"/>
                <a:gd name="T7" fmla="*/ 10 h 19"/>
                <a:gd name="T8" fmla="*/ 5 w 5"/>
                <a:gd name="T9" fmla="*/ 0 h 19"/>
              </a:gdLst>
              <a:ahLst/>
              <a:cxnLst>
                <a:cxn ang="0">
                  <a:pos x="T0" y="T1"/>
                </a:cxn>
                <a:cxn ang="0">
                  <a:pos x="T2" y="T3"/>
                </a:cxn>
                <a:cxn ang="0">
                  <a:pos x="T4" y="T5"/>
                </a:cxn>
                <a:cxn ang="0">
                  <a:pos x="T6" y="T7"/>
                </a:cxn>
                <a:cxn ang="0">
                  <a:pos x="T8" y="T9"/>
                </a:cxn>
              </a:cxnLst>
              <a:rect l="0" t="0" r="r" b="b"/>
              <a:pathLst>
                <a:path w="5" h="19">
                  <a:moveTo>
                    <a:pt x="5" y="0"/>
                  </a:moveTo>
                  <a:cubicBezTo>
                    <a:pt x="5" y="0"/>
                    <a:pt x="4" y="5"/>
                    <a:pt x="3" y="10"/>
                  </a:cubicBezTo>
                  <a:cubicBezTo>
                    <a:pt x="2" y="15"/>
                    <a:pt x="0" y="19"/>
                    <a:pt x="0" y="19"/>
                  </a:cubicBezTo>
                  <a:cubicBezTo>
                    <a:pt x="0" y="19"/>
                    <a:pt x="1" y="15"/>
                    <a:pt x="2" y="10"/>
                  </a:cubicBezTo>
                  <a:cubicBezTo>
                    <a:pt x="4" y="5"/>
                    <a:pt x="5" y="0"/>
                    <a:pt x="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iṡliḓè">
              <a:extLst>
                <a:ext uri="{FF2B5EF4-FFF2-40B4-BE49-F238E27FC236}">
                  <a16:creationId xmlns:a16="http://schemas.microsoft.com/office/drawing/2014/main" id="{9002848F-FA54-49A7-999F-E2691215138F}"/>
                </a:ext>
              </a:extLst>
            </p:cNvPr>
            <p:cNvSpPr/>
            <p:nvPr/>
          </p:nvSpPr>
          <p:spPr bwMode="auto">
            <a:xfrm>
              <a:off x="8350251" y="3932238"/>
              <a:ext cx="23813" cy="95250"/>
            </a:xfrm>
            <a:custGeom>
              <a:avLst/>
              <a:gdLst>
                <a:gd name="T0" fmla="*/ 5 w 5"/>
                <a:gd name="T1" fmla="*/ 0 h 20"/>
                <a:gd name="T2" fmla="*/ 3 w 5"/>
                <a:gd name="T3" fmla="*/ 10 h 20"/>
                <a:gd name="T4" fmla="*/ 0 w 5"/>
                <a:gd name="T5" fmla="*/ 19 h 20"/>
                <a:gd name="T6" fmla="*/ 2 w 5"/>
                <a:gd name="T7" fmla="*/ 10 h 20"/>
                <a:gd name="T8" fmla="*/ 5 w 5"/>
                <a:gd name="T9" fmla="*/ 0 h 20"/>
              </a:gdLst>
              <a:ahLst/>
              <a:cxnLst>
                <a:cxn ang="0">
                  <a:pos x="T0" y="T1"/>
                </a:cxn>
                <a:cxn ang="0">
                  <a:pos x="T2" y="T3"/>
                </a:cxn>
                <a:cxn ang="0">
                  <a:pos x="T4" y="T5"/>
                </a:cxn>
                <a:cxn ang="0">
                  <a:pos x="T6" y="T7"/>
                </a:cxn>
                <a:cxn ang="0">
                  <a:pos x="T8" y="T9"/>
                </a:cxn>
              </a:cxnLst>
              <a:rect l="0" t="0" r="r" b="b"/>
              <a:pathLst>
                <a:path w="5" h="20">
                  <a:moveTo>
                    <a:pt x="5" y="0"/>
                  </a:moveTo>
                  <a:cubicBezTo>
                    <a:pt x="5" y="0"/>
                    <a:pt x="4" y="5"/>
                    <a:pt x="3" y="10"/>
                  </a:cubicBezTo>
                  <a:cubicBezTo>
                    <a:pt x="2" y="15"/>
                    <a:pt x="0" y="20"/>
                    <a:pt x="0" y="19"/>
                  </a:cubicBezTo>
                  <a:cubicBezTo>
                    <a:pt x="0" y="19"/>
                    <a:pt x="1" y="15"/>
                    <a:pt x="2" y="10"/>
                  </a:cubicBezTo>
                  <a:cubicBezTo>
                    <a:pt x="3" y="5"/>
                    <a:pt x="5" y="0"/>
                    <a:pt x="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iṥľiḑe">
              <a:extLst>
                <a:ext uri="{FF2B5EF4-FFF2-40B4-BE49-F238E27FC236}">
                  <a16:creationId xmlns:a16="http://schemas.microsoft.com/office/drawing/2014/main" id="{0CC675A4-2F68-45DC-9980-1462AEB15F52}"/>
                </a:ext>
              </a:extLst>
            </p:cNvPr>
            <p:cNvSpPr/>
            <p:nvPr/>
          </p:nvSpPr>
          <p:spPr bwMode="auto">
            <a:xfrm>
              <a:off x="8393113" y="3751263"/>
              <a:ext cx="19050" cy="90488"/>
            </a:xfrm>
            <a:custGeom>
              <a:avLst/>
              <a:gdLst>
                <a:gd name="T0" fmla="*/ 4 w 4"/>
                <a:gd name="T1" fmla="*/ 0 h 19"/>
                <a:gd name="T2" fmla="*/ 2 w 4"/>
                <a:gd name="T3" fmla="*/ 10 h 19"/>
                <a:gd name="T4" fmla="*/ 0 w 4"/>
                <a:gd name="T5" fmla="*/ 19 h 19"/>
                <a:gd name="T6" fmla="*/ 2 w 4"/>
                <a:gd name="T7" fmla="*/ 10 h 19"/>
                <a:gd name="T8" fmla="*/ 4 w 4"/>
                <a:gd name="T9" fmla="*/ 0 h 19"/>
              </a:gdLst>
              <a:ahLst/>
              <a:cxnLst>
                <a:cxn ang="0">
                  <a:pos x="T0" y="T1"/>
                </a:cxn>
                <a:cxn ang="0">
                  <a:pos x="T2" y="T3"/>
                </a:cxn>
                <a:cxn ang="0">
                  <a:pos x="T4" y="T5"/>
                </a:cxn>
                <a:cxn ang="0">
                  <a:pos x="T6" y="T7"/>
                </a:cxn>
                <a:cxn ang="0">
                  <a:pos x="T8" y="T9"/>
                </a:cxn>
              </a:cxnLst>
              <a:rect l="0" t="0" r="r" b="b"/>
              <a:pathLst>
                <a:path w="4" h="19">
                  <a:moveTo>
                    <a:pt x="4" y="0"/>
                  </a:moveTo>
                  <a:cubicBezTo>
                    <a:pt x="4" y="0"/>
                    <a:pt x="3" y="4"/>
                    <a:pt x="2" y="10"/>
                  </a:cubicBezTo>
                  <a:cubicBezTo>
                    <a:pt x="1" y="15"/>
                    <a:pt x="0" y="19"/>
                    <a:pt x="0" y="19"/>
                  </a:cubicBezTo>
                  <a:cubicBezTo>
                    <a:pt x="0" y="19"/>
                    <a:pt x="1" y="15"/>
                    <a:pt x="2" y="10"/>
                  </a:cubicBezTo>
                  <a:cubicBezTo>
                    <a:pt x="3" y="4"/>
                    <a:pt x="4" y="0"/>
                    <a:pt x="4"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îŝlíḍé">
              <a:extLst>
                <a:ext uri="{FF2B5EF4-FFF2-40B4-BE49-F238E27FC236}">
                  <a16:creationId xmlns:a16="http://schemas.microsoft.com/office/drawing/2014/main" id="{4B7E3537-32FE-4936-9C46-727BA0A0E110}"/>
                </a:ext>
              </a:extLst>
            </p:cNvPr>
            <p:cNvSpPr/>
            <p:nvPr/>
          </p:nvSpPr>
          <p:spPr bwMode="auto">
            <a:xfrm>
              <a:off x="8421688" y="3614738"/>
              <a:ext cx="3175" cy="46038"/>
            </a:xfrm>
            <a:custGeom>
              <a:avLst/>
              <a:gdLst>
                <a:gd name="T0" fmla="*/ 1 w 1"/>
                <a:gd name="T1" fmla="*/ 0 h 10"/>
                <a:gd name="T2" fmla="*/ 1 w 1"/>
                <a:gd name="T3" fmla="*/ 5 h 10"/>
                <a:gd name="T4" fmla="*/ 1 w 1"/>
                <a:gd name="T5" fmla="*/ 10 h 10"/>
                <a:gd name="T6" fmla="*/ 0 w 1"/>
                <a:gd name="T7" fmla="*/ 5 h 10"/>
                <a:gd name="T8" fmla="*/ 1 w 1"/>
                <a:gd name="T9" fmla="*/ 0 h 10"/>
              </a:gdLst>
              <a:ahLst/>
              <a:cxnLst>
                <a:cxn ang="0">
                  <a:pos x="T0" y="T1"/>
                </a:cxn>
                <a:cxn ang="0">
                  <a:pos x="T2" y="T3"/>
                </a:cxn>
                <a:cxn ang="0">
                  <a:pos x="T4" y="T5"/>
                </a:cxn>
                <a:cxn ang="0">
                  <a:pos x="T6" y="T7"/>
                </a:cxn>
                <a:cxn ang="0">
                  <a:pos x="T8" y="T9"/>
                </a:cxn>
              </a:cxnLst>
              <a:rect l="0" t="0" r="r" b="b"/>
              <a:pathLst>
                <a:path w="1" h="10">
                  <a:moveTo>
                    <a:pt x="1" y="0"/>
                  </a:moveTo>
                  <a:cubicBezTo>
                    <a:pt x="1" y="0"/>
                    <a:pt x="1" y="2"/>
                    <a:pt x="1" y="5"/>
                  </a:cubicBezTo>
                  <a:cubicBezTo>
                    <a:pt x="1" y="7"/>
                    <a:pt x="1" y="10"/>
                    <a:pt x="1" y="10"/>
                  </a:cubicBezTo>
                  <a:cubicBezTo>
                    <a:pt x="0" y="10"/>
                    <a:pt x="0" y="7"/>
                    <a:pt x="0" y="5"/>
                  </a:cubicBezTo>
                  <a:cubicBezTo>
                    <a:pt x="1" y="2"/>
                    <a:pt x="1"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iṧḷîḋé">
              <a:extLst>
                <a:ext uri="{FF2B5EF4-FFF2-40B4-BE49-F238E27FC236}">
                  <a16:creationId xmlns:a16="http://schemas.microsoft.com/office/drawing/2014/main" id="{12488459-E315-402A-B2D8-07F0BD257E46}"/>
                </a:ext>
              </a:extLst>
            </p:cNvPr>
            <p:cNvSpPr/>
            <p:nvPr/>
          </p:nvSpPr>
          <p:spPr bwMode="auto">
            <a:xfrm>
              <a:off x="8582026" y="4981575"/>
              <a:ext cx="14288" cy="95250"/>
            </a:xfrm>
            <a:custGeom>
              <a:avLst/>
              <a:gdLst>
                <a:gd name="T0" fmla="*/ 3 w 3"/>
                <a:gd name="T1" fmla="*/ 0 h 20"/>
                <a:gd name="T2" fmla="*/ 2 w 3"/>
                <a:gd name="T3" fmla="*/ 10 h 20"/>
                <a:gd name="T4" fmla="*/ 0 w 3"/>
                <a:gd name="T5" fmla="*/ 20 h 20"/>
                <a:gd name="T6" fmla="*/ 1 w 3"/>
                <a:gd name="T7" fmla="*/ 10 h 20"/>
                <a:gd name="T8" fmla="*/ 3 w 3"/>
                <a:gd name="T9" fmla="*/ 0 h 20"/>
              </a:gdLst>
              <a:ahLst/>
              <a:cxnLst>
                <a:cxn ang="0">
                  <a:pos x="T0" y="T1"/>
                </a:cxn>
                <a:cxn ang="0">
                  <a:pos x="T2" y="T3"/>
                </a:cxn>
                <a:cxn ang="0">
                  <a:pos x="T4" y="T5"/>
                </a:cxn>
                <a:cxn ang="0">
                  <a:pos x="T6" y="T7"/>
                </a:cxn>
                <a:cxn ang="0">
                  <a:pos x="T8" y="T9"/>
                </a:cxn>
              </a:cxnLst>
              <a:rect l="0" t="0" r="r" b="b"/>
              <a:pathLst>
                <a:path w="3" h="20">
                  <a:moveTo>
                    <a:pt x="3" y="0"/>
                  </a:moveTo>
                  <a:cubicBezTo>
                    <a:pt x="3" y="0"/>
                    <a:pt x="3" y="4"/>
                    <a:pt x="2" y="10"/>
                  </a:cubicBezTo>
                  <a:cubicBezTo>
                    <a:pt x="1" y="15"/>
                    <a:pt x="0" y="20"/>
                    <a:pt x="0" y="20"/>
                  </a:cubicBezTo>
                  <a:cubicBezTo>
                    <a:pt x="0" y="20"/>
                    <a:pt x="0" y="15"/>
                    <a:pt x="1" y="10"/>
                  </a:cubicBezTo>
                  <a:cubicBezTo>
                    <a:pt x="2" y="4"/>
                    <a:pt x="3" y="0"/>
                    <a:pt x="3"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ṩľiḋè">
              <a:extLst>
                <a:ext uri="{FF2B5EF4-FFF2-40B4-BE49-F238E27FC236}">
                  <a16:creationId xmlns:a16="http://schemas.microsoft.com/office/drawing/2014/main" id="{ABF90545-225B-4627-9747-B0421F0508A1}"/>
                </a:ext>
              </a:extLst>
            </p:cNvPr>
            <p:cNvSpPr/>
            <p:nvPr/>
          </p:nvSpPr>
          <p:spPr bwMode="auto">
            <a:xfrm>
              <a:off x="8605838" y="4791075"/>
              <a:ext cx="14288" cy="95250"/>
            </a:xfrm>
            <a:custGeom>
              <a:avLst/>
              <a:gdLst>
                <a:gd name="T0" fmla="*/ 3 w 3"/>
                <a:gd name="T1" fmla="*/ 0 h 20"/>
                <a:gd name="T2" fmla="*/ 2 w 3"/>
                <a:gd name="T3" fmla="*/ 10 h 20"/>
                <a:gd name="T4" fmla="*/ 1 w 3"/>
                <a:gd name="T5" fmla="*/ 20 h 20"/>
                <a:gd name="T6" fmla="*/ 2 w 3"/>
                <a:gd name="T7" fmla="*/ 10 h 20"/>
                <a:gd name="T8" fmla="*/ 3 w 3"/>
                <a:gd name="T9" fmla="*/ 0 h 20"/>
              </a:gdLst>
              <a:ahLst/>
              <a:cxnLst>
                <a:cxn ang="0">
                  <a:pos x="T0" y="T1"/>
                </a:cxn>
                <a:cxn ang="0">
                  <a:pos x="T2" y="T3"/>
                </a:cxn>
                <a:cxn ang="0">
                  <a:pos x="T4" y="T5"/>
                </a:cxn>
                <a:cxn ang="0">
                  <a:pos x="T6" y="T7"/>
                </a:cxn>
                <a:cxn ang="0">
                  <a:pos x="T8" y="T9"/>
                </a:cxn>
              </a:cxnLst>
              <a:rect l="0" t="0" r="r" b="b"/>
              <a:pathLst>
                <a:path w="3" h="20">
                  <a:moveTo>
                    <a:pt x="3" y="0"/>
                  </a:moveTo>
                  <a:cubicBezTo>
                    <a:pt x="3" y="0"/>
                    <a:pt x="3" y="5"/>
                    <a:pt x="2" y="10"/>
                  </a:cubicBezTo>
                  <a:cubicBezTo>
                    <a:pt x="2" y="16"/>
                    <a:pt x="1" y="20"/>
                    <a:pt x="1" y="20"/>
                  </a:cubicBezTo>
                  <a:cubicBezTo>
                    <a:pt x="0" y="20"/>
                    <a:pt x="1" y="16"/>
                    <a:pt x="2" y="10"/>
                  </a:cubicBezTo>
                  <a:cubicBezTo>
                    <a:pt x="2" y="5"/>
                    <a:pt x="3" y="0"/>
                    <a:pt x="3"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işlíḑe">
              <a:extLst>
                <a:ext uri="{FF2B5EF4-FFF2-40B4-BE49-F238E27FC236}">
                  <a16:creationId xmlns:a16="http://schemas.microsoft.com/office/drawing/2014/main" id="{4F4C593D-857C-4542-9B5E-268AA71FA3F0}"/>
                </a:ext>
              </a:extLst>
            </p:cNvPr>
            <p:cNvSpPr/>
            <p:nvPr/>
          </p:nvSpPr>
          <p:spPr bwMode="auto">
            <a:xfrm>
              <a:off x="8629651" y="4606925"/>
              <a:ext cx="14288" cy="90488"/>
            </a:xfrm>
            <a:custGeom>
              <a:avLst/>
              <a:gdLst>
                <a:gd name="T0" fmla="*/ 3 w 3"/>
                <a:gd name="T1" fmla="*/ 0 h 19"/>
                <a:gd name="T2" fmla="*/ 2 w 3"/>
                <a:gd name="T3" fmla="*/ 10 h 19"/>
                <a:gd name="T4" fmla="*/ 1 w 3"/>
                <a:gd name="T5" fmla="*/ 19 h 19"/>
                <a:gd name="T6" fmla="*/ 1 w 3"/>
                <a:gd name="T7" fmla="*/ 9 h 19"/>
                <a:gd name="T8" fmla="*/ 3 w 3"/>
                <a:gd name="T9" fmla="*/ 0 h 19"/>
              </a:gdLst>
              <a:ahLst/>
              <a:cxnLst>
                <a:cxn ang="0">
                  <a:pos x="T0" y="T1"/>
                </a:cxn>
                <a:cxn ang="0">
                  <a:pos x="T2" y="T3"/>
                </a:cxn>
                <a:cxn ang="0">
                  <a:pos x="T4" y="T5"/>
                </a:cxn>
                <a:cxn ang="0">
                  <a:pos x="T6" y="T7"/>
                </a:cxn>
                <a:cxn ang="0">
                  <a:pos x="T8" y="T9"/>
                </a:cxn>
              </a:cxnLst>
              <a:rect l="0" t="0" r="r" b="b"/>
              <a:pathLst>
                <a:path w="3" h="19">
                  <a:moveTo>
                    <a:pt x="3" y="0"/>
                  </a:moveTo>
                  <a:cubicBezTo>
                    <a:pt x="3" y="0"/>
                    <a:pt x="3" y="4"/>
                    <a:pt x="2" y="10"/>
                  </a:cubicBezTo>
                  <a:cubicBezTo>
                    <a:pt x="1" y="15"/>
                    <a:pt x="1" y="19"/>
                    <a:pt x="1" y="19"/>
                  </a:cubicBezTo>
                  <a:cubicBezTo>
                    <a:pt x="0" y="19"/>
                    <a:pt x="1" y="15"/>
                    <a:pt x="1" y="9"/>
                  </a:cubicBezTo>
                  <a:cubicBezTo>
                    <a:pt x="2" y="4"/>
                    <a:pt x="3" y="0"/>
                    <a:pt x="3"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iSľïḓe">
              <a:extLst>
                <a:ext uri="{FF2B5EF4-FFF2-40B4-BE49-F238E27FC236}">
                  <a16:creationId xmlns:a16="http://schemas.microsoft.com/office/drawing/2014/main" id="{4DEC8132-AFEA-47A1-AE9A-0AA675CA421F}"/>
                </a:ext>
              </a:extLst>
            </p:cNvPr>
            <p:cNvSpPr/>
            <p:nvPr/>
          </p:nvSpPr>
          <p:spPr bwMode="auto">
            <a:xfrm>
              <a:off x="8648701" y="4416425"/>
              <a:ext cx="14288" cy="95250"/>
            </a:xfrm>
            <a:custGeom>
              <a:avLst/>
              <a:gdLst>
                <a:gd name="T0" fmla="*/ 2 w 3"/>
                <a:gd name="T1" fmla="*/ 0 h 20"/>
                <a:gd name="T2" fmla="*/ 2 w 3"/>
                <a:gd name="T3" fmla="*/ 10 h 20"/>
                <a:gd name="T4" fmla="*/ 1 w 3"/>
                <a:gd name="T5" fmla="*/ 20 h 20"/>
                <a:gd name="T6" fmla="*/ 1 w 3"/>
                <a:gd name="T7" fmla="*/ 10 h 20"/>
                <a:gd name="T8" fmla="*/ 2 w 3"/>
                <a:gd name="T9" fmla="*/ 0 h 20"/>
              </a:gdLst>
              <a:ahLst/>
              <a:cxnLst>
                <a:cxn ang="0">
                  <a:pos x="T0" y="T1"/>
                </a:cxn>
                <a:cxn ang="0">
                  <a:pos x="T2" y="T3"/>
                </a:cxn>
                <a:cxn ang="0">
                  <a:pos x="T4" y="T5"/>
                </a:cxn>
                <a:cxn ang="0">
                  <a:pos x="T6" y="T7"/>
                </a:cxn>
                <a:cxn ang="0">
                  <a:pos x="T8" y="T9"/>
                </a:cxn>
              </a:cxnLst>
              <a:rect l="0" t="0" r="r" b="b"/>
              <a:pathLst>
                <a:path w="3" h="20">
                  <a:moveTo>
                    <a:pt x="2" y="0"/>
                  </a:moveTo>
                  <a:cubicBezTo>
                    <a:pt x="3" y="0"/>
                    <a:pt x="2" y="4"/>
                    <a:pt x="2" y="10"/>
                  </a:cubicBezTo>
                  <a:cubicBezTo>
                    <a:pt x="2" y="15"/>
                    <a:pt x="1" y="20"/>
                    <a:pt x="1" y="20"/>
                  </a:cubicBezTo>
                  <a:cubicBezTo>
                    <a:pt x="0" y="20"/>
                    <a:pt x="1" y="15"/>
                    <a:pt x="1" y="10"/>
                  </a:cubicBezTo>
                  <a:cubicBezTo>
                    <a:pt x="2" y="4"/>
                    <a:pt x="2" y="0"/>
                    <a:pt x="2"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iṥḷïḑé">
              <a:extLst>
                <a:ext uri="{FF2B5EF4-FFF2-40B4-BE49-F238E27FC236}">
                  <a16:creationId xmlns:a16="http://schemas.microsoft.com/office/drawing/2014/main" id="{E596DCDA-E5C2-476D-8A88-08CC3290F914}"/>
                </a:ext>
              </a:extLst>
            </p:cNvPr>
            <p:cNvSpPr/>
            <p:nvPr/>
          </p:nvSpPr>
          <p:spPr bwMode="auto">
            <a:xfrm>
              <a:off x="8667751" y="4225925"/>
              <a:ext cx="4763" cy="95250"/>
            </a:xfrm>
            <a:custGeom>
              <a:avLst/>
              <a:gdLst>
                <a:gd name="T0" fmla="*/ 1 w 1"/>
                <a:gd name="T1" fmla="*/ 0 h 20"/>
                <a:gd name="T2" fmla="*/ 1 w 1"/>
                <a:gd name="T3" fmla="*/ 10 h 20"/>
                <a:gd name="T4" fmla="*/ 0 w 1"/>
                <a:gd name="T5" fmla="*/ 20 h 20"/>
                <a:gd name="T6" fmla="*/ 0 w 1"/>
                <a:gd name="T7" fmla="*/ 10 h 20"/>
                <a:gd name="T8" fmla="*/ 1 w 1"/>
                <a:gd name="T9" fmla="*/ 0 h 20"/>
              </a:gdLst>
              <a:ahLst/>
              <a:cxnLst>
                <a:cxn ang="0">
                  <a:pos x="T0" y="T1"/>
                </a:cxn>
                <a:cxn ang="0">
                  <a:pos x="T2" y="T3"/>
                </a:cxn>
                <a:cxn ang="0">
                  <a:pos x="T4" y="T5"/>
                </a:cxn>
                <a:cxn ang="0">
                  <a:pos x="T6" y="T7"/>
                </a:cxn>
                <a:cxn ang="0">
                  <a:pos x="T8" y="T9"/>
                </a:cxn>
              </a:cxnLst>
              <a:rect l="0" t="0" r="r" b="b"/>
              <a:pathLst>
                <a:path w="1" h="20">
                  <a:moveTo>
                    <a:pt x="1" y="0"/>
                  </a:moveTo>
                  <a:cubicBezTo>
                    <a:pt x="1" y="0"/>
                    <a:pt x="1" y="4"/>
                    <a:pt x="1" y="10"/>
                  </a:cubicBezTo>
                  <a:cubicBezTo>
                    <a:pt x="1" y="15"/>
                    <a:pt x="0" y="20"/>
                    <a:pt x="0" y="20"/>
                  </a:cubicBezTo>
                  <a:cubicBezTo>
                    <a:pt x="0" y="20"/>
                    <a:pt x="0" y="15"/>
                    <a:pt x="0" y="10"/>
                  </a:cubicBezTo>
                  <a:cubicBezTo>
                    <a:pt x="1" y="4"/>
                    <a:pt x="1"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íṩḷîḓé">
              <a:extLst>
                <a:ext uri="{FF2B5EF4-FFF2-40B4-BE49-F238E27FC236}">
                  <a16:creationId xmlns:a16="http://schemas.microsoft.com/office/drawing/2014/main" id="{309EA3C3-27AD-4082-855F-BDA5F8DCAB31}"/>
                </a:ext>
              </a:extLst>
            </p:cNvPr>
            <p:cNvSpPr/>
            <p:nvPr/>
          </p:nvSpPr>
          <p:spPr bwMode="auto">
            <a:xfrm>
              <a:off x="8677276" y="4037013"/>
              <a:ext cx="4763" cy="95250"/>
            </a:xfrm>
            <a:custGeom>
              <a:avLst/>
              <a:gdLst>
                <a:gd name="T0" fmla="*/ 1 w 1"/>
                <a:gd name="T1" fmla="*/ 0 h 20"/>
                <a:gd name="T2" fmla="*/ 1 w 1"/>
                <a:gd name="T3" fmla="*/ 10 h 20"/>
                <a:gd name="T4" fmla="*/ 0 w 1"/>
                <a:gd name="T5" fmla="*/ 20 h 20"/>
                <a:gd name="T6" fmla="*/ 0 w 1"/>
                <a:gd name="T7" fmla="*/ 10 h 20"/>
                <a:gd name="T8" fmla="*/ 1 w 1"/>
                <a:gd name="T9" fmla="*/ 0 h 20"/>
              </a:gdLst>
              <a:ahLst/>
              <a:cxnLst>
                <a:cxn ang="0">
                  <a:pos x="T0" y="T1"/>
                </a:cxn>
                <a:cxn ang="0">
                  <a:pos x="T2" y="T3"/>
                </a:cxn>
                <a:cxn ang="0">
                  <a:pos x="T4" y="T5"/>
                </a:cxn>
                <a:cxn ang="0">
                  <a:pos x="T6" y="T7"/>
                </a:cxn>
                <a:cxn ang="0">
                  <a:pos x="T8" y="T9"/>
                </a:cxn>
              </a:cxnLst>
              <a:rect l="0" t="0" r="r" b="b"/>
              <a:pathLst>
                <a:path w="1" h="20">
                  <a:moveTo>
                    <a:pt x="1" y="0"/>
                  </a:moveTo>
                  <a:cubicBezTo>
                    <a:pt x="1" y="0"/>
                    <a:pt x="1" y="4"/>
                    <a:pt x="1" y="10"/>
                  </a:cubicBezTo>
                  <a:cubicBezTo>
                    <a:pt x="1" y="15"/>
                    <a:pt x="0" y="20"/>
                    <a:pt x="0" y="20"/>
                  </a:cubicBezTo>
                  <a:cubicBezTo>
                    <a:pt x="0" y="20"/>
                    <a:pt x="0" y="15"/>
                    <a:pt x="0" y="10"/>
                  </a:cubicBezTo>
                  <a:cubicBezTo>
                    <a:pt x="0" y="4"/>
                    <a:pt x="1"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îṥ1îḓè">
              <a:extLst>
                <a:ext uri="{FF2B5EF4-FFF2-40B4-BE49-F238E27FC236}">
                  <a16:creationId xmlns:a16="http://schemas.microsoft.com/office/drawing/2014/main" id="{573DCAD0-4EDE-44DA-AB72-50FAC72A70F8}"/>
                </a:ext>
              </a:extLst>
            </p:cNvPr>
            <p:cNvSpPr/>
            <p:nvPr/>
          </p:nvSpPr>
          <p:spPr bwMode="auto">
            <a:xfrm>
              <a:off x="8677276" y="3846513"/>
              <a:ext cx="4763" cy="95250"/>
            </a:xfrm>
            <a:custGeom>
              <a:avLst/>
              <a:gdLst>
                <a:gd name="T0" fmla="*/ 1 w 1"/>
                <a:gd name="T1" fmla="*/ 0 h 20"/>
                <a:gd name="T2" fmla="*/ 1 w 1"/>
                <a:gd name="T3" fmla="*/ 10 h 20"/>
                <a:gd name="T4" fmla="*/ 1 w 1"/>
                <a:gd name="T5" fmla="*/ 20 h 20"/>
                <a:gd name="T6" fmla="*/ 0 w 1"/>
                <a:gd name="T7" fmla="*/ 10 h 20"/>
                <a:gd name="T8" fmla="*/ 1 w 1"/>
                <a:gd name="T9" fmla="*/ 0 h 20"/>
              </a:gdLst>
              <a:ahLst/>
              <a:cxnLst>
                <a:cxn ang="0">
                  <a:pos x="T0" y="T1"/>
                </a:cxn>
                <a:cxn ang="0">
                  <a:pos x="T2" y="T3"/>
                </a:cxn>
                <a:cxn ang="0">
                  <a:pos x="T4" y="T5"/>
                </a:cxn>
                <a:cxn ang="0">
                  <a:pos x="T6" y="T7"/>
                </a:cxn>
                <a:cxn ang="0">
                  <a:pos x="T8" y="T9"/>
                </a:cxn>
              </a:cxnLst>
              <a:rect l="0" t="0" r="r" b="b"/>
              <a:pathLst>
                <a:path w="1" h="20">
                  <a:moveTo>
                    <a:pt x="1" y="0"/>
                  </a:moveTo>
                  <a:cubicBezTo>
                    <a:pt x="1" y="0"/>
                    <a:pt x="1" y="4"/>
                    <a:pt x="1" y="10"/>
                  </a:cubicBezTo>
                  <a:cubicBezTo>
                    <a:pt x="1" y="15"/>
                    <a:pt x="1" y="20"/>
                    <a:pt x="1" y="20"/>
                  </a:cubicBezTo>
                  <a:cubicBezTo>
                    <a:pt x="1" y="20"/>
                    <a:pt x="0" y="15"/>
                    <a:pt x="0" y="10"/>
                  </a:cubicBezTo>
                  <a:cubicBezTo>
                    <a:pt x="0" y="4"/>
                    <a:pt x="0" y="0"/>
                    <a:pt x="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iSliḋé">
              <a:extLst>
                <a:ext uri="{FF2B5EF4-FFF2-40B4-BE49-F238E27FC236}">
                  <a16:creationId xmlns:a16="http://schemas.microsoft.com/office/drawing/2014/main" id="{5D21D93D-39FA-4315-865B-7AFF06942E99}"/>
                </a:ext>
              </a:extLst>
            </p:cNvPr>
            <p:cNvSpPr/>
            <p:nvPr/>
          </p:nvSpPr>
          <p:spPr bwMode="auto">
            <a:xfrm>
              <a:off x="8662988" y="3656013"/>
              <a:ext cx="14288" cy="95250"/>
            </a:xfrm>
            <a:custGeom>
              <a:avLst/>
              <a:gdLst>
                <a:gd name="T0" fmla="*/ 0 w 3"/>
                <a:gd name="T1" fmla="*/ 0 h 20"/>
                <a:gd name="T2" fmla="*/ 2 w 3"/>
                <a:gd name="T3" fmla="*/ 10 h 20"/>
                <a:gd name="T4" fmla="*/ 2 w 3"/>
                <a:gd name="T5" fmla="*/ 20 h 20"/>
                <a:gd name="T6" fmla="*/ 1 w 3"/>
                <a:gd name="T7" fmla="*/ 10 h 20"/>
                <a:gd name="T8" fmla="*/ 0 w 3"/>
                <a:gd name="T9" fmla="*/ 0 h 20"/>
              </a:gdLst>
              <a:ahLst/>
              <a:cxnLst>
                <a:cxn ang="0">
                  <a:pos x="T0" y="T1"/>
                </a:cxn>
                <a:cxn ang="0">
                  <a:pos x="T2" y="T3"/>
                </a:cxn>
                <a:cxn ang="0">
                  <a:pos x="T4" y="T5"/>
                </a:cxn>
                <a:cxn ang="0">
                  <a:pos x="T6" y="T7"/>
                </a:cxn>
                <a:cxn ang="0">
                  <a:pos x="T8" y="T9"/>
                </a:cxn>
              </a:cxnLst>
              <a:rect l="0" t="0" r="r" b="b"/>
              <a:pathLst>
                <a:path w="3" h="20">
                  <a:moveTo>
                    <a:pt x="0" y="0"/>
                  </a:moveTo>
                  <a:cubicBezTo>
                    <a:pt x="1" y="0"/>
                    <a:pt x="1" y="4"/>
                    <a:pt x="2" y="10"/>
                  </a:cubicBezTo>
                  <a:cubicBezTo>
                    <a:pt x="2" y="15"/>
                    <a:pt x="3" y="20"/>
                    <a:pt x="2" y="20"/>
                  </a:cubicBezTo>
                  <a:cubicBezTo>
                    <a:pt x="2" y="20"/>
                    <a:pt x="2" y="15"/>
                    <a:pt x="1" y="10"/>
                  </a:cubicBezTo>
                  <a:cubicBezTo>
                    <a:pt x="0" y="4"/>
                    <a:pt x="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î$1iḋè">
              <a:extLst>
                <a:ext uri="{FF2B5EF4-FFF2-40B4-BE49-F238E27FC236}">
                  <a16:creationId xmlns:a16="http://schemas.microsoft.com/office/drawing/2014/main" id="{E6AB2393-D1D9-4990-BA6B-4A380D3EA852}"/>
                </a:ext>
              </a:extLst>
            </p:cNvPr>
            <p:cNvSpPr/>
            <p:nvPr/>
          </p:nvSpPr>
          <p:spPr bwMode="auto">
            <a:xfrm>
              <a:off x="8620126" y="3471863"/>
              <a:ext cx="28575" cy="90488"/>
            </a:xfrm>
            <a:custGeom>
              <a:avLst/>
              <a:gdLst>
                <a:gd name="T0" fmla="*/ 0 w 6"/>
                <a:gd name="T1" fmla="*/ 0 h 19"/>
                <a:gd name="T2" fmla="*/ 4 w 6"/>
                <a:gd name="T3" fmla="*/ 9 h 19"/>
                <a:gd name="T4" fmla="*/ 6 w 6"/>
                <a:gd name="T5" fmla="*/ 19 h 19"/>
                <a:gd name="T6" fmla="*/ 3 w 6"/>
                <a:gd name="T7" fmla="*/ 10 h 19"/>
                <a:gd name="T8" fmla="*/ 0 w 6"/>
                <a:gd name="T9" fmla="*/ 0 h 19"/>
              </a:gdLst>
              <a:ahLst/>
              <a:cxnLst>
                <a:cxn ang="0">
                  <a:pos x="T0" y="T1"/>
                </a:cxn>
                <a:cxn ang="0">
                  <a:pos x="T2" y="T3"/>
                </a:cxn>
                <a:cxn ang="0">
                  <a:pos x="T4" y="T5"/>
                </a:cxn>
                <a:cxn ang="0">
                  <a:pos x="T6" y="T7"/>
                </a:cxn>
                <a:cxn ang="0">
                  <a:pos x="T8" y="T9"/>
                </a:cxn>
              </a:cxnLst>
              <a:rect l="0" t="0" r="r" b="b"/>
              <a:pathLst>
                <a:path w="6" h="19">
                  <a:moveTo>
                    <a:pt x="0" y="0"/>
                  </a:moveTo>
                  <a:cubicBezTo>
                    <a:pt x="0" y="0"/>
                    <a:pt x="2" y="4"/>
                    <a:pt x="4" y="9"/>
                  </a:cubicBezTo>
                  <a:cubicBezTo>
                    <a:pt x="5" y="15"/>
                    <a:pt x="6" y="19"/>
                    <a:pt x="6" y="19"/>
                  </a:cubicBezTo>
                  <a:cubicBezTo>
                    <a:pt x="6" y="19"/>
                    <a:pt x="4" y="15"/>
                    <a:pt x="3" y="10"/>
                  </a:cubicBezTo>
                  <a:cubicBezTo>
                    <a:pt x="1" y="4"/>
                    <a:pt x="0" y="0"/>
                    <a:pt x="0"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í$1îḍé">
              <a:extLst>
                <a:ext uri="{FF2B5EF4-FFF2-40B4-BE49-F238E27FC236}">
                  <a16:creationId xmlns:a16="http://schemas.microsoft.com/office/drawing/2014/main" id="{02A9F23B-4D76-481D-A4B9-814DAEBD67A5}"/>
                </a:ext>
              </a:extLst>
            </p:cNvPr>
            <p:cNvSpPr/>
            <p:nvPr/>
          </p:nvSpPr>
          <p:spPr bwMode="auto">
            <a:xfrm>
              <a:off x="8601076" y="3462338"/>
              <a:ext cx="90488" cy="80963"/>
            </a:xfrm>
            <a:custGeom>
              <a:avLst/>
              <a:gdLst>
                <a:gd name="T0" fmla="*/ 18 w 19"/>
                <a:gd name="T1" fmla="*/ 16 h 17"/>
                <a:gd name="T2" fmla="*/ 17 w 19"/>
                <a:gd name="T3" fmla="*/ 17 h 17"/>
                <a:gd name="T4" fmla="*/ 14 w 19"/>
                <a:gd name="T5" fmla="*/ 17 h 17"/>
                <a:gd name="T6" fmla="*/ 5 w 19"/>
                <a:gd name="T7" fmla="*/ 13 h 17"/>
                <a:gd name="T8" fmla="*/ 0 w 19"/>
                <a:gd name="T9" fmla="*/ 4 h 17"/>
                <a:gd name="T10" fmla="*/ 0 w 19"/>
                <a:gd name="T11" fmla="*/ 1 h 17"/>
                <a:gd name="T12" fmla="*/ 0 w 19"/>
                <a:gd name="T13" fmla="*/ 0 h 17"/>
                <a:gd name="T14" fmla="*/ 1 w 19"/>
                <a:gd name="T15" fmla="*/ 4 h 17"/>
                <a:gd name="T16" fmla="*/ 6 w 19"/>
                <a:gd name="T17" fmla="*/ 12 h 17"/>
                <a:gd name="T18" fmla="*/ 14 w 19"/>
                <a:gd name="T19" fmla="*/ 16 h 17"/>
                <a:gd name="T20" fmla="*/ 18 w 19"/>
                <a:gd name="T21"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7">
                  <a:moveTo>
                    <a:pt x="18" y="16"/>
                  </a:moveTo>
                  <a:cubicBezTo>
                    <a:pt x="19" y="16"/>
                    <a:pt x="18" y="16"/>
                    <a:pt x="17" y="17"/>
                  </a:cubicBezTo>
                  <a:cubicBezTo>
                    <a:pt x="17" y="17"/>
                    <a:pt x="16" y="17"/>
                    <a:pt x="14" y="17"/>
                  </a:cubicBezTo>
                  <a:cubicBezTo>
                    <a:pt x="12" y="16"/>
                    <a:pt x="8" y="15"/>
                    <a:pt x="5" y="13"/>
                  </a:cubicBezTo>
                  <a:cubicBezTo>
                    <a:pt x="2" y="10"/>
                    <a:pt x="1" y="6"/>
                    <a:pt x="0" y="4"/>
                  </a:cubicBezTo>
                  <a:cubicBezTo>
                    <a:pt x="0" y="3"/>
                    <a:pt x="0" y="1"/>
                    <a:pt x="0" y="1"/>
                  </a:cubicBezTo>
                  <a:cubicBezTo>
                    <a:pt x="0" y="0"/>
                    <a:pt x="0" y="0"/>
                    <a:pt x="0" y="0"/>
                  </a:cubicBezTo>
                  <a:cubicBezTo>
                    <a:pt x="0" y="0"/>
                    <a:pt x="0" y="1"/>
                    <a:pt x="1" y="4"/>
                  </a:cubicBezTo>
                  <a:cubicBezTo>
                    <a:pt x="2" y="6"/>
                    <a:pt x="3" y="9"/>
                    <a:pt x="6" y="12"/>
                  </a:cubicBezTo>
                  <a:cubicBezTo>
                    <a:pt x="9" y="14"/>
                    <a:pt x="12" y="16"/>
                    <a:pt x="14" y="16"/>
                  </a:cubicBezTo>
                  <a:cubicBezTo>
                    <a:pt x="17" y="16"/>
                    <a:pt x="18" y="16"/>
                    <a:pt x="18" y="16"/>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ïṥḻïḓê">
              <a:extLst>
                <a:ext uri="{FF2B5EF4-FFF2-40B4-BE49-F238E27FC236}">
                  <a16:creationId xmlns:a16="http://schemas.microsoft.com/office/drawing/2014/main" id="{07B106E7-9ABC-42B0-8A66-974485F4385F}"/>
                </a:ext>
              </a:extLst>
            </p:cNvPr>
            <p:cNvSpPr/>
            <p:nvPr/>
          </p:nvSpPr>
          <p:spPr bwMode="auto">
            <a:xfrm>
              <a:off x="8250238" y="3481388"/>
              <a:ext cx="95250" cy="138113"/>
            </a:xfrm>
            <a:custGeom>
              <a:avLst/>
              <a:gdLst>
                <a:gd name="T0" fmla="*/ 19 w 20"/>
                <a:gd name="T1" fmla="*/ 0 h 29"/>
                <a:gd name="T2" fmla="*/ 20 w 20"/>
                <a:gd name="T3" fmla="*/ 1 h 29"/>
                <a:gd name="T4" fmla="*/ 20 w 20"/>
                <a:gd name="T5" fmla="*/ 6 h 29"/>
                <a:gd name="T6" fmla="*/ 16 w 20"/>
                <a:gd name="T7" fmla="*/ 19 h 29"/>
                <a:gd name="T8" fmla="*/ 5 w 20"/>
                <a:gd name="T9" fmla="*/ 27 h 29"/>
                <a:gd name="T10" fmla="*/ 1 w 20"/>
                <a:gd name="T11" fmla="*/ 28 h 29"/>
                <a:gd name="T12" fmla="*/ 0 w 20"/>
                <a:gd name="T13" fmla="*/ 29 h 29"/>
                <a:gd name="T14" fmla="*/ 5 w 20"/>
                <a:gd name="T15" fmla="*/ 27 h 29"/>
                <a:gd name="T16" fmla="*/ 15 w 20"/>
                <a:gd name="T17" fmla="*/ 18 h 29"/>
                <a:gd name="T18" fmla="*/ 19 w 20"/>
                <a:gd name="T19" fmla="*/ 6 h 29"/>
                <a:gd name="T20" fmla="*/ 19 w 2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9">
                  <a:moveTo>
                    <a:pt x="19" y="0"/>
                  </a:moveTo>
                  <a:cubicBezTo>
                    <a:pt x="19" y="0"/>
                    <a:pt x="20" y="0"/>
                    <a:pt x="20" y="1"/>
                  </a:cubicBezTo>
                  <a:cubicBezTo>
                    <a:pt x="20" y="2"/>
                    <a:pt x="20" y="4"/>
                    <a:pt x="20" y="6"/>
                  </a:cubicBezTo>
                  <a:cubicBezTo>
                    <a:pt x="20" y="9"/>
                    <a:pt x="19" y="14"/>
                    <a:pt x="16" y="19"/>
                  </a:cubicBezTo>
                  <a:cubicBezTo>
                    <a:pt x="13" y="23"/>
                    <a:pt x="8" y="26"/>
                    <a:pt x="5" y="27"/>
                  </a:cubicBezTo>
                  <a:cubicBezTo>
                    <a:pt x="3" y="28"/>
                    <a:pt x="2" y="28"/>
                    <a:pt x="1" y="28"/>
                  </a:cubicBezTo>
                  <a:cubicBezTo>
                    <a:pt x="0" y="29"/>
                    <a:pt x="0" y="29"/>
                    <a:pt x="0" y="29"/>
                  </a:cubicBezTo>
                  <a:cubicBezTo>
                    <a:pt x="0" y="28"/>
                    <a:pt x="2" y="28"/>
                    <a:pt x="5" y="27"/>
                  </a:cubicBezTo>
                  <a:cubicBezTo>
                    <a:pt x="8" y="25"/>
                    <a:pt x="12" y="22"/>
                    <a:pt x="15" y="18"/>
                  </a:cubicBezTo>
                  <a:cubicBezTo>
                    <a:pt x="18" y="14"/>
                    <a:pt x="19" y="9"/>
                    <a:pt x="19" y="6"/>
                  </a:cubicBezTo>
                  <a:cubicBezTo>
                    <a:pt x="20" y="2"/>
                    <a:pt x="19" y="0"/>
                    <a:pt x="19"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îṩlïďe">
              <a:extLst>
                <a:ext uri="{FF2B5EF4-FFF2-40B4-BE49-F238E27FC236}">
                  <a16:creationId xmlns:a16="http://schemas.microsoft.com/office/drawing/2014/main" id="{E2CF2E0A-7BF8-4A0B-AA84-7EB405EFD075}"/>
                </a:ext>
              </a:extLst>
            </p:cNvPr>
            <p:cNvSpPr/>
            <p:nvPr/>
          </p:nvSpPr>
          <p:spPr bwMode="auto">
            <a:xfrm>
              <a:off x="8472488" y="3457575"/>
              <a:ext cx="33338" cy="76200"/>
            </a:xfrm>
            <a:custGeom>
              <a:avLst/>
              <a:gdLst>
                <a:gd name="T0" fmla="*/ 7 w 7"/>
                <a:gd name="T1" fmla="*/ 14 h 16"/>
                <a:gd name="T2" fmla="*/ 7 w 7"/>
                <a:gd name="T3" fmla="*/ 15 h 16"/>
                <a:gd name="T4" fmla="*/ 5 w 7"/>
                <a:gd name="T5" fmla="*/ 16 h 16"/>
                <a:gd name="T6" fmla="*/ 1 w 7"/>
                <a:gd name="T7" fmla="*/ 15 h 16"/>
                <a:gd name="T8" fmla="*/ 0 w 7"/>
                <a:gd name="T9" fmla="*/ 11 h 16"/>
                <a:gd name="T10" fmla="*/ 0 w 7"/>
                <a:gd name="T11" fmla="*/ 0 h 16"/>
                <a:gd name="T12" fmla="*/ 1 w 7"/>
                <a:gd name="T13" fmla="*/ 11 h 16"/>
                <a:gd name="T14" fmla="*/ 2 w 7"/>
                <a:gd name="T15" fmla="*/ 15 h 16"/>
                <a:gd name="T16" fmla="*/ 4 w 7"/>
                <a:gd name="T17" fmla="*/ 15 h 16"/>
                <a:gd name="T18" fmla="*/ 7 w 7"/>
                <a:gd name="T19"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6">
                  <a:moveTo>
                    <a:pt x="7" y="14"/>
                  </a:moveTo>
                  <a:cubicBezTo>
                    <a:pt x="7" y="14"/>
                    <a:pt x="7" y="14"/>
                    <a:pt x="7" y="15"/>
                  </a:cubicBezTo>
                  <a:cubicBezTo>
                    <a:pt x="6" y="15"/>
                    <a:pt x="6" y="16"/>
                    <a:pt x="5" y="16"/>
                  </a:cubicBezTo>
                  <a:cubicBezTo>
                    <a:pt x="4" y="16"/>
                    <a:pt x="2" y="16"/>
                    <a:pt x="1" y="15"/>
                  </a:cubicBezTo>
                  <a:cubicBezTo>
                    <a:pt x="0" y="14"/>
                    <a:pt x="0" y="13"/>
                    <a:pt x="0" y="11"/>
                  </a:cubicBezTo>
                  <a:cubicBezTo>
                    <a:pt x="0" y="5"/>
                    <a:pt x="0" y="0"/>
                    <a:pt x="0" y="0"/>
                  </a:cubicBezTo>
                  <a:cubicBezTo>
                    <a:pt x="0" y="0"/>
                    <a:pt x="1" y="5"/>
                    <a:pt x="1" y="11"/>
                  </a:cubicBezTo>
                  <a:cubicBezTo>
                    <a:pt x="1" y="13"/>
                    <a:pt x="1" y="14"/>
                    <a:pt x="2" y="15"/>
                  </a:cubicBezTo>
                  <a:cubicBezTo>
                    <a:pt x="2" y="16"/>
                    <a:pt x="4" y="16"/>
                    <a:pt x="4" y="15"/>
                  </a:cubicBezTo>
                  <a:cubicBezTo>
                    <a:pt x="6" y="15"/>
                    <a:pt x="7" y="14"/>
                    <a:pt x="7" y="14"/>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ïṥliďê">
              <a:extLst>
                <a:ext uri="{FF2B5EF4-FFF2-40B4-BE49-F238E27FC236}">
                  <a16:creationId xmlns:a16="http://schemas.microsoft.com/office/drawing/2014/main" id="{96792107-756A-4E0F-AD7E-6424E76CE7B3}"/>
                </a:ext>
              </a:extLst>
            </p:cNvPr>
            <p:cNvSpPr/>
            <p:nvPr/>
          </p:nvSpPr>
          <p:spPr bwMode="auto">
            <a:xfrm>
              <a:off x="7932738" y="4962525"/>
              <a:ext cx="165100" cy="61913"/>
            </a:xfrm>
            <a:custGeom>
              <a:avLst/>
              <a:gdLst>
                <a:gd name="T0" fmla="*/ 35 w 35"/>
                <a:gd name="T1" fmla="*/ 13 h 13"/>
                <a:gd name="T2" fmla="*/ 34 w 35"/>
                <a:gd name="T3" fmla="*/ 13 h 13"/>
                <a:gd name="T4" fmla="*/ 30 w 35"/>
                <a:gd name="T5" fmla="*/ 13 h 13"/>
                <a:gd name="T6" fmla="*/ 16 w 35"/>
                <a:gd name="T7" fmla="*/ 10 h 13"/>
                <a:gd name="T8" fmla="*/ 4 w 35"/>
                <a:gd name="T9" fmla="*/ 3 h 13"/>
                <a:gd name="T10" fmla="*/ 1 w 35"/>
                <a:gd name="T11" fmla="*/ 1 h 13"/>
                <a:gd name="T12" fmla="*/ 0 w 35"/>
                <a:gd name="T13" fmla="*/ 0 h 13"/>
                <a:gd name="T14" fmla="*/ 4 w 35"/>
                <a:gd name="T15" fmla="*/ 3 h 13"/>
                <a:gd name="T16" fmla="*/ 17 w 35"/>
                <a:gd name="T17" fmla="*/ 9 h 13"/>
                <a:gd name="T18" fmla="*/ 30 w 35"/>
                <a:gd name="T19" fmla="*/ 12 h 13"/>
                <a:gd name="T20" fmla="*/ 35 w 35"/>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13">
                  <a:moveTo>
                    <a:pt x="35" y="13"/>
                  </a:moveTo>
                  <a:cubicBezTo>
                    <a:pt x="35" y="13"/>
                    <a:pt x="35" y="13"/>
                    <a:pt x="34" y="13"/>
                  </a:cubicBezTo>
                  <a:cubicBezTo>
                    <a:pt x="33" y="13"/>
                    <a:pt x="31" y="13"/>
                    <a:pt x="30" y="13"/>
                  </a:cubicBezTo>
                  <a:cubicBezTo>
                    <a:pt x="26" y="12"/>
                    <a:pt x="21" y="11"/>
                    <a:pt x="16" y="10"/>
                  </a:cubicBezTo>
                  <a:cubicBezTo>
                    <a:pt x="11" y="8"/>
                    <a:pt x="7" y="5"/>
                    <a:pt x="4" y="3"/>
                  </a:cubicBezTo>
                  <a:cubicBezTo>
                    <a:pt x="3" y="2"/>
                    <a:pt x="2" y="1"/>
                    <a:pt x="1" y="1"/>
                  </a:cubicBezTo>
                  <a:cubicBezTo>
                    <a:pt x="0" y="0"/>
                    <a:pt x="0" y="0"/>
                    <a:pt x="0" y="0"/>
                  </a:cubicBezTo>
                  <a:cubicBezTo>
                    <a:pt x="0" y="0"/>
                    <a:pt x="2" y="1"/>
                    <a:pt x="4" y="3"/>
                  </a:cubicBezTo>
                  <a:cubicBezTo>
                    <a:pt x="7" y="5"/>
                    <a:pt x="12" y="7"/>
                    <a:pt x="17" y="9"/>
                  </a:cubicBezTo>
                  <a:cubicBezTo>
                    <a:pt x="22" y="11"/>
                    <a:pt x="26" y="12"/>
                    <a:pt x="30" y="12"/>
                  </a:cubicBezTo>
                  <a:cubicBezTo>
                    <a:pt x="33" y="13"/>
                    <a:pt x="35" y="13"/>
                    <a:pt x="35" y="1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ïSľidè">
              <a:extLst>
                <a:ext uri="{FF2B5EF4-FFF2-40B4-BE49-F238E27FC236}">
                  <a16:creationId xmlns:a16="http://schemas.microsoft.com/office/drawing/2014/main" id="{CD20345B-7002-4485-B66C-BD4542864A8E}"/>
                </a:ext>
              </a:extLst>
            </p:cNvPr>
            <p:cNvSpPr/>
            <p:nvPr/>
          </p:nvSpPr>
          <p:spPr bwMode="auto">
            <a:xfrm>
              <a:off x="8448676" y="5014913"/>
              <a:ext cx="185738" cy="19050"/>
            </a:xfrm>
            <a:custGeom>
              <a:avLst/>
              <a:gdLst>
                <a:gd name="T0" fmla="*/ 39 w 39"/>
                <a:gd name="T1" fmla="*/ 4 h 4"/>
                <a:gd name="T2" fmla="*/ 19 w 39"/>
                <a:gd name="T3" fmla="*/ 3 h 4"/>
                <a:gd name="T4" fmla="*/ 0 w 39"/>
                <a:gd name="T5" fmla="*/ 0 h 4"/>
                <a:gd name="T6" fmla="*/ 19 w 39"/>
                <a:gd name="T7" fmla="*/ 2 h 4"/>
                <a:gd name="T8" fmla="*/ 39 w 39"/>
                <a:gd name="T9" fmla="*/ 4 h 4"/>
              </a:gdLst>
              <a:ahLst/>
              <a:cxnLst>
                <a:cxn ang="0">
                  <a:pos x="T0" y="T1"/>
                </a:cxn>
                <a:cxn ang="0">
                  <a:pos x="T2" y="T3"/>
                </a:cxn>
                <a:cxn ang="0">
                  <a:pos x="T4" y="T5"/>
                </a:cxn>
                <a:cxn ang="0">
                  <a:pos x="T6" y="T7"/>
                </a:cxn>
                <a:cxn ang="0">
                  <a:pos x="T8" y="T9"/>
                </a:cxn>
              </a:cxnLst>
              <a:rect l="0" t="0" r="r" b="b"/>
              <a:pathLst>
                <a:path w="39" h="4">
                  <a:moveTo>
                    <a:pt x="39" y="4"/>
                  </a:moveTo>
                  <a:cubicBezTo>
                    <a:pt x="38" y="4"/>
                    <a:pt x="30" y="4"/>
                    <a:pt x="19" y="3"/>
                  </a:cubicBezTo>
                  <a:cubicBezTo>
                    <a:pt x="9" y="2"/>
                    <a:pt x="0" y="0"/>
                    <a:pt x="0" y="0"/>
                  </a:cubicBezTo>
                  <a:cubicBezTo>
                    <a:pt x="0" y="0"/>
                    <a:pt x="9" y="1"/>
                    <a:pt x="19" y="2"/>
                  </a:cubicBezTo>
                  <a:cubicBezTo>
                    <a:pt x="30" y="3"/>
                    <a:pt x="39" y="4"/>
                    <a:pt x="39" y="4"/>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îslíḋé">
              <a:extLst>
                <a:ext uri="{FF2B5EF4-FFF2-40B4-BE49-F238E27FC236}">
                  <a16:creationId xmlns:a16="http://schemas.microsoft.com/office/drawing/2014/main" id="{F9981314-259D-42B9-B95F-41B1C21232F4}"/>
                </a:ext>
              </a:extLst>
            </p:cNvPr>
            <p:cNvSpPr/>
            <p:nvPr/>
          </p:nvSpPr>
          <p:spPr bwMode="auto">
            <a:xfrm>
              <a:off x="8112126" y="2830513"/>
              <a:ext cx="754063" cy="655638"/>
            </a:xfrm>
            <a:custGeom>
              <a:avLst/>
              <a:gdLst>
                <a:gd name="T0" fmla="*/ 0 w 159"/>
                <a:gd name="T1" fmla="*/ 45 h 138"/>
                <a:gd name="T2" fmla="*/ 27 w 159"/>
                <a:gd name="T3" fmla="*/ 15 h 138"/>
                <a:gd name="T4" fmla="*/ 69 w 159"/>
                <a:gd name="T5" fmla="*/ 3 h 138"/>
                <a:gd name="T6" fmla="*/ 147 w 159"/>
                <a:gd name="T7" fmla="*/ 42 h 138"/>
                <a:gd name="T8" fmla="*/ 159 w 159"/>
                <a:gd name="T9" fmla="*/ 78 h 138"/>
                <a:gd name="T10" fmla="*/ 124 w 159"/>
                <a:gd name="T11" fmla="*/ 84 h 138"/>
                <a:gd name="T12" fmla="*/ 113 w 159"/>
                <a:gd name="T13" fmla="*/ 59 h 138"/>
                <a:gd name="T14" fmla="*/ 112 w 159"/>
                <a:gd name="T15" fmla="*/ 95 h 138"/>
                <a:gd name="T16" fmla="*/ 120 w 159"/>
                <a:gd name="T17" fmla="*/ 131 h 138"/>
                <a:gd name="T18" fmla="*/ 28 w 159"/>
                <a:gd name="T19" fmla="*/ 138 h 138"/>
                <a:gd name="T20" fmla="*/ 35 w 159"/>
                <a:gd name="T21" fmla="*/ 57 h 138"/>
                <a:gd name="T22" fmla="*/ 25 w 159"/>
                <a:gd name="T23" fmla="*/ 67 h 138"/>
                <a:gd name="T24" fmla="*/ 0 w 159"/>
                <a:gd name="T25" fmla="*/ 4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38">
                  <a:moveTo>
                    <a:pt x="0" y="45"/>
                  </a:moveTo>
                  <a:cubicBezTo>
                    <a:pt x="0" y="45"/>
                    <a:pt x="21" y="19"/>
                    <a:pt x="27" y="15"/>
                  </a:cubicBezTo>
                  <a:cubicBezTo>
                    <a:pt x="32" y="11"/>
                    <a:pt x="47" y="0"/>
                    <a:pt x="69" y="3"/>
                  </a:cubicBezTo>
                  <a:cubicBezTo>
                    <a:pt x="91" y="6"/>
                    <a:pt x="132" y="5"/>
                    <a:pt x="147" y="42"/>
                  </a:cubicBezTo>
                  <a:cubicBezTo>
                    <a:pt x="156" y="65"/>
                    <a:pt x="159" y="78"/>
                    <a:pt x="159" y="78"/>
                  </a:cubicBezTo>
                  <a:cubicBezTo>
                    <a:pt x="159" y="78"/>
                    <a:pt x="139" y="87"/>
                    <a:pt x="124" y="84"/>
                  </a:cubicBezTo>
                  <a:cubicBezTo>
                    <a:pt x="113" y="59"/>
                    <a:pt x="113" y="59"/>
                    <a:pt x="113" y="59"/>
                  </a:cubicBezTo>
                  <a:cubicBezTo>
                    <a:pt x="113" y="59"/>
                    <a:pt x="106" y="61"/>
                    <a:pt x="112" y="95"/>
                  </a:cubicBezTo>
                  <a:cubicBezTo>
                    <a:pt x="120" y="131"/>
                    <a:pt x="120" y="131"/>
                    <a:pt x="120" y="131"/>
                  </a:cubicBezTo>
                  <a:cubicBezTo>
                    <a:pt x="28" y="138"/>
                    <a:pt x="28" y="138"/>
                    <a:pt x="28" y="138"/>
                  </a:cubicBezTo>
                  <a:cubicBezTo>
                    <a:pt x="35" y="57"/>
                    <a:pt x="35" y="57"/>
                    <a:pt x="35" y="57"/>
                  </a:cubicBezTo>
                  <a:cubicBezTo>
                    <a:pt x="25" y="67"/>
                    <a:pt x="25" y="67"/>
                    <a:pt x="25" y="67"/>
                  </a:cubicBezTo>
                  <a:cubicBezTo>
                    <a:pt x="0" y="45"/>
                    <a:pt x="0" y="45"/>
                    <a:pt x="0" y="45"/>
                  </a:cubicBezTo>
                </a:path>
              </a:pathLst>
            </a:custGeom>
            <a:solidFill>
              <a:srgbClr val="F3F5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îṧ1íḓè">
              <a:extLst>
                <a:ext uri="{FF2B5EF4-FFF2-40B4-BE49-F238E27FC236}">
                  <a16:creationId xmlns:a16="http://schemas.microsoft.com/office/drawing/2014/main" id="{F80B1D5C-9F29-4D55-8B04-A32A93DBD689}"/>
                </a:ext>
              </a:extLst>
            </p:cNvPr>
            <p:cNvSpPr/>
            <p:nvPr/>
          </p:nvSpPr>
          <p:spPr bwMode="auto">
            <a:xfrm>
              <a:off x="8121651" y="3021013"/>
              <a:ext cx="128588" cy="107950"/>
            </a:xfrm>
            <a:custGeom>
              <a:avLst/>
              <a:gdLst>
                <a:gd name="T0" fmla="*/ 27 w 27"/>
                <a:gd name="T1" fmla="*/ 23 h 23"/>
                <a:gd name="T2" fmla="*/ 27 w 27"/>
                <a:gd name="T3" fmla="*/ 23 h 23"/>
                <a:gd name="T4" fmla="*/ 27 w 27"/>
                <a:gd name="T5" fmla="*/ 23 h 23"/>
                <a:gd name="T6" fmla="*/ 27 w 27"/>
                <a:gd name="T7" fmla="*/ 23 h 23"/>
                <a:gd name="T8" fmla="*/ 0 w 27"/>
                <a:gd name="T9" fmla="*/ 0 h 23"/>
                <a:gd name="T10" fmla="*/ 0 w 27"/>
                <a:gd name="T11" fmla="*/ 0 h 23"/>
                <a:gd name="T12" fmla="*/ 1 w 27"/>
                <a:gd name="T13" fmla="*/ 1 h 23"/>
                <a:gd name="T14" fmla="*/ 1 w 27"/>
                <a:gd name="T15" fmla="*/ 1 h 23"/>
                <a:gd name="T16" fmla="*/ 0 w 27"/>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3">
                  <a:moveTo>
                    <a:pt x="27" y="23"/>
                  </a:moveTo>
                  <a:cubicBezTo>
                    <a:pt x="27" y="23"/>
                    <a:pt x="27" y="23"/>
                    <a:pt x="27" y="23"/>
                  </a:cubicBezTo>
                  <a:cubicBezTo>
                    <a:pt x="27" y="23"/>
                    <a:pt x="27" y="23"/>
                    <a:pt x="27" y="23"/>
                  </a:cubicBezTo>
                  <a:cubicBezTo>
                    <a:pt x="27" y="23"/>
                    <a:pt x="27" y="23"/>
                    <a:pt x="27" y="23"/>
                  </a:cubicBezTo>
                  <a:moveTo>
                    <a:pt x="0" y="0"/>
                  </a:moveTo>
                  <a:cubicBezTo>
                    <a:pt x="0" y="0"/>
                    <a:pt x="0" y="0"/>
                    <a:pt x="0" y="0"/>
                  </a:cubicBezTo>
                  <a:cubicBezTo>
                    <a:pt x="0" y="0"/>
                    <a:pt x="0" y="1"/>
                    <a:pt x="1" y="1"/>
                  </a:cubicBezTo>
                  <a:cubicBezTo>
                    <a:pt x="1" y="1"/>
                    <a:pt x="1" y="1"/>
                    <a:pt x="1" y="1"/>
                  </a:cubicBezTo>
                  <a:cubicBezTo>
                    <a:pt x="0" y="0"/>
                    <a:pt x="0" y="0"/>
                    <a:pt x="0" y="0"/>
                  </a:cubicBezTo>
                </a:path>
              </a:pathLst>
            </a:custGeom>
            <a:solidFill>
              <a:srgbClr val="CDC9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íṡlîḑé">
              <a:extLst>
                <a:ext uri="{FF2B5EF4-FFF2-40B4-BE49-F238E27FC236}">
                  <a16:creationId xmlns:a16="http://schemas.microsoft.com/office/drawing/2014/main" id="{929B8DE6-2506-408A-861F-99424E679DD8}"/>
                </a:ext>
              </a:extLst>
            </p:cNvPr>
            <p:cNvSpPr/>
            <p:nvPr/>
          </p:nvSpPr>
          <p:spPr bwMode="auto">
            <a:xfrm>
              <a:off x="8126413" y="3025775"/>
              <a:ext cx="123825" cy="103188"/>
            </a:xfrm>
            <a:custGeom>
              <a:avLst/>
              <a:gdLst>
                <a:gd name="T0" fmla="*/ 0 w 26"/>
                <a:gd name="T1" fmla="*/ 0 h 22"/>
                <a:gd name="T2" fmla="*/ 0 w 26"/>
                <a:gd name="T3" fmla="*/ 0 h 22"/>
                <a:gd name="T4" fmla="*/ 2 w 26"/>
                <a:gd name="T5" fmla="*/ 3 h 22"/>
                <a:gd name="T6" fmla="*/ 12 w 26"/>
                <a:gd name="T7" fmla="*/ 12 h 22"/>
                <a:gd name="T8" fmla="*/ 22 w 26"/>
                <a:gd name="T9" fmla="*/ 19 h 22"/>
                <a:gd name="T10" fmla="*/ 26 w 26"/>
                <a:gd name="T11" fmla="*/ 22 h 22"/>
                <a:gd name="T12" fmla="*/ 26 w 26"/>
                <a:gd name="T13" fmla="*/ 22 h 22"/>
                <a:gd name="T14" fmla="*/ 26 w 26"/>
                <a:gd name="T15" fmla="*/ 22 h 22"/>
                <a:gd name="T16" fmla="*/ 22 w 26"/>
                <a:gd name="T17" fmla="*/ 19 h 22"/>
                <a:gd name="T18" fmla="*/ 12 w 26"/>
                <a:gd name="T19" fmla="*/ 11 h 22"/>
                <a:gd name="T20" fmla="*/ 3 w 26"/>
                <a:gd name="T21" fmla="*/ 3 h 22"/>
                <a:gd name="T22" fmla="*/ 0 w 26"/>
                <a:gd name="T2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2">
                  <a:moveTo>
                    <a:pt x="0" y="0"/>
                  </a:moveTo>
                  <a:cubicBezTo>
                    <a:pt x="0" y="0"/>
                    <a:pt x="0" y="0"/>
                    <a:pt x="0" y="0"/>
                  </a:cubicBezTo>
                  <a:cubicBezTo>
                    <a:pt x="0" y="1"/>
                    <a:pt x="1" y="2"/>
                    <a:pt x="2" y="3"/>
                  </a:cubicBezTo>
                  <a:cubicBezTo>
                    <a:pt x="5" y="5"/>
                    <a:pt x="8" y="8"/>
                    <a:pt x="12" y="12"/>
                  </a:cubicBezTo>
                  <a:cubicBezTo>
                    <a:pt x="16" y="15"/>
                    <a:pt x="19" y="17"/>
                    <a:pt x="22" y="19"/>
                  </a:cubicBezTo>
                  <a:cubicBezTo>
                    <a:pt x="24" y="21"/>
                    <a:pt x="26" y="22"/>
                    <a:pt x="26" y="22"/>
                  </a:cubicBezTo>
                  <a:cubicBezTo>
                    <a:pt x="26" y="22"/>
                    <a:pt x="26" y="22"/>
                    <a:pt x="26" y="22"/>
                  </a:cubicBezTo>
                  <a:cubicBezTo>
                    <a:pt x="26" y="22"/>
                    <a:pt x="26" y="22"/>
                    <a:pt x="26" y="22"/>
                  </a:cubicBezTo>
                  <a:cubicBezTo>
                    <a:pt x="26" y="22"/>
                    <a:pt x="25" y="21"/>
                    <a:pt x="22" y="19"/>
                  </a:cubicBezTo>
                  <a:cubicBezTo>
                    <a:pt x="20" y="17"/>
                    <a:pt x="16" y="14"/>
                    <a:pt x="12" y="11"/>
                  </a:cubicBezTo>
                  <a:cubicBezTo>
                    <a:pt x="9" y="8"/>
                    <a:pt x="5" y="5"/>
                    <a:pt x="3" y="3"/>
                  </a:cubicBezTo>
                  <a:cubicBezTo>
                    <a:pt x="2" y="2"/>
                    <a:pt x="1" y="1"/>
                    <a:pt x="0" y="0"/>
                  </a:cubicBezTo>
                </a:path>
              </a:pathLst>
            </a:custGeom>
            <a:solidFill>
              <a:srgbClr val="C4C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íşliḋé">
              <a:extLst>
                <a:ext uri="{FF2B5EF4-FFF2-40B4-BE49-F238E27FC236}">
                  <a16:creationId xmlns:a16="http://schemas.microsoft.com/office/drawing/2014/main" id="{7E3821BE-9B18-4878-A420-F4057D4621A6}"/>
                </a:ext>
              </a:extLst>
            </p:cNvPr>
            <p:cNvSpPr/>
            <p:nvPr/>
          </p:nvSpPr>
          <p:spPr bwMode="auto">
            <a:xfrm>
              <a:off x="8505826" y="3082925"/>
              <a:ext cx="71438" cy="93663"/>
            </a:xfrm>
            <a:custGeom>
              <a:avLst/>
              <a:gdLst>
                <a:gd name="T0" fmla="*/ 15 w 15"/>
                <a:gd name="T1" fmla="*/ 0 h 20"/>
                <a:gd name="T2" fmla="*/ 15 w 15"/>
                <a:gd name="T3" fmla="*/ 0 h 20"/>
                <a:gd name="T4" fmla="*/ 7 w 15"/>
                <a:gd name="T5" fmla="*/ 0 h 20"/>
                <a:gd name="T6" fmla="*/ 4 w 15"/>
                <a:gd name="T7" fmla="*/ 0 h 20"/>
                <a:gd name="T8" fmla="*/ 0 w 15"/>
                <a:gd name="T9" fmla="*/ 0 h 20"/>
                <a:gd name="T10" fmla="*/ 0 w 15"/>
                <a:gd name="T11" fmla="*/ 0 h 20"/>
                <a:gd name="T12" fmla="*/ 1 w 15"/>
                <a:gd name="T13" fmla="*/ 0 h 20"/>
                <a:gd name="T14" fmla="*/ 4 w 15"/>
                <a:gd name="T15" fmla="*/ 1 h 20"/>
                <a:gd name="T16" fmla="*/ 9 w 15"/>
                <a:gd name="T17" fmla="*/ 1 h 20"/>
                <a:gd name="T18" fmla="*/ 15 w 15"/>
                <a:gd name="T19" fmla="*/ 1 h 20"/>
                <a:gd name="T20" fmla="*/ 14 w 15"/>
                <a:gd name="T21" fmla="*/ 14 h 20"/>
                <a:gd name="T22" fmla="*/ 11 w 15"/>
                <a:gd name="T23" fmla="*/ 19 h 20"/>
                <a:gd name="T24" fmla="*/ 10 w 15"/>
                <a:gd name="T25" fmla="*/ 19 h 20"/>
                <a:gd name="T26" fmla="*/ 7 w 15"/>
                <a:gd name="T27" fmla="*/ 17 h 20"/>
                <a:gd name="T28" fmla="*/ 2 w 15"/>
                <a:gd name="T29" fmla="*/ 10 h 20"/>
                <a:gd name="T30" fmla="*/ 1 w 15"/>
                <a:gd name="T31" fmla="*/ 1 h 20"/>
                <a:gd name="T32" fmla="*/ 1 w 15"/>
                <a:gd name="T33" fmla="*/ 1 h 20"/>
                <a:gd name="T34" fmla="*/ 0 w 15"/>
                <a:gd name="T35" fmla="*/ 3 h 20"/>
                <a:gd name="T36" fmla="*/ 1 w 15"/>
                <a:gd name="T37" fmla="*/ 10 h 20"/>
                <a:gd name="T38" fmla="*/ 6 w 15"/>
                <a:gd name="T39" fmla="*/ 18 h 20"/>
                <a:gd name="T40" fmla="*/ 10 w 15"/>
                <a:gd name="T41" fmla="*/ 20 h 20"/>
                <a:gd name="T42" fmla="*/ 11 w 15"/>
                <a:gd name="T43" fmla="*/ 20 h 20"/>
                <a:gd name="T44" fmla="*/ 15 w 15"/>
                <a:gd name="T45" fmla="*/ 14 h 20"/>
                <a:gd name="T46" fmla="*/ 15 w 15"/>
                <a:gd name="T47" fmla="*/ 0 h 20"/>
                <a:gd name="T48" fmla="*/ 15 w 15"/>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 h="20">
                  <a:moveTo>
                    <a:pt x="15" y="0"/>
                  </a:moveTo>
                  <a:cubicBezTo>
                    <a:pt x="15" y="0"/>
                    <a:pt x="15" y="0"/>
                    <a:pt x="15" y="0"/>
                  </a:cubicBezTo>
                  <a:cubicBezTo>
                    <a:pt x="12" y="0"/>
                    <a:pt x="9" y="0"/>
                    <a:pt x="7" y="0"/>
                  </a:cubicBezTo>
                  <a:cubicBezTo>
                    <a:pt x="6" y="0"/>
                    <a:pt x="5" y="0"/>
                    <a:pt x="4" y="0"/>
                  </a:cubicBezTo>
                  <a:cubicBezTo>
                    <a:pt x="2" y="0"/>
                    <a:pt x="0" y="0"/>
                    <a:pt x="0" y="0"/>
                  </a:cubicBezTo>
                  <a:cubicBezTo>
                    <a:pt x="0" y="0"/>
                    <a:pt x="0" y="0"/>
                    <a:pt x="0" y="0"/>
                  </a:cubicBezTo>
                  <a:cubicBezTo>
                    <a:pt x="0" y="0"/>
                    <a:pt x="0" y="0"/>
                    <a:pt x="1" y="0"/>
                  </a:cubicBezTo>
                  <a:cubicBezTo>
                    <a:pt x="1" y="0"/>
                    <a:pt x="2" y="1"/>
                    <a:pt x="4" y="1"/>
                  </a:cubicBezTo>
                  <a:cubicBezTo>
                    <a:pt x="5" y="1"/>
                    <a:pt x="7" y="1"/>
                    <a:pt x="9" y="1"/>
                  </a:cubicBezTo>
                  <a:cubicBezTo>
                    <a:pt x="10" y="1"/>
                    <a:pt x="12" y="1"/>
                    <a:pt x="15" y="1"/>
                  </a:cubicBezTo>
                  <a:cubicBezTo>
                    <a:pt x="15" y="5"/>
                    <a:pt x="15" y="9"/>
                    <a:pt x="14" y="14"/>
                  </a:cubicBezTo>
                  <a:cubicBezTo>
                    <a:pt x="14" y="16"/>
                    <a:pt x="13" y="18"/>
                    <a:pt x="11" y="19"/>
                  </a:cubicBezTo>
                  <a:cubicBezTo>
                    <a:pt x="11" y="19"/>
                    <a:pt x="10" y="19"/>
                    <a:pt x="10" y="19"/>
                  </a:cubicBezTo>
                  <a:cubicBezTo>
                    <a:pt x="9" y="19"/>
                    <a:pt x="7" y="18"/>
                    <a:pt x="7" y="17"/>
                  </a:cubicBezTo>
                  <a:cubicBezTo>
                    <a:pt x="4" y="15"/>
                    <a:pt x="3" y="12"/>
                    <a:pt x="2" y="10"/>
                  </a:cubicBezTo>
                  <a:cubicBezTo>
                    <a:pt x="0" y="4"/>
                    <a:pt x="1" y="1"/>
                    <a:pt x="1" y="1"/>
                  </a:cubicBezTo>
                  <a:cubicBezTo>
                    <a:pt x="1" y="1"/>
                    <a:pt x="1" y="1"/>
                    <a:pt x="1" y="1"/>
                  </a:cubicBezTo>
                  <a:cubicBezTo>
                    <a:pt x="1" y="1"/>
                    <a:pt x="0" y="2"/>
                    <a:pt x="0" y="3"/>
                  </a:cubicBezTo>
                  <a:cubicBezTo>
                    <a:pt x="0" y="5"/>
                    <a:pt x="1" y="7"/>
                    <a:pt x="1" y="10"/>
                  </a:cubicBezTo>
                  <a:cubicBezTo>
                    <a:pt x="2" y="12"/>
                    <a:pt x="3" y="15"/>
                    <a:pt x="6" y="18"/>
                  </a:cubicBezTo>
                  <a:cubicBezTo>
                    <a:pt x="7" y="19"/>
                    <a:pt x="8" y="20"/>
                    <a:pt x="10" y="20"/>
                  </a:cubicBezTo>
                  <a:cubicBezTo>
                    <a:pt x="10" y="20"/>
                    <a:pt x="11" y="20"/>
                    <a:pt x="11" y="20"/>
                  </a:cubicBezTo>
                  <a:cubicBezTo>
                    <a:pt x="14" y="19"/>
                    <a:pt x="14" y="16"/>
                    <a:pt x="15" y="14"/>
                  </a:cubicBezTo>
                  <a:cubicBezTo>
                    <a:pt x="15" y="9"/>
                    <a:pt x="15" y="4"/>
                    <a:pt x="15" y="0"/>
                  </a:cubicBezTo>
                  <a:cubicBezTo>
                    <a:pt x="15" y="0"/>
                    <a:pt x="15" y="0"/>
                    <a:pt x="15" y="0"/>
                  </a:cubicBezTo>
                </a:path>
              </a:pathLst>
            </a:custGeom>
            <a:solidFill>
              <a:srgbClr val="C4C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ľiďè">
              <a:extLst>
                <a:ext uri="{FF2B5EF4-FFF2-40B4-BE49-F238E27FC236}">
                  <a16:creationId xmlns:a16="http://schemas.microsoft.com/office/drawing/2014/main" id="{AE20F3A9-A50D-4F38-9284-3F8E67C53B8C}"/>
                </a:ext>
              </a:extLst>
            </p:cNvPr>
            <p:cNvSpPr/>
            <p:nvPr/>
          </p:nvSpPr>
          <p:spPr bwMode="auto">
            <a:xfrm>
              <a:off x="8686801" y="32004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DC9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íṣľíḋé">
              <a:extLst>
                <a:ext uri="{FF2B5EF4-FFF2-40B4-BE49-F238E27FC236}">
                  <a16:creationId xmlns:a16="http://schemas.microsoft.com/office/drawing/2014/main" id="{C59C7275-8B1B-40CE-B493-CA05070D0F4C}"/>
                </a:ext>
              </a:extLst>
            </p:cNvPr>
            <p:cNvSpPr/>
            <p:nvPr/>
          </p:nvSpPr>
          <p:spPr bwMode="auto">
            <a:xfrm>
              <a:off x="8686801" y="3143250"/>
              <a:ext cx="160338" cy="57150"/>
            </a:xfrm>
            <a:custGeom>
              <a:avLst/>
              <a:gdLst>
                <a:gd name="T0" fmla="*/ 34 w 34"/>
                <a:gd name="T1" fmla="*/ 0 h 12"/>
                <a:gd name="T2" fmla="*/ 30 w 34"/>
                <a:gd name="T3" fmla="*/ 4 h 12"/>
                <a:gd name="T4" fmla="*/ 18 w 34"/>
                <a:gd name="T5" fmla="*/ 9 h 12"/>
                <a:gd name="T6" fmla="*/ 5 w 34"/>
                <a:gd name="T7" fmla="*/ 11 h 12"/>
                <a:gd name="T8" fmla="*/ 0 w 34"/>
                <a:gd name="T9" fmla="*/ 12 h 12"/>
                <a:gd name="T10" fmla="*/ 0 w 34"/>
                <a:gd name="T11" fmla="*/ 12 h 12"/>
                <a:gd name="T12" fmla="*/ 1 w 34"/>
                <a:gd name="T13" fmla="*/ 12 h 12"/>
                <a:gd name="T14" fmla="*/ 2 w 34"/>
                <a:gd name="T15" fmla="*/ 12 h 12"/>
                <a:gd name="T16" fmla="*/ 5 w 34"/>
                <a:gd name="T17" fmla="*/ 12 h 12"/>
                <a:gd name="T18" fmla="*/ 19 w 34"/>
                <a:gd name="T19" fmla="*/ 10 h 12"/>
                <a:gd name="T20" fmla="*/ 30 w 34"/>
                <a:gd name="T21" fmla="*/ 4 h 12"/>
                <a:gd name="T22" fmla="*/ 33 w 34"/>
                <a:gd name="T23" fmla="*/ 1 h 12"/>
                <a:gd name="T24" fmla="*/ 34 w 34"/>
                <a:gd name="T25" fmla="*/ 0 h 12"/>
                <a:gd name="T26" fmla="*/ 34 w 34"/>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12">
                  <a:moveTo>
                    <a:pt x="34" y="0"/>
                  </a:moveTo>
                  <a:cubicBezTo>
                    <a:pt x="34" y="0"/>
                    <a:pt x="33" y="2"/>
                    <a:pt x="30" y="4"/>
                  </a:cubicBezTo>
                  <a:cubicBezTo>
                    <a:pt x="27" y="6"/>
                    <a:pt x="23" y="8"/>
                    <a:pt x="18" y="9"/>
                  </a:cubicBezTo>
                  <a:cubicBezTo>
                    <a:pt x="13" y="10"/>
                    <a:pt x="9" y="11"/>
                    <a:pt x="5" y="11"/>
                  </a:cubicBezTo>
                  <a:cubicBezTo>
                    <a:pt x="3" y="11"/>
                    <a:pt x="1" y="11"/>
                    <a:pt x="0" y="12"/>
                  </a:cubicBezTo>
                  <a:cubicBezTo>
                    <a:pt x="0" y="12"/>
                    <a:pt x="0" y="12"/>
                    <a:pt x="0" y="12"/>
                  </a:cubicBezTo>
                  <a:cubicBezTo>
                    <a:pt x="0" y="12"/>
                    <a:pt x="1" y="12"/>
                    <a:pt x="1" y="12"/>
                  </a:cubicBezTo>
                  <a:cubicBezTo>
                    <a:pt x="1" y="12"/>
                    <a:pt x="2" y="12"/>
                    <a:pt x="2" y="12"/>
                  </a:cubicBezTo>
                  <a:cubicBezTo>
                    <a:pt x="3" y="12"/>
                    <a:pt x="4" y="12"/>
                    <a:pt x="5" y="12"/>
                  </a:cubicBezTo>
                  <a:cubicBezTo>
                    <a:pt x="9" y="12"/>
                    <a:pt x="13" y="11"/>
                    <a:pt x="19" y="10"/>
                  </a:cubicBezTo>
                  <a:cubicBezTo>
                    <a:pt x="24" y="9"/>
                    <a:pt x="28" y="6"/>
                    <a:pt x="30" y="4"/>
                  </a:cubicBezTo>
                  <a:cubicBezTo>
                    <a:pt x="32" y="3"/>
                    <a:pt x="33" y="2"/>
                    <a:pt x="33" y="1"/>
                  </a:cubicBezTo>
                  <a:cubicBezTo>
                    <a:pt x="34" y="0"/>
                    <a:pt x="34" y="0"/>
                    <a:pt x="34" y="0"/>
                  </a:cubicBezTo>
                  <a:cubicBezTo>
                    <a:pt x="34" y="0"/>
                    <a:pt x="34" y="0"/>
                    <a:pt x="34" y="0"/>
                  </a:cubicBezTo>
                </a:path>
              </a:pathLst>
            </a:custGeom>
            <a:solidFill>
              <a:srgbClr val="C4C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íślîḋe">
              <a:extLst>
                <a:ext uri="{FF2B5EF4-FFF2-40B4-BE49-F238E27FC236}">
                  <a16:creationId xmlns:a16="http://schemas.microsoft.com/office/drawing/2014/main" id="{D9BD9DD8-29ED-4385-B439-62E6594F0897}"/>
                </a:ext>
              </a:extLst>
            </p:cNvPr>
            <p:cNvSpPr/>
            <p:nvPr/>
          </p:nvSpPr>
          <p:spPr bwMode="auto">
            <a:xfrm>
              <a:off x="8240713" y="3467100"/>
              <a:ext cx="4763"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1" y="0"/>
                    <a:pt x="1" y="0"/>
                  </a:cubicBezTo>
                  <a:cubicBezTo>
                    <a:pt x="1" y="0"/>
                    <a:pt x="1" y="0"/>
                    <a:pt x="1" y="0"/>
                  </a:cubicBezTo>
                </a:path>
              </a:pathLst>
            </a:custGeom>
            <a:solidFill>
              <a:srgbClr val="CDC9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ïṩḷïḑè">
              <a:extLst>
                <a:ext uri="{FF2B5EF4-FFF2-40B4-BE49-F238E27FC236}">
                  <a16:creationId xmlns:a16="http://schemas.microsoft.com/office/drawing/2014/main" id="{3610E143-89B7-4D78-B00C-85A68849CC1B}"/>
                </a:ext>
              </a:extLst>
            </p:cNvPr>
            <p:cNvSpPr/>
            <p:nvPr/>
          </p:nvSpPr>
          <p:spPr bwMode="auto">
            <a:xfrm>
              <a:off x="8245476" y="3438525"/>
              <a:ext cx="427038" cy="28575"/>
            </a:xfrm>
            <a:custGeom>
              <a:avLst/>
              <a:gdLst>
                <a:gd name="T0" fmla="*/ 90 w 90"/>
                <a:gd name="T1" fmla="*/ 0 h 6"/>
                <a:gd name="T2" fmla="*/ 44 w 90"/>
                <a:gd name="T3" fmla="*/ 2 h 6"/>
                <a:gd name="T4" fmla="*/ 0 w 90"/>
                <a:gd name="T5" fmla="*/ 6 h 6"/>
                <a:gd name="T6" fmla="*/ 0 w 90"/>
                <a:gd name="T7" fmla="*/ 6 h 6"/>
                <a:gd name="T8" fmla="*/ 44 w 90"/>
                <a:gd name="T9" fmla="*/ 3 h 6"/>
                <a:gd name="T10" fmla="*/ 90 w 90"/>
                <a:gd name="T11" fmla="*/ 0 h 6"/>
                <a:gd name="T12" fmla="*/ 90 w 9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90" h="6">
                  <a:moveTo>
                    <a:pt x="90" y="0"/>
                  </a:moveTo>
                  <a:cubicBezTo>
                    <a:pt x="87" y="0"/>
                    <a:pt x="68" y="1"/>
                    <a:pt x="44" y="2"/>
                  </a:cubicBezTo>
                  <a:cubicBezTo>
                    <a:pt x="23" y="4"/>
                    <a:pt x="5" y="5"/>
                    <a:pt x="0" y="6"/>
                  </a:cubicBezTo>
                  <a:cubicBezTo>
                    <a:pt x="0" y="6"/>
                    <a:pt x="0" y="6"/>
                    <a:pt x="0" y="6"/>
                  </a:cubicBezTo>
                  <a:cubicBezTo>
                    <a:pt x="5" y="6"/>
                    <a:pt x="23" y="5"/>
                    <a:pt x="44" y="3"/>
                  </a:cubicBezTo>
                  <a:cubicBezTo>
                    <a:pt x="70" y="1"/>
                    <a:pt x="90" y="0"/>
                    <a:pt x="90" y="0"/>
                  </a:cubicBezTo>
                  <a:cubicBezTo>
                    <a:pt x="90" y="0"/>
                    <a:pt x="90" y="0"/>
                    <a:pt x="90" y="0"/>
                  </a:cubicBezTo>
                </a:path>
              </a:pathLst>
            </a:custGeom>
            <a:solidFill>
              <a:srgbClr val="C4C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îśļîḓe">
              <a:extLst>
                <a:ext uri="{FF2B5EF4-FFF2-40B4-BE49-F238E27FC236}">
                  <a16:creationId xmlns:a16="http://schemas.microsoft.com/office/drawing/2014/main" id="{AD671370-6364-4DC6-8F53-53AABEBE35D5}"/>
                </a:ext>
              </a:extLst>
            </p:cNvPr>
            <p:cNvSpPr/>
            <p:nvPr/>
          </p:nvSpPr>
          <p:spPr bwMode="auto">
            <a:xfrm>
              <a:off x="8293101" y="2365375"/>
              <a:ext cx="327025" cy="341313"/>
            </a:xfrm>
            <a:custGeom>
              <a:avLst/>
              <a:gdLst>
                <a:gd name="T0" fmla="*/ 19 w 69"/>
                <a:gd name="T1" fmla="*/ 64 h 72"/>
                <a:gd name="T2" fmla="*/ 11 w 69"/>
                <a:gd name="T3" fmla="*/ 38 h 72"/>
                <a:gd name="T4" fmla="*/ 3 w 69"/>
                <a:gd name="T5" fmla="*/ 26 h 72"/>
                <a:gd name="T6" fmla="*/ 4 w 69"/>
                <a:gd name="T7" fmla="*/ 7 h 72"/>
                <a:gd name="T8" fmla="*/ 23 w 69"/>
                <a:gd name="T9" fmla="*/ 1 h 72"/>
                <a:gd name="T10" fmla="*/ 33 w 69"/>
                <a:gd name="T11" fmla="*/ 8 h 72"/>
                <a:gd name="T12" fmla="*/ 40 w 69"/>
                <a:gd name="T13" fmla="*/ 19 h 72"/>
                <a:gd name="T14" fmla="*/ 47 w 69"/>
                <a:gd name="T15" fmla="*/ 14 h 72"/>
                <a:gd name="T16" fmla="*/ 54 w 69"/>
                <a:gd name="T17" fmla="*/ 18 h 72"/>
                <a:gd name="T18" fmla="*/ 57 w 69"/>
                <a:gd name="T19" fmla="*/ 26 h 72"/>
                <a:gd name="T20" fmla="*/ 67 w 69"/>
                <a:gd name="T21" fmla="*/ 31 h 72"/>
                <a:gd name="T22" fmla="*/ 64 w 69"/>
                <a:gd name="T23" fmla="*/ 47 h 72"/>
                <a:gd name="T24" fmla="*/ 57 w 69"/>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72">
                  <a:moveTo>
                    <a:pt x="19" y="64"/>
                  </a:moveTo>
                  <a:cubicBezTo>
                    <a:pt x="19" y="56"/>
                    <a:pt x="16" y="46"/>
                    <a:pt x="11" y="38"/>
                  </a:cubicBezTo>
                  <a:cubicBezTo>
                    <a:pt x="9" y="34"/>
                    <a:pt x="5" y="30"/>
                    <a:pt x="3" y="26"/>
                  </a:cubicBezTo>
                  <a:cubicBezTo>
                    <a:pt x="1" y="20"/>
                    <a:pt x="0" y="12"/>
                    <a:pt x="4" y="7"/>
                  </a:cubicBezTo>
                  <a:cubicBezTo>
                    <a:pt x="8" y="2"/>
                    <a:pt x="17" y="0"/>
                    <a:pt x="23" y="1"/>
                  </a:cubicBezTo>
                  <a:cubicBezTo>
                    <a:pt x="27" y="3"/>
                    <a:pt x="31" y="5"/>
                    <a:pt x="33" y="8"/>
                  </a:cubicBezTo>
                  <a:cubicBezTo>
                    <a:pt x="36" y="11"/>
                    <a:pt x="38" y="15"/>
                    <a:pt x="40" y="19"/>
                  </a:cubicBezTo>
                  <a:cubicBezTo>
                    <a:pt x="41" y="16"/>
                    <a:pt x="44" y="14"/>
                    <a:pt x="47" y="14"/>
                  </a:cubicBezTo>
                  <a:cubicBezTo>
                    <a:pt x="50" y="14"/>
                    <a:pt x="52" y="16"/>
                    <a:pt x="54" y="18"/>
                  </a:cubicBezTo>
                  <a:cubicBezTo>
                    <a:pt x="55" y="21"/>
                    <a:pt x="56" y="23"/>
                    <a:pt x="57" y="26"/>
                  </a:cubicBezTo>
                  <a:cubicBezTo>
                    <a:pt x="60" y="24"/>
                    <a:pt x="66" y="28"/>
                    <a:pt x="67" y="31"/>
                  </a:cubicBezTo>
                  <a:cubicBezTo>
                    <a:pt x="69" y="35"/>
                    <a:pt x="67" y="42"/>
                    <a:pt x="64" y="47"/>
                  </a:cubicBezTo>
                  <a:cubicBezTo>
                    <a:pt x="62" y="52"/>
                    <a:pt x="62" y="65"/>
                    <a:pt x="57" y="72"/>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iṩḻîḋe">
              <a:extLst>
                <a:ext uri="{FF2B5EF4-FFF2-40B4-BE49-F238E27FC236}">
                  <a16:creationId xmlns:a16="http://schemas.microsoft.com/office/drawing/2014/main" id="{35B38E1C-7458-4C28-9575-529DAB74514F}"/>
                </a:ext>
              </a:extLst>
            </p:cNvPr>
            <p:cNvSpPr/>
            <p:nvPr/>
          </p:nvSpPr>
          <p:spPr bwMode="auto">
            <a:xfrm>
              <a:off x="8378826" y="2455863"/>
              <a:ext cx="203200" cy="436563"/>
            </a:xfrm>
            <a:custGeom>
              <a:avLst/>
              <a:gdLst>
                <a:gd name="T0" fmla="*/ 0 w 43"/>
                <a:gd name="T1" fmla="*/ 0 h 92"/>
                <a:gd name="T2" fmla="*/ 0 w 43"/>
                <a:gd name="T3" fmla="*/ 64 h 92"/>
                <a:gd name="T4" fmla="*/ 11 w 43"/>
                <a:gd name="T5" fmla="*/ 67 h 92"/>
                <a:gd name="T6" fmla="*/ 9 w 43"/>
                <a:gd name="T7" fmla="*/ 88 h 92"/>
                <a:gd name="T8" fmla="*/ 35 w 43"/>
                <a:gd name="T9" fmla="*/ 92 h 92"/>
                <a:gd name="T10" fmla="*/ 43 w 43"/>
                <a:gd name="T11" fmla="*/ 15 h 92"/>
                <a:gd name="T12" fmla="*/ 0 w 43"/>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43" h="92">
                  <a:moveTo>
                    <a:pt x="0" y="0"/>
                  </a:moveTo>
                  <a:cubicBezTo>
                    <a:pt x="0" y="64"/>
                    <a:pt x="0" y="64"/>
                    <a:pt x="0" y="64"/>
                  </a:cubicBezTo>
                  <a:cubicBezTo>
                    <a:pt x="11" y="67"/>
                    <a:pt x="11" y="67"/>
                    <a:pt x="11" y="67"/>
                  </a:cubicBezTo>
                  <a:cubicBezTo>
                    <a:pt x="9" y="88"/>
                    <a:pt x="9" y="88"/>
                    <a:pt x="9" y="88"/>
                  </a:cubicBezTo>
                  <a:cubicBezTo>
                    <a:pt x="35" y="92"/>
                    <a:pt x="35" y="92"/>
                    <a:pt x="35" y="92"/>
                  </a:cubicBezTo>
                  <a:cubicBezTo>
                    <a:pt x="35" y="92"/>
                    <a:pt x="43" y="16"/>
                    <a:pt x="43" y="15"/>
                  </a:cubicBezTo>
                  <a:cubicBezTo>
                    <a:pt x="43" y="14"/>
                    <a:pt x="0" y="0"/>
                    <a:pt x="0" y="0"/>
                  </a:cubicBez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iśḻïḋe">
              <a:extLst>
                <a:ext uri="{FF2B5EF4-FFF2-40B4-BE49-F238E27FC236}">
                  <a16:creationId xmlns:a16="http://schemas.microsoft.com/office/drawing/2014/main" id="{73AF5637-880A-4CFF-8707-371B4F787E3F}"/>
                </a:ext>
              </a:extLst>
            </p:cNvPr>
            <p:cNvSpPr/>
            <p:nvPr/>
          </p:nvSpPr>
          <p:spPr bwMode="auto">
            <a:xfrm>
              <a:off x="8393113" y="2559050"/>
              <a:ext cx="41275" cy="19050"/>
            </a:xfrm>
            <a:custGeom>
              <a:avLst/>
              <a:gdLst>
                <a:gd name="T0" fmla="*/ 9 w 9"/>
                <a:gd name="T1" fmla="*/ 2 h 4"/>
                <a:gd name="T2" fmla="*/ 4 w 9"/>
                <a:gd name="T3" fmla="*/ 2 h 4"/>
                <a:gd name="T4" fmla="*/ 0 w 9"/>
                <a:gd name="T5" fmla="*/ 4 h 4"/>
                <a:gd name="T6" fmla="*/ 4 w 9"/>
                <a:gd name="T7" fmla="*/ 1 h 4"/>
                <a:gd name="T8" fmla="*/ 9 w 9"/>
                <a:gd name="T9" fmla="*/ 2 h 4"/>
              </a:gdLst>
              <a:ahLst/>
              <a:cxnLst>
                <a:cxn ang="0">
                  <a:pos x="T0" y="T1"/>
                </a:cxn>
                <a:cxn ang="0">
                  <a:pos x="T2" y="T3"/>
                </a:cxn>
                <a:cxn ang="0">
                  <a:pos x="T4" y="T5"/>
                </a:cxn>
                <a:cxn ang="0">
                  <a:pos x="T6" y="T7"/>
                </a:cxn>
                <a:cxn ang="0">
                  <a:pos x="T8" y="T9"/>
                </a:cxn>
              </a:cxnLst>
              <a:rect l="0" t="0" r="r" b="b"/>
              <a:pathLst>
                <a:path w="9" h="4">
                  <a:moveTo>
                    <a:pt x="9" y="2"/>
                  </a:moveTo>
                  <a:cubicBezTo>
                    <a:pt x="9" y="2"/>
                    <a:pt x="7" y="1"/>
                    <a:pt x="4" y="2"/>
                  </a:cubicBezTo>
                  <a:cubicBezTo>
                    <a:pt x="2" y="3"/>
                    <a:pt x="0" y="4"/>
                    <a:pt x="0" y="4"/>
                  </a:cubicBezTo>
                  <a:cubicBezTo>
                    <a:pt x="0" y="4"/>
                    <a:pt x="1" y="2"/>
                    <a:pt x="4" y="1"/>
                  </a:cubicBezTo>
                  <a:cubicBezTo>
                    <a:pt x="7" y="0"/>
                    <a:pt x="9" y="1"/>
                    <a:pt x="9" y="2"/>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ïS1îdè">
              <a:extLst>
                <a:ext uri="{FF2B5EF4-FFF2-40B4-BE49-F238E27FC236}">
                  <a16:creationId xmlns:a16="http://schemas.microsoft.com/office/drawing/2014/main" id="{6F9E3F6B-8DAC-4D56-971D-29DBA73A4588}"/>
                </a:ext>
              </a:extLst>
            </p:cNvPr>
            <p:cNvSpPr/>
            <p:nvPr/>
          </p:nvSpPr>
          <p:spPr bwMode="auto">
            <a:xfrm>
              <a:off x="8393113" y="2601913"/>
              <a:ext cx="19050" cy="14288"/>
            </a:xfrm>
            <a:prstGeom prst="ellipse">
              <a:avLst/>
            </a:pr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íṧļidé">
              <a:extLst>
                <a:ext uri="{FF2B5EF4-FFF2-40B4-BE49-F238E27FC236}">
                  <a16:creationId xmlns:a16="http://schemas.microsoft.com/office/drawing/2014/main" id="{722DFDF6-496A-4D0F-84FC-359777E4B622}"/>
                </a:ext>
              </a:extLst>
            </p:cNvPr>
            <p:cNvSpPr/>
            <p:nvPr/>
          </p:nvSpPr>
          <p:spPr bwMode="auto">
            <a:xfrm>
              <a:off x="8491538" y="2601913"/>
              <a:ext cx="14288" cy="14288"/>
            </a:xfrm>
            <a:prstGeom prst="ellipse">
              <a:avLst/>
            </a:pr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sļïḓé">
              <a:extLst>
                <a:ext uri="{FF2B5EF4-FFF2-40B4-BE49-F238E27FC236}">
                  <a16:creationId xmlns:a16="http://schemas.microsoft.com/office/drawing/2014/main" id="{20C2F603-41C9-4BB9-AF35-751671319B99}"/>
                </a:ext>
              </a:extLst>
            </p:cNvPr>
            <p:cNvSpPr/>
            <p:nvPr/>
          </p:nvSpPr>
          <p:spPr bwMode="auto">
            <a:xfrm>
              <a:off x="8501063" y="2563813"/>
              <a:ext cx="42863" cy="14288"/>
            </a:xfrm>
            <a:custGeom>
              <a:avLst/>
              <a:gdLst>
                <a:gd name="T0" fmla="*/ 8 w 9"/>
                <a:gd name="T1" fmla="*/ 3 h 3"/>
                <a:gd name="T2" fmla="*/ 4 w 9"/>
                <a:gd name="T3" fmla="*/ 1 h 3"/>
                <a:gd name="T4" fmla="*/ 0 w 9"/>
                <a:gd name="T5" fmla="*/ 1 h 3"/>
                <a:gd name="T6" fmla="*/ 4 w 9"/>
                <a:gd name="T7" fmla="*/ 0 h 3"/>
                <a:gd name="T8" fmla="*/ 8 w 9"/>
                <a:gd name="T9" fmla="*/ 3 h 3"/>
              </a:gdLst>
              <a:ahLst/>
              <a:cxnLst>
                <a:cxn ang="0">
                  <a:pos x="T0" y="T1"/>
                </a:cxn>
                <a:cxn ang="0">
                  <a:pos x="T2" y="T3"/>
                </a:cxn>
                <a:cxn ang="0">
                  <a:pos x="T4" y="T5"/>
                </a:cxn>
                <a:cxn ang="0">
                  <a:pos x="T6" y="T7"/>
                </a:cxn>
                <a:cxn ang="0">
                  <a:pos x="T8" y="T9"/>
                </a:cxn>
              </a:cxnLst>
              <a:rect l="0" t="0" r="r" b="b"/>
              <a:pathLst>
                <a:path w="9" h="3">
                  <a:moveTo>
                    <a:pt x="8" y="3"/>
                  </a:moveTo>
                  <a:cubicBezTo>
                    <a:pt x="8" y="3"/>
                    <a:pt x="7" y="2"/>
                    <a:pt x="4" y="1"/>
                  </a:cubicBezTo>
                  <a:cubicBezTo>
                    <a:pt x="2" y="1"/>
                    <a:pt x="0" y="1"/>
                    <a:pt x="0" y="1"/>
                  </a:cubicBezTo>
                  <a:cubicBezTo>
                    <a:pt x="0" y="1"/>
                    <a:pt x="2" y="0"/>
                    <a:pt x="4" y="0"/>
                  </a:cubicBezTo>
                  <a:cubicBezTo>
                    <a:pt x="7" y="1"/>
                    <a:pt x="9" y="2"/>
                    <a:pt x="8" y="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ïṣḻídê">
              <a:extLst>
                <a:ext uri="{FF2B5EF4-FFF2-40B4-BE49-F238E27FC236}">
                  <a16:creationId xmlns:a16="http://schemas.microsoft.com/office/drawing/2014/main" id="{C5B248DF-D7E1-4E91-B58D-749053FF16E4}"/>
                </a:ext>
              </a:extLst>
            </p:cNvPr>
            <p:cNvSpPr/>
            <p:nvPr/>
          </p:nvSpPr>
          <p:spPr bwMode="auto">
            <a:xfrm>
              <a:off x="8472488" y="2673350"/>
              <a:ext cx="38100" cy="38100"/>
            </a:xfrm>
            <a:custGeom>
              <a:avLst/>
              <a:gdLst>
                <a:gd name="T0" fmla="*/ 7 w 8"/>
                <a:gd name="T1" fmla="*/ 0 h 8"/>
                <a:gd name="T2" fmla="*/ 8 w 8"/>
                <a:gd name="T3" fmla="*/ 2 h 8"/>
                <a:gd name="T4" fmla="*/ 6 w 8"/>
                <a:gd name="T5" fmla="*/ 6 h 8"/>
                <a:gd name="T6" fmla="*/ 2 w 8"/>
                <a:gd name="T7" fmla="*/ 8 h 8"/>
                <a:gd name="T8" fmla="*/ 0 w 8"/>
                <a:gd name="T9" fmla="*/ 7 h 8"/>
                <a:gd name="T10" fmla="*/ 5 w 8"/>
                <a:gd name="T11" fmla="*/ 5 h 8"/>
                <a:gd name="T12" fmla="*/ 7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7" y="0"/>
                  </a:moveTo>
                  <a:cubicBezTo>
                    <a:pt x="7" y="0"/>
                    <a:pt x="8" y="0"/>
                    <a:pt x="8" y="2"/>
                  </a:cubicBezTo>
                  <a:cubicBezTo>
                    <a:pt x="8" y="3"/>
                    <a:pt x="7" y="4"/>
                    <a:pt x="6" y="6"/>
                  </a:cubicBezTo>
                  <a:cubicBezTo>
                    <a:pt x="4" y="7"/>
                    <a:pt x="3" y="8"/>
                    <a:pt x="2" y="8"/>
                  </a:cubicBezTo>
                  <a:cubicBezTo>
                    <a:pt x="0" y="8"/>
                    <a:pt x="0" y="7"/>
                    <a:pt x="0" y="7"/>
                  </a:cubicBezTo>
                  <a:cubicBezTo>
                    <a:pt x="0" y="7"/>
                    <a:pt x="3" y="8"/>
                    <a:pt x="5" y="5"/>
                  </a:cubicBezTo>
                  <a:cubicBezTo>
                    <a:pt x="8" y="3"/>
                    <a:pt x="7" y="0"/>
                    <a:pt x="7"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îšḻiḑe">
              <a:extLst>
                <a:ext uri="{FF2B5EF4-FFF2-40B4-BE49-F238E27FC236}">
                  <a16:creationId xmlns:a16="http://schemas.microsoft.com/office/drawing/2014/main" id="{10B1D6F2-741E-4111-820A-3BA2938AB1DB}"/>
                </a:ext>
              </a:extLst>
            </p:cNvPr>
            <p:cNvSpPr/>
            <p:nvPr/>
          </p:nvSpPr>
          <p:spPr bwMode="auto">
            <a:xfrm>
              <a:off x="8496301" y="2668588"/>
              <a:ext cx="19050" cy="14288"/>
            </a:xfrm>
            <a:custGeom>
              <a:avLst/>
              <a:gdLst>
                <a:gd name="T0" fmla="*/ 4 w 4"/>
                <a:gd name="T1" fmla="*/ 3 h 3"/>
                <a:gd name="T2" fmla="*/ 2 w 4"/>
                <a:gd name="T3" fmla="*/ 2 h 3"/>
                <a:gd name="T4" fmla="*/ 0 w 4"/>
                <a:gd name="T5" fmla="*/ 1 h 3"/>
                <a:gd name="T6" fmla="*/ 3 w 4"/>
                <a:gd name="T7" fmla="*/ 1 h 3"/>
                <a:gd name="T8" fmla="*/ 4 w 4"/>
                <a:gd name="T9" fmla="*/ 3 h 3"/>
              </a:gdLst>
              <a:ahLst/>
              <a:cxnLst>
                <a:cxn ang="0">
                  <a:pos x="T0" y="T1"/>
                </a:cxn>
                <a:cxn ang="0">
                  <a:pos x="T2" y="T3"/>
                </a:cxn>
                <a:cxn ang="0">
                  <a:pos x="T4" y="T5"/>
                </a:cxn>
                <a:cxn ang="0">
                  <a:pos x="T6" y="T7"/>
                </a:cxn>
                <a:cxn ang="0">
                  <a:pos x="T8" y="T9"/>
                </a:cxn>
              </a:cxnLst>
              <a:rect l="0" t="0" r="r" b="b"/>
              <a:pathLst>
                <a:path w="4" h="3">
                  <a:moveTo>
                    <a:pt x="4" y="3"/>
                  </a:moveTo>
                  <a:cubicBezTo>
                    <a:pt x="4" y="3"/>
                    <a:pt x="3" y="2"/>
                    <a:pt x="2" y="2"/>
                  </a:cubicBezTo>
                  <a:cubicBezTo>
                    <a:pt x="1" y="1"/>
                    <a:pt x="0" y="2"/>
                    <a:pt x="0" y="1"/>
                  </a:cubicBezTo>
                  <a:cubicBezTo>
                    <a:pt x="0" y="1"/>
                    <a:pt x="1" y="0"/>
                    <a:pt x="3" y="1"/>
                  </a:cubicBezTo>
                  <a:cubicBezTo>
                    <a:pt x="4" y="1"/>
                    <a:pt x="4" y="3"/>
                    <a:pt x="4" y="3"/>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islîdé">
              <a:extLst>
                <a:ext uri="{FF2B5EF4-FFF2-40B4-BE49-F238E27FC236}">
                  <a16:creationId xmlns:a16="http://schemas.microsoft.com/office/drawing/2014/main" id="{1EA2D89D-2C86-4018-BECA-AB2228654C45}"/>
                </a:ext>
              </a:extLst>
            </p:cNvPr>
            <p:cNvSpPr/>
            <p:nvPr/>
          </p:nvSpPr>
          <p:spPr bwMode="auto">
            <a:xfrm>
              <a:off x="8393113" y="2644775"/>
              <a:ext cx="46038" cy="9525"/>
            </a:xfrm>
            <a:custGeom>
              <a:avLst/>
              <a:gdLst>
                <a:gd name="T0" fmla="*/ 10 w 10"/>
                <a:gd name="T1" fmla="*/ 1 h 2"/>
                <a:gd name="T2" fmla="*/ 5 w 10"/>
                <a:gd name="T3" fmla="*/ 2 h 2"/>
                <a:gd name="T4" fmla="*/ 0 w 10"/>
                <a:gd name="T5" fmla="*/ 1 h 2"/>
                <a:gd name="T6" fmla="*/ 5 w 10"/>
                <a:gd name="T7" fmla="*/ 0 h 2"/>
                <a:gd name="T8" fmla="*/ 10 w 10"/>
                <a:gd name="T9" fmla="*/ 1 h 2"/>
              </a:gdLst>
              <a:ahLst/>
              <a:cxnLst>
                <a:cxn ang="0">
                  <a:pos x="T0" y="T1"/>
                </a:cxn>
                <a:cxn ang="0">
                  <a:pos x="T2" y="T3"/>
                </a:cxn>
                <a:cxn ang="0">
                  <a:pos x="T4" y="T5"/>
                </a:cxn>
                <a:cxn ang="0">
                  <a:pos x="T6" y="T7"/>
                </a:cxn>
                <a:cxn ang="0">
                  <a:pos x="T8" y="T9"/>
                </a:cxn>
              </a:cxnLst>
              <a:rect l="0" t="0" r="r" b="b"/>
              <a:pathLst>
                <a:path w="10" h="2">
                  <a:moveTo>
                    <a:pt x="10" y="1"/>
                  </a:moveTo>
                  <a:cubicBezTo>
                    <a:pt x="10" y="1"/>
                    <a:pt x="8" y="2"/>
                    <a:pt x="5" y="2"/>
                  </a:cubicBezTo>
                  <a:cubicBezTo>
                    <a:pt x="3" y="2"/>
                    <a:pt x="0" y="1"/>
                    <a:pt x="0" y="1"/>
                  </a:cubicBezTo>
                  <a:cubicBezTo>
                    <a:pt x="0" y="0"/>
                    <a:pt x="2" y="0"/>
                    <a:pt x="5" y="0"/>
                  </a:cubicBezTo>
                  <a:cubicBezTo>
                    <a:pt x="8" y="0"/>
                    <a:pt x="10" y="0"/>
                    <a:pt x="10"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şliḋê">
              <a:extLst>
                <a:ext uri="{FF2B5EF4-FFF2-40B4-BE49-F238E27FC236}">
                  <a16:creationId xmlns:a16="http://schemas.microsoft.com/office/drawing/2014/main" id="{6B866ABC-62B6-4951-BD2E-30BC32E3AAC0}"/>
                </a:ext>
              </a:extLst>
            </p:cNvPr>
            <p:cNvSpPr/>
            <p:nvPr/>
          </p:nvSpPr>
          <p:spPr bwMode="auto">
            <a:xfrm>
              <a:off x="8448676" y="2601913"/>
              <a:ext cx="28575" cy="80963"/>
            </a:xfrm>
            <a:custGeom>
              <a:avLst/>
              <a:gdLst>
                <a:gd name="T0" fmla="*/ 6 w 6"/>
                <a:gd name="T1" fmla="*/ 15 h 17"/>
                <a:gd name="T2" fmla="*/ 2 w 6"/>
                <a:gd name="T3" fmla="*/ 16 h 17"/>
                <a:gd name="T4" fmla="*/ 1 w 6"/>
                <a:gd name="T5" fmla="*/ 13 h 17"/>
                <a:gd name="T6" fmla="*/ 4 w 6"/>
                <a:gd name="T7" fmla="*/ 10 h 17"/>
                <a:gd name="T8" fmla="*/ 5 w 6"/>
                <a:gd name="T9" fmla="*/ 10 h 17"/>
                <a:gd name="T10" fmla="*/ 5 w 6"/>
                <a:gd name="T11" fmla="*/ 11 h 17"/>
                <a:gd name="T12" fmla="*/ 4 w 6"/>
                <a:gd name="T13" fmla="*/ 3 h 17"/>
                <a:gd name="T14" fmla="*/ 4 w 6"/>
                <a:gd name="T15" fmla="*/ 0 h 17"/>
                <a:gd name="T16" fmla="*/ 6 w 6"/>
                <a:gd name="T17" fmla="*/ 11 h 17"/>
                <a:gd name="T18" fmla="*/ 6 w 6"/>
                <a:gd name="T19" fmla="*/ 12 h 17"/>
                <a:gd name="T20" fmla="*/ 5 w 6"/>
                <a:gd name="T21" fmla="*/ 11 h 17"/>
                <a:gd name="T22" fmla="*/ 4 w 6"/>
                <a:gd name="T23" fmla="*/ 11 h 17"/>
                <a:gd name="T24" fmla="*/ 1 w 6"/>
                <a:gd name="T25" fmla="*/ 13 h 17"/>
                <a:gd name="T26" fmla="*/ 3 w 6"/>
                <a:gd name="T27" fmla="*/ 16 h 17"/>
                <a:gd name="T28" fmla="*/ 6 w 6"/>
                <a:gd name="T29"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7">
                  <a:moveTo>
                    <a:pt x="6" y="15"/>
                  </a:moveTo>
                  <a:cubicBezTo>
                    <a:pt x="6" y="15"/>
                    <a:pt x="5" y="17"/>
                    <a:pt x="2" y="16"/>
                  </a:cubicBezTo>
                  <a:cubicBezTo>
                    <a:pt x="1" y="16"/>
                    <a:pt x="0" y="14"/>
                    <a:pt x="1" y="13"/>
                  </a:cubicBezTo>
                  <a:cubicBezTo>
                    <a:pt x="1" y="11"/>
                    <a:pt x="3" y="10"/>
                    <a:pt x="4" y="10"/>
                  </a:cubicBezTo>
                  <a:cubicBezTo>
                    <a:pt x="5" y="10"/>
                    <a:pt x="5" y="10"/>
                    <a:pt x="5" y="10"/>
                  </a:cubicBezTo>
                  <a:cubicBezTo>
                    <a:pt x="5" y="11"/>
                    <a:pt x="5" y="11"/>
                    <a:pt x="5" y="11"/>
                  </a:cubicBezTo>
                  <a:cubicBezTo>
                    <a:pt x="4" y="8"/>
                    <a:pt x="4" y="5"/>
                    <a:pt x="4" y="3"/>
                  </a:cubicBezTo>
                  <a:cubicBezTo>
                    <a:pt x="4" y="1"/>
                    <a:pt x="4" y="0"/>
                    <a:pt x="4" y="0"/>
                  </a:cubicBezTo>
                  <a:cubicBezTo>
                    <a:pt x="5" y="0"/>
                    <a:pt x="4" y="5"/>
                    <a:pt x="6" y="11"/>
                  </a:cubicBezTo>
                  <a:cubicBezTo>
                    <a:pt x="6" y="12"/>
                    <a:pt x="6" y="12"/>
                    <a:pt x="6" y="12"/>
                  </a:cubicBezTo>
                  <a:cubicBezTo>
                    <a:pt x="5" y="11"/>
                    <a:pt x="5" y="11"/>
                    <a:pt x="5" y="11"/>
                  </a:cubicBezTo>
                  <a:cubicBezTo>
                    <a:pt x="4" y="11"/>
                    <a:pt x="4" y="11"/>
                    <a:pt x="4" y="11"/>
                  </a:cubicBezTo>
                  <a:cubicBezTo>
                    <a:pt x="3" y="11"/>
                    <a:pt x="2" y="12"/>
                    <a:pt x="1" y="13"/>
                  </a:cubicBezTo>
                  <a:cubicBezTo>
                    <a:pt x="1" y="14"/>
                    <a:pt x="2" y="15"/>
                    <a:pt x="3" y="16"/>
                  </a:cubicBezTo>
                  <a:cubicBezTo>
                    <a:pt x="4" y="16"/>
                    <a:pt x="6" y="15"/>
                    <a:pt x="6" y="15"/>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îsliḓe">
              <a:extLst>
                <a:ext uri="{FF2B5EF4-FFF2-40B4-BE49-F238E27FC236}">
                  <a16:creationId xmlns:a16="http://schemas.microsoft.com/office/drawing/2014/main" id="{1A545F4D-ECAE-486A-87F2-62B52F652C26}"/>
                </a:ext>
              </a:extLst>
            </p:cNvPr>
            <p:cNvSpPr/>
            <p:nvPr/>
          </p:nvSpPr>
          <p:spPr bwMode="auto">
            <a:xfrm>
              <a:off x="8501063" y="2640013"/>
              <a:ext cx="38100" cy="9525"/>
            </a:xfrm>
            <a:custGeom>
              <a:avLst/>
              <a:gdLst>
                <a:gd name="T0" fmla="*/ 8 w 8"/>
                <a:gd name="T1" fmla="*/ 1 h 2"/>
                <a:gd name="T2" fmla="*/ 4 w 8"/>
                <a:gd name="T3" fmla="*/ 2 h 2"/>
                <a:gd name="T4" fmla="*/ 0 w 8"/>
                <a:gd name="T5" fmla="*/ 1 h 2"/>
                <a:gd name="T6" fmla="*/ 4 w 8"/>
                <a:gd name="T7" fmla="*/ 0 h 2"/>
                <a:gd name="T8" fmla="*/ 8 w 8"/>
                <a:gd name="T9" fmla="*/ 1 h 2"/>
              </a:gdLst>
              <a:ahLst/>
              <a:cxnLst>
                <a:cxn ang="0">
                  <a:pos x="T0" y="T1"/>
                </a:cxn>
                <a:cxn ang="0">
                  <a:pos x="T2" y="T3"/>
                </a:cxn>
                <a:cxn ang="0">
                  <a:pos x="T4" y="T5"/>
                </a:cxn>
                <a:cxn ang="0">
                  <a:pos x="T6" y="T7"/>
                </a:cxn>
                <a:cxn ang="0">
                  <a:pos x="T8" y="T9"/>
                </a:cxn>
              </a:cxnLst>
              <a:rect l="0" t="0" r="r" b="b"/>
              <a:pathLst>
                <a:path w="8" h="2">
                  <a:moveTo>
                    <a:pt x="8" y="1"/>
                  </a:moveTo>
                  <a:cubicBezTo>
                    <a:pt x="8" y="2"/>
                    <a:pt x="6" y="2"/>
                    <a:pt x="4" y="2"/>
                  </a:cubicBezTo>
                  <a:cubicBezTo>
                    <a:pt x="2" y="2"/>
                    <a:pt x="0" y="2"/>
                    <a:pt x="0" y="1"/>
                  </a:cubicBezTo>
                  <a:cubicBezTo>
                    <a:pt x="0" y="0"/>
                    <a:pt x="2" y="0"/>
                    <a:pt x="4" y="0"/>
                  </a:cubicBezTo>
                  <a:cubicBezTo>
                    <a:pt x="6" y="0"/>
                    <a:pt x="8" y="1"/>
                    <a:pt x="8" y="1"/>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íśļíďé">
              <a:extLst>
                <a:ext uri="{FF2B5EF4-FFF2-40B4-BE49-F238E27FC236}">
                  <a16:creationId xmlns:a16="http://schemas.microsoft.com/office/drawing/2014/main" id="{53E24698-7F45-46C5-A1DF-9DB6C0736863}"/>
                </a:ext>
              </a:extLst>
            </p:cNvPr>
            <p:cNvSpPr/>
            <p:nvPr/>
          </p:nvSpPr>
          <p:spPr bwMode="auto">
            <a:xfrm>
              <a:off x="8491538" y="2697163"/>
              <a:ext cx="23813" cy="19050"/>
            </a:xfrm>
            <a:custGeom>
              <a:avLst/>
              <a:gdLst>
                <a:gd name="T0" fmla="*/ 4 w 5"/>
                <a:gd name="T1" fmla="*/ 0 h 4"/>
                <a:gd name="T2" fmla="*/ 3 w 5"/>
                <a:gd name="T3" fmla="*/ 3 h 4"/>
                <a:gd name="T4" fmla="*/ 0 w 5"/>
                <a:gd name="T5" fmla="*/ 4 h 4"/>
                <a:gd name="T6" fmla="*/ 2 w 5"/>
                <a:gd name="T7" fmla="*/ 2 h 4"/>
                <a:gd name="T8" fmla="*/ 4 w 5"/>
                <a:gd name="T9" fmla="*/ 0 h 4"/>
              </a:gdLst>
              <a:ahLst/>
              <a:cxnLst>
                <a:cxn ang="0">
                  <a:pos x="T0" y="T1"/>
                </a:cxn>
                <a:cxn ang="0">
                  <a:pos x="T2" y="T3"/>
                </a:cxn>
                <a:cxn ang="0">
                  <a:pos x="T4" y="T5"/>
                </a:cxn>
                <a:cxn ang="0">
                  <a:pos x="T6" y="T7"/>
                </a:cxn>
                <a:cxn ang="0">
                  <a:pos x="T8" y="T9"/>
                </a:cxn>
              </a:cxnLst>
              <a:rect l="0" t="0" r="r" b="b"/>
              <a:pathLst>
                <a:path w="5" h="4">
                  <a:moveTo>
                    <a:pt x="4" y="0"/>
                  </a:moveTo>
                  <a:cubicBezTo>
                    <a:pt x="5" y="0"/>
                    <a:pt x="5" y="2"/>
                    <a:pt x="3" y="3"/>
                  </a:cubicBezTo>
                  <a:cubicBezTo>
                    <a:pt x="2" y="4"/>
                    <a:pt x="1" y="4"/>
                    <a:pt x="0" y="4"/>
                  </a:cubicBezTo>
                  <a:cubicBezTo>
                    <a:pt x="0" y="3"/>
                    <a:pt x="1" y="2"/>
                    <a:pt x="2" y="2"/>
                  </a:cubicBezTo>
                  <a:cubicBezTo>
                    <a:pt x="3" y="1"/>
                    <a:pt x="4" y="0"/>
                    <a:pt x="4" y="0"/>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iṥḻíďe">
              <a:extLst>
                <a:ext uri="{FF2B5EF4-FFF2-40B4-BE49-F238E27FC236}">
                  <a16:creationId xmlns:a16="http://schemas.microsoft.com/office/drawing/2014/main" id="{4C10EAFE-BFA5-49C3-826A-A1515490B111}"/>
                </a:ext>
              </a:extLst>
            </p:cNvPr>
            <p:cNvSpPr/>
            <p:nvPr/>
          </p:nvSpPr>
          <p:spPr bwMode="auto">
            <a:xfrm>
              <a:off x="8429626" y="2773363"/>
              <a:ext cx="57150" cy="28575"/>
            </a:xfrm>
            <a:custGeom>
              <a:avLst/>
              <a:gdLst>
                <a:gd name="T0" fmla="*/ 12 w 12"/>
                <a:gd name="T1" fmla="*/ 5 h 6"/>
                <a:gd name="T2" fmla="*/ 6 w 12"/>
                <a:gd name="T3" fmla="*/ 4 h 6"/>
                <a:gd name="T4" fmla="*/ 0 w 12"/>
                <a:gd name="T5" fmla="*/ 1 h 6"/>
                <a:gd name="T6" fmla="*/ 6 w 12"/>
                <a:gd name="T7" fmla="*/ 2 h 6"/>
                <a:gd name="T8" fmla="*/ 12 w 12"/>
                <a:gd name="T9" fmla="*/ 5 h 6"/>
              </a:gdLst>
              <a:ahLst/>
              <a:cxnLst>
                <a:cxn ang="0">
                  <a:pos x="T0" y="T1"/>
                </a:cxn>
                <a:cxn ang="0">
                  <a:pos x="T2" y="T3"/>
                </a:cxn>
                <a:cxn ang="0">
                  <a:pos x="T4" y="T5"/>
                </a:cxn>
                <a:cxn ang="0">
                  <a:pos x="T6" y="T7"/>
                </a:cxn>
                <a:cxn ang="0">
                  <a:pos x="T8" y="T9"/>
                </a:cxn>
              </a:cxnLst>
              <a:rect l="0" t="0" r="r" b="b"/>
              <a:pathLst>
                <a:path w="12" h="6">
                  <a:moveTo>
                    <a:pt x="12" y="5"/>
                  </a:moveTo>
                  <a:cubicBezTo>
                    <a:pt x="12" y="6"/>
                    <a:pt x="9" y="5"/>
                    <a:pt x="6" y="4"/>
                  </a:cubicBezTo>
                  <a:cubicBezTo>
                    <a:pt x="2" y="3"/>
                    <a:pt x="0" y="2"/>
                    <a:pt x="0" y="1"/>
                  </a:cubicBezTo>
                  <a:cubicBezTo>
                    <a:pt x="0" y="0"/>
                    <a:pt x="3" y="1"/>
                    <a:pt x="6" y="2"/>
                  </a:cubicBezTo>
                  <a:cubicBezTo>
                    <a:pt x="10" y="3"/>
                    <a:pt x="12" y="5"/>
                    <a:pt x="12" y="5"/>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íṡlîďe">
              <a:extLst>
                <a:ext uri="{FF2B5EF4-FFF2-40B4-BE49-F238E27FC236}">
                  <a16:creationId xmlns:a16="http://schemas.microsoft.com/office/drawing/2014/main" id="{3F0027FB-9D7A-4ABD-B889-FEF57F5BF0B4}"/>
                </a:ext>
              </a:extLst>
            </p:cNvPr>
            <p:cNvSpPr/>
            <p:nvPr/>
          </p:nvSpPr>
          <p:spPr bwMode="auto">
            <a:xfrm>
              <a:off x="8567738" y="2587625"/>
              <a:ext cx="47625" cy="80963"/>
            </a:xfrm>
            <a:custGeom>
              <a:avLst/>
              <a:gdLst>
                <a:gd name="T0" fmla="*/ 1 w 10"/>
                <a:gd name="T1" fmla="*/ 4 h 17"/>
                <a:gd name="T2" fmla="*/ 10 w 10"/>
                <a:gd name="T3" fmla="*/ 7 h 17"/>
                <a:gd name="T4" fmla="*/ 0 w 10"/>
                <a:gd name="T5" fmla="*/ 16 h 17"/>
              </a:gdLst>
              <a:ahLst/>
              <a:cxnLst>
                <a:cxn ang="0">
                  <a:pos x="T0" y="T1"/>
                </a:cxn>
                <a:cxn ang="0">
                  <a:pos x="T2" y="T3"/>
                </a:cxn>
                <a:cxn ang="0">
                  <a:pos x="T4" y="T5"/>
                </a:cxn>
              </a:cxnLst>
              <a:rect l="0" t="0" r="r" b="b"/>
              <a:pathLst>
                <a:path w="10" h="17">
                  <a:moveTo>
                    <a:pt x="1" y="4"/>
                  </a:moveTo>
                  <a:cubicBezTo>
                    <a:pt x="1" y="4"/>
                    <a:pt x="10" y="0"/>
                    <a:pt x="10" y="7"/>
                  </a:cubicBezTo>
                  <a:cubicBezTo>
                    <a:pt x="10" y="14"/>
                    <a:pt x="8" y="17"/>
                    <a:pt x="0" y="16"/>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í$ḻiḍé">
              <a:extLst>
                <a:ext uri="{FF2B5EF4-FFF2-40B4-BE49-F238E27FC236}">
                  <a16:creationId xmlns:a16="http://schemas.microsoft.com/office/drawing/2014/main" id="{8EB78079-B765-4BC6-B193-C596EFB237AA}"/>
                </a:ext>
              </a:extLst>
            </p:cNvPr>
            <p:cNvSpPr/>
            <p:nvPr/>
          </p:nvSpPr>
          <p:spPr bwMode="auto">
            <a:xfrm>
              <a:off x="8577263" y="2620963"/>
              <a:ext cx="19050" cy="28575"/>
            </a:xfrm>
            <a:custGeom>
              <a:avLst/>
              <a:gdLst>
                <a:gd name="T0" fmla="*/ 1 w 4"/>
                <a:gd name="T1" fmla="*/ 5 h 6"/>
                <a:gd name="T2" fmla="*/ 2 w 4"/>
                <a:gd name="T3" fmla="*/ 5 h 6"/>
                <a:gd name="T4" fmla="*/ 3 w 4"/>
                <a:gd name="T5" fmla="*/ 3 h 6"/>
                <a:gd name="T6" fmla="*/ 2 w 4"/>
                <a:gd name="T7" fmla="*/ 1 h 6"/>
                <a:gd name="T8" fmla="*/ 1 w 4"/>
                <a:gd name="T9" fmla="*/ 1 h 6"/>
                <a:gd name="T10" fmla="*/ 2 w 4"/>
                <a:gd name="T11" fmla="*/ 0 h 6"/>
                <a:gd name="T12" fmla="*/ 4 w 4"/>
                <a:gd name="T13" fmla="*/ 3 h 6"/>
                <a:gd name="T14" fmla="*/ 2 w 4"/>
                <a:gd name="T15" fmla="*/ 6 h 6"/>
                <a:gd name="T16" fmla="*/ 1 w 4"/>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1" y="5"/>
                  </a:moveTo>
                  <a:cubicBezTo>
                    <a:pt x="1" y="5"/>
                    <a:pt x="1" y="6"/>
                    <a:pt x="2" y="5"/>
                  </a:cubicBezTo>
                  <a:cubicBezTo>
                    <a:pt x="3" y="5"/>
                    <a:pt x="4" y="4"/>
                    <a:pt x="3" y="3"/>
                  </a:cubicBezTo>
                  <a:cubicBezTo>
                    <a:pt x="3" y="2"/>
                    <a:pt x="3" y="1"/>
                    <a:pt x="2" y="1"/>
                  </a:cubicBezTo>
                  <a:cubicBezTo>
                    <a:pt x="1" y="0"/>
                    <a:pt x="1" y="1"/>
                    <a:pt x="1" y="1"/>
                  </a:cubicBezTo>
                  <a:cubicBezTo>
                    <a:pt x="1" y="1"/>
                    <a:pt x="1" y="0"/>
                    <a:pt x="2" y="0"/>
                  </a:cubicBezTo>
                  <a:cubicBezTo>
                    <a:pt x="3" y="0"/>
                    <a:pt x="4" y="2"/>
                    <a:pt x="4" y="3"/>
                  </a:cubicBezTo>
                  <a:cubicBezTo>
                    <a:pt x="4" y="5"/>
                    <a:pt x="3" y="6"/>
                    <a:pt x="2" y="6"/>
                  </a:cubicBezTo>
                  <a:cubicBezTo>
                    <a:pt x="1" y="6"/>
                    <a:pt x="0" y="5"/>
                    <a:pt x="1" y="5"/>
                  </a:cubicBezTo>
                  <a:close/>
                </a:path>
              </a:pathLst>
            </a:custGeom>
            <a:solidFill>
              <a:srgbClr val="FC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íṣľiḓe">
              <a:extLst>
                <a:ext uri="{FF2B5EF4-FFF2-40B4-BE49-F238E27FC236}">
                  <a16:creationId xmlns:a16="http://schemas.microsoft.com/office/drawing/2014/main" id="{91ADF82D-62AB-4F33-B405-62911C23FFC5}"/>
                </a:ext>
              </a:extLst>
            </p:cNvPr>
            <p:cNvSpPr/>
            <p:nvPr/>
          </p:nvSpPr>
          <p:spPr bwMode="auto">
            <a:xfrm>
              <a:off x="8350251" y="2422525"/>
              <a:ext cx="246063" cy="193675"/>
            </a:xfrm>
            <a:custGeom>
              <a:avLst/>
              <a:gdLst>
                <a:gd name="T0" fmla="*/ 1 w 52"/>
                <a:gd name="T1" fmla="*/ 22 h 41"/>
                <a:gd name="T2" fmla="*/ 16 w 52"/>
                <a:gd name="T3" fmla="*/ 22 h 41"/>
                <a:gd name="T4" fmla="*/ 46 w 52"/>
                <a:gd name="T5" fmla="*/ 25 h 41"/>
                <a:gd name="T6" fmla="*/ 46 w 52"/>
                <a:gd name="T7" fmla="*/ 41 h 41"/>
                <a:gd name="T8" fmla="*/ 49 w 52"/>
                <a:gd name="T9" fmla="*/ 37 h 41"/>
                <a:gd name="T10" fmla="*/ 52 w 52"/>
                <a:gd name="T11" fmla="*/ 21 h 41"/>
                <a:gd name="T12" fmla="*/ 7 w 52"/>
                <a:gd name="T13" fmla="*/ 0 h 41"/>
                <a:gd name="T14" fmla="*/ 0 w 52"/>
                <a:gd name="T15" fmla="*/ 1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1">
                  <a:moveTo>
                    <a:pt x="1" y="22"/>
                  </a:moveTo>
                  <a:cubicBezTo>
                    <a:pt x="1" y="21"/>
                    <a:pt x="6" y="24"/>
                    <a:pt x="16" y="22"/>
                  </a:cubicBezTo>
                  <a:cubicBezTo>
                    <a:pt x="27" y="19"/>
                    <a:pt x="46" y="25"/>
                    <a:pt x="46" y="25"/>
                  </a:cubicBezTo>
                  <a:cubicBezTo>
                    <a:pt x="46" y="41"/>
                    <a:pt x="46" y="41"/>
                    <a:pt x="46" y="41"/>
                  </a:cubicBezTo>
                  <a:cubicBezTo>
                    <a:pt x="49" y="37"/>
                    <a:pt x="49" y="37"/>
                    <a:pt x="49" y="37"/>
                  </a:cubicBezTo>
                  <a:cubicBezTo>
                    <a:pt x="52" y="21"/>
                    <a:pt x="52" y="21"/>
                    <a:pt x="52" y="21"/>
                  </a:cubicBezTo>
                  <a:cubicBezTo>
                    <a:pt x="7" y="0"/>
                    <a:pt x="7" y="0"/>
                    <a:pt x="7" y="0"/>
                  </a:cubicBezTo>
                  <a:cubicBezTo>
                    <a:pt x="0" y="17"/>
                    <a:pt x="0" y="17"/>
                    <a:pt x="0" y="17"/>
                  </a:cubicBezTo>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îṩ1ïḓe">
              <a:extLst>
                <a:ext uri="{FF2B5EF4-FFF2-40B4-BE49-F238E27FC236}">
                  <a16:creationId xmlns:a16="http://schemas.microsoft.com/office/drawing/2014/main" id="{07FCD12B-9A4A-4F93-8BC5-5FF8C04D3712}"/>
                </a:ext>
              </a:extLst>
            </p:cNvPr>
            <p:cNvSpPr/>
            <p:nvPr/>
          </p:nvSpPr>
          <p:spPr bwMode="auto">
            <a:xfrm>
              <a:off x="8577263" y="4259263"/>
              <a:ext cx="52388" cy="47625"/>
            </a:xfrm>
            <a:custGeom>
              <a:avLst/>
              <a:gdLst>
                <a:gd name="T0" fmla="*/ 11 w 11"/>
                <a:gd name="T1" fmla="*/ 0 h 10"/>
                <a:gd name="T2" fmla="*/ 5 w 11"/>
                <a:gd name="T3" fmla="*/ 5 h 10"/>
                <a:gd name="T4" fmla="*/ 0 w 11"/>
                <a:gd name="T5" fmla="*/ 9 h 10"/>
                <a:gd name="T6" fmla="*/ 5 w 11"/>
                <a:gd name="T7" fmla="*/ 4 h 10"/>
                <a:gd name="T8" fmla="*/ 11 w 11"/>
                <a:gd name="T9" fmla="*/ 0 h 10"/>
              </a:gdLst>
              <a:ahLst/>
              <a:cxnLst>
                <a:cxn ang="0">
                  <a:pos x="T0" y="T1"/>
                </a:cxn>
                <a:cxn ang="0">
                  <a:pos x="T2" y="T3"/>
                </a:cxn>
                <a:cxn ang="0">
                  <a:pos x="T4" y="T5"/>
                </a:cxn>
                <a:cxn ang="0">
                  <a:pos x="T6" y="T7"/>
                </a:cxn>
                <a:cxn ang="0">
                  <a:pos x="T8" y="T9"/>
                </a:cxn>
              </a:cxnLst>
              <a:rect l="0" t="0" r="r" b="b"/>
              <a:pathLst>
                <a:path w="11" h="10">
                  <a:moveTo>
                    <a:pt x="11" y="0"/>
                  </a:moveTo>
                  <a:cubicBezTo>
                    <a:pt x="11" y="0"/>
                    <a:pt x="8" y="2"/>
                    <a:pt x="5" y="5"/>
                  </a:cubicBezTo>
                  <a:cubicBezTo>
                    <a:pt x="2" y="8"/>
                    <a:pt x="0" y="10"/>
                    <a:pt x="0" y="9"/>
                  </a:cubicBezTo>
                  <a:cubicBezTo>
                    <a:pt x="0" y="9"/>
                    <a:pt x="2" y="7"/>
                    <a:pt x="5" y="4"/>
                  </a:cubicBezTo>
                  <a:cubicBezTo>
                    <a:pt x="8" y="2"/>
                    <a:pt x="10" y="0"/>
                    <a:pt x="1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íšlîḍé">
              <a:extLst>
                <a:ext uri="{FF2B5EF4-FFF2-40B4-BE49-F238E27FC236}">
                  <a16:creationId xmlns:a16="http://schemas.microsoft.com/office/drawing/2014/main" id="{49804524-D9EE-4D8C-A3D7-3FF61C42E005}"/>
                </a:ext>
              </a:extLst>
            </p:cNvPr>
            <p:cNvSpPr/>
            <p:nvPr/>
          </p:nvSpPr>
          <p:spPr bwMode="auto">
            <a:xfrm>
              <a:off x="8572501" y="4311650"/>
              <a:ext cx="66675" cy="61913"/>
            </a:xfrm>
            <a:custGeom>
              <a:avLst/>
              <a:gdLst>
                <a:gd name="T0" fmla="*/ 14 w 14"/>
                <a:gd name="T1" fmla="*/ 1 h 13"/>
                <a:gd name="T2" fmla="*/ 7 w 14"/>
                <a:gd name="T3" fmla="*/ 7 h 13"/>
                <a:gd name="T4" fmla="*/ 0 w 14"/>
                <a:gd name="T5" fmla="*/ 13 h 13"/>
                <a:gd name="T6" fmla="*/ 6 w 14"/>
                <a:gd name="T7" fmla="*/ 6 h 13"/>
                <a:gd name="T8" fmla="*/ 14 w 14"/>
                <a:gd name="T9" fmla="*/ 1 h 13"/>
              </a:gdLst>
              <a:ahLst/>
              <a:cxnLst>
                <a:cxn ang="0">
                  <a:pos x="T0" y="T1"/>
                </a:cxn>
                <a:cxn ang="0">
                  <a:pos x="T2" y="T3"/>
                </a:cxn>
                <a:cxn ang="0">
                  <a:pos x="T4" y="T5"/>
                </a:cxn>
                <a:cxn ang="0">
                  <a:pos x="T6" y="T7"/>
                </a:cxn>
                <a:cxn ang="0">
                  <a:pos x="T8" y="T9"/>
                </a:cxn>
              </a:cxnLst>
              <a:rect l="0" t="0" r="r" b="b"/>
              <a:pathLst>
                <a:path w="14" h="13">
                  <a:moveTo>
                    <a:pt x="14" y="1"/>
                  </a:moveTo>
                  <a:cubicBezTo>
                    <a:pt x="14" y="1"/>
                    <a:pt x="10" y="3"/>
                    <a:pt x="7" y="7"/>
                  </a:cubicBezTo>
                  <a:cubicBezTo>
                    <a:pt x="3" y="10"/>
                    <a:pt x="0" y="13"/>
                    <a:pt x="0" y="13"/>
                  </a:cubicBezTo>
                  <a:cubicBezTo>
                    <a:pt x="0" y="13"/>
                    <a:pt x="2" y="9"/>
                    <a:pt x="6" y="6"/>
                  </a:cubicBezTo>
                  <a:cubicBezTo>
                    <a:pt x="10" y="2"/>
                    <a:pt x="14" y="0"/>
                    <a:pt x="14"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îs1iďê">
              <a:extLst>
                <a:ext uri="{FF2B5EF4-FFF2-40B4-BE49-F238E27FC236}">
                  <a16:creationId xmlns:a16="http://schemas.microsoft.com/office/drawing/2014/main" id="{E4DC5996-6813-4ED3-B0BF-59391B021463}"/>
                </a:ext>
              </a:extLst>
            </p:cNvPr>
            <p:cNvSpPr/>
            <p:nvPr/>
          </p:nvSpPr>
          <p:spPr bwMode="auto">
            <a:xfrm>
              <a:off x="8231188" y="4032250"/>
              <a:ext cx="42863" cy="47625"/>
            </a:xfrm>
            <a:custGeom>
              <a:avLst/>
              <a:gdLst>
                <a:gd name="T0" fmla="*/ 9 w 9"/>
                <a:gd name="T1" fmla="*/ 0 h 10"/>
                <a:gd name="T2" fmla="*/ 5 w 9"/>
                <a:gd name="T3" fmla="*/ 5 h 10"/>
                <a:gd name="T4" fmla="*/ 0 w 9"/>
                <a:gd name="T5" fmla="*/ 10 h 10"/>
                <a:gd name="T6" fmla="*/ 4 w 9"/>
                <a:gd name="T7" fmla="*/ 4 h 10"/>
                <a:gd name="T8" fmla="*/ 9 w 9"/>
                <a:gd name="T9" fmla="*/ 0 h 10"/>
              </a:gdLst>
              <a:ahLst/>
              <a:cxnLst>
                <a:cxn ang="0">
                  <a:pos x="T0" y="T1"/>
                </a:cxn>
                <a:cxn ang="0">
                  <a:pos x="T2" y="T3"/>
                </a:cxn>
                <a:cxn ang="0">
                  <a:pos x="T4" y="T5"/>
                </a:cxn>
                <a:cxn ang="0">
                  <a:pos x="T6" y="T7"/>
                </a:cxn>
                <a:cxn ang="0">
                  <a:pos x="T8" y="T9"/>
                </a:cxn>
              </a:cxnLst>
              <a:rect l="0" t="0" r="r" b="b"/>
              <a:pathLst>
                <a:path w="9" h="10">
                  <a:moveTo>
                    <a:pt x="9" y="0"/>
                  </a:moveTo>
                  <a:cubicBezTo>
                    <a:pt x="9" y="0"/>
                    <a:pt x="7" y="2"/>
                    <a:pt x="5" y="5"/>
                  </a:cubicBezTo>
                  <a:cubicBezTo>
                    <a:pt x="2" y="8"/>
                    <a:pt x="0" y="10"/>
                    <a:pt x="0" y="10"/>
                  </a:cubicBezTo>
                  <a:cubicBezTo>
                    <a:pt x="0" y="9"/>
                    <a:pt x="2" y="7"/>
                    <a:pt x="4" y="4"/>
                  </a:cubicBezTo>
                  <a:cubicBezTo>
                    <a:pt x="7" y="2"/>
                    <a:pt x="9" y="0"/>
                    <a:pt x="9"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îš1íḓè">
              <a:extLst>
                <a:ext uri="{FF2B5EF4-FFF2-40B4-BE49-F238E27FC236}">
                  <a16:creationId xmlns:a16="http://schemas.microsoft.com/office/drawing/2014/main" id="{68645200-38BC-45BA-BDBF-8ECFE1D0FD33}"/>
                </a:ext>
              </a:extLst>
            </p:cNvPr>
            <p:cNvSpPr/>
            <p:nvPr/>
          </p:nvSpPr>
          <p:spPr bwMode="auto">
            <a:xfrm>
              <a:off x="8207376" y="4098925"/>
              <a:ext cx="76200" cy="61913"/>
            </a:xfrm>
            <a:custGeom>
              <a:avLst/>
              <a:gdLst>
                <a:gd name="T0" fmla="*/ 15 w 16"/>
                <a:gd name="T1" fmla="*/ 0 h 13"/>
                <a:gd name="T2" fmla="*/ 8 w 16"/>
                <a:gd name="T3" fmla="*/ 7 h 13"/>
                <a:gd name="T4" fmla="*/ 0 w 16"/>
                <a:gd name="T5" fmla="*/ 13 h 13"/>
                <a:gd name="T6" fmla="*/ 7 w 16"/>
                <a:gd name="T7" fmla="*/ 6 h 13"/>
                <a:gd name="T8" fmla="*/ 15 w 16"/>
                <a:gd name="T9" fmla="*/ 0 h 13"/>
              </a:gdLst>
              <a:ahLst/>
              <a:cxnLst>
                <a:cxn ang="0">
                  <a:pos x="T0" y="T1"/>
                </a:cxn>
                <a:cxn ang="0">
                  <a:pos x="T2" y="T3"/>
                </a:cxn>
                <a:cxn ang="0">
                  <a:pos x="T4" y="T5"/>
                </a:cxn>
                <a:cxn ang="0">
                  <a:pos x="T6" y="T7"/>
                </a:cxn>
                <a:cxn ang="0">
                  <a:pos x="T8" y="T9"/>
                </a:cxn>
              </a:cxnLst>
              <a:rect l="0" t="0" r="r" b="b"/>
              <a:pathLst>
                <a:path w="16" h="13">
                  <a:moveTo>
                    <a:pt x="15" y="0"/>
                  </a:moveTo>
                  <a:cubicBezTo>
                    <a:pt x="16" y="0"/>
                    <a:pt x="12" y="4"/>
                    <a:pt x="8" y="7"/>
                  </a:cubicBezTo>
                  <a:cubicBezTo>
                    <a:pt x="4" y="11"/>
                    <a:pt x="0" y="13"/>
                    <a:pt x="0" y="13"/>
                  </a:cubicBezTo>
                  <a:cubicBezTo>
                    <a:pt x="0" y="13"/>
                    <a:pt x="3" y="10"/>
                    <a:pt x="7" y="6"/>
                  </a:cubicBezTo>
                  <a:cubicBezTo>
                    <a:pt x="12" y="3"/>
                    <a:pt x="15" y="0"/>
                    <a:pt x="15"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iśḷïďè">
              <a:extLst>
                <a:ext uri="{FF2B5EF4-FFF2-40B4-BE49-F238E27FC236}">
                  <a16:creationId xmlns:a16="http://schemas.microsoft.com/office/drawing/2014/main" id="{29BDA1B0-4299-423E-B8A1-956D11C8AED7}"/>
                </a:ext>
              </a:extLst>
            </p:cNvPr>
            <p:cNvSpPr/>
            <p:nvPr/>
          </p:nvSpPr>
          <p:spPr bwMode="auto">
            <a:xfrm>
              <a:off x="8448676" y="5048250"/>
              <a:ext cx="290513" cy="95250"/>
            </a:xfrm>
            <a:custGeom>
              <a:avLst/>
              <a:gdLst>
                <a:gd name="T0" fmla="*/ 0 w 183"/>
                <a:gd name="T1" fmla="*/ 54 h 60"/>
                <a:gd name="T2" fmla="*/ 9 w 183"/>
                <a:gd name="T3" fmla="*/ 6 h 60"/>
                <a:gd name="T4" fmla="*/ 63 w 183"/>
                <a:gd name="T5" fmla="*/ 0 h 60"/>
                <a:gd name="T6" fmla="*/ 183 w 183"/>
                <a:gd name="T7" fmla="*/ 45 h 60"/>
                <a:gd name="T8" fmla="*/ 183 w 183"/>
                <a:gd name="T9" fmla="*/ 60 h 60"/>
                <a:gd name="T10" fmla="*/ 0 w 183"/>
                <a:gd name="T11" fmla="*/ 54 h 60"/>
              </a:gdLst>
              <a:ahLst/>
              <a:cxnLst>
                <a:cxn ang="0">
                  <a:pos x="T0" y="T1"/>
                </a:cxn>
                <a:cxn ang="0">
                  <a:pos x="T2" y="T3"/>
                </a:cxn>
                <a:cxn ang="0">
                  <a:pos x="T4" y="T5"/>
                </a:cxn>
                <a:cxn ang="0">
                  <a:pos x="T6" y="T7"/>
                </a:cxn>
                <a:cxn ang="0">
                  <a:pos x="T8" y="T9"/>
                </a:cxn>
                <a:cxn ang="0">
                  <a:pos x="T10" y="T11"/>
                </a:cxn>
              </a:cxnLst>
              <a:rect l="0" t="0" r="r" b="b"/>
              <a:pathLst>
                <a:path w="183" h="60">
                  <a:moveTo>
                    <a:pt x="0" y="54"/>
                  </a:moveTo>
                  <a:lnTo>
                    <a:pt x="9" y="6"/>
                  </a:lnTo>
                  <a:lnTo>
                    <a:pt x="63" y="0"/>
                  </a:lnTo>
                  <a:lnTo>
                    <a:pt x="183" y="45"/>
                  </a:lnTo>
                  <a:lnTo>
                    <a:pt x="183" y="60"/>
                  </a:lnTo>
                  <a:lnTo>
                    <a:pt x="0" y="54"/>
                  </a:lnTo>
                  <a:close/>
                </a:path>
              </a:pathLst>
            </a:custGeom>
            <a:solidFill>
              <a:srgbClr val="D8E6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isḷïḓè">
              <a:extLst>
                <a:ext uri="{FF2B5EF4-FFF2-40B4-BE49-F238E27FC236}">
                  <a16:creationId xmlns:a16="http://schemas.microsoft.com/office/drawing/2014/main" id="{F1F1C262-F041-41D8-8025-753A74C1C2FB}"/>
                </a:ext>
              </a:extLst>
            </p:cNvPr>
            <p:cNvSpPr/>
            <p:nvPr/>
          </p:nvSpPr>
          <p:spPr bwMode="auto">
            <a:xfrm>
              <a:off x="8443913" y="5124450"/>
              <a:ext cx="290513" cy="14288"/>
            </a:xfrm>
            <a:custGeom>
              <a:avLst/>
              <a:gdLst>
                <a:gd name="T0" fmla="*/ 61 w 61"/>
                <a:gd name="T1" fmla="*/ 0 h 3"/>
                <a:gd name="T2" fmla="*/ 58 w 61"/>
                <a:gd name="T3" fmla="*/ 1 h 3"/>
                <a:gd name="T4" fmla="*/ 52 w 61"/>
                <a:gd name="T5" fmla="*/ 1 h 3"/>
                <a:gd name="T6" fmla="*/ 30 w 61"/>
                <a:gd name="T7" fmla="*/ 3 h 3"/>
                <a:gd name="T8" fmla="*/ 9 w 61"/>
                <a:gd name="T9" fmla="*/ 1 h 3"/>
                <a:gd name="T10" fmla="*/ 2 w 61"/>
                <a:gd name="T11" fmla="*/ 0 h 3"/>
                <a:gd name="T12" fmla="*/ 0 w 61"/>
                <a:gd name="T13" fmla="*/ 0 h 3"/>
                <a:gd name="T14" fmla="*/ 3 w 61"/>
                <a:gd name="T15" fmla="*/ 0 h 3"/>
                <a:gd name="T16" fmla="*/ 9 w 61"/>
                <a:gd name="T17" fmla="*/ 0 h 3"/>
                <a:gd name="T18" fmla="*/ 30 w 61"/>
                <a:gd name="T19" fmla="*/ 2 h 3"/>
                <a:gd name="T20" fmla="*/ 52 w 61"/>
                <a:gd name="T21" fmla="*/ 1 h 3"/>
                <a:gd name="T22" fmla="*/ 58 w 61"/>
                <a:gd name="T23" fmla="*/ 0 h 3"/>
                <a:gd name="T24" fmla="*/ 61 w 61"/>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3">
                  <a:moveTo>
                    <a:pt x="61" y="0"/>
                  </a:moveTo>
                  <a:cubicBezTo>
                    <a:pt x="61" y="0"/>
                    <a:pt x="60" y="0"/>
                    <a:pt x="58" y="1"/>
                  </a:cubicBezTo>
                  <a:cubicBezTo>
                    <a:pt x="57" y="1"/>
                    <a:pt x="55" y="1"/>
                    <a:pt x="52" y="1"/>
                  </a:cubicBezTo>
                  <a:cubicBezTo>
                    <a:pt x="46" y="2"/>
                    <a:pt x="39" y="3"/>
                    <a:pt x="30" y="3"/>
                  </a:cubicBezTo>
                  <a:cubicBezTo>
                    <a:pt x="22" y="2"/>
                    <a:pt x="14" y="2"/>
                    <a:pt x="9" y="1"/>
                  </a:cubicBezTo>
                  <a:cubicBezTo>
                    <a:pt x="6" y="1"/>
                    <a:pt x="4" y="0"/>
                    <a:pt x="2" y="0"/>
                  </a:cubicBezTo>
                  <a:cubicBezTo>
                    <a:pt x="1" y="0"/>
                    <a:pt x="0" y="0"/>
                    <a:pt x="0" y="0"/>
                  </a:cubicBezTo>
                  <a:cubicBezTo>
                    <a:pt x="0" y="0"/>
                    <a:pt x="1" y="0"/>
                    <a:pt x="3" y="0"/>
                  </a:cubicBezTo>
                  <a:cubicBezTo>
                    <a:pt x="5" y="0"/>
                    <a:pt x="7" y="0"/>
                    <a:pt x="9" y="0"/>
                  </a:cubicBezTo>
                  <a:cubicBezTo>
                    <a:pt x="14" y="1"/>
                    <a:pt x="22" y="2"/>
                    <a:pt x="30" y="2"/>
                  </a:cubicBezTo>
                  <a:cubicBezTo>
                    <a:pt x="39" y="2"/>
                    <a:pt x="46" y="1"/>
                    <a:pt x="52" y="1"/>
                  </a:cubicBezTo>
                  <a:cubicBezTo>
                    <a:pt x="54" y="1"/>
                    <a:pt x="56" y="1"/>
                    <a:pt x="58" y="0"/>
                  </a:cubicBezTo>
                  <a:cubicBezTo>
                    <a:pt x="60" y="0"/>
                    <a:pt x="61" y="0"/>
                    <a:pt x="61" y="0"/>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ïṩļide">
              <a:extLst>
                <a:ext uri="{FF2B5EF4-FFF2-40B4-BE49-F238E27FC236}">
                  <a16:creationId xmlns:a16="http://schemas.microsoft.com/office/drawing/2014/main" id="{A18C3B5D-0201-4FC8-BB00-B1294DD18A02}"/>
                </a:ext>
              </a:extLst>
            </p:cNvPr>
            <p:cNvSpPr/>
            <p:nvPr/>
          </p:nvSpPr>
          <p:spPr bwMode="auto">
            <a:xfrm>
              <a:off x="8520113" y="5095875"/>
              <a:ext cx="100013" cy="4763"/>
            </a:xfrm>
            <a:prstGeom prst="ellipse">
              <a:avLst/>
            </a:pr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ïṣḷíḍè">
              <a:extLst>
                <a:ext uri="{FF2B5EF4-FFF2-40B4-BE49-F238E27FC236}">
                  <a16:creationId xmlns:a16="http://schemas.microsoft.com/office/drawing/2014/main" id="{73B2762A-51F3-4C1D-B1E4-15900F7880AD}"/>
                </a:ext>
              </a:extLst>
            </p:cNvPr>
            <p:cNvSpPr/>
            <p:nvPr/>
          </p:nvSpPr>
          <p:spPr bwMode="auto">
            <a:xfrm>
              <a:off x="8515351" y="5076825"/>
              <a:ext cx="90488" cy="4763"/>
            </a:xfrm>
            <a:custGeom>
              <a:avLst/>
              <a:gdLst>
                <a:gd name="T0" fmla="*/ 19 w 19"/>
                <a:gd name="T1" fmla="*/ 1 h 1"/>
                <a:gd name="T2" fmla="*/ 10 w 19"/>
                <a:gd name="T3" fmla="*/ 1 h 1"/>
                <a:gd name="T4" fmla="*/ 0 w 19"/>
                <a:gd name="T5" fmla="*/ 1 h 1"/>
                <a:gd name="T6" fmla="*/ 10 w 19"/>
                <a:gd name="T7" fmla="*/ 0 h 1"/>
                <a:gd name="T8" fmla="*/ 19 w 19"/>
                <a:gd name="T9" fmla="*/ 1 h 1"/>
              </a:gdLst>
              <a:ahLst/>
              <a:cxnLst>
                <a:cxn ang="0">
                  <a:pos x="T0" y="T1"/>
                </a:cxn>
                <a:cxn ang="0">
                  <a:pos x="T2" y="T3"/>
                </a:cxn>
                <a:cxn ang="0">
                  <a:pos x="T4" y="T5"/>
                </a:cxn>
                <a:cxn ang="0">
                  <a:pos x="T6" y="T7"/>
                </a:cxn>
                <a:cxn ang="0">
                  <a:pos x="T8" y="T9"/>
                </a:cxn>
              </a:cxnLst>
              <a:rect l="0" t="0" r="r" b="b"/>
              <a:pathLst>
                <a:path w="19" h="1">
                  <a:moveTo>
                    <a:pt x="19" y="1"/>
                  </a:moveTo>
                  <a:cubicBezTo>
                    <a:pt x="19" y="1"/>
                    <a:pt x="15" y="1"/>
                    <a:pt x="10" y="1"/>
                  </a:cubicBezTo>
                  <a:cubicBezTo>
                    <a:pt x="5" y="1"/>
                    <a:pt x="0" y="1"/>
                    <a:pt x="0" y="1"/>
                  </a:cubicBezTo>
                  <a:cubicBezTo>
                    <a:pt x="0" y="0"/>
                    <a:pt x="5" y="0"/>
                    <a:pt x="10" y="0"/>
                  </a:cubicBezTo>
                  <a:cubicBezTo>
                    <a:pt x="15" y="1"/>
                    <a:pt x="19" y="1"/>
                    <a:pt x="19" y="1"/>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î$ļîḍê">
              <a:extLst>
                <a:ext uri="{FF2B5EF4-FFF2-40B4-BE49-F238E27FC236}">
                  <a16:creationId xmlns:a16="http://schemas.microsoft.com/office/drawing/2014/main" id="{E2DE6BA7-55A7-4ADB-BF1B-36A0B5A4E5A5}"/>
                </a:ext>
              </a:extLst>
            </p:cNvPr>
            <p:cNvSpPr/>
            <p:nvPr/>
          </p:nvSpPr>
          <p:spPr bwMode="auto">
            <a:xfrm>
              <a:off x="8515351" y="5010150"/>
              <a:ext cx="76200" cy="66675"/>
            </a:xfrm>
            <a:custGeom>
              <a:avLst/>
              <a:gdLst>
                <a:gd name="T0" fmla="*/ 11 w 16"/>
                <a:gd name="T1" fmla="*/ 14 h 14"/>
                <a:gd name="T2" fmla="*/ 10 w 16"/>
                <a:gd name="T3" fmla="*/ 11 h 14"/>
                <a:gd name="T4" fmla="*/ 11 w 16"/>
                <a:gd name="T5" fmla="*/ 5 h 14"/>
                <a:gd name="T6" fmla="*/ 11 w 16"/>
                <a:gd name="T7" fmla="*/ 3 h 14"/>
                <a:gd name="T8" fmla="*/ 13 w 16"/>
                <a:gd name="T9" fmla="*/ 1 h 14"/>
                <a:gd name="T10" fmla="*/ 16 w 16"/>
                <a:gd name="T11" fmla="*/ 2 h 14"/>
                <a:gd name="T12" fmla="*/ 16 w 16"/>
                <a:gd name="T13" fmla="*/ 5 h 14"/>
                <a:gd name="T14" fmla="*/ 16 w 16"/>
                <a:gd name="T15" fmla="*/ 11 h 14"/>
                <a:gd name="T16" fmla="*/ 13 w 16"/>
                <a:gd name="T17" fmla="*/ 13 h 14"/>
                <a:gd name="T18" fmla="*/ 10 w 16"/>
                <a:gd name="T19" fmla="*/ 12 h 14"/>
                <a:gd name="T20" fmla="*/ 2 w 16"/>
                <a:gd name="T21" fmla="*/ 4 h 14"/>
                <a:gd name="T22" fmla="*/ 0 w 16"/>
                <a:gd name="T23" fmla="*/ 1 h 14"/>
                <a:gd name="T24" fmla="*/ 1 w 16"/>
                <a:gd name="T25" fmla="*/ 0 h 14"/>
                <a:gd name="T26" fmla="*/ 3 w 16"/>
                <a:gd name="T27" fmla="*/ 1 h 14"/>
                <a:gd name="T28" fmla="*/ 6 w 16"/>
                <a:gd name="T29" fmla="*/ 4 h 14"/>
                <a:gd name="T30" fmla="*/ 9 w 16"/>
                <a:gd name="T31" fmla="*/ 10 h 14"/>
                <a:gd name="T32" fmla="*/ 9 w 16"/>
                <a:gd name="T33" fmla="*/ 12 h 14"/>
                <a:gd name="T34" fmla="*/ 5 w 16"/>
                <a:gd name="T35" fmla="*/ 4 h 14"/>
                <a:gd name="T36" fmla="*/ 2 w 16"/>
                <a:gd name="T37" fmla="*/ 1 h 14"/>
                <a:gd name="T38" fmla="*/ 1 w 16"/>
                <a:gd name="T39" fmla="*/ 1 h 14"/>
                <a:gd name="T40" fmla="*/ 2 w 16"/>
                <a:gd name="T41" fmla="*/ 3 h 14"/>
                <a:gd name="T42" fmla="*/ 11 w 16"/>
                <a:gd name="T43" fmla="*/ 11 h 14"/>
                <a:gd name="T44" fmla="*/ 13 w 16"/>
                <a:gd name="T45" fmla="*/ 12 h 14"/>
                <a:gd name="T46" fmla="*/ 15 w 16"/>
                <a:gd name="T47" fmla="*/ 11 h 14"/>
                <a:gd name="T48" fmla="*/ 15 w 16"/>
                <a:gd name="T49" fmla="*/ 5 h 14"/>
                <a:gd name="T50" fmla="*/ 13 w 16"/>
                <a:gd name="T51" fmla="*/ 1 h 14"/>
                <a:gd name="T52" fmla="*/ 11 w 16"/>
                <a:gd name="T53" fmla="*/ 5 h 14"/>
                <a:gd name="T54" fmla="*/ 11 w 16"/>
                <a:gd name="T5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4">
                  <a:moveTo>
                    <a:pt x="11" y="14"/>
                  </a:moveTo>
                  <a:cubicBezTo>
                    <a:pt x="11" y="14"/>
                    <a:pt x="10" y="13"/>
                    <a:pt x="10" y="11"/>
                  </a:cubicBezTo>
                  <a:cubicBezTo>
                    <a:pt x="10" y="10"/>
                    <a:pt x="10" y="7"/>
                    <a:pt x="11" y="5"/>
                  </a:cubicBezTo>
                  <a:cubicBezTo>
                    <a:pt x="11" y="4"/>
                    <a:pt x="11" y="3"/>
                    <a:pt x="11" y="3"/>
                  </a:cubicBezTo>
                  <a:cubicBezTo>
                    <a:pt x="12" y="2"/>
                    <a:pt x="12" y="1"/>
                    <a:pt x="13" y="1"/>
                  </a:cubicBezTo>
                  <a:cubicBezTo>
                    <a:pt x="14" y="0"/>
                    <a:pt x="15" y="1"/>
                    <a:pt x="16" y="2"/>
                  </a:cubicBezTo>
                  <a:cubicBezTo>
                    <a:pt x="16" y="3"/>
                    <a:pt x="16" y="4"/>
                    <a:pt x="16" y="5"/>
                  </a:cubicBezTo>
                  <a:cubicBezTo>
                    <a:pt x="16" y="7"/>
                    <a:pt x="16" y="9"/>
                    <a:pt x="16" y="11"/>
                  </a:cubicBezTo>
                  <a:cubicBezTo>
                    <a:pt x="16" y="12"/>
                    <a:pt x="15" y="13"/>
                    <a:pt x="13" y="13"/>
                  </a:cubicBezTo>
                  <a:cubicBezTo>
                    <a:pt x="12" y="13"/>
                    <a:pt x="11" y="13"/>
                    <a:pt x="10" y="12"/>
                  </a:cubicBezTo>
                  <a:cubicBezTo>
                    <a:pt x="7" y="9"/>
                    <a:pt x="4" y="6"/>
                    <a:pt x="2" y="4"/>
                  </a:cubicBezTo>
                  <a:cubicBezTo>
                    <a:pt x="1" y="3"/>
                    <a:pt x="0" y="2"/>
                    <a:pt x="0" y="1"/>
                  </a:cubicBezTo>
                  <a:cubicBezTo>
                    <a:pt x="0" y="0"/>
                    <a:pt x="1" y="0"/>
                    <a:pt x="1" y="0"/>
                  </a:cubicBezTo>
                  <a:cubicBezTo>
                    <a:pt x="2" y="0"/>
                    <a:pt x="2" y="0"/>
                    <a:pt x="3" y="1"/>
                  </a:cubicBezTo>
                  <a:cubicBezTo>
                    <a:pt x="4" y="2"/>
                    <a:pt x="5" y="3"/>
                    <a:pt x="6" y="4"/>
                  </a:cubicBezTo>
                  <a:cubicBezTo>
                    <a:pt x="8" y="6"/>
                    <a:pt x="8" y="8"/>
                    <a:pt x="9" y="10"/>
                  </a:cubicBezTo>
                  <a:cubicBezTo>
                    <a:pt x="9" y="12"/>
                    <a:pt x="9" y="12"/>
                    <a:pt x="9" y="12"/>
                  </a:cubicBezTo>
                  <a:cubicBezTo>
                    <a:pt x="9" y="13"/>
                    <a:pt x="9" y="9"/>
                    <a:pt x="5" y="4"/>
                  </a:cubicBezTo>
                  <a:cubicBezTo>
                    <a:pt x="5" y="3"/>
                    <a:pt x="3" y="2"/>
                    <a:pt x="2" y="1"/>
                  </a:cubicBezTo>
                  <a:cubicBezTo>
                    <a:pt x="1" y="1"/>
                    <a:pt x="1" y="0"/>
                    <a:pt x="1" y="1"/>
                  </a:cubicBezTo>
                  <a:cubicBezTo>
                    <a:pt x="1" y="2"/>
                    <a:pt x="2" y="2"/>
                    <a:pt x="2" y="3"/>
                  </a:cubicBezTo>
                  <a:cubicBezTo>
                    <a:pt x="5" y="6"/>
                    <a:pt x="7" y="9"/>
                    <a:pt x="11" y="11"/>
                  </a:cubicBezTo>
                  <a:cubicBezTo>
                    <a:pt x="12" y="12"/>
                    <a:pt x="13" y="12"/>
                    <a:pt x="13" y="12"/>
                  </a:cubicBezTo>
                  <a:cubicBezTo>
                    <a:pt x="14" y="12"/>
                    <a:pt x="15" y="12"/>
                    <a:pt x="15" y="11"/>
                  </a:cubicBezTo>
                  <a:cubicBezTo>
                    <a:pt x="15" y="9"/>
                    <a:pt x="15" y="7"/>
                    <a:pt x="15" y="5"/>
                  </a:cubicBezTo>
                  <a:cubicBezTo>
                    <a:pt x="15" y="3"/>
                    <a:pt x="15" y="1"/>
                    <a:pt x="13" y="1"/>
                  </a:cubicBezTo>
                  <a:cubicBezTo>
                    <a:pt x="12" y="2"/>
                    <a:pt x="12" y="4"/>
                    <a:pt x="11" y="5"/>
                  </a:cubicBezTo>
                  <a:cubicBezTo>
                    <a:pt x="10" y="10"/>
                    <a:pt x="11" y="14"/>
                    <a:pt x="11" y="14"/>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ï$ļîḓè">
              <a:extLst>
                <a:ext uri="{FF2B5EF4-FFF2-40B4-BE49-F238E27FC236}">
                  <a16:creationId xmlns:a16="http://schemas.microsoft.com/office/drawing/2014/main" id="{20C8DE88-BAA7-448B-BF05-DFB24AD6FBB9}"/>
                </a:ext>
              </a:extLst>
            </p:cNvPr>
            <p:cNvSpPr/>
            <p:nvPr/>
          </p:nvSpPr>
          <p:spPr bwMode="auto">
            <a:xfrm>
              <a:off x="7737476" y="2759075"/>
              <a:ext cx="180975" cy="176213"/>
            </a:xfrm>
            <a:custGeom>
              <a:avLst/>
              <a:gdLst>
                <a:gd name="T0" fmla="*/ 0 w 38"/>
                <a:gd name="T1" fmla="*/ 21 h 37"/>
                <a:gd name="T2" fmla="*/ 10 w 38"/>
                <a:gd name="T3" fmla="*/ 33 h 37"/>
                <a:gd name="T4" fmla="*/ 18 w 38"/>
                <a:gd name="T5" fmla="*/ 36 h 37"/>
                <a:gd name="T6" fmla="*/ 33 w 38"/>
                <a:gd name="T7" fmla="*/ 29 h 37"/>
                <a:gd name="T8" fmla="*/ 35 w 38"/>
                <a:gd name="T9" fmla="*/ 25 h 37"/>
                <a:gd name="T10" fmla="*/ 34 w 38"/>
                <a:gd name="T11" fmla="*/ 9 h 37"/>
                <a:gd name="T12" fmla="*/ 37 w 38"/>
                <a:gd name="T13" fmla="*/ 3 h 37"/>
                <a:gd name="T14" fmla="*/ 25 w 38"/>
                <a:gd name="T15" fmla="*/ 18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7">
                  <a:moveTo>
                    <a:pt x="0" y="21"/>
                  </a:moveTo>
                  <a:cubicBezTo>
                    <a:pt x="2" y="22"/>
                    <a:pt x="7" y="29"/>
                    <a:pt x="10" y="33"/>
                  </a:cubicBezTo>
                  <a:cubicBezTo>
                    <a:pt x="12" y="36"/>
                    <a:pt x="15" y="37"/>
                    <a:pt x="18" y="36"/>
                  </a:cubicBezTo>
                  <a:cubicBezTo>
                    <a:pt x="33" y="29"/>
                    <a:pt x="33" y="29"/>
                    <a:pt x="33" y="29"/>
                  </a:cubicBezTo>
                  <a:cubicBezTo>
                    <a:pt x="34" y="28"/>
                    <a:pt x="35" y="27"/>
                    <a:pt x="35" y="25"/>
                  </a:cubicBezTo>
                  <a:cubicBezTo>
                    <a:pt x="34" y="20"/>
                    <a:pt x="32" y="12"/>
                    <a:pt x="34" y="9"/>
                  </a:cubicBezTo>
                  <a:cubicBezTo>
                    <a:pt x="37" y="4"/>
                    <a:pt x="38" y="4"/>
                    <a:pt x="37" y="3"/>
                  </a:cubicBezTo>
                  <a:cubicBezTo>
                    <a:pt x="33" y="0"/>
                    <a:pt x="25" y="4"/>
                    <a:pt x="25" y="18"/>
                  </a:cubicBezTo>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íṥḻïḑè">
              <a:extLst>
                <a:ext uri="{FF2B5EF4-FFF2-40B4-BE49-F238E27FC236}">
                  <a16:creationId xmlns:a16="http://schemas.microsoft.com/office/drawing/2014/main" id="{4582E013-61E9-411F-9C0C-17F5E998B7DB}"/>
                </a:ext>
              </a:extLst>
            </p:cNvPr>
            <p:cNvSpPr/>
            <p:nvPr/>
          </p:nvSpPr>
          <p:spPr bwMode="auto">
            <a:xfrm>
              <a:off x="7727951" y="2725738"/>
              <a:ext cx="142875" cy="161925"/>
            </a:xfrm>
            <a:custGeom>
              <a:avLst/>
              <a:gdLst>
                <a:gd name="T0" fmla="*/ 30 w 30"/>
                <a:gd name="T1" fmla="*/ 27 h 34"/>
                <a:gd name="T2" fmla="*/ 12 w 30"/>
                <a:gd name="T3" fmla="*/ 1 h 34"/>
                <a:gd name="T4" fmla="*/ 18 w 30"/>
                <a:gd name="T5" fmla="*/ 21 h 34"/>
                <a:gd name="T6" fmla="*/ 10 w 30"/>
                <a:gd name="T7" fmla="*/ 17 h 34"/>
                <a:gd name="T8" fmla="*/ 11 w 30"/>
                <a:gd name="T9" fmla="*/ 24 h 34"/>
                <a:gd name="T10" fmla="*/ 5 w 30"/>
                <a:gd name="T11" fmla="*/ 20 h 34"/>
                <a:gd name="T12" fmla="*/ 5 w 30"/>
                <a:gd name="T13" fmla="*/ 25 h 34"/>
                <a:gd name="T14" fmla="*/ 2 w 30"/>
                <a:gd name="T15" fmla="*/ 28 h 34"/>
                <a:gd name="T16" fmla="*/ 7 w 30"/>
                <a:gd name="T17" fmla="*/ 34 h 34"/>
                <a:gd name="T18" fmla="*/ 30 w 30"/>
                <a:gd name="T19"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4">
                  <a:moveTo>
                    <a:pt x="30" y="27"/>
                  </a:moveTo>
                  <a:cubicBezTo>
                    <a:pt x="30" y="27"/>
                    <a:pt x="15" y="2"/>
                    <a:pt x="12" y="1"/>
                  </a:cubicBezTo>
                  <a:cubicBezTo>
                    <a:pt x="9" y="0"/>
                    <a:pt x="15" y="18"/>
                    <a:pt x="18" y="21"/>
                  </a:cubicBezTo>
                  <a:cubicBezTo>
                    <a:pt x="18" y="21"/>
                    <a:pt x="13" y="16"/>
                    <a:pt x="10" y="17"/>
                  </a:cubicBezTo>
                  <a:cubicBezTo>
                    <a:pt x="7" y="17"/>
                    <a:pt x="11" y="24"/>
                    <a:pt x="11" y="24"/>
                  </a:cubicBezTo>
                  <a:cubicBezTo>
                    <a:pt x="11" y="23"/>
                    <a:pt x="7" y="18"/>
                    <a:pt x="5" y="20"/>
                  </a:cubicBezTo>
                  <a:cubicBezTo>
                    <a:pt x="4" y="22"/>
                    <a:pt x="5" y="25"/>
                    <a:pt x="5" y="25"/>
                  </a:cubicBezTo>
                  <a:cubicBezTo>
                    <a:pt x="5" y="25"/>
                    <a:pt x="0" y="25"/>
                    <a:pt x="2" y="28"/>
                  </a:cubicBezTo>
                  <a:cubicBezTo>
                    <a:pt x="6" y="34"/>
                    <a:pt x="7" y="34"/>
                    <a:pt x="7" y="34"/>
                  </a:cubicBezTo>
                  <a:lnTo>
                    <a:pt x="30" y="27"/>
                  </a:ln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ïṧľïdé">
              <a:extLst>
                <a:ext uri="{FF2B5EF4-FFF2-40B4-BE49-F238E27FC236}">
                  <a16:creationId xmlns:a16="http://schemas.microsoft.com/office/drawing/2014/main" id="{3E0553BC-2741-4726-9E4B-2A120FE9D982}"/>
                </a:ext>
              </a:extLst>
            </p:cNvPr>
            <p:cNvSpPr/>
            <p:nvPr/>
          </p:nvSpPr>
          <p:spPr bwMode="auto">
            <a:xfrm>
              <a:off x="8758238" y="3689350"/>
              <a:ext cx="179388" cy="195263"/>
            </a:xfrm>
            <a:custGeom>
              <a:avLst/>
              <a:gdLst>
                <a:gd name="T0" fmla="*/ 0 w 38"/>
                <a:gd name="T1" fmla="*/ 22 h 41"/>
                <a:gd name="T2" fmla="*/ 6 w 38"/>
                <a:gd name="T3" fmla="*/ 24 h 41"/>
                <a:gd name="T4" fmla="*/ 13 w 38"/>
                <a:gd name="T5" fmla="*/ 20 h 41"/>
                <a:gd name="T6" fmla="*/ 12 w 38"/>
                <a:gd name="T7" fmla="*/ 31 h 41"/>
                <a:gd name="T8" fmla="*/ 8 w 38"/>
                <a:gd name="T9" fmla="*/ 31 h 41"/>
                <a:gd name="T10" fmla="*/ 17 w 38"/>
                <a:gd name="T11" fmla="*/ 34 h 41"/>
                <a:gd name="T12" fmla="*/ 25 w 38"/>
                <a:gd name="T13" fmla="*/ 32 h 41"/>
                <a:gd name="T14" fmla="*/ 32 w 38"/>
                <a:gd name="T15" fmla="*/ 32 h 41"/>
                <a:gd name="T16" fmla="*/ 31 w 38"/>
                <a:gd name="T17" fmla="*/ 0 h 41"/>
                <a:gd name="T18" fmla="*/ 13 w 38"/>
                <a:gd name="T19" fmla="*/ 1 h 41"/>
                <a:gd name="T20" fmla="*/ 0 w 38"/>
                <a:gd name="T21"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1">
                  <a:moveTo>
                    <a:pt x="0" y="22"/>
                  </a:moveTo>
                  <a:cubicBezTo>
                    <a:pt x="0" y="22"/>
                    <a:pt x="0" y="27"/>
                    <a:pt x="6" y="24"/>
                  </a:cubicBezTo>
                  <a:cubicBezTo>
                    <a:pt x="11" y="21"/>
                    <a:pt x="13" y="20"/>
                    <a:pt x="13" y="20"/>
                  </a:cubicBezTo>
                  <a:cubicBezTo>
                    <a:pt x="13" y="20"/>
                    <a:pt x="14" y="31"/>
                    <a:pt x="12" y="31"/>
                  </a:cubicBezTo>
                  <a:cubicBezTo>
                    <a:pt x="8" y="31"/>
                    <a:pt x="8" y="31"/>
                    <a:pt x="8" y="31"/>
                  </a:cubicBezTo>
                  <a:cubicBezTo>
                    <a:pt x="8" y="31"/>
                    <a:pt x="12" y="40"/>
                    <a:pt x="17" y="34"/>
                  </a:cubicBezTo>
                  <a:cubicBezTo>
                    <a:pt x="17" y="34"/>
                    <a:pt x="19" y="41"/>
                    <a:pt x="25" y="32"/>
                  </a:cubicBezTo>
                  <a:cubicBezTo>
                    <a:pt x="25" y="32"/>
                    <a:pt x="28" y="38"/>
                    <a:pt x="32" y="32"/>
                  </a:cubicBezTo>
                  <a:cubicBezTo>
                    <a:pt x="36" y="25"/>
                    <a:pt x="38" y="16"/>
                    <a:pt x="31" y="0"/>
                  </a:cubicBezTo>
                  <a:cubicBezTo>
                    <a:pt x="13" y="1"/>
                    <a:pt x="13" y="1"/>
                    <a:pt x="13" y="1"/>
                  </a:cubicBezTo>
                  <a:cubicBezTo>
                    <a:pt x="13" y="1"/>
                    <a:pt x="14" y="16"/>
                    <a:pt x="0" y="22"/>
                  </a:cubicBezTo>
                  <a:close/>
                </a:path>
              </a:pathLst>
            </a:custGeom>
            <a:solidFill>
              <a:srgbClr val="F7C0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iṣḷiḍe">
              <a:extLst>
                <a:ext uri="{FF2B5EF4-FFF2-40B4-BE49-F238E27FC236}">
                  <a16:creationId xmlns:a16="http://schemas.microsoft.com/office/drawing/2014/main" id="{584619AB-B19A-49BA-8FBE-D2A04B04A634}"/>
                </a:ext>
              </a:extLst>
            </p:cNvPr>
            <p:cNvSpPr/>
            <p:nvPr/>
          </p:nvSpPr>
          <p:spPr bwMode="auto">
            <a:xfrm>
              <a:off x="4772026" y="3078163"/>
              <a:ext cx="627063" cy="768350"/>
            </a:xfrm>
            <a:custGeom>
              <a:avLst/>
              <a:gdLst>
                <a:gd name="T0" fmla="*/ 30 w 395"/>
                <a:gd name="T1" fmla="*/ 484 h 484"/>
                <a:gd name="T2" fmla="*/ 0 w 395"/>
                <a:gd name="T3" fmla="*/ 26 h 484"/>
                <a:gd name="T4" fmla="*/ 395 w 395"/>
                <a:gd name="T5" fmla="*/ 0 h 484"/>
                <a:gd name="T6" fmla="*/ 392 w 395"/>
                <a:gd name="T7" fmla="*/ 484 h 484"/>
                <a:gd name="T8" fmla="*/ 30 w 395"/>
                <a:gd name="T9" fmla="*/ 484 h 484"/>
              </a:gdLst>
              <a:ahLst/>
              <a:cxnLst>
                <a:cxn ang="0">
                  <a:pos x="T0" y="T1"/>
                </a:cxn>
                <a:cxn ang="0">
                  <a:pos x="T2" y="T3"/>
                </a:cxn>
                <a:cxn ang="0">
                  <a:pos x="T4" y="T5"/>
                </a:cxn>
                <a:cxn ang="0">
                  <a:pos x="T6" y="T7"/>
                </a:cxn>
                <a:cxn ang="0">
                  <a:pos x="T8" y="T9"/>
                </a:cxn>
              </a:cxnLst>
              <a:rect l="0" t="0" r="r" b="b"/>
              <a:pathLst>
                <a:path w="395" h="484">
                  <a:moveTo>
                    <a:pt x="30" y="484"/>
                  </a:moveTo>
                  <a:lnTo>
                    <a:pt x="0" y="26"/>
                  </a:lnTo>
                  <a:lnTo>
                    <a:pt x="395" y="0"/>
                  </a:lnTo>
                  <a:lnTo>
                    <a:pt x="392" y="484"/>
                  </a:lnTo>
                  <a:lnTo>
                    <a:pt x="30" y="484"/>
                  </a:lnTo>
                  <a:close/>
                </a:path>
              </a:pathLst>
            </a:custGeom>
            <a:gradFill>
              <a:gsLst>
                <a:gs pos="85000">
                  <a:srgbClr val="BACBAE"/>
                </a:gs>
                <a:gs pos="0">
                  <a:schemeClr val="bg1">
                    <a:alpha val="0"/>
                  </a:schemeClr>
                </a:gs>
              </a:gsLst>
              <a:lin ang="5400000" scaled="0"/>
            </a:gradFill>
            <a:ln>
              <a:noFill/>
            </a:ln>
          </p:spPr>
          <p:txBody>
            <a:bodyPr anchor="ctr"/>
            <a:lstStyle/>
            <a:p>
              <a:pPr algn="ctr"/>
              <a:endParaRPr/>
            </a:p>
          </p:txBody>
        </p:sp>
        <p:sp>
          <p:nvSpPr>
            <p:cNvPr id="267" name="îṧḻîḍé">
              <a:extLst>
                <a:ext uri="{FF2B5EF4-FFF2-40B4-BE49-F238E27FC236}">
                  <a16:creationId xmlns:a16="http://schemas.microsoft.com/office/drawing/2014/main" id="{5F1E6324-5C98-4668-BAC6-C7565CA0ACBB}"/>
                </a:ext>
              </a:extLst>
            </p:cNvPr>
            <p:cNvSpPr/>
            <p:nvPr/>
          </p:nvSpPr>
          <p:spPr bwMode="auto">
            <a:xfrm>
              <a:off x="4800601" y="3548063"/>
              <a:ext cx="598488" cy="346075"/>
            </a:xfrm>
            <a:custGeom>
              <a:avLst/>
              <a:gdLst>
                <a:gd name="T0" fmla="*/ 6 w 377"/>
                <a:gd name="T1" fmla="*/ 218 h 218"/>
                <a:gd name="T2" fmla="*/ 0 w 377"/>
                <a:gd name="T3" fmla="*/ 0 h 218"/>
                <a:gd name="T4" fmla="*/ 377 w 377"/>
                <a:gd name="T5" fmla="*/ 0 h 218"/>
                <a:gd name="T6" fmla="*/ 377 w 377"/>
                <a:gd name="T7" fmla="*/ 218 h 218"/>
                <a:gd name="T8" fmla="*/ 6 w 377"/>
                <a:gd name="T9" fmla="*/ 218 h 218"/>
              </a:gdLst>
              <a:ahLst/>
              <a:cxnLst>
                <a:cxn ang="0">
                  <a:pos x="T0" y="T1"/>
                </a:cxn>
                <a:cxn ang="0">
                  <a:pos x="T2" y="T3"/>
                </a:cxn>
                <a:cxn ang="0">
                  <a:pos x="T4" y="T5"/>
                </a:cxn>
                <a:cxn ang="0">
                  <a:pos x="T6" y="T7"/>
                </a:cxn>
                <a:cxn ang="0">
                  <a:pos x="T8" y="T9"/>
                </a:cxn>
              </a:cxnLst>
              <a:rect l="0" t="0" r="r" b="b"/>
              <a:pathLst>
                <a:path w="377" h="218">
                  <a:moveTo>
                    <a:pt x="6" y="218"/>
                  </a:moveTo>
                  <a:lnTo>
                    <a:pt x="0" y="0"/>
                  </a:lnTo>
                  <a:lnTo>
                    <a:pt x="377" y="0"/>
                  </a:lnTo>
                  <a:lnTo>
                    <a:pt x="377" y="218"/>
                  </a:lnTo>
                  <a:lnTo>
                    <a:pt x="6" y="218"/>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îṥḷïďé">
              <a:extLst>
                <a:ext uri="{FF2B5EF4-FFF2-40B4-BE49-F238E27FC236}">
                  <a16:creationId xmlns:a16="http://schemas.microsoft.com/office/drawing/2014/main" id="{DE80BF3D-20B1-4DB8-8C13-8B30DAC8178A}"/>
                </a:ext>
              </a:extLst>
            </p:cNvPr>
            <p:cNvSpPr/>
            <p:nvPr/>
          </p:nvSpPr>
          <p:spPr bwMode="auto">
            <a:xfrm>
              <a:off x="3121026" y="2351088"/>
              <a:ext cx="484188" cy="427038"/>
            </a:xfrm>
            <a:custGeom>
              <a:avLst/>
              <a:gdLst>
                <a:gd name="T0" fmla="*/ 102 w 102"/>
                <a:gd name="T1" fmla="*/ 18 h 90"/>
                <a:gd name="T2" fmla="*/ 102 w 102"/>
                <a:gd name="T3" fmla="*/ 72 h 90"/>
                <a:gd name="T4" fmla="*/ 91 w 102"/>
                <a:gd name="T5" fmla="*/ 90 h 90"/>
                <a:gd name="T6" fmla="*/ 11 w 102"/>
                <a:gd name="T7" fmla="*/ 90 h 90"/>
                <a:gd name="T8" fmla="*/ 0 w 102"/>
                <a:gd name="T9" fmla="*/ 72 h 90"/>
                <a:gd name="T10" fmla="*/ 0 w 102"/>
                <a:gd name="T11" fmla="*/ 18 h 90"/>
                <a:gd name="T12" fmla="*/ 11 w 102"/>
                <a:gd name="T13" fmla="*/ 0 h 90"/>
                <a:gd name="T14" fmla="*/ 91 w 102"/>
                <a:gd name="T15" fmla="*/ 0 h 90"/>
                <a:gd name="T16" fmla="*/ 102 w 102"/>
                <a:gd name="T17"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90">
                  <a:moveTo>
                    <a:pt x="102" y="18"/>
                  </a:moveTo>
                  <a:cubicBezTo>
                    <a:pt x="102" y="72"/>
                    <a:pt x="102" y="72"/>
                    <a:pt x="102" y="72"/>
                  </a:cubicBezTo>
                  <a:cubicBezTo>
                    <a:pt x="102" y="82"/>
                    <a:pt x="97" y="90"/>
                    <a:pt x="91" y="90"/>
                  </a:cubicBezTo>
                  <a:cubicBezTo>
                    <a:pt x="11" y="90"/>
                    <a:pt x="11" y="90"/>
                    <a:pt x="11" y="90"/>
                  </a:cubicBezTo>
                  <a:cubicBezTo>
                    <a:pt x="5" y="90"/>
                    <a:pt x="0" y="82"/>
                    <a:pt x="0" y="72"/>
                  </a:cubicBezTo>
                  <a:cubicBezTo>
                    <a:pt x="0" y="18"/>
                    <a:pt x="0" y="18"/>
                    <a:pt x="0" y="18"/>
                  </a:cubicBezTo>
                  <a:cubicBezTo>
                    <a:pt x="0" y="8"/>
                    <a:pt x="5" y="0"/>
                    <a:pt x="11" y="0"/>
                  </a:cubicBezTo>
                  <a:cubicBezTo>
                    <a:pt x="91" y="0"/>
                    <a:pt x="91" y="0"/>
                    <a:pt x="91" y="0"/>
                  </a:cubicBezTo>
                  <a:cubicBezTo>
                    <a:pt x="97" y="0"/>
                    <a:pt x="102" y="8"/>
                    <a:pt x="102" y="18"/>
                  </a:cubicBez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îśḷíḑé">
              <a:extLst>
                <a:ext uri="{FF2B5EF4-FFF2-40B4-BE49-F238E27FC236}">
                  <a16:creationId xmlns:a16="http://schemas.microsoft.com/office/drawing/2014/main" id="{F744985C-4A11-476F-B9CB-3F7B747229DC}"/>
                </a:ext>
              </a:extLst>
            </p:cNvPr>
            <p:cNvSpPr/>
            <p:nvPr/>
          </p:nvSpPr>
          <p:spPr bwMode="auto">
            <a:xfrm>
              <a:off x="3349626" y="2754313"/>
              <a:ext cx="184150" cy="157163"/>
            </a:xfrm>
            <a:custGeom>
              <a:avLst/>
              <a:gdLst>
                <a:gd name="T0" fmla="*/ 92 w 116"/>
                <a:gd name="T1" fmla="*/ 0 h 99"/>
                <a:gd name="T2" fmla="*/ 92 w 116"/>
                <a:gd name="T3" fmla="*/ 99 h 99"/>
                <a:gd name="T4" fmla="*/ 0 w 116"/>
                <a:gd name="T5" fmla="*/ 6 h 99"/>
                <a:gd name="T6" fmla="*/ 116 w 116"/>
                <a:gd name="T7" fmla="*/ 6 h 99"/>
                <a:gd name="T8" fmla="*/ 92 w 116"/>
                <a:gd name="T9" fmla="*/ 0 h 99"/>
              </a:gdLst>
              <a:ahLst/>
              <a:cxnLst>
                <a:cxn ang="0">
                  <a:pos x="T0" y="T1"/>
                </a:cxn>
                <a:cxn ang="0">
                  <a:pos x="T2" y="T3"/>
                </a:cxn>
                <a:cxn ang="0">
                  <a:pos x="T4" y="T5"/>
                </a:cxn>
                <a:cxn ang="0">
                  <a:pos x="T6" y="T7"/>
                </a:cxn>
                <a:cxn ang="0">
                  <a:pos x="T8" y="T9"/>
                </a:cxn>
              </a:cxnLst>
              <a:rect l="0" t="0" r="r" b="b"/>
              <a:pathLst>
                <a:path w="116" h="99">
                  <a:moveTo>
                    <a:pt x="92" y="0"/>
                  </a:moveTo>
                  <a:lnTo>
                    <a:pt x="92" y="99"/>
                  </a:lnTo>
                  <a:lnTo>
                    <a:pt x="0" y="6"/>
                  </a:lnTo>
                  <a:lnTo>
                    <a:pt x="116" y="6"/>
                  </a:lnTo>
                  <a:lnTo>
                    <a:pt x="92" y="0"/>
                  </a:lnTo>
                  <a:close/>
                </a:path>
              </a:pathLst>
            </a:custGeom>
            <a:solidFill>
              <a:srgbClr val="2D1E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iš1íḍé">
              <a:extLst>
                <a:ext uri="{FF2B5EF4-FFF2-40B4-BE49-F238E27FC236}">
                  <a16:creationId xmlns:a16="http://schemas.microsoft.com/office/drawing/2014/main" id="{FC2397CF-9CCF-4B16-9125-A014667AD349}"/>
                </a:ext>
              </a:extLst>
            </p:cNvPr>
            <p:cNvSpPr/>
            <p:nvPr/>
          </p:nvSpPr>
          <p:spPr bwMode="auto">
            <a:xfrm>
              <a:off x="3349626" y="2754313"/>
              <a:ext cx="184150" cy="157163"/>
            </a:xfrm>
            <a:custGeom>
              <a:avLst/>
              <a:gdLst>
                <a:gd name="T0" fmla="*/ 92 w 116"/>
                <a:gd name="T1" fmla="*/ 0 h 99"/>
                <a:gd name="T2" fmla="*/ 92 w 116"/>
                <a:gd name="T3" fmla="*/ 99 h 99"/>
                <a:gd name="T4" fmla="*/ 0 w 116"/>
                <a:gd name="T5" fmla="*/ 6 h 99"/>
                <a:gd name="T6" fmla="*/ 116 w 116"/>
                <a:gd name="T7" fmla="*/ 6 h 99"/>
              </a:gdLst>
              <a:ahLst/>
              <a:cxnLst>
                <a:cxn ang="0">
                  <a:pos x="T0" y="T1"/>
                </a:cxn>
                <a:cxn ang="0">
                  <a:pos x="T2" y="T3"/>
                </a:cxn>
                <a:cxn ang="0">
                  <a:pos x="T4" y="T5"/>
                </a:cxn>
                <a:cxn ang="0">
                  <a:pos x="T6" y="T7"/>
                </a:cxn>
              </a:cxnLst>
              <a:rect l="0" t="0" r="r" b="b"/>
              <a:pathLst>
                <a:path w="116" h="99">
                  <a:moveTo>
                    <a:pt x="92" y="0"/>
                  </a:moveTo>
                  <a:lnTo>
                    <a:pt x="92" y="99"/>
                  </a:lnTo>
                  <a:lnTo>
                    <a:pt x="0" y="6"/>
                  </a:lnTo>
                  <a:lnTo>
                    <a:pt x="116"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ïŝ1iḍê">
              <a:extLst>
                <a:ext uri="{FF2B5EF4-FFF2-40B4-BE49-F238E27FC236}">
                  <a16:creationId xmlns:a16="http://schemas.microsoft.com/office/drawing/2014/main" id="{1D83816E-2399-4C64-892B-FC9E9A5CF3C9}"/>
                </a:ext>
              </a:extLst>
            </p:cNvPr>
            <p:cNvSpPr txBox="1"/>
            <p:nvPr/>
          </p:nvSpPr>
          <p:spPr>
            <a:xfrm>
              <a:off x="4213603" y="2467014"/>
              <a:ext cx="748923" cy="369332"/>
            </a:xfrm>
            <a:prstGeom prst="rect">
              <a:avLst/>
            </a:prstGeom>
            <a:noFill/>
          </p:spPr>
          <p:txBody>
            <a:bodyPr wrap="square">
              <a:normAutofit/>
            </a:bodyPr>
            <a:lstStyle/>
            <a:p>
              <a:r>
                <a:rPr lang="en-US" altLang="zh-CN" sz="1400" smtClean="0"/>
                <a:t>Good</a:t>
              </a:r>
              <a:endParaRPr lang="en-US" altLang="zh-CN" sz="1400" dirty="0"/>
            </a:p>
          </p:txBody>
        </p:sp>
        <p:sp>
          <p:nvSpPr>
            <p:cNvPr id="272" name="iṧḷíďê">
              <a:extLst>
                <a:ext uri="{FF2B5EF4-FFF2-40B4-BE49-F238E27FC236}">
                  <a16:creationId xmlns:a16="http://schemas.microsoft.com/office/drawing/2014/main" id="{9E58688E-3607-4EC1-94F2-EEB73A841681}"/>
                </a:ext>
              </a:extLst>
            </p:cNvPr>
            <p:cNvSpPr txBox="1"/>
            <p:nvPr/>
          </p:nvSpPr>
          <p:spPr>
            <a:xfrm>
              <a:off x="8692776" y="2244727"/>
              <a:ext cx="748923" cy="279400"/>
            </a:xfrm>
            <a:prstGeom prst="rect">
              <a:avLst/>
            </a:prstGeom>
            <a:noFill/>
          </p:spPr>
          <p:txBody>
            <a:bodyPr wrap="square">
              <a:normAutofit fontScale="92500" lnSpcReduction="10000"/>
            </a:bodyPr>
            <a:lstStyle/>
            <a:p>
              <a:r>
                <a:rPr lang="en-US" altLang="zh-CN" sz="1400" smtClean="0">
                  <a:solidFill>
                    <a:schemeClr val="bg1"/>
                  </a:solidFill>
                </a:rPr>
                <a:t>Process</a:t>
              </a:r>
              <a:endParaRPr lang="en-US" altLang="zh-CN" sz="1400" dirty="0">
                <a:solidFill>
                  <a:schemeClr val="bg1"/>
                </a:solidFill>
              </a:endParaRPr>
            </a:p>
          </p:txBody>
        </p:sp>
        <p:sp>
          <p:nvSpPr>
            <p:cNvPr id="273" name="îšliḋe">
              <a:extLst>
                <a:ext uri="{FF2B5EF4-FFF2-40B4-BE49-F238E27FC236}">
                  <a16:creationId xmlns:a16="http://schemas.microsoft.com/office/drawing/2014/main" id="{8A9FDA8C-15B2-4C12-AB44-F5AA71BB1502}"/>
                </a:ext>
              </a:extLst>
            </p:cNvPr>
            <p:cNvSpPr txBox="1"/>
            <p:nvPr/>
          </p:nvSpPr>
          <p:spPr>
            <a:xfrm>
              <a:off x="3207321" y="2408238"/>
              <a:ext cx="344109" cy="369332"/>
            </a:xfrm>
            <a:prstGeom prst="rect">
              <a:avLst/>
            </a:prstGeom>
            <a:noFill/>
          </p:spPr>
          <p:txBody>
            <a:bodyPr wrap="square">
              <a:normAutofit/>
            </a:bodyPr>
            <a:lstStyle/>
            <a:p>
              <a:r>
                <a:rPr lang="en-US" altLang="zh-CN" sz="1600" smtClean="0">
                  <a:solidFill>
                    <a:schemeClr val="bg1"/>
                  </a:solidFill>
                </a:rPr>
                <a:t>?</a:t>
              </a:r>
              <a:endParaRPr lang="en-US" altLang="zh-CN" sz="1600" dirty="0">
                <a:solidFill>
                  <a:schemeClr val="bg1"/>
                </a:solidFill>
              </a:endParaRPr>
            </a:p>
          </p:txBody>
        </p:sp>
      </p:grpSp>
    </p:spTree>
    <p:extLst>
      <p:ext uri="{BB962C8B-B14F-4D97-AF65-F5344CB8AC3E}">
        <p14:creationId xmlns:p14="http://schemas.microsoft.com/office/powerpoint/2010/main" val="3701722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NO.5</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运营管理</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8507611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145741" y="2823012"/>
            <a:ext cx="6274095" cy="2452968"/>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文本框 18"/>
          <p:cNvSpPr txBox="1"/>
          <p:nvPr/>
        </p:nvSpPr>
        <p:spPr>
          <a:xfrm>
            <a:off x="6271186" y="2858400"/>
            <a:ext cx="4923938" cy="2382191"/>
          </a:xfrm>
          <a:prstGeom prst="rect">
            <a:avLst/>
          </a:prstGeom>
        </p:spPr>
        <p:txBody>
          <a:bodyPr wrap="square">
            <a:spAutoFit/>
          </a:bodyPr>
          <a:lstStyle>
            <a:defPPr>
              <a:defRPr lang="zh-CN"/>
            </a:defPPr>
            <a:lvl1pPr>
              <a:lnSpc>
                <a:spcPct val="120000"/>
              </a:lnSpc>
              <a:defRPr sz="2000">
                <a:solidFill>
                  <a:schemeClr val="bg1"/>
                </a:solidFill>
                <a:latin typeface="微软雅黑" panose="020B0503020204020204" pitchFamily="34" charset="-122"/>
                <a:ea typeface="微软雅黑" panose="020B0503020204020204" pitchFamily="34" charset="-122"/>
                <a:cs typeface="Open Sans Light" pitchFamily="34" charset="0"/>
              </a:defRPr>
            </a:lvl1pPr>
          </a:lstStyle>
          <a:p>
            <a:pPr marL="457200" indent="-457200">
              <a:buFont typeface="Wingdings" panose="05000000000000000000" pitchFamily="2" charset="2"/>
              <a:buChar char="l"/>
            </a:pPr>
            <a:r>
              <a:rPr lang="en-US" altLang="zh-CN" sz="2800" b="1" dirty="0">
                <a:solidFill>
                  <a:schemeClr val="tx1">
                    <a:lumMod val="75000"/>
                    <a:lumOff val="25000"/>
                  </a:schemeClr>
                </a:solidFill>
              </a:rPr>
              <a:t>1.</a:t>
            </a:r>
            <a:r>
              <a:rPr lang="zh-CN" altLang="zh-CN" sz="2800" b="1" dirty="0">
                <a:solidFill>
                  <a:schemeClr val="tx1">
                    <a:lumMod val="75000"/>
                    <a:lumOff val="25000"/>
                  </a:schemeClr>
                </a:solidFill>
              </a:rPr>
              <a:t>商品</a:t>
            </a:r>
            <a:r>
              <a:rPr lang="zh-CN" altLang="zh-CN" sz="2800" b="1" dirty="0">
                <a:solidFill>
                  <a:schemeClr val="tx1">
                    <a:lumMod val="75000"/>
                    <a:lumOff val="25000"/>
                  </a:schemeClr>
                </a:solidFill>
              </a:rPr>
              <a:t>拍摄与</a:t>
            </a:r>
            <a:r>
              <a:rPr lang="zh-CN" altLang="zh-CN" sz="2800" b="1" dirty="0">
                <a:solidFill>
                  <a:schemeClr val="tx1">
                    <a:lumMod val="75000"/>
                    <a:lumOff val="25000"/>
                  </a:schemeClr>
                </a:solidFill>
              </a:rPr>
              <a:t>美化</a:t>
            </a:r>
            <a:endParaRPr lang="en-US" altLang="zh-CN" sz="2800" b="1" dirty="0">
              <a:solidFill>
                <a:schemeClr val="tx1">
                  <a:lumMod val="75000"/>
                  <a:lumOff val="25000"/>
                </a:schemeClr>
              </a:solidFill>
            </a:endParaRPr>
          </a:p>
          <a:p>
            <a:r>
              <a:rPr lang="zh-CN" altLang="zh-CN" sz="1600" dirty="0"/>
              <a:t>商品拍摄与</a:t>
            </a:r>
            <a:r>
              <a:rPr lang="zh-CN" altLang="zh-CN" sz="1600" dirty="0" smtClean="0"/>
              <a:t>美化</a:t>
            </a:r>
            <a:r>
              <a:rPr lang="zh-CN" altLang="en-US" sz="1600" dirty="0" smtClean="0"/>
              <a:t>是</a:t>
            </a:r>
            <a:r>
              <a:rPr lang="zh-CN" altLang="zh-CN" sz="1600" dirty="0" smtClean="0"/>
              <a:t>电子商务</a:t>
            </a:r>
            <a:r>
              <a:rPr lang="zh-CN" altLang="zh-CN" sz="1600" dirty="0"/>
              <a:t>创业运营过程中必不可缺的一环。同时，随着视觉营销的兴起，客户对于视觉体验的需要也越来越旺盛，如何通过商品拍摄与美化的手段在电子商务创业竞争的汪洋中展现出自身商品的出众，抓住客户的第一印象，培养客户对商品的好感度，是商品拍摄与美化根本目的</a:t>
            </a:r>
            <a:endParaRPr lang="zh-CN" altLang="en-US" sz="1600" dirty="0"/>
          </a:p>
        </p:txBody>
      </p:sp>
      <p:sp>
        <p:nvSpPr>
          <p:cNvPr id="21" name="文本框 20"/>
          <p:cNvSpPr txBox="1"/>
          <p:nvPr/>
        </p:nvSpPr>
        <p:spPr>
          <a:xfrm>
            <a:off x="1589237" y="1300993"/>
            <a:ext cx="8914474" cy="805605"/>
          </a:xfrm>
          <a:prstGeom prst="rect">
            <a:avLst/>
          </a:prstGeom>
          <a:noFill/>
        </p:spPr>
        <p:txBody>
          <a:bodyPr wrap="square" rtlCol="0">
            <a:spAutoFit/>
          </a:bodyPr>
          <a:lstStyle/>
          <a:p>
            <a:pPr>
              <a:lnSpc>
                <a:spcPct val="120000"/>
              </a:lnSpc>
            </a:pPr>
            <a:r>
              <a:rPr lang="zh-CN" altLang="zh-CN" sz="2000" dirty="0" smtClean="0">
                <a:solidFill>
                  <a:srgbClr val="48B49C"/>
                </a:solidFill>
                <a:ea typeface="微软雅黑" panose="020B0503020204020204" pitchFamily="34" charset="-122"/>
              </a:rPr>
              <a:t>电子商务</a:t>
            </a:r>
            <a:r>
              <a:rPr lang="zh-CN" altLang="zh-CN" sz="2000" dirty="0">
                <a:solidFill>
                  <a:srgbClr val="48B49C"/>
                </a:solidFill>
                <a:ea typeface="微软雅黑" panose="020B0503020204020204" pitchFamily="34" charset="-122"/>
              </a:rPr>
              <a:t>创业中，网店运营管理工作一般包括商品拍摄与美化、网店开通与装修、网店推广、网店管理（商品管理、订单管理、客服管理和物流管理）等</a:t>
            </a:r>
            <a:endParaRPr lang="zh-CN" altLang="en-US" sz="2000" dirty="0">
              <a:solidFill>
                <a:srgbClr val="48B49C"/>
              </a:solidFill>
              <a:ea typeface="微软雅黑" panose="020B0503020204020204" pitchFamily="34" charset="-122"/>
            </a:endParaRPr>
          </a:p>
        </p:txBody>
      </p:sp>
      <p:sp>
        <p:nvSpPr>
          <p:cNvPr id="25" name="文本框 24">
            <a:extLst>
              <a:ext uri="{FF2B5EF4-FFF2-40B4-BE49-F238E27FC236}">
                <a16:creationId xmlns:a16="http://schemas.microsoft.com/office/drawing/2014/main" id="{092C6ED3-B704-4E3A-88F3-13710F55DCD2}"/>
              </a:ext>
            </a:extLst>
          </p:cNvPr>
          <p:cNvSpPr txBox="1"/>
          <p:nvPr/>
        </p:nvSpPr>
        <p:spPr>
          <a:xfrm>
            <a:off x="3741144" y="469996"/>
            <a:ext cx="4610660" cy="830997"/>
          </a:xfrm>
          <a:prstGeom prst="rect">
            <a:avLst/>
          </a:prstGeom>
          <a:noFill/>
        </p:spPr>
        <p:txBody>
          <a:bodyPr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运营管理</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pic>
        <p:nvPicPr>
          <p:cNvPr id="9218" name="Picture 2" descr="https://timgsa.baidu.com/timg?image&amp;quality=80&amp;size=b9999_10000&amp;sec=1539085996213&amp;di=2a51fb959aaa2fb46375f2edd72df757&amp;imgtype=0&amp;src=http%3A%2F%2Fpic.58pic.com%2F58pic%2F13%2F12%2F35%2F62h58PICvUu_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424" y="2594412"/>
            <a:ext cx="5601050" cy="3418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486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791451" y="1880162"/>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89" name="Rectangle 33"/>
          <p:cNvSpPr/>
          <p:nvPr/>
        </p:nvSpPr>
        <p:spPr>
          <a:xfrm>
            <a:off x="6117599" y="1464079"/>
            <a:ext cx="4493315" cy="2308324"/>
          </a:xfrm>
          <a:prstGeom prst="rect">
            <a:avLst/>
          </a:prstGeom>
        </p:spPr>
        <p:txBody>
          <a:bodyPr wrap="square">
            <a:spAutoFit/>
          </a:bodyPr>
          <a:lstStyle/>
          <a:p>
            <a:pPr algn="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网店的美化装修如同实体店的装修一样，让客户从视觉上和心理上感受到店主对店铺的用心，并且能够最大限度地提升店铺的形象，有利于网店品牌的形成，提高浏览量，同时增加客户在网店停留时间</a:t>
            </a:r>
            <a:endParaRPr lang="ms-MY"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3" name="文本框 312"/>
          <p:cNvSpPr txBox="1"/>
          <p:nvPr/>
        </p:nvSpPr>
        <p:spPr>
          <a:xfrm>
            <a:off x="6024069" y="609706"/>
            <a:ext cx="4586845" cy="646331"/>
          </a:xfrm>
          <a:prstGeom prst="rect">
            <a:avLst/>
          </a:prstGeom>
          <a:noFill/>
        </p:spPr>
        <p:txBody>
          <a:bodyPr wrap="square" rtlCol="0">
            <a:spAutoFit/>
          </a:bodyPr>
          <a:lstStyle/>
          <a:p>
            <a:pPr marL="571500" indent="-571500" algn="r">
              <a:buFont typeface="Wingdings" panose="05000000000000000000" pitchFamily="2" charset="2"/>
              <a:buChar char="l"/>
            </a:pPr>
            <a:r>
              <a:rPr lang="en-US" altLang="zh-CN" sz="3600" b="1" dirty="0" smtClean="0">
                <a:solidFill>
                  <a:srgbClr val="524F6A"/>
                </a:solidFill>
                <a:latin typeface="微软雅黑" panose="020B0503020204020204" pitchFamily="34" charset="-122"/>
                <a:ea typeface="微软雅黑" panose="020B0503020204020204" pitchFamily="34" charset="-122"/>
              </a:rPr>
              <a:t>2.</a:t>
            </a:r>
            <a:r>
              <a:rPr lang="zh-CN" altLang="en-US" sz="3600" b="1" dirty="0" smtClean="0">
                <a:solidFill>
                  <a:srgbClr val="524F6A"/>
                </a:solidFill>
                <a:latin typeface="微软雅黑" panose="020B0503020204020204" pitchFamily="34" charset="-122"/>
                <a:ea typeface="微软雅黑" panose="020B0503020204020204" pitchFamily="34" charset="-122"/>
              </a:rPr>
              <a:t>网店开通与装修</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23292505-B15E-4876-94D7-906A3EBCCC52}"/>
              </a:ext>
            </a:extLst>
          </p:cNvPr>
          <p:cNvPicPr>
            <a:picLocks noChangeAspect="1"/>
          </p:cNvPicPr>
          <p:nvPr/>
        </p:nvPicPr>
        <p:blipFill>
          <a:blip r:embed="rId5"/>
          <a:stretch>
            <a:fillRect/>
          </a:stretch>
        </p:blipFill>
        <p:spPr>
          <a:xfrm>
            <a:off x="6379241" y="3975331"/>
            <a:ext cx="4118741" cy="2140528"/>
          </a:xfrm>
          <a:prstGeom prst="rect">
            <a:avLst/>
          </a:prstGeom>
        </p:spPr>
      </p:pic>
    </p:spTree>
    <p:extLst>
      <p:ext uri="{BB962C8B-B14F-4D97-AF65-F5344CB8AC3E}">
        <p14:creationId xmlns:p14="http://schemas.microsoft.com/office/powerpoint/2010/main" val="24234395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4741013"/>
            <a:ext cx="12192000" cy="2116988"/>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6" y="5254339"/>
            <a:ext cx="11012766" cy="830997"/>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如果想将网店做大，那么电商创业者不可避免地要进行</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推广</a:t>
            </a:r>
            <a:r>
              <a:rPr lang="zh-CN" altLang="en-US" sz="2000"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网店推广的方法包括：搜索引擎推广、论坛推广、第三方平台推广、交换链接、微信推广、微博推广等</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en-US" altLang="zh-CN" sz="3200" b="1" dirty="0" smtClean="0">
                <a:solidFill>
                  <a:srgbClr val="524F6A"/>
                </a:solidFill>
                <a:latin typeface="微软雅黑" panose="020B0503020204020204" pitchFamily="34" charset="-122"/>
                <a:ea typeface="微软雅黑" panose="020B0503020204020204" pitchFamily="34" charset="-122"/>
              </a:rPr>
              <a:t>3.</a:t>
            </a:r>
            <a:r>
              <a:rPr lang="zh-CN" altLang="en-US" sz="3200" b="1" dirty="0" smtClean="0">
                <a:solidFill>
                  <a:srgbClr val="524F6A"/>
                </a:solidFill>
                <a:latin typeface="微软雅黑" panose="020B0503020204020204" pitchFamily="34" charset="-122"/>
                <a:ea typeface="微软雅黑" panose="020B0503020204020204" pitchFamily="34" charset="-122"/>
              </a:rPr>
              <a:t>网店推广</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2BA42A44-6826-4661-A53A-DCCE43DB1BEE}"/>
              </a:ext>
            </a:extLst>
          </p:cNvPr>
          <p:cNvPicPr>
            <a:picLocks noChangeAspect="1"/>
          </p:cNvPicPr>
          <p:nvPr/>
        </p:nvPicPr>
        <p:blipFill>
          <a:blip r:embed="rId2"/>
          <a:stretch>
            <a:fillRect/>
          </a:stretch>
        </p:blipFill>
        <p:spPr>
          <a:xfrm>
            <a:off x="2933537" y="1648404"/>
            <a:ext cx="6324925" cy="3092609"/>
          </a:xfrm>
          <a:prstGeom prst="rect">
            <a:avLst/>
          </a:prstGeom>
          <a:solidFill>
            <a:srgbClr val="48B49C"/>
          </a:solidFill>
          <a:ln w="76200">
            <a:solidFill>
              <a:srgbClr val="1B6AA2"/>
            </a:solidFill>
          </a:ln>
        </p:spPr>
      </p:pic>
    </p:spTree>
    <p:extLst>
      <p:ext uri="{BB962C8B-B14F-4D97-AF65-F5344CB8AC3E}">
        <p14:creationId xmlns:p14="http://schemas.microsoft.com/office/powerpoint/2010/main" val="1992163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0"/>
          <p:cNvGrpSpPr/>
          <p:nvPr/>
        </p:nvGrpSpPr>
        <p:grpSpPr>
          <a:xfrm>
            <a:off x="1069788" y="2099237"/>
            <a:ext cx="2438400" cy="3352799"/>
            <a:chOff x="762000" y="1314068"/>
            <a:chExt cx="1828800" cy="2514600"/>
          </a:xfrm>
        </p:grpSpPr>
        <p:sp>
          <p:nvSpPr>
            <p:cNvPr id="6" name="Rectangle 35"/>
            <p:cNvSpPr/>
            <p:nvPr/>
          </p:nvSpPr>
          <p:spPr>
            <a:xfrm>
              <a:off x="762000" y="1314068"/>
              <a:ext cx="1828800" cy="25146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9" name="TextBox 40"/>
            <p:cNvSpPr txBox="1"/>
            <p:nvPr/>
          </p:nvSpPr>
          <p:spPr>
            <a:xfrm>
              <a:off x="876300" y="1924050"/>
              <a:ext cx="1600200" cy="1294634"/>
            </a:xfrm>
            <a:prstGeom prst="rect">
              <a:avLst/>
            </a:prstGeom>
            <a:noFill/>
          </p:spPr>
          <p:txBody>
            <a:bodyPr wrap="square" rtlCol="0">
              <a:spAutoFit/>
            </a:bodyPr>
            <a:lstStyle/>
            <a:p>
              <a:pPr algn="ctr">
                <a:lnSpc>
                  <a:spcPct val="120000"/>
                </a:lnSpc>
                <a:spcBef>
                  <a:spcPts val="267"/>
                </a:spcBef>
              </a:pP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最早应用在团购领域，即消费者通过网络购买某个餐厅的团购券，线下到店里进行消费</a:t>
              </a:r>
              <a:endParaRPr lang="en-US"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12" name="Rectangle 45"/>
          <p:cNvSpPr/>
          <p:nvPr/>
        </p:nvSpPr>
        <p:spPr>
          <a:xfrm>
            <a:off x="4654816" y="1859752"/>
            <a:ext cx="2786742" cy="3831768"/>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nvGrpSpPr>
          <p:cNvPr id="17" name="Group 62"/>
          <p:cNvGrpSpPr/>
          <p:nvPr/>
        </p:nvGrpSpPr>
        <p:grpSpPr>
          <a:xfrm>
            <a:off x="8764494" y="2099236"/>
            <a:ext cx="2438400" cy="3352800"/>
            <a:chOff x="6512859" y="1438716"/>
            <a:chExt cx="1828800" cy="2514600"/>
          </a:xfrm>
        </p:grpSpPr>
        <p:sp>
          <p:nvSpPr>
            <p:cNvPr id="18" name="Rectangle 54"/>
            <p:cNvSpPr/>
            <p:nvPr/>
          </p:nvSpPr>
          <p:spPr>
            <a:xfrm>
              <a:off x="6512859" y="1438716"/>
              <a:ext cx="1828800" cy="25146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21" name="TextBox 57"/>
            <p:cNvSpPr txBox="1"/>
            <p:nvPr/>
          </p:nvSpPr>
          <p:spPr>
            <a:xfrm>
              <a:off x="6591300" y="1924050"/>
              <a:ext cx="1671918" cy="1543933"/>
            </a:xfrm>
            <a:prstGeom prst="rect">
              <a:avLst/>
            </a:prstGeom>
            <a:noFill/>
          </p:spPr>
          <p:txBody>
            <a:bodyPr wrap="square" rtlCol="0">
              <a:spAutoFit/>
            </a:bodyPr>
            <a:lstStyle/>
            <a:p>
              <a:pPr algn="ctr">
                <a:lnSpc>
                  <a:spcPct val="120000"/>
                </a:lnSpc>
                <a:spcBef>
                  <a:spcPts val="267"/>
                </a:spcBef>
              </a:pPr>
              <a:r>
                <a:rPr lang="zh-CN" altLang="en-US" dirty="0">
                  <a:solidFill>
                    <a:schemeClr val="bg1"/>
                  </a:solidFill>
                  <a:latin typeface="微软雅黑" panose="020B0503020204020204" pitchFamily="34" charset="-122"/>
                  <a:ea typeface="微软雅黑" panose="020B0503020204020204" pitchFamily="34" charset="-122"/>
                </a:rPr>
                <a:t>现在很多团购网站退出了互联网平台，因为只要有实体店都可以开展</a:t>
              </a:r>
              <a:r>
                <a:rPr lang="en-US" altLang="zh-CN" dirty="0">
                  <a:solidFill>
                    <a:schemeClr val="bg1"/>
                  </a:solidFill>
                  <a:latin typeface="微软雅黑" panose="020B0503020204020204" pitchFamily="34" charset="-122"/>
                  <a:ea typeface="微软雅黑" panose="020B0503020204020204" pitchFamily="34" charset="-122"/>
                </a:rPr>
                <a:t>O2O</a:t>
              </a:r>
              <a:r>
                <a:rPr lang="zh-CN" altLang="en-US" dirty="0">
                  <a:solidFill>
                    <a:schemeClr val="bg1"/>
                  </a:solidFill>
                  <a:latin typeface="微软雅黑" panose="020B0503020204020204" pitchFamily="34" charset="-122"/>
                  <a:ea typeface="微软雅黑" panose="020B0503020204020204" pitchFamily="34" charset="-122"/>
                </a:rPr>
                <a:t>应用，比如服装、珠宝等行业</a:t>
              </a:r>
              <a:endParaRPr lang="en-US" dirty="0">
                <a:solidFill>
                  <a:schemeClr val="bg1"/>
                </a:solidFill>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4463023" y="418960"/>
            <a:ext cx="3265954"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O2O</a:t>
            </a:r>
            <a:r>
              <a:rPr lang="zh-CN" altLang="en-US" sz="4800" dirty="0">
                <a:solidFill>
                  <a:schemeClr val="bg1"/>
                </a:solidFill>
                <a:latin typeface="微软雅黑" panose="020B0503020204020204" pitchFamily="34" charset="-122"/>
                <a:ea typeface="微软雅黑" panose="020B0503020204020204" pitchFamily="34" charset="-122"/>
              </a:rPr>
              <a:t>应用</a:t>
            </a:r>
          </a:p>
        </p:txBody>
      </p:sp>
      <p:pic>
        <p:nvPicPr>
          <p:cNvPr id="3" name="图片 2">
            <a:extLst>
              <a:ext uri="{FF2B5EF4-FFF2-40B4-BE49-F238E27FC236}">
                <a16:creationId xmlns:a16="http://schemas.microsoft.com/office/drawing/2014/main" id="{B1EDBFB8-0AA0-4AA7-8F59-4D1B8C8C8913}"/>
              </a:ext>
            </a:extLst>
          </p:cNvPr>
          <p:cNvPicPr>
            <a:picLocks noChangeAspect="1"/>
          </p:cNvPicPr>
          <p:nvPr/>
        </p:nvPicPr>
        <p:blipFill>
          <a:blip r:embed="rId2"/>
          <a:stretch>
            <a:fillRect/>
          </a:stretch>
        </p:blipFill>
        <p:spPr>
          <a:xfrm>
            <a:off x="4744889" y="3836871"/>
            <a:ext cx="2606596" cy="1520149"/>
          </a:xfrm>
          <a:prstGeom prst="rect">
            <a:avLst/>
          </a:prstGeom>
        </p:spPr>
      </p:pic>
      <p:pic>
        <p:nvPicPr>
          <p:cNvPr id="26" name="图片 25">
            <a:extLst>
              <a:ext uri="{FF2B5EF4-FFF2-40B4-BE49-F238E27FC236}">
                <a16:creationId xmlns:a16="http://schemas.microsoft.com/office/drawing/2014/main" id="{3A2A2C7B-FF1D-460B-BF11-41ECFFA10C22}"/>
              </a:ext>
            </a:extLst>
          </p:cNvPr>
          <p:cNvPicPr>
            <a:picLocks noChangeAspect="1"/>
          </p:cNvPicPr>
          <p:nvPr/>
        </p:nvPicPr>
        <p:blipFill>
          <a:blip r:embed="rId3"/>
          <a:stretch>
            <a:fillRect/>
          </a:stretch>
        </p:blipFill>
        <p:spPr>
          <a:xfrm>
            <a:off x="4744889" y="2255486"/>
            <a:ext cx="2606596" cy="1246885"/>
          </a:xfrm>
          <a:prstGeom prst="rect">
            <a:avLst/>
          </a:prstGeom>
        </p:spPr>
      </p:pic>
    </p:spTree>
    <p:extLst>
      <p:ext uri="{BB962C8B-B14F-4D97-AF65-F5344CB8AC3E}">
        <p14:creationId xmlns:p14="http://schemas.microsoft.com/office/powerpoint/2010/main" val="21826018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81009102813"/>
  <p:tag name="MH_LIBRARY" val="GRAPHIC"/>
</p:tagLst>
</file>

<file path=ppt/tags/tag7.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Other"/>
  <p:tag name="MH_ORDER" val="8"/>
</p:tagLst>
</file>

<file path=ppt/tags/tag17.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81009102813"/>
  <p:tag name="MH_LIBRARY" val="GRAPHIC"/>
  <p:tag name="MH_TYPE" val="Text"/>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2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2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2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3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3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TitleSubTitle"/>
  <p:tag name="MH" val="20181009113832"/>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5"/>
</p:tagLst>
</file>

<file path=ppt/tags/tag37.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SubTitle"/>
  <p:tag name="MH_ORDER" val="4"/>
</p:tagLst>
</file>

<file path=ppt/tags/tag38.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6"/>
</p:tagLst>
</file>

<file path=ppt/tags/tag39.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7"/>
</p:tagLst>
</file>

<file path=ppt/tags/tag40.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8"/>
</p:tagLst>
</file>

<file path=ppt/tags/tag42.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9"/>
</p:tagLst>
</file>

<file path=ppt/tags/tag43.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10"/>
</p:tagLst>
</file>

<file path=ppt/tags/tag45.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11"/>
</p:tagLst>
</file>

<file path=ppt/tags/tag46.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12"/>
</p:tagLst>
</file>

<file path=ppt/tags/tag48.xml><?xml version="1.0" encoding="utf-8"?>
<p:tagLst xmlns:a="http://schemas.openxmlformats.org/drawingml/2006/main" xmlns:r="http://schemas.openxmlformats.org/officeDocument/2006/relationships" xmlns:p="http://schemas.openxmlformats.org/presentationml/2006/main">
  <p:tag name="MH" val="20181009113832"/>
  <p:tag name="MH_LIBRARY" val="GRAPHIC"/>
  <p:tag name="MH_TYPE" val="Other"/>
  <p:tag name="MH_ORDER" val="13"/>
</p:tagLst>
</file>

<file path=ppt/tags/tag4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5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5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5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53.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3"/>
</p:tagLst>
</file>

<file path=ppt/tags/tag57.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5"/>
</p:tagLst>
</file>

<file path=ppt/tags/tag62.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6"/>
</p:tagLst>
</file>

<file path=ppt/tags/tag64.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SubTitle"/>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7"/>
</p:tagLst>
</file>

<file path=ppt/tags/tag66.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8"/>
</p:tagLst>
</file>

<file path=ppt/tags/tag67.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9"/>
</p:tagLst>
</file>

<file path=ppt/tags/tag68.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10"/>
</p:tagLst>
</file>

<file path=ppt/tags/tag69.xml><?xml version="1.0" encoding="utf-8"?>
<p:tagLst xmlns:a="http://schemas.openxmlformats.org/drawingml/2006/main" xmlns:r="http://schemas.openxmlformats.org/officeDocument/2006/relationships" xmlns:p="http://schemas.openxmlformats.org/presentationml/2006/main">
  <p:tag name="MH" val="20181009121012"/>
  <p:tag name="MH_LIBRARY" val="GRAPHIC"/>
  <p:tag name="MH_TYPE" val="Other"/>
  <p:tag name="MH_ORDER" val="11"/>
</p:tagLst>
</file>

<file path=ppt/tags/tag7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7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7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7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7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81009150629"/>
  <p:tag name="MH_LIBRARY" val="GRAPHIC"/>
</p:tagLst>
</file>

<file path=ppt/tags/tag75.xml><?xml version="1.0" encoding="utf-8"?>
<p:tagLst xmlns:a="http://schemas.openxmlformats.org/drawingml/2006/main" xmlns:r="http://schemas.openxmlformats.org/officeDocument/2006/relationships" xmlns:p="http://schemas.openxmlformats.org/presentationml/2006/main">
  <p:tag name="MH" val="20181009150629"/>
  <p:tag name="MH_LIBRARY" val="GRAPHIC"/>
  <p:tag name="MH_TYPE" val="Picture"/>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81009150629"/>
  <p:tag name="MH_LIBRARY" val="GRAPHIC"/>
  <p:tag name="MH_TYPE" val="Text"/>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ISLIDE.DIAGRAM" val="eb6ce8d4-d194-4584-80cd-48ea3741a580"/>
</p:tagLst>
</file>

<file path=ppt/tags/tag7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7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8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8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82.xml><?xml version="1.0" encoding="utf-8"?>
<p:tagLst xmlns:a="http://schemas.openxmlformats.org/drawingml/2006/main" xmlns:r="http://schemas.openxmlformats.org/officeDocument/2006/relationships" xmlns:p="http://schemas.openxmlformats.org/presentationml/2006/main">
  <p:tag name="ISLIDE.DIAGRAM" val="4de2957c-41a6-4efc-9d05-3e49b3770d22"/>
</p:tagLst>
</file>

<file path=ppt/tags/tag83.xml><?xml version="1.0" encoding="utf-8"?>
<p:tagLst xmlns:a="http://schemas.openxmlformats.org/drawingml/2006/main" xmlns:r="http://schemas.openxmlformats.org/officeDocument/2006/relationships" xmlns:p="http://schemas.openxmlformats.org/presentationml/2006/main">
  <p:tag name="ISLIDE.DIAGRAM" val="4de2957c-41a6-4efc-9d05-3e49b3770d22"/>
</p:tagLst>
</file>

<file path=ppt/tags/tag8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8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8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8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8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81009161129"/>
  <p:tag name="MH_LIBRARY" val="GRAPHIC"/>
</p:tagLst>
</file>

<file path=ppt/tags/tag89.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
</p:tagLst>
</file>

<file path=ppt/tags/tag90.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2"/>
</p:tagLst>
</file>

<file path=ppt/tags/tag91.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5"/>
</p:tagLst>
</file>

<file path=ppt/tags/tag94.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Text"/>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7"/>
</p:tagLst>
</file>

<file path=ppt/tags/tag98.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8"/>
</p:tagLst>
</file>

<file path=ppt/tags/tag99.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9"/>
</p:tagLst>
</file>

<file path=ppt/tags/tag100.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0"/>
</p:tagLst>
</file>

<file path=ppt/tags/tag101.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Text"/>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SubTitle"/>
  <p:tag name="MH_ORDER" val="3"/>
</p:tagLst>
</file>

<file path=ppt/tags/tag103.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1"/>
</p:tagLst>
</file>

<file path=ppt/tags/tag104.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2"/>
</p:tagLst>
</file>

<file path=ppt/tags/tag105.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3"/>
</p:tagLst>
</file>

<file path=ppt/tags/tag106.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4"/>
</p:tagLst>
</file>

<file path=ppt/tags/tag107.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5"/>
</p:tagLst>
</file>

<file path=ppt/tags/tag108.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Text"/>
  <p:tag name="MH_ORDER" val="2"/>
</p:tagLst>
</file>

<file path=ppt/tags/tag109.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SubTitle"/>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6"/>
</p:tagLst>
</file>

<file path=ppt/tags/tag111.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7"/>
</p:tagLst>
</file>

<file path=ppt/tags/tag112.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8"/>
</p:tagLst>
</file>

<file path=ppt/tags/tag113.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19"/>
</p:tagLst>
</file>

<file path=ppt/tags/tag114.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Other"/>
  <p:tag name="MH_ORDER" val="20"/>
</p:tagLst>
</file>

<file path=ppt/tags/tag115.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Text"/>
  <p:tag name="MH_ORDER" val="4"/>
</p:tagLst>
</file>

<file path=ppt/tags/tag116.xml><?xml version="1.0" encoding="utf-8"?>
<p:tagLst xmlns:a="http://schemas.openxmlformats.org/drawingml/2006/main" xmlns:r="http://schemas.openxmlformats.org/officeDocument/2006/relationships" xmlns:p="http://schemas.openxmlformats.org/presentationml/2006/main">
  <p:tag name="MH" val="20181009161129"/>
  <p:tag name="MH_LIBRARY" val="GRAPHIC"/>
  <p:tag name="MH_TYPE" val="SubTitle"/>
  <p:tag name="MH_ORDER" val="4"/>
</p:tagLst>
</file>

<file path=ppt/tags/tag117.xml><?xml version="1.0" encoding="utf-8"?>
<p:tagLst xmlns:a="http://schemas.openxmlformats.org/drawingml/2006/main" xmlns:r="http://schemas.openxmlformats.org/officeDocument/2006/relationships" xmlns:p="http://schemas.openxmlformats.org/presentationml/2006/main">
  <p:tag name="MH" val="20181009160949"/>
  <p:tag name="MH_LIBRARY" val="GRAPHIC"/>
  <p:tag name="MH_TYPE" val="PageTitle"/>
  <p:tag name="MH_ORDER" val="PageTitle"/>
</p:tagLst>
</file>

<file path=ppt/tags/tag11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11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12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12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12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12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12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12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126.xml><?xml version="1.0" encoding="utf-8"?>
<p:tagLst xmlns:a="http://schemas.openxmlformats.org/drawingml/2006/main" xmlns:r="http://schemas.openxmlformats.org/officeDocument/2006/relationships" xmlns:p="http://schemas.openxmlformats.org/presentationml/2006/main">
  <p:tag name="ISLIDE.VECTOR" val="8302af4d-8ade-4466-9545-130750b08e5e"/>
</p:tagLst>
</file>

<file path=ppt/tags/tag127.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128.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129.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130.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4463</Words>
  <Application>Microsoft Office PowerPoint</Application>
  <PresentationFormat>宽屏</PresentationFormat>
  <Paragraphs>286</Paragraphs>
  <Slides>54</Slides>
  <Notes>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54</vt:i4>
      </vt:variant>
    </vt:vector>
  </HeadingPairs>
  <TitlesOfParts>
    <vt:vector size="70" baseType="lpstr">
      <vt:lpstr>Helvetica Neue</vt:lpstr>
      <vt:lpstr>Open Sans Light</vt:lpstr>
      <vt:lpstr>等线</vt:lpstr>
      <vt:lpstr>等线 Light</vt:lpstr>
      <vt:lpstr>方正兰亭黑_GBK</vt:lpstr>
      <vt:lpstr>宋体</vt:lpstr>
      <vt:lpstr>微软雅黑</vt:lpstr>
      <vt:lpstr>幼圆</vt:lpstr>
      <vt:lpstr>Arial</vt:lpstr>
      <vt:lpstr>Arial Black</vt:lpstr>
      <vt:lpstr>Calibri</vt:lpstr>
      <vt:lpstr>Impact</vt:lpstr>
      <vt:lpstr>Open Sans</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创业资源的分类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Administrator</cp:lastModifiedBy>
  <cp:revision>134</cp:revision>
  <dcterms:created xsi:type="dcterms:W3CDTF">2016-06-26T03:01:00Z</dcterms:created>
  <dcterms:modified xsi:type="dcterms:W3CDTF">2018-10-09T09:16:21Z</dcterms:modified>
</cp:coreProperties>
</file>